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2" r:id="rId2"/>
    <p:sldId id="266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24" autoAdjust="0"/>
  </p:normalViewPr>
  <p:slideViewPr>
    <p:cSldViewPr showGuides="1">
      <p:cViewPr varScale="1">
        <p:scale>
          <a:sx n="75" d="100"/>
          <a:sy n="75" d="100"/>
        </p:scale>
        <p:origin x="157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D98498-63AB-4C5B-AE46-6CCC561DDC2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87D1E42-52FA-4EC2-B883-850448B22856}">
      <dgm:prSet phldrT="[Κείμενο]"/>
      <dgm:spPr/>
      <dgm:t>
        <a:bodyPr/>
        <a:lstStyle/>
        <a:p>
          <a:r>
            <a:rPr lang="el-GR" dirty="0"/>
            <a:t>Ελεύθεροι ευγενείς άντρες – 11</a:t>
          </a:r>
          <a:r>
            <a:rPr lang="el-GR" baseline="30000" dirty="0"/>
            <a:t>ος</a:t>
          </a:r>
          <a:r>
            <a:rPr lang="el-GR" dirty="0"/>
            <a:t> αι</a:t>
          </a:r>
        </a:p>
      </dgm:t>
    </dgm:pt>
    <dgm:pt modelId="{AFF17EE0-5E0F-476D-9765-C57DA08BA132}" type="parTrans" cxnId="{216584F0-49D5-41F2-87CB-5111F2BA08F6}">
      <dgm:prSet/>
      <dgm:spPr/>
      <dgm:t>
        <a:bodyPr/>
        <a:lstStyle/>
        <a:p>
          <a:endParaRPr lang="el-GR"/>
        </a:p>
      </dgm:t>
    </dgm:pt>
    <dgm:pt modelId="{A3D7F8DB-14F2-4F59-845E-03B41AFD40B6}" type="sibTrans" cxnId="{216584F0-49D5-41F2-87CB-5111F2BA08F6}">
      <dgm:prSet/>
      <dgm:spPr/>
      <dgm:t>
        <a:bodyPr/>
        <a:lstStyle/>
        <a:p>
          <a:endParaRPr lang="el-GR"/>
        </a:p>
      </dgm:t>
    </dgm:pt>
    <dgm:pt modelId="{F901CBCA-4BC7-429F-862C-B25569868434}">
      <dgm:prSet phldrT="[Κείμενο]"/>
      <dgm:spPr/>
      <dgm:t>
        <a:bodyPr/>
        <a:lstStyle/>
        <a:p>
          <a:r>
            <a:rPr lang="el-GR" dirty="0"/>
            <a:t>Άνθρωποι (άντρες και γυναίκες) – 16</a:t>
          </a:r>
          <a:r>
            <a:rPr lang="el-GR" baseline="30000" dirty="0"/>
            <a:t>ος</a:t>
          </a:r>
          <a:r>
            <a:rPr lang="el-GR" dirty="0"/>
            <a:t> αι</a:t>
          </a:r>
        </a:p>
      </dgm:t>
    </dgm:pt>
    <dgm:pt modelId="{BF8F8D6A-93B4-4D6B-ABA4-38335BF7356B}" type="parTrans" cxnId="{9D88A24B-CB1E-4920-A064-E879EC98DAF2}">
      <dgm:prSet/>
      <dgm:spPr/>
      <dgm:t>
        <a:bodyPr/>
        <a:lstStyle/>
        <a:p>
          <a:endParaRPr lang="el-GR"/>
        </a:p>
      </dgm:t>
    </dgm:pt>
    <dgm:pt modelId="{F5D08928-9CF9-44F2-A972-D46D2FCDB0FD}" type="sibTrans" cxnId="{9D88A24B-CB1E-4920-A064-E879EC98DAF2}">
      <dgm:prSet/>
      <dgm:spPr/>
      <dgm:t>
        <a:bodyPr/>
        <a:lstStyle/>
        <a:p>
          <a:endParaRPr lang="el-GR"/>
        </a:p>
      </dgm:t>
    </dgm:pt>
    <dgm:pt modelId="{804BED2F-EAC0-4D8C-B4ED-82DC76D5EB08}">
      <dgm:prSet phldrT="[Κείμενο]"/>
      <dgm:spPr/>
      <dgm:t>
        <a:bodyPr/>
        <a:lstStyle/>
        <a:p>
          <a:r>
            <a:rPr lang="el-GR" dirty="0"/>
            <a:t>Άνθρωποι και ζώα  - τέλος 16</a:t>
          </a:r>
          <a:r>
            <a:rPr lang="el-GR" baseline="30000" dirty="0"/>
            <a:t>ου</a:t>
          </a:r>
          <a:r>
            <a:rPr lang="el-GR" dirty="0"/>
            <a:t> αι</a:t>
          </a:r>
        </a:p>
      </dgm:t>
    </dgm:pt>
    <dgm:pt modelId="{2524C27C-5814-4214-8C8A-B2FDC4F00853}" type="parTrans" cxnId="{D450EA36-81CA-4055-B5C3-241111604656}">
      <dgm:prSet/>
      <dgm:spPr/>
      <dgm:t>
        <a:bodyPr/>
        <a:lstStyle/>
        <a:p>
          <a:endParaRPr lang="el-GR"/>
        </a:p>
      </dgm:t>
    </dgm:pt>
    <dgm:pt modelId="{2780DEB5-F144-43BA-A89E-F844ABDCE464}" type="sibTrans" cxnId="{D450EA36-81CA-4055-B5C3-241111604656}">
      <dgm:prSet/>
      <dgm:spPr/>
      <dgm:t>
        <a:bodyPr/>
        <a:lstStyle/>
        <a:p>
          <a:endParaRPr lang="el-GR"/>
        </a:p>
      </dgm:t>
    </dgm:pt>
    <dgm:pt modelId="{D2994A35-050D-4316-92E6-1807B38983C5}">
      <dgm:prSet/>
      <dgm:spPr/>
      <dgm:t>
        <a:bodyPr/>
        <a:lstStyle/>
        <a:p>
          <a:r>
            <a:rPr lang="el-GR" dirty="0"/>
            <a:t>Όλοι οι άντρες  - τέλος του 14</a:t>
          </a:r>
          <a:r>
            <a:rPr lang="el-GR" baseline="30000" dirty="0"/>
            <a:t>ου</a:t>
          </a:r>
          <a:r>
            <a:rPr lang="el-GR" dirty="0"/>
            <a:t> αι</a:t>
          </a:r>
        </a:p>
      </dgm:t>
    </dgm:pt>
    <dgm:pt modelId="{679DCAB3-0E4C-47C8-A7CC-127BFE055F46}" type="parTrans" cxnId="{A6B8C981-4C56-4693-AF4B-0A51ABE41F68}">
      <dgm:prSet/>
      <dgm:spPr/>
      <dgm:t>
        <a:bodyPr/>
        <a:lstStyle/>
        <a:p>
          <a:endParaRPr lang="el-GR"/>
        </a:p>
      </dgm:t>
    </dgm:pt>
    <dgm:pt modelId="{FD8785B4-0D96-4CD2-B809-EEE2C76E5FA9}" type="sibTrans" cxnId="{A6B8C981-4C56-4693-AF4B-0A51ABE41F68}">
      <dgm:prSet/>
      <dgm:spPr/>
      <dgm:t>
        <a:bodyPr/>
        <a:lstStyle/>
        <a:p>
          <a:endParaRPr lang="el-GR"/>
        </a:p>
      </dgm:t>
    </dgm:pt>
    <dgm:pt modelId="{27E5B17B-4720-4D76-8FB3-16CF7E06E857}" type="pres">
      <dgm:prSet presAssocID="{D6D98498-63AB-4C5B-AE46-6CCC561DDC2E}" presName="CompostProcess" presStyleCnt="0">
        <dgm:presLayoutVars>
          <dgm:dir/>
          <dgm:resizeHandles val="exact"/>
        </dgm:presLayoutVars>
      </dgm:prSet>
      <dgm:spPr/>
    </dgm:pt>
    <dgm:pt modelId="{91B1FA68-1DFD-4D29-AD13-7AADC2751965}" type="pres">
      <dgm:prSet presAssocID="{D6D98498-63AB-4C5B-AE46-6CCC561DDC2E}" presName="arrow" presStyleLbl="bgShp" presStyleIdx="0" presStyleCnt="1"/>
      <dgm:spPr/>
    </dgm:pt>
    <dgm:pt modelId="{182C9822-7374-4400-A946-22343118F040}" type="pres">
      <dgm:prSet presAssocID="{D6D98498-63AB-4C5B-AE46-6CCC561DDC2E}" presName="linearProcess" presStyleCnt="0"/>
      <dgm:spPr/>
    </dgm:pt>
    <dgm:pt modelId="{8D190E25-D234-47E6-ACA6-277182F52BBC}" type="pres">
      <dgm:prSet presAssocID="{187D1E42-52FA-4EC2-B883-850448B22856}" presName="textNode" presStyleLbl="node1" presStyleIdx="0" presStyleCnt="4" custLinFactNeighborX="26113" custLinFactNeighborY="-1825">
        <dgm:presLayoutVars>
          <dgm:bulletEnabled val="1"/>
        </dgm:presLayoutVars>
      </dgm:prSet>
      <dgm:spPr/>
    </dgm:pt>
    <dgm:pt modelId="{E657A88A-8987-4D66-A26A-F1C9B50B8343}" type="pres">
      <dgm:prSet presAssocID="{A3D7F8DB-14F2-4F59-845E-03B41AFD40B6}" presName="sibTrans" presStyleCnt="0"/>
      <dgm:spPr/>
    </dgm:pt>
    <dgm:pt modelId="{6C95F227-07DF-46EE-9AE3-1A86A552E63A}" type="pres">
      <dgm:prSet presAssocID="{D2994A35-050D-4316-92E6-1807B38983C5}" presName="textNode" presStyleLbl="node1" presStyleIdx="1" presStyleCnt="4">
        <dgm:presLayoutVars>
          <dgm:bulletEnabled val="1"/>
        </dgm:presLayoutVars>
      </dgm:prSet>
      <dgm:spPr/>
    </dgm:pt>
    <dgm:pt modelId="{D1E54B3D-202D-418A-A529-54830C727B87}" type="pres">
      <dgm:prSet presAssocID="{FD8785B4-0D96-4CD2-B809-EEE2C76E5FA9}" presName="sibTrans" presStyleCnt="0"/>
      <dgm:spPr/>
    </dgm:pt>
    <dgm:pt modelId="{44900486-BAD2-4C6C-AC37-B77CD84B304E}" type="pres">
      <dgm:prSet presAssocID="{F901CBCA-4BC7-429F-862C-B25569868434}" presName="textNode" presStyleLbl="node1" presStyleIdx="2" presStyleCnt="4">
        <dgm:presLayoutVars>
          <dgm:bulletEnabled val="1"/>
        </dgm:presLayoutVars>
      </dgm:prSet>
      <dgm:spPr/>
    </dgm:pt>
    <dgm:pt modelId="{3808179B-2C5F-4257-B768-F93A01662BD4}" type="pres">
      <dgm:prSet presAssocID="{F5D08928-9CF9-44F2-A972-D46D2FCDB0FD}" presName="sibTrans" presStyleCnt="0"/>
      <dgm:spPr/>
    </dgm:pt>
    <dgm:pt modelId="{D6E46B73-6BF7-4D2D-A9DF-CCA448864FFB}" type="pres">
      <dgm:prSet presAssocID="{804BED2F-EAC0-4D8C-B4ED-82DC76D5EB08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22473100-23A6-4A61-AF94-BDE93DA20482}" type="presOf" srcId="{F901CBCA-4BC7-429F-862C-B25569868434}" destId="{44900486-BAD2-4C6C-AC37-B77CD84B304E}" srcOrd="0" destOrd="0" presId="urn:microsoft.com/office/officeart/2005/8/layout/hProcess9"/>
    <dgm:cxn modelId="{5222EA07-142B-4A43-8821-BB23A40E0F72}" type="presOf" srcId="{187D1E42-52FA-4EC2-B883-850448B22856}" destId="{8D190E25-D234-47E6-ACA6-277182F52BBC}" srcOrd="0" destOrd="0" presId="urn:microsoft.com/office/officeart/2005/8/layout/hProcess9"/>
    <dgm:cxn modelId="{D450EA36-81CA-4055-B5C3-241111604656}" srcId="{D6D98498-63AB-4C5B-AE46-6CCC561DDC2E}" destId="{804BED2F-EAC0-4D8C-B4ED-82DC76D5EB08}" srcOrd="3" destOrd="0" parTransId="{2524C27C-5814-4214-8C8A-B2FDC4F00853}" sibTransId="{2780DEB5-F144-43BA-A89E-F844ABDCE464}"/>
    <dgm:cxn modelId="{0CE15768-68BB-4431-B70B-2E5036E820D6}" type="presOf" srcId="{804BED2F-EAC0-4D8C-B4ED-82DC76D5EB08}" destId="{D6E46B73-6BF7-4D2D-A9DF-CCA448864FFB}" srcOrd="0" destOrd="0" presId="urn:microsoft.com/office/officeart/2005/8/layout/hProcess9"/>
    <dgm:cxn modelId="{9D88A24B-CB1E-4920-A064-E879EC98DAF2}" srcId="{D6D98498-63AB-4C5B-AE46-6CCC561DDC2E}" destId="{F901CBCA-4BC7-429F-862C-B25569868434}" srcOrd="2" destOrd="0" parTransId="{BF8F8D6A-93B4-4D6B-ABA4-38335BF7356B}" sibTransId="{F5D08928-9CF9-44F2-A972-D46D2FCDB0FD}"/>
    <dgm:cxn modelId="{A6B8C981-4C56-4693-AF4B-0A51ABE41F68}" srcId="{D6D98498-63AB-4C5B-AE46-6CCC561DDC2E}" destId="{D2994A35-050D-4316-92E6-1807B38983C5}" srcOrd="1" destOrd="0" parTransId="{679DCAB3-0E4C-47C8-A7CC-127BFE055F46}" sibTransId="{FD8785B4-0D96-4CD2-B809-EEE2C76E5FA9}"/>
    <dgm:cxn modelId="{07973A90-053E-4B0C-B1DE-2FD6419B5D0C}" type="presOf" srcId="{D6D98498-63AB-4C5B-AE46-6CCC561DDC2E}" destId="{27E5B17B-4720-4D76-8FB3-16CF7E06E857}" srcOrd="0" destOrd="0" presId="urn:microsoft.com/office/officeart/2005/8/layout/hProcess9"/>
    <dgm:cxn modelId="{FE5E36E7-D9E5-4E10-85B9-E84C9B091569}" type="presOf" srcId="{D2994A35-050D-4316-92E6-1807B38983C5}" destId="{6C95F227-07DF-46EE-9AE3-1A86A552E63A}" srcOrd="0" destOrd="0" presId="urn:microsoft.com/office/officeart/2005/8/layout/hProcess9"/>
    <dgm:cxn modelId="{216584F0-49D5-41F2-87CB-5111F2BA08F6}" srcId="{D6D98498-63AB-4C5B-AE46-6CCC561DDC2E}" destId="{187D1E42-52FA-4EC2-B883-850448B22856}" srcOrd="0" destOrd="0" parTransId="{AFF17EE0-5E0F-476D-9765-C57DA08BA132}" sibTransId="{A3D7F8DB-14F2-4F59-845E-03B41AFD40B6}"/>
    <dgm:cxn modelId="{CE6229BB-C878-45E4-9589-1872C90A0B8A}" type="presParOf" srcId="{27E5B17B-4720-4D76-8FB3-16CF7E06E857}" destId="{91B1FA68-1DFD-4D29-AD13-7AADC2751965}" srcOrd="0" destOrd="0" presId="urn:microsoft.com/office/officeart/2005/8/layout/hProcess9"/>
    <dgm:cxn modelId="{631E4319-8ECA-43C7-88E7-1E730AEF35F3}" type="presParOf" srcId="{27E5B17B-4720-4D76-8FB3-16CF7E06E857}" destId="{182C9822-7374-4400-A946-22343118F040}" srcOrd="1" destOrd="0" presId="urn:microsoft.com/office/officeart/2005/8/layout/hProcess9"/>
    <dgm:cxn modelId="{5CE26888-79C2-47DA-A4E1-6A6826D97BE0}" type="presParOf" srcId="{182C9822-7374-4400-A946-22343118F040}" destId="{8D190E25-D234-47E6-ACA6-277182F52BBC}" srcOrd="0" destOrd="0" presId="urn:microsoft.com/office/officeart/2005/8/layout/hProcess9"/>
    <dgm:cxn modelId="{FE08DB3A-979B-49CE-95AC-79A36CE3469C}" type="presParOf" srcId="{182C9822-7374-4400-A946-22343118F040}" destId="{E657A88A-8987-4D66-A26A-F1C9B50B8343}" srcOrd="1" destOrd="0" presId="urn:microsoft.com/office/officeart/2005/8/layout/hProcess9"/>
    <dgm:cxn modelId="{0635BE95-027A-4CA0-A0AB-FD6318CA54F6}" type="presParOf" srcId="{182C9822-7374-4400-A946-22343118F040}" destId="{6C95F227-07DF-46EE-9AE3-1A86A552E63A}" srcOrd="2" destOrd="0" presId="urn:microsoft.com/office/officeart/2005/8/layout/hProcess9"/>
    <dgm:cxn modelId="{2AA0B7C8-000C-49D7-AD21-CF86A6A5A792}" type="presParOf" srcId="{182C9822-7374-4400-A946-22343118F040}" destId="{D1E54B3D-202D-418A-A529-54830C727B87}" srcOrd="3" destOrd="0" presId="urn:microsoft.com/office/officeart/2005/8/layout/hProcess9"/>
    <dgm:cxn modelId="{2B218DE0-1344-436D-A22B-0276015A8E8C}" type="presParOf" srcId="{182C9822-7374-4400-A946-22343118F040}" destId="{44900486-BAD2-4C6C-AC37-B77CD84B304E}" srcOrd="4" destOrd="0" presId="urn:microsoft.com/office/officeart/2005/8/layout/hProcess9"/>
    <dgm:cxn modelId="{7A9F049A-0755-4F61-9160-323425D56D58}" type="presParOf" srcId="{182C9822-7374-4400-A946-22343118F040}" destId="{3808179B-2C5F-4257-B768-F93A01662BD4}" srcOrd="5" destOrd="0" presId="urn:microsoft.com/office/officeart/2005/8/layout/hProcess9"/>
    <dgm:cxn modelId="{1699A86E-26AD-4555-838B-5F3D1896DA38}" type="presParOf" srcId="{182C9822-7374-4400-A946-22343118F040}" destId="{D6E46B73-6BF7-4D2D-A9DF-CCA448864FF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5D5BE0-5983-493F-8DEC-8912CEDCC2BD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F65EAFE5-F55C-435A-8F71-C47E95A4AE59}">
      <dgm:prSet phldrT="[Κείμενο]"/>
      <dgm:spPr/>
      <dgm:t>
        <a:bodyPr/>
        <a:lstStyle/>
        <a:p>
          <a:r>
            <a:rPr lang="el-GR" dirty="0"/>
            <a:t>Προσωπικές  + αυτοπαθής</a:t>
          </a:r>
        </a:p>
      </dgm:t>
    </dgm:pt>
    <dgm:pt modelId="{1BA31059-6F8D-40F2-84EA-EA599DEDB3DC}" type="parTrans" cxnId="{3AD955E0-8F4A-4DCC-BE34-E12C27E47041}">
      <dgm:prSet/>
      <dgm:spPr/>
    </dgm:pt>
    <dgm:pt modelId="{968CBF7E-D669-4FE5-9381-C5CD68EF456F}" type="sibTrans" cxnId="{3AD955E0-8F4A-4DCC-BE34-E12C27E47041}">
      <dgm:prSet/>
      <dgm:spPr/>
      <dgm:t>
        <a:bodyPr/>
        <a:lstStyle/>
        <a:p>
          <a:endParaRPr lang="el-GR"/>
        </a:p>
      </dgm:t>
    </dgm:pt>
    <dgm:pt modelId="{1D089296-04D6-4A55-B3EB-BB1FB0D2F10B}">
      <dgm:prSet phldrT="[Κείμενο]"/>
      <dgm:spPr/>
      <dgm:t>
        <a:bodyPr/>
        <a:lstStyle/>
        <a:p>
          <a:r>
            <a:rPr lang="el-GR" dirty="0"/>
            <a:t>Μη-προσωπικές</a:t>
          </a:r>
        </a:p>
      </dgm:t>
    </dgm:pt>
    <dgm:pt modelId="{57C9D6C7-155F-4890-B459-82F18741BD86}" type="parTrans" cxnId="{E27CB2AA-B79E-4C75-9C2B-43108ED96959}">
      <dgm:prSet/>
      <dgm:spPr/>
    </dgm:pt>
    <dgm:pt modelId="{C689DE68-624F-471C-A58A-6C76B908CF84}" type="sibTrans" cxnId="{E27CB2AA-B79E-4C75-9C2B-43108ED96959}">
      <dgm:prSet/>
      <dgm:spPr/>
      <dgm:t>
        <a:bodyPr/>
        <a:lstStyle/>
        <a:p>
          <a:endParaRPr lang="el-GR"/>
        </a:p>
      </dgm:t>
    </dgm:pt>
    <dgm:pt modelId="{96C821F9-EC2E-441B-87F3-A1B48D6D49B6}">
      <dgm:prSet phldrT="[Κείμενο]"/>
      <dgm:spPr/>
      <dgm:t>
        <a:bodyPr/>
        <a:lstStyle/>
        <a:p>
          <a:r>
            <a:rPr lang="el-GR" dirty="0"/>
            <a:t>Αντωνυμίες</a:t>
          </a:r>
        </a:p>
      </dgm:t>
    </dgm:pt>
    <dgm:pt modelId="{86D86573-B990-4420-963E-0B3A3448C5BE}" type="parTrans" cxnId="{7B1F7C3C-E1DB-4585-9B7F-953C9942FB14}">
      <dgm:prSet/>
      <dgm:spPr/>
    </dgm:pt>
    <dgm:pt modelId="{1043BBFD-3AEE-49BE-932C-4A4605D6B806}" type="sibTrans" cxnId="{7B1F7C3C-E1DB-4585-9B7F-953C9942FB14}">
      <dgm:prSet/>
      <dgm:spPr/>
    </dgm:pt>
    <dgm:pt modelId="{71255D42-2DDF-48A6-8DE7-1B3BCE776315}" type="pres">
      <dgm:prSet presAssocID="{D85D5BE0-5983-493F-8DEC-8912CEDCC2BD}" presName="Name0" presStyleCnt="0">
        <dgm:presLayoutVars>
          <dgm:dir/>
          <dgm:resizeHandles val="exact"/>
        </dgm:presLayoutVars>
      </dgm:prSet>
      <dgm:spPr/>
    </dgm:pt>
    <dgm:pt modelId="{8D9DC08B-C6C0-4535-B406-6EFB3ACB04B9}" type="pres">
      <dgm:prSet presAssocID="{D85D5BE0-5983-493F-8DEC-8912CEDCC2BD}" presName="vNodes" presStyleCnt="0"/>
      <dgm:spPr/>
    </dgm:pt>
    <dgm:pt modelId="{EF05B6DA-590D-4039-8923-FDCF345F2858}" type="pres">
      <dgm:prSet presAssocID="{F65EAFE5-F55C-435A-8F71-C47E95A4AE59}" presName="node" presStyleLbl="node1" presStyleIdx="0" presStyleCnt="3" custScaleX="199369">
        <dgm:presLayoutVars>
          <dgm:bulletEnabled val="1"/>
        </dgm:presLayoutVars>
      </dgm:prSet>
      <dgm:spPr/>
    </dgm:pt>
    <dgm:pt modelId="{DEFEBC63-61F8-4DFE-9D02-3450ABBD913A}" type="pres">
      <dgm:prSet presAssocID="{968CBF7E-D669-4FE5-9381-C5CD68EF456F}" presName="spacerT" presStyleCnt="0"/>
      <dgm:spPr/>
    </dgm:pt>
    <dgm:pt modelId="{88507FF4-8B5A-413E-8D02-32CACA38E212}" type="pres">
      <dgm:prSet presAssocID="{968CBF7E-D669-4FE5-9381-C5CD68EF456F}" presName="sibTrans" presStyleLbl="sibTrans2D1" presStyleIdx="0" presStyleCnt="2"/>
      <dgm:spPr/>
    </dgm:pt>
    <dgm:pt modelId="{D374D647-0CE5-4A57-8A9D-A43C16F686B9}" type="pres">
      <dgm:prSet presAssocID="{968CBF7E-D669-4FE5-9381-C5CD68EF456F}" presName="spacerB" presStyleCnt="0"/>
      <dgm:spPr/>
    </dgm:pt>
    <dgm:pt modelId="{1473628C-EEC4-4B25-8BD6-BAD4F99CFA80}" type="pres">
      <dgm:prSet presAssocID="{1D089296-04D6-4A55-B3EB-BB1FB0D2F10B}" presName="node" presStyleLbl="node1" presStyleIdx="1" presStyleCnt="3" custScaleX="199369">
        <dgm:presLayoutVars>
          <dgm:bulletEnabled val="1"/>
        </dgm:presLayoutVars>
      </dgm:prSet>
      <dgm:spPr/>
    </dgm:pt>
    <dgm:pt modelId="{A69AA02D-61EC-40C1-8F46-FF1AB1528C62}" type="pres">
      <dgm:prSet presAssocID="{D85D5BE0-5983-493F-8DEC-8912CEDCC2BD}" presName="sibTransLast" presStyleLbl="sibTrans2D1" presStyleIdx="1" presStyleCnt="2"/>
      <dgm:spPr/>
    </dgm:pt>
    <dgm:pt modelId="{F0BF3246-D620-4A4B-9DB3-A2C5161470C2}" type="pres">
      <dgm:prSet presAssocID="{D85D5BE0-5983-493F-8DEC-8912CEDCC2BD}" presName="connectorText" presStyleLbl="sibTrans2D1" presStyleIdx="1" presStyleCnt="2"/>
      <dgm:spPr/>
    </dgm:pt>
    <dgm:pt modelId="{178B863C-68F6-4B3D-AEE3-E524E10386C1}" type="pres">
      <dgm:prSet presAssocID="{D85D5BE0-5983-493F-8DEC-8912CEDCC2B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82391215-4514-4F49-9E5F-8AC5DDE7AA1A}" type="presOf" srcId="{96C821F9-EC2E-441B-87F3-A1B48D6D49B6}" destId="{178B863C-68F6-4B3D-AEE3-E524E10386C1}" srcOrd="0" destOrd="0" presId="urn:microsoft.com/office/officeart/2005/8/layout/equation2"/>
    <dgm:cxn modelId="{EB522E21-168D-47A7-BDB0-7322E4741BDA}" type="presOf" srcId="{968CBF7E-D669-4FE5-9381-C5CD68EF456F}" destId="{88507FF4-8B5A-413E-8D02-32CACA38E212}" srcOrd="0" destOrd="0" presId="urn:microsoft.com/office/officeart/2005/8/layout/equation2"/>
    <dgm:cxn modelId="{5F5DC822-ABF1-4004-AC31-73335B03E493}" type="presOf" srcId="{F65EAFE5-F55C-435A-8F71-C47E95A4AE59}" destId="{EF05B6DA-590D-4039-8923-FDCF345F2858}" srcOrd="0" destOrd="0" presId="urn:microsoft.com/office/officeart/2005/8/layout/equation2"/>
    <dgm:cxn modelId="{7B1F7C3C-E1DB-4585-9B7F-953C9942FB14}" srcId="{D85D5BE0-5983-493F-8DEC-8912CEDCC2BD}" destId="{96C821F9-EC2E-441B-87F3-A1B48D6D49B6}" srcOrd="2" destOrd="0" parTransId="{86D86573-B990-4420-963E-0B3A3448C5BE}" sibTransId="{1043BBFD-3AEE-49BE-932C-4A4605D6B806}"/>
    <dgm:cxn modelId="{DBAFEA5D-FD05-41F7-BAD4-BA64D5832F14}" type="presOf" srcId="{D85D5BE0-5983-493F-8DEC-8912CEDCC2BD}" destId="{71255D42-2DDF-48A6-8DE7-1B3BCE776315}" srcOrd="0" destOrd="0" presId="urn:microsoft.com/office/officeart/2005/8/layout/equation2"/>
    <dgm:cxn modelId="{1D75BE72-1E85-4D08-8490-E1D4F92DE112}" type="presOf" srcId="{1D089296-04D6-4A55-B3EB-BB1FB0D2F10B}" destId="{1473628C-EEC4-4B25-8BD6-BAD4F99CFA80}" srcOrd="0" destOrd="0" presId="urn:microsoft.com/office/officeart/2005/8/layout/equation2"/>
    <dgm:cxn modelId="{E27CB2AA-B79E-4C75-9C2B-43108ED96959}" srcId="{D85D5BE0-5983-493F-8DEC-8912CEDCC2BD}" destId="{1D089296-04D6-4A55-B3EB-BB1FB0D2F10B}" srcOrd="1" destOrd="0" parTransId="{57C9D6C7-155F-4890-B459-82F18741BD86}" sibTransId="{C689DE68-624F-471C-A58A-6C76B908CF84}"/>
    <dgm:cxn modelId="{38D39AAC-3CBF-4DB9-BC8B-4B4C920C9AD3}" type="presOf" srcId="{C689DE68-624F-471C-A58A-6C76B908CF84}" destId="{F0BF3246-D620-4A4B-9DB3-A2C5161470C2}" srcOrd="1" destOrd="0" presId="urn:microsoft.com/office/officeart/2005/8/layout/equation2"/>
    <dgm:cxn modelId="{802C00C3-2528-44A2-8E06-D7B4326125C7}" type="presOf" srcId="{C689DE68-624F-471C-A58A-6C76B908CF84}" destId="{A69AA02D-61EC-40C1-8F46-FF1AB1528C62}" srcOrd="0" destOrd="0" presId="urn:microsoft.com/office/officeart/2005/8/layout/equation2"/>
    <dgm:cxn modelId="{3AD955E0-8F4A-4DCC-BE34-E12C27E47041}" srcId="{D85D5BE0-5983-493F-8DEC-8912CEDCC2BD}" destId="{F65EAFE5-F55C-435A-8F71-C47E95A4AE59}" srcOrd="0" destOrd="0" parTransId="{1BA31059-6F8D-40F2-84EA-EA599DEDB3DC}" sibTransId="{968CBF7E-D669-4FE5-9381-C5CD68EF456F}"/>
    <dgm:cxn modelId="{1CBD2FA7-9AD4-4F52-8721-5A4CAA8DCFAE}" type="presParOf" srcId="{71255D42-2DDF-48A6-8DE7-1B3BCE776315}" destId="{8D9DC08B-C6C0-4535-B406-6EFB3ACB04B9}" srcOrd="0" destOrd="0" presId="urn:microsoft.com/office/officeart/2005/8/layout/equation2"/>
    <dgm:cxn modelId="{2F71DB05-990E-4F39-81CD-341A489166C3}" type="presParOf" srcId="{8D9DC08B-C6C0-4535-B406-6EFB3ACB04B9}" destId="{EF05B6DA-590D-4039-8923-FDCF345F2858}" srcOrd="0" destOrd="0" presId="urn:microsoft.com/office/officeart/2005/8/layout/equation2"/>
    <dgm:cxn modelId="{A7D9F775-F9E3-4BE1-BBB2-544D6F93C4E2}" type="presParOf" srcId="{8D9DC08B-C6C0-4535-B406-6EFB3ACB04B9}" destId="{DEFEBC63-61F8-4DFE-9D02-3450ABBD913A}" srcOrd="1" destOrd="0" presId="urn:microsoft.com/office/officeart/2005/8/layout/equation2"/>
    <dgm:cxn modelId="{3F7906EA-35C7-43D2-A2BD-9A47EF3C9A3B}" type="presParOf" srcId="{8D9DC08B-C6C0-4535-B406-6EFB3ACB04B9}" destId="{88507FF4-8B5A-413E-8D02-32CACA38E212}" srcOrd="2" destOrd="0" presId="urn:microsoft.com/office/officeart/2005/8/layout/equation2"/>
    <dgm:cxn modelId="{78116AB8-23E2-41B6-8B70-2A955440C13E}" type="presParOf" srcId="{8D9DC08B-C6C0-4535-B406-6EFB3ACB04B9}" destId="{D374D647-0CE5-4A57-8A9D-A43C16F686B9}" srcOrd="3" destOrd="0" presId="urn:microsoft.com/office/officeart/2005/8/layout/equation2"/>
    <dgm:cxn modelId="{823BE448-37E9-4EAF-9769-74E01E6137A6}" type="presParOf" srcId="{8D9DC08B-C6C0-4535-B406-6EFB3ACB04B9}" destId="{1473628C-EEC4-4B25-8BD6-BAD4F99CFA80}" srcOrd="4" destOrd="0" presId="urn:microsoft.com/office/officeart/2005/8/layout/equation2"/>
    <dgm:cxn modelId="{5DF4FC49-DA18-4685-BA7A-8205D26DA5CA}" type="presParOf" srcId="{71255D42-2DDF-48A6-8DE7-1B3BCE776315}" destId="{A69AA02D-61EC-40C1-8F46-FF1AB1528C62}" srcOrd="1" destOrd="0" presId="urn:microsoft.com/office/officeart/2005/8/layout/equation2"/>
    <dgm:cxn modelId="{4DB691DB-D96C-4C05-9D97-B038E030434C}" type="presParOf" srcId="{A69AA02D-61EC-40C1-8F46-FF1AB1528C62}" destId="{F0BF3246-D620-4A4B-9DB3-A2C5161470C2}" srcOrd="0" destOrd="0" presId="urn:microsoft.com/office/officeart/2005/8/layout/equation2"/>
    <dgm:cxn modelId="{ED08F61C-1E34-4839-ADE7-07F77EC34D4F}" type="presParOf" srcId="{71255D42-2DDF-48A6-8DE7-1B3BCE776315}" destId="{178B863C-68F6-4B3D-AEE3-E524E10386C1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348C23-F582-424A-ADBF-56F6AF0F6CD1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09FBFD8-A24A-4ED6-A123-148DCE9DA654}">
      <dgm:prSet phldrT="[Κείμενο]"/>
      <dgm:spPr/>
      <dgm:t>
        <a:bodyPr/>
        <a:lstStyle/>
        <a:p>
          <a:r>
            <a:rPr lang="en-US" dirty="0"/>
            <a:t>*s</a:t>
          </a:r>
          <a:r>
            <a:rPr lang="ru-RU" dirty="0"/>
            <a:t>ъ</a:t>
          </a:r>
          <a:r>
            <a:rPr lang="en-US" dirty="0"/>
            <a:t> </a:t>
          </a:r>
          <a:r>
            <a:rPr lang="en-US" dirty="0" err="1"/>
            <a:t>nim</a:t>
          </a:r>
          <a:r>
            <a:rPr lang="ru-RU" dirty="0"/>
            <a:t>ь</a:t>
          </a:r>
          <a:r>
            <a:rPr lang="en-US" dirty="0"/>
            <a:t> </a:t>
          </a:r>
          <a:endParaRPr lang="el-GR" dirty="0"/>
        </a:p>
      </dgm:t>
    </dgm:pt>
    <dgm:pt modelId="{221CB214-CE73-43B2-B8E2-A6FE36668048}" type="sibTrans" cxnId="{7F4B77D6-4E6B-40C0-A0E6-7DABB72D4C0D}">
      <dgm:prSet/>
      <dgm:spPr/>
      <dgm:t>
        <a:bodyPr/>
        <a:lstStyle/>
        <a:p>
          <a:endParaRPr lang="el-GR"/>
        </a:p>
      </dgm:t>
    </dgm:pt>
    <dgm:pt modelId="{2CCC265A-131D-4CF1-B2E3-D092B256AFBB}" type="parTrans" cxnId="{7F4B77D6-4E6B-40C0-A0E6-7DABB72D4C0D}">
      <dgm:prSet/>
      <dgm:spPr/>
      <dgm:t>
        <a:bodyPr/>
        <a:lstStyle/>
        <a:p>
          <a:endParaRPr lang="el-GR"/>
        </a:p>
      </dgm:t>
    </dgm:pt>
    <dgm:pt modelId="{8E79CA55-CAB0-490A-8A4B-4348EEF9677E}">
      <dgm:prSet phldrT="[Κείμενο]"/>
      <dgm:spPr/>
      <dgm:t>
        <a:bodyPr/>
        <a:lstStyle/>
        <a:p>
          <a:r>
            <a:rPr lang="en-US" dirty="0"/>
            <a:t>*</a:t>
          </a:r>
          <a:r>
            <a:rPr lang="en-US" dirty="0" err="1"/>
            <a:t>im</a:t>
          </a:r>
          <a:r>
            <a:rPr lang="ru-RU" dirty="0"/>
            <a:t>ь</a:t>
          </a:r>
          <a:endParaRPr lang="el-GR" dirty="0"/>
        </a:p>
      </dgm:t>
    </dgm:pt>
    <dgm:pt modelId="{028198D8-01B0-4F44-890A-173995EDAAA8}" type="sibTrans" cxnId="{5FC82113-25C2-404E-A40B-7E5E0211991A}">
      <dgm:prSet/>
      <dgm:spPr/>
      <dgm:t>
        <a:bodyPr/>
        <a:lstStyle/>
        <a:p>
          <a:endParaRPr lang="el-GR"/>
        </a:p>
      </dgm:t>
    </dgm:pt>
    <dgm:pt modelId="{63D5F729-4EF8-4ADB-8887-A363F208E46B}" type="parTrans" cxnId="{5FC82113-25C2-404E-A40B-7E5E0211991A}">
      <dgm:prSet/>
      <dgm:spPr/>
      <dgm:t>
        <a:bodyPr/>
        <a:lstStyle/>
        <a:p>
          <a:endParaRPr lang="el-GR"/>
        </a:p>
      </dgm:t>
    </dgm:pt>
    <dgm:pt modelId="{2F531A1A-C3A5-4912-94C7-62ED022FB2DA}">
      <dgm:prSet phldrT="[Κείμενο]"/>
      <dgm:spPr/>
      <dgm:t>
        <a:bodyPr/>
        <a:lstStyle/>
        <a:p>
          <a:r>
            <a:rPr lang="en-US" dirty="0"/>
            <a:t>*s</a:t>
          </a:r>
          <a:r>
            <a:rPr lang="ru-RU" dirty="0"/>
            <a:t>ъ</a:t>
          </a:r>
          <a:r>
            <a:rPr lang="en-US" dirty="0"/>
            <a:t>n</a:t>
          </a:r>
          <a:endParaRPr lang="el-GR" dirty="0"/>
        </a:p>
      </dgm:t>
    </dgm:pt>
    <dgm:pt modelId="{0F258883-22B5-4533-972D-C84E9A7F2D4B}" type="sibTrans" cxnId="{0DB92808-DAA2-489C-A5A1-7E02E4275243}">
      <dgm:prSet/>
      <dgm:spPr/>
      <dgm:t>
        <a:bodyPr/>
        <a:lstStyle/>
        <a:p>
          <a:endParaRPr lang="el-GR"/>
        </a:p>
      </dgm:t>
    </dgm:pt>
    <dgm:pt modelId="{9445DA11-2BA1-4979-94ED-002171D54E5A}" type="parTrans" cxnId="{0DB92808-DAA2-489C-A5A1-7E02E4275243}">
      <dgm:prSet/>
      <dgm:spPr/>
      <dgm:t>
        <a:bodyPr/>
        <a:lstStyle/>
        <a:p>
          <a:endParaRPr lang="el-GR"/>
        </a:p>
      </dgm:t>
    </dgm:pt>
    <dgm:pt modelId="{5DD53DA8-3B14-4812-AFE0-D850136341CD}" type="pres">
      <dgm:prSet presAssocID="{66348C23-F582-424A-ADBF-56F6AF0F6CD1}" presName="linearFlow" presStyleCnt="0">
        <dgm:presLayoutVars>
          <dgm:dir/>
          <dgm:resizeHandles val="exact"/>
        </dgm:presLayoutVars>
      </dgm:prSet>
      <dgm:spPr/>
    </dgm:pt>
    <dgm:pt modelId="{8AA618B6-D603-4004-970D-AB4EFA9C6098}" type="pres">
      <dgm:prSet presAssocID="{2F531A1A-C3A5-4912-94C7-62ED022FB2DA}" presName="node" presStyleLbl="node1" presStyleIdx="0" presStyleCnt="3">
        <dgm:presLayoutVars>
          <dgm:bulletEnabled val="1"/>
        </dgm:presLayoutVars>
      </dgm:prSet>
      <dgm:spPr/>
    </dgm:pt>
    <dgm:pt modelId="{027C3F2C-8AB9-42F1-B16F-A422FC45F52A}" type="pres">
      <dgm:prSet presAssocID="{0F258883-22B5-4533-972D-C84E9A7F2D4B}" presName="spacerL" presStyleCnt="0"/>
      <dgm:spPr/>
    </dgm:pt>
    <dgm:pt modelId="{F94678FE-2B89-44FD-847B-40C10D14AFAA}" type="pres">
      <dgm:prSet presAssocID="{0F258883-22B5-4533-972D-C84E9A7F2D4B}" presName="sibTrans" presStyleLbl="sibTrans2D1" presStyleIdx="0" presStyleCnt="2"/>
      <dgm:spPr/>
    </dgm:pt>
    <dgm:pt modelId="{F61D672B-B702-4483-86CA-FEC3A21F3311}" type="pres">
      <dgm:prSet presAssocID="{0F258883-22B5-4533-972D-C84E9A7F2D4B}" presName="spacerR" presStyleCnt="0"/>
      <dgm:spPr/>
    </dgm:pt>
    <dgm:pt modelId="{D6B56799-B510-4490-84AE-BDABF917833D}" type="pres">
      <dgm:prSet presAssocID="{8E79CA55-CAB0-490A-8A4B-4348EEF9677E}" presName="node" presStyleLbl="node1" presStyleIdx="1" presStyleCnt="3">
        <dgm:presLayoutVars>
          <dgm:bulletEnabled val="1"/>
        </dgm:presLayoutVars>
      </dgm:prSet>
      <dgm:spPr/>
    </dgm:pt>
    <dgm:pt modelId="{9B3E7DF8-4B90-4484-8F61-2BA719BAA91E}" type="pres">
      <dgm:prSet presAssocID="{028198D8-01B0-4F44-890A-173995EDAAA8}" presName="spacerL" presStyleCnt="0"/>
      <dgm:spPr/>
    </dgm:pt>
    <dgm:pt modelId="{78D96AFC-7707-4092-824A-8A9940E03427}" type="pres">
      <dgm:prSet presAssocID="{028198D8-01B0-4F44-890A-173995EDAAA8}" presName="sibTrans" presStyleLbl="sibTrans2D1" presStyleIdx="1" presStyleCnt="2"/>
      <dgm:spPr/>
    </dgm:pt>
    <dgm:pt modelId="{5EA115A2-B9C3-4488-AB0D-240FD77858BD}" type="pres">
      <dgm:prSet presAssocID="{028198D8-01B0-4F44-890A-173995EDAAA8}" presName="spacerR" presStyleCnt="0"/>
      <dgm:spPr/>
    </dgm:pt>
    <dgm:pt modelId="{E69DC866-3A35-4470-AA42-80097877F368}" type="pres">
      <dgm:prSet presAssocID="{509FBFD8-A24A-4ED6-A123-148DCE9DA654}" presName="node" presStyleLbl="node1" presStyleIdx="2" presStyleCnt="3">
        <dgm:presLayoutVars>
          <dgm:bulletEnabled val="1"/>
        </dgm:presLayoutVars>
      </dgm:prSet>
      <dgm:spPr/>
    </dgm:pt>
  </dgm:ptLst>
  <dgm:cxnLst>
    <dgm:cxn modelId="{0DB92808-DAA2-489C-A5A1-7E02E4275243}" srcId="{66348C23-F582-424A-ADBF-56F6AF0F6CD1}" destId="{2F531A1A-C3A5-4912-94C7-62ED022FB2DA}" srcOrd="0" destOrd="0" parTransId="{9445DA11-2BA1-4979-94ED-002171D54E5A}" sibTransId="{0F258883-22B5-4533-972D-C84E9A7F2D4B}"/>
    <dgm:cxn modelId="{B008F412-E46E-41EE-B222-76FCA67AD67F}" type="presOf" srcId="{028198D8-01B0-4F44-890A-173995EDAAA8}" destId="{78D96AFC-7707-4092-824A-8A9940E03427}" srcOrd="0" destOrd="0" presId="urn:microsoft.com/office/officeart/2005/8/layout/equation1"/>
    <dgm:cxn modelId="{5FC82113-25C2-404E-A40B-7E5E0211991A}" srcId="{66348C23-F582-424A-ADBF-56F6AF0F6CD1}" destId="{8E79CA55-CAB0-490A-8A4B-4348EEF9677E}" srcOrd="1" destOrd="0" parTransId="{63D5F729-4EF8-4ADB-8887-A363F208E46B}" sibTransId="{028198D8-01B0-4F44-890A-173995EDAAA8}"/>
    <dgm:cxn modelId="{806E8E6F-9BBD-4886-80BE-E7980399ED48}" type="presOf" srcId="{509FBFD8-A24A-4ED6-A123-148DCE9DA654}" destId="{E69DC866-3A35-4470-AA42-80097877F368}" srcOrd="0" destOrd="0" presId="urn:microsoft.com/office/officeart/2005/8/layout/equation1"/>
    <dgm:cxn modelId="{D7C59C7A-805B-4B54-967A-71BB97061157}" type="presOf" srcId="{2F531A1A-C3A5-4912-94C7-62ED022FB2DA}" destId="{8AA618B6-D603-4004-970D-AB4EFA9C6098}" srcOrd="0" destOrd="0" presId="urn:microsoft.com/office/officeart/2005/8/layout/equation1"/>
    <dgm:cxn modelId="{A96B7981-89C8-447B-922E-B4BD27FFD90D}" type="presOf" srcId="{66348C23-F582-424A-ADBF-56F6AF0F6CD1}" destId="{5DD53DA8-3B14-4812-AFE0-D850136341CD}" srcOrd="0" destOrd="0" presId="urn:microsoft.com/office/officeart/2005/8/layout/equation1"/>
    <dgm:cxn modelId="{3E95E3A5-8B92-4E27-BBC9-17063A90CEBD}" type="presOf" srcId="{0F258883-22B5-4533-972D-C84E9A7F2D4B}" destId="{F94678FE-2B89-44FD-847B-40C10D14AFAA}" srcOrd="0" destOrd="0" presId="urn:microsoft.com/office/officeart/2005/8/layout/equation1"/>
    <dgm:cxn modelId="{ACD060D0-E2F2-40B8-94DA-1604A1660710}" type="presOf" srcId="{8E79CA55-CAB0-490A-8A4B-4348EEF9677E}" destId="{D6B56799-B510-4490-84AE-BDABF917833D}" srcOrd="0" destOrd="0" presId="urn:microsoft.com/office/officeart/2005/8/layout/equation1"/>
    <dgm:cxn modelId="{7F4B77D6-4E6B-40C0-A0E6-7DABB72D4C0D}" srcId="{66348C23-F582-424A-ADBF-56F6AF0F6CD1}" destId="{509FBFD8-A24A-4ED6-A123-148DCE9DA654}" srcOrd="2" destOrd="0" parTransId="{2CCC265A-131D-4CF1-B2E3-D092B256AFBB}" sibTransId="{221CB214-CE73-43B2-B8E2-A6FE36668048}"/>
    <dgm:cxn modelId="{CD76D583-337D-4076-BEE8-E8CCBC578DB4}" type="presParOf" srcId="{5DD53DA8-3B14-4812-AFE0-D850136341CD}" destId="{8AA618B6-D603-4004-970D-AB4EFA9C6098}" srcOrd="0" destOrd="0" presId="urn:microsoft.com/office/officeart/2005/8/layout/equation1"/>
    <dgm:cxn modelId="{C10651A7-C6D1-4F90-872E-2D37AF0AFE49}" type="presParOf" srcId="{5DD53DA8-3B14-4812-AFE0-D850136341CD}" destId="{027C3F2C-8AB9-42F1-B16F-A422FC45F52A}" srcOrd="1" destOrd="0" presId="urn:microsoft.com/office/officeart/2005/8/layout/equation1"/>
    <dgm:cxn modelId="{EFA6B599-8338-4E64-BA4B-BDE638E3B8F0}" type="presParOf" srcId="{5DD53DA8-3B14-4812-AFE0-D850136341CD}" destId="{F94678FE-2B89-44FD-847B-40C10D14AFAA}" srcOrd="2" destOrd="0" presId="urn:microsoft.com/office/officeart/2005/8/layout/equation1"/>
    <dgm:cxn modelId="{612A63A8-E75C-42EA-9AF6-A09159EDD8D8}" type="presParOf" srcId="{5DD53DA8-3B14-4812-AFE0-D850136341CD}" destId="{F61D672B-B702-4483-86CA-FEC3A21F3311}" srcOrd="3" destOrd="0" presId="urn:microsoft.com/office/officeart/2005/8/layout/equation1"/>
    <dgm:cxn modelId="{8323338E-17B3-4744-9F8E-668051329A76}" type="presParOf" srcId="{5DD53DA8-3B14-4812-AFE0-D850136341CD}" destId="{D6B56799-B510-4490-84AE-BDABF917833D}" srcOrd="4" destOrd="0" presId="urn:microsoft.com/office/officeart/2005/8/layout/equation1"/>
    <dgm:cxn modelId="{9C5E3DF2-A863-4F21-989D-F5406FD1C6EB}" type="presParOf" srcId="{5DD53DA8-3B14-4812-AFE0-D850136341CD}" destId="{9B3E7DF8-4B90-4484-8F61-2BA719BAA91E}" srcOrd="5" destOrd="0" presId="urn:microsoft.com/office/officeart/2005/8/layout/equation1"/>
    <dgm:cxn modelId="{041B6518-F030-4B18-BF2D-213E04DB4D1C}" type="presParOf" srcId="{5DD53DA8-3B14-4812-AFE0-D850136341CD}" destId="{78D96AFC-7707-4092-824A-8A9940E03427}" srcOrd="6" destOrd="0" presId="urn:microsoft.com/office/officeart/2005/8/layout/equation1"/>
    <dgm:cxn modelId="{BB6E9B8D-0422-4777-9E1A-DEEF1E37451E}" type="presParOf" srcId="{5DD53DA8-3B14-4812-AFE0-D850136341CD}" destId="{5EA115A2-B9C3-4488-AB0D-240FD77858BD}" srcOrd="7" destOrd="0" presId="urn:microsoft.com/office/officeart/2005/8/layout/equation1"/>
    <dgm:cxn modelId="{F0D5553C-7880-4067-8C77-3A6A7ABDB8C4}" type="presParOf" srcId="{5DD53DA8-3B14-4812-AFE0-D850136341CD}" destId="{E69DC866-3A35-4470-AA42-80097877F368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1FA68-1DFD-4D29-AD13-7AADC2751965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190E25-D234-47E6-ACA6-277182F52BBC}">
      <dsp:nvSpPr>
        <dsp:cNvPr id="0" name=""/>
        <dsp:cNvSpPr/>
      </dsp:nvSpPr>
      <dsp:spPr>
        <a:xfrm>
          <a:off x="29984" y="1324749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 dirty="0"/>
            <a:t>Ελεύθεροι ευγενείς άντρες – 11</a:t>
          </a:r>
          <a:r>
            <a:rPr lang="el-GR" sz="2500" kern="1200" baseline="30000" dirty="0"/>
            <a:t>ος</a:t>
          </a:r>
          <a:r>
            <a:rPr lang="el-GR" sz="2500" kern="1200" dirty="0"/>
            <a:t> αι</a:t>
          </a:r>
        </a:p>
      </dsp:txBody>
      <dsp:txXfrm>
        <a:off x="118360" y="1413125"/>
        <a:ext cx="1804299" cy="1633633"/>
      </dsp:txXfrm>
    </dsp:sp>
    <dsp:sp modelId="{6C95F227-07DF-46EE-9AE3-1A86A552E63A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 dirty="0"/>
            <a:t>Όλοι οι άντρες  - τέλος του 14</a:t>
          </a:r>
          <a:r>
            <a:rPr lang="el-GR" sz="2500" kern="1200" baseline="30000" dirty="0"/>
            <a:t>ου</a:t>
          </a:r>
          <a:r>
            <a:rPr lang="el-GR" sz="2500" kern="1200" dirty="0"/>
            <a:t> αι</a:t>
          </a:r>
        </a:p>
      </dsp:txBody>
      <dsp:txXfrm>
        <a:off x="2172598" y="1446164"/>
        <a:ext cx="1804299" cy="1633633"/>
      </dsp:txXfrm>
    </dsp:sp>
    <dsp:sp modelId="{44900486-BAD2-4C6C-AC37-B77CD84B304E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 dirty="0"/>
            <a:t>Άνθρωποι (άντρες και γυναίκες) – 16</a:t>
          </a:r>
          <a:r>
            <a:rPr lang="el-GR" sz="2500" kern="1200" baseline="30000" dirty="0"/>
            <a:t>ος</a:t>
          </a:r>
          <a:r>
            <a:rPr lang="el-GR" sz="2500" kern="1200" dirty="0"/>
            <a:t> αι</a:t>
          </a:r>
        </a:p>
      </dsp:txBody>
      <dsp:txXfrm>
        <a:off x="4252702" y="1446164"/>
        <a:ext cx="1804299" cy="1633633"/>
      </dsp:txXfrm>
    </dsp:sp>
    <dsp:sp modelId="{D6E46B73-6BF7-4D2D-A9DF-CCA448864FFB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 dirty="0"/>
            <a:t>Άνθρωποι και ζώα  - τέλος 16</a:t>
          </a:r>
          <a:r>
            <a:rPr lang="el-GR" sz="2500" kern="1200" baseline="30000" dirty="0"/>
            <a:t>ου</a:t>
          </a:r>
          <a:r>
            <a:rPr lang="el-GR" sz="2500" kern="1200" dirty="0"/>
            <a:t> αι</a:t>
          </a:r>
        </a:p>
      </dsp:txBody>
      <dsp:txXfrm>
        <a:off x="6332806" y="1446164"/>
        <a:ext cx="1804299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5B6DA-590D-4039-8923-FDCF345F2858}">
      <dsp:nvSpPr>
        <dsp:cNvPr id="0" name=""/>
        <dsp:cNvSpPr/>
      </dsp:nvSpPr>
      <dsp:spPr>
        <a:xfrm>
          <a:off x="326070" y="1137"/>
          <a:ext cx="3288664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Προσωπικές  + αυτοπαθής</a:t>
          </a:r>
        </a:p>
      </dsp:txBody>
      <dsp:txXfrm>
        <a:off x="807684" y="242706"/>
        <a:ext cx="2325436" cy="1166398"/>
      </dsp:txXfrm>
    </dsp:sp>
    <dsp:sp modelId="{88507FF4-8B5A-413E-8D02-32CACA38E212}">
      <dsp:nvSpPr>
        <dsp:cNvPr id="0" name=""/>
        <dsp:cNvSpPr/>
      </dsp:nvSpPr>
      <dsp:spPr>
        <a:xfrm>
          <a:off x="1492036" y="1784615"/>
          <a:ext cx="956731" cy="95673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/>
        </a:p>
      </dsp:txBody>
      <dsp:txXfrm>
        <a:off x="1618851" y="2150469"/>
        <a:ext cx="703101" cy="225023"/>
      </dsp:txXfrm>
    </dsp:sp>
    <dsp:sp modelId="{1473628C-EEC4-4B25-8BD6-BAD4F99CFA80}">
      <dsp:nvSpPr>
        <dsp:cNvPr id="0" name=""/>
        <dsp:cNvSpPr/>
      </dsp:nvSpPr>
      <dsp:spPr>
        <a:xfrm>
          <a:off x="326070" y="2875289"/>
          <a:ext cx="3288664" cy="16495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Μη-προσωπικές</a:t>
          </a:r>
        </a:p>
      </dsp:txBody>
      <dsp:txXfrm>
        <a:off x="807684" y="3116858"/>
        <a:ext cx="2325436" cy="1166398"/>
      </dsp:txXfrm>
    </dsp:sp>
    <dsp:sp modelId="{A69AA02D-61EC-40C1-8F46-FF1AB1528C62}">
      <dsp:nvSpPr>
        <dsp:cNvPr id="0" name=""/>
        <dsp:cNvSpPr/>
      </dsp:nvSpPr>
      <dsp:spPr>
        <a:xfrm>
          <a:off x="3862165" y="1956167"/>
          <a:ext cx="524552" cy="6136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600" kern="1200"/>
        </a:p>
      </dsp:txBody>
      <dsp:txXfrm>
        <a:off x="3862165" y="2078892"/>
        <a:ext cx="367186" cy="368177"/>
      </dsp:txXfrm>
    </dsp:sp>
    <dsp:sp modelId="{178B863C-68F6-4B3D-AEE3-E524E10386C1}">
      <dsp:nvSpPr>
        <dsp:cNvPr id="0" name=""/>
        <dsp:cNvSpPr/>
      </dsp:nvSpPr>
      <dsp:spPr>
        <a:xfrm>
          <a:off x="4604456" y="613444"/>
          <a:ext cx="3299073" cy="3299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Αντωνυμίες</a:t>
          </a:r>
        </a:p>
      </dsp:txBody>
      <dsp:txXfrm>
        <a:off x="5087594" y="1096582"/>
        <a:ext cx="2332797" cy="23327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618B6-D603-4004-970D-AB4EFA9C6098}">
      <dsp:nvSpPr>
        <dsp:cNvPr id="0" name=""/>
        <dsp:cNvSpPr/>
      </dsp:nvSpPr>
      <dsp:spPr>
        <a:xfrm>
          <a:off x="1383" y="332974"/>
          <a:ext cx="1834381" cy="1834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*s</a:t>
          </a:r>
          <a:r>
            <a:rPr lang="ru-RU" sz="4200" kern="1200" dirty="0"/>
            <a:t>ъ</a:t>
          </a:r>
          <a:r>
            <a:rPr lang="en-US" sz="4200" kern="1200" dirty="0"/>
            <a:t>n</a:t>
          </a:r>
          <a:endParaRPr lang="el-GR" sz="4200" kern="1200" dirty="0"/>
        </a:p>
      </dsp:txBody>
      <dsp:txXfrm>
        <a:off x="270022" y="601613"/>
        <a:ext cx="1297103" cy="1297103"/>
      </dsp:txXfrm>
    </dsp:sp>
    <dsp:sp modelId="{F94678FE-2B89-44FD-847B-40C10D14AFAA}">
      <dsp:nvSpPr>
        <dsp:cNvPr id="0" name=""/>
        <dsp:cNvSpPr/>
      </dsp:nvSpPr>
      <dsp:spPr>
        <a:xfrm>
          <a:off x="1984716" y="718194"/>
          <a:ext cx="1063941" cy="106394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700" kern="1200"/>
        </a:p>
      </dsp:txBody>
      <dsp:txXfrm>
        <a:off x="2125741" y="1125045"/>
        <a:ext cx="781891" cy="250239"/>
      </dsp:txXfrm>
    </dsp:sp>
    <dsp:sp modelId="{D6B56799-B510-4490-84AE-BDABF917833D}">
      <dsp:nvSpPr>
        <dsp:cNvPr id="0" name=""/>
        <dsp:cNvSpPr/>
      </dsp:nvSpPr>
      <dsp:spPr>
        <a:xfrm>
          <a:off x="3197609" y="332974"/>
          <a:ext cx="1834381" cy="1834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*</a:t>
          </a:r>
          <a:r>
            <a:rPr lang="en-US" sz="4200" kern="1200" dirty="0" err="1"/>
            <a:t>im</a:t>
          </a:r>
          <a:r>
            <a:rPr lang="ru-RU" sz="4200" kern="1200" dirty="0"/>
            <a:t>ь</a:t>
          </a:r>
          <a:endParaRPr lang="el-GR" sz="4200" kern="1200" dirty="0"/>
        </a:p>
      </dsp:txBody>
      <dsp:txXfrm>
        <a:off x="3466248" y="601613"/>
        <a:ext cx="1297103" cy="1297103"/>
      </dsp:txXfrm>
    </dsp:sp>
    <dsp:sp modelId="{78D96AFC-7707-4092-824A-8A9940E03427}">
      <dsp:nvSpPr>
        <dsp:cNvPr id="0" name=""/>
        <dsp:cNvSpPr/>
      </dsp:nvSpPr>
      <dsp:spPr>
        <a:xfrm>
          <a:off x="5180942" y="718194"/>
          <a:ext cx="1063941" cy="1063941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800" kern="1200"/>
        </a:p>
      </dsp:txBody>
      <dsp:txXfrm>
        <a:off x="5321967" y="937366"/>
        <a:ext cx="781891" cy="625597"/>
      </dsp:txXfrm>
    </dsp:sp>
    <dsp:sp modelId="{E69DC866-3A35-4470-AA42-80097877F368}">
      <dsp:nvSpPr>
        <dsp:cNvPr id="0" name=""/>
        <dsp:cNvSpPr/>
      </dsp:nvSpPr>
      <dsp:spPr>
        <a:xfrm>
          <a:off x="6393835" y="332974"/>
          <a:ext cx="1834381" cy="1834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*s</a:t>
          </a:r>
          <a:r>
            <a:rPr lang="ru-RU" sz="4200" kern="1200" dirty="0"/>
            <a:t>ъ</a:t>
          </a:r>
          <a:r>
            <a:rPr lang="en-US" sz="4200" kern="1200" dirty="0"/>
            <a:t> </a:t>
          </a:r>
          <a:r>
            <a:rPr lang="en-US" sz="4200" kern="1200" dirty="0" err="1"/>
            <a:t>nim</a:t>
          </a:r>
          <a:r>
            <a:rPr lang="ru-RU" sz="4200" kern="1200" dirty="0"/>
            <a:t>ь</a:t>
          </a:r>
          <a:r>
            <a:rPr lang="en-US" sz="4200" kern="1200" dirty="0"/>
            <a:t> </a:t>
          </a:r>
          <a:endParaRPr lang="el-GR" sz="4200" kern="1200" dirty="0"/>
        </a:p>
      </dsp:txBody>
      <dsp:txXfrm>
        <a:off x="6662474" y="601613"/>
        <a:ext cx="1297103" cy="1297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6818C-9216-4515-A268-A9C389F2E506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E6647-9A4B-4178-8F9E-C24CB6112C1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B113A-983A-452C-9CFF-112D7BF04162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305F1-2C4F-497D-8E54-E03C264D2A4F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/>
              <a:t>Вот те на 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305F1-2C4F-497D-8E54-E03C264D2A4F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/>
              <a:t>Во</a:t>
            </a:r>
            <a:r>
              <a:rPr lang="ru-RU" baseline="0"/>
              <a:t>свояси 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305F1-2C4F-497D-8E54-E03C264D2A4F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/>
              <a:t>Сегодня</a:t>
            </a:r>
            <a:r>
              <a:rPr lang="ru-RU" baseline="0"/>
              <a:t> сейчас   сию минуту   до сих пор по сей день   этак  этакий   он не употр. О участниках разговора 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305F1-2C4F-497D-8E54-E03C264D2A4F}" type="slidenum">
              <a:rPr lang="el-GR" smtClean="0"/>
              <a:pPr/>
              <a:t>24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/>
              <a:t>Снимать</a:t>
            </a:r>
            <a:r>
              <a:rPr lang="ru-RU" baseline="0"/>
              <a:t> вънутрь 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305F1-2C4F-497D-8E54-E03C264D2A4F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E7B47-596F-4B6C-B8C2-B96A7407F040}" type="datetimeFigureOut">
              <a:rPr lang="el-GR" smtClean="0"/>
              <a:pPr/>
              <a:t>21/5/2025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F63B5-ED6D-4EB4-8295-B34D39788F5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800199"/>
          </a:xfrm>
        </p:spPr>
        <p:txBody>
          <a:bodyPr/>
          <a:lstStyle/>
          <a:p>
            <a:r>
              <a:rPr lang="el-GR" dirty="0"/>
              <a:t>ΘΕΜΑ 4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Autofit/>
          </a:bodyPr>
          <a:lstStyle/>
          <a:p>
            <a:r>
              <a:rPr lang="el-GR" sz="4800" dirty="0"/>
              <a:t>ΙΣΤΟΡΙΚΗ ΜΟΡΦΟΛΟΓΙΑ ΤΟΥ ΡΩΣΙΚΟΥ ΟΥΣΙΑΣΤΙΚΟΥ </a:t>
            </a:r>
          </a:p>
          <a:p>
            <a:r>
              <a:rPr lang="el-GR" sz="4800" dirty="0"/>
              <a:t>(ΜΕΡΟΣ 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Γενική πτώση πληθυντικού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67544" y="1340767"/>
          <a:ext cx="8219256" cy="5409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8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1469">
                <a:tc>
                  <a:txBody>
                    <a:bodyPr/>
                    <a:lstStyle/>
                    <a:p>
                      <a:r>
                        <a:rPr lang="el-GR" sz="2400" dirty="0"/>
                        <a:t>Τύπος </a:t>
                      </a:r>
                      <a:r>
                        <a:rPr lang="el-GR" sz="2400" dirty="0" err="1"/>
                        <a:t>παλαιορωσικής</a:t>
                      </a:r>
                      <a:r>
                        <a:rPr lang="el-GR" sz="2400" baseline="0" dirty="0"/>
                        <a:t> κλίσης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Τύπος</a:t>
                      </a:r>
                      <a:r>
                        <a:rPr lang="el-GR" baseline="0" dirty="0"/>
                        <a:t> γενικής πληθυντικού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Σε</a:t>
                      </a:r>
                      <a:r>
                        <a:rPr lang="el-GR" baseline="0" dirty="0"/>
                        <a:t> ποιες κατηγορίες λέξεων διατηρείται σήμερα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528">
                <a:tc>
                  <a:txBody>
                    <a:bodyPr/>
                    <a:lstStyle/>
                    <a:p>
                      <a:r>
                        <a:rPr lang="el-GR" sz="2400" dirty="0"/>
                        <a:t>1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женъ     земль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Θηλυκά</a:t>
                      </a:r>
                      <a:r>
                        <a:rPr lang="el-GR" baseline="0" dirty="0"/>
                        <a:t> σε </a:t>
                      </a:r>
                      <a:r>
                        <a:rPr lang="ru-RU" baseline="0" dirty="0"/>
                        <a:t>а   я  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528">
                <a:tc>
                  <a:txBody>
                    <a:bodyPr/>
                    <a:lstStyle/>
                    <a:p>
                      <a:r>
                        <a:rPr lang="el-GR" sz="2400" dirty="0"/>
                        <a:t>2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плодъ</a:t>
                      </a:r>
                      <a:r>
                        <a:rPr lang="ru-RU" sz="2400" baseline="0" dirty="0"/>
                        <a:t> конь селъ  поль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Ουδέτερα</a:t>
                      </a:r>
                      <a:r>
                        <a:rPr lang="el-GR" baseline="0" dirty="0"/>
                        <a:t> σε </a:t>
                      </a:r>
                      <a:r>
                        <a:rPr lang="ru-RU" baseline="0" dirty="0"/>
                        <a:t>о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176">
                <a:tc>
                  <a:txBody>
                    <a:bodyPr/>
                    <a:lstStyle/>
                    <a:p>
                      <a:r>
                        <a:rPr lang="el-GR" sz="2400" dirty="0"/>
                        <a:t>3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сыновъ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Αρσενικά σε σύμφωνα εκτός από συριστικά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8822">
                <a:tc>
                  <a:txBody>
                    <a:bodyPr/>
                    <a:lstStyle/>
                    <a:p>
                      <a:r>
                        <a:rPr lang="el-GR" sz="2400" dirty="0"/>
                        <a:t>4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гостии    костии 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Αρσενικά σε συριστικά, αρσενικά και θηλυκά σε </a:t>
                      </a:r>
                      <a:r>
                        <a:rPr lang="ru-RU" dirty="0"/>
                        <a:t>ь</a:t>
                      </a:r>
                      <a:r>
                        <a:rPr lang="el-GR" dirty="0"/>
                        <a:t>, ουδέτερα σε </a:t>
                      </a:r>
                      <a:r>
                        <a:rPr lang="ru-RU" dirty="0"/>
                        <a:t>е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528">
                <a:tc>
                  <a:txBody>
                    <a:bodyPr/>
                    <a:lstStyle/>
                    <a:p>
                      <a:r>
                        <a:rPr lang="el-GR" sz="2400" dirty="0"/>
                        <a:t>5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baseline="0" dirty="0"/>
                        <a:t> 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матерь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--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528">
                <a:tc>
                  <a:txBody>
                    <a:bodyPr/>
                    <a:lstStyle/>
                    <a:p>
                      <a:r>
                        <a:rPr lang="el-GR" sz="2400" dirty="0"/>
                        <a:t>6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букъвъ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---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r>
              <a:rPr lang="el-GR" dirty="0"/>
              <a:t>Εξέλιξη του συστήματος από την </a:t>
            </a:r>
            <a:r>
              <a:rPr lang="el-GR" dirty="0" err="1"/>
              <a:t>πρωτοϊνδοευρωπαϊκή</a:t>
            </a:r>
            <a:r>
              <a:rPr lang="el-GR" dirty="0"/>
              <a:t> έως </a:t>
            </a:r>
            <a:r>
              <a:rPr lang="el-GR" dirty="0" err="1"/>
              <a:t>παλαιορωσική</a:t>
            </a:r>
            <a:r>
              <a:rPr lang="el-GR" dirty="0"/>
              <a:t> γλώσσα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Εμφάνιση δύο τύπων ουσιαστικών με τις καταλήξεις </a:t>
            </a:r>
            <a:r>
              <a:rPr lang="en-US" dirty="0"/>
              <a:t>*s </a:t>
            </a:r>
            <a:r>
              <a:rPr lang="el-GR" dirty="0"/>
              <a:t>και </a:t>
            </a:r>
            <a:r>
              <a:rPr lang="en-US" dirty="0"/>
              <a:t>*m</a:t>
            </a:r>
            <a:r>
              <a:rPr lang="el-GR" dirty="0"/>
              <a:t> (ενεργός / μη-ενεργός) </a:t>
            </a:r>
          </a:p>
          <a:p>
            <a:r>
              <a:rPr lang="el-GR" dirty="0"/>
              <a:t>Η αλλαγή της κατάληξης </a:t>
            </a:r>
            <a:r>
              <a:rPr lang="en-US" dirty="0"/>
              <a:t>*s</a:t>
            </a:r>
            <a:r>
              <a:rPr lang="el-GR" dirty="0"/>
              <a:t> σε </a:t>
            </a:r>
            <a:r>
              <a:rPr lang="en-US" dirty="0"/>
              <a:t>*m</a:t>
            </a:r>
            <a:r>
              <a:rPr lang="el-GR" dirty="0"/>
              <a:t>  όταν τα ενεργά ουσιαστικά βρίσκονται στη θέση αντικειμένου – εμφάνιση κλίσης </a:t>
            </a:r>
          </a:p>
          <a:p>
            <a:r>
              <a:rPr lang="el-GR" dirty="0"/>
              <a:t>Η πτώση των τελικών συμφώνων λόγω του νόμου ανοιχτής συλλαβής </a:t>
            </a:r>
          </a:p>
          <a:p>
            <a:r>
              <a:rPr lang="el-GR" dirty="0"/>
              <a:t>Η σύμπτωση της Ονομαστικής και της Αιτιατικής πτώσης για τα έμψυχα ουσιαστικά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el-GR" dirty="0" err="1"/>
              <a:t>Παλαιορωσική</a:t>
            </a:r>
            <a:r>
              <a:rPr lang="el-GR" dirty="0"/>
              <a:t> δεύτερη κλίση ουσιαστικών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28735"/>
          <a:ext cx="8229600" cy="3786214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2722">
                <a:tc>
                  <a:txBody>
                    <a:bodyPr/>
                    <a:lstStyle/>
                    <a:p>
                      <a:r>
                        <a:rPr lang="el-GR" sz="2400" dirty="0"/>
                        <a:t>Ονομαστική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1" dirty="0"/>
                        <a:t>волкъ</a:t>
                      </a:r>
                      <a:endParaRPr lang="el-GR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1" dirty="0"/>
                        <a:t>конь</a:t>
                      </a:r>
                      <a:endParaRPr lang="el-GR" sz="3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Γενική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волка</a:t>
                      </a:r>
                      <a:endParaRPr lang="el-G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коня</a:t>
                      </a:r>
                      <a:endParaRPr lang="el-G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Δοτική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0" dirty="0"/>
                        <a:t>волку</a:t>
                      </a:r>
                      <a:endParaRPr lang="el-GR" sz="3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0" dirty="0"/>
                        <a:t>коню</a:t>
                      </a:r>
                      <a:endParaRPr lang="el-GR" sz="3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Αιτιατική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1" dirty="0"/>
                        <a:t>волкъ</a:t>
                      </a:r>
                      <a:endParaRPr lang="el-GR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1" dirty="0"/>
                        <a:t>конь </a:t>
                      </a:r>
                      <a:endParaRPr lang="el-GR" sz="3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Οργανική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волкъмъ</a:t>
                      </a:r>
                      <a:endParaRPr lang="el-G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коньмь</a:t>
                      </a:r>
                      <a:endParaRPr lang="el-G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073">
                <a:tc>
                  <a:txBody>
                    <a:bodyPr/>
                    <a:lstStyle/>
                    <a:p>
                      <a:r>
                        <a:rPr lang="el-GR" sz="2400" dirty="0"/>
                        <a:t>Τοπική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вълц</a:t>
                      </a:r>
                      <a:r>
                        <a:rPr lang="ru-RU" sz="3000" dirty="0">
                          <a:latin typeface="CyrillicaOchrid1" pitchFamily="34" charset="0"/>
                        </a:rPr>
                        <a:t>э</a:t>
                      </a:r>
                      <a:endParaRPr lang="el-G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кони </a:t>
                      </a:r>
                      <a:endParaRPr lang="el-G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928662" y="5500702"/>
            <a:ext cx="7000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CyrillicaOchrid1" pitchFamily="34" charset="0"/>
              </a:rPr>
              <a:t>Ярославъ же посла къ нимъ м¹жъ свои</a:t>
            </a:r>
          </a:p>
          <a:p>
            <a:pPr algn="ctr"/>
            <a:r>
              <a:rPr lang="ru-RU" sz="2800" dirty="0">
                <a:latin typeface="CyrillicaOchrid1" pitchFamily="34" charset="0"/>
              </a:rPr>
              <a:t>Ярославъ же посла къ нимъ м¹ж</a:t>
            </a:r>
            <a:r>
              <a:rPr lang="ru-RU" sz="2800" dirty="0">
                <a:solidFill>
                  <a:srgbClr val="FF0000"/>
                </a:solidFill>
                <a:latin typeface="CyrillicaOchrid1" pitchFamily="34" charset="0"/>
              </a:rPr>
              <a:t>а</a:t>
            </a:r>
            <a:r>
              <a:rPr lang="ru-RU" sz="2800" dirty="0">
                <a:latin typeface="CyrillicaOchrid1" pitchFamily="34" charset="0"/>
              </a:rPr>
              <a:t> сво</a:t>
            </a:r>
            <a:r>
              <a:rPr lang="ru-RU" sz="2800" dirty="0">
                <a:solidFill>
                  <a:srgbClr val="FF0000"/>
                </a:solidFill>
                <a:latin typeface="CyrillicaOchrid1" pitchFamily="34" charset="0"/>
              </a:rPr>
              <a:t>его</a:t>
            </a:r>
            <a:endParaRPr lang="el-GR" sz="2800" dirty="0">
              <a:solidFill>
                <a:srgbClr val="FF0000"/>
              </a:solidFill>
              <a:latin typeface="CyrillicaOchrid1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92896"/>
          </a:xfrm>
        </p:spPr>
        <p:txBody>
          <a:bodyPr>
            <a:normAutofit fontScale="90000"/>
          </a:bodyPr>
          <a:lstStyle/>
          <a:p>
            <a:r>
              <a:rPr lang="el-GR" dirty="0"/>
              <a:t>Διαφοροποίηση  κλίσης έμψυχων και άψυχων ουσιαστικών – διαμόρφωση καινούριας γραμματικής κατηγορίας</a:t>
            </a:r>
            <a:br>
              <a:rPr lang="el-GR" dirty="0"/>
            </a:br>
            <a:endParaRPr lang="el-GR" dirty="0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800199"/>
          </a:xfrm>
        </p:spPr>
        <p:txBody>
          <a:bodyPr/>
          <a:lstStyle/>
          <a:p>
            <a:r>
              <a:rPr lang="el-GR"/>
              <a:t>ΘΕΜΑ 5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6986614" cy="2995618"/>
          </a:xfrm>
        </p:spPr>
        <p:txBody>
          <a:bodyPr>
            <a:noAutofit/>
          </a:bodyPr>
          <a:lstStyle/>
          <a:p>
            <a:r>
              <a:rPr lang="el-GR" sz="4800"/>
              <a:t>ΙΣΤΟΡΙΚΗ ΜΟΡΦΟΛΟΓΙΑ ΤΩΝ ΡΩΣΙΚΩΝ ΑΝΤΩΝΥΜΙΩΝ, ΕΠΙΘΕΤΩΝ ΚΑΙ ΑΡΙΘΜΗΤΙΚΩΝ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3021"/>
          </a:xfrm>
        </p:spPr>
        <p:txBody>
          <a:bodyPr/>
          <a:lstStyle/>
          <a:p>
            <a:r>
              <a:rPr lang="el-GR"/>
              <a:t>ΙΣΤΟΡΙΑ ΤΟΥ ΣΥΣΤΗΜΑΤΟΣ ΤΩΝ ΑΝΤΩΝΥΜΙΩΝ ΣΤΗ ΡΩΣΙΚΗ ΓΛΩΣΣΑ</a:t>
            </a: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Προσωπικές αντωνυμίες της </a:t>
            </a:r>
            <a:r>
              <a:rPr lang="el-GR"/>
              <a:t>παλαιορωσικής</a:t>
            </a:r>
            <a:r>
              <a:rPr lang="el-GR" dirty="0"/>
              <a:t> γλώσσας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686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4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7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5352">
                <a:tc>
                  <a:txBody>
                    <a:bodyPr/>
                    <a:lstStyle/>
                    <a:p>
                      <a:endParaRPr lang="el-G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/>
                        <a:t>Ενικός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/>
                        <a:t>Πληθυντικός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/>
                        <a:t>Δυϊκός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352">
                <a:tc>
                  <a:txBody>
                    <a:bodyPr/>
                    <a:lstStyle/>
                    <a:p>
                      <a:r>
                        <a:rPr lang="el-GR" sz="2400"/>
                        <a:t>Α</a:t>
                      </a:r>
                      <a:r>
                        <a:rPr lang="el-GR" sz="2400" baseline="0"/>
                        <a:t> πρόσωπο </a:t>
                      </a:r>
                      <a:endParaRPr lang="el-GR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>
                          <a:latin typeface="CyrillicaOchrid1" pitchFamily="34" charset="0"/>
                        </a:rPr>
                        <a:t>азъ</a:t>
                      </a:r>
                      <a:r>
                        <a:rPr lang="ru-RU" sz="3400" baseline="0">
                          <a:latin typeface="CyrillicaOchrid1" pitchFamily="34" charset="0"/>
                        </a:rPr>
                        <a:t>  язъ  я</a:t>
                      </a:r>
                      <a:endParaRPr lang="el-GR" sz="34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>
                          <a:latin typeface="CyrillicaOchrid1" pitchFamily="34" charset="0"/>
                        </a:rPr>
                        <a:t>мы</a:t>
                      </a:r>
                      <a:endParaRPr lang="el-GR" sz="34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>
                          <a:latin typeface="CyrillicaOchrid1" pitchFamily="34" charset="0"/>
                        </a:rPr>
                        <a:t>вэ</a:t>
                      </a:r>
                      <a:endParaRPr lang="el-GR" sz="340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5352">
                <a:tc>
                  <a:txBody>
                    <a:bodyPr/>
                    <a:lstStyle/>
                    <a:p>
                      <a:r>
                        <a:rPr lang="el-GR" sz="2400"/>
                        <a:t>Β πρόσωπο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>
                          <a:latin typeface="CyrillicaOchrid1" pitchFamily="34" charset="0"/>
                        </a:rPr>
                        <a:t>ты</a:t>
                      </a:r>
                      <a:endParaRPr lang="el-GR" sz="34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>
                          <a:latin typeface="CyrillicaOchrid1" pitchFamily="34" charset="0"/>
                        </a:rPr>
                        <a:t>вы</a:t>
                      </a:r>
                      <a:endParaRPr lang="el-GR" sz="34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400">
                          <a:latin typeface="CyrillicaOchrid1" pitchFamily="34" charset="0"/>
                        </a:rPr>
                        <a:t>ва</a:t>
                      </a:r>
                      <a:endParaRPr lang="el-GR" sz="340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1142976" y="4929198"/>
            <a:ext cx="7500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/>
              <a:t>Грамота Мстислава (1130)</a:t>
            </a:r>
          </a:p>
          <a:p>
            <a:r>
              <a:rPr lang="ru-RU" sz="2400">
                <a:latin typeface="CyrillicaOchrid1" pitchFamily="34" charset="0"/>
              </a:rPr>
              <a:t>Се азъ Мьстиславъ     А язъ далъ     </a:t>
            </a:r>
          </a:p>
          <a:p>
            <a:r>
              <a:rPr lang="ru-RU" sz="2400">
                <a:latin typeface="CyrillicaOchrid1" pitchFamily="34" charset="0"/>
              </a:rPr>
              <a:t>    А се я Всеволодъ далъ </a:t>
            </a:r>
            <a:endParaRPr lang="el-GR" sz="240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br>
              <a:rPr lang="el-GR" sz="3800" dirty="0"/>
            </a:br>
            <a:r>
              <a:rPr lang="el-GR" sz="3800" dirty="0"/>
              <a:t>Η </a:t>
            </a:r>
            <a:r>
              <a:rPr lang="el-GR" sz="3800" dirty="0" err="1"/>
              <a:t>παλαιορωσική</a:t>
            </a:r>
            <a:r>
              <a:rPr lang="el-GR" sz="3800" dirty="0"/>
              <a:t> κλίση των προσωπικών και αυτοπαθούς αντωνυμιών</a:t>
            </a:r>
            <a:br>
              <a:rPr lang="el-GR" dirty="0"/>
            </a:br>
            <a:r>
              <a:rPr lang="el-GR" dirty="0"/>
              <a:t>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8854584"/>
              </p:ext>
            </p:extLst>
          </p:nvPr>
        </p:nvGraphicFramePr>
        <p:xfrm>
          <a:off x="457200" y="1600200"/>
          <a:ext cx="8229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/>
                        <a:t>Α</a:t>
                      </a:r>
                      <a:r>
                        <a:rPr lang="el-GR" baseline="0"/>
                        <a:t> πρόσωπο</a:t>
                      </a:r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/>
                        <a:t>Β</a:t>
                      </a:r>
                      <a:r>
                        <a:rPr lang="el-GR" baseline="0"/>
                        <a:t> πρόσωπο</a:t>
                      </a:r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/>
                        <a:t>Αυτοπαθής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Ονομ.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язъ     я  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ты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   ---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Γεν.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мене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тебе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себе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Δοτ.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мънэ    ми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тобэ     ти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собэ    си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114">
                <a:tc>
                  <a:txBody>
                    <a:bodyPr/>
                    <a:lstStyle/>
                    <a:p>
                      <a:r>
                        <a:rPr lang="el-GR"/>
                        <a:t>Αιτ.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CyrillicaOchrid1" pitchFamily="34" charset="0"/>
                        </a:rPr>
                        <a:t>мене     мя</a:t>
                      </a:r>
                      <a:r>
                        <a:rPr lang="el-GR" sz="2200" dirty="0">
                          <a:latin typeface="CyrillicaOchrid1" pitchFamily="34" charset="0"/>
                        </a:rPr>
                        <a:t> </a:t>
                      </a:r>
                      <a:r>
                        <a:rPr lang="el-GR" sz="2200" dirty="0">
                          <a:latin typeface="Cambria" pitchFamily="18" charset="0"/>
                          <a:ea typeface="Cambria" pitchFamily="18" charset="0"/>
                        </a:rPr>
                        <a:t>/</a:t>
                      </a:r>
                      <a:r>
                        <a:rPr lang="ru-RU" sz="2200" dirty="0" err="1">
                          <a:latin typeface="CyrillicaOchrid1" pitchFamily="34" charset="0"/>
                        </a:rPr>
                        <a:t>м­</a:t>
                      </a:r>
                      <a:r>
                        <a:rPr lang="ru-RU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ѧ</a:t>
                      </a:r>
                      <a:endParaRPr lang="el-GR" sz="22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CyrillicaOchrid1" pitchFamily="34" charset="0"/>
                        </a:rPr>
                        <a:t>тебе</a:t>
                      </a:r>
                      <a:r>
                        <a:rPr lang="ru-RU" sz="2200" baseline="0" dirty="0">
                          <a:latin typeface="CyrillicaOchrid1" pitchFamily="34" charset="0"/>
                        </a:rPr>
                        <a:t>   тя </a:t>
                      </a:r>
                      <a:r>
                        <a:rPr lang="el-GR" sz="2200" dirty="0">
                          <a:latin typeface="Cambria" pitchFamily="18" charset="0"/>
                          <a:ea typeface="Cambria" pitchFamily="18" charset="0"/>
                        </a:rPr>
                        <a:t>/</a:t>
                      </a:r>
                      <a:r>
                        <a:rPr lang="ru-RU" sz="2200" baseline="0" dirty="0" err="1">
                          <a:latin typeface="CyrillicaOchrid1" pitchFamily="34" charset="0"/>
                        </a:rPr>
                        <a:t>т</a:t>
                      </a:r>
                      <a:r>
                        <a:rPr lang="ru-RU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ѧ</a:t>
                      </a:r>
                      <a:r>
                        <a:rPr lang="ru-RU" sz="2200" dirty="0">
                          <a:latin typeface="CyrillicaOchrid1" pitchFamily="34" charset="0"/>
                        </a:rPr>
                        <a:t>­</a:t>
                      </a:r>
                      <a:endParaRPr lang="el-GR" sz="22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CyrillicaOchrid1" pitchFamily="34" charset="0"/>
                        </a:rPr>
                        <a:t>себе      ся </a:t>
                      </a:r>
                      <a:r>
                        <a:rPr lang="el-GR" sz="2200" dirty="0">
                          <a:latin typeface="Cambria" pitchFamily="18" charset="0"/>
                          <a:ea typeface="Cambria" pitchFamily="18" charset="0"/>
                        </a:rPr>
                        <a:t>/</a:t>
                      </a:r>
                      <a:r>
                        <a:rPr lang="ru-RU" sz="2200" dirty="0" err="1">
                          <a:latin typeface="CyrillicaOchrid1" pitchFamily="34" charset="0"/>
                        </a:rPr>
                        <a:t>с­</a:t>
                      </a:r>
                      <a:r>
                        <a:rPr lang="ru-RU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ѧ</a:t>
                      </a:r>
                      <a:endParaRPr lang="el-GR" sz="22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err="1"/>
                        <a:t>Οργ</a:t>
                      </a:r>
                      <a:r>
                        <a:rPr lang="el-GR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мъною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тобою</a:t>
                      </a:r>
                      <a:r>
                        <a:rPr lang="ru-RU" sz="2200" baseline="0">
                          <a:latin typeface="CyrillicaOchrid1" pitchFamily="34" charset="0"/>
                        </a:rPr>
                        <a:t> 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собою</a:t>
                      </a:r>
                      <a:r>
                        <a:rPr lang="ru-RU" sz="2200" baseline="0">
                          <a:latin typeface="CyrillicaOchrid1" pitchFamily="34" charset="0"/>
                        </a:rPr>
                        <a:t> 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Τοπική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мънэ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>
                          <a:latin typeface="CyrillicaOchrid1" pitchFamily="34" charset="0"/>
                        </a:rPr>
                        <a:t>тобэ</a:t>
                      </a:r>
                      <a:endParaRPr lang="el-GR" sz="220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CyrillicaOchrid1" pitchFamily="34" charset="0"/>
                        </a:rPr>
                        <a:t>собэ</a:t>
                      </a:r>
                      <a:endParaRPr lang="el-GR" sz="22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857224" y="5357826"/>
            <a:ext cx="7572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/>
              <a:t>Οι ιδιαιτερότητες της κλίσης των προσωπικών αντωνυμιών </a:t>
            </a:r>
          </a:p>
          <a:p>
            <a:pPr marL="342900" indent="-342900">
              <a:buAutoNum type="arabicPeriod"/>
            </a:pPr>
            <a:r>
              <a:rPr lang="el-GR" sz="2000" dirty="0"/>
              <a:t>Η παρουσία των παρεπόμενων  τύπων </a:t>
            </a:r>
          </a:p>
          <a:p>
            <a:pPr marL="342900" indent="-342900">
              <a:buAutoNum type="arabicPeriod"/>
            </a:pPr>
            <a:r>
              <a:rPr lang="el-GR" sz="2000" dirty="0"/>
              <a:t>Η παρουσία των εγκλιτικών τύπων στη Δοτική και Αιτιατική πτώση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/>
              <a:t>Οι αλλαγές στο </a:t>
            </a:r>
            <a:r>
              <a:rPr lang="el-GR" sz="3600" err="1"/>
              <a:t>παλαιορωσικό</a:t>
            </a:r>
            <a:r>
              <a:rPr lang="el-GR" sz="3600"/>
              <a:t> σύστημα κλίσης των προσωπικών αντωνυμιών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Τέλη του 14</a:t>
            </a:r>
            <a:r>
              <a:rPr lang="el-GR" baseline="30000" dirty="0"/>
              <a:t>ου</a:t>
            </a:r>
            <a:r>
              <a:rPr lang="el-GR" dirty="0"/>
              <a:t> αι – 16</a:t>
            </a:r>
            <a:r>
              <a:rPr lang="el-GR" baseline="30000" dirty="0"/>
              <a:t>ος</a:t>
            </a:r>
            <a:r>
              <a:rPr lang="el-GR" dirty="0"/>
              <a:t> αι– η αντικατάσταση των παλαιών τύπων της Γενικής και Αιτιατικής πτώσης με </a:t>
            </a:r>
            <a:r>
              <a:rPr lang="ru-RU" b="1" dirty="0"/>
              <a:t>меня, тебя, себя </a:t>
            </a:r>
            <a:r>
              <a:rPr lang="el-GR" dirty="0"/>
              <a:t>υπό την επιρροή των εγκλιτικών τύπων και των ουσιαστικών 2</a:t>
            </a:r>
            <a:r>
              <a:rPr lang="el-GR" baseline="30000" dirty="0"/>
              <a:t>ου</a:t>
            </a:r>
            <a:r>
              <a:rPr lang="el-GR" dirty="0"/>
              <a:t> τύπου κλίσης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Πριν το 15</a:t>
            </a:r>
            <a:r>
              <a:rPr lang="el-GR" baseline="30000" dirty="0"/>
              <a:t>ο</a:t>
            </a:r>
            <a:r>
              <a:rPr lang="el-GR" dirty="0"/>
              <a:t> αι – η απώλεια των εγκλιτικών τύπων  (απομεινάρια – το μόρφημα</a:t>
            </a:r>
            <a:r>
              <a:rPr lang="ru-RU" dirty="0"/>
              <a:t> </a:t>
            </a:r>
            <a:r>
              <a:rPr lang="el-GR" dirty="0"/>
              <a:t>μέσης φωνής </a:t>
            </a:r>
            <a:r>
              <a:rPr lang="ru-RU" b="1" dirty="0"/>
              <a:t>ся</a:t>
            </a:r>
            <a:r>
              <a:rPr lang="en-US" b="1" dirty="0"/>
              <a:t>)</a:t>
            </a:r>
            <a:r>
              <a:rPr lang="el-GR" dirty="0"/>
              <a:t> </a:t>
            </a:r>
          </a:p>
          <a:p>
            <a:pPr marL="514350" indent="-514350">
              <a:buNone/>
            </a:pPr>
            <a:r>
              <a:rPr lang="el-GR" dirty="0"/>
              <a:t>   </a:t>
            </a:r>
            <a:r>
              <a:rPr lang="ru-RU" dirty="0"/>
              <a:t>     </a:t>
            </a:r>
            <a:r>
              <a:rPr lang="ru-RU" dirty="0">
                <a:latin typeface="CyrillicaOchrid1" pitchFamily="34" charset="0"/>
              </a:rPr>
              <a:t>одети </a:t>
            </a:r>
            <a:r>
              <a:rPr lang="ru-RU" dirty="0" err="1">
                <a:latin typeface="CyrillicaOchrid1" pitchFamily="34" charset="0"/>
              </a:rPr>
              <a:t>платие</a:t>
            </a:r>
            <a:r>
              <a:rPr lang="ru-RU" dirty="0">
                <a:latin typeface="CyrillicaOchrid1" pitchFamily="34" charset="0"/>
              </a:rPr>
              <a:t> </a:t>
            </a:r>
            <a:r>
              <a:rPr lang="ru-RU" dirty="0" err="1">
                <a:latin typeface="CyrillicaOchrid1" pitchFamily="34" charset="0"/>
              </a:rPr>
              <a:t>с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­ - </a:t>
            </a:r>
            <a:r>
              <a:rPr lang="ru-RU" dirty="0" err="1">
                <a:latin typeface="CyrillicaOchrid1" pitchFamily="34" charset="0"/>
              </a:rPr>
              <a:t>одетис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­ </a:t>
            </a:r>
            <a:endParaRPr lang="ru-RU" dirty="0"/>
          </a:p>
          <a:p>
            <a:pPr marL="514350" indent="-514350">
              <a:buNone/>
            </a:pPr>
            <a:r>
              <a:rPr lang="ru-RU" dirty="0"/>
              <a:t>3.   </a:t>
            </a:r>
            <a:r>
              <a:rPr lang="el-GR" dirty="0"/>
              <a:t>Πριν το 17</a:t>
            </a:r>
            <a:r>
              <a:rPr lang="el-GR" baseline="30000" dirty="0"/>
              <a:t>ο</a:t>
            </a:r>
            <a:r>
              <a:rPr lang="el-GR" dirty="0"/>
              <a:t> αι</a:t>
            </a:r>
            <a:r>
              <a:rPr lang="ru-RU" dirty="0"/>
              <a:t> – </a:t>
            </a:r>
            <a:r>
              <a:rPr lang="el-GR" dirty="0"/>
              <a:t>η απώλεια του δυϊκού αριθμού  </a:t>
            </a:r>
          </a:p>
          <a:p>
            <a:pPr marL="514350" indent="-514350">
              <a:buNone/>
            </a:pPr>
            <a:r>
              <a:rPr lang="ru-RU" dirty="0"/>
              <a:t>4.  </a:t>
            </a:r>
            <a:r>
              <a:rPr lang="el-GR" dirty="0"/>
              <a:t>Πριν το 17</a:t>
            </a:r>
            <a:r>
              <a:rPr lang="el-GR" baseline="30000" dirty="0"/>
              <a:t>ο</a:t>
            </a:r>
            <a:r>
              <a:rPr lang="el-GR" dirty="0"/>
              <a:t> αι – οι τύποι της Δοτικής και Τοπικής πτώσης </a:t>
            </a:r>
            <a:r>
              <a:rPr lang="ru-RU" b="1" dirty="0">
                <a:latin typeface="CyrillicaOchrid1" pitchFamily="34" charset="0"/>
              </a:rPr>
              <a:t>тобэ  собэ </a:t>
            </a:r>
            <a:r>
              <a:rPr lang="el-GR" dirty="0"/>
              <a:t>αλλάζουν σε </a:t>
            </a:r>
            <a:r>
              <a:rPr lang="ru-RU" b="1" dirty="0">
                <a:latin typeface="CyrillicaOchrid1" pitchFamily="34" charset="0"/>
              </a:rPr>
              <a:t>тебэ  себэ </a:t>
            </a:r>
            <a:r>
              <a:rPr lang="el-GR" dirty="0"/>
              <a:t>υπό την επιρροή της </a:t>
            </a:r>
            <a:r>
              <a:rPr lang="el-GR" dirty="0" err="1"/>
              <a:t>παλαιοσλαβικής</a:t>
            </a:r>
            <a:r>
              <a:rPr lang="el-GR" dirty="0"/>
              <a:t> γλώσσας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Βασικές αλλαγές στο μορφολογικό σύστημα των ουσιαστικών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Εξαφάνιση του δυϊκού αριθμού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Εξαφάνιση της Κλιτικής πτώσης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Αλλαγές στα γένη των ουσιαστικών 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Απλοποίηση συστήματος κλίσης  (3 τύποι αντί για 5) βάσει της κατηγορίας του γένους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Ενοποίηση κλίσης στον πληθυντικό αριθμό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Διαφοροποίηση  κλίσης έμψυχων και άψυχων ουσιαστικών – διαμόρφωση καινούριας γραμματικής κατηγορίας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Αλλαγές στη χρήση της Τοπικής πτώσης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Μη-προσωπικές αντωνυμίες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b="1" dirty="0"/>
              <a:t>Δεικτικές: </a:t>
            </a:r>
            <a:r>
              <a:rPr lang="ru-RU" dirty="0"/>
              <a:t>сь-си-се;  тъ-та-то;	и-я-е; онъ-она-оно; овъ-ова-ово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 dirty="0"/>
              <a:t>Κτητικές:  </a:t>
            </a:r>
            <a:r>
              <a:rPr lang="ru-RU" dirty="0"/>
              <a:t>мои-моя-мое; твои-твоя-твое; свои-своя-свое; нашь-наша-наше; вашь-ваша-ваше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 dirty="0"/>
              <a:t>Οριστικές: </a:t>
            </a:r>
            <a:r>
              <a:rPr lang="ru-RU" dirty="0"/>
              <a:t>вьсь, всякъ, самъ</a:t>
            </a:r>
            <a:r>
              <a:rPr lang="el-GR" dirty="0"/>
              <a:t> 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l-GR" b="1" dirty="0"/>
              <a:t>Ερωτηματικές: </a:t>
            </a:r>
            <a:r>
              <a:rPr lang="ru-RU" dirty="0"/>
              <a:t>къто, чьто</a:t>
            </a:r>
            <a:endParaRPr lang="el-GR" b="1" dirty="0"/>
          </a:p>
          <a:p>
            <a:pPr marL="514350" indent="-514350">
              <a:buFont typeface="+mj-lt"/>
              <a:buAutoNum type="arabicPeriod"/>
            </a:pPr>
            <a:r>
              <a:rPr lang="el-GR" b="1" dirty="0"/>
              <a:t>Αόριστες</a:t>
            </a:r>
            <a:r>
              <a:rPr lang="ru-RU" b="1" dirty="0"/>
              <a:t>: </a:t>
            </a:r>
            <a:r>
              <a:rPr lang="ru-RU" dirty="0"/>
              <a:t>инъ-ина-ино; нѣкъ-нѣка- нѣко; нѣчьто, нѣкъто</a:t>
            </a:r>
            <a:endParaRPr lang="el-GR" b="1" dirty="0"/>
          </a:p>
          <a:p>
            <a:pPr marL="514350" indent="-514350">
              <a:buFont typeface="+mj-lt"/>
              <a:buAutoNum type="arabicPeriod"/>
            </a:pPr>
            <a:r>
              <a:rPr lang="el-GR" b="1" dirty="0"/>
              <a:t>Αρνητικές</a:t>
            </a:r>
            <a:r>
              <a:rPr lang="ru-RU" b="1" dirty="0"/>
              <a:t>: </a:t>
            </a:r>
            <a:r>
              <a:rPr lang="ru-RU" dirty="0"/>
              <a:t>никъто, ничьто</a:t>
            </a: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/>
              <a:t>Δυο τύποι κλίσης μη-προσωπικών αντωνυμιών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01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1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1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6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/>
                        <a:t>Σκληρός</a:t>
                      </a:r>
                      <a:r>
                        <a:rPr lang="el-GR" baseline="0"/>
                        <a:t> τύπος</a:t>
                      </a:r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/>
                        <a:t>Μαλακός τύπος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Ονομ.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тъ</a:t>
                      </a:r>
                      <a:r>
                        <a:rPr lang="ru-RU" sz="2800" baseline="0"/>
                        <a:t>          та    то   </a:t>
                      </a:r>
                      <a:endParaRPr lang="el-GR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и           я    е</a:t>
                      </a:r>
                      <a:endParaRPr lang="el-GR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Γεν.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того</a:t>
                      </a:r>
                      <a:r>
                        <a:rPr lang="ru-RU" sz="2800" baseline="0"/>
                        <a:t>      то</a:t>
                      </a:r>
                      <a:r>
                        <a:rPr lang="ru-RU" sz="2800"/>
                        <a:t>ѣ   того</a:t>
                      </a:r>
                      <a:endParaRPr lang="el-GR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его</a:t>
                      </a:r>
                      <a:r>
                        <a:rPr lang="ru-RU" sz="2800" baseline="0"/>
                        <a:t>      е</a:t>
                      </a:r>
                      <a:r>
                        <a:rPr lang="ru-RU" sz="2800"/>
                        <a:t>ѣ   его</a:t>
                      </a:r>
                      <a:endParaRPr lang="el-GR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Δοτ.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томоу</a:t>
                      </a:r>
                      <a:r>
                        <a:rPr lang="ru-RU" sz="2800" baseline="0"/>
                        <a:t>   тои   </a:t>
                      </a:r>
                      <a:r>
                        <a:rPr lang="ru-RU" sz="2800"/>
                        <a:t>томоу</a:t>
                      </a:r>
                      <a:endParaRPr lang="el-GR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емоу   еи   емоу</a:t>
                      </a:r>
                      <a:endParaRPr lang="el-GR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/>
                        <a:t>Αιτ.</a:t>
                      </a:r>
                    </a:p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тъ</a:t>
                      </a:r>
                      <a:r>
                        <a:rPr lang="ru-RU" sz="2800" baseline="0"/>
                        <a:t>           тоу  то</a:t>
                      </a:r>
                      <a:endParaRPr lang="el-GR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и           ю     е</a:t>
                      </a:r>
                      <a:endParaRPr lang="el-GR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err="1"/>
                        <a:t>Οργ</a:t>
                      </a:r>
                      <a:r>
                        <a:rPr lang="el-GR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тѣмъ</a:t>
                      </a:r>
                      <a:r>
                        <a:rPr lang="ru-RU" sz="2800" baseline="0"/>
                        <a:t>     тою  </a:t>
                      </a:r>
                      <a:r>
                        <a:rPr lang="ru-RU" sz="2800"/>
                        <a:t>тѣмъ</a:t>
                      </a:r>
                      <a:endParaRPr lang="el-GR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имъ     ею   имъ</a:t>
                      </a:r>
                      <a:endParaRPr lang="el-GR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/>
                        <a:t>Τοπ.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томъ</a:t>
                      </a:r>
                      <a:r>
                        <a:rPr lang="ru-RU" sz="2800" baseline="0"/>
                        <a:t>     тои  </a:t>
                      </a:r>
                      <a:r>
                        <a:rPr lang="ru-RU" sz="2800"/>
                        <a:t>томъ</a:t>
                      </a:r>
                      <a:r>
                        <a:rPr lang="ru-RU" sz="2800" baseline="0"/>
                        <a:t> </a:t>
                      </a:r>
                      <a:endParaRPr lang="el-GR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/>
                        <a:t>емь      еи</a:t>
                      </a:r>
                      <a:r>
                        <a:rPr lang="ru-RU" sz="2800" baseline="0"/>
                        <a:t>    емь  </a:t>
                      </a:r>
                      <a:endParaRPr lang="el-GR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1285852" y="5357826"/>
            <a:ext cx="750099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 b="1"/>
              <a:t>Μαλακός τύπος </a:t>
            </a:r>
            <a:r>
              <a:rPr lang="el-GR" sz="2200"/>
              <a:t>- </a:t>
            </a:r>
            <a:r>
              <a:rPr lang="ru-RU" sz="2200"/>
              <a:t>сь-си-се</a:t>
            </a:r>
            <a:r>
              <a:rPr lang="el-GR" sz="2200"/>
              <a:t>, </a:t>
            </a:r>
            <a:r>
              <a:rPr lang="ru-RU" sz="2200"/>
              <a:t>и-я-е</a:t>
            </a:r>
            <a:r>
              <a:rPr lang="el-GR" sz="2200"/>
              <a:t>, </a:t>
            </a:r>
            <a:r>
              <a:rPr lang="ru-RU" sz="2400"/>
              <a:t>вьсь</a:t>
            </a:r>
            <a:r>
              <a:rPr lang="el-GR" sz="2400"/>
              <a:t>-</a:t>
            </a:r>
            <a:r>
              <a:rPr lang="ru-RU" sz="2400"/>
              <a:t>вься-вьсе </a:t>
            </a:r>
            <a:r>
              <a:rPr lang="el-GR" sz="2200"/>
              <a:t>   + κτητικές </a:t>
            </a:r>
          </a:p>
          <a:p>
            <a:r>
              <a:rPr lang="el-GR" sz="2200" b="1"/>
              <a:t>Σκληρός τύπος </a:t>
            </a:r>
            <a:r>
              <a:rPr lang="el-GR" sz="2200"/>
              <a:t>– υπόλοιπες 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 fontScale="90000"/>
          </a:bodyPr>
          <a:lstStyle/>
          <a:p>
            <a:pPr marL="742950" indent="-742950"/>
            <a:r>
              <a:rPr lang="el-GR"/>
              <a:t>Τριμελές σύστημα δεικτικών αντωνυμιών της </a:t>
            </a:r>
            <a:r>
              <a:rPr lang="el-GR" err="1"/>
              <a:t>παλαιορωσικής</a:t>
            </a:r>
            <a:r>
              <a:rPr lang="el-GR"/>
              <a:t> γλώσσας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/>
              <a:t>Α’ βαθμός απομάκρυνσης - </a:t>
            </a:r>
            <a:r>
              <a:rPr lang="ru-RU" b="1"/>
              <a:t>сь-си-се</a:t>
            </a:r>
            <a:endParaRPr lang="el-GR" b="1"/>
          </a:p>
          <a:p>
            <a:pPr marL="514350" indent="-514350">
              <a:buFont typeface="+mj-lt"/>
              <a:buAutoNum type="arabicPeriod"/>
            </a:pPr>
            <a:r>
              <a:rPr lang="el-GR"/>
              <a:t>Β’ βαθμός απομάκρυνσης - </a:t>
            </a:r>
            <a:r>
              <a:rPr lang="ru-RU" b="1"/>
              <a:t>тъ-та-то;	и-я-е;</a:t>
            </a:r>
            <a:endParaRPr lang="el-GR" b="1"/>
          </a:p>
          <a:p>
            <a:pPr marL="514350" indent="-514350">
              <a:buFont typeface="+mj-lt"/>
              <a:buAutoNum type="arabicPeriod"/>
            </a:pPr>
            <a:r>
              <a:rPr lang="el-GR"/>
              <a:t>Γ’ βαθμός απομάκρυνσης </a:t>
            </a:r>
            <a:r>
              <a:rPr lang="ru-RU" b="1"/>
              <a:t>онъ-она-оно; овъ-ова-ово</a:t>
            </a:r>
            <a:endParaRPr lang="el-GR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CyrillicaOchrid1" pitchFamily="34" charset="0"/>
              </a:rPr>
              <a:t>Ста Володимеръ на сеи сторонэ а печенэзи на онои и не см­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х¹ си на он¹ стран¹ ни они на сю стран¹ </a:t>
            </a:r>
          </a:p>
          <a:p>
            <a:r>
              <a:rPr lang="ru-RU" dirty="0">
                <a:latin typeface="CyrillicaOchrid1" pitchFamily="34" charset="0"/>
              </a:rPr>
              <a:t>Ста Володимеръ на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сеи</a:t>
            </a:r>
            <a:r>
              <a:rPr lang="ru-RU" dirty="0">
                <a:latin typeface="CyrillicaOchrid1" pitchFamily="34" charset="0"/>
              </a:rPr>
              <a:t> сторонэ а печенэзи на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онои</a:t>
            </a:r>
            <a:r>
              <a:rPr lang="ru-RU" dirty="0">
                <a:latin typeface="CyrillicaOchrid1" pitchFamily="34" charset="0"/>
              </a:rPr>
              <a:t> и не см­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х¹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си</a:t>
            </a:r>
            <a:r>
              <a:rPr lang="ru-RU" dirty="0">
                <a:latin typeface="CyrillicaOchrid1" pitchFamily="34" charset="0"/>
              </a:rPr>
              <a:t> на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он¹</a:t>
            </a:r>
            <a:r>
              <a:rPr lang="ru-RU" dirty="0">
                <a:latin typeface="CyrillicaOchrid1" pitchFamily="34" charset="0"/>
              </a:rPr>
              <a:t> стран¹ ни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они</a:t>
            </a:r>
            <a:r>
              <a:rPr lang="ru-RU" dirty="0">
                <a:latin typeface="CyrillicaOchrid1" pitchFamily="34" charset="0"/>
              </a:rPr>
              <a:t> на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сю </a:t>
            </a:r>
            <a:r>
              <a:rPr lang="ru-RU" dirty="0">
                <a:latin typeface="CyrillicaOchrid1" pitchFamily="34" charset="0"/>
              </a:rPr>
              <a:t>стран¹ </a:t>
            </a:r>
            <a:endParaRPr lang="el-GR" dirty="0">
              <a:latin typeface="CyrillicaOchrid1" pitchFamily="34" charset="0"/>
            </a:endParaRPr>
          </a:p>
          <a:p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Εξελίξεις του συστήματος των δεικτικών αντωνυμιών  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/>
              <a:t>Η μεταφορά των δεικτικών αντωνυμιών </a:t>
            </a:r>
            <a:r>
              <a:rPr lang="ru-RU" b="1"/>
              <a:t>и-я-е</a:t>
            </a:r>
            <a:r>
              <a:rPr lang="el-GR" b="1"/>
              <a:t> </a:t>
            </a:r>
            <a:r>
              <a:rPr lang="el-GR"/>
              <a:t>και </a:t>
            </a:r>
            <a:r>
              <a:rPr lang="ru-RU" b="1"/>
              <a:t>онъ-она-оно</a:t>
            </a:r>
            <a:r>
              <a:rPr lang="el-GR" b="1"/>
              <a:t> </a:t>
            </a:r>
            <a:r>
              <a:rPr lang="el-GR"/>
              <a:t>στις προσωπικές αντωνυμίες Γ’ προσώπου και η ενοποίηση του τύπου </a:t>
            </a:r>
          </a:p>
          <a:p>
            <a:pPr marL="514350" indent="-514350">
              <a:buFont typeface="+mj-lt"/>
              <a:buAutoNum type="arabicPeriod"/>
            </a:pPr>
            <a:r>
              <a:rPr lang="el-GR"/>
              <a:t>Η μετατροπή του τριμελούς συστήματος στο διμελές με την απώλεια των αντωνυμιών </a:t>
            </a:r>
            <a:r>
              <a:rPr lang="ru-RU" b="1"/>
              <a:t>сь-си-се</a:t>
            </a:r>
            <a:r>
              <a:rPr lang="el-GR" b="1"/>
              <a:t> </a:t>
            </a:r>
            <a:r>
              <a:rPr lang="el-GR"/>
              <a:t>και </a:t>
            </a:r>
            <a:r>
              <a:rPr lang="ru-RU" b="1"/>
              <a:t>овъ-ова-ово</a:t>
            </a:r>
            <a:endParaRPr lang="el-GR" b="1"/>
          </a:p>
          <a:p>
            <a:pPr marL="514350" indent="-514350">
              <a:buFont typeface="+mj-lt"/>
              <a:buAutoNum type="arabicPeriod"/>
            </a:pPr>
            <a:r>
              <a:rPr lang="el-GR"/>
              <a:t>Ο διπλασιασμός του αρσενικού τύπου </a:t>
            </a:r>
            <a:r>
              <a:rPr lang="ru-RU" b="1"/>
              <a:t>тъ+тъ = тътъ = тот </a:t>
            </a:r>
          </a:p>
          <a:p>
            <a:pPr marL="514350" indent="-514350">
              <a:buFont typeface="+mj-lt"/>
              <a:buAutoNum type="arabicPeriod"/>
            </a:pPr>
            <a:r>
              <a:rPr lang="el-GR"/>
              <a:t>Ο σχηματισμός του νέου τύπου Α’ βαθμού απομάκρυνσης</a:t>
            </a:r>
            <a:r>
              <a:rPr lang="ru-RU"/>
              <a:t> </a:t>
            </a:r>
            <a:r>
              <a:rPr lang="el-GR"/>
              <a:t>με την πρόσθεση του δεικτικού μορίου </a:t>
            </a:r>
            <a:r>
              <a:rPr lang="ru-RU" b="1"/>
              <a:t>э</a:t>
            </a:r>
            <a:r>
              <a:rPr lang="ru-RU"/>
              <a:t> </a:t>
            </a:r>
            <a:r>
              <a:rPr lang="el-GR"/>
              <a:t>  </a:t>
            </a:r>
            <a:r>
              <a:rPr lang="ru-RU"/>
              <a:t> </a:t>
            </a:r>
            <a:r>
              <a:rPr lang="el-GR"/>
              <a:t>στην αντωνυμία Β’ βαθμού </a:t>
            </a:r>
            <a:r>
              <a:rPr lang="ru-RU" b="1"/>
              <a:t>этот, эта, это </a:t>
            </a:r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r>
              <a:rPr lang="el-GR"/>
              <a:t>Εμφάνιση του αρχικού </a:t>
            </a:r>
            <a:r>
              <a:rPr lang="ru-RU"/>
              <a:t>н </a:t>
            </a:r>
            <a:r>
              <a:rPr lang="el-GR"/>
              <a:t>στις αντωνυμίες Γ’ προσώπου μετά τις προθέσεις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3071811"/>
          <a:ext cx="8229600" cy="2500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1428728" y="2500307"/>
            <a:ext cx="65008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l-GR" sz="3200"/>
              <a:t>Προθέσεις </a:t>
            </a:r>
            <a:r>
              <a:rPr lang="en-US" sz="3200"/>
              <a:t>*v</a:t>
            </a:r>
            <a:r>
              <a:rPr lang="ru-RU" sz="3200"/>
              <a:t>ъ</a:t>
            </a:r>
            <a:r>
              <a:rPr lang="en-US" sz="3200"/>
              <a:t>n    *k</a:t>
            </a:r>
            <a:r>
              <a:rPr lang="ru-RU" sz="3200"/>
              <a:t>ъ</a:t>
            </a:r>
            <a:r>
              <a:rPr lang="en-US" sz="3200"/>
              <a:t>n    *s</a:t>
            </a:r>
            <a:r>
              <a:rPr lang="ru-RU" sz="3200"/>
              <a:t>ъ</a:t>
            </a:r>
            <a:r>
              <a:rPr lang="en-US" sz="3200"/>
              <a:t>n</a:t>
            </a:r>
            <a:endParaRPr lang="el-GR" sz="3200"/>
          </a:p>
          <a:p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1500166" y="5786454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/>
              <a:t>Με άλλες προθέσεις – κατ’ αναλογία π.χ.</a:t>
            </a:r>
            <a:r>
              <a:rPr lang="ru-RU" sz="2400"/>
              <a:t> при нем </a:t>
            </a:r>
            <a:r>
              <a:rPr lang="el-GR" sz="240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Τύποι κλίσης της πρώιμης </a:t>
            </a:r>
            <a:r>
              <a:rPr lang="el-GR" dirty="0" err="1"/>
              <a:t>πρωτοσλαβικής</a:t>
            </a:r>
            <a:r>
              <a:rPr lang="el-GR" dirty="0"/>
              <a:t> γλώσσας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28803"/>
          <a:ext cx="8229600" cy="4896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94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2936">
                <a:tc>
                  <a:txBody>
                    <a:bodyPr/>
                    <a:lstStyle/>
                    <a:p>
                      <a:r>
                        <a:rPr lang="el-GR" sz="2400" dirty="0"/>
                        <a:t>Τύπος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Χαρακτήρας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Παραδείγματα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r>
                        <a:rPr lang="el-GR" sz="2400" dirty="0"/>
                        <a:t>1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*a / *</a:t>
                      </a:r>
                      <a:r>
                        <a:rPr lang="en-US" sz="2400" b="1" dirty="0" err="1"/>
                        <a:t>ja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gena</a:t>
                      </a:r>
                      <a:r>
                        <a:rPr lang="en-US" sz="2400" dirty="0"/>
                        <a:t>     *</a:t>
                      </a:r>
                      <a:r>
                        <a:rPr lang="en-US" sz="2400" dirty="0" err="1"/>
                        <a:t>zemja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</a:t>
                      </a:r>
                      <a:r>
                        <a:rPr lang="el-GR" sz="2400" baseline="30000" dirty="0" err="1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*</a:t>
                      </a:r>
                      <a:r>
                        <a:rPr lang="en-US" sz="2400" b="1" baseline="0" dirty="0"/>
                        <a:t>ŏ</a:t>
                      </a:r>
                      <a:r>
                        <a:rPr lang="en-US" sz="2400" b="1" dirty="0"/>
                        <a:t>/</a:t>
                      </a:r>
                      <a:r>
                        <a:rPr lang="en-US" sz="2400" b="1" baseline="0" dirty="0"/>
                        <a:t> *</a:t>
                      </a:r>
                      <a:r>
                        <a:rPr lang="en-US" sz="2400" b="1" baseline="0" dirty="0" err="1"/>
                        <a:t>jŏ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plod</a:t>
                      </a:r>
                      <a:r>
                        <a:rPr lang="en-US" sz="2400" baseline="0" dirty="0" err="1"/>
                        <a:t>ŏs</a:t>
                      </a:r>
                      <a:r>
                        <a:rPr lang="en-US" sz="2400" baseline="0" dirty="0"/>
                        <a:t>*</a:t>
                      </a:r>
                      <a:r>
                        <a:rPr lang="en-US" sz="2400" baseline="0" dirty="0" err="1"/>
                        <a:t>konjŏs</a:t>
                      </a:r>
                      <a:r>
                        <a:rPr lang="en-US" sz="2400" baseline="0" dirty="0"/>
                        <a:t>*</a:t>
                      </a:r>
                      <a:r>
                        <a:rPr lang="en-US" sz="2400" baseline="0" dirty="0" err="1"/>
                        <a:t>selŏm</a:t>
                      </a:r>
                      <a:r>
                        <a:rPr lang="en-US" sz="2400" baseline="0" dirty="0"/>
                        <a:t>  *</a:t>
                      </a:r>
                      <a:r>
                        <a:rPr lang="en-US" sz="2400" baseline="0" dirty="0" err="1"/>
                        <a:t>poljŏm</a:t>
                      </a:r>
                      <a:r>
                        <a:rPr lang="ru-RU" sz="2400" baseline="0" dirty="0"/>
                        <a:t> </a:t>
                      </a:r>
                      <a:r>
                        <a:rPr lang="en-US" sz="2400" baseline="0" dirty="0"/>
                        <a:t>*</a:t>
                      </a:r>
                      <a:r>
                        <a:rPr lang="en-US" sz="2400" baseline="0" dirty="0" err="1"/>
                        <a:t>krajos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3</a:t>
                      </a:r>
                      <a:r>
                        <a:rPr lang="el-GR" sz="2400" baseline="30000" dirty="0" err="1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*ŭ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sunŭs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4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*ĭ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gostĭs</a:t>
                      </a:r>
                      <a:r>
                        <a:rPr lang="en-US" sz="2400" dirty="0"/>
                        <a:t>   *</a:t>
                      </a:r>
                      <a:r>
                        <a:rPr lang="en-US" sz="2400" dirty="0" err="1"/>
                        <a:t>kostĭs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5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/>
                        <a:t>σύμφωνο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nebos</a:t>
                      </a:r>
                      <a:r>
                        <a:rPr lang="en-US" sz="2400" dirty="0"/>
                        <a:t> *</a:t>
                      </a:r>
                      <a:r>
                        <a:rPr lang="en-US" sz="2400" dirty="0" err="1"/>
                        <a:t>vermĕn</a:t>
                      </a:r>
                      <a:r>
                        <a:rPr lang="en-US" sz="2400" dirty="0"/>
                        <a:t> *</a:t>
                      </a:r>
                      <a:r>
                        <a:rPr lang="en-US" sz="2400" dirty="0" err="1"/>
                        <a:t>kam</a:t>
                      </a:r>
                      <a:r>
                        <a:rPr lang="en-US" sz="2400" baseline="0" dirty="0" err="1"/>
                        <a:t>ŏns</a:t>
                      </a:r>
                      <a:r>
                        <a:rPr lang="en-US" sz="2400" baseline="0" dirty="0"/>
                        <a:t>   *</a:t>
                      </a:r>
                      <a:r>
                        <a:rPr lang="en-US" sz="2400" baseline="0" dirty="0" err="1"/>
                        <a:t>matĕr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2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6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/>
                        <a:t>*</a:t>
                      </a:r>
                      <a:r>
                        <a:rPr lang="en-US" sz="2400" b="1" dirty="0"/>
                        <a:t>ū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*</a:t>
                      </a:r>
                      <a:r>
                        <a:rPr lang="en-US" sz="2400" dirty="0" err="1"/>
                        <a:t>svekrū</a:t>
                      </a:r>
                      <a:r>
                        <a:rPr lang="en-US" sz="2400" dirty="0"/>
                        <a:t> *</a:t>
                      </a:r>
                      <a:r>
                        <a:rPr lang="en-US" sz="2400" dirty="0" err="1"/>
                        <a:t>boukū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Τύποι κλίσης της </a:t>
            </a:r>
            <a:r>
              <a:rPr lang="el-GR" dirty="0" err="1"/>
              <a:t>παλαιορωσικής</a:t>
            </a:r>
            <a:r>
              <a:rPr lang="el-GR" dirty="0"/>
              <a:t> γλώσσας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5535783"/>
              </p:ext>
            </p:extLst>
          </p:nvPr>
        </p:nvGraphicFramePr>
        <p:xfrm>
          <a:off x="457200" y="1628803"/>
          <a:ext cx="8229600" cy="4896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94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2936">
                <a:tc>
                  <a:txBody>
                    <a:bodyPr/>
                    <a:lstStyle/>
                    <a:p>
                      <a:r>
                        <a:rPr lang="el-GR" sz="2400" dirty="0"/>
                        <a:t>Τύπος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Κατάληξη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Παραδείγματα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r>
                        <a:rPr lang="el-GR" sz="2400" dirty="0"/>
                        <a:t>1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а</a:t>
                      </a:r>
                      <a:r>
                        <a:rPr lang="ru-RU" sz="2400" b="0" baseline="0" dirty="0">
                          <a:latin typeface="CyrillicaOchrid1" pitchFamily="34" charset="0"/>
                        </a:rPr>
                        <a:t>  я 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жена</a:t>
                      </a:r>
                      <a:r>
                        <a:rPr lang="ru-RU" sz="2400" baseline="0" dirty="0">
                          <a:latin typeface="CyrillicaOchrid1" pitchFamily="34" charset="0"/>
                        </a:rPr>
                        <a:t>    земля 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</a:t>
                      </a:r>
                      <a:r>
                        <a:rPr lang="el-GR" sz="2400" baseline="30000" dirty="0" err="1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ъ</a:t>
                      </a:r>
                      <a:r>
                        <a:rPr lang="ru-RU" sz="2400" b="0" baseline="0" dirty="0">
                          <a:latin typeface="CyrillicaOchrid1" pitchFamily="34" charset="0"/>
                        </a:rPr>
                        <a:t> ь </a:t>
                      </a:r>
                      <a:r>
                        <a:rPr lang="ru-RU" sz="2400" b="0" baseline="0">
                          <a:latin typeface="CyrillicaOchrid1" pitchFamily="34" charset="0"/>
                        </a:rPr>
                        <a:t>о  е   и  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плодъ   конь   село   поле   краи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3</a:t>
                      </a:r>
                      <a:r>
                        <a:rPr lang="el-GR" sz="2400" baseline="30000" dirty="0" err="1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ъ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сынъ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4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ь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CyrillicaOchrid1" pitchFamily="34" charset="0"/>
                        </a:rPr>
                        <a:t>гость</a:t>
                      </a:r>
                      <a:r>
                        <a:rPr lang="en-US" sz="2400" dirty="0">
                          <a:latin typeface="CyrillicaOchrid1" pitchFamily="34" charset="0"/>
                        </a:rPr>
                        <a:t> </a:t>
                      </a:r>
                      <a:r>
                        <a:rPr lang="ru-RU" sz="2400" dirty="0">
                          <a:latin typeface="CyrillicaOchrid1" pitchFamily="34" charset="0"/>
                        </a:rPr>
                        <a:t>  кость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5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о</a:t>
                      </a:r>
                      <a:r>
                        <a:rPr lang="ru-RU" sz="2400" b="0" baseline="0" dirty="0">
                          <a:latin typeface="CyrillicaOchrid1" pitchFamily="34" charset="0"/>
                        </a:rPr>
                        <a:t> ­ ы  и 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небо</a:t>
                      </a:r>
                      <a:r>
                        <a:rPr lang="ru-RU" sz="2400" baseline="0" dirty="0">
                          <a:latin typeface="CyrillicaOchrid1" pitchFamily="34" charset="0"/>
                        </a:rPr>
                        <a:t>   </a:t>
                      </a:r>
                      <a:r>
                        <a:rPr lang="ru-RU" sz="2400" baseline="0" dirty="0" err="1">
                          <a:latin typeface="CyrillicaOchrid1" pitchFamily="34" charset="0"/>
                        </a:rPr>
                        <a:t>врем</a:t>
                      </a:r>
                      <a:r>
                        <a:rPr lang="ru-RU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ѧ</a:t>
                      </a:r>
                      <a:r>
                        <a:rPr lang="ru-RU" sz="2400" baseline="0" dirty="0">
                          <a:latin typeface="CyrillicaOchrid1" pitchFamily="34" charset="0"/>
                        </a:rPr>
                        <a:t>­ камы   мати 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2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6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ы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свекры</a:t>
                      </a:r>
                      <a:r>
                        <a:rPr lang="en-US" sz="2400" dirty="0">
                          <a:latin typeface="CyrillicaOchrid1" pitchFamily="34" charset="0"/>
                        </a:rPr>
                        <a:t> </a:t>
                      </a:r>
                      <a:r>
                        <a:rPr lang="ru-RU" sz="2400" dirty="0">
                          <a:latin typeface="CyrillicaOchrid1" pitchFamily="34" charset="0"/>
                        </a:rPr>
                        <a:t>б№кы 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Απλοποίηση συστήματος κλίσης</a:t>
            </a:r>
            <a:r>
              <a:rPr lang="ru-RU" dirty="0"/>
              <a:t> – </a:t>
            </a:r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– 15</a:t>
            </a:r>
            <a:r>
              <a:rPr lang="el-GR" baseline="30000" dirty="0"/>
              <a:t>ος</a:t>
            </a:r>
            <a:r>
              <a:rPr lang="el-GR" dirty="0"/>
              <a:t> αι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23528" y="1600200"/>
          <a:ext cx="8363273" cy="4569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6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0688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1</a:t>
                      </a:r>
                      <a:r>
                        <a:rPr lang="el-GR" sz="2400" baseline="30000" dirty="0"/>
                        <a:t>η</a:t>
                      </a:r>
                      <a:r>
                        <a:rPr lang="el-GR" sz="2400" dirty="0"/>
                        <a:t> κλίση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2</a:t>
                      </a:r>
                      <a:r>
                        <a:rPr lang="el-GR" sz="2400" baseline="30000" dirty="0"/>
                        <a:t>η</a:t>
                      </a:r>
                      <a:r>
                        <a:rPr lang="el-GR" sz="2400" dirty="0"/>
                        <a:t> κλίση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3</a:t>
                      </a:r>
                      <a:r>
                        <a:rPr lang="el-GR" sz="2400" baseline="30000" dirty="0"/>
                        <a:t>η</a:t>
                      </a:r>
                      <a:r>
                        <a:rPr lang="el-GR" sz="2400" dirty="0"/>
                        <a:t> κλίση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33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1</a:t>
                      </a:r>
                      <a:r>
                        <a:rPr lang="el-GR" sz="2400" b="1" baseline="30000" dirty="0"/>
                        <a:t>ος</a:t>
                      </a:r>
                      <a:r>
                        <a:rPr lang="el-GR" sz="2400" b="1" dirty="0"/>
                        <a:t>   - </a:t>
                      </a:r>
                      <a:r>
                        <a:rPr lang="en-US" sz="2400" b="1" dirty="0"/>
                        <a:t>*a / *</a:t>
                      </a:r>
                      <a:r>
                        <a:rPr lang="en-US" sz="2400" b="1" dirty="0" err="1"/>
                        <a:t>ja</a:t>
                      </a:r>
                      <a:r>
                        <a:rPr lang="ru-RU" sz="2400" b="1" dirty="0"/>
                        <a:t> </a:t>
                      </a:r>
                      <a:r>
                        <a:rPr lang="el-GR" sz="2400" b="0" dirty="0"/>
                        <a:t>(όλη)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6</a:t>
                      </a:r>
                      <a:r>
                        <a:rPr lang="el-GR" sz="2400" b="1" baseline="30000" dirty="0"/>
                        <a:t>ος</a:t>
                      </a:r>
                      <a:r>
                        <a:rPr lang="el-GR" sz="2400" b="0" dirty="0"/>
                        <a:t> *</a:t>
                      </a:r>
                      <a:r>
                        <a:rPr lang="en-US" sz="2400" b="1" dirty="0"/>
                        <a:t>ū</a:t>
                      </a:r>
                      <a:r>
                        <a:rPr lang="el-GR" sz="2400" b="0" dirty="0"/>
                        <a:t> </a:t>
                      </a:r>
                      <a:r>
                        <a:rPr lang="ru-RU" sz="2400" b="0" dirty="0"/>
                        <a:t>(Москва, буква) </a:t>
                      </a:r>
                      <a:endParaRPr lang="el-GR" sz="2400" b="0" dirty="0"/>
                    </a:p>
                    <a:p>
                      <a:endParaRPr lang="el-GR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2</a:t>
                      </a:r>
                      <a:r>
                        <a:rPr lang="el-GR" sz="2400" b="1" baseline="30000" dirty="0"/>
                        <a:t>ος</a:t>
                      </a:r>
                      <a:r>
                        <a:rPr lang="el-GR" sz="2400" b="1" dirty="0"/>
                        <a:t> </a:t>
                      </a:r>
                      <a:r>
                        <a:rPr lang="en-US" sz="2400" b="1" dirty="0"/>
                        <a:t>*</a:t>
                      </a:r>
                      <a:r>
                        <a:rPr lang="en-US" sz="2400" b="1" baseline="0" dirty="0"/>
                        <a:t>ŏ</a:t>
                      </a:r>
                      <a:r>
                        <a:rPr lang="en-US" sz="2400" b="1" dirty="0"/>
                        <a:t>/</a:t>
                      </a:r>
                      <a:r>
                        <a:rPr lang="en-US" sz="2400" b="1" baseline="0" dirty="0"/>
                        <a:t> *</a:t>
                      </a:r>
                      <a:r>
                        <a:rPr lang="en-US" sz="2400" b="1" baseline="0" dirty="0" err="1"/>
                        <a:t>jŏ</a:t>
                      </a:r>
                      <a:r>
                        <a:rPr lang="el-GR" sz="2400" b="0" baseline="0" dirty="0"/>
                        <a:t>  (όλη)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baseline="0" dirty="0"/>
                        <a:t>3</a:t>
                      </a:r>
                      <a:r>
                        <a:rPr lang="el-GR" sz="2400" b="1" baseline="30000" dirty="0"/>
                        <a:t>ος</a:t>
                      </a:r>
                      <a:r>
                        <a:rPr lang="el-GR" sz="2400" b="1" baseline="0" dirty="0"/>
                        <a:t>  </a:t>
                      </a:r>
                      <a:r>
                        <a:rPr lang="en-US" sz="2400" b="1" dirty="0"/>
                        <a:t>*ŭ</a:t>
                      </a:r>
                      <a:r>
                        <a:rPr lang="el-GR" sz="2400" b="0" dirty="0"/>
                        <a:t>   (όλη)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4</a:t>
                      </a:r>
                      <a:r>
                        <a:rPr lang="el-GR" sz="2400" b="1" baseline="30000" dirty="0"/>
                        <a:t>ος</a:t>
                      </a:r>
                      <a:r>
                        <a:rPr lang="el-GR" sz="2400" b="1" dirty="0"/>
                        <a:t>  *</a:t>
                      </a:r>
                      <a:r>
                        <a:rPr lang="en-US" sz="2400" b="1" dirty="0"/>
                        <a:t>ĭ</a:t>
                      </a:r>
                      <a:r>
                        <a:rPr lang="el-GR" sz="2400" b="1" dirty="0"/>
                        <a:t> </a:t>
                      </a:r>
                      <a:r>
                        <a:rPr lang="el-GR" sz="2400" b="0" dirty="0"/>
                        <a:t>(μόνο αρσενικά </a:t>
                      </a:r>
                      <a:r>
                        <a:rPr lang="ru-RU" sz="2400" b="0" dirty="0"/>
                        <a:t>гость)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5</a:t>
                      </a:r>
                      <a:r>
                        <a:rPr lang="el-GR" sz="2400" b="1" baseline="30000" dirty="0"/>
                        <a:t>ος</a:t>
                      </a:r>
                      <a:r>
                        <a:rPr lang="el-GR" sz="2400" b="1" dirty="0"/>
                        <a:t> σύμφωνο</a:t>
                      </a:r>
                      <a:r>
                        <a:rPr lang="el-GR" sz="2400" b="1" baseline="0" dirty="0"/>
                        <a:t> </a:t>
                      </a:r>
                      <a:r>
                        <a:rPr lang="el-GR" sz="2400" b="0" baseline="0" dirty="0"/>
                        <a:t>– (μόνο αρσενικά και ουδέτερα</a:t>
                      </a:r>
                      <a:r>
                        <a:rPr lang="ru-RU" sz="2400" b="0" baseline="0" dirty="0"/>
                        <a:t> </a:t>
                      </a:r>
                      <a:r>
                        <a:rPr lang="el-GR" sz="2400" b="0" baseline="0" dirty="0"/>
                        <a:t>– </a:t>
                      </a:r>
                      <a:r>
                        <a:rPr lang="ru-RU" sz="2400" b="0" baseline="0" dirty="0"/>
                        <a:t>камень, слово, теленок)  </a:t>
                      </a:r>
                      <a:r>
                        <a:rPr lang="el-GR" sz="2400" b="0" dirty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400" b="0" dirty="0"/>
                    </a:p>
                    <a:p>
                      <a:endParaRPr lang="el-GR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4</a:t>
                      </a:r>
                      <a:r>
                        <a:rPr lang="el-GR" sz="2400" b="1" baseline="30000" dirty="0"/>
                        <a:t>ος</a:t>
                      </a:r>
                      <a:r>
                        <a:rPr lang="el-GR" sz="2400" b="1" dirty="0"/>
                        <a:t>  *</a:t>
                      </a:r>
                      <a:r>
                        <a:rPr lang="en-US" sz="2400" b="1" dirty="0"/>
                        <a:t>ĭ</a:t>
                      </a:r>
                      <a:r>
                        <a:rPr lang="el-GR" sz="2400" b="1" dirty="0"/>
                        <a:t> </a:t>
                      </a:r>
                      <a:r>
                        <a:rPr lang="el-GR" sz="2400" b="0" dirty="0"/>
                        <a:t>(μόνο θηλυκά  </a:t>
                      </a:r>
                      <a:r>
                        <a:rPr lang="ru-RU" sz="2400" b="0" dirty="0"/>
                        <a:t>кость)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6</a:t>
                      </a:r>
                      <a:r>
                        <a:rPr lang="el-GR" sz="2400" b="1" baseline="30000" dirty="0"/>
                        <a:t>ος</a:t>
                      </a:r>
                      <a:r>
                        <a:rPr lang="el-GR" sz="2400" b="1" baseline="0" dirty="0"/>
                        <a:t> </a:t>
                      </a:r>
                      <a:r>
                        <a:rPr lang="el-GR" sz="2400" b="1" dirty="0"/>
                        <a:t>*</a:t>
                      </a:r>
                      <a:r>
                        <a:rPr lang="en-US" sz="2400" b="1" dirty="0"/>
                        <a:t>ū</a:t>
                      </a:r>
                      <a:r>
                        <a:rPr lang="el-GR" sz="2400" b="1" dirty="0"/>
                        <a:t> </a:t>
                      </a:r>
                      <a:r>
                        <a:rPr lang="ru-RU" sz="2400" b="0" dirty="0"/>
                        <a:t> (свекровь, любовь)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5</a:t>
                      </a:r>
                      <a:r>
                        <a:rPr lang="el-GR" sz="2400" b="1" baseline="30000" dirty="0"/>
                        <a:t>ος</a:t>
                      </a:r>
                      <a:r>
                        <a:rPr lang="el-GR" sz="2400" b="1" dirty="0"/>
                        <a:t> σύμφωνο</a:t>
                      </a:r>
                      <a:r>
                        <a:rPr lang="el-GR" sz="2400" b="0" baseline="0" dirty="0"/>
                        <a:t> – (μόνο </a:t>
                      </a:r>
                      <a:r>
                        <a:rPr lang="ru-RU" sz="2400" b="0" baseline="0" dirty="0"/>
                        <a:t> </a:t>
                      </a:r>
                      <a:r>
                        <a:rPr lang="el-GR" sz="2400" b="0" dirty="0"/>
                        <a:t>θηλυκά</a:t>
                      </a:r>
                      <a:r>
                        <a:rPr lang="ru-RU" sz="2400" b="0" dirty="0"/>
                        <a:t> мать, дочь) </a:t>
                      </a:r>
                    </a:p>
                    <a:p>
                      <a:endParaRPr lang="el-G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84312"/>
          <a:ext cx="8229600" cy="46809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8713">
                <a:tc>
                  <a:txBody>
                    <a:bodyPr/>
                    <a:lstStyle/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000" b="1" dirty="0"/>
                        <a:t>2</a:t>
                      </a:r>
                      <a:r>
                        <a:rPr lang="el-GR" sz="3000" b="1" baseline="30000" dirty="0"/>
                        <a:t>ος</a:t>
                      </a:r>
                      <a:r>
                        <a:rPr lang="el-GR" sz="3000" b="1" baseline="0" dirty="0"/>
                        <a:t> </a:t>
                      </a:r>
                      <a:r>
                        <a:rPr lang="el-GR" sz="3000" b="1" baseline="0" dirty="0" err="1"/>
                        <a:t>τυπος</a:t>
                      </a:r>
                      <a:endParaRPr lang="el-GR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3000" b="1" dirty="0"/>
                        <a:t>3</a:t>
                      </a:r>
                      <a:r>
                        <a:rPr lang="el-GR" sz="3000" b="1" baseline="30000" dirty="0"/>
                        <a:t>ος</a:t>
                      </a:r>
                      <a:r>
                        <a:rPr lang="el-GR" sz="3000" b="1" dirty="0"/>
                        <a:t> τύπος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Ονομαστική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0" dirty="0"/>
                        <a:t>волк</a:t>
                      </a:r>
                      <a:r>
                        <a:rPr lang="ru-RU" sz="3000" b="1" dirty="0"/>
                        <a:t>ъ</a:t>
                      </a:r>
                      <a:endParaRPr lang="el-GR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0" dirty="0"/>
                        <a:t>сын</a:t>
                      </a:r>
                      <a:r>
                        <a:rPr lang="ru-RU" sz="3000" b="1" dirty="0"/>
                        <a:t>ъ</a:t>
                      </a:r>
                      <a:endParaRPr lang="el-GR" sz="3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Γενική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волк</a:t>
                      </a:r>
                      <a:r>
                        <a:rPr lang="ru-RU" sz="3000" b="1" dirty="0"/>
                        <a:t>а</a:t>
                      </a:r>
                      <a:endParaRPr lang="el-GR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сын</a:t>
                      </a:r>
                      <a:r>
                        <a:rPr lang="ru-RU" sz="3000" b="1" dirty="0"/>
                        <a:t>у</a:t>
                      </a:r>
                      <a:endParaRPr lang="el-GR" sz="3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Δοτική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0" dirty="0"/>
                        <a:t>волк</a:t>
                      </a:r>
                      <a:r>
                        <a:rPr lang="ru-RU" sz="3000" b="1" dirty="0"/>
                        <a:t>у</a:t>
                      </a:r>
                      <a:endParaRPr lang="el-GR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0" dirty="0"/>
                        <a:t>сын</a:t>
                      </a:r>
                      <a:r>
                        <a:rPr lang="ru-RU" sz="3000" b="1" dirty="0"/>
                        <a:t>ови</a:t>
                      </a:r>
                      <a:endParaRPr lang="el-GR" sz="3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Αιτιατική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0" dirty="0"/>
                        <a:t>волк</a:t>
                      </a:r>
                      <a:r>
                        <a:rPr lang="ru-RU" sz="3000" b="1" dirty="0"/>
                        <a:t>ъ</a:t>
                      </a:r>
                      <a:endParaRPr lang="el-GR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b="0" dirty="0"/>
                        <a:t>сын</a:t>
                      </a:r>
                      <a:r>
                        <a:rPr lang="ru-RU" sz="3000" b="1" dirty="0"/>
                        <a:t>ъ</a:t>
                      </a:r>
                      <a:endParaRPr lang="el-GR" sz="3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Οργανική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волк</a:t>
                      </a:r>
                      <a:r>
                        <a:rPr lang="ru-RU" sz="3000" b="1" dirty="0"/>
                        <a:t>ъмъ</a:t>
                      </a:r>
                      <a:endParaRPr lang="el-GR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сын</a:t>
                      </a:r>
                      <a:r>
                        <a:rPr lang="ru-RU" sz="3000" b="1" dirty="0"/>
                        <a:t>ъмъ</a:t>
                      </a:r>
                      <a:endParaRPr lang="el-GR" sz="3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8713">
                <a:tc>
                  <a:txBody>
                    <a:bodyPr/>
                    <a:lstStyle/>
                    <a:p>
                      <a:r>
                        <a:rPr lang="el-GR" sz="2400" dirty="0"/>
                        <a:t>Τοπική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вълц</a:t>
                      </a:r>
                      <a:r>
                        <a:rPr lang="ru-RU" sz="3000" b="1" dirty="0">
                          <a:latin typeface="CyrillicaOchrid1" pitchFamily="34" charset="0"/>
                        </a:rPr>
                        <a:t>э</a:t>
                      </a:r>
                      <a:endParaRPr lang="el-GR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000" dirty="0"/>
                        <a:t>сын</a:t>
                      </a:r>
                      <a:r>
                        <a:rPr lang="ru-RU" sz="3000" b="1" dirty="0"/>
                        <a:t>у</a:t>
                      </a:r>
                      <a:endParaRPr lang="el-GR" sz="3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el-GR" dirty="0"/>
              <a:t>Απομεινάρια του 3</a:t>
            </a:r>
            <a:r>
              <a:rPr lang="el-GR" baseline="30000" dirty="0"/>
              <a:t>ου</a:t>
            </a:r>
            <a:r>
              <a:rPr lang="el-GR" dirty="0"/>
              <a:t> τύπου </a:t>
            </a:r>
            <a:r>
              <a:rPr lang="el-GR" dirty="0" err="1"/>
              <a:t>παλαιορωσικής</a:t>
            </a:r>
            <a:r>
              <a:rPr lang="el-GR" dirty="0"/>
              <a:t> κλίσης στο σύγχρονο σύστημα  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Η κατάληξη γενικής πληθυντικού  του δεύτερου τύπου κλίσης των αρσενικών ουσιαστικών   </a:t>
            </a:r>
            <a:r>
              <a:rPr lang="ru-RU" dirty="0"/>
              <a:t>домов    столов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δεύτερη προθετική (τοπική) πτώση  </a:t>
            </a:r>
            <a:r>
              <a:rPr lang="ru-RU" dirty="0"/>
              <a:t>о лесе – в лесу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δεύτερη γενική πτώση </a:t>
            </a:r>
            <a:r>
              <a:rPr lang="ru-RU" dirty="0"/>
              <a:t>из леса – из лесу, нет сахара – кусок сахару 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Ο πληθυντικός αριθμός – </a:t>
            </a:r>
            <a:r>
              <a:rPr lang="ru-RU" dirty="0"/>
              <a:t>сыновья 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el-GR" dirty="0"/>
              <a:t>Απομεινάρια του </a:t>
            </a:r>
            <a:r>
              <a:rPr lang="ru-RU" dirty="0"/>
              <a:t>5</a:t>
            </a:r>
            <a:r>
              <a:rPr lang="el-GR" baseline="30000" dirty="0"/>
              <a:t>ου</a:t>
            </a:r>
            <a:r>
              <a:rPr lang="el-GR" dirty="0"/>
              <a:t> τύπου </a:t>
            </a:r>
            <a:r>
              <a:rPr lang="el-GR" dirty="0" err="1"/>
              <a:t>παλαιορωσικής</a:t>
            </a:r>
            <a:r>
              <a:rPr lang="el-GR" dirty="0"/>
              <a:t> κλίσης στο σύγχρονο σύστημα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Разносклоняемые существительные: </a:t>
            </a:r>
            <a:r>
              <a:rPr lang="ru-RU" i="1" dirty="0"/>
              <a:t>имя, время, знамя, пламя...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Τα ουσιαστικά με αλλαγή θέματος στην κλίση: </a:t>
            </a:r>
            <a:r>
              <a:rPr lang="ru-RU" i="1" dirty="0"/>
              <a:t>мать, дочь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Τα ουσιαστικά με το ανώμαλο πληθυντικό: </a:t>
            </a:r>
          </a:p>
          <a:p>
            <a:pPr marL="514350" indent="-514350">
              <a:buNone/>
            </a:pPr>
            <a:r>
              <a:rPr lang="ru-RU" i="1" dirty="0"/>
              <a:t>       телёнок – телята </a:t>
            </a:r>
          </a:p>
          <a:p>
            <a:pPr marL="514350" indent="-514350">
              <a:buNone/>
            </a:pPr>
            <a:r>
              <a:rPr lang="ru-RU" i="1" dirty="0"/>
              <a:t>      чудо -  чудеса</a:t>
            </a:r>
            <a:r>
              <a:rPr lang="ru-RU" dirty="0"/>
              <a:t>   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l-GR" dirty="0"/>
              <a:t>Ενοποίηση κλίσης στον πληθυντικό αριθμό από τα τέλη του 13</a:t>
            </a:r>
            <a:r>
              <a:rPr lang="el-GR" baseline="30000" dirty="0"/>
              <a:t>ου</a:t>
            </a:r>
            <a:r>
              <a:rPr lang="el-GR" dirty="0"/>
              <a:t> αι</a:t>
            </a:r>
            <a:br>
              <a:rPr lang="el-GR" dirty="0"/>
            </a:b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05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3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4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9218"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1</a:t>
                      </a:r>
                      <a:r>
                        <a:rPr lang="el-GR" baseline="30000" dirty="0"/>
                        <a:t>ος</a:t>
                      </a:r>
                      <a:r>
                        <a:rPr lang="el-GR" dirty="0"/>
                        <a:t> </a:t>
                      </a:r>
                    </a:p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2ος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3ος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218">
                <a:tc>
                  <a:txBody>
                    <a:bodyPr/>
                    <a:lstStyle/>
                    <a:p>
                      <a:r>
                        <a:rPr lang="el-GR" dirty="0"/>
                        <a:t>Δοτική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женамъ</a:t>
                      </a:r>
                      <a:r>
                        <a:rPr lang="ru-RU" sz="2400" baseline="0" dirty="0"/>
                        <a:t> землямъ</a:t>
                      </a:r>
                      <a:endParaRPr lang="el-G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столомъ конемъ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костьмъ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218">
                <a:tc>
                  <a:txBody>
                    <a:bodyPr/>
                    <a:lstStyle/>
                    <a:p>
                      <a:r>
                        <a:rPr lang="el-GR" dirty="0"/>
                        <a:t>Οργανική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женами землями</a:t>
                      </a:r>
                      <a:endParaRPr lang="el-G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столы   кони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костьми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218">
                <a:tc>
                  <a:txBody>
                    <a:bodyPr/>
                    <a:lstStyle/>
                    <a:p>
                      <a:r>
                        <a:rPr lang="el-GR" dirty="0"/>
                        <a:t>Τοπική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женахъ земляхъ</a:t>
                      </a:r>
                      <a:endParaRPr lang="el-G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стол</a:t>
                      </a:r>
                      <a:r>
                        <a:rPr lang="ru-RU" sz="2400" dirty="0">
                          <a:latin typeface="CyrillicaOchrid1" pitchFamily="34" charset="0"/>
                        </a:rPr>
                        <a:t>эхъ   конихъ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костьхъ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1475656" y="4509120"/>
            <a:ext cx="66967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/>
              <a:t>Απομεινάρια των παλαιών τύπων του πληθυντικού 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2400" dirty="0"/>
              <a:t>Το επίρρημα </a:t>
            </a:r>
            <a:r>
              <a:rPr lang="ru-RU" sz="2400" dirty="0"/>
              <a:t>поделом 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2400" dirty="0"/>
              <a:t>Οι τύποι </a:t>
            </a:r>
            <a:r>
              <a:rPr lang="ru-RU" sz="2400" dirty="0"/>
              <a:t>людьми, детьми, дверьми </a:t>
            </a:r>
            <a:endParaRPr lang="el-GR" sz="2400" dirty="0"/>
          </a:p>
          <a:p>
            <a:pPr marL="342900" indent="-342900">
              <a:buFont typeface="+mj-lt"/>
              <a:buAutoNum type="arabicPeriod"/>
            </a:pPr>
            <a:r>
              <a:rPr lang="el-GR" sz="2400" dirty="0"/>
              <a:t>Παροιμίες </a:t>
            </a:r>
            <a:r>
              <a:rPr lang="ru-RU" sz="2400" dirty="0"/>
              <a:t>лечь костьми </a:t>
            </a:r>
            <a:endParaRPr lang="el-G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3127</TotalTime>
  <Words>1283</Words>
  <Application>Microsoft Office PowerPoint</Application>
  <PresentationFormat>Προβολή στην οθόνη (4:3)</PresentationFormat>
  <Paragraphs>287</Paragraphs>
  <Slides>25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31" baseType="lpstr">
      <vt:lpstr>Arial</vt:lpstr>
      <vt:lpstr>Calibri</vt:lpstr>
      <vt:lpstr>Cambria</vt:lpstr>
      <vt:lpstr>CyrillicaOchrid1</vt:lpstr>
      <vt:lpstr>Times New Roman</vt:lpstr>
      <vt:lpstr>Θέμα του Office</vt:lpstr>
      <vt:lpstr>ΘΕΜΑ 4</vt:lpstr>
      <vt:lpstr>Βασικές αλλαγές στο μορφολογικό σύστημα των ουσιαστικών</vt:lpstr>
      <vt:lpstr>Τύποι κλίσης της πρώιμης πρωτοσλαβικής γλώσσας</vt:lpstr>
      <vt:lpstr>Τύποι κλίσης της παλαιορωσικής γλώσσας</vt:lpstr>
      <vt:lpstr>Απλοποίηση συστήματος κλίσης – 11ος – 15ος αι</vt:lpstr>
      <vt:lpstr>Παρουσίαση του PowerPoint</vt:lpstr>
      <vt:lpstr>Απομεινάρια του 3ου τύπου παλαιορωσικής κλίσης στο σύγχρονο σύστημα   </vt:lpstr>
      <vt:lpstr>Απομεινάρια του 5ου τύπου παλαιορωσικής κλίσης στο σύγχρονο σύστημα</vt:lpstr>
      <vt:lpstr>Ενοποίηση κλίσης στον πληθυντικό αριθμό από τα τέλη του 13ου αι </vt:lpstr>
      <vt:lpstr>Γενική πτώση πληθυντικού </vt:lpstr>
      <vt:lpstr>Εξέλιξη του συστήματος από την πρωτοϊνδοευρωπαϊκή έως παλαιορωσική γλώσσα</vt:lpstr>
      <vt:lpstr>Παλαιορωσική δεύτερη κλίση ουσιαστικών </vt:lpstr>
      <vt:lpstr>Διαφοροποίηση  κλίσης έμψυχων και άψυχων ουσιαστικών – διαμόρφωση καινούριας γραμματικής κατηγορίας </vt:lpstr>
      <vt:lpstr>ΘΕΜΑ 5</vt:lpstr>
      <vt:lpstr>ΙΣΤΟΡΙΑ ΤΟΥ ΣΥΣΤΗΜΑΤΟΣ ΤΩΝ ΑΝΤΩΝΥΜΙΩΝ ΣΤΗ ΡΩΣΙΚΗ ΓΛΩΣΣΑ</vt:lpstr>
      <vt:lpstr>Παρουσίαση του PowerPoint</vt:lpstr>
      <vt:lpstr>Προσωπικές αντωνυμίες της παλαιορωσικής γλώσσας </vt:lpstr>
      <vt:lpstr> Η παλαιορωσική κλίση των προσωπικών και αυτοπαθούς αντωνυμιών  </vt:lpstr>
      <vt:lpstr>Οι αλλαγές στο παλαιορωσικό σύστημα κλίσης των προσωπικών αντωνυμιών</vt:lpstr>
      <vt:lpstr>Μη-προσωπικές αντωνυμίες</vt:lpstr>
      <vt:lpstr>Δυο τύποι κλίσης μη-προσωπικών αντωνυμιών </vt:lpstr>
      <vt:lpstr>Τριμελές σύστημα δεικτικών αντωνυμιών της παλαιορωσικής γλώσσας </vt:lpstr>
      <vt:lpstr>Παρουσίαση του PowerPoint</vt:lpstr>
      <vt:lpstr>Εξελίξεις του συστήματος των δεικτικών αντωνυμιών   </vt:lpstr>
      <vt:lpstr>Εμφάνιση του αρχικού н στις αντωνυμίες Γ’ προσώπου μετά τις προθέσεις</vt:lpstr>
    </vt:vector>
  </TitlesOfParts>
  <Company>adam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ΕΙΣΑΓΩΓΗ ΣΤΗΝ ΙΣΤΟΡΙΚΗ ΜΟΡΦΟΛΟΓΙΑ</dc:title>
  <dc:creator>frog</dc:creator>
  <cp:lastModifiedBy>Tatiana Mporisova</cp:lastModifiedBy>
  <cp:revision>49</cp:revision>
  <dcterms:created xsi:type="dcterms:W3CDTF">2018-11-19T12:48:24Z</dcterms:created>
  <dcterms:modified xsi:type="dcterms:W3CDTF">2025-05-22T15:24:02Z</dcterms:modified>
</cp:coreProperties>
</file>