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98" autoAdjust="0"/>
  </p:normalViewPr>
  <p:slideViewPr>
    <p:cSldViewPr>
      <p:cViewPr varScale="1">
        <p:scale>
          <a:sx n="53" d="100"/>
          <a:sy n="53" d="100"/>
        </p:scale>
        <p:origin x="802" y="-13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1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1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1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BEDEF"/>
          </a:solidFill>
        </p:spPr>
        <p:txBody>
          <a:bodyPr wrap="square" lIns="0" tIns="0" rIns="0" bIns="0" rtlCol="0"/>
          <a:lstStyle/>
          <a:p>
            <a:endParaRPr/>
          </a:p>
        </p:txBody>
      </p:sp>
      <p:sp>
        <p:nvSpPr>
          <p:cNvPr id="2" name="Holder 2"/>
          <p:cNvSpPr>
            <a:spLocks noGrp="1"/>
          </p:cNvSpPr>
          <p:nvPr>
            <p:ph type="title"/>
          </p:nvPr>
        </p:nvSpPr>
        <p:spPr>
          <a:xfrm>
            <a:off x="1267500" y="1358955"/>
            <a:ext cx="15752999" cy="1261745"/>
          </a:xfrm>
          <a:prstGeom prst="rect">
            <a:avLst/>
          </a:prstGeom>
        </p:spPr>
        <p:txBody>
          <a:bodyPr wrap="square" lIns="0" tIns="0" rIns="0" bIns="0">
            <a:spAutoFit/>
          </a:bodyPr>
          <a:lstStyle>
            <a:lvl1pPr>
              <a:defRPr sz="81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0520" y="3751031"/>
            <a:ext cx="5524941" cy="5505449"/>
          </a:xfrm>
          <a:prstGeom prst="rect">
            <a:avLst/>
          </a:prstGeom>
        </p:spPr>
      </p:pic>
      <p:sp>
        <p:nvSpPr>
          <p:cNvPr id="3" name="object 3"/>
          <p:cNvSpPr txBox="1">
            <a:spLocks noGrp="1"/>
          </p:cNvSpPr>
          <p:nvPr>
            <p:ph type="title"/>
          </p:nvPr>
        </p:nvSpPr>
        <p:spPr>
          <a:xfrm>
            <a:off x="838200" y="1358955"/>
            <a:ext cx="16182299" cy="1260602"/>
          </a:xfrm>
          <a:prstGeom prst="rect">
            <a:avLst/>
          </a:prstGeom>
        </p:spPr>
        <p:txBody>
          <a:bodyPr vert="horz" wrap="square" lIns="0" tIns="13970" rIns="0" bIns="0" rtlCol="0">
            <a:spAutoFit/>
          </a:bodyPr>
          <a:lstStyle/>
          <a:p>
            <a:pPr marL="12700">
              <a:lnSpc>
                <a:spcPct val="100000"/>
              </a:lnSpc>
              <a:spcBef>
                <a:spcPts val="110"/>
              </a:spcBef>
            </a:pPr>
            <a:r>
              <a:rPr lang="el-GR" dirty="0"/>
              <a:t>Λ</a:t>
            </a:r>
            <a:r>
              <a:rPr dirty="0" err="1"/>
              <a:t>ίγ</a:t>
            </a:r>
            <a:r>
              <a:rPr dirty="0"/>
              <a:t>α</a:t>
            </a:r>
            <a:r>
              <a:rPr spc="-10" dirty="0"/>
              <a:t> </a:t>
            </a:r>
            <a:r>
              <a:rPr dirty="0"/>
              <a:t>λόγια</a:t>
            </a:r>
            <a:r>
              <a:rPr spc="-10" dirty="0"/>
              <a:t> </a:t>
            </a:r>
            <a:r>
              <a:rPr dirty="0"/>
              <a:t>για</a:t>
            </a:r>
            <a:r>
              <a:rPr spc="-10" dirty="0"/>
              <a:t> </a:t>
            </a:r>
            <a:r>
              <a:rPr dirty="0"/>
              <a:t>το</a:t>
            </a:r>
            <a:r>
              <a:rPr spc="-10" dirty="0"/>
              <a:t> </a:t>
            </a:r>
            <a:r>
              <a:rPr dirty="0"/>
              <a:t>Πανεπιστήμι</a:t>
            </a:r>
            <a:r>
              <a:rPr lang="el-GR" dirty="0"/>
              <a:t>ό</a:t>
            </a:r>
            <a:r>
              <a:rPr spc="-10" dirty="0"/>
              <a:t> </a:t>
            </a:r>
            <a:r>
              <a:rPr dirty="0"/>
              <a:t>μας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154680"/>
            <a:ext cx="18287999" cy="7132318"/>
          </a:xfrm>
          <a:prstGeom prst="rect">
            <a:avLst/>
          </a:prstGeom>
        </p:spPr>
      </p:pic>
      <p:sp>
        <p:nvSpPr>
          <p:cNvPr id="3" name="object 3"/>
          <p:cNvSpPr txBox="1">
            <a:spLocks noGrp="1"/>
          </p:cNvSpPr>
          <p:nvPr>
            <p:ph type="title"/>
          </p:nvPr>
        </p:nvSpPr>
        <p:spPr>
          <a:xfrm>
            <a:off x="275271" y="647700"/>
            <a:ext cx="17737455" cy="1732013"/>
          </a:xfrm>
          <a:prstGeom prst="rect">
            <a:avLst/>
          </a:prstGeom>
        </p:spPr>
        <p:txBody>
          <a:bodyPr vert="horz" wrap="square" lIns="0" tIns="12700" rIns="0" bIns="0" rtlCol="0">
            <a:spAutoFit/>
          </a:bodyPr>
          <a:lstStyle/>
          <a:p>
            <a:pPr marL="12700" marR="5080" algn="just">
              <a:lnSpc>
                <a:spcPct val="115599"/>
              </a:lnSpc>
              <a:spcBef>
                <a:spcPts val="100"/>
              </a:spcBef>
            </a:pPr>
            <a:r>
              <a:rPr sz="3300" b="0" spc="-10" dirty="0">
                <a:latin typeface="Times New Roman"/>
                <a:cs typeface="Times New Roman"/>
              </a:rPr>
              <a:t>Κρατικό Πανεπιστήμιο Κουμπάν είναι ένα από τα μεγαλύτερα και παλαιότερα </a:t>
            </a:r>
            <a:r>
              <a:rPr lang="el-GR" sz="3300" b="0" spc="-10" dirty="0"/>
              <a:t>Π</a:t>
            </a:r>
            <a:r>
              <a:rPr sz="3300" b="0" spc="-10" dirty="0">
                <a:latin typeface="Times New Roman"/>
                <a:cs typeface="Times New Roman"/>
              </a:rPr>
              <a:t>α</a:t>
            </a:r>
            <a:r>
              <a:rPr sz="3300" b="0" spc="-10" dirty="0" err="1">
                <a:latin typeface="Times New Roman"/>
                <a:cs typeface="Times New Roman"/>
              </a:rPr>
              <a:t>νε</a:t>
            </a:r>
            <a:r>
              <a:rPr sz="3300" b="0" spc="-10" dirty="0">
                <a:latin typeface="Times New Roman"/>
                <a:cs typeface="Times New Roman"/>
              </a:rPr>
              <a:t>πιστήμια τη</a:t>
            </a:r>
            <a:r>
              <a:rPr lang="el-GR" sz="3300" b="0" spc="-10" dirty="0"/>
              <a:t>ς</a:t>
            </a:r>
            <a:r>
              <a:rPr sz="3300" b="0" spc="-10" dirty="0">
                <a:latin typeface="Times New Roman"/>
                <a:cs typeface="Times New Roman"/>
              </a:rPr>
              <a:t> </a:t>
            </a:r>
            <a:r>
              <a:rPr sz="3300" b="0" spc="-10" dirty="0" err="1">
                <a:latin typeface="Times New Roman"/>
                <a:cs typeface="Times New Roman"/>
              </a:rPr>
              <a:t>Νότι</a:t>
            </a:r>
            <a:r>
              <a:rPr sz="3300" b="0" spc="-10" dirty="0">
                <a:latin typeface="Times New Roman"/>
                <a:cs typeface="Times New Roman"/>
              </a:rPr>
              <a:t>α</a:t>
            </a:r>
            <a:r>
              <a:rPr lang="el-GR" sz="3300" b="0" spc="-10" dirty="0">
                <a:latin typeface="Times New Roman"/>
                <a:cs typeface="Times New Roman"/>
              </a:rPr>
              <a:t>ς</a:t>
            </a:r>
            <a:r>
              <a:rPr sz="3300" b="0" spc="-10" dirty="0">
                <a:latin typeface="Times New Roman"/>
                <a:cs typeface="Times New Roman"/>
              </a:rPr>
              <a:t> </a:t>
            </a:r>
            <a:r>
              <a:rPr sz="3300" b="0" spc="-5" dirty="0">
                <a:latin typeface="Times New Roman"/>
                <a:cs typeface="Times New Roman"/>
              </a:rPr>
              <a:t> </a:t>
            </a:r>
            <a:r>
              <a:rPr sz="3300" b="0" spc="-10" dirty="0" err="1">
                <a:latin typeface="Times New Roman"/>
                <a:cs typeface="Times New Roman"/>
              </a:rPr>
              <a:t>Ρωσί</a:t>
            </a:r>
            <a:r>
              <a:rPr sz="3300" b="0" spc="-10" dirty="0">
                <a:latin typeface="Times New Roman"/>
                <a:cs typeface="Times New Roman"/>
              </a:rPr>
              <a:t>α</a:t>
            </a:r>
            <a:r>
              <a:rPr lang="el-GR" sz="3300" b="0" spc="-10" dirty="0">
                <a:latin typeface="Times New Roman"/>
                <a:cs typeface="Times New Roman"/>
              </a:rPr>
              <a:t>ς</a:t>
            </a:r>
            <a:r>
              <a:rPr sz="3300" b="0" spc="-10" dirty="0">
                <a:latin typeface="Times New Roman"/>
                <a:cs typeface="Times New Roman"/>
              </a:rPr>
              <a:t>. Μέχρι σήμερα, περίπου </a:t>
            </a:r>
            <a:r>
              <a:rPr lang="el-GR" sz="3300" b="0" spc="-10" dirty="0">
                <a:latin typeface="Times New Roman"/>
                <a:cs typeface="Times New Roman"/>
              </a:rPr>
              <a:t>31</a:t>
            </a:r>
            <a:r>
              <a:rPr sz="3300" b="0" spc="-10" dirty="0">
                <a:latin typeface="Times New Roman"/>
                <a:cs typeface="Times New Roman"/>
              </a:rPr>
              <a:t> χιλιάδες φοιτητές </a:t>
            </a:r>
            <a:r>
              <a:rPr lang="el-GR" sz="3300" b="0" spc="-10" dirty="0">
                <a:latin typeface="Times New Roman"/>
                <a:cs typeface="Times New Roman"/>
              </a:rPr>
              <a:t>από την Ρωσία και από 65 χώρες του κόσμου </a:t>
            </a:r>
            <a:r>
              <a:rPr sz="3300" b="0" spc="-10" dirty="0">
                <a:latin typeface="Times New Roman"/>
                <a:cs typeface="Times New Roman"/>
              </a:rPr>
              <a:t>σπ</a:t>
            </a:r>
            <a:r>
              <a:rPr sz="3300" b="0" spc="-10" dirty="0" err="1">
                <a:latin typeface="Times New Roman"/>
                <a:cs typeface="Times New Roman"/>
              </a:rPr>
              <a:t>ουδάζουν</a:t>
            </a:r>
            <a:r>
              <a:rPr lang="el-GR" sz="3300" b="0" spc="-10" dirty="0">
                <a:latin typeface="Times New Roman"/>
                <a:cs typeface="Times New Roman"/>
              </a:rPr>
              <a:t> εδώ</a:t>
            </a:r>
            <a:r>
              <a:rPr sz="3300" b="0" spc="-10" dirty="0">
                <a:latin typeface="Times New Roman"/>
                <a:cs typeface="Times New Roman"/>
              </a:rPr>
              <a:t>.</a:t>
            </a:r>
            <a:endParaRPr sz="33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67000" y="372168"/>
            <a:ext cx="13611224" cy="9217935"/>
            <a:chOff x="2817981" y="616718"/>
            <a:chExt cx="13611224" cy="9217935"/>
          </a:xfrm>
        </p:grpSpPr>
        <p:pic>
          <p:nvPicPr>
            <p:cNvPr id="3" name="object 3"/>
            <p:cNvPicPr/>
            <p:nvPr/>
          </p:nvPicPr>
          <p:blipFill>
            <a:blip r:embed="rId2" cstate="print"/>
            <a:stretch>
              <a:fillRect/>
            </a:stretch>
          </p:blipFill>
          <p:spPr>
            <a:xfrm>
              <a:off x="9752181" y="616718"/>
              <a:ext cx="6677024" cy="4580832"/>
            </a:xfrm>
            <a:prstGeom prst="rect">
              <a:avLst/>
            </a:prstGeom>
          </p:spPr>
        </p:pic>
        <p:pic>
          <p:nvPicPr>
            <p:cNvPr id="4" name="object 4"/>
            <p:cNvPicPr/>
            <p:nvPr/>
          </p:nvPicPr>
          <p:blipFill>
            <a:blip r:embed="rId3" cstate="print"/>
            <a:stretch>
              <a:fillRect/>
            </a:stretch>
          </p:blipFill>
          <p:spPr>
            <a:xfrm>
              <a:off x="2817981" y="3711651"/>
              <a:ext cx="8153400" cy="6123002"/>
            </a:xfrm>
            <a:prstGeom prst="rect">
              <a:avLst/>
            </a:prstGeom>
          </p:spPr>
        </p:pic>
        <p:pic>
          <p:nvPicPr>
            <p:cNvPr id="5" name="object 5"/>
            <p:cNvPicPr/>
            <p:nvPr/>
          </p:nvPicPr>
          <p:blipFill>
            <a:blip r:embed="rId4" cstate="print"/>
            <a:stretch>
              <a:fillRect/>
            </a:stretch>
          </p:blipFill>
          <p:spPr>
            <a:xfrm>
              <a:off x="12578314" y="4702250"/>
              <a:ext cx="3667124" cy="4886324"/>
            </a:xfrm>
            <a:prstGeom prst="rect">
              <a:avLst/>
            </a:prstGeom>
          </p:spPr>
        </p:pic>
      </p:grpSp>
      <p:sp>
        <p:nvSpPr>
          <p:cNvPr id="6" name="object 6"/>
          <p:cNvSpPr txBox="1"/>
          <p:nvPr/>
        </p:nvSpPr>
        <p:spPr>
          <a:xfrm>
            <a:off x="838200" y="436551"/>
            <a:ext cx="6536690" cy="2391167"/>
          </a:xfrm>
          <a:prstGeom prst="rect">
            <a:avLst/>
          </a:prstGeom>
        </p:spPr>
        <p:txBody>
          <a:bodyPr vert="horz" wrap="square" lIns="0" tIns="12700" rIns="0" bIns="0" rtlCol="0">
            <a:spAutoFit/>
          </a:bodyPr>
          <a:lstStyle/>
          <a:p>
            <a:pPr marL="12700" marR="5080">
              <a:lnSpc>
                <a:spcPct val="115799"/>
              </a:lnSpc>
              <a:spcBef>
                <a:spcPts val="100"/>
              </a:spcBef>
            </a:pPr>
            <a:r>
              <a:rPr lang="el-GR" sz="3400" spc="-5" dirty="0">
                <a:latin typeface="Times New Roman"/>
                <a:cs typeface="Times New Roman"/>
              </a:rPr>
              <a:t>Τ</a:t>
            </a:r>
            <a:r>
              <a:rPr sz="3400" spc="-5" dirty="0">
                <a:latin typeface="Times New Roman"/>
                <a:cs typeface="Times New Roman"/>
              </a:rPr>
              <a:t>ο Κρατικό </a:t>
            </a:r>
            <a:r>
              <a:rPr sz="3400" dirty="0">
                <a:latin typeface="Times New Roman"/>
                <a:cs typeface="Times New Roman"/>
              </a:rPr>
              <a:t> </a:t>
            </a:r>
            <a:r>
              <a:rPr sz="3400" spc="-5" dirty="0">
                <a:latin typeface="Times New Roman"/>
                <a:cs typeface="Times New Roman"/>
              </a:rPr>
              <a:t>Πανεπιστήμιο Κουμπάν </a:t>
            </a:r>
            <a:r>
              <a:rPr lang="el-GR" sz="3400" spc="-5" dirty="0">
                <a:latin typeface="Times New Roman"/>
                <a:cs typeface="Times New Roman"/>
              </a:rPr>
              <a:t>ιδρύθηκ</a:t>
            </a:r>
            <a:r>
              <a:rPr sz="3400" spc="-5" dirty="0">
                <a:latin typeface="Times New Roman"/>
                <a:cs typeface="Times New Roman"/>
              </a:rPr>
              <a:t>ε στο </a:t>
            </a:r>
            <a:r>
              <a:rPr sz="3400" dirty="0">
                <a:latin typeface="Times New Roman"/>
                <a:cs typeface="Times New Roman"/>
              </a:rPr>
              <a:t> </a:t>
            </a:r>
            <a:r>
              <a:rPr sz="3400" spc="-5" dirty="0">
                <a:latin typeface="Times New Roman"/>
                <a:cs typeface="Times New Roman"/>
              </a:rPr>
              <a:t>Κρασνοντάρ στις </a:t>
            </a:r>
            <a:r>
              <a:rPr sz="3400" dirty="0">
                <a:latin typeface="Times New Roman"/>
                <a:cs typeface="Times New Roman"/>
              </a:rPr>
              <a:t>5 </a:t>
            </a:r>
            <a:r>
              <a:rPr sz="3400" spc="-5" dirty="0">
                <a:latin typeface="Times New Roman"/>
                <a:cs typeface="Times New Roman"/>
              </a:rPr>
              <a:t>Σεπτεμβρίου (19 </a:t>
            </a:r>
            <a:r>
              <a:rPr sz="3400" dirty="0">
                <a:latin typeface="Times New Roman"/>
                <a:cs typeface="Times New Roman"/>
              </a:rPr>
              <a:t> </a:t>
            </a:r>
            <a:r>
              <a:rPr sz="3400" spc="-5" dirty="0">
                <a:latin typeface="Times New Roman"/>
                <a:cs typeface="Times New Roman"/>
              </a:rPr>
              <a:t>σύμφωνα με το παλιό ημερολόγιο) το </a:t>
            </a:r>
            <a:r>
              <a:rPr sz="3400" spc="-835" dirty="0">
                <a:latin typeface="Times New Roman"/>
                <a:cs typeface="Times New Roman"/>
              </a:rPr>
              <a:t> </a:t>
            </a:r>
            <a:r>
              <a:rPr sz="3400" spc="-5" dirty="0">
                <a:latin typeface="Times New Roman"/>
                <a:cs typeface="Times New Roman"/>
              </a:rPr>
              <a:t>1920</a:t>
            </a:r>
            <a:r>
              <a:rPr lang="el-GR" sz="3400" spc="-5" dirty="0">
                <a:latin typeface="Times New Roman"/>
                <a:cs typeface="Times New Roman"/>
              </a:rPr>
              <a:t>.</a:t>
            </a:r>
            <a:endParaRPr sz="34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9325" y="4533900"/>
            <a:ext cx="8669872" cy="4991171"/>
          </a:xfrm>
          <a:prstGeom prst="rect">
            <a:avLst/>
          </a:prstGeom>
        </p:spPr>
      </p:pic>
      <p:pic>
        <p:nvPicPr>
          <p:cNvPr id="3" name="object 3"/>
          <p:cNvPicPr/>
          <p:nvPr/>
        </p:nvPicPr>
        <p:blipFill>
          <a:blip r:embed="rId3" cstate="print"/>
          <a:stretch>
            <a:fillRect/>
          </a:stretch>
        </p:blipFill>
        <p:spPr>
          <a:xfrm>
            <a:off x="10295299" y="462787"/>
            <a:ext cx="6572248" cy="4381499"/>
          </a:xfrm>
          <a:prstGeom prst="rect">
            <a:avLst/>
          </a:prstGeom>
        </p:spPr>
      </p:pic>
      <p:pic>
        <p:nvPicPr>
          <p:cNvPr id="4" name="object 4"/>
          <p:cNvPicPr/>
          <p:nvPr/>
        </p:nvPicPr>
        <p:blipFill>
          <a:blip r:embed="rId4" cstate="print"/>
          <a:stretch>
            <a:fillRect/>
          </a:stretch>
        </p:blipFill>
        <p:spPr>
          <a:xfrm>
            <a:off x="10318947" y="5203350"/>
            <a:ext cx="6572249" cy="4248149"/>
          </a:xfrm>
          <a:prstGeom prst="rect">
            <a:avLst/>
          </a:prstGeom>
        </p:spPr>
      </p:pic>
      <p:sp>
        <p:nvSpPr>
          <p:cNvPr id="5" name="object 5"/>
          <p:cNvSpPr txBox="1"/>
          <p:nvPr/>
        </p:nvSpPr>
        <p:spPr>
          <a:xfrm>
            <a:off x="819326" y="1465301"/>
            <a:ext cx="9239074" cy="1705339"/>
          </a:xfrm>
          <a:prstGeom prst="rect">
            <a:avLst/>
          </a:prstGeom>
        </p:spPr>
        <p:txBody>
          <a:bodyPr vert="horz" wrap="square" lIns="0" tIns="12065" rIns="0" bIns="0" rtlCol="0">
            <a:spAutoFit/>
          </a:bodyPr>
          <a:lstStyle/>
          <a:p>
            <a:pPr marL="12700" marR="5080">
              <a:lnSpc>
                <a:spcPct val="115799"/>
              </a:lnSpc>
              <a:spcBef>
                <a:spcPts val="95"/>
              </a:spcBef>
              <a:tabLst>
                <a:tab pos="830580" algn="l"/>
                <a:tab pos="1393190" algn="l"/>
                <a:tab pos="1967230" algn="l"/>
                <a:tab pos="3435985" algn="l"/>
                <a:tab pos="3613785" algn="l"/>
                <a:tab pos="4436110" algn="l"/>
                <a:tab pos="5149850" algn="l"/>
                <a:tab pos="5344160" algn="l"/>
                <a:tab pos="5864860" algn="l"/>
                <a:tab pos="6888480" algn="l"/>
                <a:tab pos="7001509" algn="l"/>
                <a:tab pos="7690484" algn="l"/>
              </a:tabLst>
            </a:pPr>
            <a:r>
              <a:rPr sz="3250" spc="-10" dirty="0">
                <a:latin typeface="Times New Roman"/>
                <a:cs typeface="Times New Roman"/>
              </a:rPr>
              <a:t>Τ</a:t>
            </a:r>
            <a:r>
              <a:rPr sz="3250" spc="-5" dirty="0">
                <a:latin typeface="Times New Roman"/>
                <a:cs typeface="Times New Roman"/>
              </a:rPr>
              <a:t>ο</a:t>
            </a:r>
            <a:r>
              <a:rPr sz="3250" dirty="0">
                <a:latin typeface="Times New Roman"/>
                <a:cs typeface="Times New Roman"/>
              </a:rPr>
              <a:t>	</a:t>
            </a:r>
            <a:r>
              <a:rPr lang="el-GR" sz="3250" spc="-10" dirty="0">
                <a:latin typeface="Times New Roman"/>
                <a:cs typeface="Times New Roman"/>
              </a:rPr>
              <a:t>Π</a:t>
            </a:r>
            <a:r>
              <a:rPr sz="3250" spc="-10" dirty="0">
                <a:latin typeface="Times New Roman"/>
                <a:cs typeface="Times New Roman"/>
              </a:rPr>
              <a:t>α</a:t>
            </a:r>
            <a:r>
              <a:rPr sz="3250" spc="-10" dirty="0" err="1">
                <a:latin typeface="Times New Roman"/>
                <a:cs typeface="Times New Roman"/>
              </a:rPr>
              <a:t>νε</a:t>
            </a:r>
            <a:r>
              <a:rPr sz="3250" spc="-10" dirty="0">
                <a:latin typeface="Times New Roman"/>
                <a:cs typeface="Times New Roman"/>
              </a:rPr>
              <a:t>π</a:t>
            </a:r>
            <a:r>
              <a:rPr sz="3250" spc="-5" dirty="0">
                <a:latin typeface="Times New Roman"/>
                <a:cs typeface="Times New Roman"/>
              </a:rPr>
              <a:t>ι</a:t>
            </a:r>
            <a:r>
              <a:rPr sz="3250" spc="-10" dirty="0">
                <a:latin typeface="Times New Roman"/>
                <a:cs typeface="Times New Roman"/>
              </a:rPr>
              <a:t>στήμ</a:t>
            </a:r>
            <a:r>
              <a:rPr sz="3250" spc="-5" dirty="0">
                <a:latin typeface="Times New Roman"/>
                <a:cs typeface="Times New Roman"/>
              </a:rPr>
              <a:t>ιο</a:t>
            </a:r>
            <a:r>
              <a:rPr sz="3250" dirty="0">
                <a:latin typeface="Times New Roman"/>
                <a:cs typeface="Times New Roman"/>
              </a:rPr>
              <a:t>	</a:t>
            </a:r>
            <a:r>
              <a:rPr sz="3250" spc="-10" dirty="0">
                <a:latin typeface="Times New Roman"/>
                <a:cs typeface="Times New Roman"/>
              </a:rPr>
              <a:t>έχε</a:t>
            </a:r>
            <a:r>
              <a:rPr sz="3250" spc="-5" dirty="0">
                <a:latin typeface="Times New Roman"/>
                <a:cs typeface="Times New Roman"/>
              </a:rPr>
              <a:t>ι</a:t>
            </a:r>
            <a:r>
              <a:rPr sz="3250" dirty="0">
                <a:latin typeface="Times New Roman"/>
                <a:cs typeface="Times New Roman"/>
              </a:rPr>
              <a:t>	</a:t>
            </a:r>
            <a:r>
              <a:rPr sz="3250" spc="-10" dirty="0">
                <a:latin typeface="Times New Roman"/>
                <a:cs typeface="Times New Roman"/>
              </a:rPr>
              <a:t>αρκετ</a:t>
            </a:r>
            <a:r>
              <a:rPr sz="3250" spc="-5" dirty="0">
                <a:latin typeface="Times New Roman"/>
                <a:cs typeface="Times New Roman"/>
              </a:rPr>
              <a:t>ά</a:t>
            </a:r>
            <a:r>
              <a:rPr sz="3250" dirty="0">
                <a:latin typeface="Times New Roman"/>
                <a:cs typeface="Times New Roman"/>
              </a:rPr>
              <a:t>	</a:t>
            </a:r>
            <a:r>
              <a:rPr sz="3250" spc="-10" dirty="0">
                <a:latin typeface="Times New Roman"/>
                <a:cs typeface="Times New Roman"/>
              </a:rPr>
              <a:t>μεγάλ</a:t>
            </a:r>
            <a:r>
              <a:rPr sz="3250" spc="-5" dirty="0">
                <a:latin typeface="Times New Roman"/>
                <a:cs typeface="Times New Roman"/>
              </a:rPr>
              <a:t>η  </a:t>
            </a:r>
            <a:r>
              <a:rPr sz="3250" spc="-10" dirty="0">
                <a:latin typeface="Times New Roman"/>
                <a:cs typeface="Times New Roman"/>
              </a:rPr>
              <a:t>έκτασ</a:t>
            </a:r>
            <a:r>
              <a:rPr sz="3250" spc="-5" dirty="0">
                <a:latin typeface="Times New Roman"/>
                <a:cs typeface="Times New Roman"/>
              </a:rPr>
              <a:t>η</a:t>
            </a:r>
            <a:endParaRPr lang="el-GR" sz="3250" spc="-5" dirty="0">
              <a:latin typeface="Times New Roman"/>
              <a:cs typeface="Times New Roman"/>
            </a:endParaRPr>
          </a:p>
          <a:p>
            <a:pPr marL="12700" marR="5080">
              <a:lnSpc>
                <a:spcPct val="115799"/>
              </a:lnSpc>
              <a:spcBef>
                <a:spcPts val="95"/>
              </a:spcBef>
              <a:tabLst>
                <a:tab pos="830580" algn="l"/>
                <a:tab pos="1393190" algn="l"/>
                <a:tab pos="1967230" algn="l"/>
                <a:tab pos="3435985" algn="l"/>
                <a:tab pos="3613785" algn="l"/>
                <a:tab pos="4436110" algn="l"/>
                <a:tab pos="5149850" algn="l"/>
                <a:tab pos="5344160" algn="l"/>
                <a:tab pos="5864860" algn="l"/>
                <a:tab pos="6888480" algn="l"/>
                <a:tab pos="7001509" algn="l"/>
                <a:tab pos="7690484" algn="l"/>
              </a:tabLst>
            </a:pPr>
            <a:r>
              <a:rPr sz="3250" spc="-10" dirty="0" err="1">
                <a:latin typeface="Times New Roman"/>
                <a:cs typeface="Times New Roman"/>
              </a:rPr>
              <a:t>μ</a:t>
            </a:r>
            <a:r>
              <a:rPr sz="3250" spc="-5" dirty="0" err="1">
                <a:latin typeface="Times New Roman"/>
                <a:cs typeface="Times New Roman"/>
              </a:rPr>
              <a:t>ε</a:t>
            </a:r>
            <a:r>
              <a:rPr sz="3250" dirty="0">
                <a:latin typeface="Times New Roman"/>
                <a:cs typeface="Times New Roman"/>
              </a:rPr>
              <a:t>	</a:t>
            </a:r>
            <a:r>
              <a:rPr lang="el-GR" sz="3250" spc="-10" dirty="0">
                <a:latin typeface="Times New Roman"/>
                <a:cs typeface="Times New Roman"/>
              </a:rPr>
              <a:t>πολλά μικρά</a:t>
            </a:r>
            <a:r>
              <a:rPr lang="el-GR" sz="3250" spc="-5" dirty="0">
                <a:latin typeface="Times New Roman"/>
                <a:cs typeface="Times New Roman"/>
              </a:rPr>
              <a:t> παρκάκια και πρασιά </a:t>
            </a:r>
            <a:r>
              <a:rPr sz="3250" spc="-10" dirty="0" err="1">
                <a:latin typeface="Times New Roman"/>
                <a:cs typeface="Times New Roman"/>
              </a:rPr>
              <a:t>γ</a:t>
            </a:r>
            <a:r>
              <a:rPr sz="3250" spc="-5" dirty="0" err="1">
                <a:latin typeface="Times New Roman"/>
                <a:cs typeface="Times New Roman"/>
              </a:rPr>
              <a:t>ι</a:t>
            </a:r>
            <a:r>
              <a:rPr sz="3250" spc="-5" dirty="0">
                <a:latin typeface="Times New Roman"/>
                <a:cs typeface="Times New Roman"/>
              </a:rPr>
              <a:t>α</a:t>
            </a:r>
            <a:r>
              <a:rPr lang="el-GR" sz="3250" spc="-5" dirty="0">
                <a:latin typeface="Times New Roman"/>
                <a:cs typeface="Times New Roman"/>
              </a:rPr>
              <a:t> </a:t>
            </a:r>
            <a:r>
              <a:rPr sz="3250" spc="-10" dirty="0">
                <a:latin typeface="Times New Roman"/>
                <a:cs typeface="Times New Roman"/>
              </a:rPr>
              <a:t>ν</a:t>
            </a:r>
            <a:r>
              <a:rPr sz="3250" spc="-5" dirty="0">
                <a:latin typeface="Times New Roman"/>
                <a:cs typeface="Times New Roman"/>
              </a:rPr>
              <a:t>α</a:t>
            </a:r>
            <a:r>
              <a:rPr lang="el-GR" sz="3250" spc="-5" dirty="0">
                <a:latin typeface="Times New Roman"/>
                <a:cs typeface="Times New Roman"/>
              </a:rPr>
              <a:t> πάρουμε μια ανάσα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0" y="3350423"/>
            <a:ext cx="8077200" cy="5638800"/>
          </a:xfrm>
          <a:prstGeom prst="rect">
            <a:avLst/>
          </a:prstGeom>
        </p:spPr>
      </p:pic>
      <p:sp>
        <p:nvSpPr>
          <p:cNvPr id="3" name="object 3"/>
          <p:cNvSpPr txBox="1"/>
          <p:nvPr/>
        </p:nvSpPr>
        <p:spPr>
          <a:xfrm>
            <a:off x="928769" y="594694"/>
            <a:ext cx="16068040" cy="1833707"/>
          </a:xfrm>
          <a:prstGeom prst="rect">
            <a:avLst/>
          </a:prstGeom>
        </p:spPr>
        <p:txBody>
          <a:bodyPr vert="horz" wrap="square" lIns="0" tIns="12700" rIns="0" bIns="0" rtlCol="0">
            <a:spAutoFit/>
          </a:bodyPr>
          <a:lstStyle/>
          <a:p>
            <a:pPr marL="25400" marR="5080">
              <a:lnSpc>
                <a:spcPct val="115799"/>
              </a:lnSpc>
              <a:spcBef>
                <a:spcPts val="100"/>
              </a:spcBef>
            </a:pPr>
            <a:r>
              <a:rPr sz="3400" dirty="0">
                <a:latin typeface="Times New Roman"/>
                <a:cs typeface="Times New Roman"/>
              </a:rPr>
              <a:t>Η </a:t>
            </a:r>
            <a:r>
              <a:rPr sz="3400" spc="-5" dirty="0">
                <a:latin typeface="Times New Roman"/>
                <a:cs typeface="Times New Roman"/>
              </a:rPr>
              <a:t>εκπαιδευτική δομή του πανεπιστημίου περιλαμβάνει 1</a:t>
            </a:r>
            <a:r>
              <a:rPr lang="el-GR" sz="3400" spc="-5" dirty="0">
                <a:latin typeface="Times New Roman"/>
                <a:cs typeface="Times New Roman"/>
              </a:rPr>
              <a:t>5</a:t>
            </a:r>
            <a:r>
              <a:rPr sz="3400" spc="-5" dirty="0">
                <a:latin typeface="Times New Roman"/>
                <a:cs typeface="Times New Roman"/>
              </a:rPr>
              <a:t> </a:t>
            </a:r>
            <a:r>
              <a:rPr lang="el-GR" sz="3400" spc="-5" dirty="0">
                <a:latin typeface="Times New Roman"/>
                <a:cs typeface="Times New Roman"/>
              </a:rPr>
              <a:t>Σ</a:t>
            </a:r>
            <a:r>
              <a:rPr sz="3400" spc="-5" dirty="0" err="1">
                <a:latin typeface="Times New Roman"/>
                <a:cs typeface="Times New Roman"/>
              </a:rPr>
              <a:t>χολές</a:t>
            </a:r>
            <a:r>
              <a:rPr sz="3400" spc="-5" dirty="0">
                <a:latin typeface="Times New Roman"/>
                <a:cs typeface="Times New Roman"/>
              </a:rPr>
              <a:t> και </a:t>
            </a:r>
            <a:r>
              <a:rPr sz="3400" dirty="0">
                <a:latin typeface="Times New Roman"/>
                <a:cs typeface="Times New Roman"/>
              </a:rPr>
              <a:t>3 </a:t>
            </a:r>
            <a:r>
              <a:rPr lang="el-GR" sz="3400" spc="-5" dirty="0">
                <a:latin typeface="Times New Roman"/>
                <a:cs typeface="Times New Roman"/>
              </a:rPr>
              <a:t>Ι</a:t>
            </a:r>
            <a:r>
              <a:rPr sz="3400" spc="-5" dirty="0" err="1">
                <a:latin typeface="Times New Roman"/>
                <a:cs typeface="Times New Roman"/>
              </a:rPr>
              <a:t>νστιτούτ</a:t>
            </a:r>
            <a:r>
              <a:rPr sz="3400" spc="-5" dirty="0">
                <a:latin typeface="Times New Roman"/>
                <a:cs typeface="Times New Roman"/>
              </a:rPr>
              <a:t>α. </a:t>
            </a:r>
            <a:r>
              <a:rPr sz="3400" dirty="0">
                <a:latin typeface="Times New Roman"/>
                <a:cs typeface="Times New Roman"/>
              </a:rPr>
              <a:t> </a:t>
            </a:r>
            <a:r>
              <a:rPr sz="3400" spc="-5" dirty="0">
                <a:latin typeface="Times New Roman"/>
                <a:cs typeface="Times New Roman"/>
              </a:rPr>
              <a:t>Σπουδάζουμε στη </a:t>
            </a:r>
            <a:r>
              <a:rPr sz="3400" spc="-5" dirty="0" err="1">
                <a:latin typeface="Times New Roman"/>
                <a:cs typeface="Times New Roman"/>
              </a:rPr>
              <a:t>Σχολή</a:t>
            </a:r>
            <a:r>
              <a:rPr sz="3400" spc="-5" dirty="0">
                <a:latin typeface="Times New Roman"/>
                <a:cs typeface="Times New Roman"/>
              </a:rPr>
              <a:t> </a:t>
            </a:r>
            <a:r>
              <a:rPr sz="3400" spc="-5" dirty="0" err="1">
                <a:latin typeface="Times New Roman"/>
                <a:cs typeface="Times New Roman"/>
              </a:rPr>
              <a:t>Ρωμ</a:t>
            </a:r>
            <a:r>
              <a:rPr sz="3400" spc="-5" dirty="0">
                <a:latin typeface="Times New Roman"/>
                <a:cs typeface="Times New Roman"/>
              </a:rPr>
              <a:t>ανο</a:t>
            </a:r>
            <a:r>
              <a:rPr lang="el-GR" sz="3400" spc="-5" dirty="0">
                <a:latin typeface="Times New Roman"/>
                <a:cs typeface="Times New Roman"/>
              </a:rPr>
              <a:t>γ</a:t>
            </a:r>
            <a:r>
              <a:rPr sz="3400" spc="-5" dirty="0" err="1">
                <a:latin typeface="Times New Roman"/>
                <a:cs typeface="Times New Roman"/>
              </a:rPr>
              <a:t>ερμ</a:t>
            </a:r>
            <a:r>
              <a:rPr sz="3400" spc="-5" dirty="0">
                <a:latin typeface="Times New Roman"/>
                <a:cs typeface="Times New Roman"/>
              </a:rPr>
              <a:t>ανικής Φιλολογίας</a:t>
            </a:r>
            <a:r>
              <a:rPr lang="el-GR" sz="3400" spc="-5" dirty="0">
                <a:latin typeface="Times New Roman"/>
                <a:cs typeface="Times New Roman"/>
              </a:rPr>
              <a:t> στ</a:t>
            </a:r>
            <a:r>
              <a:rPr sz="3400" spc="-5" dirty="0">
                <a:latin typeface="Times New Roman"/>
                <a:cs typeface="Times New Roman"/>
              </a:rPr>
              <a:t>ο Τμήμα Νεοελληνικής </a:t>
            </a:r>
            <a:r>
              <a:rPr sz="3400" dirty="0">
                <a:latin typeface="Times New Roman"/>
                <a:cs typeface="Times New Roman"/>
              </a:rPr>
              <a:t> </a:t>
            </a:r>
            <a:r>
              <a:rPr sz="3400" spc="-5" dirty="0">
                <a:latin typeface="Times New Roman"/>
                <a:cs typeface="Times New Roman"/>
              </a:rPr>
              <a:t>Φιλολογία</a:t>
            </a:r>
            <a:r>
              <a:rPr lang="el-GR" sz="3400" spc="-5" dirty="0">
                <a:latin typeface="Times New Roman"/>
                <a:cs typeface="Times New Roman"/>
              </a:rPr>
              <a:t>ς.</a:t>
            </a:r>
            <a:endParaRPr sz="3400" dirty="0">
              <a:latin typeface="Times New Roman"/>
              <a:cs typeface="Times New Roman"/>
            </a:endParaRPr>
          </a:p>
        </p:txBody>
      </p:sp>
      <p:pic>
        <p:nvPicPr>
          <p:cNvPr id="1026" name="Picture 2" descr="C:\Users\Греки\Downloads\photo1684324526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52" y="4000500"/>
            <a:ext cx="4534530" cy="6039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7542673"/>
            <a:ext cx="3719431" cy="1446550"/>
          </a:xfrm>
          <a:prstGeom prst="rect">
            <a:avLst/>
          </a:prstGeom>
          <a:noFill/>
        </p:spPr>
        <p:txBody>
          <a:bodyPr wrap="square" rtlCol="0">
            <a:spAutoFit/>
          </a:bodyPr>
          <a:lstStyle/>
          <a:p>
            <a:r>
              <a:rPr lang="el-GR" sz="4400" dirty="0">
                <a:latin typeface="Times New Roman" panose="02020603050405020304" pitchFamily="18" charset="0"/>
                <a:cs typeface="Times New Roman" panose="02020603050405020304" pitchFamily="18" charset="0"/>
              </a:rPr>
              <a:t>Η ομάδα μας 314!</a:t>
            </a:r>
            <a:endParaRPr lang="ru-RU" sz="4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D3846D1-3124-4353-9CF4-815D3E0333D5}"/>
              </a:ext>
            </a:extLst>
          </p:cNvPr>
          <p:cNvPicPr>
            <a:picLocks noChangeAspect="1"/>
          </p:cNvPicPr>
          <p:nvPr/>
        </p:nvPicPr>
        <p:blipFill rotWithShape="1">
          <a:blip r:embed="rId4">
            <a:extLst>
              <a:ext uri="{28A0092B-C50C-407E-A947-70E740481C1C}">
                <a14:useLocalDpi xmlns:a14="http://schemas.microsoft.com/office/drawing/2010/main" val="0"/>
              </a:ext>
            </a:extLst>
          </a:blip>
          <a:srcRect l="336" t="41852" r="-336" b="-41852"/>
          <a:stretch/>
        </p:blipFill>
        <p:spPr>
          <a:xfrm>
            <a:off x="228600" y="2781300"/>
            <a:ext cx="5875905" cy="78345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9008" y="3848100"/>
            <a:ext cx="6800849" cy="5591174"/>
          </a:xfrm>
          <a:prstGeom prst="rect">
            <a:avLst/>
          </a:prstGeom>
        </p:spPr>
      </p:pic>
      <p:pic>
        <p:nvPicPr>
          <p:cNvPr id="3" name="object 3"/>
          <p:cNvPicPr/>
          <p:nvPr/>
        </p:nvPicPr>
        <p:blipFill>
          <a:blip r:embed="rId3" cstate="print"/>
          <a:stretch>
            <a:fillRect/>
          </a:stretch>
        </p:blipFill>
        <p:spPr>
          <a:xfrm>
            <a:off x="8876993" y="3848100"/>
            <a:ext cx="8381999" cy="5591174"/>
          </a:xfrm>
          <a:prstGeom prst="rect">
            <a:avLst/>
          </a:prstGeom>
        </p:spPr>
      </p:pic>
      <p:sp>
        <p:nvSpPr>
          <p:cNvPr id="4" name="object 4"/>
          <p:cNvSpPr txBox="1">
            <a:spLocks noGrp="1"/>
          </p:cNvSpPr>
          <p:nvPr>
            <p:ph type="title"/>
          </p:nvPr>
        </p:nvSpPr>
        <p:spPr>
          <a:xfrm>
            <a:off x="662241" y="1054651"/>
            <a:ext cx="17172305" cy="1784206"/>
          </a:xfrm>
          <a:prstGeom prst="rect">
            <a:avLst/>
          </a:prstGeom>
        </p:spPr>
        <p:txBody>
          <a:bodyPr vert="horz" wrap="square" lIns="0" tIns="12700" rIns="0" bIns="0" rtlCol="0">
            <a:spAutoFit/>
          </a:bodyPr>
          <a:lstStyle/>
          <a:p>
            <a:pPr marL="12700" marR="5080" algn="just">
              <a:lnSpc>
                <a:spcPct val="115799"/>
              </a:lnSpc>
              <a:spcBef>
                <a:spcPts val="100"/>
              </a:spcBef>
            </a:pPr>
            <a:r>
              <a:rPr sz="3400" b="0" spc="-5" dirty="0">
                <a:latin typeface="Times New Roman"/>
                <a:cs typeface="Times New Roman"/>
              </a:rPr>
              <a:t>Διάφορες ενδιαφέρουσες εκδηλώσεις </a:t>
            </a:r>
            <a:r>
              <a:rPr lang="el-GR" sz="3400" b="0" spc="-5" dirty="0">
                <a:latin typeface="Times New Roman"/>
                <a:cs typeface="Times New Roman"/>
              </a:rPr>
              <a:t>γίνονται σ</a:t>
            </a:r>
            <a:r>
              <a:rPr sz="3400" b="0" spc="-5" dirty="0" err="1">
                <a:latin typeface="Times New Roman"/>
                <a:cs typeface="Times New Roman"/>
              </a:rPr>
              <a:t>το</a:t>
            </a:r>
            <a:r>
              <a:rPr lang="el-GR" sz="3400" b="0" spc="-5" dirty="0">
                <a:latin typeface="Times New Roman"/>
                <a:cs typeface="Times New Roman"/>
              </a:rPr>
              <a:t> </a:t>
            </a:r>
            <a:r>
              <a:rPr lang="el-GR" sz="3400" b="0" spc="-5" dirty="0"/>
              <a:t>Π</a:t>
            </a:r>
            <a:r>
              <a:rPr sz="3400" b="0" spc="-5" dirty="0">
                <a:latin typeface="Times New Roman"/>
                <a:cs typeface="Times New Roman"/>
              </a:rPr>
              <a:t>α</a:t>
            </a:r>
            <a:r>
              <a:rPr sz="3400" b="0" spc="-5" dirty="0" err="1">
                <a:latin typeface="Times New Roman"/>
                <a:cs typeface="Times New Roman"/>
              </a:rPr>
              <a:t>νε</a:t>
            </a:r>
            <a:r>
              <a:rPr sz="3400" b="0" spc="-5" dirty="0">
                <a:latin typeface="Times New Roman"/>
                <a:cs typeface="Times New Roman"/>
              </a:rPr>
              <a:t>πιστ</a:t>
            </a:r>
            <a:r>
              <a:rPr lang="el-GR" sz="3400" b="0" spc="-5" dirty="0">
                <a:latin typeface="Times New Roman"/>
                <a:cs typeface="Times New Roman"/>
              </a:rPr>
              <a:t>ήμιο</a:t>
            </a:r>
            <a:r>
              <a:rPr sz="3400" b="0" spc="-5" dirty="0">
                <a:latin typeface="Times New Roman"/>
                <a:cs typeface="Times New Roman"/>
              </a:rPr>
              <a:t>: ημέρα </a:t>
            </a:r>
            <a:r>
              <a:rPr sz="3400" b="0" spc="-835" dirty="0">
                <a:latin typeface="Times New Roman"/>
                <a:cs typeface="Times New Roman"/>
              </a:rPr>
              <a:t> </a:t>
            </a:r>
            <a:r>
              <a:rPr sz="3400" b="0" spc="-5" dirty="0">
                <a:latin typeface="Times New Roman"/>
                <a:cs typeface="Times New Roman"/>
              </a:rPr>
              <a:t>φοιτητών, αθλητικοί αγώνες, </a:t>
            </a:r>
            <a:r>
              <a:rPr lang="el-GR" sz="3400" b="0" spc="-5" dirty="0">
                <a:latin typeface="Times New Roman"/>
                <a:cs typeface="Times New Roman"/>
              </a:rPr>
              <a:t>διάφορα φεστιβάλ</a:t>
            </a:r>
            <a:r>
              <a:rPr sz="3400" b="0" spc="-5" dirty="0">
                <a:latin typeface="Times New Roman"/>
                <a:cs typeface="Times New Roman"/>
              </a:rPr>
              <a:t>. Όλες </a:t>
            </a:r>
            <a:r>
              <a:rPr sz="3400" b="0" spc="-5" dirty="0" err="1">
                <a:latin typeface="Times New Roman"/>
                <a:cs typeface="Times New Roman"/>
              </a:rPr>
              <a:t>οι</a:t>
            </a:r>
            <a:r>
              <a:rPr sz="3400" b="0" spc="-5" dirty="0">
                <a:latin typeface="Times New Roman"/>
                <a:cs typeface="Times New Roman"/>
              </a:rPr>
              <a:t> </a:t>
            </a:r>
            <a:r>
              <a:rPr sz="3400" b="0" spc="-5" dirty="0" err="1">
                <a:latin typeface="Times New Roman"/>
                <a:cs typeface="Times New Roman"/>
              </a:rPr>
              <a:t>εκδηλώσεις</a:t>
            </a:r>
            <a:r>
              <a:rPr lang="el-GR" sz="3400" b="0" spc="-5" dirty="0"/>
              <a:t> </a:t>
            </a:r>
            <a:r>
              <a:rPr lang="el-GR" sz="3400" b="0" spc="-5" dirty="0">
                <a:latin typeface="Times New Roman"/>
                <a:cs typeface="Times New Roman"/>
              </a:rPr>
              <a:t>είναι καταπληκτικές</a:t>
            </a:r>
            <a:r>
              <a:rPr lang="el-GR" sz="3400" b="0" spc="-5" dirty="0"/>
              <a:t> και</a:t>
            </a:r>
            <a:r>
              <a:rPr sz="3400" b="0" spc="-5" dirty="0">
                <a:latin typeface="Times New Roman"/>
                <a:cs typeface="Times New Roman"/>
              </a:rPr>
              <a:t> </a:t>
            </a:r>
            <a:r>
              <a:rPr lang="el-GR" sz="3400" b="0" spc="-5" dirty="0">
                <a:latin typeface="Times New Roman"/>
                <a:cs typeface="Times New Roman"/>
              </a:rPr>
              <a:t>πάντα έχουμε </a:t>
            </a:r>
            <a:r>
              <a:rPr sz="3400" b="0" spc="-5" dirty="0" err="1">
                <a:latin typeface="Times New Roman"/>
                <a:cs typeface="Times New Roman"/>
              </a:rPr>
              <a:t>ευχάριστες</a:t>
            </a:r>
            <a:r>
              <a:rPr sz="3400" b="0" spc="-5" dirty="0">
                <a:latin typeface="Times New Roman"/>
                <a:cs typeface="Times New Roman"/>
              </a:rPr>
              <a:t> εντυπώσεις.</a:t>
            </a:r>
            <a:endParaRPr sz="340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4481" y="656318"/>
            <a:ext cx="8162924" cy="5438774"/>
          </a:xfrm>
          <a:prstGeom prst="rect">
            <a:avLst/>
          </a:prstGeom>
        </p:spPr>
      </p:pic>
      <p:grpSp>
        <p:nvGrpSpPr>
          <p:cNvPr id="3" name="object 3"/>
          <p:cNvGrpSpPr/>
          <p:nvPr/>
        </p:nvGrpSpPr>
        <p:grpSpPr>
          <a:xfrm>
            <a:off x="9144000" y="656318"/>
            <a:ext cx="8581390" cy="9181465"/>
            <a:chOff x="9144000" y="656318"/>
            <a:chExt cx="8581390" cy="9181465"/>
          </a:xfrm>
        </p:grpSpPr>
        <p:pic>
          <p:nvPicPr>
            <p:cNvPr id="4" name="object 4"/>
            <p:cNvPicPr/>
            <p:nvPr/>
          </p:nvPicPr>
          <p:blipFill>
            <a:blip r:embed="rId3" cstate="print"/>
            <a:stretch>
              <a:fillRect/>
            </a:stretch>
          </p:blipFill>
          <p:spPr>
            <a:xfrm>
              <a:off x="9144000" y="656318"/>
              <a:ext cx="5438774" cy="5438774"/>
            </a:xfrm>
            <a:prstGeom prst="rect">
              <a:avLst/>
            </a:prstGeom>
          </p:spPr>
        </p:pic>
        <p:pic>
          <p:nvPicPr>
            <p:cNvPr id="5" name="object 5"/>
            <p:cNvPicPr/>
            <p:nvPr/>
          </p:nvPicPr>
          <p:blipFill>
            <a:blip r:embed="rId4" cstate="print"/>
            <a:stretch>
              <a:fillRect/>
            </a:stretch>
          </p:blipFill>
          <p:spPr>
            <a:xfrm>
              <a:off x="12343245" y="4455698"/>
              <a:ext cx="5381624" cy="5381624"/>
            </a:xfrm>
            <a:prstGeom prst="rect">
              <a:avLst/>
            </a:prstGeom>
          </p:spPr>
        </p:pic>
      </p:grpSp>
      <p:sp>
        <p:nvSpPr>
          <p:cNvPr id="7" name="object 7"/>
          <p:cNvSpPr txBox="1">
            <a:spLocks noGrp="1"/>
          </p:cNvSpPr>
          <p:nvPr>
            <p:ph type="title"/>
          </p:nvPr>
        </p:nvSpPr>
        <p:spPr>
          <a:xfrm>
            <a:off x="838200" y="7146510"/>
            <a:ext cx="11782923" cy="3294235"/>
          </a:xfrm>
          <a:prstGeom prst="rect">
            <a:avLst/>
          </a:prstGeom>
        </p:spPr>
        <p:txBody>
          <a:bodyPr vert="horz" wrap="square" lIns="0" tIns="12065" rIns="0" bIns="0" rtlCol="0">
            <a:spAutoFit/>
          </a:bodyPr>
          <a:lstStyle/>
          <a:p>
            <a:pPr marL="2497455" marR="5080" indent="-2485390">
              <a:lnSpc>
                <a:spcPct val="116100"/>
              </a:lnSpc>
              <a:spcBef>
                <a:spcPts val="95"/>
              </a:spcBef>
            </a:pPr>
            <a:r>
              <a:rPr sz="6300" b="0" spc="-5" dirty="0" err="1">
                <a:solidFill>
                  <a:srgbClr val="23365B"/>
                </a:solidFill>
                <a:latin typeface="Times New Roman"/>
                <a:cs typeface="Times New Roman"/>
              </a:rPr>
              <a:t>το</a:t>
            </a:r>
            <a:r>
              <a:rPr sz="6300" b="0" spc="-50" dirty="0">
                <a:solidFill>
                  <a:srgbClr val="23365B"/>
                </a:solidFill>
                <a:latin typeface="Times New Roman"/>
                <a:cs typeface="Times New Roman"/>
              </a:rPr>
              <a:t> </a:t>
            </a:r>
            <a:r>
              <a:rPr lang="el-GR" sz="6300" b="0" spc="-5" dirty="0">
                <a:solidFill>
                  <a:srgbClr val="23365B"/>
                </a:solidFill>
              </a:rPr>
              <a:t>Φ</a:t>
            </a:r>
            <a:r>
              <a:rPr sz="6300" b="0" spc="-5" dirty="0" err="1">
                <a:solidFill>
                  <a:srgbClr val="23365B"/>
                </a:solidFill>
                <a:latin typeface="Times New Roman"/>
                <a:cs typeface="Times New Roman"/>
              </a:rPr>
              <a:t>εστι</a:t>
            </a:r>
            <a:r>
              <a:rPr sz="6300" b="0" spc="-5" dirty="0">
                <a:solidFill>
                  <a:srgbClr val="23365B"/>
                </a:solidFill>
                <a:latin typeface="Times New Roman"/>
                <a:cs typeface="Times New Roman"/>
              </a:rPr>
              <a:t>βάλ</a:t>
            </a:r>
            <a:r>
              <a:rPr lang="el-GR" sz="6300" b="0" spc="-5" dirty="0">
                <a:solidFill>
                  <a:srgbClr val="23365B"/>
                </a:solidFill>
                <a:latin typeface="Times New Roman"/>
                <a:cs typeface="Times New Roman"/>
              </a:rPr>
              <a:t> «Εθνικών πολιτισμών»</a:t>
            </a:r>
            <a:r>
              <a:rPr lang="el-GR" sz="6300" b="0" spc="-45" dirty="0">
                <a:solidFill>
                  <a:srgbClr val="23365B"/>
                </a:solidFill>
              </a:rPr>
              <a:t> </a:t>
            </a:r>
            <a:r>
              <a:rPr lang="el-GR" sz="6300" b="0" spc="-5" dirty="0">
                <a:solidFill>
                  <a:srgbClr val="23365B"/>
                </a:solidFill>
                <a:latin typeface="Times New Roman"/>
                <a:cs typeface="Times New Roman"/>
              </a:rPr>
              <a:t>του Πανεπιστημίου Απρίλιος 2023</a:t>
            </a:r>
            <a:endParaRPr sz="63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167</Words>
  <Application>Microsoft Office PowerPoint</Application>
  <PresentationFormat>Произвольный</PresentationFormat>
  <Paragraphs>9</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Calibri</vt:lpstr>
      <vt:lpstr>Times New Roman</vt:lpstr>
      <vt:lpstr>Office Theme</vt:lpstr>
      <vt:lpstr>Λίγα λόγια για το Πανεπιστήμιό μας</vt:lpstr>
      <vt:lpstr>Κρατικό Πανεπιστήμιο Κουμπάν είναι ένα από τα μεγαλύτερα και παλαιότερα Πανεπιστήμια της Νότιας  Ρωσίας. Μέχρι σήμερα, περίπου 31 χιλιάδες φοιτητές από την Ρωσία και από 65 χώρες του κόσμου σπουδάζουν εδώ.</vt:lpstr>
      <vt:lpstr>Презентация PowerPoint</vt:lpstr>
      <vt:lpstr>Презентация PowerPoint</vt:lpstr>
      <vt:lpstr>Презентация PowerPoint</vt:lpstr>
      <vt:lpstr>Διάφορες ενδιαφέρουσες εκδηλώσεις γίνονται στο Πανεπιστήμιο: ημέρα  φοιτητών, αθλητικοί αγώνες, διάφορα φεστιβάλ. Όλες οι εκδηλώσεις είναι καταπληκτικές και πάντα έχουμε ευχάριστες εντυπώσεις.</vt:lpstr>
      <vt:lpstr>το Φεστιβάλ «Εθνικών πολιτισμών» του Πανεπιστημίου Απρίλιος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λίγα λόγια για το πανεπιστήμιο μας</dc:title>
  <dc:creator>Deck</dc:creator>
  <cp:keywords>DAFjG5Nov1M,BAFAVrFzet0</cp:keywords>
  <cp:lastModifiedBy>User</cp:lastModifiedBy>
  <cp:revision>12</cp:revision>
  <dcterms:created xsi:type="dcterms:W3CDTF">2023-05-17T11:39:44Z</dcterms:created>
  <dcterms:modified xsi:type="dcterms:W3CDTF">2023-05-18T18:33:53Z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2023-05-16T00:00:00Z</vt:filetime>
  </property>
  <property fmtid="{D5CDD505-2E9C-101B-9397-08002B2CF9AE}" pid="3" name="Creator">
    <vt:lpwstr>Canva</vt:lpwstr>
  </property>
  <property fmtid="{D5CDD505-2E9C-101B-9397-08002B2CF9AE}" pid="4" name="LastSaved">
    <vt:filetime>2023-05-17T00:00:00Z</vt:filetime>
  </property>
</Properties>
</file>