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29"/>
  </p:notesMasterIdLst>
  <p:handoutMasterIdLst>
    <p:handoutMasterId r:id="rId30"/>
  </p:handoutMasterIdLst>
  <p:sldIdLst>
    <p:sldId id="268" r:id="rId2"/>
    <p:sldId id="269" r:id="rId3"/>
    <p:sldId id="297" r:id="rId4"/>
    <p:sldId id="285" r:id="rId5"/>
    <p:sldId id="286" r:id="rId6"/>
    <p:sldId id="287" r:id="rId7"/>
    <p:sldId id="288" r:id="rId8"/>
    <p:sldId id="290" r:id="rId9"/>
    <p:sldId id="289" r:id="rId10"/>
    <p:sldId id="291" r:id="rId11"/>
    <p:sldId id="292" r:id="rId12"/>
    <p:sldId id="293" r:id="rId13"/>
    <p:sldId id="298" r:id="rId14"/>
    <p:sldId id="294" r:id="rId15"/>
    <p:sldId id="295" r:id="rId16"/>
    <p:sldId id="299" r:id="rId17"/>
    <p:sldId id="296" r:id="rId18"/>
    <p:sldId id="305" r:id="rId19"/>
    <p:sldId id="304" r:id="rId20"/>
    <p:sldId id="302" r:id="rId21"/>
    <p:sldId id="303" r:id="rId22"/>
    <p:sldId id="306" r:id="rId23"/>
    <p:sldId id="307" r:id="rId24"/>
    <p:sldId id="312" r:id="rId25"/>
    <p:sldId id="313" r:id="rId26"/>
    <p:sldId id="314" r:id="rId27"/>
    <p:sldId id="315" r:id="rId28"/>
  </p:sldIdLst>
  <p:sldSz cx="9144000" cy="6858000" type="screen4x3"/>
  <p:notesSz cx="6858000" cy="9144000"/>
  <p:defaultTextStyle>
    <a:defPPr>
      <a:defRPr lang="de-CH"/>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BDE8"/>
    <a:srgbClr val="B8CCEB"/>
    <a:srgbClr val="BACCEE"/>
    <a:srgbClr val="9CB3DE"/>
    <a:srgbClr val="B3C7E6"/>
    <a:srgbClr val="E1E6F5"/>
    <a:srgbClr val="BACFEE"/>
    <a:srgbClr val="E6EB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3557" autoAdjust="0"/>
  </p:normalViewPr>
  <p:slideViewPr>
    <p:cSldViewPr>
      <p:cViewPr varScale="1">
        <p:scale>
          <a:sx n="72" d="100"/>
          <a:sy n="72" d="100"/>
        </p:scale>
        <p:origin x="1459" y="62"/>
      </p:cViewPr>
      <p:guideLst>
        <p:guide orient="horz" pos="2160"/>
        <p:guide pos="2880"/>
      </p:guideLst>
    </p:cSldViewPr>
  </p:slideViewPr>
  <p:outlineViewPr>
    <p:cViewPr>
      <p:scale>
        <a:sx n="33" d="100"/>
        <a:sy n="33" d="100"/>
      </p:scale>
      <p:origin x="0" y="-384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235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235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235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78E63FDC-9C62-F348-85ED-A3BA3E81AE46}" type="slidenum">
              <a:rPr lang="de-CH"/>
              <a:pPr/>
              <a:t>‹#›</a:t>
            </a:fld>
            <a:endParaRPr lang="de-CH"/>
          </a:p>
        </p:txBody>
      </p:sp>
    </p:spTree>
    <p:extLst>
      <p:ext uri="{BB962C8B-B14F-4D97-AF65-F5344CB8AC3E}">
        <p14:creationId xmlns:p14="http://schemas.microsoft.com/office/powerpoint/2010/main" val="1555758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FB376C67-E050-D34A-A31E-B729190A300B}" type="slidenum">
              <a:rPr lang="de-CH"/>
              <a:pPr/>
              <a:t>‹#›</a:t>
            </a:fld>
            <a:endParaRPr lang="de-CH"/>
          </a:p>
        </p:txBody>
      </p:sp>
    </p:spTree>
    <p:extLst>
      <p:ext uri="{BB962C8B-B14F-4D97-AF65-F5344CB8AC3E}">
        <p14:creationId xmlns:p14="http://schemas.microsoft.com/office/powerpoint/2010/main" val="388255014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305675" y="1438275"/>
            <a:ext cx="1835150" cy="5073650"/>
          </a:xfrm>
          <a:prstGeom prst="rect">
            <a:avLst/>
          </a:prstGeom>
          <a:solidFill>
            <a:srgbClr val="BACC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de-DE">
              <a:solidFill>
                <a:srgbClr val="BED3EA"/>
              </a:solidFill>
            </a:endParaRPr>
          </a:p>
        </p:txBody>
      </p:sp>
      <p:sp>
        <p:nvSpPr>
          <p:cNvPr id="5123" name="Rectangle 3"/>
          <p:cNvSpPr>
            <a:spLocks noChangeArrowheads="1"/>
          </p:cNvSpPr>
          <p:nvPr/>
        </p:nvSpPr>
        <p:spPr bwMode="auto">
          <a:xfrm>
            <a:off x="0" y="107950"/>
            <a:ext cx="7305675" cy="6640513"/>
          </a:xfrm>
          <a:prstGeom prst="rect">
            <a:avLst/>
          </a:prstGeom>
          <a:solidFill>
            <a:srgbClr val="E6EB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5124" name="Rectangle 4"/>
          <p:cNvSpPr>
            <a:spLocks noChangeArrowheads="1"/>
          </p:cNvSpPr>
          <p:nvPr/>
        </p:nvSpPr>
        <p:spPr bwMode="auto">
          <a:xfrm>
            <a:off x="0" y="1438275"/>
            <a:ext cx="7305675" cy="5073650"/>
          </a:xfrm>
          <a:prstGeom prst="rect">
            <a:avLst/>
          </a:prstGeom>
          <a:solidFill>
            <a:srgbClr val="A3BD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de-DE"/>
          </a:p>
        </p:txBody>
      </p:sp>
      <p:sp>
        <p:nvSpPr>
          <p:cNvPr id="5125" name="Rectangle 5"/>
          <p:cNvSpPr>
            <a:spLocks noGrp="1" noChangeArrowheads="1"/>
          </p:cNvSpPr>
          <p:nvPr>
            <p:ph type="ctrTitle"/>
          </p:nvPr>
        </p:nvSpPr>
        <p:spPr>
          <a:xfrm>
            <a:off x="539750" y="1654175"/>
            <a:ext cx="6621463" cy="1143000"/>
          </a:xfrm>
        </p:spPr>
        <p:txBody>
          <a:bodyPr/>
          <a:lstStyle>
            <a:lvl1pPr>
              <a:defRPr/>
            </a:lvl1pPr>
          </a:lstStyle>
          <a:p>
            <a:pPr lvl="0"/>
            <a:r>
              <a:rPr lang="de-DE" noProof="0"/>
              <a:t>Titelmasterformat durch Klicken bearbeiten</a:t>
            </a:r>
            <a:endParaRPr lang="de-CH" noProof="0"/>
          </a:p>
        </p:txBody>
      </p:sp>
      <p:sp>
        <p:nvSpPr>
          <p:cNvPr id="5126" name="Rectangle 6"/>
          <p:cNvSpPr>
            <a:spLocks noGrp="1" noChangeArrowheads="1"/>
          </p:cNvSpPr>
          <p:nvPr>
            <p:ph type="subTitle" idx="1"/>
          </p:nvPr>
        </p:nvSpPr>
        <p:spPr>
          <a:xfrm>
            <a:off x="539750" y="3022600"/>
            <a:ext cx="6621463" cy="1752600"/>
          </a:xfrm>
        </p:spPr>
        <p:txBody>
          <a:bodyPr/>
          <a:lstStyle>
            <a:lvl1pPr marL="0" indent="0">
              <a:buFontTx/>
              <a:buNone/>
              <a:defRPr/>
            </a:lvl1pPr>
          </a:lstStyle>
          <a:p>
            <a:pPr lvl="0"/>
            <a:r>
              <a:rPr lang="de-DE" noProof="0"/>
              <a:t>Formatvorlage des Untertitelmasters durch Klicken bearbeiten</a:t>
            </a:r>
            <a:endParaRPr lang="de-CH" noProof="0"/>
          </a:p>
        </p:txBody>
      </p:sp>
      <p:sp>
        <p:nvSpPr>
          <p:cNvPr id="5127" name="Rectangle 7"/>
          <p:cNvSpPr>
            <a:spLocks noGrp="1" noChangeArrowheads="1"/>
          </p:cNvSpPr>
          <p:nvPr>
            <p:ph type="dt" sz="half" idx="2"/>
          </p:nvPr>
        </p:nvSpPr>
        <p:spPr>
          <a:xfrm>
            <a:off x="539750" y="6548438"/>
            <a:ext cx="2889250" cy="252412"/>
          </a:xfrm>
        </p:spPr>
        <p:txBody>
          <a:bodyPr wrap="none"/>
          <a:lstStyle>
            <a:lvl1pPr>
              <a:defRPr>
                <a:solidFill>
                  <a:schemeClr val="tx1"/>
                </a:solidFill>
              </a:defRPr>
            </a:lvl1pPr>
          </a:lstStyle>
          <a:p>
            <a:r>
              <a:rPr lang="de-CH"/>
              <a:t>Datum, Titel der Veranstaltung</a:t>
            </a:r>
          </a:p>
        </p:txBody>
      </p:sp>
      <p:sp>
        <p:nvSpPr>
          <p:cNvPr id="5128" name="Rectangle 8"/>
          <p:cNvSpPr>
            <a:spLocks noGrp="1" noChangeArrowheads="1"/>
          </p:cNvSpPr>
          <p:nvPr>
            <p:ph type="ftr" sz="quarter" idx="3"/>
          </p:nvPr>
        </p:nvSpPr>
        <p:spPr>
          <a:xfrm>
            <a:off x="107950" y="179388"/>
            <a:ext cx="4464050" cy="252412"/>
          </a:xfrm>
        </p:spPr>
        <p:txBody>
          <a:bodyPr wrap="square"/>
          <a:lstStyle>
            <a:lvl1pPr>
              <a:defRPr/>
            </a:lvl1pPr>
          </a:lstStyle>
          <a:p>
            <a:r>
              <a:rPr lang="de-CH"/>
              <a:t>Titel der Präsentation (ändern unter Ansicht&gt;Fusszeile)</a:t>
            </a:r>
          </a:p>
        </p:txBody>
      </p:sp>
      <p:sp>
        <p:nvSpPr>
          <p:cNvPr id="5129" name="Rectangle 9"/>
          <p:cNvSpPr>
            <a:spLocks noGrp="1" noChangeArrowheads="1"/>
          </p:cNvSpPr>
          <p:nvPr>
            <p:ph type="sldNum" sz="quarter" idx="4"/>
          </p:nvPr>
        </p:nvSpPr>
        <p:spPr>
          <a:xfrm>
            <a:off x="8743950" y="6548438"/>
            <a:ext cx="360363" cy="215900"/>
          </a:xfrm>
        </p:spPr>
        <p:txBody>
          <a:bodyPr/>
          <a:lstStyle>
            <a:lvl1pPr>
              <a:defRPr/>
            </a:lvl1pPr>
          </a:lstStyle>
          <a:p>
            <a:fld id="{34B6796C-E9B4-344C-AC67-0EBAF00F294B}" type="slidenum">
              <a:rPr lang="de-CH"/>
              <a:pPr/>
              <a:t>‹#›</a:t>
            </a:fld>
            <a:endParaRPr lang="de-CH"/>
          </a:p>
        </p:txBody>
      </p:sp>
      <p:pic>
        <p:nvPicPr>
          <p:cNvPr id="51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475" y="107950"/>
            <a:ext cx="1306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a:lvl1pPr>
          </a:lstStyle>
          <a:p>
            <a:fld id="{77D3DF89-B886-7645-9973-9EE0AEC439FB}" type="slidenum">
              <a:rPr lang="de-CH"/>
              <a:pPr/>
              <a:t>‹#›</a:t>
            </a:fld>
            <a:endParaRPr lang="de-CH"/>
          </a:p>
        </p:txBody>
      </p:sp>
    </p:spTree>
    <p:extLst>
      <p:ext uri="{BB962C8B-B14F-4D97-AF65-F5344CB8AC3E}">
        <p14:creationId xmlns:p14="http://schemas.microsoft.com/office/powerpoint/2010/main" val="416717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647700"/>
            <a:ext cx="2014537" cy="5505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647700"/>
            <a:ext cx="5894388" cy="55054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a:lvl1pPr>
          </a:lstStyle>
          <a:p>
            <a:fld id="{5AA28D39-5A33-DD44-A014-2BB0F51C731C}" type="slidenum">
              <a:rPr lang="de-CH"/>
              <a:pPr/>
              <a:t>‹#›</a:t>
            </a:fld>
            <a:endParaRPr lang="de-CH"/>
          </a:p>
        </p:txBody>
      </p:sp>
    </p:spTree>
    <p:extLst>
      <p:ext uri="{BB962C8B-B14F-4D97-AF65-F5344CB8AC3E}">
        <p14:creationId xmlns:p14="http://schemas.microsoft.com/office/powerpoint/2010/main" val="284804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a:lvl1pPr>
          </a:lstStyle>
          <a:p>
            <a:fld id="{A7409867-4506-684E-8271-8A2DC78F0087}" type="slidenum">
              <a:rPr lang="de-CH"/>
              <a:pPr/>
              <a:t>‹#›</a:t>
            </a:fld>
            <a:endParaRPr lang="de-CH"/>
          </a:p>
        </p:txBody>
      </p:sp>
    </p:spTree>
    <p:extLst>
      <p:ext uri="{BB962C8B-B14F-4D97-AF65-F5344CB8AC3E}">
        <p14:creationId xmlns:p14="http://schemas.microsoft.com/office/powerpoint/2010/main" val="286864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a:lvl1pPr>
          </a:lstStyle>
          <a:p>
            <a:fld id="{346ED963-3EDB-3E4D-B20F-A1AEA8B26B67}" type="slidenum">
              <a:rPr lang="de-CH"/>
              <a:pPr/>
              <a:t>‹#›</a:t>
            </a:fld>
            <a:endParaRPr lang="de-CH"/>
          </a:p>
        </p:txBody>
      </p:sp>
    </p:spTree>
    <p:extLst>
      <p:ext uri="{BB962C8B-B14F-4D97-AF65-F5344CB8AC3E}">
        <p14:creationId xmlns:p14="http://schemas.microsoft.com/office/powerpoint/2010/main" val="2520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6" name="Fußzeilenplatzhalter 5"/>
          <p:cNvSpPr>
            <a:spLocks noGrp="1"/>
          </p:cNvSpPr>
          <p:nvPr>
            <p:ph type="ftr" sz="quarter" idx="11"/>
          </p:nvPr>
        </p:nvSpPr>
        <p:spPr/>
        <p:txBody>
          <a:bodyPr/>
          <a:lstStyle>
            <a:lvl1pPr>
              <a:defRPr/>
            </a:lvl1pPr>
          </a:lstStyle>
          <a:p>
            <a:r>
              <a:rPr lang="de-CH"/>
              <a:t>Titel der Präsentation (ändern unter Ansicht&gt;Fusszeile)</a:t>
            </a:r>
          </a:p>
        </p:txBody>
      </p:sp>
      <p:sp>
        <p:nvSpPr>
          <p:cNvPr id="7" name="Foliennummernplatzhalter 6"/>
          <p:cNvSpPr>
            <a:spLocks noGrp="1"/>
          </p:cNvSpPr>
          <p:nvPr>
            <p:ph type="sldNum" sz="quarter" idx="12"/>
          </p:nvPr>
        </p:nvSpPr>
        <p:spPr/>
        <p:txBody>
          <a:bodyPr/>
          <a:lstStyle>
            <a:lvl1pPr>
              <a:defRPr/>
            </a:lvl1pPr>
          </a:lstStyle>
          <a:p>
            <a:fld id="{F3A98DA5-EC15-144A-B566-7DCDCDAFB19D}" type="slidenum">
              <a:rPr lang="de-CH"/>
              <a:pPr/>
              <a:t>‹#›</a:t>
            </a:fld>
            <a:endParaRPr lang="de-CH"/>
          </a:p>
        </p:txBody>
      </p:sp>
    </p:spTree>
    <p:extLst>
      <p:ext uri="{BB962C8B-B14F-4D97-AF65-F5344CB8AC3E}">
        <p14:creationId xmlns:p14="http://schemas.microsoft.com/office/powerpoint/2010/main" val="277997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8" name="Fußzeilenplatzhalter 7"/>
          <p:cNvSpPr>
            <a:spLocks noGrp="1"/>
          </p:cNvSpPr>
          <p:nvPr>
            <p:ph type="ftr" sz="quarter" idx="11"/>
          </p:nvPr>
        </p:nvSpPr>
        <p:spPr/>
        <p:txBody>
          <a:bodyPr/>
          <a:lstStyle>
            <a:lvl1pPr>
              <a:defRPr/>
            </a:lvl1pPr>
          </a:lstStyle>
          <a:p>
            <a:r>
              <a:rPr lang="de-CH"/>
              <a:t>Titel der Präsentation (ändern unter Ansicht&gt;Fusszeile)</a:t>
            </a:r>
          </a:p>
        </p:txBody>
      </p:sp>
      <p:sp>
        <p:nvSpPr>
          <p:cNvPr id="9" name="Foliennummernplatzhalter 8"/>
          <p:cNvSpPr>
            <a:spLocks noGrp="1"/>
          </p:cNvSpPr>
          <p:nvPr>
            <p:ph type="sldNum" sz="quarter" idx="12"/>
          </p:nvPr>
        </p:nvSpPr>
        <p:spPr/>
        <p:txBody>
          <a:bodyPr/>
          <a:lstStyle>
            <a:lvl1pPr>
              <a:defRPr/>
            </a:lvl1pPr>
          </a:lstStyle>
          <a:p>
            <a:fld id="{3D0E89DC-325A-2F48-A178-C1A513BC1E2B}" type="slidenum">
              <a:rPr lang="de-CH"/>
              <a:pPr/>
              <a:t>‹#›</a:t>
            </a:fld>
            <a:endParaRPr lang="de-CH"/>
          </a:p>
        </p:txBody>
      </p:sp>
    </p:spTree>
    <p:extLst>
      <p:ext uri="{BB962C8B-B14F-4D97-AF65-F5344CB8AC3E}">
        <p14:creationId xmlns:p14="http://schemas.microsoft.com/office/powerpoint/2010/main" val="330790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4" name="Fußzeilenplatzhalter 3"/>
          <p:cNvSpPr>
            <a:spLocks noGrp="1"/>
          </p:cNvSpPr>
          <p:nvPr>
            <p:ph type="ftr" sz="quarter" idx="11"/>
          </p:nvPr>
        </p:nvSpPr>
        <p:spPr/>
        <p:txBody>
          <a:bodyPr/>
          <a:lstStyle>
            <a:lvl1pPr>
              <a:defRPr/>
            </a:lvl1pPr>
          </a:lstStyle>
          <a:p>
            <a:r>
              <a:rPr lang="de-CH"/>
              <a:t>Titel der Präsentation (ändern unter Ansicht&gt;Fusszeile)</a:t>
            </a:r>
          </a:p>
        </p:txBody>
      </p:sp>
      <p:sp>
        <p:nvSpPr>
          <p:cNvPr id="5" name="Foliennummernplatzhalter 4"/>
          <p:cNvSpPr>
            <a:spLocks noGrp="1"/>
          </p:cNvSpPr>
          <p:nvPr>
            <p:ph type="sldNum" sz="quarter" idx="12"/>
          </p:nvPr>
        </p:nvSpPr>
        <p:spPr/>
        <p:txBody>
          <a:bodyPr/>
          <a:lstStyle>
            <a:lvl1pPr>
              <a:defRPr/>
            </a:lvl1pPr>
          </a:lstStyle>
          <a:p>
            <a:fld id="{2D643BD6-3901-F94B-8B2B-338787A17607}" type="slidenum">
              <a:rPr lang="de-CH"/>
              <a:pPr/>
              <a:t>‹#›</a:t>
            </a:fld>
            <a:endParaRPr lang="de-CH"/>
          </a:p>
        </p:txBody>
      </p:sp>
    </p:spTree>
    <p:extLst>
      <p:ext uri="{BB962C8B-B14F-4D97-AF65-F5344CB8AC3E}">
        <p14:creationId xmlns:p14="http://schemas.microsoft.com/office/powerpoint/2010/main" val="103694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3" name="Fußzeilenplatzhalter 2"/>
          <p:cNvSpPr>
            <a:spLocks noGrp="1"/>
          </p:cNvSpPr>
          <p:nvPr>
            <p:ph type="ftr" sz="quarter" idx="11"/>
          </p:nvPr>
        </p:nvSpPr>
        <p:spPr/>
        <p:txBody>
          <a:bodyPr/>
          <a:lstStyle>
            <a:lvl1pPr>
              <a:defRPr/>
            </a:lvl1pPr>
          </a:lstStyle>
          <a:p>
            <a:r>
              <a:rPr lang="de-CH"/>
              <a:t>Titel der Präsentation (ändern unter Ansicht&gt;Fusszeile)</a:t>
            </a:r>
          </a:p>
        </p:txBody>
      </p:sp>
      <p:sp>
        <p:nvSpPr>
          <p:cNvPr id="4" name="Foliennummernplatzhalter 3"/>
          <p:cNvSpPr>
            <a:spLocks noGrp="1"/>
          </p:cNvSpPr>
          <p:nvPr>
            <p:ph type="sldNum" sz="quarter" idx="12"/>
          </p:nvPr>
        </p:nvSpPr>
        <p:spPr/>
        <p:txBody>
          <a:bodyPr/>
          <a:lstStyle>
            <a:lvl1pPr>
              <a:defRPr/>
            </a:lvl1pPr>
          </a:lstStyle>
          <a:p>
            <a:fld id="{ED6CB041-DED6-604C-A598-5ADBE7ACBB3D}" type="slidenum">
              <a:rPr lang="de-CH"/>
              <a:pPr/>
              <a:t>‹#›</a:t>
            </a:fld>
            <a:endParaRPr lang="de-CH"/>
          </a:p>
        </p:txBody>
      </p:sp>
    </p:spTree>
    <p:extLst>
      <p:ext uri="{BB962C8B-B14F-4D97-AF65-F5344CB8AC3E}">
        <p14:creationId xmlns:p14="http://schemas.microsoft.com/office/powerpoint/2010/main" val="201486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6" name="Fußzeilenplatzhalter 5"/>
          <p:cNvSpPr>
            <a:spLocks noGrp="1"/>
          </p:cNvSpPr>
          <p:nvPr>
            <p:ph type="ftr" sz="quarter" idx="11"/>
          </p:nvPr>
        </p:nvSpPr>
        <p:spPr/>
        <p:txBody>
          <a:bodyPr/>
          <a:lstStyle>
            <a:lvl1pPr>
              <a:defRPr/>
            </a:lvl1pPr>
          </a:lstStyle>
          <a:p>
            <a:r>
              <a:rPr lang="de-CH"/>
              <a:t>Titel der Präsentation (ändern unter Ansicht&gt;Fusszeile)</a:t>
            </a:r>
          </a:p>
        </p:txBody>
      </p:sp>
      <p:sp>
        <p:nvSpPr>
          <p:cNvPr id="7" name="Foliennummernplatzhalter 6"/>
          <p:cNvSpPr>
            <a:spLocks noGrp="1"/>
          </p:cNvSpPr>
          <p:nvPr>
            <p:ph type="sldNum" sz="quarter" idx="12"/>
          </p:nvPr>
        </p:nvSpPr>
        <p:spPr/>
        <p:txBody>
          <a:bodyPr/>
          <a:lstStyle>
            <a:lvl1pPr>
              <a:defRPr/>
            </a:lvl1pPr>
          </a:lstStyle>
          <a:p>
            <a:fld id="{D73F68E4-6DD5-6B4E-B9E0-FCD2F0C84DB8}" type="slidenum">
              <a:rPr lang="de-CH"/>
              <a:pPr/>
              <a:t>‹#›</a:t>
            </a:fld>
            <a:endParaRPr lang="de-CH"/>
          </a:p>
        </p:txBody>
      </p:sp>
    </p:spTree>
    <p:extLst>
      <p:ext uri="{BB962C8B-B14F-4D97-AF65-F5344CB8AC3E}">
        <p14:creationId xmlns:p14="http://schemas.microsoft.com/office/powerpoint/2010/main" val="226857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r>
              <a:rPr lang="de-CH"/>
              <a:t>Datum, Titel der Veranstaltung</a:t>
            </a:r>
            <a:endParaRPr lang="de-CH">
              <a:solidFill>
                <a:schemeClr val="tx1"/>
              </a:solidFill>
            </a:endParaRPr>
          </a:p>
        </p:txBody>
      </p:sp>
      <p:sp>
        <p:nvSpPr>
          <p:cNvPr id="6" name="Fußzeilenplatzhalter 5"/>
          <p:cNvSpPr>
            <a:spLocks noGrp="1"/>
          </p:cNvSpPr>
          <p:nvPr>
            <p:ph type="ftr" sz="quarter" idx="11"/>
          </p:nvPr>
        </p:nvSpPr>
        <p:spPr/>
        <p:txBody>
          <a:bodyPr/>
          <a:lstStyle>
            <a:lvl1pPr>
              <a:defRPr/>
            </a:lvl1pPr>
          </a:lstStyle>
          <a:p>
            <a:r>
              <a:rPr lang="de-CH"/>
              <a:t>Titel der Präsentation (ändern unter Ansicht&gt;Fusszeile)</a:t>
            </a:r>
          </a:p>
        </p:txBody>
      </p:sp>
      <p:sp>
        <p:nvSpPr>
          <p:cNvPr id="7" name="Foliennummernplatzhalter 6"/>
          <p:cNvSpPr>
            <a:spLocks noGrp="1"/>
          </p:cNvSpPr>
          <p:nvPr>
            <p:ph type="sldNum" sz="quarter" idx="12"/>
          </p:nvPr>
        </p:nvSpPr>
        <p:spPr/>
        <p:txBody>
          <a:bodyPr/>
          <a:lstStyle>
            <a:lvl1pPr>
              <a:defRPr/>
            </a:lvl1pPr>
          </a:lstStyle>
          <a:p>
            <a:fld id="{7CC56B4B-561D-5B44-B78A-7B53F693916B}" type="slidenum">
              <a:rPr lang="de-CH"/>
              <a:pPr/>
              <a:t>‹#›</a:t>
            </a:fld>
            <a:endParaRPr lang="de-CH"/>
          </a:p>
        </p:txBody>
      </p:sp>
    </p:spTree>
    <p:extLst>
      <p:ext uri="{BB962C8B-B14F-4D97-AF65-F5344CB8AC3E}">
        <p14:creationId xmlns:p14="http://schemas.microsoft.com/office/powerpoint/2010/main" val="233889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0" y="107950"/>
            <a:ext cx="7305675" cy="6640513"/>
          </a:xfrm>
          <a:prstGeom prst="rect">
            <a:avLst/>
          </a:prstGeom>
          <a:solidFill>
            <a:srgbClr val="E6EB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3076" name="Rectangle 4"/>
          <p:cNvSpPr>
            <a:spLocks noChangeArrowheads="1"/>
          </p:cNvSpPr>
          <p:nvPr/>
        </p:nvSpPr>
        <p:spPr bwMode="auto">
          <a:xfrm>
            <a:off x="0" y="1438275"/>
            <a:ext cx="9140825" cy="5073650"/>
          </a:xfrm>
          <a:prstGeom prst="rect">
            <a:avLst/>
          </a:prstGeom>
          <a:solidFill>
            <a:srgbClr val="A3BD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de-DE"/>
          </a:p>
        </p:txBody>
      </p:sp>
      <p:sp>
        <p:nvSpPr>
          <p:cNvPr id="3077" name="Rectangle 5"/>
          <p:cNvSpPr>
            <a:spLocks noGrp="1" noChangeArrowheads="1"/>
          </p:cNvSpPr>
          <p:nvPr>
            <p:ph type="title"/>
          </p:nvPr>
        </p:nvSpPr>
        <p:spPr bwMode="auto">
          <a:xfrm>
            <a:off x="539750" y="647700"/>
            <a:ext cx="66214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CH"/>
              <a:t>Mastertitelformat bearbeiten</a:t>
            </a:r>
          </a:p>
        </p:txBody>
      </p:sp>
      <p:sp>
        <p:nvSpPr>
          <p:cNvPr id="3078" name="Rectangle 6"/>
          <p:cNvSpPr>
            <a:spLocks noGrp="1" noChangeArrowheads="1"/>
          </p:cNvSpPr>
          <p:nvPr>
            <p:ph type="body" idx="1"/>
          </p:nvPr>
        </p:nvSpPr>
        <p:spPr bwMode="auto">
          <a:xfrm>
            <a:off x="539750" y="1654175"/>
            <a:ext cx="80613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3079" name="Rectangle 7"/>
          <p:cNvSpPr>
            <a:spLocks noGrp="1" noChangeArrowheads="1"/>
          </p:cNvSpPr>
          <p:nvPr>
            <p:ph type="dt" sz="half" idx="2"/>
          </p:nvPr>
        </p:nvSpPr>
        <p:spPr bwMode="auto">
          <a:xfrm>
            <a:off x="539750" y="6548438"/>
            <a:ext cx="38115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1200">
                <a:solidFill>
                  <a:srgbClr val="000000"/>
                </a:solidFill>
              </a:defRPr>
            </a:lvl1pPr>
          </a:lstStyle>
          <a:p>
            <a:r>
              <a:rPr lang="de-CH"/>
              <a:t>Datum, Titel der Veranstaltung</a:t>
            </a:r>
            <a:endParaRPr lang="de-CH">
              <a:solidFill>
                <a:schemeClr val="tx1"/>
              </a:solidFill>
            </a:endParaRPr>
          </a:p>
        </p:txBody>
      </p:sp>
      <p:sp>
        <p:nvSpPr>
          <p:cNvPr id="3080" name="Rectangle 8"/>
          <p:cNvSpPr>
            <a:spLocks noGrp="1" noChangeArrowheads="1"/>
          </p:cNvSpPr>
          <p:nvPr>
            <p:ph type="ftr" sz="quarter" idx="3"/>
          </p:nvPr>
        </p:nvSpPr>
        <p:spPr bwMode="auto">
          <a:xfrm>
            <a:off x="150813" y="152400"/>
            <a:ext cx="5399087"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bodyPr>
          <a:lstStyle>
            <a:lvl1pPr>
              <a:defRPr sz="1000"/>
            </a:lvl1pPr>
          </a:lstStyle>
          <a:p>
            <a:r>
              <a:rPr lang="de-CH"/>
              <a:t>Titel der Präsentation (ändern unter Ansicht&gt;Fusszeile)</a:t>
            </a:r>
          </a:p>
        </p:txBody>
      </p:sp>
      <p:sp>
        <p:nvSpPr>
          <p:cNvPr id="3081" name="Rectangle 9"/>
          <p:cNvSpPr>
            <a:spLocks noGrp="1" noChangeArrowheads="1"/>
          </p:cNvSpPr>
          <p:nvPr>
            <p:ph type="sldNum" sz="quarter" idx="4"/>
          </p:nvPr>
        </p:nvSpPr>
        <p:spPr bwMode="auto">
          <a:xfrm>
            <a:off x="8686800" y="6548438"/>
            <a:ext cx="36036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defRPr sz="1200"/>
            </a:lvl1pPr>
          </a:lstStyle>
          <a:p>
            <a:fld id="{46A167A7-6803-024A-8FAB-DCC58F8BEA5F}" type="slidenum">
              <a:rPr lang="de-CH"/>
              <a:pPr/>
              <a:t>‹#›</a:t>
            </a:fld>
            <a:endParaRPr lang="de-CH"/>
          </a:p>
        </p:txBody>
      </p:sp>
      <p:pic>
        <p:nvPicPr>
          <p:cNvPr id="3082"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37475" y="107950"/>
            <a:ext cx="1306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lnSpc>
          <a:spcPct val="90000"/>
        </a:lnSpc>
        <a:spcBef>
          <a:spcPct val="0"/>
        </a:spcBef>
        <a:spcAft>
          <a:spcPct val="0"/>
        </a:spcAft>
        <a:defRPr sz="2600" b="1">
          <a:solidFill>
            <a:srgbClr val="000000"/>
          </a:solidFill>
          <a:latin typeface="+mj-lt"/>
          <a:ea typeface="+mj-ea"/>
          <a:cs typeface="+mj-cs"/>
        </a:defRPr>
      </a:lvl1pPr>
      <a:lvl2pPr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000000"/>
          </a:solidFill>
          <a:latin typeface="Arial" charset="0"/>
          <a:ea typeface="ＭＳ Ｐゴシック" charset="0"/>
        </a:defRPr>
      </a:lvl9pPr>
    </p:titleStyle>
    <p:bodyStyle>
      <a:lvl1pPr marL="419100" indent="-419100" algn="l" rtl="0" eaLnBrk="1" fontAlgn="base" hangingPunct="1">
        <a:lnSpc>
          <a:spcPct val="95000"/>
        </a:lnSpc>
        <a:spcBef>
          <a:spcPct val="20000"/>
        </a:spcBef>
        <a:spcAft>
          <a:spcPct val="0"/>
        </a:spcAft>
        <a:buClr>
          <a:schemeClr val="hlink"/>
        </a:buClr>
        <a:buSzPct val="85000"/>
        <a:buFont typeface="Arial" charset="0"/>
        <a:buChar char="&gt;"/>
        <a:defRPr sz="2200">
          <a:solidFill>
            <a:srgbClr val="000000"/>
          </a:solidFill>
          <a:latin typeface="+mn-lt"/>
          <a:ea typeface="+mn-ea"/>
          <a:cs typeface="+mn-cs"/>
        </a:defRPr>
      </a:lvl1pPr>
      <a:lvl2pPr marL="838200" indent="-381000" algn="l" rtl="0" eaLnBrk="1" fontAlgn="base" hangingPunct="1">
        <a:lnSpc>
          <a:spcPct val="95000"/>
        </a:lnSpc>
        <a:spcBef>
          <a:spcPct val="20000"/>
        </a:spcBef>
        <a:spcAft>
          <a:spcPct val="0"/>
        </a:spcAft>
        <a:buFont typeface="Arial" charset="0"/>
        <a:buChar char="—"/>
        <a:defRPr sz="2000">
          <a:solidFill>
            <a:srgbClr val="000000"/>
          </a:solidFill>
          <a:latin typeface="+mn-lt"/>
          <a:ea typeface="+mn-ea"/>
        </a:defRPr>
      </a:lvl2pPr>
      <a:lvl3pPr marL="1295400" indent="-381000" algn="l" rtl="0" eaLnBrk="1" fontAlgn="base" hangingPunct="1">
        <a:lnSpc>
          <a:spcPct val="95000"/>
        </a:lnSpc>
        <a:spcBef>
          <a:spcPct val="20000"/>
        </a:spcBef>
        <a:spcAft>
          <a:spcPct val="0"/>
        </a:spcAft>
        <a:buSzPct val="85000"/>
        <a:buFont typeface="Arial" charset="0"/>
        <a:buChar char="–"/>
        <a:defRPr>
          <a:solidFill>
            <a:srgbClr val="000000"/>
          </a:solidFill>
          <a:latin typeface="+mn-lt"/>
          <a:ea typeface="+mn-ea"/>
        </a:defRPr>
      </a:lvl3pPr>
      <a:lvl4pPr marL="1714500" indent="-381000" algn="l" rtl="0" eaLnBrk="1" fontAlgn="base" hangingPunct="1">
        <a:lnSpc>
          <a:spcPct val="95000"/>
        </a:lnSpc>
        <a:spcBef>
          <a:spcPct val="20000"/>
        </a:spcBef>
        <a:spcAft>
          <a:spcPct val="0"/>
        </a:spcAft>
        <a:buSzPct val="85000"/>
        <a:buFont typeface="Arial" charset="0"/>
        <a:buChar char="–"/>
        <a:defRPr>
          <a:solidFill>
            <a:srgbClr val="000000"/>
          </a:solidFill>
          <a:latin typeface="+mn-lt"/>
          <a:ea typeface="+mn-ea"/>
        </a:defRPr>
      </a:lvl4pPr>
      <a:lvl5pPr marL="21336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5pPr>
      <a:lvl6pPr marL="25908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6pPr>
      <a:lvl7pPr marL="30480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7pPr>
      <a:lvl8pPr marL="35052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8pPr>
      <a:lvl9pPr marL="3962400" indent="-381000" algn="l" rtl="0" eaLnBrk="1" fontAlgn="base" hangingPunct="1">
        <a:lnSpc>
          <a:spcPct val="95000"/>
        </a:lnSpc>
        <a:spcBef>
          <a:spcPct val="20000"/>
        </a:spcBef>
        <a:spcAft>
          <a:spcPct val="0"/>
        </a:spcAft>
        <a:buClr>
          <a:schemeClr val="tx1"/>
        </a:buClr>
        <a:buSzPct val="85000"/>
        <a:buFont typeface="Arial" charset="0"/>
        <a:buChar char="–"/>
        <a:defRPr>
          <a:solidFill>
            <a:srgbClr val="000000"/>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39750" y="1654174"/>
            <a:ext cx="6621463" cy="1558801"/>
          </a:xfrm>
        </p:spPr>
        <p:txBody>
          <a:bodyPr/>
          <a:lstStyle/>
          <a:p>
            <a:r>
              <a:rPr lang="el-GR">
                <a:solidFill>
                  <a:schemeClr val="tx1"/>
                </a:solidFill>
              </a:rPr>
              <a:t>ΓΛΩΣΣΙΚΗ ΥΠΟΚΕΙΜΕΝΙΚΟΤΗΤΑ 1:</a:t>
            </a:r>
            <a:br>
              <a:rPr lang="el-GR">
                <a:solidFill>
                  <a:schemeClr val="tx1"/>
                </a:solidFill>
              </a:rPr>
            </a:br>
            <a:r>
              <a:rPr lang="el-GR">
                <a:solidFill>
                  <a:schemeClr val="tx1"/>
                </a:solidFill>
              </a:rPr>
              <a:t>ΕΙΣΑΓΩΓΗ</a:t>
            </a:r>
            <a:br>
              <a:rPr lang="de-DE">
                <a:solidFill>
                  <a:schemeClr val="bg2"/>
                </a:solidFill>
              </a:rPr>
            </a:br>
            <a:br>
              <a:rPr lang="de-DE" sz="2400"/>
            </a:br>
            <a:br>
              <a:rPr lang="de-DE"/>
            </a:br>
            <a:endParaRPr lang="de-DE" sz="2400"/>
          </a:p>
        </p:txBody>
      </p:sp>
      <p:sp>
        <p:nvSpPr>
          <p:cNvPr id="39939" name="Rectangle 3"/>
          <p:cNvSpPr>
            <a:spLocks noGrp="1" noChangeArrowheads="1"/>
          </p:cNvSpPr>
          <p:nvPr>
            <p:ph type="subTitle" idx="1"/>
          </p:nvPr>
        </p:nvSpPr>
        <p:spPr>
          <a:xfrm>
            <a:off x="539750" y="3717032"/>
            <a:ext cx="6621463" cy="2448272"/>
          </a:xfrm>
        </p:spPr>
        <p:txBody>
          <a:bodyPr/>
          <a:lstStyle/>
          <a:p>
            <a:r>
              <a:rPr lang="el-GR"/>
              <a:t>Γιάννης Κακριδής</a:t>
            </a:r>
            <a:endParaRPr lang="de-DE"/>
          </a:p>
          <a:p>
            <a:r>
              <a:rPr lang="de-DE"/>
              <a:t>Institut für Slavische Sprachen und Literaturen</a:t>
            </a:r>
          </a:p>
          <a:p>
            <a:r>
              <a:rPr lang="de-DE"/>
              <a:t>Universität Bern</a:t>
            </a:r>
            <a:endParaRPr lang="el-GR" sz="1800" b="1">
              <a:solidFill>
                <a:schemeClr val="tx1"/>
              </a:solidFill>
            </a:endParaRPr>
          </a:p>
          <a:p>
            <a:endParaRPr lang="el-GR" sz="1800" b="1">
              <a:solidFill>
                <a:schemeClr val="tx1"/>
              </a:solidFill>
            </a:endParaRPr>
          </a:p>
          <a:p>
            <a:r>
              <a:rPr lang="el-GR" b="1">
                <a:solidFill>
                  <a:schemeClr val="tx1"/>
                </a:solidFill>
              </a:rPr>
              <a:t>Οκτώβριος 2024</a:t>
            </a:r>
            <a:endParaRPr lang="de-DE"/>
          </a:p>
        </p:txBody>
      </p:sp>
    </p:spTree>
    <p:extLst>
      <p:ext uri="{BB962C8B-B14F-4D97-AF65-F5344CB8AC3E}">
        <p14:creationId xmlns:p14="http://schemas.microsoft.com/office/powerpoint/2010/main" val="248913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7E4C-64F3-E2BC-CEBB-39499F89988C}"/>
              </a:ext>
            </a:extLst>
          </p:cNvPr>
          <p:cNvSpPr>
            <a:spLocks noGrp="1"/>
          </p:cNvSpPr>
          <p:nvPr>
            <p:ph type="title"/>
          </p:nvPr>
        </p:nvSpPr>
        <p:spPr/>
        <p:txBody>
          <a:bodyPr/>
          <a:lstStyle/>
          <a:p>
            <a:r>
              <a:rPr lang="el-GR"/>
              <a:t>Ορισμός του επιχειρήματος:</a:t>
            </a:r>
            <a:endParaRPr lang="en-CH"/>
          </a:p>
        </p:txBody>
      </p:sp>
      <p:sp>
        <p:nvSpPr>
          <p:cNvPr id="3" name="Content Placeholder 2">
            <a:extLst>
              <a:ext uri="{FF2B5EF4-FFF2-40B4-BE49-F238E27FC236}">
                <a16:creationId xmlns:a16="http://schemas.microsoft.com/office/drawing/2014/main" id="{4E0FBBE9-B38A-B7D8-0BC6-36B2BF5E1C0B}"/>
              </a:ext>
            </a:extLst>
          </p:cNvPr>
          <p:cNvSpPr>
            <a:spLocks noGrp="1"/>
          </p:cNvSpPr>
          <p:nvPr>
            <p:ph idx="1"/>
          </p:nvPr>
        </p:nvSpPr>
        <p:spPr/>
        <p:txBody>
          <a:bodyPr/>
          <a:lstStyle/>
          <a:p>
            <a:pPr marL="0" indent="0">
              <a:buNone/>
            </a:pPr>
            <a:r>
              <a:rPr lang="el-GR" sz="2800">
                <a:effectLst/>
                <a:ea typeface="Calibri" panose="020F0502020204030204" pitchFamily="34" charset="0"/>
                <a:cs typeface="Times New Roman" panose="02020603050405020304" pitchFamily="18" charset="0"/>
              </a:rPr>
              <a:t>Επιχείρημα είναι ενα σύνολο δηλωτικών προτάσεων μία απο τις οποίες εκφράζει τη θέση που υποστηρίζει ο συντάκτης του επιχειρήματος και η άλλη (ή οι άλλες) εκφράζουν τους λόγους που ο ίδιος προβάλλει προκειμένου να υποστηρίξει τη θέση-του. Η θέση που υποστηρίζεται ονομάζεται συμπέρασμα ενώ οι λόγοι που προβάλλονται είναι οι προκείμενες του επιχειρήματος.</a:t>
            </a:r>
          </a:p>
          <a:p>
            <a:pPr marL="0" indent="0">
              <a:buNone/>
            </a:pPr>
            <a:r>
              <a:rPr lang="el-GR" sz="2400">
                <a:ea typeface="Calibri" panose="020F0502020204030204" pitchFamily="34" charset="0"/>
                <a:cs typeface="Times New Roman" panose="02020603050405020304" pitchFamily="18" charset="0"/>
              </a:rPr>
              <a:t>Φιλήμων Παιονίδης, Στοιχεία κριτικής επιχειρηματολογίας, Θεσσαλονίκη 2014, σελ. 12-13</a:t>
            </a:r>
            <a:endParaRPr lang="en-CH" sz="2400">
              <a:effectLst/>
              <a:ea typeface="Calibri" panose="020F0502020204030204" pitchFamily="34" charset="0"/>
              <a:cs typeface="Times New Roman" panose="02020603050405020304" pitchFamily="18" charset="0"/>
            </a:endParaRPr>
          </a:p>
          <a:p>
            <a:pPr marL="0" indent="0">
              <a:buNone/>
            </a:pPr>
            <a:endParaRPr lang="en-CH"/>
          </a:p>
        </p:txBody>
      </p:sp>
      <p:sp>
        <p:nvSpPr>
          <p:cNvPr id="4" name="Slide Number Placeholder 3">
            <a:extLst>
              <a:ext uri="{FF2B5EF4-FFF2-40B4-BE49-F238E27FC236}">
                <a16:creationId xmlns:a16="http://schemas.microsoft.com/office/drawing/2014/main" id="{31382C11-F6A0-E6A1-EA6D-DD207D25C54D}"/>
              </a:ext>
            </a:extLst>
          </p:cNvPr>
          <p:cNvSpPr>
            <a:spLocks noGrp="1"/>
          </p:cNvSpPr>
          <p:nvPr>
            <p:ph type="sldNum" sz="quarter" idx="12"/>
          </p:nvPr>
        </p:nvSpPr>
        <p:spPr/>
        <p:txBody>
          <a:bodyPr/>
          <a:lstStyle/>
          <a:p>
            <a:fld id="{A7409867-4506-684E-8271-8A2DC78F0087}" type="slidenum">
              <a:rPr lang="de-CH" smtClean="0"/>
              <a:pPr/>
              <a:t>10</a:t>
            </a:fld>
            <a:endParaRPr lang="de-CH"/>
          </a:p>
        </p:txBody>
      </p:sp>
    </p:spTree>
    <p:extLst>
      <p:ext uri="{BB962C8B-B14F-4D97-AF65-F5344CB8AC3E}">
        <p14:creationId xmlns:p14="http://schemas.microsoft.com/office/powerpoint/2010/main" val="354095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D734-BAC9-071A-4EDA-2BD8B6E22A1F}"/>
              </a:ext>
            </a:extLst>
          </p:cNvPr>
          <p:cNvSpPr>
            <a:spLocks noGrp="1"/>
          </p:cNvSpPr>
          <p:nvPr>
            <p:ph type="title"/>
          </p:nvPr>
        </p:nvSpPr>
        <p:spPr/>
        <p:txBody>
          <a:bodyPr/>
          <a:lstStyle/>
          <a:p>
            <a:r>
              <a:rPr lang="el-GR"/>
              <a:t>Ισχυρισμός / Δεδομένα / Εγγύση</a:t>
            </a:r>
            <a:endParaRPr lang="en-CH"/>
          </a:p>
        </p:txBody>
      </p:sp>
      <p:sp>
        <p:nvSpPr>
          <p:cNvPr id="3" name="Content Placeholder 2">
            <a:extLst>
              <a:ext uri="{FF2B5EF4-FFF2-40B4-BE49-F238E27FC236}">
                <a16:creationId xmlns:a16="http://schemas.microsoft.com/office/drawing/2014/main" id="{6E6284BE-DB4A-23CF-297D-C6B229941388}"/>
              </a:ext>
            </a:extLst>
          </p:cNvPr>
          <p:cNvSpPr>
            <a:spLocks noGrp="1"/>
          </p:cNvSpPr>
          <p:nvPr>
            <p:ph idx="1"/>
          </p:nvPr>
        </p:nvSpPr>
        <p:spPr/>
        <p:txBody>
          <a:bodyPr/>
          <a:lstStyle/>
          <a:p>
            <a:pPr marL="0" indent="0">
              <a:buNone/>
            </a:pPr>
            <a:r>
              <a:rPr lang="el-GR" sz="2800" b="1" i="0">
                <a:solidFill>
                  <a:schemeClr val="tx1"/>
                </a:solidFill>
                <a:effectLst/>
                <a:highlight>
                  <a:srgbClr val="A3BDE8"/>
                </a:highlight>
                <a:latin typeface="Calibri" panose="020F0502020204030204" pitchFamily="34" charset="0"/>
                <a:cs typeface="Calibri" panose="020F0502020204030204" pitchFamily="34" charset="0"/>
              </a:rPr>
              <a:t>Προκείμενη 1 / Δεδομένο:</a:t>
            </a:r>
            <a:r>
              <a:rPr lang="el-GR" sz="2800" b="0" i="0">
                <a:solidFill>
                  <a:schemeClr val="tx1"/>
                </a:solidFill>
                <a:effectLst/>
                <a:highlight>
                  <a:srgbClr val="A3BDE8"/>
                </a:highlight>
                <a:latin typeface="Calibri" panose="020F0502020204030204" pitchFamily="34" charset="0"/>
                <a:cs typeface="Calibri" panose="020F0502020204030204" pitchFamily="34" charset="0"/>
              </a:rPr>
              <a:t> Ο Χάρρυ γεννήθηκε στις Βερμούδες.</a:t>
            </a:r>
          </a:p>
          <a:p>
            <a:pPr marL="0" indent="0">
              <a:buNone/>
            </a:pPr>
            <a:r>
              <a:rPr lang="el-GR" sz="2800" b="1" i="0">
                <a:solidFill>
                  <a:schemeClr val="tx1"/>
                </a:solidFill>
                <a:effectLst/>
                <a:highlight>
                  <a:srgbClr val="A3BDE8"/>
                </a:highlight>
                <a:latin typeface="Calibri" panose="020F0502020204030204" pitchFamily="34" charset="0"/>
                <a:cs typeface="Calibri" panose="020F0502020204030204" pitchFamily="34" charset="0"/>
              </a:rPr>
              <a:t>Προκείμενη 2 / Εγγύηση:</a:t>
            </a:r>
            <a:r>
              <a:rPr lang="el-GR" sz="2800" b="0" i="0">
                <a:solidFill>
                  <a:schemeClr val="tx1"/>
                </a:solidFill>
                <a:effectLst/>
                <a:highlight>
                  <a:srgbClr val="A3BDE8"/>
                </a:highlight>
                <a:latin typeface="Calibri" panose="020F0502020204030204" pitchFamily="34" charset="0"/>
                <a:cs typeface="Calibri" panose="020F0502020204030204" pitchFamily="34" charset="0"/>
              </a:rPr>
              <a:t> Όσοι γεννιούνται στις Βερμούδες αποκτούν τη βρετανική υπηκοότητα.</a:t>
            </a:r>
            <a:endParaRPr lang="el-GR" sz="2800">
              <a:solidFill>
                <a:schemeClr val="tx1"/>
              </a:solidFill>
              <a:highlight>
                <a:srgbClr val="A3BDE8"/>
              </a:highlight>
              <a:latin typeface="Calibri" panose="020F0502020204030204" pitchFamily="34" charset="0"/>
              <a:cs typeface="Calibri" panose="020F0502020204030204" pitchFamily="34" charset="0"/>
            </a:endParaRPr>
          </a:p>
          <a:p>
            <a:pPr marL="0" indent="0">
              <a:buNone/>
            </a:pPr>
            <a:r>
              <a:rPr lang="el-GR" sz="2800" b="1" i="0">
                <a:solidFill>
                  <a:schemeClr val="tx1"/>
                </a:solidFill>
                <a:effectLst/>
                <a:highlight>
                  <a:srgbClr val="A3BDE8"/>
                </a:highlight>
                <a:latin typeface="Calibri" panose="020F0502020204030204" pitchFamily="34" charset="0"/>
                <a:cs typeface="Calibri" panose="020F0502020204030204" pitchFamily="34" charset="0"/>
              </a:rPr>
              <a:t>Συμπέρασμα / Ισχυρισμός:</a:t>
            </a:r>
            <a:r>
              <a:rPr lang="el-GR" sz="2800" b="0" i="0">
                <a:solidFill>
                  <a:schemeClr val="tx1"/>
                </a:solidFill>
                <a:effectLst/>
                <a:highlight>
                  <a:srgbClr val="A3BDE8"/>
                </a:highlight>
                <a:latin typeface="Calibri" panose="020F0502020204030204" pitchFamily="34" charset="0"/>
                <a:cs typeface="Calibri" panose="020F0502020204030204" pitchFamily="34" charset="0"/>
              </a:rPr>
              <a:t> Ο Χάρρυ είναι Βρετανός υπήκοος.</a:t>
            </a:r>
          </a:p>
          <a:p>
            <a:pPr marL="0" indent="0" algn="just">
              <a:buNone/>
            </a:pPr>
            <a:r>
              <a:rPr lang="de-CH" sz="2800">
                <a:solidFill>
                  <a:schemeClr val="tx1"/>
                </a:solidFill>
                <a:highlight>
                  <a:srgbClr val="A3BDE8"/>
                </a:highlight>
                <a:latin typeface="Calibri" panose="020F0502020204030204" pitchFamily="34" charset="0"/>
                <a:cs typeface="Calibri" panose="020F0502020204030204" pitchFamily="34" charset="0"/>
              </a:rPr>
              <a:t>St. Toulmin, The Uses of Argument, </a:t>
            </a:r>
            <a:endParaRPr lang="el-GR" sz="2800" b="0" i="0">
              <a:solidFill>
                <a:schemeClr val="tx1"/>
              </a:solidFill>
              <a:effectLst/>
              <a:highlight>
                <a:srgbClr val="A3BDE8"/>
              </a:highlight>
              <a:latin typeface="Calibri" panose="020F0502020204030204" pitchFamily="34" charset="0"/>
              <a:cs typeface="Calibri" panose="020F0502020204030204" pitchFamily="34" charset="0"/>
            </a:endParaRPr>
          </a:p>
          <a:p>
            <a:pPr marL="0" indent="0" algn="just">
              <a:buNone/>
            </a:pPr>
            <a:r>
              <a:rPr lang="de-CH" sz="2800" b="0" i="0">
                <a:solidFill>
                  <a:schemeClr val="tx1"/>
                </a:solidFill>
                <a:effectLst/>
                <a:highlight>
                  <a:srgbClr val="A3BDE8"/>
                </a:highlight>
                <a:latin typeface="Calibri" panose="020F0502020204030204" pitchFamily="34" charset="0"/>
                <a:cs typeface="Calibri" panose="020F0502020204030204" pitchFamily="34" charset="0"/>
              </a:rPr>
              <a:t>https://www.filologikos-istotopos.gr/</a:t>
            </a:r>
            <a:endParaRPr lang="el-GR" sz="2800" b="0" i="0">
              <a:solidFill>
                <a:schemeClr val="tx1"/>
              </a:solidFill>
              <a:effectLst/>
              <a:highlight>
                <a:srgbClr val="A3BDE8"/>
              </a:highlight>
              <a:latin typeface="Calibri" panose="020F0502020204030204" pitchFamily="34" charset="0"/>
              <a:cs typeface="Calibri" panose="020F0502020204030204" pitchFamily="34" charset="0"/>
            </a:endParaRPr>
          </a:p>
          <a:p>
            <a:endParaRPr lang="en-CH" sz="2600"/>
          </a:p>
        </p:txBody>
      </p:sp>
      <p:sp>
        <p:nvSpPr>
          <p:cNvPr id="4" name="Slide Number Placeholder 3">
            <a:extLst>
              <a:ext uri="{FF2B5EF4-FFF2-40B4-BE49-F238E27FC236}">
                <a16:creationId xmlns:a16="http://schemas.microsoft.com/office/drawing/2014/main" id="{1CFE0F1A-3577-8D1D-35D6-E8094B07DB2F}"/>
              </a:ext>
            </a:extLst>
          </p:cNvPr>
          <p:cNvSpPr>
            <a:spLocks noGrp="1"/>
          </p:cNvSpPr>
          <p:nvPr>
            <p:ph type="sldNum" sz="quarter" idx="12"/>
          </p:nvPr>
        </p:nvSpPr>
        <p:spPr/>
        <p:txBody>
          <a:bodyPr/>
          <a:lstStyle/>
          <a:p>
            <a:fld id="{A7409867-4506-684E-8271-8A2DC78F0087}" type="slidenum">
              <a:rPr lang="de-CH" smtClean="0"/>
              <a:pPr/>
              <a:t>11</a:t>
            </a:fld>
            <a:endParaRPr lang="de-CH"/>
          </a:p>
        </p:txBody>
      </p:sp>
      <p:cxnSp>
        <p:nvCxnSpPr>
          <p:cNvPr id="6" name="Straight Connector 5">
            <a:extLst>
              <a:ext uri="{FF2B5EF4-FFF2-40B4-BE49-F238E27FC236}">
                <a16:creationId xmlns:a16="http://schemas.microsoft.com/office/drawing/2014/main" id="{35AF12C9-DFFF-7C98-FC47-6C4296A90211}"/>
              </a:ext>
            </a:extLst>
          </p:cNvPr>
          <p:cNvCxnSpPr/>
          <p:nvPr/>
        </p:nvCxnSpPr>
        <p:spPr bwMode="auto">
          <a:xfrm>
            <a:off x="539750" y="3429000"/>
            <a:ext cx="784867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8391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1400-D955-825F-08A1-4690F8BAF409}"/>
              </a:ext>
            </a:extLst>
          </p:cNvPr>
          <p:cNvSpPr>
            <a:spLocks noGrp="1"/>
          </p:cNvSpPr>
          <p:nvPr>
            <p:ph type="title"/>
          </p:nvPr>
        </p:nvSpPr>
        <p:spPr/>
        <p:txBody>
          <a:bodyPr/>
          <a:lstStyle/>
          <a:p>
            <a:r>
              <a:rPr lang="el-GR"/>
              <a:t>Σχετικότητα του ορίου υποκειμενικότητας / αντικειμενικότητας: Παράδειγμα (1)</a:t>
            </a:r>
            <a:endParaRPr lang="en-CH"/>
          </a:p>
        </p:txBody>
      </p:sp>
      <p:sp>
        <p:nvSpPr>
          <p:cNvPr id="3" name="Content Placeholder 2">
            <a:extLst>
              <a:ext uri="{FF2B5EF4-FFF2-40B4-BE49-F238E27FC236}">
                <a16:creationId xmlns:a16="http://schemas.microsoft.com/office/drawing/2014/main" id="{754AC14C-EA47-593F-0040-9206DF50EA1D}"/>
              </a:ext>
            </a:extLst>
          </p:cNvPr>
          <p:cNvSpPr>
            <a:spLocks noGrp="1"/>
          </p:cNvSpPr>
          <p:nvPr>
            <p:ph idx="1"/>
          </p:nvPr>
        </p:nvSpPr>
        <p:spPr/>
        <p:txBody>
          <a:bodyPr/>
          <a:lstStyle/>
          <a:p>
            <a:pPr marL="0" indent="0">
              <a:buNone/>
            </a:pPr>
            <a:r>
              <a:rPr lang="sr-Cyrl-RS" sz="3200">
                <a:effectLst/>
                <a:latin typeface="Calibri" panose="020F0502020204030204" pitchFamily="34" charset="0"/>
                <a:ea typeface="Calibri" panose="020F0502020204030204" pitchFamily="34" charset="0"/>
                <a:cs typeface="Calibri" panose="020F0502020204030204" pitchFamily="34" charset="0"/>
              </a:rPr>
              <a:t>Србија јесте и одувек је била европска земља у историјском, географском и културном сми­слу и зато је пуноправно чланство у ЕУ природно решење за Србију и њене грађане.</a:t>
            </a:r>
            <a:r>
              <a:rPr lang="el-GR" sz="320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el-GR" sz="3000">
                <a:latin typeface="Calibri" panose="020F0502020204030204" pitchFamily="34" charset="0"/>
                <a:ea typeface="Calibri" panose="020F0502020204030204" pitchFamily="34" charset="0"/>
                <a:cs typeface="Calibri" panose="020F0502020204030204" pitchFamily="34" charset="0"/>
              </a:rPr>
              <a:t>Η Σερβία είναι και ήταν πάντα ευρωπαϊκή χώρα απο ιστορική, γεωγραφική και πολιτιστική άποψη, και γι’ αυτό η πλήρης ένταξη στην ΕΕ αποτελεί φυσική απόφαση για τη Σερβία και τους πολίτες-της.</a:t>
            </a:r>
          </a:p>
          <a:p>
            <a:pPr marL="0" indent="0">
              <a:buNone/>
            </a:pPr>
            <a:r>
              <a:rPr lang="el-GR" sz="3000">
                <a:effectLst/>
                <a:latin typeface="Calibri" panose="020F0502020204030204" pitchFamily="34" charset="0"/>
                <a:ea typeface="Calibri" panose="020F0502020204030204" pitchFamily="34" charset="0"/>
                <a:cs typeface="Calibri" panose="020F0502020204030204" pitchFamily="34" charset="0"/>
              </a:rPr>
              <a:t>					(απο το Ίντερνετ)</a:t>
            </a:r>
            <a:endParaRPr lang="en-CH" sz="3000">
              <a:effectLst/>
              <a:latin typeface="Calibri" panose="020F0502020204030204" pitchFamily="34" charset="0"/>
              <a:ea typeface="Calibri" panose="020F0502020204030204" pitchFamily="34" charset="0"/>
              <a:cs typeface="Calibri" panose="020F0502020204030204" pitchFamily="34" charset="0"/>
            </a:endParaRPr>
          </a:p>
          <a:p>
            <a:endParaRPr lang="en-CH"/>
          </a:p>
        </p:txBody>
      </p:sp>
      <p:sp>
        <p:nvSpPr>
          <p:cNvPr id="4" name="Slide Number Placeholder 3">
            <a:extLst>
              <a:ext uri="{FF2B5EF4-FFF2-40B4-BE49-F238E27FC236}">
                <a16:creationId xmlns:a16="http://schemas.microsoft.com/office/drawing/2014/main" id="{F4B74074-4CAE-E269-669C-41691D514824}"/>
              </a:ext>
            </a:extLst>
          </p:cNvPr>
          <p:cNvSpPr>
            <a:spLocks noGrp="1"/>
          </p:cNvSpPr>
          <p:nvPr>
            <p:ph type="sldNum" sz="quarter" idx="12"/>
          </p:nvPr>
        </p:nvSpPr>
        <p:spPr/>
        <p:txBody>
          <a:bodyPr/>
          <a:lstStyle/>
          <a:p>
            <a:fld id="{A7409867-4506-684E-8271-8A2DC78F0087}" type="slidenum">
              <a:rPr lang="de-CH" smtClean="0"/>
              <a:pPr/>
              <a:t>12</a:t>
            </a:fld>
            <a:endParaRPr lang="de-CH"/>
          </a:p>
        </p:txBody>
      </p:sp>
    </p:spTree>
    <p:extLst>
      <p:ext uri="{BB962C8B-B14F-4D97-AF65-F5344CB8AC3E}">
        <p14:creationId xmlns:p14="http://schemas.microsoft.com/office/powerpoint/2010/main" val="378194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F6E5-A75A-D425-AE1F-1E84954B0A08}"/>
              </a:ext>
            </a:extLst>
          </p:cNvPr>
          <p:cNvSpPr>
            <a:spLocks noGrp="1"/>
          </p:cNvSpPr>
          <p:nvPr>
            <p:ph type="title"/>
          </p:nvPr>
        </p:nvSpPr>
        <p:spPr/>
        <p:txBody>
          <a:bodyPr/>
          <a:lstStyle/>
          <a:p>
            <a:r>
              <a:rPr lang="el-GR"/>
              <a:t>Ανασύνθεση του επιχειρήματος</a:t>
            </a:r>
            <a:endParaRPr lang="en-CH"/>
          </a:p>
        </p:txBody>
      </p:sp>
      <p:sp>
        <p:nvSpPr>
          <p:cNvPr id="3" name="Content Placeholder 2">
            <a:extLst>
              <a:ext uri="{FF2B5EF4-FFF2-40B4-BE49-F238E27FC236}">
                <a16:creationId xmlns:a16="http://schemas.microsoft.com/office/drawing/2014/main" id="{8035E923-075F-722F-3655-D7862DF783DB}"/>
              </a:ext>
            </a:extLst>
          </p:cNvPr>
          <p:cNvSpPr>
            <a:spLocks noGrp="1"/>
          </p:cNvSpPr>
          <p:nvPr>
            <p:ph idx="1"/>
          </p:nvPr>
        </p:nvSpPr>
        <p:spPr/>
        <p:txBody>
          <a:bodyPr/>
          <a:lstStyle/>
          <a:p>
            <a:pPr marL="0" indent="0">
              <a:lnSpc>
                <a:spcPct val="100000"/>
              </a:lnSpc>
              <a:buNone/>
            </a:pPr>
            <a:r>
              <a:rPr lang="el-GR" sz="3200"/>
              <a:t>Προκείμενη 1: Η Σερβία είναι και ήταν πάντα μια ευρωπαϊκή χώρα</a:t>
            </a:r>
          </a:p>
          <a:p>
            <a:pPr marL="0" indent="0">
              <a:lnSpc>
                <a:spcPct val="100000"/>
              </a:lnSpc>
              <a:buNone/>
            </a:pPr>
            <a:r>
              <a:rPr lang="el-GR" sz="3200"/>
              <a:t>Προκείμενη 2 (σιωπηρή): Για τις ευρωπαϊκές χώρες η πλήρης ένταξη στην ΕΕ αποτελεί φυσική απόφαση</a:t>
            </a:r>
          </a:p>
          <a:p>
            <a:pPr marL="0" indent="0">
              <a:lnSpc>
                <a:spcPct val="100000"/>
              </a:lnSpc>
              <a:buNone/>
            </a:pPr>
            <a:r>
              <a:rPr lang="el-GR" sz="3200"/>
              <a:t>Συμπέρασμα: Η ένταξη στην ΕΕ αποτελεί φυσική απόφαση για τη Σερβία</a:t>
            </a:r>
          </a:p>
        </p:txBody>
      </p:sp>
      <p:sp>
        <p:nvSpPr>
          <p:cNvPr id="4" name="Slide Number Placeholder 3">
            <a:extLst>
              <a:ext uri="{FF2B5EF4-FFF2-40B4-BE49-F238E27FC236}">
                <a16:creationId xmlns:a16="http://schemas.microsoft.com/office/drawing/2014/main" id="{9953E194-0D27-B5F7-0547-12B7CE21C186}"/>
              </a:ext>
            </a:extLst>
          </p:cNvPr>
          <p:cNvSpPr>
            <a:spLocks noGrp="1"/>
          </p:cNvSpPr>
          <p:nvPr>
            <p:ph type="sldNum" sz="quarter" idx="12"/>
          </p:nvPr>
        </p:nvSpPr>
        <p:spPr/>
        <p:txBody>
          <a:bodyPr/>
          <a:lstStyle/>
          <a:p>
            <a:fld id="{A7409867-4506-684E-8271-8A2DC78F0087}" type="slidenum">
              <a:rPr lang="de-CH" smtClean="0"/>
              <a:pPr/>
              <a:t>13</a:t>
            </a:fld>
            <a:endParaRPr lang="de-CH"/>
          </a:p>
        </p:txBody>
      </p:sp>
      <p:cxnSp>
        <p:nvCxnSpPr>
          <p:cNvPr id="8" name="Straight Connector 7">
            <a:extLst>
              <a:ext uri="{FF2B5EF4-FFF2-40B4-BE49-F238E27FC236}">
                <a16:creationId xmlns:a16="http://schemas.microsoft.com/office/drawing/2014/main" id="{32AEF4C5-72D3-C8ED-DCB5-7BD51EC89700}"/>
              </a:ext>
            </a:extLst>
          </p:cNvPr>
          <p:cNvCxnSpPr/>
          <p:nvPr/>
        </p:nvCxnSpPr>
        <p:spPr bwMode="auto">
          <a:xfrm>
            <a:off x="539750" y="4221088"/>
            <a:ext cx="792068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0153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1DA1-C741-31E8-ED16-1DB6779F60DC}"/>
              </a:ext>
            </a:extLst>
          </p:cNvPr>
          <p:cNvSpPr>
            <a:spLocks noGrp="1"/>
          </p:cNvSpPr>
          <p:nvPr>
            <p:ph type="title"/>
          </p:nvPr>
        </p:nvSpPr>
        <p:spPr/>
        <p:txBody>
          <a:bodyPr/>
          <a:lstStyle/>
          <a:p>
            <a:r>
              <a:rPr lang="el-GR"/>
              <a:t>Αναδιατύπωση με εναλλαγή ρητής και σιωπηρής προκείμενης</a:t>
            </a:r>
            <a:endParaRPr lang="en-CH"/>
          </a:p>
        </p:txBody>
      </p:sp>
      <p:sp>
        <p:nvSpPr>
          <p:cNvPr id="3" name="Content Placeholder 2">
            <a:extLst>
              <a:ext uri="{FF2B5EF4-FFF2-40B4-BE49-F238E27FC236}">
                <a16:creationId xmlns:a16="http://schemas.microsoft.com/office/drawing/2014/main" id="{2C580E80-D549-A323-1FF8-1C1349589F4F}"/>
              </a:ext>
            </a:extLst>
          </p:cNvPr>
          <p:cNvSpPr>
            <a:spLocks noGrp="1"/>
          </p:cNvSpPr>
          <p:nvPr>
            <p:ph idx="1"/>
          </p:nvPr>
        </p:nvSpPr>
        <p:spPr/>
        <p:txBody>
          <a:bodyPr/>
          <a:lstStyle/>
          <a:p>
            <a:pPr marL="0" indent="0">
              <a:buNone/>
            </a:pPr>
            <a:r>
              <a:rPr lang="sr-Cyrl-RS" sz="3200">
                <a:effectLst/>
                <a:latin typeface="Calibri" panose="020F0502020204030204" pitchFamily="34" charset="0"/>
                <a:ea typeface="Calibri" panose="020F0502020204030204" pitchFamily="34" charset="0"/>
                <a:cs typeface="Times New Roman" panose="02020603050405020304" pitchFamily="18" charset="0"/>
              </a:rPr>
              <a:t>За европске земље је пуноправно чланство у ЕУ природно решење. Дакле, и за Србију је природно решење да постане пуноправан члан ЕУ.</a:t>
            </a:r>
            <a:endParaRPr lang="el-GR" sz="32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3000">
                <a:latin typeface="Calibri" panose="020F0502020204030204" pitchFamily="34" charset="0"/>
                <a:ea typeface="Calibri" panose="020F0502020204030204" pitchFamily="34" charset="0"/>
                <a:cs typeface="Calibri" panose="020F0502020204030204" pitchFamily="34" charset="0"/>
              </a:rPr>
              <a:t>Η πλήρης ένταξη στην ΕΕ αποτελεί φυσική απόφαση για τις ευρωπαϊκές χώρες. Επομένως και για τη Σερβία αποτελεί φυσική απόφαση να γίνει πλήρες μέλος της ΕΕ.</a:t>
            </a:r>
          </a:p>
          <a:p>
            <a:pPr marL="0" indent="0">
              <a:buNone/>
            </a:pPr>
            <a:endParaRPr lang="en-CH" sz="3200">
              <a:effectLst/>
              <a:latin typeface="Calibri" panose="020F0502020204030204" pitchFamily="34" charset="0"/>
              <a:ea typeface="Calibri" panose="020F0502020204030204" pitchFamily="34" charset="0"/>
              <a:cs typeface="Times New Roman" panose="02020603050405020304" pitchFamily="18" charset="0"/>
            </a:endParaRPr>
          </a:p>
          <a:p>
            <a:endParaRPr lang="en-CH"/>
          </a:p>
        </p:txBody>
      </p:sp>
      <p:sp>
        <p:nvSpPr>
          <p:cNvPr id="4" name="Slide Number Placeholder 3">
            <a:extLst>
              <a:ext uri="{FF2B5EF4-FFF2-40B4-BE49-F238E27FC236}">
                <a16:creationId xmlns:a16="http://schemas.microsoft.com/office/drawing/2014/main" id="{9F142C4E-9544-1DAD-D3C7-541B991789B0}"/>
              </a:ext>
            </a:extLst>
          </p:cNvPr>
          <p:cNvSpPr>
            <a:spLocks noGrp="1"/>
          </p:cNvSpPr>
          <p:nvPr>
            <p:ph type="sldNum" sz="quarter" idx="12"/>
          </p:nvPr>
        </p:nvSpPr>
        <p:spPr/>
        <p:txBody>
          <a:bodyPr/>
          <a:lstStyle/>
          <a:p>
            <a:fld id="{A7409867-4506-684E-8271-8A2DC78F0087}" type="slidenum">
              <a:rPr lang="de-CH" smtClean="0"/>
              <a:pPr/>
              <a:t>14</a:t>
            </a:fld>
            <a:endParaRPr lang="de-CH"/>
          </a:p>
        </p:txBody>
      </p:sp>
    </p:spTree>
    <p:extLst>
      <p:ext uri="{BB962C8B-B14F-4D97-AF65-F5344CB8AC3E}">
        <p14:creationId xmlns:p14="http://schemas.microsoft.com/office/powerpoint/2010/main" val="348564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594E-48D9-3560-4D4D-50F82A2CAD04}"/>
              </a:ext>
            </a:extLst>
          </p:cNvPr>
          <p:cNvSpPr>
            <a:spLocks noGrp="1"/>
          </p:cNvSpPr>
          <p:nvPr>
            <p:ph type="title"/>
          </p:nvPr>
        </p:nvSpPr>
        <p:spPr/>
        <p:txBody>
          <a:bodyPr/>
          <a:lstStyle/>
          <a:p>
            <a:r>
              <a:rPr lang="el-GR"/>
              <a:t>Σχετικότητα του ορίου υποκειμενικότητας / αντικειμενικότητας: Παράδειγμα (2)</a:t>
            </a:r>
            <a:endParaRPr lang="en-CH"/>
          </a:p>
        </p:txBody>
      </p:sp>
      <p:sp>
        <p:nvSpPr>
          <p:cNvPr id="3" name="Content Placeholder 2">
            <a:extLst>
              <a:ext uri="{FF2B5EF4-FFF2-40B4-BE49-F238E27FC236}">
                <a16:creationId xmlns:a16="http://schemas.microsoft.com/office/drawing/2014/main" id="{9E798818-449D-38EB-6EF5-CCCFD68369E9}"/>
              </a:ext>
            </a:extLst>
          </p:cNvPr>
          <p:cNvSpPr>
            <a:spLocks noGrp="1"/>
          </p:cNvSpPr>
          <p:nvPr>
            <p:ph idx="1"/>
          </p:nvPr>
        </p:nvSpPr>
        <p:spPr/>
        <p:txBody>
          <a:bodyPr/>
          <a:lstStyle/>
          <a:p>
            <a:pPr marL="0" indent="0">
              <a:buNone/>
            </a:pPr>
            <a:r>
              <a:rPr lang="ru-RU" sz="3600">
                <a:effectLst/>
                <a:latin typeface="Calibri" panose="020F0502020204030204" pitchFamily="34" charset="0"/>
                <a:ea typeface="Calibri" panose="020F0502020204030204" pitchFamily="34" charset="0"/>
              </a:rPr>
              <a:t>То је Марко послушао мајку:</a:t>
            </a:r>
            <a:br>
              <a:rPr lang="ru-RU" sz="3600">
                <a:effectLst/>
                <a:latin typeface="Calibri" panose="020F0502020204030204" pitchFamily="34" charset="0"/>
                <a:ea typeface="Calibri" panose="020F0502020204030204" pitchFamily="34" charset="0"/>
              </a:rPr>
            </a:br>
            <a:r>
              <a:rPr lang="ru-RU" sz="3600">
                <a:effectLst/>
                <a:latin typeface="Calibri" panose="020F0502020204030204" pitchFamily="34" charset="0"/>
                <a:ea typeface="Calibri" panose="020F0502020204030204" pitchFamily="34" charset="0"/>
              </a:rPr>
              <a:t>он узима рало и волове,</a:t>
            </a:r>
            <a:br>
              <a:rPr lang="ru-RU" sz="3600">
                <a:effectLst/>
                <a:latin typeface="Calibri" panose="020F0502020204030204" pitchFamily="34" charset="0"/>
                <a:ea typeface="Calibri" panose="020F0502020204030204" pitchFamily="34" charset="0"/>
              </a:rPr>
            </a:br>
            <a:r>
              <a:rPr lang="ru-RU" sz="3600">
                <a:effectLst/>
                <a:latin typeface="Calibri" panose="020F0502020204030204" pitchFamily="34" charset="0"/>
                <a:ea typeface="Calibri" panose="020F0502020204030204" pitchFamily="34" charset="0"/>
              </a:rPr>
              <a:t>ал' не оре брда и долине,</a:t>
            </a:r>
            <a:br>
              <a:rPr lang="ru-RU" sz="3600">
                <a:effectLst/>
                <a:latin typeface="Calibri" panose="020F0502020204030204" pitchFamily="34" charset="0"/>
                <a:ea typeface="Calibri" panose="020F0502020204030204" pitchFamily="34" charset="0"/>
              </a:rPr>
            </a:br>
            <a:r>
              <a:rPr lang="ru-RU" sz="3600">
                <a:effectLst/>
                <a:latin typeface="Calibri" panose="020F0502020204030204" pitchFamily="34" charset="0"/>
                <a:ea typeface="Calibri" panose="020F0502020204030204" pitchFamily="34" charset="0"/>
              </a:rPr>
              <a:t>већ он оре цареве друмове.</a:t>
            </a:r>
            <a:br>
              <a:rPr lang="ru-RU" sz="3600">
                <a:effectLst/>
                <a:latin typeface="Calibri" panose="020F0502020204030204" pitchFamily="34" charset="0"/>
                <a:ea typeface="Calibri" panose="020F0502020204030204" pitchFamily="34" charset="0"/>
              </a:rPr>
            </a:br>
            <a:r>
              <a:rPr lang="ru-RU" sz="3600">
                <a:effectLst/>
                <a:latin typeface="Calibri" panose="020F0502020204030204" pitchFamily="34" charset="0"/>
                <a:ea typeface="Calibri" panose="020F0502020204030204" pitchFamily="34" charset="0"/>
              </a:rPr>
              <a:t>Отуд иду Турци јањичари,</a:t>
            </a:r>
            <a:br>
              <a:rPr lang="ru-RU" sz="3600">
                <a:effectLst/>
                <a:latin typeface="Calibri" panose="020F0502020204030204" pitchFamily="34" charset="0"/>
                <a:ea typeface="Calibri" panose="020F0502020204030204" pitchFamily="34" charset="0"/>
              </a:rPr>
            </a:br>
            <a:r>
              <a:rPr lang="ru-RU" sz="3600">
                <a:effectLst/>
                <a:latin typeface="Calibri" panose="020F0502020204030204" pitchFamily="34" charset="0"/>
                <a:ea typeface="Calibri" panose="020F0502020204030204" pitchFamily="34" charset="0"/>
              </a:rPr>
              <a:t>они носе три товара блага,</a:t>
            </a:r>
            <a:br>
              <a:rPr lang="ru-RU" sz="3600">
                <a:effectLst/>
                <a:latin typeface="Calibri" panose="020F0502020204030204" pitchFamily="34" charset="0"/>
                <a:ea typeface="Calibri" panose="020F0502020204030204" pitchFamily="34" charset="0"/>
              </a:rPr>
            </a:br>
            <a:r>
              <a:rPr lang="ru-RU" sz="3600">
                <a:effectLst/>
                <a:latin typeface="Calibri" panose="020F0502020204030204" pitchFamily="34" charset="0"/>
                <a:ea typeface="Calibri" panose="020F0502020204030204" pitchFamily="34" charset="0"/>
              </a:rPr>
              <a:t>па говоре Краљевићу Марку:</a:t>
            </a:r>
            <a:br>
              <a:rPr lang="ru-RU" sz="3600">
                <a:effectLst/>
                <a:latin typeface="Calibri" panose="020F0502020204030204" pitchFamily="34" charset="0"/>
                <a:ea typeface="Calibri" panose="020F0502020204030204" pitchFamily="34" charset="0"/>
              </a:rPr>
            </a:br>
            <a:r>
              <a:rPr lang="ru-RU" sz="3600">
                <a:effectLst/>
                <a:latin typeface="Calibri" panose="020F0502020204030204" pitchFamily="34" charset="0"/>
                <a:ea typeface="Calibri" panose="020F0502020204030204" pitchFamily="34" charset="0"/>
              </a:rPr>
              <a:t>„Море Марко, не ори друмова!”</a:t>
            </a:r>
            <a:br>
              <a:rPr lang="ru-RU" sz="3600">
                <a:effectLst/>
                <a:latin typeface="Calibri" panose="020F0502020204030204" pitchFamily="34" charset="0"/>
                <a:ea typeface="Calibri" panose="020F0502020204030204" pitchFamily="34" charset="0"/>
              </a:rPr>
            </a:br>
            <a:r>
              <a:rPr lang="ru-RU" sz="3600">
                <a:effectLst/>
                <a:latin typeface="Calibri" panose="020F0502020204030204" pitchFamily="34" charset="0"/>
                <a:ea typeface="Calibri" panose="020F0502020204030204" pitchFamily="34" charset="0"/>
              </a:rPr>
              <a:t>„Море Турци, не газ'те орања!”</a:t>
            </a:r>
            <a:endParaRPr lang="en-CH" sz="3600"/>
          </a:p>
        </p:txBody>
      </p:sp>
      <p:sp>
        <p:nvSpPr>
          <p:cNvPr id="4" name="Slide Number Placeholder 3">
            <a:extLst>
              <a:ext uri="{FF2B5EF4-FFF2-40B4-BE49-F238E27FC236}">
                <a16:creationId xmlns:a16="http://schemas.microsoft.com/office/drawing/2014/main" id="{23A5AE34-34FE-174D-3FC0-6DE0EE62AD4D}"/>
              </a:ext>
            </a:extLst>
          </p:cNvPr>
          <p:cNvSpPr>
            <a:spLocks noGrp="1"/>
          </p:cNvSpPr>
          <p:nvPr>
            <p:ph type="sldNum" sz="quarter" idx="12"/>
          </p:nvPr>
        </p:nvSpPr>
        <p:spPr/>
        <p:txBody>
          <a:bodyPr/>
          <a:lstStyle/>
          <a:p>
            <a:fld id="{A7409867-4506-684E-8271-8A2DC78F0087}" type="slidenum">
              <a:rPr lang="de-CH" smtClean="0"/>
              <a:pPr/>
              <a:t>15</a:t>
            </a:fld>
            <a:endParaRPr lang="de-CH"/>
          </a:p>
        </p:txBody>
      </p:sp>
    </p:spTree>
    <p:extLst>
      <p:ext uri="{BB962C8B-B14F-4D97-AF65-F5344CB8AC3E}">
        <p14:creationId xmlns:p14="http://schemas.microsoft.com/office/powerpoint/2010/main" val="75621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594E-48D9-3560-4D4D-50F82A2CAD04}"/>
              </a:ext>
            </a:extLst>
          </p:cNvPr>
          <p:cNvSpPr>
            <a:spLocks noGrp="1"/>
          </p:cNvSpPr>
          <p:nvPr>
            <p:ph type="title"/>
          </p:nvPr>
        </p:nvSpPr>
        <p:spPr/>
        <p:txBody>
          <a:bodyPr/>
          <a:lstStyle/>
          <a:p>
            <a:r>
              <a:rPr lang="el-GR"/>
              <a:t>Σχετικότητα του ορίου υποκειμενικότητας / αντικειμενικότητας: Παράδειγμα (2)</a:t>
            </a:r>
            <a:endParaRPr lang="en-CH"/>
          </a:p>
        </p:txBody>
      </p:sp>
      <p:sp>
        <p:nvSpPr>
          <p:cNvPr id="3" name="Content Placeholder 2">
            <a:extLst>
              <a:ext uri="{FF2B5EF4-FFF2-40B4-BE49-F238E27FC236}">
                <a16:creationId xmlns:a16="http://schemas.microsoft.com/office/drawing/2014/main" id="{9E798818-449D-38EB-6EF5-CCCFD68369E9}"/>
              </a:ext>
            </a:extLst>
          </p:cNvPr>
          <p:cNvSpPr>
            <a:spLocks noGrp="1"/>
          </p:cNvSpPr>
          <p:nvPr>
            <p:ph idx="1"/>
          </p:nvPr>
        </p:nvSpPr>
        <p:spPr/>
        <p:txBody>
          <a:bodyPr/>
          <a:lstStyle/>
          <a:p>
            <a:pPr marL="0" marR="1050925" indent="0">
              <a:lnSpc>
                <a:spcPct val="107000"/>
              </a:lnSpc>
              <a:spcAft>
                <a:spcPts val="800"/>
              </a:spcAft>
              <a:buNone/>
            </a:pPr>
            <a:r>
              <a:rPr lang="el-GR" sz="2400">
                <a:effectLst/>
                <a:latin typeface="Calibri" panose="020F0502020204030204" pitchFamily="34" charset="0"/>
                <a:ea typeface="Calibri" panose="020F0502020204030204" pitchFamily="34" charset="0"/>
                <a:cs typeface="Calibri" panose="020F0502020204030204" pitchFamily="34" charset="0"/>
              </a:rPr>
              <a:t>Τότε ο Μάρκο άκουσε τη μάνα-του / παίρνει το αλέτρι και τα βόδια / αλλά δέν οργώνει λόφους και κοιλάδες / οργώνει τους δημόσιους δρόμους (τους δρόμους του σουλτάνου). / Περνάν απο κεί Τούρκοι γενίτσαροι / μεταφέρουν τρία φορτία (300 οκάδες) εμπορευμάτων / και λένε στον Μάρκο Κράλιεβιτς: / «Μωρέ Μάρκο, μή οργώνεις τους δρόμους!» / «Μωρέ Τούρκοι, μή πατάτε το οργωμένο (χωράφι)!»</a:t>
            </a:r>
          </a:p>
          <a:p>
            <a:pPr marL="0" marR="1050925" indent="0">
              <a:lnSpc>
                <a:spcPct val="107000"/>
              </a:lnSpc>
              <a:spcAft>
                <a:spcPts val="800"/>
              </a:spcAft>
              <a:buNone/>
            </a:pPr>
            <a:r>
              <a:rPr lang="sr-Latn-RS" sz="2000" i="1">
                <a:effectLst/>
                <a:latin typeface="Calibri" panose="020F0502020204030204" pitchFamily="34" charset="0"/>
                <a:ea typeface="Calibri" panose="020F0502020204030204" pitchFamily="34" charset="0"/>
                <a:cs typeface="Calibri" panose="020F0502020204030204" pitchFamily="34" charset="0"/>
              </a:rPr>
              <a:t>Srpske narodne pjesme. </a:t>
            </a:r>
            <a:r>
              <a:rPr lang="sr-Latn-RS" sz="2000">
                <a:effectLst/>
                <a:latin typeface="Calibri" panose="020F0502020204030204" pitchFamily="34" charset="0"/>
                <a:ea typeface="Calibri" panose="020F0502020204030204" pitchFamily="34" charset="0"/>
                <a:cs typeface="Calibri" panose="020F0502020204030204" pitchFamily="34" charset="0"/>
              </a:rPr>
              <a:t>Skupio ih i na svet izdao Vuk Stef. Karadžić. Priredila Snežana Samardžija. Beograd 2006</a:t>
            </a:r>
            <a:r>
              <a:rPr lang="el-GR" sz="2000">
                <a:effectLst/>
                <a:latin typeface="Calibri" panose="020F0502020204030204" pitchFamily="34" charset="0"/>
                <a:ea typeface="Calibri" panose="020F0502020204030204" pitchFamily="34" charset="0"/>
                <a:cs typeface="Calibri" panose="020F0502020204030204" pitchFamily="34" charset="0"/>
              </a:rPr>
              <a:t>, σελ. </a:t>
            </a:r>
            <a:r>
              <a:rPr lang="sr-Latn-RS" sz="2000">
                <a:effectLst/>
                <a:latin typeface="Calibri" panose="020F0502020204030204" pitchFamily="34" charset="0"/>
                <a:ea typeface="Calibri" panose="020F0502020204030204" pitchFamily="34" charset="0"/>
                <a:cs typeface="Calibri" panose="020F0502020204030204" pitchFamily="34" charset="0"/>
              </a:rPr>
              <a:t>334.</a:t>
            </a:r>
            <a:endParaRPr lang="en-CH" sz="2000">
              <a:effectLst/>
              <a:latin typeface="Calibri" panose="020F0502020204030204" pitchFamily="34" charset="0"/>
              <a:ea typeface="Calibri" panose="020F0502020204030204" pitchFamily="34" charset="0"/>
              <a:cs typeface="Times New Roman" panose="02020603050405020304" pitchFamily="18" charset="0"/>
            </a:endParaRPr>
          </a:p>
          <a:p>
            <a:pPr marL="0" marR="1050925" indent="0">
              <a:lnSpc>
                <a:spcPct val="107000"/>
              </a:lnSpc>
              <a:spcAft>
                <a:spcPts val="800"/>
              </a:spcAft>
              <a:buNone/>
            </a:pPr>
            <a:endParaRPr lang="en-CH"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A5AE34-34FE-174D-3FC0-6DE0EE62AD4D}"/>
              </a:ext>
            </a:extLst>
          </p:cNvPr>
          <p:cNvSpPr>
            <a:spLocks noGrp="1"/>
          </p:cNvSpPr>
          <p:nvPr>
            <p:ph type="sldNum" sz="quarter" idx="12"/>
          </p:nvPr>
        </p:nvSpPr>
        <p:spPr/>
        <p:txBody>
          <a:bodyPr/>
          <a:lstStyle/>
          <a:p>
            <a:fld id="{A7409867-4506-684E-8271-8A2DC78F0087}" type="slidenum">
              <a:rPr lang="de-CH" smtClean="0"/>
              <a:pPr/>
              <a:t>16</a:t>
            </a:fld>
            <a:endParaRPr lang="de-CH"/>
          </a:p>
        </p:txBody>
      </p:sp>
    </p:spTree>
    <p:extLst>
      <p:ext uri="{BB962C8B-B14F-4D97-AF65-F5344CB8AC3E}">
        <p14:creationId xmlns:p14="http://schemas.microsoft.com/office/powerpoint/2010/main" val="42927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C6DC-739F-FBA1-E4C4-AA6963EC63C0}"/>
              </a:ext>
            </a:extLst>
          </p:cNvPr>
          <p:cNvSpPr>
            <a:spLocks noGrp="1"/>
          </p:cNvSpPr>
          <p:nvPr>
            <p:ph type="title"/>
          </p:nvPr>
        </p:nvSpPr>
        <p:spPr/>
        <p:txBody>
          <a:bodyPr/>
          <a:lstStyle/>
          <a:p>
            <a:r>
              <a:rPr lang="el-GR"/>
              <a:t>Ψυχολογία της μορφής (γκεστάλτ)</a:t>
            </a:r>
            <a:endParaRPr lang="en-CH"/>
          </a:p>
        </p:txBody>
      </p:sp>
      <p:sp>
        <p:nvSpPr>
          <p:cNvPr id="3" name="Content Placeholder 2">
            <a:extLst>
              <a:ext uri="{FF2B5EF4-FFF2-40B4-BE49-F238E27FC236}">
                <a16:creationId xmlns:a16="http://schemas.microsoft.com/office/drawing/2014/main" id="{54772957-5DA1-5BD9-3593-1FA730975607}"/>
              </a:ext>
            </a:extLst>
          </p:cNvPr>
          <p:cNvSpPr>
            <a:spLocks noGrp="1"/>
          </p:cNvSpPr>
          <p:nvPr>
            <p:ph idx="1"/>
          </p:nvPr>
        </p:nvSpPr>
        <p:spPr/>
        <p:txBody>
          <a:bodyPr/>
          <a:lstStyle/>
          <a:p>
            <a:pPr marL="0" indent="0">
              <a:buNone/>
            </a:pPr>
            <a:r>
              <a:rPr lang="de-CH" sz="3200">
                <a:effectLst/>
                <a:latin typeface="Calibri" panose="020F0502020204030204" pitchFamily="34" charset="0"/>
                <a:ea typeface="Calibri" panose="020F0502020204030204" pitchFamily="34" charset="0"/>
                <a:cs typeface="Calibri" panose="020F0502020204030204" pitchFamily="34" charset="0"/>
              </a:rPr>
              <a:t>Max Wertheimer</a:t>
            </a:r>
            <a:r>
              <a:rPr lang="el-GR" sz="3200">
                <a:effectLst/>
                <a:latin typeface="Calibri" panose="020F0502020204030204" pitchFamily="34" charset="0"/>
                <a:ea typeface="Calibri" panose="020F0502020204030204" pitchFamily="34" charset="0"/>
                <a:cs typeface="Calibri" panose="020F0502020204030204" pitchFamily="34" charset="0"/>
              </a:rPr>
              <a:t> (1880-1943)</a:t>
            </a:r>
          </a:p>
          <a:p>
            <a:pPr marL="0" indent="0">
              <a:buNone/>
            </a:pPr>
            <a:r>
              <a:rPr lang="de-CH" sz="3200">
                <a:effectLst/>
                <a:latin typeface="Calibri" panose="020F0502020204030204" pitchFamily="34" charset="0"/>
                <a:ea typeface="Calibri" panose="020F0502020204030204" pitchFamily="34" charset="0"/>
                <a:cs typeface="Calibri" panose="020F0502020204030204" pitchFamily="34" charset="0"/>
              </a:rPr>
              <a:t>Wolfgang K</a:t>
            </a:r>
            <a:r>
              <a:rPr lang="el-GR" sz="3200">
                <a:effectLst/>
                <a:latin typeface="Calibri" panose="020F0502020204030204" pitchFamily="34" charset="0"/>
                <a:ea typeface="Calibri" panose="020F0502020204030204" pitchFamily="34" charset="0"/>
                <a:cs typeface="Calibri" panose="020F0502020204030204" pitchFamily="34" charset="0"/>
              </a:rPr>
              <a:t>ö</a:t>
            </a:r>
            <a:r>
              <a:rPr lang="de-CH" sz="3200">
                <a:effectLst/>
                <a:latin typeface="Calibri" panose="020F0502020204030204" pitchFamily="34" charset="0"/>
                <a:ea typeface="Calibri" panose="020F0502020204030204" pitchFamily="34" charset="0"/>
                <a:cs typeface="Calibri" panose="020F0502020204030204" pitchFamily="34" charset="0"/>
              </a:rPr>
              <a:t>hler</a:t>
            </a:r>
            <a:r>
              <a:rPr lang="el-GR" sz="3200">
                <a:effectLst/>
                <a:latin typeface="Calibri" panose="020F0502020204030204" pitchFamily="34" charset="0"/>
                <a:ea typeface="Calibri" panose="020F0502020204030204" pitchFamily="34" charset="0"/>
                <a:cs typeface="Calibri" panose="020F0502020204030204" pitchFamily="34" charset="0"/>
              </a:rPr>
              <a:t> (1887-1967)</a:t>
            </a:r>
          </a:p>
          <a:p>
            <a:pPr marL="0" indent="0">
              <a:buNone/>
            </a:pPr>
            <a:r>
              <a:rPr lang="de-CH" sz="3200">
                <a:effectLst/>
                <a:latin typeface="Calibri" panose="020F0502020204030204" pitchFamily="34" charset="0"/>
                <a:ea typeface="Calibri" panose="020F0502020204030204" pitchFamily="34" charset="0"/>
                <a:cs typeface="Calibri" panose="020F0502020204030204" pitchFamily="34" charset="0"/>
              </a:rPr>
              <a:t>Kurt Koffka</a:t>
            </a:r>
            <a:r>
              <a:rPr lang="el-GR" sz="3200">
                <a:effectLst/>
                <a:latin typeface="Calibri" panose="020F0502020204030204" pitchFamily="34" charset="0"/>
                <a:ea typeface="Calibri" panose="020F0502020204030204" pitchFamily="34" charset="0"/>
                <a:cs typeface="Calibri" panose="020F0502020204030204" pitchFamily="34" charset="0"/>
              </a:rPr>
              <a:t> (1886-1941). </a:t>
            </a:r>
          </a:p>
          <a:p>
            <a:pPr marL="0" indent="0">
              <a:buNone/>
            </a:pPr>
            <a:r>
              <a:rPr lang="el-GR" sz="3200">
                <a:effectLst/>
                <a:latin typeface="Calibri" panose="020F0502020204030204" pitchFamily="34" charset="0"/>
                <a:ea typeface="Calibri" panose="020F0502020204030204" pitchFamily="34" charset="0"/>
                <a:cs typeface="Calibri" panose="020F0502020204030204" pitchFamily="34" charset="0"/>
              </a:rPr>
              <a:t>Πρόδρομος</a:t>
            </a:r>
            <a:r>
              <a:rPr lang="de-CH" sz="3200">
                <a:effectLst/>
                <a:latin typeface="Calibri" panose="020F0502020204030204" pitchFamily="34" charset="0"/>
                <a:ea typeface="Calibri" panose="020F0502020204030204" pitchFamily="34" charset="0"/>
                <a:cs typeface="Calibri" panose="020F0502020204030204" pitchFamily="34" charset="0"/>
              </a:rPr>
              <a:t>: </a:t>
            </a:r>
            <a:r>
              <a:rPr lang="el-GR" sz="3200">
                <a:effectLst/>
                <a:latin typeface="Calibri" panose="020F0502020204030204" pitchFamily="34" charset="0"/>
                <a:ea typeface="Calibri" panose="020F0502020204030204" pitchFamily="34" charset="0"/>
                <a:cs typeface="Calibri" panose="020F0502020204030204" pitchFamily="34" charset="0"/>
              </a:rPr>
              <a:t>ο αυστριακός φιλόσοφος</a:t>
            </a:r>
            <a:r>
              <a:rPr lang="de-CH" sz="3200">
                <a:effectLst/>
                <a:latin typeface="Calibri" panose="020F0502020204030204" pitchFamily="34" charset="0"/>
                <a:ea typeface="Calibri" panose="020F0502020204030204" pitchFamily="34" charset="0"/>
                <a:cs typeface="Calibri" panose="020F0502020204030204" pitchFamily="34" charset="0"/>
              </a:rPr>
              <a:t>  Christian von Ehrenfels</a:t>
            </a:r>
            <a:r>
              <a:rPr lang="el-GR" sz="3200">
                <a:effectLst/>
                <a:latin typeface="Calibri" panose="020F0502020204030204" pitchFamily="34" charset="0"/>
                <a:ea typeface="Calibri" panose="020F0502020204030204" pitchFamily="34" charset="0"/>
                <a:cs typeface="Calibri" panose="020F0502020204030204" pitchFamily="34" charset="0"/>
              </a:rPr>
              <a:t> με το άρθρο-του</a:t>
            </a:r>
            <a:r>
              <a:rPr lang="de-CH" sz="3200">
                <a:effectLst/>
                <a:latin typeface="Calibri" panose="020F0502020204030204" pitchFamily="34" charset="0"/>
                <a:ea typeface="Calibri" panose="020F0502020204030204" pitchFamily="34" charset="0"/>
                <a:cs typeface="Calibri" panose="020F0502020204030204" pitchFamily="34" charset="0"/>
              </a:rPr>
              <a:t> </a:t>
            </a:r>
            <a:r>
              <a:rPr lang="el-GR" sz="3200">
                <a:effectLst/>
                <a:latin typeface="Calibri" panose="020F0502020204030204" pitchFamily="34" charset="0"/>
                <a:ea typeface="Calibri" panose="020F0502020204030204" pitchFamily="34" charset="0"/>
                <a:cs typeface="Calibri" panose="020F0502020204030204" pitchFamily="34" charset="0"/>
              </a:rPr>
              <a:t>«</a:t>
            </a:r>
            <a:r>
              <a:rPr lang="de-CH" sz="3200">
                <a:effectLst/>
                <a:latin typeface="Calibri" panose="020F0502020204030204" pitchFamily="34" charset="0"/>
                <a:ea typeface="Calibri" panose="020F0502020204030204" pitchFamily="34" charset="0"/>
                <a:cs typeface="Calibri" panose="020F0502020204030204" pitchFamily="34" charset="0"/>
              </a:rPr>
              <a:t>Über Gestaltqualitäten</a:t>
            </a:r>
            <a:r>
              <a:rPr lang="el-GR" sz="3200">
                <a:latin typeface="Calibri" panose="020F0502020204030204" pitchFamily="34" charset="0"/>
                <a:ea typeface="Calibri" panose="020F0502020204030204" pitchFamily="34" charset="0"/>
                <a:cs typeface="Calibri" panose="020F0502020204030204" pitchFamily="34" charset="0"/>
              </a:rPr>
              <a:t>» στην </a:t>
            </a:r>
            <a:r>
              <a:rPr lang="de-CH" sz="3200" i="1">
                <a:effectLst/>
                <a:latin typeface="Calibri" panose="020F0502020204030204" pitchFamily="34" charset="0"/>
                <a:ea typeface="Calibri" panose="020F0502020204030204" pitchFamily="34" charset="0"/>
                <a:cs typeface="Calibri" panose="020F0502020204030204" pitchFamily="34" charset="0"/>
              </a:rPr>
              <a:t>Vierteljahrs­schrift für wissenschaftliche Philosophie</a:t>
            </a:r>
            <a:r>
              <a:rPr lang="de-CH" sz="3200">
                <a:effectLst/>
                <a:latin typeface="Calibri" panose="020F0502020204030204" pitchFamily="34" charset="0"/>
                <a:ea typeface="Calibri" panose="020F0502020204030204" pitchFamily="34" charset="0"/>
                <a:cs typeface="Calibri" panose="020F0502020204030204" pitchFamily="34" charset="0"/>
              </a:rPr>
              <a:t>, 1890, </a:t>
            </a:r>
            <a:r>
              <a:rPr lang="de-CH" sz="3200">
                <a:effectLst/>
                <a:latin typeface="Calibri" panose="020F0502020204030204" pitchFamily="34" charset="0"/>
                <a:ea typeface="Calibri" panose="020F0502020204030204" pitchFamily="34" charset="0"/>
              </a:rPr>
              <a:t>14</a:t>
            </a:r>
            <a:r>
              <a:rPr lang="el-GR" sz="3200">
                <a:effectLst/>
                <a:latin typeface="Calibri" panose="020F0502020204030204" pitchFamily="34" charset="0"/>
                <a:ea typeface="Calibri" panose="020F0502020204030204" pitchFamily="34" charset="0"/>
              </a:rPr>
              <a:t>σελ. </a:t>
            </a:r>
            <a:r>
              <a:rPr lang="de-CH" sz="3200">
                <a:effectLst/>
                <a:latin typeface="Calibri" panose="020F0502020204030204" pitchFamily="34" charset="0"/>
                <a:ea typeface="Calibri" panose="020F0502020204030204" pitchFamily="34" charset="0"/>
              </a:rPr>
              <a:t>249-292</a:t>
            </a:r>
            <a:r>
              <a:rPr lang="el-GR" sz="3200">
                <a:effectLst/>
                <a:latin typeface="Calibri" panose="020F0502020204030204" pitchFamily="34" charset="0"/>
                <a:ea typeface="Calibri" panose="020F0502020204030204" pitchFamily="34" charset="0"/>
              </a:rPr>
              <a:t>.</a:t>
            </a:r>
            <a:endParaRPr lang="en-CH" sz="3200">
              <a:effectLst/>
              <a:latin typeface="Calibri" panose="020F0502020204030204" pitchFamily="34" charset="0"/>
              <a:ea typeface="Calibri" panose="020F0502020204030204" pitchFamily="34" charset="0"/>
              <a:cs typeface="Times New Roman" panose="02020603050405020304" pitchFamily="18" charset="0"/>
            </a:endParaRPr>
          </a:p>
          <a:p>
            <a:endParaRPr lang="en-CH"/>
          </a:p>
        </p:txBody>
      </p:sp>
      <p:sp>
        <p:nvSpPr>
          <p:cNvPr id="4" name="Slide Number Placeholder 3">
            <a:extLst>
              <a:ext uri="{FF2B5EF4-FFF2-40B4-BE49-F238E27FC236}">
                <a16:creationId xmlns:a16="http://schemas.microsoft.com/office/drawing/2014/main" id="{B23720AC-1914-58BF-BE66-40608F64E8B3}"/>
              </a:ext>
            </a:extLst>
          </p:cNvPr>
          <p:cNvSpPr>
            <a:spLocks noGrp="1"/>
          </p:cNvSpPr>
          <p:nvPr>
            <p:ph type="sldNum" sz="quarter" idx="12"/>
          </p:nvPr>
        </p:nvSpPr>
        <p:spPr/>
        <p:txBody>
          <a:bodyPr/>
          <a:lstStyle/>
          <a:p>
            <a:fld id="{A7409867-4506-684E-8271-8A2DC78F0087}" type="slidenum">
              <a:rPr lang="de-CH" smtClean="0"/>
              <a:pPr/>
              <a:t>17</a:t>
            </a:fld>
            <a:endParaRPr lang="de-CH"/>
          </a:p>
        </p:txBody>
      </p:sp>
    </p:spTree>
    <p:extLst>
      <p:ext uri="{BB962C8B-B14F-4D97-AF65-F5344CB8AC3E}">
        <p14:creationId xmlns:p14="http://schemas.microsoft.com/office/powerpoint/2010/main" val="270031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a:t>Ψυχολογία της μορφής: Ολισμός</a:t>
            </a:r>
            <a:endParaRPr lang="de-CH"/>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5378" y="1654175"/>
            <a:ext cx="6630068" cy="4498975"/>
          </a:xfrm>
        </p:spPr>
      </p:pic>
      <p:sp>
        <p:nvSpPr>
          <p:cNvPr id="4" name="Foliennummernplatzhalter 3"/>
          <p:cNvSpPr>
            <a:spLocks noGrp="1"/>
          </p:cNvSpPr>
          <p:nvPr>
            <p:ph type="sldNum" sz="quarter" idx="12"/>
          </p:nvPr>
        </p:nvSpPr>
        <p:spPr/>
        <p:txBody>
          <a:bodyPr/>
          <a:lstStyle/>
          <a:p>
            <a:fld id="{A7409867-4506-684E-8271-8A2DC78F0087}" type="slidenum">
              <a:rPr lang="de-CH" smtClean="0"/>
              <a:pPr/>
              <a:t>18</a:t>
            </a:fld>
            <a:endParaRPr lang="de-CH"/>
          </a:p>
        </p:txBody>
      </p:sp>
    </p:spTree>
    <p:extLst>
      <p:ext uri="{BB962C8B-B14F-4D97-AF65-F5344CB8AC3E}">
        <p14:creationId xmlns:p14="http://schemas.microsoft.com/office/powerpoint/2010/main" val="140409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a:t>Ψυχολογία της μορφής: Ολισμός</a:t>
            </a:r>
            <a:endParaRPr lang="de-CH"/>
          </a:p>
        </p:txBody>
      </p:sp>
      <p:sp>
        <p:nvSpPr>
          <p:cNvPr id="4" name="Foliennummernplatzhalter 3"/>
          <p:cNvSpPr>
            <a:spLocks noGrp="1"/>
          </p:cNvSpPr>
          <p:nvPr>
            <p:ph type="sldNum" sz="quarter" idx="12"/>
          </p:nvPr>
        </p:nvSpPr>
        <p:spPr/>
        <p:txBody>
          <a:bodyPr/>
          <a:lstStyle/>
          <a:p>
            <a:fld id="{A7409867-4506-684E-8271-8A2DC78F0087}" type="slidenum">
              <a:rPr lang="de-CH" smtClean="0"/>
              <a:pPr/>
              <a:t>19</a:t>
            </a:fld>
            <a:endParaRPr lang="de-CH"/>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197347" y="1654175"/>
            <a:ext cx="6746131" cy="449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02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a:t>Σχεδιάγραμμα διαλέξεων</a:t>
            </a:r>
            <a:endParaRPr lang="de-CH"/>
          </a:p>
        </p:txBody>
      </p:sp>
      <p:sp>
        <p:nvSpPr>
          <p:cNvPr id="3" name="Inhaltsplatzhalter 2"/>
          <p:cNvSpPr>
            <a:spLocks noGrp="1"/>
          </p:cNvSpPr>
          <p:nvPr>
            <p:ph idx="1"/>
          </p:nvPr>
        </p:nvSpPr>
        <p:spPr/>
        <p:txBody>
          <a:bodyPr/>
          <a:lstStyle/>
          <a:p>
            <a:pPr marL="457200" indent="-457200">
              <a:buFont typeface="+mj-lt"/>
              <a:buAutoNum type="arabicPeriod"/>
            </a:pPr>
            <a:r>
              <a:rPr lang="el-GR" sz="2600"/>
              <a:t>Εισαγωγή</a:t>
            </a:r>
            <a:endParaRPr lang="de-CH" sz="2600"/>
          </a:p>
          <a:p>
            <a:pPr marL="457200" indent="-457200">
              <a:buFont typeface="+mj-lt"/>
              <a:buAutoNum type="arabicPeriod"/>
            </a:pPr>
            <a:r>
              <a:rPr lang="el-GR" sz="2600"/>
              <a:t>Η υποκειμενικότητα στη γλωσσολογική έρευνα</a:t>
            </a:r>
            <a:r>
              <a:rPr lang="de-CH" sz="2600"/>
              <a:t> (M. Bréal, É. Benveniste, J. Lyons, R. W. Langacker, E. C. Traugott)</a:t>
            </a:r>
          </a:p>
          <a:p>
            <a:pPr marL="457200" indent="-457200">
              <a:buFont typeface="+mj-lt"/>
              <a:buAutoNum type="arabicPeriod"/>
            </a:pPr>
            <a:r>
              <a:rPr lang="el-GR" sz="2600"/>
              <a:t>Η υποκειμενικότητα στην ανάλυση του λόγου (</a:t>
            </a:r>
            <a:r>
              <a:rPr lang="de-CH" sz="2600" err="1"/>
              <a:t>discours</a:t>
            </a:r>
            <a:r>
              <a:rPr lang="de-CH" sz="2600"/>
              <a:t>)</a:t>
            </a:r>
          </a:p>
          <a:p>
            <a:pPr marL="457200" indent="-457200">
              <a:buFont typeface="+mj-lt"/>
              <a:buAutoNum type="arabicPeriod"/>
            </a:pPr>
            <a:r>
              <a:rPr lang="el-GR" sz="2600"/>
              <a:t>Η υποκειμενικότητα στη γλωσσική εξέλιξη: η ανάδυση της κατηγορίας της ρηματικής όψης στην όψιμη </a:t>
            </a:r>
            <a:r>
              <a:rPr lang="el-GR" sz="2600" err="1"/>
              <a:t>πρωτοσλαβική</a:t>
            </a:r>
            <a:endParaRPr lang="el-GR" sz="2600"/>
          </a:p>
          <a:p>
            <a:pPr marL="457200" indent="-457200">
              <a:buFont typeface="+mj-lt"/>
              <a:buAutoNum type="arabicPeriod"/>
            </a:pPr>
            <a:r>
              <a:rPr lang="el-GR" sz="2600"/>
              <a:t>Συζήτηση / Ασκήσεις</a:t>
            </a:r>
            <a:endParaRPr lang="de-CH" sz="2600"/>
          </a:p>
          <a:p>
            <a:pPr marL="457200" indent="-457200">
              <a:buFont typeface="+mj-lt"/>
              <a:buAutoNum type="arabicPeriod"/>
            </a:pPr>
            <a:endParaRPr lang="de-CH"/>
          </a:p>
          <a:p>
            <a:pPr marL="457200" indent="-457200">
              <a:buFont typeface="+mj-lt"/>
              <a:buAutoNum type="arabicPeriod"/>
            </a:pPr>
            <a:endParaRPr lang="de-CH"/>
          </a:p>
          <a:p>
            <a:endParaRPr lang="de-CH"/>
          </a:p>
        </p:txBody>
      </p:sp>
      <p:sp>
        <p:nvSpPr>
          <p:cNvPr id="4" name="Foliennummernplatzhalter 3"/>
          <p:cNvSpPr>
            <a:spLocks noGrp="1"/>
          </p:cNvSpPr>
          <p:nvPr>
            <p:ph type="sldNum" sz="quarter" idx="12"/>
          </p:nvPr>
        </p:nvSpPr>
        <p:spPr/>
        <p:txBody>
          <a:bodyPr/>
          <a:lstStyle/>
          <a:p>
            <a:fld id="{A7409867-4506-684E-8271-8A2DC78F0087}" type="slidenum">
              <a:rPr lang="de-CH" smtClean="0"/>
              <a:pPr/>
              <a:t>2</a:t>
            </a:fld>
            <a:endParaRPr lang="de-CH"/>
          </a:p>
        </p:txBody>
      </p:sp>
    </p:spTree>
    <p:extLst>
      <p:ext uri="{BB962C8B-B14F-4D97-AF65-F5344CB8AC3E}">
        <p14:creationId xmlns:p14="http://schemas.microsoft.com/office/powerpoint/2010/main" val="3830232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8D3C-E648-2750-C699-6446768965E2}"/>
              </a:ext>
            </a:extLst>
          </p:cNvPr>
          <p:cNvSpPr>
            <a:spLocks noGrp="1"/>
          </p:cNvSpPr>
          <p:nvPr>
            <p:ph type="title"/>
          </p:nvPr>
        </p:nvSpPr>
        <p:spPr/>
        <p:txBody>
          <a:bodyPr/>
          <a:lstStyle/>
          <a:p>
            <a:r>
              <a:rPr lang="el-GR"/>
              <a:t>Ψυχολογία της μορφής: διάκριση φιγούρας / φόντου</a:t>
            </a:r>
            <a:endParaRPr lang="en-CH"/>
          </a:p>
        </p:txBody>
      </p:sp>
      <p:sp>
        <p:nvSpPr>
          <p:cNvPr id="4" name="Slide Number Placeholder 3">
            <a:extLst>
              <a:ext uri="{FF2B5EF4-FFF2-40B4-BE49-F238E27FC236}">
                <a16:creationId xmlns:a16="http://schemas.microsoft.com/office/drawing/2014/main" id="{CC3F1ABB-AC67-BFB0-A99C-945ACCB50591}"/>
              </a:ext>
            </a:extLst>
          </p:cNvPr>
          <p:cNvSpPr>
            <a:spLocks noGrp="1"/>
          </p:cNvSpPr>
          <p:nvPr>
            <p:ph type="sldNum" sz="quarter" idx="12"/>
          </p:nvPr>
        </p:nvSpPr>
        <p:spPr/>
        <p:txBody>
          <a:bodyPr/>
          <a:lstStyle/>
          <a:p>
            <a:fld id="{A7409867-4506-684E-8271-8A2DC78F0087}" type="slidenum">
              <a:rPr lang="de-CH" smtClean="0"/>
              <a:pPr/>
              <a:t>20</a:t>
            </a:fld>
            <a:endParaRPr lang="de-CH"/>
          </a:p>
        </p:txBody>
      </p:sp>
      <p:pic>
        <p:nvPicPr>
          <p:cNvPr id="1026" name="Picture 2">
            <a:extLst>
              <a:ext uri="{FF2B5EF4-FFF2-40B4-BE49-F238E27FC236}">
                <a16:creationId xmlns:a16="http://schemas.microsoft.com/office/drawing/2014/main" id="{9EE60B18-B125-3B5B-5DB3-98D5A132C4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12879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6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A581-09E6-4F5E-DD8A-7C7BD4013908}"/>
              </a:ext>
            </a:extLst>
          </p:cNvPr>
          <p:cNvSpPr>
            <a:spLocks noGrp="1"/>
          </p:cNvSpPr>
          <p:nvPr>
            <p:ph type="title"/>
          </p:nvPr>
        </p:nvSpPr>
        <p:spPr/>
        <p:txBody>
          <a:bodyPr/>
          <a:lstStyle/>
          <a:p>
            <a:r>
              <a:rPr lang="el-GR"/>
              <a:t>Ψυχολογία της μορφής: διάκριση φιγούρας / φόντου</a:t>
            </a:r>
            <a:endParaRPr lang="en-CH"/>
          </a:p>
        </p:txBody>
      </p:sp>
      <p:sp>
        <p:nvSpPr>
          <p:cNvPr id="4" name="Slide Number Placeholder 3">
            <a:extLst>
              <a:ext uri="{FF2B5EF4-FFF2-40B4-BE49-F238E27FC236}">
                <a16:creationId xmlns:a16="http://schemas.microsoft.com/office/drawing/2014/main" id="{80483136-6D0A-4B06-6D26-30A63F77B793}"/>
              </a:ext>
            </a:extLst>
          </p:cNvPr>
          <p:cNvSpPr>
            <a:spLocks noGrp="1"/>
          </p:cNvSpPr>
          <p:nvPr>
            <p:ph type="sldNum" sz="quarter" idx="12"/>
          </p:nvPr>
        </p:nvSpPr>
        <p:spPr/>
        <p:txBody>
          <a:bodyPr/>
          <a:lstStyle/>
          <a:p>
            <a:fld id="{A7409867-4506-684E-8271-8A2DC78F0087}" type="slidenum">
              <a:rPr lang="de-CH" smtClean="0"/>
              <a:pPr/>
              <a:t>21</a:t>
            </a:fld>
            <a:endParaRPr lang="de-CH"/>
          </a:p>
        </p:txBody>
      </p:sp>
      <p:pic>
        <p:nvPicPr>
          <p:cNvPr id="5" name="Grafik 2">
            <a:extLst>
              <a:ext uri="{FF2B5EF4-FFF2-40B4-BE49-F238E27FC236}">
                <a16:creationId xmlns:a16="http://schemas.microsoft.com/office/drawing/2014/main" id="{A24284C5-A17A-C400-047C-A51AD17F96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7297" y="1654175"/>
            <a:ext cx="5206231" cy="4498975"/>
          </a:xfrm>
          <a:prstGeom prst="rect">
            <a:avLst/>
          </a:prstGeom>
          <a:noFill/>
          <a:ln>
            <a:noFill/>
          </a:ln>
        </p:spPr>
      </p:pic>
    </p:spTree>
    <p:extLst>
      <p:ext uri="{BB962C8B-B14F-4D97-AF65-F5344CB8AC3E}">
        <p14:creationId xmlns:p14="http://schemas.microsoft.com/office/powerpoint/2010/main" val="628788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6679D-A86F-BDEF-07BB-1512E3D2CD17}"/>
              </a:ext>
            </a:extLst>
          </p:cNvPr>
          <p:cNvSpPr>
            <a:spLocks noGrp="1"/>
          </p:cNvSpPr>
          <p:nvPr>
            <p:ph type="title"/>
          </p:nvPr>
        </p:nvSpPr>
        <p:spPr/>
        <p:txBody>
          <a:bodyPr/>
          <a:lstStyle/>
          <a:p>
            <a:r>
              <a:rPr lang="el-GR"/>
              <a:t>Ψυχολογία της μορφής: διάκριση φιγούρας / φόντου</a:t>
            </a:r>
            <a:endParaRPr lang="en-CH"/>
          </a:p>
        </p:txBody>
      </p:sp>
      <p:sp>
        <p:nvSpPr>
          <p:cNvPr id="3" name="Content Placeholder 2">
            <a:extLst>
              <a:ext uri="{FF2B5EF4-FFF2-40B4-BE49-F238E27FC236}">
                <a16:creationId xmlns:a16="http://schemas.microsoft.com/office/drawing/2014/main" id="{C4BAED86-D619-5736-ABED-8086EF0FDA7F}"/>
              </a:ext>
            </a:extLst>
          </p:cNvPr>
          <p:cNvSpPr>
            <a:spLocks noGrp="1"/>
          </p:cNvSpPr>
          <p:nvPr>
            <p:ph idx="1"/>
          </p:nvPr>
        </p:nvSpPr>
        <p:spPr/>
        <p:txBody>
          <a:bodyPr/>
          <a:lstStyle/>
          <a:p>
            <a:pPr marL="0" marR="1050925" indent="0">
              <a:lnSpc>
                <a:spcPct val="107000"/>
              </a:lnSpc>
              <a:spcAft>
                <a:spcPts val="800"/>
              </a:spcAft>
              <a:buNone/>
            </a:pPr>
            <a:r>
              <a:rPr lang="de-CH" sz="2000">
                <a:effectLst/>
                <a:latin typeface="Calibri" panose="020F0502020204030204" pitchFamily="34" charset="0"/>
                <a:ea typeface="Calibri" panose="020F0502020204030204" pitchFamily="34" charset="0"/>
                <a:cs typeface="Calibri" panose="020F0502020204030204" pitchFamily="34" charset="0"/>
              </a:rPr>
              <a:t>Edgar Rubin. 1921. </a:t>
            </a:r>
            <a:r>
              <a:rPr lang="de-CH" sz="2000" i="1">
                <a:effectLst/>
                <a:latin typeface="Calibri" panose="020F0502020204030204" pitchFamily="34" charset="0"/>
                <a:ea typeface="Calibri" panose="020F0502020204030204" pitchFamily="34" charset="0"/>
                <a:cs typeface="Calibri" panose="020F0502020204030204" pitchFamily="34" charset="0"/>
              </a:rPr>
              <a:t>Visuell wahrgenommene Figuren. Studien in psychologischer Analyse. Mit 13 Abbildungen. I. Teil </a:t>
            </a:r>
            <a:r>
              <a:rPr lang="de-CH" sz="2000">
                <a:effectLst/>
                <a:latin typeface="Calibri" panose="020F0502020204030204" pitchFamily="34" charset="0"/>
                <a:ea typeface="Calibri" panose="020F0502020204030204" pitchFamily="34" charset="0"/>
                <a:cs typeface="Calibri" panose="020F0502020204030204" pitchFamily="34" charset="0"/>
              </a:rPr>
              <a:t>[ein zweiter Teil ist nie erschienen]. Køben­havn, Christiana, Berlin, London.</a:t>
            </a:r>
            <a:endParaRPr lang="en-CH" sz="2000">
              <a:effectLst/>
              <a:latin typeface="Calibri" panose="020F0502020204030204" pitchFamily="34" charset="0"/>
              <a:ea typeface="Calibri" panose="020F0502020204030204" pitchFamily="34" charset="0"/>
              <a:cs typeface="Calibri" panose="020F0502020204030204" pitchFamily="34" charset="0"/>
            </a:endParaRPr>
          </a:p>
          <a:p>
            <a:pPr marL="0" marR="1050925" indent="0">
              <a:lnSpc>
                <a:spcPct val="107000"/>
              </a:lnSpc>
              <a:spcAft>
                <a:spcPts val="800"/>
              </a:spcAft>
              <a:buNone/>
            </a:pPr>
            <a:r>
              <a:rPr lang="en-US" sz="2000">
                <a:effectLst/>
                <a:latin typeface="Calibri" panose="020F0502020204030204" pitchFamily="34" charset="0"/>
                <a:ea typeface="Calibri" panose="020F0502020204030204" pitchFamily="34" charset="0"/>
                <a:cs typeface="Calibri" panose="020F0502020204030204" pitchFamily="34" charset="0"/>
              </a:rPr>
              <a:t>Rubin, Edgar. 1958. Figure and Ground. In: David C. Beardslee, Michael Werthei­mer (eds.). </a:t>
            </a:r>
            <a:r>
              <a:rPr lang="en-US" sz="2000" i="1">
                <a:effectLst/>
                <a:latin typeface="Calibri" panose="020F0502020204030204" pitchFamily="34" charset="0"/>
                <a:ea typeface="Calibri" panose="020F0502020204030204" pitchFamily="34" charset="0"/>
                <a:cs typeface="Calibri" panose="020F0502020204030204" pitchFamily="34" charset="0"/>
              </a:rPr>
              <a:t>Readin</a:t>
            </a:r>
            <a:r>
              <a:rPr lang="en-GB" sz="2000" i="1">
                <a:effectLst/>
                <a:latin typeface="Calibri" panose="020F0502020204030204" pitchFamily="34" charset="0"/>
                <a:ea typeface="Calibri" panose="020F0502020204030204" pitchFamily="34" charset="0"/>
                <a:cs typeface="Calibri" panose="020F0502020204030204" pitchFamily="34" charset="0"/>
              </a:rPr>
              <a:t>gs in Perception.</a:t>
            </a:r>
            <a:r>
              <a:rPr lang="en-GB" sz="2000">
                <a:effectLst/>
                <a:latin typeface="Calibri" panose="020F0502020204030204" pitchFamily="34" charset="0"/>
                <a:ea typeface="Calibri" panose="020F0502020204030204" pitchFamily="34" charset="0"/>
                <a:cs typeface="Calibri" panose="020F0502020204030204" pitchFamily="34" charset="0"/>
              </a:rPr>
              <a:t> 194-203. Princeton, N.J., Toronto, London, New York.</a:t>
            </a:r>
            <a:endParaRPr lang="el-GR" sz="2000">
              <a:effectLst/>
              <a:latin typeface="Calibri" panose="020F0502020204030204" pitchFamily="34" charset="0"/>
              <a:ea typeface="Calibri" panose="020F0502020204030204" pitchFamily="34" charset="0"/>
              <a:cs typeface="Calibri" panose="020F0502020204030204" pitchFamily="34" charset="0"/>
            </a:endParaRPr>
          </a:p>
          <a:p>
            <a:pPr marL="0" marR="1050925" indent="0">
              <a:lnSpc>
                <a:spcPct val="107000"/>
              </a:lnSpc>
              <a:spcAft>
                <a:spcPts val="800"/>
              </a:spcAft>
              <a:buNone/>
            </a:pPr>
            <a:r>
              <a:rPr lang="de-CH" sz="2000">
                <a:latin typeface="Calibri" panose="020F0502020204030204" pitchFamily="34" charset="0"/>
                <a:cs typeface="Calibri" panose="020F0502020204030204" pitchFamily="34" charset="0"/>
              </a:rPr>
              <a:t>Rubin, Edgar. 1958. Figure and Ground. In: David C. Beardslee &amp; Michael Wertheimer (eds.). </a:t>
            </a:r>
            <a:r>
              <a:rPr lang="en-US" sz="2000" i="1">
                <a:latin typeface="Calibri" panose="020F0502020204030204" pitchFamily="34" charset="0"/>
                <a:cs typeface="Calibri" panose="020F0502020204030204" pitchFamily="34" charset="0"/>
              </a:rPr>
              <a:t>Readin</a:t>
            </a:r>
            <a:r>
              <a:rPr lang="en-GB" sz="2000" i="1">
                <a:latin typeface="Calibri" panose="020F0502020204030204" pitchFamily="34" charset="0"/>
                <a:cs typeface="Calibri" panose="020F0502020204030204" pitchFamily="34" charset="0"/>
              </a:rPr>
              <a:t>gs in Perception.</a:t>
            </a:r>
            <a:r>
              <a:rPr lang="en-GB" sz="2000">
                <a:latin typeface="Calibri" panose="020F0502020204030204" pitchFamily="34" charset="0"/>
                <a:cs typeface="Calibri" panose="020F0502020204030204" pitchFamily="34" charset="0"/>
              </a:rPr>
              <a:t> 194-203. Princeton, N. J., Toronto, London &amp; N.Y. : D. van Nostrand Company, Inc. </a:t>
            </a:r>
            <a:r>
              <a:rPr lang="de-CH" sz="2000">
                <a:latin typeface="Calibri" panose="020F0502020204030204" pitchFamily="34" charset="0"/>
                <a:cs typeface="Calibri" panose="020F0502020204030204" pitchFamily="34" charset="0"/>
              </a:rPr>
              <a:t>[Originalveröffentlichung auf dänisch in 1915; dt. Übersetzung unter dem Titel </a:t>
            </a:r>
            <a:r>
              <a:rPr lang="de-CH" sz="2000" i="1">
                <a:latin typeface="Calibri" panose="020F0502020204030204" pitchFamily="34" charset="0"/>
                <a:cs typeface="Calibri" panose="020F0502020204030204" pitchFamily="34" charset="0"/>
              </a:rPr>
              <a:t>Visuell wahrgenommene Figuren</a:t>
            </a:r>
            <a:r>
              <a:rPr lang="de-CH" sz="2000">
                <a:latin typeface="Calibri" panose="020F0502020204030204" pitchFamily="34" charset="0"/>
                <a:cs typeface="Calibri" panose="020F0502020204030204" pitchFamily="34" charset="0"/>
              </a:rPr>
              <a:t>]</a:t>
            </a:r>
          </a:p>
          <a:p>
            <a:pPr marR="1050925">
              <a:lnSpc>
                <a:spcPct val="107000"/>
              </a:lnSpc>
              <a:spcAft>
                <a:spcPts val="800"/>
              </a:spcAft>
            </a:pPr>
            <a:endParaRPr lang="en-CH" sz="1800">
              <a:effectLst/>
              <a:latin typeface="Calibri" panose="020F0502020204030204" pitchFamily="34" charset="0"/>
              <a:ea typeface="Calibri" panose="020F0502020204030204" pitchFamily="34" charset="0"/>
              <a:cs typeface="Times New Roman" panose="02020603050405020304" pitchFamily="18" charset="0"/>
            </a:endParaRPr>
          </a:p>
          <a:p>
            <a:endParaRPr lang="en-CH"/>
          </a:p>
        </p:txBody>
      </p:sp>
      <p:sp>
        <p:nvSpPr>
          <p:cNvPr id="4" name="Slide Number Placeholder 3">
            <a:extLst>
              <a:ext uri="{FF2B5EF4-FFF2-40B4-BE49-F238E27FC236}">
                <a16:creationId xmlns:a16="http://schemas.microsoft.com/office/drawing/2014/main" id="{6EE0CA15-AAA9-8F5F-FB89-312F6917B5D4}"/>
              </a:ext>
            </a:extLst>
          </p:cNvPr>
          <p:cNvSpPr>
            <a:spLocks noGrp="1"/>
          </p:cNvSpPr>
          <p:nvPr>
            <p:ph type="sldNum" sz="quarter" idx="12"/>
          </p:nvPr>
        </p:nvSpPr>
        <p:spPr/>
        <p:txBody>
          <a:bodyPr/>
          <a:lstStyle/>
          <a:p>
            <a:fld id="{A7409867-4506-684E-8271-8A2DC78F0087}" type="slidenum">
              <a:rPr lang="de-CH" smtClean="0"/>
              <a:pPr/>
              <a:t>22</a:t>
            </a:fld>
            <a:endParaRPr lang="de-CH"/>
          </a:p>
        </p:txBody>
      </p:sp>
    </p:spTree>
    <p:extLst>
      <p:ext uri="{BB962C8B-B14F-4D97-AF65-F5344CB8AC3E}">
        <p14:creationId xmlns:p14="http://schemas.microsoft.com/office/powerpoint/2010/main" val="4096735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93FA-4379-8A47-350E-ECAD2CFD4FBF}"/>
              </a:ext>
            </a:extLst>
          </p:cNvPr>
          <p:cNvSpPr>
            <a:spLocks noGrp="1"/>
          </p:cNvSpPr>
          <p:nvPr>
            <p:ph type="title"/>
          </p:nvPr>
        </p:nvSpPr>
        <p:spPr/>
        <p:txBody>
          <a:bodyPr/>
          <a:lstStyle/>
          <a:p>
            <a:r>
              <a:rPr lang="el-GR"/>
              <a:t>Διάκριση φιγούρας / φόντου στη γλωσσολογία</a:t>
            </a:r>
            <a:endParaRPr lang="en-CH"/>
          </a:p>
        </p:txBody>
      </p:sp>
      <p:sp>
        <p:nvSpPr>
          <p:cNvPr id="3" name="Content Placeholder 2">
            <a:extLst>
              <a:ext uri="{FF2B5EF4-FFF2-40B4-BE49-F238E27FC236}">
                <a16:creationId xmlns:a16="http://schemas.microsoft.com/office/drawing/2014/main" id="{FB183F57-805E-DA99-D6BB-0E1D6F031B5F}"/>
              </a:ext>
            </a:extLst>
          </p:cNvPr>
          <p:cNvSpPr>
            <a:spLocks noGrp="1"/>
          </p:cNvSpPr>
          <p:nvPr>
            <p:ph idx="1"/>
          </p:nvPr>
        </p:nvSpPr>
        <p:spPr/>
        <p:txBody>
          <a:bodyPr/>
          <a:lstStyle/>
          <a:p>
            <a:pPr marL="0" indent="0">
              <a:buNone/>
            </a:pPr>
            <a:r>
              <a:rPr lang="en-US" sz="2400">
                <a:solidFill>
                  <a:srgbClr val="202122"/>
                </a:solidFill>
                <a:effectLst/>
                <a:latin typeface="Calibri" panose="020F0502020204030204" pitchFamily="34" charset="0"/>
                <a:ea typeface="Calibri" panose="020F0502020204030204" pitchFamily="34" charset="0"/>
              </a:rPr>
              <a:t>T]he basic intuition is that they [the presuppositions] are all in some important sense </a:t>
            </a:r>
            <a:r>
              <a:rPr lang="en-US" sz="2400" i="1">
                <a:solidFill>
                  <a:srgbClr val="202122"/>
                </a:solidFill>
                <a:effectLst/>
                <a:latin typeface="Calibri" panose="020F0502020204030204" pitchFamily="34" charset="0"/>
                <a:ea typeface="Calibri" panose="020F0502020204030204" pitchFamily="34" charset="0"/>
              </a:rPr>
              <a:t>background assumptions</a:t>
            </a:r>
            <a:r>
              <a:rPr lang="en-US" sz="2400">
                <a:solidFill>
                  <a:srgbClr val="202122"/>
                </a:solidFill>
                <a:effectLst/>
                <a:latin typeface="Calibri" panose="020F0502020204030204" pitchFamily="34" charset="0"/>
                <a:ea typeface="Calibri" panose="020F0502020204030204" pitchFamily="34" charset="0"/>
              </a:rPr>
              <a:t> against which the main import of the utterance of (29) is to be assessed. A useful analogy here is the notion of </a:t>
            </a:r>
            <a:r>
              <a:rPr lang="en-US" sz="2400" i="1">
                <a:solidFill>
                  <a:srgbClr val="202122"/>
                </a:solidFill>
                <a:effectLst/>
                <a:latin typeface="Calibri" panose="020F0502020204030204" pitchFamily="34" charset="0"/>
                <a:ea typeface="Calibri" panose="020F0502020204030204" pitchFamily="34" charset="0"/>
              </a:rPr>
              <a:t>figure</a:t>
            </a:r>
            <a:r>
              <a:rPr lang="en-US" sz="2400">
                <a:solidFill>
                  <a:srgbClr val="202122"/>
                </a:solidFill>
                <a:effectLst/>
                <a:latin typeface="Calibri" panose="020F0502020204030204" pitchFamily="34" charset="0"/>
                <a:ea typeface="Calibri" panose="020F0502020204030204" pitchFamily="34" charset="0"/>
              </a:rPr>
              <a:t> and </a:t>
            </a:r>
            <a:r>
              <a:rPr lang="en-US" sz="2400" i="1">
                <a:solidFill>
                  <a:srgbClr val="202122"/>
                </a:solidFill>
                <a:effectLst/>
                <a:latin typeface="Calibri" panose="020F0502020204030204" pitchFamily="34" charset="0"/>
                <a:ea typeface="Calibri" panose="020F0502020204030204" pitchFamily="34" charset="0"/>
              </a:rPr>
              <a:t>ground</a:t>
            </a:r>
            <a:r>
              <a:rPr lang="en-US" sz="2400">
                <a:solidFill>
                  <a:srgbClr val="202122"/>
                </a:solidFill>
                <a:effectLst/>
                <a:latin typeface="Calibri" panose="020F0502020204030204" pitchFamily="34" charset="0"/>
                <a:ea typeface="Calibri" panose="020F0502020204030204" pitchFamily="34" charset="0"/>
              </a:rPr>
              <a:t> in Gestalt psychology: in a picture a figure stands out only relative to a background, and there are well-known visual illusions or ‘ambiguities’ where figure and ground are reversible, demonstrating that the perception of each is relative to the perception of the other. The analogy is that the figure of an utterance is what is asserted or what is the main point of what is said, while the ground is the set of presuppositions against which the figure is assessed</a:t>
            </a:r>
            <a:r>
              <a:rPr lang="el-GR" sz="2400">
                <a:solidFill>
                  <a:srgbClr val="202122"/>
                </a:solidFill>
                <a:effectLst/>
                <a:latin typeface="Calibri" panose="020F0502020204030204" pitchFamily="34" charset="0"/>
                <a:ea typeface="Calibri" panose="020F0502020204030204" pitchFamily="34" charset="0"/>
              </a:rPr>
              <a:t> </a:t>
            </a:r>
            <a:r>
              <a:rPr lang="el-GR" sz="2400">
                <a:effectLst/>
                <a:latin typeface="Calibri" panose="020F0502020204030204" pitchFamily="34" charset="0"/>
                <a:ea typeface="Calibri" panose="020F0502020204030204" pitchFamily="34" charset="0"/>
                <a:cs typeface="Times New Roman" panose="02020603050405020304" pitchFamily="18" charset="0"/>
              </a:rPr>
              <a:t>(</a:t>
            </a:r>
            <a:r>
              <a:rPr lang="de-CH" sz="2400">
                <a:effectLst/>
                <a:latin typeface="Calibri" panose="020F0502020204030204" pitchFamily="34" charset="0"/>
                <a:ea typeface="Calibri" panose="020F0502020204030204" pitchFamily="34" charset="0"/>
                <a:cs typeface="Times New Roman" panose="02020603050405020304" pitchFamily="18" charset="0"/>
              </a:rPr>
              <a:t>Ste</a:t>
            </a:r>
            <a:r>
              <a:rPr lang="el-GR" sz="2400">
                <a:effectLst/>
                <a:latin typeface="Calibri" panose="020F0502020204030204" pitchFamily="34" charset="0"/>
                <a:ea typeface="Calibri" panose="020F0502020204030204" pitchFamily="34" charset="0"/>
                <a:cs typeface="Times New Roman" panose="02020603050405020304" pitchFamily="18" charset="0"/>
              </a:rPr>
              <a:t>­</a:t>
            </a:r>
            <a:r>
              <a:rPr lang="de-CH" sz="2400">
                <a:effectLst/>
                <a:latin typeface="Calibri" panose="020F0502020204030204" pitchFamily="34" charset="0"/>
                <a:ea typeface="Calibri" panose="020F0502020204030204" pitchFamily="34" charset="0"/>
                <a:cs typeface="Times New Roman" panose="02020603050405020304" pitchFamily="18" charset="0"/>
              </a:rPr>
              <a:t>phen C</a:t>
            </a:r>
            <a:r>
              <a:rPr lang="el-GR" sz="2400">
                <a:effectLst/>
                <a:latin typeface="Calibri" panose="020F0502020204030204" pitchFamily="34" charset="0"/>
                <a:ea typeface="Calibri" panose="020F0502020204030204" pitchFamily="34" charset="0"/>
                <a:cs typeface="Times New Roman" panose="02020603050405020304" pitchFamily="18" charset="0"/>
              </a:rPr>
              <a:t>. </a:t>
            </a:r>
            <a:r>
              <a:rPr lang="de-CH" sz="2400">
                <a:effectLst/>
                <a:latin typeface="Calibri" panose="020F0502020204030204" pitchFamily="34" charset="0"/>
                <a:ea typeface="Calibri" panose="020F0502020204030204" pitchFamily="34" charset="0"/>
                <a:cs typeface="Times New Roman" panose="02020603050405020304" pitchFamily="18" charset="0"/>
              </a:rPr>
              <a:t>Levinson</a:t>
            </a:r>
            <a:r>
              <a:rPr lang="el-GR" sz="2400">
                <a:effectLst/>
                <a:latin typeface="Calibri" panose="020F0502020204030204" pitchFamily="34" charset="0"/>
                <a:ea typeface="Calibri" panose="020F0502020204030204" pitchFamily="34" charset="0"/>
                <a:cs typeface="Times New Roman" panose="02020603050405020304" pitchFamily="18" charset="0"/>
              </a:rPr>
              <a:t>, </a:t>
            </a:r>
            <a:r>
              <a:rPr lang="de-CH" sz="2400">
                <a:effectLst/>
                <a:latin typeface="Calibri" panose="020F0502020204030204" pitchFamily="34" charset="0"/>
                <a:ea typeface="Calibri" panose="020F0502020204030204" pitchFamily="34" charset="0"/>
                <a:cs typeface="Times New Roman" panose="02020603050405020304" pitchFamily="18" charset="0"/>
              </a:rPr>
              <a:t>Pragmatics</a:t>
            </a:r>
            <a:r>
              <a:rPr lang="el-GR" sz="2400">
                <a:effectLst/>
                <a:latin typeface="Calibri" panose="020F0502020204030204" pitchFamily="34" charset="0"/>
                <a:ea typeface="Calibri" panose="020F0502020204030204" pitchFamily="34" charset="0"/>
                <a:cs typeface="Times New Roman" panose="02020603050405020304" pitchFamily="18" charset="0"/>
              </a:rPr>
              <a:t>, </a:t>
            </a:r>
            <a:r>
              <a:rPr lang="de-CH" sz="2400">
                <a:effectLst/>
                <a:latin typeface="Calibri" panose="020F0502020204030204" pitchFamily="34" charset="0"/>
                <a:ea typeface="Calibri" panose="020F0502020204030204" pitchFamily="34" charset="0"/>
                <a:cs typeface="Times New Roman" panose="02020603050405020304" pitchFamily="18" charset="0"/>
              </a:rPr>
              <a:t>Cambridge UP</a:t>
            </a:r>
            <a:r>
              <a:rPr lang="el-GR" sz="2400">
                <a:effectLst/>
                <a:latin typeface="Calibri" panose="020F0502020204030204" pitchFamily="34" charset="0"/>
                <a:ea typeface="Calibri" panose="020F0502020204030204" pitchFamily="34" charset="0"/>
                <a:cs typeface="Times New Roman" panose="02020603050405020304" pitchFamily="18" charset="0"/>
              </a:rPr>
              <a:t> 1983, σελ. 180</a:t>
            </a:r>
            <a:r>
              <a:rPr lang="el-GR" sz="2400">
                <a:solidFill>
                  <a:srgbClr val="202122"/>
                </a:solidFill>
                <a:latin typeface="Calibri" panose="020F0502020204030204" pitchFamily="34" charset="0"/>
                <a:ea typeface="Calibri" panose="020F0502020204030204" pitchFamily="34" charset="0"/>
                <a:cs typeface="Times New Roman" panose="02020603050405020304" pitchFamily="18" charset="0"/>
              </a:rPr>
              <a:t>).</a:t>
            </a:r>
            <a:endParaRPr lang="en-CH" sz="2400"/>
          </a:p>
        </p:txBody>
      </p:sp>
      <p:sp>
        <p:nvSpPr>
          <p:cNvPr id="4" name="Slide Number Placeholder 3">
            <a:extLst>
              <a:ext uri="{FF2B5EF4-FFF2-40B4-BE49-F238E27FC236}">
                <a16:creationId xmlns:a16="http://schemas.microsoft.com/office/drawing/2014/main" id="{2D14B982-122D-4B77-C71E-4D6FE539559B}"/>
              </a:ext>
            </a:extLst>
          </p:cNvPr>
          <p:cNvSpPr>
            <a:spLocks noGrp="1"/>
          </p:cNvSpPr>
          <p:nvPr>
            <p:ph type="sldNum" sz="quarter" idx="12"/>
          </p:nvPr>
        </p:nvSpPr>
        <p:spPr/>
        <p:txBody>
          <a:bodyPr/>
          <a:lstStyle/>
          <a:p>
            <a:fld id="{A7409867-4506-684E-8271-8A2DC78F0087}" type="slidenum">
              <a:rPr lang="de-CH" smtClean="0"/>
              <a:pPr/>
              <a:t>23</a:t>
            </a:fld>
            <a:endParaRPr lang="de-CH"/>
          </a:p>
        </p:txBody>
      </p:sp>
    </p:spTree>
    <p:extLst>
      <p:ext uri="{BB962C8B-B14F-4D97-AF65-F5344CB8AC3E}">
        <p14:creationId xmlns:p14="http://schemas.microsoft.com/office/powerpoint/2010/main" val="168986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a:t>Εναλλαγή φιγούρας / φόντου</a:t>
            </a:r>
            <a:endParaRPr lang="de-CH"/>
          </a:p>
        </p:txBody>
      </p:sp>
      <p:sp>
        <p:nvSpPr>
          <p:cNvPr id="3" name="Inhaltsplatzhalter 2"/>
          <p:cNvSpPr>
            <a:spLocks noGrp="1"/>
          </p:cNvSpPr>
          <p:nvPr>
            <p:ph idx="1"/>
          </p:nvPr>
        </p:nvSpPr>
        <p:spPr/>
        <p:txBody>
          <a:bodyPr/>
          <a:lstStyle/>
          <a:p>
            <a:pPr marL="0" indent="0">
              <a:buNone/>
            </a:pPr>
            <a:r>
              <a:rPr lang="en-US" sz="4400" i="1"/>
              <a:t>Harry accused Mary of writing the editiorial.</a:t>
            </a:r>
            <a:endParaRPr lang="de-CH" sz="4400"/>
          </a:p>
          <a:p>
            <a:pPr marL="0" indent="0">
              <a:buNone/>
            </a:pPr>
            <a:r>
              <a:rPr lang="en-US" sz="4400" i="1"/>
              <a:t>Harry criticized Mary for writing the editorial.</a:t>
            </a:r>
            <a:endParaRPr lang="de-CH" sz="4400"/>
          </a:p>
          <a:p>
            <a:pPr marL="0" indent="0">
              <a:buNone/>
            </a:pPr>
            <a:endParaRPr lang="de-CH" sz="4400"/>
          </a:p>
        </p:txBody>
      </p:sp>
      <p:sp>
        <p:nvSpPr>
          <p:cNvPr id="4" name="Foliennummernplatzhalter 3"/>
          <p:cNvSpPr>
            <a:spLocks noGrp="1"/>
          </p:cNvSpPr>
          <p:nvPr>
            <p:ph type="sldNum" sz="quarter" idx="12"/>
          </p:nvPr>
        </p:nvSpPr>
        <p:spPr/>
        <p:txBody>
          <a:bodyPr/>
          <a:lstStyle/>
          <a:p>
            <a:fld id="{A7409867-4506-684E-8271-8A2DC78F0087}" type="slidenum">
              <a:rPr lang="de-CH" smtClean="0"/>
              <a:pPr/>
              <a:t>24</a:t>
            </a:fld>
            <a:endParaRPr lang="de-CH"/>
          </a:p>
        </p:txBody>
      </p:sp>
    </p:spTree>
    <p:extLst>
      <p:ext uri="{BB962C8B-B14F-4D97-AF65-F5344CB8AC3E}">
        <p14:creationId xmlns:p14="http://schemas.microsoft.com/office/powerpoint/2010/main" val="726770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a:t>Εναλλαγή φιγούρας / φόντου</a:t>
            </a:r>
            <a:endParaRPr lang="de-CH"/>
          </a:p>
        </p:txBody>
      </p:sp>
      <p:sp>
        <p:nvSpPr>
          <p:cNvPr id="3" name="Inhaltsplatzhalter 2"/>
          <p:cNvSpPr>
            <a:spLocks noGrp="1"/>
          </p:cNvSpPr>
          <p:nvPr>
            <p:ph idx="1"/>
          </p:nvPr>
        </p:nvSpPr>
        <p:spPr/>
        <p:txBody>
          <a:bodyPr/>
          <a:lstStyle/>
          <a:p>
            <a:pPr marL="0" indent="0">
              <a:buNone/>
            </a:pPr>
            <a:r>
              <a:rPr lang="en-US" sz="2800"/>
              <a:t>I would say that a speaker who utters [the first sentence] presupposes that Harry regarded the editorial-writing activity as 'bad' and asserts that Harry claimed that Mary was the one who did it; while a speaker who utters [the second sentence] presupposes that Harry regarded Mary as the writer of the editiorial and asserts that Harry claimed the editorial-writing behavior or its result as being 'bad'. The content of the presupposition in each one of these verbs shows up in the assertive meaning of the other (Fillmore 1969</a:t>
            </a:r>
            <a:r>
              <a:rPr lang="el-GR" sz="2800"/>
              <a:t>, σελ. </a:t>
            </a:r>
            <a:r>
              <a:rPr lang="en-US" sz="2800"/>
              <a:t>122).</a:t>
            </a:r>
            <a:endParaRPr lang="de-CH" sz="2800"/>
          </a:p>
        </p:txBody>
      </p:sp>
      <p:sp>
        <p:nvSpPr>
          <p:cNvPr id="4" name="Foliennummernplatzhalter 3"/>
          <p:cNvSpPr>
            <a:spLocks noGrp="1"/>
          </p:cNvSpPr>
          <p:nvPr>
            <p:ph type="sldNum" sz="quarter" idx="12"/>
          </p:nvPr>
        </p:nvSpPr>
        <p:spPr/>
        <p:txBody>
          <a:bodyPr/>
          <a:lstStyle/>
          <a:p>
            <a:fld id="{A7409867-4506-684E-8271-8A2DC78F0087}" type="slidenum">
              <a:rPr lang="de-CH" smtClean="0"/>
              <a:pPr/>
              <a:t>25</a:t>
            </a:fld>
            <a:endParaRPr lang="de-CH"/>
          </a:p>
        </p:txBody>
      </p:sp>
    </p:spTree>
    <p:extLst>
      <p:ext uri="{BB962C8B-B14F-4D97-AF65-F5344CB8AC3E}">
        <p14:creationId xmlns:p14="http://schemas.microsoft.com/office/powerpoint/2010/main" val="1059223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a:t>Εναλλαγή φιγούρας / φόντου</a:t>
            </a:r>
            <a:endParaRPr lang="de-CH"/>
          </a:p>
        </p:txBody>
      </p:sp>
      <p:sp>
        <p:nvSpPr>
          <p:cNvPr id="3" name="Inhaltsplatzhalter 2"/>
          <p:cNvSpPr>
            <a:spLocks noGrp="1"/>
          </p:cNvSpPr>
          <p:nvPr>
            <p:ph idx="1"/>
          </p:nvPr>
        </p:nvSpPr>
        <p:spPr/>
        <p:txBody>
          <a:bodyPr/>
          <a:lstStyle/>
          <a:p>
            <a:pPr marL="0" indent="0">
              <a:buNone/>
            </a:pPr>
            <a:r>
              <a:rPr lang="en-US" sz="2400"/>
              <a:t>Fillmore, Charles J. 1969, "Types of lexical information." Kiefer, Ferenc (ed.), </a:t>
            </a:r>
            <a:r>
              <a:rPr lang="en-US" sz="2400" i="1"/>
              <a:t>Studies in syntax and semantics.</a:t>
            </a:r>
            <a:r>
              <a:rPr lang="en-US" sz="2400"/>
              <a:t> Dordrecht: D. Reidel (Foundations of Language Supplementary Series, 10); 109-137. Steinberg, Jakobovits (eds.) 1971: 370-392; dt. Stelzer (ed.) 1972: 98-129.</a:t>
            </a:r>
            <a:endParaRPr lang="de-CH" sz="2400"/>
          </a:p>
          <a:p>
            <a:pPr marL="0" indent="0">
              <a:buNone/>
            </a:pPr>
            <a:r>
              <a:rPr lang="en-US" sz="2400"/>
              <a:t>Fillmore, Charles J. 1969, "Verbs of judging: An exercise in semantic description." </a:t>
            </a:r>
            <a:r>
              <a:rPr lang="en-US" sz="2400" i="1"/>
              <a:t>Papers in Linguistics</a:t>
            </a:r>
            <a:r>
              <a:rPr lang="en-US" sz="2400"/>
              <a:t> 1:91-117 (Fillmore &amp; Langendoen (eds.) 1971: 272-289).</a:t>
            </a:r>
            <a:endParaRPr lang="de-CH" sz="2400"/>
          </a:p>
          <a:p>
            <a:pPr marL="0" indent="0">
              <a:buNone/>
            </a:pPr>
            <a:r>
              <a:rPr lang="en-US" sz="2400"/>
              <a:t>Fillmore, Charles J. &amp; Langendoen, D. Terence (eds.) 1971, </a:t>
            </a:r>
            <a:r>
              <a:rPr lang="en-US" sz="2400" i="1"/>
              <a:t>Studies in linguistic semantics.</a:t>
            </a:r>
            <a:r>
              <a:rPr lang="en-US" sz="2400"/>
              <a:t> </a:t>
            </a:r>
            <a:r>
              <a:rPr lang="de-CH" sz="2400"/>
              <a:t>New York etc.: Holt, Rinehart &amp; Winston.</a:t>
            </a:r>
          </a:p>
          <a:p>
            <a:endParaRPr lang="de-CH"/>
          </a:p>
        </p:txBody>
      </p:sp>
      <p:sp>
        <p:nvSpPr>
          <p:cNvPr id="4" name="Foliennummernplatzhalter 3"/>
          <p:cNvSpPr>
            <a:spLocks noGrp="1"/>
          </p:cNvSpPr>
          <p:nvPr>
            <p:ph type="sldNum" sz="quarter" idx="12"/>
          </p:nvPr>
        </p:nvSpPr>
        <p:spPr/>
        <p:txBody>
          <a:bodyPr/>
          <a:lstStyle/>
          <a:p>
            <a:fld id="{A7409867-4506-684E-8271-8A2DC78F0087}" type="slidenum">
              <a:rPr lang="de-CH" smtClean="0"/>
              <a:pPr/>
              <a:t>26</a:t>
            </a:fld>
            <a:endParaRPr lang="de-CH"/>
          </a:p>
        </p:txBody>
      </p:sp>
    </p:spTree>
    <p:extLst>
      <p:ext uri="{BB962C8B-B14F-4D97-AF65-F5344CB8AC3E}">
        <p14:creationId xmlns:p14="http://schemas.microsoft.com/office/powerpoint/2010/main" val="1542581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7775" y="1654175"/>
            <a:ext cx="3185274" cy="4498975"/>
          </a:xfrm>
        </p:spPr>
      </p:pic>
      <p:sp>
        <p:nvSpPr>
          <p:cNvPr id="4" name="Foliennummernplatzhalter 3"/>
          <p:cNvSpPr>
            <a:spLocks noGrp="1"/>
          </p:cNvSpPr>
          <p:nvPr>
            <p:ph type="sldNum" sz="quarter" idx="12"/>
          </p:nvPr>
        </p:nvSpPr>
        <p:spPr/>
        <p:txBody>
          <a:bodyPr/>
          <a:lstStyle/>
          <a:p>
            <a:fld id="{A7409867-4506-684E-8271-8A2DC78F0087}" type="slidenum">
              <a:rPr lang="de-CH" smtClean="0"/>
              <a:pPr/>
              <a:t>27</a:t>
            </a:fld>
            <a:endParaRPr lang="de-CH"/>
          </a:p>
        </p:txBody>
      </p:sp>
    </p:spTree>
    <p:extLst>
      <p:ext uri="{BB962C8B-B14F-4D97-AF65-F5344CB8AC3E}">
        <p14:creationId xmlns:p14="http://schemas.microsoft.com/office/powerpoint/2010/main" val="222126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213E-70F4-CFCE-D622-2E3027E309DC}"/>
              </a:ext>
            </a:extLst>
          </p:cNvPr>
          <p:cNvSpPr>
            <a:spLocks noGrp="1"/>
          </p:cNvSpPr>
          <p:nvPr>
            <p:ph type="title"/>
          </p:nvPr>
        </p:nvSpPr>
        <p:spPr/>
        <p:txBody>
          <a:bodyPr/>
          <a:lstStyle/>
          <a:p>
            <a:r>
              <a:rPr lang="el-GR"/>
              <a:t>Σημασιολογία / Πραγματολογία: </a:t>
            </a:r>
            <a:br>
              <a:rPr lang="el-GR"/>
            </a:br>
            <a:r>
              <a:rPr lang="el-GR"/>
              <a:t>Παράδειγμα (1)</a:t>
            </a:r>
            <a:endParaRPr lang="en-CH"/>
          </a:p>
        </p:txBody>
      </p:sp>
      <p:sp>
        <p:nvSpPr>
          <p:cNvPr id="3" name="Content Placeholder 2">
            <a:extLst>
              <a:ext uri="{FF2B5EF4-FFF2-40B4-BE49-F238E27FC236}">
                <a16:creationId xmlns:a16="http://schemas.microsoft.com/office/drawing/2014/main" id="{CB719874-BB6F-B90E-0E38-363389892EAB}"/>
              </a:ext>
            </a:extLst>
          </p:cNvPr>
          <p:cNvSpPr>
            <a:spLocks noGrp="1"/>
          </p:cNvSpPr>
          <p:nvPr>
            <p:ph idx="1"/>
          </p:nvPr>
        </p:nvSpPr>
        <p:spPr/>
        <p:txBody>
          <a:bodyPr/>
          <a:lstStyle/>
          <a:p>
            <a:pPr marL="0" indent="0">
              <a:buNone/>
            </a:pPr>
            <a:r>
              <a:rPr lang="el-GR" sz="2700">
                <a:effectLst/>
                <a:latin typeface="Calibri" panose="020F0502020204030204" pitchFamily="34" charset="0"/>
                <a:ea typeface="Calibri" panose="020F0502020204030204" pitchFamily="34" charset="0"/>
                <a:cs typeface="Times New Roman" panose="02020603050405020304" pitchFamily="18" charset="0"/>
              </a:rPr>
              <a:t>[Πρίν απο λίγο καιρό ήρθε στο γραφείο-μου μια φοιτήτρια, η οποία ήταν συνομήλική-μου. Μου εξήγησε οτι έπειτα απο πολύ καιρό είχε αποφασίσει να ολοκληρώσει το διδακτορικό-της το οποίο εκκρεμούσε απο καιρό. Το ακόλουθο αποτελεί απόσπασμα του διαλόγου μεταξύ-μας.]</a:t>
            </a:r>
          </a:p>
          <a:p>
            <a:pPr marL="0" indent="0">
              <a:buNone/>
            </a:pPr>
            <a:endParaRPr lang="el-GR" sz="270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CH" sz="270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2400"/>
              <a:t>Σπυριδούλα Μπέλλα. </a:t>
            </a:r>
            <a:r>
              <a:rPr lang="el-GR" sz="2400" i="1"/>
              <a:t>Πραγματολογία. Απο τη γλωσσική επικοινωνία στη γλωσσική διδασκαλία. </a:t>
            </a:r>
            <a:r>
              <a:rPr lang="el-GR" sz="2400"/>
              <a:t>Αθήνα 2015, σελ. 29-30.</a:t>
            </a:r>
            <a:endParaRPr lang="en-CH" sz="2400"/>
          </a:p>
          <a:p>
            <a:pPr marL="0" indent="0">
              <a:buNone/>
            </a:pPr>
            <a:endParaRPr lang="en-CH" sz="32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a:p>
          <a:p>
            <a:pPr marL="0" indent="0">
              <a:buNone/>
            </a:pPr>
            <a:endParaRPr lang="el-GR"/>
          </a:p>
          <a:p>
            <a:pPr marL="0" indent="0">
              <a:buNone/>
            </a:pPr>
            <a:endParaRPr lang="el-GR"/>
          </a:p>
          <a:p>
            <a:pPr marL="0" indent="0">
              <a:buNone/>
            </a:pPr>
            <a:endParaRPr lang="el-GR"/>
          </a:p>
          <a:p>
            <a:pPr marL="0" indent="0">
              <a:buNone/>
            </a:pPr>
            <a:endParaRPr lang="el-GR"/>
          </a:p>
          <a:p>
            <a:pPr marL="0" indent="0">
              <a:buNone/>
            </a:pPr>
            <a:endParaRPr lang="el-GR"/>
          </a:p>
          <a:p>
            <a:pPr marL="0" indent="0">
              <a:buNone/>
            </a:pPr>
            <a:endParaRPr lang="el-GR"/>
          </a:p>
          <a:p>
            <a:pPr marL="0" indent="0">
              <a:buNone/>
            </a:pPr>
            <a:endParaRPr lang="el-GR"/>
          </a:p>
          <a:p>
            <a:pPr marL="0" indent="0">
              <a:buNone/>
            </a:pPr>
            <a:endParaRPr lang="el-GR"/>
          </a:p>
          <a:p>
            <a:pPr marL="0" indent="0">
              <a:buNone/>
            </a:pPr>
            <a:endParaRPr lang="el-GR"/>
          </a:p>
        </p:txBody>
      </p:sp>
      <p:sp>
        <p:nvSpPr>
          <p:cNvPr id="4" name="Slide Number Placeholder 3">
            <a:extLst>
              <a:ext uri="{FF2B5EF4-FFF2-40B4-BE49-F238E27FC236}">
                <a16:creationId xmlns:a16="http://schemas.microsoft.com/office/drawing/2014/main" id="{7A156A5A-4726-CFC3-7A39-2B7C9D5CDE00}"/>
              </a:ext>
            </a:extLst>
          </p:cNvPr>
          <p:cNvSpPr>
            <a:spLocks noGrp="1"/>
          </p:cNvSpPr>
          <p:nvPr>
            <p:ph type="sldNum" sz="quarter" idx="12"/>
          </p:nvPr>
        </p:nvSpPr>
        <p:spPr/>
        <p:txBody>
          <a:bodyPr/>
          <a:lstStyle/>
          <a:p>
            <a:fld id="{A7409867-4506-684E-8271-8A2DC78F0087}" type="slidenum">
              <a:rPr lang="de-CH" smtClean="0"/>
              <a:pPr/>
              <a:t>3</a:t>
            </a:fld>
            <a:endParaRPr lang="de-CH"/>
          </a:p>
        </p:txBody>
      </p:sp>
    </p:spTree>
    <p:extLst>
      <p:ext uri="{BB962C8B-B14F-4D97-AF65-F5344CB8AC3E}">
        <p14:creationId xmlns:p14="http://schemas.microsoft.com/office/powerpoint/2010/main" val="263963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00AE-C73F-4ED4-7AB6-AD8ED06B3408}"/>
              </a:ext>
            </a:extLst>
          </p:cNvPr>
          <p:cNvSpPr>
            <a:spLocks noGrp="1"/>
          </p:cNvSpPr>
          <p:nvPr>
            <p:ph type="title"/>
          </p:nvPr>
        </p:nvSpPr>
        <p:spPr/>
        <p:txBody>
          <a:bodyPr/>
          <a:lstStyle/>
          <a:p>
            <a:r>
              <a:rPr lang="el-GR"/>
              <a:t>Σημασιολογία / Πραγματολογία: </a:t>
            </a:r>
            <a:br>
              <a:rPr lang="el-GR"/>
            </a:br>
            <a:r>
              <a:rPr lang="el-GR"/>
              <a:t>Παράδειγμα (1)</a:t>
            </a:r>
            <a:endParaRPr lang="en-CH"/>
          </a:p>
        </p:txBody>
      </p:sp>
      <p:sp>
        <p:nvSpPr>
          <p:cNvPr id="3" name="Content Placeholder 2">
            <a:extLst>
              <a:ext uri="{FF2B5EF4-FFF2-40B4-BE49-F238E27FC236}">
                <a16:creationId xmlns:a16="http://schemas.microsoft.com/office/drawing/2014/main" id="{9DE00BD4-132A-1FCB-ADEA-3F976067B503}"/>
              </a:ext>
            </a:extLst>
          </p:cNvPr>
          <p:cNvSpPr>
            <a:spLocks noGrp="1"/>
          </p:cNvSpPr>
          <p:nvPr>
            <p:ph idx="1"/>
          </p:nvPr>
        </p:nvSpPr>
        <p:spPr/>
        <p:txBody>
          <a:bodyPr/>
          <a:lstStyle/>
          <a:p>
            <a:pPr marL="0" indent="0">
              <a:buNone/>
            </a:pPr>
            <a:r>
              <a:rPr lang="el-GR" sz="2700">
                <a:latin typeface="Calibri" panose="020F0502020204030204" pitchFamily="34" charset="0"/>
                <a:cs typeface="Calibri" panose="020F0502020204030204" pitchFamily="34" charset="0"/>
              </a:rPr>
              <a:t>Φ: </a:t>
            </a:r>
            <a:r>
              <a:rPr lang="de-CH" sz="2700">
                <a:latin typeface="Calibri" panose="020F0502020204030204" pitchFamily="34" charset="0"/>
                <a:cs typeface="Calibri" panose="020F0502020204030204" pitchFamily="34" charset="0"/>
              </a:rPr>
              <a:t>[...]</a:t>
            </a:r>
            <a:r>
              <a:rPr lang="el-GR" sz="2700">
                <a:latin typeface="Calibri" panose="020F0502020204030204" pitchFamily="34" charset="0"/>
                <a:cs typeface="Calibri" panose="020F0502020204030204" pitchFamily="34" charset="0"/>
              </a:rPr>
              <a:t> τα έχω παρατήσει γιατι δέν έβγαινε. Παντρεύτηκα στο μεταξύ, έπιασα δουλειά, έκανα δύο παιδιά, ήταν πολύ δύσκολο να διαβάζω </a:t>
            </a:r>
            <a:r>
              <a:rPr lang="de-CH" sz="2700">
                <a:latin typeface="Calibri" panose="020F0502020204030204" pitchFamily="34" charset="0"/>
                <a:cs typeface="Calibri" panose="020F0502020204030204" pitchFamily="34" charset="0"/>
              </a:rPr>
              <a:t>[</a:t>
            </a:r>
            <a:r>
              <a:rPr lang="el-GR" sz="2700">
                <a:latin typeface="Calibri" panose="020F0502020204030204" pitchFamily="34" charset="0"/>
                <a:cs typeface="Calibri" panose="020F0502020204030204" pitchFamily="34" charset="0"/>
              </a:rPr>
              <a:t>παράλληλα</a:t>
            </a:r>
            <a:r>
              <a:rPr lang="de-CH" sz="2700">
                <a:latin typeface="Calibri" panose="020F0502020204030204" pitchFamily="34" charset="0"/>
                <a:cs typeface="Calibri" panose="020F0502020204030204" pitchFamily="34" charset="0"/>
              </a:rPr>
              <a:t>].</a:t>
            </a:r>
          </a:p>
          <a:p>
            <a:pPr marL="0" indent="0">
              <a:buNone/>
            </a:pPr>
            <a:r>
              <a:rPr lang="de-CH" sz="2700">
                <a:latin typeface="Calibri" panose="020F0502020204030204" pitchFamily="34" charset="0"/>
                <a:cs typeface="Calibri" panose="020F0502020204030204" pitchFamily="34" charset="0"/>
              </a:rPr>
              <a:t>E: [</a:t>
            </a:r>
            <a:r>
              <a:rPr lang="el-GR" sz="2700">
                <a:latin typeface="Calibri" panose="020F0502020204030204" pitchFamily="34" charset="0"/>
                <a:cs typeface="Calibri" panose="020F0502020204030204" pitchFamily="34" charset="0"/>
              </a:rPr>
              <a:t>Έ, με</a:t>
            </a:r>
            <a:r>
              <a:rPr lang="de-CH" sz="2700">
                <a:latin typeface="Calibri" panose="020F0502020204030204" pitchFamily="34" charset="0"/>
                <a:cs typeface="Calibri" panose="020F0502020204030204" pitchFamily="34" charset="0"/>
              </a:rPr>
              <a:t>]</a:t>
            </a:r>
            <a:r>
              <a:rPr lang="el-GR" sz="2700">
                <a:latin typeface="Calibri" panose="020F0502020204030204" pitchFamily="34" charset="0"/>
                <a:cs typeface="Calibri" panose="020F0502020204030204" pitchFamily="34" charset="0"/>
              </a:rPr>
              <a:t> τα παιδιά ειδικά δέ γίνεται.</a:t>
            </a:r>
          </a:p>
          <a:p>
            <a:pPr marL="0" indent="0">
              <a:buNone/>
            </a:pPr>
            <a:r>
              <a:rPr lang="el-GR" sz="2700">
                <a:latin typeface="Calibri" panose="020F0502020204030204" pitchFamily="34" charset="0"/>
                <a:cs typeface="Calibri" panose="020F0502020204030204" pitchFamily="34" charset="0"/>
              </a:rPr>
              <a:t>Φ: Ναί μωρέ και είναι ακόμα μικρά. Η μικρή-μου δέν έχει πάει σχολείο. Με χρειάζονται συνέχεια απο πάνω-τους, δέν προλαβαίνω καλά καλά να προετοιμαστώ για τη δουλειά.</a:t>
            </a:r>
          </a:p>
          <a:p>
            <a:pPr marL="0" indent="0">
              <a:buNone/>
            </a:pPr>
            <a:r>
              <a:rPr lang="el-GR" sz="2700">
                <a:latin typeface="Calibri" panose="020F0502020204030204" pitchFamily="34" charset="0"/>
                <a:cs typeface="Calibri" panose="020F0502020204030204" pitchFamily="34" charset="0"/>
              </a:rPr>
              <a:t>Ε: Ο μπαμπάς-τους δέν βοηθάει;</a:t>
            </a:r>
          </a:p>
          <a:p>
            <a:pPr marL="0" indent="0">
              <a:buNone/>
            </a:pPr>
            <a:r>
              <a:rPr lang="el-GR" sz="2700">
                <a:latin typeface="Calibri" panose="020F0502020204030204" pitchFamily="34" charset="0"/>
                <a:cs typeface="Calibri" panose="020F0502020204030204" pitchFamily="34" charset="0"/>
              </a:rPr>
              <a:t>Φ: Ο μπαμπάς-τους είναι Έλληνας.</a:t>
            </a:r>
          </a:p>
          <a:p>
            <a:pPr marL="0" indent="0">
              <a:buNone/>
            </a:pPr>
            <a:r>
              <a:rPr lang="el-GR" sz="2700">
                <a:latin typeface="Calibri" panose="020F0502020204030204" pitchFamily="34" charset="0"/>
                <a:cs typeface="Calibri" panose="020F0502020204030204" pitchFamily="34" charset="0"/>
              </a:rPr>
              <a:t>Ε: Ά, κατάλαβα.</a:t>
            </a:r>
          </a:p>
          <a:p>
            <a:endParaRPr lang="en-CH"/>
          </a:p>
        </p:txBody>
      </p:sp>
      <p:sp>
        <p:nvSpPr>
          <p:cNvPr id="4" name="Slide Number Placeholder 3">
            <a:extLst>
              <a:ext uri="{FF2B5EF4-FFF2-40B4-BE49-F238E27FC236}">
                <a16:creationId xmlns:a16="http://schemas.microsoft.com/office/drawing/2014/main" id="{54305E24-2920-9B62-9C69-25BCB322534B}"/>
              </a:ext>
            </a:extLst>
          </p:cNvPr>
          <p:cNvSpPr>
            <a:spLocks noGrp="1"/>
          </p:cNvSpPr>
          <p:nvPr>
            <p:ph type="sldNum" sz="quarter" idx="12"/>
          </p:nvPr>
        </p:nvSpPr>
        <p:spPr/>
        <p:txBody>
          <a:bodyPr/>
          <a:lstStyle/>
          <a:p>
            <a:fld id="{A7409867-4506-684E-8271-8A2DC78F0087}" type="slidenum">
              <a:rPr lang="de-CH" smtClean="0"/>
              <a:pPr/>
              <a:t>4</a:t>
            </a:fld>
            <a:endParaRPr lang="de-CH"/>
          </a:p>
        </p:txBody>
      </p:sp>
    </p:spTree>
    <p:extLst>
      <p:ext uri="{BB962C8B-B14F-4D97-AF65-F5344CB8AC3E}">
        <p14:creationId xmlns:p14="http://schemas.microsoft.com/office/powerpoint/2010/main" val="71894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583C-B552-D57E-EF45-973FFD6DE19F}"/>
              </a:ext>
            </a:extLst>
          </p:cNvPr>
          <p:cNvSpPr>
            <a:spLocks noGrp="1"/>
          </p:cNvSpPr>
          <p:nvPr>
            <p:ph type="title"/>
          </p:nvPr>
        </p:nvSpPr>
        <p:spPr/>
        <p:txBody>
          <a:bodyPr/>
          <a:lstStyle/>
          <a:p>
            <a:r>
              <a:rPr lang="el-GR"/>
              <a:t>Σημασιολογία / Πραγματολογία:</a:t>
            </a:r>
            <a:br>
              <a:rPr lang="el-GR"/>
            </a:br>
            <a:r>
              <a:rPr lang="el-GR"/>
              <a:t>Αντιπαράθεση</a:t>
            </a:r>
            <a:endParaRPr lang="en-CH"/>
          </a:p>
        </p:txBody>
      </p:sp>
      <p:sp>
        <p:nvSpPr>
          <p:cNvPr id="3" name="Content Placeholder 2">
            <a:extLst>
              <a:ext uri="{FF2B5EF4-FFF2-40B4-BE49-F238E27FC236}">
                <a16:creationId xmlns:a16="http://schemas.microsoft.com/office/drawing/2014/main" id="{27DAFC17-2C6C-C300-B24B-1E6CFF9312AF}"/>
              </a:ext>
            </a:extLst>
          </p:cNvPr>
          <p:cNvSpPr>
            <a:spLocks noGrp="1"/>
          </p:cNvSpPr>
          <p:nvPr>
            <p:ph idx="1"/>
          </p:nvPr>
        </p:nvSpPr>
        <p:spPr/>
        <p:txBody>
          <a:bodyPr/>
          <a:lstStyle/>
          <a:p>
            <a:pPr marL="800100" marR="1050925" lvl="0" indent="-457200">
              <a:lnSpc>
                <a:spcPct val="100000"/>
              </a:lnSpc>
              <a:spcBef>
                <a:spcPts val="0"/>
              </a:spcBef>
              <a:spcAft>
                <a:spcPts val="600"/>
              </a:spcAft>
              <a:buFont typeface="Wingdings" panose="05000000000000000000" pitchFamily="2" charset="2"/>
              <a:buChar char="Ø"/>
            </a:pPr>
            <a:r>
              <a:rPr lang="el-GR" sz="2700">
                <a:solidFill>
                  <a:schemeClr val="tx1"/>
                </a:solidFill>
                <a:effectLst/>
                <a:ea typeface="Calibri" panose="020F0502020204030204" pitchFamily="34" charset="0"/>
                <a:cs typeface="Times New Roman" panose="02020603050405020304" pitchFamily="18" charset="0"/>
              </a:rPr>
              <a:t>Σημασιολογία: περιεχόμενο</a:t>
            </a:r>
          </a:p>
          <a:p>
            <a:pPr marL="1333500" marR="1050925" lvl="1" indent="-571500">
              <a:lnSpc>
                <a:spcPct val="100000"/>
              </a:lnSpc>
              <a:spcBef>
                <a:spcPts val="0"/>
              </a:spcBef>
              <a:spcAft>
                <a:spcPts val="600"/>
              </a:spcAft>
              <a:buFont typeface="+mj-lt"/>
              <a:buAutoNum type="romanUcPeriod"/>
            </a:pPr>
            <a:r>
              <a:rPr lang="el-GR" sz="2700">
                <a:solidFill>
                  <a:schemeClr val="tx1"/>
                </a:solidFill>
                <a:effectLst/>
                <a:ea typeface="Calibri" panose="020F0502020204030204" pitchFamily="34" charset="0"/>
                <a:cs typeface="Times New Roman" panose="02020603050405020304" pitchFamily="18" charset="0"/>
              </a:rPr>
              <a:t>αληθειακό </a:t>
            </a:r>
          </a:p>
          <a:p>
            <a:pPr marL="1333500" marR="1050925" lvl="1" indent="-571500">
              <a:lnSpc>
                <a:spcPct val="100000"/>
              </a:lnSpc>
              <a:spcBef>
                <a:spcPts val="0"/>
              </a:spcBef>
              <a:spcAft>
                <a:spcPts val="600"/>
              </a:spcAft>
              <a:buFont typeface="+mj-lt"/>
              <a:buAutoNum type="romanUcPeriod"/>
            </a:pPr>
            <a:r>
              <a:rPr lang="el-GR" sz="2700">
                <a:solidFill>
                  <a:schemeClr val="tx1"/>
                </a:solidFill>
                <a:effectLst/>
                <a:ea typeface="Calibri" panose="020F0502020204030204" pitchFamily="34" charset="0"/>
                <a:cs typeface="Times New Roman" panose="02020603050405020304" pitchFamily="18" charset="0"/>
              </a:rPr>
              <a:t>σταθερό (ανεξάρτητο απο το περιβάλλον)</a:t>
            </a:r>
          </a:p>
          <a:p>
            <a:pPr marL="1333500" marR="1050925" lvl="1" indent="-571500">
              <a:lnSpc>
                <a:spcPct val="100000"/>
              </a:lnSpc>
              <a:spcBef>
                <a:spcPts val="0"/>
              </a:spcBef>
              <a:spcAft>
                <a:spcPts val="600"/>
              </a:spcAft>
              <a:buFont typeface="+mj-lt"/>
              <a:buAutoNum type="romanUcPeriod"/>
            </a:pPr>
            <a:r>
              <a:rPr lang="el-GR" sz="2700">
                <a:solidFill>
                  <a:schemeClr val="tx1"/>
                </a:solidFill>
                <a:effectLst/>
                <a:ea typeface="Calibri" panose="020F0502020204030204" pitchFamily="34" charset="0"/>
                <a:cs typeface="Times New Roman" panose="02020603050405020304" pitchFamily="18" charset="0"/>
              </a:rPr>
              <a:t>συμβατικό (κωδικοποιημένο)</a:t>
            </a:r>
            <a:endParaRPr lang="en-CH" sz="2700">
              <a:solidFill>
                <a:schemeClr val="tx1"/>
              </a:solidFill>
              <a:effectLst/>
              <a:ea typeface="Calibri" panose="020F0502020204030204" pitchFamily="34" charset="0"/>
              <a:cs typeface="Times New Roman" panose="02020603050405020304" pitchFamily="18" charset="0"/>
            </a:endParaRPr>
          </a:p>
          <a:p>
            <a:pPr marL="800100" marR="1050925" lvl="0" indent="-457200">
              <a:lnSpc>
                <a:spcPct val="100000"/>
              </a:lnSpc>
              <a:spcBef>
                <a:spcPts val="0"/>
              </a:spcBef>
              <a:spcAft>
                <a:spcPts val="600"/>
              </a:spcAft>
              <a:buFont typeface="Wingdings" panose="05000000000000000000" pitchFamily="2" charset="2"/>
              <a:buChar char="Ø"/>
            </a:pPr>
            <a:r>
              <a:rPr lang="el-GR" sz="2700">
                <a:solidFill>
                  <a:schemeClr val="tx1"/>
                </a:solidFill>
                <a:effectLst/>
                <a:ea typeface="Calibri" panose="020F0502020204030204" pitchFamily="34" charset="0"/>
                <a:cs typeface="Times New Roman" panose="02020603050405020304" pitchFamily="18" charset="0"/>
              </a:rPr>
              <a:t>Πραγματολογία: περιεχόμενο</a:t>
            </a:r>
          </a:p>
          <a:p>
            <a:pPr marL="1333500" marR="1050925" lvl="1" indent="-571500">
              <a:lnSpc>
                <a:spcPct val="100000"/>
              </a:lnSpc>
              <a:spcBef>
                <a:spcPts val="0"/>
              </a:spcBef>
              <a:spcAft>
                <a:spcPts val="600"/>
              </a:spcAft>
              <a:buFont typeface="+mj-lt"/>
              <a:buAutoNum type="romanUcPeriod"/>
            </a:pPr>
            <a:r>
              <a:rPr lang="el-GR" sz="2700">
                <a:solidFill>
                  <a:schemeClr val="tx1"/>
                </a:solidFill>
                <a:effectLst/>
                <a:ea typeface="Calibri" panose="020F0502020204030204" pitchFamily="34" charset="0"/>
                <a:cs typeface="Times New Roman" panose="02020603050405020304" pitchFamily="18" charset="0"/>
              </a:rPr>
              <a:t>μή-αληθειακό</a:t>
            </a:r>
          </a:p>
          <a:p>
            <a:pPr marL="1333500" marR="1050925" lvl="1" indent="-571500">
              <a:lnSpc>
                <a:spcPct val="100000"/>
              </a:lnSpc>
              <a:spcBef>
                <a:spcPts val="0"/>
              </a:spcBef>
              <a:spcAft>
                <a:spcPts val="600"/>
              </a:spcAft>
              <a:buFont typeface="+mj-lt"/>
              <a:buAutoNum type="romanUcPeriod"/>
            </a:pPr>
            <a:r>
              <a:rPr lang="el-GR" sz="2700">
                <a:solidFill>
                  <a:schemeClr val="tx1"/>
                </a:solidFill>
                <a:effectLst/>
                <a:ea typeface="Calibri" panose="020F0502020204030204" pitchFamily="34" charset="0"/>
                <a:cs typeface="Times New Roman" panose="02020603050405020304" pitchFamily="18" charset="0"/>
              </a:rPr>
              <a:t>μή-σταθερό</a:t>
            </a:r>
          </a:p>
          <a:p>
            <a:pPr marL="1333500" marR="1050925" lvl="1" indent="-571500">
              <a:lnSpc>
                <a:spcPct val="100000"/>
              </a:lnSpc>
              <a:spcBef>
                <a:spcPts val="0"/>
              </a:spcBef>
              <a:spcAft>
                <a:spcPts val="600"/>
              </a:spcAft>
              <a:buFont typeface="+mj-lt"/>
              <a:buAutoNum type="romanUcPeriod"/>
            </a:pPr>
            <a:r>
              <a:rPr lang="el-GR" sz="2700">
                <a:solidFill>
                  <a:schemeClr val="tx1"/>
                </a:solidFill>
                <a:effectLst/>
                <a:ea typeface="Calibri" panose="020F0502020204030204" pitchFamily="34" charset="0"/>
                <a:cs typeface="Times New Roman" panose="02020603050405020304" pitchFamily="18" charset="0"/>
              </a:rPr>
              <a:t>μή-συμβατικό</a:t>
            </a:r>
            <a:endParaRPr lang="en-CH" sz="2700">
              <a:solidFill>
                <a:schemeClr val="tx1"/>
              </a:solidFill>
              <a:effectLst/>
              <a:ea typeface="Calibri" panose="020F0502020204030204" pitchFamily="34" charset="0"/>
              <a:cs typeface="Times New Roman" panose="02020603050405020304" pitchFamily="18" charset="0"/>
            </a:endParaRPr>
          </a:p>
          <a:p>
            <a:endParaRPr lang="en-CH"/>
          </a:p>
        </p:txBody>
      </p:sp>
      <p:sp>
        <p:nvSpPr>
          <p:cNvPr id="4" name="Slide Number Placeholder 3">
            <a:extLst>
              <a:ext uri="{FF2B5EF4-FFF2-40B4-BE49-F238E27FC236}">
                <a16:creationId xmlns:a16="http://schemas.microsoft.com/office/drawing/2014/main" id="{1AB25613-9903-BBA7-010C-D6E9641E6E3A}"/>
              </a:ext>
            </a:extLst>
          </p:cNvPr>
          <p:cNvSpPr>
            <a:spLocks noGrp="1"/>
          </p:cNvSpPr>
          <p:nvPr>
            <p:ph type="sldNum" sz="quarter" idx="12"/>
          </p:nvPr>
        </p:nvSpPr>
        <p:spPr/>
        <p:txBody>
          <a:bodyPr/>
          <a:lstStyle/>
          <a:p>
            <a:fld id="{A7409867-4506-684E-8271-8A2DC78F0087}" type="slidenum">
              <a:rPr lang="de-CH" smtClean="0"/>
              <a:pPr/>
              <a:t>5</a:t>
            </a:fld>
            <a:endParaRPr lang="de-CH"/>
          </a:p>
        </p:txBody>
      </p:sp>
    </p:spTree>
    <p:extLst>
      <p:ext uri="{BB962C8B-B14F-4D97-AF65-F5344CB8AC3E}">
        <p14:creationId xmlns:p14="http://schemas.microsoft.com/office/powerpoint/2010/main" val="203865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7CFA-07CA-607C-EE18-595EFE636DE4}"/>
              </a:ext>
            </a:extLst>
          </p:cNvPr>
          <p:cNvSpPr>
            <a:spLocks noGrp="1"/>
          </p:cNvSpPr>
          <p:nvPr>
            <p:ph type="title"/>
          </p:nvPr>
        </p:nvSpPr>
        <p:spPr/>
        <p:txBody>
          <a:bodyPr/>
          <a:lstStyle/>
          <a:p>
            <a:r>
              <a:rPr lang="el-GR"/>
              <a:t>Σημασιολογία / Πραγματολογία: </a:t>
            </a:r>
            <a:br>
              <a:rPr lang="el-GR"/>
            </a:br>
            <a:r>
              <a:rPr lang="el-GR"/>
              <a:t>Παράδειγμα (2)</a:t>
            </a:r>
            <a:endParaRPr lang="en-CH"/>
          </a:p>
        </p:txBody>
      </p:sp>
      <p:sp>
        <p:nvSpPr>
          <p:cNvPr id="3" name="Content Placeholder 2">
            <a:extLst>
              <a:ext uri="{FF2B5EF4-FFF2-40B4-BE49-F238E27FC236}">
                <a16:creationId xmlns:a16="http://schemas.microsoft.com/office/drawing/2014/main" id="{BA39354A-0609-0960-4210-F4E4AEDC9378}"/>
              </a:ext>
            </a:extLst>
          </p:cNvPr>
          <p:cNvSpPr>
            <a:spLocks noGrp="1"/>
          </p:cNvSpPr>
          <p:nvPr>
            <p:ph idx="1"/>
          </p:nvPr>
        </p:nvSpPr>
        <p:spPr/>
        <p:txBody>
          <a:bodyPr/>
          <a:lstStyle/>
          <a:p>
            <a:pPr marL="0" indent="0">
              <a:buNone/>
            </a:pPr>
            <a:r>
              <a:rPr lang="de-CH" sz="2700">
                <a:latin typeface="Calibri" panose="020F0502020204030204" pitchFamily="34" charset="0"/>
                <a:ea typeface="Calibri" panose="020F0502020204030204" pitchFamily="34" charset="0"/>
                <a:cs typeface="Times New Roman" panose="02020603050405020304" pitchFamily="18" charset="0"/>
              </a:rPr>
              <a:t>[</a:t>
            </a:r>
            <a:r>
              <a:rPr lang="el-GR" sz="2700">
                <a:latin typeface="Calibri" panose="020F0502020204030204" pitchFamily="34" charset="0"/>
                <a:ea typeface="Calibri" panose="020F0502020204030204" pitchFamily="34" charset="0"/>
                <a:cs typeface="Times New Roman" panose="02020603050405020304" pitchFamily="18" charset="0"/>
              </a:rPr>
              <a:t>Υποθετικός διάλογος μεταξύ γιατρού και ασθενούς στο ιατρείο</a:t>
            </a:r>
            <a:r>
              <a:rPr lang="de-CH" sz="2700">
                <a:latin typeface="Calibri" panose="020F0502020204030204" pitchFamily="34" charset="0"/>
                <a:ea typeface="Calibri" panose="020F0502020204030204" pitchFamily="34" charset="0"/>
                <a:cs typeface="Times New Roman" panose="02020603050405020304" pitchFamily="18" charset="0"/>
              </a:rPr>
              <a:t>]</a:t>
            </a:r>
            <a:endParaRPr lang="el-GR" sz="27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sz="2700" i="1">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sz="2700">
                <a:latin typeface="Calibri" panose="020F0502020204030204" pitchFamily="34" charset="0"/>
                <a:ea typeface="Calibri" panose="020F0502020204030204" pitchFamily="34" charset="0"/>
                <a:cs typeface="Times New Roman" panose="02020603050405020304" pitchFamily="18" charset="0"/>
              </a:rPr>
              <a:t>Ασθενής: </a:t>
            </a:r>
            <a:r>
              <a:rPr lang="el-GR" sz="2700" i="1">
                <a:effectLst/>
                <a:latin typeface="Calibri" panose="020F0502020204030204" pitchFamily="34" charset="0"/>
                <a:ea typeface="Calibri" panose="020F0502020204030204" pitchFamily="34" charset="0"/>
                <a:cs typeface="Times New Roman" panose="02020603050405020304" pitchFamily="18" charset="0"/>
              </a:rPr>
              <a:t>Γιατρέ, πέρσι έκανα εξετάσεις αίματος τρείς φορές</a:t>
            </a:r>
            <a:r>
              <a:rPr lang="el-GR" sz="2700" i="1">
                <a:latin typeface="Calibri" panose="020F0502020204030204" pitchFamily="34" charset="0"/>
                <a:ea typeface="Calibri" panose="020F0502020204030204" pitchFamily="34" charset="0"/>
                <a:cs typeface="Times New Roman" panose="02020603050405020304" pitchFamily="18" charset="0"/>
              </a:rPr>
              <a:t>!</a:t>
            </a:r>
            <a:endParaRPr lang="en-CH" sz="27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H"/>
          </a:p>
        </p:txBody>
      </p:sp>
      <p:sp>
        <p:nvSpPr>
          <p:cNvPr id="4" name="Slide Number Placeholder 3">
            <a:extLst>
              <a:ext uri="{FF2B5EF4-FFF2-40B4-BE49-F238E27FC236}">
                <a16:creationId xmlns:a16="http://schemas.microsoft.com/office/drawing/2014/main" id="{6B85690F-3349-294C-B488-8CEC8B987F5E}"/>
              </a:ext>
            </a:extLst>
          </p:cNvPr>
          <p:cNvSpPr>
            <a:spLocks noGrp="1"/>
          </p:cNvSpPr>
          <p:nvPr>
            <p:ph type="sldNum" sz="quarter" idx="12"/>
          </p:nvPr>
        </p:nvSpPr>
        <p:spPr/>
        <p:txBody>
          <a:bodyPr/>
          <a:lstStyle/>
          <a:p>
            <a:fld id="{A7409867-4506-684E-8271-8A2DC78F0087}" type="slidenum">
              <a:rPr lang="de-CH" smtClean="0"/>
              <a:pPr/>
              <a:t>6</a:t>
            </a:fld>
            <a:endParaRPr lang="de-CH"/>
          </a:p>
        </p:txBody>
      </p:sp>
    </p:spTree>
    <p:extLst>
      <p:ext uri="{BB962C8B-B14F-4D97-AF65-F5344CB8AC3E}">
        <p14:creationId xmlns:p14="http://schemas.microsoft.com/office/powerpoint/2010/main" val="124211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039E-0E71-C613-3656-8E971497CA72}"/>
              </a:ext>
            </a:extLst>
          </p:cNvPr>
          <p:cNvSpPr>
            <a:spLocks noGrp="1"/>
          </p:cNvSpPr>
          <p:nvPr>
            <p:ph type="title"/>
          </p:nvPr>
        </p:nvSpPr>
        <p:spPr/>
        <p:txBody>
          <a:bodyPr/>
          <a:lstStyle/>
          <a:p>
            <a:r>
              <a:rPr lang="el-GR"/>
              <a:t>Σημασιολογία / Πραγματολογία:</a:t>
            </a:r>
            <a:br>
              <a:rPr lang="el-GR"/>
            </a:br>
            <a:r>
              <a:rPr lang="el-GR"/>
              <a:t>Προβλήματα οριοθέτησης</a:t>
            </a:r>
            <a:br>
              <a:rPr lang="el-GR"/>
            </a:br>
            <a:endParaRPr lang="en-CH"/>
          </a:p>
        </p:txBody>
      </p:sp>
      <p:sp>
        <p:nvSpPr>
          <p:cNvPr id="3" name="Content Placeholder 2">
            <a:extLst>
              <a:ext uri="{FF2B5EF4-FFF2-40B4-BE49-F238E27FC236}">
                <a16:creationId xmlns:a16="http://schemas.microsoft.com/office/drawing/2014/main" id="{ECA33CE8-E979-CB44-4449-5E2674F8EA67}"/>
              </a:ext>
            </a:extLst>
          </p:cNvPr>
          <p:cNvSpPr>
            <a:spLocks noGrp="1"/>
          </p:cNvSpPr>
          <p:nvPr>
            <p:ph idx="1"/>
          </p:nvPr>
        </p:nvSpPr>
        <p:spPr/>
        <p:txBody>
          <a:bodyPr/>
          <a:lstStyle/>
          <a:p>
            <a:pPr marL="342900" marR="1050925" lvl="0" indent="-342900">
              <a:lnSpc>
                <a:spcPct val="107000"/>
              </a:lnSpc>
              <a:buFont typeface="Wingdings" panose="05000000000000000000" pitchFamily="2" charset="2"/>
              <a:buChar char=""/>
            </a:pPr>
            <a:r>
              <a:rPr lang="el-GR" sz="3000" i="1" dirty="0">
                <a:effectLst/>
                <a:ea typeface="Calibri" panose="020F0502020204030204" pitchFamily="34" charset="0"/>
                <a:cs typeface="Times New Roman" panose="02020603050405020304" pitchFamily="18" charset="0"/>
              </a:rPr>
              <a:t>Γιατρέ:</a:t>
            </a:r>
            <a:r>
              <a:rPr lang="el-GR" sz="3000" dirty="0">
                <a:effectLst/>
                <a:ea typeface="Calibri" panose="020F0502020204030204" pitchFamily="34" charset="0"/>
                <a:cs typeface="Times New Roman" panose="02020603050405020304" pitchFamily="18" charset="0"/>
              </a:rPr>
              <a:t> </a:t>
            </a:r>
            <a:r>
              <a:rPr lang="el-GR" sz="3000" dirty="0" err="1">
                <a:solidFill>
                  <a:srgbClr val="FF0000"/>
                </a:solidFill>
                <a:effectLst/>
                <a:ea typeface="Calibri" panose="020F0502020204030204" pitchFamily="34" charset="0"/>
                <a:cs typeface="Times New Roman" panose="02020603050405020304" pitchFamily="18" charset="0"/>
              </a:rPr>
              <a:t>μή-αληθειακό</a:t>
            </a:r>
            <a:r>
              <a:rPr lang="el-GR" sz="3000" dirty="0">
                <a:effectLst/>
                <a:ea typeface="Calibri" panose="020F0502020204030204" pitchFamily="34" charset="0"/>
                <a:cs typeface="Times New Roman" panose="02020603050405020304" pitchFamily="18" charset="0"/>
              </a:rPr>
              <a:t>, σταθερό, συμβατικό περιεχόμενο </a:t>
            </a:r>
          </a:p>
          <a:p>
            <a:pPr marL="342900" marR="1050925" lvl="0" indent="-342900">
              <a:lnSpc>
                <a:spcPct val="107000"/>
              </a:lnSpc>
              <a:buFont typeface="Wingdings" panose="05000000000000000000" pitchFamily="2" charset="2"/>
              <a:buChar char=""/>
            </a:pPr>
            <a:r>
              <a:rPr lang="el-GR" sz="3000" i="1" dirty="0">
                <a:effectLst/>
                <a:ea typeface="Calibri" panose="020F0502020204030204" pitchFamily="34" charset="0"/>
                <a:cs typeface="Times New Roman" panose="02020603050405020304" pitchFamily="18" charset="0"/>
              </a:rPr>
              <a:t>πέρσι:</a:t>
            </a:r>
            <a:r>
              <a:rPr lang="el-GR" sz="3000" dirty="0">
                <a:effectLst/>
                <a:ea typeface="Calibri" panose="020F0502020204030204" pitchFamily="34" charset="0"/>
                <a:cs typeface="Times New Roman" panose="02020603050405020304" pitchFamily="18" charset="0"/>
              </a:rPr>
              <a:t> </a:t>
            </a:r>
            <a:r>
              <a:rPr lang="el-GR" sz="3000" dirty="0" err="1">
                <a:effectLst/>
                <a:ea typeface="Calibri" panose="020F0502020204030204" pitchFamily="34" charset="0"/>
                <a:cs typeface="Times New Roman" panose="02020603050405020304" pitchFamily="18" charset="0"/>
              </a:rPr>
              <a:t>αληθειακό</a:t>
            </a:r>
            <a:r>
              <a:rPr lang="el-GR" sz="3000" dirty="0">
                <a:effectLst/>
                <a:ea typeface="Calibri" panose="020F0502020204030204" pitchFamily="34" charset="0"/>
                <a:cs typeface="Times New Roman" panose="02020603050405020304" pitchFamily="18" charset="0"/>
              </a:rPr>
              <a:t>, </a:t>
            </a:r>
            <a:r>
              <a:rPr lang="el-GR" sz="3000" dirty="0" err="1">
                <a:solidFill>
                  <a:srgbClr val="FF0000"/>
                </a:solidFill>
                <a:effectLst/>
                <a:ea typeface="Calibri" panose="020F0502020204030204" pitchFamily="34" charset="0"/>
                <a:cs typeface="Times New Roman" panose="02020603050405020304" pitchFamily="18" charset="0"/>
              </a:rPr>
              <a:t>μή</a:t>
            </a:r>
            <a:r>
              <a:rPr lang="el-GR" sz="3000" dirty="0">
                <a:solidFill>
                  <a:srgbClr val="FF0000"/>
                </a:solidFill>
                <a:effectLst/>
                <a:ea typeface="Calibri" panose="020F0502020204030204" pitchFamily="34" charset="0"/>
                <a:cs typeface="Times New Roman" panose="02020603050405020304" pitchFamily="18" charset="0"/>
              </a:rPr>
              <a:t>-σταθερό</a:t>
            </a:r>
            <a:r>
              <a:rPr lang="el-GR" sz="3000" dirty="0">
                <a:effectLst/>
                <a:ea typeface="Calibri" panose="020F0502020204030204" pitchFamily="34" charset="0"/>
                <a:cs typeface="Times New Roman" panose="02020603050405020304" pitchFamily="18" charset="0"/>
              </a:rPr>
              <a:t>, συμβατικό περιεχόμενο</a:t>
            </a:r>
            <a:endParaRPr lang="en-CH" sz="3000" dirty="0">
              <a:effectLst/>
              <a:ea typeface="Calibri" panose="020F0502020204030204" pitchFamily="34" charset="0"/>
              <a:cs typeface="Times New Roman" panose="02020603050405020304" pitchFamily="18" charset="0"/>
            </a:endParaRPr>
          </a:p>
          <a:p>
            <a:pPr marL="342900" marR="1050925" lvl="0" indent="-342900">
              <a:lnSpc>
                <a:spcPct val="107000"/>
              </a:lnSpc>
              <a:spcAft>
                <a:spcPts val="800"/>
              </a:spcAft>
              <a:buFont typeface="Wingdings" panose="05000000000000000000" pitchFamily="2" charset="2"/>
              <a:buChar char=""/>
            </a:pPr>
            <a:r>
              <a:rPr lang="el-GR" sz="3000" i="1" dirty="0">
                <a:effectLst/>
                <a:ea typeface="Calibri" panose="020F0502020204030204" pitchFamily="34" charset="0"/>
                <a:cs typeface="Times New Roman" panose="02020603050405020304" pitchFamily="18" charset="0"/>
              </a:rPr>
              <a:t>τρείς φορές </a:t>
            </a:r>
            <a:r>
              <a:rPr lang="el-GR" sz="3000" dirty="0">
                <a:effectLst/>
                <a:ea typeface="Calibri" panose="020F0502020204030204" pitchFamily="34" charset="0"/>
                <a:cs typeface="Times New Roman" panose="02020603050405020304" pitchFamily="18" charset="0"/>
              </a:rPr>
              <a:t>&gt;&gt; ‘</a:t>
            </a:r>
            <a:r>
              <a:rPr lang="el-GR" sz="3000" dirty="0">
                <a:ea typeface="Calibri" panose="020F0502020204030204" pitchFamily="34" charset="0"/>
                <a:cs typeface="Times New Roman" panose="02020603050405020304" pitchFamily="18" charset="0"/>
              </a:rPr>
              <a:t>μόνο </a:t>
            </a:r>
            <a:r>
              <a:rPr lang="el-GR" sz="3000" dirty="0">
                <a:effectLst/>
                <a:ea typeface="Calibri" panose="020F0502020204030204" pitchFamily="34" charset="0"/>
                <a:cs typeface="Times New Roman" panose="02020603050405020304" pitchFamily="18" charset="0"/>
              </a:rPr>
              <a:t>τρείς φορές’</a:t>
            </a:r>
            <a:r>
              <a:rPr lang="el-GR" sz="3000" dirty="0">
                <a:ea typeface="Calibri" panose="020F0502020204030204" pitchFamily="34" charset="0"/>
                <a:cs typeface="Times New Roman" panose="02020603050405020304" pitchFamily="18" charset="0"/>
              </a:rPr>
              <a:t>:</a:t>
            </a:r>
            <a:r>
              <a:rPr lang="el-GR" sz="3000" dirty="0">
                <a:effectLst/>
                <a:ea typeface="Calibri" panose="020F0502020204030204" pitchFamily="34" charset="0"/>
                <a:cs typeface="Times New Roman" panose="02020603050405020304" pitchFamily="18" charset="0"/>
              </a:rPr>
              <a:t> </a:t>
            </a:r>
            <a:r>
              <a:rPr lang="el-GR" sz="3000" dirty="0" err="1">
                <a:effectLst/>
                <a:ea typeface="Calibri" panose="020F0502020204030204" pitchFamily="34" charset="0"/>
                <a:cs typeface="Times New Roman" panose="02020603050405020304" pitchFamily="18" charset="0"/>
              </a:rPr>
              <a:t>αληθειακό</a:t>
            </a:r>
            <a:r>
              <a:rPr lang="el-GR" sz="3000" dirty="0">
                <a:effectLst/>
                <a:ea typeface="Calibri" panose="020F0502020204030204" pitchFamily="34" charset="0"/>
                <a:cs typeface="Times New Roman" panose="02020603050405020304" pitchFamily="18" charset="0"/>
              </a:rPr>
              <a:t>, σταθερό, </a:t>
            </a:r>
            <a:r>
              <a:rPr lang="el-GR" sz="3000" dirty="0" err="1">
                <a:solidFill>
                  <a:srgbClr val="FF0000"/>
                </a:solidFill>
                <a:effectLst/>
                <a:ea typeface="Calibri" panose="020F0502020204030204" pitchFamily="34" charset="0"/>
                <a:cs typeface="Times New Roman" panose="02020603050405020304" pitchFamily="18" charset="0"/>
              </a:rPr>
              <a:t>μή</a:t>
            </a:r>
            <a:r>
              <a:rPr lang="el-GR" sz="3000" dirty="0">
                <a:solidFill>
                  <a:srgbClr val="FF0000"/>
                </a:solidFill>
                <a:effectLst/>
                <a:ea typeface="Calibri" panose="020F0502020204030204" pitchFamily="34" charset="0"/>
                <a:cs typeface="Times New Roman" panose="02020603050405020304" pitchFamily="18" charset="0"/>
              </a:rPr>
              <a:t>-συμβατικό</a:t>
            </a:r>
            <a:r>
              <a:rPr lang="el-GR" sz="3000" dirty="0">
                <a:effectLst/>
                <a:ea typeface="Calibri" panose="020F0502020204030204" pitchFamily="34" charset="0"/>
                <a:cs typeface="Times New Roman" panose="02020603050405020304" pitchFamily="18" charset="0"/>
              </a:rPr>
              <a:t> περιεχόμενο</a:t>
            </a:r>
            <a:endParaRPr lang="en-CH" sz="3000" dirty="0">
              <a:effectLst/>
              <a:ea typeface="Calibri" panose="020F0502020204030204" pitchFamily="34" charset="0"/>
              <a:cs typeface="Times New Roman" panose="02020603050405020304" pitchFamily="18" charset="0"/>
            </a:endParaRPr>
          </a:p>
          <a:p>
            <a:endParaRPr lang="en-CH" dirty="0"/>
          </a:p>
        </p:txBody>
      </p:sp>
      <p:sp>
        <p:nvSpPr>
          <p:cNvPr id="4" name="Slide Number Placeholder 3">
            <a:extLst>
              <a:ext uri="{FF2B5EF4-FFF2-40B4-BE49-F238E27FC236}">
                <a16:creationId xmlns:a16="http://schemas.microsoft.com/office/drawing/2014/main" id="{2B6C145A-9E4A-913E-1CCF-ABFED2AB02F5}"/>
              </a:ext>
            </a:extLst>
          </p:cNvPr>
          <p:cNvSpPr>
            <a:spLocks noGrp="1"/>
          </p:cNvSpPr>
          <p:nvPr>
            <p:ph type="sldNum" sz="quarter" idx="12"/>
          </p:nvPr>
        </p:nvSpPr>
        <p:spPr/>
        <p:txBody>
          <a:bodyPr/>
          <a:lstStyle/>
          <a:p>
            <a:fld id="{A7409867-4506-684E-8271-8A2DC78F0087}" type="slidenum">
              <a:rPr lang="de-CH" smtClean="0"/>
              <a:pPr/>
              <a:t>7</a:t>
            </a:fld>
            <a:endParaRPr lang="de-CH"/>
          </a:p>
        </p:txBody>
      </p:sp>
    </p:spTree>
    <p:extLst>
      <p:ext uri="{BB962C8B-B14F-4D97-AF65-F5344CB8AC3E}">
        <p14:creationId xmlns:p14="http://schemas.microsoft.com/office/powerpoint/2010/main" val="217427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FD753-9438-6BC0-BDBC-BB8E6AC255EC}"/>
              </a:ext>
            </a:extLst>
          </p:cNvPr>
          <p:cNvSpPr>
            <a:spLocks noGrp="1"/>
          </p:cNvSpPr>
          <p:nvPr>
            <p:ph type="title"/>
          </p:nvPr>
        </p:nvSpPr>
        <p:spPr/>
        <p:txBody>
          <a:bodyPr/>
          <a:lstStyle/>
          <a:p>
            <a:r>
              <a:rPr lang="el-GR"/>
              <a:t>Γλωσσική υποκειμενικότητα (1)</a:t>
            </a:r>
            <a:endParaRPr lang="en-CH"/>
          </a:p>
        </p:txBody>
      </p:sp>
      <p:sp>
        <p:nvSpPr>
          <p:cNvPr id="3" name="Content Placeholder 2">
            <a:extLst>
              <a:ext uri="{FF2B5EF4-FFF2-40B4-BE49-F238E27FC236}">
                <a16:creationId xmlns:a16="http://schemas.microsoft.com/office/drawing/2014/main" id="{F018FA5A-ED97-5F75-3A72-B3F2D7A0C335}"/>
              </a:ext>
            </a:extLst>
          </p:cNvPr>
          <p:cNvSpPr>
            <a:spLocks noGrp="1"/>
          </p:cNvSpPr>
          <p:nvPr>
            <p:ph idx="1"/>
          </p:nvPr>
        </p:nvSpPr>
        <p:spPr/>
        <p:txBody>
          <a:bodyPr/>
          <a:lstStyle/>
          <a:p>
            <a:pPr marL="0" indent="0">
              <a:buNone/>
            </a:pPr>
            <a:r>
              <a:rPr lang="el-GR" sz="3600"/>
              <a:t>Το γλωσσικό εκφώνημα φέρει τη σφραγίδα δύο περιστάσεων: της </a:t>
            </a:r>
            <a:r>
              <a:rPr lang="el-GR" sz="3600" b="1"/>
              <a:t>περίστασης εντός </a:t>
            </a:r>
            <a:r>
              <a:rPr lang="el-GR" sz="3600"/>
              <a:t>(ΠΕ) και της </a:t>
            </a:r>
            <a:r>
              <a:rPr lang="el-GR" sz="3600" b="1"/>
              <a:t>περίστασης περί </a:t>
            </a:r>
            <a:r>
              <a:rPr lang="el-GR" sz="3600"/>
              <a:t>της οποίας μιλάμε (ΠΠ)</a:t>
            </a:r>
          </a:p>
        </p:txBody>
      </p:sp>
      <p:sp>
        <p:nvSpPr>
          <p:cNvPr id="4" name="Slide Number Placeholder 3">
            <a:extLst>
              <a:ext uri="{FF2B5EF4-FFF2-40B4-BE49-F238E27FC236}">
                <a16:creationId xmlns:a16="http://schemas.microsoft.com/office/drawing/2014/main" id="{AC291BC7-E7BB-106D-EA6A-7D1E4C25A3F9}"/>
              </a:ext>
            </a:extLst>
          </p:cNvPr>
          <p:cNvSpPr>
            <a:spLocks noGrp="1"/>
          </p:cNvSpPr>
          <p:nvPr>
            <p:ph type="sldNum" sz="quarter" idx="12"/>
          </p:nvPr>
        </p:nvSpPr>
        <p:spPr/>
        <p:txBody>
          <a:bodyPr/>
          <a:lstStyle/>
          <a:p>
            <a:fld id="{A7409867-4506-684E-8271-8A2DC78F0087}" type="slidenum">
              <a:rPr lang="de-CH" smtClean="0"/>
              <a:pPr/>
              <a:t>8</a:t>
            </a:fld>
            <a:endParaRPr lang="de-CH"/>
          </a:p>
        </p:txBody>
      </p:sp>
    </p:spTree>
    <p:extLst>
      <p:ext uri="{BB962C8B-B14F-4D97-AF65-F5344CB8AC3E}">
        <p14:creationId xmlns:p14="http://schemas.microsoft.com/office/powerpoint/2010/main" val="391950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FD54-0D7E-BD83-0724-8F9D2E6F71D4}"/>
              </a:ext>
            </a:extLst>
          </p:cNvPr>
          <p:cNvSpPr>
            <a:spLocks noGrp="1"/>
          </p:cNvSpPr>
          <p:nvPr>
            <p:ph type="title"/>
          </p:nvPr>
        </p:nvSpPr>
        <p:spPr/>
        <p:txBody>
          <a:bodyPr/>
          <a:lstStyle/>
          <a:p>
            <a:r>
              <a:rPr lang="el-GR"/>
              <a:t>Γλωσσική υποκειμενικότητα (2):</a:t>
            </a:r>
            <a:endParaRPr lang="en-CH"/>
          </a:p>
        </p:txBody>
      </p:sp>
      <p:sp>
        <p:nvSpPr>
          <p:cNvPr id="3" name="Content Placeholder 2">
            <a:extLst>
              <a:ext uri="{FF2B5EF4-FFF2-40B4-BE49-F238E27FC236}">
                <a16:creationId xmlns:a16="http://schemas.microsoft.com/office/drawing/2014/main" id="{A8A4F948-42F2-4C49-D27E-5BDDF4F4CEA3}"/>
              </a:ext>
            </a:extLst>
          </p:cNvPr>
          <p:cNvSpPr>
            <a:spLocks noGrp="1"/>
          </p:cNvSpPr>
          <p:nvPr>
            <p:ph idx="1"/>
          </p:nvPr>
        </p:nvSpPr>
        <p:spPr/>
        <p:txBody>
          <a:bodyPr/>
          <a:lstStyle/>
          <a:p>
            <a:pPr marL="0" indent="0">
              <a:buNone/>
            </a:pPr>
            <a:r>
              <a:rPr lang="el-GR" sz="3200" b="1"/>
              <a:t>Υποκειμενικά στοιχεία </a:t>
            </a:r>
            <a:r>
              <a:rPr lang="el-GR" sz="3200"/>
              <a:t>του εκφωνήματος: τα στοιχεία που πρέπει να αλλάξουν άν αλλάξει η ΠΕ</a:t>
            </a:r>
          </a:p>
          <a:p>
            <a:pPr marL="0" indent="0">
              <a:buNone/>
            </a:pPr>
            <a:r>
              <a:rPr lang="el-GR" sz="3200" b="1"/>
              <a:t>Αντικειμενικά στοιχεία </a:t>
            </a:r>
            <a:r>
              <a:rPr lang="el-GR" sz="3200"/>
              <a:t>του εκφωνήματος: τα στοιχεία που πρέπει να αλλάξουν άν αλλάξει η ΠΠ</a:t>
            </a:r>
          </a:p>
          <a:p>
            <a:pPr marL="0" indent="0">
              <a:buNone/>
            </a:pPr>
            <a:r>
              <a:rPr lang="el-GR" sz="2800"/>
              <a:t>Προσοχή: Πολλά στοιχεία του εκφωνήματος αναφέρονται συγχρόνως στην ΠΕ και στην ΠΠ, είναι δηλ. και υποκειμενικά και αντικειμενικά.</a:t>
            </a:r>
            <a:endParaRPr lang="en-CH" sz="2800"/>
          </a:p>
          <a:p>
            <a:pPr marL="0" indent="0">
              <a:buNone/>
            </a:pPr>
            <a:endParaRPr lang="en-CH"/>
          </a:p>
        </p:txBody>
      </p:sp>
      <p:sp>
        <p:nvSpPr>
          <p:cNvPr id="4" name="Slide Number Placeholder 3">
            <a:extLst>
              <a:ext uri="{FF2B5EF4-FFF2-40B4-BE49-F238E27FC236}">
                <a16:creationId xmlns:a16="http://schemas.microsoft.com/office/drawing/2014/main" id="{D04999D2-EFE7-71ED-D827-3FFE23C54837}"/>
              </a:ext>
            </a:extLst>
          </p:cNvPr>
          <p:cNvSpPr>
            <a:spLocks noGrp="1"/>
          </p:cNvSpPr>
          <p:nvPr>
            <p:ph type="sldNum" sz="quarter" idx="12"/>
          </p:nvPr>
        </p:nvSpPr>
        <p:spPr/>
        <p:txBody>
          <a:bodyPr/>
          <a:lstStyle/>
          <a:p>
            <a:fld id="{A7409867-4506-684E-8271-8A2DC78F0087}" type="slidenum">
              <a:rPr lang="de-CH" smtClean="0"/>
              <a:pPr/>
              <a:t>9</a:t>
            </a:fld>
            <a:endParaRPr lang="de-CH"/>
          </a:p>
        </p:txBody>
      </p:sp>
    </p:spTree>
    <p:extLst>
      <p:ext uri="{BB962C8B-B14F-4D97-AF65-F5344CB8AC3E}">
        <p14:creationId xmlns:p14="http://schemas.microsoft.com/office/powerpoint/2010/main" val="2505639253"/>
      </p:ext>
    </p:extLst>
  </p:cSld>
  <p:clrMapOvr>
    <a:masterClrMapping/>
  </p:clrMapOvr>
</p:sld>
</file>

<file path=ppt/theme/theme1.xml><?xml version="1.0" encoding="utf-8"?>
<a:theme xmlns:a="http://schemas.openxmlformats.org/drawingml/2006/main" name="ZZPP01">
  <a:themeElements>
    <a:clrScheme name="">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DF2046"/>
      </a:hlink>
      <a:folHlink>
        <a:srgbClr val="996670"/>
      </a:folHlink>
    </a:clrScheme>
    <a:fontScheme name="Office-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ZZPP01</Template>
  <TotalTime>97</TotalTime>
  <Words>1629</Words>
  <Application>Microsoft Office PowerPoint</Application>
  <PresentationFormat>Προβολή στην οθόνη (4:3)</PresentationFormat>
  <Paragraphs>132</Paragraphs>
  <Slides>27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27</vt:i4>
      </vt:variant>
    </vt:vector>
  </HeadingPairs>
  <TitlesOfParts>
    <vt:vector size="31" baseType="lpstr">
      <vt:lpstr>Arial</vt:lpstr>
      <vt:lpstr>Calibri</vt:lpstr>
      <vt:lpstr>Wingdings</vt:lpstr>
      <vt:lpstr>ZZPP01</vt:lpstr>
      <vt:lpstr>ΓΛΩΣΣΙΚΗ ΥΠΟΚΕΙΜΕΝΙΚΟΤΗΤΑ 1: ΕΙΣΑΓΩΓΗ   </vt:lpstr>
      <vt:lpstr>Σχεδιάγραμμα διαλέξεων</vt:lpstr>
      <vt:lpstr>Σημασιολογία / Πραγματολογία:  Παράδειγμα (1)</vt:lpstr>
      <vt:lpstr>Σημασιολογία / Πραγματολογία:  Παράδειγμα (1)</vt:lpstr>
      <vt:lpstr>Σημασιολογία / Πραγματολογία: Αντιπαράθεση</vt:lpstr>
      <vt:lpstr>Σημασιολογία / Πραγματολογία:  Παράδειγμα (2)</vt:lpstr>
      <vt:lpstr>Σημασιολογία / Πραγματολογία: Προβλήματα οριοθέτησης </vt:lpstr>
      <vt:lpstr>Γλωσσική υποκειμενικότητα (1)</vt:lpstr>
      <vt:lpstr>Γλωσσική υποκειμενικότητα (2):</vt:lpstr>
      <vt:lpstr>Ορισμός του επιχειρήματος:</vt:lpstr>
      <vt:lpstr>Ισχυρισμός / Δεδομένα / Εγγύση</vt:lpstr>
      <vt:lpstr>Σχετικότητα του ορίου υποκειμενικότητας / αντικειμενικότητας: Παράδειγμα (1)</vt:lpstr>
      <vt:lpstr>Ανασύνθεση του επιχειρήματος</vt:lpstr>
      <vt:lpstr>Αναδιατύπωση με εναλλαγή ρητής και σιωπηρής προκείμενης</vt:lpstr>
      <vt:lpstr>Σχετικότητα του ορίου υποκειμενικότητας / αντικειμενικότητας: Παράδειγμα (2)</vt:lpstr>
      <vt:lpstr>Σχετικότητα του ορίου υποκειμενικότητας / αντικειμενικότητας: Παράδειγμα (2)</vt:lpstr>
      <vt:lpstr>Ψυχολογία της μορφής (γκεστάλτ)</vt:lpstr>
      <vt:lpstr>Ψυχολογία της μορφής: Ολισμός</vt:lpstr>
      <vt:lpstr>Ψυχολογία της μορφής: Ολισμός</vt:lpstr>
      <vt:lpstr>Ψυχολογία της μορφής: διάκριση φιγούρας / φόντου</vt:lpstr>
      <vt:lpstr>Ψυχολογία της μορφής: διάκριση φιγούρας / φόντου</vt:lpstr>
      <vt:lpstr>Ψυχολογία της μορφής: διάκριση φιγούρας / φόντου</vt:lpstr>
      <vt:lpstr>Διάκριση φιγούρας / φόντου στη γλωσσολογία</vt:lpstr>
      <vt:lpstr>Εναλλαγή φιγούρας / φόντου</vt:lpstr>
      <vt:lpstr>Εναλλαγή φιγούρας / φόντου</vt:lpstr>
      <vt:lpstr>Εναλλαγή φιγούρας / φόντου</vt:lpstr>
      <vt:lpstr>Παρουσίαση του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Ebenen / Dimensionen</dc:title>
  <dc:creator>Yannis</dc:creator>
  <cp:lastModifiedBy>Tatiana Mporisova</cp:lastModifiedBy>
  <cp:revision>48</cp:revision>
  <cp:lastPrinted>2013-02-04T14:21:24Z</cp:lastPrinted>
  <dcterms:created xsi:type="dcterms:W3CDTF">2016-09-27T08:38:55Z</dcterms:created>
  <dcterms:modified xsi:type="dcterms:W3CDTF">2024-10-14T13:57:27Z</dcterms:modified>
</cp:coreProperties>
</file>