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9" r:id="rId1"/>
  </p:sldMasterIdLst>
  <p:notesMasterIdLst>
    <p:notesMasterId r:id="rId33"/>
  </p:notesMasterIdLst>
  <p:handoutMasterIdLst>
    <p:handoutMasterId r:id="rId34"/>
  </p:handoutMasterIdLst>
  <p:sldIdLst>
    <p:sldId id="268" r:id="rId2"/>
    <p:sldId id="269" r:id="rId3"/>
    <p:sldId id="270" r:id="rId4"/>
    <p:sldId id="271" r:id="rId5"/>
    <p:sldId id="272" r:id="rId6"/>
    <p:sldId id="274" r:id="rId7"/>
    <p:sldId id="275" r:id="rId8"/>
    <p:sldId id="273"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90" r:id="rId23"/>
    <p:sldId id="291" r:id="rId24"/>
    <p:sldId id="292" r:id="rId25"/>
    <p:sldId id="295" r:id="rId26"/>
    <p:sldId id="293" r:id="rId27"/>
    <p:sldId id="294" r:id="rId28"/>
    <p:sldId id="298" r:id="rId29"/>
    <p:sldId id="297" r:id="rId30"/>
    <p:sldId id="299" r:id="rId31"/>
    <p:sldId id="301" r:id="rId32"/>
  </p:sldIdLst>
  <p:sldSz cx="9144000" cy="6858000" type="screen4x3"/>
  <p:notesSz cx="6858000" cy="9144000"/>
  <p:defaultTextStyle>
    <a:defPPr>
      <a:defRPr lang="de-CH"/>
    </a:defPPr>
    <a:lvl1pPr algn="l" rtl="0" eaLnBrk="0" fontAlgn="base" hangingPunct="0">
      <a:spcBef>
        <a:spcPct val="0"/>
      </a:spcBef>
      <a:spcAft>
        <a:spcPct val="0"/>
      </a:spcAft>
      <a:defRPr sz="2400"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mn-cs"/>
      </a:defRPr>
    </a:lvl5pPr>
    <a:lvl6pPr marL="2286000" algn="l" defTabSz="457200" rtl="0" eaLnBrk="1" latinLnBrk="0" hangingPunct="1">
      <a:defRPr sz="2400" kern="1200">
        <a:solidFill>
          <a:schemeClr val="tx1"/>
        </a:solidFill>
        <a:latin typeface="Arial" charset="0"/>
        <a:ea typeface="ＭＳ Ｐゴシック" charset="0"/>
        <a:cs typeface="+mn-cs"/>
      </a:defRPr>
    </a:lvl6pPr>
    <a:lvl7pPr marL="2743200" algn="l" defTabSz="457200" rtl="0" eaLnBrk="1" latinLnBrk="0" hangingPunct="1">
      <a:defRPr sz="2400" kern="1200">
        <a:solidFill>
          <a:schemeClr val="tx1"/>
        </a:solidFill>
        <a:latin typeface="Arial" charset="0"/>
        <a:ea typeface="ＭＳ Ｐゴシック" charset="0"/>
        <a:cs typeface="+mn-cs"/>
      </a:defRPr>
    </a:lvl7pPr>
    <a:lvl8pPr marL="3200400" algn="l" defTabSz="457200" rtl="0" eaLnBrk="1" latinLnBrk="0" hangingPunct="1">
      <a:defRPr sz="2400" kern="1200">
        <a:solidFill>
          <a:schemeClr val="tx1"/>
        </a:solidFill>
        <a:latin typeface="Arial" charset="0"/>
        <a:ea typeface="ＭＳ Ｐゴシック" charset="0"/>
        <a:cs typeface="+mn-cs"/>
      </a:defRPr>
    </a:lvl8pPr>
    <a:lvl9pPr marL="3657600" algn="l" defTabSz="457200" rtl="0" eaLnBrk="1" latinLnBrk="0" hangingPunct="1">
      <a:defRPr sz="2400"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3BDE8"/>
    <a:srgbClr val="B8CCEB"/>
    <a:srgbClr val="BACCEE"/>
    <a:srgbClr val="9CB3DE"/>
    <a:srgbClr val="B3C7E6"/>
    <a:srgbClr val="E1E6F5"/>
    <a:srgbClr val="BACFEE"/>
    <a:srgbClr val="E6EBF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85" autoAdjust="0"/>
    <p:restoredTop sz="93557" autoAdjust="0"/>
  </p:normalViewPr>
  <p:slideViewPr>
    <p:cSldViewPr>
      <p:cViewPr varScale="1">
        <p:scale>
          <a:sx n="76" d="100"/>
          <a:sy n="76" d="100"/>
        </p:scale>
        <p:origin x="1339" y="62"/>
      </p:cViewPr>
      <p:guideLst>
        <p:guide orient="horz" pos="2160"/>
        <p:guide pos="2880"/>
      </p:guideLst>
    </p:cSldViewPr>
  </p:slideViewPr>
  <p:outlineViewPr>
    <p:cViewPr>
      <p:scale>
        <a:sx n="33" d="100"/>
        <a:sy n="33" d="100"/>
      </p:scale>
      <p:origin x="0" y="-3840"/>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de-CH"/>
          </a:p>
        </p:txBody>
      </p:sp>
      <p:sp>
        <p:nvSpPr>
          <p:cNvPr id="235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de-CH"/>
          </a:p>
        </p:txBody>
      </p:sp>
      <p:sp>
        <p:nvSpPr>
          <p:cNvPr id="235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de-CH"/>
          </a:p>
        </p:txBody>
      </p:sp>
      <p:sp>
        <p:nvSpPr>
          <p:cNvPr id="235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78E63FDC-9C62-F348-85ED-A3BA3E81AE46}" type="slidenum">
              <a:rPr lang="de-CH"/>
              <a:pPr/>
              <a:t>‹#›</a:t>
            </a:fld>
            <a:endParaRPr lang="de-CH"/>
          </a:p>
        </p:txBody>
      </p:sp>
    </p:spTree>
    <p:extLst>
      <p:ext uri="{BB962C8B-B14F-4D97-AF65-F5344CB8AC3E}">
        <p14:creationId xmlns:p14="http://schemas.microsoft.com/office/powerpoint/2010/main" val="1555758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de-CH"/>
          </a:p>
        </p:txBody>
      </p:sp>
      <p:sp>
        <p:nvSpPr>
          <p:cNvPr id="614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de-CH"/>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de-CH"/>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FB376C67-E050-D34A-A31E-B729190A300B}" type="slidenum">
              <a:rPr lang="de-CH"/>
              <a:pPr/>
              <a:t>‹#›</a:t>
            </a:fld>
            <a:endParaRPr lang="de-CH"/>
          </a:p>
        </p:txBody>
      </p:sp>
    </p:spTree>
    <p:extLst>
      <p:ext uri="{BB962C8B-B14F-4D97-AF65-F5344CB8AC3E}">
        <p14:creationId xmlns:p14="http://schemas.microsoft.com/office/powerpoint/2010/main" val="3882550149"/>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5122" name="Rectangle 2"/>
          <p:cNvSpPr>
            <a:spLocks noChangeArrowheads="1"/>
          </p:cNvSpPr>
          <p:nvPr/>
        </p:nvSpPr>
        <p:spPr bwMode="auto">
          <a:xfrm>
            <a:off x="7305675" y="1438275"/>
            <a:ext cx="1835150" cy="5073650"/>
          </a:xfrm>
          <a:prstGeom prst="rect">
            <a:avLst/>
          </a:prstGeom>
          <a:solidFill>
            <a:srgbClr val="BACC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de-DE">
              <a:solidFill>
                <a:srgbClr val="BED3EA"/>
              </a:solidFill>
            </a:endParaRPr>
          </a:p>
        </p:txBody>
      </p:sp>
      <p:sp>
        <p:nvSpPr>
          <p:cNvPr id="5123" name="Rectangle 3"/>
          <p:cNvSpPr>
            <a:spLocks noChangeArrowheads="1"/>
          </p:cNvSpPr>
          <p:nvPr/>
        </p:nvSpPr>
        <p:spPr bwMode="auto">
          <a:xfrm>
            <a:off x="0" y="107950"/>
            <a:ext cx="7305675" cy="6640513"/>
          </a:xfrm>
          <a:prstGeom prst="rect">
            <a:avLst/>
          </a:prstGeom>
          <a:solidFill>
            <a:srgbClr val="E6EB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de-DE"/>
          </a:p>
        </p:txBody>
      </p:sp>
      <p:sp>
        <p:nvSpPr>
          <p:cNvPr id="5124" name="Rectangle 4"/>
          <p:cNvSpPr>
            <a:spLocks noChangeArrowheads="1"/>
          </p:cNvSpPr>
          <p:nvPr/>
        </p:nvSpPr>
        <p:spPr bwMode="auto">
          <a:xfrm>
            <a:off x="0" y="1438275"/>
            <a:ext cx="7305675" cy="5073650"/>
          </a:xfrm>
          <a:prstGeom prst="rect">
            <a:avLst/>
          </a:prstGeom>
          <a:solidFill>
            <a:srgbClr val="A3BDE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de-DE"/>
          </a:p>
        </p:txBody>
      </p:sp>
      <p:sp>
        <p:nvSpPr>
          <p:cNvPr id="5125" name="Rectangle 5"/>
          <p:cNvSpPr>
            <a:spLocks noGrp="1" noChangeArrowheads="1"/>
          </p:cNvSpPr>
          <p:nvPr>
            <p:ph type="ctrTitle"/>
          </p:nvPr>
        </p:nvSpPr>
        <p:spPr>
          <a:xfrm>
            <a:off x="539750" y="1654175"/>
            <a:ext cx="6621463" cy="1143000"/>
          </a:xfrm>
        </p:spPr>
        <p:txBody>
          <a:bodyPr/>
          <a:lstStyle>
            <a:lvl1pPr>
              <a:defRPr/>
            </a:lvl1pPr>
          </a:lstStyle>
          <a:p>
            <a:pPr lvl="0"/>
            <a:r>
              <a:rPr lang="de-DE" noProof="0"/>
              <a:t>Titelmasterformat durch Klicken bearbeiten</a:t>
            </a:r>
            <a:endParaRPr lang="de-CH" noProof="0"/>
          </a:p>
        </p:txBody>
      </p:sp>
      <p:sp>
        <p:nvSpPr>
          <p:cNvPr id="5126" name="Rectangle 6"/>
          <p:cNvSpPr>
            <a:spLocks noGrp="1" noChangeArrowheads="1"/>
          </p:cNvSpPr>
          <p:nvPr>
            <p:ph type="subTitle" idx="1"/>
          </p:nvPr>
        </p:nvSpPr>
        <p:spPr>
          <a:xfrm>
            <a:off x="539750" y="3022600"/>
            <a:ext cx="6621463" cy="1752600"/>
          </a:xfrm>
        </p:spPr>
        <p:txBody>
          <a:bodyPr/>
          <a:lstStyle>
            <a:lvl1pPr marL="0" indent="0">
              <a:buFontTx/>
              <a:buNone/>
              <a:defRPr/>
            </a:lvl1pPr>
          </a:lstStyle>
          <a:p>
            <a:pPr lvl="0"/>
            <a:r>
              <a:rPr lang="de-DE" noProof="0"/>
              <a:t>Formatvorlage des Untertitelmasters durch Klicken bearbeiten</a:t>
            </a:r>
            <a:endParaRPr lang="de-CH" noProof="0"/>
          </a:p>
        </p:txBody>
      </p:sp>
      <p:sp>
        <p:nvSpPr>
          <p:cNvPr id="5127" name="Rectangle 7"/>
          <p:cNvSpPr>
            <a:spLocks noGrp="1" noChangeArrowheads="1"/>
          </p:cNvSpPr>
          <p:nvPr>
            <p:ph type="dt" sz="half" idx="2"/>
          </p:nvPr>
        </p:nvSpPr>
        <p:spPr>
          <a:xfrm>
            <a:off x="539750" y="6548438"/>
            <a:ext cx="2889250" cy="252412"/>
          </a:xfrm>
        </p:spPr>
        <p:txBody>
          <a:bodyPr wrap="none"/>
          <a:lstStyle>
            <a:lvl1pPr>
              <a:defRPr>
                <a:solidFill>
                  <a:schemeClr val="tx1"/>
                </a:solidFill>
              </a:defRPr>
            </a:lvl1pPr>
          </a:lstStyle>
          <a:p>
            <a:r>
              <a:rPr lang="de-CH"/>
              <a:t>Datum, Titel der Veranstaltung</a:t>
            </a:r>
          </a:p>
        </p:txBody>
      </p:sp>
      <p:sp>
        <p:nvSpPr>
          <p:cNvPr id="5128" name="Rectangle 8"/>
          <p:cNvSpPr>
            <a:spLocks noGrp="1" noChangeArrowheads="1"/>
          </p:cNvSpPr>
          <p:nvPr>
            <p:ph type="ftr" sz="quarter" idx="3"/>
          </p:nvPr>
        </p:nvSpPr>
        <p:spPr>
          <a:xfrm>
            <a:off x="107950" y="179388"/>
            <a:ext cx="4464050" cy="252412"/>
          </a:xfrm>
        </p:spPr>
        <p:txBody>
          <a:bodyPr wrap="square"/>
          <a:lstStyle>
            <a:lvl1pPr>
              <a:defRPr/>
            </a:lvl1pPr>
          </a:lstStyle>
          <a:p>
            <a:r>
              <a:rPr lang="de-CH"/>
              <a:t>Titel der Präsentation (ändern unter Ansicht&gt;Fusszeile)</a:t>
            </a:r>
          </a:p>
        </p:txBody>
      </p:sp>
      <p:sp>
        <p:nvSpPr>
          <p:cNvPr id="5129" name="Rectangle 9"/>
          <p:cNvSpPr>
            <a:spLocks noGrp="1" noChangeArrowheads="1"/>
          </p:cNvSpPr>
          <p:nvPr>
            <p:ph type="sldNum" sz="quarter" idx="4"/>
          </p:nvPr>
        </p:nvSpPr>
        <p:spPr>
          <a:xfrm>
            <a:off x="8743950" y="6548438"/>
            <a:ext cx="360363" cy="215900"/>
          </a:xfrm>
        </p:spPr>
        <p:txBody>
          <a:bodyPr/>
          <a:lstStyle>
            <a:lvl1pPr>
              <a:defRPr/>
            </a:lvl1pPr>
          </a:lstStyle>
          <a:p>
            <a:fld id="{34B6796C-E9B4-344C-AC67-0EBAF00F294B}" type="slidenum">
              <a:rPr lang="de-CH"/>
              <a:pPr/>
              <a:t>‹#›</a:t>
            </a:fld>
            <a:endParaRPr lang="de-CH"/>
          </a:p>
        </p:txBody>
      </p:sp>
      <p:pic>
        <p:nvPicPr>
          <p:cNvPr id="5130"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7475" y="107950"/>
            <a:ext cx="130651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de-CH"/>
              <a:t>Datum, Titel der Veranstaltung</a:t>
            </a:r>
            <a:endParaRPr lang="de-CH">
              <a:solidFill>
                <a:schemeClr val="tx1"/>
              </a:solidFill>
            </a:endParaRPr>
          </a:p>
        </p:txBody>
      </p:sp>
      <p:sp>
        <p:nvSpPr>
          <p:cNvPr id="5" name="Fußzeilenplatzhalter 4"/>
          <p:cNvSpPr>
            <a:spLocks noGrp="1"/>
          </p:cNvSpPr>
          <p:nvPr>
            <p:ph type="ftr" sz="quarter" idx="11"/>
          </p:nvPr>
        </p:nvSpPr>
        <p:spPr/>
        <p:txBody>
          <a:bodyPr/>
          <a:lstStyle>
            <a:lvl1pPr>
              <a:defRPr/>
            </a:lvl1pPr>
          </a:lstStyle>
          <a:p>
            <a:r>
              <a:rPr lang="de-CH"/>
              <a:t>Titel der Präsentation (ändern unter Ansicht&gt;Fusszeile)</a:t>
            </a:r>
          </a:p>
        </p:txBody>
      </p:sp>
      <p:sp>
        <p:nvSpPr>
          <p:cNvPr id="6" name="Foliennummernplatzhalter 5"/>
          <p:cNvSpPr>
            <a:spLocks noGrp="1"/>
          </p:cNvSpPr>
          <p:nvPr>
            <p:ph type="sldNum" sz="quarter" idx="12"/>
          </p:nvPr>
        </p:nvSpPr>
        <p:spPr/>
        <p:txBody>
          <a:bodyPr/>
          <a:lstStyle>
            <a:lvl1pPr>
              <a:defRPr/>
            </a:lvl1pPr>
          </a:lstStyle>
          <a:p>
            <a:fld id="{77D3DF89-B886-7645-9973-9EE0AEC439FB}" type="slidenum">
              <a:rPr lang="de-CH"/>
              <a:pPr/>
              <a:t>‹#›</a:t>
            </a:fld>
            <a:endParaRPr lang="de-CH"/>
          </a:p>
        </p:txBody>
      </p:sp>
    </p:spTree>
    <p:extLst>
      <p:ext uri="{BB962C8B-B14F-4D97-AF65-F5344CB8AC3E}">
        <p14:creationId xmlns:p14="http://schemas.microsoft.com/office/powerpoint/2010/main" val="4167170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6538" y="647700"/>
            <a:ext cx="2014537" cy="550545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39750" y="647700"/>
            <a:ext cx="5894388" cy="550545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de-CH"/>
              <a:t>Datum, Titel der Veranstaltung</a:t>
            </a:r>
            <a:endParaRPr lang="de-CH">
              <a:solidFill>
                <a:schemeClr val="tx1"/>
              </a:solidFill>
            </a:endParaRPr>
          </a:p>
        </p:txBody>
      </p:sp>
      <p:sp>
        <p:nvSpPr>
          <p:cNvPr id="5" name="Fußzeilenplatzhalter 4"/>
          <p:cNvSpPr>
            <a:spLocks noGrp="1"/>
          </p:cNvSpPr>
          <p:nvPr>
            <p:ph type="ftr" sz="quarter" idx="11"/>
          </p:nvPr>
        </p:nvSpPr>
        <p:spPr/>
        <p:txBody>
          <a:bodyPr/>
          <a:lstStyle>
            <a:lvl1pPr>
              <a:defRPr/>
            </a:lvl1pPr>
          </a:lstStyle>
          <a:p>
            <a:r>
              <a:rPr lang="de-CH"/>
              <a:t>Titel der Präsentation (ändern unter Ansicht&gt;Fusszeile)</a:t>
            </a:r>
          </a:p>
        </p:txBody>
      </p:sp>
      <p:sp>
        <p:nvSpPr>
          <p:cNvPr id="6" name="Foliennummernplatzhalter 5"/>
          <p:cNvSpPr>
            <a:spLocks noGrp="1"/>
          </p:cNvSpPr>
          <p:nvPr>
            <p:ph type="sldNum" sz="quarter" idx="12"/>
          </p:nvPr>
        </p:nvSpPr>
        <p:spPr/>
        <p:txBody>
          <a:bodyPr/>
          <a:lstStyle>
            <a:lvl1pPr>
              <a:defRPr/>
            </a:lvl1pPr>
          </a:lstStyle>
          <a:p>
            <a:fld id="{5AA28D39-5A33-DD44-A014-2BB0F51C731C}" type="slidenum">
              <a:rPr lang="de-CH"/>
              <a:pPr/>
              <a:t>‹#›</a:t>
            </a:fld>
            <a:endParaRPr lang="de-CH"/>
          </a:p>
        </p:txBody>
      </p:sp>
    </p:spTree>
    <p:extLst>
      <p:ext uri="{BB962C8B-B14F-4D97-AF65-F5344CB8AC3E}">
        <p14:creationId xmlns:p14="http://schemas.microsoft.com/office/powerpoint/2010/main" val="2848044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de-CH"/>
              <a:t>Datum, Titel der Veranstaltung</a:t>
            </a:r>
            <a:endParaRPr lang="de-CH">
              <a:solidFill>
                <a:schemeClr val="tx1"/>
              </a:solidFill>
            </a:endParaRPr>
          </a:p>
        </p:txBody>
      </p:sp>
      <p:sp>
        <p:nvSpPr>
          <p:cNvPr id="5" name="Fußzeilenplatzhalter 4"/>
          <p:cNvSpPr>
            <a:spLocks noGrp="1"/>
          </p:cNvSpPr>
          <p:nvPr>
            <p:ph type="ftr" sz="quarter" idx="11"/>
          </p:nvPr>
        </p:nvSpPr>
        <p:spPr/>
        <p:txBody>
          <a:bodyPr/>
          <a:lstStyle>
            <a:lvl1pPr>
              <a:defRPr/>
            </a:lvl1pPr>
          </a:lstStyle>
          <a:p>
            <a:r>
              <a:rPr lang="de-CH"/>
              <a:t>Titel der Präsentation (ändern unter Ansicht&gt;Fusszeile)</a:t>
            </a:r>
          </a:p>
        </p:txBody>
      </p:sp>
      <p:sp>
        <p:nvSpPr>
          <p:cNvPr id="6" name="Foliennummernplatzhalter 5"/>
          <p:cNvSpPr>
            <a:spLocks noGrp="1"/>
          </p:cNvSpPr>
          <p:nvPr>
            <p:ph type="sldNum" sz="quarter" idx="12"/>
          </p:nvPr>
        </p:nvSpPr>
        <p:spPr/>
        <p:txBody>
          <a:bodyPr/>
          <a:lstStyle>
            <a:lvl1pPr>
              <a:defRPr/>
            </a:lvl1pPr>
          </a:lstStyle>
          <a:p>
            <a:fld id="{A7409867-4506-684E-8271-8A2DC78F0087}" type="slidenum">
              <a:rPr lang="de-CH"/>
              <a:pPr/>
              <a:t>‹#›</a:t>
            </a:fld>
            <a:endParaRPr lang="de-CH"/>
          </a:p>
        </p:txBody>
      </p:sp>
    </p:spTree>
    <p:extLst>
      <p:ext uri="{BB962C8B-B14F-4D97-AF65-F5344CB8AC3E}">
        <p14:creationId xmlns:p14="http://schemas.microsoft.com/office/powerpoint/2010/main" val="2868645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Datumsplatzhalter 3"/>
          <p:cNvSpPr>
            <a:spLocks noGrp="1"/>
          </p:cNvSpPr>
          <p:nvPr>
            <p:ph type="dt" sz="half" idx="10"/>
          </p:nvPr>
        </p:nvSpPr>
        <p:spPr/>
        <p:txBody>
          <a:bodyPr/>
          <a:lstStyle>
            <a:lvl1pPr>
              <a:defRPr/>
            </a:lvl1pPr>
          </a:lstStyle>
          <a:p>
            <a:r>
              <a:rPr lang="de-CH"/>
              <a:t>Datum, Titel der Veranstaltung</a:t>
            </a:r>
            <a:endParaRPr lang="de-CH">
              <a:solidFill>
                <a:schemeClr val="tx1"/>
              </a:solidFill>
            </a:endParaRPr>
          </a:p>
        </p:txBody>
      </p:sp>
      <p:sp>
        <p:nvSpPr>
          <p:cNvPr id="5" name="Fußzeilenplatzhalter 4"/>
          <p:cNvSpPr>
            <a:spLocks noGrp="1"/>
          </p:cNvSpPr>
          <p:nvPr>
            <p:ph type="ftr" sz="quarter" idx="11"/>
          </p:nvPr>
        </p:nvSpPr>
        <p:spPr/>
        <p:txBody>
          <a:bodyPr/>
          <a:lstStyle>
            <a:lvl1pPr>
              <a:defRPr/>
            </a:lvl1pPr>
          </a:lstStyle>
          <a:p>
            <a:r>
              <a:rPr lang="de-CH"/>
              <a:t>Titel der Präsentation (ändern unter Ansicht&gt;Fusszeile)</a:t>
            </a:r>
          </a:p>
        </p:txBody>
      </p:sp>
      <p:sp>
        <p:nvSpPr>
          <p:cNvPr id="6" name="Foliennummernplatzhalter 5"/>
          <p:cNvSpPr>
            <a:spLocks noGrp="1"/>
          </p:cNvSpPr>
          <p:nvPr>
            <p:ph type="sldNum" sz="quarter" idx="12"/>
          </p:nvPr>
        </p:nvSpPr>
        <p:spPr/>
        <p:txBody>
          <a:bodyPr/>
          <a:lstStyle>
            <a:lvl1pPr>
              <a:defRPr/>
            </a:lvl1pPr>
          </a:lstStyle>
          <a:p>
            <a:fld id="{346ED963-3EDB-3E4D-B20F-A1AEA8B26B67}" type="slidenum">
              <a:rPr lang="de-CH"/>
              <a:pPr/>
              <a:t>‹#›</a:t>
            </a:fld>
            <a:endParaRPr lang="de-CH"/>
          </a:p>
        </p:txBody>
      </p:sp>
    </p:spTree>
    <p:extLst>
      <p:ext uri="{BB962C8B-B14F-4D97-AF65-F5344CB8AC3E}">
        <p14:creationId xmlns:p14="http://schemas.microsoft.com/office/powerpoint/2010/main" val="25207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39750" y="1654175"/>
            <a:ext cx="3954463"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6613" y="1654175"/>
            <a:ext cx="3954462"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de-CH"/>
              <a:t>Datum, Titel der Veranstaltung</a:t>
            </a:r>
            <a:endParaRPr lang="de-CH">
              <a:solidFill>
                <a:schemeClr val="tx1"/>
              </a:solidFill>
            </a:endParaRPr>
          </a:p>
        </p:txBody>
      </p:sp>
      <p:sp>
        <p:nvSpPr>
          <p:cNvPr id="6" name="Fußzeilenplatzhalter 5"/>
          <p:cNvSpPr>
            <a:spLocks noGrp="1"/>
          </p:cNvSpPr>
          <p:nvPr>
            <p:ph type="ftr" sz="quarter" idx="11"/>
          </p:nvPr>
        </p:nvSpPr>
        <p:spPr/>
        <p:txBody>
          <a:bodyPr/>
          <a:lstStyle>
            <a:lvl1pPr>
              <a:defRPr/>
            </a:lvl1pPr>
          </a:lstStyle>
          <a:p>
            <a:r>
              <a:rPr lang="de-CH"/>
              <a:t>Titel der Präsentation (ändern unter Ansicht&gt;Fusszeile)</a:t>
            </a:r>
          </a:p>
        </p:txBody>
      </p:sp>
      <p:sp>
        <p:nvSpPr>
          <p:cNvPr id="7" name="Foliennummernplatzhalter 6"/>
          <p:cNvSpPr>
            <a:spLocks noGrp="1"/>
          </p:cNvSpPr>
          <p:nvPr>
            <p:ph type="sldNum" sz="quarter" idx="12"/>
          </p:nvPr>
        </p:nvSpPr>
        <p:spPr/>
        <p:txBody>
          <a:bodyPr/>
          <a:lstStyle>
            <a:lvl1pPr>
              <a:defRPr/>
            </a:lvl1pPr>
          </a:lstStyle>
          <a:p>
            <a:fld id="{F3A98DA5-EC15-144A-B566-7DCDCDAFB19D}" type="slidenum">
              <a:rPr lang="de-CH"/>
              <a:pPr/>
              <a:t>‹#›</a:t>
            </a:fld>
            <a:endParaRPr lang="de-CH"/>
          </a:p>
        </p:txBody>
      </p:sp>
    </p:spTree>
    <p:extLst>
      <p:ext uri="{BB962C8B-B14F-4D97-AF65-F5344CB8AC3E}">
        <p14:creationId xmlns:p14="http://schemas.microsoft.com/office/powerpoint/2010/main" val="2779973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de-CH"/>
              <a:t>Datum, Titel der Veranstaltung</a:t>
            </a:r>
            <a:endParaRPr lang="de-CH">
              <a:solidFill>
                <a:schemeClr val="tx1"/>
              </a:solidFill>
            </a:endParaRPr>
          </a:p>
        </p:txBody>
      </p:sp>
      <p:sp>
        <p:nvSpPr>
          <p:cNvPr id="8" name="Fußzeilenplatzhalter 7"/>
          <p:cNvSpPr>
            <a:spLocks noGrp="1"/>
          </p:cNvSpPr>
          <p:nvPr>
            <p:ph type="ftr" sz="quarter" idx="11"/>
          </p:nvPr>
        </p:nvSpPr>
        <p:spPr/>
        <p:txBody>
          <a:bodyPr/>
          <a:lstStyle>
            <a:lvl1pPr>
              <a:defRPr/>
            </a:lvl1pPr>
          </a:lstStyle>
          <a:p>
            <a:r>
              <a:rPr lang="de-CH"/>
              <a:t>Titel der Präsentation (ändern unter Ansicht&gt;Fusszeile)</a:t>
            </a:r>
          </a:p>
        </p:txBody>
      </p:sp>
      <p:sp>
        <p:nvSpPr>
          <p:cNvPr id="9" name="Foliennummernplatzhalter 8"/>
          <p:cNvSpPr>
            <a:spLocks noGrp="1"/>
          </p:cNvSpPr>
          <p:nvPr>
            <p:ph type="sldNum" sz="quarter" idx="12"/>
          </p:nvPr>
        </p:nvSpPr>
        <p:spPr/>
        <p:txBody>
          <a:bodyPr/>
          <a:lstStyle>
            <a:lvl1pPr>
              <a:defRPr/>
            </a:lvl1pPr>
          </a:lstStyle>
          <a:p>
            <a:fld id="{3D0E89DC-325A-2F48-A178-C1A513BC1E2B}" type="slidenum">
              <a:rPr lang="de-CH"/>
              <a:pPr/>
              <a:t>‹#›</a:t>
            </a:fld>
            <a:endParaRPr lang="de-CH"/>
          </a:p>
        </p:txBody>
      </p:sp>
    </p:spTree>
    <p:extLst>
      <p:ext uri="{BB962C8B-B14F-4D97-AF65-F5344CB8AC3E}">
        <p14:creationId xmlns:p14="http://schemas.microsoft.com/office/powerpoint/2010/main" val="3307900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de-CH"/>
              <a:t>Datum, Titel der Veranstaltung</a:t>
            </a:r>
            <a:endParaRPr lang="de-CH">
              <a:solidFill>
                <a:schemeClr val="tx1"/>
              </a:solidFill>
            </a:endParaRPr>
          </a:p>
        </p:txBody>
      </p:sp>
      <p:sp>
        <p:nvSpPr>
          <p:cNvPr id="4" name="Fußzeilenplatzhalter 3"/>
          <p:cNvSpPr>
            <a:spLocks noGrp="1"/>
          </p:cNvSpPr>
          <p:nvPr>
            <p:ph type="ftr" sz="quarter" idx="11"/>
          </p:nvPr>
        </p:nvSpPr>
        <p:spPr/>
        <p:txBody>
          <a:bodyPr/>
          <a:lstStyle>
            <a:lvl1pPr>
              <a:defRPr/>
            </a:lvl1pPr>
          </a:lstStyle>
          <a:p>
            <a:r>
              <a:rPr lang="de-CH"/>
              <a:t>Titel der Präsentation (ändern unter Ansicht&gt;Fusszeile)</a:t>
            </a:r>
          </a:p>
        </p:txBody>
      </p:sp>
      <p:sp>
        <p:nvSpPr>
          <p:cNvPr id="5" name="Foliennummernplatzhalter 4"/>
          <p:cNvSpPr>
            <a:spLocks noGrp="1"/>
          </p:cNvSpPr>
          <p:nvPr>
            <p:ph type="sldNum" sz="quarter" idx="12"/>
          </p:nvPr>
        </p:nvSpPr>
        <p:spPr/>
        <p:txBody>
          <a:bodyPr/>
          <a:lstStyle>
            <a:lvl1pPr>
              <a:defRPr/>
            </a:lvl1pPr>
          </a:lstStyle>
          <a:p>
            <a:fld id="{2D643BD6-3901-F94B-8B2B-338787A17607}" type="slidenum">
              <a:rPr lang="de-CH"/>
              <a:pPr/>
              <a:t>‹#›</a:t>
            </a:fld>
            <a:endParaRPr lang="de-CH"/>
          </a:p>
        </p:txBody>
      </p:sp>
    </p:spTree>
    <p:extLst>
      <p:ext uri="{BB962C8B-B14F-4D97-AF65-F5344CB8AC3E}">
        <p14:creationId xmlns:p14="http://schemas.microsoft.com/office/powerpoint/2010/main" val="1036944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CH"/>
              <a:t>Datum, Titel der Veranstaltung</a:t>
            </a:r>
            <a:endParaRPr lang="de-CH">
              <a:solidFill>
                <a:schemeClr val="tx1"/>
              </a:solidFill>
            </a:endParaRPr>
          </a:p>
        </p:txBody>
      </p:sp>
      <p:sp>
        <p:nvSpPr>
          <p:cNvPr id="3" name="Fußzeilenplatzhalter 2"/>
          <p:cNvSpPr>
            <a:spLocks noGrp="1"/>
          </p:cNvSpPr>
          <p:nvPr>
            <p:ph type="ftr" sz="quarter" idx="11"/>
          </p:nvPr>
        </p:nvSpPr>
        <p:spPr/>
        <p:txBody>
          <a:bodyPr/>
          <a:lstStyle>
            <a:lvl1pPr>
              <a:defRPr/>
            </a:lvl1pPr>
          </a:lstStyle>
          <a:p>
            <a:r>
              <a:rPr lang="de-CH"/>
              <a:t>Titel der Präsentation (ändern unter Ansicht&gt;Fusszeile)</a:t>
            </a:r>
          </a:p>
        </p:txBody>
      </p:sp>
      <p:sp>
        <p:nvSpPr>
          <p:cNvPr id="4" name="Foliennummernplatzhalter 3"/>
          <p:cNvSpPr>
            <a:spLocks noGrp="1"/>
          </p:cNvSpPr>
          <p:nvPr>
            <p:ph type="sldNum" sz="quarter" idx="12"/>
          </p:nvPr>
        </p:nvSpPr>
        <p:spPr/>
        <p:txBody>
          <a:bodyPr/>
          <a:lstStyle>
            <a:lvl1pPr>
              <a:defRPr/>
            </a:lvl1pPr>
          </a:lstStyle>
          <a:p>
            <a:fld id="{ED6CB041-DED6-604C-A598-5ADBE7ACBB3D}" type="slidenum">
              <a:rPr lang="de-CH"/>
              <a:pPr/>
              <a:t>‹#›</a:t>
            </a:fld>
            <a:endParaRPr lang="de-CH"/>
          </a:p>
        </p:txBody>
      </p:sp>
    </p:spTree>
    <p:extLst>
      <p:ext uri="{BB962C8B-B14F-4D97-AF65-F5344CB8AC3E}">
        <p14:creationId xmlns:p14="http://schemas.microsoft.com/office/powerpoint/2010/main" val="2014868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lvl1pPr>
              <a:defRPr/>
            </a:lvl1pPr>
          </a:lstStyle>
          <a:p>
            <a:r>
              <a:rPr lang="de-CH"/>
              <a:t>Datum, Titel der Veranstaltung</a:t>
            </a:r>
            <a:endParaRPr lang="de-CH">
              <a:solidFill>
                <a:schemeClr val="tx1"/>
              </a:solidFill>
            </a:endParaRPr>
          </a:p>
        </p:txBody>
      </p:sp>
      <p:sp>
        <p:nvSpPr>
          <p:cNvPr id="6" name="Fußzeilenplatzhalter 5"/>
          <p:cNvSpPr>
            <a:spLocks noGrp="1"/>
          </p:cNvSpPr>
          <p:nvPr>
            <p:ph type="ftr" sz="quarter" idx="11"/>
          </p:nvPr>
        </p:nvSpPr>
        <p:spPr/>
        <p:txBody>
          <a:bodyPr/>
          <a:lstStyle>
            <a:lvl1pPr>
              <a:defRPr/>
            </a:lvl1pPr>
          </a:lstStyle>
          <a:p>
            <a:r>
              <a:rPr lang="de-CH"/>
              <a:t>Titel der Präsentation (ändern unter Ansicht&gt;Fusszeile)</a:t>
            </a:r>
          </a:p>
        </p:txBody>
      </p:sp>
      <p:sp>
        <p:nvSpPr>
          <p:cNvPr id="7" name="Foliennummernplatzhalter 6"/>
          <p:cNvSpPr>
            <a:spLocks noGrp="1"/>
          </p:cNvSpPr>
          <p:nvPr>
            <p:ph type="sldNum" sz="quarter" idx="12"/>
          </p:nvPr>
        </p:nvSpPr>
        <p:spPr/>
        <p:txBody>
          <a:bodyPr/>
          <a:lstStyle>
            <a:lvl1pPr>
              <a:defRPr/>
            </a:lvl1pPr>
          </a:lstStyle>
          <a:p>
            <a:fld id="{D73F68E4-6DD5-6B4E-B9E0-FCD2F0C84DB8}" type="slidenum">
              <a:rPr lang="de-CH"/>
              <a:pPr/>
              <a:t>‹#›</a:t>
            </a:fld>
            <a:endParaRPr lang="de-CH"/>
          </a:p>
        </p:txBody>
      </p:sp>
    </p:spTree>
    <p:extLst>
      <p:ext uri="{BB962C8B-B14F-4D97-AF65-F5344CB8AC3E}">
        <p14:creationId xmlns:p14="http://schemas.microsoft.com/office/powerpoint/2010/main" val="2268575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lvl1pPr>
              <a:defRPr/>
            </a:lvl1pPr>
          </a:lstStyle>
          <a:p>
            <a:r>
              <a:rPr lang="de-CH"/>
              <a:t>Datum, Titel der Veranstaltung</a:t>
            </a:r>
            <a:endParaRPr lang="de-CH">
              <a:solidFill>
                <a:schemeClr val="tx1"/>
              </a:solidFill>
            </a:endParaRPr>
          </a:p>
        </p:txBody>
      </p:sp>
      <p:sp>
        <p:nvSpPr>
          <p:cNvPr id="6" name="Fußzeilenplatzhalter 5"/>
          <p:cNvSpPr>
            <a:spLocks noGrp="1"/>
          </p:cNvSpPr>
          <p:nvPr>
            <p:ph type="ftr" sz="quarter" idx="11"/>
          </p:nvPr>
        </p:nvSpPr>
        <p:spPr/>
        <p:txBody>
          <a:bodyPr/>
          <a:lstStyle>
            <a:lvl1pPr>
              <a:defRPr/>
            </a:lvl1pPr>
          </a:lstStyle>
          <a:p>
            <a:r>
              <a:rPr lang="de-CH"/>
              <a:t>Titel der Präsentation (ändern unter Ansicht&gt;Fusszeile)</a:t>
            </a:r>
          </a:p>
        </p:txBody>
      </p:sp>
      <p:sp>
        <p:nvSpPr>
          <p:cNvPr id="7" name="Foliennummernplatzhalter 6"/>
          <p:cNvSpPr>
            <a:spLocks noGrp="1"/>
          </p:cNvSpPr>
          <p:nvPr>
            <p:ph type="sldNum" sz="quarter" idx="12"/>
          </p:nvPr>
        </p:nvSpPr>
        <p:spPr/>
        <p:txBody>
          <a:bodyPr/>
          <a:lstStyle>
            <a:lvl1pPr>
              <a:defRPr/>
            </a:lvl1pPr>
          </a:lstStyle>
          <a:p>
            <a:fld id="{7CC56B4B-561D-5B44-B78A-7B53F693916B}" type="slidenum">
              <a:rPr lang="de-CH"/>
              <a:pPr/>
              <a:t>‹#›</a:t>
            </a:fld>
            <a:endParaRPr lang="de-CH"/>
          </a:p>
        </p:txBody>
      </p:sp>
    </p:spTree>
    <p:extLst>
      <p:ext uri="{BB962C8B-B14F-4D97-AF65-F5344CB8AC3E}">
        <p14:creationId xmlns:p14="http://schemas.microsoft.com/office/powerpoint/2010/main" val="2338891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83" name="Rectangle 11"/>
          <p:cNvSpPr>
            <a:spLocks noChangeArrowheads="1"/>
          </p:cNvSpPr>
          <p:nvPr/>
        </p:nvSpPr>
        <p:spPr bwMode="auto">
          <a:xfrm>
            <a:off x="0" y="107950"/>
            <a:ext cx="7305675" cy="6640513"/>
          </a:xfrm>
          <a:prstGeom prst="rect">
            <a:avLst/>
          </a:prstGeom>
          <a:solidFill>
            <a:srgbClr val="E6EB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de-DE"/>
          </a:p>
        </p:txBody>
      </p:sp>
      <p:sp>
        <p:nvSpPr>
          <p:cNvPr id="3076" name="Rectangle 4"/>
          <p:cNvSpPr>
            <a:spLocks noChangeArrowheads="1"/>
          </p:cNvSpPr>
          <p:nvPr/>
        </p:nvSpPr>
        <p:spPr bwMode="auto">
          <a:xfrm>
            <a:off x="0" y="1438275"/>
            <a:ext cx="9140825" cy="5073650"/>
          </a:xfrm>
          <a:prstGeom prst="rect">
            <a:avLst/>
          </a:prstGeom>
          <a:solidFill>
            <a:srgbClr val="A3BDE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de-DE"/>
          </a:p>
        </p:txBody>
      </p:sp>
      <p:sp>
        <p:nvSpPr>
          <p:cNvPr id="3077" name="Rectangle 5"/>
          <p:cNvSpPr>
            <a:spLocks noGrp="1" noChangeArrowheads="1"/>
          </p:cNvSpPr>
          <p:nvPr>
            <p:ph type="title"/>
          </p:nvPr>
        </p:nvSpPr>
        <p:spPr bwMode="auto">
          <a:xfrm>
            <a:off x="539750" y="647700"/>
            <a:ext cx="6621463" cy="81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de-CH"/>
              <a:t>Mastertitelformat bearbeiten</a:t>
            </a:r>
          </a:p>
        </p:txBody>
      </p:sp>
      <p:sp>
        <p:nvSpPr>
          <p:cNvPr id="3078" name="Rectangle 6"/>
          <p:cNvSpPr>
            <a:spLocks noGrp="1" noChangeArrowheads="1"/>
          </p:cNvSpPr>
          <p:nvPr>
            <p:ph type="body" idx="1"/>
          </p:nvPr>
        </p:nvSpPr>
        <p:spPr bwMode="auto">
          <a:xfrm>
            <a:off x="539750" y="1654175"/>
            <a:ext cx="8061325" cy="449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p>
        </p:txBody>
      </p:sp>
      <p:sp>
        <p:nvSpPr>
          <p:cNvPr id="3079" name="Rectangle 7"/>
          <p:cNvSpPr>
            <a:spLocks noGrp="1" noChangeArrowheads="1"/>
          </p:cNvSpPr>
          <p:nvPr>
            <p:ph type="dt" sz="half" idx="2"/>
          </p:nvPr>
        </p:nvSpPr>
        <p:spPr bwMode="auto">
          <a:xfrm>
            <a:off x="539750" y="6548438"/>
            <a:ext cx="3811588"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a:defRPr sz="1200">
                <a:solidFill>
                  <a:srgbClr val="000000"/>
                </a:solidFill>
              </a:defRPr>
            </a:lvl1pPr>
          </a:lstStyle>
          <a:p>
            <a:r>
              <a:rPr lang="de-CH"/>
              <a:t>Datum, Titel der Veranstaltung</a:t>
            </a:r>
            <a:endParaRPr lang="de-CH">
              <a:solidFill>
                <a:schemeClr val="tx1"/>
              </a:solidFill>
            </a:endParaRPr>
          </a:p>
        </p:txBody>
      </p:sp>
      <p:sp>
        <p:nvSpPr>
          <p:cNvPr id="3080" name="Rectangle 8"/>
          <p:cNvSpPr>
            <a:spLocks noGrp="1" noChangeArrowheads="1"/>
          </p:cNvSpPr>
          <p:nvPr>
            <p:ph type="ftr" sz="quarter" idx="3"/>
          </p:nvPr>
        </p:nvSpPr>
        <p:spPr bwMode="auto">
          <a:xfrm>
            <a:off x="150813" y="152400"/>
            <a:ext cx="5399087" cy="252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bodyPr>
          <a:lstStyle>
            <a:lvl1pPr>
              <a:defRPr sz="1000"/>
            </a:lvl1pPr>
          </a:lstStyle>
          <a:p>
            <a:r>
              <a:rPr lang="de-CH"/>
              <a:t>Titel der Präsentation (ändern unter Ansicht&gt;Fusszeile)</a:t>
            </a:r>
          </a:p>
        </p:txBody>
      </p:sp>
      <p:sp>
        <p:nvSpPr>
          <p:cNvPr id="3081" name="Rectangle 9"/>
          <p:cNvSpPr>
            <a:spLocks noGrp="1" noChangeArrowheads="1"/>
          </p:cNvSpPr>
          <p:nvPr>
            <p:ph type="sldNum" sz="quarter" idx="4"/>
          </p:nvPr>
        </p:nvSpPr>
        <p:spPr bwMode="auto">
          <a:xfrm>
            <a:off x="8686800" y="65484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algn="r">
              <a:defRPr sz="1200"/>
            </a:lvl1pPr>
          </a:lstStyle>
          <a:p>
            <a:fld id="{46A167A7-6803-024A-8FAB-DCC58F8BEA5F}" type="slidenum">
              <a:rPr lang="de-CH"/>
              <a:pPr/>
              <a:t>‹#›</a:t>
            </a:fld>
            <a:endParaRPr lang="de-CH"/>
          </a:p>
        </p:txBody>
      </p:sp>
      <p:pic>
        <p:nvPicPr>
          <p:cNvPr id="3082" name="Picture 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737475" y="107950"/>
            <a:ext cx="130651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eaLnBrk="1" fontAlgn="base" hangingPunct="1">
        <a:lnSpc>
          <a:spcPct val="90000"/>
        </a:lnSpc>
        <a:spcBef>
          <a:spcPct val="0"/>
        </a:spcBef>
        <a:spcAft>
          <a:spcPct val="0"/>
        </a:spcAft>
        <a:defRPr sz="2600" b="1">
          <a:solidFill>
            <a:srgbClr val="000000"/>
          </a:solidFill>
          <a:latin typeface="+mj-lt"/>
          <a:ea typeface="+mj-ea"/>
          <a:cs typeface="+mj-cs"/>
        </a:defRPr>
      </a:lvl1pPr>
      <a:lvl2pPr algn="l" rtl="0" eaLnBrk="1" fontAlgn="base" hangingPunct="1">
        <a:lnSpc>
          <a:spcPct val="90000"/>
        </a:lnSpc>
        <a:spcBef>
          <a:spcPct val="0"/>
        </a:spcBef>
        <a:spcAft>
          <a:spcPct val="0"/>
        </a:spcAft>
        <a:defRPr sz="2600" b="1">
          <a:solidFill>
            <a:srgbClr val="000000"/>
          </a:solidFill>
          <a:latin typeface="Arial" charset="0"/>
          <a:ea typeface="ＭＳ Ｐゴシック" charset="0"/>
        </a:defRPr>
      </a:lvl2pPr>
      <a:lvl3pPr algn="l" rtl="0" eaLnBrk="1" fontAlgn="base" hangingPunct="1">
        <a:lnSpc>
          <a:spcPct val="90000"/>
        </a:lnSpc>
        <a:spcBef>
          <a:spcPct val="0"/>
        </a:spcBef>
        <a:spcAft>
          <a:spcPct val="0"/>
        </a:spcAft>
        <a:defRPr sz="2600" b="1">
          <a:solidFill>
            <a:srgbClr val="000000"/>
          </a:solidFill>
          <a:latin typeface="Arial" charset="0"/>
          <a:ea typeface="ＭＳ Ｐゴシック" charset="0"/>
        </a:defRPr>
      </a:lvl3pPr>
      <a:lvl4pPr algn="l" rtl="0" eaLnBrk="1" fontAlgn="base" hangingPunct="1">
        <a:lnSpc>
          <a:spcPct val="90000"/>
        </a:lnSpc>
        <a:spcBef>
          <a:spcPct val="0"/>
        </a:spcBef>
        <a:spcAft>
          <a:spcPct val="0"/>
        </a:spcAft>
        <a:defRPr sz="2600" b="1">
          <a:solidFill>
            <a:srgbClr val="000000"/>
          </a:solidFill>
          <a:latin typeface="Arial" charset="0"/>
          <a:ea typeface="ＭＳ Ｐゴシック" charset="0"/>
        </a:defRPr>
      </a:lvl4pPr>
      <a:lvl5pPr algn="l" rtl="0" eaLnBrk="1" fontAlgn="base" hangingPunct="1">
        <a:lnSpc>
          <a:spcPct val="90000"/>
        </a:lnSpc>
        <a:spcBef>
          <a:spcPct val="0"/>
        </a:spcBef>
        <a:spcAft>
          <a:spcPct val="0"/>
        </a:spcAft>
        <a:defRPr sz="2600" b="1">
          <a:solidFill>
            <a:srgbClr val="000000"/>
          </a:solidFill>
          <a:latin typeface="Arial" charset="0"/>
          <a:ea typeface="ＭＳ Ｐゴシック" charset="0"/>
        </a:defRPr>
      </a:lvl5pPr>
      <a:lvl6pPr marL="457200" algn="l" rtl="0" eaLnBrk="1" fontAlgn="base" hangingPunct="1">
        <a:lnSpc>
          <a:spcPct val="90000"/>
        </a:lnSpc>
        <a:spcBef>
          <a:spcPct val="0"/>
        </a:spcBef>
        <a:spcAft>
          <a:spcPct val="0"/>
        </a:spcAft>
        <a:defRPr sz="2600" b="1">
          <a:solidFill>
            <a:srgbClr val="000000"/>
          </a:solidFill>
          <a:latin typeface="Arial" charset="0"/>
          <a:ea typeface="ＭＳ Ｐゴシック" charset="0"/>
        </a:defRPr>
      </a:lvl6pPr>
      <a:lvl7pPr marL="914400" algn="l" rtl="0" eaLnBrk="1" fontAlgn="base" hangingPunct="1">
        <a:lnSpc>
          <a:spcPct val="90000"/>
        </a:lnSpc>
        <a:spcBef>
          <a:spcPct val="0"/>
        </a:spcBef>
        <a:spcAft>
          <a:spcPct val="0"/>
        </a:spcAft>
        <a:defRPr sz="2600" b="1">
          <a:solidFill>
            <a:srgbClr val="000000"/>
          </a:solidFill>
          <a:latin typeface="Arial" charset="0"/>
          <a:ea typeface="ＭＳ Ｐゴシック" charset="0"/>
        </a:defRPr>
      </a:lvl7pPr>
      <a:lvl8pPr marL="1371600" algn="l" rtl="0" eaLnBrk="1" fontAlgn="base" hangingPunct="1">
        <a:lnSpc>
          <a:spcPct val="90000"/>
        </a:lnSpc>
        <a:spcBef>
          <a:spcPct val="0"/>
        </a:spcBef>
        <a:spcAft>
          <a:spcPct val="0"/>
        </a:spcAft>
        <a:defRPr sz="2600" b="1">
          <a:solidFill>
            <a:srgbClr val="000000"/>
          </a:solidFill>
          <a:latin typeface="Arial" charset="0"/>
          <a:ea typeface="ＭＳ Ｐゴシック" charset="0"/>
        </a:defRPr>
      </a:lvl8pPr>
      <a:lvl9pPr marL="1828800" algn="l" rtl="0" eaLnBrk="1" fontAlgn="base" hangingPunct="1">
        <a:lnSpc>
          <a:spcPct val="90000"/>
        </a:lnSpc>
        <a:spcBef>
          <a:spcPct val="0"/>
        </a:spcBef>
        <a:spcAft>
          <a:spcPct val="0"/>
        </a:spcAft>
        <a:defRPr sz="2600" b="1">
          <a:solidFill>
            <a:srgbClr val="000000"/>
          </a:solidFill>
          <a:latin typeface="Arial" charset="0"/>
          <a:ea typeface="ＭＳ Ｐゴシック" charset="0"/>
        </a:defRPr>
      </a:lvl9pPr>
    </p:titleStyle>
    <p:bodyStyle>
      <a:lvl1pPr marL="419100" indent="-419100" algn="l" rtl="0" eaLnBrk="1" fontAlgn="base" hangingPunct="1">
        <a:lnSpc>
          <a:spcPct val="95000"/>
        </a:lnSpc>
        <a:spcBef>
          <a:spcPct val="20000"/>
        </a:spcBef>
        <a:spcAft>
          <a:spcPct val="0"/>
        </a:spcAft>
        <a:buClr>
          <a:schemeClr val="hlink"/>
        </a:buClr>
        <a:buSzPct val="85000"/>
        <a:buFont typeface="Arial" charset="0"/>
        <a:buChar char="&gt;"/>
        <a:defRPr sz="2200">
          <a:solidFill>
            <a:srgbClr val="000000"/>
          </a:solidFill>
          <a:latin typeface="+mn-lt"/>
          <a:ea typeface="+mn-ea"/>
          <a:cs typeface="+mn-cs"/>
        </a:defRPr>
      </a:lvl1pPr>
      <a:lvl2pPr marL="838200" indent="-381000" algn="l" rtl="0" eaLnBrk="1" fontAlgn="base" hangingPunct="1">
        <a:lnSpc>
          <a:spcPct val="95000"/>
        </a:lnSpc>
        <a:spcBef>
          <a:spcPct val="20000"/>
        </a:spcBef>
        <a:spcAft>
          <a:spcPct val="0"/>
        </a:spcAft>
        <a:buFont typeface="Arial" charset="0"/>
        <a:buChar char="—"/>
        <a:defRPr sz="2000">
          <a:solidFill>
            <a:srgbClr val="000000"/>
          </a:solidFill>
          <a:latin typeface="+mn-lt"/>
          <a:ea typeface="+mn-ea"/>
        </a:defRPr>
      </a:lvl2pPr>
      <a:lvl3pPr marL="1295400" indent="-381000" algn="l" rtl="0" eaLnBrk="1" fontAlgn="base" hangingPunct="1">
        <a:lnSpc>
          <a:spcPct val="95000"/>
        </a:lnSpc>
        <a:spcBef>
          <a:spcPct val="20000"/>
        </a:spcBef>
        <a:spcAft>
          <a:spcPct val="0"/>
        </a:spcAft>
        <a:buSzPct val="85000"/>
        <a:buFont typeface="Arial" charset="0"/>
        <a:buChar char="–"/>
        <a:defRPr>
          <a:solidFill>
            <a:srgbClr val="000000"/>
          </a:solidFill>
          <a:latin typeface="+mn-lt"/>
          <a:ea typeface="+mn-ea"/>
        </a:defRPr>
      </a:lvl3pPr>
      <a:lvl4pPr marL="1714500" indent="-381000" algn="l" rtl="0" eaLnBrk="1" fontAlgn="base" hangingPunct="1">
        <a:lnSpc>
          <a:spcPct val="95000"/>
        </a:lnSpc>
        <a:spcBef>
          <a:spcPct val="20000"/>
        </a:spcBef>
        <a:spcAft>
          <a:spcPct val="0"/>
        </a:spcAft>
        <a:buSzPct val="85000"/>
        <a:buFont typeface="Arial" charset="0"/>
        <a:buChar char="–"/>
        <a:defRPr>
          <a:solidFill>
            <a:srgbClr val="000000"/>
          </a:solidFill>
          <a:latin typeface="+mn-lt"/>
          <a:ea typeface="+mn-ea"/>
        </a:defRPr>
      </a:lvl4pPr>
      <a:lvl5pPr marL="2133600" indent="-381000" algn="l" rtl="0" eaLnBrk="1" fontAlgn="base" hangingPunct="1">
        <a:lnSpc>
          <a:spcPct val="95000"/>
        </a:lnSpc>
        <a:spcBef>
          <a:spcPct val="20000"/>
        </a:spcBef>
        <a:spcAft>
          <a:spcPct val="0"/>
        </a:spcAft>
        <a:buClr>
          <a:schemeClr val="tx1"/>
        </a:buClr>
        <a:buSzPct val="85000"/>
        <a:buFont typeface="Arial" charset="0"/>
        <a:buChar char="–"/>
        <a:defRPr>
          <a:solidFill>
            <a:srgbClr val="000000"/>
          </a:solidFill>
          <a:latin typeface="+mn-lt"/>
          <a:ea typeface="+mn-ea"/>
        </a:defRPr>
      </a:lvl5pPr>
      <a:lvl6pPr marL="2590800" indent="-381000" algn="l" rtl="0" eaLnBrk="1" fontAlgn="base" hangingPunct="1">
        <a:lnSpc>
          <a:spcPct val="95000"/>
        </a:lnSpc>
        <a:spcBef>
          <a:spcPct val="20000"/>
        </a:spcBef>
        <a:spcAft>
          <a:spcPct val="0"/>
        </a:spcAft>
        <a:buClr>
          <a:schemeClr val="tx1"/>
        </a:buClr>
        <a:buSzPct val="85000"/>
        <a:buFont typeface="Arial" charset="0"/>
        <a:buChar char="–"/>
        <a:defRPr>
          <a:solidFill>
            <a:srgbClr val="000000"/>
          </a:solidFill>
          <a:latin typeface="+mn-lt"/>
          <a:ea typeface="+mn-ea"/>
        </a:defRPr>
      </a:lvl6pPr>
      <a:lvl7pPr marL="3048000" indent="-381000" algn="l" rtl="0" eaLnBrk="1" fontAlgn="base" hangingPunct="1">
        <a:lnSpc>
          <a:spcPct val="95000"/>
        </a:lnSpc>
        <a:spcBef>
          <a:spcPct val="20000"/>
        </a:spcBef>
        <a:spcAft>
          <a:spcPct val="0"/>
        </a:spcAft>
        <a:buClr>
          <a:schemeClr val="tx1"/>
        </a:buClr>
        <a:buSzPct val="85000"/>
        <a:buFont typeface="Arial" charset="0"/>
        <a:buChar char="–"/>
        <a:defRPr>
          <a:solidFill>
            <a:srgbClr val="000000"/>
          </a:solidFill>
          <a:latin typeface="+mn-lt"/>
          <a:ea typeface="+mn-ea"/>
        </a:defRPr>
      </a:lvl7pPr>
      <a:lvl8pPr marL="3505200" indent="-381000" algn="l" rtl="0" eaLnBrk="1" fontAlgn="base" hangingPunct="1">
        <a:lnSpc>
          <a:spcPct val="95000"/>
        </a:lnSpc>
        <a:spcBef>
          <a:spcPct val="20000"/>
        </a:spcBef>
        <a:spcAft>
          <a:spcPct val="0"/>
        </a:spcAft>
        <a:buClr>
          <a:schemeClr val="tx1"/>
        </a:buClr>
        <a:buSzPct val="85000"/>
        <a:buFont typeface="Arial" charset="0"/>
        <a:buChar char="–"/>
        <a:defRPr>
          <a:solidFill>
            <a:srgbClr val="000000"/>
          </a:solidFill>
          <a:latin typeface="+mn-lt"/>
          <a:ea typeface="+mn-ea"/>
        </a:defRPr>
      </a:lvl8pPr>
      <a:lvl9pPr marL="3962400" indent="-381000" algn="l" rtl="0" eaLnBrk="1" fontAlgn="base" hangingPunct="1">
        <a:lnSpc>
          <a:spcPct val="95000"/>
        </a:lnSpc>
        <a:spcBef>
          <a:spcPct val="20000"/>
        </a:spcBef>
        <a:spcAft>
          <a:spcPct val="0"/>
        </a:spcAft>
        <a:buClr>
          <a:schemeClr val="tx1"/>
        </a:buClr>
        <a:buSzPct val="85000"/>
        <a:buFont typeface="Arial" charset="0"/>
        <a:buChar char="–"/>
        <a:defRPr>
          <a:solidFill>
            <a:srgbClr val="000000"/>
          </a:solidFill>
          <a:latin typeface="+mn-lt"/>
          <a:ea typeface="+mn-ea"/>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539750" y="1654174"/>
            <a:ext cx="6621463" cy="1558801"/>
          </a:xfrm>
        </p:spPr>
        <p:txBody>
          <a:bodyPr/>
          <a:lstStyle/>
          <a:p>
            <a:r>
              <a:rPr lang="el-GR">
                <a:solidFill>
                  <a:schemeClr val="tx1"/>
                </a:solidFill>
              </a:rPr>
              <a:t>ΓΛΩΣΣΙΚΗ ΥΠΟΚΕΙΜΕΝΙΚΟΤΗΤΑ 2:</a:t>
            </a:r>
            <a:br>
              <a:rPr lang="el-GR">
                <a:solidFill>
                  <a:schemeClr val="tx1"/>
                </a:solidFill>
              </a:rPr>
            </a:br>
            <a:r>
              <a:rPr lang="el-GR">
                <a:solidFill>
                  <a:schemeClr val="tx1"/>
                </a:solidFill>
              </a:rPr>
              <a:t>ΕΠΙΣΚΟΠΗΣΗ ΤΗΣ ΕΡΕΥΝΑΣ</a:t>
            </a:r>
            <a:br>
              <a:rPr lang="de-DE">
                <a:solidFill>
                  <a:schemeClr val="bg2"/>
                </a:solidFill>
              </a:rPr>
            </a:br>
            <a:br>
              <a:rPr lang="de-DE" sz="2400"/>
            </a:br>
            <a:br>
              <a:rPr lang="de-DE"/>
            </a:br>
            <a:endParaRPr lang="de-DE" sz="2400"/>
          </a:p>
        </p:txBody>
      </p:sp>
      <p:sp>
        <p:nvSpPr>
          <p:cNvPr id="39939" name="Rectangle 3"/>
          <p:cNvSpPr>
            <a:spLocks noGrp="1" noChangeArrowheads="1"/>
          </p:cNvSpPr>
          <p:nvPr>
            <p:ph type="subTitle" idx="1"/>
          </p:nvPr>
        </p:nvSpPr>
        <p:spPr>
          <a:xfrm>
            <a:off x="539750" y="3717032"/>
            <a:ext cx="6621463" cy="2448272"/>
          </a:xfrm>
        </p:spPr>
        <p:txBody>
          <a:bodyPr/>
          <a:lstStyle/>
          <a:p>
            <a:r>
              <a:rPr lang="el-GR"/>
              <a:t>Γιάννης Κακριδής</a:t>
            </a:r>
            <a:endParaRPr lang="de-DE"/>
          </a:p>
          <a:p>
            <a:r>
              <a:rPr lang="de-DE"/>
              <a:t>Institut für Slavische Sprachen und Literaturen</a:t>
            </a:r>
          </a:p>
          <a:p>
            <a:r>
              <a:rPr lang="de-DE"/>
              <a:t>Universität Bern</a:t>
            </a:r>
            <a:endParaRPr lang="el-GR" sz="1800" b="1">
              <a:solidFill>
                <a:schemeClr val="tx1"/>
              </a:solidFill>
            </a:endParaRPr>
          </a:p>
          <a:p>
            <a:endParaRPr lang="el-GR" sz="1800" b="1">
              <a:solidFill>
                <a:schemeClr val="tx1"/>
              </a:solidFill>
            </a:endParaRPr>
          </a:p>
          <a:p>
            <a:r>
              <a:rPr lang="el-GR" b="1">
                <a:solidFill>
                  <a:schemeClr val="tx1"/>
                </a:solidFill>
              </a:rPr>
              <a:t>Οκτώβριος 2024</a:t>
            </a:r>
            <a:endParaRPr lang="de-DE"/>
          </a:p>
        </p:txBody>
      </p:sp>
    </p:spTree>
    <p:extLst>
      <p:ext uri="{BB962C8B-B14F-4D97-AF65-F5344CB8AC3E}">
        <p14:creationId xmlns:p14="http://schemas.microsoft.com/office/powerpoint/2010/main" val="2489137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00322-709B-6D3C-F38C-246583895930}"/>
              </a:ext>
            </a:extLst>
          </p:cNvPr>
          <p:cNvSpPr>
            <a:spLocks noGrp="1"/>
          </p:cNvSpPr>
          <p:nvPr>
            <p:ph type="title"/>
          </p:nvPr>
        </p:nvSpPr>
        <p:spPr/>
        <p:txBody>
          <a:bodyPr/>
          <a:lstStyle/>
          <a:p>
            <a:r>
              <a:rPr lang="de-CH"/>
              <a:t>John Lyons</a:t>
            </a:r>
            <a:endParaRPr lang="en-CH"/>
          </a:p>
        </p:txBody>
      </p:sp>
      <p:sp>
        <p:nvSpPr>
          <p:cNvPr id="3" name="Content Placeholder 2">
            <a:extLst>
              <a:ext uri="{FF2B5EF4-FFF2-40B4-BE49-F238E27FC236}">
                <a16:creationId xmlns:a16="http://schemas.microsoft.com/office/drawing/2014/main" id="{6978F06C-9C70-03E5-5975-2AB337046802}"/>
              </a:ext>
            </a:extLst>
          </p:cNvPr>
          <p:cNvSpPr>
            <a:spLocks noGrp="1"/>
          </p:cNvSpPr>
          <p:nvPr>
            <p:ph idx="1"/>
          </p:nvPr>
        </p:nvSpPr>
        <p:spPr/>
        <p:txBody>
          <a:bodyPr/>
          <a:lstStyle/>
          <a:p>
            <a:pPr marL="0" indent="-457200">
              <a:lnSpc>
                <a:spcPct val="100000"/>
              </a:lnSpc>
              <a:spcBef>
                <a:spcPts val="0"/>
              </a:spcBef>
              <a:buNone/>
            </a:pPr>
            <a:r>
              <a:rPr lang="en-US" sz="3000">
                <a:effectLst/>
                <a:latin typeface="Calibri" panose="020F0502020204030204" pitchFamily="34" charset="0"/>
                <a:ea typeface="Calibri" panose="020F0502020204030204" pitchFamily="34" charset="0"/>
                <a:cs typeface="Times New Roman" panose="02020603050405020304" pitchFamily="18" charset="0"/>
              </a:rPr>
              <a:t>Lyons, John. 1982. Deixis and subjectivity: Loquor, ergo sum? </a:t>
            </a:r>
            <a:r>
              <a:rPr lang="de-CH" sz="3000">
                <a:effectLst/>
                <a:latin typeface="Calibri" panose="020F0502020204030204" pitchFamily="34" charset="0"/>
                <a:ea typeface="Calibri" panose="020F0502020204030204" pitchFamily="34" charset="0"/>
                <a:cs typeface="Times New Roman" panose="02020603050405020304" pitchFamily="18" charset="0"/>
              </a:rPr>
              <a:t>In: Robert J. Jarvella, Wolfgang Klein (eds.). </a:t>
            </a:r>
            <a:r>
              <a:rPr lang="en-US" sz="3000" i="1">
                <a:effectLst/>
                <a:latin typeface="Calibri" panose="020F0502020204030204" pitchFamily="34" charset="0"/>
                <a:ea typeface="Calibri" panose="020F0502020204030204" pitchFamily="34" charset="0"/>
                <a:cs typeface="Times New Roman" panose="02020603050405020304" pitchFamily="18" charset="0"/>
              </a:rPr>
              <a:t>Speech, Place and Action: Studies in Deixis and Related Topics.</a:t>
            </a:r>
            <a:r>
              <a:rPr lang="en-US" sz="3000">
                <a:effectLst/>
                <a:latin typeface="Calibri" panose="020F0502020204030204" pitchFamily="34" charset="0"/>
                <a:ea typeface="Calibri" panose="020F0502020204030204" pitchFamily="34" charset="0"/>
                <a:cs typeface="Times New Roman" panose="02020603050405020304" pitchFamily="18" charset="0"/>
              </a:rPr>
              <a:t> New York. 101-124.</a:t>
            </a:r>
          </a:p>
          <a:p>
            <a:pPr marL="0" indent="-457200">
              <a:lnSpc>
                <a:spcPct val="100000"/>
              </a:lnSpc>
              <a:spcBef>
                <a:spcPts val="0"/>
              </a:spcBef>
              <a:buNone/>
            </a:pPr>
            <a:endParaRPr lang="el-GR" sz="3000">
              <a:latin typeface="Calibri" panose="020F0502020204030204" pitchFamily="34" charset="0"/>
              <a:ea typeface="Calibri" panose="020F0502020204030204" pitchFamily="34" charset="0"/>
              <a:cs typeface="Times New Roman" panose="02020603050405020304" pitchFamily="18" charset="0"/>
            </a:endParaRPr>
          </a:p>
          <a:p>
            <a:pPr marL="0" indent="-457200">
              <a:lnSpc>
                <a:spcPct val="100000"/>
              </a:lnSpc>
              <a:spcBef>
                <a:spcPts val="0"/>
              </a:spcBef>
              <a:buNone/>
            </a:pPr>
            <a:r>
              <a:rPr lang="en-US" sz="3000">
                <a:effectLst/>
                <a:latin typeface="Calibri" panose="020F0502020204030204" pitchFamily="34" charset="0"/>
                <a:ea typeface="Calibri" panose="020F0502020204030204" pitchFamily="34" charset="0"/>
                <a:cs typeface="Times New Roman" panose="02020603050405020304" pitchFamily="18" charset="0"/>
              </a:rPr>
              <a:t>Lyons, John. 1994. Subjecthood and Subjectivity. In: M. Yaguello (ed.). </a:t>
            </a:r>
            <a:r>
              <a:rPr lang="en-US" sz="3000" i="1">
                <a:effectLst/>
                <a:latin typeface="Calibri" panose="020F0502020204030204" pitchFamily="34" charset="0"/>
                <a:ea typeface="Calibri" panose="020F0502020204030204" pitchFamily="34" charset="0"/>
                <a:cs typeface="Times New Roman" panose="02020603050405020304" pitchFamily="18" charset="0"/>
              </a:rPr>
              <a:t>Subjecthood and Subjectivity. The Status of the Subject in Linguistic Theory.</a:t>
            </a:r>
            <a:r>
              <a:rPr lang="en-US" sz="3000">
                <a:effectLst/>
                <a:latin typeface="Calibri" panose="020F0502020204030204" pitchFamily="34" charset="0"/>
                <a:ea typeface="Calibri" panose="020F0502020204030204" pitchFamily="34" charset="0"/>
                <a:cs typeface="Times New Roman" panose="02020603050405020304" pitchFamily="18" charset="0"/>
              </a:rPr>
              <a:t> </a:t>
            </a:r>
            <a:r>
              <a:rPr lang="de-CH" sz="3000">
                <a:effectLst/>
                <a:latin typeface="Calibri" panose="020F0502020204030204" pitchFamily="34" charset="0"/>
                <a:ea typeface="Calibri" panose="020F0502020204030204" pitchFamily="34" charset="0"/>
                <a:cs typeface="Times New Roman" panose="02020603050405020304" pitchFamily="18" charset="0"/>
              </a:rPr>
              <a:t>Paris. 9-17.</a:t>
            </a:r>
            <a:r>
              <a:rPr lang="de-CH" sz="3000" i="1">
                <a:effectLst/>
                <a:latin typeface="Calibri" panose="020F0502020204030204" pitchFamily="34" charset="0"/>
                <a:ea typeface="Calibri" panose="020F0502020204030204" pitchFamily="34" charset="0"/>
                <a:cs typeface="Times New Roman" panose="02020603050405020304" pitchFamily="18" charset="0"/>
              </a:rPr>
              <a:t> </a:t>
            </a:r>
            <a:endParaRPr lang="en-CH" sz="3000">
              <a:effectLst/>
              <a:latin typeface="Calibri" panose="020F0502020204030204" pitchFamily="34" charset="0"/>
              <a:ea typeface="Calibri" panose="020F0502020204030204" pitchFamily="34" charset="0"/>
              <a:cs typeface="Times New Roman" panose="02020603050405020304" pitchFamily="18" charset="0"/>
            </a:endParaRPr>
          </a:p>
          <a:p>
            <a:endParaRPr lang="en-CH"/>
          </a:p>
        </p:txBody>
      </p:sp>
      <p:sp>
        <p:nvSpPr>
          <p:cNvPr id="4" name="Slide Number Placeholder 3">
            <a:extLst>
              <a:ext uri="{FF2B5EF4-FFF2-40B4-BE49-F238E27FC236}">
                <a16:creationId xmlns:a16="http://schemas.microsoft.com/office/drawing/2014/main" id="{F7D096D0-92E2-F85F-6F4D-64C712650054}"/>
              </a:ext>
            </a:extLst>
          </p:cNvPr>
          <p:cNvSpPr>
            <a:spLocks noGrp="1"/>
          </p:cNvSpPr>
          <p:nvPr>
            <p:ph type="sldNum" sz="quarter" idx="12"/>
          </p:nvPr>
        </p:nvSpPr>
        <p:spPr/>
        <p:txBody>
          <a:bodyPr/>
          <a:lstStyle/>
          <a:p>
            <a:fld id="{A7409867-4506-684E-8271-8A2DC78F0087}" type="slidenum">
              <a:rPr lang="de-CH" smtClean="0"/>
              <a:pPr/>
              <a:t>10</a:t>
            </a:fld>
            <a:endParaRPr lang="de-CH"/>
          </a:p>
        </p:txBody>
      </p:sp>
    </p:spTree>
    <p:extLst>
      <p:ext uri="{BB962C8B-B14F-4D97-AF65-F5344CB8AC3E}">
        <p14:creationId xmlns:p14="http://schemas.microsoft.com/office/powerpoint/2010/main" val="2252487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6FD2F-766D-2A5C-C6A2-E99D5AAD17A4}"/>
              </a:ext>
            </a:extLst>
          </p:cNvPr>
          <p:cNvSpPr>
            <a:spLocks noGrp="1"/>
          </p:cNvSpPr>
          <p:nvPr>
            <p:ph type="title"/>
          </p:nvPr>
        </p:nvSpPr>
        <p:spPr/>
        <p:txBody>
          <a:bodyPr/>
          <a:lstStyle/>
          <a:p>
            <a:r>
              <a:rPr lang="de-CH"/>
              <a:t>John Lyons</a:t>
            </a:r>
            <a:endParaRPr lang="en-CH"/>
          </a:p>
        </p:txBody>
      </p:sp>
      <p:sp>
        <p:nvSpPr>
          <p:cNvPr id="3" name="Content Placeholder 2">
            <a:extLst>
              <a:ext uri="{FF2B5EF4-FFF2-40B4-BE49-F238E27FC236}">
                <a16:creationId xmlns:a16="http://schemas.microsoft.com/office/drawing/2014/main" id="{69C67363-3739-E82F-A006-6E53E1D66AA4}"/>
              </a:ext>
            </a:extLst>
          </p:cNvPr>
          <p:cNvSpPr>
            <a:spLocks noGrp="1"/>
          </p:cNvSpPr>
          <p:nvPr>
            <p:ph idx="1"/>
          </p:nvPr>
        </p:nvSpPr>
        <p:spPr/>
        <p:txBody>
          <a:bodyPr/>
          <a:lstStyle/>
          <a:p>
            <a:pPr marL="0" indent="0">
              <a:buNone/>
            </a:pPr>
            <a:r>
              <a:rPr lang="en-US" sz="3000">
                <a:effectLst/>
                <a:latin typeface="Calibri" panose="020F0502020204030204" pitchFamily="34" charset="0"/>
                <a:ea typeface="Calibri" panose="020F0502020204030204" pitchFamily="34" charset="0"/>
                <a:cs typeface="Times New Roman" panose="02020603050405020304" pitchFamily="18" charset="0"/>
              </a:rPr>
              <a:t>In so far as we are concerned with language, the term 'subjectivity' refers to the way in which natural languages, in their structure and their normal manner of operation, provide for the locutionary agent's expression of himself and of his own attitudes and beliefs (Lyons 1982</a:t>
            </a:r>
            <a:r>
              <a:rPr lang="el-GR" sz="3000">
                <a:effectLst/>
                <a:latin typeface="Calibri" panose="020F0502020204030204" pitchFamily="34" charset="0"/>
                <a:ea typeface="Calibri" panose="020F0502020204030204" pitchFamily="34" charset="0"/>
                <a:cs typeface="Times New Roman" panose="02020603050405020304" pitchFamily="18" charset="0"/>
              </a:rPr>
              <a:t>, σελ. </a:t>
            </a:r>
            <a:r>
              <a:rPr lang="en-US" sz="3000">
                <a:effectLst/>
                <a:latin typeface="Calibri" panose="020F0502020204030204" pitchFamily="34" charset="0"/>
                <a:ea typeface="Calibri" panose="020F0502020204030204" pitchFamily="34" charset="0"/>
                <a:cs typeface="Times New Roman" panose="02020603050405020304" pitchFamily="18" charset="0"/>
              </a:rPr>
              <a:t>102). </a:t>
            </a:r>
            <a:endParaRPr lang="en-CH" sz="3000"/>
          </a:p>
        </p:txBody>
      </p:sp>
      <p:sp>
        <p:nvSpPr>
          <p:cNvPr id="4" name="Slide Number Placeholder 3">
            <a:extLst>
              <a:ext uri="{FF2B5EF4-FFF2-40B4-BE49-F238E27FC236}">
                <a16:creationId xmlns:a16="http://schemas.microsoft.com/office/drawing/2014/main" id="{8A711113-FFDE-16EB-858F-CC80677FD151}"/>
              </a:ext>
            </a:extLst>
          </p:cNvPr>
          <p:cNvSpPr>
            <a:spLocks noGrp="1"/>
          </p:cNvSpPr>
          <p:nvPr>
            <p:ph type="sldNum" sz="quarter" idx="12"/>
          </p:nvPr>
        </p:nvSpPr>
        <p:spPr/>
        <p:txBody>
          <a:bodyPr/>
          <a:lstStyle/>
          <a:p>
            <a:fld id="{A7409867-4506-684E-8271-8A2DC78F0087}" type="slidenum">
              <a:rPr lang="de-CH" smtClean="0"/>
              <a:pPr/>
              <a:t>11</a:t>
            </a:fld>
            <a:endParaRPr lang="de-CH"/>
          </a:p>
        </p:txBody>
      </p:sp>
    </p:spTree>
    <p:extLst>
      <p:ext uri="{BB962C8B-B14F-4D97-AF65-F5344CB8AC3E}">
        <p14:creationId xmlns:p14="http://schemas.microsoft.com/office/powerpoint/2010/main" val="143342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A1850-8066-C3E9-1BCC-53E78E599577}"/>
              </a:ext>
            </a:extLst>
          </p:cNvPr>
          <p:cNvSpPr>
            <a:spLocks noGrp="1"/>
          </p:cNvSpPr>
          <p:nvPr>
            <p:ph type="title"/>
          </p:nvPr>
        </p:nvSpPr>
        <p:spPr/>
        <p:txBody>
          <a:bodyPr/>
          <a:lstStyle/>
          <a:p>
            <a:r>
              <a:rPr lang="de-CH"/>
              <a:t>John Lyons</a:t>
            </a:r>
            <a:endParaRPr lang="en-CH"/>
          </a:p>
        </p:txBody>
      </p:sp>
      <p:sp>
        <p:nvSpPr>
          <p:cNvPr id="3" name="Content Placeholder 2">
            <a:extLst>
              <a:ext uri="{FF2B5EF4-FFF2-40B4-BE49-F238E27FC236}">
                <a16:creationId xmlns:a16="http://schemas.microsoft.com/office/drawing/2014/main" id="{BF9846D0-E114-C5A1-DD6A-604A14C44269}"/>
              </a:ext>
            </a:extLst>
          </p:cNvPr>
          <p:cNvSpPr>
            <a:spLocks noGrp="1"/>
          </p:cNvSpPr>
          <p:nvPr>
            <p:ph idx="1"/>
          </p:nvPr>
        </p:nvSpPr>
        <p:spPr/>
        <p:txBody>
          <a:bodyPr/>
          <a:lstStyle/>
          <a:p>
            <a:pPr marL="0" indent="0">
              <a:buNone/>
            </a:pPr>
            <a:r>
              <a:rPr lang="de-CH" sz="3000"/>
              <a:t>If we accept uncritically for the moment the post-Cartesian (and post-Kantian) distinction of the (internal) subjective ego, or self, and the (external) objective non-ego, or non-self, we can say of locutionary subjectivity that it is the locutionary agent’s (the speaker’s or writer’s, the utterer’s) expression of himself or herself in the act of utterance: locutionary subjectivity is, quite simply, self-expression in the use of language (Lyons 1995, </a:t>
            </a:r>
            <a:r>
              <a:rPr lang="el-GR" sz="3000"/>
              <a:t>σελ. 337).</a:t>
            </a:r>
            <a:endParaRPr lang="en-CH" sz="3000"/>
          </a:p>
        </p:txBody>
      </p:sp>
      <p:sp>
        <p:nvSpPr>
          <p:cNvPr id="4" name="Slide Number Placeholder 3">
            <a:extLst>
              <a:ext uri="{FF2B5EF4-FFF2-40B4-BE49-F238E27FC236}">
                <a16:creationId xmlns:a16="http://schemas.microsoft.com/office/drawing/2014/main" id="{002CFC35-AF47-1990-A03E-93D2F49D1AAF}"/>
              </a:ext>
            </a:extLst>
          </p:cNvPr>
          <p:cNvSpPr>
            <a:spLocks noGrp="1"/>
          </p:cNvSpPr>
          <p:nvPr>
            <p:ph type="sldNum" sz="quarter" idx="12"/>
          </p:nvPr>
        </p:nvSpPr>
        <p:spPr/>
        <p:txBody>
          <a:bodyPr/>
          <a:lstStyle/>
          <a:p>
            <a:fld id="{A7409867-4506-684E-8271-8A2DC78F0087}" type="slidenum">
              <a:rPr lang="de-CH" smtClean="0"/>
              <a:pPr/>
              <a:t>12</a:t>
            </a:fld>
            <a:endParaRPr lang="de-CH"/>
          </a:p>
        </p:txBody>
      </p:sp>
    </p:spTree>
    <p:extLst>
      <p:ext uri="{BB962C8B-B14F-4D97-AF65-F5344CB8AC3E}">
        <p14:creationId xmlns:p14="http://schemas.microsoft.com/office/powerpoint/2010/main" val="2056002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B5B7A-512A-015E-9551-5B4EA5724A45}"/>
              </a:ext>
            </a:extLst>
          </p:cNvPr>
          <p:cNvSpPr>
            <a:spLocks noGrp="1"/>
          </p:cNvSpPr>
          <p:nvPr>
            <p:ph type="title"/>
          </p:nvPr>
        </p:nvSpPr>
        <p:spPr/>
        <p:txBody>
          <a:bodyPr/>
          <a:lstStyle/>
          <a:p>
            <a:r>
              <a:rPr lang="de-CH"/>
              <a:t>John Lyons</a:t>
            </a:r>
            <a:endParaRPr lang="en-CH"/>
          </a:p>
        </p:txBody>
      </p:sp>
      <p:sp>
        <p:nvSpPr>
          <p:cNvPr id="3" name="Content Placeholder 2">
            <a:extLst>
              <a:ext uri="{FF2B5EF4-FFF2-40B4-BE49-F238E27FC236}">
                <a16:creationId xmlns:a16="http://schemas.microsoft.com/office/drawing/2014/main" id="{9B300E53-AEEE-DDE4-BB56-D45163A57553}"/>
              </a:ext>
            </a:extLst>
          </p:cNvPr>
          <p:cNvSpPr>
            <a:spLocks noGrp="1"/>
          </p:cNvSpPr>
          <p:nvPr>
            <p:ph idx="1"/>
          </p:nvPr>
        </p:nvSpPr>
        <p:spPr/>
        <p:txBody>
          <a:bodyPr/>
          <a:lstStyle/>
          <a:p>
            <a:pPr marL="0" indent="0">
              <a:buNone/>
            </a:pPr>
            <a:r>
              <a:rPr lang="en-US" sz="3000">
                <a:effectLst/>
                <a:latin typeface="Calibri" panose="020F0502020204030204" pitchFamily="34" charset="0"/>
                <a:ea typeface="Calibri" panose="020F0502020204030204" pitchFamily="34" charset="0"/>
                <a:cs typeface="Times New Roman" panose="02020603050405020304" pitchFamily="18" charset="0"/>
              </a:rPr>
              <a:t>Self-expression cannot be reduced to the expression of propositional knowledge and beliefs (Lyons 1995</a:t>
            </a:r>
            <a:r>
              <a:rPr lang="el-GR" sz="3000">
                <a:effectLst/>
                <a:latin typeface="Calibri" panose="020F0502020204030204" pitchFamily="34" charset="0"/>
                <a:ea typeface="Calibri" panose="020F0502020204030204" pitchFamily="34" charset="0"/>
                <a:cs typeface="Times New Roman" panose="02020603050405020304" pitchFamily="18" charset="0"/>
              </a:rPr>
              <a:t>, σελ. </a:t>
            </a:r>
            <a:r>
              <a:rPr lang="en-US" sz="3000">
                <a:effectLst/>
                <a:latin typeface="Calibri" panose="020F0502020204030204" pitchFamily="34" charset="0"/>
                <a:ea typeface="Calibri" panose="020F0502020204030204" pitchFamily="34" charset="0"/>
                <a:cs typeface="Times New Roman" panose="02020603050405020304" pitchFamily="18" charset="0"/>
              </a:rPr>
              <a:t>339).</a:t>
            </a:r>
            <a:endParaRPr lang="el-GR" sz="30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sz="300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l-GR" sz="2600">
                <a:effectLst/>
                <a:latin typeface="Calibri" panose="020F0502020204030204" pitchFamily="34" charset="0"/>
                <a:ea typeface="Calibri" panose="020F0502020204030204" pitchFamily="34" charset="0"/>
                <a:cs typeface="Times New Roman" panose="02020603050405020304" pitchFamily="18" charset="0"/>
              </a:rPr>
              <a:t>«</a:t>
            </a:r>
            <a:r>
              <a:rPr lang="de-CH" sz="2600">
                <a:effectLst/>
                <a:latin typeface="Calibri" panose="020F0502020204030204" pitchFamily="34" charset="0"/>
                <a:ea typeface="Calibri" panose="020F0502020204030204" pitchFamily="34" charset="0"/>
                <a:cs typeface="Times New Roman" panose="02020603050405020304" pitchFamily="18" charset="0"/>
              </a:rPr>
              <a:t>propositional knowledge</a:t>
            </a:r>
            <a:r>
              <a:rPr lang="el-GR" sz="2600">
                <a:effectLst/>
                <a:latin typeface="Calibri" panose="020F0502020204030204" pitchFamily="34" charset="0"/>
                <a:ea typeface="Calibri" panose="020F0502020204030204" pitchFamily="34" charset="0"/>
                <a:cs typeface="Times New Roman" panose="02020603050405020304" pitchFamily="18" charset="0"/>
              </a:rPr>
              <a:t>» = «λογική γνώση» «</a:t>
            </a:r>
            <a:r>
              <a:rPr lang="de-CH" sz="2600">
                <a:effectLst/>
                <a:latin typeface="Calibri" panose="020F0502020204030204" pitchFamily="34" charset="0"/>
                <a:ea typeface="Calibri" panose="020F0502020204030204" pitchFamily="34" charset="0"/>
                <a:cs typeface="Times New Roman" panose="02020603050405020304" pitchFamily="18" charset="0"/>
              </a:rPr>
              <a:t>proposition</a:t>
            </a:r>
            <a:r>
              <a:rPr lang="el-GR" sz="2600">
                <a:effectLst/>
                <a:latin typeface="Calibri" panose="020F0502020204030204" pitchFamily="34" charset="0"/>
                <a:ea typeface="Calibri" panose="020F0502020204030204" pitchFamily="34" charset="0"/>
                <a:cs typeface="Times New Roman" panose="02020603050405020304" pitchFamily="18" charset="0"/>
              </a:rPr>
              <a:t>» = «λογική πρόταση»</a:t>
            </a:r>
          </a:p>
          <a:p>
            <a:pPr marL="0" indent="0">
              <a:buNone/>
            </a:pPr>
            <a:r>
              <a:rPr lang="el-GR" sz="2600">
                <a:effectLst/>
                <a:latin typeface="Calibri" panose="020F0502020204030204" pitchFamily="34" charset="0"/>
                <a:ea typeface="Calibri" panose="020F0502020204030204" pitchFamily="34" charset="0"/>
                <a:cs typeface="Times New Roman" panose="02020603050405020304" pitchFamily="18" charset="0"/>
              </a:rPr>
              <a:t>= το τμήμα του περιεχομένου (της σημασίας) της πρότασης που μπορεί να είναι αληθές ή ψευδές</a:t>
            </a:r>
          </a:p>
          <a:p>
            <a:pPr marL="0" indent="0">
              <a:buNone/>
            </a:pPr>
            <a:r>
              <a:rPr lang="el-GR" sz="2600">
                <a:latin typeface="Calibri" panose="020F0502020204030204" pitchFamily="34" charset="0"/>
                <a:ea typeface="Calibri" panose="020F0502020204030204" pitchFamily="34" charset="0"/>
                <a:cs typeface="Times New Roman" panose="02020603050405020304" pitchFamily="18" charset="0"/>
              </a:rPr>
              <a:t>= </a:t>
            </a:r>
            <a:r>
              <a:rPr lang="el-GR" sz="2600">
                <a:effectLst/>
                <a:latin typeface="Calibri" panose="020F0502020204030204" pitchFamily="34" charset="0"/>
                <a:ea typeface="Calibri" panose="020F0502020204030204" pitchFamily="34" charset="0"/>
                <a:cs typeface="Times New Roman" panose="02020603050405020304" pitchFamily="18" charset="0"/>
              </a:rPr>
              <a:t>το </a:t>
            </a:r>
            <a:r>
              <a:rPr lang="el-GR" sz="2600" b="1">
                <a:effectLst/>
                <a:latin typeface="Calibri" panose="020F0502020204030204" pitchFamily="34" charset="0"/>
                <a:ea typeface="Calibri" panose="020F0502020204030204" pitchFamily="34" charset="0"/>
                <a:cs typeface="Times New Roman" panose="02020603050405020304" pitchFamily="18" charset="0"/>
              </a:rPr>
              <a:t>αληθειακό </a:t>
            </a:r>
            <a:r>
              <a:rPr lang="el-GR" sz="2600">
                <a:effectLst/>
                <a:latin typeface="Calibri" panose="020F0502020204030204" pitchFamily="34" charset="0"/>
                <a:ea typeface="Calibri" panose="020F0502020204030204" pitchFamily="34" charset="0"/>
                <a:cs typeface="Times New Roman" panose="02020603050405020304" pitchFamily="18" charset="0"/>
              </a:rPr>
              <a:t>(σε αντίθεση με το </a:t>
            </a:r>
            <a:r>
              <a:rPr lang="el-GR" sz="2600" b="1">
                <a:effectLst/>
                <a:latin typeface="Calibri" panose="020F0502020204030204" pitchFamily="34" charset="0"/>
                <a:ea typeface="Calibri" panose="020F0502020204030204" pitchFamily="34" charset="0"/>
                <a:cs typeface="Times New Roman" panose="02020603050405020304" pitchFamily="18" charset="0"/>
              </a:rPr>
              <a:t>πραγματολογικό) </a:t>
            </a:r>
            <a:r>
              <a:rPr lang="el-GR" sz="2600">
                <a:effectLst/>
                <a:latin typeface="Calibri" panose="020F0502020204030204" pitchFamily="34" charset="0"/>
                <a:ea typeface="Calibri" panose="020F0502020204030204" pitchFamily="34" charset="0"/>
                <a:cs typeface="Times New Roman" panose="02020603050405020304" pitchFamily="18" charset="0"/>
              </a:rPr>
              <a:t>περιεχόμενο</a:t>
            </a:r>
            <a:endParaRPr lang="en-CH" sz="2600">
              <a:effectLst/>
              <a:latin typeface="Calibri" panose="020F0502020204030204" pitchFamily="34" charset="0"/>
              <a:ea typeface="Calibri" panose="020F0502020204030204" pitchFamily="34" charset="0"/>
              <a:cs typeface="Times New Roman" panose="02020603050405020304" pitchFamily="18" charset="0"/>
            </a:endParaRPr>
          </a:p>
          <a:p>
            <a:endParaRPr lang="en-CH"/>
          </a:p>
        </p:txBody>
      </p:sp>
      <p:sp>
        <p:nvSpPr>
          <p:cNvPr id="4" name="Slide Number Placeholder 3">
            <a:extLst>
              <a:ext uri="{FF2B5EF4-FFF2-40B4-BE49-F238E27FC236}">
                <a16:creationId xmlns:a16="http://schemas.microsoft.com/office/drawing/2014/main" id="{9BAA19D1-0587-0CD3-E65D-49F45C923D24}"/>
              </a:ext>
            </a:extLst>
          </p:cNvPr>
          <p:cNvSpPr>
            <a:spLocks noGrp="1"/>
          </p:cNvSpPr>
          <p:nvPr>
            <p:ph type="sldNum" sz="quarter" idx="12"/>
          </p:nvPr>
        </p:nvSpPr>
        <p:spPr/>
        <p:txBody>
          <a:bodyPr/>
          <a:lstStyle/>
          <a:p>
            <a:fld id="{A7409867-4506-684E-8271-8A2DC78F0087}" type="slidenum">
              <a:rPr lang="de-CH" smtClean="0"/>
              <a:pPr/>
              <a:t>13</a:t>
            </a:fld>
            <a:endParaRPr lang="de-CH"/>
          </a:p>
        </p:txBody>
      </p:sp>
    </p:spTree>
    <p:extLst>
      <p:ext uri="{BB962C8B-B14F-4D97-AF65-F5344CB8AC3E}">
        <p14:creationId xmlns:p14="http://schemas.microsoft.com/office/powerpoint/2010/main" val="7408926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9593F-865E-F5AC-2085-D438701C8EEF}"/>
              </a:ext>
            </a:extLst>
          </p:cNvPr>
          <p:cNvSpPr>
            <a:spLocks noGrp="1"/>
          </p:cNvSpPr>
          <p:nvPr>
            <p:ph type="title"/>
          </p:nvPr>
        </p:nvSpPr>
        <p:spPr/>
        <p:txBody>
          <a:bodyPr/>
          <a:lstStyle/>
          <a:p>
            <a:r>
              <a:rPr lang="el-GR"/>
              <a:t>Με άλλα λόγια:</a:t>
            </a:r>
            <a:endParaRPr lang="en-CH"/>
          </a:p>
        </p:txBody>
      </p:sp>
      <p:sp>
        <p:nvSpPr>
          <p:cNvPr id="3" name="Content Placeholder 2">
            <a:extLst>
              <a:ext uri="{FF2B5EF4-FFF2-40B4-BE49-F238E27FC236}">
                <a16:creationId xmlns:a16="http://schemas.microsoft.com/office/drawing/2014/main" id="{13A037BE-749C-236D-F060-A7DB2E1030D6}"/>
              </a:ext>
            </a:extLst>
          </p:cNvPr>
          <p:cNvSpPr>
            <a:spLocks noGrp="1"/>
          </p:cNvSpPr>
          <p:nvPr>
            <p:ph idx="1"/>
          </p:nvPr>
        </p:nvSpPr>
        <p:spPr/>
        <p:txBody>
          <a:bodyPr/>
          <a:lstStyle/>
          <a:p>
            <a:pPr marL="0" indent="0">
              <a:buNone/>
            </a:pPr>
            <a:r>
              <a:rPr lang="el-GR" sz="3200">
                <a:effectLst/>
                <a:latin typeface="Calibri" panose="020F0502020204030204" pitchFamily="34" charset="0"/>
                <a:ea typeface="Calibri" panose="020F0502020204030204" pitchFamily="34" charset="0"/>
                <a:cs typeface="Times New Roman" panose="02020603050405020304" pitchFamily="18" charset="0"/>
              </a:rPr>
              <a:t>Η διάκριση αληθειακού (αντικειμενικού) και πραγματολογικού (υποκειμενικού) περιεχομένου δέν ταυ­τίζεται με τη διάκριση αυτοαναφοράς και ετεροαναφοράς. Το αληθειακό περιεχόμενο είναι αντικειμενικό ακόμα και όταν ο ομιλητής αναφέρεται στον εαυτό-του, το πραγματολογικό υποκειμενικό ακόμα και άν αναφέρεται στον εξωτερικό κόσμο. </a:t>
            </a:r>
            <a:endParaRPr lang="en-CH" sz="3200">
              <a:effectLst/>
              <a:latin typeface="Calibri" panose="020F0502020204030204" pitchFamily="34" charset="0"/>
              <a:ea typeface="Calibri" panose="020F0502020204030204" pitchFamily="34" charset="0"/>
              <a:cs typeface="Times New Roman" panose="02020603050405020304" pitchFamily="18" charset="0"/>
            </a:endParaRPr>
          </a:p>
          <a:p>
            <a:endParaRPr lang="en-CH"/>
          </a:p>
        </p:txBody>
      </p:sp>
      <p:sp>
        <p:nvSpPr>
          <p:cNvPr id="4" name="Slide Number Placeholder 3">
            <a:extLst>
              <a:ext uri="{FF2B5EF4-FFF2-40B4-BE49-F238E27FC236}">
                <a16:creationId xmlns:a16="http://schemas.microsoft.com/office/drawing/2014/main" id="{96329D7C-C027-42D0-69EE-603FEACB96D6}"/>
              </a:ext>
            </a:extLst>
          </p:cNvPr>
          <p:cNvSpPr>
            <a:spLocks noGrp="1"/>
          </p:cNvSpPr>
          <p:nvPr>
            <p:ph type="sldNum" sz="quarter" idx="12"/>
          </p:nvPr>
        </p:nvSpPr>
        <p:spPr/>
        <p:txBody>
          <a:bodyPr/>
          <a:lstStyle/>
          <a:p>
            <a:fld id="{A7409867-4506-684E-8271-8A2DC78F0087}" type="slidenum">
              <a:rPr lang="de-CH" smtClean="0"/>
              <a:pPr/>
              <a:t>14</a:t>
            </a:fld>
            <a:endParaRPr lang="de-CH"/>
          </a:p>
        </p:txBody>
      </p:sp>
    </p:spTree>
    <p:extLst>
      <p:ext uri="{BB962C8B-B14F-4D97-AF65-F5344CB8AC3E}">
        <p14:creationId xmlns:p14="http://schemas.microsoft.com/office/powerpoint/2010/main" val="832547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DE3B2-CAD5-82AD-1091-899D85B8D443}"/>
              </a:ext>
            </a:extLst>
          </p:cNvPr>
          <p:cNvSpPr>
            <a:spLocks noGrp="1"/>
          </p:cNvSpPr>
          <p:nvPr>
            <p:ph type="title"/>
          </p:nvPr>
        </p:nvSpPr>
        <p:spPr/>
        <p:txBody>
          <a:bodyPr/>
          <a:lstStyle/>
          <a:p>
            <a:r>
              <a:rPr lang="el-GR"/>
              <a:t>Παράδειγμα:</a:t>
            </a:r>
            <a:endParaRPr lang="en-CH"/>
          </a:p>
        </p:txBody>
      </p:sp>
      <p:graphicFrame>
        <p:nvGraphicFramePr>
          <p:cNvPr id="5" name="Content Placeholder 4">
            <a:extLst>
              <a:ext uri="{FF2B5EF4-FFF2-40B4-BE49-F238E27FC236}">
                <a16:creationId xmlns:a16="http://schemas.microsoft.com/office/drawing/2014/main" id="{D7488BAF-BF97-9311-5B30-D5F4F339EC91}"/>
              </a:ext>
            </a:extLst>
          </p:cNvPr>
          <p:cNvGraphicFramePr>
            <a:graphicFrameLocks noGrp="1"/>
          </p:cNvGraphicFramePr>
          <p:nvPr>
            <p:ph idx="1"/>
            <p:extLst>
              <p:ext uri="{D42A27DB-BD31-4B8C-83A1-F6EECF244321}">
                <p14:modId xmlns:p14="http://schemas.microsoft.com/office/powerpoint/2010/main" val="3157184297"/>
              </p:ext>
            </p:extLst>
          </p:nvPr>
        </p:nvGraphicFramePr>
        <p:xfrm>
          <a:off x="323528" y="1654175"/>
          <a:ext cx="8277546" cy="3048000"/>
        </p:xfrm>
        <a:graphic>
          <a:graphicData uri="http://schemas.openxmlformats.org/drawingml/2006/table">
            <a:tbl>
              <a:tblPr firstRow="1" bandRow="1">
                <a:tableStyleId>{073A0DAA-6AF3-43AB-8588-CEC1D06C72B9}</a:tableStyleId>
              </a:tblPr>
              <a:tblGrid>
                <a:gridCol w="2759182">
                  <a:extLst>
                    <a:ext uri="{9D8B030D-6E8A-4147-A177-3AD203B41FA5}">
                      <a16:colId xmlns:a16="http://schemas.microsoft.com/office/drawing/2014/main" val="2177270188"/>
                    </a:ext>
                  </a:extLst>
                </a:gridCol>
                <a:gridCol w="2759182">
                  <a:extLst>
                    <a:ext uri="{9D8B030D-6E8A-4147-A177-3AD203B41FA5}">
                      <a16:colId xmlns:a16="http://schemas.microsoft.com/office/drawing/2014/main" val="3329704609"/>
                    </a:ext>
                  </a:extLst>
                </a:gridCol>
                <a:gridCol w="2759182">
                  <a:extLst>
                    <a:ext uri="{9D8B030D-6E8A-4147-A177-3AD203B41FA5}">
                      <a16:colId xmlns:a16="http://schemas.microsoft.com/office/drawing/2014/main" val="1732566002"/>
                    </a:ext>
                  </a:extLst>
                </a:gridCol>
              </a:tblGrid>
              <a:tr h="370840">
                <a:tc>
                  <a:txBody>
                    <a:bodyPr/>
                    <a:lstStyle/>
                    <a:p>
                      <a:endParaRPr lang="en-CH" sz="2600"/>
                    </a:p>
                  </a:txBody>
                  <a:tcPr/>
                </a:tc>
                <a:tc>
                  <a:txBody>
                    <a:bodyPr/>
                    <a:lstStyle/>
                    <a:p>
                      <a:r>
                        <a:rPr lang="el-GR" sz="2600"/>
                        <a:t>Ετεροαναφορά</a:t>
                      </a:r>
                      <a:endParaRPr lang="en-CH" sz="2600"/>
                    </a:p>
                  </a:txBody>
                  <a:tcPr/>
                </a:tc>
                <a:tc>
                  <a:txBody>
                    <a:bodyPr/>
                    <a:lstStyle/>
                    <a:p>
                      <a:r>
                        <a:rPr lang="el-GR" sz="2600"/>
                        <a:t>Αυτοαναφορά</a:t>
                      </a:r>
                      <a:endParaRPr lang="en-CH" sz="2600"/>
                    </a:p>
                  </a:txBody>
                  <a:tcPr/>
                </a:tc>
                <a:extLst>
                  <a:ext uri="{0D108BD9-81ED-4DB2-BD59-A6C34878D82A}">
                    <a16:rowId xmlns:a16="http://schemas.microsoft.com/office/drawing/2014/main" val="703828557"/>
                  </a:ext>
                </a:extLst>
              </a:tr>
              <a:tr h="370840">
                <a:tc>
                  <a:txBody>
                    <a:bodyPr/>
                    <a:lstStyle/>
                    <a:p>
                      <a:r>
                        <a:rPr lang="el-GR" sz="2600"/>
                        <a:t>Αντικειμενικότητα</a:t>
                      </a:r>
                      <a:endParaRPr lang="en-CH" sz="2600"/>
                    </a:p>
                  </a:txBody>
                  <a:tcPr/>
                </a:tc>
                <a:tc>
                  <a:txBody>
                    <a:bodyPr/>
                    <a:lstStyle/>
                    <a:p>
                      <a:r>
                        <a:rPr lang="el-GR" sz="2600" i="1"/>
                        <a:t>Γέρασες πιά, δέ μας κάνεις.</a:t>
                      </a:r>
                      <a:endParaRPr lang="en-CH" sz="2600" i="1"/>
                    </a:p>
                  </a:txBody>
                  <a:tcPr/>
                </a:tc>
                <a:tc>
                  <a:txBody>
                    <a:bodyPr/>
                    <a:lstStyle/>
                    <a:p>
                      <a:r>
                        <a:rPr lang="el-GR" sz="2600" i="1"/>
                        <a:t>Γέρασα πιά, κουράζομαι εύκολα.</a:t>
                      </a:r>
                      <a:endParaRPr lang="en-CH" sz="2600" i="1"/>
                    </a:p>
                  </a:txBody>
                  <a:tcPr/>
                </a:tc>
                <a:extLst>
                  <a:ext uri="{0D108BD9-81ED-4DB2-BD59-A6C34878D82A}">
                    <a16:rowId xmlns:a16="http://schemas.microsoft.com/office/drawing/2014/main" val="697763272"/>
                  </a:ext>
                </a:extLst>
              </a:tr>
              <a:tr h="370840">
                <a:tc>
                  <a:txBody>
                    <a:bodyPr/>
                    <a:lstStyle/>
                    <a:p>
                      <a:r>
                        <a:rPr lang="el-GR" sz="2600"/>
                        <a:t>Υποκειμενικότητα</a:t>
                      </a:r>
                      <a:endParaRPr lang="en-CH" sz="2600"/>
                    </a:p>
                  </a:txBody>
                  <a:tcPr/>
                </a:tc>
                <a:tc>
                  <a:txBody>
                    <a:bodyPr/>
                    <a:lstStyle/>
                    <a:p>
                      <a:r>
                        <a:rPr lang="el-GR" sz="2600" i="1"/>
                        <a:t>Παππού, δέ μας κάνεις.</a:t>
                      </a:r>
                      <a:endParaRPr lang="en-CH" sz="2600" i="1"/>
                    </a:p>
                  </a:txBody>
                  <a:tcPr/>
                </a:tc>
                <a:tc>
                  <a:txBody>
                    <a:bodyPr/>
                    <a:lstStyle/>
                    <a:p>
                      <a:r>
                        <a:rPr lang="el-GR" sz="2600" i="1"/>
                        <a:t>Στα νιάτα-μου δέν κουραζόμουνα τόσο εύκολα.</a:t>
                      </a:r>
                      <a:endParaRPr lang="en-CH" sz="2600" i="1"/>
                    </a:p>
                  </a:txBody>
                  <a:tcPr/>
                </a:tc>
                <a:extLst>
                  <a:ext uri="{0D108BD9-81ED-4DB2-BD59-A6C34878D82A}">
                    <a16:rowId xmlns:a16="http://schemas.microsoft.com/office/drawing/2014/main" val="808612384"/>
                  </a:ext>
                </a:extLst>
              </a:tr>
            </a:tbl>
          </a:graphicData>
        </a:graphic>
      </p:graphicFrame>
      <p:sp>
        <p:nvSpPr>
          <p:cNvPr id="4" name="Slide Number Placeholder 3">
            <a:extLst>
              <a:ext uri="{FF2B5EF4-FFF2-40B4-BE49-F238E27FC236}">
                <a16:creationId xmlns:a16="http://schemas.microsoft.com/office/drawing/2014/main" id="{5CB8BD2C-6A4D-E836-1A73-E1296AE96A4A}"/>
              </a:ext>
            </a:extLst>
          </p:cNvPr>
          <p:cNvSpPr>
            <a:spLocks noGrp="1"/>
          </p:cNvSpPr>
          <p:nvPr>
            <p:ph type="sldNum" sz="quarter" idx="12"/>
          </p:nvPr>
        </p:nvSpPr>
        <p:spPr/>
        <p:txBody>
          <a:bodyPr/>
          <a:lstStyle/>
          <a:p>
            <a:fld id="{A7409867-4506-684E-8271-8A2DC78F0087}" type="slidenum">
              <a:rPr lang="de-CH" smtClean="0"/>
              <a:pPr/>
              <a:t>15</a:t>
            </a:fld>
            <a:endParaRPr lang="de-CH"/>
          </a:p>
        </p:txBody>
      </p:sp>
    </p:spTree>
    <p:extLst>
      <p:ext uri="{BB962C8B-B14F-4D97-AF65-F5344CB8AC3E}">
        <p14:creationId xmlns:p14="http://schemas.microsoft.com/office/powerpoint/2010/main" val="6946571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3AF56-E1F0-F2A0-E2CC-5A463EB38078}"/>
              </a:ext>
            </a:extLst>
          </p:cNvPr>
          <p:cNvSpPr>
            <a:spLocks noGrp="1"/>
          </p:cNvSpPr>
          <p:nvPr>
            <p:ph type="title"/>
          </p:nvPr>
        </p:nvSpPr>
        <p:spPr/>
        <p:txBody>
          <a:bodyPr/>
          <a:lstStyle/>
          <a:p>
            <a:r>
              <a:rPr lang="de-CH"/>
              <a:t>Ronald W. Langacker</a:t>
            </a:r>
            <a:endParaRPr lang="en-CH"/>
          </a:p>
        </p:txBody>
      </p:sp>
      <p:sp>
        <p:nvSpPr>
          <p:cNvPr id="3" name="Content Placeholder 2">
            <a:extLst>
              <a:ext uri="{FF2B5EF4-FFF2-40B4-BE49-F238E27FC236}">
                <a16:creationId xmlns:a16="http://schemas.microsoft.com/office/drawing/2014/main" id="{0092DA61-187E-C37C-6B2B-311AA7709842}"/>
              </a:ext>
            </a:extLst>
          </p:cNvPr>
          <p:cNvSpPr>
            <a:spLocks noGrp="1"/>
          </p:cNvSpPr>
          <p:nvPr>
            <p:ph idx="1"/>
          </p:nvPr>
        </p:nvSpPr>
        <p:spPr/>
        <p:txBody>
          <a:bodyPr/>
          <a:lstStyle/>
          <a:p>
            <a:pPr marL="0" marR="1050925" indent="0">
              <a:lnSpc>
                <a:spcPct val="107000"/>
              </a:lnSpc>
              <a:spcAft>
                <a:spcPts val="0"/>
              </a:spcAft>
              <a:buNone/>
            </a:pPr>
            <a:r>
              <a:rPr lang="en-US" sz="3000">
                <a:effectLst/>
                <a:latin typeface="Calibri" panose="020F0502020204030204" pitchFamily="34" charset="0"/>
                <a:ea typeface="Calibri" panose="020F0502020204030204" pitchFamily="34" charset="0"/>
                <a:cs typeface="Times New Roman" panose="02020603050405020304" pitchFamily="18" charset="0"/>
              </a:rPr>
              <a:t>Langacker, Ronald W. 1989. </a:t>
            </a:r>
            <a:r>
              <a:rPr lang="en-US" sz="3000" i="1">
                <a:effectLst/>
                <a:latin typeface="Calibri" panose="020F0502020204030204" pitchFamily="34" charset="0"/>
                <a:ea typeface="Calibri" panose="020F0502020204030204" pitchFamily="34" charset="0"/>
                <a:cs typeface="Times New Roman" panose="02020603050405020304" pitchFamily="18" charset="0"/>
              </a:rPr>
              <a:t>Subjectification</a:t>
            </a:r>
            <a:r>
              <a:rPr lang="en-US" sz="3000">
                <a:effectLst/>
                <a:latin typeface="Calibri" panose="020F0502020204030204" pitchFamily="34" charset="0"/>
                <a:ea typeface="Calibri" panose="020F0502020204030204" pitchFamily="34" charset="0"/>
                <a:cs typeface="Times New Roman" panose="02020603050405020304" pitchFamily="18" charset="0"/>
              </a:rPr>
              <a:t>. Duisburg. (</a:t>
            </a:r>
            <a:r>
              <a:rPr lang="el-GR" sz="3000">
                <a:effectLst/>
                <a:latin typeface="Calibri" panose="020F0502020204030204" pitchFamily="34" charset="0"/>
                <a:ea typeface="Calibri" panose="020F0502020204030204" pitchFamily="34" charset="0"/>
                <a:cs typeface="Times New Roman" panose="02020603050405020304" pitchFamily="18" charset="0"/>
              </a:rPr>
              <a:t>αυτοτελές τευχίδιο</a:t>
            </a:r>
            <a:r>
              <a:rPr lang="en-US" sz="3000">
                <a:effectLst/>
                <a:latin typeface="Calibri" panose="020F0502020204030204" pitchFamily="34" charset="0"/>
                <a:ea typeface="Calibri" panose="020F0502020204030204" pitchFamily="34" charset="0"/>
                <a:cs typeface="Times New Roman" panose="02020603050405020304" pitchFamily="18" charset="0"/>
              </a:rPr>
              <a:t>)</a:t>
            </a:r>
            <a:endParaRPr lang="de-CH" sz="3000">
              <a:latin typeface="Calibri" panose="020F0502020204030204" pitchFamily="34" charset="0"/>
              <a:ea typeface="Calibri" panose="020F0502020204030204" pitchFamily="34" charset="0"/>
              <a:cs typeface="Times New Roman" panose="02020603050405020304" pitchFamily="18" charset="0"/>
            </a:endParaRPr>
          </a:p>
          <a:p>
            <a:pPr marL="0" marR="1050925" indent="0">
              <a:lnSpc>
                <a:spcPct val="107000"/>
              </a:lnSpc>
              <a:spcBef>
                <a:spcPts val="0"/>
              </a:spcBef>
              <a:spcAft>
                <a:spcPts val="0"/>
              </a:spcAft>
              <a:buNone/>
            </a:pPr>
            <a:r>
              <a:rPr lang="en-US" sz="3000">
                <a:effectLst/>
                <a:latin typeface="Calibri" panose="020F0502020204030204" pitchFamily="34" charset="0"/>
                <a:ea typeface="Calibri" panose="020F0502020204030204" pitchFamily="34" charset="0"/>
                <a:cs typeface="Times New Roman" panose="02020603050405020304" pitchFamily="18" charset="0"/>
              </a:rPr>
              <a:t>Langacker, Ronald W. 1990. Subjectification. </a:t>
            </a:r>
            <a:r>
              <a:rPr lang="en-US" sz="3000" i="1">
                <a:effectLst/>
                <a:latin typeface="Calibri" panose="020F0502020204030204" pitchFamily="34" charset="0"/>
                <a:ea typeface="Calibri" panose="020F0502020204030204" pitchFamily="34" charset="0"/>
                <a:cs typeface="Times New Roman" panose="02020603050405020304" pitchFamily="18" charset="0"/>
              </a:rPr>
              <a:t>Cognitive Linguistics</a:t>
            </a:r>
            <a:r>
              <a:rPr lang="en-US" sz="3000">
                <a:effectLst/>
                <a:latin typeface="Calibri" panose="020F0502020204030204" pitchFamily="34" charset="0"/>
                <a:ea typeface="Calibri" panose="020F0502020204030204" pitchFamily="34" charset="0"/>
                <a:cs typeface="Times New Roman" panose="02020603050405020304" pitchFamily="18" charset="0"/>
              </a:rPr>
              <a:t> 1. 5-38. (</a:t>
            </a:r>
            <a:r>
              <a:rPr lang="el-GR" sz="3000">
                <a:effectLst/>
                <a:latin typeface="Calibri" panose="020F0502020204030204" pitchFamily="34" charset="0"/>
                <a:ea typeface="Calibri" panose="020F0502020204030204" pitchFamily="34" charset="0"/>
                <a:cs typeface="Times New Roman" panose="02020603050405020304" pitchFamily="18" charset="0"/>
              </a:rPr>
              <a:t>άρθρο σε περιοδικό</a:t>
            </a:r>
            <a:r>
              <a:rPr lang="en-US" sz="3000">
                <a:effectLst/>
                <a:latin typeface="Calibri" panose="020F0502020204030204" pitchFamily="34" charset="0"/>
                <a:ea typeface="Calibri" panose="020F0502020204030204" pitchFamily="34" charset="0"/>
                <a:cs typeface="Times New Roman" panose="02020603050405020304" pitchFamily="18" charset="0"/>
              </a:rPr>
              <a:t>)</a:t>
            </a:r>
            <a:endParaRPr lang="en-CH" sz="3000">
              <a:effectLst/>
              <a:latin typeface="Calibri" panose="020F0502020204030204" pitchFamily="34" charset="0"/>
              <a:ea typeface="Calibri" panose="020F0502020204030204" pitchFamily="34" charset="0"/>
              <a:cs typeface="Times New Roman" panose="02020603050405020304" pitchFamily="18" charset="0"/>
            </a:endParaRPr>
          </a:p>
          <a:p>
            <a:pPr marL="0" marR="1050925" indent="0">
              <a:lnSpc>
                <a:spcPct val="107000"/>
              </a:lnSpc>
              <a:spcBef>
                <a:spcPts val="0"/>
              </a:spcBef>
              <a:spcAft>
                <a:spcPts val="600"/>
              </a:spcAft>
              <a:buNone/>
            </a:pPr>
            <a:r>
              <a:rPr lang="en-US" sz="3000">
                <a:effectLst/>
                <a:latin typeface="Calibri" panose="020F0502020204030204" pitchFamily="34" charset="0"/>
                <a:ea typeface="Calibri" panose="020F0502020204030204" pitchFamily="34" charset="0"/>
                <a:cs typeface="Times New Roman" panose="02020603050405020304" pitchFamily="18" charset="0"/>
              </a:rPr>
              <a:t>Langacker, Ronald W. 1991. </a:t>
            </a:r>
            <a:r>
              <a:rPr lang="en-US" sz="3000" i="1">
                <a:effectLst/>
                <a:latin typeface="Calibri" panose="020F0502020204030204" pitchFamily="34" charset="0"/>
                <a:ea typeface="Calibri" panose="020F0502020204030204" pitchFamily="34" charset="0"/>
                <a:cs typeface="Times New Roman" panose="02020603050405020304" pitchFamily="18" charset="0"/>
              </a:rPr>
              <a:t>Concept, Image and </a:t>
            </a:r>
            <a:r>
              <a:rPr lang="en-GB" sz="3000" i="1">
                <a:effectLst/>
                <a:latin typeface="Calibri" panose="020F0502020204030204" pitchFamily="34" charset="0"/>
                <a:ea typeface="Calibri" panose="020F0502020204030204" pitchFamily="34" charset="0"/>
                <a:cs typeface="Times New Roman" panose="02020603050405020304" pitchFamily="18" charset="0"/>
              </a:rPr>
              <a:t>Symbol: The Cognitive Basis of Grammar.</a:t>
            </a:r>
            <a:r>
              <a:rPr lang="en-GB" sz="3000">
                <a:effectLst/>
                <a:latin typeface="Calibri" panose="020F0502020204030204" pitchFamily="34" charset="0"/>
                <a:ea typeface="Calibri" panose="020F0502020204030204" pitchFamily="34" charset="0"/>
                <a:cs typeface="Times New Roman" panose="02020603050405020304" pitchFamily="18" charset="0"/>
              </a:rPr>
              <a:t> </a:t>
            </a:r>
            <a:r>
              <a:rPr lang="en-US" sz="3000">
                <a:effectLst/>
                <a:latin typeface="Calibri" panose="020F0502020204030204" pitchFamily="34" charset="0"/>
                <a:ea typeface="Calibri" panose="020F0502020204030204" pitchFamily="34" charset="0"/>
                <a:cs typeface="Times New Roman" panose="02020603050405020304" pitchFamily="18" charset="0"/>
              </a:rPr>
              <a:t>315-342. Berlin. (</a:t>
            </a:r>
            <a:r>
              <a:rPr lang="el-GR" sz="3000">
                <a:effectLst/>
                <a:latin typeface="Calibri" panose="020F0502020204030204" pitchFamily="34" charset="0"/>
                <a:ea typeface="Calibri" panose="020F0502020204030204" pitchFamily="34" charset="0"/>
                <a:cs typeface="Times New Roman" panose="02020603050405020304" pitchFamily="18" charset="0"/>
              </a:rPr>
              <a:t>κεφάλαιο σε βιβλίο</a:t>
            </a:r>
            <a:r>
              <a:rPr lang="en-US" sz="3000">
                <a:effectLst/>
                <a:latin typeface="Calibri" panose="020F0502020204030204" pitchFamily="34" charset="0"/>
                <a:ea typeface="Calibri" panose="020F0502020204030204" pitchFamily="34" charset="0"/>
                <a:cs typeface="Times New Roman" panose="02020603050405020304" pitchFamily="18" charset="0"/>
              </a:rPr>
              <a:t>)</a:t>
            </a:r>
            <a:endParaRPr lang="en-CH" sz="30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H"/>
          </a:p>
        </p:txBody>
      </p:sp>
      <p:sp>
        <p:nvSpPr>
          <p:cNvPr id="4" name="Slide Number Placeholder 3">
            <a:extLst>
              <a:ext uri="{FF2B5EF4-FFF2-40B4-BE49-F238E27FC236}">
                <a16:creationId xmlns:a16="http://schemas.microsoft.com/office/drawing/2014/main" id="{0CAAD745-FD69-7E16-7F87-79F24E7408CD}"/>
              </a:ext>
            </a:extLst>
          </p:cNvPr>
          <p:cNvSpPr>
            <a:spLocks noGrp="1"/>
          </p:cNvSpPr>
          <p:nvPr>
            <p:ph type="sldNum" sz="quarter" idx="12"/>
          </p:nvPr>
        </p:nvSpPr>
        <p:spPr/>
        <p:txBody>
          <a:bodyPr/>
          <a:lstStyle/>
          <a:p>
            <a:fld id="{A7409867-4506-684E-8271-8A2DC78F0087}" type="slidenum">
              <a:rPr lang="de-CH" smtClean="0"/>
              <a:pPr/>
              <a:t>16</a:t>
            </a:fld>
            <a:endParaRPr lang="de-CH"/>
          </a:p>
        </p:txBody>
      </p:sp>
    </p:spTree>
    <p:extLst>
      <p:ext uri="{BB962C8B-B14F-4D97-AF65-F5344CB8AC3E}">
        <p14:creationId xmlns:p14="http://schemas.microsoft.com/office/powerpoint/2010/main" val="421835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3A88B-D995-6E89-20B4-E229CAD71B80}"/>
              </a:ext>
            </a:extLst>
          </p:cNvPr>
          <p:cNvSpPr>
            <a:spLocks noGrp="1"/>
          </p:cNvSpPr>
          <p:nvPr>
            <p:ph type="title"/>
          </p:nvPr>
        </p:nvSpPr>
        <p:spPr/>
        <p:txBody>
          <a:bodyPr/>
          <a:lstStyle/>
          <a:p>
            <a:r>
              <a:rPr lang="de-CH"/>
              <a:t>Ronald W. Langacker</a:t>
            </a:r>
            <a:endParaRPr lang="en-CH"/>
          </a:p>
        </p:txBody>
      </p:sp>
      <p:sp>
        <p:nvSpPr>
          <p:cNvPr id="3" name="Content Placeholder 2">
            <a:extLst>
              <a:ext uri="{FF2B5EF4-FFF2-40B4-BE49-F238E27FC236}">
                <a16:creationId xmlns:a16="http://schemas.microsoft.com/office/drawing/2014/main" id="{BA107FA2-EB8A-0C2C-4C04-7E8D872F942B}"/>
              </a:ext>
            </a:extLst>
          </p:cNvPr>
          <p:cNvSpPr>
            <a:spLocks noGrp="1"/>
          </p:cNvSpPr>
          <p:nvPr>
            <p:ph idx="1"/>
          </p:nvPr>
        </p:nvSpPr>
        <p:spPr/>
        <p:txBody>
          <a:bodyPr/>
          <a:lstStyle/>
          <a:p>
            <a:pPr marL="0" marR="1050925" indent="0">
              <a:lnSpc>
                <a:spcPct val="107000"/>
              </a:lnSpc>
              <a:spcBef>
                <a:spcPts val="0"/>
              </a:spcBef>
              <a:spcAft>
                <a:spcPts val="0"/>
              </a:spcAft>
              <a:buNone/>
            </a:pPr>
            <a:r>
              <a:rPr lang="en-US" sz="3000">
                <a:effectLst/>
                <a:latin typeface="Calibri" panose="020F0502020204030204" pitchFamily="34" charset="0"/>
                <a:ea typeface="Calibri" panose="020F0502020204030204" pitchFamily="34" charset="0"/>
                <a:cs typeface="Times New Roman" panose="02020603050405020304" pitchFamily="18" charset="0"/>
              </a:rPr>
              <a:t>Langacker, Ronald W. 1987. </a:t>
            </a:r>
            <a:r>
              <a:rPr lang="en-US" sz="3000" i="1">
                <a:effectLst/>
                <a:latin typeface="Calibri" panose="020F0502020204030204" pitchFamily="34" charset="0"/>
                <a:ea typeface="Calibri" panose="020F0502020204030204" pitchFamily="34" charset="0"/>
                <a:cs typeface="Times New Roman" panose="02020603050405020304" pitchFamily="18" charset="0"/>
              </a:rPr>
              <a:t>Foundations of Cognitive Grammar. Theoretical Prerequisites</a:t>
            </a:r>
            <a:r>
              <a:rPr lang="en-US" sz="3000">
                <a:effectLst/>
                <a:latin typeface="Calibri" panose="020F0502020204030204" pitchFamily="34" charset="0"/>
                <a:ea typeface="Calibri" panose="020F0502020204030204" pitchFamily="34" charset="0"/>
                <a:cs typeface="Times New Roman" panose="02020603050405020304" pitchFamily="18" charset="0"/>
              </a:rPr>
              <a:t>. Stanford, CA [128-132: Subjectivity/Objectivity].</a:t>
            </a:r>
            <a:endParaRPr lang="en-CH" sz="3000">
              <a:effectLst/>
              <a:latin typeface="Calibri" panose="020F0502020204030204" pitchFamily="34" charset="0"/>
              <a:ea typeface="Calibri" panose="020F0502020204030204" pitchFamily="34" charset="0"/>
              <a:cs typeface="Times New Roman" panose="02020603050405020304" pitchFamily="18" charset="0"/>
            </a:endParaRPr>
          </a:p>
          <a:p>
            <a:pPr marL="0" marR="1050925" indent="0">
              <a:lnSpc>
                <a:spcPct val="107000"/>
              </a:lnSpc>
              <a:spcBef>
                <a:spcPts val="0"/>
              </a:spcBef>
              <a:spcAft>
                <a:spcPts val="600"/>
              </a:spcAft>
              <a:buNone/>
            </a:pPr>
            <a:r>
              <a:rPr lang="en-US" sz="3000">
                <a:effectLst/>
                <a:latin typeface="Calibri" panose="020F0502020204030204" pitchFamily="34" charset="0"/>
                <a:ea typeface="Calibri" panose="020F0502020204030204" pitchFamily="34" charset="0"/>
                <a:cs typeface="Times New Roman" panose="02020603050405020304" pitchFamily="18" charset="0"/>
              </a:rPr>
              <a:t>Langacker, Ronald W. 1991. </a:t>
            </a:r>
            <a:r>
              <a:rPr lang="en-US" sz="3000" i="1">
                <a:effectLst/>
                <a:latin typeface="Calibri" panose="020F0502020204030204" pitchFamily="34" charset="0"/>
                <a:ea typeface="Calibri" panose="020F0502020204030204" pitchFamily="34" charset="0"/>
                <a:cs typeface="Times New Roman" panose="02020603050405020304" pitchFamily="18" charset="0"/>
              </a:rPr>
              <a:t>Foundations of Cognitive Grammar. Descriptive Application</a:t>
            </a:r>
            <a:r>
              <a:rPr lang="en-US" sz="3000">
                <a:effectLst/>
                <a:latin typeface="Calibri" panose="020F0502020204030204" pitchFamily="34" charset="0"/>
                <a:ea typeface="Calibri" panose="020F0502020204030204" pitchFamily="34" charset="0"/>
                <a:cs typeface="Times New Roman" panose="02020603050405020304" pitchFamily="18" charset="0"/>
              </a:rPr>
              <a:t>. Stanford, CA [215-220: Subjectification].</a:t>
            </a:r>
            <a:endParaRPr lang="en-CH" sz="3000">
              <a:effectLst/>
              <a:latin typeface="Calibri" panose="020F0502020204030204" pitchFamily="34" charset="0"/>
              <a:ea typeface="Calibri" panose="020F0502020204030204" pitchFamily="34" charset="0"/>
              <a:cs typeface="Times New Roman" panose="02020603050405020304" pitchFamily="18" charset="0"/>
            </a:endParaRPr>
          </a:p>
          <a:p>
            <a:endParaRPr lang="en-CH"/>
          </a:p>
        </p:txBody>
      </p:sp>
      <p:sp>
        <p:nvSpPr>
          <p:cNvPr id="4" name="Slide Number Placeholder 3">
            <a:extLst>
              <a:ext uri="{FF2B5EF4-FFF2-40B4-BE49-F238E27FC236}">
                <a16:creationId xmlns:a16="http://schemas.microsoft.com/office/drawing/2014/main" id="{077A3264-8BB6-9FBF-12C0-B7DF44FE0E49}"/>
              </a:ext>
            </a:extLst>
          </p:cNvPr>
          <p:cNvSpPr>
            <a:spLocks noGrp="1"/>
          </p:cNvSpPr>
          <p:nvPr>
            <p:ph type="sldNum" sz="quarter" idx="12"/>
          </p:nvPr>
        </p:nvSpPr>
        <p:spPr/>
        <p:txBody>
          <a:bodyPr/>
          <a:lstStyle/>
          <a:p>
            <a:fld id="{A7409867-4506-684E-8271-8A2DC78F0087}" type="slidenum">
              <a:rPr lang="de-CH" smtClean="0"/>
              <a:pPr/>
              <a:t>17</a:t>
            </a:fld>
            <a:endParaRPr lang="de-CH"/>
          </a:p>
        </p:txBody>
      </p:sp>
    </p:spTree>
    <p:extLst>
      <p:ext uri="{BB962C8B-B14F-4D97-AF65-F5344CB8AC3E}">
        <p14:creationId xmlns:p14="http://schemas.microsoft.com/office/powerpoint/2010/main" val="3847385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7BD434F-9E31-72F4-CE42-01587004CA7D}"/>
              </a:ext>
            </a:extLst>
          </p:cNvPr>
          <p:cNvSpPr>
            <a:spLocks noGrp="1"/>
          </p:cNvSpPr>
          <p:nvPr>
            <p:ph type="title"/>
          </p:nvPr>
        </p:nvSpPr>
        <p:spPr>
          <a:xfrm>
            <a:off x="539750" y="647700"/>
            <a:ext cx="6621463" cy="817563"/>
          </a:xfrm>
        </p:spPr>
        <p:txBody>
          <a:bodyPr/>
          <a:lstStyle/>
          <a:p>
            <a:r>
              <a:rPr lang="en-US"/>
              <a:t>Ronald W. Langacker: optimal (a) vs. egocentric (b) viewing arrangement</a:t>
            </a:r>
          </a:p>
        </p:txBody>
      </p:sp>
      <p:pic>
        <p:nvPicPr>
          <p:cNvPr id="5" name="Content Placeholder 4" descr="Diagram&#10;&#10;Description automatically generated">
            <a:extLst>
              <a:ext uri="{FF2B5EF4-FFF2-40B4-BE49-F238E27FC236}">
                <a16:creationId xmlns:a16="http://schemas.microsoft.com/office/drawing/2014/main" id="{008DC26F-B07C-A17D-00A8-5DE881E304C6}"/>
              </a:ext>
            </a:extLst>
          </p:cNvPr>
          <p:cNvPicPr>
            <a:picLocks noGrp="1" noChangeAspect="1"/>
          </p:cNvPicPr>
          <p:nvPr>
            <p:ph idx="1"/>
          </p:nvPr>
        </p:nvPicPr>
        <p:blipFill>
          <a:blip r:embed="rId2"/>
          <a:stretch>
            <a:fillRect/>
          </a:stretch>
        </p:blipFill>
        <p:spPr>
          <a:xfrm>
            <a:off x="539750" y="2059635"/>
            <a:ext cx="8061325" cy="3688055"/>
          </a:xfrm>
          <a:prstGeom prst="rect">
            <a:avLst/>
          </a:prstGeom>
          <a:noFill/>
        </p:spPr>
      </p:pic>
      <p:sp>
        <p:nvSpPr>
          <p:cNvPr id="4" name="Slide Number Placeholder 3">
            <a:extLst>
              <a:ext uri="{FF2B5EF4-FFF2-40B4-BE49-F238E27FC236}">
                <a16:creationId xmlns:a16="http://schemas.microsoft.com/office/drawing/2014/main" id="{F730A6BD-68F5-436C-D5CB-F63BFB99F5C7}"/>
              </a:ext>
            </a:extLst>
          </p:cNvPr>
          <p:cNvSpPr>
            <a:spLocks noGrp="1"/>
          </p:cNvSpPr>
          <p:nvPr>
            <p:ph type="sldNum" sz="quarter" idx="12"/>
          </p:nvPr>
        </p:nvSpPr>
        <p:spPr>
          <a:xfrm>
            <a:off x="8686800" y="6548438"/>
            <a:ext cx="360363" cy="179387"/>
          </a:xfrm>
        </p:spPr>
        <p:txBody>
          <a:bodyPr wrap="square" anchor="t">
            <a:normAutofit/>
          </a:bodyPr>
          <a:lstStyle/>
          <a:p>
            <a:pPr>
              <a:lnSpc>
                <a:spcPct val="90000"/>
              </a:lnSpc>
              <a:spcAft>
                <a:spcPts val="600"/>
              </a:spcAft>
            </a:pPr>
            <a:fld id="{A7409867-4506-684E-8271-8A2DC78F0087}" type="slidenum">
              <a:rPr lang="de-CH" smtClean="0"/>
              <a:pPr>
                <a:lnSpc>
                  <a:spcPct val="90000"/>
                </a:lnSpc>
                <a:spcAft>
                  <a:spcPts val="600"/>
                </a:spcAft>
              </a:pPr>
              <a:t>18</a:t>
            </a:fld>
            <a:endParaRPr lang="de-CH"/>
          </a:p>
        </p:txBody>
      </p:sp>
    </p:spTree>
    <p:extLst>
      <p:ext uri="{BB962C8B-B14F-4D97-AF65-F5344CB8AC3E}">
        <p14:creationId xmlns:p14="http://schemas.microsoft.com/office/powerpoint/2010/main" val="2809972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CFD65-00F8-1D5D-34A9-19BA9CF14E30}"/>
              </a:ext>
            </a:extLst>
          </p:cNvPr>
          <p:cNvSpPr>
            <a:spLocks noGrp="1"/>
          </p:cNvSpPr>
          <p:nvPr>
            <p:ph type="title"/>
          </p:nvPr>
        </p:nvSpPr>
        <p:spPr/>
        <p:txBody>
          <a:bodyPr/>
          <a:lstStyle/>
          <a:p>
            <a:r>
              <a:rPr lang="en-US"/>
              <a:t>Ronald W. Langacker: optimal (a) vs. egocentric (b) viewing arrangement</a:t>
            </a:r>
            <a:endParaRPr lang="en-CH"/>
          </a:p>
        </p:txBody>
      </p:sp>
      <p:sp>
        <p:nvSpPr>
          <p:cNvPr id="3" name="Content Placeholder 2">
            <a:extLst>
              <a:ext uri="{FF2B5EF4-FFF2-40B4-BE49-F238E27FC236}">
                <a16:creationId xmlns:a16="http://schemas.microsoft.com/office/drawing/2014/main" id="{56963B05-559D-09BF-9A36-1C5F83B8C6BC}"/>
              </a:ext>
            </a:extLst>
          </p:cNvPr>
          <p:cNvSpPr>
            <a:spLocks noGrp="1"/>
          </p:cNvSpPr>
          <p:nvPr>
            <p:ph idx="1"/>
          </p:nvPr>
        </p:nvSpPr>
        <p:spPr/>
        <p:txBody>
          <a:bodyPr/>
          <a:lstStyle/>
          <a:p>
            <a:pPr marL="0" marR="1050925" indent="0">
              <a:lnSpc>
                <a:spcPct val="107000"/>
              </a:lnSpc>
              <a:spcAft>
                <a:spcPts val="600"/>
              </a:spcAft>
              <a:buNone/>
            </a:pPr>
            <a:r>
              <a:rPr lang="el-GR" sz="3200" i="1">
                <a:effectLst/>
                <a:latin typeface="Calibri" panose="020F0502020204030204" pitchFamily="34" charset="0"/>
                <a:ea typeface="Calibri" panose="020F0502020204030204" pitchFamily="34" charset="0"/>
                <a:cs typeface="Times New Roman" panose="02020603050405020304" pitchFamily="18" charset="0"/>
              </a:rPr>
              <a:t>Το σουβλατζίδικο είναι δίπλα. / Το σουβλατζίδικο είναι δίπλα στο σπίτι.</a:t>
            </a:r>
            <a:endParaRPr lang="en-CH" sz="3200">
              <a:effectLst/>
              <a:latin typeface="Calibri" panose="020F0502020204030204" pitchFamily="34" charset="0"/>
              <a:ea typeface="Calibri" panose="020F0502020204030204" pitchFamily="34" charset="0"/>
              <a:cs typeface="Times New Roman" panose="02020603050405020304" pitchFamily="18" charset="0"/>
            </a:endParaRPr>
          </a:p>
          <a:p>
            <a:pPr marL="0" marR="1050925" indent="0">
              <a:lnSpc>
                <a:spcPct val="107000"/>
              </a:lnSpc>
              <a:spcAft>
                <a:spcPts val="600"/>
              </a:spcAft>
              <a:buNone/>
            </a:pPr>
            <a:r>
              <a:rPr lang="el-GR" sz="3200" i="1">
                <a:effectLst/>
                <a:latin typeface="Calibri" panose="020F0502020204030204" pitchFamily="34" charset="0"/>
                <a:ea typeface="Calibri" panose="020F0502020204030204" pitchFamily="34" charset="0"/>
                <a:cs typeface="Times New Roman" panose="02020603050405020304" pitchFamily="18" charset="0"/>
              </a:rPr>
              <a:t>Ο </a:t>
            </a:r>
            <a:r>
              <a:rPr lang="el-GR" sz="3200" i="1">
                <a:latin typeface="Calibri" panose="020F0502020204030204" pitchFamily="34" charset="0"/>
                <a:ea typeface="Calibri" panose="020F0502020204030204" pitchFamily="34" charset="0"/>
                <a:cs typeface="Times New Roman" panose="02020603050405020304" pitchFamily="18" charset="0"/>
              </a:rPr>
              <a:t>πληθωρισμός είναι χαμηλός. / Σε σύγκριση με πέρσι, ο πληθωρισμός είναι χαμηλός.</a:t>
            </a:r>
            <a:endParaRPr lang="en-CH" sz="3200">
              <a:effectLst/>
              <a:latin typeface="Calibri" panose="020F0502020204030204" pitchFamily="34" charset="0"/>
              <a:ea typeface="Calibri" panose="020F0502020204030204" pitchFamily="34" charset="0"/>
              <a:cs typeface="Times New Roman" panose="02020603050405020304" pitchFamily="18" charset="0"/>
            </a:endParaRPr>
          </a:p>
          <a:p>
            <a:pPr marL="0" marR="1050925" indent="0">
              <a:lnSpc>
                <a:spcPct val="107000"/>
              </a:lnSpc>
              <a:spcAft>
                <a:spcPts val="600"/>
              </a:spcAft>
              <a:buNone/>
            </a:pPr>
            <a:r>
              <a:rPr lang="el-GR" sz="3200" i="1">
                <a:effectLst/>
                <a:latin typeface="Calibri" panose="020F0502020204030204" pitchFamily="34" charset="0"/>
                <a:ea typeface="Calibri" panose="020F0502020204030204" pitchFamily="34" charset="0"/>
                <a:cs typeface="Times New Roman" panose="02020603050405020304" pitchFamily="18" charset="0"/>
              </a:rPr>
              <a:t>Γύρνα τώρα αμέσως στο πόστο-σου! / Ο κανονισμός εργασίας απαιτεί να γυρίσεις τώρα αμέσως στο πόστο-σου.</a:t>
            </a:r>
            <a:endParaRPr lang="en-CH" sz="3200">
              <a:effectLst/>
              <a:latin typeface="Calibri" panose="020F0502020204030204" pitchFamily="34" charset="0"/>
              <a:ea typeface="Calibri" panose="020F0502020204030204" pitchFamily="34" charset="0"/>
              <a:cs typeface="Times New Roman" panose="02020603050405020304" pitchFamily="18" charset="0"/>
            </a:endParaRPr>
          </a:p>
          <a:p>
            <a:endParaRPr lang="en-CH"/>
          </a:p>
        </p:txBody>
      </p:sp>
      <p:sp>
        <p:nvSpPr>
          <p:cNvPr id="4" name="Slide Number Placeholder 3">
            <a:extLst>
              <a:ext uri="{FF2B5EF4-FFF2-40B4-BE49-F238E27FC236}">
                <a16:creationId xmlns:a16="http://schemas.microsoft.com/office/drawing/2014/main" id="{7B30F19B-EC23-E9FD-2721-90E15E818784}"/>
              </a:ext>
            </a:extLst>
          </p:cNvPr>
          <p:cNvSpPr>
            <a:spLocks noGrp="1"/>
          </p:cNvSpPr>
          <p:nvPr>
            <p:ph type="sldNum" sz="quarter" idx="12"/>
          </p:nvPr>
        </p:nvSpPr>
        <p:spPr/>
        <p:txBody>
          <a:bodyPr/>
          <a:lstStyle/>
          <a:p>
            <a:fld id="{A7409867-4506-684E-8271-8A2DC78F0087}" type="slidenum">
              <a:rPr lang="de-CH" smtClean="0"/>
              <a:pPr/>
              <a:t>19</a:t>
            </a:fld>
            <a:endParaRPr lang="de-CH"/>
          </a:p>
        </p:txBody>
      </p:sp>
    </p:spTree>
    <p:extLst>
      <p:ext uri="{BB962C8B-B14F-4D97-AF65-F5344CB8AC3E}">
        <p14:creationId xmlns:p14="http://schemas.microsoft.com/office/powerpoint/2010/main" val="4126433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A3000-04C9-641E-629C-F56998E93784}"/>
              </a:ext>
            </a:extLst>
          </p:cNvPr>
          <p:cNvSpPr>
            <a:spLocks noGrp="1"/>
          </p:cNvSpPr>
          <p:nvPr>
            <p:ph type="title"/>
          </p:nvPr>
        </p:nvSpPr>
        <p:spPr/>
        <p:txBody>
          <a:bodyPr/>
          <a:lstStyle/>
          <a:p>
            <a:r>
              <a:rPr lang="el-GR"/>
              <a:t>Επανάληψη (1)</a:t>
            </a:r>
            <a:endParaRPr lang="en-CH"/>
          </a:p>
        </p:txBody>
      </p:sp>
      <p:sp>
        <p:nvSpPr>
          <p:cNvPr id="3" name="Content Placeholder 2">
            <a:extLst>
              <a:ext uri="{FF2B5EF4-FFF2-40B4-BE49-F238E27FC236}">
                <a16:creationId xmlns:a16="http://schemas.microsoft.com/office/drawing/2014/main" id="{7EB35D12-1F94-493B-0174-40A70A01573D}"/>
              </a:ext>
            </a:extLst>
          </p:cNvPr>
          <p:cNvSpPr>
            <a:spLocks noGrp="1"/>
          </p:cNvSpPr>
          <p:nvPr>
            <p:ph idx="1"/>
          </p:nvPr>
        </p:nvSpPr>
        <p:spPr/>
        <p:txBody>
          <a:bodyPr/>
          <a:lstStyle/>
          <a:p>
            <a:pPr marL="0" indent="0">
              <a:buNone/>
            </a:pPr>
            <a:r>
              <a:rPr lang="ru-RU" sz="3000">
                <a:effectLst/>
                <a:latin typeface="Calibri" panose="020F0502020204030204" pitchFamily="34" charset="0"/>
                <a:ea typeface="Calibri" panose="020F0502020204030204" pitchFamily="34" charset="0"/>
                <a:cs typeface="Times New Roman" panose="02020603050405020304" pitchFamily="18" charset="0"/>
              </a:rPr>
              <a:t>Примечательной особенностью всех естественных языков является то, что в их грамматических системах информация, связанная с речевым актом и его характеристиками, имеет необычайно высокий удельный вес. Казалось бы, если роль языка состоит только в передаче информации, то все языковые средства должны быть в максимальной степени направлены именно на оптимизацию передачи этой информации. </a:t>
            </a:r>
            <a:endParaRPr lang="en-CH" sz="3000"/>
          </a:p>
        </p:txBody>
      </p:sp>
      <p:sp>
        <p:nvSpPr>
          <p:cNvPr id="4" name="Slide Number Placeholder 3">
            <a:extLst>
              <a:ext uri="{FF2B5EF4-FFF2-40B4-BE49-F238E27FC236}">
                <a16:creationId xmlns:a16="http://schemas.microsoft.com/office/drawing/2014/main" id="{916A1B2C-8CC7-B78E-0EB6-5A28CB2C6C6D}"/>
              </a:ext>
            </a:extLst>
          </p:cNvPr>
          <p:cNvSpPr>
            <a:spLocks noGrp="1"/>
          </p:cNvSpPr>
          <p:nvPr>
            <p:ph type="sldNum" sz="quarter" idx="12"/>
          </p:nvPr>
        </p:nvSpPr>
        <p:spPr/>
        <p:txBody>
          <a:bodyPr/>
          <a:lstStyle/>
          <a:p>
            <a:fld id="{A7409867-4506-684E-8271-8A2DC78F0087}" type="slidenum">
              <a:rPr lang="de-CH" smtClean="0"/>
              <a:pPr/>
              <a:t>2</a:t>
            </a:fld>
            <a:endParaRPr lang="de-CH"/>
          </a:p>
        </p:txBody>
      </p:sp>
    </p:spTree>
    <p:extLst>
      <p:ext uri="{BB962C8B-B14F-4D97-AF65-F5344CB8AC3E}">
        <p14:creationId xmlns:p14="http://schemas.microsoft.com/office/powerpoint/2010/main" val="3661220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E832D-D172-4371-21E9-FC51580387BB}"/>
              </a:ext>
            </a:extLst>
          </p:cNvPr>
          <p:cNvSpPr>
            <a:spLocks noGrp="1"/>
          </p:cNvSpPr>
          <p:nvPr>
            <p:ph type="title"/>
          </p:nvPr>
        </p:nvSpPr>
        <p:spPr/>
        <p:txBody>
          <a:bodyPr/>
          <a:lstStyle/>
          <a:p>
            <a:r>
              <a:rPr lang="en-US"/>
              <a:t>Ronald W. Langacker</a:t>
            </a:r>
            <a:endParaRPr lang="en-CH"/>
          </a:p>
        </p:txBody>
      </p:sp>
      <p:sp>
        <p:nvSpPr>
          <p:cNvPr id="3" name="Content Placeholder 2">
            <a:extLst>
              <a:ext uri="{FF2B5EF4-FFF2-40B4-BE49-F238E27FC236}">
                <a16:creationId xmlns:a16="http://schemas.microsoft.com/office/drawing/2014/main" id="{1A63B9BD-F306-702E-FF65-14D71E742DA3}"/>
              </a:ext>
            </a:extLst>
          </p:cNvPr>
          <p:cNvSpPr>
            <a:spLocks noGrp="1"/>
          </p:cNvSpPr>
          <p:nvPr>
            <p:ph idx="1"/>
          </p:nvPr>
        </p:nvSpPr>
        <p:spPr/>
        <p:txBody>
          <a:bodyPr/>
          <a:lstStyle/>
          <a:p>
            <a:pPr marL="0" indent="0">
              <a:buNone/>
            </a:pPr>
            <a:r>
              <a:rPr lang="en-US" sz="3600">
                <a:effectLst/>
                <a:latin typeface="Calibri" panose="020F0502020204030204" pitchFamily="34" charset="0"/>
                <a:ea typeface="Calibri" panose="020F0502020204030204" pitchFamily="34" charset="0"/>
                <a:cs typeface="Times New Roman" panose="02020603050405020304" pitchFamily="18" charset="0"/>
              </a:rPr>
              <a:t>An entity is said to be </a:t>
            </a:r>
            <a:r>
              <a:rPr lang="en-US" sz="3600" b="1">
                <a:effectLst/>
                <a:latin typeface="Calibri" panose="020F0502020204030204" pitchFamily="34" charset="0"/>
                <a:ea typeface="Calibri" panose="020F0502020204030204" pitchFamily="34" charset="0"/>
                <a:cs typeface="Times New Roman" panose="02020603050405020304" pitchFamily="18" charset="0"/>
              </a:rPr>
              <a:t>objectively construed</a:t>
            </a:r>
            <a:r>
              <a:rPr lang="en-US" sz="3600">
                <a:effectLst/>
                <a:latin typeface="Calibri" panose="020F0502020204030204" pitchFamily="34" charset="0"/>
                <a:ea typeface="Calibri" panose="020F0502020204030204" pitchFamily="34" charset="0"/>
                <a:cs typeface="Times New Roman" panose="02020603050405020304" pitchFamily="18" charset="0"/>
              </a:rPr>
              <a:t> to the extent that it goes "onstage" as an explicit, focused object of conception […]. </a:t>
            </a:r>
            <a:endParaRPr lang="el-GR" sz="36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3600">
                <a:effectLst/>
                <a:latin typeface="Calibri" panose="020F0502020204030204" pitchFamily="34" charset="0"/>
                <a:ea typeface="Calibri" panose="020F0502020204030204" pitchFamily="34" charset="0"/>
                <a:cs typeface="Times New Roman" panose="02020603050405020304" pitchFamily="18" charset="0"/>
              </a:rPr>
              <a:t>An entity is </a:t>
            </a:r>
            <a:r>
              <a:rPr lang="en-US" sz="3600" b="1">
                <a:effectLst/>
                <a:latin typeface="Calibri" panose="020F0502020204030204" pitchFamily="34" charset="0"/>
                <a:ea typeface="Calibri" panose="020F0502020204030204" pitchFamily="34" charset="0"/>
                <a:cs typeface="Times New Roman" panose="02020603050405020304" pitchFamily="18" charset="0"/>
              </a:rPr>
              <a:t>subjectively construed</a:t>
            </a:r>
            <a:r>
              <a:rPr lang="en-US" sz="3600">
                <a:effectLst/>
                <a:latin typeface="Calibri" panose="020F0502020204030204" pitchFamily="34" charset="0"/>
                <a:ea typeface="Calibri" panose="020F0502020204030204" pitchFamily="34" charset="0"/>
                <a:cs typeface="Times New Roman" panose="02020603050405020304" pitchFamily="18" charset="0"/>
              </a:rPr>
              <a:t> to the extent that it remains "offstage" as an implicit, unselfconscious subject of conception.</a:t>
            </a:r>
            <a:endParaRPr lang="en-CH" sz="3600">
              <a:effectLst/>
              <a:latin typeface="Calibri" panose="020F0502020204030204" pitchFamily="34" charset="0"/>
              <a:ea typeface="Calibri" panose="020F0502020204030204" pitchFamily="34" charset="0"/>
              <a:cs typeface="Times New Roman" panose="02020603050405020304" pitchFamily="18" charset="0"/>
            </a:endParaRPr>
          </a:p>
          <a:p>
            <a:endParaRPr lang="en-CH"/>
          </a:p>
        </p:txBody>
      </p:sp>
      <p:sp>
        <p:nvSpPr>
          <p:cNvPr id="4" name="Slide Number Placeholder 3">
            <a:extLst>
              <a:ext uri="{FF2B5EF4-FFF2-40B4-BE49-F238E27FC236}">
                <a16:creationId xmlns:a16="http://schemas.microsoft.com/office/drawing/2014/main" id="{44A5A665-08ED-AA3A-133B-B6AFFA2B3004}"/>
              </a:ext>
            </a:extLst>
          </p:cNvPr>
          <p:cNvSpPr>
            <a:spLocks noGrp="1"/>
          </p:cNvSpPr>
          <p:nvPr>
            <p:ph type="sldNum" sz="quarter" idx="12"/>
          </p:nvPr>
        </p:nvSpPr>
        <p:spPr/>
        <p:txBody>
          <a:bodyPr/>
          <a:lstStyle/>
          <a:p>
            <a:fld id="{A7409867-4506-684E-8271-8A2DC78F0087}" type="slidenum">
              <a:rPr lang="de-CH" smtClean="0"/>
              <a:pPr/>
              <a:t>20</a:t>
            </a:fld>
            <a:endParaRPr lang="de-CH"/>
          </a:p>
        </p:txBody>
      </p:sp>
    </p:spTree>
    <p:extLst>
      <p:ext uri="{BB962C8B-B14F-4D97-AF65-F5344CB8AC3E}">
        <p14:creationId xmlns:p14="http://schemas.microsoft.com/office/powerpoint/2010/main" val="62028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EF2CC-914E-1C41-2D4C-F180C3EF5D8E}"/>
              </a:ext>
            </a:extLst>
          </p:cNvPr>
          <p:cNvSpPr>
            <a:spLocks noGrp="1"/>
          </p:cNvSpPr>
          <p:nvPr>
            <p:ph type="title"/>
          </p:nvPr>
        </p:nvSpPr>
        <p:spPr/>
        <p:txBody>
          <a:bodyPr/>
          <a:lstStyle/>
          <a:p>
            <a:r>
              <a:rPr lang="el-GR"/>
              <a:t>Αντικειμενική (δεοντική) και υποκειμενική (επιστημική) τροπικότητα</a:t>
            </a:r>
            <a:endParaRPr lang="en-CH"/>
          </a:p>
        </p:txBody>
      </p:sp>
      <p:sp>
        <p:nvSpPr>
          <p:cNvPr id="3" name="Content Placeholder 2">
            <a:extLst>
              <a:ext uri="{FF2B5EF4-FFF2-40B4-BE49-F238E27FC236}">
                <a16:creationId xmlns:a16="http://schemas.microsoft.com/office/drawing/2014/main" id="{F2C3EF5E-9153-010E-44CF-E31CA6364998}"/>
              </a:ext>
            </a:extLst>
          </p:cNvPr>
          <p:cNvSpPr>
            <a:spLocks noGrp="1"/>
          </p:cNvSpPr>
          <p:nvPr>
            <p:ph idx="1"/>
          </p:nvPr>
        </p:nvSpPr>
        <p:spPr/>
        <p:txBody>
          <a:bodyPr/>
          <a:lstStyle/>
          <a:p>
            <a:pPr marL="0" indent="0">
              <a:spcBef>
                <a:spcPts val="0"/>
              </a:spcBef>
              <a:buNone/>
            </a:pPr>
            <a:r>
              <a:rPr lang="el-GR" sz="3200" i="1">
                <a:effectLst/>
                <a:latin typeface="Calibri" panose="020F0502020204030204" pitchFamily="34" charset="0"/>
                <a:ea typeface="Calibri" panose="020F0502020204030204" pitchFamily="34" charset="0"/>
                <a:cs typeface="Times New Roman" panose="02020603050405020304" pitchFamily="18" charset="0"/>
              </a:rPr>
              <a:t>Στην τελευταία τάξη του γυμνασίου, ο Γιώργος </a:t>
            </a:r>
            <a:r>
              <a:rPr lang="el-GR" sz="3200" b="1" i="1">
                <a:effectLst/>
                <a:latin typeface="Calibri" panose="020F0502020204030204" pitchFamily="34" charset="0"/>
                <a:ea typeface="Calibri" panose="020F0502020204030204" pitchFamily="34" charset="0"/>
                <a:cs typeface="Times New Roman" panose="02020603050405020304" pitchFamily="18" charset="0"/>
              </a:rPr>
              <a:t>πρέπει/μπορεί </a:t>
            </a:r>
            <a:r>
              <a:rPr lang="el-GR" sz="3200" i="1">
                <a:effectLst/>
                <a:latin typeface="Calibri" panose="020F0502020204030204" pitchFamily="34" charset="0"/>
                <a:ea typeface="Calibri" panose="020F0502020204030204" pitchFamily="34" charset="0"/>
                <a:cs typeface="Times New Roman" panose="02020603050405020304" pitchFamily="18" charset="0"/>
              </a:rPr>
              <a:t>να μάθει γαλλικά (σύμφωνα με το σχολικό πρόγραμμα)</a:t>
            </a:r>
            <a:endParaRPr lang="el-GR" sz="320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l-GR" sz="3200" i="1">
                <a:effectLst/>
                <a:latin typeface="Calibri" panose="020F0502020204030204" pitchFamily="34" charset="0"/>
                <a:ea typeface="Calibri" panose="020F0502020204030204" pitchFamily="34" charset="0"/>
                <a:cs typeface="Times New Roman" panose="02020603050405020304" pitchFamily="18" charset="0"/>
              </a:rPr>
              <a:t>Ο Γιώργος </a:t>
            </a:r>
            <a:r>
              <a:rPr lang="el-GR" sz="3200" b="1" i="1">
                <a:effectLst/>
                <a:latin typeface="Calibri" panose="020F0502020204030204" pitchFamily="34" charset="0"/>
                <a:ea typeface="Calibri" panose="020F0502020204030204" pitchFamily="34" charset="0"/>
                <a:cs typeface="Times New Roman" panose="02020603050405020304" pitchFamily="18" charset="0"/>
              </a:rPr>
              <a:t>πρέπει/μπορεί </a:t>
            </a:r>
            <a:r>
              <a:rPr lang="el-GR" sz="3200" i="1">
                <a:effectLst/>
                <a:latin typeface="Calibri" panose="020F0502020204030204" pitchFamily="34" charset="0"/>
                <a:ea typeface="Calibri" panose="020F0502020204030204" pitchFamily="34" charset="0"/>
                <a:cs typeface="Times New Roman" panose="02020603050405020304" pitchFamily="18" charset="0"/>
              </a:rPr>
              <a:t>να ξέρει γαλλικά (τον είδα να αγοράζει το </a:t>
            </a:r>
            <a:r>
              <a:rPr lang="de-CH" sz="3200" i="1">
                <a:effectLst/>
                <a:latin typeface="Calibri" panose="020F0502020204030204" pitchFamily="34" charset="0"/>
                <a:ea typeface="Calibri" panose="020F0502020204030204" pitchFamily="34" charset="0"/>
                <a:cs typeface="Times New Roman" panose="02020603050405020304" pitchFamily="18" charset="0"/>
              </a:rPr>
              <a:t>Monde diplomatique</a:t>
            </a:r>
            <a:r>
              <a:rPr lang="el-GR" sz="3200" i="1">
                <a:effectLst/>
                <a:latin typeface="Calibri" panose="020F0502020204030204" pitchFamily="34" charset="0"/>
                <a:ea typeface="Calibri" panose="020F0502020204030204" pitchFamily="34" charset="0"/>
                <a:cs typeface="Times New Roman" panose="02020603050405020304" pitchFamily="18" charset="0"/>
              </a:rPr>
              <a:t>).</a:t>
            </a:r>
            <a:endParaRPr lang="el-GR" sz="320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l-GR" sz="3200" i="1">
                <a:effectLst/>
                <a:latin typeface="Calibri" panose="020F0502020204030204" pitchFamily="34" charset="0"/>
                <a:ea typeface="Calibri" panose="020F0502020204030204" pitchFamily="34" charset="0"/>
                <a:cs typeface="Times New Roman" panose="02020603050405020304" pitchFamily="18" charset="0"/>
              </a:rPr>
              <a:t>Ο Γιώργος </a:t>
            </a:r>
            <a:r>
              <a:rPr lang="el-GR" sz="3200" b="1" i="1">
                <a:effectLst/>
                <a:latin typeface="Calibri" panose="020F0502020204030204" pitchFamily="34" charset="0"/>
                <a:ea typeface="Calibri" panose="020F0502020204030204" pitchFamily="34" charset="0"/>
                <a:cs typeface="Times New Roman" panose="02020603050405020304" pitchFamily="18" charset="0"/>
              </a:rPr>
              <a:t>πρέπει να ήξερε </a:t>
            </a:r>
            <a:r>
              <a:rPr lang="el-GR" sz="3200" i="1">
                <a:effectLst/>
                <a:latin typeface="Calibri" panose="020F0502020204030204" pitchFamily="34" charset="0"/>
                <a:ea typeface="Calibri" panose="020F0502020204030204" pitchFamily="34" charset="0"/>
                <a:cs typeface="Times New Roman" panose="02020603050405020304" pitchFamily="18" charset="0"/>
              </a:rPr>
              <a:t>γαλλικά (όταν έφυγε για τη Γαλλία)</a:t>
            </a:r>
          </a:p>
          <a:p>
            <a:pPr marL="0" indent="0">
              <a:spcBef>
                <a:spcPts val="0"/>
              </a:spcBef>
              <a:buNone/>
            </a:pPr>
            <a:r>
              <a:rPr lang="el-GR" sz="3200" i="1">
                <a:effectLst/>
                <a:latin typeface="Calibri" panose="020F0502020204030204" pitchFamily="34" charset="0"/>
                <a:ea typeface="Calibri" panose="020F0502020204030204" pitchFamily="34" charset="0"/>
                <a:cs typeface="Times New Roman" panose="02020603050405020304" pitchFamily="18" charset="0"/>
              </a:rPr>
              <a:t>(Στην τελευταία τάξη του γυμνασίου) ο Γιώργος </a:t>
            </a:r>
            <a:r>
              <a:rPr lang="el-GR" sz="3200" b="1" i="1">
                <a:effectLst/>
                <a:latin typeface="Calibri" panose="020F0502020204030204" pitchFamily="34" charset="0"/>
                <a:ea typeface="Calibri" panose="020F0502020204030204" pitchFamily="34" charset="0"/>
                <a:cs typeface="Times New Roman" panose="02020603050405020304" pitchFamily="18" charset="0"/>
              </a:rPr>
              <a:t>έπρεπε να μάθει </a:t>
            </a:r>
            <a:r>
              <a:rPr lang="el-GR" sz="3200" i="1">
                <a:effectLst/>
                <a:latin typeface="Calibri" panose="020F0502020204030204" pitchFamily="34" charset="0"/>
                <a:ea typeface="Calibri" panose="020F0502020204030204" pitchFamily="34" charset="0"/>
                <a:cs typeface="Times New Roman" panose="02020603050405020304" pitchFamily="18" charset="0"/>
              </a:rPr>
              <a:t>γαλλικά.</a:t>
            </a:r>
            <a:endParaRPr lang="en-CH" sz="3200">
              <a:effectLst/>
              <a:latin typeface="Calibri" panose="020F0502020204030204" pitchFamily="34" charset="0"/>
              <a:ea typeface="Calibri" panose="020F0502020204030204" pitchFamily="34" charset="0"/>
              <a:cs typeface="Times New Roman" panose="02020603050405020304" pitchFamily="18" charset="0"/>
            </a:endParaRPr>
          </a:p>
          <a:p>
            <a:endParaRPr lang="en-CH"/>
          </a:p>
        </p:txBody>
      </p:sp>
      <p:sp>
        <p:nvSpPr>
          <p:cNvPr id="4" name="Slide Number Placeholder 3">
            <a:extLst>
              <a:ext uri="{FF2B5EF4-FFF2-40B4-BE49-F238E27FC236}">
                <a16:creationId xmlns:a16="http://schemas.microsoft.com/office/drawing/2014/main" id="{826790FD-0459-9B78-A876-5BC8FD55B705}"/>
              </a:ext>
            </a:extLst>
          </p:cNvPr>
          <p:cNvSpPr>
            <a:spLocks noGrp="1"/>
          </p:cNvSpPr>
          <p:nvPr>
            <p:ph type="sldNum" sz="quarter" idx="12"/>
          </p:nvPr>
        </p:nvSpPr>
        <p:spPr/>
        <p:txBody>
          <a:bodyPr/>
          <a:lstStyle/>
          <a:p>
            <a:fld id="{A7409867-4506-684E-8271-8A2DC78F0087}" type="slidenum">
              <a:rPr lang="de-CH" smtClean="0"/>
              <a:pPr/>
              <a:t>21</a:t>
            </a:fld>
            <a:endParaRPr lang="de-CH"/>
          </a:p>
        </p:txBody>
      </p:sp>
    </p:spTree>
    <p:extLst>
      <p:ext uri="{BB962C8B-B14F-4D97-AF65-F5344CB8AC3E}">
        <p14:creationId xmlns:p14="http://schemas.microsoft.com/office/powerpoint/2010/main" val="12779613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a:t>Elisabeth Closs Traugott</a:t>
            </a:r>
            <a:br>
              <a:rPr lang="de-CH"/>
            </a:br>
            <a:endParaRPr lang="de-CH"/>
          </a:p>
        </p:txBody>
      </p:sp>
      <p:sp>
        <p:nvSpPr>
          <p:cNvPr id="3" name="Inhaltsplatzhalter 2"/>
          <p:cNvSpPr>
            <a:spLocks noGrp="1"/>
          </p:cNvSpPr>
          <p:nvPr>
            <p:ph idx="1"/>
          </p:nvPr>
        </p:nvSpPr>
        <p:spPr/>
        <p:txBody>
          <a:bodyPr/>
          <a:lstStyle/>
          <a:p>
            <a:pPr marL="0" indent="0">
              <a:buNone/>
            </a:pPr>
            <a:r>
              <a:rPr lang="de-CH" sz="2000"/>
              <a:t>Traugott, E. C. &amp; E. König. </a:t>
            </a:r>
            <a:r>
              <a:rPr lang="en-GB" sz="2000"/>
              <a:t>1988. Pragmatic strengthening and semantic change: the conventionalizing of conversational implicature. In: W. Hüllen and R. Schulze (eds.). </a:t>
            </a:r>
            <a:r>
              <a:rPr lang="en-GB" sz="2000" i="1"/>
              <a:t>Understanding the Lexicon.</a:t>
            </a:r>
            <a:r>
              <a:rPr lang="en-GB" sz="2000"/>
              <a:t> 110-125. Tübingen: Niemeyer.</a:t>
            </a:r>
            <a:endParaRPr lang="de-CH" sz="2000"/>
          </a:p>
          <a:p>
            <a:pPr marL="0" indent="0">
              <a:buNone/>
            </a:pPr>
            <a:r>
              <a:rPr lang="en-GB" sz="2000"/>
              <a:t>Traugott, E. C. 1995. </a:t>
            </a:r>
            <a:r>
              <a:rPr lang="en-GB" sz="2000" i="1"/>
              <a:t>Subjectification in grammaticalisation.</a:t>
            </a:r>
            <a:r>
              <a:rPr lang="en-GB" sz="2000"/>
              <a:t> In: Dieter Stein and Susan Wright (eds.). </a:t>
            </a:r>
            <a:r>
              <a:rPr lang="en-GB" sz="2000" i="1"/>
              <a:t>Subjectivity and Subjectivisation.</a:t>
            </a:r>
            <a:r>
              <a:rPr lang="en-GB" sz="2000"/>
              <a:t> </a:t>
            </a:r>
            <a:r>
              <a:rPr lang="en-GB" sz="2000" i="1"/>
              <a:t>Linguistic perspectives.</a:t>
            </a:r>
            <a:r>
              <a:rPr lang="en-GB" sz="2000"/>
              <a:t> Cambridge: Cambridge UP. 31-54.</a:t>
            </a:r>
            <a:endParaRPr lang="de-CH" sz="2000"/>
          </a:p>
          <a:p>
            <a:pPr marL="0" indent="0">
              <a:buNone/>
            </a:pPr>
            <a:r>
              <a:rPr lang="en-GB" sz="2000"/>
              <a:t>Traugott, Elisabeth Closs &amp; Richard E. Dasher. 2002. </a:t>
            </a:r>
            <a:r>
              <a:rPr lang="en-GB" sz="2000" i="1"/>
              <a:t>Regularity in Semantic Change.</a:t>
            </a:r>
            <a:r>
              <a:rPr lang="en-GB" sz="2000"/>
              <a:t> Cambridge: Cambridge UP.</a:t>
            </a:r>
            <a:endParaRPr lang="de-CH" sz="2000"/>
          </a:p>
          <a:p>
            <a:pPr marL="0" indent="0">
              <a:buNone/>
            </a:pPr>
            <a:r>
              <a:rPr lang="en-GB" sz="2000"/>
              <a:t>Traugott, Elisabeth Closs. 2010. (Inter)subjectivity and (inter)subjectification: A reassessment.</a:t>
            </a:r>
            <a:r>
              <a:rPr lang="en-GB" sz="2000" i="1"/>
              <a:t> </a:t>
            </a:r>
            <a:r>
              <a:rPr lang="en-GB" sz="2000"/>
              <a:t>In: Kristin Davidse, Lieven Vandelanotte, Hubert Cuyckens (eds.). </a:t>
            </a:r>
            <a:r>
              <a:rPr lang="en-GB" sz="2000" i="1"/>
              <a:t>Subjectification, Intersubjectification and Grammaticalization.</a:t>
            </a:r>
            <a:r>
              <a:rPr lang="en-GB" sz="2000"/>
              <a:t> </a:t>
            </a:r>
            <a:r>
              <a:rPr lang="de-CH" sz="2000"/>
              <a:t>Berlin, N.Y.: Walder de Gruyter. 29-71.</a:t>
            </a:r>
          </a:p>
          <a:p>
            <a:pPr marL="0" indent="0">
              <a:buNone/>
            </a:pPr>
            <a:endParaRPr lang="de-CH"/>
          </a:p>
        </p:txBody>
      </p:sp>
      <p:sp>
        <p:nvSpPr>
          <p:cNvPr id="4" name="Foliennummernplatzhalter 3"/>
          <p:cNvSpPr>
            <a:spLocks noGrp="1"/>
          </p:cNvSpPr>
          <p:nvPr>
            <p:ph type="sldNum" sz="quarter" idx="12"/>
          </p:nvPr>
        </p:nvSpPr>
        <p:spPr/>
        <p:txBody>
          <a:bodyPr/>
          <a:lstStyle/>
          <a:p>
            <a:fld id="{A7409867-4506-684E-8271-8A2DC78F0087}" type="slidenum">
              <a:rPr lang="de-CH" smtClean="0"/>
              <a:pPr/>
              <a:t>22</a:t>
            </a:fld>
            <a:endParaRPr lang="de-CH"/>
          </a:p>
        </p:txBody>
      </p:sp>
    </p:spTree>
    <p:extLst>
      <p:ext uri="{BB962C8B-B14F-4D97-AF65-F5344CB8AC3E}">
        <p14:creationId xmlns:p14="http://schemas.microsoft.com/office/powerpoint/2010/main" val="28983991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a:t>Elisabeth Closs Traugott: </a:t>
            </a:r>
            <a:r>
              <a:rPr lang="el-GR"/>
              <a:t>στα ίχνη του </a:t>
            </a:r>
            <a:r>
              <a:rPr lang="de-CH"/>
              <a:t>John Lyons</a:t>
            </a:r>
          </a:p>
        </p:txBody>
      </p:sp>
      <p:sp>
        <p:nvSpPr>
          <p:cNvPr id="3" name="Inhaltsplatzhalter 2"/>
          <p:cNvSpPr>
            <a:spLocks noGrp="1"/>
          </p:cNvSpPr>
          <p:nvPr>
            <p:ph idx="1"/>
          </p:nvPr>
        </p:nvSpPr>
        <p:spPr/>
        <p:txBody>
          <a:bodyPr/>
          <a:lstStyle/>
          <a:p>
            <a:pPr marL="0" indent="0">
              <a:buNone/>
            </a:pPr>
            <a:r>
              <a:rPr lang="en-US" sz="3600"/>
              <a:t>[T]he term 'subjectivity' refers to the way in which natural languages, in their structure and their normal manner of operation, provide for the locutionary agent's expression of himself and of his own attitudes and beliefs (1982: 102).</a:t>
            </a:r>
            <a:endParaRPr lang="de-CH" sz="3600"/>
          </a:p>
          <a:p>
            <a:endParaRPr lang="de-CH"/>
          </a:p>
        </p:txBody>
      </p:sp>
      <p:sp>
        <p:nvSpPr>
          <p:cNvPr id="4" name="Foliennummernplatzhalter 3"/>
          <p:cNvSpPr>
            <a:spLocks noGrp="1"/>
          </p:cNvSpPr>
          <p:nvPr>
            <p:ph type="sldNum" sz="quarter" idx="12"/>
          </p:nvPr>
        </p:nvSpPr>
        <p:spPr/>
        <p:txBody>
          <a:bodyPr/>
          <a:lstStyle/>
          <a:p>
            <a:fld id="{A7409867-4506-684E-8271-8A2DC78F0087}" type="slidenum">
              <a:rPr lang="de-CH" smtClean="0"/>
              <a:pPr/>
              <a:t>23</a:t>
            </a:fld>
            <a:endParaRPr lang="de-CH"/>
          </a:p>
        </p:txBody>
      </p:sp>
    </p:spTree>
    <p:extLst>
      <p:ext uri="{BB962C8B-B14F-4D97-AF65-F5344CB8AC3E}">
        <p14:creationId xmlns:p14="http://schemas.microsoft.com/office/powerpoint/2010/main" val="10595647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a:t>E</a:t>
            </a:r>
            <a:r>
              <a:rPr lang="el-GR"/>
              <a:t>. </a:t>
            </a:r>
            <a:r>
              <a:rPr lang="de-CH"/>
              <a:t>C. Traugott: </a:t>
            </a:r>
            <a:r>
              <a:rPr lang="el-GR"/>
              <a:t>απο την υποκειμενικότητα στην διυποκειμενικότητα</a:t>
            </a:r>
            <a:endParaRPr lang="de-CH"/>
          </a:p>
        </p:txBody>
      </p:sp>
      <p:sp>
        <p:nvSpPr>
          <p:cNvPr id="3" name="Inhaltsplatzhalter 2"/>
          <p:cNvSpPr>
            <a:spLocks noGrp="1"/>
          </p:cNvSpPr>
          <p:nvPr>
            <p:ph idx="1"/>
          </p:nvPr>
        </p:nvSpPr>
        <p:spPr>
          <a:xfrm>
            <a:off x="323528" y="1628800"/>
            <a:ext cx="8205341" cy="4859015"/>
          </a:xfrm>
        </p:spPr>
        <p:txBody>
          <a:bodyPr/>
          <a:lstStyle/>
          <a:p>
            <a:pPr marL="0" indent="0">
              <a:buNone/>
            </a:pPr>
            <a:r>
              <a:rPr lang="en-US" sz="3600"/>
              <a:t>[I]ntersubjectivity in my view refers to the way in which natural languages, in their structure and their normal manner of operation, provide for the locutionary agent's expression of his or her awareness of the addressee's attitudes and beliefs, most especially their "face" or "self-image" (2010: 33).</a:t>
            </a:r>
            <a:endParaRPr lang="de-CH" sz="3600"/>
          </a:p>
          <a:p>
            <a:pPr marL="0" indent="0">
              <a:buNone/>
            </a:pPr>
            <a:endParaRPr lang="de-CH"/>
          </a:p>
        </p:txBody>
      </p:sp>
      <p:sp>
        <p:nvSpPr>
          <p:cNvPr id="4" name="Foliennummernplatzhalter 3"/>
          <p:cNvSpPr>
            <a:spLocks noGrp="1"/>
          </p:cNvSpPr>
          <p:nvPr>
            <p:ph type="sldNum" sz="quarter" idx="12"/>
          </p:nvPr>
        </p:nvSpPr>
        <p:spPr/>
        <p:txBody>
          <a:bodyPr/>
          <a:lstStyle/>
          <a:p>
            <a:fld id="{A7409867-4506-684E-8271-8A2DC78F0087}" type="slidenum">
              <a:rPr lang="de-CH" smtClean="0"/>
              <a:pPr/>
              <a:t>24</a:t>
            </a:fld>
            <a:endParaRPr lang="de-CH"/>
          </a:p>
        </p:txBody>
      </p:sp>
    </p:spTree>
    <p:extLst>
      <p:ext uri="{BB962C8B-B14F-4D97-AF65-F5344CB8AC3E}">
        <p14:creationId xmlns:p14="http://schemas.microsoft.com/office/powerpoint/2010/main" val="41396674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l-GR"/>
              <a:t>Διυποκειμενικότητα</a:t>
            </a:r>
            <a:endParaRPr lang="de-CH"/>
          </a:p>
        </p:txBody>
      </p:sp>
      <p:sp>
        <p:nvSpPr>
          <p:cNvPr id="3" name="Inhaltsplatzhalter 2"/>
          <p:cNvSpPr>
            <a:spLocks noGrp="1"/>
          </p:cNvSpPr>
          <p:nvPr>
            <p:ph idx="1"/>
          </p:nvPr>
        </p:nvSpPr>
        <p:spPr/>
        <p:txBody>
          <a:bodyPr/>
          <a:lstStyle/>
          <a:p>
            <a:pPr marL="0" indent="0">
              <a:buNone/>
            </a:pPr>
            <a:r>
              <a:rPr lang="ru-RU" sz="2800"/>
              <a:t>Государю Борису Ивановичу бьют челом Фектистко да Петрушко Хоглоковы. Деревнишко, государь, у нас подмосковное блиско твоей боярской вотчины села Павловсково. Людишка, государь, наши и крестьянишка ездят к нам с запасишком и с сенишком и с дровишками. Умилосердись, государь Борис Иванович, пожалуй нас, бедных, не вели, государь, мостовщины имать с людишек наших с крестьянишек.</a:t>
            </a:r>
            <a:endParaRPr lang="de-CH" sz="2800"/>
          </a:p>
        </p:txBody>
      </p:sp>
      <p:sp>
        <p:nvSpPr>
          <p:cNvPr id="4" name="Foliennummernplatzhalter 3"/>
          <p:cNvSpPr>
            <a:spLocks noGrp="1"/>
          </p:cNvSpPr>
          <p:nvPr>
            <p:ph type="sldNum" sz="quarter" idx="12"/>
          </p:nvPr>
        </p:nvSpPr>
        <p:spPr/>
        <p:txBody>
          <a:bodyPr/>
          <a:lstStyle/>
          <a:p>
            <a:fld id="{A7409867-4506-684E-8271-8A2DC78F0087}" type="slidenum">
              <a:rPr lang="de-CH" smtClean="0"/>
              <a:pPr/>
              <a:t>25</a:t>
            </a:fld>
            <a:endParaRPr lang="de-CH"/>
          </a:p>
        </p:txBody>
      </p:sp>
    </p:spTree>
    <p:extLst>
      <p:ext uri="{BB962C8B-B14F-4D97-AF65-F5344CB8AC3E}">
        <p14:creationId xmlns:p14="http://schemas.microsoft.com/office/powerpoint/2010/main" val="39111971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l-GR"/>
              <a:t>Υποκειμενοποίηση / Διυποκειμενοποίηση</a:t>
            </a:r>
            <a:endParaRPr lang="de-CH"/>
          </a:p>
        </p:txBody>
      </p:sp>
      <p:sp>
        <p:nvSpPr>
          <p:cNvPr id="3" name="Inhaltsplatzhalter 2"/>
          <p:cNvSpPr>
            <a:spLocks noGrp="1"/>
          </p:cNvSpPr>
          <p:nvPr>
            <p:ph idx="1"/>
          </p:nvPr>
        </p:nvSpPr>
        <p:spPr/>
        <p:txBody>
          <a:bodyPr/>
          <a:lstStyle/>
          <a:p>
            <a:pPr marL="0" indent="0">
              <a:buNone/>
            </a:pPr>
            <a:r>
              <a:rPr lang="en-US" sz="3200"/>
              <a:t>In my view, subjectification and intersubjectification are the mechanisms by which:</a:t>
            </a:r>
            <a:endParaRPr lang="de-CH" sz="3200"/>
          </a:p>
          <a:p>
            <a:pPr marL="0" indent="0">
              <a:buNone/>
            </a:pPr>
            <a:r>
              <a:rPr lang="en-US" sz="3200"/>
              <a:t>a. meanings are recruited by the speaker to encode and regulate attitudes and beliefs (subjectification), and,</a:t>
            </a:r>
            <a:endParaRPr lang="de-CH" sz="3200"/>
          </a:p>
          <a:p>
            <a:pPr marL="0" indent="0">
              <a:buNone/>
            </a:pPr>
            <a:r>
              <a:rPr lang="en-US" sz="3200"/>
              <a:t>b. once subjectified, may be recruited to encode meanings centred on the addressee (intersubjectification) (2010: 35).</a:t>
            </a:r>
            <a:endParaRPr lang="de-CH" sz="3200"/>
          </a:p>
          <a:p>
            <a:pPr marL="0" indent="0">
              <a:buNone/>
            </a:pPr>
            <a:endParaRPr lang="de-CH"/>
          </a:p>
        </p:txBody>
      </p:sp>
      <p:sp>
        <p:nvSpPr>
          <p:cNvPr id="4" name="Foliennummernplatzhalter 3"/>
          <p:cNvSpPr>
            <a:spLocks noGrp="1"/>
          </p:cNvSpPr>
          <p:nvPr>
            <p:ph type="sldNum" sz="quarter" idx="12"/>
          </p:nvPr>
        </p:nvSpPr>
        <p:spPr/>
        <p:txBody>
          <a:bodyPr/>
          <a:lstStyle/>
          <a:p>
            <a:fld id="{A7409867-4506-684E-8271-8A2DC78F0087}" type="slidenum">
              <a:rPr lang="de-CH" smtClean="0"/>
              <a:pPr/>
              <a:t>26</a:t>
            </a:fld>
            <a:endParaRPr lang="de-CH"/>
          </a:p>
        </p:txBody>
      </p:sp>
    </p:spTree>
    <p:extLst>
      <p:ext uri="{BB962C8B-B14F-4D97-AF65-F5344CB8AC3E}">
        <p14:creationId xmlns:p14="http://schemas.microsoft.com/office/powerpoint/2010/main" val="3484691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l-GR"/>
              <a:t>Υπόθεση της μονοκατευθυντικότητας:</a:t>
            </a:r>
            <a:endParaRPr lang="de-CH"/>
          </a:p>
        </p:txBody>
      </p:sp>
      <p:sp>
        <p:nvSpPr>
          <p:cNvPr id="3" name="Inhaltsplatzhalter 2"/>
          <p:cNvSpPr>
            <a:spLocks noGrp="1"/>
          </p:cNvSpPr>
          <p:nvPr>
            <p:ph idx="1"/>
          </p:nvPr>
        </p:nvSpPr>
        <p:spPr/>
        <p:txBody>
          <a:bodyPr/>
          <a:lstStyle/>
          <a:p>
            <a:pPr marL="0" indent="0" algn="ctr">
              <a:buNone/>
            </a:pPr>
            <a:r>
              <a:rPr lang="en-US" sz="3600"/>
              <a:t>non-/less subjective </a:t>
            </a:r>
          </a:p>
          <a:p>
            <a:pPr marL="0" indent="0" algn="ctr">
              <a:buNone/>
            </a:pPr>
            <a:r>
              <a:rPr lang="en-US" sz="3600"/>
              <a:t>V</a:t>
            </a:r>
          </a:p>
          <a:p>
            <a:pPr marL="0" indent="0" algn="ctr">
              <a:buNone/>
            </a:pPr>
            <a:r>
              <a:rPr lang="en-US" sz="3600"/>
              <a:t>subjective </a:t>
            </a:r>
          </a:p>
          <a:p>
            <a:pPr marL="0" indent="0" algn="ctr">
              <a:buNone/>
            </a:pPr>
            <a:r>
              <a:rPr lang="en-US" sz="3600"/>
              <a:t>V</a:t>
            </a:r>
          </a:p>
          <a:p>
            <a:pPr marL="0" indent="0" algn="ctr">
              <a:buNone/>
            </a:pPr>
            <a:r>
              <a:rPr lang="en-US" sz="3600"/>
              <a:t>intersubjective </a:t>
            </a:r>
          </a:p>
          <a:p>
            <a:pPr marL="0" indent="0">
              <a:buNone/>
            </a:pPr>
            <a:r>
              <a:rPr lang="en-US" sz="3600"/>
              <a:t>(ibid., cf. Traugott/Dasher 2002: 225)</a:t>
            </a:r>
            <a:endParaRPr lang="de-CH" sz="3600"/>
          </a:p>
          <a:p>
            <a:endParaRPr lang="de-CH"/>
          </a:p>
        </p:txBody>
      </p:sp>
      <p:sp>
        <p:nvSpPr>
          <p:cNvPr id="4" name="Foliennummernplatzhalter 3"/>
          <p:cNvSpPr>
            <a:spLocks noGrp="1"/>
          </p:cNvSpPr>
          <p:nvPr>
            <p:ph type="sldNum" sz="quarter" idx="12"/>
          </p:nvPr>
        </p:nvSpPr>
        <p:spPr/>
        <p:txBody>
          <a:bodyPr/>
          <a:lstStyle/>
          <a:p>
            <a:fld id="{A7409867-4506-684E-8271-8A2DC78F0087}" type="slidenum">
              <a:rPr lang="de-CH" smtClean="0"/>
              <a:pPr/>
              <a:t>27</a:t>
            </a:fld>
            <a:endParaRPr lang="de-CH"/>
          </a:p>
        </p:txBody>
      </p:sp>
    </p:spTree>
    <p:extLst>
      <p:ext uri="{BB962C8B-B14F-4D97-AF65-F5344CB8AC3E}">
        <p14:creationId xmlns:p14="http://schemas.microsoft.com/office/powerpoint/2010/main" val="657602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479A6-CFDF-06EF-C773-812A07E00F56}"/>
              </a:ext>
            </a:extLst>
          </p:cNvPr>
          <p:cNvSpPr>
            <a:spLocks noGrp="1"/>
          </p:cNvSpPr>
          <p:nvPr>
            <p:ph type="title"/>
          </p:nvPr>
        </p:nvSpPr>
        <p:spPr/>
        <p:txBody>
          <a:bodyPr/>
          <a:lstStyle/>
          <a:p>
            <a:r>
              <a:rPr lang="el-GR"/>
              <a:t>Αντιπαράθεση των θεωριών του </a:t>
            </a:r>
            <a:r>
              <a:rPr lang="de-CH"/>
              <a:t>R. W. Langacker </a:t>
            </a:r>
            <a:r>
              <a:rPr lang="el-GR"/>
              <a:t>και της </a:t>
            </a:r>
            <a:r>
              <a:rPr lang="de-CH"/>
              <a:t>E. C. Traugott</a:t>
            </a:r>
            <a:endParaRPr lang="en-CH"/>
          </a:p>
        </p:txBody>
      </p:sp>
      <p:sp>
        <p:nvSpPr>
          <p:cNvPr id="3" name="Content Placeholder 2">
            <a:extLst>
              <a:ext uri="{FF2B5EF4-FFF2-40B4-BE49-F238E27FC236}">
                <a16:creationId xmlns:a16="http://schemas.microsoft.com/office/drawing/2014/main" id="{157D17A2-E16B-6587-C02A-92F70FFCB617}"/>
              </a:ext>
            </a:extLst>
          </p:cNvPr>
          <p:cNvSpPr>
            <a:spLocks noGrp="1"/>
          </p:cNvSpPr>
          <p:nvPr>
            <p:ph idx="1"/>
          </p:nvPr>
        </p:nvSpPr>
        <p:spPr/>
        <p:txBody>
          <a:bodyPr/>
          <a:lstStyle/>
          <a:p>
            <a:pPr marL="0" indent="0">
              <a:buNone/>
            </a:pPr>
            <a:r>
              <a:rPr lang="el-GR"/>
              <a:t>Η θεωρία του </a:t>
            </a:r>
            <a:r>
              <a:rPr lang="de-CH"/>
              <a:t>R. W. Langacker </a:t>
            </a:r>
            <a:r>
              <a:rPr lang="el-GR"/>
              <a:t>είναι συγχρονική: το βάρος πέφτει σε σημασιολογικές σχέσεις μεταξύ γλωσσικών προτάσεων της ίδιας γλώσσας.</a:t>
            </a:r>
          </a:p>
          <a:p>
            <a:pPr marL="0" indent="0">
              <a:buNone/>
            </a:pPr>
            <a:r>
              <a:rPr lang="el-GR"/>
              <a:t>Η θεωρία της </a:t>
            </a:r>
            <a:r>
              <a:rPr lang="de-CH"/>
              <a:t>E. C. Traugott </a:t>
            </a:r>
            <a:r>
              <a:rPr lang="el-GR"/>
              <a:t>είναι διαχρονική: το βάρος πέφτει σε σημασιολογικές σχέσεις μεταξύ λέξεων/μορφημάτων που ανήκουν σε διαφορετικές ιστορικές περιόδους της γλωσσικής εξέλιξης.</a:t>
            </a:r>
          </a:p>
          <a:p>
            <a:pPr marL="0" indent="0">
              <a:buNone/>
            </a:pPr>
            <a:r>
              <a:rPr lang="el-GR"/>
              <a:t>Η </a:t>
            </a:r>
            <a:r>
              <a:rPr lang="de-CH"/>
              <a:t>E. C. Traugott </a:t>
            </a:r>
            <a:r>
              <a:rPr lang="el-GR"/>
              <a:t>διακρίνει την υποκειμενικότητα απο την διυποκειμενικότητα και διατυπώνει την υπόθεση οτι η υποκειμενοποίηση κάποιου γλωσσικού στοιχείου προηγείται της διυποκειμενοποίησης (μονοκατευθυντικότητα).</a:t>
            </a:r>
            <a:endParaRPr lang="en-CH"/>
          </a:p>
        </p:txBody>
      </p:sp>
      <p:sp>
        <p:nvSpPr>
          <p:cNvPr id="4" name="Slide Number Placeholder 3">
            <a:extLst>
              <a:ext uri="{FF2B5EF4-FFF2-40B4-BE49-F238E27FC236}">
                <a16:creationId xmlns:a16="http://schemas.microsoft.com/office/drawing/2014/main" id="{693398A6-797F-BBD0-021B-B9ADC7FE2CAB}"/>
              </a:ext>
            </a:extLst>
          </p:cNvPr>
          <p:cNvSpPr>
            <a:spLocks noGrp="1"/>
          </p:cNvSpPr>
          <p:nvPr>
            <p:ph type="sldNum" sz="quarter" idx="12"/>
          </p:nvPr>
        </p:nvSpPr>
        <p:spPr/>
        <p:txBody>
          <a:bodyPr/>
          <a:lstStyle/>
          <a:p>
            <a:fld id="{A7409867-4506-684E-8271-8A2DC78F0087}" type="slidenum">
              <a:rPr lang="de-CH" smtClean="0"/>
              <a:pPr/>
              <a:t>28</a:t>
            </a:fld>
            <a:endParaRPr lang="de-CH"/>
          </a:p>
        </p:txBody>
      </p:sp>
    </p:spTree>
    <p:extLst>
      <p:ext uri="{BB962C8B-B14F-4D97-AF65-F5344CB8AC3E}">
        <p14:creationId xmlns:p14="http://schemas.microsoft.com/office/powerpoint/2010/main" val="33488353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l-GR"/>
              <a:t>Πόσο μεγάλες είναι τελικά οι διαφορές;</a:t>
            </a:r>
            <a:endParaRPr lang="de-CH"/>
          </a:p>
        </p:txBody>
      </p:sp>
      <p:sp>
        <p:nvSpPr>
          <p:cNvPr id="3" name="Inhaltsplatzhalter 2"/>
          <p:cNvSpPr>
            <a:spLocks noGrp="1"/>
          </p:cNvSpPr>
          <p:nvPr>
            <p:ph idx="1"/>
          </p:nvPr>
        </p:nvSpPr>
        <p:spPr/>
        <p:txBody>
          <a:bodyPr/>
          <a:lstStyle/>
          <a:p>
            <a:pPr marL="0" indent="0">
              <a:buNone/>
            </a:pPr>
            <a:r>
              <a:rPr lang="en-US"/>
              <a:t>In thinking about subjectivity and intersubjectivity it is important to distinguish the roles of SP/W and AD/R in the </a:t>
            </a:r>
            <a:r>
              <a:rPr lang="en-US" b="1"/>
              <a:t>world of the speech event</a:t>
            </a:r>
            <a:r>
              <a:rPr lang="en-US"/>
              <a:t> from possible roles that the same individuals may (and often do) play as referents in the </a:t>
            </a:r>
            <a:r>
              <a:rPr lang="en-US" b="1"/>
              <a:t>world that is talked about </a:t>
            </a:r>
            <a:r>
              <a:rPr lang="en-US"/>
              <a:t>(Traugott/Dasher 2002: 22, </a:t>
            </a:r>
            <a:r>
              <a:rPr lang="el-GR"/>
              <a:t>δική-μου έμφαση</a:t>
            </a:r>
            <a:r>
              <a:rPr lang="en-US"/>
              <a:t>).</a:t>
            </a:r>
          </a:p>
          <a:p>
            <a:pPr marL="0" indent="0">
              <a:buNone/>
            </a:pPr>
            <a:endParaRPr lang="de-CH"/>
          </a:p>
          <a:p>
            <a:pPr marL="0" indent="0">
              <a:buNone/>
            </a:pPr>
            <a:r>
              <a:rPr lang="en-US"/>
              <a:t>Subjectification is the semasiological process whereby SP/Ws come over time to develop meanings for Ls [Lexemes] that encode or externalize their perspectives and attitudes as constrained by the </a:t>
            </a:r>
            <a:r>
              <a:rPr lang="en-US" b="1"/>
              <a:t>communicative world of the speech event</a:t>
            </a:r>
            <a:r>
              <a:rPr lang="en-US"/>
              <a:t>, rather than by the so-called </a:t>
            </a:r>
            <a:r>
              <a:rPr lang="en-US" b="1"/>
              <a:t>"real-world" characteristics of the event or situation referred to</a:t>
            </a:r>
            <a:r>
              <a:rPr lang="en-US"/>
              <a:t> (ibid. S. 30</a:t>
            </a:r>
            <a:r>
              <a:rPr lang="el-GR"/>
              <a:t>, δική-μου έμφαση</a:t>
            </a:r>
            <a:r>
              <a:rPr lang="en-US"/>
              <a:t>).</a:t>
            </a:r>
            <a:endParaRPr lang="de-CH"/>
          </a:p>
          <a:p>
            <a:pPr marL="0" indent="0">
              <a:buNone/>
            </a:pPr>
            <a:endParaRPr lang="de-CH"/>
          </a:p>
        </p:txBody>
      </p:sp>
      <p:sp>
        <p:nvSpPr>
          <p:cNvPr id="4" name="Foliennummernplatzhalter 3"/>
          <p:cNvSpPr>
            <a:spLocks noGrp="1"/>
          </p:cNvSpPr>
          <p:nvPr>
            <p:ph type="sldNum" sz="quarter" idx="12"/>
          </p:nvPr>
        </p:nvSpPr>
        <p:spPr/>
        <p:txBody>
          <a:bodyPr/>
          <a:lstStyle/>
          <a:p>
            <a:fld id="{A7409867-4506-684E-8271-8A2DC78F0087}" type="slidenum">
              <a:rPr lang="de-CH" smtClean="0"/>
              <a:pPr/>
              <a:t>29</a:t>
            </a:fld>
            <a:endParaRPr lang="de-CH"/>
          </a:p>
        </p:txBody>
      </p:sp>
    </p:spTree>
    <p:extLst>
      <p:ext uri="{BB962C8B-B14F-4D97-AF65-F5344CB8AC3E}">
        <p14:creationId xmlns:p14="http://schemas.microsoft.com/office/powerpoint/2010/main" val="2059037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A5D6D-A929-9B81-B6E1-C2FDDAB4F2EB}"/>
              </a:ext>
            </a:extLst>
          </p:cNvPr>
          <p:cNvSpPr>
            <a:spLocks noGrp="1"/>
          </p:cNvSpPr>
          <p:nvPr>
            <p:ph type="title"/>
          </p:nvPr>
        </p:nvSpPr>
        <p:spPr/>
        <p:txBody>
          <a:bodyPr/>
          <a:lstStyle/>
          <a:p>
            <a:r>
              <a:rPr lang="el-GR"/>
              <a:t>Επανάληψη (2)</a:t>
            </a:r>
            <a:endParaRPr lang="en-CH"/>
          </a:p>
        </p:txBody>
      </p:sp>
      <p:sp>
        <p:nvSpPr>
          <p:cNvPr id="3" name="Content Placeholder 2">
            <a:extLst>
              <a:ext uri="{FF2B5EF4-FFF2-40B4-BE49-F238E27FC236}">
                <a16:creationId xmlns:a16="http://schemas.microsoft.com/office/drawing/2014/main" id="{BE051F46-F284-7807-3939-0B87318BE401}"/>
              </a:ext>
            </a:extLst>
          </p:cNvPr>
          <p:cNvSpPr>
            <a:spLocks noGrp="1"/>
          </p:cNvSpPr>
          <p:nvPr>
            <p:ph idx="1"/>
          </p:nvPr>
        </p:nvSpPr>
        <p:spPr/>
        <p:txBody>
          <a:bodyPr/>
          <a:lstStyle/>
          <a:p>
            <a:pPr marL="0" indent="0">
              <a:buNone/>
            </a:pPr>
            <a:r>
              <a:rPr lang="ru-RU" sz="3000">
                <a:effectLst/>
                <a:latin typeface="Calibri" panose="020F0502020204030204" pitchFamily="34" charset="0"/>
                <a:ea typeface="Calibri" panose="020F0502020204030204" pitchFamily="34" charset="0"/>
                <a:cs typeface="Times New Roman" panose="02020603050405020304" pitchFamily="18" charset="0"/>
              </a:rPr>
              <a:t>Между тем, картина, которую мы наблюдаем в естественных языках, несколько иная: в передаваемую информацию оказывается в весьма ощутимой степени «встроена» информа­ция о том, кто, когда, где и кому эту информацию передает. Кодирующая система оказывается не безучастной к содержанию сообщения, но оставляет на этом сообщении свой собственный отпечаток. </a:t>
            </a:r>
            <a:endParaRPr lang="en-CH" sz="3000"/>
          </a:p>
        </p:txBody>
      </p:sp>
      <p:sp>
        <p:nvSpPr>
          <p:cNvPr id="4" name="Slide Number Placeholder 3">
            <a:extLst>
              <a:ext uri="{FF2B5EF4-FFF2-40B4-BE49-F238E27FC236}">
                <a16:creationId xmlns:a16="http://schemas.microsoft.com/office/drawing/2014/main" id="{2BF3A8C4-695A-BA82-9FE4-536E7B1A97FB}"/>
              </a:ext>
            </a:extLst>
          </p:cNvPr>
          <p:cNvSpPr>
            <a:spLocks noGrp="1"/>
          </p:cNvSpPr>
          <p:nvPr>
            <p:ph type="sldNum" sz="quarter" idx="12"/>
          </p:nvPr>
        </p:nvSpPr>
        <p:spPr/>
        <p:txBody>
          <a:bodyPr/>
          <a:lstStyle/>
          <a:p>
            <a:fld id="{A7409867-4506-684E-8271-8A2DC78F0087}" type="slidenum">
              <a:rPr lang="de-CH" smtClean="0"/>
              <a:pPr/>
              <a:t>3</a:t>
            </a:fld>
            <a:endParaRPr lang="de-CH"/>
          </a:p>
        </p:txBody>
      </p:sp>
    </p:spTree>
    <p:extLst>
      <p:ext uri="{BB962C8B-B14F-4D97-AF65-F5344CB8AC3E}">
        <p14:creationId xmlns:p14="http://schemas.microsoft.com/office/powerpoint/2010/main" val="15839821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080FB-89F9-8A82-677B-0750049CE7A7}"/>
              </a:ext>
            </a:extLst>
          </p:cNvPr>
          <p:cNvSpPr>
            <a:spLocks noGrp="1"/>
          </p:cNvSpPr>
          <p:nvPr>
            <p:ph type="title"/>
          </p:nvPr>
        </p:nvSpPr>
        <p:spPr/>
        <p:txBody>
          <a:bodyPr/>
          <a:lstStyle/>
          <a:p>
            <a:r>
              <a:rPr lang="el-GR"/>
              <a:t>Διυποκειμενικότητα στην σχολή του Μ. Μπαχτίν</a:t>
            </a:r>
            <a:endParaRPr lang="en-CH"/>
          </a:p>
        </p:txBody>
      </p:sp>
      <p:sp>
        <p:nvSpPr>
          <p:cNvPr id="3" name="Content Placeholder 2">
            <a:extLst>
              <a:ext uri="{FF2B5EF4-FFF2-40B4-BE49-F238E27FC236}">
                <a16:creationId xmlns:a16="http://schemas.microsoft.com/office/drawing/2014/main" id="{900C50A1-1FFC-4D83-16CB-91F5D44555BD}"/>
              </a:ext>
            </a:extLst>
          </p:cNvPr>
          <p:cNvSpPr>
            <a:spLocks noGrp="1"/>
          </p:cNvSpPr>
          <p:nvPr>
            <p:ph idx="1"/>
          </p:nvPr>
        </p:nvSpPr>
        <p:spPr/>
        <p:txBody>
          <a:bodyPr/>
          <a:lstStyle/>
          <a:p>
            <a:pPr marL="0" indent="0">
              <a:buNone/>
            </a:pPr>
            <a:r>
              <a:rPr lang="ru-RU" sz="2400">
                <a:effectLst/>
                <a:ea typeface="Calibri" panose="020F0502020204030204" pitchFamily="34" charset="0"/>
                <a:cs typeface="Times New Roman" panose="02020603050405020304" pitchFamily="18" charset="0"/>
              </a:rPr>
              <a:t>То, что я знаю, вижу, хочу и люблю, не может подразумеваться. Только то, что мы все говорящие знаем, видим, любим и признаем, в чем мы все едины, может стать подразумеваемой частью высказывания. ... «Я» может реализовать себя в слове, только опираясь на «мы». ... </a:t>
            </a:r>
            <a:r>
              <a:rPr lang="ru-RU" sz="2400" b="1">
                <a:effectLst/>
                <a:ea typeface="Calibri" panose="020F0502020204030204" pitchFamily="34" charset="0"/>
                <a:cs typeface="Times New Roman" panose="02020603050405020304" pitchFamily="18" charset="0"/>
              </a:rPr>
              <a:t>[К]аждое жизненное высказывание является объективно-социальной энтимемой </a:t>
            </a:r>
            <a:r>
              <a:rPr lang="ru-RU" sz="2400">
                <a:effectLst/>
                <a:ea typeface="Calibri" panose="020F0502020204030204" pitchFamily="34" charset="0"/>
                <a:cs typeface="Times New Roman" panose="02020603050405020304" pitchFamily="18" charset="0"/>
              </a:rPr>
              <a:t>(Валентин Волошинов, Слово в жизни и слово в поэзии. К вопросам социологической поэтики. </a:t>
            </a:r>
            <a:r>
              <a:rPr lang="ru-RU" sz="2400" i="1">
                <a:effectLst/>
                <a:ea typeface="Calibri" panose="020F0502020204030204" pitchFamily="34" charset="0"/>
                <a:cs typeface="Times New Roman" panose="02020603050405020304" pitchFamily="18" charset="0"/>
              </a:rPr>
              <a:t>Звезда</a:t>
            </a:r>
            <a:r>
              <a:rPr lang="sr-Latn-RS" sz="2400">
                <a:effectLst/>
                <a:ea typeface="Calibri" panose="020F0502020204030204" pitchFamily="34" charset="0"/>
                <a:cs typeface="Times New Roman" panose="02020603050405020304" pitchFamily="18" charset="0"/>
              </a:rPr>
              <a:t> 1926</a:t>
            </a:r>
            <a:r>
              <a:rPr lang="ru-RU" sz="2400">
                <a:effectLst/>
                <a:ea typeface="Calibri" panose="020F0502020204030204" pitchFamily="34" charset="0"/>
                <a:cs typeface="Times New Roman" panose="02020603050405020304" pitchFamily="18" charset="0"/>
              </a:rPr>
              <a:t>, 6. 244-267, </a:t>
            </a:r>
            <a:r>
              <a:rPr lang="el-GR" sz="2400">
                <a:effectLst/>
                <a:ea typeface="Calibri" panose="020F0502020204030204" pitchFamily="34" charset="0"/>
                <a:cs typeface="Times New Roman" panose="02020603050405020304" pitchFamily="18" charset="0"/>
              </a:rPr>
              <a:t>σελ. </a:t>
            </a:r>
            <a:r>
              <a:rPr lang="ru-RU" sz="2400">
                <a:effectLst/>
                <a:ea typeface="Calibri" panose="020F0502020204030204" pitchFamily="34" charset="0"/>
                <a:cs typeface="Times New Roman" panose="02020603050405020304" pitchFamily="18" charset="0"/>
              </a:rPr>
              <a:t>251</a:t>
            </a:r>
            <a:r>
              <a:rPr lang="el-GR" sz="2400">
                <a:effectLst/>
                <a:ea typeface="Calibri" panose="020F0502020204030204" pitchFamily="34" charset="0"/>
                <a:cs typeface="Times New Roman" panose="02020603050405020304" pitchFamily="18" charset="0"/>
              </a:rPr>
              <a:t>, δική-μου έμφαση</a:t>
            </a:r>
            <a:r>
              <a:rPr lang="ru-RU" sz="2400">
                <a:effectLst/>
                <a:ea typeface="Calibri" panose="020F0502020204030204" pitchFamily="34" charset="0"/>
                <a:cs typeface="Times New Roman" panose="02020603050405020304" pitchFamily="18" charset="0"/>
              </a:rPr>
              <a:t>).</a:t>
            </a:r>
            <a:endParaRPr lang="el-GR" sz="2400">
              <a:effectLst/>
              <a:ea typeface="Calibri" panose="020F0502020204030204" pitchFamily="34" charset="0"/>
              <a:cs typeface="Times New Roman" panose="02020603050405020304" pitchFamily="18" charset="0"/>
            </a:endParaRPr>
          </a:p>
          <a:p>
            <a:pPr marL="0" indent="0">
              <a:buNone/>
            </a:pPr>
            <a:endParaRPr lang="en-CH" sz="2400">
              <a:effectLst/>
              <a:ea typeface="Calibri" panose="020F0502020204030204" pitchFamily="34" charset="0"/>
              <a:cs typeface="Times New Roman" panose="02020603050405020304" pitchFamily="18" charset="0"/>
            </a:endParaRPr>
          </a:p>
          <a:p>
            <a:pPr marL="0" indent="0">
              <a:buNone/>
            </a:pPr>
            <a:r>
              <a:rPr lang="de-CH" sz="2400"/>
              <a:t>https://crecleco.seriot.ch/textes/VOLOSHINOV-26/txt.html</a:t>
            </a:r>
          </a:p>
          <a:p>
            <a:endParaRPr lang="en-CH"/>
          </a:p>
        </p:txBody>
      </p:sp>
      <p:sp>
        <p:nvSpPr>
          <p:cNvPr id="4" name="Slide Number Placeholder 3">
            <a:extLst>
              <a:ext uri="{FF2B5EF4-FFF2-40B4-BE49-F238E27FC236}">
                <a16:creationId xmlns:a16="http://schemas.microsoft.com/office/drawing/2014/main" id="{2ADC3AEE-B532-4F8B-DE69-0F16E3DBC594}"/>
              </a:ext>
            </a:extLst>
          </p:cNvPr>
          <p:cNvSpPr>
            <a:spLocks noGrp="1"/>
          </p:cNvSpPr>
          <p:nvPr>
            <p:ph type="sldNum" sz="quarter" idx="12"/>
          </p:nvPr>
        </p:nvSpPr>
        <p:spPr/>
        <p:txBody>
          <a:bodyPr/>
          <a:lstStyle/>
          <a:p>
            <a:fld id="{A7409867-4506-684E-8271-8A2DC78F0087}" type="slidenum">
              <a:rPr lang="de-CH" smtClean="0"/>
              <a:pPr/>
              <a:t>30</a:t>
            </a:fld>
            <a:endParaRPr lang="de-CH"/>
          </a:p>
        </p:txBody>
      </p:sp>
    </p:spTree>
    <p:extLst>
      <p:ext uri="{BB962C8B-B14F-4D97-AF65-F5344CB8AC3E}">
        <p14:creationId xmlns:p14="http://schemas.microsoft.com/office/powerpoint/2010/main" val="38841839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sr-Latn-RS"/>
              <a:t>For those who care:</a:t>
            </a:r>
            <a:endParaRPr lang="de-CH"/>
          </a:p>
        </p:txBody>
      </p:sp>
      <p:sp>
        <p:nvSpPr>
          <p:cNvPr id="3" name="Inhaltsplatzhalter 2"/>
          <p:cNvSpPr>
            <a:spLocks noGrp="1"/>
          </p:cNvSpPr>
          <p:nvPr>
            <p:ph idx="1"/>
          </p:nvPr>
        </p:nvSpPr>
        <p:spPr/>
        <p:txBody>
          <a:bodyPr/>
          <a:lstStyle/>
          <a:p>
            <a:pPr marL="0" indent="0">
              <a:buNone/>
            </a:pPr>
            <a:r>
              <a:rPr lang="de-CH">
                <a:solidFill>
                  <a:srgbClr val="FFFF00"/>
                </a:solidFill>
              </a:rPr>
              <a:t>M. </a:t>
            </a:r>
            <a:r>
              <a:rPr lang="ru-RU">
                <a:solidFill>
                  <a:srgbClr val="FFFF00"/>
                </a:solidFill>
              </a:rPr>
              <a:t>М. </a:t>
            </a:r>
            <a:r>
              <a:rPr lang="de-CH">
                <a:solidFill>
                  <a:srgbClr val="FFFF00"/>
                </a:solidFill>
              </a:rPr>
              <a:t>Bachtin – </a:t>
            </a:r>
            <a:r>
              <a:rPr lang="el-GR">
                <a:solidFill>
                  <a:srgbClr val="FFFF00"/>
                </a:solidFill>
              </a:rPr>
              <a:t>ο τυμβωρύχος του </a:t>
            </a:r>
            <a:r>
              <a:rPr lang="de-CH">
                <a:solidFill>
                  <a:srgbClr val="FFFF00"/>
                </a:solidFill>
              </a:rPr>
              <a:t>V. N. </a:t>
            </a:r>
            <a:r>
              <a:rPr lang="sr-Latn-RS">
                <a:solidFill>
                  <a:srgbClr val="FFFF00"/>
                </a:solidFill>
              </a:rPr>
              <a:t>Vološinov </a:t>
            </a:r>
            <a:r>
              <a:rPr lang="el-GR">
                <a:solidFill>
                  <a:srgbClr val="FFFF00"/>
                </a:solidFill>
              </a:rPr>
              <a:t>και του</a:t>
            </a:r>
            <a:r>
              <a:rPr lang="sr-Latn-RS">
                <a:solidFill>
                  <a:srgbClr val="FFFF00"/>
                </a:solidFill>
              </a:rPr>
              <a:t> </a:t>
            </a:r>
            <a:r>
              <a:rPr lang="de-CH">
                <a:solidFill>
                  <a:srgbClr val="FFFF00"/>
                </a:solidFill>
              </a:rPr>
              <a:t>P. N. Medvedev</a:t>
            </a:r>
            <a:r>
              <a:rPr lang="sr-Latn-RS">
                <a:solidFill>
                  <a:srgbClr val="FFFF00"/>
                </a:solidFill>
              </a:rPr>
              <a:t>?</a:t>
            </a:r>
            <a:br>
              <a:rPr lang="sr-Latn-RS">
                <a:solidFill>
                  <a:srgbClr val="FFFF00"/>
                </a:solidFill>
              </a:rPr>
            </a:br>
            <a:r>
              <a:rPr lang="sr-Latn-RS">
                <a:solidFill>
                  <a:srgbClr val="FFFF00"/>
                </a:solidFill>
              </a:rPr>
              <a:t>V. N. Vološinov</a:t>
            </a:r>
            <a:r>
              <a:rPr lang="de-CH">
                <a:solidFill>
                  <a:srgbClr val="FFFF00"/>
                </a:solidFill>
              </a:rPr>
              <a:t> </a:t>
            </a:r>
            <a:r>
              <a:rPr lang="el-GR">
                <a:solidFill>
                  <a:srgbClr val="FFFF00"/>
                </a:solidFill>
              </a:rPr>
              <a:t>και</a:t>
            </a:r>
            <a:r>
              <a:rPr lang="de-CH">
                <a:solidFill>
                  <a:srgbClr val="FFFF00"/>
                </a:solidFill>
              </a:rPr>
              <a:t> P. N. Medvedev</a:t>
            </a:r>
            <a:r>
              <a:rPr lang="sr-Latn-RS">
                <a:solidFill>
                  <a:srgbClr val="FFFF00"/>
                </a:solidFill>
              </a:rPr>
              <a:t>  - </a:t>
            </a:r>
            <a:r>
              <a:rPr lang="el-GR">
                <a:solidFill>
                  <a:srgbClr val="FFFF00"/>
                </a:solidFill>
              </a:rPr>
              <a:t>οι μάσκες του </a:t>
            </a:r>
            <a:r>
              <a:rPr lang="ru-RU">
                <a:solidFill>
                  <a:srgbClr val="FFFF00"/>
                </a:solidFill>
              </a:rPr>
              <a:t>М. </a:t>
            </a:r>
            <a:r>
              <a:rPr lang="sr-Latn-RS">
                <a:solidFill>
                  <a:srgbClr val="FFFF00"/>
                </a:solidFill>
              </a:rPr>
              <a:t>M. Bachtin?</a:t>
            </a:r>
          </a:p>
          <a:p>
            <a:pPr marL="0" indent="0">
              <a:buNone/>
            </a:pPr>
            <a:endParaRPr lang="sr-Latn-RS"/>
          </a:p>
          <a:p>
            <a:pPr marL="0" indent="0">
              <a:buNone/>
            </a:pPr>
            <a:r>
              <a:rPr lang="fr-CH"/>
              <a:t>Bronckart, Jean-Paul, Cristian Bota. Bakhtine démasqué. Histoire d’un menteur, d’une escroquerie </a:t>
            </a:r>
            <a:r>
              <a:rPr lang="sr-Latn-RS"/>
              <a:t>e</a:t>
            </a:r>
            <a:r>
              <a:rPr lang="fr-CH"/>
              <a:t>t d’un délire collectif. Genève: Droz 2011.</a:t>
            </a:r>
            <a:endParaRPr lang="sr-Latn-RS"/>
          </a:p>
          <a:p>
            <a:pPr marL="0" indent="0">
              <a:buNone/>
            </a:pPr>
            <a:endParaRPr lang="sr-Latn-RS"/>
          </a:p>
          <a:p>
            <a:pPr marL="0" indent="0">
              <a:buNone/>
            </a:pPr>
            <a:r>
              <a:rPr lang="el-GR"/>
              <a:t>Η παραδοσιακή θέση</a:t>
            </a:r>
            <a:r>
              <a:rPr lang="sr-Latn-RS"/>
              <a:t>:</a:t>
            </a:r>
          </a:p>
          <a:p>
            <a:pPr marL="0" indent="0">
              <a:buNone/>
            </a:pPr>
            <a:r>
              <a:rPr lang="ru-RU"/>
              <a:t>В. М. Алпатов, </a:t>
            </a:r>
            <a:r>
              <a:rPr lang="ru-RU" i="1"/>
              <a:t>Волошинов, Бахтин и лингвистика</a:t>
            </a:r>
            <a:r>
              <a:rPr lang="ru-RU"/>
              <a:t>, Москва 2005</a:t>
            </a:r>
            <a:r>
              <a:rPr lang="sr-Latn-RS"/>
              <a:t>.</a:t>
            </a:r>
            <a:endParaRPr lang="de-CH"/>
          </a:p>
        </p:txBody>
      </p:sp>
      <p:sp>
        <p:nvSpPr>
          <p:cNvPr id="4" name="Foliennummernplatzhalter 3"/>
          <p:cNvSpPr>
            <a:spLocks noGrp="1"/>
          </p:cNvSpPr>
          <p:nvPr>
            <p:ph type="sldNum" sz="quarter" idx="12"/>
          </p:nvPr>
        </p:nvSpPr>
        <p:spPr/>
        <p:txBody>
          <a:bodyPr/>
          <a:lstStyle/>
          <a:p>
            <a:fld id="{A7409867-4506-684E-8271-8A2DC78F0087}" type="slidenum">
              <a:rPr lang="de-CH" smtClean="0"/>
              <a:pPr/>
              <a:t>31</a:t>
            </a:fld>
            <a:endParaRPr lang="de-CH"/>
          </a:p>
        </p:txBody>
      </p:sp>
    </p:spTree>
    <p:extLst>
      <p:ext uri="{BB962C8B-B14F-4D97-AF65-F5344CB8AC3E}">
        <p14:creationId xmlns:p14="http://schemas.microsoft.com/office/powerpoint/2010/main" val="2890143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F4A3C-3DAB-2CDE-BA18-A68C493B58F0}"/>
              </a:ext>
            </a:extLst>
          </p:cNvPr>
          <p:cNvSpPr>
            <a:spLocks noGrp="1"/>
          </p:cNvSpPr>
          <p:nvPr>
            <p:ph type="title"/>
          </p:nvPr>
        </p:nvSpPr>
        <p:spPr/>
        <p:txBody>
          <a:bodyPr/>
          <a:lstStyle/>
          <a:p>
            <a:r>
              <a:rPr lang="el-GR"/>
              <a:t>Επανάληψη (3)</a:t>
            </a:r>
            <a:endParaRPr lang="en-CH"/>
          </a:p>
        </p:txBody>
      </p:sp>
      <p:sp>
        <p:nvSpPr>
          <p:cNvPr id="3" name="Content Placeholder 2">
            <a:extLst>
              <a:ext uri="{FF2B5EF4-FFF2-40B4-BE49-F238E27FC236}">
                <a16:creationId xmlns:a16="http://schemas.microsoft.com/office/drawing/2014/main" id="{5426D106-6F9D-FB4C-A29B-9AC84607C8AD}"/>
              </a:ext>
            </a:extLst>
          </p:cNvPr>
          <p:cNvSpPr>
            <a:spLocks noGrp="1"/>
          </p:cNvSpPr>
          <p:nvPr>
            <p:ph idx="1"/>
          </p:nvPr>
        </p:nvSpPr>
        <p:spPr/>
        <p:txBody>
          <a:bodyPr/>
          <a:lstStyle/>
          <a:p>
            <a:pPr marL="0" indent="0">
              <a:buNone/>
            </a:pPr>
            <a:r>
              <a:rPr lang="ru-RU" sz="3000">
                <a:effectLst/>
                <a:latin typeface="Calibri" panose="020F0502020204030204" pitchFamily="34" charset="0"/>
                <a:ea typeface="Calibri" panose="020F0502020204030204" pitchFamily="34" charset="0"/>
                <a:cs typeface="Times New Roman" panose="02020603050405020304" pitchFamily="18" charset="0"/>
              </a:rPr>
              <a:t>Эта «эгоцентричность», или, как говорил Э. Бенвенист (1958), «субъективность» языковых систем должна всегда приниматься во внимание в лингвистических описаниях.</a:t>
            </a:r>
            <a:endParaRPr lang="el-GR" sz="30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sz="3000">
              <a:latin typeface="Calibri" panose="020F0502020204030204" pitchFamily="34" charset="0"/>
              <a:ea typeface="Calibri" panose="020F0502020204030204" pitchFamily="34" charset="0"/>
              <a:cs typeface="Times New Roman" panose="02020603050405020304" pitchFamily="18" charset="0"/>
            </a:endParaRPr>
          </a:p>
          <a:p>
            <a:pPr marL="419100" lvl="1" indent="0">
              <a:buNone/>
            </a:pPr>
            <a:r>
              <a:rPr lang="ru-RU" sz="2600">
                <a:effectLst/>
                <a:latin typeface="Calibri" panose="020F0502020204030204" pitchFamily="34" charset="0"/>
                <a:ea typeface="Calibri" panose="020F0502020204030204" pitchFamily="34" charset="0"/>
                <a:cs typeface="Times New Roman" panose="02020603050405020304" pitchFamily="18" charset="0"/>
              </a:rPr>
              <a:t>Владимир Алексан</a:t>
            </a:r>
            <a:r>
              <a:rPr lang="el-GR" sz="2600">
                <a:effectLst/>
                <a:latin typeface="Calibri" panose="020F0502020204030204" pitchFamily="34" charset="0"/>
                <a:ea typeface="Calibri" panose="020F0502020204030204" pitchFamily="34" charset="0"/>
                <a:cs typeface="Times New Roman" panose="02020603050405020304" pitchFamily="18" charset="0"/>
              </a:rPr>
              <a:t>­</a:t>
            </a:r>
            <a:r>
              <a:rPr lang="ru-RU" sz="2600">
                <a:effectLst/>
                <a:latin typeface="Calibri" panose="020F0502020204030204" pitchFamily="34" charset="0"/>
                <a:ea typeface="Calibri" panose="020F0502020204030204" pitchFamily="34" charset="0"/>
                <a:cs typeface="Times New Roman" panose="02020603050405020304" pitchFamily="18" charset="0"/>
              </a:rPr>
              <a:t>дрович Плун</a:t>
            </a:r>
            <a:r>
              <a:rPr lang="el-GR" sz="2600">
                <a:effectLst/>
                <a:latin typeface="Calibri" panose="020F0502020204030204" pitchFamily="34" charset="0"/>
                <a:ea typeface="Calibri" panose="020F0502020204030204" pitchFamily="34" charset="0"/>
                <a:cs typeface="Times New Roman" panose="02020603050405020304" pitchFamily="18" charset="0"/>
              </a:rPr>
              <a:t>­</a:t>
            </a:r>
            <a:r>
              <a:rPr lang="ru-RU" sz="2600">
                <a:effectLst/>
                <a:latin typeface="Calibri" panose="020F0502020204030204" pitchFamily="34" charset="0"/>
                <a:ea typeface="Calibri" panose="020F0502020204030204" pitchFamily="34" charset="0"/>
                <a:cs typeface="Times New Roman" panose="02020603050405020304" pitchFamily="18" charset="0"/>
              </a:rPr>
              <a:t>гян</a:t>
            </a:r>
            <a:r>
              <a:rPr lang="el-GR" sz="2600">
                <a:latin typeface="Calibri" panose="020F0502020204030204" pitchFamily="34" charset="0"/>
                <a:ea typeface="Calibri" panose="020F0502020204030204" pitchFamily="34" charset="0"/>
                <a:cs typeface="Times New Roman" panose="02020603050405020304" pitchFamily="18" charset="0"/>
              </a:rPr>
              <a:t>, </a:t>
            </a:r>
            <a:r>
              <a:rPr lang="ru-RU" sz="2600" i="1">
                <a:effectLst/>
                <a:latin typeface="Calibri" panose="020F0502020204030204" pitchFamily="34" charset="0"/>
                <a:ea typeface="Calibri" panose="020F0502020204030204" pitchFamily="34" charset="0"/>
                <a:cs typeface="Times New Roman" panose="02020603050405020304" pitchFamily="18" charset="0"/>
              </a:rPr>
              <a:t>Общая морфология</a:t>
            </a:r>
            <a:r>
              <a:rPr lang="el-GR" sz="2600">
                <a:latin typeface="Calibri" panose="020F0502020204030204" pitchFamily="34" charset="0"/>
                <a:ea typeface="Calibri" panose="020F0502020204030204" pitchFamily="34" charset="0"/>
                <a:cs typeface="Times New Roman" panose="02020603050405020304" pitchFamily="18" charset="0"/>
              </a:rPr>
              <a:t>, </a:t>
            </a:r>
            <a:r>
              <a:rPr lang="ru-RU" sz="2600">
                <a:latin typeface="Calibri" panose="020F0502020204030204" pitchFamily="34" charset="0"/>
                <a:ea typeface="Calibri" panose="020F0502020204030204" pitchFamily="34" charset="0"/>
                <a:cs typeface="Times New Roman" panose="02020603050405020304" pitchFamily="18" charset="0"/>
              </a:rPr>
              <a:t>Москва </a:t>
            </a:r>
            <a:r>
              <a:rPr lang="el-GR" sz="2600">
                <a:effectLst/>
                <a:latin typeface="Calibri" panose="020F0502020204030204" pitchFamily="34" charset="0"/>
                <a:ea typeface="Calibri" panose="020F0502020204030204" pitchFamily="34" charset="0"/>
                <a:cs typeface="Times New Roman" panose="02020603050405020304" pitchFamily="18" charset="0"/>
              </a:rPr>
              <a:t>2003, σελ. 254 και </a:t>
            </a:r>
            <a:r>
              <a:rPr lang="ru-RU" sz="2600">
                <a:effectLst/>
                <a:latin typeface="Calibri" panose="020F0502020204030204" pitchFamily="34" charset="0"/>
                <a:ea typeface="Calibri" panose="020F0502020204030204" pitchFamily="34" charset="0"/>
                <a:cs typeface="Times New Roman" panose="02020603050405020304" pitchFamily="18" charset="0"/>
              </a:rPr>
              <a:t>Москва </a:t>
            </a:r>
            <a:r>
              <a:rPr lang="el-GR" sz="2600">
                <a:effectLst/>
                <a:latin typeface="Calibri" panose="020F0502020204030204" pitchFamily="34" charset="0"/>
                <a:ea typeface="Calibri" panose="020F0502020204030204" pitchFamily="34" charset="0"/>
                <a:cs typeface="Times New Roman" panose="02020603050405020304" pitchFamily="18" charset="0"/>
              </a:rPr>
              <a:t>2011, σελ. 309-308</a:t>
            </a:r>
            <a:r>
              <a:rPr lang="ru-RU" sz="2600">
                <a:effectLst/>
                <a:latin typeface="Calibri" panose="020F0502020204030204" pitchFamily="34" charset="0"/>
                <a:ea typeface="Calibri" panose="020F0502020204030204" pitchFamily="34" charset="0"/>
                <a:cs typeface="Times New Roman" panose="02020603050405020304" pitchFamily="18" charset="0"/>
              </a:rPr>
              <a:t>.</a:t>
            </a:r>
            <a:endParaRPr lang="el-GR" sz="26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sz="300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H" sz="3000">
              <a:effectLst/>
              <a:latin typeface="Calibri" panose="020F0502020204030204" pitchFamily="34" charset="0"/>
              <a:ea typeface="Calibri" panose="020F0502020204030204" pitchFamily="34" charset="0"/>
              <a:cs typeface="Times New Roman" panose="02020603050405020304" pitchFamily="18" charset="0"/>
            </a:endParaRPr>
          </a:p>
          <a:p>
            <a:endParaRPr lang="en-CH"/>
          </a:p>
        </p:txBody>
      </p:sp>
      <p:sp>
        <p:nvSpPr>
          <p:cNvPr id="4" name="Slide Number Placeholder 3">
            <a:extLst>
              <a:ext uri="{FF2B5EF4-FFF2-40B4-BE49-F238E27FC236}">
                <a16:creationId xmlns:a16="http://schemas.microsoft.com/office/drawing/2014/main" id="{EA596768-0BAC-7B54-F503-6453AA16D244}"/>
              </a:ext>
            </a:extLst>
          </p:cNvPr>
          <p:cNvSpPr>
            <a:spLocks noGrp="1"/>
          </p:cNvSpPr>
          <p:nvPr>
            <p:ph type="sldNum" sz="quarter" idx="12"/>
          </p:nvPr>
        </p:nvSpPr>
        <p:spPr/>
        <p:txBody>
          <a:bodyPr/>
          <a:lstStyle/>
          <a:p>
            <a:fld id="{A7409867-4506-684E-8271-8A2DC78F0087}" type="slidenum">
              <a:rPr lang="de-CH" smtClean="0"/>
              <a:pPr/>
              <a:t>4</a:t>
            </a:fld>
            <a:endParaRPr lang="de-CH"/>
          </a:p>
        </p:txBody>
      </p:sp>
    </p:spTree>
    <p:extLst>
      <p:ext uri="{BB962C8B-B14F-4D97-AF65-F5344CB8AC3E}">
        <p14:creationId xmlns:p14="http://schemas.microsoft.com/office/powerpoint/2010/main" val="1129896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E2D34-1966-51B3-B584-0C456524B54D}"/>
              </a:ext>
            </a:extLst>
          </p:cNvPr>
          <p:cNvSpPr>
            <a:spLocks noGrp="1"/>
          </p:cNvSpPr>
          <p:nvPr>
            <p:ph type="title"/>
          </p:nvPr>
        </p:nvSpPr>
        <p:spPr/>
        <p:txBody>
          <a:bodyPr/>
          <a:lstStyle/>
          <a:p>
            <a:r>
              <a:rPr lang="de-CH"/>
              <a:t>Michel Bréal</a:t>
            </a:r>
            <a:endParaRPr lang="en-CH"/>
          </a:p>
        </p:txBody>
      </p:sp>
      <p:sp>
        <p:nvSpPr>
          <p:cNvPr id="3" name="Content Placeholder 2">
            <a:extLst>
              <a:ext uri="{FF2B5EF4-FFF2-40B4-BE49-F238E27FC236}">
                <a16:creationId xmlns:a16="http://schemas.microsoft.com/office/drawing/2014/main" id="{51458CBD-3274-3B44-50AA-AA4D30DBD0F5}"/>
              </a:ext>
            </a:extLst>
          </p:cNvPr>
          <p:cNvSpPr>
            <a:spLocks noGrp="1"/>
          </p:cNvSpPr>
          <p:nvPr>
            <p:ph idx="1"/>
          </p:nvPr>
        </p:nvSpPr>
        <p:spPr/>
        <p:txBody>
          <a:bodyPr/>
          <a:lstStyle/>
          <a:p>
            <a:pPr marL="0" indent="0">
              <a:buNone/>
            </a:pPr>
            <a:r>
              <a:rPr lang="fr-CH" sz="3000">
                <a:effectLst/>
                <a:latin typeface="Calibri" panose="020F0502020204030204" pitchFamily="34" charset="0"/>
                <a:ea typeface="Calibri" panose="020F0502020204030204" pitchFamily="34" charset="0"/>
                <a:cs typeface="Times New Roman" panose="02020603050405020304" pitchFamily="18" charset="0"/>
              </a:rPr>
              <a:t>S’il est vrai, comme on l’a prétendu quelquefois, que le langage soit un drame où les mots figu­rent comme acteurs et où l’agencement grammatical reproduit les mouvements des person­nages, il faut au moins corriger cette comparaison par une circonstance spéciale :</a:t>
            </a:r>
            <a:endParaRPr lang="en-CH"/>
          </a:p>
        </p:txBody>
      </p:sp>
      <p:sp>
        <p:nvSpPr>
          <p:cNvPr id="4" name="Slide Number Placeholder 3">
            <a:extLst>
              <a:ext uri="{FF2B5EF4-FFF2-40B4-BE49-F238E27FC236}">
                <a16:creationId xmlns:a16="http://schemas.microsoft.com/office/drawing/2014/main" id="{B1C959BA-9172-08DB-59DF-B1D747965335}"/>
              </a:ext>
            </a:extLst>
          </p:cNvPr>
          <p:cNvSpPr>
            <a:spLocks noGrp="1"/>
          </p:cNvSpPr>
          <p:nvPr>
            <p:ph type="sldNum" sz="quarter" idx="12"/>
          </p:nvPr>
        </p:nvSpPr>
        <p:spPr/>
        <p:txBody>
          <a:bodyPr/>
          <a:lstStyle/>
          <a:p>
            <a:fld id="{A7409867-4506-684E-8271-8A2DC78F0087}" type="slidenum">
              <a:rPr lang="de-CH" smtClean="0"/>
              <a:pPr/>
              <a:t>5</a:t>
            </a:fld>
            <a:endParaRPr lang="de-CH"/>
          </a:p>
        </p:txBody>
      </p:sp>
    </p:spTree>
    <p:extLst>
      <p:ext uri="{BB962C8B-B14F-4D97-AF65-F5344CB8AC3E}">
        <p14:creationId xmlns:p14="http://schemas.microsoft.com/office/powerpoint/2010/main" val="3763407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E2D34-1966-51B3-B584-0C456524B54D}"/>
              </a:ext>
            </a:extLst>
          </p:cNvPr>
          <p:cNvSpPr>
            <a:spLocks noGrp="1"/>
          </p:cNvSpPr>
          <p:nvPr>
            <p:ph type="title"/>
          </p:nvPr>
        </p:nvSpPr>
        <p:spPr/>
        <p:txBody>
          <a:bodyPr/>
          <a:lstStyle/>
          <a:p>
            <a:r>
              <a:rPr lang="de-CH"/>
              <a:t>Michel Bréal</a:t>
            </a:r>
            <a:endParaRPr lang="en-CH"/>
          </a:p>
        </p:txBody>
      </p:sp>
      <p:sp>
        <p:nvSpPr>
          <p:cNvPr id="3" name="Content Placeholder 2">
            <a:extLst>
              <a:ext uri="{FF2B5EF4-FFF2-40B4-BE49-F238E27FC236}">
                <a16:creationId xmlns:a16="http://schemas.microsoft.com/office/drawing/2014/main" id="{51458CBD-3274-3B44-50AA-AA4D30DBD0F5}"/>
              </a:ext>
            </a:extLst>
          </p:cNvPr>
          <p:cNvSpPr>
            <a:spLocks noGrp="1"/>
          </p:cNvSpPr>
          <p:nvPr>
            <p:ph idx="1"/>
          </p:nvPr>
        </p:nvSpPr>
        <p:spPr/>
        <p:txBody>
          <a:bodyPr/>
          <a:lstStyle/>
          <a:p>
            <a:pPr marL="0" indent="0">
              <a:buNone/>
            </a:pPr>
            <a:r>
              <a:rPr lang="fr-CH" sz="3000">
                <a:effectLst/>
                <a:latin typeface="Calibri" panose="020F0502020204030204" pitchFamily="34" charset="0"/>
                <a:ea typeface="Calibri" panose="020F0502020204030204" pitchFamily="34" charset="0"/>
                <a:cs typeface="Times New Roman" panose="02020603050405020304" pitchFamily="18" charset="0"/>
              </a:rPr>
              <a:t>l’imprésario intervient fréquemment dans l’action pour y mêler ses réflexions et son sentiment personnel, non pas à la façon d’Hamlet qui, bien qu’interrompant ses comédiens, reste étranger à la pièce, mais comme nous faisons nous-mêmes en rêve, quand nous sommes tout à la fois spectateur intéressé et auteur des événements. </a:t>
            </a:r>
            <a:endParaRPr lang="en-CH"/>
          </a:p>
        </p:txBody>
      </p:sp>
      <p:sp>
        <p:nvSpPr>
          <p:cNvPr id="4" name="Slide Number Placeholder 3">
            <a:extLst>
              <a:ext uri="{FF2B5EF4-FFF2-40B4-BE49-F238E27FC236}">
                <a16:creationId xmlns:a16="http://schemas.microsoft.com/office/drawing/2014/main" id="{B1C959BA-9172-08DB-59DF-B1D747965335}"/>
              </a:ext>
            </a:extLst>
          </p:cNvPr>
          <p:cNvSpPr>
            <a:spLocks noGrp="1"/>
          </p:cNvSpPr>
          <p:nvPr>
            <p:ph type="sldNum" sz="quarter" idx="12"/>
          </p:nvPr>
        </p:nvSpPr>
        <p:spPr/>
        <p:txBody>
          <a:bodyPr/>
          <a:lstStyle/>
          <a:p>
            <a:fld id="{A7409867-4506-684E-8271-8A2DC78F0087}" type="slidenum">
              <a:rPr lang="de-CH" smtClean="0"/>
              <a:pPr/>
              <a:t>6</a:t>
            </a:fld>
            <a:endParaRPr lang="de-CH"/>
          </a:p>
        </p:txBody>
      </p:sp>
    </p:spTree>
    <p:extLst>
      <p:ext uri="{BB962C8B-B14F-4D97-AF65-F5344CB8AC3E}">
        <p14:creationId xmlns:p14="http://schemas.microsoft.com/office/powerpoint/2010/main" val="2496359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E2D34-1966-51B3-B584-0C456524B54D}"/>
              </a:ext>
            </a:extLst>
          </p:cNvPr>
          <p:cNvSpPr>
            <a:spLocks noGrp="1"/>
          </p:cNvSpPr>
          <p:nvPr>
            <p:ph type="title"/>
          </p:nvPr>
        </p:nvSpPr>
        <p:spPr/>
        <p:txBody>
          <a:bodyPr/>
          <a:lstStyle/>
          <a:p>
            <a:r>
              <a:rPr lang="de-CH"/>
              <a:t>Michel Bréal</a:t>
            </a:r>
            <a:endParaRPr lang="en-CH"/>
          </a:p>
        </p:txBody>
      </p:sp>
      <p:sp>
        <p:nvSpPr>
          <p:cNvPr id="3" name="Content Placeholder 2">
            <a:extLst>
              <a:ext uri="{FF2B5EF4-FFF2-40B4-BE49-F238E27FC236}">
                <a16:creationId xmlns:a16="http://schemas.microsoft.com/office/drawing/2014/main" id="{51458CBD-3274-3B44-50AA-AA4D30DBD0F5}"/>
              </a:ext>
            </a:extLst>
          </p:cNvPr>
          <p:cNvSpPr>
            <a:spLocks noGrp="1"/>
          </p:cNvSpPr>
          <p:nvPr>
            <p:ph idx="1"/>
          </p:nvPr>
        </p:nvSpPr>
        <p:spPr/>
        <p:txBody>
          <a:bodyPr/>
          <a:lstStyle/>
          <a:p>
            <a:pPr marL="0" indent="0">
              <a:buNone/>
            </a:pPr>
            <a:r>
              <a:rPr lang="fr-CH" sz="3000">
                <a:effectLst/>
                <a:latin typeface="Calibri" panose="020F0502020204030204" pitchFamily="34" charset="0"/>
                <a:ea typeface="Calibri" panose="020F0502020204030204" pitchFamily="34" charset="0"/>
                <a:cs typeface="Times New Roman" panose="02020603050405020304" pitchFamily="18" charset="0"/>
              </a:rPr>
              <a:t>Cette intervention, c’est ce que je propose d’appeler </a:t>
            </a:r>
            <a:r>
              <a:rPr lang="fr-CH" sz="3000" i="1">
                <a:effectLst/>
                <a:latin typeface="Calibri" panose="020F0502020204030204" pitchFamily="34" charset="0"/>
                <a:ea typeface="Calibri" panose="020F0502020204030204" pitchFamily="34" charset="0"/>
                <a:cs typeface="Times New Roman" panose="02020603050405020304" pitchFamily="18" charset="0"/>
              </a:rPr>
              <a:t>le côté subjectif du langage</a:t>
            </a:r>
            <a:r>
              <a:rPr lang="el-GR" sz="3000" i="1">
                <a:latin typeface="Calibri" panose="020F0502020204030204" pitchFamily="34" charset="0"/>
                <a:ea typeface="Calibri" panose="020F0502020204030204" pitchFamily="34" charset="0"/>
                <a:cs typeface="Times New Roman" panose="02020603050405020304" pitchFamily="18" charset="0"/>
              </a:rPr>
              <a:t>.</a:t>
            </a:r>
          </a:p>
          <a:p>
            <a:pPr marL="0" indent="0">
              <a:buNone/>
            </a:pPr>
            <a:endParaRPr lang="el-GR" sz="3000" i="1">
              <a:latin typeface="Calibri" panose="020F0502020204030204" pitchFamily="34" charset="0"/>
              <a:ea typeface="Calibri" panose="020F0502020204030204" pitchFamily="34" charset="0"/>
              <a:cs typeface="Times New Roman" panose="02020603050405020304" pitchFamily="18" charset="0"/>
            </a:endParaRPr>
          </a:p>
          <a:p>
            <a:pPr marL="914400" lvl="2" indent="0">
              <a:buNone/>
            </a:pPr>
            <a:r>
              <a:rPr lang="el-GR" sz="2600">
                <a:effectLst/>
                <a:latin typeface="Calibri" panose="020F0502020204030204" pitchFamily="34" charset="0"/>
                <a:ea typeface="Calibri" panose="020F0502020204030204" pitchFamily="34" charset="0"/>
                <a:cs typeface="Calibri" panose="020F0502020204030204" pitchFamily="34" charset="0"/>
              </a:rPr>
              <a:t>Β</a:t>
            </a:r>
            <a:r>
              <a:rPr lang="en-US" sz="2600">
                <a:effectLst/>
                <a:latin typeface="Calibri" panose="020F0502020204030204" pitchFamily="34" charset="0"/>
                <a:ea typeface="Calibri" panose="020F0502020204030204" pitchFamily="34" charset="0"/>
                <a:cs typeface="Calibri" panose="020F0502020204030204" pitchFamily="34" charset="0"/>
              </a:rPr>
              <a:t>réal, Michel. 1904. </a:t>
            </a:r>
            <a:r>
              <a:rPr lang="en-US" sz="2600" i="1">
                <a:effectLst/>
                <a:latin typeface="Calibri" panose="020F0502020204030204" pitchFamily="34" charset="0"/>
                <a:ea typeface="Calibri" panose="020F0502020204030204" pitchFamily="34" charset="0"/>
                <a:cs typeface="Calibri" panose="020F0502020204030204" pitchFamily="34" charset="0"/>
              </a:rPr>
              <a:t>Essai de sémantique (Science des significations)</a:t>
            </a:r>
            <a:r>
              <a:rPr lang="en-US" sz="2600">
                <a:effectLst/>
                <a:latin typeface="Calibri" panose="020F0502020204030204" pitchFamily="34" charset="0"/>
                <a:ea typeface="Calibri" panose="020F0502020204030204" pitchFamily="34" charset="0"/>
                <a:cs typeface="Calibri" panose="020F0502020204030204" pitchFamily="34" charset="0"/>
              </a:rPr>
              <a:t>. 3ième édition, revue, corrigée et augmentée. </a:t>
            </a:r>
            <a:r>
              <a:rPr lang="de-CH" sz="2600">
                <a:effectLst/>
                <a:latin typeface="Calibri" panose="020F0502020204030204" pitchFamily="34" charset="0"/>
                <a:ea typeface="Calibri" panose="020F0502020204030204" pitchFamily="34" charset="0"/>
                <a:cs typeface="Calibri" panose="020F0502020204030204" pitchFamily="34" charset="0"/>
              </a:rPr>
              <a:t>Paris [1ère édition 1897]</a:t>
            </a:r>
            <a:r>
              <a:rPr lang="el-GR" sz="2600">
                <a:effectLst/>
                <a:latin typeface="Calibri" panose="020F0502020204030204" pitchFamily="34" charset="0"/>
                <a:ea typeface="Calibri" panose="020F0502020204030204" pitchFamily="34" charset="0"/>
                <a:cs typeface="Calibri" panose="020F0502020204030204" pitchFamily="34" charset="0"/>
              </a:rPr>
              <a:t>, σελ. </a:t>
            </a:r>
            <a:r>
              <a:rPr lang="fr-CH" sz="2600">
                <a:effectLst/>
                <a:latin typeface="Calibri" panose="020F0502020204030204" pitchFamily="34" charset="0"/>
                <a:ea typeface="Calibri" panose="020F0502020204030204" pitchFamily="34" charset="0"/>
                <a:cs typeface="Times New Roman" panose="02020603050405020304" pitchFamily="18" charset="0"/>
              </a:rPr>
              <a:t>234.</a:t>
            </a:r>
            <a:endParaRPr lang="en-CH" sz="2600">
              <a:effectLst/>
              <a:latin typeface="Calibri" panose="020F0502020204030204" pitchFamily="34" charset="0"/>
              <a:ea typeface="Calibri" panose="020F0502020204030204" pitchFamily="34" charset="0"/>
              <a:cs typeface="Times New Roman" panose="02020603050405020304" pitchFamily="18" charset="0"/>
            </a:endParaRPr>
          </a:p>
          <a:p>
            <a:endParaRPr lang="en-CH"/>
          </a:p>
        </p:txBody>
      </p:sp>
      <p:sp>
        <p:nvSpPr>
          <p:cNvPr id="4" name="Slide Number Placeholder 3">
            <a:extLst>
              <a:ext uri="{FF2B5EF4-FFF2-40B4-BE49-F238E27FC236}">
                <a16:creationId xmlns:a16="http://schemas.microsoft.com/office/drawing/2014/main" id="{B1C959BA-9172-08DB-59DF-B1D747965335}"/>
              </a:ext>
            </a:extLst>
          </p:cNvPr>
          <p:cNvSpPr>
            <a:spLocks noGrp="1"/>
          </p:cNvSpPr>
          <p:nvPr>
            <p:ph type="sldNum" sz="quarter" idx="12"/>
          </p:nvPr>
        </p:nvSpPr>
        <p:spPr/>
        <p:txBody>
          <a:bodyPr/>
          <a:lstStyle/>
          <a:p>
            <a:fld id="{A7409867-4506-684E-8271-8A2DC78F0087}" type="slidenum">
              <a:rPr lang="de-CH" smtClean="0"/>
              <a:pPr/>
              <a:t>7</a:t>
            </a:fld>
            <a:endParaRPr lang="de-CH"/>
          </a:p>
        </p:txBody>
      </p:sp>
    </p:spTree>
    <p:extLst>
      <p:ext uri="{BB962C8B-B14F-4D97-AF65-F5344CB8AC3E}">
        <p14:creationId xmlns:p14="http://schemas.microsoft.com/office/powerpoint/2010/main" val="3683579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49606-7955-B8D2-C042-71C526B51C9A}"/>
              </a:ext>
            </a:extLst>
          </p:cNvPr>
          <p:cNvSpPr>
            <a:spLocks noGrp="1"/>
          </p:cNvSpPr>
          <p:nvPr>
            <p:ph type="title"/>
          </p:nvPr>
        </p:nvSpPr>
        <p:spPr/>
        <p:txBody>
          <a:bodyPr/>
          <a:lstStyle/>
          <a:p>
            <a:r>
              <a:rPr lang="de-CH"/>
              <a:t>Émile Benveniste</a:t>
            </a:r>
            <a:endParaRPr lang="en-CH"/>
          </a:p>
        </p:txBody>
      </p:sp>
      <p:sp>
        <p:nvSpPr>
          <p:cNvPr id="3" name="Content Placeholder 2">
            <a:extLst>
              <a:ext uri="{FF2B5EF4-FFF2-40B4-BE49-F238E27FC236}">
                <a16:creationId xmlns:a16="http://schemas.microsoft.com/office/drawing/2014/main" id="{111EFDE4-0B8B-A287-62C2-C8BD9A524B53}"/>
              </a:ext>
            </a:extLst>
          </p:cNvPr>
          <p:cNvSpPr>
            <a:spLocks noGrp="1"/>
          </p:cNvSpPr>
          <p:nvPr>
            <p:ph idx="1"/>
          </p:nvPr>
        </p:nvSpPr>
        <p:spPr/>
        <p:txBody>
          <a:bodyPr/>
          <a:lstStyle/>
          <a:p>
            <a:pPr marL="0" indent="0">
              <a:buNone/>
            </a:pPr>
            <a:r>
              <a:rPr lang="fr-CH" sz="3000">
                <a:effectLst/>
                <a:latin typeface="Calibri" panose="020F0502020204030204" pitchFamily="34" charset="0"/>
                <a:ea typeface="Calibri" panose="020F0502020204030204" pitchFamily="34" charset="0"/>
                <a:cs typeface="Times New Roman" panose="02020603050405020304" pitchFamily="18" charset="0"/>
              </a:rPr>
              <a:t>La «subjectivité» dont nous traitons ici est la capacité du locuteur à se poser comme «sujet». […] Est «ego» qui </a:t>
            </a:r>
            <a:r>
              <a:rPr lang="fr-CH" sz="3000" i="1">
                <a:effectLst/>
                <a:latin typeface="Calibri" panose="020F0502020204030204" pitchFamily="34" charset="0"/>
                <a:ea typeface="Calibri" panose="020F0502020204030204" pitchFamily="34" charset="0"/>
                <a:cs typeface="Times New Roman" panose="02020603050405020304" pitchFamily="18" charset="0"/>
              </a:rPr>
              <a:t>dit</a:t>
            </a:r>
            <a:r>
              <a:rPr lang="fr-CH" sz="3000">
                <a:effectLst/>
                <a:latin typeface="Calibri" panose="020F0502020204030204" pitchFamily="34" charset="0"/>
                <a:ea typeface="Calibri" panose="020F0502020204030204" pitchFamily="34" charset="0"/>
                <a:cs typeface="Times New Roman" panose="02020603050405020304" pitchFamily="18" charset="0"/>
              </a:rPr>
              <a:t> «ego».</a:t>
            </a:r>
          </a:p>
          <a:p>
            <a:pPr marL="0" indent="0">
              <a:buNone/>
            </a:pPr>
            <a:r>
              <a:rPr lang="fr-CH" sz="3000" i="1">
                <a:effectLst/>
                <a:latin typeface="Calibri" panose="020F0502020204030204" pitchFamily="34" charset="0"/>
                <a:ea typeface="Calibri" panose="020F0502020204030204" pitchFamily="34" charset="0"/>
                <a:cs typeface="Times New Roman" panose="02020603050405020304" pitchFamily="18" charset="0"/>
              </a:rPr>
              <a:t>Je</a:t>
            </a:r>
            <a:r>
              <a:rPr lang="fr-CH" sz="3000">
                <a:effectLst/>
                <a:latin typeface="Calibri" panose="020F0502020204030204" pitchFamily="34" charset="0"/>
                <a:ea typeface="Calibri" panose="020F0502020204030204" pitchFamily="34" charset="0"/>
                <a:cs typeface="Times New Roman" panose="02020603050405020304" pitchFamily="18" charset="0"/>
              </a:rPr>
              <a:t> signifie «la personne qui énonce la présente instance de discours contentant </a:t>
            </a:r>
            <a:r>
              <a:rPr lang="fr-CH" sz="3000" i="1">
                <a:effectLst/>
                <a:latin typeface="Calibri" panose="020F0502020204030204" pitchFamily="34" charset="0"/>
                <a:ea typeface="Calibri" panose="020F0502020204030204" pitchFamily="34" charset="0"/>
                <a:cs typeface="Times New Roman" panose="02020603050405020304" pitchFamily="18" charset="0"/>
              </a:rPr>
              <a:t>je</a:t>
            </a:r>
            <a:r>
              <a:rPr lang="fr-CH" sz="3000" i="1">
                <a:latin typeface="Calibri" panose="020F0502020204030204" pitchFamily="34" charset="0"/>
                <a:ea typeface="Calibri" panose="020F0502020204030204" pitchFamily="34" charset="0"/>
                <a:cs typeface="Times New Roman" panose="02020603050405020304" pitchFamily="18" charset="0"/>
              </a:rPr>
              <a:t>.»</a:t>
            </a:r>
            <a:endParaRPr lang="fr-CH" sz="3000">
              <a:latin typeface="Calibri" panose="020F0502020204030204" pitchFamily="34" charset="0"/>
              <a:cs typeface="Times New Roman" panose="02020603050405020304" pitchFamily="18" charset="0"/>
            </a:endParaRPr>
          </a:p>
          <a:p>
            <a:pPr marL="0" indent="0">
              <a:buNone/>
            </a:pPr>
            <a:endParaRPr lang="fr-CH" sz="3000">
              <a:latin typeface="Calibri" panose="020F0502020204030204" pitchFamily="34" charset="0"/>
              <a:cs typeface="Times New Roman" panose="02020603050405020304" pitchFamily="18" charset="0"/>
            </a:endParaRPr>
          </a:p>
          <a:p>
            <a:pPr marL="419100" lvl="1" indent="0">
              <a:buNone/>
            </a:pPr>
            <a:r>
              <a:rPr lang="sr-Latn-RS" sz="2400">
                <a:effectLst/>
                <a:latin typeface="Calibri" panose="020F0502020204030204" pitchFamily="34" charset="0"/>
                <a:ea typeface="Calibri" panose="020F0502020204030204" pitchFamily="34" charset="0"/>
                <a:cs typeface="Calibri" panose="020F0502020204030204" pitchFamily="34" charset="0"/>
              </a:rPr>
              <a:t>Benveniste, Émile. 1966. </a:t>
            </a:r>
            <a:r>
              <a:rPr lang="sr-Latn-RS" sz="2400" i="1">
                <a:effectLst/>
                <a:latin typeface="Calibri" panose="020F0502020204030204" pitchFamily="34" charset="0"/>
                <a:ea typeface="Calibri" panose="020F0502020204030204" pitchFamily="34" charset="0"/>
                <a:cs typeface="Calibri" panose="020F0502020204030204" pitchFamily="34" charset="0"/>
              </a:rPr>
              <a:t>Problèmes de linguistique générale I.</a:t>
            </a:r>
            <a:r>
              <a:rPr lang="sr-Latn-RS" sz="2400">
                <a:effectLst/>
                <a:latin typeface="Calibri" panose="020F0502020204030204" pitchFamily="34" charset="0"/>
                <a:ea typeface="Calibri" panose="020F0502020204030204" pitchFamily="34" charset="0"/>
                <a:cs typeface="Calibri" panose="020F0502020204030204" pitchFamily="34" charset="0"/>
              </a:rPr>
              <a:t> Paris</a:t>
            </a:r>
            <a:r>
              <a:rPr lang="de-CH" sz="2400">
                <a:effectLst/>
                <a:latin typeface="Calibri" panose="020F0502020204030204" pitchFamily="34" charset="0"/>
                <a:ea typeface="Calibri" panose="020F0502020204030204" pitchFamily="34" charset="0"/>
                <a:cs typeface="Calibri" panose="020F0502020204030204" pitchFamily="34" charset="0"/>
              </a:rPr>
              <a:t>, </a:t>
            </a:r>
            <a:r>
              <a:rPr lang="el-GR" sz="2400">
                <a:effectLst/>
                <a:latin typeface="Calibri" panose="020F0502020204030204" pitchFamily="34" charset="0"/>
                <a:ea typeface="Calibri" panose="020F0502020204030204" pitchFamily="34" charset="0"/>
                <a:cs typeface="Calibri" panose="020F0502020204030204" pitchFamily="34" charset="0"/>
              </a:rPr>
              <a:t>σελ. </a:t>
            </a:r>
            <a:r>
              <a:rPr lang="de-CH" sz="2400">
                <a:effectLst/>
                <a:latin typeface="Calibri" panose="020F0502020204030204" pitchFamily="34" charset="0"/>
                <a:ea typeface="Calibri" panose="020F0502020204030204" pitchFamily="34" charset="0"/>
                <a:cs typeface="Calibri" panose="020F0502020204030204" pitchFamily="34" charset="0"/>
              </a:rPr>
              <a:t>259-260 </a:t>
            </a:r>
            <a:r>
              <a:rPr lang="el-GR" sz="2400">
                <a:effectLst/>
                <a:latin typeface="Calibri" panose="020F0502020204030204" pitchFamily="34" charset="0"/>
                <a:ea typeface="Calibri" panose="020F0502020204030204" pitchFamily="34" charset="0"/>
                <a:cs typeface="Calibri" panose="020F0502020204030204" pitchFamily="34" charset="0"/>
              </a:rPr>
              <a:t>και 252.</a:t>
            </a:r>
            <a:endParaRPr lang="en-CH" sz="24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H" sz="3000"/>
          </a:p>
        </p:txBody>
      </p:sp>
      <p:sp>
        <p:nvSpPr>
          <p:cNvPr id="4" name="Slide Number Placeholder 3">
            <a:extLst>
              <a:ext uri="{FF2B5EF4-FFF2-40B4-BE49-F238E27FC236}">
                <a16:creationId xmlns:a16="http://schemas.microsoft.com/office/drawing/2014/main" id="{BBA2F3C3-6CC2-337D-B04E-15062BA85811}"/>
              </a:ext>
            </a:extLst>
          </p:cNvPr>
          <p:cNvSpPr>
            <a:spLocks noGrp="1"/>
          </p:cNvSpPr>
          <p:nvPr>
            <p:ph type="sldNum" sz="quarter" idx="12"/>
          </p:nvPr>
        </p:nvSpPr>
        <p:spPr/>
        <p:txBody>
          <a:bodyPr/>
          <a:lstStyle/>
          <a:p>
            <a:fld id="{A7409867-4506-684E-8271-8A2DC78F0087}" type="slidenum">
              <a:rPr lang="de-CH" smtClean="0"/>
              <a:pPr/>
              <a:t>8</a:t>
            </a:fld>
            <a:endParaRPr lang="de-CH"/>
          </a:p>
        </p:txBody>
      </p:sp>
    </p:spTree>
    <p:extLst>
      <p:ext uri="{BB962C8B-B14F-4D97-AF65-F5344CB8AC3E}">
        <p14:creationId xmlns:p14="http://schemas.microsoft.com/office/powerpoint/2010/main" val="3861452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00322-709B-6D3C-F38C-246583895930}"/>
              </a:ext>
            </a:extLst>
          </p:cNvPr>
          <p:cNvSpPr>
            <a:spLocks noGrp="1"/>
          </p:cNvSpPr>
          <p:nvPr>
            <p:ph type="title"/>
          </p:nvPr>
        </p:nvSpPr>
        <p:spPr/>
        <p:txBody>
          <a:bodyPr/>
          <a:lstStyle/>
          <a:p>
            <a:r>
              <a:rPr lang="de-CH"/>
              <a:t>John Lyons</a:t>
            </a:r>
            <a:endParaRPr lang="en-CH"/>
          </a:p>
        </p:txBody>
      </p:sp>
      <p:sp>
        <p:nvSpPr>
          <p:cNvPr id="3" name="Content Placeholder 2">
            <a:extLst>
              <a:ext uri="{FF2B5EF4-FFF2-40B4-BE49-F238E27FC236}">
                <a16:creationId xmlns:a16="http://schemas.microsoft.com/office/drawing/2014/main" id="{6978F06C-9C70-03E5-5975-2AB337046802}"/>
              </a:ext>
            </a:extLst>
          </p:cNvPr>
          <p:cNvSpPr>
            <a:spLocks noGrp="1"/>
          </p:cNvSpPr>
          <p:nvPr>
            <p:ph idx="1"/>
          </p:nvPr>
        </p:nvSpPr>
        <p:spPr/>
        <p:txBody>
          <a:bodyPr/>
          <a:lstStyle/>
          <a:p>
            <a:pPr marL="0" indent="-457200">
              <a:lnSpc>
                <a:spcPct val="100000"/>
              </a:lnSpc>
              <a:spcBef>
                <a:spcPts val="0"/>
              </a:spcBef>
              <a:buNone/>
            </a:pPr>
            <a:r>
              <a:rPr lang="en-US" sz="3000">
                <a:effectLst/>
                <a:latin typeface="Calibri" panose="020F0502020204030204" pitchFamily="34" charset="0"/>
                <a:ea typeface="Calibri" panose="020F0502020204030204" pitchFamily="34" charset="0"/>
                <a:cs typeface="Times New Roman" panose="02020603050405020304" pitchFamily="18" charset="0"/>
              </a:rPr>
              <a:t>Lyons, John. 1977. </a:t>
            </a:r>
            <a:r>
              <a:rPr lang="en-GB" sz="3000" i="1">
                <a:effectLst/>
                <a:latin typeface="Calibri" panose="020F0502020204030204" pitchFamily="34" charset="0"/>
                <a:ea typeface="Calibri" panose="020F0502020204030204" pitchFamily="34" charset="0"/>
                <a:cs typeface="Times New Roman" panose="02020603050405020304" pitchFamily="18" charset="0"/>
              </a:rPr>
              <a:t>Semantics.</a:t>
            </a:r>
            <a:r>
              <a:rPr lang="en-GB" sz="3000">
                <a:effectLst/>
                <a:latin typeface="Calibri" panose="020F0502020204030204" pitchFamily="34" charset="0"/>
                <a:ea typeface="Calibri" panose="020F0502020204030204" pitchFamily="34" charset="0"/>
                <a:cs typeface="Times New Roman" panose="02020603050405020304" pitchFamily="18" charset="0"/>
              </a:rPr>
              <a:t> Volume I. Volume II. </a:t>
            </a:r>
            <a:r>
              <a:rPr lang="de-CH" sz="3000">
                <a:effectLst/>
                <a:latin typeface="Calibri" panose="020F0502020204030204" pitchFamily="34" charset="0"/>
                <a:ea typeface="Calibri" panose="020F0502020204030204" pitchFamily="34" charset="0"/>
                <a:cs typeface="Times New Roman" panose="02020603050405020304" pitchFamily="18" charset="0"/>
              </a:rPr>
              <a:t>Cambridge.</a:t>
            </a:r>
          </a:p>
          <a:p>
            <a:pPr marL="0" indent="-457200">
              <a:lnSpc>
                <a:spcPct val="100000"/>
              </a:lnSpc>
              <a:spcBef>
                <a:spcPts val="0"/>
              </a:spcBef>
              <a:buNone/>
            </a:pPr>
            <a:endParaRPr lang="el-GR" sz="3000">
              <a:latin typeface="Calibri" panose="020F0502020204030204" pitchFamily="34" charset="0"/>
              <a:ea typeface="Calibri" panose="020F0502020204030204" pitchFamily="34" charset="0"/>
              <a:cs typeface="Times New Roman" panose="02020603050405020304" pitchFamily="18" charset="0"/>
            </a:endParaRPr>
          </a:p>
          <a:p>
            <a:pPr marL="0" indent="-457200">
              <a:lnSpc>
                <a:spcPct val="100000"/>
              </a:lnSpc>
              <a:spcBef>
                <a:spcPts val="0"/>
              </a:spcBef>
              <a:buNone/>
            </a:pPr>
            <a:r>
              <a:rPr lang="en-US" sz="3000">
                <a:effectLst/>
                <a:latin typeface="Calibri" panose="020F0502020204030204" pitchFamily="34" charset="0"/>
                <a:ea typeface="Calibri" panose="020F0502020204030204" pitchFamily="34" charset="0"/>
                <a:cs typeface="Times New Roman" panose="02020603050405020304" pitchFamily="18" charset="0"/>
              </a:rPr>
              <a:t>Lyons, John. 1995. </a:t>
            </a:r>
            <a:r>
              <a:rPr lang="en-US" sz="3000" i="1">
                <a:effectLst/>
                <a:latin typeface="Calibri" panose="020F0502020204030204" pitchFamily="34" charset="0"/>
                <a:ea typeface="Calibri" panose="020F0502020204030204" pitchFamily="34" charset="0"/>
                <a:cs typeface="Times New Roman" panose="02020603050405020304" pitchFamily="18" charset="0"/>
              </a:rPr>
              <a:t>Linguistic Semantics: an Introduction.</a:t>
            </a:r>
            <a:r>
              <a:rPr lang="en-US" sz="3000">
                <a:effectLst/>
                <a:latin typeface="Calibri" panose="020F0502020204030204" pitchFamily="34" charset="0"/>
                <a:ea typeface="Calibri" panose="020F0502020204030204" pitchFamily="34" charset="0"/>
                <a:cs typeface="Times New Roman" panose="02020603050405020304" pitchFamily="18" charset="0"/>
              </a:rPr>
              <a:t> </a:t>
            </a:r>
            <a:r>
              <a:rPr lang="de-CH" sz="3000">
                <a:effectLst/>
                <a:latin typeface="Calibri" panose="020F0502020204030204" pitchFamily="34" charset="0"/>
                <a:ea typeface="Calibri" panose="020F0502020204030204" pitchFamily="34" charset="0"/>
                <a:cs typeface="Times New Roman" panose="02020603050405020304" pitchFamily="18" charset="0"/>
              </a:rPr>
              <a:t>Cambridge.</a:t>
            </a:r>
            <a:r>
              <a:rPr lang="el-GR" sz="3000">
                <a:effectLst/>
                <a:latin typeface="Calibri" panose="020F0502020204030204" pitchFamily="34" charset="0"/>
                <a:ea typeface="Calibri" panose="020F0502020204030204" pitchFamily="34" charset="0"/>
                <a:cs typeface="Times New Roman" panose="02020603050405020304" pitchFamily="18" charset="0"/>
              </a:rPr>
              <a:t> </a:t>
            </a:r>
            <a:endParaRPr lang="de-CH" sz="3000">
              <a:effectLst/>
              <a:latin typeface="Calibri" panose="020F0502020204030204" pitchFamily="34" charset="0"/>
              <a:ea typeface="Calibri" panose="020F0502020204030204" pitchFamily="34" charset="0"/>
              <a:cs typeface="Times New Roman" panose="02020603050405020304" pitchFamily="18" charset="0"/>
            </a:endParaRPr>
          </a:p>
          <a:p>
            <a:pPr marL="0" indent="-457200">
              <a:lnSpc>
                <a:spcPct val="100000"/>
              </a:lnSpc>
              <a:spcBef>
                <a:spcPts val="0"/>
              </a:spcBef>
              <a:buNone/>
            </a:pPr>
            <a:r>
              <a:rPr lang="el-GR" sz="3000">
                <a:effectLst/>
                <a:latin typeface="Calibri" panose="020F0502020204030204" pitchFamily="34" charset="0"/>
                <a:ea typeface="Calibri" panose="020F0502020204030204" pitchFamily="34" charset="0"/>
                <a:cs typeface="Times New Roman" panose="02020603050405020304" pitchFamily="18" charset="0"/>
              </a:rPr>
              <a:t>Ελληνική μετάφραση: Γιώργος Ανδρουλάκης, </a:t>
            </a:r>
            <a:r>
              <a:rPr lang="el-GR" sz="3000" i="1">
                <a:effectLst/>
                <a:latin typeface="Calibri" panose="020F0502020204030204" pitchFamily="34" charset="0"/>
                <a:ea typeface="Calibri" panose="020F0502020204030204" pitchFamily="34" charset="0"/>
                <a:cs typeface="Times New Roman" panose="02020603050405020304" pitchFamily="18" charset="0"/>
              </a:rPr>
              <a:t>Γλωσσολογική σημασιολογία</a:t>
            </a:r>
            <a:r>
              <a:rPr lang="el-GR" sz="3000">
                <a:effectLst/>
                <a:latin typeface="Calibri" panose="020F0502020204030204" pitchFamily="34" charset="0"/>
                <a:ea typeface="Calibri" panose="020F0502020204030204" pitchFamily="34" charset="0"/>
                <a:cs typeface="Times New Roman" panose="02020603050405020304" pitchFamily="18" charset="0"/>
              </a:rPr>
              <a:t>, Αθήνα 1999.</a:t>
            </a:r>
            <a:endParaRPr lang="el-GR" sz="3000">
              <a:latin typeface="Calibri" panose="020F0502020204030204" pitchFamily="34" charset="0"/>
              <a:ea typeface="Calibri" panose="020F0502020204030204" pitchFamily="34" charset="0"/>
              <a:cs typeface="Times New Roman" panose="02020603050405020304" pitchFamily="18" charset="0"/>
            </a:endParaRPr>
          </a:p>
          <a:p>
            <a:endParaRPr lang="en-CH"/>
          </a:p>
        </p:txBody>
      </p:sp>
      <p:sp>
        <p:nvSpPr>
          <p:cNvPr id="4" name="Slide Number Placeholder 3">
            <a:extLst>
              <a:ext uri="{FF2B5EF4-FFF2-40B4-BE49-F238E27FC236}">
                <a16:creationId xmlns:a16="http://schemas.microsoft.com/office/drawing/2014/main" id="{F7D096D0-92E2-F85F-6F4D-64C712650054}"/>
              </a:ext>
            </a:extLst>
          </p:cNvPr>
          <p:cNvSpPr>
            <a:spLocks noGrp="1"/>
          </p:cNvSpPr>
          <p:nvPr>
            <p:ph type="sldNum" sz="quarter" idx="12"/>
          </p:nvPr>
        </p:nvSpPr>
        <p:spPr/>
        <p:txBody>
          <a:bodyPr/>
          <a:lstStyle/>
          <a:p>
            <a:fld id="{A7409867-4506-684E-8271-8A2DC78F0087}" type="slidenum">
              <a:rPr lang="de-CH" smtClean="0"/>
              <a:pPr/>
              <a:t>9</a:t>
            </a:fld>
            <a:endParaRPr lang="de-CH"/>
          </a:p>
        </p:txBody>
      </p:sp>
    </p:spTree>
    <p:extLst>
      <p:ext uri="{BB962C8B-B14F-4D97-AF65-F5344CB8AC3E}">
        <p14:creationId xmlns:p14="http://schemas.microsoft.com/office/powerpoint/2010/main" val="3281882493"/>
      </p:ext>
    </p:extLst>
  </p:cSld>
  <p:clrMapOvr>
    <a:masterClrMapping/>
  </p:clrMapOvr>
</p:sld>
</file>

<file path=ppt/theme/theme1.xml><?xml version="1.0" encoding="utf-8"?>
<a:theme xmlns:a="http://schemas.openxmlformats.org/drawingml/2006/main" name="ZZPP01">
  <a:themeElements>
    <a:clrScheme name="">
      <a:dk1>
        <a:srgbClr val="000000"/>
      </a:dk1>
      <a:lt1>
        <a:srgbClr val="FFFFFF"/>
      </a:lt1>
      <a:dk2>
        <a:srgbClr val="000000"/>
      </a:dk2>
      <a:lt2>
        <a:srgbClr val="F6F6F6"/>
      </a:lt2>
      <a:accent1>
        <a:srgbClr val="E1EBF5"/>
      </a:accent1>
      <a:accent2>
        <a:srgbClr val="9CBDDE"/>
      </a:accent2>
      <a:accent3>
        <a:srgbClr val="FFFFFF"/>
      </a:accent3>
      <a:accent4>
        <a:srgbClr val="000000"/>
      </a:accent4>
      <a:accent5>
        <a:srgbClr val="EEF3F9"/>
      </a:accent5>
      <a:accent6>
        <a:srgbClr val="8DABC9"/>
      </a:accent6>
      <a:hlink>
        <a:srgbClr val="DF2046"/>
      </a:hlink>
      <a:folHlink>
        <a:srgbClr val="996670"/>
      </a:folHlink>
    </a:clrScheme>
    <a:fontScheme name="Office-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CH"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CH"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Office-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ZZPP01</Template>
  <TotalTime>0</TotalTime>
  <Words>2105</Words>
  <Application>Microsoft Office PowerPoint</Application>
  <PresentationFormat>Προβολή στην οθόνη (4:3)</PresentationFormat>
  <Paragraphs>149</Paragraphs>
  <Slides>31</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31</vt:i4>
      </vt:variant>
    </vt:vector>
  </HeadingPairs>
  <TitlesOfParts>
    <vt:vector size="34" baseType="lpstr">
      <vt:lpstr>Arial</vt:lpstr>
      <vt:lpstr>Calibri</vt:lpstr>
      <vt:lpstr>ZZPP01</vt:lpstr>
      <vt:lpstr>ΓΛΩΣΣΙΚΗ ΥΠΟΚΕΙΜΕΝΙΚΟΤΗΤΑ 2: ΕΠΙΣΚΟΠΗΣΗ ΤΗΣ ΕΡΕΥΝΑΣ   </vt:lpstr>
      <vt:lpstr>Επανάληψη (1)</vt:lpstr>
      <vt:lpstr>Επανάληψη (2)</vt:lpstr>
      <vt:lpstr>Επανάληψη (3)</vt:lpstr>
      <vt:lpstr>Michel Bréal</vt:lpstr>
      <vt:lpstr>Michel Bréal</vt:lpstr>
      <vt:lpstr>Michel Bréal</vt:lpstr>
      <vt:lpstr>Émile Benveniste</vt:lpstr>
      <vt:lpstr>John Lyons</vt:lpstr>
      <vt:lpstr>John Lyons</vt:lpstr>
      <vt:lpstr>John Lyons</vt:lpstr>
      <vt:lpstr>John Lyons</vt:lpstr>
      <vt:lpstr>John Lyons</vt:lpstr>
      <vt:lpstr>Με άλλα λόγια:</vt:lpstr>
      <vt:lpstr>Παράδειγμα:</vt:lpstr>
      <vt:lpstr>Ronald W. Langacker</vt:lpstr>
      <vt:lpstr>Ronald W. Langacker</vt:lpstr>
      <vt:lpstr>Ronald W. Langacker: optimal (a) vs. egocentric (b) viewing arrangement</vt:lpstr>
      <vt:lpstr>Ronald W. Langacker: optimal (a) vs. egocentric (b) viewing arrangement</vt:lpstr>
      <vt:lpstr>Ronald W. Langacker</vt:lpstr>
      <vt:lpstr>Αντικειμενική (δεοντική) και υποκειμενική (επιστημική) τροπικότητα</vt:lpstr>
      <vt:lpstr>Elisabeth Closs Traugott </vt:lpstr>
      <vt:lpstr>Elisabeth Closs Traugott: στα ίχνη του John Lyons</vt:lpstr>
      <vt:lpstr>E. C. Traugott: απο την υποκειμενικότητα στην διυποκειμενικότητα</vt:lpstr>
      <vt:lpstr>Διυποκειμενικότητα</vt:lpstr>
      <vt:lpstr>Υποκειμενοποίηση / Διυποκειμενοποίηση</vt:lpstr>
      <vt:lpstr>Υπόθεση της μονοκατευθυντικότητας:</vt:lpstr>
      <vt:lpstr>Αντιπαράθεση των θεωριών του R. W. Langacker και της E. C. Traugott</vt:lpstr>
      <vt:lpstr>Πόσο μεγάλες είναι τελικά οι διαφορές;</vt:lpstr>
      <vt:lpstr>Διυποκειμενικότητα στην σχολή του Μ. Μπαχτίν</vt:lpstr>
      <vt:lpstr>For those who care:</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Ebenen / Dimensionen</dc:title>
  <dc:creator>Yannis</dc:creator>
  <cp:lastModifiedBy>Tatiana Mporisova</cp:lastModifiedBy>
  <cp:revision>54</cp:revision>
  <cp:lastPrinted>2013-02-04T14:21:24Z</cp:lastPrinted>
  <dcterms:created xsi:type="dcterms:W3CDTF">2016-09-27T08:38:55Z</dcterms:created>
  <dcterms:modified xsi:type="dcterms:W3CDTF">2024-10-15T13:54:56Z</dcterms:modified>
</cp:coreProperties>
</file>