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268" r:id="rId2"/>
    <p:sldId id="269" r:id="rId3"/>
    <p:sldId id="270" r:id="rId4"/>
    <p:sldId id="272" r:id="rId5"/>
    <p:sldId id="271" r:id="rId6"/>
    <p:sldId id="283" r:id="rId7"/>
    <p:sldId id="284" r:id="rId8"/>
    <p:sldId id="273" r:id="rId9"/>
    <p:sldId id="275" r:id="rId10"/>
    <p:sldId id="290" r:id="rId11"/>
    <p:sldId id="276" r:id="rId12"/>
    <p:sldId id="277" r:id="rId13"/>
    <p:sldId id="278" r:id="rId14"/>
    <p:sldId id="279" r:id="rId15"/>
    <p:sldId id="280" r:id="rId16"/>
    <p:sldId id="274" r:id="rId17"/>
    <p:sldId id="285" r:id="rId18"/>
    <p:sldId id="281" r:id="rId19"/>
    <p:sldId id="282" r:id="rId20"/>
    <p:sldId id="286" r:id="rId21"/>
    <p:sldId id="287" r:id="rId22"/>
    <p:sldId id="288" r:id="rId23"/>
    <p:sldId id="289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2" r:id="rId35"/>
    <p:sldId id="301" r:id="rId36"/>
    <p:sldId id="304" r:id="rId37"/>
    <p:sldId id="306" r:id="rId38"/>
    <p:sldId id="307" r:id="rId39"/>
    <p:sldId id="308" r:id="rId40"/>
    <p:sldId id="309" r:id="rId41"/>
    <p:sldId id="310" r:id="rId42"/>
    <p:sldId id="311" r:id="rId43"/>
  </p:sldIdLst>
  <p:sldSz cx="9144000" cy="6858000" type="screen4x3"/>
  <p:notesSz cx="6858000" cy="9144000"/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3BDE8"/>
    <a:srgbClr val="B8CCEB"/>
    <a:srgbClr val="BACCEE"/>
    <a:srgbClr val="9CB3DE"/>
    <a:srgbClr val="B3C7E6"/>
    <a:srgbClr val="E1E6F5"/>
    <a:srgbClr val="BACFEE"/>
    <a:srgbClr val="E6EB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5" autoAdjust="0"/>
    <p:restoredTop sz="93557" autoAdjust="0"/>
  </p:normalViewPr>
  <p:slideViewPr>
    <p:cSldViewPr>
      <p:cViewPr varScale="1">
        <p:scale>
          <a:sx n="57" d="100"/>
          <a:sy n="57" d="100"/>
        </p:scale>
        <p:origin x="128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84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CH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8E63FDC-9C62-F348-85ED-A3BA3E81AE46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55758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CH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376C67-E050-D34A-A31E-B729190A300B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825501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7305675" y="1438275"/>
            <a:ext cx="1835150" cy="5073650"/>
          </a:xfrm>
          <a:prstGeom prst="rect">
            <a:avLst/>
          </a:prstGeom>
          <a:solidFill>
            <a:srgbClr val="BACC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BED3EA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07950"/>
            <a:ext cx="7305675" cy="6640513"/>
          </a:xfrm>
          <a:prstGeom prst="rect">
            <a:avLst/>
          </a:prstGeom>
          <a:solidFill>
            <a:srgbClr val="E6EB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1438275"/>
            <a:ext cx="7305675" cy="5073650"/>
          </a:xfrm>
          <a:prstGeom prst="rect">
            <a:avLst/>
          </a:prstGeom>
          <a:solidFill>
            <a:srgbClr val="A3BDE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39750" y="1654175"/>
            <a:ext cx="6621463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/>
              <a:t>Titelmasterformat durch Klicken bearbeiten</a:t>
            </a:r>
            <a:endParaRPr lang="de-CH" noProof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022600"/>
            <a:ext cx="6621463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CH" noProof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539750" y="6548438"/>
            <a:ext cx="2889250" cy="252412"/>
          </a:xfrm>
        </p:spPr>
        <p:txBody>
          <a:bodyPr wrap="none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CH"/>
              <a:t>Datum, Titel der Veranstaltung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107950" y="179388"/>
            <a:ext cx="4464050" cy="252412"/>
          </a:xfrm>
        </p:spPr>
        <p:txBody>
          <a:bodyPr wrap="square"/>
          <a:lstStyle>
            <a:lvl1pPr>
              <a:defRPr/>
            </a:lvl1pPr>
          </a:lstStyle>
          <a:p>
            <a:r>
              <a:rPr lang="de-CH"/>
              <a:t>Titel der Präsentation (ändern unter Ansicht&gt;Fusszeile)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43950" y="6548438"/>
            <a:ext cx="360363" cy="215900"/>
          </a:xfrm>
        </p:spPr>
        <p:txBody>
          <a:bodyPr/>
          <a:lstStyle>
            <a:lvl1pPr>
              <a:defRPr/>
            </a:lvl1pPr>
          </a:lstStyle>
          <a:p>
            <a:fld id="{34B6796C-E9B4-344C-AC67-0EBAF00F294B}" type="slidenum">
              <a:rPr lang="de-CH"/>
              <a:pPr/>
              <a:t>‹#›</a:t>
            </a:fld>
            <a:endParaRPr lang="de-CH"/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475" y="107950"/>
            <a:ext cx="13065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Datum, Titel der Veranstaltung</a:t>
            </a:r>
            <a:endParaRPr lang="de-CH">
              <a:solidFill>
                <a:schemeClr val="tx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der Präsentation (ändern unter Ansicht&gt;Fusszeile)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D3DF89-B886-7645-9973-9EE0AEC439FB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6717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86538" y="647700"/>
            <a:ext cx="2014537" cy="550545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9750" y="647700"/>
            <a:ext cx="5894388" cy="550545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Datum, Titel der Veranstaltung</a:t>
            </a:r>
            <a:endParaRPr lang="de-CH">
              <a:solidFill>
                <a:schemeClr val="tx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der Präsentation (ändern unter Ansicht&gt;Fusszeile)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28D39-5A33-DD44-A014-2BB0F51C731C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48044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Datum, Titel der Veranstaltung</a:t>
            </a:r>
            <a:endParaRPr lang="de-CH">
              <a:solidFill>
                <a:schemeClr val="tx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der Präsentation (ändern unter Ansicht&gt;Fusszeile)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09867-4506-684E-8271-8A2DC78F0087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68645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Datum, Titel der Veranstaltung</a:t>
            </a:r>
            <a:endParaRPr lang="de-CH">
              <a:solidFill>
                <a:schemeClr val="tx1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der Präsentation (ändern unter Ansicht&gt;Fusszeile)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ED963-3EDB-3E4D-B20F-A1AEA8B26B67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207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654175"/>
            <a:ext cx="3954463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654175"/>
            <a:ext cx="3954462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Datum, Titel der Veranstaltung</a:t>
            </a:r>
            <a:endParaRPr lang="de-CH">
              <a:solidFill>
                <a:schemeClr val="tx1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der Präsentation (ändern unter Ansicht&gt;Fusszeile)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98DA5-EC15-144A-B566-7DCDCDAFB19D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79973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Datum, Titel der Veranstaltung</a:t>
            </a:r>
            <a:endParaRPr lang="de-CH">
              <a:solidFill>
                <a:schemeClr val="tx1"/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der Präsentation (ändern unter Ansicht&gt;Fusszeile)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0E89DC-325A-2F48-A178-C1A513BC1E2B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900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Datum, Titel der Veranstaltung</a:t>
            </a:r>
            <a:endParaRPr lang="de-CH">
              <a:solidFill>
                <a:schemeClr val="tx1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der Präsentation (ändern unter Ansicht&gt;Fusszeile)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43BD6-3901-F94B-8B2B-338787A17607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3694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Datum, Titel der Veranstaltung</a:t>
            </a:r>
            <a:endParaRPr lang="de-CH">
              <a:solidFill>
                <a:schemeClr val="tx1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der Präsentation (ändern unter Ansicht&gt;Fusszeile)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CB041-DED6-604C-A598-5ADBE7ACBB3D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1486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Datum, Titel der Veranstaltung</a:t>
            </a:r>
            <a:endParaRPr lang="de-CH">
              <a:solidFill>
                <a:schemeClr val="tx1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der Präsentation (ändern unter Ansicht&gt;Fusszeile)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F68E4-6DD5-6B4E-B9E0-FCD2F0C84DB8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68575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Datum, Titel der Veranstaltung</a:t>
            </a:r>
            <a:endParaRPr lang="de-CH">
              <a:solidFill>
                <a:schemeClr val="tx1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der Präsentation (ändern unter Ansicht&gt;Fusszeile)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56B4B-561D-5B44-B78A-7B53F693916B}" type="slidenum">
              <a:rPr lang="de-CH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38891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107950"/>
            <a:ext cx="7305675" cy="6640513"/>
          </a:xfrm>
          <a:prstGeom prst="rect">
            <a:avLst/>
          </a:prstGeom>
          <a:solidFill>
            <a:srgbClr val="E6EB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1438275"/>
            <a:ext cx="9140825" cy="5073650"/>
          </a:xfrm>
          <a:prstGeom prst="rect">
            <a:avLst/>
          </a:prstGeom>
          <a:solidFill>
            <a:srgbClr val="A3BDE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647700"/>
            <a:ext cx="6621463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Mastertitelformat bearbeiten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654175"/>
            <a:ext cx="8061325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9750" y="6548438"/>
            <a:ext cx="3811588" cy="17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r>
              <a:rPr lang="de-CH"/>
              <a:t>Datum, Titel der Veranstaltung</a:t>
            </a:r>
            <a:endParaRPr lang="de-CH">
              <a:solidFill>
                <a:schemeClr val="tx1"/>
              </a:solidFill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0813" y="152400"/>
            <a:ext cx="5399087" cy="25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de-CH"/>
              <a:t>Titel der Präsentation (ändern unter Ansicht&gt;Fusszeile)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548438"/>
            <a:ext cx="360363" cy="17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A167A7-6803-024A-8FAB-DCC58F8BEA5F}" type="slidenum">
              <a:rPr lang="de-CH"/>
              <a:pPr/>
              <a:t>‹#›</a:t>
            </a:fld>
            <a:endParaRPr lang="de-CH"/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475" y="107950"/>
            <a:ext cx="13065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Arial" charset="0"/>
          <a:ea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Arial" charset="0"/>
          <a:ea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Arial" charset="0"/>
          <a:ea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Arial" charset="0"/>
          <a:ea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Arial" charset="0"/>
          <a:ea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Arial" charset="0"/>
          <a:ea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Arial" charset="0"/>
          <a:ea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000000"/>
          </a:solidFill>
          <a:latin typeface="Arial" charset="0"/>
          <a:ea typeface="ＭＳ Ｐゴシック" charset="0"/>
        </a:defRPr>
      </a:lvl9pPr>
    </p:titleStyle>
    <p:bodyStyle>
      <a:lvl1pPr marL="419100" indent="-4191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Arial" charset="0"/>
        <a:buChar char="&gt;"/>
        <a:defRPr sz="2200">
          <a:solidFill>
            <a:srgbClr val="000000"/>
          </a:solidFill>
          <a:latin typeface="+mn-lt"/>
          <a:ea typeface="+mn-ea"/>
          <a:cs typeface="+mn-cs"/>
        </a:defRPr>
      </a:lvl1pPr>
      <a:lvl2pPr marL="838200" indent="-3810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Font typeface="Arial" charset="0"/>
        <a:buChar char="—"/>
        <a:defRPr sz="2000">
          <a:solidFill>
            <a:srgbClr val="000000"/>
          </a:solidFill>
          <a:latin typeface="+mn-lt"/>
          <a:ea typeface="+mn-ea"/>
        </a:defRPr>
      </a:lvl2pPr>
      <a:lvl3pPr marL="1295400" indent="-3810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SzPct val="85000"/>
        <a:buFont typeface="Arial" charset="0"/>
        <a:buChar char="–"/>
        <a:defRPr>
          <a:solidFill>
            <a:srgbClr val="000000"/>
          </a:solidFill>
          <a:latin typeface="+mn-lt"/>
          <a:ea typeface="+mn-ea"/>
        </a:defRPr>
      </a:lvl3pPr>
      <a:lvl4pPr marL="1714500" indent="-3810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SzPct val="85000"/>
        <a:buFont typeface="Arial" charset="0"/>
        <a:buChar char="–"/>
        <a:defRPr>
          <a:solidFill>
            <a:srgbClr val="000000"/>
          </a:solidFill>
          <a:latin typeface="+mn-lt"/>
          <a:ea typeface="+mn-ea"/>
        </a:defRPr>
      </a:lvl4pPr>
      <a:lvl5pPr marL="2133600" indent="-3810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tx1"/>
        </a:buClr>
        <a:buSzPct val="85000"/>
        <a:buFont typeface="Arial" charset="0"/>
        <a:buChar char="–"/>
        <a:defRPr>
          <a:solidFill>
            <a:srgbClr val="000000"/>
          </a:solidFill>
          <a:latin typeface="+mn-lt"/>
          <a:ea typeface="+mn-ea"/>
        </a:defRPr>
      </a:lvl5pPr>
      <a:lvl6pPr marL="2590800" indent="-3810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tx1"/>
        </a:buClr>
        <a:buSzPct val="85000"/>
        <a:buFont typeface="Arial" charset="0"/>
        <a:buChar char="–"/>
        <a:defRPr>
          <a:solidFill>
            <a:srgbClr val="000000"/>
          </a:solidFill>
          <a:latin typeface="+mn-lt"/>
          <a:ea typeface="+mn-ea"/>
        </a:defRPr>
      </a:lvl6pPr>
      <a:lvl7pPr marL="3048000" indent="-3810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tx1"/>
        </a:buClr>
        <a:buSzPct val="85000"/>
        <a:buFont typeface="Arial" charset="0"/>
        <a:buChar char="–"/>
        <a:defRPr>
          <a:solidFill>
            <a:srgbClr val="000000"/>
          </a:solidFill>
          <a:latin typeface="+mn-lt"/>
          <a:ea typeface="+mn-ea"/>
        </a:defRPr>
      </a:lvl7pPr>
      <a:lvl8pPr marL="3505200" indent="-3810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tx1"/>
        </a:buClr>
        <a:buSzPct val="85000"/>
        <a:buFont typeface="Arial" charset="0"/>
        <a:buChar char="–"/>
        <a:defRPr>
          <a:solidFill>
            <a:srgbClr val="000000"/>
          </a:solidFill>
          <a:latin typeface="+mn-lt"/>
          <a:ea typeface="+mn-ea"/>
        </a:defRPr>
      </a:lvl8pPr>
      <a:lvl9pPr marL="3962400" indent="-3810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lr>
          <a:schemeClr val="tx1"/>
        </a:buClr>
        <a:buSzPct val="85000"/>
        <a:buFont typeface="Arial" charset="0"/>
        <a:buChar char="–"/>
        <a:defRPr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654174"/>
            <a:ext cx="6621463" cy="1558801"/>
          </a:xfrm>
        </p:spPr>
        <p:txBody>
          <a:bodyPr/>
          <a:lstStyle/>
          <a:p>
            <a:r>
              <a:rPr lang="el-GR">
                <a:solidFill>
                  <a:schemeClr val="tx1"/>
                </a:solidFill>
                <a:latin typeface="+mn-lt"/>
              </a:rPr>
              <a:t>ΓΛΩΣΣΙΚΗ ΥΠΟΚΕΙΜΕΝΙΚΟΤΗΤΑ 4: </a:t>
            </a:r>
            <a:r>
              <a:rPr lang="el-GR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ΑΝΑΔΥΣΗ ΤΗΣ ΚΑΤΗΓΟΡΙΑΣ ΤΗΣ ΡΗΜΑΤΙΚΗΣ ΟΨΗΣ ΣΤΗΝ ΟΨΙΜΗ ΠΡΩΤΟΣΛΑΒΙΚΗ – ΜΕΡΟΣ ΠΡΩΤΟ</a:t>
            </a:r>
            <a:br>
              <a:rPr lang="en-CH" sz="180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l-GR">
                <a:solidFill>
                  <a:schemeClr val="tx1"/>
                </a:solidFill>
                <a:latin typeface="+mn-lt"/>
              </a:rPr>
            </a:br>
            <a:br>
              <a:rPr lang="en-CH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de-DE">
                <a:solidFill>
                  <a:schemeClr val="bg2"/>
                </a:solidFill>
              </a:rPr>
            </a:br>
            <a:br>
              <a:rPr lang="de-DE" sz="2400"/>
            </a:br>
            <a:br>
              <a:rPr lang="de-DE"/>
            </a:br>
            <a:endParaRPr lang="de-DE" sz="240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717032"/>
            <a:ext cx="6621463" cy="2448272"/>
          </a:xfrm>
        </p:spPr>
        <p:txBody>
          <a:bodyPr/>
          <a:lstStyle/>
          <a:p>
            <a:r>
              <a:rPr lang="el-GR"/>
              <a:t>Γιάννης Κακριδής</a:t>
            </a:r>
            <a:endParaRPr lang="de-DE"/>
          </a:p>
          <a:p>
            <a:r>
              <a:rPr lang="de-DE"/>
              <a:t>Institut für Slavische Sprachen und Literaturen</a:t>
            </a:r>
          </a:p>
          <a:p>
            <a:r>
              <a:rPr lang="de-DE"/>
              <a:t>Universität Bern</a:t>
            </a:r>
            <a:endParaRPr lang="el-GR" sz="1800" b="1">
              <a:solidFill>
                <a:schemeClr val="tx1"/>
              </a:solidFill>
            </a:endParaRPr>
          </a:p>
          <a:p>
            <a:endParaRPr lang="el-GR" sz="1800" b="1">
              <a:solidFill>
                <a:schemeClr val="tx1"/>
              </a:solidFill>
            </a:endParaRPr>
          </a:p>
          <a:p>
            <a:r>
              <a:rPr lang="el-GR" b="1">
                <a:solidFill>
                  <a:schemeClr val="tx1"/>
                </a:solidFill>
              </a:rPr>
              <a:t>Οκτώβριος 2024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9137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DFE26-9D28-55A7-AC62-4E869D108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Ανάδυση της ρηματικής όψης – πρώτο στάδιο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C3DB2-0E8F-B8A0-9B36-BF3585ABB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6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отрѣшити ‘</a:t>
            </a:r>
            <a:r>
              <a:rPr lang="el-GR" sz="36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λύνω</a:t>
            </a:r>
            <a:r>
              <a:rPr lang="ru-RU" sz="36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’ емѹже нѣсмь достоинъ отрѣшити ремене сапогъ его </a:t>
            </a:r>
            <a:r>
              <a:rPr lang="de-CH" sz="36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οὗ οὐκ εἰμὶ ἱκανὸς λῦσαι τὸν ἱμάντα τῶν ὑποδημάτων αὐτοῦ </a:t>
            </a:r>
            <a:r>
              <a:rPr lang="el-GR" sz="36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Λ</a:t>
            </a:r>
            <a:r>
              <a:rPr lang="ru-RU" sz="36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3,16</a:t>
            </a:r>
            <a:endParaRPr lang="en-CH" sz="36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endParaRPr lang="en-CH" sz="34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2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sz="2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CH" sz="2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041AE-739C-39E5-4AFE-AE39CC850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10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30740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DFE26-9D28-55A7-AC62-4E869D108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Ανάδυση της ρηματικής όψης – πρώτο στάδιο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C3DB2-0E8F-B8A0-9B36-BF3585ABB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помазати</a:t>
            </a:r>
            <a:r>
              <a:rPr lang="el-GR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‘αλείφω’ </a:t>
            </a:r>
            <a:r>
              <a:rPr lang="ru-RU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олѣемь главы моеѩ не помаза</a:t>
            </a:r>
            <a:r>
              <a:rPr lang="el-GR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ru-RU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си же нозѣ мои мироѭ помаза </a:t>
            </a:r>
            <a:r>
              <a:rPr lang="el-GR" sz="3000" b="0" i="0">
                <a:solidFill>
                  <a:srgbClr val="202122"/>
                </a:solidFill>
                <a:effectLst/>
              </a:rPr>
              <a:t>ἐλαίῳ τὴν κεφαλήν μου οὐκ ἤλειψας· αὕτη δὲ μύρῳ ἤλειψέ μου τοὺς πόδας </a:t>
            </a:r>
            <a:r>
              <a:rPr lang="el-GR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Λ 7,46</a:t>
            </a:r>
            <a:endParaRPr lang="en-CH" sz="30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приплести</a:t>
            </a:r>
            <a:r>
              <a:rPr lang="el-GR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‘συμπλέκω’ </a:t>
            </a:r>
            <a:r>
              <a:rPr lang="ru-RU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широкы и пространъи пѫть дивии приплетенъ ѥсть </a:t>
            </a:r>
            <a:r>
              <a:rPr lang="el-GR" sz="3000">
                <a:ea typeface="Aptos" panose="020B0004020202020204" pitchFamily="34" charset="0"/>
                <a:cs typeface="Times New Roman" panose="02020603050405020304" pitchFamily="18" charset="0"/>
              </a:rPr>
              <a:t>ἡ</a:t>
            </a:r>
            <a:r>
              <a:rPr lang="el-GR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πλατεῖα καὶ εὐρύχωρος ὁδὸς συμπέπλεκται τῇ μωρίᾳ </a:t>
            </a:r>
            <a:r>
              <a:rPr lang="de-CH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Supr</a:t>
            </a:r>
            <a:r>
              <a:rPr lang="el-GR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570,17</a:t>
            </a:r>
            <a:endParaRPr lang="en-CH" sz="30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endParaRPr lang="el-GR" sz="2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sz="2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CH" sz="2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041AE-739C-39E5-4AFE-AE39CC850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11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31720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DFE26-9D28-55A7-AC62-4E869D108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Ανάδυση της ρηματικής όψης – πρώτο στάδιο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C3DB2-0E8F-B8A0-9B36-BF3585ABB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пр</a:t>
            </a:r>
            <a:r>
              <a:rPr lang="el-GR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­</a:t>
            </a:r>
            <a:r>
              <a:rPr lang="ru-RU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ѣплѹти</a:t>
            </a:r>
            <a:r>
              <a:rPr lang="el-GR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‘περνάω κολυμπώντας / με πορθμείο, καράβι κτλ.’ </a:t>
            </a:r>
            <a:r>
              <a:rPr lang="ru-RU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прѣплѹвъше рѣкѫ </a:t>
            </a:r>
            <a:r>
              <a:rPr lang="el-GR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διαπορθμεύσαντες τὸν ποταμόν </a:t>
            </a:r>
            <a:r>
              <a:rPr lang="de-CH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Supr</a:t>
            </a:r>
            <a:r>
              <a:rPr lang="el-GR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191,17</a:t>
            </a:r>
            <a:endParaRPr lang="en-CH" sz="30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пробости </a:t>
            </a:r>
            <a:r>
              <a:rPr lang="el-GR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‘διατρυπώ’ </a:t>
            </a:r>
            <a:r>
              <a:rPr lang="ru-RU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копиѥмь емѹ ребра прободе </a:t>
            </a:r>
            <a:r>
              <a:rPr lang="el-GR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λόγχῃ αὐτοῦ τὴν πλευρὰν ἔνυξε Ιω 19,34</a:t>
            </a:r>
            <a:endParaRPr lang="en-CH" sz="30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2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sz="2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CH" sz="2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041AE-739C-39E5-4AFE-AE39CC850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12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71279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DFE26-9D28-55A7-AC62-4E869D108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Ανάδυση της ρηματικής όψης – πρώτο στάδιο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C3DB2-0E8F-B8A0-9B36-BF3585ABB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раздьрати сѧ ‘</a:t>
            </a:r>
            <a:r>
              <a:rPr lang="el-GR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σχίζομαι</a:t>
            </a:r>
            <a:r>
              <a:rPr lang="ru-RU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’ и се катапетазма цр(ь)к(о)в(ь)наѣ раздъра сѧ </a:t>
            </a:r>
            <a:r>
              <a:rPr lang="de-CH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τὸ καταπέτασμα τοῦ ναοῦ ἐσχίσθη </a:t>
            </a:r>
            <a:r>
              <a:rPr lang="ru-RU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М 27,51</a:t>
            </a:r>
            <a:endParaRPr lang="en-CH" sz="30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събьрати</a:t>
            </a:r>
            <a:r>
              <a:rPr lang="el-GR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‘μαζεύω, συγκεντρώνω’ </a:t>
            </a:r>
            <a:r>
              <a:rPr lang="ru-RU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съберетъ пшеницѫ въ житницѫ</a:t>
            </a:r>
            <a:r>
              <a:rPr lang="el-GR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r>
              <a:rPr lang="el-GR" sz="3000" b="0" i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καὶ συνάξει τὸν σῖτον αὐτοῦ εἰς τὴν ἀποθήκην </a:t>
            </a:r>
            <a:r>
              <a:rPr lang="el-GR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Μθ 3,12</a:t>
            </a:r>
            <a:endParaRPr lang="en-CH" sz="30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2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sz="2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CH" sz="2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041AE-739C-39E5-4AFE-AE39CC850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13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84322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DFE26-9D28-55A7-AC62-4E869D108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Ανάδυση της ρηματικής όψης – πρώτο στάδιο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C3DB2-0E8F-B8A0-9B36-BF3585ABB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ѹ</a:t>
            </a:r>
            <a:r>
              <a:rPr lang="ru-RU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рѣзати  </a:t>
            </a:r>
            <a:r>
              <a:rPr lang="el-GR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‘κόβω’ ­</a:t>
            </a:r>
            <a:r>
              <a:rPr lang="ru-RU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ѹрѣза емѹ ѹхо </a:t>
            </a:r>
            <a:r>
              <a:rPr lang="el-GR" sz="3000" b="0" i="0">
                <a:solidFill>
                  <a:srgbClr val="202122"/>
                </a:solidFill>
                <a:effectLst/>
              </a:rPr>
              <a:t>ἀφεῖλεν αὐτοῦ τὸ ὠτίον </a:t>
            </a:r>
            <a:r>
              <a:rPr lang="el-GR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Μθ 26,51 </a:t>
            </a:r>
            <a:endParaRPr lang="en-CH" sz="30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въпасти </a:t>
            </a:r>
            <a:r>
              <a:rPr lang="el-GR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‘πέφτω μέσα’ </a:t>
            </a:r>
            <a:r>
              <a:rPr lang="ru-RU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въпаде сѩ въ ѣмѫ ѭже сътвори </a:t>
            </a:r>
            <a:r>
              <a:rPr lang="el-GR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ἐμπεσεῖται εἰς βόθρον, ὃν εἰργάσατο Ψ 7,16</a:t>
            </a:r>
            <a:endParaRPr lang="en-CH" sz="30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2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sz="2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CH" sz="2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041AE-739C-39E5-4AFE-AE39CC850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14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87467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DFE26-9D28-55A7-AC62-4E869D108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Ανάδυση της ρηματικής όψης – πρώτο στάδιο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C3DB2-0E8F-B8A0-9B36-BF3585ABB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възбѹдити</a:t>
            </a:r>
            <a:r>
              <a:rPr lang="el-GR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‘σηκώνω απο τον ύπνο, ξυπνάω’ </a:t>
            </a:r>
            <a:r>
              <a:rPr lang="ru-RU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и пришедъше ѹченици его възбѹдишѧ и </a:t>
            </a:r>
            <a:r>
              <a:rPr lang="el-GR" sz="3000" b="0" i="0">
                <a:solidFill>
                  <a:srgbClr val="202122"/>
                </a:solidFill>
                <a:effectLst/>
              </a:rPr>
              <a:t>καὶ προσελθόντες οἱ μαθηταὶ αὐτοῦ ἤγειραν αὐτόν</a:t>
            </a:r>
            <a:r>
              <a:rPr lang="el-GR" sz="30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Μθ 8,25</a:t>
            </a: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6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Stanisław</a:t>
            </a:r>
            <a:r>
              <a:rPr lang="el-GR" sz="260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pl-PL" sz="26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Słoński,</a:t>
            </a:r>
            <a:r>
              <a:rPr lang="de-CH" sz="26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l-PL" sz="2600" i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Funkcje prefiksów werbalnych w języku starosłowiańskim (starobułgarskim)</a:t>
            </a:r>
            <a:r>
              <a:rPr lang="de-CH" sz="2600" i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pl-PL" sz="2600" i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l-PL" sz="26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Warszawa</a:t>
            </a:r>
            <a:r>
              <a:rPr lang="de-CH" sz="26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1937.</a:t>
            </a:r>
            <a:endParaRPr lang="en-CH" sz="260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sz="2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sz="2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CH" sz="2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041AE-739C-39E5-4AFE-AE39CC850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15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33342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5C51C-2988-5308-201C-F34188FD8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Προθηματοποίηση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B26BF-4D25-0B13-B9C1-FF4942802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въ + врѣшти &gt; въврѣшти</a:t>
            </a:r>
            <a:endParaRPr lang="ru-RU" sz="3600" b="1"/>
          </a:p>
          <a:p>
            <a:pPr marL="0" indent="0">
              <a:buNone/>
            </a:pPr>
            <a:r>
              <a:rPr lang="ru-RU" sz="3600"/>
              <a:t>въз + б</a:t>
            </a:r>
            <a:r>
              <a:rPr lang="ru-RU" sz="36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ѹдити &gt; възбѹдити</a:t>
            </a:r>
          </a:p>
          <a:p>
            <a:pPr marL="0" indent="0">
              <a:buNone/>
            </a:pPr>
            <a:r>
              <a:rPr lang="ru-RU" sz="3600"/>
              <a:t>отъ + мыти &gt; отъмыти</a:t>
            </a:r>
          </a:p>
          <a:p>
            <a:pPr marL="0" indent="0">
              <a:buNone/>
            </a:pPr>
            <a:r>
              <a:rPr lang="ru-RU" sz="3600"/>
              <a:t>при + плести &gt; приплести</a:t>
            </a:r>
          </a:p>
          <a:p>
            <a:pPr marL="0" indent="0">
              <a:buNone/>
            </a:pPr>
            <a:r>
              <a:rPr lang="ru-RU" sz="36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пр</a:t>
            </a:r>
            <a:r>
              <a:rPr lang="el-GR" sz="36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­</a:t>
            </a:r>
            <a:r>
              <a:rPr lang="ru-RU" sz="36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ѣ + плѹти </a:t>
            </a:r>
            <a:r>
              <a:rPr lang="de-CH" sz="36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&gt; </a:t>
            </a:r>
            <a:r>
              <a:rPr lang="ru-RU" sz="36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пр</a:t>
            </a:r>
            <a:r>
              <a:rPr lang="el-GR" sz="36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­</a:t>
            </a:r>
            <a:r>
              <a:rPr lang="ru-RU" sz="36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ѣплѹти</a:t>
            </a:r>
            <a:r>
              <a:rPr lang="el-GR" sz="36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ru-RU" sz="36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/>
              <a:t>съ + бьрати &gt; събьрати</a:t>
            </a:r>
          </a:p>
          <a:p>
            <a:pPr marL="0" indent="0">
              <a:buNone/>
            </a:pPr>
            <a:r>
              <a:rPr lang="el-GR" sz="36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ѹ</a:t>
            </a:r>
            <a:r>
              <a:rPr lang="ru-RU" sz="36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+ рѣзати &gt; </a:t>
            </a:r>
            <a:r>
              <a:rPr lang="el-GR" sz="36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ѹ</a:t>
            </a:r>
            <a:r>
              <a:rPr lang="ru-RU" sz="36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рѣзати </a:t>
            </a:r>
          </a:p>
          <a:p>
            <a:pPr marL="0" indent="0">
              <a:buNone/>
            </a:pPr>
            <a:endParaRPr lang="en-CH" sz="36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0EF003-C86B-CC1E-3F76-DE111D71C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16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9166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5C51C-2988-5308-201C-F34188FD8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Προθηματοποίηση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B26BF-4D25-0B13-B9C1-FF4942802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156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00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Στις βαλτικές γλώσσες (λιθουανική):</a:t>
            </a:r>
          </a:p>
          <a:p>
            <a:pPr marR="105156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CH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prausti</a:t>
            </a:r>
            <a:r>
              <a:rPr lang="el-GR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‘πλένω’, </a:t>
            </a:r>
            <a:r>
              <a:rPr lang="de-CH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jis prausia</a:t>
            </a:r>
            <a:endParaRPr lang="el-GR" sz="300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105156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CH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prausti</a:t>
            </a:r>
            <a:r>
              <a:rPr lang="de-CH" sz="3000" b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 </a:t>
            </a:r>
            <a:r>
              <a:rPr lang="el-GR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‘πλένω’, </a:t>
            </a:r>
            <a:r>
              <a:rPr lang="de-CH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jis prausia</a:t>
            </a:r>
            <a:r>
              <a:rPr lang="de-CH" sz="3000" b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</a:t>
            </a:r>
            <a:endParaRPr lang="el-GR" sz="3000" b="1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105156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CH" sz="3000" u="sng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</a:t>
            </a:r>
            <a:r>
              <a:rPr lang="de-CH" sz="3000" b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</a:t>
            </a:r>
            <a:r>
              <a:rPr lang="de-CH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prausti</a:t>
            </a:r>
            <a:r>
              <a:rPr lang="el-GR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‘ ξεπλένω’, </a:t>
            </a:r>
            <a:r>
              <a:rPr lang="de-CH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jis </a:t>
            </a:r>
            <a:r>
              <a:rPr lang="de-CH" sz="3000" u="sng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</a:t>
            </a:r>
            <a:r>
              <a:rPr lang="de-CH" sz="3000" b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</a:t>
            </a:r>
            <a:r>
              <a:rPr lang="de-CH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prausia</a:t>
            </a:r>
            <a:endParaRPr lang="el-GR" sz="3000"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156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00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Στις γερμανικές γλώσσες (γερμανική): </a:t>
            </a:r>
            <a:r>
              <a:rPr lang="de-CH" sz="3000" i="1" u="sng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ab</a:t>
            </a:r>
            <a:r>
              <a:rPr lang="de-CH" sz="3000" i="1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waschen – ich wasche </a:t>
            </a:r>
            <a:r>
              <a:rPr lang="de-CH" sz="3000" i="1" u="sng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ab</a:t>
            </a:r>
            <a:r>
              <a:rPr lang="de-CH" sz="3000" i="1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000" i="1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‘ξεπλένω’</a:t>
            </a:r>
          </a:p>
          <a:p>
            <a:pPr marL="0" marR="105156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Στην </a:t>
            </a:r>
            <a:r>
              <a:rPr lang="el-GR" sz="300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ομηρική ελληνική: </a:t>
            </a:r>
            <a:r>
              <a:rPr lang="el-GR" sz="3000" i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νύμφη δ' ἐτίθει </a:t>
            </a:r>
            <a:r>
              <a:rPr lang="el-GR" sz="3000" i="1" u="sng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πάρα</a:t>
            </a:r>
            <a:r>
              <a:rPr lang="el-GR" sz="3000" i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πᾶσαν ἐδωδήν, ε 196 / ὀλέσας </a:t>
            </a:r>
            <a:r>
              <a:rPr lang="el-GR" sz="3000" i="1" u="sng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ἄπο</a:t>
            </a:r>
            <a:r>
              <a:rPr lang="el-GR" sz="3000" i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πάντας ἑταίρους, ι 534</a:t>
            </a:r>
            <a:endParaRPr lang="en-CH" sz="3000" i="1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0EF003-C86B-CC1E-3F76-DE111D71C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17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7317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250B9-A1A7-0B9B-DFA1-DFAEFE8A4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Προθηματοποίηση / τελικότητα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AE3F5-DB39-CAEE-275F-09CF2A43F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Τα προθηματικά ρήματα είναι συνήθως και τελικά. Εξαιρέσεις:</a:t>
            </a:r>
          </a:p>
          <a:p>
            <a:pPr marL="0" marR="1050925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80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α) 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Προθηματικά, αλλά όχι τελικά ρήματα:</a:t>
            </a:r>
          </a:p>
          <a:p>
            <a:pPr marL="0" marR="1050925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лежати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належати </a:t>
            </a:r>
            <a:r>
              <a:rPr lang="el-GR" sz="280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ἐ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πικεῖσθαι (ο λίθος στο στόμιο του σπηλαίου που έχουν θάψει τον Λάζαρο, 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бѣ же пешть и камень належааше на неи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Ιω 11,38), 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облежати 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περικεῖσθαι (η αλυσίδα γύρω απο το λαιμό)</a:t>
            </a:r>
          </a:p>
          <a:p>
            <a:pPr marL="0" marR="1050925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80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β) Μή προθηματικά, αλλά τελικά ρήματα: </a:t>
            </a:r>
            <a:r>
              <a:rPr lang="ru-RU" sz="28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лешти</a:t>
            </a:r>
            <a:r>
              <a:rPr lang="el-GR" sz="28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, </a:t>
            </a:r>
            <a:r>
              <a:rPr lang="ru-RU" sz="28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сѣсти</a:t>
            </a:r>
            <a:r>
              <a:rPr lang="el-GR" sz="28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, </a:t>
            </a:r>
            <a:r>
              <a:rPr lang="ru-RU" sz="28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стати</a:t>
            </a:r>
            <a:r>
              <a:rPr lang="el-GR" sz="28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, </a:t>
            </a:r>
            <a:r>
              <a:rPr lang="ru-RU" sz="28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пасти</a:t>
            </a:r>
            <a:endParaRPr lang="el-GR" sz="280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35148-19A9-8EE9-972A-2DD379009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18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24402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E4202-7BA1-DBAF-5ECE-C5F1400FF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Ανάδυση της ρηματικής όψης – πρώτο στάδιο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3F3F6-EB42-EED2-F81F-F1CF3E8FE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320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Ο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ενεστώτας των τελικών (συνήθως προθηματικών) ρημάτων</a:t>
            </a:r>
            <a:endParaRPr lang="en-CH" sz="32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α) αποκτά μελλοντική σημασία και </a:t>
            </a:r>
            <a:endParaRPr lang="en-CH" sz="32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β) δέν μπορεί πιά να χρησιμοποιηθεί για να περιγραφούν πράξεις του άμεσου παρόντος, </a:t>
            </a:r>
            <a:r>
              <a:rPr lang="el-GR" sz="3200" b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πράγμα που αποτελεί ισχυρή ένδειξη οτι είναι πιά φορέας συνοπ­τικής σημασίας</a:t>
            </a:r>
            <a:endParaRPr lang="en-CH" sz="32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611ECA-BB8B-31AE-6D1A-5047C7694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19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7365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895E6-393F-89FE-1160-498B30353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Υποκειμενοποίηση στον λόγο / στην ιστορία της γλώσσας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399C5-E996-ADAF-222D-8D2D03A4A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Υποκειμενοποίηση (αποϋποκειμενοποίηση) στον λόγο – σχέση είτε ανάμεσα σε δύο εκφράσεις είτε ανάμεσα σε δύο σημασίες της ίδιας έκφρασης </a:t>
            </a:r>
            <a:r>
              <a:rPr lang="el-GR" sz="3000" b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που συνυπάρχουν στο σύστημα της γλώσσας</a:t>
            </a:r>
          </a:p>
          <a:p>
            <a:pPr marL="0" indent="0">
              <a:buNone/>
            </a:pPr>
            <a:r>
              <a:rPr lang="el-GR" sz="300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Υποκειμενοποίηση </a:t>
            </a:r>
            <a:r>
              <a:rPr lang="el-GR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(αποϋποκειμενοποίηση) στην ιστορία της γλώσσας – σχέση ανάμεσα σε δύο εκφράσεις ή σε δύο σημασίες της ίδιας έκφρασης </a:t>
            </a:r>
            <a:r>
              <a:rPr lang="el-GR" sz="3000" b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που ανήκουν σε διαφορετικές φάσεις της εξέλιξης της γλώσσας</a:t>
            </a:r>
            <a:endParaRPr lang="en-CH" sz="3000" b="1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74C484-FEF0-0FCF-6D9D-0C177728E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0761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601FE-88E8-FC1A-AFFA-9A3140BBA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Ανάδυση της ρηματικής όψης – πρώτο στάδιο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91BFA-25E5-DDDB-56F2-4C5993D98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3200"/>
              <a:t>Πρόσθετες ενδείξεις για τον συνοπτικό χαρακτήρα των τελικών ρημάτων:</a:t>
            </a:r>
          </a:p>
          <a:p>
            <a:pPr marL="0" indent="0">
              <a:buNone/>
            </a:pPr>
            <a:r>
              <a:rPr lang="el-GR" sz="3200"/>
              <a:t>α) δέ συνδυάζονται με ρήματα φάσης</a:t>
            </a:r>
            <a:r>
              <a:rPr lang="de-CH" sz="3200"/>
              <a:t>: </a:t>
            </a:r>
            <a:r>
              <a:rPr lang="ru-RU" sz="3200" kern="0">
                <a:effectLst/>
                <a:ea typeface="Aptos" panose="020B0004020202020204" pitchFamily="34" charset="0"/>
              </a:rPr>
              <a:t>начѧтъ ѩ сълати</a:t>
            </a:r>
            <a:r>
              <a:rPr lang="el-GR" sz="3200" kern="0">
                <a:effectLst/>
                <a:ea typeface="Aptos" panose="020B0004020202020204" pitchFamily="34" charset="0"/>
              </a:rPr>
              <a:t> ‘άρχισε να τους στέλνει’</a:t>
            </a:r>
            <a:r>
              <a:rPr lang="ru-RU" sz="3200" kern="0">
                <a:effectLst/>
                <a:ea typeface="Aptos" panose="020B0004020202020204" pitchFamily="34" charset="0"/>
              </a:rPr>
              <a:t>, </a:t>
            </a:r>
            <a:r>
              <a:rPr lang="el-GR" sz="3200">
                <a:ea typeface="Aptos" panose="020B0004020202020204" pitchFamily="34" charset="0"/>
              </a:rPr>
              <a:t>*</a:t>
            </a:r>
            <a:r>
              <a:rPr lang="ru-RU" sz="3200" kern="0">
                <a:effectLst/>
                <a:ea typeface="Aptos" panose="020B0004020202020204" pitchFamily="34" charset="0"/>
              </a:rPr>
              <a:t>начѧтъ ѩ присълати, </a:t>
            </a:r>
            <a:r>
              <a:rPr lang="el-GR" sz="3200">
                <a:ea typeface="Aptos" panose="020B0004020202020204" pitchFamily="34" charset="0"/>
              </a:rPr>
              <a:t>μεμονωμένα παραδείγματα:</a:t>
            </a:r>
            <a:r>
              <a:rPr lang="el-GR" sz="3200" kern="0">
                <a:effectLst/>
                <a:ea typeface="Aptos" panose="020B0004020202020204" pitchFamily="34" charset="0"/>
              </a:rPr>
              <a:t> </a:t>
            </a:r>
            <a:r>
              <a:rPr lang="ru-RU" sz="3200" kern="0">
                <a:effectLst/>
                <a:ea typeface="Aptos" panose="020B0004020202020204" pitchFamily="34" charset="0"/>
              </a:rPr>
              <a:t>начѧти пострѣшти </a:t>
            </a:r>
            <a:r>
              <a:rPr lang="el-GR" sz="3200" kern="0">
                <a:effectLst/>
                <a:ea typeface="Aptos" panose="020B0004020202020204" pitchFamily="34" charset="0"/>
              </a:rPr>
              <a:t>(=</a:t>
            </a:r>
            <a:r>
              <a:rPr lang="ru-RU" sz="3200" kern="0">
                <a:effectLst/>
                <a:ea typeface="Aptos" panose="020B0004020202020204" pitchFamily="34" charset="0"/>
              </a:rPr>
              <a:t>постришти</a:t>
            </a:r>
            <a:r>
              <a:rPr lang="el-GR" sz="3200" kern="0">
                <a:effectLst/>
                <a:ea typeface="Aptos" panose="020B0004020202020204" pitchFamily="34" charset="0"/>
              </a:rPr>
              <a:t>) ‘να αρχίσει να κουρεύει’ </a:t>
            </a:r>
            <a:r>
              <a:rPr lang="de-CH" sz="3200" kern="0">
                <a:effectLst/>
                <a:ea typeface="Aptos" panose="020B0004020202020204" pitchFamily="34" charset="0"/>
              </a:rPr>
              <a:t>(</a:t>
            </a:r>
            <a:r>
              <a:rPr lang="el-GR" sz="3200">
                <a:ea typeface="Aptos" panose="020B0004020202020204" pitchFamily="34" charset="0"/>
              </a:rPr>
              <a:t>Σιναϊτικό Ευχολόγιο)</a:t>
            </a:r>
            <a:endParaRPr lang="el-GR" sz="3200"/>
          </a:p>
          <a:p>
            <a:pPr marL="0" indent="0">
              <a:buNone/>
            </a:pPr>
            <a:endParaRPr lang="el-GR"/>
          </a:p>
          <a:p>
            <a:pPr marL="0" indent="0">
              <a:buNone/>
            </a:pPr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948BA-AC0E-C26A-5950-20584E1F0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20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319511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601FE-88E8-FC1A-AFFA-9A3140BBA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Ανάδυση της ρηματικής όψης – πρώτο στάδιο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91BFA-25E5-DDDB-56F2-4C5993D98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3200"/>
              <a:t>Πρόσθετες ενδείξεις για τον συνοπτικό χαρακτήρα των τελικών ρημάτων:</a:t>
            </a:r>
          </a:p>
          <a:p>
            <a:pPr marL="0" indent="0">
              <a:buNone/>
            </a:pPr>
            <a:r>
              <a:rPr lang="el-GR" sz="3200"/>
              <a:t>β) δέ χρησιμοποιούνται σχεδόν ποτέ στον παρατατικό, πρβλ.</a:t>
            </a:r>
          </a:p>
          <a:p>
            <a:pPr marL="0" indent="0">
              <a:buNone/>
            </a:pPr>
            <a:r>
              <a:rPr lang="el-GR" sz="32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θυγάτηρ μονογενὴς ἦν αὐτῷ ὡς ἐτῶν δώδεκα, καὶ αὕτη </a:t>
            </a:r>
            <a:r>
              <a:rPr lang="el-GR" sz="3200" b="1" u="sng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ἀπ</a:t>
            </a:r>
            <a:r>
              <a:rPr lang="el-GR" sz="3200" b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έθνησκεν</a:t>
            </a:r>
            <a:r>
              <a:rPr lang="el-GR" sz="32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ru-RU" sz="32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дъшти иночѧда б</a:t>
            </a:r>
            <a:r>
              <a:rPr lang="el-GR" sz="32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­</a:t>
            </a:r>
            <a:r>
              <a:rPr lang="ru-RU" sz="32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ѣ емѹ </a:t>
            </a:r>
            <a:r>
              <a:rPr lang="el-GR" sz="32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... </a:t>
            </a:r>
            <a:r>
              <a:rPr lang="ru-RU" sz="32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и та </a:t>
            </a:r>
            <a:r>
              <a:rPr lang="ru-RU" sz="3200" b="1" u="sng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ѹ</a:t>
            </a:r>
            <a:r>
              <a:rPr lang="ru-RU" sz="3200" b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мирааше</a:t>
            </a:r>
            <a:r>
              <a:rPr lang="ru-RU" sz="32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l-GR" sz="32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Λ 8,42)</a:t>
            </a:r>
            <a:r>
              <a:rPr lang="ru-RU" sz="32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3200" kern="0">
                <a:effectLst/>
                <a:ea typeface="Aptos" panose="020B0004020202020204" pitchFamily="34" charset="0"/>
              </a:rPr>
              <a:t>(*</a:t>
            </a:r>
            <a:r>
              <a:rPr lang="ru-RU" sz="3200" kern="0">
                <a:effectLst/>
                <a:ea typeface="Aptos" panose="020B0004020202020204" pitchFamily="34" charset="0"/>
              </a:rPr>
              <a:t>ѹмьрѣаше)</a:t>
            </a:r>
            <a:endParaRPr lang="el-GR" sz="3200"/>
          </a:p>
          <a:p>
            <a:pPr marL="0" indent="0">
              <a:buNone/>
            </a:pPr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948BA-AC0E-C26A-5950-20584E1F0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21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084756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BBDAE-29F6-27AB-9494-CFC154DEF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Σύγκριση με τις βαλτικές γλώσσες: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AB4C0-969B-E387-8715-F3BE4B330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/>
              <a:t>Διατηρούν τον μέλλοντα</a:t>
            </a:r>
          </a:p>
          <a:p>
            <a:r>
              <a:rPr lang="el-GR" sz="2800"/>
              <a:t>Τα προθηματικά-τους ρήματα δέν αποκτούν συνοπτική σημασία, πρβλ. στη σύγχρονη λιθουανική παραδείγματα όπως</a:t>
            </a:r>
          </a:p>
          <a:p>
            <a:pPr marL="0" indent="0">
              <a:buNone/>
            </a:pPr>
            <a:r>
              <a:rPr lang="de-CH" sz="2800" b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Prad</a:t>
            </a:r>
            <a:r>
              <a:rPr lang="el-GR" sz="2800" b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ė</a:t>
            </a:r>
            <a:r>
              <a:rPr lang="de-CH" sz="2800" b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jo </a:t>
            </a:r>
            <a:r>
              <a:rPr lang="de-CH" sz="2800" b="1" u="sng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</a:t>
            </a:r>
            <a:r>
              <a:rPr lang="de-CH" sz="2800" b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siliepti </a:t>
            </a:r>
            <a:r>
              <a:rPr lang="de-CH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 vien architektai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de-CH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bet ir dailininkai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de-CH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</a:t>
            </a:r>
            <a:r>
              <a:rPr lang="sr-Latn-R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šytojai... 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‘Άρχισαν να ανταποκρίνονται (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отозваться</a:t>
            </a:r>
            <a:r>
              <a:rPr lang="el-GR" sz="280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όχι μόνο αρχιτέκτονες, αλλά και καλλιτέχνες, ζωγράφοι...’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1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Б. Вимер, Аспектуальные парадигмы и лексическое значение русских и литовских глаголов. Опыт сопоставления с точки зрения лексикализации и грамматикализации, </a:t>
            </a:r>
            <a:r>
              <a:rPr lang="ru-RU" sz="1800" i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Вопросы языкознания</a:t>
            </a:r>
            <a:r>
              <a:rPr lang="ru-RU" sz="1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2001, 2: 26-58. </a:t>
            </a:r>
            <a:r>
              <a:rPr lang="el-GR" sz="180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Το παράδειγμα στη σελ. 40.</a:t>
            </a:r>
            <a:endParaRPr lang="en-CH" sz="18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H" sz="32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l-GR" sz="3200"/>
          </a:p>
          <a:p>
            <a:endParaRPr lang="en-CH" sz="32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DD9092-407B-97C7-853D-BC35E9E47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22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366328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E5B3A-1992-2496-8053-DABF51F6C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6C86E-1542-21F7-932D-CE58A4AE7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l-GR"/>
          </a:p>
          <a:p>
            <a:pPr marL="0" indent="0" algn="ctr">
              <a:buNone/>
            </a:pPr>
            <a:endParaRPr lang="el-GR"/>
          </a:p>
          <a:p>
            <a:pPr marL="0" indent="0" algn="ctr">
              <a:buNone/>
            </a:pPr>
            <a:endParaRPr lang="el-GR"/>
          </a:p>
          <a:p>
            <a:pPr marL="0" indent="0" algn="ctr">
              <a:buNone/>
            </a:pPr>
            <a:r>
              <a:rPr lang="el-GR" sz="3600"/>
              <a:t>ΑΝΑΔΥΣΗ ΤΗΣ ΡΗΜΑΤΙΚΗΣ ΟΨΗΣ</a:t>
            </a:r>
          </a:p>
          <a:p>
            <a:pPr marL="0" indent="0" algn="ctr">
              <a:buNone/>
            </a:pPr>
            <a:r>
              <a:rPr lang="el-GR" sz="3600"/>
              <a:t>ΔΕΥΤΕΡΟ ΣΤΑΔΙΟ</a:t>
            </a:r>
            <a:endParaRPr lang="en-CH" sz="36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F50F35-813E-54CE-8B06-1EF371A5D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23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52507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B9929-27E3-9143-96BA-2C55CB85D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Θαμιστικά ρήματα στην Παλαιά εκκλησιαστική σλαβική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873DB-3FF5-C759-D9E2-7436EAD9F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CH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ѹ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мир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а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ти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 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ѹ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мир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а</a:t>
            </a:r>
            <a:r>
              <a:rPr lang="de-CH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de-CH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тъ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&lt; 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ѹ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мрѣ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ти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 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ѹ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мьр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е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тъ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με επίθημα 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а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а</a:t>
            </a:r>
            <a:r>
              <a:rPr lang="de-CH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και έκταση του φωνήεντος της ρίζας (ĭ &gt; ī)</a:t>
            </a:r>
            <a:endParaRPr lang="en-CH" sz="28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*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ис</a:t>
            </a:r>
            <a:r>
              <a:rPr lang="en-U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пи</a:t>
            </a:r>
            <a:r>
              <a:rPr lang="en-U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ва</a:t>
            </a:r>
            <a:r>
              <a:rPr lang="en-U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ти</a:t>
            </a:r>
            <a:r>
              <a:rPr lang="en-U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 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ис</a:t>
            </a:r>
            <a:r>
              <a:rPr lang="en-U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пи</a:t>
            </a:r>
            <a:r>
              <a:rPr lang="en-U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ва</a:t>
            </a:r>
            <a:r>
              <a:rPr lang="en-U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е</a:t>
            </a:r>
            <a:r>
              <a:rPr lang="en-U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тъ</a:t>
            </a:r>
            <a:r>
              <a:rPr lang="en-U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&lt; 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ис</a:t>
            </a:r>
            <a:r>
              <a:rPr lang="en-U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пи</a:t>
            </a:r>
            <a:r>
              <a:rPr lang="en-U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ти</a:t>
            </a:r>
            <a:r>
              <a:rPr lang="en-U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 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ис</a:t>
            </a:r>
            <a:r>
              <a:rPr lang="en-U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пи</a:t>
            </a:r>
            <a:r>
              <a:rPr lang="en-U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е</a:t>
            </a:r>
            <a:r>
              <a:rPr lang="en-U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тъ 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με επίθημα</a:t>
            </a:r>
            <a:r>
              <a:rPr lang="en-U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ва</a:t>
            </a:r>
            <a:r>
              <a:rPr lang="en-U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ва</a:t>
            </a:r>
            <a:r>
              <a:rPr lang="en-U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j-</a:t>
            </a:r>
            <a:endParaRPr lang="en-CH" sz="28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*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гражд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а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ти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 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гражд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а</a:t>
            </a:r>
            <a:r>
              <a:rPr lang="en-U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е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тъ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&lt; 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град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и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ти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 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град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и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тъ 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με επίθημα ­­‑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а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а</a:t>
            </a:r>
            <a:r>
              <a:rPr lang="de-CH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-, τροπή του θεματικού φωνήεντος -</a:t>
            </a:r>
            <a:r>
              <a:rPr lang="de-CH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σε γιόντ και γιοντισμό του τελικού συμφώνου της ρίζας (</a:t>
            </a:r>
            <a:r>
              <a:rPr lang="sr-Latn-R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*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de-CH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de-CH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de-CH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&gt; </a:t>
            </a:r>
            <a:r>
              <a:rPr lang="sr-Latn-R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*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de-CH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dj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de-CH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sr-Latn-R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&gt; žda)</a:t>
            </a:r>
            <a:endParaRPr lang="en-CH" sz="28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H" sz="30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6EE470-E211-4298-2943-F4EA3BD51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24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734617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B9929-27E3-9143-96BA-2C55CB85D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Θαμιστικά ρήματα στην Παλαιά εκκλησιαστική σλαβική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873DB-3FF5-C759-D9E2-7436EAD9F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отъ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мы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ва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ти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 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отъ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мы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ва</a:t>
            </a:r>
            <a:r>
              <a:rPr lang="en-U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е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тъ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&lt; 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отъ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мы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ти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 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отъ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мы</a:t>
            </a:r>
            <a:r>
              <a:rPr lang="en-U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е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тъ 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με επίθημα ‑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ва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ва</a:t>
            </a:r>
            <a:r>
              <a:rPr lang="en-U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endParaRPr lang="en-CH" sz="28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от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рѣш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а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ти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 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отъ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рѣш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а</a:t>
            </a:r>
            <a:r>
              <a:rPr lang="en-US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е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тъ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&lt; 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от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рѣш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и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ти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 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от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рѣш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и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тъ 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με επίθημα ­­‑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а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а</a:t>
            </a:r>
            <a:r>
              <a:rPr lang="de-CH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endParaRPr lang="en-CH" sz="28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по-маз-а-ти / по-маз-а</a:t>
            </a:r>
            <a:r>
              <a:rPr lang="de-CH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-е-тъ &lt; по-маз-а-ти / по-маж-е-тъ </a:t>
            </a:r>
            <a:r>
              <a:rPr lang="el-GR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με επίθημα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‑а/а</a:t>
            </a:r>
            <a:r>
              <a:rPr lang="de-CH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</a:t>
            </a:r>
            <a:r>
              <a:rPr lang="ru-RU" sz="28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endParaRPr lang="en-CH" sz="28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H" sz="30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6EE470-E211-4298-2943-F4EA3BD51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25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494265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F88F9-D1E3-5558-4913-0160377CD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Θαμιστικά ρήματα στην Παλαιά εκκλησιαστική σλαβική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40969-9C33-EE1F-7AE4-6EDE1863B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Στην ρωσοσλαβονική υπάρχει το 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помазовати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και 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помазывати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endParaRPr lang="en-CH" sz="32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по-маз-ов-а-ти / по-маз-ѹ</a:t>
            </a:r>
            <a:r>
              <a:rPr lang="de-CH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-е-тъ &lt; по-маз-а-ти / по-маж-е-тъ 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με επίθημα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‑ова/ѹ</a:t>
            </a:r>
            <a:r>
              <a:rPr lang="de-CH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endParaRPr lang="en-CH" sz="32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по-маз-ыв-а-ти / по-маз-ыва</a:t>
            </a:r>
            <a:r>
              <a:rPr lang="de-CH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-е-тъ &lt; по-маз-а-ти / по-маж-е-тъ 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με επίθημα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‑ыва/ыва</a:t>
            </a:r>
            <a:r>
              <a:rPr lang="de-CH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endParaRPr lang="en-CH" sz="32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34C08-A0C7-A30D-68C3-5F71732E8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26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335933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AA693-06EA-EF85-C910-277F1C40F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Θαμιστικά ρήματα στην Παλαιά εκκλησιαστική σλαβική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9EAB0-CB7B-B5BB-83B5-F3DB6B848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*при-пл­ѣт-а-ти / при-пл­ѣт-а</a:t>
            </a:r>
            <a:r>
              <a:rPr lang="de-CH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de-CH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-тъ &lt; при-плес-ти / при-плет-е-тъ 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με επίθημα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-а/а</a:t>
            </a:r>
            <a:r>
              <a:rPr lang="de-CH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και έκταση του φωνήεντος της ρίζας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(ĕ&gt;ē)</a:t>
            </a:r>
            <a:endParaRPr lang="en-CH" sz="32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пр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­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ѣ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плав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а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ти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 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прѣ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плав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а</a:t>
            </a:r>
            <a:r>
              <a:rPr lang="de-CH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етъ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&lt; 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прѣ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плѹ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ти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 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пр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­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ѣ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плов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е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тъ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με επίθημα -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а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а</a:t>
            </a:r>
            <a:r>
              <a:rPr lang="de-CH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και έκταση του φωνήεντος της ρίζας (ă&gt;ā)</a:t>
            </a:r>
            <a:endParaRPr lang="en-CH" sz="32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1DE2DF-73AE-00B1-8CEC-82562A16F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27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922676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AA693-06EA-EF85-C910-277F1C40F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Θαμιστικά ρήματα στην Παλαιά εκκλησιαστική σλαβική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9EAB0-CB7B-B5BB-83B5-F3DB6B848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про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бад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а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ти</a:t>
            </a:r>
            <a:endParaRPr lang="en-CH" sz="32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раз-дир-а-ти</a:t>
            </a:r>
            <a:endParaRPr lang="en-CH" sz="32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съ-бир-а-ти</a:t>
            </a:r>
            <a:endParaRPr lang="en-CH" sz="32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ѹ-рѣз-а-ти, ѹ-рѣз-ов-а-ти</a:t>
            </a:r>
            <a:endParaRPr lang="en-CH" sz="32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въ-пад-а-ти</a:t>
            </a:r>
            <a:endParaRPr lang="en-CH" sz="32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въз-бѹжд-а-ти</a:t>
            </a:r>
            <a:endParaRPr lang="en-CH" sz="32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1DE2DF-73AE-00B1-8CEC-82562A16F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28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714426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96FDF-561C-6A3A-B3E9-0D5177FD6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Επεισοδιακή / μή επεισοδιακή χρήση του ρήματος: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4F348-7CB6-1032-4B38-68B7E82D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32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Επεισοδιακή χρήση: (</a:t>
            </a:r>
            <a:r>
              <a:rPr lang="ru-RU" sz="32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Что происходит сейчас?</a:t>
            </a:r>
            <a:r>
              <a:rPr lang="el-GR" sz="3200">
                <a:latin typeface="Calibri" panose="020F0502020204030204" pitchFamily="34" charset="0"/>
                <a:ea typeface="Aptos" panose="020B0004020202020204" pitchFamily="34" charset="0"/>
              </a:rPr>
              <a:t>)</a:t>
            </a:r>
            <a:r>
              <a:rPr lang="ru-RU" sz="32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Медсестра открывает окно. Маша играет на скрипке.</a:t>
            </a:r>
            <a:endParaRPr lang="el-GR" sz="3200" kern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0" indent="0">
              <a:buNone/>
            </a:pPr>
            <a:r>
              <a:rPr lang="el-GR" sz="3200">
                <a:latin typeface="Calibri" panose="020F0502020204030204" pitchFamily="34" charset="0"/>
              </a:rPr>
              <a:t>Μή επεισοδιακή χρήση: 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Медсестра каждое утро открывает окно в палате.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Маша с детства играет на скрипке. По субботам мы собираем грибы в лесу.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Иван говорит на трех языках.В нужде и кулик соловьем свищет.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Работа дураков любит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CH" sz="32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283E64-4C7F-AB52-451C-9600D8C45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29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37851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DF172-7056-48BC-AF71-A5C26884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Παράδειγμα διαχρονικής υποκειμενοποίησης: ἄφες &gt; ας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3709C-F3DD-1F05-6724-EACF19FFB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3500" b="0" i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Ἄφες ἐκβάλω τὸ κάρφος ἀπὸ τοῦ ὀφθαλμοῦ σου</a:t>
            </a:r>
            <a:r>
              <a:rPr lang="de-CH" sz="3500" b="0" i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el-GR" sz="3500" b="0" i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(Μθ 7,4)</a:t>
            </a:r>
            <a:endParaRPr lang="el-GR" sz="350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3500">
                <a:solidFill>
                  <a:srgbClr val="202122"/>
                </a:solidFill>
                <a:latin typeface="Arial" panose="020B0604020202020204" pitchFamily="34" charset="0"/>
              </a:rPr>
              <a:t>Ας έχει χιονίσει, εμείς θα πάμε εκδρομή.</a:t>
            </a:r>
          </a:p>
          <a:p>
            <a:pPr marL="0" indent="0">
              <a:buNone/>
            </a:pPr>
            <a:endParaRPr lang="el-GR" sz="360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de-CH" sz="2800">
                <a:latin typeface="Calibri" panose="020F0502020204030204" pitchFamily="34" charset="0"/>
                <a:ea typeface="Aptos" panose="020B0004020202020204" pitchFamily="34" charset="0"/>
              </a:rPr>
              <a:t>Kiki Nikiforidou</a:t>
            </a:r>
            <a:r>
              <a:rPr lang="el-GR" sz="28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, </a:t>
            </a:r>
            <a:r>
              <a:rPr lang="de-CH" sz="2800" i="1">
                <a:latin typeface="Calibri" panose="020F0502020204030204" pitchFamily="34" charset="0"/>
                <a:ea typeface="Aptos" panose="020B0004020202020204" pitchFamily="34" charset="0"/>
              </a:rPr>
              <a:t>Modern Greek </a:t>
            </a:r>
            <a:r>
              <a:rPr lang="de-CH" sz="2800">
                <a:latin typeface="Calibri" panose="020F0502020204030204" pitchFamily="34" charset="0"/>
                <a:ea typeface="Aptos" panose="020B0004020202020204" pitchFamily="34" charset="0"/>
              </a:rPr>
              <a:t>As: </a:t>
            </a:r>
            <a:r>
              <a:rPr lang="de-CH" sz="2800" i="1">
                <a:latin typeface="Calibri" panose="020F0502020204030204" pitchFamily="34" charset="0"/>
                <a:ea typeface="Aptos" panose="020B0004020202020204" pitchFamily="34" charset="0"/>
              </a:rPr>
              <a:t>A Case Study in Grammaticalization and Grammatical Polysemy, </a:t>
            </a:r>
            <a:r>
              <a:rPr lang="de-CH" sz="28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Studies in Language</a:t>
            </a:r>
            <a:r>
              <a:rPr lang="el-GR" sz="28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20:3</a:t>
            </a:r>
            <a:r>
              <a:rPr lang="de-CH" sz="28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(1996)</a:t>
            </a:r>
            <a:r>
              <a:rPr lang="el-GR" sz="28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, 599-632</a:t>
            </a:r>
            <a:r>
              <a:rPr lang="de-CH" sz="28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.</a:t>
            </a:r>
            <a:endParaRPr lang="el-GR" sz="280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l-GR" sz="360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CH" sz="36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DBFD79-DC8C-2F4B-6C61-38F2A4393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66509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28D19-5809-13BD-11FA-A67E4AA5C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Ρήματα της ρωσικής πού επιτρέπουν μόνο επεισοδιακή χρήση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3BF2F-2AC8-8325-DF96-CA7498E0F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питаться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‘τρέφομαι’, 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преподавать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‘παραδίδω μαθήματα’, 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вдовствовать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‘χηρέυω’, 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руководить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‘διευθύνω’</a:t>
            </a:r>
            <a:endParaRPr lang="en-CH" sz="32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3200"/>
          </a:p>
          <a:p>
            <a:pPr marL="0" indent="0">
              <a:buNone/>
            </a:pPr>
            <a:r>
              <a:rPr lang="ru-RU" sz="32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певать , говаривать, сиживать, леживать, живать, видывать, слыхивать, шивать, плакивать: Любил, бывало, сиживать вечерами в управлении колхоза (АГ-80, § 1424)</a:t>
            </a:r>
            <a:endParaRPr lang="en-CH" sz="32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D3C7CA-D584-2F72-DC7A-DDDB0D006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30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02583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7FB22-61A9-FE0A-BD5B-E698962E7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Επεισοδιακή χρήση των θαμιστικών ρημάτων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9244E-7F7A-AD89-C2D2-9B7B9A0A9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3200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отрѣшаѭштема же има жрѣбѧ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рѣшѧ господие его къ нима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чъто отрѣшаата жрѣбѧ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λυόντων δὲ αὐτῶν τὸν πῶλον, εἶπον οἱ κύριοι αὐτοῦ πρὸς αὐτούς, Τί λύετε τὸν πῶλον;</a:t>
            </a:r>
            <a:r>
              <a:rPr lang="de-CH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Λ 19,33</a:t>
            </a:r>
            <a:endParaRPr lang="en-CH" sz="32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6776AE-5CEA-417C-AEB8-7C49DB4FC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31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09850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B8FE-8A83-1532-264C-BDD731010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Οψιακές τριάδες / δευτερογενή μή-συνοπτικά ρήματα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4F730-C661-2985-54B9-61A9FDF5B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156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мыти – отъмыти – отъмывати</a:t>
            </a:r>
            <a:endParaRPr lang="en-CH" sz="32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156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рѣшити – отрѣшити – отрѣшати</a:t>
            </a:r>
            <a:endParaRPr lang="en-CH" sz="32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156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бьрати – събьрати – събирати</a:t>
            </a:r>
            <a:endParaRPr lang="en-CH" sz="32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156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пасти – въпасти – въпадати</a:t>
            </a:r>
            <a:endParaRPr lang="en-CH" sz="32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плести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приплести</a:t>
            </a:r>
            <a:r>
              <a:rPr lang="el-GR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ru-RU" sz="32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приплѣтати</a:t>
            </a:r>
            <a:endParaRPr lang="en-CH" sz="32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4B3FA2-98DD-E474-C937-D48B6E538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32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398241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8E508-C04D-EC78-D77D-039982D90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Λιθουανικό αντιπαράδειγμα: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15075-F12F-3B74-59CC-236C29D84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sz="32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per</a:t>
            </a:r>
            <a:r>
              <a:rPr lang="el-GR" sz="3200">
                <a:latin typeface="Calibri" panose="020F0502020204030204" pitchFamily="34" charset="0"/>
                <a:ea typeface="Aptos" panose="020B0004020202020204" pitchFamily="34" charset="0"/>
              </a:rPr>
              <a:t>-</a:t>
            </a:r>
            <a:r>
              <a:rPr lang="de-CH" sz="32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ra</a:t>
            </a:r>
            <a:r>
              <a:rPr lang="sr-Latn-RS" sz="32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šyti </a:t>
            </a:r>
            <a:r>
              <a:rPr lang="el-GR" sz="32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‘αντιγράφω’ = </a:t>
            </a:r>
            <a:r>
              <a:rPr lang="ru-RU" sz="32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переписать </a:t>
            </a:r>
            <a:r>
              <a:rPr lang="el-GR" sz="3200" i="1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και </a:t>
            </a:r>
            <a:r>
              <a:rPr lang="ru-RU" sz="32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переписывать</a:t>
            </a:r>
            <a:endParaRPr lang="el-GR" sz="3200" kern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r>
              <a:rPr lang="el-GR" sz="32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το παράγωγο </a:t>
            </a:r>
            <a:r>
              <a:rPr lang="de-CH" sz="32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per</a:t>
            </a:r>
            <a:r>
              <a:rPr lang="el-GR" sz="32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-</a:t>
            </a:r>
            <a:r>
              <a:rPr lang="de-CH" sz="32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ra</a:t>
            </a:r>
            <a:r>
              <a:rPr lang="sr-Latn-RS" sz="32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š</a:t>
            </a:r>
            <a:r>
              <a:rPr lang="de-CH" sz="32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in</a:t>
            </a:r>
            <a:r>
              <a:rPr lang="el-GR" sz="32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ė</a:t>
            </a:r>
            <a:r>
              <a:rPr lang="de-CH" sz="32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ti </a:t>
            </a:r>
            <a:r>
              <a:rPr lang="el-GR" sz="3200">
                <a:latin typeface="Calibri" panose="020F0502020204030204" pitchFamily="34" charset="0"/>
                <a:ea typeface="Aptos" panose="020B0004020202020204" pitchFamily="34" charset="0"/>
              </a:rPr>
              <a:t>διατηρεί την επαναληπτική-του</a:t>
            </a:r>
            <a:r>
              <a:rPr lang="el-GR" sz="32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σημασία </a:t>
            </a:r>
            <a:endParaRPr lang="en-CH" sz="32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6CD088-BF20-D8F6-CBC6-CBF8DD9A7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33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002169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E5B3A-1992-2496-8053-DABF51F6C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6C86E-1542-21F7-932D-CE58A4AE7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l-GR"/>
          </a:p>
          <a:p>
            <a:pPr marL="0" indent="0" algn="ctr">
              <a:buNone/>
            </a:pPr>
            <a:endParaRPr lang="el-GR"/>
          </a:p>
          <a:p>
            <a:pPr marL="0" indent="0" algn="ctr">
              <a:buNone/>
            </a:pPr>
            <a:endParaRPr lang="el-GR"/>
          </a:p>
          <a:p>
            <a:pPr marL="0" indent="0" algn="ctr">
              <a:buNone/>
            </a:pPr>
            <a:r>
              <a:rPr lang="el-GR" sz="3600"/>
              <a:t>ΑΝΑΔΥΣΗ ΤΗΣ ΡΗΜΑΤΙΚΗΣ ΟΨΗΣ</a:t>
            </a:r>
          </a:p>
          <a:p>
            <a:pPr marL="0" indent="0" algn="ctr">
              <a:buNone/>
            </a:pPr>
            <a:r>
              <a:rPr lang="el-GR" sz="3600"/>
              <a:t>ΤΡΙΤΟ ΣΤΑΔΙΟ</a:t>
            </a:r>
            <a:endParaRPr lang="en-CH" sz="36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F50F35-813E-54CE-8B06-1EF371A5D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34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811373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EB184-5F9A-E431-EC12-64D378D11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Φαινόμενα του τρίτου σταδίου: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D0534-78EC-808C-C32F-740026B1C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1. Ένταξη των υπόλοιπων ρημάτων στο σύστημα των όψεων, ανάλογα με τη σημασία-τους (</a:t>
            </a:r>
            <a:r>
              <a:rPr lang="ru-RU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мыти </a:t>
            </a:r>
            <a:r>
              <a:rPr lang="el-GR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μή συνοπτικό, </a:t>
            </a:r>
            <a:r>
              <a:rPr lang="ru-RU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пасти </a:t>
            </a:r>
            <a:r>
              <a:rPr lang="el-GR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συνοπτικό)</a:t>
            </a:r>
            <a:endParaRPr lang="en-CH" sz="30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 Ανάπτυξη κενών προθημάτων, προθημάτων που έχουν ως μόνη λει­τουργία-τους την αλλαγή της όψης. Στην όψιμη παλαιοσλαβική αυτή τη λειτουργία την έχει εν μέρει το πρόθημα </a:t>
            </a:r>
            <a:r>
              <a:rPr lang="ru-RU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въз</a:t>
            </a:r>
            <a:r>
              <a:rPr lang="el-GR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-, στη ρωσική γλώσσα το πρόθημα </a:t>
            </a:r>
            <a:r>
              <a:rPr lang="ru-RU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</a:t>
            </a:r>
            <a:r>
              <a:rPr lang="el-GR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-: </a:t>
            </a:r>
            <a:r>
              <a:rPr lang="ru-RU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погулять</a:t>
            </a:r>
            <a:r>
              <a:rPr lang="el-GR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ru-RU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почитать</a:t>
            </a:r>
            <a:r>
              <a:rPr lang="el-GR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ru-RU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поработать</a:t>
            </a:r>
            <a:r>
              <a:rPr lang="el-GR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ru-RU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побеседовать</a:t>
            </a:r>
            <a:r>
              <a:rPr lang="el-GR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ru-RU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полежать</a:t>
            </a:r>
            <a:r>
              <a:rPr lang="el-GR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ru-RU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посидеть</a:t>
            </a:r>
            <a:r>
              <a:rPr lang="el-GR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ru-RU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постоять</a:t>
            </a:r>
            <a:r>
              <a:rPr lang="el-GR" sz="300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...</a:t>
            </a:r>
            <a:endParaRPr lang="en-CH" sz="30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D3612-C86E-5724-9DFD-BB78B7BC8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35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081041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A821B-86BE-612A-7D3D-526BD1286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Αποδέσμευση της τελικότητας απο τη συνοπτικότητα:</a:t>
            </a:r>
            <a:endParaRPr lang="en-CH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FA54B24-7C82-C29A-D84A-986C990E08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9156636"/>
              </p:ext>
            </p:extLst>
          </p:nvPr>
        </p:nvGraphicFramePr>
        <p:xfrm>
          <a:off x="323528" y="2060848"/>
          <a:ext cx="8496945" cy="36003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32315">
                  <a:extLst>
                    <a:ext uri="{9D8B030D-6E8A-4147-A177-3AD203B41FA5}">
                      <a16:colId xmlns:a16="http://schemas.microsoft.com/office/drawing/2014/main" val="2134703148"/>
                    </a:ext>
                  </a:extLst>
                </a:gridCol>
                <a:gridCol w="2832315">
                  <a:extLst>
                    <a:ext uri="{9D8B030D-6E8A-4147-A177-3AD203B41FA5}">
                      <a16:colId xmlns:a16="http://schemas.microsoft.com/office/drawing/2014/main" val="2122475692"/>
                    </a:ext>
                  </a:extLst>
                </a:gridCol>
                <a:gridCol w="2832315">
                  <a:extLst>
                    <a:ext uri="{9D8B030D-6E8A-4147-A177-3AD203B41FA5}">
                      <a16:colId xmlns:a16="http://schemas.microsoft.com/office/drawing/2014/main" val="1986937291"/>
                    </a:ext>
                  </a:extLst>
                </a:gridCol>
              </a:tblGrid>
              <a:tr h="1200133">
                <a:tc>
                  <a:txBody>
                    <a:bodyPr/>
                    <a:lstStyle/>
                    <a:p>
                      <a:endParaRPr lang="en-CH" sz="3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000"/>
                        <a:t>Συνοπτικό</a:t>
                      </a:r>
                      <a:endParaRPr lang="en-CH" sz="3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000"/>
                        <a:t>Μή συνοπτικό</a:t>
                      </a:r>
                      <a:endParaRPr lang="en-CH" sz="3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047742"/>
                  </a:ext>
                </a:extLst>
              </a:tr>
              <a:tr h="1200133">
                <a:tc>
                  <a:txBody>
                    <a:bodyPr/>
                    <a:lstStyle/>
                    <a:p>
                      <a:r>
                        <a:rPr lang="el-GR" sz="3000"/>
                        <a:t>Τελικό</a:t>
                      </a:r>
                      <a:endParaRPr lang="en-CH" sz="3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/>
                        <a:t>перелить</a:t>
                      </a:r>
                      <a:endParaRPr lang="en-CH" sz="3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/>
                        <a:t>переливать</a:t>
                      </a:r>
                      <a:endParaRPr lang="en-CH" sz="3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055335"/>
                  </a:ext>
                </a:extLst>
              </a:tr>
              <a:tr h="1200133">
                <a:tc>
                  <a:txBody>
                    <a:bodyPr/>
                    <a:lstStyle/>
                    <a:p>
                      <a:r>
                        <a:rPr lang="el-GR" sz="3000"/>
                        <a:t>Μή τελικό</a:t>
                      </a:r>
                      <a:endParaRPr lang="en-CH" sz="3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/>
                        <a:t>поработать</a:t>
                      </a:r>
                      <a:endParaRPr lang="en-CH" sz="3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/>
                        <a:t>работать</a:t>
                      </a:r>
                      <a:endParaRPr lang="en-CH" sz="3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30077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4C9624-EFA8-80C6-8942-18E9DF8DB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36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28397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E5B3A-1992-2496-8053-DABF51F6C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6C86E-1542-21F7-932D-CE58A4AE7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l-GR"/>
          </a:p>
          <a:p>
            <a:pPr marL="0" indent="0" algn="ctr">
              <a:buNone/>
            </a:pPr>
            <a:endParaRPr lang="el-GR"/>
          </a:p>
          <a:p>
            <a:pPr marL="0" indent="0" algn="ctr">
              <a:buNone/>
            </a:pPr>
            <a:endParaRPr lang="el-GR"/>
          </a:p>
          <a:p>
            <a:pPr marL="0" indent="0" algn="ctr">
              <a:buNone/>
            </a:pPr>
            <a:r>
              <a:rPr lang="el-GR" sz="3600"/>
              <a:t>ΒΙΒΛΙΟΓΡΑΦΙΑ</a:t>
            </a:r>
          </a:p>
          <a:p>
            <a:pPr marL="0" indent="0" algn="ctr">
              <a:buNone/>
            </a:pPr>
            <a:r>
              <a:rPr lang="el-GR" sz="3600"/>
              <a:t>(ΑΚΡΩΣ ΕΠΙΛΕΚΤΙΚΗ)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F50F35-813E-54CE-8B06-1EF371A5D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37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45510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7F1EB-D116-DCF5-54BD-7D5201714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Για τη ρηματική όψη γενικά: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339B1-CDC0-F8CC-EC1E-1CBCA1F8F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Zaliznjak, Anna A., I. L. Mikaėlijan, A. D. Šmelev. 2015. </a:t>
            </a:r>
            <a:r>
              <a:rPr lang="pl-PL" i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Russkaja aspekto­logija: v zaščitu vidovoj pary.</a:t>
            </a:r>
            <a:r>
              <a:rPr lang="pl-PL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Moskva: Jazyki slavjanskoj kul’tury.</a:t>
            </a:r>
            <a:endParaRPr lang="en-CH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Smith, Carlota S. 1997. </a:t>
            </a:r>
            <a:r>
              <a:rPr lang="en-GB" i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Parameter of Aspect.</a:t>
            </a:r>
            <a:r>
              <a:rPr lang="en-GB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Second edition. Dordrecht, Boston, London: Kluwer.</a:t>
            </a:r>
            <a:endParaRPr lang="en-CH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Μόζερ, Αμαλία. 2003. </a:t>
            </a:r>
            <a:r>
              <a:rPr lang="el-GR" i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Άποψη και χρόνος στην ιστορία της Ελληνικής.</a:t>
            </a:r>
            <a:r>
              <a:rPr lang="el-GR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Αθήνα. (Κεφ. 3: Άποψη, ποιόν ενέργειας και χρόνος)</a:t>
            </a:r>
            <a:endParaRPr lang="en-CH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Μάρκου, Χριστίνα Γ. 2012. </a:t>
            </a:r>
            <a:r>
              <a:rPr lang="el-GR" i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Γραμματικό σύστημα και οψιακότητα. Η Βουλγαρική γλώσσα σε σύγκριση με τις άλλες Σλαβικές και την Ελληνική.</a:t>
            </a:r>
            <a:r>
              <a:rPr lang="el-GR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Θεσσαλονίκη.</a:t>
            </a:r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C58165-345B-DFE8-D58C-902A39AC7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38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917336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A29FB-96A7-7D77-D106-F72855FF9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Ανάδυση της ρηματικής όψης στην πρωτοσλαβική: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4DEE5-1ECD-B73C-2D03-9289B3A71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156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Maslov, Jurij Sergeevič. 2004. </a:t>
            </a:r>
            <a:r>
              <a:rPr lang="it-IT" i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Izbrannye trudy. Aspektologija. Obščee jazykoznanie.</a:t>
            </a:r>
            <a:r>
              <a:rPr lang="it-IT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Moskau. [</a:t>
            </a:r>
            <a:r>
              <a:rPr lang="el-GR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Περιέχει το άρθρο</a:t>
            </a:r>
            <a:r>
              <a:rPr lang="it-IT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sr-Latn-RS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Rol' tak nazyvaemoj perfektivacii i imperfektivacii v processe vozniknovenija slavjanskogo glagol'nogo vida, S. 445-476</a:t>
            </a:r>
            <a:r>
              <a:rPr lang="it-IT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; </a:t>
            </a:r>
            <a:r>
              <a:rPr lang="el-GR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γερμανική μετάφραση</a:t>
            </a:r>
            <a:r>
              <a:rPr lang="it-IT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Maslov, Jurij </a:t>
            </a:r>
            <a:r>
              <a:rPr lang="sr-Latn-RS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Sergeevič, Zur Entstehungs­geschichte des slavischen Verbalaspekts, </a:t>
            </a:r>
            <a:r>
              <a:rPr lang="sr-Latn-RS" i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Zeitschrift für Slawistik</a:t>
            </a:r>
            <a:r>
              <a:rPr lang="sr-Latn-RS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4, 1959, S. 560-568].</a:t>
            </a:r>
            <a:endParaRPr lang="en-CH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Schelesniker, Herbert. 1959. Entstehung und Entwicklung des slavischen Aspektsystems. </a:t>
            </a:r>
            <a:r>
              <a:rPr lang="en-US" i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Welt der Slaven</a:t>
            </a:r>
            <a:r>
              <a:rPr lang="en-US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4. 390-409.</a:t>
            </a:r>
            <a:endParaRPr lang="en-CH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4193F6-5A36-0694-B107-070005DFB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39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74837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F3BB9-B455-BE15-1B02-F87D3030E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Nikiforidou 1996: 613 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9B058-5A8B-C751-896F-4FD4F908D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sz="30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The concessive meaning of </a:t>
            </a:r>
            <a:r>
              <a:rPr lang="de-CH" sz="3000" i="1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as</a:t>
            </a:r>
            <a:r>
              <a:rPr lang="de-CH" sz="30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can be viewed as a performance of an act of</a:t>
            </a:r>
            <a:r>
              <a:rPr lang="el-GR" sz="30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 </a:t>
            </a:r>
            <a:r>
              <a:rPr lang="de-CH" sz="30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permission as well</a:t>
            </a:r>
            <a:r>
              <a:rPr lang="el-GR" sz="30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, </a:t>
            </a:r>
            <a:r>
              <a:rPr lang="de-CH" sz="30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but this time permission operates in the speech</a:t>
            </a:r>
            <a:r>
              <a:rPr lang="el-GR" sz="30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-</a:t>
            </a:r>
            <a:r>
              <a:rPr lang="de-CH" sz="30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act world</a:t>
            </a:r>
            <a:r>
              <a:rPr lang="el-GR" sz="30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. </a:t>
            </a:r>
            <a:r>
              <a:rPr lang="en-US" sz="30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The speaker of an </a:t>
            </a:r>
            <a:r>
              <a:rPr lang="en-US" sz="3000" i="1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as</a:t>
            </a:r>
            <a:r>
              <a:rPr lang="en-US" sz="30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concessive is no longer saying “I allow you to do X” but rather “I allow you to say X or I grant you X” for the purposes of the conversation. The content of the </a:t>
            </a:r>
            <a:r>
              <a:rPr lang="en-US" sz="3000" i="1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as</a:t>
            </a:r>
            <a:r>
              <a:rPr lang="en-US" sz="3000" kern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clause does not apply to the real world anymore, but to the world of the conversation; it is a speech-act of permission performed or operating in the speech-act world. </a:t>
            </a:r>
            <a:endParaRPr lang="en-CH" sz="3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B82D14-8335-CCD4-99DB-D2E59A0C1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988804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A29FB-96A7-7D77-D106-F72855FF9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Ανάδυση της ρηματικής όψης στην πρωτοσλαβική: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4DEE5-1ECD-B73C-2D03-9289B3A71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Wiemer, Björn, Ilja A. Ser</a:t>
            </a:r>
            <a:r>
              <a:rPr lang="sr-Latn-RS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žant. 2017. Diachrony and typology of Slavic aspect: What does morphology tell us? In: Walter Bisang, Andrej Malchukov (eds.) </a:t>
            </a:r>
            <a:r>
              <a:rPr lang="sr-Latn-RS" i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Unity and diversity in grammaticalization scenarios.</a:t>
            </a:r>
            <a:r>
              <a:rPr lang="sr-Latn-RS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Berlin. 239-307.</a:t>
            </a:r>
            <a:endParaRPr lang="en-CH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i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role of prefixes in the formation of aspectuality.</a:t>
            </a:r>
            <a:r>
              <a:rPr lang="en-GB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Ed. by Rosanna Benacchio, Alessio Muro, Svetlana Slavkova. </a:t>
            </a:r>
            <a:r>
              <a:rPr lang="en-US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Firenze: Firenze UP. 2017.</a:t>
            </a:r>
            <a:endParaRPr lang="en-CH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Breu, Walter. 1992. Zur Rolle der Präfigierung bei der Entstehung von Aspektsystemen. In: Marguerite Guiraud-Weber, Charles Zaremba (eds.). </a:t>
            </a:r>
            <a:r>
              <a:rPr lang="sr-Latn-RS" i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Linguistique et slavistique: Melanges offerts à Paul Garde.</a:t>
            </a:r>
            <a:r>
              <a:rPr lang="sr-Latn-RS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Aix-en-Provence, Paris. 119-135.</a:t>
            </a:r>
            <a:endParaRPr lang="en-CH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4193F6-5A36-0694-B107-070005DFB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40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45479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109D8-4668-39B2-2C3E-1D6F1E785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Γραμματική όψη στην Παλαιά εκκλησιαστική σλαβική: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3A491-8A1C-8C0B-E75C-C495CC83E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r-Latn-RS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Aitzetmüller, Rudolf. </a:t>
            </a:r>
            <a:r>
              <a:rPr lang="de-CH" i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Altbulgarische Grammatik als Einführung in die slavische Sprachwissenschaft</a:t>
            </a:r>
            <a:r>
              <a:rPr lang="de-CH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2., verb. und erw. Aufl. 1991. Freiburg i. Br. : U.W. Weiher [1. Auflage 1978].</a:t>
            </a:r>
            <a:endParaRPr lang="en-CH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Vaillant, André. </a:t>
            </a:r>
            <a:r>
              <a:rPr lang="fr-CH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1964. </a:t>
            </a:r>
            <a:r>
              <a:rPr lang="fr-FR" i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Manuel du vieux slave. Tome I. Grammaire. Tome II. Textes et Glossaire.</a:t>
            </a:r>
            <a:r>
              <a:rPr lang="fr-FR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Seconde édition revue et augmentée. Paris: Institut d'Etudes slaves. </a:t>
            </a:r>
            <a:endParaRPr lang="en-CH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22CE89-B7DB-1437-933B-D07C09F80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41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257366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874CE-3D23-9FEB-3732-478EE5DC1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Μερικές νεότερες εργασίες: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DB023-3B32-C93D-6D62-F53ACDFA7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Eckhoff, Hanne &amp; Haug, Dag. 2015. </a:t>
            </a:r>
            <a:r>
              <a:rPr lang="en-US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Aspect and prefixation in Old Church Slavonic. </a:t>
            </a:r>
            <a:r>
              <a:rPr lang="en-US" i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Diachronica </a:t>
            </a:r>
            <a:r>
              <a:rPr lang="en-US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32,2. 186-230.</a:t>
            </a:r>
            <a:endParaRPr lang="en-CH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Kamphuis, J. 2020. </a:t>
            </a:r>
            <a:r>
              <a:rPr lang="en-US" i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Verbal Aspect in Old Church Slavonic. A Corpus-Based Approach.</a:t>
            </a:r>
            <a:r>
              <a:rPr lang="en-US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Leiden, Boston: Brill Rodopi. (</a:t>
            </a:r>
            <a:r>
              <a:rPr lang="el-GR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Βιβλιοκρισία</a:t>
            </a:r>
            <a:r>
              <a:rPr lang="en-US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Hanne Eckhoff, </a:t>
            </a:r>
            <a:r>
              <a:rPr lang="en-US" i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Voprosy jazykoznanija</a:t>
            </a:r>
            <a:r>
              <a:rPr lang="en-US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2021, 4)</a:t>
            </a:r>
            <a:endParaRPr lang="en-CH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Eckhoff, Hanne Martine. 2018. A corpus approach to the history of Russian </a:t>
            </a:r>
            <a:r>
              <a:rPr lang="en-US" i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 </a:t>
            </a:r>
            <a:r>
              <a:rPr lang="en-US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delimitatives. </a:t>
            </a:r>
            <a:r>
              <a:rPr lang="en-US" i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Diachronica </a:t>
            </a:r>
            <a:r>
              <a:rPr lang="en-US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35,3. 338-366.</a:t>
            </a:r>
            <a:endParaRPr lang="en-CH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D92CDA-3AEA-58EB-944D-2C6974B23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42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64174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1FDCD-A335-7F69-6C8E-EBA65201E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Συχρονική / διαχρονική υποκειμενοποίηση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77860-B6A1-F960-2A7D-651519962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3500">
                <a:ea typeface="Aptos" panose="020B0004020202020204" pitchFamily="34" charset="0"/>
              </a:rPr>
              <a:t>Α</a:t>
            </a:r>
            <a:r>
              <a:rPr lang="el-GR" sz="3500" kern="0">
                <a:effectLst/>
                <a:ea typeface="Aptos" panose="020B0004020202020204" pitchFamily="34" charset="0"/>
              </a:rPr>
              <a:t>ς μήν έρθει στο πάρτι-μου, δέ με πειράζει</a:t>
            </a:r>
            <a:r>
              <a:rPr lang="de-CH" sz="3500" kern="0">
                <a:effectLst/>
                <a:ea typeface="Aptos" panose="020B0004020202020204" pitchFamily="34" charset="0"/>
              </a:rPr>
              <a:t>.</a:t>
            </a:r>
            <a:r>
              <a:rPr lang="el-GR" sz="3500" kern="0">
                <a:effectLst/>
                <a:ea typeface="Aptos" panose="020B0004020202020204" pitchFamily="34" charset="0"/>
              </a:rPr>
              <a:t> </a:t>
            </a:r>
            <a:r>
              <a:rPr lang="el-GR" sz="3500" kern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(</a:t>
            </a:r>
            <a:r>
              <a:rPr lang="de-CH" sz="350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permission in the real world)</a:t>
            </a:r>
            <a:endParaRPr lang="el-GR" sz="3500" kern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sz="3500">
                <a:ea typeface="Aptos" panose="020B0004020202020204" pitchFamily="34" charset="0"/>
              </a:rPr>
              <a:t>Α</a:t>
            </a:r>
            <a:r>
              <a:rPr lang="el-GR" sz="3500" kern="0">
                <a:effectLst/>
                <a:ea typeface="Aptos" panose="020B0004020202020204" pitchFamily="34" charset="0"/>
              </a:rPr>
              <a:t>ς μήν έρθει στο πάρτι-μου, εγώ θα πάω στο δικό-του.</a:t>
            </a:r>
            <a:r>
              <a:rPr lang="de-CH" sz="3500" kern="0">
                <a:effectLst/>
                <a:ea typeface="Aptos" panose="020B0004020202020204" pitchFamily="34" charset="0"/>
              </a:rPr>
              <a:t> </a:t>
            </a:r>
            <a:r>
              <a:rPr lang="de-CH" sz="3500" kern="0"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(permission in the real world </a:t>
            </a:r>
            <a:r>
              <a:rPr lang="de-CH" sz="3500" i="1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and/or </a:t>
            </a:r>
            <a:r>
              <a:rPr lang="de-CH" sz="3500"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permission in the speech-act world)</a:t>
            </a:r>
            <a:endParaRPr lang="el-GR" sz="3500" kern="0"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sz="3500">
                <a:solidFill>
                  <a:srgbClr val="202122"/>
                </a:solidFill>
                <a:latin typeface="Arial" panose="020B0604020202020204" pitchFamily="34" charset="0"/>
              </a:rPr>
              <a:t>Ας έχει χιονίσει, εμείς θα πάμε εκδρομή.</a:t>
            </a:r>
            <a:r>
              <a:rPr lang="de-CH" sz="350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de-CH" sz="3500">
                <a:solidFill>
                  <a:srgbClr val="2021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(permission in the speech-act world)</a:t>
            </a:r>
            <a:endParaRPr lang="el-GR" sz="3500">
              <a:solidFill>
                <a:srgbClr val="20212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CH" sz="3600"/>
          </a:p>
          <a:p>
            <a:pPr marL="0" indent="0">
              <a:buNone/>
            </a:pPr>
            <a:endParaRPr lang="en-CH" sz="26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2AE080-83D8-16F4-C959-22A5053F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51509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12619-34EB-A244-E481-2612F1DE0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Σημείο εκκίνησης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0A2EC-E0FD-551C-D4CA-0A7314175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3600"/>
          </a:p>
          <a:p>
            <a:pPr marL="0" indent="0">
              <a:buNone/>
            </a:pPr>
            <a:endParaRPr lang="el-GR" sz="3600"/>
          </a:p>
          <a:p>
            <a:pPr marL="0" indent="0">
              <a:buNone/>
            </a:pPr>
            <a:r>
              <a:rPr lang="el-GR" sz="3600"/>
              <a:t>Απώλεια του ινδοευρωπαϊκού μέλλοντα στην πρώιμη πρωτοσλαβική</a:t>
            </a:r>
            <a:endParaRPr lang="en-CH" sz="36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84F677-A708-4D94-59F7-2AF15A09B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4993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E5B3A-1992-2496-8053-DABF51F6C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6C86E-1542-21F7-932D-CE58A4AE7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l-GR"/>
          </a:p>
          <a:p>
            <a:pPr marL="0" indent="0" algn="ctr">
              <a:buNone/>
            </a:pPr>
            <a:endParaRPr lang="el-GR"/>
          </a:p>
          <a:p>
            <a:pPr marL="0" indent="0" algn="ctr">
              <a:buNone/>
            </a:pPr>
            <a:endParaRPr lang="el-GR"/>
          </a:p>
          <a:p>
            <a:pPr marL="0" indent="0" algn="ctr">
              <a:buNone/>
            </a:pPr>
            <a:r>
              <a:rPr lang="el-GR" sz="3600"/>
              <a:t>ΑΝΑΔΥΣΗ ΤΗΣ ΡΗΜΑΤΙΚΗΣ ΟΨΗΣ</a:t>
            </a:r>
          </a:p>
          <a:p>
            <a:pPr marL="0" indent="0" algn="ctr">
              <a:buNone/>
            </a:pPr>
            <a:r>
              <a:rPr lang="el-GR" sz="3600"/>
              <a:t>ΠΡΩΤΟ ΣΤΑΔΙΟ</a:t>
            </a:r>
            <a:endParaRPr lang="en-CH" sz="36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F50F35-813E-54CE-8B06-1EF371A5D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15975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DFE26-9D28-55A7-AC62-4E869D108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Ανάδυση της ρηματικής όψης – πρώτο στάδιο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C3DB2-0E8F-B8A0-9B36-BF3585ABB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3600">
                <a:latin typeface="Calibri" panose="020F0502020204030204" pitchFamily="34" charset="0"/>
                <a:cs typeface="Calibri" panose="020F0502020204030204" pitchFamily="34" charset="0"/>
              </a:rPr>
              <a:t>Στο στάδιο αυτό ο ενεστώτας των τελικών ρημάτων αποκτά μελλοντική σημασία. Αυτό συμβαίνει κυρίως με ρήματα όπως</a:t>
            </a:r>
          </a:p>
          <a:p>
            <a:pPr marL="0" indent="0">
              <a:buNone/>
            </a:pPr>
            <a:endParaRPr lang="el-GR" sz="3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4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испити</a:t>
            </a:r>
            <a:r>
              <a:rPr lang="el-GR" sz="34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‘πίνω’: </a:t>
            </a:r>
            <a:r>
              <a:rPr lang="ru-RU" sz="34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чашѫ моѭ</a:t>
            </a:r>
            <a:r>
              <a:rPr lang="el-GR" sz="34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34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испиета </a:t>
            </a:r>
            <a:r>
              <a:rPr lang="el-GR" sz="3400">
                <a:solidFill>
                  <a:srgbClr val="202122"/>
                </a:solidFill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τ</a:t>
            </a:r>
            <a:r>
              <a:rPr lang="el-GR" sz="3400" b="0" i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ὸ μὲν ποτήριόν μου πίεσθε</a:t>
            </a:r>
            <a:r>
              <a:rPr lang="el-GR" sz="34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Μθ 20,23</a:t>
            </a:r>
            <a:endParaRPr lang="en-CH" sz="34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2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sz="2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CH" sz="2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041AE-739C-39E5-4AFE-AE39CC850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78660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DFE26-9D28-55A7-AC62-4E869D108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Ανάδυση της ρηματικής όψης – πρώτο στάδιο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C3DB2-0E8F-B8A0-9B36-BF3585ABB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4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оградити</a:t>
            </a:r>
            <a:r>
              <a:rPr lang="el-GR" sz="34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‘περιφράσσω’ </a:t>
            </a:r>
            <a:r>
              <a:rPr lang="ru-RU" sz="34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оплотомъ и огради </a:t>
            </a:r>
            <a:r>
              <a:rPr lang="el-GR" sz="3400" b="0" i="0">
                <a:solidFill>
                  <a:srgbClr val="202122"/>
                </a:solidFill>
                <a:effectLst/>
              </a:rPr>
              <a:t>φραγμὸν αὐτῷ περιέθηκε </a:t>
            </a:r>
            <a:r>
              <a:rPr lang="el-GR" sz="34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Μθ 21,33</a:t>
            </a:r>
            <a:endParaRPr lang="en-CH" sz="34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10509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4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отъмыти</a:t>
            </a:r>
            <a:r>
              <a:rPr lang="el-GR" sz="34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‘ξεπλένω’ </a:t>
            </a:r>
            <a:r>
              <a:rPr lang="ru-RU" sz="34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хотѣхъ слъзами отъмыти моихъ грѣхъ</a:t>
            </a:r>
            <a:r>
              <a:rPr lang="el-GR" sz="34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... </a:t>
            </a:r>
            <a:r>
              <a:rPr lang="ru-RU" sz="34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рѫкописание </a:t>
            </a:r>
            <a:r>
              <a:rPr lang="el-GR" sz="3400">
                <a:ea typeface="Aptos" panose="020B0004020202020204" pitchFamily="34" charset="0"/>
                <a:cs typeface="Times New Roman" panose="02020603050405020304" pitchFamily="18" charset="0"/>
              </a:rPr>
              <a:t>ἤ</a:t>
            </a:r>
            <a:r>
              <a:rPr lang="el-GR" sz="34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θελον δάκρυσιν ἐξαλεῖψαι τῶν ἐμῶν πταισμάτων τὸ χειρόγραφον </a:t>
            </a:r>
            <a:r>
              <a:rPr lang="de-CH" sz="34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Euch </a:t>
            </a:r>
            <a:r>
              <a:rPr lang="el-GR" sz="34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83</a:t>
            </a:r>
            <a:r>
              <a:rPr lang="de-CH" sz="34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</a:t>
            </a:r>
            <a:endParaRPr lang="en-CH" sz="34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2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sz="2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CH" sz="2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041AE-739C-39E5-4AFE-AE39CC850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9867-4506-684E-8271-8A2DC78F0087}" type="slidenum">
              <a:rPr lang="de-CH" smtClean="0"/>
              <a:pPr/>
              <a:t>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38868661"/>
      </p:ext>
    </p:extLst>
  </p:cSld>
  <p:clrMapOvr>
    <a:masterClrMapping/>
  </p:clrMapOvr>
</p:sld>
</file>

<file path=ppt/theme/theme1.xml><?xml version="1.0" encoding="utf-8"?>
<a:theme xmlns:a="http://schemas.openxmlformats.org/drawingml/2006/main" name="ZZPP01">
  <a:themeElements>
    <a:clrScheme name="">
      <a:dk1>
        <a:srgbClr val="000000"/>
      </a:dk1>
      <a:lt1>
        <a:srgbClr val="FFFFFF"/>
      </a:lt1>
      <a:dk2>
        <a:srgbClr val="000000"/>
      </a:dk2>
      <a:lt2>
        <a:srgbClr val="F6F6F6"/>
      </a:lt2>
      <a:accent1>
        <a:srgbClr val="E1EBF5"/>
      </a:accent1>
      <a:accent2>
        <a:srgbClr val="9CBDDE"/>
      </a:accent2>
      <a:accent3>
        <a:srgbClr val="FFFFFF"/>
      </a:accent3>
      <a:accent4>
        <a:srgbClr val="000000"/>
      </a:accent4>
      <a:accent5>
        <a:srgbClr val="EEF3F9"/>
      </a:accent5>
      <a:accent6>
        <a:srgbClr val="8DABC9"/>
      </a:accent6>
      <a:hlink>
        <a:srgbClr val="DF2046"/>
      </a:hlink>
      <a:folHlink>
        <a:srgbClr val="996670"/>
      </a:folHlink>
    </a:clrScheme>
    <a:fontScheme name="Office-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ZZPP01</Template>
  <TotalTime>0</TotalTime>
  <Words>2474</Words>
  <Application>Microsoft Office PowerPoint</Application>
  <PresentationFormat>On-screen Show (4:3)</PresentationFormat>
  <Paragraphs>228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Aptos</vt:lpstr>
      <vt:lpstr>Arial</vt:lpstr>
      <vt:lpstr>Calibri</vt:lpstr>
      <vt:lpstr>ZZPP01</vt:lpstr>
      <vt:lpstr>ΓΛΩΣΣΙΚΗ ΥΠΟΚΕΙΜΕΝΙΚΟΤΗΤΑ 4: ΑΝΑΔΥΣΗ ΤΗΣ ΚΑΤΗΓΟΡΙΑΣ ΤΗΣ ΡΗΜΑΤΙΚΗΣ ΟΨΗΣ ΣΤΗΝ ΟΨΙΜΗ ΠΡΩΤΟΣΛΑΒΙΚΗ – ΜΕΡΟΣ ΠΡΩΤΟ      </vt:lpstr>
      <vt:lpstr>Υποκειμενοποίηση στον λόγο / στην ιστορία της γλώσσας</vt:lpstr>
      <vt:lpstr>Παράδειγμα διαχρονικής υποκειμενοποίησης: ἄφες &gt; ας</vt:lpstr>
      <vt:lpstr>Nikiforidou 1996: 613 </vt:lpstr>
      <vt:lpstr>Συχρονική / διαχρονική υποκειμενοποίηση</vt:lpstr>
      <vt:lpstr>Σημείο εκκίνησης</vt:lpstr>
      <vt:lpstr>PowerPoint Presentation</vt:lpstr>
      <vt:lpstr>Ανάδυση της ρηματικής όψης – πρώτο στάδιο</vt:lpstr>
      <vt:lpstr>Ανάδυση της ρηματικής όψης – πρώτο στάδιο</vt:lpstr>
      <vt:lpstr>Ανάδυση της ρηματικής όψης – πρώτο στάδιο</vt:lpstr>
      <vt:lpstr>Ανάδυση της ρηματικής όψης – πρώτο στάδιο</vt:lpstr>
      <vt:lpstr>Ανάδυση της ρηματικής όψης – πρώτο στάδιο</vt:lpstr>
      <vt:lpstr>Ανάδυση της ρηματικής όψης – πρώτο στάδιο</vt:lpstr>
      <vt:lpstr>Ανάδυση της ρηματικής όψης – πρώτο στάδιο</vt:lpstr>
      <vt:lpstr>Ανάδυση της ρηματικής όψης – πρώτο στάδιο</vt:lpstr>
      <vt:lpstr>Προθηματοποίηση</vt:lpstr>
      <vt:lpstr>Προθηματοποίηση</vt:lpstr>
      <vt:lpstr>Προθηματοποίηση / τελικότητα</vt:lpstr>
      <vt:lpstr>Ανάδυση της ρηματικής όψης – πρώτο στάδιο</vt:lpstr>
      <vt:lpstr>Ανάδυση της ρηματικής όψης – πρώτο στάδιο</vt:lpstr>
      <vt:lpstr>Ανάδυση της ρηματικής όψης – πρώτο στάδιο</vt:lpstr>
      <vt:lpstr>Σύγκριση με τις βαλτικές γλώσσες:</vt:lpstr>
      <vt:lpstr>PowerPoint Presentation</vt:lpstr>
      <vt:lpstr>Θαμιστικά ρήματα στην Παλαιά εκκλησιαστική σλαβική</vt:lpstr>
      <vt:lpstr>Θαμιστικά ρήματα στην Παλαιά εκκλησιαστική σλαβική</vt:lpstr>
      <vt:lpstr>Θαμιστικά ρήματα στην Παλαιά εκκλησιαστική σλαβική</vt:lpstr>
      <vt:lpstr>Θαμιστικά ρήματα στην Παλαιά εκκλησιαστική σλαβική</vt:lpstr>
      <vt:lpstr>Θαμιστικά ρήματα στην Παλαιά εκκλησιαστική σλαβική</vt:lpstr>
      <vt:lpstr>Επεισοδιακή / μή επεισοδιακή χρήση του ρήματος:</vt:lpstr>
      <vt:lpstr>Ρήματα της ρωσικής πού επιτρέπουν μόνο επεισοδιακή χρήση</vt:lpstr>
      <vt:lpstr>Επεισοδιακή χρήση των θαμιστικών ρημάτων</vt:lpstr>
      <vt:lpstr>Οψιακές τριάδες / δευτερογενή μή-συνοπτικά ρήματα</vt:lpstr>
      <vt:lpstr>Λιθουανικό αντιπαράδειγμα:</vt:lpstr>
      <vt:lpstr>PowerPoint Presentation</vt:lpstr>
      <vt:lpstr>Φαινόμενα του τρίτου σταδίου:</vt:lpstr>
      <vt:lpstr>Αποδέσμευση της τελικότητας απο τη συνοπτικότητα:</vt:lpstr>
      <vt:lpstr>PowerPoint Presentation</vt:lpstr>
      <vt:lpstr>Για τη ρηματική όψη γενικά:</vt:lpstr>
      <vt:lpstr>Ανάδυση της ρηματικής όψης στην πρωτοσλαβική:</vt:lpstr>
      <vt:lpstr>Ανάδυση της ρηματικής όψης στην πρωτοσλαβική:</vt:lpstr>
      <vt:lpstr>Γραμματική όψη στην Παλαιά εκκλησιαστική σλαβική:</vt:lpstr>
      <vt:lpstr>Μερικές νεότερες εργασίες: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Ebenen / Dimensionen</dc:title>
  <dc:creator>Yannis</dc:creator>
  <cp:lastModifiedBy>Ioannis Kakridis</cp:lastModifiedBy>
  <cp:revision>78</cp:revision>
  <cp:lastPrinted>2013-02-04T14:21:24Z</cp:lastPrinted>
  <dcterms:created xsi:type="dcterms:W3CDTF">2016-09-27T08:38:55Z</dcterms:created>
  <dcterms:modified xsi:type="dcterms:W3CDTF">2024-08-26T07:21:20Z</dcterms:modified>
</cp:coreProperties>
</file>