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0" r:id="rId3"/>
    <p:sldId id="282" r:id="rId4"/>
    <p:sldId id="283" r:id="rId5"/>
    <p:sldId id="308" r:id="rId6"/>
    <p:sldId id="291" r:id="rId7"/>
    <p:sldId id="309" r:id="rId8"/>
    <p:sldId id="311" r:id="rId9"/>
    <p:sldId id="312" r:id="rId10"/>
    <p:sldId id="313" r:id="rId11"/>
    <p:sldId id="314" r:id="rId12"/>
    <p:sldId id="315" r:id="rId13"/>
    <p:sldId id="316" r:id="rId14"/>
    <p:sldId id="317" r:id="rId15"/>
    <p:sldId id="318" r:id="rId16"/>
    <p:sldId id="306" r:id="rId17"/>
    <p:sldId id="320" r:id="rId18"/>
    <p:sldId id="307" r:id="rId19"/>
    <p:sldId id="319"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tiana Mporisova" initials="" lastIdx="1" clrIdx="0">
    <p:extLst>
      <p:ext uri="{19B8F6BF-5375-455C-9EA6-DF929625EA0E}">
        <p15:presenceInfo xmlns:p15="http://schemas.microsoft.com/office/powerpoint/2012/main" userId="S::borisova@o365.uoa.gr::3aea74d0-3d12-4219-a6e3-82151b407c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08" autoAdjust="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78963-744C-497C-A402-813D26BC6A57}" type="doc">
      <dgm:prSet loTypeId="urn:microsoft.com/office/officeart/2005/8/layout/orgChart1" loCatId="hierarchy" qsTypeId="urn:microsoft.com/office/officeart/2005/8/quickstyle/simple1" qsCatId="simple" csTypeId="urn:microsoft.com/office/officeart/2005/8/colors/accent2_4" csCatId="accent2" phldr="1"/>
      <dgm:spPr/>
      <dgm:t>
        <a:bodyPr/>
        <a:lstStyle/>
        <a:p>
          <a:endParaRPr lang="el-GR"/>
        </a:p>
      </dgm:t>
    </dgm:pt>
    <dgm:pt modelId="{BB3A5D9F-CD0F-49EE-9580-5027A1D44F47}">
      <dgm:prSet phldrT="[Κείμενο]"/>
      <dgm:spPr/>
      <dgm:t>
        <a:bodyPr/>
        <a:lstStyle/>
        <a:p>
          <a:r>
            <a:rPr lang="en-US" dirty="0"/>
            <a:t>Participle</a:t>
          </a:r>
          <a:endParaRPr lang="el-GR" dirty="0"/>
        </a:p>
      </dgm:t>
    </dgm:pt>
    <dgm:pt modelId="{B4F45716-010A-44CD-880F-9C5ECB39D016}" type="parTrans" cxnId="{3248BCD4-AE74-49B5-9DE0-66B9D66C3A01}">
      <dgm:prSet/>
      <dgm:spPr/>
      <dgm:t>
        <a:bodyPr/>
        <a:lstStyle/>
        <a:p>
          <a:endParaRPr lang="el-GR"/>
        </a:p>
      </dgm:t>
    </dgm:pt>
    <dgm:pt modelId="{603E5BE4-F019-450D-86C4-4431EE68068E}" type="sibTrans" cxnId="{3248BCD4-AE74-49B5-9DE0-66B9D66C3A01}">
      <dgm:prSet/>
      <dgm:spPr/>
      <dgm:t>
        <a:bodyPr/>
        <a:lstStyle/>
        <a:p>
          <a:endParaRPr lang="el-GR"/>
        </a:p>
      </dgm:t>
    </dgm:pt>
    <dgm:pt modelId="{A7EEF463-E950-4CDF-BB30-20FD06594C6E}">
      <dgm:prSet phldrT="[Κείμενο]"/>
      <dgm:spPr/>
      <dgm:t>
        <a:bodyPr/>
        <a:lstStyle/>
        <a:p>
          <a:r>
            <a:rPr lang="en-US" dirty="0"/>
            <a:t>Participle I (Present Participle)</a:t>
          </a:r>
          <a:endParaRPr lang="el-GR" dirty="0"/>
        </a:p>
      </dgm:t>
    </dgm:pt>
    <dgm:pt modelId="{ABCCA905-97CA-4527-825B-034246526698}" type="parTrans" cxnId="{FC829911-E8FB-4C47-840C-8B4B2C7DA433}">
      <dgm:prSet/>
      <dgm:spPr/>
      <dgm:t>
        <a:bodyPr/>
        <a:lstStyle/>
        <a:p>
          <a:endParaRPr lang="el-GR"/>
        </a:p>
      </dgm:t>
    </dgm:pt>
    <dgm:pt modelId="{AC87D32D-4108-4220-801D-41C55FCF1F22}" type="sibTrans" cxnId="{FC829911-E8FB-4C47-840C-8B4B2C7DA433}">
      <dgm:prSet/>
      <dgm:spPr/>
      <dgm:t>
        <a:bodyPr/>
        <a:lstStyle/>
        <a:p>
          <a:endParaRPr lang="el-GR"/>
        </a:p>
      </dgm:t>
    </dgm:pt>
    <dgm:pt modelId="{4CDD0628-4CC2-4D65-9781-9ACC4E9A6BDA}">
      <dgm:prSet phldrT="[Κείμενο]"/>
      <dgm:spPr/>
      <dgm:t>
        <a:bodyPr/>
        <a:lstStyle/>
        <a:p>
          <a:r>
            <a:rPr lang="en-US" dirty="0"/>
            <a:t>Participle II (Past Participle)</a:t>
          </a:r>
          <a:endParaRPr lang="el-GR" dirty="0"/>
        </a:p>
      </dgm:t>
    </dgm:pt>
    <dgm:pt modelId="{1B915073-332B-4B06-B1BE-668DC339E9D3}" type="parTrans" cxnId="{A4FEA862-E880-48BF-B41F-B832B53C57B3}">
      <dgm:prSet/>
      <dgm:spPr/>
      <dgm:t>
        <a:bodyPr/>
        <a:lstStyle/>
        <a:p>
          <a:endParaRPr lang="el-GR"/>
        </a:p>
      </dgm:t>
    </dgm:pt>
    <dgm:pt modelId="{D2387420-AA67-4CF6-9160-C0BD14AB6371}" type="sibTrans" cxnId="{A4FEA862-E880-48BF-B41F-B832B53C57B3}">
      <dgm:prSet/>
      <dgm:spPr/>
      <dgm:t>
        <a:bodyPr/>
        <a:lstStyle/>
        <a:p>
          <a:endParaRPr lang="el-GR"/>
        </a:p>
      </dgm:t>
    </dgm:pt>
    <dgm:pt modelId="{E0C5B231-EF67-41AB-9D8C-0A88B4C32887}" type="pres">
      <dgm:prSet presAssocID="{E0F78963-744C-497C-A402-813D26BC6A57}" presName="hierChild1" presStyleCnt="0">
        <dgm:presLayoutVars>
          <dgm:orgChart val="1"/>
          <dgm:chPref val="1"/>
          <dgm:dir/>
          <dgm:animOne val="branch"/>
          <dgm:animLvl val="lvl"/>
          <dgm:resizeHandles/>
        </dgm:presLayoutVars>
      </dgm:prSet>
      <dgm:spPr/>
    </dgm:pt>
    <dgm:pt modelId="{D0BDCFAA-5A7D-4CC1-9182-8CAF9EAED0E3}" type="pres">
      <dgm:prSet presAssocID="{BB3A5D9F-CD0F-49EE-9580-5027A1D44F47}" presName="hierRoot1" presStyleCnt="0">
        <dgm:presLayoutVars>
          <dgm:hierBranch val="init"/>
        </dgm:presLayoutVars>
      </dgm:prSet>
      <dgm:spPr/>
    </dgm:pt>
    <dgm:pt modelId="{56758F0E-146F-4209-814C-F430E13ACEC1}" type="pres">
      <dgm:prSet presAssocID="{BB3A5D9F-CD0F-49EE-9580-5027A1D44F47}" presName="rootComposite1" presStyleCnt="0"/>
      <dgm:spPr/>
    </dgm:pt>
    <dgm:pt modelId="{4E69E1D1-6017-410F-8E89-76B101C84E65}" type="pres">
      <dgm:prSet presAssocID="{BB3A5D9F-CD0F-49EE-9580-5027A1D44F47}" presName="rootText1" presStyleLbl="node0" presStyleIdx="0" presStyleCnt="1">
        <dgm:presLayoutVars>
          <dgm:chPref val="3"/>
        </dgm:presLayoutVars>
      </dgm:prSet>
      <dgm:spPr/>
    </dgm:pt>
    <dgm:pt modelId="{4BA761A4-3F2C-4F82-8A75-6FEE760B6464}" type="pres">
      <dgm:prSet presAssocID="{BB3A5D9F-CD0F-49EE-9580-5027A1D44F47}" presName="rootConnector1" presStyleLbl="node1" presStyleIdx="0" presStyleCnt="0"/>
      <dgm:spPr/>
    </dgm:pt>
    <dgm:pt modelId="{3C954A34-2A9F-4A97-BC99-940FD3E3CE6B}" type="pres">
      <dgm:prSet presAssocID="{BB3A5D9F-CD0F-49EE-9580-5027A1D44F47}" presName="hierChild2" presStyleCnt="0"/>
      <dgm:spPr/>
    </dgm:pt>
    <dgm:pt modelId="{58A476A5-26AB-4311-8D94-A8CE7B713940}" type="pres">
      <dgm:prSet presAssocID="{ABCCA905-97CA-4527-825B-034246526698}" presName="Name37" presStyleLbl="parChTrans1D2" presStyleIdx="0" presStyleCnt="2"/>
      <dgm:spPr/>
    </dgm:pt>
    <dgm:pt modelId="{16A45135-29B7-4B87-8558-90E9C5DE7E5A}" type="pres">
      <dgm:prSet presAssocID="{A7EEF463-E950-4CDF-BB30-20FD06594C6E}" presName="hierRoot2" presStyleCnt="0">
        <dgm:presLayoutVars>
          <dgm:hierBranch val="init"/>
        </dgm:presLayoutVars>
      </dgm:prSet>
      <dgm:spPr/>
    </dgm:pt>
    <dgm:pt modelId="{21D99EFC-9697-4B17-9935-F2B1D4BA0492}" type="pres">
      <dgm:prSet presAssocID="{A7EEF463-E950-4CDF-BB30-20FD06594C6E}" presName="rootComposite" presStyleCnt="0"/>
      <dgm:spPr/>
    </dgm:pt>
    <dgm:pt modelId="{C7547C65-C721-4974-8040-02ED115B18CD}" type="pres">
      <dgm:prSet presAssocID="{A7EEF463-E950-4CDF-BB30-20FD06594C6E}" presName="rootText" presStyleLbl="node2" presStyleIdx="0" presStyleCnt="2">
        <dgm:presLayoutVars>
          <dgm:chPref val="3"/>
        </dgm:presLayoutVars>
      </dgm:prSet>
      <dgm:spPr/>
    </dgm:pt>
    <dgm:pt modelId="{B0AE838F-3CAC-448B-B41D-8E3AD8DB3FD3}" type="pres">
      <dgm:prSet presAssocID="{A7EEF463-E950-4CDF-BB30-20FD06594C6E}" presName="rootConnector" presStyleLbl="node2" presStyleIdx="0" presStyleCnt="2"/>
      <dgm:spPr/>
    </dgm:pt>
    <dgm:pt modelId="{6F27D67D-4B20-4043-A070-74E1CFA99D52}" type="pres">
      <dgm:prSet presAssocID="{A7EEF463-E950-4CDF-BB30-20FD06594C6E}" presName="hierChild4" presStyleCnt="0"/>
      <dgm:spPr/>
    </dgm:pt>
    <dgm:pt modelId="{7C6A416B-8160-43CD-BA34-D745CF6ED149}" type="pres">
      <dgm:prSet presAssocID="{A7EEF463-E950-4CDF-BB30-20FD06594C6E}" presName="hierChild5" presStyleCnt="0"/>
      <dgm:spPr/>
    </dgm:pt>
    <dgm:pt modelId="{C50F6111-A214-4BB5-A907-7E30CBAABDD8}" type="pres">
      <dgm:prSet presAssocID="{1B915073-332B-4B06-B1BE-668DC339E9D3}" presName="Name37" presStyleLbl="parChTrans1D2" presStyleIdx="1" presStyleCnt="2"/>
      <dgm:spPr/>
    </dgm:pt>
    <dgm:pt modelId="{D62D5BC3-4B2E-4497-93B8-D9462EACC00E}" type="pres">
      <dgm:prSet presAssocID="{4CDD0628-4CC2-4D65-9781-9ACC4E9A6BDA}" presName="hierRoot2" presStyleCnt="0">
        <dgm:presLayoutVars>
          <dgm:hierBranch val="init"/>
        </dgm:presLayoutVars>
      </dgm:prSet>
      <dgm:spPr/>
    </dgm:pt>
    <dgm:pt modelId="{3F09CFAA-FF8A-40F6-BAB5-128C741997A8}" type="pres">
      <dgm:prSet presAssocID="{4CDD0628-4CC2-4D65-9781-9ACC4E9A6BDA}" presName="rootComposite" presStyleCnt="0"/>
      <dgm:spPr/>
    </dgm:pt>
    <dgm:pt modelId="{A5504214-E007-4F00-A010-C9415D864369}" type="pres">
      <dgm:prSet presAssocID="{4CDD0628-4CC2-4D65-9781-9ACC4E9A6BDA}" presName="rootText" presStyleLbl="node2" presStyleIdx="1" presStyleCnt="2">
        <dgm:presLayoutVars>
          <dgm:chPref val="3"/>
        </dgm:presLayoutVars>
      </dgm:prSet>
      <dgm:spPr/>
    </dgm:pt>
    <dgm:pt modelId="{C52523C7-3A00-44AA-BAD5-69180CBC8C0F}" type="pres">
      <dgm:prSet presAssocID="{4CDD0628-4CC2-4D65-9781-9ACC4E9A6BDA}" presName="rootConnector" presStyleLbl="node2" presStyleIdx="1" presStyleCnt="2"/>
      <dgm:spPr/>
    </dgm:pt>
    <dgm:pt modelId="{D491937C-29F4-49B0-850A-AAF881C7C160}" type="pres">
      <dgm:prSet presAssocID="{4CDD0628-4CC2-4D65-9781-9ACC4E9A6BDA}" presName="hierChild4" presStyleCnt="0"/>
      <dgm:spPr/>
    </dgm:pt>
    <dgm:pt modelId="{8BF54B20-F17C-4122-96E8-831A4DB9C4BA}" type="pres">
      <dgm:prSet presAssocID="{4CDD0628-4CC2-4D65-9781-9ACC4E9A6BDA}" presName="hierChild5" presStyleCnt="0"/>
      <dgm:spPr/>
    </dgm:pt>
    <dgm:pt modelId="{F47CE379-1F24-4CC9-9567-7028C31C2524}" type="pres">
      <dgm:prSet presAssocID="{BB3A5D9F-CD0F-49EE-9580-5027A1D44F47}" presName="hierChild3" presStyleCnt="0"/>
      <dgm:spPr/>
    </dgm:pt>
  </dgm:ptLst>
  <dgm:cxnLst>
    <dgm:cxn modelId="{FC829911-E8FB-4C47-840C-8B4B2C7DA433}" srcId="{BB3A5D9F-CD0F-49EE-9580-5027A1D44F47}" destId="{A7EEF463-E950-4CDF-BB30-20FD06594C6E}" srcOrd="0" destOrd="0" parTransId="{ABCCA905-97CA-4527-825B-034246526698}" sibTransId="{AC87D32D-4108-4220-801D-41C55FCF1F22}"/>
    <dgm:cxn modelId="{5C94D814-D3F4-4EDE-A820-705D94ED95EF}" type="presOf" srcId="{1B915073-332B-4B06-B1BE-668DC339E9D3}" destId="{C50F6111-A214-4BB5-A907-7E30CBAABDD8}" srcOrd="0" destOrd="0" presId="urn:microsoft.com/office/officeart/2005/8/layout/orgChart1"/>
    <dgm:cxn modelId="{1C730F16-4AC0-48B1-B23A-DE170630C3C7}" type="presOf" srcId="{A7EEF463-E950-4CDF-BB30-20FD06594C6E}" destId="{B0AE838F-3CAC-448B-B41D-8E3AD8DB3FD3}" srcOrd="1" destOrd="0" presId="urn:microsoft.com/office/officeart/2005/8/layout/orgChart1"/>
    <dgm:cxn modelId="{A4FEA862-E880-48BF-B41F-B832B53C57B3}" srcId="{BB3A5D9F-CD0F-49EE-9580-5027A1D44F47}" destId="{4CDD0628-4CC2-4D65-9781-9ACC4E9A6BDA}" srcOrd="1" destOrd="0" parTransId="{1B915073-332B-4B06-B1BE-668DC339E9D3}" sibTransId="{D2387420-AA67-4CF6-9160-C0BD14AB6371}"/>
    <dgm:cxn modelId="{CAB2A66B-1E1E-42BD-A614-716D193BC6C7}" type="presOf" srcId="{ABCCA905-97CA-4527-825B-034246526698}" destId="{58A476A5-26AB-4311-8D94-A8CE7B713940}" srcOrd="0" destOrd="0" presId="urn:microsoft.com/office/officeart/2005/8/layout/orgChart1"/>
    <dgm:cxn modelId="{42797452-9C84-46EF-AE88-0C2258B36D45}" type="presOf" srcId="{A7EEF463-E950-4CDF-BB30-20FD06594C6E}" destId="{C7547C65-C721-4974-8040-02ED115B18CD}" srcOrd="0" destOrd="0" presId="urn:microsoft.com/office/officeart/2005/8/layout/orgChart1"/>
    <dgm:cxn modelId="{4C544CB1-24D5-490F-AF83-1F0628EE200E}" type="presOf" srcId="{BB3A5D9F-CD0F-49EE-9580-5027A1D44F47}" destId="{4BA761A4-3F2C-4F82-8A75-6FEE760B6464}" srcOrd="1" destOrd="0" presId="urn:microsoft.com/office/officeart/2005/8/layout/orgChart1"/>
    <dgm:cxn modelId="{CDEA97BD-FAD4-4B68-9A84-D23279E5B6C2}" type="presOf" srcId="{E0F78963-744C-497C-A402-813D26BC6A57}" destId="{E0C5B231-EF67-41AB-9D8C-0A88B4C32887}" srcOrd="0" destOrd="0" presId="urn:microsoft.com/office/officeart/2005/8/layout/orgChart1"/>
    <dgm:cxn modelId="{0F05D6C2-B608-4237-A9C2-494DDFC8BC02}" type="presOf" srcId="{4CDD0628-4CC2-4D65-9781-9ACC4E9A6BDA}" destId="{A5504214-E007-4F00-A010-C9415D864369}" srcOrd="0" destOrd="0" presId="urn:microsoft.com/office/officeart/2005/8/layout/orgChart1"/>
    <dgm:cxn modelId="{3248BCD4-AE74-49B5-9DE0-66B9D66C3A01}" srcId="{E0F78963-744C-497C-A402-813D26BC6A57}" destId="{BB3A5D9F-CD0F-49EE-9580-5027A1D44F47}" srcOrd="0" destOrd="0" parTransId="{B4F45716-010A-44CD-880F-9C5ECB39D016}" sibTransId="{603E5BE4-F019-450D-86C4-4431EE68068E}"/>
    <dgm:cxn modelId="{884088E6-3422-4C8F-88BA-F77EC0102457}" type="presOf" srcId="{4CDD0628-4CC2-4D65-9781-9ACC4E9A6BDA}" destId="{C52523C7-3A00-44AA-BAD5-69180CBC8C0F}" srcOrd="1" destOrd="0" presId="urn:microsoft.com/office/officeart/2005/8/layout/orgChart1"/>
    <dgm:cxn modelId="{8077BFFE-CFF6-4845-82E1-8FB7B5B9FCBC}" type="presOf" srcId="{BB3A5D9F-CD0F-49EE-9580-5027A1D44F47}" destId="{4E69E1D1-6017-410F-8E89-76B101C84E65}" srcOrd="0" destOrd="0" presId="urn:microsoft.com/office/officeart/2005/8/layout/orgChart1"/>
    <dgm:cxn modelId="{051C9697-F9EA-4E78-8AF6-6F95ADD25FDC}" type="presParOf" srcId="{E0C5B231-EF67-41AB-9D8C-0A88B4C32887}" destId="{D0BDCFAA-5A7D-4CC1-9182-8CAF9EAED0E3}" srcOrd="0" destOrd="0" presId="urn:microsoft.com/office/officeart/2005/8/layout/orgChart1"/>
    <dgm:cxn modelId="{BE8F77D0-82DF-4A06-8211-EB703A28E88A}" type="presParOf" srcId="{D0BDCFAA-5A7D-4CC1-9182-8CAF9EAED0E3}" destId="{56758F0E-146F-4209-814C-F430E13ACEC1}" srcOrd="0" destOrd="0" presId="urn:microsoft.com/office/officeart/2005/8/layout/orgChart1"/>
    <dgm:cxn modelId="{DC6F2CA1-286A-4573-81E4-BDFBA785601E}" type="presParOf" srcId="{56758F0E-146F-4209-814C-F430E13ACEC1}" destId="{4E69E1D1-6017-410F-8E89-76B101C84E65}" srcOrd="0" destOrd="0" presId="urn:microsoft.com/office/officeart/2005/8/layout/orgChart1"/>
    <dgm:cxn modelId="{535ABB43-9903-4824-B438-1653E5FA8334}" type="presParOf" srcId="{56758F0E-146F-4209-814C-F430E13ACEC1}" destId="{4BA761A4-3F2C-4F82-8A75-6FEE760B6464}" srcOrd="1" destOrd="0" presId="urn:microsoft.com/office/officeart/2005/8/layout/orgChart1"/>
    <dgm:cxn modelId="{2AF74799-0679-4863-8EDB-31CA255CA591}" type="presParOf" srcId="{D0BDCFAA-5A7D-4CC1-9182-8CAF9EAED0E3}" destId="{3C954A34-2A9F-4A97-BC99-940FD3E3CE6B}" srcOrd="1" destOrd="0" presId="urn:microsoft.com/office/officeart/2005/8/layout/orgChart1"/>
    <dgm:cxn modelId="{A151BBA6-AC3E-45D8-A82B-3F5680C22787}" type="presParOf" srcId="{3C954A34-2A9F-4A97-BC99-940FD3E3CE6B}" destId="{58A476A5-26AB-4311-8D94-A8CE7B713940}" srcOrd="0" destOrd="0" presId="urn:microsoft.com/office/officeart/2005/8/layout/orgChart1"/>
    <dgm:cxn modelId="{A36F77DF-3030-47C0-87A7-F77B2E9CEF5C}" type="presParOf" srcId="{3C954A34-2A9F-4A97-BC99-940FD3E3CE6B}" destId="{16A45135-29B7-4B87-8558-90E9C5DE7E5A}" srcOrd="1" destOrd="0" presId="urn:microsoft.com/office/officeart/2005/8/layout/orgChart1"/>
    <dgm:cxn modelId="{5BCDC927-91C6-4B02-B4ED-7A04F563482B}" type="presParOf" srcId="{16A45135-29B7-4B87-8558-90E9C5DE7E5A}" destId="{21D99EFC-9697-4B17-9935-F2B1D4BA0492}" srcOrd="0" destOrd="0" presId="urn:microsoft.com/office/officeart/2005/8/layout/orgChart1"/>
    <dgm:cxn modelId="{3863BB20-F87C-4616-90E7-9BA9241118DB}" type="presParOf" srcId="{21D99EFC-9697-4B17-9935-F2B1D4BA0492}" destId="{C7547C65-C721-4974-8040-02ED115B18CD}" srcOrd="0" destOrd="0" presId="urn:microsoft.com/office/officeart/2005/8/layout/orgChart1"/>
    <dgm:cxn modelId="{B1487D1F-3183-457F-8FFF-FC2D5C5BBE99}" type="presParOf" srcId="{21D99EFC-9697-4B17-9935-F2B1D4BA0492}" destId="{B0AE838F-3CAC-448B-B41D-8E3AD8DB3FD3}" srcOrd="1" destOrd="0" presId="urn:microsoft.com/office/officeart/2005/8/layout/orgChart1"/>
    <dgm:cxn modelId="{34EBC11D-E1B4-4063-8A2D-2C10FAE20C52}" type="presParOf" srcId="{16A45135-29B7-4B87-8558-90E9C5DE7E5A}" destId="{6F27D67D-4B20-4043-A070-74E1CFA99D52}" srcOrd="1" destOrd="0" presId="urn:microsoft.com/office/officeart/2005/8/layout/orgChart1"/>
    <dgm:cxn modelId="{C0E557E3-4C43-410B-B17A-7CB2424DA95E}" type="presParOf" srcId="{16A45135-29B7-4B87-8558-90E9C5DE7E5A}" destId="{7C6A416B-8160-43CD-BA34-D745CF6ED149}" srcOrd="2" destOrd="0" presId="urn:microsoft.com/office/officeart/2005/8/layout/orgChart1"/>
    <dgm:cxn modelId="{CDF9F527-1B6E-4880-9A1E-E9B2699D8F28}" type="presParOf" srcId="{3C954A34-2A9F-4A97-BC99-940FD3E3CE6B}" destId="{C50F6111-A214-4BB5-A907-7E30CBAABDD8}" srcOrd="2" destOrd="0" presId="urn:microsoft.com/office/officeart/2005/8/layout/orgChart1"/>
    <dgm:cxn modelId="{042D9F59-6CDA-4F42-A5ED-95FDF38256D1}" type="presParOf" srcId="{3C954A34-2A9F-4A97-BC99-940FD3E3CE6B}" destId="{D62D5BC3-4B2E-4497-93B8-D9462EACC00E}" srcOrd="3" destOrd="0" presId="urn:microsoft.com/office/officeart/2005/8/layout/orgChart1"/>
    <dgm:cxn modelId="{74DAD353-6E49-4010-8612-B7439FBD784B}" type="presParOf" srcId="{D62D5BC3-4B2E-4497-93B8-D9462EACC00E}" destId="{3F09CFAA-FF8A-40F6-BAB5-128C741997A8}" srcOrd="0" destOrd="0" presId="urn:microsoft.com/office/officeart/2005/8/layout/orgChart1"/>
    <dgm:cxn modelId="{9ED8289E-76E2-489B-94B1-6AE5B441BFDB}" type="presParOf" srcId="{3F09CFAA-FF8A-40F6-BAB5-128C741997A8}" destId="{A5504214-E007-4F00-A010-C9415D864369}" srcOrd="0" destOrd="0" presId="urn:microsoft.com/office/officeart/2005/8/layout/orgChart1"/>
    <dgm:cxn modelId="{23D0DC2D-CB21-4291-9D60-4885FB12B196}" type="presParOf" srcId="{3F09CFAA-FF8A-40F6-BAB5-128C741997A8}" destId="{C52523C7-3A00-44AA-BAD5-69180CBC8C0F}" srcOrd="1" destOrd="0" presId="urn:microsoft.com/office/officeart/2005/8/layout/orgChart1"/>
    <dgm:cxn modelId="{500AAA12-7FE2-455B-BC6A-6ED75FDACB2F}" type="presParOf" srcId="{D62D5BC3-4B2E-4497-93B8-D9462EACC00E}" destId="{D491937C-29F4-49B0-850A-AAF881C7C160}" srcOrd="1" destOrd="0" presId="urn:microsoft.com/office/officeart/2005/8/layout/orgChart1"/>
    <dgm:cxn modelId="{61FA7A02-54E1-4E78-A1C6-349D1422C1A2}" type="presParOf" srcId="{D62D5BC3-4B2E-4497-93B8-D9462EACC00E}" destId="{8BF54B20-F17C-4122-96E8-831A4DB9C4BA}" srcOrd="2" destOrd="0" presId="urn:microsoft.com/office/officeart/2005/8/layout/orgChart1"/>
    <dgm:cxn modelId="{F9C09610-22AB-481A-B80D-E5283FFCEFF1}" type="presParOf" srcId="{D0BDCFAA-5A7D-4CC1-9182-8CAF9EAED0E3}" destId="{F47CE379-1F24-4CC9-9567-7028C31C25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204144-6067-4031-92FE-458DE56A7FE2}"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el-GR"/>
        </a:p>
      </dgm:t>
    </dgm:pt>
    <dgm:pt modelId="{A79436D4-5B4D-459B-A261-3B6EA6F090FC}">
      <dgm:prSet phldrT="[Κείμενο]"/>
      <dgm:spPr/>
      <dgm:t>
        <a:bodyPr/>
        <a:lstStyle/>
        <a:p>
          <a:r>
            <a:rPr lang="ru-RU" dirty="0"/>
            <a:t>Причастие</a:t>
          </a:r>
          <a:endParaRPr lang="el-GR" dirty="0"/>
        </a:p>
      </dgm:t>
    </dgm:pt>
    <dgm:pt modelId="{D579BBA0-B5F0-43C6-90E0-8D94CA3179CF}" type="parTrans" cxnId="{D8A7BA50-138E-4D09-9CDF-7909B2F884CC}">
      <dgm:prSet/>
      <dgm:spPr/>
      <dgm:t>
        <a:bodyPr/>
        <a:lstStyle/>
        <a:p>
          <a:endParaRPr lang="el-GR"/>
        </a:p>
      </dgm:t>
    </dgm:pt>
    <dgm:pt modelId="{B03379F2-2CF6-4921-971A-0B16E3B731DC}" type="sibTrans" cxnId="{D8A7BA50-138E-4D09-9CDF-7909B2F884CC}">
      <dgm:prSet/>
      <dgm:spPr/>
      <dgm:t>
        <a:bodyPr/>
        <a:lstStyle/>
        <a:p>
          <a:endParaRPr lang="el-GR"/>
        </a:p>
      </dgm:t>
    </dgm:pt>
    <dgm:pt modelId="{53FC716E-2951-4FDB-8F13-5C07BA9EDE56}">
      <dgm:prSet phldrT="[Κείμενο]"/>
      <dgm:spPr/>
      <dgm:t>
        <a:bodyPr/>
        <a:lstStyle/>
        <a:p>
          <a:r>
            <a:rPr lang="ru-RU" dirty="0"/>
            <a:t>Действи-тельное</a:t>
          </a:r>
          <a:endParaRPr lang="el-GR" dirty="0"/>
        </a:p>
      </dgm:t>
    </dgm:pt>
    <dgm:pt modelId="{5CDA617B-6B90-4EFB-942D-1E50A2189F79}" type="parTrans" cxnId="{49ED65EB-F32D-4E28-AB10-498E79AA4490}">
      <dgm:prSet/>
      <dgm:spPr/>
      <dgm:t>
        <a:bodyPr/>
        <a:lstStyle/>
        <a:p>
          <a:endParaRPr lang="el-GR"/>
        </a:p>
      </dgm:t>
    </dgm:pt>
    <dgm:pt modelId="{FABBAE71-0E83-4349-87CF-DEF682350E7A}" type="sibTrans" cxnId="{49ED65EB-F32D-4E28-AB10-498E79AA4490}">
      <dgm:prSet/>
      <dgm:spPr/>
      <dgm:t>
        <a:bodyPr/>
        <a:lstStyle/>
        <a:p>
          <a:endParaRPr lang="el-GR"/>
        </a:p>
      </dgm:t>
    </dgm:pt>
    <dgm:pt modelId="{E15FEAC2-4279-4CEB-AC03-54F6E5103EA8}">
      <dgm:prSet phldrT="[Κείμενο]"/>
      <dgm:spPr/>
      <dgm:t>
        <a:bodyPr/>
        <a:lstStyle/>
        <a:p>
          <a:r>
            <a:rPr lang="ru-RU" dirty="0"/>
            <a:t>Наст.</a:t>
          </a:r>
          <a:endParaRPr lang="el-GR" dirty="0"/>
        </a:p>
      </dgm:t>
    </dgm:pt>
    <dgm:pt modelId="{0F060721-60B7-4BC7-8D70-33C9A075A3F1}" type="parTrans" cxnId="{D6D5B69C-1669-41D4-BEB4-CA240E250ED8}">
      <dgm:prSet/>
      <dgm:spPr/>
      <dgm:t>
        <a:bodyPr/>
        <a:lstStyle/>
        <a:p>
          <a:endParaRPr lang="el-GR"/>
        </a:p>
      </dgm:t>
    </dgm:pt>
    <dgm:pt modelId="{1D534BB4-D4ED-4618-97F8-53E98AC90624}" type="sibTrans" cxnId="{D6D5B69C-1669-41D4-BEB4-CA240E250ED8}">
      <dgm:prSet/>
      <dgm:spPr/>
      <dgm:t>
        <a:bodyPr/>
        <a:lstStyle/>
        <a:p>
          <a:endParaRPr lang="el-GR"/>
        </a:p>
      </dgm:t>
    </dgm:pt>
    <dgm:pt modelId="{30045E35-06EC-415F-A640-A35BFEF4EC51}">
      <dgm:prSet phldrT="[Κείμενο]"/>
      <dgm:spPr/>
      <dgm:t>
        <a:bodyPr/>
        <a:lstStyle/>
        <a:p>
          <a:r>
            <a:rPr lang="ru-RU" dirty="0"/>
            <a:t>Прош.</a:t>
          </a:r>
          <a:endParaRPr lang="el-GR" dirty="0"/>
        </a:p>
      </dgm:t>
    </dgm:pt>
    <dgm:pt modelId="{345BE228-F241-489C-AE3D-76CD064CBCA8}" type="parTrans" cxnId="{A712224D-298A-4C26-9ECB-0FF0A8078D2E}">
      <dgm:prSet/>
      <dgm:spPr/>
      <dgm:t>
        <a:bodyPr/>
        <a:lstStyle/>
        <a:p>
          <a:endParaRPr lang="el-GR"/>
        </a:p>
      </dgm:t>
    </dgm:pt>
    <dgm:pt modelId="{061415E8-95BF-44F4-A573-C531AEAF2655}" type="sibTrans" cxnId="{A712224D-298A-4C26-9ECB-0FF0A8078D2E}">
      <dgm:prSet/>
      <dgm:spPr/>
      <dgm:t>
        <a:bodyPr/>
        <a:lstStyle/>
        <a:p>
          <a:endParaRPr lang="el-GR"/>
        </a:p>
      </dgm:t>
    </dgm:pt>
    <dgm:pt modelId="{F0EAD45A-CE85-4AE6-9734-5516AF214477}">
      <dgm:prSet phldrT="[Κείμενο]"/>
      <dgm:spPr/>
      <dgm:t>
        <a:bodyPr/>
        <a:lstStyle/>
        <a:p>
          <a:r>
            <a:rPr lang="ru-RU" dirty="0"/>
            <a:t>Страда-тельное</a:t>
          </a:r>
          <a:endParaRPr lang="el-GR" dirty="0"/>
        </a:p>
      </dgm:t>
    </dgm:pt>
    <dgm:pt modelId="{1BF4F207-9EAA-4CE3-AC7A-A76217C0C4C4}" type="parTrans" cxnId="{0DF2E519-B1F3-4887-ADCB-76E570D504CD}">
      <dgm:prSet/>
      <dgm:spPr/>
      <dgm:t>
        <a:bodyPr/>
        <a:lstStyle/>
        <a:p>
          <a:endParaRPr lang="el-GR"/>
        </a:p>
      </dgm:t>
    </dgm:pt>
    <dgm:pt modelId="{B3ACEBBA-BCFF-4CE8-AA3B-5D4918C2D05C}" type="sibTrans" cxnId="{0DF2E519-B1F3-4887-ADCB-76E570D504CD}">
      <dgm:prSet/>
      <dgm:spPr/>
      <dgm:t>
        <a:bodyPr/>
        <a:lstStyle/>
        <a:p>
          <a:endParaRPr lang="el-GR"/>
        </a:p>
      </dgm:t>
    </dgm:pt>
    <dgm:pt modelId="{E253010D-DB03-4A08-B3BC-EFD5803CD14E}">
      <dgm:prSet phldrT="[Κείμενο]"/>
      <dgm:spPr/>
      <dgm:t>
        <a:bodyPr/>
        <a:lstStyle/>
        <a:p>
          <a:r>
            <a:rPr lang="ru-RU" dirty="0"/>
            <a:t>Наст.</a:t>
          </a:r>
          <a:endParaRPr lang="el-GR" dirty="0"/>
        </a:p>
      </dgm:t>
    </dgm:pt>
    <dgm:pt modelId="{F931530E-84A7-4A0F-AF6A-293195BBF4AF}" type="parTrans" cxnId="{AF44CBDC-F1DA-4461-91B4-42808624E6A1}">
      <dgm:prSet/>
      <dgm:spPr/>
      <dgm:t>
        <a:bodyPr/>
        <a:lstStyle/>
        <a:p>
          <a:endParaRPr lang="el-GR"/>
        </a:p>
      </dgm:t>
    </dgm:pt>
    <dgm:pt modelId="{C7605796-FFA9-4042-A6A5-82F77AC0A7A1}" type="sibTrans" cxnId="{AF44CBDC-F1DA-4461-91B4-42808624E6A1}">
      <dgm:prSet/>
      <dgm:spPr/>
      <dgm:t>
        <a:bodyPr/>
        <a:lstStyle/>
        <a:p>
          <a:endParaRPr lang="el-GR"/>
        </a:p>
      </dgm:t>
    </dgm:pt>
    <dgm:pt modelId="{C0E93103-EDA0-481F-9387-91B0BB540507}">
      <dgm:prSet/>
      <dgm:spPr/>
      <dgm:t>
        <a:bodyPr/>
        <a:lstStyle/>
        <a:p>
          <a:r>
            <a:rPr lang="ru-RU" dirty="0"/>
            <a:t>Прош.</a:t>
          </a:r>
          <a:endParaRPr lang="el-GR" dirty="0"/>
        </a:p>
      </dgm:t>
    </dgm:pt>
    <dgm:pt modelId="{FA5568F5-55F5-4A8A-824D-C4F5BAA6F610}" type="parTrans" cxnId="{60C7013A-AFC9-41EB-BAA8-3A7D1CE46F74}">
      <dgm:prSet/>
      <dgm:spPr/>
    </dgm:pt>
    <dgm:pt modelId="{2814E44A-46AF-4864-9B55-E223B8EBE943}" type="sibTrans" cxnId="{60C7013A-AFC9-41EB-BAA8-3A7D1CE46F74}">
      <dgm:prSet/>
      <dgm:spPr/>
    </dgm:pt>
    <dgm:pt modelId="{464A0A8E-CF4A-4423-B116-8B52D0A30AC7}" type="pres">
      <dgm:prSet presAssocID="{62204144-6067-4031-92FE-458DE56A7FE2}" presName="hierChild1" presStyleCnt="0">
        <dgm:presLayoutVars>
          <dgm:chPref val="1"/>
          <dgm:dir/>
          <dgm:animOne val="branch"/>
          <dgm:animLvl val="lvl"/>
          <dgm:resizeHandles/>
        </dgm:presLayoutVars>
      </dgm:prSet>
      <dgm:spPr/>
    </dgm:pt>
    <dgm:pt modelId="{9D39B662-7EEE-4E58-9323-F02AD56B6FFA}" type="pres">
      <dgm:prSet presAssocID="{A79436D4-5B4D-459B-A261-3B6EA6F090FC}" presName="hierRoot1" presStyleCnt="0"/>
      <dgm:spPr/>
    </dgm:pt>
    <dgm:pt modelId="{261513DB-85F3-459E-B9C8-9ADDC469C584}" type="pres">
      <dgm:prSet presAssocID="{A79436D4-5B4D-459B-A261-3B6EA6F090FC}" presName="composite" presStyleCnt="0"/>
      <dgm:spPr/>
    </dgm:pt>
    <dgm:pt modelId="{EDB3EAA2-6245-46B1-8624-2F047E580E37}" type="pres">
      <dgm:prSet presAssocID="{A79436D4-5B4D-459B-A261-3B6EA6F090FC}" presName="background" presStyleLbl="node0" presStyleIdx="0" presStyleCnt="1"/>
      <dgm:spPr/>
    </dgm:pt>
    <dgm:pt modelId="{828CF58E-FF43-4995-875C-9B2879A29B2D}" type="pres">
      <dgm:prSet presAssocID="{A79436D4-5B4D-459B-A261-3B6EA6F090FC}" presName="text" presStyleLbl="fgAcc0" presStyleIdx="0" presStyleCnt="1">
        <dgm:presLayoutVars>
          <dgm:chPref val="3"/>
        </dgm:presLayoutVars>
      </dgm:prSet>
      <dgm:spPr/>
    </dgm:pt>
    <dgm:pt modelId="{FE7C3BCF-79E5-4C9C-8172-3863BAA6A390}" type="pres">
      <dgm:prSet presAssocID="{A79436D4-5B4D-459B-A261-3B6EA6F090FC}" presName="hierChild2" presStyleCnt="0"/>
      <dgm:spPr/>
    </dgm:pt>
    <dgm:pt modelId="{363C58A3-899D-4358-B9C6-2605BBFE5EF8}" type="pres">
      <dgm:prSet presAssocID="{5CDA617B-6B90-4EFB-942D-1E50A2189F79}" presName="Name10" presStyleLbl="parChTrans1D2" presStyleIdx="0" presStyleCnt="2"/>
      <dgm:spPr/>
    </dgm:pt>
    <dgm:pt modelId="{ADE8280B-7011-46D0-9E50-C0A604947F89}" type="pres">
      <dgm:prSet presAssocID="{53FC716E-2951-4FDB-8F13-5C07BA9EDE56}" presName="hierRoot2" presStyleCnt="0"/>
      <dgm:spPr/>
    </dgm:pt>
    <dgm:pt modelId="{685A3FFD-4443-4D3A-B9F8-A21119E3A28E}" type="pres">
      <dgm:prSet presAssocID="{53FC716E-2951-4FDB-8F13-5C07BA9EDE56}" presName="composite2" presStyleCnt="0"/>
      <dgm:spPr/>
    </dgm:pt>
    <dgm:pt modelId="{3DDE2501-A0C1-429C-B66F-00F77195D5A6}" type="pres">
      <dgm:prSet presAssocID="{53FC716E-2951-4FDB-8F13-5C07BA9EDE56}" presName="background2" presStyleLbl="node2" presStyleIdx="0" presStyleCnt="2"/>
      <dgm:spPr/>
    </dgm:pt>
    <dgm:pt modelId="{72F6723A-BEAD-452F-8185-97C2BCB9E74A}" type="pres">
      <dgm:prSet presAssocID="{53FC716E-2951-4FDB-8F13-5C07BA9EDE56}" presName="text2" presStyleLbl="fgAcc2" presStyleIdx="0" presStyleCnt="2">
        <dgm:presLayoutVars>
          <dgm:chPref val="3"/>
        </dgm:presLayoutVars>
      </dgm:prSet>
      <dgm:spPr/>
    </dgm:pt>
    <dgm:pt modelId="{948C65A0-489F-431A-9B84-73C2533DB60C}" type="pres">
      <dgm:prSet presAssocID="{53FC716E-2951-4FDB-8F13-5C07BA9EDE56}" presName="hierChild3" presStyleCnt="0"/>
      <dgm:spPr/>
    </dgm:pt>
    <dgm:pt modelId="{0F310BBB-2692-42D7-9C44-F79075B5BB35}" type="pres">
      <dgm:prSet presAssocID="{0F060721-60B7-4BC7-8D70-33C9A075A3F1}" presName="Name17" presStyleLbl="parChTrans1D3" presStyleIdx="0" presStyleCnt="4"/>
      <dgm:spPr/>
    </dgm:pt>
    <dgm:pt modelId="{181BEA51-0574-425A-BFEA-5D16615847E7}" type="pres">
      <dgm:prSet presAssocID="{E15FEAC2-4279-4CEB-AC03-54F6E5103EA8}" presName="hierRoot3" presStyleCnt="0"/>
      <dgm:spPr/>
    </dgm:pt>
    <dgm:pt modelId="{F674A703-2FA7-40DE-8745-21BA8E3390B6}" type="pres">
      <dgm:prSet presAssocID="{E15FEAC2-4279-4CEB-AC03-54F6E5103EA8}" presName="composite3" presStyleCnt="0"/>
      <dgm:spPr/>
    </dgm:pt>
    <dgm:pt modelId="{CDDE47A6-B611-4C04-873D-3F3A42302E65}" type="pres">
      <dgm:prSet presAssocID="{E15FEAC2-4279-4CEB-AC03-54F6E5103EA8}" presName="background3" presStyleLbl="node3" presStyleIdx="0" presStyleCnt="4"/>
      <dgm:spPr/>
    </dgm:pt>
    <dgm:pt modelId="{400872EB-915C-459C-BA38-C54ECD21B464}" type="pres">
      <dgm:prSet presAssocID="{E15FEAC2-4279-4CEB-AC03-54F6E5103EA8}" presName="text3" presStyleLbl="fgAcc3" presStyleIdx="0" presStyleCnt="4">
        <dgm:presLayoutVars>
          <dgm:chPref val="3"/>
        </dgm:presLayoutVars>
      </dgm:prSet>
      <dgm:spPr/>
    </dgm:pt>
    <dgm:pt modelId="{F7B0C887-08EC-482C-B202-EF946FC0E356}" type="pres">
      <dgm:prSet presAssocID="{E15FEAC2-4279-4CEB-AC03-54F6E5103EA8}" presName="hierChild4" presStyleCnt="0"/>
      <dgm:spPr/>
    </dgm:pt>
    <dgm:pt modelId="{1092BBD8-37D3-40FB-AC48-662ACD0EB5ED}" type="pres">
      <dgm:prSet presAssocID="{345BE228-F241-489C-AE3D-76CD064CBCA8}" presName="Name17" presStyleLbl="parChTrans1D3" presStyleIdx="1" presStyleCnt="4"/>
      <dgm:spPr/>
    </dgm:pt>
    <dgm:pt modelId="{56B1ECA8-9743-4335-A354-507E5BE5C4E1}" type="pres">
      <dgm:prSet presAssocID="{30045E35-06EC-415F-A640-A35BFEF4EC51}" presName="hierRoot3" presStyleCnt="0"/>
      <dgm:spPr/>
    </dgm:pt>
    <dgm:pt modelId="{49884EA5-6CDA-4D53-BF3D-37F43822896F}" type="pres">
      <dgm:prSet presAssocID="{30045E35-06EC-415F-A640-A35BFEF4EC51}" presName="composite3" presStyleCnt="0"/>
      <dgm:spPr/>
    </dgm:pt>
    <dgm:pt modelId="{71A360ED-C13E-42A5-9B1B-A5337BF75848}" type="pres">
      <dgm:prSet presAssocID="{30045E35-06EC-415F-A640-A35BFEF4EC51}" presName="background3" presStyleLbl="node3" presStyleIdx="1" presStyleCnt="4"/>
      <dgm:spPr/>
    </dgm:pt>
    <dgm:pt modelId="{7EAD0477-8005-4DF0-B1D0-32164CAEACFF}" type="pres">
      <dgm:prSet presAssocID="{30045E35-06EC-415F-A640-A35BFEF4EC51}" presName="text3" presStyleLbl="fgAcc3" presStyleIdx="1" presStyleCnt="4">
        <dgm:presLayoutVars>
          <dgm:chPref val="3"/>
        </dgm:presLayoutVars>
      </dgm:prSet>
      <dgm:spPr/>
    </dgm:pt>
    <dgm:pt modelId="{359773FB-97F9-488D-A354-428976A7DD61}" type="pres">
      <dgm:prSet presAssocID="{30045E35-06EC-415F-A640-A35BFEF4EC51}" presName="hierChild4" presStyleCnt="0"/>
      <dgm:spPr/>
    </dgm:pt>
    <dgm:pt modelId="{E48B34B0-59BC-4152-B2A9-1FDB34708C3D}" type="pres">
      <dgm:prSet presAssocID="{1BF4F207-9EAA-4CE3-AC7A-A76217C0C4C4}" presName="Name10" presStyleLbl="parChTrans1D2" presStyleIdx="1" presStyleCnt="2"/>
      <dgm:spPr/>
    </dgm:pt>
    <dgm:pt modelId="{4368A58D-BA33-4D0C-92D4-3ED5033949DE}" type="pres">
      <dgm:prSet presAssocID="{F0EAD45A-CE85-4AE6-9734-5516AF214477}" presName="hierRoot2" presStyleCnt="0"/>
      <dgm:spPr/>
    </dgm:pt>
    <dgm:pt modelId="{ECBB5E9F-76C9-45B8-83A8-131463267CAD}" type="pres">
      <dgm:prSet presAssocID="{F0EAD45A-CE85-4AE6-9734-5516AF214477}" presName="composite2" presStyleCnt="0"/>
      <dgm:spPr/>
    </dgm:pt>
    <dgm:pt modelId="{846657A6-5672-47C0-80F7-C7D2F2E7689A}" type="pres">
      <dgm:prSet presAssocID="{F0EAD45A-CE85-4AE6-9734-5516AF214477}" presName="background2" presStyleLbl="node2" presStyleIdx="1" presStyleCnt="2"/>
      <dgm:spPr/>
    </dgm:pt>
    <dgm:pt modelId="{AF62CAD3-EBBF-4FA8-A708-C865E339ABC6}" type="pres">
      <dgm:prSet presAssocID="{F0EAD45A-CE85-4AE6-9734-5516AF214477}" presName="text2" presStyleLbl="fgAcc2" presStyleIdx="1" presStyleCnt="2">
        <dgm:presLayoutVars>
          <dgm:chPref val="3"/>
        </dgm:presLayoutVars>
      </dgm:prSet>
      <dgm:spPr/>
    </dgm:pt>
    <dgm:pt modelId="{AC97E9C2-F62A-4BE7-89B6-C70C6E78C908}" type="pres">
      <dgm:prSet presAssocID="{F0EAD45A-CE85-4AE6-9734-5516AF214477}" presName="hierChild3" presStyleCnt="0"/>
      <dgm:spPr/>
    </dgm:pt>
    <dgm:pt modelId="{04447C6C-C4C3-4645-8C83-C3EACAF7F1AB}" type="pres">
      <dgm:prSet presAssocID="{F931530E-84A7-4A0F-AF6A-293195BBF4AF}" presName="Name17" presStyleLbl="parChTrans1D3" presStyleIdx="2" presStyleCnt="4"/>
      <dgm:spPr/>
    </dgm:pt>
    <dgm:pt modelId="{0941A96F-ACB0-40B7-B896-DC2E8503D2AD}" type="pres">
      <dgm:prSet presAssocID="{E253010D-DB03-4A08-B3BC-EFD5803CD14E}" presName="hierRoot3" presStyleCnt="0"/>
      <dgm:spPr/>
    </dgm:pt>
    <dgm:pt modelId="{ECBF143B-753A-46FF-919F-EC439985C098}" type="pres">
      <dgm:prSet presAssocID="{E253010D-DB03-4A08-B3BC-EFD5803CD14E}" presName="composite3" presStyleCnt="0"/>
      <dgm:spPr/>
    </dgm:pt>
    <dgm:pt modelId="{0A362E77-1E71-409E-B3AA-FD320FB45290}" type="pres">
      <dgm:prSet presAssocID="{E253010D-DB03-4A08-B3BC-EFD5803CD14E}" presName="background3" presStyleLbl="node3" presStyleIdx="2" presStyleCnt="4"/>
      <dgm:spPr/>
    </dgm:pt>
    <dgm:pt modelId="{71AA12CE-8614-4867-B554-41BBD321DDD6}" type="pres">
      <dgm:prSet presAssocID="{E253010D-DB03-4A08-B3BC-EFD5803CD14E}" presName="text3" presStyleLbl="fgAcc3" presStyleIdx="2" presStyleCnt="4">
        <dgm:presLayoutVars>
          <dgm:chPref val="3"/>
        </dgm:presLayoutVars>
      </dgm:prSet>
      <dgm:spPr/>
    </dgm:pt>
    <dgm:pt modelId="{A6EB0125-939F-4EBA-8149-C9444518DE29}" type="pres">
      <dgm:prSet presAssocID="{E253010D-DB03-4A08-B3BC-EFD5803CD14E}" presName="hierChild4" presStyleCnt="0"/>
      <dgm:spPr/>
    </dgm:pt>
    <dgm:pt modelId="{85916326-E3F1-40A0-A63F-5D6EDCB2D7FB}" type="pres">
      <dgm:prSet presAssocID="{FA5568F5-55F5-4A8A-824D-C4F5BAA6F610}" presName="Name17" presStyleLbl="parChTrans1D3" presStyleIdx="3" presStyleCnt="4"/>
      <dgm:spPr/>
    </dgm:pt>
    <dgm:pt modelId="{6C0CC340-FE19-41DF-862F-F0C4B4EC9536}" type="pres">
      <dgm:prSet presAssocID="{C0E93103-EDA0-481F-9387-91B0BB540507}" presName="hierRoot3" presStyleCnt="0"/>
      <dgm:spPr/>
    </dgm:pt>
    <dgm:pt modelId="{51EB1F9F-0083-4005-BB63-89BE4E8A6302}" type="pres">
      <dgm:prSet presAssocID="{C0E93103-EDA0-481F-9387-91B0BB540507}" presName="composite3" presStyleCnt="0"/>
      <dgm:spPr/>
    </dgm:pt>
    <dgm:pt modelId="{E6C404DB-1BE3-4DE7-B61C-082768F2EA1C}" type="pres">
      <dgm:prSet presAssocID="{C0E93103-EDA0-481F-9387-91B0BB540507}" presName="background3" presStyleLbl="node3" presStyleIdx="3" presStyleCnt="4"/>
      <dgm:spPr/>
    </dgm:pt>
    <dgm:pt modelId="{3F12468B-DCA8-4175-AFF6-0898FE4B89F1}" type="pres">
      <dgm:prSet presAssocID="{C0E93103-EDA0-481F-9387-91B0BB540507}" presName="text3" presStyleLbl="fgAcc3" presStyleIdx="3" presStyleCnt="4">
        <dgm:presLayoutVars>
          <dgm:chPref val="3"/>
        </dgm:presLayoutVars>
      </dgm:prSet>
      <dgm:spPr/>
    </dgm:pt>
    <dgm:pt modelId="{0E1D6995-E8F8-43FB-9FEA-7AF94A2AB272}" type="pres">
      <dgm:prSet presAssocID="{C0E93103-EDA0-481F-9387-91B0BB540507}" presName="hierChild4" presStyleCnt="0"/>
      <dgm:spPr/>
    </dgm:pt>
  </dgm:ptLst>
  <dgm:cxnLst>
    <dgm:cxn modelId="{0DF2E519-B1F3-4887-ADCB-76E570D504CD}" srcId="{A79436D4-5B4D-459B-A261-3B6EA6F090FC}" destId="{F0EAD45A-CE85-4AE6-9734-5516AF214477}" srcOrd="1" destOrd="0" parTransId="{1BF4F207-9EAA-4CE3-AC7A-A76217C0C4C4}" sibTransId="{B3ACEBBA-BCFF-4CE8-AA3B-5D4918C2D05C}"/>
    <dgm:cxn modelId="{70F5942E-63B0-45FF-ADE7-9B7B763C0412}" type="presOf" srcId="{1BF4F207-9EAA-4CE3-AC7A-A76217C0C4C4}" destId="{E48B34B0-59BC-4152-B2A9-1FDB34708C3D}" srcOrd="0" destOrd="0" presId="urn:microsoft.com/office/officeart/2005/8/layout/hierarchy1"/>
    <dgm:cxn modelId="{60C7013A-AFC9-41EB-BAA8-3A7D1CE46F74}" srcId="{F0EAD45A-CE85-4AE6-9734-5516AF214477}" destId="{C0E93103-EDA0-481F-9387-91B0BB540507}" srcOrd="1" destOrd="0" parTransId="{FA5568F5-55F5-4A8A-824D-C4F5BAA6F610}" sibTransId="{2814E44A-46AF-4864-9B55-E223B8EBE943}"/>
    <dgm:cxn modelId="{EFB67668-0419-4F15-9F78-68BAE4875C69}" type="presOf" srcId="{E15FEAC2-4279-4CEB-AC03-54F6E5103EA8}" destId="{400872EB-915C-459C-BA38-C54ECD21B464}" srcOrd="0" destOrd="0" presId="urn:microsoft.com/office/officeart/2005/8/layout/hierarchy1"/>
    <dgm:cxn modelId="{A712224D-298A-4C26-9ECB-0FF0A8078D2E}" srcId="{53FC716E-2951-4FDB-8F13-5C07BA9EDE56}" destId="{30045E35-06EC-415F-A640-A35BFEF4EC51}" srcOrd="1" destOrd="0" parTransId="{345BE228-F241-489C-AE3D-76CD064CBCA8}" sibTransId="{061415E8-95BF-44F4-A573-C531AEAF2655}"/>
    <dgm:cxn modelId="{D8A7BA50-138E-4D09-9CDF-7909B2F884CC}" srcId="{62204144-6067-4031-92FE-458DE56A7FE2}" destId="{A79436D4-5B4D-459B-A261-3B6EA6F090FC}" srcOrd="0" destOrd="0" parTransId="{D579BBA0-B5F0-43C6-90E0-8D94CA3179CF}" sibTransId="{B03379F2-2CF6-4921-971A-0B16E3B731DC}"/>
    <dgm:cxn modelId="{8E04EB71-A41B-46D8-967D-6FB8CF6D9A08}" type="presOf" srcId="{5CDA617B-6B90-4EFB-942D-1E50A2189F79}" destId="{363C58A3-899D-4358-B9C6-2605BBFE5EF8}" srcOrd="0" destOrd="0" presId="urn:microsoft.com/office/officeart/2005/8/layout/hierarchy1"/>
    <dgm:cxn modelId="{A86ED874-EEFD-477C-94D9-8FB5A04FA120}" type="presOf" srcId="{30045E35-06EC-415F-A640-A35BFEF4EC51}" destId="{7EAD0477-8005-4DF0-B1D0-32164CAEACFF}" srcOrd="0" destOrd="0" presId="urn:microsoft.com/office/officeart/2005/8/layout/hierarchy1"/>
    <dgm:cxn modelId="{2682D28B-543D-461F-9D2F-AB40D10A6049}" type="presOf" srcId="{0F060721-60B7-4BC7-8D70-33C9A075A3F1}" destId="{0F310BBB-2692-42D7-9C44-F79075B5BB35}" srcOrd="0" destOrd="0" presId="urn:microsoft.com/office/officeart/2005/8/layout/hierarchy1"/>
    <dgm:cxn modelId="{A43FC790-F49C-4B97-B869-3D553FE3A7C1}" type="presOf" srcId="{62204144-6067-4031-92FE-458DE56A7FE2}" destId="{464A0A8E-CF4A-4423-B116-8B52D0A30AC7}" srcOrd="0" destOrd="0" presId="urn:microsoft.com/office/officeart/2005/8/layout/hierarchy1"/>
    <dgm:cxn modelId="{D6D5B69C-1669-41D4-BEB4-CA240E250ED8}" srcId="{53FC716E-2951-4FDB-8F13-5C07BA9EDE56}" destId="{E15FEAC2-4279-4CEB-AC03-54F6E5103EA8}" srcOrd="0" destOrd="0" parTransId="{0F060721-60B7-4BC7-8D70-33C9A075A3F1}" sibTransId="{1D534BB4-D4ED-4618-97F8-53E98AC90624}"/>
    <dgm:cxn modelId="{6860D4A0-228E-4A79-9D3F-FD2D7FCADD62}" type="presOf" srcId="{345BE228-F241-489C-AE3D-76CD064CBCA8}" destId="{1092BBD8-37D3-40FB-AC48-662ACD0EB5ED}" srcOrd="0" destOrd="0" presId="urn:microsoft.com/office/officeart/2005/8/layout/hierarchy1"/>
    <dgm:cxn modelId="{1F268DA7-C6D4-4C3A-99AA-8EF1F4B6BABD}" type="presOf" srcId="{53FC716E-2951-4FDB-8F13-5C07BA9EDE56}" destId="{72F6723A-BEAD-452F-8185-97C2BCB9E74A}" srcOrd="0" destOrd="0" presId="urn:microsoft.com/office/officeart/2005/8/layout/hierarchy1"/>
    <dgm:cxn modelId="{B61AFCB2-B425-44EC-8430-4938B8163AD7}" type="presOf" srcId="{A79436D4-5B4D-459B-A261-3B6EA6F090FC}" destId="{828CF58E-FF43-4995-875C-9B2879A29B2D}" srcOrd="0" destOrd="0" presId="urn:microsoft.com/office/officeart/2005/8/layout/hierarchy1"/>
    <dgm:cxn modelId="{9587F8B6-7E44-4330-81CE-655AC86AA376}" type="presOf" srcId="{E253010D-DB03-4A08-B3BC-EFD5803CD14E}" destId="{71AA12CE-8614-4867-B554-41BBD321DDD6}" srcOrd="0" destOrd="0" presId="urn:microsoft.com/office/officeart/2005/8/layout/hierarchy1"/>
    <dgm:cxn modelId="{CBB445BA-31AA-4F5B-93F1-0913C37E894F}" type="presOf" srcId="{F931530E-84A7-4A0F-AF6A-293195BBF4AF}" destId="{04447C6C-C4C3-4645-8C83-C3EACAF7F1AB}" srcOrd="0" destOrd="0" presId="urn:microsoft.com/office/officeart/2005/8/layout/hierarchy1"/>
    <dgm:cxn modelId="{AF44CBDC-F1DA-4461-91B4-42808624E6A1}" srcId="{F0EAD45A-CE85-4AE6-9734-5516AF214477}" destId="{E253010D-DB03-4A08-B3BC-EFD5803CD14E}" srcOrd="0" destOrd="0" parTransId="{F931530E-84A7-4A0F-AF6A-293195BBF4AF}" sibTransId="{C7605796-FFA9-4042-A6A5-82F77AC0A7A1}"/>
    <dgm:cxn modelId="{6483F4E9-690F-47FD-8CC9-4A450A679570}" type="presOf" srcId="{FA5568F5-55F5-4A8A-824D-C4F5BAA6F610}" destId="{85916326-E3F1-40A0-A63F-5D6EDCB2D7FB}" srcOrd="0" destOrd="0" presId="urn:microsoft.com/office/officeart/2005/8/layout/hierarchy1"/>
    <dgm:cxn modelId="{49ED65EB-F32D-4E28-AB10-498E79AA4490}" srcId="{A79436D4-5B4D-459B-A261-3B6EA6F090FC}" destId="{53FC716E-2951-4FDB-8F13-5C07BA9EDE56}" srcOrd="0" destOrd="0" parTransId="{5CDA617B-6B90-4EFB-942D-1E50A2189F79}" sibTransId="{FABBAE71-0E83-4349-87CF-DEF682350E7A}"/>
    <dgm:cxn modelId="{ACE5B5F0-2B5A-45C2-8E4D-E8C608C03814}" type="presOf" srcId="{C0E93103-EDA0-481F-9387-91B0BB540507}" destId="{3F12468B-DCA8-4175-AFF6-0898FE4B89F1}" srcOrd="0" destOrd="0" presId="urn:microsoft.com/office/officeart/2005/8/layout/hierarchy1"/>
    <dgm:cxn modelId="{3FA130F4-5D11-422B-9654-CAC87B3CDA4F}" type="presOf" srcId="{F0EAD45A-CE85-4AE6-9734-5516AF214477}" destId="{AF62CAD3-EBBF-4FA8-A708-C865E339ABC6}" srcOrd="0" destOrd="0" presId="urn:microsoft.com/office/officeart/2005/8/layout/hierarchy1"/>
    <dgm:cxn modelId="{FCFEC98A-6844-4684-AD15-AA84F5C95C4B}" type="presParOf" srcId="{464A0A8E-CF4A-4423-B116-8B52D0A30AC7}" destId="{9D39B662-7EEE-4E58-9323-F02AD56B6FFA}" srcOrd="0" destOrd="0" presId="urn:microsoft.com/office/officeart/2005/8/layout/hierarchy1"/>
    <dgm:cxn modelId="{10A715A1-0934-487E-826E-77372EED6188}" type="presParOf" srcId="{9D39B662-7EEE-4E58-9323-F02AD56B6FFA}" destId="{261513DB-85F3-459E-B9C8-9ADDC469C584}" srcOrd="0" destOrd="0" presId="urn:microsoft.com/office/officeart/2005/8/layout/hierarchy1"/>
    <dgm:cxn modelId="{145F8672-2409-4D04-922A-AF0D25758B49}" type="presParOf" srcId="{261513DB-85F3-459E-B9C8-9ADDC469C584}" destId="{EDB3EAA2-6245-46B1-8624-2F047E580E37}" srcOrd="0" destOrd="0" presId="urn:microsoft.com/office/officeart/2005/8/layout/hierarchy1"/>
    <dgm:cxn modelId="{4DFBD879-935C-4D7E-AEF5-72C26207DCBE}" type="presParOf" srcId="{261513DB-85F3-459E-B9C8-9ADDC469C584}" destId="{828CF58E-FF43-4995-875C-9B2879A29B2D}" srcOrd="1" destOrd="0" presId="urn:microsoft.com/office/officeart/2005/8/layout/hierarchy1"/>
    <dgm:cxn modelId="{EE9D5BCB-A223-46D9-A048-DE2D35768AF3}" type="presParOf" srcId="{9D39B662-7EEE-4E58-9323-F02AD56B6FFA}" destId="{FE7C3BCF-79E5-4C9C-8172-3863BAA6A390}" srcOrd="1" destOrd="0" presId="urn:microsoft.com/office/officeart/2005/8/layout/hierarchy1"/>
    <dgm:cxn modelId="{8B48B337-6517-4E04-B07E-69F71D67008C}" type="presParOf" srcId="{FE7C3BCF-79E5-4C9C-8172-3863BAA6A390}" destId="{363C58A3-899D-4358-B9C6-2605BBFE5EF8}" srcOrd="0" destOrd="0" presId="urn:microsoft.com/office/officeart/2005/8/layout/hierarchy1"/>
    <dgm:cxn modelId="{EF3F96EF-9536-41B1-BC54-08CB4336E0DC}" type="presParOf" srcId="{FE7C3BCF-79E5-4C9C-8172-3863BAA6A390}" destId="{ADE8280B-7011-46D0-9E50-C0A604947F89}" srcOrd="1" destOrd="0" presId="urn:microsoft.com/office/officeart/2005/8/layout/hierarchy1"/>
    <dgm:cxn modelId="{BF4AA962-31A5-436E-BEF2-3CEDE7BA6CBE}" type="presParOf" srcId="{ADE8280B-7011-46D0-9E50-C0A604947F89}" destId="{685A3FFD-4443-4D3A-B9F8-A21119E3A28E}" srcOrd="0" destOrd="0" presId="urn:microsoft.com/office/officeart/2005/8/layout/hierarchy1"/>
    <dgm:cxn modelId="{D52EAEB8-317B-4D15-BFB7-26E26C39F6A4}" type="presParOf" srcId="{685A3FFD-4443-4D3A-B9F8-A21119E3A28E}" destId="{3DDE2501-A0C1-429C-B66F-00F77195D5A6}" srcOrd="0" destOrd="0" presId="urn:microsoft.com/office/officeart/2005/8/layout/hierarchy1"/>
    <dgm:cxn modelId="{60998A9C-2036-4A8D-A85A-4EE6940387E0}" type="presParOf" srcId="{685A3FFD-4443-4D3A-B9F8-A21119E3A28E}" destId="{72F6723A-BEAD-452F-8185-97C2BCB9E74A}" srcOrd="1" destOrd="0" presId="urn:microsoft.com/office/officeart/2005/8/layout/hierarchy1"/>
    <dgm:cxn modelId="{94FF4F92-BB59-4AED-B845-1B374B7B1DF1}" type="presParOf" srcId="{ADE8280B-7011-46D0-9E50-C0A604947F89}" destId="{948C65A0-489F-431A-9B84-73C2533DB60C}" srcOrd="1" destOrd="0" presId="urn:microsoft.com/office/officeart/2005/8/layout/hierarchy1"/>
    <dgm:cxn modelId="{21F8C1FE-0D1E-4BC7-969E-737CA3FE92EC}" type="presParOf" srcId="{948C65A0-489F-431A-9B84-73C2533DB60C}" destId="{0F310BBB-2692-42D7-9C44-F79075B5BB35}" srcOrd="0" destOrd="0" presId="urn:microsoft.com/office/officeart/2005/8/layout/hierarchy1"/>
    <dgm:cxn modelId="{59E997B9-09B2-4DD3-8970-B482A1E7CE21}" type="presParOf" srcId="{948C65A0-489F-431A-9B84-73C2533DB60C}" destId="{181BEA51-0574-425A-BFEA-5D16615847E7}" srcOrd="1" destOrd="0" presId="urn:microsoft.com/office/officeart/2005/8/layout/hierarchy1"/>
    <dgm:cxn modelId="{F2C10933-E5BD-4EA4-B398-1C873AF2D94B}" type="presParOf" srcId="{181BEA51-0574-425A-BFEA-5D16615847E7}" destId="{F674A703-2FA7-40DE-8745-21BA8E3390B6}" srcOrd="0" destOrd="0" presId="urn:microsoft.com/office/officeart/2005/8/layout/hierarchy1"/>
    <dgm:cxn modelId="{DFA62740-0789-4527-AF09-2FDC92028A2B}" type="presParOf" srcId="{F674A703-2FA7-40DE-8745-21BA8E3390B6}" destId="{CDDE47A6-B611-4C04-873D-3F3A42302E65}" srcOrd="0" destOrd="0" presId="urn:microsoft.com/office/officeart/2005/8/layout/hierarchy1"/>
    <dgm:cxn modelId="{8C27B7EA-D726-4EE0-BDCA-1D848DEAAF8E}" type="presParOf" srcId="{F674A703-2FA7-40DE-8745-21BA8E3390B6}" destId="{400872EB-915C-459C-BA38-C54ECD21B464}" srcOrd="1" destOrd="0" presId="urn:microsoft.com/office/officeart/2005/8/layout/hierarchy1"/>
    <dgm:cxn modelId="{DEF7D9D3-65C4-4DF8-A628-2C67B085F8FA}" type="presParOf" srcId="{181BEA51-0574-425A-BFEA-5D16615847E7}" destId="{F7B0C887-08EC-482C-B202-EF946FC0E356}" srcOrd="1" destOrd="0" presId="urn:microsoft.com/office/officeart/2005/8/layout/hierarchy1"/>
    <dgm:cxn modelId="{456B3A41-3F86-4CB3-A54A-EACFEE6C4498}" type="presParOf" srcId="{948C65A0-489F-431A-9B84-73C2533DB60C}" destId="{1092BBD8-37D3-40FB-AC48-662ACD0EB5ED}" srcOrd="2" destOrd="0" presId="urn:microsoft.com/office/officeart/2005/8/layout/hierarchy1"/>
    <dgm:cxn modelId="{024F256B-5D98-430D-B3DC-BAB13A8E1627}" type="presParOf" srcId="{948C65A0-489F-431A-9B84-73C2533DB60C}" destId="{56B1ECA8-9743-4335-A354-507E5BE5C4E1}" srcOrd="3" destOrd="0" presId="urn:microsoft.com/office/officeart/2005/8/layout/hierarchy1"/>
    <dgm:cxn modelId="{D97A7D41-54D1-409E-8CBD-6D2FF9FA2044}" type="presParOf" srcId="{56B1ECA8-9743-4335-A354-507E5BE5C4E1}" destId="{49884EA5-6CDA-4D53-BF3D-37F43822896F}" srcOrd="0" destOrd="0" presId="urn:microsoft.com/office/officeart/2005/8/layout/hierarchy1"/>
    <dgm:cxn modelId="{C30914A5-9821-4016-8EDD-6D6D5764F1FF}" type="presParOf" srcId="{49884EA5-6CDA-4D53-BF3D-37F43822896F}" destId="{71A360ED-C13E-42A5-9B1B-A5337BF75848}" srcOrd="0" destOrd="0" presId="urn:microsoft.com/office/officeart/2005/8/layout/hierarchy1"/>
    <dgm:cxn modelId="{CC5F3056-9425-4ACC-BECD-51A0EAD97EBA}" type="presParOf" srcId="{49884EA5-6CDA-4D53-BF3D-37F43822896F}" destId="{7EAD0477-8005-4DF0-B1D0-32164CAEACFF}" srcOrd="1" destOrd="0" presId="urn:microsoft.com/office/officeart/2005/8/layout/hierarchy1"/>
    <dgm:cxn modelId="{1C3FA59C-DF1B-4041-B152-02294C306841}" type="presParOf" srcId="{56B1ECA8-9743-4335-A354-507E5BE5C4E1}" destId="{359773FB-97F9-488D-A354-428976A7DD61}" srcOrd="1" destOrd="0" presId="urn:microsoft.com/office/officeart/2005/8/layout/hierarchy1"/>
    <dgm:cxn modelId="{2CA9E4D0-C5DB-4057-A9A9-F3AEB5C0C086}" type="presParOf" srcId="{FE7C3BCF-79E5-4C9C-8172-3863BAA6A390}" destId="{E48B34B0-59BC-4152-B2A9-1FDB34708C3D}" srcOrd="2" destOrd="0" presId="urn:microsoft.com/office/officeart/2005/8/layout/hierarchy1"/>
    <dgm:cxn modelId="{8647A5EF-C517-4DEE-AE84-C00AA4BE1551}" type="presParOf" srcId="{FE7C3BCF-79E5-4C9C-8172-3863BAA6A390}" destId="{4368A58D-BA33-4D0C-92D4-3ED5033949DE}" srcOrd="3" destOrd="0" presId="urn:microsoft.com/office/officeart/2005/8/layout/hierarchy1"/>
    <dgm:cxn modelId="{7297EE77-47A7-435A-AEE5-D49D78927A87}" type="presParOf" srcId="{4368A58D-BA33-4D0C-92D4-3ED5033949DE}" destId="{ECBB5E9F-76C9-45B8-83A8-131463267CAD}" srcOrd="0" destOrd="0" presId="urn:microsoft.com/office/officeart/2005/8/layout/hierarchy1"/>
    <dgm:cxn modelId="{0DB656EA-125E-4386-9828-BC8B68E3A1A7}" type="presParOf" srcId="{ECBB5E9F-76C9-45B8-83A8-131463267CAD}" destId="{846657A6-5672-47C0-80F7-C7D2F2E7689A}" srcOrd="0" destOrd="0" presId="urn:microsoft.com/office/officeart/2005/8/layout/hierarchy1"/>
    <dgm:cxn modelId="{589592DB-0C0A-4CAD-8892-FD9B02DBEACC}" type="presParOf" srcId="{ECBB5E9F-76C9-45B8-83A8-131463267CAD}" destId="{AF62CAD3-EBBF-4FA8-A708-C865E339ABC6}" srcOrd="1" destOrd="0" presId="urn:microsoft.com/office/officeart/2005/8/layout/hierarchy1"/>
    <dgm:cxn modelId="{D60BBDB8-D8B6-4C8D-B8EF-2BDF9647E460}" type="presParOf" srcId="{4368A58D-BA33-4D0C-92D4-3ED5033949DE}" destId="{AC97E9C2-F62A-4BE7-89B6-C70C6E78C908}" srcOrd="1" destOrd="0" presId="urn:microsoft.com/office/officeart/2005/8/layout/hierarchy1"/>
    <dgm:cxn modelId="{521D44D0-3123-4D36-A0BF-2419ADC14817}" type="presParOf" srcId="{AC97E9C2-F62A-4BE7-89B6-C70C6E78C908}" destId="{04447C6C-C4C3-4645-8C83-C3EACAF7F1AB}" srcOrd="0" destOrd="0" presId="urn:microsoft.com/office/officeart/2005/8/layout/hierarchy1"/>
    <dgm:cxn modelId="{78EBBD78-8021-47A4-8B6D-8E015DA6DBDC}" type="presParOf" srcId="{AC97E9C2-F62A-4BE7-89B6-C70C6E78C908}" destId="{0941A96F-ACB0-40B7-B896-DC2E8503D2AD}" srcOrd="1" destOrd="0" presId="urn:microsoft.com/office/officeart/2005/8/layout/hierarchy1"/>
    <dgm:cxn modelId="{3572FA1A-332C-428D-A5A7-7AE8DFCBE12B}" type="presParOf" srcId="{0941A96F-ACB0-40B7-B896-DC2E8503D2AD}" destId="{ECBF143B-753A-46FF-919F-EC439985C098}" srcOrd="0" destOrd="0" presId="urn:microsoft.com/office/officeart/2005/8/layout/hierarchy1"/>
    <dgm:cxn modelId="{9962550C-4D87-45C3-B3C4-CA954ADBDE79}" type="presParOf" srcId="{ECBF143B-753A-46FF-919F-EC439985C098}" destId="{0A362E77-1E71-409E-B3AA-FD320FB45290}" srcOrd="0" destOrd="0" presId="urn:microsoft.com/office/officeart/2005/8/layout/hierarchy1"/>
    <dgm:cxn modelId="{BB253BFC-2F64-44E7-9CB0-F0BA80230705}" type="presParOf" srcId="{ECBF143B-753A-46FF-919F-EC439985C098}" destId="{71AA12CE-8614-4867-B554-41BBD321DDD6}" srcOrd="1" destOrd="0" presId="urn:microsoft.com/office/officeart/2005/8/layout/hierarchy1"/>
    <dgm:cxn modelId="{9C3E090C-3BE1-4D75-9DD2-08202DD594E5}" type="presParOf" srcId="{0941A96F-ACB0-40B7-B896-DC2E8503D2AD}" destId="{A6EB0125-939F-4EBA-8149-C9444518DE29}" srcOrd="1" destOrd="0" presId="urn:microsoft.com/office/officeart/2005/8/layout/hierarchy1"/>
    <dgm:cxn modelId="{CB926C74-F43F-421D-B513-0750C21C73C3}" type="presParOf" srcId="{AC97E9C2-F62A-4BE7-89B6-C70C6E78C908}" destId="{85916326-E3F1-40A0-A63F-5D6EDCB2D7FB}" srcOrd="2" destOrd="0" presId="urn:microsoft.com/office/officeart/2005/8/layout/hierarchy1"/>
    <dgm:cxn modelId="{042DAD1F-BB8F-4384-9BB7-309365940346}" type="presParOf" srcId="{AC97E9C2-F62A-4BE7-89B6-C70C6E78C908}" destId="{6C0CC340-FE19-41DF-862F-F0C4B4EC9536}" srcOrd="3" destOrd="0" presId="urn:microsoft.com/office/officeart/2005/8/layout/hierarchy1"/>
    <dgm:cxn modelId="{B3C62F86-155C-4406-AC82-A4C179AB301F}" type="presParOf" srcId="{6C0CC340-FE19-41DF-862F-F0C4B4EC9536}" destId="{51EB1F9F-0083-4005-BB63-89BE4E8A6302}" srcOrd="0" destOrd="0" presId="urn:microsoft.com/office/officeart/2005/8/layout/hierarchy1"/>
    <dgm:cxn modelId="{B8FA17AD-0950-4F52-ABCD-811A3CB128FD}" type="presParOf" srcId="{51EB1F9F-0083-4005-BB63-89BE4E8A6302}" destId="{E6C404DB-1BE3-4DE7-B61C-082768F2EA1C}" srcOrd="0" destOrd="0" presId="urn:microsoft.com/office/officeart/2005/8/layout/hierarchy1"/>
    <dgm:cxn modelId="{81B4777F-0EAD-440D-8514-E6C8500D0475}" type="presParOf" srcId="{51EB1F9F-0083-4005-BB63-89BE4E8A6302}" destId="{3F12468B-DCA8-4175-AFF6-0898FE4B89F1}" srcOrd="1" destOrd="0" presId="urn:microsoft.com/office/officeart/2005/8/layout/hierarchy1"/>
    <dgm:cxn modelId="{57C59694-9549-46D6-9A12-8E21F2CB531A}" type="presParOf" srcId="{6C0CC340-FE19-41DF-862F-F0C4B4EC9536}" destId="{0E1D6995-E8F8-43FB-9FEA-7AF94A2AB27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F6111-A214-4BB5-A907-7E30CBAABDD8}">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A476A5-26AB-4311-8D94-A8CE7B713940}">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69E1D1-6017-410F-8E89-76B101C84E65}">
      <dsp:nvSpPr>
        <dsp:cNvPr id="0" name=""/>
        <dsp:cNvSpPr/>
      </dsp:nvSpPr>
      <dsp:spPr>
        <a:xfrm>
          <a:off x="3460700" y="1178"/>
          <a:ext cx="3594199" cy="1797099"/>
        </a:xfrm>
        <a:prstGeom prst="rect">
          <a:avLst/>
        </a:prstGeom>
        <a:solidFill>
          <a:schemeClr val="accent2">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Participle</a:t>
          </a:r>
          <a:endParaRPr lang="el-GR" sz="4100" kern="1200" dirty="0"/>
        </a:p>
      </dsp:txBody>
      <dsp:txXfrm>
        <a:off x="3460700" y="1178"/>
        <a:ext cx="3594199" cy="1797099"/>
      </dsp:txXfrm>
    </dsp:sp>
    <dsp:sp modelId="{C7547C65-C721-4974-8040-02ED115B18CD}">
      <dsp:nvSpPr>
        <dsp:cNvPr id="0" name=""/>
        <dsp:cNvSpPr/>
      </dsp:nvSpPr>
      <dsp:spPr>
        <a:xfrm>
          <a:off x="1286209" y="2553059"/>
          <a:ext cx="3594199" cy="1797099"/>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Participle I (Present Participle)</a:t>
          </a:r>
          <a:endParaRPr lang="el-GR" sz="4100" kern="1200" dirty="0"/>
        </a:p>
      </dsp:txBody>
      <dsp:txXfrm>
        <a:off x="1286209" y="2553059"/>
        <a:ext cx="3594199" cy="1797099"/>
      </dsp:txXfrm>
    </dsp:sp>
    <dsp:sp modelId="{A5504214-E007-4F00-A010-C9415D864369}">
      <dsp:nvSpPr>
        <dsp:cNvPr id="0" name=""/>
        <dsp:cNvSpPr/>
      </dsp:nvSpPr>
      <dsp:spPr>
        <a:xfrm>
          <a:off x="5635190" y="2553059"/>
          <a:ext cx="3594199" cy="1797099"/>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Participle II (Past Participle)</a:t>
          </a:r>
          <a:endParaRPr lang="el-GR" sz="4100" kern="1200" dirty="0"/>
        </a:p>
      </dsp:txBody>
      <dsp:txXfrm>
        <a:off x="5635190" y="2553059"/>
        <a:ext cx="3594199" cy="1797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16326-E3F1-40A0-A63F-5D6EDCB2D7FB}">
      <dsp:nvSpPr>
        <dsp:cNvPr id="0" name=""/>
        <dsp:cNvSpPr/>
      </dsp:nvSpPr>
      <dsp:spPr>
        <a:xfrm>
          <a:off x="7214841"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447C6C-C4C3-4645-8C83-C3EACAF7F1AB}">
      <dsp:nvSpPr>
        <dsp:cNvPr id="0" name=""/>
        <dsp:cNvSpPr/>
      </dsp:nvSpPr>
      <dsp:spPr>
        <a:xfrm>
          <a:off x="6189724"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8B34B0-59BC-4152-B2A9-1FDB34708C3D}">
      <dsp:nvSpPr>
        <dsp:cNvPr id="0" name=""/>
        <dsp:cNvSpPr/>
      </dsp:nvSpPr>
      <dsp:spPr>
        <a:xfrm>
          <a:off x="5164607" y="1066678"/>
          <a:ext cx="2050233" cy="487862"/>
        </a:xfrm>
        <a:custGeom>
          <a:avLst/>
          <a:gdLst/>
          <a:ahLst/>
          <a:cxnLst/>
          <a:rect l="0" t="0" r="0" b="0"/>
          <a:pathLst>
            <a:path>
              <a:moveTo>
                <a:pt x="0" y="0"/>
              </a:moveTo>
              <a:lnTo>
                <a:pt x="0" y="332464"/>
              </a:lnTo>
              <a:lnTo>
                <a:pt x="2050233" y="332464"/>
              </a:lnTo>
              <a:lnTo>
                <a:pt x="2050233" y="48786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92BBD8-37D3-40FB-AC48-662ACD0EB5ED}">
      <dsp:nvSpPr>
        <dsp:cNvPr id="0" name=""/>
        <dsp:cNvSpPr/>
      </dsp:nvSpPr>
      <dsp:spPr>
        <a:xfrm>
          <a:off x="3114373"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310BBB-2692-42D7-9C44-F79075B5BB35}">
      <dsp:nvSpPr>
        <dsp:cNvPr id="0" name=""/>
        <dsp:cNvSpPr/>
      </dsp:nvSpPr>
      <dsp:spPr>
        <a:xfrm>
          <a:off x="2089256"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3C58A3-899D-4358-B9C6-2605BBFE5EF8}">
      <dsp:nvSpPr>
        <dsp:cNvPr id="0" name=""/>
        <dsp:cNvSpPr/>
      </dsp:nvSpPr>
      <dsp:spPr>
        <a:xfrm>
          <a:off x="3114373" y="1066678"/>
          <a:ext cx="2050233" cy="487862"/>
        </a:xfrm>
        <a:custGeom>
          <a:avLst/>
          <a:gdLst/>
          <a:ahLst/>
          <a:cxnLst/>
          <a:rect l="0" t="0" r="0" b="0"/>
          <a:pathLst>
            <a:path>
              <a:moveTo>
                <a:pt x="2050233" y="0"/>
              </a:moveTo>
              <a:lnTo>
                <a:pt x="2050233" y="332464"/>
              </a:lnTo>
              <a:lnTo>
                <a:pt x="0" y="332464"/>
              </a:lnTo>
              <a:lnTo>
                <a:pt x="0" y="487862"/>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B3EAA2-6245-46B1-8624-2F047E580E37}">
      <dsp:nvSpPr>
        <dsp:cNvPr id="0" name=""/>
        <dsp:cNvSpPr/>
      </dsp:nvSpPr>
      <dsp:spPr>
        <a:xfrm>
          <a:off x="4325875" y="1489"/>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8CF58E-FF43-4995-875C-9B2879A29B2D}">
      <dsp:nvSpPr>
        <dsp:cNvPr id="0" name=""/>
        <dsp:cNvSpPr/>
      </dsp:nvSpPr>
      <dsp:spPr>
        <a:xfrm>
          <a:off x="4512260" y="178554"/>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Причастие</a:t>
          </a:r>
          <a:endParaRPr lang="el-GR" sz="2500" kern="1200" dirty="0"/>
        </a:p>
      </dsp:txBody>
      <dsp:txXfrm>
        <a:off x="4543458" y="209752"/>
        <a:ext cx="1615068" cy="1002793"/>
      </dsp:txXfrm>
    </dsp:sp>
    <dsp:sp modelId="{3DDE2501-A0C1-429C-B66F-00F77195D5A6}">
      <dsp:nvSpPr>
        <dsp:cNvPr id="0" name=""/>
        <dsp:cNvSpPr/>
      </dsp:nvSpPr>
      <dsp:spPr>
        <a:xfrm>
          <a:off x="2275641" y="1554541"/>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F6723A-BEAD-452F-8185-97C2BCB9E74A}">
      <dsp:nvSpPr>
        <dsp:cNvPr id="0" name=""/>
        <dsp:cNvSpPr/>
      </dsp:nvSpPr>
      <dsp:spPr>
        <a:xfrm>
          <a:off x="2462026" y="1731606"/>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Действи-тельное</a:t>
          </a:r>
          <a:endParaRPr lang="el-GR" sz="2500" kern="1200" dirty="0"/>
        </a:p>
      </dsp:txBody>
      <dsp:txXfrm>
        <a:off x="2493224" y="1762804"/>
        <a:ext cx="1615068" cy="1002793"/>
      </dsp:txXfrm>
    </dsp:sp>
    <dsp:sp modelId="{CDDE47A6-B611-4C04-873D-3F3A42302E65}">
      <dsp:nvSpPr>
        <dsp:cNvPr id="0" name=""/>
        <dsp:cNvSpPr/>
      </dsp:nvSpPr>
      <dsp:spPr>
        <a:xfrm>
          <a:off x="1250524" y="3107593"/>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0872EB-915C-459C-BA38-C54ECD21B464}">
      <dsp:nvSpPr>
        <dsp:cNvPr id="0" name=""/>
        <dsp:cNvSpPr/>
      </dsp:nvSpPr>
      <dsp:spPr>
        <a:xfrm>
          <a:off x="1436909" y="3284659"/>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Наст.</a:t>
          </a:r>
          <a:endParaRPr lang="el-GR" sz="2500" kern="1200" dirty="0"/>
        </a:p>
      </dsp:txBody>
      <dsp:txXfrm>
        <a:off x="1468107" y="3315857"/>
        <a:ext cx="1615068" cy="1002793"/>
      </dsp:txXfrm>
    </dsp:sp>
    <dsp:sp modelId="{71A360ED-C13E-42A5-9B1B-A5337BF75848}">
      <dsp:nvSpPr>
        <dsp:cNvPr id="0" name=""/>
        <dsp:cNvSpPr/>
      </dsp:nvSpPr>
      <dsp:spPr>
        <a:xfrm>
          <a:off x="3300758" y="3107593"/>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AD0477-8005-4DF0-B1D0-32164CAEACFF}">
      <dsp:nvSpPr>
        <dsp:cNvPr id="0" name=""/>
        <dsp:cNvSpPr/>
      </dsp:nvSpPr>
      <dsp:spPr>
        <a:xfrm>
          <a:off x="3487143" y="3284659"/>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Прош.</a:t>
          </a:r>
          <a:endParaRPr lang="el-GR" sz="2500" kern="1200" dirty="0"/>
        </a:p>
      </dsp:txBody>
      <dsp:txXfrm>
        <a:off x="3518341" y="3315857"/>
        <a:ext cx="1615068" cy="1002793"/>
      </dsp:txXfrm>
    </dsp:sp>
    <dsp:sp modelId="{846657A6-5672-47C0-80F7-C7D2F2E7689A}">
      <dsp:nvSpPr>
        <dsp:cNvPr id="0" name=""/>
        <dsp:cNvSpPr/>
      </dsp:nvSpPr>
      <dsp:spPr>
        <a:xfrm>
          <a:off x="6376109" y="1554541"/>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62CAD3-EBBF-4FA8-A708-C865E339ABC6}">
      <dsp:nvSpPr>
        <dsp:cNvPr id="0" name=""/>
        <dsp:cNvSpPr/>
      </dsp:nvSpPr>
      <dsp:spPr>
        <a:xfrm>
          <a:off x="6562494" y="1731606"/>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Страда-тельное</a:t>
          </a:r>
          <a:endParaRPr lang="el-GR" sz="2500" kern="1200" dirty="0"/>
        </a:p>
      </dsp:txBody>
      <dsp:txXfrm>
        <a:off x="6593692" y="1762804"/>
        <a:ext cx="1615068" cy="1002793"/>
      </dsp:txXfrm>
    </dsp:sp>
    <dsp:sp modelId="{0A362E77-1E71-409E-B3AA-FD320FB45290}">
      <dsp:nvSpPr>
        <dsp:cNvPr id="0" name=""/>
        <dsp:cNvSpPr/>
      </dsp:nvSpPr>
      <dsp:spPr>
        <a:xfrm>
          <a:off x="5350992" y="3107593"/>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AA12CE-8614-4867-B554-41BBD321DDD6}">
      <dsp:nvSpPr>
        <dsp:cNvPr id="0" name=""/>
        <dsp:cNvSpPr/>
      </dsp:nvSpPr>
      <dsp:spPr>
        <a:xfrm>
          <a:off x="5537377" y="3284659"/>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Наст.</a:t>
          </a:r>
          <a:endParaRPr lang="el-GR" sz="2500" kern="1200" dirty="0"/>
        </a:p>
      </dsp:txBody>
      <dsp:txXfrm>
        <a:off x="5568575" y="3315857"/>
        <a:ext cx="1615068" cy="1002793"/>
      </dsp:txXfrm>
    </dsp:sp>
    <dsp:sp modelId="{E6C404DB-1BE3-4DE7-B61C-082768F2EA1C}">
      <dsp:nvSpPr>
        <dsp:cNvPr id="0" name=""/>
        <dsp:cNvSpPr/>
      </dsp:nvSpPr>
      <dsp:spPr>
        <a:xfrm>
          <a:off x="7401226" y="3107593"/>
          <a:ext cx="1677464" cy="106518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12468B-DCA8-4175-AFF6-0898FE4B89F1}">
      <dsp:nvSpPr>
        <dsp:cNvPr id="0" name=""/>
        <dsp:cNvSpPr/>
      </dsp:nvSpPr>
      <dsp:spPr>
        <a:xfrm>
          <a:off x="7587611" y="3284659"/>
          <a:ext cx="1677464" cy="106518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ru-RU" sz="2500" kern="1200" dirty="0"/>
            <a:t>Прош.</a:t>
          </a:r>
          <a:endParaRPr lang="el-GR" sz="2500" kern="1200" dirty="0"/>
        </a:p>
      </dsp:txBody>
      <dsp:txXfrm>
        <a:off x="7618809" y="3315857"/>
        <a:ext cx="1615068" cy="100279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58C21C-C2C8-601B-8A39-AE6BBCD1A40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A6392E0-A038-0E48-E9E0-7A6DF3CC36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9C18943-DE7A-67A4-7C9F-2CAE4AE849F0}"/>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03D9B901-FF3A-9FD5-A7CD-EC5C8CF82F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ACEE0E-E550-9286-8AE1-C10E5B7033CE}"/>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72399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22C032-AD7B-43CC-0787-14F99610BAD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E7FC1A-DEE1-D7E3-9B22-E288FC45DE5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7574E5-68D5-C05E-D9C9-4D2EB8886020}"/>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CCC5733B-CEF4-3CEA-4801-A00B4E74F5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98E65F-B43B-5000-79C0-AEB012136157}"/>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267284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B86AF7D-9E2B-E750-EB5F-DEB81586520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6AA843-9E92-4DCC-BF0E-007EB3C555C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16DE39-4DCD-06D2-8F4D-C7E2F38897CF}"/>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29202502-0892-1C7B-6661-5C3C7CA7F9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FA9CF37-E3C9-6158-35A4-FD4DB4B1DCDD}"/>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28419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502477-595A-D91E-BEE9-AF1F3CD88B5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5B8B862-2D89-A3C2-9D93-07EADB98D37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0A7899E-4E27-8E1D-C58A-B3442515988E}"/>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95B0163A-53BA-E8FF-374A-6B6A9E136C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B4F531-B0BE-B4AF-AB4E-08BD06A01BEC}"/>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241309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23FB32-02CC-F224-4AFB-44CF72EACE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854B04-6FD4-21A9-151A-509C11E9D7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F956683-5FBC-1AAC-6CBF-738366B9B18D}"/>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86180E6B-D406-BD7B-14B3-81D81A7882D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4D2524-4C54-D755-3F57-DE49CD9454C3}"/>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4437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593D9D-D23B-BC46-F7FB-E46A05D5F54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08C00A-6EAB-2258-94B1-D50D4BFECDB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CAACEFC-5ED9-7632-CEFD-12DE3F7D952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5EAB220-497D-6F27-336A-6866D811CC1C}"/>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6" name="Θέση υποσέλιδου 5">
            <a:extLst>
              <a:ext uri="{FF2B5EF4-FFF2-40B4-BE49-F238E27FC236}">
                <a16:creationId xmlns:a16="http://schemas.microsoft.com/office/drawing/2014/main" id="{6C03E03D-186F-43D2-9E12-43E93584B7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D94A56D-8534-BBE8-3AF7-A2A87C3B30C1}"/>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802985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DDC96-797C-AAB8-03D5-A9F09B9A151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22C72C-1760-5CA9-8D5E-1F3A23967B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B95C247-8229-CE74-4F69-19AF0E761CE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E99E053-454F-A7EC-CFDD-057A8E40EC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5E54B1C-59CA-B335-25C4-BE663B2B2CF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EBE7F30-D906-8AC0-DFF9-FC646C157389}"/>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8" name="Θέση υποσέλιδου 7">
            <a:extLst>
              <a:ext uri="{FF2B5EF4-FFF2-40B4-BE49-F238E27FC236}">
                <a16:creationId xmlns:a16="http://schemas.microsoft.com/office/drawing/2014/main" id="{F583090E-BDE0-F594-001E-E626D989EBA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DD3D889-4454-4A85-70AD-DA6FCDB553D5}"/>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401812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77D789-BBBA-4F73-0467-F1C28CC4F7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E5BEDEC-8E71-810C-E17B-1184BA2B057E}"/>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4" name="Θέση υποσέλιδου 3">
            <a:extLst>
              <a:ext uri="{FF2B5EF4-FFF2-40B4-BE49-F238E27FC236}">
                <a16:creationId xmlns:a16="http://schemas.microsoft.com/office/drawing/2014/main" id="{16259D7A-20ED-FEAD-504D-26C5187B273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C39057B-5282-338F-0725-1527684EBB8E}"/>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84480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44E83B8-B2F7-B686-44DC-766D1A4F2385}"/>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3" name="Θέση υποσέλιδου 2">
            <a:extLst>
              <a:ext uri="{FF2B5EF4-FFF2-40B4-BE49-F238E27FC236}">
                <a16:creationId xmlns:a16="http://schemas.microsoft.com/office/drawing/2014/main" id="{EFED0F15-9A37-107B-0DC9-A2DE1C26C73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613F173-FC72-3BDD-BC1C-7C884DA9D7C0}"/>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53377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B74B1-9FE2-BF27-2D07-0A74241CD15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95E9A6D-DD0C-117C-61CD-CC1E86F1A7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7C8A8D0-2C38-67F7-3A27-AF5E8984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D4A43EE-80DA-9A95-327F-92B5A74DF5E6}"/>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6" name="Θέση υποσέλιδου 5">
            <a:extLst>
              <a:ext uri="{FF2B5EF4-FFF2-40B4-BE49-F238E27FC236}">
                <a16:creationId xmlns:a16="http://schemas.microsoft.com/office/drawing/2014/main" id="{39FF9730-C78B-FE05-0397-6FFCD195676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F074B1-ECD3-43C9-83A2-413C1C16E9C9}"/>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3969408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1C31D4-69D8-C076-2EBC-E338C2AC0A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9466178-1FE2-98FD-54D5-21EFDD7C7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7C4F304-C860-7F94-B740-4DAC520121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40F8CA1-2F32-14E3-4CC6-7B3A9F98438A}"/>
              </a:ext>
            </a:extLst>
          </p:cNvPr>
          <p:cNvSpPr>
            <a:spLocks noGrp="1"/>
          </p:cNvSpPr>
          <p:nvPr>
            <p:ph type="dt" sz="half" idx="10"/>
          </p:nvPr>
        </p:nvSpPr>
        <p:spPr/>
        <p:txBody>
          <a:bodyPr/>
          <a:lstStyle/>
          <a:p>
            <a:fld id="{2AB785D8-E6D1-4E07-A909-2AC4E41D50F7}" type="datetimeFigureOut">
              <a:rPr lang="el-GR" smtClean="0"/>
              <a:t>13/11/2024</a:t>
            </a:fld>
            <a:endParaRPr lang="el-GR"/>
          </a:p>
        </p:txBody>
      </p:sp>
      <p:sp>
        <p:nvSpPr>
          <p:cNvPr id="6" name="Θέση υποσέλιδου 5">
            <a:extLst>
              <a:ext uri="{FF2B5EF4-FFF2-40B4-BE49-F238E27FC236}">
                <a16:creationId xmlns:a16="http://schemas.microsoft.com/office/drawing/2014/main" id="{8C121643-738B-0566-0B64-2C55254F49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095CD88-A820-5570-BB74-5530E325CB8A}"/>
              </a:ext>
            </a:extLst>
          </p:cNvPr>
          <p:cNvSpPr>
            <a:spLocks noGrp="1"/>
          </p:cNvSpPr>
          <p:nvPr>
            <p:ph type="sldNum" sz="quarter" idx="12"/>
          </p:nvPr>
        </p:nvSpPr>
        <p:spPr/>
        <p:txBody>
          <a:bodyPr/>
          <a:lstStyle/>
          <a:p>
            <a:fld id="{0328437B-D802-435A-850C-E3F4B255D82F}" type="slidenum">
              <a:rPr lang="el-GR" smtClean="0"/>
              <a:t>‹#›</a:t>
            </a:fld>
            <a:endParaRPr lang="el-GR"/>
          </a:p>
        </p:txBody>
      </p:sp>
    </p:spTree>
    <p:extLst>
      <p:ext uri="{BB962C8B-B14F-4D97-AF65-F5344CB8AC3E}">
        <p14:creationId xmlns:p14="http://schemas.microsoft.com/office/powerpoint/2010/main" val="150812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D58E6A4-3E4F-8BA9-913D-EC68D12BF8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F7E29C-AACA-1F0D-5C4E-7CB32F440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24FB084-675D-D603-4EB0-B34BC377C0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785D8-E6D1-4E07-A909-2AC4E41D50F7}" type="datetimeFigureOut">
              <a:rPr lang="el-GR" smtClean="0"/>
              <a:t>13/11/2024</a:t>
            </a:fld>
            <a:endParaRPr lang="el-GR"/>
          </a:p>
        </p:txBody>
      </p:sp>
      <p:sp>
        <p:nvSpPr>
          <p:cNvPr id="5" name="Θέση υποσέλιδου 4">
            <a:extLst>
              <a:ext uri="{FF2B5EF4-FFF2-40B4-BE49-F238E27FC236}">
                <a16:creationId xmlns:a16="http://schemas.microsoft.com/office/drawing/2014/main" id="{1CFB3D40-56AC-21CA-E8AD-2E0DCECE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3976B25-A9F2-7FCE-4E0C-9B4162684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8437B-D802-435A-850C-E3F4B255D82F}" type="slidenum">
              <a:rPr lang="el-GR" smtClean="0"/>
              <a:t>‹#›</a:t>
            </a:fld>
            <a:endParaRPr lang="el-GR"/>
          </a:p>
        </p:txBody>
      </p:sp>
    </p:spTree>
    <p:extLst>
      <p:ext uri="{BB962C8B-B14F-4D97-AF65-F5344CB8AC3E}">
        <p14:creationId xmlns:p14="http://schemas.microsoft.com/office/powerpoint/2010/main" val="4173653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31619E-ED50-8F4B-5A68-58D67CE92757}"/>
              </a:ext>
            </a:extLst>
          </p:cNvPr>
          <p:cNvSpPr>
            <a:spLocks noGrp="1"/>
          </p:cNvSpPr>
          <p:nvPr>
            <p:ph type="ctrTitle"/>
          </p:nvPr>
        </p:nvSpPr>
        <p:spPr/>
        <p:txBody>
          <a:bodyPr>
            <a:normAutofit/>
          </a:bodyPr>
          <a:lstStyle/>
          <a:p>
            <a:r>
              <a:rPr lang="el-GR" sz="4800" b="1" kern="0" dirty="0">
                <a:solidFill>
                  <a:schemeClr val="tx2"/>
                </a:solidFill>
                <a:effectLst/>
                <a:latin typeface="Times New Roman" panose="02020603050405020304" pitchFamily="18" charset="0"/>
                <a:ea typeface="Times New Roman" panose="02020603050405020304" pitchFamily="18" charset="0"/>
              </a:rPr>
              <a:t>Συγκριτικές γλωσσολογικές προσεγγίσεις στη μετάφραση: Ρωσική, Ελληνική, Αγγλική</a:t>
            </a:r>
            <a:endParaRPr lang="el-GR" sz="4800" dirty="0">
              <a:solidFill>
                <a:schemeClr val="tx2"/>
              </a:solidFill>
            </a:endParaRPr>
          </a:p>
        </p:txBody>
      </p:sp>
      <p:sp>
        <p:nvSpPr>
          <p:cNvPr id="3" name="Υπότιτλος 2">
            <a:extLst>
              <a:ext uri="{FF2B5EF4-FFF2-40B4-BE49-F238E27FC236}">
                <a16:creationId xmlns:a16="http://schemas.microsoft.com/office/drawing/2014/main" id="{27D3282C-CB89-FE19-FC13-62074D922444}"/>
              </a:ext>
            </a:extLst>
          </p:cNvPr>
          <p:cNvSpPr>
            <a:spLocks noGrp="1"/>
          </p:cNvSpPr>
          <p:nvPr>
            <p:ph type="subTitle" idx="1"/>
          </p:nvPr>
        </p:nvSpPr>
        <p:spPr/>
        <p:txBody>
          <a:bodyPr>
            <a:normAutofit/>
          </a:bodyPr>
          <a:lstStyle/>
          <a:p>
            <a:r>
              <a:rPr lang="el-GR" sz="3200" dirty="0"/>
              <a:t>Διδάσκουσα: Τατιάνα </a:t>
            </a:r>
            <a:r>
              <a:rPr lang="el-GR" sz="3200" dirty="0" err="1"/>
              <a:t>Μπορίσοβα</a:t>
            </a:r>
            <a:r>
              <a:rPr lang="el-GR" sz="3200" dirty="0"/>
              <a:t>, Αναπληρώτρια Καθηγήτρια </a:t>
            </a:r>
          </a:p>
          <a:p>
            <a:r>
              <a:rPr lang="el-GR" sz="3200" dirty="0"/>
              <a:t>Συνθηματικό </a:t>
            </a:r>
            <a:r>
              <a:rPr lang="en-US" sz="3200" dirty="0"/>
              <a:t>e-class: codex863</a:t>
            </a:r>
            <a:endParaRPr lang="el-GR" sz="3200" dirty="0"/>
          </a:p>
        </p:txBody>
      </p:sp>
    </p:spTree>
    <p:extLst>
      <p:ext uri="{BB962C8B-B14F-4D97-AF65-F5344CB8AC3E}">
        <p14:creationId xmlns:p14="http://schemas.microsoft.com/office/powerpoint/2010/main" val="81822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D7C249-90D9-2F56-1825-848815C7CA6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1FD5AB6-C331-13B3-759E-AC7A8C994BD5}"/>
              </a:ext>
            </a:extLst>
          </p:cNvPr>
          <p:cNvSpPr>
            <a:spLocks noGrp="1"/>
          </p:cNvSpPr>
          <p:nvPr>
            <p:ph idx="1"/>
          </p:nvPr>
        </p:nvSpPr>
        <p:spPr/>
        <p:txBody>
          <a:bodyPr>
            <a:normAutofit lnSpcReduction="10000"/>
          </a:bodyPr>
          <a:lstStyle/>
          <a:p>
            <a:pPr algn="l"/>
            <a:r>
              <a:rPr lang="el-GR" dirty="0"/>
              <a:t>ενεργητική μετοχή που είναι στην ενεργητική φωνή, σε χρόνο ενεστώτα και είναι άκλιτη.  Σχηματίζεται προσθέτοντας στο θέμα του ρήματος την κατάληξη -</a:t>
            </a:r>
            <a:r>
              <a:rPr lang="el-GR" dirty="0" err="1"/>
              <a:t>οντας</a:t>
            </a:r>
            <a:r>
              <a:rPr lang="el-GR" dirty="0"/>
              <a:t> (αν δεν τονίζεται) και -</a:t>
            </a:r>
            <a:r>
              <a:rPr lang="el-GR" dirty="0" err="1"/>
              <a:t>ώντας</a:t>
            </a:r>
            <a:r>
              <a:rPr lang="el-GR" dirty="0"/>
              <a:t> (αν τονίζεται).</a:t>
            </a:r>
          </a:p>
          <a:p>
            <a:pPr algn="l"/>
            <a:r>
              <a:rPr lang="el-GR" dirty="0"/>
              <a:t> παθητικές μετοχές που είναι στην παθητική φωνή, σε χρόνο παρακείμενο και είναι τύποι που κλίνονται όπως τα επίθετα. Σχηματίζονται προσθέτοντας στο θέμα του ρήματος του ενεστώτα ή του αορίστου τις καταλήξεις: -ό/</a:t>
            </a:r>
            <a:r>
              <a:rPr lang="el-GR" dirty="0" err="1"/>
              <a:t>ώμενος</a:t>
            </a:r>
            <a:r>
              <a:rPr lang="el-GR" dirty="0"/>
              <a:t>, -</a:t>
            </a:r>
            <a:r>
              <a:rPr lang="el-GR" dirty="0" err="1"/>
              <a:t>ούμενος</a:t>
            </a:r>
            <a:r>
              <a:rPr lang="el-GR" dirty="0"/>
              <a:t>, -</a:t>
            </a:r>
            <a:r>
              <a:rPr lang="el-GR" dirty="0" err="1"/>
              <a:t>ισμένος</a:t>
            </a:r>
            <a:r>
              <a:rPr lang="el-GR" dirty="0"/>
              <a:t>, -</a:t>
            </a:r>
            <a:r>
              <a:rPr lang="el-GR" dirty="0" err="1"/>
              <a:t>ημένος</a:t>
            </a:r>
            <a:r>
              <a:rPr lang="el-GR" dirty="0"/>
              <a:t>, -</a:t>
            </a:r>
            <a:r>
              <a:rPr lang="el-GR" dirty="0" err="1"/>
              <a:t>άμενος</a:t>
            </a:r>
            <a:r>
              <a:rPr lang="el-GR" dirty="0"/>
              <a:t>,</a:t>
            </a:r>
          </a:p>
          <a:p>
            <a:pPr algn="l"/>
            <a:r>
              <a:rPr lang="el-GR" dirty="0"/>
              <a:t> μετοχές παθητικού αορίστου οι οποίες έχουν κληροδοτηθεί στη γλώσσα μας από παλαιότερες μορφές της</a:t>
            </a:r>
          </a:p>
          <a:p>
            <a:pPr algn="l"/>
            <a:endParaRPr lang="el-GR" dirty="0"/>
          </a:p>
        </p:txBody>
      </p:sp>
    </p:spTree>
    <p:extLst>
      <p:ext uri="{BB962C8B-B14F-4D97-AF65-F5344CB8AC3E}">
        <p14:creationId xmlns:p14="http://schemas.microsoft.com/office/powerpoint/2010/main" val="229757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4473DE-060B-1DF7-014A-4961D2C2E580}"/>
              </a:ext>
            </a:extLst>
          </p:cNvPr>
          <p:cNvSpPr>
            <a:spLocks noGrp="1"/>
          </p:cNvSpPr>
          <p:nvPr>
            <p:ph type="title"/>
          </p:nvPr>
        </p:nvSpPr>
        <p:spPr/>
        <p:txBody>
          <a:bodyPr/>
          <a:lstStyle/>
          <a:p>
            <a:r>
              <a:rPr lang="el-GR" dirty="0"/>
              <a:t>Χρήσεις μετοχών </a:t>
            </a:r>
          </a:p>
        </p:txBody>
      </p:sp>
      <p:sp>
        <p:nvSpPr>
          <p:cNvPr id="3" name="Θέση περιεχομένου 2">
            <a:extLst>
              <a:ext uri="{FF2B5EF4-FFF2-40B4-BE49-F238E27FC236}">
                <a16:creationId xmlns:a16="http://schemas.microsoft.com/office/drawing/2014/main" id="{1C291270-D0EF-3F96-4CB4-FCD387692159}"/>
              </a:ext>
            </a:extLst>
          </p:cNvPr>
          <p:cNvSpPr>
            <a:spLocks noGrp="1"/>
          </p:cNvSpPr>
          <p:nvPr>
            <p:ph idx="1"/>
          </p:nvPr>
        </p:nvSpPr>
        <p:spPr/>
        <p:txBody>
          <a:bodyPr/>
          <a:lstStyle/>
          <a:p>
            <a:pPr marL="514350" indent="-514350">
              <a:buAutoNum type="arabicPeriod"/>
            </a:pPr>
            <a:r>
              <a:rPr lang="el-GR" dirty="0"/>
              <a:t>Με βοηθητικά ρήματα ως μέρος των ρηματικών τύπων </a:t>
            </a:r>
          </a:p>
          <a:p>
            <a:pPr marL="514350" indent="-514350">
              <a:buAutoNum type="arabicPeriod"/>
            </a:pPr>
            <a:r>
              <a:rPr lang="el-GR" dirty="0"/>
              <a:t>Σε θέση </a:t>
            </a:r>
            <a:r>
              <a:rPr lang="el-GR" dirty="0" err="1"/>
              <a:t>υποκοιμένου</a:t>
            </a:r>
            <a:r>
              <a:rPr lang="el-GR" dirty="0"/>
              <a:t> (</a:t>
            </a:r>
            <a:r>
              <a:rPr lang="el-GR" dirty="0" err="1"/>
              <a:t>ουσιαστικοποιημένες</a:t>
            </a:r>
            <a:r>
              <a:rPr lang="el-GR" dirty="0"/>
              <a:t>) </a:t>
            </a:r>
          </a:p>
          <a:p>
            <a:pPr marL="514350" indent="-514350">
              <a:buAutoNum type="arabicPeriod"/>
            </a:pPr>
            <a:r>
              <a:rPr lang="el-GR" dirty="0"/>
              <a:t>Ως επιθετικός προσδιορισμός </a:t>
            </a:r>
          </a:p>
          <a:p>
            <a:pPr marL="514350" indent="-514350">
              <a:buAutoNum type="arabicPeriod"/>
            </a:pPr>
            <a:r>
              <a:rPr lang="el-GR" dirty="0"/>
              <a:t>Ως κατηγορούμενο </a:t>
            </a:r>
          </a:p>
          <a:p>
            <a:pPr marL="514350" indent="-514350">
              <a:buAutoNum type="arabicPeriod"/>
            </a:pPr>
            <a:r>
              <a:rPr lang="el-GR" dirty="0"/>
              <a:t>Ως επιρρηματικός προσδιορισμός </a:t>
            </a:r>
          </a:p>
        </p:txBody>
      </p:sp>
    </p:spTree>
    <p:extLst>
      <p:ext uri="{BB962C8B-B14F-4D97-AF65-F5344CB8AC3E}">
        <p14:creationId xmlns:p14="http://schemas.microsoft.com/office/powerpoint/2010/main" val="1470163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0CF920-B828-4309-857A-08E209CF90FD}"/>
              </a:ext>
            </a:extLst>
          </p:cNvPr>
          <p:cNvSpPr>
            <a:spLocks noGrp="1"/>
          </p:cNvSpPr>
          <p:nvPr>
            <p:ph type="title"/>
          </p:nvPr>
        </p:nvSpPr>
        <p:spPr/>
        <p:txBody>
          <a:bodyPr/>
          <a:lstStyle/>
          <a:p>
            <a:endParaRPr lang="el-GR"/>
          </a:p>
        </p:txBody>
      </p:sp>
      <p:graphicFrame>
        <p:nvGraphicFramePr>
          <p:cNvPr id="4" name="Θέση περιεχομένου 3">
            <a:extLst>
              <a:ext uri="{FF2B5EF4-FFF2-40B4-BE49-F238E27FC236}">
                <a16:creationId xmlns:a16="http://schemas.microsoft.com/office/drawing/2014/main" id="{75F6B048-D628-07DE-465B-5FE276065429}"/>
              </a:ext>
            </a:extLst>
          </p:cNvPr>
          <p:cNvGraphicFramePr>
            <a:graphicFrameLocks noGrp="1"/>
          </p:cNvGraphicFramePr>
          <p:nvPr>
            <p:ph idx="1"/>
            <p:extLst>
              <p:ext uri="{D42A27DB-BD31-4B8C-83A1-F6EECF244321}">
                <p14:modId xmlns:p14="http://schemas.microsoft.com/office/powerpoint/2010/main" val="4013291940"/>
              </p:ext>
            </p:extLst>
          </p:nvPr>
        </p:nvGraphicFramePr>
        <p:xfrm>
          <a:off x="838200" y="2035334"/>
          <a:ext cx="10515600" cy="3931920"/>
        </p:xfrm>
        <a:graphic>
          <a:graphicData uri="http://schemas.openxmlformats.org/drawingml/2006/table">
            <a:tbl>
              <a:tblPr>
                <a:tableStyleId>{BC89EF96-8CEA-46FF-86C4-4CE0E7609802}</a:tableStyleId>
              </a:tblPr>
              <a:tblGrid>
                <a:gridCol w="2628900">
                  <a:extLst>
                    <a:ext uri="{9D8B030D-6E8A-4147-A177-3AD203B41FA5}">
                      <a16:colId xmlns:a16="http://schemas.microsoft.com/office/drawing/2014/main" val="1630572504"/>
                    </a:ext>
                  </a:extLst>
                </a:gridCol>
                <a:gridCol w="2628900">
                  <a:extLst>
                    <a:ext uri="{9D8B030D-6E8A-4147-A177-3AD203B41FA5}">
                      <a16:colId xmlns:a16="http://schemas.microsoft.com/office/drawing/2014/main" val="3613726589"/>
                    </a:ext>
                  </a:extLst>
                </a:gridCol>
                <a:gridCol w="2628900">
                  <a:extLst>
                    <a:ext uri="{9D8B030D-6E8A-4147-A177-3AD203B41FA5}">
                      <a16:colId xmlns:a16="http://schemas.microsoft.com/office/drawing/2014/main" val="1574362000"/>
                    </a:ext>
                  </a:extLst>
                </a:gridCol>
                <a:gridCol w="2628900">
                  <a:extLst>
                    <a:ext uri="{9D8B030D-6E8A-4147-A177-3AD203B41FA5}">
                      <a16:colId xmlns:a16="http://schemas.microsoft.com/office/drawing/2014/main" val="3553789255"/>
                    </a:ext>
                  </a:extLst>
                </a:gridCol>
              </a:tblGrid>
              <a:tr h="0">
                <a:tc>
                  <a:txBody>
                    <a:bodyPr/>
                    <a:lstStyle/>
                    <a:p>
                      <a:r>
                        <a:rPr lang="en-US">
                          <a:effectLst/>
                        </a:rPr>
                        <a:t>he </a:t>
                      </a:r>
                      <a:r>
                        <a:rPr lang="en-US" b="1">
                          <a:effectLst/>
                        </a:rPr>
                        <a:t>baked</a:t>
                      </a:r>
                      <a:r>
                        <a:rPr lang="en-US">
                          <a:effectLst/>
                        </a:rPr>
                        <a:t> bread</a:t>
                      </a:r>
                    </a:p>
                  </a:txBody>
                  <a:tcPr anchor="ctr"/>
                </a:tc>
                <a:tc>
                  <a:txBody>
                    <a:bodyPr/>
                    <a:lstStyle/>
                    <a:p>
                      <a:r>
                        <a:rPr lang="en-US">
                          <a:effectLst/>
                        </a:rPr>
                        <a:t>n/a</a:t>
                      </a:r>
                    </a:p>
                  </a:txBody>
                  <a:tcPr anchor="ctr"/>
                </a:tc>
                <a:tc>
                  <a:txBody>
                    <a:bodyPr/>
                    <a:lstStyle/>
                    <a:p>
                      <a:r>
                        <a:rPr lang="en-US" dirty="0">
                          <a:effectLst/>
                        </a:rPr>
                        <a:t>past participle (prepositive); adjectival</a:t>
                      </a:r>
                    </a:p>
                  </a:txBody>
                  <a:tcPr anchor="ctr"/>
                </a:tc>
                <a:tc>
                  <a:txBody>
                    <a:bodyPr/>
                    <a:lstStyle/>
                    <a:p>
                      <a:r>
                        <a:rPr lang="en-US">
                          <a:effectLst/>
                        </a:rPr>
                        <a:t>Passive</a:t>
                      </a:r>
                    </a:p>
                  </a:txBody>
                  <a:tcPr anchor="ctr"/>
                </a:tc>
                <a:extLst>
                  <a:ext uri="{0D108BD9-81ED-4DB2-BD59-A6C34878D82A}">
                    <a16:rowId xmlns:a16="http://schemas.microsoft.com/office/drawing/2014/main" val="2782974671"/>
                  </a:ext>
                </a:extLst>
              </a:tr>
              <a:tr h="0">
                <a:tc>
                  <a:txBody>
                    <a:bodyPr/>
                    <a:lstStyle/>
                    <a:p>
                      <a:r>
                        <a:rPr lang="en-US">
                          <a:effectLst/>
                        </a:rPr>
                        <a:t>Bread </a:t>
                      </a:r>
                      <a:r>
                        <a:rPr lang="en-US" b="1">
                          <a:effectLst/>
                        </a:rPr>
                        <a:t>baked</a:t>
                      </a:r>
                      <a:r>
                        <a:rPr lang="en-US">
                          <a:effectLst/>
                        </a:rPr>
                        <a:t> daily</a:t>
                      </a:r>
                    </a:p>
                  </a:txBody>
                  <a:tcPr anchor="ctr"/>
                </a:tc>
                <a:tc>
                  <a:txBody>
                    <a:bodyPr/>
                    <a:lstStyle/>
                    <a:p>
                      <a:r>
                        <a:rPr lang="en-US">
                          <a:effectLst/>
                        </a:rPr>
                        <a:t>n/a</a:t>
                      </a:r>
                    </a:p>
                  </a:txBody>
                  <a:tcPr anchor="ctr"/>
                </a:tc>
                <a:tc>
                  <a:txBody>
                    <a:bodyPr/>
                    <a:lstStyle/>
                    <a:p>
                      <a:r>
                        <a:rPr lang="en-US" dirty="0">
                          <a:effectLst/>
                        </a:rPr>
                        <a:t>past participle (postpositive); adjectival</a:t>
                      </a:r>
                    </a:p>
                  </a:txBody>
                  <a:tcPr anchor="ctr"/>
                </a:tc>
                <a:tc>
                  <a:txBody>
                    <a:bodyPr/>
                    <a:lstStyle/>
                    <a:p>
                      <a:r>
                        <a:rPr lang="en-US">
                          <a:effectLst/>
                        </a:rPr>
                        <a:t>Passive</a:t>
                      </a:r>
                    </a:p>
                  </a:txBody>
                  <a:tcPr anchor="ctr"/>
                </a:tc>
                <a:extLst>
                  <a:ext uri="{0D108BD9-81ED-4DB2-BD59-A6C34878D82A}">
                    <a16:rowId xmlns:a16="http://schemas.microsoft.com/office/drawing/2014/main" val="3200957692"/>
                  </a:ext>
                </a:extLst>
              </a:tr>
              <a:tr h="0">
                <a:tc>
                  <a:txBody>
                    <a:bodyPr/>
                    <a:lstStyle/>
                    <a:p>
                      <a:r>
                        <a:rPr lang="en-US">
                          <a:effectLst/>
                        </a:rPr>
                        <a:t>The </a:t>
                      </a:r>
                      <a:r>
                        <a:rPr lang="en-US" b="1">
                          <a:effectLst/>
                        </a:rPr>
                        <a:t>acting</a:t>
                      </a:r>
                      <a:r>
                        <a:rPr lang="en-US">
                          <a:effectLst/>
                        </a:rPr>
                        <a:t> president</a:t>
                      </a:r>
                    </a:p>
                  </a:txBody>
                  <a:tcPr anchor="ctr"/>
                </a:tc>
                <a:tc>
                  <a:txBody>
                    <a:bodyPr/>
                    <a:lstStyle/>
                    <a:p>
                      <a:r>
                        <a:rPr lang="en-US" dirty="0">
                          <a:effectLst/>
                        </a:rPr>
                        <a:t>n/a</a:t>
                      </a:r>
                    </a:p>
                  </a:txBody>
                  <a:tcPr anchor="ctr"/>
                </a:tc>
                <a:tc>
                  <a:txBody>
                    <a:bodyPr/>
                    <a:lstStyle/>
                    <a:p>
                      <a:r>
                        <a:rPr lang="en-US" dirty="0">
                          <a:effectLst/>
                        </a:rPr>
                        <a:t>present participle (prepositive); adjectival</a:t>
                      </a:r>
                    </a:p>
                  </a:txBody>
                  <a:tcPr anchor="ctr"/>
                </a:tc>
                <a:tc>
                  <a:txBody>
                    <a:bodyPr/>
                    <a:lstStyle/>
                    <a:p>
                      <a:r>
                        <a:rPr lang="en-US">
                          <a:effectLst/>
                        </a:rPr>
                        <a:t>Active</a:t>
                      </a:r>
                    </a:p>
                  </a:txBody>
                  <a:tcPr anchor="ctr"/>
                </a:tc>
                <a:extLst>
                  <a:ext uri="{0D108BD9-81ED-4DB2-BD59-A6C34878D82A}">
                    <a16:rowId xmlns:a16="http://schemas.microsoft.com/office/drawing/2014/main" val="1268776034"/>
                  </a:ext>
                </a:extLst>
              </a:tr>
              <a:tr h="0">
                <a:tc>
                  <a:txBody>
                    <a:bodyPr/>
                    <a:lstStyle/>
                    <a:p>
                      <a:r>
                        <a:rPr lang="en-US">
                          <a:effectLst/>
                        </a:rPr>
                        <a:t>The time </a:t>
                      </a:r>
                      <a:r>
                        <a:rPr lang="en-US" b="1">
                          <a:effectLst/>
                        </a:rPr>
                        <a:t>remaining</a:t>
                      </a:r>
                      <a:endParaRPr lang="en-US">
                        <a:effectLst/>
                      </a:endParaRPr>
                    </a:p>
                  </a:txBody>
                  <a:tcPr anchor="ctr"/>
                </a:tc>
                <a:tc>
                  <a:txBody>
                    <a:bodyPr/>
                    <a:lstStyle/>
                    <a:p>
                      <a:r>
                        <a:rPr lang="en-US">
                          <a:effectLst/>
                        </a:rPr>
                        <a:t>n/a</a:t>
                      </a:r>
                    </a:p>
                  </a:txBody>
                  <a:tcPr anchor="ctr"/>
                </a:tc>
                <a:tc>
                  <a:txBody>
                    <a:bodyPr/>
                    <a:lstStyle/>
                    <a:p>
                      <a:r>
                        <a:rPr lang="en-US">
                          <a:effectLst/>
                        </a:rPr>
                        <a:t>present participle (postpositive); adjectival</a:t>
                      </a:r>
                    </a:p>
                  </a:txBody>
                  <a:tcPr anchor="ctr"/>
                </a:tc>
                <a:tc>
                  <a:txBody>
                    <a:bodyPr/>
                    <a:lstStyle/>
                    <a:p>
                      <a:r>
                        <a:rPr lang="en-US">
                          <a:effectLst/>
                        </a:rPr>
                        <a:t>Active</a:t>
                      </a:r>
                    </a:p>
                  </a:txBody>
                  <a:tcPr anchor="ctr"/>
                </a:tc>
                <a:extLst>
                  <a:ext uri="{0D108BD9-81ED-4DB2-BD59-A6C34878D82A}">
                    <a16:rowId xmlns:a16="http://schemas.microsoft.com/office/drawing/2014/main" val="3188483961"/>
                  </a:ext>
                </a:extLst>
              </a:tr>
              <a:tr h="0">
                <a:tc>
                  <a:txBody>
                    <a:bodyPr/>
                    <a:lstStyle/>
                    <a:p>
                      <a:r>
                        <a:rPr lang="en-US" dirty="0">
                          <a:effectLst/>
                        </a:rPr>
                        <a:t>You look </a:t>
                      </a:r>
                      <a:r>
                        <a:rPr lang="en-US" b="1" dirty="0">
                          <a:effectLst/>
                        </a:rPr>
                        <a:t>lost</a:t>
                      </a:r>
                      <a:endParaRPr lang="en-US" dirty="0">
                        <a:effectLst/>
                      </a:endParaRPr>
                    </a:p>
                  </a:txBody>
                  <a:tcPr anchor="ctr"/>
                </a:tc>
                <a:tc>
                  <a:txBody>
                    <a:bodyPr/>
                    <a:lstStyle/>
                    <a:p>
                      <a:r>
                        <a:rPr lang="en-US">
                          <a:effectLst/>
                        </a:rPr>
                        <a:t>present simple</a:t>
                      </a:r>
                    </a:p>
                  </a:txBody>
                  <a:tcPr anchor="ctr"/>
                </a:tc>
                <a:tc>
                  <a:txBody>
                    <a:bodyPr/>
                    <a:lstStyle/>
                    <a:p>
                      <a:r>
                        <a:rPr lang="en-US">
                          <a:effectLst/>
                        </a:rPr>
                        <a:t>past participle; adjectival</a:t>
                      </a:r>
                    </a:p>
                  </a:txBody>
                  <a:tcPr anchor="ctr"/>
                </a:tc>
                <a:tc>
                  <a:txBody>
                    <a:bodyPr/>
                    <a:lstStyle/>
                    <a:p>
                      <a:r>
                        <a:rPr lang="en-US">
                          <a:effectLst/>
                        </a:rPr>
                        <a:t>Passive</a:t>
                      </a:r>
                    </a:p>
                  </a:txBody>
                  <a:tcPr anchor="ctr"/>
                </a:tc>
                <a:extLst>
                  <a:ext uri="{0D108BD9-81ED-4DB2-BD59-A6C34878D82A}">
                    <a16:rowId xmlns:a16="http://schemas.microsoft.com/office/drawing/2014/main" val="2350980979"/>
                  </a:ext>
                </a:extLst>
              </a:tr>
              <a:tr h="0">
                <a:tc>
                  <a:txBody>
                    <a:bodyPr/>
                    <a:lstStyle/>
                    <a:p>
                      <a:r>
                        <a:rPr lang="en-US">
                          <a:effectLst/>
                        </a:rPr>
                        <a:t>You look </a:t>
                      </a:r>
                      <a:r>
                        <a:rPr lang="en-US" b="1">
                          <a:effectLst/>
                        </a:rPr>
                        <a:t>charming</a:t>
                      </a:r>
                      <a:endParaRPr lang="en-US">
                        <a:effectLst/>
                      </a:endParaRPr>
                    </a:p>
                  </a:txBody>
                  <a:tcPr anchor="ctr"/>
                </a:tc>
                <a:tc>
                  <a:txBody>
                    <a:bodyPr/>
                    <a:lstStyle/>
                    <a:p>
                      <a:r>
                        <a:rPr lang="en-US">
                          <a:effectLst/>
                        </a:rPr>
                        <a:t>present simple</a:t>
                      </a:r>
                    </a:p>
                  </a:txBody>
                  <a:tcPr anchor="ctr"/>
                </a:tc>
                <a:tc>
                  <a:txBody>
                    <a:bodyPr/>
                    <a:lstStyle/>
                    <a:p>
                      <a:r>
                        <a:rPr lang="en-US">
                          <a:effectLst/>
                        </a:rPr>
                        <a:t>present participle; adjectival</a:t>
                      </a:r>
                    </a:p>
                  </a:txBody>
                  <a:tcPr anchor="ctr"/>
                </a:tc>
                <a:tc>
                  <a:txBody>
                    <a:bodyPr/>
                    <a:lstStyle/>
                    <a:p>
                      <a:r>
                        <a:rPr lang="en-US">
                          <a:effectLst/>
                        </a:rPr>
                        <a:t>Active</a:t>
                      </a:r>
                    </a:p>
                  </a:txBody>
                  <a:tcPr anchor="ctr"/>
                </a:tc>
                <a:extLst>
                  <a:ext uri="{0D108BD9-81ED-4DB2-BD59-A6C34878D82A}">
                    <a16:rowId xmlns:a16="http://schemas.microsoft.com/office/drawing/2014/main" val="1959944645"/>
                  </a:ext>
                </a:extLst>
              </a:tr>
              <a:tr h="0">
                <a:tc>
                  <a:txBody>
                    <a:bodyPr/>
                    <a:lstStyle/>
                    <a:p>
                      <a:r>
                        <a:rPr lang="en-US">
                          <a:effectLst/>
                        </a:rPr>
                        <a:t>You are </a:t>
                      </a:r>
                      <a:r>
                        <a:rPr lang="en-US" b="1">
                          <a:effectLst/>
                        </a:rPr>
                        <a:t>lost</a:t>
                      </a:r>
                      <a:endParaRPr lang="en-US">
                        <a:effectLst/>
                      </a:endParaRPr>
                    </a:p>
                  </a:txBody>
                  <a:tcPr anchor="ctr"/>
                </a:tc>
                <a:tc>
                  <a:txBody>
                    <a:bodyPr/>
                    <a:lstStyle/>
                    <a:p>
                      <a:r>
                        <a:rPr lang="en-US">
                          <a:effectLst/>
                        </a:rPr>
                        <a:t>present simple</a:t>
                      </a:r>
                    </a:p>
                  </a:txBody>
                  <a:tcPr anchor="ctr"/>
                </a:tc>
                <a:tc>
                  <a:txBody>
                    <a:bodyPr/>
                    <a:lstStyle/>
                    <a:p>
                      <a:r>
                        <a:rPr lang="en-US">
                          <a:effectLst/>
                        </a:rPr>
                        <a:t>past participle; adjectival</a:t>
                      </a:r>
                    </a:p>
                  </a:txBody>
                  <a:tcPr anchor="ctr"/>
                </a:tc>
                <a:tc>
                  <a:txBody>
                    <a:bodyPr/>
                    <a:lstStyle/>
                    <a:p>
                      <a:r>
                        <a:rPr lang="en-US" dirty="0">
                          <a:effectLst/>
                        </a:rPr>
                        <a:t>Passive</a:t>
                      </a:r>
                    </a:p>
                  </a:txBody>
                  <a:tcPr anchor="ctr"/>
                </a:tc>
                <a:extLst>
                  <a:ext uri="{0D108BD9-81ED-4DB2-BD59-A6C34878D82A}">
                    <a16:rowId xmlns:a16="http://schemas.microsoft.com/office/drawing/2014/main" val="3167237402"/>
                  </a:ext>
                </a:extLst>
              </a:tr>
            </a:tbl>
          </a:graphicData>
        </a:graphic>
      </p:graphicFrame>
    </p:spTree>
    <p:extLst>
      <p:ext uri="{BB962C8B-B14F-4D97-AF65-F5344CB8AC3E}">
        <p14:creationId xmlns:p14="http://schemas.microsoft.com/office/powerpoint/2010/main" val="230256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ACD84D-833A-6380-30C9-98186BD77FA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5BC482B-E46C-7073-7B33-2E36F87ECA59}"/>
              </a:ext>
            </a:extLst>
          </p:cNvPr>
          <p:cNvSpPr>
            <a:spLocks noGrp="1"/>
          </p:cNvSpPr>
          <p:nvPr>
            <p:ph idx="1"/>
          </p:nvPr>
        </p:nvSpPr>
        <p:spPr>
          <a:xfrm>
            <a:off x="838200" y="472273"/>
            <a:ext cx="10515600" cy="5704690"/>
          </a:xfrm>
        </p:spPr>
        <p:txBody>
          <a:bodyPr/>
          <a:lstStyle/>
          <a:p>
            <a:r>
              <a:rPr lang="ru-RU" sz="1800" kern="0" dirty="0">
                <a:effectLst/>
                <a:latin typeface="Times New Roman" panose="02020603050405020304" pitchFamily="18" charset="0"/>
                <a:ea typeface="Times New Roman" panose="02020603050405020304" pitchFamily="18" charset="0"/>
              </a:rPr>
              <a:t>Мальчик,</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бросающий</a:t>
            </a:r>
            <a:r>
              <a:rPr lang="el-GR" sz="1800"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камни в пруд, мой брат.</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boy </a:t>
            </a:r>
            <a:r>
              <a:rPr lang="en-US" sz="1800" u="sng" kern="0" dirty="0">
                <a:effectLst/>
                <a:latin typeface="Times New Roman" panose="02020603050405020304" pitchFamily="18" charset="0"/>
                <a:ea typeface="Times New Roman" panose="02020603050405020304" pitchFamily="18" charset="0"/>
              </a:rPr>
              <a:t>throwing</a:t>
            </a:r>
            <a:r>
              <a:rPr lang="en-US" sz="1800" kern="0" dirty="0">
                <a:effectLst/>
                <a:latin typeface="Times New Roman" panose="02020603050405020304" pitchFamily="18" charset="0"/>
                <a:ea typeface="Times New Roman" panose="02020603050405020304" pitchFamily="18" charset="0"/>
              </a:rPr>
              <a:t> stones into the pond is my brother</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Мальчики,</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бросавшие</a:t>
            </a:r>
            <a:r>
              <a:rPr lang="el-GR" sz="1800" i="1"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камни в пруд, громко смеялись</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boys </a:t>
            </a:r>
            <a:r>
              <a:rPr lang="en-US" sz="1800" u="sng" kern="0" dirty="0">
                <a:effectLst/>
                <a:latin typeface="Times New Roman" panose="02020603050405020304" pitchFamily="18" charset="0"/>
                <a:ea typeface="Times New Roman" panose="02020603050405020304" pitchFamily="18" charset="0"/>
              </a:rPr>
              <a:t>throwing</a:t>
            </a:r>
            <a:r>
              <a:rPr lang="en-US" sz="1800" kern="0" dirty="0">
                <a:effectLst/>
                <a:latin typeface="Times New Roman" panose="02020603050405020304" pitchFamily="18" charset="0"/>
                <a:ea typeface="Times New Roman" panose="02020603050405020304" pitchFamily="18" charset="0"/>
              </a:rPr>
              <a:t> stones into the pond laughed loudly</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Мальчик,</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бросивший</a:t>
            </a:r>
            <a:r>
              <a:rPr lang="el-GR" sz="1800"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камень в собаку, был наказан отцом</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boy </a:t>
            </a:r>
            <a:r>
              <a:rPr lang="en-US" sz="1800" u="sng" kern="0" dirty="0">
                <a:effectLst/>
                <a:latin typeface="Times New Roman" panose="02020603050405020304" pitchFamily="18" charset="0"/>
                <a:ea typeface="Times New Roman" panose="02020603050405020304" pitchFamily="18" charset="0"/>
              </a:rPr>
              <a:t>who had thrown</a:t>
            </a:r>
            <a:r>
              <a:rPr lang="en-US" sz="1800" kern="0" dirty="0">
                <a:effectLst/>
                <a:latin typeface="Times New Roman" panose="02020603050405020304" pitchFamily="18" charset="0"/>
                <a:ea typeface="Times New Roman" panose="02020603050405020304" pitchFamily="18" charset="0"/>
              </a:rPr>
              <a:t> a stone at the dog was punished by his father</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Камни,</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бросаемые</a:t>
            </a:r>
            <a:r>
              <a:rPr lang="el-GR" sz="1800"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в воду, идут ко дну</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Stones </a:t>
            </a:r>
            <a:r>
              <a:rPr lang="en-US" sz="1800" u="sng" kern="0" dirty="0">
                <a:effectLst/>
                <a:latin typeface="Times New Roman" panose="02020603050405020304" pitchFamily="18" charset="0"/>
                <a:ea typeface="Times New Roman" panose="02020603050405020304" pitchFamily="18" charset="0"/>
              </a:rPr>
              <a:t>thrown</a:t>
            </a:r>
            <a:r>
              <a:rPr lang="en-US" sz="1800" kern="0" dirty="0">
                <a:effectLst/>
                <a:latin typeface="Times New Roman" panose="02020603050405020304" pitchFamily="18" charset="0"/>
                <a:ea typeface="Times New Roman" panose="02020603050405020304" pitchFamily="18" charset="0"/>
              </a:rPr>
              <a:t> into the water go to the bottom</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Камни,</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бросаемые</a:t>
            </a:r>
            <a:r>
              <a:rPr lang="el-GR" sz="1800" i="1"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мальчиками, падают в воду</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stones </a:t>
            </a:r>
            <a:r>
              <a:rPr lang="en-US" sz="1800" u="sng" kern="0" dirty="0">
                <a:effectLst/>
                <a:latin typeface="Times New Roman" panose="02020603050405020304" pitchFamily="18" charset="0"/>
                <a:ea typeface="Times New Roman" panose="02020603050405020304" pitchFamily="18" charset="0"/>
              </a:rPr>
              <a:t>being thrown</a:t>
            </a:r>
            <a:r>
              <a:rPr lang="en-US" sz="1800" kern="0" dirty="0">
                <a:effectLst/>
                <a:latin typeface="Times New Roman" panose="02020603050405020304" pitchFamily="18" charset="0"/>
                <a:ea typeface="Times New Roman" panose="02020603050405020304" pitchFamily="18" charset="0"/>
              </a:rPr>
              <a:t> by the boys are falling into the water</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Камень,</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брошенный</a:t>
            </a:r>
            <a:r>
              <a:rPr lang="el-GR" sz="1800"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мальчиком, долетел до (достиг) противоположного берега</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The stone </a:t>
            </a:r>
            <a:r>
              <a:rPr lang="en-US" sz="1800" u="sng" kern="0" dirty="0">
                <a:effectLst/>
                <a:latin typeface="Times New Roman" panose="02020603050405020304" pitchFamily="18" charset="0"/>
                <a:ea typeface="Times New Roman" panose="02020603050405020304" pitchFamily="18" charset="0"/>
              </a:rPr>
              <a:t>thrown</a:t>
            </a:r>
            <a:r>
              <a:rPr lang="en-US" sz="1800" kern="0" dirty="0">
                <a:effectLst/>
                <a:latin typeface="Times New Roman" panose="02020603050405020304" pitchFamily="18" charset="0"/>
                <a:ea typeface="Times New Roman" panose="02020603050405020304" pitchFamily="18" charset="0"/>
              </a:rPr>
              <a:t> by the boy reached the opposite bank</a:t>
            </a:r>
            <a:endParaRPr lang="el-GR" sz="1800" kern="0" dirty="0">
              <a:latin typeface="Times New Roman" panose="02020603050405020304" pitchFamily="18" charset="0"/>
              <a:ea typeface="Times New Roman" panose="02020603050405020304" pitchFamily="18" charset="0"/>
            </a:endParaRPr>
          </a:p>
          <a:p>
            <a:r>
              <a:rPr lang="ru-RU" sz="1800" kern="0" dirty="0">
                <a:effectLst/>
                <a:latin typeface="Times New Roman" panose="02020603050405020304" pitchFamily="18" charset="0"/>
                <a:ea typeface="Times New Roman" panose="02020603050405020304" pitchFamily="18" charset="0"/>
              </a:rPr>
              <a:t>Термометр — прибор,</a:t>
            </a:r>
            <a:r>
              <a:rPr lang="el-GR" sz="1800" kern="0" dirty="0">
                <a:effectLst/>
                <a:latin typeface="Times New Roman" panose="02020603050405020304" pitchFamily="18" charset="0"/>
                <a:ea typeface="Times New Roman" panose="02020603050405020304" pitchFamily="18" charset="0"/>
              </a:rPr>
              <a:t> </a:t>
            </a:r>
            <a:r>
              <a:rPr lang="ru-RU" sz="1800" i="1" kern="0" dirty="0">
                <a:effectLst/>
                <a:latin typeface="Times New Roman" panose="02020603050405020304" pitchFamily="18" charset="0"/>
                <a:ea typeface="Times New Roman" panose="02020603050405020304" pitchFamily="18" charset="0"/>
              </a:rPr>
              <a:t>употребляющийся</a:t>
            </a:r>
            <a:r>
              <a:rPr lang="el-GR" sz="1800" kern="0" dirty="0">
                <a:effectLst/>
                <a:latin typeface="Times New Roman" panose="02020603050405020304" pitchFamily="18" charset="0"/>
                <a:ea typeface="Times New Roman" panose="02020603050405020304" pitchFamily="18" charset="0"/>
              </a:rPr>
              <a:t> </a:t>
            </a:r>
            <a:r>
              <a:rPr lang="ru-RU" sz="1800" kern="0" dirty="0">
                <a:effectLst/>
                <a:latin typeface="Times New Roman" panose="02020603050405020304" pitchFamily="18" charset="0"/>
                <a:ea typeface="Times New Roman" panose="02020603050405020304" pitchFamily="18" charset="0"/>
              </a:rPr>
              <a:t>для измерения температуры</a:t>
            </a:r>
            <a:endParaRPr lang="el-GR" sz="1800" kern="0" dirty="0">
              <a:effectLst/>
              <a:latin typeface="Times New Roman" panose="02020603050405020304" pitchFamily="18" charset="0"/>
              <a:ea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A thermometer is an instrument </a:t>
            </a:r>
            <a:r>
              <a:rPr lang="en-US" sz="1800" u="sng" kern="0" dirty="0">
                <a:effectLst/>
                <a:latin typeface="Times New Roman" panose="02020603050405020304" pitchFamily="18" charset="0"/>
                <a:ea typeface="Times New Roman" panose="02020603050405020304" pitchFamily="18" charset="0"/>
              </a:rPr>
              <a:t>used </a:t>
            </a:r>
            <a:r>
              <a:rPr lang="en-US" sz="1800" kern="0" dirty="0">
                <a:effectLst/>
                <a:latin typeface="Times New Roman" panose="02020603050405020304" pitchFamily="18" charset="0"/>
                <a:ea typeface="Times New Roman" panose="02020603050405020304" pitchFamily="18" charset="0"/>
              </a:rPr>
              <a:t>for measuring temperature</a:t>
            </a:r>
            <a:endParaRPr lang="el-GR" sz="1800" kern="0" dirty="0">
              <a:effectLst/>
              <a:latin typeface="Times New Roman" panose="02020603050405020304" pitchFamily="18" charset="0"/>
              <a:ea typeface="Times New Roman" panose="02020603050405020304" pitchFamily="18" charset="0"/>
            </a:endParaRPr>
          </a:p>
          <a:p>
            <a:endParaRPr lang="el-GR" sz="1800" kern="0" dirty="0">
              <a:effectLst/>
              <a:latin typeface="Times New Roman" panose="02020603050405020304" pitchFamily="18" charset="0"/>
              <a:ea typeface="Times New Roman" panose="02020603050405020304" pitchFamily="18" charset="0"/>
            </a:endParaRPr>
          </a:p>
          <a:p>
            <a:endParaRPr lang="el-GR" sz="1800" kern="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94640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012630-E60B-ABF9-5F54-9BF85ACE487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F636DED-D7D7-50C7-B48F-8AF617CA305D}"/>
              </a:ext>
            </a:extLst>
          </p:cNvPr>
          <p:cNvSpPr>
            <a:spLocks noGrp="1"/>
          </p:cNvSpPr>
          <p:nvPr>
            <p:ph idx="1"/>
          </p:nvPr>
        </p:nvSpPr>
        <p:spPr/>
        <p:txBody>
          <a:bodyPr>
            <a:normAutofit fontScale="92500" lnSpcReduction="10000"/>
          </a:bodyPr>
          <a:lstStyle/>
          <a:p>
            <a:r>
              <a:rPr lang="ru-RU" dirty="0"/>
              <a:t>Статистический метод анализа примеров позволяет определить частотность употребления способов перевода английских причастий на русский язык и демонстрирует, что причастия в</a:t>
            </a:r>
            <a:r>
              <a:rPr lang="el-GR" dirty="0"/>
              <a:t> </a:t>
            </a:r>
            <a:r>
              <a:rPr lang="ru-RU" dirty="0"/>
              <a:t>функции обстоятельства употребляются примерно в 70 % случаев, причём большая их часть (46 % от</a:t>
            </a:r>
            <a:r>
              <a:rPr lang="el-GR" dirty="0"/>
              <a:t> </a:t>
            </a:r>
            <a:r>
              <a:rPr lang="ru-RU" dirty="0"/>
              <a:t>всего корпуса проанализированных примеров) переводится придаточными предложениями, тогда как</a:t>
            </a:r>
            <a:r>
              <a:rPr lang="el-GR" dirty="0"/>
              <a:t> </a:t>
            </a:r>
            <a:r>
              <a:rPr lang="ru-RU" dirty="0"/>
              <a:t>ещё 10 % составляют причастия, переведённые самостоятельными предложениями и 11 % – это английские причастия, которым в русском переводе соответствуют деепричастные обороты. Предложения с причастиями в функции определения встречаются в 30 % случаев, и переводятся на русский</a:t>
            </a:r>
            <a:r>
              <a:rPr lang="el-GR" dirty="0"/>
              <a:t> </a:t>
            </a:r>
            <a:r>
              <a:rPr lang="ru-RU" dirty="0"/>
              <a:t>язык причастием в 16 % случаев и придаточными предложениями в 13 % примеров.</a:t>
            </a:r>
            <a:endParaRPr lang="el-GR" dirty="0"/>
          </a:p>
        </p:txBody>
      </p:sp>
    </p:spTree>
    <p:extLst>
      <p:ext uri="{BB962C8B-B14F-4D97-AF65-F5344CB8AC3E}">
        <p14:creationId xmlns:p14="http://schemas.microsoft.com/office/powerpoint/2010/main" val="285241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6A5D58-9B27-FA5F-FC86-7FB743AC5D4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1C182E8-D4DF-C6B8-256E-A23569C2DF91}"/>
              </a:ext>
            </a:extLst>
          </p:cNvPr>
          <p:cNvSpPr>
            <a:spLocks noGrp="1"/>
          </p:cNvSpPr>
          <p:nvPr>
            <p:ph idx="1"/>
          </p:nvPr>
        </p:nvSpPr>
        <p:spPr>
          <a:xfrm>
            <a:off x="838200" y="512466"/>
            <a:ext cx="10515600" cy="5664497"/>
          </a:xfrm>
        </p:spPr>
        <p:txBody>
          <a:bodyPr>
            <a:normAutofit fontScale="85000" lnSpcReduction="10000"/>
          </a:bodyPr>
          <a:lstStyle/>
          <a:p>
            <a:r>
              <a:rPr lang="en-US" dirty="0"/>
              <a:t>Sunday was a day crowded with incident</a:t>
            </a:r>
            <a:endParaRPr lang="el-GR" dirty="0"/>
          </a:p>
          <a:p>
            <a:r>
              <a:rPr lang="ru-RU" dirty="0"/>
              <a:t>Воскресенье было днём, полным событий</a:t>
            </a:r>
            <a:endParaRPr lang="el-GR" dirty="0"/>
          </a:p>
          <a:p>
            <a:r>
              <a:rPr lang="en-US" dirty="0"/>
              <a:t>The wine was summer caught and stoppered</a:t>
            </a:r>
            <a:endParaRPr lang="el-GR" dirty="0"/>
          </a:p>
          <a:p>
            <a:r>
              <a:rPr lang="ru-RU" dirty="0"/>
              <a:t>Вино из одуванчиков – пойманное и закупоренное в бутылки лето</a:t>
            </a:r>
            <a:endParaRPr lang="el-GR" dirty="0"/>
          </a:p>
          <a:p>
            <a:r>
              <a:rPr lang="en-US" dirty="0"/>
              <a:t> on a January day with snow falling fast and the sun unseen for</a:t>
            </a:r>
            <a:r>
              <a:rPr lang="el-GR" dirty="0"/>
              <a:t> </a:t>
            </a:r>
            <a:r>
              <a:rPr lang="en-US" dirty="0"/>
              <a:t>weeks or months</a:t>
            </a:r>
            <a:endParaRPr lang="el-GR" dirty="0"/>
          </a:p>
          <a:p>
            <a:r>
              <a:rPr lang="ru-RU" dirty="0"/>
              <a:t>такой зимний январский день, когда валит густой снег, и солнца уже давным-давно никто не видел</a:t>
            </a:r>
            <a:endParaRPr lang="el-GR" dirty="0"/>
          </a:p>
          <a:p>
            <a:r>
              <a:rPr lang="en-US" dirty="0"/>
              <a:t>Mrs. Carey was a little, </a:t>
            </a:r>
            <a:r>
              <a:rPr lang="en-US" dirty="0" err="1"/>
              <a:t>shrivelled</a:t>
            </a:r>
            <a:r>
              <a:rPr lang="en-US" dirty="0"/>
              <a:t> woman</a:t>
            </a:r>
            <a:r>
              <a:rPr lang="el-GR" dirty="0"/>
              <a:t>…</a:t>
            </a:r>
            <a:r>
              <a:rPr lang="en-US" dirty="0"/>
              <a:t>, with a face extraordinarily filled with deep wrinkles</a:t>
            </a:r>
            <a:endParaRPr lang="el-GR" dirty="0"/>
          </a:p>
          <a:p>
            <a:r>
              <a:rPr lang="ru-RU" dirty="0"/>
              <a:t>Миссис Кэри была маленькая, высохшая женщина; лицо ее покрывала частая сеть морщин</a:t>
            </a:r>
            <a:endParaRPr lang="el-GR" dirty="0"/>
          </a:p>
          <a:p>
            <a:r>
              <a:rPr lang="en-US" dirty="0"/>
              <a:t>Then, rising from the cellar like a June goddess, Grandma would come, something hidden but obvious under her knitted shawl</a:t>
            </a:r>
            <a:endParaRPr lang="el-GR" dirty="0"/>
          </a:p>
          <a:p>
            <a:r>
              <a:rPr lang="ru-RU" dirty="0"/>
              <a:t>И тогда из погреба возникнет, точно богиня лета, бабушка, пряча что-то под вязаной шалью</a:t>
            </a:r>
            <a:endParaRPr lang="el-GR" dirty="0"/>
          </a:p>
        </p:txBody>
      </p:sp>
    </p:spTree>
    <p:extLst>
      <p:ext uri="{BB962C8B-B14F-4D97-AF65-F5344CB8AC3E}">
        <p14:creationId xmlns:p14="http://schemas.microsoft.com/office/powerpoint/2010/main" val="140573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6C8A6E-06AC-E33F-DDE2-7B02AE2DF5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CFA4E5C-2C70-932F-C737-C21D0825C334}"/>
              </a:ext>
            </a:extLst>
          </p:cNvPr>
          <p:cNvSpPr>
            <a:spLocks noGrp="1"/>
          </p:cNvSpPr>
          <p:nvPr>
            <p:ph idx="1"/>
          </p:nvPr>
        </p:nvSpPr>
        <p:spPr>
          <a:xfrm>
            <a:off x="838200" y="1356527"/>
            <a:ext cx="10515600" cy="4820436"/>
          </a:xfrm>
        </p:spPr>
        <p:txBody>
          <a:bodyPr>
            <a:normAutofit fontScale="92500" lnSpcReduction="20000"/>
          </a:bodyPr>
          <a:lstStyle/>
          <a:p>
            <a:endParaRPr lang="ru-RU" dirty="0"/>
          </a:p>
          <a:p>
            <a:pPr marL="0" indent="0">
              <a:buNone/>
            </a:pPr>
            <a:r>
              <a:rPr lang="ru-RU" dirty="0"/>
              <a:t>«Сии глагольные имена служат к сокращению человеческого слова, заключая в себе имени и глагола силу» </a:t>
            </a:r>
          </a:p>
          <a:p>
            <a:pPr marL="0" indent="0">
              <a:buNone/>
            </a:pPr>
            <a:r>
              <a:rPr lang="ru-RU" dirty="0"/>
              <a:t>					</a:t>
            </a:r>
            <a:r>
              <a:rPr lang="ru-RU" i="1" dirty="0"/>
              <a:t>(М. Ломоносов)</a:t>
            </a:r>
          </a:p>
          <a:p>
            <a:pPr marL="0" indent="0">
              <a:buNone/>
            </a:pPr>
            <a:r>
              <a:rPr lang="ru-RU" dirty="0"/>
              <a:t>«Поэзия не дружна с причастиями, но прозе без них не обойтись, потому что было бы столько союзных слов «который», что трудно было бы читать»</a:t>
            </a:r>
          </a:p>
          <a:p>
            <a:pPr marL="0" indent="0">
              <a:buNone/>
            </a:pPr>
            <a:r>
              <a:rPr lang="ru-RU" dirty="0"/>
              <a:t>					</a:t>
            </a:r>
            <a:r>
              <a:rPr lang="ru-RU" i="1" dirty="0"/>
              <a:t>(А. Пушкин)</a:t>
            </a:r>
            <a:endParaRPr lang="ru-RU" dirty="0"/>
          </a:p>
          <a:p>
            <a:pPr marL="0" indent="0">
              <a:buNone/>
            </a:pPr>
            <a:r>
              <a:rPr lang="ru-RU" dirty="0"/>
              <a:t>«Причастия… обыкновенно избегаются в разговоре. Мы не говорим: карета, скачущая по мосту; слуга, метущий комнату; мы говорим: которая скачет, который метет и прочее – заменяя выразительную краткость причастия вялым оборотом».</a:t>
            </a:r>
          </a:p>
          <a:p>
            <a:pPr marL="0" indent="0">
              <a:buNone/>
            </a:pPr>
            <a:r>
              <a:rPr lang="ru-RU" dirty="0"/>
              <a:t>						</a:t>
            </a:r>
            <a:r>
              <a:rPr lang="ru-RU" i="1" dirty="0"/>
              <a:t>(А. Пушкин)</a:t>
            </a:r>
            <a:endParaRPr lang="ru-RU" dirty="0"/>
          </a:p>
          <a:p>
            <a:pPr marL="0" indent="0">
              <a:buNone/>
            </a:pPr>
            <a:endParaRPr lang="el-GR" dirty="0"/>
          </a:p>
        </p:txBody>
      </p:sp>
    </p:spTree>
    <p:extLst>
      <p:ext uri="{BB962C8B-B14F-4D97-AF65-F5344CB8AC3E}">
        <p14:creationId xmlns:p14="http://schemas.microsoft.com/office/powerpoint/2010/main" val="209958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97A6E2-18FA-69AA-6446-5260E1B574F4}"/>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8D73F16E-E380-2938-B2E9-593B0DC76B1D}"/>
              </a:ext>
            </a:extLst>
          </p:cNvPr>
          <p:cNvSpPr>
            <a:spLocks noGrp="1"/>
          </p:cNvSpPr>
          <p:nvPr>
            <p:ph idx="1"/>
          </p:nvPr>
        </p:nvSpPr>
        <p:spPr>
          <a:xfrm>
            <a:off x="838200" y="442127"/>
            <a:ext cx="10515600" cy="5734836"/>
          </a:xfrm>
        </p:spPr>
        <p:txBody>
          <a:bodyPr/>
          <a:lstStyle/>
          <a:p>
            <a:r>
              <a:rPr lang="ru-RU" sz="2400" dirty="0">
                <a:effectLst/>
                <a:latin typeface="Times New Roman" panose="02020603050405020304" pitchFamily="18" charset="0"/>
                <a:ea typeface="Times New Roman" panose="02020603050405020304" pitchFamily="18" charset="0"/>
              </a:rPr>
              <a:t>к господину, гладившему свои бакенбарды.</a:t>
            </a:r>
            <a:endParaRPr lang="el-GR" sz="2400" dirty="0">
              <a:effectLst/>
              <a:latin typeface="Times New Roman" panose="02020603050405020304" pitchFamily="18" charset="0"/>
              <a:ea typeface="Times New Roman" panose="02020603050405020304" pitchFamily="18" charset="0"/>
            </a:endParaRPr>
          </a:p>
          <a:p>
            <a:r>
              <a:rPr lang="el-GR" sz="2400" dirty="0">
                <a:effectLst/>
                <a:latin typeface="Times New Roman" panose="02020603050405020304" pitchFamily="18" charset="0"/>
                <a:ea typeface="Times New Roman" panose="02020603050405020304" pitchFamily="18" charset="0"/>
              </a:rPr>
              <a:t>προς τον κύριο που χάιδευε τις φαβορίτες του</a:t>
            </a:r>
          </a:p>
          <a:p>
            <a:r>
              <a:rPr lang="el-GR" sz="2400" dirty="0">
                <a:effectLst/>
                <a:latin typeface="Times New Roman" panose="02020603050405020304" pitchFamily="18" charset="0"/>
                <a:ea typeface="Times New Roman" panose="02020603050405020304" pitchFamily="18" charset="0"/>
              </a:rPr>
              <a:t>με τον κύριο με τις φαβο</a:t>
            </a:r>
            <a:r>
              <a:rPr lang="el-GR" sz="2400" dirty="0">
                <a:latin typeface="Times New Roman" panose="02020603050405020304" pitchFamily="18" charset="0"/>
                <a:ea typeface="Times New Roman" panose="02020603050405020304" pitchFamily="18" charset="0"/>
              </a:rPr>
              <a:t>ρ</a:t>
            </a:r>
            <a:r>
              <a:rPr lang="el-GR" sz="2400" dirty="0">
                <a:effectLst/>
                <a:latin typeface="Times New Roman" panose="02020603050405020304" pitchFamily="18" charset="0"/>
                <a:ea typeface="Times New Roman" panose="02020603050405020304" pitchFamily="18" charset="0"/>
              </a:rPr>
              <a:t>ίτες.</a:t>
            </a:r>
            <a:endParaRPr lang="el-GR" sz="2400" dirty="0">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to the gentleman who was </a:t>
            </a:r>
            <a:r>
              <a:rPr lang="en-US" sz="2400" dirty="0" err="1">
                <a:effectLst/>
                <a:latin typeface="Times New Roman" panose="02020603050405020304" pitchFamily="18" charset="0"/>
                <a:ea typeface="Times New Roman" panose="02020603050405020304" pitchFamily="18" charset="0"/>
              </a:rPr>
              <a:t>storking</a:t>
            </a:r>
            <a:r>
              <a:rPr lang="en-US" sz="2400" dirty="0">
                <a:effectLst/>
                <a:latin typeface="Times New Roman" panose="02020603050405020304" pitchFamily="18" charset="0"/>
                <a:ea typeface="Times New Roman" panose="02020603050405020304" pitchFamily="18" charset="0"/>
              </a:rPr>
              <a:t> his whispers.</a:t>
            </a:r>
            <a:endParaRPr lang="el-GR"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to the gentleman of the whiskers</a:t>
            </a:r>
            <a:endParaRPr lang="el-GR" sz="2400" dirty="0">
              <a:effectLst/>
              <a:latin typeface="Times New Roman" panose="02020603050405020304" pitchFamily="18" charset="0"/>
              <a:ea typeface="Times New Roman" panose="02020603050405020304" pitchFamily="18" charset="0"/>
            </a:endParaRPr>
          </a:p>
          <a:p>
            <a:endParaRPr lang="el-GR" sz="2400" dirty="0">
              <a:latin typeface="Times New Roman" panose="02020603050405020304" pitchFamily="18" charset="0"/>
              <a:ea typeface="Times New Roman" panose="02020603050405020304" pitchFamily="18" charset="0"/>
            </a:endParaRPr>
          </a:p>
          <a:p>
            <a:r>
              <a:rPr lang="ru-RU" sz="2400" dirty="0">
                <a:effectLst/>
                <a:latin typeface="Times New Roman" panose="02020603050405020304" pitchFamily="18" charset="0"/>
                <a:ea typeface="Times New Roman" panose="02020603050405020304" pitchFamily="18" charset="0"/>
              </a:rPr>
              <a:t>Девочка, уже имевшая триста тысяч рублей приданого</a:t>
            </a:r>
            <a:endParaRPr lang="el-GR" sz="2400" dirty="0">
              <a:effectLst/>
              <a:latin typeface="Times New Roman" panose="02020603050405020304" pitchFamily="18" charset="0"/>
              <a:ea typeface="Times New Roman" panose="02020603050405020304" pitchFamily="18" charset="0"/>
            </a:endParaRPr>
          </a:p>
          <a:p>
            <a:r>
              <a:rPr lang="el-GR" sz="2400" dirty="0">
                <a:effectLst/>
                <a:latin typeface="Times New Roman" panose="02020603050405020304" pitchFamily="18" charset="0"/>
                <a:ea typeface="Times New Roman" panose="02020603050405020304" pitchFamily="18" charset="0"/>
              </a:rPr>
              <a:t>Η </a:t>
            </a:r>
            <a:r>
              <a:rPr lang="el-GR" sz="2400" dirty="0" err="1">
                <a:effectLst/>
                <a:latin typeface="Times New Roman" panose="02020603050405020304" pitchFamily="18" charset="0"/>
                <a:ea typeface="Times New Roman" panose="02020603050405020304" pitchFamily="18" charset="0"/>
              </a:rPr>
              <a:t>κορασίς</a:t>
            </a:r>
            <a:r>
              <a:rPr lang="el-GR" sz="2400" dirty="0">
                <a:effectLst/>
                <a:latin typeface="Times New Roman" panose="02020603050405020304" pitchFamily="18" charset="0"/>
                <a:ea typeface="Times New Roman" panose="02020603050405020304" pitchFamily="18" charset="0"/>
              </a:rPr>
              <a:t>, έχουσα ήδη </a:t>
            </a:r>
            <a:r>
              <a:rPr lang="el-GR" sz="2400" dirty="0" err="1">
                <a:effectLst/>
                <a:latin typeface="Times New Roman" panose="02020603050405020304" pitchFamily="18" charset="0"/>
                <a:ea typeface="Times New Roman" panose="02020603050405020304" pitchFamily="18" charset="0"/>
              </a:rPr>
              <a:t>τριακοσίας</a:t>
            </a:r>
            <a:r>
              <a:rPr lang="el-GR" sz="2400" dirty="0">
                <a:effectLst/>
                <a:latin typeface="Times New Roman" panose="02020603050405020304" pitchFamily="18" charset="0"/>
                <a:ea typeface="Times New Roman" panose="02020603050405020304" pitchFamily="18" charset="0"/>
              </a:rPr>
              <a:t> χιλιάδας </a:t>
            </a:r>
            <a:r>
              <a:rPr lang="el-GR" sz="2400" dirty="0" err="1">
                <a:effectLst/>
                <a:latin typeface="Times New Roman" panose="02020603050405020304" pitchFamily="18" charset="0"/>
                <a:ea typeface="Times New Roman" panose="02020603050405020304" pitchFamily="18" charset="0"/>
              </a:rPr>
              <a:t>ρουβλίων</a:t>
            </a:r>
            <a:r>
              <a:rPr lang="el-GR" sz="2400" dirty="0">
                <a:effectLst/>
                <a:latin typeface="Times New Roman" panose="02020603050405020304" pitchFamily="18" charset="0"/>
                <a:ea typeface="Times New Roman" panose="02020603050405020304" pitchFamily="18" charset="0"/>
              </a:rPr>
              <a:t> προίκα</a:t>
            </a:r>
            <a:endParaRPr lang="el-GR" sz="2400" dirty="0">
              <a:latin typeface="Times New Roman" panose="02020603050405020304" pitchFamily="18" charset="0"/>
              <a:ea typeface="Times New Roman" panose="02020603050405020304" pitchFamily="18" charset="0"/>
            </a:endParaRPr>
          </a:p>
          <a:p>
            <a:r>
              <a:rPr lang="el-GR" sz="2400" dirty="0">
                <a:effectLst/>
                <a:latin typeface="Times New Roman" panose="02020603050405020304" pitchFamily="18" charset="0"/>
                <a:ea typeface="Times New Roman" panose="02020603050405020304" pitchFamily="18" charset="0"/>
              </a:rPr>
              <a:t>Το κοριτσάκι που είπαμε πως είχε τριακόσιες χιλιάδες ρούβλια προίκα</a:t>
            </a:r>
          </a:p>
          <a:p>
            <a:r>
              <a:rPr lang="el-GR" sz="2400" dirty="0">
                <a:effectLst/>
                <a:latin typeface="Times New Roman" panose="02020603050405020304" pitchFamily="18" charset="0"/>
                <a:ea typeface="Times New Roman" panose="02020603050405020304" pitchFamily="18" charset="0"/>
              </a:rPr>
              <a:t>Η κοπελίτσα, που διέθετε ήδη μια περιουσία από τριακόσιες χιλιάδες ρούβλια</a:t>
            </a:r>
            <a:endParaRPr lang="el-GR" sz="2400" dirty="0">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The little girl, who had already a portion of three hundred thousand </a:t>
            </a:r>
            <a:r>
              <a:rPr lang="en-US" sz="2400" dirty="0" err="1">
                <a:effectLst/>
                <a:latin typeface="Times New Roman" panose="02020603050405020304" pitchFamily="18" charset="0"/>
                <a:ea typeface="Times New Roman" panose="02020603050405020304" pitchFamily="18" charset="0"/>
              </a:rPr>
              <a:t>roubles</a:t>
            </a:r>
            <a:endParaRPr lang="el-GR" sz="2400" dirty="0">
              <a:effectLst/>
              <a:latin typeface="Times New Roman" panose="02020603050405020304" pitchFamily="18" charset="0"/>
              <a:ea typeface="Times New Roman" panose="02020603050405020304" pitchFamily="18" charset="0"/>
            </a:endParaRPr>
          </a:p>
          <a:p>
            <a:r>
              <a:rPr lang="en-US" sz="2400" dirty="0">
                <a:effectLst/>
                <a:latin typeface="Times New Roman" panose="02020603050405020304" pitchFamily="18" charset="0"/>
                <a:ea typeface="Times New Roman" panose="02020603050405020304" pitchFamily="18" charset="0"/>
              </a:rPr>
              <a:t>The little maid of the many-rubied dowry </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83456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EEB13FA0-DD42-5C70-1A79-5BED79D5AF4E}"/>
              </a:ext>
            </a:extLst>
          </p:cNvPr>
          <p:cNvSpPr>
            <a:spLocks noGrp="1"/>
          </p:cNvSpPr>
          <p:nvPr>
            <p:ph type="title"/>
          </p:nvPr>
        </p:nvSpPr>
        <p:spPr/>
        <p:txBody>
          <a:bodyPr/>
          <a:lstStyle/>
          <a:p>
            <a:endParaRPr lang="el-GR"/>
          </a:p>
        </p:txBody>
      </p:sp>
      <p:sp>
        <p:nvSpPr>
          <p:cNvPr id="4" name="Θέση περιεχομένου 3">
            <a:extLst>
              <a:ext uri="{FF2B5EF4-FFF2-40B4-BE49-F238E27FC236}">
                <a16:creationId xmlns:a16="http://schemas.microsoft.com/office/drawing/2014/main" id="{7FEC808C-86E3-5B91-D9E2-54F3DE4C9A48}"/>
              </a:ext>
            </a:extLst>
          </p:cNvPr>
          <p:cNvSpPr>
            <a:spLocks noGrp="1"/>
          </p:cNvSpPr>
          <p:nvPr>
            <p:ph idx="1"/>
          </p:nvPr>
        </p:nvSpPr>
        <p:spPr>
          <a:xfrm>
            <a:off x="838200" y="365125"/>
            <a:ext cx="10515600" cy="5811838"/>
          </a:xfrm>
        </p:spPr>
        <p:txBody>
          <a:bodyPr/>
          <a:lstStyle/>
          <a:p>
            <a:r>
              <a:rPr lang="ru-RU" dirty="0"/>
              <a:t>Высокая соболья шапка с золотыми кистями была надвинута на его сверкающие глаза</a:t>
            </a:r>
            <a:endParaRPr lang="el-GR" dirty="0"/>
          </a:p>
          <a:p>
            <a:r>
              <a:rPr lang="el-GR" dirty="0"/>
              <a:t>Τον  ψηλό γούνινο σκούφο του, με τα χρυσά </a:t>
            </a:r>
            <a:r>
              <a:rPr lang="el-GR" dirty="0" err="1"/>
              <a:t>κρόσια</a:t>
            </a:r>
            <a:r>
              <a:rPr lang="el-GR" dirty="0"/>
              <a:t>, τον είχε κατεβασμένο μέχρι τα μάτια  του που άστραφταν. </a:t>
            </a:r>
          </a:p>
          <a:p>
            <a:r>
              <a:rPr lang="el-GR" dirty="0"/>
              <a:t>Το ψηλό καλπάκι του με τα χρυσά </a:t>
            </a:r>
            <a:r>
              <a:rPr lang="el-GR" dirty="0" err="1"/>
              <a:t>κρόσια</a:t>
            </a:r>
            <a:r>
              <a:rPr lang="el-GR" dirty="0"/>
              <a:t> ήταν κατεβασμένο ως κάτω στ' αστραφτερά του μάτια</a:t>
            </a:r>
          </a:p>
          <a:p>
            <a:r>
              <a:rPr lang="en-US" dirty="0"/>
              <a:t>A high cap of martin-skin, ornamented with gold tassels, covered his brow almost to his flashing eyes</a:t>
            </a:r>
            <a:endParaRPr lang="el-GR" dirty="0"/>
          </a:p>
          <a:p>
            <a:r>
              <a:rPr lang="en-US" dirty="0"/>
              <a:t>He wore a splendid Cossack coat trimmed with gold braid; a high sable cap with gold tassels was drawn over his glittering eyes.</a:t>
            </a:r>
            <a:endParaRPr lang="el-GR" dirty="0"/>
          </a:p>
          <a:p>
            <a:endParaRPr lang="el-GR" dirty="0"/>
          </a:p>
        </p:txBody>
      </p:sp>
    </p:spTree>
    <p:extLst>
      <p:ext uri="{BB962C8B-B14F-4D97-AF65-F5344CB8AC3E}">
        <p14:creationId xmlns:p14="http://schemas.microsoft.com/office/powerpoint/2010/main" val="417426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AAABED-C2FE-079A-DDEE-B1FCF113E83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AF4656C-3353-36C9-1837-C20EFB21BFD2}"/>
              </a:ext>
            </a:extLst>
          </p:cNvPr>
          <p:cNvSpPr>
            <a:spLocks noGrp="1"/>
          </p:cNvSpPr>
          <p:nvPr>
            <p:ph idx="1"/>
          </p:nvPr>
        </p:nvSpPr>
        <p:spPr>
          <a:xfrm>
            <a:off x="838200" y="365125"/>
            <a:ext cx="10515600" cy="5811838"/>
          </a:xfrm>
        </p:spPr>
        <p:txBody>
          <a:bodyPr>
            <a:normAutofit fontScale="92500" lnSpcReduction="20000"/>
          </a:bodyPr>
          <a:lstStyle/>
          <a:p>
            <a:r>
              <a:rPr lang="ru-RU" dirty="0"/>
              <a:t>Будучи от природы не злопамятен, я искренно простил ему и нашу ссору, и рану, мною от него полученную. В клевете его видел я досаду оскорбленного самолюбия и отвергнутой любви.</a:t>
            </a:r>
            <a:endParaRPr lang="el-GR" dirty="0"/>
          </a:p>
          <a:p>
            <a:r>
              <a:rPr lang="el-GR" dirty="0"/>
              <a:t>Καθώς από φυσικού μου δεν ήμουν μνησίκακος, τον </a:t>
            </a:r>
            <a:r>
              <a:rPr lang="el-GR" dirty="0" err="1"/>
              <a:t>συγχώρεσα</a:t>
            </a:r>
            <a:r>
              <a:rPr lang="el-GR" dirty="0"/>
              <a:t> ειλικρινά και για τον καβγά μας και για την πληγή που μου προκάλεσε. Είδα τις συκοφαντίες του σαν απογοήτευση της πληγωμένης του αξιοπρέπειας για την ερωτική απόρριψη </a:t>
            </a:r>
          </a:p>
          <a:p>
            <a:r>
              <a:rPr lang="el-GR" dirty="0"/>
              <a:t>Από φυσικού μου δεν είμαι  μνησίκακος, τον </a:t>
            </a:r>
            <a:r>
              <a:rPr lang="el-GR" dirty="0" err="1"/>
              <a:t>συχώρεσα</a:t>
            </a:r>
            <a:r>
              <a:rPr lang="el-GR" dirty="0"/>
              <a:t>  και τη φιλονικία μας,  και το τραύμα   που αυτός μου είχε προκαλέσει. Στη συκοφαντία του έβλεπα την  πικρά – είχαν προσβάλει τον εγωισμό του,  είχαν αποκρούσει των ερωτά του</a:t>
            </a:r>
          </a:p>
          <a:p>
            <a:r>
              <a:rPr lang="en-US" dirty="0"/>
              <a:t>Being naturally incapable of revenge (</a:t>
            </a:r>
            <a:r>
              <a:rPr lang="en-US" dirty="0" err="1"/>
              <a:t>неспособный</a:t>
            </a:r>
            <a:r>
              <a:rPr lang="en-US" dirty="0"/>
              <a:t> к </a:t>
            </a:r>
            <a:r>
              <a:rPr lang="en-US" dirty="0" err="1"/>
              <a:t>мести</a:t>
            </a:r>
            <a:r>
              <a:rPr lang="en-US" dirty="0"/>
              <a:t>), I pardoned him, forgiving both our quarrel and my wound. In his calumny I now saw the irritation of wounded vanity and despised love</a:t>
            </a:r>
            <a:endParaRPr lang="el-GR" dirty="0"/>
          </a:p>
          <a:p>
            <a:r>
              <a:rPr lang="en-US" dirty="0"/>
              <a:t>Being of a forgiving nature I forgave him both our quarrel and the wound he had inflicted on me: In his calumnies I only saw anger caused by wounded pride and rejected love</a:t>
            </a:r>
            <a:endParaRPr lang="el-GR" dirty="0"/>
          </a:p>
        </p:txBody>
      </p:sp>
    </p:spTree>
    <p:extLst>
      <p:ext uri="{BB962C8B-B14F-4D97-AF65-F5344CB8AC3E}">
        <p14:creationId xmlns:p14="http://schemas.microsoft.com/office/powerpoint/2010/main" val="51483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4E6AC14-F446-CD45-08AF-B9F22242ED29}"/>
              </a:ext>
            </a:extLst>
          </p:cNvPr>
          <p:cNvSpPr>
            <a:spLocks noGrp="1"/>
          </p:cNvSpPr>
          <p:nvPr>
            <p:ph type="title"/>
          </p:nvPr>
        </p:nvSpPr>
        <p:spPr/>
        <p:txBody>
          <a:bodyPr/>
          <a:lstStyle/>
          <a:p>
            <a:r>
              <a:rPr lang="el-GR" dirty="0"/>
              <a:t>Βασικά στάδια προετοιμασίας εργασίας </a:t>
            </a:r>
          </a:p>
        </p:txBody>
      </p:sp>
      <p:sp>
        <p:nvSpPr>
          <p:cNvPr id="6" name="Θέση περιεχομένου 5">
            <a:extLst>
              <a:ext uri="{FF2B5EF4-FFF2-40B4-BE49-F238E27FC236}">
                <a16:creationId xmlns:a16="http://schemas.microsoft.com/office/drawing/2014/main" id="{AC667E7F-C15C-4247-AFA6-4D2EB1F4C735}"/>
              </a:ext>
            </a:extLst>
          </p:cNvPr>
          <p:cNvSpPr>
            <a:spLocks noGrp="1"/>
          </p:cNvSpPr>
          <p:nvPr>
            <p:ph idx="1"/>
          </p:nvPr>
        </p:nvSpPr>
        <p:spPr>
          <a:xfrm>
            <a:off x="838200" y="1514764"/>
            <a:ext cx="10515600" cy="4662199"/>
          </a:xfrm>
        </p:spPr>
        <p:txBody>
          <a:bodyPr>
            <a:normAutofit lnSpcReduction="10000"/>
          </a:bodyPr>
          <a:lstStyle/>
          <a:p>
            <a:pPr marL="514350" indent="-514350">
              <a:buFont typeface="+mj-lt"/>
              <a:buAutoNum type="arabicPeriod"/>
            </a:pPr>
            <a:r>
              <a:rPr lang="el-GR" dirty="0"/>
              <a:t>Ορισμός </a:t>
            </a:r>
            <a:r>
              <a:rPr lang="el-GR"/>
              <a:t>γλωσσολογικού φαινομένου/ αντικειμένου </a:t>
            </a:r>
            <a:r>
              <a:rPr lang="el-GR" dirty="0"/>
              <a:t>και στόχων έρευνας </a:t>
            </a:r>
          </a:p>
          <a:p>
            <a:pPr marL="514350" indent="-514350">
              <a:buFont typeface="+mj-lt"/>
              <a:buAutoNum type="arabicPeriod"/>
            </a:pPr>
            <a:r>
              <a:rPr lang="el-GR" dirty="0"/>
              <a:t>Ορισμός πηγών έρευνας (πρωτότυπων έργων και μεταφρασμάτων)</a:t>
            </a:r>
          </a:p>
          <a:p>
            <a:pPr marL="514350" indent="-514350">
              <a:buFont typeface="+mj-lt"/>
              <a:buAutoNum type="arabicPeriod"/>
            </a:pPr>
            <a:r>
              <a:rPr lang="el-GR" dirty="0"/>
              <a:t>Θεωρητική βάση της έρευνας – ανασκόπηση της επιστημονικής  βιβλιογραφίας</a:t>
            </a:r>
          </a:p>
          <a:p>
            <a:pPr marL="514350" indent="-514350">
              <a:buFont typeface="+mj-lt"/>
              <a:buAutoNum type="arabicPeriod"/>
            </a:pPr>
            <a:r>
              <a:rPr lang="el-GR" dirty="0"/>
              <a:t>Επιλογή δεδομένων έρευνας </a:t>
            </a:r>
          </a:p>
          <a:p>
            <a:pPr marL="514350" indent="-514350">
              <a:buFont typeface="+mj-lt"/>
              <a:buAutoNum type="arabicPeriod"/>
            </a:pPr>
            <a:r>
              <a:rPr lang="el-GR" dirty="0"/>
              <a:t>Ανάλυση δεδομένων </a:t>
            </a:r>
          </a:p>
          <a:p>
            <a:pPr marL="514350" indent="-514350">
              <a:buFont typeface="+mj-lt"/>
              <a:buAutoNum type="arabicPeriod"/>
            </a:pPr>
            <a:r>
              <a:rPr lang="el-GR" dirty="0"/>
              <a:t>Αποτελέσματα έρευνας </a:t>
            </a:r>
          </a:p>
          <a:p>
            <a:pPr marL="514350" indent="-514350">
              <a:buFont typeface="+mj-lt"/>
              <a:buAutoNum type="arabicPeriod"/>
            </a:pPr>
            <a:r>
              <a:rPr lang="el-GR" dirty="0"/>
              <a:t>Συμπεράσματα έρευνας </a:t>
            </a:r>
          </a:p>
          <a:p>
            <a:pPr marL="514350" indent="-514350">
              <a:buFont typeface="+mj-lt"/>
              <a:buAutoNum type="arabicPeriod"/>
            </a:pPr>
            <a:r>
              <a:rPr lang="el-GR" dirty="0"/>
              <a:t>Συγγραφή τελικού κειμένου </a:t>
            </a:r>
          </a:p>
          <a:p>
            <a:pPr marL="514350" indent="-514350">
              <a:buFont typeface="+mj-lt"/>
              <a:buAutoNum type="arabicPeriod"/>
            </a:pPr>
            <a:endParaRPr lang="el-GR" dirty="0"/>
          </a:p>
        </p:txBody>
      </p:sp>
      <p:sp>
        <p:nvSpPr>
          <p:cNvPr id="2" name="Βέλος: Δεξιό 1">
            <a:extLst>
              <a:ext uri="{FF2B5EF4-FFF2-40B4-BE49-F238E27FC236}">
                <a16:creationId xmlns:a16="http://schemas.microsoft.com/office/drawing/2014/main" id="{D1DB7F95-5DBD-075F-F80A-D099C69616C5}"/>
              </a:ext>
            </a:extLst>
          </p:cNvPr>
          <p:cNvSpPr/>
          <p:nvPr/>
        </p:nvSpPr>
        <p:spPr>
          <a:xfrm>
            <a:off x="417443" y="2961861"/>
            <a:ext cx="496957" cy="248478"/>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08277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406E62-D68B-3877-17AB-3BDEAE6FBF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4175B66-8983-1BCE-80B3-D3ED2A9F56F7}"/>
              </a:ext>
            </a:extLst>
          </p:cNvPr>
          <p:cNvSpPr>
            <a:spLocks noGrp="1"/>
          </p:cNvSpPr>
          <p:nvPr>
            <p:ph idx="1"/>
          </p:nvPr>
        </p:nvSpPr>
        <p:spPr>
          <a:xfrm>
            <a:off x="838200" y="885825"/>
            <a:ext cx="10515600" cy="5291138"/>
          </a:xfrm>
        </p:spPr>
        <p:txBody>
          <a:bodyPr>
            <a:noAutofit/>
          </a:bodyPr>
          <a:lstStyle/>
          <a:p>
            <a:pPr marL="0" indent="0" algn="just">
              <a:buNone/>
            </a:pPr>
            <a:r>
              <a:rPr lang="el-GR" b="0" i="0" u="none" strike="noStrike" baseline="0" dirty="0">
                <a:solidFill>
                  <a:srgbClr val="000000"/>
                </a:solidFill>
                <a:latin typeface="Calibri" panose="020F0502020204030204" pitchFamily="34" charset="0"/>
              </a:rPr>
              <a:t>Η μεθοδολογική αρχή της συγκριτικής ανάλυσης είναι να αντιπαραθέτει τις δομές δύο ή περισσότερων γλωσσών μέσω του ίδιου θεωρητικού μοντέλου. Ωστόσο, θεωρητικά μοντέλα που έχουν αναπτυχθεί για μια συγκεκριμένη γλώσσα (συνήθως την αγγλική) δεν είναι πάντοτε κατάλληλα για την περιγραφή άλλων γλωσσών. Αυτό γίνεται πιο σαφές εάν οι δύο γλώσσες είναι γενετικά άσχετες. </a:t>
            </a:r>
            <a:r>
              <a:rPr lang="el-GR" b="1" dirty="0">
                <a:solidFill>
                  <a:srgbClr val="FF0000"/>
                </a:solidFill>
              </a:rPr>
              <a:t>Έτσι, αναζητήθηκε συχνά από τους γλωσσολόγους ένα μέτρο σύγκρισης με το οποίο θα </a:t>
            </a:r>
            <a:r>
              <a:rPr lang="el-GR" b="1" dirty="0" err="1">
                <a:solidFill>
                  <a:srgbClr val="FF0000"/>
                </a:solidFill>
              </a:rPr>
              <a:t>μελετώντο</a:t>
            </a:r>
            <a:r>
              <a:rPr lang="el-GR" b="1" dirty="0">
                <a:solidFill>
                  <a:srgbClr val="FF0000"/>
                </a:solidFill>
              </a:rPr>
              <a:t> οι ομοιότητες και οι διαφορές, ένα </a:t>
            </a:r>
            <a:r>
              <a:rPr lang="el-GR" b="1" dirty="0" err="1">
                <a:solidFill>
                  <a:srgbClr val="FF0000"/>
                </a:solidFill>
              </a:rPr>
              <a:t>tertium</a:t>
            </a:r>
            <a:r>
              <a:rPr lang="el-GR" b="1" dirty="0">
                <a:solidFill>
                  <a:srgbClr val="FF0000"/>
                </a:solidFill>
              </a:rPr>
              <a:t> </a:t>
            </a:r>
            <a:r>
              <a:rPr lang="el-GR" b="1" dirty="0" err="1">
                <a:solidFill>
                  <a:srgbClr val="FF0000"/>
                </a:solidFill>
              </a:rPr>
              <a:t>comparationis</a:t>
            </a:r>
            <a:r>
              <a:rPr lang="el-GR" b="1" dirty="0">
                <a:solidFill>
                  <a:srgbClr val="FF0000"/>
                </a:solidFill>
              </a:rPr>
              <a:t>. Ένα τέτοιο μέτρο σύγκρισης είναι δύσκολο να βρεθεί στα μορφολογικά και στα συντακτικά φαινόμενα. Η αντιστοιχία στη μετάφραση προτάθηκε συχνά ως </a:t>
            </a:r>
            <a:r>
              <a:rPr lang="el-GR" b="1" dirty="0" err="1">
                <a:solidFill>
                  <a:srgbClr val="FF0000"/>
                </a:solidFill>
              </a:rPr>
              <a:t>tertium</a:t>
            </a:r>
            <a:r>
              <a:rPr lang="el-GR" b="1" dirty="0">
                <a:solidFill>
                  <a:srgbClr val="FF0000"/>
                </a:solidFill>
              </a:rPr>
              <a:t> </a:t>
            </a:r>
            <a:r>
              <a:rPr lang="el-GR" b="1" dirty="0" err="1">
                <a:solidFill>
                  <a:srgbClr val="FF0000"/>
                </a:solidFill>
              </a:rPr>
              <a:t>comparationis</a:t>
            </a:r>
            <a:r>
              <a:rPr lang="el-GR" b="1" dirty="0">
                <a:solidFill>
                  <a:srgbClr val="FF0000"/>
                </a:solidFill>
              </a:rPr>
              <a:t>, </a:t>
            </a:r>
            <a:r>
              <a:rPr lang="el-GR" b="0" i="0" u="none" strike="noStrike" baseline="0" dirty="0">
                <a:solidFill>
                  <a:srgbClr val="000000"/>
                </a:solidFill>
                <a:latin typeface="Calibri" panose="020F0502020204030204" pitchFamily="34" charset="0"/>
              </a:rPr>
              <a:t>αλλά και πάλι υπάρχουν προβλήματα στην εξειδίκευση των πραγματολογικών και σημασιολογικών χαρακτηριστικών της μεταφραστικής αντιστοιχίας. </a:t>
            </a:r>
            <a:r>
              <a:rPr lang="en-US" b="0" i="0" u="none" strike="noStrike" baseline="0" dirty="0">
                <a:solidFill>
                  <a:srgbClr val="000000"/>
                </a:solidFill>
                <a:latin typeface="Calibri" panose="020F0502020204030204" pitchFamily="34" charset="0"/>
              </a:rPr>
              <a:t> </a:t>
            </a:r>
            <a:r>
              <a:rPr lang="el-GR" b="0" i="0" u="none" strike="noStrike" baseline="0" dirty="0">
                <a:solidFill>
                  <a:srgbClr val="000000"/>
                </a:solidFill>
                <a:latin typeface="Calibri" panose="020F0502020204030204" pitchFamily="34" charset="0"/>
              </a:rPr>
              <a:t>(</a:t>
            </a:r>
            <a:r>
              <a:rPr lang="el-GR" b="0" i="0" u="none" strike="noStrike" baseline="0" dirty="0" err="1">
                <a:solidFill>
                  <a:srgbClr val="000000"/>
                </a:solidFill>
                <a:latin typeface="Calibri" panose="020F0502020204030204" pitchFamily="34" charset="0"/>
              </a:rPr>
              <a:t>Γιαννουλοπούλου</a:t>
            </a:r>
            <a:r>
              <a:rPr lang="el-GR" b="0" i="0" u="none" strike="noStrike" baseline="0" dirty="0">
                <a:solidFill>
                  <a:srgbClr val="000000"/>
                </a:solidFill>
                <a:latin typeface="Calibri" panose="020F0502020204030204" pitchFamily="34" charset="0"/>
              </a:rPr>
              <a:t>)</a:t>
            </a:r>
            <a:endParaRPr lang="el-GR" dirty="0"/>
          </a:p>
        </p:txBody>
      </p:sp>
    </p:spTree>
    <p:extLst>
      <p:ext uri="{BB962C8B-B14F-4D97-AF65-F5344CB8AC3E}">
        <p14:creationId xmlns:p14="http://schemas.microsoft.com/office/powerpoint/2010/main" val="372408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E1DE17-DCB8-F992-14EF-D3FABFAE83EB}"/>
              </a:ext>
            </a:extLst>
          </p:cNvPr>
          <p:cNvSpPr>
            <a:spLocks noGrp="1"/>
          </p:cNvSpPr>
          <p:nvPr>
            <p:ph type="title"/>
          </p:nvPr>
        </p:nvSpPr>
        <p:spPr/>
        <p:txBody>
          <a:bodyPr/>
          <a:lstStyle/>
          <a:p>
            <a:r>
              <a:rPr lang="el-GR" dirty="0"/>
              <a:t>Ενδεικτικές γραμματικές πηγές. </a:t>
            </a:r>
          </a:p>
        </p:txBody>
      </p:sp>
      <p:sp>
        <p:nvSpPr>
          <p:cNvPr id="3" name="Θέση περιεχομένου 2">
            <a:extLst>
              <a:ext uri="{FF2B5EF4-FFF2-40B4-BE49-F238E27FC236}">
                <a16:creationId xmlns:a16="http://schemas.microsoft.com/office/drawing/2014/main" id="{9AF9882D-D43E-57C6-A3AD-595E7044FA8E}"/>
              </a:ext>
            </a:extLst>
          </p:cNvPr>
          <p:cNvSpPr>
            <a:spLocks noGrp="1"/>
          </p:cNvSpPr>
          <p:nvPr>
            <p:ph idx="1"/>
          </p:nvPr>
        </p:nvSpPr>
        <p:spPr>
          <a:xfrm>
            <a:off x="838200" y="1409700"/>
            <a:ext cx="10515600" cy="4767263"/>
          </a:xfrm>
        </p:spPr>
        <p:txBody>
          <a:bodyPr>
            <a:normAutofit/>
          </a:bodyPr>
          <a:lstStyle/>
          <a:p>
            <a:pPr marL="0" indent="0">
              <a:buNone/>
            </a:pPr>
            <a:r>
              <a:rPr lang="el-GR" sz="1800" b="0" i="1" u="none" strike="noStrike" baseline="0" dirty="0">
                <a:solidFill>
                  <a:srgbClr val="000000"/>
                </a:solidFill>
                <a:latin typeface="Calibri" panose="020F0502020204030204" pitchFamily="34" charset="0"/>
              </a:rPr>
              <a:t>- </a:t>
            </a:r>
            <a:r>
              <a:rPr lang="el-GR" sz="1800" b="1" i="1" u="none" strike="noStrike" baseline="0" dirty="0">
                <a:solidFill>
                  <a:srgbClr val="FF0000"/>
                </a:solidFill>
                <a:latin typeface="Calibri" panose="020F0502020204030204" pitchFamily="34" charset="0"/>
              </a:rPr>
              <a:t>της Ελληνικής γλώσσας</a:t>
            </a:r>
            <a:r>
              <a:rPr lang="el-GR" sz="1800" b="0" i="1" u="none" strike="noStrike" baseline="0" dirty="0">
                <a:solidFill>
                  <a:srgbClr val="000000"/>
                </a:solidFill>
                <a:latin typeface="Calibri" panose="020F0502020204030204" pitchFamily="34" charset="0"/>
              </a:rPr>
              <a:t> </a:t>
            </a:r>
          </a:p>
          <a:p>
            <a:pPr marL="342900" indent="-342900">
              <a:buAutoNum type="arabicPeriod"/>
            </a:pPr>
            <a:r>
              <a:rPr lang="el-GR" sz="1800" b="1" i="1" u="none" strike="noStrike" baseline="0" dirty="0">
                <a:solidFill>
                  <a:srgbClr val="000000"/>
                </a:solidFill>
                <a:latin typeface="Calibri" panose="020F0502020204030204" pitchFamily="34" charset="0"/>
              </a:rPr>
              <a:t>Ρυθμιστικές / Σχολικές γραμματικές </a:t>
            </a:r>
            <a:endParaRPr lang="en-US" sz="1800" b="1" i="1" u="none" strike="noStrike" baseline="0" dirty="0">
              <a:solidFill>
                <a:srgbClr val="000000"/>
              </a:solidFill>
              <a:latin typeface="Calibri" panose="020F0502020204030204" pitchFamily="34" charset="0"/>
            </a:endParaRPr>
          </a:p>
          <a:p>
            <a:pPr marL="0" indent="0">
              <a:buNone/>
            </a:pPr>
            <a:r>
              <a:rPr lang="el-GR" sz="1800" b="0" i="1" u="none" strike="noStrike" baseline="0" dirty="0">
                <a:solidFill>
                  <a:srgbClr val="000000"/>
                </a:solidFill>
                <a:latin typeface="Calibri" panose="020F0502020204030204" pitchFamily="34" charset="0"/>
              </a:rPr>
              <a:t>Τριανταφυλλίδης Μ. ([1941] 1991). Νεοελληνική Γραμματική (της Δημοτικής). </a:t>
            </a:r>
            <a:endParaRPr lang="en-US" sz="1800" i="1" dirty="0">
              <a:solidFill>
                <a:srgbClr val="000000"/>
              </a:solidFill>
              <a:latin typeface="Calibri" panose="020F0502020204030204" pitchFamily="34" charset="0"/>
            </a:endParaRPr>
          </a:p>
          <a:p>
            <a:pPr marL="0" indent="0">
              <a:buNone/>
            </a:pPr>
            <a:r>
              <a:rPr lang="el-GR" sz="1800" b="0" i="1" u="none" strike="noStrike" baseline="0" dirty="0" err="1">
                <a:solidFill>
                  <a:srgbClr val="000000"/>
                </a:solidFill>
                <a:latin typeface="Calibri" panose="020F0502020204030204" pitchFamily="34" charset="0"/>
              </a:rPr>
              <a:t>Τσοπανάκης</a:t>
            </a:r>
            <a:r>
              <a:rPr lang="el-GR" sz="1800" b="0" i="1" u="none" strike="noStrike" baseline="0" dirty="0">
                <a:solidFill>
                  <a:srgbClr val="000000"/>
                </a:solidFill>
                <a:latin typeface="Calibri" panose="020F0502020204030204" pitchFamily="34" charset="0"/>
              </a:rPr>
              <a:t> Αγ. (1994). Νεοελληνική Γραμματική </a:t>
            </a:r>
            <a:endParaRPr lang="en-US" sz="1800" b="0" i="1" u="none" strike="noStrike" baseline="0" dirty="0">
              <a:solidFill>
                <a:srgbClr val="000000"/>
              </a:solidFill>
              <a:latin typeface="Calibri" panose="020F0502020204030204" pitchFamily="34" charset="0"/>
            </a:endParaRPr>
          </a:p>
          <a:p>
            <a:pPr marL="0" indent="0">
              <a:buNone/>
            </a:pPr>
            <a:r>
              <a:rPr lang="en-US" sz="1800" b="1" i="1" dirty="0">
                <a:solidFill>
                  <a:srgbClr val="000000"/>
                </a:solidFill>
                <a:latin typeface="Calibri" panose="020F0502020204030204" pitchFamily="34" charset="0"/>
              </a:rPr>
              <a:t>2. </a:t>
            </a:r>
            <a:r>
              <a:rPr lang="el-GR" sz="1800" b="1" i="1" u="none" strike="noStrike" baseline="0" dirty="0">
                <a:solidFill>
                  <a:srgbClr val="000000"/>
                </a:solidFill>
              </a:rPr>
              <a:t>Περιγραφικές γραμματικές </a:t>
            </a:r>
            <a:endParaRPr lang="en-US" sz="1800" b="1" i="1" dirty="0">
              <a:solidFill>
                <a:srgbClr val="000000"/>
              </a:solidFill>
              <a:latin typeface="Calibri" panose="020F0502020204030204" pitchFamily="34" charset="0"/>
            </a:endParaRPr>
          </a:p>
          <a:p>
            <a:pPr marL="0" indent="0">
              <a:buNone/>
            </a:pPr>
            <a:r>
              <a:rPr lang="en-US" sz="1800" b="0" i="1" u="none" strike="noStrike" baseline="0" dirty="0" err="1">
                <a:solidFill>
                  <a:srgbClr val="000000"/>
                </a:solidFill>
                <a:latin typeface="Calibri" panose="020F0502020204030204" pitchFamily="34" charset="0"/>
              </a:rPr>
              <a:t>Mackridge</a:t>
            </a:r>
            <a:r>
              <a:rPr lang="en-US" sz="1800" b="0" i="1" u="none" strike="noStrike" baseline="0" dirty="0">
                <a:solidFill>
                  <a:srgbClr val="000000"/>
                </a:solidFill>
                <a:latin typeface="Calibri" panose="020F0502020204030204" pitchFamily="34" charset="0"/>
              </a:rPr>
              <a:t> P. (1985). The Modern Greek Language. A descriptive analysis of Standard Modern Greek. Oxford: Oxford University Press</a:t>
            </a:r>
          </a:p>
          <a:p>
            <a:pPr marL="0" indent="0">
              <a:buNone/>
            </a:pPr>
            <a:r>
              <a:rPr lang="en-US" sz="1800" b="0" i="1" u="none" strike="noStrike" baseline="0" dirty="0">
                <a:solidFill>
                  <a:srgbClr val="000000"/>
                </a:solidFill>
                <a:latin typeface="Calibri" panose="020F0502020204030204" pitchFamily="34" charset="0"/>
              </a:rPr>
              <a:t>Holton D., </a:t>
            </a:r>
            <a:r>
              <a:rPr lang="en-US" sz="1800" b="0" i="1" u="none" strike="noStrike" baseline="0" dirty="0" err="1">
                <a:solidFill>
                  <a:srgbClr val="000000"/>
                </a:solidFill>
                <a:latin typeface="Calibri" panose="020F0502020204030204" pitchFamily="34" charset="0"/>
              </a:rPr>
              <a:t>Mackridge</a:t>
            </a:r>
            <a:r>
              <a:rPr lang="en-US" sz="1800" b="0" i="1" u="none" strike="noStrike" baseline="0" dirty="0">
                <a:solidFill>
                  <a:srgbClr val="000000"/>
                </a:solidFill>
                <a:latin typeface="Calibri" panose="020F0502020204030204" pitchFamily="34" charset="0"/>
              </a:rPr>
              <a:t> P., &amp; </a:t>
            </a:r>
            <a:r>
              <a:rPr lang="en-US" sz="1800" b="0" i="1" u="none" strike="noStrike" baseline="0" dirty="0" err="1">
                <a:solidFill>
                  <a:srgbClr val="000000"/>
                </a:solidFill>
                <a:latin typeface="Calibri" panose="020F0502020204030204" pitchFamily="34" charset="0"/>
              </a:rPr>
              <a:t>Philippaki</a:t>
            </a:r>
            <a:r>
              <a:rPr lang="en-US" sz="1800" b="0" i="1" u="none" strike="noStrike" baseline="0" dirty="0">
                <a:solidFill>
                  <a:srgbClr val="000000"/>
                </a:solidFill>
                <a:latin typeface="Calibri" panose="020F0502020204030204" pitchFamily="34" charset="0"/>
              </a:rPr>
              <a:t>-Warburton I. (1997). Greek. A Comprehensive Grammar of the Modern Language. London: Routledge </a:t>
            </a:r>
            <a:endParaRPr lang="en-US" sz="1800" i="1" dirty="0">
              <a:solidFill>
                <a:srgbClr val="000000"/>
              </a:solidFill>
              <a:latin typeface="Calibri" panose="020F0502020204030204" pitchFamily="34" charset="0"/>
            </a:endParaRPr>
          </a:p>
          <a:p>
            <a:pPr marL="0" indent="0">
              <a:buNone/>
            </a:pPr>
            <a:r>
              <a:rPr lang="el-GR" sz="1800" b="0" i="1" u="none" strike="noStrike" baseline="0" dirty="0">
                <a:solidFill>
                  <a:srgbClr val="000000"/>
                </a:solidFill>
                <a:latin typeface="Calibri" panose="020F0502020204030204" pitchFamily="34" charset="0"/>
              </a:rPr>
              <a:t>Κλαίρης Χ., &amp; </a:t>
            </a:r>
            <a:r>
              <a:rPr lang="el-GR" sz="1800" b="0" i="1" u="none" strike="noStrike" baseline="0" dirty="0" err="1">
                <a:solidFill>
                  <a:srgbClr val="000000"/>
                </a:solidFill>
                <a:latin typeface="Calibri" panose="020F0502020204030204" pitchFamily="34" charset="0"/>
              </a:rPr>
              <a:t>Μπαμπινιώτης</a:t>
            </a:r>
            <a:r>
              <a:rPr lang="el-GR" sz="1800" b="0" i="1" u="none" strike="noStrike" baseline="0" dirty="0">
                <a:solidFill>
                  <a:srgbClr val="000000"/>
                </a:solidFill>
                <a:latin typeface="Calibri" panose="020F0502020204030204" pitchFamily="34" charset="0"/>
              </a:rPr>
              <a:t> Γ. (1998). Γραμματική της Νέας Ελληνικής (</a:t>
            </a:r>
            <a:r>
              <a:rPr lang="el-GR" sz="1800" b="0" i="1" u="none" strike="noStrike" baseline="0" dirty="0" err="1">
                <a:solidFill>
                  <a:srgbClr val="000000"/>
                </a:solidFill>
                <a:latin typeface="Calibri" panose="020F0502020204030204" pitchFamily="34" charset="0"/>
              </a:rPr>
              <a:t>Δομολειτουργική</a:t>
            </a:r>
            <a:r>
              <a:rPr lang="el-GR" sz="1800" b="0" i="1" u="none" strike="noStrike" baseline="0" dirty="0">
                <a:solidFill>
                  <a:srgbClr val="000000"/>
                </a:solidFill>
                <a:latin typeface="Calibri" panose="020F0502020204030204" pitchFamily="34" charset="0"/>
              </a:rPr>
              <a:t> Επικοινωνιακή). Αθήνα: Ελληνικά Γράμματα </a:t>
            </a:r>
            <a:r>
              <a:rPr lang="en-US" sz="1800" b="0" i="1" u="none" strike="noStrike" baseline="0" dirty="0">
                <a:solidFill>
                  <a:srgbClr val="000000"/>
                </a:solidFill>
                <a:latin typeface="Calibri" panose="020F0502020204030204" pitchFamily="34" charset="0"/>
              </a:rPr>
              <a:t> </a:t>
            </a:r>
            <a:endParaRPr lang="el-GR" sz="1800" b="0" i="1" u="none" strike="noStrike" baseline="0" dirty="0">
              <a:solidFill>
                <a:srgbClr val="000000"/>
              </a:solidFill>
              <a:latin typeface="Calibri" panose="020F0502020204030204" pitchFamily="34" charset="0"/>
            </a:endParaRPr>
          </a:p>
          <a:p>
            <a:pPr marL="0" indent="0">
              <a:buNone/>
            </a:pPr>
            <a:r>
              <a:rPr lang="el-GR" sz="1800" b="0" i="0" u="none" strike="noStrike" baseline="0" dirty="0">
                <a:solidFill>
                  <a:srgbClr val="FF0000"/>
                </a:solidFill>
                <a:latin typeface="Calibri" panose="020F0502020204030204" pitchFamily="34" charset="0"/>
              </a:rPr>
              <a:t>- </a:t>
            </a:r>
            <a:r>
              <a:rPr lang="el-GR" sz="1800" b="1" i="1" u="none" strike="noStrike" baseline="0" dirty="0">
                <a:solidFill>
                  <a:srgbClr val="FF0000"/>
                </a:solidFill>
                <a:latin typeface="Calibri" panose="020F0502020204030204" pitchFamily="34" charset="0"/>
              </a:rPr>
              <a:t>της Ρωσικής γλώσσας </a:t>
            </a:r>
            <a:endParaRPr lang="en-US" sz="1800" b="0" i="0" u="none" strike="noStrike" baseline="0" dirty="0">
              <a:solidFill>
                <a:srgbClr val="FF0000"/>
              </a:solidFill>
              <a:latin typeface="Calibri" panose="020F0502020204030204" pitchFamily="34" charset="0"/>
            </a:endParaRPr>
          </a:p>
          <a:p>
            <a:pPr marL="0" indent="0">
              <a:buNone/>
            </a:pPr>
            <a:r>
              <a:rPr lang="ru-RU" sz="1800" dirty="0">
                <a:solidFill>
                  <a:srgbClr val="000000"/>
                </a:solidFill>
                <a:latin typeface="Calibri" panose="020F0502020204030204" pitchFamily="34" charset="0"/>
              </a:rPr>
              <a:t>Шведова Н.Ю (ред.) Русская грамматика. Т. 1. Фонетика. Словообразование. Морфология. Т. 2. Синтаксис. Москва, 1980. (Грамматика-80). </a:t>
            </a:r>
            <a:endParaRPr lang="el-GR" dirty="0"/>
          </a:p>
        </p:txBody>
      </p:sp>
    </p:spTree>
    <p:extLst>
      <p:ext uri="{BB962C8B-B14F-4D97-AF65-F5344CB8AC3E}">
        <p14:creationId xmlns:p14="http://schemas.microsoft.com/office/powerpoint/2010/main" val="70057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9C6A2E54-7701-F88F-1520-8A90A63EDC57}"/>
              </a:ext>
            </a:extLst>
          </p:cNvPr>
          <p:cNvPicPr>
            <a:picLocks noGrp="1" noChangeAspect="1"/>
          </p:cNvPicPr>
          <p:nvPr>
            <p:ph idx="4294967295"/>
          </p:nvPr>
        </p:nvPicPr>
        <p:blipFill>
          <a:blip r:embed="rId2"/>
          <a:stretch>
            <a:fillRect/>
          </a:stretch>
        </p:blipFill>
        <p:spPr>
          <a:xfrm>
            <a:off x="0" y="530976"/>
            <a:ext cx="5921375" cy="3001962"/>
          </a:xfrm>
        </p:spPr>
      </p:pic>
      <p:pic>
        <p:nvPicPr>
          <p:cNvPr id="7" name="Εικόνα 6">
            <a:extLst>
              <a:ext uri="{FF2B5EF4-FFF2-40B4-BE49-F238E27FC236}">
                <a16:creationId xmlns:a16="http://schemas.microsoft.com/office/drawing/2014/main" id="{5EB368EE-9456-7844-0119-DB5364AEAAE5}"/>
              </a:ext>
            </a:extLst>
          </p:cNvPr>
          <p:cNvPicPr>
            <a:picLocks noChangeAspect="1"/>
          </p:cNvPicPr>
          <p:nvPr/>
        </p:nvPicPr>
        <p:blipFill>
          <a:blip r:embed="rId3"/>
          <a:stretch>
            <a:fillRect/>
          </a:stretch>
        </p:blipFill>
        <p:spPr>
          <a:xfrm>
            <a:off x="953642" y="3736433"/>
            <a:ext cx="4557155" cy="3002540"/>
          </a:xfrm>
          <a:prstGeom prst="rect">
            <a:avLst/>
          </a:prstGeom>
        </p:spPr>
      </p:pic>
      <p:pic>
        <p:nvPicPr>
          <p:cNvPr id="9" name="Εικόνα 8">
            <a:extLst>
              <a:ext uri="{FF2B5EF4-FFF2-40B4-BE49-F238E27FC236}">
                <a16:creationId xmlns:a16="http://schemas.microsoft.com/office/drawing/2014/main" id="{60FE3AEB-DCF9-D49A-0BEC-9CA4DF2DB207}"/>
              </a:ext>
            </a:extLst>
          </p:cNvPr>
          <p:cNvPicPr>
            <a:picLocks noChangeAspect="1"/>
          </p:cNvPicPr>
          <p:nvPr/>
        </p:nvPicPr>
        <p:blipFill>
          <a:blip r:embed="rId4"/>
          <a:stretch>
            <a:fillRect/>
          </a:stretch>
        </p:blipFill>
        <p:spPr>
          <a:xfrm>
            <a:off x="6353048" y="1062785"/>
            <a:ext cx="4389500" cy="4732430"/>
          </a:xfrm>
          <a:prstGeom prst="rect">
            <a:avLst/>
          </a:prstGeom>
        </p:spPr>
      </p:pic>
    </p:spTree>
    <p:extLst>
      <p:ext uri="{BB962C8B-B14F-4D97-AF65-F5344CB8AC3E}">
        <p14:creationId xmlns:p14="http://schemas.microsoft.com/office/powerpoint/2010/main" val="115288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Φυσαλίδα ομιλίας: Έλλειψη 4">
            <a:extLst>
              <a:ext uri="{FF2B5EF4-FFF2-40B4-BE49-F238E27FC236}">
                <a16:creationId xmlns:a16="http://schemas.microsoft.com/office/drawing/2014/main" id="{75C7EFE2-3A2C-1361-8EC4-046B588DB315}"/>
              </a:ext>
            </a:extLst>
          </p:cNvPr>
          <p:cNvSpPr/>
          <p:nvPr/>
        </p:nvSpPr>
        <p:spPr>
          <a:xfrm>
            <a:off x="2037521" y="586409"/>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800" dirty="0"/>
              <a:t>Μετοχή </a:t>
            </a:r>
          </a:p>
        </p:txBody>
      </p:sp>
      <p:sp>
        <p:nvSpPr>
          <p:cNvPr id="6" name="Φυσαλίδα ομιλίας: Έλλειψη 5">
            <a:extLst>
              <a:ext uri="{FF2B5EF4-FFF2-40B4-BE49-F238E27FC236}">
                <a16:creationId xmlns:a16="http://schemas.microsoft.com/office/drawing/2014/main" id="{22DC2DAE-6D75-8859-8935-ACBD0330F75F}"/>
              </a:ext>
            </a:extLst>
          </p:cNvPr>
          <p:cNvSpPr/>
          <p:nvPr/>
        </p:nvSpPr>
        <p:spPr>
          <a:xfrm>
            <a:off x="6185452" y="2249557"/>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Participle </a:t>
            </a:r>
            <a:endParaRPr lang="el-GR" sz="2800" dirty="0"/>
          </a:p>
        </p:txBody>
      </p:sp>
      <p:sp>
        <p:nvSpPr>
          <p:cNvPr id="7" name="Φυσαλίδα ομιλίας: Έλλειψη 6">
            <a:extLst>
              <a:ext uri="{FF2B5EF4-FFF2-40B4-BE49-F238E27FC236}">
                <a16:creationId xmlns:a16="http://schemas.microsoft.com/office/drawing/2014/main" id="{8F54E613-079A-DD5D-8169-81C79EB4412C}"/>
              </a:ext>
            </a:extLst>
          </p:cNvPr>
          <p:cNvSpPr/>
          <p:nvPr/>
        </p:nvSpPr>
        <p:spPr>
          <a:xfrm>
            <a:off x="1335156" y="3720549"/>
            <a:ext cx="5009321" cy="1858617"/>
          </a:xfrm>
          <a:prstGeom prst="wedgeEllipseCallout">
            <a:avLst/>
          </a:prstGeom>
          <a:solidFill>
            <a:schemeClr val="accent2">
              <a:lumMod val="75000"/>
            </a:scheme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2800" dirty="0"/>
              <a:t>Причастие </a:t>
            </a:r>
            <a:endParaRPr lang="el-GR" sz="2800" dirty="0"/>
          </a:p>
        </p:txBody>
      </p:sp>
    </p:spTree>
    <p:extLst>
      <p:ext uri="{BB962C8B-B14F-4D97-AF65-F5344CB8AC3E}">
        <p14:creationId xmlns:p14="http://schemas.microsoft.com/office/powerpoint/2010/main" val="283457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DC9EFA-4976-199A-4109-65E5C654860F}"/>
              </a:ext>
            </a:extLst>
          </p:cNvPr>
          <p:cNvSpPr txBox="1"/>
          <p:nvPr/>
        </p:nvSpPr>
        <p:spPr>
          <a:xfrm>
            <a:off x="763675" y="574824"/>
            <a:ext cx="9957915" cy="1569660"/>
          </a:xfrm>
          <a:prstGeom prst="rect">
            <a:avLst/>
          </a:prstGeom>
          <a:noFill/>
        </p:spPr>
        <p:txBody>
          <a:bodyPr wrap="square">
            <a:spAutoFit/>
          </a:bodyPr>
          <a:lstStyle/>
          <a:p>
            <a:r>
              <a:rPr lang="en-US" b="0" i="0" dirty="0">
                <a:solidFill>
                  <a:srgbClr val="202122"/>
                </a:solidFill>
                <a:effectLst/>
                <a:latin typeface="Arial" panose="020B0604020202020204" pitchFamily="34" charset="0"/>
              </a:rPr>
              <a:t> </a:t>
            </a:r>
            <a:r>
              <a:rPr lang="en-US" sz="2400" b="1" dirty="0">
                <a:solidFill>
                  <a:srgbClr val="202122"/>
                </a:solidFill>
                <a:latin typeface="Arial" panose="020B0604020202020204" pitchFamily="34" charset="0"/>
              </a:rPr>
              <a:t>P</a:t>
            </a:r>
            <a:r>
              <a:rPr lang="en-US" sz="2400" b="1" i="0" dirty="0">
                <a:solidFill>
                  <a:srgbClr val="202122"/>
                </a:solidFill>
                <a:effectLst/>
                <a:latin typeface="Arial" panose="020B0604020202020204" pitchFamily="34" charset="0"/>
              </a:rPr>
              <a:t>articiple</a:t>
            </a:r>
            <a:r>
              <a:rPr lang="en-US" sz="2400" b="0" i="0" dirty="0">
                <a:solidFill>
                  <a:srgbClr val="202122"/>
                </a:solidFill>
                <a:effectLst/>
                <a:latin typeface="Arial" panose="020B0604020202020204" pitchFamily="34" charset="0"/>
              </a:rPr>
              <a:t>  is a nonfinite verb form that has some of the characteristics and functions of both verbs and adjectives. More narrowly, </a:t>
            </a:r>
            <a:r>
              <a:rPr lang="en-US" sz="2400" b="0" i="1" dirty="0">
                <a:solidFill>
                  <a:srgbClr val="202122"/>
                </a:solidFill>
                <a:effectLst/>
                <a:latin typeface="Arial" panose="020B0604020202020204" pitchFamily="34" charset="0"/>
              </a:rPr>
              <a:t>participle</a:t>
            </a:r>
            <a:r>
              <a:rPr lang="en-US" sz="2400" b="0" i="0" dirty="0">
                <a:solidFill>
                  <a:srgbClr val="202122"/>
                </a:solidFill>
                <a:effectLst/>
                <a:latin typeface="Arial" panose="020B0604020202020204" pitchFamily="34" charset="0"/>
              </a:rPr>
              <a:t> has been defined as "a word derived from a verb and used as an adjective, as in a </a:t>
            </a:r>
            <a:r>
              <a:rPr lang="en-US" sz="2400" b="0" i="1" dirty="0">
                <a:solidFill>
                  <a:srgbClr val="202122"/>
                </a:solidFill>
                <a:effectLst/>
                <a:latin typeface="Arial" panose="020B0604020202020204" pitchFamily="34" charset="0"/>
              </a:rPr>
              <a:t>laughing face</a:t>
            </a:r>
            <a:r>
              <a:rPr lang="en-US" sz="2400" b="0" i="0" dirty="0">
                <a:solidFill>
                  <a:srgbClr val="202122"/>
                </a:solidFill>
                <a:effectLst/>
                <a:latin typeface="Arial" panose="020B0604020202020204" pitchFamily="34" charset="0"/>
              </a:rPr>
              <a:t>"</a:t>
            </a:r>
            <a:endParaRPr lang="el-GR" sz="2400" dirty="0"/>
          </a:p>
        </p:txBody>
      </p:sp>
      <p:sp>
        <p:nvSpPr>
          <p:cNvPr id="5" name="TextBox 4">
            <a:extLst>
              <a:ext uri="{FF2B5EF4-FFF2-40B4-BE49-F238E27FC236}">
                <a16:creationId xmlns:a16="http://schemas.microsoft.com/office/drawing/2014/main" id="{F8571974-3BD2-2FC7-6C6A-120D179DA3BB}"/>
              </a:ext>
            </a:extLst>
          </p:cNvPr>
          <p:cNvSpPr txBox="1"/>
          <p:nvPr/>
        </p:nvSpPr>
        <p:spPr>
          <a:xfrm>
            <a:off x="643095" y="2415850"/>
            <a:ext cx="10872316" cy="1569660"/>
          </a:xfrm>
          <a:prstGeom prst="rect">
            <a:avLst/>
          </a:prstGeom>
          <a:noFill/>
        </p:spPr>
        <p:txBody>
          <a:bodyPr wrap="square">
            <a:spAutoFit/>
          </a:bodyPr>
          <a:lstStyle/>
          <a:p>
            <a:pPr algn="l"/>
            <a:r>
              <a:rPr lang="el-GR" sz="2400" b="0" i="0" dirty="0">
                <a:solidFill>
                  <a:srgbClr val="202122"/>
                </a:solidFill>
                <a:effectLst/>
                <a:latin typeface="Arial" panose="020B0604020202020204" pitchFamily="34" charset="0"/>
              </a:rPr>
              <a:t>Η </a:t>
            </a:r>
            <a:r>
              <a:rPr lang="el-GR" sz="2400" b="1" i="0" dirty="0">
                <a:solidFill>
                  <a:srgbClr val="202122"/>
                </a:solidFill>
                <a:effectLst/>
                <a:latin typeface="Arial" panose="020B0604020202020204" pitchFamily="34" charset="0"/>
              </a:rPr>
              <a:t>μετοχή</a:t>
            </a:r>
            <a:r>
              <a:rPr lang="el-GR" sz="2400" b="0" i="0" dirty="0">
                <a:solidFill>
                  <a:srgbClr val="202122"/>
                </a:solidFill>
                <a:effectLst/>
                <a:latin typeface="Arial" panose="020B0604020202020204" pitchFamily="34" charset="0"/>
              </a:rPr>
              <a:t> είναι ρηματικός τύπος που φανερώνει χρόνο και διάθεση. Η μετοχή της παθητικής φωνής μοιάζει με όνομα Επίθετο αφού έχει γένη και κλίνεται.</a:t>
            </a:r>
          </a:p>
          <a:p>
            <a:pPr algn="l"/>
            <a:r>
              <a:rPr lang="el-GR" sz="2400" b="0" i="0" dirty="0">
                <a:solidFill>
                  <a:srgbClr val="202122"/>
                </a:solidFill>
                <a:effectLst/>
                <a:latin typeface="Arial" panose="020B0604020202020204" pitchFamily="34" charset="0"/>
              </a:rPr>
              <a:t>Η </a:t>
            </a:r>
            <a:r>
              <a:rPr lang="el-GR" sz="2400" b="0" i="1" dirty="0">
                <a:solidFill>
                  <a:srgbClr val="202122"/>
                </a:solidFill>
                <a:effectLst/>
                <a:latin typeface="Arial" panose="020B0604020202020204" pitchFamily="34" charset="0"/>
              </a:rPr>
              <a:t>μετοχή</a:t>
            </a:r>
            <a:r>
              <a:rPr lang="el-GR" sz="2400" b="0" i="0" dirty="0">
                <a:solidFill>
                  <a:srgbClr val="202122"/>
                </a:solidFill>
                <a:effectLst/>
                <a:latin typeface="Arial" panose="020B0604020202020204" pitchFamily="34" charset="0"/>
              </a:rPr>
              <a:t> λοιπόν είναι κατά ένα μέρος </a:t>
            </a:r>
            <a:r>
              <a:rPr lang="el-GR" sz="2400" b="0" i="1" dirty="0">
                <a:solidFill>
                  <a:srgbClr val="202122"/>
                </a:solidFill>
                <a:effectLst/>
                <a:latin typeface="Arial" panose="020B0604020202020204" pitchFamily="34" charset="0"/>
              </a:rPr>
              <a:t>ρήμα</a:t>
            </a:r>
            <a:r>
              <a:rPr lang="el-GR" sz="2400" b="0" i="0" dirty="0">
                <a:solidFill>
                  <a:srgbClr val="202122"/>
                </a:solidFill>
                <a:effectLst/>
                <a:latin typeface="Arial" panose="020B0604020202020204" pitchFamily="34" charset="0"/>
              </a:rPr>
              <a:t> (χρόνος, διάθεση) και κατά ένα μέρος </a:t>
            </a:r>
            <a:r>
              <a:rPr lang="el-GR" sz="2400" b="0" i="1" dirty="0">
                <a:solidFill>
                  <a:srgbClr val="202122"/>
                </a:solidFill>
                <a:effectLst/>
                <a:latin typeface="Arial" panose="020B0604020202020204" pitchFamily="34" charset="0"/>
              </a:rPr>
              <a:t>όνομα</a:t>
            </a:r>
            <a:r>
              <a:rPr lang="el-GR" sz="2400" b="0" i="0" dirty="0">
                <a:solidFill>
                  <a:srgbClr val="202122"/>
                </a:solidFill>
                <a:effectLst/>
                <a:latin typeface="Arial" panose="020B0604020202020204" pitchFamily="34" charset="0"/>
              </a:rPr>
              <a:t> (γένος, κλίση), δηλαδή </a:t>
            </a:r>
            <a:r>
              <a:rPr lang="el-GR" sz="2400" b="0" i="1" dirty="0">
                <a:solidFill>
                  <a:srgbClr val="202122"/>
                </a:solidFill>
                <a:effectLst/>
                <a:latin typeface="Arial" panose="020B0604020202020204" pitchFamily="34" charset="0"/>
              </a:rPr>
              <a:t>μετέχει</a:t>
            </a:r>
            <a:r>
              <a:rPr lang="el-GR" sz="2400" b="0" i="0" dirty="0">
                <a:solidFill>
                  <a:srgbClr val="202122"/>
                </a:solidFill>
                <a:effectLst/>
                <a:latin typeface="Arial" panose="020B0604020202020204" pitchFamily="34" charset="0"/>
              </a:rPr>
              <a:t> και στα δύο είδη του λόγου.</a:t>
            </a:r>
          </a:p>
        </p:txBody>
      </p:sp>
      <p:sp>
        <p:nvSpPr>
          <p:cNvPr id="7" name="TextBox 6">
            <a:extLst>
              <a:ext uri="{FF2B5EF4-FFF2-40B4-BE49-F238E27FC236}">
                <a16:creationId xmlns:a16="http://schemas.microsoft.com/office/drawing/2014/main" id="{105E2F24-43BA-2165-FBCD-0B04EF257C11}"/>
              </a:ext>
            </a:extLst>
          </p:cNvPr>
          <p:cNvSpPr txBox="1"/>
          <p:nvPr/>
        </p:nvSpPr>
        <p:spPr>
          <a:xfrm>
            <a:off x="1145513" y="4345133"/>
            <a:ext cx="10038302" cy="2308324"/>
          </a:xfrm>
          <a:prstGeom prst="rect">
            <a:avLst/>
          </a:prstGeom>
          <a:noFill/>
        </p:spPr>
        <p:txBody>
          <a:bodyPr wrap="square">
            <a:spAutoFit/>
          </a:bodyPr>
          <a:lstStyle/>
          <a:p>
            <a:r>
              <a:rPr lang="ru-RU" dirty="0"/>
              <a:t>П р и ч а с т и е — это атрибутивная</a:t>
            </a:r>
            <a:r>
              <a:rPr lang="el-GR" dirty="0"/>
              <a:t> </a:t>
            </a:r>
            <a:r>
              <a:rPr lang="ru-RU" dirty="0"/>
              <a:t>форма глагола, в которой совмещаются значения</a:t>
            </a:r>
            <a:r>
              <a:rPr lang="el-GR" dirty="0"/>
              <a:t> </a:t>
            </a:r>
            <a:r>
              <a:rPr lang="ru-RU" dirty="0"/>
              <a:t>двух частей речи: глагола и прилагательного, т. е.</a:t>
            </a:r>
            <a:r>
              <a:rPr lang="el-GR" dirty="0"/>
              <a:t> </a:t>
            </a:r>
            <a:r>
              <a:rPr lang="ru-RU" dirty="0"/>
              <a:t>значения действия и собственно определительное:</a:t>
            </a:r>
            <a:r>
              <a:rPr lang="el-GR" dirty="0"/>
              <a:t> </a:t>
            </a:r>
            <a:r>
              <a:rPr lang="ru-RU" dirty="0"/>
              <a:t>горящий (костер), пронизывающий (ветер), потрескавшаяся (земля), опаленное (зноем лицо), запертые (двери). </a:t>
            </a:r>
            <a:endParaRPr lang="el-GR" dirty="0"/>
          </a:p>
          <a:p>
            <a:r>
              <a:rPr lang="ru-RU" dirty="0"/>
              <a:t>Как глагол, формой которого они являются, причастия</a:t>
            </a:r>
            <a:r>
              <a:rPr lang="el-GR" dirty="0"/>
              <a:t> </a:t>
            </a:r>
            <a:r>
              <a:rPr lang="ru-RU" dirty="0"/>
              <a:t>имеют значения вида — совершенного или несовершенного</a:t>
            </a:r>
            <a:r>
              <a:rPr lang="el-GR" dirty="0"/>
              <a:t> </a:t>
            </a:r>
            <a:r>
              <a:rPr lang="ru-RU" dirty="0"/>
              <a:t>и времени — настоящего или прошедшего, а также залога — действительного или</a:t>
            </a:r>
            <a:r>
              <a:rPr lang="el-GR" dirty="0"/>
              <a:t> </a:t>
            </a:r>
            <a:r>
              <a:rPr lang="ru-RU" dirty="0"/>
              <a:t>страдательного. Как прилагательные, причастия изменяются по родам, числам и (полные формы) по падежам.</a:t>
            </a:r>
            <a:endParaRPr lang="el-GR" dirty="0"/>
          </a:p>
        </p:txBody>
      </p:sp>
    </p:spTree>
    <p:extLst>
      <p:ext uri="{BB962C8B-B14F-4D97-AF65-F5344CB8AC3E}">
        <p14:creationId xmlns:p14="http://schemas.microsoft.com/office/powerpoint/2010/main" val="291923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600FAB-17DC-0E58-5AC0-38ABE08F7EAA}"/>
              </a:ext>
            </a:extLst>
          </p:cNvPr>
          <p:cNvSpPr>
            <a:spLocks noGrp="1"/>
          </p:cNvSpPr>
          <p:nvPr>
            <p:ph type="title"/>
          </p:nvPr>
        </p:nvSpPr>
        <p:spPr/>
        <p:txBody>
          <a:bodyPr/>
          <a:lstStyle/>
          <a:p>
            <a:r>
              <a:rPr lang="en-US" dirty="0"/>
              <a:t> </a:t>
            </a:r>
            <a:endParaRPr lang="el-GR" dirty="0"/>
          </a:p>
        </p:txBody>
      </p:sp>
      <p:graphicFrame>
        <p:nvGraphicFramePr>
          <p:cNvPr id="6" name="Θέση περιεχομένου 5">
            <a:extLst>
              <a:ext uri="{FF2B5EF4-FFF2-40B4-BE49-F238E27FC236}">
                <a16:creationId xmlns:a16="http://schemas.microsoft.com/office/drawing/2014/main" id="{D9E9D371-7D19-D401-DED4-6C423515CE80}"/>
              </a:ext>
            </a:extLst>
          </p:cNvPr>
          <p:cNvGraphicFramePr>
            <a:graphicFrameLocks noGrp="1"/>
          </p:cNvGraphicFramePr>
          <p:nvPr>
            <p:ph idx="1"/>
            <p:extLst>
              <p:ext uri="{D42A27DB-BD31-4B8C-83A1-F6EECF244321}">
                <p14:modId xmlns:p14="http://schemas.microsoft.com/office/powerpoint/2010/main" val="33938050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376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4F7F32-AB80-69E7-C419-DFE30AA0F4B6}"/>
              </a:ext>
            </a:extLst>
          </p:cNvPr>
          <p:cNvSpPr>
            <a:spLocks noGrp="1"/>
          </p:cNvSpPr>
          <p:nvPr>
            <p:ph type="title"/>
          </p:nvPr>
        </p:nvSpPr>
        <p:spPr/>
        <p:txBody>
          <a:bodyPr/>
          <a:lstStyle/>
          <a:p>
            <a:endParaRPr lang="el-GR"/>
          </a:p>
        </p:txBody>
      </p:sp>
      <p:graphicFrame>
        <p:nvGraphicFramePr>
          <p:cNvPr id="4" name="Θέση περιεχομένου 3">
            <a:extLst>
              <a:ext uri="{FF2B5EF4-FFF2-40B4-BE49-F238E27FC236}">
                <a16:creationId xmlns:a16="http://schemas.microsoft.com/office/drawing/2014/main" id="{38A4FBBE-F0D8-9440-20D5-F684CC55182C}"/>
              </a:ext>
            </a:extLst>
          </p:cNvPr>
          <p:cNvGraphicFramePr>
            <a:graphicFrameLocks noGrp="1"/>
          </p:cNvGraphicFramePr>
          <p:nvPr>
            <p:ph idx="1"/>
            <p:extLst>
              <p:ext uri="{D42A27DB-BD31-4B8C-83A1-F6EECF244321}">
                <p14:modId xmlns:p14="http://schemas.microsoft.com/office/powerpoint/2010/main" val="36449460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28211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797</TotalTime>
  <Words>1664</Words>
  <Application>Microsoft Office PowerPoint</Application>
  <PresentationFormat>Ευρεία οθόνη</PresentationFormat>
  <Paragraphs>135</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Times New Roman</vt:lpstr>
      <vt:lpstr>Θέμα του Office</vt:lpstr>
      <vt:lpstr>Συγκριτικές γλωσσολογικές προσεγγίσεις στη μετάφραση: Ρωσική, Ελληνική, Αγγλική</vt:lpstr>
      <vt:lpstr>Βασικά στάδια προετοιμασίας εργασίας </vt:lpstr>
      <vt:lpstr>Παρουσίαση του PowerPoint</vt:lpstr>
      <vt:lpstr>Ενδεικτικές γραμματικές πηγές. </vt:lpstr>
      <vt:lpstr>Παρουσίαση του PowerPoint</vt:lpstr>
      <vt:lpstr>Παρουσίαση του PowerPoint</vt:lpstr>
      <vt:lpstr>Παρουσίαση του PowerPoint</vt:lpstr>
      <vt:lpstr> </vt:lpstr>
      <vt:lpstr>Παρουσίαση του PowerPoint</vt:lpstr>
      <vt:lpstr>Παρουσίαση του PowerPoint</vt:lpstr>
      <vt:lpstr>Χρήσεις μετοχών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Συγκριτικές γλωσσολογικές προσεγγίσεις στη μετάφραση: Ρωσική, Ελληνική, Αγγλική</dc:title>
  <dc:creator>Tatiana Mporisova</dc:creator>
  <cp:lastModifiedBy>Tatiana Mporisova</cp:lastModifiedBy>
  <cp:revision>16</cp:revision>
  <dcterms:created xsi:type="dcterms:W3CDTF">2024-10-29T18:31:32Z</dcterms:created>
  <dcterms:modified xsi:type="dcterms:W3CDTF">2024-11-13T09:29:10Z</dcterms:modified>
</cp:coreProperties>
</file>