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80" r:id="rId3"/>
    <p:sldId id="282" r:id="rId4"/>
    <p:sldId id="283" r:id="rId5"/>
    <p:sldId id="291" r:id="rId6"/>
    <p:sldId id="305" r:id="rId7"/>
    <p:sldId id="292" r:id="rId8"/>
    <p:sldId id="293" r:id="rId9"/>
    <p:sldId id="295" r:id="rId10"/>
    <p:sldId id="296" r:id="rId11"/>
    <p:sldId id="294" r:id="rId12"/>
    <p:sldId id="297" r:id="rId13"/>
    <p:sldId id="287" r:id="rId14"/>
    <p:sldId id="286" r:id="rId15"/>
    <p:sldId id="284" r:id="rId16"/>
    <p:sldId id="285" r:id="rId17"/>
    <p:sldId id="290" r:id="rId18"/>
    <p:sldId id="298" r:id="rId19"/>
    <p:sldId id="288" r:id="rId20"/>
    <p:sldId id="299" r:id="rId21"/>
    <p:sldId id="289" r:id="rId22"/>
    <p:sldId id="300" r:id="rId23"/>
    <p:sldId id="301" r:id="rId24"/>
    <p:sldId id="302" r:id="rId25"/>
    <p:sldId id="303" r:id="rId26"/>
    <p:sldId id="304" r:id="rId2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atiana Mporisova" initials="" lastIdx="1" clrIdx="0">
    <p:extLst>
      <p:ext uri="{19B8F6BF-5375-455C-9EA6-DF929625EA0E}">
        <p15:presenceInfo xmlns:p15="http://schemas.microsoft.com/office/powerpoint/2012/main" userId="S::borisova@o365.uoa.gr::3aea74d0-3d12-4219-a6e3-82151b407c4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08" autoAdjust="0"/>
  </p:normalViewPr>
  <p:slideViewPr>
    <p:cSldViewPr snapToGrid="0">
      <p:cViewPr varScale="1">
        <p:scale>
          <a:sx n="76" d="100"/>
          <a:sy n="76" d="100"/>
        </p:scale>
        <p:origin x="83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4-10-29T21:46:55.113" idx="1">
    <p:pos x="3522" y="1806"/>
    <p:text/>
    <p:extLst>
      <p:ext uri="{C676402C-5697-4E1C-873F-D02D1690AC5C}">
        <p15:threadingInfo xmlns:p15="http://schemas.microsoft.com/office/powerpoint/2012/main" timeZoneBias="-120"/>
      </p:ext>
    </p:extLst>
  </p:cm>
</p:cmLst>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98244F-A6EB-4292-A38F-683C1DE955CB}" type="doc">
      <dgm:prSet loTypeId="urn:microsoft.com/office/officeart/2005/8/layout/arrow6" loCatId="process" qsTypeId="urn:microsoft.com/office/officeart/2005/8/quickstyle/simple1" qsCatId="simple" csTypeId="urn:microsoft.com/office/officeart/2005/8/colors/colorful1" csCatId="colorful" phldr="1"/>
      <dgm:spPr/>
      <dgm:t>
        <a:bodyPr/>
        <a:lstStyle/>
        <a:p>
          <a:endParaRPr lang="el-GR"/>
        </a:p>
      </dgm:t>
    </dgm:pt>
    <dgm:pt modelId="{A877ED3B-804A-4E6D-B091-E5C653307411}">
      <dgm:prSet phldrT="[Κείμενο]"/>
      <dgm:spPr/>
      <dgm:t>
        <a:bodyPr/>
        <a:lstStyle/>
        <a:p>
          <a:r>
            <a:rPr lang="en-US" dirty="0"/>
            <a:t>Would you like a cap of tea?</a:t>
          </a:r>
          <a:endParaRPr lang="el-GR" dirty="0"/>
        </a:p>
      </dgm:t>
    </dgm:pt>
    <dgm:pt modelId="{DDEE9303-7692-4F38-98C6-B7F4ABE5DA5D}" type="parTrans" cxnId="{4832E1CC-8673-4DD6-9EF0-800D2B2CBB02}">
      <dgm:prSet/>
      <dgm:spPr/>
      <dgm:t>
        <a:bodyPr/>
        <a:lstStyle/>
        <a:p>
          <a:endParaRPr lang="el-GR"/>
        </a:p>
      </dgm:t>
    </dgm:pt>
    <dgm:pt modelId="{B1E329C6-5709-48BB-B247-04DEBEABACC9}" type="sibTrans" cxnId="{4832E1CC-8673-4DD6-9EF0-800D2B2CBB02}">
      <dgm:prSet/>
      <dgm:spPr/>
      <dgm:t>
        <a:bodyPr/>
        <a:lstStyle/>
        <a:p>
          <a:endParaRPr lang="el-GR"/>
        </a:p>
      </dgm:t>
    </dgm:pt>
    <dgm:pt modelId="{77A02D5C-60CD-44E5-A2E8-922A93A3AA95}">
      <dgm:prSet phldrT="[Κείμενο]"/>
      <dgm:spPr/>
      <dgm:t>
        <a:bodyPr/>
        <a:lstStyle/>
        <a:p>
          <a:r>
            <a:rPr lang="ru-RU" dirty="0"/>
            <a:t>Не хотите ли </a:t>
          </a:r>
          <a:r>
            <a:rPr lang="ru-RU" b="1" dirty="0"/>
            <a:t>чашечку </a:t>
          </a:r>
          <a:r>
            <a:rPr lang="ru-RU" dirty="0"/>
            <a:t>чаю?</a:t>
          </a:r>
          <a:endParaRPr lang="el-GR" dirty="0"/>
        </a:p>
      </dgm:t>
    </dgm:pt>
    <dgm:pt modelId="{223E66C9-B4B5-4A67-BDDA-653A7F46D19A}" type="parTrans" cxnId="{C8A9A38E-33C5-4351-8167-41799F1B476E}">
      <dgm:prSet/>
      <dgm:spPr/>
      <dgm:t>
        <a:bodyPr/>
        <a:lstStyle/>
        <a:p>
          <a:endParaRPr lang="el-GR"/>
        </a:p>
      </dgm:t>
    </dgm:pt>
    <dgm:pt modelId="{EFC621F2-65CF-49F7-A902-5388CDE35B31}" type="sibTrans" cxnId="{C8A9A38E-33C5-4351-8167-41799F1B476E}">
      <dgm:prSet/>
      <dgm:spPr/>
      <dgm:t>
        <a:bodyPr/>
        <a:lstStyle/>
        <a:p>
          <a:endParaRPr lang="el-GR"/>
        </a:p>
      </dgm:t>
    </dgm:pt>
    <dgm:pt modelId="{F6895DB5-C112-43AC-89AF-8C5F29F85526}" type="pres">
      <dgm:prSet presAssocID="{9898244F-A6EB-4292-A38F-683C1DE955CB}" presName="compositeShape" presStyleCnt="0">
        <dgm:presLayoutVars>
          <dgm:chMax val="2"/>
          <dgm:dir/>
          <dgm:resizeHandles val="exact"/>
        </dgm:presLayoutVars>
      </dgm:prSet>
      <dgm:spPr/>
    </dgm:pt>
    <dgm:pt modelId="{C6071D3E-9A8E-42EE-9EEB-9310718FB2C7}" type="pres">
      <dgm:prSet presAssocID="{9898244F-A6EB-4292-A38F-683C1DE955CB}" presName="ribbon" presStyleLbl="node1" presStyleIdx="0" presStyleCnt="1"/>
      <dgm:spPr/>
    </dgm:pt>
    <dgm:pt modelId="{4BDE3CB7-20E0-4C10-87E5-C9A2A2B96FA6}" type="pres">
      <dgm:prSet presAssocID="{9898244F-A6EB-4292-A38F-683C1DE955CB}" presName="leftArrowText" presStyleLbl="node1" presStyleIdx="0" presStyleCnt="1">
        <dgm:presLayoutVars>
          <dgm:chMax val="0"/>
          <dgm:bulletEnabled val="1"/>
        </dgm:presLayoutVars>
      </dgm:prSet>
      <dgm:spPr/>
    </dgm:pt>
    <dgm:pt modelId="{EBF970C2-F73E-4958-A072-31916A3F50BE}" type="pres">
      <dgm:prSet presAssocID="{9898244F-A6EB-4292-A38F-683C1DE955CB}" presName="rightArrowText" presStyleLbl="node1" presStyleIdx="0" presStyleCnt="1">
        <dgm:presLayoutVars>
          <dgm:chMax val="0"/>
          <dgm:bulletEnabled val="1"/>
        </dgm:presLayoutVars>
      </dgm:prSet>
      <dgm:spPr/>
    </dgm:pt>
  </dgm:ptLst>
  <dgm:cxnLst>
    <dgm:cxn modelId="{6B885D0D-3A91-4B56-BBDD-5B19A903F81C}" type="presOf" srcId="{A877ED3B-804A-4E6D-B091-E5C653307411}" destId="{4BDE3CB7-20E0-4C10-87E5-C9A2A2B96FA6}" srcOrd="0" destOrd="0" presId="urn:microsoft.com/office/officeart/2005/8/layout/arrow6"/>
    <dgm:cxn modelId="{C1582161-00C4-48C7-B5C5-9E56BBE58BA0}" type="presOf" srcId="{9898244F-A6EB-4292-A38F-683C1DE955CB}" destId="{F6895DB5-C112-43AC-89AF-8C5F29F85526}" srcOrd="0" destOrd="0" presId="urn:microsoft.com/office/officeart/2005/8/layout/arrow6"/>
    <dgm:cxn modelId="{C0D53179-D88C-4003-B6E0-725FEEF36DB8}" type="presOf" srcId="{77A02D5C-60CD-44E5-A2E8-922A93A3AA95}" destId="{EBF970C2-F73E-4958-A072-31916A3F50BE}" srcOrd="0" destOrd="0" presId="urn:microsoft.com/office/officeart/2005/8/layout/arrow6"/>
    <dgm:cxn modelId="{C8A9A38E-33C5-4351-8167-41799F1B476E}" srcId="{9898244F-A6EB-4292-A38F-683C1DE955CB}" destId="{77A02D5C-60CD-44E5-A2E8-922A93A3AA95}" srcOrd="1" destOrd="0" parTransId="{223E66C9-B4B5-4A67-BDDA-653A7F46D19A}" sibTransId="{EFC621F2-65CF-49F7-A902-5388CDE35B31}"/>
    <dgm:cxn modelId="{4832E1CC-8673-4DD6-9EF0-800D2B2CBB02}" srcId="{9898244F-A6EB-4292-A38F-683C1DE955CB}" destId="{A877ED3B-804A-4E6D-B091-E5C653307411}" srcOrd="0" destOrd="0" parTransId="{DDEE9303-7692-4F38-98C6-B7F4ABE5DA5D}" sibTransId="{B1E329C6-5709-48BB-B247-04DEBEABACC9}"/>
    <dgm:cxn modelId="{FAEA4223-EFE7-44BB-8A4E-7C267D72E02A}" type="presParOf" srcId="{F6895DB5-C112-43AC-89AF-8C5F29F85526}" destId="{C6071D3E-9A8E-42EE-9EEB-9310718FB2C7}" srcOrd="0" destOrd="0" presId="urn:microsoft.com/office/officeart/2005/8/layout/arrow6"/>
    <dgm:cxn modelId="{8ABA57AE-FC6E-44F5-863B-ECED77B6FFED}" type="presParOf" srcId="{F6895DB5-C112-43AC-89AF-8C5F29F85526}" destId="{4BDE3CB7-20E0-4C10-87E5-C9A2A2B96FA6}" srcOrd="1" destOrd="0" presId="urn:microsoft.com/office/officeart/2005/8/layout/arrow6"/>
    <dgm:cxn modelId="{03758658-388B-49E8-988B-DBA4442473F5}" type="presParOf" srcId="{F6895DB5-C112-43AC-89AF-8C5F29F85526}" destId="{EBF970C2-F73E-4958-A072-31916A3F50BE}" srcOrd="2" destOrd="0" presId="urn:microsoft.com/office/officeart/2005/8/layout/arrow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071D3E-9A8E-42EE-9EEB-9310718FB2C7}">
      <dsp:nvSpPr>
        <dsp:cNvPr id="0" name=""/>
        <dsp:cNvSpPr/>
      </dsp:nvSpPr>
      <dsp:spPr>
        <a:xfrm>
          <a:off x="0" y="72549"/>
          <a:ext cx="10515600" cy="4206240"/>
        </a:xfrm>
        <a:prstGeom prst="leftRightRibbon">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BDE3CB7-20E0-4C10-87E5-C9A2A2B96FA6}">
      <dsp:nvSpPr>
        <dsp:cNvPr id="0" name=""/>
        <dsp:cNvSpPr/>
      </dsp:nvSpPr>
      <dsp:spPr>
        <a:xfrm>
          <a:off x="1261872" y="808640"/>
          <a:ext cx="3470148" cy="2061057"/>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60020" rIns="0" bIns="171450" numCol="1" spcCol="1270" anchor="ctr" anchorCtr="0">
          <a:noAutofit/>
        </a:bodyPr>
        <a:lstStyle/>
        <a:p>
          <a:pPr marL="0" lvl="0" indent="0" algn="ctr" defTabSz="2000250">
            <a:lnSpc>
              <a:spcPct val="90000"/>
            </a:lnSpc>
            <a:spcBef>
              <a:spcPct val="0"/>
            </a:spcBef>
            <a:spcAft>
              <a:spcPct val="35000"/>
            </a:spcAft>
            <a:buNone/>
          </a:pPr>
          <a:r>
            <a:rPr lang="en-US" sz="4500" kern="1200" dirty="0"/>
            <a:t>Would you like a cap of tea?</a:t>
          </a:r>
          <a:endParaRPr lang="el-GR" sz="4500" kern="1200" dirty="0"/>
        </a:p>
      </dsp:txBody>
      <dsp:txXfrm>
        <a:off x="1261872" y="808640"/>
        <a:ext cx="3470148" cy="2061057"/>
      </dsp:txXfrm>
    </dsp:sp>
    <dsp:sp modelId="{EBF970C2-F73E-4958-A072-31916A3F50BE}">
      <dsp:nvSpPr>
        <dsp:cNvPr id="0" name=""/>
        <dsp:cNvSpPr/>
      </dsp:nvSpPr>
      <dsp:spPr>
        <a:xfrm>
          <a:off x="5257800" y="1481639"/>
          <a:ext cx="4101084" cy="2061057"/>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60020" rIns="0" bIns="171450" numCol="1" spcCol="1270" anchor="ctr" anchorCtr="0">
          <a:noAutofit/>
        </a:bodyPr>
        <a:lstStyle/>
        <a:p>
          <a:pPr marL="0" lvl="0" indent="0" algn="ctr" defTabSz="2000250">
            <a:lnSpc>
              <a:spcPct val="90000"/>
            </a:lnSpc>
            <a:spcBef>
              <a:spcPct val="0"/>
            </a:spcBef>
            <a:spcAft>
              <a:spcPct val="35000"/>
            </a:spcAft>
            <a:buNone/>
          </a:pPr>
          <a:r>
            <a:rPr lang="ru-RU" sz="4500" kern="1200" dirty="0"/>
            <a:t>Не хотите ли </a:t>
          </a:r>
          <a:r>
            <a:rPr lang="ru-RU" sz="4500" b="1" kern="1200" dirty="0"/>
            <a:t>чашечку </a:t>
          </a:r>
          <a:r>
            <a:rPr lang="ru-RU" sz="4500" kern="1200" dirty="0"/>
            <a:t>чаю?</a:t>
          </a:r>
          <a:endParaRPr lang="el-GR" sz="4500" kern="1200" dirty="0"/>
        </a:p>
      </dsp:txBody>
      <dsp:txXfrm>
        <a:off x="5257800" y="1481639"/>
        <a:ext cx="4101084" cy="2061057"/>
      </dsp:txXfrm>
    </dsp:sp>
  </dsp:spTree>
</dsp:drawing>
</file>

<file path=ppt/diagrams/layout1.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958C21C-C2C8-601B-8A39-AE6BBCD1A409}"/>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9A6392E0-A038-0E48-E9E0-7A6DF3CC36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89C18943-DE7A-67A4-7C9F-2CAE4AE849F0}"/>
              </a:ext>
            </a:extLst>
          </p:cNvPr>
          <p:cNvSpPr>
            <a:spLocks noGrp="1"/>
          </p:cNvSpPr>
          <p:nvPr>
            <p:ph type="dt" sz="half" idx="10"/>
          </p:nvPr>
        </p:nvSpPr>
        <p:spPr/>
        <p:txBody>
          <a:bodyPr/>
          <a:lstStyle/>
          <a:p>
            <a:fld id="{2AB785D8-E6D1-4E07-A909-2AC4E41D50F7}" type="datetimeFigureOut">
              <a:rPr lang="el-GR" smtClean="0"/>
              <a:t>30/10/2024</a:t>
            </a:fld>
            <a:endParaRPr lang="el-GR"/>
          </a:p>
        </p:txBody>
      </p:sp>
      <p:sp>
        <p:nvSpPr>
          <p:cNvPr id="5" name="Θέση υποσέλιδου 4">
            <a:extLst>
              <a:ext uri="{FF2B5EF4-FFF2-40B4-BE49-F238E27FC236}">
                <a16:creationId xmlns:a16="http://schemas.microsoft.com/office/drawing/2014/main" id="{03D9B901-FF3A-9FD5-A7CD-EC5C8CF82FC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AACEE0E-E550-9286-8AE1-C10E5B7033CE}"/>
              </a:ext>
            </a:extLst>
          </p:cNvPr>
          <p:cNvSpPr>
            <a:spLocks noGrp="1"/>
          </p:cNvSpPr>
          <p:nvPr>
            <p:ph type="sldNum" sz="quarter" idx="12"/>
          </p:nvPr>
        </p:nvSpPr>
        <p:spPr/>
        <p:txBody>
          <a:bodyPr/>
          <a:lstStyle/>
          <a:p>
            <a:fld id="{0328437B-D802-435A-850C-E3F4B255D82F}" type="slidenum">
              <a:rPr lang="el-GR" smtClean="0"/>
              <a:t>‹#›</a:t>
            </a:fld>
            <a:endParaRPr lang="el-GR"/>
          </a:p>
        </p:txBody>
      </p:sp>
    </p:spTree>
    <p:extLst>
      <p:ext uri="{BB962C8B-B14F-4D97-AF65-F5344CB8AC3E}">
        <p14:creationId xmlns:p14="http://schemas.microsoft.com/office/powerpoint/2010/main" val="1723999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222C032-AD7B-43CC-0787-14F99610BAD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78E7FC1A-DEE1-D7E3-9B22-E288FC45DE5C}"/>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E7574E5-68D5-C05E-D9C9-4D2EB8886020}"/>
              </a:ext>
            </a:extLst>
          </p:cNvPr>
          <p:cNvSpPr>
            <a:spLocks noGrp="1"/>
          </p:cNvSpPr>
          <p:nvPr>
            <p:ph type="dt" sz="half" idx="10"/>
          </p:nvPr>
        </p:nvSpPr>
        <p:spPr/>
        <p:txBody>
          <a:bodyPr/>
          <a:lstStyle/>
          <a:p>
            <a:fld id="{2AB785D8-E6D1-4E07-A909-2AC4E41D50F7}" type="datetimeFigureOut">
              <a:rPr lang="el-GR" smtClean="0"/>
              <a:t>30/10/2024</a:t>
            </a:fld>
            <a:endParaRPr lang="el-GR"/>
          </a:p>
        </p:txBody>
      </p:sp>
      <p:sp>
        <p:nvSpPr>
          <p:cNvPr id="5" name="Θέση υποσέλιδου 4">
            <a:extLst>
              <a:ext uri="{FF2B5EF4-FFF2-40B4-BE49-F238E27FC236}">
                <a16:creationId xmlns:a16="http://schemas.microsoft.com/office/drawing/2014/main" id="{CCC5733B-CEF4-3CEA-4801-A00B4E74F54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D98E65F-B43B-5000-79C0-AEB012136157}"/>
              </a:ext>
            </a:extLst>
          </p:cNvPr>
          <p:cNvSpPr>
            <a:spLocks noGrp="1"/>
          </p:cNvSpPr>
          <p:nvPr>
            <p:ph type="sldNum" sz="quarter" idx="12"/>
          </p:nvPr>
        </p:nvSpPr>
        <p:spPr/>
        <p:txBody>
          <a:bodyPr/>
          <a:lstStyle/>
          <a:p>
            <a:fld id="{0328437B-D802-435A-850C-E3F4B255D82F}" type="slidenum">
              <a:rPr lang="el-GR" smtClean="0"/>
              <a:t>‹#›</a:t>
            </a:fld>
            <a:endParaRPr lang="el-GR"/>
          </a:p>
        </p:txBody>
      </p:sp>
    </p:spTree>
    <p:extLst>
      <p:ext uri="{BB962C8B-B14F-4D97-AF65-F5344CB8AC3E}">
        <p14:creationId xmlns:p14="http://schemas.microsoft.com/office/powerpoint/2010/main" val="2672843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1B86AF7D-9E2B-E750-EB5F-DEB81586520D}"/>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A76AA843-9E92-4DCC-BF0E-007EB3C555CD}"/>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716DE39-4DCD-06D2-8F4D-C7E2F38897CF}"/>
              </a:ext>
            </a:extLst>
          </p:cNvPr>
          <p:cNvSpPr>
            <a:spLocks noGrp="1"/>
          </p:cNvSpPr>
          <p:nvPr>
            <p:ph type="dt" sz="half" idx="10"/>
          </p:nvPr>
        </p:nvSpPr>
        <p:spPr/>
        <p:txBody>
          <a:bodyPr/>
          <a:lstStyle/>
          <a:p>
            <a:fld id="{2AB785D8-E6D1-4E07-A909-2AC4E41D50F7}" type="datetimeFigureOut">
              <a:rPr lang="el-GR" smtClean="0"/>
              <a:t>30/10/2024</a:t>
            </a:fld>
            <a:endParaRPr lang="el-GR"/>
          </a:p>
        </p:txBody>
      </p:sp>
      <p:sp>
        <p:nvSpPr>
          <p:cNvPr id="5" name="Θέση υποσέλιδου 4">
            <a:extLst>
              <a:ext uri="{FF2B5EF4-FFF2-40B4-BE49-F238E27FC236}">
                <a16:creationId xmlns:a16="http://schemas.microsoft.com/office/drawing/2014/main" id="{29202502-0892-1C7B-6661-5C3C7CA7F98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FA9CF37-E3C9-6158-35A4-FD4DB4B1DCDD}"/>
              </a:ext>
            </a:extLst>
          </p:cNvPr>
          <p:cNvSpPr>
            <a:spLocks noGrp="1"/>
          </p:cNvSpPr>
          <p:nvPr>
            <p:ph type="sldNum" sz="quarter" idx="12"/>
          </p:nvPr>
        </p:nvSpPr>
        <p:spPr/>
        <p:txBody>
          <a:bodyPr/>
          <a:lstStyle/>
          <a:p>
            <a:fld id="{0328437B-D802-435A-850C-E3F4B255D82F}" type="slidenum">
              <a:rPr lang="el-GR" smtClean="0"/>
              <a:t>‹#›</a:t>
            </a:fld>
            <a:endParaRPr lang="el-GR"/>
          </a:p>
        </p:txBody>
      </p:sp>
    </p:spTree>
    <p:extLst>
      <p:ext uri="{BB962C8B-B14F-4D97-AF65-F5344CB8AC3E}">
        <p14:creationId xmlns:p14="http://schemas.microsoft.com/office/powerpoint/2010/main" val="1284199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0502477-595A-D91E-BEE9-AF1F3CD88B5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45B8B862-2D89-A3C2-9D93-07EADB98D374}"/>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0A7899E-4E27-8E1D-C58A-B3442515988E}"/>
              </a:ext>
            </a:extLst>
          </p:cNvPr>
          <p:cNvSpPr>
            <a:spLocks noGrp="1"/>
          </p:cNvSpPr>
          <p:nvPr>
            <p:ph type="dt" sz="half" idx="10"/>
          </p:nvPr>
        </p:nvSpPr>
        <p:spPr/>
        <p:txBody>
          <a:bodyPr/>
          <a:lstStyle/>
          <a:p>
            <a:fld id="{2AB785D8-E6D1-4E07-A909-2AC4E41D50F7}" type="datetimeFigureOut">
              <a:rPr lang="el-GR" smtClean="0"/>
              <a:t>30/10/2024</a:t>
            </a:fld>
            <a:endParaRPr lang="el-GR"/>
          </a:p>
        </p:txBody>
      </p:sp>
      <p:sp>
        <p:nvSpPr>
          <p:cNvPr id="5" name="Θέση υποσέλιδου 4">
            <a:extLst>
              <a:ext uri="{FF2B5EF4-FFF2-40B4-BE49-F238E27FC236}">
                <a16:creationId xmlns:a16="http://schemas.microsoft.com/office/drawing/2014/main" id="{95B0163A-53BA-E8FF-374A-6B6A9E136C6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1B4F531-B0BE-B4AF-AB4E-08BD06A01BEC}"/>
              </a:ext>
            </a:extLst>
          </p:cNvPr>
          <p:cNvSpPr>
            <a:spLocks noGrp="1"/>
          </p:cNvSpPr>
          <p:nvPr>
            <p:ph type="sldNum" sz="quarter" idx="12"/>
          </p:nvPr>
        </p:nvSpPr>
        <p:spPr/>
        <p:txBody>
          <a:bodyPr/>
          <a:lstStyle/>
          <a:p>
            <a:fld id="{0328437B-D802-435A-850C-E3F4B255D82F}" type="slidenum">
              <a:rPr lang="el-GR" smtClean="0"/>
              <a:t>‹#›</a:t>
            </a:fld>
            <a:endParaRPr lang="el-GR"/>
          </a:p>
        </p:txBody>
      </p:sp>
    </p:spTree>
    <p:extLst>
      <p:ext uri="{BB962C8B-B14F-4D97-AF65-F5344CB8AC3E}">
        <p14:creationId xmlns:p14="http://schemas.microsoft.com/office/powerpoint/2010/main" val="2413097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E23FB32-02CC-F224-4AFB-44CF72EACEB7}"/>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E854B04-6FD4-21A9-151A-509C11E9D7D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AF956683-5FBC-1AAC-6CBF-738366B9B18D}"/>
              </a:ext>
            </a:extLst>
          </p:cNvPr>
          <p:cNvSpPr>
            <a:spLocks noGrp="1"/>
          </p:cNvSpPr>
          <p:nvPr>
            <p:ph type="dt" sz="half" idx="10"/>
          </p:nvPr>
        </p:nvSpPr>
        <p:spPr/>
        <p:txBody>
          <a:bodyPr/>
          <a:lstStyle/>
          <a:p>
            <a:fld id="{2AB785D8-E6D1-4E07-A909-2AC4E41D50F7}" type="datetimeFigureOut">
              <a:rPr lang="el-GR" smtClean="0"/>
              <a:t>30/10/2024</a:t>
            </a:fld>
            <a:endParaRPr lang="el-GR"/>
          </a:p>
        </p:txBody>
      </p:sp>
      <p:sp>
        <p:nvSpPr>
          <p:cNvPr id="5" name="Θέση υποσέλιδου 4">
            <a:extLst>
              <a:ext uri="{FF2B5EF4-FFF2-40B4-BE49-F238E27FC236}">
                <a16:creationId xmlns:a16="http://schemas.microsoft.com/office/drawing/2014/main" id="{86180E6B-D406-BD7B-14B3-81D81A7882D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64D2524-4C54-D755-3F57-DE49CD9454C3}"/>
              </a:ext>
            </a:extLst>
          </p:cNvPr>
          <p:cNvSpPr>
            <a:spLocks noGrp="1"/>
          </p:cNvSpPr>
          <p:nvPr>
            <p:ph type="sldNum" sz="quarter" idx="12"/>
          </p:nvPr>
        </p:nvSpPr>
        <p:spPr/>
        <p:txBody>
          <a:bodyPr/>
          <a:lstStyle/>
          <a:p>
            <a:fld id="{0328437B-D802-435A-850C-E3F4B255D82F}" type="slidenum">
              <a:rPr lang="el-GR" smtClean="0"/>
              <a:t>‹#›</a:t>
            </a:fld>
            <a:endParaRPr lang="el-GR"/>
          </a:p>
        </p:txBody>
      </p:sp>
    </p:spTree>
    <p:extLst>
      <p:ext uri="{BB962C8B-B14F-4D97-AF65-F5344CB8AC3E}">
        <p14:creationId xmlns:p14="http://schemas.microsoft.com/office/powerpoint/2010/main" val="144377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B593D9D-D23B-BC46-F7FB-E46A05D5F54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808C00A-6EAB-2258-94B1-D50D4BFECDB0}"/>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4CAACEFC-5ED9-7632-CEFD-12DE3F7D9524}"/>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75EAB220-497D-6F27-336A-6866D811CC1C}"/>
              </a:ext>
            </a:extLst>
          </p:cNvPr>
          <p:cNvSpPr>
            <a:spLocks noGrp="1"/>
          </p:cNvSpPr>
          <p:nvPr>
            <p:ph type="dt" sz="half" idx="10"/>
          </p:nvPr>
        </p:nvSpPr>
        <p:spPr/>
        <p:txBody>
          <a:bodyPr/>
          <a:lstStyle/>
          <a:p>
            <a:fld id="{2AB785D8-E6D1-4E07-A909-2AC4E41D50F7}" type="datetimeFigureOut">
              <a:rPr lang="el-GR" smtClean="0"/>
              <a:t>30/10/2024</a:t>
            </a:fld>
            <a:endParaRPr lang="el-GR"/>
          </a:p>
        </p:txBody>
      </p:sp>
      <p:sp>
        <p:nvSpPr>
          <p:cNvPr id="6" name="Θέση υποσέλιδου 5">
            <a:extLst>
              <a:ext uri="{FF2B5EF4-FFF2-40B4-BE49-F238E27FC236}">
                <a16:creationId xmlns:a16="http://schemas.microsoft.com/office/drawing/2014/main" id="{6C03E03D-186F-43D2-9E12-43E93584B73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7D94A56D-8534-BBE8-3AF7-A2A87C3B30C1}"/>
              </a:ext>
            </a:extLst>
          </p:cNvPr>
          <p:cNvSpPr>
            <a:spLocks noGrp="1"/>
          </p:cNvSpPr>
          <p:nvPr>
            <p:ph type="sldNum" sz="quarter" idx="12"/>
          </p:nvPr>
        </p:nvSpPr>
        <p:spPr/>
        <p:txBody>
          <a:bodyPr/>
          <a:lstStyle/>
          <a:p>
            <a:fld id="{0328437B-D802-435A-850C-E3F4B255D82F}" type="slidenum">
              <a:rPr lang="el-GR" smtClean="0"/>
              <a:t>‹#›</a:t>
            </a:fld>
            <a:endParaRPr lang="el-GR"/>
          </a:p>
        </p:txBody>
      </p:sp>
    </p:spTree>
    <p:extLst>
      <p:ext uri="{BB962C8B-B14F-4D97-AF65-F5344CB8AC3E}">
        <p14:creationId xmlns:p14="http://schemas.microsoft.com/office/powerpoint/2010/main" val="3802985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EDDC96-797C-AAB8-03D5-A9F09B9A1513}"/>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4B22C72C-1760-5CA9-8D5E-1F3A23967B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0B95C247-8229-CE74-4F69-19AF0E761CEB}"/>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EE99E053-454F-A7EC-CFDD-057A8E40EC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25E54B1C-59CA-B335-25C4-BE663B2B2CF6}"/>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FEBE7F30-D906-8AC0-DFF9-FC646C157389}"/>
              </a:ext>
            </a:extLst>
          </p:cNvPr>
          <p:cNvSpPr>
            <a:spLocks noGrp="1"/>
          </p:cNvSpPr>
          <p:nvPr>
            <p:ph type="dt" sz="half" idx="10"/>
          </p:nvPr>
        </p:nvSpPr>
        <p:spPr/>
        <p:txBody>
          <a:bodyPr/>
          <a:lstStyle/>
          <a:p>
            <a:fld id="{2AB785D8-E6D1-4E07-A909-2AC4E41D50F7}" type="datetimeFigureOut">
              <a:rPr lang="el-GR" smtClean="0"/>
              <a:t>30/10/2024</a:t>
            </a:fld>
            <a:endParaRPr lang="el-GR"/>
          </a:p>
        </p:txBody>
      </p:sp>
      <p:sp>
        <p:nvSpPr>
          <p:cNvPr id="8" name="Θέση υποσέλιδου 7">
            <a:extLst>
              <a:ext uri="{FF2B5EF4-FFF2-40B4-BE49-F238E27FC236}">
                <a16:creationId xmlns:a16="http://schemas.microsoft.com/office/drawing/2014/main" id="{F583090E-BDE0-F594-001E-E626D989EBA8}"/>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BDD3D889-4454-4A85-70AD-DA6FCDB553D5}"/>
              </a:ext>
            </a:extLst>
          </p:cNvPr>
          <p:cNvSpPr>
            <a:spLocks noGrp="1"/>
          </p:cNvSpPr>
          <p:nvPr>
            <p:ph type="sldNum" sz="quarter" idx="12"/>
          </p:nvPr>
        </p:nvSpPr>
        <p:spPr/>
        <p:txBody>
          <a:bodyPr/>
          <a:lstStyle/>
          <a:p>
            <a:fld id="{0328437B-D802-435A-850C-E3F4B255D82F}" type="slidenum">
              <a:rPr lang="el-GR" smtClean="0"/>
              <a:t>‹#›</a:t>
            </a:fld>
            <a:endParaRPr lang="el-GR"/>
          </a:p>
        </p:txBody>
      </p:sp>
    </p:spTree>
    <p:extLst>
      <p:ext uri="{BB962C8B-B14F-4D97-AF65-F5344CB8AC3E}">
        <p14:creationId xmlns:p14="http://schemas.microsoft.com/office/powerpoint/2010/main" val="4018126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677D789-BBBA-4F73-0467-F1C28CC4F71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CE5BEDEC-8E71-810C-E17B-1184BA2B057E}"/>
              </a:ext>
            </a:extLst>
          </p:cNvPr>
          <p:cNvSpPr>
            <a:spLocks noGrp="1"/>
          </p:cNvSpPr>
          <p:nvPr>
            <p:ph type="dt" sz="half" idx="10"/>
          </p:nvPr>
        </p:nvSpPr>
        <p:spPr/>
        <p:txBody>
          <a:bodyPr/>
          <a:lstStyle/>
          <a:p>
            <a:fld id="{2AB785D8-E6D1-4E07-A909-2AC4E41D50F7}" type="datetimeFigureOut">
              <a:rPr lang="el-GR" smtClean="0"/>
              <a:t>30/10/2024</a:t>
            </a:fld>
            <a:endParaRPr lang="el-GR"/>
          </a:p>
        </p:txBody>
      </p:sp>
      <p:sp>
        <p:nvSpPr>
          <p:cNvPr id="4" name="Θέση υποσέλιδου 3">
            <a:extLst>
              <a:ext uri="{FF2B5EF4-FFF2-40B4-BE49-F238E27FC236}">
                <a16:creationId xmlns:a16="http://schemas.microsoft.com/office/drawing/2014/main" id="{16259D7A-20ED-FEAD-504D-26C5187B273B}"/>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DC39057B-5282-338F-0725-1527684EBB8E}"/>
              </a:ext>
            </a:extLst>
          </p:cNvPr>
          <p:cNvSpPr>
            <a:spLocks noGrp="1"/>
          </p:cNvSpPr>
          <p:nvPr>
            <p:ph type="sldNum" sz="quarter" idx="12"/>
          </p:nvPr>
        </p:nvSpPr>
        <p:spPr/>
        <p:txBody>
          <a:bodyPr/>
          <a:lstStyle/>
          <a:p>
            <a:fld id="{0328437B-D802-435A-850C-E3F4B255D82F}" type="slidenum">
              <a:rPr lang="el-GR" smtClean="0"/>
              <a:t>‹#›</a:t>
            </a:fld>
            <a:endParaRPr lang="el-GR"/>
          </a:p>
        </p:txBody>
      </p:sp>
    </p:spTree>
    <p:extLst>
      <p:ext uri="{BB962C8B-B14F-4D97-AF65-F5344CB8AC3E}">
        <p14:creationId xmlns:p14="http://schemas.microsoft.com/office/powerpoint/2010/main" val="3844804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B44E83B8-B2F7-B686-44DC-766D1A4F2385}"/>
              </a:ext>
            </a:extLst>
          </p:cNvPr>
          <p:cNvSpPr>
            <a:spLocks noGrp="1"/>
          </p:cNvSpPr>
          <p:nvPr>
            <p:ph type="dt" sz="half" idx="10"/>
          </p:nvPr>
        </p:nvSpPr>
        <p:spPr/>
        <p:txBody>
          <a:bodyPr/>
          <a:lstStyle/>
          <a:p>
            <a:fld id="{2AB785D8-E6D1-4E07-A909-2AC4E41D50F7}" type="datetimeFigureOut">
              <a:rPr lang="el-GR" smtClean="0"/>
              <a:t>30/10/2024</a:t>
            </a:fld>
            <a:endParaRPr lang="el-GR"/>
          </a:p>
        </p:txBody>
      </p:sp>
      <p:sp>
        <p:nvSpPr>
          <p:cNvPr id="3" name="Θέση υποσέλιδου 2">
            <a:extLst>
              <a:ext uri="{FF2B5EF4-FFF2-40B4-BE49-F238E27FC236}">
                <a16:creationId xmlns:a16="http://schemas.microsoft.com/office/drawing/2014/main" id="{EFED0F15-9A37-107B-0DC9-A2DE1C26C73D}"/>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B613F173-FC72-3BDD-BC1C-7C884DA9D7C0}"/>
              </a:ext>
            </a:extLst>
          </p:cNvPr>
          <p:cNvSpPr>
            <a:spLocks noGrp="1"/>
          </p:cNvSpPr>
          <p:nvPr>
            <p:ph type="sldNum" sz="quarter" idx="12"/>
          </p:nvPr>
        </p:nvSpPr>
        <p:spPr/>
        <p:txBody>
          <a:bodyPr/>
          <a:lstStyle/>
          <a:p>
            <a:fld id="{0328437B-D802-435A-850C-E3F4B255D82F}" type="slidenum">
              <a:rPr lang="el-GR" smtClean="0"/>
              <a:t>‹#›</a:t>
            </a:fld>
            <a:endParaRPr lang="el-GR"/>
          </a:p>
        </p:txBody>
      </p:sp>
    </p:spTree>
    <p:extLst>
      <p:ext uri="{BB962C8B-B14F-4D97-AF65-F5344CB8AC3E}">
        <p14:creationId xmlns:p14="http://schemas.microsoft.com/office/powerpoint/2010/main" val="153377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A9B74B1-9FE2-BF27-2D07-0A74241CD15C}"/>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495E9A6D-DD0C-117C-61CD-CC1E86F1A7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87C8A8D0-2C38-67F7-3A27-AF5E898444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2D4A43EE-80DA-9A95-327F-92B5A74DF5E6}"/>
              </a:ext>
            </a:extLst>
          </p:cNvPr>
          <p:cNvSpPr>
            <a:spLocks noGrp="1"/>
          </p:cNvSpPr>
          <p:nvPr>
            <p:ph type="dt" sz="half" idx="10"/>
          </p:nvPr>
        </p:nvSpPr>
        <p:spPr/>
        <p:txBody>
          <a:bodyPr/>
          <a:lstStyle/>
          <a:p>
            <a:fld id="{2AB785D8-E6D1-4E07-A909-2AC4E41D50F7}" type="datetimeFigureOut">
              <a:rPr lang="el-GR" smtClean="0"/>
              <a:t>30/10/2024</a:t>
            </a:fld>
            <a:endParaRPr lang="el-GR"/>
          </a:p>
        </p:txBody>
      </p:sp>
      <p:sp>
        <p:nvSpPr>
          <p:cNvPr id="6" name="Θέση υποσέλιδου 5">
            <a:extLst>
              <a:ext uri="{FF2B5EF4-FFF2-40B4-BE49-F238E27FC236}">
                <a16:creationId xmlns:a16="http://schemas.microsoft.com/office/drawing/2014/main" id="{39FF9730-C78B-FE05-0397-6FFCD195676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3BF074B1-ECD3-43C9-83A2-413C1C16E9C9}"/>
              </a:ext>
            </a:extLst>
          </p:cNvPr>
          <p:cNvSpPr>
            <a:spLocks noGrp="1"/>
          </p:cNvSpPr>
          <p:nvPr>
            <p:ph type="sldNum" sz="quarter" idx="12"/>
          </p:nvPr>
        </p:nvSpPr>
        <p:spPr/>
        <p:txBody>
          <a:bodyPr/>
          <a:lstStyle/>
          <a:p>
            <a:fld id="{0328437B-D802-435A-850C-E3F4B255D82F}" type="slidenum">
              <a:rPr lang="el-GR" smtClean="0"/>
              <a:t>‹#›</a:t>
            </a:fld>
            <a:endParaRPr lang="el-GR"/>
          </a:p>
        </p:txBody>
      </p:sp>
    </p:spTree>
    <p:extLst>
      <p:ext uri="{BB962C8B-B14F-4D97-AF65-F5344CB8AC3E}">
        <p14:creationId xmlns:p14="http://schemas.microsoft.com/office/powerpoint/2010/main" val="3969408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71C31D4-69D8-C076-2EBC-E338C2AC0AA6}"/>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A9466178-1FE2-98FD-54D5-21EFDD7C707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A7C4F304-C860-7F94-B740-4DAC520121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740F8CA1-2F32-14E3-4CC6-7B3A9F98438A}"/>
              </a:ext>
            </a:extLst>
          </p:cNvPr>
          <p:cNvSpPr>
            <a:spLocks noGrp="1"/>
          </p:cNvSpPr>
          <p:nvPr>
            <p:ph type="dt" sz="half" idx="10"/>
          </p:nvPr>
        </p:nvSpPr>
        <p:spPr/>
        <p:txBody>
          <a:bodyPr/>
          <a:lstStyle/>
          <a:p>
            <a:fld id="{2AB785D8-E6D1-4E07-A909-2AC4E41D50F7}" type="datetimeFigureOut">
              <a:rPr lang="el-GR" smtClean="0"/>
              <a:t>30/10/2024</a:t>
            </a:fld>
            <a:endParaRPr lang="el-GR"/>
          </a:p>
        </p:txBody>
      </p:sp>
      <p:sp>
        <p:nvSpPr>
          <p:cNvPr id="6" name="Θέση υποσέλιδου 5">
            <a:extLst>
              <a:ext uri="{FF2B5EF4-FFF2-40B4-BE49-F238E27FC236}">
                <a16:creationId xmlns:a16="http://schemas.microsoft.com/office/drawing/2014/main" id="{8C121643-738B-0566-0B64-2C55254F493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1095CD88-A820-5570-BB74-5530E325CB8A}"/>
              </a:ext>
            </a:extLst>
          </p:cNvPr>
          <p:cNvSpPr>
            <a:spLocks noGrp="1"/>
          </p:cNvSpPr>
          <p:nvPr>
            <p:ph type="sldNum" sz="quarter" idx="12"/>
          </p:nvPr>
        </p:nvSpPr>
        <p:spPr/>
        <p:txBody>
          <a:bodyPr/>
          <a:lstStyle/>
          <a:p>
            <a:fld id="{0328437B-D802-435A-850C-E3F4B255D82F}" type="slidenum">
              <a:rPr lang="el-GR" smtClean="0"/>
              <a:t>‹#›</a:t>
            </a:fld>
            <a:endParaRPr lang="el-GR"/>
          </a:p>
        </p:txBody>
      </p:sp>
    </p:spTree>
    <p:extLst>
      <p:ext uri="{BB962C8B-B14F-4D97-AF65-F5344CB8AC3E}">
        <p14:creationId xmlns:p14="http://schemas.microsoft.com/office/powerpoint/2010/main" val="1508123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7D58E6A4-3E4F-8BA9-913D-EC68D12BF8F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8F7E29C-AACA-1F0D-5C4E-7CB32F4404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24FB084-675D-D603-4EB0-B34BC377C0A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B785D8-E6D1-4E07-A909-2AC4E41D50F7}" type="datetimeFigureOut">
              <a:rPr lang="el-GR" smtClean="0"/>
              <a:t>30/10/2024</a:t>
            </a:fld>
            <a:endParaRPr lang="el-GR"/>
          </a:p>
        </p:txBody>
      </p:sp>
      <p:sp>
        <p:nvSpPr>
          <p:cNvPr id="5" name="Θέση υποσέλιδου 4">
            <a:extLst>
              <a:ext uri="{FF2B5EF4-FFF2-40B4-BE49-F238E27FC236}">
                <a16:creationId xmlns:a16="http://schemas.microsoft.com/office/drawing/2014/main" id="{1CFB3D40-56AC-21CA-E8AD-2E0DCECE29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93976B25-A9F2-7FCE-4E0C-9B4162684FA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28437B-D802-435A-850C-E3F4B255D82F}" type="slidenum">
              <a:rPr lang="el-GR" smtClean="0"/>
              <a:t>‹#›</a:t>
            </a:fld>
            <a:endParaRPr lang="el-GR"/>
          </a:p>
        </p:txBody>
      </p:sp>
    </p:spTree>
    <p:extLst>
      <p:ext uri="{BB962C8B-B14F-4D97-AF65-F5344CB8AC3E}">
        <p14:creationId xmlns:p14="http://schemas.microsoft.com/office/powerpoint/2010/main" val="41736534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E31619E-ED50-8F4B-5A68-58D67CE92757}"/>
              </a:ext>
            </a:extLst>
          </p:cNvPr>
          <p:cNvSpPr>
            <a:spLocks noGrp="1"/>
          </p:cNvSpPr>
          <p:nvPr>
            <p:ph type="ctrTitle"/>
          </p:nvPr>
        </p:nvSpPr>
        <p:spPr/>
        <p:txBody>
          <a:bodyPr>
            <a:normAutofit/>
          </a:bodyPr>
          <a:lstStyle/>
          <a:p>
            <a:r>
              <a:rPr lang="el-GR" sz="4800" b="1" kern="0" dirty="0">
                <a:solidFill>
                  <a:schemeClr val="tx2"/>
                </a:solidFill>
                <a:effectLst/>
                <a:latin typeface="Times New Roman" panose="02020603050405020304" pitchFamily="18" charset="0"/>
                <a:ea typeface="Times New Roman" panose="02020603050405020304" pitchFamily="18" charset="0"/>
              </a:rPr>
              <a:t>Συγκριτικές γλωσσολογικές προσεγγίσεις στη μετάφραση: Ρωσική, Ελληνική, Αγγλική</a:t>
            </a:r>
            <a:endParaRPr lang="el-GR" sz="4800" dirty="0">
              <a:solidFill>
                <a:schemeClr val="tx2"/>
              </a:solidFill>
            </a:endParaRPr>
          </a:p>
        </p:txBody>
      </p:sp>
      <p:sp>
        <p:nvSpPr>
          <p:cNvPr id="3" name="Υπότιτλος 2">
            <a:extLst>
              <a:ext uri="{FF2B5EF4-FFF2-40B4-BE49-F238E27FC236}">
                <a16:creationId xmlns:a16="http://schemas.microsoft.com/office/drawing/2014/main" id="{27D3282C-CB89-FE19-FC13-62074D922444}"/>
              </a:ext>
            </a:extLst>
          </p:cNvPr>
          <p:cNvSpPr>
            <a:spLocks noGrp="1"/>
          </p:cNvSpPr>
          <p:nvPr>
            <p:ph type="subTitle" idx="1"/>
          </p:nvPr>
        </p:nvSpPr>
        <p:spPr/>
        <p:txBody>
          <a:bodyPr>
            <a:normAutofit/>
          </a:bodyPr>
          <a:lstStyle/>
          <a:p>
            <a:r>
              <a:rPr lang="el-GR" sz="3200" dirty="0"/>
              <a:t>Διδάσκουσα: Τατιάνα </a:t>
            </a:r>
            <a:r>
              <a:rPr lang="el-GR" sz="3200" dirty="0" err="1"/>
              <a:t>Μπορίσοβα</a:t>
            </a:r>
            <a:r>
              <a:rPr lang="el-GR" sz="3200" dirty="0"/>
              <a:t>, Αναπληρώτρια Καθηγήτρια </a:t>
            </a:r>
          </a:p>
          <a:p>
            <a:r>
              <a:rPr lang="el-GR" sz="3200" dirty="0"/>
              <a:t>Συνθηματικό </a:t>
            </a:r>
            <a:r>
              <a:rPr lang="en-US" sz="3200" dirty="0"/>
              <a:t>e-class: codex863</a:t>
            </a:r>
            <a:endParaRPr lang="el-GR" sz="3200" dirty="0"/>
          </a:p>
        </p:txBody>
      </p:sp>
    </p:spTree>
    <p:extLst>
      <p:ext uri="{BB962C8B-B14F-4D97-AF65-F5344CB8AC3E}">
        <p14:creationId xmlns:p14="http://schemas.microsoft.com/office/powerpoint/2010/main" val="8182254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A4E303D-DD82-5017-DCDF-C2D59718DAA3}"/>
              </a:ext>
            </a:extLst>
          </p:cNvPr>
          <p:cNvSpPr>
            <a:spLocks noGrp="1"/>
          </p:cNvSpPr>
          <p:nvPr>
            <p:ph type="title"/>
          </p:nvPr>
        </p:nvSpPr>
        <p:spPr/>
        <p:txBody>
          <a:bodyPr/>
          <a:lstStyle/>
          <a:p>
            <a:r>
              <a:rPr lang="el-GR" dirty="0"/>
              <a:t>Τυπικά </a:t>
            </a:r>
            <a:r>
              <a:rPr lang="el-GR" b="1" dirty="0"/>
              <a:t>γνωρίσματα</a:t>
            </a:r>
            <a:r>
              <a:rPr lang="el-GR" dirty="0"/>
              <a:t> του υποκορισμού –  Αγγλική γλώσσα </a:t>
            </a:r>
          </a:p>
        </p:txBody>
      </p:sp>
      <p:sp>
        <p:nvSpPr>
          <p:cNvPr id="3" name="Θέση περιεχομένου 2">
            <a:extLst>
              <a:ext uri="{FF2B5EF4-FFF2-40B4-BE49-F238E27FC236}">
                <a16:creationId xmlns:a16="http://schemas.microsoft.com/office/drawing/2014/main" id="{C404F788-D8C4-0370-191C-A4E48A052DDA}"/>
              </a:ext>
            </a:extLst>
          </p:cNvPr>
          <p:cNvSpPr>
            <a:spLocks noGrp="1"/>
          </p:cNvSpPr>
          <p:nvPr>
            <p:ph idx="1"/>
          </p:nvPr>
        </p:nvSpPr>
        <p:spPr/>
        <p:txBody>
          <a:bodyPr>
            <a:normAutofit/>
          </a:bodyPr>
          <a:lstStyle/>
          <a:p>
            <a:pPr marL="742950" lvl="1" indent="-285750">
              <a:lnSpc>
                <a:spcPct val="107000"/>
              </a:lnSpc>
              <a:spcAft>
                <a:spcPts val="800"/>
              </a:spcAft>
              <a:buSzPts val="1000"/>
              <a:buFont typeface="Wingdings" panose="05000000000000000000" pitchFamily="2" charset="2"/>
              <a:buChar char=""/>
              <a:tabLst>
                <a:tab pos="914400" algn="l"/>
              </a:tabLst>
            </a:pPr>
            <a:r>
              <a:rPr lang="el-GR" sz="4000" dirty="0"/>
              <a:t>1. </a:t>
            </a:r>
            <a:r>
              <a:rPr lang="en-US" sz="4000" dirty="0"/>
              <a:t>Non-productive suffixes </a:t>
            </a:r>
            <a:r>
              <a:rPr lang="ru-RU" sz="4000" i="1" kern="0" dirty="0">
                <a:solidFill>
                  <a:srgbClr val="FF0000"/>
                </a:solidFill>
                <a:effectLst/>
                <a:ea typeface="Times New Roman" panose="02020603050405020304" pitchFamily="18" charset="0"/>
                <a:cs typeface="Courier New" panose="02070309020205020404" pitchFamily="49" charset="0"/>
              </a:rPr>
              <a:t>-</a:t>
            </a:r>
            <a:r>
              <a:rPr lang="el-GR" sz="4000" b="1" i="1" kern="0" dirty="0" err="1">
                <a:solidFill>
                  <a:srgbClr val="FF0000"/>
                </a:solidFill>
                <a:effectLst/>
                <a:ea typeface="Times New Roman" panose="02020603050405020304" pitchFamily="18" charset="0"/>
                <a:cs typeface="Courier New" panose="02070309020205020404" pitchFamily="49" charset="0"/>
              </a:rPr>
              <a:t>sy</a:t>
            </a:r>
            <a:r>
              <a:rPr lang="el-GR" sz="4000" i="1" kern="0" dirty="0">
                <a:solidFill>
                  <a:srgbClr val="FF0000"/>
                </a:solidFill>
                <a:effectLst/>
                <a:ea typeface="Times New Roman" panose="02020603050405020304" pitchFamily="18" charset="0"/>
                <a:cs typeface="Times New Roman" panose="02020603050405020304" pitchFamily="18" charset="0"/>
              </a:rPr>
              <a:t> </a:t>
            </a:r>
            <a:r>
              <a:rPr lang="ru-RU" sz="4000" i="1" kern="0" dirty="0">
                <a:solidFill>
                  <a:srgbClr val="FF0000"/>
                </a:solidFill>
                <a:effectLst/>
                <a:ea typeface="Times New Roman" panose="02020603050405020304" pitchFamily="18" charset="0"/>
                <a:cs typeface="Times New Roman" panose="02020603050405020304" pitchFamily="18" charset="0"/>
              </a:rPr>
              <a:t>/</a:t>
            </a:r>
            <a:r>
              <a:rPr lang="el-GR" sz="4000" i="1" kern="0" dirty="0">
                <a:solidFill>
                  <a:srgbClr val="FF0000"/>
                </a:solidFill>
                <a:effectLst/>
                <a:ea typeface="Times New Roman" panose="02020603050405020304" pitchFamily="18" charset="0"/>
                <a:cs typeface="Times New Roman" panose="02020603050405020304" pitchFamily="18" charset="0"/>
              </a:rPr>
              <a:t> </a:t>
            </a:r>
            <a:r>
              <a:rPr lang="ru-RU" sz="4000" i="1" kern="0" dirty="0">
                <a:solidFill>
                  <a:srgbClr val="FF0000"/>
                </a:solidFill>
                <a:effectLst/>
                <a:ea typeface="Times New Roman" panose="02020603050405020304" pitchFamily="18" charset="0"/>
                <a:cs typeface="Courier New" panose="02070309020205020404" pitchFamily="49" charset="0"/>
              </a:rPr>
              <a:t>-</a:t>
            </a:r>
            <a:r>
              <a:rPr lang="el-GR" sz="4000" b="1" i="1" kern="0" dirty="0" err="1">
                <a:solidFill>
                  <a:srgbClr val="FF0000"/>
                </a:solidFill>
                <a:effectLst/>
                <a:ea typeface="Times New Roman" panose="02020603050405020304" pitchFamily="18" charset="0"/>
                <a:cs typeface="Courier New" panose="02070309020205020404" pitchFamily="49" charset="0"/>
              </a:rPr>
              <a:t>sie</a:t>
            </a:r>
            <a:r>
              <a:rPr lang="el-GR" sz="4000" kern="0" dirty="0">
                <a:solidFill>
                  <a:srgbClr val="FF0000"/>
                </a:solidFill>
                <a:effectLst/>
                <a:ea typeface="Times New Roman" panose="02020603050405020304" pitchFamily="18" charset="0"/>
                <a:cs typeface="Times New Roman" panose="02020603050405020304" pitchFamily="18" charset="0"/>
              </a:rPr>
              <a:t> </a:t>
            </a:r>
            <a:r>
              <a:rPr lang="ru-RU" sz="4000" i="1" kern="0" dirty="0">
                <a:solidFill>
                  <a:srgbClr val="FF0000"/>
                </a:solidFill>
                <a:effectLst/>
                <a:ea typeface="Times New Roman" panose="02020603050405020304" pitchFamily="18" charset="0"/>
                <a:cs typeface="Courier New" panose="02070309020205020404" pitchFamily="49" charset="0"/>
              </a:rPr>
              <a:t>-</a:t>
            </a:r>
            <a:r>
              <a:rPr lang="el-GR" sz="4000" b="1" i="1" kern="0" dirty="0" err="1">
                <a:solidFill>
                  <a:srgbClr val="FF0000"/>
                </a:solidFill>
                <a:effectLst/>
                <a:ea typeface="Times New Roman" panose="02020603050405020304" pitchFamily="18" charset="0"/>
                <a:cs typeface="Courier New" panose="02070309020205020404" pitchFamily="49" charset="0"/>
              </a:rPr>
              <a:t>aster</a:t>
            </a:r>
            <a:r>
              <a:rPr lang="ru-RU" sz="4000" kern="0" dirty="0">
                <a:solidFill>
                  <a:srgbClr val="FF0000"/>
                </a:solidFill>
                <a:effectLst/>
                <a:ea typeface="Times New Roman" panose="02020603050405020304" pitchFamily="18" charset="0"/>
                <a:cs typeface="Times New Roman" panose="02020603050405020304" pitchFamily="18" charset="0"/>
              </a:rPr>
              <a:t>: </a:t>
            </a:r>
            <a:r>
              <a:rPr lang="ru-RU" sz="4000" i="1" kern="0" dirty="0">
                <a:solidFill>
                  <a:srgbClr val="FF0000"/>
                </a:solidFill>
                <a:effectLst/>
                <a:ea typeface="Times New Roman" panose="02020603050405020304" pitchFamily="18" charset="0"/>
                <a:cs typeface="Courier New" panose="02070309020205020404" pitchFamily="49" charset="0"/>
              </a:rPr>
              <a:t>-</a:t>
            </a:r>
            <a:r>
              <a:rPr lang="ru-RU" sz="4000" b="1" i="1" kern="0" dirty="0">
                <a:solidFill>
                  <a:srgbClr val="FF0000"/>
                </a:solidFill>
                <a:effectLst/>
                <a:ea typeface="Times New Roman" panose="02020603050405020304" pitchFamily="18" charset="0"/>
                <a:cs typeface="Courier New" panose="02070309020205020404" pitchFamily="49" charset="0"/>
              </a:rPr>
              <a:t>(</a:t>
            </a:r>
            <a:r>
              <a:rPr lang="el-GR" sz="4000" b="1" i="1" kern="0" dirty="0">
                <a:solidFill>
                  <a:srgbClr val="FF0000"/>
                </a:solidFill>
                <a:effectLst/>
                <a:ea typeface="Times New Roman" panose="02020603050405020304" pitchFamily="18" charset="0"/>
                <a:cs typeface="Courier New" panose="02070309020205020404" pitchFamily="49" charset="0"/>
              </a:rPr>
              <a:t>e</a:t>
            </a:r>
            <a:r>
              <a:rPr lang="ru-RU" sz="4000" b="1" i="1" kern="0" dirty="0">
                <a:solidFill>
                  <a:srgbClr val="FF0000"/>
                </a:solidFill>
                <a:effectLst/>
                <a:ea typeface="Times New Roman" panose="02020603050405020304" pitchFamily="18" charset="0"/>
                <a:cs typeface="Courier New" panose="02070309020205020404" pitchFamily="49" charset="0"/>
              </a:rPr>
              <a:t>)</a:t>
            </a:r>
            <a:r>
              <a:rPr lang="el-GR" sz="4000" b="1" i="1" kern="0" dirty="0" err="1">
                <a:solidFill>
                  <a:srgbClr val="FF0000"/>
                </a:solidFill>
                <a:effectLst/>
                <a:ea typeface="Times New Roman" panose="02020603050405020304" pitchFamily="18" charset="0"/>
                <a:cs typeface="Courier New" panose="02070309020205020404" pitchFamily="49" charset="0"/>
              </a:rPr>
              <a:t>rel</a:t>
            </a:r>
            <a:endParaRPr lang="en-US" sz="4000" b="1" i="1" kern="0" dirty="0">
              <a:solidFill>
                <a:srgbClr val="FF0000"/>
              </a:solidFill>
              <a:ea typeface="Times New Roman" panose="02020603050405020304" pitchFamily="18" charset="0"/>
              <a:cs typeface="Courier New" panose="02070309020205020404" pitchFamily="49" charset="0"/>
            </a:endParaRPr>
          </a:p>
          <a:p>
            <a:pPr marL="742950" lvl="1" indent="-285750">
              <a:lnSpc>
                <a:spcPct val="107000"/>
              </a:lnSpc>
              <a:spcAft>
                <a:spcPts val="800"/>
              </a:spcAft>
              <a:buSzPts val="1000"/>
              <a:buFont typeface="Wingdings" panose="05000000000000000000" pitchFamily="2" charset="2"/>
              <a:buChar char=""/>
              <a:tabLst>
                <a:tab pos="914400" algn="l"/>
              </a:tabLst>
            </a:pPr>
            <a:r>
              <a:rPr lang="en-US" sz="4000" kern="0" dirty="0">
                <a:cs typeface="Courier New" panose="02070309020205020404" pitchFamily="49" charset="0"/>
              </a:rPr>
              <a:t>2. Productive suffixes </a:t>
            </a:r>
            <a:r>
              <a:rPr lang="el-GR" sz="4000" i="1" kern="0" dirty="0">
                <a:solidFill>
                  <a:srgbClr val="FF0000"/>
                </a:solidFill>
                <a:effectLst/>
                <a:ea typeface="Times New Roman" panose="02020603050405020304" pitchFamily="18" charset="0"/>
                <a:cs typeface="Courier New" panose="02070309020205020404" pitchFamily="49" charset="0"/>
              </a:rPr>
              <a:t>-</a:t>
            </a:r>
            <a:r>
              <a:rPr lang="el-GR" sz="4000" b="1" i="1" kern="0" dirty="0">
                <a:solidFill>
                  <a:srgbClr val="FF0000"/>
                </a:solidFill>
                <a:effectLst/>
                <a:ea typeface="Times New Roman" panose="02020603050405020304" pitchFamily="18" charset="0"/>
                <a:cs typeface="Courier New" panose="02070309020205020404" pitchFamily="49" charset="0"/>
              </a:rPr>
              <a:t>i</a:t>
            </a:r>
            <a:r>
              <a:rPr lang="el-GR" sz="4000" i="1" kern="0" dirty="0">
                <a:solidFill>
                  <a:srgbClr val="FF0000"/>
                </a:solidFill>
                <a:effectLst/>
                <a:ea typeface="Times New Roman" panose="02020603050405020304" pitchFamily="18" charset="0"/>
                <a:cs typeface="Times New Roman" panose="02020603050405020304" pitchFamily="18" charset="0"/>
              </a:rPr>
              <a:t> / </a:t>
            </a:r>
            <a:r>
              <a:rPr lang="el-GR" sz="4000" i="1" kern="0" dirty="0">
                <a:solidFill>
                  <a:srgbClr val="FF0000"/>
                </a:solidFill>
                <a:effectLst/>
                <a:ea typeface="Times New Roman" panose="02020603050405020304" pitchFamily="18" charset="0"/>
                <a:cs typeface="Courier New" panose="02070309020205020404" pitchFamily="49" charset="0"/>
              </a:rPr>
              <a:t>-</a:t>
            </a:r>
            <a:r>
              <a:rPr lang="el-GR" sz="4000" b="1" i="1" kern="0" dirty="0" err="1">
                <a:solidFill>
                  <a:srgbClr val="FF0000"/>
                </a:solidFill>
                <a:effectLst/>
                <a:ea typeface="Times New Roman" panose="02020603050405020304" pitchFamily="18" charset="0"/>
                <a:cs typeface="Courier New" panose="02070309020205020404" pitchFamily="49" charset="0"/>
              </a:rPr>
              <a:t>ie</a:t>
            </a:r>
            <a:r>
              <a:rPr lang="el-GR" sz="4000" i="1" kern="0" dirty="0">
                <a:solidFill>
                  <a:srgbClr val="FF0000"/>
                </a:solidFill>
                <a:effectLst/>
                <a:ea typeface="Times New Roman" panose="02020603050405020304" pitchFamily="18" charset="0"/>
                <a:cs typeface="Times New Roman" panose="02020603050405020304" pitchFamily="18" charset="0"/>
              </a:rPr>
              <a:t> / </a:t>
            </a:r>
            <a:r>
              <a:rPr lang="el-GR" sz="4000" i="1" kern="0" dirty="0">
                <a:solidFill>
                  <a:srgbClr val="FF0000"/>
                </a:solidFill>
                <a:effectLst/>
                <a:ea typeface="Times New Roman" panose="02020603050405020304" pitchFamily="18" charset="0"/>
                <a:cs typeface="Courier New" panose="02070309020205020404" pitchFamily="49" charset="0"/>
              </a:rPr>
              <a:t>-</a:t>
            </a:r>
            <a:r>
              <a:rPr lang="el-GR" sz="4000" b="1" i="1" kern="0" dirty="0">
                <a:solidFill>
                  <a:srgbClr val="FF0000"/>
                </a:solidFill>
                <a:effectLst/>
                <a:ea typeface="Times New Roman" panose="02020603050405020304" pitchFamily="18" charset="0"/>
                <a:cs typeface="Courier New" panose="02070309020205020404" pitchFamily="49" charset="0"/>
              </a:rPr>
              <a:t>y</a:t>
            </a:r>
            <a:r>
              <a:rPr lang="el-GR" sz="4000" kern="0" dirty="0">
                <a:solidFill>
                  <a:srgbClr val="FF0000"/>
                </a:solidFill>
                <a:effectLst/>
                <a:ea typeface="Times New Roman" panose="02020603050405020304" pitchFamily="18" charset="0"/>
                <a:cs typeface="Times New Roman" panose="02020603050405020304" pitchFamily="18" charset="0"/>
              </a:rPr>
              <a:t>:</a:t>
            </a:r>
            <a:r>
              <a:rPr lang="el-GR" sz="4000" i="1" kern="0" dirty="0">
                <a:solidFill>
                  <a:srgbClr val="FF0000"/>
                </a:solidFill>
                <a:effectLst/>
                <a:ea typeface="Times New Roman" panose="02020603050405020304" pitchFamily="18" charset="0"/>
                <a:cs typeface="Courier New" panose="02070309020205020404" pitchFamily="49" charset="0"/>
              </a:rPr>
              <a:t>-</a:t>
            </a:r>
            <a:r>
              <a:rPr lang="el-GR" sz="4000" b="1" i="1" kern="0" dirty="0" err="1">
                <a:solidFill>
                  <a:srgbClr val="FF0000"/>
                </a:solidFill>
                <a:effectLst/>
                <a:ea typeface="Times New Roman" panose="02020603050405020304" pitchFamily="18" charset="0"/>
                <a:cs typeface="Courier New" panose="02070309020205020404" pitchFamily="49" charset="0"/>
              </a:rPr>
              <a:t>ling</a:t>
            </a:r>
            <a:r>
              <a:rPr lang="el-GR" sz="4000" kern="0" dirty="0">
                <a:solidFill>
                  <a:srgbClr val="FF0000"/>
                </a:solidFill>
                <a:effectLst/>
                <a:ea typeface="Times New Roman" panose="02020603050405020304" pitchFamily="18" charset="0"/>
                <a:cs typeface="Times New Roman" panose="02020603050405020304" pitchFamily="18" charset="0"/>
              </a:rPr>
              <a:t>:</a:t>
            </a:r>
            <a:r>
              <a:rPr lang="el-GR" sz="4000" i="1" kern="0" dirty="0">
                <a:solidFill>
                  <a:srgbClr val="FF0000"/>
                </a:solidFill>
                <a:effectLst/>
                <a:ea typeface="Times New Roman" panose="02020603050405020304" pitchFamily="18" charset="0"/>
                <a:cs typeface="Courier New" panose="02070309020205020404" pitchFamily="49" charset="0"/>
              </a:rPr>
              <a:t>-</a:t>
            </a:r>
            <a:r>
              <a:rPr lang="el-GR" sz="4000" b="1" i="1" kern="0" dirty="0" err="1">
                <a:solidFill>
                  <a:srgbClr val="FF0000"/>
                </a:solidFill>
                <a:effectLst/>
                <a:ea typeface="Times New Roman" panose="02020603050405020304" pitchFamily="18" charset="0"/>
                <a:cs typeface="Courier New" panose="02070309020205020404" pitchFamily="49" charset="0"/>
              </a:rPr>
              <a:t>let</a:t>
            </a:r>
            <a:endParaRPr lang="en-US" sz="4000" b="1" i="1" kern="0" dirty="0">
              <a:solidFill>
                <a:srgbClr val="FF0000"/>
              </a:solidFill>
              <a:effectLst/>
              <a:ea typeface="Times New Roman" panose="02020603050405020304" pitchFamily="18" charset="0"/>
              <a:cs typeface="Courier New" panose="02070309020205020404" pitchFamily="49" charset="0"/>
            </a:endParaRPr>
          </a:p>
          <a:p>
            <a:pPr marL="742950" lvl="1" indent="-285750">
              <a:lnSpc>
                <a:spcPct val="107000"/>
              </a:lnSpc>
              <a:spcAft>
                <a:spcPts val="800"/>
              </a:spcAft>
              <a:buSzPts val="1000"/>
              <a:buFont typeface="Wingdings" panose="05000000000000000000" pitchFamily="2" charset="2"/>
              <a:buChar char=""/>
              <a:tabLst>
                <a:tab pos="914400" algn="l"/>
              </a:tabLst>
            </a:pPr>
            <a:r>
              <a:rPr lang="en-US" sz="4000" i="1" kern="0" dirty="0">
                <a:ea typeface="Calibri" panose="020F0502020204030204" pitchFamily="34" charset="0"/>
                <a:cs typeface="Courier New" panose="02070309020205020404" pitchFamily="49" charset="0"/>
              </a:rPr>
              <a:t>3. Prefixes </a:t>
            </a:r>
            <a:r>
              <a:rPr lang="en-US" sz="4000" b="1" i="1" kern="0" dirty="0">
                <a:solidFill>
                  <a:srgbClr val="FF0000"/>
                </a:solidFill>
                <a:ea typeface="Calibri" panose="020F0502020204030204" pitchFamily="34" charset="0"/>
                <a:cs typeface="Courier New" panose="02070309020205020404" pitchFamily="49" charset="0"/>
              </a:rPr>
              <a:t>mini – micro- </a:t>
            </a:r>
          </a:p>
          <a:p>
            <a:pPr marL="742950" lvl="1" indent="-285750">
              <a:lnSpc>
                <a:spcPct val="107000"/>
              </a:lnSpc>
              <a:spcAft>
                <a:spcPts val="800"/>
              </a:spcAft>
              <a:buSzPts val="1000"/>
              <a:buFont typeface="Wingdings" panose="05000000000000000000" pitchFamily="2" charset="2"/>
              <a:buChar char=""/>
              <a:tabLst>
                <a:tab pos="914400" algn="l"/>
              </a:tabLst>
            </a:pPr>
            <a:r>
              <a:rPr lang="en-US" sz="4000" kern="0" dirty="0">
                <a:effectLst/>
                <a:ea typeface="Calibri" panose="020F0502020204030204" pitchFamily="34" charset="0"/>
                <a:cs typeface="Courier New" panose="02070309020205020404" pitchFamily="49" charset="0"/>
              </a:rPr>
              <a:t>4. Analytical way </a:t>
            </a:r>
            <a:r>
              <a:rPr lang="el-GR" sz="4000" b="1" i="1" kern="0" dirty="0" err="1">
                <a:solidFill>
                  <a:srgbClr val="FF0000"/>
                </a:solidFill>
                <a:effectLst/>
                <a:ea typeface="Times New Roman" panose="02020603050405020304" pitchFamily="18" charset="0"/>
              </a:rPr>
              <a:t>little</a:t>
            </a:r>
            <a:r>
              <a:rPr lang="ru-RU" sz="4000" b="1" i="1" kern="0" dirty="0">
                <a:solidFill>
                  <a:srgbClr val="FF0000"/>
                </a:solidFill>
                <a:effectLst/>
                <a:ea typeface="Times New Roman" panose="02020603050405020304" pitchFamily="18" charset="0"/>
              </a:rPr>
              <a:t>, </a:t>
            </a:r>
            <a:r>
              <a:rPr lang="el-GR" sz="4000" b="1" i="1" kern="0" dirty="0" err="1">
                <a:solidFill>
                  <a:srgbClr val="FF0000"/>
                </a:solidFill>
                <a:effectLst/>
                <a:ea typeface="Times New Roman" panose="02020603050405020304" pitchFamily="18" charset="0"/>
              </a:rPr>
              <a:t>small</a:t>
            </a:r>
            <a:r>
              <a:rPr lang="ru-RU" sz="4000" b="1" i="1" kern="0" dirty="0">
                <a:solidFill>
                  <a:srgbClr val="FF0000"/>
                </a:solidFill>
                <a:effectLst/>
                <a:ea typeface="Times New Roman" panose="02020603050405020304" pitchFamily="18" charset="0"/>
              </a:rPr>
              <a:t>, </a:t>
            </a:r>
            <a:r>
              <a:rPr lang="el-GR" sz="4000" b="1" i="1" kern="0" dirty="0" err="1">
                <a:solidFill>
                  <a:srgbClr val="FF0000"/>
                </a:solidFill>
                <a:effectLst/>
                <a:ea typeface="Times New Roman" panose="02020603050405020304" pitchFamily="18" charset="0"/>
              </a:rPr>
              <a:t>tiny</a:t>
            </a:r>
            <a:r>
              <a:rPr lang="ru-RU" sz="4000" b="1" i="1" kern="0" dirty="0">
                <a:solidFill>
                  <a:srgbClr val="FF0000"/>
                </a:solidFill>
                <a:effectLst/>
                <a:ea typeface="Times New Roman" panose="02020603050405020304" pitchFamily="18" charset="0"/>
              </a:rPr>
              <a:t>, </a:t>
            </a:r>
            <a:r>
              <a:rPr lang="el-GR" sz="4000" b="1" i="1" kern="0" dirty="0" err="1">
                <a:solidFill>
                  <a:srgbClr val="FF0000"/>
                </a:solidFill>
                <a:effectLst/>
                <a:ea typeface="Times New Roman" panose="02020603050405020304" pitchFamily="18" charset="0"/>
              </a:rPr>
              <a:t>baby</a:t>
            </a:r>
            <a:endParaRPr lang="el-GR" sz="4000" b="1" kern="100" dirty="0">
              <a:solidFill>
                <a:srgbClr val="FF0000"/>
              </a:solidFill>
              <a:effectLst/>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Wingdings" panose="05000000000000000000" pitchFamily="2" charset="2"/>
              <a:buChar char=""/>
              <a:tabLst>
                <a:tab pos="914400" algn="l"/>
              </a:tabLst>
            </a:pPr>
            <a:endParaRPr lang="el-GR" sz="2800" dirty="0"/>
          </a:p>
        </p:txBody>
      </p:sp>
    </p:spTree>
    <p:extLst>
      <p:ext uri="{BB962C8B-B14F-4D97-AF65-F5344CB8AC3E}">
        <p14:creationId xmlns:p14="http://schemas.microsoft.com/office/powerpoint/2010/main" val="250397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3DDF9DC-8794-F5B2-03A5-2AEC49DE7DC6}"/>
              </a:ext>
            </a:extLst>
          </p:cNvPr>
          <p:cNvSpPr>
            <a:spLocks noGrp="1"/>
          </p:cNvSpPr>
          <p:nvPr>
            <p:ph type="title"/>
          </p:nvPr>
        </p:nvSpPr>
        <p:spPr/>
        <p:txBody>
          <a:bodyPr/>
          <a:lstStyle/>
          <a:p>
            <a:r>
              <a:rPr lang="el-GR" dirty="0"/>
              <a:t>Τυπικά </a:t>
            </a:r>
            <a:r>
              <a:rPr lang="el-GR" b="1" dirty="0"/>
              <a:t>γνωρίσματα</a:t>
            </a:r>
            <a:r>
              <a:rPr lang="el-GR" dirty="0"/>
              <a:t> του υποκορισμού –  Ελληνική γλώσσα </a:t>
            </a:r>
          </a:p>
        </p:txBody>
      </p:sp>
      <p:sp>
        <p:nvSpPr>
          <p:cNvPr id="3" name="Θέση περιεχομένου 2">
            <a:extLst>
              <a:ext uri="{FF2B5EF4-FFF2-40B4-BE49-F238E27FC236}">
                <a16:creationId xmlns:a16="http://schemas.microsoft.com/office/drawing/2014/main" id="{A85B96DE-E9A5-63ED-E9D2-0B3347ECBF57}"/>
              </a:ext>
            </a:extLst>
          </p:cNvPr>
          <p:cNvSpPr>
            <a:spLocks noGrp="1"/>
          </p:cNvSpPr>
          <p:nvPr>
            <p:ph idx="1"/>
          </p:nvPr>
        </p:nvSpPr>
        <p:spPr/>
        <p:txBody>
          <a:bodyPr>
            <a:normAutofit/>
          </a:bodyPr>
          <a:lstStyle/>
          <a:p>
            <a:pPr indent="685800" algn="just">
              <a:lnSpc>
                <a:spcPts val="1800"/>
              </a:lnSpc>
              <a:spcAft>
                <a:spcPts val="800"/>
              </a:spcAft>
            </a:pPr>
            <a:r>
              <a:rPr lang="en-US" dirty="0"/>
              <a:t>1. </a:t>
            </a:r>
            <a:r>
              <a:rPr lang="el-GR" dirty="0"/>
              <a:t>Ουσιαστικά – επιθέματα </a:t>
            </a:r>
            <a:r>
              <a:rPr lang="el-GR"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b="1" i="1" kern="1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άκ</a:t>
            </a:r>
            <a:r>
              <a:rPr lang="el-GR" sz="1800" b="1"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-ι</a:t>
            </a:r>
            <a:r>
              <a:rPr lang="el-GR" sz="1800" b="1" i="1"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el-GR"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σπίτι / σπιτάκι</a:t>
            </a:r>
            <a:r>
              <a:rPr lang="el-GR" sz="1800" b="1" i="1"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el-GR" sz="1800" b="1" i="1" kern="1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άκ</a:t>
            </a:r>
            <a:r>
              <a:rPr lang="el-GR" sz="1800" b="1"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-ης </a:t>
            </a:r>
            <a:r>
              <a:rPr lang="el-GR" sz="1800"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Κώστας / Κωστάκης</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indent="685800" algn="just">
              <a:lnSpc>
                <a:spcPts val="1800"/>
              </a:lnSpc>
              <a:spcAft>
                <a:spcPts val="800"/>
              </a:spcAft>
            </a:pPr>
            <a:r>
              <a:rPr lang="el-GR" sz="1800"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b="1" i="1" kern="1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άκ-ος</a:t>
            </a:r>
            <a:r>
              <a:rPr lang="el-GR" sz="1800" b="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κήπος / </a:t>
            </a:r>
            <a:r>
              <a:rPr lang="el-GR" sz="1800" i="1" kern="1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κηπάκος</a:t>
            </a:r>
            <a:r>
              <a:rPr lang="el-GR" sz="1800"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δρόμος / δρομάκος</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indent="685800" algn="just">
              <a:lnSpc>
                <a:spcPts val="1800"/>
              </a:lnSpc>
              <a:spcAft>
                <a:spcPts val="800"/>
              </a:spcAft>
            </a:pPr>
            <a:r>
              <a:rPr lang="el-GR" sz="1800"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b="1" i="1" kern="1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ίτσ</a:t>
            </a:r>
            <a:r>
              <a:rPr lang="el-GR" sz="1800" b="1"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-α</a:t>
            </a:r>
            <a:r>
              <a:rPr lang="el-GR" sz="1800" b="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κοπέλα / κοπελίτσα, κλωστή / </a:t>
            </a:r>
            <a:r>
              <a:rPr lang="el-GR" sz="1800" i="1" kern="1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κλωστίτσα</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indent="685800" algn="just">
              <a:lnSpc>
                <a:spcPts val="1800"/>
              </a:lnSpc>
              <a:spcAft>
                <a:spcPts val="800"/>
              </a:spcAft>
            </a:pPr>
            <a:r>
              <a:rPr lang="el-GR" sz="1800"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b="1" i="1" kern="1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ούλ</a:t>
            </a:r>
            <a:r>
              <a:rPr lang="el-GR" sz="1800" b="1"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-α</a:t>
            </a:r>
            <a:r>
              <a:rPr lang="el-GR" sz="1800" b="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μάνα / μανούλα, κόρη / κορούλα</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indent="685800" algn="just">
              <a:lnSpc>
                <a:spcPts val="1800"/>
              </a:lnSpc>
              <a:spcAft>
                <a:spcPts val="800"/>
              </a:spcAft>
            </a:pPr>
            <a:r>
              <a:rPr lang="el-GR" sz="1800"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b="1" i="1" kern="1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ούλ</a:t>
            </a:r>
            <a:r>
              <a:rPr lang="el-GR" sz="1800" b="1"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-ης</a:t>
            </a:r>
            <a:r>
              <a:rPr lang="el-GR" sz="1800" b="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αδερφός / αδερφούλης, πατέρας / πατερούλης</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indent="685800" algn="just">
              <a:lnSpc>
                <a:spcPts val="1800"/>
              </a:lnSpc>
              <a:spcAft>
                <a:spcPts val="800"/>
              </a:spcAft>
            </a:pPr>
            <a:r>
              <a:rPr lang="el-GR" sz="1800"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b="1" i="1" kern="1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ούλ</a:t>
            </a:r>
            <a:r>
              <a:rPr lang="el-GR" sz="1800" b="1"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-ι</a:t>
            </a:r>
            <a:r>
              <a:rPr lang="el-GR" sz="1800" b="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σακί / σακούλι</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indent="685800" algn="just">
              <a:lnSpc>
                <a:spcPts val="1800"/>
              </a:lnSpc>
              <a:spcAft>
                <a:spcPts val="800"/>
              </a:spcAft>
            </a:pPr>
            <a:r>
              <a:rPr lang="el-GR" sz="1800"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b="1" i="1" kern="1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ούδ</a:t>
            </a:r>
            <a:r>
              <a:rPr lang="el-GR" sz="1800" b="1"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-α</a:t>
            </a:r>
            <a:r>
              <a:rPr lang="el-GR" sz="1800" b="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b="1"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b="1" i="1" kern="1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ούδ</a:t>
            </a:r>
            <a:r>
              <a:rPr lang="el-GR" sz="1800" b="1"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-ι</a:t>
            </a:r>
            <a:r>
              <a:rPr lang="el-GR" sz="1800" b="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κοπέλα / κοπελούδα, άγγελος / αγγελούδι</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indent="685800" algn="just">
              <a:lnSpc>
                <a:spcPts val="1800"/>
              </a:lnSpc>
              <a:spcAft>
                <a:spcPts val="800"/>
              </a:spcAft>
            </a:pPr>
            <a:r>
              <a:rPr lang="el-GR" sz="1800"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b="1" i="1" kern="1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ουδάκ</a:t>
            </a:r>
            <a:r>
              <a:rPr lang="el-GR" sz="1800" b="1"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-ι</a:t>
            </a:r>
            <a:r>
              <a:rPr lang="el-GR" sz="1800" b="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σταυρός / σταυρουδάκι, μωρό / </a:t>
            </a:r>
            <a:r>
              <a:rPr lang="el-GR" sz="1800" i="1" kern="1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μωρουδάκι</a:t>
            </a:r>
            <a:endParaRPr lang="el-GR" sz="1800"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indent="685800" algn="just">
              <a:lnSpc>
                <a:spcPts val="1800"/>
              </a:lnSpc>
              <a:spcAft>
                <a:spcPts val="800"/>
              </a:spcAft>
            </a:pPr>
            <a:r>
              <a:rPr lang="el-G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b="1"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ίδιο</a:t>
            </a:r>
            <a:r>
              <a:rPr lang="el-G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κράτος /</a:t>
            </a:r>
            <a:r>
              <a:rPr lang="el-G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κρατίδιο</a:t>
            </a:r>
            <a:r>
              <a:rPr lang="el-G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b="1" i="1"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ίσκος</a:t>
            </a:r>
            <a:r>
              <a:rPr lang="el-G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αστέρας / αστερίσκος</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39018905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8112055-8F3B-EC00-B5A5-A6BD2119D9F1}"/>
              </a:ext>
            </a:extLst>
          </p:cNvPr>
          <p:cNvSpPr>
            <a:spLocks noGrp="1"/>
          </p:cNvSpPr>
          <p:nvPr>
            <p:ph type="title"/>
          </p:nvPr>
        </p:nvSpPr>
        <p:spPr/>
        <p:txBody>
          <a:bodyPr/>
          <a:lstStyle/>
          <a:p>
            <a:r>
              <a:rPr lang="el-GR" dirty="0"/>
              <a:t>Τυπικά </a:t>
            </a:r>
            <a:r>
              <a:rPr lang="el-GR" b="1" dirty="0"/>
              <a:t>γνωρίσματα</a:t>
            </a:r>
            <a:r>
              <a:rPr lang="el-GR" dirty="0"/>
              <a:t> του υποκορισμού –  Ελληνική γλώσσα  - 2</a:t>
            </a:r>
          </a:p>
        </p:txBody>
      </p:sp>
      <p:sp>
        <p:nvSpPr>
          <p:cNvPr id="3" name="Θέση περιεχομένου 2">
            <a:extLst>
              <a:ext uri="{FF2B5EF4-FFF2-40B4-BE49-F238E27FC236}">
                <a16:creationId xmlns:a16="http://schemas.microsoft.com/office/drawing/2014/main" id="{FBEA4580-35A6-A747-F454-BB59D1B14139}"/>
              </a:ext>
            </a:extLst>
          </p:cNvPr>
          <p:cNvSpPr>
            <a:spLocks noGrp="1"/>
          </p:cNvSpPr>
          <p:nvPr>
            <p:ph idx="1"/>
          </p:nvPr>
        </p:nvSpPr>
        <p:spPr/>
        <p:txBody>
          <a:bodyPr>
            <a:normAutofit lnSpcReduction="10000"/>
          </a:bodyPr>
          <a:lstStyle/>
          <a:p>
            <a:pPr marL="0" indent="0">
              <a:buNone/>
            </a:pPr>
            <a:r>
              <a:rPr lang="el-GR" dirty="0"/>
              <a:t>2. Επίθετα – επιθέματα </a:t>
            </a:r>
          </a:p>
          <a:p>
            <a:pPr algn="just">
              <a:lnSpc>
                <a:spcPts val="1800"/>
              </a:lnSpc>
              <a:spcAft>
                <a:spcPts val="800"/>
              </a:spcAft>
            </a:pPr>
            <a:r>
              <a:rPr lang="el-GR" sz="1800"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b="1"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ούλης</a:t>
            </a:r>
            <a:r>
              <a:rPr lang="el-GR" sz="1800" b="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b="1"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-ούλα, -</a:t>
            </a:r>
            <a:r>
              <a:rPr lang="el-GR" sz="1800" b="1" i="1" kern="1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ούλι</a:t>
            </a:r>
            <a:r>
              <a:rPr lang="el-GR" sz="1800" b="1"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b="1" i="1" kern="1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ούλι</a:t>
            </a:r>
            <a:r>
              <a:rPr lang="el-GR" sz="1800" b="1"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b="1" i="1" kern="1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ούλικο</a:t>
            </a:r>
            <a:r>
              <a:rPr lang="el-GR" sz="1800" b="1"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νόστιμος, -η, -ο / νοστιμ</a:t>
            </a:r>
            <a:r>
              <a:rPr lang="el-GR" sz="1800" b="1"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ούλης</a:t>
            </a:r>
            <a:r>
              <a:rPr lang="el-GR" sz="1800"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νοστιμ</a:t>
            </a:r>
            <a:r>
              <a:rPr lang="el-GR" sz="1800" b="1"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ούλα</a:t>
            </a:r>
            <a:r>
              <a:rPr lang="el-GR" sz="1800"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i="1" kern="1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νοστιμ</a:t>
            </a:r>
            <a:r>
              <a:rPr lang="el-GR" sz="1800" b="1" i="1" kern="1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ούλι</a:t>
            </a:r>
            <a:r>
              <a:rPr lang="el-GR" sz="1800"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νοστιμούλ</a:t>
            </a:r>
            <a:r>
              <a:rPr lang="el-GR" sz="1800" b="1"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ικο</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ts val="1800"/>
              </a:lnSpc>
              <a:spcAft>
                <a:spcPts val="800"/>
              </a:spcAft>
            </a:pPr>
            <a:r>
              <a:rPr lang="el-GR" sz="1800"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b="1" i="1" kern="1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ούτσικος</a:t>
            </a:r>
            <a:r>
              <a:rPr lang="el-GR" sz="1800" b="1"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-η, -ο</a:t>
            </a:r>
            <a:r>
              <a:rPr lang="el-GR"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καλός, -ή, -ό / καλ</a:t>
            </a:r>
            <a:r>
              <a:rPr lang="el-GR" sz="1800" b="1"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ούτσικος</a:t>
            </a:r>
            <a:r>
              <a:rPr lang="el-GR" sz="1800"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καλ</a:t>
            </a:r>
            <a:r>
              <a:rPr lang="el-GR" sz="1800" b="1"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ούτσικη</a:t>
            </a:r>
            <a:r>
              <a:rPr lang="el-GR" sz="1800"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καλ</a:t>
            </a:r>
            <a:r>
              <a:rPr lang="el-GR" sz="1800" b="1"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ούτσικο</a:t>
            </a:r>
            <a:r>
              <a:rPr lang="el-GR" sz="1800"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l-GR" dirty="0"/>
              <a:t>3. Ρήματα – 1</a:t>
            </a:r>
            <a:r>
              <a:rPr lang="el-GR" baseline="30000" dirty="0"/>
              <a:t>ο</a:t>
            </a:r>
            <a:r>
              <a:rPr lang="el-GR" dirty="0"/>
              <a:t> συνθετικό </a:t>
            </a:r>
          </a:p>
          <a:p>
            <a:pPr indent="685800" algn="just">
              <a:lnSpc>
                <a:spcPts val="1800"/>
              </a:lnSpc>
              <a:spcAft>
                <a:spcPts val="800"/>
              </a:spcAft>
            </a:pPr>
            <a:r>
              <a:rPr lang="el-GR" sz="1800" b="1" i="1"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κουτσο</a:t>
            </a:r>
            <a:r>
              <a:rPr lang="el-GR" sz="1800"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-διαβάζω</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indent="685800" algn="just">
              <a:lnSpc>
                <a:spcPts val="1800"/>
              </a:lnSpc>
              <a:spcAft>
                <a:spcPts val="800"/>
              </a:spcAft>
            </a:pPr>
            <a:r>
              <a:rPr lang="el-GR" sz="1800" b="1" i="1"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κουφ</a:t>
            </a:r>
            <a:r>
              <a:rPr lang="el-GR" sz="1800" i="1"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ο</a:t>
            </a:r>
            <a:r>
              <a:rPr lang="el-GR" sz="1800"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-βράζω</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indent="685800" algn="just">
              <a:lnSpc>
                <a:spcPts val="1800"/>
              </a:lnSpc>
              <a:spcAft>
                <a:spcPts val="800"/>
              </a:spcAft>
            </a:pPr>
            <a:r>
              <a:rPr lang="el-GR" sz="1800"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800" b="1" i="1"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χαμο</a:t>
            </a:r>
            <a:r>
              <a:rPr lang="el-GR" sz="1800"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-ζώ</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indent="685800" algn="just">
              <a:lnSpc>
                <a:spcPts val="1800"/>
              </a:lnSpc>
              <a:spcAft>
                <a:spcPts val="800"/>
              </a:spcAft>
            </a:pPr>
            <a:r>
              <a:rPr lang="el-GR" sz="1800" b="1" i="1"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ψευτο</a:t>
            </a:r>
            <a:r>
              <a:rPr lang="el-GR" sz="1800"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-τρώω</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indent="39688"/>
            <a:r>
              <a:rPr lang="el-GR" sz="1800" b="1" i="1" kern="0" dirty="0">
                <a:solidFill>
                  <a:srgbClr val="000000"/>
                </a:solidFill>
                <a:effectLst/>
                <a:latin typeface="Times New Roman" panose="02020603050405020304" pitchFamily="18" charset="0"/>
                <a:ea typeface="Times New Roman" panose="02020603050405020304" pitchFamily="18" charset="0"/>
              </a:rPr>
              <a:t>           </a:t>
            </a:r>
            <a:r>
              <a:rPr lang="el-GR" sz="1800" b="1" i="1" kern="0" dirty="0" err="1">
                <a:solidFill>
                  <a:srgbClr val="000000"/>
                </a:solidFill>
                <a:effectLst/>
                <a:latin typeface="Times New Roman" panose="02020603050405020304" pitchFamily="18" charset="0"/>
                <a:ea typeface="Times New Roman" panose="02020603050405020304" pitchFamily="18" charset="0"/>
              </a:rPr>
              <a:t>ψιλο</a:t>
            </a:r>
            <a:r>
              <a:rPr lang="el-GR" sz="1800" i="1" kern="0" dirty="0">
                <a:solidFill>
                  <a:srgbClr val="000000"/>
                </a:solidFill>
                <a:effectLst/>
                <a:latin typeface="Times New Roman" panose="02020603050405020304" pitchFamily="18" charset="0"/>
                <a:ea typeface="Times New Roman" panose="02020603050405020304" pitchFamily="18" charset="0"/>
              </a:rPr>
              <a:t>-κοιμάμαι</a:t>
            </a:r>
            <a:r>
              <a:rPr lang="el-GR" sz="1800" kern="0" dirty="0">
                <a:solidFill>
                  <a:srgbClr val="000000"/>
                </a:solidFill>
                <a:effectLst/>
                <a:latin typeface="Times New Roman" panose="02020603050405020304" pitchFamily="18" charset="0"/>
                <a:ea typeface="Times New Roman" panose="02020603050405020304" pitchFamily="18" charset="0"/>
              </a:rPr>
              <a:t>.</a:t>
            </a:r>
            <a:r>
              <a:rPr lang="el-GR" dirty="0"/>
              <a:t> </a:t>
            </a:r>
          </a:p>
          <a:p>
            <a:pPr marL="0" indent="0">
              <a:buNone/>
            </a:pPr>
            <a:endParaRPr lang="el-GR" dirty="0"/>
          </a:p>
        </p:txBody>
      </p:sp>
    </p:spTree>
    <p:extLst>
      <p:ext uri="{BB962C8B-B14F-4D97-AF65-F5344CB8AC3E}">
        <p14:creationId xmlns:p14="http://schemas.microsoft.com/office/powerpoint/2010/main" val="440154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156CF8-E1A1-6856-CFEF-9D6DE059F9AD}"/>
              </a:ext>
            </a:extLst>
          </p:cNvPr>
          <p:cNvSpPr>
            <a:spLocks noGrp="1"/>
          </p:cNvSpPr>
          <p:nvPr>
            <p:ph type="title"/>
          </p:nvPr>
        </p:nvSpPr>
        <p:spPr/>
        <p:txBody>
          <a:bodyPr/>
          <a:lstStyle/>
          <a:p>
            <a:r>
              <a:rPr lang="ru-RU" dirty="0"/>
              <a:t>Значение диминутивности по В. Белинскому</a:t>
            </a:r>
            <a:endParaRPr lang="el-GR" dirty="0"/>
          </a:p>
        </p:txBody>
      </p:sp>
      <p:sp>
        <p:nvSpPr>
          <p:cNvPr id="3" name="Θέση περιεχομένου 2">
            <a:extLst>
              <a:ext uri="{FF2B5EF4-FFF2-40B4-BE49-F238E27FC236}">
                <a16:creationId xmlns:a16="http://schemas.microsoft.com/office/drawing/2014/main" id="{89481029-6456-B7CD-5F97-902CC394DF5B}"/>
              </a:ext>
            </a:extLst>
          </p:cNvPr>
          <p:cNvSpPr>
            <a:spLocks noGrp="1"/>
          </p:cNvSpPr>
          <p:nvPr>
            <p:ph idx="1"/>
          </p:nvPr>
        </p:nvSpPr>
        <p:spPr/>
        <p:txBody>
          <a:bodyPr/>
          <a:lstStyle/>
          <a:p>
            <a:pPr algn="l"/>
            <a:endParaRPr lang="el-GR" sz="1800" b="0" i="0" u="none" strike="noStrike" baseline="0" dirty="0">
              <a:solidFill>
                <a:srgbClr val="000000"/>
              </a:solidFill>
              <a:latin typeface="Times New Roman" panose="02020603050405020304" pitchFamily="18" charset="0"/>
            </a:endParaRPr>
          </a:p>
          <a:p>
            <a:r>
              <a:rPr lang="ru-RU" sz="3200" b="0" i="0" u="none" strike="noStrike" baseline="0" dirty="0">
                <a:solidFill>
                  <a:srgbClr val="000000"/>
                </a:solidFill>
                <a:latin typeface="Times New Roman" panose="02020603050405020304" pitchFamily="18" charset="0"/>
              </a:rPr>
              <a:t>1) простое выражение уменьшительности: </a:t>
            </a:r>
            <a:r>
              <a:rPr lang="ru-RU" sz="3200" b="0" i="1" u="none" strike="noStrike" baseline="0" dirty="0">
                <a:solidFill>
                  <a:srgbClr val="000000"/>
                </a:solidFill>
                <a:latin typeface="Times New Roman" panose="02020603050405020304" pitchFamily="18" charset="0"/>
              </a:rPr>
              <a:t>дверца; </a:t>
            </a:r>
            <a:endParaRPr lang="ru-RU" sz="3200" b="0" i="0" u="none" strike="noStrike" baseline="0" dirty="0">
              <a:solidFill>
                <a:srgbClr val="000000"/>
              </a:solidFill>
              <a:latin typeface="Times New Roman" panose="02020603050405020304" pitchFamily="18" charset="0"/>
            </a:endParaRPr>
          </a:p>
          <a:p>
            <a:r>
              <a:rPr lang="ru-RU" sz="3200" b="0" i="0" u="none" strike="noStrike" baseline="0" dirty="0">
                <a:solidFill>
                  <a:srgbClr val="000000"/>
                </a:solidFill>
                <a:latin typeface="Times New Roman" panose="02020603050405020304" pitchFamily="18" charset="0"/>
              </a:rPr>
              <a:t>2) выражение ласки или умиления: </a:t>
            </a:r>
            <a:r>
              <a:rPr lang="ru-RU" sz="3200" b="0" i="1" u="none" strike="noStrike" baseline="0" dirty="0">
                <a:solidFill>
                  <a:srgbClr val="000000"/>
                </a:solidFill>
                <a:latin typeface="Times New Roman" panose="02020603050405020304" pitchFamily="18" charset="0"/>
              </a:rPr>
              <a:t>рученька</a:t>
            </a:r>
            <a:r>
              <a:rPr lang="ru-RU" sz="3200" b="0" i="0" u="none" strike="noStrike" baseline="0" dirty="0">
                <a:solidFill>
                  <a:srgbClr val="000000"/>
                </a:solidFill>
                <a:latin typeface="Times New Roman" panose="02020603050405020304" pitchFamily="18" charset="0"/>
              </a:rPr>
              <a:t>; </a:t>
            </a:r>
          </a:p>
          <a:p>
            <a:r>
              <a:rPr lang="ru-RU" sz="3200" b="0" i="0" u="none" strike="noStrike" baseline="0" dirty="0">
                <a:solidFill>
                  <a:srgbClr val="000000"/>
                </a:solidFill>
                <a:latin typeface="Times New Roman" panose="02020603050405020304" pitchFamily="18" charset="0"/>
              </a:rPr>
              <a:t>3) выражение презрения: </a:t>
            </a:r>
            <a:r>
              <a:rPr lang="ru-RU" sz="3200" b="0" i="1" u="none" strike="noStrike" baseline="0" dirty="0">
                <a:solidFill>
                  <a:srgbClr val="000000"/>
                </a:solidFill>
                <a:latin typeface="Times New Roman" panose="02020603050405020304" pitchFamily="18" charset="0"/>
              </a:rPr>
              <a:t>душонка </a:t>
            </a:r>
            <a:endParaRPr lang="ru-RU" sz="3200" b="0" i="0" u="none" strike="noStrike" baseline="0" dirty="0">
              <a:solidFill>
                <a:srgbClr val="000000"/>
              </a:solidFill>
              <a:latin typeface="Times New Roman" panose="02020603050405020304" pitchFamily="18" charset="0"/>
            </a:endParaRPr>
          </a:p>
          <a:p>
            <a:endParaRPr lang="el-GR" dirty="0"/>
          </a:p>
        </p:txBody>
      </p:sp>
    </p:spTree>
    <p:extLst>
      <p:ext uri="{BB962C8B-B14F-4D97-AF65-F5344CB8AC3E}">
        <p14:creationId xmlns:p14="http://schemas.microsoft.com/office/powerpoint/2010/main" val="3724498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C5486E6-E1D7-902C-B298-63EFDB778657}"/>
              </a:ext>
            </a:extLst>
          </p:cNvPr>
          <p:cNvSpPr>
            <a:spLocks noGrp="1"/>
          </p:cNvSpPr>
          <p:nvPr>
            <p:ph type="title"/>
          </p:nvPr>
        </p:nvSpPr>
        <p:spPr/>
        <p:txBody>
          <a:bodyPr/>
          <a:lstStyle/>
          <a:p>
            <a:r>
              <a:rPr lang="ru-RU" dirty="0"/>
              <a:t>Семантика диминутивов</a:t>
            </a:r>
            <a:r>
              <a:rPr lang="el-GR" dirty="0"/>
              <a:t> (</a:t>
            </a:r>
            <a:r>
              <a:rPr lang="ru-RU" dirty="0"/>
              <a:t>А.А. Дементьев)</a:t>
            </a:r>
            <a:endParaRPr lang="el-GR" dirty="0"/>
          </a:p>
        </p:txBody>
      </p:sp>
      <p:sp>
        <p:nvSpPr>
          <p:cNvPr id="3" name="Θέση περιεχομένου 2">
            <a:extLst>
              <a:ext uri="{FF2B5EF4-FFF2-40B4-BE49-F238E27FC236}">
                <a16:creationId xmlns:a16="http://schemas.microsoft.com/office/drawing/2014/main" id="{55CE2C5A-9FDD-4D58-A30D-C210CF5FF947}"/>
              </a:ext>
            </a:extLst>
          </p:cNvPr>
          <p:cNvSpPr>
            <a:spLocks noGrp="1"/>
          </p:cNvSpPr>
          <p:nvPr>
            <p:ph idx="1"/>
          </p:nvPr>
        </p:nvSpPr>
        <p:spPr/>
        <p:txBody>
          <a:bodyPr/>
          <a:lstStyle/>
          <a:p>
            <a:pPr algn="l"/>
            <a:endParaRPr lang="el-GR" sz="1800" b="0" i="0" u="none" strike="noStrike" baseline="0" dirty="0">
              <a:solidFill>
                <a:srgbClr val="000000"/>
              </a:solidFill>
              <a:latin typeface="Times New Roman" panose="02020603050405020304" pitchFamily="18" charset="0"/>
            </a:endParaRPr>
          </a:p>
          <a:p>
            <a:r>
              <a:rPr lang="ru-RU" b="0" i="0" u="none" strike="noStrike" baseline="0" dirty="0">
                <a:solidFill>
                  <a:srgbClr val="000000"/>
                </a:solidFill>
                <a:latin typeface="Times New Roman" panose="02020603050405020304" pitchFamily="18" charset="0"/>
              </a:rPr>
              <a:t>1) </a:t>
            </a:r>
            <a:r>
              <a:rPr lang="ru-RU" b="0" i="1" u="none" strike="noStrike" baseline="0" dirty="0">
                <a:solidFill>
                  <a:srgbClr val="FF0000"/>
                </a:solidFill>
                <a:latin typeface="Times New Roman" panose="02020603050405020304" pitchFamily="18" charset="0"/>
              </a:rPr>
              <a:t>Чистая уменьшительность</a:t>
            </a:r>
            <a:r>
              <a:rPr lang="ru-RU" b="0" i="0" u="none" strike="noStrike" baseline="0" dirty="0">
                <a:solidFill>
                  <a:srgbClr val="000000"/>
                </a:solidFill>
                <a:latin typeface="Times New Roman" panose="02020603050405020304" pitchFamily="18" charset="0"/>
              </a:rPr>
              <a:t>: </a:t>
            </a:r>
            <a:r>
              <a:rPr lang="ru-RU" b="0" i="1" u="none" strike="noStrike" baseline="0" dirty="0">
                <a:solidFill>
                  <a:srgbClr val="000000"/>
                </a:solidFill>
                <a:latin typeface="Times New Roman" panose="02020603050405020304" pitchFamily="18" charset="0"/>
              </a:rPr>
              <a:t>маленький стул, небольшая колба</a:t>
            </a:r>
            <a:r>
              <a:rPr lang="ru-RU" b="0" i="0" u="none" strike="noStrike" baseline="0" dirty="0">
                <a:solidFill>
                  <a:srgbClr val="000000"/>
                </a:solidFill>
                <a:latin typeface="Times New Roman" panose="02020603050405020304" pitchFamily="18" charset="0"/>
              </a:rPr>
              <a:t>. </a:t>
            </a:r>
          </a:p>
          <a:p>
            <a:r>
              <a:rPr lang="ru-RU" b="0" i="0" u="none" strike="noStrike" baseline="0" dirty="0">
                <a:solidFill>
                  <a:srgbClr val="000000"/>
                </a:solidFill>
                <a:latin typeface="Times New Roman" panose="02020603050405020304" pitchFamily="18" charset="0"/>
              </a:rPr>
              <a:t>2) </a:t>
            </a:r>
            <a:r>
              <a:rPr lang="ru-RU" b="0" i="1" u="none" strike="noStrike" baseline="0" dirty="0">
                <a:solidFill>
                  <a:srgbClr val="FF0000"/>
                </a:solidFill>
                <a:latin typeface="Times New Roman" panose="02020603050405020304" pitchFamily="18" charset="0"/>
              </a:rPr>
              <a:t>Уменьшительно-ласкательное значение</a:t>
            </a:r>
            <a:r>
              <a:rPr lang="ru-RU" b="0" i="1" u="none" strike="noStrike" baseline="0" dirty="0">
                <a:solidFill>
                  <a:srgbClr val="000000"/>
                </a:solidFill>
                <a:latin typeface="Times New Roman" panose="02020603050405020304" pitchFamily="18" charset="0"/>
              </a:rPr>
              <a:t> </a:t>
            </a:r>
            <a:r>
              <a:rPr lang="ru-RU" b="0" i="0" u="none" strike="noStrike" baseline="0" dirty="0">
                <a:solidFill>
                  <a:srgbClr val="000000"/>
                </a:solidFill>
                <a:latin typeface="Times New Roman" panose="02020603050405020304" pitchFamily="18" charset="0"/>
              </a:rPr>
              <a:t>: </a:t>
            </a:r>
            <a:r>
              <a:rPr lang="ru-RU" b="0" i="1" u="none" strike="noStrike" baseline="0" dirty="0">
                <a:solidFill>
                  <a:srgbClr val="000000"/>
                </a:solidFill>
                <a:latin typeface="Times New Roman" panose="02020603050405020304" pitchFamily="18" charset="0"/>
              </a:rPr>
              <a:t>домишко, цветочек</a:t>
            </a:r>
            <a:r>
              <a:rPr lang="ru-RU" b="0" i="0" u="none" strike="noStrike" baseline="0" dirty="0">
                <a:solidFill>
                  <a:srgbClr val="000000"/>
                </a:solidFill>
                <a:latin typeface="Times New Roman" panose="02020603050405020304" pitchFamily="18" charset="0"/>
              </a:rPr>
              <a:t>. </a:t>
            </a:r>
          </a:p>
          <a:p>
            <a:r>
              <a:rPr lang="ru-RU" b="0" i="0" u="none" strike="noStrike" baseline="0" dirty="0">
                <a:solidFill>
                  <a:srgbClr val="000000"/>
                </a:solidFill>
                <a:latin typeface="Times New Roman" panose="02020603050405020304" pitchFamily="18" charset="0"/>
              </a:rPr>
              <a:t>3) </a:t>
            </a:r>
            <a:r>
              <a:rPr lang="ru-RU" b="0" i="1" u="none" strike="noStrike" baseline="0" dirty="0">
                <a:solidFill>
                  <a:srgbClr val="FF0000"/>
                </a:solidFill>
                <a:latin typeface="Times New Roman" panose="02020603050405020304" pitchFamily="18" charset="0"/>
              </a:rPr>
              <a:t>Ласкательное значение</a:t>
            </a:r>
            <a:r>
              <a:rPr lang="ru-RU" b="0" i="1" u="none" strike="noStrike" baseline="0" dirty="0">
                <a:solidFill>
                  <a:srgbClr val="000000"/>
                </a:solidFill>
                <a:latin typeface="Times New Roman" panose="02020603050405020304" pitchFamily="18" charset="0"/>
              </a:rPr>
              <a:t> </a:t>
            </a:r>
            <a:r>
              <a:rPr lang="ru-RU" b="0" i="0" u="none" strike="noStrike" baseline="0" dirty="0">
                <a:solidFill>
                  <a:srgbClr val="000000"/>
                </a:solidFill>
                <a:latin typeface="Times New Roman" panose="02020603050405020304" pitchFamily="18" charset="0"/>
              </a:rPr>
              <a:t>: </a:t>
            </a:r>
            <a:r>
              <a:rPr lang="ru-RU" b="0" i="1" u="none" strike="noStrike" baseline="0" dirty="0">
                <a:solidFill>
                  <a:srgbClr val="000000"/>
                </a:solidFill>
                <a:latin typeface="Times New Roman" panose="02020603050405020304" pitchFamily="18" charset="0"/>
              </a:rPr>
              <a:t>кофеек, хлебушко, бензинчик</a:t>
            </a:r>
            <a:r>
              <a:rPr lang="ru-RU" b="0" i="0" u="none" strike="noStrike" baseline="0" dirty="0">
                <a:solidFill>
                  <a:srgbClr val="000000"/>
                </a:solidFill>
                <a:latin typeface="Times New Roman" panose="02020603050405020304" pitchFamily="18" charset="0"/>
              </a:rPr>
              <a:t>. </a:t>
            </a:r>
          </a:p>
          <a:p>
            <a:r>
              <a:rPr lang="ru-RU" b="0" i="0" u="none" strike="noStrike" baseline="0" dirty="0">
                <a:solidFill>
                  <a:srgbClr val="000000"/>
                </a:solidFill>
                <a:latin typeface="Times New Roman" panose="02020603050405020304" pitchFamily="18" charset="0"/>
              </a:rPr>
              <a:t>4) </a:t>
            </a:r>
            <a:r>
              <a:rPr lang="ru-RU" b="0" i="1" u="none" strike="noStrike" baseline="0" dirty="0">
                <a:solidFill>
                  <a:srgbClr val="FF0000"/>
                </a:solidFill>
                <a:latin typeface="Times New Roman" panose="02020603050405020304" pitchFamily="18" charset="0"/>
              </a:rPr>
              <a:t>Значение слабой степени проявления признака</a:t>
            </a:r>
            <a:r>
              <a:rPr lang="ru-RU" b="0" i="0" u="none" strike="noStrike" baseline="0" dirty="0">
                <a:solidFill>
                  <a:srgbClr val="000000"/>
                </a:solidFill>
                <a:latin typeface="Times New Roman" panose="02020603050405020304" pitchFamily="18" charset="0"/>
              </a:rPr>
              <a:t>: ветерок, шумок, голосок, морозец. </a:t>
            </a:r>
          </a:p>
          <a:p>
            <a:r>
              <a:rPr lang="ru-RU" b="0" i="0" u="none" strike="noStrike" baseline="0" dirty="0">
                <a:solidFill>
                  <a:srgbClr val="000000"/>
                </a:solidFill>
                <a:latin typeface="Times New Roman" panose="02020603050405020304" pitchFamily="18" charset="0"/>
              </a:rPr>
              <a:t>5) </a:t>
            </a:r>
            <a:r>
              <a:rPr lang="ru-RU" b="0" i="1" u="none" strike="noStrike" baseline="0" dirty="0">
                <a:solidFill>
                  <a:srgbClr val="FF0000"/>
                </a:solidFill>
                <a:latin typeface="Times New Roman" panose="02020603050405020304" pitchFamily="18" charset="0"/>
              </a:rPr>
              <a:t>Значение приблизительности</a:t>
            </a:r>
            <a:r>
              <a:rPr lang="ru-RU" b="0" i="0" u="none" strike="noStrike" baseline="0" dirty="0">
                <a:solidFill>
                  <a:srgbClr val="000000"/>
                </a:solidFill>
                <a:latin typeface="Times New Roman" panose="02020603050405020304" pitchFamily="18" charset="0"/>
              </a:rPr>
              <a:t>: </a:t>
            </a:r>
            <a:r>
              <a:rPr lang="ru-RU" b="0" i="1" u="none" strike="noStrike" baseline="0" dirty="0">
                <a:solidFill>
                  <a:srgbClr val="000000"/>
                </a:solidFill>
                <a:latin typeface="Times New Roman" panose="02020603050405020304" pitchFamily="18" charset="0"/>
              </a:rPr>
              <a:t>минуточка, часик, неделька, годик </a:t>
            </a:r>
            <a:r>
              <a:rPr lang="ru-RU" b="0" i="0" u="none" strike="noStrike" baseline="0" dirty="0">
                <a:solidFill>
                  <a:srgbClr val="000000"/>
                </a:solidFill>
                <a:latin typeface="Times New Roman" panose="02020603050405020304" pitchFamily="18" charset="0"/>
              </a:rPr>
              <a:t>и пр. </a:t>
            </a:r>
          </a:p>
          <a:p>
            <a:r>
              <a:rPr lang="ru-RU" b="0" i="0" u="none" strike="noStrike" baseline="0" dirty="0">
                <a:solidFill>
                  <a:srgbClr val="000000"/>
                </a:solidFill>
                <a:latin typeface="Times New Roman" panose="02020603050405020304" pitchFamily="18" charset="0"/>
              </a:rPr>
              <a:t>6) </a:t>
            </a:r>
            <a:r>
              <a:rPr lang="ru-RU" b="0" i="1" u="none" strike="noStrike" baseline="0" dirty="0">
                <a:solidFill>
                  <a:srgbClr val="FF0000"/>
                </a:solidFill>
                <a:latin typeface="Times New Roman" panose="02020603050405020304" pitchFamily="18" charset="0"/>
              </a:rPr>
              <a:t>Ироническое значение</a:t>
            </a:r>
            <a:r>
              <a:rPr lang="ru-RU" b="0" i="0" u="none" strike="noStrike" baseline="0" dirty="0">
                <a:solidFill>
                  <a:srgbClr val="000000"/>
                </a:solidFill>
                <a:latin typeface="Times New Roman" panose="02020603050405020304" pitchFamily="18" charset="0"/>
              </a:rPr>
              <a:t>: </a:t>
            </a:r>
            <a:r>
              <a:rPr lang="ru-RU" b="0" i="1" u="none" strike="noStrike" baseline="0" dirty="0">
                <a:solidFill>
                  <a:srgbClr val="000000"/>
                </a:solidFill>
                <a:latin typeface="Times New Roman" panose="02020603050405020304" pitchFamily="18" charset="0"/>
              </a:rPr>
              <a:t>теорийка, фактик, идейка, царек </a:t>
            </a:r>
            <a:endParaRPr lang="ru-RU" b="0" i="0" u="none" strike="noStrike" baseline="0" dirty="0">
              <a:solidFill>
                <a:srgbClr val="000000"/>
              </a:solidFill>
              <a:latin typeface="Times New Roman" panose="02020603050405020304" pitchFamily="18" charset="0"/>
            </a:endParaRPr>
          </a:p>
          <a:p>
            <a:endParaRPr lang="el-GR" dirty="0"/>
          </a:p>
        </p:txBody>
      </p:sp>
    </p:spTree>
    <p:extLst>
      <p:ext uri="{BB962C8B-B14F-4D97-AF65-F5344CB8AC3E}">
        <p14:creationId xmlns:p14="http://schemas.microsoft.com/office/powerpoint/2010/main" val="28620598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2AB4EBF-54D3-F7DE-0C16-BF433ACE0D5E}"/>
              </a:ext>
            </a:extLst>
          </p:cNvPr>
          <p:cNvSpPr>
            <a:spLocks noGrp="1"/>
          </p:cNvSpPr>
          <p:nvPr>
            <p:ph type="title"/>
          </p:nvPr>
        </p:nvSpPr>
        <p:spPr/>
        <p:txBody>
          <a:bodyPr/>
          <a:lstStyle/>
          <a:p>
            <a:r>
              <a:rPr lang="ru-RU" dirty="0"/>
              <a:t>Функции диминутивов в речи (А.М. Родимкина)</a:t>
            </a:r>
            <a:endParaRPr lang="el-GR" dirty="0"/>
          </a:p>
        </p:txBody>
      </p:sp>
      <p:sp>
        <p:nvSpPr>
          <p:cNvPr id="3" name="Θέση περιεχομένου 2">
            <a:extLst>
              <a:ext uri="{FF2B5EF4-FFF2-40B4-BE49-F238E27FC236}">
                <a16:creationId xmlns:a16="http://schemas.microsoft.com/office/drawing/2014/main" id="{14828F2C-73F2-92C1-43E5-F0DB6287C797}"/>
              </a:ext>
            </a:extLst>
          </p:cNvPr>
          <p:cNvSpPr>
            <a:spLocks noGrp="1"/>
          </p:cNvSpPr>
          <p:nvPr>
            <p:ph idx="1"/>
          </p:nvPr>
        </p:nvSpPr>
        <p:spPr/>
        <p:txBody>
          <a:bodyPr>
            <a:normAutofit/>
          </a:bodyPr>
          <a:lstStyle/>
          <a:p>
            <a:pPr algn="l"/>
            <a:endParaRPr lang="el-GR" sz="1800" b="0" i="0" u="none" strike="noStrike" baseline="0" dirty="0">
              <a:solidFill>
                <a:srgbClr val="000000"/>
              </a:solidFill>
              <a:latin typeface="Times New Roman" panose="02020603050405020304" pitchFamily="18" charset="0"/>
            </a:endParaRPr>
          </a:p>
          <a:p>
            <a:pPr marL="0" indent="0">
              <a:buNone/>
            </a:pPr>
            <a:r>
              <a:rPr lang="ru-RU" sz="2400" b="0" i="0" u="none" strike="noStrike" baseline="0" dirty="0">
                <a:solidFill>
                  <a:srgbClr val="000000"/>
                </a:solidFill>
                <a:latin typeface="Times New Roman" panose="02020603050405020304" pitchFamily="18" charset="0"/>
              </a:rPr>
              <a:t>1. Функция выражения уменьшительности: </a:t>
            </a:r>
          </a:p>
          <a:p>
            <a:r>
              <a:rPr lang="ru-RU" sz="2400" b="0" i="0" u="none" strike="noStrike" baseline="0" dirty="0">
                <a:solidFill>
                  <a:srgbClr val="000000"/>
                </a:solidFill>
                <a:latin typeface="Times New Roman" panose="02020603050405020304" pitchFamily="18" charset="0"/>
              </a:rPr>
              <a:t>b. абсолютной (объективная уменьшительность): маленькая </a:t>
            </a:r>
            <a:r>
              <a:rPr lang="ru-RU" sz="2400" b="0" i="1" u="none" strike="noStrike" baseline="0" dirty="0">
                <a:solidFill>
                  <a:srgbClr val="000000"/>
                </a:solidFill>
                <a:latin typeface="Times New Roman" panose="02020603050405020304" pitchFamily="18" charset="0"/>
              </a:rPr>
              <a:t>дверца; </a:t>
            </a:r>
            <a:endParaRPr lang="ru-RU" sz="2400" b="0" i="0" u="none" strike="noStrike" baseline="0" dirty="0">
              <a:solidFill>
                <a:srgbClr val="000000"/>
              </a:solidFill>
              <a:latin typeface="Times New Roman" panose="02020603050405020304" pitchFamily="18" charset="0"/>
            </a:endParaRPr>
          </a:p>
          <a:p>
            <a:r>
              <a:rPr lang="ru-RU" sz="2400" b="0" i="0" u="none" strike="noStrike" baseline="0" dirty="0">
                <a:solidFill>
                  <a:srgbClr val="000000"/>
                </a:solidFill>
                <a:latin typeface="Times New Roman" panose="02020603050405020304" pitchFamily="18" charset="0"/>
              </a:rPr>
              <a:t>c. относительной (контекст дает указания на особые условия, при которых названый предмет представляется малым): </a:t>
            </a:r>
            <a:r>
              <a:rPr lang="ru-RU" sz="2400" b="0" i="1" u="none" strike="noStrike" baseline="0" dirty="0">
                <a:solidFill>
                  <a:srgbClr val="000000"/>
                </a:solidFill>
                <a:latin typeface="Times New Roman" panose="02020603050405020304" pitchFamily="18" charset="0"/>
              </a:rPr>
              <a:t>маленькие пчелки</a:t>
            </a:r>
            <a:r>
              <a:rPr lang="ru-RU" sz="2400" b="0" i="0" u="none" strike="noStrike" baseline="0" dirty="0">
                <a:solidFill>
                  <a:srgbClr val="000000"/>
                </a:solidFill>
                <a:latin typeface="Times New Roman" panose="02020603050405020304" pitchFamily="18" charset="0"/>
              </a:rPr>
              <a:t>, </a:t>
            </a:r>
            <a:r>
              <a:rPr lang="ru-RU" sz="2400" b="0" i="1" u="none" strike="noStrike" baseline="0" dirty="0">
                <a:solidFill>
                  <a:srgbClr val="000000"/>
                </a:solidFill>
                <a:latin typeface="Times New Roman" panose="02020603050405020304" pitchFamily="18" charset="0"/>
              </a:rPr>
              <a:t>холмики земли</a:t>
            </a:r>
            <a:r>
              <a:rPr lang="ru-RU" sz="2400" b="0" i="0" u="none" strike="noStrike" baseline="0" dirty="0">
                <a:solidFill>
                  <a:srgbClr val="000000"/>
                </a:solidFill>
                <a:latin typeface="Times New Roman" panose="02020603050405020304" pitchFamily="18" charset="0"/>
              </a:rPr>
              <a:t>. </a:t>
            </a:r>
          </a:p>
          <a:p>
            <a:pPr marL="0" indent="0">
              <a:buNone/>
            </a:pPr>
            <a:r>
              <a:rPr lang="ru-RU" sz="2400" b="0" i="0" u="none" strike="noStrike" baseline="0" dirty="0">
                <a:solidFill>
                  <a:srgbClr val="000000"/>
                </a:solidFill>
                <a:latin typeface="Times New Roman" panose="02020603050405020304" pitchFamily="18" charset="0"/>
              </a:rPr>
              <a:t>2. </a:t>
            </a:r>
            <a:r>
              <a:rPr lang="ru-RU" sz="2400" b="0" u="none" strike="noStrike" baseline="0" dirty="0">
                <a:solidFill>
                  <a:srgbClr val="000000"/>
                </a:solidFill>
                <a:latin typeface="Times New Roman" panose="02020603050405020304" pitchFamily="18" charset="0"/>
              </a:rPr>
              <a:t>Функция выражения положительного отношения</a:t>
            </a:r>
            <a:r>
              <a:rPr lang="ru-RU" sz="2400" b="0" i="1" u="none" strike="noStrike" baseline="0" dirty="0">
                <a:solidFill>
                  <a:srgbClr val="000000"/>
                </a:solidFill>
                <a:latin typeface="Times New Roman" panose="02020603050405020304" pitchFamily="18" charset="0"/>
              </a:rPr>
              <a:t> </a:t>
            </a:r>
            <a:r>
              <a:rPr lang="ru-RU" sz="2400" b="0" i="0" u="none" strike="noStrike" baseline="0" dirty="0">
                <a:solidFill>
                  <a:srgbClr val="000000"/>
                </a:solidFill>
                <a:latin typeface="Times New Roman" panose="02020603050405020304" pitchFamily="18" charset="0"/>
              </a:rPr>
              <a:t>(непосредственно к предмету речи, к собеседнику или ситуации): </a:t>
            </a:r>
            <a:r>
              <a:rPr lang="ru-RU" sz="2400" b="0" i="1" u="none" strike="noStrike" baseline="0" dirty="0">
                <a:solidFill>
                  <a:srgbClr val="000000"/>
                </a:solidFill>
                <a:latin typeface="Times New Roman" panose="02020603050405020304" pitchFamily="18" charset="0"/>
              </a:rPr>
              <a:t>личико, ручки. </a:t>
            </a:r>
            <a:endParaRPr lang="ru-RU" sz="2400" b="0" i="0" u="none" strike="noStrike" baseline="0" dirty="0">
              <a:solidFill>
                <a:srgbClr val="000000"/>
              </a:solidFill>
              <a:latin typeface="Times New Roman" panose="02020603050405020304" pitchFamily="18" charset="0"/>
            </a:endParaRPr>
          </a:p>
          <a:p>
            <a:pPr marL="0" indent="0">
              <a:buNone/>
            </a:pPr>
            <a:r>
              <a:rPr lang="ru-RU" sz="2400" b="0" i="0" u="none" strike="noStrike" baseline="0" dirty="0">
                <a:solidFill>
                  <a:srgbClr val="000000"/>
                </a:solidFill>
                <a:latin typeface="Times New Roman" panose="02020603050405020304" pitchFamily="18" charset="0"/>
              </a:rPr>
              <a:t>3. </a:t>
            </a:r>
            <a:r>
              <a:rPr lang="ru-RU" sz="2400" b="0" u="none" strike="noStrike" baseline="0" dirty="0">
                <a:solidFill>
                  <a:srgbClr val="000000"/>
                </a:solidFill>
                <a:latin typeface="Times New Roman" panose="02020603050405020304" pitchFamily="18" charset="0"/>
              </a:rPr>
              <a:t>Функция выражения отрицательного отношения к предмету высказывания</a:t>
            </a:r>
            <a:r>
              <a:rPr lang="ru-RU" sz="2400" b="0" i="1" u="none" strike="noStrike" baseline="0" dirty="0">
                <a:solidFill>
                  <a:srgbClr val="000000"/>
                </a:solidFill>
                <a:latin typeface="Times New Roman" panose="02020603050405020304" pitchFamily="18" charset="0"/>
              </a:rPr>
              <a:t> </a:t>
            </a:r>
            <a:r>
              <a:rPr lang="ru-RU" sz="2400" b="0" u="none" strike="noStrike" baseline="0" dirty="0">
                <a:solidFill>
                  <a:srgbClr val="000000"/>
                </a:solidFill>
                <a:latin typeface="Times New Roman" panose="02020603050405020304" pitchFamily="18" charset="0"/>
              </a:rPr>
              <a:t>или собеседнику/ситуации речи:</a:t>
            </a:r>
            <a:r>
              <a:rPr lang="ru-RU" sz="2400" b="0" i="0" u="none" strike="noStrike" baseline="0" dirty="0">
                <a:solidFill>
                  <a:srgbClr val="000000"/>
                </a:solidFill>
                <a:latin typeface="Times New Roman" panose="02020603050405020304" pitchFamily="18" charset="0"/>
              </a:rPr>
              <a:t> </a:t>
            </a:r>
            <a:r>
              <a:rPr lang="ru-RU" sz="2400" b="0" i="1" u="none" strike="noStrike" baseline="0" dirty="0">
                <a:solidFill>
                  <a:srgbClr val="000000"/>
                </a:solidFill>
                <a:latin typeface="Times New Roman" panose="02020603050405020304" pitchFamily="18" charset="0"/>
              </a:rPr>
              <a:t>человечишко, царёк. </a:t>
            </a:r>
            <a:endParaRPr lang="ru-RU" sz="2400" b="0" i="0" u="none" strike="noStrike" baseline="0" dirty="0">
              <a:solidFill>
                <a:srgbClr val="000000"/>
              </a:solidFill>
              <a:latin typeface="Times New Roman" panose="02020603050405020304" pitchFamily="18" charset="0"/>
            </a:endParaRPr>
          </a:p>
          <a:p>
            <a:endParaRPr lang="el-GR" dirty="0"/>
          </a:p>
        </p:txBody>
      </p:sp>
    </p:spTree>
    <p:extLst>
      <p:ext uri="{BB962C8B-B14F-4D97-AF65-F5344CB8AC3E}">
        <p14:creationId xmlns:p14="http://schemas.microsoft.com/office/powerpoint/2010/main" val="34575030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930A0CB-72F5-6B16-B24A-69BAABB6D9A4}"/>
              </a:ext>
            </a:extLst>
          </p:cNvPr>
          <p:cNvSpPr>
            <a:spLocks noGrp="1"/>
          </p:cNvSpPr>
          <p:nvPr>
            <p:ph type="title"/>
          </p:nvPr>
        </p:nvSpPr>
        <p:spPr/>
        <p:txBody>
          <a:bodyPr/>
          <a:lstStyle/>
          <a:p>
            <a:r>
              <a:rPr lang="ru-RU" dirty="0"/>
              <a:t>Функции диминутивов в речи 2</a:t>
            </a:r>
            <a:endParaRPr lang="el-GR" dirty="0"/>
          </a:p>
        </p:txBody>
      </p:sp>
      <p:sp>
        <p:nvSpPr>
          <p:cNvPr id="3" name="Θέση περιεχομένου 2">
            <a:extLst>
              <a:ext uri="{FF2B5EF4-FFF2-40B4-BE49-F238E27FC236}">
                <a16:creationId xmlns:a16="http://schemas.microsoft.com/office/drawing/2014/main" id="{6AC961F8-FF18-A4B8-A34E-B1E756E9BAA7}"/>
              </a:ext>
            </a:extLst>
          </p:cNvPr>
          <p:cNvSpPr>
            <a:spLocks noGrp="1"/>
          </p:cNvSpPr>
          <p:nvPr>
            <p:ph idx="1"/>
          </p:nvPr>
        </p:nvSpPr>
        <p:spPr/>
        <p:txBody>
          <a:bodyPr/>
          <a:lstStyle/>
          <a:p>
            <a:pPr algn="l"/>
            <a:endParaRPr lang="el-GR" sz="1800" b="0" i="0" u="none" strike="noStrike" baseline="0" dirty="0">
              <a:solidFill>
                <a:srgbClr val="000000"/>
              </a:solidFill>
              <a:latin typeface="Times New Roman" panose="02020603050405020304" pitchFamily="18" charset="0"/>
            </a:endParaRPr>
          </a:p>
          <a:p>
            <a:pPr marL="0" indent="0">
              <a:buNone/>
            </a:pPr>
            <a:r>
              <a:rPr lang="ru-RU" b="0" i="0" u="none" strike="noStrike" baseline="0" dirty="0">
                <a:solidFill>
                  <a:srgbClr val="000000"/>
                </a:solidFill>
                <a:latin typeface="Times New Roman" panose="02020603050405020304" pitchFamily="18" charset="0"/>
              </a:rPr>
              <a:t>4. </a:t>
            </a:r>
            <a:r>
              <a:rPr lang="ru-RU" b="0" u="none" strike="noStrike" baseline="0" dirty="0">
                <a:solidFill>
                  <a:srgbClr val="000000"/>
                </a:solidFill>
                <a:latin typeface="Times New Roman" panose="02020603050405020304" pitchFamily="18" charset="0"/>
              </a:rPr>
              <a:t>Функция речевой экспрессии, усиления признаков предмета высказывания:</a:t>
            </a:r>
            <a:r>
              <a:rPr lang="ru-RU" b="0" i="0" u="none" strike="noStrike" baseline="0" dirty="0">
                <a:solidFill>
                  <a:srgbClr val="000000"/>
                </a:solidFill>
                <a:latin typeface="Times New Roman" panose="02020603050405020304" pitchFamily="18" charset="0"/>
              </a:rPr>
              <a:t> </a:t>
            </a:r>
            <a:r>
              <a:rPr lang="ru-RU" b="0" i="1" u="none" strike="noStrike" baseline="0" dirty="0">
                <a:solidFill>
                  <a:srgbClr val="000000"/>
                </a:solidFill>
                <a:latin typeface="Times New Roman" panose="02020603050405020304" pitchFamily="18" charset="0"/>
              </a:rPr>
              <a:t>берёзонька, волюшка, дождичек</a:t>
            </a:r>
            <a:r>
              <a:rPr lang="ru-RU" b="0" i="0" u="none" strike="noStrike" baseline="0" dirty="0">
                <a:solidFill>
                  <a:srgbClr val="000000"/>
                </a:solidFill>
                <a:latin typeface="Times New Roman" panose="02020603050405020304" pitchFamily="18" charset="0"/>
              </a:rPr>
              <a:t>. </a:t>
            </a:r>
          </a:p>
          <a:p>
            <a:pPr marL="0" indent="0">
              <a:buNone/>
            </a:pPr>
            <a:r>
              <a:rPr lang="ru-RU" b="0" i="0" u="none" strike="noStrike" baseline="0" dirty="0">
                <a:solidFill>
                  <a:srgbClr val="000000"/>
                </a:solidFill>
                <a:latin typeface="Times New Roman" panose="02020603050405020304" pitchFamily="18" charset="0"/>
              </a:rPr>
              <a:t>5. Функция усиления </a:t>
            </a:r>
            <a:r>
              <a:rPr lang="ru-RU" b="0" i="1" u="none" strike="noStrike" baseline="0" dirty="0">
                <a:solidFill>
                  <a:srgbClr val="000000"/>
                </a:solidFill>
                <a:latin typeface="Times New Roman" panose="02020603050405020304" pitchFamily="18" charset="0"/>
              </a:rPr>
              <a:t> </a:t>
            </a:r>
            <a:r>
              <a:rPr lang="ru-RU" b="0" u="none" strike="noStrike" baseline="0" dirty="0">
                <a:solidFill>
                  <a:srgbClr val="000000"/>
                </a:solidFill>
                <a:latin typeface="Times New Roman" panose="02020603050405020304" pitchFamily="18" charset="0"/>
              </a:rPr>
              <a:t>признака предмета</a:t>
            </a:r>
            <a:r>
              <a:rPr lang="ru-RU" b="0" i="1" u="none" strike="noStrike" baseline="0" dirty="0">
                <a:solidFill>
                  <a:srgbClr val="000000"/>
                </a:solidFill>
                <a:latin typeface="Times New Roman" panose="02020603050405020304" pitchFamily="18" charset="0"/>
              </a:rPr>
              <a:t>, </a:t>
            </a:r>
            <a:r>
              <a:rPr lang="ru-RU" b="0" i="0" u="none" strike="noStrike" baseline="0" dirty="0">
                <a:solidFill>
                  <a:srgbClr val="000000"/>
                </a:solidFill>
                <a:latin typeface="Times New Roman" panose="02020603050405020304" pitchFamily="18" charset="0"/>
              </a:rPr>
              <a:t>подчеркивание высокой степени его интенсивности</a:t>
            </a:r>
            <a:r>
              <a:rPr lang="ru-RU" b="0" i="1" u="none" strike="noStrike" baseline="0" dirty="0">
                <a:solidFill>
                  <a:srgbClr val="000000"/>
                </a:solidFill>
                <a:latin typeface="Times New Roman" panose="02020603050405020304" pitchFamily="18" charset="0"/>
              </a:rPr>
              <a:t>: ни единого огонька</a:t>
            </a:r>
            <a:r>
              <a:rPr lang="ru-RU" b="0" i="0" u="none" strike="noStrike" baseline="0" dirty="0">
                <a:solidFill>
                  <a:srgbClr val="000000"/>
                </a:solidFill>
                <a:latin typeface="Times New Roman" panose="02020603050405020304" pitchFamily="18" charset="0"/>
              </a:rPr>
              <a:t>, </a:t>
            </a:r>
            <a:r>
              <a:rPr lang="ru-RU" b="0" i="1" u="none" strike="noStrike" baseline="0" dirty="0">
                <a:solidFill>
                  <a:srgbClr val="000000"/>
                </a:solidFill>
                <a:latin typeface="Times New Roman" panose="02020603050405020304" pitchFamily="18" charset="0"/>
              </a:rPr>
              <a:t>каждую секундочку</a:t>
            </a:r>
            <a:r>
              <a:rPr lang="ru-RU" b="0" i="0" u="none" strike="noStrike" baseline="0" dirty="0">
                <a:solidFill>
                  <a:srgbClr val="000000"/>
                </a:solidFill>
                <a:latin typeface="Times New Roman" panose="02020603050405020304" pitchFamily="18" charset="0"/>
              </a:rPr>
              <a:t>. </a:t>
            </a:r>
          </a:p>
          <a:p>
            <a:pPr marL="0" indent="0">
              <a:buNone/>
            </a:pPr>
            <a:r>
              <a:rPr lang="ru-RU" b="0" i="0" u="none" strike="noStrike" baseline="0" dirty="0">
                <a:solidFill>
                  <a:srgbClr val="000000"/>
                </a:solidFill>
                <a:latin typeface="Times New Roman" panose="02020603050405020304" pitchFamily="18" charset="0"/>
              </a:rPr>
              <a:t>6. </a:t>
            </a:r>
            <a:r>
              <a:rPr lang="ru-RU" b="0" u="none" strike="noStrike" baseline="0" dirty="0">
                <a:solidFill>
                  <a:srgbClr val="000000"/>
                </a:solidFill>
                <a:latin typeface="Times New Roman" panose="02020603050405020304" pitchFamily="18" charset="0"/>
              </a:rPr>
              <a:t>Функция интимизации речи:</a:t>
            </a:r>
            <a:r>
              <a:rPr lang="ru-RU" b="0" i="0" u="none" strike="noStrike" baseline="0" dirty="0">
                <a:solidFill>
                  <a:srgbClr val="000000"/>
                </a:solidFill>
                <a:latin typeface="Times New Roman" panose="02020603050405020304" pitchFamily="18" charset="0"/>
              </a:rPr>
              <a:t> </a:t>
            </a:r>
            <a:r>
              <a:rPr lang="ru-RU" b="0" i="1" u="none" strike="noStrike" baseline="0" dirty="0">
                <a:solidFill>
                  <a:srgbClr val="000000"/>
                </a:solidFill>
                <a:latin typeface="Times New Roman" panose="02020603050405020304" pitchFamily="18" charset="0"/>
              </a:rPr>
              <a:t>укольчик, микстурка, салатик, пакетик. </a:t>
            </a:r>
            <a:endParaRPr lang="ru-RU" b="0" i="0" u="none" strike="noStrike" baseline="0" dirty="0">
              <a:solidFill>
                <a:srgbClr val="000000"/>
              </a:solidFill>
              <a:latin typeface="Times New Roman" panose="02020603050405020304" pitchFamily="18" charset="0"/>
            </a:endParaRPr>
          </a:p>
          <a:p>
            <a:pPr marL="0" indent="0">
              <a:buNone/>
            </a:pPr>
            <a:r>
              <a:rPr lang="ru-RU" b="0" i="0" u="none" strike="noStrike" baseline="0" dirty="0">
                <a:solidFill>
                  <a:srgbClr val="000000"/>
                </a:solidFill>
                <a:latin typeface="Times New Roman" panose="02020603050405020304" pitchFamily="18" charset="0"/>
              </a:rPr>
              <a:t>7. </a:t>
            </a:r>
            <a:r>
              <a:rPr lang="ru-RU" b="0" u="none" strike="noStrike" baseline="0" dirty="0">
                <a:solidFill>
                  <a:srgbClr val="000000"/>
                </a:solidFill>
                <a:latin typeface="Times New Roman" panose="02020603050405020304" pitchFamily="18" charset="0"/>
              </a:rPr>
              <a:t>Функция речевой характеристики лица/персонажа художественного произведения</a:t>
            </a:r>
          </a:p>
          <a:p>
            <a:endParaRPr lang="el-GR" dirty="0"/>
          </a:p>
        </p:txBody>
      </p:sp>
    </p:spTree>
    <p:extLst>
      <p:ext uri="{BB962C8B-B14F-4D97-AF65-F5344CB8AC3E}">
        <p14:creationId xmlns:p14="http://schemas.microsoft.com/office/powerpoint/2010/main" val="15432250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9906EF3-BBC2-26F9-FBE1-83D1E623DC17}"/>
              </a:ext>
            </a:extLst>
          </p:cNvPr>
          <p:cNvSpPr>
            <a:spLocks noGrp="1"/>
          </p:cNvSpPr>
          <p:nvPr>
            <p:ph type="title"/>
          </p:nvPr>
        </p:nvSpPr>
        <p:spPr/>
        <p:txBody>
          <a:bodyPr/>
          <a:lstStyle/>
          <a:p>
            <a:r>
              <a:rPr lang="ru-RU" dirty="0"/>
              <a:t>Немотивированные диминутивы</a:t>
            </a:r>
            <a:endParaRPr lang="el-GR" dirty="0"/>
          </a:p>
        </p:txBody>
      </p:sp>
      <p:pic>
        <p:nvPicPr>
          <p:cNvPr id="5" name="Θέση περιεχομένου 4">
            <a:extLst>
              <a:ext uri="{FF2B5EF4-FFF2-40B4-BE49-F238E27FC236}">
                <a16:creationId xmlns:a16="http://schemas.microsoft.com/office/drawing/2014/main" id="{8A91C88A-22C9-4339-6A0F-BB086A5D3790}"/>
              </a:ext>
            </a:extLst>
          </p:cNvPr>
          <p:cNvPicPr>
            <a:picLocks noGrp="1" noChangeAspect="1"/>
          </p:cNvPicPr>
          <p:nvPr>
            <p:ph idx="1"/>
          </p:nvPr>
        </p:nvPicPr>
        <p:blipFill>
          <a:blip r:embed="rId2"/>
          <a:stretch>
            <a:fillRect/>
          </a:stretch>
        </p:blipFill>
        <p:spPr>
          <a:xfrm>
            <a:off x="3311380" y="1825625"/>
            <a:ext cx="5569239" cy="4351338"/>
          </a:xfrm>
        </p:spPr>
      </p:pic>
    </p:spTree>
    <p:extLst>
      <p:ext uri="{BB962C8B-B14F-4D97-AF65-F5344CB8AC3E}">
        <p14:creationId xmlns:p14="http://schemas.microsoft.com/office/powerpoint/2010/main" val="3486235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98EE3F-7774-A915-5D52-C8DD3322D9E3}"/>
              </a:ext>
            </a:extLst>
          </p:cNvPr>
          <p:cNvSpPr>
            <a:spLocks noGrp="1"/>
          </p:cNvSpPr>
          <p:nvPr>
            <p:ph type="title"/>
          </p:nvPr>
        </p:nvSpPr>
        <p:spPr/>
        <p:txBody>
          <a:bodyPr/>
          <a:lstStyle/>
          <a:p>
            <a:r>
              <a:rPr lang="el-GR" dirty="0"/>
              <a:t>Χρήσεις τις υποκοριστικές λέξεις στα Ελληνικά</a:t>
            </a:r>
          </a:p>
        </p:txBody>
      </p:sp>
      <p:sp>
        <p:nvSpPr>
          <p:cNvPr id="3" name="Θέση περιεχομένου 2">
            <a:extLst>
              <a:ext uri="{FF2B5EF4-FFF2-40B4-BE49-F238E27FC236}">
                <a16:creationId xmlns:a16="http://schemas.microsoft.com/office/drawing/2014/main" id="{6028FE70-AB5C-8167-077E-B9A89443634A}"/>
              </a:ext>
            </a:extLst>
          </p:cNvPr>
          <p:cNvSpPr>
            <a:spLocks noGrp="1"/>
          </p:cNvSpPr>
          <p:nvPr>
            <p:ph idx="1"/>
          </p:nvPr>
        </p:nvSpPr>
        <p:spPr/>
        <p:txBody>
          <a:bodyPr>
            <a:normAutofit fontScale="70000" lnSpcReduction="20000"/>
          </a:bodyPr>
          <a:lstStyle/>
          <a:p>
            <a:pPr indent="180340" algn="just">
              <a:lnSpc>
                <a:spcPct val="150000"/>
              </a:lnSpc>
              <a:spcAft>
                <a:spcPts val="800"/>
              </a:spcAft>
            </a:pPr>
            <a:r>
              <a:rPr lang="el-GR" sz="36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α) η δήλωση του ‘μικρότερου’ από αυτό που δηλώνει το θέμα της λέξης</a:t>
            </a:r>
            <a:endParaRPr lang="el-GR" sz="3600" kern="100" dirty="0">
              <a:effectLst/>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50000"/>
              </a:lnSpc>
              <a:spcAft>
                <a:spcPts val="800"/>
              </a:spcAft>
            </a:pPr>
            <a:r>
              <a:rPr lang="el-GR" sz="36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β) η «χαϊδευτική» σημασία.</a:t>
            </a:r>
            <a:endParaRPr lang="el-GR" sz="3600" kern="100" dirty="0">
              <a:effectLst/>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50000"/>
              </a:lnSpc>
              <a:spcAft>
                <a:spcPts val="800"/>
              </a:spcAft>
            </a:pPr>
            <a:r>
              <a:rPr lang="el-GR" sz="36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γ) για να δηλώσουμε το ‘περίπου’, π.χ. </a:t>
            </a:r>
            <a:r>
              <a:rPr lang="el-GR" sz="3600"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θα μιλήσουμε το </a:t>
            </a:r>
            <a:r>
              <a:rPr lang="el-GR" sz="3600" b="1" i="1"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μεσημερ-άκι</a:t>
            </a:r>
            <a:r>
              <a:rPr lang="el-GR" sz="36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l-GR" sz="3600" kern="100" dirty="0">
              <a:effectLst/>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50000"/>
              </a:lnSpc>
              <a:spcAft>
                <a:spcPts val="800"/>
              </a:spcAft>
            </a:pPr>
            <a:r>
              <a:rPr lang="el-GR" sz="36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δ) για να μιλήσουμε πιο ευγενικά  π.χ. </a:t>
            </a:r>
            <a:r>
              <a:rPr lang="el-GR" sz="3600"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μου δίνεις λίγο</a:t>
            </a:r>
            <a:r>
              <a:rPr lang="el-GR" sz="36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3600" b="1" i="1"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νερ-άκι</a:t>
            </a:r>
            <a:r>
              <a:rPr lang="el-GR" sz="3600" b="1"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l-GR" sz="3600" kern="100" dirty="0">
              <a:effectLst/>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50000"/>
              </a:lnSpc>
              <a:spcAft>
                <a:spcPts val="800"/>
              </a:spcAft>
            </a:pPr>
            <a:r>
              <a:rPr lang="el-GR" sz="36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ε) για να μιλήσουμε περιφρονητικά, π.χ. </a:t>
            </a:r>
            <a:r>
              <a:rPr lang="el-GR" sz="3600"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πρόκειται για </a:t>
            </a:r>
            <a:r>
              <a:rPr lang="el-GR" sz="3600" b="1" i="1"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ανθρωπ-άκι</a:t>
            </a:r>
            <a:r>
              <a:rPr lang="el-GR" sz="3600" b="1"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l-GR" sz="36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119093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864C63-2037-58F6-9D9F-2ECAB6CEA9D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C4900DE9-26EC-D8EB-F267-091BB22457AE}"/>
              </a:ext>
            </a:extLst>
          </p:cNvPr>
          <p:cNvSpPr>
            <a:spLocks noGrp="1"/>
          </p:cNvSpPr>
          <p:nvPr>
            <p:ph idx="1"/>
          </p:nvPr>
        </p:nvSpPr>
        <p:spPr/>
        <p:txBody>
          <a:bodyPr/>
          <a:lstStyle/>
          <a:p>
            <a:endParaRPr lang="el-GR" dirty="0"/>
          </a:p>
        </p:txBody>
      </p:sp>
      <p:pic>
        <p:nvPicPr>
          <p:cNvPr id="5" name="Εικόνα 4">
            <a:extLst>
              <a:ext uri="{FF2B5EF4-FFF2-40B4-BE49-F238E27FC236}">
                <a16:creationId xmlns:a16="http://schemas.microsoft.com/office/drawing/2014/main" id="{87FD14B1-7F5A-EAB5-9992-DE9D41CC4886}"/>
              </a:ext>
            </a:extLst>
          </p:cNvPr>
          <p:cNvPicPr>
            <a:picLocks noChangeAspect="1"/>
          </p:cNvPicPr>
          <p:nvPr/>
        </p:nvPicPr>
        <p:blipFill>
          <a:blip r:embed="rId2"/>
          <a:stretch>
            <a:fillRect/>
          </a:stretch>
        </p:blipFill>
        <p:spPr>
          <a:xfrm>
            <a:off x="715617" y="1299025"/>
            <a:ext cx="10714383" cy="4259949"/>
          </a:xfrm>
          <a:prstGeom prst="rect">
            <a:avLst/>
          </a:prstGeom>
        </p:spPr>
      </p:pic>
    </p:spTree>
    <p:extLst>
      <p:ext uri="{BB962C8B-B14F-4D97-AF65-F5344CB8AC3E}">
        <p14:creationId xmlns:p14="http://schemas.microsoft.com/office/powerpoint/2010/main" val="4278069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F4E6AC14-F446-CD45-08AF-B9F22242ED29}"/>
              </a:ext>
            </a:extLst>
          </p:cNvPr>
          <p:cNvSpPr>
            <a:spLocks noGrp="1"/>
          </p:cNvSpPr>
          <p:nvPr>
            <p:ph type="title"/>
          </p:nvPr>
        </p:nvSpPr>
        <p:spPr/>
        <p:txBody>
          <a:bodyPr/>
          <a:lstStyle/>
          <a:p>
            <a:r>
              <a:rPr lang="el-GR" dirty="0"/>
              <a:t>Βασικά στάδια προετοιμασίας εργασίας </a:t>
            </a:r>
          </a:p>
        </p:txBody>
      </p:sp>
      <p:sp>
        <p:nvSpPr>
          <p:cNvPr id="6" name="Θέση περιεχομένου 5">
            <a:extLst>
              <a:ext uri="{FF2B5EF4-FFF2-40B4-BE49-F238E27FC236}">
                <a16:creationId xmlns:a16="http://schemas.microsoft.com/office/drawing/2014/main" id="{AC667E7F-C15C-4247-AFA6-4D2EB1F4C735}"/>
              </a:ext>
            </a:extLst>
          </p:cNvPr>
          <p:cNvSpPr>
            <a:spLocks noGrp="1"/>
          </p:cNvSpPr>
          <p:nvPr>
            <p:ph idx="1"/>
          </p:nvPr>
        </p:nvSpPr>
        <p:spPr>
          <a:xfrm>
            <a:off x="838200" y="1514764"/>
            <a:ext cx="10515600" cy="4662199"/>
          </a:xfrm>
        </p:spPr>
        <p:txBody>
          <a:bodyPr>
            <a:normAutofit lnSpcReduction="10000"/>
          </a:bodyPr>
          <a:lstStyle/>
          <a:p>
            <a:pPr marL="514350" indent="-514350">
              <a:buFont typeface="+mj-lt"/>
              <a:buAutoNum type="arabicPeriod"/>
            </a:pPr>
            <a:r>
              <a:rPr lang="el-GR" dirty="0"/>
              <a:t>Ορισμός </a:t>
            </a:r>
            <a:r>
              <a:rPr lang="el-GR"/>
              <a:t>γλωσσολογικού φαινομένου/ αντικειμένου </a:t>
            </a:r>
            <a:r>
              <a:rPr lang="el-GR" dirty="0"/>
              <a:t>και στόχων έρευνας </a:t>
            </a:r>
          </a:p>
          <a:p>
            <a:pPr marL="514350" indent="-514350">
              <a:buFont typeface="+mj-lt"/>
              <a:buAutoNum type="arabicPeriod"/>
            </a:pPr>
            <a:r>
              <a:rPr lang="el-GR" dirty="0"/>
              <a:t>Ορισμός πηγών έρευνας (πρωτότυπων έργων και μεταφρασμάτων)</a:t>
            </a:r>
          </a:p>
          <a:p>
            <a:pPr marL="514350" indent="-514350">
              <a:buFont typeface="+mj-lt"/>
              <a:buAutoNum type="arabicPeriod"/>
            </a:pPr>
            <a:r>
              <a:rPr lang="el-GR" dirty="0"/>
              <a:t>Θεωρητική βάση της έρευνας – ανασκόπηση της επιστημονικής  βιβλιογραφίας</a:t>
            </a:r>
          </a:p>
          <a:p>
            <a:pPr marL="514350" indent="-514350">
              <a:buFont typeface="+mj-lt"/>
              <a:buAutoNum type="arabicPeriod"/>
            </a:pPr>
            <a:r>
              <a:rPr lang="el-GR" dirty="0"/>
              <a:t>Επιλογή δεδομένων έρευνας </a:t>
            </a:r>
          </a:p>
          <a:p>
            <a:pPr marL="514350" indent="-514350">
              <a:buFont typeface="+mj-lt"/>
              <a:buAutoNum type="arabicPeriod"/>
            </a:pPr>
            <a:r>
              <a:rPr lang="el-GR" dirty="0"/>
              <a:t>Ανάλυση δεδομένων </a:t>
            </a:r>
          </a:p>
          <a:p>
            <a:pPr marL="514350" indent="-514350">
              <a:buFont typeface="+mj-lt"/>
              <a:buAutoNum type="arabicPeriod"/>
            </a:pPr>
            <a:r>
              <a:rPr lang="el-GR" dirty="0"/>
              <a:t>Αποτελέσματα έρευνας </a:t>
            </a:r>
          </a:p>
          <a:p>
            <a:pPr marL="514350" indent="-514350">
              <a:buFont typeface="+mj-lt"/>
              <a:buAutoNum type="arabicPeriod"/>
            </a:pPr>
            <a:r>
              <a:rPr lang="el-GR" dirty="0"/>
              <a:t>Συμπεράσματα έρευνας </a:t>
            </a:r>
          </a:p>
          <a:p>
            <a:pPr marL="514350" indent="-514350">
              <a:buFont typeface="+mj-lt"/>
              <a:buAutoNum type="arabicPeriod"/>
            </a:pPr>
            <a:r>
              <a:rPr lang="el-GR" dirty="0"/>
              <a:t>Συγγραφή τελικού κειμένου </a:t>
            </a:r>
          </a:p>
          <a:p>
            <a:pPr marL="514350" indent="-514350">
              <a:buFont typeface="+mj-lt"/>
              <a:buAutoNum type="arabicPeriod"/>
            </a:pPr>
            <a:endParaRPr lang="el-GR" dirty="0"/>
          </a:p>
        </p:txBody>
      </p:sp>
      <p:sp>
        <p:nvSpPr>
          <p:cNvPr id="2" name="Βέλος: Δεξιό 1">
            <a:extLst>
              <a:ext uri="{FF2B5EF4-FFF2-40B4-BE49-F238E27FC236}">
                <a16:creationId xmlns:a16="http://schemas.microsoft.com/office/drawing/2014/main" id="{D1DB7F95-5DBD-075F-F80A-D099C69616C5}"/>
              </a:ext>
            </a:extLst>
          </p:cNvPr>
          <p:cNvSpPr/>
          <p:nvPr/>
        </p:nvSpPr>
        <p:spPr>
          <a:xfrm>
            <a:off x="417443" y="2961861"/>
            <a:ext cx="496957" cy="248478"/>
          </a:xfrm>
          <a:prstGeom prst="right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1082770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81890A2-94A7-E5DB-6064-36CFC26FB620}"/>
              </a:ext>
            </a:extLst>
          </p:cNvPr>
          <p:cNvSpPr>
            <a:spLocks noGrp="1"/>
          </p:cNvSpPr>
          <p:nvPr>
            <p:ph type="title"/>
          </p:nvPr>
        </p:nvSpPr>
        <p:spPr/>
        <p:txBody>
          <a:bodyPr/>
          <a:lstStyle/>
          <a:p>
            <a:endParaRPr lang="el-GR"/>
          </a:p>
        </p:txBody>
      </p:sp>
      <p:graphicFrame>
        <p:nvGraphicFramePr>
          <p:cNvPr id="4" name="Θέση περιεχομένου 3">
            <a:extLst>
              <a:ext uri="{FF2B5EF4-FFF2-40B4-BE49-F238E27FC236}">
                <a16:creationId xmlns:a16="http://schemas.microsoft.com/office/drawing/2014/main" id="{194D7814-0BF2-4ED4-59B4-B4875B95C435}"/>
              </a:ext>
            </a:extLst>
          </p:cNvPr>
          <p:cNvGraphicFramePr>
            <a:graphicFrameLocks noGrp="1"/>
          </p:cNvGraphicFramePr>
          <p:nvPr>
            <p:ph idx="1"/>
            <p:extLst>
              <p:ext uri="{D42A27DB-BD31-4B8C-83A1-F6EECF244321}">
                <p14:modId xmlns:p14="http://schemas.microsoft.com/office/powerpoint/2010/main" val="168480632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069141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AEDB35D-CD7C-F231-339D-69DCEDE53DE0}"/>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4298FF8B-0B9D-D1F7-4CEE-A9FC23638482}"/>
              </a:ext>
            </a:extLst>
          </p:cNvPr>
          <p:cNvSpPr>
            <a:spLocks noGrp="1"/>
          </p:cNvSpPr>
          <p:nvPr>
            <p:ph idx="1"/>
          </p:nvPr>
        </p:nvSpPr>
        <p:spPr>
          <a:xfrm>
            <a:off x="838200" y="715617"/>
            <a:ext cx="10515600" cy="5461346"/>
          </a:xfrm>
        </p:spPr>
        <p:txBody>
          <a:bodyPr>
            <a:normAutofit/>
          </a:bodyPr>
          <a:lstStyle/>
          <a:p>
            <a:pPr marL="0" indent="0" algn="l">
              <a:spcBef>
                <a:spcPts val="0"/>
              </a:spcBef>
              <a:buNone/>
            </a:pPr>
            <a:r>
              <a:rPr lang="ru-RU" sz="2400" b="0" i="0" u="none" strike="noStrike" baseline="0" dirty="0">
                <a:latin typeface="TimesNewRomanPSMT"/>
              </a:rPr>
              <a:t>Перевод высказываний с диминутивами на другие языки совсем не обязательно будет содержать такое же количество уменьшительных суффиксов, как русский оригинал доля диминутивов в речи матерей, гово-</a:t>
            </a:r>
          </a:p>
          <a:p>
            <a:pPr marL="0" indent="0" algn="l">
              <a:spcBef>
                <a:spcPts val="0"/>
              </a:spcBef>
              <a:buNone/>
            </a:pPr>
            <a:r>
              <a:rPr lang="ru-RU" sz="2400" b="0" i="0" u="none" strike="noStrike" baseline="0" dirty="0">
                <a:latin typeface="TimesNewRomanPSMT"/>
              </a:rPr>
              <a:t>рящих по-литовски, по-русски и по-испански, превышает 40 % от всех существительных, в то время как в обращенной к детям речи немецких женщин она составляет всего около </a:t>
            </a:r>
            <a:r>
              <a:rPr lang="el-GR" sz="2400" b="0" i="0" u="none" strike="noStrike" baseline="0" dirty="0">
                <a:latin typeface="TimesNewRomanPSMT"/>
              </a:rPr>
              <a:t>3 %</a:t>
            </a:r>
            <a:r>
              <a:rPr lang="ru-RU" sz="2400" dirty="0">
                <a:latin typeface="TimesNewRomanPSMT"/>
              </a:rPr>
              <a:t>.</a:t>
            </a:r>
          </a:p>
          <a:p>
            <a:pPr marL="0" indent="0" algn="l">
              <a:spcBef>
                <a:spcPts val="0"/>
              </a:spcBef>
              <a:buNone/>
            </a:pPr>
            <a:endParaRPr lang="ru-RU" sz="2400" b="0" i="0" u="none" strike="noStrike" baseline="0" dirty="0">
              <a:latin typeface="TimesNewRomanPSMT"/>
            </a:endParaRPr>
          </a:p>
          <a:p>
            <a:pPr marL="0" indent="0" algn="l">
              <a:spcBef>
                <a:spcPts val="0"/>
              </a:spcBef>
              <a:buNone/>
            </a:pPr>
            <a:r>
              <a:rPr lang="ru-RU" sz="2400" dirty="0">
                <a:latin typeface="TimesNewRomanPSMT"/>
              </a:rPr>
              <a:t>К</a:t>
            </a:r>
            <a:r>
              <a:rPr lang="ru-RU" sz="2400" b="0" i="0" u="none" strike="noStrike" baseline="0" dirty="0">
                <a:latin typeface="TimesNewRomanPSMT"/>
              </a:rPr>
              <a:t>оличество диминутивов в болгарских переводах в среднем в полтора раза меньше, чем в русских оригиналах.</a:t>
            </a:r>
          </a:p>
          <a:p>
            <a:pPr marL="0" indent="0" algn="l">
              <a:spcBef>
                <a:spcPts val="0"/>
              </a:spcBef>
              <a:buNone/>
            </a:pPr>
            <a:endParaRPr lang="ru-RU" sz="2400" b="0" i="0" u="none" strike="noStrike" baseline="0" dirty="0">
              <a:latin typeface="TimesNewRomanPSMT"/>
            </a:endParaRPr>
          </a:p>
          <a:p>
            <a:pPr marL="0" indent="0" algn="l">
              <a:spcBef>
                <a:spcPts val="0"/>
              </a:spcBef>
              <a:buNone/>
            </a:pPr>
            <a:r>
              <a:rPr lang="ru-RU" sz="2400" b="0" i="0" u="none" strike="noStrike" baseline="0" dirty="0">
                <a:latin typeface="TimesNewRomanPSMT"/>
              </a:rPr>
              <a:t>Отражение всех русских УС (уменьшительных слов) в болгарском переводе невозможно и неправильно не только потому, что нарушит нормы болгарского языка, но и потому, что текст будет звучать слащаво или экзальтированно, т. е. создаст неправильное представление о стиле автора и его произведения.</a:t>
            </a:r>
          </a:p>
          <a:p>
            <a:pPr marL="0" indent="0" algn="l">
              <a:spcBef>
                <a:spcPts val="0"/>
              </a:spcBef>
              <a:buNone/>
            </a:pPr>
            <a:r>
              <a:rPr lang="ru-RU" sz="2400" dirty="0">
                <a:latin typeface="TimesNewRomanPSMT"/>
              </a:rPr>
              <a:t>                                                                                           (М.Д. Воейкова)</a:t>
            </a:r>
            <a:endParaRPr lang="el-GR" sz="2400" dirty="0"/>
          </a:p>
        </p:txBody>
      </p:sp>
    </p:spTree>
    <p:extLst>
      <p:ext uri="{BB962C8B-B14F-4D97-AF65-F5344CB8AC3E}">
        <p14:creationId xmlns:p14="http://schemas.microsoft.com/office/powerpoint/2010/main" val="29919772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89EC791-95B3-2AE0-17E2-A4F424123FD8}"/>
              </a:ext>
            </a:extLst>
          </p:cNvPr>
          <p:cNvSpPr>
            <a:spLocks noGrp="1"/>
          </p:cNvSpPr>
          <p:nvPr>
            <p:ph type="title"/>
          </p:nvPr>
        </p:nvSpPr>
        <p:spPr/>
        <p:txBody>
          <a:bodyPr/>
          <a:lstStyle/>
          <a:p>
            <a:r>
              <a:rPr lang="ru-RU" dirty="0"/>
              <a:t>Капитанская дочка </a:t>
            </a:r>
            <a:endParaRPr lang="el-GR" dirty="0"/>
          </a:p>
        </p:txBody>
      </p:sp>
      <p:sp>
        <p:nvSpPr>
          <p:cNvPr id="3" name="Θέση περιεχομένου 2">
            <a:extLst>
              <a:ext uri="{FF2B5EF4-FFF2-40B4-BE49-F238E27FC236}">
                <a16:creationId xmlns:a16="http://schemas.microsoft.com/office/drawing/2014/main" id="{958C655D-204E-2BD8-A20B-1BB788BD20A0}"/>
              </a:ext>
            </a:extLst>
          </p:cNvPr>
          <p:cNvSpPr>
            <a:spLocks noGrp="1"/>
          </p:cNvSpPr>
          <p:nvPr>
            <p:ph idx="1"/>
          </p:nvPr>
        </p:nvSpPr>
        <p:spPr/>
        <p:txBody>
          <a:bodyPr/>
          <a:lstStyle/>
          <a:p>
            <a:r>
              <a:rPr lang="ru-RU" dirty="0">
                <a:solidFill>
                  <a:srgbClr val="FF0000"/>
                </a:solidFill>
              </a:rPr>
              <a:t>Греческие переводы </a:t>
            </a:r>
          </a:p>
          <a:p>
            <a:r>
              <a:rPr lang="ru-RU" sz="2400" dirty="0">
                <a:effectLst/>
                <a:latin typeface="Times New Roman" panose="02020603050405020304" pitchFamily="18" charset="0"/>
                <a:ea typeface="Calibri" panose="020F0502020204030204" pitchFamily="34" charset="0"/>
              </a:rPr>
              <a:t>«</a:t>
            </a:r>
            <a:r>
              <a:rPr lang="en-US" sz="2400" i="1" dirty="0">
                <a:effectLst/>
                <a:latin typeface="Times New Roman" panose="02020603050405020304" pitchFamily="18" charset="0"/>
                <a:ea typeface="Times New Roman" panose="02020603050405020304" pitchFamily="18" charset="0"/>
              </a:rPr>
              <a:t>Η </a:t>
            </a:r>
            <a:r>
              <a:rPr lang="en-US" sz="2400" i="1" dirty="0" err="1">
                <a:effectLst/>
                <a:latin typeface="Times New Roman" panose="02020603050405020304" pitchFamily="18" charset="0"/>
                <a:ea typeface="Times New Roman" panose="02020603050405020304" pitchFamily="18" charset="0"/>
              </a:rPr>
              <a:t>κόρη</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του</a:t>
            </a:r>
            <a:r>
              <a:rPr lang="ru-RU" sz="2400" i="1" dirty="0">
                <a:effectLst/>
                <a:latin typeface="Times New Roman" panose="02020603050405020304" pitchFamily="18" charset="0"/>
                <a:ea typeface="Times New Roman" panose="02020603050405020304" pitchFamily="18" charset="0"/>
              </a:rPr>
              <a:t> λοχαγού»</a:t>
            </a:r>
          </a:p>
          <a:p>
            <a:r>
              <a:rPr lang="ru-RU" sz="2400" dirty="0">
                <a:effectLst/>
                <a:latin typeface="Times New Roman" panose="02020603050405020304" pitchFamily="18" charset="0"/>
                <a:ea typeface="Calibri" panose="020F0502020204030204" pitchFamily="34" charset="0"/>
              </a:rPr>
              <a:t>«</a:t>
            </a:r>
            <a:r>
              <a:rPr lang="en-US" sz="2400" dirty="0">
                <a:effectLst/>
                <a:latin typeface="Times New Roman" panose="02020603050405020304" pitchFamily="18" charset="0"/>
                <a:ea typeface="Times New Roman" panose="02020603050405020304" pitchFamily="18" charset="0"/>
              </a:rPr>
              <a:t>Η </a:t>
            </a:r>
            <a:r>
              <a:rPr lang="en-US" sz="2400" dirty="0" err="1">
                <a:effectLst/>
                <a:latin typeface="Times New Roman" panose="02020603050405020304" pitchFamily="18" charset="0"/>
                <a:ea typeface="Times New Roman" panose="02020603050405020304" pitchFamily="18" charset="0"/>
              </a:rPr>
              <a:t>κόρη</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του</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φρουράρχου</a:t>
            </a:r>
            <a:r>
              <a:rPr lang="ru-RU" sz="2400" dirty="0">
                <a:effectLst/>
                <a:latin typeface="Times New Roman" panose="02020603050405020304" pitchFamily="18" charset="0"/>
                <a:ea typeface="Calibri" panose="020F0502020204030204" pitchFamily="34" charset="0"/>
              </a:rPr>
              <a:t>» </a:t>
            </a:r>
          </a:p>
          <a:p>
            <a:endParaRPr lang="ru-RU" sz="2400" dirty="0">
              <a:latin typeface="Times New Roman" panose="02020603050405020304" pitchFamily="18" charset="0"/>
              <a:ea typeface="Calibri" panose="020F0502020204030204" pitchFamily="34" charset="0"/>
            </a:endParaRPr>
          </a:p>
          <a:p>
            <a:r>
              <a:rPr lang="ru-RU" dirty="0">
                <a:solidFill>
                  <a:srgbClr val="FF0000"/>
                </a:solidFill>
                <a:latin typeface="Times New Roman" panose="02020603050405020304" pitchFamily="18" charset="0"/>
                <a:ea typeface="Calibri" panose="020F0502020204030204" pitchFamily="34" charset="0"/>
              </a:rPr>
              <a:t>Английские переводы </a:t>
            </a:r>
          </a:p>
          <a:p>
            <a:pPr algn="just">
              <a:lnSpc>
                <a:spcPct val="115000"/>
              </a:lnSpc>
              <a:spcBef>
                <a:spcPts val="1200"/>
              </a:spcBef>
              <a:spcAft>
                <a:spcPts val="240"/>
              </a:spcAft>
            </a:pPr>
            <a:r>
              <a:rPr lang="en-US" dirty="0">
                <a:solidFill>
                  <a:srgbClr val="000000"/>
                </a:solidFill>
                <a:effectLst/>
                <a:latin typeface="Times New Roman" panose="02020603050405020304" pitchFamily="18" charset="0"/>
                <a:ea typeface="Times New Roman" panose="02020603050405020304" pitchFamily="18" charset="0"/>
              </a:rPr>
              <a:t>The Captain’s daughter. </a:t>
            </a:r>
            <a:endParaRPr lang="ru-RU" dirty="0">
              <a:solidFill>
                <a:srgbClr val="000000"/>
              </a:solidFill>
              <a:effectLst/>
              <a:latin typeface="Times New Roman" panose="02020603050405020304" pitchFamily="18" charset="0"/>
              <a:ea typeface="Times New Roman" panose="02020603050405020304" pitchFamily="18" charset="0"/>
            </a:endParaRPr>
          </a:p>
          <a:p>
            <a:pPr algn="just">
              <a:lnSpc>
                <a:spcPct val="115000"/>
              </a:lnSpc>
              <a:spcBef>
                <a:spcPts val="1200"/>
              </a:spcBef>
              <a:spcAft>
                <a:spcPts val="240"/>
              </a:spcAft>
            </a:pPr>
            <a:r>
              <a:rPr lang="en-US" dirty="0">
                <a:effectLst/>
                <a:latin typeface="Calibri" panose="020F0502020204030204" pitchFamily="34" charset="0"/>
                <a:ea typeface="Calibri" panose="020F0502020204030204" pitchFamily="34" charset="0"/>
                <a:cs typeface="Times New Roman" panose="02020603050405020304" pitchFamily="18" charset="0"/>
              </a:rPr>
              <a:t>The Daughter of the commandant. </a:t>
            </a:r>
            <a:endParaRPr lang="el-GR" dirty="0"/>
          </a:p>
        </p:txBody>
      </p:sp>
    </p:spTree>
    <p:extLst>
      <p:ext uri="{BB962C8B-B14F-4D97-AF65-F5344CB8AC3E}">
        <p14:creationId xmlns:p14="http://schemas.microsoft.com/office/powerpoint/2010/main" val="21401841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78D0F03-B0AD-403C-3EB3-1CCCB28A8373}"/>
              </a:ext>
            </a:extLst>
          </p:cNvPr>
          <p:cNvSpPr txBox="1"/>
          <p:nvPr/>
        </p:nvSpPr>
        <p:spPr>
          <a:xfrm>
            <a:off x="1282148" y="365125"/>
            <a:ext cx="8299174" cy="2585323"/>
          </a:xfrm>
          <a:prstGeom prst="rect">
            <a:avLst/>
          </a:prstGeom>
          <a:noFill/>
        </p:spPr>
        <p:txBody>
          <a:bodyPr wrap="square">
            <a:spAutoFit/>
          </a:bodyPr>
          <a:lstStyle/>
          <a:p>
            <a:r>
              <a:rPr lang="ru-RU" dirty="0"/>
              <a:t>Я велел ехать к коменданту, и через минуту кибитка остановилась перед деревянным </a:t>
            </a:r>
            <a:r>
              <a:rPr lang="ru-RU" b="1" dirty="0"/>
              <a:t>домиком</a:t>
            </a:r>
            <a:r>
              <a:rPr lang="ru-RU" dirty="0"/>
              <a:t>, выстроенным на высоком месте, близ деревянной же церкви.</a:t>
            </a:r>
          </a:p>
          <a:p>
            <a:r>
              <a:rPr lang="ru-RU" dirty="0"/>
              <a:t>«Войди, </a:t>
            </a:r>
            <a:r>
              <a:rPr lang="ru-RU" b="1" dirty="0"/>
              <a:t>батюшка</a:t>
            </a:r>
            <a:r>
              <a:rPr lang="ru-RU" dirty="0"/>
              <a:t>, — отвечал инвалид, — наши дома». Я вошел в чистенькую </a:t>
            </a:r>
            <a:r>
              <a:rPr lang="ru-RU" b="1" dirty="0"/>
              <a:t>комнатку</a:t>
            </a:r>
            <a:r>
              <a:rPr lang="ru-RU" dirty="0"/>
              <a:t>, убранную по-старинному. В углу стоял шкаф с посудой; на стене висел диплом офицерский за стеклом и в рамке; около него красовались лубочные </a:t>
            </a:r>
            <a:r>
              <a:rPr lang="ru-RU" b="1" dirty="0"/>
              <a:t>картинки...</a:t>
            </a:r>
            <a:r>
              <a:rPr lang="ru-RU" dirty="0"/>
              <a:t>У окна сидела </a:t>
            </a:r>
            <a:r>
              <a:rPr lang="ru-RU" b="1" dirty="0"/>
              <a:t>старушка</a:t>
            </a:r>
            <a:r>
              <a:rPr lang="ru-RU" dirty="0"/>
              <a:t> в телогрейке и с платком на голове. Она разматывала нитки, которые держал, распялив на руках, кривой </a:t>
            </a:r>
            <a:r>
              <a:rPr lang="ru-RU" b="1" dirty="0"/>
              <a:t>старичок</a:t>
            </a:r>
            <a:r>
              <a:rPr lang="ru-RU" dirty="0"/>
              <a:t> в офицерском мундире. </a:t>
            </a:r>
          </a:p>
        </p:txBody>
      </p:sp>
      <p:sp>
        <p:nvSpPr>
          <p:cNvPr id="8" name="TextBox 7">
            <a:extLst>
              <a:ext uri="{FF2B5EF4-FFF2-40B4-BE49-F238E27FC236}">
                <a16:creationId xmlns:a16="http://schemas.microsoft.com/office/drawing/2014/main" id="{3552089E-8DA6-B3C8-D8E6-1B3E78015898}"/>
              </a:ext>
            </a:extLst>
          </p:cNvPr>
          <p:cNvSpPr txBox="1"/>
          <p:nvPr/>
        </p:nvSpPr>
        <p:spPr>
          <a:xfrm>
            <a:off x="424899" y="2950448"/>
            <a:ext cx="6005718" cy="3685111"/>
          </a:xfrm>
          <a:prstGeom prst="rect">
            <a:avLst/>
          </a:prstGeom>
          <a:noFill/>
        </p:spPr>
        <p:txBody>
          <a:bodyPr wrap="square">
            <a:spAutoFit/>
          </a:bodyPr>
          <a:lstStyle/>
          <a:p>
            <a:pPr marL="8890" marR="405130" algn="just">
              <a:lnSpc>
                <a:spcPct val="115000"/>
              </a:lnSpc>
              <a:spcAft>
                <a:spcPts val="800"/>
              </a:spcAft>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Είπα στον αμαξά να με πάει ίσια στο φρουραρχείο. Ύστερα από ένα λεφτό το έλκηθρο στάθηκε μπροστά σ' </a:t>
            </a: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ένα </a:t>
            </a:r>
            <a:r>
              <a:rPr lang="el-GR" sz="1800" b="1" i="1" dirty="0">
                <a:effectLst/>
                <a:latin typeface="Times New Roman" panose="02020603050405020304" pitchFamily="18" charset="0"/>
                <a:ea typeface="Times New Roman" panose="02020603050405020304" pitchFamily="18" charset="0"/>
                <a:cs typeface="Times New Roman" panose="02020603050405020304" pitchFamily="18" charset="0"/>
              </a:rPr>
              <a:t>ξύλινο σπιτάκι</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σκαρωμένο πάνω σε ψηλό μέρος, κοντά στην εκκλησία — ξύλινη κι αυτή.</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r>
              <a:rPr lang="el-GR" sz="1800" dirty="0">
                <a:effectLst/>
                <a:latin typeface="Times New Roman" panose="02020603050405020304" pitchFamily="18" charset="0"/>
                <a:ea typeface="Times New Roman" panose="02020603050405020304" pitchFamily="18" charset="0"/>
              </a:rPr>
              <a:t>Μπήκα σε μια </a:t>
            </a:r>
            <a:r>
              <a:rPr lang="el-GR" sz="1800" b="1" i="1" dirty="0" err="1">
                <a:effectLst/>
                <a:latin typeface="Times New Roman" panose="02020603050405020304" pitchFamily="18" charset="0"/>
                <a:ea typeface="Times New Roman" panose="02020603050405020304" pitchFamily="18" charset="0"/>
              </a:rPr>
              <a:t>καθαρούτσικη</a:t>
            </a:r>
            <a:r>
              <a:rPr lang="el-GR" sz="1800" b="1" i="1" dirty="0">
                <a:effectLst/>
                <a:latin typeface="Times New Roman" panose="02020603050405020304" pitchFamily="18" charset="0"/>
                <a:ea typeface="Times New Roman" panose="02020603050405020304" pitchFamily="18" charset="0"/>
              </a:rPr>
              <a:t> καμαρούλα</a:t>
            </a:r>
            <a:r>
              <a:rPr lang="el-GR" sz="1800" dirty="0">
                <a:effectLst/>
                <a:latin typeface="Times New Roman" panose="02020603050405020304" pitchFamily="18" charset="0"/>
                <a:ea typeface="Times New Roman" panose="02020603050405020304" pitchFamily="18" charset="0"/>
              </a:rPr>
              <a:t>, επιπλωμένη με την παλιά μόδα. Σε μια γωνιά η ντουλάπα με τα πιατικά στον τοίχο κρέμεται το δίπλωμα κάποιου αξιωματικού — σε κορνίζα με τζάμι δίπλα — λαϊκές ζωγραφιές. Κοντά στο παράθυρο κάθεται μια </a:t>
            </a:r>
            <a:r>
              <a:rPr lang="el-GR" sz="1800" b="1" i="1" dirty="0">
                <a:effectLst/>
                <a:latin typeface="Times New Roman" panose="02020603050405020304" pitchFamily="18" charset="0"/>
                <a:ea typeface="Times New Roman" panose="02020603050405020304" pitchFamily="18" charset="0"/>
              </a:rPr>
              <a:t>ηλικιωμένη γυναίκα</a:t>
            </a:r>
            <a:r>
              <a:rPr lang="el-GR" sz="1800" b="1" dirty="0">
                <a:effectLst/>
                <a:latin typeface="Times New Roman" panose="02020603050405020304" pitchFamily="18" charset="0"/>
                <a:ea typeface="Times New Roman" panose="02020603050405020304" pitchFamily="18" charset="0"/>
              </a:rPr>
              <a:t> με </a:t>
            </a:r>
            <a:r>
              <a:rPr lang="el-GR" sz="1800" b="1" i="1" dirty="0">
                <a:effectLst/>
                <a:latin typeface="Times New Roman" panose="02020603050405020304" pitchFamily="18" charset="0"/>
                <a:ea typeface="Times New Roman" panose="02020603050405020304" pitchFamily="18" charset="0"/>
              </a:rPr>
              <a:t>πατατούκα και μ' ένα </a:t>
            </a:r>
            <a:r>
              <a:rPr lang="el-GR" sz="1800" b="1" i="1" dirty="0" err="1">
                <a:effectLst/>
                <a:latin typeface="Times New Roman" panose="02020603050405020304" pitchFamily="18" charset="0"/>
                <a:ea typeface="Times New Roman" panose="02020603050405020304" pitchFamily="18" charset="0"/>
              </a:rPr>
              <a:t>τσεμπερι</a:t>
            </a:r>
            <a:r>
              <a:rPr lang="el-GR" sz="1800" b="1" dirty="0">
                <a:effectLst/>
                <a:latin typeface="Times New Roman" panose="02020603050405020304" pitchFamily="18" charset="0"/>
                <a:ea typeface="Times New Roman" panose="02020603050405020304" pitchFamily="18" charset="0"/>
              </a:rPr>
              <a:t> στο κεφάλι</a:t>
            </a:r>
            <a:r>
              <a:rPr lang="el-GR" sz="1800" dirty="0">
                <a:effectLst/>
                <a:latin typeface="Times New Roman" panose="02020603050405020304" pitchFamily="18" charset="0"/>
                <a:ea typeface="Times New Roman" panose="02020603050405020304" pitchFamily="18" charset="0"/>
              </a:rPr>
              <a:t>. Ξετύλιγε μια κούκλα μάλλινο νήμα που την κρατούσε τεντωμένη στ' απλωμένα χέρια του ένα </a:t>
            </a:r>
            <a:r>
              <a:rPr lang="el-GR" sz="1800" b="1" i="1" dirty="0">
                <a:effectLst/>
                <a:latin typeface="Times New Roman" panose="02020603050405020304" pitchFamily="18" charset="0"/>
                <a:ea typeface="Times New Roman" panose="02020603050405020304" pitchFamily="18" charset="0"/>
              </a:rPr>
              <a:t>μονόφθαλμο γεροντάκι</a:t>
            </a:r>
            <a:r>
              <a:rPr lang="el-GR" sz="1800" dirty="0">
                <a:effectLst/>
                <a:latin typeface="Times New Roman" panose="02020603050405020304" pitchFamily="18" charset="0"/>
                <a:ea typeface="Times New Roman" panose="02020603050405020304" pitchFamily="18" charset="0"/>
              </a:rPr>
              <a:t> με στολή αξιωματικού </a:t>
            </a:r>
            <a:endParaRPr lang="el-GR" dirty="0"/>
          </a:p>
        </p:txBody>
      </p:sp>
      <p:graphicFrame>
        <p:nvGraphicFramePr>
          <p:cNvPr id="9" name="Πίνακας 8">
            <a:extLst>
              <a:ext uri="{FF2B5EF4-FFF2-40B4-BE49-F238E27FC236}">
                <a16:creationId xmlns:a16="http://schemas.microsoft.com/office/drawing/2014/main" id="{F84E65B7-9D60-743E-FAE9-04CE1214CE4B}"/>
              </a:ext>
            </a:extLst>
          </p:cNvPr>
          <p:cNvGraphicFramePr>
            <a:graphicFrameLocks noGrp="1"/>
          </p:cNvGraphicFramePr>
          <p:nvPr>
            <p:extLst>
              <p:ext uri="{D42A27DB-BD31-4B8C-83A1-F6EECF244321}">
                <p14:modId xmlns:p14="http://schemas.microsoft.com/office/powerpoint/2010/main" val="3148539484"/>
              </p:ext>
            </p:extLst>
          </p:nvPr>
        </p:nvGraphicFramePr>
        <p:xfrm>
          <a:off x="6589643" y="2773016"/>
          <a:ext cx="5177458" cy="4084983"/>
        </p:xfrm>
        <a:graphic>
          <a:graphicData uri="http://schemas.openxmlformats.org/drawingml/2006/table">
            <a:tbl>
              <a:tblPr firstRow="1" firstCol="1" bandRow="1">
                <a:tableStyleId>{5C22544A-7EE6-4342-B048-85BDC9FD1C3A}</a:tableStyleId>
              </a:tblPr>
              <a:tblGrid>
                <a:gridCol w="5177458">
                  <a:extLst>
                    <a:ext uri="{9D8B030D-6E8A-4147-A177-3AD203B41FA5}">
                      <a16:colId xmlns:a16="http://schemas.microsoft.com/office/drawing/2014/main" val="3396716760"/>
                    </a:ext>
                  </a:extLst>
                </a:gridCol>
              </a:tblGrid>
              <a:tr h="4084983">
                <a:tc>
                  <a:txBody>
                    <a:bodyPr/>
                    <a:lstStyle/>
                    <a:p>
                      <a:pPr algn="just">
                        <a:lnSpc>
                          <a:spcPct val="115000"/>
                        </a:lnSpc>
                        <a:spcAft>
                          <a:spcPts val="800"/>
                        </a:spcAft>
                      </a:pPr>
                      <a:r>
                        <a:rPr lang="en-US" sz="1200" dirty="0">
                          <a:effectLst/>
                        </a:rPr>
                        <a:t>I asked to be taken to the commandant, and a moment later our sleigh drew up </a:t>
                      </a:r>
                      <a:r>
                        <a:rPr lang="en-US" sz="1800" dirty="0">
                          <a:effectLst/>
                        </a:rPr>
                        <a:t>be</a:t>
                      </a:r>
                      <a:r>
                        <a:rPr lang="en-US" sz="1800" dirty="0">
                          <a:solidFill>
                            <a:schemeClr val="tx1"/>
                          </a:solidFill>
                          <a:effectLst/>
                        </a:rPr>
                        <a:t>fore a</a:t>
                      </a:r>
                      <a:r>
                        <a:rPr lang="ru-RU" sz="1800" dirty="0">
                          <a:solidFill>
                            <a:schemeClr val="tx1"/>
                          </a:solidFill>
                          <a:effectLst/>
                        </a:rPr>
                        <a:t> </a:t>
                      </a:r>
                      <a:r>
                        <a:rPr lang="en-US" sz="1800" b="1" dirty="0">
                          <a:solidFill>
                            <a:schemeClr val="tx1"/>
                          </a:solidFill>
                          <a:effectLst/>
                        </a:rPr>
                        <a:t>small wooden house </a:t>
                      </a:r>
                      <a:r>
                        <a:rPr lang="en-US" sz="1800" dirty="0">
                          <a:solidFill>
                            <a:schemeClr val="tx1"/>
                          </a:solidFill>
                          <a:effectLst/>
                        </a:rPr>
                        <a:t>built on some high ground beside a wooden church. </a:t>
                      </a:r>
                      <a:endParaRPr lang="el-GR" sz="1800" dirty="0">
                        <a:solidFill>
                          <a:schemeClr val="tx1"/>
                        </a:solidFill>
                        <a:effectLst/>
                      </a:endParaRPr>
                    </a:p>
                    <a:p>
                      <a:pPr algn="just">
                        <a:lnSpc>
                          <a:spcPct val="115000"/>
                        </a:lnSpc>
                        <a:spcAft>
                          <a:spcPts val="800"/>
                        </a:spcAft>
                      </a:pPr>
                      <a:r>
                        <a:rPr lang="en-US" sz="1800" dirty="0">
                          <a:solidFill>
                            <a:schemeClr val="tx1"/>
                          </a:solidFill>
                          <a:effectLst/>
                        </a:rPr>
                        <a:t> I went into a clean little room, furnished in an old-fashioned style. In one corner stood a crockery cupboard; on the wall hung an officer’s commission, framed and glazed; beside it were some popular wood-cuts, </a:t>
                      </a:r>
                      <a:endParaRPr lang="el-GR" sz="1800" dirty="0">
                        <a:solidFill>
                          <a:schemeClr val="tx1"/>
                        </a:solidFill>
                        <a:effectLst/>
                      </a:endParaRPr>
                    </a:p>
                    <a:p>
                      <a:pPr algn="just">
                        <a:lnSpc>
                          <a:spcPct val="115000"/>
                        </a:lnSpc>
                        <a:spcAft>
                          <a:spcPts val="800"/>
                        </a:spcAft>
                      </a:pPr>
                      <a:r>
                        <a:rPr lang="en-US" sz="1800" dirty="0">
                          <a:solidFill>
                            <a:schemeClr val="tx1"/>
                          </a:solidFill>
                          <a:effectLst/>
                        </a:rPr>
                        <a:t>An old woman in a quilted jerkin and with a scarf over her head was sitting by the window. She was winding some yarn that a one-eyed old man in an officer’s uniform held stretched between his hands. </a:t>
                      </a:r>
                      <a:endParaRPr lang="el-G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595245984"/>
                  </a:ext>
                </a:extLst>
              </a:tr>
            </a:tbl>
          </a:graphicData>
        </a:graphic>
      </p:graphicFrame>
    </p:spTree>
    <p:extLst>
      <p:ext uri="{BB962C8B-B14F-4D97-AF65-F5344CB8AC3E}">
        <p14:creationId xmlns:p14="http://schemas.microsoft.com/office/powerpoint/2010/main" val="1727531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B38C7C-1FAC-70D2-6C54-6EE09A9F82F3}"/>
              </a:ext>
            </a:extLst>
          </p:cNvPr>
          <p:cNvSpPr txBox="1"/>
          <p:nvPr/>
        </p:nvSpPr>
        <p:spPr>
          <a:xfrm>
            <a:off x="647700" y="580936"/>
            <a:ext cx="6096000" cy="1631216"/>
          </a:xfrm>
          <a:prstGeom prst="rect">
            <a:avLst/>
          </a:prstGeom>
          <a:noFill/>
        </p:spPr>
        <p:txBody>
          <a:bodyPr wrap="square">
            <a:spAutoFit/>
          </a:bodyPr>
          <a:lstStyle/>
          <a:p>
            <a:r>
              <a:rPr lang="ru-RU" sz="2000" dirty="0"/>
              <a:t>«Что это, мой </a:t>
            </a:r>
            <a:r>
              <a:rPr lang="ru-RU" sz="2000" b="1" dirty="0"/>
              <a:t>батюшка</a:t>
            </a:r>
            <a:r>
              <a:rPr lang="ru-RU" sz="2000" dirty="0"/>
              <a:t>? — сказала ему жена. — Кушанье давным-давно подано, а тебя не дозовешься». — «А слышь ты, Василиса Егоровна, — отвечал Иван Кузмич, — я был занят службой: </a:t>
            </a:r>
            <a:r>
              <a:rPr lang="ru-RU" sz="2000" b="1" dirty="0"/>
              <a:t>солдатушек</a:t>
            </a:r>
            <a:r>
              <a:rPr lang="ru-RU" sz="2000" dirty="0"/>
              <a:t> учил».</a:t>
            </a:r>
            <a:endParaRPr lang="el-GR" sz="2000" dirty="0"/>
          </a:p>
        </p:txBody>
      </p:sp>
      <p:sp>
        <p:nvSpPr>
          <p:cNvPr id="6" name="TextBox 5">
            <a:extLst>
              <a:ext uri="{FF2B5EF4-FFF2-40B4-BE49-F238E27FC236}">
                <a16:creationId xmlns:a16="http://schemas.microsoft.com/office/drawing/2014/main" id="{89FCD503-7167-1BEA-A4CC-BE7B065F35CB}"/>
              </a:ext>
            </a:extLst>
          </p:cNvPr>
          <p:cNvSpPr txBox="1"/>
          <p:nvPr/>
        </p:nvSpPr>
        <p:spPr>
          <a:xfrm>
            <a:off x="3048000" y="2551837"/>
            <a:ext cx="6096000" cy="1938992"/>
          </a:xfrm>
          <a:prstGeom prst="rect">
            <a:avLst/>
          </a:prstGeom>
          <a:noFill/>
        </p:spPr>
        <p:txBody>
          <a:bodyPr wrap="square">
            <a:spAutoFit/>
          </a:bodyPr>
          <a:lstStyle/>
          <a:p>
            <a:r>
              <a:rPr lang="el-GR" sz="2000" dirty="0"/>
              <a:t>—Τι έγινες, καλέ μου; του είπε η σύζυγος. Το φαγητό είναι από τόση ώρα σερβιρισμένο, κι εμείς είδαμε και πάθαμε να σε φωνάζουμε.</a:t>
            </a:r>
          </a:p>
          <a:p>
            <a:r>
              <a:rPr lang="el-GR" sz="2000" dirty="0"/>
              <a:t>—Άκου να σου ειπώ, </a:t>
            </a:r>
            <a:r>
              <a:rPr lang="el-GR" sz="2000" dirty="0" err="1"/>
              <a:t>Βασιλίσα</a:t>
            </a:r>
            <a:r>
              <a:rPr lang="el-GR" sz="2000" dirty="0"/>
              <a:t> </a:t>
            </a:r>
            <a:r>
              <a:rPr lang="el-GR" sz="2000" dirty="0" err="1"/>
              <a:t>Γιεγκόροβνα</a:t>
            </a:r>
            <a:r>
              <a:rPr lang="el-GR" sz="2000" dirty="0"/>
              <a:t>: λόγοι υπηρεσιακοί, βλέπεις — γύμναζα τους </a:t>
            </a:r>
            <a:r>
              <a:rPr lang="el-GR" sz="2000" dirty="0" err="1"/>
              <a:t>φανταράκους</a:t>
            </a:r>
            <a:r>
              <a:rPr lang="el-GR" sz="2000" dirty="0"/>
              <a:t> μου, ν' άφηνα τη δουλειά στη μέση;</a:t>
            </a:r>
          </a:p>
        </p:txBody>
      </p:sp>
      <p:sp>
        <p:nvSpPr>
          <p:cNvPr id="8" name="TextBox 7">
            <a:extLst>
              <a:ext uri="{FF2B5EF4-FFF2-40B4-BE49-F238E27FC236}">
                <a16:creationId xmlns:a16="http://schemas.microsoft.com/office/drawing/2014/main" id="{91EB6C9A-496A-E185-1BA4-1A2A20D6E37C}"/>
              </a:ext>
            </a:extLst>
          </p:cNvPr>
          <p:cNvSpPr txBox="1"/>
          <p:nvPr/>
        </p:nvSpPr>
        <p:spPr>
          <a:xfrm>
            <a:off x="2311400" y="4937036"/>
            <a:ext cx="7886700" cy="1323439"/>
          </a:xfrm>
          <a:prstGeom prst="rect">
            <a:avLst/>
          </a:prstGeom>
          <a:noFill/>
        </p:spPr>
        <p:txBody>
          <a:bodyPr wrap="square">
            <a:spAutoFit/>
          </a:bodyPr>
          <a:lstStyle/>
          <a:p>
            <a:r>
              <a:rPr lang="en-US" dirty="0"/>
              <a:t>“</a:t>
            </a:r>
            <a:r>
              <a:rPr lang="en-US" sz="2000" dirty="0"/>
              <a:t>What’s this, my dear,” said Basilia; “the table has been served some time, and no one could make you come.”</a:t>
            </a:r>
          </a:p>
          <a:p>
            <a:r>
              <a:rPr lang="en-US" sz="2000" dirty="0"/>
              <a:t>“You see, Basilia, I was busy with the service, instructing my good soldiers</a:t>
            </a:r>
            <a:r>
              <a:rPr lang="en-US" dirty="0"/>
              <a:t>.”</a:t>
            </a:r>
          </a:p>
        </p:txBody>
      </p:sp>
    </p:spTree>
    <p:extLst>
      <p:ext uri="{BB962C8B-B14F-4D97-AF65-F5344CB8AC3E}">
        <p14:creationId xmlns:p14="http://schemas.microsoft.com/office/powerpoint/2010/main" val="1030893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EAA9C9E-736C-3687-EBC5-C174E3F7F7E8}"/>
              </a:ext>
            </a:extLst>
          </p:cNvPr>
          <p:cNvSpPr txBox="1"/>
          <p:nvPr/>
        </p:nvSpPr>
        <p:spPr>
          <a:xfrm>
            <a:off x="1435100" y="988536"/>
            <a:ext cx="5524500" cy="1938992"/>
          </a:xfrm>
          <a:prstGeom prst="rect">
            <a:avLst/>
          </a:prstGeom>
          <a:noFill/>
        </p:spPr>
        <p:txBody>
          <a:bodyPr wrap="square">
            <a:spAutoFit/>
          </a:bodyPr>
          <a:lstStyle/>
          <a:p>
            <a:r>
              <a:rPr lang="ru-RU" sz="2000" dirty="0">
                <a:effectLst/>
                <a:latin typeface="Calibri" panose="020F0502020204030204" pitchFamily="34" charset="0"/>
                <a:ea typeface="Calibri" panose="020F0502020204030204" pitchFamily="34" charset="0"/>
                <a:cs typeface="Times New Roman" panose="02020603050405020304" pitchFamily="18" charset="0"/>
              </a:rPr>
              <a:t>Это была крошечная, сухая старушонка, лет шестидесяти, с вострыми и злыми глазками, с маленьким вострым носом и простоволосая. Белобрысые, мало поседевшие волосы ее были жирно смазаны маслом … были заплетены в крысиную косичку</a:t>
            </a:r>
            <a:endParaRPr lang="el-GR" sz="2000" dirty="0"/>
          </a:p>
        </p:txBody>
      </p:sp>
      <p:sp>
        <p:nvSpPr>
          <p:cNvPr id="6" name="TextBox 5">
            <a:extLst>
              <a:ext uri="{FF2B5EF4-FFF2-40B4-BE49-F238E27FC236}">
                <a16:creationId xmlns:a16="http://schemas.microsoft.com/office/drawing/2014/main" id="{34912208-22DC-AC2F-B7F3-DB2A57DE7EED}"/>
              </a:ext>
            </a:extLst>
          </p:cNvPr>
          <p:cNvSpPr txBox="1"/>
          <p:nvPr/>
        </p:nvSpPr>
        <p:spPr>
          <a:xfrm>
            <a:off x="4546600" y="2818537"/>
            <a:ext cx="6096000" cy="1938992"/>
          </a:xfrm>
          <a:prstGeom prst="rect">
            <a:avLst/>
          </a:prstGeom>
          <a:noFill/>
        </p:spPr>
        <p:txBody>
          <a:bodyPr wrap="square">
            <a:spAutoFit/>
          </a:bodyPr>
          <a:lstStyle/>
          <a:p>
            <a:r>
              <a:rPr lang="el-GR" sz="2000" dirty="0"/>
              <a:t>Ήτανε μια γριούλα κοντή και ξερακιανή, καμμιά εξηνταριά χρονών, με μάτια διαπεραστικά, αγριωπά στην έκφραση, και με μια μύτη κοντή και σουβλερή. Το κεφάλι της ήτανε ξεσκέπαστο και τα γκριζωπά μαλλιά της γυάλιζαν απ' το πολύ λάδι…ήτανε πλεγμένα κοτσίδα, ψιλή σαν ποντικοουρά .</a:t>
            </a:r>
          </a:p>
        </p:txBody>
      </p:sp>
      <p:sp>
        <p:nvSpPr>
          <p:cNvPr id="8" name="TextBox 7">
            <a:extLst>
              <a:ext uri="{FF2B5EF4-FFF2-40B4-BE49-F238E27FC236}">
                <a16:creationId xmlns:a16="http://schemas.microsoft.com/office/drawing/2014/main" id="{A3D19AFB-71F8-D058-190D-6F9179079DD0}"/>
              </a:ext>
            </a:extLst>
          </p:cNvPr>
          <p:cNvSpPr txBox="1"/>
          <p:nvPr/>
        </p:nvSpPr>
        <p:spPr>
          <a:xfrm>
            <a:off x="1016000" y="5179874"/>
            <a:ext cx="6870700" cy="1323439"/>
          </a:xfrm>
          <a:prstGeom prst="rect">
            <a:avLst/>
          </a:prstGeom>
          <a:noFill/>
        </p:spPr>
        <p:txBody>
          <a:bodyPr wrap="square">
            <a:spAutoFit/>
          </a:bodyPr>
          <a:lstStyle/>
          <a:p>
            <a:r>
              <a:rPr lang="en-US" sz="2000" dirty="0"/>
              <a:t>She was a tiny, dried-up old crone, about sixty, with sharp, spiteful little eyes and a small, sharp nose. She was bareheaded, and her colorless and only slightly graying hair was thickly greased... plaited into a ratty braid.</a:t>
            </a:r>
            <a:endParaRPr lang="el-GR" sz="2000" dirty="0"/>
          </a:p>
        </p:txBody>
      </p:sp>
    </p:spTree>
    <p:extLst>
      <p:ext uri="{BB962C8B-B14F-4D97-AF65-F5344CB8AC3E}">
        <p14:creationId xmlns:p14="http://schemas.microsoft.com/office/powerpoint/2010/main" val="1576051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0515F34-F9BA-AA0C-3BCD-0822CDC24ABD}"/>
              </a:ext>
            </a:extLst>
          </p:cNvPr>
          <p:cNvSpPr txBox="1"/>
          <p:nvPr/>
        </p:nvSpPr>
        <p:spPr>
          <a:xfrm>
            <a:off x="1676400" y="794435"/>
            <a:ext cx="9296400" cy="461665"/>
          </a:xfrm>
          <a:prstGeom prst="rect">
            <a:avLst/>
          </a:prstGeom>
          <a:noFill/>
        </p:spPr>
        <p:txBody>
          <a:bodyPr wrap="square">
            <a:spAutoFit/>
          </a:bodyPr>
          <a:lstStyle/>
          <a:p>
            <a:r>
              <a:rPr lang="ru-RU" sz="2400" dirty="0">
                <a:effectLst/>
                <a:latin typeface="Times New Roman" panose="02020603050405020304" pitchFamily="18" charset="0"/>
                <a:ea typeface="Calibri" panose="020F0502020204030204" pitchFamily="34" charset="0"/>
              </a:rPr>
              <a:t>«</a:t>
            </a:r>
            <a:r>
              <a:rPr lang="ru-RU" sz="2400" i="1" dirty="0">
                <a:effectLst/>
                <a:latin typeface="Times New Roman" panose="02020603050405020304" pitchFamily="18" charset="0"/>
                <a:ea typeface="Calibri" panose="020F0502020204030204" pitchFamily="34" charset="0"/>
              </a:rPr>
              <a:t>Матушка, Софья Семеновна, мать ты наша, нежная, болезная!»</a:t>
            </a:r>
            <a:endParaRPr lang="el-GR" sz="2400" dirty="0"/>
          </a:p>
        </p:txBody>
      </p:sp>
      <p:sp>
        <p:nvSpPr>
          <p:cNvPr id="5" name="TextBox 4">
            <a:extLst>
              <a:ext uri="{FF2B5EF4-FFF2-40B4-BE49-F238E27FC236}">
                <a16:creationId xmlns:a16="http://schemas.microsoft.com/office/drawing/2014/main" id="{7E92FB3A-8D4C-B9C8-57BE-0608C1FC8A17}"/>
              </a:ext>
            </a:extLst>
          </p:cNvPr>
          <p:cNvSpPr txBox="1"/>
          <p:nvPr/>
        </p:nvSpPr>
        <p:spPr>
          <a:xfrm>
            <a:off x="1943100" y="1707634"/>
            <a:ext cx="6096000" cy="461665"/>
          </a:xfrm>
          <a:prstGeom prst="rect">
            <a:avLst/>
          </a:prstGeom>
          <a:noFill/>
        </p:spPr>
        <p:txBody>
          <a:bodyPr wrap="square">
            <a:spAutoFit/>
          </a:bodyPr>
          <a:lstStyle/>
          <a:p>
            <a:r>
              <a:rPr lang="el-GR" sz="2400" dirty="0">
                <a:effectLst/>
                <a:latin typeface="Times New Roman" panose="02020603050405020304" pitchFamily="18" charset="0"/>
                <a:ea typeface="Calibri" panose="020F0502020204030204" pitchFamily="34" charset="0"/>
              </a:rPr>
              <a:t>Μητερούλα, Σοφία </a:t>
            </a:r>
            <a:r>
              <a:rPr lang="el-GR" sz="2400" dirty="0" err="1">
                <a:effectLst/>
                <a:latin typeface="Times New Roman" panose="02020603050405020304" pitchFamily="18" charset="0"/>
                <a:ea typeface="Calibri" panose="020F0502020204030204" pitchFamily="34" charset="0"/>
              </a:rPr>
              <a:t>Σεμιόνοβνα</a:t>
            </a:r>
            <a:r>
              <a:rPr lang="el-GR" sz="2400" dirty="0">
                <a:effectLst/>
                <a:latin typeface="Times New Roman" panose="02020603050405020304" pitchFamily="18" charset="0"/>
                <a:ea typeface="Calibri" panose="020F0502020204030204" pitchFamily="34" charset="0"/>
              </a:rPr>
              <a:t>,</a:t>
            </a:r>
            <a:endParaRPr lang="el-GR" sz="2400" dirty="0"/>
          </a:p>
        </p:txBody>
      </p:sp>
      <p:sp>
        <p:nvSpPr>
          <p:cNvPr id="7" name="TextBox 6">
            <a:extLst>
              <a:ext uri="{FF2B5EF4-FFF2-40B4-BE49-F238E27FC236}">
                <a16:creationId xmlns:a16="http://schemas.microsoft.com/office/drawing/2014/main" id="{79BA76D8-E1D1-E06E-3F8A-2196EA45072B}"/>
              </a:ext>
            </a:extLst>
          </p:cNvPr>
          <p:cNvSpPr txBox="1"/>
          <p:nvPr/>
        </p:nvSpPr>
        <p:spPr>
          <a:xfrm>
            <a:off x="2247900" y="2626667"/>
            <a:ext cx="8597900" cy="461665"/>
          </a:xfrm>
          <a:prstGeom prst="rect">
            <a:avLst/>
          </a:prstGeom>
          <a:noFill/>
        </p:spPr>
        <p:txBody>
          <a:bodyPr wrap="square">
            <a:spAutoFit/>
          </a:bodyPr>
          <a:lstStyle/>
          <a:p>
            <a:r>
              <a:rPr lang="el-GR" sz="2400" dirty="0">
                <a:effectLst/>
                <a:latin typeface="Times New Roman" panose="02020603050405020304" pitchFamily="18" charset="0"/>
                <a:ea typeface="Calibri" panose="020F0502020204030204" pitchFamily="34" charset="0"/>
              </a:rPr>
              <a:t>Σοφία </a:t>
            </a:r>
            <a:r>
              <a:rPr lang="el-GR" sz="2400" dirty="0" err="1">
                <a:effectLst/>
                <a:latin typeface="Times New Roman" panose="02020603050405020304" pitchFamily="18" charset="0"/>
                <a:ea typeface="Calibri" panose="020F0502020204030204" pitchFamily="34" charset="0"/>
              </a:rPr>
              <a:t>Σιμιόνοβνα</a:t>
            </a:r>
            <a:r>
              <a:rPr lang="el-GR" sz="2400" dirty="0">
                <a:effectLst/>
                <a:latin typeface="Times New Roman" panose="02020603050405020304" pitchFamily="18" charset="0"/>
                <a:ea typeface="Calibri" panose="020F0502020204030204" pitchFamily="34" charset="0"/>
              </a:rPr>
              <a:t>,  </a:t>
            </a:r>
            <a:r>
              <a:rPr lang="el-GR" sz="2400" dirty="0" err="1">
                <a:effectLst/>
                <a:latin typeface="Times New Roman" panose="02020603050405020304" pitchFamily="18" charset="0"/>
                <a:ea typeface="Calibri" panose="020F0502020204030204" pitchFamily="34" charset="0"/>
              </a:rPr>
              <a:t>ἐσὺ</a:t>
            </a:r>
            <a:r>
              <a:rPr lang="el-GR" sz="2400" dirty="0">
                <a:effectLst/>
                <a:latin typeface="Times New Roman" panose="02020603050405020304" pitchFamily="18" charset="0"/>
                <a:ea typeface="Calibri" panose="020F0502020204030204" pitchFamily="34" charset="0"/>
              </a:rPr>
              <a:t> </a:t>
            </a:r>
            <a:r>
              <a:rPr lang="el-GR" sz="2400" dirty="0" err="1">
                <a:effectLst/>
                <a:latin typeface="Times New Roman" panose="02020603050405020304" pitchFamily="18" charset="0"/>
                <a:ea typeface="Calibri" panose="020F0502020204030204" pitchFamily="34" charset="0"/>
              </a:rPr>
              <a:t>εἷσαι</a:t>
            </a:r>
            <a:r>
              <a:rPr lang="el-GR" sz="2400" dirty="0">
                <a:effectLst/>
                <a:latin typeface="Times New Roman" panose="02020603050405020304" pitchFamily="18" charset="0"/>
                <a:ea typeface="Calibri" panose="020F0502020204030204" pitchFamily="34" charset="0"/>
              </a:rPr>
              <a:t> ἡ </a:t>
            </a:r>
            <a:r>
              <a:rPr lang="el-GR" sz="2400" dirty="0" err="1">
                <a:effectLst/>
                <a:latin typeface="Times New Roman" panose="02020603050405020304" pitchFamily="18" charset="0"/>
                <a:ea typeface="Calibri" panose="020F0502020204030204" pitchFamily="34" charset="0"/>
              </a:rPr>
              <a:t>ἀγαπημένη</a:t>
            </a:r>
            <a:r>
              <a:rPr lang="el-GR" sz="2400" dirty="0">
                <a:effectLst/>
                <a:latin typeface="Times New Roman" panose="02020603050405020304" pitchFamily="18" charset="0"/>
                <a:ea typeface="Calibri" panose="020F0502020204030204" pitchFamily="34" charset="0"/>
              </a:rPr>
              <a:t> μάνα μας</a:t>
            </a:r>
            <a:endParaRPr lang="el-GR" sz="2400" dirty="0"/>
          </a:p>
        </p:txBody>
      </p:sp>
      <p:sp>
        <p:nvSpPr>
          <p:cNvPr id="9" name="TextBox 8">
            <a:extLst>
              <a:ext uri="{FF2B5EF4-FFF2-40B4-BE49-F238E27FC236}">
                <a16:creationId xmlns:a16="http://schemas.microsoft.com/office/drawing/2014/main" id="{A1E1AF52-9A54-02AA-65E7-A72CC0312F0B}"/>
              </a:ext>
            </a:extLst>
          </p:cNvPr>
          <p:cNvSpPr txBox="1"/>
          <p:nvPr/>
        </p:nvSpPr>
        <p:spPr>
          <a:xfrm>
            <a:off x="3498850" y="4089567"/>
            <a:ext cx="6096000" cy="461665"/>
          </a:xfrm>
          <a:prstGeom prst="rect">
            <a:avLst/>
          </a:prstGeom>
          <a:noFill/>
        </p:spPr>
        <p:txBody>
          <a:bodyPr wrap="square">
            <a:spAutoFit/>
          </a:bodyPr>
          <a:lstStyle/>
          <a:p>
            <a:r>
              <a:rPr lang="en-US" sz="2400" dirty="0">
                <a:effectLst/>
                <a:latin typeface="Times New Roman" panose="02020603050405020304" pitchFamily="18" charset="0"/>
                <a:ea typeface="Calibri" panose="020F0502020204030204" pitchFamily="34" charset="0"/>
              </a:rPr>
              <a:t>Little mother, </a:t>
            </a:r>
            <a:r>
              <a:rPr lang="en-US" sz="2400" dirty="0" err="1">
                <a:effectLst/>
                <a:latin typeface="Times New Roman" panose="02020603050405020304" pitchFamily="18" charset="0"/>
                <a:ea typeface="Calibri" panose="020F0502020204030204" pitchFamily="34" charset="0"/>
              </a:rPr>
              <a:t>Sofya</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Semyonovna</a:t>
            </a:r>
            <a:r>
              <a:rPr lang="en-US" sz="2400" dirty="0">
                <a:effectLst/>
                <a:latin typeface="Times New Roman" panose="02020603050405020304" pitchFamily="18" charset="0"/>
                <a:ea typeface="Calibri" panose="020F0502020204030204" pitchFamily="34" charset="0"/>
              </a:rPr>
              <a:t>, </a:t>
            </a:r>
            <a:endParaRPr lang="el-GR" sz="2400" dirty="0"/>
          </a:p>
        </p:txBody>
      </p:sp>
    </p:spTree>
    <p:extLst>
      <p:ext uri="{BB962C8B-B14F-4D97-AF65-F5344CB8AC3E}">
        <p14:creationId xmlns:p14="http://schemas.microsoft.com/office/powerpoint/2010/main" val="3811174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9406E62-D68B-3877-17AB-3BDEAE6FBFEC}"/>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24175B66-8983-1BCE-80B3-D3ED2A9F56F7}"/>
              </a:ext>
            </a:extLst>
          </p:cNvPr>
          <p:cNvSpPr>
            <a:spLocks noGrp="1"/>
          </p:cNvSpPr>
          <p:nvPr>
            <p:ph idx="1"/>
          </p:nvPr>
        </p:nvSpPr>
        <p:spPr>
          <a:xfrm>
            <a:off x="838200" y="885825"/>
            <a:ext cx="10515600" cy="5291138"/>
          </a:xfrm>
        </p:spPr>
        <p:txBody>
          <a:bodyPr>
            <a:noAutofit/>
          </a:bodyPr>
          <a:lstStyle/>
          <a:p>
            <a:pPr marL="0" indent="0" algn="just">
              <a:buNone/>
            </a:pPr>
            <a:r>
              <a:rPr lang="el-GR" b="0" i="0" u="none" strike="noStrike" baseline="0" dirty="0">
                <a:solidFill>
                  <a:srgbClr val="000000"/>
                </a:solidFill>
                <a:latin typeface="Calibri" panose="020F0502020204030204" pitchFamily="34" charset="0"/>
              </a:rPr>
              <a:t>Η μεθοδολογική αρχή της συγκριτικής ανάλυσης είναι να αντιπαραθέτει τις δομές δύο ή περισσότερων γλωσσών μέσω του ίδιου θεωρητικού μοντέλου. Ωστόσο, θεωρητικά μοντέλα που έχουν αναπτυχθεί για μια συγκεκριμένη γλώσσα (συνήθως την αγγλική) δεν είναι πάντοτε κατάλληλα για την περιγραφή άλλων γλωσσών. Αυτό γίνεται πιο σαφές εάν οι δύο γλώσσες είναι γενετικά άσχετες. </a:t>
            </a:r>
            <a:r>
              <a:rPr lang="el-GR" b="1" dirty="0">
                <a:solidFill>
                  <a:srgbClr val="FF0000"/>
                </a:solidFill>
              </a:rPr>
              <a:t>Έτσι, αναζητήθηκε συχνά από τους γλωσσολόγους ένα μέτρο σύγκρισης με το οποίο θα </a:t>
            </a:r>
            <a:r>
              <a:rPr lang="el-GR" b="1" dirty="0" err="1">
                <a:solidFill>
                  <a:srgbClr val="FF0000"/>
                </a:solidFill>
              </a:rPr>
              <a:t>μελετώντο</a:t>
            </a:r>
            <a:r>
              <a:rPr lang="el-GR" b="1" dirty="0">
                <a:solidFill>
                  <a:srgbClr val="FF0000"/>
                </a:solidFill>
              </a:rPr>
              <a:t> οι ομοιότητες και οι διαφορές, ένα </a:t>
            </a:r>
            <a:r>
              <a:rPr lang="el-GR" b="1" dirty="0" err="1">
                <a:solidFill>
                  <a:srgbClr val="FF0000"/>
                </a:solidFill>
              </a:rPr>
              <a:t>tertium</a:t>
            </a:r>
            <a:r>
              <a:rPr lang="el-GR" b="1" dirty="0">
                <a:solidFill>
                  <a:srgbClr val="FF0000"/>
                </a:solidFill>
              </a:rPr>
              <a:t> </a:t>
            </a:r>
            <a:r>
              <a:rPr lang="el-GR" b="1" dirty="0" err="1">
                <a:solidFill>
                  <a:srgbClr val="FF0000"/>
                </a:solidFill>
              </a:rPr>
              <a:t>comparationis</a:t>
            </a:r>
            <a:r>
              <a:rPr lang="el-GR" b="1" dirty="0">
                <a:solidFill>
                  <a:srgbClr val="FF0000"/>
                </a:solidFill>
              </a:rPr>
              <a:t>. Ένα τέτοιο μέτρο σύγκρισης είναι δύσκολο να βρεθεί στα μορφολογικά και στα συντακτικά φαινόμενα. Η αντιστοιχία στη μετάφραση προτάθηκε συχνά ως </a:t>
            </a:r>
            <a:r>
              <a:rPr lang="el-GR" b="1" dirty="0" err="1">
                <a:solidFill>
                  <a:srgbClr val="FF0000"/>
                </a:solidFill>
              </a:rPr>
              <a:t>tertium</a:t>
            </a:r>
            <a:r>
              <a:rPr lang="el-GR" b="1" dirty="0">
                <a:solidFill>
                  <a:srgbClr val="FF0000"/>
                </a:solidFill>
              </a:rPr>
              <a:t> </a:t>
            </a:r>
            <a:r>
              <a:rPr lang="el-GR" b="1" dirty="0" err="1">
                <a:solidFill>
                  <a:srgbClr val="FF0000"/>
                </a:solidFill>
              </a:rPr>
              <a:t>comparationis</a:t>
            </a:r>
            <a:r>
              <a:rPr lang="el-GR" b="1" dirty="0">
                <a:solidFill>
                  <a:srgbClr val="FF0000"/>
                </a:solidFill>
              </a:rPr>
              <a:t>, </a:t>
            </a:r>
            <a:r>
              <a:rPr lang="el-GR" b="0" i="0" u="none" strike="noStrike" baseline="0" dirty="0">
                <a:solidFill>
                  <a:srgbClr val="000000"/>
                </a:solidFill>
                <a:latin typeface="Calibri" panose="020F0502020204030204" pitchFamily="34" charset="0"/>
              </a:rPr>
              <a:t>αλλά και πάλι υπάρχουν προβλήματα στην εξειδίκευση των πραγματολογικών και σημασιολογικών χαρακτηριστικών της μεταφραστικής αντιστοιχίας. </a:t>
            </a:r>
            <a:r>
              <a:rPr lang="en-US" b="0" i="0" u="none" strike="noStrike" baseline="0" dirty="0">
                <a:solidFill>
                  <a:srgbClr val="000000"/>
                </a:solidFill>
                <a:latin typeface="Calibri" panose="020F0502020204030204" pitchFamily="34" charset="0"/>
              </a:rPr>
              <a:t> </a:t>
            </a:r>
            <a:r>
              <a:rPr lang="el-GR" b="0" i="0" u="none" strike="noStrike" baseline="0" dirty="0">
                <a:solidFill>
                  <a:srgbClr val="000000"/>
                </a:solidFill>
                <a:latin typeface="Calibri" panose="020F0502020204030204" pitchFamily="34" charset="0"/>
              </a:rPr>
              <a:t>(</a:t>
            </a:r>
            <a:r>
              <a:rPr lang="el-GR" b="0" i="0" u="none" strike="noStrike" baseline="0" dirty="0" err="1">
                <a:solidFill>
                  <a:srgbClr val="000000"/>
                </a:solidFill>
                <a:latin typeface="Calibri" panose="020F0502020204030204" pitchFamily="34" charset="0"/>
              </a:rPr>
              <a:t>Γιαννουλοπούλου</a:t>
            </a:r>
            <a:r>
              <a:rPr lang="el-GR" b="0" i="0" u="none" strike="noStrike" baseline="0" dirty="0">
                <a:solidFill>
                  <a:srgbClr val="000000"/>
                </a:solidFill>
                <a:latin typeface="Calibri" panose="020F0502020204030204" pitchFamily="34" charset="0"/>
              </a:rPr>
              <a:t>)</a:t>
            </a:r>
            <a:endParaRPr lang="el-GR" dirty="0"/>
          </a:p>
        </p:txBody>
      </p:sp>
    </p:spTree>
    <p:extLst>
      <p:ext uri="{BB962C8B-B14F-4D97-AF65-F5344CB8AC3E}">
        <p14:creationId xmlns:p14="http://schemas.microsoft.com/office/powerpoint/2010/main" val="3724089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E1DE17-DCB8-F992-14EF-D3FABFAE83EB}"/>
              </a:ext>
            </a:extLst>
          </p:cNvPr>
          <p:cNvSpPr>
            <a:spLocks noGrp="1"/>
          </p:cNvSpPr>
          <p:nvPr>
            <p:ph type="title"/>
          </p:nvPr>
        </p:nvSpPr>
        <p:spPr/>
        <p:txBody>
          <a:bodyPr/>
          <a:lstStyle/>
          <a:p>
            <a:r>
              <a:rPr lang="el-GR" dirty="0"/>
              <a:t>Ενδεικτικές γραμματικές πηγές. </a:t>
            </a:r>
          </a:p>
        </p:txBody>
      </p:sp>
      <p:sp>
        <p:nvSpPr>
          <p:cNvPr id="3" name="Θέση περιεχομένου 2">
            <a:extLst>
              <a:ext uri="{FF2B5EF4-FFF2-40B4-BE49-F238E27FC236}">
                <a16:creationId xmlns:a16="http://schemas.microsoft.com/office/drawing/2014/main" id="{9AF9882D-D43E-57C6-A3AD-595E7044FA8E}"/>
              </a:ext>
            </a:extLst>
          </p:cNvPr>
          <p:cNvSpPr>
            <a:spLocks noGrp="1"/>
          </p:cNvSpPr>
          <p:nvPr>
            <p:ph idx="1"/>
          </p:nvPr>
        </p:nvSpPr>
        <p:spPr>
          <a:xfrm>
            <a:off x="838200" y="1409700"/>
            <a:ext cx="10515600" cy="4767263"/>
          </a:xfrm>
        </p:spPr>
        <p:txBody>
          <a:bodyPr>
            <a:normAutofit/>
          </a:bodyPr>
          <a:lstStyle/>
          <a:p>
            <a:pPr marL="0" indent="0">
              <a:buNone/>
            </a:pPr>
            <a:r>
              <a:rPr lang="el-GR" sz="1800" b="0" i="1" u="none" strike="noStrike" baseline="0" dirty="0">
                <a:solidFill>
                  <a:srgbClr val="000000"/>
                </a:solidFill>
                <a:latin typeface="Calibri" panose="020F0502020204030204" pitchFamily="34" charset="0"/>
              </a:rPr>
              <a:t>- </a:t>
            </a:r>
            <a:r>
              <a:rPr lang="el-GR" sz="1800" b="1" i="1" u="none" strike="noStrike" baseline="0" dirty="0">
                <a:solidFill>
                  <a:srgbClr val="FF0000"/>
                </a:solidFill>
                <a:latin typeface="Calibri" panose="020F0502020204030204" pitchFamily="34" charset="0"/>
              </a:rPr>
              <a:t>της Ελληνικής γλώσσας</a:t>
            </a:r>
            <a:r>
              <a:rPr lang="el-GR" sz="1800" b="0" i="1" u="none" strike="noStrike" baseline="0" dirty="0">
                <a:solidFill>
                  <a:srgbClr val="000000"/>
                </a:solidFill>
                <a:latin typeface="Calibri" panose="020F0502020204030204" pitchFamily="34" charset="0"/>
              </a:rPr>
              <a:t> </a:t>
            </a:r>
          </a:p>
          <a:p>
            <a:pPr marL="342900" indent="-342900">
              <a:buAutoNum type="arabicPeriod"/>
            </a:pPr>
            <a:r>
              <a:rPr lang="el-GR" sz="1800" b="1" i="1" u="none" strike="noStrike" baseline="0" dirty="0">
                <a:solidFill>
                  <a:srgbClr val="000000"/>
                </a:solidFill>
                <a:latin typeface="Calibri" panose="020F0502020204030204" pitchFamily="34" charset="0"/>
              </a:rPr>
              <a:t>Ρυθμιστικές / Σχολικές γραμματικές </a:t>
            </a:r>
            <a:endParaRPr lang="en-US" sz="1800" b="1" i="1" u="none" strike="noStrike" baseline="0" dirty="0">
              <a:solidFill>
                <a:srgbClr val="000000"/>
              </a:solidFill>
              <a:latin typeface="Calibri" panose="020F0502020204030204" pitchFamily="34" charset="0"/>
            </a:endParaRPr>
          </a:p>
          <a:p>
            <a:pPr marL="0" indent="0">
              <a:buNone/>
            </a:pPr>
            <a:r>
              <a:rPr lang="el-GR" sz="1800" b="0" i="1" u="none" strike="noStrike" baseline="0" dirty="0">
                <a:solidFill>
                  <a:srgbClr val="000000"/>
                </a:solidFill>
                <a:latin typeface="Calibri" panose="020F0502020204030204" pitchFamily="34" charset="0"/>
              </a:rPr>
              <a:t>Τριανταφυλλίδης Μ. ([1941] 1991). Νεοελληνική Γραμματική (της Δημοτικής). </a:t>
            </a:r>
            <a:endParaRPr lang="en-US" sz="1800" i="1" dirty="0">
              <a:solidFill>
                <a:srgbClr val="000000"/>
              </a:solidFill>
              <a:latin typeface="Calibri" panose="020F0502020204030204" pitchFamily="34" charset="0"/>
            </a:endParaRPr>
          </a:p>
          <a:p>
            <a:pPr marL="0" indent="0">
              <a:buNone/>
            </a:pPr>
            <a:r>
              <a:rPr lang="el-GR" sz="1800" b="0" i="1" u="none" strike="noStrike" baseline="0" dirty="0" err="1">
                <a:solidFill>
                  <a:srgbClr val="000000"/>
                </a:solidFill>
                <a:latin typeface="Calibri" panose="020F0502020204030204" pitchFamily="34" charset="0"/>
              </a:rPr>
              <a:t>Τσοπανάκης</a:t>
            </a:r>
            <a:r>
              <a:rPr lang="el-GR" sz="1800" b="0" i="1" u="none" strike="noStrike" baseline="0" dirty="0">
                <a:solidFill>
                  <a:srgbClr val="000000"/>
                </a:solidFill>
                <a:latin typeface="Calibri" panose="020F0502020204030204" pitchFamily="34" charset="0"/>
              </a:rPr>
              <a:t> Αγ. (1994). Νεοελληνική Γραμματική </a:t>
            </a:r>
            <a:endParaRPr lang="en-US" sz="1800" b="0" i="1" u="none" strike="noStrike" baseline="0" dirty="0">
              <a:solidFill>
                <a:srgbClr val="000000"/>
              </a:solidFill>
              <a:latin typeface="Calibri" panose="020F0502020204030204" pitchFamily="34" charset="0"/>
            </a:endParaRPr>
          </a:p>
          <a:p>
            <a:pPr marL="0" indent="0">
              <a:buNone/>
            </a:pPr>
            <a:r>
              <a:rPr lang="en-US" sz="1800" b="1" i="1" dirty="0">
                <a:solidFill>
                  <a:srgbClr val="000000"/>
                </a:solidFill>
                <a:latin typeface="Calibri" panose="020F0502020204030204" pitchFamily="34" charset="0"/>
              </a:rPr>
              <a:t>2. </a:t>
            </a:r>
            <a:r>
              <a:rPr lang="el-GR" sz="1800" b="1" i="1" u="none" strike="noStrike" baseline="0" dirty="0">
                <a:solidFill>
                  <a:srgbClr val="000000"/>
                </a:solidFill>
              </a:rPr>
              <a:t>Περιγραφικές γραμματικές </a:t>
            </a:r>
            <a:endParaRPr lang="en-US" sz="1800" b="1" i="1" dirty="0">
              <a:solidFill>
                <a:srgbClr val="000000"/>
              </a:solidFill>
              <a:latin typeface="Calibri" panose="020F0502020204030204" pitchFamily="34" charset="0"/>
            </a:endParaRPr>
          </a:p>
          <a:p>
            <a:pPr marL="0" indent="0">
              <a:buNone/>
            </a:pPr>
            <a:r>
              <a:rPr lang="en-US" sz="1800" b="0" i="1" u="none" strike="noStrike" baseline="0" dirty="0" err="1">
                <a:solidFill>
                  <a:srgbClr val="000000"/>
                </a:solidFill>
                <a:latin typeface="Calibri" panose="020F0502020204030204" pitchFamily="34" charset="0"/>
              </a:rPr>
              <a:t>Mackridge</a:t>
            </a:r>
            <a:r>
              <a:rPr lang="en-US" sz="1800" b="0" i="1" u="none" strike="noStrike" baseline="0" dirty="0">
                <a:solidFill>
                  <a:srgbClr val="000000"/>
                </a:solidFill>
                <a:latin typeface="Calibri" panose="020F0502020204030204" pitchFamily="34" charset="0"/>
              </a:rPr>
              <a:t> P. (1985). The Modern Greek Language. A descriptive analysis of Standard Modern Greek. Oxford: Oxford University Press</a:t>
            </a:r>
          </a:p>
          <a:p>
            <a:pPr marL="0" indent="0">
              <a:buNone/>
            </a:pPr>
            <a:r>
              <a:rPr lang="en-US" sz="1800" b="0" i="1" u="none" strike="noStrike" baseline="0" dirty="0">
                <a:solidFill>
                  <a:srgbClr val="000000"/>
                </a:solidFill>
                <a:latin typeface="Calibri" panose="020F0502020204030204" pitchFamily="34" charset="0"/>
              </a:rPr>
              <a:t>Holton D., </a:t>
            </a:r>
            <a:r>
              <a:rPr lang="en-US" sz="1800" b="0" i="1" u="none" strike="noStrike" baseline="0" dirty="0" err="1">
                <a:solidFill>
                  <a:srgbClr val="000000"/>
                </a:solidFill>
                <a:latin typeface="Calibri" panose="020F0502020204030204" pitchFamily="34" charset="0"/>
              </a:rPr>
              <a:t>Mackridge</a:t>
            </a:r>
            <a:r>
              <a:rPr lang="en-US" sz="1800" b="0" i="1" u="none" strike="noStrike" baseline="0" dirty="0">
                <a:solidFill>
                  <a:srgbClr val="000000"/>
                </a:solidFill>
                <a:latin typeface="Calibri" panose="020F0502020204030204" pitchFamily="34" charset="0"/>
              </a:rPr>
              <a:t> P., &amp; </a:t>
            </a:r>
            <a:r>
              <a:rPr lang="en-US" sz="1800" b="0" i="1" u="none" strike="noStrike" baseline="0" dirty="0" err="1">
                <a:solidFill>
                  <a:srgbClr val="000000"/>
                </a:solidFill>
                <a:latin typeface="Calibri" panose="020F0502020204030204" pitchFamily="34" charset="0"/>
              </a:rPr>
              <a:t>Philippaki</a:t>
            </a:r>
            <a:r>
              <a:rPr lang="en-US" sz="1800" b="0" i="1" u="none" strike="noStrike" baseline="0" dirty="0">
                <a:solidFill>
                  <a:srgbClr val="000000"/>
                </a:solidFill>
                <a:latin typeface="Calibri" panose="020F0502020204030204" pitchFamily="34" charset="0"/>
              </a:rPr>
              <a:t>-Warburton I. (1997). Greek. A Comprehensive Grammar of the Modern Language. London: Routledge </a:t>
            </a:r>
            <a:endParaRPr lang="en-US" sz="1800" i="1" dirty="0">
              <a:solidFill>
                <a:srgbClr val="000000"/>
              </a:solidFill>
              <a:latin typeface="Calibri" panose="020F0502020204030204" pitchFamily="34" charset="0"/>
            </a:endParaRPr>
          </a:p>
          <a:p>
            <a:pPr marL="0" indent="0">
              <a:buNone/>
            </a:pPr>
            <a:r>
              <a:rPr lang="el-GR" sz="1800" b="0" i="1" u="none" strike="noStrike" baseline="0" dirty="0">
                <a:solidFill>
                  <a:srgbClr val="000000"/>
                </a:solidFill>
                <a:latin typeface="Calibri" panose="020F0502020204030204" pitchFamily="34" charset="0"/>
              </a:rPr>
              <a:t>Κλαίρης Χ., &amp; </a:t>
            </a:r>
            <a:r>
              <a:rPr lang="el-GR" sz="1800" b="0" i="1" u="none" strike="noStrike" baseline="0" dirty="0" err="1">
                <a:solidFill>
                  <a:srgbClr val="000000"/>
                </a:solidFill>
                <a:latin typeface="Calibri" panose="020F0502020204030204" pitchFamily="34" charset="0"/>
              </a:rPr>
              <a:t>Μπαμπινιώτης</a:t>
            </a:r>
            <a:r>
              <a:rPr lang="el-GR" sz="1800" b="0" i="1" u="none" strike="noStrike" baseline="0" dirty="0">
                <a:solidFill>
                  <a:srgbClr val="000000"/>
                </a:solidFill>
                <a:latin typeface="Calibri" panose="020F0502020204030204" pitchFamily="34" charset="0"/>
              </a:rPr>
              <a:t> Γ. (1998). Γραμματική της Νέας Ελληνικής (</a:t>
            </a:r>
            <a:r>
              <a:rPr lang="el-GR" sz="1800" b="0" i="1" u="none" strike="noStrike" baseline="0" dirty="0" err="1">
                <a:solidFill>
                  <a:srgbClr val="000000"/>
                </a:solidFill>
                <a:latin typeface="Calibri" panose="020F0502020204030204" pitchFamily="34" charset="0"/>
              </a:rPr>
              <a:t>Δομολειτουργική</a:t>
            </a:r>
            <a:r>
              <a:rPr lang="el-GR" sz="1800" b="0" i="1" u="none" strike="noStrike" baseline="0" dirty="0">
                <a:solidFill>
                  <a:srgbClr val="000000"/>
                </a:solidFill>
                <a:latin typeface="Calibri" panose="020F0502020204030204" pitchFamily="34" charset="0"/>
              </a:rPr>
              <a:t> Επικοινωνιακή). Αθήνα: Ελληνικά Γράμματα </a:t>
            </a:r>
            <a:r>
              <a:rPr lang="en-US" sz="1800" b="0" i="1" u="none" strike="noStrike" baseline="0" dirty="0">
                <a:solidFill>
                  <a:srgbClr val="000000"/>
                </a:solidFill>
                <a:latin typeface="Calibri" panose="020F0502020204030204" pitchFamily="34" charset="0"/>
              </a:rPr>
              <a:t> </a:t>
            </a:r>
            <a:endParaRPr lang="el-GR" sz="1800" b="0" i="1" u="none" strike="noStrike" baseline="0" dirty="0">
              <a:solidFill>
                <a:srgbClr val="000000"/>
              </a:solidFill>
              <a:latin typeface="Calibri" panose="020F0502020204030204" pitchFamily="34" charset="0"/>
            </a:endParaRPr>
          </a:p>
          <a:p>
            <a:pPr marL="0" indent="0">
              <a:buNone/>
            </a:pPr>
            <a:r>
              <a:rPr lang="el-GR" sz="1800" b="0" i="0" u="none" strike="noStrike" baseline="0" dirty="0">
                <a:solidFill>
                  <a:srgbClr val="FF0000"/>
                </a:solidFill>
                <a:latin typeface="Calibri" panose="020F0502020204030204" pitchFamily="34" charset="0"/>
              </a:rPr>
              <a:t>- </a:t>
            </a:r>
            <a:r>
              <a:rPr lang="el-GR" sz="1800" b="1" i="1" u="none" strike="noStrike" baseline="0" dirty="0">
                <a:solidFill>
                  <a:srgbClr val="FF0000"/>
                </a:solidFill>
                <a:latin typeface="Calibri" panose="020F0502020204030204" pitchFamily="34" charset="0"/>
              </a:rPr>
              <a:t>της Ρωσικής γλώσσας </a:t>
            </a:r>
            <a:endParaRPr lang="en-US" sz="1800" b="0" i="0" u="none" strike="noStrike" baseline="0" dirty="0">
              <a:solidFill>
                <a:srgbClr val="FF0000"/>
              </a:solidFill>
              <a:latin typeface="Calibri" panose="020F0502020204030204" pitchFamily="34" charset="0"/>
            </a:endParaRPr>
          </a:p>
          <a:p>
            <a:pPr marL="0" indent="0">
              <a:buNone/>
            </a:pPr>
            <a:r>
              <a:rPr lang="ru-RU" sz="1800" dirty="0">
                <a:solidFill>
                  <a:srgbClr val="000000"/>
                </a:solidFill>
                <a:latin typeface="Calibri" panose="020F0502020204030204" pitchFamily="34" charset="0"/>
              </a:rPr>
              <a:t>Шведова Н.Ю (ред.) Русская грамматика. Т. 1. Фонетика. Словообразование. Морфология. Т. 2. Синтаксис. Москва, 1980. (Грамматика-80). </a:t>
            </a:r>
            <a:endParaRPr lang="el-GR" dirty="0"/>
          </a:p>
        </p:txBody>
      </p:sp>
    </p:spTree>
    <p:extLst>
      <p:ext uri="{BB962C8B-B14F-4D97-AF65-F5344CB8AC3E}">
        <p14:creationId xmlns:p14="http://schemas.microsoft.com/office/powerpoint/2010/main" val="700570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Φυσαλίδα ομιλίας: Έλλειψη 4">
            <a:extLst>
              <a:ext uri="{FF2B5EF4-FFF2-40B4-BE49-F238E27FC236}">
                <a16:creationId xmlns:a16="http://schemas.microsoft.com/office/drawing/2014/main" id="{75C7EFE2-3A2C-1361-8EC4-046B588DB315}"/>
              </a:ext>
            </a:extLst>
          </p:cNvPr>
          <p:cNvSpPr/>
          <p:nvPr/>
        </p:nvSpPr>
        <p:spPr>
          <a:xfrm>
            <a:off x="2037521" y="586409"/>
            <a:ext cx="5009321" cy="1858617"/>
          </a:xfrm>
          <a:prstGeom prst="wedgeEllipseCallout">
            <a:avLst/>
          </a:prstGeom>
          <a:solidFill>
            <a:schemeClr val="accent2">
              <a:lumMod val="75000"/>
            </a:schemeClr>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2800" dirty="0"/>
              <a:t>Υποκορισμός/ υποκοριστικά </a:t>
            </a:r>
          </a:p>
        </p:txBody>
      </p:sp>
      <p:sp>
        <p:nvSpPr>
          <p:cNvPr id="6" name="Φυσαλίδα ομιλίας: Έλλειψη 5">
            <a:extLst>
              <a:ext uri="{FF2B5EF4-FFF2-40B4-BE49-F238E27FC236}">
                <a16:creationId xmlns:a16="http://schemas.microsoft.com/office/drawing/2014/main" id="{22DC2DAE-6D75-8859-8935-ACBD0330F75F}"/>
              </a:ext>
            </a:extLst>
          </p:cNvPr>
          <p:cNvSpPr/>
          <p:nvPr/>
        </p:nvSpPr>
        <p:spPr>
          <a:xfrm>
            <a:off x="6185452" y="2249557"/>
            <a:ext cx="5009321" cy="1858617"/>
          </a:xfrm>
          <a:prstGeom prst="wedgeEllipseCallout">
            <a:avLst/>
          </a:prstGeom>
          <a:solidFill>
            <a:schemeClr val="accent2">
              <a:lumMod val="75000"/>
            </a:schemeClr>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err="1"/>
              <a:t>Diminutization</a:t>
            </a:r>
            <a:r>
              <a:rPr lang="el-GR" sz="2800" dirty="0"/>
              <a:t>/ </a:t>
            </a:r>
            <a:r>
              <a:rPr lang="en-US" sz="2800" dirty="0"/>
              <a:t>diminutives</a:t>
            </a:r>
            <a:endParaRPr lang="el-GR" sz="2800" dirty="0"/>
          </a:p>
        </p:txBody>
      </p:sp>
      <p:sp>
        <p:nvSpPr>
          <p:cNvPr id="7" name="Φυσαλίδα ομιλίας: Έλλειψη 6">
            <a:extLst>
              <a:ext uri="{FF2B5EF4-FFF2-40B4-BE49-F238E27FC236}">
                <a16:creationId xmlns:a16="http://schemas.microsoft.com/office/drawing/2014/main" id="{8F54E613-079A-DD5D-8169-81C79EB4412C}"/>
              </a:ext>
            </a:extLst>
          </p:cNvPr>
          <p:cNvSpPr/>
          <p:nvPr/>
        </p:nvSpPr>
        <p:spPr>
          <a:xfrm>
            <a:off x="1335156" y="3720549"/>
            <a:ext cx="5009321" cy="1858617"/>
          </a:xfrm>
          <a:prstGeom prst="wedgeEllipseCallout">
            <a:avLst/>
          </a:prstGeom>
          <a:solidFill>
            <a:schemeClr val="accent2">
              <a:lumMod val="75000"/>
            </a:schemeClr>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ru-RU" sz="2800" dirty="0"/>
              <a:t>Диминутивность</a:t>
            </a:r>
            <a:r>
              <a:rPr lang="el-GR" sz="2800" dirty="0"/>
              <a:t>/ </a:t>
            </a:r>
            <a:r>
              <a:rPr lang="ru-RU" sz="2800" dirty="0"/>
              <a:t>диминутивы</a:t>
            </a:r>
            <a:endParaRPr lang="el-GR" sz="2800" dirty="0"/>
          </a:p>
        </p:txBody>
      </p:sp>
    </p:spTree>
    <p:extLst>
      <p:ext uri="{BB962C8B-B14F-4D97-AF65-F5344CB8AC3E}">
        <p14:creationId xmlns:p14="http://schemas.microsoft.com/office/powerpoint/2010/main" val="2834574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9754F96A-6A16-AB44-20A7-9CF22FB99DA3}"/>
              </a:ext>
            </a:extLst>
          </p:cNvPr>
          <p:cNvSpPr>
            <a:spLocks noGrp="1"/>
          </p:cNvSpPr>
          <p:nvPr>
            <p:ph type="title"/>
          </p:nvPr>
        </p:nvSpPr>
        <p:spPr/>
        <p:txBody>
          <a:bodyPr/>
          <a:lstStyle/>
          <a:p>
            <a:r>
              <a:rPr lang="el-GR" dirty="0"/>
              <a:t>Ειδική επιστημονική βιβλιογραφία </a:t>
            </a:r>
          </a:p>
        </p:txBody>
      </p:sp>
      <p:sp>
        <p:nvSpPr>
          <p:cNvPr id="5" name="Θέση περιεχομένου 4">
            <a:extLst>
              <a:ext uri="{FF2B5EF4-FFF2-40B4-BE49-F238E27FC236}">
                <a16:creationId xmlns:a16="http://schemas.microsoft.com/office/drawing/2014/main" id="{D55C7F1C-6A2B-2230-02B6-049BD13A33DD}"/>
              </a:ext>
            </a:extLst>
          </p:cNvPr>
          <p:cNvSpPr>
            <a:spLocks noGrp="1"/>
          </p:cNvSpPr>
          <p:nvPr>
            <p:ph idx="1"/>
          </p:nvPr>
        </p:nvSpPr>
        <p:spPr/>
        <p:txBody>
          <a:bodyPr/>
          <a:lstStyle/>
          <a:p>
            <a:r>
              <a:rPr lang="ru-RU" dirty="0"/>
              <a:t>Воейкова</a:t>
            </a:r>
            <a:r>
              <a:rPr lang="en-US" dirty="0"/>
              <a:t> </a:t>
            </a:r>
            <a:r>
              <a:rPr lang="ru-RU" dirty="0"/>
              <a:t>М. Д. Структурные функции диминутивов в современном русском языке и продуктивность их употребления // Вопросы языкознания. 2020. 5. 38 – 56</a:t>
            </a:r>
          </a:p>
          <a:p>
            <a:pPr algn="l"/>
            <a:r>
              <a:rPr lang="ru-RU" dirty="0"/>
              <a:t>С.В. Лескина, Ю.В. Слабко. </a:t>
            </a:r>
            <a:r>
              <a:rPr lang="ru-RU" sz="1800" b="1" i="0" u="none" strike="noStrike" baseline="0" dirty="0">
                <a:latin typeface="Arial-BoldMT"/>
              </a:rPr>
              <a:t>ПРЕДСТАВЛЕННОСТЬ РАЗНОУРОВНЕВЫХ ДИМИНУТИВОВ В РУССКОМ И АНГЛИЙСКОМ ЯЗЫКЕ</a:t>
            </a:r>
            <a:endParaRPr lang="el-GR" sz="1800" b="1" i="0" u="none" strike="noStrike" baseline="0" dirty="0">
              <a:latin typeface="Arial-BoldMT"/>
            </a:endParaRPr>
          </a:p>
          <a:p>
            <a:pPr algn="l"/>
            <a:endParaRPr lang="el-GR" sz="1800" b="1" dirty="0">
              <a:latin typeface="Arial-BoldMT"/>
            </a:endParaRPr>
          </a:p>
          <a:p>
            <a:pPr algn="l"/>
            <a:r>
              <a:rPr lang="ru-RU" dirty="0"/>
              <a:t>Лысакова И.П., Комцян К.Б.</a:t>
            </a:r>
            <a:r>
              <a:rPr lang="el-GR" dirty="0"/>
              <a:t> </a:t>
            </a:r>
            <a:r>
              <a:rPr lang="ru-RU" sz="1800" b="0" i="0" u="none" strike="noStrike" baseline="0" dirty="0">
                <a:solidFill>
                  <a:srgbClr val="000000"/>
                </a:solidFill>
                <a:latin typeface="Times New Roman" panose="02020603050405020304" pitchFamily="18" charset="0"/>
              </a:rPr>
              <a:t> </a:t>
            </a:r>
            <a:r>
              <a:rPr lang="ru-RU" sz="1800" b="1" i="0" u="none" strike="noStrike" baseline="0" dirty="0">
                <a:solidFill>
                  <a:srgbClr val="000000"/>
                </a:solidFill>
                <a:latin typeface="Times New Roman" panose="02020603050405020304" pitchFamily="18" charset="0"/>
              </a:rPr>
              <a:t>ИЗ ИСТОРИИ КАТЕГОРИИ ДИМИНУТИВНОСТИ В РУССКОМ ЯЗЫКЕ</a:t>
            </a:r>
            <a:endParaRPr lang="el-GR" sz="1800" b="1" i="0" u="none" strike="noStrike" baseline="0" dirty="0">
              <a:solidFill>
                <a:srgbClr val="000000"/>
              </a:solidFill>
              <a:latin typeface="Times New Roman" panose="02020603050405020304" pitchFamily="18" charset="0"/>
            </a:endParaRPr>
          </a:p>
          <a:p>
            <a:pPr algn="l"/>
            <a:endParaRPr lang="el-GR" sz="1800" b="1" dirty="0">
              <a:solidFill>
                <a:srgbClr val="000000"/>
              </a:solidFill>
              <a:latin typeface="Times New Roman" panose="02020603050405020304" pitchFamily="18" charset="0"/>
            </a:endParaRPr>
          </a:p>
          <a:p>
            <a:pPr algn="l"/>
            <a:r>
              <a:rPr lang="el-GR" sz="1800" b="1" i="0" u="none" strike="noStrike" baseline="0">
                <a:solidFill>
                  <a:srgbClr val="000000"/>
                </a:solidFill>
                <a:latin typeface="Times New Roman" panose="02020603050405020304" pitchFamily="18" charset="0"/>
              </a:rPr>
              <a:t>Και άλλα</a:t>
            </a:r>
            <a:r>
              <a:rPr lang="ru-RU" sz="1800" b="1" i="0" u="none" strike="noStrike" baseline="0">
                <a:solidFill>
                  <a:srgbClr val="000000"/>
                </a:solidFill>
                <a:latin typeface="Times New Roman" panose="02020603050405020304" pitchFamily="18" charset="0"/>
              </a:rPr>
              <a:t> </a:t>
            </a:r>
            <a:endParaRPr lang="ru-RU" dirty="0"/>
          </a:p>
        </p:txBody>
      </p:sp>
    </p:spTree>
    <p:extLst>
      <p:ext uri="{BB962C8B-B14F-4D97-AF65-F5344CB8AC3E}">
        <p14:creationId xmlns:p14="http://schemas.microsoft.com/office/powerpoint/2010/main" val="1903142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7B44766-21E7-8CA4-6325-7D6C86C5F0C8}"/>
              </a:ext>
            </a:extLst>
          </p:cNvPr>
          <p:cNvSpPr>
            <a:spLocks noGrp="1"/>
          </p:cNvSpPr>
          <p:nvPr>
            <p:ph type="title"/>
          </p:nvPr>
        </p:nvSpPr>
        <p:spPr/>
        <p:txBody>
          <a:bodyPr/>
          <a:lstStyle/>
          <a:p>
            <a:r>
              <a:rPr lang="el-GR" dirty="0"/>
              <a:t>Παράμετροι συγκριτικής περιγραφής γλωσσικών φαινομένων </a:t>
            </a:r>
          </a:p>
        </p:txBody>
      </p:sp>
      <p:sp>
        <p:nvSpPr>
          <p:cNvPr id="3" name="Θέση περιεχομένου 2">
            <a:extLst>
              <a:ext uri="{FF2B5EF4-FFF2-40B4-BE49-F238E27FC236}">
                <a16:creationId xmlns:a16="http://schemas.microsoft.com/office/drawing/2014/main" id="{E16B5BE0-3FDB-E2BA-2E94-76897B9C3FF6}"/>
              </a:ext>
            </a:extLst>
          </p:cNvPr>
          <p:cNvSpPr>
            <a:spLocks noGrp="1"/>
          </p:cNvSpPr>
          <p:nvPr>
            <p:ph idx="1"/>
          </p:nvPr>
        </p:nvSpPr>
        <p:spPr/>
        <p:txBody>
          <a:bodyPr>
            <a:normAutofit/>
          </a:bodyPr>
          <a:lstStyle/>
          <a:p>
            <a:r>
              <a:rPr lang="el-GR" sz="3600" dirty="0"/>
              <a:t>Τυπικά γνωρίσματα </a:t>
            </a:r>
          </a:p>
          <a:p>
            <a:r>
              <a:rPr lang="el-GR" sz="3600" dirty="0"/>
              <a:t>Σημασιολογικό/ λειτουργικό πλαίσιο </a:t>
            </a:r>
          </a:p>
          <a:p>
            <a:r>
              <a:rPr lang="el-GR" sz="3600" dirty="0"/>
              <a:t>Πραγματολογικά/ υφολογικά χαρακτηριστικά </a:t>
            </a:r>
          </a:p>
          <a:p>
            <a:r>
              <a:rPr lang="el-GR" sz="3600" dirty="0"/>
              <a:t>Ρόλος στο γλωσσικό σύστημα και στον λόγο  </a:t>
            </a:r>
          </a:p>
        </p:txBody>
      </p:sp>
    </p:spTree>
    <p:extLst>
      <p:ext uri="{BB962C8B-B14F-4D97-AF65-F5344CB8AC3E}">
        <p14:creationId xmlns:p14="http://schemas.microsoft.com/office/powerpoint/2010/main" val="1675496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05AC1BC-554D-7197-4FE0-F056EC09BC0D}"/>
              </a:ext>
            </a:extLst>
          </p:cNvPr>
          <p:cNvSpPr>
            <a:spLocks noGrp="1"/>
          </p:cNvSpPr>
          <p:nvPr>
            <p:ph type="title"/>
          </p:nvPr>
        </p:nvSpPr>
        <p:spPr/>
        <p:txBody>
          <a:bodyPr/>
          <a:lstStyle/>
          <a:p>
            <a:r>
              <a:rPr lang="el-GR" dirty="0"/>
              <a:t>Τυπικά γνωρίσματα του υποκορισμού</a:t>
            </a:r>
          </a:p>
        </p:txBody>
      </p:sp>
      <p:sp>
        <p:nvSpPr>
          <p:cNvPr id="3" name="Θέση περιεχομένου 2">
            <a:extLst>
              <a:ext uri="{FF2B5EF4-FFF2-40B4-BE49-F238E27FC236}">
                <a16:creationId xmlns:a16="http://schemas.microsoft.com/office/drawing/2014/main" id="{F2D9AC94-014F-4F63-F95A-68B847CCBC08}"/>
              </a:ext>
            </a:extLst>
          </p:cNvPr>
          <p:cNvSpPr>
            <a:spLocks noGrp="1"/>
          </p:cNvSpPr>
          <p:nvPr>
            <p:ph idx="1"/>
          </p:nvPr>
        </p:nvSpPr>
        <p:spPr/>
        <p:txBody>
          <a:bodyPr/>
          <a:lstStyle/>
          <a:p>
            <a:pPr marL="0" indent="0">
              <a:buNone/>
            </a:pPr>
            <a:r>
              <a:rPr lang="el-GR" dirty="0"/>
              <a:t>1.Τα μέρη του λόγου που υπάγονται στον υποκορισμό </a:t>
            </a:r>
          </a:p>
          <a:p>
            <a:pPr marL="0" indent="0">
              <a:buNone/>
            </a:pPr>
            <a:r>
              <a:rPr lang="el-GR" dirty="0"/>
              <a:t>2. Τρόποι παραγωγής υποκοριστικών </a:t>
            </a:r>
          </a:p>
          <a:p>
            <a:pPr marL="0" indent="0">
              <a:buNone/>
            </a:pPr>
            <a:r>
              <a:rPr lang="el-GR" dirty="0"/>
              <a:t>		- συνθετικοί </a:t>
            </a:r>
          </a:p>
          <a:p>
            <a:pPr marL="0" indent="0">
              <a:buNone/>
            </a:pPr>
            <a:r>
              <a:rPr lang="el-GR" dirty="0"/>
              <a:t>		- αναλυτικοί </a:t>
            </a:r>
          </a:p>
          <a:p>
            <a:pPr marL="0" indent="0">
              <a:buNone/>
            </a:pPr>
            <a:r>
              <a:rPr lang="el-GR" dirty="0"/>
              <a:t>	</a:t>
            </a:r>
          </a:p>
        </p:txBody>
      </p:sp>
    </p:spTree>
    <p:extLst>
      <p:ext uri="{BB962C8B-B14F-4D97-AF65-F5344CB8AC3E}">
        <p14:creationId xmlns:p14="http://schemas.microsoft.com/office/powerpoint/2010/main" val="242674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05AC1BC-554D-7197-4FE0-F056EC09BC0D}"/>
              </a:ext>
            </a:extLst>
          </p:cNvPr>
          <p:cNvSpPr>
            <a:spLocks noGrp="1"/>
          </p:cNvSpPr>
          <p:nvPr>
            <p:ph type="title"/>
          </p:nvPr>
        </p:nvSpPr>
        <p:spPr/>
        <p:txBody>
          <a:bodyPr/>
          <a:lstStyle/>
          <a:p>
            <a:r>
              <a:rPr lang="el-GR" dirty="0"/>
              <a:t>Τυπικά γνωρίσματα του υποκορισμού – Ρωσική γλώσσα</a:t>
            </a:r>
          </a:p>
        </p:txBody>
      </p:sp>
      <p:sp>
        <p:nvSpPr>
          <p:cNvPr id="3" name="Θέση περιεχομένου 2">
            <a:extLst>
              <a:ext uri="{FF2B5EF4-FFF2-40B4-BE49-F238E27FC236}">
                <a16:creationId xmlns:a16="http://schemas.microsoft.com/office/drawing/2014/main" id="{F2D9AC94-014F-4F63-F95A-68B847CCBC08}"/>
              </a:ext>
            </a:extLst>
          </p:cNvPr>
          <p:cNvSpPr>
            <a:spLocks noGrp="1"/>
          </p:cNvSpPr>
          <p:nvPr>
            <p:ph idx="1"/>
          </p:nvPr>
        </p:nvSpPr>
        <p:spPr/>
        <p:txBody>
          <a:bodyPr>
            <a:normAutofit fontScale="92500" lnSpcReduction="20000"/>
          </a:bodyPr>
          <a:lstStyle/>
          <a:p>
            <a:pPr marL="0" indent="0">
              <a:buNone/>
            </a:pPr>
            <a:r>
              <a:rPr lang="el-GR" dirty="0"/>
              <a:t>1.Τα μέρη του λόγου που υπάγονται στον υποκορισμό – </a:t>
            </a:r>
            <a:r>
              <a:rPr lang="el-GR" dirty="0">
                <a:solidFill>
                  <a:srgbClr val="FF0000"/>
                </a:solidFill>
              </a:rPr>
              <a:t>ουσιαστικά, επίθετα και επιρρήματα (ρήματα;;)</a:t>
            </a:r>
          </a:p>
          <a:p>
            <a:pPr marL="0" indent="0">
              <a:buNone/>
            </a:pPr>
            <a:r>
              <a:rPr lang="el-GR" dirty="0"/>
              <a:t>2. Τρόποι παραγωγής υποκοριστικών </a:t>
            </a:r>
          </a:p>
          <a:p>
            <a:pPr marL="0" indent="0">
              <a:buNone/>
            </a:pPr>
            <a:r>
              <a:rPr lang="el-GR" dirty="0"/>
              <a:t>		- συνθετικοί  </a:t>
            </a:r>
            <a:r>
              <a:rPr lang="ru-RU" dirty="0"/>
              <a:t>суффиксы </a:t>
            </a:r>
            <a:r>
              <a:rPr lang="ru-RU" b="1" dirty="0">
                <a:solidFill>
                  <a:srgbClr val="FF0000"/>
                </a:solidFill>
              </a:rPr>
              <a:t>–ашк(яшк), -анёк, -ат(-ят), -енёк, 				-ец, -ечк, -ешек, -ик, -инк, -иц, -ок, -онк, </a:t>
            </a:r>
          </a:p>
          <a:p>
            <a:pPr marL="0" indent="0">
              <a:buNone/>
            </a:pPr>
            <a:r>
              <a:rPr lang="ru-RU" b="1" dirty="0">
                <a:solidFill>
                  <a:srgbClr val="FF0000"/>
                </a:solidFill>
              </a:rPr>
              <a:t>				-ишечк, -оночк, -оньк(еньк), -ейк, -ушк, </a:t>
            </a:r>
          </a:p>
          <a:p>
            <a:pPr marL="0" indent="0">
              <a:buNone/>
            </a:pPr>
            <a:r>
              <a:rPr lang="ru-RU" b="1" dirty="0">
                <a:solidFill>
                  <a:srgbClr val="FF0000"/>
                </a:solidFill>
              </a:rPr>
              <a:t>				-чик, -оват, –еньк, </a:t>
            </a:r>
          </a:p>
          <a:p>
            <a:pPr marL="0" indent="0">
              <a:buNone/>
            </a:pPr>
            <a:r>
              <a:rPr lang="ru-RU" dirty="0">
                <a:solidFill>
                  <a:srgbClr val="FF0000"/>
                </a:solidFill>
              </a:rPr>
              <a:t>				</a:t>
            </a:r>
            <a:r>
              <a:rPr lang="ru-RU" dirty="0"/>
              <a:t>префикс</a:t>
            </a:r>
            <a:r>
              <a:rPr lang="ru-RU" dirty="0">
                <a:solidFill>
                  <a:srgbClr val="FF0000"/>
                </a:solidFill>
              </a:rPr>
              <a:t> </a:t>
            </a:r>
            <a:r>
              <a:rPr lang="ru-RU" b="1" dirty="0">
                <a:solidFill>
                  <a:srgbClr val="FF0000"/>
                </a:solidFill>
              </a:rPr>
              <a:t>по- </a:t>
            </a:r>
            <a:r>
              <a:rPr lang="ru-RU" dirty="0"/>
              <a:t>(побыстрее)</a:t>
            </a:r>
            <a:endParaRPr lang="el-GR" dirty="0"/>
          </a:p>
          <a:p>
            <a:pPr marL="0" indent="0">
              <a:buNone/>
            </a:pPr>
            <a:r>
              <a:rPr lang="el-GR" dirty="0"/>
              <a:t>		- αναλυτικοί </a:t>
            </a:r>
            <a:r>
              <a:rPr lang="ru-RU" dirty="0"/>
              <a:t> - </a:t>
            </a:r>
            <a:r>
              <a:rPr lang="el-GR" dirty="0"/>
              <a:t>μόριο </a:t>
            </a:r>
            <a:r>
              <a:rPr lang="ru-RU" b="1" dirty="0">
                <a:solidFill>
                  <a:srgbClr val="FF0000"/>
                </a:solidFill>
              </a:rPr>
              <a:t>–ка </a:t>
            </a:r>
            <a:r>
              <a:rPr lang="el-GR" dirty="0"/>
              <a:t>στα ρήματα </a:t>
            </a:r>
          </a:p>
          <a:p>
            <a:pPr marL="3657600" lvl="8" indent="0">
              <a:buNone/>
            </a:pPr>
            <a:r>
              <a:rPr lang="el-GR" sz="2800" dirty="0"/>
              <a:t>φράσεις όπως </a:t>
            </a:r>
            <a:r>
              <a:rPr lang="ru-RU" sz="2800" b="1" dirty="0">
                <a:solidFill>
                  <a:srgbClr val="FF0000"/>
                </a:solidFill>
              </a:rPr>
              <a:t>самую малость, небольшой </a:t>
            </a:r>
            <a:endParaRPr lang="el-GR" sz="3000" b="1" dirty="0">
              <a:solidFill>
                <a:srgbClr val="FF0000"/>
              </a:solidFill>
            </a:endParaRPr>
          </a:p>
          <a:p>
            <a:pPr marL="0" indent="0">
              <a:buNone/>
            </a:pPr>
            <a:r>
              <a:rPr lang="el-GR" dirty="0"/>
              <a:t>	</a:t>
            </a:r>
          </a:p>
        </p:txBody>
      </p:sp>
    </p:spTree>
    <p:extLst>
      <p:ext uri="{BB962C8B-B14F-4D97-AF65-F5344CB8AC3E}">
        <p14:creationId xmlns:p14="http://schemas.microsoft.com/office/powerpoint/2010/main" val="442230528"/>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487</TotalTime>
  <Words>2020</Words>
  <Application>Microsoft Office PowerPoint</Application>
  <PresentationFormat>Ευρεία οθόνη</PresentationFormat>
  <Paragraphs>149</Paragraphs>
  <Slides>26</Slides>
  <Notes>0</Notes>
  <HiddenSlides>0</HiddenSlides>
  <MMClips>0</MMClips>
  <ScaleCrop>false</ScaleCrop>
  <HeadingPairs>
    <vt:vector size="6" baseType="variant">
      <vt:variant>
        <vt:lpstr>Γραμματοσειρές που χρησιμοποιούνται</vt:lpstr>
      </vt:variant>
      <vt:variant>
        <vt:i4>8</vt:i4>
      </vt:variant>
      <vt:variant>
        <vt:lpstr>Θέμα</vt:lpstr>
      </vt:variant>
      <vt:variant>
        <vt:i4>1</vt:i4>
      </vt:variant>
      <vt:variant>
        <vt:lpstr>Τίτλοι διαφανειών</vt:lpstr>
      </vt:variant>
      <vt:variant>
        <vt:i4>26</vt:i4>
      </vt:variant>
    </vt:vector>
  </HeadingPairs>
  <TitlesOfParts>
    <vt:vector size="35" baseType="lpstr">
      <vt:lpstr>Arial</vt:lpstr>
      <vt:lpstr>Arial-BoldMT</vt:lpstr>
      <vt:lpstr>Calibri</vt:lpstr>
      <vt:lpstr>Calibri Light</vt:lpstr>
      <vt:lpstr>Courier New</vt:lpstr>
      <vt:lpstr>Times New Roman</vt:lpstr>
      <vt:lpstr>TimesNewRomanPSMT</vt:lpstr>
      <vt:lpstr>Wingdings</vt:lpstr>
      <vt:lpstr>Θέμα του Office</vt:lpstr>
      <vt:lpstr>Συγκριτικές γλωσσολογικές προσεγγίσεις στη μετάφραση: Ρωσική, Ελληνική, Αγγλική</vt:lpstr>
      <vt:lpstr>Βασικά στάδια προετοιμασίας εργασίας </vt:lpstr>
      <vt:lpstr>Παρουσίαση του PowerPoint</vt:lpstr>
      <vt:lpstr>Ενδεικτικές γραμματικές πηγές. </vt:lpstr>
      <vt:lpstr>Παρουσίαση του PowerPoint</vt:lpstr>
      <vt:lpstr>Ειδική επιστημονική βιβλιογραφία </vt:lpstr>
      <vt:lpstr>Παράμετροι συγκριτικής περιγραφής γλωσσικών φαινομένων </vt:lpstr>
      <vt:lpstr>Τυπικά γνωρίσματα του υποκορισμού</vt:lpstr>
      <vt:lpstr>Τυπικά γνωρίσματα του υποκορισμού – Ρωσική γλώσσα</vt:lpstr>
      <vt:lpstr>Τυπικά γνωρίσματα του υποκορισμού –  Αγγλική γλώσσα </vt:lpstr>
      <vt:lpstr>Τυπικά γνωρίσματα του υποκορισμού –  Ελληνική γλώσσα </vt:lpstr>
      <vt:lpstr>Τυπικά γνωρίσματα του υποκορισμού –  Ελληνική γλώσσα  - 2</vt:lpstr>
      <vt:lpstr>Значение диминутивности по В. Белинскому</vt:lpstr>
      <vt:lpstr>Семантика диминутивов (А.А. Дементьев)</vt:lpstr>
      <vt:lpstr>Функции диминутивов в речи (А.М. Родимкина)</vt:lpstr>
      <vt:lpstr>Функции диминутивов в речи 2</vt:lpstr>
      <vt:lpstr>Немотивированные диминутивы</vt:lpstr>
      <vt:lpstr>Χρήσεις τις υποκοριστικές λέξεις στα Ελληνικά</vt:lpstr>
      <vt:lpstr>Παρουσίαση του PowerPoint</vt:lpstr>
      <vt:lpstr>Παρουσίαση του PowerPoint</vt:lpstr>
      <vt:lpstr>Παρουσίαση του PowerPoint</vt:lpstr>
      <vt:lpstr>Капитанская дочка </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Συγκριτικές γλωσσολογικές προσεγγίσεις στη μετάφραση: Ρωσική, Ελληνική, Αγγλική</dc:title>
  <dc:creator>Tatiana Mporisova</dc:creator>
  <cp:lastModifiedBy>Tatiana Mporisova</cp:lastModifiedBy>
  <cp:revision>11</cp:revision>
  <dcterms:created xsi:type="dcterms:W3CDTF">2024-10-29T18:31:32Z</dcterms:created>
  <dcterms:modified xsi:type="dcterms:W3CDTF">2024-10-30T10:04:00Z</dcterms:modified>
</cp:coreProperties>
</file>