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4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010097-DDA6-42DD-A9B3-DC92F86488DE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71789F1-C6D2-4B5B-A223-D8554455E7E1}">
      <dgm:prSet phldrT="[Κείμενο]"/>
      <dgm:spPr/>
      <dgm:t>
        <a:bodyPr/>
        <a:lstStyle/>
        <a:p>
          <a:r>
            <a:rPr lang="ru-RU" dirty="0"/>
            <a:t>Денотативные слова</a:t>
          </a:r>
          <a:endParaRPr lang="el-GR" dirty="0"/>
        </a:p>
      </dgm:t>
    </dgm:pt>
    <dgm:pt modelId="{635497F6-C967-401A-9B7A-FB1D8D3B8573}" type="parTrans" cxnId="{6FE3CA79-54CC-4C71-A13C-E44571DACEEB}">
      <dgm:prSet/>
      <dgm:spPr/>
      <dgm:t>
        <a:bodyPr/>
        <a:lstStyle/>
        <a:p>
          <a:endParaRPr lang="el-GR"/>
        </a:p>
      </dgm:t>
    </dgm:pt>
    <dgm:pt modelId="{F603218A-54D9-4AF5-B35B-4E0D1C3281B9}" type="sibTrans" cxnId="{6FE3CA79-54CC-4C71-A13C-E44571DACEEB}">
      <dgm:prSet/>
      <dgm:spPr/>
      <dgm:t>
        <a:bodyPr/>
        <a:lstStyle/>
        <a:p>
          <a:endParaRPr lang="el-GR"/>
        </a:p>
      </dgm:t>
    </dgm:pt>
    <dgm:pt modelId="{991E7234-A8AF-40AC-91A3-E7FD60F3FB94}">
      <dgm:prSet phldrT="[Κείμενο]"/>
      <dgm:spPr/>
      <dgm:t>
        <a:bodyPr/>
        <a:lstStyle/>
        <a:p>
          <a:r>
            <a:rPr lang="ru-RU" dirty="0"/>
            <a:t>Прагматические слова</a:t>
          </a:r>
          <a:endParaRPr lang="el-GR" dirty="0"/>
        </a:p>
      </dgm:t>
    </dgm:pt>
    <dgm:pt modelId="{95DCB239-1E6A-42FA-8AA1-823E00C867B9}" type="parTrans" cxnId="{DD9072D4-AEA8-4510-95B9-09E66911B14C}">
      <dgm:prSet/>
      <dgm:spPr/>
      <dgm:t>
        <a:bodyPr/>
        <a:lstStyle/>
        <a:p>
          <a:endParaRPr lang="el-GR"/>
        </a:p>
      </dgm:t>
    </dgm:pt>
    <dgm:pt modelId="{9A21B50E-E477-45DB-B66C-D4A9B804ED70}" type="sibTrans" cxnId="{DD9072D4-AEA8-4510-95B9-09E66911B14C}">
      <dgm:prSet/>
      <dgm:spPr/>
      <dgm:t>
        <a:bodyPr/>
        <a:lstStyle/>
        <a:p>
          <a:endParaRPr lang="el-GR"/>
        </a:p>
      </dgm:t>
    </dgm:pt>
    <dgm:pt modelId="{73271EC2-05F8-4A4F-A2E0-3467A760E21B}" type="pres">
      <dgm:prSet presAssocID="{43010097-DDA6-42DD-A9B3-DC92F86488DE}" presName="compositeShape" presStyleCnt="0">
        <dgm:presLayoutVars>
          <dgm:chMax val="2"/>
          <dgm:dir/>
          <dgm:resizeHandles val="exact"/>
        </dgm:presLayoutVars>
      </dgm:prSet>
      <dgm:spPr/>
    </dgm:pt>
    <dgm:pt modelId="{BA107389-D1BC-4DF2-80F3-739FAA6EC5E9}" type="pres">
      <dgm:prSet presAssocID="{43010097-DDA6-42DD-A9B3-DC92F86488DE}" presName="ribbon" presStyleLbl="node1" presStyleIdx="0" presStyleCnt="1"/>
      <dgm:spPr/>
    </dgm:pt>
    <dgm:pt modelId="{83EFB92D-4F53-4FEB-9B61-2B17F93AC29E}" type="pres">
      <dgm:prSet presAssocID="{43010097-DDA6-42DD-A9B3-DC92F86488DE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EF003A02-EB84-443B-BC48-72253E8BD588}" type="pres">
      <dgm:prSet presAssocID="{43010097-DDA6-42DD-A9B3-DC92F86488DE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87E6902-72D0-419E-A673-BF97D09B9451}" type="presOf" srcId="{43010097-DDA6-42DD-A9B3-DC92F86488DE}" destId="{73271EC2-05F8-4A4F-A2E0-3467A760E21B}" srcOrd="0" destOrd="0" presId="urn:microsoft.com/office/officeart/2005/8/layout/arrow6"/>
    <dgm:cxn modelId="{6A74E960-1FEB-4FAD-BBB1-BEFFDE1DFA88}" type="presOf" srcId="{991E7234-A8AF-40AC-91A3-E7FD60F3FB94}" destId="{EF003A02-EB84-443B-BC48-72253E8BD588}" srcOrd="0" destOrd="0" presId="urn:microsoft.com/office/officeart/2005/8/layout/arrow6"/>
    <dgm:cxn modelId="{F099A979-176A-4500-84D0-0B66978678BA}" type="presOf" srcId="{871789F1-C6D2-4B5B-A223-D8554455E7E1}" destId="{83EFB92D-4F53-4FEB-9B61-2B17F93AC29E}" srcOrd="0" destOrd="0" presId="urn:microsoft.com/office/officeart/2005/8/layout/arrow6"/>
    <dgm:cxn modelId="{6FE3CA79-54CC-4C71-A13C-E44571DACEEB}" srcId="{43010097-DDA6-42DD-A9B3-DC92F86488DE}" destId="{871789F1-C6D2-4B5B-A223-D8554455E7E1}" srcOrd="0" destOrd="0" parTransId="{635497F6-C967-401A-9B7A-FB1D8D3B8573}" sibTransId="{F603218A-54D9-4AF5-B35B-4E0D1C3281B9}"/>
    <dgm:cxn modelId="{DD9072D4-AEA8-4510-95B9-09E66911B14C}" srcId="{43010097-DDA6-42DD-A9B3-DC92F86488DE}" destId="{991E7234-A8AF-40AC-91A3-E7FD60F3FB94}" srcOrd="1" destOrd="0" parTransId="{95DCB239-1E6A-42FA-8AA1-823E00C867B9}" sibTransId="{9A21B50E-E477-45DB-B66C-D4A9B804ED70}"/>
    <dgm:cxn modelId="{C862DBEA-6D51-4A20-80AD-6501A7268EB9}" type="presParOf" srcId="{73271EC2-05F8-4A4F-A2E0-3467A760E21B}" destId="{BA107389-D1BC-4DF2-80F3-739FAA6EC5E9}" srcOrd="0" destOrd="0" presId="urn:microsoft.com/office/officeart/2005/8/layout/arrow6"/>
    <dgm:cxn modelId="{59C0F66A-49D6-4F61-B4A2-8C43DD2474A0}" type="presParOf" srcId="{73271EC2-05F8-4A4F-A2E0-3467A760E21B}" destId="{83EFB92D-4F53-4FEB-9B61-2B17F93AC29E}" srcOrd="1" destOrd="0" presId="urn:microsoft.com/office/officeart/2005/8/layout/arrow6"/>
    <dgm:cxn modelId="{A5C7DB73-0F98-402E-875F-CB9CB485686F}" type="presParOf" srcId="{73271EC2-05F8-4A4F-A2E0-3467A760E21B}" destId="{EF003A02-EB84-443B-BC48-72253E8BD58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7389-D1BC-4DF2-80F3-739FAA6EC5E9}">
      <dsp:nvSpPr>
        <dsp:cNvPr id="0" name=""/>
        <dsp:cNvSpPr/>
      </dsp:nvSpPr>
      <dsp:spPr>
        <a:xfrm>
          <a:off x="0" y="72549"/>
          <a:ext cx="10515600" cy="420624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FB92D-4F53-4FEB-9B61-2B17F93AC29E}">
      <dsp:nvSpPr>
        <dsp:cNvPr id="0" name=""/>
        <dsp:cNvSpPr/>
      </dsp:nvSpPr>
      <dsp:spPr>
        <a:xfrm>
          <a:off x="1261872" y="808640"/>
          <a:ext cx="3470148" cy="20610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6464" rIns="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 dirty="0"/>
            <a:t>Денотативные слова</a:t>
          </a:r>
          <a:endParaRPr lang="el-GR" sz="4400" kern="1200" dirty="0"/>
        </a:p>
      </dsp:txBody>
      <dsp:txXfrm>
        <a:off x="1261872" y="808640"/>
        <a:ext cx="3470148" cy="2061057"/>
      </dsp:txXfrm>
    </dsp:sp>
    <dsp:sp modelId="{EF003A02-EB84-443B-BC48-72253E8BD588}">
      <dsp:nvSpPr>
        <dsp:cNvPr id="0" name=""/>
        <dsp:cNvSpPr/>
      </dsp:nvSpPr>
      <dsp:spPr>
        <a:xfrm>
          <a:off x="5257800" y="1481639"/>
          <a:ext cx="4101084" cy="20610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6464" rIns="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 dirty="0"/>
            <a:t>Прагматические слова</a:t>
          </a:r>
          <a:endParaRPr lang="el-GR" sz="4400" kern="1200" dirty="0"/>
        </a:p>
      </dsp:txBody>
      <dsp:txXfrm>
        <a:off x="5257800" y="1481639"/>
        <a:ext cx="4101084" cy="2061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89D041-A8A1-8582-68C3-816BACD5C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8732CCF-D412-C875-CBE0-FA7CCDE56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52F7B28-B337-AF8A-0AFD-60C85C411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7E4EBA1-188F-E9E2-0E97-5B8910DE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91087B-13CA-8DB5-9ECE-952CFC91D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127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7A7A57-C218-BE2B-1E1F-8AEE1B762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5C1054E-5DF3-FDCE-A10B-014BDD973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13257B6-5FA3-7DD6-00C5-7FD4BA378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CD21F0-FDFB-60B1-8746-C7331937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067A6FC-2F1C-991B-037D-58064FD17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380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CE83C1F-69EA-2443-2FD8-195C8FE73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CC30517-26C0-C8A0-E2E1-4A3F64B16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8B2D5E1-51C5-EE8C-0080-5D4C87A8C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9E0E722-15E0-3B82-FE04-0C5C06FF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B6E3DA-37A3-33E1-5339-D19A1BCA5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928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0CCE77-3302-91D0-3000-9ADE97230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DED7BE-C15A-4B53-586E-7C72C3E08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2F475C-26C2-E26C-9B03-B7781718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196B5EE-8E9E-EC22-8CEC-F1896CE9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AB5EED5-40A2-8FBF-E149-07A21713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367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F50D1B-B4A1-6B70-D501-E64B627D8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5BFDD8B-540B-5054-5C35-C3792BAB6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33A98C7-72E4-98E0-B479-B417A1EA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BCD2CE7-5D1E-7A67-8F96-1314520D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E496C92-FB97-FFFB-94F1-249B3C914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711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C0CE9F-3A50-60DE-D824-44E89F7AE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80B572-3A64-139C-A327-33330FFA5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916AF31-A49F-48E7-6446-C67312BA8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A96C6E4-C62A-1EF3-134A-33753A1E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43A83CE-73D8-03F4-446E-0581C4D70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B33EC10-D555-6994-5349-4F4847949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146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B73D8E-8D2E-7096-B576-8E4CC8D67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850EE4C-DBA6-2559-8F20-D3EB2C332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D7F5FA-F823-CA09-AB06-EC185D4C0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563080B-EE6A-45D6-8CEA-FD84C934C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AB6AD3A-4599-ECFC-05F8-1C99DD0ECA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5702A62-8622-96E7-9277-570F05949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166AC7B-D688-1B66-35CD-6CD4B9A8B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00CB1D9-723A-7D17-22E0-45006A4B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205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BC2BB8-8747-448B-5853-A46B71EB2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1F3D095-6268-117B-F703-EA86442A1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C2D0444-B5C1-88C9-ED1F-A44C5D927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88560BA-F976-E923-FB81-F27F9069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82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CB9CFB1-694D-38D4-F676-04BEFC4D7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BAE2F7B-9042-B87B-4047-4347DA59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E892A4B-4EEE-CC4B-6C91-02AE24F2D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3647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8F68F4-9A43-3A08-EEAF-BEF8E2CF5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B09751-9818-1B53-0CB2-98AD0D0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4C736A2-A699-6A55-2880-AE06B848C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7530C9E-C30F-5BD1-9449-5A1A36649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468F187-7B8D-ED01-226F-5BFB0689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FDEE954-383C-A108-1875-E1EC4724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932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4BA4CB-E649-166C-5B03-F62A79102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259DC5C-66ED-6ECA-6979-489E3F1CA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17C8CB-C102-A7F2-0F34-3EF6C8B87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28BE2F-AF11-D39B-BFC9-FD7E22F6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BA5E5CE-8B54-9FE5-5520-EE12ADF32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C47A50D-7793-99C4-A1F1-2B5D23DD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738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B17F543-2DA7-297C-13C3-09413A955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9750C22-C6D5-8299-B9F0-939B2AC0C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F89355E-732F-AE87-764B-F885167AC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D47F9-C160-4126-B27E-9C63B804A5D1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BF8618-F201-56C6-F39F-8C07AA17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5FE38CD-2DF4-240D-E4DA-2B9B940D1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94BA-819F-4A1C-8DB5-FC36F145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688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CFA057-1A74-0DFA-66A0-CB2CA6B9D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Πραγματολογικές πτυχές της Συγκριτικής Γλωσσολογίας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A44ABC-A607-C3C8-ED7E-70C885216C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440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02D685-A688-6D07-DCF3-086E686AC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81F67E25-964D-553E-40F1-AE2E6DF586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1448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862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089C6A-61C1-A06B-9A6C-15200E253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923725-1654-87FF-5408-8FBEC5B8F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Денотативные слова называют предмет, опираясь на его сущностные признаки, выделяющие его из ряда других предметов; соотнося слово с обозначаемым с предметом, они имеют значение, которое принято называть предметно-логическим</a:t>
            </a:r>
          </a:p>
          <a:p>
            <a:r>
              <a:rPr lang="ru-RU" dirty="0"/>
              <a:t>Прагматические слова выполняют функцию характеризации, эмоциональной оценки, а также фатическую функцию.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941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984B30-6B8D-3915-A7E9-8FFD47789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 уровня формирования социальной идентичности (М.Б. Брюер и В. Гарднер (1996))</a:t>
            </a: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DD5669-27C9-F925-0820-4FB31E9D1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184" y="1455576"/>
            <a:ext cx="10840616" cy="4721387"/>
          </a:xfrm>
        </p:spPr>
        <p:txBody>
          <a:bodyPr>
            <a:noAutofit/>
          </a:bodyPr>
          <a:lstStyle/>
          <a:p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Личностный уровень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социальной идентичности, заключающийся в «я-концепции» индивида, отражает психологические черты личности, ее идеологию и самоидентификацию и способствует формированию уникальности личности. </a:t>
            </a:r>
          </a:p>
          <a:p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реляционными социальными идентичностями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подразумеваются ролевые идентичности, вытекающие из межличностных отношений, которые включают в себя семейные отношения, тесные межличностные отношения, профессиональные отношения и прочее. Реляционные идентичности отражают социальное взаимодействие личностей и их отношения с другими членами общества.</a:t>
            </a:r>
          </a:p>
          <a:p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Коллективные или социальные идентичности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отражают восприятие самой личности как неотъемлемой части большой социальной группы, которая формируется с опорой на историческую память, этнические и культурные ценности.</a:t>
            </a:r>
            <a:endParaRPr lang="en-US" sz="23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Brewer, M. B., &amp; Gardner, W. 1996. Who is this" We"? Levels of collective identity and self-representations. </a:t>
            </a:r>
            <a:endParaRPr lang="el-GR" sz="2300" dirty="0"/>
          </a:p>
        </p:txBody>
      </p:sp>
    </p:spTree>
    <p:extLst>
      <p:ext uri="{BB962C8B-B14F-4D97-AF65-F5344CB8AC3E}">
        <p14:creationId xmlns:p14="http://schemas.microsoft.com/office/powerpoint/2010/main" val="1887646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E2527315-DF1F-11A0-B926-0AB02D314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98F7A4-2523-AEAF-BD97-F74D7DE6C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553269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Отгоняя пса. «Постой,</a:t>
            </a:r>
            <a:br>
              <a:rPr lang="ru-RU" dirty="0"/>
            </a:br>
            <a:r>
              <a:rPr lang="ru-RU" b="0" i="0" dirty="0">
                <a:solidFill>
                  <a:srgbClr val="FF0000"/>
                </a:solidFill>
                <a:effectLst/>
                <a:latin typeface="Noto Serif" panose="02020600060500020200" pitchFamily="18" charset="0"/>
              </a:rPr>
              <a:t>Бабушка</a:t>
            </a: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, постой немножко, ...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И к </a:t>
            </a:r>
            <a:r>
              <a:rPr lang="ru-RU" b="0" i="0" dirty="0">
                <a:solidFill>
                  <a:srgbClr val="FF0000"/>
                </a:solidFill>
                <a:effectLst/>
                <a:latin typeface="Noto Serif" panose="02020600060500020200" pitchFamily="18" charset="0"/>
              </a:rPr>
              <a:t>старухе</a:t>
            </a: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 не пускает;</a:t>
            </a:r>
            <a:br>
              <a:rPr lang="ru-RU" dirty="0"/>
            </a:b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Лишь пойдет </a:t>
            </a:r>
            <a:r>
              <a:rPr lang="ru-RU" b="0" i="0" dirty="0">
                <a:solidFill>
                  <a:srgbClr val="FF0000"/>
                </a:solidFill>
                <a:effectLst/>
                <a:latin typeface="Noto Serif" panose="02020600060500020200" pitchFamily="18" charset="0"/>
              </a:rPr>
              <a:t>старуха</a:t>
            </a: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 к ней,</a:t>
            </a:r>
            <a:br>
              <a:rPr lang="ru-RU" dirty="0"/>
            </a:b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Он, лесного зверя злей,</a:t>
            </a:r>
            <a:br>
              <a:rPr lang="ru-RU" dirty="0"/>
            </a:b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На </a:t>
            </a:r>
            <a:r>
              <a:rPr lang="ru-RU" b="0" i="0" dirty="0">
                <a:solidFill>
                  <a:srgbClr val="FF0000"/>
                </a:solidFill>
                <a:effectLst/>
                <a:latin typeface="Noto Serif" panose="02020600060500020200" pitchFamily="18" charset="0"/>
              </a:rPr>
              <a:t>старуху</a:t>
            </a: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. «Что за чудо?</a:t>
            </a:r>
            <a:br>
              <a:rPr lang="ru-RU" dirty="0"/>
            </a:b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Видно, выспался он худо, —</a:t>
            </a:r>
            <a:br>
              <a:rPr lang="ru-RU" dirty="0"/>
            </a:b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Ей царевна говорит, —</a:t>
            </a:r>
            <a:br>
              <a:rPr lang="ru-RU" dirty="0"/>
            </a:b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На ж, лови!» — и хлеб летит.</a:t>
            </a:r>
            <a:br>
              <a:rPr lang="ru-RU" dirty="0"/>
            </a:br>
            <a:r>
              <a:rPr lang="ru-RU" b="0" i="0" dirty="0">
                <a:solidFill>
                  <a:srgbClr val="FF0000"/>
                </a:solidFill>
                <a:effectLst/>
                <a:latin typeface="Noto Serif" panose="02020600060500020200" pitchFamily="18" charset="0"/>
              </a:rPr>
              <a:t>Старушонка</a:t>
            </a: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 хлеб поймала;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479C6DC4-6600-37CB-379F-101651DB3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9420" y="1825625"/>
            <a:ext cx="4794380" cy="4351338"/>
          </a:xfrm>
        </p:spPr>
        <p:txBody>
          <a:bodyPr>
            <a:normAutofit lnSpcReduction="10000"/>
          </a:bodyPr>
          <a:lstStyle/>
          <a:p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Хвать — поймала. «Ради скуки,</a:t>
            </a:r>
            <a:br>
              <a:rPr lang="ru-RU" dirty="0"/>
            </a:b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Кушай яблочко, мой свет.</a:t>
            </a:r>
            <a:br>
              <a:rPr lang="ru-RU" dirty="0"/>
            </a:b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Благодарствуй за обед», </a:t>
            </a:r>
            <a:br>
              <a:rPr lang="ru-RU" dirty="0"/>
            </a:br>
            <a:r>
              <a:rPr lang="ru-RU" b="0" i="0" dirty="0">
                <a:solidFill>
                  <a:srgbClr val="FF0000"/>
                </a:solidFill>
                <a:effectLst/>
                <a:latin typeface="Noto Serif" panose="02020600060500020200" pitchFamily="18" charset="0"/>
              </a:rPr>
              <a:t>Старушоночка</a:t>
            </a: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 сказала,</a:t>
            </a:r>
            <a:br>
              <a:rPr lang="ru-RU" dirty="0"/>
            </a:br>
            <a:r>
              <a:rPr lang="ru-RU" b="0" i="0" dirty="0">
                <a:solidFill>
                  <a:srgbClr val="3C3C3C"/>
                </a:solidFill>
                <a:effectLst/>
                <a:latin typeface="Noto Serif" panose="02020600060500020200" pitchFamily="18" charset="0"/>
              </a:rPr>
              <a:t>Поклонилась и пропала…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3407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56ACDE23-7448-BE65-4374-030F600A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10" name="Θέση περιεχομένου 9">
            <a:extLst>
              <a:ext uri="{FF2B5EF4-FFF2-40B4-BE49-F238E27FC236}">
                <a16:creationId xmlns:a16="http://schemas.microsoft.com/office/drawing/2014/main" id="{423361A2-E875-EC7B-1AC4-23EA7C16A8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876602"/>
              </p:ext>
            </p:extLst>
          </p:nvPr>
        </p:nvGraphicFramePr>
        <p:xfrm>
          <a:off x="838199" y="1772816"/>
          <a:ext cx="10759751" cy="4720062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117569">
                  <a:extLst>
                    <a:ext uri="{9D8B030D-6E8A-4147-A177-3AD203B41FA5}">
                      <a16:colId xmlns:a16="http://schemas.microsoft.com/office/drawing/2014/main" val="3837541246"/>
                    </a:ext>
                  </a:extLst>
                </a:gridCol>
                <a:gridCol w="3760648">
                  <a:extLst>
                    <a:ext uri="{9D8B030D-6E8A-4147-A177-3AD203B41FA5}">
                      <a16:colId xmlns:a16="http://schemas.microsoft.com/office/drawing/2014/main" val="1702458992"/>
                    </a:ext>
                  </a:extLst>
                </a:gridCol>
                <a:gridCol w="3881534">
                  <a:extLst>
                    <a:ext uri="{9D8B030D-6E8A-4147-A177-3AD203B41FA5}">
                      <a16:colId xmlns:a16="http://schemas.microsoft.com/office/drawing/2014/main" val="1621291072"/>
                    </a:ext>
                  </a:extLst>
                </a:gridCol>
              </a:tblGrid>
              <a:tr h="78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 err="1">
                          <a:effectLst/>
                        </a:rPr>
                        <a:t>бабушка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γιαγιά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 </a:t>
                      </a:r>
                      <a:r>
                        <a:rPr lang="en-US" sz="2400">
                          <a:effectLst/>
                        </a:rPr>
                        <a:t>The poor beggar-woman</a:t>
                      </a:r>
                      <a:endParaRPr lang="el-G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1128844"/>
                  </a:ext>
                </a:extLst>
              </a:tr>
              <a:tr h="78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 err="1">
                          <a:effectLst/>
                        </a:rPr>
                        <a:t>окошко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παραλείπεται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 </a:t>
                      </a:r>
                      <a:r>
                        <a:rPr lang="en-US" sz="2400">
                          <a:effectLst/>
                        </a:rPr>
                        <a:t>Window</a:t>
                      </a:r>
                      <a:endParaRPr lang="el-G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01068545"/>
                  </a:ext>
                </a:extLst>
              </a:tr>
              <a:tr h="78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дитятко </a:t>
                      </a:r>
                      <a:endParaRPr lang="el-G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κόρη μου, κορούλα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 </a:t>
                      </a:r>
                      <a:r>
                        <a:rPr lang="en-US" sz="2400">
                          <a:effectLst/>
                        </a:rPr>
                        <a:t>Daughter </a:t>
                      </a:r>
                      <a:endParaRPr lang="el-G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90477682"/>
                  </a:ext>
                </a:extLst>
              </a:tr>
              <a:tr h="78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старушонка</a:t>
                      </a:r>
                      <a:endParaRPr lang="el-G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γριά</a:t>
                      </a:r>
                      <a:endParaRPr lang="el-G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 </a:t>
                      </a:r>
                      <a:r>
                        <a:rPr lang="en-US" sz="2400" dirty="0">
                          <a:effectLst/>
                        </a:rPr>
                        <a:t>The poor beggar-woman 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7575747"/>
                  </a:ext>
                </a:extLst>
              </a:tr>
              <a:tr h="78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яблочко</a:t>
                      </a:r>
                      <a:endParaRPr lang="el-G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μήλο</a:t>
                      </a:r>
                      <a:endParaRPr lang="el-G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 </a:t>
                      </a:r>
                      <a:r>
                        <a:rPr lang="en-US" sz="2400" dirty="0">
                          <a:effectLst/>
                        </a:rPr>
                        <a:t>The bright apple 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39949056"/>
                  </a:ext>
                </a:extLst>
              </a:tr>
              <a:tr h="78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старушоночка</a:t>
                      </a:r>
                      <a:endParaRPr lang="el-G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παραλείπεται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 </a:t>
                      </a:r>
                      <a:r>
                        <a:rPr lang="en-US" sz="2400" dirty="0">
                          <a:effectLst/>
                        </a:rPr>
                        <a:t>The poor beggar-woman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3186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14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5C0D79-D444-4EF5-B68D-E83F6E5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художественного текста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2BCDC6-28B9-06A8-5301-7A2532A54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687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1) личностное начало автора; </a:t>
            </a:r>
          </a:p>
          <a:p>
            <a:pPr marL="0" indent="0">
              <a:buNone/>
            </a:pPr>
            <a:r>
              <a:rPr lang="ru-RU" dirty="0"/>
              <a:t>2) эстетическая функция; </a:t>
            </a:r>
          </a:p>
          <a:p>
            <a:pPr marL="0" indent="0">
              <a:buNone/>
            </a:pPr>
            <a:r>
              <a:rPr lang="ru-RU" dirty="0"/>
              <a:t>3) наличие подтекста, неявной информации (имплицитное содержание); </a:t>
            </a:r>
          </a:p>
          <a:p>
            <a:pPr marL="0" indent="0">
              <a:buNone/>
            </a:pPr>
            <a:r>
              <a:rPr lang="ru-RU" dirty="0"/>
              <a:t>4) неоднозначность и множественность интерпретации; </a:t>
            </a:r>
          </a:p>
          <a:p>
            <a:pPr marL="0" indent="0">
              <a:buNone/>
            </a:pPr>
            <a:r>
              <a:rPr lang="ru-RU" dirty="0"/>
              <a:t>5) отражение образа действительности, а не самой действительности </a:t>
            </a:r>
          </a:p>
          <a:p>
            <a:pPr marL="0" indent="0">
              <a:buNone/>
            </a:pPr>
            <a:r>
              <a:rPr lang="ru-RU" dirty="0"/>
              <a:t>6) установка на мотивированность значения каждого слова, а также частей слова </a:t>
            </a:r>
          </a:p>
          <a:p>
            <a:pPr marL="0" indent="0">
              <a:buNone/>
            </a:pPr>
            <a:r>
              <a:rPr lang="ru-RU" dirty="0"/>
              <a:t>7) взаимосвязь разных уровней и элементов художественного текста.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975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0CE81C-67F3-E063-CD75-385E8BA67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Прагматическая функция причастий – иерархия пропозиций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33A99A-E8CE-A1AC-83CE-CA75BDE9D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Одна из основных прагматических функций причастного оборота – это отражение авторского видения соотносимых или параллельно существующих действий, при котором одно, по мнению автора, является главным, а второе частично утрачивает свою глагольность, а вместе с ней – и право называть полноценное действие.</a:t>
            </a:r>
          </a:p>
          <a:p>
            <a:pPr marL="0" indent="0">
              <a:buNone/>
            </a:pPr>
            <a:r>
              <a:rPr lang="ru-RU" dirty="0"/>
              <a:t>В сознании автора это единый смысловой блок, состоящий из разных ситуаций-действий, но обладающий целостностью и гармоничностью, достаточными для объединения в одно предложение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842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9DE2B6-1AF9-BDC3-0085-297E3E601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причастия в художественном тексте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16DC41-8719-46C4-02A5-67F9ED9F7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1) дифференциация пропозиций, обусловленая авторскими интенциями, </a:t>
            </a:r>
          </a:p>
          <a:p>
            <a:pPr marL="0" indent="0">
              <a:buNone/>
            </a:pPr>
            <a:r>
              <a:rPr lang="ru-RU" dirty="0"/>
              <a:t>2) описательная функция </a:t>
            </a:r>
            <a:endParaRPr lang="el-GR" dirty="0"/>
          </a:p>
          <a:p>
            <a:pPr marL="0" indent="0">
              <a:buNone/>
            </a:pPr>
            <a:r>
              <a:rPr lang="ru-RU" dirty="0"/>
              <a:t>3) повествовательная функция - установка на динамичность изложения, создание информативно более ёмкого предложения; </a:t>
            </a:r>
          </a:p>
          <a:p>
            <a:pPr marL="0" indent="0">
              <a:buNone/>
            </a:pPr>
            <a:r>
              <a:rPr lang="ru-RU" dirty="0"/>
              <a:t>4) смысловыделительная функция – концентрация внимания на глаголах </a:t>
            </a:r>
          </a:p>
          <a:p>
            <a:pPr marL="0" indent="0">
              <a:buNone/>
            </a:pPr>
            <a:r>
              <a:rPr lang="ru-RU" dirty="0"/>
              <a:t> 5) эмоционально-экспрессивная функция</a:t>
            </a:r>
          </a:p>
          <a:p>
            <a:pPr marL="0" indent="0">
              <a:buNone/>
            </a:pPr>
            <a:r>
              <a:rPr lang="ru-RU" dirty="0"/>
              <a:t> 6) градационно-сопоставительная функция - сопоставление глагольного действия и причастного или причастного и причастного (при однородных причастных оборотах), формирование определённого видения ситуативных действий и их взаимосвязи в предложении; </a:t>
            </a:r>
          </a:p>
          <a:p>
            <a:pPr marL="0" indent="0">
              <a:buNone/>
            </a:pPr>
            <a:r>
              <a:rPr lang="ru-RU" dirty="0"/>
              <a:t>8) создание хронотопа предложения</a:t>
            </a:r>
            <a:endParaRPr lang="el-GR" dirty="0"/>
          </a:p>
        </p:txBody>
      </p:sp>
      <p:sp>
        <p:nvSpPr>
          <p:cNvPr id="4" name="Βέλος: Δεξιό 3">
            <a:extLst>
              <a:ext uri="{FF2B5EF4-FFF2-40B4-BE49-F238E27FC236}">
                <a16:creationId xmlns:a16="http://schemas.microsoft.com/office/drawing/2014/main" id="{47EBEF5C-DECE-1E57-3867-044F75FD1316}"/>
              </a:ext>
            </a:extLst>
          </p:cNvPr>
          <p:cNvSpPr/>
          <p:nvPr/>
        </p:nvSpPr>
        <p:spPr>
          <a:xfrm>
            <a:off x="354563" y="1959429"/>
            <a:ext cx="483637" cy="20527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001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C29C62-832E-6F41-D823-F2A9E9DE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FAB7C5-8AD9-8247-C8D5-D2AC10EE9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 </a:t>
            </a:r>
            <a:r>
              <a:rPr lang="ru-RU" dirty="0"/>
              <a:t>Запели  </a:t>
            </a:r>
            <a:r>
              <a:rPr lang="ru-RU" b="1" i="1" dirty="0"/>
              <a:t>настраиваемые </a:t>
            </a:r>
            <a:r>
              <a:rPr lang="ru-RU" dirty="0"/>
              <a:t> скрипки и флейта, стало вдруг страшно, казалось, что из всех лож смотрят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G1 </a:t>
            </a:r>
            <a:r>
              <a:rPr lang="el-GR" dirty="0"/>
              <a:t>Ξαφνικά ακούστηκαν τα </a:t>
            </a:r>
            <a:r>
              <a:rPr lang="el-GR" dirty="0" err="1"/>
              <a:t>βιόλια</a:t>
            </a:r>
            <a:r>
              <a:rPr lang="el-GR" dirty="0"/>
              <a:t> και τα φλάουτα </a:t>
            </a:r>
            <a:r>
              <a:rPr lang="el-GR" b="1" dirty="0"/>
              <a:t>που</a:t>
            </a:r>
            <a:r>
              <a:rPr lang="el-GR" dirty="0"/>
              <a:t> </a:t>
            </a:r>
            <a:r>
              <a:rPr lang="el-GR" b="1" dirty="0"/>
              <a:t>τα κούρδιζαν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G2 </a:t>
            </a:r>
            <a:r>
              <a:rPr lang="el-GR" dirty="0"/>
              <a:t>Άρχισαν </a:t>
            </a:r>
            <a:r>
              <a:rPr lang="el-GR" dirty="0" err="1"/>
              <a:t>ν’αντηχούν</a:t>
            </a:r>
            <a:r>
              <a:rPr lang="el-GR" dirty="0"/>
              <a:t> τα βιολιά </a:t>
            </a:r>
            <a:r>
              <a:rPr lang="el-GR" b="1" dirty="0"/>
              <a:t>που τα κούρδιζαν </a:t>
            </a:r>
            <a:r>
              <a:rPr lang="el-GR" dirty="0"/>
              <a:t>και τα φλάουτα.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E1 </a:t>
            </a:r>
            <a:r>
              <a:rPr lang="en-US" dirty="0"/>
              <a:t>The fiddles and flutes began to tune up and suddenly they felt terrified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 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4255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AC591E-B044-5CA6-C3BB-62BB8D98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1E3C86-6576-FE80-0380-E3BC53D1A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 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ru-RU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Гуров, </a:t>
            </a:r>
            <a:r>
              <a:rPr lang="ru-RU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сидевший </a:t>
            </a:r>
            <a:r>
              <a:rPr lang="ru-RU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тоже в партере, подошел к ней и сказал </a:t>
            </a:r>
            <a:r>
              <a:rPr lang="ru-RU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дрожащим</a:t>
            </a:r>
            <a:r>
              <a:rPr lang="ru-RU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голосом, улыбаясь насильно: </a:t>
            </a:r>
            <a:endParaRPr lang="el-G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G1 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Γκούροφ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που καθόταν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επίσης στην πλατεία, την πλησίασε και είπε με </a:t>
            </a:r>
            <a:r>
              <a:rPr lang="el-G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τρεμάμενη 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φωνή, προσπαθώντας να γελάσει: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l-GR" dirty="0">
                <a:solidFill>
                  <a:srgbClr val="FF0000"/>
                </a:solidFill>
              </a:rPr>
              <a:t>2 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Γκούρφ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που είχε καθίσει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κι αυτός στην πλατεία, τη ζύγωσε και είπε με φωνή </a:t>
            </a:r>
            <a:r>
              <a:rPr lang="el-G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που έτρεμε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χαμογελώντας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βιασμένα: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E1</a:t>
            </a:r>
            <a:r>
              <a:rPr lang="el-GR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Gurov,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 was also in the stalls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went up to her and forced a smile as he said in a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trembling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voice</a:t>
            </a:r>
            <a:endParaRPr lang="el-G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867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AC591E-B044-5CA6-C3BB-62BB8D98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1E3C86-6576-FE80-0380-E3BC53D1A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 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ru-RU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сидел на постели, </a:t>
            </a:r>
            <a:r>
              <a:rPr lang="ru-RU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покрытой</a:t>
            </a:r>
            <a:r>
              <a:rPr lang="ru-RU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дешевым серым, точно больничным одеялом, и дразнил себя с досадой: </a:t>
            </a:r>
            <a:endParaRPr lang="el-G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G1 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Καθόταν στο κρεβάτι, </a:t>
            </a:r>
            <a:r>
              <a:rPr lang="el-G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πάνω σ’ ένα 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μία φτηνή σταχτιά σαν του νοσοκομείου  κουβέρτα και, θυμωμένος ξεσπούσε στον εαυτό του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l-GR" dirty="0">
                <a:solidFill>
                  <a:srgbClr val="FF0000"/>
                </a:solidFill>
              </a:rPr>
              <a:t>2 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Καθόταν στο ντιβάνι, </a:t>
            </a:r>
            <a:r>
              <a:rPr lang="el-G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που ήταν στρωμένο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 μία φτηνή γκρίζα κουβέρτα σαν αυτές που χρησιμοποιούν στα νοσοκομεία, και ήταν εκνευρισμένος κι αγανακτισμένος με τον εαυτό του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E1</a:t>
            </a:r>
            <a:r>
              <a:rPr lang="el-GR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sat on the bed that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 covered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a cheap, grey 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hospitallike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blanket and in his irritation he mocked himself</a:t>
            </a:r>
            <a:endParaRPr lang="el-G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6019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62FB75-88D6-6FD2-4486-672CDC90E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Прагматические функции диминутивов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76BB18-A5AB-6BCA-ACC3-F2FD485FC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«в речи диминутивы не всегда реализуют и размерное, и эмотивно-оценочное значение; они могут терять один из компонентов и реализовать либо только эмотивнооценочное, либо только размерное значение. Эти три типа употреблений связаны с двумя режима речи – диалогического и повествовательного. В актуальном диалоге, осуществляемом в координатах Я-ТЫ-ЗДЕСЬ-СЕЙЧАС, диминутивы часто используются не для номинации маленького по размеру объекта, а в целях фатического общения – для того чтобы установить контакт с собеседником, создать теплую, доверительную атмосферу общения» (Н.В. Менькова)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0802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845DD5-B70B-AB9E-13B4-F0E2F596F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93756E-2005-BF1B-5E37-71FF62D22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85000" lnSpcReduction="10000"/>
          </a:bodyPr>
          <a:lstStyle/>
          <a:p>
            <a:r>
              <a:rPr lang="ru-RU" sz="4000" dirty="0"/>
              <a:t>Цель анализа прагматических характеристик диминутивов с позиций компаративной лингвистики заключается в том, чтобы выделить универсалии и отличительные черты употребления диминутивов в исследуемых языках. </a:t>
            </a:r>
          </a:p>
          <a:p>
            <a:r>
              <a:rPr lang="ru-RU" sz="2800" dirty="0"/>
              <a:t>Английский язык не обладает такой богатой и развитой морфологической системой, как, например, русский язык, тем не менее, и он находит возможности для передачи различных прагматических оттенков, так или иначе компенсируя ущербность морфологической парадигмы. Если в русском языке в большей степени следует говорить о прагматических словах, то в английском языке, учитывая некоторую ущербность морфологической парадигмы, следует говорить о функционировании категории диминутивности в прагматических конструкциях или сочетаниях, так как в нём превалируют аналитический способ формирования диминутивов в отличие от синтетического, преобладающего в русском языке. Именно это актуализирует и обусловливает дефиницию категории диминутивности в английском языке как грамматическую.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32727035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1031</Words>
  <Application>Microsoft Office PowerPoint</Application>
  <PresentationFormat>Ευρεία οθόνη</PresentationFormat>
  <Paragraphs>67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Noto Serif</vt:lpstr>
      <vt:lpstr>Times New Roman</vt:lpstr>
      <vt:lpstr>Θέμα του Office</vt:lpstr>
      <vt:lpstr>Πραγματολογικές πτυχές της Συγκριτικής Γλωσσολογίας</vt:lpstr>
      <vt:lpstr>Признаки художественного текста </vt:lpstr>
      <vt:lpstr>Прагматическая функция причастий – иерархия пропозиций </vt:lpstr>
      <vt:lpstr>Функции причастия в художественном тексте</vt:lpstr>
      <vt:lpstr>Παρουσίαση του PowerPoint</vt:lpstr>
      <vt:lpstr>Παρουσίαση του PowerPoint</vt:lpstr>
      <vt:lpstr>Παρουσίαση του PowerPoint</vt:lpstr>
      <vt:lpstr>Прагматические функции диминутивов</vt:lpstr>
      <vt:lpstr>Παρουσίαση του PowerPoint</vt:lpstr>
      <vt:lpstr>Παρουσίαση του PowerPoint</vt:lpstr>
      <vt:lpstr>Παρουσίαση του PowerPoint</vt:lpstr>
      <vt:lpstr>3 уровня формирования социальной идентичности (М.Б. Брюер и В. Гарднер (1996))  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Tatiana Mporisova</dc:creator>
  <cp:lastModifiedBy>Tatiana Mporisova</cp:lastModifiedBy>
  <cp:revision>4</cp:revision>
  <dcterms:created xsi:type="dcterms:W3CDTF">2024-12-03T13:40:18Z</dcterms:created>
  <dcterms:modified xsi:type="dcterms:W3CDTF">2024-12-05T07:32:49Z</dcterms:modified>
</cp:coreProperties>
</file>