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3" r:id="rId4"/>
    <p:sldId id="260" r:id="rId5"/>
    <p:sldId id="261" r:id="rId6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784D"/>
    <a:srgbClr val="8C7953"/>
    <a:srgbClr val="EB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5865"/>
  </p:normalViewPr>
  <p:slideViewPr>
    <p:cSldViewPr snapToGrid="0" snapToObjects="1">
      <p:cViewPr varScale="1">
        <p:scale>
          <a:sx n="62" d="100"/>
          <a:sy n="62" d="100"/>
        </p:scale>
        <p:origin x="2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1BBB-D7E9-244D-A111-0F1B4EEBC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CAD8C-CC5B-A749-B9E1-AD5BDCF53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EAB51-37F5-9846-A5F6-AFDD9237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8A2F5-7F15-6643-B60A-5BF7CAD23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A8993-9846-E441-9C9B-CD24F8AB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915E52-97BC-C842-A565-8D6D5D9ACB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2125" y="0"/>
            <a:ext cx="1029987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E357AE-1F2A-1041-815D-4FAE9D0362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9210"/>
          <a:stretch/>
        </p:blipFill>
        <p:spPr>
          <a:xfrm flipH="1">
            <a:off x="1" y="0"/>
            <a:ext cx="2141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6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6340-4F97-2647-B300-21261CB3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4CEB9-A81E-AE43-8D51-0D9484194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3A4E4-4A4D-5141-9E71-0BD45D38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5BCD5-89B7-8E47-A09C-4B50067D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3CEC3-50BF-3745-B7DB-78880173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98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9E4A96-7AF7-E343-A285-338CED712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8C59E-ADAE-5549-81FF-5E550CFA9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1E35A-B265-7347-B739-9129A427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BD874-3784-ED4B-B765-707F4423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D13D4-0C52-0F4D-B482-016B701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7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A90F-F1EA-B049-BE7C-10A17BF3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A5000-4294-164F-A461-1AE9C0D77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877B5-C856-D54D-85CD-48B66881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84C39-F19A-474D-B2FB-90BF0C7B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E5032-0DDB-824C-814E-D17848F3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350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75C4-F544-6A44-A7FF-EDD7813F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4B628-B419-8145-A290-5163D45AB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51420-473C-CA47-96C6-1F10CA9A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B0C0F-0C89-D842-BD5C-D04ECB67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899D7-140E-A847-99C3-0969F824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2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7612-2E23-D94B-B484-78207891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42875-73EC-854F-93CD-7E77A98DE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63E1E-08D7-B948-9D86-CCF2D7E49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2A078-AF47-1843-B201-E0B35BA04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6EDC8-A7E5-8749-92A4-BEFE1FA6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B54F5-A1F0-E14E-997B-2A2F8216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22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2F31-B9A7-3B47-8BC0-3B129BD4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13312-F08E-E14F-865C-C141C002A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D9BDC-72C4-324C-A3E4-ECCB5D89C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F969C-095B-9348-9069-5977B50FF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3298A-8953-9E44-8F0D-D16290020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64006-8456-2240-857C-4D15910F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65AEF-9DFF-6442-B865-64B18AD5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A254D-56E5-3A43-84DC-FDD8E06B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53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B376-8AAC-B244-96DC-9C377CDF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CEB79F-5813-7E47-A933-1A43CF52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1E489-76D4-EE4C-9608-9EF1A987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56C65-4890-5849-8A00-A6888EE7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39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0BD80-6CBF-2C40-9C96-675341EC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0CA16-CE9C-F640-9AC2-EAB102CE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EC1C2-141B-2D40-987F-EC624BAE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391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6C2A-D407-7A4E-A63B-76F028F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55B72-051E-3947-B17A-A4BDE4CBA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937DD-7DB8-C142-AE63-339402E6B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DF9C9-CAD3-B344-BF2A-E895F1AD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C051C-B25F-0449-AB8B-01098F0C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A2D44-9822-6542-99BB-81E4726D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20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74290-474C-C645-90F5-0AF27FAB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C5EBD-2649-C14B-97B7-E935F1B79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21026-D706-D54C-AEEC-DAF1068DF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110F3-0A12-9443-BCFE-240121AC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6B371-39CD-F647-A64B-BD50060E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86A38-B5E8-4145-8AA6-AD8FA3ED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821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B584C-E7AA-E64F-97EC-834D40E098B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0800000">
            <a:off x="0" y="0"/>
            <a:ext cx="4067799" cy="2708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F263D8-B5A0-964F-9F48-A5349EF31C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4038600" y="0"/>
            <a:ext cx="1281895" cy="2708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F16746-919B-4C47-86FA-387A18E13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5161609" y="0"/>
            <a:ext cx="1281895" cy="2708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7B638F-5717-AA43-9F81-53EA5D24FB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6318652" y="4408"/>
            <a:ext cx="1281895" cy="2708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7123E2-11F0-DA47-A896-BE83A204A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7441661" y="4408"/>
            <a:ext cx="1281895" cy="2708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8A3266-CA5F-B043-A824-D7EB46959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8564670" y="0"/>
            <a:ext cx="1281895" cy="2708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3E6540-55E3-9E4C-A596-48E564256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9687679" y="0"/>
            <a:ext cx="1281895" cy="27084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4A046F-C8F8-4C4B-A612-31F977807D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10844723" y="0"/>
            <a:ext cx="1347278" cy="27084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698F505-B1DA-754D-B986-9012A79D9523}"/>
              </a:ext>
            </a:extLst>
          </p:cNvPr>
          <p:cNvSpPr/>
          <p:nvPr userDrawn="1"/>
        </p:nvSpPr>
        <p:spPr>
          <a:xfrm>
            <a:off x="0" y="365125"/>
            <a:ext cx="12192000" cy="1325563"/>
          </a:xfrm>
          <a:prstGeom prst="rect">
            <a:avLst/>
          </a:prstGeom>
          <a:gradFill>
            <a:gsLst>
              <a:gs pos="0">
                <a:srgbClr val="E3E3E3">
                  <a:alpha val="0"/>
                </a:srgbClr>
              </a:gs>
              <a:gs pos="100000">
                <a:srgbClr val="EBECE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DB4DFD-E603-9849-8E77-6CE783208838}"/>
              </a:ext>
            </a:extLst>
          </p:cNvPr>
          <p:cNvSpPr/>
          <p:nvPr userDrawn="1"/>
        </p:nvSpPr>
        <p:spPr>
          <a:xfrm>
            <a:off x="-1" y="1690688"/>
            <a:ext cx="12192001" cy="5167312"/>
          </a:xfrm>
          <a:prstGeom prst="rect">
            <a:avLst/>
          </a:prstGeom>
          <a:solidFill>
            <a:srgbClr val="EB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B10FE-629B-CC49-A3CA-8FBA0A7E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434" y="307069"/>
            <a:ext cx="900836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0411C-FAFC-F240-825D-C0C4DA65C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E050E-6DC8-2B48-ADA5-E5058B4F2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49C7-6ACD-E148-B9E1-1CA6FDC42646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55768-369B-4145-AADF-6F2E5DBB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8F7E6-5451-4749-8C01-8EC869F5A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840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9216-6482-0A40-9251-AF4A1BF18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338" y="1450609"/>
            <a:ext cx="6013938" cy="2387600"/>
          </a:xfrm>
        </p:spPr>
        <p:txBody>
          <a:bodyPr>
            <a:normAutofit/>
          </a:bodyPr>
          <a:lstStyle/>
          <a:p>
            <a:pPr algn="l"/>
            <a:r>
              <a:rPr lang="ru-RU" sz="7200" dirty="0">
                <a:solidFill>
                  <a:srgbClr val="8C7953"/>
                </a:solidFill>
                <a:latin typeface="Seravek" panose="020B0503040000020004" pitchFamily="34" charset="0"/>
              </a:rPr>
              <a:t>Виды текстов.</a:t>
            </a:r>
            <a:endParaRPr lang="uk-UA" sz="7200" dirty="0">
              <a:solidFill>
                <a:srgbClr val="8C7953"/>
              </a:solidFill>
              <a:latin typeface="Seravek" panose="020B0503040000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29D44-5168-EB49-9F40-B5B1950F7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338" y="3930284"/>
            <a:ext cx="6013938" cy="1655762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8C7953"/>
                </a:solidFill>
                <a:latin typeface="Seravek" panose="020B0503040000020004" pitchFamily="34" charset="0"/>
              </a:rPr>
              <a:t>Русский, письмо-7</a:t>
            </a:r>
            <a:endParaRPr lang="uk-UA" sz="3200" dirty="0">
              <a:solidFill>
                <a:srgbClr val="BF784D"/>
              </a:solidFill>
              <a:latin typeface="Seravek" panose="020B05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4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курса</a:t>
            </a:r>
            <a:endParaRPr lang="en-UA" dirty="0"/>
          </a:p>
        </p:txBody>
      </p:sp>
      <p:grpSp>
        <p:nvGrpSpPr>
          <p:cNvPr id="63" name="组合 43">
            <a:extLst>
              <a:ext uri="{FF2B5EF4-FFF2-40B4-BE49-F238E27FC236}">
                <a16:creationId xmlns:a16="http://schemas.microsoft.com/office/drawing/2014/main" id="{B29E5567-C76F-3C45-8557-7FFE041FE30F}"/>
              </a:ext>
            </a:extLst>
          </p:cNvPr>
          <p:cNvGrpSpPr/>
          <p:nvPr/>
        </p:nvGrpSpPr>
        <p:grpSpPr>
          <a:xfrm>
            <a:off x="4679824" y="2630337"/>
            <a:ext cx="3329201" cy="3327668"/>
            <a:chOff x="3347856" y="1888809"/>
            <a:chExt cx="2663825" cy="2662237"/>
          </a:xfrm>
          <a:solidFill>
            <a:schemeClr val="bg1">
              <a:lumMod val="95000"/>
            </a:schemeClr>
          </a:solidFill>
        </p:grpSpPr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81FDF239-07A1-0149-8D22-FD607EDC3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856" y="1888809"/>
              <a:ext cx="2663825" cy="2662237"/>
            </a:xfrm>
            <a:custGeom>
              <a:avLst/>
              <a:gdLst>
                <a:gd name="T0" fmla="*/ 0 w 986"/>
                <a:gd name="T1" fmla="*/ 817 h 986"/>
                <a:gd name="T2" fmla="*/ 75 w 986"/>
                <a:gd name="T3" fmla="*/ 741 h 986"/>
                <a:gd name="T4" fmla="*/ 741 w 986"/>
                <a:gd name="T5" fmla="*/ 741 h 986"/>
                <a:gd name="T6" fmla="*/ 741 w 986"/>
                <a:gd name="T7" fmla="*/ 75 h 986"/>
                <a:gd name="T8" fmla="*/ 817 w 986"/>
                <a:gd name="T9" fmla="*/ 0 h 986"/>
                <a:gd name="T10" fmla="*/ 986 w 986"/>
                <a:gd name="T11" fmla="*/ 408 h 986"/>
                <a:gd name="T12" fmla="*/ 817 w 986"/>
                <a:gd name="T13" fmla="*/ 817 h 986"/>
                <a:gd name="T14" fmla="*/ 408 w 986"/>
                <a:gd name="T15" fmla="*/ 986 h 986"/>
                <a:gd name="T16" fmla="*/ 0 w 986"/>
                <a:gd name="T17" fmla="*/ 81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986">
                  <a:moveTo>
                    <a:pt x="0" y="817"/>
                  </a:moveTo>
                  <a:cubicBezTo>
                    <a:pt x="75" y="741"/>
                    <a:pt x="75" y="741"/>
                    <a:pt x="75" y="741"/>
                  </a:cubicBezTo>
                  <a:cubicBezTo>
                    <a:pt x="259" y="925"/>
                    <a:pt x="558" y="925"/>
                    <a:pt x="741" y="741"/>
                  </a:cubicBezTo>
                  <a:cubicBezTo>
                    <a:pt x="925" y="558"/>
                    <a:pt x="925" y="259"/>
                    <a:pt x="741" y="75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926" y="109"/>
                    <a:pt x="986" y="254"/>
                    <a:pt x="986" y="408"/>
                  </a:cubicBezTo>
                  <a:cubicBezTo>
                    <a:pt x="986" y="563"/>
                    <a:pt x="926" y="708"/>
                    <a:pt x="817" y="817"/>
                  </a:cubicBezTo>
                  <a:cubicBezTo>
                    <a:pt x="708" y="926"/>
                    <a:pt x="563" y="986"/>
                    <a:pt x="408" y="986"/>
                  </a:cubicBezTo>
                  <a:cubicBezTo>
                    <a:pt x="254" y="986"/>
                    <a:pt x="109" y="926"/>
                    <a:pt x="0" y="8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5" name="TextBox 144">
              <a:extLst>
                <a:ext uri="{FF2B5EF4-FFF2-40B4-BE49-F238E27FC236}">
                  <a16:creationId xmlns:a16="http://schemas.microsoft.com/office/drawing/2014/main" id="{5E8D21F1-AD54-5249-BC42-0D5BA840E086}"/>
                </a:ext>
              </a:extLst>
            </p:cNvPr>
            <p:cNvSpPr txBox="1"/>
            <p:nvPr/>
          </p:nvSpPr>
          <p:spPr>
            <a:xfrm>
              <a:off x="5215273" y="3837624"/>
              <a:ext cx="311934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A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6" name="组合 46">
            <a:extLst>
              <a:ext uri="{FF2B5EF4-FFF2-40B4-BE49-F238E27FC236}">
                <a16:creationId xmlns:a16="http://schemas.microsoft.com/office/drawing/2014/main" id="{D47FDB68-2CCD-1C46-ACE8-73DAC7CC274B}"/>
              </a:ext>
            </a:extLst>
          </p:cNvPr>
          <p:cNvGrpSpPr/>
          <p:nvPr/>
        </p:nvGrpSpPr>
        <p:grpSpPr>
          <a:xfrm>
            <a:off x="4360392" y="2298965"/>
            <a:ext cx="2747881" cy="2748252"/>
            <a:chOff x="3092268" y="1623697"/>
            <a:chExt cx="2198688" cy="2198687"/>
          </a:xfrm>
          <a:solidFill>
            <a:schemeClr val="bg1">
              <a:lumMod val="95000"/>
            </a:schemeClr>
          </a:solidFill>
        </p:grpSpPr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636CBEF0-F258-B746-9A2B-D1BEC9B8A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268" y="1623697"/>
              <a:ext cx="2198688" cy="2198687"/>
            </a:xfrm>
            <a:custGeom>
              <a:avLst/>
              <a:gdLst>
                <a:gd name="T0" fmla="*/ 174 w 814"/>
                <a:gd name="T1" fmla="*/ 814 h 814"/>
                <a:gd name="T2" fmla="*/ 179 w 814"/>
                <a:gd name="T3" fmla="*/ 179 h 814"/>
                <a:gd name="T4" fmla="*/ 814 w 814"/>
                <a:gd name="T5" fmla="*/ 174 h 814"/>
                <a:gd name="T6" fmla="*/ 739 w 814"/>
                <a:gd name="T7" fmla="*/ 249 h 814"/>
                <a:gd name="T8" fmla="*/ 255 w 814"/>
                <a:gd name="T9" fmla="*/ 255 h 814"/>
                <a:gd name="T10" fmla="*/ 250 w 814"/>
                <a:gd name="T11" fmla="*/ 738 h 814"/>
                <a:gd name="T12" fmla="*/ 174 w 814"/>
                <a:gd name="T13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" h="814">
                  <a:moveTo>
                    <a:pt x="174" y="814"/>
                  </a:moveTo>
                  <a:cubicBezTo>
                    <a:pt x="0" y="640"/>
                    <a:pt x="3" y="355"/>
                    <a:pt x="179" y="179"/>
                  </a:cubicBezTo>
                  <a:cubicBezTo>
                    <a:pt x="356" y="2"/>
                    <a:pt x="641" y="0"/>
                    <a:pt x="814" y="174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607" y="117"/>
                    <a:pt x="390" y="120"/>
                    <a:pt x="255" y="255"/>
                  </a:cubicBezTo>
                  <a:cubicBezTo>
                    <a:pt x="120" y="389"/>
                    <a:pt x="118" y="606"/>
                    <a:pt x="250" y="738"/>
                  </a:cubicBezTo>
                  <a:lnTo>
                    <a:pt x="174" y="8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8" name="TextBox 152">
              <a:extLst>
                <a:ext uri="{FF2B5EF4-FFF2-40B4-BE49-F238E27FC236}">
                  <a16:creationId xmlns:a16="http://schemas.microsoft.com/office/drawing/2014/main" id="{77C7F141-8A3E-3A49-BB3B-C1AE4189C964}"/>
                </a:ext>
              </a:extLst>
            </p:cNvPr>
            <p:cNvSpPr txBox="1"/>
            <p:nvPr/>
          </p:nvSpPr>
          <p:spPr>
            <a:xfrm>
              <a:off x="3808197" y="1809956"/>
              <a:ext cx="327326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D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9" name="组合 49">
            <a:extLst>
              <a:ext uri="{FF2B5EF4-FFF2-40B4-BE49-F238E27FC236}">
                <a16:creationId xmlns:a16="http://schemas.microsoft.com/office/drawing/2014/main" id="{6295011B-D86F-7246-9606-05CFAC330370}"/>
              </a:ext>
            </a:extLst>
          </p:cNvPr>
          <p:cNvGrpSpPr/>
          <p:nvPr/>
        </p:nvGrpSpPr>
        <p:grpSpPr>
          <a:xfrm>
            <a:off x="5165907" y="3106572"/>
            <a:ext cx="1414613" cy="1414803"/>
            <a:chOff x="3736793" y="2269809"/>
            <a:chExt cx="1131888" cy="1131887"/>
          </a:xfrm>
          <a:solidFill>
            <a:schemeClr val="bg1">
              <a:lumMod val="95000"/>
            </a:schemeClr>
          </a:solidFill>
        </p:grpSpPr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60DDDB96-D0E4-784E-BA45-7297C52B3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793" y="2269809"/>
              <a:ext cx="1131888" cy="1131887"/>
            </a:xfrm>
            <a:custGeom>
              <a:avLst/>
              <a:gdLst>
                <a:gd name="T0" fmla="*/ 91 w 419"/>
                <a:gd name="T1" fmla="*/ 419 h 419"/>
                <a:gd name="T2" fmla="*/ 91 w 419"/>
                <a:gd name="T3" fmla="*/ 91 h 419"/>
                <a:gd name="T4" fmla="*/ 419 w 419"/>
                <a:gd name="T5" fmla="*/ 91 h 419"/>
                <a:gd name="T6" fmla="*/ 344 w 419"/>
                <a:gd name="T7" fmla="*/ 166 h 419"/>
                <a:gd name="T8" fmla="*/ 167 w 419"/>
                <a:gd name="T9" fmla="*/ 166 h 419"/>
                <a:gd name="T10" fmla="*/ 167 w 419"/>
                <a:gd name="T11" fmla="*/ 343 h 419"/>
                <a:gd name="T12" fmla="*/ 91 w 419"/>
                <a:gd name="T13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419">
                  <a:moveTo>
                    <a:pt x="91" y="419"/>
                  </a:moveTo>
                  <a:cubicBezTo>
                    <a:pt x="0" y="329"/>
                    <a:pt x="0" y="181"/>
                    <a:pt x="91" y="91"/>
                  </a:cubicBezTo>
                  <a:cubicBezTo>
                    <a:pt x="181" y="0"/>
                    <a:pt x="329" y="0"/>
                    <a:pt x="419" y="91"/>
                  </a:cubicBezTo>
                  <a:cubicBezTo>
                    <a:pt x="344" y="166"/>
                    <a:pt x="344" y="166"/>
                    <a:pt x="344" y="166"/>
                  </a:cubicBezTo>
                  <a:cubicBezTo>
                    <a:pt x="295" y="117"/>
                    <a:pt x="215" y="117"/>
                    <a:pt x="167" y="166"/>
                  </a:cubicBezTo>
                  <a:cubicBezTo>
                    <a:pt x="118" y="215"/>
                    <a:pt x="118" y="295"/>
                    <a:pt x="167" y="343"/>
                  </a:cubicBezTo>
                  <a:lnTo>
                    <a:pt x="91" y="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1" name="TextBox 150">
              <a:extLst>
                <a:ext uri="{FF2B5EF4-FFF2-40B4-BE49-F238E27FC236}">
                  <a16:creationId xmlns:a16="http://schemas.microsoft.com/office/drawing/2014/main" id="{AD9AF58B-7D31-7449-9000-D39005200554}"/>
                </a:ext>
              </a:extLst>
            </p:cNvPr>
            <p:cNvSpPr txBox="1"/>
            <p:nvPr/>
          </p:nvSpPr>
          <p:spPr>
            <a:xfrm>
              <a:off x="4013937" y="2370026"/>
              <a:ext cx="309369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2" name="组合 52">
            <a:extLst>
              <a:ext uri="{FF2B5EF4-FFF2-40B4-BE49-F238E27FC236}">
                <a16:creationId xmlns:a16="http://schemas.microsoft.com/office/drawing/2014/main" id="{B88FB5A1-CF00-6549-8A63-F8DA0F4A3C43}"/>
              </a:ext>
            </a:extLst>
          </p:cNvPr>
          <p:cNvGrpSpPr/>
          <p:nvPr/>
        </p:nvGrpSpPr>
        <p:grpSpPr>
          <a:xfrm>
            <a:off x="5304787" y="3221660"/>
            <a:ext cx="2065376" cy="2065653"/>
            <a:chOff x="3847918" y="2361884"/>
            <a:chExt cx="1652588" cy="1652587"/>
          </a:xfrm>
          <a:solidFill>
            <a:schemeClr val="bg1">
              <a:lumMod val="95000"/>
            </a:schemeClr>
          </a:solidFill>
        </p:grpSpPr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49B92DD6-3A35-474A-8C02-2039D7ED2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918" y="2361884"/>
              <a:ext cx="1652588" cy="1652587"/>
            </a:xfrm>
            <a:custGeom>
              <a:avLst/>
              <a:gdLst>
                <a:gd name="T0" fmla="*/ 0 w 612"/>
                <a:gd name="T1" fmla="*/ 480 h 612"/>
                <a:gd name="T2" fmla="*/ 76 w 612"/>
                <a:gd name="T3" fmla="*/ 404 h 612"/>
                <a:gd name="T4" fmla="*/ 404 w 612"/>
                <a:gd name="T5" fmla="*/ 404 h 612"/>
                <a:gd name="T6" fmla="*/ 404 w 612"/>
                <a:gd name="T7" fmla="*/ 76 h 612"/>
                <a:gd name="T8" fmla="*/ 480 w 612"/>
                <a:gd name="T9" fmla="*/ 0 h 612"/>
                <a:gd name="T10" fmla="*/ 480 w 612"/>
                <a:gd name="T11" fmla="*/ 480 h 612"/>
                <a:gd name="T12" fmla="*/ 0 w 612"/>
                <a:gd name="T13" fmla="*/ 48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" h="612">
                  <a:moveTo>
                    <a:pt x="0" y="480"/>
                  </a:moveTo>
                  <a:cubicBezTo>
                    <a:pt x="76" y="404"/>
                    <a:pt x="76" y="404"/>
                    <a:pt x="76" y="404"/>
                  </a:cubicBezTo>
                  <a:cubicBezTo>
                    <a:pt x="166" y="495"/>
                    <a:pt x="314" y="495"/>
                    <a:pt x="404" y="404"/>
                  </a:cubicBezTo>
                  <a:cubicBezTo>
                    <a:pt x="495" y="314"/>
                    <a:pt x="495" y="166"/>
                    <a:pt x="404" y="76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12" y="132"/>
                    <a:pt x="612" y="348"/>
                    <a:pt x="480" y="480"/>
                  </a:cubicBezTo>
                  <a:cubicBezTo>
                    <a:pt x="348" y="612"/>
                    <a:pt x="133" y="612"/>
                    <a:pt x="0" y="4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4" name="TextBox 147">
              <a:extLst>
                <a:ext uri="{FF2B5EF4-FFF2-40B4-BE49-F238E27FC236}">
                  <a16:creationId xmlns:a16="http://schemas.microsoft.com/office/drawing/2014/main" id="{9F7A1CE9-25D7-9A44-B20F-9FF9C53674AC}"/>
                </a:ext>
              </a:extLst>
            </p:cNvPr>
            <p:cNvSpPr txBox="1"/>
            <p:nvPr/>
          </p:nvSpPr>
          <p:spPr>
            <a:xfrm>
              <a:off x="5056570" y="2613663"/>
              <a:ext cx="292696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B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7" name="组合 57">
            <a:extLst>
              <a:ext uri="{FF2B5EF4-FFF2-40B4-BE49-F238E27FC236}">
                <a16:creationId xmlns:a16="http://schemas.microsoft.com/office/drawing/2014/main" id="{B5F4B809-DEC2-7C4A-BFD4-28E64DC16D4E}"/>
              </a:ext>
            </a:extLst>
          </p:cNvPr>
          <p:cNvGrpSpPr/>
          <p:nvPr/>
        </p:nvGrpSpPr>
        <p:grpSpPr>
          <a:xfrm>
            <a:off x="8267357" y="4120419"/>
            <a:ext cx="3483247" cy="2230230"/>
            <a:chOff x="6324665" y="1411793"/>
            <a:chExt cx="2786705" cy="1784495"/>
          </a:xfrm>
        </p:grpSpPr>
        <p:sp>
          <p:nvSpPr>
            <p:cNvPr id="78" name="TextBox 110">
              <a:extLst>
                <a:ext uri="{FF2B5EF4-FFF2-40B4-BE49-F238E27FC236}">
                  <a16:creationId xmlns:a16="http://schemas.microsoft.com/office/drawing/2014/main" id="{A8A11F64-DF85-904E-AC63-52FFCA3E81CC}"/>
                </a:ext>
              </a:extLst>
            </p:cNvPr>
            <p:cNvSpPr txBox="1"/>
            <p:nvPr/>
          </p:nvSpPr>
          <p:spPr>
            <a:xfrm>
              <a:off x="6447907" y="2051160"/>
              <a:ext cx="2663463" cy="1145128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ru-RU" altLang="zh-CN" sz="1800" dirty="0">
                  <a:solidFill>
                    <a:schemeClr val="bg1">
                      <a:lumMod val="50000"/>
                    </a:schemeClr>
                  </a:solidFill>
                </a:rPr>
                <a:t>Повторить базовый грамматический курс РЯ, пополнить лексический запас в соответствии с задачами предмета</a:t>
              </a:r>
              <a:endParaRPr lang="en-US" altLang="zh-CN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9" name="矩形 59">
              <a:extLst>
                <a:ext uri="{FF2B5EF4-FFF2-40B4-BE49-F238E27FC236}">
                  <a16:creationId xmlns:a16="http://schemas.microsoft.com/office/drawing/2014/main" id="{DC8E70B1-FBEC-6247-ACDF-ACBFF6F9F3D0}"/>
                </a:ext>
              </a:extLst>
            </p:cNvPr>
            <p:cNvSpPr/>
            <p:nvPr/>
          </p:nvSpPr>
          <p:spPr>
            <a:xfrm>
              <a:off x="6324665" y="1411793"/>
              <a:ext cx="2742202" cy="484163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r>
                <a:rPr lang="ru-RU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ПОВТОРЕНИЕ ГРАММАТИКИ РЯ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0" name="直接连接符 87">
              <a:extLst>
                <a:ext uri="{FF2B5EF4-FFF2-40B4-BE49-F238E27FC236}">
                  <a16:creationId xmlns:a16="http://schemas.microsoft.com/office/drawing/2014/main" id="{E2BE165C-3B2B-9F44-A263-B49F54E23018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任意多边形 88">
            <a:extLst>
              <a:ext uri="{FF2B5EF4-FFF2-40B4-BE49-F238E27FC236}">
                <a16:creationId xmlns:a16="http://schemas.microsoft.com/office/drawing/2014/main" id="{752FACCB-9D23-1843-8E23-78124F0E4C1C}"/>
              </a:ext>
            </a:extLst>
          </p:cNvPr>
          <p:cNvSpPr/>
          <p:nvPr/>
        </p:nvSpPr>
        <p:spPr>
          <a:xfrm>
            <a:off x="7366602" y="3501217"/>
            <a:ext cx="1632572" cy="1650936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85" name="组合 92">
            <a:extLst>
              <a:ext uri="{FF2B5EF4-FFF2-40B4-BE49-F238E27FC236}">
                <a16:creationId xmlns:a16="http://schemas.microsoft.com/office/drawing/2014/main" id="{D7F05762-BABC-8147-95DF-5E473A3E8467}"/>
              </a:ext>
            </a:extLst>
          </p:cNvPr>
          <p:cNvGrpSpPr/>
          <p:nvPr/>
        </p:nvGrpSpPr>
        <p:grpSpPr>
          <a:xfrm>
            <a:off x="1527188" y="1995885"/>
            <a:ext cx="2589459" cy="1683920"/>
            <a:chOff x="6432911" y="1656194"/>
            <a:chExt cx="2071645" cy="1347372"/>
          </a:xfrm>
        </p:grpSpPr>
        <p:sp>
          <p:nvSpPr>
            <p:cNvPr id="86" name="TextBox 126">
              <a:extLst>
                <a:ext uri="{FF2B5EF4-FFF2-40B4-BE49-F238E27FC236}">
                  <a16:creationId xmlns:a16="http://schemas.microsoft.com/office/drawing/2014/main" id="{1320BDF5-FDCB-C94F-B0FA-00D839A4AFEF}"/>
                </a:ext>
              </a:extLst>
            </p:cNvPr>
            <p:cNvSpPr txBox="1"/>
            <p:nvPr/>
          </p:nvSpPr>
          <p:spPr>
            <a:xfrm>
              <a:off x="6432911" y="1858437"/>
              <a:ext cx="2071645" cy="1145129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ru-RU" altLang="zh-CN" sz="1800" dirty="0">
                  <a:solidFill>
                    <a:schemeClr val="bg1">
                      <a:lumMod val="50000"/>
                    </a:schemeClr>
                  </a:solidFill>
                </a:rPr>
                <a:t>Научиться писать эссе 2х видов: причинно- следственное и эссе- доказательство </a:t>
              </a:r>
              <a:endParaRPr lang="en-US" altLang="zh-CN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矩形 94">
              <a:extLst>
                <a:ext uri="{FF2B5EF4-FFF2-40B4-BE49-F238E27FC236}">
                  <a16:creationId xmlns:a16="http://schemas.microsoft.com/office/drawing/2014/main" id="{0ABD8C5D-8695-2845-A8B5-C68EFC48A349}"/>
                </a:ext>
              </a:extLst>
            </p:cNvPr>
            <p:cNvSpPr/>
            <p:nvPr/>
          </p:nvSpPr>
          <p:spPr>
            <a:xfrm>
              <a:off x="6805042" y="1656194"/>
              <a:ext cx="1562808" cy="287152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r"/>
              <a:r>
                <a:rPr lang="ru-RU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ЭССЕ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8" name="直接连接符 95">
              <a:extLst>
                <a:ext uri="{FF2B5EF4-FFF2-40B4-BE49-F238E27FC236}">
                  <a16:creationId xmlns:a16="http://schemas.microsoft.com/office/drawing/2014/main" id="{8C24A585-AF00-254C-9690-E877D382C66C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任意多边形 96">
            <a:extLst>
              <a:ext uri="{FF2B5EF4-FFF2-40B4-BE49-F238E27FC236}">
                <a16:creationId xmlns:a16="http://schemas.microsoft.com/office/drawing/2014/main" id="{4EE07FA7-0A07-7C47-B64B-9403CE24299B}"/>
              </a:ext>
            </a:extLst>
          </p:cNvPr>
          <p:cNvSpPr/>
          <p:nvPr/>
        </p:nvSpPr>
        <p:spPr>
          <a:xfrm>
            <a:off x="4124124" y="2826789"/>
            <a:ext cx="1142800" cy="1142956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97" name="组合 104">
            <a:extLst>
              <a:ext uri="{FF2B5EF4-FFF2-40B4-BE49-F238E27FC236}">
                <a16:creationId xmlns:a16="http://schemas.microsoft.com/office/drawing/2014/main" id="{BAA05454-422D-1946-B956-82B4AAAA1E18}"/>
              </a:ext>
            </a:extLst>
          </p:cNvPr>
          <p:cNvGrpSpPr/>
          <p:nvPr/>
        </p:nvGrpSpPr>
        <p:grpSpPr>
          <a:xfrm>
            <a:off x="1000528" y="4096555"/>
            <a:ext cx="3016617" cy="1222416"/>
            <a:chOff x="5991933" y="1650423"/>
            <a:chExt cx="2498545" cy="845615"/>
          </a:xfrm>
        </p:grpSpPr>
        <p:sp>
          <p:nvSpPr>
            <p:cNvPr id="98" name="TextBox 122">
              <a:extLst>
                <a:ext uri="{FF2B5EF4-FFF2-40B4-BE49-F238E27FC236}">
                  <a16:creationId xmlns:a16="http://schemas.microsoft.com/office/drawing/2014/main" id="{3CB437E4-0285-8C45-8F44-D98E98D28B82}"/>
                </a:ext>
              </a:extLst>
            </p:cNvPr>
            <p:cNvSpPr txBox="1"/>
            <p:nvPr/>
          </p:nvSpPr>
          <p:spPr>
            <a:xfrm>
              <a:off x="6333132" y="1889254"/>
              <a:ext cx="2157346" cy="606784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ru-RU" altLang="zh-CN" sz="1800" dirty="0">
                  <a:solidFill>
                    <a:schemeClr val="bg1">
                      <a:lumMod val="50000"/>
                    </a:schemeClr>
                  </a:solidFill>
                </a:rPr>
                <a:t>Научиться создавать официально- деловые письма</a:t>
              </a:r>
              <a:endParaRPr lang="en-US" altLang="zh-CN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9" name="矩形 106">
              <a:extLst>
                <a:ext uri="{FF2B5EF4-FFF2-40B4-BE49-F238E27FC236}">
                  <a16:creationId xmlns:a16="http://schemas.microsoft.com/office/drawing/2014/main" id="{73286A0A-1C5E-C24D-8A51-4FA3A9790BDD}"/>
                </a:ext>
              </a:extLst>
            </p:cNvPr>
            <p:cNvSpPr/>
            <p:nvPr/>
          </p:nvSpPr>
          <p:spPr>
            <a:xfrm>
              <a:off x="5991933" y="1650423"/>
              <a:ext cx="2358435" cy="248256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r"/>
              <a:r>
                <a:rPr lang="ru-RU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ДЕЛОВАЯ ПЕРЕПИСКА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0" name="直接连接符 107">
              <a:extLst>
                <a:ext uri="{FF2B5EF4-FFF2-40B4-BE49-F238E27FC236}">
                  <a16:creationId xmlns:a16="http://schemas.microsoft.com/office/drawing/2014/main" id="{05EFA2BB-FEEE-2444-91F2-A765D2D77C70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任意多边形 108">
            <a:extLst>
              <a:ext uri="{FF2B5EF4-FFF2-40B4-BE49-F238E27FC236}">
                <a16:creationId xmlns:a16="http://schemas.microsoft.com/office/drawing/2014/main" id="{87CAA1BA-83E6-7D40-BE34-419DC8C8AD6A}"/>
              </a:ext>
            </a:extLst>
          </p:cNvPr>
          <p:cNvSpPr/>
          <p:nvPr/>
        </p:nvSpPr>
        <p:spPr>
          <a:xfrm>
            <a:off x="3424159" y="3598281"/>
            <a:ext cx="2185605" cy="2185905"/>
          </a:xfrm>
          <a:custGeom>
            <a:avLst/>
            <a:gdLst>
              <a:gd name="connsiteX0" fmla="*/ 1748790 w 1748790"/>
              <a:gd name="connsiteY0" fmla="*/ 0 h 1748790"/>
              <a:gd name="connsiteX1" fmla="*/ 0 w 1748790"/>
              <a:gd name="connsiteY1" fmla="*/ 1748790 h 17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8790" h="1748790">
                <a:moveTo>
                  <a:pt x="1748790" y="0"/>
                </a:moveTo>
                <a:lnTo>
                  <a:pt x="0" y="174879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02" name="组合 109">
            <a:extLst>
              <a:ext uri="{FF2B5EF4-FFF2-40B4-BE49-F238E27FC236}">
                <a16:creationId xmlns:a16="http://schemas.microsoft.com/office/drawing/2014/main" id="{04463E4C-6947-1443-BFB5-3B4753B4CF37}"/>
              </a:ext>
            </a:extLst>
          </p:cNvPr>
          <p:cNvGrpSpPr/>
          <p:nvPr/>
        </p:nvGrpSpPr>
        <p:grpSpPr>
          <a:xfrm>
            <a:off x="8328458" y="1549668"/>
            <a:ext cx="3395114" cy="2448238"/>
            <a:chOff x="6414313" y="1641124"/>
            <a:chExt cx="2071645" cy="1745372"/>
          </a:xfrm>
        </p:grpSpPr>
        <p:sp>
          <p:nvSpPr>
            <p:cNvPr id="103" name="TextBox 106">
              <a:extLst>
                <a:ext uri="{FF2B5EF4-FFF2-40B4-BE49-F238E27FC236}">
                  <a16:creationId xmlns:a16="http://schemas.microsoft.com/office/drawing/2014/main" id="{4EA90AB1-23B6-8F4E-80EB-169A42B6BCED}"/>
                </a:ext>
              </a:extLst>
            </p:cNvPr>
            <p:cNvSpPr txBox="1"/>
            <p:nvPr/>
          </p:nvSpPr>
          <p:spPr>
            <a:xfrm>
              <a:off x="6414313" y="2019728"/>
              <a:ext cx="2071645" cy="1366768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ru-RU" altLang="zh-CN" sz="1800" dirty="0">
                  <a:solidFill>
                    <a:schemeClr val="bg1">
                      <a:lumMod val="50000"/>
                    </a:schemeClr>
                  </a:solidFill>
                </a:rPr>
                <a:t>Научиться реферировать научные, публицистические и иные тексты, писать обзоры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</a:p>
          </p:txBody>
        </p:sp>
        <p:sp>
          <p:nvSpPr>
            <p:cNvPr id="104" name="矩形 111">
              <a:extLst>
                <a:ext uri="{FF2B5EF4-FFF2-40B4-BE49-F238E27FC236}">
                  <a16:creationId xmlns:a16="http://schemas.microsoft.com/office/drawing/2014/main" id="{B60F756F-3602-E44C-9F31-9BCF8AA9DE26}"/>
                </a:ext>
              </a:extLst>
            </p:cNvPr>
            <p:cNvSpPr/>
            <p:nvPr/>
          </p:nvSpPr>
          <p:spPr>
            <a:xfrm>
              <a:off x="6423334" y="1641124"/>
              <a:ext cx="1679259" cy="287152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r>
                <a:rPr lang="ru-RU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РЕФЕРАТ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5" name="直接连接符 112">
              <a:extLst>
                <a:ext uri="{FF2B5EF4-FFF2-40B4-BE49-F238E27FC236}">
                  <a16:creationId xmlns:a16="http://schemas.microsoft.com/office/drawing/2014/main" id="{FB515C4B-AA06-DE4D-8233-FE1DBE98CEF7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任意多边形 113">
            <a:extLst>
              <a:ext uri="{FF2B5EF4-FFF2-40B4-BE49-F238E27FC236}">
                <a16:creationId xmlns:a16="http://schemas.microsoft.com/office/drawing/2014/main" id="{57E760DC-48EC-7242-887F-E88D6942F220}"/>
              </a:ext>
            </a:extLst>
          </p:cNvPr>
          <p:cNvSpPr/>
          <p:nvPr/>
        </p:nvSpPr>
        <p:spPr>
          <a:xfrm>
            <a:off x="6923766" y="1958224"/>
            <a:ext cx="1632572" cy="1650936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solidFill>
            <a:srgbClr val="261F1C"/>
          </a:solidFill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535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9" grpId="0" animBg="1"/>
      <p:bldP spid="101" grpId="0" animBg="1"/>
      <p:bldP spid="1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7572375" y="1240341"/>
            <a:ext cx="0" cy="48490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1B1B40-21BD-9F21-D6BA-CD39933A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783" y="1240341"/>
            <a:ext cx="9971773" cy="4936622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ОСНОВНЫЕ ИСТОЧНИКИ</a:t>
            </a: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Д. Колесова, А. Харитонов. Пишем эссе. Учебное пособие для изучающих русский язык. Санкт-Петербург, Златоуст.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Д. Колесова, А. Харитонов. Золотое перо. Пособие по развитию навыков письменной речи. Книга для учащегося. Санкт-Петербург, Златоуст.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Учебно-тренировочные тесты по русскому языку как иностранному. Выпуск 3. Письмо. </a:t>
            </a:r>
            <a:r>
              <a:rPr lang="ru-RU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Ростов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-на-Дону - Санкт-Петербург, Златоуст.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Е. Ласкарева. Чистая грамматика. Санкт-Петербург, Златоуст.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дополнительные ресурсы для составления писем и реферирования.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24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в течение семестра</a:t>
            </a:r>
            <a:endParaRPr lang="en-UA" dirty="0"/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5186310" y="1922028"/>
            <a:ext cx="1819380" cy="3776112"/>
            <a:chOff x="4923304" y="1684213"/>
            <a:chExt cx="2229277" cy="4626854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07C967-B5E6-C74E-AD2A-BD40C8779A11}"/>
                </a:ext>
              </a:extLst>
            </p:cNvPr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08140BC7-A757-D249-BBA3-C76DDE88ECC3}"/>
                  </a:ext>
                </a:extLst>
              </p:cNvPr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6143A44-E28B-A447-93A8-496C9D0434CE}"/>
                  </a:ext>
                </a:extLst>
              </p:cNvPr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D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1" name="组合 33">
            <a:extLst>
              <a:ext uri="{FF2B5EF4-FFF2-40B4-BE49-F238E27FC236}">
                <a16:creationId xmlns:a16="http://schemas.microsoft.com/office/drawing/2014/main" id="{AB3F148F-6E87-5B42-BA04-3BC69914313D}"/>
              </a:ext>
            </a:extLst>
          </p:cNvPr>
          <p:cNvGrpSpPr/>
          <p:nvPr/>
        </p:nvGrpSpPr>
        <p:grpSpPr>
          <a:xfrm>
            <a:off x="7060684" y="2067883"/>
            <a:ext cx="4688554" cy="4303704"/>
            <a:chOff x="-37704" y="3414679"/>
            <a:chExt cx="3323696" cy="4303704"/>
          </a:xfrm>
        </p:grpSpPr>
        <p:sp>
          <p:nvSpPr>
            <p:cNvPr id="22" name="矩形 34">
              <a:extLst>
                <a:ext uri="{FF2B5EF4-FFF2-40B4-BE49-F238E27FC236}">
                  <a16:creationId xmlns:a16="http://schemas.microsoft.com/office/drawing/2014/main" id="{E89AE25D-A166-8C47-9C23-5F94FB141FA3}"/>
                </a:ext>
              </a:extLst>
            </p:cNvPr>
            <p:cNvSpPr/>
            <p:nvPr/>
          </p:nvSpPr>
          <p:spPr>
            <a:xfrm>
              <a:off x="-37704" y="3800644"/>
              <a:ext cx="3323696" cy="391773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+ 20 самостоятельно написанных  письменных работ </a:t>
              </a:r>
            </a:p>
            <a:p>
              <a:pPr>
                <a:lnSpc>
                  <a:spcPct val="120000"/>
                </a:lnSpc>
              </a:pPr>
              <a:endPara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ru-RU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(8 эссе и 12 писем/рефератов) в соответствии с требованиями антиплагиата и дисциплины способствует успешному прохождению экзамена – до 8 баллов автоматом.</a:t>
              </a:r>
            </a:p>
            <a:p>
              <a:pPr>
                <a:lnSpc>
                  <a:spcPct val="120000"/>
                </a:lnSpc>
              </a:pPr>
              <a:endPara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ru-RU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Экзамен письменный.</a:t>
              </a:r>
            </a:p>
            <a:p>
              <a:pPr algn="r">
                <a:lnSpc>
                  <a:spcPct val="120000"/>
                </a:lnSpc>
              </a:pPr>
              <a:endParaRPr lang="ru-RU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3" name="矩形 35">
              <a:extLst>
                <a:ext uri="{FF2B5EF4-FFF2-40B4-BE49-F238E27FC236}">
                  <a16:creationId xmlns:a16="http://schemas.microsoft.com/office/drawing/2014/main" id="{39A755D7-D049-4F44-8DD1-7C70AB604316}"/>
                </a:ext>
              </a:extLst>
            </p:cNvPr>
            <p:cNvSpPr/>
            <p:nvPr/>
          </p:nvSpPr>
          <p:spPr>
            <a:xfrm>
              <a:off x="38260" y="3414679"/>
              <a:ext cx="3078427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Работа дома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7" name="组合 42">
            <a:extLst>
              <a:ext uri="{FF2B5EF4-FFF2-40B4-BE49-F238E27FC236}">
                <a16:creationId xmlns:a16="http://schemas.microsoft.com/office/drawing/2014/main" id="{A9D422EA-1810-434F-AD1C-C6EFD4D7926B}"/>
              </a:ext>
            </a:extLst>
          </p:cNvPr>
          <p:cNvGrpSpPr/>
          <p:nvPr/>
        </p:nvGrpSpPr>
        <p:grpSpPr>
          <a:xfrm>
            <a:off x="442762" y="2502894"/>
            <a:ext cx="4580853" cy="937619"/>
            <a:chOff x="-153658" y="3451823"/>
            <a:chExt cx="4562785" cy="768999"/>
          </a:xfrm>
        </p:grpSpPr>
        <p:sp>
          <p:nvSpPr>
            <p:cNvPr id="28" name="矩形 43">
              <a:extLst>
                <a:ext uri="{FF2B5EF4-FFF2-40B4-BE49-F238E27FC236}">
                  <a16:creationId xmlns:a16="http://schemas.microsoft.com/office/drawing/2014/main" id="{82704E1F-46D9-6B43-97A4-2F15CECE3B46}"/>
                </a:ext>
              </a:extLst>
            </p:cNvPr>
            <p:cNvSpPr/>
            <p:nvPr/>
          </p:nvSpPr>
          <p:spPr>
            <a:xfrm>
              <a:off x="-153658" y="3706135"/>
              <a:ext cx="4562785" cy="5146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+ посещение занятий 80%</a:t>
              </a:r>
            </a:p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9" name="矩形 44">
              <a:extLst>
                <a:ext uri="{FF2B5EF4-FFF2-40B4-BE49-F238E27FC236}">
                  <a16:creationId xmlns:a16="http://schemas.microsoft.com/office/drawing/2014/main" id="{5F473D60-3840-964A-AE77-4B3A3E9A8C54}"/>
                </a:ext>
              </a:extLst>
            </p:cNvPr>
            <p:cNvSpPr/>
            <p:nvPr/>
          </p:nvSpPr>
          <p:spPr>
            <a:xfrm>
              <a:off x="2167152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Работа на уроке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组合 45">
            <a:extLst>
              <a:ext uri="{FF2B5EF4-FFF2-40B4-BE49-F238E27FC236}">
                <a16:creationId xmlns:a16="http://schemas.microsoft.com/office/drawing/2014/main" id="{B319FABD-12D4-9F47-BB31-547FED1FC8BD}"/>
              </a:ext>
            </a:extLst>
          </p:cNvPr>
          <p:cNvGrpSpPr/>
          <p:nvPr/>
        </p:nvGrpSpPr>
        <p:grpSpPr>
          <a:xfrm>
            <a:off x="2090057" y="4653297"/>
            <a:ext cx="2915489" cy="643966"/>
            <a:chOff x="1493637" y="3451823"/>
            <a:chExt cx="2915489" cy="643966"/>
          </a:xfrm>
        </p:grpSpPr>
        <p:sp>
          <p:nvSpPr>
            <p:cNvPr id="31" name="矩形 46">
              <a:extLst>
                <a:ext uri="{FF2B5EF4-FFF2-40B4-BE49-F238E27FC236}">
                  <a16:creationId xmlns:a16="http://schemas.microsoft.com/office/drawing/2014/main" id="{2AF631A7-3775-1E48-B488-C1601D94D94D}"/>
                </a:ext>
              </a:extLst>
            </p:cNvPr>
            <p:cNvSpPr/>
            <p:nvPr/>
          </p:nvSpPr>
          <p:spPr>
            <a:xfrm>
              <a:off x="1493637" y="3800644"/>
              <a:ext cx="2915489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2" name="矩形 47">
              <a:extLst>
                <a:ext uri="{FF2B5EF4-FFF2-40B4-BE49-F238E27FC236}">
                  <a16:creationId xmlns:a16="http://schemas.microsoft.com/office/drawing/2014/main" id="{B87F231D-97BD-884B-99C6-7D2EE964690C}"/>
                </a:ext>
              </a:extLst>
            </p:cNvPr>
            <p:cNvSpPr/>
            <p:nvPr/>
          </p:nvSpPr>
          <p:spPr>
            <a:xfrm>
              <a:off x="2167152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4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196" y="307069"/>
            <a:ext cx="7336603" cy="779463"/>
          </a:xfrm>
        </p:spPr>
        <p:txBody>
          <a:bodyPr/>
          <a:lstStyle/>
          <a:p>
            <a:r>
              <a:rPr lang="ru-RU" dirty="0"/>
              <a:t>Эссе. Реферат. Грамматика.</a:t>
            </a:r>
            <a:endParaRPr lang="en-UA" dirty="0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34253427-EFD1-6E43-AFAF-052371FB986E}"/>
              </a:ext>
            </a:extLst>
          </p:cNvPr>
          <p:cNvSpPr>
            <a:spLocks/>
          </p:cNvSpPr>
          <p:nvPr/>
        </p:nvSpPr>
        <p:spPr bwMode="auto">
          <a:xfrm>
            <a:off x="5481340" y="2205357"/>
            <a:ext cx="1199467" cy="1042233"/>
          </a:xfrm>
          <a:custGeom>
            <a:avLst/>
            <a:gdLst>
              <a:gd name="T0" fmla="*/ 0 w 267"/>
              <a:gd name="T1" fmla="*/ 232 h 232"/>
              <a:gd name="T2" fmla="*/ 135 w 267"/>
              <a:gd name="T3" fmla="*/ 0 h 232"/>
              <a:gd name="T4" fmla="*/ 267 w 267"/>
              <a:gd name="T5" fmla="*/ 232 h 232"/>
              <a:gd name="T6" fmla="*/ 0 w 267"/>
              <a:gd name="T7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32">
                <a:moveTo>
                  <a:pt x="0" y="232"/>
                </a:moveTo>
                <a:lnTo>
                  <a:pt x="135" y="0"/>
                </a:lnTo>
                <a:lnTo>
                  <a:pt x="267" y="232"/>
                </a:lnTo>
                <a:lnTo>
                  <a:pt x="0" y="232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zh-CN" sz="14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Эссе</a:t>
            </a:r>
            <a:endParaRPr lang="zh-CN" altLang="en-US" sz="14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0F9AA6C4-8DF3-3A40-AF39-6C9D57957940}"/>
              </a:ext>
            </a:extLst>
          </p:cNvPr>
          <p:cNvSpPr>
            <a:spLocks/>
          </p:cNvSpPr>
          <p:nvPr/>
        </p:nvSpPr>
        <p:spPr bwMode="auto">
          <a:xfrm>
            <a:off x="4728864" y="3648095"/>
            <a:ext cx="2843679" cy="485178"/>
          </a:xfrm>
          <a:custGeom>
            <a:avLst/>
            <a:gdLst>
              <a:gd name="T0" fmla="*/ 0 w 633"/>
              <a:gd name="T1" fmla="*/ 108 h 108"/>
              <a:gd name="T2" fmla="*/ 62 w 633"/>
              <a:gd name="T3" fmla="*/ 0 h 108"/>
              <a:gd name="T4" fmla="*/ 570 w 633"/>
              <a:gd name="T5" fmla="*/ 0 h 108"/>
              <a:gd name="T6" fmla="*/ 633 w 633"/>
              <a:gd name="T7" fmla="*/ 108 h 108"/>
              <a:gd name="T8" fmla="*/ 0 w 6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" h="108">
                <a:moveTo>
                  <a:pt x="0" y="108"/>
                </a:moveTo>
                <a:lnTo>
                  <a:pt x="62" y="0"/>
                </a:lnTo>
                <a:lnTo>
                  <a:pt x="570" y="0"/>
                </a:lnTo>
                <a:lnTo>
                  <a:pt x="633" y="108"/>
                </a:lnTo>
                <a:lnTo>
                  <a:pt x="0" y="108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zh-CN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Реферат</a:t>
            </a:r>
            <a:endParaRPr lang="zh-CN" altLang="en-US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779E0FA4-476E-4748-828E-888EEF69081C}"/>
              </a:ext>
            </a:extLst>
          </p:cNvPr>
          <p:cNvSpPr>
            <a:spLocks/>
          </p:cNvSpPr>
          <p:nvPr/>
        </p:nvSpPr>
        <p:spPr bwMode="auto">
          <a:xfrm>
            <a:off x="4376791" y="4515123"/>
            <a:ext cx="3886151" cy="859607"/>
          </a:xfrm>
          <a:custGeom>
            <a:avLst/>
            <a:gdLst>
              <a:gd name="T0" fmla="*/ 0 w 912"/>
              <a:gd name="T1" fmla="*/ 192 h 192"/>
              <a:gd name="T2" fmla="*/ 111 w 912"/>
              <a:gd name="T3" fmla="*/ 0 h 192"/>
              <a:gd name="T4" fmla="*/ 801 w 912"/>
              <a:gd name="T5" fmla="*/ 0 h 192"/>
              <a:gd name="T6" fmla="*/ 912 w 912"/>
              <a:gd name="T7" fmla="*/ 192 h 192"/>
              <a:gd name="T8" fmla="*/ 0 w 912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111" y="0"/>
                </a:lnTo>
                <a:lnTo>
                  <a:pt x="801" y="0"/>
                </a:lnTo>
                <a:lnTo>
                  <a:pt x="912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4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zh-CN" sz="20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Грамматический материал</a:t>
            </a:r>
            <a:endParaRPr lang="zh-CN" altLang="en-US" sz="20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887C9421-1E38-E449-833B-544C7EC7AE5D}"/>
              </a:ext>
            </a:extLst>
          </p:cNvPr>
          <p:cNvSpPr>
            <a:spLocks/>
          </p:cNvSpPr>
          <p:nvPr/>
        </p:nvSpPr>
        <p:spPr bwMode="auto">
          <a:xfrm>
            <a:off x="5481339" y="3247589"/>
            <a:ext cx="1325254" cy="220128"/>
          </a:xfrm>
          <a:custGeom>
            <a:avLst/>
            <a:gdLst>
              <a:gd name="T0" fmla="*/ 0 w 295"/>
              <a:gd name="T1" fmla="*/ 0 h 49"/>
              <a:gd name="T2" fmla="*/ 206 w 295"/>
              <a:gd name="T3" fmla="*/ 0 h 49"/>
              <a:gd name="T4" fmla="*/ 295 w 295"/>
              <a:gd name="T5" fmla="*/ 49 h 49"/>
              <a:gd name="T6" fmla="*/ 90 w 295"/>
              <a:gd name="T7" fmla="*/ 49 h 49"/>
              <a:gd name="T8" fmla="*/ 0 w 295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49">
                <a:moveTo>
                  <a:pt x="0" y="0"/>
                </a:moveTo>
                <a:lnTo>
                  <a:pt x="206" y="0"/>
                </a:lnTo>
                <a:lnTo>
                  <a:pt x="295" y="49"/>
                </a:lnTo>
                <a:lnTo>
                  <a:pt x="90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4CE898C7-D520-A14C-9E71-37495CA9297B}"/>
              </a:ext>
            </a:extLst>
          </p:cNvPr>
          <p:cNvSpPr>
            <a:spLocks/>
          </p:cNvSpPr>
          <p:nvPr/>
        </p:nvSpPr>
        <p:spPr bwMode="auto">
          <a:xfrm>
            <a:off x="5259970" y="4141796"/>
            <a:ext cx="2156344" cy="224619"/>
          </a:xfrm>
          <a:custGeom>
            <a:avLst/>
            <a:gdLst>
              <a:gd name="T0" fmla="*/ 0 w 480"/>
              <a:gd name="T1" fmla="*/ 0 h 50"/>
              <a:gd name="T2" fmla="*/ 333 w 480"/>
              <a:gd name="T3" fmla="*/ 0 h 50"/>
              <a:gd name="T4" fmla="*/ 480 w 480"/>
              <a:gd name="T5" fmla="*/ 50 h 50"/>
              <a:gd name="T6" fmla="*/ 146 w 480"/>
              <a:gd name="T7" fmla="*/ 50 h 50"/>
              <a:gd name="T8" fmla="*/ 0 w 480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50">
                <a:moveTo>
                  <a:pt x="0" y="0"/>
                </a:moveTo>
                <a:lnTo>
                  <a:pt x="333" y="0"/>
                </a:lnTo>
                <a:lnTo>
                  <a:pt x="480" y="50"/>
                </a:lnTo>
                <a:lnTo>
                  <a:pt x="146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3F59445E-C967-5147-82EA-D8A1BC3C5D23}"/>
              </a:ext>
            </a:extLst>
          </p:cNvPr>
          <p:cNvSpPr>
            <a:spLocks/>
          </p:cNvSpPr>
          <p:nvPr/>
        </p:nvSpPr>
        <p:spPr bwMode="auto">
          <a:xfrm>
            <a:off x="5018149" y="5374730"/>
            <a:ext cx="2973957" cy="224619"/>
          </a:xfrm>
          <a:custGeom>
            <a:avLst/>
            <a:gdLst>
              <a:gd name="T0" fmla="*/ 0 w 662"/>
              <a:gd name="T1" fmla="*/ 0 h 50"/>
              <a:gd name="T2" fmla="*/ 461 w 662"/>
              <a:gd name="T3" fmla="*/ 0 h 50"/>
              <a:gd name="T4" fmla="*/ 662 w 662"/>
              <a:gd name="T5" fmla="*/ 50 h 50"/>
              <a:gd name="T6" fmla="*/ 201 w 662"/>
              <a:gd name="T7" fmla="*/ 50 h 50"/>
              <a:gd name="T8" fmla="*/ 0 w 6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2" h="50">
                <a:moveTo>
                  <a:pt x="0" y="0"/>
                </a:moveTo>
                <a:lnTo>
                  <a:pt x="461" y="0"/>
                </a:lnTo>
                <a:lnTo>
                  <a:pt x="662" y="50"/>
                </a:lnTo>
                <a:lnTo>
                  <a:pt x="201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D63688FA-5873-B447-8D1F-5CDF3B19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222" y="947168"/>
            <a:ext cx="489671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1" name="Oval 14">
            <a:extLst>
              <a:ext uri="{FF2B5EF4-FFF2-40B4-BE49-F238E27FC236}">
                <a16:creationId xmlns:a16="http://schemas.microsoft.com/office/drawing/2014/main" id="{1565EF96-D39F-F240-AFF8-91F806F7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543" y="1371683"/>
            <a:ext cx="489671" cy="480687"/>
          </a:xfrm>
          <a:prstGeom prst="ellipse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2" name="Oval 15">
            <a:extLst>
              <a:ext uri="{FF2B5EF4-FFF2-40B4-BE49-F238E27FC236}">
                <a16:creationId xmlns:a16="http://schemas.microsoft.com/office/drawing/2014/main" id="{A1891355-814D-E149-AF08-64582717A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102" y="3850538"/>
            <a:ext cx="489671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3" name="Oval 16">
            <a:extLst>
              <a:ext uri="{FF2B5EF4-FFF2-40B4-BE49-F238E27FC236}">
                <a16:creationId xmlns:a16="http://schemas.microsoft.com/office/drawing/2014/main" id="{DFEB96DF-B4E8-0541-ADD6-82025D057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9517" y="2954228"/>
            <a:ext cx="485177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10C89B-0E65-4C4F-9E3C-C5DAAC9BFE66}"/>
              </a:ext>
            </a:extLst>
          </p:cNvPr>
          <p:cNvSpPr txBox="1"/>
          <p:nvPr/>
        </p:nvSpPr>
        <p:spPr>
          <a:xfrm>
            <a:off x="1689247" y="914400"/>
            <a:ext cx="3535606" cy="2938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ru-RU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А. Виды эссе + план эссе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ru-RU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Введение.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ru-RU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Основная часть,  разбивка по абзацам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ru-RU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Заключение, выводы. Выявление причины, следствий, определение результатов.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518837-7C7D-1242-B6B4-2B2E5E7ADBCF}"/>
              </a:ext>
            </a:extLst>
          </p:cNvPr>
          <p:cNvSpPr txBox="1"/>
          <p:nvPr/>
        </p:nvSpPr>
        <p:spPr>
          <a:xfrm>
            <a:off x="1689247" y="3866470"/>
            <a:ext cx="3450438" cy="16616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ru-RU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Б. Работа с эссе в классе</a:t>
            </a:r>
            <a:endParaRPr lang="ru-RU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ru-RU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работа с лексикой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ru-RU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определение вида текста, составление плана, упражнения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4673A-CE32-E07F-1C5D-7D41B1575F4D}"/>
              </a:ext>
            </a:extLst>
          </p:cNvPr>
          <p:cNvSpPr txBox="1"/>
          <p:nvPr/>
        </p:nvSpPr>
        <p:spPr>
          <a:xfrm>
            <a:off x="7817378" y="1132248"/>
            <a:ext cx="4171980" cy="3658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endParaRPr lang="ru-RU" altLang="zh-CN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r">
              <a:lnSpc>
                <a:spcPct val="130000"/>
              </a:lnSpc>
            </a:pPr>
            <a:r>
              <a:rPr lang="ru-RU" altLang="zh-CN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Д.з</a:t>
            </a:r>
            <a:r>
              <a:rPr lang="ru-RU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.</a:t>
            </a:r>
            <a:r>
              <a:rPr lang="ru-RU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1. Сделать план- схему эссе упр. 11 («Пишем Эссе») с. 70-72, ответить на вопросы</a:t>
            </a:r>
            <a:endParaRPr lang="el-GR" altLang="zh-CN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r">
              <a:lnSpc>
                <a:spcPct val="130000"/>
              </a:lnSpc>
            </a:pPr>
            <a:endParaRPr lang="el-GR" altLang="zh-CN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r">
              <a:lnSpc>
                <a:spcPct val="130000"/>
              </a:lnSpc>
            </a:pPr>
            <a:r>
              <a:rPr lang="ru-RU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2. Написать 1 причинно- следственное эссе,  темы на выбор с. 83-84</a:t>
            </a:r>
            <a:endParaRPr lang="el-GR" altLang="zh-CN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el-GR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 </a:t>
            </a:r>
            <a:r>
              <a:rPr lang="ru-RU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(с. 69-</a:t>
            </a:r>
            <a:r>
              <a:rPr lang="el-GR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84</a:t>
            </a:r>
            <a:r>
              <a:rPr lang="ru-RU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Колесникова, </a:t>
            </a:r>
            <a:r>
              <a:rPr lang="el-GR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 </a:t>
            </a:r>
            <a:r>
              <a:rPr lang="ru-RU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Харитонов)</a:t>
            </a:r>
            <a:endParaRPr lang="ru-RU" altLang="zh-CN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240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6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52" grpId="0"/>
          <p:bldP spid="54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6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52" grpId="0"/>
          <p:bldP spid="54" grpId="0"/>
          <p:bldP spid="3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Custom 8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0ADAD"/>
      </a:accent1>
      <a:accent2>
        <a:srgbClr val="C29D69"/>
      </a:accent2>
      <a:accent3>
        <a:srgbClr val="A5A5A5"/>
      </a:accent3>
      <a:accent4>
        <a:srgbClr val="DEABA0"/>
      </a:accent4>
      <a:accent5>
        <a:srgbClr val="BCC4C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310</Words>
  <Application>Microsoft Office PowerPoint</Application>
  <PresentationFormat>Широкоэкранный</PresentationFormat>
  <Paragraphs>55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微软雅黑</vt:lpstr>
      <vt:lpstr>华文新魏</vt:lpstr>
      <vt:lpstr>Arial</vt:lpstr>
      <vt:lpstr>Calibri</vt:lpstr>
      <vt:lpstr>Calibri Light</vt:lpstr>
      <vt:lpstr>inpin heiti</vt:lpstr>
      <vt:lpstr>Seravek</vt:lpstr>
      <vt:lpstr>Office Theme</vt:lpstr>
      <vt:lpstr>Виды текстов.</vt:lpstr>
      <vt:lpstr>Задачи курса</vt:lpstr>
      <vt:lpstr>Презентация PowerPoint</vt:lpstr>
      <vt:lpstr>Работа в течение семестра</vt:lpstr>
      <vt:lpstr>Эссе. Реферат. Грамматика.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Anna Pro</cp:lastModifiedBy>
  <cp:revision>11</cp:revision>
  <dcterms:created xsi:type="dcterms:W3CDTF">2024-02-13T07:37:20Z</dcterms:created>
  <dcterms:modified xsi:type="dcterms:W3CDTF">2024-10-14T12:46:20Z</dcterms:modified>
</cp:coreProperties>
</file>