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61" r:id="rId3"/>
    <p:sldId id="263" r:id="rId4"/>
    <p:sldId id="260" r:id="rId5"/>
    <p:sldId id="264" r:id="rId6"/>
    <p:sldId id="265" r:id="rId7"/>
    <p:sldId id="266" r:id="rId8"/>
    <p:sldId id="267" r:id="rId9"/>
    <p:sldId id="268" r:id="rId10"/>
  </p:sldIdLst>
  <p:sldSz cx="12192000" cy="6858000"/>
  <p:notesSz cx="6858000" cy="9144000"/>
  <p:defaultTextStyle>
    <a:defPPr>
      <a:defRPr lang="en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a Pro" initials="AP" lastIdx="1" clrIdx="0">
    <p:extLst>
      <p:ext uri="{19B8F6BF-5375-455C-9EA6-DF929625EA0E}">
        <p15:presenceInfo xmlns:p15="http://schemas.microsoft.com/office/powerpoint/2012/main" userId="84a30105a5dd9f3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784D"/>
    <a:srgbClr val="8C7953"/>
    <a:srgbClr val="EBEC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34"/>
    <p:restoredTop sz="95865"/>
  </p:normalViewPr>
  <p:slideViewPr>
    <p:cSldViewPr snapToGrid="0" snapToObjects="1">
      <p:cViewPr varScale="1">
        <p:scale>
          <a:sx n="62" d="100"/>
          <a:sy n="62" d="100"/>
        </p:scale>
        <p:origin x="93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50" d="100"/>
          <a:sy n="50" d="100"/>
        </p:scale>
        <p:origin x="2708" y="4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A5C1A4-0EFC-45E0-8FB7-F71527A8056A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00E090-7FB9-4DC2-B63C-A29E23F61A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995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00E090-7FB9-4DC2-B63C-A29E23F61A8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065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11BBB-D7E9-244D-A111-0F1B4EEBCC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FCAD8C-CC5B-A749-B9E1-AD5BDCF53C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7EAB51-37F5-9846-A5F6-AFDD9237F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349C7-6ACD-E148-B9E1-1CA6FDC42646}" type="datetimeFigureOut">
              <a:rPr lang="uk-UA" smtClean="0"/>
              <a:t>19.12.2024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88A2F5-7F15-6643-B60A-5BF7CAD23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6A8993-9846-E441-9C9B-CD24F8AB2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EFF7F-7B36-6E44-86B8-64A0C065345A}" type="slidenum">
              <a:rPr lang="uk-UA" smtClean="0"/>
              <a:t>‹#›</a:t>
            </a:fld>
            <a:endParaRPr lang="uk-UA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1915E52-97BC-C842-A565-8D6D5D9ACB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92125" y="0"/>
            <a:ext cx="10299875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7E357AE-1F2A-1041-815D-4FAE9D0362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79210"/>
          <a:stretch/>
        </p:blipFill>
        <p:spPr>
          <a:xfrm flipH="1">
            <a:off x="1" y="0"/>
            <a:ext cx="21413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366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76340-4F97-2647-B300-21261CB38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04CEB9-A81E-AE43-8D51-0D94841949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B3A4E4-4A4D-5141-9E71-0BD45D385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349C7-6ACD-E148-B9E1-1CA6FDC42646}" type="datetimeFigureOut">
              <a:rPr lang="uk-UA" smtClean="0"/>
              <a:t>19.12.2024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E5BCD5-89B7-8E47-A09C-4B50067DD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E3CEC3-50BF-3745-B7DB-788801738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EFF7F-7B36-6E44-86B8-64A0C065345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02980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9E4A96-7AF7-E343-A285-338CED7129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18C59E-ADAE-5549-81FF-5E550CFA9F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11E35A-B265-7347-B739-9129A427A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349C7-6ACD-E148-B9E1-1CA6FDC42646}" type="datetimeFigureOut">
              <a:rPr lang="uk-UA" smtClean="0"/>
              <a:t>19.12.2024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CBD874-3784-ED4B-B765-707F4423A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FD13D4-0C52-0F4D-B482-016B70125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EFF7F-7B36-6E44-86B8-64A0C065345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2976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EA90F-F1EA-B049-BE7C-10A17BF31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4A5000-4294-164F-A461-1AE9C0D771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E877B5-C856-D54D-85CD-48B668810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349C7-6ACD-E148-B9E1-1CA6FDC42646}" type="datetimeFigureOut">
              <a:rPr lang="uk-UA" smtClean="0"/>
              <a:t>19.12.2024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384C39-F19A-474D-B2FB-90BF0C7B5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5E5032-0DDB-824C-814E-D17848F37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EFF7F-7B36-6E44-86B8-64A0C065345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63507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775C4-F544-6A44-A7FF-EDD7813FD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84B628-B419-8145-A290-5163D45ABF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251420-473C-CA47-96C6-1F10CA9AC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349C7-6ACD-E148-B9E1-1CA6FDC42646}" type="datetimeFigureOut">
              <a:rPr lang="uk-UA" smtClean="0"/>
              <a:t>19.12.2024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1B0C0F-0C89-D842-BD5C-D04ECB670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C899D7-140E-A847-99C3-0969F8241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EFF7F-7B36-6E44-86B8-64A0C065345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92279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37612-2E23-D94B-B484-78207891B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542875-73EC-854F-93CD-7E77A98DE2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963E1E-08D7-B948-9D86-CCF2D7E49B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92A078-AF47-1843-B201-E0B35BA04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349C7-6ACD-E148-B9E1-1CA6FDC42646}" type="datetimeFigureOut">
              <a:rPr lang="uk-UA" smtClean="0"/>
              <a:t>19.12.2024</a:t>
            </a:fld>
            <a:endParaRPr lang="uk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56EDC8-A7E5-8749-92A4-BEFE1FA6A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8B54F5-A1F0-E14E-997B-2A2F82168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EFF7F-7B36-6E44-86B8-64A0C065345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1222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52F31-B9A7-3B47-8BC0-3B129BD4F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F13312-F08E-E14F-865C-C141C002A4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3D9BDC-72C4-324C-A3E4-ECCB5D89CD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4F969C-095B-9348-9069-5977B50FF1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53298A-8953-9E44-8F0D-D162900208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E64006-8456-2240-857C-4D15910F5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349C7-6ACD-E148-B9E1-1CA6FDC42646}" type="datetimeFigureOut">
              <a:rPr lang="uk-UA" smtClean="0"/>
              <a:t>19.12.2024</a:t>
            </a:fld>
            <a:endParaRPr lang="uk-U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065AEF-9DFF-6442-B865-64B18AD54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4A254D-56E5-3A43-84DC-FDD8E06B4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EFF7F-7B36-6E44-86B8-64A0C065345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1532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6B376-8AAC-B244-96DC-9C377CDF7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CEB79F-5813-7E47-A933-1A43CF527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349C7-6ACD-E148-B9E1-1CA6FDC42646}" type="datetimeFigureOut">
              <a:rPr lang="uk-UA" smtClean="0"/>
              <a:t>19.12.2024</a:t>
            </a:fld>
            <a:endParaRPr lang="uk-U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21E489-76D4-EE4C-9608-9EF1A987C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A56C65-4890-5849-8A00-A6888EE75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EFF7F-7B36-6E44-86B8-64A0C065345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0392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E0BD80-6CBF-2C40-9C96-675341EC1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349C7-6ACD-E148-B9E1-1CA6FDC42646}" type="datetimeFigureOut">
              <a:rPr lang="uk-UA" smtClean="0"/>
              <a:t>19.12.2024</a:t>
            </a:fld>
            <a:endParaRPr lang="uk-U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20CA16-CE9C-F640-9AC2-EAB102CE9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2EC1C2-141B-2D40-987F-EC624BAE0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EFF7F-7B36-6E44-86B8-64A0C065345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83912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C6C2A-D407-7A4E-A63B-76F028F92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C55B72-051E-3947-B17A-A4BDE4CBA1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7937DD-7DB8-C142-AE63-339402E6BD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1DF9C9-CAD3-B344-BF2A-E895F1AD7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349C7-6ACD-E148-B9E1-1CA6FDC42646}" type="datetimeFigureOut">
              <a:rPr lang="uk-UA" smtClean="0"/>
              <a:t>19.12.2024</a:t>
            </a:fld>
            <a:endParaRPr lang="uk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4C051C-B25F-0449-AB8B-01098F0C1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DA2D44-9822-6542-99BB-81E4726D0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EFF7F-7B36-6E44-86B8-64A0C065345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58203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74290-474C-C645-90F5-0AF27FABC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DC5EBD-2649-C14B-97B7-E935F1B790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321026-D706-D54C-AEEC-DAF1068DF4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9110F3-0A12-9443-BCFE-240121AC1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349C7-6ACD-E148-B9E1-1CA6FDC42646}" type="datetimeFigureOut">
              <a:rPr lang="uk-UA" smtClean="0"/>
              <a:t>19.12.2024</a:t>
            </a:fld>
            <a:endParaRPr lang="uk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6B371-39CD-F647-A64B-BD50060E6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386A38-B5E8-4145-8AA6-AD8FA3EDA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EFF7F-7B36-6E44-86B8-64A0C065345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88219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33B584C-E7AA-E64F-97EC-834D40E098BD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 rot="10800000">
            <a:off x="0" y="0"/>
            <a:ext cx="4067799" cy="27084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AF263D8-B5A0-964F-9F48-A5349EF31C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r="68487"/>
          <a:stretch/>
        </p:blipFill>
        <p:spPr>
          <a:xfrm rot="10800000" flipH="1">
            <a:off x="4038600" y="0"/>
            <a:ext cx="1281895" cy="27084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DF16746-919B-4C47-86FA-387A18E139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r="68487"/>
          <a:stretch/>
        </p:blipFill>
        <p:spPr>
          <a:xfrm rot="10800000">
            <a:off x="5161609" y="0"/>
            <a:ext cx="1281895" cy="27084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E7B638F-5717-AA43-9F81-53EA5D24FB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r="68487"/>
          <a:stretch/>
        </p:blipFill>
        <p:spPr>
          <a:xfrm rot="10800000" flipH="1">
            <a:off x="6318652" y="4408"/>
            <a:ext cx="1281895" cy="270847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D7123E2-11F0-DA47-A896-BE83A204A0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r="68487"/>
          <a:stretch/>
        </p:blipFill>
        <p:spPr>
          <a:xfrm rot="10800000">
            <a:off x="7441661" y="4408"/>
            <a:ext cx="1281895" cy="270847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08A3266-CA5F-B043-A824-D7EB469597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r="68487"/>
          <a:stretch/>
        </p:blipFill>
        <p:spPr>
          <a:xfrm rot="10800000" flipH="1">
            <a:off x="8564670" y="0"/>
            <a:ext cx="1281895" cy="270847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33E6540-55E3-9E4C-A596-48E564256D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r="68487"/>
          <a:stretch/>
        </p:blipFill>
        <p:spPr>
          <a:xfrm rot="10800000">
            <a:off x="9687679" y="0"/>
            <a:ext cx="1281895" cy="270847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D4A046F-C8F8-4C4B-A612-31F977807D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r="68487"/>
          <a:stretch/>
        </p:blipFill>
        <p:spPr>
          <a:xfrm rot="10800000" flipH="1">
            <a:off x="10844723" y="0"/>
            <a:ext cx="1347278" cy="270847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698F505-B1DA-754D-B986-9012A79D9523}"/>
              </a:ext>
            </a:extLst>
          </p:cNvPr>
          <p:cNvSpPr/>
          <p:nvPr userDrawn="1"/>
        </p:nvSpPr>
        <p:spPr>
          <a:xfrm>
            <a:off x="0" y="365125"/>
            <a:ext cx="12192000" cy="1325563"/>
          </a:xfrm>
          <a:prstGeom prst="rect">
            <a:avLst/>
          </a:prstGeom>
          <a:gradFill>
            <a:gsLst>
              <a:gs pos="0">
                <a:srgbClr val="E3E3E3">
                  <a:alpha val="0"/>
                </a:srgbClr>
              </a:gs>
              <a:gs pos="100000">
                <a:srgbClr val="EBECEE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8DB4DFD-E603-9849-8E77-6CE783208838}"/>
              </a:ext>
            </a:extLst>
          </p:cNvPr>
          <p:cNvSpPr/>
          <p:nvPr userDrawn="1"/>
        </p:nvSpPr>
        <p:spPr>
          <a:xfrm>
            <a:off x="-1" y="1690688"/>
            <a:ext cx="12192001" cy="5167312"/>
          </a:xfrm>
          <a:prstGeom prst="rect">
            <a:avLst/>
          </a:prstGeom>
          <a:solidFill>
            <a:srgbClr val="EBEC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4B10FE-629B-CC49-A3CA-8FBA0A7EC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5434" y="307069"/>
            <a:ext cx="9008365" cy="7794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uk-U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60411C-FAFC-F240-825D-C0C4DA65C1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9E050E-6DC8-2B48-ADA5-E5058B4F24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6349C7-6ACD-E148-B9E1-1CA6FDC42646}" type="datetimeFigureOut">
              <a:rPr lang="uk-UA" smtClean="0"/>
              <a:t>19.12.2024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C55768-369B-4145-AADF-6F2E5DBBE0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E8F7E6-5451-4749-8C01-8EC869F5A4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EFF7F-7B36-6E44-86B8-64A0C065345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68406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E9216-6482-0A40-9251-AF4A1BF189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2338" y="1450609"/>
            <a:ext cx="6013938" cy="2387600"/>
          </a:xfrm>
        </p:spPr>
        <p:txBody>
          <a:bodyPr>
            <a:normAutofit/>
          </a:bodyPr>
          <a:lstStyle/>
          <a:p>
            <a:pPr algn="l"/>
            <a:r>
              <a:rPr lang="ru-RU" sz="7200" dirty="0">
                <a:solidFill>
                  <a:srgbClr val="8C7953"/>
                </a:solidFill>
                <a:latin typeface="Seravek" panose="020B0503040000020004" pitchFamily="34" charset="0"/>
              </a:rPr>
              <a:t>Виды текстов.</a:t>
            </a:r>
            <a:endParaRPr lang="uk-UA" sz="7200" dirty="0">
              <a:solidFill>
                <a:srgbClr val="8C7953"/>
              </a:solidFill>
              <a:latin typeface="Seravek" panose="020B05030400000200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829D44-5168-EB49-9F40-B5B1950F78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2338" y="3930284"/>
            <a:ext cx="6013938" cy="1655762"/>
          </a:xfrm>
        </p:spPr>
        <p:txBody>
          <a:bodyPr>
            <a:normAutofit/>
          </a:bodyPr>
          <a:lstStyle/>
          <a:p>
            <a:pPr algn="l"/>
            <a:r>
              <a:rPr lang="ru-RU" sz="3200" dirty="0">
                <a:solidFill>
                  <a:srgbClr val="8C7953"/>
                </a:solidFill>
                <a:latin typeface="Seravek" panose="020B0503040000020004" pitchFamily="34" charset="0"/>
              </a:rPr>
              <a:t>Русский, письмо-7</a:t>
            </a:r>
            <a:endParaRPr lang="uk-UA" sz="3200" dirty="0">
              <a:solidFill>
                <a:srgbClr val="BF784D"/>
              </a:solidFill>
              <a:latin typeface="Seravek" panose="020B050304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340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A257248-DE94-D0AD-E66D-DC182ECFD53C}"/>
              </a:ext>
            </a:extLst>
          </p:cNvPr>
          <p:cNvSpPr txBox="1"/>
          <p:nvPr/>
        </p:nvSpPr>
        <p:spPr>
          <a:xfrm>
            <a:off x="1924128" y="1166842"/>
            <a:ext cx="620273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2400" b="1" dirty="0">
              <a:solidFill>
                <a:schemeClr val="accent4">
                  <a:lumMod val="50000"/>
                </a:schemeClr>
              </a:solidFill>
              <a:latin typeface="+mj-lt"/>
            </a:endParaRPr>
          </a:p>
          <a:p>
            <a:endParaRPr lang="ru-RU" sz="2400" dirty="0">
              <a:latin typeface="+mj-lt"/>
            </a:endParaRPr>
          </a:p>
          <a:p>
            <a:r>
              <a:rPr lang="ru-RU" sz="2400" dirty="0"/>
              <a:t>Мода </a:t>
            </a:r>
          </a:p>
          <a:p>
            <a:r>
              <a:rPr lang="ru-RU" sz="2400" dirty="0"/>
              <a:t>Возможность</a:t>
            </a:r>
          </a:p>
          <a:p>
            <a:r>
              <a:rPr lang="ru-RU" sz="2400" dirty="0"/>
              <a:t>Реклама</a:t>
            </a:r>
          </a:p>
          <a:p>
            <a:r>
              <a:rPr lang="ru-RU" sz="2400" dirty="0"/>
              <a:t>Информация</a:t>
            </a:r>
          </a:p>
          <a:p>
            <a:r>
              <a:rPr lang="ru-RU" sz="2400" dirty="0"/>
              <a:t>Разница</a:t>
            </a:r>
          </a:p>
          <a:p>
            <a:r>
              <a:rPr lang="ru-RU" sz="2400" dirty="0"/>
              <a:t>Польза</a:t>
            </a:r>
          </a:p>
          <a:p>
            <a:r>
              <a:rPr lang="ru-RU" sz="2400" dirty="0"/>
              <a:t>Вред</a:t>
            </a:r>
          </a:p>
          <a:p>
            <a:r>
              <a:rPr lang="ru-RU" sz="2400" dirty="0"/>
              <a:t>Деятельность, активность</a:t>
            </a:r>
          </a:p>
          <a:p>
            <a:endParaRPr lang="ru-RU" sz="2400" dirty="0"/>
          </a:p>
          <a:p>
            <a:endParaRPr lang="ru-RU" sz="2400" dirty="0">
              <a:latin typeface="+mj-lt"/>
            </a:endParaRPr>
          </a:p>
          <a:p>
            <a:pPr algn="just">
              <a:buNone/>
            </a:pPr>
            <a:endParaRPr lang="ru-RU" sz="2400" dirty="0">
              <a:solidFill>
                <a:schemeClr val="accent4">
                  <a:lumMod val="50000"/>
                </a:schemeClr>
              </a:solidFill>
              <a:latin typeface="+mj-lt"/>
            </a:endParaRPr>
          </a:p>
        </p:txBody>
      </p:sp>
      <p:cxnSp>
        <p:nvCxnSpPr>
          <p:cNvPr id="5" name="Straight Connector 32">
            <a:extLst>
              <a:ext uri="{FF2B5EF4-FFF2-40B4-BE49-F238E27FC236}">
                <a16:creationId xmlns:a16="http://schemas.microsoft.com/office/drawing/2014/main" id="{72B0DE09-5298-4FC9-EC61-4A6BA98CEBEB}"/>
              </a:ext>
            </a:extLst>
          </p:cNvPr>
          <p:cNvCxnSpPr/>
          <p:nvPr/>
        </p:nvCxnSpPr>
        <p:spPr>
          <a:xfrm>
            <a:off x="5794946" y="1312260"/>
            <a:ext cx="0" cy="484901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1B62552A-7212-D084-A48F-782C52398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5434" y="718821"/>
            <a:ext cx="9008365" cy="779463"/>
          </a:xfrm>
        </p:spPr>
        <p:txBody>
          <a:bodyPr>
            <a:normAutofit fontScale="90000"/>
          </a:bodyPr>
          <a:lstStyle/>
          <a:p>
            <a:r>
              <a:rPr lang="ru-RU" sz="4400" dirty="0"/>
              <a:t>Существительные без множественного числа</a:t>
            </a:r>
            <a:br>
              <a:rPr lang="ru-RU" sz="4400" dirty="0"/>
            </a:b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AFE986-2324-C111-120A-3992BC043BDD}"/>
              </a:ext>
            </a:extLst>
          </p:cNvPr>
          <p:cNvSpPr txBox="1"/>
          <p:nvPr/>
        </p:nvSpPr>
        <p:spPr>
          <a:xfrm>
            <a:off x="7425402" y="1829727"/>
            <a:ext cx="3959541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/>
              <a:t>Жизнь</a:t>
            </a:r>
          </a:p>
          <a:p>
            <a:r>
              <a:rPr lang="ru-RU" sz="2400" dirty="0"/>
              <a:t>Мой взгляд</a:t>
            </a:r>
            <a:r>
              <a:rPr lang="el-GR" sz="2400"/>
              <a:t>/</a:t>
            </a:r>
            <a:r>
              <a:rPr lang="ru-RU" sz="2400"/>
              <a:t>мнение</a:t>
            </a:r>
            <a:endParaRPr lang="ru-RU" sz="2400" dirty="0"/>
          </a:p>
          <a:p>
            <a:r>
              <a:rPr lang="ru-RU" sz="2400" dirty="0"/>
              <a:t>Опыт</a:t>
            </a:r>
          </a:p>
          <a:p>
            <a:r>
              <a:rPr lang="ru-RU" sz="2400" dirty="0"/>
              <a:t>Еда = пища, питание </a:t>
            </a:r>
          </a:p>
          <a:p>
            <a:r>
              <a:rPr lang="ru-RU" sz="2400" dirty="0"/>
              <a:t>Выбор</a:t>
            </a:r>
          </a:p>
          <a:p>
            <a:r>
              <a:rPr lang="ru-RU" sz="2400" dirty="0"/>
              <a:t>Восприятие </a:t>
            </a:r>
          </a:p>
          <a:p>
            <a:r>
              <a:rPr lang="ru-RU" sz="2400" dirty="0"/>
              <a:t>Общество </a:t>
            </a:r>
          </a:p>
          <a:p>
            <a:r>
              <a:rPr lang="ru-RU" sz="2400" dirty="0"/>
              <a:t>Оружие</a:t>
            </a:r>
          </a:p>
          <a:p>
            <a:r>
              <a:rPr lang="ru-RU" sz="2400" dirty="0"/>
              <a:t>Работа, труд</a:t>
            </a:r>
          </a:p>
        </p:txBody>
      </p:sp>
    </p:spTree>
    <p:extLst>
      <p:ext uri="{BB962C8B-B14F-4D97-AF65-F5344CB8AC3E}">
        <p14:creationId xmlns:p14="http://schemas.microsoft.com/office/powerpoint/2010/main" val="2452406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1651215" y="1240341"/>
            <a:ext cx="0" cy="484901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C5D7C439-F002-9450-D8DE-C8A37E7DE66D}"/>
              </a:ext>
            </a:extLst>
          </p:cNvPr>
          <p:cNvSpPr txBox="1"/>
          <p:nvPr/>
        </p:nvSpPr>
        <p:spPr>
          <a:xfrm>
            <a:off x="996593" y="1"/>
            <a:ext cx="9865759" cy="71096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+mj-lt"/>
              </a:rPr>
              <a:t>Я бы попросила вас выслать программу тура</a:t>
            </a:r>
          </a:p>
          <a:p>
            <a:r>
              <a:rPr lang="ru-RU" sz="2400" dirty="0">
                <a:latin typeface="+mj-lt"/>
              </a:rPr>
              <a:t>Прошу Вас выслать мне программу тура</a:t>
            </a:r>
            <a:r>
              <a:rPr lang="el-GR" sz="2400" dirty="0">
                <a:latin typeface="+mj-lt"/>
              </a:rPr>
              <a:t>/ </a:t>
            </a:r>
            <a:r>
              <a:rPr lang="ru-RU" sz="2400" dirty="0">
                <a:latin typeface="+mj-lt"/>
              </a:rPr>
              <a:t>обращаюсь к вам с просьбой…</a:t>
            </a:r>
          </a:p>
          <a:p>
            <a:r>
              <a:rPr lang="ru-RU" sz="2400" dirty="0">
                <a:latin typeface="+mj-lt"/>
              </a:rPr>
              <a:t>Это поможет мне определиться с выбором тура</a:t>
            </a:r>
          </a:p>
          <a:p>
            <a:r>
              <a:rPr lang="ru-RU" sz="2400" dirty="0">
                <a:latin typeface="+mj-lt"/>
              </a:rPr>
              <a:t>Это поможет мне выбрать тур</a:t>
            </a:r>
          </a:p>
          <a:p>
            <a:r>
              <a:rPr lang="ru-RU" sz="2400" dirty="0">
                <a:latin typeface="+mj-lt"/>
              </a:rPr>
              <a:t>Я бы была признательна,  если вы предоставите мне информацию</a:t>
            </a:r>
            <a:r>
              <a:rPr lang="el-GR" sz="2400" dirty="0">
                <a:latin typeface="+mj-lt"/>
              </a:rPr>
              <a:t>...</a:t>
            </a:r>
            <a:endParaRPr lang="ru-RU" sz="2400" dirty="0">
              <a:latin typeface="+mj-lt"/>
            </a:endParaRPr>
          </a:p>
          <a:p>
            <a:r>
              <a:rPr lang="ru-RU" sz="2400" dirty="0">
                <a:latin typeface="+mj-lt"/>
              </a:rPr>
              <a:t>Я бы была признательна,  если бы вы предоставили мне всю информацию</a:t>
            </a:r>
            <a:r>
              <a:rPr lang="el-GR" sz="2400" dirty="0">
                <a:latin typeface="+mj-lt"/>
              </a:rPr>
              <a:t>...</a:t>
            </a:r>
            <a:endParaRPr lang="ru-RU" sz="2400" dirty="0">
              <a:latin typeface="+mj-lt"/>
            </a:endParaRPr>
          </a:p>
          <a:p>
            <a:r>
              <a:rPr lang="ru-RU" sz="2400" dirty="0">
                <a:latin typeface="+mj-lt"/>
              </a:rPr>
              <a:t>Люди потеряли работы</a:t>
            </a:r>
            <a:r>
              <a:rPr lang="el-GR" sz="2400" dirty="0">
                <a:latin typeface="+mj-lt"/>
              </a:rPr>
              <a:t>/</a:t>
            </a:r>
            <a:r>
              <a:rPr lang="ru-RU" sz="2400" dirty="0">
                <a:latin typeface="+mj-lt"/>
              </a:rPr>
              <a:t>Люди потеряли работу</a:t>
            </a:r>
          </a:p>
          <a:p>
            <a:r>
              <a:rPr lang="ru-RU" sz="2400" dirty="0">
                <a:latin typeface="+mj-lt"/>
              </a:rPr>
              <a:t>Остановиться принимать лекарство</a:t>
            </a:r>
          </a:p>
          <a:p>
            <a:r>
              <a:rPr lang="ru-RU" sz="2400" dirty="0">
                <a:latin typeface="+mj-lt"/>
              </a:rPr>
              <a:t>Перестать / бросить принимать таблетки</a:t>
            </a:r>
            <a:r>
              <a:rPr lang="el-GR" sz="2400" dirty="0">
                <a:latin typeface="+mj-lt"/>
              </a:rPr>
              <a:t>/</a:t>
            </a:r>
            <a:r>
              <a:rPr lang="ru-RU" sz="2400" dirty="0">
                <a:latin typeface="+mj-lt"/>
              </a:rPr>
              <a:t>лекарство</a:t>
            </a:r>
          </a:p>
          <a:p>
            <a:r>
              <a:rPr lang="ru-RU" sz="2400" dirty="0">
                <a:latin typeface="+mj-lt"/>
              </a:rPr>
              <a:t>Остановиться курить</a:t>
            </a:r>
            <a:r>
              <a:rPr lang="el-GR" sz="2400" dirty="0">
                <a:latin typeface="+mj-lt"/>
              </a:rPr>
              <a:t>/</a:t>
            </a:r>
            <a:r>
              <a:rPr lang="ru-RU" sz="2400" dirty="0">
                <a:latin typeface="+mj-lt"/>
              </a:rPr>
              <a:t> бросить курить</a:t>
            </a:r>
          </a:p>
          <a:p>
            <a:r>
              <a:rPr lang="ru-RU" sz="2400" dirty="0">
                <a:latin typeface="+mj-lt"/>
              </a:rPr>
              <a:t>Еще одним последствием интернет- зависимость </a:t>
            </a:r>
          </a:p>
          <a:p>
            <a:r>
              <a:rPr lang="ru-RU" sz="2400" dirty="0">
                <a:latin typeface="+mj-lt"/>
              </a:rPr>
              <a:t>Еще одним последствием интернет зависимости может быть… </a:t>
            </a:r>
          </a:p>
          <a:p>
            <a:r>
              <a:rPr lang="ru-RU" sz="2400" dirty="0">
                <a:latin typeface="+mj-lt"/>
              </a:rPr>
              <a:t>Люди получают информацию через экран</a:t>
            </a:r>
          </a:p>
          <a:p>
            <a:r>
              <a:rPr lang="ru-RU" sz="2400" dirty="0">
                <a:latin typeface="+mj-lt"/>
              </a:rPr>
              <a:t>Люди получают информацию с экрана </a:t>
            </a:r>
          </a:p>
          <a:p>
            <a:pPr>
              <a:buNone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Статья опубликована …, она анализирует…</a:t>
            </a:r>
          </a:p>
          <a:p>
            <a:pPr>
              <a:buNone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Статья опубликована,  в ней анализируется…</a:t>
            </a:r>
          </a:p>
          <a:p>
            <a:endParaRPr lang="ru-RU" sz="2400" dirty="0">
              <a:latin typeface="+mj-lt"/>
            </a:endParaRPr>
          </a:p>
          <a:p>
            <a:endParaRPr lang="ru-RU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44247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4D46C-1D23-8547-BB33-F0756F889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5434" y="728410"/>
            <a:ext cx="9008365" cy="524614"/>
          </a:xfrm>
        </p:spPr>
        <p:txBody>
          <a:bodyPr>
            <a:noAutofit/>
          </a:bodyPr>
          <a:lstStyle/>
          <a:p>
            <a:br>
              <a:rPr lang="ru-RU" sz="2800" dirty="0"/>
            </a:br>
            <a:br>
              <a:rPr lang="ru-RU" sz="2800" dirty="0"/>
            </a:br>
            <a:br>
              <a:rPr lang="ru-RU" sz="2800" dirty="0"/>
            </a:br>
            <a:br>
              <a:rPr lang="ru-RU" sz="2800" dirty="0"/>
            </a:br>
            <a:br>
              <a:rPr lang="ru-RU" sz="2800" dirty="0"/>
            </a:br>
            <a:br>
              <a:rPr lang="ru-RU" sz="2800" dirty="0"/>
            </a:br>
            <a:br>
              <a:rPr lang="ru-RU" sz="2800" dirty="0"/>
            </a:br>
            <a:br>
              <a:rPr lang="ru-RU" sz="2800" dirty="0"/>
            </a:br>
            <a:br>
              <a:rPr lang="ru-RU" sz="2800" dirty="0"/>
            </a:br>
            <a:endParaRPr lang="el-GR" sz="2800" dirty="0"/>
          </a:p>
        </p:txBody>
      </p:sp>
      <p:grpSp>
        <p:nvGrpSpPr>
          <p:cNvPr id="30" name="组合 45">
            <a:extLst>
              <a:ext uri="{FF2B5EF4-FFF2-40B4-BE49-F238E27FC236}">
                <a16:creationId xmlns:a16="http://schemas.microsoft.com/office/drawing/2014/main" id="{B319FABD-12D4-9F47-BB31-547FED1FC8BD}"/>
              </a:ext>
            </a:extLst>
          </p:cNvPr>
          <p:cNvGrpSpPr/>
          <p:nvPr/>
        </p:nvGrpSpPr>
        <p:grpSpPr>
          <a:xfrm>
            <a:off x="2090057" y="4653297"/>
            <a:ext cx="2915489" cy="643966"/>
            <a:chOff x="1493637" y="3451823"/>
            <a:chExt cx="2915489" cy="643966"/>
          </a:xfrm>
        </p:grpSpPr>
        <p:sp>
          <p:nvSpPr>
            <p:cNvPr id="31" name="矩形 46">
              <a:extLst>
                <a:ext uri="{FF2B5EF4-FFF2-40B4-BE49-F238E27FC236}">
                  <a16:creationId xmlns:a16="http://schemas.microsoft.com/office/drawing/2014/main" id="{2AF631A7-3775-1E48-B488-C1601D94D94D}"/>
                </a:ext>
              </a:extLst>
            </p:cNvPr>
            <p:cNvSpPr/>
            <p:nvPr/>
          </p:nvSpPr>
          <p:spPr>
            <a:xfrm>
              <a:off x="1493637" y="3800644"/>
              <a:ext cx="2915489" cy="29514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32" name="矩形 47">
              <a:extLst>
                <a:ext uri="{FF2B5EF4-FFF2-40B4-BE49-F238E27FC236}">
                  <a16:creationId xmlns:a16="http://schemas.microsoft.com/office/drawing/2014/main" id="{B87F231D-97BD-884B-99C6-7D2EE964690C}"/>
                </a:ext>
              </a:extLst>
            </p:cNvPr>
            <p:cNvSpPr/>
            <p:nvPr/>
          </p:nvSpPr>
          <p:spPr>
            <a:xfrm>
              <a:off x="2167152" y="3451823"/>
              <a:ext cx="2241974" cy="39786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77FC277F-FBA8-C62B-D2D4-342D20609B96}"/>
              </a:ext>
            </a:extLst>
          </p:cNvPr>
          <p:cNvSpPr txBox="1"/>
          <p:nvPr/>
        </p:nvSpPr>
        <p:spPr>
          <a:xfrm>
            <a:off x="2090057" y="154112"/>
            <a:ext cx="9376870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/>
              <a:t>Привнести- создать</a:t>
            </a:r>
          </a:p>
          <a:p>
            <a:r>
              <a:rPr lang="ru-RU" sz="2400" dirty="0"/>
              <a:t>Привнести что-то новое</a:t>
            </a:r>
            <a:r>
              <a:rPr lang="el-GR" sz="2400" dirty="0"/>
              <a:t>/</a:t>
            </a:r>
            <a:r>
              <a:rPr lang="ru-RU" sz="2400" dirty="0"/>
              <a:t>сделать вклад в создание, развитие проекта…</a:t>
            </a:r>
          </a:p>
          <a:p>
            <a:r>
              <a:rPr lang="ru-RU" sz="2400" dirty="0"/>
              <a:t>Создать уникальную атмосферу, создать новый проект</a:t>
            </a:r>
          </a:p>
          <a:p>
            <a:r>
              <a:rPr lang="ru-RU" sz="2400" dirty="0">
                <a:latin typeface="+mj-lt"/>
              </a:rPr>
              <a:t>Ситуация – состояние</a:t>
            </a:r>
          </a:p>
          <a:p>
            <a:r>
              <a:rPr lang="ru-RU" sz="2400" dirty="0">
                <a:latin typeface="+mj-lt"/>
              </a:rPr>
              <a:t>Ситуация страха</a:t>
            </a:r>
            <a:r>
              <a:rPr lang="el-GR" sz="2400" dirty="0">
                <a:latin typeface="+mj-lt"/>
              </a:rPr>
              <a:t>/</a:t>
            </a:r>
            <a:r>
              <a:rPr lang="ru-RU" sz="2400" dirty="0">
                <a:latin typeface="+mj-lt"/>
              </a:rPr>
              <a:t>Состояние страха/непростая ситуация, непростое эмоциональное состояние, эмоционально- окрашенное состояние</a:t>
            </a:r>
          </a:p>
          <a:p>
            <a:r>
              <a:rPr lang="ru-RU" sz="2400" dirty="0">
                <a:latin typeface="+mj-lt"/>
              </a:rPr>
              <a:t>Сферы работы и бизнеса</a:t>
            </a:r>
            <a:br>
              <a:rPr lang="ru-RU" sz="2400" dirty="0">
                <a:latin typeface="+mj-lt"/>
              </a:rPr>
            </a:br>
            <a:r>
              <a:rPr lang="ru-RU" sz="2400" dirty="0">
                <a:latin typeface="+mj-lt"/>
              </a:rPr>
              <a:t>профессиональные и коммерческие сферы/ сферы</a:t>
            </a:r>
            <a:r>
              <a:rPr lang="el-GR" sz="2400" dirty="0">
                <a:latin typeface="+mj-lt"/>
              </a:rPr>
              <a:t> </a:t>
            </a:r>
            <a:r>
              <a:rPr lang="ru-RU" sz="2400" dirty="0">
                <a:latin typeface="+mj-lt"/>
              </a:rPr>
              <a:t>бизнеса </a:t>
            </a:r>
            <a:br>
              <a:rPr lang="ru-RU" sz="2400" dirty="0">
                <a:latin typeface="+mj-lt"/>
              </a:rPr>
            </a:br>
            <a:r>
              <a:rPr lang="ru-RU" sz="2400" dirty="0">
                <a:latin typeface="+mj-lt"/>
              </a:rPr>
              <a:t>бизнес/ предприятия/ компании </a:t>
            </a:r>
            <a:br>
              <a:rPr lang="el-GR" sz="2400" dirty="0">
                <a:latin typeface="+mj-lt"/>
              </a:rPr>
            </a:br>
            <a:r>
              <a:rPr lang="ru-RU" sz="2400" dirty="0">
                <a:latin typeface="+mj-lt"/>
              </a:rPr>
              <a:t>средство по уходу</a:t>
            </a:r>
            <a:r>
              <a:rPr lang="en-US" sz="2400" dirty="0">
                <a:latin typeface="+mj-lt"/>
              </a:rPr>
              <a:t>/</a:t>
            </a:r>
            <a:r>
              <a:rPr lang="ru-RU" sz="2400" dirty="0">
                <a:latin typeface="+mj-lt"/>
              </a:rPr>
              <a:t> средство для ухода</a:t>
            </a:r>
            <a:br>
              <a:rPr lang="ru-RU" sz="2400" dirty="0">
                <a:latin typeface="+mj-lt"/>
              </a:rPr>
            </a:br>
            <a:r>
              <a:rPr lang="ru-RU" sz="2400" dirty="0">
                <a:latin typeface="+mj-lt"/>
              </a:rPr>
              <a:t>наслаждаются читать литературу</a:t>
            </a:r>
            <a:br>
              <a:rPr lang="ru-RU" sz="2400" dirty="0">
                <a:latin typeface="+mj-lt"/>
              </a:rPr>
            </a:br>
            <a:r>
              <a:rPr lang="ru-RU" sz="2400" dirty="0">
                <a:latin typeface="+mj-lt"/>
              </a:rPr>
              <a:t>наслаждаются чтением литературы </a:t>
            </a:r>
          </a:p>
          <a:p>
            <a:r>
              <a:rPr lang="ru-RU" sz="2400" dirty="0"/>
              <a:t>Благодарю за Ваше внимание</a:t>
            </a:r>
          </a:p>
          <a:p>
            <a:r>
              <a:rPr lang="ru-RU" sz="2400" dirty="0"/>
              <a:t>Благодарю за Ваше время</a:t>
            </a:r>
            <a:r>
              <a:rPr lang="el-GR" sz="2400" dirty="0"/>
              <a:t>/ </a:t>
            </a:r>
            <a:r>
              <a:rPr lang="ru-RU" sz="2400" dirty="0"/>
              <a:t>Благодарю Вас за Ваше время</a:t>
            </a:r>
          </a:p>
          <a:p>
            <a:r>
              <a:rPr lang="ru-RU" sz="2400" dirty="0"/>
              <a:t>Благодарим Вас за ваше письмо с интересным рассказом и фотографиями</a:t>
            </a:r>
          </a:p>
          <a:p>
            <a:r>
              <a:rPr lang="ru-RU" sz="2400" dirty="0"/>
              <a:t>Благодарим Вас за ваше письмо</a:t>
            </a:r>
            <a:r>
              <a:rPr lang="el-GR" sz="2400" dirty="0"/>
              <a:t>,</a:t>
            </a:r>
            <a:r>
              <a:rPr lang="ru-RU" sz="2400" dirty="0"/>
              <a:t> а также за интересный рассказ с фотографиями</a:t>
            </a:r>
          </a:p>
        </p:txBody>
      </p:sp>
    </p:spTree>
    <p:extLst>
      <p:ext uri="{BB962C8B-B14F-4D97-AF65-F5344CB8AC3E}">
        <p14:creationId xmlns:p14="http://schemas.microsoft.com/office/powerpoint/2010/main" val="1202446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F7CF932-B5FE-454C-F66E-A18046CB3B41}"/>
              </a:ext>
            </a:extLst>
          </p:cNvPr>
          <p:cNvSpPr txBox="1"/>
          <p:nvPr/>
        </p:nvSpPr>
        <p:spPr>
          <a:xfrm>
            <a:off x="863029" y="405056"/>
            <a:ext cx="12061862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2200" dirty="0"/>
              <a:t>Вы сможете поделиться опытом и представить свои книги  и обменяться контактами</a:t>
            </a:r>
          </a:p>
          <a:p>
            <a:pPr marL="0" indent="0">
              <a:buNone/>
            </a:pPr>
            <a:r>
              <a:rPr lang="ru-RU" sz="2200" dirty="0"/>
              <a:t>Вы сможете поделиться опытом, представить свои книги  и обменяться контактами</a:t>
            </a:r>
          </a:p>
          <a:p>
            <a:r>
              <a:rPr lang="ru-RU" sz="2200" dirty="0"/>
              <a:t>Проблемы еще не решились</a:t>
            </a:r>
          </a:p>
          <a:p>
            <a:r>
              <a:rPr lang="ru-RU" sz="2200" dirty="0"/>
              <a:t>Проблемы ещё не были решены</a:t>
            </a:r>
          </a:p>
          <a:p>
            <a:r>
              <a:rPr lang="ru-RU" sz="2200" dirty="0"/>
              <a:t>Немало людей стали....</a:t>
            </a:r>
          </a:p>
          <a:p>
            <a:r>
              <a:rPr lang="ru-RU" sz="2200" dirty="0"/>
              <a:t>Немало людей стало </a:t>
            </a:r>
          </a:p>
          <a:p>
            <a:pPr marL="0" indent="0">
              <a:buNone/>
            </a:pPr>
            <a:r>
              <a:rPr lang="ru-RU" sz="2200" dirty="0"/>
              <a:t>Такие негативные эффекты /Такой негативный эффект/ Такие негативные последствия </a:t>
            </a:r>
          </a:p>
          <a:p>
            <a:pPr marL="0" indent="0">
              <a:buNone/>
            </a:pPr>
            <a:r>
              <a:rPr lang="ru-RU" sz="2200" dirty="0">
                <a:latin typeface="+mj-lt"/>
              </a:rPr>
              <a:t>Работать через интернет</a:t>
            </a:r>
          </a:p>
          <a:p>
            <a:pPr marL="0" indent="0">
              <a:buNone/>
            </a:pPr>
            <a:r>
              <a:rPr lang="ru-RU" sz="2200" dirty="0">
                <a:latin typeface="+mj-lt"/>
              </a:rPr>
              <a:t>Работать по интернету</a:t>
            </a:r>
          </a:p>
          <a:p>
            <a:pPr marL="0" indent="0">
              <a:buNone/>
            </a:pPr>
            <a:r>
              <a:rPr lang="ru-RU" sz="2200" dirty="0">
                <a:latin typeface="+mj-lt"/>
              </a:rPr>
              <a:t>В программу включены: дискуссии и лекции, круглые столы и мастер-классы с ведущими писателями и специальные мероприятия для профессионалов</a:t>
            </a:r>
          </a:p>
          <a:p>
            <a:pPr marL="0" indent="0">
              <a:buNone/>
            </a:pPr>
            <a:r>
              <a:rPr lang="ru-RU" sz="2200" dirty="0">
                <a:latin typeface="+mj-lt"/>
              </a:rPr>
              <a:t>В программу включены: дискуссии и лекции, круглые столы,  мастер-классы с ведущими писателями, а также специальные мероприятия для профессионалов</a:t>
            </a:r>
          </a:p>
          <a:p>
            <a:pPr marL="0" indent="0">
              <a:buNone/>
            </a:pPr>
            <a:r>
              <a:rPr lang="ru-RU" sz="2200" dirty="0">
                <a:latin typeface="+mj-lt"/>
              </a:rPr>
              <a:t>Ждем вашего ответа. Заранее благодарны,</a:t>
            </a:r>
          </a:p>
          <a:p>
            <a:pPr marL="0" indent="0">
              <a:buNone/>
            </a:pPr>
            <a:r>
              <a:rPr lang="ru-RU" sz="2200" dirty="0">
                <a:latin typeface="+mj-lt"/>
              </a:rPr>
              <a:t>С уважением…</a:t>
            </a:r>
          </a:p>
          <a:p>
            <a:pPr marL="0" indent="0">
              <a:buNone/>
            </a:pPr>
            <a:r>
              <a:rPr lang="ru-RU" sz="2200" dirty="0">
                <a:latin typeface="+mj-lt"/>
              </a:rPr>
              <a:t>Ждем вашего ответа! </a:t>
            </a:r>
          </a:p>
          <a:p>
            <a:pPr marL="0" indent="0">
              <a:buNone/>
            </a:pPr>
            <a:r>
              <a:rPr lang="ru-RU" sz="2200" dirty="0">
                <a:latin typeface="+mj-lt"/>
              </a:rPr>
              <a:t>Заранее благодарны,</a:t>
            </a:r>
          </a:p>
          <a:p>
            <a:pPr marL="0" indent="0">
              <a:buNone/>
            </a:pPr>
            <a:r>
              <a:rPr lang="ru-RU" sz="2200" dirty="0">
                <a:latin typeface="+mj-lt"/>
              </a:rPr>
              <a:t>С уважением…</a:t>
            </a:r>
          </a:p>
          <a:p>
            <a:pPr marL="0" indent="0">
              <a:buNone/>
            </a:pPr>
            <a:endParaRPr lang="ru-RU" sz="2200" dirty="0">
              <a:latin typeface="+mj-lt"/>
            </a:endParaRPr>
          </a:p>
          <a:p>
            <a:pPr marL="0" indent="0">
              <a:buNone/>
            </a:pPr>
            <a:endParaRPr lang="ru-RU" sz="2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31750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21B1B40-21BD-9F21-D6BA-CD39933A54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467" y="249147"/>
            <a:ext cx="13294761" cy="635970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300" dirty="0"/>
              <a:t>Для того, чтобы зарегистрироваться и получить дополнительную информацию, </a:t>
            </a:r>
          </a:p>
          <a:p>
            <a:pPr marL="0" indent="0">
              <a:buNone/>
            </a:pPr>
            <a:r>
              <a:rPr lang="ru-RU" sz="2300" dirty="0"/>
              <a:t>просим Вас прислать заявку на нашу электронную почту..</a:t>
            </a:r>
          </a:p>
          <a:p>
            <a:pPr marL="0" indent="0">
              <a:buNone/>
            </a:pPr>
            <a:r>
              <a:rPr lang="ru-RU" sz="2300" dirty="0"/>
              <a:t>Для регистрации и получения дополнительной информации, пожалуйста, </a:t>
            </a:r>
          </a:p>
          <a:p>
            <a:pPr marL="0" indent="0">
              <a:buNone/>
            </a:pPr>
            <a:r>
              <a:rPr lang="ru-RU" sz="2300" dirty="0"/>
              <a:t>пришлите заявку на нашу электронную почту…</a:t>
            </a:r>
          </a:p>
          <a:p>
            <a:pPr marL="0" indent="0">
              <a:buNone/>
            </a:pPr>
            <a:r>
              <a:rPr lang="ru-RU" sz="2300" dirty="0"/>
              <a:t>Мне приятно присоединиться к конференции и представить свои идеи</a:t>
            </a:r>
          </a:p>
          <a:p>
            <a:pPr marL="0" indent="0">
              <a:buNone/>
            </a:pPr>
            <a:r>
              <a:rPr lang="ru-RU" sz="2300" dirty="0"/>
              <a:t>Мне приятно присоединиться к конференции и представить свой проект</a:t>
            </a:r>
          </a:p>
          <a:p>
            <a:pPr marL="0" indent="0">
              <a:buNone/>
            </a:pPr>
            <a:r>
              <a:rPr lang="ru-RU" sz="2300" dirty="0"/>
              <a:t>Пожалуйста, сообщите мне, если есть дополнительные требования</a:t>
            </a:r>
          </a:p>
          <a:p>
            <a:pPr marL="0" indent="0">
              <a:buNone/>
            </a:pPr>
            <a:r>
              <a:rPr lang="ru-RU" sz="2300" dirty="0"/>
              <a:t>Просьба сообщить мне,  имеются ли дополнительные требования</a:t>
            </a:r>
          </a:p>
          <a:p>
            <a:pPr marL="0" indent="0">
              <a:buNone/>
            </a:pPr>
            <a:r>
              <a:rPr lang="ru-RU" sz="2300" dirty="0"/>
              <a:t>С нетерпением жду встречи с вами и возможности обсудить вопросы в рамках конференции</a:t>
            </a:r>
          </a:p>
          <a:p>
            <a:pPr marL="0" indent="0">
              <a:buNone/>
            </a:pPr>
            <a:r>
              <a:rPr lang="ru-RU" sz="2300" dirty="0"/>
              <a:t>Это прекрасная возможность – обсудить все вопросы в рамках конференции! </a:t>
            </a:r>
          </a:p>
          <a:p>
            <a:pPr marL="0" indent="0">
              <a:buNone/>
            </a:pPr>
            <a:r>
              <a:rPr lang="ru-RU" sz="2300" dirty="0"/>
              <a:t>С нетерпением жду встречи с вами. </a:t>
            </a:r>
          </a:p>
          <a:p>
            <a:pPr>
              <a:buNone/>
            </a:pPr>
            <a:r>
              <a:rPr lang="ru-RU" sz="2300" dirty="0"/>
              <a:t>С уважением, Иван</a:t>
            </a:r>
            <a:r>
              <a:rPr lang="el-GR" sz="2300" dirty="0"/>
              <a:t>/ </a:t>
            </a:r>
            <a:r>
              <a:rPr lang="en-US" sz="2300" dirty="0"/>
              <a:t>C </a:t>
            </a:r>
            <a:r>
              <a:rPr lang="ru-RU" sz="2300" dirty="0"/>
              <a:t>уважением, Иван Иванов.</a:t>
            </a:r>
            <a:r>
              <a:rPr lang="ru-RU" sz="2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>
              <a:buNone/>
            </a:pPr>
            <a:r>
              <a:rPr lang="ru-RU" sz="2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Теория большого взрыва создала множество разных гипотез в современной космологии</a:t>
            </a:r>
          </a:p>
          <a:p>
            <a:pPr>
              <a:buNone/>
            </a:pPr>
            <a:r>
              <a:rPr lang="ru-RU" sz="2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Теория большого взрыва  возникла в результате</a:t>
            </a:r>
            <a:r>
              <a:rPr lang="el-GR" sz="2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</a:t>
            </a:r>
            <a:r>
              <a:rPr lang="ru-RU" sz="2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была одной из множества важных гипотез..</a:t>
            </a:r>
          </a:p>
          <a:p>
            <a:pPr marL="0" indent="0">
              <a:buNone/>
            </a:pPr>
            <a:endParaRPr lang="ru-RU" sz="2400" dirty="0"/>
          </a:p>
          <a:p>
            <a:pPr>
              <a:buNone/>
            </a:pPr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047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3992E6-CD76-2A49-2A40-E8CA0A01AF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87AEB1E-AE62-7C91-460E-07618232B8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467" y="1"/>
            <a:ext cx="13294761" cy="660885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Благодаря этим процессам/ благодаря этот процесс</a:t>
            </a:r>
          </a:p>
          <a:p>
            <a:pPr>
              <a:buNone/>
            </a:pP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результате появились такие планеты как: Марс, Юпитер…., а также наша родная Земля</a:t>
            </a:r>
          </a:p>
          <a:p>
            <a:pPr>
              <a:buNone/>
            </a:pP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результате появились планеты как: Марс,  Юпитер, … и наша родня Земля.</a:t>
            </a:r>
          </a:p>
          <a:p>
            <a:pPr>
              <a:buNone/>
            </a:pP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Автор статьи утверждает, что метро  является не просто  средством передвижения, но и …</a:t>
            </a:r>
          </a:p>
          <a:p>
            <a:pPr>
              <a:buNone/>
            </a:pP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Автор упоминает, что метро является не просто средством передвижения, но и…</a:t>
            </a:r>
          </a:p>
          <a:p>
            <a:pPr>
              <a:buNone/>
            </a:pP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Он отмечает, что большинство посетителей были туристами</a:t>
            </a:r>
          </a:p>
          <a:p>
            <a:pPr>
              <a:buNone/>
            </a:pP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Он отмечает, что большинство посетителей- туристы.</a:t>
            </a:r>
          </a:p>
          <a:p>
            <a:pPr>
              <a:buNone/>
            </a:pP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Я давно мечтаю о том, чтобы мы могли провести вместе эти каникулы.</a:t>
            </a:r>
          </a:p>
          <a:p>
            <a:pPr>
              <a:buNone/>
            </a:pP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Я давно мечтаю о том, чтобы провести вместе эти каникулы.</a:t>
            </a:r>
          </a:p>
          <a:p>
            <a:pPr>
              <a:buNone/>
            </a:pP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Напиши, когда планируешь приехать</a:t>
            </a:r>
            <a:r>
              <a:rPr lang="el-G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 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Пиши, когда планируешь приехать.</a:t>
            </a:r>
          </a:p>
          <a:p>
            <a:pPr>
              <a:buNone/>
            </a:pP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Я уверен, что эти каникулы будут самыми лучшими</a:t>
            </a:r>
            <a:r>
              <a:rPr lang="el-G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 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Я уверена, что эти каникулы будут одними </a:t>
            </a:r>
          </a:p>
          <a:p>
            <a:pPr>
              <a:buNone/>
            </a:pP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из самых лучших</a:t>
            </a:r>
          </a:p>
          <a:p>
            <a:pPr>
              <a:buNone/>
            </a:pP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Благодарю за приглашение на конференцию в Москву</a:t>
            </a:r>
            <a:r>
              <a:rPr lang="el-G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 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 конференцию в Москве</a:t>
            </a:r>
            <a:r>
              <a:rPr lang="el-G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 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принять участие</a:t>
            </a:r>
          </a:p>
          <a:p>
            <a:pPr>
              <a:buNone/>
            </a:pP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в конференции в Москве</a:t>
            </a:r>
          </a:p>
          <a:p>
            <a:pPr>
              <a:buNone/>
            </a:pPr>
            <a:r>
              <a:rPr lang="ru-RU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Задание. Отреагируйте в письме на благодарность друга за то, что вы пригласили его к себе </a:t>
            </a:r>
          </a:p>
          <a:p>
            <a:pPr>
              <a:buNone/>
            </a:pPr>
            <a:r>
              <a:rPr lang="ru-RU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гости. Ваш друг не пишет,  хотя вы отправили ему письма, он в новом городе. Напишите ему.</a:t>
            </a:r>
          </a:p>
        </p:txBody>
      </p:sp>
    </p:spTree>
    <p:extLst>
      <p:ext uri="{BB962C8B-B14F-4D97-AF65-F5344CB8AC3E}">
        <p14:creationId xmlns:p14="http://schemas.microsoft.com/office/powerpoint/2010/main" val="2900019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C74D3C-F531-A01E-01B1-D3F1207650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A6B2E8A-60D2-19C0-E064-1B47BDA569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708" y="1006867"/>
            <a:ext cx="12873520" cy="560198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Позвольте пригласить вас принять участие на книжную ярмарку</a:t>
            </a:r>
            <a:r>
              <a:rPr lang="el-G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 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Позвольте пригласить Вас </a:t>
            </a:r>
          </a:p>
          <a:p>
            <a:pPr>
              <a:buNone/>
            </a:pP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принять участие в книжной ярмарке</a:t>
            </a:r>
          </a:p>
          <a:p>
            <a:pPr>
              <a:buNone/>
            </a:pP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Мы будем вам признательны за ваше участие</a:t>
            </a:r>
            <a:r>
              <a:rPr lang="el-G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....</a:t>
            </a:r>
          </a:p>
          <a:p>
            <a:pPr>
              <a:buNone/>
            </a:pP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Будем вам признательны, если вы известите нас в ответном письме о своем решении.</a:t>
            </a:r>
          </a:p>
          <a:p>
            <a:pPr>
              <a:buNone/>
            </a:pP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Балансированные отношения разрешают человеку расти</a:t>
            </a:r>
          </a:p>
          <a:p>
            <a:pPr>
              <a:buNone/>
            </a:pP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Сбалансированные отношение позволяют человеку расти</a:t>
            </a:r>
          </a:p>
          <a:p>
            <a:pPr>
              <a:buNone/>
            </a:pP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Общество- сообщество</a:t>
            </a:r>
          </a:p>
          <a:p>
            <a:pPr>
              <a:buNone/>
            </a:pP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Человеческие отношения являются основой общества</a:t>
            </a:r>
            <a:r>
              <a:rPr lang="el-G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сообщества</a:t>
            </a:r>
          </a:p>
          <a:p>
            <a:pPr>
              <a:buNone/>
            </a:pP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Гармоничные отношения разрешают людям жить в спокойствии</a:t>
            </a:r>
            <a:r>
              <a:rPr lang="el-G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</a:t>
            </a:r>
            <a:endParaRPr lang="ru-RU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None/>
            </a:pP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позволяют людям жить в спокойствии</a:t>
            </a:r>
          </a:p>
          <a:p>
            <a:pPr>
              <a:buNone/>
            </a:pP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Оптимистский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– оптимистичный ( оптимистический – нет такого понятия!)</a:t>
            </a:r>
          </a:p>
          <a:p>
            <a:pPr>
              <a:buNone/>
            </a:pP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Я давно не слышала от тебя</a:t>
            </a:r>
            <a:r>
              <a:rPr lang="el-G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Давно не получала от тебя новостей.</a:t>
            </a:r>
          </a:p>
          <a:p>
            <a:pPr>
              <a:buNone/>
            </a:pPr>
            <a:endParaRPr lang="ru-RU" sz="2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327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6D7C43-22BD-9116-29CF-A118A6A32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Официальные письма  и материалы </a:t>
            </a:r>
            <a:br>
              <a:rPr lang="ru-RU" dirty="0"/>
            </a:br>
            <a:r>
              <a:rPr lang="ru-RU" dirty="0"/>
              <a:t>( на экзамен)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88D0F4B-A4F5-752C-4F17-58D295BC5E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997" y="1387012"/>
            <a:ext cx="5784351" cy="45022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/>
              <a:t>Согласие </a:t>
            </a:r>
          </a:p>
          <a:p>
            <a:pPr marL="0" indent="0">
              <a:buNone/>
            </a:pPr>
            <a:r>
              <a:rPr lang="ru-RU" sz="2400" dirty="0"/>
              <a:t>Отказ </a:t>
            </a:r>
          </a:p>
          <a:p>
            <a:pPr marL="0" indent="0">
              <a:buNone/>
            </a:pPr>
            <a:r>
              <a:rPr lang="ru-RU" sz="2400" dirty="0"/>
              <a:t>Благодарность </a:t>
            </a:r>
          </a:p>
          <a:p>
            <a:pPr marL="0" indent="0">
              <a:buNone/>
            </a:pPr>
            <a:r>
              <a:rPr lang="ru-RU" sz="2400" dirty="0"/>
              <a:t>Сообщение (извещение) </a:t>
            </a:r>
          </a:p>
          <a:p>
            <a:pPr marL="0" indent="0">
              <a:buNone/>
            </a:pPr>
            <a:r>
              <a:rPr lang="ru-RU" sz="2400" dirty="0"/>
              <a:t>Приглашение </a:t>
            </a:r>
          </a:p>
          <a:p>
            <a:pPr marL="0" indent="0">
              <a:buNone/>
            </a:pPr>
            <a:r>
              <a:rPr lang="ru-RU" sz="2400" dirty="0"/>
              <a:t>Просьба </a:t>
            </a:r>
          </a:p>
          <a:p>
            <a:pPr marL="0" indent="0">
              <a:buNone/>
            </a:pPr>
            <a:r>
              <a:rPr lang="ru-RU" sz="2400" dirty="0"/>
              <a:t>Извинение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0DE828-E468-408C-8BC0-C3E413EC33F0}"/>
              </a:ext>
            </a:extLst>
          </p:cNvPr>
          <p:cNvSpPr txBox="1"/>
          <p:nvPr/>
        </p:nvSpPr>
        <p:spPr>
          <a:xfrm>
            <a:off x="6462445" y="1880170"/>
            <a:ext cx="544530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chemeClr val="accent2"/>
                </a:solidFill>
              </a:rPr>
              <a:t>Эссе</a:t>
            </a:r>
          </a:p>
          <a:p>
            <a:pPr marL="0" indent="0">
              <a:buNone/>
            </a:pPr>
            <a:r>
              <a:rPr lang="ru-RU" sz="2400" dirty="0"/>
              <a:t>Причинное- следственное эссе</a:t>
            </a:r>
          </a:p>
          <a:p>
            <a:pPr marL="0" indent="0">
              <a:buNone/>
            </a:pPr>
            <a:r>
              <a:rPr lang="ru-RU" sz="2400" dirty="0"/>
              <a:t>Эссе- доказательство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ru-RU" sz="2400" b="1" dirty="0">
                <a:solidFill>
                  <a:schemeClr val="accent2"/>
                </a:solidFill>
              </a:rPr>
              <a:t>Реферат</a:t>
            </a:r>
          </a:p>
          <a:p>
            <a:pPr marL="0" indent="0">
              <a:buNone/>
            </a:pPr>
            <a:r>
              <a:rPr lang="ru-RU" sz="2400" dirty="0"/>
              <a:t>Реферат – резюме</a:t>
            </a:r>
          </a:p>
          <a:p>
            <a:pPr marL="0" indent="0">
              <a:buNone/>
            </a:pPr>
            <a:r>
              <a:rPr lang="ru-RU" sz="2400" dirty="0"/>
              <a:t>Оценочный реферат</a:t>
            </a:r>
          </a:p>
        </p:txBody>
      </p:sp>
    </p:spTree>
    <p:extLst>
      <p:ext uri="{BB962C8B-B14F-4D97-AF65-F5344CB8AC3E}">
        <p14:creationId xmlns:p14="http://schemas.microsoft.com/office/powerpoint/2010/main" val="19780182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8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A0ADAD"/>
      </a:accent1>
      <a:accent2>
        <a:srgbClr val="C29D69"/>
      </a:accent2>
      <a:accent3>
        <a:srgbClr val="A5A5A5"/>
      </a:accent3>
      <a:accent4>
        <a:srgbClr val="DEABA0"/>
      </a:accent4>
      <a:accent5>
        <a:srgbClr val="BCC4C0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641</TotalTime>
  <Words>858</Words>
  <Application>Microsoft Office PowerPoint</Application>
  <PresentationFormat>Широкоэкранный</PresentationFormat>
  <Paragraphs>124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inpin heiti</vt:lpstr>
      <vt:lpstr>Seravek</vt:lpstr>
      <vt:lpstr>Office Theme</vt:lpstr>
      <vt:lpstr>Виды текстов.</vt:lpstr>
      <vt:lpstr>Существительные без множественного числа </vt:lpstr>
      <vt:lpstr>Презентация PowerPoint</vt:lpstr>
      <vt:lpstr>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Официальные письма  и материалы  ( на экзамен)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Microsoft Office User</dc:creator>
  <cp:lastModifiedBy>Anna Pro</cp:lastModifiedBy>
  <cp:revision>33</cp:revision>
  <dcterms:created xsi:type="dcterms:W3CDTF">2024-02-13T07:37:20Z</dcterms:created>
  <dcterms:modified xsi:type="dcterms:W3CDTF">2024-12-19T17:53:23Z</dcterms:modified>
</cp:coreProperties>
</file>