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0" r:id="rId4"/>
    <p:sldId id="264" r:id="rId5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160"/>
    <a:srgbClr val="8C7953"/>
    <a:srgbClr val="BF784D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k_E4Hi2o5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22" y="3930284"/>
            <a:ext cx="5901054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r>
              <a:rPr lang="en-US" sz="3200" dirty="0">
                <a:solidFill>
                  <a:srgbClr val="8C7953"/>
                </a:solidFill>
                <a:latin typeface="Seravek" panose="020B05030400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768640"/>
            <a:ext cx="10880333" cy="540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Работа с клише.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Упражнения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E6B16-C4B9-487B-2D06-A2A88D12856E}"/>
              </a:ext>
            </a:extLst>
          </p:cNvPr>
          <p:cNvSpPr txBox="1"/>
          <p:nvPr/>
        </p:nvSpPr>
        <p:spPr>
          <a:xfrm>
            <a:off x="277726" y="1639739"/>
            <a:ext cx="5465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FE436-E8F1-039A-F8C3-946B1E54B2C1}"/>
              </a:ext>
            </a:extLst>
          </p:cNvPr>
          <p:cNvSpPr txBox="1"/>
          <p:nvPr/>
        </p:nvSpPr>
        <p:spPr>
          <a:xfrm>
            <a:off x="5743576" y="1376738"/>
            <a:ext cx="6534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48E30-5B3C-9957-272D-4E1A8ABCFCE8}"/>
              </a:ext>
            </a:extLst>
          </p:cNvPr>
          <p:cNvSpPr txBox="1"/>
          <p:nvPr/>
        </p:nvSpPr>
        <p:spPr>
          <a:xfrm>
            <a:off x="557698" y="3838951"/>
            <a:ext cx="1115740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2</a:t>
            </a:r>
            <a:r>
              <a:rPr lang="ru-RU" sz="2200" b="1" dirty="0">
                <a:latin typeface="+mj-lt"/>
              </a:rPr>
              <a:t>. Вставьте слова в пропуски:</a:t>
            </a:r>
            <a:endParaRPr lang="ru-RU" sz="22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________, чтение классической литературы способствует развитию критического мышления.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________, многие студенты сегодня предпочитают современные жанры литературы.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________, классическая литература остаётся важным компонентом культурного наследия.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________, современные технологии позволяют расширить доступ к книгам.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________, не все читают электронные книги.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C3F43D-8F18-6A0B-2514-ADDB66E3B248}"/>
              </a:ext>
            </a:extLst>
          </p:cNvPr>
          <p:cNvSpPr txBox="1"/>
          <p:nvPr/>
        </p:nvSpPr>
        <p:spPr>
          <a:xfrm>
            <a:off x="554803" y="1376738"/>
            <a:ext cx="921934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1</a:t>
            </a:r>
            <a:r>
              <a:rPr lang="ru-RU" sz="2200" b="1" dirty="0">
                <a:latin typeface="+mj-lt"/>
              </a:rPr>
              <a:t>. Вставьте пропущенные фразы:</a:t>
            </a:r>
          </a:p>
          <a:p>
            <a:r>
              <a:rPr lang="ru-RU" sz="2200" dirty="0">
                <a:latin typeface="+mj-lt"/>
              </a:rPr>
              <a:t>Заполните пропуски в тексте подходящими фразами из списка: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Очевидно, что...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Безусловно...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 вызывает сомнений тот факт, что...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Нельзя не согласиться с тем, что...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atin typeface="+mj-lt"/>
              </a:rPr>
              <a:t>Тем не менее...</a:t>
            </a:r>
          </a:p>
        </p:txBody>
      </p:sp>
    </p:spTree>
    <p:extLst>
      <p:ext uri="{BB962C8B-B14F-4D97-AF65-F5344CB8AC3E}">
        <p14:creationId xmlns:p14="http://schemas.microsoft.com/office/powerpoint/2010/main" val="15442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901" y="369547"/>
            <a:ext cx="9008365" cy="779463"/>
          </a:xfrm>
        </p:spPr>
        <p:txBody>
          <a:bodyPr/>
          <a:lstStyle/>
          <a:p>
            <a:r>
              <a:rPr lang="ru-RU" dirty="0"/>
              <a:t>Советы для написания эссе</a:t>
            </a:r>
            <a:endParaRPr lang="en-UA" dirty="0"/>
          </a:p>
        </p:txBody>
      </p: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5714165" y="1721731"/>
            <a:ext cx="5245480" cy="1443476"/>
            <a:chOff x="-153658" y="3706135"/>
            <a:chExt cx="5109115" cy="663355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153658" y="3706135"/>
              <a:ext cx="4562785" cy="197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003103" y="4187239"/>
              <a:ext cx="3952354" cy="1822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653297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6" name="矩形 34">
            <a:extLst>
              <a:ext uri="{FF2B5EF4-FFF2-40B4-BE49-F238E27FC236}">
                <a16:creationId xmlns:a16="http://schemas.microsoft.com/office/drawing/2014/main" id="{2236C6FE-B525-8E5D-B38E-704F64043355}"/>
              </a:ext>
            </a:extLst>
          </p:cNvPr>
          <p:cNvSpPr/>
          <p:nvPr/>
        </p:nvSpPr>
        <p:spPr>
          <a:xfrm>
            <a:off x="852734" y="2950902"/>
            <a:ext cx="9303294" cy="29499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endParaRPr lang="ru-RU" altLang="zh-CN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  <a:hlinkClick r:id="rId2"/>
            </a:endParaRPr>
          </a:p>
          <a:p>
            <a:pPr>
              <a:lnSpc>
                <a:spcPct val="120000"/>
              </a:lnSpc>
            </a:pPr>
            <a:endParaRPr lang="ru-RU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endParaRPr lang="ru-RU" altLang="zh-CN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20000"/>
              </a:lnSpc>
            </a:pPr>
            <a:endParaRPr lang="ru-RU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D64D0A-8DBE-1892-EF9A-9CE9F8C79FA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10966" y="216"/>
            <a:ext cx="13087944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3. Перефразируйте, используя клише</a:t>
            </a:r>
            <a:r>
              <a:rPr lang="ru-RU" sz="2400" dirty="0">
                <a:latin typeface="+mj-lt"/>
              </a:rPr>
              <a:t>:</a:t>
            </a:r>
          </a:p>
          <a:p>
            <a:endParaRPr lang="ru-RU" sz="24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ru-RU" sz="2400" dirty="0">
                <a:latin typeface="+mj-lt"/>
              </a:rPr>
              <a:t>Я думаю, что изучение иностранных языков полезно. 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+mj-lt"/>
              </a:rPr>
              <a:t>Люди считают, что чтение делает нас умнее. 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+mj-lt"/>
              </a:rPr>
              <a:t>Кино — это лучший способ отдохнуть.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+mj-lt"/>
              </a:rPr>
              <a:t>3. Важно читать книги для саморазвития. </a:t>
            </a:r>
            <a:br>
              <a:rPr lang="ru-RU" altLang="ru-RU" sz="2400" dirty="0">
                <a:latin typeface="+mj-lt"/>
              </a:rPr>
            </a:br>
            <a:r>
              <a:rPr lang="ru-RU" altLang="ru-RU" sz="2400" dirty="0">
                <a:latin typeface="+mj-lt"/>
              </a:rPr>
              <a:t>4. Технологии помогают решать многие задачи.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+mj-lt"/>
              </a:rPr>
              <a:t>5. Интернет полезен для образования</a:t>
            </a:r>
            <a:endParaRPr lang="ru-RU" sz="2400" dirty="0">
              <a:latin typeface="+mj-lt"/>
            </a:endParaRPr>
          </a:p>
          <a:p>
            <a:endParaRPr lang="ru-RU" altLang="ru-RU" sz="2400" i="1" dirty="0">
              <a:latin typeface="+mj-lt"/>
            </a:endParaRPr>
          </a:p>
          <a:p>
            <a:r>
              <a:rPr lang="ru-RU" altLang="ru-RU" sz="2400" i="1" dirty="0">
                <a:latin typeface="+mj-lt"/>
              </a:rPr>
              <a:t>Нельзя не согласиться с тем, что...,</a:t>
            </a:r>
            <a:endParaRPr lang="ru-RU" sz="2400" dirty="0">
              <a:latin typeface="+mj-lt"/>
            </a:endParaRPr>
          </a:p>
          <a:p>
            <a:r>
              <a:rPr lang="ru-RU" sz="2400" i="1" dirty="0">
                <a:latin typeface="+mj-lt"/>
              </a:rPr>
              <a:t>Бытует мнение, что...,</a:t>
            </a:r>
            <a:endParaRPr lang="ru-RU" sz="2400" dirty="0">
              <a:latin typeface="+mj-lt"/>
            </a:endParaRPr>
          </a:p>
          <a:p>
            <a:r>
              <a:rPr lang="ru-RU" sz="2400" i="1" dirty="0">
                <a:latin typeface="+mj-lt"/>
              </a:rPr>
              <a:t>Я придерживаюсь мнения, что..., </a:t>
            </a:r>
          </a:p>
          <a:p>
            <a:r>
              <a:rPr lang="ru-RU" sz="2400" i="1" dirty="0">
                <a:latin typeface="+mj-lt"/>
              </a:rPr>
              <a:t>Не вызывает сомнений тот факт, что...</a:t>
            </a:r>
            <a:r>
              <a:rPr lang="ru-RU" altLang="ru-RU" sz="2400" i="1" dirty="0">
                <a:latin typeface="+mj-lt"/>
              </a:rPr>
              <a:t> </a:t>
            </a:r>
          </a:p>
          <a:p>
            <a:r>
              <a:rPr lang="ru-RU" altLang="ru-RU" sz="2400" i="1" dirty="0">
                <a:latin typeface="+mj-lt"/>
              </a:rPr>
              <a:t>Этот факт свидетельствует о том…</a:t>
            </a:r>
          </a:p>
          <a:p>
            <a:r>
              <a:rPr lang="ru-RU" altLang="ru-RU" sz="2400" dirty="0">
                <a:latin typeface="+mj-lt"/>
              </a:rPr>
              <a:t>Очевидно, что </a:t>
            </a:r>
            <a:endParaRPr lang="ru-RU" sz="2400" dirty="0">
              <a:latin typeface="+mj-lt"/>
            </a:endParaRPr>
          </a:p>
          <a:p>
            <a:pPr>
              <a:buFont typeface="+mj-lt"/>
              <a:buAutoNum type="arabicPeriod"/>
            </a:pPr>
            <a:endParaRPr lang="ru-RU" sz="2400" dirty="0">
              <a:latin typeface="+mj-lt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3DB5F-033C-25A9-2C25-EBF3DBBB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462337"/>
            <a:ext cx="9008365" cy="62419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Дискуссия ( практика клише)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Работа со структурой эссе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5FB7B-1508-69C9-08DD-08AFAC1CA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1086533"/>
            <a:ext cx="10922285" cy="389643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 важно развивать интеллект?»</a:t>
            </a:r>
            <a:endParaRPr lang="ru-RU" sz="2400" kern="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«Должен ли человек отказаться от использования пластика?»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«Влияние массовой культуры на традиционные ценности».</a:t>
            </a:r>
            <a:endParaRPr lang="ru-RU" sz="2400" kern="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«Уроки истории: повторяются ли мировые конфликты?»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«Этика использования личных данных в интернете».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«Как привычки формируют нашу личность?»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 физическая активность важна для умственной работы и здоровья?»</a:t>
            </a: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Докажите свою точку зрения.</a:t>
            </a:r>
          </a:p>
          <a:p>
            <a:pPr marL="0" indent="0">
              <a:buNone/>
            </a:pPr>
            <a:endParaRPr lang="ru-RU" sz="2400" b="1" dirty="0">
              <a:latin typeface="+mj-lt"/>
            </a:endParaRPr>
          </a:p>
          <a:p>
            <a:pPr marL="0" indent="0">
              <a:buNone/>
            </a:pP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«Логика эссе»</a:t>
            </a:r>
            <a:r>
              <a:rPr lang="el-GR" sz="2400" dirty="0">
                <a:latin typeface="+mj-lt"/>
              </a:rPr>
              <a:t>//</a:t>
            </a:r>
            <a:r>
              <a:rPr lang="ru-RU" sz="2400" dirty="0">
                <a:latin typeface="+mj-lt"/>
              </a:rPr>
              <a:t> разбираем текст «Работа – смысл жизни?», смотрим смысловые части текста. Разбираем эссе –доказательство, читаем </a:t>
            </a:r>
            <a:r>
              <a:rPr lang="ru-RU" sz="2400">
                <a:latin typeface="+mj-lt"/>
              </a:rPr>
              <a:t>дополнительный текст.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33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317</Words>
  <Application>Microsoft Office PowerPoint</Application>
  <PresentationFormat>Широкоэкранный</PresentationFormat>
  <Paragraphs>49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inpin heiti</vt:lpstr>
      <vt:lpstr>Seravek</vt:lpstr>
      <vt:lpstr>Office Theme</vt:lpstr>
      <vt:lpstr>Виды текстов.</vt:lpstr>
      <vt:lpstr>Презентация PowerPoint</vt:lpstr>
      <vt:lpstr>Советы для написания эссе</vt:lpstr>
      <vt:lpstr>         Дискуссия ( практика клише)        Работа со структурой эссе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32</cp:revision>
  <dcterms:created xsi:type="dcterms:W3CDTF">2024-02-13T07:37:20Z</dcterms:created>
  <dcterms:modified xsi:type="dcterms:W3CDTF">2024-12-19T23:01:21Z</dcterms:modified>
</cp:coreProperties>
</file>