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1" r:id="rId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ro" initials="AP" lastIdx="1" clrIdx="0">
    <p:extLst>
      <p:ext uri="{19B8F6BF-5375-455C-9EA6-DF929625EA0E}">
        <p15:presenceInfo xmlns:p15="http://schemas.microsoft.com/office/powerpoint/2012/main" userId="84a30105a5dd9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84D"/>
    <a:srgbClr val="8C7953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C1A4-0EFC-45E0-8FB7-F71527A8056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E090-7FB9-4DC2-B63C-A29E23F61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38" y="3930284"/>
            <a:ext cx="6013938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endParaRPr lang="uk-UA" sz="3200" dirty="0">
              <a:solidFill>
                <a:srgbClr val="BF784D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"/>
    </mc:Choice>
    <mc:Fallback>
      <p:transition spd="slow" advTm="1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534257"/>
            <a:ext cx="11650895" cy="5968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Работа в классе.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«Русский язык для продвинутых» с. 6-7 делаем упражнения 100-101, 53-55. Упр. 42 С. 5 Предлагаем варианты письма в классе.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«Золотое перо»  с. 20 официальное приглашение – предлагаем варианты письма в классе. Упр. 112 работа с прямой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косвенной речью. упр.113-124, 126, разбираем средства связи.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«Золотое перо»  с. 42, 48  все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упр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+ средства связи. Упр. 179-180 в классе.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Д.з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«Золотое перо» упр. 125, с. 35 написать письмо ( тема на выбор) + упр. 181 с. 48 написать ответ другу  100-200 слов  макс.)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 придумать 1 письмо – согласие или 1 письмо- отказ на приглашение на конференцию в Москву ( до 100 слов).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E4CF8-CA9D-1894-C5CD-A3140B50D09E}"/>
              </a:ext>
            </a:extLst>
          </p:cNvPr>
          <p:cNvSpPr txBox="1"/>
          <p:nvPr/>
        </p:nvSpPr>
        <p:spPr>
          <a:xfrm>
            <a:off x="2702102" y="355130"/>
            <a:ext cx="89282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2400" dirty="0">
                <a:solidFill>
                  <a:srgbClr val="BF784D"/>
                </a:solidFill>
              </a:rPr>
              <a:t>.Деловое письмо. Повторение клишированных конструкций</a:t>
            </a:r>
          </a:p>
        </p:txBody>
      </p:sp>
    </p:spTree>
    <p:extLst>
      <p:ext uri="{BB962C8B-B14F-4D97-AF65-F5344CB8AC3E}">
        <p14:creationId xmlns:p14="http://schemas.microsoft.com/office/powerpoint/2010/main" val="393175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6"/>
    </mc:Choice>
    <mc:Fallback>
      <p:transition spd="slow" advTm="29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94" y="307070"/>
            <a:ext cx="7572906" cy="5662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BF784D"/>
                </a:solidFill>
              </a:rPr>
              <a:t>2.</a:t>
            </a:r>
            <a:r>
              <a:rPr lang="en-US" sz="2400" dirty="0">
                <a:solidFill>
                  <a:srgbClr val="BF784D"/>
                </a:solidFill>
              </a:rPr>
              <a:t> </a:t>
            </a:r>
            <a:r>
              <a:rPr lang="ru-RU" sz="2400" dirty="0">
                <a:solidFill>
                  <a:srgbClr val="BF784D"/>
                </a:solidFill>
              </a:rPr>
              <a:t>Клише. Письмо- согласие.</a:t>
            </a:r>
            <a:endParaRPr lang="en-UA" sz="2400" dirty="0">
              <a:solidFill>
                <a:srgbClr val="BF784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4673A-CE32-E07F-1C5D-7D41B1575F4D}"/>
              </a:ext>
            </a:extLst>
          </p:cNvPr>
          <p:cNvSpPr txBox="1"/>
          <p:nvPr/>
        </p:nvSpPr>
        <p:spPr>
          <a:xfrm>
            <a:off x="9462498" y="421240"/>
            <a:ext cx="2469787" cy="11067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endParaRPr lang="ru-RU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ru-RU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ru-RU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57248-DE94-D0AD-E66D-DC182ECFD53C}"/>
              </a:ext>
            </a:extLst>
          </p:cNvPr>
          <p:cNvSpPr txBox="1"/>
          <p:nvPr/>
        </p:nvSpPr>
        <p:spPr>
          <a:xfrm>
            <a:off x="523982" y="708916"/>
            <a:ext cx="1057210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/>
              <a:t>Рад(ы) Вас уведомить, что... </a:t>
            </a:r>
          </a:p>
          <a:p>
            <a:r>
              <a:rPr lang="ru-RU" sz="2000" dirty="0"/>
              <a:t>Надеемся, что ... станет началом </a:t>
            </a:r>
            <a:r>
              <a:rPr lang="ru-RU" sz="2000"/>
              <a:t>сотрудничества...</a:t>
            </a:r>
            <a:endParaRPr lang="ru-RU" sz="2000" dirty="0"/>
          </a:p>
          <a:p>
            <a:r>
              <a:rPr lang="ru-RU" sz="2000" dirty="0"/>
              <a:t>В ответ на Ваше предложение / приглашение… на Вашу просьбу… </a:t>
            </a:r>
          </a:p>
          <a:p>
            <a:r>
              <a:rPr lang="ru-RU" sz="2000" dirty="0"/>
              <a:t>Спешу сообщить Вам о своем согласии ….принять участие в.... </a:t>
            </a:r>
          </a:p>
          <a:p>
            <a:r>
              <a:rPr lang="ru-RU" sz="2000" dirty="0"/>
              <a:t>Согласен (сны) с Вашим предложением</a:t>
            </a:r>
          </a:p>
          <a:p>
            <a:r>
              <a:rPr lang="ru-RU" sz="2000" dirty="0"/>
              <a:t>(С радостью) принимаю (ем) Ваше приглашение...  </a:t>
            </a:r>
          </a:p>
          <a:p>
            <a:pPr algn="just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EDA20-AA66-FB3C-541B-8BA6E1645FA5}"/>
              </a:ext>
            </a:extLst>
          </p:cNvPr>
          <p:cNvSpPr txBox="1"/>
          <p:nvPr/>
        </p:nvSpPr>
        <p:spPr>
          <a:xfrm>
            <a:off x="3935001" y="3093388"/>
            <a:ext cx="412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BF784D"/>
                </a:solidFill>
                <a:latin typeface="+mj-lt"/>
              </a:rPr>
              <a:t>3.</a:t>
            </a:r>
            <a:r>
              <a:rPr lang="en-US" sz="2400" dirty="0">
                <a:solidFill>
                  <a:srgbClr val="BF784D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BF784D"/>
                </a:solidFill>
                <a:latin typeface="+mj-lt"/>
              </a:rPr>
              <a:t>Клише. Письмо- отказ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CAE4A-D769-0A44-8CF2-B797AE419B17}"/>
              </a:ext>
            </a:extLst>
          </p:cNvPr>
          <p:cNvSpPr txBox="1"/>
          <p:nvPr/>
        </p:nvSpPr>
        <p:spPr>
          <a:xfrm>
            <a:off x="542817" y="3744053"/>
            <a:ext cx="111063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Сожалею (ем), но вынужден(ы) отказаться</a:t>
            </a:r>
            <a:r>
              <a:rPr lang="el-GR" sz="2000" dirty="0"/>
              <a:t>/</a:t>
            </a:r>
            <a:r>
              <a:rPr lang="ru-RU" sz="2000" dirty="0"/>
              <a:t>отклонить Ваше предложение,  поскольку....</a:t>
            </a:r>
          </a:p>
          <a:p>
            <a:r>
              <a:rPr lang="ru-RU" sz="2000" dirty="0"/>
              <a:t>В</a:t>
            </a:r>
            <a:r>
              <a:rPr lang="ru-RU" sz="2000" i="1" dirty="0"/>
              <a:t> </a:t>
            </a:r>
            <a:r>
              <a:rPr lang="ru-RU" sz="2000" dirty="0"/>
              <a:t>связи со сложившимися обстоятельствами, вынужден сообщить Вам, что у меня не получится..</a:t>
            </a:r>
          </a:p>
          <a:p>
            <a:r>
              <a:rPr lang="ru-RU" sz="2000" dirty="0"/>
              <a:t>К моему глубокому сожалению, не </a:t>
            </a:r>
            <a:r>
              <a:rPr lang="en-US" sz="2000" dirty="0"/>
              <a:t>c</a:t>
            </a:r>
            <a:r>
              <a:rPr lang="ru-RU" sz="2000" dirty="0"/>
              <a:t>могу принять Ваше приглашение…</a:t>
            </a:r>
          </a:p>
          <a:p>
            <a:r>
              <a:rPr lang="ru-RU" sz="2000" dirty="0"/>
              <a:t>Сожалеем, но не</a:t>
            </a:r>
            <a:r>
              <a:rPr lang="el-GR" sz="2000" dirty="0"/>
              <a:t> </a:t>
            </a:r>
            <a:r>
              <a:rPr lang="ru-RU" sz="2000" dirty="0"/>
              <a:t>сможем принять участие</a:t>
            </a:r>
            <a:r>
              <a:rPr lang="el-GR" sz="2000" dirty="0"/>
              <a:t>/ </a:t>
            </a:r>
            <a:r>
              <a:rPr lang="ru-RU" sz="2000" dirty="0"/>
              <a:t>выполнить Ваше поручение, просьбу…. </a:t>
            </a:r>
          </a:p>
          <a:p>
            <a:r>
              <a:rPr lang="ru-RU" sz="2000" dirty="0"/>
              <a:t>Надеюсь на дальнейшее сотрудничество… </a:t>
            </a:r>
          </a:p>
          <a:p>
            <a:r>
              <a:rPr lang="ru-RU" sz="2000" dirty="0"/>
              <a:t>В случае проведения подобных мероприятий в будущем, буду рад принять участие…</a:t>
            </a:r>
          </a:p>
          <a:p>
            <a:r>
              <a:rPr lang="ru-RU" sz="2000" dirty="0"/>
              <a:t>В случае (изменений в расписании мероприятия, планов, дат, условий проведения ), обязательно сообщим Вам/ обязуемся уведомить</a:t>
            </a:r>
            <a:r>
              <a:rPr lang="el-GR" sz="2000" dirty="0"/>
              <a:t>/</a:t>
            </a:r>
            <a:r>
              <a:rPr lang="ru-RU" sz="2000" dirty="0"/>
              <a:t>известить Вас о….  </a:t>
            </a:r>
          </a:p>
        </p:txBody>
      </p:sp>
    </p:spTree>
    <p:extLst>
      <p:ext uri="{BB962C8B-B14F-4D97-AF65-F5344CB8AC3E}">
        <p14:creationId xmlns:p14="http://schemas.microsoft.com/office/powerpoint/2010/main" val="24524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333</Words>
  <Application>Microsoft Office PowerPoint</Application>
  <PresentationFormat>Широкоэкранный</PresentationFormat>
  <Paragraphs>32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inpin heiti</vt:lpstr>
      <vt:lpstr>Seravek</vt:lpstr>
      <vt:lpstr>Office Theme</vt:lpstr>
      <vt:lpstr>Виды текстов.</vt:lpstr>
      <vt:lpstr>Презентация PowerPoint</vt:lpstr>
      <vt:lpstr>2. Клише. Письмо- согласие.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36</cp:revision>
  <dcterms:created xsi:type="dcterms:W3CDTF">2024-02-13T07:37:20Z</dcterms:created>
  <dcterms:modified xsi:type="dcterms:W3CDTF">2024-11-21T12:23:53Z</dcterms:modified>
</cp:coreProperties>
</file>