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0" r:id="rId5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160"/>
    <a:srgbClr val="8C7953"/>
    <a:srgbClr val="BF784D"/>
    <a:srgbClr val="EB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5865"/>
  </p:normalViewPr>
  <p:slideViewPr>
    <p:cSldViewPr snapToGrid="0" snapToObjects="1">
      <p:cViewPr varScale="1">
        <p:scale>
          <a:sx n="62" d="100"/>
          <a:sy n="62" d="100"/>
        </p:scale>
        <p:origin x="9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1BBB-D7E9-244D-A111-0F1B4EEB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AD8C-CC5B-A749-B9E1-AD5BDCF53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B51-37F5-9846-A5F6-AFDD923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A2F5-7F15-6643-B60A-5BF7CAD2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8993-9846-E441-9C9B-CD24F8AB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5E52-97BC-C842-A565-8D6D5D9AC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125" y="0"/>
            <a:ext cx="102998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357AE-1F2A-1041-815D-4FAE9D036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210"/>
          <a:stretch/>
        </p:blipFill>
        <p:spPr>
          <a:xfrm flipH="1">
            <a:off x="1" y="0"/>
            <a:ext cx="214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6340-4F97-2647-B300-21261CB3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4CEB9-A81E-AE43-8D51-0D948419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3A4E4-4A4D-5141-9E71-0BD45D3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5BCD5-89B7-8E47-A09C-4B50067D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CEC3-50BF-3745-B7DB-7888017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98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E4A96-7AF7-E343-A285-338CED712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8C59E-ADAE-5549-81FF-5E550CFA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E35A-B265-7347-B739-9129A42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D874-3784-ED4B-B765-707F4423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13D4-0C52-0F4D-B482-016B701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A90F-F1EA-B049-BE7C-10A17BF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5000-4294-164F-A461-1AE9C0D7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77B5-C856-D54D-85CD-48B6688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4C39-F19A-474D-B2FB-90BF0C7B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5032-0DDB-824C-814E-D17848F3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5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5C4-F544-6A44-A7FF-EDD7813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B628-B419-8145-A290-5163D45A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1420-473C-CA47-96C6-1F10CA9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B0C0F-0C89-D842-BD5C-D04ECB67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99D7-140E-A847-99C3-0969F82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2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7612-2E23-D94B-B484-78207891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2875-73EC-854F-93CD-7E77A98D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3E1E-08D7-B948-9D86-CCF2D7E4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A078-AF47-1843-B201-E0B35BA0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6EDC8-A7E5-8749-92A4-BEFE1FA6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54F5-A1F0-E14E-997B-2A2F82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2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F31-B9A7-3B47-8BC0-3B129BD4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3312-F08E-E14F-865C-C141C002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9BDC-72C4-324C-A3E4-ECCB5D89C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F969C-095B-9348-9069-5977B50FF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298A-8953-9E44-8F0D-D16290020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64006-8456-2240-857C-4D15910F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65AEF-9DFF-6442-B865-64B18AD5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A254D-56E5-3A43-84DC-FDD8E06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B376-8AAC-B244-96DC-9C377CDF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EB79F-5813-7E47-A933-1A43CF52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1E489-76D4-EE4C-9608-9EF1A987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56C65-4890-5849-8A00-A6888EE7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39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0BD80-6CBF-2C40-9C96-675341EC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0CA16-CE9C-F640-9AC2-EAB102C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C1C2-141B-2D40-987F-EC624BAE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6C2A-D407-7A4E-A63B-76F028F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5B72-051E-3947-B17A-A4BDE4CB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937DD-7DB8-C142-AE63-339402E6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F9C9-CAD3-B344-BF2A-E895F1AD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C051C-B25F-0449-AB8B-01098F0C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A2D44-9822-6542-99BB-81E4726D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2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4290-474C-C645-90F5-0AF27FA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C5EBD-2649-C14B-97B7-E935F1B79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1026-D706-D54C-AEEC-DAF1068D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110F3-0A12-9443-BCFE-240121A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B371-39CD-F647-A64B-BD50060E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86A38-B5E8-4145-8AA6-AD8FA3E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2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B584C-E7AA-E64F-97EC-834D40E098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0"/>
            <a:ext cx="4067799" cy="270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263D8-B5A0-964F-9F48-A5349EF31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4038600" y="0"/>
            <a:ext cx="1281895" cy="270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16746-919B-4C47-86FA-387A18E13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5161609" y="0"/>
            <a:ext cx="1281895" cy="270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B638F-5717-AA43-9F81-53EA5D24F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6318652" y="4408"/>
            <a:ext cx="1281895" cy="270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123E2-11F0-DA47-A896-BE83A204A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7441661" y="4408"/>
            <a:ext cx="1281895" cy="270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8A3266-CA5F-B043-A824-D7EB46959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8564670" y="0"/>
            <a:ext cx="1281895" cy="270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3E6540-55E3-9E4C-A596-48E564256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9687679" y="0"/>
            <a:ext cx="1281895" cy="2708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A046F-C8F8-4C4B-A612-31F977807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10844723" y="0"/>
            <a:ext cx="1347278" cy="27084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98F505-B1DA-754D-B986-9012A79D9523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>
            <a:gsLst>
              <a:gs pos="0">
                <a:srgbClr val="E3E3E3">
                  <a:alpha val="0"/>
                </a:srgbClr>
              </a:gs>
              <a:gs pos="100000">
                <a:srgbClr val="EBEC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B4DFD-E603-9849-8E77-6CE783208838}"/>
              </a:ext>
            </a:extLst>
          </p:cNvPr>
          <p:cNvSpPr/>
          <p:nvPr userDrawn="1"/>
        </p:nvSpPr>
        <p:spPr>
          <a:xfrm>
            <a:off x="-1" y="1690688"/>
            <a:ext cx="12192001" cy="5167312"/>
          </a:xfrm>
          <a:prstGeom prst="rect">
            <a:avLst/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10FE-629B-CC49-A3CA-8FBA0A7E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307069"/>
            <a:ext cx="900836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411C-FAFC-F240-825D-C0C4DA65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050E-6DC8-2B48-ADA5-E5058B4F2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49C7-6ACD-E148-B9E1-1CA6FDC42646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5768-369B-4145-AADF-6F2E5DBB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F7E6-5451-4749-8C01-8EC869F5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4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k_E4Hi2o5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9216-6482-0A40-9251-AF4A1BF1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38" y="1450609"/>
            <a:ext cx="6013938" cy="2387600"/>
          </a:xfrm>
        </p:spPr>
        <p:txBody>
          <a:bodyPr>
            <a:normAutofit/>
          </a:bodyPr>
          <a:lstStyle/>
          <a:p>
            <a:pPr algn="l"/>
            <a:r>
              <a:rPr lang="ru-RU" sz="7200" dirty="0">
                <a:solidFill>
                  <a:srgbClr val="8C7953"/>
                </a:solidFill>
                <a:latin typeface="Seravek" panose="020B0503040000020004" pitchFamily="34" charset="0"/>
              </a:rPr>
              <a:t>Виды текстов.</a:t>
            </a:r>
            <a:endParaRPr lang="uk-UA" sz="7200" dirty="0">
              <a:solidFill>
                <a:srgbClr val="8C7953"/>
              </a:solidFill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9D44-5168-EB49-9F40-B5B1950F7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222" y="3930284"/>
            <a:ext cx="5901054" cy="165576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C7953"/>
                </a:solidFill>
                <a:latin typeface="Seravek" panose="020B0503040000020004" pitchFamily="34" charset="0"/>
              </a:rPr>
              <a:t>Русский, письмо-7</a:t>
            </a:r>
            <a:r>
              <a:rPr lang="en-US" sz="3200" dirty="0">
                <a:solidFill>
                  <a:srgbClr val="8C7953"/>
                </a:solidFill>
                <a:latin typeface="Seravek" panose="020B05030400000200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34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эссе-доказательства</a:t>
            </a:r>
            <a:endParaRPr lang="en-UA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7F1E8C-CCA6-A04A-BE4C-390CB0637223}"/>
              </a:ext>
            </a:extLst>
          </p:cNvPr>
          <p:cNvGrpSpPr/>
          <p:nvPr/>
        </p:nvGrpSpPr>
        <p:grpSpPr>
          <a:xfrm>
            <a:off x="3527801" y="1784013"/>
            <a:ext cx="5387600" cy="2777714"/>
            <a:chOff x="3527801" y="2484657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:a16="http://schemas.microsoft.com/office/drawing/2014/main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:a16="http://schemas.microsoft.com/office/drawing/2014/main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:a16="http://schemas.microsoft.com/office/drawing/2014/main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2" name="Group 75">
              <a:extLst>
                <a:ext uri="{FF2B5EF4-FFF2-40B4-BE49-F238E27FC236}">
                  <a16:creationId xmlns:a16="http://schemas.microsoft.com/office/drawing/2014/main" id="{DEE82281-4F85-C74D-B4D4-118E43985DE1}"/>
                </a:ext>
              </a:extLst>
            </p:cNvPr>
            <p:cNvGrpSpPr/>
            <p:nvPr/>
          </p:nvGrpSpPr>
          <p:grpSpPr>
            <a:xfrm>
              <a:off x="3717451" y="3392170"/>
              <a:ext cx="474691" cy="462672"/>
              <a:chOff x="4080141" y="798258"/>
              <a:chExt cx="328062" cy="3197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098BB2D1-DBE2-BF42-9295-14D96AB7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141" y="823174"/>
                <a:ext cx="294839" cy="294839"/>
              </a:xfrm>
              <a:custGeom>
                <a:avLst/>
                <a:gdLst/>
                <a:ahLst/>
                <a:cxnLst>
                  <a:cxn ang="0">
                    <a:pos x="141" y="141"/>
                  </a:cxn>
                  <a:cxn ang="0">
                    <a:pos x="284" y="141"/>
                  </a:cxn>
                  <a:cxn ang="0">
                    <a:pos x="284" y="141"/>
                  </a:cxn>
                  <a:cxn ang="0">
                    <a:pos x="283" y="156"/>
                  </a:cxn>
                  <a:cxn ang="0">
                    <a:pos x="281" y="170"/>
                  </a:cxn>
                  <a:cxn ang="0">
                    <a:pos x="277" y="185"/>
                  </a:cxn>
                  <a:cxn ang="0">
                    <a:pos x="274" y="197"/>
                  </a:cxn>
                  <a:cxn ang="0">
                    <a:pos x="266" y="210"/>
                  </a:cxn>
                  <a:cxn ang="0">
                    <a:pos x="259" y="221"/>
                  </a:cxn>
                  <a:cxn ang="0">
                    <a:pos x="252" y="232"/>
                  </a:cxn>
                  <a:cxn ang="0">
                    <a:pos x="243" y="243"/>
                  </a:cxn>
                  <a:cxn ang="0">
                    <a:pos x="232" y="252"/>
                  </a:cxn>
                  <a:cxn ang="0">
                    <a:pos x="221" y="259"/>
                  </a:cxn>
                  <a:cxn ang="0">
                    <a:pos x="210" y="266"/>
                  </a:cxn>
                  <a:cxn ang="0">
                    <a:pos x="197" y="273"/>
                  </a:cxn>
                  <a:cxn ang="0">
                    <a:pos x="185" y="277"/>
                  </a:cxn>
                  <a:cxn ang="0">
                    <a:pos x="170" y="281"/>
                  </a:cxn>
                  <a:cxn ang="0">
                    <a:pos x="156" y="283"/>
                  </a:cxn>
                  <a:cxn ang="0">
                    <a:pos x="141" y="284"/>
                  </a:cxn>
                  <a:cxn ang="0">
                    <a:pos x="141" y="284"/>
                  </a:cxn>
                  <a:cxn ang="0">
                    <a:pos x="127" y="283"/>
                  </a:cxn>
                  <a:cxn ang="0">
                    <a:pos x="112" y="281"/>
                  </a:cxn>
                  <a:cxn ang="0">
                    <a:pos x="100" y="277"/>
                  </a:cxn>
                  <a:cxn ang="0">
                    <a:pos x="87" y="273"/>
                  </a:cxn>
                  <a:cxn ang="0">
                    <a:pos x="74" y="266"/>
                  </a:cxn>
                  <a:cxn ang="0">
                    <a:pos x="62" y="259"/>
                  </a:cxn>
                  <a:cxn ang="0">
                    <a:pos x="51" y="252"/>
                  </a:cxn>
                  <a:cxn ang="0">
                    <a:pos x="42" y="243"/>
                  </a:cxn>
                  <a:cxn ang="0">
                    <a:pos x="33" y="232"/>
                  </a:cxn>
                  <a:cxn ang="0">
                    <a:pos x="23" y="221"/>
                  </a:cxn>
                  <a:cxn ang="0">
                    <a:pos x="16" y="210"/>
                  </a:cxn>
                  <a:cxn ang="0">
                    <a:pos x="11" y="197"/>
                  </a:cxn>
                  <a:cxn ang="0">
                    <a:pos x="5" y="185"/>
                  </a:cxn>
                  <a:cxn ang="0">
                    <a:pos x="2" y="170"/>
                  </a:cxn>
                  <a:cxn ang="0">
                    <a:pos x="0" y="156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27"/>
                  </a:cxn>
                  <a:cxn ang="0">
                    <a:pos x="2" y="114"/>
                  </a:cxn>
                  <a:cxn ang="0">
                    <a:pos x="5" y="99"/>
                  </a:cxn>
                  <a:cxn ang="0">
                    <a:pos x="11" y="87"/>
                  </a:cxn>
                  <a:cxn ang="0">
                    <a:pos x="16" y="74"/>
                  </a:cxn>
                  <a:cxn ang="0">
                    <a:pos x="23" y="63"/>
                  </a:cxn>
                  <a:cxn ang="0">
                    <a:pos x="33" y="52"/>
                  </a:cxn>
                  <a:cxn ang="0">
                    <a:pos x="42" y="41"/>
                  </a:cxn>
                  <a:cxn ang="0">
                    <a:pos x="51" y="32"/>
                  </a:cxn>
                  <a:cxn ang="0">
                    <a:pos x="62" y="23"/>
                  </a:cxn>
                  <a:cxn ang="0">
                    <a:pos x="74" y="16"/>
                  </a:cxn>
                  <a:cxn ang="0">
                    <a:pos x="87" y="11"/>
                  </a:cxn>
                  <a:cxn ang="0">
                    <a:pos x="100" y="7"/>
                  </a:cxn>
                  <a:cxn ang="0">
                    <a:pos x="112" y="3"/>
                  </a:cxn>
                  <a:cxn ang="0">
                    <a:pos x="127" y="0"/>
                  </a:cxn>
                  <a:cxn ang="0">
                    <a:pos x="141" y="0"/>
                  </a:cxn>
                  <a:cxn ang="0">
                    <a:pos x="141" y="141"/>
                  </a:cxn>
                </a:cxnLst>
                <a:rect l="0" t="0" r="r" b="b"/>
                <a:pathLst>
                  <a:path w="284" h="284">
                    <a:moveTo>
                      <a:pt x="141" y="141"/>
                    </a:moveTo>
                    <a:lnTo>
                      <a:pt x="284" y="141"/>
                    </a:lnTo>
                    <a:lnTo>
                      <a:pt x="284" y="141"/>
                    </a:lnTo>
                    <a:lnTo>
                      <a:pt x="283" y="156"/>
                    </a:lnTo>
                    <a:lnTo>
                      <a:pt x="281" y="170"/>
                    </a:lnTo>
                    <a:lnTo>
                      <a:pt x="277" y="185"/>
                    </a:lnTo>
                    <a:lnTo>
                      <a:pt x="274" y="197"/>
                    </a:lnTo>
                    <a:lnTo>
                      <a:pt x="266" y="210"/>
                    </a:lnTo>
                    <a:lnTo>
                      <a:pt x="259" y="221"/>
                    </a:lnTo>
                    <a:lnTo>
                      <a:pt x="252" y="232"/>
                    </a:lnTo>
                    <a:lnTo>
                      <a:pt x="243" y="243"/>
                    </a:lnTo>
                    <a:lnTo>
                      <a:pt x="232" y="252"/>
                    </a:lnTo>
                    <a:lnTo>
                      <a:pt x="221" y="259"/>
                    </a:lnTo>
                    <a:lnTo>
                      <a:pt x="210" y="266"/>
                    </a:lnTo>
                    <a:lnTo>
                      <a:pt x="197" y="273"/>
                    </a:lnTo>
                    <a:lnTo>
                      <a:pt x="185" y="277"/>
                    </a:lnTo>
                    <a:lnTo>
                      <a:pt x="170" y="281"/>
                    </a:lnTo>
                    <a:lnTo>
                      <a:pt x="156" y="283"/>
                    </a:lnTo>
                    <a:lnTo>
                      <a:pt x="141" y="284"/>
                    </a:lnTo>
                    <a:lnTo>
                      <a:pt x="141" y="284"/>
                    </a:lnTo>
                    <a:lnTo>
                      <a:pt x="127" y="283"/>
                    </a:lnTo>
                    <a:lnTo>
                      <a:pt x="112" y="281"/>
                    </a:lnTo>
                    <a:lnTo>
                      <a:pt x="100" y="277"/>
                    </a:lnTo>
                    <a:lnTo>
                      <a:pt x="87" y="273"/>
                    </a:lnTo>
                    <a:lnTo>
                      <a:pt x="74" y="266"/>
                    </a:lnTo>
                    <a:lnTo>
                      <a:pt x="62" y="259"/>
                    </a:lnTo>
                    <a:lnTo>
                      <a:pt x="51" y="252"/>
                    </a:lnTo>
                    <a:lnTo>
                      <a:pt x="42" y="243"/>
                    </a:lnTo>
                    <a:lnTo>
                      <a:pt x="33" y="232"/>
                    </a:lnTo>
                    <a:lnTo>
                      <a:pt x="23" y="221"/>
                    </a:lnTo>
                    <a:lnTo>
                      <a:pt x="16" y="210"/>
                    </a:lnTo>
                    <a:lnTo>
                      <a:pt x="11" y="197"/>
                    </a:lnTo>
                    <a:lnTo>
                      <a:pt x="5" y="185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7"/>
                    </a:lnTo>
                    <a:lnTo>
                      <a:pt x="2" y="114"/>
                    </a:lnTo>
                    <a:lnTo>
                      <a:pt x="5" y="99"/>
                    </a:lnTo>
                    <a:lnTo>
                      <a:pt x="11" y="87"/>
                    </a:lnTo>
                    <a:lnTo>
                      <a:pt x="16" y="74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62" y="23"/>
                    </a:lnTo>
                    <a:lnTo>
                      <a:pt x="74" y="16"/>
                    </a:lnTo>
                    <a:lnTo>
                      <a:pt x="87" y="11"/>
                    </a:lnTo>
                    <a:lnTo>
                      <a:pt x="100" y="7"/>
                    </a:lnTo>
                    <a:lnTo>
                      <a:pt x="112" y="3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013AAB2F-CEC4-264C-AC9E-F58F5183C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783" y="798258"/>
                <a:ext cx="147420" cy="14742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1" y="142"/>
                  </a:cxn>
                  <a:cxn ang="0">
                    <a:pos x="141" y="142"/>
                  </a:cxn>
                  <a:cxn ang="0">
                    <a:pos x="141" y="127"/>
                  </a:cxn>
                  <a:cxn ang="0">
                    <a:pos x="139" y="113"/>
                  </a:cxn>
                  <a:cxn ang="0">
                    <a:pos x="136" y="100"/>
                  </a:cxn>
                  <a:cxn ang="0">
                    <a:pos x="130" y="87"/>
                  </a:cxn>
                  <a:cxn ang="0">
                    <a:pos x="125" y="74"/>
                  </a:cxn>
                  <a:cxn ang="0">
                    <a:pos x="118" y="62"/>
                  </a:cxn>
                  <a:cxn ang="0">
                    <a:pos x="109" y="51"/>
                  </a:cxn>
                  <a:cxn ang="0">
                    <a:pos x="100" y="42"/>
                  </a:cxn>
                  <a:cxn ang="0">
                    <a:pos x="91" y="33"/>
                  </a:cxn>
                  <a:cxn ang="0">
                    <a:pos x="80" y="24"/>
                  </a:cxn>
                  <a:cxn ang="0">
                    <a:pos x="67" y="16"/>
                  </a:cxn>
                  <a:cxn ang="0">
                    <a:pos x="54" y="11"/>
                  </a:cxn>
                  <a:cxn ang="0">
                    <a:pos x="42" y="6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42"/>
                  </a:cxn>
                </a:cxnLst>
                <a:rect l="0" t="0" r="r" b="b"/>
                <a:pathLst>
                  <a:path w="141" h="142">
                    <a:moveTo>
                      <a:pt x="0" y="142"/>
                    </a:moveTo>
                    <a:lnTo>
                      <a:pt x="141" y="142"/>
                    </a:lnTo>
                    <a:lnTo>
                      <a:pt x="141" y="142"/>
                    </a:lnTo>
                    <a:lnTo>
                      <a:pt x="141" y="127"/>
                    </a:lnTo>
                    <a:lnTo>
                      <a:pt x="139" y="113"/>
                    </a:lnTo>
                    <a:lnTo>
                      <a:pt x="136" y="100"/>
                    </a:lnTo>
                    <a:lnTo>
                      <a:pt x="130" y="87"/>
                    </a:lnTo>
                    <a:lnTo>
                      <a:pt x="125" y="74"/>
                    </a:lnTo>
                    <a:lnTo>
                      <a:pt x="118" y="62"/>
                    </a:lnTo>
                    <a:lnTo>
                      <a:pt x="109" y="51"/>
                    </a:lnTo>
                    <a:lnTo>
                      <a:pt x="100" y="42"/>
                    </a:lnTo>
                    <a:lnTo>
                      <a:pt x="91" y="33"/>
                    </a:lnTo>
                    <a:lnTo>
                      <a:pt x="80" y="24"/>
                    </a:lnTo>
                    <a:lnTo>
                      <a:pt x="67" y="16"/>
                    </a:lnTo>
                    <a:lnTo>
                      <a:pt x="54" y="11"/>
                    </a:lnTo>
                    <a:lnTo>
                      <a:pt x="42" y="6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7DDF0E-50B8-DD44-BFA9-DAF7BF4CAAB4}"/>
                </a:ext>
              </a:extLst>
            </p:cNvPr>
            <p:cNvSpPr txBox="1"/>
            <p:nvPr/>
          </p:nvSpPr>
          <p:spPr>
            <a:xfrm>
              <a:off x="3550006" y="4626956"/>
              <a:ext cx="809580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6E07405-729C-C547-AF05-9474D98885B3}"/>
                </a:ext>
              </a:extLst>
            </p:cNvPr>
            <p:cNvSpPr txBox="1"/>
            <p:nvPr/>
          </p:nvSpPr>
          <p:spPr>
            <a:xfrm>
              <a:off x="4830997" y="4626956"/>
              <a:ext cx="809580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91457F-6252-3B47-BDE1-A87AFF0E8A81}"/>
                </a:ext>
              </a:extLst>
            </p:cNvPr>
            <p:cNvSpPr txBox="1"/>
            <p:nvPr/>
          </p:nvSpPr>
          <p:spPr>
            <a:xfrm>
              <a:off x="6093768" y="4626956"/>
              <a:ext cx="809580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F12843-227C-474A-9674-799694F4F4C2}"/>
                </a:ext>
              </a:extLst>
            </p:cNvPr>
            <p:cNvSpPr txBox="1"/>
            <p:nvPr/>
          </p:nvSpPr>
          <p:spPr>
            <a:xfrm>
              <a:off x="7357627" y="4626956"/>
              <a:ext cx="809580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1EF07E4A-7E8B-D944-8B42-38734ED2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5265" y="3211461"/>
              <a:ext cx="361046" cy="57472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:a16="http://schemas.microsoft.com/office/drawing/2014/main" id="{FAFD169F-39B4-F64D-B6D8-13C58FDB12D7}"/>
                </a:ext>
              </a:extLst>
            </p:cNvPr>
            <p:cNvGrpSpPr/>
            <p:nvPr/>
          </p:nvGrpSpPr>
          <p:grpSpPr>
            <a:xfrm>
              <a:off x="6264965" y="3141093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:a16="http://schemas.microsoft.com/office/drawing/2014/main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E30201-3FB7-B042-ACC2-2F0B90537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095" y="2802903"/>
              <a:ext cx="378645" cy="426288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87A9CB5E-AD64-E941-A4AA-EB311F601E4E}"/>
              </a:ext>
            </a:extLst>
          </p:cNvPr>
          <p:cNvSpPr/>
          <p:nvPr/>
        </p:nvSpPr>
        <p:spPr>
          <a:xfrm>
            <a:off x="796834" y="3607400"/>
            <a:ext cx="2536916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Тезис (антитезис)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endParaRPr lang="id-ID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848FB4-A593-E14D-A2E7-A99D6114FED4}"/>
              </a:ext>
            </a:extLst>
          </p:cNvPr>
          <p:cNvSpPr txBox="1"/>
          <p:nvPr/>
        </p:nvSpPr>
        <p:spPr>
          <a:xfrm>
            <a:off x="2095198" y="3318580"/>
            <a:ext cx="123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600" dirty="0">
                <a:solidFill>
                  <a:schemeClr val="accent1"/>
                </a:solidFill>
                <a:cs typeface="+mn-ea"/>
                <a:sym typeface="+mn-lt"/>
              </a:rPr>
              <a:t>1</a:t>
            </a:r>
            <a:endParaRPr 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6966CF4-D219-E945-A9C2-40D166DA92D4}"/>
              </a:ext>
            </a:extLst>
          </p:cNvPr>
          <p:cNvSpPr/>
          <p:nvPr/>
        </p:nvSpPr>
        <p:spPr>
          <a:xfrm>
            <a:off x="2597441" y="5055900"/>
            <a:ext cx="3077100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Аргументы</a:t>
            </a:r>
            <a:endParaRPr lang="id-ID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7B7B7B-0F8F-B140-B90B-07E9EC94A3C8}"/>
              </a:ext>
            </a:extLst>
          </p:cNvPr>
          <p:cNvSpPr txBox="1"/>
          <p:nvPr/>
        </p:nvSpPr>
        <p:spPr>
          <a:xfrm>
            <a:off x="4435989" y="4643969"/>
            <a:ext cx="123855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2400" dirty="0">
                <a:solidFill>
                  <a:schemeClr val="accent2"/>
                </a:solidFill>
                <a:cs typeface="+mn-ea"/>
                <a:sym typeface="+mn-lt"/>
              </a:rPr>
              <a:t>2</a:t>
            </a:r>
            <a:endParaRPr lang="en-US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AF5F710-F7E2-C740-91AE-8450D38E0E0E}"/>
              </a:ext>
            </a:extLst>
          </p:cNvPr>
          <p:cNvSpPr/>
          <p:nvPr/>
        </p:nvSpPr>
        <p:spPr>
          <a:xfrm>
            <a:off x="6086076" y="5055900"/>
            <a:ext cx="3077100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Контраргументы и опровержение</a:t>
            </a:r>
            <a:endParaRPr lang="id-ID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81CFFF-5D35-EC43-B244-0B16B721254C}"/>
              </a:ext>
            </a:extLst>
          </p:cNvPr>
          <p:cNvSpPr txBox="1"/>
          <p:nvPr/>
        </p:nvSpPr>
        <p:spPr>
          <a:xfrm>
            <a:off x="6086076" y="4643969"/>
            <a:ext cx="123855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  <a:cs typeface="+mn-ea"/>
                <a:sym typeface="+mn-lt"/>
              </a:rPr>
              <a:t>3</a:t>
            </a:r>
            <a:endParaRPr lang="en-US" sz="24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D0F6768-B879-E348-858A-02AA9FBA3D4A}"/>
              </a:ext>
            </a:extLst>
          </p:cNvPr>
          <p:cNvSpPr/>
          <p:nvPr/>
        </p:nvSpPr>
        <p:spPr>
          <a:xfrm>
            <a:off x="8928828" y="3607400"/>
            <a:ext cx="2466338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Выводы</a:t>
            </a:r>
            <a:endParaRPr lang="id-ID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106520C-4ABE-BF4B-837E-73508711CEDC}"/>
              </a:ext>
            </a:extLst>
          </p:cNvPr>
          <p:cNvSpPr txBox="1"/>
          <p:nvPr/>
        </p:nvSpPr>
        <p:spPr>
          <a:xfrm>
            <a:off x="8928828" y="3195469"/>
            <a:ext cx="123855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  <a:cs typeface="+mn-ea"/>
                <a:sym typeface="+mn-lt"/>
              </a:rPr>
              <a:t>4</a:t>
            </a:r>
            <a:endParaRPr lang="en-US" sz="24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65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5743574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3" y="768640"/>
            <a:ext cx="10880333" cy="540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Лексические средства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E6B16-C4B9-487B-2D06-A2A88D12856E}"/>
              </a:ext>
            </a:extLst>
          </p:cNvPr>
          <p:cNvSpPr txBox="1"/>
          <p:nvPr/>
        </p:nvSpPr>
        <p:spPr>
          <a:xfrm>
            <a:off x="277726" y="1639739"/>
            <a:ext cx="546585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Очевидно, что ...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Безусловно,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Несомненно то, что ...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Общеизвестно, что...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вызывает сомнений тот факт, что...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Нельзя не согласиться с тем, что...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Невозможно не признать того, что...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Неоспоримым фактом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доводом в пользу ( чего?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Р.п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.) является то, что..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Важный/главный /существенный/весомый аргумент в пользу /против (того, что)... Является…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Ещё одним доводом является то, что …   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FE436-E8F1-039A-F8C3-946B1E54B2C1}"/>
              </a:ext>
            </a:extLst>
          </p:cNvPr>
          <p:cNvSpPr txBox="1"/>
          <p:nvPr/>
        </p:nvSpPr>
        <p:spPr>
          <a:xfrm>
            <a:off x="5743576" y="1376738"/>
            <a:ext cx="653404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Многие думают /полагают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считают...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Бытует/существует мнение, что…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Нередко можно слышать, что...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Приходится признать... 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Однако / Тем не менее,...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Несложно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нетрудно доказать то, что…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 придерживаюсь мнения, что…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 утверждаю,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Несмотря на данную точку зрения,...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и говорить,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Фактически,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действительности,…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ни странно,…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Этот факт свидетельствует о том, что…</a:t>
            </a:r>
          </a:p>
          <a:p>
            <a:endParaRPr lang="ru-RU" sz="2400" dirty="0"/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4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901" y="369547"/>
            <a:ext cx="9008365" cy="779463"/>
          </a:xfrm>
        </p:spPr>
        <p:txBody>
          <a:bodyPr/>
          <a:lstStyle/>
          <a:p>
            <a:r>
              <a:rPr lang="ru-RU" dirty="0"/>
              <a:t>Советы для написания эссе</a:t>
            </a:r>
            <a:endParaRPr lang="en-UA" dirty="0"/>
          </a:p>
        </p:txBody>
      </p: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5714165" y="1721731"/>
            <a:ext cx="5245480" cy="1443476"/>
            <a:chOff x="-153658" y="3706135"/>
            <a:chExt cx="5109115" cy="663355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-153658" y="3706135"/>
              <a:ext cx="4562785" cy="197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003103" y="4187239"/>
              <a:ext cx="3952354" cy="1822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2090057" y="4653297"/>
            <a:ext cx="2915489" cy="643966"/>
            <a:chOff x="1493637" y="3451823"/>
            <a:chExt cx="2915489" cy="643966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6" name="矩形 34">
            <a:extLst>
              <a:ext uri="{FF2B5EF4-FFF2-40B4-BE49-F238E27FC236}">
                <a16:creationId xmlns:a16="http://schemas.microsoft.com/office/drawing/2014/main" id="{2236C6FE-B525-8E5D-B38E-704F64043355}"/>
              </a:ext>
            </a:extLst>
          </p:cNvPr>
          <p:cNvSpPr/>
          <p:nvPr/>
        </p:nvSpPr>
        <p:spPr>
          <a:xfrm>
            <a:off x="852734" y="2950902"/>
            <a:ext cx="9303294" cy="29499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endParaRPr lang="ru-RU" altLang="zh-CN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  <a:hlinkClick r:id="rId2"/>
            </a:endParaRPr>
          </a:p>
          <a:p>
            <a:pPr>
              <a:lnSpc>
                <a:spcPct val="120000"/>
              </a:lnSpc>
            </a:pPr>
            <a:endParaRPr lang="ru-RU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endParaRPr lang="ru-RU" altLang="zh-CN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20000"/>
              </a:lnSpc>
            </a:pPr>
            <a:endParaRPr lang="ru-RU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D64D0A-8DBE-1892-EF9A-9CE9F8C79FA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2062" y="1191852"/>
            <a:ext cx="1116800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Приводите веские доводы, подкрепляйте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ваши аргументы примерами, цитатами, мнениями ученых. Идиомами, при необходимости.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Избегайте излишней критики и категоричности. Используйте контраргументы, при необходимости.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Делайте логические переходы, переходите от первичных аргументов к главным,  используйте клише и идиомы.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alt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Старайтесь избегать перифразов, обобщений и повторов,  помните о качестве текста! И не забывайте о концовке!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Читаем пример </a:t>
            </a:r>
            <a:r>
              <a:rPr lang="ru-RU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ссе «</a:t>
            </a:r>
            <a:r>
              <a:rPr lang="ru-RU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обро всегда побеждает зло</a:t>
            </a:r>
            <a:r>
              <a:rPr kumimoji="0" lang="ru-RU" altLang="ru-RU" sz="24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текст из «Логики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эссе» в классе.</a:t>
            </a:r>
          </a:p>
        </p:txBody>
      </p:sp>
    </p:spTree>
    <p:extLst>
      <p:ext uri="{BB962C8B-B14F-4D97-AF65-F5344CB8AC3E}">
        <p14:creationId xmlns:p14="http://schemas.microsoft.com/office/powerpoint/2010/main" val="12024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0ADAD"/>
      </a:accent1>
      <a:accent2>
        <a:srgbClr val="C29D69"/>
      </a:accent2>
      <a:accent3>
        <a:srgbClr val="A5A5A5"/>
      </a:accent3>
      <a:accent4>
        <a:srgbClr val="DEABA0"/>
      </a:accent4>
      <a:accent5>
        <a:srgbClr val="BCC4C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273</Words>
  <Application>Microsoft Office PowerPoint</Application>
  <PresentationFormat>Широкоэкранный</PresentationFormat>
  <Paragraphs>54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inpin heiti</vt:lpstr>
      <vt:lpstr>Seravek</vt:lpstr>
      <vt:lpstr>Office Theme</vt:lpstr>
      <vt:lpstr>Виды текстов.</vt:lpstr>
      <vt:lpstr>Структура эссе-доказательства</vt:lpstr>
      <vt:lpstr>Презентация PowerPoint</vt:lpstr>
      <vt:lpstr>Советы для написания эссе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Anna Pro</cp:lastModifiedBy>
  <cp:revision>30</cp:revision>
  <dcterms:created xsi:type="dcterms:W3CDTF">2024-02-13T07:37:20Z</dcterms:created>
  <dcterms:modified xsi:type="dcterms:W3CDTF">2024-12-13T13:33:57Z</dcterms:modified>
</cp:coreProperties>
</file>