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2" r:id="rId2"/>
    <p:sldId id="354" r:id="rId3"/>
    <p:sldId id="352" r:id="rId4"/>
    <p:sldId id="281" r:id="rId5"/>
    <p:sldId id="388" r:id="rId6"/>
    <p:sldId id="382" r:id="rId7"/>
    <p:sldId id="383" r:id="rId8"/>
    <p:sldId id="277" r:id="rId9"/>
    <p:sldId id="385" r:id="rId10"/>
    <p:sldId id="361" r:id="rId11"/>
    <p:sldId id="377" r:id="rId12"/>
    <p:sldId id="283" r:id="rId13"/>
    <p:sldId id="268" r:id="rId14"/>
    <p:sldId id="326" r:id="rId15"/>
    <p:sldId id="287" r:id="rId16"/>
    <p:sldId id="387" r:id="rId17"/>
    <p:sldId id="378" r:id="rId18"/>
    <p:sldId id="346" r:id="rId19"/>
    <p:sldId id="339" r:id="rId20"/>
    <p:sldId id="340" r:id="rId21"/>
    <p:sldId id="313" r:id="rId22"/>
    <p:sldId id="393" r:id="rId23"/>
    <p:sldId id="394" r:id="rId24"/>
    <p:sldId id="292" r:id="rId25"/>
    <p:sldId id="342" r:id="rId26"/>
    <p:sldId id="401" r:id="rId27"/>
    <p:sldId id="344" r:id="rId28"/>
    <p:sldId id="400" r:id="rId29"/>
    <p:sldId id="396" r:id="rId30"/>
    <p:sldId id="359" r:id="rId31"/>
    <p:sldId id="380"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218D4D-D29A-6416-AAB8-4993CE1FC1B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6D9679A-197D-6421-2065-C115ABD681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185CE52-906D-34CA-23FF-D69695F617DA}"/>
              </a:ext>
            </a:extLst>
          </p:cNvPr>
          <p:cNvSpPr>
            <a:spLocks noGrp="1"/>
          </p:cNvSpPr>
          <p:nvPr>
            <p:ph type="dt" sz="half" idx="10"/>
          </p:nvPr>
        </p:nvSpPr>
        <p:spPr/>
        <p:txBody>
          <a:bodyPr/>
          <a:lstStyle/>
          <a:p>
            <a:fld id="{64DACEC6-A8DF-4202-9E23-E22C659ED038}" type="datetimeFigureOut">
              <a:rPr lang="el-GR" smtClean="0"/>
              <a:t>2/1/2024</a:t>
            </a:fld>
            <a:endParaRPr lang="el-GR"/>
          </a:p>
        </p:txBody>
      </p:sp>
      <p:sp>
        <p:nvSpPr>
          <p:cNvPr id="5" name="Θέση υποσέλιδου 4">
            <a:extLst>
              <a:ext uri="{FF2B5EF4-FFF2-40B4-BE49-F238E27FC236}">
                <a16:creationId xmlns:a16="http://schemas.microsoft.com/office/drawing/2014/main" id="{B3E7A506-EBD8-E8C0-6498-800875C26BD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1546D73-AB00-50DD-7F42-F6EDBBBE18FA}"/>
              </a:ext>
            </a:extLst>
          </p:cNvPr>
          <p:cNvSpPr>
            <a:spLocks noGrp="1"/>
          </p:cNvSpPr>
          <p:nvPr>
            <p:ph type="sldNum" sz="quarter" idx="12"/>
          </p:nvPr>
        </p:nvSpPr>
        <p:spPr/>
        <p:txBody>
          <a:bodyPr/>
          <a:lstStyle/>
          <a:p>
            <a:fld id="{5AAB5798-0161-4E5F-B525-0E0D5F8C951D}" type="slidenum">
              <a:rPr lang="el-GR" smtClean="0"/>
              <a:t>‹#›</a:t>
            </a:fld>
            <a:endParaRPr lang="el-GR"/>
          </a:p>
        </p:txBody>
      </p:sp>
    </p:spTree>
    <p:extLst>
      <p:ext uri="{BB962C8B-B14F-4D97-AF65-F5344CB8AC3E}">
        <p14:creationId xmlns:p14="http://schemas.microsoft.com/office/powerpoint/2010/main" val="57859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287FC7-91A2-F3F8-187E-7AD1F0BCA31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D9EE43E-E517-3B38-B39C-19015C7E61B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2EDD034-6EE3-7769-9B75-BF2CFC89DCDC}"/>
              </a:ext>
            </a:extLst>
          </p:cNvPr>
          <p:cNvSpPr>
            <a:spLocks noGrp="1"/>
          </p:cNvSpPr>
          <p:nvPr>
            <p:ph type="dt" sz="half" idx="10"/>
          </p:nvPr>
        </p:nvSpPr>
        <p:spPr/>
        <p:txBody>
          <a:bodyPr/>
          <a:lstStyle/>
          <a:p>
            <a:fld id="{64DACEC6-A8DF-4202-9E23-E22C659ED038}" type="datetimeFigureOut">
              <a:rPr lang="el-GR" smtClean="0"/>
              <a:t>2/1/2024</a:t>
            </a:fld>
            <a:endParaRPr lang="el-GR"/>
          </a:p>
        </p:txBody>
      </p:sp>
      <p:sp>
        <p:nvSpPr>
          <p:cNvPr id="5" name="Θέση υποσέλιδου 4">
            <a:extLst>
              <a:ext uri="{FF2B5EF4-FFF2-40B4-BE49-F238E27FC236}">
                <a16:creationId xmlns:a16="http://schemas.microsoft.com/office/drawing/2014/main" id="{6B66E60A-BB2F-C137-52E1-9B6DC5C89CD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97366D4-E5EB-D2DB-09FF-F4A8D475F305}"/>
              </a:ext>
            </a:extLst>
          </p:cNvPr>
          <p:cNvSpPr>
            <a:spLocks noGrp="1"/>
          </p:cNvSpPr>
          <p:nvPr>
            <p:ph type="sldNum" sz="quarter" idx="12"/>
          </p:nvPr>
        </p:nvSpPr>
        <p:spPr/>
        <p:txBody>
          <a:bodyPr/>
          <a:lstStyle/>
          <a:p>
            <a:fld id="{5AAB5798-0161-4E5F-B525-0E0D5F8C951D}" type="slidenum">
              <a:rPr lang="el-GR" smtClean="0"/>
              <a:t>‹#›</a:t>
            </a:fld>
            <a:endParaRPr lang="el-GR"/>
          </a:p>
        </p:txBody>
      </p:sp>
    </p:spTree>
    <p:extLst>
      <p:ext uri="{BB962C8B-B14F-4D97-AF65-F5344CB8AC3E}">
        <p14:creationId xmlns:p14="http://schemas.microsoft.com/office/powerpoint/2010/main" val="409350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CB28D44-196A-D148-CC2A-AC52E319A64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190559A-D42A-D576-88B3-288E979FF6D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196E04B-11E4-6826-EE65-AA49059EEC40}"/>
              </a:ext>
            </a:extLst>
          </p:cNvPr>
          <p:cNvSpPr>
            <a:spLocks noGrp="1"/>
          </p:cNvSpPr>
          <p:nvPr>
            <p:ph type="dt" sz="half" idx="10"/>
          </p:nvPr>
        </p:nvSpPr>
        <p:spPr/>
        <p:txBody>
          <a:bodyPr/>
          <a:lstStyle/>
          <a:p>
            <a:fld id="{64DACEC6-A8DF-4202-9E23-E22C659ED038}" type="datetimeFigureOut">
              <a:rPr lang="el-GR" smtClean="0"/>
              <a:t>2/1/2024</a:t>
            </a:fld>
            <a:endParaRPr lang="el-GR"/>
          </a:p>
        </p:txBody>
      </p:sp>
      <p:sp>
        <p:nvSpPr>
          <p:cNvPr id="5" name="Θέση υποσέλιδου 4">
            <a:extLst>
              <a:ext uri="{FF2B5EF4-FFF2-40B4-BE49-F238E27FC236}">
                <a16:creationId xmlns:a16="http://schemas.microsoft.com/office/drawing/2014/main" id="{C4FFD1AF-7742-79CF-2D77-D58E8F4D14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581B915-7726-8D75-8D85-A1C414F48664}"/>
              </a:ext>
            </a:extLst>
          </p:cNvPr>
          <p:cNvSpPr>
            <a:spLocks noGrp="1"/>
          </p:cNvSpPr>
          <p:nvPr>
            <p:ph type="sldNum" sz="quarter" idx="12"/>
          </p:nvPr>
        </p:nvSpPr>
        <p:spPr/>
        <p:txBody>
          <a:bodyPr/>
          <a:lstStyle/>
          <a:p>
            <a:fld id="{5AAB5798-0161-4E5F-B525-0E0D5F8C951D}" type="slidenum">
              <a:rPr lang="el-GR" smtClean="0"/>
              <a:t>‹#›</a:t>
            </a:fld>
            <a:endParaRPr lang="el-GR"/>
          </a:p>
        </p:txBody>
      </p:sp>
    </p:spTree>
    <p:extLst>
      <p:ext uri="{BB962C8B-B14F-4D97-AF65-F5344CB8AC3E}">
        <p14:creationId xmlns:p14="http://schemas.microsoft.com/office/powerpoint/2010/main" val="375165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A09A91-10E3-51FF-B292-68F01F7740A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890CBF4-2448-DFCF-5967-E7EC1305912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217F8FD-BC07-989A-B705-5FB160525231}"/>
              </a:ext>
            </a:extLst>
          </p:cNvPr>
          <p:cNvSpPr>
            <a:spLocks noGrp="1"/>
          </p:cNvSpPr>
          <p:nvPr>
            <p:ph type="dt" sz="half" idx="10"/>
          </p:nvPr>
        </p:nvSpPr>
        <p:spPr/>
        <p:txBody>
          <a:bodyPr/>
          <a:lstStyle/>
          <a:p>
            <a:fld id="{64DACEC6-A8DF-4202-9E23-E22C659ED038}" type="datetimeFigureOut">
              <a:rPr lang="el-GR" smtClean="0"/>
              <a:t>2/1/2024</a:t>
            </a:fld>
            <a:endParaRPr lang="el-GR"/>
          </a:p>
        </p:txBody>
      </p:sp>
      <p:sp>
        <p:nvSpPr>
          <p:cNvPr id="5" name="Θέση υποσέλιδου 4">
            <a:extLst>
              <a:ext uri="{FF2B5EF4-FFF2-40B4-BE49-F238E27FC236}">
                <a16:creationId xmlns:a16="http://schemas.microsoft.com/office/drawing/2014/main" id="{9F0E0EE8-F495-3CB6-CF13-B7553A6AB9C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6B552C4-1F01-654C-DE1D-709544F46A75}"/>
              </a:ext>
            </a:extLst>
          </p:cNvPr>
          <p:cNvSpPr>
            <a:spLocks noGrp="1"/>
          </p:cNvSpPr>
          <p:nvPr>
            <p:ph type="sldNum" sz="quarter" idx="12"/>
          </p:nvPr>
        </p:nvSpPr>
        <p:spPr/>
        <p:txBody>
          <a:bodyPr/>
          <a:lstStyle/>
          <a:p>
            <a:fld id="{5AAB5798-0161-4E5F-B525-0E0D5F8C951D}" type="slidenum">
              <a:rPr lang="el-GR" smtClean="0"/>
              <a:t>‹#›</a:t>
            </a:fld>
            <a:endParaRPr lang="el-GR"/>
          </a:p>
        </p:txBody>
      </p:sp>
    </p:spTree>
    <p:extLst>
      <p:ext uri="{BB962C8B-B14F-4D97-AF65-F5344CB8AC3E}">
        <p14:creationId xmlns:p14="http://schemas.microsoft.com/office/powerpoint/2010/main" val="403033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66C9F6-DEA6-C384-796D-99FC8203DB2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1CF01A8-C1FE-2E9F-8FF2-0339FB98F2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4843D43-32D7-EF0B-C3DD-AFFD8FA8E680}"/>
              </a:ext>
            </a:extLst>
          </p:cNvPr>
          <p:cNvSpPr>
            <a:spLocks noGrp="1"/>
          </p:cNvSpPr>
          <p:nvPr>
            <p:ph type="dt" sz="half" idx="10"/>
          </p:nvPr>
        </p:nvSpPr>
        <p:spPr/>
        <p:txBody>
          <a:bodyPr/>
          <a:lstStyle/>
          <a:p>
            <a:fld id="{64DACEC6-A8DF-4202-9E23-E22C659ED038}" type="datetimeFigureOut">
              <a:rPr lang="el-GR" smtClean="0"/>
              <a:t>2/1/2024</a:t>
            </a:fld>
            <a:endParaRPr lang="el-GR"/>
          </a:p>
        </p:txBody>
      </p:sp>
      <p:sp>
        <p:nvSpPr>
          <p:cNvPr id="5" name="Θέση υποσέλιδου 4">
            <a:extLst>
              <a:ext uri="{FF2B5EF4-FFF2-40B4-BE49-F238E27FC236}">
                <a16:creationId xmlns:a16="http://schemas.microsoft.com/office/drawing/2014/main" id="{F72D40A8-59C2-1A03-3805-D32FEF7B617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F64D3D6-1768-DB6A-951F-618C47D87124}"/>
              </a:ext>
            </a:extLst>
          </p:cNvPr>
          <p:cNvSpPr>
            <a:spLocks noGrp="1"/>
          </p:cNvSpPr>
          <p:nvPr>
            <p:ph type="sldNum" sz="quarter" idx="12"/>
          </p:nvPr>
        </p:nvSpPr>
        <p:spPr/>
        <p:txBody>
          <a:bodyPr/>
          <a:lstStyle/>
          <a:p>
            <a:fld id="{5AAB5798-0161-4E5F-B525-0E0D5F8C951D}" type="slidenum">
              <a:rPr lang="el-GR" smtClean="0"/>
              <a:t>‹#›</a:t>
            </a:fld>
            <a:endParaRPr lang="el-GR"/>
          </a:p>
        </p:txBody>
      </p:sp>
    </p:spTree>
    <p:extLst>
      <p:ext uri="{BB962C8B-B14F-4D97-AF65-F5344CB8AC3E}">
        <p14:creationId xmlns:p14="http://schemas.microsoft.com/office/powerpoint/2010/main" val="368876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B97565-A80D-53A6-3728-8159B3B7CED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92E23C5-1EC0-CCE1-C675-B74B4B9D06F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1A064D0-9E1F-DDC8-AF71-26D83E0DD7F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B481873-75B1-F24F-B33C-9BB2A4AE180F}"/>
              </a:ext>
            </a:extLst>
          </p:cNvPr>
          <p:cNvSpPr>
            <a:spLocks noGrp="1"/>
          </p:cNvSpPr>
          <p:nvPr>
            <p:ph type="dt" sz="half" idx="10"/>
          </p:nvPr>
        </p:nvSpPr>
        <p:spPr/>
        <p:txBody>
          <a:bodyPr/>
          <a:lstStyle/>
          <a:p>
            <a:fld id="{64DACEC6-A8DF-4202-9E23-E22C659ED038}" type="datetimeFigureOut">
              <a:rPr lang="el-GR" smtClean="0"/>
              <a:t>2/1/2024</a:t>
            </a:fld>
            <a:endParaRPr lang="el-GR"/>
          </a:p>
        </p:txBody>
      </p:sp>
      <p:sp>
        <p:nvSpPr>
          <p:cNvPr id="6" name="Θέση υποσέλιδου 5">
            <a:extLst>
              <a:ext uri="{FF2B5EF4-FFF2-40B4-BE49-F238E27FC236}">
                <a16:creationId xmlns:a16="http://schemas.microsoft.com/office/drawing/2014/main" id="{A97C3C16-FFDC-4CAE-994A-23CD1A8A6F0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E0329B4-FBF0-FC5A-2595-0B45D01E0329}"/>
              </a:ext>
            </a:extLst>
          </p:cNvPr>
          <p:cNvSpPr>
            <a:spLocks noGrp="1"/>
          </p:cNvSpPr>
          <p:nvPr>
            <p:ph type="sldNum" sz="quarter" idx="12"/>
          </p:nvPr>
        </p:nvSpPr>
        <p:spPr/>
        <p:txBody>
          <a:bodyPr/>
          <a:lstStyle/>
          <a:p>
            <a:fld id="{5AAB5798-0161-4E5F-B525-0E0D5F8C951D}" type="slidenum">
              <a:rPr lang="el-GR" smtClean="0"/>
              <a:t>‹#›</a:t>
            </a:fld>
            <a:endParaRPr lang="el-GR"/>
          </a:p>
        </p:txBody>
      </p:sp>
    </p:spTree>
    <p:extLst>
      <p:ext uri="{BB962C8B-B14F-4D97-AF65-F5344CB8AC3E}">
        <p14:creationId xmlns:p14="http://schemas.microsoft.com/office/powerpoint/2010/main" val="210390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7D3106-DF80-3C5B-D954-D4FA871E9B9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6DE83B1-54FE-EDC7-D9E2-1AE0F8857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27CB88F-E3E9-2DAA-A918-769A92884DB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464C4CC-AC95-7142-B9BB-35EB2D44F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6BD84D5-DFA2-AF68-A16F-FEF37403D44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F373C97-0618-4DD3-6C9B-1130279C7281}"/>
              </a:ext>
            </a:extLst>
          </p:cNvPr>
          <p:cNvSpPr>
            <a:spLocks noGrp="1"/>
          </p:cNvSpPr>
          <p:nvPr>
            <p:ph type="dt" sz="half" idx="10"/>
          </p:nvPr>
        </p:nvSpPr>
        <p:spPr/>
        <p:txBody>
          <a:bodyPr/>
          <a:lstStyle/>
          <a:p>
            <a:fld id="{64DACEC6-A8DF-4202-9E23-E22C659ED038}" type="datetimeFigureOut">
              <a:rPr lang="el-GR" smtClean="0"/>
              <a:t>2/1/2024</a:t>
            </a:fld>
            <a:endParaRPr lang="el-GR"/>
          </a:p>
        </p:txBody>
      </p:sp>
      <p:sp>
        <p:nvSpPr>
          <p:cNvPr id="8" name="Θέση υποσέλιδου 7">
            <a:extLst>
              <a:ext uri="{FF2B5EF4-FFF2-40B4-BE49-F238E27FC236}">
                <a16:creationId xmlns:a16="http://schemas.microsoft.com/office/drawing/2014/main" id="{07BC08B4-CEA8-888C-4BD5-FAC169445E7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C5EB6B0-7D99-D584-4141-2B5AD97C747E}"/>
              </a:ext>
            </a:extLst>
          </p:cNvPr>
          <p:cNvSpPr>
            <a:spLocks noGrp="1"/>
          </p:cNvSpPr>
          <p:nvPr>
            <p:ph type="sldNum" sz="quarter" idx="12"/>
          </p:nvPr>
        </p:nvSpPr>
        <p:spPr/>
        <p:txBody>
          <a:bodyPr/>
          <a:lstStyle/>
          <a:p>
            <a:fld id="{5AAB5798-0161-4E5F-B525-0E0D5F8C951D}" type="slidenum">
              <a:rPr lang="el-GR" smtClean="0"/>
              <a:t>‹#›</a:t>
            </a:fld>
            <a:endParaRPr lang="el-GR"/>
          </a:p>
        </p:txBody>
      </p:sp>
    </p:spTree>
    <p:extLst>
      <p:ext uri="{BB962C8B-B14F-4D97-AF65-F5344CB8AC3E}">
        <p14:creationId xmlns:p14="http://schemas.microsoft.com/office/powerpoint/2010/main" val="31693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000351-D2EC-7B4C-48C4-89C8E2B4FF5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49900B6-8490-4CB0-F850-AC014734C222}"/>
              </a:ext>
            </a:extLst>
          </p:cNvPr>
          <p:cNvSpPr>
            <a:spLocks noGrp="1"/>
          </p:cNvSpPr>
          <p:nvPr>
            <p:ph type="dt" sz="half" idx="10"/>
          </p:nvPr>
        </p:nvSpPr>
        <p:spPr/>
        <p:txBody>
          <a:bodyPr/>
          <a:lstStyle/>
          <a:p>
            <a:fld id="{64DACEC6-A8DF-4202-9E23-E22C659ED038}" type="datetimeFigureOut">
              <a:rPr lang="el-GR" smtClean="0"/>
              <a:t>2/1/2024</a:t>
            </a:fld>
            <a:endParaRPr lang="el-GR"/>
          </a:p>
        </p:txBody>
      </p:sp>
      <p:sp>
        <p:nvSpPr>
          <p:cNvPr id="4" name="Θέση υποσέλιδου 3">
            <a:extLst>
              <a:ext uri="{FF2B5EF4-FFF2-40B4-BE49-F238E27FC236}">
                <a16:creationId xmlns:a16="http://schemas.microsoft.com/office/drawing/2014/main" id="{9756EA69-DF95-E6AA-0024-64239DFB9AB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A2FB035-896A-34DA-9273-E013BEED5D08}"/>
              </a:ext>
            </a:extLst>
          </p:cNvPr>
          <p:cNvSpPr>
            <a:spLocks noGrp="1"/>
          </p:cNvSpPr>
          <p:nvPr>
            <p:ph type="sldNum" sz="quarter" idx="12"/>
          </p:nvPr>
        </p:nvSpPr>
        <p:spPr/>
        <p:txBody>
          <a:bodyPr/>
          <a:lstStyle/>
          <a:p>
            <a:fld id="{5AAB5798-0161-4E5F-B525-0E0D5F8C951D}" type="slidenum">
              <a:rPr lang="el-GR" smtClean="0"/>
              <a:t>‹#›</a:t>
            </a:fld>
            <a:endParaRPr lang="el-GR"/>
          </a:p>
        </p:txBody>
      </p:sp>
    </p:spTree>
    <p:extLst>
      <p:ext uri="{BB962C8B-B14F-4D97-AF65-F5344CB8AC3E}">
        <p14:creationId xmlns:p14="http://schemas.microsoft.com/office/powerpoint/2010/main" val="290054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495250C-A3EC-9610-1354-8AB3A3F82DEC}"/>
              </a:ext>
            </a:extLst>
          </p:cNvPr>
          <p:cNvSpPr>
            <a:spLocks noGrp="1"/>
          </p:cNvSpPr>
          <p:nvPr>
            <p:ph type="dt" sz="half" idx="10"/>
          </p:nvPr>
        </p:nvSpPr>
        <p:spPr/>
        <p:txBody>
          <a:bodyPr/>
          <a:lstStyle/>
          <a:p>
            <a:fld id="{64DACEC6-A8DF-4202-9E23-E22C659ED038}" type="datetimeFigureOut">
              <a:rPr lang="el-GR" smtClean="0"/>
              <a:t>2/1/2024</a:t>
            </a:fld>
            <a:endParaRPr lang="el-GR"/>
          </a:p>
        </p:txBody>
      </p:sp>
      <p:sp>
        <p:nvSpPr>
          <p:cNvPr id="3" name="Θέση υποσέλιδου 2">
            <a:extLst>
              <a:ext uri="{FF2B5EF4-FFF2-40B4-BE49-F238E27FC236}">
                <a16:creationId xmlns:a16="http://schemas.microsoft.com/office/drawing/2014/main" id="{5099BC23-4114-0925-7212-13454C41266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5A98F0C-CEE0-4BD8-E5C9-73D7492F40F5}"/>
              </a:ext>
            </a:extLst>
          </p:cNvPr>
          <p:cNvSpPr>
            <a:spLocks noGrp="1"/>
          </p:cNvSpPr>
          <p:nvPr>
            <p:ph type="sldNum" sz="quarter" idx="12"/>
          </p:nvPr>
        </p:nvSpPr>
        <p:spPr/>
        <p:txBody>
          <a:bodyPr/>
          <a:lstStyle/>
          <a:p>
            <a:fld id="{5AAB5798-0161-4E5F-B525-0E0D5F8C951D}" type="slidenum">
              <a:rPr lang="el-GR" smtClean="0"/>
              <a:t>‹#›</a:t>
            </a:fld>
            <a:endParaRPr lang="el-GR"/>
          </a:p>
        </p:txBody>
      </p:sp>
    </p:spTree>
    <p:extLst>
      <p:ext uri="{BB962C8B-B14F-4D97-AF65-F5344CB8AC3E}">
        <p14:creationId xmlns:p14="http://schemas.microsoft.com/office/powerpoint/2010/main" val="142421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A4102A-97EF-FE35-D10A-177E8991DE4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730B021-5C0F-6A83-79E9-C2549A146C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010C260-4394-120E-F43F-D77672D53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5C19179-79A8-10B1-6A82-37A1C8E113CB}"/>
              </a:ext>
            </a:extLst>
          </p:cNvPr>
          <p:cNvSpPr>
            <a:spLocks noGrp="1"/>
          </p:cNvSpPr>
          <p:nvPr>
            <p:ph type="dt" sz="half" idx="10"/>
          </p:nvPr>
        </p:nvSpPr>
        <p:spPr/>
        <p:txBody>
          <a:bodyPr/>
          <a:lstStyle/>
          <a:p>
            <a:fld id="{64DACEC6-A8DF-4202-9E23-E22C659ED038}" type="datetimeFigureOut">
              <a:rPr lang="el-GR" smtClean="0"/>
              <a:t>2/1/2024</a:t>
            </a:fld>
            <a:endParaRPr lang="el-GR"/>
          </a:p>
        </p:txBody>
      </p:sp>
      <p:sp>
        <p:nvSpPr>
          <p:cNvPr id="6" name="Θέση υποσέλιδου 5">
            <a:extLst>
              <a:ext uri="{FF2B5EF4-FFF2-40B4-BE49-F238E27FC236}">
                <a16:creationId xmlns:a16="http://schemas.microsoft.com/office/drawing/2014/main" id="{88083000-47C0-8C48-C6B0-898725DBEFF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1085B67-AE4D-3658-B4F5-D7CC6CFCC6BB}"/>
              </a:ext>
            </a:extLst>
          </p:cNvPr>
          <p:cNvSpPr>
            <a:spLocks noGrp="1"/>
          </p:cNvSpPr>
          <p:nvPr>
            <p:ph type="sldNum" sz="quarter" idx="12"/>
          </p:nvPr>
        </p:nvSpPr>
        <p:spPr/>
        <p:txBody>
          <a:bodyPr/>
          <a:lstStyle/>
          <a:p>
            <a:fld id="{5AAB5798-0161-4E5F-B525-0E0D5F8C951D}" type="slidenum">
              <a:rPr lang="el-GR" smtClean="0"/>
              <a:t>‹#›</a:t>
            </a:fld>
            <a:endParaRPr lang="el-GR"/>
          </a:p>
        </p:txBody>
      </p:sp>
    </p:spTree>
    <p:extLst>
      <p:ext uri="{BB962C8B-B14F-4D97-AF65-F5344CB8AC3E}">
        <p14:creationId xmlns:p14="http://schemas.microsoft.com/office/powerpoint/2010/main" val="20041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7AF1BD-3A7D-CE6F-9E27-692E8412C02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D6D95F6-E10C-3038-E0B7-64C5BBC044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1BF1165-DD45-0939-D57A-A8BCAD582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FEFEFE8-A47D-C05D-90CB-3F29A379D2FE}"/>
              </a:ext>
            </a:extLst>
          </p:cNvPr>
          <p:cNvSpPr>
            <a:spLocks noGrp="1"/>
          </p:cNvSpPr>
          <p:nvPr>
            <p:ph type="dt" sz="half" idx="10"/>
          </p:nvPr>
        </p:nvSpPr>
        <p:spPr/>
        <p:txBody>
          <a:bodyPr/>
          <a:lstStyle/>
          <a:p>
            <a:fld id="{64DACEC6-A8DF-4202-9E23-E22C659ED038}" type="datetimeFigureOut">
              <a:rPr lang="el-GR" smtClean="0"/>
              <a:t>2/1/2024</a:t>
            </a:fld>
            <a:endParaRPr lang="el-GR"/>
          </a:p>
        </p:txBody>
      </p:sp>
      <p:sp>
        <p:nvSpPr>
          <p:cNvPr id="6" name="Θέση υποσέλιδου 5">
            <a:extLst>
              <a:ext uri="{FF2B5EF4-FFF2-40B4-BE49-F238E27FC236}">
                <a16:creationId xmlns:a16="http://schemas.microsoft.com/office/drawing/2014/main" id="{021373BA-9678-1A8F-5443-ECA690D879C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B283430-9200-652E-FDBC-B9E012800070}"/>
              </a:ext>
            </a:extLst>
          </p:cNvPr>
          <p:cNvSpPr>
            <a:spLocks noGrp="1"/>
          </p:cNvSpPr>
          <p:nvPr>
            <p:ph type="sldNum" sz="quarter" idx="12"/>
          </p:nvPr>
        </p:nvSpPr>
        <p:spPr/>
        <p:txBody>
          <a:bodyPr/>
          <a:lstStyle/>
          <a:p>
            <a:fld id="{5AAB5798-0161-4E5F-B525-0E0D5F8C951D}" type="slidenum">
              <a:rPr lang="el-GR" smtClean="0"/>
              <a:t>‹#›</a:t>
            </a:fld>
            <a:endParaRPr lang="el-GR"/>
          </a:p>
        </p:txBody>
      </p:sp>
    </p:spTree>
    <p:extLst>
      <p:ext uri="{BB962C8B-B14F-4D97-AF65-F5344CB8AC3E}">
        <p14:creationId xmlns:p14="http://schemas.microsoft.com/office/powerpoint/2010/main" val="308359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9A5E28F-8A5B-9E02-0E18-C38DB09FB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595996A-C05C-D4CE-472C-9A294BA4F7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56546C9-3DC7-F240-D3DB-EE1E2F79F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ACEC6-A8DF-4202-9E23-E22C659ED038}" type="datetimeFigureOut">
              <a:rPr lang="el-GR" smtClean="0"/>
              <a:t>2/1/2024</a:t>
            </a:fld>
            <a:endParaRPr lang="el-GR"/>
          </a:p>
        </p:txBody>
      </p:sp>
      <p:sp>
        <p:nvSpPr>
          <p:cNvPr id="5" name="Θέση υποσέλιδου 4">
            <a:extLst>
              <a:ext uri="{FF2B5EF4-FFF2-40B4-BE49-F238E27FC236}">
                <a16:creationId xmlns:a16="http://schemas.microsoft.com/office/drawing/2014/main" id="{797ABF2D-F5B6-9672-E66B-7E97D2DA1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FB72611-0762-56E9-EF4E-45130B6EA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B5798-0161-4E5F-B525-0E0D5F8C951D}" type="slidenum">
              <a:rPr lang="el-GR" smtClean="0"/>
              <a:t>‹#›</a:t>
            </a:fld>
            <a:endParaRPr lang="el-GR"/>
          </a:p>
        </p:txBody>
      </p:sp>
    </p:spTree>
    <p:extLst>
      <p:ext uri="{BB962C8B-B14F-4D97-AF65-F5344CB8AC3E}">
        <p14:creationId xmlns:p14="http://schemas.microsoft.com/office/powerpoint/2010/main" val="3510268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diotima.org.gr/" TargetMode="External"/><Relationship Id="rId7" Type="http://schemas.openxmlformats.org/officeDocument/2006/relationships/hyperlink" Target="http://ertnews.gr/" TargetMode="External"/><Relationship Id="rId2" Type="http://schemas.openxmlformats.org/officeDocument/2006/relationships/hyperlink" Target="http://isotita.gr/" TargetMode="External"/><Relationship Id="rId1" Type="http://schemas.openxmlformats.org/officeDocument/2006/relationships/slideLayout" Target="../slideLayouts/slideLayout2.xml"/><Relationship Id="rId6" Type="http://schemas.openxmlformats.org/officeDocument/2006/relationships/hyperlink" Target="http://womensos.gr/" TargetMode="External"/><Relationship Id="rId5" Type="http://schemas.openxmlformats.org/officeDocument/2006/relationships/hyperlink" Target="http://hellenicparliament.gr/" TargetMode="External"/><Relationship Id="rId4" Type="http://schemas.openxmlformats.org/officeDocument/2006/relationships/hyperlink" Target="http://actionnaid.gr/"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82034C-7CDB-A3D5-3E4F-9506F798E621}"/>
              </a:ext>
            </a:extLst>
          </p:cNvPr>
          <p:cNvSpPr>
            <a:spLocks noGrp="1"/>
          </p:cNvSpPr>
          <p:nvPr>
            <p:ph type="title"/>
          </p:nvPr>
        </p:nvSpPr>
        <p:spPr/>
        <p:txBody>
          <a:bodyPr>
            <a:normAutofit/>
          </a:bodyPr>
          <a:lstStyle/>
          <a:p>
            <a:endParaRPr lang="el-GR" sz="2800" dirty="0"/>
          </a:p>
        </p:txBody>
      </p:sp>
      <p:pic>
        <p:nvPicPr>
          <p:cNvPr id="4" name="Picture 4" descr="ΕΠΙΚΟΙΝΩΝΙΑ ΚΑΙ ΠΡΟΣΒΑΣΗ | Εθνικόν και Καποδιστριακόν Πανεπιστήμιον Αθηνών">
            <a:extLst>
              <a:ext uri="{FF2B5EF4-FFF2-40B4-BE49-F238E27FC236}">
                <a16:creationId xmlns:a16="http://schemas.microsoft.com/office/drawing/2014/main" id="{388C71FC-F75E-B52C-773A-4411558F37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420" y="651668"/>
            <a:ext cx="4894691" cy="752475"/>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περιεχομένου 4">
            <a:extLst>
              <a:ext uri="{FF2B5EF4-FFF2-40B4-BE49-F238E27FC236}">
                <a16:creationId xmlns:a16="http://schemas.microsoft.com/office/drawing/2014/main" id="{53DC7E0D-96EA-9444-90B3-4AF46DF03EF5}"/>
              </a:ext>
            </a:extLst>
          </p:cNvPr>
          <p:cNvSpPr>
            <a:spLocks noGrp="1"/>
          </p:cNvSpPr>
          <p:nvPr>
            <p:ph idx="1"/>
          </p:nvPr>
        </p:nvSpPr>
        <p:spPr/>
        <p:txBody>
          <a:bodyPr>
            <a:noAutofit/>
          </a:bodyPr>
          <a:lstStyle/>
          <a:p>
            <a:pPr algn="just"/>
            <a:r>
              <a:rPr lang="el-GR" sz="1800" i="1" dirty="0"/>
              <a:t>Σχολή Οικονομικών και Πολιτικών Επιστημών</a:t>
            </a:r>
          </a:p>
          <a:p>
            <a:pPr algn="just"/>
            <a:r>
              <a:rPr lang="el-GR" sz="1800" i="1" dirty="0"/>
              <a:t>Τμήμα Κοινωνιολογίας</a:t>
            </a:r>
          </a:p>
          <a:p>
            <a:pPr algn="just"/>
            <a:r>
              <a:rPr lang="el-GR" sz="1800" i="1" dirty="0"/>
              <a:t>Χειμερινό εξάμηνο Ακαδημαϊκού έτους 2023-2024 (3</a:t>
            </a:r>
            <a:r>
              <a:rPr lang="el-GR" sz="1800" i="1" baseline="30000" dirty="0"/>
              <a:t>ου</a:t>
            </a:r>
            <a:r>
              <a:rPr lang="el-GR" sz="1800" i="1" dirty="0"/>
              <a:t> έτους)</a:t>
            </a:r>
          </a:p>
          <a:p>
            <a:pPr algn="just"/>
            <a:endParaRPr lang="el-GR" sz="1800" i="1" dirty="0"/>
          </a:p>
          <a:p>
            <a:pPr algn="just"/>
            <a:r>
              <a:rPr lang="el-GR" sz="1800" i="1" dirty="0"/>
              <a:t>Μάθημα</a:t>
            </a:r>
            <a:r>
              <a:rPr lang="en-US" sz="1800" i="1" dirty="0"/>
              <a:t>:</a:t>
            </a:r>
            <a:r>
              <a:rPr lang="el-GR" sz="1800" i="1" dirty="0"/>
              <a:t>Κοινωνιολογία της Οικογένειας</a:t>
            </a:r>
          </a:p>
          <a:p>
            <a:pPr algn="just"/>
            <a:r>
              <a:rPr lang="el-GR" sz="1800" i="1" dirty="0"/>
              <a:t>Καθηγήτρια</a:t>
            </a:r>
            <a:r>
              <a:rPr lang="en-US" sz="1800" i="1" dirty="0"/>
              <a:t>:</a:t>
            </a:r>
            <a:r>
              <a:rPr lang="el-GR" sz="1800" i="1" dirty="0" err="1"/>
              <a:t>Λάουρα</a:t>
            </a:r>
            <a:r>
              <a:rPr lang="el-GR" sz="1800" i="1" dirty="0"/>
              <a:t> </a:t>
            </a:r>
            <a:r>
              <a:rPr lang="el-GR" sz="1800" i="1" dirty="0" err="1"/>
              <a:t>Αλιμπράντη</a:t>
            </a:r>
            <a:endParaRPr lang="el-GR" sz="1800" i="1" dirty="0"/>
          </a:p>
          <a:p>
            <a:pPr algn="just"/>
            <a:r>
              <a:rPr lang="el-GR" sz="1800" i="1" dirty="0"/>
              <a:t>Θέμα</a:t>
            </a:r>
            <a:r>
              <a:rPr lang="en-US" sz="1800" i="1" dirty="0"/>
              <a:t>:</a:t>
            </a:r>
            <a:r>
              <a:rPr lang="el-GR" sz="1800" i="1" dirty="0"/>
              <a:t>Βία κατά των γυναικών-Ορισμός-Πρόληψη-Πρόσφατος νόμος</a:t>
            </a:r>
          </a:p>
          <a:p>
            <a:pPr marL="0" indent="0" algn="just">
              <a:buNone/>
            </a:pPr>
            <a:r>
              <a:rPr lang="el-GR" sz="1800" i="1" dirty="0"/>
              <a:t>που επικυρώνει τη &lt;&lt;Σύμβαση της Κωνσταντινούπολης&gt;&gt;</a:t>
            </a:r>
          </a:p>
          <a:p>
            <a:pPr marL="0" indent="0" algn="just">
              <a:buNone/>
            </a:pPr>
            <a:endParaRPr lang="el-GR" sz="1800" i="1" dirty="0"/>
          </a:p>
          <a:p>
            <a:pPr marL="0" indent="0" algn="just">
              <a:buNone/>
            </a:pPr>
            <a:r>
              <a:rPr lang="el-GR" sz="1800" i="1" dirty="0"/>
              <a:t>. Επιμέλεια</a:t>
            </a:r>
            <a:r>
              <a:rPr lang="en-US" sz="1800" i="1" dirty="0"/>
              <a:t>: </a:t>
            </a:r>
            <a:r>
              <a:rPr lang="el-GR" sz="1800" i="1" dirty="0"/>
              <a:t>Ζέρβα Μαρία (Α.Μ. 1343201900018)</a:t>
            </a:r>
          </a:p>
          <a:p>
            <a:pPr marL="0" indent="0" algn="just">
              <a:buNone/>
            </a:pPr>
            <a:r>
              <a:rPr lang="el-GR" sz="1800" i="1" dirty="0"/>
              <a:t>. Αθήνα 2023</a:t>
            </a:r>
          </a:p>
        </p:txBody>
      </p:sp>
    </p:spTree>
    <p:extLst>
      <p:ext uri="{BB962C8B-B14F-4D97-AF65-F5344CB8AC3E}">
        <p14:creationId xmlns:p14="http://schemas.microsoft.com/office/powerpoint/2010/main" val="115369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DE76E9-F13C-52AD-EF71-E07CCF0D472F}"/>
              </a:ext>
            </a:extLst>
          </p:cNvPr>
          <p:cNvSpPr>
            <a:spLocks noGrp="1"/>
          </p:cNvSpPr>
          <p:nvPr>
            <p:ph type="title"/>
          </p:nvPr>
        </p:nvSpPr>
        <p:spPr>
          <a:xfrm>
            <a:off x="770964" y="412339"/>
            <a:ext cx="10049435" cy="1931036"/>
          </a:xfrm>
        </p:spPr>
        <p:txBody>
          <a:bodyPr>
            <a:noAutofit/>
          </a:bodyPr>
          <a:lstStyle/>
          <a:p>
            <a:pPr algn="just">
              <a:spcAft>
                <a:spcPts val="800"/>
              </a:spcAft>
            </a:pPr>
            <a:r>
              <a:rPr lang="el-GR" sz="2400" b="1" i="1" kern="100" dirty="0">
                <a:effectLst/>
                <a:latin typeface="Aptos" panose="020B0004020202020204" pitchFamily="34" charset="0"/>
                <a:ea typeface="Calibri" panose="020F0502020204030204" pitchFamily="34" charset="0"/>
                <a:cs typeface="Times New Roman" panose="02020603050405020304" pitchFamily="18" charset="0"/>
              </a:rPr>
              <a:t>Η </a:t>
            </a:r>
            <a:r>
              <a:rPr lang="el-GR" sz="2400" b="1" i="1" kern="100" dirty="0" err="1">
                <a:effectLst/>
                <a:latin typeface="Aptos" panose="020B0004020202020204" pitchFamily="34" charset="0"/>
                <a:ea typeface="Calibri" panose="020F0502020204030204" pitchFamily="34" charset="0"/>
                <a:cs typeface="Times New Roman" panose="02020603050405020304" pitchFamily="18" charset="0"/>
              </a:rPr>
              <a:t>γυναικοκτονία</a:t>
            </a:r>
            <a:r>
              <a:rPr lang="en-US" sz="2400" i="1" kern="100" dirty="0">
                <a:effectLst/>
                <a:latin typeface="Aptos" panose="020B0004020202020204" pitchFamily="34" charset="0"/>
                <a:ea typeface="Calibri" panose="020F0502020204030204" pitchFamily="34" charset="0"/>
                <a:cs typeface="Times New Roman" panose="02020603050405020304" pitchFamily="18" charset="0"/>
              </a:rPr>
              <a:t>:</a:t>
            </a:r>
            <a:r>
              <a:rPr lang="en-US" sz="2400" i="1" kern="100" dirty="0">
                <a:latin typeface="Aptos" panose="020B0004020202020204" pitchFamily="34" charset="0"/>
                <a:ea typeface="Calibri" panose="020F0502020204030204" pitchFamily="34" charset="0"/>
                <a:cs typeface="Times New Roman" panose="02020603050405020304" pitchFamily="18" charset="0"/>
              </a:rPr>
              <a:t> </a:t>
            </a:r>
            <a:r>
              <a:rPr lang="en-US" sz="2000" i="1" kern="100" dirty="0">
                <a:latin typeface="Aptos" panose="020B0004020202020204" pitchFamily="34" charset="0"/>
                <a:ea typeface="Calibri" panose="020F0502020204030204" pitchFamily="34" charset="0"/>
                <a:cs typeface="Times New Roman" panose="02020603050405020304" pitchFamily="18" charset="0"/>
              </a:rPr>
              <a:t>E</a:t>
            </a:r>
            <a:r>
              <a:rPr lang="el-GR" sz="2000" i="1" kern="100" dirty="0" err="1">
                <a:effectLst/>
                <a:latin typeface="Aptos" panose="020B0004020202020204" pitchFamily="34" charset="0"/>
                <a:ea typeface="Calibri" panose="020F0502020204030204" pitchFamily="34" charset="0"/>
                <a:cs typeface="Times New Roman" panose="02020603050405020304" pitchFamily="18" charset="0"/>
              </a:rPr>
              <a:t>ίναι</a:t>
            </a:r>
            <a:r>
              <a:rPr lang="el-GR" sz="2000" i="1" kern="100" dirty="0">
                <a:effectLst/>
                <a:latin typeface="Aptos" panose="020B0004020202020204" pitchFamily="34" charset="0"/>
                <a:ea typeface="Calibri" panose="020F0502020204030204" pitchFamily="34" charset="0"/>
                <a:cs typeface="Times New Roman" panose="02020603050405020304" pitchFamily="18" charset="0"/>
              </a:rPr>
              <a:t> ένα έγκλημα μίσους που βασίζεται στο φύλο, και αφορά τη δολοφονία γυναικών (ή κοριτσιών) επειδή είναι γυναίκες. Συμπεριλαμβάνονται μορφές </a:t>
            </a:r>
            <a:r>
              <a:rPr lang="el-GR" sz="2000" i="1" kern="100" dirty="0" err="1">
                <a:effectLst/>
                <a:latin typeface="Aptos" panose="020B0004020202020204" pitchFamily="34" charset="0"/>
                <a:ea typeface="Calibri" panose="020F0502020204030204" pitchFamily="34" charset="0"/>
                <a:cs typeface="Times New Roman" panose="02020603050405020304" pitchFamily="18" charset="0"/>
              </a:rPr>
              <a:t>έμφυλης</a:t>
            </a:r>
            <a:r>
              <a:rPr lang="el-GR" sz="2000" i="1" kern="100" dirty="0">
                <a:effectLst/>
                <a:latin typeface="Aptos" panose="020B0004020202020204" pitchFamily="34" charset="0"/>
                <a:ea typeface="Calibri" panose="020F0502020204030204" pitchFamily="34" charset="0"/>
                <a:cs typeface="Times New Roman" panose="02020603050405020304" pitchFamily="18" charset="0"/>
              </a:rPr>
              <a:t> και σεξιστικής βίας. </a:t>
            </a:r>
            <a:br>
              <a:rPr lang="el-GR" sz="2000" i="1" kern="100" dirty="0">
                <a:effectLst/>
                <a:latin typeface="Aptos" panose="020B0004020202020204" pitchFamily="34" charset="0"/>
                <a:ea typeface="Calibri" panose="020F0502020204030204" pitchFamily="34" charset="0"/>
                <a:cs typeface="Times New Roman" panose="02020603050405020304" pitchFamily="18" charset="0"/>
              </a:rPr>
            </a:br>
            <a:br>
              <a:rPr lang="el-GR" sz="2000" i="1" kern="100" dirty="0">
                <a:effectLst/>
                <a:latin typeface="Calibri" panose="020F0502020204030204" pitchFamily="34" charset="0"/>
                <a:ea typeface="Calibri" panose="020F0502020204030204" pitchFamily="34" charset="0"/>
                <a:cs typeface="Times New Roman" panose="02020603050405020304" pitchFamily="18" charset="0"/>
              </a:rPr>
            </a:br>
            <a:r>
              <a:rPr lang="el-GR" sz="2000" i="1" kern="100" dirty="0">
                <a:effectLst/>
                <a:latin typeface="Roboto" panose="02000000000000000000" pitchFamily="2" charset="0"/>
                <a:ea typeface="Calibri" panose="020F0502020204030204" pitchFamily="34" charset="0"/>
                <a:cs typeface="Times New Roman" panose="02020603050405020304" pitchFamily="18" charset="0"/>
              </a:rPr>
              <a:t>Είναι η έκφραση της ιστορικά διαπιστωμένης ανισότητας στις σχέσεις ισχύος, μεταξύ ανδρών και γυναικών, που οδήγησε στην κυριαρχία των ανδρών επί των γυναικών.</a:t>
            </a:r>
            <a:br>
              <a:rPr lang="el-GR" sz="2000" i="1"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2000" i="1" dirty="0"/>
          </a:p>
        </p:txBody>
      </p:sp>
      <p:pic>
        <p:nvPicPr>
          <p:cNvPr id="4" name="Picture 2" descr="Strong me: Καμπάνια αναγνώρισης της νομικής αξίας του όρου «Γυναικοκτονία»  σε δεκάδες Δήμους της Ελλάδας - ertnews.gr">
            <a:extLst>
              <a:ext uri="{FF2B5EF4-FFF2-40B4-BE49-F238E27FC236}">
                <a16:creationId xmlns:a16="http://schemas.microsoft.com/office/drawing/2014/main" id="{CE7D8880-7F2D-FAA4-1174-317D18D0BBF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5423" b="25423"/>
          <a:stretch/>
        </p:blipFill>
        <p:spPr bwMode="auto">
          <a:xfrm>
            <a:off x="838200" y="2997199"/>
            <a:ext cx="9901518" cy="3115365"/>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095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520A6E-35CC-737E-EA48-E67CE129ADC5}"/>
              </a:ext>
            </a:extLst>
          </p:cNvPr>
          <p:cNvSpPr>
            <a:spLocks noGrp="1"/>
          </p:cNvSpPr>
          <p:nvPr>
            <p:ph type="title"/>
          </p:nvPr>
        </p:nvSpPr>
        <p:spPr>
          <a:xfrm>
            <a:off x="843280" y="406400"/>
            <a:ext cx="10335260" cy="2296160"/>
          </a:xfrm>
        </p:spPr>
        <p:txBody>
          <a:bodyPr>
            <a:noAutofit/>
          </a:bodyPr>
          <a:lstStyle/>
          <a:p>
            <a:pPr algn="just"/>
            <a:r>
              <a:rPr lang="el-GR" sz="2000" b="1" i="1" dirty="0">
                <a:solidFill>
                  <a:srgbClr val="1F1F1F"/>
                </a:solidFill>
                <a:effectLst/>
                <a:latin typeface="Google Sans"/>
              </a:rPr>
              <a:t>. Ο όρος "</a:t>
            </a:r>
            <a:r>
              <a:rPr lang="el-GR" sz="2000" b="1" i="1" dirty="0" err="1">
                <a:solidFill>
                  <a:srgbClr val="1F1F1F"/>
                </a:solidFill>
                <a:effectLst/>
                <a:latin typeface="Google Sans"/>
              </a:rPr>
              <a:t>γυναικοκτονία</a:t>
            </a:r>
            <a:r>
              <a:rPr lang="el-GR" sz="2000" b="0" i="1" dirty="0">
                <a:solidFill>
                  <a:srgbClr val="1F1F1F"/>
                </a:solidFill>
                <a:effectLst/>
                <a:latin typeface="Google Sans"/>
              </a:rPr>
              <a:t>" χρησιμοποιήθηκε για πρώτη φορά στην Αγγλία το 1801 για να υποδηλώσει "τη δολοφονία μιας γυναίκας". </a:t>
            </a:r>
            <a:br>
              <a:rPr lang="el-GR" sz="2000" b="0" i="1" dirty="0">
                <a:solidFill>
                  <a:srgbClr val="1F1F1F"/>
                </a:solidFill>
                <a:effectLst/>
                <a:latin typeface="Google Sans"/>
              </a:rPr>
            </a:br>
            <a:r>
              <a:rPr lang="el-GR" sz="2000" b="0" i="1" dirty="0">
                <a:solidFill>
                  <a:srgbClr val="1F1F1F"/>
                </a:solidFill>
                <a:effectLst/>
                <a:latin typeface="Google Sans"/>
              </a:rPr>
              <a:t>Το 1848 ο όρος δημοσιεύτηκε στο λεξικό νομικών όρων του </a:t>
            </a:r>
            <a:r>
              <a:rPr lang="el-GR" sz="2000" b="0" i="1" dirty="0" err="1">
                <a:solidFill>
                  <a:srgbClr val="1F1F1F"/>
                </a:solidFill>
                <a:effectLst/>
                <a:latin typeface="Google Sans"/>
              </a:rPr>
              <a:t>Wharton's</a:t>
            </a:r>
            <a:r>
              <a:rPr lang="el-GR" sz="2000" b="0" i="1" dirty="0">
                <a:solidFill>
                  <a:srgbClr val="1F1F1F"/>
                </a:solidFill>
                <a:effectLst/>
                <a:latin typeface="Google Sans"/>
              </a:rPr>
              <a:t>. Ωστόσο, η σύγχρονη χρήση του όρου "</a:t>
            </a:r>
            <a:r>
              <a:rPr lang="el-GR" sz="2000" b="0" i="1" dirty="0" err="1">
                <a:solidFill>
                  <a:srgbClr val="1F1F1F"/>
                </a:solidFill>
                <a:effectLst/>
                <a:latin typeface="Google Sans"/>
              </a:rPr>
              <a:t>γυναικοκτονία</a:t>
            </a:r>
            <a:r>
              <a:rPr lang="el-GR" sz="2000" b="0" i="1" dirty="0">
                <a:solidFill>
                  <a:srgbClr val="1F1F1F"/>
                </a:solidFill>
                <a:effectLst/>
                <a:latin typeface="Google Sans"/>
              </a:rPr>
              <a:t>" ως μορφή </a:t>
            </a:r>
            <a:r>
              <a:rPr lang="el-GR" sz="2000" b="0" i="1" dirty="0" err="1">
                <a:solidFill>
                  <a:srgbClr val="1F1F1F"/>
                </a:solidFill>
                <a:effectLst/>
                <a:latin typeface="Google Sans"/>
              </a:rPr>
              <a:t>έμφυλης</a:t>
            </a:r>
            <a:r>
              <a:rPr lang="el-GR" sz="2000" b="0" i="1" dirty="0">
                <a:solidFill>
                  <a:srgbClr val="1F1F1F"/>
                </a:solidFill>
                <a:effectLst/>
                <a:latin typeface="Google Sans"/>
              </a:rPr>
              <a:t> βίας συνδέεται με τη φεμινίστρια συγγραφέα Νταϊάνα Ράσελ (</a:t>
            </a:r>
            <a:r>
              <a:rPr lang="el-GR" sz="2000" b="0" i="1" dirty="0" err="1">
                <a:solidFill>
                  <a:srgbClr val="1F1F1F"/>
                </a:solidFill>
                <a:effectLst/>
                <a:latin typeface="Google Sans"/>
              </a:rPr>
              <a:t>Diana</a:t>
            </a:r>
            <a:r>
              <a:rPr lang="el-GR" sz="2000" b="0" i="1" dirty="0">
                <a:solidFill>
                  <a:srgbClr val="1F1F1F"/>
                </a:solidFill>
                <a:effectLst/>
                <a:latin typeface="Google Sans"/>
              </a:rPr>
              <a:t> </a:t>
            </a:r>
            <a:r>
              <a:rPr lang="el-GR" sz="2000" b="0" i="1" dirty="0" err="1">
                <a:solidFill>
                  <a:srgbClr val="1F1F1F"/>
                </a:solidFill>
                <a:effectLst/>
                <a:latin typeface="Google Sans"/>
              </a:rPr>
              <a:t>Russe</a:t>
            </a:r>
            <a:r>
              <a:rPr lang="el-GR" sz="2000" b="0" i="1" dirty="0">
                <a:solidFill>
                  <a:srgbClr val="1F1F1F"/>
                </a:solidFill>
                <a:effectLst/>
                <a:latin typeface="Google Sans"/>
              </a:rPr>
              <a:t>), η οποία τον προσδιόρισε και διέδωσε αυτόν τον όρο στη δεκαετία του 1970.</a:t>
            </a:r>
            <a:br>
              <a:rPr lang="el-GR" sz="2000" b="0" i="1" dirty="0">
                <a:solidFill>
                  <a:srgbClr val="1F1F1F"/>
                </a:solidFill>
                <a:effectLst/>
                <a:latin typeface="Google Sans"/>
              </a:rPr>
            </a:br>
            <a:endParaRPr lang="el-GR" sz="2000" dirty="0"/>
          </a:p>
        </p:txBody>
      </p:sp>
      <p:sp>
        <p:nvSpPr>
          <p:cNvPr id="3" name="Θέση περιεχομένου 2">
            <a:extLst>
              <a:ext uri="{FF2B5EF4-FFF2-40B4-BE49-F238E27FC236}">
                <a16:creationId xmlns:a16="http://schemas.microsoft.com/office/drawing/2014/main" id="{FF21C790-82DB-7E7D-72B3-2DBAB633BCB3}"/>
              </a:ext>
            </a:extLst>
          </p:cNvPr>
          <p:cNvSpPr>
            <a:spLocks noGrp="1"/>
          </p:cNvSpPr>
          <p:nvPr>
            <p:ph idx="1"/>
          </p:nvPr>
        </p:nvSpPr>
        <p:spPr>
          <a:xfrm>
            <a:off x="800100" y="2946400"/>
            <a:ext cx="10591800" cy="3189922"/>
          </a:xfrm>
        </p:spPr>
        <p:txBody>
          <a:bodyPr>
            <a:normAutofit/>
          </a:bodyPr>
          <a:lstStyle/>
          <a:p>
            <a:pPr marL="0" indent="0" algn="just">
              <a:buNone/>
            </a:pPr>
            <a:r>
              <a:rPr lang="el-GR" sz="2000" b="0" i="1" dirty="0">
                <a:solidFill>
                  <a:srgbClr val="1F1F1F"/>
                </a:solidFill>
                <a:effectLst/>
                <a:latin typeface="Google Sans"/>
              </a:rPr>
              <a:t>  Στο βιβλίο της "</a:t>
            </a:r>
            <a:r>
              <a:rPr lang="el-GR" sz="2000" b="0" i="1" dirty="0" err="1">
                <a:solidFill>
                  <a:srgbClr val="1F1F1F"/>
                </a:solidFill>
                <a:effectLst/>
                <a:latin typeface="Google Sans"/>
              </a:rPr>
              <a:t>Against</a:t>
            </a:r>
            <a:r>
              <a:rPr lang="el-GR" sz="2000" b="0" i="1" dirty="0">
                <a:solidFill>
                  <a:srgbClr val="1F1F1F"/>
                </a:solidFill>
                <a:effectLst/>
                <a:latin typeface="Google Sans"/>
              </a:rPr>
              <a:t> </a:t>
            </a:r>
            <a:r>
              <a:rPr lang="el-GR" sz="2000" b="0" i="1" dirty="0" err="1">
                <a:solidFill>
                  <a:srgbClr val="1F1F1F"/>
                </a:solidFill>
                <a:effectLst/>
                <a:latin typeface="Google Sans"/>
              </a:rPr>
              <a:t>Our</a:t>
            </a:r>
            <a:r>
              <a:rPr lang="el-GR" sz="2000" b="0" i="1" dirty="0">
                <a:solidFill>
                  <a:srgbClr val="1F1F1F"/>
                </a:solidFill>
                <a:effectLst/>
                <a:latin typeface="Google Sans"/>
              </a:rPr>
              <a:t> </a:t>
            </a:r>
            <a:r>
              <a:rPr lang="el-GR" sz="2000" b="0" i="1" dirty="0" err="1">
                <a:solidFill>
                  <a:srgbClr val="1F1F1F"/>
                </a:solidFill>
                <a:effectLst/>
                <a:latin typeface="Google Sans"/>
              </a:rPr>
              <a:t>Will</a:t>
            </a:r>
            <a:r>
              <a:rPr lang="el-GR" sz="2000" b="0" i="1" dirty="0">
                <a:solidFill>
                  <a:srgbClr val="1F1F1F"/>
                </a:solidFill>
                <a:effectLst/>
                <a:latin typeface="Google Sans"/>
              </a:rPr>
              <a:t>: </a:t>
            </a:r>
            <a:r>
              <a:rPr lang="el-GR" sz="2000" b="0" i="1" dirty="0" err="1">
                <a:solidFill>
                  <a:srgbClr val="1F1F1F"/>
                </a:solidFill>
                <a:effectLst/>
                <a:latin typeface="Google Sans"/>
              </a:rPr>
              <a:t>Men</a:t>
            </a:r>
            <a:r>
              <a:rPr lang="el-GR" sz="2000" b="0" i="1" dirty="0">
                <a:solidFill>
                  <a:srgbClr val="1F1F1F"/>
                </a:solidFill>
                <a:effectLst/>
                <a:latin typeface="Google Sans"/>
              </a:rPr>
              <a:t>, </a:t>
            </a:r>
            <a:r>
              <a:rPr lang="el-GR" sz="2000" b="0" i="1" dirty="0" err="1">
                <a:solidFill>
                  <a:srgbClr val="1F1F1F"/>
                </a:solidFill>
                <a:effectLst/>
                <a:latin typeface="Google Sans"/>
              </a:rPr>
              <a:t>Women</a:t>
            </a:r>
            <a:r>
              <a:rPr lang="el-GR" sz="2000" b="0" i="1" dirty="0">
                <a:solidFill>
                  <a:srgbClr val="1F1F1F"/>
                </a:solidFill>
                <a:effectLst/>
                <a:latin typeface="Google Sans"/>
              </a:rPr>
              <a:t> and </a:t>
            </a:r>
            <a:r>
              <a:rPr lang="el-GR" sz="2000" b="0" i="1" dirty="0" err="1">
                <a:solidFill>
                  <a:srgbClr val="1F1F1F"/>
                </a:solidFill>
                <a:effectLst/>
                <a:latin typeface="Google Sans"/>
              </a:rPr>
              <a:t>Rape</a:t>
            </a:r>
            <a:r>
              <a:rPr lang="el-GR" sz="2000" b="0" i="1" dirty="0">
                <a:solidFill>
                  <a:srgbClr val="1F1F1F"/>
                </a:solidFill>
                <a:effectLst/>
                <a:latin typeface="Google Sans"/>
              </a:rPr>
              <a:t>" (1976), η Ράσελ ορίζει τη </a:t>
            </a:r>
            <a:r>
              <a:rPr lang="el-GR" sz="2000" b="0" i="1" dirty="0" err="1">
                <a:solidFill>
                  <a:srgbClr val="1F1F1F"/>
                </a:solidFill>
                <a:effectLst/>
                <a:latin typeface="Google Sans"/>
              </a:rPr>
              <a:t>γυναικοκτονία</a:t>
            </a:r>
            <a:r>
              <a:rPr lang="el-GR" sz="2000" b="0" i="1" dirty="0">
                <a:solidFill>
                  <a:srgbClr val="1F1F1F"/>
                </a:solidFill>
                <a:effectLst/>
                <a:latin typeface="Google Sans"/>
              </a:rPr>
              <a:t> ως "τη δολοφονία μιας γυναίκας από έναν άνδρα λόγω του φύλου της". </a:t>
            </a:r>
          </a:p>
          <a:p>
            <a:pPr marL="0" indent="0" algn="just">
              <a:buNone/>
            </a:pPr>
            <a:r>
              <a:rPr lang="el-GR" sz="2000" b="0" i="1" dirty="0">
                <a:solidFill>
                  <a:srgbClr val="1F1F1F"/>
                </a:solidFill>
                <a:effectLst/>
                <a:latin typeface="Google Sans"/>
              </a:rPr>
              <a:t>  Η Ράσελ υποστήριξε ότι η </a:t>
            </a:r>
            <a:r>
              <a:rPr lang="el-GR" sz="2000" b="0" i="1" dirty="0" err="1">
                <a:solidFill>
                  <a:srgbClr val="1F1F1F"/>
                </a:solidFill>
                <a:effectLst/>
                <a:latin typeface="Google Sans"/>
              </a:rPr>
              <a:t>γυναικοκτονία</a:t>
            </a:r>
            <a:r>
              <a:rPr lang="el-GR" sz="2000" b="0" i="1" dirty="0">
                <a:solidFill>
                  <a:srgbClr val="1F1F1F"/>
                </a:solidFill>
                <a:effectLst/>
                <a:latin typeface="Google Sans"/>
              </a:rPr>
              <a:t> είναι μια μορφή </a:t>
            </a:r>
            <a:r>
              <a:rPr lang="el-GR" sz="2000" b="0" i="1" dirty="0" err="1">
                <a:solidFill>
                  <a:srgbClr val="1F1F1F"/>
                </a:solidFill>
                <a:effectLst/>
                <a:latin typeface="Google Sans"/>
              </a:rPr>
              <a:t>έμφυλης</a:t>
            </a:r>
            <a:r>
              <a:rPr lang="el-GR" sz="2000" b="0" i="1" dirty="0">
                <a:solidFill>
                  <a:srgbClr val="1F1F1F"/>
                </a:solidFill>
                <a:effectLst/>
                <a:latin typeface="Google Sans"/>
              </a:rPr>
              <a:t> βίας που έχει τις ρίζες της στην πατριαρχία και τον σεξισμό.</a:t>
            </a:r>
          </a:p>
          <a:p>
            <a:pPr marL="0" indent="0" algn="just">
              <a:buNone/>
            </a:pPr>
            <a:r>
              <a:rPr lang="el-GR" sz="2000" b="0" i="1" dirty="0">
                <a:solidFill>
                  <a:srgbClr val="1F1F1F"/>
                </a:solidFill>
                <a:effectLst/>
                <a:latin typeface="Google Sans"/>
              </a:rPr>
              <a:t> Η ορολογία της Ράσελ έγινε ευρέως αποδεκτή από τους ακτιβιστές για τα δικαιώματα των γυναικών και από τα μέσα ενημέρωσης. Το 1993, ο Οργανισμός Ηνωμένων Εθνών (ΟΗΕ) υιοθέτησε τον όρο "</a:t>
            </a:r>
            <a:r>
              <a:rPr lang="el-GR" sz="2000" b="0" i="1" dirty="0" err="1">
                <a:solidFill>
                  <a:srgbClr val="1F1F1F"/>
                </a:solidFill>
                <a:effectLst/>
                <a:latin typeface="Google Sans"/>
              </a:rPr>
              <a:t>γυναικοκτονία</a:t>
            </a:r>
            <a:r>
              <a:rPr lang="el-GR" sz="2000" b="0" i="1" dirty="0">
                <a:solidFill>
                  <a:srgbClr val="1F1F1F"/>
                </a:solidFill>
                <a:effectLst/>
                <a:latin typeface="Google Sans"/>
              </a:rPr>
              <a:t>" στην Παγκόσμια Διακήρυξη για την Εξάλειψη της Βίας κατά των Γυναικών.</a:t>
            </a:r>
            <a:br>
              <a:rPr lang="el-GR" sz="2000" b="0" i="1" dirty="0">
                <a:solidFill>
                  <a:srgbClr val="1F1F1F"/>
                </a:solidFill>
                <a:effectLst/>
                <a:latin typeface="Google Sans"/>
              </a:rPr>
            </a:br>
            <a:endParaRPr lang="el-GR" sz="2000" dirty="0"/>
          </a:p>
        </p:txBody>
      </p:sp>
    </p:spTree>
    <p:extLst>
      <p:ext uri="{BB962C8B-B14F-4D97-AF65-F5344CB8AC3E}">
        <p14:creationId xmlns:p14="http://schemas.microsoft.com/office/powerpoint/2010/main" val="31217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2" name="Rectangle 1128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662744F-7151-9D55-C09D-0949C14B791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b="1" i="1" kern="1200" dirty="0" err="1">
                <a:solidFill>
                  <a:schemeClr val="tx1"/>
                </a:solidFill>
                <a:latin typeface="+mj-lt"/>
                <a:ea typeface="+mj-ea"/>
                <a:cs typeface="+mj-cs"/>
              </a:rPr>
              <a:t>Νέο</a:t>
            </a:r>
            <a:r>
              <a:rPr lang="en-US" sz="4600" b="1" i="1" kern="1200" dirty="0">
                <a:solidFill>
                  <a:schemeClr val="tx1"/>
                </a:solidFill>
                <a:latin typeface="+mj-lt"/>
                <a:ea typeface="+mj-ea"/>
                <a:cs typeface="+mj-cs"/>
              </a:rPr>
              <a:t> ανα</a:t>
            </a:r>
            <a:r>
              <a:rPr lang="en-US" sz="4600" b="1" i="1" kern="1200" dirty="0" err="1">
                <a:solidFill>
                  <a:schemeClr val="tx1"/>
                </a:solidFill>
                <a:latin typeface="+mj-lt"/>
                <a:ea typeface="+mj-ea"/>
                <a:cs typeface="+mj-cs"/>
              </a:rPr>
              <a:t>δυόμενες</a:t>
            </a:r>
            <a:r>
              <a:rPr lang="en-US" sz="4600" b="1" i="1" kern="1200" dirty="0">
                <a:solidFill>
                  <a:schemeClr val="tx1"/>
                </a:solidFill>
                <a:latin typeface="+mj-lt"/>
                <a:ea typeface="+mj-ea"/>
                <a:cs typeface="+mj-cs"/>
              </a:rPr>
              <a:t> </a:t>
            </a:r>
            <a:r>
              <a:rPr lang="en-US" sz="4600" b="1" i="1" kern="1200" dirty="0" err="1">
                <a:solidFill>
                  <a:schemeClr val="tx1"/>
                </a:solidFill>
                <a:latin typeface="+mj-lt"/>
                <a:ea typeface="+mj-ea"/>
                <a:cs typeface="+mj-cs"/>
              </a:rPr>
              <a:t>μορφές</a:t>
            </a:r>
            <a:r>
              <a:rPr lang="en-US" sz="4600" b="1" i="1" kern="1200" dirty="0">
                <a:solidFill>
                  <a:schemeClr val="tx1"/>
                </a:solidFill>
                <a:latin typeface="+mj-lt"/>
                <a:ea typeface="+mj-ea"/>
                <a:cs typeface="+mj-cs"/>
              </a:rPr>
              <a:t> βίας κα</a:t>
            </a:r>
            <a:r>
              <a:rPr lang="en-US" sz="4600" b="1" i="1" kern="1200" dirty="0" err="1">
                <a:solidFill>
                  <a:schemeClr val="tx1"/>
                </a:solidFill>
                <a:latin typeface="+mj-lt"/>
                <a:ea typeface="+mj-ea"/>
                <a:cs typeface="+mj-cs"/>
              </a:rPr>
              <a:t>τά</a:t>
            </a:r>
            <a:r>
              <a:rPr lang="en-US" sz="4600" b="1" i="1" kern="1200" dirty="0">
                <a:solidFill>
                  <a:schemeClr val="tx1"/>
                </a:solidFill>
                <a:latin typeface="+mj-lt"/>
                <a:ea typeface="+mj-ea"/>
                <a:cs typeface="+mj-cs"/>
              </a:rPr>
              <a:t> </a:t>
            </a:r>
            <a:r>
              <a:rPr lang="en-US" sz="4600" b="1" i="1" kern="1200" dirty="0" err="1">
                <a:solidFill>
                  <a:schemeClr val="tx1"/>
                </a:solidFill>
                <a:latin typeface="+mj-lt"/>
                <a:ea typeface="+mj-ea"/>
                <a:cs typeface="+mj-cs"/>
              </a:rPr>
              <a:t>των</a:t>
            </a:r>
            <a:r>
              <a:rPr lang="en-US" sz="4600" b="1" i="1" kern="1200" dirty="0">
                <a:solidFill>
                  <a:schemeClr val="tx1"/>
                </a:solidFill>
                <a:latin typeface="+mj-lt"/>
                <a:ea typeface="+mj-ea"/>
                <a:cs typeface="+mj-cs"/>
              </a:rPr>
              <a:t> </a:t>
            </a:r>
            <a:r>
              <a:rPr lang="en-US" sz="4600" b="1" i="1" kern="1200" dirty="0" err="1">
                <a:solidFill>
                  <a:schemeClr val="tx1"/>
                </a:solidFill>
                <a:latin typeface="+mj-lt"/>
                <a:ea typeface="+mj-ea"/>
                <a:cs typeface="+mj-cs"/>
              </a:rPr>
              <a:t>γυν</a:t>
            </a:r>
            <a:r>
              <a:rPr lang="en-US" sz="4600" b="1" i="1" kern="1200" dirty="0">
                <a:solidFill>
                  <a:schemeClr val="tx1"/>
                </a:solidFill>
                <a:latin typeface="+mj-lt"/>
                <a:ea typeface="+mj-ea"/>
                <a:cs typeface="+mj-cs"/>
              </a:rPr>
              <a:t>αικών.</a:t>
            </a:r>
          </a:p>
        </p:txBody>
      </p:sp>
      <p:sp>
        <p:nvSpPr>
          <p:cNvPr id="1128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Έμφυλη διαδικτυακή βία: οι μορφές - Feminalab">
            <a:extLst>
              <a:ext uri="{FF2B5EF4-FFF2-40B4-BE49-F238E27FC236}">
                <a16:creationId xmlns:a16="http://schemas.microsoft.com/office/drawing/2014/main" id="{B0CFAAAB-81E0-9F74-5B53-2ECCB52C2B4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66" r="31586" b="9090"/>
          <a:stretch/>
        </p:blipFill>
        <p:spPr bwMode="auto">
          <a:xfrm>
            <a:off x="4753741" y="640080"/>
            <a:ext cx="7015726"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6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C268D3-C0B5-E753-29AA-1DDA5EBA3E6D}"/>
              </a:ext>
            </a:extLst>
          </p:cNvPr>
          <p:cNvSpPr>
            <a:spLocks noGrp="1"/>
          </p:cNvSpPr>
          <p:nvPr>
            <p:ph type="title"/>
          </p:nvPr>
        </p:nvSpPr>
        <p:spPr>
          <a:xfrm>
            <a:off x="726882" y="452487"/>
            <a:ext cx="10626918" cy="1551242"/>
          </a:xfrm>
        </p:spPr>
        <p:txBody>
          <a:bodyPr>
            <a:normAutofit/>
          </a:bodyPr>
          <a:lstStyle/>
          <a:p>
            <a:pPr>
              <a:lnSpc>
                <a:spcPct val="107000"/>
              </a:lnSpc>
              <a:spcAft>
                <a:spcPts val="800"/>
              </a:spcAft>
            </a:pP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FFF3061F-974D-96A6-B950-9CE9135811A8}"/>
              </a:ext>
            </a:extLst>
          </p:cNvPr>
          <p:cNvSpPr>
            <a:spLocks noGrp="1"/>
          </p:cNvSpPr>
          <p:nvPr>
            <p:ph idx="1"/>
          </p:nvPr>
        </p:nvSpPr>
        <p:spPr>
          <a:xfrm>
            <a:off x="726882" y="2326640"/>
            <a:ext cx="10515600" cy="4460659"/>
          </a:xfrm>
        </p:spPr>
        <p:txBody>
          <a:bodyPr>
            <a:normAutofit fontScale="77500" lnSpcReduction="20000"/>
          </a:bodyPr>
          <a:lstStyle/>
          <a:p>
            <a:pPr algn="just">
              <a:lnSpc>
                <a:spcPct val="107000"/>
              </a:lnSpc>
              <a:spcAft>
                <a:spcPts val="800"/>
              </a:spcAft>
            </a:pPr>
            <a:r>
              <a:rPr lang="el-GR" sz="23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Η διαδικτυακή παρενόχληση</a:t>
            </a:r>
            <a:r>
              <a:rPr lang="el-GR" sz="23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αναφέρεται στην ανεπιθύμητη και επαναλαμβανόμενη συμπεριφορά που στοχεύει στο να προκαλέσει αναστάτωση, ή δυσφορία σε μια γυναίκα μέσω του Διαδικτύου ή άλλων ψηφιακών μέσων επικοινωνίας. Η διαδικτυακή παρενόχληση μπορεί να εκδηλωθεί με διάφορους τρόπους και μορφές, περιλαμβανομένων:</a:t>
            </a:r>
            <a:endParaRPr lang="el-GR" sz="23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l-GR" sz="23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Διαδικτυακός εκφοβισμός (</a:t>
            </a:r>
            <a:r>
              <a:rPr lang="el-GR" sz="2300" b="1" i="1" kern="100" dirty="0" err="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κυβερνοεκφοβισμός</a:t>
            </a:r>
            <a:r>
              <a:rPr lang="el-GR" sz="23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a:t>
            </a:r>
            <a:r>
              <a:rPr lang="el-GR" sz="23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Απειλητικά, προσβλητικά, ή εκφοβιστικά μηνύματα ή περιεχόμενο που στοχεύει να προκαλέσει άγχος ή φόβο.</a:t>
            </a:r>
            <a:endParaRPr lang="el-GR" sz="23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l-GR" sz="23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Διαδικτυακή παρακολούθηση:</a:t>
            </a:r>
            <a:r>
              <a:rPr lang="el-GR" sz="23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Η ανεπιθύμητη παρακολούθηση της διαδικτυακής δραστηριότητας κάποιας γυναίκας.</a:t>
            </a:r>
            <a:endParaRPr lang="el-GR" sz="23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l-GR" sz="23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Διαδικτυακή παρενόχληση:</a:t>
            </a:r>
            <a:r>
              <a:rPr lang="el-GR" sz="23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Ανεπιθύμητες και επανειλημμένες ενέργειες που προκαλούν παρενόχληση ή δυσφορία.</a:t>
            </a:r>
            <a:endParaRPr lang="el-GR" sz="23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l-GR" sz="23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Διαδικτυακή δυσφήμιση:</a:t>
            </a:r>
            <a:r>
              <a:rPr lang="el-GR" sz="23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Δημοσίευση ψευδών ή προσβλητικών πληροφοριών για κάποια γυναίκα.</a:t>
            </a:r>
            <a:endParaRPr lang="el-GR" sz="23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l-GR" sz="23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Διαδικτυακή αποκάλυψη:</a:t>
            </a:r>
            <a:r>
              <a:rPr lang="el-GR" sz="23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Η ανεπιθύμητη αποκάλυψη προσωπικών πληροφοριών ή φωτογραφιών.</a:t>
            </a:r>
            <a:endParaRPr lang="el-GR" sz="23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5" name="TextBox 4">
            <a:extLst>
              <a:ext uri="{FF2B5EF4-FFF2-40B4-BE49-F238E27FC236}">
                <a16:creationId xmlns:a16="http://schemas.microsoft.com/office/drawing/2014/main" id="{DF18D7BB-6513-F31E-F30A-5887B02C5376}"/>
              </a:ext>
            </a:extLst>
          </p:cNvPr>
          <p:cNvSpPr txBox="1"/>
          <p:nvPr/>
        </p:nvSpPr>
        <p:spPr>
          <a:xfrm>
            <a:off x="726882" y="4"/>
            <a:ext cx="10515600" cy="2062103"/>
          </a:xfrm>
          <a:prstGeom prst="rect">
            <a:avLst/>
          </a:prstGeom>
          <a:noFill/>
        </p:spPr>
        <p:txBody>
          <a:bodyPr wrap="square">
            <a:spAutoFit/>
          </a:bodyPr>
          <a:lstStyle/>
          <a:p>
            <a:pPr algn="just"/>
            <a:r>
              <a:rPr lang="el-GR" sz="2800" b="1" i="1" dirty="0">
                <a:solidFill>
                  <a:srgbClr val="1F1F1F"/>
                </a:solidFill>
                <a:latin typeface="Google Sans"/>
              </a:rPr>
              <a:t>.</a:t>
            </a:r>
            <a:r>
              <a:rPr lang="el-GR" sz="2800" b="1" i="1" dirty="0" err="1">
                <a:solidFill>
                  <a:srgbClr val="1F1F1F"/>
                </a:solidFill>
                <a:latin typeface="Google Sans"/>
              </a:rPr>
              <a:t>Ν</a:t>
            </a:r>
            <a:r>
              <a:rPr lang="el-GR" sz="2800" b="1" i="1" dirty="0" err="1">
                <a:solidFill>
                  <a:srgbClr val="1F1F1F"/>
                </a:solidFill>
                <a:effectLst/>
                <a:latin typeface="Google Sans"/>
              </a:rPr>
              <a:t>εοαναδυόμενες</a:t>
            </a:r>
            <a:r>
              <a:rPr lang="el-GR" sz="2800" b="1" i="1" dirty="0">
                <a:solidFill>
                  <a:srgbClr val="1F1F1F"/>
                </a:solidFill>
                <a:effectLst/>
                <a:latin typeface="Google Sans"/>
              </a:rPr>
              <a:t> μορφές βίας κατά των γυναικών</a:t>
            </a:r>
            <a:r>
              <a:rPr lang="en-US" sz="2400" b="0" i="1" dirty="0">
                <a:solidFill>
                  <a:srgbClr val="1F1F1F"/>
                </a:solidFill>
                <a:effectLst/>
                <a:latin typeface="Google Sans"/>
              </a:rPr>
              <a:t>:</a:t>
            </a:r>
            <a:r>
              <a:rPr lang="el-GR" sz="2400" b="0" i="1" dirty="0">
                <a:solidFill>
                  <a:srgbClr val="1F1F1F"/>
                </a:solidFill>
                <a:effectLst/>
                <a:latin typeface="Google Sans"/>
              </a:rPr>
              <a:t> </a:t>
            </a:r>
            <a:r>
              <a:rPr lang="en-US" sz="2000" i="1" dirty="0">
                <a:solidFill>
                  <a:srgbClr val="1F1F1F"/>
                </a:solidFill>
                <a:latin typeface="Google Sans"/>
              </a:rPr>
              <a:t>E</a:t>
            </a:r>
            <a:r>
              <a:rPr lang="el-GR" sz="2000" b="0" i="1" dirty="0" err="1">
                <a:solidFill>
                  <a:srgbClr val="1F1F1F"/>
                </a:solidFill>
                <a:effectLst/>
                <a:latin typeface="Google Sans"/>
              </a:rPr>
              <a:t>ίναι</a:t>
            </a:r>
            <a:r>
              <a:rPr lang="el-GR" sz="2000" b="0" i="1" dirty="0">
                <a:solidFill>
                  <a:srgbClr val="1F1F1F"/>
                </a:solidFill>
                <a:effectLst/>
                <a:latin typeface="Google Sans"/>
              </a:rPr>
              <a:t> εκείνες που εμφανίζονται πρόσφατα ή που αλλάζουν μορφή με την πάροδο του χρόνου. Αυτές οι μορφές βίας μπορεί να είναι αποτέλεσμα των αλλαγών στην κοινωνία, όπως η ανάπτυξη της τεχνολογίας και του διαδικτύου, μέσω</a:t>
            </a:r>
            <a:r>
              <a:rPr lang="el-GR" sz="2000" i="1" dirty="0">
                <a:solidFill>
                  <a:srgbClr val="1F1F1F"/>
                </a:solidFill>
                <a:latin typeface="Google Sans"/>
              </a:rPr>
              <a:t> του οποίου μπορεί να συμβούν,</a:t>
            </a:r>
            <a:br>
              <a:rPr lang="el-GR" sz="2000" i="1" dirty="0">
                <a:solidFill>
                  <a:srgbClr val="1F1F1F"/>
                </a:solidFill>
                <a:latin typeface="Google Sans"/>
              </a:rPr>
            </a:br>
            <a:br>
              <a:rPr lang="en-US" sz="2000" b="0" i="1" dirty="0">
                <a:solidFill>
                  <a:srgbClr val="1F1F1F"/>
                </a:solidFill>
                <a:effectLst/>
                <a:latin typeface="Google Sans"/>
              </a:rPr>
            </a:br>
            <a:r>
              <a:rPr lang="el-GR" sz="2000" b="0" i="1" dirty="0">
                <a:solidFill>
                  <a:srgbClr val="1F1F1F"/>
                </a:solidFill>
                <a:effectLst/>
                <a:latin typeface="Google Sans"/>
              </a:rPr>
              <a:t>όπως.</a:t>
            </a:r>
            <a:endParaRPr lang="el-GR" sz="2000" i="1" dirty="0"/>
          </a:p>
        </p:txBody>
      </p:sp>
    </p:spTree>
    <p:extLst>
      <p:ext uri="{BB962C8B-B14F-4D97-AF65-F5344CB8AC3E}">
        <p14:creationId xmlns:p14="http://schemas.microsoft.com/office/powerpoint/2010/main" val="148770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93396B-9DF7-95B1-2B36-050B7CF25418}"/>
              </a:ext>
            </a:extLst>
          </p:cNvPr>
          <p:cNvSpPr>
            <a:spLocks noGrp="1"/>
          </p:cNvSpPr>
          <p:nvPr>
            <p:ph type="title"/>
          </p:nvPr>
        </p:nvSpPr>
        <p:spPr>
          <a:xfrm>
            <a:off x="1065475" y="558800"/>
            <a:ext cx="10288325" cy="1327189"/>
          </a:xfrm>
        </p:spPr>
        <p:txBody>
          <a:bodyPr>
            <a:noAutofit/>
          </a:bodyPr>
          <a:lstStyle/>
          <a:p>
            <a:pPr algn="just"/>
            <a:r>
              <a:rPr lang="el-GR" sz="2000" b="1" i="1" dirty="0">
                <a:solidFill>
                  <a:srgbClr val="1F1F1F"/>
                </a:solidFill>
                <a:effectLst/>
                <a:latin typeface="Google Sans"/>
              </a:rPr>
              <a:t>Επίσημη Σύμβαση για το έγκλημα στον κυβερνοχώρο</a:t>
            </a:r>
            <a:r>
              <a:rPr lang="en-US" sz="2000" i="1" dirty="0">
                <a:solidFill>
                  <a:srgbClr val="1F1F1F"/>
                </a:solidFill>
                <a:latin typeface="Google Sans"/>
              </a:rPr>
              <a:t>: E</a:t>
            </a:r>
            <a:r>
              <a:rPr lang="el-GR" sz="2000" i="1" dirty="0" err="1">
                <a:solidFill>
                  <a:srgbClr val="1F1F1F"/>
                </a:solidFill>
                <a:effectLst/>
                <a:latin typeface="Google Sans"/>
              </a:rPr>
              <a:t>ίναι</a:t>
            </a:r>
            <a:r>
              <a:rPr lang="el-GR" sz="2000" i="1" dirty="0">
                <a:solidFill>
                  <a:srgbClr val="1F1F1F"/>
                </a:solidFill>
                <a:effectLst/>
                <a:latin typeface="Google Sans"/>
              </a:rPr>
              <a:t> η σύμβαση της </a:t>
            </a:r>
            <a:r>
              <a:rPr lang="el-GR" sz="2000" i="1" dirty="0" err="1">
                <a:solidFill>
                  <a:srgbClr val="1F1F1F"/>
                </a:solidFill>
                <a:effectLst/>
                <a:latin typeface="Google Sans"/>
              </a:rPr>
              <a:t>Βουδαπέστης</a:t>
            </a:r>
            <a:r>
              <a:rPr lang="el-GR" sz="2000" b="0" i="1" dirty="0" err="1">
                <a:solidFill>
                  <a:srgbClr val="1F1F1F"/>
                </a:solidFill>
                <a:effectLst/>
                <a:latin typeface="Google Sans"/>
              </a:rPr>
              <a:t>,μια</a:t>
            </a:r>
            <a:r>
              <a:rPr lang="el-GR" sz="2000" b="0" i="1" dirty="0">
                <a:solidFill>
                  <a:srgbClr val="1F1F1F"/>
                </a:solidFill>
                <a:effectLst/>
                <a:latin typeface="Google Sans"/>
              </a:rPr>
              <a:t> διεθνής σύμβαση που υιοθετήθηκε από το Συμβούλιο της Ευρώπης στις 23 Νοεμβρίου 2001.</a:t>
            </a:r>
            <a:br>
              <a:rPr lang="el-GR" sz="2000" b="0" i="1" dirty="0">
                <a:solidFill>
                  <a:srgbClr val="1F1F1F"/>
                </a:solidFill>
                <a:effectLst/>
                <a:latin typeface="Google Sans"/>
              </a:rPr>
            </a:br>
            <a:r>
              <a:rPr lang="el-GR" sz="2000" b="0" i="1" dirty="0">
                <a:solidFill>
                  <a:srgbClr val="1F1F1F"/>
                </a:solidFill>
                <a:effectLst/>
                <a:latin typeface="Google Sans"/>
              </a:rPr>
              <a:t> Η σύμβαση έχει ως στόχο την πρόληψη, την έρευνα και την τιμωρία του εγκλήματος στον κυβερνοχώρο.</a:t>
            </a:r>
            <a:br>
              <a:rPr lang="el-GR" sz="2000" b="0" i="1" dirty="0">
                <a:solidFill>
                  <a:srgbClr val="1F1F1F"/>
                </a:solidFill>
                <a:effectLst/>
                <a:latin typeface="Google Sans"/>
              </a:rPr>
            </a:br>
            <a:endParaRPr lang="el-GR" sz="2000" i="1" dirty="0"/>
          </a:p>
        </p:txBody>
      </p:sp>
      <p:sp>
        <p:nvSpPr>
          <p:cNvPr id="3" name="Θέση περιεχομένου 2">
            <a:extLst>
              <a:ext uri="{FF2B5EF4-FFF2-40B4-BE49-F238E27FC236}">
                <a16:creationId xmlns:a16="http://schemas.microsoft.com/office/drawing/2014/main" id="{AAC6A9CB-10C2-150F-A338-55BABAF0D4A3}"/>
              </a:ext>
            </a:extLst>
          </p:cNvPr>
          <p:cNvSpPr>
            <a:spLocks noGrp="1"/>
          </p:cNvSpPr>
          <p:nvPr>
            <p:ph idx="1"/>
          </p:nvPr>
        </p:nvSpPr>
        <p:spPr>
          <a:xfrm>
            <a:off x="838200" y="2290713"/>
            <a:ext cx="10515600" cy="4308050"/>
          </a:xfrm>
        </p:spPr>
        <p:txBody>
          <a:bodyPr>
            <a:normAutofit/>
          </a:bodyPr>
          <a:lstStyle/>
          <a:p>
            <a:pPr algn="just"/>
            <a:r>
              <a:rPr lang="el-GR" sz="2000" b="1" i="1" dirty="0">
                <a:solidFill>
                  <a:srgbClr val="1F1F1F"/>
                </a:solidFill>
                <a:effectLst/>
                <a:latin typeface="Google Sans"/>
              </a:rPr>
              <a:t>Η Σύμβαση της Βουδαπέστης, για</a:t>
            </a:r>
            <a:r>
              <a:rPr lang="el-GR" sz="2000" b="0" i="1" dirty="0">
                <a:solidFill>
                  <a:srgbClr val="1F1F1F"/>
                </a:solidFill>
                <a:effectLst/>
                <a:latin typeface="Google Sans"/>
              </a:rPr>
              <a:t> το έγκλημα στον κυβερνοχώρο δεν αναφέρεται ρητά στη διαδικτυακή βία. Ωστόσο, ορισμένες από τις διατάξεις της μπορούν να εφαρμοστούν για την αντιμετώπιση της διαδικτυακής βίας.</a:t>
            </a:r>
          </a:p>
          <a:p>
            <a:pPr algn="just"/>
            <a:r>
              <a:rPr lang="el-GR" sz="2000" b="1" i="1" dirty="0">
                <a:solidFill>
                  <a:srgbClr val="1F1F1F"/>
                </a:solidFill>
                <a:effectLst/>
                <a:latin typeface="Google Sans"/>
              </a:rPr>
              <a:t>Για παράδειγμα</a:t>
            </a:r>
            <a:r>
              <a:rPr lang="el-GR" sz="2000" b="0" i="1" dirty="0">
                <a:solidFill>
                  <a:srgbClr val="1F1F1F"/>
                </a:solidFill>
                <a:effectLst/>
                <a:latin typeface="Google Sans"/>
              </a:rPr>
              <a:t>, η διάταξη που ορίζει το έγκλημα της παραβίασης της ιδιωτικής ζωής μπορεί να εφαρμοστεί για την αντιμετώπιση της διαδικτυακής παρενόχλησης, όπως η σεξουαλική παρενόχληση και η παρενόχληση μέσω των κοινωνικών μέσων. Η διάταξη που ορίζει το έγκλημα της διάδοσης ρατσιστικού ή μισαλλόδοξου υλικού μπορεί να εφαρμοστεί για την αντιμετώπιση της διαδικτυακής βίας με βάση το φύλο, τη φυλή ή τη θρησκεία.</a:t>
            </a:r>
          </a:p>
          <a:p>
            <a:pPr algn="just"/>
            <a:r>
              <a:rPr lang="el-GR" sz="2000" b="1" i="1" dirty="0">
                <a:solidFill>
                  <a:srgbClr val="1F1F1F"/>
                </a:solidFill>
                <a:effectLst/>
                <a:latin typeface="Google Sans"/>
              </a:rPr>
              <a:t>Επιπλέον</a:t>
            </a:r>
            <a:r>
              <a:rPr lang="el-GR" sz="2000" b="0" i="1" dirty="0">
                <a:solidFill>
                  <a:srgbClr val="1F1F1F"/>
                </a:solidFill>
                <a:effectLst/>
                <a:latin typeface="Google Sans"/>
              </a:rPr>
              <a:t>, η Σύμβαση της Βουδαπέστης προβλέπει τη συνεργασία μεταξύ των κρατών, για την πρόληψη και την καταπολέμηση του εγκλήματος στον κυβερνοχώρο. Αυτό μπορεί να βοηθήσει στην αντιμετώπιση της διαδικτυακής βίας, καθώς επιτρέπει στα κράτη να μοιράζονται πληροφορίες και να συνεργάζονται για τη δίωξη των δραστών.</a:t>
            </a:r>
          </a:p>
          <a:p>
            <a:endParaRPr lang="el-GR" dirty="0"/>
          </a:p>
        </p:txBody>
      </p:sp>
    </p:spTree>
    <p:extLst>
      <p:ext uri="{BB962C8B-B14F-4D97-AF65-F5344CB8AC3E}">
        <p14:creationId xmlns:p14="http://schemas.microsoft.com/office/powerpoint/2010/main" val="140789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F5C84F-4435-5999-BDF8-E3C7378A8B8E}"/>
              </a:ext>
            </a:extLst>
          </p:cNvPr>
          <p:cNvSpPr>
            <a:spLocks noGrp="1"/>
          </p:cNvSpPr>
          <p:nvPr>
            <p:ph type="title"/>
          </p:nvPr>
        </p:nvSpPr>
        <p:spPr>
          <a:xfrm>
            <a:off x="326003" y="3069202"/>
            <a:ext cx="11402171" cy="3434965"/>
          </a:xfrm>
        </p:spPr>
        <p:txBody>
          <a:bodyPr>
            <a:normAutofit fontScale="90000"/>
          </a:bodyPr>
          <a:lstStyle/>
          <a:p>
            <a:pPr algn="just">
              <a:lnSpc>
                <a:spcPct val="107000"/>
              </a:lnSpc>
              <a:spcAft>
                <a:spcPts val="800"/>
              </a:spcAft>
            </a:pPr>
            <a:r>
              <a:rPr lang="el-GR" sz="1800"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&lt;&lt;</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ΣΥΜΒΑΣΗ ΤΗΣ ΚΩΝΣΤΑΝΤΙΝΟΥΠΟΛΗΣ</a:t>
            </a:r>
            <a:r>
              <a:rPr lang="en-US"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Τον Μάιο 2011 υπεγράφη στην Κωνσταντινούπολη η Σύμβαση του Συμβουλίου της Ευρώπης για την Πρόληψη και την Καταπολέμηση της Βίας κατά των Γυναικών και της Ενδοοικογενειακής Βίας, η οποία στοχεύει στην πρόληψη και την καταπολέμηση της βίας κατά των γυναικών και της ενδοοικογενειακής βίας, αποτελώντας το πρώτο διεθνές δεσμευτικό νομικό πλαίσιο για την πρόληψη της βίας, την προστασία των θυμάτων και την τιμωρία των δραστών. Παράλληλα, περιορίζει τις διαφορές που υπάρχουν ανάμεσα στα νομοθετικά πλαίσια και στις πολιτικές των κρατών-μελών του Συμβουλίου της Ευρώπης.</a:t>
            </a:r>
            <a:br>
              <a:rPr lang="el-GR" sz="2000" i="1" kern="100" dirty="0">
                <a:effectLst/>
                <a:latin typeface="Calibri" panose="020F0502020204030204" pitchFamily="34" charset="0"/>
                <a:ea typeface="Calibri" panose="020F0502020204030204" pitchFamily="34" charset="0"/>
                <a:cs typeface="Times New Roman" panose="02020603050405020304" pitchFamily="18" charset="0"/>
              </a:rPr>
            </a:br>
            <a:r>
              <a:rPr lang="el-GR" sz="20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br>
              <a:rPr lang="el-GR" sz="20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br>
            <a:r>
              <a:rPr lang="el-GR" sz="20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Η Σύμβαση της Κωνσταντινούπολης</a:t>
            </a:r>
            <a:r>
              <a:rPr lang="en-US" sz="20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r>
              <a:rPr lang="el-GR" sz="20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τοποθετεί το θέμα της βίας κατά των γυναικών στο ευρύτερο θεωρητικό πλαίσιο</a:t>
            </a:r>
            <a:r>
              <a:rPr lang="en-US" sz="20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r>
              <a:rPr lang="el-GR" sz="20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της ανισότητας των φύλων και της έλλειψης σεβασμού</a:t>
            </a:r>
            <a:r>
              <a:rPr lang="en-US" sz="20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r>
              <a:rPr lang="el-GR" sz="20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προς τα ανθρώπινα δικαιώματα και την αξιοπρέπεια των γυναικών και ως εκ τούτου επικεντρώνεται σε όλες τις μορφές βίας&gt;&gt;. </a:t>
            </a:r>
            <a:endParaRPr lang="el-GR" sz="2000" i="1" dirty="0"/>
          </a:p>
        </p:txBody>
      </p:sp>
      <p:pic>
        <p:nvPicPr>
          <p:cNvPr id="20482" name="Picture 2" descr="Η Σύμβαση της Κωνσταντινούπολης στα Ελληνικά">
            <a:extLst>
              <a:ext uri="{FF2B5EF4-FFF2-40B4-BE49-F238E27FC236}">
                <a16:creationId xmlns:a16="http://schemas.microsoft.com/office/drawing/2014/main" id="{0A6287C7-03F6-7226-CA1D-7E59C5983C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793" y="113337"/>
            <a:ext cx="11164589" cy="24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072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B157EB-69E7-D667-FCC5-DB986195FA74}"/>
              </a:ext>
            </a:extLst>
          </p:cNvPr>
          <p:cNvSpPr>
            <a:spLocks noGrp="1"/>
          </p:cNvSpPr>
          <p:nvPr>
            <p:ph type="title"/>
          </p:nvPr>
        </p:nvSpPr>
        <p:spPr>
          <a:xfrm rot="10800000" flipV="1">
            <a:off x="330728" y="152400"/>
            <a:ext cx="10967192" cy="2550194"/>
          </a:xfrm>
        </p:spPr>
        <p:txBody>
          <a:bodyPr>
            <a:normAutofit fontScale="90000"/>
          </a:bodyPr>
          <a:lstStyle/>
          <a:p>
            <a:pPr algn="just"/>
            <a:br>
              <a:rPr lang="el-GR" sz="2400" b="1" i="1" dirty="0">
                <a:solidFill>
                  <a:srgbClr val="000000"/>
                </a:solidFill>
                <a:effectLst/>
                <a:latin typeface="var(--Georgia)"/>
              </a:rPr>
            </a:br>
            <a:r>
              <a:rPr lang="el-GR" sz="2400" b="1" i="1" dirty="0">
                <a:solidFill>
                  <a:srgbClr val="000000"/>
                </a:solidFill>
                <a:effectLst/>
                <a:latin typeface="var(--Georgia)"/>
              </a:rPr>
              <a:t> </a:t>
            </a:r>
            <a:br>
              <a:rPr lang="el-GR" sz="2400" b="1" i="1" dirty="0">
                <a:solidFill>
                  <a:srgbClr val="000000"/>
                </a:solidFill>
                <a:effectLst/>
                <a:latin typeface="var(--Georgia)"/>
              </a:rPr>
            </a:br>
            <a:br>
              <a:rPr lang="el-GR" sz="2400" b="1" i="1" dirty="0">
                <a:solidFill>
                  <a:srgbClr val="000000"/>
                </a:solidFill>
                <a:effectLst/>
                <a:latin typeface="var(--Georgia)"/>
              </a:rPr>
            </a:br>
            <a:br>
              <a:rPr lang="el-GR" sz="2400" b="1" i="1" dirty="0">
                <a:solidFill>
                  <a:srgbClr val="000000"/>
                </a:solidFill>
                <a:latin typeface="var(--Georgia)"/>
              </a:rPr>
            </a:br>
            <a:br>
              <a:rPr lang="el-GR" sz="2400" b="1" i="1" dirty="0">
                <a:solidFill>
                  <a:srgbClr val="000000"/>
                </a:solidFill>
                <a:latin typeface="var(--Georgia)"/>
              </a:rPr>
            </a:br>
            <a:br>
              <a:rPr lang="el-GR" sz="2400" b="1" i="1" dirty="0">
                <a:solidFill>
                  <a:srgbClr val="000000"/>
                </a:solidFill>
                <a:latin typeface="var(--Georgia)"/>
              </a:rPr>
            </a:br>
            <a:r>
              <a:rPr lang="el-GR" sz="3600" b="1" i="1" dirty="0">
                <a:solidFill>
                  <a:srgbClr val="000000"/>
                </a:solidFill>
                <a:latin typeface="var(--Georgia)"/>
              </a:rPr>
              <a:t>Νόμος του κράτους η σύμβαση της Κωνσταντινούπολης.</a:t>
            </a:r>
            <a:br>
              <a:rPr lang="el-GR" sz="3600" b="1" i="1" dirty="0">
                <a:solidFill>
                  <a:srgbClr val="000000"/>
                </a:solidFill>
                <a:latin typeface="var(--Georgia)"/>
              </a:rPr>
            </a:br>
            <a:br>
              <a:rPr lang="el-GR" sz="2400" b="1" i="1" dirty="0">
                <a:solidFill>
                  <a:srgbClr val="000000"/>
                </a:solidFill>
                <a:latin typeface="var(--Georgia)"/>
              </a:rPr>
            </a:br>
            <a:r>
              <a:rPr lang="el-GR" sz="2200" b="0" i="1" dirty="0">
                <a:solidFill>
                  <a:srgbClr val="000000"/>
                </a:solidFill>
                <a:effectLst/>
                <a:latin typeface="Roboto" panose="02000000000000000000" pitchFamily="2" charset="0"/>
              </a:rPr>
              <a:t>Μετά τη ψήφισ</a:t>
            </a:r>
            <a:r>
              <a:rPr lang="el-GR" sz="2200" i="1" dirty="0">
                <a:solidFill>
                  <a:srgbClr val="000000"/>
                </a:solidFill>
                <a:latin typeface="Roboto" panose="02000000000000000000" pitchFamily="2" charset="0"/>
              </a:rPr>
              <a:t>η </a:t>
            </a:r>
            <a:r>
              <a:rPr lang="el-GR" sz="2200" b="0" i="1" dirty="0">
                <a:solidFill>
                  <a:srgbClr val="000000"/>
                </a:solidFill>
                <a:effectLst/>
                <a:latin typeface="Roboto" panose="02000000000000000000" pitchFamily="2" charset="0"/>
              </a:rPr>
              <a:t>από τη Βουλή, έγινε νόμος του κράτους η απόφαση του Συμβουλίου της Ευρώπης, η σύμβαση της Κωνσταντινούπολης</a:t>
            </a:r>
            <a:r>
              <a:rPr lang="el-GR" sz="2200" i="1" dirty="0">
                <a:solidFill>
                  <a:srgbClr val="000000"/>
                </a:solidFill>
                <a:latin typeface="Roboto" panose="02000000000000000000" pitchFamily="2" charset="0"/>
              </a:rPr>
              <a:t>. Γ</a:t>
            </a:r>
            <a:r>
              <a:rPr lang="el-GR" sz="2200" b="0" i="1" dirty="0">
                <a:solidFill>
                  <a:srgbClr val="000000"/>
                </a:solidFill>
                <a:effectLst/>
                <a:latin typeface="Roboto" panose="02000000000000000000" pitchFamily="2" charset="0"/>
              </a:rPr>
              <a:t>ια τη Πρόληψη και τη καταπολέμηση της Βίας κατά των γυναικών και της Ενδοοικογενειακής Βίας. Το νομοσχέδιο κυρώθηκε από την Ολομέλεια της Βουλής με ευρεία συναίνεση.</a:t>
            </a:r>
            <a:br>
              <a:rPr lang="el-GR" sz="2400" b="1" i="1" dirty="0">
                <a:solidFill>
                  <a:srgbClr val="000000"/>
                </a:solidFill>
                <a:latin typeface="var(--Georgia)"/>
              </a:rPr>
            </a:br>
            <a:br>
              <a:rPr lang="el-GR" sz="2400" b="1" i="1" dirty="0">
                <a:solidFill>
                  <a:srgbClr val="000000"/>
                </a:solidFill>
                <a:latin typeface="var(--Georgia)"/>
              </a:rPr>
            </a:br>
            <a:br>
              <a:rPr lang="el-GR" sz="2400" b="1" i="1" dirty="0">
                <a:solidFill>
                  <a:srgbClr val="000000"/>
                </a:solidFill>
                <a:latin typeface="var(--Georgia)"/>
              </a:rPr>
            </a:br>
            <a:br>
              <a:rPr lang="el-GR" sz="2400" b="1" i="1" dirty="0">
                <a:solidFill>
                  <a:srgbClr val="000000"/>
                </a:solidFill>
                <a:latin typeface="var(--Georgia)"/>
              </a:rPr>
            </a:br>
            <a:br>
              <a:rPr lang="el-GR" sz="2400" b="1" i="1" dirty="0">
                <a:solidFill>
                  <a:srgbClr val="000000"/>
                </a:solidFill>
                <a:latin typeface="var(--Georgia)"/>
              </a:rPr>
            </a:br>
            <a:endParaRPr lang="el-GR" sz="2400" dirty="0"/>
          </a:p>
        </p:txBody>
      </p:sp>
      <p:pic>
        <p:nvPicPr>
          <p:cNvPr id="4" name="Θέση περιεχομένου 3">
            <a:extLst>
              <a:ext uri="{FF2B5EF4-FFF2-40B4-BE49-F238E27FC236}">
                <a16:creationId xmlns:a16="http://schemas.microsoft.com/office/drawing/2014/main" id="{742108F4-A932-46F1-8C4E-EF82D60864A4}"/>
              </a:ext>
            </a:extLst>
          </p:cNvPr>
          <p:cNvPicPr>
            <a:picLocks noGrp="1" noChangeAspect="1"/>
          </p:cNvPicPr>
          <p:nvPr>
            <p:ph idx="1"/>
          </p:nvPr>
        </p:nvPicPr>
        <p:blipFill>
          <a:blip r:embed="rId2"/>
          <a:stretch>
            <a:fillRect/>
          </a:stretch>
        </p:blipFill>
        <p:spPr>
          <a:xfrm>
            <a:off x="558801" y="2926080"/>
            <a:ext cx="10657840" cy="3525520"/>
          </a:xfrm>
          <a:prstGeom prst="rect">
            <a:avLst/>
          </a:prstGeom>
        </p:spPr>
      </p:pic>
    </p:spTree>
    <p:extLst>
      <p:ext uri="{BB962C8B-B14F-4D97-AF65-F5344CB8AC3E}">
        <p14:creationId xmlns:p14="http://schemas.microsoft.com/office/powerpoint/2010/main" val="221276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F67596-5C62-56F2-4385-201C4949164F}"/>
              </a:ext>
            </a:extLst>
          </p:cNvPr>
          <p:cNvSpPr>
            <a:spLocks noGrp="1"/>
          </p:cNvSpPr>
          <p:nvPr>
            <p:ph type="title"/>
          </p:nvPr>
        </p:nvSpPr>
        <p:spPr>
          <a:xfrm>
            <a:off x="838200" y="558799"/>
            <a:ext cx="10515600" cy="1574801"/>
          </a:xfrm>
        </p:spPr>
        <p:txBody>
          <a:bodyPr>
            <a:noAutofit/>
          </a:bodyPr>
          <a:lstStyle/>
          <a:p>
            <a:pPr algn="just"/>
            <a:r>
              <a:rPr lang="el-GR" sz="2400" b="1" i="1" dirty="0">
                <a:solidFill>
                  <a:srgbClr val="1F1F1F"/>
                </a:solidFill>
                <a:effectLst/>
                <a:latin typeface="Google Sans"/>
              </a:rPr>
              <a:t>Ο νόμος που επικυρώνει τη Σύμβαση της Κωνσταντινούπολης στην Ελλάδα</a:t>
            </a:r>
            <a:r>
              <a:rPr lang="en-US" sz="2400" b="1" i="1" dirty="0">
                <a:solidFill>
                  <a:srgbClr val="1F1F1F"/>
                </a:solidFill>
                <a:effectLst/>
                <a:latin typeface="Google Sans"/>
              </a:rPr>
              <a:t>: </a:t>
            </a:r>
            <a:r>
              <a:rPr lang="en-US" sz="2000" i="1" dirty="0">
                <a:solidFill>
                  <a:srgbClr val="1F1F1F"/>
                </a:solidFill>
                <a:latin typeface="Google Sans"/>
              </a:rPr>
              <a:t>E</a:t>
            </a:r>
            <a:r>
              <a:rPr lang="el-GR" sz="2000" b="0" i="1" dirty="0" err="1">
                <a:solidFill>
                  <a:srgbClr val="1F1F1F"/>
                </a:solidFill>
                <a:effectLst/>
                <a:latin typeface="Google Sans"/>
              </a:rPr>
              <a:t>ίναι</a:t>
            </a:r>
            <a:r>
              <a:rPr lang="el-GR" sz="2000" b="0" i="1" dirty="0">
                <a:solidFill>
                  <a:srgbClr val="1F1F1F"/>
                </a:solidFill>
                <a:effectLst/>
                <a:latin typeface="Google Sans"/>
              </a:rPr>
              <a:t> ο </a:t>
            </a:r>
            <a:r>
              <a:rPr lang="el-GR" sz="2000" i="1" dirty="0">
                <a:solidFill>
                  <a:srgbClr val="1F1F1F"/>
                </a:solidFill>
                <a:latin typeface="Google Sans"/>
              </a:rPr>
              <a:t>ν</a:t>
            </a:r>
            <a:r>
              <a:rPr lang="el-GR" sz="2000" b="0" i="1" dirty="0">
                <a:solidFill>
                  <a:srgbClr val="1F1F1F"/>
                </a:solidFill>
                <a:effectLst/>
                <a:latin typeface="Google Sans"/>
              </a:rPr>
              <a:t>όμος 4531/2018, ο οποίος ψηφίστηκε από τη Βουλή των Ελλήνων στις 12 Ιουλίου 2018. Ο νόμος αυτός επικυρώνει τη Σύμβαση του Συμβουλίου της Ευρώπη</a:t>
            </a:r>
            <a:r>
              <a:rPr lang="en-US" sz="2000" b="0" i="1" dirty="0">
                <a:solidFill>
                  <a:srgbClr val="1F1F1F"/>
                </a:solidFill>
                <a:effectLst/>
                <a:latin typeface="Google Sans"/>
              </a:rPr>
              <a:t>,</a:t>
            </a:r>
            <a:r>
              <a:rPr lang="el-GR" sz="2000" b="0" i="1" dirty="0">
                <a:solidFill>
                  <a:srgbClr val="1F1F1F"/>
                </a:solidFill>
                <a:effectLst/>
                <a:latin typeface="Google Sans"/>
              </a:rPr>
              <a:t> για την Πρόληψη και την Καταπολέμηση της Βίας κατά των Γυναικών και της Ενδοοικογενειακής Βίας, η οποία είναι γνωστή και ως Σύμβαση της Κωνσταντινούπολης.</a:t>
            </a:r>
            <a:br>
              <a:rPr lang="el-GR" sz="2000" b="0" i="1" dirty="0">
                <a:solidFill>
                  <a:srgbClr val="1F1F1F"/>
                </a:solidFill>
                <a:effectLst/>
                <a:latin typeface="Google Sans"/>
              </a:rPr>
            </a:br>
            <a:endParaRPr lang="el-GR" sz="2000" i="1" dirty="0"/>
          </a:p>
        </p:txBody>
      </p:sp>
      <p:sp>
        <p:nvSpPr>
          <p:cNvPr id="3" name="Θέση περιεχομένου 2">
            <a:extLst>
              <a:ext uri="{FF2B5EF4-FFF2-40B4-BE49-F238E27FC236}">
                <a16:creationId xmlns:a16="http://schemas.microsoft.com/office/drawing/2014/main" id="{0026EFDB-5037-AA10-F46A-DFF60CA65804}"/>
              </a:ext>
            </a:extLst>
          </p:cNvPr>
          <p:cNvSpPr>
            <a:spLocks noGrp="1"/>
          </p:cNvSpPr>
          <p:nvPr>
            <p:ph idx="1"/>
          </p:nvPr>
        </p:nvSpPr>
        <p:spPr>
          <a:xfrm>
            <a:off x="838200" y="2397759"/>
            <a:ext cx="10515600" cy="4095115"/>
          </a:xfrm>
        </p:spPr>
        <p:txBody>
          <a:bodyPr>
            <a:normAutofit/>
          </a:bodyPr>
          <a:lstStyle/>
          <a:p>
            <a:pPr algn="just"/>
            <a:r>
              <a:rPr lang="el-GR" sz="2000" i="1" dirty="0">
                <a:solidFill>
                  <a:srgbClr val="1F1F1F"/>
                </a:solidFill>
                <a:effectLst/>
                <a:latin typeface="Google Sans"/>
              </a:rPr>
              <a:t>Ο Νόμος 4531/2018, προβλέπει μια σειρά μέτρων για την εναρμόνιση του ελληνικού νομοθετικού πλαισίου με τις διατάξεις της Σύμβασης της Κωνσταντινούπολης. Τα μέτρα αυτά περιλαμβάνουν:</a:t>
            </a:r>
          </a:p>
          <a:p>
            <a:pPr algn="just">
              <a:buFont typeface="Arial" panose="020B0604020202020204" pitchFamily="34" charset="0"/>
              <a:buChar char="•"/>
            </a:pPr>
            <a:r>
              <a:rPr lang="el-GR" sz="2000" i="1" dirty="0">
                <a:solidFill>
                  <a:srgbClr val="1F1F1F"/>
                </a:solidFill>
                <a:effectLst/>
                <a:latin typeface="Google Sans"/>
              </a:rPr>
              <a:t>Την αναγνώριση της βίας κατά των γυναικών ως έγκλημα.</a:t>
            </a:r>
          </a:p>
          <a:p>
            <a:pPr algn="just">
              <a:buFont typeface="Arial" panose="020B0604020202020204" pitchFamily="34" charset="0"/>
              <a:buChar char="•"/>
            </a:pPr>
            <a:r>
              <a:rPr lang="el-GR" sz="2000" i="1" dirty="0">
                <a:solidFill>
                  <a:srgbClr val="1F1F1F"/>
                </a:solidFill>
                <a:effectLst/>
                <a:latin typeface="Google Sans"/>
              </a:rPr>
              <a:t>Την αυτεπάγγελτη δίωξη της βίας κατά των γυναικών.</a:t>
            </a:r>
          </a:p>
          <a:p>
            <a:pPr algn="just">
              <a:buFont typeface="Arial" panose="020B0604020202020204" pitchFamily="34" charset="0"/>
              <a:buChar char="•"/>
            </a:pPr>
            <a:r>
              <a:rPr lang="el-GR" sz="2000" i="1" dirty="0">
                <a:solidFill>
                  <a:srgbClr val="1F1F1F"/>
                </a:solidFill>
                <a:effectLst/>
                <a:latin typeface="Google Sans"/>
              </a:rPr>
              <a:t>Την παροχή προστασίας και βοήθειας στα θύματα της βίας κατά των γυναικών.</a:t>
            </a:r>
          </a:p>
          <a:p>
            <a:pPr algn="just">
              <a:buFont typeface="Arial" panose="020B0604020202020204" pitchFamily="34" charset="0"/>
              <a:buChar char="•"/>
            </a:pPr>
            <a:r>
              <a:rPr lang="el-GR" sz="2000" i="1" dirty="0">
                <a:solidFill>
                  <a:srgbClr val="1F1F1F"/>
                </a:solidFill>
                <a:effectLst/>
                <a:latin typeface="Google Sans"/>
              </a:rPr>
              <a:t>Την εκπαίδευση των επαγγελματιών που έρχονται σε επαφή με θύματα της βίας κατά των γυναικών.</a:t>
            </a:r>
          </a:p>
          <a:p>
            <a:pPr algn="just"/>
            <a:r>
              <a:rPr lang="el-GR" sz="2000" i="1" dirty="0">
                <a:solidFill>
                  <a:srgbClr val="1F1F1F"/>
                </a:solidFill>
                <a:effectLst/>
                <a:latin typeface="Google Sans"/>
              </a:rPr>
              <a:t>Ο Νόμος 4531/2018 αποτελεί ένα σημαντικό βήμα για την προώθηση της ισότητας των φύλων και την προστασία των γυναικών από τη βία στην Ελλάδα.</a:t>
            </a:r>
          </a:p>
          <a:p>
            <a:endParaRPr lang="el-GR" sz="2400" dirty="0"/>
          </a:p>
        </p:txBody>
      </p:sp>
    </p:spTree>
    <p:extLst>
      <p:ext uri="{BB962C8B-B14F-4D97-AF65-F5344CB8AC3E}">
        <p14:creationId xmlns:p14="http://schemas.microsoft.com/office/powerpoint/2010/main" val="3106004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F2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Διεθνής Ημέρα για την Εξάλειψη της Βίας κατά των Γυναικών Δικηγορικός  Σύλλογος Ιωαννίνων">
            <a:extLst>
              <a:ext uri="{FF2B5EF4-FFF2-40B4-BE49-F238E27FC236}">
                <a16:creationId xmlns:a16="http://schemas.microsoft.com/office/drawing/2014/main" id="{AFE5BE20-BE63-D42C-3803-080DA40FC5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029886"/>
            <a:ext cx="10905066" cy="479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0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41A152-4059-4A8E-31AF-01E37B0A7686}"/>
              </a:ext>
            </a:extLst>
          </p:cNvPr>
          <p:cNvSpPr>
            <a:spLocks noGrp="1"/>
          </p:cNvSpPr>
          <p:nvPr>
            <p:ph type="title"/>
          </p:nvPr>
        </p:nvSpPr>
        <p:spPr>
          <a:xfrm>
            <a:off x="649688" y="98992"/>
            <a:ext cx="10892624" cy="1308390"/>
          </a:xfrm>
        </p:spPr>
        <p:txBody>
          <a:bodyPr>
            <a:normAutofit/>
          </a:bodyPr>
          <a:lstStyle/>
          <a:p>
            <a:pPr algn="just"/>
            <a:r>
              <a:rPr lang="el-GR" sz="2400" b="1" i="1" dirty="0">
                <a:solidFill>
                  <a:srgbClr val="111111"/>
                </a:solidFill>
                <a:effectLst/>
                <a:latin typeface="roboto" panose="02000000000000000000" pitchFamily="2" charset="0"/>
              </a:rPr>
              <a:t>25 Νοεμβρίου 2023 – Διεθνής Ημέρα για την Εξάλειψη της Βίας κατά των Γυναικών</a:t>
            </a:r>
            <a:r>
              <a:rPr lang="el-GR" sz="2000" b="1" i="1" dirty="0">
                <a:solidFill>
                  <a:srgbClr val="111111"/>
                </a:solidFill>
                <a:effectLst/>
                <a:latin typeface="roboto" panose="02000000000000000000" pitchFamily="2" charset="0"/>
              </a:rPr>
              <a:t>.</a:t>
            </a:r>
            <a:br>
              <a:rPr lang="el-GR" sz="2000" b="0" dirty="0">
                <a:solidFill>
                  <a:srgbClr val="111111"/>
                </a:solidFill>
                <a:effectLst/>
                <a:latin typeface="roboto" panose="02000000000000000000" pitchFamily="2" charset="0"/>
              </a:rPr>
            </a:br>
            <a:r>
              <a:rPr lang="en-US" sz="2000" b="0" dirty="0">
                <a:solidFill>
                  <a:srgbClr val="111111"/>
                </a:solidFill>
                <a:effectLst/>
                <a:latin typeface="roboto" panose="02000000000000000000" pitchFamily="2" charset="0"/>
              </a:rPr>
              <a:t>                         </a:t>
            </a:r>
            <a:r>
              <a:rPr lang="el-GR" sz="2400" b="1" i="1" dirty="0">
                <a:solidFill>
                  <a:srgbClr val="333333"/>
                </a:solidFill>
                <a:effectLst/>
                <a:latin typeface="Roboto" panose="02000000000000000000" pitchFamily="2" charset="0"/>
              </a:rPr>
              <a:t>Μήνυμα Αντόνιο </a:t>
            </a:r>
            <a:r>
              <a:rPr lang="el-GR" sz="2400" b="1" i="1" dirty="0" err="1">
                <a:solidFill>
                  <a:srgbClr val="333333"/>
                </a:solidFill>
                <a:effectLst/>
                <a:latin typeface="Roboto" panose="02000000000000000000" pitchFamily="2" charset="0"/>
              </a:rPr>
              <a:t>Γκουτέρες</a:t>
            </a:r>
            <a:r>
              <a:rPr lang="el-GR" sz="2400" b="1" i="1" dirty="0">
                <a:solidFill>
                  <a:srgbClr val="333333"/>
                </a:solidFill>
                <a:effectLst/>
                <a:latin typeface="Roboto" panose="02000000000000000000" pitchFamily="2" charset="0"/>
              </a:rPr>
              <a:t>, Γενικού Γραμματέα ΟΗΕ:</a:t>
            </a:r>
            <a:r>
              <a:rPr lang="en-US" sz="2400" b="1" i="1" dirty="0">
                <a:solidFill>
                  <a:srgbClr val="333333"/>
                </a:solidFill>
                <a:effectLst/>
                <a:latin typeface="Roboto" panose="02000000000000000000" pitchFamily="2" charset="0"/>
              </a:rPr>
              <a:t> </a:t>
            </a:r>
            <a:endParaRPr lang="el-GR" sz="2400" i="1" dirty="0"/>
          </a:p>
        </p:txBody>
      </p:sp>
      <p:pic>
        <p:nvPicPr>
          <p:cNvPr id="4" name="Picture 2">
            <a:extLst>
              <a:ext uri="{FF2B5EF4-FFF2-40B4-BE49-F238E27FC236}">
                <a16:creationId xmlns:a16="http://schemas.microsoft.com/office/drawing/2014/main" id="{BF99153D-AFCD-ECFA-1D45-DFD60159DA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072481"/>
            <a:ext cx="6858000" cy="3857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F78B0FA-4279-FAA6-5217-BD5B990A9F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2640" y="1981200"/>
            <a:ext cx="10271760" cy="467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9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C6240C-142C-63E4-E5E2-789E6B00DF95}"/>
              </a:ext>
            </a:extLst>
          </p:cNvPr>
          <p:cNvSpPr>
            <a:spLocks noGrp="1"/>
          </p:cNvSpPr>
          <p:nvPr>
            <p:ph type="title"/>
          </p:nvPr>
        </p:nvSpPr>
        <p:spPr>
          <a:xfrm>
            <a:off x="1237128" y="193040"/>
            <a:ext cx="9412943" cy="1930400"/>
          </a:xfrm>
        </p:spPr>
        <p:txBody>
          <a:bodyPr>
            <a:normAutofit/>
          </a:bodyPr>
          <a:lstStyle/>
          <a:p>
            <a:pPr algn="just"/>
            <a:r>
              <a:rPr lang="el-GR" sz="3200" b="1" i="1" dirty="0"/>
              <a:t>Βία κατά των γυναικών-0ρισμός-Προληψη-Πρόσφατος Νόμος που κυρώνει τη &lt;&lt;Σύμβαση της Κωνσταντινούπολης&gt;&gt;</a:t>
            </a:r>
          </a:p>
        </p:txBody>
      </p:sp>
      <p:pic>
        <p:nvPicPr>
          <p:cNvPr id="1026" name="Picture 2" descr="Φάκελος βία κατά των γυναικών: Το «πράσινο μίλι» των γυναικών | Eptanews.gr">
            <a:extLst>
              <a:ext uri="{FF2B5EF4-FFF2-40B4-BE49-F238E27FC236}">
                <a16:creationId xmlns:a16="http://schemas.microsoft.com/office/drawing/2014/main" id="{28DD17E9-D5DB-80EF-E29A-F4203F629B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7127" y="2398954"/>
            <a:ext cx="9412944" cy="39325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8CE6E3-E394-9304-2A08-4B0BEE6BDEA0}"/>
              </a:ext>
            </a:extLst>
          </p:cNvPr>
          <p:cNvSpPr txBox="1"/>
          <p:nvPr/>
        </p:nvSpPr>
        <p:spPr>
          <a:xfrm>
            <a:off x="3047215" y="3246690"/>
            <a:ext cx="6094428" cy="369332"/>
          </a:xfrm>
          <a:prstGeom prst="rect">
            <a:avLst/>
          </a:prstGeom>
          <a:noFill/>
        </p:spPr>
        <p:txBody>
          <a:bodyPr wrap="square">
            <a:spAutoFit/>
          </a:bodyPr>
          <a:lstStyle/>
          <a:p>
            <a:r>
              <a:rPr lang="el-GR" dirty="0"/>
              <a:t>0ρισμός</a:t>
            </a:r>
          </a:p>
        </p:txBody>
      </p:sp>
    </p:spTree>
    <p:extLst>
      <p:ext uri="{BB962C8B-B14F-4D97-AF65-F5344CB8AC3E}">
        <p14:creationId xmlns:p14="http://schemas.microsoft.com/office/powerpoint/2010/main" val="3572779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AE1F776-9495-477A-9B45-05DEB99993AE}"/>
              </a:ext>
            </a:extLst>
          </p:cNvPr>
          <p:cNvSpPr>
            <a:spLocks noGrp="1"/>
          </p:cNvSpPr>
          <p:nvPr>
            <p:ph type="title"/>
          </p:nvPr>
        </p:nvSpPr>
        <p:spPr>
          <a:xfrm>
            <a:off x="1147482" y="313563"/>
            <a:ext cx="10206318" cy="1051971"/>
          </a:xfrm>
        </p:spPr>
        <p:txBody>
          <a:bodyPr>
            <a:noAutofit/>
          </a:bodyPr>
          <a:lstStyle/>
          <a:p>
            <a:r>
              <a:rPr lang="el-GR" sz="2400" b="1" i="1" dirty="0">
                <a:effectLst/>
                <a:latin typeface="Roboto" panose="02000000000000000000" pitchFamily="2" charset="0"/>
              </a:rPr>
              <a:t>Ας οικοδομήσουμε έναν κόσμο που αρνείται να ανεχθεί τη βία κατά των γυναικών οπουδήποτε, σε οποιαδήποτε μορφή.</a:t>
            </a:r>
            <a:br>
              <a:rPr lang="el-GR" sz="2400" b="0" i="1" dirty="0">
                <a:effectLst/>
                <a:latin typeface="Roboto" panose="02000000000000000000" pitchFamily="2" charset="0"/>
              </a:rPr>
            </a:br>
            <a:endParaRPr lang="el-GR" sz="2400" i="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14E800A-6B82-B444-A77B-170631B58184}"/>
              </a:ext>
            </a:extLst>
          </p:cNvPr>
          <p:cNvSpPr>
            <a:spLocks noGrp="1"/>
          </p:cNvSpPr>
          <p:nvPr>
            <p:ph idx="1"/>
          </p:nvPr>
        </p:nvSpPr>
        <p:spPr>
          <a:xfrm>
            <a:off x="838200" y="1856411"/>
            <a:ext cx="10515600" cy="5001588"/>
          </a:xfrm>
        </p:spPr>
        <p:txBody>
          <a:bodyPr>
            <a:normAutofit fontScale="85000" lnSpcReduction="20000"/>
          </a:bodyPr>
          <a:lstStyle/>
          <a:p>
            <a:pPr algn="just"/>
            <a:r>
              <a:rPr lang="el-GR" sz="2200" b="0" i="0" dirty="0">
                <a:effectLst/>
                <a:latin typeface="Source Sans Pro" panose="020B0503030403020204" pitchFamily="34" charset="0"/>
              </a:rPr>
              <a:t>«</a:t>
            </a:r>
            <a:r>
              <a:rPr lang="el-GR" sz="2200" b="0" i="1" dirty="0">
                <a:effectLst/>
                <a:latin typeface="Source Sans Pro" panose="020B0503030403020204" pitchFamily="34" charset="0"/>
              </a:rPr>
              <a:t>Η βία κατά των γυναικών αποτελεί μία τρομερή παραβίαση των ανθρωπίνων δικαιωμάτων, μία κρίση δημόσιας υγείας και ένα σημαντικό εμπόδιο στη βιώσιμη ανάπτυξη. Είναι επίμονη, διαδεδομένη και επιδεινώνεται. Από τη σεξουαλική παρενόχληση και κακοποίηση μέχρι τις </a:t>
            </a:r>
            <a:r>
              <a:rPr lang="el-GR" sz="2200" b="0" i="1" dirty="0" err="1">
                <a:effectLst/>
                <a:latin typeface="Source Sans Pro" panose="020B0503030403020204" pitchFamily="34" charset="0"/>
              </a:rPr>
              <a:t>γυναικοκτονίες</a:t>
            </a:r>
            <a:r>
              <a:rPr lang="el-GR" sz="2200" b="0" i="1" dirty="0">
                <a:effectLst/>
                <a:latin typeface="Source Sans Pro" panose="020B0503030403020204" pitchFamily="34" charset="0"/>
              </a:rPr>
              <a:t>, η βία παίρνει πολλές μορφές. Αλλά όλες έχουν τις ρίζες τους στη διαρθρωτική αδικία, που εδραιώνεται από χιλιετίες πατριαρχίας» </a:t>
            </a:r>
          </a:p>
          <a:p>
            <a:pPr algn="just"/>
            <a:r>
              <a:rPr lang="el-GR" sz="2200" b="0" i="1" dirty="0">
                <a:effectLst/>
                <a:latin typeface="Source Sans Pro" panose="020B0503030403020204" pitchFamily="34" charset="0"/>
              </a:rPr>
              <a:t>Ταυτόχρονα, παρατηρεί πως σήμερα «εξακολουθούμε να ζούμε σε μια ανδροκρατούμενη κουλτούρα που αφήνει τις γυναίκες ευάλωτες αρνούμενες την ισότητα στην αξιοπρέπεια και τα δικαιώματα τους» και προσθέτει: «Όλοι πληρώνουμε το τίμημα: οι κοινωνίες μας είναι λιγότερο ειρηνικές, οι οικονομίες μας λιγότερο ευημερούσες, ο κόσμος μας λιγότερο δίκαιος».</a:t>
            </a:r>
          </a:p>
          <a:p>
            <a:pPr algn="just"/>
            <a:r>
              <a:rPr lang="el-GR" sz="2200" b="0" i="1" dirty="0">
                <a:effectLst/>
                <a:latin typeface="Source Sans Pro" panose="020B0503030403020204" pitchFamily="34" charset="0"/>
              </a:rPr>
              <a:t>Σε αυτή την κατάσταση αντιδιαστέλει πως ένας διαφορετικός κόσμος είναι εφικτός και τονίζει:</a:t>
            </a:r>
          </a:p>
          <a:p>
            <a:pPr algn="just"/>
            <a:r>
              <a:rPr lang="el-GR" sz="2200" b="0" i="1" dirty="0">
                <a:effectLst/>
                <a:latin typeface="Source Sans Pro" panose="020B0503030403020204" pitchFamily="34" charset="0"/>
              </a:rPr>
              <a:t> «Το φετινό θέμα της εκστρατείας </a:t>
            </a:r>
            <a:r>
              <a:rPr lang="el-GR" sz="2200" b="0" i="1" dirty="0" err="1">
                <a:effectLst/>
                <a:latin typeface="Source Sans Pro" panose="020B0503030403020204" pitchFamily="34" charset="0"/>
              </a:rPr>
              <a:t>UNiTE</a:t>
            </a:r>
            <a:r>
              <a:rPr lang="el-GR" sz="2200" b="0" i="1" dirty="0">
                <a:effectLst/>
                <a:latin typeface="Source Sans Pro" panose="020B0503030403020204" pitchFamily="34" charset="0"/>
              </a:rPr>
              <a:t> – “Επενδύστε στην πρόληψη της βίας κατά των γυναικών και των κοριτσιών” – μας καλεί όλους να αναλάβουμε δράση. Να υποστηρίξουμε τη νομοθεσία και τις ολοκληρωμένες πολιτικές που ενισχύουν την προστασία των δικαιωμάτων των γυναικών σε όλους τους τομείς. Να αυξήσουμε τις επενδύσεις στην πρόληψη και την υποστήριξη των οργανώσεων για τα δικαιώματα των γυναικών. Να ακούσουμε τις </a:t>
            </a:r>
            <a:r>
              <a:rPr lang="el-GR" sz="2200" b="0" i="1" dirty="0" err="1">
                <a:effectLst/>
                <a:latin typeface="Source Sans Pro" panose="020B0503030403020204" pitchFamily="34" charset="0"/>
              </a:rPr>
              <a:t>επιζήσασες</a:t>
            </a:r>
            <a:r>
              <a:rPr lang="el-GR" sz="2200" b="0" i="1" dirty="0">
                <a:effectLst/>
                <a:latin typeface="Source Sans Pro" panose="020B0503030403020204" pitchFamily="34" charset="0"/>
              </a:rPr>
              <a:t> και να τερματίσουμε την ατιμωρησία των δραστών παντού. Να σταθούμε στο πλευρό των ακτιβιστριών και να προωθήσουμε την ηγεσία των γυναικών σε κάθε στάδιο της λήψης αποφάσεων».</a:t>
            </a:r>
          </a:p>
          <a:p>
            <a:pPr algn="just"/>
            <a:r>
              <a:rPr lang="el-GR" sz="2200" b="0" i="1" dirty="0">
                <a:effectLst/>
                <a:latin typeface="Source Sans Pro" panose="020B0503030403020204" pitchFamily="34" charset="0"/>
              </a:rPr>
              <a:t>Περαιώνοντας το μήνυμά του, ο γενικός γραμματέας του ΟΗΕ εκφράζει την προτροπή: «Ας οικοδομήσουμε έναν κόσμο που αρνείται να ανεχθεί τη βία κατά των γυναικών οπουδήποτε, σε οποιαδήποτε μορφή, μια για πάντα».</a:t>
            </a:r>
          </a:p>
          <a:p>
            <a:endParaRPr lang="el-GR" sz="1500" dirty="0"/>
          </a:p>
        </p:txBody>
      </p:sp>
    </p:spTree>
    <p:extLst>
      <p:ext uri="{BB962C8B-B14F-4D97-AF65-F5344CB8AC3E}">
        <p14:creationId xmlns:p14="http://schemas.microsoft.com/office/powerpoint/2010/main" val="3215450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A2EB751-A7F2-A837-FE56-BAFA74197173}"/>
              </a:ext>
            </a:extLst>
          </p:cNvPr>
          <p:cNvSpPr>
            <a:spLocks noGrp="1"/>
          </p:cNvSpPr>
          <p:nvPr>
            <p:ph type="title"/>
          </p:nvPr>
        </p:nvSpPr>
        <p:spPr>
          <a:xfrm>
            <a:off x="1156446" y="208341"/>
            <a:ext cx="10197353" cy="1044387"/>
          </a:xfrm>
        </p:spPr>
        <p:txBody>
          <a:bodyPr>
            <a:normAutofit/>
          </a:bodyPr>
          <a:lstStyle/>
          <a:p>
            <a:r>
              <a:rPr lang="el-GR" sz="3200" b="1" i="1" dirty="0"/>
              <a:t>Στατιστικά στοιχεία από τον Παγκόσμιο Οργανισμό Υγείας, για τη βία κατά των γυναικών.</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CF223E7-ABBF-85CA-D363-29E607B5B6F7}"/>
              </a:ext>
            </a:extLst>
          </p:cNvPr>
          <p:cNvSpPr>
            <a:spLocks noGrp="1"/>
          </p:cNvSpPr>
          <p:nvPr>
            <p:ph idx="1"/>
          </p:nvPr>
        </p:nvSpPr>
        <p:spPr>
          <a:xfrm>
            <a:off x="838200" y="1929384"/>
            <a:ext cx="10515600" cy="4251960"/>
          </a:xfrm>
        </p:spPr>
        <p:txBody>
          <a:bodyPr>
            <a:normAutofit lnSpcReduction="10000"/>
          </a:bodyPr>
          <a:lstStyle/>
          <a:p>
            <a:pPr algn="just"/>
            <a:r>
              <a:rPr lang="el-GR" sz="2000" b="0" i="1" dirty="0">
                <a:effectLst/>
                <a:latin typeface="Google Sans"/>
              </a:rPr>
              <a:t>Σύμφωνα με τον Παγκόσμιο Οργανισμό Υγείας (ΠΟΥ), περίπου 87.000 γυναίκες δολοφονούνται κάθε χρόνο παγκοσμίως. Αυτό σημαίνει ότι κάθε 2 λεπτά, μια γυναίκα δολοφονείται επειδή είναι γυναίκα.</a:t>
            </a:r>
          </a:p>
          <a:p>
            <a:pPr algn="just"/>
            <a:r>
              <a:rPr lang="el-GR" sz="2000" b="0" i="1" dirty="0">
                <a:effectLst/>
                <a:latin typeface="Google Sans"/>
              </a:rPr>
              <a:t> Οι </a:t>
            </a:r>
            <a:r>
              <a:rPr lang="el-GR" sz="2000" b="0" i="1" dirty="0" err="1">
                <a:effectLst/>
                <a:latin typeface="Google Sans"/>
              </a:rPr>
              <a:t>γυναικοκτονίες</a:t>
            </a:r>
            <a:r>
              <a:rPr lang="el-GR" sz="2000" i="1" dirty="0">
                <a:latin typeface="Google Sans"/>
              </a:rPr>
              <a:t>, </a:t>
            </a:r>
            <a:r>
              <a:rPr lang="el-GR" sz="2000" b="0" i="1" dirty="0">
                <a:effectLst/>
                <a:latin typeface="Google Sans"/>
              </a:rPr>
              <a:t>είναι πιο συχνές σε αναπτυσσόμενες χώρες, όπου οι γυναίκες συχνά αντιμετωπίζουν υψηλότερα επίπεδα </a:t>
            </a:r>
            <a:r>
              <a:rPr lang="el-GR" sz="2000" b="0" i="1" dirty="0" err="1">
                <a:effectLst/>
                <a:latin typeface="Google Sans"/>
              </a:rPr>
              <a:t>έμφυλης</a:t>
            </a:r>
            <a:r>
              <a:rPr lang="el-GR" sz="2000" b="0" i="1" dirty="0">
                <a:effectLst/>
                <a:latin typeface="Google Sans"/>
              </a:rPr>
              <a:t> ανισότητας και βίας. Ωστόσο, αποτελούν πρόβλημα και σε αναπτυγμένες χώρες.</a:t>
            </a:r>
          </a:p>
          <a:p>
            <a:pPr algn="just"/>
            <a:r>
              <a:rPr lang="el-GR" sz="2000" b="0" i="1" dirty="0">
                <a:effectLst/>
                <a:latin typeface="Google Sans"/>
              </a:rPr>
              <a:t>Η πλειονότητα των </a:t>
            </a:r>
            <a:r>
              <a:rPr lang="el-GR" sz="2000" b="0" i="1" dirty="0" err="1">
                <a:effectLst/>
                <a:latin typeface="Google Sans"/>
              </a:rPr>
              <a:t>γυναικοκτονιών</a:t>
            </a:r>
            <a:r>
              <a:rPr lang="el-GR" sz="2000" b="0" i="1" dirty="0">
                <a:effectLst/>
                <a:latin typeface="Google Sans"/>
              </a:rPr>
              <a:t> διαπράττεται από ερωτικούς συντρόφους ή μέλη της οικογένειας. </a:t>
            </a:r>
          </a:p>
          <a:p>
            <a:pPr algn="just"/>
            <a:r>
              <a:rPr lang="el-GR" sz="2000" b="0" i="1" dirty="0">
                <a:effectLst/>
                <a:latin typeface="Google Sans"/>
              </a:rPr>
              <a:t>Οι </a:t>
            </a:r>
            <a:r>
              <a:rPr lang="el-GR" sz="2000" b="0" i="1" dirty="0" err="1">
                <a:effectLst/>
                <a:latin typeface="Google Sans"/>
              </a:rPr>
              <a:t>γυναικοκτονίες</a:t>
            </a:r>
            <a:r>
              <a:rPr lang="el-GR" sz="2000" b="0" i="1" dirty="0">
                <a:effectLst/>
                <a:latin typeface="Google Sans"/>
              </a:rPr>
              <a:t> από ερωτικούς συντρόφους, είναι συχνά αποτέλεσμα της ενδοοικογενειακής βίας, η οποία είναι ένα σοβαρό πρόβλημα σε όλο τον κόσμο.</a:t>
            </a:r>
          </a:p>
          <a:p>
            <a:pPr algn="just"/>
            <a:r>
              <a:rPr lang="el-GR" sz="2000" b="0" i="1" dirty="0">
                <a:effectLst/>
                <a:latin typeface="Google Sans"/>
              </a:rPr>
              <a:t>Η ατιμωρησία είναι ένα άλλο σημαντικό πρόβλημα που συμβάλλει στις </a:t>
            </a:r>
            <a:r>
              <a:rPr lang="el-GR" sz="2000" b="0" i="1" dirty="0" err="1">
                <a:effectLst/>
                <a:latin typeface="Google Sans"/>
              </a:rPr>
              <a:t>γυναικοκτονίες</a:t>
            </a:r>
            <a:r>
              <a:rPr lang="el-GR" sz="2000" b="0" i="1" dirty="0">
                <a:effectLst/>
                <a:latin typeface="Google Sans"/>
              </a:rPr>
              <a:t>. </a:t>
            </a:r>
          </a:p>
          <a:p>
            <a:pPr algn="just"/>
            <a:r>
              <a:rPr lang="el-GR" sz="2000" b="0" i="1" dirty="0">
                <a:effectLst/>
                <a:latin typeface="Google Sans"/>
              </a:rPr>
              <a:t>Σε πολλές χώρες, οι γυναίκες που βιώνουν βία από τους ερωτικούς συντρόφους τους, δεν έχουν πρόσβαση στην προστασία του νόμου. Αυτό καθιστά πιο πιθανό να δολοφονηθούν από τους θύτες τους.</a:t>
            </a:r>
          </a:p>
          <a:p>
            <a:endParaRPr lang="el-GR" sz="1900" dirty="0"/>
          </a:p>
        </p:txBody>
      </p:sp>
    </p:spTree>
    <p:extLst>
      <p:ext uri="{BB962C8B-B14F-4D97-AF65-F5344CB8AC3E}">
        <p14:creationId xmlns:p14="http://schemas.microsoft.com/office/powerpoint/2010/main" val="169968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4D58CB-C8D3-EA79-FEBD-CF7D74A265C3}"/>
              </a:ext>
            </a:extLst>
          </p:cNvPr>
          <p:cNvSpPr>
            <a:spLocks noGrp="1"/>
          </p:cNvSpPr>
          <p:nvPr>
            <p:ph type="title"/>
          </p:nvPr>
        </p:nvSpPr>
        <p:spPr>
          <a:xfrm>
            <a:off x="959224" y="365125"/>
            <a:ext cx="10394576" cy="1325563"/>
          </a:xfrm>
        </p:spPr>
        <p:txBody>
          <a:bodyPr>
            <a:noAutofit/>
          </a:bodyPr>
          <a:lstStyle/>
          <a:p>
            <a:r>
              <a:rPr lang="el-GR" sz="3200" b="1" i="1" dirty="0">
                <a:solidFill>
                  <a:srgbClr val="1F1F1F"/>
                </a:solidFill>
                <a:latin typeface="Google Sans"/>
              </a:rPr>
              <a:t>Σ</a:t>
            </a:r>
            <a:r>
              <a:rPr lang="el-GR" sz="3200" b="1" i="1" dirty="0">
                <a:solidFill>
                  <a:srgbClr val="1F1F1F"/>
                </a:solidFill>
                <a:effectLst/>
                <a:latin typeface="Google Sans"/>
              </a:rPr>
              <a:t>τατιστικά στοιχεία για τη βία κατά των γυναικών στην Ελλάδα</a:t>
            </a:r>
            <a:r>
              <a:rPr lang="en-US" sz="3200" b="1" i="1" dirty="0">
                <a:solidFill>
                  <a:srgbClr val="1F1F1F"/>
                </a:solidFill>
                <a:effectLst/>
                <a:latin typeface="Google Sans"/>
              </a:rPr>
              <a:t>:</a:t>
            </a:r>
            <a:br>
              <a:rPr lang="el-GR" sz="3200" b="1" i="1" dirty="0">
                <a:solidFill>
                  <a:srgbClr val="1F1F1F"/>
                </a:solidFill>
                <a:effectLst/>
                <a:latin typeface="Google Sans"/>
              </a:rPr>
            </a:br>
            <a:endParaRPr lang="el-GR" sz="3200" b="1" i="1" dirty="0"/>
          </a:p>
        </p:txBody>
      </p:sp>
      <p:sp>
        <p:nvSpPr>
          <p:cNvPr id="3" name="Θέση περιεχομένου 2">
            <a:extLst>
              <a:ext uri="{FF2B5EF4-FFF2-40B4-BE49-F238E27FC236}">
                <a16:creationId xmlns:a16="http://schemas.microsoft.com/office/drawing/2014/main" id="{AA0A51E6-284F-AA25-6C33-ED24FCE62D6A}"/>
              </a:ext>
            </a:extLst>
          </p:cNvPr>
          <p:cNvSpPr>
            <a:spLocks noGrp="1"/>
          </p:cNvSpPr>
          <p:nvPr>
            <p:ph idx="1"/>
          </p:nvPr>
        </p:nvSpPr>
        <p:spPr/>
        <p:txBody>
          <a:bodyPr>
            <a:normAutofit/>
          </a:bodyPr>
          <a:lstStyle/>
          <a:p>
            <a:pPr algn="just"/>
            <a:r>
              <a:rPr lang="el-GR" sz="2000" b="0" i="1" dirty="0">
                <a:solidFill>
                  <a:srgbClr val="1F1F1F"/>
                </a:solidFill>
                <a:effectLst/>
                <a:latin typeface="Google Sans"/>
              </a:rPr>
              <a:t>Σύμφωνα με τα στατιστικά στοιχεία της Γενικής Γραμματείας Ισότητας και Ανθρωπίνων δικαιωμάτων, το 2022 καταγγέλθηκαν στην Ελλάδα 10.000 περιστατικά </a:t>
            </a:r>
            <a:r>
              <a:rPr lang="el-GR" sz="2000" b="0" i="1" dirty="0" err="1">
                <a:solidFill>
                  <a:srgbClr val="1F1F1F"/>
                </a:solidFill>
                <a:effectLst/>
                <a:latin typeface="Google Sans"/>
              </a:rPr>
              <a:t>έμφυλης</a:t>
            </a:r>
            <a:r>
              <a:rPr lang="el-GR" sz="2000" b="0" i="1" dirty="0">
                <a:solidFill>
                  <a:srgbClr val="1F1F1F"/>
                </a:solidFill>
                <a:effectLst/>
                <a:latin typeface="Google Sans"/>
              </a:rPr>
              <a:t> βίας, τα οποία αφορούν σε γυναίκες και κορίτσια όλων των ηλικιών.</a:t>
            </a:r>
            <a:endParaRPr lang="en-US" sz="2000" b="0" i="1" dirty="0">
              <a:solidFill>
                <a:srgbClr val="1F1F1F"/>
              </a:solidFill>
              <a:effectLst/>
              <a:latin typeface="Google Sans"/>
            </a:endParaRPr>
          </a:p>
          <a:p>
            <a:pPr algn="just"/>
            <a:r>
              <a:rPr lang="el-GR" sz="2000" b="0" i="1" dirty="0">
                <a:solidFill>
                  <a:srgbClr val="1F1F1F"/>
                </a:solidFill>
                <a:effectLst/>
                <a:latin typeface="Google Sans"/>
              </a:rPr>
              <a:t> Από αυτά, τα 6.873 αφορούσαν σε σωματική βία, τα 5.350 σε ψυχολογική βία και τα 202 σε βιασμό.</a:t>
            </a:r>
          </a:p>
          <a:p>
            <a:pPr algn="just"/>
            <a:r>
              <a:rPr lang="el-GR" sz="2000" b="0" i="1" dirty="0">
                <a:solidFill>
                  <a:srgbClr val="1F1F1F"/>
                </a:solidFill>
                <a:effectLst/>
                <a:latin typeface="Google Sans"/>
              </a:rPr>
              <a:t>Η ενδοοικογενειακή βία αποτελεί τη συχνότερη μορφή </a:t>
            </a:r>
            <a:r>
              <a:rPr lang="el-GR" sz="2000" b="0" i="1" dirty="0" err="1">
                <a:solidFill>
                  <a:srgbClr val="1F1F1F"/>
                </a:solidFill>
                <a:effectLst/>
                <a:latin typeface="Google Sans"/>
              </a:rPr>
              <a:t>έμφυλης</a:t>
            </a:r>
            <a:r>
              <a:rPr lang="el-GR" sz="2000" b="0" i="1" dirty="0">
                <a:solidFill>
                  <a:srgbClr val="1F1F1F"/>
                </a:solidFill>
                <a:effectLst/>
                <a:latin typeface="Google Sans"/>
              </a:rPr>
              <a:t> βίας στην Ελλάδα. </a:t>
            </a:r>
            <a:endParaRPr lang="en-US" sz="2000" b="0" i="1" dirty="0">
              <a:solidFill>
                <a:srgbClr val="1F1F1F"/>
              </a:solidFill>
              <a:effectLst/>
              <a:latin typeface="Google Sans"/>
            </a:endParaRPr>
          </a:p>
          <a:p>
            <a:pPr algn="just"/>
            <a:r>
              <a:rPr lang="el-GR" sz="2000" b="0" i="1" dirty="0">
                <a:solidFill>
                  <a:srgbClr val="1F1F1F"/>
                </a:solidFill>
                <a:effectLst/>
                <a:latin typeface="Google Sans"/>
              </a:rPr>
              <a:t>Το 2022, από τα 10.000 καταγγελθέντα περιστατικά, τα 8.000 αφορούσαν σε ενδοοικογενειακή βία, δηλαδή σε βία που ασκείται από τον σύντροφο, τον σύζυγο ή άλλο συγγενικό πρόσωπο της γυναίκας.</a:t>
            </a:r>
          </a:p>
          <a:p>
            <a:pPr algn="just"/>
            <a:r>
              <a:rPr lang="el-GR" sz="2000" b="0" i="1" dirty="0">
                <a:solidFill>
                  <a:srgbClr val="1F1F1F"/>
                </a:solidFill>
                <a:effectLst/>
                <a:latin typeface="Google Sans"/>
              </a:rPr>
              <a:t>Η πλειοψηφία των θυμάτων </a:t>
            </a:r>
            <a:r>
              <a:rPr lang="el-GR" sz="2000" b="0" i="1" dirty="0" err="1">
                <a:solidFill>
                  <a:srgbClr val="1F1F1F"/>
                </a:solidFill>
                <a:effectLst/>
                <a:latin typeface="Google Sans"/>
              </a:rPr>
              <a:t>έμφυλης</a:t>
            </a:r>
            <a:r>
              <a:rPr lang="el-GR" sz="2000" b="0" i="1" dirty="0">
                <a:solidFill>
                  <a:srgbClr val="1F1F1F"/>
                </a:solidFill>
                <a:effectLst/>
                <a:latin typeface="Google Sans"/>
              </a:rPr>
              <a:t> βίας στην Ελλάδα είναι γυναίκες ηλικίας 25-44 ετών. Το 2022, το 44% των θυμάτων σωματικής βίας ήταν ηλικίας 25-44 ετών, το 36% ηλικίας 18-24 ετών και το 18% ηλικίας 45-64 ετών.</a:t>
            </a:r>
          </a:p>
          <a:p>
            <a:endParaRPr lang="el-GR" dirty="0"/>
          </a:p>
        </p:txBody>
      </p:sp>
    </p:spTree>
    <p:extLst>
      <p:ext uri="{BB962C8B-B14F-4D97-AF65-F5344CB8AC3E}">
        <p14:creationId xmlns:p14="http://schemas.microsoft.com/office/powerpoint/2010/main" val="1984240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8CA10-7FD8-3318-6482-028EF03142F8}"/>
              </a:ext>
            </a:extLst>
          </p:cNvPr>
          <p:cNvSpPr>
            <a:spLocks noGrp="1"/>
          </p:cNvSpPr>
          <p:nvPr>
            <p:ph type="title"/>
          </p:nvPr>
        </p:nvSpPr>
        <p:spPr>
          <a:xfrm>
            <a:off x="914400" y="143123"/>
            <a:ext cx="10439400" cy="1470992"/>
          </a:xfrm>
        </p:spPr>
        <p:txBody>
          <a:bodyPr>
            <a:noAutofit/>
          </a:bodyPr>
          <a:lstStyle/>
          <a:p>
            <a:br>
              <a:rPr lang="el-GR" sz="2800" b="1" i="1" dirty="0"/>
            </a:br>
            <a:endParaRPr lang="el-GR" sz="2800" b="1" i="1" dirty="0"/>
          </a:p>
        </p:txBody>
      </p:sp>
      <p:sp>
        <p:nvSpPr>
          <p:cNvPr id="3" name="Θέση περιεχομένου 2">
            <a:extLst>
              <a:ext uri="{FF2B5EF4-FFF2-40B4-BE49-F238E27FC236}">
                <a16:creationId xmlns:a16="http://schemas.microsoft.com/office/drawing/2014/main" id="{BE9072D3-91A4-20DE-6BEF-4D6BA366CA23}"/>
              </a:ext>
            </a:extLst>
          </p:cNvPr>
          <p:cNvSpPr>
            <a:spLocks noGrp="1"/>
          </p:cNvSpPr>
          <p:nvPr>
            <p:ph idx="1"/>
          </p:nvPr>
        </p:nvSpPr>
        <p:spPr/>
        <p:txBody>
          <a:bodyPr>
            <a:normAutofit fontScale="77500" lnSpcReduction="20000"/>
          </a:bodyPr>
          <a:lstStyle/>
          <a:p>
            <a:pPr algn="just"/>
            <a:r>
              <a:rPr lang="el-GR" i="1" dirty="0">
                <a:solidFill>
                  <a:srgbClr val="1F1F1F"/>
                </a:solidFill>
                <a:effectLst/>
                <a:latin typeface="Google Sans"/>
              </a:rPr>
              <a:t>Το 2022, το 32% των θυμάτων σωματικής βίας είχε ολοκληρώσει ανώτερη εκπαίδευση, το 30% είχε ολοκληρώσει δευτεροβάθμια εκπαίδευση και το 28% δεν είχε ολοκληρώσει καμία εκπαίδευση. Το 40% των θυμάτων σωματικής βίας είχε εισόδημα άνω των 1.500 ευρώ μηνιαίως, το 30% είχε εισόδημα έως 1.500 ευρώ μηνιαίως και το 30% είχε εισόδημα κάτω των 750 ευρώ μηνιαίως.</a:t>
            </a:r>
          </a:p>
          <a:p>
            <a:pPr algn="just"/>
            <a:r>
              <a:rPr lang="el-GR" i="1" dirty="0">
                <a:solidFill>
                  <a:srgbClr val="1F1F1F"/>
                </a:solidFill>
                <a:effectLst/>
                <a:latin typeface="Google Sans"/>
              </a:rPr>
              <a:t>Η </a:t>
            </a:r>
            <a:r>
              <a:rPr lang="el-GR" i="1" dirty="0" err="1">
                <a:solidFill>
                  <a:srgbClr val="1F1F1F"/>
                </a:solidFill>
                <a:effectLst/>
                <a:latin typeface="Google Sans"/>
              </a:rPr>
              <a:t>έμφυλη</a:t>
            </a:r>
            <a:r>
              <a:rPr lang="el-GR" i="1" dirty="0">
                <a:solidFill>
                  <a:srgbClr val="1F1F1F"/>
                </a:solidFill>
                <a:effectLst/>
                <a:latin typeface="Google Sans"/>
              </a:rPr>
              <a:t> βία έχει σοβαρές επιπτώσεις στην ψυχική και σωματική υγεία των γυναικών θυμάτων. Το 2022, το 60% των θυμάτων σωματικής βίας ανέφερε ότι είχε υποστεί κατάθλιψη, το 50% ανέφερε ότι είχε υποστεί αγχώδη διαταραχή και το 40% ανέφερε ότι είχε υποστεί </a:t>
            </a:r>
            <a:r>
              <a:rPr lang="el-GR" i="1" dirty="0" err="1">
                <a:solidFill>
                  <a:srgbClr val="1F1F1F"/>
                </a:solidFill>
                <a:effectLst/>
                <a:latin typeface="Google Sans"/>
              </a:rPr>
              <a:t>μετατραυματική</a:t>
            </a:r>
            <a:r>
              <a:rPr lang="el-GR" i="1" dirty="0">
                <a:solidFill>
                  <a:srgbClr val="1F1F1F"/>
                </a:solidFill>
                <a:effectLst/>
                <a:latin typeface="Google Sans"/>
              </a:rPr>
              <a:t> διαταραχή στρες.</a:t>
            </a:r>
          </a:p>
          <a:p>
            <a:pPr algn="just"/>
            <a:r>
              <a:rPr lang="el-GR" i="1" dirty="0">
                <a:solidFill>
                  <a:srgbClr val="1F1F1F"/>
                </a:solidFill>
                <a:effectLst/>
                <a:latin typeface="Google Sans"/>
              </a:rPr>
              <a:t>Η </a:t>
            </a:r>
            <a:r>
              <a:rPr lang="el-GR" i="1" dirty="0" err="1">
                <a:solidFill>
                  <a:srgbClr val="1F1F1F"/>
                </a:solidFill>
                <a:effectLst/>
                <a:latin typeface="Google Sans"/>
              </a:rPr>
              <a:t>έμφυλη</a:t>
            </a:r>
            <a:r>
              <a:rPr lang="el-GR" i="1" dirty="0">
                <a:solidFill>
                  <a:srgbClr val="1F1F1F"/>
                </a:solidFill>
                <a:effectLst/>
                <a:latin typeface="Google Sans"/>
              </a:rPr>
              <a:t> βία αποτελεί ένα σοβαρό κοινωνικό πρόβλημα που πρέπει να αντιμετωπιστεί αποτελεσματικά. Η πολιτεία έχει λάβει ορισμένα μέτρα για την καταπολέμηση της </a:t>
            </a:r>
            <a:r>
              <a:rPr lang="el-GR" i="1" dirty="0" err="1">
                <a:solidFill>
                  <a:srgbClr val="1F1F1F"/>
                </a:solidFill>
                <a:effectLst/>
                <a:latin typeface="Google Sans"/>
              </a:rPr>
              <a:t>έμφυλης</a:t>
            </a:r>
            <a:r>
              <a:rPr lang="el-GR" i="1" dirty="0">
                <a:solidFill>
                  <a:srgbClr val="1F1F1F"/>
                </a:solidFill>
                <a:effectLst/>
                <a:latin typeface="Google Sans"/>
              </a:rPr>
              <a:t> βίας, όπως την καθιέρωση της 24ωρης τηλεφωνικής γραμμής SOS 15900, τη λειτουργία Συμβουλευτικών Κέντρων και Ξενώνων Φιλοξενίας για τα θύματα </a:t>
            </a:r>
            <a:r>
              <a:rPr lang="el-GR" i="1" dirty="0" err="1">
                <a:solidFill>
                  <a:srgbClr val="1F1F1F"/>
                </a:solidFill>
                <a:effectLst/>
                <a:latin typeface="Google Sans"/>
              </a:rPr>
              <a:t>έμφυλης</a:t>
            </a:r>
            <a:r>
              <a:rPr lang="el-GR" i="1" dirty="0">
                <a:solidFill>
                  <a:srgbClr val="1F1F1F"/>
                </a:solidFill>
                <a:effectLst/>
                <a:latin typeface="Google Sans"/>
              </a:rPr>
              <a:t> βίας και την ενσωμάτωση της </a:t>
            </a:r>
            <a:r>
              <a:rPr lang="el-GR" i="1" dirty="0" err="1">
                <a:solidFill>
                  <a:srgbClr val="1F1F1F"/>
                </a:solidFill>
                <a:effectLst/>
                <a:latin typeface="Google Sans"/>
              </a:rPr>
              <a:t>έμφυλης</a:t>
            </a:r>
            <a:r>
              <a:rPr lang="el-GR" i="1" dirty="0">
                <a:solidFill>
                  <a:srgbClr val="1F1F1F"/>
                </a:solidFill>
                <a:effectLst/>
                <a:latin typeface="Google Sans"/>
              </a:rPr>
              <a:t> βίας στον ποινικό κώδικα. </a:t>
            </a:r>
            <a:endParaRPr lang="en-US" i="1" dirty="0">
              <a:solidFill>
                <a:srgbClr val="1F1F1F"/>
              </a:solidFill>
              <a:effectLst/>
              <a:latin typeface="Google Sans"/>
            </a:endParaRPr>
          </a:p>
          <a:p>
            <a:pPr algn="just"/>
            <a:r>
              <a:rPr lang="el-GR" i="1" dirty="0">
                <a:solidFill>
                  <a:srgbClr val="1F1F1F"/>
                </a:solidFill>
                <a:effectLst/>
                <a:latin typeface="Google Sans"/>
              </a:rPr>
              <a:t>Ωστόσο, είναι απαραίτητη η περαιτέρω ενίσχυση των μέτρων αυτών, καθώς και η ευαισθητοποίηση της κοινής γνώμης για το ζήτημα της </a:t>
            </a:r>
            <a:r>
              <a:rPr lang="el-GR" i="1" dirty="0" err="1">
                <a:solidFill>
                  <a:srgbClr val="1F1F1F"/>
                </a:solidFill>
                <a:effectLst/>
                <a:latin typeface="Google Sans"/>
              </a:rPr>
              <a:t>έμφυλης</a:t>
            </a:r>
            <a:r>
              <a:rPr lang="el-GR" i="1" dirty="0">
                <a:solidFill>
                  <a:srgbClr val="1F1F1F"/>
                </a:solidFill>
                <a:effectLst/>
                <a:latin typeface="Google Sans"/>
              </a:rPr>
              <a:t> βίας.</a:t>
            </a:r>
          </a:p>
          <a:p>
            <a:endParaRPr lang="el-GR" dirty="0"/>
          </a:p>
        </p:txBody>
      </p:sp>
      <p:sp>
        <p:nvSpPr>
          <p:cNvPr id="5" name="TextBox 4">
            <a:extLst>
              <a:ext uri="{FF2B5EF4-FFF2-40B4-BE49-F238E27FC236}">
                <a16:creationId xmlns:a16="http://schemas.microsoft.com/office/drawing/2014/main" id="{D9DE49CC-4FEF-7AE7-53A5-1B08F083CD5B}"/>
              </a:ext>
            </a:extLst>
          </p:cNvPr>
          <p:cNvSpPr txBox="1"/>
          <p:nvPr/>
        </p:nvSpPr>
        <p:spPr>
          <a:xfrm>
            <a:off x="993914" y="461178"/>
            <a:ext cx="9780104" cy="1384995"/>
          </a:xfrm>
          <a:prstGeom prst="rect">
            <a:avLst/>
          </a:prstGeom>
          <a:noFill/>
        </p:spPr>
        <p:txBody>
          <a:bodyPr wrap="square">
            <a:spAutoFit/>
          </a:bodyPr>
          <a:lstStyle/>
          <a:p>
            <a:pPr algn="just"/>
            <a:r>
              <a:rPr lang="el-GR" sz="2800" b="1" i="1" dirty="0">
                <a:solidFill>
                  <a:srgbClr val="1F1F1F"/>
                </a:solidFill>
                <a:effectLst/>
                <a:latin typeface="Google Sans"/>
              </a:rPr>
              <a:t>Η εκπαίδευση και το εισόδημα δεν αποτελούν παράγοντες που προστατεύουν τις γυναίκες από την </a:t>
            </a:r>
            <a:r>
              <a:rPr lang="el-GR" sz="2800" b="1" i="1" dirty="0" err="1">
                <a:solidFill>
                  <a:srgbClr val="1F1F1F"/>
                </a:solidFill>
                <a:effectLst/>
                <a:latin typeface="Google Sans"/>
              </a:rPr>
              <a:t>έμφυλη</a:t>
            </a:r>
            <a:r>
              <a:rPr lang="el-GR" sz="2800" b="1" i="1" dirty="0">
                <a:solidFill>
                  <a:srgbClr val="1F1F1F"/>
                </a:solidFill>
                <a:effectLst/>
                <a:latin typeface="Google Sans"/>
              </a:rPr>
              <a:t> βία.</a:t>
            </a:r>
            <a:br>
              <a:rPr lang="en-US" sz="2800" b="1" i="1" dirty="0">
                <a:solidFill>
                  <a:srgbClr val="1F1F1F"/>
                </a:solidFill>
                <a:effectLst/>
                <a:latin typeface="Google Sans"/>
              </a:rPr>
            </a:br>
            <a:endParaRPr lang="el-GR" sz="2800" b="1" i="1" dirty="0"/>
          </a:p>
        </p:txBody>
      </p:sp>
    </p:spTree>
    <p:extLst>
      <p:ext uri="{BB962C8B-B14F-4D97-AF65-F5344CB8AC3E}">
        <p14:creationId xmlns:p14="http://schemas.microsoft.com/office/powerpoint/2010/main" val="2315315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4BF70E3-3A07-3200-9937-5687544A5E22}"/>
              </a:ext>
            </a:extLst>
          </p:cNvPr>
          <p:cNvSpPr>
            <a:spLocks noGrp="1"/>
          </p:cNvSpPr>
          <p:nvPr>
            <p:ph type="title"/>
          </p:nvPr>
        </p:nvSpPr>
        <p:spPr>
          <a:xfrm>
            <a:off x="838200" y="365125"/>
            <a:ext cx="10515600" cy="1325563"/>
          </a:xfrm>
        </p:spPr>
        <p:txBody>
          <a:bodyPr>
            <a:normAutofit/>
          </a:bodyPr>
          <a:lstStyle/>
          <a:p>
            <a:r>
              <a:rPr lang="en-US" sz="4600" b="1" i="1" dirty="0">
                <a:latin typeface="Be Vietnam"/>
              </a:rPr>
              <a:t>   </a:t>
            </a:r>
            <a:r>
              <a:rPr lang="en-US" sz="4000" b="1" i="1" dirty="0">
                <a:latin typeface="Be Vietnam"/>
              </a:rPr>
              <a:t>E</a:t>
            </a:r>
            <a:r>
              <a:rPr lang="el-GR" sz="4000" b="1" i="1" dirty="0" err="1">
                <a:effectLst/>
                <a:latin typeface="Be Vietnam"/>
              </a:rPr>
              <a:t>πιπτώσεις</a:t>
            </a:r>
            <a:r>
              <a:rPr lang="el-GR" sz="4000" b="1" i="1" dirty="0">
                <a:effectLst/>
                <a:latin typeface="Be Vietnam"/>
              </a:rPr>
              <a:t> της β</a:t>
            </a:r>
            <a:r>
              <a:rPr lang="el-GR" sz="4000" b="1" i="1" dirty="0">
                <a:latin typeface="Be Vietnam"/>
              </a:rPr>
              <a:t>ί</a:t>
            </a:r>
            <a:r>
              <a:rPr lang="el-GR" sz="4000" b="1" i="1" dirty="0">
                <a:effectLst/>
                <a:latin typeface="Be Vietnam"/>
              </a:rPr>
              <a:t>ας κατά των γυναικών</a:t>
            </a:r>
            <a:r>
              <a:rPr lang="el-GR" sz="4600" b="0" i="0" dirty="0">
                <a:effectLst/>
                <a:latin typeface="Be Vietnam"/>
              </a:rPr>
              <a:t>.</a:t>
            </a:r>
            <a:endParaRPr lang="el-GR" sz="46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90D111D-96D3-0495-0D52-E6EDF94BCA62}"/>
              </a:ext>
            </a:extLst>
          </p:cNvPr>
          <p:cNvSpPr>
            <a:spLocks noGrp="1"/>
          </p:cNvSpPr>
          <p:nvPr>
            <p:ph idx="1"/>
          </p:nvPr>
        </p:nvSpPr>
        <p:spPr>
          <a:xfrm>
            <a:off x="838200" y="1929383"/>
            <a:ext cx="10515600" cy="4563491"/>
          </a:xfrm>
        </p:spPr>
        <p:txBody>
          <a:bodyPr>
            <a:normAutofit fontScale="92500" lnSpcReduction="20000"/>
          </a:bodyPr>
          <a:lstStyle/>
          <a:p>
            <a:pPr algn="just"/>
            <a:r>
              <a:rPr lang="el-GR" sz="2200" b="1" i="1" dirty="0">
                <a:effectLst/>
                <a:latin typeface="Be Vietnam"/>
              </a:rPr>
              <a:t>Η βία κατά των γυναικών έχει σοβαρές επιπτώσεις, τόσο σε ατομικό όσο και σε κοινωνικό επίπεδο. </a:t>
            </a:r>
            <a:r>
              <a:rPr lang="el-GR" sz="2200" i="1" dirty="0">
                <a:effectLst/>
                <a:latin typeface="Be Vietnam"/>
              </a:rPr>
              <a:t>Ορισμένες από τις επιπτώσεις περιλαμβάνουν:</a:t>
            </a:r>
          </a:p>
          <a:p>
            <a:pPr algn="just">
              <a:buFont typeface="+mj-lt"/>
              <a:buAutoNum type="arabicPeriod"/>
            </a:pPr>
            <a:r>
              <a:rPr lang="el-GR" sz="2200" b="1" i="1" dirty="0">
                <a:effectLst/>
                <a:latin typeface="Be Vietnam"/>
              </a:rPr>
              <a:t>Σωματικές επιπτώσεις</a:t>
            </a:r>
            <a:r>
              <a:rPr lang="el-GR" sz="2200" b="0" i="1" dirty="0">
                <a:effectLst/>
                <a:latin typeface="Be Vietnam"/>
              </a:rPr>
              <a:t>: Η σωματική βία κατά των γυναικών μπορεί να οδηγήσει σε μελλοντικά προβλήματα υγείας και αναπηρίες. </a:t>
            </a:r>
          </a:p>
          <a:p>
            <a:pPr algn="just">
              <a:buFont typeface="+mj-lt"/>
              <a:buAutoNum type="arabicPeriod"/>
            </a:pPr>
            <a:r>
              <a:rPr lang="el-GR" sz="2200" b="1" i="1" dirty="0">
                <a:effectLst/>
                <a:latin typeface="Be Vietnam"/>
              </a:rPr>
              <a:t>Ψυχολογικές επιπτώσεις</a:t>
            </a:r>
            <a:r>
              <a:rPr lang="el-GR" sz="2200" b="0" i="1" dirty="0">
                <a:effectLst/>
                <a:latin typeface="Be Vietnam"/>
              </a:rPr>
              <a:t>: Η ψυχολογική βία μπορεί να προκαλέσει μακροπρόθεσμα προβλήματα ψυχικής υγείας. Οι γυναίκες που υποφέρουν από ψυχολογική βία μπορεί να αναπτύξουν κατάθλιψη, στρες, αυξημένη αγωνία, έλλειψη αυτοεκτίμησης, αυτοαπομόνωση ακόμα και σκέψεις αυτοκτονίας.</a:t>
            </a:r>
          </a:p>
          <a:p>
            <a:pPr algn="just">
              <a:buFont typeface="+mj-lt"/>
              <a:buAutoNum type="arabicPeriod"/>
            </a:pPr>
            <a:r>
              <a:rPr lang="el-GR" sz="2200" b="1" i="1" dirty="0">
                <a:effectLst/>
                <a:latin typeface="Be Vietnam"/>
              </a:rPr>
              <a:t>Σεξουαλικές επιπτώσεις: </a:t>
            </a:r>
            <a:r>
              <a:rPr lang="el-GR" sz="2200" b="0" i="1" dirty="0">
                <a:effectLst/>
                <a:latin typeface="Be Vietnam"/>
              </a:rPr>
              <a:t>Η σεξουαλική βία μπορεί να οδηγήσει </a:t>
            </a:r>
            <a:r>
              <a:rPr lang="el-GR" sz="2200" i="1" dirty="0">
                <a:latin typeface="Be Vietnam"/>
              </a:rPr>
              <a:t>σε </a:t>
            </a:r>
            <a:r>
              <a:rPr lang="el-GR" sz="2200" b="0" i="1" dirty="0">
                <a:effectLst/>
                <a:latin typeface="Be Vietnam"/>
              </a:rPr>
              <a:t>σεξουαλικά μεταδοτικά νοσήματα, ανεπιθύμητες εγκυμοσύνες και την απώλεια της σεξουαλικής αυτονομίας και αυτοπεποίθησης.</a:t>
            </a:r>
          </a:p>
          <a:p>
            <a:pPr algn="just">
              <a:buFont typeface="+mj-lt"/>
              <a:buAutoNum type="arabicPeriod"/>
            </a:pPr>
            <a:r>
              <a:rPr lang="el-GR" sz="2200" b="1" i="1" dirty="0">
                <a:effectLst/>
                <a:latin typeface="Be Vietnam"/>
              </a:rPr>
              <a:t>Κοινωνικές επιπτώσεις</a:t>
            </a:r>
            <a:r>
              <a:rPr lang="el-GR" sz="2200" b="0" i="1" dirty="0">
                <a:effectLst/>
                <a:latin typeface="Be Vietnam"/>
              </a:rPr>
              <a:t>: Η βία κατά των γυναικών έχει αρνητικές επιπτώσεις στην κοινωνία γενικότερα. Μπορεί να συμβάλει στην αναπαραγωγή ενός κλίματος βίας και ανισότητας, να προκαλέσει διακρίσεις και να περιορίσει την συμμετοχή των γυναικών στην κοινωνία.</a:t>
            </a:r>
          </a:p>
          <a:p>
            <a:pPr algn="just">
              <a:buFont typeface="+mj-lt"/>
              <a:buAutoNum type="arabicPeriod"/>
            </a:pPr>
            <a:r>
              <a:rPr lang="el-GR" sz="2200" b="1" i="1" dirty="0">
                <a:effectLst/>
                <a:latin typeface="Be Vietnam"/>
              </a:rPr>
              <a:t>Οικονομικές επιπτώσεις</a:t>
            </a:r>
            <a:r>
              <a:rPr lang="el-GR" sz="2200" b="0" i="1" dirty="0">
                <a:effectLst/>
                <a:latin typeface="Be Vietnam"/>
              </a:rPr>
              <a:t>: Η οικονομική βία κατά των γυναικών μπορεί να οδηγήσει σε οικονομική εξάρτηση, απώλεια εργασίας και δυσκολίες στην εξασφάλιση βασικών αναγκών, όπως τροφή, στέγη και ιατροφαρμακευτική περίθαλψη.</a:t>
            </a:r>
          </a:p>
          <a:p>
            <a:pPr marL="0" indent="0">
              <a:buNone/>
            </a:pPr>
            <a:endParaRPr lang="el-GR" sz="1800" b="0" i="1" dirty="0">
              <a:effectLst/>
              <a:latin typeface="Be Vietnam"/>
            </a:endParaRPr>
          </a:p>
          <a:p>
            <a:endParaRPr lang="el-GR" sz="1700" dirty="0"/>
          </a:p>
        </p:txBody>
      </p:sp>
    </p:spTree>
    <p:extLst>
      <p:ext uri="{BB962C8B-B14F-4D97-AF65-F5344CB8AC3E}">
        <p14:creationId xmlns:p14="http://schemas.microsoft.com/office/powerpoint/2010/main" val="1352507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82DDAF7-F52D-BBBD-9FC0-F9D883980B8C}"/>
              </a:ext>
            </a:extLst>
          </p:cNvPr>
          <p:cNvSpPr>
            <a:spLocks noGrp="1"/>
          </p:cNvSpPr>
          <p:nvPr>
            <p:ph type="title"/>
          </p:nvPr>
        </p:nvSpPr>
        <p:spPr>
          <a:xfrm>
            <a:off x="1156447" y="0"/>
            <a:ext cx="10197352" cy="914967"/>
          </a:xfrm>
        </p:spPr>
        <p:txBody>
          <a:bodyPr>
            <a:normAutofit fontScale="90000"/>
          </a:bodyPr>
          <a:lstStyle/>
          <a:p>
            <a:br>
              <a:rPr lang="el-GR" sz="1800" b="0" i="0" dirty="0">
                <a:effectLst/>
                <a:latin typeface="Arial" panose="020B0604020202020204" pitchFamily="34" charset="0"/>
              </a:rPr>
            </a:br>
            <a:r>
              <a:rPr lang="el-GR" sz="2700" b="1" i="1" dirty="0">
                <a:effectLst/>
                <a:latin typeface="Arial" panose="020B0604020202020204" pitchFamily="34" charset="0"/>
              </a:rPr>
              <a:t>Οι στρατηγικές και τα μέτρα πρόληψης κατά της βίας των γυναικών περιλαμβάνουν τα εξής</a:t>
            </a:r>
            <a:r>
              <a:rPr lang="en-US" sz="2700" b="1" i="1" dirty="0">
                <a:effectLst/>
                <a:latin typeface="Arial" panose="020B0604020202020204" pitchFamily="34" charset="0"/>
              </a:rPr>
              <a:t>:</a:t>
            </a:r>
            <a:br>
              <a:rPr lang="el-GR" sz="2700" b="1" i="1" dirty="0">
                <a:effectLst/>
                <a:latin typeface="Arial" panose="020B0604020202020204" pitchFamily="34" charset="0"/>
              </a:rPr>
            </a:br>
            <a:br>
              <a:rPr lang="el-GR" sz="1800" b="1" i="0" dirty="0">
                <a:effectLst/>
                <a:latin typeface="Google Sans"/>
              </a:rPr>
            </a:br>
            <a:endParaRPr lang="el-GR" sz="1800" b="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E479A8C-9D76-BC6E-2D06-7BFE0AF11265}"/>
              </a:ext>
            </a:extLst>
          </p:cNvPr>
          <p:cNvSpPr>
            <a:spLocks noGrp="1"/>
          </p:cNvSpPr>
          <p:nvPr>
            <p:ph idx="1"/>
          </p:nvPr>
        </p:nvSpPr>
        <p:spPr>
          <a:xfrm>
            <a:off x="838200" y="933255"/>
            <a:ext cx="10515600" cy="5924745"/>
          </a:xfrm>
        </p:spPr>
        <p:txBody>
          <a:bodyPr>
            <a:normAutofit fontScale="92500" lnSpcReduction="10000"/>
          </a:bodyPr>
          <a:lstStyle/>
          <a:p>
            <a:pPr algn="just"/>
            <a:r>
              <a:rPr lang="el-GR" sz="1800" b="0" i="1" dirty="0">
                <a:effectLst/>
                <a:latin typeface="Arial" panose="020B0604020202020204" pitchFamily="34" charset="0"/>
              </a:rPr>
              <a:t>1. </a:t>
            </a:r>
            <a:r>
              <a:rPr lang="el-GR" sz="1800" b="1" i="1" dirty="0">
                <a:effectLst/>
                <a:latin typeface="Arial" panose="020B0604020202020204" pitchFamily="34" charset="0"/>
              </a:rPr>
              <a:t>Ενημέρωση και ευαισθητοποίηση του κοινού: </a:t>
            </a:r>
            <a:r>
              <a:rPr lang="el-GR" sz="1800" b="0" i="1" dirty="0">
                <a:effectLst/>
                <a:latin typeface="Arial" panose="020B0604020202020204" pitchFamily="34" charset="0"/>
              </a:rPr>
              <a:t>Παροχή πληροφοριών στην κοινωνία σχετικά με την έκταση και τις επιπτώσεις της βίας κατά των γυναικών, προκειμένου να αυξηθεί η ενημέρωση και η ευαισθητοποίηση για το θέμα.</a:t>
            </a:r>
          </a:p>
          <a:p>
            <a:pPr algn="just"/>
            <a:r>
              <a:rPr lang="el-GR" sz="1800" b="0" i="1" dirty="0">
                <a:effectLst/>
                <a:latin typeface="Arial" panose="020B0604020202020204" pitchFamily="34" charset="0"/>
              </a:rPr>
              <a:t>2</a:t>
            </a:r>
            <a:r>
              <a:rPr lang="el-GR" sz="1800" b="1" i="1" dirty="0">
                <a:effectLst/>
                <a:latin typeface="Arial" panose="020B0604020202020204" pitchFamily="34" charset="0"/>
              </a:rPr>
              <a:t>. Νομοθεσία κατά της βίας των γυναικών</a:t>
            </a:r>
            <a:r>
              <a:rPr lang="el-GR" sz="1800" b="0" i="1" dirty="0">
                <a:effectLst/>
                <a:latin typeface="Arial" panose="020B0604020202020204" pitchFamily="34" charset="0"/>
              </a:rPr>
              <a:t>: Επιβολή και ενίσχυση νόμων που καταδικάζουν τη βία κατά των γυναικών και παρέχουν προστασία στα θύματα.</a:t>
            </a:r>
          </a:p>
          <a:p>
            <a:pPr algn="just"/>
            <a:r>
              <a:rPr lang="el-GR" sz="1800" b="0" i="1" dirty="0">
                <a:effectLst/>
                <a:latin typeface="Arial" panose="020B0604020202020204" pitchFamily="34" charset="0"/>
              </a:rPr>
              <a:t>3. </a:t>
            </a:r>
            <a:r>
              <a:rPr lang="el-GR" sz="1800" b="1" i="1" dirty="0">
                <a:effectLst/>
                <a:latin typeface="Arial" panose="020B0604020202020204" pitchFamily="34" charset="0"/>
              </a:rPr>
              <a:t>Εξυπηρέτηση και υποστήριξη των θυμάτων</a:t>
            </a:r>
            <a:r>
              <a:rPr lang="el-GR" sz="1800" b="0" i="1" dirty="0">
                <a:effectLst/>
                <a:latin typeface="Arial" panose="020B0604020202020204" pitchFamily="34" charset="0"/>
              </a:rPr>
              <a:t>: Δημιουργία κέντρων υποδοχής και καταφυγής για τα θύματα βίας, παροχή ψυχοκοινωνικής υποστήριξης, βοήθεια στην ανασυγκρότηση της ζωής τους και διευκόλυνση πρόσβασης σε νομική συμβουλή.</a:t>
            </a:r>
          </a:p>
          <a:p>
            <a:pPr algn="just"/>
            <a:r>
              <a:rPr lang="el-GR" sz="1800" b="0" i="1" dirty="0">
                <a:effectLst/>
                <a:latin typeface="Arial" panose="020B0604020202020204" pitchFamily="34" charset="0"/>
              </a:rPr>
              <a:t>4. </a:t>
            </a:r>
            <a:r>
              <a:rPr lang="el-GR" sz="1800" b="1" i="1" dirty="0">
                <a:effectLst/>
                <a:latin typeface="Arial" panose="020B0604020202020204" pitchFamily="34" charset="0"/>
              </a:rPr>
              <a:t>Εκπαίδευση και ευαισθητοποίηση των επαγγελματιών</a:t>
            </a:r>
            <a:r>
              <a:rPr lang="el-GR" sz="1800" b="0" i="1" dirty="0">
                <a:effectLst/>
                <a:latin typeface="Arial" panose="020B0604020202020204" pitchFamily="34" charset="0"/>
              </a:rPr>
              <a:t>: Εκπαίδευση του προσωπικού σε υπηρεσίες υγείας, αστυνομίας, δικαιοσύνης και κοινωνικής πρόνοιας, προκειμένου να αναγνωρίζουν και να αντιδρούν σωστά στα περιστατικά βίας κατά των γυναικών.</a:t>
            </a:r>
          </a:p>
          <a:p>
            <a:pPr algn="just"/>
            <a:r>
              <a:rPr lang="el-GR" sz="1800" b="0" i="1" dirty="0">
                <a:effectLst/>
                <a:latin typeface="Arial" panose="020B0604020202020204" pitchFamily="34" charset="0"/>
              </a:rPr>
              <a:t>5. </a:t>
            </a:r>
            <a:r>
              <a:rPr lang="el-GR" sz="1800" b="1" i="1" dirty="0">
                <a:effectLst/>
                <a:latin typeface="Arial" panose="020B0604020202020204" pitchFamily="34" charset="0"/>
              </a:rPr>
              <a:t>Επαγγελματική εκπαίδευση και απασχόληση</a:t>
            </a:r>
            <a:r>
              <a:rPr lang="el-GR" sz="1800" b="0" i="1" dirty="0">
                <a:effectLst/>
                <a:latin typeface="Arial" panose="020B0604020202020204" pitchFamily="34" charset="0"/>
              </a:rPr>
              <a:t>: Προώθηση ίσων ευκαιριών απασχόλησης για τις γυναίκες, πρόληψη της ανεργίας και ενίσχυση της οικονομικής τους ανεξαρτησίας, προκειμένου να μειωθεί η εξάρτησή τους από τους βίαιους συντρόφους τους.</a:t>
            </a:r>
          </a:p>
          <a:p>
            <a:pPr algn="just"/>
            <a:r>
              <a:rPr lang="el-GR" sz="1800" b="0" i="1" dirty="0">
                <a:effectLst/>
                <a:latin typeface="Arial" panose="020B0604020202020204" pitchFamily="34" charset="0"/>
              </a:rPr>
              <a:t>6. </a:t>
            </a:r>
            <a:r>
              <a:rPr lang="el-GR" sz="1800" b="1" i="1" dirty="0">
                <a:effectLst/>
                <a:latin typeface="Arial" panose="020B0604020202020204" pitchFamily="34" charset="0"/>
              </a:rPr>
              <a:t>Ενίσχυση της ενδυνάμωσης των γυναικών</a:t>
            </a:r>
            <a:r>
              <a:rPr lang="el-GR" sz="1800" b="0" i="1" dirty="0">
                <a:effectLst/>
                <a:latin typeface="Arial" panose="020B0604020202020204" pitchFamily="34" charset="0"/>
              </a:rPr>
              <a:t>: Παροχή εκπαίδευσης σε θέματα αυτοάμυνας και αυτοπροστασίας στις γυναίκες, προώθηση της αυτοεκτίμησης και της ισότητας των φύλων.</a:t>
            </a:r>
          </a:p>
          <a:p>
            <a:pPr marL="0" indent="0" algn="just">
              <a:buNone/>
            </a:pPr>
            <a:r>
              <a:rPr lang="el-GR" sz="2000" dirty="0"/>
              <a:t>  . 7.  </a:t>
            </a:r>
            <a:r>
              <a:rPr lang="el-GR" sz="2000" b="1" i="1" dirty="0"/>
              <a:t>Προαγωγή κουλτούρας ίσων φύλων</a:t>
            </a:r>
            <a:r>
              <a:rPr lang="en-US" sz="2000" dirty="0"/>
              <a:t>:</a:t>
            </a:r>
            <a:r>
              <a:rPr lang="el-GR" sz="2000" dirty="0"/>
              <a:t> </a:t>
            </a:r>
            <a:r>
              <a:rPr lang="en-US" sz="2000" i="1" dirty="0"/>
              <a:t>E</a:t>
            </a:r>
            <a:r>
              <a:rPr lang="el-GR" sz="2000" i="1" dirty="0" err="1"/>
              <a:t>υαισθητοποίηση</a:t>
            </a:r>
            <a:r>
              <a:rPr lang="el-GR" sz="2000" i="1" dirty="0"/>
              <a:t> και εκπαίδευση των νέων σε θέματα ισότητας φύλων, παρεμπόδιση της διάδοσης αναπαραγωγικών στερεοτύπων και προκαταλήψεων.</a:t>
            </a:r>
          </a:p>
          <a:p>
            <a:pPr marL="0" indent="0" algn="just">
              <a:buNone/>
            </a:pPr>
            <a:br>
              <a:rPr lang="el-GR" sz="2000" i="1" dirty="0"/>
            </a:br>
            <a:r>
              <a:rPr lang="el-GR" sz="2000" i="1" dirty="0"/>
              <a:t>  </a:t>
            </a:r>
            <a:r>
              <a:rPr lang="el-GR" sz="2000" dirty="0"/>
              <a:t>. 8 .  </a:t>
            </a:r>
            <a:r>
              <a:rPr lang="el-GR" sz="2000" b="1" i="1" dirty="0"/>
              <a:t>Εδραίωση διεθνούς συνεργασίας</a:t>
            </a:r>
            <a:r>
              <a:rPr lang="en-US" sz="2000" dirty="0"/>
              <a:t>: </a:t>
            </a:r>
            <a:r>
              <a:rPr lang="el-GR" sz="2000" i="1" dirty="0"/>
              <a:t>Συνεργασία μεταξύ των κρατών για την ανταλλαγή βέλτιστων </a:t>
            </a:r>
            <a:r>
              <a:rPr lang="el-GR" sz="2000" i="1" dirty="0" err="1"/>
              <a:t>πρακτικών,εκπαίδευση,βοήθεια</a:t>
            </a:r>
            <a:r>
              <a:rPr lang="el-GR" sz="2000" i="1" dirty="0"/>
              <a:t> στον σχεδιασμό και εφαρμογή μέτρων πρόληψης και στήριξης των θυμάτων</a:t>
            </a:r>
            <a:r>
              <a:rPr lang="el-GR" sz="1600" i="1" dirty="0"/>
              <a:t>.</a:t>
            </a:r>
            <a:endParaRPr lang="el-GR" sz="1500" dirty="0"/>
          </a:p>
        </p:txBody>
      </p:sp>
    </p:spTree>
    <p:extLst>
      <p:ext uri="{BB962C8B-B14F-4D97-AF65-F5344CB8AC3E}">
        <p14:creationId xmlns:p14="http://schemas.microsoft.com/office/powerpoint/2010/main" val="191204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790A36-2756-2A25-3296-E27FAACBCA30}"/>
              </a:ext>
            </a:extLst>
          </p:cNvPr>
          <p:cNvSpPr>
            <a:spLocks noGrp="1"/>
          </p:cNvSpPr>
          <p:nvPr>
            <p:ph type="title"/>
          </p:nvPr>
        </p:nvSpPr>
        <p:spPr>
          <a:xfrm>
            <a:off x="838201" y="0"/>
            <a:ext cx="10197352" cy="2393576"/>
          </a:xfrm>
        </p:spPr>
        <p:txBody>
          <a:bodyPr>
            <a:normAutofit/>
          </a:bodyPr>
          <a:lstStyle/>
          <a:p>
            <a:pPr algn="just"/>
            <a:r>
              <a:rPr lang="el-GR" sz="2400" i="1" dirty="0">
                <a:solidFill>
                  <a:srgbClr val="1F1F1F"/>
                </a:solidFill>
                <a:effectLst/>
                <a:latin typeface="Google Sans"/>
              </a:rPr>
              <a:t>Η γυναικεία βία</a:t>
            </a:r>
            <a:r>
              <a:rPr lang="el-GR" sz="2400" i="1" dirty="0">
                <a:solidFill>
                  <a:srgbClr val="1F1F1F"/>
                </a:solidFill>
                <a:latin typeface="Google Sans"/>
              </a:rPr>
              <a:t> </a:t>
            </a:r>
            <a:r>
              <a:rPr lang="el-GR" sz="2400" i="1" dirty="0">
                <a:solidFill>
                  <a:srgbClr val="1F1F1F"/>
                </a:solidFill>
                <a:effectLst/>
                <a:latin typeface="Google Sans"/>
              </a:rPr>
              <a:t>είναι ένα πολύπλοκο πρόβλημα, που απαιτεί μια ολοκληρωμένη προσέγγιση για την αντιμετώπιση του. Η πρόληψη της γυναικείας βίας, μπορεί να επιτευχθεί μέσω της εκπαίδευσης και της ευαισθητοποίησης, σχετικά με το θέμα</a:t>
            </a:r>
            <a:r>
              <a:rPr lang="el-GR" sz="2400" i="1" dirty="0">
                <a:solidFill>
                  <a:srgbClr val="1F1F1F"/>
                </a:solidFill>
                <a:latin typeface="Google Sans"/>
              </a:rPr>
              <a:t> </a:t>
            </a:r>
            <a:r>
              <a:rPr lang="el-GR" sz="2400" i="1" dirty="0">
                <a:solidFill>
                  <a:srgbClr val="1F1F1F"/>
                </a:solidFill>
                <a:effectLst/>
                <a:latin typeface="Google Sans"/>
              </a:rPr>
              <a:t>της ενίσχυσης των γυναικών και της βελτίωσης των κοινωνικών και οικονομικών</a:t>
            </a:r>
            <a:r>
              <a:rPr lang="en-US" sz="2400" i="1" dirty="0">
                <a:solidFill>
                  <a:srgbClr val="1F1F1F"/>
                </a:solidFill>
                <a:effectLst/>
                <a:latin typeface="Google Sans"/>
              </a:rPr>
              <a:t> </a:t>
            </a:r>
            <a:r>
              <a:rPr lang="el-GR" sz="2400" i="1" dirty="0">
                <a:solidFill>
                  <a:srgbClr val="1F1F1F"/>
                </a:solidFill>
                <a:effectLst/>
                <a:latin typeface="Google Sans"/>
              </a:rPr>
              <a:t>συνθηκών.</a:t>
            </a:r>
            <a:br>
              <a:rPr lang="el-GR" sz="2400" i="1" dirty="0">
                <a:solidFill>
                  <a:srgbClr val="1F1F1F"/>
                </a:solidFill>
                <a:effectLst/>
                <a:latin typeface="Google Sans"/>
              </a:rPr>
            </a:br>
            <a:endParaRPr lang="el-GR" sz="2400" dirty="0"/>
          </a:p>
        </p:txBody>
      </p:sp>
      <p:pic>
        <p:nvPicPr>
          <p:cNvPr id="4" name="Picture 2" descr="Έμφυλη Βία: Αναγνώρισε την – Πάλεψε εναντίον της - Ξεκίνημα">
            <a:extLst>
              <a:ext uri="{FF2B5EF4-FFF2-40B4-BE49-F238E27FC236}">
                <a16:creationId xmlns:a16="http://schemas.microsoft.com/office/drawing/2014/main" id="{736617DA-B70B-C335-5E4A-A56A67BD1F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2142564"/>
            <a:ext cx="10197352" cy="446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591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7F56E7-0FF6-E272-AE7F-0A69ADE7F8F7}"/>
              </a:ext>
            </a:extLst>
          </p:cNvPr>
          <p:cNvSpPr>
            <a:spLocks noGrp="1"/>
          </p:cNvSpPr>
          <p:nvPr>
            <p:ph type="title"/>
          </p:nvPr>
        </p:nvSpPr>
        <p:spPr>
          <a:xfrm>
            <a:off x="942974" y="125507"/>
            <a:ext cx="10039349" cy="1535164"/>
          </a:xfrm>
        </p:spPr>
        <p:txBody>
          <a:bodyPr>
            <a:noAutofit/>
          </a:bodyPr>
          <a:lstStyle/>
          <a:p>
            <a:pPr algn="just"/>
            <a:r>
              <a:rPr lang="el-GR" sz="2400" i="1" dirty="0">
                <a:solidFill>
                  <a:srgbClr val="1F1F1F"/>
                </a:solidFill>
                <a:effectLst/>
                <a:latin typeface="Google Sans"/>
              </a:rPr>
              <a:t>Οι αποτελεσματικότεροι τρόποι πρόληψης</a:t>
            </a:r>
            <a:r>
              <a:rPr lang="en-US" sz="2400" i="1" dirty="0">
                <a:solidFill>
                  <a:srgbClr val="1F1F1F"/>
                </a:solidFill>
                <a:effectLst/>
                <a:latin typeface="Google Sans"/>
              </a:rPr>
              <a:t>,</a:t>
            </a:r>
            <a:r>
              <a:rPr lang="el-GR" sz="2400" i="1" dirty="0">
                <a:solidFill>
                  <a:srgbClr val="1F1F1F"/>
                </a:solidFill>
                <a:effectLst/>
                <a:latin typeface="Google Sans"/>
              </a:rPr>
              <a:t>της βίας κατά των γυναικών και των </a:t>
            </a:r>
            <a:r>
              <a:rPr lang="el-GR" sz="2400" i="1" dirty="0" err="1">
                <a:solidFill>
                  <a:srgbClr val="1F1F1F"/>
                </a:solidFill>
                <a:effectLst/>
                <a:latin typeface="Google Sans"/>
              </a:rPr>
              <a:t>γυναικοκτονιών</a:t>
            </a:r>
            <a:r>
              <a:rPr lang="en-US" sz="2400" i="1" dirty="0">
                <a:solidFill>
                  <a:srgbClr val="1F1F1F"/>
                </a:solidFill>
                <a:latin typeface="Google Sans"/>
              </a:rPr>
              <a:t>, </a:t>
            </a:r>
            <a:r>
              <a:rPr lang="el-GR" sz="2400" i="1" dirty="0">
                <a:solidFill>
                  <a:srgbClr val="1F1F1F"/>
                </a:solidFill>
                <a:effectLst/>
                <a:latin typeface="Google Sans"/>
              </a:rPr>
              <a:t>είναι εκείνοι που στοχεύουν στην αλλαγή των κοινωνικών και πολιτιστικών στερεοτύπων σχετικά με τη γυναίκα, την προώθηση της ισότητας των φύλων και την καταπολέμηση της μισογυνίας</a:t>
            </a:r>
            <a:r>
              <a:rPr lang="el-GR" sz="2000" i="1" dirty="0">
                <a:solidFill>
                  <a:srgbClr val="1F1F1F"/>
                </a:solidFill>
                <a:effectLst/>
                <a:latin typeface="Google Sans"/>
              </a:rPr>
              <a:t>.</a:t>
            </a:r>
            <a:br>
              <a:rPr lang="el-GR" sz="2000" i="1" dirty="0"/>
            </a:br>
            <a:endParaRPr lang="el-GR" sz="2000" i="1" dirty="0"/>
          </a:p>
        </p:txBody>
      </p:sp>
      <p:pic>
        <p:nvPicPr>
          <p:cNvPr id="4" name="Picture 2" descr="40 χρόνια στην Ευρωπαϊκή Ένωση | News 24/7">
            <a:extLst>
              <a:ext uri="{FF2B5EF4-FFF2-40B4-BE49-F238E27FC236}">
                <a16:creationId xmlns:a16="http://schemas.microsoft.com/office/drawing/2014/main" id="{F91E7815-FF76-B68D-C05D-9557C6C531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2975" y="1825625"/>
            <a:ext cx="1003934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6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9AC97F-070C-52CA-8D8F-1370DC818E49}"/>
              </a:ext>
            </a:extLst>
          </p:cNvPr>
          <p:cNvSpPr>
            <a:spLocks noGrp="1"/>
          </p:cNvSpPr>
          <p:nvPr>
            <p:ph type="title"/>
          </p:nvPr>
        </p:nvSpPr>
        <p:spPr/>
        <p:txBody>
          <a:bodyPr/>
          <a:lstStyle/>
          <a:p>
            <a:r>
              <a:rPr lang="el-GR" dirty="0"/>
              <a:t>    </a:t>
            </a:r>
            <a:r>
              <a:rPr lang="el-GR" sz="4000" b="1" i="1" dirty="0"/>
              <a:t>Για όσες δεν μάθαμε ποτέ το όνομά σας</a:t>
            </a:r>
            <a:r>
              <a:rPr lang="el-GR" b="1" i="1" dirty="0"/>
              <a:t>!</a:t>
            </a:r>
          </a:p>
        </p:txBody>
      </p:sp>
      <p:pic>
        <p:nvPicPr>
          <p:cNvPr id="4" name="Picture 2" descr="Παγκόσμια Ημέρα για την Εξάλειψη της Βίας κατά των Γυναικών: Πώς  καθιερώθηκε; - neolaia.gr">
            <a:extLst>
              <a:ext uri="{FF2B5EF4-FFF2-40B4-BE49-F238E27FC236}">
                <a16:creationId xmlns:a16="http://schemas.microsoft.com/office/drawing/2014/main" id="{60664FE9-58D5-AA68-63F2-E3CB9B3312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838528"/>
            <a:ext cx="10274030" cy="496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9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4154B7-43A5-8077-78BF-88652877C4DD}"/>
              </a:ext>
            </a:extLst>
          </p:cNvPr>
          <p:cNvSpPr>
            <a:spLocks noGrp="1"/>
          </p:cNvSpPr>
          <p:nvPr>
            <p:ph type="title"/>
          </p:nvPr>
        </p:nvSpPr>
        <p:spPr>
          <a:xfrm>
            <a:off x="1272209" y="1"/>
            <a:ext cx="9986342" cy="1257299"/>
          </a:xfrm>
        </p:spPr>
        <p:txBody>
          <a:bodyPr>
            <a:normAutofit/>
          </a:bodyPr>
          <a:lstStyle/>
          <a:p>
            <a:pPr algn="just"/>
            <a:r>
              <a:rPr lang="el-GR" sz="4000" i="1" dirty="0"/>
              <a:t>                </a:t>
            </a:r>
            <a:r>
              <a:rPr lang="el-GR" sz="4000" b="1" i="1" dirty="0"/>
              <a:t>Καταδικάζουμε την </a:t>
            </a:r>
            <a:r>
              <a:rPr lang="el-GR" sz="4000" b="1" i="1" dirty="0" err="1"/>
              <a:t>έμφυλη</a:t>
            </a:r>
            <a:r>
              <a:rPr lang="el-GR" sz="4000" b="1" i="1" dirty="0"/>
              <a:t> βία.</a:t>
            </a:r>
          </a:p>
        </p:txBody>
      </p:sp>
      <p:pic>
        <p:nvPicPr>
          <p:cNvPr id="4" name="Picture 2" descr="βια κάτα των γυναικών_κοινωνικό πρόβλημα">
            <a:extLst>
              <a:ext uri="{FF2B5EF4-FFF2-40B4-BE49-F238E27FC236}">
                <a16:creationId xmlns:a16="http://schemas.microsoft.com/office/drawing/2014/main" id="{377231A3-0925-8BC7-DE72-4CD139078BB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1272209" y="1419225"/>
            <a:ext cx="9986341" cy="4943475"/>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3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9ED848-1746-A35A-24AF-0A2697872339}"/>
              </a:ext>
            </a:extLst>
          </p:cNvPr>
          <p:cNvSpPr>
            <a:spLocks noGrp="1"/>
          </p:cNvSpPr>
          <p:nvPr>
            <p:ph type="title"/>
          </p:nvPr>
        </p:nvSpPr>
        <p:spPr>
          <a:xfrm>
            <a:off x="1177041" y="787115"/>
            <a:ext cx="3806729" cy="5141911"/>
          </a:xfrm>
        </p:spPr>
        <p:txBody>
          <a:bodyPr vert="horz" lIns="91440" tIns="45720" rIns="91440" bIns="45720" rtlCol="0" anchor="t">
            <a:noAutofit/>
          </a:bodyPr>
          <a:lstStyle/>
          <a:p>
            <a:pPr algn="just"/>
            <a:r>
              <a:rPr lang="en-US" sz="2800" b="1" i="1" dirty="0"/>
              <a:t>Η βία κατά </a:t>
            </a:r>
            <a:r>
              <a:rPr lang="en-US" sz="2800" b="1" i="1" dirty="0" err="1"/>
              <a:t>των</a:t>
            </a:r>
            <a:r>
              <a:rPr lang="en-US" sz="2800" b="1" i="1" dirty="0"/>
              <a:t> </a:t>
            </a:r>
            <a:r>
              <a:rPr lang="en-US" sz="2800" b="1" i="1" dirty="0" err="1"/>
              <a:t>γυν</a:t>
            </a:r>
            <a:r>
              <a:rPr lang="en-US" sz="2800" b="1" i="1" dirty="0"/>
              <a:t>αικών: </a:t>
            </a:r>
            <a:r>
              <a:rPr lang="el-GR" sz="2400" i="1" dirty="0"/>
              <a:t>είναι ένα σοβαρό</a:t>
            </a:r>
            <a:r>
              <a:rPr lang="en-US" sz="2400" i="1" dirty="0"/>
              <a:t> </a:t>
            </a:r>
            <a:r>
              <a:rPr lang="en-US" sz="2400" i="1" kern="1200" dirty="0">
                <a:solidFill>
                  <a:schemeClr val="tx1"/>
                </a:solidFill>
                <a:effectLst/>
                <a:latin typeface="+mj-lt"/>
                <a:ea typeface="+mj-ea"/>
                <a:cs typeface="+mj-cs"/>
              </a:rPr>
              <a:t>κοινωνικό πρόβλημα που απαιτ</a:t>
            </a:r>
            <a:r>
              <a:rPr lang="en-US" sz="2400" i="1" kern="1200" dirty="0">
                <a:solidFill>
                  <a:schemeClr val="tx1"/>
                </a:solidFill>
                <a:latin typeface="+mj-lt"/>
                <a:ea typeface="+mj-ea"/>
                <a:cs typeface="+mj-cs"/>
              </a:rPr>
              <a:t>εί </a:t>
            </a:r>
            <a:r>
              <a:rPr lang="en-US" sz="2400" i="1" kern="1200" dirty="0">
                <a:solidFill>
                  <a:schemeClr val="tx1"/>
                </a:solidFill>
                <a:effectLst/>
                <a:latin typeface="+mj-lt"/>
                <a:ea typeface="+mj-ea"/>
                <a:cs typeface="+mj-cs"/>
              </a:rPr>
              <a:t>ευαισθητοποίηση,πρόληψη και καταπολέμηση. </a:t>
            </a:r>
            <a:br>
              <a:rPr lang="el-GR" sz="2400" i="1" kern="1200" dirty="0">
                <a:solidFill>
                  <a:schemeClr val="tx1"/>
                </a:solidFill>
                <a:effectLst/>
                <a:latin typeface="+mj-lt"/>
                <a:ea typeface="+mj-ea"/>
                <a:cs typeface="+mj-cs"/>
              </a:rPr>
            </a:br>
            <a:br>
              <a:rPr lang="en-US" sz="2400" i="1" kern="1200" dirty="0">
                <a:solidFill>
                  <a:schemeClr val="tx1"/>
                </a:solidFill>
                <a:effectLst/>
                <a:latin typeface="+mj-lt"/>
                <a:ea typeface="+mj-ea"/>
                <a:cs typeface="+mj-cs"/>
              </a:rPr>
            </a:br>
            <a:r>
              <a:rPr lang="en-US" sz="2400" i="1" kern="1200" dirty="0">
                <a:solidFill>
                  <a:schemeClr val="tx1"/>
                </a:solidFill>
                <a:effectLst/>
                <a:latin typeface="+mj-lt"/>
                <a:ea typeface="+mj-ea"/>
                <a:cs typeface="+mj-cs"/>
              </a:rPr>
              <a:t>Η βία κα</a:t>
            </a:r>
            <a:r>
              <a:rPr lang="en-US" sz="2400" i="1" kern="1200" dirty="0" err="1">
                <a:solidFill>
                  <a:schemeClr val="tx1"/>
                </a:solidFill>
                <a:effectLst/>
                <a:latin typeface="+mj-lt"/>
                <a:ea typeface="+mj-ea"/>
                <a:cs typeface="+mj-cs"/>
              </a:rPr>
              <a:t>τά</a:t>
            </a:r>
            <a:r>
              <a:rPr lang="en-US" sz="2400" i="1" kern="1200" dirty="0">
                <a:solidFill>
                  <a:schemeClr val="tx1"/>
                </a:solidFill>
                <a:effectLst/>
                <a:latin typeface="+mj-lt"/>
                <a:ea typeface="+mj-ea"/>
                <a:cs typeface="+mj-cs"/>
              </a:rPr>
              <a:t> </a:t>
            </a:r>
            <a:r>
              <a:rPr lang="en-US" sz="2400" i="1" kern="1200" dirty="0" err="1">
                <a:solidFill>
                  <a:schemeClr val="tx1"/>
                </a:solidFill>
                <a:effectLst/>
                <a:latin typeface="+mj-lt"/>
                <a:ea typeface="+mj-ea"/>
                <a:cs typeface="+mj-cs"/>
              </a:rPr>
              <a:t>των</a:t>
            </a:r>
            <a:r>
              <a:rPr lang="en-US" sz="2400" i="1" kern="1200" dirty="0">
                <a:solidFill>
                  <a:schemeClr val="tx1"/>
                </a:solidFill>
                <a:effectLst/>
                <a:latin typeface="+mj-lt"/>
                <a:ea typeface="+mj-ea"/>
                <a:cs typeface="+mj-cs"/>
              </a:rPr>
              <a:t> </a:t>
            </a:r>
            <a:r>
              <a:rPr lang="en-US" sz="2400" i="1" kern="1200" dirty="0" err="1">
                <a:solidFill>
                  <a:schemeClr val="tx1"/>
                </a:solidFill>
                <a:effectLst/>
                <a:latin typeface="+mj-lt"/>
                <a:ea typeface="+mj-ea"/>
                <a:cs typeface="+mj-cs"/>
              </a:rPr>
              <a:t>γυν</a:t>
            </a:r>
            <a:r>
              <a:rPr lang="en-US" sz="2400" i="1" kern="1200" dirty="0">
                <a:solidFill>
                  <a:schemeClr val="tx1"/>
                </a:solidFill>
                <a:effectLst/>
                <a:latin typeface="+mj-lt"/>
                <a:ea typeface="+mj-ea"/>
                <a:cs typeface="+mj-cs"/>
              </a:rPr>
              <a:t>αικών πλήττει όχι μόνο τα θύματα, αλλά και τις οικογένειες, τις κοινότητες και την ανθρωπότητα. </a:t>
            </a:r>
            <a:br>
              <a:rPr lang="en-US" sz="2400" i="1" kern="1200" dirty="0">
                <a:solidFill>
                  <a:schemeClr val="tx1"/>
                </a:solidFill>
                <a:latin typeface="+mj-lt"/>
                <a:ea typeface="+mj-ea"/>
                <a:cs typeface="+mj-cs"/>
              </a:rPr>
            </a:br>
            <a:endParaRPr lang="en-US" sz="2400" i="1" kern="1200" dirty="0">
              <a:solidFill>
                <a:schemeClr val="tx1"/>
              </a:solidFill>
              <a:latin typeface="+mj-lt"/>
              <a:ea typeface="+mj-ea"/>
              <a:cs typeface="+mj-cs"/>
            </a:endParaRPr>
          </a:p>
        </p:txBody>
      </p:sp>
      <p:pic>
        <p:nvPicPr>
          <p:cNvPr id="4" name="Picture 2" descr="1η Ετήσια έκθεση για τη Βία κατά των γυναικών | Justina.gr">
            <a:extLst>
              <a:ext uri="{FF2B5EF4-FFF2-40B4-BE49-F238E27FC236}">
                <a16:creationId xmlns:a16="http://schemas.microsoft.com/office/drawing/2014/main" id="{15986073-2259-B83B-504A-93A61DE8CA7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580" r="20355" b="2"/>
          <a:stretch/>
        </p:blipFill>
        <p:spPr bwMode="auto">
          <a:xfrm>
            <a:off x="5960753" y="641024"/>
            <a:ext cx="4946769" cy="528800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71E4E172-1EA7-E251-8265-AD4D673154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B36EE4C1-7905-4652-A645-D2C3112E2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2D6870-BDC0-AE8B-A7F5-D570327D1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83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93118D-5CD1-5B10-DB80-9A673EF18B1A}"/>
              </a:ext>
            </a:extLst>
          </p:cNvPr>
          <p:cNvSpPr>
            <a:spLocks noGrp="1"/>
          </p:cNvSpPr>
          <p:nvPr>
            <p:ph type="title"/>
          </p:nvPr>
        </p:nvSpPr>
        <p:spPr>
          <a:xfrm>
            <a:off x="838200" y="365125"/>
            <a:ext cx="10515600" cy="986155"/>
          </a:xfrm>
        </p:spPr>
        <p:txBody>
          <a:bodyPr/>
          <a:lstStyle/>
          <a:p>
            <a:r>
              <a:rPr lang="el-GR" sz="4000" b="1" i="1" u="sng" dirty="0">
                <a:solidFill>
                  <a:schemeClr val="accent1"/>
                </a:solidFill>
              </a:rPr>
              <a:t>Ψηφιακές</a:t>
            </a:r>
            <a:r>
              <a:rPr lang="el-GR" sz="4000" b="1" i="1" dirty="0"/>
              <a:t> </a:t>
            </a:r>
            <a:r>
              <a:rPr lang="el-GR" sz="4000" b="1" i="1" u="sng" dirty="0">
                <a:solidFill>
                  <a:schemeClr val="accent1"/>
                </a:solidFill>
              </a:rPr>
              <a:t>πηγές</a:t>
            </a:r>
            <a:r>
              <a:rPr lang="en-US" sz="4000" b="1" i="1" u="sng" dirty="0">
                <a:solidFill>
                  <a:schemeClr val="accent1"/>
                </a:solidFill>
              </a:rPr>
              <a:t>:</a:t>
            </a:r>
            <a:endParaRPr lang="el-GR" sz="4000" b="1" i="1" u="sng" dirty="0">
              <a:solidFill>
                <a:schemeClr val="accent1"/>
              </a:solidFill>
            </a:endParaRPr>
          </a:p>
        </p:txBody>
      </p:sp>
      <p:sp>
        <p:nvSpPr>
          <p:cNvPr id="4" name="Θέση περιεχομένου 3">
            <a:extLst>
              <a:ext uri="{FF2B5EF4-FFF2-40B4-BE49-F238E27FC236}">
                <a16:creationId xmlns:a16="http://schemas.microsoft.com/office/drawing/2014/main" id="{5760224A-B9AC-D556-866D-814E3809073A}"/>
              </a:ext>
            </a:extLst>
          </p:cNvPr>
          <p:cNvSpPr>
            <a:spLocks noGrp="1"/>
          </p:cNvSpPr>
          <p:nvPr>
            <p:ph idx="1"/>
          </p:nvPr>
        </p:nvSpPr>
        <p:spPr/>
        <p:txBody>
          <a:bodyPr>
            <a:normAutofit/>
          </a:bodyPr>
          <a:lstStyle/>
          <a:p>
            <a:pPr marL="0" indent="0">
              <a:buNone/>
            </a:pPr>
            <a:r>
              <a:rPr lang="en-US" dirty="0">
                <a:hlinkClick r:id="rId2"/>
              </a:rPr>
              <a:t>http://consilliumeuropa.eu</a:t>
            </a:r>
          </a:p>
          <a:p>
            <a:pPr marL="0" indent="0">
              <a:buNone/>
            </a:pPr>
            <a:r>
              <a:rPr lang="en-US" dirty="0">
                <a:hlinkClick r:id="rId2"/>
              </a:rPr>
              <a:t>http:</a:t>
            </a:r>
            <a:r>
              <a:rPr lang="el-GR" dirty="0">
                <a:hlinkClick r:id="rId2"/>
              </a:rPr>
              <a:t>//</a:t>
            </a:r>
            <a:r>
              <a:rPr lang="en-US" dirty="0">
                <a:hlinkClick r:id="rId2"/>
              </a:rPr>
              <a:t>isotita.gr</a:t>
            </a:r>
            <a:endParaRPr lang="en-US" dirty="0"/>
          </a:p>
          <a:p>
            <a:pPr marL="0" indent="0">
              <a:buNone/>
            </a:pPr>
            <a:r>
              <a:rPr lang="en-US" dirty="0">
                <a:hlinkClick r:id="rId3"/>
              </a:rPr>
              <a:t>http://Diotima.org.gr</a:t>
            </a:r>
            <a:endParaRPr lang="en-US" dirty="0"/>
          </a:p>
          <a:p>
            <a:pPr marL="0" indent="0">
              <a:buNone/>
            </a:pPr>
            <a:r>
              <a:rPr lang="en-US" dirty="0">
                <a:hlinkClick r:id="rId4"/>
              </a:rPr>
              <a:t>http://actionnaid.gr</a:t>
            </a:r>
            <a:endParaRPr lang="en-US" dirty="0"/>
          </a:p>
          <a:p>
            <a:pPr marL="0" indent="0">
              <a:buNone/>
            </a:pPr>
            <a:r>
              <a:rPr lang="en-US" dirty="0">
                <a:hlinkClick r:id="rId5"/>
              </a:rPr>
              <a:t>http://hellenicparliament.gr</a:t>
            </a:r>
            <a:endParaRPr lang="en-US" dirty="0"/>
          </a:p>
          <a:p>
            <a:pPr marL="0" indent="0">
              <a:buNone/>
            </a:pPr>
            <a:r>
              <a:rPr lang="en-US" dirty="0">
                <a:hlinkClick r:id="rId6"/>
              </a:rPr>
              <a:t>http</a:t>
            </a:r>
            <a:r>
              <a:rPr lang="en-US" dirty="0">
                <a:sym typeface="Wingdings" panose="05000000000000000000" pitchFamily="2" charset="2"/>
                <a:hlinkClick r:id="rId6"/>
              </a:rPr>
              <a:t>://womensos.gr</a:t>
            </a:r>
            <a:endParaRPr lang="en-US" dirty="0">
              <a:sym typeface="Wingdings" panose="05000000000000000000" pitchFamily="2" charset="2"/>
            </a:endParaRPr>
          </a:p>
          <a:p>
            <a:pPr marL="0" indent="0">
              <a:buNone/>
            </a:pPr>
            <a:r>
              <a:rPr lang="en-US" dirty="0">
                <a:sym typeface="Wingdings" panose="05000000000000000000" pitchFamily="2" charset="2"/>
                <a:hlinkClick r:id="rId7"/>
              </a:rPr>
              <a:t>http://ertnews.gr</a:t>
            </a:r>
            <a:endParaRPr lang="en-US" dirty="0">
              <a:sym typeface="Wingdings" panose="05000000000000000000" pitchFamily="2" charset="2"/>
            </a:endParaRPr>
          </a:p>
          <a:p>
            <a:pPr marL="0" indent="0">
              <a:buNone/>
            </a:pPr>
            <a:endParaRPr lang="el-GR" dirty="0">
              <a:sym typeface="Wingdings" panose="05000000000000000000" pitchFamily="2" charset="2"/>
            </a:endParaRPr>
          </a:p>
          <a:p>
            <a:pPr marL="0" indent="0">
              <a:buNone/>
            </a:pPr>
            <a:endParaRPr lang="el-GR"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endParaRPr lang="en-US" dirty="0">
              <a:hlinkClick r:id="rId2"/>
            </a:endParaRPr>
          </a:p>
          <a:p>
            <a:pPr marL="0" indent="0">
              <a:buNone/>
            </a:pPr>
            <a:endParaRPr lang="en-US" dirty="0">
              <a:hlinkClick r:id="rId2"/>
            </a:endParaRPr>
          </a:p>
          <a:p>
            <a:pPr marL="0" indent="0">
              <a:buNone/>
            </a:pPr>
            <a:endParaRPr lang="el-GR" dirty="0"/>
          </a:p>
        </p:txBody>
      </p:sp>
    </p:spTree>
    <p:extLst>
      <p:ext uri="{BB962C8B-B14F-4D97-AF65-F5344CB8AC3E}">
        <p14:creationId xmlns:p14="http://schemas.microsoft.com/office/powerpoint/2010/main" val="2789204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31A537-EFDC-7469-689C-9021D26A5D1F}"/>
              </a:ext>
            </a:extLst>
          </p:cNvPr>
          <p:cNvSpPr>
            <a:spLocks noGrp="1"/>
          </p:cNvSpPr>
          <p:nvPr>
            <p:ph type="title"/>
          </p:nvPr>
        </p:nvSpPr>
        <p:spPr>
          <a:xfrm>
            <a:off x="2568272" y="556592"/>
            <a:ext cx="6122504" cy="1447138"/>
          </a:xfrm>
        </p:spPr>
        <p:txBody>
          <a:bodyPr>
            <a:normAutofit/>
          </a:bodyPr>
          <a:lstStyle/>
          <a:p>
            <a:pPr algn="just"/>
            <a:r>
              <a:rPr lang="el-GR" dirty="0"/>
              <a:t>Ευχαριστώ!</a:t>
            </a:r>
            <a:br>
              <a:rPr lang="el-GR" b="1" i="1" dirty="0"/>
            </a:br>
            <a:r>
              <a:rPr lang="el-GR" b="1" i="1" dirty="0"/>
              <a:t>      </a:t>
            </a:r>
            <a:endParaRPr lang="el-GR" sz="3200" b="1" i="1" dirty="0"/>
          </a:p>
        </p:txBody>
      </p:sp>
      <p:pic>
        <p:nvPicPr>
          <p:cNvPr id="4" name="Picture 2" descr="Përshkrimi i fotografisë nuk është i disponueshëm.">
            <a:extLst>
              <a:ext uri="{FF2B5EF4-FFF2-40B4-BE49-F238E27FC236}">
                <a16:creationId xmlns:a16="http://schemas.microsoft.com/office/drawing/2014/main" id="{F8BA731C-FF41-7B97-84BE-8D41849883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9732" y="2003729"/>
            <a:ext cx="6607534" cy="438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1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A41024-E632-8E19-D763-AB28D710D83D}"/>
              </a:ext>
            </a:extLst>
          </p:cNvPr>
          <p:cNvSpPr>
            <a:spLocks noGrp="1"/>
          </p:cNvSpPr>
          <p:nvPr>
            <p:ph type="title"/>
          </p:nvPr>
        </p:nvSpPr>
        <p:spPr>
          <a:xfrm>
            <a:off x="762001" y="938272"/>
            <a:ext cx="3234466" cy="4903725"/>
          </a:xfrm>
        </p:spPr>
        <p:txBody>
          <a:bodyPr vert="horz" lIns="91440" tIns="45720" rIns="91440" bIns="45720" rtlCol="0" anchor="t">
            <a:normAutofit fontScale="90000"/>
          </a:bodyPr>
          <a:lstStyle/>
          <a:p>
            <a:pPr algn="just"/>
            <a:r>
              <a:rPr lang="en-US" sz="3600" b="1" i="1" kern="1200" dirty="0" err="1">
                <a:solidFill>
                  <a:schemeClr val="tx1"/>
                </a:solidFill>
                <a:effectLst/>
                <a:latin typeface="+mj-lt"/>
                <a:ea typeface="+mj-ea"/>
                <a:cs typeface="+mj-cs"/>
              </a:rPr>
              <a:t>Πεδίο</a:t>
            </a:r>
            <a:r>
              <a:rPr lang="en-US" sz="3600" b="1" i="1" kern="1200" dirty="0">
                <a:solidFill>
                  <a:schemeClr val="tx1"/>
                </a:solidFill>
                <a:effectLst/>
                <a:latin typeface="+mj-lt"/>
                <a:ea typeface="+mj-ea"/>
                <a:cs typeface="+mj-cs"/>
              </a:rPr>
              <a:t> </a:t>
            </a:r>
            <a:r>
              <a:rPr lang="en-US" sz="3600" b="1" i="1" kern="1200" dirty="0" err="1">
                <a:solidFill>
                  <a:schemeClr val="tx1"/>
                </a:solidFill>
                <a:effectLst/>
                <a:latin typeface="+mj-lt"/>
                <a:ea typeface="+mj-ea"/>
                <a:cs typeface="+mj-cs"/>
              </a:rPr>
              <a:t>εφ</a:t>
            </a:r>
            <a:r>
              <a:rPr lang="en-US" sz="3600" b="1" i="1" kern="1200" dirty="0">
                <a:solidFill>
                  <a:schemeClr val="tx1"/>
                </a:solidFill>
                <a:effectLst/>
                <a:latin typeface="+mj-lt"/>
                <a:ea typeface="+mj-ea"/>
                <a:cs typeface="+mj-cs"/>
              </a:rPr>
              <a:t>αρμογής</a:t>
            </a:r>
            <a:r>
              <a:rPr lang="en-US" sz="2400" b="1" i="1" kern="1200" dirty="0">
                <a:solidFill>
                  <a:schemeClr val="tx1"/>
                </a:solidFill>
                <a:effectLst/>
                <a:latin typeface="+mj-lt"/>
                <a:ea typeface="+mj-ea"/>
                <a:cs typeface="+mj-cs"/>
              </a:rPr>
              <a:t>: </a:t>
            </a:r>
            <a:r>
              <a:rPr lang="en-US" sz="2200" b="0" i="1" kern="1200" dirty="0">
                <a:solidFill>
                  <a:schemeClr val="tx1"/>
                </a:solidFill>
                <a:effectLst/>
                <a:latin typeface="+mj-lt"/>
                <a:ea typeface="+mj-ea"/>
                <a:cs typeface="+mj-cs"/>
              </a:rPr>
              <a:t>Το πεδίο εφαρμογής της βίας κατά των γυναικών είναι ευρύ και περιλαμβάνει διάφορους τομείς της ζωής. </a:t>
            </a:r>
            <a:br>
              <a:rPr lang="en-US" sz="2200" b="0" i="1" kern="1200" dirty="0">
                <a:solidFill>
                  <a:schemeClr val="tx1"/>
                </a:solidFill>
                <a:effectLst/>
                <a:latin typeface="+mj-lt"/>
                <a:ea typeface="+mj-ea"/>
                <a:cs typeface="+mj-cs"/>
              </a:rPr>
            </a:br>
            <a:br>
              <a:rPr lang="en-US" sz="2200" b="0" i="1" kern="1200" dirty="0">
                <a:solidFill>
                  <a:schemeClr val="tx1"/>
                </a:solidFill>
                <a:effectLst/>
                <a:latin typeface="+mj-lt"/>
                <a:ea typeface="+mj-ea"/>
                <a:cs typeface="+mj-cs"/>
              </a:rPr>
            </a:br>
            <a:r>
              <a:rPr lang="en-US" sz="2200" b="0" i="1" kern="1200" dirty="0">
                <a:solidFill>
                  <a:schemeClr val="tx1"/>
                </a:solidFill>
                <a:effectLst/>
                <a:latin typeface="+mj-lt"/>
                <a:ea typeface="+mj-ea"/>
                <a:cs typeface="+mj-cs"/>
              </a:rPr>
              <a:t>Μπ</a:t>
            </a:r>
            <a:r>
              <a:rPr lang="en-US" sz="2200" b="0" i="1" kern="1200" dirty="0" err="1">
                <a:solidFill>
                  <a:schemeClr val="tx1"/>
                </a:solidFill>
                <a:effectLst/>
                <a:latin typeface="+mj-lt"/>
                <a:ea typeface="+mj-ea"/>
                <a:cs typeface="+mj-cs"/>
              </a:rPr>
              <a:t>ορεί</a:t>
            </a:r>
            <a:r>
              <a:rPr lang="en-US" sz="2200" b="0" i="1" kern="1200" dirty="0">
                <a:solidFill>
                  <a:schemeClr val="tx1"/>
                </a:solidFill>
                <a:effectLst/>
                <a:latin typeface="+mj-lt"/>
                <a:ea typeface="+mj-ea"/>
                <a:cs typeface="+mj-cs"/>
              </a:rPr>
              <a:t> να </a:t>
            </a:r>
            <a:r>
              <a:rPr lang="en-US" sz="2200" b="0" i="1" kern="1200" dirty="0" err="1">
                <a:solidFill>
                  <a:schemeClr val="tx1"/>
                </a:solidFill>
                <a:effectLst/>
                <a:latin typeface="+mj-lt"/>
                <a:ea typeface="+mj-ea"/>
                <a:cs typeface="+mj-cs"/>
              </a:rPr>
              <a:t>συμ</a:t>
            </a:r>
            <a:r>
              <a:rPr lang="en-US" sz="2200" b="0" i="1" kern="1200" dirty="0">
                <a:solidFill>
                  <a:schemeClr val="tx1"/>
                </a:solidFill>
                <a:effectLst/>
                <a:latin typeface="+mj-lt"/>
                <a:ea typeface="+mj-ea"/>
                <a:cs typeface="+mj-cs"/>
              </a:rPr>
              <a:t>βαίνει στην οικογένεια, τον χώρο εργασίας, την κοινότητα, τον ψηφιακό χώρο</a:t>
            </a:r>
            <a:r>
              <a:rPr lang="el-GR" sz="2200" b="0" i="1" kern="1200" dirty="0">
                <a:solidFill>
                  <a:schemeClr val="tx1"/>
                </a:solidFill>
                <a:effectLst/>
                <a:latin typeface="+mj-lt"/>
                <a:ea typeface="+mj-ea"/>
                <a:cs typeface="+mj-cs"/>
              </a:rPr>
              <a:t> και σε </a:t>
            </a:r>
            <a:r>
              <a:rPr lang="el-GR" sz="2200" b="0" i="1" kern="1200" dirty="0" err="1">
                <a:solidFill>
                  <a:schemeClr val="tx1"/>
                </a:solidFill>
                <a:effectLst/>
                <a:latin typeface="+mj-lt"/>
                <a:ea typeface="+mj-ea"/>
                <a:cs typeface="+mj-cs"/>
              </a:rPr>
              <a:t>αλλα</a:t>
            </a:r>
            <a:r>
              <a:rPr lang="el-GR" sz="2200" b="0" i="1" kern="1200" dirty="0">
                <a:solidFill>
                  <a:schemeClr val="tx1"/>
                </a:solidFill>
                <a:effectLst/>
                <a:latin typeface="+mj-lt"/>
                <a:ea typeface="+mj-ea"/>
                <a:cs typeface="+mj-cs"/>
              </a:rPr>
              <a:t> </a:t>
            </a:r>
            <a:r>
              <a:rPr lang="en-US" sz="2200" b="0" i="1" kern="1200" dirty="0">
                <a:solidFill>
                  <a:schemeClr val="tx1"/>
                </a:solidFill>
                <a:effectLst/>
                <a:latin typeface="+mj-lt"/>
                <a:ea typeface="+mj-ea"/>
                <a:cs typeface="+mj-cs"/>
              </a:rPr>
              <a:t>π</a:t>
            </a:r>
            <a:r>
              <a:rPr lang="en-US" sz="2200" b="0" i="1" kern="1200" dirty="0" err="1">
                <a:solidFill>
                  <a:schemeClr val="tx1"/>
                </a:solidFill>
                <a:effectLst/>
                <a:latin typeface="+mj-lt"/>
                <a:ea typeface="+mj-ea"/>
                <a:cs typeface="+mj-cs"/>
              </a:rPr>
              <a:t>ερι</a:t>
            </a:r>
            <a:r>
              <a:rPr lang="en-US" sz="2200" b="0" i="1" kern="1200" dirty="0">
                <a:solidFill>
                  <a:schemeClr val="tx1"/>
                </a:solidFill>
                <a:effectLst/>
                <a:latin typeface="+mj-lt"/>
                <a:ea typeface="+mj-ea"/>
                <a:cs typeface="+mj-cs"/>
              </a:rPr>
              <a:t>βάλλοντα. </a:t>
            </a:r>
            <a:br>
              <a:rPr lang="el-GR" sz="2200" b="0" i="1" kern="1200" dirty="0">
                <a:solidFill>
                  <a:schemeClr val="tx1"/>
                </a:solidFill>
                <a:effectLst/>
                <a:latin typeface="+mj-lt"/>
                <a:ea typeface="+mj-ea"/>
                <a:cs typeface="+mj-cs"/>
              </a:rPr>
            </a:br>
            <a:r>
              <a:rPr lang="en-US" sz="2200" b="0" i="1" kern="1200" dirty="0">
                <a:solidFill>
                  <a:schemeClr val="tx1"/>
                </a:solidFill>
                <a:effectLst/>
                <a:latin typeface="+mj-lt"/>
                <a:ea typeface="+mj-ea"/>
                <a:cs typeface="+mj-cs"/>
              </a:rPr>
              <a:t>Η βία κα</a:t>
            </a:r>
            <a:r>
              <a:rPr lang="en-US" sz="2200" b="0" i="1" kern="1200" dirty="0" err="1">
                <a:solidFill>
                  <a:schemeClr val="tx1"/>
                </a:solidFill>
                <a:effectLst/>
                <a:latin typeface="+mj-lt"/>
                <a:ea typeface="+mj-ea"/>
                <a:cs typeface="+mj-cs"/>
              </a:rPr>
              <a:t>τά</a:t>
            </a:r>
            <a:r>
              <a:rPr lang="en-US" sz="2200" b="0" i="1" kern="1200" dirty="0">
                <a:solidFill>
                  <a:schemeClr val="tx1"/>
                </a:solidFill>
                <a:effectLst/>
                <a:latin typeface="+mj-lt"/>
                <a:ea typeface="+mj-ea"/>
                <a:cs typeface="+mj-cs"/>
              </a:rPr>
              <a:t> </a:t>
            </a:r>
            <a:r>
              <a:rPr lang="en-US" sz="2200" b="0" i="1" kern="1200" dirty="0" err="1">
                <a:solidFill>
                  <a:schemeClr val="tx1"/>
                </a:solidFill>
                <a:effectLst/>
                <a:latin typeface="+mj-lt"/>
                <a:ea typeface="+mj-ea"/>
                <a:cs typeface="+mj-cs"/>
              </a:rPr>
              <a:t>των</a:t>
            </a:r>
            <a:r>
              <a:rPr lang="en-US" sz="2200" b="0" i="1" kern="1200" dirty="0">
                <a:solidFill>
                  <a:schemeClr val="tx1"/>
                </a:solidFill>
                <a:effectLst/>
                <a:latin typeface="+mj-lt"/>
                <a:ea typeface="+mj-ea"/>
                <a:cs typeface="+mj-cs"/>
              </a:rPr>
              <a:t> </a:t>
            </a:r>
            <a:r>
              <a:rPr lang="en-US" sz="2200" b="0" i="1" kern="1200" dirty="0" err="1">
                <a:solidFill>
                  <a:schemeClr val="tx1"/>
                </a:solidFill>
                <a:effectLst/>
                <a:latin typeface="+mj-lt"/>
                <a:ea typeface="+mj-ea"/>
                <a:cs typeface="+mj-cs"/>
              </a:rPr>
              <a:t>γυν</a:t>
            </a:r>
            <a:r>
              <a:rPr lang="en-US" sz="2200" b="0" i="1" kern="1200" dirty="0">
                <a:solidFill>
                  <a:schemeClr val="tx1"/>
                </a:solidFill>
                <a:effectLst/>
                <a:latin typeface="+mj-lt"/>
                <a:ea typeface="+mj-ea"/>
                <a:cs typeface="+mj-cs"/>
              </a:rPr>
              <a:t>αικών είναι ένα παγκόσμιο πρόβλημα που επηρεάζει γυναίκες από όλες τις κοινωνικές, οικονομικές και πολιτισμικές ομάδες</a:t>
            </a:r>
            <a:r>
              <a:rPr lang="el-GR" sz="2200" b="0" i="1" kern="1200" dirty="0">
                <a:solidFill>
                  <a:schemeClr val="tx1"/>
                </a:solidFill>
                <a:effectLst/>
                <a:latin typeface="+mj-lt"/>
                <a:ea typeface="+mj-ea"/>
                <a:cs typeface="+mj-cs"/>
              </a:rPr>
              <a:t>.</a:t>
            </a:r>
            <a:endParaRPr lang="en-US" sz="2200" i="1" kern="1200" dirty="0">
              <a:solidFill>
                <a:schemeClr val="tx1"/>
              </a:solidFill>
              <a:latin typeface="+mj-lt"/>
              <a:ea typeface="+mj-ea"/>
              <a:cs typeface="+mj-cs"/>
            </a:endParaRPr>
          </a:p>
        </p:txBody>
      </p:sp>
      <p:cxnSp>
        <p:nvCxnSpPr>
          <p:cNvPr id="47" name="Straight Connector 46">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42" name="Picture 2" descr="Τα άτομα που οδηγούνται στη γυναικοκτονία είναι άνθρωποι της «διπλανής  πόρτας» | in.gr">
            <a:extLst>
              <a:ext uri="{FF2B5EF4-FFF2-40B4-BE49-F238E27FC236}">
                <a16:creationId xmlns:a16="http://schemas.microsoft.com/office/drawing/2014/main" id="{3190AF43-2B5D-6C6D-24D6-08A9359A0D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9" y="938273"/>
            <a:ext cx="6857999" cy="490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47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D62388-AF8C-4A5C-B8C9-75D38D755847}"/>
              </a:ext>
            </a:extLst>
          </p:cNvPr>
          <p:cNvSpPr>
            <a:spLocks noGrp="1"/>
          </p:cNvSpPr>
          <p:nvPr>
            <p:ph type="title"/>
          </p:nvPr>
        </p:nvSpPr>
        <p:spPr>
          <a:xfrm>
            <a:off x="838200" y="55660"/>
            <a:ext cx="10515600" cy="1001864"/>
          </a:xfrm>
        </p:spPr>
        <p:txBody>
          <a:bodyPr>
            <a:normAutofit/>
          </a:bodyPr>
          <a:lstStyle/>
          <a:p>
            <a:pPr algn="just"/>
            <a:r>
              <a:rPr lang="el-GR" sz="2000" b="1" i="1" dirty="0">
                <a:solidFill>
                  <a:srgbClr val="222222"/>
                </a:solidFill>
                <a:effectLst/>
                <a:latin typeface="Arial" panose="020B0604020202020204" pitchFamily="34" charset="0"/>
              </a:rPr>
              <a:t>Οι παράγοντες που επηρεάζουν τη γυναικεία βία</a:t>
            </a:r>
            <a:r>
              <a:rPr lang="en-US" sz="2000" b="1" i="1" dirty="0">
                <a:solidFill>
                  <a:srgbClr val="222222"/>
                </a:solidFill>
                <a:effectLst/>
                <a:latin typeface="Arial" panose="020B0604020202020204" pitchFamily="34" charset="0"/>
              </a:rPr>
              <a:t>,</a:t>
            </a:r>
            <a:r>
              <a:rPr lang="el-GR" sz="2000" b="0" i="1" dirty="0">
                <a:solidFill>
                  <a:srgbClr val="222222"/>
                </a:solidFill>
                <a:effectLst/>
                <a:latin typeface="Arial" panose="020B0604020202020204" pitchFamily="34" charset="0"/>
              </a:rPr>
              <a:t>είναι πολλαπλοί και </a:t>
            </a:r>
            <a:r>
              <a:rPr lang="el-GR" sz="2000" b="0" i="1" dirty="0" err="1">
                <a:solidFill>
                  <a:srgbClr val="222222"/>
                </a:solidFill>
                <a:effectLst/>
                <a:latin typeface="Arial" panose="020B0604020202020204" pitchFamily="34" charset="0"/>
              </a:rPr>
              <a:t>αλληλεπιδρούν</a:t>
            </a:r>
            <a:r>
              <a:rPr lang="el-GR" sz="2000" b="0" i="1" dirty="0">
                <a:solidFill>
                  <a:srgbClr val="222222"/>
                </a:solidFill>
                <a:effectLst/>
                <a:latin typeface="Arial" panose="020B0604020202020204" pitchFamily="34" charset="0"/>
              </a:rPr>
              <a:t> μεταξύ τους. Μερικοί από τους πιο σημαντικούς παράγοντες περιλαμβάνουν</a:t>
            </a:r>
            <a:r>
              <a:rPr lang="el-GR" sz="2000" b="0" i="0" dirty="0">
                <a:solidFill>
                  <a:srgbClr val="222222"/>
                </a:solidFill>
                <a:effectLst/>
                <a:latin typeface="Arial" panose="020B0604020202020204" pitchFamily="34" charset="0"/>
              </a:rPr>
              <a:t>:</a:t>
            </a:r>
            <a:endParaRPr lang="el-GR" sz="2000" dirty="0"/>
          </a:p>
        </p:txBody>
      </p:sp>
      <p:sp>
        <p:nvSpPr>
          <p:cNvPr id="3" name="Θέση περιεχομένου 2">
            <a:extLst>
              <a:ext uri="{FF2B5EF4-FFF2-40B4-BE49-F238E27FC236}">
                <a16:creationId xmlns:a16="http://schemas.microsoft.com/office/drawing/2014/main" id="{B3052C01-9A3F-CFB6-E0F3-B078935050F3}"/>
              </a:ext>
            </a:extLst>
          </p:cNvPr>
          <p:cNvSpPr>
            <a:spLocks noGrp="1"/>
          </p:cNvSpPr>
          <p:nvPr>
            <p:ph idx="1"/>
          </p:nvPr>
        </p:nvSpPr>
        <p:spPr>
          <a:xfrm>
            <a:off x="762000" y="1200647"/>
            <a:ext cx="10515600" cy="5657353"/>
          </a:xfrm>
        </p:spPr>
        <p:txBody>
          <a:bodyPr>
            <a:noAutofit/>
          </a:bodyPr>
          <a:lstStyle/>
          <a:p>
            <a:pPr marL="0" indent="0" algn="just">
              <a:buNone/>
            </a:pPr>
            <a:r>
              <a:rPr lang="el-GR" sz="1800" b="1" i="1" dirty="0">
                <a:solidFill>
                  <a:srgbClr val="222222"/>
                </a:solidFill>
                <a:effectLst/>
                <a:latin typeface="Arial" panose="020B0604020202020204" pitchFamily="34" charset="0"/>
              </a:rPr>
              <a:t>. Στερεότυπα και προκαταλήψεις σχετικά με τις γυναίκες και τους ρόλους τους στην κοινωνία</a:t>
            </a:r>
            <a:r>
              <a:rPr lang="en-US" sz="1800" i="1" dirty="0">
                <a:solidFill>
                  <a:srgbClr val="222222"/>
                </a:solidFill>
                <a:latin typeface="Arial" panose="020B0604020202020204" pitchFamily="34" charset="0"/>
              </a:rPr>
              <a:t>:</a:t>
            </a:r>
            <a:r>
              <a:rPr lang="el-GR" sz="1800" b="0" i="1" dirty="0">
                <a:solidFill>
                  <a:srgbClr val="222222"/>
                </a:solidFill>
                <a:effectLst/>
                <a:latin typeface="Arial" panose="020B0604020202020204" pitchFamily="34" charset="0"/>
              </a:rPr>
              <a:t> Τα στερεότυπα που παρουσιάζουν τις γυναίκες ως υποδεέστερες των ανδρών, ή ως αντικείμενα σεξουαλικής επιθυμίας, συμβάλλουν στη δημιουργία ενός περιβάλλοντος που ευνοεί τη βία κατά των γυναικών.</a:t>
            </a:r>
            <a:endParaRPr lang="en-US" sz="1800" b="0" i="1" dirty="0">
              <a:solidFill>
                <a:srgbClr val="222222"/>
              </a:solidFill>
              <a:effectLst/>
              <a:latin typeface="Arial" panose="020B0604020202020204" pitchFamily="34" charset="0"/>
            </a:endParaRPr>
          </a:p>
          <a:p>
            <a:pPr marL="0" indent="0" algn="just">
              <a:buNone/>
            </a:pPr>
            <a:r>
              <a:rPr lang="en-US" sz="1800" i="1" dirty="0">
                <a:solidFill>
                  <a:srgbClr val="222222"/>
                </a:solidFill>
                <a:latin typeface="Arial" panose="020B0604020202020204" pitchFamily="34" charset="0"/>
              </a:rPr>
              <a:t>. </a:t>
            </a:r>
            <a:r>
              <a:rPr lang="el-GR" sz="1800" b="1" i="1" dirty="0">
                <a:solidFill>
                  <a:srgbClr val="222222"/>
                </a:solidFill>
                <a:latin typeface="Arial" panose="020B0604020202020204" pitchFamily="34" charset="0"/>
              </a:rPr>
              <a:t>Π</a:t>
            </a:r>
            <a:r>
              <a:rPr lang="el-GR" sz="1800" b="1" i="1" dirty="0">
                <a:solidFill>
                  <a:srgbClr val="222222"/>
                </a:solidFill>
                <a:effectLst/>
                <a:latin typeface="Arial" panose="020B0604020202020204" pitchFamily="34" charset="0"/>
              </a:rPr>
              <a:t>ατριαρχία και η </a:t>
            </a:r>
            <a:r>
              <a:rPr lang="el-GR" sz="1800" b="1" i="1" dirty="0" err="1">
                <a:solidFill>
                  <a:srgbClr val="222222"/>
                </a:solidFill>
                <a:effectLst/>
                <a:latin typeface="Arial" panose="020B0604020202020204" pitchFamily="34" charset="0"/>
              </a:rPr>
              <a:t>έμφυλη</a:t>
            </a:r>
            <a:r>
              <a:rPr lang="el-GR" sz="1800" b="1" i="1" dirty="0">
                <a:solidFill>
                  <a:srgbClr val="222222"/>
                </a:solidFill>
                <a:effectLst/>
                <a:latin typeface="Arial" panose="020B0604020202020204" pitchFamily="34" charset="0"/>
              </a:rPr>
              <a:t> ανισότητα</a:t>
            </a:r>
            <a:r>
              <a:rPr lang="en-US" sz="1800" b="1" i="1" dirty="0">
                <a:solidFill>
                  <a:srgbClr val="222222"/>
                </a:solidFill>
                <a:latin typeface="Arial" panose="020B0604020202020204" pitchFamily="34" charset="0"/>
              </a:rPr>
              <a:t>: </a:t>
            </a:r>
            <a:r>
              <a:rPr lang="el-GR" sz="1800" b="0" i="1" dirty="0">
                <a:solidFill>
                  <a:srgbClr val="222222"/>
                </a:solidFill>
                <a:effectLst/>
                <a:latin typeface="Arial" panose="020B0604020202020204" pitchFamily="34" charset="0"/>
              </a:rPr>
              <a:t>Η πατριαρχία είναι ένα σύστημα που δίνει στους άνδρες περισσότερη εξουσία και προνόμια από τις γυναίκες. Η </a:t>
            </a:r>
            <a:r>
              <a:rPr lang="el-GR" sz="1800" b="0" i="1" dirty="0" err="1">
                <a:solidFill>
                  <a:srgbClr val="222222"/>
                </a:solidFill>
                <a:effectLst/>
                <a:latin typeface="Arial" panose="020B0604020202020204" pitchFamily="34" charset="0"/>
              </a:rPr>
              <a:t>έμφυλη</a:t>
            </a:r>
            <a:r>
              <a:rPr lang="el-GR" sz="1800" b="0" i="1" dirty="0">
                <a:solidFill>
                  <a:srgbClr val="222222"/>
                </a:solidFill>
                <a:effectLst/>
                <a:latin typeface="Arial" panose="020B0604020202020204" pitchFamily="34" charset="0"/>
              </a:rPr>
              <a:t> ανισότητα εκδηλώνεται σε πολλούς τομείς της ζωής, όπως στην εκπαίδευση, την απασχόληση, τη συμμετοχή στην πολιτική και την πρόσβαση σε κοινωνικές υπηρεσίες. Όλα αυτά τα στοιχεία συμβάλλουν στη δημιουργία ενός περιβάλλοντος, που ευνοεί τη βία κατά των γυναικών.</a:t>
            </a:r>
          </a:p>
          <a:p>
            <a:pPr marL="0" indent="0" algn="just">
              <a:buNone/>
            </a:pPr>
            <a:br>
              <a:rPr lang="el-GR" sz="1800" i="1" dirty="0"/>
            </a:br>
            <a:r>
              <a:rPr lang="el-GR" sz="1800" i="1" dirty="0"/>
              <a:t>.</a:t>
            </a:r>
            <a:r>
              <a:rPr lang="en-US" sz="1800" i="1" dirty="0"/>
              <a:t> </a:t>
            </a:r>
            <a:r>
              <a:rPr lang="el-GR" sz="1800" b="1" i="1" dirty="0">
                <a:solidFill>
                  <a:srgbClr val="222222"/>
                </a:solidFill>
                <a:latin typeface="Arial" panose="020B0604020202020204" pitchFamily="34" charset="0"/>
              </a:rPr>
              <a:t>Φ</a:t>
            </a:r>
            <a:r>
              <a:rPr lang="el-GR" sz="1800" b="1" i="1" dirty="0">
                <a:solidFill>
                  <a:srgbClr val="222222"/>
                </a:solidFill>
                <a:effectLst/>
                <a:latin typeface="Arial" panose="020B0604020202020204" pitchFamily="34" charset="0"/>
              </a:rPr>
              <a:t>τώχεια και ανέχεια</a:t>
            </a:r>
            <a:r>
              <a:rPr lang="en-US" sz="1800" i="1" dirty="0">
                <a:solidFill>
                  <a:srgbClr val="222222"/>
                </a:solidFill>
                <a:latin typeface="Arial" panose="020B0604020202020204" pitchFamily="34" charset="0"/>
              </a:rPr>
              <a:t>:</a:t>
            </a:r>
            <a:r>
              <a:rPr lang="el-GR" sz="1800" b="0" i="1" dirty="0">
                <a:solidFill>
                  <a:srgbClr val="222222"/>
                </a:solidFill>
                <a:effectLst/>
                <a:latin typeface="Arial" panose="020B0604020202020204" pitchFamily="34" charset="0"/>
              </a:rPr>
              <a:t> Οι γυναίκες που ζουν σε συνθήκες φτώχειας και ανέχειας είναι πιο ευάλωτες στη βία. Αυτό συμβαίνει επειδή έχουν λιγότερες επιλογές και ευκαιρίες για να προστατεύσουν τον εαυτό τους.</a:t>
            </a:r>
          </a:p>
          <a:p>
            <a:pPr marL="0" indent="0" algn="just">
              <a:buNone/>
            </a:pPr>
            <a:r>
              <a:rPr lang="el-GR" sz="1800" i="1" dirty="0">
                <a:solidFill>
                  <a:srgbClr val="222222"/>
                </a:solidFill>
                <a:latin typeface="Arial" panose="020B0604020202020204" pitchFamily="34" charset="0"/>
              </a:rPr>
              <a:t>.</a:t>
            </a:r>
            <a:r>
              <a:rPr lang="en-US" sz="1800" i="1" dirty="0">
                <a:solidFill>
                  <a:srgbClr val="222222"/>
                </a:solidFill>
                <a:latin typeface="Arial" panose="020B0604020202020204" pitchFamily="34" charset="0"/>
              </a:rPr>
              <a:t> </a:t>
            </a:r>
            <a:r>
              <a:rPr lang="en-US" sz="1800" b="1" i="1" dirty="0">
                <a:solidFill>
                  <a:srgbClr val="222222"/>
                </a:solidFill>
                <a:latin typeface="Arial" panose="020B0604020202020204" pitchFamily="34" charset="0"/>
              </a:rPr>
              <a:t>A</a:t>
            </a:r>
            <a:r>
              <a:rPr lang="el-GR" sz="1800" b="1" i="1" dirty="0">
                <a:solidFill>
                  <a:srgbClr val="222222"/>
                </a:solidFill>
                <a:effectLst/>
                <a:latin typeface="Arial" panose="020B0604020202020204" pitchFamily="34" charset="0"/>
              </a:rPr>
              <a:t>αλκοολισμός και η χρήση ναρκωτικών</a:t>
            </a:r>
            <a:r>
              <a:rPr lang="en-US" sz="1800" i="1" dirty="0">
                <a:solidFill>
                  <a:srgbClr val="222222"/>
                </a:solidFill>
                <a:latin typeface="Arial" panose="020B0604020202020204" pitchFamily="34" charset="0"/>
              </a:rPr>
              <a:t>:</a:t>
            </a:r>
            <a:r>
              <a:rPr lang="el-GR" sz="1800" b="0" i="1" dirty="0">
                <a:solidFill>
                  <a:srgbClr val="222222"/>
                </a:solidFill>
                <a:effectLst/>
                <a:latin typeface="Arial" panose="020B0604020202020204" pitchFamily="34" charset="0"/>
              </a:rPr>
              <a:t> Ο αλκοολισμός και η χρήση ναρκωτικών μπορούν να οδηγήσουν σε επιθετική συμπεριφορά, η οποία μπορεί να εκδηλωθεί και ως βία κατά των γυναικών</a:t>
            </a:r>
            <a:endParaRPr lang="el-GR" sz="1800" i="1" dirty="0">
              <a:solidFill>
                <a:srgbClr val="222222"/>
              </a:solidFill>
              <a:latin typeface="Arial" panose="020B0604020202020204" pitchFamily="34" charset="0"/>
            </a:endParaRPr>
          </a:p>
          <a:p>
            <a:pPr marL="0" indent="0" algn="just">
              <a:buNone/>
            </a:pPr>
            <a:r>
              <a:rPr lang="en-US" sz="1800" b="1" i="1" dirty="0">
                <a:solidFill>
                  <a:srgbClr val="222222"/>
                </a:solidFill>
                <a:latin typeface="Arial" panose="020B0604020202020204" pitchFamily="34" charset="0"/>
              </a:rPr>
              <a:t>. E</a:t>
            </a:r>
            <a:r>
              <a:rPr lang="el-GR" sz="1800" b="1" i="1" dirty="0" err="1">
                <a:solidFill>
                  <a:srgbClr val="222222"/>
                </a:solidFill>
                <a:effectLst/>
                <a:latin typeface="Arial" panose="020B0604020202020204" pitchFamily="34" charset="0"/>
              </a:rPr>
              <a:t>κθεση</a:t>
            </a:r>
            <a:r>
              <a:rPr lang="el-GR" sz="1800" b="1" i="1" dirty="0">
                <a:solidFill>
                  <a:srgbClr val="222222"/>
                </a:solidFill>
                <a:effectLst/>
                <a:latin typeface="Arial" panose="020B0604020202020204" pitchFamily="34" charset="0"/>
              </a:rPr>
              <a:t> στη βία στην οικογένεια</a:t>
            </a:r>
            <a:r>
              <a:rPr lang="en-US" sz="1800" b="1" i="1" dirty="0">
                <a:solidFill>
                  <a:srgbClr val="222222"/>
                </a:solidFill>
                <a:effectLst/>
                <a:latin typeface="Arial" panose="020B0604020202020204" pitchFamily="34" charset="0"/>
              </a:rPr>
              <a:t>:</a:t>
            </a:r>
            <a:r>
              <a:rPr lang="el-GR" sz="1800" b="1" i="1" dirty="0">
                <a:solidFill>
                  <a:srgbClr val="222222"/>
                </a:solidFill>
                <a:effectLst/>
                <a:latin typeface="Arial" panose="020B0604020202020204" pitchFamily="34" charset="0"/>
              </a:rPr>
              <a:t> </a:t>
            </a:r>
            <a:r>
              <a:rPr lang="el-GR" sz="1800" b="0" i="1" dirty="0">
                <a:solidFill>
                  <a:srgbClr val="222222"/>
                </a:solidFill>
                <a:effectLst/>
                <a:latin typeface="Arial" panose="020B0604020202020204" pitchFamily="34" charset="0"/>
              </a:rPr>
              <a:t>Τα παιδιά που εκτίθενται στη βία </a:t>
            </a:r>
            <a:r>
              <a:rPr lang="el-GR" sz="1800" i="1" dirty="0">
                <a:solidFill>
                  <a:srgbClr val="222222"/>
                </a:solidFill>
                <a:latin typeface="Arial" panose="020B0604020202020204" pitchFamily="34" charset="0"/>
              </a:rPr>
              <a:t>μέσα </a:t>
            </a:r>
            <a:r>
              <a:rPr lang="el-GR" sz="1800" b="0" i="1" dirty="0">
                <a:solidFill>
                  <a:srgbClr val="222222"/>
                </a:solidFill>
                <a:effectLst/>
                <a:latin typeface="Arial" panose="020B0604020202020204" pitchFamily="34" charset="0"/>
              </a:rPr>
              <a:t>στην </a:t>
            </a:r>
            <a:r>
              <a:rPr lang="el-GR" sz="1800" b="0" i="1" dirty="0" err="1">
                <a:solidFill>
                  <a:srgbClr val="222222"/>
                </a:solidFill>
                <a:effectLst/>
                <a:latin typeface="Arial" panose="020B0604020202020204" pitchFamily="34" charset="0"/>
              </a:rPr>
              <a:t>οικογένεια,είναι</a:t>
            </a:r>
            <a:r>
              <a:rPr lang="el-GR" sz="1800" b="0" i="1" dirty="0">
                <a:solidFill>
                  <a:srgbClr val="222222"/>
                </a:solidFill>
                <a:effectLst/>
                <a:latin typeface="Arial" panose="020B0604020202020204" pitchFamily="34" charset="0"/>
              </a:rPr>
              <a:t> πιο πιθανό να βιώσουν βία και ως ενήλικες.</a:t>
            </a:r>
            <a:endParaRPr lang="en-US" sz="1800" i="1" dirty="0">
              <a:solidFill>
                <a:srgbClr val="222222"/>
              </a:solidFill>
              <a:latin typeface="Arial" panose="020B0604020202020204" pitchFamily="34" charset="0"/>
            </a:endParaRPr>
          </a:p>
          <a:p>
            <a:pPr marL="0" indent="0" algn="just">
              <a:buNone/>
            </a:pPr>
            <a:r>
              <a:rPr lang="el-GR" sz="1800" i="1" dirty="0"/>
              <a:t>.</a:t>
            </a:r>
            <a:r>
              <a:rPr lang="en-US" sz="1800" i="1" dirty="0"/>
              <a:t> </a:t>
            </a:r>
            <a:r>
              <a:rPr lang="el-GR" sz="1800" b="1" i="1" dirty="0" err="1">
                <a:solidFill>
                  <a:srgbClr val="222222"/>
                </a:solidFill>
                <a:latin typeface="Arial" panose="020B0604020202020204" pitchFamily="34" charset="0"/>
              </a:rPr>
              <a:t>Ε</a:t>
            </a:r>
            <a:r>
              <a:rPr lang="el-GR" sz="1800" b="1" i="1" dirty="0" err="1">
                <a:solidFill>
                  <a:srgbClr val="222222"/>
                </a:solidFill>
                <a:effectLst/>
                <a:latin typeface="Arial" panose="020B0604020202020204" pitchFamily="34" charset="0"/>
              </a:rPr>
              <a:t>λλειψη</a:t>
            </a:r>
            <a:r>
              <a:rPr lang="el-GR" sz="1800" b="1" i="1" dirty="0">
                <a:solidFill>
                  <a:srgbClr val="222222"/>
                </a:solidFill>
                <a:latin typeface="Arial" panose="020B0604020202020204" pitchFamily="34" charset="0"/>
              </a:rPr>
              <a:t> </a:t>
            </a:r>
            <a:r>
              <a:rPr lang="el-GR" sz="1800" b="1" i="1" dirty="0">
                <a:solidFill>
                  <a:srgbClr val="222222"/>
                </a:solidFill>
                <a:effectLst/>
                <a:latin typeface="Arial" panose="020B0604020202020204" pitchFamily="34" charset="0"/>
              </a:rPr>
              <a:t>ενημέρωσης και ευαισθητοποίησης σχετικά με τη γυναικεία βία</a:t>
            </a:r>
            <a:r>
              <a:rPr lang="en-US" sz="1800" i="1" dirty="0">
                <a:solidFill>
                  <a:srgbClr val="222222"/>
                </a:solidFill>
                <a:latin typeface="Arial" panose="020B0604020202020204" pitchFamily="34" charset="0"/>
              </a:rPr>
              <a:t>:</a:t>
            </a:r>
            <a:r>
              <a:rPr lang="el-GR" sz="1800" b="0" i="1" dirty="0">
                <a:solidFill>
                  <a:srgbClr val="222222"/>
                </a:solidFill>
                <a:effectLst/>
                <a:latin typeface="Arial" panose="020B0604020202020204" pitchFamily="34" charset="0"/>
              </a:rPr>
              <a:t> Η έλλειψη ενημέρωσης και ευαισθητοποίησης σχετικά με τη γυναικεία βία, μπορεί να οδηγήσει σε άγνοια και ανοχή απέναντι σε αυτή. </a:t>
            </a:r>
            <a:endParaRPr lang="el-GR" sz="1800" i="1" dirty="0"/>
          </a:p>
        </p:txBody>
      </p:sp>
    </p:spTree>
    <p:extLst>
      <p:ext uri="{BB962C8B-B14F-4D97-AF65-F5344CB8AC3E}">
        <p14:creationId xmlns:p14="http://schemas.microsoft.com/office/powerpoint/2010/main" val="387093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4F3CD0-75BE-4DEE-B1DF-922478DC9118}"/>
              </a:ext>
            </a:extLst>
          </p:cNvPr>
          <p:cNvSpPr>
            <a:spLocks noGrp="1"/>
          </p:cNvSpPr>
          <p:nvPr>
            <p:ph type="title"/>
          </p:nvPr>
        </p:nvSpPr>
        <p:spPr>
          <a:xfrm>
            <a:off x="838200" y="223521"/>
            <a:ext cx="10515600" cy="955040"/>
          </a:xfrm>
        </p:spPr>
        <p:txBody>
          <a:bodyPr>
            <a:noAutofit/>
          </a:bodyPr>
          <a:lstStyle/>
          <a:p>
            <a:r>
              <a:rPr lang="el-GR" sz="2800" b="1" i="1" dirty="0"/>
              <a:t>Η βία κατά των </a:t>
            </a:r>
            <a:r>
              <a:rPr lang="el-GR" sz="2800" b="1" i="1" dirty="0" err="1"/>
              <a:t>γυναικών,είναι</a:t>
            </a:r>
            <a:r>
              <a:rPr lang="el-GR" sz="2800" b="1" i="1" dirty="0"/>
              <a:t> ένα παγκόσμιο φαινόμενο που έχει ρίζες στην αρχαιότητα και εκδηλώνεται με διάφορες μορφές</a:t>
            </a:r>
            <a:r>
              <a:rPr lang="en-US" sz="2400" b="1" i="1" dirty="0"/>
              <a:t>:</a:t>
            </a:r>
            <a:br>
              <a:rPr lang="en-US" sz="2400" b="1" i="1" dirty="0"/>
            </a:br>
            <a:endParaRPr lang="el-GR" sz="2400" b="1" i="1" dirty="0"/>
          </a:p>
        </p:txBody>
      </p:sp>
      <p:sp>
        <p:nvSpPr>
          <p:cNvPr id="3" name="Θέση περιεχομένου 2">
            <a:extLst>
              <a:ext uri="{FF2B5EF4-FFF2-40B4-BE49-F238E27FC236}">
                <a16:creationId xmlns:a16="http://schemas.microsoft.com/office/drawing/2014/main" id="{3BDA3AD9-6A0E-0C9E-B16E-38726EB5F465}"/>
              </a:ext>
            </a:extLst>
          </p:cNvPr>
          <p:cNvSpPr>
            <a:spLocks noGrp="1"/>
          </p:cNvSpPr>
          <p:nvPr>
            <p:ph idx="1"/>
          </p:nvPr>
        </p:nvSpPr>
        <p:spPr>
          <a:xfrm>
            <a:off x="838200" y="1381760"/>
            <a:ext cx="10515600" cy="4795203"/>
          </a:xfrm>
        </p:spPr>
        <p:txBody>
          <a:bodyPr>
            <a:normAutofit fontScale="77500" lnSpcReduction="20000"/>
          </a:bodyPr>
          <a:lstStyle/>
          <a:p>
            <a:pPr marL="0" indent="0" algn="just">
              <a:buNone/>
            </a:pPr>
            <a:r>
              <a:rPr lang="el-GR" sz="2800" b="1" i="1" dirty="0"/>
              <a:t>Η ιστορική εξέλιξη και τα είδη της βίας απέναντι στις γυναίκες μπορούν να   συνοψιστούν ως εξής:</a:t>
            </a:r>
            <a:br>
              <a:rPr lang="el-GR" sz="2800" b="1" i="1" dirty="0"/>
            </a:br>
            <a:br>
              <a:rPr lang="el-GR" sz="2800" b="1" dirty="0"/>
            </a:br>
            <a:r>
              <a:rPr lang="el-GR" sz="2800" b="1" i="1" dirty="0"/>
              <a:t>Στην αρχαιότητα</a:t>
            </a:r>
            <a:r>
              <a:rPr lang="el-GR" sz="2800" i="1" dirty="0"/>
              <a:t>, οι γυναίκες θεωρούνταν υποδεέστερες και υποταγμένες στους άνδρες, που είχαν το δικαίωμα να τις καταδικάζουν, να τις τιμωρούν, να τις πωλούν ή να τις αφήνουν στην τύχη τους. Η βία κατά των γυναικών ήταν συχνή και ανεκδιήγητη, όπως οι βιασμοί, οι ακρωτηριασμοί, οι λιθοβολισμοί, οι θυσίες και οι αιματηρές παραδόσεις.</a:t>
            </a:r>
          </a:p>
          <a:p>
            <a:pPr marL="0" indent="0" algn="just">
              <a:buNone/>
            </a:pPr>
            <a:br>
              <a:rPr lang="el-GR" sz="2800" i="1" dirty="0"/>
            </a:br>
            <a:r>
              <a:rPr lang="el-GR" sz="2800" b="1" i="1" dirty="0"/>
              <a:t>Στον μεσαίωνα,</a:t>
            </a:r>
            <a:r>
              <a:rPr lang="el-GR" sz="2800" i="1" dirty="0"/>
              <a:t> οι γυναίκες συνέχισαν να υφίστανται διακρίσεις και καταπίεση από την εκκλησία, το κράτος και την κοινωνία, που τις θεωρούσαν αδύναμες, αμαρτωλές και επικίνδυνες. Η βία κατά των γυναικών περιλάμβανε την εξαθλίωση, την εξαναγκαστική πορνεία, τον καταναγκαστικό γάμο, την κακοποίηση, την εγκατάλειψη και την καταδίωξη. Πολλές γυναίκες κατηγορήθηκαν για μαγεία και καταδικάστηκαν σε θάνατο.</a:t>
            </a:r>
          </a:p>
          <a:p>
            <a:pPr marL="0" indent="0" algn="just">
              <a:buNone/>
            </a:pPr>
            <a:br>
              <a:rPr lang="el-GR" sz="2800" i="1" dirty="0"/>
            </a:br>
            <a:r>
              <a:rPr lang="el-GR" sz="2800" b="1" i="1" dirty="0"/>
              <a:t>Στην νεότερη ιστορία</a:t>
            </a:r>
            <a:r>
              <a:rPr lang="el-GR" sz="2800" i="1" dirty="0"/>
              <a:t>, οι γυναίκες άρχισαν να αγωνίζονται για τα δικαιώματά τους και να απαιτούν ισότητα και σεβασμό. Ωστόσο, η βία κατά των γυναικών δεν εξαλείφθηκε, αλλά μεταμορφώθηκε και πολλαπλασιάστηκε. Η βία κατά των γυναικών πήρε διάφορες μορφές,</a:t>
            </a:r>
          </a:p>
          <a:p>
            <a:pPr marL="0" indent="0" algn="just">
              <a:buNone/>
            </a:pPr>
            <a:r>
              <a:rPr lang="en-US" i="1" dirty="0"/>
              <a:t>o</a:t>
            </a:r>
            <a:r>
              <a:rPr lang="el-GR" i="1" dirty="0"/>
              <a:t>πως</a:t>
            </a:r>
            <a:r>
              <a:rPr lang="en-US" i="1" dirty="0"/>
              <a:t>:</a:t>
            </a:r>
            <a:endParaRPr lang="el-GR" dirty="0"/>
          </a:p>
        </p:txBody>
      </p:sp>
    </p:spTree>
    <p:extLst>
      <p:ext uri="{BB962C8B-B14F-4D97-AF65-F5344CB8AC3E}">
        <p14:creationId xmlns:p14="http://schemas.microsoft.com/office/powerpoint/2010/main" val="115810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08613F-D45E-639C-1F69-7F5535E905DE}"/>
              </a:ext>
            </a:extLst>
          </p:cNvPr>
          <p:cNvSpPr>
            <a:spLocks noGrp="1"/>
          </p:cNvSpPr>
          <p:nvPr>
            <p:ph type="title"/>
          </p:nvPr>
        </p:nvSpPr>
        <p:spPr>
          <a:xfrm>
            <a:off x="739471" y="365125"/>
            <a:ext cx="10614329" cy="1034305"/>
          </a:xfrm>
        </p:spPr>
        <p:txBody>
          <a:bodyPr>
            <a:normAutofit/>
          </a:bodyPr>
          <a:lstStyle/>
          <a:p>
            <a:pPr algn="just"/>
            <a:r>
              <a:rPr lang="el-GR" sz="2000" b="1"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 </a:t>
            </a:r>
            <a:r>
              <a:rPr lang="el-GR" sz="20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Η </a:t>
            </a:r>
            <a:r>
              <a:rPr lang="el-GR" sz="2000" b="1"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ενδοοικογενειακή βία</a:t>
            </a:r>
            <a:r>
              <a:rPr lang="el-GR" sz="20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αναφέρεται στη βία που συμβαίνει εντός μιας οικογένειας, ή μεταξύ μελών μιας στενής σχέσης. Αυτό μπορεί να περιλαμβάνει σωματική, ψυχολογική, σεξουαλική</a:t>
            </a:r>
            <a:r>
              <a:rPr lang="el-GR" sz="20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 </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ή οικονομική βία.</a:t>
            </a:r>
            <a:endParaRPr lang="el-GR" sz="2000" dirty="0"/>
          </a:p>
        </p:txBody>
      </p:sp>
      <p:sp>
        <p:nvSpPr>
          <p:cNvPr id="3" name="Θέση περιεχομένου 2">
            <a:extLst>
              <a:ext uri="{FF2B5EF4-FFF2-40B4-BE49-F238E27FC236}">
                <a16:creationId xmlns:a16="http://schemas.microsoft.com/office/drawing/2014/main" id="{C5EE5749-8E3B-1BF9-58C0-7D603B6AF1AC}"/>
              </a:ext>
            </a:extLst>
          </p:cNvPr>
          <p:cNvSpPr>
            <a:spLocks noGrp="1"/>
          </p:cNvSpPr>
          <p:nvPr>
            <p:ph idx="1"/>
          </p:nvPr>
        </p:nvSpPr>
        <p:spPr>
          <a:xfrm>
            <a:off x="739471" y="1614115"/>
            <a:ext cx="10614329" cy="4985468"/>
          </a:xfrm>
        </p:spPr>
        <p:txBody>
          <a:bodyPr>
            <a:normAutofit fontScale="92500" lnSpcReduction="20000"/>
          </a:bodyPr>
          <a:lstStyle/>
          <a:p>
            <a:pPr marL="0" indent="0" algn="just">
              <a:buNone/>
            </a:pPr>
            <a:r>
              <a:rPr lang="el-GR" sz="20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Οι καταναγκαστικοί γάμοι</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αναφέρονται σε γάμους όπου</a:t>
            </a:r>
            <a:r>
              <a:rPr lang="en-US"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μία </a:t>
            </a:r>
            <a:r>
              <a:rPr lang="el-GR" sz="20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γυναίκα η ένα κορίτσι,</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εμπλέκονται στον γάμο χωρίς τη συγκατάθεσή τους, συνήθως εξαιτίας πίεσης, απειλών, εκβιασμού, ή άλλων μορφών εξαναγκαστικής συμπεριφοράς. </a:t>
            </a:r>
            <a:endParaRPr lang="el-GR" sz="20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endParaRPr>
          </a:p>
          <a:p>
            <a:pPr marL="0" indent="0" algn="just">
              <a:buNone/>
            </a:pPr>
            <a:r>
              <a:rPr lang="el-GR" sz="20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r>
              <a:rPr lang="en-US" sz="20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H</a:t>
            </a:r>
            <a:r>
              <a:rPr lang="el-GR" sz="20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καταναγκαστική στείρωση: </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αναφέρεται στον υποχρεωτικό ή αναγκαστικό </a:t>
            </a:r>
            <a:r>
              <a:rPr lang="el-GR" sz="2000" i="1" kern="100" dirty="0" err="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χειρισμό,που</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οδηγεί στην απώλεια της γονιμότητας μιας γυναίκας, συνήθως χωρίς τη συγκατάθεσή της. Αυτή η πρακτική μπορεί να εφαρμοστεί με διάφορους τρόπους, συμπεριλαμβανομένων των χειρουργικών επεμβάσεων ή άλλων </a:t>
            </a:r>
            <a:r>
              <a:rPr lang="el-GR" sz="2000" i="1" kern="100" dirty="0" err="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μεθόδων,που</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έχουν ως αποτέλεσμα τη μείωση ή την απενεργοποίηση της αναπαραγωγικής ικανότητας.</a:t>
            </a:r>
            <a:endParaRPr lang="el-GR" sz="20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l-GR" sz="2000" b="1"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 </a:t>
            </a:r>
            <a:r>
              <a:rPr lang="en-US" sz="2000" b="1"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H</a:t>
            </a:r>
            <a:r>
              <a:rPr lang="el-GR" sz="20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οικονομική βία:</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αναφέρεται σε μια μορφή καταπίεσης ή εκμετάλλευσης</a:t>
            </a:r>
            <a:r>
              <a:rPr lang="el-GR" sz="20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 </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που συνδέεται με την οικονομική εξάρτηση ενός ατόμου από έναν άλλον, συνήθως με σκοπό τον έλεγχο, την εξουσία ή την επίτευξη συγκεκριμένων στόχων από τον </a:t>
            </a:r>
            <a:r>
              <a:rPr lang="el-GR" sz="2000" i="1" kern="100" dirty="0" err="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εκμεταλευτή</a:t>
            </a:r>
            <a:r>
              <a:rPr lang="el-GR" sz="20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Αυτό μπορεί να συμβαίνει σε πολλά πλαίσια, όπως σε σχέσεις εργασίας, οικογενειακές σχέσεις ή σχέσεις εξάρτησης.</a:t>
            </a:r>
            <a:endParaRPr lang="el-GR" sz="2000" i="1"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l-GR" sz="2200" b="1" i="1" dirty="0">
                <a:solidFill>
                  <a:srgbClr val="1F1F1F"/>
                </a:solidFill>
                <a:effectLst/>
                <a:latin typeface="Google Sans"/>
              </a:rPr>
              <a:t>. Το </a:t>
            </a:r>
            <a:r>
              <a:rPr lang="el-GR" sz="2200" b="1" i="1" dirty="0" err="1">
                <a:solidFill>
                  <a:srgbClr val="1F1F1F"/>
                </a:solidFill>
                <a:effectLst/>
                <a:latin typeface="Google Sans"/>
              </a:rPr>
              <a:t>trafiking</a:t>
            </a:r>
            <a:r>
              <a:rPr lang="en-US" sz="2200" b="1" i="1" dirty="0">
                <a:solidFill>
                  <a:srgbClr val="1F1F1F"/>
                </a:solidFill>
                <a:effectLst/>
                <a:latin typeface="Google Sans"/>
              </a:rPr>
              <a:t>:</a:t>
            </a:r>
            <a:r>
              <a:rPr lang="el-GR" sz="2200" b="1" i="1" dirty="0">
                <a:solidFill>
                  <a:srgbClr val="1F1F1F"/>
                </a:solidFill>
                <a:effectLst/>
                <a:latin typeface="Google Sans"/>
              </a:rPr>
              <a:t> </a:t>
            </a:r>
            <a:r>
              <a:rPr lang="el-GR" sz="2200" b="0" i="1" dirty="0">
                <a:solidFill>
                  <a:srgbClr val="1F1F1F"/>
                </a:solidFill>
                <a:effectLst/>
                <a:latin typeface="Google Sans"/>
              </a:rPr>
              <a:t>είναι μια μορφή εμπορίας ανθρώπων που αφορά ειδικά γυναίκες και τα κορίτσια. Είναι η καταναγκαστική εκμετάλλευση γυναικών και κοριτσιών, συνήθως με σκοπό τη σεξουαλική εκμετάλλευση, την καταναγκαστική εργασία ή την καταναγκαστική επαιτεία. Οι διακινητές ανθρώπων χρησιμοποιούν μια ποικιλία μεθόδων για να εξαπατήσουν ή να αναγκάσουν τα θύματά τους να </a:t>
            </a:r>
            <a:r>
              <a:rPr lang="el-GR" sz="2200" i="1" dirty="0">
                <a:solidFill>
                  <a:srgbClr val="1F1F1F"/>
                </a:solidFill>
                <a:latin typeface="Google Sans"/>
              </a:rPr>
              <a:t>πεισθούν</a:t>
            </a:r>
            <a:r>
              <a:rPr lang="el-GR" sz="2200" b="0" i="1" dirty="0">
                <a:solidFill>
                  <a:srgbClr val="1F1F1F"/>
                </a:solidFill>
                <a:effectLst/>
                <a:latin typeface="Google Sans"/>
              </a:rPr>
              <a:t>.</a:t>
            </a:r>
            <a:endParaRPr lang="en-US" sz="2200" b="0" i="1" dirty="0">
              <a:solidFill>
                <a:srgbClr val="1F1F1F"/>
              </a:solidFill>
              <a:effectLst/>
              <a:latin typeface="Google Sans"/>
            </a:endParaRPr>
          </a:p>
          <a:p>
            <a:pPr marL="0" indent="0" algn="just">
              <a:buNone/>
            </a:pPr>
            <a:r>
              <a:rPr lang="el-GR" sz="2200" i="1" dirty="0">
                <a:solidFill>
                  <a:srgbClr val="1F1F1F"/>
                </a:solidFill>
                <a:effectLst/>
                <a:latin typeface="Google Sans"/>
              </a:rPr>
              <a:t>Το </a:t>
            </a:r>
            <a:r>
              <a:rPr lang="el-GR" sz="2200" i="1" dirty="0" err="1">
                <a:solidFill>
                  <a:srgbClr val="1F1F1F"/>
                </a:solidFill>
                <a:effectLst/>
                <a:latin typeface="Google Sans"/>
              </a:rPr>
              <a:t>trafiking</a:t>
            </a:r>
            <a:r>
              <a:rPr lang="en-US" sz="2200" b="1" i="1" dirty="0">
                <a:solidFill>
                  <a:srgbClr val="1F1F1F"/>
                </a:solidFill>
                <a:effectLst/>
                <a:latin typeface="Google Sans"/>
              </a:rPr>
              <a:t>,</a:t>
            </a:r>
            <a:r>
              <a:rPr lang="el-GR" sz="2200" b="0" i="1" dirty="0">
                <a:solidFill>
                  <a:srgbClr val="1F1F1F"/>
                </a:solidFill>
                <a:effectLst/>
                <a:latin typeface="Google Sans"/>
              </a:rPr>
              <a:t>είναι ένα σοβαρό πρόβλημα που έχει καταστροφικές συνέπειες για τα θύματά του. Μπορεί να οδηγήσει σε τραύμα, άγχος, κατάθλιψη, ακόμη και αυτοκτονία. </a:t>
            </a:r>
            <a:endParaRPr lang="el-GR" sz="2200" i="1" dirty="0"/>
          </a:p>
          <a:p>
            <a:endParaRPr lang="el-GR" sz="1800" dirty="0"/>
          </a:p>
        </p:txBody>
      </p:sp>
    </p:spTree>
    <p:extLst>
      <p:ext uri="{BB962C8B-B14F-4D97-AF65-F5344CB8AC3E}">
        <p14:creationId xmlns:p14="http://schemas.microsoft.com/office/powerpoint/2010/main" val="400435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31A4D3-A8B7-6BBC-1F5D-66FB72D3D853}"/>
              </a:ext>
            </a:extLst>
          </p:cNvPr>
          <p:cNvSpPr>
            <a:spLocks noGrp="1"/>
          </p:cNvSpPr>
          <p:nvPr>
            <p:ph type="title"/>
          </p:nvPr>
        </p:nvSpPr>
        <p:spPr>
          <a:xfrm>
            <a:off x="968188" y="233681"/>
            <a:ext cx="10385611" cy="1432560"/>
          </a:xfrm>
        </p:spPr>
        <p:txBody>
          <a:bodyPr>
            <a:normAutofit/>
          </a:bodyPr>
          <a:lstStyle/>
          <a:p>
            <a:pPr algn="just"/>
            <a:r>
              <a:rPr lang="el-GR" sz="2400" dirty="0">
                <a:solidFill>
                  <a:srgbClr val="1F1F1F"/>
                </a:solidFill>
                <a:latin typeface="Google Sans"/>
              </a:rPr>
              <a:t>.</a:t>
            </a:r>
            <a:r>
              <a:rPr lang="el-GR" sz="2000" b="1" i="1" dirty="0">
                <a:solidFill>
                  <a:srgbClr val="1F1F1F"/>
                </a:solidFill>
                <a:effectLst/>
                <a:latin typeface="Google Sans"/>
              </a:rPr>
              <a:t>Τα εγκλήματα τιμής</a:t>
            </a:r>
            <a:r>
              <a:rPr lang="en-US" sz="2400" b="0" i="1" dirty="0">
                <a:solidFill>
                  <a:srgbClr val="1F1F1F"/>
                </a:solidFill>
                <a:effectLst/>
                <a:latin typeface="Google Sans"/>
              </a:rPr>
              <a:t>:</a:t>
            </a:r>
            <a:r>
              <a:rPr lang="el-GR" sz="2400" b="0" i="1" dirty="0">
                <a:solidFill>
                  <a:srgbClr val="1F1F1F"/>
                </a:solidFill>
                <a:effectLst/>
                <a:latin typeface="Google Sans"/>
              </a:rPr>
              <a:t> </a:t>
            </a:r>
            <a:r>
              <a:rPr lang="el-GR" sz="2000" b="0" i="1" dirty="0">
                <a:solidFill>
                  <a:srgbClr val="1F1F1F"/>
                </a:solidFill>
                <a:effectLst/>
                <a:latin typeface="Google Sans"/>
              </a:rPr>
              <a:t>είναι πράξεις βίας που διαπράττονται εναντίον γυναικών, επειδή θεωρούνται ότι έχουν βεβηλώσει την οικογενειακή τιμή. Αυτές οι πράξεις μπορεί να περιλαμβάνουν δολοφονία, βιασμό, αναγκαστικό γάμο ή ακρωτηριασμό των γεννητικών οργάνων των γυναικών.</a:t>
            </a:r>
            <a:endParaRPr lang="el-GR" sz="2000" i="1" dirty="0"/>
          </a:p>
        </p:txBody>
      </p:sp>
      <p:sp>
        <p:nvSpPr>
          <p:cNvPr id="3" name="Θέση περιεχομένου 2">
            <a:extLst>
              <a:ext uri="{FF2B5EF4-FFF2-40B4-BE49-F238E27FC236}">
                <a16:creationId xmlns:a16="http://schemas.microsoft.com/office/drawing/2014/main" id="{3ADD25CD-686D-A9C7-5926-352040FD5756}"/>
              </a:ext>
            </a:extLst>
          </p:cNvPr>
          <p:cNvSpPr>
            <a:spLocks noGrp="1"/>
          </p:cNvSpPr>
          <p:nvPr>
            <p:ph idx="1"/>
          </p:nvPr>
        </p:nvSpPr>
        <p:spPr>
          <a:xfrm>
            <a:off x="838200" y="1666241"/>
            <a:ext cx="10515600" cy="4826634"/>
          </a:xfrm>
        </p:spPr>
        <p:txBody>
          <a:bodyPr>
            <a:normAutofit/>
          </a:bodyPr>
          <a:lstStyle/>
          <a:p>
            <a:pPr algn="just"/>
            <a:r>
              <a:rPr lang="el-GR" sz="2000" b="1" i="1" dirty="0">
                <a:solidFill>
                  <a:srgbClr val="2A343D"/>
                </a:solidFill>
                <a:effectLst/>
                <a:latin typeface="Be Vietnam"/>
              </a:rPr>
              <a:t>Ο ακρωτηριασμός των γεννητικών οργάνων των γυναικών</a:t>
            </a:r>
            <a:r>
              <a:rPr lang="en-US" sz="2000" b="0" i="1" dirty="0">
                <a:solidFill>
                  <a:srgbClr val="2A343D"/>
                </a:solidFill>
                <a:effectLst/>
                <a:latin typeface="Be Vietnam"/>
              </a:rPr>
              <a:t>:</a:t>
            </a:r>
            <a:r>
              <a:rPr lang="el-GR" sz="2000" b="0" i="1" dirty="0">
                <a:solidFill>
                  <a:srgbClr val="2A343D"/>
                </a:solidFill>
                <a:effectLst/>
                <a:latin typeface="Be Vietnam"/>
              </a:rPr>
              <a:t> είναι μια πρακτική που περιλαμβάνει την αφαίρεση ή την περικοπή μέρους ή όλων των εξωτερικών γεννητικών οργάνων των γυναικών. Αυτή η πρακτική είναι συνήθως πραγματοποιούμενη σε νεαρές κοπέλες ή γυναίκες και μπορεί να έχει σοβαρές συνέπειες για την υγεία και την ευημερία τους.</a:t>
            </a:r>
          </a:p>
          <a:p>
            <a:pPr algn="just"/>
            <a:r>
              <a:rPr lang="el-GR" sz="2000" b="0" i="1" dirty="0">
                <a:solidFill>
                  <a:srgbClr val="2A343D"/>
                </a:solidFill>
                <a:effectLst/>
                <a:latin typeface="Be Vietnam"/>
              </a:rPr>
              <a:t>Ο ακρωτηριασμός των γεννητικών οργάνων των γυναικών, είναι μια παραδοσιακή πρακτική που συνδέεται με πολιτισμικές, θρησκευτικές και κοινωνικές παραδόσεις σε ορισμένες κοινότητες. Ωστόσο, αυτή η πρακτική αντιμετωπίζεται ως σοβαρή παραβίαση των ανθρωπίνων δικαιωμάτων και υπάρχουν προσπάθειες για την εξάλειψή της.</a:t>
            </a:r>
          </a:p>
          <a:p>
            <a:pPr algn="just"/>
            <a:r>
              <a:rPr lang="el-GR" sz="2000" b="1" i="1" dirty="0">
                <a:solidFill>
                  <a:srgbClr val="111111"/>
                </a:solidFill>
                <a:effectLst/>
                <a:latin typeface="-apple-system"/>
              </a:rPr>
              <a:t>Η </a:t>
            </a:r>
            <a:r>
              <a:rPr lang="el-GR" sz="2000" b="1" i="1" dirty="0" err="1">
                <a:solidFill>
                  <a:srgbClr val="111111"/>
                </a:solidFill>
                <a:effectLst/>
                <a:latin typeface="-apple-system"/>
              </a:rPr>
              <a:t>έμφυλη</a:t>
            </a:r>
            <a:r>
              <a:rPr lang="el-GR" sz="2000" b="1" i="1" dirty="0">
                <a:solidFill>
                  <a:srgbClr val="111111"/>
                </a:solidFill>
                <a:effectLst/>
                <a:latin typeface="-apple-system"/>
              </a:rPr>
              <a:t> βία</a:t>
            </a:r>
            <a:r>
              <a:rPr lang="en-US" sz="2000" b="1" i="1" dirty="0">
                <a:solidFill>
                  <a:srgbClr val="111111"/>
                </a:solidFill>
                <a:effectLst/>
                <a:latin typeface="-apple-system"/>
              </a:rPr>
              <a:t>:</a:t>
            </a:r>
            <a:r>
              <a:rPr lang="en-US" sz="2000" b="0" i="1" dirty="0">
                <a:solidFill>
                  <a:srgbClr val="111111"/>
                </a:solidFill>
                <a:effectLst/>
                <a:latin typeface="-apple-system"/>
              </a:rPr>
              <a:t> </a:t>
            </a:r>
            <a:r>
              <a:rPr lang="el-GR" sz="2000" b="0" i="1" dirty="0">
                <a:solidFill>
                  <a:srgbClr val="111111"/>
                </a:solidFill>
                <a:effectLst/>
                <a:latin typeface="-apple-system"/>
              </a:rPr>
              <a:t>είναι ένας όρος που χρησιμοποιείται για να περιγράψει κάθε μορφή </a:t>
            </a:r>
            <a:r>
              <a:rPr lang="el-GR" sz="2000" b="0" i="1" dirty="0" err="1">
                <a:solidFill>
                  <a:srgbClr val="111111"/>
                </a:solidFill>
                <a:effectLst/>
                <a:latin typeface="-apple-system"/>
              </a:rPr>
              <a:t>βίας,ή</a:t>
            </a:r>
            <a:r>
              <a:rPr lang="el-GR" sz="2000" b="0" i="1" dirty="0">
                <a:solidFill>
                  <a:srgbClr val="111111"/>
                </a:solidFill>
                <a:effectLst/>
                <a:latin typeface="-apple-system"/>
              </a:rPr>
              <a:t> κακοποίησης που συμβαίνει λόγω του φύλου ή του σεξουαλικού προσανατολισμού μιας γυναίκας.</a:t>
            </a:r>
          </a:p>
          <a:p>
            <a:pPr algn="just"/>
            <a:r>
              <a:rPr lang="el-GR" sz="18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Η εξακολουθητική παρενόχληση</a:t>
            </a:r>
            <a:r>
              <a:rPr lang="en-US" sz="2000" b="1"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a:t>
            </a:r>
            <a:r>
              <a:rPr lang="en-US" sz="20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 </a:t>
            </a:r>
            <a:r>
              <a:rPr lang="el-GR" sz="18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γνωστή και ως εκφοβισμός</a:t>
            </a:r>
            <a:r>
              <a:rPr lang="en-US" sz="18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a:t>
            </a:r>
            <a:r>
              <a:rPr lang="en-US" sz="18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r>
              <a:rPr lang="el-GR" sz="18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αναφέρεται σε μια μορφή επανειλημμένης, ανεπιθύμητης συμπεριφοράς που έχει ως στόχο να προκαλέσει δυσφορία, αγωνία ή άλλες αρνητικές συνέπειες σε </a:t>
            </a:r>
            <a:r>
              <a:rPr lang="el-GR" sz="18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μία γυναίκα</a:t>
            </a:r>
            <a:r>
              <a:rPr lang="el-GR" sz="18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Αυτή η συμπεριφορά είναι συνήθως επαναλαμβανόμενη και συνεχής σε χρόνο, και το θύμα αισθάνεται συχνά ανίσχυρο ή ανίκανο να αντιμετωπίσει την κατάσταση.</a:t>
            </a:r>
            <a:endParaRPr lang="el-GR"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2000" i="1" dirty="0"/>
          </a:p>
        </p:txBody>
      </p:sp>
    </p:spTree>
    <p:extLst>
      <p:ext uri="{BB962C8B-B14F-4D97-AF65-F5344CB8AC3E}">
        <p14:creationId xmlns:p14="http://schemas.microsoft.com/office/powerpoint/2010/main" val="277993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37FE32-87ED-4E5B-DDC3-8A6137D277CE}"/>
              </a:ext>
            </a:extLst>
          </p:cNvPr>
          <p:cNvSpPr>
            <a:spLocks noGrp="1"/>
          </p:cNvSpPr>
          <p:nvPr>
            <p:ph type="title"/>
          </p:nvPr>
        </p:nvSpPr>
        <p:spPr>
          <a:xfrm>
            <a:off x="1114424" y="457200"/>
            <a:ext cx="10239375" cy="1400174"/>
          </a:xfrm>
        </p:spPr>
        <p:txBody>
          <a:bodyPr>
            <a:noAutofit/>
          </a:bodyPr>
          <a:lstStyle/>
          <a:p>
            <a:r>
              <a:rPr lang="el-GR" sz="1800" b="1"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 </a:t>
            </a:r>
            <a:r>
              <a:rPr lang="el-GR" sz="18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Η σεξουαλική βία</a:t>
            </a:r>
            <a:r>
              <a:rPr lang="el-GR" sz="18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αναφέρεται σε οποιαδήποτε μορφή αναγκαστικής ή ανεπιθύμητης σεξουαλικής επαφής ή συμπεριφορά</a:t>
            </a:r>
            <a:r>
              <a:rPr lang="el-GR" sz="18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ς</a:t>
            </a:r>
            <a:r>
              <a:rPr lang="el-GR" sz="18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που προκαλεί πόνο, τρομοκρατία ή δυσφορία στο θύμα. Αυτό το είδος βίας μπορεί να συμβεί σε διάφορα περιβάλλοντα, συμπεριλαμβανομένων των σχέσεων του χώρου εργασίας, της κοινότητας ή άλλων κοινωνικών περιβαλλόντων.</a:t>
            </a:r>
            <a:br>
              <a:rPr lang="el-GR" sz="1800" i="1"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1800" dirty="0"/>
          </a:p>
        </p:txBody>
      </p:sp>
      <p:sp>
        <p:nvSpPr>
          <p:cNvPr id="3" name="Θέση περιεχομένου 2">
            <a:extLst>
              <a:ext uri="{FF2B5EF4-FFF2-40B4-BE49-F238E27FC236}">
                <a16:creationId xmlns:a16="http://schemas.microsoft.com/office/drawing/2014/main" id="{BF39394C-7726-D87D-121A-D017ED17A328}"/>
              </a:ext>
            </a:extLst>
          </p:cNvPr>
          <p:cNvSpPr>
            <a:spLocks noGrp="1"/>
          </p:cNvSpPr>
          <p:nvPr>
            <p:ph idx="1"/>
          </p:nvPr>
        </p:nvSpPr>
        <p:spPr>
          <a:xfrm>
            <a:off x="838200" y="2021840"/>
            <a:ext cx="10515600" cy="4550410"/>
          </a:xfrm>
        </p:spPr>
        <p:txBody>
          <a:bodyPr>
            <a:normAutofit lnSpcReduction="10000"/>
          </a:bodyPr>
          <a:lstStyle/>
          <a:p>
            <a:pPr algn="just"/>
            <a:r>
              <a:rPr lang="el-GR" sz="19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Ο βιασμός</a:t>
            </a:r>
            <a:r>
              <a:rPr lang="el-GR" sz="19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είναι μια μορφή σεξουαλικής επίθεσης και αποτελεί την αναγκαστική σεξουαλική επαφή χωρίς τη συγκατάθεση </a:t>
            </a:r>
            <a:r>
              <a:rPr lang="el-GR" sz="19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των γυναικών</a:t>
            </a:r>
            <a:r>
              <a:rPr lang="el-GR" sz="19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Συνήθως συμπεριλαμβάνει σωματική βία, αναγκαστική, ή άλλες μορφές εκφοβισμού και απειλής για να υποχρεώσει το θύμα σε σεξουαλική ενασχόληση.</a:t>
            </a:r>
            <a:endParaRPr lang="el-GR" sz="19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9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Η σεξουαλική παρενόχληση</a:t>
            </a:r>
            <a:r>
              <a:rPr lang="el-GR" sz="19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αναφέρεται σε οποιαδήποτε ανεπιθύμητη σεξουαλική συμπεριφορά ή εκφράσεις που προκαλούν δυσφορία, αναστάτωση ή παραβίαση της αξιοπρέπειας των</a:t>
            </a:r>
            <a:r>
              <a:rPr lang="el-GR" sz="19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 γυναικών</a:t>
            </a:r>
            <a:r>
              <a:rPr lang="el-GR" sz="19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Η σεξουαλική παρενόχληση μπορεί να εμφανίζεται σε πολλά περιβάλλοντα, όπως ο χώρος εργασίας, η εκπαίδευση, η δημόσια ζωή, η διαδικτυακή επικοινωνία και άλλα.</a:t>
            </a:r>
            <a:endParaRPr lang="el-GR" sz="19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l-GR" sz="1900" b="1"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Η σωματική βία</a:t>
            </a:r>
            <a:r>
              <a:rPr lang="el-GR" sz="19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αναφέρεται στην άσκηση βίας ή σωματικών προσβολών προς το σώμα των γυναικών. Αυτή η μορφή βίας μπορεί να εκδηλωθεί με διάφορους τρόπους και να περιλαμβάνει σωματικές επιθέσεις, αλλά και άλλες μορφές επίθεσης που </a:t>
            </a:r>
            <a:r>
              <a:rPr lang="el-GR" sz="1900" i="1" dirty="0" err="1">
                <a:solidFill>
                  <a:srgbClr val="000000"/>
                </a:solidFill>
                <a:effectLst/>
                <a:latin typeface="Roboto" panose="02000000000000000000" pitchFamily="2" charset="0"/>
                <a:ea typeface="Calibri" panose="020F0502020204030204" pitchFamily="34" charset="0"/>
                <a:cs typeface="Times New Roman" panose="02020603050405020304" pitchFamily="18" charset="0"/>
              </a:rPr>
              <a:t>πρ</a:t>
            </a:r>
            <a:r>
              <a:rPr lang="en-US" sz="19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o</a:t>
            </a:r>
            <a:r>
              <a:rPr lang="el-GR" sz="1900" i="1"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καλούν σωματικό πόνο η τραυματισμό.</a:t>
            </a:r>
            <a:endParaRPr lang="el-GR" sz="1900" i="1" dirty="0">
              <a:solidFill>
                <a:srgbClr val="000000"/>
              </a:solidFill>
              <a:latin typeface="Roboto" panose="02000000000000000000" pitchFamily="2" charset="0"/>
              <a:ea typeface="Calibri" panose="020F0502020204030204" pitchFamily="34" charset="0"/>
              <a:cs typeface="Times New Roman" panose="02020603050405020304" pitchFamily="18" charset="0"/>
            </a:endParaRPr>
          </a:p>
          <a:p>
            <a:pPr algn="just"/>
            <a:r>
              <a:rPr lang="el-GR" sz="1900" b="1"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Η ψυχολογική βία: </a:t>
            </a:r>
            <a:r>
              <a:rPr lang="el-GR" sz="19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αναφέρεται σε συμπεριφορές ή δράσεις που προκαλούν ψυχολογικό πόνο ή δυσφορία </a:t>
            </a:r>
            <a:r>
              <a:rPr lang="el-GR" sz="19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 σε μια γυναίκα</a:t>
            </a:r>
            <a:r>
              <a:rPr lang="el-GR" sz="19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χωρίς τη χρήση σωματικής βίας. Είναι μια μορφή κατάχρησης που επικεντρώνεται στην ψυχολογική, συναισθηματική, ή πνευματική σφαίρα, προκαλώντας </a:t>
            </a:r>
            <a:r>
              <a:rPr lang="el-GR" sz="1900" i="1" kern="100" dirty="0">
                <a:solidFill>
                  <a:srgbClr val="000000"/>
                </a:solidFill>
                <a:latin typeface="Roboto" panose="02000000000000000000" pitchFamily="2" charset="0"/>
                <a:ea typeface="Calibri" panose="020F0502020204030204" pitchFamily="34" charset="0"/>
                <a:cs typeface="Times New Roman" panose="02020603050405020304" pitchFamily="18" charset="0"/>
              </a:rPr>
              <a:t>προβλήματα στην</a:t>
            </a:r>
            <a:r>
              <a:rPr lang="el-GR" sz="1900" i="1"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αυτοεκτίμηση, την ψυχολογική ευημερία και τη γενική ποιότητα ζωής..</a:t>
            </a:r>
            <a:endParaRPr lang="el-GR" sz="1900" i="1" dirty="0">
              <a:solidFill>
                <a:srgbClr val="000000"/>
              </a:solidFill>
              <a:latin typeface="Roboto" panose="02000000000000000000" pitchFamily="2" charset="0"/>
              <a:ea typeface="Calibri" panose="020F0502020204030204" pitchFamily="34" charset="0"/>
              <a:cs typeface="Times New Roman" panose="02020603050405020304" pitchFamily="18" charset="0"/>
            </a:endParaRPr>
          </a:p>
          <a:p>
            <a:endParaRPr lang="el-GR" sz="2000" dirty="0"/>
          </a:p>
        </p:txBody>
      </p:sp>
    </p:spTree>
    <p:extLst>
      <p:ext uri="{BB962C8B-B14F-4D97-AF65-F5344CB8AC3E}">
        <p14:creationId xmlns:p14="http://schemas.microsoft.com/office/powerpoint/2010/main" val="154558502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32051</TotalTime>
  <Words>3920</Words>
  <Application>Microsoft Office PowerPoint</Application>
  <PresentationFormat>Ευρεία οθόνη</PresentationFormat>
  <Paragraphs>131</Paragraphs>
  <Slides>31</Slides>
  <Notes>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31</vt:i4>
      </vt:variant>
    </vt:vector>
  </HeadingPairs>
  <TitlesOfParts>
    <vt:vector size="43" baseType="lpstr">
      <vt:lpstr>-apple-system</vt:lpstr>
      <vt:lpstr>Aptos</vt:lpstr>
      <vt:lpstr>Arial</vt:lpstr>
      <vt:lpstr>Be Vietnam</vt:lpstr>
      <vt:lpstr>Calibri</vt:lpstr>
      <vt:lpstr>Calibri Light</vt:lpstr>
      <vt:lpstr>Google Sans</vt:lpstr>
      <vt:lpstr>Roboto</vt:lpstr>
      <vt:lpstr>Roboto</vt:lpstr>
      <vt:lpstr>Source Sans Pro</vt:lpstr>
      <vt:lpstr>var(--Georgia)</vt:lpstr>
      <vt:lpstr>Θέμα του Office</vt:lpstr>
      <vt:lpstr>Παρουσίαση του PowerPoint</vt:lpstr>
      <vt:lpstr>Βία κατά των γυναικών-0ρισμός-Προληψη-Πρόσφατος Νόμος που κυρώνει τη &lt;&lt;Σύμβαση της Κωνσταντινούπολης&gt;&gt;</vt:lpstr>
      <vt:lpstr>Η βία κατά των γυναικών: είναι ένα σοβαρό κοινωνικό πρόβλημα που απαιτεί ευαισθητοποίηση,πρόληψη και καταπολέμηση.   Η βία κατά των γυναικών πλήττει όχι μόνο τα θύματα, αλλά και τις οικογένειες, τις κοινότητες και την ανθρωπότητα.  </vt:lpstr>
      <vt:lpstr>Πεδίο εφαρμογής: Το πεδίο εφαρμογής της βίας κατά των γυναικών είναι ευρύ και περιλαμβάνει διάφορους τομείς της ζωής.   Μπορεί να συμβαίνει στην οικογένεια, τον χώρο εργασίας, την κοινότητα, τον ψηφιακό χώρο και σε αλλα περιβάλλοντα.  Η βία κατά των γυναικών είναι ένα παγκόσμιο πρόβλημα που επηρεάζει γυναίκες από όλες τις κοινωνικές, οικονομικές και πολιτισμικές ομάδες.</vt:lpstr>
      <vt:lpstr>Οι παράγοντες που επηρεάζουν τη γυναικεία βία,είναι πολλαπλοί και αλληλεπιδρούν μεταξύ τους. Μερικοί από τους πιο σημαντικούς παράγοντες περιλαμβάνουν:</vt:lpstr>
      <vt:lpstr>Η βία κατά των γυναικών,είναι ένα παγκόσμιο φαινόμενο που έχει ρίζες στην αρχαιότητα και εκδηλώνεται με διάφορες μορφές: </vt:lpstr>
      <vt:lpstr>. Η ενδοοικογενειακή βία: αναφέρεται στη βία που συμβαίνει εντός μιας οικογένειας, ή μεταξύ μελών μιας στενής σχέσης. Αυτό μπορεί να περιλαμβάνει σωματική, ψυχολογική, σεξουαλική ή οικονομική βία.</vt:lpstr>
      <vt:lpstr>.Τα εγκλήματα τιμής: είναι πράξεις βίας που διαπράττονται εναντίον γυναικών, επειδή θεωρούνται ότι έχουν βεβηλώσει την οικογενειακή τιμή. Αυτές οι πράξεις μπορεί να περιλαμβάνουν δολοφονία, βιασμό, αναγκαστικό γάμο ή ακρωτηριασμό των γεννητικών οργάνων των γυναικών.</vt:lpstr>
      <vt:lpstr>. Η σεξουαλική βία: αναφέρεται σε οποιαδήποτε μορφή αναγκαστικής ή ανεπιθύμητης σεξουαλικής επαφής ή συμπεριφοράς που προκαλεί πόνο, τρομοκρατία ή δυσφορία στο θύμα. Αυτό το είδος βίας μπορεί να συμβεί σε διάφορα περιβάλλοντα, συμπεριλαμβανομένων των σχέσεων του χώρου εργασίας, της κοινότητας ή άλλων κοινωνικών περιβαλλόντων. </vt:lpstr>
      <vt:lpstr>Η γυναικοκτονία: Eίναι ένα έγκλημα μίσους που βασίζεται στο φύλο, και αφορά τη δολοφονία γυναικών (ή κοριτσιών) επειδή είναι γυναίκες. Συμπεριλαμβάνονται μορφές έμφυλης και σεξιστικής βίας.   Είναι η έκφραση της ιστορικά διαπιστωμένης ανισότητας στις σχέσεις ισχύος, μεταξύ ανδρών και γυναικών, που οδήγησε στην κυριαρχία των ανδρών επί των γυναικών. </vt:lpstr>
      <vt:lpstr>. Ο όρος "γυναικοκτονία" χρησιμοποιήθηκε για πρώτη φορά στην Αγγλία το 1801 για να υποδηλώσει "τη δολοφονία μιας γυναίκας".  Το 1848 ο όρος δημοσιεύτηκε στο λεξικό νομικών όρων του Wharton's. Ωστόσο, η σύγχρονη χρήση του όρου "γυναικοκτονία" ως μορφή έμφυλης βίας συνδέεται με τη φεμινίστρια συγγραφέα Νταϊάνα Ράσελ (Diana Russe), η οποία τον προσδιόρισε και διέδωσε αυτόν τον όρο στη δεκαετία του 1970. </vt:lpstr>
      <vt:lpstr>Νέο αναδυόμενες μορφές βίας κατά των γυναικών.</vt:lpstr>
      <vt:lpstr> </vt:lpstr>
      <vt:lpstr>Επίσημη Σύμβαση για το έγκλημα στον κυβερνοχώρο: Eίναι η σύμβαση της Βουδαπέστης,μια διεθνής σύμβαση που υιοθετήθηκε από το Συμβούλιο της Ευρώπης στις 23 Νοεμβρίου 2001.  Η σύμβαση έχει ως στόχο την πρόληψη, την έρευνα και την τιμωρία του εγκλήματος στον κυβερνοχώρο. </vt:lpstr>
      <vt:lpstr>&lt;&lt;ΣΥΜΒΑΣΗ ΤΗΣ ΚΩΝΣΤΑΝΤΙΝΟΥΠΟΛΗΣ: Τον Μάιο 2011 υπεγράφη στην Κωνσταντινούπολη η Σύμβαση του Συμβουλίου της Ευρώπης για την Πρόληψη και την Καταπολέμηση της Βίας κατά των Γυναικών και της Ενδοοικογενειακής Βίας, η οποία στοχεύει στην πρόληψη και την καταπολέμηση της βίας κατά των γυναικών και της ενδοοικογενειακής βίας, αποτελώντας το πρώτο διεθνές δεσμευτικό νομικό πλαίσιο για την πρόληψη της βίας, την προστασία των θυμάτων και την τιμωρία των δραστών. Παράλληλα, περιορίζει τις διαφορές που υπάρχουν ανάμεσα στα νομοθετικά πλαίσια και στις πολιτικές των κρατών-μελών του Συμβουλίου της Ευρώπης.   Η Σύμβαση της Κωνσταντινούπολης, τοποθετεί το θέμα της βίας κατά των γυναικών στο ευρύτερο θεωρητικό πλαίσιο, της ανισότητας των φύλων και της έλλειψης σεβασμού, προς τα ανθρώπινα δικαιώματα και την αξιοπρέπεια των γυναικών και ως εκ τούτου επικεντρώνεται σε όλες τις μορφές βίας&gt;&gt;. </vt:lpstr>
      <vt:lpstr>       Νόμος του κράτους η σύμβαση της Κωνσταντινούπολης.  Μετά τη ψήφιση από τη Βουλή, έγινε νόμος του κράτους η απόφαση του Συμβουλίου της Ευρώπης, η σύμβαση της Κωνσταντινούπολης. Για τη Πρόληψη και τη καταπολέμηση της Βίας κατά των γυναικών και της Ενδοοικογενειακής Βίας. Το νομοσχέδιο κυρώθηκε από την Ολομέλεια της Βουλής με ευρεία συναίνεση.     </vt:lpstr>
      <vt:lpstr>Ο νόμος που επικυρώνει τη Σύμβαση της Κωνσταντινούπολης στην Ελλάδα: Eίναι ο νόμος 4531/2018, ο οποίος ψηφίστηκε από τη Βουλή των Ελλήνων στις 12 Ιουλίου 2018. Ο νόμος αυτός επικυρώνει τη Σύμβαση του Συμβουλίου της Ευρώπη, για την Πρόληψη και την Καταπολέμηση της Βίας κατά των Γυναικών και της Ενδοοικογενειακής Βίας, η οποία είναι γνωστή και ως Σύμβαση της Κωνσταντινούπολης. </vt:lpstr>
      <vt:lpstr>Παρουσίαση του PowerPoint</vt:lpstr>
      <vt:lpstr>25 Νοεμβρίου 2023 – Διεθνής Ημέρα για την Εξάλειψη της Βίας κατά των Γυναικών.                          Μήνυμα Αντόνιο Γκουτέρες, Γενικού Γραμματέα ΟΗΕ: </vt:lpstr>
      <vt:lpstr>Ας οικοδομήσουμε έναν κόσμο που αρνείται να ανεχθεί τη βία κατά των γυναικών οπουδήποτε, σε οποιαδήποτε μορφή. </vt:lpstr>
      <vt:lpstr>Στατιστικά στοιχεία από τον Παγκόσμιο Οργανισμό Υγείας, για τη βία κατά των γυναικών.</vt:lpstr>
      <vt:lpstr>Στατιστικά στοιχεία για τη βία κατά των γυναικών στην Ελλάδα: </vt:lpstr>
      <vt:lpstr> </vt:lpstr>
      <vt:lpstr>   Eπιπτώσεις της βίας κατά των γυναικών.</vt:lpstr>
      <vt:lpstr> Οι στρατηγικές και τα μέτρα πρόληψης κατά της βίας των γυναικών περιλαμβάνουν τα εξής:  </vt:lpstr>
      <vt:lpstr>Η γυναικεία βία είναι ένα πολύπλοκο πρόβλημα, που απαιτεί μια ολοκληρωμένη προσέγγιση για την αντιμετώπιση του. Η πρόληψη της γυναικείας βίας, μπορεί να επιτευχθεί μέσω της εκπαίδευσης και της ευαισθητοποίησης, σχετικά με το θέμα της ενίσχυσης των γυναικών και της βελτίωσης των κοινωνικών και οικονομικών συνθηκών. </vt:lpstr>
      <vt:lpstr>Οι αποτελεσματικότεροι τρόποι πρόληψης,της βίας κατά των γυναικών και των γυναικοκτονιών, είναι εκείνοι που στοχεύουν στην αλλαγή των κοινωνικών και πολιτιστικών στερεοτύπων σχετικά με τη γυναίκα, την προώθηση της ισότητας των φύλων και την καταπολέμηση της μισογυνίας. </vt:lpstr>
      <vt:lpstr>    Για όσες δεν μάθαμε ποτέ το όνομά σας!</vt:lpstr>
      <vt:lpstr>                Καταδικάζουμε την έμφυλη βία.</vt:lpstr>
      <vt:lpstr>Ψηφιακές πηγές:</vt:lpstr>
      <vt:lpstr>Ευχαριστώ!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Βία κατά των γυναικών Ορισμός-Πρόληψη-Πρόσφατος Νόμος που κυρώνει τη &lt;&lt;Σύμβαση της Κωνσταντινούπολης&gt;&gt;</dc:title>
  <dc:creator>Maria Zerva</dc:creator>
  <cp:lastModifiedBy>Laura Alipranti</cp:lastModifiedBy>
  <cp:revision>46</cp:revision>
  <dcterms:created xsi:type="dcterms:W3CDTF">2023-11-16T15:53:25Z</dcterms:created>
  <dcterms:modified xsi:type="dcterms:W3CDTF">2024-01-02T17:24:54Z</dcterms:modified>
</cp:coreProperties>
</file>