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300" r:id="rId3"/>
    <p:sldId id="320" r:id="rId4"/>
    <p:sldId id="331" r:id="rId5"/>
    <p:sldId id="334" r:id="rId6"/>
    <p:sldId id="345" r:id="rId7"/>
    <p:sldId id="342" r:id="rId8"/>
    <p:sldId id="343" r:id="rId9"/>
    <p:sldId id="324" r:id="rId10"/>
    <p:sldId id="303" r:id="rId11"/>
    <p:sldId id="322" r:id="rId12"/>
    <p:sldId id="323" r:id="rId13"/>
    <p:sldId id="327" r:id="rId14"/>
    <p:sldId id="325" r:id="rId15"/>
    <p:sldId id="326" r:id="rId16"/>
    <p:sldId id="336" r:id="rId17"/>
    <p:sldId id="337" r:id="rId18"/>
    <p:sldId id="339" r:id="rId19"/>
    <p:sldId id="340" r:id="rId20"/>
    <p:sldId id="329" r:id="rId21"/>
    <p:sldId id="332" r:id="rId22"/>
    <p:sldId id="333" r:id="rId23"/>
    <p:sldId id="344" r:id="rId24"/>
    <p:sldId id="301" r:id="rId25"/>
    <p:sldId id="302" r:id="rId26"/>
    <p:sldId id="346" r:id="rId27"/>
    <p:sldId id="341" r:id="rId28"/>
  </p:sldIdLst>
  <p:sldSz cx="9144000" cy="6858000" type="screen4x3"/>
  <p:notesSz cx="6761163" cy="99425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A913CB88-7E52-42A8-A990-47BF0312BEBD}" type="datetimeFigureOut">
              <a:rPr lang="el-GR" smtClean="0"/>
              <a:t>2/1/2024</a:t>
            </a:fld>
            <a:endParaRPr lang="el-GR"/>
          </a:p>
        </p:txBody>
      </p:sp>
      <p:sp>
        <p:nvSpPr>
          <p:cNvPr id="4" name="Θέση υποσέλιδου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5CFAC5DD-0E26-4591-BBE1-3ED2339443B8}" type="slidenum">
              <a:rPr lang="el-GR" smtClean="0"/>
              <a:t>‹#›</a:t>
            </a:fld>
            <a:endParaRPr lang="el-GR"/>
          </a:p>
        </p:txBody>
      </p:sp>
    </p:spTree>
    <p:extLst>
      <p:ext uri="{BB962C8B-B14F-4D97-AF65-F5344CB8AC3E}">
        <p14:creationId xmlns:p14="http://schemas.microsoft.com/office/powerpoint/2010/main" val="3129130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76FA9F38-7F3E-4030-9513-ED729952CF3E}" type="datetimeFigureOut">
              <a:rPr lang="el-GR" smtClean="0"/>
              <a:t>2/1/2024</a:t>
            </a:fld>
            <a:endParaRPr lang="el-GR"/>
          </a:p>
        </p:txBody>
      </p:sp>
      <p:sp>
        <p:nvSpPr>
          <p:cNvPr id="4" name="Θέση εικόνας διαφάνειας 3"/>
          <p:cNvSpPr>
            <a:spLocks noGrp="1" noRot="1" noChangeAspect="1"/>
          </p:cNvSpPr>
          <p:nvPr>
            <p:ph type="sldImg" idx="2"/>
          </p:nvPr>
        </p:nvSpPr>
        <p:spPr>
          <a:xfrm>
            <a:off x="1143000" y="1243013"/>
            <a:ext cx="4475163" cy="33559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E508A5C7-66C9-46A4-AB96-0AF4CFE39CA6}" type="slidenum">
              <a:rPr lang="el-GR" smtClean="0"/>
              <a:t>‹#›</a:t>
            </a:fld>
            <a:endParaRPr lang="el-GR"/>
          </a:p>
        </p:txBody>
      </p:sp>
    </p:spTree>
    <p:extLst>
      <p:ext uri="{BB962C8B-B14F-4D97-AF65-F5344CB8AC3E}">
        <p14:creationId xmlns:p14="http://schemas.microsoft.com/office/powerpoint/2010/main" val="355496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508A5C7-66C9-46A4-AB96-0AF4CFE39CA6}" type="slidenum">
              <a:rPr lang="el-GR" smtClean="0"/>
              <a:t>3</a:t>
            </a:fld>
            <a:endParaRPr lang="el-GR"/>
          </a:p>
        </p:txBody>
      </p:sp>
    </p:spTree>
    <p:extLst>
      <p:ext uri="{BB962C8B-B14F-4D97-AF65-F5344CB8AC3E}">
        <p14:creationId xmlns:p14="http://schemas.microsoft.com/office/powerpoint/2010/main" val="32656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16D95E84-F00C-45D3-9985-86F8E1494DE2}" type="datetimeFigureOut">
              <a:rPr lang="el-GR" smtClean="0"/>
              <a:t>2/1/2024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C4046D-1205-49BC-BFCA-B11E1A0F0411}"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16D95E84-F00C-45D3-9985-86F8E1494DE2}" type="datetimeFigureOut">
              <a:rPr lang="el-GR" smtClean="0"/>
              <a:t>2/1/2024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C4046D-1205-49BC-BFCA-B11E1A0F041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16D95E84-F00C-45D3-9985-86F8E1494DE2}" type="datetimeFigureOut">
              <a:rPr lang="el-GR" smtClean="0"/>
              <a:t>2/1/2024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C4046D-1205-49BC-BFCA-B11E1A0F041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16D95E84-F00C-45D3-9985-86F8E1494DE2}" type="datetimeFigureOut">
              <a:rPr lang="el-GR" smtClean="0"/>
              <a:t>2/1/2024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C4046D-1205-49BC-BFCA-B11E1A0F0411}"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16D95E84-F00C-45D3-9985-86F8E1494DE2}" type="datetimeFigureOut">
              <a:rPr lang="el-GR" smtClean="0"/>
              <a:t>2/1/2024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C4046D-1205-49BC-BFCA-B11E1A0F0411}"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16D95E84-F00C-45D3-9985-86F8E1494DE2}" type="datetimeFigureOut">
              <a:rPr lang="el-GR" smtClean="0"/>
              <a:t>2/1/2024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C4046D-1205-49BC-BFCA-B11E1A0F0411}"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16D95E84-F00C-45D3-9985-86F8E1494DE2}" type="datetimeFigureOut">
              <a:rPr lang="el-GR" smtClean="0"/>
              <a:t>2/1/2024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C4046D-1205-49BC-BFCA-B11E1A0F0411}"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16D95E84-F00C-45D3-9985-86F8E1494DE2}" type="datetimeFigureOut">
              <a:rPr lang="el-GR" smtClean="0"/>
              <a:t>2/1/2024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C4046D-1205-49BC-BFCA-B11E1A0F041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95E84-F00C-45D3-9985-86F8E1494DE2}" type="datetimeFigureOut">
              <a:rPr lang="el-GR" smtClean="0"/>
              <a:t>2/1/2024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C4046D-1205-49BC-BFCA-B11E1A0F041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16D95E84-F00C-45D3-9985-86F8E1494DE2}" type="datetimeFigureOut">
              <a:rPr lang="el-GR" smtClean="0"/>
              <a:t>2/1/2024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C4046D-1205-49BC-BFCA-B11E1A0F0411}" type="slidenum">
              <a:rPr lang="el-GR" smtClean="0"/>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8" name="Date Placeholder 7"/>
          <p:cNvSpPr>
            <a:spLocks noGrp="1"/>
          </p:cNvSpPr>
          <p:nvPr>
            <p:ph type="dt" sz="half" idx="10"/>
          </p:nvPr>
        </p:nvSpPr>
        <p:spPr/>
        <p:txBody>
          <a:bodyPr/>
          <a:lstStyle/>
          <a:p>
            <a:fld id="{16D95E84-F00C-45D3-9985-86F8E1494DE2}" type="datetimeFigureOut">
              <a:rPr lang="el-GR" smtClean="0"/>
              <a:t>2/1/2024</a:t>
            </a:fld>
            <a:endParaRPr lang="el-GR"/>
          </a:p>
        </p:txBody>
      </p:sp>
      <p:sp>
        <p:nvSpPr>
          <p:cNvPr id="9" name="Slide Number Placeholder 8"/>
          <p:cNvSpPr>
            <a:spLocks noGrp="1"/>
          </p:cNvSpPr>
          <p:nvPr>
            <p:ph type="sldNum" sz="quarter" idx="11"/>
          </p:nvPr>
        </p:nvSpPr>
        <p:spPr/>
        <p:txBody>
          <a:bodyPr/>
          <a:lstStyle/>
          <a:p>
            <a:fld id="{F1C4046D-1205-49BC-BFCA-B11E1A0F0411}"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1C4046D-1205-49BC-BFCA-B11E1A0F0411}" type="slidenum">
              <a:rPr lang="el-GR" smtClean="0"/>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6D95E84-F00C-45D3-9985-86F8E1494DE2}" type="datetimeFigureOut">
              <a:rPr lang="el-GR" smtClean="0"/>
              <a:t>2/1/2024</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hellenicsociology.gr/sites/default/files/202201/eke_conference_book_v7_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ntantades.gov.g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1560" y="1340769"/>
            <a:ext cx="7618040" cy="1800200"/>
          </a:xfrm>
        </p:spPr>
        <p:txBody>
          <a:bodyPr/>
          <a:lstStyle/>
          <a:p>
            <a:r>
              <a:rPr lang="el-GR" sz="3200" b="1" dirty="0">
                <a:solidFill>
                  <a:srgbClr val="C00000"/>
                </a:solidFill>
              </a:rPr>
              <a:t>Συμφιλίωση </a:t>
            </a:r>
            <a:r>
              <a:rPr lang="en-US"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εργασίας και οικογενειακής/ ιδιωτικής ζωής </a:t>
            </a:r>
            <a:endParaRPr lang="el-GR" sz="3200" b="1" dirty="0">
              <a:solidFill>
                <a:srgbClr val="C00000"/>
              </a:solidFill>
            </a:endParaRPr>
          </a:p>
        </p:txBody>
      </p:sp>
      <p:sp>
        <p:nvSpPr>
          <p:cNvPr id="3" name="Υπότιτλος 2"/>
          <p:cNvSpPr>
            <a:spLocks noGrp="1"/>
          </p:cNvSpPr>
          <p:nvPr>
            <p:ph type="subTitle" idx="1"/>
          </p:nvPr>
        </p:nvSpPr>
        <p:spPr>
          <a:xfrm>
            <a:off x="755576" y="4365104"/>
            <a:ext cx="6391984" cy="1152127"/>
          </a:xfrm>
        </p:spPr>
        <p:txBody>
          <a:bodyPr>
            <a:normAutofit lnSpcReduction="10000"/>
          </a:bodyPr>
          <a:lstStyle/>
          <a:p>
            <a:r>
              <a:rPr lang="el-GR" sz="3200" b="1" dirty="0"/>
              <a:t>ΔΙΑΛΕΞΗ   </a:t>
            </a:r>
            <a:r>
              <a:rPr lang="en-US" sz="3200" b="1" dirty="0"/>
              <a:t> 10</a:t>
            </a:r>
            <a:r>
              <a:rPr lang="el-GR" sz="3200" b="1" dirty="0"/>
              <a:t> </a:t>
            </a:r>
          </a:p>
          <a:p>
            <a:r>
              <a:rPr lang="el-GR" sz="3200" b="1" dirty="0" err="1"/>
              <a:t>Λάουρα</a:t>
            </a:r>
            <a:r>
              <a:rPr lang="el-GR" sz="3200" b="1" dirty="0"/>
              <a:t>  </a:t>
            </a:r>
            <a:r>
              <a:rPr lang="el-GR" sz="3200" b="1" dirty="0" err="1"/>
              <a:t>Αλιπράντη</a:t>
            </a:r>
            <a:endParaRPr lang="el-GR" sz="3200" b="1" dirty="0"/>
          </a:p>
        </p:txBody>
      </p:sp>
    </p:spTree>
    <p:extLst>
      <p:ext uri="{BB962C8B-B14F-4D97-AF65-F5344CB8AC3E}">
        <p14:creationId xmlns:p14="http://schemas.microsoft.com/office/powerpoint/2010/main" val="160884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2AE9EF-B729-F1EA-6A15-D8F372057757}"/>
              </a:ext>
            </a:extLst>
          </p:cNvPr>
          <p:cNvSpPr>
            <a:spLocks noGrp="1"/>
          </p:cNvSpPr>
          <p:nvPr>
            <p:ph type="title"/>
          </p:nvPr>
        </p:nvSpPr>
        <p:spPr/>
        <p:txBody>
          <a:bodyPr/>
          <a:lstStyle/>
          <a:p>
            <a:r>
              <a:rPr lang="el-GR" sz="2800" dirty="0">
                <a:solidFill>
                  <a:srgbClr val="C00000"/>
                </a:solidFill>
              </a:rPr>
              <a:t>Πλαίσιο πολιτικών για τη φροντίδα των μικρών παιδιών</a:t>
            </a:r>
          </a:p>
        </p:txBody>
      </p:sp>
      <p:sp>
        <p:nvSpPr>
          <p:cNvPr id="3" name="Θέση περιεχομένου 2">
            <a:extLst>
              <a:ext uri="{FF2B5EF4-FFF2-40B4-BE49-F238E27FC236}">
                <a16:creationId xmlns:a16="http://schemas.microsoft.com/office/drawing/2014/main" id="{EBDC1F73-185A-983F-8070-B02F6E714B89}"/>
              </a:ext>
            </a:extLst>
          </p:cNvPr>
          <p:cNvSpPr>
            <a:spLocks noGrp="1"/>
          </p:cNvSpPr>
          <p:nvPr>
            <p:ph idx="1"/>
          </p:nvPr>
        </p:nvSpPr>
        <p:spPr>
          <a:xfrm>
            <a:off x="251520" y="1417638"/>
            <a:ext cx="7825680" cy="5395738"/>
          </a:xfrm>
        </p:spPr>
        <p:txBody>
          <a:bodyPr>
            <a:normAutofit fontScale="92500" lnSpcReduction="10000"/>
          </a:bodyPr>
          <a:lstStyle/>
          <a:p>
            <a:pPr algn="just"/>
            <a:r>
              <a:rPr lang="el-GR" dirty="0"/>
              <a:t>Στην Ελλάδα, το πλαίσιο και οι παρεμβάσεις για τη φροντίδα των παιδιών προσχολικής και σχολικής ηλικίας καθορίζεται σε μεγάλο βαθμό από τις κατευθύνσεις και τις προτεραιότητες της Ευρωπαϊκής Επιτροπής. Συνολικά οι σχέσεις εργασίας-οικογένειας-παιδιού, επηρεάζονται από τέσσερα πεδία  πολιτικών. </a:t>
            </a:r>
          </a:p>
          <a:p>
            <a:pPr algn="just"/>
            <a:r>
              <a:rPr lang="el-GR" dirty="0"/>
              <a:t>Το </a:t>
            </a:r>
            <a:r>
              <a:rPr lang="el-GR" dirty="0">
                <a:solidFill>
                  <a:srgbClr val="C00000"/>
                </a:solidFill>
              </a:rPr>
              <a:t>πρώτο πεδίο</a:t>
            </a:r>
            <a:r>
              <a:rPr lang="el-GR" dirty="0"/>
              <a:t>, περιλαμβάνει τις υπηρεσίες συλλογικής φροντίδας και ανατροφής των παιδιών, όπως είναι οι βρεφικοί και οι παιδικοί σταθμοί αλλά και οι επίσημα αναγνωρισμένοι φροντιστές παιδιών. </a:t>
            </a:r>
          </a:p>
          <a:p>
            <a:pPr algn="just"/>
            <a:r>
              <a:rPr lang="el-GR" dirty="0"/>
              <a:t>Το </a:t>
            </a:r>
            <a:r>
              <a:rPr lang="el-GR" dirty="0">
                <a:solidFill>
                  <a:srgbClr val="C00000"/>
                </a:solidFill>
              </a:rPr>
              <a:t>δεύτερο πεδίο</a:t>
            </a:r>
            <a:r>
              <a:rPr lang="el-GR" dirty="0"/>
              <a:t>, αναφέρεται στις  γονικές άδειες, πιο συγκεκριμένα, τις άδειες εγκυμοσύνης και λοχείας,  στις άδειες μητρότητας,  γυναικών και ανδρών,  τις άδειες ανατροφής και φροντίδας των παιδιών, τις άδειες φροντίδας των άρρωστων ή/και των ανάπηρων παιδιών και τις άδειες παρακολούθησης της σχολικής επίδοσης.</a:t>
            </a:r>
          </a:p>
          <a:p>
            <a:pPr algn="just"/>
            <a:r>
              <a:rPr lang="el-GR" dirty="0"/>
              <a:t> Το </a:t>
            </a:r>
            <a:r>
              <a:rPr lang="el-GR" dirty="0">
                <a:solidFill>
                  <a:srgbClr val="C00000"/>
                </a:solidFill>
              </a:rPr>
              <a:t>τρίτο πεδίο </a:t>
            </a:r>
            <a:r>
              <a:rPr lang="el-GR" dirty="0"/>
              <a:t>αφορά την ευέλικτη απασχόληση δίνοντας έμφαση στην ευελιξία της καθημερινής προσέλευσης και αποχώρησης από την εργασία και τη μερική απασχόληση. </a:t>
            </a:r>
          </a:p>
          <a:p>
            <a:r>
              <a:rPr lang="el-GR" dirty="0"/>
              <a:t>Τέλος, </a:t>
            </a:r>
            <a:r>
              <a:rPr lang="el-GR" dirty="0">
                <a:solidFill>
                  <a:srgbClr val="C00000"/>
                </a:solidFill>
              </a:rPr>
              <a:t>το τέταρτο πεδίο </a:t>
            </a:r>
            <a:r>
              <a:rPr lang="el-GR" dirty="0"/>
              <a:t>πολιτικής συμπεριλαμβάνει τα οικογενειακά επιδόματα, τα επιδόματα παιδιών και το φορολογικό σύστημα.</a:t>
            </a:r>
          </a:p>
        </p:txBody>
      </p:sp>
    </p:spTree>
    <p:extLst>
      <p:ext uri="{BB962C8B-B14F-4D97-AF65-F5344CB8AC3E}">
        <p14:creationId xmlns:p14="http://schemas.microsoft.com/office/powerpoint/2010/main" val="351110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799587-7FB7-4F75-94FD-40EB8DCB18F7}"/>
              </a:ext>
            </a:extLst>
          </p:cNvPr>
          <p:cNvSpPr>
            <a:spLocks noGrp="1"/>
          </p:cNvSpPr>
          <p:nvPr>
            <p:ph type="title"/>
          </p:nvPr>
        </p:nvSpPr>
        <p:spPr>
          <a:xfrm>
            <a:off x="426798" y="274638"/>
            <a:ext cx="7650402" cy="778098"/>
          </a:xfrm>
        </p:spPr>
        <p:txBody>
          <a:bodyPr/>
          <a:lstStyle/>
          <a:p>
            <a:r>
              <a:rPr lang="el-GR" dirty="0"/>
              <a:t> </a:t>
            </a:r>
            <a:r>
              <a:rPr lang="el-GR" sz="2400" dirty="0">
                <a:solidFill>
                  <a:srgbClr val="C00000"/>
                </a:solidFill>
              </a:rPr>
              <a:t>Ερευνητικά  Δεδομένα</a:t>
            </a:r>
          </a:p>
        </p:txBody>
      </p:sp>
      <p:pic>
        <p:nvPicPr>
          <p:cNvPr id="8" name="Θέση περιεχομένου 7">
            <a:extLst>
              <a:ext uri="{FF2B5EF4-FFF2-40B4-BE49-F238E27FC236}">
                <a16:creationId xmlns:a16="http://schemas.microsoft.com/office/drawing/2014/main" id="{9B6B1A80-8151-48C9-BCF8-44D936A38D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262479"/>
            <a:ext cx="7650402" cy="5348064"/>
          </a:xfrm>
        </p:spPr>
      </p:pic>
    </p:spTree>
    <p:extLst>
      <p:ext uri="{BB962C8B-B14F-4D97-AF65-F5344CB8AC3E}">
        <p14:creationId xmlns:p14="http://schemas.microsoft.com/office/powerpoint/2010/main" val="344334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C2AC7A-9ED4-2E55-1AC4-05C2A1B370C0}"/>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AA1B7568-0029-B1FF-8C1C-BD7082076197}"/>
              </a:ext>
            </a:extLst>
          </p:cNvPr>
          <p:cNvSpPr>
            <a:spLocks noGrp="1"/>
          </p:cNvSpPr>
          <p:nvPr>
            <p:ph idx="1"/>
          </p:nvPr>
        </p:nvSpPr>
        <p:spPr>
          <a:xfrm>
            <a:off x="457200" y="1600200"/>
            <a:ext cx="7715200" cy="5257800"/>
          </a:xfrm>
        </p:spPr>
        <p:txBody>
          <a:bodyPr>
            <a:normAutofit fontScale="85000" lnSpcReduction="10000"/>
          </a:bodyPr>
          <a:lstStyle/>
          <a:p>
            <a:pPr algn="just"/>
            <a:r>
              <a:rPr lang="el-GR" sz="1900" dirty="0">
                <a:effectLst/>
                <a:latin typeface="Arial" panose="020B0604020202020204" pitchFamily="34" charset="0"/>
                <a:ea typeface="Calibri" panose="020F0502020204030204" pitchFamily="34" charset="0"/>
              </a:rPr>
              <a:t>Το ερευνητικό  έργο:</a:t>
            </a:r>
            <a:r>
              <a:rPr lang="el-GR" sz="1900" b="1" dirty="0">
                <a:effectLst/>
                <a:latin typeface="Arial" panose="020B0604020202020204" pitchFamily="34" charset="0"/>
                <a:ea typeface="Calibri" panose="020F0502020204030204" pitchFamily="34" charset="0"/>
              </a:rPr>
              <a:t> </a:t>
            </a:r>
            <a:r>
              <a:rPr lang="el-GR" sz="1900" dirty="0">
                <a:effectLst/>
                <a:latin typeface="Arial" panose="020B0604020202020204" pitchFamily="34" charset="0"/>
                <a:ea typeface="Calibri" panose="020F0502020204030204" pitchFamily="34" charset="0"/>
              </a:rPr>
              <a:t> «</a:t>
            </a:r>
            <a:r>
              <a:rPr lang="el-GR" sz="1900" b="1" dirty="0">
                <a:solidFill>
                  <a:srgbClr val="C00000"/>
                </a:solidFill>
                <a:effectLst/>
                <a:latin typeface="Arial" panose="020B0604020202020204" pitchFamily="34" charset="0"/>
                <a:ea typeface="Calibri" panose="020F0502020204030204" pitchFamily="34" charset="0"/>
              </a:rPr>
              <a:t>Ισορροπία μεταξύ εργασίας και ζωής στο πλαίσιο των αλλαγών στην οικογένεια και στην αγορά εργασίας στην Ελλάδα</a:t>
            </a:r>
            <a:r>
              <a:rPr lang="el-GR" sz="1900" dirty="0">
                <a:solidFill>
                  <a:srgbClr val="C00000"/>
                </a:solidFill>
                <a:effectLst/>
                <a:latin typeface="Arial" panose="020B0604020202020204" pitchFamily="34" charset="0"/>
                <a:ea typeface="Calibri" panose="020F0502020204030204" pitchFamily="34" charset="0"/>
              </a:rPr>
              <a:t>»</a:t>
            </a:r>
            <a:r>
              <a:rPr lang="el-GR" sz="1900" dirty="0">
                <a:effectLst/>
                <a:latin typeface="Arial" panose="020B0604020202020204" pitchFamily="34" charset="0"/>
                <a:ea typeface="Calibri" panose="020F0502020204030204" pitchFamily="34" charset="0"/>
              </a:rPr>
              <a:t>, το οποίο υλοποιήθηκε  το  2016 από  το  ΚΜΟΠ ως συντονιστή  φορέα   και  με εταίρους   το  «Εθνικό Κέντρο Κοινωνικό Ερευνών (ΕΚΚΕ)», </a:t>
            </a:r>
          </a:p>
          <a:p>
            <a:pPr algn="just"/>
            <a:r>
              <a:rPr lang="el-GR" sz="1900" dirty="0">
                <a:effectLst/>
                <a:latin typeface="Arial" panose="020B0604020202020204" pitchFamily="34" charset="0"/>
                <a:ea typeface="Calibri" panose="020F0502020204030204" pitchFamily="34" charset="0"/>
              </a:rPr>
              <a:t>Η ποσοτική έρευνα  πραγματοποιήθηκε σε τυχαίο δείγμα  1.000 γυναικών  εργαζόμενων </a:t>
            </a:r>
            <a:r>
              <a:rPr lang="el-GR" sz="1900" dirty="0">
                <a:solidFill>
                  <a:srgbClr val="000000"/>
                </a:solidFill>
                <a:effectLst/>
                <a:latin typeface="Arial" panose="020B0604020202020204" pitchFamily="34" charset="0"/>
                <a:ea typeface="Calibri" panose="020F0502020204030204" pitchFamily="34" charset="0"/>
              </a:rPr>
              <a:t> (25-50 χρόνων)  με  ανήλικο παιδί,   σε  διαφορετικές περιοχές της Ελλάδας  (μητροπολιτικά  κέντρα,  μικρές πόλεις,  αγροτικές  περιοχές)</a:t>
            </a:r>
            <a:r>
              <a:rPr lang="el-GR" sz="1900" dirty="0">
                <a:effectLst/>
                <a:latin typeface="Arial" panose="020B0604020202020204" pitchFamily="34" charset="0"/>
                <a:ea typeface="Calibri" panose="020F0502020204030204" pitchFamily="34" charset="0"/>
              </a:rPr>
              <a:t>.</a:t>
            </a:r>
            <a:r>
              <a:rPr lang="el-GR" sz="1900" b="1" dirty="0">
                <a:effectLst/>
                <a:latin typeface="Arial" panose="020B0604020202020204" pitchFamily="34" charset="0"/>
                <a:ea typeface="Calibri" panose="020F0502020204030204" pitchFamily="34" charset="0"/>
              </a:rPr>
              <a:t> </a:t>
            </a:r>
          </a:p>
          <a:p>
            <a:pPr algn="just"/>
            <a:r>
              <a:rPr lang="el-GR" sz="1900" dirty="0">
                <a:effectLst/>
                <a:latin typeface="Calibri" panose="020F0502020204030204" pitchFamily="34" charset="0"/>
                <a:ea typeface="Calibri" panose="020F0502020204030204" pitchFamily="34" charset="0"/>
                <a:cs typeface="Times New Roman" panose="02020603050405020304" pitchFamily="18" charset="0"/>
              </a:rPr>
              <a:t>Παρουσιάζουμε  πιο κάτω δεδομένα  από την έρευνα  (βλ. εξώφυλλο)</a:t>
            </a:r>
          </a:p>
          <a:p>
            <a:pPr marL="114300" indent="0" algn="just">
              <a:buNone/>
            </a:pPr>
            <a:endParaRPr lang="el-GR" sz="19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114300" indent="0" algn="just">
              <a:buNone/>
            </a:pPr>
            <a:r>
              <a:rPr lang="el-GR" sz="19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Βλέπε </a:t>
            </a:r>
            <a:r>
              <a:rPr lang="el-GR" sz="19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επισης</a:t>
            </a:r>
            <a:r>
              <a:rPr lang="el-GR" sz="19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p>
          <a:p>
            <a:pPr algn="just"/>
            <a:r>
              <a:rPr lang="el-GR" sz="19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Μαράτου-Αλιπράντη</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Λ. (2020).</a:t>
            </a:r>
            <a:r>
              <a:rPr lang="el-GR" sz="1900" b="1" dirty="0">
                <a:effectLst/>
                <a:latin typeface="Arial" panose="020B0604020202020204" pitchFamily="34" charset="0"/>
                <a:ea typeface="Calibri" panose="020F0502020204030204" pitchFamily="34" charset="0"/>
                <a:cs typeface="Times New Roman" panose="02020603050405020304" pitchFamily="18" charset="0"/>
              </a:rPr>
              <a:t> </a:t>
            </a:r>
            <a:r>
              <a:rPr lang="el-GR" sz="1900" dirty="0">
                <a:effectLst/>
                <a:latin typeface="Arial" panose="020B0604020202020204" pitchFamily="34" charset="0"/>
                <a:ea typeface="Calibri" panose="020F0502020204030204" pitchFamily="34" charset="0"/>
                <a:cs typeface="Times New Roman" panose="02020603050405020304" pitchFamily="18" charset="0"/>
              </a:rPr>
              <a:t>«</a:t>
            </a:r>
            <a:r>
              <a:rPr lang="el-GR" sz="1900" dirty="0">
                <a:effectLst/>
                <a:latin typeface="Calibri" panose="020F0502020204030204" pitchFamily="34" charset="0"/>
                <a:ea typeface="Calibri" panose="020F0502020204030204" pitchFamily="34" charset="0"/>
                <a:cs typeface="Times New Roman" panose="02020603050405020304" pitchFamily="18" charset="0"/>
              </a:rPr>
              <a:t>Ισορροπία  ή  ανισορροπία  της οικογενειακής και επαγγελματικής ζωής στη  σύγχρονη   Ελλάδα?» Στα  Πρακτικά   του 7</a:t>
            </a:r>
            <a:r>
              <a:rPr lang="el-GR" sz="1900" baseline="30000" dirty="0">
                <a:effectLst/>
                <a:latin typeface="Calibri" panose="020F0502020204030204" pitchFamily="34" charset="0"/>
                <a:ea typeface="Calibri" panose="020F0502020204030204" pitchFamily="34" charset="0"/>
                <a:cs typeface="Times New Roman" panose="02020603050405020304" pitchFamily="18" charset="0"/>
              </a:rPr>
              <a:t>ου</a:t>
            </a:r>
            <a:r>
              <a:rPr lang="el-GR" sz="1900" dirty="0">
                <a:effectLst/>
                <a:latin typeface="Calibri" panose="020F0502020204030204" pitchFamily="34" charset="0"/>
                <a:ea typeface="Calibri" panose="020F0502020204030204" pitchFamily="34" charset="0"/>
                <a:cs typeface="Times New Roman" panose="02020603050405020304" pitchFamily="18" charset="0"/>
              </a:rPr>
              <a:t>  Πανελλήνιου Συνεδρίου  ΕΚΕ/ Ελληνική  Κοινωνιολογική  Εταιρεία,  </a:t>
            </a:r>
            <a:r>
              <a:rPr lang="el-GR" sz="1900" b="1" i="1" dirty="0">
                <a:effectLst/>
                <a:latin typeface="Calibri" panose="020F0502020204030204" pitchFamily="34" charset="0"/>
                <a:ea typeface="Calibri" panose="020F0502020204030204" pitchFamily="34" charset="0"/>
                <a:cs typeface="Times New Roman" panose="02020603050405020304" pitchFamily="18" charset="0"/>
              </a:rPr>
              <a:t>Κοινωνίες μετά την κρίση, κοινωνίες χωρίς κρίση;</a:t>
            </a:r>
            <a:r>
              <a:rPr lang="el-GR" sz="1900" b="1" dirty="0">
                <a:effectLst/>
                <a:latin typeface="Calibri" panose="020F0502020204030204" pitchFamily="34" charset="0"/>
                <a:ea typeface="Calibri" panose="020F0502020204030204" pitchFamily="34" charset="0"/>
                <a:cs typeface="Times New Roman" panose="02020603050405020304" pitchFamily="18" charset="0"/>
              </a:rPr>
              <a:t>. </a:t>
            </a:r>
            <a:r>
              <a:rPr lang="el-GR" sz="1900" dirty="0">
                <a:effectLst/>
                <a:latin typeface="Calibri" panose="020F0502020204030204" pitchFamily="34" charset="0"/>
                <a:ea typeface="Calibri" panose="020F0502020204030204" pitchFamily="34" charset="0"/>
                <a:cs typeface="Times New Roman" panose="02020603050405020304" pitchFamily="18" charset="0"/>
              </a:rPr>
              <a:t>σελ.  569-581,  ηλεκτρονική δημοσίευση.</a:t>
            </a:r>
          </a:p>
          <a:p>
            <a:pPr algn="just"/>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www</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lang="en-US" sz="19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hellenicsociology</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gr</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sites</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default</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files</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/202201/</a:t>
            </a:r>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eke</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_</a:t>
            </a:r>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conference</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_</a:t>
            </a:r>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book</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_</a:t>
            </a:r>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v</a:t>
            </a:r>
            <a:r>
              <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7_1.</a:t>
            </a:r>
            <a:r>
              <a:rPr lang="en-US"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pdf</a:t>
            </a:r>
            <a:endParaRPr lang="el-GR"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19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1200"/>
              </a:spcBef>
              <a:spcAft>
                <a:spcPts val="300"/>
              </a:spcAft>
            </a:pPr>
            <a:r>
              <a:rPr lang="el-GR" sz="1800" b="1"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3482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a:extLst>
              <a:ext uri="{FF2B5EF4-FFF2-40B4-BE49-F238E27FC236}">
                <a16:creationId xmlns:a16="http://schemas.microsoft.com/office/drawing/2014/main" id="{8B9899DB-2508-F3DF-ED07-E7D1CFFEFAAF}"/>
              </a:ext>
            </a:extLst>
          </p:cNvPr>
          <p:cNvGraphicFramePr>
            <a:graphicFrameLocks noGrp="1"/>
          </p:cNvGraphicFramePr>
          <p:nvPr>
            <p:extLst>
              <p:ext uri="{D42A27DB-BD31-4B8C-83A1-F6EECF244321}">
                <p14:modId xmlns:p14="http://schemas.microsoft.com/office/powerpoint/2010/main" val="1611080665"/>
              </p:ext>
            </p:extLst>
          </p:nvPr>
        </p:nvGraphicFramePr>
        <p:xfrm>
          <a:off x="457200" y="2348880"/>
          <a:ext cx="7620000" cy="2736304"/>
        </p:xfrm>
        <a:graphic>
          <a:graphicData uri="http://schemas.openxmlformats.org/drawingml/2006/table">
            <a:tbl>
              <a:tblPr firstRow="1" firstCol="1" bandRow="1">
                <a:tableStyleId>{5C22544A-7EE6-4342-B048-85BDC9FD1C3A}</a:tableStyleId>
              </a:tblPr>
              <a:tblGrid>
                <a:gridCol w="1616964">
                  <a:extLst>
                    <a:ext uri="{9D8B030D-6E8A-4147-A177-3AD203B41FA5}">
                      <a16:colId xmlns:a16="http://schemas.microsoft.com/office/drawing/2014/main" val="3603999904"/>
                    </a:ext>
                  </a:extLst>
                </a:gridCol>
                <a:gridCol w="3000756">
                  <a:extLst>
                    <a:ext uri="{9D8B030D-6E8A-4147-A177-3AD203B41FA5}">
                      <a16:colId xmlns:a16="http://schemas.microsoft.com/office/drawing/2014/main" val="3525842371"/>
                    </a:ext>
                  </a:extLst>
                </a:gridCol>
                <a:gridCol w="3002280">
                  <a:extLst>
                    <a:ext uri="{9D8B030D-6E8A-4147-A177-3AD203B41FA5}">
                      <a16:colId xmlns:a16="http://schemas.microsoft.com/office/drawing/2014/main" val="764898727"/>
                    </a:ext>
                  </a:extLst>
                </a:gridCol>
              </a:tblGrid>
              <a:tr h="1243025">
                <a:tc>
                  <a:txBody>
                    <a:bodyPr/>
                    <a:lstStyle/>
                    <a:p>
                      <a:pPr algn="ctr">
                        <a:lnSpc>
                          <a:spcPct val="107000"/>
                        </a:lnSpc>
                        <a:spcAft>
                          <a:spcPts val="800"/>
                        </a:spcAft>
                      </a:pPr>
                      <a:r>
                        <a:rPr lang="el-GR" sz="2000" dirty="0">
                          <a:effectLst/>
                        </a:rPr>
                        <a:t>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Χρόνος επαγγελματικής </a:t>
                      </a:r>
                      <a:br>
                        <a:rPr lang="el-GR" sz="2000" dirty="0">
                          <a:effectLst/>
                        </a:rPr>
                      </a:br>
                      <a:r>
                        <a:rPr lang="el-GR" sz="2000" dirty="0">
                          <a:effectLst/>
                        </a:rPr>
                        <a:t>απασχόλησης γυναίκας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Χρόνος επαγγελματικής </a:t>
                      </a:r>
                      <a:br>
                        <a:rPr lang="el-GR" sz="2000" dirty="0">
                          <a:effectLst/>
                        </a:rPr>
                      </a:br>
                      <a:r>
                        <a:rPr lang="el-GR" sz="2000" dirty="0">
                          <a:effectLst/>
                        </a:rPr>
                        <a:t>απασχόλησης συντρόφου</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2738009"/>
                  </a:ext>
                </a:extLst>
              </a:tr>
              <a:tr h="778265">
                <a:tc>
                  <a:txBody>
                    <a:bodyPr/>
                    <a:lstStyle/>
                    <a:p>
                      <a:pPr>
                        <a:lnSpc>
                          <a:spcPct val="107000"/>
                        </a:lnSpc>
                        <a:spcAft>
                          <a:spcPts val="800"/>
                        </a:spcAft>
                      </a:pPr>
                      <a:r>
                        <a:rPr lang="el-GR" sz="2000" dirty="0">
                          <a:effectLst/>
                        </a:rPr>
                        <a:t>Μέσος όρος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7,83</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8,43</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6047527"/>
                  </a:ext>
                </a:extLst>
              </a:tr>
              <a:tr h="715014">
                <a:tc>
                  <a:txBody>
                    <a:bodyPr/>
                    <a:lstStyle/>
                    <a:p>
                      <a:pPr>
                        <a:lnSpc>
                          <a:spcPct val="107000"/>
                        </a:lnSpc>
                        <a:spcAft>
                          <a:spcPts val="800"/>
                        </a:spcAft>
                      </a:pPr>
                      <a:r>
                        <a:rPr lang="el-GR" sz="2000" dirty="0">
                          <a:effectLst/>
                        </a:rPr>
                        <a:t>Τυπική απόκλιση</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1,94</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2,75</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885773"/>
                  </a:ext>
                </a:extLst>
              </a:tr>
            </a:tbl>
          </a:graphicData>
        </a:graphic>
      </p:graphicFrame>
      <p:sp>
        <p:nvSpPr>
          <p:cNvPr id="9" name="TextBox 8">
            <a:extLst>
              <a:ext uri="{FF2B5EF4-FFF2-40B4-BE49-F238E27FC236}">
                <a16:creationId xmlns:a16="http://schemas.microsoft.com/office/drawing/2014/main" id="{BC06C27D-9809-9BDE-75FB-47B0225A0035}"/>
              </a:ext>
            </a:extLst>
          </p:cNvPr>
          <p:cNvSpPr txBox="1"/>
          <p:nvPr/>
        </p:nvSpPr>
        <p:spPr>
          <a:xfrm>
            <a:off x="1403648" y="1052736"/>
            <a:ext cx="5853235"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Πίνακας 1: Ώρες ημερήσιας επαγγελματικής απασχόλησης των ερωτώμενων γυναικών  και των συντρόφων τους  </a:t>
            </a:r>
            <a:endParaRPr kumimoji="0" lang="el-GR" altLang="el-G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6957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4D3D45-70D5-4B34-DD33-29367B14E7E9}"/>
              </a:ext>
            </a:extLst>
          </p:cNvPr>
          <p:cNvSpPr>
            <a:spLocks noGrp="1"/>
          </p:cNvSpPr>
          <p:nvPr>
            <p:ph type="title"/>
          </p:nvPr>
        </p:nvSpPr>
        <p:spPr/>
        <p:txBody>
          <a:bodyPr/>
          <a:lstStyle/>
          <a:p>
            <a:r>
              <a:rPr lang="el-GR" altLang="el-GR" sz="2000" b="1" i="1" dirty="0">
                <a:solidFill>
                  <a:schemeClr val="tx1"/>
                </a:solidFill>
                <a:latin typeface="Arial" panose="020B0604020202020204" pitchFamily="34" charset="0"/>
                <a:ea typeface="Calibri" panose="020F0502020204030204" pitchFamily="34" charset="0"/>
                <a:cs typeface="Arial" panose="020B0604020202020204" pitchFamily="34" charset="0"/>
              </a:rPr>
              <a:t>Πίνακας 2: Ώρες οικιακών εργασιών ημερησίως των ερωτώμενων γυναικών και των συντρόφων τους </a:t>
            </a:r>
            <a:br>
              <a:rPr lang="el-GR" altLang="el-GR" sz="2000" dirty="0">
                <a:solidFill>
                  <a:schemeClr val="tx1"/>
                </a:solidFill>
              </a:rPr>
            </a:br>
            <a:endParaRPr lang="el-GR" sz="2000" dirty="0"/>
          </a:p>
        </p:txBody>
      </p:sp>
      <p:graphicFrame>
        <p:nvGraphicFramePr>
          <p:cNvPr id="4" name="Θέση περιεχομένου 3">
            <a:extLst>
              <a:ext uri="{FF2B5EF4-FFF2-40B4-BE49-F238E27FC236}">
                <a16:creationId xmlns:a16="http://schemas.microsoft.com/office/drawing/2014/main" id="{3A6E040D-461A-351F-9036-EF1F55F5DF7F}"/>
              </a:ext>
            </a:extLst>
          </p:cNvPr>
          <p:cNvGraphicFramePr>
            <a:graphicFrameLocks noGrp="1"/>
          </p:cNvGraphicFramePr>
          <p:nvPr>
            <p:ph idx="1"/>
            <p:extLst>
              <p:ext uri="{D42A27DB-BD31-4B8C-83A1-F6EECF244321}">
                <p14:modId xmlns:p14="http://schemas.microsoft.com/office/powerpoint/2010/main" val="3160787326"/>
              </p:ext>
            </p:extLst>
          </p:nvPr>
        </p:nvGraphicFramePr>
        <p:xfrm>
          <a:off x="457200" y="1916831"/>
          <a:ext cx="7620000" cy="2327580"/>
        </p:xfrm>
        <a:graphic>
          <a:graphicData uri="http://schemas.openxmlformats.org/drawingml/2006/table">
            <a:tbl>
              <a:tblPr firstRow="1" firstCol="1" bandRow="1">
                <a:tableStyleId>{5C22544A-7EE6-4342-B048-85BDC9FD1C3A}</a:tableStyleId>
              </a:tblPr>
              <a:tblGrid>
                <a:gridCol w="1744980">
                  <a:extLst>
                    <a:ext uri="{9D8B030D-6E8A-4147-A177-3AD203B41FA5}">
                      <a16:colId xmlns:a16="http://schemas.microsoft.com/office/drawing/2014/main" val="1431542406"/>
                    </a:ext>
                  </a:extLst>
                </a:gridCol>
                <a:gridCol w="2936748">
                  <a:extLst>
                    <a:ext uri="{9D8B030D-6E8A-4147-A177-3AD203B41FA5}">
                      <a16:colId xmlns:a16="http://schemas.microsoft.com/office/drawing/2014/main" val="3533200248"/>
                    </a:ext>
                  </a:extLst>
                </a:gridCol>
                <a:gridCol w="2938272">
                  <a:extLst>
                    <a:ext uri="{9D8B030D-6E8A-4147-A177-3AD203B41FA5}">
                      <a16:colId xmlns:a16="http://schemas.microsoft.com/office/drawing/2014/main" val="3164519403"/>
                    </a:ext>
                  </a:extLst>
                </a:gridCol>
              </a:tblGrid>
              <a:tr h="959922">
                <a:tc>
                  <a:txBody>
                    <a:bodyPr/>
                    <a:lstStyle/>
                    <a:p>
                      <a:pPr>
                        <a:lnSpc>
                          <a:spcPct val="115000"/>
                        </a:lnSpc>
                      </a:pPr>
                      <a:endParaRPr lang="el-GR" sz="20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Χρόνος απασχόλησης σε οικιακές εργασίες γυναίκας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Χρόνος απασχόλησης σε οικιακές εργασίες συντρόφου</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9901961"/>
                  </a:ext>
                </a:extLst>
              </a:tr>
              <a:tr h="681825">
                <a:tc>
                  <a:txBody>
                    <a:bodyPr/>
                    <a:lstStyle/>
                    <a:p>
                      <a:pPr>
                        <a:lnSpc>
                          <a:spcPct val="107000"/>
                        </a:lnSpc>
                        <a:spcAft>
                          <a:spcPts val="800"/>
                        </a:spcAft>
                      </a:pPr>
                      <a:r>
                        <a:rPr lang="el-GR" sz="2000" dirty="0">
                          <a:effectLst/>
                        </a:rPr>
                        <a:t>Μέσος όρος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2,88</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1,12</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0825178"/>
                  </a:ext>
                </a:extLst>
              </a:tr>
              <a:tr h="681825">
                <a:tc>
                  <a:txBody>
                    <a:bodyPr/>
                    <a:lstStyle/>
                    <a:p>
                      <a:pPr>
                        <a:lnSpc>
                          <a:spcPct val="107000"/>
                        </a:lnSpc>
                        <a:spcAft>
                          <a:spcPts val="800"/>
                        </a:spcAft>
                      </a:pPr>
                      <a:r>
                        <a:rPr lang="el-GR" sz="2000" dirty="0">
                          <a:effectLst/>
                        </a:rPr>
                        <a:t>Τυπική απόκλιση</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1,67</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1,61</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918225"/>
                  </a:ext>
                </a:extLst>
              </a:tr>
            </a:tbl>
          </a:graphicData>
        </a:graphic>
      </p:graphicFrame>
    </p:spTree>
    <p:extLst>
      <p:ext uri="{BB962C8B-B14F-4D97-AF65-F5344CB8AC3E}">
        <p14:creationId xmlns:p14="http://schemas.microsoft.com/office/powerpoint/2010/main" val="8776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262043-F64C-B5FE-39C3-CEF764A2BC70}"/>
              </a:ext>
            </a:extLst>
          </p:cNvPr>
          <p:cNvSpPr>
            <a:spLocks noGrp="1"/>
          </p:cNvSpPr>
          <p:nvPr>
            <p:ph type="title"/>
          </p:nvPr>
        </p:nvSpPr>
        <p:spPr/>
        <p:txBody>
          <a:bodyPr/>
          <a:lstStyle/>
          <a:p>
            <a:r>
              <a:rPr lang="el-GR" sz="1800" b="1" i="1" dirty="0">
                <a:effectLst/>
                <a:latin typeface="Arial" panose="020B0604020202020204" pitchFamily="34" charset="0"/>
                <a:ea typeface="Calibri" panose="020F0502020204030204" pitchFamily="34" charset="0"/>
              </a:rPr>
              <a:t>Πίνακας 3:  Ώρες φροντίδας παιδιών ημερησίως, των ερωτώμενων γυναικών και των συντρόφων τους ανάλογα με τον αριθμό των παιδιών</a:t>
            </a:r>
            <a:br>
              <a:rPr lang="el-GR" sz="1800" b="1" i="1" dirty="0">
                <a:effectLst/>
                <a:latin typeface="Arial" panose="020B0604020202020204" pitchFamily="34" charset="0"/>
                <a:ea typeface="Calibri" panose="020F0502020204030204" pitchFamily="34" charset="0"/>
              </a:rPr>
            </a:br>
            <a:endParaRPr lang="el-GR" dirty="0"/>
          </a:p>
        </p:txBody>
      </p:sp>
      <p:graphicFrame>
        <p:nvGraphicFramePr>
          <p:cNvPr id="4" name="Θέση περιεχομένου 3">
            <a:extLst>
              <a:ext uri="{FF2B5EF4-FFF2-40B4-BE49-F238E27FC236}">
                <a16:creationId xmlns:a16="http://schemas.microsoft.com/office/drawing/2014/main" id="{8BE3C647-B063-1E96-68A2-2896BC2BA6A5}"/>
              </a:ext>
            </a:extLst>
          </p:cNvPr>
          <p:cNvGraphicFramePr>
            <a:graphicFrameLocks noGrp="1"/>
          </p:cNvGraphicFramePr>
          <p:nvPr>
            <p:ph idx="1"/>
            <p:extLst>
              <p:ext uri="{D42A27DB-BD31-4B8C-83A1-F6EECF244321}">
                <p14:modId xmlns:p14="http://schemas.microsoft.com/office/powerpoint/2010/main" val="4212429501"/>
              </p:ext>
            </p:extLst>
          </p:nvPr>
        </p:nvGraphicFramePr>
        <p:xfrm>
          <a:off x="323528" y="2276872"/>
          <a:ext cx="7753672" cy="2159555"/>
        </p:xfrm>
        <a:graphic>
          <a:graphicData uri="http://schemas.openxmlformats.org/drawingml/2006/table">
            <a:tbl>
              <a:tblPr firstRow="1" bandRow="1">
                <a:tableStyleId>{5C22544A-7EE6-4342-B048-85BDC9FD1C3A}</a:tableStyleId>
              </a:tblPr>
              <a:tblGrid>
                <a:gridCol w="1259196">
                  <a:extLst>
                    <a:ext uri="{9D8B030D-6E8A-4147-A177-3AD203B41FA5}">
                      <a16:colId xmlns:a16="http://schemas.microsoft.com/office/drawing/2014/main" val="635105233"/>
                    </a:ext>
                  </a:extLst>
                </a:gridCol>
                <a:gridCol w="3247238">
                  <a:extLst>
                    <a:ext uri="{9D8B030D-6E8A-4147-A177-3AD203B41FA5}">
                      <a16:colId xmlns:a16="http://schemas.microsoft.com/office/drawing/2014/main" val="2862734204"/>
                    </a:ext>
                  </a:extLst>
                </a:gridCol>
                <a:gridCol w="3247238">
                  <a:extLst>
                    <a:ext uri="{9D8B030D-6E8A-4147-A177-3AD203B41FA5}">
                      <a16:colId xmlns:a16="http://schemas.microsoft.com/office/drawing/2014/main" val="265402095"/>
                    </a:ext>
                  </a:extLst>
                </a:gridCol>
              </a:tblGrid>
              <a:tr h="817894">
                <a:tc>
                  <a:txBody>
                    <a:bodyPr/>
                    <a:lstStyle/>
                    <a:p>
                      <a:pPr>
                        <a:lnSpc>
                          <a:spcPct val="115000"/>
                        </a:lnSpc>
                      </a:pPr>
                      <a:endParaRPr lang="el-GR"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l-GR" sz="2000" dirty="0">
                          <a:effectLst/>
                        </a:rPr>
                        <a:t>Χρόνος σε φροντίδα παιδιών</a:t>
                      </a:r>
                      <a:br>
                        <a:rPr lang="el-GR" sz="2000" dirty="0">
                          <a:effectLst/>
                        </a:rPr>
                      </a:br>
                      <a:r>
                        <a:rPr lang="el-GR" sz="2000" dirty="0">
                          <a:effectLst/>
                        </a:rPr>
                        <a:t>της γυναίκας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Χρόνος σε φροντίδα παιδιών</a:t>
                      </a:r>
                      <a:br>
                        <a:rPr lang="el-GR" sz="2000" dirty="0">
                          <a:effectLst/>
                        </a:rPr>
                      </a:br>
                      <a:r>
                        <a:rPr lang="el-GR" sz="2000" dirty="0">
                          <a:effectLst/>
                        </a:rPr>
                        <a:t>του συζύγου /συντρόφου</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2998260"/>
                  </a:ext>
                </a:extLst>
              </a:tr>
              <a:tr h="484445">
                <a:tc>
                  <a:txBody>
                    <a:bodyPr/>
                    <a:lstStyle/>
                    <a:p>
                      <a:pPr>
                        <a:lnSpc>
                          <a:spcPct val="107000"/>
                        </a:lnSpc>
                        <a:spcAft>
                          <a:spcPts val="800"/>
                        </a:spcAft>
                      </a:pPr>
                      <a:r>
                        <a:rPr lang="el-GR" sz="2000" dirty="0">
                          <a:effectLst/>
                        </a:rPr>
                        <a:t>1 παιδί</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l-GR" sz="2000" dirty="0">
                          <a:effectLst/>
                        </a:rPr>
                        <a:t>3,30</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1,77</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7663512"/>
                  </a:ext>
                </a:extLst>
              </a:tr>
              <a:tr h="426249">
                <a:tc>
                  <a:txBody>
                    <a:bodyPr/>
                    <a:lstStyle/>
                    <a:p>
                      <a:pPr>
                        <a:lnSpc>
                          <a:spcPct val="107000"/>
                        </a:lnSpc>
                        <a:spcAft>
                          <a:spcPts val="800"/>
                        </a:spcAft>
                      </a:pPr>
                      <a:r>
                        <a:rPr lang="el-GR" sz="2000" dirty="0">
                          <a:effectLst/>
                        </a:rPr>
                        <a:t>2+ παιδιά</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l-GR" sz="2000" dirty="0">
                          <a:effectLst/>
                        </a:rPr>
                        <a:t>3,15</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1,90</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3084366"/>
                  </a:ext>
                </a:extLst>
              </a:tr>
              <a:tr h="430967">
                <a:tc>
                  <a:txBody>
                    <a:bodyPr/>
                    <a:lstStyle/>
                    <a:p>
                      <a:pPr>
                        <a:lnSpc>
                          <a:spcPct val="107000"/>
                        </a:lnSpc>
                        <a:spcAft>
                          <a:spcPts val="800"/>
                        </a:spcAft>
                      </a:pPr>
                      <a:r>
                        <a:rPr lang="el-GR" sz="2000" dirty="0">
                          <a:effectLst/>
                        </a:rPr>
                        <a:t>Σύνολο</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l-GR" sz="2000" dirty="0">
                          <a:effectLst/>
                        </a:rPr>
                        <a:t>3,21</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1,80</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4113812"/>
                  </a:ext>
                </a:extLst>
              </a:tr>
            </a:tbl>
          </a:graphicData>
        </a:graphic>
      </p:graphicFrame>
    </p:spTree>
    <p:extLst>
      <p:ext uri="{BB962C8B-B14F-4D97-AF65-F5344CB8AC3E}">
        <p14:creationId xmlns:p14="http://schemas.microsoft.com/office/powerpoint/2010/main" val="135446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6E1C08-619D-FFFF-F79E-ECD6C4195687}"/>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0927EA1C-A274-86AB-F46B-8F65CAA44A0B}"/>
              </a:ext>
            </a:extLst>
          </p:cNvPr>
          <p:cNvPicPr>
            <a:picLocks noGrp="1" noChangeAspect="1"/>
          </p:cNvPicPr>
          <p:nvPr>
            <p:ph idx="1"/>
          </p:nvPr>
        </p:nvPicPr>
        <p:blipFill>
          <a:blip r:embed="rId2"/>
          <a:stretch>
            <a:fillRect/>
          </a:stretch>
        </p:blipFill>
        <p:spPr>
          <a:xfrm>
            <a:off x="502873" y="1556792"/>
            <a:ext cx="6988101" cy="4536504"/>
          </a:xfrm>
        </p:spPr>
      </p:pic>
    </p:spTree>
    <p:extLst>
      <p:ext uri="{BB962C8B-B14F-4D97-AF65-F5344CB8AC3E}">
        <p14:creationId xmlns:p14="http://schemas.microsoft.com/office/powerpoint/2010/main" val="3943280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CB680-7CFA-7866-19EB-C2F04FDC50BE}"/>
              </a:ext>
            </a:extLst>
          </p:cNvPr>
          <p:cNvSpPr>
            <a:spLocks noGrp="1"/>
          </p:cNvSpPr>
          <p:nvPr>
            <p:ph type="title"/>
          </p:nvPr>
        </p:nvSpPr>
        <p:spPr/>
        <p:txBody>
          <a:bodyPr/>
          <a:lstStyle/>
          <a:p>
            <a:r>
              <a:rPr lang="el-GR" sz="2800" dirty="0">
                <a:solidFill>
                  <a:srgbClr val="C00000"/>
                </a:solidFill>
              </a:rPr>
              <a:t>ο ρόλος της στενής οικογένειας (γιαγιάδες και παππούδες)</a:t>
            </a:r>
          </a:p>
        </p:txBody>
      </p:sp>
      <p:sp>
        <p:nvSpPr>
          <p:cNvPr id="3" name="Θέση περιεχομένου 2">
            <a:extLst>
              <a:ext uri="{FF2B5EF4-FFF2-40B4-BE49-F238E27FC236}">
                <a16:creationId xmlns:a16="http://schemas.microsoft.com/office/drawing/2014/main" id="{502C5C65-AEE3-E581-F60F-08FD7B1E57A5}"/>
              </a:ext>
            </a:extLst>
          </p:cNvPr>
          <p:cNvSpPr>
            <a:spLocks noGrp="1"/>
          </p:cNvSpPr>
          <p:nvPr>
            <p:ph idx="1"/>
          </p:nvPr>
        </p:nvSpPr>
        <p:spPr/>
        <p:txBody>
          <a:bodyPr>
            <a:normAutofit fontScale="92500" lnSpcReduction="10000"/>
          </a:bodyPr>
          <a:lstStyle/>
          <a:p>
            <a:pPr algn="just">
              <a:buFont typeface="Wingdings" panose="05000000000000000000" pitchFamily="2" charset="2"/>
              <a:buChar char="§"/>
            </a:pPr>
            <a:r>
              <a:rPr lang="el-GR" dirty="0"/>
              <a:t> Ο ρόλος της στενής οικογένειας (γιαγιάδες και παππούδες) φάνηκε ότι παραμένει πολύ σημαντικός (ιδίως των γιαγιάδων) κυρίως στις οικογένειες με παιδιά προσχολικής ηλικίας (0-3,5 χρόνων) όπου η συμβολή τους στην καθημερινή ζωή αναπληρώνει τις ελλείψεις της πολιτείας σε  βρεφονηπιακούς σταθμούς με διευρυμένα ωράρια. </a:t>
            </a:r>
          </a:p>
          <a:p>
            <a:pPr algn="just">
              <a:buFont typeface="Wingdings" panose="05000000000000000000" pitchFamily="2" charset="2"/>
              <a:buChar char="§"/>
            </a:pPr>
            <a:r>
              <a:rPr lang="el-GR" dirty="0"/>
              <a:t>Οι μισές από τις γυναίκες του δείγματος, όπως διαπιστώθηκε,  λαμβάνουν σημαντική βοήθεια από τη στενή οικογένεια καθημερινά και οι γιαγιάδες συμβάλουν στην φροντίδα των μικρών παιδιών. </a:t>
            </a:r>
          </a:p>
          <a:p>
            <a:pPr algn="just">
              <a:buFont typeface="Wingdings" panose="05000000000000000000" pitchFamily="2" charset="2"/>
              <a:buChar char="§"/>
            </a:pPr>
            <a:r>
              <a:rPr lang="el-GR" dirty="0"/>
              <a:t>Επιπλέον, η συμβολή της οικογένειας είναι πιο σημαντική στον αστικό χώρο εξαιτίας των διαφορετικών συνθηκών απασχόλησης των γυναικών και των οικογενειακών αναγκών. </a:t>
            </a:r>
          </a:p>
          <a:p>
            <a:pPr algn="just">
              <a:buFont typeface="Wingdings" panose="05000000000000000000" pitchFamily="2" charset="2"/>
              <a:buChar char="§"/>
            </a:pPr>
            <a:r>
              <a:rPr lang="el-GR" dirty="0"/>
              <a:t>Η ανεπάρκεια των δημόσιων υπηρεσιών φροντίδας για τα παιδιά προσχολικής ηλικίας  καθιστούν   απαραίτητη τη συμμετοχή των μελών της ευρύτερης οικογένειας στην καθημερινή ζωή στις πόλεις. </a:t>
            </a:r>
          </a:p>
        </p:txBody>
      </p:sp>
    </p:spTree>
    <p:extLst>
      <p:ext uri="{BB962C8B-B14F-4D97-AF65-F5344CB8AC3E}">
        <p14:creationId xmlns:p14="http://schemas.microsoft.com/office/powerpoint/2010/main" val="317345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F30524-B8E2-31F9-0327-195F51753AC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C048431-A1F2-32BB-18DB-691C05F2D127}"/>
              </a:ext>
            </a:extLst>
          </p:cNvPr>
          <p:cNvPicPr>
            <a:picLocks noGrp="1" noChangeAspect="1"/>
          </p:cNvPicPr>
          <p:nvPr>
            <p:ph idx="1"/>
          </p:nvPr>
        </p:nvPicPr>
        <p:blipFill>
          <a:blip r:embed="rId2"/>
          <a:stretch>
            <a:fillRect/>
          </a:stretch>
        </p:blipFill>
        <p:spPr>
          <a:xfrm>
            <a:off x="216310" y="1268760"/>
            <a:ext cx="7881010" cy="5314602"/>
          </a:xfrm>
        </p:spPr>
      </p:pic>
    </p:spTree>
    <p:extLst>
      <p:ext uri="{BB962C8B-B14F-4D97-AF65-F5344CB8AC3E}">
        <p14:creationId xmlns:p14="http://schemas.microsoft.com/office/powerpoint/2010/main" val="3665816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B3DF63-4A5D-14F6-AA5F-F339C2A508E4}"/>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ADF94AA1-EE8E-F84F-948C-B26AC810C316}"/>
              </a:ext>
            </a:extLst>
          </p:cNvPr>
          <p:cNvSpPr>
            <a:spLocks noGrp="1"/>
          </p:cNvSpPr>
          <p:nvPr>
            <p:ph idx="1"/>
          </p:nvPr>
        </p:nvSpPr>
        <p:spPr/>
        <p:txBody>
          <a:bodyPr/>
          <a:lstStyle/>
          <a:p>
            <a:pPr algn="just"/>
            <a:r>
              <a:rPr lang="el-GR" dirty="0"/>
              <a:t>Αν και τα ζευγάρια «διπλής σταδιοδρομίας» τα οποία χαρακτηρίζονται από τη συμμετοχή τόσο του άνδρα όσο και της γυναίκας στην αμειβόμενη εργασία, αποτελούν πλέον το κύριο μοντέλο και στο πλαίσιο της σύγχρονης ελληνικής κοινωνίας, στην πραγματικότητα, η κατανομή των οικογενειακών ευθυνών και υποχρεώσεων δεν είναι ίδια και για τους δύο συζύγους / συντρόφους με αποτέλεσμα οι </a:t>
            </a:r>
            <a:r>
              <a:rPr lang="el-GR" dirty="0" err="1"/>
              <a:t>έμφυλες</a:t>
            </a:r>
            <a:r>
              <a:rPr lang="el-GR" dirty="0"/>
              <a:t> ανισότητες να εξακολουθούν να υφίστανται στην ιδιωτική ζωή.</a:t>
            </a:r>
          </a:p>
          <a:p>
            <a:endParaRPr lang="el-GR" dirty="0"/>
          </a:p>
        </p:txBody>
      </p:sp>
    </p:spTree>
    <p:extLst>
      <p:ext uri="{BB962C8B-B14F-4D97-AF65-F5344CB8AC3E}">
        <p14:creationId xmlns:p14="http://schemas.microsoft.com/office/powerpoint/2010/main" val="271741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8058C5-0FD2-319F-B991-70280D56D2D9}"/>
              </a:ext>
            </a:extLst>
          </p:cNvPr>
          <p:cNvSpPr>
            <a:spLocks noGrp="1"/>
          </p:cNvSpPr>
          <p:nvPr>
            <p:ph type="title"/>
          </p:nvPr>
        </p:nvSpPr>
        <p:spPr>
          <a:xfrm>
            <a:off x="323528" y="0"/>
            <a:ext cx="7753672" cy="908720"/>
          </a:xfrm>
        </p:spPr>
        <p:txBody>
          <a:bodyPr/>
          <a:lstStyle/>
          <a:p>
            <a:r>
              <a:rPr lang="el-GR" sz="2800" dirty="0">
                <a:solidFill>
                  <a:srgbClr val="C00000"/>
                </a:solidFill>
              </a:rPr>
              <a:t> Συμφιλίωση επαγγελματικής και οικογενειακής ζωής   </a:t>
            </a:r>
          </a:p>
        </p:txBody>
      </p:sp>
      <p:sp>
        <p:nvSpPr>
          <p:cNvPr id="3" name="Θέση περιεχομένου 2">
            <a:extLst>
              <a:ext uri="{FF2B5EF4-FFF2-40B4-BE49-F238E27FC236}">
                <a16:creationId xmlns:a16="http://schemas.microsoft.com/office/drawing/2014/main" id="{BBD80CDC-ECF3-C2C0-8BBC-B99421184846}"/>
              </a:ext>
            </a:extLst>
          </p:cNvPr>
          <p:cNvSpPr>
            <a:spLocks noGrp="1"/>
          </p:cNvSpPr>
          <p:nvPr>
            <p:ph idx="1"/>
          </p:nvPr>
        </p:nvSpPr>
        <p:spPr>
          <a:xfrm>
            <a:off x="179512" y="1124744"/>
            <a:ext cx="8208912" cy="5733256"/>
          </a:xfrm>
        </p:spPr>
        <p:txBody>
          <a:bodyPr>
            <a:noAutofit/>
          </a:bodyPr>
          <a:lstStyle/>
          <a:p>
            <a:r>
              <a:rPr lang="el-GR" sz="2400" dirty="0"/>
              <a:t>Η ανάγκη για την εναρμόνιση της επαγγελματικής ζωής με την ιδιωτική/οικογενειακή άρχισε σταδιακά να αποκτά βαρύνουσα σημασία τα τελευταία 20 χρόνια, εξαιτίας της αυξημένης συμμετοχής των γυναικών στην αγορά εργασίας σε όλες τις ευρωπαϊκές χώρες, αλλά και λόγω των   αλλαγών στα οικογενειακά πρότυπα. </a:t>
            </a:r>
          </a:p>
          <a:p>
            <a:pPr marL="114300" indent="0" algn="just">
              <a:buNone/>
            </a:pPr>
            <a:r>
              <a:rPr lang="el-GR" sz="2400" dirty="0"/>
              <a:t> </a:t>
            </a:r>
          </a:p>
          <a:p>
            <a:pPr algn="just"/>
            <a:r>
              <a:rPr lang="el-GR" sz="2400" dirty="0"/>
              <a:t>Η συμφιλίωση είναι μια έννοια που αναφέρεται κυρίως στο συνδυασμό αμειβόμενης και μη αμειβόμενης εργασίας. Μερικές φορές εκφράζεται ως πρόβλημα ή δίλημμα, ενώ </a:t>
            </a:r>
            <a:r>
              <a:rPr lang="el-GR" sz="2400" dirty="0">
                <a:solidFill>
                  <a:srgbClr val="C00000"/>
                </a:solidFill>
              </a:rPr>
              <a:t>γενικά παρουσιάζεται ως μέσο για τη βελτίωση της οικογενειακής ζωής</a:t>
            </a:r>
            <a:r>
              <a:rPr lang="el-GR" sz="2400" dirty="0"/>
              <a:t>.</a:t>
            </a:r>
          </a:p>
        </p:txBody>
      </p:sp>
    </p:spTree>
    <p:extLst>
      <p:ext uri="{BB962C8B-B14F-4D97-AF65-F5344CB8AC3E}">
        <p14:creationId xmlns:p14="http://schemas.microsoft.com/office/powerpoint/2010/main" val="224257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BC48E4-E420-22E9-49C6-0D467F1C3C0A}"/>
              </a:ext>
            </a:extLst>
          </p:cNvPr>
          <p:cNvSpPr>
            <a:spLocks noGrp="1"/>
          </p:cNvSpPr>
          <p:nvPr>
            <p:ph type="title"/>
          </p:nvPr>
        </p:nvSpPr>
        <p:spPr/>
        <p:txBody>
          <a:bodyPr/>
          <a:lstStyle/>
          <a:p>
            <a:r>
              <a:rPr lang="el-GR" sz="2400" dirty="0">
                <a:solidFill>
                  <a:srgbClr val="C00000"/>
                </a:solidFill>
              </a:rPr>
              <a:t>Οι εργαζόμενες γυναίκες συνεχίζουν να επωμίζονται το μεγαλύτερο μερίδιο των καθημερινών οικιακών εργασιών</a:t>
            </a:r>
          </a:p>
        </p:txBody>
      </p:sp>
      <p:sp>
        <p:nvSpPr>
          <p:cNvPr id="3" name="Θέση περιεχομένου 2">
            <a:extLst>
              <a:ext uri="{FF2B5EF4-FFF2-40B4-BE49-F238E27FC236}">
                <a16:creationId xmlns:a16="http://schemas.microsoft.com/office/drawing/2014/main" id="{062B1DB3-A32A-2541-D7B1-1807897C6549}"/>
              </a:ext>
            </a:extLst>
          </p:cNvPr>
          <p:cNvSpPr>
            <a:spLocks noGrp="1"/>
          </p:cNvSpPr>
          <p:nvPr>
            <p:ph idx="1"/>
          </p:nvPr>
        </p:nvSpPr>
        <p:spPr>
          <a:xfrm>
            <a:off x="457200" y="1600200"/>
            <a:ext cx="7715200" cy="5213176"/>
          </a:xfrm>
        </p:spPr>
        <p:txBody>
          <a:bodyPr>
            <a:normAutofit/>
          </a:bodyPr>
          <a:lstStyle/>
          <a:p>
            <a:pPr algn="just"/>
            <a:r>
              <a:rPr lang="el-GR" sz="2400" dirty="0"/>
              <a:t>Όπως  φάνηκε, στη χώρα μας, οι γυναίκες (μητέρες και γιαγιάδες) συνεχίζουν να είναι οι κύριοι </a:t>
            </a:r>
            <a:r>
              <a:rPr lang="el-GR" sz="2400" dirty="0" err="1"/>
              <a:t>πάροχοι</a:t>
            </a:r>
            <a:r>
              <a:rPr lang="el-GR" sz="2400" dirty="0"/>
              <a:t> φροντίδας στο πλαίσιο της καθημερινής οικογενειακής ζωής. </a:t>
            </a:r>
          </a:p>
          <a:p>
            <a:pPr algn="just"/>
            <a:r>
              <a:rPr lang="el-GR" sz="2400" dirty="0"/>
              <a:t>Οι εργαζόμενες γυναίκες συνεχίζουν να επωμίζονται το μεγαλύτερο μερίδιο των καθημερινών οικιακών εργασιών ενώ οι σύζυγοι/ σύντροφοι συμβάλουν σε   μικρότερο βαθμό, στις «</a:t>
            </a:r>
            <a:r>
              <a:rPr lang="el-GR" sz="2400" dirty="0">
                <a:solidFill>
                  <a:srgbClr val="C00000"/>
                </a:solidFill>
              </a:rPr>
              <a:t>πραγματικές εργασίες</a:t>
            </a:r>
            <a:r>
              <a:rPr lang="el-GR" sz="2400" dirty="0"/>
              <a:t>» στο σπίτι  και  σε σχέση  με τη φροντίδα των μικρών παιδιών. </a:t>
            </a:r>
          </a:p>
          <a:p>
            <a:pPr algn="just"/>
            <a:r>
              <a:rPr lang="el-GR" sz="2400" dirty="0"/>
              <a:t>Ωστόσο, η παρουσία μικρών παιδιών ενισχύει τη συμμετοχή των  νέων πατέρων στις εργασίες φροντίδας, όπως διαπιστώθηκε και   σε  άλλες πρόσφατες έρευνες.</a:t>
            </a:r>
          </a:p>
        </p:txBody>
      </p:sp>
    </p:spTree>
    <p:extLst>
      <p:ext uri="{BB962C8B-B14F-4D97-AF65-F5344CB8AC3E}">
        <p14:creationId xmlns:p14="http://schemas.microsoft.com/office/powerpoint/2010/main" val="3973935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42AAC4-CC28-A1B9-F5FB-3918AE70B602}"/>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97FDC863-63BF-A7BA-785A-ECA4EA6CEC7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36557" y="364953"/>
            <a:ext cx="5079102" cy="7184474"/>
          </a:xfrm>
        </p:spPr>
      </p:pic>
    </p:spTree>
    <p:extLst>
      <p:ext uri="{BB962C8B-B14F-4D97-AF65-F5344CB8AC3E}">
        <p14:creationId xmlns:p14="http://schemas.microsoft.com/office/powerpoint/2010/main" val="196221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52187D-7403-83B4-8902-02220FFC53B3}"/>
              </a:ext>
            </a:extLst>
          </p:cNvPr>
          <p:cNvSpPr>
            <a:spLocks noGrp="1"/>
          </p:cNvSpPr>
          <p:nvPr>
            <p:ph type="title"/>
          </p:nvPr>
        </p:nvSpPr>
        <p:spPr/>
        <p:txBody>
          <a:bodyPr/>
          <a:lstStyle/>
          <a:p>
            <a:r>
              <a:rPr lang="el-GR" sz="2800" dirty="0">
                <a:solidFill>
                  <a:srgbClr val="C00000"/>
                </a:solidFill>
              </a:rPr>
              <a:t>       Επιδημία: ο «στυμμένος γονέας»</a:t>
            </a:r>
          </a:p>
        </p:txBody>
      </p:sp>
      <p:pic>
        <p:nvPicPr>
          <p:cNvPr id="5" name="Θέση περιεχομένου 4">
            <a:extLst>
              <a:ext uri="{FF2B5EF4-FFF2-40B4-BE49-F238E27FC236}">
                <a16:creationId xmlns:a16="http://schemas.microsoft.com/office/drawing/2014/main" id="{C77FED2C-6C97-2098-B42B-4D1CAEFC134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552" y="1052736"/>
            <a:ext cx="7537239" cy="5330773"/>
          </a:xfrm>
        </p:spPr>
      </p:pic>
    </p:spTree>
    <p:extLst>
      <p:ext uri="{BB962C8B-B14F-4D97-AF65-F5344CB8AC3E}">
        <p14:creationId xmlns:p14="http://schemas.microsoft.com/office/powerpoint/2010/main" val="201063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85DAAE-90B3-51F8-64B4-8701B3625B2A}"/>
              </a:ext>
            </a:extLst>
          </p:cNvPr>
          <p:cNvSpPr>
            <a:spLocks noGrp="1"/>
          </p:cNvSpPr>
          <p:nvPr>
            <p:ph type="title"/>
          </p:nvPr>
        </p:nvSpPr>
        <p:spPr/>
        <p:txBody>
          <a:bodyPr/>
          <a:lstStyle/>
          <a:p>
            <a:r>
              <a:rPr lang="el-GR" sz="3200" dirty="0">
                <a:solidFill>
                  <a:srgbClr val="C00000"/>
                </a:solidFill>
              </a:rPr>
              <a:t>Τι είναι το </a:t>
            </a:r>
            <a:r>
              <a:rPr lang="el-GR" sz="3200" dirty="0" err="1">
                <a:solidFill>
                  <a:srgbClr val="C00000"/>
                </a:solidFill>
              </a:rPr>
              <a:t>συνδρομο</a:t>
            </a:r>
            <a:r>
              <a:rPr lang="el-GR" sz="3200" dirty="0">
                <a:solidFill>
                  <a:srgbClr val="C00000"/>
                </a:solidFill>
              </a:rPr>
              <a:t> του  «στυμμένου  γονέα»</a:t>
            </a:r>
            <a:r>
              <a:rPr lang="en-US" sz="3200" dirty="0">
                <a:solidFill>
                  <a:srgbClr val="C00000"/>
                </a:solidFill>
              </a:rPr>
              <a:t>, </a:t>
            </a:r>
            <a:r>
              <a:rPr lang="el-GR" sz="3200" dirty="0">
                <a:solidFill>
                  <a:srgbClr val="C00000"/>
                </a:solidFill>
              </a:rPr>
              <a:t>το </a:t>
            </a:r>
            <a:r>
              <a:rPr lang="en-US" sz="3200" dirty="0">
                <a:solidFill>
                  <a:srgbClr val="C00000"/>
                </a:solidFill>
              </a:rPr>
              <a:t> </a:t>
            </a:r>
            <a:r>
              <a:rPr lang="el-GR" sz="3200" dirty="0">
                <a:solidFill>
                  <a:srgbClr val="C00000"/>
                </a:solidFill>
              </a:rPr>
              <a:t>«</a:t>
            </a:r>
            <a:r>
              <a:rPr lang="el-GR" sz="3200" dirty="0" err="1">
                <a:solidFill>
                  <a:srgbClr val="C00000"/>
                </a:solidFill>
              </a:rPr>
              <a:t>γονεϊκό</a:t>
            </a:r>
            <a:r>
              <a:rPr lang="el-GR" sz="3200" dirty="0">
                <a:solidFill>
                  <a:srgbClr val="C00000"/>
                </a:solidFill>
              </a:rPr>
              <a:t> </a:t>
            </a:r>
            <a:r>
              <a:rPr lang="en-US" sz="3200" dirty="0">
                <a:solidFill>
                  <a:srgbClr val="C00000"/>
                </a:solidFill>
              </a:rPr>
              <a:t>burnout</a:t>
            </a:r>
            <a:r>
              <a:rPr lang="el-GR" sz="3200" dirty="0">
                <a:solidFill>
                  <a:srgbClr val="C00000"/>
                </a:solidFill>
              </a:rPr>
              <a:t>»?</a:t>
            </a:r>
          </a:p>
        </p:txBody>
      </p:sp>
      <p:sp>
        <p:nvSpPr>
          <p:cNvPr id="3" name="Θέση περιεχομένου 2">
            <a:extLst>
              <a:ext uri="{FF2B5EF4-FFF2-40B4-BE49-F238E27FC236}">
                <a16:creationId xmlns:a16="http://schemas.microsoft.com/office/drawing/2014/main" id="{F2899510-CD8B-A353-328E-E2243D7B57EA}"/>
              </a:ext>
            </a:extLst>
          </p:cNvPr>
          <p:cNvSpPr>
            <a:spLocks noGrp="1"/>
          </p:cNvSpPr>
          <p:nvPr>
            <p:ph idx="1"/>
          </p:nvPr>
        </p:nvSpPr>
        <p:spPr/>
        <p:txBody>
          <a:bodyPr>
            <a:normAutofit fontScale="85000" lnSpcReduction="20000"/>
          </a:bodyPr>
          <a:lstStyle/>
          <a:p>
            <a:pPr algn="just"/>
            <a:r>
              <a:rPr lang="el-GR" sz="2800" dirty="0"/>
              <a:t>Αποτελεί την </a:t>
            </a:r>
            <a:r>
              <a:rPr lang="el-GR" sz="2800" dirty="0" err="1"/>
              <a:t>γονεϊκή</a:t>
            </a:r>
            <a:r>
              <a:rPr lang="el-GR" sz="2800" dirty="0"/>
              <a:t> εξουθένωση  υπό το βάρος της ανατροφής των παιδιών  που  συνδέεται με  πολλά ψυχοσωματικά συμπτώματα .</a:t>
            </a:r>
          </a:p>
          <a:p>
            <a:pPr algn="just"/>
            <a:r>
              <a:rPr lang="el-GR" sz="2800" dirty="0"/>
              <a:t>Ο σύγχρονος τρόπος  ζωής  και η μεγάλη  ρευστότητα στο οικονομικό και κοινωνικό επίπεδο δημιουργούν μια νέα, συχνά εξουθενωτική πραγματικότητα  για  τους γονείς, οι αντοχές των οποίων δοκιμάζονται καθημερινά μεταξύ της εργασίας τους και της  σύνθετης φροντίδας των παιδιών.</a:t>
            </a:r>
          </a:p>
          <a:p>
            <a:pPr algn="just"/>
            <a:r>
              <a:rPr lang="el-GR" sz="2800" dirty="0"/>
              <a:t>Το γεγονός ότι οι γυναίκες τεκνοποιούν σε μεγαλύτερη ηλικία συμβάλει σημαντικά  στην εκδήλωση του </a:t>
            </a:r>
            <a:r>
              <a:rPr lang="en-US" sz="2800" dirty="0"/>
              <a:t>burnout</a:t>
            </a:r>
            <a:r>
              <a:rPr lang="el-GR" sz="2800" dirty="0"/>
              <a:t> στους γονείς: </a:t>
            </a:r>
            <a:r>
              <a:rPr lang="en-US" sz="2800" dirty="0"/>
              <a:t>“</a:t>
            </a:r>
            <a:r>
              <a:rPr lang="el-GR" sz="2800" dirty="0"/>
              <a:t>αφενός είναι πιο συνειδητοποιημένοι γονείς και πιο υπεύθυνοι,  αλλά από την άλλη έχουν λιγότερες σωματικές αντοχές »</a:t>
            </a:r>
            <a:r>
              <a:rPr lang="en-US" sz="2800" dirty="0"/>
              <a:t>.</a:t>
            </a:r>
            <a:endParaRPr lang="el-GR" sz="2800" dirty="0"/>
          </a:p>
          <a:p>
            <a:endParaRPr lang="el-GR" dirty="0"/>
          </a:p>
        </p:txBody>
      </p:sp>
    </p:spTree>
    <p:extLst>
      <p:ext uri="{BB962C8B-B14F-4D97-AF65-F5344CB8AC3E}">
        <p14:creationId xmlns:p14="http://schemas.microsoft.com/office/powerpoint/2010/main" val="385607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C40C5E-4229-166A-8378-8E0B87093A3C}"/>
              </a:ext>
            </a:extLst>
          </p:cNvPr>
          <p:cNvSpPr>
            <a:spLocks noGrp="1"/>
          </p:cNvSpPr>
          <p:nvPr>
            <p:ph type="title"/>
          </p:nvPr>
        </p:nvSpPr>
        <p:spPr/>
        <p:txBody>
          <a:bodyPr/>
          <a:lstStyle/>
          <a:p>
            <a:r>
              <a:rPr lang="el-GR" sz="3200" dirty="0">
                <a:solidFill>
                  <a:srgbClr val="C00000"/>
                </a:solidFill>
              </a:rPr>
              <a:t>Πολιτικές  για τη συμφιλίωση</a:t>
            </a:r>
          </a:p>
        </p:txBody>
      </p:sp>
      <p:sp>
        <p:nvSpPr>
          <p:cNvPr id="3" name="Θέση περιεχομένου 2">
            <a:extLst>
              <a:ext uri="{FF2B5EF4-FFF2-40B4-BE49-F238E27FC236}">
                <a16:creationId xmlns:a16="http://schemas.microsoft.com/office/drawing/2014/main" id="{54809F42-4699-625B-4D25-9AC3C911CEC1}"/>
              </a:ext>
            </a:extLst>
          </p:cNvPr>
          <p:cNvSpPr>
            <a:spLocks noGrp="1"/>
          </p:cNvSpPr>
          <p:nvPr>
            <p:ph idx="1"/>
          </p:nvPr>
        </p:nvSpPr>
        <p:spPr/>
        <p:txBody>
          <a:bodyPr/>
          <a:lstStyle/>
          <a:p>
            <a:pPr algn="just"/>
            <a:r>
              <a:rPr lang="el-GR" dirty="0"/>
              <a:t>Στην Ελλάδα οι πολιτικές για τη συμφιλίωση της επαγγελματικής, οικογενειακής και προσωπικής ζωής επικεντρώνονται σε μέτρα που διευκολύνουν τις γυναίκες εργαζόμενες να ασχοληθούν με το διπλό τους ρόλο,  χωρίς  να επιχειρούν να ισορροπήσουν τα βάρη και τις υποχρεώσεις της μη αμειβόμενης εργασίας στο πλαίσιο της οικογενειακής ζωής.</a:t>
            </a:r>
          </a:p>
          <a:p>
            <a:pPr marL="114300" indent="0" algn="just">
              <a:buNone/>
            </a:pPr>
            <a:endParaRPr lang="el-GR" dirty="0"/>
          </a:p>
          <a:p>
            <a:pPr algn="just"/>
            <a:r>
              <a:rPr lang="el-GR" dirty="0"/>
              <a:t>Η ισόρροπη συμμετοχή των γυναικών και των ανδρών συνεπώς, τόσο στην αγορά εργασίας όσο και στην οικογενειακή ζωή, αποτελούν το ζητούμενο για την κοινωνική και οικονομική ανάπτυξη της χώρας.</a:t>
            </a:r>
          </a:p>
        </p:txBody>
      </p:sp>
    </p:spTree>
    <p:extLst>
      <p:ext uri="{BB962C8B-B14F-4D97-AF65-F5344CB8AC3E}">
        <p14:creationId xmlns:p14="http://schemas.microsoft.com/office/powerpoint/2010/main" val="44809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868705-26AA-AE4F-90A4-596428FE7CF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4FAA06D-C68B-81E8-931C-DCB73DE9DD6B}"/>
              </a:ext>
            </a:extLst>
          </p:cNvPr>
          <p:cNvSpPr>
            <a:spLocks noGrp="1"/>
          </p:cNvSpPr>
          <p:nvPr>
            <p:ph idx="1"/>
          </p:nvPr>
        </p:nvSpPr>
        <p:spPr/>
        <p:txBody>
          <a:bodyPr>
            <a:normAutofit/>
          </a:bodyPr>
          <a:lstStyle/>
          <a:p>
            <a:pPr algn="just"/>
            <a:r>
              <a:rPr lang="el-GR" sz="2400" dirty="0"/>
              <a:t>Παρά το γεγονός ότι η Ελλάδα σε νομοθετικό επίπεδο έχει ενσωματώσει πολλές από   τις Κοινοτικές Οδηγίες για την ισότητα των φύλων σε επίπεδο εφαρμογής, η πρόοδος εξακολουθεί να είναι πολύ αργή.</a:t>
            </a:r>
          </a:p>
          <a:p>
            <a:pPr algn="just"/>
            <a:r>
              <a:rPr lang="el-GR" sz="2400" dirty="0"/>
              <a:t> Ειδικότερα, το ζήτημα της συμφιλίωσης της επαγγελματικής με την ιδιωτική και την οικογενειακή ζωή εξακολουθεί να είναι  σχετικά υποβαθμισμένο.  </a:t>
            </a:r>
          </a:p>
          <a:p>
            <a:pPr algn="just"/>
            <a:r>
              <a:rPr lang="el-GR" sz="2400" dirty="0"/>
              <a:t>Η συμφιλίωση εργασίας και οικογένειας αποτελεί   για τις εργαζόμενες γυναίκες μια καθημερινή πρόκληση και ένα στόχο προς επίτευξη, καθώς προσπαθούν διαρκώς να ισορροπήσουν ανάμεσα στις επαγγελματικές και στις οικογενειακές τους υποχρεώσεις</a:t>
            </a:r>
          </a:p>
        </p:txBody>
      </p:sp>
    </p:spTree>
    <p:extLst>
      <p:ext uri="{BB962C8B-B14F-4D97-AF65-F5344CB8AC3E}">
        <p14:creationId xmlns:p14="http://schemas.microsoft.com/office/powerpoint/2010/main" val="3461016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406EB3-9DE4-D10B-830B-4B1EC54AA47E}"/>
              </a:ext>
            </a:extLst>
          </p:cNvPr>
          <p:cNvSpPr>
            <a:spLocks noGrp="1"/>
          </p:cNvSpPr>
          <p:nvPr>
            <p:ph type="title"/>
          </p:nvPr>
        </p:nvSpPr>
        <p:spPr>
          <a:xfrm>
            <a:off x="539552" y="404664"/>
            <a:ext cx="7537648" cy="864096"/>
          </a:xfrm>
        </p:spPr>
        <p:txBody>
          <a:bodyPr/>
          <a:lstStyle/>
          <a:p>
            <a:r>
              <a:rPr lang="el-GR" sz="2400" b="1" dirty="0">
                <a:solidFill>
                  <a:srgbClr val="C00000"/>
                </a:solidFill>
                <a:latin typeface="Roboto Slab" pitchFamily="2" charset="0"/>
              </a:rPr>
              <a:t>Νέο Πρόγραμμα «Νταντάδες της γειτονιάς»</a:t>
            </a:r>
            <a:br>
              <a:rPr lang="el-GR" sz="2400" b="1" dirty="0">
                <a:solidFill>
                  <a:srgbClr val="C00000"/>
                </a:solidFill>
                <a:latin typeface="Roboto Slab" pitchFamily="2" charset="0"/>
              </a:rPr>
            </a:br>
            <a:endParaRPr lang="el-GR" sz="2400" dirty="0">
              <a:solidFill>
                <a:srgbClr val="C00000"/>
              </a:solidFill>
            </a:endParaRPr>
          </a:p>
        </p:txBody>
      </p:sp>
      <p:sp>
        <p:nvSpPr>
          <p:cNvPr id="3" name="Θέση περιεχομένου 2">
            <a:extLst>
              <a:ext uri="{FF2B5EF4-FFF2-40B4-BE49-F238E27FC236}">
                <a16:creationId xmlns:a16="http://schemas.microsoft.com/office/drawing/2014/main" id="{A6C67D62-945B-BA39-A441-B2B3D127D3D9}"/>
              </a:ext>
            </a:extLst>
          </p:cNvPr>
          <p:cNvSpPr>
            <a:spLocks noGrp="1"/>
          </p:cNvSpPr>
          <p:nvPr>
            <p:ph idx="1"/>
          </p:nvPr>
        </p:nvSpPr>
        <p:spPr>
          <a:xfrm>
            <a:off x="251520" y="1052736"/>
            <a:ext cx="7920880" cy="5530626"/>
          </a:xfrm>
        </p:spPr>
        <p:txBody>
          <a:bodyPr>
            <a:normAutofit fontScale="25000" lnSpcReduction="20000"/>
          </a:bodyPr>
          <a:lstStyle/>
          <a:p>
            <a:pPr algn="just"/>
            <a:r>
              <a:rPr lang="el-GR" sz="6200" b="0" i="0" dirty="0">
                <a:solidFill>
                  <a:srgbClr val="1D1D1D"/>
                </a:solidFill>
                <a:effectLst/>
                <a:latin typeface="Roboto" panose="02000000000000000000" pitchFamily="2" charset="0"/>
              </a:rPr>
              <a:t>Το πρόγραμμα «Νταντάδες της Γειτονιάς» εμπίπτει στον άξονα δράσεων υπέρ της συμφιλίωσης οικογενειακής και επαγγελματικής ζωής, ο οποίος αποτελεί έναν από τους βασικούς  στόχους της Ευρωπαϊκής Στρατηγικής για την ισότητα, για τα επόμενα χρόνια. Το έργο θα υλοποιηθεί σε πιλοτικό αρχικά επίπεδο σε 61 δήμους της χώρας και στη συνέχεια θα εφαρμοστεί σταδιακά σε όλη την επικράτεια.</a:t>
            </a:r>
          </a:p>
          <a:p>
            <a:pPr algn="just"/>
            <a:r>
              <a:rPr lang="el-GR" sz="6200" b="0" i="0" dirty="0">
                <a:solidFill>
                  <a:srgbClr val="1D1D1D"/>
                </a:solidFill>
                <a:effectLst/>
                <a:latin typeface="Roboto" panose="02000000000000000000" pitchFamily="2" charset="0"/>
              </a:rPr>
              <a:t>Το πρόγραμμα αυτό αφορά κυρίως τη φύλαξη βρεφών ηλικίας </a:t>
            </a:r>
            <a:r>
              <a:rPr lang="el-GR" sz="6200" b="0" i="0" dirty="0">
                <a:solidFill>
                  <a:srgbClr val="C00000"/>
                </a:solidFill>
                <a:effectLst/>
                <a:latin typeface="Roboto" panose="02000000000000000000" pitchFamily="2" charset="0"/>
              </a:rPr>
              <a:t>από δύο μηνών έως 2,5 ετών </a:t>
            </a:r>
            <a:r>
              <a:rPr lang="el-GR" sz="6200" b="0" i="0" dirty="0">
                <a:solidFill>
                  <a:srgbClr val="1D1D1D"/>
                </a:solidFill>
                <a:effectLst/>
                <a:latin typeface="Roboto" panose="02000000000000000000" pitchFamily="2" charset="0"/>
              </a:rPr>
              <a:t>και προβλέπει την οικονομική ενίσχυση των εργαζομένων -κυρίως- γονέων, των </a:t>
            </a:r>
            <a:r>
              <a:rPr lang="el-GR" sz="6200" b="0" i="0" dirty="0" err="1">
                <a:solidFill>
                  <a:srgbClr val="1D1D1D"/>
                </a:solidFill>
                <a:effectLst/>
                <a:latin typeface="Roboto" panose="02000000000000000000" pitchFamily="2" charset="0"/>
              </a:rPr>
              <a:t>μονογονέων</a:t>
            </a:r>
            <a:r>
              <a:rPr lang="el-GR" sz="6200" b="0" i="0" dirty="0">
                <a:solidFill>
                  <a:srgbClr val="1D1D1D"/>
                </a:solidFill>
                <a:effectLst/>
                <a:latin typeface="Roboto" panose="02000000000000000000" pitchFamily="2" charset="0"/>
              </a:rPr>
              <a:t>, των αναδόχων και γενικά της οικογένειας οριζόντια, για τη φύλαξη του παιδιού ή των παιδιών τους, είτε εντός της οικογενειακής εστίας είτε στο σπίτι μιας/ενός παιδαγωγού-φροντιστή.</a:t>
            </a:r>
          </a:p>
          <a:p>
            <a:pPr algn="just"/>
            <a:r>
              <a:rPr lang="el-GR" sz="6200" b="0" i="0" dirty="0">
                <a:solidFill>
                  <a:srgbClr val="1D1D1D"/>
                </a:solidFill>
                <a:effectLst/>
                <a:latin typeface="Roboto" panose="02000000000000000000" pitchFamily="2" charset="0"/>
              </a:rPr>
              <a:t>Σε πρώτη φάση θα δημιουργηθεί το «</a:t>
            </a:r>
            <a:r>
              <a:rPr lang="el-GR" sz="6200" b="0" i="0" dirty="0">
                <a:solidFill>
                  <a:srgbClr val="C00000"/>
                </a:solidFill>
                <a:effectLst/>
                <a:latin typeface="Roboto" panose="02000000000000000000" pitchFamily="2" charset="0"/>
              </a:rPr>
              <a:t>Μητρώο Επιμελητών</a:t>
            </a:r>
            <a:r>
              <a:rPr lang="el-GR" sz="6200" b="0" i="0" dirty="0">
                <a:solidFill>
                  <a:srgbClr val="1D1D1D"/>
                </a:solidFill>
                <a:effectLst/>
                <a:latin typeface="Roboto" panose="02000000000000000000" pitchFamily="2" charset="0"/>
              </a:rPr>
              <a:t>». Η πλατφόρμα </a:t>
            </a:r>
            <a:r>
              <a:rPr lang="el-GR" sz="6200" b="0" i="0" u="none" strike="noStrike" dirty="0">
                <a:solidFill>
                  <a:srgbClr val="1D59BF"/>
                </a:solidFill>
                <a:effectLst/>
                <a:latin typeface="Roboto" panose="02000000000000000000" pitchFamily="2" charset="0"/>
                <a:hlinkClick r:id="rId2"/>
              </a:rPr>
              <a:t>ntantades.gov.gr</a:t>
            </a:r>
            <a:r>
              <a:rPr lang="el-GR" sz="6200" b="0" i="0" dirty="0">
                <a:solidFill>
                  <a:srgbClr val="1D1D1D"/>
                </a:solidFill>
                <a:effectLst/>
                <a:latin typeface="Roboto" panose="02000000000000000000" pitchFamily="2" charset="0"/>
              </a:rPr>
              <a:t> άνοιξε προκειμένου να εγγραφούν όσοι και όσες επιθυμούν να απασχοληθούν ως επιμελητές και επιμελήτριες.  </a:t>
            </a:r>
          </a:p>
          <a:p>
            <a:pPr algn="just"/>
            <a:r>
              <a:rPr lang="el-GR" sz="6200" b="0" i="0" dirty="0">
                <a:solidFill>
                  <a:srgbClr val="1D1D1D"/>
                </a:solidFill>
                <a:effectLst/>
                <a:latin typeface="Roboto" panose="02000000000000000000" pitchFamily="2" charset="0"/>
              </a:rPr>
              <a:t>Σε δεύτερη φάση θα ανοίξει η πλατφόρμα για να καταθέσουν αίτηση και τα απαραίτητα δικαιολογητικά οι γονείς οι οποίοι ενδιαφέρονται για το πρόγραμμα «</a:t>
            </a:r>
            <a:r>
              <a:rPr lang="el-GR" sz="6200" b="0" i="0" dirty="0">
                <a:solidFill>
                  <a:srgbClr val="C00000"/>
                </a:solidFill>
                <a:effectLst/>
                <a:latin typeface="Roboto" panose="02000000000000000000" pitchFamily="2" charset="0"/>
              </a:rPr>
              <a:t>Νταντάδες της Γειτονιάς</a:t>
            </a:r>
            <a:r>
              <a:rPr lang="el-GR" sz="6200" b="0" i="0" dirty="0">
                <a:solidFill>
                  <a:srgbClr val="1D1D1D"/>
                </a:solidFill>
                <a:effectLst/>
                <a:latin typeface="Roboto" panose="02000000000000000000" pitchFamily="2" charset="0"/>
              </a:rPr>
              <a:t>».</a:t>
            </a:r>
          </a:p>
          <a:p>
            <a:pPr algn="just"/>
            <a:r>
              <a:rPr lang="el-GR" sz="6200" b="0" i="0" dirty="0">
                <a:solidFill>
                  <a:srgbClr val="1D1D1D"/>
                </a:solidFill>
                <a:effectLst/>
                <a:latin typeface="Roboto" panose="02000000000000000000" pitchFamily="2" charset="0"/>
              </a:rPr>
              <a:t> Ο στόχος του προγράμματος είναι διττός. Στοχεύ</a:t>
            </a:r>
            <a:r>
              <a:rPr lang="el-GR" sz="6200" dirty="0">
                <a:solidFill>
                  <a:srgbClr val="1D1D1D"/>
                </a:solidFill>
                <a:latin typeface="Roboto" panose="02000000000000000000" pitchFamily="2" charset="0"/>
              </a:rPr>
              <a:t>ει</a:t>
            </a:r>
            <a:r>
              <a:rPr lang="el-GR" sz="6200" b="0" i="0" dirty="0">
                <a:solidFill>
                  <a:srgbClr val="1D1D1D"/>
                </a:solidFill>
                <a:effectLst/>
                <a:latin typeface="Roboto" panose="02000000000000000000" pitchFamily="2" charset="0"/>
              </a:rPr>
              <a:t> αφενός στην υποστήριξη και τη διευκόλυνση των γυναικών μητέρων και κηδεμόνων, προκειμένου μετά την απόκτηση ενός παιδιού να πετύχουν την πλήρη επανένταξή τους στην αγορά εργασίας και τη συνέχιση της επαγγελματικής τους καριέρας και αφετέρου στη μείωση της αδήλωτης εργασίας μέσω της ενθάρρυνσης άνεργων, κυρίως, γυναικών να εργαστούν ως παιδαγωγοί-φροντιστές.</a:t>
            </a:r>
          </a:p>
          <a:p>
            <a:pPr algn="just"/>
            <a:r>
              <a:rPr lang="el-GR" b="0" i="0" dirty="0">
                <a:solidFill>
                  <a:srgbClr val="000000"/>
                </a:solidFill>
                <a:effectLst/>
                <a:latin typeface="Roboto" panose="02000000000000000000" pitchFamily="2" charset="0"/>
              </a:rPr>
              <a:t> </a:t>
            </a:r>
          </a:p>
          <a:p>
            <a:endParaRPr lang="el-GR" dirty="0"/>
          </a:p>
        </p:txBody>
      </p:sp>
    </p:spTree>
    <p:extLst>
      <p:ext uri="{BB962C8B-B14F-4D97-AF65-F5344CB8AC3E}">
        <p14:creationId xmlns:p14="http://schemas.microsoft.com/office/powerpoint/2010/main" val="13993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F00636-AEBA-FB5D-D541-B7D5A1EB734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0E74B8F0-CD20-AB7E-1FA5-E3AB2207E64F}"/>
              </a:ext>
            </a:extLst>
          </p:cNvPr>
          <p:cNvPicPr>
            <a:picLocks noGrp="1" noChangeAspect="1"/>
          </p:cNvPicPr>
          <p:nvPr>
            <p:ph idx="1"/>
          </p:nvPr>
        </p:nvPicPr>
        <p:blipFill>
          <a:blip r:embed="rId2"/>
          <a:stretch>
            <a:fillRect/>
          </a:stretch>
        </p:blipFill>
        <p:spPr>
          <a:xfrm>
            <a:off x="-96172" y="548680"/>
            <a:ext cx="8361042" cy="6034682"/>
          </a:xfrm>
        </p:spPr>
      </p:pic>
    </p:spTree>
    <p:extLst>
      <p:ext uri="{BB962C8B-B14F-4D97-AF65-F5344CB8AC3E}">
        <p14:creationId xmlns:p14="http://schemas.microsoft.com/office/powerpoint/2010/main" val="263673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BBE633-766C-5304-6922-A57CEAEBC5CB}"/>
              </a:ext>
            </a:extLst>
          </p:cNvPr>
          <p:cNvSpPr>
            <a:spLocks noGrp="1"/>
          </p:cNvSpPr>
          <p:nvPr>
            <p:ph type="title"/>
          </p:nvPr>
        </p:nvSpPr>
        <p:spPr>
          <a:xfrm>
            <a:off x="1187624" y="260648"/>
            <a:ext cx="6889576" cy="1156990"/>
          </a:xfrm>
        </p:spPr>
        <p:txBody>
          <a:bodyPr/>
          <a:lstStyle/>
          <a:p>
            <a:r>
              <a:rPr lang="el-GR" sz="24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Συμφιλίωση της επαγγελματικής με την οικογενειακή/ιδιωτική ζωή: Ορισμοί   </a:t>
            </a:r>
            <a:br>
              <a:rPr lang="el-GR"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el-GR" sz="2400" dirty="0">
              <a:solidFill>
                <a:srgbClr val="C00000"/>
              </a:solidFill>
            </a:endParaRPr>
          </a:p>
        </p:txBody>
      </p:sp>
      <p:sp>
        <p:nvSpPr>
          <p:cNvPr id="3" name="Θέση περιεχομένου 2">
            <a:extLst>
              <a:ext uri="{FF2B5EF4-FFF2-40B4-BE49-F238E27FC236}">
                <a16:creationId xmlns:a16="http://schemas.microsoft.com/office/drawing/2014/main" id="{2C8319E1-78CA-CDD4-1C57-048688A6E06C}"/>
              </a:ext>
            </a:extLst>
          </p:cNvPr>
          <p:cNvSpPr>
            <a:spLocks noGrp="1"/>
          </p:cNvSpPr>
          <p:nvPr>
            <p:ph idx="1"/>
          </p:nvPr>
        </p:nvSpPr>
        <p:spPr>
          <a:xfrm>
            <a:off x="251520" y="1556792"/>
            <a:ext cx="7620000" cy="4800600"/>
          </a:xfrm>
        </p:spPr>
        <p:txBody>
          <a:bodyPr>
            <a:normAutofit/>
          </a:bodyPr>
          <a:lstStyle/>
          <a:p>
            <a:pPr marL="628650" indent="-285750" algn="just">
              <a:lnSpc>
                <a:spcPct val="115000"/>
              </a:lnSpc>
              <a:spcBef>
                <a:spcPts val="600"/>
              </a:spcBef>
              <a:spcAft>
                <a:spcPts val="600"/>
              </a:spcAft>
              <a:buFont typeface="Wingdings" panose="05000000000000000000" pitchFamily="2" charset="2"/>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r>
              <a:rPr lang="el-GR" sz="2000" dirty="0">
                <a:effectLst/>
                <a:latin typeface="Arial" panose="020B0604020202020204" pitchFamily="34" charset="0"/>
                <a:ea typeface="Calibri" panose="020F0502020204030204" pitchFamily="34" charset="0"/>
                <a:cs typeface="Times New Roman" panose="02020603050405020304" pitchFamily="18" charset="0"/>
              </a:rPr>
              <a:t>Ο όρος </a:t>
            </a:r>
            <a:r>
              <a:rPr lang="el-GR" sz="2000" i="1" dirty="0">
                <a:effectLst/>
                <a:latin typeface="Arial" panose="020B0604020202020204" pitchFamily="34" charset="0"/>
                <a:ea typeface="Calibri" panose="020F0502020204030204" pitchFamily="34" charset="0"/>
                <a:cs typeface="Times New Roman" panose="02020603050405020304" pitchFamily="18" charset="0"/>
              </a:rPr>
              <a:t>εξισορρόπηση/ συμφιλίωση της εργασίας και της οικογενειακής/ιδιωτικής ζωής /</a:t>
            </a:r>
            <a:r>
              <a:rPr lang="en-US" sz="2000" i="1" dirty="0">
                <a:effectLst/>
                <a:latin typeface="Arial" panose="020B0604020202020204" pitchFamily="34" charset="0"/>
                <a:ea typeface="Calibri" panose="020F0502020204030204" pitchFamily="34" charset="0"/>
                <a:cs typeface="Times New Roman" panose="02020603050405020304" pitchFamily="18" charset="0"/>
              </a:rPr>
              <a:t>reconciliation</a:t>
            </a:r>
            <a:r>
              <a:rPr lang="el-GR" sz="2000" i="1" dirty="0">
                <a:effectLst/>
                <a:latin typeface="Arial" panose="020B0604020202020204" pitchFamily="34" charset="0"/>
                <a:ea typeface="Calibri" panose="020F0502020204030204" pitchFamily="34" charset="0"/>
                <a:cs typeface="Times New Roman" panose="02020603050405020304" pitchFamily="18" charset="0"/>
              </a:rPr>
              <a:t>  </a:t>
            </a:r>
            <a:r>
              <a:rPr lang="en-US" sz="2000" i="1" dirty="0">
                <a:effectLst/>
                <a:latin typeface="Arial" panose="020B0604020202020204" pitchFamily="34" charset="0"/>
                <a:ea typeface="Calibri" panose="020F0502020204030204" pitchFamily="34" charset="0"/>
                <a:cs typeface="Times New Roman" panose="02020603050405020304" pitchFamily="18" charset="0"/>
              </a:rPr>
              <a:t>of work</a:t>
            </a:r>
            <a:r>
              <a:rPr lang="el-GR" sz="2000" i="1" dirty="0">
                <a:effectLst/>
                <a:latin typeface="Arial" panose="020B0604020202020204" pitchFamily="34" charset="0"/>
                <a:ea typeface="Calibri" panose="020F0502020204030204" pitchFamily="34" charset="0"/>
                <a:cs typeface="Times New Roman" panose="02020603050405020304" pitchFamily="18" charset="0"/>
              </a:rPr>
              <a:t>  </a:t>
            </a:r>
            <a:r>
              <a:rPr lang="en-US" sz="2000" i="1" dirty="0">
                <a:effectLst/>
                <a:latin typeface="Arial" panose="020B0604020202020204" pitchFamily="34" charset="0"/>
                <a:ea typeface="Calibri" panose="020F0502020204030204" pitchFamily="34" charset="0"/>
                <a:cs typeface="Times New Roman" panose="02020603050405020304" pitchFamily="18" charset="0"/>
              </a:rPr>
              <a:t>and family</a:t>
            </a:r>
            <a:r>
              <a:rPr lang="el-GR" sz="2000" i="1" dirty="0">
                <a:effectLst/>
                <a:latin typeface="Arial" panose="020B0604020202020204" pitchFamily="34" charset="0"/>
                <a:ea typeface="Calibri" panose="020F0502020204030204" pitchFamily="34" charset="0"/>
                <a:cs typeface="Times New Roman" panose="02020603050405020304" pitchFamily="18" charset="0"/>
              </a:rPr>
              <a:t>  </a:t>
            </a:r>
            <a:r>
              <a:rPr lang="en-US" sz="2000" i="1" dirty="0">
                <a:effectLst/>
                <a:latin typeface="Arial" panose="020B0604020202020204" pitchFamily="34" charset="0"/>
                <a:ea typeface="Calibri" panose="020F0502020204030204" pitchFamily="34" charset="0"/>
                <a:cs typeface="Times New Roman" panose="02020603050405020304" pitchFamily="18" charset="0"/>
              </a:rPr>
              <a:t>life </a:t>
            </a:r>
            <a:r>
              <a:rPr lang="el-GR" sz="2000" dirty="0">
                <a:effectLst/>
                <a:latin typeface="Arial" panose="020B0604020202020204" pitchFamily="34" charset="0"/>
                <a:ea typeface="Calibri" panose="020F0502020204030204" pitchFamily="34" charset="0"/>
                <a:cs typeface="Times New Roman" panose="02020603050405020304" pitchFamily="18" charset="0"/>
              </a:rPr>
              <a:t>χρησιμοποιείται κυρίως για να περιγράψει την ισορροπία μεταξύ των ευθυνών, οι οποίες σχετίζονται με την αμειβόμενη εργασία και αυτών που αφορούν   δραστηριότητες της μη αμειβόμενης εργασίας (οικιακές εργασίες και εργασίες  φροντίδας  (</a:t>
            </a:r>
            <a:r>
              <a:rPr lang="el-GR" sz="2000" dirty="0" err="1">
                <a:effectLst/>
                <a:latin typeface="Arial" panose="020B0604020202020204" pitchFamily="34" charset="0"/>
                <a:ea typeface="Calibri" panose="020F0502020204030204" pitchFamily="34" charset="0"/>
                <a:cs typeface="Times New Roman" panose="02020603050405020304" pitchFamily="18" charset="0"/>
              </a:rPr>
              <a:t>Visser</a:t>
            </a:r>
            <a:r>
              <a:rPr lang="el-GR" sz="2000" dirty="0">
                <a:effectLst/>
                <a:latin typeface="Arial" panose="020B0604020202020204" pitchFamily="34" charset="0"/>
                <a:ea typeface="Calibri" panose="020F0502020204030204" pitchFamily="34" charset="0"/>
                <a:cs typeface="Times New Roman" panose="02020603050405020304" pitchFamily="18" charset="0"/>
              </a:rPr>
              <a:t> &amp; </a:t>
            </a:r>
            <a:r>
              <a:rPr lang="el-GR" sz="2000" dirty="0" err="1">
                <a:effectLst/>
                <a:latin typeface="Arial" panose="020B0604020202020204" pitchFamily="34" charset="0"/>
                <a:ea typeface="Calibri" panose="020F0502020204030204" pitchFamily="34" charset="0"/>
                <a:cs typeface="Times New Roman" panose="02020603050405020304" pitchFamily="18" charset="0"/>
              </a:rPr>
              <a:t>Williams</a:t>
            </a:r>
            <a:r>
              <a:rPr lang="el-GR" sz="2000" dirty="0">
                <a:effectLst/>
                <a:latin typeface="Arial" panose="020B0604020202020204" pitchFamily="34" charset="0"/>
                <a:ea typeface="Calibri" panose="020F0502020204030204" pitchFamily="34" charset="0"/>
                <a:cs typeface="Times New Roman" panose="02020603050405020304" pitchFamily="18" charset="0"/>
              </a:rPr>
              <a:t>, 2006). </a:t>
            </a:r>
          </a:p>
          <a:p>
            <a:pPr marL="628650" indent="-285750" algn="just">
              <a:lnSpc>
                <a:spcPct val="115000"/>
              </a:lnSpc>
              <a:spcBef>
                <a:spcPts val="600"/>
              </a:spcBef>
              <a:spcAft>
                <a:spcPts val="600"/>
              </a:spcAft>
              <a:buFont typeface="Wingdings" panose="05000000000000000000" pitchFamily="2" charset="2"/>
              <a:buChar char="§"/>
            </a:pPr>
            <a:r>
              <a:rPr lang="el-GR" sz="2000" dirty="0">
                <a:effectLst/>
                <a:latin typeface="Arial" panose="020B0604020202020204" pitchFamily="34" charset="0"/>
                <a:ea typeface="Calibri" panose="020F0502020204030204" pitchFamily="34" charset="0"/>
                <a:cs typeface="Times New Roman" panose="02020603050405020304" pitchFamily="18" charset="0"/>
              </a:rPr>
              <a:t>Ακόμη, με  τον  όρο αυτό επισημαίνεται η άνιση  κατανομή  των  οικογενειακών υποχρεώσεων ανάμεσα  στους  δυο γονείς και η αναγκαιότητα παρεμβάσεων  από  την  πολιτεία (</a:t>
            </a:r>
            <a:r>
              <a:rPr lang="en-US" sz="2000" dirty="0">
                <a:effectLst/>
                <a:latin typeface="Arial" panose="020B0604020202020204" pitchFamily="34" charset="0"/>
                <a:ea typeface="Calibri" panose="020F0502020204030204" pitchFamily="34" charset="0"/>
                <a:cs typeface="Times New Roman" panose="02020603050405020304" pitchFamily="18" charset="0"/>
              </a:rPr>
              <a:t>EIGE</a:t>
            </a:r>
            <a:r>
              <a:rPr lang="el-GR" sz="2000" dirty="0">
                <a:effectLst/>
                <a:latin typeface="Arial" panose="020B0604020202020204" pitchFamily="34" charset="0"/>
                <a:ea typeface="Calibri" panose="020F0502020204030204" pitchFamily="34" charset="0"/>
                <a:cs typeface="Times New Roman" panose="02020603050405020304" pitchFamily="18" charset="0"/>
              </a:rPr>
              <a:t>, 2015, </a:t>
            </a:r>
            <a:r>
              <a:rPr lang="el-GR" sz="2000" dirty="0" err="1">
                <a:effectLst/>
                <a:latin typeface="Arial" panose="020B0604020202020204" pitchFamily="34" charset="0"/>
                <a:ea typeface="Calibri" panose="020F0502020204030204" pitchFamily="34" charset="0"/>
                <a:cs typeface="Times New Roman" panose="02020603050405020304" pitchFamily="18" charset="0"/>
              </a:rPr>
              <a:t>Αλιπράντη</a:t>
            </a:r>
            <a:r>
              <a:rPr lang="el-GR" sz="2000" dirty="0">
                <a:effectLst/>
                <a:latin typeface="Arial" panose="020B0604020202020204" pitchFamily="34" charset="0"/>
                <a:ea typeface="Calibri" panose="020F0502020204030204" pitchFamily="34" charset="0"/>
                <a:cs typeface="Times New Roman" panose="02020603050405020304" pitchFamily="18" charset="0"/>
              </a:rPr>
              <a:t> , 2022</a:t>
            </a:r>
            <a:r>
              <a:rPr lang="el-GR"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l-GR" sz="2000" dirty="0">
                <a:effectLst/>
                <a:latin typeface="Arial" panose="020B0604020202020204" pitchFamily="34" charset="0"/>
                <a:ea typeface="Calibri" panose="020F0502020204030204" pitchFamily="34" charset="0"/>
                <a:cs typeface="Times New Roman" panose="02020603050405020304" pitchFamily="18" charset="0"/>
              </a:rPr>
              <a:t>.</a:t>
            </a:r>
            <a:r>
              <a:rPr lang="el-GR" sz="2000" b="1" dirty="0">
                <a:effectLst/>
                <a:latin typeface="Arial" panose="020B0604020202020204" pitchFamily="34" charset="0"/>
                <a:ea typeface="Calibri" panose="020F0502020204030204" pitchFamily="34" charset="0"/>
                <a:cs typeface="Times New Roman" panose="02020603050405020304" pitchFamily="18" charset="0"/>
              </a:rPr>
              <a:t>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452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282FDE-BCCC-0C99-4A66-34BCFCA6EFA7}"/>
              </a:ext>
            </a:extLst>
          </p:cNvPr>
          <p:cNvSpPr>
            <a:spLocks noGrp="1"/>
          </p:cNvSpPr>
          <p:nvPr>
            <p:ph type="title"/>
          </p:nvPr>
        </p:nvSpPr>
        <p:spPr>
          <a:xfrm>
            <a:off x="539552" y="274638"/>
            <a:ext cx="7537648" cy="1143000"/>
          </a:xfrm>
        </p:spPr>
        <p:txBody>
          <a:bodyPr/>
          <a:lstStyle/>
          <a:p>
            <a:r>
              <a:rPr lang="el-GR" sz="2800" b="1" dirty="0">
                <a:solidFill>
                  <a:srgbClr val="C00000"/>
                </a:solidFill>
              </a:rPr>
              <a:t>εξισορρόπηση εργασίας και ιδιωτικής ζωής:</a:t>
            </a:r>
            <a:r>
              <a:rPr lang="el-GR" sz="2800" dirty="0"/>
              <a:t> αναφέρεται κυρίως σε τρεις διαφορετικές σφαίρες</a:t>
            </a:r>
          </a:p>
        </p:txBody>
      </p:sp>
      <p:sp>
        <p:nvSpPr>
          <p:cNvPr id="3" name="Θέση περιεχομένου 2">
            <a:extLst>
              <a:ext uri="{FF2B5EF4-FFF2-40B4-BE49-F238E27FC236}">
                <a16:creationId xmlns:a16="http://schemas.microsoft.com/office/drawing/2014/main" id="{E0C2ED16-12C5-DAF4-D189-D1036BCF0103}"/>
              </a:ext>
            </a:extLst>
          </p:cNvPr>
          <p:cNvSpPr>
            <a:spLocks noGrp="1"/>
          </p:cNvSpPr>
          <p:nvPr>
            <p:ph idx="1"/>
          </p:nvPr>
        </p:nvSpPr>
        <p:spPr>
          <a:xfrm>
            <a:off x="251520" y="1417638"/>
            <a:ext cx="7825680" cy="4983162"/>
          </a:xfrm>
        </p:spPr>
        <p:txBody>
          <a:bodyPr>
            <a:normAutofit fontScale="92500" lnSpcReduction="10000"/>
          </a:bodyPr>
          <a:lstStyle/>
          <a:p>
            <a:pPr algn="just"/>
            <a:r>
              <a:rPr lang="el-GR" dirty="0"/>
              <a:t>Η «</a:t>
            </a:r>
            <a:r>
              <a:rPr lang="el-GR" b="1" dirty="0">
                <a:solidFill>
                  <a:srgbClr val="C00000"/>
                </a:solidFill>
              </a:rPr>
              <a:t>εξισορρόπηση εργασίας και ιδιωτικής ζωής</a:t>
            </a:r>
            <a:r>
              <a:rPr lang="el-GR" dirty="0"/>
              <a:t>» αναφέρεται κυρίως σε τρεις διαφορετικές σφαίρες / τομείς του χρόνου που διαθέτει κάθε άτομο: την αμειβόμενη εργασία (δημόσια σφαίρα), τη μη αμειβόμενη εργασία / φροντίδα (ιδιωτική σφαίρα) και τις δραστηριότητες αναψυχής (ιδιωτική και δημόσια). </a:t>
            </a:r>
          </a:p>
          <a:p>
            <a:pPr algn="just"/>
            <a:r>
              <a:rPr lang="el-GR" dirty="0"/>
              <a:t>Τα όρια ανάμεσα σε αυτούς τους τρεις τομείς έχουν καταστεί ασαφή, σαν αποτέλεσμα της δυναμικής αλληλεπίδρασης των τριών αυτών, γνωστή σαν «</a:t>
            </a:r>
            <a:r>
              <a:rPr lang="el-GR" b="1" dirty="0">
                <a:solidFill>
                  <a:srgbClr val="C00000"/>
                </a:solidFill>
              </a:rPr>
              <a:t>σύγκρουση εργασίας και ιδιωτικής ζωής</a:t>
            </a:r>
            <a:r>
              <a:rPr lang="el-GR" dirty="0"/>
              <a:t>» (</a:t>
            </a:r>
            <a:r>
              <a:rPr lang="el-GR" dirty="0" err="1"/>
              <a:t>work-life</a:t>
            </a:r>
            <a:r>
              <a:rPr lang="el-GR" dirty="0"/>
              <a:t> </a:t>
            </a:r>
            <a:r>
              <a:rPr lang="el-GR" dirty="0" err="1"/>
              <a:t>conflict</a:t>
            </a:r>
            <a:r>
              <a:rPr lang="el-GR" dirty="0"/>
              <a:t>) (European </a:t>
            </a:r>
            <a:r>
              <a:rPr lang="el-GR" dirty="0" err="1"/>
              <a:t>Parliament</a:t>
            </a:r>
            <a:r>
              <a:rPr lang="el-GR" dirty="0"/>
              <a:t> 2016). </a:t>
            </a:r>
          </a:p>
          <a:p>
            <a:r>
              <a:rPr lang="el-GR" dirty="0"/>
              <a:t>Ακόμη, ο όρος αυτός αναφέρεται και στις πολιτικές που ενθαρρύνουν και διευκολύνουν τη συμμετοχή των γυναικών στην αγορά εργασίας. </a:t>
            </a:r>
          </a:p>
          <a:p>
            <a:pPr algn="just"/>
            <a:r>
              <a:rPr lang="el-GR" dirty="0"/>
              <a:t>Πιο συγκεκριμένα, οι πολιτικές που αναπτύχθηκαν και σχεδιάστηκαν σε όλες τις ευρωπαϊκές χώρες αφορούν άδειες μητρότητας, δομές φύλαξης μικρών παιδιών, γονικές άδειες, μειωμένα ωράρια </a:t>
            </a:r>
            <a:r>
              <a:rPr lang="el-GR" dirty="0" err="1"/>
              <a:t>κλπ</a:t>
            </a:r>
            <a:r>
              <a:rPr lang="el-GR" dirty="0"/>
              <a:t>  και λιγότερο μέτρα που προωθούν την ανακατανομή των </a:t>
            </a:r>
            <a:r>
              <a:rPr lang="el-GR" dirty="0" err="1"/>
              <a:t>γονεϊκών</a:t>
            </a:r>
            <a:r>
              <a:rPr lang="el-GR" dirty="0"/>
              <a:t> ευθυνών στο πλαίσιο της οικογενειακής συμβίωσης.</a:t>
            </a:r>
          </a:p>
        </p:txBody>
      </p:sp>
    </p:spTree>
    <p:extLst>
      <p:ext uri="{BB962C8B-B14F-4D97-AF65-F5344CB8AC3E}">
        <p14:creationId xmlns:p14="http://schemas.microsoft.com/office/powerpoint/2010/main" val="318455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C2C491-0C87-B947-9F5E-819175510E45}"/>
              </a:ext>
            </a:extLst>
          </p:cNvPr>
          <p:cNvSpPr>
            <a:spLocks noGrp="1"/>
          </p:cNvSpPr>
          <p:nvPr>
            <p:ph type="title"/>
          </p:nvPr>
        </p:nvSpPr>
        <p:spPr/>
        <p:txBody>
          <a:bodyPr/>
          <a:lstStyle/>
          <a:p>
            <a:r>
              <a:rPr lang="el-GR"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Παρεμβάσεις στη σχέση εργασία-οικογένεια</a:t>
            </a:r>
            <a:endParaRPr lang="el-GR" sz="2800" dirty="0">
              <a:solidFill>
                <a:srgbClr val="C00000"/>
              </a:solidFill>
            </a:endParaRPr>
          </a:p>
        </p:txBody>
      </p:sp>
      <p:sp>
        <p:nvSpPr>
          <p:cNvPr id="3" name="Θέση περιεχομένου 2">
            <a:extLst>
              <a:ext uri="{FF2B5EF4-FFF2-40B4-BE49-F238E27FC236}">
                <a16:creationId xmlns:a16="http://schemas.microsoft.com/office/drawing/2014/main" id="{4E2196AC-D6F0-4EDF-F858-69B39727A6B5}"/>
              </a:ext>
            </a:extLst>
          </p:cNvPr>
          <p:cNvSpPr>
            <a:spLocks noGrp="1"/>
          </p:cNvSpPr>
          <p:nvPr>
            <p:ph idx="1"/>
          </p:nvPr>
        </p:nvSpPr>
        <p:spPr>
          <a:xfrm>
            <a:off x="323528" y="1417638"/>
            <a:ext cx="7753672" cy="5323730"/>
          </a:xfrm>
        </p:spPr>
        <p:txBody>
          <a:bodyPr>
            <a:normAutofit/>
          </a:bodyPr>
          <a:lstStyle/>
          <a:p>
            <a:pPr marL="685800" indent="-342900" algn="just">
              <a:buFont typeface="Wingdings" panose="05000000000000000000" pitchFamily="2" charset="2"/>
              <a:buChar char="§"/>
            </a:pPr>
            <a:r>
              <a:rPr lang="el-GR" sz="2000" dirty="0">
                <a:effectLst/>
                <a:latin typeface="Calibri" panose="020F0502020204030204" pitchFamily="34" charset="0"/>
                <a:ea typeface="Times New Roman" panose="02020603050405020304" pitchFamily="18" charset="0"/>
                <a:cs typeface="Calibri" panose="020F0502020204030204" pitchFamily="34" charset="0"/>
              </a:rPr>
              <a:t>Η πολιτεία παρεμβαίνει λοιπόν στη σχέση εργασία-οικογένεια με διάφορους τρόπους και μέσα:  κέντρα φύλαξης  παιδιών προσχολικής ηλικίας, κέντρα και προστασία των ηλικιωμένων ατόμων, θέσπιση μέτρων για ευέλικτες μορφές εργασίας, για αναδιάρθρωση ή μείωση του χρόνου εργασίας, ρυθμίσεις για την προστασία της εργαζόμενης μητέρας, την  προστασία του παιδιού και γενικά προώθηση μέτρων που να ευνοούν την πιο ισότιμη κατανομή των  ρόλων ανάμεσα στους δυο γονείς.</a:t>
            </a:r>
          </a:p>
          <a:p>
            <a:pPr marL="685800" indent="-342900" algn="just">
              <a:buFont typeface="Wingdings" panose="05000000000000000000" pitchFamily="2" charset="2"/>
              <a:buChar char="§"/>
            </a:pPr>
            <a:r>
              <a:rPr lang="el-GR" sz="2000" dirty="0">
                <a:effectLst/>
                <a:latin typeface="Calibri" panose="020F0502020204030204" pitchFamily="34" charset="0"/>
                <a:ea typeface="Times New Roman" panose="02020603050405020304" pitchFamily="18" charset="0"/>
                <a:cs typeface="Calibri" panose="020F0502020204030204" pitchFamily="34" charset="0"/>
              </a:rPr>
              <a:t>Σε γενικές γραμμές πάντως, όπως οι διάφορες μελέτες αναφέρουν,  τα διάφορα μέτρα που υιοθετούνται για την εξισορρόπηση των οικογενειακών απαιτήσεων και των επαγγελματικών υποχρεώσεων των γυναικών και την εξασφάλιση ίσων ευκαιριών ποικίλλουν σε κάθε χώρα-μέλος της Ε.Ε και συμβαδίζουν με το τρόπο ανάπτυξης και τις εκάστοτε προτεραιότητες που θέτει κάθε χώρα.  </a:t>
            </a:r>
          </a:p>
          <a:p>
            <a:pPr indent="0" algn="just">
              <a:buNone/>
            </a:pPr>
            <a:endParaRPr lang="el-GR"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el-GR" dirty="0"/>
          </a:p>
        </p:txBody>
      </p:sp>
    </p:spTree>
    <p:extLst>
      <p:ext uri="{BB962C8B-B14F-4D97-AF65-F5344CB8AC3E}">
        <p14:creationId xmlns:p14="http://schemas.microsoft.com/office/powerpoint/2010/main" val="20358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C9B3A6-F2AD-F53C-3C93-6968E0B7E915}"/>
              </a:ext>
            </a:extLst>
          </p:cNvPr>
          <p:cNvSpPr>
            <a:spLocks noGrp="1"/>
          </p:cNvSpPr>
          <p:nvPr>
            <p:ph type="title"/>
          </p:nvPr>
        </p:nvSpPr>
        <p:spPr/>
        <p:txBody>
          <a:bodyPr/>
          <a:lstStyle/>
          <a:p>
            <a:r>
              <a:rPr lang="el-GR" sz="3200" dirty="0">
                <a:solidFill>
                  <a:srgbClr val="C00000"/>
                </a:solidFill>
              </a:rPr>
              <a:t>Γυναικεία  απασχόληση: διαχρονική εξέλιξη </a:t>
            </a:r>
          </a:p>
        </p:txBody>
      </p:sp>
      <p:sp>
        <p:nvSpPr>
          <p:cNvPr id="3" name="Θέση περιεχομένου 2">
            <a:extLst>
              <a:ext uri="{FF2B5EF4-FFF2-40B4-BE49-F238E27FC236}">
                <a16:creationId xmlns:a16="http://schemas.microsoft.com/office/drawing/2014/main" id="{C84E1946-266A-329B-EFD0-760AB34AE6B2}"/>
              </a:ext>
            </a:extLst>
          </p:cNvPr>
          <p:cNvSpPr>
            <a:spLocks noGrp="1"/>
          </p:cNvSpPr>
          <p:nvPr>
            <p:ph idx="1"/>
          </p:nvPr>
        </p:nvSpPr>
        <p:spPr>
          <a:xfrm>
            <a:off x="395536" y="1268760"/>
            <a:ext cx="7681664" cy="5132040"/>
          </a:xfrm>
        </p:spPr>
        <p:txBody>
          <a:bodyPr>
            <a:normAutofit fontScale="92500"/>
          </a:bodyPr>
          <a:lstStyle/>
          <a:p>
            <a:pPr algn="just"/>
            <a:r>
              <a:rPr lang="el-GR" dirty="0"/>
              <a:t>Τα ποσοστά  γυναικείας απασχόλησης διαφέρουν στις  αναπτυγμένες χώρες   και στις  διάφορες χώρες της ΕΕ-27 .</a:t>
            </a:r>
          </a:p>
          <a:p>
            <a:pPr algn="just"/>
            <a:r>
              <a:rPr lang="el-GR" dirty="0"/>
              <a:t>Κυμαίνονται από  73%   (Αυστραλία), 77% Ελβετία, Νέα Ζηλανδία, Νορβηγία και  67,7%  κατά μέσο όρο στην Ευρωπαϊκή Ένωση. </a:t>
            </a:r>
          </a:p>
          <a:p>
            <a:pPr marL="114300" indent="0" algn="just">
              <a:buNone/>
            </a:pPr>
            <a:endParaRPr lang="el-GR" dirty="0"/>
          </a:p>
          <a:p>
            <a:pPr algn="just"/>
            <a:r>
              <a:rPr lang="el-GR" dirty="0"/>
              <a:t>Στη χώρα μας  το ποσοστό   απασχόλησης των γυναικών  παραμένει   πολύ  χαμηλό (52,7%) , γεγονός που συνδέεται με τις ιδιαιτερότητες της ελληνικής αγοράς εργασίας,   την έλλειψη    βρεφονηπιακών σταθμών  και ποιοτικών  δομών   αλλά  και   ευρύτερα πολιτικών συμφιλίωσης για  την ενίσχυση της  γυναικείας απασχόλησης.    </a:t>
            </a:r>
          </a:p>
          <a:p>
            <a:pPr marL="114300" indent="0" algn="just">
              <a:buNone/>
            </a:pPr>
            <a:endParaRPr lang="el-GR" dirty="0"/>
          </a:p>
          <a:p>
            <a:pPr algn="just"/>
            <a:r>
              <a:rPr lang="en-US" sz="2400" dirty="0"/>
              <a:t>ΜΑRIA KARAMESSINI  (2023) .“From Work-life Balance Policy to the European Care Strategy: Mainstreaming Care and Gender in the EU Policy Agenda”, </a:t>
            </a:r>
            <a:r>
              <a:rPr lang="en-US" sz="2400" i="1" dirty="0"/>
              <a:t>Document de travail  </a:t>
            </a:r>
            <a:r>
              <a:rPr lang="en-US" sz="2400" dirty="0"/>
              <a:t>213  .</a:t>
            </a:r>
            <a:r>
              <a:rPr lang="el-GR" dirty="0"/>
              <a:t> </a:t>
            </a:r>
          </a:p>
        </p:txBody>
      </p:sp>
    </p:spTree>
    <p:extLst>
      <p:ext uri="{BB962C8B-B14F-4D97-AF65-F5344CB8AC3E}">
        <p14:creationId xmlns:p14="http://schemas.microsoft.com/office/powerpoint/2010/main" val="186153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7B89E0-01B8-E6B4-33CA-393F2BA725C8}"/>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9EFC58DB-1F0B-4DF5-70A2-B45C3004B131}"/>
              </a:ext>
            </a:extLst>
          </p:cNvPr>
          <p:cNvPicPr>
            <a:picLocks noGrp="1" noChangeAspect="1"/>
          </p:cNvPicPr>
          <p:nvPr>
            <p:ph idx="1"/>
          </p:nvPr>
        </p:nvPicPr>
        <p:blipFill>
          <a:blip r:embed="rId2"/>
          <a:stretch>
            <a:fillRect/>
          </a:stretch>
        </p:blipFill>
        <p:spPr>
          <a:xfrm>
            <a:off x="1890936" y="15619"/>
            <a:ext cx="4752528" cy="6426207"/>
          </a:xfrm>
        </p:spPr>
      </p:pic>
    </p:spTree>
    <p:extLst>
      <p:ext uri="{BB962C8B-B14F-4D97-AF65-F5344CB8AC3E}">
        <p14:creationId xmlns:p14="http://schemas.microsoft.com/office/powerpoint/2010/main" val="169103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515819-F1CA-60AB-42D7-8AFE584A1459}"/>
              </a:ext>
            </a:extLst>
          </p:cNvPr>
          <p:cNvSpPr>
            <a:spLocks noGrp="1"/>
          </p:cNvSpPr>
          <p:nvPr>
            <p:ph type="title"/>
          </p:nvPr>
        </p:nvSpPr>
        <p:spPr/>
        <p:txBody>
          <a:bodyPr/>
          <a:lstStyle/>
          <a:p>
            <a:r>
              <a:rPr lang="en-US" sz="1800" dirty="0"/>
              <a:t>ΜΑRIA KARAMESSINI  (2023) .“From Work-life Balance Policy to the European Care Strategy: Mainstreaming Care and Gender in the EU Policy Agenda”, </a:t>
            </a:r>
            <a:r>
              <a:rPr lang="en-US" sz="1800" i="1" dirty="0"/>
              <a:t>Document de travail  </a:t>
            </a:r>
            <a:r>
              <a:rPr lang="en-US" sz="1800" dirty="0"/>
              <a:t>213  .</a:t>
            </a:r>
            <a:endParaRPr lang="el-GR" sz="1800" dirty="0"/>
          </a:p>
        </p:txBody>
      </p:sp>
      <p:pic>
        <p:nvPicPr>
          <p:cNvPr id="5" name="Θέση περιεχομένου 4">
            <a:extLst>
              <a:ext uri="{FF2B5EF4-FFF2-40B4-BE49-F238E27FC236}">
                <a16:creationId xmlns:a16="http://schemas.microsoft.com/office/drawing/2014/main" id="{97CA1D75-C1E1-C272-AC2B-ACDB64CB8ACE}"/>
              </a:ext>
            </a:extLst>
          </p:cNvPr>
          <p:cNvPicPr>
            <a:picLocks noGrp="1" noChangeAspect="1"/>
          </p:cNvPicPr>
          <p:nvPr>
            <p:ph idx="1"/>
          </p:nvPr>
        </p:nvPicPr>
        <p:blipFill>
          <a:blip r:embed="rId2"/>
          <a:stretch>
            <a:fillRect/>
          </a:stretch>
        </p:blipFill>
        <p:spPr>
          <a:xfrm>
            <a:off x="420702" y="1268760"/>
            <a:ext cx="6671578" cy="5487446"/>
          </a:xfrm>
        </p:spPr>
      </p:pic>
    </p:spTree>
    <p:extLst>
      <p:ext uri="{BB962C8B-B14F-4D97-AF65-F5344CB8AC3E}">
        <p14:creationId xmlns:p14="http://schemas.microsoft.com/office/powerpoint/2010/main" val="253618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C9A727-ABB7-4DBA-8D25-69A90930E091}"/>
              </a:ext>
            </a:extLst>
          </p:cNvPr>
          <p:cNvSpPr>
            <a:spLocks noGrp="1"/>
          </p:cNvSpPr>
          <p:nvPr>
            <p:ph type="title"/>
          </p:nvPr>
        </p:nvSpPr>
        <p:spPr>
          <a:xfrm>
            <a:off x="467544" y="274638"/>
            <a:ext cx="7609656" cy="274042"/>
          </a:xfrm>
        </p:spPr>
        <p:txBody>
          <a:bodyPr/>
          <a:lstStyle/>
          <a:p>
            <a:r>
              <a:rPr lang="el-GR" sz="1800" b="1" dirty="0">
                <a:effectLst/>
                <a:latin typeface="Times New Roman" panose="02020603050405020304" pitchFamily="18" charset="0"/>
                <a:ea typeface="Times New Roman" panose="02020603050405020304" pitchFamily="18" charset="0"/>
              </a:rPr>
              <a:t> </a:t>
            </a:r>
            <a:r>
              <a:rPr lang="el-GR"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Μέτρα για τη «συμφιλίωση» εργασίας και οικογενειακής ζωής </a:t>
            </a:r>
            <a:endParaRPr lang="el-GR" sz="2400" dirty="0">
              <a:solidFill>
                <a:srgbClr val="C00000"/>
              </a:solidFill>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CB4CC1F2-6471-4A51-AB34-B45C2C7FCECA}"/>
              </a:ext>
            </a:extLst>
          </p:cNvPr>
          <p:cNvSpPr>
            <a:spLocks noGrp="1"/>
          </p:cNvSpPr>
          <p:nvPr>
            <p:ph idx="1"/>
          </p:nvPr>
        </p:nvSpPr>
        <p:spPr>
          <a:xfrm>
            <a:off x="107504" y="692696"/>
            <a:ext cx="8280920" cy="6165304"/>
          </a:xfrm>
        </p:spPr>
        <p:txBody>
          <a:bodyPr>
            <a:noAutofit/>
          </a:bodyPr>
          <a:lstStyle/>
          <a:p>
            <a:pPr algn="just">
              <a:buFont typeface="Wingdings" panose="05000000000000000000" pitchFamily="2" charset="2"/>
              <a:buChar char="§"/>
            </a:pPr>
            <a:r>
              <a:rPr lang="el-GR" sz="2400" dirty="0">
                <a:effectLst/>
                <a:ea typeface="Segoe UI Symbol" panose="020B0502040204020203" pitchFamily="34" charset="0"/>
              </a:rPr>
              <a:t>Οι πολιτικές  και τα μέτρα  για τη «</a:t>
            </a:r>
            <a:r>
              <a:rPr lang="el-GR" sz="2400" dirty="0">
                <a:solidFill>
                  <a:srgbClr val="C00000"/>
                </a:solidFill>
                <a:effectLst/>
                <a:ea typeface="Segoe UI Symbol" panose="020B0502040204020203" pitchFamily="34" charset="0"/>
              </a:rPr>
              <a:t>συμφιλίωση» εργασίας και οικογενειακής ζωής»/ </a:t>
            </a:r>
            <a:r>
              <a:rPr lang="en-US" sz="2400" dirty="0">
                <a:solidFill>
                  <a:srgbClr val="C00000"/>
                </a:solidFill>
                <a:effectLst/>
                <a:ea typeface="Segoe UI Symbol" panose="020B0502040204020203" pitchFamily="34" charset="0"/>
              </a:rPr>
              <a:t>reconciliation p</a:t>
            </a:r>
            <a:r>
              <a:rPr lang="el-GR" sz="2400" dirty="0">
                <a:solidFill>
                  <a:srgbClr val="C00000"/>
                </a:solidFill>
                <a:effectLst/>
                <a:ea typeface="Segoe UI Symbol" panose="020B0502040204020203" pitchFamily="34" charset="0"/>
              </a:rPr>
              <a:t>ο</a:t>
            </a:r>
            <a:r>
              <a:rPr lang="en-US" sz="2400" dirty="0" err="1">
                <a:solidFill>
                  <a:srgbClr val="C00000"/>
                </a:solidFill>
                <a:effectLst/>
                <a:ea typeface="Segoe UI Symbol" panose="020B0502040204020203" pitchFamily="34" charset="0"/>
              </a:rPr>
              <a:t>licies</a:t>
            </a:r>
            <a:r>
              <a:rPr lang="en-US" sz="2400" dirty="0">
                <a:solidFill>
                  <a:srgbClr val="C00000"/>
                </a:solidFill>
                <a:effectLst/>
                <a:ea typeface="Segoe UI Symbol" panose="020B0502040204020203" pitchFamily="34" charset="0"/>
              </a:rPr>
              <a:t> </a:t>
            </a:r>
            <a:r>
              <a:rPr lang="el-GR" sz="2400" dirty="0">
                <a:effectLst/>
                <a:ea typeface="Segoe UI Symbol" panose="020B0502040204020203" pitchFamily="34" charset="0"/>
              </a:rPr>
              <a:t>αφορούν σε όλες τις χώρες της ΕΕ μέτρα κυρίως για τις  εργαζόμενες γυναίκες/ μητέρες  προκειμένου  να αντιμετωπίσουν τις δυσκολίες συνδυασμού εργασίας και οικογενειακής ζωής. </a:t>
            </a:r>
          </a:p>
          <a:p>
            <a:pPr algn="just">
              <a:buFont typeface="Wingdings" panose="05000000000000000000" pitchFamily="2" charset="2"/>
              <a:buChar char="§"/>
            </a:pPr>
            <a:r>
              <a:rPr lang="el-GR" sz="2400" dirty="0">
                <a:effectLst/>
                <a:ea typeface="Segoe UI Symbol" panose="020B0502040204020203" pitchFamily="34" charset="0"/>
              </a:rPr>
              <a:t>Οι πολιτικές που αναπτύχθηκαν και σχεδιάσθηκαν αφορούν:</a:t>
            </a:r>
          </a:p>
          <a:p>
            <a:pPr algn="just">
              <a:buFont typeface="Wingdings" panose="05000000000000000000" pitchFamily="2" charset="2"/>
              <a:buChar char="ü"/>
            </a:pPr>
            <a:r>
              <a:rPr lang="el-GR" sz="2400" dirty="0">
                <a:effectLst/>
                <a:ea typeface="Segoe UI Symbol" panose="020B0502040204020203" pitchFamily="34" charset="0"/>
              </a:rPr>
              <a:t> 1) υπηρεσίες και δομές για τη φροντίδα και τη φύλαξη των μικρών παιδιών, </a:t>
            </a:r>
          </a:p>
          <a:p>
            <a:pPr algn="just">
              <a:buFont typeface="Wingdings" panose="05000000000000000000" pitchFamily="2" charset="2"/>
              <a:buChar char="ü"/>
            </a:pPr>
            <a:r>
              <a:rPr lang="el-GR" sz="2400" dirty="0">
                <a:effectLst/>
                <a:ea typeface="Segoe UI Symbol" panose="020B0502040204020203" pitchFamily="34" charset="0"/>
              </a:rPr>
              <a:t>2) μέτρα που διευκολύνουν την εργασία  και των δυο γονέων και (μειωμένα ωράρια εργασίας, γονικές άδειες </a:t>
            </a:r>
            <a:r>
              <a:rPr lang="el-GR" sz="2400" dirty="0" err="1">
                <a:effectLst/>
                <a:ea typeface="Segoe UI Symbol" panose="020B0502040204020203" pitchFamily="34" charset="0"/>
              </a:rPr>
              <a:t>κλπ</a:t>
            </a:r>
            <a:r>
              <a:rPr lang="el-GR" sz="2400" dirty="0">
                <a:effectLst/>
                <a:ea typeface="Segoe UI Symbol" panose="020B0502040204020203" pitchFamily="34" charset="0"/>
              </a:rPr>
              <a:t>), και </a:t>
            </a:r>
          </a:p>
          <a:p>
            <a:pPr algn="just">
              <a:buFont typeface="Wingdings" panose="05000000000000000000" pitchFamily="2" charset="2"/>
              <a:buChar char="ü"/>
            </a:pPr>
            <a:r>
              <a:rPr lang="el-GR" sz="2400" dirty="0">
                <a:effectLst/>
                <a:ea typeface="Segoe UI Symbol" panose="020B0502040204020203" pitchFamily="34" charset="0"/>
              </a:rPr>
              <a:t>3) μέτρα που προωθούν την ανακατανομή και εξισορρόπηση των  </a:t>
            </a:r>
            <a:r>
              <a:rPr lang="el-GR" sz="2400" dirty="0" err="1">
                <a:effectLst/>
                <a:ea typeface="Segoe UI Symbol" panose="020B0502040204020203" pitchFamily="34" charset="0"/>
              </a:rPr>
              <a:t>γονεϊκών</a:t>
            </a:r>
            <a:r>
              <a:rPr lang="el-GR" sz="2400" dirty="0">
                <a:effectLst/>
                <a:ea typeface="Segoe UI Symbol" panose="020B0502040204020203" pitchFamily="34" charset="0"/>
              </a:rPr>
              <a:t> ευθυνών.</a:t>
            </a:r>
          </a:p>
          <a:p>
            <a:pPr algn="just">
              <a:buFont typeface="Wingdings" panose="05000000000000000000" pitchFamily="2" charset="2"/>
              <a:buChar char="§"/>
            </a:pPr>
            <a:r>
              <a:rPr lang="el-GR" sz="2400" dirty="0">
                <a:effectLst/>
                <a:ea typeface="Segoe UI Symbol" panose="020B0502040204020203" pitchFamily="34" charset="0"/>
              </a:rPr>
              <a:t>Αντίθετα, η κατανομή των  οικιακών εργασιών δεν έχει αποτελέσει πεδίο παρεμβάσεων εκτός από ελάχιστες  και αποσπασματικές δράσεις για την ευαισθητοποίηση της κοινής γνώμης</a:t>
            </a:r>
            <a:r>
              <a:rPr lang="el-GR" sz="2000" dirty="0">
                <a:effectLst/>
                <a:ea typeface="Segoe UI Symbol" panose="020B0502040204020203" pitchFamily="34" charset="0"/>
              </a:rPr>
              <a:t>.</a:t>
            </a:r>
            <a:endParaRPr lang="el-GR" sz="2000" dirty="0">
              <a:ea typeface="Segoe UI Symbol" panose="020B0502040204020203" pitchFamily="34" charset="0"/>
            </a:endParaRPr>
          </a:p>
        </p:txBody>
      </p:sp>
    </p:spTree>
    <p:extLst>
      <p:ext uri="{BB962C8B-B14F-4D97-AF65-F5344CB8AC3E}">
        <p14:creationId xmlns:p14="http://schemas.microsoft.com/office/powerpoint/2010/main" val="2751228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7225</TotalTime>
  <Words>2130</Words>
  <Application>Microsoft Office PowerPoint</Application>
  <PresentationFormat>Προβολή στην οθόνη (4:3)</PresentationFormat>
  <Paragraphs>110</Paragraphs>
  <Slides>27</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27</vt:i4>
      </vt:variant>
    </vt:vector>
  </HeadingPairs>
  <TitlesOfParts>
    <vt:vector size="35" baseType="lpstr">
      <vt:lpstr>Arial</vt:lpstr>
      <vt:lpstr>Calibri</vt:lpstr>
      <vt:lpstr>Cambria</vt:lpstr>
      <vt:lpstr>Roboto</vt:lpstr>
      <vt:lpstr>Roboto Slab</vt:lpstr>
      <vt:lpstr>Times New Roman</vt:lpstr>
      <vt:lpstr>Wingdings</vt:lpstr>
      <vt:lpstr>Γειτνίαση</vt:lpstr>
      <vt:lpstr>Συμφιλίωση  εργασίας και οικογενειακής/ ιδιωτικής ζωής </vt:lpstr>
      <vt:lpstr> Συμφιλίωση επαγγελματικής και οικογενειακής ζωής   </vt:lpstr>
      <vt:lpstr> Συμφιλίωση της επαγγελματικής με την οικογενειακή/ιδιωτική ζωή: Ορισμοί    </vt:lpstr>
      <vt:lpstr>εξισορρόπηση εργασίας και ιδιωτικής ζωής: αναφέρεται κυρίως σε τρεις διαφορετικές σφαίρες</vt:lpstr>
      <vt:lpstr>Παρεμβάσεις στη σχέση εργασία-οικογένεια</vt:lpstr>
      <vt:lpstr>Γυναικεία  απασχόληση: διαχρονική εξέλιξη </vt:lpstr>
      <vt:lpstr>Παρουσίαση του PowerPoint</vt:lpstr>
      <vt:lpstr>ΜΑRIA KARAMESSINI  (2023) .“From Work-life Balance Policy to the European Care Strategy: Mainstreaming Care and Gender in the EU Policy Agenda”, Document de travail  213  .</vt:lpstr>
      <vt:lpstr> Μέτρα για τη «συμφιλίωση» εργασίας και οικογενειακής ζωής </vt:lpstr>
      <vt:lpstr>Πλαίσιο πολιτικών για τη φροντίδα των μικρών παιδιών</vt:lpstr>
      <vt:lpstr> Ερευνητικά  Δεδομένα</vt:lpstr>
      <vt:lpstr>Παρουσίαση του PowerPoint</vt:lpstr>
      <vt:lpstr>Παρουσίαση του PowerPoint</vt:lpstr>
      <vt:lpstr>Πίνακας 2: Ώρες οικιακών εργασιών ημερησίως των ερωτώμενων γυναικών και των συντρόφων τους  </vt:lpstr>
      <vt:lpstr>Πίνακας 3:  Ώρες φροντίδας παιδιών ημερησίως, των ερωτώμενων γυναικών και των συντρόφων τους ανάλογα με τον αριθμό των παιδιών </vt:lpstr>
      <vt:lpstr>Παρουσίαση του PowerPoint</vt:lpstr>
      <vt:lpstr>ο ρόλος της στενής οικογένειας (γιαγιάδες και παππούδες)</vt:lpstr>
      <vt:lpstr>Παρουσίαση του PowerPoint</vt:lpstr>
      <vt:lpstr>Παρουσίαση του PowerPoint</vt:lpstr>
      <vt:lpstr>Οι εργαζόμενες γυναίκες συνεχίζουν να επωμίζονται το μεγαλύτερο μερίδιο των καθημερινών οικιακών εργασιών</vt:lpstr>
      <vt:lpstr>Παρουσίαση του PowerPoint</vt:lpstr>
      <vt:lpstr>       Επιδημία: ο «στυμμένος γονέας»</vt:lpstr>
      <vt:lpstr>Τι είναι το συνδρομο του  «στυμμένου  γονέα», το  «γονεϊκό burnout»?</vt:lpstr>
      <vt:lpstr>Πολιτικές  για τη συμφιλίωση</vt:lpstr>
      <vt:lpstr>Παρουσίαση του PowerPoint</vt:lpstr>
      <vt:lpstr>Νέο Πρόγραμμα «Νταντάδες της γειτονιάς» </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Θεωρητικές προσεγγίσεις  για   την οικογένεια</dc:title>
  <dc:creator>Laura Alipranti</dc:creator>
  <cp:lastModifiedBy>Laura Alipranti</cp:lastModifiedBy>
  <cp:revision>127</cp:revision>
  <cp:lastPrinted>2019-12-17T16:44:51Z</cp:lastPrinted>
  <dcterms:created xsi:type="dcterms:W3CDTF">2019-12-15T22:17:23Z</dcterms:created>
  <dcterms:modified xsi:type="dcterms:W3CDTF">2024-01-02T16:55:14Z</dcterms:modified>
</cp:coreProperties>
</file>