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74" r:id="rId3"/>
    <p:sldId id="375" r:id="rId4"/>
    <p:sldId id="351" r:id="rId5"/>
    <p:sldId id="349" r:id="rId6"/>
    <p:sldId id="340" r:id="rId7"/>
    <p:sldId id="305" r:id="rId8"/>
    <p:sldId id="336" r:id="rId9"/>
    <p:sldId id="337" r:id="rId10"/>
    <p:sldId id="376" r:id="rId11"/>
    <p:sldId id="306" r:id="rId12"/>
    <p:sldId id="377" r:id="rId13"/>
    <p:sldId id="265" r:id="rId14"/>
    <p:sldId id="365" r:id="rId15"/>
    <p:sldId id="356" r:id="rId16"/>
    <p:sldId id="357" r:id="rId17"/>
    <p:sldId id="358" r:id="rId18"/>
    <p:sldId id="359" r:id="rId19"/>
    <p:sldId id="361" r:id="rId20"/>
    <p:sldId id="362" r:id="rId21"/>
    <p:sldId id="360" r:id="rId22"/>
    <p:sldId id="364" r:id="rId23"/>
    <p:sldId id="363" r:id="rId24"/>
    <p:sldId id="366" r:id="rId25"/>
    <p:sldId id="371" r:id="rId26"/>
    <p:sldId id="367" r:id="rId27"/>
    <p:sldId id="368" r:id="rId28"/>
    <p:sldId id="370" r:id="rId29"/>
    <p:sldId id="373" r:id="rId30"/>
    <p:sldId id="369" r:id="rId3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CCBB40-663A-CE33-85E2-0577003F1C14}"/>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B0C8377C-8FC2-840D-5522-39F0314DFA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8951BBC3-F23E-972C-713A-9832086451BA}"/>
              </a:ext>
            </a:extLst>
          </p:cNvPr>
          <p:cNvSpPr>
            <a:spLocks noGrp="1"/>
          </p:cNvSpPr>
          <p:nvPr>
            <p:ph type="dt" sz="half" idx="10"/>
          </p:nvPr>
        </p:nvSpPr>
        <p:spPr/>
        <p:txBody>
          <a:bodyPr/>
          <a:lstStyle/>
          <a:p>
            <a:fld id="{12B39EE4-571A-415A-87D6-7F6511ADE0A4}" type="datetimeFigureOut">
              <a:rPr lang="el-GR" smtClean="0"/>
              <a:t>16/1/2024</a:t>
            </a:fld>
            <a:endParaRPr lang="el-GR"/>
          </a:p>
        </p:txBody>
      </p:sp>
      <p:sp>
        <p:nvSpPr>
          <p:cNvPr id="5" name="Θέση υποσέλιδου 4">
            <a:extLst>
              <a:ext uri="{FF2B5EF4-FFF2-40B4-BE49-F238E27FC236}">
                <a16:creationId xmlns:a16="http://schemas.microsoft.com/office/drawing/2014/main" id="{9C25C131-BEDF-C3A0-E87B-F7F42EBC008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65236FA-7213-B7D2-2131-29E4AD32292A}"/>
              </a:ext>
            </a:extLst>
          </p:cNvPr>
          <p:cNvSpPr>
            <a:spLocks noGrp="1"/>
          </p:cNvSpPr>
          <p:nvPr>
            <p:ph type="sldNum" sz="quarter" idx="12"/>
          </p:nvPr>
        </p:nvSpPr>
        <p:spPr/>
        <p:txBody>
          <a:bodyPr/>
          <a:lstStyle/>
          <a:p>
            <a:fld id="{613C61DE-1B78-4038-88D7-44E776295B10}" type="slidenum">
              <a:rPr lang="el-GR" smtClean="0"/>
              <a:t>‹#›</a:t>
            </a:fld>
            <a:endParaRPr lang="el-GR"/>
          </a:p>
        </p:txBody>
      </p:sp>
    </p:spTree>
    <p:extLst>
      <p:ext uri="{BB962C8B-B14F-4D97-AF65-F5344CB8AC3E}">
        <p14:creationId xmlns:p14="http://schemas.microsoft.com/office/powerpoint/2010/main" val="389412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9A8A12-3C99-E798-4920-7F00E764856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C195DC59-9C51-9757-0A02-D0B44E442384}"/>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DC43930-55D5-A734-B80E-3B6E547F83F8}"/>
              </a:ext>
            </a:extLst>
          </p:cNvPr>
          <p:cNvSpPr>
            <a:spLocks noGrp="1"/>
          </p:cNvSpPr>
          <p:nvPr>
            <p:ph type="dt" sz="half" idx="10"/>
          </p:nvPr>
        </p:nvSpPr>
        <p:spPr/>
        <p:txBody>
          <a:bodyPr/>
          <a:lstStyle/>
          <a:p>
            <a:fld id="{12B39EE4-571A-415A-87D6-7F6511ADE0A4}" type="datetimeFigureOut">
              <a:rPr lang="el-GR" smtClean="0"/>
              <a:t>16/1/2024</a:t>
            </a:fld>
            <a:endParaRPr lang="el-GR"/>
          </a:p>
        </p:txBody>
      </p:sp>
      <p:sp>
        <p:nvSpPr>
          <p:cNvPr id="5" name="Θέση υποσέλιδου 4">
            <a:extLst>
              <a:ext uri="{FF2B5EF4-FFF2-40B4-BE49-F238E27FC236}">
                <a16:creationId xmlns:a16="http://schemas.microsoft.com/office/drawing/2014/main" id="{5307C0AB-CEE6-FE79-3600-724966CAF75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B69DD56-E00A-8FB9-409F-BA7122B79BB2}"/>
              </a:ext>
            </a:extLst>
          </p:cNvPr>
          <p:cNvSpPr>
            <a:spLocks noGrp="1"/>
          </p:cNvSpPr>
          <p:nvPr>
            <p:ph type="sldNum" sz="quarter" idx="12"/>
          </p:nvPr>
        </p:nvSpPr>
        <p:spPr/>
        <p:txBody>
          <a:bodyPr/>
          <a:lstStyle/>
          <a:p>
            <a:fld id="{613C61DE-1B78-4038-88D7-44E776295B10}" type="slidenum">
              <a:rPr lang="el-GR" smtClean="0"/>
              <a:t>‹#›</a:t>
            </a:fld>
            <a:endParaRPr lang="el-GR"/>
          </a:p>
        </p:txBody>
      </p:sp>
    </p:spTree>
    <p:extLst>
      <p:ext uri="{BB962C8B-B14F-4D97-AF65-F5344CB8AC3E}">
        <p14:creationId xmlns:p14="http://schemas.microsoft.com/office/powerpoint/2010/main" val="1389270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86DC1FE7-50EF-1699-EC97-40B67BB76AD4}"/>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15D4344C-D91A-F858-6073-247BC328AFFD}"/>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9C4331F-452F-27BD-E8F0-891CAB911A6E}"/>
              </a:ext>
            </a:extLst>
          </p:cNvPr>
          <p:cNvSpPr>
            <a:spLocks noGrp="1"/>
          </p:cNvSpPr>
          <p:nvPr>
            <p:ph type="dt" sz="half" idx="10"/>
          </p:nvPr>
        </p:nvSpPr>
        <p:spPr/>
        <p:txBody>
          <a:bodyPr/>
          <a:lstStyle/>
          <a:p>
            <a:fld id="{12B39EE4-571A-415A-87D6-7F6511ADE0A4}" type="datetimeFigureOut">
              <a:rPr lang="el-GR" smtClean="0"/>
              <a:t>16/1/2024</a:t>
            </a:fld>
            <a:endParaRPr lang="el-GR"/>
          </a:p>
        </p:txBody>
      </p:sp>
      <p:sp>
        <p:nvSpPr>
          <p:cNvPr id="5" name="Θέση υποσέλιδου 4">
            <a:extLst>
              <a:ext uri="{FF2B5EF4-FFF2-40B4-BE49-F238E27FC236}">
                <a16:creationId xmlns:a16="http://schemas.microsoft.com/office/drawing/2014/main" id="{D0CE42F6-D8AA-BE82-3F0C-1BBDCDDA080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C43C391-678F-A000-03CE-E53ECB03196B}"/>
              </a:ext>
            </a:extLst>
          </p:cNvPr>
          <p:cNvSpPr>
            <a:spLocks noGrp="1"/>
          </p:cNvSpPr>
          <p:nvPr>
            <p:ph type="sldNum" sz="quarter" idx="12"/>
          </p:nvPr>
        </p:nvSpPr>
        <p:spPr/>
        <p:txBody>
          <a:bodyPr/>
          <a:lstStyle/>
          <a:p>
            <a:fld id="{613C61DE-1B78-4038-88D7-44E776295B10}" type="slidenum">
              <a:rPr lang="el-GR" smtClean="0"/>
              <a:t>‹#›</a:t>
            </a:fld>
            <a:endParaRPr lang="el-GR"/>
          </a:p>
        </p:txBody>
      </p:sp>
    </p:spTree>
    <p:extLst>
      <p:ext uri="{BB962C8B-B14F-4D97-AF65-F5344CB8AC3E}">
        <p14:creationId xmlns:p14="http://schemas.microsoft.com/office/powerpoint/2010/main" val="1581298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FC9D49A-B424-9FF2-6620-7A8CB8E0201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C70308D-261C-8670-A6CF-865DC21D3298}"/>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658DE16-C827-6897-7A88-AAB736161B32}"/>
              </a:ext>
            </a:extLst>
          </p:cNvPr>
          <p:cNvSpPr>
            <a:spLocks noGrp="1"/>
          </p:cNvSpPr>
          <p:nvPr>
            <p:ph type="dt" sz="half" idx="10"/>
          </p:nvPr>
        </p:nvSpPr>
        <p:spPr/>
        <p:txBody>
          <a:bodyPr/>
          <a:lstStyle/>
          <a:p>
            <a:fld id="{12B39EE4-571A-415A-87D6-7F6511ADE0A4}" type="datetimeFigureOut">
              <a:rPr lang="el-GR" smtClean="0"/>
              <a:t>16/1/2024</a:t>
            </a:fld>
            <a:endParaRPr lang="el-GR"/>
          </a:p>
        </p:txBody>
      </p:sp>
      <p:sp>
        <p:nvSpPr>
          <p:cNvPr id="5" name="Θέση υποσέλιδου 4">
            <a:extLst>
              <a:ext uri="{FF2B5EF4-FFF2-40B4-BE49-F238E27FC236}">
                <a16:creationId xmlns:a16="http://schemas.microsoft.com/office/drawing/2014/main" id="{FD2DD1B6-7672-80EA-AE42-CA9E6035481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7913F6E-BC2B-B2B8-AFDD-4EBE943CE43C}"/>
              </a:ext>
            </a:extLst>
          </p:cNvPr>
          <p:cNvSpPr>
            <a:spLocks noGrp="1"/>
          </p:cNvSpPr>
          <p:nvPr>
            <p:ph type="sldNum" sz="quarter" idx="12"/>
          </p:nvPr>
        </p:nvSpPr>
        <p:spPr/>
        <p:txBody>
          <a:bodyPr/>
          <a:lstStyle/>
          <a:p>
            <a:fld id="{613C61DE-1B78-4038-88D7-44E776295B10}" type="slidenum">
              <a:rPr lang="el-GR" smtClean="0"/>
              <a:t>‹#›</a:t>
            </a:fld>
            <a:endParaRPr lang="el-GR"/>
          </a:p>
        </p:txBody>
      </p:sp>
    </p:spTree>
    <p:extLst>
      <p:ext uri="{BB962C8B-B14F-4D97-AF65-F5344CB8AC3E}">
        <p14:creationId xmlns:p14="http://schemas.microsoft.com/office/powerpoint/2010/main" val="1545117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FFA11CC-BA3C-D775-AC04-3A56EBA5A425}"/>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007E844-2FF0-CF2A-48A9-AA69B069B3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FF5A9B20-7C30-41D9-B278-8E5839B1244F}"/>
              </a:ext>
            </a:extLst>
          </p:cNvPr>
          <p:cNvSpPr>
            <a:spLocks noGrp="1"/>
          </p:cNvSpPr>
          <p:nvPr>
            <p:ph type="dt" sz="half" idx="10"/>
          </p:nvPr>
        </p:nvSpPr>
        <p:spPr/>
        <p:txBody>
          <a:bodyPr/>
          <a:lstStyle/>
          <a:p>
            <a:fld id="{12B39EE4-571A-415A-87D6-7F6511ADE0A4}" type="datetimeFigureOut">
              <a:rPr lang="el-GR" smtClean="0"/>
              <a:t>16/1/2024</a:t>
            </a:fld>
            <a:endParaRPr lang="el-GR"/>
          </a:p>
        </p:txBody>
      </p:sp>
      <p:sp>
        <p:nvSpPr>
          <p:cNvPr id="5" name="Θέση υποσέλιδου 4">
            <a:extLst>
              <a:ext uri="{FF2B5EF4-FFF2-40B4-BE49-F238E27FC236}">
                <a16:creationId xmlns:a16="http://schemas.microsoft.com/office/drawing/2014/main" id="{DC13111C-74EF-B49D-7B33-C359CEA67A3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EE043F4-3CFC-6535-F2B6-BF638457FA39}"/>
              </a:ext>
            </a:extLst>
          </p:cNvPr>
          <p:cNvSpPr>
            <a:spLocks noGrp="1"/>
          </p:cNvSpPr>
          <p:nvPr>
            <p:ph type="sldNum" sz="quarter" idx="12"/>
          </p:nvPr>
        </p:nvSpPr>
        <p:spPr/>
        <p:txBody>
          <a:bodyPr/>
          <a:lstStyle/>
          <a:p>
            <a:fld id="{613C61DE-1B78-4038-88D7-44E776295B10}" type="slidenum">
              <a:rPr lang="el-GR" smtClean="0"/>
              <a:t>‹#›</a:t>
            </a:fld>
            <a:endParaRPr lang="el-GR"/>
          </a:p>
        </p:txBody>
      </p:sp>
    </p:spTree>
    <p:extLst>
      <p:ext uri="{BB962C8B-B14F-4D97-AF65-F5344CB8AC3E}">
        <p14:creationId xmlns:p14="http://schemas.microsoft.com/office/powerpoint/2010/main" val="3964853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3682E7B-5AE0-BCFA-99D2-AFE05A635C8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EDDAC4B-71EA-ED63-512C-B563344BCBEB}"/>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D1FF1A18-FF03-3691-85F2-C7953FC67D3E}"/>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E64B3760-86B4-9912-D46B-00F0426B5764}"/>
              </a:ext>
            </a:extLst>
          </p:cNvPr>
          <p:cNvSpPr>
            <a:spLocks noGrp="1"/>
          </p:cNvSpPr>
          <p:nvPr>
            <p:ph type="dt" sz="half" idx="10"/>
          </p:nvPr>
        </p:nvSpPr>
        <p:spPr/>
        <p:txBody>
          <a:bodyPr/>
          <a:lstStyle/>
          <a:p>
            <a:fld id="{12B39EE4-571A-415A-87D6-7F6511ADE0A4}" type="datetimeFigureOut">
              <a:rPr lang="el-GR" smtClean="0"/>
              <a:t>16/1/2024</a:t>
            </a:fld>
            <a:endParaRPr lang="el-GR"/>
          </a:p>
        </p:txBody>
      </p:sp>
      <p:sp>
        <p:nvSpPr>
          <p:cNvPr id="6" name="Θέση υποσέλιδου 5">
            <a:extLst>
              <a:ext uri="{FF2B5EF4-FFF2-40B4-BE49-F238E27FC236}">
                <a16:creationId xmlns:a16="http://schemas.microsoft.com/office/drawing/2014/main" id="{34464F2D-1502-B3F7-9008-F1017F916B5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B04463D-2AD5-B11E-9D46-8B00C13F0334}"/>
              </a:ext>
            </a:extLst>
          </p:cNvPr>
          <p:cNvSpPr>
            <a:spLocks noGrp="1"/>
          </p:cNvSpPr>
          <p:nvPr>
            <p:ph type="sldNum" sz="quarter" idx="12"/>
          </p:nvPr>
        </p:nvSpPr>
        <p:spPr/>
        <p:txBody>
          <a:bodyPr/>
          <a:lstStyle/>
          <a:p>
            <a:fld id="{613C61DE-1B78-4038-88D7-44E776295B10}" type="slidenum">
              <a:rPr lang="el-GR" smtClean="0"/>
              <a:t>‹#›</a:t>
            </a:fld>
            <a:endParaRPr lang="el-GR"/>
          </a:p>
        </p:txBody>
      </p:sp>
    </p:spTree>
    <p:extLst>
      <p:ext uri="{BB962C8B-B14F-4D97-AF65-F5344CB8AC3E}">
        <p14:creationId xmlns:p14="http://schemas.microsoft.com/office/powerpoint/2010/main" val="3092974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8A0004E-6614-3A4F-FA34-A0F433E0346D}"/>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10C0BE2-D7C8-99E1-C014-9DCB4609E5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0C5C6DF5-32D6-E340-73DF-C56AAB4E6C41}"/>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2D880094-833D-73DF-BB4A-9A079F15D81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C72AC031-6D6C-AD3D-B8CA-CD61B726DA84}"/>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BF4113FC-7ECC-9C0F-7243-8F5D73C9482C}"/>
              </a:ext>
            </a:extLst>
          </p:cNvPr>
          <p:cNvSpPr>
            <a:spLocks noGrp="1"/>
          </p:cNvSpPr>
          <p:nvPr>
            <p:ph type="dt" sz="half" idx="10"/>
          </p:nvPr>
        </p:nvSpPr>
        <p:spPr/>
        <p:txBody>
          <a:bodyPr/>
          <a:lstStyle/>
          <a:p>
            <a:fld id="{12B39EE4-571A-415A-87D6-7F6511ADE0A4}" type="datetimeFigureOut">
              <a:rPr lang="el-GR" smtClean="0"/>
              <a:t>16/1/2024</a:t>
            </a:fld>
            <a:endParaRPr lang="el-GR"/>
          </a:p>
        </p:txBody>
      </p:sp>
      <p:sp>
        <p:nvSpPr>
          <p:cNvPr id="8" name="Θέση υποσέλιδου 7">
            <a:extLst>
              <a:ext uri="{FF2B5EF4-FFF2-40B4-BE49-F238E27FC236}">
                <a16:creationId xmlns:a16="http://schemas.microsoft.com/office/drawing/2014/main" id="{9D241C1E-E609-2A72-531C-66A7BF0EA769}"/>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587C7ABC-32AC-6F78-125B-2D30FCD2AA80}"/>
              </a:ext>
            </a:extLst>
          </p:cNvPr>
          <p:cNvSpPr>
            <a:spLocks noGrp="1"/>
          </p:cNvSpPr>
          <p:nvPr>
            <p:ph type="sldNum" sz="quarter" idx="12"/>
          </p:nvPr>
        </p:nvSpPr>
        <p:spPr/>
        <p:txBody>
          <a:bodyPr/>
          <a:lstStyle/>
          <a:p>
            <a:fld id="{613C61DE-1B78-4038-88D7-44E776295B10}" type="slidenum">
              <a:rPr lang="el-GR" smtClean="0"/>
              <a:t>‹#›</a:t>
            </a:fld>
            <a:endParaRPr lang="el-GR"/>
          </a:p>
        </p:txBody>
      </p:sp>
    </p:spTree>
    <p:extLst>
      <p:ext uri="{BB962C8B-B14F-4D97-AF65-F5344CB8AC3E}">
        <p14:creationId xmlns:p14="http://schemas.microsoft.com/office/powerpoint/2010/main" val="816926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C792F2-4120-0CA0-28B9-5E41A436FA8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B51F3FAF-3F93-39FA-98CE-1469E13A678C}"/>
              </a:ext>
            </a:extLst>
          </p:cNvPr>
          <p:cNvSpPr>
            <a:spLocks noGrp="1"/>
          </p:cNvSpPr>
          <p:nvPr>
            <p:ph type="dt" sz="half" idx="10"/>
          </p:nvPr>
        </p:nvSpPr>
        <p:spPr/>
        <p:txBody>
          <a:bodyPr/>
          <a:lstStyle/>
          <a:p>
            <a:fld id="{12B39EE4-571A-415A-87D6-7F6511ADE0A4}" type="datetimeFigureOut">
              <a:rPr lang="el-GR" smtClean="0"/>
              <a:t>16/1/2024</a:t>
            </a:fld>
            <a:endParaRPr lang="el-GR"/>
          </a:p>
        </p:txBody>
      </p:sp>
      <p:sp>
        <p:nvSpPr>
          <p:cNvPr id="4" name="Θέση υποσέλιδου 3">
            <a:extLst>
              <a:ext uri="{FF2B5EF4-FFF2-40B4-BE49-F238E27FC236}">
                <a16:creationId xmlns:a16="http://schemas.microsoft.com/office/drawing/2014/main" id="{AF3180BD-12E5-6636-361E-B20649C49856}"/>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517C005A-B4DE-EB92-3B9B-EC3CE201D2AE}"/>
              </a:ext>
            </a:extLst>
          </p:cNvPr>
          <p:cNvSpPr>
            <a:spLocks noGrp="1"/>
          </p:cNvSpPr>
          <p:nvPr>
            <p:ph type="sldNum" sz="quarter" idx="12"/>
          </p:nvPr>
        </p:nvSpPr>
        <p:spPr/>
        <p:txBody>
          <a:bodyPr/>
          <a:lstStyle/>
          <a:p>
            <a:fld id="{613C61DE-1B78-4038-88D7-44E776295B10}" type="slidenum">
              <a:rPr lang="el-GR" smtClean="0"/>
              <a:t>‹#›</a:t>
            </a:fld>
            <a:endParaRPr lang="el-GR"/>
          </a:p>
        </p:txBody>
      </p:sp>
    </p:spTree>
    <p:extLst>
      <p:ext uri="{BB962C8B-B14F-4D97-AF65-F5344CB8AC3E}">
        <p14:creationId xmlns:p14="http://schemas.microsoft.com/office/powerpoint/2010/main" val="861282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691E7B2C-24FF-1C9F-0A60-811A62A52B4E}"/>
              </a:ext>
            </a:extLst>
          </p:cNvPr>
          <p:cNvSpPr>
            <a:spLocks noGrp="1"/>
          </p:cNvSpPr>
          <p:nvPr>
            <p:ph type="dt" sz="half" idx="10"/>
          </p:nvPr>
        </p:nvSpPr>
        <p:spPr/>
        <p:txBody>
          <a:bodyPr/>
          <a:lstStyle/>
          <a:p>
            <a:fld id="{12B39EE4-571A-415A-87D6-7F6511ADE0A4}" type="datetimeFigureOut">
              <a:rPr lang="el-GR" smtClean="0"/>
              <a:t>16/1/2024</a:t>
            </a:fld>
            <a:endParaRPr lang="el-GR"/>
          </a:p>
        </p:txBody>
      </p:sp>
      <p:sp>
        <p:nvSpPr>
          <p:cNvPr id="3" name="Θέση υποσέλιδου 2">
            <a:extLst>
              <a:ext uri="{FF2B5EF4-FFF2-40B4-BE49-F238E27FC236}">
                <a16:creationId xmlns:a16="http://schemas.microsoft.com/office/drawing/2014/main" id="{D653F807-6752-A600-B9D3-D842703390E9}"/>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AACE2EAF-7718-C04A-79FE-338BA3DBCBB8}"/>
              </a:ext>
            </a:extLst>
          </p:cNvPr>
          <p:cNvSpPr>
            <a:spLocks noGrp="1"/>
          </p:cNvSpPr>
          <p:nvPr>
            <p:ph type="sldNum" sz="quarter" idx="12"/>
          </p:nvPr>
        </p:nvSpPr>
        <p:spPr/>
        <p:txBody>
          <a:bodyPr/>
          <a:lstStyle/>
          <a:p>
            <a:fld id="{613C61DE-1B78-4038-88D7-44E776295B10}" type="slidenum">
              <a:rPr lang="el-GR" smtClean="0"/>
              <a:t>‹#›</a:t>
            </a:fld>
            <a:endParaRPr lang="el-GR"/>
          </a:p>
        </p:txBody>
      </p:sp>
    </p:spTree>
    <p:extLst>
      <p:ext uri="{BB962C8B-B14F-4D97-AF65-F5344CB8AC3E}">
        <p14:creationId xmlns:p14="http://schemas.microsoft.com/office/powerpoint/2010/main" val="2299514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C9B2EEC-3109-591D-3060-20D8E6A8BB5E}"/>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5227F52-9EF5-BD61-C4D6-54716DF5D9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F76FBBEA-0C64-1CC7-3C56-A3B982DD87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C2870BFD-D48B-8BE2-2413-B18D8C86FE4E}"/>
              </a:ext>
            </a:extLst>
          </p:cNvPr>
          <p:cNvSpPr>
            <a:spLocks noGrp="1"/>
          </p:cNvSpPr>
          <p:nvPr>
            <p:ph type="dt" sz="half" idx="10"/>
          </p:nvPr>
        </p:nvSpPr>
        <p:spPr/>
        <p:txBody>
          <a:bodyPr/>
          <a:lstStyle/>
          <a:p>
            <a:fld id="{12B39EE4-571A-415A-87D6-7F6511ADE0A4}" type="datetimeFigureOut">
              <a:rPr lang="el-GR" smtClean="0"/>
              <a:t>16/1/2024</a:t>
            </a:fld>
            <a:endParaRPr lang="el-GR"/>
          </a:p>
        </p:txBody>
      </p:sp>
      <p:sp>
        <p:nvSpPr>
          <p:cNvPr id="6" name="Θέση υποσέλιδου 5">
            <a:extLst>
              <a:ext uri="{FF2B5EF4-FFF2-40B4-BE49-F238E27FC236}">
                <a16:creationId xmlns:a16="http://schemas.microsoft.com/office/drawing/2014/main" id="{0F3ACCBD-1C72-3AF6-420E-F47FFA60B4A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DD6D0920-3F0E-66A1-1AA8-AB14B40A311F}"/>
              </a:ext>
            </a:extLst>
          </p:cNvPr>
          <p:cNvSpPr>
            <a:spLocks noGrp="1"/>
          </p:cNvSpPr>
          <p:nvPr>
            <p:ph type="sldNum" sz="quarter" idx="12"/>
          </p:nvPr>
        </p:nvSpPr>
        <p:spPr/>
        <p:txBody>
          <a:bodyPr/>
          <a:lstStyle/>
          <a:p>
            <a:fld id="{613C61DE-1B78-4038-88D7-44E776295B10}" type="slidenum">
              <a:rPr lang="el-GR" smtClean="0"/>
              <a:t>‹#›</a:t>
            </a:fld>
            <a:endParaRPr lang="el-GR"/>
          </a:p>
        </p:txBody>
      </p:sp>
    </p:spTree>
    <p:extLst>
      <p:ext uri="{BB962C8B-B14F-4D97-AF65-F5344CB8AC3E}">
        <p14:creationId xmlns:p14="http://schemas.microsoft.com/office/powerpoint/2010/main" val="3851412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53870B1-8D55-CE73-A451-AF7383EA9EE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D36A625A-F50B-CAF6-D90B-FF3F624C0D2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F8037425-81DC-5DEA-A06D-8D31C1E7F7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F245A686-64C0-2C22-01B2-AFE863CF6439}"/>
              </a:ext>
            </a:extLst>
          </p:cNvPr>
          <p:cNvSpPr>
            <a:spLocks noGrp="1"/>
          </p:cNvSpPr>
          <p:nvPr>
            <p:ph type="dt" sz="half" idx="10"/>
          </p:nvPr>
        </p:nvSpPr>
        <p:spPr/>
        <p:txBody>
          <a:bodyPr/>
          <a:lstStyle/>
          <a:p>
            <a:fld id="{12B39EE4-571A-415A-87D6-7F6511ADE0A4}" type="datetimeFigureOut">
              <a:rPr lang="el-GR" smtClean="0"/>
              <a:t>16/1/2024</a:t>
            </a:fld>
            <a:endParaRPr lang="el-GR"/>
          </a:p>
        </p:txBody>
      </p:sp>
      <p:sp>
        <p:nvSpPr>
          <p:cNvPr id="6" name="Θέση υποσέλιδου 5">
            <a:extLst>
              <a:ext uri="{FF2B5EF4-FFF2-40B4-BE49-F238E27FC236}">
                <a16:creationId xmlns:a16="http://schemas.microsoft.com/office/drawing/2014/main" id="{C706F75E-9D42-C987-FBA5-4BA3F8BC195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D35E8AAD-C5BE-3185-EBAB-48D2B1EBFA49}"/>
              </a:ext>
            </a:extLst>
          </p:cNvPr>
          <p:cNvSpPr>
            <a:spLocks noGrp="1"/>
          </p:cNvSpPr>
          <p:nvPr>
            <p:ph type="sldNum" sz="quarter" idx="12"/>
          </p:nvPr>
        </p:nvSpPr>
        <p:spPr/>
        <p:txBody>
          <a:bodyPr/>
          <a:lstStyle/>
          <a:p>
            <a:fld id="{613C61DE-1B78-4038-88D7-44E776295B10}" type="slidenum">
              <a:rPr lang="el-GR" smtClean="0"/>
              <a:t>‹#›</a:t>
            </a:fld>
            <a:endParaRPr lang="el-GR"/>
          </a:p>
        </p:txBody>
      </p:sp>
    </p:spTree>
    <p:extLst>
      <p:ext uri="{BB962C8B-B14F-4D97-AF65-F5344CB8AC3E}">
        <p14:creationId xmlns:p14="http://schemas.microsoft.com/office/powerpoint/2010/main" val="1952087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3E60B598-C8FA-D388-C67F-1BFCC2E802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CEAAF1B-B1FE-D296-3524-24236E7F82F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D062AAB-41E7-2390-19ED-3F4C812EF1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B39EE4-571A-415A-87D6-7F6511ADE0A4}" type="datetimeFigureOut">
              <a:rPr lang="el-GR" smtClean="0"/>
              <a:t>16/1/2024</a:t>
            </a:fld>
            <a:endParaRPr lang="el-GR"/>
          </a:p>
        </p:txBody>
      </p:sp>
      <p:sp>
        <p:nvSpPr>
          <p:cNvPr id="5" name="Θέση υποσέλιδου 4">
            <a:extLst>
              <a:ext uri="{FF2B5EF4-FFF2-40B4-BE49-F238E27FC236}">
                <a16:creationId xmlns:a16="http://schemas.microsoft.com/office/drawing/2014/main" id="{0BA05C84-E8A0-2304-6A1E-7D51FE3CEF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442759A3-374E-D2B4-B7F2-64083F73B6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3C61DE-1B78-4038-88D7-44E776295B10}" type="slidenum">
              <a:rPr lang="el-GR" smtClean="0"/>
              <a:t>‹#›</a:t>
            </a:fld>
            <a:endParaRPr lang="el-GR"/>
          </a:p>
        </p:txBody>
      </p:sp>
    </p:spTree>
    <p:extLst>
      <p:ext uri="{BB962C8B-B14F-4D97-AF65-F5344CB8AC3E}">
        <p14:creationId xmlns:p14="http://schemas.microsoft.com/office/powerpoint/2010/main" val="41713843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ydrogios.gr/" TargetMode="External"/><Relationship Id="rId2" Type="http://schemas.openxmlformats.org/officeDocument/2006/relationships/hyperlink" Target="https://www.cnn.gr/oikonomia/epixeiriseis/story/380929/i-oikogeneia-sti-sygxroni-elliniki-koinonia-pos-vlepoume-simera-ton-thesmo"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cnn.gr/tag/gennhseis"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3CC4AFF-D88E-2D69-BF14-70BD73C0AA2B}"/>
              </a:ext>
            </a:extLst>
          </p:cNvPr>
          <p:cNvSpPr>
            <a:spLocks noGrp="1"/>
          </p:cNvSpPr>
          <p:nvPr>
            <p:ph type="ctrTitle"/>
          </p:nvPr>
        </p:nvSpPr>
        <p:spPr>
          <a:xfrm>
            <a:off x="870011" y="790113"/>
            <a:ext cx="9238695" cy="2811925"/>
          </a:xfrm>
        </p:spPr>
        <p:txBody>
          <a:bodyPr>
            <a:normAutofit fontScale="90000"/>
          </a:bodyPr>
          <a:lstStyle/>
          <a:p>
            <a:r>
              <a:rPr lang="el-GR" dirty="0"/>
              <a:t> </a:t>
            </a:r>
            <a:br>
              <a:rPr lang="el-GR" dirty="0"/>
            </a:br>
            <a:br>
              <a:rPr lang="el-GR" dirty="0"/>
            </a:br>
            <a:br>
              <a:rPr lang="el-GR" dirty="0"/>
            </a:br>
            <a:r>
              <a:rPr lang="el-GR" b="1" dirty="0">
                <a:solidFill>
                  <a:srgbClr val="C00000"/>
                </a:solidFill>
              </a:rPr>
              <a:t>.</a:t>
            </a:r>
            <a:br>
              <a:rPr lang="el-GR" b="1" dirty="0">
                <a:solidFill>
                  <a:srgbClr val="C00000"/>
                </a:solidFill>
              </a:rPr>
            </a:br>
            <a:br>
              <a:rPr lang="el-GR" b="1" dirty="0">
                <a:solidFill>
                  <a:srgbClr val="C00000"/>
                </a:solidFill>
              </a:rPr>
            </a:br>
            <a:br>
              <a:rPr lang="el-GR" b="1" dirty="0">
                <a:solidFill>
                  <a:srgbClr val="C00000"/>
                </a:solidFill>
              </a:rPr>
            </a:br>
            <a:br>
              <a:rPr lang="el-GR" b="1" dirty="0">
                <a:solidFill>
                  <a:srgbClr val="C00000"/>
                </a:solidFill>
              </a:rPr>
            </a:br>
            <a:br>
              <a:rPr lang="el-GR" b="1" dirty="0">
                <a:solidFill>
                  <a:srgbClr val="C00000"/>
                </a:solidFill>
              </a:rPr>
            </a:br>
            <a:br>
              <a:rPr lang="el-GR" b="1" dirty="0">
                <a:solidFill>
                  <a:srgbClr val="C00000"/>
                </a:solidFill>
              </a:rPr>
            </a:br>
            <a:br>
              <a:rPr lang="el-GR" b="1" dirty="0">
                <a:solidFill>
                  <a:srgbClr val="C00000"/>
                </a:solidFill>
              </a:rPr>
            </a:br>
            <a:br>
              <a:rPr lang="el-GR" b="1" dirty="0">
                <a:solidFill>
                  <a:srgbClr val="C00000"/>
                </a:solidFill>
              </a:rPr>
            </a:br>
            <a:br>
              <a:rPr lang="el-GR" b="1" dirty="0">
                <a:solidFill>
                  <a:srgbClr val="C00000"/>
                </a:solidFill>
              </a:rPr>
            </a:br>
            <a:br>
              <a:rPr lang="el-GR" b="1" dirty="0">
                <a:solidFill>
                  <a:srgbClr val="C00000"/>
                </a:solidFill>
              </a:rPr>
            </a:br>
            <a:br>
              <a:rPr lang="el-GR" b="1" dirty="0">
                <a:solidFill>
                  <a:srgbClr val="C00000"/>
                </a:solidFill>
              </a:rPr>
            </a:br>
            <a:br>
              <a:rPr lang="el-GR" b="1" dirty="0">
                <a:solidFill>
                  <a:srgbClr val="C00000"/>
                </a:solidFill>
              </a:rPr>
            </a:br>
            <a:br>
              <a:rPr lang="el-GR" b="1" dirty="0">
                <a:solidFill>
                  <a:srgbClr val="C00000"/>
                </a:solidFill>
              </a:rPr>
            </a:br>
            <a:br>
              <a:rPr lang="el-GR" b="1" dirty="0">
                <a:solidFill>
                  <a:srgbClr val="C00000"/>
                </a:solidFill>
              </a:rPr>
            </a:br>
            <a:r>
              <a:rPr lang="el-GR" b="1" dirty="0">
                <a:solidFill>
                  <a:srgbClr val="C00000"/>
                </a:solidFill>
              </a:rPr>
              <a:t>  </a:t>
            </a:r>
            <a:br>
              <a:rPr lang="el-GR" b="1" dirty="0">
                <a:solidFill>
                  <a:srgbClr val="C00000"/>
                </a:solidFill>
              </a:rPr>
            </a:br>
            <a:br>
              <a:rPr lang="el-GR" b="1" dirty="0">
                <a:solidFill>
                  <a:srgbClr val="C00000"/>
                </a:solidFill>
              </a:rPr>
            </a:br>
            <a:br>
              <a:rPr lang="el-GR" b="1" dirty="0">
                <a:solidFill>
                  <a:srgbClr val="C00000"/>
                </a:solidFill>
              </a:rPr>
            </a:br>
            <a:br>
              <a:rPr lang="el-GR" b="1" dirty="0">
                <a:solidFill>
                  <a:srgbClr val="C00000"/>
                </a:solidFill>
              </a:rPr>
            </a:br>
            <a:r>
              <a:rPr lang="el-GR" sz="4000" b="1" dirty="0">
                <a:solidFill>
                  <a:srgbClr val="C00000"/>
                </a:solidFill>
              </a:rPr>
              <a:t>Η Οικογένεια στο νέο Περιβάλλον.</a:t>
            </a:r>
            <a:br>
              <a:rPr lang="el-GR" sz="4000" b="1" dirty="0">
                <a:solidFill>
                  <a:srgbClr val="C00000"/>
                </a:solidFill>
              </a:rPr>
            </a:br>
            <a:br>
              <a:rPr lang="el-GR" sz="4000" b="1" dirty="0">
                <a:solidFill>
                  <a:srgbClr val="C00000"/>
                </a:solidFill>
              </a:rPr>
            </a:br>
            <a:r>
              <a:rPr lang="el-GR" sz="4000" b="1" dirty="0">
                <a:solidFill>
                  <a:srgbClr val="C00000"/>
                </a:solidFill>
              </a:rPr>
              <a:t>Η ελληνική οικογένεια μέσα από ερευνητικά δεδομένα, 2023</a:t>
            </a:r>
            <a:br>
              <a:rPr lang="el-GR" dirty="0">
                <a:solidFill>
                  <a:srgbClr val="C00000"/>
                </a:solidFill>
              </a:rPr>
            </a:br>
            <a:endParaRPr lang="el-GR" dirty="0">
              <a:solidFill>
                <a:srgbClr val="C00000"/>
              </a:solidFill>
            </a:endParaRPr>
          </a:p>
        </p:txBody>
      </p:sp>
      <p:sp>
        <p:nvSpPr>
          <p:cNvPr id="3" name="Υπότιτλος 2">
            <a:extLst>
              <a:ext uri="{FF2B5EF4-FFF2-40B4-BE49-F238E27FC236}">
                <a16:creationId xmlns:a16="http://schemas.microsoft.com/office/drawing/2014/main" id="{9CAC8B4C-005B-7E32-24B8-953EB64F8258}"/>
              </a:ext>
            </a:extLst>
          </p:cNvPr>
          <p:cNvSpPr>
            <a:spLocks noGrp="1"/>
          </p:cNvSpPr>
          <p:nvPr>
            <p:ph type="subTitle" idx="1"/>
          </p:nvPr>
        </p:nvSpPr>
        <p:spPr/>
        <p:txBody>
          <a:bodyPr/>
          <a:lstStyle/>
          <a:p>
            <a:pPr algn="l"/>
            <a:r>
              <a:rPr lang="el-GR" sz="3200" dirty="0">
                <a:solidFill>
                  <a:srgbClr val="C00000"/>
                </a:solidFill>
              </a:rPr>
              <a:t>11 Διάλεξη</a:t>
            </a:r>
          </a:p>
          <a:p>
            <a:pPr algn="l"/>
            <a:endParaRPr lang="el-GR" dirty="0">
              <a:solidFill>
                <a:srgbClr val="C00000"/>
              </a:solidFill>
            </a:endParaRPr>
          </a:p>
          <a:p>
            <a:pPr algn="l"/>
            <a:r>
              <a:rPr lang="el-GR" b="1" dirty="0">
                <a:solidFill>
                  <a:srgbClr val="C00000"/>
                </a:solidFill>
              </a:rPr>
              <a:t>ΛΑΟΥΡΑ ΑΛΙΠΡΑΝΤΗ</a:t>
            </a:r>
          </a:p>
        </p:txBody>
      </p:sp>
    </p:spTree>
    <p:extLst>
      <p:ext uri="{BB962C8B-B14F-4D97-AF65-F5344CB8AC3E}">
        <p14:creationId xmlns:p14="http://schemas.microsoft.com/office/powerpoint/2010/main" val="457491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935076-8346-7694-9CD9-8B8965F2E8DA}"/>
              </a:ext>
            </a:extLst>
          </p:cNvPr>
          <p:cNvSpPr>
            <a:spLocks noGrp="1"/>
          </p:cNvSpPr>
          <p:nvPr>
            <p:ph type="title"/>
          </p:nvPr>
        </p:nvSpPr>
        <p:spPr>
          <a:xfrm>
            <a:off x="853440" y="365125"/>
            <a:ext cx="10500360" cy="833755"/>
          </a:xfrm>
        </p:spPr>
        <p:txBody>
          <a:bodyPr/>
          <a:lstStyle/>
          <a:p>
            <a:r>
              <a:rPr lang="el-GR" dirty="0"/>
              <a:t>  </a:t>
            </a:r>
            <a:r>
              <a:rPr lang="el-GR" sz="3200" b="1" dirty="0">
                <a:solidFill>
                  <a:srgbClr val="C00000"/>
                </a:solidFill>
              </a:rPr>
              <a:t>Αναπαραγωγική λειτουργία: μεταβολές</a:t>
            </a:r>
          </a:p>
        </p:txBody>
      </p:sp>
      <p:sp>
        <p:nvSpPr>
          <p:cNvPr id="3" name="Θέση περιεχομένου 2">
            <a:extLst>
              <a:ext uri="{FF2B5EF4-FFF2-40B4-BE49-F238E27FC236}">
                <a16:creationId xmlns:a16="http://schemas.microsoft.com/office/drawing/2014/main" id="{D8962AB1-89AF-9A90-8B38-986A3C723568}"/>
              </a:ext>
            </a:extLst>
          </p:cNvPr>
          <p:cNvSpPr>
            <a:spLocks noGrp="1"/>
          </p:cNvSpPr>
          <p:nvPr>
            <p:ph idx="1"/>
          </p:nvPr>
        </p:nvSpPr>
        <p:spPr>
          <a:xfrm>
            <a:off x="731520" y="1432560"/>
            <a:ext cx="10769600" cy="5425439"/>
          </a:xfrm>
        </p:spPr>
        <p:txBody>
          <a:bodyPr>
            <a:normAutofit lnSpcReduction="10000"/>
          </a:bodyPr>
          <a:lstStyle/>
          <a:p>
            <a:pPr algn="just">
              <a:buFont typeface="Wingdings" panose="05000000000000000000" pitchFamily="2" charset="2"/>
              <a:buChar char="§"/>
            </a:pPr>
            <a:r>
              <a:rPr lang="el-GR" dirty="0"/>
              <a:t>Με την εδραίωση της βιομηχανικής κοινωνίας, όπως είπαμε αφαιρούνται σιγά–σιγά από την οικογένεια όλο και περισσότερες λειτουργίες και αρμοδιότητες που ήταν συνδεδεμένες  με αυτή, παιδεία, φροντίδα  </a:t>
            </a:r>
            <a:r>
              <a:rPr lang="el-GR" dirty="0" err="1"/>
              <a:t>κλπ</a:t>
            </a:r>
            <a:endParaRPr lang="el-GR" dirty="0"/>
          </a:p>
          <a:p>
            <a:pPr algn="just">
              <a:buFont typeface="Wingdings" panose="05000000000000000000" pitchFamily="2" charset="2"/>
              <a:buChar char="§"/>
            </a:pPr>
            <a:r>
              <a:rPr lang="el-GR" dirty="0"/>
              <a:t>Η βιολογική όμως αναπαραγωγή εξακολουθούσε να αποτελεί βασική και αποκλειστική της αρμοδιότητα.</a:t>
            </a:r>
          </a:p>
          <a:p>
            <a:pPr algn="just">
              <a:buFont typeface="Wingdings" panose="05000000000000000000" pitchFamily="2" charset="2"/>
              <a:buChar char="§"/>
            </a:pPr>
            <a:r>
              <a:rPr lang="el-GR" dirty="0"/>
              <a:t>Σήμερα όμως, η λειτουργία αυτή μπορεί να επιτελεστεί εκτός της οικογένειας: εξωσωματική γονιμοποίηση, κλωνοποίηση, παρένθετη μητρότητα!</a:t>
            </a:r>
          </a:p>
          <a:p>
            <a:pPr algn="just">
              <a:buFont typeface="Wingdings" panose="05000000000000000000" pitchFamily="2" charset="2"/>
              <a:buChar char="§"/>
            </a:pPr>
            <a:r>
              <a:rPr lang="el-GR" dirty="0"/>
              <a:t>Η «</a:t>
            </a:r>
            <a:r>
              <a:rPr lang="el-GR" dirty="0">
                <a:solidFill>
                  <a:srgbClr val="C00000"/>
                </a:solidFill>
              </a:rPr>
              <a:t>ιατρική επίθεση</a:t>
            </a:r>
            <a:r>
              <a:rPr lang="el-GR" dirty="0"/>
              <a:t>»  στην αναπαραγωγική λειτουργία  αν και έχει θετικές πλευρές, δεν θα ήταν παράτολμο  να σκεφτεί κανείς ότι στο μέλλον  η διαδικασία αναπαραγωγής  θα  εμπορευματοποιηθεί πλήρως,  και θα υπόκειται στους κανόνες της Αγοράς!</a:t>
            </a:r>
          </a:p>
          <a:p>
            <a:endParaRPr lang="el-GR" dirty="0"/>
          </a:p>
        </p:txBody>
      </p:sp>
    </p:spTree>
    <p:extLst>
      <p:ext uri="{BB962C8B-B14F-4D97-AF65-F5344CB8AC3E}">
        <p14:creationId xmlns:p14="http://schemas.microsoft.com/office/powerpoint/2010/main" val="21270790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80DFB81-78A6-40FD-8A3B-DFFAF1BE01D8}"/>
              </a:ext>
            </a:extLst>
          </p:cNvPr>
          <p:cNvSpPr>
            <a:spLocks noGrp="1"/>
          </p:cNvSpPr>
          <p:nvPr>
            <p:ph type="title"/>
          </p:nvPr>
        </p:nvSpPr>
        <p:spPr>
          <a:xfrm>
            <a:off x="807868" y="365125"/>
            <a:ext cx="10545932" cy="753461"/>
          </a:xfrm>
        </p:spPr>
        <p:txBody>
          <a:bodyPr>
            <a:normAutofit/>
          </a:bodyPr>
          <a:lstStyle/>
          <a:p>
            <a:r>
              <a:rPr lang="el-GR" sz="2800" b="1" i="1" dirty="0">
                <a:solidFill>
                  <a:srgbClr val="C00000"/>
                </a:solidFill>
                <a:latin typeface="Calibri" panose="020F0502020204030204" pitchFamily="34" charset="0"/>
                <a:cs typeface="Calibri" panose="020F0502020204030204" pitchFamily="34" charset="0"/>
              </a:rPr>
              <a:t> </a:t>
            </a:r>
            <a:r>
              <a:rPr lang="el-GR" sz="2800" b="1" dirty="0">
                <a:solidFill>
                  <a:srgbClr val="C00000"/>
                </a:solidFill>
                <a:latin typeface="Calibri" panose="020F0502020204030204" pitchFamily="34" charset="0"/>
                <a:cs typeface="Calibri" panose="020F0502020204030204" pitchFamily="34" charset="0"/>
              </a:rPr>
              <a:t>Υποχρέωση απέναντι στον εαυτό μου!</a:t>
            </a:r>
            <a:endParaRPr lang="el-GR" sz="2800" dirty="0"/>
          </a:p>
        </p:txBody>
      </p:sp>
      <p:sp>
        <p:nvSpPr>
          <p:cNvPr id="3" name="Θέση περιεχομένου 2">
            <a:extLst>
              <a:ext uri="{FF2B5EF4-FFF2-40B4-BE49-F238E27FC236}">
                <a16:creationId xmlns:a16="http://schemas.microsoft.com/office/drawing/2014/main" id="{2E9E269F-2427-4EC2-85E5-051EE1D40BDC}"/>
              </a:ext>
            </a:extLst>
          </p:cNvPr>
          <p:cNvSpPr>
            <a:spLocks noGrp="1"/>
          </p:cNvSpPr>
          <p:nvPr>
            <p:ph idx="1"/>
          </p:nvPr>
        </p:nvSpPr>
        <p:spPr>
          <a:xfrm>
            <a:off x="426128" y="1207363"/>
            <a:ext cx="11390051" cy="5650637"/>
          </a:xfrm>
        </p:spPr>
        <p:txBody>
          <a:bodyPr>
            <a:normAutofit lnSpcReduction="10000"/>
          </a:bodyPr>
          <a:lstStyle/>
          <a:p>
            <a:pPr algn="just">
              <a:buFont typeface="Wingdings" panose="05000000000000000000" pitchFamily="2" charset="2"/>
              <a:buChar char="§"/>
            </a:pPr>
            <a:r>
              <a:rPr lang="el-GR" dirty="0">
                <a:latin typeface="Calibri" panose="020F0502020204030204" pitchFamily="34" charset="0"/>
                <a:cs typeface="Calibri" panose="020F0502020204030204" pitchFamily="34" charset="0"/>
              </a:rPr>
              <a:t>Η εξατομίκευση, παρατηρεί ο </a:t>
            </a:r>
            <a:r>
              <a:rPr lang="en-US" dirty="0" err="1">
                <a:latin typeface="Calibri" panose="020F0502020204030204" pitchFamily="34" charset="0"/>
                <a:cs typeface="Calibri" panose="020F0502020204030204" pitchFamily="34" charset="0"/>
              </a:rPr>
              <a:t>Urlich</a:t>
            </a:r>
            <a:r>
              <a:rPr lang="en-US" dirty="0">
                <a:latin typeface="Calibri" panose="020F0502020204030204" pitchFamily="34" charset="0"/>
                <a:cs typeface="Calibri" panose="020F0502020204030204" pitchFamily="34" charset="0"/>
              </a:rPr>
              <a:t> Beck</a:t>
            </a:r>
            <a:r>
              <a:rPr lang="el-GR" dirty="0">
                <a:latin typeface="Calibri" panose="020F0502020204030204" pitchFamily="34" charset="0"/>
                <a:cs typeface="Calibri" panose="020F0502020204030204" pitchFamily="34" charset="0"/>
              </a:rPr>
              <a:t> (1994)</a:t>
            </a:r>
            <a:r>
              <a:rPr lang="en-US" dirty="0">
                <a:latin typeface="Calibri" panose="020F0502020204030204" pitchFamily="34" charset="0"/>
                <a:cs typeface="Calibri" panose="020F0502020204030204" pitchFamily="34" charset="0"/>
              </a:rPr>
              <a:t>, </a:t>
            </a:r>
            <a:r>
              <a:rPr lang="el-GR" dirty="0">
                <a:latin typeface="Calibri" panose="020F0502020204030204" pitchFamily="34" charset="0"/>
                <a:cs typeface="Calibri" panose="020F0502020204030204" pitchFamily="34" charset="0"/>
              </a:rPr>
              <a:t>εμπεριέχει στοιχεία μιας νέας ηθικής, η οποία στηρίζεται στην αρχή της «</a:t>
            </a:r>
            <a:r>
              <a:rPr lang="el-GR" b="1" i="1" dirty="0">
                <a:solidFill>
                  <a:srgbClr val="C00000"/>
                </a:solidFill>
                <a:latin typeface="Calibri" panose="020F0502020204030204" pitchFamily="34" charset="0"/>
                <a:cs typeface="Calibri" panose="020F0502020204030204" pitchFamily="34" charset="0"/>
              </a:rPr>
              <a:t>υποχρέωσης απέναντι στον εαυτό μου</a:t>
            </a:r>
            <a:r>
              <a:rPr lang="el-GR" dirty="0">
                <a:latin typeface="Calibri" panose="020F0502020204030204" pitchFamily="34" charset="0"/>
                <a:cs typeface="Calibri" panose="020F0502020204030204" pitchFamily="34" charset="0"/>
              </a:rPr>
              <a:t>», στοιχείο που βρίσκεται σε ευθεία αντίθεση με την παραδοσιακή ηθική όπου «</a:t>
            </a:r>
            <a:r>
              <a:rPr lang="el-GR" b="1" i="1" dirty="0">
                <a:solidFill>
                  <a:srgbClr val="C00000"/>
                </a:solidFill>
                <a:latin typeface="Calibri" panose="020F0502020204030204" pitchFamily="34" charset="0"/>
                <a:cs typeface="Calibri" panose="020F0502020204030204" pitchFamily="34" charset="0"/>
              </a:rPr>
              <a:t>η δράση του ενός βρισκόταν σε συμφωνία με αυτή του συνόλου»</a:t>
            </a:r>
            <a:r>
              <a:rPr lang="el-GR" dirty="0">
                <a:latin typeface="Calibri" panose="020F0502020204030204" pitchFamily="34" charset="0"/>
                <a:cs typeface="Calibri" panose="020F0502020204030204" pitchFamily="34" charset="0"/>
              </a:rPr>
              <a:t>.</a:t>
            </a:r>
          </a:p>
          <a:p>
            <a:pPr algn="just">
              <a:buFont typeface="Wingdings" panose="05000000000000000000" pitchFamily="2" charset="2"/>
              <a:buChar char="§"/>
            </a:pPr>
            <a:r>
              <a:rPr lang="el-GR" dirty="0">
                <a:latin typeface="Calibri" panose="020F0502020204030204" pitchFamily="34" charset="0"/>
                <a:cs typeface="Calibri" panose="020F0502020204030204" pitchFamily="34" charset="0"/>
              </a:rPr>
              <a:t>Αυτός ο νέος </a:t>
            </a:r>
            <a:r>
              <a:rPr lang="el-GR" dirty="0" err="1">
                <a:latin typeface="Calibri" panose="020F0502020204030204" pitchFamily="34" charset="0"/>
                <a:cs typeface="Calibri" panose="020F0502020204030204" pitchFamily="34" charset="0"/>
              </a:rPr>
              <a:t>αξιακός</a:t>
            </a:r>
            <a:r>
              <a:rPr lang="el-GR" dirty="0">
                <a:latin typeface="Calibri" panose="020F0502020204030204" pitchFamily="34" charset="0"/>
                <a:cs typeface="Calibri" panose="020F0502020204030204" pitchFamily="34" charset="0"/>
              </a:rPr>
              <a:t> προσανατολισμός</a:t>
            </a:r>
            <a:r>
              <a:rPr lang="en-US" dirty="0">
                <a:latin typeface="Calibri" panose="020F0502020204030204" pitchFamily="34" charset="0"/>
                <a:cs typeface="Calibri" panose="020F0502020204030204" pitchFamily="34" charset="0"/>
              </a:rPr>
              <a:t>,</a:t>
            </a:r>
            <a:r>
              <a:rPr lang="el-GR" dirty="0">
                <a:latin typeface="Calibri" panose="020F0502020204030204" pitchFamily="34" charset="0"/>
                <a:cs typeface="Calibri" panose="020F0502020204030204" pitchFamily="34" charset="0"/>
              </a:rPr>
              <a:t> είναι ο πυρήνας που έχει  κάνει την εμφάνιση του  και  αποτελεί μια διαδικασία, η οποία εμπεριέχει την αναζήτηση νέων κοινωνικών σχέσεων στην οικογένεια, στην εργασία στην πολιτική. </a:t>
            </a:r>
          </a:p>
          <a:p>
            <a:pPr algn="just">
              <a:buFont typeface="Wingdings" panose="05000000000000000000" pitchFamily="2" charset="2"/>
              <a:buChar char="§"/>
            </a:pPr>
            <a:r>
              <a:rPr lang="el-GR" dirty="0">
                <a:effectLst/>
                <a:latin typeface="Calibri" panose="020F0502020204030204" pitchFamily="34" charset="0"/>
                <a:ea typeface="Times New Roman" panose="02020603050405020304" pitchFamily="18" charset="0"/>
                <a:cs typeface="Calibri" panose="020F0502020204030204" pitchFamily="34" charset="0"/>
              </a:rPr>
              <a:t>Όπως προκύπτει από όσα παρουσιάστηκαν </a:t>
            </a:r>
            <a:r>
              <a:rPr lang="en-US" dirty="0">
                <a:effectLst/>
                <a:latin typeface="Calibri" panose="020F0502020204030204" pitchFamily="34" charset="0"/>
                <a:ea typeface="Times New Roman" panose="02020603050405020304" pitchFamily="18" charset="0"/>
                <a:cs typeface="Calibri" panose="020F0502020204030204" pitchFamily="34" charset="0"/>
              </a:rPr>
              <a:t> </a:t>
            </a:r>
            <a:r>
              <a:rPr lang="el-GR" dirty="0">
                <a:effectLst/>
                <a:latin typeface="Calibri" panose="020F0502020204030204" pitchFamily="34" charset="0"/>
                <a:ea typeface="Times New Roman" panose="02020603050405020304" pitchFamily="18" charset="0"/>
                <a:cs typeface="Calibri" panose="020F0502020204030204" pitchFamily="34" charset="0"/>
              </a:rPr>
              <a:t>στο πλαίσιο των διαλέξεων, η συζυγική ομάδα σήμερα είναι πιο αβέβαιη και πιο εύθραυστη, ενώ ο χωρισμός και η ρήξη είναι πλέον συνήθη φαινόμενα. </a:t>
            </a:r>
          </a:p>
          <a:p>
            <a:pPr algn="just">
              <a:buFont typeface="Wingdings" panose="05000000000000000000" pitchFamily="2" charset="2"/>
              <a:buChar char="Ø"/>
            </a:pPr>
            <a:r>
              <a:rPr lang="el-GR"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Οι νέοι και οι νέες   αντιμετωπίζουν με διαφορετικό τρόπο τα θέματα γάμου, συμβίωσης και    συντροφικότητας</a:t>
            </a:r>
            <a:r>
              <a:rPr lang="el-GR" sz="1800" dirty="0">
                <a:effectLst/>
                <a:latin typeface="Times New Roman" panose="02020603050405020304" pitchFamily="18" charset="0"/>
                <a:ea typeface="Times New Roman" panose="02020603050405020304" pitchFamily="18" charset="0"/>
              </a:rPr>
              <a:t>.</a:t>
            </a:r>
          </a:p>
          <a:p>
            <a:pPr algn="just">
              <a:buFont typeface="Wingdings" panose="05000000000000000000" pitchFamily="2" charset="2"/>
              <a:buChar char="Ø"/>
            </a:pPr>
            <a:endParaRPr lang="el-GR" dirty="0">
              <a:latin typeface="Calibri" panose="020F0502020204030204" pitchFamily="34" charset="0"/>
              <a:cs typeface="Calibri" panose="020F0502020204030204" pitchFamily="34" charset="0"/>
            </a:endParaRPr>
          </a:p>
          <a:p>
            <a:endParaRPr lang="el-GR" dirty="0"/>
          </a:p>
        </p:txBody>
      </p:sp>
    </p:spTree>
    <p:extLst>
      <p:ext uri="{BB962C8B-B14F-4D97-AF65-F5344CB8AC3E}">
        <p14:creationId xmlns:p14="http://schemas.microsoft.com/office/powerpoint/2010/main" val="3070290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A707DB4-C2D5-5700-B3B2-BAA15A2F2DE1}"/>
              </a:ext>
            </a:extLst>
          </p:cNvPr>
          <p:cNvSpPr>
            <a:spLocks noGrp="1"/>
          </p:cNvSpPr>
          <p:nvPr>
            <p:ph type="title"/>
          </p:nvPr>
        </p:nvSpPr>
        <p:spPr>
          <a:xfrm>
            <a:off x="670560" y="365125"/>
            <a:ext cx="10683240" cy="925195"/>
          </a:xfrm>
        </p:spPr>
        <p:txBody>
          <a:bodyPr>
            <a:normAutofit/>
          </a:bodyPr>
          <a:lstStyle/>
          <a:p>
            <a:r>
              <a:rPr lang="el-GR" sz="3200" b="1" dirty="0">
                <a:solidFill>
                  <a:srgbClr val="C00000"/>
                </a:solidFill>
              </a:rPr>
              <a:t>Η οικογένεια  βρίσκεται στο κατώφλι μιας νέας εποχής</a:t>
            </a:r>
          </a:p>
        </p:txBody>
      </p:sp>
      <p:sp>
        <p:nvSpPr>
          <p:cNvPr id="3" name="Θέση περιεχομένου 2">
            <a:extLst>
              <a:ext uri="{FF2B5EF4-FFF2-40B4-BE49-F238E27FC236}">
                <a16:creationId xmlns:a16="http://schemas.microsoft.com/office/drawing/2014/main" id="{D5732AFF-7899-7053-3FC9-EB6944BFF95B}"/>
              </a:ext>
            </a:extLst>
          </p:cNvPr>
          <p:cNvSpPr>
            <a:spLocks noGrp="1"/>
          </p:cNvSpPr>
          <p:nvPr>
            <p:ph idx="1"/>
          </p:nvPr>
        </p:nvSpPr>
        <p:spPr>
          <a:xfrm>
            <a:off x="579120" y="1513840"/>
            <a:ext cx="10922000" cy="4979035"/>
          </a:xfrm>
        </p:spPr>
        <p:txBody>
          <a:bodyPr/>
          <a:lstStyle/>
          <a:p>
            <a:r>
              <a:rPr lang="el-GR" dirty="0"/>
              <a:t>Η οικογένεια  βρίσκεται στο κατώφλι μιας νέας εποχής. Τι θα είναι όμως αυτή η  νέα εποχή;</a:t>
            </a:r>
          </a:p>
          <a:p>
            <a:r>
              <a:rPr lang="el-GR" dirty="0"/>
              <a:t>Για  τους </a:t>
            </a:r>
            <a:r>
              <a:rPr lang="en-US" dirty="0" err="1">
                <a:latin typeface="Calibri" panose="020F0502020204030204" pitchFamily="34" charset="0"/>
                <a:cs typeface="Calibri" panose="020F0502020204030204" pitchFamily="34" charset="0"/>
              </a:rPr>
              <a:t>Urlich</a:t>
            </a:r>
            <a:r>
              <a:rPr lang="en-US" dirty="0">
                <a:latin typeface="Calibri" panose="020F0502020204030204" pitchFamily="34" charset="0"/>
                <a:cs typeface="Calibri" panose="020F0502020204030204" pitchFamily="34" charset="0"/>
              </a:rPr>
              <a:t> Beck</a:t>
            </a:r>
            <a:r>
              <a:rPr lang="el-GR" dirty="0">
                <a:latin typeface="Calibri" panose="020F0502020204030204" pitchFamily="34" charset="0"/>
                <a:cs typeface="Calibri" panose="020F0502020204030204" pitchFamily="34" charset="0"/>
              </a:rPr>
              <a:t> και </a:t>
            </a:r>
            <a:r>
              <a:rPr lang="en-US" dirty="0">
                <a:latin typeface="Calibri" panose="020F0502020204030204" pitchFamily="34" charset="0"/>
                <a:cs typeface="Calibri" panose="020F0502020204030204" pitchFamily="34" charset="0"/>
              </a:rPr>
              <a:t>Elisabeth Beck (1995)</a:t>
            </a:r>
            <a:r>
              <a:rPr lang="el-GR" dirty="0"/>
              <a:t> θα είναι η σύγκρουση μεταξύ έρωτα, οικογένειας και προσωπικής ελευθερίας</a:t>
            </a:r>
            <a:r>
              <a:rPr lang="en-US" dirty="0"/>
              <a:t>. H </a:t>
            </a:r>
            <a:r>
              <a:rPr lang="el-GR" dirty="0"/>
              <a:t>οικογένεια με τη μορφή που  τη γνωρίσαμε  κατέρρευσε και το αποτέλεσμα είναι το «φυσικό χάος» του έρωτα.</a:t>
            </a:r>
          </a:p>
          <a:p>
            <a:r>
              <a:rPr lang="el-GR" dirty="0"/>
              <a:t>Αυτό που θα πάρει τη σκυτάλη  θα είναι η εναλλακτική οικογένεια, θα είναι οι πολλαπλές οικογένειες, οι νέες σημασίες των όρων «δικό σου», «δικό μου» και «δικό μας παιδί».</a:t>
            </a:r>
          </a:p>
          <a:p>
            <a:r>
              <a:rPr lang="el-GR" dirty="0"/>
              <a:t>Η οικογένεια σε οπουδήποτε μορφή θα εξακολουθήσει να υπάρχει.</a:t>
            </a:r>
          </a:p>
        </p:txBody>
      </p:sp>
    </p:spTree>
    <p:extLst>
      <p:ext uri="{BB962C8B-B14F-4D97-AF65-F5344CB8AC3E}">
        <p14:creationId xmlns:p14="http://schemas.microsoft.com/office/powerpoint/2010/main" val="42400709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52B9FD-D034-4A25-B0E1-BBEA6ADE5A89}"/>
              </a:ext>
            </a:extLst>
          </p:cNvPr>
          <p:cNvSpPr>
            <a:spLocks noGrp="1"/>
          </p:cNvSpPr>
          <p:nvPr>
            <p:ph type="title"/>
          </p:nvPr>
        </p:nvSpPr>
        <p:spPr>
          <a:xfrm>
            <a:off x="2396971" y="284085"/>
            <a:ext cx="10679098" cy="452761"/>
          </a:xfrm>
        </p:spPr>
        <p:txBody>
          <a:bodyPr>
            <a:normAutofit fontScale="90000"/>
          </a:bodyPr>
          <a:lstStyle/>
          <a:p>
            <a:r>
              <a:rPr lang="el-GR" b="1" dirty="0">
                <a:solidFill>
                  <a:srgbClr val="C00000"/>
                </a:solidFill>
              </a:rPr>
              <a:t>              Αντί   Επιλόγου</a:t>
            </a:r>
          </a:p>
        </p:txBody>
      </p:sp>
      <p:sp>
        <p:nvSpPr>
          <p:cNvPr id="3" name="Θέση περιεχομένου 2">
            <a:extLst>
              <a:ext uri="{FF2B5EF4-FFF2-40B4-BE49-F238E27FC236}">
                <a16:creationId xmlns:a16="http://schemas.microsoft.com/office/drawing/2014/main" id="{B90E9AB9-63C8-4F64-BBDA-D586600D68A5}"/>
              </a:ext>
            </a:extLst>
          </p:cNvPr>
          <p:cNvSpPr>
            <a:spLocks noGrp="1"/>
          </p:cNvSpPr>
          <p:nvPr>
            <p:ph idx="1"/>
          </p:nvPr>
        </p:nvSpPr>
        <p:spPr>
          <a:xfrm>
            <a:off x="223519" y="1158240"/>
            <a:ext cx="11370717" cy="5588789"/>
          </a:xfrm>
        </p:spPr>
        <p:txBody>
          <a:bodyPr>
            <a:noAutofit/>
          </a:bodyPr>
          <a:lstStyle/>
          <a:p>
            <a:pPr algn="just"/>
            <a:r>
              <a:rPr lang="el-GR" sz="2600" dirty="0">
                <a:latin typeface="Calibri" panose="020F0502020204030204" pitchFamily="34" charset="0"/>
                <a:ea typeface="Calibri" panose="020F0502020204030204" pitchFamily="34" charset="0"/>
                <a:cs typeface="Calibri" panose="020F0502020204030204" pitchFamily="34" charset="0"/>
              </a:rPr>
              <a:t> Π</a:t>
            </a:r>
            <a:r>
              <a:rPr lang="el-GR" sz="2600" dirty="0">
                <a:effectLst/>
                <a:latin typeface="Calibri" panose="020F0502020204030204" pitchFamily="34" charset="0"/>
                <a:ea typeface="Calibri" panose="020F0502020204030204" pitchFamily="34" charset="0"/>
                <a:cs typeface="Calibri" panose="020F0502020204030204" pitchFamily="34" charset="0"/>
              </a:rPr>
              <a:t>αρά το γεγονός  ότι ο κόσμος  σήμερα   βρίσκεται  όλο  και περισσότερο  σε  αλληλεξάρτηση  εξαιτίας  των   τεχνολογικών,  οικονομικών   και  πολιτικών μεταβολών,  η  οικογένεια (ή οι οικογένειες),  παραμένει θεμελιώδες πεδίο  όπου οι  διαδικασίες παγκοσμιοποίησης πραγματώνονται.</a:t>
            </a:r>
            <a:endParaRPr lang="el-GR" sz="2600" dirty="0">
              <a:latin typeface="Calibri" panose="020F0502020204030204" pitchFamily="34" charset="0"/>
              <a:ea typeface="Calibri" panose="020F0502020204030204" pitchFamily="34" charset="0"/>
              <a:cs typeface="Calibri" panose="020F0502020204030204" pitchFamily="34" charset="0"/>
            </a:endParaRPr>
          </a:p>
          <a:p>
            <a:pPr algn="just"/>
            <a:r>
              <a:rPr lang="el-GR" sz="2600" dirty="0">
                <a:effectLst/>
                <a:latin typeface="Calibri" panose="020F0502020204030204" pitchFamily="34" charset="0"/>
                <a:ea typeface="Calibri" panose="020F0502020204030204" pitchFamily="34" charset="0"/>
                <a:cs typeface="Calibri" panose="020F0502020204030204" pitchFamily="34" charset="0"/>
              </a:rPr>
              <a:t>Η οικογένεια  αν και μεταβάλλεται,  </a:t>
            </a:r>
            <a:r>
              <a:rPr lang="el-GR" sz="26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a:t>
            </a:r>
            <a:r>
              <a:rPr lang="el-GR" sz="2600" dirty="0">
                <a:effectLst/>
                <a:latin typeface="Calibri" panose="020F0502020204030204" pitchFamily="34" charset="0"/>
                <a:ea typeface="Calibri" panose="020F0502020204030204" pitchFamily="34" charset="0"/>
                <a:cs typeface="Calibri" panose="020F0502020204030204" pitchFamily="34" charset="0"/>
              </a:rPr>
              <a:t>σε οποιαδήποτε  μορφή θα συνεχίσει να υπάρχει.  </a:t>
            </a:r>
          </a:p>
          <a:p>
            <a:pPr algn="just"/>
            <a:r>
              <a:rPr lang="el-GR" sz="2600" dirty="0">
                <a:latin typeface="Calibri" panose="020F0502020204030204" pitchFamily="34" charset="0"/>
                <a:ea typeface="Calibri" panose="020F0502020204030204" pitchFamily="34" charset="0"/>
                <a:cs typeface="Calibri" panose="020F0502020204030204" pitchFamily="34" charset="0"/>
              </a:rPr>
              <a:t>Θ</a:t>
            </a:r>
            <a:r>
              <a:rPr lang="el-GR" sz="2600" dirty="0">
                <a:effectLst/>
                <a:latin typeface="Calibri" panose="020F0502020204030204" pitchFamily="34" charset="0"/>
                <a:ea typeface="Calibri" panose="020F0502020204030204" pitchFamily="34" charset="0"/>
                <a:cs typeface="Calibri" panose="020F0502020204030204" pitchFamily="34" charset="0"/>
              </a:rPr>
              <a:t>α εξακολουθήσει   να  αποτελεί το κατεξοχήν  λειτουργικό στοιχείο της κοινωνικής δομής, διατηρώντας  το   συναισθηματικό  της ρόλο  και το καταφύγιο στο ψυχρό και απρόσωπο περιβάλλον  της αβέβαιης  σύγχρονης κοινωνίας </a:t>
            </a:r>
            <a:r>
              <a:rPr lang="el-GR" sz="2400" dirty="0">
                <a:effectLst/>
                <a:latin typeface="Calibri" panose="020F0502020204030204" pitchFamily="34" charset="0"/>
                <a:ea typeface="Calibri" panose="020F0502020204030204" pitchFamily="34" charset="0"/>
                <a:cs typeface="Calibri" panose="020F0502020204030204" pitchFamily="34" charset="0"/>
              </a:rPr>
              <a:t>.</a:t>
            </a:r>
          </a:p>
          <a:p>
            <a:pPr algn="just"/>
            <a:r>
              <a:rPr lang="el-GR" sz="2600" dirty="0"/>
              <a:t>Τα    νέα  δεδομένα  και οι συμπεριφορές  που, όπως είδαμε,   σταδιακά επικρατούν, μπορούν να  ερμηνευτούν</a:t>
            </a:r>
            <a:r>
              <a:rPr lang="el-GR" sz="2600" dirty="0">
                <a:solidFill>
                  <a:srgbClr val="C00000"/>
                </a:solidFill>
              </a:rPr>
              <a:t>:  </a:t>
            </a:r>
            <a:r>
              <a:rPr lang="el-GR" sz="2600" b="1" i="1" dirty="0">
                <a:solidFill>
                  <a:srgbClr val="C00000"/>
                </a:solidFill>
              </a:rPr>
              <a:t>ως   έκφραση   της  προσαρμοστικότητας   της   οικογένειας   σε   ένα  μεταβαλλόμενο   κοινωνικό   περιβάλλον </a:t>
            </a:r>
            <a:r>
              <a:rPr lang="el-GR" sz="2600" i="1" dirty="0">
                <a:solidFill>
                  <a:srgbClr val="C00000"/>
                </a:solidFill>
              </a:rPr>
              <a:t>.</a:t>
            </a:r>
            <a:endParaRPr lang="el-GR" sz="2600" i="1" dirty="0">
              <a:latin typeface="Calibri" panose="020F0502020204030204" pitchFamily="34" charset="0"/>
              <a:cs typeface="Calibri" panose="020F0502020204030204" pitchFamily="34" charset="0"/>
            </a:endParaRPr>
          </a:p>
          <a:p>
            <a:pPr algn="just"/>
            <a:endParaRPr lang="el-GR"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250659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10AC56-3E01-DB4D-C67C-9E71D1D4F96A}"/>
              </a:ext>
            </a:extLst>
          </p:cNvPr>
          <p:cNvSpPr>
            <a:spLocks noGrp="1"/>
          </p:cNvSpPr>
          <p:nvPr>
            <p:ph type="title"/>
          </p:nvPr>
        </p:nvSpPr>
        <p:spPr>
          <a:xfrm>
            <a:off x="932154" y="681037"/>
            <a:ext cx="10421645" cy="1009651"/>
          </a:xfrm>
        </p:spPr>
        <p:txBody>
          <a:bodyPr>
            <a:normAutofit fontScale="90000"/>
          </a:bodyPr>
          <a:lstStyle/>
          <a:p>
            <a:r>
              <a:rPr lang="el-GR" dirty="0">
                <a:solidFill>
                  <a:srgbClr val="C00000"/>
                </a:solidFill>
              </a:rPr>
              <a:t>ΕΡΕΥΝΗΤΙΚΑ ΔΕΔΟΜΕΝΑ  </a:t>
            </a:r>
            <a:br>
              <a:rPr lang="el-GR" dirty="0"/>
            </a:br>
            <a:endParaRPr lang="el-GR" dirty="0"/>
          </a:p>
        </p:txBody>
      </p:sp>
      <p:sp>
        <p:nvSpPr>
          <p:cNvPr id="3" name="Θέση περιεχομένου 2">
            <a:extLst>
              <a:ext uri="{FF2B5EF4-FFF2-40B4-BE49-F238E27FC236}">
                <a16:creationId xmlns:a16="http://schemas.microsoft.com/office/drawing/2014/main" id="{AA2A901C-71E8-0842-9188-3D4C6033BDD8}"/>
              </a:ext>
            </a:extLst>
          </p:cNvPr>
          <p:cNvSpPr>
            <a:spLocks noGrp="1"/>
          </p:cNvSpPr>
          <p:nvPr>
            <p:ph idx="1"/>
          </p:nvPr>
        </p:nvSpPr>
        <p:spPr/>
        <p:txBody>
          <a:bodyPr/>
          <a:lstStyle/>
          <a:p>
            <a:r>
              <a:rPr lang="el-GR" dirty="0"/>
              <a:t>1.ΕΡΕΥΝΑ  ΕΚΚΕ</a:t>
            </a:r>
          </a:p>
          <a:p>
            <a:endParaRPr lang="el-GR" dirty="0"/>
          </a:p>
          <a:p>
            <a:pPr marL="0" indent="0">
              <a:buNone/>
            </a:pPr>
            <a:endParaRPr lang="el-GR" dirty="0"/>
          </a:p>
          <a:p>
            <a:r>
              <a:rPr lang="el-GR" dirty="0"/>
              <a:t>2.ΕΡΕΥΝΑ  ΔΙΑΝΕΟΣΙΣ </a:t>
            </a:r>
          </a:p>
        </p:txBody>
      </p:sp>
    </p:spTree>
    <p:extLst>
      <p:ext uri="{BB962C8B-B14F-4D97-AF65-F5344CB8AC3E}">
        <p14:creationId xmlns:p14="http://schemas.microsoft.com/office/powerpoint/2010/main" val="14335267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9375A03-033C-20C1-4B4C-F4A46DFE7CE8}"/>
              </a:ext>
            </a:extLst>
          </p:cNvPr>
          <p:cNvSpPr>
            <a:spLocks noGrp="1"/>
          </p:cNvSpPr>
          <p:nvPr>
            <p:ph type="title"/>
          </p:nvPr>
        </p:nvSpPr>
        <p:spPr/>
        <p:txBody>
          <a:bodyPr>
            <a:normAutofit fontScale="90000"/>
          </a:bodyPr>
          <a:lstStyle/>
          <a:p>
            <a:r>
              <a:rPr lang="el-GR" b="1" dirty="0">
                <a:solidFill>
                  <a:srgbClr val="C00000"/>
                </a:solidFill>
              </a:rPr>
              <a:t> </a:t>
            </a:r>
            <a:r>
              <a:rPr lang="en-US" sz="2200" b="1" kern="1800" spc="-35"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E</a:t>
            </a:r>
            <a:r>
              <a:rPr lang="el-GR" sz="2200" b="1" kern="1800" spc="-35"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ΡΕΥΝΑ  ΕΚΚΕ  2023</a:t>
            </a:r>
            <a:r>
              <a:rPr lang="el-GR" sz="2200" b="1" kern="100" spc="-35"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 </a:t>
            </a:r>
            <a:br>
              <a:rPr lang="el-GR" sz="2200" b="1" kern="100" spc="-35"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br>
            <a:r>
              <a:rPr lang="el-GR" sz="2700" b="1" kern="1800" spc="-35"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Η οικογένεια στη σύγχρονη ελληνική κοινωνία: Πώς βλέπουν οι Έλληνες σήμερα τον θεσμό?</a:t>
            </a:r>
            <a:br>
              <a:rPr lang="el-GR" sz="2700" b="1" kern="1800" spc="-35" dirty="0">
                <a:latin typeface="Times New Roman" panose="02020603050405020304" pitchFamily="18" charset="0"/>
                <a:ea typeface="Times New Roman" panose="02020603050405020304" pitchFamily="18" charset="0"/>
                <a:cs typeface="Times New Roman" panose="02020603050405020304" pitchFamily="18" charset="0"/>
              </a:rPr>
            </a:br>
            <a:br>
              <a:rPr lang="el-GR" sz="2700" b="1" kern="1800" spc="-35" dirty="0">
                <a:latin typeface="Times New Roman" panose="02020603050405020304" pitchFamily="18" charset="0"/>
                <a:ea typeface="Times New Roman" panose="02020603050405020304" pitchFamily="18" charset="0"/>
                <a:cs typeface="Times New Roman" panose="02020603050405020304" pitchFamily="18" charset="0"/>
              </a:rPr>
            </a:br>
            <a:r>
              <a:rPr lang="el-GR" sz="1600" u="sng" kern="100" dirty="0">
                <a:solidFill>
                  <a:srgbClr val="1155CC"/>
                </a:solidFill>
                <a:effectLst/>
                <a:latin typeface="Arial" panose="020B0604020202020204" pitchFamily="34" charset="0"/>
                <a:ea typeface="Calibri" panose="020F0502020204030204" pitchFamily="34" charset="0"/>
                <a:cs typeface="Times New Roman" panose="02020603050405020304" pitchFamily="18" charset="0"/>
                <a:hlinkClick r:id="rId2"/>
              </a:rPr>
              <a:t>https://www.cnn.gr/oikonomia/epixeiriseis/story/380929/i-oikogeneia-sti-sygxroni-elliniki-koinonia-pos-vlepoume-simera-ton-thesmo</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sz="2700" b="1" dirty="0">
              <a:solidFill>
                <a:srgbClr val="C00000"/>
              </a:solidFill>
            </a:endParaRPr>
          </a:p>
        </p:txBody>
      </p:sp>
      <p:sp>
        <p:nvSpPr>
          <p:cNvPr id="3" name="Θέση περιεχομένου 2">
            <a:extLst>
              <a:ext uri="{FF2B5EF4-FFF2-40B4-BE49-F238E27FC236}">
                <a16:creationId xmlns:a16="http://schemas.microsoft.com/office/drawing/2014/main" id="{48295978-14B1-F37B-8929-8291E4E303DD}"/>
              </a:ext>
            </a:extLst>
          </p:cNvPr>
          <p:cNvSpPr>
            <a:spLocks noGrp="1"/>
          </p:cNvSpPr>
          <p:nvPr>
            <p:ph idx="1"/>
          </p:nvPr>
        </p:nvSpPr>
        <p:spPr>
          <a:xfrm>
            <a:off x="838199" y="1825624"/>
            <a:ext cx="10855961" cy="5032375"/>
          </a:xfrm>
        </p:spPr>
        <p:txBody>
          <a:bodyPr>
            <a:normAutofit fontScale="92500" lnSpcReduction="10000"/>
          </a:bodyPr>
          <a:lstStyle/>
          <a:p>
            <a:pPr fontAlgn="base">
              <a:lnSpc>
                <a:spcPct val="107000"/>
              </a:lnSpc>
              <a:spcAft>
                <a:spcPts val="800"/>
              </a:spcAft>
            </a:pP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Σε έναν κόσμο που διαρκώς αλλάζει, σε κάθε του διάσταση, φαίνεται πως για την ελληνική κοινωνία, υπάρχει ένας θεσμός που παραμένει σταθερός: </a:t>
            </a:r>
            <a:r>
              <a:rPr lang="el-GR" sz="24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η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οικογένεια</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a:t>
            </a:r>
            <a:endParaRPr lang="el-GR" sz="2400" kern="0" dirty="0">
              <a:solidFill>
                <a:srgbClr val="000000"/>
              </a:solidFill>
              <a:latin typeface="Roboto" panose="02000000000000000000" pitchFamily="2" charset="0"/>
              <a:cs typeface="Times New Roman" panose="02020603050405020304" pitchFamily="18" charset="0"/>
            </a:endParaRPr>
          </a:p>
          <a:p>
            <a:pPr fontAlgn="base">
              <a:lnSpc>
                <a:spcPct val="107000"/>
              </a:lnSpc>
              <a:spcAft>
                <a:spcPts val="800"/>
              </a:spcAft>
            </a:pP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Αυτό είναι το βασικό συμπέρασμα μεγάλης έρευνας που διενεργήθηκε από το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Εθνικό Κέντρο Κοινωνικών Ερευνών (ΕΚΚΕ)</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για την </a:t>
            </a:r>
            <a:r>
              <a:rPr lang="el-GR" sz="2400" b="1" u="none" strike="noStrike" kern="0" dirty="0">
                <a:solidFill>
                  <a:srgbClr val="006597"/>
                </a:solidFill>
                <a:effectLst/>
                <a:latin typeface="Roboto" panose="02000000000000000000" pitchFamily="2" charset="0"/>
                <a:ea typeface="Times New Roman" panose="02020603050405020304" pitchFamily="18" charset="0"/>
                <a:cs typeface="Times New Roman" panose="02020603050405020304" pitchFamily="18" charset="0"/>
                <a:hlinkClick r:id="rId3"/>
              </a:rPr>
              <a:t>Υδρόγειο Ασφαλιστική</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με αφορμή την</a:t>
            </a:r>
            <a:r>
              <a:rPr lang="el-GR" sz="2400" b="1"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επέτειο 50 χρόνων</a:t>
            </a:r>
            <a:r>
              <a:rPr lang="el-GR" sz="24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παρουσίας της στην ελληνική ασφαλιστική αγορά. </a:t>
            </a:r>
          </a:p>
          <a:p>
            <a:pPr algn="just" fontAlgn="base">
              <a:lnSpc>
                <a:spcPct val="107000"/>
              </a:lnSpc>
              <a:spcAft>
                <a:spcPts val="800"/>
              </a:spcAft>
            </a:pP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¨Όπως διαπιστώθηκε,   παρά το πώς έχει εξελιχθεί η ελληνική κοινωνία  τις τελευταίες δεκαετίες, το πώς έχουν επηρεαστεί οι ανθρώπινες σχέσεις και το πώς έχει αλλάξει ο κοινωνικός ιστός</a:t>
            </a:r>
            <a:r>
              <a:rPr lang="el-GR" sz="2400" b="1"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η οικογένεια παραμένει σταθερή και καθολική αξία</a:t>
            </a:r>
            <a:r>
              <a:rPr lang="el-GR" sz="24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για τους σύγχρονους Έλληνες.</a:t>
            </a:r>
            <a:endParaRPr lang="el-GR" sz="2400" kern="100" dirty="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800"/>
              </a:spcAft>
            </a:pPr>
            <a:r>
              <a:rPr lang="el-GR" sz="2400" b="1" kern="0" dirty="0">
                <a:solidFill>
                  <a:srgbClr val="C00000"/>
                </a:solidFill>
                <a:latin typeface="Roboto" panose="02000000000000000000" pitchFamily="2" charset="0"/>
                <a:ea typeface="Times New Roman" panose="02020603050405020304" pitchFamily="18" charset="0"/>
                <a:cs typeface="Times New Roman" panose="02020603050405020304" pitchFamily="18" charset="0"/>
              </a:rPr>
              <a:t>Το 96% των Ελλήνων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400" b="1" kern="0" dirty="0">
                <a:solidFill>
                  <a:srgbClr val="C00000"/>
                </a:solidFill>
                <a:latin typeface="Roboto" panose="02000000000000000000" pitchFamily="2" charset="0"/>
                <a:ea typeface="Times New Roman" panose="02020603050405020304" pitchFamily="18" charset="0"/>
                <a:cs typeface="Times New Roman" panose="02020603050405020304" pitchFamily="18" charset="0"/>
              </a:rPr>
              <a:t>δηλώνει ότι </a:t>
            </a:r>
            <a:r>
              <a:rPr lang="el-GR" sz="2400" b="1" kern="0" dirty="0" err="1">
                <a:solidFill>
                  <a:srgbClr val="C00000"/>
                </a:solidFill>
                <a:latin typeface="Roboto" panose="02000000000000000000" pitchFamily="2" charset="0"/>
                <a:ea typeface="Times New Roman" panose="02020603050405020304" pitchFamily="18" charset="0"/>
                <a:cs typeface="Times New Roman" panose="02020603050405020304" pitchFamily="18" charset="0"/>
              </a:rPr>
              <a:t>ι</a:t>
            </a:r>
            <a:r>
              <a:rPr lang="el-GR" sz="2400" b="1" kern="0" dirty="0" err="1">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οικογένεια</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είναι «πολύ» και «πάρα πολύ» σημαντική</a:t>
            </a:r>
            <a:endParaRPr lang="el-GR" sz="2400" kern="1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6842006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A3C4757-5E47-A113-41F9-1E4A02FDE8CC}"/>
              </a:ext>
            </a:extLst>
          </p:cNvPr>
          <p:cNvSpPr>
            <a:spLocks noGrp="1"/>
          </p:cNvSpPr>
          <p:nvPr>
            <p:ph type="title"/>
          </p:nvPr>
        </p:nvSpPr>
        <p:spPr>
          <a:xfrm>
            <a:off x="660400" y="365125"/>
            <a:ext cx="10693400" cy="894715"/>
          </a:xfrm>
        </p:spPr>
        <p:txBody>
          <a:bodyPr/>
          <a:lstStyle/>
          <a:p>
            <a:r>
              <a:rPr lang="el-GR" sz="2000" b="1" kern="0" dirty="0">
                <a:solidFill>
                  <a:srgbClr val="C00000"/>
                </a:solidFill>
                <a:latin typeface="Roboto" panose="02000000000000000000" pitchFamily="2" charset="0"/>
                <a:ea typeface="Times New Roman" panose="02020603050405020304" pitchFamily="18" charset="0"/>
                <a:cs typeface="Times New Roman" panose="02020603050405020304" pitchFamily="18" charset="0"/>
              </a:rPr>
              <a:t> </a:t>
            </a:r>
            <a:r>
              <a:rPr lang="el-GR" sz="2400" b="1" kern="0" dirty="0">
                <a:solidFill>
                  <a:srgbClr val="C00000"/>
                </a:solidFill>
                <a:latin typeface="Roboto" panose="02000000000000000000" pitchFamily="2" charset="0"/>
                <a:ea typeface="Times New Roman" panose="02020603050405020304" pitchFamily="18" charset="0"/>
                <a:cs typeface="Times New Roman" panose="02020603050405020304" pitchFamily="18" charset="0"/>
              </a:rPr>
              <a:t>Η</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οικογένεια:</a:t>
            </a:r>
            <a:r>
              <a:rPr lang="el-GR" sz="2400" b="1" i="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μια στοργική αγκαλιά</a:t>
            </a:r>
            <a:endParaRPr lang="el-GR" sz="2400" b="1" dirty="0"/>
          </a:p>
        </p:txBody>
      </p:sp>
      <p:sp>
        <p:nvSpPr>
          <p:cNvPr id="3" name="Θέση περιεχομένου 2">
            <a:extLst>
              <a:ext uri="{FF2B5EF4-FFF2-40B4-BE49-F238E27FC236}">
                <a16:creationId xmlns:a16="http://schemas.microsoft.com/office/drawing/2014/main" id="{034F10BE-A04A-F71A-0D9C-F44752D4FE7E}"/>
              </a:ext>
            </a:extLst>
          </p:cNvPr>
          <p:cNvSpPr>
            <a:spLocks noGrp="1"/>
          </p:cNvSpPr>
          <p:nvPr>
            <p:ph idx="1"/>
          </p:nvPr>
        </p:nvSpPr>
        <p:spPr>
          <a:xfrm>
            <a:off x="345441" y="1391920"/>
            <a:ext cx="11151142" cy="5186433"/>
          </a:xfrm>
        </p:spPr>
        <p:txBody>
          <a:bodyPr>
            <a:normAutofit lnSpcReduction="10000"/>
          </a:bodyPr>
          <a:lstStyle/>
          <a:p>
            <a:pPr algn="just" fontAlgn="base">
              <a:lnSpc>
                <a:spcPct val="107000"/>
              </a:lnSpc>
              <a:spcAft>
                <a:spcPts val="800"/>
              </a:spcAft>
            </a:pP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Στη συντριπτική τους πλειονότητα, οι Έλληνες αξιολογούν ως </a:t>
            </a:r>
            <a:r>
              <a:rPr lang="el-GR" sz="2400" b="1"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a:t>
            </a:r>
            <a:r>
              <a:rPr lang="el-GR" sz="2400" b="1" i="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πολύ</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και «</a:t>
            </a:r>
            <a:r>
              <a:rPr lang="el-GR" sz="2400" b="1" i="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πάρα πολύ</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σημαντική την οικογένεια</a:t>
            </a:r>
            <a:r>
              <a:rPr lang="el-GR" sz="24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καθώς συνολικά, οι δύο απαντήσεις συγκεντρώνουν ποσοστό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96%</a:t>
            </a:r>
            <a:r>
              <a:rPr lang="el-GR" sz="24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με 24% και 72% αντίστοιχα. </a:t>
            </a:r>
          </a:p>
          <a:p>
            <a:pPr algn="just" fontAlgn="base">
              <a:lnSpc>
                <a:spcPct val="107000"/>
              </a:lnSpc>
              <a:spcAft>
                <a:spcPts val="800"/>
              </a:spcAft>
            </a:pP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Συντριπτικά ποσοστά απαντήσεων, στο 93,3% συνολικά, καταγράφουν οι</a:t>
            </a:r>
            <a:r>
              <a:rPr lang="el-GR" sz="24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θετικοί χαρακτηρισμοί</a:t>
            </a:r>
            <a:r>
              <a:rPr lang="el-GR" sz="24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της οικογένειας, ως «</a:t>
            </a:r>
            <a:r>
              <a:rPr lang="el-GR" sz="2400" b="1" i="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στοργικής αγκαλιάς</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(59,2%) και «</a:t>
            </a:r>
            <a:r>
              <a:rPr lang="el-GR" sz="2400" b="1" i="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καταφυγίου στις δύσκολες στιγμές</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(34,12%).</a:t>
            </a:r>
            <a:endParaRPr lang="el-GR"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Ενδιαφέρον, όμως, έχουν οι απαντήσεις στο ερώτημα «</a:t>
            </a:r>
            <a:r>
              <a:rPr lang="el-GR" sz="2400" i="1"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ποιους θεωρούμε σήμερα οικογένεια;</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οι συμμετέχοντες απαντούν πρώτα τους</a:t>
            </a:r>
            <a:r>
              <a:rPr lang="el-GR" sz="24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γονείς</a:t>
            </a:r>
            <a:r>
              <a:rPr lang="el-GR" sz="24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τους (81,8% των απαντήσεων), μετά τον/την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σύντροφο</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(76,9%) και στην τρίτη θέση τα</a:t>
            </a:r>
            <a:r>
              <a:rPr lang="el-GR" sz="24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παιδιά</a:t>
            </a:r>
            <a:r>
              <a:rPr lang="el-GR" sz="24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τους (73%). </a:t>
            </a:r>
          </a:p>
          <a:p>
            <a:pPr algn="just"/>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Σημαντική θέση κατέχουν επίσης και οι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παππούδες – γιαγιάδες</a:t>
            </a:r>
            <a:r>
              <a:rPr lang="el-GR" sz="24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(55,6%) και οι λοιποί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συγγενείς</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(41,9%), γεγονός που καταδεικνύει τον σημαντικό ρόλο της ευρύτερης οικογένειας</a:t>
            </a:r>
            <a:r>
              <a:rPr lang="el-GR" sz="18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a:t>
            </a:r>
            <a:endParaRPr lang="el-GR" dirty="0"/>
          </a:p>
        </p:txBody>
      </p:sp>
    </p:spTree>
    <p:extLst>
      <p:ext uri="{BB962C8B-B14F-4D97-AF65-F5344CB8AC3E}">
        <p14:creationId xmlns:p14="http://schemas.microsoft.com/office/powerpoint/2010/main" val="1447964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14E6009-F72E-789D-C91E-8D8FE15E52A0}"/>
              </a:ext>
            </a:extLst>
          </p:cNvPr>
          <p:cNvSpPr>
            <a:spLocks noGrp="1"/>
          </p:cNvSpPr>
          <p:nvPr>
            <p:ph type="title"/>
          </p:nvPr>
        </p:nvSpPr>
        <p:spPr>
          <a:xfrm>
            <a:off x="782320" y="365125"/>
            <a:ext cx="10571480" cy="732155"/>
          </a:xfrm>
        </p:spPr>
        <p:txBody>
          <a:bodyPr>
            <a:normAutofit fontScale="90000"/>
          </a:bodyPr>
          <a:lstStyle/>
          <a:p>
            <a:r>
              <a:rPr lang="el-GR" sz="28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Η ευρύτερη οικογένεια   εξαιρετικά σημαντική αλλά και «τα κατοικίδια» είναι πλέον πολύ σημαντικά!</a:t>
            </a:r>
            <a:endParaRPr lang="el-GR" sz="2800" dirty="0">
              <a:solidFill>
                <a:srgbClr val="C00000"/>
              </a:solidFill>
            </a:endParaRPr>
          </a:p>
        </p:txBody>
      </p:sp>
      <p:sp>
        <p:nvSpPr>
          <p:cNvPr id="3" name="Θέση περιεχομένου 2">
            <a:extLst>
              <a:ext uri="{FF2B5EF4-FFF2-40B4-BE49-F238E27FC236}">
                <a16:creationId xmlns:a16="http://schemas.microsoft.com/office/drawing/2014/main" id="{5AB7E3DD-E349-A96A-555C-F81526EF0511}"/>
              </a:ext>
            </a:extLst>
          </p:cNvPr>
          <p:cNvSpPr>
            <a:spLocks noGrp="1"/>
          </p:cNvSpPr>
          <p:nvPr>
            <p:ph idx="1"/>
          </p:nvPr>
        </p:nvSpPr>
        <p:spPr>
          <a:xfrm>
            <a:off x="477520" y="1097280"/>
            <a:ext cx="11348720" cy="5882640"/>
          </a:xfrm>
        </p:spPr>
        <p:txBody>
          <a:bodyPr>
            <a:normAutofit/>
          </a:bodyPr>
          <a:lstStyle/>
          <a:p>
            <a:pPr algn="just"/>
            <a:r>
              <a:rPr lang="el-GR" sz="2400" kern="0" dirty="0">
                <a:solidFill>
                  <a:srgbClr val="000000"/>
                </a:solidFill>
                <a:latin typeface="Roboto" panose="02000000000000000000" pitchFamily="2" charset="0"/>
                <a:ea typeface="Times New Roman" panose="02020603050405020304" pitchFamily="18" charset="0"/>
                <a:cs typeface="Times New Roman" panose="02020603050405020304" pitchFamily="18" charset="0"/>
              </a:rPr>
              <a:t>Μια  </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αξιοσημείωτη μεταβολή αφορ</a:t>
            </a:r>
            <a:r>
              <a:rPr lang="el-GR" sz="2400" kern="0" dirty="0">
                <a:solidFill>
                  <a:srgbClr val="000000"/>
                </a:solidFill>
                <a:latin typeface="Roboto" panose="02000000000000000000" pitchFamily="2" charset="0"/>
                <a:ea typeface="Times New Roman" panose="02020603050405020304" pitchFamily="18" charset="0"/>
                <a:cs typeface="Times New Roman" panose="02020603050405020304" pitchFamily="18" charset="0"/>
              </a:rPr>
              <a:t>ά </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τα </a:t>
            </a:r>
            <a:r>
              <a:rPr lang="el-GR" sz="24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κατοικίδια  που θεωρούνται σήμερα μέλη της οικογένειας</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τουλάχιστον από το 1/3 των ατόμων που απάντησαν στην έρευνα: Το 35,6% θεωρεί «</a:t>
            </a:r>
            <a:r>
              <a:rPr lang="el-GR" sz="24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οικογένεια» το κατοικίδιό του</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ενώ η θέση των </a:t>
            </a:r>
            <a:r>
              <a:rPr lang="el-GR" sz="24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φίλων ως «οικογένεια</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καταγράφεται σε αντίστοιχο ποσοστό (33%).</a:t>
            </a:r>
          </a:p>
          <a:p>
            <a:pPr algn="just"/>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Αξίζει να σημειωθεί ότι οι</a:t>
            </a:r>
            <a:r>
              <a:rPr lang="el-GR" sz="24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άνδρες</a:t>
            </a:r>
            <a:r>
              <a:rPr lang="el-GR" sz="24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εμφανίζονται πολύ πιο κοντά στους γονείς τους από τις γυναίκες, την ώρα που οι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γυναίκες</a:t>
            </a:r>
            <a:r>
              <a:rPr lang="el-GR" sz="24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θεωρούν τους φίλους και τα κατοικίδιά τους ως οικογένεια, σε υψηλότερα ποσοστά από τους άνδρες.</a:t>
            </a:r>
            <a:endParaRPr lang="el-GR" sz="2400" kern="100" dirty="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800"/>
              </a:spcAft>
            </a:pP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Γιατί δεν κάνουν εύκολα οικογένεια οι Έλληνες;</a:t>
            </a:r>
            <a:endParaRPr lang="el-GR" sz="2400" kern="1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Παρόλο που, η οικογένεια αξιολογείται ως πολύ σημαντικός θεσμός από τους σύγχρονους Έλληνες, αυτό δεν αποτυπώνεται στα</a:t>
            </a:r>
            <a:r>
              <a:rPr lang="el-GR" sz="24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δημογραφικά χαρακτηριστικά</a:t>
            </a:r>
            <a:r>
              <a:rPr lang="el-GR" sz="24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της κοινωνίας μας. </a:t>
            </a:r>
          </a:p>
          <a:p>
            <a:pPr algn="just"/>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Σε αυτό το πλαίσιο, το «</a:t>
            </a:r>
            <a:r>
              <a:rPr lang="el-GR" sz="2400" b="1" i="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ημερολόγιο σύστασης της οικογένειας</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400" kern="0" dirty="0" err="1">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αναπροσδιορίζεται</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και έχει µ</a:t>
            </a:r>
            <a:r>
              <a:rPr lang="el-GR" sz="2400" kern="0" dirty="0" err="1">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ετατεθεί</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έπειτα από την ηλικία των 30 ετών</a:t>
            </a:r>
            <a:r>
              <a:rPr lang="el-GR" sz="24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τόσο για τους άνδρες όσο και για τις γυναίκες, ενώ την ίδια στιγμή ο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γάμος</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και ιδιαίτερα ο θρησκευτικός, εμφανίζει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σημάδια κόπωσης</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a:t>
            </a:r>
            <a:endParaRPr lang="el-GR"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8181129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B259C7F-D26F-4BBE-BBF5-5290A2D9F5D3}"/>
              </a:ext>
            </a:extLst>
          </p:cNvPr>
          <p:cNvSpPr>
            <a:spLocks noGrp="1"/>
          </p:cNvSpPr>
          <p:nvPr>
            <p:ph type="title"/>
          </p:nvPr>
        </p:nvSpPr>
        <p:spPr>
          <a:xfrm>
            <a:off x="843280" y="365125"/>
            <a:ext cx="10510520" cy="742315"/>
          </a:xfrm>
        </p:spPr>
        <p:txBody>
          <a:bodyPr>
            <a:normAutofit/>
          </a:bodyPr>
          <a:lstStyle/>
          <a:p>
            <a:r>
              <a:rPr lang="el-GR" sz="28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Αγάπη, Παιδιά, Ευτυχία, Ασφάλεια </a:t>
            </a:r>
            <a:endParaRPr lang="el-GR" sz="2800" b="1" dirty="0">
              <a:solidFill>
                <a:srgbClr val="C00000"/>
              </a:solidFill>
            </a:endParaRPr>
          </a:p>
        </p:txBody>
      </p:sp>
      <p:sp>
        <p:nvSpPr>
          <p:cNvPr id="3" name="Θέση περιεχομένου 2">
            <a:extLst>
              <a:ext uri="{FF2B5EF4-FFF2-40B4-BE49-F238E27FC236}">
                <a16:creationId xmlns:a16="http://schemas.microsoft.com/office/drawing/2014/main" id="{F7AE8729-8F55-9B55-C234-B78329CDDD98}"/>
              </a:ext>
            </a:extLst>
          </p:cNvPr>
          <p:cNvSpPr>
            <a:spLocks noGrp="1"/>
          </p:cNvSpPr>
          <p:nvPr>
            <p:ph idx="1"/>
          </p:nvPr>
        </p:nvSpPr>
        <p:spPr>
          <a:xfrm>
            <a:off x="599440" y="1107440"/>
            <a:ext cx="10941531" cy="5595201"/>
          </a:xfrm>
        </p:spPr>
        <p:txBody>
          <a:bodyPr>
            <a:normAutofit fontScale="92500" lnSpcReduction="10000"/>
          </a:bodyPr>
          <a:lstStyle/>
          <a:p>
            <a:pPr algn="just"/>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Σήμερα, ανά χίλιους κατοίκους στην Ελλάδα, σημειώνονται αναλογικά 5 γάμοι προς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2</a:t>
            </a:r>
            <a:r>
              <a:rPr lang="el-GR" sz="24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διαζύγια</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ενώ συχνότερα χωρίζουν όσοι ανήκουν στην ηλικιακή ομάδα 35 - 44 χρόνων. </a:t>
            </a:r>
          </a:p>
          <a:p>
            <a:pPr algn="just"/>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Στην Ελλάδα, οι γυναίκες διστάζουν όλο και περισσότερο να αποκτήσουν πάνω από δύο παιδιά, ενώ τελευταία η τάση είναι να παραμένουν στο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ένα</a:t>
            </a:r>
            <a:r>
              <a:rPr lang="el-GR" sz="24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παιδί</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a:t>
            </a:r>
            <a:endParaRPr lang="el-GR" sz="2400" kern="0" dirty="0">
              <a:solidFill>
                <a:srgbClr val="000000"/>
              </a:solidFill>
              <a:latin typeface="Roboto" panose="02000000000000000000" pitchFamily="2" charset="0"/>
              <a:ea typeface="Times New Roman" panose="02020603050405020304" pitchFamily="18" charset="0"/>
              <a:cs typeface="Times New Roman" panose="02020603050405020304" pitchFamily="18" charset="0"/>
            </a:endParaRPr>
          </a:p>
          <a:p>
            <a:pPr algn="just"/>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Ταυτόχρονα, οι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οικονομικοί</a:t>
            </a:r>
            <a:r>
              <a:rPr lang="el-GR" sz="24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λόγοι</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σε ποσοστό 48,7% και η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εργασιακή</a:t>
            </a:r>
            <a:r>
              <a:rPr lang="el-GR" sz="24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ανασφάλεια</a:t>
            </a:r>
            <a:r>
              <a:rPr lang="el-GR" sz="24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με ποσοστό 12,1%, αξιολογούνται ως οι κυριότερες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αιτίες</a:t>
            </a:r>
            <a:r>
              <a:rPr lang="el-GR" sz="24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για τις οποίες οι άνθρωποι δυσκολεύονται σήμερα να κάνουν οικογένεια.</a:t>
            </a:r>
          </a:p>
          <a:p>
            <a:pPr algn="just"/>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Εν τούτοις,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σε ποσοστό 68,3%, οι Έλληνες δεν θεωρούν ξεπερασμένο τον θεσμό του γάμου</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ο οποίος, σύμφωνα με τις απαντήσεις, ταυτίζεται κυρίως με τις έννοιες: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Αγάπη, Παιδιά, Ευτυχία, Ασφάλεια</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Την τελευταία θέση στις </a:t>
            </a:r>
            <a:r>
              <a:rPr lang="el-GR" sz="2400" kern="0" dirty="0" err="1">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νοηµατοδοτήσεις</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400" kern="0" dirty="0" err="1">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καταλαµβάνουν</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η οικονομική εξασφάλιση και η κοινωνική καταξίωση. </a:t>
            </a:r>
          </a:p>
          <a:p>
            <a:pPr algn="just"/>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Όσον αφορά στους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λόγους για τους οποίους τα ζευγάρια χωρίζουν</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είτε πριν είτε μετά τη δημιουργία οικογένειας, οι συχνότερες απαντήσεις ήταν: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η έλλειψη επικοινωνίας, η απιστία, ο εγωισμός και η βία στην οικογένεια. </a:t>
            </a:r>
          </a:p>
          <a:p>
            <a:pPr marL="0" indent="0" algn="just">
              <a:buNone/>
            </a:pPr>
            <a:endParaRPr lang="el-GR" sz="2400" b="1" kern="1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571094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B9F2F2-CE93-6597-745E-699EE967FDDD}"/>
              </a:ext>
            </a:extLst>
          </p:cNvPr>
          <p:cNvSpPr>
            <a:spLocks noGrp="1"/>
          </p:cNvSpPr>
          <p:nvPr>
            <p:ph type="title"/>
          </p:nvPr>
        </p:nvSpPr>
        <p:spPr>
          <a:xfrm>
            <a:off x="833120" y="365125"/>
            <a:ext cx="10520680" cy="772795"/>
          </a:xfrm>
        </p:spPr>
        <p:txBody>
          <a:bodyPr>
            <a:normAutofit/>
          </a:bodyPr>
          <a:lstStyle/>
          <a:p>
            <a:r>
              <a:rPr lang="el-GR" sz="2800" kern="0" dirty="0">
                <a:solidFill>
                  <a:srgbClr val="C00000"/>
                </a:solidFill>
                <a:latin typeface="Roboto" panose="02000000000000000000" pitchFamily="2" charset="0"/>
                <a:ea typeface="Times New Roman" panose="02020603050405020304" pitchFamily="18" charset="0"/>
                <a:cs typeface="Times New Roman" panose="02020603050405020304" pitchFamily="18" charset="0"/>
              </a:rPr>
              <a:t>Λ</a:t>
            </a:r>
            <a:r>
              <a:rPr lang="el-GR" sz="28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όγοι οι οποίοι «εμποδίζουν» τη δημιουργία οικογένειας</a:t>
            </a:r>
            <a:endParaRPr lang="el-GR" sz="2800" dirty="0">
              <a:solidFill>
                <a:srgbClr val="C00000"/>
              </a:solidFill>
            </a:endParaRPr>
          </a:p>
        </p:txBody>
      </p:sp>
      <p:sp>
        <p:nvSpPr>
          <p:cNvPr id="3" name="Θέση περιεχομένου 2">
            <a:extLst>
              <a:ext uri="{FF2B5EF4-FFF2-40B4-BE49-F238E27FC236}">
                <a16:creationId xmlns:a16="http://schemas.microsoft.com/office/drawing/2014/main" id="{E5351990-9012-0EF4-8B14-A93345AF49F2}"/>
              </a:ext>
            </a:extLst>
          </p:cNvPr>
          <p:cNvSpPr>
            <a:spLocks noGrp="1"/>
          </p:cNvSpPr>
          <p:nvPr>
            <p:ph idx="1"/>
          </p:nvPr>
        </p:nvSpPr>
        <p:spPr>
          <a:xfrm>
            <a:off x="754602" y="1518082"/>
            <a:ext cx="10599198" cy="4658881"/>
          </a:xfrm>
        </p:spPr>
        <p:txBody>
          <a:bodyPr>
            <a:normAutofit/>
          </a:bodyPr>
          <a:lstStyle/>
          <a:p>
            <a:pPr algn="just"/>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Αναζητώντας, στο πλαίσιο της έρευνας, τους λόγους οι οποίοι «</a:t>
            </a:r>
            <a:r>
              <a:rPr lang="el-GR" sz="24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εμποδίζουν</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τη δημιουργία οικογένειας, η πλειονότητα των συμμετεχόντων απάντησε ότι η βασική αιτία που δυσκολεύεται να κάνει παιδιά είναι οι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οικονομικές δυσκολίες</a:t>
            </a:r>
            <a:r>
              <a:rPr lang="el-GR" sz="24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(49% των απαντήσεων) και ο στενά συσχετισμένος με αυτόν λόγος της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εργασιακής ανασφάλειας</a:t>
            </a:r>
            <a:r>
              <a:rPr lang="el-GR" sz="24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(12,10%), με τις γυναίκες και τους νέους να δίνουν συχνότερα αυτές τις απαντήσεις. </a:t>
            </a:r>
          </a:p>
          <a:p>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Στο ερώτημα «</a:t>
            </a:r>
            <a:r>
              <a:rPr lang="el-GR" sz="2400" i="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Ποια θεωρείτε ως </a:t>
            </a:r>
            <a:r>
              <a:rPr lang="el-GR" sz="2400" b="1" i="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μεγαλύτερη ‘απειλή’</a:t>
            </a:r>
            <a:r>
              <a:rPr lang="el-GR" sz="2400" i="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για τη δημιουργία οικογένειας στην Ελλάδα σήμερα</a:t>
            </a:r>
            <a:r>
              <a:rPr lang="el-GR" sz="2400" i="1"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οι ερωτώμενοι απαντούν:</a:t>
            </a:r>
          </a:p>
          <a:p>
            <a:pPr>
              <a:buFont typeface="Wingdings" panose="05000000000000000000" pitchFamily="2" charset="2"/>
              <a:buChar char="ü"/>
            </a:pP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την</a:t>
            </a:r>
            <a:r>
              <a:rPr lang="el-GR" sz="24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οικονομική κρίση</a:t>
            </a:r>
            <a:r>
              <a:rPr lang="el-GR" sz="24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(43,05%), </a:t>
            </a:r>
          </a:p>
          <a:p>
            <a:pPr>
              <a:buFont typeface="Wingdings" panose="05000000000000000000" pitchFamily="2" charset="2"/>
              <a:buChar char="ü"/>
            </a:pP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την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επαγγελματική αβεβαιότητα</a:t>
            </a:r>
            <a:r>
              <a:rPr lang="el-GR" sz="24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(25,48%) και </a:t>
            </a:r>
          </a:p>
          <a:p>
            <a:pPr>
              <a:buFont typeface="Wingdings" panose="05000000000000000000" pitchFamily="2" charset="2"/>
              <a:buChar char="ü"/>
            </a:pP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την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αλλαγή των αξιών</a:t>
            </a:r>
            <a:r>
              <a:rPr lang="el-GR" sz="24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(23,55%).</a:t>
            </a:r>
            <a:endParaRPr lang="el-GR"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697958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08727A-EA99-0C32-CFEB-39E7A4CAB760}"/>
              </a:ext>
            </a:extLst>
          </p:cNvPr>
          <p:cNvSpPr>
            <a:spLocks noGrp="1"/>
          </p:cNvSpPr>
          <p:nvPr>
            <p:ph type="title"/>
          </p:nvPr>
        </p:nvSpPr>
        <p:spPr>
          <a:xfrm>
            <a:off x="838200" y="365126"/>
            <a:ext cx="10515600" cy="826366"/>
          </a:xfrm>
        </p:spPr>
        <p:txBody>
          <a:bodyPr>
            <a:normAutofit/>
          </a:bodyPr>
          <a:lstStyle/>
          <a:p>
            <a:r>
              <a:rPr lang="el-GR" sz="3200" b="1" dirty="0">
                <a:solidFill>
                  <a:srgbClr val="C00000"/>
                </a:solidFill>
              </a:rPr>
              <a:t>Η  οικογένεια  στο πλαίσιο της παγκοσμιοποίησης</a:t>
            </a:r>
          </a:p>
        </p:txBody>
      </p:sp>
      <p:sp>
        <p:nvSpPr>
          <p:cNvPr id="3" name="Θέση περιεχομένου 2">
            <a:extLst>
              <a:ext uri="{FF2B5EF4-FFF2-40B4-BE49-F238E27FC236}">
                <a16:creationId xmlns:a16="http://schemas.microsoft.com/office/drawing/2014/main" id="{A3A76045-3B6C-59D7-7D73-81F270D9831F}"/>
              </a:ext>
            </a:extLst>
          </p:cNvPr>
          <p:cNvSpPr>
            <a:spLocks noGrp="1"/>
          </p:cNvSpPr>
          <p:nvPr>
            <p:ph idx="1"/>
          </p:nvPr>
        </p:nvSpPr>
        <p:spPr>
          <a:xfrm>
            <a:off x="387927" y="1191492"/>
            <a:ext cx="11179677" cy="5484516"/>
          </a:xfrm>
        </p:spPr>
        <p:txBody>
          <a:bodyPr>
            <a:normAutofit lnSpcReduction="10000"/>
          </a:bodyPr>
          <a:lstStyle/>
          <a:p>
            <a:pPr algn="just"/>
            <a:r>
              <a:rPr lang="en-US" dirty="0"/>
              <a:t>H </a:t>
            </a:r>
            <a:r>
              <a:rPr lang="el-GR" dirty="0"/>
              <a:t>μελέτη της ιστορίας της οικογένειας μας διδάσκει ότι οι δομές  της οικογένειας  πολύ σπάνια  μένουν σταθερές. Αντίθετα ακολουθούν μεταβολές που συμβαίνουν στην κοινωνία, της οποίας είναι μέρος.</a:t>
            </a:r>
          </a:p>
          <a:p>
            <a:pPr algn="just"/>
            <a:r>
              <a:rPr lang="el-GR" dirty="0"/>
              <a:t>Αποτελεί κοινωνικό  υποσύστημα  με κύριο χαρακτηριστικό του την ευελιξία και την ικανότητα προσαρμογής σε μεταβαλλόμενες ιστορικές και κοινωνικές συνθήκες.</a:t>
            </a:r>
          </a:p>
          <a:p>
            <a:pPr algn="just"/>
            <a:r>
              <a:rPr lang="el-GR" dirty="0"/>
              <a:t>Το νέο </a:t>
            </a:r>
            <a:r>
              <a:rPr lang="el-GR" dirty="0" err="1"/>
              <a:t>οικονομικο</a:t>
            </a:r>
            <a:r>
              <a:rPr lang="el-GR" dirty="0"/>
              <a:t>-κοινωνικό και πολιτισμικό τοπίο, όπως αυτό διαμορφώνεται  στο πλαίσιο της παγκοσμιοποίησης, δεν είναι πλέον συμβατό  με αντιλήψεις που μέχρι πρότινος ήταν κυρίαρχες αναφορικά με την οικογένεια.</a:t>
            </a:r>
          </a:p>
          <a:p>
            <a:pPr algn="just"/>
            <a:r>
              <a:rPr lang="el-GR" dirty="0"/>
              <a:t>Η παγκοσμιοποίηση δεν είναι απλά μια οικονομική , πολιτική διαδικασία. Είναι ένα δυναμικό φαινόμενο  που διαμορφώνει και  επηρεάζει σφαίρες της ζωής που θεωρούνται ιδιωτικές , όπως η οικογένεια και οι οικογενειακές σχέσεις.</a:t>
            </a:r>
          </a:p>
          <a:p>
            <a:endParaRPr lang="el-GR" dirty="0"/>
          </a:p>
        </p:txBody>
      </p:sp>
    </p:spTree>
    <p:extLst>
      <p:ext uri="{BB962C8B-B14F-4D97-AF65-F5344CB8AC3E}">
        <p14:creationId xmlns:p14="http://schemas.microsoft.com/office/powerpoint/2010/main" val="20462504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A851EC-BD7F-2576-6B5C-6F1FE958F928}"/>
              </a:ext>
            </a:extLst>
          </p:cNvPr>
          <p:cNvSpPr>
            <a:spLocks noGrp="1"/>
          </p:cNvSpPr>
          <p:nvPr>
            <p:ph type="title"/>
          </p:nvPr>
        </p:nvSpPr>
        <p:spPr>
          <a:xfrm>
            <a:off x="1005840" y="365125"/>
            <a:ext cx="10347960" cy="691515"/>
          </a:xfrm>
        </p:spPr>
        <p:txBody>
          <a:bodyPr>
            <a:normAutofit fontScale="90000"/>
          </a:bodyPr>
          <a:lstStyle/>
          <a:p>
            <a:r>
              <a:rPr lang="el-GR" b="1" kern="0" dirty="0">
                <a:solidFill>
                  <a:srgbClr val="C00000"/>
                </a:solidFill>
                <a:latin typeface="Roboto" panose="02000000000000000000" pitchFamily="2" charset="0"/>
                <a:ea typeface="Times New Roman" panose="02020603050405020304" pitchFamily="18" charset="0"/>
                <a:cs typeface="Times New Roman" panose="02020603050405020304" pitchFamily="18" charset="0"/>
              </a:rPr>
              <a:t> </a:t>
            </a:r>
            <a:r>
              <a:rPr lang="el-GR" sz="2800" b="1" kern="0" dirty="0">
                <a:solidFill>
                  <a:srgbClr val="C00000"/>
                </a:solidFill>
                <a:latin typeface="Roboto" panose="02000000000000000000" pitchFamily="2" charset="0"/>
                <a:ea typeface="Times New Roman" panose="02020603050405020304" pitchFamily="18" charset="0"/>
                <a:cs typeface="Times New Roman" panose="02020603050405020304" pitchFamily="18" charset="0"/>
              </a:rPr>
              <a:t>Θεσμός της οικογένειας: ανέπαφος  στη συλλογική συνείδηση</a:t>
            </a:r>
            <a:endParaRPr lang="el-GR" sz="2800" dirty="0"/>
          </a:p>
        </p:txBody>
      </p:sp>
      <p:sp>
        <p:nvSpPr>
          <p:cNvPr id="3" name="Θέση περιεχομένου 2">
            <a:extLst>
              <a:ext uri="{FF2B5EF4-FFF2-40B4-BE49-F238E27FC236}">
                <a16:creationId xmlns:a16="http://schemas.microsoft.com/office/drawing/2014/main" id="{B735C4C3-C79D-AACA-551E-75F3496693D6}"/>
              </a:ext>
            </a:extLst>
          </p:cNvPr>
          <p:cNvSpPr>
            <a:spLocks noGrp="1"/>
          </p:cNvSpPr>
          <p:nvPr>
            <p:ph idx="1"/>
          </p:nvPr>
        </p:nvSpPr>
        <p:spPr>
          <a:xfrm>
            <a:off x="457200" y="1320800"/>
            <a:ext cx="11154792" cy="5452861"/>
          </a:xfrm>
        </p:spPr>
        <p:txBody>
          <a:bodyPr>
            <a:normAutofit fontScale="92500" lnSpcReduction="20000"/>
          </a:bodyPr>
          <a:lstStyle/>
          <a:p>
            <a:pPr algn="just" fontAlgn="base">
              <a:lnSpc>
                <a:spcPct val="107000"/>
              </a:lnSpc>
              <a:spcAft>
                <a:spcPts val="800"/>
              </a:spcAft>
            </a:pPr>
            <a:r>
              <a:rPr lang="el-GR" sz="18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Επισημάνθηκε ότι η διαπιστούμενη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φιλελευθεροποίηση των ηθών</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ενώ συσχετίζεται με την</a:t>
            </a:r>
            <a:r>
              <a:rPr lang="el-GR" sz="24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εξέλιξη των νοοτροπιών</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έχει αφήσει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ανέπαφο στη συλλογική συνείδηση τον θεσμό της οικογένειας</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ο οποίος εμφανίζεται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εξαιρετικά σημαντικός για τη σύγχρονη ελληνική κοινωνία</a:t>
            </a:r>
            <a:r>
              <a:rPr lang="el-GR" sz="2400" b="1"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a:t>
            </a:r>
            <a:endPar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endParaRPr>
          </a:p>
          <a:p>
            <a:pPr algn="just" fontAlgn="base">
              <a:lnSpc>
                <a:spcPct val="107000"/>
              </a:lnSpc>
              <a:spcAft>
                <a:spcPts val="800"/>
              </a:spcAft>
            </a:pP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Σύμφωνα με  τα δεδομένα της έρευνας φάνηκε ότι στη σύγχρονη εποχή των αβεβαιοτήτων, κυριαρχούν έντονα τα</a:t>
            </a:r>
            <a:r>
              <a:rPr lang="el-GR" sz="2400" b="1"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συναισθηματικά αντίβαρα</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παρά το αναπαραγωγικό καθήκον. </a:t>
            </a:r>
          </a:p>
          <a:p>
            <a:pPr algn="just" fontAlgn="base">
              <a:lnSpc>
                <a:spcPct val="107000"/>
              </a:lnSpc>
              <a:spcAft>
                <a:spcPts val="800"/>
              </a:spcAft>
            </a:pP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Επιπλέον, στον ελληνικό κοινωνικό σχηματισμό, η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οικογένεια</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συνιστά μια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καθολική αδιαμφισβήτητη αξία</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η οποία κυριαρχεί με διαφορά στο τοπίο της ιεραρχίας των αξιών.</a:t>
            </a:r>
            <a:endParaRPr lang="el-GR"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800"/>
              </a:spcAft>
            </a:pP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Όπως τονίστηκε,  η αστάθεια και η κόπωση που παρατηρούνται γύρω από τον θεσμό του γάμου σήμερα, δεν φαίνεται να έχουν επηρεάσει την επιθυμία των ανθρώπων να «</a:t>
            </a:r>
            <a:r>
              <a:rPr lang="el-GR" sz="2400" b="1" i="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παντρευτούν και να κάνουν οικογένεια</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καθώς τα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αρνητικά συναισθήματα</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αφορούν κυρίως σε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οικονομικές και επαγγελματικές παραμέτρους</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παρά τον ίδιο τον θεσμό της οικογένειας και του γάμου.</a:t>
            </a:r>
            <a:endParaRPr lang="el-GR"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40706213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08FACEB-2761-D673-0579-F9DE06D19DF0}"/>
              </a:ext>
            </a:extLst>
          </p:cNvPr>
          <p:cNvSpPr>
            <a:spLocks noGrp="1"/>
          </p:cNvSpPr>
          <p:nvPr>
            <p:ph type="title"/>
          </p:nvPr>
        </p:nvSpPr>
        <p:spPr>
          <a:xfrm>
            <a:off x="701040" y="134307"/>
            <a:ext cx="10546228" cy="1003614"/>
          </a:xfrm>
        </p:spPr>
        <p:txBody>
          <a:bodyPr>
            <a:normAutofit/>
          </a:bodyPr>
          <a:lstStyle/>
          <a:p>
            <a:r>
              <a:rPr lang="el-GR" sz="27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Η οικογένεια:  αδιαμφισβήτητη αξία  </a:t>
            </a:r>
            <a:br>
              <a:rPr lang="el-GR" sz="2700" kern="1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br>
            <a:endParaRPr lang="el-GR" sz="2700" dirty="0">
              <a:solidFill>
                <a:srgbClr val="C00000"/>
              </a:solidFill>
            </a:endParaRPr>
          </a:p>
        </p:txBody>
      </p:sp>
      <p:sp>
        <p:nvSpPr>
          <p:cNvPr id="3" name="Θέση περιεχομένου 2">
            <a:extLst>
              <a:ext uri="{FF2B5EF4-FFF2-40B4-BE49-F238E27FC236}">
                <a16:creationId xmlns:a16="http://schemas.microsoft.com/office/drawing/2014/main" id="{B9A324A5-A4B0-6707-3A76-056C18B32F24}"/>
              </a:ext>
            </a:extLst>
          </p:cNvPr>
          <p:cNvSpPr>
            <a:spLocks noGrp="1"/>
          </p:cNvSpPr>
          <p:nvPr>
            <p:ph idx="1"/>
          </p:nvPr>
        </p:nvSpPr>
        <p:spPr>
          <a:xfrm>
            <a:off x="579120" y="1402080"/>
            <a:ext cx="10774680" cy="4774883"/>
          </a:xfrm>
        </p:spPr>
        <p:txBody>
          <a:bodyPr>
            <a:normAutofit/>
          </a:bodyPr>
          <a:lstStyle/>
          <a:p>
            <a:pPr algn="just"/>
            <a:r>
              <a:rPr lang="el-GR"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Οι ερωτώμενοι  θεωρούν ότι </a:t>
            </a:r>
            <a:r>
              <a:rPr lang="el-GR"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η οικογενειακή ζωή και η εργασία</a:t>
            </a:r>
            <a:r>
              <a:rPr lang="el-GR"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δεν συνδυάζονται εύκολα (54,95%).</a:t>
            </a:r>
          </a:p>
          <a:p>
            <a:pPr algn="just"/>
            <a:r>
              <a:rPr lang="el-GR"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Ενδιαφέρον επίσης είχαν οι απαντήσεις που αφορούν στο πώς το </a:t>
            </a:r>
            <a:r>
              <a:rPr lang="el-GR"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σύγχρονο εργασιακό περιβάλλον</a:t>
            </a:r>
            <a:r>
              <a:rPr lang="el-GR"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επηρεάζει την οικογένεια, με μία «</a:t>
            </a:r>
            <a:r>
              <a:rPr lang="el-GR" i="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αχτίδα αισιοδοξίας</a:t>
            </a:r>
            <a:r>
              <a:rPr lang="el-GR"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να προέρχεται από την </a:t>
            </a:r>
            <a:r>
              <a:rPr lang="el-GR"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τηλεργασία</a:t>
            </a:r>
            <a:r>
              <a:rPr lang="el-GR" b="1" kern="0" dirty="0">
                <a:solidFill>
                  <a:srgbClr val="000000"/>
                </a:solidFill>
                <a:latin typeface="Roboto" panose="02000000000000000000" pitchFamily="2" charset="0"/>
                <a:ea typeface="Times New Roman" panose="02020603050405020304" pitchFamily="18" charset="0"/>
                <a:cs typeface="Times New Roman" panose="02020603050405020304" pitchFamily="18" charset="0"/>
              </a:rPr>
              <a:t>.</a:t>
            </a:r>
          </a:p>
          <a:p>
            <a:pPr algn="just"/>
            <a:r>
              <a:rPr lang="el-GR"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64% από τους  ερωτηθέντες πιστεύουν ότι η τηλεργασία διευκολύνει από πολύ (41,8%) έως παρά πολύ (22,2%) τον συνδυασμό εργασιακής και οικογενειακής ζωής.</a:t>
            </a:r>
            <a:endParaRPr lang="el-GR" kern="100" dirty="0">
              <a:effectLst/>
              <a:latin typeface="Calibri" panose="020F0502020204030204" pitchFamily="34" charset="0"/>
              <a:ea typeface="Calibri" panose="020F0502020204030204" pitchFamily="34" charset="0"/>
              <a:cs typeface="Times New Roman" panose="02020603050405020304" pitchFamily="18" charset="0"/>
            </a:endParaRPr>
          </a:p>
          <a:p>
            <a:r>
              <a:rPr lang="el-GR"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Η οικογένεια έχει καθολική αδιαμφισβήτητη αξία, ταυτίζεται πρώτα με την αγάπη και μετά με τα παιδιά.</a:t>
            </a:r>
            <a:endParaRPr lang="el-GR" kern="1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7156022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48B0FAF-B336-CEE8-DDB9-ABF6A46C0F6F}"/>
              </a:ext>
            </a:extLst>
          </p:cNvPr>
          <p:cNvSpPr>
            <a:spLocks noGrp="1"/>
          </p:cNvSpPr>
          <p:nvPr>
            <p:ph type="title"/>
          </p:nvPr>
        </p:nvSpPr>
        <p:spPr>
          <a:xfrm>
            <a:off x="694308" y="161925"/>
            <a:ext cx="10685016" cy="966525"/>
          </a:xfrm>
        </p:spPr>
        <p:txBody>
          <a:bodyPr>
            <a:normAutofit/>
          </a:bodyPr>
          <a:lstStyle/>
          <a:p>
            <a:r>
              <a:rPr lang="el-GR" sz="2400" b="1" kern="0" dirty="0">
                <a:solidFill>
                  <a:srgbClr val="C00000"/>
                </a:solidFill>
                <a:latin typeface="Roboto" panose="02000000000000000000" pitchFamily="2" charset="0"/>
                <a:ea typeface="Times New Roman" panose="02020603050405020304" pitchFamily="18" charset="0"/>
                <a:cs typeface="Times New Roman" panose="02020603050405020304" pitchFamily="18" charset="0"/>
              </a:rPr>
              <a:t>Η υψηλή αξιολόγηση του θεσμού δεν αποτυπώνεται στα δημογραφικά</a:t>
            </a:r>
            <a:br>
              <a:rPr lang="el-GR" sz="2400" kern="100" dirty="0">
                <a:solidFill>
                  <a:srgbClr val="C00000"/>
                </a:solidFill>
                <a:latin typeface="Calibri" panose="020F0502020204030204" pitchFamily="34" charset="0"/>
                <a:ea typeface="Calibri" panose="020F0502020204030204" pitchFamily="34" charset="0"/>
                <a:cs typeface="Times New Roman" panose="02020603050405020304" pitchFamily="18" charset="0"/>
              </a:rPr>
            </a:br>
            <a:endParaRPr lang="el-GR" sz="2400" dirty="0">
              <a:solidFill>
                <a:srgbClr val="C00000"/>
              </a:solidFill>
            </a:endParaRPr>
          </a:p>
        </p:txBody>
      </p:sp>
      <p:sp>
        <p:nvSpPr>
          <p:cNvPr id="3" name="Θέση περιεχομένου 2">
            <a:extLst>
              <a:ext uri="{FF2B5EF4-FFF2-40B4-BE49-F238E27FC236}">
                <a16:creationId xmlns:a16="http://schemas.microsoft.com/office/drawing/2014/main" id="{A63556E3-19C2-2E11-F653-1CBE73CEAC34}"/>
              </a:ext>
            </a:extLst>
          </p:cNvPr>
          <p:cNvSpPr>
            <a:spLocks noGrp="1"/>
          </p:cNvSpPr>
          <p:nvPr>
            <p:ph idx="1"/>
          </p:nvPr>
        </p:nvSpPr>
        <p:spPr>
          <a:xfrm>
            <a:off x="314960" y="1056641"/>
            <a:ext cx="11208256" cy="6041056"/>
          </a:xfrm>
        </p:spPr>
        <p:txBody>
          <a:bodyPr>
            <a:normAutofit fontScale="92500" lnSpcReduction="20000"/>
          </a:bodyPr>
          <a:lstStyle/>
          <a:p>
            <a:pPr algn="just" fontAlgn="base">
              <a:lnSpc>
                <a:spcPct val="107000"/>
              </a:lnSpc>
              <a:spcAft>
                <a:spcPts val="800"/>
              </a:spcAft>
            </a:pP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Σχολιάζοντας τα ευρήματα της έρευνας από τη σκοπιά του δημογραφικού ,  ο κύριος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Θοδωρής Γεωργακόπουλος  </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από τη </a:t>
            </a:r>
            <a:r>
              <a:rPr lang="el-GR" sz="2400" b="1" i="1" kern="0" dirty="0" err="1">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Διανέοσι</a:t>
            </a:r>
            <a:r>
              <a:rPr lang="el-GR" sz="2400" i="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τόνισε πως η</a:t>
            </a:r>
            <a:r>
              <a:rPr lang="el-GR" sz="24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οικογένεια</a:t>
            </a:r>
            <a:r>
              <a:rPr lang="el-GR" sz="24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φαίνεται ότι ήταν η πηγή της ανθεκτικότητας της ελληνικής κοινωνίας μέσα στις κρίσεις τ</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ων τελευταίων ετών, ενώ παράλληλα επισήμανε την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αντίφαση</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«Οι Έλληνες αξιολογούν ως εξαιρετικά σημαντικό τον θεσμό της οικογένειας, όμως αυτό δεν αποτυπώνεται αντίστοιχα και στον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δείκτη γονιμότητας</a:t>
            </a:r>
            <a:r>
              <a:rPr lang="el-GR" sz="24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που στη χώρα μας είναι κάτω από 1,4  παιδιά  ανά γυναίκα αναπαραγωγικής ηλικίας.</a:t>
            </a:r>
          </a:p>
          <a:p>
            <a:pPr fontAlgn="base">
              <a:lnSpc>
                <a:spcPct val="107000"/>
              </a:lnSpc>
              <a:spcAft>
                <a:spcPts val="800"/>
              </a:spcAft>
            </a:pP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Την ίδια στιγμή, ενδεικτικά, στη Σουηδία ο αντίστοιχος δείκτης είναι πάνω από 1,8 παιδία  ενώ  τα μισά παιδιά γεννιούνται εκτός γάμου.</a:t>
            </a:r>
          </a:p>
          <a:p>
            <a:pPr algn="just" fontAlgn="base">
              <a:lnSpc>
                <a:spcPct val="107000"/>
              </a:lnSpc>
              <a:spcAft>
                <a:spcPts val="800"/>
              </a:spcAft>
            </a:pP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Όπως φαίνεται  στη χώρα μας δεν τίθεται θέμα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πολιτισμικού</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δημογραφικού δεδομένου ότι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τα ζευγάρια θέλουν κατά κανόνα να παντρευτούν και να κάνουν παιδιά</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αλλά τελικά δεν κάνουν όσα ενδεχομένως θα ήθελαν. </a:t>
            </a:r>
          </a:p>
          <a:p>
            <a:pPr algn="just" fontAlgn="base">
              <a:lnSpc>
                <a:spcPct val="107000"/>
              </a:lnSpc>
              <a:spcAft>
                <a:spcPts val="800"/>
              </a:spcAft>
            </a:pP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Η εφαρμογή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πολιτικών στήριξης</a:t>
            </a:r>
            <a:r>
              <a:rPr lang="el-GR" sz="24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της επαγγελματικής σταδιοδρομίας των γονέων και κυρίως των γυναικών και η υποστήριξη της ισότητας στον χώρο της εργασίας  αποτελούν άμεσες</a:t>
            </a:r>
            <a:r>
              <a:rPr lang="el-GR" sz="2400" kern="0" dirty="0">
                <a:solidFill>
                  <a:srgbClr val="000000"/>
                </a:solidFill>
                <a:latin typeface="Roboto" panose="02000000000000000000" pitchFamily="2" charset="0"/>
                <a:ea typeface="Times New Roman" panose="02020603050405020304" pitchFamily="18" charset="0"/>
                <a:cs typeface="Times New Roman" panose="02020603050405020304" pitchFamily="18" charset="0"/>
              </a:rPr>
              <a:t> προτεραιότητες</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a:t>
            </a:r>
            <a:endParaRPr lang="el-GR"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fontAlgn="base">
              <a:lnSpc>
                <a:spcPct val="107000"/>
              </a:lnSpc>
              <a:spcAft>
                <a:spcPts val="800"/>
              </a:spcAft>
              <a:buNone/>
            </a:pPr>
            <a:endParaRPr lang="el-GR" sz="2400" kern="100" dirty="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1200"/>
              </a:spcAft>
            </a:pPr>
            <a:endParaRPr lang="el-GR"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1712091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65D776-E1F0-A865-78C6-07176A049911}"/>
              </a:ext>
            </a:extLst>
          </p:cNvPr>
          <p:cNvSpPr>
            <a:spLocks noGrp="1"/>
          </p:cNvSpPr>
          <p:nvPr>
            <p:ph type="title"/>
          </p:nvPr>
        </p:nvSpPr>
        <p:spPr/>
        <p:txBody>
          <a:bodyPr>
            <a:noAutofit/>
          </a:bodyPr>
          <a:lstStyle/>
          <a:p>
            <a:r>
              <a:rPr lang="el-GR" sz="3200" b="1" kern="1800" spc="-35"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Έρευνα για το δημογραφικό: Μειώνεται ο πληθυσμός γυναικών σε αναπαραγωγική ηλικία στην Ελλάδα</a:t>
            </a:r>
            <a:br>
              <a:rPr lang="el-GR" sz="3200" kern="100" dirty="0">
                <a:latin typeface="Calibri" panose="020F0502020204030204" pitchFamily="34" charset="0"/>
                <a:ea typeface="Calibri" panose="020F0502020204030204" pitchFamily="34" charset="0"/>
                <a:cs typeface="Times New Roman" panose="02020603050405020304" pitchFamily="18" charset="0"/>
              </a:rPr>
            </a:br>
            <a:endParaRPr lang="el-GR" sz="3200" dirty="0"/>
          </a:p>
        </p:txBody>
      </p:sp>
      <p:sp>
        <p:nvSpPr>
          <p:cNvPr id="3" name="Θέση περιεχομένου 2">
            <a:extLst>
              <a:ext uri="{FF2B5EF4-FFF2-40B4-BE49-F238E27FC236}">
                <a16:creationId xmlns:a16="http://schemas.microsoft.com/office/drawing/2014/main" id="{578C7052-0DA1-67E5-915C-32AF7A53628F}"/>
              </a:ext>
            </a:extLst>
          </p:cNvPr>
          <p:cNvSpPr>
            <a:spLocks noGrp="1"/>
          </p:cNvSpPr>
          <p:nvPr>
            <p:ph idx="1"/>
          </p:nvPr>
        </p:nvSpPr>
        <p:spPr>
          <a:xfrm>
            <a:off x="624840" y="1784984"/>
            <a:ext cx="10855960" cy="5001895"/>
          </a:xfrm>
        </p:spPr>
        <p:txBody>
          <a:bodyPr>
            <a:normAutofit/>
          </a:bodyPr>
          <a:lstStyle/>
          <a:p>
            <a:pPr algn="just" fontAlgn="base">
              <a:lnSpc>
                <a:spcPct val="107000"/>
              </a:lnSpc>
              <a:spcAft>
                <a:spcPts val="800"/>
              </a:spcAft>
            </a:pPr>
            <a:r>
              <a:rPr lang="el-GR" sz="2400" kern="0" dirty="0">
                <a:solidFill>
                  <a:srgbClr val="000000"/>
                </a:solidFill>
                <a:latin typeface="Roboto" panose="02000000000000000000" pitchFamily="2" charset="0"/>
                <a:ea typeface="Times New Roman" panose="02020603050405020304" pitchFamily="18" charset="0"/>
                <a:cs typeface="Times New Roman" panose="02020603050405020304" pitchFamily="18" charset="0"/>
              </a:rPr>
              <a:t>Ε</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ρευνητικό Πρόγραμμα: «Δημογραφικά </a:t>
            </a:r>
            <a:r>
              <a:rPr lang="el-GR" sz="2400" kern="0" dirty="0" err="1">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Προτάγματα</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στην Έρευνα και Πρακτική στην </a:t>
            </a:r>
            <a:r>
              <a:rPr lang="el-GR" sz="2400" kern="0" dirty="0">
                <a:solidFill>
                  <a:srgbClr val="000000"/>
                </a:solidFill>
                <a:latin typeface="Roboto" panose="02000000000000000000" pitchFamily="2" charset="0"/>
                <a:ea typeface="Times New Roman" panose="02020603050405020304" pitchFamily="18" charset="0"/>
                <a:cs typeface="Times New Roman" panose="02020603050405020304" pitchFamily="18" charset="0"/>
              </a:rPr>
              <a:t>Ελλάδα» έργο υλοποιούμενο από τον ΕΛΚΕ του Παν. Θεσσαλίας  (Χρήστος </a:t>
            </a:r>
            <a:r>
              <a:rPr lang="el-GR" sz="2400" kern="0" dirty="0" err="1">
                <a:solidFill>
                  <a:srgbClr val="000000"/>
                </a:solidFill>
                <a:latin typeface="Roboto" panose="02000000000000000000" pitchFamily="2" charset="0"/>
                <a:ea typeface="Times New Roman" panose="02020603050405020304" pitchFamily="18" charset="0"/>
                <a:cs typeface="Times New Roman" panose="02020603050405020304" pitchFamily="18" charset="0"/>
              </a:rPr>
              <a:t>Μπάγκαβος</a:t>
            </a:r>
            <a:r>
              <a:rPr lang="el-GR" sz="2400" kern="0" dirty="0">
                <a:solidFill>
                  <a:srgbClr val="000000"/>
                </a:solidFill>
                <a:latin typeface="Roboto" panose="02000000000000000000" pitchFamily="2" charset="0"/>
                <a:ea typeface="Times New Roman" panose="02020603050405020304" pitchFamily="18" charset="0"/>
                <a:cs typeface="Times New Roman" panose="02020603050405020304" pitchFamily="18" charset="0"/>
              </a:rPr>
              <a:t>,  επιστημονικός υπεύθυνος).</a:t>
            </a:r>
          </a:p>
          <a:p>
            <a:pPr algn="just" fontAlgn="base">
              <a:lnSpc>
                <a:spcPct val="107000"/>
              </a:lnSpc>
              <a:spcAft>
                <a:spcPts val="800"/>
              </a:spcAft>
            </a:pP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Ο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πληθυσμός γυναικών σε αναπαραγωγική ηλικία στην Ελλάδα</a:t>
            </a:r>
            <a:r>
              <a:rPr lang="el-GR" sz="24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έχει εισέλθει σε μία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φάση συρρίκνωσης</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εξέλιξη που θα συνεχιστεί και θα συνδυαστεί και με την περαιτέρω μείωση του αριθμού των </a:t>
            </a:r>
            <a:r>
              <a:rPr lang="el-GR" sz="2400" b="1" u="none" strike="noStrike"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γεννήσεων</a:t>
            </a:r>
            <a:r>
              <a:rPr lang="el-GR" sz="24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a:t>
            </a:r>
            <a:endParaRPr lang="el-GR" sz="2400" kern="1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800"/>
              </a:spcAft>
            </a:pP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Επιπρόσθετα, με δεδομένο ότι, ανεξάρτητα από την επίπτωση της πρόσφατης πανδημίας, ο αριθμός των θανάτων αναμένεται να αυξηθεί τα επόμενα χρόνια λόγω της</a:t>
            </a:r>
            <a:r>
              <a:rPr lang="el-GR" sz="2400" b="1"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πληθυσμιακής γήρανσης</a:t>
            </a:r>
            <a:r>
              <a:rPr lang="el-GR" sz="24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το ι</a:t>
            </a:r>
            <a:r>
              <a:rPr lang="el-GR" sz="24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σοζύγιο γεννήσεις - θάνατοι θα παραμείνει και τις δυο επόμενες δεκαετίες αρνητικό</a:t>
            </a:r>
            <a:r>
              <a:rPr lang="el-GR" sz="24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a:t>
            </a:r>
            <a:endParaRPr lang="el-GR" sz="2400" kern="1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655302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E6CD82E-00C9-7E9E-A554-81904A7BCBF4}"/>
              </a:ext>
            </a:extLst>
          </p:cNvPr>
          <p:cNvSpPr>
            <a:spLocks noGrp="1"/>
          </p:cNvSpPr>
          <p:nvPr>
            <p:ph type="title"/>
          </p:nvPr>
        </p:nvSpPr>
        <p:spPr/>
        <p:txBody>
          <a:bodyPr>
            <a:normAutofit/>
          </a:bodyPr>
          <a:lstStyle/>
          <a:p>
            <a:r>
              <a:rPr lang="el-GR" sz="2800" b="1" kern="0" dirty="0">
                <a:solidFill>
                  <a:srgbClr val="C00000"/>
                </a:solidFill>
                <a:latin typeface="Roboto" panose="02000000000000000000" pitchFamily="2" charset="0"/>
                <a:ea typeface="Times New Roman" panose="02020603050405020304" pitchFamily="18" charset="0"/>
                <a:cs typeface="Times New Roman" panose="02020603050405020304" pitchFamily="18" charset="0"/>
              </a:rPr>
              <a:t>Ε</a:t>
            </a:r>
            <a:r>
              <a:rPr lang="el-GR" sz="28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ξέλιξη της γονιμότητας: 3 περίοδοι</a:t>
            </a:r>
            <a:r>
              <a:rPr lang="el-GR" sz="28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a:t>
            </a:r>
            <a:endParaRPr lang="el-GR" sz="2800" dirty="0">
              <a:solidFill>
                <a:srgbClr val="C00000"/>
              </a:solidFill>
            </a:endParaRPr>
          </a:p>
        </p:txBody>
      </p:sp>
      <p:sp>
        <p:nvSpPr>
          <p:cNvPr id="3" name="Θέση περιεχομένου 2">
            <a:extLst>
              <a:ext uri="{FF2B5EF4-FFF2-40B4-BE49-F238E27FC236}">
                <a16:creationId xmlns:a16="http://schemas.microsoft.com/office/drawing/2014/main" id="{ED274684-8121-760C-3F2F-5CDBDB4B16FB}"/>
              </a:ext>
            </a:extLst>
          </p:cNvPr>
          <p:cNvSpPr>
            <a:spLocks noGrp="1"/>
          </p:cNvSpPr>
          <p:nvPr>
            <p:ph idx="1"/>
          </p:nvPr>
        </p:nvSpPr>
        <p:spPr>
          <a:xfrm>
            <a:off x="304800" y="1473200"/>
            <a:ext cx="11502501" cy="5384800"/>
          </a:xfrm>
        </p:spPr>
        <p:txBody>
          <a:bodyPr>
            <a:normAutofit/>
          </a:bodyPr>
          <a:lstStyle/>
          <a:p>
            <a:pPr algn="just" fontAlgn="base">
              <a:lnSpc>
                <a:spcPct val="107000"/>
              </a:lnSpc>
              <a:spcAft>
                <a:spcPts val="800"/>
              </a:spcAft>
            </a:pPr>
            <a:r>
              <a:rPr lang="el-GR" sz="2200" kern="0" dirty="0">
                <a:solidFill>
                  <a:srgbClr val="000000"/>
                </a:solidFill>
                <a:latin typeface="Roboto" panose="02000000000000000000" pitchFamily="2" charset="0"/>
                <a:ea typeface="Times New Roman" panose="02020603050405020304" pitchFamily="18" charset="0"/>
                <a:cs typeface="Times New Roman" panose="02020603050405020304" pitchFamily="18" charset="0"/>
              </a:rPr>
              <a:t>Δ</a:t>
            </a:r>
            <a:r>
              <a:rPr lang="el-GR" sz="22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ιακρίνονται τρεις χρονικές περίοδοι, στις οποίες </a:t>
            </a:r>
            <a:r>
              <a:rPr lang="el-GR" sz="2200" b="1"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η εξέλιξη της γονιμότητας στην </a:t>
            </a:r>
            <a:r>
              <a:rPr lang="el-GR" sz="2200" b="1" kern="0" dirty="0" err="1">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Ελλαδα</a:t>
            </a:r>
            <a:r>
              <a:rPr lang="el-GR" sz="22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και των γεννήσεων ακολουθούν διαφορετικές πορείες:</a:t>
            </a:r>
            <a:endParaRPr lang="el-GR"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304800" lvl="0" indent="-342900" algn="just" fontAlgn="base">
              <a:lnSpc>
                <a:spcPct val="107000"/>
              </a:lnSpc>
              <a:spcAft>
                <a:spcPts val="800"/>
              </a:spcAft>
              <a:buSzPts val="1000"/>
              <a:buFont typeface="Symbol" panose="05050102010706020507" pitchFamily="18" charset="2"/>
              <a:buChar char=""/>
              <a:tabLst>
                <a:tab pos="457200" algn="l"/>
              </a:tabLst>
            </a:pPr>
            <a:r>
              <a:rPr lang="el-GR" sz="22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Η πρώτη αφορά το 1975-1980</a:t>
            </a:r>
            <a:r>
              <a:rPr lang="el-GR" sz="22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2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όπου, ενώ ο δείκτης γονιμότητας μειώνεται κατά 4% (από 2,33 σε 2,23 παιδιά/γυναίκα) ο αριθμός των γεννήσεων αυξάνεται κατά 4% (από 142 σε 148 χιλιάδες).</a:t>
            </a:r>
            <a:endParaRPr lang="el-GR"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304800" lvl="0" indent="-342900" algn="just" fontAlgn="base">
              <a:lnSpc>
                <a:spcPct val="107000"/>
              </a:lnSpc>
              <a:spcAft>
                <a:spcPts val="800"/>
              </a:spcAft>
              <a:buSzPts val="1000"/>
              <a:buFont typeface="Symbol" panose="05050102010706020507" pitchFamily="18" charset="2"/>
              <a:buChar char=""/>
              <a:tabLst>
                <a:tab pos="457200" algn="l"/>
              </a:tabLst>
            </a:pPr>
            <a:r>
              <a:rPr lang="el-GR" sz="22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Η δεύτερη την περίοδο 1990-1999</a:t>
            </a:r>
            <a:r>
              <a:rPr lang="el-GR" sz="2200"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l-GR" sz="22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όπου ενώ ο δείκτης γονιμότητας μειώνεται κατά 12% (από 1,39 σε 1,23 παιδιά/γυναίκα), ο αριθμός των γεννήσεων παραμένει σχετικά σταθερός (100 - 102 χιλιάδες).</a:t>
            </a:r>
            <a:endParaRPr lang="el-GR"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304800" lvl="0" indent="-342900" algn="just" fontAlgn="base">
              <a:lnSpc>
                <a:spcPct val="107000"/>
              </a:lnSpc>
              <a:spcAft>
                <a:spcPts val="800"/>
              </a:spcAft>
              <a:buSzPts val="1000"/>
              <a:buFont typeface="Symbol" panose="05050102010706020507" pitchFamily="18" charset="2"/>
              <a:buChar char=""/>
              <a:tabLst>
                <a:tab pos="457200" algn="l"/>
              </a:tabLst>
            </a:pPr>
            <a:r>
              <a:rPr lang="el-GR" sz="2200" b="1" kern="0" dirty="0">
                <a:solidFill>
                  <a:srgbClr val="C00000"/>
                </a:solidFill>
                <a:effectLst/>
                <a:latin typeface="Roboto" panose="02000000000000000000" pitchFamily="2" charset="0"/>
                <a:ea typeface="Times New Roman" panose="02020603050405020304" pitchFamily="18" charset="0"/>
                <a:cs typeface="Times New Roman" panose="02020603050405020304" pitchFamily="18" charset="0"/>
              </a:rPr>
              <a:t>Η τρίτη περίοδος αφορά το 2013-2020</a:t>
            </a:r>
            <a:r>
              <a:rPr lang="el-GR" sz="22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όπου η μείωση των γεννήσεων κατά 11% συνδυάζεται με μια ασθενή τάση αύξησης της γονιμότητας, το επίπεδο της οποίας το 2020 είναι περίπου κατά 7% υψηλότερο από αυτό του 2013.</a:t>
            </a:r>
            <a:endParaRPr lang="el-GR"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41093923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1D7A91E-7C5C-FDB0-4AA8-6415F55ABE41}"/>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27C9EB06-97A8-DCFC-03DE-04EE94A1CE56}"/>
              </a:ext>
            </a:extLst>
          </p:cNvPr>
          <p:cNvSpPr>
            <a:spLocks noGrp="1"/>
          </p:cNvSpPr>
          <p:nvPr>
            <p:ph idx="1"/>
          </p:nvPr>
        </p:nvSpPr>
        <p:spPr/>
        <p:txBody>
          <a:bodyPr>
            <a:normAutofit fontScale="92500" lnSpcReduction="10000"/>
          </a:bodyPr>
          <a:lstStyle/>
          <a:p>
            <a:pPr algn="just"/>
            <a:r>
              <a:rPr lang="el-GR" sz="32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Η μείωση του πληθυσμού των γυναικών αναπαραγωγικής ηλικίας έχει ξεκινήσει πριν από την οικονομική κρίση και επηρέασε ήδη πτωτικά την εξέλιξη του αριθμού των γεννήσεων μέχρι σήμερα.</a:t>
            </a:r>
            <a:endParaRPr lang="el-GR" sz="3200" kern="1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algn="just"/>
            <a:r>
              <a:rPr lang="el-GR" sz="3200" b="0" dirty="0">
                <a:effectLst/>
                <a:latin typeface="Roboto" panose="02000000000000000000" pitchFamily="2" charset="0"/>
                <a:ea typeface="Roboto" panose="02000000000000000000" pitchFamily="2" charset="0"/>
                <a:cs typeface="Roboto" panose="02000000000000000000" pitchFamily="2" charset="0"/>
              </a:rPr>
              <a:t>Ενδεικτικά  για το σύνολο της ΕΕ-27  αντιστοιχούν 1,60 παιδιά ανά γυναίκα αναπαραγωγικής ηλικίας, και  μόνο 1,32 για την Ελλάδα) με μεγάλη  αύξηση  της  μέσης  ηλικίας  των  μητέρων  που  ξεπέρασε τα  30 χρόνια.  Είναι γνωστό ότι για την ανανέωση του πληθυσμού ο δείκτης πρέπει να είναι 2,1 παιδιά ανά γυναίκα  αναπαραγωγικής ηλικίας. </a:t>
            </a:r>
            <a:endParaRPr lang="el-GR" sz="3200" b="1" dirty="0">
              <a:effectLst/>
              <a:latin typeface="Roboto" panose="02000000000000000000" pitchFamily="2" charset="0"/>
              <a:ea typeface="Roboto" panose="02000000000000000000" pitchFamily="2" charset="0"/>
              <a:cs typeface="Roboto" panose="02000000000000000000" pitchFamily="2" charset="0"/>
            </a:endParaRPr>
          </a:p>
          <a:p>
            <a:endParaRPr lang="el-GR" dirty="0"/>
          </a:p>
        </p:txBody>
      </p:sp>
    </p:spTree>
    <p:extLst>
      <p:ext uri="{BB962C8B-B14F-4D97-AF65-F5344CB8AC3E}">
        <p14:creationId xmlns:p14="http://schemas.microsoft.com/office/powerpoint/2010/main" val="38026135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2E91D52-C8EB-CFFF-9EC1-53507BA186C7}"/>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C8E22EB3-1D4F-5DC2-17C3-32AEA03BDCBA}"/>
              </a:ext>
            </a:extLst>
          </p:cNvPr>
          <p:cNvSpPr>
            <a:spLocks noGrp="1"/>
          </p:cNvSpPr>
          <p:nvPr>
            <p:ph idx="1"/>
          </p:nvPr>
        </p:nvSpPr>
        <p:spPr>
          <a:xfrm>
            <a:off x="355600" y="1690688"/>
            <a:ext cx="11389360" cy="5167312"/>
          </a:xfrm>
        </p:spPr>
        <p:txBody>
          <a:bodyPr>
            <a:normAutofit fontScale="92500"/>
          </a:bodyPr>
          <a:lstStyle/>
          <a:p>
            <a:pPr algn="just"/>
            <a:r>
              <a:rPr lang="el-GR" sz="2400" kern="0" dirty="0">
                <a:solidFill>
                  <a:srgbClr val="000000"/>
                </a:solidFill>
                <a:latin typeface="Roboto" panose="02000000000000000000" pitchFamily="2" charset="0"/>
                <a:ea typeface="Times New Roman" panose="02020603050405020304" pitchFamily="18" charset="0"/>
                <a:cs typeface="Times New Roman" panose="02020603050405020304" pitchFamily="18" charset="0"/>
              </a:rPr>
              <a:t>Ό</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πως αναφέρει ο συγγραφέας, η μείωση του αριθμού των γεννήσεων δεν θα πρέπει να αποδίδεται μόνον στην μείωση της γονιμότητας την περίοδο που χρονικά ταυτίζεται με την οικονομική κρίση καθώς, ακόμη και αν η κρίση αυτή δεν υπήρχε (και αν υποθέσουμε ακόμη ότι και τάση αύξησης των δεικτών γονιμότητας της περιόδου 2003-2008 συνεχιζόταν και την επόμενη δεκαετία), η μείωση του αριθμού των γεννήσεων δεν θα είχε αποτραπεί, εξαιτίας της συρρίκνωσης του πληθυσμού των γυναικών 15-49 ετών».</a:t>
            </a:r>
          </a:p>
          <a:p>
            <a:endParaRPr lang="el-GR" sz="2400" kern="0" dirty="0">
              <a:solidFill>
                <a:srgbClr val="000000"/>
              </a:solidFill>
              <a:latin typeface="Roboto" panose="02000000000000000000" pitchFamily="2" charset="0"/>
              <a:ea typeface="Times New Roman" panose="02020603050405020304" pitchFamily="18" charset="0"/>
              <a:cs typeface="Times New Roman" panose="02020603050405020304" pitchFamily="18" charset="0"/>
            </a:endParaRPr>
          </a:p>
          <a:p>
            <a:pPr algn="just"/>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Ο συγγραφέας στην ίδια εργασία θέτει κα το ερώτημα εάν τα επόμενα χρόνια μπορεί να αποφευχθεί η περαιτέρω μείωση των γεννήσεων έτσι ώστε αυτές να παραμένουν γύρω </a:t>
            </a:r>
            <a:r>
              <a:rPr lang="el-GR" sz="2400" kern="0" dirty="0">
                <a:solidFill>
                  <a:srgbClr val="000000"/>
                </a:solidFill>
                <a:latin typeface="Roboto" panose="02000000000000000000" pitchFamily="2" charset="0"/>
                <a:ea typeface="Times New Roman" panose="02020603050405020304" pitchFamily="18" charset="0"/>
                <a:cs typeface="Times New Roman" panose="02020603050405020304" pitchFamily="18" charset="0"/>
              </a:rPr>
              <a:t>σ</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τις 85.000? </a:t>
            </a:r>
          </a:p>
          <a:p>
            <a:pPr marL="0" indent="0" algn="just">
              <a:buNone/>
            </a:pPr>
            <a:endPar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endParaRPr>
          </a:p>
          <a:p>
            <a:pPr algn="just"/>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Για να επιτευχθεί αυτό σημειώνει ότι απαιτείται μια αύξηση των δεικτών γονιμότητας από 1,4 παιδιά ανά γυναίκα το 2020 σε 1,6 το 2040, μια αύξηση δηλαδή διπλάσια από την υπόθεση που υιοθετείται στις προβολές της EUROSTAT.  </a:t>
            </a:r>
            <a:endParaRPr lang="el-GR"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endParaRPr>
          </a:p>
          <a:p>
            <a:endParaRPr lang="el-GR" sz="2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7692355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A9B4873-7587-8E23-E797-0675ED7034B8}"/>
              </a:ext>
            </a:extLst>
          </p:cNvPr>
          <p:cNvSpPr>
            <a:spLocks noGrp="1"/>
          </p:cNvSpPr>
          <p:nvPr>
            <p:ph type="title"/>
          </p:nvPr>
        </p:nvSpPr>
        <p:spPr/>
        <p:txBody>
          <a:bodyPr>
            <a:normAutofit/>
          </a:bodyPr>
          <a:lstStyle/>
          <a:p>
            <a:r>
              <a:rPr lang="el-GR" sz="3200" b="1" dirty="0">
                <a:solidFill>
                  <a:srgbClr val="C00000"/>
                </a:solidFill>
              </a:rPr>
              <a:t>Μείωση του Πληθυσμού</a:t>
            </a:r>
          </a:p>
        </p:txBody>
      </p:sp>
      <p:sp>
        <p:nvSpPr>
          <p:cNvPr id="3" name="Θέση περιεχομένου 2">
            <a:extLst>
              <a:ext uri="{FF2B5EF4-FFF2-40B4-BE49-F238E27FC236}">
                <a16:creationId xmlns:a16="http://schemas.microsoft.com/office/drawing/2014/main" id="{4C2AA658-40E8-238E-4AF8-3B1FCE30242C}"/>
              </a:ext>
            </a:extLst>
          </p:cNvPr>
          <p:cNvSpPr>
            <a:spLocks noGrp="1"/>
          </p:cNvSpPr>
          <p:nvPr>
            <p:ph idx="1"/>
          </p:nvPr>
        </p:nvSpPr>
        <p:spPr>
          <a:xfrm>
            <a:off x="132080" y="1402080"/>
            <a:ext cx="11462157" cy="5202905"/>
          </a:xfrm>
        </p:spPr>
        <p:txBody>
          <a:bodyPr>
            <a:normAutofit lnSpcReduction="10000"/>
          </a:bodyPr>
          <a:lstStyle/>
          <a:p>
            <a:pPr fontAlgn="base">
              <a:lnSpc>
                <a:spcPct val="107000"/>
              </a:lnSpc>
              <a:spcAft>
                <a:spcPts val="1200"/>
              </a:spcAft>
            </a:pP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Ο  </a:t>
            </a:r>
            <a:r>
              <a:rPr lang="el-GR" sz="2400" kern="0" dirty="0" err="1">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Καθ</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Βύρων </a:t>
            </a:r>
            <a:r>
              <a:rPr lang="el-GR" sz="2400" kern="0" dirty="0" err="1">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Κοτζαμάνης</a:t>
            </a:r>
            <a:r>
              <a:rPr lang="el-GR" sz="2400"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 δήλωσε    :</a:t>
            </a:r>
            <a:endParaRPr lang="el-GR"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800"/>
              </a:spcAft>
            </a:pPr>
            <a:r>
              <a:rPr lang="el-GR" sz="2400" b="1" kern="0"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a:t>
            </a:r>
            <a:r>
              <a:rPr lang="el-GR" sz="2400" kern="0" dirty="0">
                <a:solidFill>
                  <a:srgbClr val="000000"/>
                </a:solidFill>
                <a:effectLst/>
                <a:ea typeface="Times New Roman" panose="02020603050405020304" pitchFamily="18" charset="0"/>
                <a:cs typeface="Times New Roman" panose="02020603050405020304" pitchFamily="18" charset="0"/>
              </a:rPr>
              <a:t>Με δεδομένη τη συνέχιση της τάσης μείωσης του πληθυσμού των νέων σε ηλικία απόκτησης παιδιών, οι γεννήσεις στη χώρα μας δεν αναμένεται να αυξηθούν τις δυο επόμενες δεκαετίες ακόμη και αν οι νέοι αυτοί αποφασίσουν να κάνουν περισσότερα παιδιά από τους γονείς τους.</a:t>
            </a:r>
          </a:p>
          <a:p>
            <a:pPr algn="just" fontAlgn="base">
              <a:lnSpc>
                <a:spcPct val="107000"/>
              </a:lnSpc>
              <a:spcAft>
                <a:spcPts val="800"/>
              </a:spcAft>
            </a:pPr>
            <a:r>
              <a:rPr lang="el-GR" sz="2400" kern="0" dirty="0">
                <a:solidFill>
                  <a:srgbClr val="000000"/>
                </a:solidFill>
                <a:effectLst/>
                <a:ea typeface="Times New Roman" panose="02020603050405020304" pitchFamily="18" charset="0"/>
                <a:cs typeface="Times New Roman" panose="02020603050405020304" pitchFamily="18" charset="0"/>
              </a:rPr>
              <a:t> Επομένως η οφειλόμενη στο αρνητικό ισοζύγιο γεννήσεων-θανάτων μείωση του πληθυσμού μας θα είναι ακόμη μεγαλύτερη τις δυο επόμενες δεκαετίες, συγκρινόμενη με αυτήν του 2011-2020, καθώς οι θάνατοι θα έχουν αυξητική τάση.</a:t>
            </a:r>
          </a:p>
          <a:p>
            <a:pPr algn="just" fontAlgn="base">
              <a:lnSpc>
                <a:spcPct val="107000"/>
              </a:lnSpc>
              <a:spcAft>
                <a:spcPts val="800"/>
              </a:spcAft>
            </a:pPr>
            <a:r>
              <a:rPr lang="el-GR" sz="2400" kern="0" dirty="0">
                <a:solidFill>
                  <a:srgbClr val="000000"/>
                </a:solidFill>
                <a:effectLst/>
                <a:ea typeface="Times New Roman" panose="02020603050405020304" pitchFamily="18" charset="0"/>
                <a:cs typeface="Times New Roman" panose="02020603050405020304" pitchFamily="18" charset="0"/>
              </a:rPr>
              <a:t>Εάν δε και το μεταναστευτικό ισοζύγιο (είσοδοι –έξοδοι) συνεχίσει να είναι αρνητικό (όπως την προηγούμενη- δεκαετία) ο πληθυσμός μας θα μειωθεί ανάμεσα στο 2021 και στο 2040 κατά περισσότερο από 950 χιλιάδες, που θα είναι και η αναμενόμενη σωρευτική υπεροχή στην εικοσαετία αυτή των θανάτων έναντι των γεννήσεων...».</a:t>
            </a:r>
            <a:endParaRPr lang="el-GR" sz="2400" kern="100" dirty="0">
              <a:effectLst/>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4074124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2227E34-B544-3FE0-8C71-D63F1699F2A6}"/>
              </a:ext>
            </a:extLst>
          </p:cNvPr>
          <p:cNvSpPr>
            <a:spLocks noGrp="1"/>
          </p:cNvSpPr>
          <p:nvPr>
            <p:ph type="title"/>
          </p:nvPr>
        </p:nvSpPr>
        <p:spPr/>
        <p:txBody>
          <a:bodyPr/>
          <a:lstStyle/>
          <a:p>
            <a:endParaRPr lang="el-GR"/>
          </a:p>
        </p:txBody>
      </p:sp>
      <p:pic>
        <p:nvPicPr>
          <p:cNvPr id="5" name="Θέση περιεχομένου 4">
            <a:extLst>
              <a:ext uri="{FF2B5EF4-FFF2-40B4-BE49-F238E27FC236}">
                <a16:creationId xmlns:a16="http://schemas.microsoft.com/office/drawing/2014/main" id="{96AB9127-A672-C097-4694-0019BA7CAC9D}"/>
              </a:ext>
            </a:extLst>
          </p:cNvPr>
          <p:cNvPicPr>
            <a:picLocks noGrp="1" noChangeAspect="1"/>
          </p:cNvPicPr>
          <p:nvPr>
            <p:ph idx="1"/>
          </p:nvPr>
        </p:nvPicPr>
        <p:blipFill>
          <a:blip r:embed="rId2"/>
          <a:stretch>
            <a:fillRect/>
          </a:stretch>
        </p:blipFill>
        <p:spPr>
          <a:xfrm>
            <a:off x="1005362" y="932155"/>
            <a:ext cx="9630137" cy="5805996"/>
          </a:xfrm>
        </p:spPr>
      </p:pic>
    </p:spTree>
    <p:extLst>
      <p:ext uri="{BB962C8B-B14F-4D97-AF65-F5344CB8AC3E}">
        <p14:creationId xmlns:p14="http://schemas.microsoft.com/office/powerpoint/2010/main" val="25719246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E7A5B8-72A3-EDB8-2C9B-57C52A04CC3A}"/>
              </a:ext>
            </a:extLst>
          </p:cNvPr>
          <p:cNvSpPr>
            <a:spLocks noGrp="1"/>
          </p:cNvSpPr>
          <p:nvPr>
            <p:ph type="title"/>
          </p:nvPr>
        </p:nvSpPr>
        <p:spPr>
          <a:xfrm>
            <a:off x="721360" y="365125"/>
            <a:ext cx="10632440" cy="752475"/>
          </a:xfrm>
        </p:spPr>
        <p:txBody>
          <a:bodyPr/>
          <a:lstStyle/>
          <a:p>
            <a:r>
              <a:rPr lang="el-GR" dirty="0">
                <a:solidFill>
                  <a:srgbClr val="C00000"/>
                </a:solidFill>
              </a:rPr>
              <a:t>Ελληνική οικογένεια</a:t>
            </a:r>
          </a:p>
        </p:txBody>
      </p:sp>
      <p:sp>
        <p:nvSpPr>
          <p:cNvPr id="3" name="Θέση περιεχομένου 2">
            <a:extLst>
              <a:ext uri="{FF2B5EF4-FFF2-40B4-BE49-F238E27FC236}">
                <a16:creationId xmlns:a16="http://schemas.microsoft.com/office/drawing/2014/main" id="{EDD472A4-C94C-7F02-7BAA-3512F57B2BB7}"/>
              </a:ext>
            </a:extLst>
          </p:cNvPr>
          <p:cNvSpPr>
            <a:spLocks noGrp="1"/>
          </p:cNvSpPr>
          <p:nvPr>
            <p:ph idx="1"/>
          </p:nvPr>
        </p:nvSpPr>
        <p:spPr>
          <a:xfrm>
            <a:off x="467360" y="1290320"/>
            <a:ext cx="11135360" cy="5567680"/>
          </a:xfrm>
        </p:spPr>
        <p:txBody>
          <a:bodyPr>
            <a:normAutofit fontScale="85000" lnSpcReduction="20000"/>
          </a:bodyPr>
          <a:lstStyle/>
          <a:p>
            <a:pPr marL="514350" indent="-285750" algn="just">
              <a:lnSpc>
                <a:spcPct val="100000"/>
              </a:lnSpc>
              <a:spcBef>
                <a:spcPts val="600"/>
              </a:spcBef>
              <a:spcAft>
                <a:spcPts val="1000"/>
              </a:spcAft>
              <a:buFont typeface="Wingdings" panose="05000000000000000000" pitchFamily="2" charset="2"/>
              <a:buChar char="§"/>
            </a:pPr>
            <a:r>
              <a:rPr lang="el-GR" sz="3000" dirty="0">
                <a:effectLst/>
                <a:latin typeface="Calibri" panose="020F0502020204030204" pitchFamily="34" charset="0"/>
                <a:ea typeface="Calibri" panose="020F0502020204030204" pitchFamily="34" charset="0"/>
                <a:cs typeface="Calibri" panose="020F0502020204030204" pitchFamily="34" charset="0"/>
              </a:rPr>
              <a:t>Αναλύοντας,  τις   μεταβολές και εξελίξεις   στην οικογένεια και στις  οικογενειακές   συμπεριφορές  στην  Ελλάδα  με  βάση κυρίως  τα   δημογραφικά δεδομένα,  είδαμε  ότι  παρατηρείται  σταδιακή αποδόμηση της οικογενειακής ομάδας,  που από  κοινωνικός θεσμός  μεταβάλλεται   σε «συντροφική ομάδα»,  σε ομάδα  «εκούσιας συμβίωσης»,   «σε ιδιωτική σφαίρα»,  και  όπου η  δημιουργία οικογένειας και  απόκτηση   παιδιών  δεν αποτελεί,  το πρωταρχικό στόχο  της συμβίωσης,  αλλά αυτό που προέχει είναι η συναισθηματική ικανοποίηση  των  δυο συντρόφων/συζύγων. </a:t>
            </a:r>
          </a:p>
          <a:p>
            <a:pPr marL="514350" indent="-285750" algn="just">
              <a:lnSpc>
                <a:spcPct val="100000"/>
              </a:lnSpc>
              <a:spcBef>
                <a:spcPts val="600"/>
              </a:spcBef>
              <a:spcAft>
                <a:spcPts val="1000"/>
              </a:spcAft>
              <a:buFont typeface="Wingdings" panose="05000000000000000000" pitchFamily="2" charset="2"/>
              <a:buChar char="§"/>
            </a:pPr>
            <a:r>
              <a:rPr lang="el-GR" sz="3000" dirty="0">
                <a:effectLst/>
                <a:latin typeface="Calibri" panose="020F0502020204030204" pitchFamily="34" charset="0"/>
                <a:ea typeface="Calibri" panose="020F0502020204030204" pitchFamily="34" charset="0"/>
                <a:cs typeface="Calibri" panose="020F0502020204030204" pitchFamily="34" charset="0"/>
              </a:rPr>
              <a:t>Έτσι  από   τη μια μεριά   μειώνονται    οι γάμοι  και κυρίως οι  θρησκευτικοί,  ενώ η συμβίωση/συγκατοίκηση  συναντάται  ολοένα  και πιο συχνά  (ετερόφυλα  και ομόφυλα ζευγάρια)  στη  χώρα  μας</a:t>
            </a:r>
            <a:r>
              <a:rPr lang="en-US" sz="3000" dirty="0">
                <a:effectLst/>
                <a:latin typeface="Calibri" panose="020F0502020204030204" pitchFamily="34" charset="0"/>
                <a:ea typeface="Calibri" panose="020F0502020204030204" pitchFamily="34" charset="0"/>
                <a:cs typeface="Calibri" panose="020F0502020204030204" pitchFamily="34" charset="0"/>
              </a:rPr>
              <a:t>.</a:t>
            </a:r>
          </a:p>
          <a:p>
            <a:pPr marL="514350" indent="-285750" algn="just">
              <a:lnSpc>
                <a:spcPct val="100000"/>
              </a:lnSpc>
              <a:spcBef>
                <a:spcPts val="600"/>
              </a:spcBef>
              <a:spcAft>
                <a:spcPts val="1000"/>
              </a:spcAft>
              <a:buFont typeface="Wingdings" panose="05000000000000000000" pitchFamily="2" charset="2"/>
              <a:buChar char="§"/>
            </a:pPr>
            <a:r>
              <a:rPr lang="el-GR" sz="3000" dirty="0">
                <a:effectLst/>
                <a:latin typeface="Calibri" panose="020F0502020204030204" pitchFamily="34" charset="0"/>
                <a:ea typeface="Calibri" panose="020F0502020204030204" pitchFamily="34" charset="0"/>
                <a:cs typeface="Calibri" panose="020F0502020204030204" pitchFamily="34" charset="0"/>
              </a:rPr>
              <a:t>Οι     αλλαγές  στις     συμπεριφορές     και   στις οικογενειακές πρακτικές   είναι  αποτέλεσμα των  ευρύτερων κοινωνικών  αλλαγών, της παγκοσμιοποίησης    και    της  ποικιλομορφίας   που  επικρατεί   </a:t>
            </a:r>
            <a:r>
              <a:rPr lang="el-GR" sz="3000" dirty="0">
                <a:latin typeface="Calibri" panose="020F0502020204030204" pitchFamily="34" charset="0"/>
                <a:ea typeface="Calibri" panose="020F0502020204030204" pitchFamily="34" charset="0"/>
                <a:cs typeface="Calibri" panose="020F0502020204030204" pitchFamily="34" charset="0"/>
              </a:rPr>
              <a:t>σήμερα </a:t>
            </a:r>
            <a:r>
              <a:rPr lang="el-GR" sz="3000" dirty="0">
                <a:effectLst/>
                <a:latin typeface="Calibri" panose="020F0502020204030204" pitchFamily="34" charset="0"/>
                <a:ea typeface="Calibri" panose="020F0502020204030204" pitchFamily="34" charset="0"/>
                <a:cs typeface="Calibri" panose="020F0502020204030204" pitchFamily="34" charset="0"/>
              </a:rPr>
              <a:t> όσον αφορά την  οργάνωση   του  ιδιωτικού βίου.</a:t>
            </a:r>
          </a:p>
        </p:txBody>
      </p:sp>
    </p:spTree>
    <p:extLst>
      <p:ext uri="{BB962C8B-B14F-4D97-AF65-F5344CB8AC3E}">
        <p14:creationId xmlns:p14="http://schemas.microsoft.com/office/powerpoint/2010/main" val="3410473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0D3F15F-2AE4-092B-CC9D-8BC4D7459F05}"/>
              </a:ext>
            </a:extLst>
          </p:cNvPr>
          <p:cNvSpPr>
            <a:spLocks noGrp="1"/>
          </p:cNvSpPr>
          <p:nvPr>
            <p:ph type="title"/>
          </p:nvPr>
        </p:nvSpPr>
        <p:spPr/>
        <p:txBody>
          <a:bodyPr>
            <a:normAutofit/>
          </a:bodyPr>
          <a:lstStyle/>
          <a:p>
            <a:r>
              <a:rPr lang="el-GR" sz="2800" dirty="0">
                <a:solidFill>
                  <a:srgbClr val="C00000"/>
                </a:solidFill>
              </a:rPr>
              <a:t> </a:t>
            </a:r>
            <a:r>
              <a:rPr lang="el-GR" sz="2800" b="1" dirty="0">
                <a:solidFill>
                  <a:srgbClr val="C00000"/>
                </a:solidFill>
              </a:rPr>
              <a:t>Παγκοσμιοποίηση και νέες αντιλήψεις για την οικογένεια</a:t>
            </a:r>
          </a:p>
        </p:txBody>
      </p:sp>
      <p:sp>
        <p:nvSpPr>
          <p:cNvPr id="3" name="Θέση περιεχομένου 2">
            <a:extLst>
              <a:ext uri="{FF2B5EF4-FFF2-40B4-BE49-F238E27FC236}">
                <a16:creationId xmlns:a16="http://schemas.microsoft.com/office/drawing/2014/main" id="{31530A39-93D6-5C08-51B8-E2AB2297E18F}"/>
              </a:ext>
            </a:extLst>
          </p:cNvPr>
          <p:cNvSpPr>
            <a:spLocks noGrp="1"/>
          </p:cNvSpPr>
          <p:nvPr>
            <p:ph idx="1"/>
          </p:nvPr>
        </p:nvSpPr>
        <p:spPr>
          <a:xfrm>
            <a:off x="559292" y="1784412"/>
            <a:ext cx="10794507" cy="4392551"/>
          </a:xfrm>
        </p:spPr>
        <p:txBody>
          <a:bodyPr>
            <a:normAutofit fontScale="92500"/>
          </a:bodyPr>
          <a:lstStyle/>
          <a:p>
            <a:pPr algn="just"/>
            <a:r>
              <a:rPr lang="el-GR" dirty="0"/>
              <a:t>Με  τη συνεχή ροή των πληροφοριών και ιδεών μέσω  των νέων τεχνολογιών οι  νέες αντιλήψεις για την οικογένεια  εξαπλώνονται  σε κάθε γωνιά του πλανήτη και δεν περιορίζονται στους χώρους που εκφράζονται ρίχνοντας τον σπόρο αμφισβήτησης των παραδοσιακών προτύπων.</a:t>
            </a:r>
          </a:p>
          <a:p>
            <a:pPr algn="just">
              <a:buFont typeface="Wingdings" panose="05000000000000000000" pitchFamily="2" charset="2"/>
              <a:buChar char="§"/>
            </a:pPr>
            <a:r>
              <a:rPr lang="el-GR" dirty="0"/>
              <a:t>Παρότι οι οικογένειες διαφέρουν από τόπο σε τόπο και από πολιτισμό σε πολιτισμό φαίνεται πως αυτές οι διαφορές θα γίνονται όλο και πιο δυσδιάκριτες στο πλαίσιο της παγκοσμιοποίησης.</a:t>
            </a:r>
          </a:p>
          <a:p>
            <a:pPr algn="just">
              <a:buFont typeface="Wingdings" panose="05000000000000000000" pitchFamily="2" charset="2"/>
              <a:buChar char="§"/>
            </a:pPr>
            <a:r>
              <a:rPr lang="el-GR" dirty="0"/>
              <a:t>Η παγκοσμιοποίηση συνοδεύεται από νέα διεθνικά πρότυπα αναφορικά με την εργασία και την παραγωγικότητα, τους ρόλους των φύλων, τις οικογενειακές σχέσεις, τα δικαιώματα των  γυναικών και των παιδιών.</a:t>
            </a:r>
          </a:p>
          <a:p>
            <a:pPr algn="just"/>
            <a:endParaRPr lang="el-GR" dirty="0"/>
          </a:p>
        </p:txBody>
      </p:sp>
    </p:spTree>
    <p:extLst>
      <p:ext uri="{BB962C8B-B14F-4D97-AF65-F5344CB8AC3E}">
        <p14:creationId xmlns:p14="http://schemas.microsoft.com/office/powerpoint/2010/main" val="36650344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5049410-A1EB-04A8-7A37-FB540569B85C}"/>
              </a:ext>
            </a:extLst>
          </p:cNvPr>
          <p:cNvSpPr>
            <a:spLocks noGrp="1"/>
          </p:cNvSpPr>
          <p:nvPr>
            <p:ph type="title"/>
          </p:nvPr>
        </p:nvSpPr>
        <p:spPr/>
        <p:txBody>
          <a:bodyPr/>
          <a:lstStyle/>
          <a:p>
            <a:endParaRPr lang="el-GR"/>
          </a:p>
        </p:txBody>
      </p:sp>
      <p:pic>
        <p:nvPicPr>
          <p:cNvPr id="5" name="Θέση περιεχομένου 4">
            <a:extLst>
              <a:ext uri="{FF2B5EF4-FFF2-40B4-BE49-F238E27FC236}">
                <a16:creationId xmlns:a16="http://schemas.microsoft.com/office/drawing/2014/main" id="{2147F724-D760-03AF-6065-9BFBEECC890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47553" y="284084"/>
            <a:ext cx="10307491" cy="6480699"/>
          </a:xfrm>
        </p:spPr>
      </p:pic>
    </p:spTree>
    <p:extLst>
      <p:ext uri="{BB962C8B-B14F-4D97-AF65-F5344CB8AC3E}">
        <p14:creationId xmlns:p14="http://schemas.microsoft.com/office/powerpoint/2010/main" val="78219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063C34-D006-494E-9F69-C4EC80E1E9E4}"/>
              </a:ext>
            </a:extLst>
          </p:cNvPr>
          <p:cNvSpPr>
            <a:spLocks noGrp="1"/>
          </p:cNvSpPr>
          <p:nvPr>
            <p:ph type="title"/>
          </p:nvPr>
        </p:nvSpPr>
        <p:spPr>
          <a:xfrm>
            <a:off x="878889" y="365126"/>
            <a:ext cx="10474910" cy="407231"/>
          </a:xfrm>
        </p:spPr>
        <p:txBody>
          <a:bodyPr>
            <a:normAutofit fontScale="90000"/>
          </a:bodyPr>
          <a:lstStyle/>
          <a:p>
            <a:r>
              <a:rPr lang="el-GR" sz="3200" b="1" dirty="0">
                <a:solidFill>
                  <a:srgbClr val="C00000"/>
                </a:solidFill>
                <a:latin typeface="+mn-lt"/>
              </a:rPr>
              <a:t>Παγκοσμιοποίηση και  οικογένεια  </a:t>
            </a:r>
          </a:p>
        </p:txBody>
      </p:sp>
      <p:sp>
        <p:nvSpPr>
          <p:cNvPr id="3" name="Θέση περιεχομένου 2">
            <a:extLst>
              <a:ext uri="{FF2B5EF4-FFF2-40B4-BE49-F238E27FC236}">
                <a16:creationId xmlns:a16="http://schemas.microsoft.com/office/drawing/2014/main" id="{6920C5E5-0464-42E1-9D2D-EEE63E7CAD8B}"/>
              </a:ext>
            </a:extLst>
          </p:cNvPr>
          <p:cNvSpPr>
            <a:spLocks noGrp="1"/>
          </p:cNvSpPr>
          <p:nvPr>
            <p:ph idx="1"/>
          </p:nvPr>
        </p:nvSpPr>
        <p:spPr>
          <a:xfrm>
            <a:off x="372862" y="949911"/>
            <a:ext cx="11150353" cy="5823751"/>
          </a:xfrm>
        </p:spPr>
        <p:txBody>
          <a:bodyPr>
            <a:normAutofit/>
          </a:bodyPr>
          <a:lstStyle/>
          <a:p>
            <a:pPr algn="just">
              <a:buFont typeface="Wingdings" panose="05000000000000000000" pitchFamily="2" charset="2"/>
              <a:buChar char="§"/>
            </a:pPr>
            <a:r>
              <a:rPr lang="el-GR" dirty="0"/>
              <a:t>Οι ραγδαίες αλλαγές που χαρακτηρίζουν τις αναπτυγμένες κοινωνίες με την αύξηση των μορφών συμβίωσης, των μονογονεϊκών οικογενειών, των διαζυγίων, των ομόφυλων ζευγαριών  επηρέασαν και πολλές άλλες περισσότερο παραδοσιακές κοινωνίες. </a:t>
            </a:r>
          </a:p>
          <a:p>
            <a:pPr algn="just">
              <a:buFont typeface="Wingdings" panose="05000000000000000000" pitchFamily="2" charset="2"/>
              <a:buChar char="§"/>
            </a:pPr>
            <a:r>
              <a:rPr lang="el-GR" dirty="0"/>
              <a:t>Στην προσπάθεια  τους   κοινωνίες όπως Κορέα, Κίνα, </a:t>
            </a:r>
            <a:r>
              <a:rPr lang="el-GR" dirty="0" err="1"/>
              <a:t>Βραζίλια</a:t>
            </a:r>
            <a:r>
              <a:rPr lang="el-GR" dirty="0"/>
              <a:t>  </a:t>
            </a:r>
            <a:r>
              <a:rPr lang="el-GR" dirty="0" err="1"/>
              <a:t>κλπ</a:t>
            </a:r>
            <a:r>
              <a:rPr lang="el-GR" dirty="0"/>
              <a:t> να συνδυάσουν το παραδοσιακό με το σύγχρονο  στοιχείο, ακολουθούν  μια μέση οδό στην οργάνωση  της προσωπικής τους ζωής.  </a:t>
            </a:r>
          </a:p>
          <a:p>
            <a:pPr algn="just">
              <a:buFont typeface="Wingdings" panose="05000000000000000000" pitchFamily="2" charset="2"/>
              <a:buChar char="§"/>
            </a:pPr>
            <a:r>
              <a:rPr lang="el-GR" dirty="0"/>
              <a:t>Επίσης οι συγγενικές  σχέσεις έχασαν τη σημασία τους  και αντικαταστάθηκαν από φιλικές , τις οποίες κάποιος δημιουργεί και συντηρεί με τη βοήθεια των μέσων κοινωνικής δικτύωσης.</a:t>
            </a:r>
          </a:p>
          <a:p>
            <a:pPr algn="just">
              <a:buFont typeface="Wingdings" panose="05000000000000000000" pitchFamily="2" charset="2"/>
              <a:buChar char="§"/>
            </a:pPr>
            <a:r>
              <a:rPr lang="el-GR" dirty="0"/>
              <a:t>Η αυθεντία των ηλικιωμένων προσώπων είναι επίσης παρελθόν   ενώ η νέα οικογένεια  έχει εκδημοκρατιστεί  αποσείοντας  την «πατρική αυθεντία ».</a:t>
            </a:r>
          </a:p>
          <a:p>
            <a:pPr algn="just"/>
            <a:endParaRPr lang="el-GR" dirty="0"/>
          </a:p>
        </p:txBody>
      </p:sp>
    </p:spTree>
    <p:extLst>
      <p:ext uri="{BB962C8B-B14F-4D97-AF65-F5344CB8AC3E}">
        <p14:creationId xmlns:p14="http://schemas.microsoft.com/office/powerpoint/2010/main" val="4002726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3C2B43D-2567-F83D-2674-7A41400844A2}"/>
              </a:ext>
            </a:extLst>
          </p:cNvPr>
          <p:cNvSpPr>
            <a:spLocks noGrp="1"/>
          </p:cNvSpPr>
          <p:nvPr>
            <p:ph type="title"/>
          </p:nvPr>
        </p:nvSpPr>
        <p:spPr>
          <a:xfrm>
            <a:off x="711200" y="365125"/>
            <a:ext cx="10642600" cy="701675"/>
          </a:xfrm>
        </p:spPr>
        <p:txBody>
          <a:bodyPr/>
          <a:lstStyle/>
          <a:p>
            <a:r>
              <a:rPr lang="el-GR" sz="4400" dirty="0">
                <a:solidFill>
                  <a:srgbClr val="C00000"/>
                </a:solidFill>
                <a:latin typeface="+mn-lt"/>
              </a:rPr>
              <a:t>Η οικογένεια στο νέο περιβάλλον</a:t>
            </a:r>
            <a:endParaRPr lang="el-GR" dirty="0"/>
          </a:p>
        </p:txBody>
      </p:sp>
      <p:sp>
        <p:nvSpPr>
          <p:cNvPr id="3" name="Θέση περιεχομένου 2">
            <a:extLst>
              <a:ext uri="{FF2B5EF4-FFF2-40B4-BE49-F238E27FC236}">
                <a16:creationId xmlns:a16="http://schemas.microsoft.com/office/drawing/2014/main" id="{421B5E5E-D626-7F38-F5D0-16644E5A6621}"/>
              </a:ext>
            </a:extLst>
          </p:cNvPr>
          <p:cNvSpPr>
            <a:spLocks noGrp="1"/>
          </p:cNvSpPr>
          <p:nvPr>
            <p:ph idx="1"/>
          </p:nvPr>
        </p:nvSpPr>
        <p:spPr>
          <a:xfrm>
            <a:off x="284479" y="1524000"/>
            <a:ext cx="11247613" cy="5080986"/>
          </a:xfrm>
        </p:spPr>
        <p:txBody>
          <a:bodyPr>
            <a:normAutofit lnSpcReduction="10000"/>
          </a:bodyPr>
          <a:lstStyle/>
          <a:p>
            <a:pPr algn="just"/>
            <a:r>
              <a:rPr lang="el-GR" dirty="0"/>
              <a:t>Ο </a:t>
            </a:r>
            <a:r>
              <a:rPr lang="en-US" dirty="0">
                <a:solidFill>
                  <a:srgbClr val="C00000"/>
                </a:solidFill>
              </a:rPr>
              <a:t>Giddens</a:t>
            </a:r>
            <a:r>
              <a:rPr lang="en-US" dirty="0"/>
              <a:t> </a:t>
            </a:r>
            <a:r>
              <a:rPr lang="el-GR" dirty="0"/>
              <a:t>έδωσε ιδιαίτερη σημασία  στις νέες μορφές παγκόσμιας αλληλεξάρτησης και εστίασε στις επιδράσεις που αυτές έχουν στις πολύ προσωπικές σχέσεις των ανθρώπων.</a:t>
            </a:r>
          </a:p>
          <a:p>
            <a:r>
              <a:rPr lang="el-GR" dirty="0"/>
              <a:t>Η παγκοσμιοποίηση συρρικνώνει τα παραδοσιακά πλαίσια, </a:t>
            </a:r>
            <a:r>
              <a:rPr lang="en-US" dirty="0"/>
              <a:t>  </a:t>
            </a:r>
            <a:r>
              <a:rPr lang="el-GR" dirty="0"/>
              <a:t>δηλαδή δημιουργεί  τη λεγόμενη  </a:t>
            </a:r>
            <a:r>
              <a:rPr lang="fr-FR" i="1" dirty="0">
                <a:solidFill>
                  <a:srgbClr val="C00000"/>
                </a:solidFill>
              </a:rPr>
              <a:t>de</a:t>
            </a:r>
            <a:r>
              <a:rPr lang="en-US" i="1" dirty="0" err="1">
                <a:solidFill>
                  <a:srgbClr val="C00000"/>
                </a:solidFill>
              </a:rPr>
              <a:t>tradinionalization</a:t>
            </a:r>
            <a:r>
              <a:rPr lang="en-US" dirty="0"/>
              <a:t>.</a:t>
            </a:r>
          </a:p>
          <a:p>
            <a:r>
              <a:rPr lang="el-GR" dirty="0"/>
              <a:t>Παράλληλα</a:t>
            </a:r>
            <a:r>
              <a:rPr lang="en-US" dirty="0"/>
              <a:t> </a:t>
            </a:r>
            <a:r>
              <a:rPr lang="el-GR" dirty="0"/>
              <a:t> ενισχύει τη δυνατότητα  των ανθρώπων να ζουν τη ζωή τους αυτόνομα.</a:t>
            </a:r>
          </a:p>
          <a:p>
            <a:r>
              <a:rPr lang="el-GR" dirty="0"/>
              <a:t>Στις σύγχρονες κοινωνίες υπάρχει μια απόσταση  χώρου και χρόνου και η αλληλεπίδραση με </a:t>
            </a:r>
            <a:r>
              <a:rPr lang="el-GR" i="1" dirty="0"/>
              <a:t>απόντες άλλους  </a:t>
            </a:r>
            <a:r>
              <a:rPr lang="el-GR" dirty="0"/>
              <a:t>σε παγκόσμιο επίπεδο είναι σύνηθες χαρακτηριστικό της κοινωνικής ζωής των ανθρώπων.</a:t>
            </a:r>
          </a:p>
          <a:p>
            <a:r>
              <a:rPr lang="el-GR" dirty="0"/>
              <a:t>Οι παγκόσμιες διασυνδέσεις έχουν πυκνώσει με την ανάπτυξη των νέων  τεχνολογιών επικοινωνίας και μετακίνησης.</a:t>
            </a:r>
          </a:p>
          <a:p>
            <a:endParaRPr lang="el-GR" dirty="0"/>
          </a:p>
        </p:txBody>
      </p:sp>
    </p:spTree>
    <p:extLst>
      <p:ext uri="{BB962C8B-B14F-4D97-AF65-F5344CB8AC3E}">
        <p14:creationId xmlns:p14="http://schemas.microsoft.com/office/powerpoint/2010/main" val="3003674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77B34A0-11ED-4198-8072-C9B6DD107C8A}"/>
              </a:ext>
            </a:extLst>
          </p:cNvPr>
          <p:cNvSpPr>
            <a:spLocks noGrp="1"/>
          </p:cNvSpPr>
          <p:nvPr>
            <p:ph type="title"/>
          </p:nvPr>
        </p:nvSpPr>
        <p:spPr>
          <a:xfrm>
            <a:off x="612559" y="365126"/>
            <a:ext cx="10741241" cy="851116"/>
          </a:xfrm>
        </p:spPr>
        <p:txBody>
          <a:bodyPr>
            <a:normAutofit/>
          </a:bodyPr>
          <a:lstStyle/>
          <a:p>
            <a:r>
              <a:rPr lang="el-GR" sz="3200" dirty="0">
                <a:solidFill>
                  <a:srgbClr val="C00000"/>
                </a:solidFill>
                <a:latin typeface="+mn-lt"/>
              </a:rPr>
              <a:t>Η οικογένεια στο νέο περιβάλλον</a:t>
            </a:r>
            <a:endParaRPr lang="el-GR" sz="3200" dirty="0"/>
          </a:p>
        </p:txBody>
      </p:sp>
      <p:sp>
        <p:nvSpPr>
          <p:cNvPr id="3" name="Θέση περιεχομένου 2">
            <a:extLst>
              <a:ext uri="{FF2B5EF4-FFF2-40B4-BE49-F238E27FC236}">
                <a16:creationId xmlns:a16="http://schemas.microsoft.com/office/drawing/2014/main" id="{5AF20D1F-C3B9-43FC-8D8F-0328C03B83B9}"/>
              </a:ext>
            </a:extLst>
          </p:cNvPr>
          <p:cNvSpPr>
            <a:spLocks noGrp="1"/>
          </p:cNvSpPr>
          <p:nvPr>
            <p:ph idx="1"/>
          </p:nvPr>
        </p:nvSpPr>
        <p:spPr>
          <a:xfrm>
            <a:off x="612559" y="1340528"/>
            <a:ext cx="10741241" cy="4836435"/>
          </a:xfrm>
        </p:spPr>
        <p:txBody>
          <a:bodyPr>
            <a:normAutofit lnSpcReduction="10000"/>
          </a:bodyPr>
          <a:lstStyle/>
          <a:p>
            <a:pPr algn="just">
              <a:buFont typeface="Wingdings" panose="05000000000000000000" pitchFamily="2" charset="2"/>
              <a:buChar char="§"/>
            </a:pPr>
            <a:r>
              <a:rPr lang="el-GR" sz="2800" dirty="0"/>
              <a:t> Ταυτόχρονα, </a:t>
            </a:r>
            <a:r>
              <a:rPr lang="el-GR" dirty="0"/>
              <a:t>τ</a:t>
            </a:r>
            <a:r>
              <a:rPr lang="el-GR" sz="2800" dirty="0"/>
              <a:t>η </a:t>
            </a:r>
            <a:r>
              <a:rPr lang="el-GR" dirty="0"/>
              <a:t>βάση </a:t>
            </a:r>
            <a:r>
              <a:rPr lang="el-GR" sz="2800" dirty="0"/>
              <a:t>της παγκοσμιοποίησης αποτελούν τα λεγόμενα </a:t>
            </a:r>
            <a:r>
              <a:rPr lang="el-GR" sz="2800" i="1" dirty="0">
                <a:solidFill>
                  <a:srgbClr val="C00000"/>
                </a:solidFill>
              </a:rPr>
              <a:t>συστήματα των ειδικών (</a:t>
            </a:r>
            <a:r>
              <a:rPr lang="en-US" sz="2800" i="1" dirty="0">
                <a:solidFill>
                  <a:srgbClr val="C00000"/>
                </a:solidFill>
              </a:rPr>
              <a:t>expert-systems)</a:t>
            </a:r>
            <a:r>
              <a:rPr lang="el-GR" sz="2800" i="1" dirty="0">
                <a:solidFill>
                  <a:srgbClr val="C00000"/>
                </a:solidFill>
              </a:rPr>
              <a:t>,</a:t>
            </a:r>
            <a:r>
              <a:rPr lang="en-US" sz="2800" i="1" dirty="0">
                <a:solidFill>
                  <a:srgbClr val="C00000"/>
                </a:solidFill>
              </a:rPr>
              <a:t> </a:t>
            </a:r>
            <a:r>
              <a:rPr lang="el-GR" sz="2800" dirty="0"/>
              <a:t>τα οποία  λειτουργούν πάνω </a:t>
            </a:r>
            <a:r>
              <a:rPr lang="el-GR" sz="2800" b="1" i="1" dirty="0">
                <a:solidFill>
                  <a:srgbClr val="C00000"/>
                </a:solidFill>
              </a:rPr>
              <a:t>στην </a:t>
            </a:r>
            <a:r>
              <a:rPr lang="el-GR" sz="2800" b="1" i="1" dirty="0" err="1">
                <a:solidFill>
                  <a:srgbClr val="C00000"/>
                </a:solidFill>
              </a:rPr>
              <a:t>αποπλαισιωμένη</a:t>
            </a:r>
            <a:r>
              <a:rPr lang="el-GR" sz="2800" b="1" i="1" dirty="0">
                <a:solidFill>
                  <a:srgbClr val="C00000"/>
                </a:solidFill>
              </a:rPr>
              <a:t>  (</a:t>
            </a:r>
            <a:r>
              <a:rPr lang="fr-FR" sz="2800" b="1" i="1" dirty="0" err="1">
                <a:solidFill>
                  <a:srgbClr val="C00000"/>
                </a:solidFill>
              </a:rPr>
              <a:t>decontexualized</a:t>
            </a:r>
            <a:r>
              <a:rPr lang="fr-FR" sz="2800" b="1" i="1" dirty="0">
                <a:solidFill>
                  <a:srgbClr val="C00000"/>
                </a:solidFill>
              </a:rPr>
              <a:t>) </a:t>
            </a:r>
            <a:r>
              <a:rPr lang="el-GR" sz="2800" b="1" i="1" dirty="0">
                <a:solidFill>
                  <a:srgbClr val="C00000"/>
                </a:solidFill>
              </a:rPr>
              <a:t>γνώση, </a:t>
            </a:r>
            <a:r>
              <a:rPr lang="el-GR" sz="2800" b="1" dirty="0"/>
              <a:t> </a:t>
            </a:r>
            <a:r>
              <a:rPr lang="el-GR" sz="2800" dirty="0"/>
              <a:t>δηλαδή σε γνώση</a:t>
            </a:r>
            <a:r>
              <a:rPr lang="en-US" sz="2800" dirty="0"/>
              <a:t> </a:t>
            </a:r>
            <a:r>
              <a:rPr lang="el-GR" sz="2800" dirty="0"/>
              <a:t>που απαλλαγμένη από πλαίσια τοπικά, παραδοσιακά.</a:t>
            </a:r>
          </a:p>
          <a:p>
            <a:pPr algn="just">
              <a:buFont typeface="Wingdings" panose="05000000000000000000" pitchFamily="2" charset="2"/>
              <a:buChar char="§"/>
            </a:pPr>
            <a:r>
              <a:rPr lang="el-GR" sz="2800" dirty="0"/>
              <a:t>  Τα υποκείμενα εμπιστεύονται αυτά τα συστήματα των ειδικών</a:t>
            </a:r>
            <a:r>
              <a:rPr lang="el-GR" dirty="0"/>
              <a:t> </a:t>
            </a:r>
            <a:r>
              <a:rPr lang="el-GR" sz="2800" dirty="0"/>
              <a:t>(το σύστημα υγείας, το χρηματοπιστωτικό, το εργασιακό σύστημα </a:t>
            </a:r>
            <a:r>
              <a:rPr lang="el-GR" sz="2800" dirty="0" err="1"/>
              <a:t>κλπ</a:t>
            </a:r>
            <a:r>
              <a:rPr lang="el-GR" sz="2800" dirty="0"/>
              <a:t>)   γιατί ρυθμίζονται  από το κράτος,   παραπέμπουν σε μια ιδεολογία γραφειοκρατικού ορθολογισμού και γιατί λειτουργούν  σύμφωνα με επιστημονικά τεχνολογικά ευρήματα. </a:t>
            </a:r>
          </a:p>
          <a:p>
            <a:pPr algn="just">
              <a:buFont typeface="Wingdings" panose="05000000000000000000" pitchFamily="2" charset="2"/>
              <a:buChar char="§"/>
            </a:pPr>
            <a:r>
              <a:rPr lang="el-GR" sz="2800" dirty="0"/>
              <a:t> Αυτά τα συστήματα αλλάζουν και την ίδια τη φύση των σχέσεων  και ειδικότερα των διαπροσωπικών σχέσεων, όπως είναι οι σχέσεις μεταξύ φίλων, εραστών, μελών της οικογένειας.</a:t>
            </a:r>
          </a:p>
          <a:p>
            <a:endParaRPr lang="el-GR" dirty="0"/>
          </a:p>
        </p:txBody>
      </p:sp>
    </p:spTree>
    <p:extLst>
      <p:ext uri="{BB962C8B-B14F-4D97-AF65-F5344CB8AC3E}">
        <p14:creationId xmlns:p14="http://schemas.microsoft.com/office/powerpoint/2010/main" val="2781659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4D1235-7B08-4133-89C8-CC8EA380F86C}"/>
              </a:ext>
            </a:extLst>
          </p:cNvPr>
          <p:cNvSpPr>
            <a:spLocks noGrp="1"/>
          </p:cNvSpPr>
          <p:nvPr>
            <p:ph type="title"/>
          </p:nvPr>
        </p:nvSpPr>
        <p:spPr>
          <a:xfrm>
            <a:off x="577049" y="186431"/>
            <a:ext cx="10776752" cy="452761"/>
          </a:xfrm>
        </p:spPr>
        <p:txBody>
          <a:bodyPr>
            <a:normAutofit fontScale="90000"/>
          </a:bodyPr>
          <a:lstStyle/>
          <a:p>
            <a:r>
              <a:rPr lang="el-GR" sz="3600" dirty="0">
                <a:solidFill>
                  <a:srgbClr val="C00000"/>
                </a:solidFill>
                <a:latin typeface="+mn-lt"/>
              </a:rPr>
              <a:t>Η οικογένεια στο νέο περιβάλλον</a:t>
            </a:r>
          </a:p>
        </p:txBody>
      </p:sp>
      <p:sp>
        <p:nvSpPr>
          <p:cNvPr id="3" name="Θέση περιεχομένου 2">
            <a:extLst>
              <a:ext uri="{FF2B5EF4-FFF2-40B4-BE49-F238E27FC236}">
                <a16:creationId xmlns:a16="http://schemas.microsoft.com/office/drawing/2014/main" id="{3E5418DD-A441-4447-8C99-A217DD989A18}"/>
              </a:ext>
            </a:extLst>
          </p:cNvPr>
          <p:cNvSpPr>
            <a:spLocks noGrp="1"/>
          </p:cNvSpPr>
          <p:nvPr>
            <p:ph idx="1"/>
          </p:nvPr>
        </p:nvSpPr>
        <p:spPr>
          <a:xfrm>
            <a:off x="106532" y="736848"/>
            <a:ext cx="11611992" cy="6121152"/>
          </a:xfrm>
        </p:spPr>
        <p:txBody>
          <a:bodyPr>
            <a:noAutofit/>
          </a:bodyPr>
          <a:lstStyle/>
          <a:p>
            <a:pPr algn="just">
              <a:buFont typeface="Wingdings" panose="05000000000000000000" pitchFamily="2" charset="2"/>
              <a:buChar char="§"/>
            </a:pPr>
            <a:r>
              <a:rPr lang="el-GR" dirty="0"/>
              <a:t>Αυτή η νέα πραγματικότητα αποτελεί για τον  </a:t>
            </a:r>
            <a:r>
              <a:rPr lang="en-US" dirty="0">
                <a:solidFill>
                  <a:srgbClr val="C00000"/>
                </a:solidFill>
              </a:rPr>
              <a:t>Giddens (1990) </a:t>
            </a:r>
            <a:r>
              <a:rPr lang="el-GR" dirty="0">
                <a:solidFill>
                  <a:srgbClr val="C00000"/>
                </a:solidFill>
              </a:rPr>
              <a:t> </a:t>
            </a:r>
            <a:r>
              <a:rPr lang="el-GR" dirty="0"/>
              <a:t>ένα φαινόμενο με δυο όψεις </a:t>
            </a:r>
            <a:r>
              <a:rPr lang="en-US" dirty="0"/>
              <a:t>(</a:t>
            </a:r>
            <a:r>
              <a:rPr lang="en-US" b="1" i="1" dirty="0">
                <a:solidFill>
                  <a:srgbClr val="C00000"/>
                </a:solidFill>
              </a:rPr>
              <a:t>double-edged phenomenon</a:t>
            </a:r>
            <a:r>
              <a:rPr lang="en-US" dirty="0"/>
              <a:t>)</a:t>
            </a:r>
            <a:r>
              <a:rPr lang="el-GR" dirty="0"/>
              <a:t>  ή άλλως…. </a:t>
            </a:r>
            <a:r>
              <a:rPr lang="el-GR" dirty="0">
                <a:solidFill>
                  <a:srgbClr val="C00000"/>
                </a:solidFill>
              </a:rPr>
              <a:t>δίκοπο μαχαίρι</a:t>
            </a:r>
            <a:r>
              <a:rPr lang="el-GR" dirty="0"/>
              <a:t>: από τη μια μεριά η νέα πραγματικότητα προσφέρει στο υποκείμενο ένα ευρύ φάσμα δυνατοτήτων δράσης   και επιλογών από την άλλη όμως αυτό το φάσμα είναι απροσδιόριστο και δεν εγγυάται ένα σταθερό και μακροπρόθεσμο αφήγημα ζωής.</a:t>
            </a:r>
          </a:p>
          <a:p>
            <a:pPr algn="just">
              <a:buFont typeface="Wingdings" panose="05000000000000000000" pitchFamily="2" charset="2"/>
              <a:buChar char="§"/>
            </a:pPr>
            <a:r>
              <a:rPr lang="en-US" dirty="0">
                <a:solidFill>
                  <a:srgbClr val="C00000"/>
                </a:solidFill>
              </a:rPr>
              <a:t>H </a:t>
            </a:r>
            <a:r>
              <a:rPr lang="el-GR" dirty="0">
                <a:solidFill>
                  <a:srgbClr val="C00000"/>
                </a:solidFill>
              </a:rPr>
              <a:t>οντολογική ασφάλεια (</a:t>
            </a:r>
            <a:r>
              <a:rPr lang="fr-FR" dirty="0" err="1">
                <a:solidFill>
                  <a:srgbClr val="C00000"/>
                </a:solidFill>
              </a:rPr>
              <a:t>ontological</a:t>
            </a:r>
            <a:r>
              <a:rPr lang="fr-FR" dirty="0">
                <a:solidFill>
                  <a:srgbClr val="C00000"/>
                </a:solidFill>
              </a:rPr>
              <a:t> </a:t>
            </a:r>
            <a:r>
              <a:rPr lang="fr-FR" dirty="0" err="1">
                <a:solidFill>
                  <a:srgbClr val="C00000"/>
                </a:solidFill>
              </a:rPr>
              <a:t>security</a:t>
            </a:r>
            <a:r>
              <a:rPr lang="fr-FR" dirty="0">
                <a:solidFill>
                  <a:srgbClr val="C00000"/>
                </a:solidFill>
              </a:rPr>
              <a:t>) </a:t>
            </a:r>
            <a:r>
              <a:rPr lang="el-GR" dirty="0"/>
              <a:t>ως μια αίσθηση συνέχειας και τάξης στα συμβάντα της ζωής του ανθρώπου, αποτελεί βασική ψυχολογική του ανάγκη. </a:t>
            </a:r>
            <a:endParaRPr lang="en-US" dirty="0"/>
          </a:p>
          <a:p>
            <a:pPr algn="just">
              <a:buFont typeface="Wingdings" panose="05000000000000000000" pitchFamily="2" charset="2"/>
              <a:buChar char="§"/>
            </a:pPr>
            <a:r>
              <a:rPr lang="el-GR" dirty="0"/>
              <a:t>Στην </a:t>
            </a:r>
            <a:r>
              <a:rPr lang="el-GR" dirty="0" err="1"/>
              <a:t>παγκοσμιοποιημένη</a:t>
            </a:r>
            <a:r>
              <a:rPr lang="el-GR" dirty="0"/>
              <a:t> κοινωνία η ζωή είναι γεμάτη από ανασφάλεια και αφθονεί το άγχος απέναντι στο οποίο η παράδοση δεν μπορεί να λειτουργήσει πλέον ως αμυντικός μηχανισμός με αποτέλεσμα να κάνουν την εμφάνισή τους φαινόμενα ψυχοπαθολογίας. </a:t>
            </a:r>
          </a:p>
          <a:p>
            <a:pPr algn="just">
              <a:buFont typeface="Wingdings" panose="05000000000000000000" pitchFamily="2" charset="2"/>
              <a:buChar char="§"/>
            </a:pPr>
            <a:r>
              <a:rPr lang="el-GR" dirty="0"/>
              <a:t>Ο </a:t>
            </a:r>
            <a:r>
              <a:rPr lang="en-US" dirty="0">
                <a:solidFill>
                  <a:srgbClr val="C00000"/>
                </a:solidFill>
              </a:rPr>
              <a:t>Giddens</a:t>
            </a:r>
            <a:r>
              <a:rPr lang="el-GR" dirty="0">
                <a:solidFill>
                  <a:srgbClr val="C00000"/>
                </a:solidFill>
              </a:rPr>
              <a:t>  </a:t>
            </a:r>
            <a:r>
              <a:rPr lang="el-GR" dirty="0"/>
              <a:t>βλέπει δηλαδή μια άμεση σχέση μεταξύ  συρρίκνωσης  της παράδοσης, αυτονόμησης του υποκειμένου και ψυχολογικής ανασφάλειας</a:t>
            </a:r>
            <a:r>
              <a:rPr lang="el-GR" dirty="0">
                <a:solidFill>
                  <a:srgbClr val="C00000"/>
                </a:solidFill>
              </a:rPr>
              <a:t>.</a:t>
            </a:r>
            <a:endParaRPr lang="en-US" dirty="0">
              <a:solidFill>
                <a:srgbClr val="C00000"/>
              </a:solidFill>
            </a:endParaRPr>
          </a:p>
          <a:p>
            <a:pPr marL="0" indent="0" algn="just">
              <a:buNone/>
            </a:pPr>
            <a:endParaRPr lang="el-GR" sz="2400" dirty="0"/>
          </a:p>
        </p:txBody>
      </p:sp>
    </p:spTree>
    <p:extLst>
      <p:ext uri="{BB962C8B-B14F-4D97-AF65-F5344CB8AC3E}">
        <p14:creationId xmlns:p14="http://schemas.microsoft.com/office/powerpoint/2010/main" val="1316251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BFB911-2E77-448F-8B17-DAE6CF6370F4}"/>
              </a:ext>
            </a:extLst>
          </p:cNvPr>
          <p:cNvSpPr>
            <a:spLocks noGrp="1"/>
          </p:cNvSpPr>
          <p:nvPr>
            <p:ph type="title"/>
          </p:nvPr>
        </p:nvSpPr>
        <p:spPr>
          <a:xfrm>
            <a:off x="754602" y="1"/>
            <a:ext cx="10599198" cy="1690688"/>
          </a:xfrm>
        </p:spPr>
        <p:txBody>
          <a:bodyPr>
            <a:normAutofit/>
          </a:bodyPr>
          <a:lstStyle/>
          <a:p>
            <a:r>
              <a:rPr lang="el-GR" sz="2400" b="1" dirty="0">
                <a:solidFill>
                  <a:srgbClr val="C00000"/>
                </a:solidFill>
                <a:latin typeface="+mn-lt"/>
              </a:rPr>
              <a:t>Αλλαγές  στις ανθρώπινες ανάγκες και ενίσχυση της αυτοπραγμάτωσης</a:t>
            </a:r>
          </a:p>
        </p:txBody>
      </p:sp>
      <p:pic>
        <p:nvPicPr>
          <p:cNvPr id="5" name="Θέση περιεχομένου 4">
            <a:extLst>
              <a:ext uri="{FF2B5EF4-FFF2-40B4-BE49-F238E27FC236}">
                <a16:creationId xmlns:a16="http://schemas.microsoft.com/office/drawing/2014/main" id="{5DB58209-90F5-4FE4-8C8F-C33B55D1CEE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34827" y="961104"/>
            <a:ext cx="7310909" cy="5366780"/>
          </a:xfrm>
        </p:spPr>
      </p:pic>
    </p:spTree>
    <p:extLst>
      <p:ext uri="{BB962C8B-B14F-4D97-AF65-F5344CB8AC3E}">
        <p14:creationId xmlns:p14="http://schemas.microsoft.com/office/powerpoint/2010/main" val="11914193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818967-78BF-4BDC-99D5-98FC161107AB}"/>
              </a:ext>
            </a:extLst>
          </p:cNvPr>
          <p:cNvSpPr>
            <a:spLocks noGrp="1"/>
          </p:cNvSpPr>
          <p:nvPr>
            <p:ph type="title"/>
          </p:nvPr>
        </p:nvSpPr>
        <p:spPr>
          <a:xfrm>
            <a:off x="772160" y="8877"/>
            <a:ext cx="10307172" cy="1047567"/>
          </a:xfrm>
        </p:spPr>
        <p:txBody>
          <a:bodyPr>
            <a:normAutofit/>
          </a:bodyPr>
          <a:lstStyle/>
          <a:p>
            <a:r>
              <a:rPr lang="el-GR" sz="2800" b="1" dirty="0">
                <a:solidFill>
                  <a:srgbClr val="C00000"/>
                </a:solidFill>
                <a:latin typeface="Calibri" panose="020F0502020204030204" pitchFamily="34" charset="0"/>
                <a:cs typeface="Calibri" panose="020F0502020204030204" pitchFamily="34" charset="0"/>
              </a:rPr>
              <a:t>Μεταβολές στη μορφή της οικογένειας</a:t>
            </a:r>
          </a:p>
        </p:txBody>
      </p:sp>
      <p:sp>
        <p:nvSpPr>
          <p:cNvPr id="3" name="Θέση περιεχομένου 2">
            <a:extLst>
              <a:ext uri="{FF2B5EF4-FFF2-40B4-BE49-F238E27FC236}">
                <a16:creationId xmlns:a16="http://schemas.microsoft.com/office/drawing/2014/main" id="{C235C8FE-F7D5-4953-9D59-509916BD838E}"/>
              </a:ext>
            </a:extLst>
          </p:cNvPr>
          <p:cNvSpPr>
            <a:spLocks noGrp="1"/>
          </p:cNvSpPr>
          <p:nvPr>
            <p:ph idx="1"/>
          </p:nvPr>
        </p:nvSpPr>
        <p:spPr>
          <a:xfrm>
            <a:off x="223520" y="731520"/>
            <a:ext cx="11506915" cy="6117603"/>
          </a:xfrm>
        </p:spPr>
        <p:txBody>
          <a:bodyPr>
            <a:noAutofit/>
          </a:bodyPr>
          <a:lstStyle/>
          <a:p>
            <a:pPr algn="just"/>
            <a:r>
              <a:rPr lang="el-GR" sz="2400" dirty="0"/>
              <a:t> </a:t>
            </a:r>
            <a:r>
              <a:rPr lang="el-GR" sz="2500" dirty="0"/>
              <a:t>Οι σημαντικές μεταβολές που διαπιστώνει κανείς  τις τελευταίες δεκαετίες και με βάση τα δημογραφικά δεδομένα, όπως ο πλουραλισμός στον τύπο συμβίωσης, η μείωση των γεννήσεων, η αύξηση των διαζυγίων,  η αύξηση της εκτός γάμου μητρότητας αποτελούν ενδείξεις των μεταβολών  στη μορφή της οικογένειας.</a:t>
            </a:r>
          </a:p>
          <a:p>
            <a:pPr algn="just"/>
            <a:r>
              <a:rPr lang="el-GR" sz="2500" dirty="0"/>
              <a:t>Η αντικατάσταση του νόμιμου γάμου από τη  συμβίωση, η απαλλαγή από πολύπλοκες νομικές διατάξεις που διέπουν το οικογενειακό δίκαιο, οι λιγότερο αυστηρές κοινωνικές απαγορεύσεις για τις μονογονεϊκές οικογένειες είναι παράγοντες που έχουν μειώσει το κόστος της λύσης μιας οικογενειακής ένωσης.  </a:t>
            </a:r>
          </a:p>
          <a:p>
            <a:pPr algn="just"/>
            <a:r>
              <a:rPr lang="el-GR" sz="2500" dirty="0"/>
              <a:t>Η κοινωνική αποδοχή εναλλακτικών μορφών συμβίωσης και η νομιμοποίηση σε πολλές  χώρες των γάμων  των ομόφυλων ζευγαριών  έχουν επιφέρει αλλαγές στις σχέσεις μεταξύ ανδρών και γυναικών.</a:t>
            </a:r>
          </a:p>
          <a:p>
            <a:pPr algn="just"/>
            <a:r>
              <a:rPr lang="el-GR" sz="2500" dirty="0"/>
              <a:t>Το ζευγάρι θεωρεί δηλαδή ότι ο τρόπος συγκρότησης της σχέσης τους, η καθημερινή διαχείριση των ενδοοικογενειακών τους θεμάτων  αποτελεί προσωπική τους υπόθεση. </a:t>
            </a:r>
          </a:p>
          <a:p>
            <a:pPr algn="just"/>
            <a:r>
              <a:rPr lang="el-GR" sz="2500" dirty="0"/>
              <a:t> Παρατηρείται γενικά αποδόμηση παραδοσιακών προτύπων συμπεριφοράς και συμβίωσης.</a:t>
            </a:r>
          </a:p>
        </p:txBody>
      </p:sp>
    </p:spTree>
    <p:extLst>
      <p:ext uri="{BB962C8B-B14F-4D97-AF65-F5344CB8AC3E}">
        <p14:creationId xmlns:p14="http://schemas.microsoft.com/office/powerpoint/2010/main" val="354331916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558</TotalTime>
  <Words>3467</Words>
  <Application>Microsoft Office PowerPoint</Application>
  <PresentationFormat>Ευρεία οθόνη</PresentationFormat>
  <Paragraphs>135</Paragraphs>
  <Slides>30</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30</vt:i4>
      </vt:variant>
    </vt:vector>
  </HeadingPairs>
  <TitlesOfParts>
    <vt:vector size="38" baseType="lpstr">
      <vt:lpstr>Arial</vt:lpstr>
      <vt:lpstr>Calibri</vt:lpstr>
      <vt:lpstr>Calibri Light</vt:lpstr>
      <vt:lpstr>Roboto</vt:lpstr>
      <vt:lpstr>Symbol</vt:lpstr>
      <vt:lpstr>Times New Roman</vt:lpstr>
      <vt:lpstr>Wingdings</vt:lpstr>
      <vt:lpstr>Θέμα του Office</vt:lpstr>
      <vt:lpstr>    .                    Η Οικογένεια στο νέο Περιβάλλον.  Η ελληνική οικογένεια μέσα από ερευνητικά δεδομένα, 2023 </vt:lpstr>
      <vt:lpstr>Η  οικογένεια  στο πλαίσιο της παγκοσμιοποίησης</vt:lpstr>
      <vt:lpstr> Παγκοσμιοποίηση και νέες αντιλήψεις για την οικογένεια</vt:lpstr>
      <vt:lpstr>Παγκοσμιοποίηση και  οικογένεια  </vt:lpstr>
      <vt:lpstr>Η οικογένεια στο νέο περιβάλλον</vt:lpstr>
      <vt:lpstr>Η οικογένεια στο νέο περιβάλλον</vt:lpstr>
      <vt:lpstr>Η οικογένεια στο νέο περιβάλλον</vt:lpstr>
      <vt:lpstr>Αλλαγές  στις ανθρώπινες ανάγκες και ενίσχυση της αυτοπραγμάτωσης</vt:lpstr>
      <vt:lpstr>Μεταβολές στη μορφή της οικογένειας</vt:lpstr>
      <vt:lpstr>  Αναπαραγωγική λειτουργία: μεταβολές</vt:lpstr>
      <vt:lpstr> Υποχρέωση απέναντι στον εαυτό μου!</vt:lpstr>
      <vt:lpstr>Η οικογένεια  βρίσκεται στο κατώφλι μιας νέας εποχής</vt:lpstr>
      <vt:lpstr>              Αντί   Επιλόγου</vt:lpstr>
      <vt:lpstr>ΕΡΕΥΝΗΤΙΚΑ ΔΕΔΟΜΕΝΑ   </vt:lpstr>
      <vt:lpstr> EΡΕΥΝΑ  ΕΚΚΕ  2023.  Η οικογένεια στη σύγχρονη ελληνική κοινωνία: Πώς βλέπουν οι Έλληνες σήμερα τον θεσμό?  https://www.cnn.gr/oikonomia/epixeiriseis/story/380929/i-oikogeneia-sti-sygxroni-elliniki-koinonia-pos-vlepoume-simera-ton-thesmo </vt:lpstr>
      <vt:lpstr> Η οικογένεια:  μια στοργική αγκαλιά</vt:lpstr>
      <vt:lpstr>Η ευρύτερη οικογένεια   εξαιρετικά σημαντική αλλά και «τα κατοικίδια» είναι πλέον πολύ σημαντικά!</vt:lpstr>
      <vt:lpstr>    Αγάπη, Παιδιά, Ευτυχία, Ασφάλεια </vt:lpstr>
      <vt:lpstr>Λόγοι οι οποίοι «εμποδίζουν» τη δημιουργία οικογένειας</vt:lpstr>
      <vt:lpstr> Θεσμός της οικογένειας: ανέπαφος  στη συλλογική συνείδηση</vt:lpstr>
      <vt:lpstr>Η οικογένεια:  αδιαμφισβήτητη αξία   </vt:lpstr>
      <vt:lpstr>Η υψηλή αξιολόγηση του θεσμού δεν αποτυπώνεται στα δημογραφικά </vt:lpstr>
      <vt:lpstr>Έρευνα για το δημογραφικό: Μειώνεται ο πληθυσμός γυναικών σε αναπαραγωγική ηλικία στην Ελλάδα </vt:lpstr>
      <vt:lpstr>Εξέλιξη της γονιμότητας: 3 περίοδοι </vt:lpstr>
      <vt:lpstr>Παρουσίαση του PowerPoint</vt:lpstr>
      <vt:lpstr>Παρουσίαση του PowerPoint</vt:lpstr>
      <vt:lpstr>Μείωση του Πληθυσμού</vt:lpstr>
      <vt:lpstr>Παρουσίαση του PowerPoint</vt:lpstr>
      <vt:lpstr>Ελληνική οικογένεια</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Συμφιλίωση/ Πολιτικές Οικογένεια στο νέο Περιβάλλον</dc:title>
  <dc:creator>Laura Alipranti</dc:creator>
  <cp:lastModifiedBy>Laura Alipranti</cp:lastModifiedBy>
  <cp:revision>26</cp:revision>
  <dcterms:created xsi:type="dcterms:W3CDTF">2023-12-14T11:16:11Z</dcterms:created>
  <dcterms:modified xsi:type="dcterms:W3CDTF">2024-01-16T08:43:58Z</dcterms:modified>
</cp:coreProperties>
</file>