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91" r:id="rId3"/>
    <p:sldId id="315" r:id="rId4"/>
    <p:sldId id="311" r:id="rId5"/>
    <p:sldId id="316" r:id="rId6"/>
    <p:sldId id="304" r:id="rId7"/>
    <p:sldId id="286" r:id="rId8"/>
    <p:sldId id="310" r:id="rId9"/>
    <p:sldId id="258" r:id="rId10"/>
    <p:sldId id="312" r:id="rId11"/>
    <p:sldId id="268" r:id="rId12"/>
    <p:sldId id="292" r:id="rId13"/>
    <p:sldId id="269" r:id="rId14"/>
    <p:sldId id="293" r:id="rId15"/>
    <p:sldId id="313" r:id="rId16"/>
    <p:sldId id="294" r:id="rId17"/>
    <p:sldId id="314" r:id="rId18"/>
    <p:sldId id="317" r:id="rId19"/>
    <p:sldId id="296" r:id="rId20"/>
    <p:sldId id="318" r:id="rId21"/>
    <p:sldId id="295" r:id="rId22"/>
    <p:sldId id="319" r:id="rId23"/>
    <p:sldId id="320" r:id="rId24"/>
    <p:sldId id="297" r:id="rId25"/>
    <p:sldId id="260" r:id="rId26"/>
    <p:sldId id="272" r:id="rId27"/>
    <p:sldId id="287" r:id="rId28"/>
    <p:sldId id="321" r:id="rId29"/>
    <p:sldId id="274" r:id="rId30"/>
    <p:sldId id="277" r:id="rId31"/>
    <p:sldId id="298" r:id="rId32"/>
    <p:sldId id="275" r:id="rId33"/>
    <p:sldId id="300" r:id="rId34"/>
    <p:sldId id="299" r:id="rId35"/>
    <p:sldId id="322" r:id="rId36"/>
    <p:sldId id="306" r:id="rId37"/>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5256" autoAdjust="0"/>
  </p:normalViewPr>
  <p:slideViewPr>
    <p:cSldViewPr snapToGrid="0">
      <p:cViewPr varScale="1">
        <p:scale>
          <a:sx n="82" d="100"/>
          <a:sy n="82" d="100"/>
        </p:scale>
        <p:origin x="37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5T12:29:46.094"/>
    </inkml:context>
    <inkml:brush xml:id="br0">
      <inkml:brushProperty name="width" value="0.05" units="cm"/>
      <inkml:brushProperty name="height" value="0.05" units="cm"/>
      <inkml:brushProperty name="color" value="#E71224"/>
    </inkml:brush>
  </inkml:definitions>
  <inkml:trace contextRef="#ctx0" brushRef="#br0">26 1 24575,'-5'4'0,"-4"2"0,-3-1-8191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lgn="l">
              <a:defRPr/>
            </a:lvl1pPr>
          </a:lstStyle>
          <a:p>
            <a:fld id="{26411269-667C-42FF-826F-9D92C16C1F7E}" type="datetimeFigureOut">
              <a:rPr lang="el-GR" smtClean="0"/>
              <a:t>28/10/2023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507F877-C973-4888-B64E-FD35CD461D4C}"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62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411269-667C-42FF-826F-9D92C16C1F7E}" type="datetimeFigureOut">
              <a:rPr lang="el-GR" smtClean="0"/>
              <a:t>28/10/2023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239462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411269-667C-42FF-826F-9D92C16C1F7E}" type="datetimeFigureOut">
              <a:rPr lang="el-GR" smtClean="0"/>
              <a:t>28/10/2023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507F877-C973-4888-B64E-FD35CD461D4C}"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354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6411269-667C-42FF-826F-9D92C16C1F7E}" type="datetimeFigureOut">
              <a:rPr lang="el-GR" smtClean="0"/>
              <a:t>28/10/2023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3921415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6411269-667C-42FF-826F-9D92C16C1F7E}" type="datetimeFigureOut">
              <a:rPr lang="el-GR" smtClean="0"/>
              <a:t>28/10/2023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507F877-C973-4888-B64E-FD35CD461D4C}"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209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6411269-667C-42FF-826F-9D92C16C1F7E}" type="datetimeFigureOut">
              <a:rPr lang="el-GR" smtClean="0"/>
              <a:t>28/10/2023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11959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24128" y="2967788"/>
            <a:ext cx="4754880" cy="33415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a:t>Στυλ κειμένου υποδείγματος</a:t>
            </a:r>
          </a:p>
        </p:txBody>
      </p:sp>
      <p:sp>
        <p:nvSpPr>
          <p:cNvPr id="6" name="Content Placeholder 5"/>
          <p:cNvSpPr>
            <a:spLocks noGrp="1"/>
          </p:cNvSpPr>
          <p:nvPr>
            <p:ph sz="quarter" idx="4"/>
          </p:nvPr>
        </p:nvSpPr>
        <p:spPr>
          <a:xfrm>
            <a:off x="5990888" y="2967788"/>
            <a:ext cx="4754880" cy="33415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6411269-667C-42FF-826F-9D92C16C1F7E}" type="datetimeFigureOut">
              <a:rPr lang="el-GR" smtClean="0"/>
              <a:t>28/10/2023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146782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6411269-667C-42FF-826F-9D92C16C1F7E}" type="datetimeFigureOut">
              <a:rPr lang="el-GR" smtClean="0"/>
              <a:t>28/10/2023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68574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11269-667C-42FF-826F-9D92C16C1F7E}" type="datetimeFigureOut">
              <a:rPr lang="el-GR" smtClean="0"/>
              <a:t>28/10/2023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276702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6411269-667C-42FF-826F-9D92C16C1F7E}" type="datetimeFigureOut">
              <a:rPr lang="el-GR" smtClean="0"/>
              <a:t>28/10/2023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507F877-C973-4888-B64E-FD35CD461D4C}" type="slidenum">
              <a:rPr lang="el-GR" smtClean="0"/>
              <a:t>‹#›</a:t>
            </a:fld>
            <a:endParaRPr lang="el-GR"/>
          </a:p>
        </p:txBody>
      </p:sp>
    </p:spTree>
    <p:extLst>
      <p:ext uri="{BB962C8B-B14F-4D97-AF65-F5344CB8AC3E}">
        <p14:creationId xmlns:p14="http://schemas.microsoft.com/office/powerpoint/2010/main" val="173018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6411269-667C-42FF-826F-9D92C16C1F7E}" type="datetimeFigureOut">
              <a:rPr lang="el-GR" smtClean="0"/>
              <a:t>28/10/2023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507F877-C973-4888-B64E-FD35CD461D4C}" type="slidenum">
              <a:rPr lang="el-GR" smtClean="0"/>
              <a:t>‹#›</a:t>
            </a:fld>
            <a:endParaRPr lang="el-G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78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6411269-667C-42FF-826F-9D92C16C1F7E}" type="datetimeFigureOut">
              <a:rPr lang="el-GR" smtClean="0"/>
              <a:t>28/10/2023</a:t>
            </a:fld>
            <a:endParaRPr lang="el-G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l-G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07F877-C973-4888-B64E-FD35CD461D4C}" type="slidenum">
              <a:rPr lang="el-GR" smtClean="0"/>
              <a:t>‹#›</a:t>
            </a:fld>
            <a:endParaRPr lang="el-G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19550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0739AB-FC4E-4A8B-AF85-F322CAC43A4A}"/>
              </a:ext>
            </a:extLst>
          </p:cNvPr>
          <p:cNvSpPr>
            <a:spLocks noGrp="1"/>
          </p:cNvSpPr>
          <p:nvPr>
            <p:ph type="ctrTitle"/>
          </p:nvPr>
        </p:nvSpPr>
        <p:spPr>
          <a:xfrm>
            <a:off x="1660124" y="1032074"/>
            <a:ext cx="9007876" cy="2524542"/>
          </a:xfrm>
        </p:spPr>
        <p:txBody>
          <a:bodyPr>
            <a:normAutofit/>
          </a:bodyPr>
          <a:lstStyle/>
          <a:p>
            <a:r>
              <a:rPr lang="en-US" sz="3600" b="1" dirty="0">
                <a:solidFill>
                  <a:schemeClr val="tx1"/>
                </a:solidFill>
                <a:latin typeface="+mn-lt"/>
              </a:rPr>
              <a:t> </a:t>
            </a:r>
            <a:endParaRPr lang="el-GR" sz="3600" b="1" dirty="0">
              <a:solidFill>
                <a:srgbClr val="C00000"/>
              </a:solidFill>
              <a:latin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05BC430A-F04F-4C00-B725-D3555F2ED1D1}"/>
              </a:ext>
            </a:extLst>
          </p:cNvPr>
          <p:cNvSpPr>
            <a:spLocks noGrp="1"/>
          </p:cNvSpPr>
          <p:nvPr>
            <p:ph type="subTitle" idx="1"/>
          </p:nvPr>
        </p:nvSpPr>
        <p:spPr>
          <a:xfrm>
            <a:off x="8610600" y="4986770"/>
            <a:ext cx="3581400" cy="1463040"/>
          </a:xfrm>
        </p:spPr>
        <p:txBody>
          <a:bodyPr>
            <a:normAutofit/>
          </a:bodyPr>
          <a:lstStyle/>
          <a:p>
            <a:r>
              <a:rPr lang="el-GR" dirty="0" err="1"/>
              <a:t>Δρ</a:t>
            </a:r>
            <a:r>
              <a:rPr lang="el-GR" dirty="0"/>
              <a:t> </a:t>
            </a:r>
            <a:r>
              <a:rPr lang="el-GR" dirty="0" err="1"/>
              <a:t>Λάουρα</a:t>
            </a:r>
            <a:r>
              <a:rPr lang="el-GR" dirty="0"/>
              <a:t>  </a:t>
            </a:r>
            <a:r>
              <a:rPr lang="el-GR" dirty="0" err="1"/>
              <a:t>Μαράτου</a:t>
            </a:r>
            <a:r>
              <a:rPr lang="el-GR" dirty="0"/>
              <a:t> </a:t>
            </a:r>
            <a:r>
              <a:rPr lang="el-GR" dirty="0" err="1"/>
              <a:t>Αλιπράντη</a:t>
            </a:r>
            <a:endParaRPr lang="el-GR" dirty="0"/>
          </a:p>
          <a:p>
            <a:endParaRPr lang="el-GR" dirty="0"/>
          </a:p>
          <a:p>
            <a:r>
              <a:rPr lang="el-GR" sz="2000" b="1" dirty="0">
                <a:solidFill>
                  <a:srgbClr val="FF0000"/>
                </a:solidFill>
              </a:rPr>
              <a:t>ΔΙΑΛΕΞΗ 3</a:t>
            </a:r>
          </a:p>
        </p:txBody>
      </p:sp>
      <p:sp>
        <p:nvSpPr>
          <p:cNvPr id="5" name="TextBox 4">
            <a:extLst>
              <a:ext uri="{FF2B5EF4-FFF2-40B4-BE49-F238E27FC236}">
                <a16:creationId xmlns:a16="http://schemas.microsoft.com/office/drawing/2014/main" id="{53A5D7C4-986E-4EEE-8FC8-763C137CCC39}"/>
              </a:ext>
            </a:extLst>
          </p:cNvPr>
          <p:cNvSpPr txBox="1"/>
          <p:nvPr/>
        </p:nvSpPr>
        <p:spPr>
          <a:xfrm>
            <a:off x="443883" y="5149049"/>
            <a:ext cx="7795048" cy="1384995"/>
          </a:xfrm>
          <a:prstGeom prst="rect">
            <a:avLst/>
          </a:prstGeom>
          <a:noFill/>
        </p:spPr>
        <p:txBody>
          <a:bodyPr wrap="square">
            <a:spAutoFit/>
          </a:bodyPr>
          <a:lstStyle/>
          <a:p>
            <a:r>
              <a:rPr lang="el-GR" sz="2800" b="1" dirty="0">
                <a:solidFill>
                  <a:srgbClr val="C00000"/>
                </a:solidFill>
                <a:latin typeface="+mn-lt"/>
              </a:rPr>
              <a:t>Η επιστημονική προσέγγιση  της οικογένειας.   </a:t>
            </a:r>
            <a:endParaRPr lang="en-US" sz="2800" b="1" dirty="0">
              <a:solidFill>
                <a:srgbClr val="C00000"/>
              </a:solidFill>
              <a:latin typeface="+mn-lt"/>
            </a:endParaRPr>
          </a:p>
          <a:p>
            <a:r>
              <a:rPr lang="el-GR" sz="2800" b="1" dirty="0">
                <a:solidFill>
                  <a:srgbClr val="C00000"/>
                </a:solidFill>
                <a:latin typeface="+mn-lt"/>
              </a:rPr>
              <a:t>Οι εξελικτικές φάσεις και οι προσεγγίσεις</a:t>
            </a:r>
            <a:br>
              <a:rPr lang="el-GR" sz="2800" b="1" dirty="0">
                <a:solidFill>
                  <a:srgbClr val="C00000"/>
                </a:solidFill>
              </a:rPr>
            </a:br>
            <a:r>
              <a:rPr lang="el-GR" sz="2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των κλασσικών της Κοινωνιολογίας . 1</a:t>
            </a:r>
            <a:r>
              <a:rPr lang="el-GR" sz="2800" b="1" baseline="300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η</a:t>
            </a:r>
            <a:r>
              <a:rPr lang="el-GR" sz="2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Περίοδος</a:t>
            </a:r>
            <a:endParaRPr lang="el-GR"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986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792F01-FF02-49BD-077A-1F65565EF5EF}"/>
              </a:ext>
            </a:extLst>
          </p:cNvPr>
          <p:cNvSpPr>
            <a:spLocks noGrp="1"/>
          </p:cNvSpPr>
          <p:nvPr>
            <p:ph type="title"/>
          </p:nvPr>
        </p:nvSpPr>
        <p:spPr>
          <a:xfrm>
            <a:off x="1002889" y="363794"/>
            <a:ext cx="9741311" cy="560438"/>
          </a:xfrm>
        </p:spPr>
        <p:txBody>
          <a:bodyPr>
            <a:normAutofit/>
          </a:bodyPr>
          <a:lstStyle/>
          <a:p>
            <a:r>
              <a:rPr lang="en-US" sz="2800" b="1" dirty="0">
                <a:solidFill>
                  <a:srgbClr val="C00000"/>
                </a:solidFill>
                <a:latin typeface="Calibri" panose="020F0502020204030204" pitchFamily="34" charset="0"/>
                <a:cs typeface="Calibri" panose="020F0502020204030204" pitchFamily="34" charset="0"/>
              </a:rPr>
              <a:t>Le PLAY </a:t>
            </a:r>
            <a:r>
              <a:rPr lang="el-GR" sz="2800" b="1" dirty="0">
                <a:solidFill>
                  <a:srgbClr val="C00000"/>
                </a:solidFill>
                <a:latin typeface="Calibri" panose="020F0502020204030204" pitchFamily="34" charset="0"/>
                <a:cs typeface="Calibri" panose="020F0502020204030204" pitchFamily="34" charset="0"/>
              </a:rPr>
              <a:t>:</a:t>
            </a:r>
            <a:r>
              <a:rPr lang="el-GR" sz="2800" b="1" dirty="0" err="1">
                <a:solidFill>
                  <a:srgbClr val="C00000"/>
                </a:solidFill>
                <a:latin typeface="Calibri" panose="020F0502020204030204" pitchFamily="34" charset="0"/>
                <a:cs typeface="Calibri" panose="020F0502020204030204" pitchFamily="34" charset="0"/>
              </a:rPr>
              <a:t>Τυπολογια</a:t>
            </a:r>
            <a:r>
              <a:rPr lang="el-GR" sz="2800" b="1" dirty="0">
                <a:solidFill>
                  <a:srgbClr val="C00000"/>
                </a:solidFill>
                <a:latin typeface="Calibri" panose="020F0502020204030204" pitchFamily="34" charset="0"/>
                <a:cs typeface="Calibri" panose="020F0502020204030204" pitchFamily="34" charset="0"/>
              </a:rPr>
              <a:t>   </a:t>
            </a:r>
            <a:r>
              <a:rPr lang="el-GR" sz="2800" b="1" dirty="0" err="1">
                <a:solidFill>
                  <a:srgbClr val="C00000"/>
                </a:solidFill>
                <a:latin typeface="Calibri" panose="020F0502020204030204" pitchFamily="34" charset="0"/>
                <a:cs typeface="Calibri" panose="020F0502020204030204" pitchFamily="34" charset="0"/>
              </a:rPr>
              <a:t>οικογενΕΙΩν</a:t>
            </a:r>
            <a:endParaRPr lang="el-GR" sz="2800" dirty="0">
              <a:latin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E5A6BFA4-B99D-004D-CA13-67D40D5BE546}"/>
              </a:ext>
            </a:extLst>
          </p:cNvPr>
          <p:cNvSpPr>
            <a:spLocks noGrp="1"/>
          </p:cNvSpPr>
          <p:nvPr>
            <p:ph idx="1"/>
          </p:nvPr>
        </p:nvSpPr>
        <p:spPr>
          <a:xfrm>
            <a:off x="294967" y="825910"/>
            <a:ext cx="11788877" cy="6032090"/>
          </a:xfrm>
        </p:spPr>
        <p:txBody>
          <a:bodyPr>
            <a:normAutofit fontScale="25000" lnSpcReduction="20000"/>
          </a:bodyPr>
          <a:lstStyle/>
          <a:p>
            <a:pPr marL="822960" indent="-457200" algn="just">
              <a:lnSpc>
                <a:spcPct val="107000"/>
              </a:lnSpc>
              <a:spcAft>
                <a:spcPts val="800"/>
              </a:spcAf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Με  βάση  το  ερευνητικό υλικό του </a:t>
            </a:r>
            <a:r>
              <a:rPr lang="en-US" sz="9600" dirty="0">
                <a:effectLst/>
                <a:latin typeface="Calibri" panose="020F0502020204030204" pitchFamily="34" charset="0"/>
                <a:ea typeface="Calibri" panose="020F0502020204030204" pitchFamily="34" charset="0"/>
                <a:cs typeface="Times New Roman" panose="02020603050405020304" pitchFamily="18" charset="0"/>
              </a:rPr>
              <a:t>Le Play</a:t>
            </a:r>
            <a:r>
              <a:rPr lang="el-GR" sz="9600" dirty="0">
                <a:effectLst/>
                <a:latin typeface="Calibri" panose="020F0502020204030204" pitchFamily="34" charset="0"/>
                <a:ea typeface="Calibri" panose="020F0502020204030204" pitchFamily="34" charset="0"/>
                <a:cs typeface="Times New Roman" panose="02020603050405020304" pitchFamily="18" charset="0"/>
              </a:rPr>
              <a:t> προέκυψε  μια  τυπολογία  η  οποία  αποτελεί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ένα  συνεχές</a:t>
            </a:r>
            <a:r>
              <a:rPr lang="el-GR" sz="9600" dirty="0">
                <a:effectLst/>
                <a:latin typeface="Calibri" panose="020F0502020204030204" pitchFamily="34" charset="0"/>
                <a:ea typeface="Calibri" panose="020F0502020204030204" pitchFamily="34" charset="0"/>
                <a:cs typeface="Times New Roman" panose="02020603050405020304" pitchFamily="18" charset="0"/>
              </a:rPr>
              <a:t>:  στο ένα  άκρο  βρίσκεται  η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πατριαρχική</a:t>
            </a:r>
            <a:r>
              <a:rPr lang="el-GR" sz="9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9600" dirty="0">
                <a:effectLst/>
                <a:latin typeface="Calibri" panose="020F0502020204030204" pitchFamily="34" charset="0"/>
                <a:ea typeface="Calibri" panose="020F0502020204030204" pitchFamily="34" charset="0"/>
                <a:cs typeface="Times New Roman" panose="02020603050405020304" pitchFamily="18" charset="0"/>
              </a:rPr>
              <a:t>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οικογένεια  </a:t>
            </a:r>
            <a:r>
              <a:rPr lang="el-GR" sz="9600" dirty="0">
                <a:effectLst/>
                <a:latin typeface="Calibri" panose="020F0502020204030204" pitchFamily="34" charset="0"/>
                <a:ea typeface="Calibri" panose="020F0502020204030204" pitchFamily="34" charset="0"/>
                <a:cs typeface="Times New Roman" panose="02020603050405020304" pitchFamily="18" charset="0"/>
              </a:rPr>
              <a:t>και  στο  άλλο  η  </a:t>
            </a:r>
            <a:r>
              <a:rPr lang="el-GR" sz="9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ασταθής οικογένεια».</a:t>
            </a:r>
            <a:r>
              <a:rPr lang="el-GR" sz="9600" b="1" dirty="0">
                <a:effectLst/>
                <a:latin typeface="Calibri" panose="020F0502020204030204" pitchFamily="34" charset="0"/>
                <a:ea typeface="Calibri" panose="020F0502020204030204" pitchFamily="34" charset="0"/>
                <a:cs typeface="Times New Roman" panose="02020603050405020304" pitchFamily="18" charset="0"/>
              </a:rPr>
              <a:t>   </a:t>
            </a:r>
            <a:r>
              <a:rPr lang="el-GR" sz="9600" dirty="0">
                <a:effectLst/>
                <a:latin typeface="Calibri" panose="020F0502020204030204" pitchFamily="34" charset="0"/>
                <a:ea typeface="Calibri" panose="020F0502020204030204" pitchFamily="34" charset="0"/>
                <a:cs typeface="Times New Roman" panose="02020603050405020304" pitchFamily="18" charset="0"/>
              </a:rPr>
              <a:t>Μεταξύ  των  δυο  αυτών βρίσκεται η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«οικογένεια στέλεχος (</a:t>
            </a:r>
            <a:r>
              <a:rPr lang="en-US"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steam</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family</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p>
          <a:p>
            <a:pPr marL="822960" indent="-457200" algn="just">
              <a:lnSpc>
                <a:spcPct val="107000"/>
              </a:lnSpc>
              <a:spcAft>
                <a:spcPts val="800"/>
              </a:spcAf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Α. Στην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πατριαρχική οικογένεια </a:t>
            </a:r>
            <a:r>
              <a:rPr lang="el-GR" sz="9600" dirty="0">
                <a:effectLst/>
                <a:latin typeface="Calibri" panose="020F0502020204030204" pitchFamily="34" charset="0"/>
                <a:ea typeface="Calibri" panose="020F0502020204030204" pitchFamily="34" charset="0"/>
                <a:cs typeface="Times New Roman" panose="02020603050405020304" pitchFamily="18" charset="0"/>
              </a:rPr>
              <a:t>η περιουσία παραμένει στην οικογένεια (δεν διανέμεται στους κληρονόμους)  ο  αρχηγός  (δηλ. ο πατέρας)  αποφασίζει  για  την  κατανομή  της   εργασίας  των  μελών  καθώς και  για τη  διανομή  του προϊόντος  που  παράγεται.   </a:t>
            </a:r>
          </a:p>
          <a:p>
            <a:pPr marL="822960" indent="-457200" algn="just">
              <a:lnSpc>
                <a:spcPct val="107000"/>
              </a:lnSpc>
              <a:spcAft>
                <a:spcPts val="800"/>
              </a:spcAf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Οι  απόγονοι  σε  ευθεία  γραμμή  διέμεναν  μαζί  για όσο  διάστημα  </a:t>
            </a:r>
            <a:r>
              <a:rPr lang="el-GR" sz="9600" dirty="0">
                <a:latin typeface="Calibri" panose="020F0502020204030204" pitchFamily="34" charset="0"/>
                <a:ea typeface="Calibri" panose="020F0502020204030204" pitchFamily="34" charset="0"/>
                <a:cs typeface="Times New Roman" panose="02020603050405020304" pitchFamily="18" charset="0"/>
              </a:rPr>
              <a:t>ήταν</a:t>
            </a:r>
            <a:r>
              <a:rPr lang="el-GR" sz="9600" dirty="0">
                <a:effectLst/>
                <a:latin typeface="Calibri" panose="020F0502020204030204" pitchFamily="34" charset="0"/>
                <a:ea typeface="Calibri" panose="020F0502020204030204" pitchFamily="34" charset="0"/>
                <a:cs typeface="Times New Roman" panose="02020603050405020304" pitchFamily="18" charset="0"/>
              </a:rPr>
              <a:t>  ανύπαντροι  αλλά  και  σε περίπτωση  που  παντρεύονταν εξακολουθούσαν  να  μένουν στην πατρική κατοικία ή  κοντά  σε αυτή. </a:t>
            </a:r>
          </a:p>
          <a:p>
            <a:pPr marL="822960" indent="-457200" algn="just">
              <a:lnSpc>
                <a:spcPct val="107000"/>
              </a:lnSpc>
              <a:spcAft>
                <a:spcPts val="800"/>
              </a:spcAf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Όταν  η  οικογένεια  είχε  αρκετά  διευρυνθεί τα νοικοκυριά μπορούσαν  να  διασπώνται.</a:t>
            </a:r>
          </a:p>
          <a:p>
            <a:pPr marL="822960" indent="-457200" algn="just">
              <a:lnSpc>
                <a:spcPct val="107000"/>
              </a:lnSpc>
              <a:spcAft>
                <a:spcPts val="800"/>
              </a:spcAft>
              <a:buFont typeface="Wingdings" panose="05000000000000000000" pitchFamily="2" charset="2"/>
              <a:buChar char="§"/>
            </a:pPr>
            <a:r>
              <a:rPr lang="el-GR" sz="9600" dirty="0">
                <a:latin typeface="Calibri" panose="020F0502020204030204" pitchFamily="34" charset="0"/>
                <a:ea typeface="Calibri" panose="020F0502020204030204" pitchFamily="34" charset="0"/>
                <a:cs typeface="Times New Roman" panose="02020603050405020304" pitchFamily="18" charset="0"/>
              </a:rPr>
              <a:t>Μάλιστα η δεύτερη γενιά έμενε μαζί  και κάθε  σκέψη της νεότερης γενιάς για χειραφέτηση από την προηγούμενη, εξουδετερωνόταν για καθαρά οικονομικούς λόγους.</a:t>
            </a:r>
            <a:endParaRPr lang="el-GR" sz="9600" dirty="0">
              <a:effectLst/>
              <a:latin typeface="Calibri" panose="020F0502020204030204" pitchFamily="34" charset="0"/>
              <a:ea typeface="Calibri" panose="020F0502020204030204" pitchFamily="34" charset="0"/>
              <a:cs typeface="Times New Roman" panose="02020603050405020304" pitchFamily="18" charset="0"/>
            </a:endParaRPr>
          </a:p>
          <a:p>
            <a:pPr marL="822960" indent="-457200" algn="just">
              <a:lnSpc>
                <a:spcPct val="107000"/>
              </a:lnSpc>
              <a:spcAft>
                <a:spcPts val="800"/>
              </a:spcAft>
              <a:buFont typeface="Wingdings" panose="05000000000000000000" pitchFamily="2" charset="2"/>
              <a:buChar char="§"/>
            </a:pPr>
            <a:endParaRPr lang="el-GR" sz="8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01761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FA17C7-5177-4FB5-ADF1-5C360351A4A3}"/>
              </a:ext>
            </a:extLst>
          </p:cNvPr>
          <p:cNvSpPr>
            <a:spLocks noGrp="1"/>
          </p:cNvSpPr>
          <p:nvPr>
            <p:ph type="title"/>
          </p:nvPr>
        </p:nvSpPr>
        <p:spPr>
          <a:xfrm>
            <a:off x="727789" y="365125"/>
            <a:ext cx="10626012" cy="726557"/>
          </a:xfrm>
        </p:spPr>
        <p:txBody>
          <a:bodyPr>
            <a:normAutofit/>
          </a:bodyPr>
          <a:lstStyle/>
          <a:p>
            <a:r>
              <a:rPr lang="el-GR" sz="3200" b="1" dirty="0">
                <a:solidFill>
                  <a:srgbClr val="C00000"/>
                </a:solidFill>
              </a:rPr>
              <a:t> </a:t>
            </a:r>
            <a:endParaRPr lang="el-GR" sz="3200" b="1" dirty="0"/>
          </a:p>
        </p:txBody>
      </p:sp>
      <p:sp>
        <p:nvSpPr>
          <p:cNvPr id="3" name="Θέση περιεχομένου 2">
            <a:extLst>
              <a:ext uri="{FF2B5EF4-FFF2-40B4-BE49-F238E27FC236}">
                <a16:creationId xmlns:a16="http://schemas.microsoft.com/office/drawing/2014/main" id="{E8E514C1-5420-4C2A-B8D1-4825CB9E5B8D}"/>
              </a:ext>
            </a:extLst>
          </p:cNvPr>
          <p:cNvSpPr>
            <a:spLocks noGrp="1"/>
          </p:cNvSpPr>
          <p:nvPr>
            <p:ph idx="1"/>
          </p:nvPr>
        </p:nvSpPr>
        <p:spPr>
          <a:xfrm>
            <a:off x="914400" y="1309041"/>
            <a:ext cx="10842170" cy="5004264"/>
          </a:xfrm>
        </p:spPr>
        <p:txBody>
          <a:bodyPr>
            <a:normAutofit/>
          </a:bodyPr>
          <a:lstStyle/>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Ως</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r>
              <a:rPr lang="el-G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ασταθή οικογένεια»</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Times New Roman" panose="02020603050405020304" pitchFamily="18" charset="0"/>
              </a:rPr>
              <a:t>στην   τυπολογία του</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Le Play</a:t>
            </a:r>
            <a:r>
              <a:rPr lang="el-GR" sz="2400" dirty="0">
                <a:effectLst/>
                <a:latin typeface="Calibri" panose="020F0502020204030204" pitchFamily="34" charset="0"/>
                <a:ea typeface="Calibri" panose="020F0502020204030204" pitchFamily="34" charset="0"/>
                <a:cs typeface="Times New Roman" panose="02020603050405020304" pitchFamily="18" charset="0"/>
              </a:rPr>
              <a:t> ορίζεται αυτό που  σήμερα  γνωρίζουμε  ως  πυρηνική οικογένεια,   από  το  γεγονός  ότι  δεν  περιλαμβάνει πολλά  παντρεμένα ζευγάρια.  </a:t>
            </a: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Αρχίζει  με  τον  γάμο, διευρύνεται με τη  γέννηση των παιδιών και συρρικνώνεται όταν αυτά φ</a:t>
            </a:r>
            <a:r>
              <a:rPr lang="el-GR" sz="2400" dirty="0">
                <a:latin typeface="Calibri" panose="020F0502020204030204" pitchFamily="34" charset="0"/>
                <a:ea typeface="Calibri" panose="020F0502020204030204" pitchFamily="34" charset="0"/>
                <a:cs typeface="Times New Roman" panose="02020603050405020304" pitchFamily="18" charset="0"/>
              </a:rPr>
              <a:t>ύ</a:t>
            </a:r>
            <a:r>
              <a:rPr lang="el-GR" sz="2400" dirty="0">
                <a:effectLst/>
                <a:latin typeface="Calibri" panose="020F0502020204030204" pitchFamily="34" charset="0"/>
                <a:ea typeface="Calibri" panose="020F0502020204030204" pitchFamily="34" charset="0"/>
                <a:cs typeface="Times New Roman" panose="02020603050405020304" pitchFamily="18" charset="0"/>
              </a:rPr>
              <a:t>γουν από το σπίτι.</a:t>
            </a: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Χαρακτηριστικό  αυτής  της  οικογένειας  είναι η μεγάλη  ανεξαρτησία  των μελών  της  και  το έλλειμμα  ενσωμάτωσης των  γενεών στο ασταθές  οικογενειακό  σύστημα. </a:t>
            </a:r>
          </a:p>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 Επίσης, το άτομο </a:t>
            </a:r>
            <a:r>
              <a:rPr lang="el-GR" sz="24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δεν  είναι υπεύθυνο  </a:t>
            </a:r>
            <a:r>
              <a:rPr lang="el-GR" sz="2400" dirty="0">
                <a:latin typeface="Calibri" panose="020F0502020204030204" pitchFamily="34" charset="0"/>
                <a:ea typeface="Calibri" panose="020F0502020204030204" pitchFamily="34" charset="0"/>
                <a:cs typeface="Times New Roman" panose="02020603050405020304" pitchFamily="18" charset="0"/>
              </a:rPr>
              <a:t>για την ευημερία  των  συγγενών του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 Η  </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εξουσία των  γονέων  είναι σημαντικά  πιο μειωμένη  </a:t>
            </a:r>
            <a:r>
              <a:rPr lang="el-GR" sz="2400" dirty="0">
                <a:effectLst/>
                <a:latin typeface="Calibri" panose="020F0502020204030204" pitchFamily="34" charset="0"/>
                <a:ea typeface="Calibri" panose="020F0502020204030204" pitchFamily="34" charset="0"/>
                <a:cs typeface="Times New Roman" panose="02020603050405020304" pitchFamily="18" charset="0"/>
              </a:rPr>
              <a:t>σε  σύγκριση  με  την  πατριαρχική  οικογένεια και την  οικογένεια-στέλεχος. </a:t>
            </a:r>
          </a:p>
          <a:p>
            <a:pPr algn="just">
              <a:buFont typeface="Wingdings" panose="05000000000000000000" pitchFamily="2" charset="2"/>
              <a:buChar char="§"/>
            </a:pPr>
            <a:r>
              <a:rPr lang="el-GR" sz="2400" dirty="0">
                <a:latin typeface="Calibri" panose="020F0502020204030204" pitchFamily="34" charset="0"/>
                <a:cs typeface="Times New Roman" panose="02020603050405020304" pitchFamily="18" charset="0"/>
              </a:rPr>
              <a:t>Η οικογένεια αυτή διαλύεται με το θάνατο των συζύγων.</a:t>
            </a:r>
            <a:endParaRPr lang="el-GR" sz="2400" dirty="0"/>
          </a:p>
        </p:txBody>
      </p:sp>
      <p:sp>
        <p:nvSpPr>
          <p:cNvPr id="5" name="TextBox 4">
            <a:extLst>
              <a:ext uri="{FF2B5EF4-FFF2-40B4-BE49-F238E27FC236}">
                <a16:creationId xmlns:a16="http://schemas.microsoft.com/office/drawing/2014/main" id="{B33C7D99-2E2F-426C-BF17-15377B4237CB}"/>
              </a:ext>
            </a:extLst>
          </p:cNvPr>
          <p:cNvSpPr txBox="1"/>
          <p:nvPr/>
        </p:nvSpPr>
        <p:spPr>
          <a:xfrm>
            <a:off x="1621971" y="544695"/>
            <a:ext cx="8547467" cy="584775"/>
          </a:xfrm>
          <a:prstGeom prst="rect">
            <a:avLst/>
          </a:prstGeom>
          <a:noFill/>
        </p:spPr>
        <p:txBody>
          <a:bodyPr wrap="square">
            <a:spAutoFit/>
          </a:bodyPr>
          <a:lstStyle/>
          <a:p>
            <a:r>
              <a:rPr lang="el-GR"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Β. Η  </a:t>
            </a:r>
            <a:r>
              <a:rPr lang="el-GR"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a:t>
            </a:r>
            <a:r>
              <a:rPr lang="el-GR"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ασταθής οικογένεια»</a:t>
            </a:r>
            <a:r>
              <a:rPr lang="el-GR"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3200" dirty="0"/>
          </a:p>
        </p:txBody>
      </p:sp>
    </p:spTree>
    <p:extLst>
      <p:ext uri="{BB962C8B-B14F-4D97-AF65-F5344CB8AC3E}">
        <p14:creationId xmlns:p14="http://schemas.microsoft.com/office/powerpoint/2010/main" val="3779994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C1318A-2A42-4203-B8B0-AF3F1E481CD3}"/>
              </a:ext>
            </a:extLst>
          </p:cNvPr>
          <p:cNvSpPr>
            <a:spLocks noGrp="1"/>
          </p:cNvSpPr>
          <p:nvPr>
            <p:ph type="title"/>
          </p:nvPr>
        </p:nvSpPr>
        <p:spPr>
          <a:xfrm>
            <a:off x="825910" y="401216"/>
            <a:ext cx="9918290" cy="355868"/>
          </a:xfrm>
        </p:spPr>
        <p:txBody>
          <a:bodyPr>
            <a:normAutofit fontScale="90000"/>
          </a:bodyPr>
          <a:lstStyle/>
          <a:p>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Γ.   </a:t>
            </a:r>
            <a:r>
              <a:rPr lang="el-GR" sz="24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οικογΕνεια</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4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στΕλεχος</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steam family)</a:t>
            </a:r>
            <a:endParaRPr lang="el-GR" sz="2400" dirty="0">
              <a:solidFill>
                <a:srgbClr val="C00000"/>
              </a:solidFill>
            </a:endParaRPr>
          </a:p>
        </p:txBody>
      </p:sp>
      <p:sp>
        <p:nvSpPr>
          <p:cNvPr id="3" name="Θέση περιεχομένου 2">
            <a:extLst>
              <a:ext uri="{FF2B5EF4-FFF2-40B4-BE49-F238E27FC236}">
                <a16:creationId xmlns:a16="http://schemas.microsoft.com/office/drawing/2014/main" id="{BA011222-BEAA-455F-AC7D-5D3521A22BCA}"/>
              </a:ext>
            </a:extLst>
          </p:cNvPr>
          <p:cNvSpPr>
            <a:spLocks noGrp="1"/>
          </p:cNvSpPr>
          <p:nvPr>
            <p:ph idx="1"/>
          </p:nvPr>
        </p:nvSpPr>
        <p:spPr>
          <a:xfrm>
            <a:off x="354563" y="1007707"/>
            <a:ext cx="11747241" cy="5999584"/>
          </a:xfrm>
        </p:spPr>
        <p:txBody>
          <a:bodyPr>
            <a:normAutofit lnSpcReduction="10000"/>
          </a:bodyPr>
          <a:lstStyle/>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Η  </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οικογένεια στέλεχος</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Times New Roman" panose="02020603050405020304" pitchFamily="18" charset="0"/>
              </a:rPr>
              <a:t>οργανώνεται και λειτουργεί στην  αρχή  του  αδιαίρετου  της  οικογενειακής  περιουσίας.  </a:t>
            </a: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Στην  οικογένεια αυτή συμβιώνουν  οι γονείς  και  ένα  από  τα  παιδιά  τους, το οποίο μετά το γάμο παραμένει στην πατρική κατοικία. </a:t>
            </a:r>
          </a:p>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Τα υπόλοιπα παιδιά εγκαταλείπουν την πατρική στέγη όταν παντρευτούν .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 Σε αντίθεση με την ασταθή οικογένεια, η </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οικογένεια στέλεχος  </a:t>
            </a:r>
            <a:r>
              <a:rPr lang="el-GR" sz="2400" dirty="0">
                <a:effectLst/>
                <a:latin typeface="Calibri" panose="020F0502020204030204" pitchFamily="34" charset="0"/>
                <a:ea typeface="Calibri" panose="020F0502020204030204" pitchFamily="34" charset="0"/>
                <a:cs typeface="Times New Roman" panose="02020603050405020304" pitchFamily="18" charset="0"/>
              </a:rPr>
              <a:t>είναι  για  τα  μέλη της  πηγή  σιγουριάς και  προστασίας. </a:t>
            </a:r>
          </a:p>
          <a:p>
            <a:pPr algn="just">
              <a:buFont typeface="Wingdings" panose="05000000000000000000" pitchFamily="2" charset="2"/>
              <a:buChar char="§"/>
            </a:pPr>
            <a:r>
              <a:rPr lang="el-GR" sz="2400" dirty="0">
                <a:effectLst/>
                <a:latin typeface="Calibri" panose="020F0502020204030204" pitchFamily="34" charset="0"/>
                <a:ea typeface="Calibri" panose="020F0502020204030204" pitchFamily="34" charset="0"/>
                <a:cs typeface="Times New Roman" panose="02020603050405020304" pitchFamily="18" charset="0"/>
              </a:rPr>
              <a:t> Παρέχει  ισορροπία  ανάμεσα  στην  ελευθερία των  νέων  και την  εξουσία  των  γονέων. </a:t>
            </a:r>
          </a:p>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Την οικογένεια αυτή την ανακάλυψε στην περιοχή των Πυρηναίων. Τη θεωρούσε «</a:t>
            </a:r>
            <a:r>
              <a:rPr lang="el-G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θαυματουργό</a:t>
            </a:r>
            <a:r>
              <a:rPr lang="el-GR" sz="2400" dirty="0">
                <a:latin typeface="Calibri" panose="020F0502020204030204" pitchFamily="34" charset="0"/>
                <a:ea typeface="Calibri" panose="020F0502020204030204" pitchFamily="34" charset="0"/>
                <a:cs typeface="Times New Roman" panose="02020603050405020304" pitchFamily="18" charset="0"/>
              </a:rPr>
              <a:t>» και πίστευε ότι αυτό το μοντέλο θα μπορούσε να αναζωογονήσει τις  παραδοσιακές οικογενειακές αξίες. </a:t>
            </a:r>
          </a:p>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Ωστόσο αυτό ήταν ανέφικτο, αφού  με τις ρυθμίσεις του Ναπολεόντειου Κώδικα θεσπίστηκε η υποχρεωτική διανομή της περιουσίας σε όλους τους κληρονόμους (ισομοιρία)  πράγμα που συνέβαλε στη συρρίκνωση της πατρικής εξουσίας και τελικά στη διάλυση της  οικογένειας-στέλεχος.</a:t>
            </a:r>
          </a:p>
          <a:p>
            <a:pPr marL="0" indent="0" algn="just">
              <a:buNone/>
            </a:pP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80963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453724-FF6C-4749-AF17-9B7DBEF12CDE}"/>
              </a:ext>
            </a:extLst>
          </p:cNvPr>
          <p:cNvSpPr>
            <a:spLocks noGrp="1"/>
          </p:cNvSpPr>
          <p:nvPr>
            <p:ph type="title"/>
          </p:nvPr>
        </p:nvSpPr>
        <p:spPr>
          <a:xfrm>
            <a:off x="441158" y="365126"/>
            <a:ext cx="10912643" cy="541253"/>
          </a:xfrm>
        </p:spPr>
        <p:txBody>
          <a:bodyPr>
            <a:normAutofit/>
          </a:bodyPr>
          <a:lstStyle/>
          <a:p>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ΘεωρητικΗ  προσΕγγιση του   </a:t>
            </a:r>
            <a:r>
              <a:rPr lang="en-US" sz="24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Heirinch</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Riehl</a:t>
            </a:r>
            <a:endParaRPr lang="el-GR" sz="2400" dirty="0">
              <a:solidFill>
                <a:srgbClr val="C00000"/>
              </a:solidFill>
            </a:endParaRPr>
          </a:p>
        </p:txBody>
      </p:sp>
      <p:sp>
        <p:nvSpPr>
          <p:cNvPr id="3" name="Θέση περιεχομένου 2">
            <a:extLst>
              <a:ext uri="{FF2B5EF4-FFF2-40B4-BE49-F238E27FC236}">
                <a16:creationId xmlns:a16="http://schemas.microsoft.com/office/drawing/2014/main" id="{4784A393-8059-41F1-AF8B-92951E335C18}"/>
              </a:ext>
            </a:extLst>
          </p:cNvPr>
          <p:cNvSpPr>
            <a:spLocks noGrp="1"/>
          </p:cNvSpPr>
          <p:nvPr>
            <p:ph idx="1"/>
          </p:nvPr>
        </p:nvSpPr>
        <p:spPr>
          <a:xfrm>
            <a:off x="335901" y="1131623"/>
            <a:ext cx="11234058" cy="5718356"/>
          </a:xfrm>
        </p:spPr>
        <p:txBody>
          <a:bodyPr>
            <a:normAutofit lnSpcReduction="10000"/>
          </a:bodyPr>
          <a:lstStyle/>
          <a:p>
            <a:pPr marL="514350" indent="-342900" algn="just">
              <a:lnSpc>
                <a:spcPct val="107000"/>
              </a:lnSpc>
              <a:spcAft>
                <a:spcPts val="800"/>
              </a:spcAft>
              <a:buFont typeface="Wingdings" panose="05000000000000000000" pitchFamily="2" charset="2"/>
              <a:buChar char="Ø"/>
            </a:pPr>
            <a:r>
              <a:rPr lang="el-GR" sz="2800" dirty="0">
                <a:effectLst/>
                <a:latin typeface="Calibri" panose="020F0502020204030204" pitchFamily="34" charset="0"/>
                <a:ea typeface="Calibri" panose="020F0502020204030204" pitchFamily="34" charset="0"/>
                <a:cs typeface="Times New Roman" panose="02020603050405020304" pitchFamily="18" charset="0"/>
              </a:rPr>
              <a:t>Στο  ίδιο  πνεύμα  κινείται και  ο  </a:t>
            </a:r>
            <a:r>
              <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Riehl</a:t>
            </a:r>
            <a:r>
              <a:rPr lang="el-GR" sz="2800" dirty="0">
                <a:effectLst/>
                <a:latin typeface="Calibri" panose="020F0502020204030204" pitchFamily="34" charset="0"/>
                <a:ea typeface="Calibri" panose="020F0502020204030204" pitchFamily="34" charset="0"/>
                <a:cs typeface="Times New Roman" panose="02020603050405020304" pitchFamily="18" charset="0"/>
              </a:rPr>
              <a:t>.    Στον  τρίτο  τόμο του  έργου με τίτλο «</a:t>
            </a:r>
            <a:r>
              <a:rPr lang="en-US" sz="2400" dirty="0">
                <a:effectLst/>
                <a:latin typeface="Calibri" panose="020F0502020204030204" pitchFamily="34" charset="0"/>
                <a:ea typeface="Calibri" panose="020F0502020204030204" pitchFamily="34" charset="0"/>
                <a:cs typeface="Times New Roman" panose="02020603050405020304" pitchFamily="18" charset="0"/>
              </a:rPr>
              <a:t>Die</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Familie</a:t>
            </a:r>
            <a:r>
              <a:rPr lang="el-GR" sz="2800" dirty="0">
                <a:effectLst/>
                <a:latin typeface="Calibri" panose="020F0502020204030204" pitchFamily="34" charset="0"/>
                <a:ea typeface="Calibri" panose="020F0502020204030204" pitchFamily="34" charset="0"/>
                <a:cs typeface="Times New Roman" panose="02020603050405020304" pitchFamily="18" charset="0"/>
              </a:rPr>
              <a:t>»(1856)  προσέγγισε  την  οικογένεια  ως  τον πυρήνα  της  κοινωνίας, ως  τη  βάση  κάθε  κοινωνικής  εξέλιξης  και υπερασπίστηκε  με  πάθος την πατριαρχική οικογένεια  και  την  </a:t>
            </a:r>
            <a:r>
              <a:rPr lang="el-GR"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οικονομία  του  οίκου</a:t>
            </a:r>
            <a:r>
              <a:rPr lang="el-GR" sz="2800" dirty="0">
                <a:effectLst/>
                <a:latin typeface="Calibri" panose="020F0502020204030204" pitchFamily="34" charset="0"/>
                <a:ea typeface="Calibri" panose="020F0502020204030204" pitchFamily="34" charset="0"/>
                <a:cs typeface="Times New Roman" panose="02020603050405020304" pitchFamily="18" charset="0"/>
              </a:rPr>
              <a:t>.</a:t>
            </a:r>
          </a:p>
          <a:p>
            <a:pPr marL="514350" indent="-342900" algn="just">
              <a:lnSpc>
                <a:spcPct val="107000"/>
              </a:lnSpc>
              <a:spcAft>
                <a:spcPts val="800"/>
              </a:spcAft>
              <a:buFont typeface="Wingdings" panose="05000000000000000000" pitchFamily="2" charset="2"/>
              <a:buChar char="Ø"/>
            </a:pPr>
            <a:r>
              <a:rPr lang="el-GR" sz="2800" dirty="0">
                <a:effectLst/>
                <a:latin typeface="Calibri" panose="020F0502020204030204" pitchFamily="34" charset="0"/>
                <a:ea typeface="Calibri" panose="020F0502020204030204" pitchFamily="34" charset="0"/>
                <a:cs typeface="Times New Roman" panose="02020603050405020304" pitchFamily="18" charset="0"/>
              </a:rPr>
              <a:t>Σε  αυτή  την οικογένεια  έβλεπε τη  διατήρηση της  παραδοσιακής  τάξης πραγμάτων.</a:t>
            </a:r>
          </a:p>
          <a:p>
            <a:pPr marL="514350" indent="-342900" algn="just">
              <a:lnSpc>
                <a:spcPct val="107000"/>
              </a:lnSpc>
              <a:spcAft>
                <a:spcPts val="800"/>
              </a:spcAft>
              <a:buFont typeface="Wingdings" panose="05000000000000000000" pitchFamily="2" charset="2"/>
              <a:buChar char="Ø"/>
            </a:pPr>
            <a:r>
              <a:rPr lang="el-GR" sz="2800" dirty="0">
                <a:effectLst/>
                <a:latin typeface="Calibri" panose="020F0502020204030204" pitchFamily="34" charset="0"/>
                <a:ea typeface="Calibri" panose="020F0502020204030204" pitchFamily="34" charset="0"/>
                <a:cs typeface="Times New Roman" panose="02020603050405020304" pitchFamily="18" charset="0"/>
              </a:rPr>
              <a:t> Για τον   </a:t>
            </a:r>
            <a:r>
              <a:rPr lang="en-US" sz="2800" dirty="0">
                <a:effectLst/>
                <a:latin typeface="Calibri" panose="020F0502020204030204" pitchFamily="34" charset="0"/>
                <a:ea typeface="Calibri" panose="020F0502020204030204" pitchFamily="34" charset="0"/>
                <a:cs typeface="Times New Roman" panose="02020603050405020304" pitchFamily="18" charset="0"/>
              </a:rPr>
              <a:t>Riehl</a:t>
            </a:r>
            <a:r>
              <a:rPr lang="el-GR" sz="2800" dirty="0">
                <a:effectLst/>
                <a:latin typeface="Calibri" panose="020F0502020204030204" pitchFamily="34" charset="0"/>
                <a:ea typeface="Calibri" panose="020F0502020204030204" pitchFamily="34" charset="0"/>
                <a:cs typeface="Times New Roman" panose="02020603050405020304" pitchFamily="18" charset="0"/>
              </a:rPr>
              <a:t>   η οικογένεια  ήταν κάτι το  </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ιερό</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ήταν  το αποτέλεσμα της σωματικής και ηθικής ένωσης των δυο φύλων και με την έννοια αυτή αποτελεί την πρώτη μονάδα που οφείλουμε την  ανθρώπινη υπόστασή μας .</a:t>
            </a:r>
          </a:p>
          <a:p>
            <a:endParaRPr lang="el-GR" dirty="0"/>
          </a:p>
        </p:txBody>
      </p:sp>
    </p:spTree>
    <p:extLst>
      <p:ext uri="{BB962C8B-B14F-4D97-AF65-F5344CB8AC3E}">
        <p14:creationId xmlns:p14="http://schemas.microsoft.com/office/powerpoint/2010/main" val="1032716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9E31E2-44D3-414B-A3DA-7BC9C1BF42D1}"/>
              </a:ext>
            </a:extLst>
          </p:cNvPr>
          <p:cNvSpPr>
            <a:spLocks noGrp="1"/>
          </p:cNvSpPr>
          <p:nvPr>
            <p:ph type="title"/>
          </p:nvPr>
        </p:nvSpPr>
        <p:spPr>
          <a:xfrm>
            <a:off x="842211" y="391886"/>
            <a:ext cx="9901989" cy="461554"/>
          </a:xfrm>
        </p:spPr>
        <p:txBody>
          <a:bodyPr>
            <a:normAutofit/>
          </a:bodyPr>
          <a:lstStyle/>
          <a:p>
            <a:r>
              <a:rPr lang="en-US" sz="28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Heirinch</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Riehl</a:t>
            </a:r>
            <a:endParaRPr lang="el-GR" sz="2800" dirty="0"/>
          </a:p>
        </p:txBody>
      </p:sp>
      <p:sp>
        <p:nvSpPr>
          <p:cNvPr id="3" name="Θέση περιεχομένου 2">
            <a:extLst>
              <a:ext uri="{FF2B5EF4-FFF2-40B4-BE49-F238E27FC236}">
                <a16:creationId xmlns:a16="http://schemas.microsoft.com/office/drawing/2014/main" id="{2205C766-CA0E-4AFB-A540-F5850E776FEF}"/>
              </a:ext>
            </a:extLst>
          </p:cNvPr>
          <p:cNvSpPr>
            <a:spLocks noGrp="1"/>
          </p:cNvSpPr>
          <p:nvPr>
            <p:ph idx="1"/>
          </p:nvPr>
        </p:nvSpPr>
        <p:spPr>
          <a:xfrm>
            <a:off x="373626" y="853440"/>
            <a:ext cx="11205664" cy="6004559"/>
          </a:xfrm>
        </p:spPr>
        <p:txBody>
          <a:bodyPr>
            <a:noAutofit/>
          </a:bodyPr>
          <a:lstStyle/>
          <a:p>
            <a:pPr marL="514350" indent="-342900" algn="just">
              <a:lnSpc>
                <a:spcPct val="107000"/>
              </a:lnSpc>
              <a:spcAft>
                <a:spcPts val="800"/>
              </a:spcAft>
              <a:buFont typeface="Wingdings" panose="05000000000000000000" pitchFamily="2" charset="2"/>
              <a:buChar char="Ø"/>
            </a:pPr>
            <a:r>
              <a:rPr lang="el-GR" sz="2400" dirty="0">
                <a:effectLst/>
                <a:latin typeface="Calibri" panose="020F0502020204030204" pitchFamily="34" charset="0"/>
                <a:ea typeface="Calibri" panose="020F0502020204030204" pitchFamily="34" charset="0"/>
                <a:cs typeface="Times New Roman" panose="02020603050405020304" pitchFamily="18" charset="0"/>
              </a:rPr>
              <a:t>Ο </a:t>
            </a:r>
            <a:r>
              <a:rPr lang="en-US" sz="2400" dirty="0">
                <a:effectLst/>
                <a:latin typeface="Calibri" panose="020F0502020204030204" pitchFamily="34" charset="0"/>
                <a:ea typeface="Calibri" panose="020F0502020204030204" pitchFamily="34" charset="0"/>
                <a:cs typeface="Times New Roman" panose="02020603050405020304" pitchFamily="18" charset="0"/>
              </a:rPr>
              <a:t>Riehl</a:t>
            </a:r>
            <a:r>
              <a:rPr lang="el-GR" sz="2400" dirty="0">
                <a:effectLst/>
                <a:latin typeface="Calibri" panose="020F0502020204030204" pitchFamily="34" charset="0"/>
                <a:ea typeface="Calibri" panose="020F0502020204030204" pitchFamily="34" charset="0"/>
                <a:cs typeface="Times New Roman" panose="02020603050405020304" pitchFamily="18" charset="0"/>
              </a:rPr>
              <a:t> διατύπωσε τη θέση ότι η εκβιομηχάνιση, ο </a:t>
            </a:r>
            <a:r>
              <a:rPr lang="el-GR" sz="2400" dirty="0" err="1">
                <a:effectLst/>
                <a:latin typeface="Calibri" panose="020F0502020204030204" pitchFamily="34" charset="0"/>
                <a:ea typeface="Calibri" panose="020F0502020204030204" pitchFamily="34" charset="0"/>
                <a:cs typeface="Times New Roman" panose="02020603050405020304" pitchFamily="18" charset="0"/>
              </a:rPr>
              <a:t>εξαστισμός</a:t>
            </a:r>
            <a:r>
              <a:rPr lang="el-GR" sz="2400" dirty="0">
                <a:effectLst/>
                <a:latin typeface="Calibri" panose="020F0502020204030204" pitchFamily="34" charset="0"/>
                <a:ea typeface="Calibri" panose="020F0502020204030204" pitchFamily="34" charset="0"/>
                <a:cs typeface="Times New Roman" panose="02020603050405020304" pitchFamily="18" charset="0"/>
              </a:rPr>
              <a:t> και προπάντων οι παρεμβάσεις του κράτους οδήγησαν στη συρρίκνωση της οικογένειας. </a:t>
            </a:r>
          </a:p>
          <a:p>
            <a:pPr marL="514350" indent="-342900" algn="just">
              <a:lnSpc>
                <a:spcPct val="107000"/>
              </a:lnSpc>
              <a:spcAft>
                <a:spcPts val="800"/>
              </a:spcAft>
              <a:buFont typeface="Wingdings" panose="05000000000000000000" pitchFamily="2" charset="2"/>
              <a:buChar char="Ø"/>
            </a:pPr>
            <a:r>
              <a:rPr lang="el-GR" sz="2400" dirty="0">
                <a:effectLst/>
                <a:latin typeface="Calibri" panose="020F0502020204030204" pitchFamily="34" charset="0"/>
                <a:ea typeface="Calibri" panose="020F0502020204030204" pitchFamily="34" charset="0"/>
                <a:cs typeface="Times New Roman" panose="02020603050405020304" pitchFamily="18" charset="0"/>
              </a:rPr>
              <a:t>Ο  </a:t>
            </a:r>
            <a:r>
              <a:rPr lang="en-US" sz="2400" dirty="0">
                <a:effectLst/>
                <a:latin typeface="Calibri" panose="020F0502020204030204" pitchFamily="34" charset="0"/>
                <a:ea typeface="Calibri" panose="020F0502020204030204" pitchFamily="34" charset="0"/>
                <a:cs typeface="Times New Roman" panose="02020603050405020304" pitchFamily="18" charset="0"/>
              </a:rPr>
              <a:t>Riehl</a:t>
            </a:r>
            <a:r>
              <a:rPr lang="el-GR" sz="2400" dirty="0">
                <a:effectLst/>
                <a:latin typeface="Calibri" panose="020F0502020204030204" pitchFamily="34" charset="0"/>
                <a:ea typeface="Calibri" panose="020F0502020204030204" pitchFamily="34" charset="0"/>
                <a:cs typeface="Times New Roman" panose="02020603050405020304" pitchFamily="18" charset="0"/>
              </a:rPr>
              <a:t>  άσκησε επιρροή  στο έργο  των θεωρητικών  της  οικογένειας  όπως  </a:t>
            </a:r>
            <a:r>
              <a:rPr lang="el-GR" sz="2400" dirty="0">
                <a:latin typeface="Calibri" panose="020F0502020204030204" pitchFamily="34" charset="0"/>
                <a:ea typeface="Calibri" panose="020F0502020204030204" pitchFamily="34" charset="0"/>
                <a:cs typeface="Times New Roman" panose="02020603050405020304" pitchFamily="18" charset="0"/>
              </a:rPr>
              <a:t>των </a:t>
            </a:r>
            <a:r>
              <a:rPr lang="el-GR"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Durkheim</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Schelsky</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Parsons </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και </a:t>
            </a:r>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Bales</a:t>
            </a:r>
            <a:r>
              <a:rPr lang="el-GR" sz="2400" dirty="0">
                <a:effectLst/>
                <a:latin typeface="Calibri" panose="020F0502020204030204" pitchFamily="34" charset="0"/>
                <a:ea typeface="Calibri" panose="020F0502020204030204" pitchFamily="34" charset="0"/>
                <a:cs typeface="Times New Roman" panose="02020603050405020304" pitchFamily="18" charset="0"/>
              </a:rPr>
              <a:t>, οι  οποίοι υποστήριξαν ότι  η  οικογένεια  συρρικνώθηκε  στη  διαδικασία μετάβασης  της από  την  αγροτική  στη  βιομηχανική/αστική κοινωνία .</a:t>
            </a:r>
          </a:p>
          <a:p>
            <a:pPr marL="514350" indent="-342900" algn="just">
              <a:lnSpc>
                <a:spcPct val="107000"/>
              </a:lnSpc>
              <a:spcAft>
                <a:spcPts val="800"/>
              </a:spcAft>
              <a:buFont typeface="Wingdings" panose="05000000000000000000" pitchFamily="2" charset="2"/>
              <a:buChar char="Ø"/>
            </a:pPr>
            <a:r>
              <a:rPr lang="el-GR" sz="2400" dirty="0">
                <a:latin typeface="Calibri" panose="020F0502020204030204" pitchFamily="34" charset="0"/>
                <a:ea typeface="Calibri" panose="020F0502020204030204" pitchFamily="34" charset="0"/>
                <a:cs typeface="Times New Roman" panose="02020603050405020304" pitchFamily="18" charset="0"/>
              </a:rPr>
              <a:t>Οι θέσεις των δυο αυτών διανοητών (</a:t>
            </a:r>
            <a:r>
              <a:rPr lang="en-US" sz="2400" dirty="0">
                <a:latin typeface="Calibri" panose="020F0502020204030204" pitchFamily="34" charset="0"/>
                <a:ea typeface="Calibri" panose="020F0502020204030204" pitchFamily="34" charset="0"/>
                <a:cs typeface="Times New Roman" panose="02020603050405020304" pitchFamily="18" charset="0"/>
              </a:rPr>
              <a:t>Le Play </a:t>
            </a:r>
            <a:r>
              <a:rPr lang="el-GR" sz="2400" dirty="0">
                <a:latin typeface="Calibri" panose="020F0502020204030204" pitchFamily="34" charset="0"/>
                <a:ea typeface="Calibri" panose="020F0502020204030204" pitchFamily="34" charset="0"/>
                <a:cs typeface="Times New Roman" panose="02020603050405020304" pitchFamily="18" charset="0"/>
              </a:rPr>
              <a:t> και </a:t>
            </a:r>
            <a:r>
              <a:rPr lang="en-US" sz="2400" dirty="0">
                <a:effectLst/>
                <a:latin typeface="Calibri" panose="020F0502020204030204" pitchFamily="34" charset="0"/>
                <a:ea typeface="Calibri" panose="020F0502020204030204" pitchFamily="34" charset="0"/>
                <a:cs typeface="Times New Roman" panose="02020603050405020304" pitchFamily="18" charset="0"/>
              </a:rPr>
              <a:t>Riehl)</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a:latin typeface="Calibri" panose="020F0502020204030204" pitchFamily="34" charset="0"/>
                <a:ea typeface="Calibri" panose="020F0502020204030204" pitchFamily="34" charset="0"/>
                <a:cs typeface="Times New Roman" panose="02020603050405020304" pitchFamily="18" charset="0"/>
              </a:rPr>
              <a:t>ότι δηλαδή  η εκτεταμένη οικογένεια 3 γενεών συνδέεται με την περιουσία, επηρέασαν απόψεις κοινωνιολόγων  που υποστήριζαν ότι η εκτεταμένη  οικογένεια χαρακτηρίζει τα ανώτερα κοινωνικά στρώματα,  τα οποία κατείχαν περιουσία  και η πυρηνική (συζυγική) συναντάται στα χαμηλότερα κοινωνικά στρώματα.</a:t>
            </a:r>
          </a:p>
          <a:p>
            <a:pPr marL="514350" indent="-342900" algn="just">
              <a:lnSpc>
                <a:spcPct val="107000"/>
              </a:lnSpc>
              <a:spcAft>
                <a:spcPts val="800"/>
              </a:spcAft>
              <a:buFont typeface="Wingdings" panose="05000000000000000000" pitchFamily="2" charset="2"/>
              <a:buChar char="Ø"/>
            </a:pPr>
            <a:r>
              <a:rPr lang="el-GR" sz="2400" dirty="0">
                <a:latin typeface="Calibri" panose="020F0502020204030204" pitchFamily="34" charset="0"/>
                <a:ea typeface="Calibri" panose="020F0502020204030204" pitchFamily="34" charset="0"/>
                <a:cs typeface="Times New Roman" panose="02020603050405020304" pitchFamily="18" charset="0"/>
              </a:rPr>
              <a:t>Η</a:t>
            </a:r>
            <a:r>
              <a:rPr lang="el-GR" sz="2400" dirty="0">
                <a:effectLst/>
                <a:latin typeface="Calibri" panose="020F0502020204030204" pitchFamily="34" charset="0"/>
                <a:ea typeface="Calibri" panose="020F0502020204030204" pitchFamily="34" charset="0"/>
                <a:cs typeface="Times New Roman" panose="02020603050405020304" pitchFamily="18" charset="0"/>
              </a:rPr>
              <a:t> θέση  αυτή συνδέεται με την </a:t>
            </a:r>
            <a:r>
              <a:rPr lang="el-GR" sz="2400" dirty="0" err="1">
                <a:effectLst/>
                <a:latin typeface="Calibri" panose="020F0502020204030204" pitchFamily="34" charset="0"/>
                <a:ea typeface="Calibri" panose="020F0502020204030204" pitchFamily="34" charset="0"/>
                <a:cs typeface="Times New Roman" panose="02020603050405020304" pitchFamily="18" charset="0"/>
              </a:rPr>
              <a:t>πολυλειτουργικότητα</a:t>
            </a:r>
            <a:r>
              <a:rPr lang="el-GR" sz="2400" dirty="0">
                <a:effectLst/>
                <a:latin typeface="Calibri" panose="020F0502020204030204" pitchFamily="34" charset="0"/>
                <a:ea typeface="Calibri" panose="020F0502020204030204" pitchFamily="34" charset="0"/>
                <a:cs typeface="Times New Roman" panose="02020603050405020304" pitchFamily="18" charset="0"/>
              </a:rPr>
              <a:t> της οικογένειας  της προβιομηχανικής  εποχής </a:t>
            </a:r>
            <a:r>
              <a:rPr lang="el-GR" sz="2400" dirty="0">
                <a:latin typeface="Calibri" panose="020F0502020204030204" pitchFamily="34" charset="0"/>
                <a:ea typeface="Calibri" panose="020F0502020204030204" pitchFamily="34" charset="0"/>
                <a:cs typeface="Times New Roman" panose="02020603050405020304" pitchFamily="18" charset="0"/>
              </a:rPr>
              <a:t>που </a:t>
            </a:r>
            <a:r>
              <a:rPr lang="el-GR" sz="2400" dirty="0">
                <a:effectLst/>
                <a:latin typeface="Calibri" panose="020F0502020204030204" pitchFamily="34" charset="0"/>
                <a:ea typeface="Calibri" panose="020F0502020204030204" pitchFamily="34" charset="0"/>
                <a:cs typeface="Times New Roman" panose="02020603050405020304" pitchFamily="18" charset="0"/>
              </a:rPr>
              <a:t>γινόταν αντιληπτή ως </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ένα ολικό κοινωνικό φαινόμενο.</a:t>
            </a:r>
          </a:p>
        </p:txBody>
      </p:sp>
    </p:spTree>
    <p:extLst>
      <p:ext uri="{BB962C8B-B14F-4D97-AF65-F5344CB8AC3E}">
        <p14:creationId xmlns:p14="http://schemas.microsoft.com/office/powerpoint/2010/main" val="2481309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31247E-4B0C-DADC-0EED-C9E416C8C8F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613CBAE-BB65-6586-EC32-61081E838218}"/>
              </a:ext>
            </a:extLst>
          </p:cNvPr>
          <p:cNvSpPr>
            <a:spLocks noGrp="1"/>
          </p:cNvSpPr>
          <p:nvPr>
            <p:ph idx="1"/>
          </p:nvPr>
        </p:nvSpPr>
        <p:spPr>
          <a:xfrm>
            <a:off x="233266" y="1660849"/>
            <a:ext cx="11131420" cy="5047861"/>
          </a:xfrm>
        </p:spPr>
        <p:txBody>
          <a:bodyPr>
            <a:normAutofit/>
          </a:bodyPr>
          <a:lstStyle/>
          <a:p>
            <a:pPr algn="just">
              <a:buFont typeface="Wingdings" panose="05000000000000000000" pitchFamily="2" charset="2"/>
              <a:buChar char="§"/>
            </a:pPr>
            <a:r>
              <a:rPr lang="el-GR" sz="2400" dirty="0"/>
              <a:t>Οι θέσεις  των </a:t>
            </a:r>
            <a:r>
              <a:rPr lang="en-US" sz="2400" dirty="0"/>
              <a:t> </a:t>
            </a:r>
            <a:r>
              <a:rPr lang="en-US" sz="2400" b="1" dirty="0">
                <a:solidFill>
                  <a:srgbClr val="C00000"/>
                </a:solidFill>
              </a:rPr>
              <a:t>Le Play </a:t>
            </a:r>
            <a:r>
              <a:rPr lang="el-GR" sz="2400" b="1" dirty="0">
                <a:solidFill>
                  <a:srgbClr val="C00000"/>
                </a:solidFill>
              </a:rPr>
              <a:t> </a:t>
            </a:r>
            <a:r>
              <a:rPr lang="el-GR" sz="2400" dirty="0"/>
              <a:t>και </a:t>
            </a:r>
            <a:r>
              <a:rPr lang="en-US" sz="2400" dirty="0"/>
              <a:t> </a:t>
            </a:r>
            <a:r>
              <a:rPr lang="en-US" sz="2400" b="1" dirty="0">
                <a:solidFill>
                  <a:srgbClr val="C00000"/>
                </a:solidFill>
              </a:rPr>
              <a:t>Riehl</a:t>
            </a:r>
            <a:r>
              <a:rPr lang="en-US" sz="2400" dirty="0">
                <a:solidFill>
                  <a:srgbClr val="C00000"/>
                </a:solidFill>
              </a:rPr>
              <a:t>,</a:t>
            </a:r>
            <a:r>
              <a:rPr lang="en-US" sz="2400" dirty="0"/>
              <a:t> </a:t>
            </a:r>
            <a:r>
              <a:rPr lang="el-GR" sz="2400" dirty="0"/>
              <a:t>ότι η εκτεταμένη οικογένεια των δυο, τριών η περισσότερων γενεών συνδέεται με την περιουσία , επηρέασαν αργότερα   απόψεις  των  κοινωνιολόγων της οικογένειας   </a:t>
            </a:r>
            <a:endParaRPr lang="el-GR" sz="2400" dirty="0">
              <a:solidFill>
                <a:srgbClr val="C00000"/>
              </a:solidFill>
            </a:endParaRPr>
          </a:p>
          <a:p>
            <a:pPr algn="just">
              <a:buFont typeface="Wingdings" panose="05000000000000000000" pitchFamily="2" charset="2"/>
              <a:buChar char="§"/>
            </a:pPr>
            <a:r>
              <a:rPr lang="el-GR" sz="2400" dirty="0"/>
              <a:t>Κατά  τη προβιομηχανική εποχή η οικογένεια γινόταν αντιληπτή </a:t>
            </a:r>
            <a:r>
              <a:rPr lang="el-GR" sz="2400" b="1" dirty="0">
                <a:solidFill>
                  <a:srgbClr val="C00000"/>
                </a:solidFill>
              </a:rPr>
              <a:t>ως ολικό κοινωνικό φαινόμενο, </a:t>
            </a:r>
            <a:r>
              <a:rPr lang="el-GR" sz="2400" dirty="0"/>
              <a:t>δηλαδή ως θεσμός που επιτελούσε μια σειρά από λειτουργίες: βιολογικές, οικονομικές, εκπαιδευτικές, λειτουργίες διαπαιδαγώγησης των παιδιών, πρόνοιας  κλπ.</a:t>
            </a:r>
          </a:p>
          <a:p>
            <a:pPr algn="just">
              <a:buFont typeface="Wingdings" panose="05000000000000000000" pitchFamily="2" charset="2"/>
              <a:buChar char="§"/>
            </a:pPr>
            <a:r>
              <a:rPr lang="el-GR" sz="2400" dirty="0"/>
              <a:t>Με το πέρασμα  από την παραδοσιακή στη σύγχρονη μορφή του,  ο θεσμός απώλεσε το μεγαλύτερο μέρος από τις λειτουργίες του που τις αναλαμβάνουν εξειδικευμένοι κοινωνικοί θεσμοί.</a:t>
            </a:r>
          </a:p>
          <a:p>
            <a:pPr algn="just">
              <a:buFont typeface="Wingdings" panose="05000000000000000000" pitchFamily="2" charset="2"/>
              <a:buChar char="§"/>
            </a:pPr>
            <a:r>
              <a:rPr lang="el-GR" sz="2400" dirty="0"/>
              <a:t>Για  τους </a:t>
            </a:r>
            <a:r>
              <a:rPr lang="en-US" sz="2400" dirty="0"/>
              <a:t> </a:t>
            </a:r>
            <a:r>
              <a:rPr lang="el-GR" sz="2400" dirty="0"/>
              <a:t>νεότερους θεωρητικούς, όπως οι </a:t>
            </a:r>
            <a:r>
              <a:rPr lang="en-US" sz="2400" b="1" dirty="0">
                <a:solidFill>
                  <a:srgbClr val="C00000"/>
                </a:solidFill>
              </a:rPr>
              <a:t>Parsons </a:t>
            </a:r>
            <a:r>
              <a:rPr lang="el-GR" sz="2400" b="1" dirty="0">
                <a:solidFill>
                  <a:srgbClr val="C00000"/>
                </a:solidFill>
              </a:rPr>
              <a:t> και </a:t>
            </a:r>
            <a:r>
              <a:rPr lang="en-US" sz="2400" b="1" dirty="0">
                <a:solidFill>
                  <a:srgbClr val="C00000"/>
                </a:solidFill>
              </a:rPr>
              <a:t> Bales</a:t>
            </a:r>
            <a:r>
              <a:rPr lang="el-GR" sz="2400" b="1" dirty="0">
                <a:solidFill>
                  <a:srgbClr val="C00000"/>
                </a:solidFill>
              </a:rPr>
              <a:t> </a:t>
            </a:r>
            <a:r>
              <a:rPr lang="el-GR" sz="2400" dirty="0"/>
              <a:t>η πορεία αυτή δεν σήμαινε απώλεια της σημασίας της οικογένειας ως θεσμού.   Απαλλαγμένη από πολλά καθήκοντα  μπορεί να επικεντρωθεί στη διαπαιδαγώγηση και στην ψυχολογική κάλυψη των μελών της. </a:t>
            </a:r>
          </a:p>
        </p:txBody>
      </p:sp>
    </p:spTree>
    <p:extLst>
      <p:ext uri="{BB962C8B-B14F-4D97-AF65-F5344CB8AC3E}">
        <p14:creationId xmlns:p14="http://schemas.microsoft.com/office/powerpoint/2010/main" val="354561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DF84F5-F373-4FA9-83DF-0A19403FF271}"/>
              </a:ext>
            </a:extLst>
          </p:cNvPr>
          <p:cNvSpPr>
            <a:spLocks noGrp="1"/>
          </p:cNvSpPr>
          <p:nvPr>
            <p:ph type="title"/>
          </p:nvPr>
        </p:nvSpPr>
        <p:spPr>
          <a:xfrm>
            <a:off x="849086" y="279918"/>
            <a:ext cx="10636897" cy="1195956"/>
          </a:xfrm>
        </p:spPr>
        <p:txBody>
          <a:bodyPr>
            <a:normAutofit/>
          </a:bodyPr>
          <a:lstStyle/>
          <a:p>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Η οικογ</a:t>
            </a:r>
            <a:r>
              <a:rPr lang="en-US"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a:t>
            </a:r>
            <a:r>
              <a:rPr lang="el-GR" sz="24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νεια</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ως ιστορικος -  </a:t>
            </a:r>
            <a:r>
              <a:rPr lang="el-GR" sz="24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κοινωνικος</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4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θεσμοσ</a:t>
            </a:r>
            <a:r>
              <a:rPr lang="el-G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BACHOFEN, MORGAN, Engels</a:t>
            </a:r>
            <a:endParaRPr lang="el-GR" sz="2400" dirty="0"/>
          </a:p>
        </p:txBody>
      </p:sp>
      <p:sp>
        <p:nvSpPr>
          <p:cNvPr id="3" name="Θέση περιεχομένου 2">
            <a:extLst>
              <a:ext uri="{FF2B5EF4-FFF2-40B4-BE49-F238E27FC236}">
                <a16:creationId xmlns:a16="http://schemas.microsoft.com/office/drawing/2014/main" id="{8DD978AB-3709-4879-8EEF-EECA3FCB8CF7}"/>
              </a:ext>
            </a:extLst>
          </p:cNvPr>
          <p:cNvSpPr>
            <a:spLocks noGrp="1"/>
          </p:cNvSpPr>
          <p:nvPr>
            <p:ph idx="1"/>
          </p:nvPr>
        </p:nvSpPr>
        <p:spPr>
          <a:xfrm>
            <a:off x="360947" y="1475874"/>
            <a:ext cx="11722195" cy="5186183"/>
          </a:xfrm>
        </p:spPr>
        <p:txBody>
          <a:bodyPr>
            <a:normAutofit/>
          </a:bodyPr>
          <a:lstStyle/>
          <a:p>
            <a:pPr algn="just">
              <a:buFont typeface="Wingdings" panose="05000000000000000000" pitchFamily="2" charset="2"/>
              <a:buChar char="§"/>
            </a:pPr>
            <a:r>
              <a:rPr lang="en-US" sz="2400" dirty="0"/>
              <a:t>H </a:t>
            </a:r>
            <a:r>
              <a:rPr lang="el-GR" sz="2400" dirty="0"/>
              <a:t>ουσιαστική επιστημονική προσέγγιση και μελέτη της οικογένειας  αρχίζει από το </a:t>
            </a:r>
            <a:r>
              <a:rPr lang="el-GR" sz="2400" dirty="0">
                <a:solidFill>
                  <a:srgbClr val="C00000"/>
                </a:solidFill>
              </a:rPr>
              <a:t>δεύτερο μισό του 19</a:t>
            </a:r>
            <a:r>
              <a:rPr lang="el-GR" sz="2400" baseline="30000" dirty="0">
                <a:solidFill>
                  <a:srgbClr val="C00000"/>
                </a:solidFill>
              </a:rPr>
              <a:t>ου</a:t>
            </a:r>
            <a:r>
              <a:rPr lang="el-GR" sz="2400" dirty="0">
                <a:solidFill>
                  <a:srgbClr val="C00000"/>
                </a:solidFill>
              </a:rPr>
              <a:t> αιώνα </a:t>
            </a:r>
            <a:r>
              <a:rPr lang="el-GR" sz="2400" dirty="0"/>
              <a:t>με τους </a:t>
            </a:r>
            <a:r>
              <a:rPr lang="en-US" sz="2400" b="1" dirty="0">
                <a:solidFill>
                  <a:srgbClr val="C00000"/>
                </a:solidFill>
              </a:rPr>
              <a:t>Bachofen, Morgan </a:t>
            </a:r>
            <a:r>
              <a:rPr lang="el-GR" sz="2400" b="1" dirty="0">
                <a:solidFill>
                  <a:srgbClr val="C00000"/>
                </a:solidFill>
              </a:rPr>
              <a:t> και</a:t>
            </a:r>
            <a:r>
              <a:rPr lang="en-US" sz="2400" b="1" dirty="0">
                <a:solidFill>
                  <a:srgbClr val="C00000"/>
                </a:solidFill>
              </a:rPr>
              <a:t> Engels</a:t>
            </a:r>
            <a:r>
              <a:rPr lang="el-GR" sz="2400" b="1" dirty="0">
                <a:solidFill>
                  <a:srgbClr val="C00000"/>
                </a:solidFill>
              </a:rPr>
              <a:t> </a:t>
            </a:r>
            <a:r>
              <a:rPr lang="el-GR" sz="2400" dirty="0"/>
              <a:t>οι οποίοι για πρώτη φορά την αντιλαμβάνονται ως ένα ιστορικό  κοινωνικό θεσμό.</a:t>
            </a:r>
          </a:p>
          <a:p>
            <a:pPr algn="just">
              <a:buFont typeface="Wingdings" panose="05000000000000000000" pitchFamily="2" charset="2"/>
              <a:buChar char="§"/>
            </a:pPr>
            <a:r>
              <a:rPr lang="en-US" sz="2400" dirty="0"/>
              <a:t>O </a:t>
            </a:r>
            <a:r>
              <a:rPr lang="en-US" sz="2400" b="1" dirty="0">
                <a:solidFill>
                  <a:srgbClr val="C00000"/>
                </a:solidFill>
              </a:rPr>
              <a:t>Bachofen</a:t>
            </a:r>
            <a:r>
              <a:rPr lang="el-GR" sz="2400" dirty="0"/>
              <a:t> (Ελβετός ιστορικός) στην πρωτοποριακή για την εποχή εργασία του, μέσα από ιστορικές αναφορές και μύθους   αν</a:t>
            </a:r>
            <a:r>
              <a:rPr lang="en-US" sz="2400" dirty="0"/>
              <a:t>a</a:t>
            </a:r>
            <a:r>
              <a:rPr lang="el-GR" sz="2400" dirty="0"/>
              <a:t>φέρει  ότι στα πρώιμα στάδια εξέλιξης του ο άνθρωπος ζούσε σε μια κατάσταση </a:t>
            </a:r>
            <a:r>
              <a:rPr lang="el-GR" sz="2400" b="1" dirty="0">
                <a:solidFill>
                  <a:srgbClr val="C00000"/>
                </a:solidFill>
              </a:rPr>
              <a:t>αρρύθμιστης σεξουαλικότητας</a:t>
            </a:r>
            <a:r>
              <a:rPr lang="el-GR" sz="2400" dirty="0"/>
              <a:t>, τον λεγόμενο </a:t>
            </a:r>
            <a:r>
              <a:rPr lang="el-GR" sz="2400" b="1" i="1" dirty="0">
                <a:solidFill>
                  <a:srgbClr val="C00000"/>
                </a:solidFill>
              </a:rPr>
              <a:t>εταιρισμό</a:t>
            </a:r>
            <a:r>
              <a:rPr lang="el-GR" sz="2400" b="1" dirty="0"/>
              <a:t> </a:t>
            </a:r>
            <a:r>
              <a:rPr lang="el-GR" sz="2400" dirty="0"/>
              <a:t>(</a:t>
            </a:r>
            <a:r>
              <a:rPr lang="en-US" sz="2400" dirty="0" err="1"/>
              <a:t>heterismus</a:t>
            </a:r>
            <a:r>
              <a:rPr lang="en-US" sz="2400" dirty="0"/>
              <a:t>)</a:t>
            </a:r>
            <a:r>
              <a:rPr lang="el-GR" sz="2400" dirty="0"/>
              <a:t>  και θεωρεί ότι υπάρχει επίθεση στα δικαιώματα των γυναικών.</a:t>
            </a:r>
          </a:p>
          <a:p>
            <a:pPr>
              <a:buFont typeface="Wingdings" panose="05000000000000000000" pitchFamily="2" charset="2"/>
              <a:buChar char="§"/>
            </a:pPr>
            <a:r>
              <a:rPr lang="en-US" sz="2400" dirty="0"/>
              <a:t>H </a:t>
            </a:r>
            <a:r>
              <a:rPr lang="el-GR" sz="2400" dirty="0"/>
              <a:t>κατάσταση αυτή σήμαινε υποβάθμιση και ταπείνωση της γυναίκας και προκάλεσε </a:t>
            </a:r>
            <a:r>
              <a:rPr lang="el-GR" sz="2400" dirty="0" err="1"/>
              <a:t>καποια</a:t>
            </a:r>
            <a:r>
              <a:rPr lang="el-GR" sz="2400" dirty="0"/>
              <a:t> στιγμή την αντίδρασή της. Θεωρεί ότι υπάρχει επίθεση στα δικαιώματα των γυναικών </a:t>
            </a:r>
          </a:p>
          <a:p>
            <a:pPr>
              <a:buFont typeface="Wingdings" panose="05000000000000000000" pitchFamily="2" charset="2"/>
              <a:buChar char="§"/>
            </a:pPr>
            <a:r>
              <a:rPr lang="el-GR" sz="2400" dirty="0"/>
              <a:t>Οι αρρύθμιστες σεξουαλικές σχέσεις   δυσχεραίναν την αναγνώριση της πατρότητας των παιδιών γεγονός που οδηγεί  στον υπολογισμό της καταγωγής από την μητέρα.</a:t>
            </a:r>
          </a:p>
          <a:p>
            <a:pPr algn="just">
              <a:buFont typeface="Wingdings" panose="05000000000000000000" pitchFamily="2" charset="2"/>
              <a:buChar char="§"/>
            </a:pPr>
            <a:r>
              <a:rPr lang="el-GR" sz="2400" dirty="0"/>
              <a:t>Αυτή  </a:t>
            </a:r>
            <a:r>
              <a:rPr lang="el-GR" sz="2400" b="1" dirty="0">
                <a:solidFill>
                  <a:srgbClr val="C00000"/>
                </a:solidFill>
              </a:rPr>
              <a:t>η βεβαιωμένη μητρότητα  </a:t>
            </a:r>
            <a:r>
              <a:rPr lang="el-GR" sz="2400" dirty="0"/>
              <a:t>ήταν αυτό που  επέβαλε την εκτίμηση, το σεβασμό και την θεοποίηση των γυναικών.</a:t>
            </a:r>
          </a:p>
          <a:p>
            <a:pPr marL="0" indent="0" algn="just">
              <a:buNone/>
            </a:pPr>
            <a:endParaRPr lang="el-GR" sz="2400" dirty="0"/>
          </a:p>
          <a:p>
            <a:pPr>
              <a:buFont typeface="Wingdings" panose="05000000000000000000" pitchFamily="2" charset="2"/>
              <a:buChar char="§"/>
            </a:pPr>
            <a:endParaRPr lang="el-GR" sz="2400" dirty="0"/>
          </a:p>
          <a:p>
            <a:pPr>
              <a:buFont typeface="Wingdings" panose="05000000000000000000" pitchFamily="2" charset="2"/>
              <a:buChar char="§"/>
            </a:pPr>
            <a:endParaRPr lang="el-GR" dirty="0"/>
          </a:p>
          <a:p>
            <a:endParaRPr lang="en-US" dirty="0"/>
          </a:p>
          <a:p>
            <a:endParaRPr lang="el-GR" dirty="0"/>
          </a:p>
        </p:txBody>
      </p:sp>
    </p:spTree>
    <p:extLst>
      <p:ext uri="{BB962C8B-B14F-4D97-AF65-F5344CB8AC3E}">
        <p14:creationId xmlns:p14="http://schemas.microsoft.com/office/powerpoint/2010/main" val="353220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857855-8A89-3ED9-B424-AF85BCB87CDB}"/>
              </a:ext>
            </a:extLst>
          </p:cNvPr>
          <p:cNvSpPr>
            <a:spLocks noGrp="1"/>
          </p:cNvSpPr>
          <p:nvPr>
            <p:ph type="title"/>
          </p:nvPr>
        </p:nvSpPr>
        <p:spPr>
          <a:xfrm>
            <a:off x="905069" y="585216"/>
            <a:ext cx="9839131" cy="767723"/>
          </a:xfrm>
        </p:spPr>
        <p:txBody>
          <a:bodyPr/>
          <a:lstStyle/>
          <a:p>
            <a:r>
              <a:rPr lang="en-US" sz="3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BACHOFEN</a:t>
            </a:r>
            <a:endParaRPr lang="el-GR" dirty="0"/>
          </a:p>
        </p:txBody>
      </p:sp>
      <p:sp>
        <p:nvSpPr>
          <p:cNvPr id="3" name="Θέση περιεχομένου 2">
            <a:extLst>
              <a:ext uri="{FF2B5EF4-FFF2-40B4-BE49-F238E27FC236}">
                <a16:creationId xmlns:a16="http://schemas.microsoft.com/office/drawing/2014/main" id="{7580A34F-4B56-660A-F713-F2B32F2B9AFC}"/>
              </a:ext>
            </a:extLst>
          </p:cNvPr>
          <p:cNvSpPr>
            <a:spLocks noGrp="1"/>
          </p:cNvSpPr>
          <p:nvPr>
            <p:ph idx="1"/>
          </p:nvPr>
        </p:nvSpPr>
        <p:spPr>
          <a:xfrm>
            <a:off x="466532" y="1352940"/>
            <a:ext cx="11290040" cy="5505060"/>
          </a:xfrm>
        </p:spPr>
        <p:txBody>
          <a:bodyPr>
            <a:noAutofit/>
          </a:bodyPr>
          <a:lstStyle/>
          <a:p>
            <a:pPr algn="just">
              <a:buFont typeface="Wingdings" panose="05000000000000000000" pitchFamily="2" charset="2"/>
              <a:buChar char="§"/>
            </a:pPr>
            <a:r>
              <a:rPr lang="el-GR" sz="2800" b="1" dirty="0">
                <a:solidFill>
                  <a:srgbClr val="C00000"/>
                </a:solidFill>
              </a:rPr>
              <a:t>Η βεβαιωμένη μητρότητα σ</a:t>
            </a:r>
            <a:r>
              <a:rPr lang="el-GR" sz="2800" dirty="0"/>
              <a:t>υνδέεται με  την υπεροχή  της γυναίκας (τη γυναικοκρατία)  και αναζητά και άλλες δυνάμεις και διαστάσεις της ανθρώπινης φύσης για  την αναγνώριση της υπεροχής των γυναικών,  θεωρώντας ότι οι εσώτερες δυνάμεις έκαναν δυνατή την επιρροή της γυναίκας πάνω στον άνδρα.</a:t>
            </a:r>
          </a:p>
          <a:p>
            <a:pPr algn="just">
              <a:buFont typeface="Wingdings" panose="05000000000000000000" pitchFamily="2" charset="2"/>
              <a:buChar char="§"/>
            </a:pPr>
            <a:r>
              <a:rPr lang="el-GR" sz="2800" dirty="0"/>
              <a:t>Για </a:t>
            </a:r>
            <a:r>
              <a:rPr lang="el-GR" sz="2800" dirty="0">
                <a:solidFill>
                  <a:srgbClr val="C00000"/>
                </a:solidFill>
              </a:rPr>
              <a:t>τον</a:t>
            </a:r>
            <a:r>
              <a:rPr lang="en-US" sz="2800" dirty="0">
                <a:solidFill>
                  <a:srgbClr val="C00000"/>
                </a:solidFill>
              </a:rPr>
              <a:t> Bachofen</a:t>
            </a:r>
            <a:r>
              <a:rPr lang="el-GR" sz="2800" dirty="0">
                <a:solidFill>
                  <a:srgbClr val="C00000"/>
                </a:solidFill>
              </a:rPr>
              <a:t> </a:t>
            </a:r>
            <a:r>
              <a:rPr lang="el-GR" sz="2800" dirty="0"/>
              <a:t>υπάρχει μόνο ένας μοναδικός μοχλός όλων των πολιτισμών:  </a:t>
            </a:r>
            <a:r>
              <a:rPr lang="el-GR" sz="2800" dirty="0">
                <a:solidFill>
                  <a:srgbClr val="C00000"/>
                </a:solidFill>
              </a:rPr>
              <a:t>η θρησκεία</a:t>
            </a:r>
            <a:r>
              <a:rPr lang="el-GR" sz="2800" dirty="0"/>
              <a:t>.</a:t>
            </a:r>
          </a:p>
          <a:p>
            <a:pPr algn="just">
              <a:buFont typeface="Wingdings" panose="05000000000000000000" pitchFamily="2" charset="2"/>
              <a:buChar char="§"/>
            </a:pPr>
            <a:r>
              <a:rPr lang="el-GR" sz="2800" dirty="0"/>
              <a:t>Το μητρικό δίκαιο θεωρεί ότι φανερώνει τη μητρική βάση της γυναικοκρατίας.</a:t>
            </a:r>
          </a:p>
          <a:p>
            <a:pPr algn="just">
              <a:buFont typeface="Wingdings" panose="05000000000000000000" pitchFamily="2" charset="2"/>
              <a:buChar char="§"/>
            </a:pPr>
            <a:r>
              <a:rPr lang="el-GR" sz="2800" dirty="0"/>
              <a:t>Κάθε ανύψωση και έκπτωση της ανθρώπινης ύπαρξης, ξεπηδά από μια δράση που έχει ρίζες  στην ανώτερη περιοχή της ανθρώπινης ζωής (τη θρησκεία).</a:t>
            </a:r>
          </a:p>
        </p:txBody>
      </p:sp>
    </p:spTree>
    <p:extLst>
      <p:ext uri="{BB962C8B-B14F-4D97-AF65-F5344CB8AC3E}">
        <p14:creationId xmlns:p14="http://schemas.microsoft.com/office/powerpoint/2010/main" val="1471556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64858F-0E3C-ED4F-4D49-CD780397FFB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9DB3FE1-8F34-896A-AFEB-4AC41E834D67}"/>
              </a:ext>
            </a:extLst>
          </p:cNvPr>
          <p:cNvSpPr>
            <a:spLocks noGrp="1"/>
          </p:cNvSpPr>
          <p:nvPr>
            <p:ph idx="1"/>
          </p:nvPr>
        </p:nvSpPr>
        <p:spPr/>
        <p:txBody>
          <a:bodyPr>
            <a:normAutofit/>
          </a:bodyPr>
          <a:lstStyle/>
          <a:p>
            <a:pPr algn="just">
              <a:buFont typeface="Wingdings" panose="05000000000000000000" pitchFamily="2" charset="2"/>
              <a:buChar char="§"/>
            </a:pPr>
            <a:r>
              <a:rPr lang="el-GR" sz="2800" dirty="0"/>
              <a:t>Ανεξάρτητα από  την ορθότητα  των θέσεων του </a:t>
            </a:r>
            <a:r>
              <a:rPr lang="en-US" sz="2800" dirty="0"/>
              <a:t>Bachofen</a:t>
            </a:r>
            <a:r>
              <a:rPr lang="el-GR" sz="2800" dirty="0"/>
              <a:t>,</a:t>
            </a:r>
            <a:r>
              <a:rPr lang="en-US" sz="2800" dirty="0"/>
              <a:t>  </a:t>
            </a:r>
            <a:r>
              <a:rPr lang="el-GR" sz="2800" dirty="0"/>
              <a:t>σημαντικό είναι το γεγονός ότι  αμφισβήτησε την πρωτοκαθεδρία της </a:t>
            </a:r>
            <a:r>
              <a:rPr lang="el-GR" sz="2800" dirty="0" err="1"/>
              <a:t>πατρογραμμικής</a:t>
            </a:r>
            <a:r>
              <a:rPr lang="el-GR" sz="2800" dirty="0"/>
              <a:t> οικογένειας γεγονός που προκάλεσε έντονο διάλογο με τους πνευματικούς κύκλους της Δυτικής Ευρώπης.</a:t>
            </a:r>
          </a:p>
        </p:txBody>
      </p:sp>
    </p:spTree>
    <p:extLst>
      <p:ext uri="{BB962C8B-B14F-4D97-AF65-F5344CB8AC3E}">
        <p14:creationId xmlns:p14="http://schemas.microsoft.com/office/powerpoint/2010/main" val="479262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ECB575-8CFD-40D3-AF85-1FC7E172F95C}"/>
              </a:ext>
            </a:extLst>
          </p:cNvPr>
          <p:cNvSpPr>
            <a:spLocks noGrp="1"/>
          </p:cNvSpPr>
          <p:nvPr>
            <p:ph type="title"/>
          </p:nvPr>
        </p:nvSpPr>
        <p:spPr>
          <a:xfrm>
            <a:off x="793103" y="233265"/>
            <a:ext cx="9951098" cy="765111"/>
          </a:xfrm>
        </p:spPr>
        <p:txBody>
          <a:bodyPr>
            <a:normAutofit/>
          </a:bodyPr>
          <a:lstStyle/>
          <a:p>
            <a:r>
              <a:rPr lang="el-GR" sz="3200" b="1" dirty="0">
                <a:solidFill>
                  <a:srgbClr val="C00000"/>
                </a:solidFill>
                <a:latin typeface="Calibri" panose="020F0502020204030204" pitchFamily="34" charset="0"/>
                <a:cs typeface="Calibri" panose="020F0502020204030204" pitchFamily="34" charset="0"/>
              </a:rPr>
              <a:t> </a:t>
            </a:r>
            <a:r>
              <a:rPr lang="fr-FR" sz="2800" b="1" dirty="0">
                <a:solidFill>
                  <a:srgbClr val="C00000"/>
                </a:solidFill>
                <a:latin typeface="Calibri" panose="020F0502020204030204" pitchFamily="34" charset="0"/>
                <a:cs typeface="Calibri" panose="020F0502020204030204" pitchFamily="34" charset="0"/>
              </a:rPr>
              <a:t>L</a:t>
            </a:r>
            <a:r>
              <a:rPr lang="en-US" sz="2800" b="1" dirty="0" err="1">
                <a:solidFill>
                  <a:srgbClr val="C00000"/>
                </a:solidFill>
                <a:latin typeface="Calibri" panose="020F0502020204030204" pitchFamily="34" charset="0"/>
                <a:cs typeface="Calibri" panose="020F0502020204030204" pitchFamily="34" charset="0"/>
              </a:rPr>
              <a:t>ewis</a:t>
            </a:r>
            <a:r>
              <a:rPr lang="en-US" sz="2800" b="1" dirty="0">
                <a:solidFill>
                  <a:srgbClr val="C00000"/>
                </a:solidFill>
                <a:latin typeface="Calibri" panose="020F0502020204030204" pitchFamily="34" charset="0"/>
                <a:cs typeface="Calibri" panose="020F0502020204030204" pitchFamily="34" charset="0"/>
              </a:rPr>
              <a:t> henry   </a:t>
            </a:r>
            <a:r>
              <a:rPr lang="en-US" sz="3200" b="1" dirty="0">
                <a:solidFill>
                  <a:srgbClr val="C00000"/>
                </a:solidFill>
                <a:latin typeface="Calibri" panose="020F0502020204030204" pitchFamily="34" charset="0"/>
                <a:cs typeface="Calibri" panose="020F0502020204030204" pitchFamily="34" charset="0"/>
              </a:rPr>
              <a:t>Morgan</a:t>
            </a:r>
            <a:endParaRPr lang="el-GR" sz="3200" b="1" dirty="0">
              <a:solidFill>
                <a:srgbClr val="C00000"/>
              </a:solidFill>
              <a:latin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F3A91FA1-E20A-44F4-9776-3C1DC090BDDF}"/>
              </a:ext>
            </a:extLst>
          </p:cNvPr>
          <p:cNvSpPr>
            <a:spLocks noGrp="1"/>
          </p:cNvSpPr>
          <p:nvPr>
            <p:ph idx="1"/>
          </p:nvPr>
        </p:nvSpPr>
        <p:spPr>
          <a:xfrm>
            <a:off x="619432" y="1297858"/>
            <a:ext cx="10953136" cy="5560142"/>
          </a:xfrm>
        </p:spPr>
        <p:txBody>
          <a:bodyPr>
            <a:normAutofit/>
          </a:bodyPr>
          <a:lstStyle/>
          <a:p>
            <a:pPr algn="just">
              <a:buFont typeface="Wingdings" panose="05000000000000000000" pitchFamily="2" charset="2"/>
              <a:buChar char="§"/>
            </a:pPr>
            <a:r>
              <a:rPr lang="en-US" sz="2800" dirty="0"/>
              <a:t>O </a:t>
            </a:r>
            <a:r>
              <a:rPr lang="en-US" sz="2800" b="1" dirty="0">
                <a:solidFill>
                  <a:srgbClr val="C00000"/>
                </a:solidFill>
              </a:rPr>
              <a:t>Morgan (1818-1881)</a:t>
            </a:r>
            <a:r>
              <a:rPr lang="el-GR" sz="2800" dirty="0"/>
              <a:t>,</a:t>
            </a:r>
            <a:r>
              <a:rPr lang="en-US" sz="2800" dirty="0"/>
              <a:t> </a:t>
            </a:r>
            <a:r>
              <a:rPr lang="el-GR" sz="2800" dirty="0"/>
              <a:t>Αμερικάνος εθνολόγος, αρχαιολόγος και ιστορικός μελετητής των αρχαϊκών κοινωνιών- είναι ο πρώτος που μίλησε για την επίδραση των ιστορικών και κοινωνικών παραγόντων στην οργάνωση και λειτουργία της οικογένειας.  </a:t>
            </a:r>
            <a:endParaRPr lang="en-US" sz="2800" dirty="0"/>
          </a:p>
          <a:p>
            <a:pPr algn="just">
              <a:buFont typeface="Wingdings" panose="05000000000000000000" pitchFamily="2" charset="2"/>
              <a:buChar char="§"/>
            </a:pPr>
            <a:r>
              <a:rPr lang="el-GR" sz="2800" dirty="0"/>
              <a:t> Η οικογένεια κατά τον </a:t>
            </a:r>
            <a:r>
              <a:rPr lang="en-US" sz="2800" dirty="0"/>
              <a:t>Morgan</a:t>
            </a:r>
            <a:r>
              <a:rPr lang="el-GR" sz="2800" dirty="0"/>
              <a:t> δεν παραμένει αμετάβλητη αλλά ακολουθεί την πορεία εξέλιξης της κοινωνίας.</a:t>
            </a:r>
          </a:p>
          <a:p>
            <a:pPr algn="just">
              <a:buFont typeface="Wingdings" panose="05000000000000000000" pitchFamily="2" charset="2"/>
              <a:buChar char="§"/>
            </a:pPr>
            <a:r>
              <a:rPr lang="el-GR" sz="2800" dirty="0"/>
              <a:t>Υποστηρίζει ότι, η διάκριση των μελών μιας ομάδας σε συγγενείς διαφόρων κατηγοριών και βαθμίδων από τους οποίους το άτομο (μέλος) κάποιους μπορεί να παντρευτεί και  άλλους όχι, αποτέλεσε τον άξονα γύρω από τον οποίο οργανώθηκαν οι περισσότεροι αρχαϊκοί λαοί, όπου </a:t>
            </a:r>
            <a:r>
              <a:rPr lang="el-GR" sz="2800" b="1" dirty="0">
                <a:solidFill>
                  <a:srgbClr val="C00000"/>
                </a:solidFill>
              </a:rPr>
              <a:t>η σεξουαλικοί συμπεριφορά δεν ήταν οριοθετημένη</a:t>
            </a:r>
            <a:r>
              <a:rPr lang="el-GR" sz="2800" dirty="0"/>
              <a:t>.</a:t>
            </a:r>
            <a:endParaRPr lang="en-US" sz="2800" dirty="0"/>
          </a:p>
          <a:p>
            <a:pPr marL="0" indent="0" algn="just">
              <a:buNone/>
            </a:pPr>
            <a:endParaRPr lang="el-GR" sz="2400" dirty="0"/>
          </a:p>
          <a:p>
            <a:pPr marL="0" indent="0" algn="just">
              <a:buNone/>
            </a:pPr>
            <a:endParaRPr lang="el-GR" sz="2400" dirty="0">
              <a:solidFill>
                <a:srgbClr val="C00000"/>
              </a:solidFill>
            </a:endParaRPr>
          </a:p>
          <a:p>
            <a:pPr algn="just">
              <a:buFont typeface="Wingdings" panose="05000000000000000000" pitchFamily="2" charset="2"/>
              <a:buChar char="§"/>
            </a:pPr>
            <a:endParaRPr lang="el-GR" dirty="0"/>
          </a:p>
        </p:txBody>
      </p:sp>
    </p:spTree>
    <p:extLst>
      <p:ext uri="{BB962C8B-B14F-4D97-AF65-F5344CB8AC3E}">
        <p14:creationId xmlns:p14="http://schemas.microsoft.com/office/powerpoint/2010/main" val="242227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49335C-B2B8-40FB-9B0E-03B4A56A9F7F}"/>
              </a:ext>
            </a:extLst>
          </p:cNvPr>
          <p:cNvSpPr>
            <a:spLocks noGrp="1"/>
          </p:cNvSpPr>
          <p:nvPr>
            <p:ph type="title"/>
          </p:nvPr>
        </p:nvSpPr>
        <p:spPr>
          <a:xfrm>
            <a:off x="1305017" y="274638"/>
            <a:ext cx="8296183" cy="778098"/>
          </a:xfrm>
        </p:spPr>
        <p:txBody>
          <a:bodyPr>
            <a:normAutofit/>
          </a:bodyPr>
          <a:lstStyle/>
          <a:p>
            <a:r>
              <a:rPr lang="el-GR" sz="2800" b="1" dirty="0">
                <a:solidFill>
                  <a:srgbClr val="C00000"/>
                </a:solidFill>
                <a:latin typeface="+mn-lt"/>
              </a:rPr>
              <a:t> Οι </a:t>
            </a:r>
            <a:r>
              <a:rPr lang="el-GR" sz="2800" b="1" dirty="0" err="1">
                <a:solidFill>
                  <a:srgbClr val="C00000"/>
                </a:solidFill>
                <a:latin typeface="+mn-lt"/>
              </a:rPr>
              <a:t>πρωτες</a:t>
            </a:r>
            <a:r>
              <a:rPr lang="el-GR" sz="2800" b="1" dirty="0">
                <a:solidFill>
                  <a:srgbClr val="C00000"/>
                </a:solidFill>
                <a:latin typeface="+mn-lt"/>
              </a:rPr>
              <a:t> </a:t>
            </a:r>
            <a:r>
              <a:rPr lang="el-GR" sz="2800" b="1" dirty="0" err="1">
                <a:solidFill>
                  <a:srgbClr val="C00000"/>
                </a:solidFill>
                <a:latin typeface="+mn-lt"/>
              </a:rPr>
              <a:t>προσεγγισεις</a:t>
            </a:r>
            <a:endParaRPr lang="el-GR" sz="2800" b="1" dirty="0">
              <a:solidFill>
                <a:srgbClr val="C00000"/>
              </a:solidFill>
              <a:latin typeface="+mn-lt"/>
            </a:endParaRPr>
          </a:p>
        </p:txBody>
      </p:sp>
      <p:sp>
        <p:nvSpPr>
          <p:cNvPr id="3" name="Θέση περιεχομένου 2">
            <a:extLst>
              <a:ext uri="{FF2B5EF4-FFF2-40B4-BE49-F238E27FC236}">
                <a16:creationId xmlns:a16="http://schemas.microsoft.com/office/drawing/2014/main" id="{D887DF9A-539B-4604-96A3-9FAF89706783}"/>
              </a:ext>
            </a:extLst>
          </p:cNvPr>
          <p:cNvSpPr>
            <a:spLocks noGrp="1"/>
          </p:cNvSpPr>
          <p:nvPr>
            <p:ph idx="1"/>
          </p:nvPr>
        </p:nvSpPr>
        <p:spPr>
          <a:xfrm>
            <a:off x="401217" y="1222310"/>
            <a:ext cx="10366310" cy="5361052"/>
          </a:xfrm>
        </p:spPr>
        <p:txBody>
          <a:bodyPr>
            <a:normAutofit fontScale="25000" lnSpcReduction="20000"/>
          </a:bodyPr>
          <a:lstStyle/>
          <a:p>
            <a:pPr algn="just">
              <a:buFont typeface="Wingdings" panose="05000000000000000000" pitchFamily="2" charset="2"/>
              <a:buChar char="§"/>
            </a:pPr>
            <a:r>
              <a:rPr lang="el-GR" sz="11200" dirty="0"/>
              <a:t>Η επιστήμη της  Κοινωνιολογίας  κατά τον  19</a:t>
            </a:r>
            <a:r>
              <a:rPr lang="el-GR" sz="11200" baseline="30000" dirty="0"/>
              <a:t>ο</a:t>
            </a:r>
            <a:r>
              <a:rPr lang="el-GR" sz="11200" dirty="0"/>
              <a:t> αιώνα    αναπτύσσεται  σε μια εποχή  ανασφάλειας και κοινωνικής  κρίσης,  θεωρώντας  ότι  θα  συμβάλει στην  αντιμετώπιση της  ανασφάλειας  και της  κρίσης, αναλύοντας  τα προβλήματα και προτείνοντας λύσεις σ 'αυτά.</a:t>
            </a:r>
          </a:p>
          <a:p>
            <a:pPr algn="just">
              <a:buFont typeface="Wingdings" panose="05000000000000000000" pitchFamily="2" charset="2"/>
              <a:buChar char="§"/>
            </a:pPr>
            <a:endParaRPr lang="el-GR" sz="11200" dirty="0"/>
          </a:p>
          <a:p>
            <a:pPr algn="just">
              <a:buFont typeface="Wingdings" panose="05000000000000000000" pitchFamily="2" charset="2"/>
              <a:buChar char="§"/>
            </a:pPr>
            <a:r>
              <a:rPr lang="el-GR" sz="11200" dirty="0"/>
              <a:t>Εξετάζοντας τους βασικούς μελετητές της οικογένειας του 19</a:t>
            </a:r>
            <a:r>
              <a:rPr lang="el-GR" sz="11200" baseline="30000" dirty="0"/>
              <a:t>ου</a:t>
            </a:r>
            <a:r>
              <a:rPr lang="el-GR" sz="11200" dirty="0"/>
              <a:t> αιώνα είναι εύκολο να διαπιστώσει κανείς  την προσπάθεια τους να αναζητήσουν  στην ανθρωπολογική σταθερά τη βάση για τη συνοχή και τη σταθερότητα  των κοινωνιών.</a:t>
            </a:r>
          </a:p>
          <a:p>
            <a:pPr marL="0" indent="0" algn="just">
              <a:buNone/>
            </a:pPr>
            <a:endParaRPr lang="el-GR" sz="11200" dirty="0"/>
          </a:p>
          <a:p>
            <a:pPr algn="just">
              <a:buFont typeface="Wingdings" panose="05000000000000000000" pitchFamily="2" charset="2"/>
              <a:buChar char="§"/>
            </a:pPr>
            <a:r>
              <a:rPr lang="el-GR" sz="11200" dirty="0"/>
              <a:t> Αντιλαμβάνονται την οικογένεια ως  καίριο κοινωνικό  θεσμό που διαφοροποιείται στο χρόνο και  αναπαράγει  τις  θεμελιώδεις αξίες της κοινωνίας. Η θέση αυτή  αποτελεί   κοινή  παραδοχή για  τους θεμελιωτές  της  επιστήμης της Κοινωνιολογίας.</a:t>
            </a:r>
          </a:p>
          <a:p>
            <a:pPr marL="1257300" indent="-1143000">
              <a:buFont typeface="Wingdings" panose="05000000000000000000" pitchFamily="2" charset="2"/>
              <a:buChar char="§"/>
            </a:pPr>
            <a:endParaRPr lang="el-GR" sz="11200" dirty="0"/>
          </a:p>
          <a:p>
            <a:pPr algn="just">
              <a:buFont typeface="Wingdings" panose="05000000000000000000" pitchFamily="2" charset="2"/>
              <a:buChar char="§"/>
            </a:pPr>
            <a:r>
              <a:rPr lang="el-GR" sz="11200" dirty="0">
                <a:solidFill>
                  <a:srgbClr val="C00000"/>
                </a:solidFill>
              </a:rPr>
              <a:t>.</a:t>
            </a:r>
          </a:p>
          <a:p>
            <a:pPr marL="1257300" indent="-1143000">
              <a:buFont typeface="Wingdings" panose="05000000000000000000" pitchFamily="2" charset="2"/>
              <a:buChar char="§"/>
            </a:pPr>
            <a:endParaRPr lang="el-GR" sz="11200" dirty="0">
              <a:solidFill>
                <a:srgbClr val="C00000"/>
              </a:solidFill>
            </a:endParaRPr>
          </a:p>
          <a:p>
            <a:pPr algn="just">
              <a:buFont typeface="Wingdings" panose="05000000000000000000" pitchFamily="2" charset="2"/>
              <a:buChar char="§"/>
            </a:pPr>
            <a:endParaRPr lang="el-GR" sz="11200" dirty="0"/>
          </a:p>
          <a:p>
            <a:pPr marL="0" indent="0" algn="just">
              <a:buNone/>
            </a:pPr>
            <a:endParaRPr lang="el-GR" sz="11200" dirty="0"/>
          </a:p>
          <a:p>
            <a:endParaRPr lang="el-GR" sz="2400" dirty="0"/>
          </a:p>
          <a:p>
            <a:pPr marL="114300" indent="0">
              <a:buNone/>
            </a:pPr>
            <a:endParaRPr lang="el-GR" sz="2000" dirty="0"/>
          </a:p>
          <a:p>
            <a:pPr marL="114300" indent="0">
              <a:buNone/>
            </a:pPr>
            <a:r>
              <a:rPr lang="el-GR" sz="2000" dirty="0"/>
              <a:t>  </a:t>
            </a:r>
            <a:endParaRPr lang="el-GR" dirty="0"/>
          </a:p>
        </p:txBody>
      </p:sp>
    </p:spTree>
    <p:extLst>
      <p:ext uri="{BB962C8B-B14F-4D97-AF65-F5344CB8AC3E}">
        <p14:creationId xmlns:p14="http://schemas.microsoft.com/office/powerpoint/2010/main" val="4249404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076A01-CDB4-EA82-F17B-5375B7AC8982}"/>
              </a:ext>
            </a:extLst>
          </p:cNvPr>
          <p:cNvSpPr>
            <a:spLocks noGrp="1"/>
          </p:cNvSpPr>
          <p:nvPr>
            <p:ph type="title"/>
          </p:nvPr>
        </p:nvSpPr>
        <p:spPr/>
        <p:txBody>
          <a:bodyPr>
            <a:normAutofit/>
          </a:bodyPr>
          <a:lstStyle/>
          <a:p>
            <a:r>
              <a:rPr lang="el-GR" sz="3200" dirty="0" err="1">
                <a:solidFill>
                  <a:srgbClr val="C00000"/>
                </a:solidFill>
              </a:rPr>
              <a:t>Αγριοτητα</a:t>
            </a:r>
            <a:r>
              <a:rPr lang="el-GR" sz="3200" dirty="0">
                <a:solidFill>
                  <a:srgbClr val="C00000"/>
                </a:solidFill>
              </a:rPr>
              <a:t>, η </a:t>
            </a:r>
            <a:r>
              <a:rPr lang="el-GR" sz="3200" dirty="0" err="1">
                <a:solidFill>
                  <a:srgbClr val="C00000"/>
                </a:solidFill>
              </a:rPr>
              <a:t>Βαρβαροτητα</a:t>
            </a:r>
            <a:r>
              <a:rPr lang="el-GR" sz="3200" dirty="0">
                <a:solidFill>
                  <a:srgbClr val="C00000"/>
                </a:solidFill>
              </a:rPr>
              <a:t> και ο </a:t>
            </a:r>
            <a:r>
              <a:rPr lang="el-GR" sz="3200" dirty="0" err="1">
                <a:solidFill>
                  <a:srgbClr val="C00000"/>
                </a:solidFill>
              </a:rPr>
              <a:t>Πολιτισμος</a:t>
            </a:r>
            <a:endParaRPr lang="el-GR" sz="3200" dirty="0">
              <a:solidFill>
                <a:srgbClr val="C00000"/>
              </a:solidFill>
            </a:endParaRPr>
          </a:p>
        </p:txBody>
      </p:sp>
      <p:sp>
        <p:nvSpPr>
          <p:cNvPr id="3" name="Θέση περιεχομένου 2">
            <a:extLst>
              <a:ext uri="{FF2B5EF4-FFF2-40B4-BE49-F238E27FC236}">
                <a16:creationId xmlns:a16="http://schemas.microsoft.com/office/drawing/2014/main" id="{12CC80DF-9A1A-2DD4-5BF1-B7EE9748CB49}"/>
              </a:ext>
            </a:extLst>
          </p:cNvPr>
          <p:cNvSpPr>
            <a:spLocks noGrp="1"/>
          </p:cNvSpPr>
          <p:nvPr>
            <p:ph idx="1"/>
          </p:nvPr>
        </p:nvSpPr>
        <p:spPr>
          <a:xfrm>
            <a:off x="755780" y="2084833"/>
            <a:ext cx="10325175" cy="4591270"/>
          </a:xfrm>
        </p:spPr>
        <p:txBody>
          <a:bodyPr>
            <a:normAutofit fontScale="85000" lnSpcReduction="20000"/>
          </a:bodyPr>
          <a:lstStyle/>
          <a:p>
            <a:pPr algn="just">
              <a:buFont typeface="Wingdings" panose="05000000000000000000" pitchFamily="2" charset="2"/>
              <a:buChar char="§"/>
            </a:pPr>
            <a:r>
              <a:rPr lang="el-GR" sz="3300" dirty="0"/>
              <a:t>Ο </a:t>
            </a:r>
            <a:r>
              <a:rPr lang="en-US" sz="3300" dirty="0">
                <a:latin typeface="Calibri" panose="020F0502020204030204" pitchFamily="34" charset="0"/>
                <a:cs typeface="Calibri" panose="020F0502020204030204" pitchFamily="34" charset="0"/>
              </a:rPr>
              <a:t>Morgan</a:t>
            </a:r>
            <a:r>
              <a:rPr lang="en-US" sz="3300" dirty="0"/>
              <a:t> </a:t>
            </a:r>
            <a:r>
              <a:rPr lang="el-GR" sz="3300" dirty="0"/>
              <a:t>με βάση το εξελεγκτικό μοντέλο μελέτης και τα πορίσματα από την ανάλυση των συστημάτων συγγένειας, κατέληξε ότι οι κοινωνίες αφού απομακρύνθηκαν (άγνωστο για ποιους λόγους) από μια </a:t>
            </a:r>
            <a:r>
              <a:rPr lang="el-GR" sz="3300" dirty="0">
                <a:solidFill>
                  <a:srgbClr val="C00000"/>
                </a:solidFill>
              </a:rPr>
              <a:t>κατάσταση </a:t>
            </a:r>
            <a:r>
              <a:rPr lang="el-GR" sz="3300" dirty="0" err="1">
                <a:solidFill>
                  <a:srgbClr val="C00000"/>
                </a:solidFill>
              </a:rPr>
              <a:t>ελευθερομιξίας</a:t>
            </a:r>
            <a:r>
              <a:rPr lang="el-GR" sz="3300" dirty="0"/>
              <a:t>, πέρασαν μέσα  από διαδοχικές φάσεις οικογενειακής οργάνωσης και έφθασαν στη </a:t>
            </a:r>
            <a:r>
              <a:rPr lang="el-GR" sz="3300" dirty="0">
                <a:solidFill>
                  <a:srgbClr val="C00000"/>
                </a:solidFill>
              </a:rPr>
              <a:t>φάση της μονογαμίας</a:t>
            </a:r>
            <a:r>
              <a:rPr lang="el-GR" sz="3300" dirty="0"/>
              <a:t>.</a:t>
            </a:r>
          </a:p>
          <a:p>
            <a:pPr algn="just">
              <a:buFont typeface="Wingdings" panose="05000000000000000000" pitchFamily="2" charset="2"/>
              <a:buChar char="§"/>
            </a:pPr>
            <a:r>
              <a:rPr lang="el-GR" sz="3300" dirty="0"/>
              <a:t>Η οικογένεια περνά  από μια κατώτερη σε μια ανώτερη μορφή, στο βαθμό που η κοινωνία αναπτύσσεται από ένα κατώτερο σε ένα ανώτερο επίπεδο. </a:t>
            </a:r>
          </a:p>
          <a:p>
            <a:pPr algn="just">
              <a:buFont typeface="Wingdings" panose="05000000000000000000" pitchFamily="2" charset="2"/>
              <a:buChar char="§"/>
            </a:pPr>
            <a:r>
              <a:rPr lang="el-GR" sz="3300" dirty="0"/>
              <a:t>Κάθε μια από τις διαδοχικές φάσεις  αντιστοιχεί σε μια συγκεκριμένη βαθμίδα εξέλιξης του ανθρώπου δηλαδή: η </a:t>
            </a:r>
            <a:r>
              <a:rPr lang="el-GR" sz="3300" dirty="0">
                <a:solidFill>
                  <a:srgbClr val="C00000"/>
                </a:solidFill>
              </a:rPr>
              <a:t>Αγριότητα, η Βαρβαρότητα </a:t>
            </a:r>
            <a:r>
              <a:rPr lang="el-GR" sz="3300" dirty="0"/>
              <a:t>και ο</a:t>
            </a:r>
            <a:r>
              <a:rPr lang="el-GR" sz="3300" dirty="0">
                <a:solidFill>
                  <a:srgbClr val="C00000"/>
                </a:solidFill>
              </a:rPr>
              <a:t> Πολιτισμός </a:t>
            </a:r>
            <a:r>
              <a:rPr lang="el-GR" sz="3300" dirty="0"/>
              <a:t>με υποδιαιρέσεις κάθε βαθμίδας σε κατώτερη, μεσαία  και ανώτερη.</a:t>
            </a:r>
          </a:p>
          <a:p>
            <a:pPr algn="just">
              <a:buFont typeface="Wingdings" panose="05000000000000000000" pitchFamily="2" charset="2"/>
              <a:buChar char="§"/>
            </a:pPr>
            <a:endParaRPr lang="el-GR" sz="2800" dirty="0"/>
          </a:p>
        </p:txBody>
      </p:sp>
    </p:spTree>
    <p:extLst>
      <p:ext uri="{BB962C8B-B14F-4D97-AF65-F5344CB8AC3E}">
        <p14:creationId xmlns:p14="http://schemas.microsoft.com/office/powerpoint/2010/main" val="569299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738A56-0E7D-47AB-B2ED-FEB88F4CC83F}"/>
              </a:ext>
            </a:extLst>
          </p:cNvPr>
          <p:cNvSpPr>
            <a:spLocks noGrp="1"/>
          </p:cNvSpPr>
          <p:nvPr>
            <p:ph type="title"/>
          </p:nvPr>
        </p:nvSpPr>
        <p:spPr>
          <a:xfrm>
            <a:off x="1082350" y="102638"/>
            <a:ext cx="9661849" cy="1045028"/>
          </a:xfrm>
        </p:spPr>
        <p:txBody>
          <a:bodyPr>
            <a:normAutofit/>
          </a:bodyPr>
          <a:lstStyle/>
          <a:p>
            <a:r>
              <a:rPr lang="en-US" sz="3200" dirty="0">
                <a:solidFill>
                  <a:srgbClr val="C00000"/>
                </a:solidFill>
                <a:latin typeface="Calibri" panose="020F0502020204030204" pitchFamily="34" charset="0"/>
                <a:cs typeface="Calibri" panose="020F0502020204030204" pitchFamily="34" charset="0"/>
              </a:rPr>
              <a:t>Morgan</a:t>
            </a:r>
            <a:r>
              <a:rPr lang="el-GR" sz="3200" dirty="0">
                <a:solidFill>
                  <a:srgbClr val="C00000"/>
                </a:solidFill>
                <a:latin typeface="Calibri" panose="020F0502020204030204" pitchFamily="34" charset="0"/>
                <a:cs typeface="Calibri" panose="020F0502020204030204" pitchFamily="34" charset="0"/>
              </a:rPr>
              <a:t>  :  τρεις </a:t>
            </a:r>
            <a:r>
              <a:rPr lang="el-GR" sz="3200" dirty="0" err="1">
                <a:solidFill>
                  <a:srgbClr val="C00000"/>
                </a:solidFill>
                <a:latin typeface="Calibri" panose="020F0502020204030204" pitchFamily="34" charset="0"/>
                <a:cs typeface="Calibri" panose="020F0502020204030204" pitchFamily="34" charset="0"/>
              </a:rPr>
              <a:t>εξελικτικες</a:t>
            </a:r>
            <a:r>
              <a:rPr lang="el-GR" sz="3200" dirty="0">
                <a:solidFill>
                  <a:srgbClr val="C00000"/>
                </a:solidFill>
                <a:latin typeface="Calibri" panose="020F0502020204030204" pitchFamily="34" charset="0"/>
                <a:cs typeface="Calibri" panose="020F0502020204030204" pitchFamily="34" charset="0"/>
              </a:rPr>
              <a:t> </a:t>
            </a:r>
            <a:r>
              <a:rPr lang="el-GR" sz="3200" dirty="0" err="1">
                <a:solidFill>
                  <a:srgbClr val="C00000"/>
                </a:solidFill>
                <a:latin typeface="Calibri" panose="020F0502020204030204" pitchFamily="34" charset="0"/>
                <a:cs typeface="Calibri" panose="020F0502020204030204" pitchFamily="34" charset="0"/>
              </a:rPr>
              <a:t>φασεις</a:t>
            </a:r>
            <a:endParaRPr lang="el-GR" sz="3200" dirty="0">
              <a:solidFill>
                <a:srgbClr val="C00000"/>
              </a:solidFill>
              <a:latin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F3A8040C-32B6-4CC9-8143-0C99BAD1D248}"/>
              </a:ext>
            </a:extLst>
          </p:cNvPr>
          <p:cNvSpPr>
            <a:spLocks noGrp="1"/>
          </p:cNvSpPr>
          <p:nvPr>
            <p:ph idx="1"/>
          </p:nvPr>
        </p:nvSpPr>
        <p:spPr>
          <a:xfrm>
            <a:off x="307910" y="1061884"/>
            <a:ext cx="11146671" cy="5982728"/>
          </a:xfrm>
        </p:spPr>
        <p:txBody>
          <a:bodyPr>
            <a:normAutofit/>
          </a:bodyPr>
          <a:lstStyle/>
          <a:p>
            <a:pPr algn="just">
              <a:buFont typeface="Wingdings" panose="05000000000000000000" pitchFamily="2" charset="2"/>
              <a:buChar char="§"/>
            </a:pPr>
            <a:r>
              <a:rPr lang="el-GR" sz="2800" dirty="0"/>
              <a:t>Η </a:t>
            </a:r>
            <a:r>
              <a:rPr lang="el-GR" sz="2800" b="1" i="1" dirty="0">
                <a:solidFill>
                  <a:srgbClr val="C00000"/>
                </a:solidFill>
              </a:rPr>
              <a:t>Αγριότητα</a:t>
            </a:r>
            <a:r>
              <a:rPr lang="el-GR" sz="2800" dirty="0"/>
              <a:t> αποτελεί για τον </a:t>
            </a:r>
            <a:r>
              <a:rPr lang="en-US" sz="2800" dirty="0"/>
              <a:t>Morgan</a:t>
            </a:r>
            <a:r>
              <a:rPr lang="el-GR" sz="2800" dirty="0"/>
              <a:t> , </a:t>
            </a:r>
            <a:r>
              <a:rPr lang="el-GR" sz="2800" b="1" dirty="0">
                <a:solidFill>
                  <a:srgbClr val="C00000"/>
                </a:solidFill>
              </a:rPr>
              <a:t>την πρώτη φάση </a:t>
            </a:r>
            <a:r>
              <a:rPr lang="el-GR" sz="2800" dirty="0"/>
              <a:t>του ανθρώπινου γένους. Στη βαθμίδα αυτή κυριαρχούν οι «ελεύθερες σεξουαλικές σχέσεις» όπου κάθε γυναίκα ανήκε σε κάθε άνδρα και το αντίστοιχο.</a:t>
            </a:r>
          </a:p>
          <a:p>
            <a:pPr algn="just">
              <a:buFont typeface="Wingdings" panose="05000000000000000000" pitchFamily="2" charset="2"/>
              <a:buChar char="§"/>
            </a:pPr>
            <a:r>
              <a:rPr lang="el-GR" sz="2800" dirty="0"/>
              <a:t> Η δεύτερη βαθμίδα εξέλιξης των κοινωνιών, η  </a:t>
            </a:r>
            <a:r>
              <a:rPr lang="el-GR" sz="2800" b="1" i="1" dirty="0">
                <a:solidFill>
                  <a:srgbClr val="C00000"/>
                </a:solidFill>
              </a:rPr>
              <a:t>Βαρβαρότητα</a:t>
            </a:r>
            <a:r>
              <a:rPr lang="el-GR" sz="2800" dirty="0"/>
              <a:t> χρονολογείται από την εισαγωγή της αγγειοπλαστικής, την εξημέρωση και συντήρηση των ζώων, την καλλιέργεια φυτών, την τήξη του σιδηρομεταλλεύματος, την εφεύρεση της αλφαβήτου και τη συγγραφή κειμένων.</a:t>
            </a:r>
          </a:p>
          <a:p>
            <a:pPr algn="just">
              <a:buFont typeface="Wingdings" panose="05000000000000000000" pitchFamily="2" charset="2"/>
              <a:buChar char="§"/>
            </a:pPr>
            <a:r>
              <a:rPr lang="el-GR" sz="2800" dirty="0"/>
              <a:t>Σύμφωνα με τον </a:t>
            </a:r>
            <a:r>
              <a:rPr lang="en-US" sz="2800" dirty="0"/>
              <a:t>Morgan</a:t>
            </a:r>
            <a:r>
              <a:rPr lang="el-GR" sz="2800" dirty="0"/>
              <a:t> μέσα από την πρωτόγονη κατάσταση και τις χωρίς κανόνες σεξουαλικές σχέσεις, αναδύθηκε πολύ νωρίς μια μορφή οικογενειακής οργάνωσης η λεγόμενη </a:t>
            </a:r>
            <a:r>
              <a:rPr lang="el-GR" sz="2800" b="1" i="1" dirty="0" err="1">
                <a:solidFill>
                  <a:srgbClr val="C00000"/>
                </a:solidFill>
              </a:rPr>
              <a:t>αιματοσυγγενική</a:t>
            </a:r>
            <a:r>
              <a:rPr lang="el-GR" sz="2800" b="1" i="1" dirty="0">
                <a:solidFill>
                  <a:srgbClr val="C00000"/>
                </a:solidFill>
              </a:rPr>
              <a:t> </a:t>
            </a:r>
            <a:r>
              <a:rPr lang="el-GR" sz="2800" b="1" dirty="0">
                <a:solidFill>
                  <a:srgbClr val="C00000"/>
                </a:solidFill>
              </a:rPr>
              <a:t>(όμαιμη) οικογένεια  (απαγόρευση  σχέσεων μεταξύ γονέων και παιδιών όχι όμως  μεταξύ αδελφών) .</a:t>
            </a:r>
            <a:endParaRPr lang="el-GR" sz="2800" dirty="0"/>
          </a:p>
          <a:p>
            <a:endParaRPr lang="el-GR" dirty="0"/>
          </a:p>
        </p:txBody>
      </p:sp>
    </p:spTree>
    <p:extLst>
      <p:ext uri="{BB962C8B-B14F-4D97-AF65-F5344CB8AC3E}">
        <p14:creationId xmlns:p14="http://schemas.microsoft.com/office/powerpoint/2010/main" val="46830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61E198-551E-0688-8FDF-FC77E8138649}"/>
              </a:ext>
            </a:extLst>
          </p:cNvPr>
          <p:cNvSpPr>
            <a:spLocks noGrp="1"/>
          </p:cNvSpPr>
          <p:nvPr>
            <p:ph type="title"/>
          </p:nvPr>
        </p:nvSpPr>
        <p:spPr>
          <a:xfrm>
            <a:off x="970384" y="585216"/>
            <a:ext cx="9773816" cy="861029"/>
          </a:xfrm>
        </p:spPr>
        <p:txBody>
          <a:bodyPr>
            <a:normAutofit/>
          </a:bodyPr>
          <a:lstStyle/>
          <a:p>
            <a:r>
              <a:rPr lang="el-GR" sz="3200" dirty="0" err="1">
                <a:solidFill>
                  <a:srgbClr val="C00000"/>
                </a:solidFill>
              </a:rPr>
              <a:t>Απο</a:t>
            </a:r>
            <a:r>
              <a:rPr lang="el-GR" sz="3200" dirty="0">
                <a:solidFill>
                  <a:srgbClr val="C00000"/>
                </a:solidFill>
              </a:rPr>
              <a:t>  τη </a:t>
            </a:r>
            <a:r>
              <a:rPr lang="el-GR" sz="3200" dirty="0" err="1">
                <a:solidFill>
                  <a:srgbClr val="C00000"/>
                </a:solidFill>
              </a:rPr>
              <a:t>ζευγαρωτη</a:t>
            </a:r>
            <a:r>
              <a:rPr lang="el-GR" sz="3200" dirty="0">
                <a:solidFill>
                  <a:srgbClr val="C00000"/>
                </a:solidFill>
              </a:rPr>
              <a:t> στον </a:t>
            </a:r>
            <a:r>
              <a:rPr lang="el-GR" sz="3200" dirty="0" err="1">
                <a:solidFill>
                  <a:srgbClr val="C00000"/>
                </a:solidFill>
              </a:rPr>
              <a:t>πολιτισμο</a:t>
            </a:r>
            <a:endParaRPr lang="el-GR" sz="3200" dirty="0">
              <a:solidFill>
                <a:srgbClr val="C00000"/>
              </a:solidFill>
            </a:endParaRPr>
          </a:p>
        </p:txBody>
      </p:sp>
      <p:sp>
        <p:nvSpPr>
          <p:cNvPr id="3" name="Θέση περιεχομένου 2">
            <a:extLst>
              <a:ext uri="{FF2B5EF4-FFF2-40B4-BE49-F238E27FC236}">
                <a16:creationId xmlns:a16="http://schemas.microsoft.com/office/drawing/2014/main" id="{E35EA9CD-8D18-155C-BA39-32548A9E8D5A}"/>
              </a:ext>
            </a:extLst>
          </p:cNvPr>
          <p:cNvSpPr>
            <a:spLocks noGrp="1"/>
          </p:cNvSpPr>
          <p:nvPr>
            <p:ph idx="1"/>
          </p:nvPr>
        </p:nvSpPr>
        <p:spPr>
          <a:xfrm>
            <a:off x="485192" y="1371601"/>
            <a:ext cx="11343014" cy="5343832"/>
          </a:xfrm>
        </p:spPr>
        <p:txBody>
          <a:bodyPr>
            <a:normAutofit/>
          </a:bodyPr>
          <a:lstStyle/>
          <a:p>
            <a:pPr algn="just">
              <a:buFont typeface="Wingdings" panose="05000000000000000000" pitchFamily="2" charset="2"/>
              <a:buChar char="§"/>
            </a:pPr>
            <a:r>
              <a:rPr lang="el-GR" sz="2400" dirty="0"/>
              <a:t>Έχουμε στη συνέχεια  την εμφάνιση της </a:t>
            </a:r>
            <a:r>
              <a:rPr lang="el-GR" sz="2400" b="1" i="1" dirty="0">
                <a:solidFill>
                  <a:srgbClr val="C00000"/>
                </a:solidFill>
              </a:rPr>
              <a:t>ζευγαρωτής οικογένειας </a:t>
            </a:r>
            <a:r>
              <a:rPr lang="el-GR" sz="2400" i="1" dirty="0">
                <a:solidFill>
                  <a:srgbClr val="C00000"/>
                </a:solidFill>
              </a:rPr>
              <a:t>(</a:t>
            </a:r>
            <a:r>
              <a:rPr lang="el-GR" sz="2400" i="1" dirty="0" err="1">
                <a:solidFill>
                  <a:srgbClr val="C00000"/>
                </a:solidFill>
              </a:rPr>
              <a:t>συνδυασμική</a:t>
            </a:r>
            <a:r>
              <a:rPr lang="el-GR" sz="2400" i="1" dirty="0">
                <a:solidFill>
                  <a:srgbClr val="C00000"/>
                </a:solidFill>
              </a:rPr>
              <a:t>) οικογένεια). </a:t>
            </a:r>
            <a:r>
              <a:rPr lang="el-GR" sz="2400" dirty="0"/>
              <a:t>Σε</a:t>
            </a:r>
            <a:r>
              <a:rPr lang="el-GR" sz="2400" i="1" dirty="0">
                <a:solidFill>
                  <a:srgbClr val="C00000"/>
                </a:solidFill>
              </a:rPr>
              <a:t> </a:t>
            </a:r>
            <a:r>
              <a:rPr lang="el-GR" sz="2400" dirty="0"/>
              <a:t>αυτή τη φάση η οικογένεια περιορίζεται στο ζευγάρωμα ενός άνδρα και μιας γυναίκας. Ωστόσο ο άνδρας  κρατάει για τον εαυτό του το δικαίωμα της περιπτωσιακής πολυγαμίας.</a:t>
            </a:r>
          </a:p>
          <a:p>
            <a:pPr algn="just">
              <a:buFont typeface="Wingdings" panose="05000000000000000000" pitchFamily="2" charset="2"/>
              <a:buChar char="§"/>
            </a:pPr>
            <a:r>
              <a:rPr lang="el-GR" sz="2400" dirty="0"/>
              <a:t>Σύμφωνα με τον </a:t>
            </a:r>
            <a:r>
              <a:rPr lang="en-US" sz="2400" dirty="0"/>
              <a:t>Morgan</a:t>
            </a:r>
            <a:r>
              <a:rPr lang="el-GR" sz="2400" dirty="0"/>
              <a:t>, </a:t>
            </a:r>
            <a:r>
              <a:rPr lang="el-GR" sz="2400" b="1" dirty="0">
                <a:solidFill>
                  <a:srgbClr val="C00000"/>
                </a:solidFill>
              </a:rPr>
              <a:t>η ζευγαρωτή οικογένεια </a:t>
            </a:r>
            <a:r>
              <a:rPr lang="el-GR" sz="2400" dirty="0"/>
              <a:t>προέκυψε από τη διεύρυνση του ταμπού της αιμομιξίας (απαγόρευση της αιμομιξίας  μεταξύ πρώτων εξαδέλφων) .</a:t>
            </a:r>
          </a:p>
          <a:p>
            <a:pPr algn="just">
              <a:buFont typeface="Wingdings" panose="05000000000000000000" pitchFamily="2" charset="2"/>
              <a:buChar char="§"/>
            </a:pPr>
            <a:r>
              <a:rPr lang="el-GR" sz="2400" dirty="0"/>
              <a:t>Αυτό έχει ως αποτέλεσμα να περιορίζεται δηλαδή  συνεχώς  ο κύκλος των ανθρώπων με τους οποίους επιτρέπονταν  οι σεξουαλικές σχέσεις.</a:t>
            </a:r>
          </a:p>
          <a:p>
            <a:pPr>
              <a:buFont typeface="Wingdings" panose="05000000000000000000" pitchFamily="2" charset="2"/>
              <a:buChar char="§"/>
            </a:pPr>
            <a:r>
              <a:rPr lang="el-GR" sz="2400" dirty="0"/>
              <a:t>Με τη μετάβαση από την </a:t>
            </a:r>
            <a:r>
              <a:rPr lang="el-GR" sz="2400" b="1" i="1" dirty="0">
                <a:solidFill>
                  <a:srgbClr val="C00000"/>
                </a:solidFill>
              </a:rPr>
              <a:t>Βαρβαρότητα, στην τρίτη εξελικτική βαθμίδα, τον Πολιτισμό</a:t>
            </a:r>
            <a:r>
              <a:rPr lang="el-GR" sz="2400" dirty="0"/>
              <a:t>, επικρατεί η </a:t>
            </a:r>
            <a:r>
              <a:rPr lang="el-GR" sz="2400" dirty="0">
                <a:solidFill>
                  <a:srgbClr val="C00000"/>
                </a:solidFill>
              </a:rPr>
              <a:t>μονογαμική οικογένεια</a:t>
            </a:r>
            <a:r>
              <a:rPr lang="el-GR" sz="2400" dirty="0"/>
              <a:t>.</a:t>
            </a:r>
          </a:p>
          <a:p>
            <a:pPr>
              <a:buFont typeface="Wingdings" panose="05000000000000000000" pitchFamily="2" charset="2"/>
              <a:buChar char="§"/>
            </a:pPr>
            <a:r>
              <a:rPr lang="el-GR" sz="2400" dirty="0"/>
              <a:t>Ο</a:t>
            </a:r>
            <a:r>
              <a:rPr lang="en-US" sz="2400" dirty="0"/>
              <a:t> Morgan</a:t>
            </a:r>
            <a:r>
              <a:rPr lang="el-GR" sz="2400" dirty="0"/>
              <a:t> δεν μπορεί να προβλέψει ποια θα είναι η τελική μορφή της οικογένειας. Κάνει την υπόθεση ότι θα προχωρά, όπως προχωρά η κοινωνία και θα αλλάζει στο βαθμό που αλλάζει η κοινωνία.</a:t>
            </a:r>
          </a:p>
          <a:p>
            <a:endParaRPr lang="el-GR" dirty="0"/>
          </a:p>
        </p:txBody>
      </p:sp>
    </p:spTree>
    <p:extLst>
      <p:ext uri="{BB962C8B-B14F-4D97-AF65-F5344CB8AC3E}">
        <p14:creationId xmlns:p14="http://schemas.microsoft.com/office/powerpoint/2010/main" val="2722044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C3F7F0-3A29-1EC2-EF29-C58D6D35F1F4}"/>
              </a:ext>
            </a:extLst>
          </p:cNvPr>
          <p:cNvSpPr>
            <a:spLocks noGrp="1"/>
          </p:cNvSpPr>
          <p:nvPr>
            <p:ph type="title"/>
          </p:nvPr>
        </p:nvSpPr>
        <p:spPr>
          <a:xfrm>
            <a:off x="1024127" y="585216"/>
            <a:ext cx="9720073" cy="840461"/>
          </a:xfrm>
        </p:spPr>
        <p:txBody>
          <a:bodyPr>
            <a:normAutofit/>
          </a:bodyPr>
          <a:lstStyle/>
          <a:p>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FRIEDRICH Engels (1820-1895)</a:t>
            </a:r>
            <a:endParaRPr lang="el-GR" sz="2800" dirty="0"/>
          </a:p>
        </p:txBody>
      </p:sp>
      <p:sp>
        <p:nvSpPr>
          <p:cNvPr id="3" name="Θέση περιεχομένου 2">
            <a:extLst>
              <a:ext uri="{FF2B5EF4-FFF2-40B4-BE49-F238E27FC236}">
                <a16:creationId xmlns:a16="http://schemas.microsoft.com/office/drawing/2014/main" id="{26EF8CE5-8052-CBE8-9F98-DE0E4ED576F8}"/>
              </a:ext>
            </a:extLst>
          </p:cNvPr>
          <p:cNvSpPr>
            <a:spLocks noGrp="1"/>
          </p:cNvSpPr>
          <p:nvPr>
            <p:ph idx="1"/>
          </p:nvPr>
        </p:nvSpPr>
        <p:spPr>
          <a:xfrm>
            <a:off x="275304" y="1651819"/>
            <a:ext cx="10795820" cy="5063613"/>
          </a:xfrm>
        </p:spPr>
        <p:txBody>
          <a:bodyPr>
            <a:normAutofit lnSpcReduction="10000"/>
          </a:bodyPr>
          <a:lstStyle/>
          <a:p>
            <a:pPr>
              <a:buFont typeface="Wingdings" panose="05000000000000000000" pitchFamily="2" charset="2"/>
              <a:buChar char="§"/>
            </a:pPr>
            <a:r>
              <a:rPr lang="el-GR" sz="2800" dirty="0">
                <a:ea typeface="Times New Roman" panose="02020603050405020304" pitchFamily="18" charset="0"/>
              </a:rPr>
              <a:t>Ο</a:t>
            </a:r>
            <a:r>
              <a:rPr lang="el-GR" sz="2800" dirty="0">
                <a:effectLst/>
                <a:ea typeface="Times New Roman" panose="02020603050405020304" pitchFamily="18" charset="0"/>
              </a:rPr>
              <a:t> </a:t>
            </a:r>
            <a:r>
              <a:rPr lang="el-GR" sz="2800" dirty="0">
                <a:ea typeface="Times New Roman" panose="02020603050405020304" pitchFamily="18" charset="0"/>
              </a:rPr>
              <a:t> </a:t>
            </a:r>
            <a:r>
              <a:rPr lang="en-US"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Engels</a:t>
            </a:r>
            <a:r>
              <a:rPr lang="el-GR" sz="2800" dirty="0">
                <a:ea typeface="Times New Roman" panose="02020603050405020304" pitchFamily="18" charset="0"/>
              </a:rPr>
              <a:t> στην προσέγγιση της εξελικτικής πορείας της ανθρωπότητας ακολουθεί </a:t>
            </a:r>
            <a:r>
              <a:rPr lang="el-GR" sz="2800" dirty="0">
                <a:effectLst/>
                <a:ea typeface="Times New Roman" panose="02020603050405020304" pitchFamily="18" charset="0"/>
              </a:rPr>
              <a:t>το εξελικτικό σχήμα του  Μόργκαν</a:t>
            </a:r>
            <a:r>
              <a:rPr lang="en-US" sz="2800" dirty="0">
                <a:effectLst/>
                <a:ea typeface="Times New Roman" panose="02020603050405020304" pitchFamily="18" charset="0"/>
              </a:rPr>
              <a:t>.</a:t>
            </a:r>
          </a:p>
          <a:p>
            <a:pPr algn="just">
              <a:buFont typeface="Wingdings" panose="05000000000000000000" pitchFamily="2" charset="2"/>
              <a:buChar char="§"/>
            </a:pPr>
            <a:r>
              <a:rPr lang="el-GR" sz="2800" dirty="0">
                <a:effectLst/>
                <a:ea typeface="Times New Roman" panose="02020603050405020304" pitchFamily="18" charset="0"/>
              </a:rPr>
              <a:t>Διατήρησε τα στάδια, όπως αυτά διατυπώθηκαν από αυτόν,  συμπληρώνοντας και ανασκευάζοντας πολλά σημεία από τις θέσεις που εκείνος διατύπωσε αναφορικά με  την εξέλιξη της οικογένειας.</a:t>
            </a:r>
          </a:p>
          <a:p>
            <a:pPr algn="just">
              <a:buFont typeface="Wingdings" panose="05000000000000000000" pitchFamily="2" charset="2"/>
              <a:buChar char="§"/>
            </a:pPr>
            <a:r>
              <a:rPr lang="el-GR" sz="2800" dirty="0">
                <a:ea typeface="Times New Roman" panose="02020603050405020304" pitchFamily="18" charset="0"/>
              </a:rPr>
              <a:t>Το στοιχείο  που κατά  τον </a:t>
            </a:r>
            <a:r>
              <a:rPr lang="en-US"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Engels</a:t>
            </a:r>
            <a:r>
              <a:rPr lang="el-GR" sz="2800" dirty="0">
                <a:ea typeface="Times New Roman" panose="02020603050405020304" pitchFamily="18" charset="0"/>
              </a:rPr>
              <a:t>   οδήγησε  στην καθιέρωση  της  μονογαμικής οικογένειας  είναι η  αύξηση  της παραγωγής  ως αποτέλεσμα νέων πηγών απόκτησης τροφής (γεωργία, κτηνοτροφία) που δημιούργησαν  πλεόνασμα και το  οποίο  έπρεπε κάπου να διατεθεί. </a:t>
            </a:r>
          </a:p>
          <a:p>
            <a:pPr algn="just">
              <a:buFont typeface="Wingdings" panose="05000000000000000000" pitchFamily="2" charset="2"/>
              <a:buChar char="§"/>
            </a:pPr>
            <a:r>
              <a:rPr lang="el-GR" sz="2800" dirty="0">
                <a:ea typeface="Times New Roman" panose="02020603050405020304" pitchFamily="18" charset="0"/>
              </a:rPr>
              <a:t>Η αύξηση της παραγωγής δημιούργησε πλεόνασμα (το προϊόν που περισσεύει από την κάλυψη όλων των αναγκών).</a:t>
            </a:r>
          </a:p>
          <a:p>
            <a:endParaRPr lang="el-GR" sz="2400"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1280205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1EF77-3E9A-465E-90B7-5CC1C4998456}"/>
              </a:ext>
            </a:extLst>
          </p:cNvPr>
          <p:cNvSpPr>
            <a:spLocks noGrp="1"/>
          </p:cNvSpPr>
          <p:nvPr>
            <p:ph type="title"/>
          </p:nvPr>
        </p:nvSpPr>
        <p:spPr>
          <a:xfrm>
            <a:off x="737118" y="335903"/>
            <a:ext cx="10007083" cy="279918"/>
          </a:xfrm>
        </p:spPr>
        <p:txBody>
          <a:bodyPr>
            <a:normAutofit fontScale="90000"/>
          </a:bodyPr>
          <a:lstStyle/>
          <a:p>
            <a:r>
              <a:rPr lang="en-US"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friedrich</a:t>
            </a:r>
            <a:r>
              <a:rPr lang="en-US"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Engels</a:t>
            </a:r>
            <a:endParaRPr lang="el-GR" sz="2800" dirty="0"/>
          </a:p>
        </p:txBody>
      </p:sp>
      <p:sp>
        <p:nvSpPr>
          <p:cNvPr id="3" name="Θέση περιεχομένου 2">
            <a:extLst>
              <a:ext uri="{FF2B5EF4-FFF2-40B4-BE49-F238E27FC236}">
                <a16:creationId xmlns:a16="http://schemas.microsoft.com/office/drawing/2014/main" id="{C086979F-72D1-4E3A-876E-794173873C30}"/>
              </a:ext>
            </a:extLst>
          </p:cNvPr>
          <p:cNvSpPr>
            <a:spLocks noGrp="1"/>
          </p:cNvSpPr>
          <p:nvPr>
            <p:ph idx="1"/>
          </p:nvPr>
        </p:nvSpPr>
        <p:spPr>
          <a:xfrm>
            <a:off x="279918" y="858417"/>
            <a:ext cx="11797004" cy="6260840"/>
          </a:xfrm>
        </p:spPr>
        <p:txBody>
          <a:bodyPr>
            <a:normAutofit fontScale="70000" lnSpcReduction="20000"/>
          </a:bodyPr>
          <a:lstStyle/>
          <a:p>
            <a:pPr marL="457200" lvl="3" indent="0" algn="just">
              <a:buNone/>
            </a:pPr>
            <a:r>
              <a:rPr lang="el-GR" sz="2600" dirty="0"/>
              <a:t>     </a:t>
            </a:r>
          </a:p>
          <a:p>
            <a:pPr lvl="5" algn="just">
              <a:buFont typeface="Wingdings" panose="05000000000000000000" pitchFamily="2" charset="2"/>
              <a:buChar char="§"/>
            </a:pPr>
            <a:r>
              <a:rPr lang="el-GR" sz="4000" dirty="0">
                <a:effectLst/>
                <a:ea typeface="Times New Roman" panose="02020603050405020304" pitchFamily="18" charset="0"/>
              </a:rPr>
              <a:t>Σε </a:t>
            </a:r>
            <a:r>
              <a:rPr lang="el-GR" sz="4000" dirty="0">
                <a:ea typeface="Times New Roman" panose="02020603050405020304" pitchFamily="18" charset="0"/>
              </a:rPr>
              <a:t>ποιον ανήκει όμως αυτό το </a:t>
            </a:r>
            <a:r>
              <a:rPr lang="el-GR" sz="4000" dirty="0" err="1">
                <a:ea typeface="Times New Roman" panose="02020603050405020304" pitchFamily="18" charset="0"/>
              </a:rPr>
              <a:t>υπερπροϊον</a:t>
            </a:r>
            <a:r>
              <a:rPr lang="el-GR" sz="4000" dirty="0">
                <a:ea typeface="Times New Roman" panose="02020603050405020304" pitchFamily="18" charset="0"/>
              </a:rPr>
              <a:t>; </a:t>
            </a:r>
            <a:r>
              <a:rPr lang="el-GR" sz="3800" dirty="0"/>
              <a:t>Στην αρχή ανήκει στο γένος. Στη συνέχεια, η ζευγαρωτή οικογένεια ένα νέο αποφασιστικής σημασίας στοιχείο για την καθιέρωση της μονογαμίας: </a:t>
            </a:r>
            <a:r>
              <a:rPr lang="el-GR" sz="3800" i="1" dirty="0">
                <a:solidFill>
                  <a:srgbClr val="C00000"/>
                </a:solidFill>
              </a:rPr>
              <a:t>δίπλα στη βεβαιωμένη μητέρα, τοποθέτησε και τον βεβαιωμένο πατέρα.</a:t>
            </a:r>
          </a:p>
          <a:p>
            <a:pPr marL="822960" indent="-457200" algn="just">
              <a:lnSpc>
                <a:spcPct val="107000"/>
              </a:lnSpc>
              <a:spcAft>
                <a:spcPts val="800"/>
              </a:spcAft>
              <a:buFont typeface="Wingdings" panose="05000000000000000000" pitchFamily="2" charset="2"/>
              <a:buChar char="§"/>
            </a:pPr>
            <a:r>
              <a:rPr lang="el-GR" sz="3800" dirty="0">
                <a:effectLst/>
                <a:latin typeface="Calibri" panose="020F0502020204030204" pitchFamily="34" charset="0"/>
                <a:ea typeface="Calibri" panose="020F0502020204030204" pitchFamily="34" charset="0"/>
                <a:cs typeface="Times New Roman" panose="02020603050405020304" pitchFamily="18" charset="0"/>
              </a:rPr>
              <a:t>Η εξασφάλιση </a:t>
            </a:r>
            <a:r>
              <a:rPr lang="el-GR" sz="3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της  βεβαιότητας  για την πατρότητα </a:t>
            </a:r>
            <a:r>
              <a:rPr lang="el-GR" sz="3800" dirty="0">
                <a:effectLst/>
                <a:latin typeface="Calibri" panose="020F0502020204030204" pitchFamily="34" charset="0"/>
                <a:ea typeface="Calibri" panose="020F0502020204030204" pitchFamily="34" charset="0"/>
                <a:cs typeface="Times New Roman" panose="02020603050405020304" pitchFamily="18" charset="0"/>
              </a:rPr>
              <a:t>και η  ανάγκη μεταβίβασης  του  πλούτου που  συσσωρεύεται οδήγησαν  στην  ανατροπή του  μητρικού δικαίου που  ήταν  η «</a:t>
            </a:r>
            <a:r>
              <a:rPr lang="el-GR" sz="3800" b="1"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κοσμοϊστορική ήττα του γυναικείου φύλου</a:t>
            </a:r>
            <a:r>
              <a:rPr lang="el-GR" sz="3800" dirty="0">
                <a:effectLst/>
                <a:latin typeface="Calibri" panose="020F0502020204030204" pitchFamily="34" charset="0"/>
                <a:ea typeface="Calibri" panose="020F0502020204030204" pitchFamily="34" charset="0"/>
                <a:cs typeface="Times New Roman" panose="02020603050405020304" pitchFamily="18" charset="0"/>
              </a:rPr>
              <a:t>».  </a:t>
            </a:r>
          </a:p>
          <a:p>
            <a:pPr marL="822960" indent="-457200" algn="just">
              <a:lnSpc>
                <a:spcPct val="107000"/>
              </a:lnSpc>
              <a:spcAft>
                <a:spcPts val="800"/>
              </a:spcAft>
              <a:buFont typeface="Wingdings" panose="05000000000000000000" pitchFamily="2" charset="2"/>
              <a:buChar char="§"/>
            </a:pPr>
            <a:r>
              <a:rPr lang="el-GR" sz="3800" dirty="0">
                <a:effectLst/>
                <a:latin typeface="Calibri" panose="020F0502020204030204" pitchFamily="34" charset="0"/>
                <a:ea typeface="Calibri" panose="020F0502020204030204" pitchFamily="34" charset="0"/>
                <a:cs typeface="Times New Roman" panose="02020603050405020304" pitchFamily="18" charset="0"/>
              </a:rPr>
              <a:t>Η  </a:t>
            </a:r>
            <a:r>
              <a:rPr lang="el-GR" sz="3800" b="1"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μονογαμική οικογένεια  </a:t>
            </a:r>
            <a:r>
              <a:rPr lang="el-GR" sz="3800" dirty="0">
                <a:effectLst/>
                <a:latin typeface="Calibri" panose="020F0502020204030204" pitchFamily="34" charset="0"/>
                <a:ea typeface="Calibri" panose="020F0502020204030204" pitchFamily="34" charset="0"/>
                <a:cs typeface="Times New Roman" panose="02020603050405020304" pitchFamily="18" charset="0"/>
              </a:rPr>
              <a:t>που  ακολουθεί  </a:t>
            </a:r>
            <a:r>
              <a:rPr lang="el-GR" sz="3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τη  </a:t>
            </a:r>
            <a:r>
              <a:rPr lang="el-GR" sz="3800" b="1"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ζευγαρωτή οικογένεια </a:t>
            </a:r>
            <a:r>
              <a:rPr lang="el-GR" sz="3800" dirty="0">
                <a:effectLst/>
                <a:latin typeface="Calibri" panose="020F0502020204030204" pitchFamily="34" charset="0"/>
                <a:ea typeface="Calibri" panose="020F0502020204030204" pitchFamily="34" charset="0"/>
                <a:cs typeface="Times New Roman" panose="02020603050405020304" pitchFamily="18" charset="0"/>
              </a:rPr>
              <a:t>βασίζεται στην  κυριαρχία  του  άνδρα  με  σκοπό τη  γέννηση  παιδιών,  με  αδιαφιλονίκητη πατρότητα.</a:t>
            </a:r>
          </a:p>
          <a:p>
            <a:pPr marL="822960" indent="-457200" algn="just">
              <a:lnSpc>
                <a:spcPct val="107000"/>
              </a:lnSpc>
              <a:spcAft>
                <a:spcPts val="800"/>
              </a:spcAft>
              <a:buFont typeface="Wingdings" panose="05000000000000000000" pitchFamily="2" charset="2"/>
              <a:buChar char="§"/>
            </a:pPr>
            <a:r>
              <a:rPr lang="el-GR" sz="3800" dirty="0">
                <a:effectLst/>
                <a:latin typeface="Calibri" panose="020F0502020204030204" pitchFamily="34" charset="0"/>
                <a:ea typeface="Calibri" panose="020F0502020204030204" pitchFamily="34" charset="0"/>
                <a:cs typeface="Times New Roman" panose="02020603050405020304" pitchFamily="18" charset="0"/>
              </a:rPr>
              <a:t>Παράλληλα  οι  νέες  μορφές/τρόποι   απόκτησης  πλούτου  εξασθένησαν  τη  σημασία  των  εργασιών  που  έκαναν  οι γυναίκες, και ήταν σημαντικές για την υλική αναπαραγωγή της οικιακής ομάδας.     </a:t>
            </a:r>
          </a:p>
          <a:p>
            <a:pPr algn="just">
              <a:buFont typeface="Wingdings" panose="05000000000000000000" pitchFamily="2" charset="2"/>
              <a:buChar char="§"/>
            </a:pPr>
            <a:endParaRPr lang="el-GR" sz="2800" i="1" dirty="0">
              <a:solidFill>
                <a:srgbClr val="C00000"/>
              </a:solidFill>
            </a:endParaRPr>
          </a:p>
          <a:p>
            <a:endParaRPr lang="el-GR" dirty="0"/>
          </a:p>
          <a:p>
            <a:endParaRPr lang="el-GR" dirty="0"/>
          </a:p>
        </p:txBody>
      </p:sp>
    </p:spTree>
    <p:extLst>
      <p:ext uri="{BB962C8B-B14F-4D97-AF65-F5344CB8AC3E}">
        <p14:creationId xmlns:p14="http://schemas.microsoft.com/office/powerpoint/2010/main" val="824102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F4492E-7EFF-4A04-A56E-4E008AA689F1}"/>
              </a:ext>
            </a:extLst>
          </p:cNvPr>
          <p:cNvSpPr>
            <a:spLocks noGrp="1"/>
          </p:cNvSpPr>
          <p:nvPr>
            <p:ph type="title"/>
          </p:nvPr>
        </p:nvSpPr>
        <p:spPr>
          <a:xfrm>
            <a:off x="697832" y="16042"/>
            <a:ext cx="10062410" cy="1002631"/>
          </a:xfrm>
        </p:spPr>
        <p:txBody>
          <a:bodyPr>
            <a:normAutofit/>
          </a:bodyPr>
          <a:lstStyle/>
          <a:p>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FRIEDRICH Engels</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endParaRPr lang="el-GR" dirty="0"/>
          </a:p>
        </p:txBody>
      </p:sp>
      <p:sp>
        <p:nvSpPr>
          <p:cNvPr id="3" name="Θέση περιεχομένου 2">
            <a:extLst>
              <a:ext uri="{FF2B5EF4-FFF2-40B4-BE49-F238E27FC236}">
                <a16:creationId xmlns:a16="http://schemas.microsoft.com/office/drawing/2014/main" id="{BDCB16D5-E14F-4F48-B010-B53A2340B884}"/>
              </a:ext>
            </a:extLst>
          </p:cNvPr>
          <p:cNvSpPr>
            <a:spLocks noGrp="1"/>
          </p:cNvSpPr>
          <p:nvPr>
            <p:ph idx="1"/>
          </p:nvPr>
        </p:nvSpPr>
        <p:spPr>
          <a:xfrm>
            <a:off x="307714" y="748085"/>
            <a:ext cx="11576571" cy="5839327"/>
          </a:xfrm>
        </p:spPr>
        <p:txBody>
          <a:bodyPr>
            <a:normAutofit fontScale="92500" lnSpcReduction="10000"/>
          </a:bodyPr>
          <a:lstStyle/>
          <a:p>
            <a:pPr marL="0" indent="0" algn="just">
              <a:buNone/>
            </a:pPr>
            <a:r>
              <a:rPr lang="el-GR" sz="2800" dirty="0">
                <a:ea typeface="Times New Roman" panose="02020603050405020304" pitchFamily="18" charset="0"/>
              </a:rPr>
              <a:t> </a:t>
            </a:r>
          </a:p>
          <a:p>
            <a:pPr marL="822960" indent="-457200" algn="just">
              <a:lnSpc>
                <a:spcPct val="107000"/>
              </a:lnSpc>
              <a:spcAft>
                <a:spcPts val="800"/>
              </a:spcAft>
              <a:buFont typeface="Wingdings" panose="05000000000000000000" pitchFamily="2" charset="2"/>
              <a:buChar char="§"/>
            </a:pPr>
            <a:r>
              <a:rPr lang="el-GR" sz="2800" dirty="0">
                <a:effectLst/>
                <a:ea typeface="Times New Roman" panose="02020603050405020304" pitchFamily="18" charset="0"/>
              </a:rPr>
              <a:t> ΄</a:t>
            </a:r>
            <a:r>
              <a:rPr lang="el-GR" sz="2800" dirty="0" err="1">
                <a:effectLst/>
                <a:ea typeface="Times New Roman" panose="02020603050405020304" pitchFamily="18" charset="0"/>
              </a:rPr>
              <a:t>Ετσι</a:t>
            </a:r>
            <a:r>
              <a:rPr lang="el-GR" sz="2800" dirty="0">
                <a:effectLst/>
                <a:latin typeface="Calibri" panose="020F0502020204030204" pitchFamily="34" charset="0"/>
                <a:ea typeface="Calibri" panose="020F0502020204030204" pitchFamily="34" charset="0"/>
                <a:cs typeface="Times New Roman" panose="02020603050405020304" pitchFamily="18" charset="0"/>
              </a:rPr>
              <a:t>,  η προσφορά  του  άνδρα  απέκτησε μεγαλύτερη  σημασία.  Δική του (του άνδρα) η  επανάσταση της αύξησης του παραγόμενου προϊόντος αφού  δικές του</a:t>
            </a:r>
            <a:r>
              <a:rPr lang="el-GR" sz="2800" dirty="0">
                <a:latin typeface="Calibri" panose="020F0502020204030204" pitchFamily="34" charset="0"/>
                <a:ea typeface="Calibri" panose="020F0502020204030204" pitchFamily="34" charset="0"/>
                <a:cs typeface="Times New Roman" panose="02020603050405020304" pitchFamily="18" charset="0"/>
              </a:rPr>
              <a:t> ήταν και </a:t>
            </a:r>
            <a:r>
              <a:rPr lang="el-GR" sz="2800" dirty="0">
                <a:effectLst/>
                <a:latin typeface="Calibri" panose="020F0502020204030204" pitchFamily="34" charset="0"/>
                <a:ea typeface="Calibri" panose="020F0502020204030204" pitchFamily="34" charset="0"/>
                <a:cs typeface="Times New Roman" panose="02020603050405020304" pitchFamily="18" charset="0"/>
              </a:rPr>
              <a:t>οι σημαντικές  ανακαλύψεις  που  συνέβαλαν   στην  αύξηση  της  παραγωγής.</a:t>
            </a:r>
          </a:p>
          <a:p>
            <a:pPr marL="822960" indent="-457200" algn="just">
              <a:lnSpc>
                <a:spcPct val="107000"/>
              </a:lnSpc>
              <a:spcAft>
                <a:spcPts val="800"/>
              </a:spcAft>
              <a:buFont typeface="Wingdings" panose="05000000000000000000" pitchFamily="2" charset="2"/>
              <a:buChar char="§"/>
            </a:pPr>
            <a:r>
              <a:rPr lang="el-GR" sz="2800" dirty="0">
                <a:latin typeface="Calibri" panose="020F0502020204030204" pitchFamily="34" charset="0"/>
                <a:ea typeface="Calibri" panose="020F0502020204030204" pitchFamily="34" charset="0"/>
                <a:cs typeface="Times New Roman" panose="02020603050405020304" pitchFamily="18" charset="0"/>
              </a:rPr>
              <a:t> Με την εμφάνιση  του φαινομένου της ατομικής ιδιοκτησίας  αλλά και την εμφάνιση των τάξεων (Αρχαία Ελλάδα) ερμηνεύει ο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Engels</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τη μετάβαση από τη συγγενική μορφή οργάνωσης της κοινωνίας (</a:t>
            </a:r>
            <a:r>
              <a:rPr lang="fr-FR" sz="2800" dirty="0">
                <a:effectLst/>
                <a:latin typeface="Calibri" panose="020F0502020204030204" pitchFamily="34" charset="0"/>
                <a:ea typeface="Calibri" panose="020F0502020204030204" pitchFamily="34" charset="0"/>
                <a:cs typeface="Times New Roman" panose="02020603050405020304" pitchFamily="18" charset="0"/>
              </a:rPr>
              <a:t>gens) </a:t>
            </a:r>
            <a:r>
              <a:rPr lang="el-GR" sz="2800" dirty="0">
                <a:effectLst/>
                <a:latin typeface="Calibri" panose="020F0502020204030204" pitchFamily="34" charset="0"/>
                <a:ea typeface="Calibri" panose="020F0502020204030204" pitchFamily="34" charset="0"/>
                <a:cs typeface="Times New Roman" panose="02020603050405020304" pitchFamily="18" charset="0"/>
              </a:rPr>
              <a:t> στην πολιτική –κρατική.</a:t>
            </a:r>
          </a:p>
          <a:p>
            <a:pPr marL="822960" indent="-457200" algn="just">
              <a:lnSpc>
                <a:spcPct val="107000"/>
              </a:lnSpc>
              <a:spcAft>
                <a:spcPts val="800"/>
              </a:spcAft>
              <a:buFont typeface="Wingdings" panose="05000000000000000000" pitchFamily="2" charset="2"/>
              <a:buChar char="§"/>
            </a:pPr>
            <a:r>
              <a:rPr lang="el-GR" sz="2800" dirty="0">
                <a:ea typeface="Times New Roman" panose="02020603050405020304" pitchFamily="18" charset="0"/>
              </a:rPr>
              <a:t>Ο</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Engels</a:t>
            </a:r>
            <a:r>
              <a:rPr lang="el-GR" sz="2800" dirty="0">
                <a:ea typeface="Times New Roman" panose="02020603050405020304" pitchFamily="18" charset="0"/>
              </a:rPr>
              <a:t> συνδέει τις διάφορες μορφές της οικογένειας με τις παραγωγικές </a:t>
            </a:r>
            <a:r>
              <a:rPr lang="el-GR" sz="2800" dirty="0">
                <a:effectLst/>
                <a:ea typeface="Times New Roman" panose="02020603050405020304" pitchFamily="18" charset="0"/>
              </a:rPr>
              <a:t>  σχέσεις, εντάσσοντας τα θέματα αυτά στο γενικότερο σχήμα της υλιστικής αντίληψης της ιστορίας. Η μαρξιστική θεώρηση της οικογένειας αναλύεται στο βιβλίο του: </a:t>
            </a:r>
            <a:r>
              <a:rPr lang="el-GR" sz="2800" i="1" dirty="0">
                <a:solidFill>
                  <a:srgbClr val="C00000"/>
                </a:solidFill>
                <a:effectLst/>
                <a:ea typeface="Times New Roman" panose="02020603050405020304" pitchFamily="18" charset="0"/>
              </a:rPr>
              <a:t>Η καταγωγή της οικογένειας.  της ατομικής ιδιοκτησίας και του κράτους </a:t>
            </a:r>
            <a:r>
              <a:rPr lang="el-GR" sz="2800" dirty="0">
                <a:solidFill>
                  <a:srgbClr val="C00000"/>
                </a:solidFill>
                <a:effectLst/>
                <a:ea typeface="Times New Roman" panose="02020603050405020304" pitchFamily="18" charset="0"/>
              </a:rPr>
              <a:t>(1884)</a:t>
            </a:r>
            <a:r>
              <a:rPr lang="el-GR" sz="2800" dirty="0">
                <a:effectLst/>
                <a:ea typeface="Times New Roman" panose="02020603050405020304" pitchFamily="18" charset="0"/>
              </a:rPr>
              <a:t>.</a:t>
            </a:r>
          </a:p>
          <a:p>
            <a:pPr algn="just">
              <a:buFont typeface="Wingdings" panose="05000000000000000000" pitchFamily="2" charset="2"/>
              <a:buChar char="§"/>
            </a:pPr>
            <a:endParaRPr lang="el-GR" sz="2800" dirty="0">
              <a:effectLst/>
              <a:ea typeface="Times New Roman" panose="02020603050405020304" pitchFamily="18" charset="0"/>
            </a:endParaRPr>
          </a:p>
          <a:p>
            <a:pPr algn="just"/>
            <a:endParaRPr lang="el-GR" sz="24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13603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F578A9-15CB-4BC0-91D0-0660BDE4593D}"/>
              </a:ext>
            </a:extLst>
          </p:cNvPr>
          <p:cNvSpPr>
            <a:spLocks noGrp="1"/>
          </p:cNvSpPr>
          <p:nvPr>
            <p:ph type="title"/>
          </p:nvPr>
        </p:nvSpPr>
        <p:spPr>
          <a:xfrm>
            <a:off x="807869" y="365126"/>
            <a:ext cx="10545932" cy="513764"/>
          </a:xfrm>
        </p:spPr>
        <p:txBody>
          <a:bodyPr>
            <a:normAutofit/>
          </a:bodyPr>
          <a:lstStyle/>
          <a:p>
            <a:r>
              <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Engels</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4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Μεταβαση</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στην  </a:t>
            </a:r>
            <a:r>
              <a:rPr lang="el-GR" sz="24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πολιτικΗ-κρατικη</a:t>
            </a:r>
            <a:r>
              <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4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οργανωση</a:t>
            </a:r>
            <a:endParaRPr lang="el-GR" sz="2400" dirty="0"/>
          </a:p>
        </p:txBody>
      </p:sp>
      <p:sp>
        <p:nvSpPr>
          <p:cNvPr id="3" name="Θέση περιεχομένου 2">
            <a:extLst>
              <a:ext uri="{FF2B5EF4-FFF2-40B4-BE49-F238E27FC236}">
                <a16:creationId xmlns:a16="http://schemas.microsoft.com/office/drawing/2014/main" id="{9534013F-7AAA-4516-824D-E4B25803FF42}"/>
              </a:ext>
            </a:extLst>
          </p:cNvPr>
          <p:cNvSpPr>
            <a:spLocks noGrp="1"/>
          </p:cNvSpPr>
          <p:nvPr>
            <p:ph idx="1"/>
          </p:nvPr>
        </p:nvSpPr>
        <p:spPr>
          <a:xfrm>
            <a:off x="240632" y="878890"/>
            <a:ext cx="11584423" cy="5885894"/>
          </a:xfrm>
        </p:spPr>
        <p:txBody>
          <a:bodyPr>
            <a:normAutofit fontScale="92500" lnSpcReduction="20000"/>
          </a:bodyPr>
          <a:lstStyle/>
          <a:p>
            <a:pPr marL="822960" indent="-457200" algn="just">
              <a:lnSpc>
                <a:spcPct val="107000"/>
              </a:lnSpc>
              <a:spcAft>
                <a:spcPts val="800"/>
              </a:spcAft>
              <a:buFont typeface="Wingdings" panose="05000000000000000000" pitchFamily="2" charset="2"/>
              <a:buChar char="§"/>
            </a:pPr>
            <a:r>
              <a:rPr lang="el-GR" sz="2600" dirty="0">
                <a:effectLst/>
                <a:latin typeface="Calibri" panose="020F0502020204030204" pitchFamily="34" charset="0"/>
                <a:ea typeface="Calibri" panose="020F0502020204030204" pitchFamily="34" charset="0"/>
                <a:cs typeface="Times New Roman" panose="02020603050405020304" pitchFamily="18" charset="0"/>
              </a:rPr>
              <a:t>Η δουλεία ανάγεται σε σπουδαία πηγή πλούτου. Στην αρχή περιοριζόταν στους αιχμαλώτους αλλά μετρά επεκτάθηκε στα φτωχά </a:t>
            </a: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r>
              <a:rPr lang="el-GR" sz="2600" dirty="0">
                <a:effectLst/>
                <a:latin typeface="Calibri" panose="020F0502020204030204" pitchFamily="34" charset="0"/>
                <a:ea typeface="Calibri" panose="020F0502020204030204" pitchFamily="34" charset="0"/>
                <a:cs typeface="Times New Roman" panose="02020603050405020304" pitchFamily="18" charset="0"/>
              </a:rPr>
              <a:t>στρώματα του αθηναϊκού πληθυσμού.</a:t>
            </a:r>
          </a:p>
          <a:p>
            <a:pPr marL="822960" indent="-457200" algn="just">
              <a:lnSpc>
                <a:spcPct val="107000"/>
              </a:lnSpc>
              <a:spcAft>
                <a:spcPts val="800"/>
              </a:spcAft>
              <a:buFont typeface="Wingdings" panose="05000000000000000000" pitchFamily="2" charset="2"/>
              <a:buChar char="§"/>
            </a:pPr>
            <a:r>
              <a:rPr lang="el-GR" sz="2600" dirty="0">
                <a:effectLst/>
                <a:latin typeface="Calibri" panose="020F0502020204030204" pitchFamily="34" charset="0"/>
                <a:ea typeface="Calibri" panose="020F0502020204030204" pitchFamily="34" charset="0"/>
                <a:cs typeface="Times New Roman" panose="02020603050405020304" pitchFamily="18" charset="0"/>
              </a:rPr>
              <a:t>Οι  εξελίξεις  αυτές  έκαναν  αναγκαστική  τη  διάσπαση  της  κοινωνίας  σε  δούλους  και φτωχούς,  σε  εκμεταλλευτές  και  εκμεταλλευόμενους,  δημιουργώντας  κοινωνικές  αντιθέσεις  και  οι οποίες   δύσκολα  μπορούσαν  να  γεφυρωθούν. </a:t>
            </a:r>
            <a:r>
              <a:rPr lang="en-US" sz="2600" dirty="0">
                <a:effectLst/>
                <a:latin typeface="Calibri" panose="020F0502020204030204" pitchFamily="34" charset="0"/>
                <a:ea typeface="Calibri" panose="020F0502020204030204" pitchFamily="34" charset="0"/>
                <a:cs typeface="Times New Roman" panose="02020603050405020304" pitchFamily="18" charset="0"/>
              </a:rPr>
              <a:t>A</a:t>
            </a:r>
            <a:r>
              <a:rPr lang="el-GR" sz="2600" dirty="0" err="1">
                <a:effectLst/>
                <a:latin typeface="Calibri" panose="020F0502020204030204" pitchFamily="34" charset="0"/>
                <a:ea typeface="Calibri" panose="020F0502020204030204" pitchFamily="34" charset="0"/>
                <a:cs typeface="Times New Roman" panose="02020603050405020304" pitchFamily="18" charset="0"/>
              </a:rPr>
              <a:t>ντίθετα</a:t>
            </a:r>
            <a:r>
              <a:rPr lang="en-US" sz="2600" dirty="0">
                <a:effectLst/>
                <a:latin typeface="Calibri" panose="020F0502020204030204" pitchFamily="34" charset="0"/>
                <a:ea typeface="Calibri" panose="020F0502020204030204" pitchFamily="34" charset="0"/>
                <a:cs typeface="Times New Roman" panose="02020603050405020304" pitchFamily="18" charset="0"/>
              </a:rPr>
              <a:t>,</a:t>
            </a:r>
            <a:r>
              <a:rPr lang="el-GR" sz="2600" dirty="0">
                <a:effectLst/>
                <a:latin typeface="Calibri" panose="020F0502020204030204" pitchFamily="34" charset="0"/>
                <a:ea typeface="Calibri" panose="020F0502020204030204" pitchFamily="34" charset="0"/>
                <a:cs typeface="Times New Roman" panose="02020603050405020304" pitchFamily="18" charset="0"/>
              </a:rPr>
              <a:t>   όμως τις  όξυνε.</a:t>
            </a:r>
          </a:p>
          <a:p>
            <a:pPr marL="822960" indent="-457200" algn="just">
              <a:lnSpc>
                <a:spcPct val="107000"/>
              </a:lnSpc>
              <a:spcAft>
                <a:spcPts val="800"/>
              </a:spcAft>
              <a:buFont typeface="Wingdings" panose="05000000000000000000" pitchFamily="2" charset="2"/>
              <a:buChar char="§"/>
            </a:pPr>
            <a:r>
              <a:rPr lang="el-GR" sz="2600" dirty="0">
                <a:effectLst/>
                <a:latin typeface="Calibri" panose="020F0502020204030204" pitchFamily="34" charset="0"/>
                <a:ea typeface="Calibri" panose="020F0502020204030204" pitchFamily="34" charset="0"/>
                <a:cs typeface="Times New Roman" panose="02020603050405020304" pitchFamily="18" charset="0"/>
              </a:rPr>
              <a:t>Το  κράτος  εμφανίζεται εδώ   ως ο νέος  θεσμός  που  καλείται  να  καταστείλει τις  συγκρούσεις. Ο ρόλος του γίνεται αποδεκτός από όλους γιατί φαινομενικά είναι πάνω από τις τάξεις.</a:t>
            </a:r>
          </a:p>
          <a:p>
            <a:pPr marL="822960" indent="-457200" algn="just">
              <a:lnSpc>
                <a:spcPct val="107000"/>
              </a:lnSpc>
              <a:spcAft>
                <a:spcPts val="800"/>
              </a:spcAft>
              <a:buFont typeface="Wingdings" panose="05000000000000000000" pitchFamily="2" charset="2"/>
              <a:buChar char="§"/>
            </a:pPr>
            <a:r>
              <a:rPr lang="el-GR" sz="2600" dirty="0">
                <a:effectLst/>
                <a:latin typeface="Calibri" panose="020F0502020204030204" pitchFamily="34" charset="0"/>
                <a:ea typeface="Calibri" panose="020F0502020204030204" pitchFamily="34" charset="0"/>
                <a:cs typeface="Times New Roman" panose="02020603050405020304" pitchFamily="18" charset="0"/>
              </a:rPr>
              <a:t>Το  καθεστώς  των γενών,   όπως  παρατηρεί ο </a:t>
            </a:r>
            <a:r>
              <a:rPr lang="en-US" sz="2600" dirty="0">
                <a:effectLst/>
                <a:latin typeface="Calibri" panose="020F0502020204030204" pitchFamily="34" charset="0"/>
                <a:ea typeface="Calibri" panose="020F0502020204030204" pitchFamily="34" charset="0"/>
                <a:cs typeface="Times New Roman" panose="02020603050405020304" pitchFamily="18" charset="0"/>
              </a:rPr>
              <a:t>Engels</a:t>
            </a:r>
            <a:r>
              <a:rPr lang="el-GR" sz="2600" dirty="0">
                <a:effectLst/>
                <a:latin typeface="Calibri" panose="020F0502020204030204" pitchFamily="34" charset="0"/>
                <a:ea typeface="Calibri" panose="020F0502020204030204" pitchFamily="34" charset="0"/>
                <a:cs typeface="Times New Roman" panose="02020603050405020304" pitchFamily="18" charset="0"/>
              </a:rPr>
              <a:t>,  </a:t>
            </a:r>
            <a:r>
              <a:rPr lang="el-GR"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26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είχε  φάει τα  ψωμιά  του</a:t>
            </a:r>
            <a:r>
              <a:rPr lang="el-GR"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2600" dirty="0">
                <a:effectLst/>
                <a:latin typeface="Calibri" panose="020F0502020204030204" pitchFamily="34" charset="0"/>
                <a:ea typeface="Calibri" panose="020F0502020204030204" pitchFamily="34" charset="0"/>
                <a:cs typeface="Times New Roman" panose="02020603050405020304" pitchFamily="18" charset="0"/>
              </a:rPr>
              <a:t>. Είχε  διασπαστεί από  τον  καταμερισμό της  εργασίας  και  από το  αποτέλεσμα  αυτού του  καταμερισμού -δηλαδή  από  τη  διάσπαση της  κοινωνίας  σε  τάξεις</a:t>
            </a:r>
            <a:r>
              <a:rPr lang="el-GR" sz="2600" dirty="0">
                <a:latin typeface="Calibri" panose="020F0502020204030204" pitchFamily="34" charset="0"/>
                <a:ea typeface="Calibri" panose="020F0502020204030204" pitchFamily="34" charset="0"/>
                <a:cs typeface="Times New Roman" panose="02020603050405020304" pitchFamily="18" charset="0"/>
              </a:rPr>
              <a:t>  </a:t>
            </a:r>
            <a:r>
              <a:rPr lang="el-GR" sz="2600" dirty="0">
                <a:solidFill>
                  <a:srgbClr val="C00000"/>
                </a:solidFill>
                <a:latin typeface="Calibri" panose="020F0502020204030204" pitchFamily="34" charset="0"/>
                <a:ea typeface="Calibri" panose="020F0502020204030204" pitchFamily="34" charset="0"/>
                <a:cs typeface="Times New Roman" panose="02020603050405020304" pitchFamily="18" charset="0"/>
              </a:rPr>
              <a:t>και έτσι α</a:t>
            </a:r>
            <a:r>
              <a:rPr lang="el-GR" sz="2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ντικαταστάθηκε από το κράτος.</a:t>
            </a:r>
          </a:p>
          <a:p>
            <a:pPr marL="0" indent="0">
              <a:buNone/>
            </a:pPr>
            <a:endParaRPr lang="el-GR" dirty="0"/>
          </a:p>
        </p:txBody>
      </p:sp>
    </p:spTree>
    <p:extLst>
      <p:ext uri="{BB962C8B-B14F-4D97-AF65-F5344CB8AC3E}">
        <p14:creationId xmlns:p14="http://schemas.microsoft.com/office/powerpoint/2010/main" val="415521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42F497-DAF8-4140-BEA6-B80C39AE8927}"/>
              </a:ext>
            </a:extLst>
          </p:cNvPr>
          <p:cNvSpPr>
            <a:spLocks noGrp="1"/>
          </p:cNvSpPr>
          <p:nvPr>
            <p:ph type="title"/>
          </p:nvPr>
        </p:nvSpPr>
        <p:spPr>
          <a:xfrm>
            <a:off x="942392" y="585217"/>
            <a:ext cx="9801808" cy="506466"/>
          </a:xfrm>
        </p:spPr>
        <p:txBody>
          <a:bodyPr>
            <a:normAutofit/>
          </a:bodyPr>
          <a:lstStyle/>
          <a:p>
            <a:r>
              <a:rPr lang="el-GR"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Ε</a:t>
            </a:r>
            <a:r>
              <a:rPr lang="fr-FR"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mile </a:t>
            </a:r>
            <a:r>
              <a:rPr lang="el-GR"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 </a:t>
            </a:r>
            <a:r>
              <a:rPr lang="en-US"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Durkheim (1858-1917)</a:t>
            </a:r>
            <a:endParaRPr lang="el-GR" sz="2400" dirty="0"/>
          </a:p>
        </p:txBody>
      </p:sp>
      <p:sp>
        <p:nvSpPr>
          <p:cNvPr id="3" name="Θέση περιεχομένου 2">
            <a:extLst>
              <a:ext uri="{FF2B5EF4-FFF2-40B4-BE49-F238E27FC236}">
                <a16:creationId xmlns:a16="http://schemas.microsoft.com/office/drawing/2014/main" id="{99368265-F6BC-47A4-904E-926E87206589}"/>
              </a:ext>
            </a:extLst>
          </p:cNvPr>
          <p:cNvSpPr>
            <a:spLocks noGrp="1"/>
          </p:cNvSpPr>
          <p:nvPr>
            <p:ph idx="1"/>
          </p:nvPr>
        </p:nvSpPr>
        <p:spPr>
          <a:xfrm>
            <a:off x="270588" y="1166327"/>
            <a:ext cx="11821885" cy="5691673"/>
          </a:xfrm>
        </p:spPr>
        <p:txBody>
          <a:bodyPr>
            <a:normAutofit/>
          </a:bodyPr>
          <a:lstStyle/>
          <a:p>
            <a:pPr algn="just" hangingPunct="0">
              <a:lnSpc>
                <a:spcPct val="100000"/>
              </a:lnSpc>
              <a:buFont typeface="Wingdings" panose="05000000000000000000" pitchFamily="2" charset="2"/>
              <a:buChar char="Ø"/>
            </a:pPr>
            <a:r>
              <a:rPr lang="el-GR" sz="2400" dirty="0">
                <a:ea typeface="Calibri" panose="020F0502020204030204" pitchFamily="34" charset="0"/>
                <a:cs typeface="Times New Roman" panose="02020603050405020304" pitchFamily="18" charset="0"/>
              </a:rPr>
              <a:t>Η οικογένεια   και ειδικότερα   η  μετάβαση  από  τη  πατρογραμμική  στη  μοντέρνα  της  μορφή  ήταν  τα  πρώτα  θέματα  που  απασχόλησαν  τον  </a:t>
            </a:r>
            <a:r>
              <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Emile Durkheim</a:t>
            </a:r>
            <a:r>
              <a:rPr lang="el-GR" sz="2400" dirty="0">
                <a:solidFill>
                  <a:srgbClr val="C00000"/>
                </a:solidFill>
                <a:ea typeface="Calibri" panose="020F0502020204030204" pitchFamily="34" charset="0"/>
                <a:cs typeface="Times New Roman" panose="02020603050405020304" pitchFamily="18" charset="0"/>
              </a:rPr>
              <a:t>. </a:t>
            </a:r>
            <a:endParaRPr lang="el-GR" sz="2400" dirty="0">
              <a:ea typeface="Times New Roman" panose="02020603050405020304" pitchFamily="18" charset="0"/>
              <a:cs typeface="Calibri" panose="020F0502020204030204" pitchFamily="34" charset="0"/>
            </a:endParaRPr>
          </a:p>
          <a:p>
            <a:pPr marL="685800" indent="-457200" algn="just">
              <a:lnSpc>
                <a:spcPct val="107000"/>
              </a:lnSpc>
              <a:spcAft>
                <a:spcPts val="800"/>
              </a:spcAft>
              <a:buFont typeface="Wingdings" panose="05000000000000000000" pitchFamily="2" charset="2"/>
              <a:buChar char="q"/>
            </a:pPr>
            <a:r>
              <a:rPr lang="el-GR" sz="2400" dirty="0">
                <a:latin typeface="Calibri" panose="020F0502020204030204" pitchFamily="34" charset="0"/>
                <a:ea typeface="Calibri" panose="020F0502020204030204" pitchFamily="34" charset="0"/>
                <a:cs typeface="Times New Roman" panose="02020603050405020304" pitchFamily="18" charset="0"/>
              </a:rPr>
              <a:t>Πολλές εργασίες  του</a:t>
            </a:r>
            <a:r>
              <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Durkheim</a:t>
            </a:r>
            <a:r>
              <a:rPr lang="el-GR" sz="2400" dirty="0">
                <a:latin typeface="Calibri" panose="020F0502020204030204" pitchFamily="34" charset="0"/>
                <a:ea typeface="Calibri" panose="020F0502020204030204" pitchFamily="34" charset="0"/>
                <a:cs typeface="Times New Roman" panose="02020603050405020304" pitchFamily="18" charset="0"/>
              </a:rPr>
              <a:t> για  την  οικογένεια  θεωρούνται  η  </a:t>
            </a:r>
            <a:r>
              <a:rPr lang="el-G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απαρχή  της  Κοινωνιολογίας  της  Οικογένειας.</a:t>
            </a:r>
          </a:p>
          <a:p>
            <a:pPr marL="685800" indent="-457200" algn="just">
              <a:lnSpc>
                <a:spcPct val="107000"/>
              </a:lnSpc>
              <a:spcAft>
                <a:spcPts val="800"/>
              </a:spcAft>
              <a:buFont typeface="Wingdings" panose="05000000000000000000" pitchFamily="2" charset="2"/>
              <a:buChar char="q"/>
            </a:pPr>
            <a:r>
              <a:rPr lang="el-GR" sz="2400" dirty="0">
                <a:ea typeface="Times New Roman" panose="02020603050405020304" pitchFamily="18" charset="0"/>
                <a:cs typeface="Calibri" panose="020F0502020204030204" pitchFamily="34" charset="0"/>
              </a:rPr>
              <a:t>Ο </a:t>
            </a:r>
            <a:r>
              <a:rPr lang="el-GR" sz="2400" b="1" dirty="0">
                <a:solidFill>
                  <a:srgbClr val="C00000"/>
                </a:solidFill>
                <a:ea typeface="Times New Roman" panose="02020603050405020304" pitchFamily="18" charset="0"/>
                <a:cs typeface="Calibri" panose="020F0502020204030204" pitchFamily="34" charset="0"/>
              </a:rPr>
              <a:t>Ε. </a:t>
            </a:r>
            <a:r>
              <a:rPr lang="en-US" sz="2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Durkheim</a:t>
            </a:r>
            <a:r>
              <a:rPr lang="el-GR" sz="2400" dirty="0">
                <a:ea typeface="Times New Roman" panose="02020603050405020304" pitchFamily="18" charset="0"/>
                <a:cs typeface="Calibri" panose="020F0502020204030204" pitchFamily="34" charset="0"/>
              </a:rPr>
              <a:t>,  ανέπτυξε τις ιδέες και τις σκέψεις του στο μάθημα της Κοινωνιολογίας που έδωσε το 1892.</a:t>
            </a:r>
          </a:p>
          <a:p>
            <a:pPr marL="685800" indent="-457200" algn="just">
              <a:lnSpc>
                <a:spcPct val="107000"/>
              </a:lnSpc>
              <a:spcAft>
                <a:spcPts val="800"/>
              </a:spcAft>
              <a:buFont typeface="Wingdings" panose="05000000000000000000" pitchFamily="2" charset="2"/>
              <a:buChar char="q"/>
            </a:pPr>
            <a:r>
              <a:rPr lang="el-GR" sz="2400" dirty="0">
                <a:latin typeface="Calibri" panose="020F0502020204030204" pitchFamily="34" charset="0"/>
                <a:ea typeface="Times New Roman" panose="02020603050405020304" pitchFamily="18" charset="0"/>
                <a:cs typeface="Calibri" panose="020F0502020204030204" pitchFamily="34" charset="0"/>
              </a:rPr>
              <a:t>Στα μαθήματά του είχε αναπτύξει κάποιες θέσεις και απόψεις για την οικογένεια που ισχύουν μέχρι σήμερα.</a:t>
            </a:r>
            <a:endParaRPr lang="el-GR"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685800" indent="-457200" algn="just">
              <a:lnSpc>
                <a:spcPct val="107000"/>
              </a:lnSpc>
              <a:spcAft>
                <a:spcPts val="800"/>
              </a:spcAft>
              <a:buFont typeface="Wingdings" panose="05000000000000000000" pitchFamily="2" charset="2"/>
              <a:buChar char="q"/>
            </a:pPr>
            <a:r>
              <a:rPr lang="el-GR" sz="2400" dirty="0">
                <a:effectLst/>
                <a:latin typeface="Calibri" panose="020F0502020204030204" pitchFamily="34" charset="0"/>
                <a:ea typeface="Times New Roman" panose="02020603050405020304" pitchFamily="18" charset="0"/>
                <a:cs typeface="Calibri" panose="020F0502020204030204" pitchFamily="34" charset="0"/>
              </a:rPr>
              <a:t>Όπως υποστηρίζει, αντίθετα, με την αντίληψη ότι η οικογένεια κάθε μήνα, κάθε χρόνο, κάθε δεκαετία, γνωρίζει μία «επανάσταση», τα χαρακτηριστικά που την διακρίνουν στο τέλος του 18ου αιώνα, τα ξαναβρίσκουμε να παραμένουν αναλλοίωτα, 100 χρόνια μετά. </a:t>
            </a:r>
          </a:p>
          <a:p>
            <a:endParaRPr lang="el-GR" dirty="0"/>
          </a:p>
        </p:txBody>
      </p:sp>
    </p:spTree>
    <p:extLst>
      <p:ext uri="{BB962C8B-B14F-4D97-AF65-F5344CB8AC3E}">
        <p14:creationId xmlns:p14="http://schemas.microsoft.com/office/powerpoint/2010/main" val="1149471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AF5133-45B6-FDDF-B019-E3D68B37D5CC}"/>
              </a:ext>
            </a:extLst>
          </p:cNvPr>
          <p:cNvSpPr>
            <a:spLocks noGrp="1"/>
          </p:cNvSpPr>
          <p:nvPr>
            <p:ph type="title"/>
          </p:nvPr>
        </p:nvSpPr>
        <p:spPr>
          <a:xfrm>
            <a:off x="1105318" y="585216"/>
            <a:ext cx="9638881" cy="530151"/>
          </a:xfrm>
        </p:spPr>
        <p:txBody>
          <a:bodyPr>
            <a:normAutofit fontScale="90000"/>
          </a:bodyPr>
          <a:lstStyle/>
          <a:p>
            <a:r>
              <a:rPr lang="el-GR" sz="54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 </a:t>
            </a:r>
            <a:r>
              <a:rPr lang="el-GR" sz="31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Ε</a:t>
            </a:r>
            <a:r>
              <a:rPr lang="fr-FR" sz="31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mile </a:t>
            </a:r>
            <a:r>
              <a:rPr lang="el-GR" sz="31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 </a:t>
            </a:r>
            <a:r>
              <a:rPr lang="en-US" sz="31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Durkheim</a:t>
            </a:r>
            <a:endParaRPr lang="el-GR" sz="3100" dirty="0"/>
          </a:p>
        </p:txBody>
      </p:sp>
      <p:sp>
        <p:nvSpPr>
          <p:cNvPr id="3" name="Θέση περιεχομένου 2">
            <a:extLst>
              <a:ext uri="{FF2B5EF4-FFF2-40B4-BE49-F238E27FC236}">
                <a16:creationId xmlns:a16="http://schemas.microsoft.com/office/drawing/2014/main" id="{569F7459-DAEF-802B-83B2-2D8C8A521CDF}"/>
              </a:ext>
            </a:extLst>
          </p:cNvPr>
          <p:cNvSpPr>
            <a:spLocks noGrp="1"/>
          </p:cNvSpPr>
          <p:nvPr>
            <p:ph idx="1"/>
          </p:nvPr>
        </p:nvSpPr>
        <p:spPr>
          <a:xfrm>
            <a:off x="532563" y="1457011"/>
            <a:ext cx="11585748" cy="5787851"/>
          </a:xfrm>
        </p:spPr>
        <p:txBody>
          <a:bodyPr>
            <a:normAutofit fontScale="25000" lnSpcReduction="20000"/>
          </a:bodyPr>
          <a:lstStyle/>
          <a:p>
            <a:pPr>
              <a:buFont typeface="Wingdings" panose="05000000000000000000" pitchFamily="2" charset="2"/>
              <a:buChar char="§"/>
            </a:pPr>
            <a:r>
              <a:rPr lang="el-GR" sz="9600" dirty="0">
                <a:cs typeface="Times New Roman" panose="02020603050405020304" pitchFamily="18" charset="0"/>
              </a:rPr>
              <a:t>Για πολλούς  οι εργασίες του</a:t>
            </a:r>
            <a:r>
              <a:rPr lang="en-US" sz="9600" dirty="0">
                <a:latin typeface="Calibri" panose="020F0502020204030204" pitchFamily="34" charset="0"/>
                <a:ea typeface="Calibri" panose="020F0502020204030204" pitchFamily="34" charset="0"/>
                <a:cs typeface="Times New Roman" panose="02020603050405020304" pitchFamily="18" charset="0"/>
              </a:rPr>
              <a:t> E.D.</a:t>
            </a:r>
            <a:r>
              <a:rPr lang="el-GR" sz="9600" dirty="0">
                <a:cs typeface="Times New Roman" panose="02020603050405020304" pitchFamily="18" charset="0"/>
              </a:rPr>
              <a:t> αποτελούν την απαρχή της σύγχρονης Κοινωνιολογίας της Οικογένειας.</a:t>
            </a:r>
          </a:p>
          <a:p>
            <a:pPr>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Οι  θέσεις  του </a:t>
            </a:r>
            <a:r>
              <a:rPr lang="en-US" sz="9600" dirty="0">
                <a:effectLst/>
                <a:latin typeface="Calibri" panose="020F0502020204030204" pitchFamily="34" charset="0"/>
                <a:ea typeface="Calibri" panose="020F0502020204030204" pitchFamily="34" charset="0"/>
                <a:cs typeface="Times New Roman" panose="02020603050405020304" pitchFamily="18" charset="0"/>
              </a:rPr>
              <a:t>E.D.</a:t>
            </a:r>
            <a:r>
              <a:rPr lang="el-GR" sz="9600" dirty="0">
                <a:effectLst/>
                <a:latin typeface="Calibri" panose="020F0502020204030204" pitchFamily="34" charset="0"/>
                <a:ea typeface="Calibri" panose="020F0502020204030204" pitchFamily="34" charset="0"/>
                <a:cs typeface="Times New Roman" panose="02020603050405020304" pitchFamily="18" charset="0"/>
              </a:rPr>
              <a:t>  βρίσκονται  διάσπαρτες  σε  όλο  του  το  έργο αλλά  οι  περισσότερο  εστιασμένες  τις βρίσκουμε σε  δυο μελέτες : </a:t>
            </a:r>
            <a:r>
              <a:rPr lang="el-GR" sz="96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Εισαγωγή  στην Κοινωνιολογία  της  Οικογένειας </a:t>
            </a:r>
            <a:r>
              <a:rPr lang="el-GR" sz="9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96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Η  συζυγική οικογένεια.</a:t>
            </a:r>
          </a:p>
          <a:p>
            <a:pPr algn="jus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Όπως υποστηρίζει, η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συζυγική οικογένεια (</a:t>
            </a:r>
            <a:r>
              <a:rPr lang="en-US"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la </a:t>
            </a:r>
            <a:r>
              <a:rPr lang="en-US" sz="96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famille</a:t>
            </a:r>
            <a:r>
              <a:rPr lang="en-US"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96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conjugale</a:t>
            </a:r>
            <a:r>
              <a:rPr lang="en-US"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9600" dirty="0">
                <a:effectLst/>
                <a:latin typeface="Calibri" panose="020F0502020204030204" pitchFamily="34" charset="0"/>
                <a:ea typeface="Calibri" panose="020F0502020204030204" pitchFamily="34" charset="0"/>
                <a:cs typeface="Times New Roman" panose="02020603050405020304" pitchFamily="18" charset="0"/>
              </a:rPr>
              <a:t>προέκυψε  από  τη  συρρίκνωση  της  </a:t>
            </a:r>
            <a:r>
              <a:rPr lang="el-GR" sz="9600" dirty="0" err="1">
                <a:effectLst/>
                <a:latin typeface="Calibri" panose="020F0502020204030204" pitchFamily="34" charset="0"/>
                <a:ea typeface="Calibri" panose="020F0502020204030204" pitchFamily="34" charset="0"/>
                <a:cs typeface="Times New Roman" panose="02020603050405020304" pitchFamily="18" charset="0"/>
              </a:rPr>
              <a:t>πατρογραμμικής</a:t>
            </a:r>
            <a:r>
              <a:rPr lang="el-GR" sz="9600" dirty="0">
                <a:effectLst/>
                <a:latin typeface="Calibri" panose="020F0502020204030204" pitchFamily="34" charset="0"/>
                <a:ea typeface="Calibri" panose="020F0502020204030204" pitchFamily="34" charset="0"/>
                <a:cs typeface="Times New Roman" panose="02020603050405020304" pitchFamily="18" charset="0"/>
              </a:rPr>
              <a:t>  οικογένειας,    η  οποία  αποτελείται  από  τον  πατέρα,  τη  μητέρα  και  όλες  τις  γενιές απογόνων που  κατάγονται  από  αυτούς εκτός  από  τις  κόρες  και  τους  απογόνους  τους.</a:t>
            </a:r>
            <a:endParaRPr lang="en-US" sz="96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Η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συζυγική οικογένεια  </a:t>
            </a:r>
            <a:r>
              <a:rPr lang="el-GR" sz="9600" dirty="0">
                <a:effectLst/>
                <a:latin typeface="Calibri" panose="020F0502020204030204" pitchFamily="34" charset="0"/>
                <a:ea typeface="Calibri" panose="020F0502020204030204" pitchFamily="34" charset="0"/>
                <a:cs typeface="Times New Roman" panose="02020603050405020304" pitchFamily="18" charset="0"/>
              </a:rPr>
              <a:t>περιλαμβάνει μόνο  τον σύζυγο, τη σύζυγο και τα άγαμα παιδιά τους, που δεν έχουν ενηλικιωθεί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p>
            <a:r>
              <a:rPr lang="el-GR" sz="9600" dirty="0">
                <a:effectLst/>
                <a:latin typeface="Calibri" panose="020F0502020204030204" pitchFamily="34" charset="0"/>
                <a:ea typeface="Calibri" panose="020F0502020204030204" pitchFamily="34" charset="0"/>
                <a:cs typeface="Times New Roman" panose="02020603050405020304" pitchFamily="18" charset="0"/>
              </a:rPr>
              <a:t>Όπως επισημαίνει:</a:t>
            </a:r>
          </a:p>
          <a:p>
            <a:pPr algn="just"/>
            <a:r>
              <a:rPr lang="el-GR" sz="9600" dirty="0">
                <a:latin typeface="Calibri" panose="020F0502020204030204" pitchFamily="34" charset="0"/>
                <a:ea typeface="Calibri" panose="020F0502020204030204" pitchFamily="34" charset="0"/>
                <a:cs typeface="Times New Roman" panose="02020603050405020304" pitchFamily="18" charset="0"/>
              </a:rPr>
              <a:t>«</a:t>
            </a:r>
            <a:r>
              <a:rPr lang="en-US" sz="9600" dirty="0">
                <a:effectLst/>
                <a:latin typeface="Calibri" panose="020F0502020204030204" pitchFamily="34" charset="0"/>
                <a:ea typeface="Calibri" panose="020F0502020204030204" pitchFamily="34" charset="0"/>
                <a:cs typeface="Times New Roman" panose="02020603050405020304" pitchFamily="18" charset="0"/>
              </a:rPr>
              <a:t>A</a:t>
            </a:r>
            <a:r>
              <a:rPr lang="el-GR" sz="9600" dirty="0" err="1">
                <a:effectLst/>
                <a:latin typeface="Calibri" panose="020F0502020204030204" pitchFamily="34" charset="0"/>
                <a:ea typeface="Calibri" panose="020F0502020204030204" pitchFamily="34" charset="0"/>
                <a:cs typeface="Times New Roman" panose="02020603050405020304" pitchFamily="18" charset="0"/>
              </a:rPr>
              <a:t>φ</a:t>
            </a:r>
            <a:r>
              <a:rPr lang="el-GR" sz="9600" dirty="0" err="1">
                <a:latin typeface="Calibri" panose="020F0502020204030204" pitchFamily="34" charset="0"/>
                <a:ea typeface="Calibri" panose="020F0502020204030204" pitchFamily="34" charset="0"/>
                <a:cs typeface="Times New Roman" panose="02020603050405020304" pitchFamily="18" charset="0"/>
              </a:rPr>
              <a:t>ού</a:t>
            </a:r>
            <a:r>
              <a:rPr lang="el-GR" sz="9600" dirty="0">
                <a:latin typeface="Calibri" panose="020F0502020204030204" pitchFamily="34" charset="0"/>
                <a:ea typeface="Calibri" panose="020F0502020204030204" pitchFamily="34" charset="0"/>
                <a:cs typeface="Times New Roman" panose="02020603050405020304" pitchFamily="18" charset="0"/>
              </a:rPr>
              <a:t> το μόνο διαρκές στοιχείο </a:t>
            </a:r>
            <a:r>
              <a:rPr lang="el-GR" sz="9600" dirty="0">
                <a:effectLst/>
                <a:latin typeface="Calibri" panose="020F0502020204030204" pitchFamily="34" charset="0"/>
                <a:ea typeface="Calibri" panose="020F0502020204030204" pitchFamily="34" charset="0"/>
                <a:cs typeface="Times New Roman" panose="02020603050405020304" pitchFamily="18" charset="0"/>
              </a:rPr>
              <a:t> είναι οι δυο  σύζυγοι  και τα  άγα</a:t>
            </a:r>
            <a:r>
              <a:rPr lang="el-GR" sz="9600" dirty="0">
                <a:latin typeface="Calibri" panose="020F0502020204030204" pitchFamily="34" charset="0"/>
                <a:ea typeface="Calibri" panose="020F0502020204030204" pitchFamily="34" charset="0"/>
                <a:cs typeface="Times New Roman" panose="02020603050405020304" pitchFamily="18" charset="0"/>
              </a:rPr>
              <a:t>μα παιδιά τους που  δεν  έχουν  ακόμη ενηλικιωθεί  και τα οποία αργά ή γρήγορα θα εγκαταλείψουν την πατρική οικογένεια την αποκαλεί  </a:t>
            </a:r>
            <a:r>
              <a:rPr lang="el-GR" sz="9600" b="1" dirty="0">
                <a:solidFill>
                  <a:srgbClr val="C00000"/>
                </a:solidFill>
                <a:ea typeface="Calibri" panose="020F0502020204030204" pitchFamily="34" charset="0"/>
                <a:cs typeface="Times New Roman" panose="02020603050405020304" pitchFamily="18" charset="0"/>
              </a:rPr>
              <a:t>συζυγική οικογένεια</a:t>
            </a:r>
            <a:r>
              <a:rPr lang="en-US" sz="96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9600" b="1" i="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famille</a:t>
            </a:r>
            <a:r>
              <a:rPr lang="en-US" sz="96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9600" b="1" i="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conjugale</a:t>
            </a:r>
            <a:r>
              <a:rPr lang="en-US" sz="5100" dirty="0">
                <a:latin typeface="Calibri" panose="020F0502020204030204" pitchFamily="34" charset="0"/>
                <a:ea typeface="Calibri" panose="020F0502020204030204" pitchFamily="34" charset="0"/>
                <a:cs typeface="Times New Roman" panose="02020603050405020304" pitchFamily="18" charset="0"/>
              </a:rPr>
              <a:t>)</a:t>
            </a:r>
            <a:r>
              <a:rPr lang="el-GR" sz="5100" dirty="0">
                <a:ea typeface="Calibri" panose="020F0502020204030204" pitchFamily="34" charset="0"/>
                <a:cs typeface="Times New Roman" panose="02020603050405020304" pitchFamily="18" charset="0"/>
              </a:rPr>
              <a:t> </a:t>
            </a:r>
            <a:r>
              <a:rPr lang="el-GR" sz="5100" dirty="0">
                <a:latin typeface="Calibri" panose="020F0502020204030204" pitchFamily="34" charset="0"/>
                <a:ea typeface="Calibri" panose="020F0502020204030204" pitchFamily="34" charset="0"/>
                <a:cs typeface="Times New Roman" panose="02020603050405020304" pitchFamily="18" charset="0"/>
              </a:rPr>
              <a:t>.</a:t>
            </a:r>
          </a:p>
          <a:p>
            <a:endParaRPr lang="el-GR" sz="5100" dirty="0">
              <a:latin typeface="Calibri" panose="020F0502020204030204" pitchFamily="34" charset="0"/>
              <a:ea typeface="Calibri" panose="020F0502020204030204" pitchFamily="34" charset="0"/>
              <a:cs typeface="Times New Roman" panose="02020603050405020304" pitchFamily="18" charset="0"/>
            </a:endParaRPr>
          </a:p>
          <a:p>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l-GR" sz="2000" dirty="0">
                <a:latin typeface="Calibri" panose="020F0502020204030204" pitchFamily="34" charset="0"/>
                <a:cs typeface="Times New Roman" panose="02020603050405020304" pitchFamily="18" charset="0"/>
              </a:rPr>
              <a:t>.</a:t>
            </a:r>
            <a:endParaRPr lang="el-GR" dirty="0"/>
          </a:p>
        </p:txBody>
      </p:sp>
    </p:spTree>
    <p:extLst>
      <p:ext uri="{BB962C8B-B14F-4D97-AF65-F5344CB8AC3E}">
        <p14:creationId xmlns:p14="http://schemas.microsoft.com/office/powerpoint/2010/main" val="1137535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3BD062-7E79-4E41-9BAE-1AE5DD49818A}"/>
              </a:ext>
            </a:extLst>
          </p:cNvPr>
          <p:cNvSpPr>
            <a:spLocks noGrp="1"/>
          </p:cNvSpPr>
          <p:nvPr>
            <p:ph type="title"/>
          </p:nvPr>
        </p:nvSpPr>
        <p:spPr>
          <a:xfrm>
            <a:off x="1020932" y="585216"/>
            <a:ext cx="9723268" cy="586636"/>
          </a:xfrm>
        </p:spPr>
        <p:txBody>
          <a:bodyPr>
            <a:normAutofit/>
          </a:bodyPr>
          <a:lstStyle/>
          <a:p>
            <a:r>
              <a:rPr lang="en-US"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Durkheim</a:t>
            </a:r>
            <a:r>
              <a:rPr lang="el-GR"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3200" dirty="0"/>
          </a:p>
        </p:txBody>
      </p:sp>
      <p:sp>
        <p:nvSpPr>
          <p:cNvPr id="3" name="Θέση περιεχομένου 2">
            <a:extLst>
              <a:ext uri="{FF2B5EF4-FFF2-40B4-BE49-F238E27FC236}">
                <a16:creationId xmlns:a16="http://schemas.microsoft.com/office/drawing/2014/main" id="{6E76680D-768F-407A-BC1E-44EE5BC9489A}"/>
              </a:ext>
            </a:extLst>
          </p:cNvPr>
          <p:cNvSpPr>
            <a:spLocks noGrp="1"/>
          </p:cNvSpPr>
          <p:nvPr>
            <p:ph idx="1"/>
          </p:nvPr>
        </p:nvSpPr>
        <p:spPr>
          <a:xfrm>
            <a:off x="0" y="783772"/>
            <a:ext cx="12038119" cy="5927748"/>
          </a:xfrm>
        </p:spPr>
        <p:txBody>
          <a:bodyPr>
            <a:normAutofit fontScale="85000" lnSpcReduction="20000"/>
          </a:bodyPr>
          <a:lstStyle/>
          <a:p>
            <a:pPr marL="708660" indent="-342900" algn="just">
              <a:lnSpc>
                <a:spcPct val="107000"/>
              </a:lnSpc>
              <a:spcAft>
                <a:spcPts val="800"/>
              </a:spcAft>
              <a:buFont typeface="Wingdings" panose="05000000000000000000" pitchFamily="2" charset="2"/>
              <a:buChar char="§"/>
            </a:pP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marL="708660" indent="-342900" algn="just">
              <a:lnSpc>
                <a:spcPct val="107000"/>
              </a:lnSpc>
              <a:spcAft>
                <a:spcPts val="800"/>
              </a:spcAft>
              <a:buFont typeface="Wingdings" panose="05000000000000000000" pitchFamily="2" charset="2"/>
              <a:buChar char="§"/>
            </a:pPr>
            <a:r>
              <a:rPr lang="el-GR" sz="2800" dirty="0">
                <a:latin typeface="Calibri" panose="020F0502020204030204" pitchFamily="34" charset="0"/>
                <a:cs typeface="Times New Roman" panose="02020603050405020304" pitchFamily="18" charset="0"/>
              </a:rPr>
              <a:t>Στη </a:t>
            </a:r>
            <a:r>
              <a:rPr lang="el-GR" sz="2800" dirty="0">
                <a:effectLst/>
                <a:latin typeface="Calibri" panose="020F0502020204030204" pitchFamily="34" charset="0"/>
                <a:ea typeface="Calibri" panose="020F0502020204030204" pitchFamily="34" charset="0"/>
                <a:cs typeface="Times New Roman" panose="02020603050405020304" pitchFamily="18" charset="0"/>
              </a:rPr>
              <a:t>συζυγική οικογένεια δεν υπάρχει τίποτα που να  θυμίζει την κατάσταση διαρκούς εξάρτησης που ήταν η βάση της πατριαρχικής και </a:t>
            </a:r>
            <a:r>
              <a:rPr lang="el-GR" sz="2800" dirty="0" err="1">
                <a:effectLst/>
                <a:latin typeface="Calibri" panose="020F0502020204030204" pitchFamily="34" charset="0"/>
                <a:ea typeface="Calibri" panose="020F0502020204030204" pitchFamily="34" charset="0"/>
                <a:cs typeface="Times New Roman" panose="02020603050405020304" pitchFamily="18" charset="0"/>
              </a:rPr>
              <a:t>πατρογραμμικής</a:t>
            </a:r>
            <a:r>
              <a:rPr lang="el-GR" sz="2800" dirty="0">
                <a:effectLst/>
                <a:latin typeface="Calibri" panose="020F0502020204030204" pitchFamily="34" charset="0"/>
                <a:ea typeface="Calibri" panose="020F0502020204030204" pitchFamily="34" charset="0"/>
                <a:cs typeface="Times New Roman" panose="02020603050405020304" pitchFamily="18" charset="0"/>
              </a:rPr>
              <a:t> οικογένειας.</a:t>
            </a:r>
            <a:endParaRPr lang="el-GR" sz="2800" dirty="0"/>
          </a:p>
          <a:p>
            <a:pPr marL="708660" indent="-342900" algn="just">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Το  εντελώς  διαφορετικό στοιχείο σε αυτήν τη νέα οικογένεια </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είναι  η  έντονη ανάμειξη  του κράτους</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σε  βαθμό  που  μπορεί  να πει κάποιος  ότι έχει αναχθεί σε σημαντικό παράγοντα της  οικογενειακής ζωής.</a:t>
            </a:r>
          </a:p>
          <a:p>
            <a:pPr marL="708660" indent="-342900" algn="just">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Η μοντέρνα  οικογένεια  δεν  θα μπορούσε  να  προκύψει ούτε από την πατριαρχική ούτε από την πατρογραμμική οικογένεια, χωρίς την  ανάμειξη αυτού του νέου παράγοντα,  δηλαδή </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του κράτους που έχει αφαιρέσει σημαντικές λειτουργίες από την οικογένεια</a:t>
            </a:r>
            <a:r>
              <a:rPr lang="el-GR" sz="2800" dirty="0">
                <a:effectLst/>
                <a:latin typeface="Calibri" panose="020F0502020204030204" pitchFamily="34" charset="0"/>
                <a:ea typeface="Calibri" panose="020F0502020204030204" pitchFamily="34" charset="0"/>
                <a:cs typeface="Times New Roman" panose="02020603050405020304" pitchFamily="18" charset="0"/>
              </a:rPr>
              <a:t>.</a:t>
            </a:r>
          </a:p>
          <a:p>
            <a:pPr marL="708660" indent="-342900" algn="just">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Σε  αυτή  τη  </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συζυγική οικογένεια </a:t>
            </a:r>
            <a:r>
              <a:rPr lang="el-GR" sz="2800" dirty="0">
                <a:effectLst/>
                <a:latin typeface="Calibri" panose="020F0502020204030204" pitchFamily="34" charset="0"/>
                <a:ea typeface="Calibri" panose="020F0502020204030204" pitchFamily="34" charset="0"/>
                <a:cs typeface="Times New Roman" panose="02020603050405020304" pitchFamily="18" charset="0"/>
              </a:rPr>
              <a:t>κάθε μέλος  έχει  τη  δική  του  υπόσταση,  το  δικό  του  πεδίο  δράσης και διαθέτει  την ατομική  του  περιουσία  που διαχειρίζεται ο  πατέρας,  σύμφωνα  με  τους περιορισμούς που απορρέουν από το  νόμο. Αυτό  ισχύει  </a:t>
            </a:r>
            <a:r>
              <a:rPr lang="el-GR" sz="2800" dirty="0">
                <a:latin typeface="Calibri" panose="020F0502020204030204" pitchFamily="34" charset="0"/>
                <a:ea typeface="Calibri" panose="020F0502020204030204" pitchFamily="34" charset="0"/>
                <a:cs typeface="Times New Roman" panose="02020603050405020304" pitchFamily="18" charset="0"/>
              </a:rPr>
              <a:t>και </a:t>
            </a:r>
            <a:r>
              <a:rPr lang="el-GR" sz="2800" dirty="0">
                <a:effectLst/>
                <a:latin typeface="Calibri" panose="020F0502020204030204" pitchFamily="34" charset="0"/>
                <a:ea typeface="Calibri" panose="020F0502020204030204" pitchFamily="34" charset="0"/>
                <a:cs typeface="Times New Roman" panose="02020603050405020304" pitchFamily="18" charset="0"/>
              </a:rPr>
              <a:t>για  τα  ανήλικα τέκνα αφού η υποταγή τους στην πατρική εξουσία  είναι αποτέλεσμα  της ανηλικότητά τους.</a:t>
            </a:r>
          </a:p>
          <a:p>
            <a:pPr marL="651510" indent="-285750" algn="just">
              <a:lnSpc>
                <a:spcPct val="107000"/>
              </a:lnSpc>
              <a:spcAft>
                <a:spcPts val="800"/>
              </a:spcAft>
              <a:buFont typeface="Wingdings" panose="05000000000000000000" pitchFamily="2" charset="2"/>
              <a:buChar char="§"/>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19217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44280B-62E3-E683-E1AA-6FBCA8B62BCE}"/>
              </a:ext>
            </a:extLst>
          </p:cNvPr>
          <p:cNvSpPr>
            <a:spLocks noGrp="1"/>
          </p:cNvSpPr>
          <p:nvPr>
            <p:ph type="title"/>
          </p:nvPr>
        </p:nvSpPr>
        <p:spPr/>
        <p:txBody>
          <a:bodyPr>
            <a:normAutofit/>
          </a:bodyPr>
          <a:lstStyle/>
          <a:p>
            <a:r>
              <a:rPr lang="el-GR" sz="2800" dirty="0" err="1">
                <a:solidFill>
                  <a:srgbClr val="C00000"/>
                </a:solidFill>
              </a:rPr>
              <a:t>Επιστημονικη</a:t>
            </a:r>
            <a:r>
              <a:rPr lang="el-GR" sz="2800" dirty="0">
                <a:solidFill>
                  <a:srgbClr val="C00000"/>
                </a:solidFill>
              </a:rPr>
              <a:t> </a:t>
            </a:r>
            <a:r>
              <a:rPr lang="el-GR" sz="2800" dirty="0" err="1">
                <a:solidFill>
                  <a:srgbClr val="C00000"/>
                </a:solidFill>
              </a:rPr>
              <a:t>προσεγγιση</a:t>
            </a:r>
            <a:r>
              <a:rPr lang="el-GR" sz="2800" dirty="0">
                <a:solidFill>
                  <a:srgbClr val="C00000"/>
                </a:solidFill>
              </a:rPr>
              <a:t> της </a:t>
            </a:r>
            <a:r>
              <a:rPr lang="el-GR" sz="2800" dirty="0" err="1">
                <a:solidFill>
                  <a:srgbClr val="C00000"/>
                </a:solidFill>
              </a:rPr>
              <a:t>οικογενειασ</a:t>
            </a:r>
            <a:endParaRPr lang="el-GR" sz="2800" dirty="0">
              <a:solidFill>
                <a:srgbClr val="C00000"/>
              </a:solidFill>
            </a:endParaRPr>
          </a:p>
        </p:txBody>
      </p:sp>
      <p:sp>
        <p:nvSpPr>
          <p:cNvPr id="3" name="Θέση περιεχομένου 2">
            <a:extLst>
              <a:ext uri="{FF2B5EF4-FFF2-40B4-BE49-F238E27FC236}">
                <a16:creationId xmlns:a16="http://schemas.microsoft.com/office/drawing/2014/main" id="{8C58BF25-46BD-3543-00D0-68EFC0293F91}"/>
              </a:ext>
            </a:extLst>
          </p:cNvPr>
          <p:cNvSpPr>
            <a:spLocks noGrp="1"/>
          </p:cNvSpPr>
          <p:nvPr>
            <p:ph idx="1"/>
          </p:nvPr>
        </p:nvSpPr>
        <p:spPr>
          <a:xfrm>
            <a:off x="718457" y="2084832"/>
            <a:ext cx="10403633" cy="4558564"/>
          </a:xfrm>
        </p:spPr>
        <p:txBody>
          <a:bodyPr>
            <a:normAutofit fontScale="70000" lnSpcReduction="20000"/>
          </a:bodyPr>
          <a:lstStyle/>
          <a:p>
            <a:pPr algn="just">
              <a:buFont typeface="Wingdings" panose="05000000000000000000" pitchFamily="2" charset="2"/>
              <a:buChar char="§"/>
            </a:pPr>
            <a:r>
              <a:rPr lang="el-GR" sz="5100" dirty="0"/>
              <a:t> Διατυπώθηκαν  όμως και διαφορετικές  θέσεις που συχνά δέχθηκαν αρνητικές κριτικές. </a:t>
            </a:r>
          </a:p>
          <a:p>
            <a:pPr algn="just">
              <a:buFont typeface="Wingdings" panose="05000000000000000000" pitchFamily="2" charset="2"/>
              <a:buChar char="§"/>
            </a:pPr>
            <a:r>
              <a:rPr lang="el-GR" sz="5100" dirty="0"/>
              <a:t>Κάποιοι διανοητές υποστηρίζουν ότι η θέση ότι η οικογένεια με τη μορφή που τη γνωρίζουμε, αποτελεί  ένα οικουμενικό θεσμό που το συναντάμε σε όλα τα μέρη του κόσμου θεωρούν </a:t>
            </a:r>
            <a:r>
              <a:rPr lang="el-GR" sz="5100" dirty="0">
                <a:solidFill>
                  <a:srgbClr val="C00000"/>
                </a:solidFill>
              </a:rPr>
              <a:t>ότι είναι ένα μύθος </a:t>
            </a:r>
            <a:r>
              <a:rPr lang="el-GR" sz="5100" dirty="0"/>
              <a:t>που τον καλλιεργούν οι σημερινές κοινωνίες!</a:t>
            </a:r>
          </a:p>
          <a:p>
            <a:pPr algn="just">
              <a:buFont typeface="Wingdings" panose="05000000000000000000" pitchFamily="2" charset="2"/>
              <a:buChar char="§"/>
            </a:pPr>
            <a:r>
              <a:rPr lang="el-GR" sz="5100" dirty="0"/>
              <a:t>Σύμφωνα με τους  </a:t>
            </a:r>
            <a:r>
              <a:rPr lang="en-US" sz="5100" dirty="0" err="1"/>
              <a:t>Boehnish</a:t>
            </a:r>
            <a:r>
              <a:rPr lang="el-GR" sz="5100" dirty="0"/>
              <a:t> και  </a:t>
            </a:r>
            <a:r>
              <a:rPr lang="en-US" sz="5100" dirty="0"/>
              <a:t>Lenz </a:t>
            </a:r>
            <a:r>
              <a:rPr lang="el-GR" sz="5100" dirty="0"/>
              <a:t>οι διάφοροι μύθοι που έχουν καλλιεργηθεί μπορούν να ομαδοποιηθούν σε τρεις  κατηγορίες: </a:t>
            </a:r>
          </a:p>
        </p:txBody>
      </p:sp>
    </p:spTree>
    <p:extLst>
      <p:ext uri="{BB962C8B-B14F-4D97-AF65-F5344CB8AC3E}">
        <p14:creationId xmlns:p14="http://schemas.microsoft.com/office/powerpoint/2010/main" val="3808828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977777-06AF-45C6-950C-4CF690F1EB0F}"/>
              </a:ext>
            </a:extLst>
          </p:cNvPr>
          <p:cNvSpPr>
            <a:spLocks noGrp="1"/>
          </p:cNvSpPr>
          <p:nvPr>
            <p:ph type="title"/>
          </p:nvPr>
        </p:nvSpPr>
        <p:spPr>
          <a:xfrm>
            <a:off x="665825" y="365126"/>
            <a:ext cx="10687975" cy="851116"/>
          </a:xfrm>
        </p:spPr>
        <p:txBody>
          <a:bodyPr>
            <a:normAutofit/>
          </a:bodyPr>
          <a:lstStyle/>
          <a:p>
            <a:r>
              <a:rPr lang="en-US"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Durkheim</a:t>
            </a:r>
            <a:r>
              <a:rPr lang="el-GR"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3200" dirty="0"/>
          </a:p>
        </p:txBody>
      </p:sp>
      <p:sp>
        <p:nvSpPr>
          <p:cNvPr id="3" name="Θέση περιεχομένου 2">
            <a:extLst>
              <a:ext uri="{FF2B5EF4-FFF2-40B4-BE49-F238E27FC236}">
                <a16:creationId xmlns:a16="http://schemas.microsoft.com/office/drawing/2014/main" id="{C69279EE-413C-40F9-860E-E0B37331920B}"/>
              </a:ext>
            </a:extLst>
          </p:cNvPr>
          <p:cNvSpPr>
            <a:spLocks noGrp="1"/>
          </p:cNvSpPr>
          <p:nvPr>
            <p:ph idx="1"/>
          </p:nvPr>
        </p:nvSpPr>
        <p:spPr>
          <a:xfrm>
            <a:off x="363984" y="1216242"/>
            <a:ext cx="11700769" cy="5823749"/>
          </a:xfrm>
        </p:spPr>
        <p:txBody>
          <a:bodyPr>
            <a:noAutofit/>
          </a:bodyPr>
          <a:lstStyle/>
          <a:p>
            <a:pPr algn="just">
              <a:buFont typeface="Wingdings" panose="05000000000000000000" pitchFamily="2" charset="2"/>
              <a:buChar char="§"/>
            </a:pPr>
            <a:r>
              <a:rPr lang="el-GR" sz="3200" dirty="0"/>
              <a:t>Η συγγένεια  για τον </a:t>
            </a:r>
            <a:r>
              <a:rPr lang="en-US" sz="3200" dirty="0">
                <a:solidFill>
                  <a:srgbClr val="C00000"/>
                </a:solidFill>
                <a:latin typeface="Calibri" panose="020F0502020204030204" pitchFamily="34" charset="0"/>
                <a:ea typeface="Calibri" panose="020F0502020204030204" pitchFamily="34" charset="0"/>
                <a:cs typeface="Times New Roman" panose="02020603050405020304" pitchFamily="18" charset="0"/>
              </a:rPr>
              <a:t>Durkheim</a:t>
            </a:r>
            <a:r>
              <a:rPr lang="el-GR" sz="32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l-GR" sz="3200" dirty="0"/>
              <a:t>διαμορφώνεται σε  ομόκεντρους κύκλους:  Η  </a:t>
            </a:r>
            <a:r>
              <a:rPr lang="el-GR" sz="3200" b="1" dirty="0">
                <a:solidFill>
                  <a:srgbClr val="C00000"/>
                </a:solidFill>
              </a:rPr>
              <a:t>συζυγική  οικογένεια αποτελεί  τον  πρώτο (κεντρικό) κύκλο </a:t>
            </a:r>
            <a:r>
              <a:rPr lang="el-GR" sz="3200" dirty="0"/>
              <a:t>που περιβάλλεται από  άλλους  δυο (</a:t>
            </a:r>
            <a:r>
              <a:rPr lang="el-GR" sz="3200" b="1" dirty="0">
                <a:solidFill>
                  <a:srgbClr val="C00000"/>
                </a:solidFill>
              </a:rPr>
              <a:t>δευτερεύοντες) κύκλους</a:t>
            </a:r>
            <a:r>
              <a:rPr lang="el-GR" sz="3200" dirty="0"/>
              <a:t>.</a:t>
            </a:r>
          </a:p>
          <a:p>
            <a:pPr algn="just">
              <a:buFont typeface="Wingdings" panose="05000000000000000000" pitchFamily="2" charset="2"/>
              <a:buChar char="§"/>
            </a:pPr>
            <a:r>
              <a:rPr lang="el-GR" sz="3200" dirty="0"/>
              <a:t>Οι κύκλοι  αυτοί δεν  είναι  τίποτε  άλλο από  προηγούμενες μορφές συγγένειας,  οι  οποίες πηγαίνουν  πίσω μια  βαθμίδα στην εξ αίματος συγγένεια.</a:t>
            </a:r>
          </a:p>
          <a:p>
            <a:pPr algn="just">
              <a:buFont typeface="Wingdings" panose="05000000000000000000" pitchFamily="2" charset="2"/>
              <a:buChar char="§"/>
            </a:pPr>
            <a:r>
              <a:rPr lang="el-GR" sz="3200" dirty="0"/>
              <a:t>Στην  πατρογραμμική  οικογένεια οι συγγενείς,  ακόμη  και έκτου  βαθμού,  είχαν  σημαντικά δικαιώματα</a:t>
            </a:r>
            <a:r>
              <a:rPr lang="en-US" sz="3200" dirty="0"/>
              <a:t> </a:t>
            </a:r>
            <a:r>
              <a:rPr lang="el-GR" sz="3200" dirty="0"/>
              <a:t>και υποχρεώσεις.   </a:t>
            </a:r>
          </a:p>
          <a:p>
            <a:pPr algn="just">
              <a:buFont typeface="Wingdings" panose="05000000000000000000" pitchFamily="2" charset="2"/>
              <a:buChar char="§"/>
            </a:pPr>
            <a:r>
              <a:rPr lang="el-GR" sz="3200" dirty="0"/>
              <a:t>Αντίθετα, με  την  καθιέρωση  της  συζυγικής οικογένειας  ο  ρόλος  τους στην  οικογένεια είναι πρακτικά μηδενικός.</a:t>
            </a:r>
          </a:p>
        </p:txBody>
      </p:sp>
    </p:spTree>
    <p:extLst>
      <p:ext uri="{BB962C8B-B14F-4D97-AF65-F5344CB8AC3E}">
        <p14:creationId xmlns:p14="http://schemas.microsoft.com/office/powerpoint/2010/main" val="1227286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2E44EA-2377-466A-A01F-6800A5860DFD}"/>
              </a:ext>
            </a:extLst>
          </p:cNvPr>
          <p:cNvSpPr>
            <a:spLocks noGrp="1"/>
          </p:cNvSpPr>
          <p:nvPr>
            <p:ph type="title"/>
          </p:nvPr>
        </p:nvSpPr>
        <p:spPr>
          <a:xfrm>
            <a:off x="961053" y="585216"/>
            <a:ext cx="9783147" cy="646425"/>
          </a:xfrm>
        </p:spPr>
        <p:txBody>
          <a:bodyPr>
            <a:normAutofit/>
          </a:bodyPr>
          <a:lstStyle/>
          <a:p>
            <a:r>
              <a:rPr lang="en-US"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Durkheim</a:t>
            </a:r>
            <a:r>
              <a:rPr lang="el-GR"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3200" dirty="0"/>
          </a:p>
        </p:txBody>
      </p:sp>
      <p:sp>
        <p:nvSpPr>
          <p:cNvPr id="3" name="Θέση περιεχομένου 2">
            <a:extLst>
              <a:ext uri="{FF2B5EF4-FFF2-40B4-BE49-F238E27FC236}">
                <a16:creationId xmlns:a16="http://schemas.microsoft.com/office/drawing/2014/main" id="{7422E326-3AD4-41FA-B0DB-A28354F4F1E8}"/>
              </a:ext>
            </a:extLst>
          </p:cNvPr>
          <p:cNvSpPr>
            <a:spLocks noGrp="1"/>
          </p:cNvSpPr>
          <p:nvPr>
            <p:ph idx="1"/>
          </p:nvPr>
        </p:nvSpPr>
        <p:spPr>
          <a:xfrm>
            <a:off x="475861" y="1315617"/>
            <a:ext cx="11358073" cy="5413658"/>
          </a:xfrm>
        </p:spPr>
        <p:txBody>
          <a:bodyPr>
            <a:normAutofit lnSpcReduction="10000"/>
          </a:bodyPr>
          <a:lstStyle/>
          <a:p>
            <a:pPr algn="just">
              <a:buFont typeface="Wingdings" panose="05000000000000000000" pitchFamily="2" charset="2"/>
              <a:buChar char="§"/>
            </a:pPr>
            <a:r>
              <a:rPr lang="el-GR" sz="2800" dirty="0"/>
              <a:t>Τη  μετάβαση από την </a:t>
            </a:r>
            <a:r>
              <a:rPr lang="el-GR" sz="2800" dirty="0" err="1"/>
              <a:t>πατρογραμμική</a:t>
            </a:r>
            <a:r>
              <a:rPr lang="el-GR" sz="2800" dirty="0"/>
              <a:t> οικογένεια στη συζυγική, ο </a:t>
            </a:r>
            <a:r>
              <a:rPr lang="fr-FR" sz="2800" dirty="0"/>
              <a:t>D: </a:t>
            </a:r>
            <a:r>
              <a:rPr lang="el-GR" sz="2800" dirty="0"/>
              <a:t>την ερμηνεύει με το </a:t>
            </a:r>
            <a:r>
              <a:rPr lang="el-GR" sz="2800" b="1" dirty="0">
                <a:solidFill>
                  <a:srgbClr val="C00000"/>
                </a:solidFill>
              </a:rPr>
              <a:t>νόμο της «συρρίκνωσης». </a:t>
            </a:r>
            <a:r>
              <a:rPr lang="el-GR" sz="2800" dirty="0"/>
              <a:t>Η οικογένεια συρρικνώνεται καθώς επεκτείνεται το κοινωνικό περιβάλλον με το οποίο τα άτομα έρχονται σε επαφή.</a:t>
            </a:r>
          </a:p>
          <a:p>
            <a:pPr algn="just">
              <a:buFont typeface="Wingdings" panose="05000000000000000000" pitchFamily="2" charset="2"/>
              <a:buChar char="§"/>
            </a:pPr>
            <a:r>
              <a:rPr lang="el-GR" sz="2800" dirty="0"/>
              <a:t>Από την οργάνωση του χωριού περνάμε στην οργάνωση της πόλης και του κράτους και στη συνέχεια στις απέραντες κοινωνίες. </a:t>
            </a:r>
          </a:p>
          <a:p>
            <a:pPr algn="just">
              <a:buFont typeface="Wingdings" panose="05000000000000000000" pitchFamily="2" charset="2"/>
              <a:buChar char="§"/>
            </a:pPr>
            <a:r>
              <a:rPr lang="el-GR" sz="2800" dirty="0"/>
              <a:t>Την ίδια στιγμή που μειώνεται σε όγκο αλλάζει και η σύστασή της </a:t>
            </a:r>
          </a:p>
          <a:p>
            <a:pPr algn="just">
              <a:buFont typeface="Wingdings" panose="05000000000000000000" pitchFamily="2" charset="2"/>
              <a:buChar char="§"/>
            </a:pPr>
            <a:r>
              <a:rPr lang="el-GR" sz="2800" dirty="0"/>
              <a:t>Στη συζυγική οικογένεια η καταγωγή  από </a:t>
            </a:r>
            <a:r>
              <a:rPr lang="en-US" sz="2800" dirty="0"/>
              <a:t> </a:t>
            </a:r>
            <a:r>
              <a:rPr lang="en-US" sz="2800" dirty="0">
                <a:solidFill>
                  <a:srgbClr val="C00000"/>
                </a:solidFill>
              </a:rPr>
              <a:t>agnatic</a:t>
            </a:r>
            <a:r>
              <a:rPr lang="en-US" sz="2800" dirty="0"/>
              <a:t> </a:t>
            </a:r>
            <a:r>
              <a:rPr lang="el-GR" sz="2800" dirty="0"/>
              <a:t> (</a:t>
            </a:r>
            <a:r>
              <a:rPr lang="el-GR" sz="2800" dirty="0" err="1"/>
              <a:t>πατρογραμμική</a:t>
            </a:r>
            <a:r>
              <a:rPr lang="el-GR" sz="2800" dirty="0"/>
              <a:t>) έγινε  </a:t>
            </a:r>
            <a:r>
              <a:rPr lang="en-US" sz="2800" dirty="0"/>
              <a:t>  </a:t>
            </a:r>
            <a:r>
              <a:rPr lang="en-US" sz="2800" dirty="0">
                <a:solidFill>
                  <a:srgbClr val="C00000"/>
                </a:solidFill>
              </a:rPr>
              <a:t>cognatic</a:t>
            </a:r>
            <a:r>
              <a:rPr lang="en-US" sz="2800" dirty="0"/>
              <a:t> (</a:t>
            </a:r>
            <a:r>
              <a:rPr lang="el-GR" sz="2800" dirty="0"/>
              <a:t>αδιαφοροποίητη)</a:t>
            </a:r>
          </a:p>
          <a:p>
            <a:pPr algn="just">
              <a:buFont typeface="Wingdings" panose="05000000000000000000" pitchFamily="2" charset="2"/>
              <a:buChar char="§"/>
            </a:pPr>
            <a:r>
              <a:rPr lang="el-GR" sz="2800" dirty="0"/>
              <a:t>Ακόμη, οι συγγενικές σχέσεις και δεσμοί  που είχαν περισσότερο προσωπικό χαρακτήρα και μπορούσαν ανά πάσα στιγμή να διαρραγούν, έχουν περάσει και αυτές στον έλεγχο του κράτους.</a:t>
            </a:r>
          </a:p>
          <a:p>
            <a:pPr marL="0" indent="0" algn="just">
              <a:buNone/>
            </a:pPr>
            <a:endParaRPr lang="el-GR" sz="2800" dirty="0"/>
          </a:p>
        </p:txBody>
      </p:sp>
    </p:spTree>
    <p:extLst>
      <p:ext uri="{BB962C8B-B14F-4D97-AF65-F5344CB8AC3E}">
        <p14:creationId xmlns:p14="http://schemas.microsoft.com/office/powerpoint/2010/main" val="1831617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7CA1F1-8DA3-4726-B6B4-94A5A8BFF2DF}"/>
              </a:ext>
            </a:extLst>
          </p:cNvPr>
          <p:cNvSpPr>
            <a:spLocks noGrp="1"/>
          </p:cNvSpPr>
          <p:nvPr>
            <p:ph type="title"/>
          </p:nvPr>
        </p:nvSpPr>
        <p:spPr>
          <a:xfrm>
            <a:off x="997495" y="0"/>
            <a:ext cx="9720072" cy="1499616"/>
          </a:xfrm>
        </p:spPr>
        <p:txBody>
          <a:bodyPr/>
          <a:lstStyle/>
          <a:p>
            <a:endParaRPr lang="el-GR" dirty="0"/>
          </a:p>
        </p:txBody>
      </p:sp>
      <p:sp>
        <p:nvSpPr>
          <p:cNvPr id="3" name="Θέση περιεχομένου 2">
            <a:extLst>
              <a:ext uri="{FF2B5EF4-FFF2-40B4-BE49-F238E27FC236}">
                <a16:creationId xmlns:a16="http://schemas.microsoft.com/office/drawing/2014/main" id="{DF4C0F6B-AA79-4091-AA5C-420866A98DBF}"/>
              </a:ext>
            </a:extLst>
          </p:cNvPr>
          <p:cNvSpPr>
            <a:spLocks noGrp="1"/>
          </p:cNvSpPr>
          <p:nvPr>
            <p:ph idx="1"/>
          </p:nvPr>
        </p:nvSpPr>
        <p:spPr>
          <a:xfrm>
            <a:off x="208431" y="1266351"/>
            <a:ext cx="11716092" cy="5414367"/>
          </a:xfrm>
        </p:spPr>
        <p:txBody>
          <a:bodyPr>
            <a:normAutofit lnSpcReduction="10000"/>
          </a:bodyPr>
          <a:lstStyle/>
          <a:p>
            <a:pPr marL="708660" indent="-342900" algn="just">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 Ο Ε.</a:t>
            </a:r>
            <a:r>
              <a:rPr lang="fr-FR" sz="2800" dirty="0">
                <a:effectLst/>
                <a:latin typeface="Calibri" panose="020F0502020204030204" pitchFamily="34" charset="0"/>
                <a:ea typeface="Calibri" panose="020F0502020204030204" pitchFamily="34" charset="0"/>
                <a:cs typeface="Times New Roman" panose="02020603050405020304" pitchFamily="18" charset="0"/>
              </a:rPr>
              <a:t>D</a:t>
            </a:r>
            <a:r>
              <a:rPr lang="el-GR" sz="2800" dirty="0">
                <a:effectLst/>
                <a:latin typeface="Calibri" panose="020F0502020204030204" pitchFamily="34" charset="0"/>
                <a:ea typeface="Calibri" panose="020F0502020204030204" pitchFamily="34" charset="0"/>
                <a:cs typeface="Times New Roman" panose="02020603050405020304" pitchFamily="18" charset="0"/>
              </a:rPr>
              <a:t>. υποστηρίζει  ότι η σημαντική μεταβολή που συνέβη στην οικογένεια, είναι η προοδευτική διάρρηξη του «</a:t>
            </a:r>
            <a:r>
              <a:rPr lang="el-GR"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οικογενειακού  κομμουνισμού» </a:t>
            </a:r>
            <a:r>
              <a:rPr lang="en-US"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familial communism</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708660" indent="-342900" algn="just">
              <a:lnSpc>
                <a:spcPct val="107000"/>
              </a:lnSpc>
              <a:spcAft>
                <a:spcPts val="800"/>
              </a:spcAft>
              <a:buFont typeface="Wingdings" panose="05000000000000000000" pitchFamily="2"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To</a:t>
            </a:r>
            <a:r>
              <a:rPr lang="el-GR" sz="2800" dirty="0">
                <a:latin typeface="Calibri" panose="020F0502020204030204" pitchFamily="34" charset="0"/>
                <a:ea typeface="Calibri" panose="020F0502020204030204" pitchFamily="34" charset="0"/>
                <a:cs typeface="Times New Roman" panose="02020603050405020304" pitchFamily="18" charset="0"/>
              </a:rPr>
              <a:t> γένος  αντιπροσώπευε μια μορφή «</a:t>
            </a:r>
            <a:r>
              <a:rPr lang="el-GR"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οικογενειακού  κομμουνισμού/</a:t>
            </a:r>
            <a:r>
              <a:rPr lang="en-US"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familial communism</a:t>
            </a:r>
            <a:r>
              <a:rPr lang="el-GR"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2800" i="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στην  ιδιοκτησία, μια σχέση που ολόκληρη η περιουσία ήταν κοινή.  </a:t>
            </a:r>
          </a:p>
          <a:p>
            <a:pPr marL="708660" indent="-342900" algn="just">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Αυτός ο τύπος οικογένειας σταδιακά συρρικνώθηκε σε μέγεθος  και ο κύκλος συγγένειας περιορίστηκε στον πρώτο κύκλο</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στον κεντρικό κύκλο  (τη συζυγική οικογένεια).  </a:t>
            </a:r>
          </a:p>
          <a:p>
            <a:pPr marL="708660" indent="-342900" algn="just">
              <a:lnSpc>
                <a:spcPct val="107000"/>
              </a:lnSpc>
              <a:spcAft>
                <a:spcPts val="800"/>
              </a:spcAft>
              <a:buFont typeface="Wingdings" panose="05000000000000000000" pitchFamily="2" charset="2"/>
              <a:buChar char="§"/>
            </a:pPr>
            <a:r>
              <a:rPr lang="el-GR" sz="2800" dirty="0">
                <a:latin typeface="Calibri" panose="020F0502020204030204" pitchFamily="34" charset="0"/>
                <a:ea typeface="Calibri" panose="020F0502020204030204" pitchFamily="34" charset="0"/>
                <a:cs typeface="Times New Roman" panose="02020603050405020304" pitchFamily="18" charset="0"/>
              </a:rPr>
              <a:t>Κάθε άτομο αποκτά τον δικό του χαρακτήρα , το δικό του τρόπο αίσθησης.</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708660" indent="-342900" algn="just">
              <a:lnSpc>
                <a:spcPct val="107000"/>
              </a:lnSpc>
              <a:spcAft>
                <a:spcPts val="800"/>
              </a:spcAft>
              <a:buFont typeface="Wingdings" panose="05000000000000000000" pitchFamily="2" charset="2"/>
              <a:buChar char="§"/>
            </a:pP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57834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A6AA64-892B-4B78-80F0-F44003A2F359}"/>
              </a:ext>
            </a:extLst>
          </p:cNvPr>
          <p:cNvSpPr>
            <a:spLocks noGrp="1"/>
          </p:cNvSpPr>
          <p:nvPr>
            <p:ph type="title"/>
          </p:nvPr>
        </p:nvSpPr>
        <p:spPr>
          <a:xfrm>
            <a:off x="709127" y="186612"/>
            <a:ext cx="10035073" cy="1007706"/>
          </a:xfrm>
        </p:spPr>
        <p:txBody>
          <a:bodyPr>
            <a:normAutofit/>
          </a:bodyPr>
          <a:lstStyle/>
          <a:p>
            <a:r>
              <a:rPr lang="el-GR" sz="2000" dirty="0"/>
              <a:t> </a:t>
            </a:r>
            <a:r>
              <a:rPr lang="el-GR" sz="2000" dirty="0" err="1">
                <a:solidFill>
                  <a:srgbClr val="C00000"/>
                </a:solidFill>
              </a:rPr>
              <a:t>Απο</a:t>
            </a:r>
            <a:r>
              <a:rPr lang="el-GR" sz="2000" dirty="0">
                <a:solidFill>
                  <a:srgbClr val="C00000"/>
                </a:solidFill>
              </a:rPr>
              <a:t>  τη </a:t>
            </a:r>
            <a:r>
              <a:rPr lang="el-GR" sz="2400" b="1" dirty="0" err="1">
                <a:solidFill>
                  <a:srgbClr val="C00000"/>
                </a:solidFill>
              </a:rPr>
              <a:t>μηχανικη</a:t>
            </a:r>
            <a:r>
              <a:rPr lang="el-GR" sz="2400" b="1" dirty="0">
                <a:solidFill>
                  <a:srgbClr val="C00000"/>
                </a:solidFill>
              </a:rPr>
              <a:t>» στην «</a:t>
            </a:r>
            <a:r>
              <a:rPr lang="el-GR" sz="2400" b="1" dirty="0" err="1">
                <a:solidFill>
                  <a:srgbClr val="C00000"/>
                </a:solidFill>
              </a:rPr>
              <a:t>οργανικη</a:t>
            </a:r>
            <a:r>
              <a:rPr lang="el-GR" sz="2400" b="1" dirty="0">
                <a:solidFill>
                  <a:srgbClr val="C00000"/>
                </a:solidFill>
              </a:rPr>
              <a:t>» </a:t>
            </a:r>
            <a:r>
              <a:rPr lang="el-GR" sz="2400" b="1" dirty="0" err="1">
                <a:solidFill>
                  <a:srgbClr val="C00000"/>
                </a:solidFill>
              </a:rPr>
              <a:t>αλληλεγγυη</a:t>
            </a:r>
            <a:r>
              <a:rPr lang="el-GR" sz="2400" b="1" dirty="0">
                <a:solidFill>
                  <a:srgbClr val="C00000"/>
                </a:solidFill>
              </a:rPr>
              <a:t>.   </a:t>
            </a:r>
          </a:p>
        </p:txBody>
      </p:sp>
      <p:sp>
        <p:nvSpPr>
          <p:cNvPr id="3" name="Θέση περιεχομένου 2">
            <a:extLst>
              <a:ext uri="{FF2B5EF4-FFF2-40B4-BE49-F238E27FC236}">
                <a16:creationId xmlns:a16="http://schemas.microsoft.com/office/drawing/2014/main" id="{E4CC1CD8-9074-4B30-8DA2-8C4987D9B38D}"/>
              </a:ext>
            </a:extLst>
          </p:cNvPr>
          <p:cNvSpPr>
            <a:spLocks noGrp="1"/>
          </p:cNvSpPr>
          <p:nvPr>
            <p:ph idx="1"/>
          </p:nvPr>
        </p:nvSpPr>
        <p:spPr>
          <a:xfrm>
            <a:off x="186814" y="943898"/>
            <a:ext cx="11644402" cy="5811466"/>
          </a:xfrm>
        </p:spPr>
        <p:txBody>
          <a:bodyPr>
            <a:noAutofit/>
          </a:bodyPr>
          <a:lstStyle/>
          <a:p>
            <a:pPr algn="just">
              <a:buFont typeface="Wingdings" panose="05000000000000000000" pitchFamily="2" charset="2"/>
              <a:buChar char="§"/>
            </a:pPr>
            <a:r>
              <a:rPr lang="el-GR" sz="2400" dirty="0"/>
              <a:t>Ο διαχωρισμός από τη σχετικά </a:t>
            </a:r>
            <a:r>
              <a:rPr lang="el-GR" sz="2400" dirty="0">
                <a:solidFill>
                  <a:srgbClr val="C00000"/>
                </a:solidFill>
              </a:rPr>
              <a:t>αδιαφοροποίητη οργάνωση του γένους </a:t>
            </a:r>
            <a:r>
              <a:rPr lang="el-GR" sz="2400" dirty="0"/>
              <a:t>και τη συλλογική συνείδηση πρόβαλε με τη μετάβαση των κοινωνιών από τη </a:t>
            </a:r>
            <a:r>
              <a:rPr lang="el-GR" sz="2400" b="1" dirty="0">
                <a:solidFill>
                  <a:srgbClr val="C00000"/>
                </a:solidFill>
              </a:rPr>
              <a:t>«μηχανική» στην «οργανική» αλληλεγγύη.</a:t>
            </a:r>
            <a:r>
              <a:rPr lang="el-GR" sz="2400" dirty="0">
                <a:cs typeface="Times New Roman" panose="02020603050405020304" pitchFamily="18" charset="0"/>
              </a:rPr>
              <a:t> </a:t>
            </a:r>
          </a:p>
          <a:p>
            <a:pPr algn="just">
              <a:buFont typeface="Wingdings" panose="05000000000000000000" pitchFamily="2" charset="2"/>
              <a:buChar char="§"/>
            </a:pPr>
            <a:r>
              <a:rPr lang="el-GR" sz="2400" dirty="0">
                <a:cs typeface="Times New Roman" panose="02020603050405020304" pitchFamily="18" charset="0"/>
              </a:rPr>
              <a:t>Σύμφωνα  με τον </a:t>
            </a:r>
            <a:r>
              <a:rPr lang="fr-FR" sz="2400" dirty="0">
                <a:cs typeface="Times New Roman" panose="02020603050405020304" pitchFamily="18" charset="0"/>
              </a:rPr>
              <a:t>E.D.</a:t>
            </a:r>
            <a:r>
              <a:rPr lang="el-GR" sz="2400" dirty="0">
                <a:cs typeface="Times New Roman" panose="02020603050405020304" pitchFamily="18" charset="0"/>
              </a:rPr>
              <a:t> οι  τύποι της κοινωνικής αλληλεγγύης είναι συνάρτηση του τρόπου ανάπτυξης και οργάνωσης των κοινωνιών.</a:t>
            </a:r>
          </a:p>
          <a:p>
            <a:pPr algn="just">
              <a:buFont typeface="Wingdings" panose="05000000000000000000" pitchFamily="2" charset="2"/>
              <a:buChar char="§"/>
            </a:pPr>
            <a:r>
              <a:rPr lang="el-GR" sz="2400" dirty="0">
                <a:cs typeface="Times New Roman" panose="02020603050405020304" pitchFamily="18" charset="0"/>
              </a:rPr>
              <a:t>Στις παραδοσιακές κοινωνίες επικρατεί </a:t>
            </a:r>
            <a:r>
              <a:rPr lang="el-GR" sz="2400" dirty="0">
                <a:solidFill>
                  <a:srgbClr val="C00000"/>
                </a:solidFill>
                <a:cs typeface="Times New Roman" panose="02020603050405020304" pitchFamily="18" charset="0"/>
              </a:rPr>
              <a:t>η μηχανική αλληλεγγύη  </a:t>
            </a:r>
            <a:r>
              <a:rPr lang="el-GR" sz="2400" dirty="0">
                <a:cs typeface="Times New Roman" panose="02020603050405020304" pitchFamily="18" charset="0"/>
              </a:rPr>
              <a:t>αφού η συνοχή της κοινωνίας προέρχεται από την ομοιογένεια των ατόμων , τις κοινές πεποιθήσεις και αξίες.</a:t>
            </a:r>
            <a:endParaRPr lang="el-GR" sz="2400" dirty="0"/>
          </a:p>
          <a:p>
            <a:pPr algn="just">
              <a:buFont typeface="Wingdings" panose="05000000000000000000" pitchFamily="2" charset="2"/>
              <a:buChar char="§"/>
            </a:pPr>
            <a:r>
              <a:rPr lang="el-GR" sz="2400" dirty="0">
                <a:ea typeface="Calibri" panose="020F0502020204030204" pitchFamily="34" charset="0"/>
                <a:cs typeface="Times New Roman" panose="02020603050405020304" pitchFamily="18" charset="0"/>
              </a:rPr>
              <a:t>Στις σύγχρονες-διαφοροποιημένες κοινωνίες  η αλληλεγγύη είναι </a:t>
            </a:r>
            <a:r>
              <a:rPr lang="el-GR" sz="2400" dirty="0">
                <a:solidFill>
                  <a:srgbClr val="C00000"/>
                </a:solidFill>
                <a:ea typeface="Calibri" panose="020F0502020204030204" pitchFamily="34" charset="0"/>
                <a:cs typeface="Times New Roman" panose="02020603050405020304" pitchFamily="18" charset="0"/>
              </a:rPr>
              <a:t>«οργανική</a:t>
            </a:r>
            <a:r>
              <a:rPr lang="el-GR" sz="2400" dirty="0">
                <a:ea typeface="Calibri" panose="020F0502020204030204" pitchFamily="34" charset="0"/>
                <a:cs typeface="Times New Roman" panose="02020603050405020304" pitchFamily="18" charset="0"/>
              </a:rPr>
              <a:t>» και προέρχεται από τον καταμερισμό της εργασίας και την συμπληρωματικότητα των ατόμων.</a:t>
            </a:r>
          </a:p>
          <a:p>
            <a:pPr algn="just">
              <a:buFont typeface="Wingdings" panose="05000000000000000000" pitchFamily="2" charset="2"/>
              <a:buChar char="§"/>
            </a:pPr>
            <a:r>
              <a:rPr lang="el-GR" sz="2400" dirty="0"/>
              <a:t>Οι συνέπειες της υποχώρησης του </a:t>
            </a:r>
            <a:r>
              <a:rPr lang="el-GR" sz="2400" dirty="0">
                <a:solidFill>
                  <a:srgbClr val="C00000"/>
                </a:solidFill>
                <a:ea typeface="Calibri" panose="020F0502020204030204" pitchFamily="34" charset="0"/>
                <a:cs typeface="Times New Roman" panose="02020603050405020304" pitchFamily="18" charset="0"/>
              </a:rPr>
              <a:t>«</a:t>
            </a:r>
            <a:r>
              <a:rPr lang="el-GR" sz="2400" i="1" dirty="0">
                <a:solidFill>
                  <a:srgbClr val="C00000"/>
                </a:solidFill>
                <a:ea typeface="Calibri" panose="020F0502020204030204" pitchFamily="34" charset="0"/>
                <a:cs typeface="Times New Roman" panose="02020603050405020304" pitchFamily="18" charset="0"/>
              </a:rPr>
              <a:t>οικογενειακού  κομμουνισμού» </a:t>
            </a:r>
            <a:r>
              <a:rPr lang="el-GR" sz="2400" dirty="0">
                <a:ea typeface="Calibri" panose="020F0502020204030204" pitchFamily="34" charset="0"/>
                <a:cs typeface="Times New Roman" panose="02020603050405020304" pitchFamily="18" charset="0"/>
              </a:rPr>
              <a:t>είναι ότι τα υλικά αγαθά έπαυσαν να αποτελούν το συνδετικό κρίκο  για την οικιακή ομάδα και  </a:t>
            </a:r>
            <a:r>
              <a:rPr lang="el-GR" sz="2400" dirty="0"/>
              <a:t>η οικογενειακή αλληλεγγύη  μετατράπηκε σε υπόθεση προσώπων. </a:t>
            </a:r>
          </a:p>
          <a:p>
            <a:pPr algn="just">
              <a:buFont typeface="Wingdings" panose="05000000000000000000" pitchFamily="2" charset="2"/>
              <a:buChar char="§"/>
            </a:pPr>
            <a:r>
              <a:rPr lang="el-GR" sz="2400" dirty="0"/>
              <a:t>Στο παρελθόν οι δεσμοί που προέρχονταν από τα πράγματα,  είχαν προβάδισμα έναντι εκείνων από τα πρόσωπα. </a:t>
            </a:r>
            <a:r>
              <a:rPr lang="el-GR" sz="2400" dirty="0">
                <a:ea typeface="Calibri" panose="020F0502020204030204" pitchFamily="34" charset="0"/>
                <a:cs typeface="Times New Roman" panose="02020603050405020304" pitchFamily="18" charset="0"/>
              </a:rPr>
              <a:t>Το σύνολο της οικογενειακής οργάνωσης είχε βασικό στόχο τη διατήρηση της περιουσίας του γένους και όλα τα άλλα  ήταν σε δεύτερη μοίρα.</a:t>
            </a:r>
          </a:p>
        </p:txBody>
      </p:sp>
    </p:spTree>
    <p:extLst>
      <p:ext uri="{BB962C8B-B14F-4D97-AF65-F5344CB8AC3E}">
        <p14:creationId xmlns:p14="http://schemas.microsoft.com/office/powerpoint/2010/main" val="3399539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F81804-E37D-4AD3-A052-A35E482E3C7F}"/>
              </a:ext>
            </a:extLst>
          </p:cNvPr>
          <p:cNvSpPr>
            <a:spLocks noGrp="1"/>
          </p:cNvSpPr>
          <p:nvPr>
            <p:ph type="title"/>
          </p:nvPr>
        </p:nvSpPr>
        <p:spPr>
          <a:xfrm>
            <a:off x="698089" y="261258"/>
            <a:ext cx="10046111" cy="397504"/>
          </a:xfrm>
        </p:spPr>
        <p:txBody>
          <a:bodyPr>
            <a:normAutofit/>
          </a:bodyPr>
          <a:lstStyle/>
          <a:p>
            <a:r>
              <a:rPr lang="el-GR" sz="24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η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κοινη</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περιουσια</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παυει</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να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αποτελει</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παραγοντα</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οικογενειακης</a:t>
            </a:r>
            <a:r>
              <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2000" b="1"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ζωης</a:t>
            </a:r>
            <a:endParaRPr lang="el-GR" sz="2000" b="1" dirty="0">
              <a:solidFill>
                <a:srgbClr val="C00000"/>
              </a:solidFill>
            </a:endParaRPr>
          </a:p>
        </p:txBody>
      </p:sp>
      <p:sp>
        <p:nvSpPr>
          <p:cNvPr id="3" name="Θέση περιεχομένου 2">
            <a:extLst>
              <a:ext uri="{FF2B5EF4-FFF2-40B4-BE49-F238E27FC236}">
                <a16:creationId xmlns:a16="http://schemas.microsoft.com/office/drawing/2014/main" id="{D9AB334F-405A-4BFF-AB80-02AC05F553CC}"/>
              </a:ext>
            </a:extLst>
          </p:cNvPr>
          <p:cNvSpPr>
            <a:spLocks noGrp="1"/>
          </p:cNvSpPr>
          <p:nvPr>
            <p:ph idx="1"/>
          </p:nvPr>
        </p:nvSpPr>
        <p:spPr>
          <a:xfrm>
            <a:off x="157315" y="786582"/>
            <a:ext cx="11769213" cy="6286024"/>
          </a:xfrm>
        </p:spPr>
        <p:txBody>
          <a:bodyPr>
            <a:normAutofit fontScale="25000" lnSpcReduction="20000"/>
          </a:bodyPr>
          <a:lstStyle/>
          <a:p>
            <a:pPr marL="708660" indent="-342900" algn="just">
              <a:lnSpc>
                <a:spcPct val="107000"/>
              </a:lnSpc>
              <a:spcAft>
                <a:spcPts val="800"/>
              </a:spcAft>
              <a:buFont typeface="Wingdings" panose="05000000000000000000" pitchFamily="2" charset="2"/>
              <a:buChar char="§"/>
            </a:pPr>
            <a:r>
              <a:rPr lang="el-GR" sz="9600" dirty="0"/>
              <a:t>Στη συζυγική οικογένεια, η οικογενειακή αλληλεγγύη μετασχηματίστηκε.  Από τη μια μεριά αυτή είναι πιο ισχυρή γιατί οι δεσμοί μεταξύ συγγενών είναι αδιάλυτοι (κατά το δίκαιο) αλλά από την άλλη πλευρά, οι υποχρεώσεις  είναι λιγότερες και μικρότερης σημασίας. Σήμερα είμαστε συνδεδεμένοι με τα πρόσωπα του πατέρα , της μητέρας των παιδιών μας.</a:t>
            </a:r>
          </a:p>
          <a:p>
            <a:pPr marL="708660" indent="-342900" algn="just">
              <a:lnSpc>
                <a:spcPct val="107000"/>
              </a:lnSpc>
              <a:spcAft>
                <a:spcPts val="800"/>
              </a:spcAft>
              <a:buFont typeface="Wingdings" panose="05000000000000000000" pitchFamily="2" charset="2"/>
              <a:buChar char="§"/>
            </a:pPr>
            <a:r>
              <a:rPr lang="el-GR" sz="9600" dirty="0">
                <a:effectLst/>
                <a:latin typeface="Calibri" panose="020F0502020204030204" pitchFamily="34" charset="0"/>
                <a:ea typeface="Calibri" panose="020F0502020204030204" pitchFamily="34" charset="0"/>
                <a:cs typeface="Times New Roman" panose="02020603050405020304" pitchFamily="18" charset="0"/>
              </a:rPr>
              <a:t>Με την υποχώρηση του οικογενειακού κομμουνισμού, η </a:t>
            </a:r>
            <a:r>
              <a:rPr lang="el-GR" sz="9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κοινή περιουσία </a:t>
            </a:r>
            <a:r>
              <a:rPr lang="el-GR" sz="9600" dirty="0">
                <a:effectLst/>
                <a:latin typeface="Calibri" panose="020F0502020204030204" pitchFamily="34" charset="0"/>
                <a:ea typeface="Calibri" panose="020F0502020204030204" pitchFamily="34" charset="0"/>
                <a:cs typeface="Times New Roman" panose="02020603050405020304" pitchFamily="18" charset="0"/>
              </a:rPr>
              <a:t>έπαψε  να αποτελεί έναν παράγοντα οικογενειακής ζωής. Γρήγορα  το </a:t>
            </a:r>
            <a:r>
              <a:rPr lang="el-GR" sz="9600" dirty="0"/>
              <a:t>κληρονομικό δίκαιο ή η σύνταξη διαθήκης, ακύρωσε το δικαίωμα κληρονομιάς για τους συγγενείς του δεύτερου κύκλου. </a:t>
            </a:r>
          </a:p>
          <a:p>
            <a:pPr marL="708660" indent="-342900" algn="just">
              <a:lnSpc>
                <a:spcPct val="107000"/>
              </a:lnSpc>
              <a:spcAft>
                <a:spcPts val="800"/>
              </a:spcAft>
              <a:buFont typeface="Wingdings" panose="05000000000000000000" pitchFamily="2" charset="2"/>
              <a:buChar char="§"/>
            </a:pPr>
            <a:r>
              <a:rPr lang="el-GR" sz="9600" dirty="0"/>
              <a:t>Το δικαίωμα των συγγενών του πρώτου κύκλου  (γονείς και παιδιά) να κληρονομήσουν   τους προγόνους τους,  προκύπτει   μόνο στην περίπτωση  που ο πρόγονος δεν έχει δημιουργήσει εμπόδιο. Ο πατέρας μπορεί να αποκληρώσει τα παιδιά του</a:t>
            </a:r>
            <a:r>
              <a:rPr lang="en-US" sz="9600" dirty="0"/>
              <a:t>,</a:t>
            </a:r>
            <a:r>
              <a:rPr lang="el-GR" sz="9600" dirty="0"/>
              <a:t> πλήρως ή μερικώς.</a:t>
            </a:r>
          </a:p>
          <a:p>
            <a:pPr marL="708660" indent="-342900" algn="just">
              <a:lnSpc>
                <a:spcPct val="107000"/>
              </a:lnSpc>
              <a:spcAft>
                <a:spcPts val="800"/>
              </a:spcAft>
              <a:buFont typeface="Wingdings" panose="05000000000000000000" pitchFamily="2" charset="2"/>
              <a:buChar char="§"/>
            </a:pPr>
            <a:r>
              <a:rPr lang="el-GR" sz="9600" dirty="0"/>
              <a:t>Αν είχαμε  καθαρά προσωπικές επιδιώξεις στη μεταβίβαση των οικογενειακών αγαθών, θα είχαμε λιγότερα κίνητρα για εργασία. </a:t>
            </a:r>
            <a:endParaRPr lang="el-GR" sz="3100" dirty="0">
              <a:effectLst/>
              <a:latin typeface="Calibri" panose="020F0502020204030204" pitchFamily="34" charset="0"/>
              <a:ea typeface="Calibri" panose="020F0502020204030204" pitchFamily="34" charset="0"/>
              <a:cs typeface="Times New Roman" panose="02020603050405020304" pitchFamily="18" charset="0"/>
            </a:endParaRPr>
          </a:p>
          <a:p>
            <a:pPr marL="708660" indent="-342900" algn="just">
              <a:lnSpc>
                <a:spcPct val="107000"/>
              </a:lnSpc>
              <a:spcAft>
                <a:spcPts val="800"/>
              </a:spcAft>
              <a:buFont typeface="Wingdings" panose="05000000000000000000" pitchFamily="2" charset="2"/>
              <a:buChar char="§"/>
            </a:pPr>
            <a:endParaRPr lang="el-GR" sz="3100" dirty="0">
              <a:effectLst/>
              <a:latin typeface="Calibri" panose="020F0502020204030204" pitchFamily="34" charset="0"/>
              <a:ea typeface="Calibri" panose="020F0502020204030204" pitchFamily="34" charset="0"/>
              <a:cs typeface="Times New Roman" panose="02020603050405020304" pitchFamily="18" charset="0"/>
            </a:endParaRPr>
          </a:p>
          <a:p>
            <a:pPr marL="365760" indent="0" algn="just">
              <a:lnSpc>
                <a:spcPct val="107000"/>
              </a:lnSpc>
              <a:spcAft>
                <a:spcPts val="800"/>
              </a:spcAft>
              <a:buNone/>
            </a:pP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708660" indent="-342900" algn="just">
              <a:lnSpc>
                <a:spcPct val="107000"/>
              </a:lnSpc>
              <a:spcAft>
                <a:spcPts val="800"/>
              </a:spcAft>
              <a:buFont typeface="Wingdings" panose="05000000000000000000" pitchFamily="2" charset="2"/>
              <a:buChar char="§"/>
            </a:pP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marL="708660" indent="-342900" algn="just">
              <a:lnSpc>
                <a:spcPct val="107000"/>
              </a:lnSpc>
              <a:spcAft>
                <a:spcPts val="800"/>
              </a:spcAft>
              <a:buFont typeface="Wingdings" panose="05000000000000000000" pitchFamily="2" charset="2"/>
              <a:buChar char="§"/>
            </a:pP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532559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F43077-CAE2-2A1E-CB66-00FC534FB5CA}"/>
              </a:ext>
            </a:extLst>
          </p:cNvPr>
          <p:cNvSpPr>
            <a:spLocks noGrp="1"/>
          </p:cNvSpPr>
          <p:nvPr>
            <p:ph type="title"/>
          </p:nvPr>
        </p:nvSpPr>
        <p:spPr>
          <a:xfrm>
            <a:off x="935637" y="290248"/>
            <a:ext cx="9720072" cy="1499616"/>
          </a:xfrm>
        </p:spPr>
        <p:txBody>
          <a:bodyPr/>
          <a:lstStyle/>
          <a:p>
            <a:endParaRPr lang="el-GR" dirty="0"/>
          </a:p>
        </p:txBody>
      </p:sp>
      <p:sp>
        <p:nvSpPr>
          <p:cNvPr id="3" name="Θέση περιεχομένου 2">
            <a:extLst>
              <a:ext uri="{FF2B5EF4-FFF2-40B4-BE49-F238E27FC236}">
                <a16:creationId xmlns:a16="http://schemas.microsoft.com/office/drawing/2014/main" id="{3D505B98-5C72-8562-A97D-A12FD1510340}"/>
              </a:ext>
            </a:extLst>
          </p:cNvPr>
          <p:cNvSpPr>
            <a:spLocks noGrp="1"/>
          </p:cNvSpPr>
          <p:nvPr>
            <p:ph idx="1"/>
          </p:nvPr>
        </p:nvSpPr>
        <p:spPr>
          <a:xfrm>
            <a:off x="839756" y="1866122"/>
            <a:ext cx="10418180" cy="4898472"/>
          </a:xfrm>
        </p:spPr>
        <p:txBody>
          <a:bodyPr/>
          <a:lstStyle/>
          <a:p>
            <a:pPr algn="just">
              <a:buFont typeface="Wingdings" panose="05000000000000000000" pitchFamily="2" charset="2"/>
              <a:buChar char="§"/>
            </a:pPr>
            <a:r>
              <a:rPr lang="el-GR" sz="2800" dirty="0"/>
              <a:t>Όπως υποστηρίζει  αν είχαμε  καθαρά προσωπικές επιδιώξεις στη μεταβίβαση των οικογενειακών αγαθών, θα είχαμε λιγότερα κίνητρα για εργασία. </a:t>
            </a:r>
          </a:p>
          <a:p>
            <a:pPr algn="just">
              <a:buFont typeface="Wingdings" panose="05000000000000000000" pitchFamily="2" charset="2"/>
              <a:buChar char="§"/>
            </a:pPr>
            <a:r>
              <a:rPr lang="el-GR" sz="2800" dirty="0"/>
              <a:t>Η εργασία μας αποκτά μόνο σημασία όταν υπηρετεί κάτι περισσότερο από προσωπικούς σκοπούς.</a:t>
            </a:r>
          </a:p>
          <a:p>
            <a:pPr algn="just">
              <a:buFont typeface="Wingdings" panose="05000000000000000000" pitchFamily="2" charset="2"/>
              <a:buChar char="§"/>
            </a:pPr>
            <a:r>
              <a:rPr lang="el-GR" sz="2800" dirty="0"/>
              <a:t> Αυτό που μας συνδέει με την εργασία μας, είναι το γεγονός ότι αυτή αποτελεί </a:t>
            </a:r>
            <a:r>
              <a:rPr lang="el-GR" sz="2800" dirty="0">
                <a:solidFill>
                  <a:srgbClr val="C00000"/>
                </a:solidFill>
              </a:rPr>
              <a:t>μέσον  να αυξήσουμε την ευημερία των παιδιών μας.</a:t>
            </a:r>
          </a:p>
          <a:p>
            <a:pPr algn="just">
              <a:buFont typeface="Wingdings" panose="05000000000000000000" pitchFamily="2" charset="2"/>
              <a:buChar char="§"/>
            </a:pPr>
            <a:r>
              <a:rPr lang="el-GR" sz="2800" dirty="0"/>
              <a:t>Αν  αυτή η προοπτική εξέλιπε αυτό το ηθικό κίνητρο  ιδιαίτερης ισχύος θα εξέλιπε.</a:t>
            </a:r>
          </a:p>
          <a:p>
            <a:endParaRPr lang="el-GR" dirty="0"/>
          </a:p>
        </p:txBody>
      </p:sp>
    </p:spTree>
    <p:extLst>
      <p:ext uri="{BB962C8B-B14F-4D97-AF65-F5344CB8AC3E}">
        <p14:creationId xmlns:p14="http://schemas.microsoft.com/office/powerpoint/2010/main" val="4433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2CF13D-3794-4011-89C3-63374A1FE338}"/>
              </a:ext>
            </a:extLst>
          </p:cNvPr>
          <p:cNvSpPr>
            <a:spLocks noGrp="1"/>
          </p:cNvSpPr>
          <p:nvPr>
            <p:ph type="title"/>
          </p:nvPr>
        </p:nvSpPr>
        <p:spPr>
          <a:xfrm>
            <a:off x="933061" y="307910"/>
            <a:ext cx="9811139" cy="1063690"/>
          </a:xfrm>
        </p:spPr>
        <p:txBody>
          <a:bodyPr>
            <a:normAutofit fontScale="90000"/>
          </a:bodyPr>
          <a:lstStyle/>
          <a:p>
            <a:r>
              <a:rPr lang="el-GR" sz="36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διατΗρηση</a:t>
            </a:r>
            <a:r>
              <a:rPr lang="el-GR" sz="3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της  </a:t>
            </a:r>
            <a:r>
              <a:rPr lang="el-GR" sz="36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κοινωνικΗς</a:t>
            </a:r>
            <a:r>
              <a:rPr lang="el-GR" sz="3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36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συνοχΗς</a:t>
            </a:r>
            <a:r>
              <a:rPr lang="el-GR" sz="3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και  την  </a:t>
            </a:r>
            <a:r>
              <a:rPr lang="el-GR" sz="36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ενΙσχυση</a:t>
            </a:r>
            <a:r>
              <a:rPr lang="el-GR" sz="3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της  </a:t>
            </a:r>
            <a:r>
              <a:rPr lang="el-GR" sz="3600" dirty="0" err="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αλληλεγγΥης</a:t>
            </a:r>
            <a:r>
              <a:rPr lang="el-GR" sz="5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D139D993-C79B-4909-AB0E-15E89089D26A}"/>
              </a:ext>
            </a:extLst>
          </p:cNvPr>
          <p:cNvSpPr>
            <a:spLocks noGrp="1"/>
          </p:cNvSpPr>
          <p:nvPr>
            <p:ph idx="1"/>
          </p:nvPr>
        </p:nvSpPr>
        <p:spPr>
          <a:xfrm>
            <a:off x="289249" y="1520890"/>
            <a:ext cx="11504645" cy="5243803"/>
          </a:xfrm>
        </p:spPr>
        <p:txBody>
          <a:bodyPr>
            <a:normAutofit fontScale="92500" lnSpcReduction="10000"/>
          </a:bodyPr>
          <a:lstStyle/>
          <a:p>
            <a:pPr algn="just">
              <a:buFont typeface="Wingdings" panose="05000000000000000000" pitchFamily="2" charset="2"/>
              <a:buChar char="§"/>
            </a:pP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2800" dirty="0">
                <a:latin typeface="Calibri" panose="020F0502020204030204" pitchFamily="34" charset="0"/>
                <a:ea typeface="Calibri" panose="020F0502020204030204" pitchFamily="34" charset="0"/>
                <a:cs typeface="Times New Roman" panose="02020603050405020304" pitchFamily="18" charset="0"/>
              </a:rPr>
              <a:t>Σ</a:t>
            </a:r>
            <a:r>
              <a:rPr lang="el-GR" sz="2800" dirty="0">
                <a:effectLst/>
                <a:latin typeface="Calibri" panose="020F0502020204030204" pitchFamily="34" charset="0"/>
                <a:ea typeface="Calibri" panose="020F0502020204030204" pitchFamily="34" charset="0"/>
                <a:cs typeface="Times New Roman" panose="02020603050405020304" pitchFamily="18" charset="0"/>
              </a:rPr>
              <a:t>ε  όλο    το  έργο του</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Times New Roman" panose="02020603050405020304" pitchFamily="18" charset="0"/>
              </a:rPr>
              <a:t> ο Ε.</a:t>
            </a:r>
            <a:r>
              <a:rPr lang="fr-FR" sz="2800" dirty="0">
                <a:effectLst/>
                <a:latin typeface="Calibri" panose="020F0502020204030204" pitchFamily="34" charset="0"/>
                <a:ea typeface="Calibri" panose="020F0502020204030204" pitchFamily="34" charset="0"/>
                <a:cs typeface="Times New Roman" panose="02020603050405020304" pitchFamily="18" charset="0"/>
              </a:rPr>
              <a:t>D</a:t>
            </a:r>
            <a:r>
              <a:rPr lang="el-GR" sz="2800" dirty="0">
                <a:effectLst/>
                <a:latin typeface="Calibri" panose="020F0502020204030204" pitchFamily="34" charset="0"/>
                <a:ea typeface="Calibri" panose="020F0502020204030204" pitchFamily="34" charset="0"/>
                <a:cs typeface="Times New Roman" panose="02020603050405020304" pitchFamily="18" charset="0"/>
              </a:rPr>
              <a:t>.,  και  ιδιαίτερα στο  τμήμα  για  την  οικογένεια διακρίνει  κανείς  την αγωνία  του  για  τη  </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διατήρηση  της  κοινωνικής  συνοχής και  την  ενίσχυση  της  αλληλεγγύης.</a:t>
            </a:r>
          </a:p>
          <a:p>
            <a:pPr algn="jus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Στη  θέση των πατροπαράδοτων σχέσεων  που  αλλάζουν  προσπαθεί  να  τοποθετήσει  άλλες,  με  στόχο  να  μη  διαρραγεί  η  κοινωνική  συνοχή. </a:t>
            </a:r>
          </a:p>
          <a:p>
            <a:pPr algn="just">
              <a:buFont typeface="Wingdings" panose="05000000000000000000" pitchFamily="2" charset="2"/>
              <a:buChar char="§"/>
            </a:pPr>
            <a:r>
              <a:rPr lang="el-GR" sz="2800" dirty="0">
                <a:latin typeface="Calibri" panose="020F0502020204030204" pitchFamily="34" charset="0"/>
                <a:ea typeface="Calibri" panose="020F0502020204030204" pitchFamily="34" charset="0"/>
                <a:cs typeface="Times New Roman" panose="02020603050405020304" pitchFamily="18" charset="0"/>
              </a:rPr>
              <a:t>Και ενώ θεωρεί τις εκφάνσεις της κοινωνικής ζωής ως κοινωνικά γεγονότα που μεταβάλλονται,  όσο μεταβάλλονται οι κοινωνικές συνθήκες, δεν φαίνεται να κατανοεί ότι το νέο </a:t>
            </a:r>
            <a:r>
              <a:rPr lang="el-GR" sz="2800" dirty="0" err="1">
                <a:latin typeface="Calibri" panose="020F0502020204030204" pitchFamily="34" charset="0"/>
                <a:ea typeface="Calibri" panose="020F0502020204030204" pitchFamily="34" charset="0"/>
                <a:cs typeface="Times New Roman" panose="02020603050405020304" pitchFamily="18" charset="0"/>
              </a:rPr>
              <a:t>κοινωνικο</a:t>
            </a:r>
            <a:r>
              <a:rPr lang="el-GR" sz="2800" dirty="0">
                <a:latin typeface="Calibri" panose="020F0502020204030204" pitchFamily="34" charset="0"/>
                <a:ea typeface="Calibri" panose="020F0502020204030204" pitchFamily="34" charset="0"/>
                <a:cs typeface="Times New Roman" panose="02020603050405020304" pitchFamily="18" charset="0"/>
              </a:rPr>
              <a:t>-οικονομικό σύστημα δεν θα μπορούσε να λειτουργήσει αν διατηρούσε κληρονομημένες πατροπαράδοτες σχέσεις.</a:t>
            </a:r>
          </a:p>
          <a:p>
            <a:pPr algn="jus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Το νέο σύστημα  κατήργησε αυτές τις σχέσεις και έβαλε τις εμπορευματικές σχέσεις που συνάπτονται στη βάση ενός «</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ελεύθερου συμβολαίου</a:t>
            </a:r>
            <a:r>
              <a:rPr lang="el-GR" sz="2800" dirty="0">
                <a:effectLst/>
                <a:latin typeface="Calibri" panose="020F0502020204030204" pitchFamily="34" charset="0"/>
                <a:ea typeface="Calibri" panose="020F0502020204030204" pitchFamily="34" charset="0"/>
                <a:cs typeface="Times New Roman" panose="02020603050405020304" pitchFamily="18" charset="0"/>
              </a:rPr>
              <a:t>» που προϋποθέτει την </a:t>
            </a:r>
            <a:r>
              <a:rPr lang="el-GR"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απόφαση ελεύθερων ανθρώπων σε ισότιμη βάση </a:t>
            </a:r>
            <a:r>
              <a:rPr lang="el-GR" sz="2800" dirty="0">
                <a:effectLst/>
                <a:latin typeface="Calibri" panose="020F0502020204030204" pitchFamily="34" charset="0"/>
                <a:ea typeface="Calibri" panose="020F0502020204030204" pitchFamily="34" charset="0"/>
                <a:cs typeface="Times New Roman" panose="02020603050405020304" pitchFamily="18" charset="0"/>
              </a:rPr>
              <a:t>(που είναι ο αστικός γάμος).</a:t>
            </a:r>
          </a:p>
          <a:p>
            <a:pPr algn="just">
              <a:buFont typeface="Wingdings" panose="05000000000000000000" pitchFamily="2" charset="2"/>
              <a:buChar char="§"/>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48979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BA0A4F-6A4C-0B9D-6E12-0BE57C96DA81}"/>
              </a:ext>
            </a:extLst>
          </p:cNvPr>
          <p:cNvSpPr>
            <a:spLocks noGrp="1"/>
          </p:cNvSpPr>
          <p:nvPr>
            <p:ph type="title"/>
          </p:nvPr>
        </p:nvSpPr>
        <p:spPr>
          <a:xfrm>
            <a:off x="1026366" y="585216"/>
            <a:ext cx="9717833" cy="879690"/>
          </a:xfrm>
        </p:spPr>
        <p:txBody>
          <a:bodyPr>
            <a:normAutofit/>
          </a:bodyPr>
          <a:lstStyle/>
          <a:p>
            <a:r>
              <a:rPr lang="el-GR" sz="3600" dirty="0">
                <a:solidFill>
                  <a:srgbClr val="C00000"/>
                </a:solidFill>
              </a:rPr>
              <a:t>Οι μυθοι  για την οικογενεια</a:t>
            </a:r>
          </a:p>
        </p:txBody>
      </p:sp>
      <p:sp>
        <p:nvSpPr>
          <p:cNvPr id="3" name="Θέση περιεχομένου 2">
            <a:extLst>
              <a:ext uri="{FF2B5EF4-FFF2-40B4-BE49-F238E27FC236}">
                <a16:creationId xmlns:a16="http://schemas.microsoft.com/office/drawing/2014/main" id="{2796F33D-41A7-6361-136F-ED16DD2C2F06}"/>
              </a:ext>
            </a:extLst>
          </p:cNvPr>
          <p:cNvSpPr>
            <a:spLocks noGrp="1"/>
          </p:cNvSpPr>
          <p:nvPr>
            <p:ph idx="1"/>
          </p:nvPr>
        </p:nvSpPr>
        <p:spPr>
          <a:xfrm>
            <a:off x="690466" y="1688841"/>
            <a:ext cx="10477406" cy="4945224"/>
          </a:xfrm>
        </p:spPr>
        <p:txBody>
          <a:bodyPr>
            <a:normAutofit/>
          </a:bodyPr>
          <a:lstStyle/>
          <a:p>
            <a:r>
              <a:rPr lang="el-GR" sz="2800" dirty="0">
                <a:solidFill>
                  <a:srgbClr val="C00000"/>
                </a:solidFill>
              </a:rPr>
              <a:t>Τρεις    μύθοι</a:t>
            </a:r>
            <a:r>
              <a:rPr lang="el-GR" sz="2800" dirty="0"/>
              <a:t>:</a:t>
            </a:r>
          </a:p>
          <a:p>
            <a:r>
              <a:rPr lang="el-GR" sz="2800" dirty="0"/>
              <a:t>Α. Ο πρώτος  είναι ο  </a:t>
            </a:r>
            <a:r>
              <a:rPr lang="el-GR" sz="2800" i="1" dirty="0">
                <a:solidFill>
                  <a:srgbClr val="C00000"/>
                </a:solidFill>
              </a:rPr>
              <a:t>μύθος της αρμονίας</a:t>
            </a:r>
            <a:r>
              <a:rPr lang="el-GR" sz="2800" i="1" dirty="0"/>
              <a:t>, </a:t>
            </a:r>
            <a:r>
              <a:rPr lang="el-GR" sz="2800" dirty="0"/>
              <a:t>ο οποίος συνίσταται  στην αντίληψη  ότι οι οικογένειες των περασμένων εποχών σε αντίθεση με  τις σημερινές που είναι γεμάτες συγκρούσεις,  ζούσαν σε μια απέραντη αρμονία.</a:t>
            </a:r>
          </a:p>
          <a:p>
            <a:pPr algn="just"/>
            <a:r>
              <a:rPr lang="el-GR" sz="2800" dirty="0"/>
              <a:t>Β.  </a:t>
            </a:r>
            <a:r>
              <a:rPr lang="el-GR" sz="2800" i="1" dirty="0">
                <a:solidFill>
                  <a:srgbClr val="C00000"/>
                </a:solidFill>
              </a:rPr>
              <a:t>Ο μύθος  του μεγέθους:</a:t>
            </a:r>
            <a:r>
              <a:rPr lang="el-GR" sz="2800" dirty="0"/>
              <a:t> Δηλαδή ότι οι οικογένειες   περασμένων εποχών  αποτελούνταν από τρεις ή περισσότερες   γενιές που ζούσαν κάτω από την ίδια στέγη.</a:t>
            </a:r>
          </a:p>
          <a:p>
            <a:pPr algn="just"/>
            <a:r>
              <a:rPr lang="el-GR" sz="2800" dirty="0"/>
              <a:t>Γ. Ο </a:t>
            </a:r>
            <a:r>
              <a:rPr lang="el-GR" sz="2800" i="1" dirty="0">
                <a:solidFill>
                  <a:srgbClr val="C00000"/>
                </a:solidFill>
              </a:rPr>
              <a:t>μύθος της </a:t>
            </a:r>
            <a:r>
              <a:rPr lang="el-GR" sz="2800" i="1" dirty="0" err="1">
                <a:solidFill>
                  <a:srgbClr val="C00000"/>
                </a:solidFill>
              </a:rPr>
              <a:t>σταθεράς</a:t>
            </a:r>
            <a:r>
              <a:rPr lang="el-GR" sz="2800" i="1" dirty="0">
                <a:solidFill>
                  <a:srgbClr val="C00000"/>
                </a:solidFill>
              </a:rPr>
              <a:t>:</a:t>
            </a:r>
            <a:r>
              <a:rPr lang="el-GR" sz="2800" dirty="0"/>
              <a:t> δηλαδή ότι η οικογένεια  αποτελεί μια φυσική σταθερά , την οποία  συναντάμε σε όλες τις εποχές.</a:t>
            </a:r>
          </a:p>
        </p:txBody>
      </p:sp>
    </p:spTree>
    <p:extLst>
      <p:ext uri="{BB962C8B-B14F-4D97-AF65-F5344CB8AC3E}">
        <p14:creationId xmlns:p14="http://schemas.microsoft.com/office/powerpoint/2010/main" val="320011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EF8FA8-A80F-0A69-A4D6-C0FD02146D7A}"/>
              </a:ext>
            </a:extLst>
          </p:cNvPr>
          <p:cNvSpPr>
            <a:spLocks noGrp="1"/>
          </p:cNvSpPr>
          <p:nvPr>
            <p:ph type="title"/>
          </p:nvPr>
        </p:nvSpPr>
        <p:spPr/>
        <p:txBody>
          <a:bodyPr/>
          <a:lstStyle/>
          <a:p>
            <a:r>
              <a:rPr lang="en-US" sz="5400" dirty="0" err="1">
                <a:solidFill>
                  <a:srgbClr val="C00000"/>
                </a:solidFill>
                <a:latin typeface="Calibri" panose="020F0502020204030204" pitchFamily="34" charset="0"/>
                <a:cs typeface="Calibri" panose="020F0502020204030204" pitchFamily="34" charset="0"/>
              </a:rPr>
              <a:t>Fuhs</a:t>
            </a:r>
            <a:r>
              <a:rPr lang="el-GR" sz="5400" dirty="0">
                <a:solidFill>
                  <a:srgbClr val="C00000"/>
                </a:solidFill>
                <a:latin typeface="Calibri" panose="020F0502020204030204" pitchFamily="34" charset="0"/>
                <a:cs typeface="Calibri" panose="020F0502020204030204" pitchFamily="34" charset="0"/>
              </a:rPr>
              <a:t>  (2007)</a:t>
            </a:r>
            <a:endParaRPr lang="el-GR" dirty="0"/>
          </a:p>
        </p:txBody>
      </p:sp>
      <p:sp>
        <p:nvSpPr>
          <p:cNvPr id="3" name="Θέση περιεχομένου 2">
            <a:extLst>
              <a:ext uri="{FF2B5EF4-FFF2-40B4-BE49-F238E27FC236}">
                <a16:creationId xmlns:a16="http://schemas.microsoft.com/office/drawing/2014/main" id="{8A42F24E-E797-A9F8-0CF8-7F10B9DBE593}"/>
              </a:ext>
            </a:extLst>
          </p:cNvPr>
          <p:cNvSpPr>
            <a:spLocks noGrp="1"/>
          </p:cNvSpPr>
          <p:nvPr>
            <p:ph idx="1"/>
          </p:nvPr>
        </p:nvSpPr>
        <p:spPr/>
        <p:txBody>
          <a:bodyPr>
            <a:normAutofit/>
          </a:bodyPr>
          <a:lstStyle/>
          <a:p>
            <a:pPr algn="just">
              <a:buFont typeface="Wingdings" panose="05000000000000000000" pitchFamily="2" charset="2"/>
              <a:buChar char="§"/>
            </a:pPr>
            <a:r>
              <a:rPr lang="el-GR" sz="2800" dirty="0"/>
              <a:t>Σύμφωνα με  τον </a:t>
            </a:r>
            <a:r>
              <a:rPr lang="en-US" sz="2800" dirty="0" err="1"/>
              <a:t>Fuhs</a:t>
            </a:r>
            <a:r>
              <a:rPr lang="en-US" sz="2800" dirty="0"/>
              <a:t> </a:t>
            </a:r>
            <a:r>
              <a:rPr lang="el-GR" sz="2800" dirty="0"/>
              <a:t>η αντίληψη ότι η οικογένεια  αποτελεί την αρχή και τη βάση του ανθρώπινου πολιτισμού δηλαδή </a:t>
            </a:r>
            <a:r>
              <a:rPr lang="el-GR" sz="2800" i="1" dirty="0">
                <a:solidFill>
                  <a:srgbClr val="C00000"/>
                </a:solidFill>
              </a:rPr>
              <a:t>μια ανθρωπολογική σταθερά </a:t>
            </a:r>
            <a:r>
              <a:rPr lang="el-GR" sz="2800" dirty="0"/>
              <a:t>είναι μια επινόηση που  ήταν κυρίαρχη ολόκληρο τον 19</a:t>
            </a:r>
            <a:r>
              <a:rPr lang="el-GR" sz="2800" baseline="30000" dirty="0"/>
              <a:t>ο</a:t>
            </a:r>
            <a:r>
              <a:rPr lang="el-GR" sz="2800" dirty="0"/>
              <a:t> αιώνα.</a:t>
            </a:r>
          </a:p>
          <a:p>
            <a:pPr algn="just">
              <a:buFont typeface="Wingdings" panose="05000000000000000000" pitchFamily="2" charset="2"/>
              <a:buChar char="§"/>
            </a:pPr>
            <a:r>
              <a:rPr lang="el-GR" sz="2800" dirty="0"/>
              <a:t>Η αντίληψη αυτή,   όπως υποστηρίζει, στερείται τεκμηρίωσης και έρχεται σε αντίθεση με τις θεωρίες της εξέλιξης.</a:t>
            </a:r>
          </a:p>
        </p:txBody>
      </p:sp>
    </p:spTree>
    <p:extLst>
      <p:ext uri="{BB962C8B-B14F-4D97-AF65-F5344CB8AC3E}">
        <p14:creationId xmlns:p14="http://schemas.microsoft.com/office/powerpoint/2010/main" val="3982044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B12BA7-0F0C-4E7E-8F07-BA4F727C905F}"/>
              </a:ext>
            </a:extLst>
          </p:cNvPr>
          <p:cNvSpPr>
            <a:spLocks noGrp="1"/>
          </p:cNvSpPr>
          <p:nvPr>
            <p:ph type="title"/>
          </p:nvPr>
        </p:nvSpPr>
        <p:spPr>
          <a:xfrm>
            <a:off x="1919536" y="274638"/>
            <a:ext cx="7681664" cy="418058"/>
          </a:xfrm>
        </p:spPr>
        <p:txBody>
          <a:bodyPr>
            <a:normAutofit fontScale="90000"/>
          </a:bodyPr>
          <a:lstStyle/>
          <a:p>
            <a:r>
              <a:rPr lang="el-GR" sz="3200" b="1" dirty="0">
                <a:solidFill>
                  <a:srgbClr val="C00000"/>
                </a:solidFill>
                <a:latin typeface="+mn-lt"/>
              </a:rPr>
              <a:t>Η </a:t>
            </a:r>
            <a:r>
              <a:rPr lang="el-GR" sz="3200" b="1" dirty="0" err="1">
                <a:solidFill>
                  <a:srgbClr val="C00000"/>
                </a:solidFill>
                <a:latin typeface="+mn-lt"/>
              </a:rPr>
              <a:t>πρωτη</a:t>
            </a:r>
            <a:r>
              <a:rPr lang="el-GR" sz="3200" b="1" dirty="0">
                <a:solidFill>
                  <a:srgbClr val="C00000"/>
                </a:solidFill>
                <a:latin typeface="+mn-lt"/>
              </a:rPr>
              <a:t> </a:t>
            </a:r>
            <a:r>
              <a:rPr lang="el-GR" sz="3200" b="1" dirty="0" err="1">
                <a:solidFill>
                  <a:srgbClr val="C00000"/>
                </a:solidFill>
                <a:latin typeface="+mn-lt"/>
              </a:rPr>
              <a:t>περιοδος</a:t>
            </a:r>
            <a:r>
              <a:rPr lang="el-GR" sz="3200" b="1" dirty="0">
                <a:solidFill>
                  <a:srgbClr val="C00000"/>
                </a:solidFill>
                <a:latin typeface="+mn-lt"/>
              </a:rPr>
              <a:t>: </a:t>
            </a:r>
            <a:r>
              <a:rPr lang="el-GR" sz="3200" b="1" dirty="0" err="1">
                <a:solidFill>
                  <a:srgbClr val="C00000"/>
                </a:solidFill>
                <a:latin typeface="+mn-lt"/>
              </a:rPr>
              <a:t>ατομικισμος</a:t>
            </a:r>
            <a:endParaRPr lang="el-GR" sz="3200" b="1" dirty="0">
              <a:solidFill>
                <a:srgbClr val="C00000"/>
              </a:solidFill>
              <a:latin typeface="+mn-lt"/>
            </a:endParaRPr>
          </a:p>
        </p:txBody>
      </p:sp>
      <p:sp>
        <p:nvSpPr>
          <p:cNvPr id="3" name="Θέση περιεχομένου 2">
            <a:extLst>
              <a:ext uri="{FF2B5EF4-FFF2-40B4-BE49-F238E27FC236}">
                <a16:creationId xmlns:a16="http://schemas.microsoft.com/office/drawing/2014/main" id="{B9990967-46BB-4551-AE0B-CF2DC4165B49}"/>
              </a:ext>
            </a:extLst>
          </p:cNvPr>
          <p:cNvSpPr>
            <a:spLocks noGrp="1"/>
          </p:cNvSpPr>
          <p:nvPr>
            <p:ph idx="1"/>
          </p:nvPr>
        </p:nvSpPr>
        <p:spPr>
          <a:xfrm>
            <a:off x="671803" y="1045030"/>
            <a:ext cx="10739535" cy="5812970"/>
          </a:xfrm>
        </p:spPr>
        <p:txBody>
          <a:bodyPr>
            <a:normAutofit/>
          </a:bodyPr>
          <a:lstStyle/>
          <a:p>
            <a:pPr algn="just">
              <a:buFont typeface="Wingdings" panose="05000000000000000000" pitchFamily="2" charset="2"/>
              <a:buChar char="§"/>
            </a:pPr>
            <a:r>
              <a:rPr lang="el-GR" sz="3000" dirty="0"/>
              <a:t> </a:t>
            </a:r>
            <a:r>
              <a:rPr lang="el-GR" sz="3200" dirty="0"/>
              <a:t>Οι διανοητές της περιόδου αυτής   προσέγγισαν  την οικογένεια ως κοινωνικό  φαινόμενο   που  συνδέεται με την αντίληψη  του  ατομικισμού ως  κυρίου αιτίου των προβλημάτων κοινωνικής συνοχής.</a:t>
            </a:r>
          </a:p>
          <a:p>
            <a:pPr algn="just">
              <a:buFont typeface="Wingdings" panose="05000000000000000000" pitchFamily="2" charset="2"/>
              <a:buChar char="§"/>
            </a:pPr>
            <a:r>
              <a:rPr lang="el-GR" sz="3200" dirty="0"/>
              <a:t>Την  «</a:t>
            </a:r>
            <a:r>
              <a:rPr lang="el-GR" sz="3200" dirty="0">
                <a:solidFill>
                  <a:srgbClr val="C00000"/>
                </a:solidFill>
              </a:rPr>
              <a:t>ατομικιστική αντίληψη</a:t>
            </a:r>
            <a:r>
              <a:rPr lang="el-GR" sz="3200" dirty="0"/>
              <a:t>» συμμερίζονται  εν  μέρει ο  </a:t>
            </a:r>
            <a:r>
              <a:rPr lang="en-US" sz="3200" dirty="0">
                <a:solidFill>
                  <a:srgbClr val="C00000"/>
                </a:solidFill>
              </a:rPr>
              <a:t>Auguste </a:t>
            </a:r>
            <a:r>
              <a:rPr lang="en-US" sz="3200" dirty="0" err="1">
                <a:solidFill>
                  <a:srgbClr val="C00000"/>
                </a:solidFill>
              </a:rPr>
              <a:t>Compte</a:t>
            </a:r>
            <a:r>
              <a:rPr lang="el-GR" sz="3200" dirty="0">
                <a:solidFill>
                  <a:srgbClr val="C00000"/>
                </a:solidFill>
              </a:rPr>
              <a:t>  </a:t>
            </a:r>
            <a:r>
              <a:rPr lang="el-GR" sz="3200" dirty="0"/>
              <a:t>και  ο </a:t>
            </a:r>
            <a:r>
              <a:rPr lang="en-US" sz="3200" dirty="0">
                <a:solidFill>
                  <a:srgbClr val="C00000"/>
                </a:solidFill>
              </a:rPr>
              <a:t>Emile Durkheim</a:t>
            </a:r>
            <a:r>
              <a:rPr lang="el-GR" sz="3200" dirty="0"/>
              <a:t>,  οι  οποίοι  αναγνωρίζουν στην οικογένεια  ένα  στρατηγικό ρόλο  στη  διατήρηση ή  την  «ανασύσταση»  του  κοινωνικού  ιστού.</a:t>
            </a:r>
          </a:p>
          <a:p>
            <a:pPr algn="just">
              <a:buFont typeface="Wingdings" panose="05000000000000000000" pitchFamily="2" charset="2"/>
              <a:buChar char="§"/>
            </a:pPr>
            <a:r>
              <a:rPr lang="el-GR" sz="3200" dirty="0"/>
              <a:t>Η οικογένεια τοποθετείται  στο  επίκεντρο του προβληματισμού  και </a:t>
            </a:r>
            <a:r>
              <a:rPr lang="el-GR" sz="3200" b="1" dirty="0">
                <a:solidFill>
                  <a:srgbClr val="C00000"/>
                </a:solidFill>
              </a:rPr>
              <a:t>συνδέεται με  την αντίληψη  του  ατομικισμού.</a:t>
            </a:r>
            <a:endParaRPr lang="el-GR" sz="3200" dirty="0"/>
          </a:p>
          <a:p>
            <a:pPr algn="just">
              <a:buFont typeface="Wingdings" panose="05000000000000000000" pitchFamily="2" charset="2"/>
              <a:buChar char="§"/>
            </a:pPr>
            <a:endParaRPr lang="el-GR" sz="2800" dirty="0"/>
          </a:p>
          <a:p>
            <a:pPr marL="0" indent="0" algn="just">
              <a:buNone/>
            </a:pPr>
            <a:endParaRPr lang="el-GR" sz="2800" dirty="0"/>
          </a:p>
          <a:p>
            <a:pPr marL="571500" indent="-457200" algn="just">
              <a:buFont typeface="Wingdings" panose="05000000000000000000" pitchFamily="2" charset="2"/>
              <a:buChar char="§"/>
            </a:pPr>
            <a:endParaRPr lang="el-GR" sz="2800" dirty="0"/>
          </a:p>
          <a:p>
            <a:pPr marL="0" indent="0" algn="just">
              <a:buNone/>
            </a:pPr>
            <a:endParaRPr lang="el-GR" sz="2800" dirty="0"/>
          </a:p>
          <a:p>
            <a:pPr marL="114300" indent="0" algn="just">
              <a:buNone/>
            </a:pPr>
            <a:endParaRPr lang="el-GR" sz="2400" dirty="0"/>
          </a:p>
          <a:p>
            <a:pPr marL="114300" indent="0">
              <a:buNone/>
            </a:pPr>
            <a:endParaRPr lang="el-GR" dirty="0"/>
          </a:p>
        </p:txBody>
      </p:sp>
    </p:spTree>
    <p:extLst>
      <p:ext uri="{BB962C8B-B14F-4D97-AF65-F5344CB8AC3E}">
        <p14:creationId xmlns:p14="http://schemas.microsoft.com/office/powerpoint/2010/main" val="75544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53C3C6-6EEC-49C4-BCDC-DC2FF7ADC3E4}"/>
              </a:ext>
            </a:extLst>
          </p:cNvPr>
          <p:cNvSpPr>
            <a:spLocks noGrp="1"/>
          </p:cNvSpPr>
          <p:nvPr>
            <p:ph type="title"/>
          </p:nvPr>
        </p:nvSpPr>
        <p:spPr>
          <a:xfrm>
            <a:off x="419878" y="263527"/>
            <a:ext cx="11644604" cy="1450757"/>
          </a:xfrm>
        </p:spPr>
        <p:txBody>
          <a:bodyPr/>
          <a:lstStyle/>
          <a:p>
            <a:r>
              <a:rPr lang="el-GR" sz="2400" dirty="0" err="1">
                <a:solidFill>
                  <a:srgbClr val="C00000"/>
                </a:solidFill>
                <a:latin typeface="+mn-lt"/>
                <a:ea typeface="Times New Roman" panose="02020603050405020304" pitchFamily="18" charset="0"/>
              </a:rPr>
              <a:t>Θ</a:t>
            </a:r>
            <a:r>
              <a:rPr lang="el-GR" sz="2400" dirty="0" err="1">
                <a:solidFill>
                  <a:srgbClr val="C00000"/>
                </a:solidFill>
                <a:effectLst/>
                <a:latin typeface="+mn-lt"/>
                <a:ea typeface="Times New Roman" panose="02020603050405020304" pitchFamily="18" charset="0"/>
              </a:rPr>
              <a:t>εωρΙες</a:t>
            </a:r>
            <a:r>
              <a:rPr lang="el-GR" sz="2400" dirty="0">
                <a:solidFill>
                  <a:srgbClr val="C00000"/>
                </a:solidFill>
                <a:effectLst/>
                <a:latin typeface="+mn-lt"/>
                <a:ea typeface="Times New Roman" panose="02020603050405020304" pitchFamily="18" charset="0"/>
              </a:rPr>
              <a:t>   των </a:t>
            </a:r>
            <a:r>
              <a:rPr lang="el-GR" sz="2400" dirty="0" err="1">
                <a:solidFill>
                  <a:srgbClr val="C00000"/>
                </a:solidFill>
                <a:effectLst/>
                <a:latin typeface="+mn-lt"/>
                <a:ea typeface="Times New Roman" panose="02020603050405020304" pitchFamily="18" charset="0"/>
              </a:rPr>
              <a:t>κλασικων</a:t>
            </a:r>
            <a:r>
              <a:rPr lang="el-GR" sz="2400" dirty="0">
                <a:solidFill>
                  <a:srgbClr val="C00000"/>
                </a:solidFill>
                <a:effectLst/>
                <a:latin typeface="+mn-lt"/>
                <a:ea typeface="Times New Roman" panose="02020603050405020304" pitchFamily="18" charset="0"/>
              </a:rPr>
              <a:t> της </a:t>
            </a:r>
            <a:r>
              <a:rPr lang="el-GR" sz="2400" dirty="0" err="1">
                <a:solidFill>
                  <a:srgbClr val="C00000"/>
                </a:solidFill>
                <a:effectLst/>
                <a:latin typeface="+mn-lt"/>
                <a:ea typeface="Times New Roman" panose="02020603050405020304" pitchFamily="18" charset="0"/>
              </a:rPr>
              <a:t>κοινωνιολογΙας</a:t>
            </a:r>
            <a:r>
              <a:rPr lang="el-GR" sz="2400" dirty="0">
                <a:solidFill>
                  <a:srgbClr val="C00000"/>
                </a:solidFill>
                <a:effectLst/>
                <a:latin typeface="+mn-lt"/>
                <a:ea typeface="Times New Roman" panose="02020603050405020304" pitchFamily="18" charset="0"/>
              </a:rPr>
              <a:t> ( 19</a:t>
            </a:r>
            <a:r>
              <a:rPr lang="el-GR" sz="2400" baseline="30000" dirty="0">
                <a:solidFill>
                  <a:srgbClr val="C00000"/>
                </a:solidFill>
                <a:effectLst/>
                <a:latin typeface="+mn-lt"/>
                <a:ea typeface="Times New Roman" panose="02020603050405020304" pitchFamily="18" charset="0"/>
              </a:rPr>
              <a:t>ος</a:t>
            </a:r>
            <a:r>
              <a:rPr lang="el-GR" sz="2400" dirty="0">
                <a:solidFill>
                  <a:srgbClr val="C00000"/>
                </a:solidFill>
                <a:effectLst/>
                <a:latin typeface="+mn-lt"/>
                <a:ea typeface="Times New Roman" panose="02020603050405020304" pitchFamily="18" charset="0"/>
              </a:rPr>
              <a:t> </a:t>
            </a:r>
            <a:r>
              <a:rPr lang="el-GR" sz="2400" dirty="0" err="1">
                <a:solidFill>
                  <a:srgbClr val="C00000"/>
                </a:solidFill>
                <a:effectLst/>
                <a:latin typeface="+mn-lt"/>
                <a:ea typeface="Times New Roman" panose="02020603050405020304" pitchFamily="18" charset="0"/>
              </a:rPr>
              <a:t>αιωνας</a:t>
            </a:r>
            <a:r>
              <a:rPr lang="el-GR" sz="3200" dirty="0">
                <a:solidFill>
                  <a:srgbClr val="C00000"/>
                </a:solidFill>
                <a:effectLst/>
                <a:latin typeface="+mn-lt"/>
                <a:ea typeface="Times New Roman" panose="02020603050405020304" pitchFamily="18" charset="0"/>
              </a:rPr>
              <a:t>)</a:t>
            </a:r>
            <a:endParaRPr lang="el-GR" dirty="0"/>
          </a:p>
        </p:txBody>
      </p:sp>
      <p:sp>
        <p:nvSpPr>
          <p:cNvPr id="3" name="Θέση περιεχομένου 2">
            <a:extLst>
              <a:ext uri="{FF2B5EF4-FFF2-40B4-BE49-F238E27FC236}">
                <a16:creationId xmlns:a16="http://schemas.microsoft.com/office/drawing/2014/main" id="{35EB7CA7-E9B3-4BF7-BC22-8BAC979FF3D8}"/>
              </a:ext>
            </a:extLst>
          </p:cNvPr>
          <p:cNvSpPr>
            <a:spLocks noGrp="1"/>
          </p:cNvSpPr>
          <p:nvPr>
            <p:ph idx="1"/>
          </p:nvPr>
        </p:nvSpPr>
        <p:spPr>
          <a:xfrm>
            <a:off x="1007706" y="1838131"/>
            <a:ext cx="9736495" cy="4471229"/>
          </a:xfrm>
        </p:spPr>
        <p:txBody>
          <a:bodyPr>
            <a:normAutofit/>
          </a:bodyPr>
          <a:lstStyle/>
          <a:p>
            <a:pPr algn="just">
              <a:buFont typeface="Wingdings" panose="05000000000000000000" pitchFamily="2" charset="2"/>
              <a:buChar char="§"/>
            </a:pPr>
            <a:r>
              <a:rPr lang="el-GR" sz="3200" dirty="0">
                <a:effectLst/>
                <a:latin typeface="Calibri" panose="020F0502020204030204" pitchFamily="34" charset="0"/>
                <a:ea typeface="Times New Roman" panose="02020603050405020304" pitchFamily="18" charset="0"/>
                <a:cs typeface="Calibri" panose="020F0502020204030204" pitchFamily="34" charset="0"/>
              </a:rPr>
              <a:t> Η επιστημονική προσέγγιση της οικογένειας  την πρώτη περίοδο   περιλαμβάνει  τις θεωρίες των </a:t>
            </a:r>
            <a:r>
              <a:rPr lang="en-US"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Le Play,</a:t>
            </a:r>
            <a:r>
              <a:rPr lang="el-GR"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Fr</a:t>
            </a:r>
            <a:r>
              <a:rPr lang="el-GR"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Engels</a:t>
            </a:r>
            <a:r>
              <a:rPr lang="el-GR" sz="3200" dirty="0">
                <a:latin typeface="Calibri" panose="020F0502020204030204" pitchFamily="34" charset="0"/>
                <a:ea typeface="Times New Roman" panose="02020603050405020304" pitchFamily="18" charset="0"/>
                <a:cs typeface="Calibri" panose="020F0502020204030204" pitchFamily="34" charset="0"/>
              </a:rPr>
              <a:t>  και</a:t>
            </a:r>
            <a:r>
              <a:rPr lang="el-GR" sz="3200" dirty="0">
                <a:effectLst/>
                <a:latin typeface="Calibri" panose="020F0502020204030204" pitchFamily="34" charset="0"/>
                <a:ea typeface="Times New Roman" panose="02020603050405020304" pitchFamily="18" charset="0"/>
                <a:cs typeface="Calibri" panose="020F0502020204030204" pitchFamily="34" charset="0"/>
              </a:rPr>
              <a:t> </a:t>
            </a:r>
            <a:r>
              <a:rPr lang="el-GR"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Ε. </a:t>
            </a:r>
            <a:r>
              <a:rPr lang="en-US" sz="3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Durkheim</a:t>
            </a:r>
            <a:r>
              <a:rPr lang="en-US" sz="3200" dirty="0">
                <a:effectLst/>
                <a:latin typeface="Calibri" panose="020F0502020204030204" pitchFamily="34" charset="0"/>
                <a:ea typeface="Times New Roman" panose="02020603050405020304" pitchFamily="18" charset="0"/>
                <a:cs typeface="Calibri" panose="020F0502020204030204" pitchFamily="34" charset="0"/>
              </a:rPr>
              <a:t>.</a:t>
            </a:r>
            <a:endParaRPr lang="el-GR" sz="3200" dirty="0">
              <a:effectLst/>
              <a:latin typeface="Calibri" panose="020F0502020204030204" pitchFamily="34" charset="0"/>
              <a:ea typeface="Times New Roman" panose="02020603050405020304" pitchFamily="18" charset="0"/>
              <a:cs typeface="Calibri" panose="020F0502020204030204" pitchFamily="34" charset="0"/>
            </a:endParaRPr>
          </a:p>
          <a:p>
            <a:pPr algn="just">
              <a:buFont typeface="Wingdings" panose="05000000000000000000" pitchFamily="2" charset="2"/>
              <a:buChar char="§"/>
            </a:pPr>
            <a:r>
              <a:rPr lang="el-GR" sz="3200" dirty="0"/>
              <a:t>Ανεξάρτητα  από τον ιδεολογικό τους  προσανατολισμό,  οι  διανοητές  της  εποχής αυτής εκκινούν  από  την ίδια  διαπίστωση: </a:t>
            </a:r>
            <a:r>
              <a:rPr lang="el-GR" sz="3200" dirty="0">
                <a:solidFill>
                  <a:srgbClr val="C00000"/>
                </a:solidFill>
              </a:rPr>
              <a:t>την κρίση  της  κοινωνίας  και  της  οικογένειας.</a:t>
            </a:r>
            <a:endParaRPr lang="el-GR" sz="3200" dirty="0"/>
          </a:p>
          <a:p>
            <a:pPr algn="just">
              <a:buFont typeface="Wingdings" panose="05000000000000000000" pitchFamily="2" charset="2"/>
              <a:buChar char="§"/>
            </a:pPr>
            <a:endParaRPr lang="el-G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795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9C1FB6-52BB-4AE3-AEB7-83C69EBFB345}"/>
              </a:ext>
            </a:extLst>
          </p:cNvPr>
          <p:cNvSpPr>
            <a:spLocks noGrp="1"/>
          </p:cNvSpPr>
          <p:nvPr>
            <p:ph type="title"/>
          </p:nvPr>
        </p:nvSpPr>
        <p:spPr>
          <a:xfrm>
            <a:off x="2135560" y="274638"/>
            <a:ext cx="7465640" cy="562074"/>
          </a:xfrm>
        </p:spPr>
        <p:txBody>
          <a:bodyPr>
            <a:normAutofit/>
          </a:bodyPr>
          <a:lstStyle/>
          <a:p>
            <a:r>
              <a:rPr lang="el-GR" sz="3200" dirty="0">
                <a:solidFill>
                  <a:srgbClr val="C00000"/>
                </a:solidFill>
                <a:latin typeface="+mn-lt"/>
              </a:rPr>
              <a:t> 19</a:t>
            </a:r>
            <a:r>
              <a:rPr lang="el-GR" sz="3200" baseline="30000" dirty="0">
                <a:solidFill>
                  <a:srgbClr val="C00000"/>
                </a:solidFill>
                <a:latin typeface="+mn-lt"/>
              </a:rPr>
              <a:t>ος</a:t>
            </a:r>
            <a:r>
              <a:rPr lang="el-GR" sz="3200" dirty="0">
                <a:solidFill>
                  <a:srgbClr val="C00000"/>
                </a:solidFill>
                <a:latin typeface="+mn-lt"/>
              </a:rPr>
              <a:t>  ΑΙΩΝΑΣ (</a:t>
            </a:r>
            <a:r>
              <a:rPr lang="en-US" sz="3200" dirty="0">
                <a:solidFill>
                  <a:srgbClr val="C00000"/>
                </a:solidFill>
                <a:latin typeface="+mn-lt"/>
              </a:rPr>
              <a:t>LE PLAY, RIEHL)</a:t>
            </a:r>
            <a:endParaRPr lang="el-GR" sz="3200" dirty="0">
              <a:solidFill>
                <a:srgbClr val="C00000"/>
              </a:solidFill>
              <a:latin typeface="+mn-lt"/>
            </a:endParaRPr>
          </a:p>
        </p:txBody>
      </p:sp>
      <p:sp>
        <p:nvSpPr>
          <p:cNvPr id="3" name="Θέση περιεχομένου 2">
            <a:extLst>
              <a:ext uri="{FF2B5EF4-FFF2-40B4-BE49-F238E27FC236}">
                <a16:creationId xmlns:a16="http://schemas.microsoft.com/office/drawing/2014/main" id="{B82FB951-7E77-4070-8A80-0B1742F488AE}"/>
              </a:ext>
            </a:extLst>
          </p:cNvPr>
          <p:cNvSpPr>
            <a:spLocks noGrp="1"/>
          </p:cNvSpPr>
          <p:nvPr>
            <p:ph idx="1"/>
          </p:nvPr>
        </p:nvSpPr>
        <p:spPr>
          <a:xfrm>
            <a:off x="690464" y="765110"/>
            <a:ext cx="10982131" cy="6186196"/>
          </a:xfrm>
        </p:spPr>
        <p:txBody>
          <a:bodyPr>
            <a:normAutofit/>
          </a:bodyPr>
          <a:lstStyle/>
          <a:p>
            <a:pPr algn="just">
              <a:buFont typeface="Wingdings" panose="05000000000000000000" pitchFamily="2" charset="2"/>
              <a:buChar char="§"/>
            </a:pPr>
            <a:endParaRPr lang="el-GR" sz="2800" dirty="0"/>
          </a:p>
          <a:p>
            <a:pPr algn="just">
              <a:buFont typeface="Wingdings" panose="05000000000000000000" pitchFamily="2" charset="2"/>
              <a:buChar char="§"/>
            </a:pPr>
            <a:r>
              <a:rPr lang="el-GR" sz="2800" dirty="0"/>
              <a:t>Τα έντονα κοινωνικά προβλήματα της  εποχής και  οι  συγκρούσεις μεταβάλλουν σημαντικά  και  τη  αντίληψη  περί  στενής  σχέσης  μεταξύ  οικογένειας  και  κοινωνίας.</a:t>
            </a:r>
          </a:p>
          <a:p>
            <a:pPr algn="just">
              <a:buFont typeface="Wingdings" panose="05000000000000000000" pitchFamily="2" charset="2"/>
              <a:buChar char="§"/>
            </a:pPr>
            <a:r>
              <a:rPr lang="el-GR" sz="2800" dirty="0"/>
              <a:t>Οι «Συντηρητικοί»  και οι  «φιλελεύθεροι»  βεβαιώνουν ότι η  διαμορφούμενη κοινωνική  τάξη πρέπει  να  συνεχίσει  να  στηρίζεται σε  μια οικογενειακή  δομή,  ενώ  οι  σοσιαλιστές επαναπροσδιορίζουν  το  πλαίσιο αυτό. </a:t>
            </a:r>
          </a:p>
          <a:p>
            <a:pPr algn="just">
              <a:buFont typeface="Wingdings" panose="05000000000000000000" pitchFamily="2" charset="2"/>
              <a:buChar char="§"/>
            </a:pPr>
            <a:endParaRPr lang="el-GR" sz="2400" dirty="0"/>
          </a:p>
        </p:txBody>
      </p:sp>
    </p:spTree>
    <p:extLst>
      <p:ext uri="{BB962C8B-B14F-4D97-AF65-F5344CB8AC3E}">
        <p14:creationId xmlns:p14="http://schemas.microsoft.com/office/powerpoint/2010/main" val="268043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39A71F-6BD3-4188-9216-2BC0648BCD45}"/>
              </a:ext>
            </a:extLst>
          </p:cNvPr>
          <p:cNvSpPr>
            <a:spLocks noGrp="1"/>
          </p:cNvSpPr>
          <p:nvPr>
            <p:ph type="title"/>
          </p:nvPr>
        </p:nvSpPr>
        <p:spPr>
          <a:xfrm>
            <a:off x="923278" y="365125"/>
            <a:ext cx="10430522" cy="877749"/>
          </a:xfrm>
        </p:spPr>
        <p:txBody>
          <a:bodyPr>
            <a:normAutofit/>
          </a:bodyPr>
          <a:lstStyle/>
          <a:p>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FREDERIC</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LE</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PLAY</a:t>
            </a:r>
            <a:r>
              <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2800" dirty="0">
              <a:solidFill>
                <a:srgbClr val="C00000"/>
              </a:solidFill>
            </a:endParaRPr>
          </a:p>
        </p:txBody>
      </p:sp>
      <p:sp>
        <p:nvSpPr>
          <p:cNvPr id="3" name="Θέση περιεχομένου 2">
            <a:extLst>
              <a:ext uri="{FF2B5EF4-FFF2-40B4-BE49-F238E27FC236}">
                <a16:creationId xmlns:a16="http://schemas.microsoft.com/office/drawing/2014/main" id="{F3B846D8-C9EB-4039-9CFE-FEEE3047DA44}"/>
              </a:ext>
            </a:extLst>
          </p:cNvPr>
          <p:cNvSpPr>
            <a:spLocks noGrp="1"/>
          </p:cNvSpPr>
          <p:nvPr>
            <p:ph idx="1"/>
          </p:nvPr>
        </p:nvSpPr>
        <p:spPr>
          <a:xfrm>
            <a:off x="354562" y="1242874"/>
            <a:ext cx="11577025" cy="5681710"/>
          </a:xfrm>
        </p:spPr>
        <p:txBody>
          <a:bodyPr>
            <a:normAutofit fontScale="92500" lnSpcReduction="10000"/>
          </a:bodyPr>
          <a:lstStyle/>
          <a:p>
            <a:pPr>
              <a:lnSpc>
                <a:spcPct val="107000"/>
              </a:lnSpc>
              <a:spcAft>
                <a:spcPts val="800"/>
              </a:spcAft>
              <a:buFont typeface="Wingdings" panose="05000000000000000000" pitchFamily="2" charset="2"/>
              <a:buChar char="§"/>
            </a:pPr>
            <a:r>
              <a:rPr lang="el-G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Ο </a:t>
            </a:r>
            <a:r>
              <a:rPr lang="en-US"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Le Play </a:t>
            </a:r>
            <a:r>
              <a:rPr lang="el-G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θ</a:t>
            </a:r>
            <a:r>
              <a:rPr lang="el-GR" sz="2800" dirty="0">
                <a:effectLst/>
                <a:latin typeface="Calibri" panose="020F0502020204030204" pitchFamily="34" charset="0"/>
                <a:ea typeface="Calibri" panose="020F0502020204030204" pitchFamily="34" charset="0"/>
                <a:cs typeface="Times New Roman" panose="02020603050405020304" pitchFamily="18" charset="0"/>
              </a:rPr>
              <a:t>εωρήθηκε ο αρχιτέκτονας του μύθου ότι οι οικογένειες στο παρελθόν ήταν εκτεταμένες και μεταβλήθηκαν σε πυρηνικές ως αποτέλεσμα της μετάβασης από μια αγροτική γεωργική σε μια αστική βιομηχανική κοινωνία.</a:t>
            </a:r>
          </a:p>
          <a:p>
            <a:pPr algn="just">
              <a:lnSpc>
                <a:spcPct val="107000"/>
              </a:lnSpc>
              <a:spcAft>
                <a:spcPts val="800"/>
              </a:spcAft>
              <a:buFont typeface="Wingdings" panose="05000000000000000000" pitchFamily="2" charset="2"/>
              <a:buChar char="§"/>
            </a:pPr>
            <a:r>
              <a:rPr lang="el-GR" sz="2800" dirty="0"/>
              <a:t>Ο  </a:t>
            </a:r>
            <a:r>
              <a:rPr lang="en-US" sz="2800" dirty="0">
                <a:solidFill>
                  <a:srgbClr val="C00000"/>
                </a:solidFill>
              </a:rPr>
              <a:t>Le Play </a:t>
            </a:r>
            <a:r>
              <a:rPr lang="el-GR" sz="2800" dirty="0">
                <a:solidFill>
                  <a:srgbClr val="C00000"/>
                </a:solidFill>
              </a:rPr>
              <a:t> </a:t>
            </a:r>
            <a:r>
              <a:rPr lang="el-GR" sz="2800" dirty="0"/>
              <a:t>θεωρούσε ότι ο ατομισμός που πρόβαλε η </a:t>
            </a:r>
            <a:r>
              <a:rPr lang="el-GR" sz="2800" dirty="0">
                <a:solidFill>
                  <a:srgbClr val="C00000"/>
                </a:solidFill>
              </a:rPr>
              <a:t>Γαλλική</a:t>
            </a:r>
            <a:r>
              <a:rPr lang="el-GR" sz="2800" dirty="0"/>
              <a:t> </a:t>
            </a:r>
            <a:r>
              <a:rPr lang="el-GR" sz="2800" dirty="0">
                <a:solidFill>
                  <a:srgbClr val="C00000"/>
                </a:solidFill>
              </a:rPr>
              <a:t>Επανάσταση</a:t>
            </a:r>
            <a:r>
              <a:rPr lang="el-GR" sz="2800" dirty="0"/>
              <a:t> οδήγησε στον κατακερματισμό του κοινωνικού οικοδομήματος  στη Γαλλία</a:t>
            </a:r>
            <a:r>
              <a:rPr lang="el-GR" sz="2400" dirty="0">
                <a:solidFill>
                  <a:srgbClr val="C00000"/>
                </a:solidFill>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l-GR" sz="2800" dirty="0">
                <a:ea typeface="Calibri" panose="020F0502020204030204" pitchFamily="34" charset="0"/>
                <a:cs typeface="Times New Roman" panose="02020603050405020304" pitchFamily="18" charset="0"/>
              </a:rPr>
              <a:t>Αναζητώντας   λοιπόν το  σταθεροποιητικό  παράγοντα   και παράγοντα ειρήνης έστρεψε  τις  έρευνες  του  στην  οικογένεια.</a:t>
            </a:r>
          </a:p>
          <a:p>
            <a:pPr>
              <a:lnSpc>
                <a:spcPct val="107000"/>
              </a:lnSpc>
              <a:spcAft>
                <a:spcPts val="800"/>
              </a:spcAft>
              <a:buFont typeface="Wingdings" panose="05000000000000000000" pitchFamily="2" charset="2"/>
              <a:buChar char="§"/>
            </a:pPr>
            <a:r>
              <a:rPr lang="el-GR" sz="2800" dirty="0">
                <a:effectLst/>
                <a:latin typeface="Calibri" panose="020F0502020204030204" pitchFamily="34" charset="0"/>
                <a:ea typeface="Calibri" panose="020F0502020204030204" pitchFamily="34" charset="0"/>
                <a:cs typeface="Times New Roman" panose="02020603050405020304" pitchFamily="18" charset="0"/>
              </a:rPr>
              <a:t>Στόχος του ήταν να αποδείξει ότι πριν από τη μικρή  πυρηνική οικογένεια  υπήρχε η  εκτεταμένη σύνθετη οικογένεια.</a:t>
            </a:r>
            <a:endParaRPr lang="el-GR" sz="28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el-GR" sz="2800" dirty="0">
                <a:latin typeface="Calibri" panose="020F0502020204030204" pitchFamily="34" charset="0"/>
                <a:ea typeface="Calibri" panose="020F0502020204030204" pitchFamily="34" charset="0"/>
                <a:cs typeface="Times New Roman" panose="02020603050405020304" pitchFamily="18" charset="0"/>
              </a:rPr>
              <a:t>Τον ισχυρισμό αυτό προσπάθησε να τεκμηριώσει με τη συλλογή πλούσιου ερευνητικού υλικού.</a:t>
            </a:r>
            <a:r>
              <a:rPr lang="el-GR" sz="2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Font typeface="Wingdings" panose="05000000000000000000" pitchFamily="2" charset="2"/>
              <a:buChar char="§"/>
            </a:pP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mc:AlternateContent xmlns:mc="http://schemas.openxmlformats.org/markup-compatibility/2006" xmlns:p14="http://schemas.microsoft.com/office/powerpoint/2010/main">
        <mc:Choice Requires="p14">
          <p:contentPart p14:bwMode="auto" r:id="rId2">
            <p14:nvContentPartPr>
              <p14:cNvPr id="4" name="Γραφή 3">
                <a:extLst>
                  <a:ext uri="{FF2B5EF4-FFF2-40B4-BE49-F238E27FC236}">
                    <a16:creationId xmlns:a16="http://schemas.microsoft.com/office/drawing/2014/main" id="{9C7A884F-F3F5-47F1-A360-F59015A08BB4}"/>
                  </a:ext>
                </a:extLst>
              </p14:cNvPr>
              <p14:cNvContentPartPr/>
              <p14:nvPr/>
            </p14:nvContentPartPr>
            <p14:xfrm>
              <a:off x="2760539" y="1464263"/>
              <a:ext cx="9360" cy="6120"/>
            </p14:xfrm>
          </p:contentPart>
        </mc:Choice>
        <mc:Fallback xmlns="">
          <p:pic>
            <p:nvPicPr>
              <p:cNvPr id="4" name="Γραφή 3">
                <a:extLst>
                  <a:ext uri="{FF2B5EF4-FFF2-40B4-BE49-F238E27FC236}">
                    <a16:creationId xmlns:a16="http://schemas.microsoft.com/office/drawing/2014/main" id="{9C7A884F-F3F5-47F1-A360-F59015A08BB4}"/>
                  </a:ext>
                </a:extLst>
              </p:cNvPr>
              <p:cNvPicPr/>
              <p:nvPr/>
            </p:nvPicPr>
            <p:blipFill>
              <a:blip r:embed="rId3"/>
              <a:stretch>
                <a:fillRect/>
              </a:stretch>
            </p:blipFill>
            <p:spPr>
              <a:xfrm>
                <a:off x="2751539" y="1455623"/>
                <a:ext cx="27000" cy="23760"/>
              </a:xfrm>
              <a:prstGeom prst="rect">
                <a:avLst/>
              </a:prstGeom>
            </p:spPr>
          </p:pic>
        </mc:Fallback>
      </mc:AlternateContent>
    </p:spTree>
    <p:extLst>
      <p:ext uri="{BB962C8B-B14F-4D97-AF65-F5344CB8AC3E}">
        <p14:creationId xmlns:p14="http://schemas.microsoft.com/office/powerpoint/2010/main" val="4134759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ηρωμένο">
  <a:themeElements>
    <a:clrScheme name="Ολοκληρωμένο">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Ολοκληρωμένο">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ηρωμένο">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4792</TotalTime>
  <Words>4130</Words>
  <Application>Microsoft Office PowerPoint</Application>
  <PresentationFormat>Ευρεία οθόνη</PresentationFormat>
  <Paragraphs>212</Paragraphs>
  <Slides>36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36</vt:i4>
      </vt:variant>
    </vt:vector>
  </HeadingPairs>
  <TitlesOfParts>
    <vt:vector size="42" baseType="lpstr">
      <vt:lpstr>Calibri</vt:lpstr>
      <vt:lpstr>Tw Cen MT</vt:lpstr>
      <vt:lpstr>Tw Cen MT Condensed</vt:lpstr>
      <vt:lpstr>Wingdings</vt:lpstr>
      <vt:lpstr>Wingdings 3</vt:lpstr>
      <vt:lpstr>Ολοκληρωμένο</vt:lpstr>
      <vt:lpstr> </vt:lpstr>
      <vt:lpstr> Οι πρωτες προσεγγισεις</vt:lpstr>
      <vt:lpstr>Επιστημονικη προσεγγιση της οικογενειασ</vt:lpstr>
      <vt:lpstr>Οι μυθοι  για την οικογενεια</vt:lpstr>
      <vt:lpstr>Fuhs  (2007)</vt:lpstr>
      <vt:lpstr>Η πρωτη περιοδος: ατομικισμος</vt:lpstr>
      <vt:lpstr>ΘεωρΙες   των κλασικων της κοινωνιολογΙας ( 19ος αιωνας)</vt:lpstr>
      <vt:lpstr> 19ος  ΑΙΩΝΑΣ (LE PLAY, RIEHL)</vt:lpstr>
      <vt:lpstr>  FREDERIC  LE  PLAY   </vt:lpstr>
      <vt:lpstr>Le PLAY :Τυπολογια   οικογενΕΙΩν</vt:lpstr>
      <vt:lpstr> </vt:lpstr>
      <vt:lpstr>Γ.   οικογΕνεια στΕλεχος (steam family)</vt:lpstr>
      <vt:lpstr>ΘεωρητικΗ  προσΕγγιση του   Heirinch Riehl</vt:lpstr>
      <vt:lpstr>Heirinch Riehl</vt:lpstr>
      <vt:lpstr>Παρουσίαση του PowerPoint</vt:lpstr>
      <vt:lpstr>Η οικογEνεια ως ιστορικος -  κοινωνικος  θεσμοσ : BACHOFEN, MORGAN, Engels</vt:lpstr>
      <vt:lpstr>BACHOFEN</vt:lpstr>
      <vt:lpstr>Παρουσίαση του PowerPoint</vt:lpstr>
      <vt:lpstr> Lewis henry   Morgan</vt:lpstr>
      <vt:lpstr>Αγριοτητα, η Βαρβαροτητα και ο Πολιτισμος</vt:lpstr>
      <vt:lpstr>Morgan  :  τρεις εξελικτικες φασεις</vt:lpstr>
      <vt:lpstr>Απο  τη ζευγαρωτη στον πολιτισμο</vt:lpstr>
      <vt:lpstr>FRIEDRICH Engels (1820-1895)</vt:lpstr>
      <vt:lpstr> friedrich Engels</vt:lpstr>
      <vt:lpstr> FRIEDRICH Engels     </vt:lpstr>
      <vt:lpstr>Engels… Μεταβαση στην  πολιτικΗ-κρατικη οργανωση</vt:lpstr>
      <vt:lpstr>Εmile  Durkheim (1858-1917)</vt:lpstr>
      <vt:lpstr> Εmile  Durkheim</vt:lpstr>
      <vt:lpstr>Durkheim…</vt:lpstr>
      <vt:lpstr>Durkheim…</vt:lpstr>
      <vt:lpstr>Durkheim…</vt:lpstr>
      <vt:lpstr>Παρουσίαση του PowerPoint</vt:lpstr>
      <vt:lpstr> Απο  τη μηχανικη» στην «οργανικη» αλληλεγγυη.   </vt:lpstr>
      <vt:lpstr> η κοινη περιουσια  παυει  να αποτελει   παραγοντα οικογενειακης ζωης</vt:lpstr>
      <vt:lpstr>Παρουσίαση του PowerPoint</vt:lpstr>
      <vt:lpstr>διατΗρηση  της  κοινωνικΗς  συνοχΗς και  την  ενΙσχυση  της  αλληλεγγΥης.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επιστημονική προσεγγιση  της οικογένειας. Θεωρητικές διατυπώσεις</dc:title>
  <dc:creator>Laura Alipranti</dc:creator>
  <cp:lastModifiedBy>Laura Alipranti</cp:lastModifiedBy>
  <cp:revision>147</cp:revision>
  <cp:lastPrinted>2021-11-17T21:08:24Z</cp:lastPrinted>
  <dcterms:created xsi:type="dcterms:W3CDTF">2021-10-11T12:05:58Z</dcterms:created>
  <dcterms:modified xsi:type="dcterms:W3CDTF">2023-10-28T19:15:25Z</dcterms:modified>
</cp:coreProperties>
</file>