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4" r:id="rId8"/>
    <p:sldId id="265"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6AD5E-8BFD-2C4C-B628-12418AE59DEF}" type="datetimeFigureOut">
              <a:rPr lang="el-GR" smtClean="0"/>
              <a:t>17/1/2023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5724E0-E5D3-DB47-9DFD-730556BC657A}" type="slidenum">
              <a:rPr lang="el-GR" smtClean="0"/>
              <a:t>‹#›</a:t>
            </a:fld>
            <a:endParaRPr lang="el-GR"/>
          </a:p>
        </p:txBody>
      </p:sp>
    </p:spTree>
    <p:extLst>
      <p:ext uri="{BB962C8B-B14F-4D97-AF65-F5344CB8AC3E}">
        <p14:creationId xmlns:p14="http://schemas.microsoft.com/office/powerpoint/2010/main" val="290153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081033-B09E-4B4D-C12C-AF7E4DC9CA7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C93BD5B-2C0D-44DE-1570-BACDAE0748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5C6D9EE-9893-7C93-3B62-5DFFB183B5FA}"/>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4FD1EF52-29CC-6BA2-ABCC-F90997321BA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EC2084F-300F-3E1E-5F86-DBAE75612942}"/>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1106664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ABF7C4-553B-B7B7-7282-1BEC0C0EE3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7AF985A-F08C-59C8-9574-C0A539A9583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A369AB2-8928-0E4F-0CEA-4D6055D5DCC1}"/>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0C2D51EA-5D2E-6755-80DA-03C88FFF43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ADD187-60E3-6FDF-0703-323B83251C33}"/>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3979946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DC3F0B0-EBAC-F8EA-4B11-85F715EB7E4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F274DDD-F7A7-B0E5-3781-4896D22FB0C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A408F8-D77D-9BD4-347B-5CA99BFBBC16}"/>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899BF1C1-381E-0354-BDCF-B1C4F009366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974D9C6-3826-BB26-11EC-1DE807C2F487}"/>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406851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AD9A1E-4E13-EE8F-0475-DD1DADFA1B2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ECFC165-A4BC-D54D-DFE6-E3D09D97E03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A9790F-2CAD-61EC-8721-C783786865C6}"/>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FFACCD55-4D47-C193-9B1C-2445BCFED3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2DBBAB-5A65-6F27-BD68-6FBFCD541031}"/>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133933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581253-6E12-5140-BCC3-1525767C09C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240094E-F3D6-BEAE-A1D5-D8DB6FF343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91665A7-338A-6289-607F-089F3B798F03}"/>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76FF4D17-C3F7-BDEE-9FBD-44E77FA024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0B90F5-D230-CAAB-04A3-9E388FA68585}"/>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225973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F13DC8-8286-339F-A336-D31379027B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4FCC632-1C06-88CB-CA93-AC008EB3B8B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1D25D40-4E08-4BE2-9170-47BA114CA77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03DE39D-BF3D-B2AB-ADFB-89DF826C3C47}"/>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6" name="Θέση υποσέλιδου 5">
            <a:extLst>
              <a:ext uri="{FF2B5EF4-FFF2-40B4-BE49-F238E27FC236}">
                <a16:creationId xmlns:a16="http://schemas.microsoft.com/office/drawing/2014/main" id="{DA676EBC-CE8E-BF08-4141-57EA07526B0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2C11FE7-78F7-DB4B-9D16-39C32974EFE4}"/>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345337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AF0EE5-4F7C-2177-3EF6-0FA4EF95719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3B31E55-73B6-E443-B76C-59F5479F0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98F80BC-4618-E1E0-84D2-0AE3C3DFE60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FC38961-D94C-4D3C-299C-5BDA1ED68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C0B3EF7-77F1-3CC4-34D9-F2E6A679E70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717E9AC-0765-578A-09FB-EFF2FCE6AE45}"/>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8" name="Θέση υποσέλιδου 7">
            <a:extLst>
              <a:ext uri="{FF2B5EF4-FFF2-40B4-BE49-F238E27FC236}">
                <a16:creationId xmlns:a16="http://schemas.microsoft.com/office/drawing/2014/main" id="{FDF8ACEC-09FD-4062-8718-2A3406CD6B1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C3B77A1-DA9C-EFB1-59F2-A90A70A55188}"/>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13335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F282DB-557A-93BF-9535-93C3D6B2D0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0C7F46D-11FF-9878-E249-2BD9375B1432}"/>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4" name="Θέση υποσέλιδου 3">
            <a:extLst>
              <a:ext uri="{FF2B5EF4-FFF2-40B4-BE49-F238E27FC236}">
                <a16:creationId xmlns:a16="http://schemas.microsoft.com/office/drawing/2014/main" id="{1F6DA0AB-6474-B6A7-EFAD-282AB3E7C94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B9CE220-D828-922F-AB32-A2927F3B36D1}"/>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271766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13E3978-0A0C-3D7E-C33F-5B50F467AC56}"/>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3" name="Θέση υποσέλιδου 2">
            <a:extLst>
              <a:ext uri="{FF2B5EF4-FFF2-40B4-BE49-F238E27FC236}">
                <a16:creationId xmlns:a16="http://schemas.microsoft.com/office/drawing/2014/main" id="{F3C6BAC9-520F-FAD5-B21D-231F7399B96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AE7C795-2E45-A41F-3EB4-CA0473216070}"/>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404303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B50449-D018-B566-CA5D-56322AE6406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3AE9FE-00F7-8459-6EC9-AC66152E63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3439CBF-A932-0C25-7CD9-7C96D3CE8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4CD73A2-0C3C-43D5-4490-F2E1486EF2BB}"/>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6" name="Θέση υποσέλιδου 5">
            <a:extLst>
              <a:ext uri="{FF2B5EF4-FFF2-40B4-BE49-F238E27FC236}">
                <a16:creationId xmlns:a16="http://schemas.microsoft.com/office/drawing/2014/main" id="{C50A667B-7654-3C61-9AF1-E363638C80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36C6CA8-D40E-1B52-D93F-BDC5BCCA0C4E}"/>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366570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64F0A1-E9CE-8987-2573-D2592D0E862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0A63434-91EC-CA0C-61A4-30857FA829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F16EA27-D74D-2264-3C09-228738F68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7986DE4-5A2E-74CA-2557-99CF47C06080}"/>
              </a:ext>
            </a:extLst>
          </p:cNvPr>
          <p:cNvSpPr>
            <a:spLocks noGrp="1"/>
          </p:cNvSpPr>
          <p:nvPr>
            <p:ph type="dt" sz="half" idx="10"/>
          </p:nvPr>
        </p:nvSpPr>
        <p:spPr/>
        <p:txBody>
          <a:bodyPr/>
          <a:lstStyle/>
          <a:p>
            <a:fld id="{76161739-ADA3-954C-AE27-76416D2BD12F}" type="datetimeFigureOut">
              <a:rPr lang="el-GR" smtClean="0"/>
              <a:t>17/1/2023</a:t>
            </a:fld>
            <a:endParaRPr lang="el-GR"/>
          </a:p>
        </p:txBody>
      </p:sp>
      <p:sp>
        <p:nvSpPr>
          <p:cNvPr id="6" name="Θέση υποσέλιδου 5">
            <a:extLst>
              <a:ext uri="{FF2B5EF4-FFF2-40B4-BE49-F238E27FC236}">
                <a16:creationId xmlns:a16="http://schemas.microsoft.com/office/drawing/2014/main" id="{42E35619-89E4-A7F6-BFC6-5FEBDE1666B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EC54A7E-B752-F419-C635-2501D8AA6A2D}"/>
              </a:ext>
            </a:extLst>
          </p:cNvPr>
          <p:cNvSpPr>
            <a:spLocks noGrp="1"/>
          </p:cNvSpPr>
          <p:nvPr>
            <p:ph type="sldNum" sz="quarter" idx="12"/>
          </p:nvPr>
        </p:nvSpPr>
        <p:spPr/>
        <p:txBody>
          <a:bodyPr/>
          <a:lstStyle/>
          <a:p>
            <a:fld id="{49E37C00-12F2-234C-94C8-D1BC34AC53B0}" type="slidenum">
              <a:rPr lang="el-GR" smtClean="0"/>
              <a:t>‹#›</a:t>
            </a:fld>
            <a:endParaRPr lang="el-GR"/>
          </a:p>
        </p:txBody>
      </p:sp>
    </p:spTree>
    <p:extLst>
      <p:ext uri="{BB962C8B-B14F-4D97-AF65-F5344CB8AC3E}">
        <p14:creationId xmlns:p14="http://schemas.microsoft.com/office/powerpoint/2010/main" val="24385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ED946C6-F79F-D5CB-E56A-EC38EB63C5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416E03D-2CB7-8F7D-BFB7-50E7108D1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4AC7691-D667-6729-0CF0-4EC9B00AC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61739-ADA3-954C-AE27-76416D2BD12F}" type="datetimeFigureOut">
              <a:rPr lang="el-GR" smtClean="0"/>
              <a:t>17/1/2023</a:t>
            </a:fld>
            <a:endParaRPr lang="el-GR"/>
          </a:p>
        </p:txBody>
      </p:sp>
      <p:sp>
        <p:nvSpPr>
          <p:cNvPr id="5" name="Θέση υποσέλιδου 4">
            <a:extLst>
              <a:ext uri="{FF2B5EF4-FFF2-40B4-BE49-F238E27FC236}">
                <a16:creationId xmlns:a16="http://schemas.microsoft.com/office/drawing/2014/main" id="{C422AA97-7086-E043-DCD4-7EF7B00213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94E321C-AB0A-1047-68FA-A8B32C2FC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37C00-12F2-234C-94C8-D1BC34AC53B0}" type="slidenum">
              <a:rPr lang="el-GR" smtClean="0"/>
              <a:t>‹#›</a:t>
            </a:fld>
            <a:endParaRPr lang="el-GR"/>
          </a:p>
        </p:txBody>
      </p:sp>
    </p:spTree>
    <p:extLst>
      <p:ext uri="{BB962C8B-B14F-4D97-AF65-F5344CB8AC3E}">
        <p14:creationId xmlns:p14="http://schemas.microsoft.com/office/powerpoint/2010/main" val="2962398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9.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04463C-39C7-3BD8-33D8-4C983F9DE10D}"/>
              </a:ext>
            </a:extLst>
          </p:cNvPr>
          <p:cNvSpPr>
            <a:spLocks noGrp="1"/>
          </p:cNvSpPr>
          <p:nvPr>
            <p:ph type="ctrTitle"/>
          </p:nvPr>
        </p:nvSpPr>
        <p:spPr>
          <a:xfrm>
            <a:off x="1524000" y="1122363"/>
            <a:ext cx="9143999" cy="1240332"/>
          </a:xfrm>
        </p:spPr>
        <p:txBody>
          <a:bodyPr/>
          <a:lstStyle/>
          <a:p>
            <a:r>
              <a:rPr lang="en-US" b="1" i="1" u="sng" dirty="0"/>
              <a:t>George Herbert Mead</a:t>
            </a:r>
            <a:endParaRPr lang="el-GR" b="1" i="1" u="sng" dirty="0"/>
          </a:p>
        </p:txBody>
      </p:sp>
      <p:sp>
        <p:nvSpPr>
          <p:cNvPr id="3" name="Υπότιτλος 2">
            <a:extLst>
              <a:ext uri="{FF2B5EF4-FFF2-40B4-BE49-F238E27FC236}">
                <a16:creationId xmlns:a16="http://schemas.microsoft.com/office/drawing/2014/main" id="{321C1D41-3DDB-2A85-927E-733A019C056E}"/>
              </a:ext>
            </a:extLst>
          </p:cNvPr>
          <p:cNvSpPr>
            <a:spLocks noGrp="1"/>
          </p:cNvSpPr>
          <p:nvPr>
            <p:ph type="subTitle" idx="1"/>
          </p:nvPr>
        </p:nvSpPr>
        <p:spPr>
          <a:xfrm>
            <a:off x="1523999" y="2776709"/>
            <a:ext cx="9144000" cy="2307348"/>
          </a:xfrm>
        </p:spPr>
        <p:txBody>
          <a:bodyPr>
            <a:normAutofit/>
          </a:bodyPr>
          <a:lstStyle/>
          <a:p>
            <a:r>
              <a:rPr lang="el-GR" sz="3200" b="1" i="1" u="sng" dirty="0"/>
              <a:t>«Η ανάδυση του εαυτού μέσα από την κοινωνία»</a:t>
            </a:r>
          </a:p>
          <a:p>
            <a:endParaRPr lang="el-GR" sz="3200" b="1" i="1" u="sng" dirty="0"/>
          </a:p>
          <a:p>
            <a:endParaRPr lang="el-GR" sz="3200" b="1" i="1" u="sng" dirty="0"/>
          </a:p>
          <a:p>
            <a:endParaRPr lang="el-GR" sz="3200" b="1" i="1" u="sng" dirty="0"/>
          </a:p>
          <a:p>
            <a:endParaRPr lang="el-GR" sz="3200" b="1" i="1" u="sng" dirty="0"/>
          </a:p>
        </p:txBody>
      </p:sp>
    </p:spTree>
    <p:extLst>
      <p:ext uri="{BB962C8B-B14F-4D97-AF65-F5344CB8AC3E}">
        <p14:creationId xmlns:p14="http://schemas.microsoft.com/office/powerpoint/2010/main" val="376108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17EB0-85E2-090C-B3B6-3FA4CA34B79B}"/>
              </a:ext>
            </a:extLst>
          </p:cNvPr>
          <p:cNvSpPr>
            <a:spLocks noGrp="1"/>
          </p:cNvSpPr>
          <p:nvPr>
            <p:ph type="title"/>
          </p:nvPr>
        </p:nvSpPr>
        <p:spPr>
          <a:xfrm>
            <a:off x="839788" y="457200"/>
            <a:ext cx="4640180" cy="1385949"/>
          </a:xfrm>
        </p:spPr>
        <p:txBody>
          <a:bodyPr/>
          <a:lstStyle/>
          <a:p>
            <a:r>
              <a:rPr lang="el-GR" b="1" dirty="0"/>
              <a:t>ΒΙΒΛΙΟΓΡΑΦΙΚΗ ΕΠΙΣΚΌΠΗΣΗ</a:t>
            </a:r>
            <a:r>
              <a:rPr lang="el-GR" dirty="0"/>
              <a:t> </a:t>
            </a:r>
          </a:p>
        </p:txBody>
      </p:sp>
      <p:sp>
        <p:nvSpPr>
          <p:cNvPr id="5" name="Θέση εικόνας 4">
            <a:extLst>
              <a:ext uri="{FF2B5EF4-FFF2-40B4-BE49-F238E27FC236}">
                <a16:creationId xmlns:a16="http://schemas.microsoft.com/office/drawing/2014/main" id="{7CFFC074-0455-6F0B-9DCC-045830E9AB36}"/>
              </a:ext>
            </a:extLst>
          </p:cNvPr>
          <p:cNvSpPr>
            <a:spLocks noGrp="1"/>
          </p:cNvSpPr>
          <p:nvPr>
            <p:ph type="pic" idx="1"/>
          </p:nvPr>
        </p:nvSpPr>
        <p:spPr/>
      </p:sp>
      <p:sp>
        <p:nvSpPr>
          <p:cNvPr id="3" name="Θέση περιεχομένου 2">
            <a:extLst>
              <a:ext uri="{FF2B5EF4-FFF2-40B4-BE49-F238E27FC236}">
                <a16:creationId xmlns:a16="http://schemas.microsoft.com/office/drawing/2014/main" id="{D2408B94-B28D-623E-8E1F-7528F86A7B35}"/>
              </a:ext>
            </a:extLst>
          </p:cNvPr>
          <p:cNvSpPr>
            <a:spLocks noGrp="1"/>
          </p:cNvSpPr>
          <p:nvPr>
            <p:ph type="body" sz="half" idx="2"/>
          </p:nvPr>
        </p:nvSpPr>
        <p:spPr>
          <a:xfrm>
            <a:off x="839787" y="2057400"/>
            <a:ext cx="5134985" cy="4873624"/>
          </a:xfrm>
        </p:spPr>
        <p:txBody>
          <a:bodyPr/>
          <a:lstStyle/>
          <a:p>
            <a:pPr marL="0" indent="0">
              <a:buNone/>
            </a:pPr>
            <a:r>
              <a:rPr lang="en-US" dirty="0"/>
              <a:t>O George Herbert Mead γεννήθηκε τον Φεβ</a:t>
            </a:r>
            <a:r>
              <a:rPr lang="en-US" dirty="0" err="1"/>
              <a:t>ρουάριο</a:t>
            </a:r>
            <a:r>
              <a:rPr lang="en-US" dirty="0"/>
              <a:t> 1863. Ήταν Αμερικανός,φιλόσοφος,Κοινωνιολογος και ψυχολόγος </a:t>
            </a:r>
            <a:r>
              <a:rPr lang="en-US" dirty="0" err="1"/>
              <a:t>στο</a:t>
            </a:r>
            <a:r>
              <a:rPr lang="en-US" dirty="0"/>
              <a:t> πα</a:t>
            </a:r>
            <a:r>
              <a:rPr lang="en-US" dirty="0" err="1"/>
              <a:t>νε</a:t>
            </a:r>
            <a:r>
              <a:rPr lang="en-US" dirty="0"/>
              <a:t>π</a:t>
            </a:r>
            <a:r>
              <a:rPr lang="en-US" dirty="0" err="1"/>
              <a:t>ιστήμιό</a:t>
            </a:r>
            <a:r>
              <a:rPr lang="en-US" dirty="0"/>
              <a:t> του Σικάγο. Θεωρείται από τους θεμελιωτές </a:t>
            </a:r>
            <a:r>
              <a:rPr lang="en-US" dirty="0" err="1"/>
              <a:t>της</a:t>
            </a:r>
            <a:r>
              <a:rPr lang="en-US" dirty="0"/>
              <a:t> κοινωνικής ψυχολογίας και γενικότερα </a:t>
            </a:r>
            <a:r>
              <a:rPr lang="en-US" dirty="0" err="1"/>
              <a:t>της</a:t>
            </a:r>
            <a:r>
              <a:rPr lang="en-US" dirty="0"/>
              <a:t> Αμερικα</a:t>
            </a:r>
            <a:r>
              <a:rPr lang="en-US" dirty="0" err="1"/>
              <a:t>νικης</a:t>
            </a:r>
            <a:r>
              <a:rPr lang="en-US" dirty="0"/>
              <a:t> κοινωνιολογίας.Ο Mead είναι γνωστός π</a:t>
            </a:r>
            <a:r>
              <a:rPr lang="en-US" dirty="0" err="1"/>
              <a:t>ερισσότερο</a:t>
            </a:r>
            <a:r>
              <a:rPr lang="en-US" dirty="0"/>
              <a:t> για την δουλειά του στη φύση του εα</a:t>
            </a:r>
            <a:r>
              <a:rPr lang="en-US" dirty="0" err="1"/>
              <a:t>υτού</a:t>
            </a:r>
            <a:r>
              <a:rPr lang="en-US" dirty="0"/>
              <a:t> και </a:t>
            </a:r>
            <a:r>
              <a:rPr lang="en-US" dirty="0" err="1"/>
              <a:t>στην</a:t>
            </a:r>
            <a:r>
              <a:rPr lang="en-US" dirty="0"/>
              <a:t> διυπ</a:t>
            </a:r>
            <a:r>
              <a:rPr lang="en-US" dirty="0" err="1"/>
              <a:t>οκειμενικοτητ</a:t>
            </a:r>
            <a:r>
              <a:rPr lang="en-US" dirty="0"/>
              <a:t>α</a:t>
            </a:r>
            <a:r>
              <a:rPr lang="el-GR" dirty="0"/>
              <a:t>. Το σημαντικότερο έργο του είναι το Mind,self and Society όπου δεν προετασσε τον νου έναντι της κοινωνίας αλλά την κοινωνία εντός την οποία αναδύεται ο νους</a:t>
            </a:r>
          </a:p>
        </p:txBody>
      </p:sp>
      <p:pic>
        <p:nvPicPr>
          <p:cNvPr id="4" name="Εικόνα 4">
            <a:extLst>
              <a:ext uri="{FF2B5EF4-FFF2-40B4-BE49-F238E27FC236}">
                <a16:creationId xmlns:a16="http://schemas.microsoft.com/office/drawing/2014/main" id="{A22789F6-3510-22FD-6B76-B75B502D2C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09" y="1427433"/>
            <a:ext cx="2951416" cy="3993608"/>
          </a:xfrm>
          <a:prstGeom prst="rect">
            <a:avLst/>
          </a:prstGeom>
        </p:spPr>
      </p:pic>
    </p:spTree>
    <p:extLst>
      <p:ext uri="{BB962C8B-B14F-4D97-AF65-F5344CB8AC3E}">
        <p14:creationId xmlns:p14="http://schemas.microsoft.com/office/powerpoint/2010/main" val="303313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CA6E30-B9A9-2735-7404-34812C84F9EA}"/>
              </a:ext>
            </a:extLst>
          </p:cNvPr>
          <p:cNvSpPr>
            <a:spLocks noGrp="1"/>
          </p:cNvSpPr>
          <p:nvPr>
            <p:ph type="title"/>
          </p:nvPr>
        </p:nvSpPr>
        <p:spPr/>
        <p:txBody>
          <a:bodyPr/>
          <a:lstStyle/>
          <a:p>
            <a:r>
              <a:rPr lang="el-GR" b="1" dirty="0"/>
              <a:t>Η πράξη </a:t>
            </a:r>
          </a:p>
        </p:txBody>
      </p:sp>
      <p:sp>
        <p:nvSpPr>
          <p:cNvPr id="3" name="Θέση περιεχομένου 2">
            <a:extLst>
              <a:ext uri="{FF2B5EF4-FFF2-40B4-BE49-F238E27FC236}">
                <a16:creationId xmlns:a16="http://schemas.microsoft.com/office/drawing/2014/main" id="{4B04EEE5-64BF-FFEF-4128-5C50DD86EC0E}"/>
              </a:ext>
            </a:extLst>
          </p:cNvPr>
          <p:cNvSpPr>
            <a:spLocks noGrp="1"/>
          </p:cNvSpPr>
          <p:nvPr>
            <p:ph idx="1"/>
          </p:nvPr>
        </p:nvSpPr>
        <p:spPr/>
        <p:txBody>
          <a:bodyPr>
            <a:normAutofit fontScale="85000" lnSpcReduction="20000"/>
          </a:bodyPr>
          <a:lstStyle/>
          <a:p>
            <a:r>
              <a:rPr lang="el-GR" dirty="0"/>
              <a:t>Στον </a:t>
            </a:r>
            <a:r>
              <a:rPr lang="el-GR" dirty="0" err="1"/>
              <a:t>Mead</a:t>
            </a:r>
            <a:r>
              <a:rPr lang="el-GR" dirty="0"/>
              <a:t> η πράξη αντιλαμβάνεται ως ευκαιρία/αφορμή για την εκδήλωση της συγκεκριμένης πράξης και όχι ως  καταναγκασμό. </a:t>
            </a:r>
          </a:p>
          <a:p>
            <a:r>
              <a:rPr lang="el-GR" dirty="0"/>
              <a:t>Υπάρχουν τέσσερα στάδια πράξης</a:t>
            </a:r>
          </a:p>
          <a:p>
            <a:pPr marL="514350" indent="-514350">
              <a:buFont typeface="+mj-lt"/>
              <a:buAutoNum type="arabicPeriod"/>
            </a:pPr>
            <a:r>
              <a:rPr lang="el-GR" dirty="0"/>
              <a:t>Παρόρμηση: όπου έχει να κάνει με το άμεσο αισθητηριακό ερέθισμα και την αντίδραση αυτού που λαμβάνει το ερέθισμα.</a:t>
            </a:r>
          </a:p>
          <a:p>
            <a:pPr marL="514350" indent="-514350">
              <a:buFont typeface="+mj-lt"/>
              <a:buAutoNum type="arabicPeriod"/>
            </a:pPr>
            <a:r>
              <a:rPr lang="el-GR" dirty="0"/>
              <a:t>Αντίληψη: Η αναζήτηση και αντίδραση του δρώντος στα ερεθίσματα. Η Αντίληψη αφορά τα ερεθίσματα που δέχεται το άτομο καθώς και τις νοητικές εικόνες που δημιουργούν.</a:t>
            </a:r>
          </a:p>
          <a:p>
            <a:pPr marL="514350" indent="-514350">
              <a:buFont typeface="+mj-lt"/>
              <a:buAutoNum type="arabicPeriod"/>
            </a:pPr>
            <a:r>
              <a:rPr lang="el-GR" dirty="0"/>
              <a:t>Χειρισμός: Η ανάληψη δράσης σχετικά με το αντικείμενο που γίνεται αντιληπτό από την παρόρμηση. Η φάση του χειρισμού αποτελεί μια σημαντική παροδική της διαδικασίας με αποτέλεσμα η απόκριση να μην εκδηλώνεται άμεσα η απόκριση</a:t>
            </a:r>
          </a:p>
          <a:p>
            <a:pPr marL="514350" indent="-514350">
              <a:buFont typeface="+mj-lt"/>
              <a:buAutoNum type="arabicPeriod"/>
            </a:pPr>
            <a:r>
              <a:rPr lang="el-GR" dirty="0"/>
              <a:t>Εκπλήρωση: Το στάδιο της τελικής ικανοποίησης της αρχικής </a:t>
            </a:r>
            <a:r>
              <a:rPr lang="el-GR" dirty="0" err="1"/>
              <a:t>παρορμησης</a:t>
            </a:r>
            <a:r>
              <a:rPr lang="el-GR" dirty="0"/>
              <a:t>.</a:t>
            </a:r>
          </a:p>
          <a:p>
            <a:pPr marL="514350" indent="-514350">
              <a:buFont typeface="+mj-lt"/>
              <a:buAutoNum type="arabicPeriod"/>
            </a:pPr>
            <a:endParaRPr lang="el-GR" dirty="0"/>
          </a:p>
          <a:p>
            <a:pPr marL="514350" indent="-514350">
              <a:buFont typeface="+mj-lt"/>
              <a:buAutoNum type="arabicPeriod"/>
            </a:pPr>
            <a:endParaRPr lang="el-GR" dirty="0"/>
          </a:p>
        </p:txBody>
      </p:sp>
    </p:spTree>
    <p:extLst>
      <p:ext uri="{BB962C8B-B14F-4D97-AF65-F5344CB8AC3E}">
        <p14:creationId xmlns:p14="http://schemas.microsoft.com/office/powerpoint/2010/main" val="91179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05D340-17A3-FB4F-5579-05811BF4FA4D}"/>
              </a:ext>
            </a:extLst>
          </p:cNvPr>
          <p:cNvSpPr>
            <a:spLocks noGrp="1"/>
          </p:cNvSpPr>
          <p:nvPr>
            <p:ph type="title"/>
          </p:nvPr>
        </p:nvSpPr>
        <p:spPr/>
        <p:txBody>
          <a:bodyPr/>
          <a:lstStyle/>
          <a:p>
            <a:r>
              <a:rPr lang="el-GR" b="1" dirty="0" err="1"/>
              <a:t>Νευματα</a:t>
            </a:r>
            <a:r>
              <a:rPr lang="el-GR" b="1" dirty="0"/>
              <a:t> </a:t>
            </a:r>
          </a:p>
        </p:txBody>
      </p:sp>
      <p:sp>
        <p:nvSpPr>
          <p:cNvPr id="3" name="Θέση περιεχομένου 2">
            <a:extLst>
              <a:ext uri="{FF2B5EF4-FFF2-40B4-BE49-F238E27FC236}">
                <a16:creationId xmlns:a16="http://schemas.microsoft.com/office/drawing/2014/main" id="{2B9E5770-C295-DDCF-9A17-F8A004486F70}"/>
              </a:ext>
            </a:extLst>
          </p:cNvPr>
          <p:cNvSpPr>
            <a:spLocks noGrp="1"/>
          </p:cNvSpPr>
          <p:nvPr>
            <p:ph idx="1"/>
          </p:nvPr>
        </p:nvSpPr>
        <p:spPr>
          <a:xfrm>
            <a:off x="201139" y="1253331"/>
            <a:ext cx="10515600" cy="4351338"/>
          </a:xfrm>
        </p:spPr>
        <p:txBody>
          <a:bodyPr>
            <a:normAutofit lnSpcReduction="10000"/>
          </a:bodyPr>
          <a:lstStyle/>
          <a:p>
            <a:r>
              <a:rPr lang="el-GR" dirty="0"/>
              <a:t>Η πράξη αφορά ένα μόνο </a:t>
            </a:r>
            <a:r>
              <a:rPr lang="el-GR" dirty="0" err="1"/>
              <a:t>άτομο,η</a:t>
            </a:r>
            <a:r>
              <a:rPr lang="el-GR" dirty="0"/>
              <a:t> κοινωνική πράξη όμως περιλαμβάνει δύο ή περισσότερα άτομα. Το </a:t>
            </a:r>
            <a:r>
              <a:rPr lang="el-GR" b="1" dirty="0"/>
              <a:t>νεύμα </a:t>
            </a:r>
            <a:r>
              <a:rPr lang="el-GR" dirty="0"/>
              <a:t>σύμφωνα με τον </a:t>
            </a:r>
            <a:r>
              <a:rPr lang="el-GR" dirty="0" err="1"/>
              <a:t>Mead</a:t>
            </a:r>
            <a:r>
              <a:rPr lang="el-GR" dirty="0"/>
              <a:t> είναι ο βασικός μηχανισμός της κοινωνικής πράξης και της κοινωνικής διαδικασίας γενικότερα. Τόσο τα ζώα όσο και οι άνθρωποι είναι ικανά νευμάτων.</a:t>
            </a:r>
          </a:p>
          <a:p>
            <a:r>
              <a:rPr lang="el-GR" dirty="0"/>
              <a:t>Τα </a:t>
            </a:r>
            <a:r>
              <a:rPr lang="el-GR" b="1" dirty="0"/>
              <a:t>σημαντικά σύμβολα </a:t>
            </a:r>
            <a:r>
              <a:rPr lang="el-GR" dirty="0"/>
              <a:t>αποτελούν ένα είδος νευμάτων όπου διαθέτουν μόνο οι άνθρωποι. Τα </a:t>
            </a:r>
            <a:r>
              <a:rPr lang="el-GR" dirty="0" err="1"/>
              <a:t>νευματα</a:t>
            </a:r>
            <a:r>
              <a:rPr lang="el-GR" dirty="0"/>
              <a:t> μετατρέπεται  σε σημαντικά σύμβολα όταν προκαλούν στο άτομο το ίδιο είδος απόκρισης τόσο στον ομιλητή όσο και στον ακροατή. Μόνο όταν διαθέτουμε σημαντικά σύμβολα μπορούμε να έχουμε πραγματική επικοινωνία.</a:t>
            </a:r>
          </a:p>
        </p:txBody>
      </p:sp>
    </p:spTree>
    <p:extLst>
      <p:ext uri="{BB962C8B-B14F-4D97-AF65-F5344CB8AC3E}">
        <p14:creationId xmlns:p14="http://schemas.microsoft.com/office/powerpoint/2010/main" val="255536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827D0E-ACCD-CEE0-54F8-7FA7CBA749C2}"/>
              </a:ext>
            </a:extLst>
          </p:cNvPr>
          <p:cNvSpPr>
            <a:spLocks noGrp="1"/>
          </p:cNvSpPr>
          <p:nvPr>
            <p:ph type="title"/>
          </p:nvPr>
        </p:nvSpPr>
        <p:spPr/>
        <p:txBody>
          <a:bodyPr/>
          <a:lstStyle/>
          <a:p>
            <a:r>
              <a:rPr lang="el-GR" b="1" dirty="0"/>
              <a:t>Νους και εαυτός </a:t>
            </a:r>
            <a:br>
              <a:rPr lang="el-GR" b="1" dirty="0"/>
            </a:br>
            <a:endParaRPr lang="el-GR" b="1" dirty="0"/>
          </a:p>
        </p:txBody>
      </p:sp>
      <p:sp>
        <p:nvSpPr>
          <p:cNvPr id="3" name="Θέση περιεχομένου 2">
            <a:extLst>
              <a:ext uri="{FF2B5EF4-FFF2-40B4-BE49-F238E27FC236}">
                <a16:creationId xmlns:a16="http://schemas.microsoft.com/office/drawing/2014/main" id="{DCFB2D2E-D3B0-10C5-3FE8-5E12516A34F4}"/>
              </a:ext>
            </a:extLst>
          </p:cNvPr>
          <p:cNvSpPr>
            <a:spLocks noGrp="1"/>
          </p:cNvSpPr>
          <p:nvPr>
            <p:ph idx="1"/>
          </p:nvPr>
        </p:nvSpPr>
        <p:spPr/>
        <p:txBody>
          <a:bodyPr>
            <a:normAutofit fontScale="92500"/>
          </a:bodyPr>
          <a:lstStyle/>
          <a:p>
            <a:r>
              <a:rPr lang="el-GR" dirty="0"/>
              <a:t>Ο νους ορίζεται ως διαδικασία, μια εσωτερική συζήτηση με τον εαυτό και δεν ενυπάρχει στον άνθρωπο.  Προκύπτει και αναπτύσσεται εντός της κοινωνικής διαδικασίας και αποτελεί αναπόσπαστο τμήμα της. </a:t>
            </a:r>
          </a:p>
          <a:p>
            <a:r>
              <a:rPr lang="el-GR" dirty="0"/>
              <a:t>Όπως ο νους, έτσι κι ο εαυτός ορίζεται ως μια διαδικασία. Αυτό σημαίνει πως ο άνθρωπος δε γεννιέται με αυτό αλλά το αποκτά με την πάροδο του χρόνου. </a:t>
            </a:r>
            <a:r>
              <a:rPr lang="el-GR" dirty="0" err="1"/>
              <a:t>Αποτελει</a:t>
            </a:r>
            <a:r>
              <a:rPr lang="el-GR" dirty="0"/>
              <a:t> προϊόν κοινωνικών διαδικασιών και συγκεκριμένα της διαδικασίας επικοινωνίας μεταξύ των ανθρώπων.</a:t>
            </a:r>
          </a:p>
          <a:p>
            <a:r>
              <a:rPr lang="el-GR" dirty="0"/>
              <a:t>Ο γενικός μηχανισμός για την ανάπτυξη του εαυτού είναι ο </a:t>
            </a:r>
            <a:r>
              <a:rPr lang="el-GR" dirty="0" err="1"/>
              <a:t>αναστοχασμός</a:t>
            </a:r>
            <a:r>
              <a:rPr lang="el-GR" dirty="0"/>
              <a:t> ή η ικανότητα να βάζουμε τον εαυτό μας στη θέση των άλλων και να ενεργούμε όπως θα ενεργούσαν κι εκείνοι.</a:t>
            </a:r>
          </a:p>
        </p:txBody>
      </p:sp>
    </p:spTree>
    <p:extLst>
      <p:ext uri="{BB962C8B-B14F-4D97-AF65-F5344CB8AC3E}">
        <p14:creationId xmlns:p14="http://schemas.microsoft.com/office/powerpoint/2010/main" val="195900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6CE8DB-C14B-087F-4172-9A025EAFA710}"/>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C437DF42-3878-4C68-5467-5E94C39F52D4}"/>
              </a:ext>
            </a:extLst>
          </p:cNvPr>
          <p:cNvSpPr>
            <a:spLocks noGrp="1"/>
          </p:cNvSpPr>
          <p:nvPr>
            <p:ph idx="1"/>
          </p:nvPr>
        </p:nvSpPr>
        <p:spPr/>
        <p:txBody>
          <a:bodyPr>
            <a:normAutofit fontScale="85000" lnSpcReduction="20000"/>
          </a:bodyPr>
          <a:lstStyle/>
          <a:p>
            <a:pPr marL="0" indent="0">
              <a:buNone/>
            </a:pPr>
            <a:r>
              <a:rPr lang="el-GR" dirty="0"/>
              <a:t>Ο </a:t>
            </a:r>
            <a:r>
              <a:rPr lang="el-GR" dirty="0" err="1"/>
              <a:t>Mead</a:t>
            </a:r>
            <a:r>
              <a:rPr lang="el-GR" dirty="0"/>
              <a:t> εντοπίζει τη γέννηση του εαυτού σε δύο στάδια παιδική ανάπτυξης:</a:t>
            </a:r>
          </a:p>
          <a:p>
            <a:pPr marL="514350" indent="-514350">
              <a:buFont typeface="+mj-lt"/>
              <a:buAutoNum type="arabicPeriod"/>
            </a:pPr>
            <a:r>
              <a:rPr lang="el-GR" dirty="0"/>
              <a:t>Το στάδιο του ατομικού παιχνιδιού. Δίνει το παράδειγμα ενός παιδιού που παίζει τη μητέρα, τον δάσκαλο, ή τον αστυνομικό. Παίζοντας αυτούς τους ρόλους το παιδί παρακινεί τον εαυτό του με τα ίδια ερεθίσματα που θα παρακινούσαν σε δράση αυτούς τους ανθρώπους. Το παιδί μαθαίνει να λειτουργεί τόσο ως υποκείμενο όσο και ως αντικείμενο. </a:t>
            </a:r>
          </a:p>
          <a:p>
            <a:pPr marL="514350" indent="-514350">
              <a:buFont typeface="+mj-lt"/>
              <a:buAutoNum type="arabicPeriod"/>
            </a:pPr>
            <a:r>
              <a:rPr lang="el-GR" dirty="0"/>
              <a:t>Το στάδιο του ομαδικού παιχνιδιού. Σε αυτό απαιτείται από το άτομο να αναπτύξει εαυτό με την πλήρη έννοια του όρου. Το στάδιο αυτό συνδέεται με έναν από τους σημαντικότερους  όρους του </a:t>
            </a:r>
            <a:r>
              <a:rPr lang="el-GR" dirty="0" err="1"/>
              <a:t>Mead</a:t>
            </a:r>
            <a:r>
              <a:rPr lang="el-GR" dirty="0"/>
              <a:t> ,τον γενικευμένο άλλο. Μόνο αν ταυτιστεί με τις συμπεριφορές της οργανωμένης κοινωνικής ομάδας  διαμορφώνει το άτομο ολοκληρωμένο εαυτό. Ο γενικευμένος άλλος επίσης εκπροσωπεί την τάση του </a:t>
            </a:r>
            <a:r>
              <a:rPr lang="el-GR" dirty="0" err="1"/>
              <a:t>Mead</a:t>
            </a:r>
            <a:r>
              <a:rPr lang="el-GR" dirty="0"/>
              <a:t> να δίνει προτεραιότητα στο κοινωνικό σύνολο, καθώς μέσω του γενικευμένου άλλου η ομάδα επηρεάζει τη συμπεριφορά των ατόμων.</a:t>
            </a:r>
          </a:p>
        </p:txBody>
      </p:sp>
    </p:spTree>
    <p:extLst>
      <p:ext uri="{BB962C8B-B14F-4D97-AF65-F5344CB8AC3E}">
        <p14:creationId xmlns:p14="http://schemas.microsoft.com/office/powerpoint/2010/main" val="11512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F3FDEB-9525-083B-B214-F14358462EF8}"/>
              </a:ext>
            </a:extLst>
          </p:cNvPr>
          <p:cNvSpPr>
            <a:spLocks noGrp="1"/>
          </p:cNvSpPr>
          <p:nvPr>
            <p:ph type="title"/>
          </p:nvPr>
        </p:nvSpPr>
        <p:spPr/>
        <p:txBody>
          <a:bodyPr/>
          <a:lstStyle/>
          <a:p>
            <a:r>
              <a:rPr lang="el-GR" b="1" dirty="0"/>
              <a:t>«Εγώ και Εμένα»</a:t>
            </a:r>
          </a:p>
        </p:txBody>
      </p:sp>
      <p:sp>
        <p:nvSpPr>
          <p:cNvPr id="3" name="Θέση περιεχομένου 2">
            <a:extLst>
              <a:ext uri="{FF2B5EF4-FFF2-40B4-BE49-F238E27FC236}">
                <a16:creationId xmlns:a16="http://schemas.microsoft.com/office/drawing/2014/main" id="{E7D71D7F-725D-D96A-C109-AE19D35E9884}"/>
              </a:ext>
            </a:extLst>
          </p:cNvPr>
          <p:cNvSpPr>
            <a:spLocks noGrp="1"/>
          </p:cNvSpPr>
          <p:nvPr>
            <p:ph idx="1"/>
          </p:nvPr>
        </p:nvSpPr>
        <p:spPr/>
        <p:txBody>
          <a:bodyPr>
            <a:normAutofit fontScale="92500" lnSpcReduction="20000"/>
          </a:bodyPr>
          <a:lstStyle/>
          <a:p>
            <a:r>
              <a:rPr lang="el-GR" dirty="0"/>
              <a:t>Το « εγώ» είναι η άμεση απόκριση προς τους άλλους. Ο </a:t>
            </a:r>
            <a:r>
              <a:rPr lang="el-GR" dirty="0" err="1"/>
              <a:t>Mead</a:t>
            </a:r>
            <a:r>
              <a:rPr lang="el-GR" dirty="0"/>
              <a:t> δίνει μεγάλη έμφαση στο εγώ για τέσσερις λόγους:</a:t>
            </a:r>
          </a:p>
          <a:p>
            <a:pPr marL="514350" indent="-514350">
              <a:buFont typeface="+mj-lt"/>
              <a:buAutoNum type="arabicPeriod"/>
            </a:pPr>
            <a:r>
              <a:rPr lang="el-GR" dirty="0"/>
              <a:t>Πρόκειται για την κύρια πηγή καινοτομίας στην κοινωνική διαδικασία </a:t>
            </a:r>
          </a:p>
          <a:p>
            <a:pPr marL="514350" indent="-514350">
              <a:buFont typeface="+mj-lt"/>
              <a:buAutoNum type="arabicPeriod"/>
            </a:pPr>
            <a:r>
              <a:rPr lang="el-GR" dirty="0"/>
              <a:t>Ο </a:t>
            </a:r>
            <a:r>
              <a:rPr lang="el-GR" dirty="0" err="1"/>
              <a:t>Mead</a:t>
            </a:r>
            <a:r>
              <a:rPr lang="el-GR" dirty="0"/>
              <a:t> πιστεύει ότι στο εγώ εντοπίζονται οι πιο σημαντικές αξίες μας</a:t>
            </a:r>
          </a:p>
          <a:p>
            <a:pPr marL="514350" indent="-514350">
              <a:buFont typeface="+mj-lt"/>
              <a:buAutoNum type="arabicPeriod"/>
            </a:pPr>
            <a:r>
              <a:rPr lang="el-GR" dirty="0"/>
              <a:t>Το εγώ είναι κάτι το οποίο αναζητούμε ή είναι αυτό που μας επιτρέπει να αναπτύξουμε «οριστική προσωπικότητα»</a:t>
            </a:r>
          </a:p>
          <a:p>
            <a:pPr marL="514350" indent="-514350">
              <a:buFont typeface="+mj-lt"/>
              <a:buAutoNum type="arabicPeriod"/>
            </a:pPr>
            <a:r>
              <a:rPr lang="el-GR" dirty="0"/>
              <a:t>Ο </a:t>
            </a:r>
            <a:r>
              <a:rPr lang="el-GR" dirty="0" err="1"/>
              <a:t>Mead</a:t>
            </a:r>
            <a:r>
              <a:rPr lang="el-GR" dirty="0"/>
              <a:t> διακρίνει μια εξελικτική διαδικασία στην </a:t>
            </a:r>
            <a:r>
              <a:rPr lang="el-GR" dirty="0" err="1"/>
              <a:t>ιστορία,όπου</a:t>
            </a:r>
            <a:r>
              <a:rPr lang="el-GR" dirty="0"/>
              <a:t> στο παρελθόν κυριαρχούσε το εμένα ενώ στις σύγχρονες κοινωνίες κυριαρχεί το εγώ.</a:t>
            </a:r>
          </a:p>
          <a:p>
            <a:r>
              <a:rPr lang="el-GR" dirty="0"/>
              <a:t>Το «εμένα» είναι ένα συμβατικό συνηθισμένο άτομο. Επιτρέπει στο άτομο να ζει ομαλά μέσα στο κοινωνικό σύνολο, ενώ το εγώ καθιστά εφικτή την κοινωνική αλλαγή. Μέσω των δύο αυτών μηχανισμών τόσο το άτομο όσο και η κοινωνία  λειτουργούν πιο αποτελεσματικά. </a:t>
            </a:r>
          </a:p>
        </p:txBody>
      </p:sp>
    </p:spTree>
    <p:extLst>
      <p:ext uri="{BB962C8B-B14F-4D97-AF65-F5344CB8AC3E}">
        <p14:creationId xmlns:p14="http://schemas.microsoft.com/office/powerpoint/2010/main" val="100933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1290A5-F5C4-0072-CF5E-FAFCF9A63B3A}"/>
              </a:ext>
            </a:extLst>
          </p:cNvPr>
          <p:cNvSpPr>
            <a:spLocks noGrp="1"/>
          </p:cNvSpPr>
          <p:nvPr>
            <p:ph type="title"/>
          </p:nvPr>
        </p:nvSpPr>
        <p:spPr>
          <a:xfrm>
            <a:off x="676399" y="853539"/>
            <a:ext cx="11160826" cy="1756559"/>
          </a:xfrm>
        </p:spPr>
        <p:txBody>
          <a:bodyPr/>
          <a:lstStyle/>
          <a:p>
            <a:r>
              <a:rPr lang="el-GR" b="1" i="1" dirty="0"/>
              <a:t>Παρουσίαση στο μάθημα </a:t>
            </a:r>
            <a:r>
              <a:rPr lang="el-GR" b="1" i="1" dirty="0" err="1"/>
              <a:t>Επιστημολογικα</a:t>
            </a:r>
            <a:r>
              <a:rPr lang="el-GR" b="1" i="1" dirty="0"/>
              <a:t> και φιλοσοφικά θεμέλια της κοινωνιολογίας </a:t>
            </a:r>
          </a:p>
        </p:txBody>
      </p:sp>
      <p:sp>
        <p:nvSpPr>
          <p:cNvPr id="3" name="Θέση περιεχομένου 2">
            <a:extLst>
              <a:ext uri="{FF2B5EF4-FFF2-40B4-BE49-F238E27FC236}">
                <a16:creationId xmlns:a16="http://schemas.microsoft.com/office/drawing/2014/main" id="{AEFEAE93-2749-1C00-B625-E791B9F54395}"/>
              </a:ext>
            </a:extLst>
          </p:cNvPr>
          <p:cNvSpPr>
            <a:spLocks noGrp="1"/>
          </p:cNvSpPr>
          <p:nvPr>
            <p:ph idx="1"/>
          </p:nvPr>
        </p:nvSpPr>
        <p:spPr>
          <a:xfrm>
            <a:off x="757794" y="4725389"/>
            <a:ext cx="10515600" cy="1006249"/>
          </a:xfrm>
        </p:spPr>
        <p:txBody>
          <a:bodyPr/>
          <a:lstStyle/>
          <a:p>
            <a:pPr marL="0" indent="0">
              <a:buNone/>
            </a:pPr>
            <a:r>
              <a:rPr lang="el-GR" dirty="0">
                <a:solidFill>
                  <a:srgbClr val="FF0000"/>
                </a:solidFill>
              </a:rPr>
              <a:t>Ζωή </a:t>
            </a:r>
            <a:r>
              <a:rPr lang="el-GR" dirty="0" err="1">
                <a:solidFill>
                  <a:srgbClr val="FF0000"/>
                </a:solidFill>
              </a:rPr>
              <a:t>Σείτη</a:t>
            </a:r>
            <a:r>
              <a:rPr lang="el-GR" dirty="0">
                <a:solidFill>
                  <a:srgbClr val="FF0000"/>
                </a:solidFill>
              </a:rPr>
              <a:t>: 1343201900077</a:t>
            </a:r>
          </a:p>
          <a:p>
            <a:pPr marL="0" indent="0">
              <a:buNone/>
            </a:pPr>
            <a:r>
              <a:rPr lang="el-GR" dirty="0">
                <a:solidFill>
                  <a:srgbClr val="FF0000"/>
                </a:solidFill>
              </a:rPr>
              <a:t>Χριστίνα Σούλη: 1343201900082</a:t>
            </a:r>
          </a:p>
        </p:txBody>
      </p:sp>
    </p:spTree>
    <p:extLst>
      <p:ext uri="{BB962C8B-B14F-4D97-AF65-F5344CB8AC3E}">
        <p14:creationId xmlns:p14="http://schemas.microsoft.com/office/powerpoint/2010/main" val="26826864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Ευρεία οθόνη</PresentationFormat>
  <Slides>8</Slides>
  <Notes>0</Notes>
  <HiddenSlides>0</HiddenSlide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George Herbert Mead</vt:lpstr>
      <vt:lpstr>ΒΙΒΛΙΟΓΡΑΦΙΚΗ ΕΠΙΣΚΌΠΗΣΗ </vt:lpstr>
      <vt:lpstr>Η πράξη </vt:lpstr>
      <vt:lpstr>Νευματα </vt:lpstr>
      <vt:lpstr>Νους και εαυτός  </vt:lpstr>
      <vt:lpstr>Παρουσίαση του PowerPoint</vt:lpstr>
      <vt:lpstr>«Εγώ και Εμένα»</vt:lpstr>
      <vt:lpstr>Παρουσίαση στο μάθημα Επιστημολογικα και φιλοσοφικά θεμέλια της κοινωνιολογίας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 Herbert Mead</dc:title>
  <dc:creator>christinasouli12@gmail.com</dc:creator>
  <cp:lastModifiedBy>christinasouli12@gmail.com</cp:lastModifiedBy>
  <cp:revision>7</cp:revision>
  <dcterms:created xsi:type="dcterms:W3CDTF">2023-01-12T17:09:59Z</dcterms:created>
  <dcterms:modified xsi:type="dcterms:W3CDTF">2023-01-16T23:28:15Z</dcterms:modified>
</cp:coreProperties>
</file>