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78" r:id="rId2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20690" autoAdjust="0"/>
    <p:restoredTop sz="94660"/>
  </p:normalViewPr>
  <p:slideViewPr>
    <p:cSldViewPr snapToGrid="0">
      <p:cViewPr varScale="1">
        <p:scale>
          <a:sx n="73" d="100"/>
          <a:sy n="73" d="100"/>
        </p:scale>
        <p:origin x="-390"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CF36742C-E9A6-4B06-9532-E9EBE93C303A}" type="datetimeFigureOut">
              <a:rPr lang="el-GR" smtClean="0"/>
              <a:pPr/>
              <a:t>10/1/2023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F5EF046-E05D-4E39-855E-2E54FF19DAD9}" type="slidenum">
              <a:rPr lang="el-GR" smtClean="0"/>
              <a:pPr/>
              <a:t>‹#›</a:t>
            </a:fld>
            <a:endParaRPr lang="el-GR"/>
          </a:p>
        </p:txBody>
      </p:sp>
    </p:spTree>
    <p:extLst>
      <p:ext uri="{BB962C8B-B14F-4D97-AF65-F5344CB8AC3E}">
        <p14:creationId xmlns:p14="http://schemas.microsoft.com/office/powerpoint/2010/main" xmlns="" val="599987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F36742C-E9A6-4B06-9532-E9EBE93C303A}" type="datetimeFigureOut">
              <a:rPr lang="el-GR" smtClean="0"/>
              <a:pPr/>
              <a:t>10/1/2023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F5EF046-E05D-4E39-855E-2E54FF19DAD9}" type="slidenum">
              <a:rPr lang="el-GR" smtClean="0"/>
              <a:pPr/>
              <a:t>‹#›</a:t>
            </a:fld>
            <a:endParaRPr lang="el-GR"/>
          </a:p>
        </p:txBody>
      </p:sp>
    </p:spTree>
    <p:extLst>
      <p:ext uri="{BB962C8B-B14F-4D97-AF65-F5344CB8AC3E}">
        <p14:creationId xmlns:p14="http://schemas.microsoft.com/office/powerpoint/2010/main" xmlns="" val="2060098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F36742C-E9A6-4B06-9532-E9EBE93C303A}" type="datetimeFigureOut">
              <a:rPr lang="el-GR" smtClean="0"/>
              <a:pPr/>
              <a:t>10/1/2023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F5EF046-E05D-4E39-855E-2E54FF19DAD9}" type="slidenum">
              <a:rPr lang="el-GR" smtClean="0"/>
              <a:pPr/>
              <a:t>‹#›</a:t>
            </a:fld>
            <a:endParaRPr lang="el-GR"/>
          </a:p>
        </p:txBody>
      </p:sp>
    </p:spTree>
    <p:extLst>
      <p:ext uri="{BB962C8B-B14F-4D97-AF65-F5344CB8AC3E}">
        <p14:creationId xmlns:p14="http://schemas.microsoft.com/office/powerpoint/2010/main" xmlns="" val="1274376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F36742C-E9A6-4B06-9532-E9EBE93C303A}" type="datetimeFigureOut">
              <a:rPr lang="el-GR" smtClean="0"/>
              <a:pPr/>
              <a:t>10/1/2023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F5EF046-E05D-4E39-855E-2E54FF19DAD9}" type="slidenum">
              <a:rPr lang="el-GR" smtClean="0"/>
              <a:pPr/>
              <a:t>‹#›</a:t>
            </a:fld>
            <a:endParaRPr lang="el-GR"/>
          </a:p>
        </p:txBody>
      </p:sp>
    </p:spTree>
    <p:extLst>
      <p:ext uri="{BB962C8B-B14F-4D97-AF65-F5344CB8AC3E}">
        <p14:creationId xmlns:p14="http://schemas.microsoft.com/office/powerpoint/2010/main" xmlns="" val="527561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Θέση ημερομηνίας 3"/>
          <p:cNvSpPr>
            <a:spLocks noGrp="1"/>
          </p:cNvSpPr>
          <p:nvPr>
            <p:ph type="dt" sz="half" idx="10"/>
          </p:nvPr>
        </p:nvSpPr>
        <p:spPr/>
        <p:txBody>
          <a:bodyPr/>
          <a:lstStyle/>
          <a:p>
            <a:fld id="{CF36742C-E9A6-4B06-9532-E9EBE93C303A}" type="datetimeFigureOut">
              <a:rPr lang="el-GR" smtClean="0"/>
              <a:pPr/>
              <a:t>10/1/2023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F5EF046-E05D-4E39-855E-2E54FF19DAD9}" type="slidenum">
              <a:rPr lang="el-GR" smtClean="0"/>
              <a:pPr/>
              <a:t>‹#›</a:t>
            </a:fld>
            <a:endParaRPr lang="el-GR"/>
          </a:p>
        </p:txBody>
      </p:sp>
    </p:spTree>
    <p:extLst>
      <p:ext uri="{BB962C8B-B14F-4D97-AF65-F5344CB8AC3E}">
        <p14:creationId xmlns:p14="http://schemas.microsoft.com/office/powerpoint/2010/main" xmlns="" val="2709962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CF36742C-E9A6-4B06-9532-E9EBE93C303A}" type="datetimeFigureOut">
              <a:rPr lang="el-GR" smtClean="0"/>
              <a:pPr/>
              <a:t>10/1/2023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F5EF046-E05D-4E39-855E-2E54FF19DAD9}" type="slidenum">
              <a:rPr lang="el-GR" smtClean="0"/>
              <a:pPr/>
              <a:t>‹#›</a:t>
            </a:fld>
            <a:endParaRPr lang="el-GR"/>
          </a:p>
        </p:txBody>
      </p:sp>
    </p:spTree>
    <p:extLst>
      <p:ext uri="{BB962C8B-B14F-4D97-AF65-F5344CB8AC3E}">
        <p14:creationId xmlns:p14="http://schemas.microsoft.com/office/powerpoint/2010/main" xmlns="" val="3523996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CF36742C-E9A6-4B06-9532-E9EBE93C303A}" type="datetimeFigureOut">
              <a:rPr lang="el-GR" smtClean="0"/>
              <a:pPr/>
              <a:t>10/1/2023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6F5EF046-E05D-4E39-855E-2E54FF19DAD9}" type="slidenum">
              <a:rPr lang="el-GR" smtClean="0"/>
              <a:pPr/>
              <a:t>‹#›</a:t>
            </a:fld>
            <a:endParaRPr lang="el-GR"/>
          </a:p>
        </p:txBody>
      </p:sp>
    </p:spTree>
    <p:extLst>
      <p:ext uri="{BB962C8B-B14F-4D97-AF65-F5344CB8AC3E}">
        <p14:creationId xmlns:p14="http://schemas.microsoft.com/office/powerpoint/2010/main" xmlns="" val="311210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F36742C-E9A6-4B06-9532-E9EBE93C303A}" type="datetimeFigureOut">
              <a:rPr lang="el-GR" smtClean="0"/>
              <a:pPr/>
              <a:t>10/1/2023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6F5EF046-E05D-4E39-855E-2E54FF19DAD9}" type="slidenum">
              <a:rPr lang="el-GR" smtClean="0"/>
              <a:pPr/>
              <a:t>‹#›</a:t>
            </a:fld>
            <a:endParaRPr lang="el-GR"/>
          </a:p>
        </p:txBody>
      </p:sp>
    </p:spTree>
    <p:extLst>
      <p:ext uri="{BB962C8B-B14F-4D97-AF65-F5344CB8AC3E}">
        <p14:creationId xmlns:p14="http://schemas.microsoft.com/office/powerpoint/2010/main" xmlns="" val="3189041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F36742C-E9A6-4B06-9532-E9EBE93C303A}" type="datetimeFigureOut">
              <a:rPr lang="el-GR" smtClean="0"/>
              <a:pPr/>
              <a:t>10/1/2023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6F5EF046-E05D-4E39-855E-2E54FF19DAD9}" type="slidenum">
              <a:rPr lang="el-GR" smtClean="0"/>
              <a:pPr/>
              <a:t>‹#›</a:t>
            </a:fld>
            <a:endParaRPr lang="el-GR"/>
          </a:p>
        </p:txBody>
      </p:sp>
    </p:spTree>
    <p:extLst>
      <p:ext uri="{BB962C8B-B14F-4D97-AF65-F5344CB8AC3E}">
        <p14:creationId xmlns:p14="http://schemas.microsoft.com/office/powerpoint/2010/main" xmlns="" val="4230123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CF36742C-E9A6-4B06-9532-E9EBE93C303A}" type="datetimeFigureOut">
              <a:rPr lang="el-GR" smtClean="0"/>
              <a:pPr/>
              <a:t>10/1/2023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F5EF046-E05D-4E39-855E-2E54FF19DAD9}" type="slidenum">
              <a:rPr lang="el-GR" smtClean="0"/>
              <a:pPr/>
              <a:t>‹#›</a:t>
            </a:fld>
            <a:endParaRPr lang="el-GR"/>
          </a:p>
        </p:txBody>
      </p:sp>
    </p:spTree>
    <p:extLst>
      <p:ext uri="{BB962C8B-B14F-4D97-AF65-F5344CB8AC3E}">
        <p14:creationId xmlns:p14="http://schemas.microsoft.com/office/powerpoint/2010/main" xmlns="" val="606044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CF36742C-E9A6-4B06-9532-E9EBE93C303A}" type="datetimeFigureOut">
              <a:rPr lang="el-GR" smtClean="0"/>
              <a:pPr/>
              <a:t>10/1/2023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F5EF046-E05D-4E39-855E-2E54FF19DAD9}" type="slidenum">
              <a:rPr lang="el-GR" smtClean="0"/>
              <a:pPr/>
              <a:t>‹#›</a:t>
            </a:fld>
            <a:endParaRPr lang="el-GR"/>
          </a:p>
        </p:txBody>
      </p:sp>
    </p:spTree>
    <p:extLst>
      <p:ext uri="{BB962C8B-B14F-4D97-AF65-F5344CB8AC3E}">
        <p14:creationId xmlns:p14="http://schemas.microsoft.com/office/powerpoint/2010/main" xmlns="" val="1999326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36742C-E9A6-4B06-9532-E9EBE93C303A}" type="datetimeFigureOut">
              <a:rPr lang="el-GR" smtClean="0"/>
              <a:pPr/>
              <a:t>10/1/2023</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5EF046-E05D-4E39-855E-2E54FF19DAD9}" type="slidenum">
              <a:rPr lang="el-GR" smtClean="0"/>
              <a:pPr/>
              <a:t>‹#›</a:t>
            </a:fld>
            <a:endParaRPr lang="el-GR"/>
          </a:p>
        </p:txBody>
      </p:sp>
    </p:spTree>
    <p:extLst>
      <p:ext uri="{BB962C8B-B14F-4D97-AF65-F5344CB8AC3E}">
        <p14:creationId xmlns:p14="http://schemas.microsoft.com/office/powerpoint/2010/main" xmlns="" val="4057996502"/>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457345"/>
            <a:ext cx="9144000" cy="2387600"/>
          </a:xfrm>
        </p:spPr>
        <p:txBody>
          <a:bodyPr/>
          <a:lstStyle/>
          <a:p>
            <a:r>
              <a:rPr lang="en-US" dirty="0" smtClean="0"/>
              <a:t>Erving Goffman</a:t>
            </a:r>
            <a:endParaRPr lang="el-GR" dirty="0"/>
          </a:p>
        </p:txBody>
      </p:sp>
      <p:sp>
        <p:nvSpPr>
          <p:cNvPr id="3" name="Υπότιτλος 2"/>
          <p:cNvSpPr>
            <a:spLocks noGrp="1"/>
          </p:cNvSpPr>
          <p:nvPr>
            <p:ph type="subTitle" idx="1"/>
          </p:nvPr>
        </p:nvSpPr>
        <p:spPr/>
        <p:txBody>
          <a:bodyPr/>
          <a:lstStyle/>
          <a:p>
            <a:endParaRPr lang="el-GR" dirty="0"/>
          </a:p>
        </p:txBody>
      </p:sp>
      <p:pic>
        <p:nvPicPr>
          <p:cNvPr id="4" name="Εικόνα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719946" y="3046123"/>
            <a:ext cx="4800600" cy="3323503"/>
          </a:xfrm>
          <a:prstGeom prst="rect">
            <a:avLst/>
          </a:prstGeom>
        </p:spPr>
      </p:pic>
    </p:spTree>
    <p:extLst>
      <p:ext uri="{BB962C8B-B14F-4D97-AF65-F5344CB8AC3E}">
        <p14:creationId xmlns:p14="http://schemas.microsoft.com/office/powerpoint/2010/main" xmlns="" val="18788234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29492" y="108177"/>
            <a:ext cx="10515600" cy="1325563"/>
          </a:xfrm>
        </p:spPr>
        <p:txBody>
          <a:bodyPr/>
          <a:lstStyle/>
          <a:p>
            <a:r>
              <a:rPr lang="el-GR" dirty="0" smtClean="0"/>
              <a:t>Προσκήνιο</a:t>
            </a:r>
            <a:endParaRPr lang="el-GR" dirty="0"/>
          </a:p>
        </p:txBody>
      </p:sp>
      <p:sp>
        <p:nvSpPr>
          <p:cNvPr id="3" name="Θέση περιεχομένου 2"/>
          <p:cNvSpPr>
            <a:spLocks noGrp="1"/>
          </p:cNvSpPr>
          <p:nvPr>
            <p:ph idx="1"/>
          </p:nvPr>
        </p:nvSpPr>
        <p:spPr>
          <a:xfrm>
            <a:off x="768531" y="1433739"/>
            <a:ext cx="10515600" cy="5219609"/>
          </a:xfrm>
        </p:spPr>
        <p:txBody>
          <a:bodyPr>
            <a:normAutofit lnSpcReduction="10000"/>
          </a:bodyPr>
          <a:lstStyle/>
          <a:p>
            <a:r>
              <a:rPr lang="el-GR" dirty="0" smtClean="0"/>
              <a:t>Στο προσκήνιο το άτομο εκθέτει μια ιδανική εικόνα του εαυτού του, αποκρύπτοντας στοιχεία που δεν ταιριάζουν στην παράστασή του, όπως κρυφές απολαύσεις , λάθη που μπορεί να έγιναν κατά την διαδικασία προετοιμασίας της παράστασης αλλά και τα μέτρα που πήρε για να τα διορθώσει, παρουσιάζοντας μόνο το τελικό προϊόν.</a:t>
            </a:r>
          </a:p>
          <a:p>
            <a:r>
              <a:rPr lang="el-GR" dirty="0" smtClean="0"/>
              <a:t>Το άτομο προσπαθεί να καλλιεργήσει την εντύπωση στο κοινό ότι η παράσταση που παρακολουθεί είναι κάτι το μοναδικό, στην προσπάθεια να έρθει πιο κοντά με το κοινό. Έτσι, αποκαλύπτεται ο αλληλεπιδραστικός χαρακτήρας της παράστασης, καθώς για να πετύχει χρειάζεται και την θετική ανταπόκριση του κοινού.</a:t>
            </a:r>
          </a:p>
          <a:p>
            <a:r>
              <a:rPr lang="el-GR" dirty="0" smtClean="0"/>
              <a:t>Τα προσκήνια φαίνεται να προϋπάρχουν σε πολλές περιπτώσεις και να επιλέγονται, να μην δημιουργούνται, ενώ τείνουν να θεσμοποιούνται.</a:t>
            </a:r>
          </a:p>
          <a:p>
            <a:endParaRPr lang="el-GR" dirty="0" smtClean="0"/>
          </a:p>
        </p:txBody>
      </p:sp>
    </p:spTree>
    <p:extLst>
      <p:ext uri="{BB962C8B-B14F-4D97-AF65-F5344CB8AC3E}">
        <p14:creationId xmlns:p14="http://schemas.microsoft.com/office/powerpoint/2010/main" xmlns="" val="6746031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Προσκήνιο </a:t>
            </a:r>
            <a:endParaRPr lang="el-GR" dirty="0"/>
          </a:p>
        </p:txBody>
      </p:sp>
      <p:sp>
        <p:nvSpPr>
          <p:cNvPr id="3" name="Θέση περιεχομένου 2"/>
          <p:cNvSpPr>
            <a:spLocks noGrp="1"/>
          </p:cNvSpPr>
          <p:nvPr>
            <p:ph idx="1"/>
          </p:nvPr>
        </p:nvSpPr>
        <p:spPr/>
        <p:txBody>
          <a:bodyPr>
            <a:normAutofit lnSpcReduction="10000"/>
          </a:bodyPr>
          <a:lstStyle/>
          <a:p>
            <a:pPr marL="0" indent="0">
              <a:buNone/>
            </a:pPr>
            <a:r>
              <a:rPr lang="el-GR" dirty="0" smtClean="0"/>
              <a:t>Διακρίνεται σε:</a:t>
            </a:r>
          </a:p>
          <a:p>
            <a:pPr marL="514350" indent="-514350">
              <a:buFont typeface="+mj-lt"/>
              <a:buAutoNum type="arabicPeriod"/>
            </a:pPr>
            <a:r>
              <a:rPr lang="el-GR" dirty="0" smtClean="0"/>
              <a:t>Σκηνικό, δηλαδή στον χώρο που πρέπει να υπάρχει για να μπορεί να γίνει η παράσταση.</a:t>
            </a:r>
          </a:p>
          <a:p>
            <a:pPr marL="514350" indent="-514350">
              <a:buFont typeface="+mj-lt"/>
              <a:buAutoNum type="arabicPeriod"/>
            </a:pPr>
            <a:r>
              <a:rPr lang="el-GR" dirty="0" smtClean="0"/>
              <a:t>Προσωπικό προσκήνιο, δηλαδή τα αντικείμενα που βοηθούν να διαμορφωθεί το σκηνικό. Με την σειρά του αυτό διαιρείται στην εμφάνιση που μας δίνει την κοινωνική θέση του δρώντος και στην συμπεριφορά που αναφέρεται στον ρόλο που αναμένεται να επιτελέσει.</a:t>
            </a:r>
          </a:p>
          <a:p>
            <a:r>
              <a:rPr lang="el-GR" dirty="0" smtClean="0"/>
              <a:t>Στο προσκήνιο εμφανίζεται και η τεχνική της μυστικοποίησης, δηλαδή ο δρών δημιουργεί μια κοινωνική απόσταση από το κοινό για να φροντίσει να μην αμφισβητηθεί η παράστασή του.</a:t>
            </a:r>
          </a:p>
          <a:p>
            <a:endParaRPr lang="el-GR" dirty="0"/>
          </a:p>
        </p:txBody>
      </p:sp>
    </p:spTree>
    <p:extLst>
      <p:ext uri="{BB962C8B-B14F-4D97-AF65-F5344CB8AC3E}">
        <p14:creationId xmlns:p14="http://schemas.microsoft.com/office/powerpoint/2010/main" xmlns="" val="33882920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Παρασκήνιο </a:t>
            </a:r>
            <a:endParaRPr lang="el-GR" dirty="0"/>
          </a:p>
        </p:txBody>
      </p:sp>
      <p:sp>
        <p:nvSpPr>
          <p:cNvPr id="3" name="Θέση περιεχομένου 2"/>
          <p:cNvSpPr>
            <a:spLocks noGrp="1"/>
          </p:cNvSpPr>
          <p:nvPr>
            <p:ph idx="1"/>
          </p:nvPr>
        </p:nvSpPr>
        <p:spPr/>
        <p:txBody>
          <a:bodyPr/>
          <a:lstStyle/>
          <a:p>
            <a:r>
              <a:rPr lang="el-GR" dirty="0" smtClean="0"/>
              <a:t>Στο παρασκήνιο είναι γεγονότα και πράξεις που δεν αποκαλύπτονται στο προσκήνιο. Το κοινό δεν εισέρχεται στο προσκήνιο και ο δρών κάνει ότι μπορεί για να το πετύχει αυτό, χρησιμοποιώντας μεθόδους διαχείρισης της εντύπωσης.</a:t>
            </a:r>
          </a:p>
          <a:p>
            <a:r>
              <a:rPr lang="el-GR" dirty="0" smtClean="0"/>
              <a:t>Υπάρχει και ένα πεδίο που ονομάζεται εξωτερικό, που δεν βρίσκεται ούτε στο προσκήνιο, ούτε στο παρασκήνιο.</a:t>
            </a:r>
          </a:p>
          <a:p>
            <a:r>
              <a:rPr lang="el-GR" dirty="0" smtClean="0"/>
              <a:t>Ένα πεδίο μπορεί να λειτουργήσει ως προσκήνιο, παρασκήνιο και εξωτερικό σε διαφορετικές περιστάσεις, δεν είναι μόνιμο.</a:t>
            </a:r>
          </a:p>
        </p:txBody>
      </p:sp>
    </p:spTree>
    <p:extLst>
      <p:ext uri="{BB962C8B-B14F-4D97-AF65-F5344CB8AC3E}">
        <p14:creationId xmlns:p14="http://schemas.microsoft.com/office/powerpoint/2010/main" xmlns="" val="2006349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Διαχείριση της εντύπωσης. </a:t>
            </a:r>
            <a:endParaRPr lang="el-GR" dirty="0"/>
          </a:p>
        </p:txBody>
      </p:sp>
      <p:sp>
        <p:nvSpPr>
          <p:cNvPr id="3" name="Θέση περιεχομένου 2"/>
          <p:cNvSpPr>
            <a:spLocks noGrp="1"/>
          </p:cNvSpPr>
          <p:nvPr>
            <p:ph idx="1"/>
          </p:nvPr>
        </p:nvSpPr>
        <p:spPr/>
        <p:txBody>
          <a:bodyPr>
            <a:normAutofit/>
          </a:bodyPr>
          <a:lstStyle/>
          <a:p>
            <a:r>
              <a:rPr lang="el-GR" dirty="0" smtClean="0"/>
              <a:t>Όπως αναφέρθηκε και παραπάνω στόχος της είναι να αποφευχθούν προβλήματα που θα επηρεάσουν την παράσταση. Τόσο ο δρών όσο και το κοινό μπορούν μέσα από μεθόδους να βοηθήσουν να πετύχει η παράσταση. Από μέρους του δρώντος: </a:t>
            </a:r>
          </a:p>
          <a:p>
            <a:pPr marL="514350" indent="-514350">
              <a:buFont typeface="+mj-lt"/>
              <a:buAutoNum type="arabicPeriod"/>
            </a:pPr>
            <a:r>
              <a:rPr lang="el-GR" dirty="0" smtClean="0"/>
              <a:t>Η πιστή τελετουργική τέλεση της παράστασης.</a:t>
            </a:r>
          </a:p>
          <a:p>
            <a:pPr marL="514350" indent="-514350">
              <a:buFont typeface="+mj-lt"/>
              <a:buAutoNum type="arabicPeriod"/>
            </a:pPr>
            <a:r>
              <a:rPr lang="el-GR" dirty="0" smtClean="0"/>
              <a:t>Η δραματουργική πειθαρχία.</a:t>
            </a:r>
          </a:p>
          <a:p>
            <a:pPr marL="514350" indent="-514350">
              <a:buFont typeface="+mj-lt"/>
              <a:buAutoNum type="arabicPeriod"/>
            </a:pPr>
            <a:r>
              <a:rPr lang="el-GR" dirty="0" smtClean="0"/>
              <a:t>Η δραματουργική περίσκεψη.</a:t>
            </a:r>
          </a:p>
          <a:p>
            <a:r>
              <a:rPr lang="el-GR" dirty="0" smtClean="0"/>
              <a:t>Το κοινό μπορεί να παρέμβει δείχνοντας προσήλωση, αποφεύγοντας συναισθηματικές εκρήξεις και παραβλέποντας μικρολάθη</a:t>
            </a:r>
            <a:r>
              <a:rPr lang="el-GR" dirty="0"/>
              <a:t>.</a:t>
            </a:r>
            <a:endParaRPr lang="el-GR" dirty="0" smtClean="0"/>
          </a:p>
        </p:txBody>
      </p:sp>
    </p:spTree>
    <p:extLst>
      <p:ext uri="{BB962C8B-B14F-4D97-AF65-F5344CB8AC3E}">
        <p14:creationId xmlns:p14="http://schemas.microsoft.com/office/powerpoint/2010/main" xmlns="" val="1195950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Απόσταση ρόλων</a:t>
            </a:r>
            <a:endParaRPr lang="el-GR" dirty="0"/>
          </a:p>
        </p:txBody>
      </p:sp>
      <p:sp>
        <p:nvSpPr>
          <p:cNvPr id="3" name="Θέση περιεχομένου 2"/>
          <p:cNvSpPr>
            <a:spLocks noGrp="1"/>
          </p:cNvSpPr>
          <p:nvPr>
            <p:ph idx="1"/>
          </p:nvPr>
        </p:nvSpPr>
        <p:spPr>
          <a:xfrm>
            <a:off x="838200" y="1825624"/>
            <a:ext cx="10515600" cy="1919061"/>
          </a:xfrm>
        </p:spPr>
        <p:txBody>
          <a:bodyPr/>
          <a:lstStyle/>
          <a:p>
            <a:r>
              <a:rPr lang="el-GR" dirty="0" smtClean="0"/>
              <a:t>Αναφέρεται στον βαθμό που το άτομο διαχωρίζεται από τους πολλούς ρόλους που επιτελεί. Η απόσταση ρόλων είναι λειτουργία  της κοινωνικής θέσης του ατόμου.</a:t>
            </a:r>
          </a:p>
        </p:txBody>
      </p:sp>
    </p:spTree>
    <p:extLst>
      <p:ext uri="{BB962C8B-B14F-4D97-AF65-F5344CB8AC3E}">
        <p14:creationId xmlns:p14="http://schemas.microsoft.com/office/powerpoint/2010/main" xmlns="" val="12792564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Στίγμα</a:t>
            </a:r>
            <a:endParaRPr lang="el-GR" dirty="0"/>
          </a:p>
        </p:txBody>
      </p:sp>
      <p:sp>
        <p:nvSpPr>
          <p:cNvPr id="3" name="Θέση περιεχομένου 2"/>
          <p:cNvSpPr>
            <a:spLocks noGrp="1"/>
          </p:cNvSpPr>
          <p:nvPr>
            <p:ph idx="1"/>
          </p:nvPr>
        </p:nvSpPr>
        <p:spPr/>
        <p:txBody>
          <a:bodyPr/>
          <a:lstStyle/>
          <a:p>
            <a:r>
              <a:rPr lang="el-GR" dirty="0" smtClean="0"/>
              <a:t>Ασχολήθηκε, επίσης, με το χάσμα που υπάρχει ανάμεσα στο τι θα έπρεπε να είναι το άτομο (εικονική κοινωνική ταυτότητα) και στο τι είναι πραγματικά (πραγματική κοινωνική ταυτότητα). Αν σε κάποιο άτομο υπάρχει χάσμα ανάμεσα στις δύο ταυτότητες, αυτό επικρίνεται και στοχοποιείται. </a:t>
            </a:r>
          </a:p>
          <a:p>
            <a:r>
              <a:rPr lang="el-GR" dirty="0" smtClean="0"/>
              <a:t>Το στίγμα αναφέρεται στην αλληλεπίδραση ανάμεσα στους «αποδιοπομπαίους τράγους» και στους «φυσιολογικούς».</a:t>
            </a:r>
            <a:endParaRPr lang="el-GR" dirty="0"/>
          </a:p>
        </p:txBody>
      </p:sp>
    </p:spTree>
    <p:extLst>
      <p:ext uri="{BB962C8B-B14F-4D97-AF65-F5344CB8AC3E}">
        <p14:creationId xmlns:p14="http://schemas.microsoft.com/office/powerpoint/2010/main" xmlns="" val="15800011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76200"/>
            <a:ext cx="10515600" cy="1290638"/>
          </a:xfrm>
        </p:spPr>
        <p:txBody>
          <a:bodyPr/>
          <a:lstStyle/>
          <a:p>
            <a:r>
              <a:rPr lang="el-GR" dirty="0" smtClean="0"/>
              <a:t>Στίγμα</a:t>
            </a:r>
            <a:endParaRPr lang="el-GR" dirty="0"/>
          </a:p>
        </p:txBody>
      </p:sp>
      <p:sp>
        <p:nvSpPr>
          <p:cNvPr id="3" name="Θέση περιεχομένου 2"/>
          <p:cNvSpPr>
            <a:spLocks noGrp="1"/>
          </p:cNvSpPr>
          <p:nvPr>
            <p:ph idx="1"/>
          </p:nvPr>
        </p:nvSpPr>
        <p:spPr>
          <a:xfrm>
            <a:off x="838200" y="1214438"/>
            <a:ext cx="10515600" cy="5529262"/>
          </a:xfrm>
        </p:spPr>
        <p:txBody>
          <a:bodyPr>
            <a:normAutofit lnSpcReduction="10000"/>
          </a:bodyPr>
          <a:lstStyle/>
          <a:p>
            <a:r>
              <a:rPr lang="el-GR" dirty="0" smtClean="0"/>
              <a:t>Η αρχή αυτής της αλληλεπίδρασης εξαρτάται σε ποια κατηγορία από τις δύο βρίσκεται το άτομο:</a:t>
            </a:r>
          </a:p>
          <a:p>
            <a:pPr marL="514350" indent="-514350">
              <a:buFont typeface="+mj-lt"/>
              <a:buAutoNum type="arabicPeriod"/>
            </a:pPr>
            <a:r>
              <a:rPr lang="el-GR" dirty="0" smtClean="0"/>
              <a:t>Του </a:t>
            </a:r>
            <a:r>
              <a:rPr lang="el-GR" dirty="0" err="1" smtClean="0"/>
              <a:t>απαξιωμένου</a:t>
            </a:r>
            <a:r>
              <a:rPr lang="el-GR" dirty="0" smtClean="0"/>
              <a:t> (</a:t>
            </a:r>
            <a:r>
              <a:rPr lang="en-US" dirty="0" smtClean="0"/>
              <a:t>discredited)</a:t>
            </a:r>
            <a:r>
              <a:rPr lang="el-GR" dirty="0" smtClean="0"/>
              <a:t> στίγματος, που ο δρών πιστεύει πως το κοινό γνωρίζει ή καταλαβαίνει αν υπάρχει κάποια διαφορά (π.χ. ένας παραπληγικός ή ένας ακρωτηριασμένος). *</a:t>
            </a:r>
          </a:p>
          <a:p>
            <a:pPr marL="514350" indent="-514350">
              <a:buFont typeface="+mj-lt"/>
              <a:buAutoNum type="arabicPeriod"/>
            </a:pPr>
            <a:r>
              <a:rPr lang="el-GR" dirty="0" smtClean="0"/>
              <a:t>Του </a:t>
            </a:r>
            <a:r>
              <a:rPr lang="el-GR" dirty="0" err="1" smtClean="0"/>
              <a:t>απαξιώσιμου</a:t>
            </a:r>
            <a:r>
              <a:rPr lang="el-GR" dirty="0" smtClean="0"/>
              <a:t> (</a:t>
            </a:r>
            <a:r>
              <a:rPr lang="en-US" dirty="0" smtClean="0"/>
              <a:t>discreditable)</a:t>
            </a:r>
            <a:r>
              <a:rPr lang="el-GR" dirty="0" smtClean="0"/>
              <a:t> στίγματος, που οι διαφορές δεν είναι ούτε γνωστές στο κοινό ούτε αντιληπτές από αυτό (π.χ. ένας ομοφυλόφιλος που «περνάει» για ετερόφυλος ή κάποιος που έχει υποβληθεί σε κάποια επέμβαση). **</a:t>
            </a:r>
          </a:p>
          <a:p>
            <a:pPr marL="0" indent="0">
              <a:buNone/>
            </a:pPr>
            <a:r>
              <a:rPr lang="el-GR" dirty="0" smtClean="0"/>
              <a:t>*Για τα άτομα αυτά το βασικό τους πρόβλημα είναι να διαχειριστούν την ένταση που προκαλεί το γεγονός ότι οι άλλοι γνωρίζουν το πρόβλημα.</a:t>
            </a:r>
          </a:p>
          <a:p>
            <a:pPr marL="0" indent="0">
              <a:buNone/>
            </a:pPr>
            <a:r>
              <a:rPr lang="el-GR" dirty="0" smtClean="0"/>
              <a:t>**Για τα άτομα αυτά το πρόβλημα αφορά το πώς θα διαχειριστούν την πληροφορία, ώστε το πρόβλημα να μην γίνει γνωστό στο κοινό.</a:t>
            </a:r>
          </a:p>
          <a:p>
            <a:pPr marL="0" indent="0">
              <a:buNone/>
            </a:pPr>
            <a:endParaRPr lang="el-GR" dirty="0"/>
          </a:p>
        </p:txBody>
      </p:sp>
    </p:spTree>
    <p:extLst>
      <p:ext uri="{BB962C8B-B14F-4D97-AF65-F5344CB8AC3E}">
        <p14:creationId xmlns:p14="http://schemas.microsoft.com/office/powerpoint/2010/main" xmlns="" val="1325845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39700"/>
            <a:ext cx="10515600" cy="1325563"/>
          </a:xfrm>
        </p:spPr>
        <p:txBody>
          <a:bodyPr/>
          <a:lstStyle/>
          <a:p>
            <a:r>
              <a:rPr lang="el-GR" dirty="0" smtClean="0"/>
              <a:t>Στίγμα</a:t>
            </a:r>
            <a:endParaRPr lang="el-GR" dirty="0"/>
          </a:p>
        </p:txBody>
      </p:sp>
      <p:sp>
        <p:nvSpPr>
          <p:cNvPr id="3" name="Θέση περιεχομένου 2"/>
          <p:cNvSpPr>
            <a:spLocks noGrp="1"/>
          </p:cNvSpPr>
          <p:nvPr>
            <p:ph idx="1"/>
          </p:nvPr>
        </p:nvSpPr>
        <p:spPr>
          <a:xfrm>
            <a:off x="838200" y="1185862"/>
            <a:ext cx="10515600" cy="5672137"/>
          </a:xfrm>
        </p:spPr>
        <p:txBody>
          <a:bodyPr>
            <a:noAutofit/>
          </a:bodyPr>
          <a:lstStyle/>
          <a:p>
            <a:r>
              <a:rPr lang="el-GR" sz="3200" dirty="0" smtClean="0"/>
              <a:t>Το </a:t>
            </a:r>
            <a:r>
              <a:rPr lang="el-GR" sz="3200" dirty="0"/>
              <a:t>κλασικό του αυτό βιβλίο είναι μία μελέτη των περιστάσεων που οι "φυσιολογικοί" συναντούν τους "μη </a:t>
            </a:r>
            <a:r>
              <a:rPr lang="el-GR" sz="3200" dirty="0" smtClean="0"/>
              <a:t>φυσιολογικούς«, </a:t>
            </a:r>
            <a:r>
              <a:rPr lang="el-GR" sz="3200" dirty="0"/>
              <a:t>καθώς και των τρόπων με τους οποίους ένα στιγματισμένο άτομο υποστηρίζει την αβέβαιη ταυτότητά του. </a:t>
            </a:r>
            <a:r>
              <a:rPr lang="el-GR" sz="3200" dirty="0" smtClean="0"/>
              <a:t>Όλοι </a:t>
            </a:r>
            <a:r>
              <a:rPr lang="el-GR" sz="3200" dirty="0"/>
              <a:t>παρεκκλίνουν κοινωνικά γιατί παρά τις διαφορές που υπάρχουν μεταξύ </a:t>
            </a:r>
            <a:r>
              <a:rPr lang="el-GR" sz="3200" dirty="0" smtClean="0"/>
              <a:t>τους, </a:t>
            </a:r>
            <a:r>
              <a:rPr lang="el-GR" sz="3200" dirty="0"/>
              <a:t>καταπατούν τα ισχύων κυρίαρχα πρότυπα για την ταυτότητα και ανατρέπουν τις προσδοκίες των υπόλοιπων μετεχόντων που </a:t>
            </a:r>
            <a:r>
              <a:rPr lang="el-GR" sz="3200" dirty="0" smtClean="0"/>
              <a:t>αλληλοεπιδρούν </a:t>
            </a:r>
            <a:r>
              <a:rPr lang="el-GR" sz="3200" dirty="0"/>
              <a:t>ως προς τα γνωρίσματα που θα έπρεπε να έχουν σε γενικές </a:t>
            </a:r>
            <a:r>
              <a:rPr lang="el-GR" sz="3200" dirty="0" smtClean="0"/>
              <a:t>γραμμές. Επομένως, </a:t>
            </a:r>
            <a:r>
              <a:rPr lang="el-GR" sz="3200" dirty="0"/>
              <a:t>το στίγμα οφείλεται σε σωματικές </a:t>
            </a:r>
            <a:r>
              <a:rPr lang="el-GR" sz="3200" dirty="0" smtClean="0"/>
              <a:t>ατέλειες, σε </a:t>
            </a:r>
            <a:r>
              <a:rPr lang="el-GR" sz="3200" dirty="0"/>
              <a:t>ατέλειες χαρακτήρα και σε ατέλειες που έχουν να κάνουν με τη φυλή</a:t>
            </a:r>
            <a:r>
              <a:rPr lang="el-GR" sz="3200" dirty="0" smtClean="0"/>
              <a:t>, το </a:t>
            </a:r>
            <a:r>
              <a:rPr lang="el-GR" sz="3200" dirty="0"/>
              <a:t>φύλο και τη θρησκεία</a:t>
            </a:r>
            <a:r>
              <a:rPr lang="el-GR" sz="3200" dirty="0" smtClean="0"/>
              <a:t>. </a:t>
            </a:r>
            <a:endParaRPr lang="el-GR" sz="3200" dirty="0"/>
          </a:p>
        </p:txBody>
      </p:sp>
    </p:spTree>
    <p:extLst>
      <p:ext uri="{BB962C8B-B14F-4D97-AF65-F5344CB8AC3E}">
        <p14:creationId xmlns:p14="http://schemas.microsoft.com/office/powerpoint/2010/main" xmlns="" val="425289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r>
              <a:rPr lang="el-GR" dirty="0" smtClean="0"/>
              <a:t>Συμπέρασμα για το στίγμα.</a:t>
            </a:r>
            <a:endParaRPr lang="el-GR" dirty="0"/>
          </a:p>
        </p:txBody>
      </p:sp>
      <p:sp>
        <p:nvSpPr>
          <p:cNvPr id="3" name="Θέση περιεχομένου 2"/>
          <p:cNvSpPr>
            <a:spLocks noGrp="1"/>
          </p:cNvSpPr>
          <p:nvPr>
            <p:ph idx="1"/>
          </p:nvPr>
        </p:nvSpPr>
        <p:spPr>
          <a:xfrm>
            <a:off x="838200" y="1042988"/>
            <a:ext cx="10515600" cy="5815012"/>
          </a:xfrm>
        </p:spPr>
        <p:txBody>
          <a:bodyPr>
            <a:noAutofit/>
          </a:bodyPr>
          <a:lstStyle/>
          <a:p>
            <a:r>
              <a:rPr lang="el-GR" sz="3200" dirty="0" smtClean="0"/>
              <a:t>Κατά τον </a:t>
            </a:r>
            <a:r>
              <a:rPr lang="en-US" sz="3200" dirty="0" smtClean="0"/>
              <a:t>Goffman</a:t>
            </a:r>
            <a:r>
              <a:rPr lang="el-GR" sz="3200" dirty="0" smtClean="0"/>
              <a:t>:«Όλα </a:t>
            </a:r>
            <a:r>
              <a:rPr lang="el-GR" sz="3200" dirty="0"/>
              <a:t>τα μέλη μιας κοινωνίας είναι παίκτες στο παιχνίδι του </a:t>
            </a:r>
            <a:r>
              <a:rPr lang="el-GR" sz="3200" dirty="0" smtClean="0"/>
              <a:t>στίγματος, καθένας </a:t>
            </a:r>
            <a:r>
              <a:rPr lang="el-GR" sz="3200" dirty="0"/>
              <a:t>μας έχει το δικό του στίγμα και το μόνο που τον διαφοροποιεί από κάποιον άλλον είναι το είδος του στίγματος που έχει βιώσει </a:t>
            </a:r>
            <a:r>
              <a:rPr lang="el-GR" sz="3200" dirty="0" smtClean="0"/>
              <a:t>προσωπικά. </a:t>
            </a:r>
            <a:r>
              <a:rPr lang="el-GR" sz="3200" dirty="0"/>
              <a:t>Ό</a:t>
            </a:r>
            <a:r>
              <a:rPr lang="el-GR" sz="3200" dirty="0" smtClean="0"/>
              <a:t>λοι </a:t>
            </a:r>
            <a:r>
              <a:rPr lang="el-GR" sz="3200" dirty="0"/>
              <a:t>ακόμα και οι πιο τυχεροί </a:t>
            </a:r>
            <a:r>
              <a:rPr lang="el-GR" sz="3200" dirty="0" smtClean="0"/>
              <a:t>«φυσιολογικοί» έχουν </a:t>
            </a:r>
            <a:r>
              <a:rPr lang="el-GR" sz="3200" dirty="0"/>
              <a:t>βρεθεί σε κοινωνικές περιστάσεις </a:t>
            </a:r>
            <a:r>
              <a:rPr lang="el-GR" sz="3200" dirty="0" smtClean="0"/>
              <a:t>αλληλεπίδρασης </a:t>
            </a:r>
            <a:r>
              <a:rPr lang="el-GR" sz="3200" dirty="0"/>
              <a:t>που δεν μπορούσαν να ανταποκριθούν ικανοποιητικά στα ισχύοντα κανονιστικά πρότυπα με αποτέλεσμα να νιώσουν περιθωριοποιημένοι και </a:t>
            </a:r>
            <a:r>
              <a:rPr lang="el-GR" sz="3200" dirty="0" smtClean="0"/>
              <a:t>στιγματισμένοι. Αυτή </a:t>
            </a:r>
            <a:r>
              <a:rPr lang="el-GR" sz="3200" dirty="0"/>
              <a:t>είναι η έννοια του </a:t>
            </a:r>
            <a:r>
              <a:rPr lang="el-GR" sz="3200" dirty="0" smtClean="0"/>
              <a:t>«φυσιολογικού </a:t>
            </a:r>
            <a:r>
              <a:rPr lang="el-GR" sz="3200" dirty="0" err="1" smtClean="0"/>
              <a:t>παρεκκλίνοντα</a:t>
            </a:r>
            <a:r>
              <a:rPr lang="el-GR" sz="3200" dirty="0" smtClean="0"/>
              <a:t> ή </a:t>
            </a:r>
            <a:r>
              <a:rPr lang="el-GR" sz="3200" dirty="0"/>
              <a:t>του </a:t>
            </a:r>
            <a:r>
              <a:rPr lang="el-GR" sz="3200" dirty="0" smtClean="0"/>
              <a:t>«συνήθους παραβάτη». Εξυπακούεται </a:t>
            </a:r>
            <a:r>
              <a:rPr lang="el-GR" sz="3200" dirty="0"/>
              <a:t>λοιπόν ότι για να κατανοήσει κανείς την διαφορετικότητά μας θα πρέπει να εξετάσει όχι το διαφορετικό αλλά το </a:t>
            </a:r>
            <a:r>
              <a:rPr lang="el-GR" sz="3200" dirty="0" smtClean="0"/>
              <a:t>συνηθισμένο».</a:t>
            </a:r>
            <a:endParaRPr lang="el-GR" sz="3200" dirty="0"/>
          </a:p>
        </p:txBody>
      </p:sp>
    </p:spTree>
    <p:extLst>
      <p:ext uri="{BB962C8B-B14F-4D97-AF65-F5344CB8AC3E}">
        <p14:creationId xmlns:p14="http://schemas.microsoft.com/office/powerpoint/2010/main" xmlns="" val="38904430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77801"/>
            <a:ext cx="10515600" cy="1325563"/>
          </a:xfrm>
        </p:spPr>
        <p:txBody>
          <a:bodyPr/>
          <a:lstStyle/>
          <a:p>
            <a:r>
              <a:rPr lang="el-GR" dirty="0" smtClean="0"/>
              <a:t>Ανάλυση πλαισίου </a:t>
            </a:r>
            <a:endParaRPr lang="el-GR" dirty="0"/>
          </a:p>
        </p:txBody>
      </p:sp>
      <p:sp>
        <p:nvSpPr>
          <p:cNvPr id="3" name="Θέση περιεχομένου 2"/>
          <p:cNvSpPr>
            <a:spLocks noGrp="1"/>
          </p:cNvSpPr>
          <p:nvPr>
            <p:ph idx="1"/>
          </p:nvPr>
        </p:nvSpPr>
        <p:spPr>
          <a:xfrm>
            <a:off x="838200" y="1014413"/>
            <a:ext cx="10515600" cy="5486399"/>
          </a:xfrm>
        </p:spPr>
        <p:txBody>
          <a:bodyPr/>
          <a:lstStyle/>
          <a:p>
            <a:r>
              <a:rPr lang="el-GR" dirty="0"/>
              <a:t> </a:t>
            </a:r>
            <a:r>
              <a:rPr lang="el-GR" dirty="0" smtClean="0"/>
              <a:t>Στο </a:t>
            </a:r>
            <a:r>
              <a:rPr lang="el-GR" dirty="0"/>
              <a:t>έργο του </a:t>
            </a:r>
            <a:r>
              <a:rPr lang="en-US" dirty="0" smtClean="0"/>
              <a:t>Fr</a:t>
            </a:r>
            <a:r>
              <a:rPr lang="el-GR" dirty="0" err="1" smtClean="0"/>
              <a:t>ame</a:t>
            </a:r>
            <a:r>
              <a:rPr lang="el-GR" dirty="0" smtClean="0"/>
              <a:t> </a:t>
            </a:r>
            <a:r>
              <a:rPr lang="en-US" dirty="0"/>
              <a:t>A</a:t>
            </a:r>
            <a:r>
              <a:rPr lang="el-GR" dirty="0" smtClean="0"/>
              <a:t>nalysis </a:t>
            </a:r>
            <a:r>
              <a:rPr lang="en-US" dirty="0" smtClean="0"/>
              <a:t>(</a:t>
            </a:r>
            <a:r>
              <a:rPr lang="el-GR" dirty="0" smtClean="0"/>
              <a:t>1974</a:t>
            </a:r>
            <a:r>
              <a:rPr lang="en-US" dirty="0" smtClean="0"/>
              <a:t>)</a:t>
            </a:r>
            <a:r>
              <a:rPr lang="el-GR" dirty="0" smtClean="0"/>
              <a:t> </a:t>
            </a:r>
            <a:r>
              <a:rPr lang="el-GR" dirty="0"/>
              <a:t>ένα δοκίμιο για την οργάνωση της </a:t>
            </a:r>
            <a:r>
              <a:rPr lang="el-GR" dirty="0" smtClean="0"/>
              <a:t>εμπειρίας, η ανάλυση </a:t>
            </a:r>
            <a:r>
              <a:rPr lang="el-GR" dirty="0"/>
              <a:t>πλαισίου είναι η μελέτη και η εξέταση της οργάνωσης των κοινωνικών εμπειριών και έτσι </a:t>
            </a:r>
            <a:r>
              <a:rPr lang="el-GR" dirty="0" smtClean="0"/>
              <a:t>με </a:t>
            </a:r>
            <a:r>
              <a:rPr lang="el-GR" dirty="0"/>
              <a:t>το έργο του ανέλυσε τον τρόπο που τα εννοιολογικά πλαίσια δομούν την αντίληψη ενός ατόμου της </a:t>
            </a:r>
            <a:r>
              <a:rPr lang="el-GR" dirty="0" smtClean="0"/>
              <a:t>κοινωνίας, τονίζοντας </a:t>
            </a:r>
            <a:r>
              <a:rPr lang="el-GR" dirty="0"/>
              <a:t>την έννοια ενός πλαισίου εικόνας ώστε να δείξει αυτήν την </a:t>
            </a:r>
            <a:r>
              <a:rPr lang="el-GR" dirty="0" smtClean="0"/>
              <a:t>έννοια. Το </a:t>
            </a:r>
            <a:r>
              <a:rPr lang="el-GR" dirty="0"/>
              <a:t>πλαίσιο που ανέλυσε συνιστά την δομή και σκοπός του είναι να συγκροτήσει το πλαίσιο ενός ατόμου με αυτό που βιώνει στη ζωή </a:t>
            </a:r>
            <a:r>
              <a:rPr lang="el-GR" dirty="0" smtClean="0"/>
              <a:t>του, </a:t>
            </a:r>
            <a:r>
              <a:rPr lang="el-GR" dirty="0"/>
              <a:t>που εκφράζεται από μία εικόνα</a:t>
            </a:r>
            <a:r>
              <a:rPr lang="el-GR" dirty="0" smtClean="0"/>
              <a:t>.</a:t>
            </a:r>
          </a:p>
          <a:p>
            <a:r>
              <a:rPr lang="el-GR" dirty="0" smtClean="0"/>
              <a:t>Υποδεικνύει </a:t>
            </a:r>
            <a:r>
              <a:rPr lang="el-GR" dirty="0"/>
              <a:t>ότι το νόημα των </a:t>
            </a:r>
            <a:r>
              <a:rPr lang="el-GR" dirty="0" smtClean="0"/>
              <a:t>πράξεων </a:t>
            </a:r>
            <a:r>
              <a:rPr lang="el-GR" dirty="0"/>
              <a:t>μας συνδέεται με το πλαίσιο που </a:t>
            </a:r>
            <a:r>
              <a:rPr lang="el-GR" dirty="0" smtClean="0"/>
              <a:t>η </a:t>
            </a:r>
            <a:r>
              <a:rPr lang="el-GR" dirty="0"/>
              <a:t>πράξη παράγεται και ότι σπάνια μπορούμε να καταλάβουμε κάποια συμπεριφορά χωρίς τη γνώση της κατάστασης μέσα στην οποία </a:t>
            </a:r>
            <a:r>
              <a:rPr lang="el-GR" dirty="0" smtClean="0"/>
              <a:t>διαδραματίζεται.</a:t>
            </a:r>
            <a:endParaRPr lang="el-GR" dirty="0"/>
          </a:p>
        </p:txBody>
      </p:sp>
    </p:spTree>
    <p:extLst>
      <p:ext uri="{BB962C8B-B14F-4D97-AF65-F5344CB8AC3E}">
        <p14:creationId xmlns:p14="http://schemas.microsoft.com/office/powerpoint/2010/main" xmlns="" val="17217056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690688"/>
          </a:xfrm>
        </p:spPr>
        <p:txBody>
          <a:bodyPr/>
          <a:lstStyle/>
          <a:p>
            <a:r>
              <a:rPr lang="el-GR" dirty="0" smtClean="0"/>
              <a:t>Βιογραφία</a:t>
            </a:r>
            <a:endParaRPr lang="el-GR" dirty="0"/>
          </a:p>
        </p:txBody>
      </p:sp>
      <p:sp>
        <p:nvSpPr>
          <p:cNvPr id="3" name="Θέση περιεχομένου 2"/>
          <p:cNvSpPr>
            <a:spLocks noGrp="1"/>
          </p:cNvSpPr>
          <p:nvPr>
            <p:ph idx="1"/>
          </p:nvPr>
        </p:nvSpPr>
        <p:spPr>
          <a:xfrm>
            <a:off x="838200" y="1429703"/>
            <a:ext cx="10820400" cy="5672137"/>
          </a:xfrm>
        </p:spPr>
        <p:txBody>
          <a:bodyPr>
            <a:normAutofit/>
          </a:bodyPr>
          <a:lstStyle/>
          <a:p>
            <a:r>
              <a:rPr lang="el-GR" dirty="0" smtClean="0"/>
              <a:t>Καναδός κοινωνιολόγος και ανθρωπολόγος, από τους</a:t>
            </a:r>
          </a:p>
          <a:p>
            <a:pPr marL="0" indent="0">
              <a:buNone/>
            </a:pPr>
            <a:r>
              <a:rPr lang="el-GR" dirty="0" smtClean="0"/>
              <a:t>σημαντικότερους θεωρητικούς του 20ου αιώνα. Γεννήθηκε στις 11</a:t>
            </a:r>
          </a:p>
          <a:p>
            <a:pPr marL="0" indent="0">
              <a:buNone/>
            </a:pPr>
            <a:r>
              <a:rPr lang="el-GR" dirty="0" smtClean="0"/>
              <a:t>Ιουνίου του 1922 στο </a:t>
            </a:r>
            <a:r>
              <a:rPr lang="el-GR" dirty="0" err="1" smtClean="0"/>
              <a:t>Μάνβιλ</a:t>
            </a:r>
            <a:r>
              <a:rPr lang="el-GR" dirty="0" smtClean="0"/>
              <a:t> της επαρχίας Αλμπέρτα του Καναδά</a:t>
            </a:r>
          </a:p>
          <a:p>
            <a:pPr marL="0" indent="0">
              <a:buNone/>
            </a:pPr>
            <a:r>
              <a:rPr lang="el-GR" dirty="0" smtClean="0"/>
              <a:t>και πέθανε 20 Νοεμβρίου του 1982 στη Φιλαδέλφεια της πολιτείας</a:t>
            </a:r>
          </a:p>
          <a:p>
            <a:pPr marL="0" indent="0">
              <a:buNone/>
            </a:pPr>
            <a:r>
              <a:rPr lang="el-GR" dirty="0" err="1" smtClean="0"/>
              <a:t>Πενσυλβάνια</a:t>
            </a:r>
            <a:r>
              <a:rPr lang="el-GR" dirty="0" smtClean="0"/>
              <a:t> των Ηνωμένων Πολιτειών.</a:t>
            </a:r>
          </a:p>
          <a:p>
            <a:r>
              <a:rPr lang="el-GR" dirty="0" smtClean="0"/>
              <a:t>Σπούδασε στο Πανεπιστήμιο του Τορόντο και ακολούθησαν</a:t>
            </a:r>
          </a:p>
          <a:p>
            <a:pPr marL="0" indent="0">
              <a:buNone/>
            </a:pPr>
            <a:r>
              <a:rPr lang="el-GR" dirty="0" smtClean="0"/>
              <a:t>μεταπτυχιακές σπουδές, διδακτορική διατριβή, βραβεύσεις και</a:t>
            </a:r>
          </a:p>
          <a:p>
            <a:pPr marL="0" indent="0">
              <a:buNone/>
            </a:pPr>
            <a:r>
              <a:rPr lang="el-GR" dirty="0" smtClean="0"/>
              <a:t>αξιώματα.</a:t>
            </a:r>
          </a:p>
        </p:txBody>
      </p:sp>
    </p:spTree>
    <p:extLst>
      <p:ext uri="{BB962C8B-B14F-4D97-AF65-F5344CB8AC3E}">
        <p14:creationId xmlns:p14="http://schemas.microsoft.com/office/powerpoint/2010/main" xmlns="" val="41845575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Ανάλυση πλαισίου </a:t>
            </a:r>
            <a:endParaRPr lang="el-GR" dirty="0"/>
          </a:p>
        </p:txBody>
      </p:sp>
      <p:sp>
        <p:nvSpPr>
          <p:cNvPr id="3" name="Θέση περιεχομένου 2"/>
          <p:cNvSpPr>
            <a:spLocks noGrp="1"/>
          </p:cNvSpPr>
          <p:nvPr>
            <p:ph idx="1"/>
          </p:nvPr>
        </p:nvSpPr>
        <p:spPr>
          <a:xfrm>
            <a:off x="838200" y="1485900"/>
            <a:ext cx="10515600" cy="5143500"/>
          </a:xfrm>
        </p:spPr>
        <p:txBody>
          <a:bodyPr/>
          <a:lstStyle/>
          <a:p>
            <a:r>
              <a:rPr lang="el-GR" dirty="0" smtClean="0"/>
              <a:t>Επιπλέον, ακόμα </a:t>
            </a:r>
            <a:r>
              <a:rPr lang="el-GR" dirty="0"/>
              <a:t>και όταν οι άνθρωποι ορίζουν τις καταστάσεις δεν είναι συνήθως αυτοί οι δημιουργοί των </a:t>
            </a:r>
            <a:r>
              <a:rPr lang="el-GR" dirty="0" smtClean="0"/>
              <a:t>ορισμών</a:t>
            </a:r>
            <a:r>
              <a:rPr lang="en-US" dirty="0" smtClean="0"/>
              <a:t>. H</a:t>
            </a:r>
            <a:r>
              <a:rPr lang="el-GR" dirty="0" smtClean="0"/>
              <a:t> </a:t>
            </a:r>
            <a:r>
              <a:rPr lang="el-GR" dirty="0"/>
              <a:t>ανθρώπινη δράση ορίζεται από την </a:t>
            </a:r>
            <a:r>
              <a:rPr lang="el-GR" dirty="0" smtClean="0"/>
              <a:t>«μηχανική προσήλωση» </a:t>
            </a:r>
            <a:r>
              <a:rPr lang="el-GR" dirty="0"/>
              <a:t>σε κανόνες παρά μέσα από μία ενεργητική και δημιουργική </a:t>
            </a:r>
            <a:r>
              <a:rPr lang="el-GR" dirty="0" smtClean="0"/>
              <a:t>διαδικασία. Δεν </a:t>
            </a:r>
            <a:r>
              <a:rPr lang="el-GR" dirty="0"/>
              <a:t>περιορίστηκε </a:t>
            </a:r>
            <a:r>
              <a:rPr lang="el-GR" dirty="0" smtClean="0"/>
              <a:t>ο </a:t>
            </a:r>
            <a:r>
              <a:rPr lang="en-US" dirty="0" smtClean="0"/>
              <a:t>Goffman</a:t>
            </a:r>
            <a:r>
              <a:rPr lang="el-GR" dirty="0" smtClean="0"/>
              <a:t> </a:t>
            </a:r>
            <a:r>
              <a:rPr lang="el-GR" dirty="0"/>
              <a:t>σε καθημερινές καταστάσεις αναζήτηση δομές που ρυθμίζουν αυτές τις καταστάσεις δηλαδή στα σχήματα ερμηνείας που αφήνουν τα άτομα να αντιλαμβάνονται και να ονομάζουν τα συμβάντα της ζωής του κάθε ατόμου ξεχωριστά και του κόσμου </a:t>
            </a:r>
            <a:r>
              <a:rPr lang="el-GR" dirty="0" smtClean="0"/>
              <a:t>γενικότερα, </a:t>
            </a:r>
            <a:r>
              <a:rPr lang="el-GR" dirty="0"/>
              <a:t>δίνοντας έτσι νόημα στα </a:t>
            </a:r>
            <a:r>
              <a:rPr lang="el-GR" dirty="0" smtClean="0"/>
              <a:t>γεγονότα, η </a:t>
            </a:r>
            <a:r>
              <a:rPr lang="el-GR" dirty="0"/>
              <a:t>οργάνωση των εμπειριών και ο προσανατολισμός της δράσης υπηρετούνται από τα πλαίσια.</a:t>
            </a:r>
          </a:p>
        </p:txBody>
      </p:sp>
    </p:spTree>
    <p:extLst>
      <p:ext uri="{BB962C8B-B14F-4D97-AF65-F5344CB8AC3E}">
        <p14:creationId xmlns:p14="http://schemas.microsoft.com/office/powerpoint/2010/main" xmlns="" val="34854066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Ανάλυση πλαισίου</a:t>
            </a:r>
            <a:endParaRPr lang="el-GR" dirty="0"/>
          </a:p>
        </p:txBody>
      </p:sp>
      <p:sp>
        <p:nvSpPr>
          <p:cNvPr id="3" name="Θέση περιεχομένου 2"/>
          <p:cNvSpPr>
            <a:spLocks noGrp="1"/>
          </p:cNvSpPr>
          <p:nvPr>
            <p:ph idx="1"/>
          </p:nvPr>
        </p:nvSpPr>
        <p:spPr>
          <a:xfrm>
            <a:off x="838200" y="1457325"/>
            <a:ext cx="10515600" cy="4719638"/>
          </a:xfrm>
        </p:spPr>
        <p:txBody>
          <a:bodyPr/>
          <a:lstStyle/>
          <a:p>
            <a:r>
              <a:rPr lang="el-GR" dirty="0" smtClean="0"/>
              <a:t>Αυτοί </a:t>
            </a:r>
            <a:r>
              <a:rPr lang="el-GR" dirty="0"/>
              <a:t>που θα πρέπει να αποφασίζουν ποιο π</a:t>
            </a:r>
            <a:r>
              <a:rPr lang="el-GR" dirty="0" smtClean="0"/>
              <a:t>λαίσιο </a:t>
            </a:r>
            <a:r>
              <a:rPr lang="el-GR" dirty="0"/>
              <a:t>είναι το πιο σωστό και κατάλληλο για κάθε δεδομένη κατάσταση είναι οι </a:t>
            </a:r>
            <a:r>
              <a:rPr lang="el-GR" dirty="0" smtClean="0"/>
              <a:t>δρώντες, </a:t>
            </a:r>
            <a:r>
              <a:rPr lang="el-GR" dirty="0"/>
              <a:t>καθώς τα ίδια τα πλαίσια μπορούν να διαμορφωθούν από αυτούς με τον τρόπο που απαιτεί η </a:t>
            </a:r>
            <a:r>
              <a:rPr lang="el-GR" dirty="0" smtClean="0"/>
              <a:t>περίσταση. Επιπρόσθετα, τα πλαίσια είναι </a:t>
            </a:r>
            <a:r>
              <a:rPr lang="el-GR" dirty="0"/>
              <a:t>δυνατόν να αλλάξουν και το πέρας του χρόνου και έτσι να μην μένουν </a:t>
            </a:r>
            <a:r>
              <a:rPr lang="el-GR" dirty="0" smtClean="0"/>
              <a:t>σταθερά. Αυτό </a:t>
            </a:r>
            <a:r>
              <a:rPr lang="el-GR" dirty="0"/>
              <a:t>παρατηρείται όταν εμφανίζονται επιτυχημένα κοινωνικά κινήματα που έρχονται να αμφισβητήσουν τα υπάρχοντα πλαίσια και τα αντικαθιστούν από άλλα.</a:t>
            </a:r>
          </a:p>
        </p:txBody>
      </p:sp>
    </p:spTree>
    <p:extLst>
      <p:ext uri="{BB962C8B-B14F-4D97-AF65-F5344CB8AC3E}">
        <p14:creationId xmlns:p14="http://schemas.microsoft.com/office/powerpoint/2010/main" xmlns="" val="13183827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Τελετουργία και κανόνες </a:t>
            </a:r>
            <a:endParaRPr lang="el-GR" dirty="0"/>
          </a:p>
        </p:txBody>
      </p:sp>
      <p:sp>
        <p:nvSpPr>
          <p:cNvPr id="3" name="Θέση περιεχομένου 2"/>
          <p:cNvSpPr>
            <a:spLocks noGrp="1"/>
          </p:cNvSpPr>
          <p:nvPr>
            <p:ph idx="1"/>
          </p:nvPr>
        </p:nvSpPr>
        <p:spPr/>
        <p:txBody>
          <a:bodyPr>
            <a:normAutofit lnSpcReduction="10000"/>
          </a:bodyPr>
          <a:lstStyle/>
          <a:p>
            <a:r>
              <a:rPr lang="el-GR" dirty="0"/>
              <a:t>Α</a:t>
            </a:r>
            <a:r>
              <a:rPr lang="el-GR" dirty="0" smtClean="0"/>
              <a:t>ναφέρει και τον όρο «τελετουργία» που έχει ιδιαίτερα σημαντικό ρόλο στην καθημερινή ζωή, καθώς διατηρεί την εμπιστοσύνη μας σε βασικές κοινωνικές σχέσεις μέσα από αυτή επιβεβαιώνεται η νομιμότητα της θέσης μας στην κοινωνική δομή, βάζοντας έτσι και εμάς να κάνουμε το ίδιο είναι ένας μηχανισμός διάταξης που έχει κοινωνικά ασθενέστεροι επικυρώνουν τις πιο υψηλές θέσεις των ανώτερων τους</a:t>
            </a:r>
          </a:p>
          <a:p>
            <a:r>
              <a:rPr lang="el-GR" dirty="0" smtClean="0"/>
              <a:t>Τέλος, ανέφερε και την έννοια των κανόνων ως περιορισμών αλλά και ως βοηθήματα που χρειάζονται οι άνθρωποι να εφαρμόσουν στην επικοινωνία τους με άλλους ανθρώπους όπου αν και περιοριστικοί, δεν μπορούν να εμποδίσουν την πιθανότητα μεμονωμένων αποκλίσεων ή και χρήσης αυτών των κανόνων.</a:t>
            </a:r>
          </a:p>
          <a:p>
            <a:pPr marL="0" indent="0">
              <a:buNone/>
            </a:pPr>
            <a:endParaRPr lang="el-GR" dirty="0" smtClean="0"/>
          </a:p>
        </p:txBody>
      </p:sp>
    </p:spTree>
    <p:extLst>
      <p:ext uri="{BB962C8B-B14F-4D97-AF65-F5344CB8AC3E}">
        <p14:creationId xmlns:p14="http://schemas.microsoft.com/office/powerpoint/2010/main" xmlns="" val="4730187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Βιβλιογραφία</a:t>
            </a:r>
            <a:endParaRPr lang="el-GR" dirty="0"/>
          </a:p>
        </p:txBody>
      </p:sp>
      <p:sp>
        <p:nvSpPr>
          <p:cNvPr id="3" name="Θέση περιεχομένου 2"/>
          <p:cNvSpPr>
            <a:spLocks noGrp="1"/>
          </p:cNvSpPr>
          <p:nvPr>
            <p:ph idx="1"/>
          </p:nvPr>
        </p:nvSpPr>
        <p:spPr/>
        <p:txBody>
          <a:bodyPr/>
          <a:lstStyle/>
          <a:p>
            <a:r>
              <a:rPr lang="en-US" dirty="0" smtClean="0"/>
              <a:t>George </a:t>
            </a:r>
            <a:r>
              <a:rPr lang="en-US" dirty="0" err="1" smtClean="0"/>
              <a:t>Ritzer</a:t>
            </a:r>
            <a:r>
              <a:rPr lang="en-US" dirty="0" smtClean="0"/>
              <a:t>, Jeffrey </a:t>
            </a:r>
            <a:r>
              <a:rPr lang="en-US" dirty="0" err="1" smtClean="0"/>
              <a:t>Stepnisky</a:t>
            </a:r>
            <a:r>
              <a:rPr lang="en-US" dirty="0" smtClean="0"/>
              <a:t> </a:t>
            </a:r>
            <a:r>
              <a:rPr lang="el-GR" dirty="0" smtClean="0"/>
              <a:t>«Σύγχρονη κοινωνιολογική θεωρία», Εκδόσεις Κριτική, 2012.</a:t>
            </a:r>
          </a:p>
          <a:p>
            <a:endParaRPr lang="el-GR" dirty="0"/>
          </a:p>
        </p:txBody>
      </p:sp>
    </p:spTree>
    <p:extLst>
      <p:ext uri="{BB962C8B-B14F-4D97-AF65-F5344CB8AC3E}">
        <p14:creationId xmlns:p14="http://schemas.microsoft.com/office/powerpoint/2010/main" xmlns="" val="33345310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a:xfrm>
            <a:off x="838200" y="2987040"/>
            <a:ext cx="10515600" cy="3189923"/>
          </a:xfrm>
        </p:spPr>
        <p:txBody>
          <a:bodyPr/>
          <a:lstStyle/>
          <a:p>
            <a:pPr marL="0" indent="0" algn="ctr">
              <a:buNone/>
            </a:pPr>
            <a:r>
              <a:rPr lang="el-GR" dirty="0" smtClean="0"/>
              <a:t>Σας ευχαριστούμε.</a:t>
            </a:r>
            <a:endParaRPr lang="el-GR" dirty="0"/>
          </a:p>
        </p:txBody>
      </p:sp>
    </p:spTree>
    <p:extLst>
      <p:ext uri="{BB962C8B-B14F-4D97-AF65-F5344CB8AC3E}">
        <p14:creationId xmlns:p14="http://schemas.microsoft.com/office/powerpoint/2010/main" xmlns="" val="1525892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Βιογραφία</a:t>
            </a:r>
            <a:endParaRPr lang="el-GR" dirty="0"/>
          </a:p>
        </p:txBody>
      </p:sp>
      <p:sp>
        <p:nvSpPr>
          <p:cNvPr id="3" name="Θέση περιεχομένου 2"/>
          <p:cNvSpPr>
            <a:spLocks noGrp="1"/>
          </p:cNvSpPr>
          <p:nvPr>
            <p:ph idx="1"/>
          </p:nvPr>
        </p:nvSpPr>
        <p:spPr/>
        <p:txBody>
          <a:bodyPr/>
          <a:lstStyle/>
          <a:p>
            <a:r>
              <a:rPr lang="el-GR" dirty="0" smtClean="0"/>
              <a:t>Αποτέλεσε έναν από τους κυριότερους εκπροσώπους της</a:t>
            </a:r>
          </a:p>
          <a:p>
            <a:pPr marL="0" indent="0">
              <a:buNone/>
            </a:pPr>
            <a:r>
              <a:rPr lang="el-GR" dirty="0" smtClean="0"/>
              <a:t>σχολής της συμβολικής αλληλεπίδρασης και σε συνδυασμό των</a:t>
            </a:r>
          </a:p>
          <a:p>
            <a:pPr marL="0" indent="0">
              <a:buNone/>
            </a:pPr>
            <a:r>
              <a:rPr lang="el-GR" dirty="0" smtClean="0"/>
              <a:t>μεθόδων της κοινωνικής ανθρωπολογίας δημιούργησε τη δική του</a:t>
            </a:r>
          </a:p>
          <a:p>
            <a:pPr marL="0" indent="0">
              <a:buNone/>
            </a:pPr>
            <a:r>
              <a:rPr lang="el-GR" dirty="0" smtClean="0"/>
              <a:t>προσέγγιση για τους τρόπους με τους οποίους οι άνθρωποι</a:t>
            </a:r>
          </a:p>
          <a:p>
            <a:pPr marL="0" indent="0">
              <a:buNone/>
            </a:pPr>
            <a:r>
              <a:rPr lang="el-GR" dirty="0" smtClean="0"/>
              <a:t>‘’κατασκευάζουν’’-δημιουργούν εικόνες του εαυτού τους, μέσα από</a:t>
            </a:r>
          </a:p>
          <a:p>
            <a:pPr marL="0" indent="0">
              <a:buNone/>
            </a:pPr>
            <a:r>
              <a:rPr lang="el-GR" dirty="0" smtClean="0"/>
              <a:t>κοινωνικές πρακτικές, εμπειρίες και περίπλοκους ρόλους όπου με</a:t>
            </a:r>
          </a:p>
          <a:p>
            <a:pPr marL="0" indent="0">
              <a:buNone/>
            </a:pPr>
            <a:r>
              <a:rPr lang="el-GR" dirty="0" smtClean="0"/>
              <a:t>αυτόν τον τρόπο εναρμονίζονται στην καθημερινότητά τους.</a:t>
            </a:r>
          </a:p>
          <a:p>
            <a:endParaRPr lang="el-GR" dirty="0"/>
          </a:p>
        </p:txBody>
      </p:sp>
    </p:spTree>
    <p:extLst>
      <p:ext uri="{BB962C8B-B14F-4D97-AF65-F5344CB8AC3E}">
        <p14:creationId xmlns:p14="http://schemas.microsoft.com/office/powerpoint/2010/main" xmlns="" val="865473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849313"/>
          </a:xfrm>
        </p:spPr>
        <p:txBody>
          <a:bodyPr>
            <a:normAutofit fontScale="90000"/>
          </a:bodyPr>
          <a:lstStyle/>
          <a:p>
            <a:r>
              <a:rPr lang="el-GR" dirty="0" smtClean="0"/>
              <a:t>Η έννοια του εαυτού σύμφωνα με τον </a:t>
            </a:r>
            <a:r>
              <a:rPr lang="el-GR" dirty="0" err="1" smtClean="0"/>
              <a:t>Erving</a:t>
            </a:r>
            <a:r>
              <a:rPr lang="el-GR" dirty="0" smtClean="0"/>
              <a:t/>
            </a:r>
            <a:br>
              <a:rPr lang="el-GR" dirty="0" smtClean="0"/>
            </a:br>
            <a:r>
              <a:rPr lang="el-GR" dirty="0" err="1" smtClean="0"/>
              <a:t>Goffman</a:t>
            </a:r>
            <a:r>
              <a:rPr lang="el-GR" dirty="0" smtClean="0"/>
              <a:t>.</a:t>
            </a:r>
            <a:endParaRPr lang="el-GR" dirty="0"/>
          </a:p>
        </p:txBody>
      </p:sp>
      <p:sp>
        <p:nvSpPr>
          <p:cNvPr id="3" name="Θέση περιεχομένου 2"/>
          <p:cNvSpPr>
            <a:spLocks noGrp="1"/>
          </p:cNvSpPr>
          <p:nvPr>
            <p:ph idx="1"/>
          </p:nvPr>
        </p:nvSpPr>
        <p:spPr>
          <a:xfrm>
            <a:off x="657225" y="1343026"/>
            <a:ext cx="11058525" cy="5386388"/>
          </a:xfrm>
        </p:spPr>
        <p:txBody>
          <a:bodyPr>
            <a:normAutofit/>
          </a:bodyPr>
          <a:lstStyle/>
          <a:p>
            <a:r>
              <a:rPr lang="el-GR" sz="3200" dirty="0" smtClean="0"/>
              <a:t>Ο εαυτός είναι μια έννοια με τεράστια σημασία που</a:t>
            </a:r>
            <a:r>
              <a:rPr lang="en-US" sz="3200" dirty="0" smtClean="0"/>
              <a:t> </a:t>
            </a:r>
            <a:r>
              <a:rPr lang="el-GR" sz="3200" dirty="0" smtClean="0"/>
              <a:t>χρησιμοποιήθηκε από τους θεωρητικούς της συμβολικής</a:t>
            </a:r>
            <a:r>
              <a:rPr lang="en-US" sz="3200" dirty="0" smtClean="0"/>
              <a:t> </a:t>
            </a:r>
            <a:r>
              <a:rPr lang="el-GR" sz="3200" dirty="0" smtClean="0"/>
              <a:t>αλληλεπίδρασης ως εργαλείο έρευνας.</a:t>
            </a:r>
            <a:endParaRPr lang="en-US" sz="3200" dirty="0" smtClean="0"/>
          </a:p>
          <a:p>
            <a:r>
              <a:rPr lang="el-GR" sz="3200" dirty="0" smtClean="0"/>
              <a:t>Η έννοια κατανοείται</a:t>
            </a:r>
            <a:r>
              <a:rPr lang="en-US" sz="3200" dirty="0" smtClean="0"/>
              <a:t> </a:t>
            </a:r>
            <a:r>
              <a:rPr lang="el-GR" sz="3200" dirty="0" smtClean="0"/>
              <a:t>πρωτίστως από την ιδέα του κατοπτρικού εαυτού, δηλαδή πώς</a:t>
            </a:r>
            <a:r>
              <a:rPr lang="en-US" sz="3200" dirty="0" smtClean="0"/>
              <a:t> </a:t>
            </a:r>
            <a:r>
              <a:rPr lang="el-GR" sz="3200" dirty="0" smtClean="0"/>
              <a:t>διαμορφώνει το άτομο την </a:t>
            </a:r>
            <a:r>
              <a:rPr lang="el-GR" sz="3200" dirty="0" err="1" smtClean="0"/>
              <a:t>αυτοεικόνα</a:t>
            </a:r>
            <a:r>
              <a:rPr lang="el-GR" sz="3200" dirty="0" smtClean="0"/>
              <a:t> του και τη συμπεριφορά του</a:t>
            </a:r>
            <a:r>
              <a:rPr lang="en-US" sz="3200" dirty="0" smtClean="0"/>
              <a:t> </a:t>
            </a:r>
            <a:r>
              <a:rPr lang="el-GR" sz="3200" dirty="0" smtClean="0"/>
              <a:t>ανάλογα με το πώς φαντάζεται ότι τον βλέπουν οι άλλοι, η κρίση</a:t>
            </a:r>
            <a:r>
              <a:rPr lang="en-US" sz="3200" dirty="0" smtClean="0"/>
              <a:t> </a:t>
            </a:r>
            <a:r>
              <a:rPr lang="el-GR" sz="3200" dirty="0" smtClean="0"/>
              <a:t>των άλλων για αυτό που βλέπουμε σε μας και το </a:t>
            </a:r>
            <a:r>
              <a:rPr lang="el-GR" sz="3200" dirty="0" err="1" smtClean="0"/>
              <a:t>αυτοσυναίσθημα</a:t>
            </a:r>
            <a:r>
              <a:rPr lang="en-US" sz="3200" dirty="0"/>
              <a:t> </a:t>
            </a:r>
            <a:r>
              <a:rPr lang="el-GR" sz="3200" dirty="0" smtClean="0"/>
              <a:t>που δημιουργείται στο άτομο από την θετική αξιολόγηση των άλλων</a:t>
            </a:r>
            <a:r>
              <a:rPr lang="en-US" sz="3200" dirty="0" smtClean="0"/>
              <a:t> </a:t>
            </a:r>
            <a:r>
              <a:rPr lang="el-GR" sz="3200" dirty="0" smtClean="0"/>
              <a:t>(περηφάνια) ή την αρνητική αξιολόγηση (ντροπή-ταπείνωση)</a:t>
            </a:r>
            <a:r>
              <a:rPr lang="en-US" sz="3200" dirty="0" smtClean="0"/>
              <a:t> </a:t>
            </a:r>
            <a:r>
              <a:rPr lang="el-GR" sz="3200" dirty="0" smtClean="0"/>
              <a:t>(</a:t>
            </a:r>
            <a:r>
              <a:rPr lang="en-US" sz="3200" dirty="0" err="1"/>
              <a:t>C</a:t>
            </a:r>
            <a:r>
              <a:rPr lang="el-GR" sz="3200" dirty="0" err="1" smtClean="0"/>
              <a:t>ooley</a:t>
            </a:r>
            <a:r>
              <a:rPr lang="el-GR" sz="3200" dirty="0" smtClean="0"/>
              <a:t>).</a:t>
            </a:r>
            <a:endParaRPr lang="el-GR" sz="3200" dirty="0"/>
          </a:p>
        </p:txBody>
      </p:sp>
    </p:spTree>
    <p:extLst>
      <p:ext uri="{BB962C8B-B14F-4D97-AF65-F5344CB8AC3E}">
        <p14:creationId xmlns:p14="http://schemas.microsoft.com/office/powerpoint/2010/main" xmlns="" val="668638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966788" y="293688"/>
            <a:ext cx="10515600" cy="1325563"/>
          </a:xfrm>
        </p:spPr>
        <p:txBody>
          <a:bodyPr>
            <a:normAutofit/>
          </a:bodyPr>
          <a:lstStyle/>
          <a:p>
            <a:r>
              <a:rPr lang="el-GR" sz="4000" dirty="0">
                <a:solidFill>
                  <a:prstClr val="black"/>
                </a:solidFill>
              </a:rPr>
              <a:t>Η έννοια του εαυτού σύμφωνα με τον </a:t>
            </a:r>
            <a:r>
              <a:rPr lang="el-GR" sz="4000" dirty="0" err="1">
                <a:solidFill>
                  <a:prstClr val="black"/>
                </a:solidFill>
              </a:rPr>
              <a:t>Erving</a:t>
            </a:r>
            <a:r>
              <a:rPr lang="el-GR" sz="4000" dirty="0">
                <a:solidFill>
                  <a:prstClr val="black"/>
                </a:solidFill>
              </a:rPr>
              <a:t/>
            </a:r>
            <a:br>
              <a:rPr lang="el-GR" sz="4000" dirty="0">
                <a:solidFill>
                  <a:prstClr val="black"/>
                </a:solidFill>
              </a:rPr>
            </a:br>
            <a:r>
              <a:rPr lang="el-GR" sz="4000" dirty="0" err="1" smtClean="0">
                <a:solidFill>
                  <a:prstClr val="black"/>
                </a:solidFill>
              </a:rPr>
              <a:t>Goffman</a:t>
            </a:r>
            <a:r>
              <a:rPr lang="en-US" sz="4000" dirty="0" smtClean="0">
                <a:solidFill>
                  <a:prstClr val="black"/>
                </a:solidFill>
              </a:rPr>
              <a:t>.</a:t>
            </a:r>
            <a:endParaRPr lang="el-GR" dirty="0"/>
          </a:p>
        </p:txBody>
      </p:sp>
      <p:sp>
        <p:nvSpPr>
          <p:cNvPr id="3" name="Θέση περιεχομένου 2"/>
          <p:cNvSpPr>
            <a:spLocks noGrp="1"/>
          </p:cNvSpPr>
          <p:nvPr>
            <p:ph idx="1"/>
          </p:nvPr>
        </p:nvSpPr>
        <p:spPr>
          <a:xfrm>
            <a:off x="838200" y="1825624"/>
            <a:ext cx="10515600" cy="5032375"/>
          </a:xfrm>
        </p:spPr>
        <p:txBody>
          <a:bodyPr>
            <a:normAutofit lnSpcReduction="10000"/>
          </a:bodyPr>
          <a:lstStyle/>
          <a:p>
            <a:r>
              <a:rPr lang="el-GR" sz="3200" dirty="0" smtClean="0"/>
              <a:t>Ο </a:t>
            </a:r>
            <a:r>
              <a:rPr lang="el-GR" sz="3200" dirty="0" err="1" smtClean="0"/>
              <a:t>Blumer</a:t>
            </a:r>
            <a:r>
              <a:rPr lang="el-GR" sz="3200" dirty="0" smtClean="0"/>
              <a:t> ερμήνευσε με πιο απλούς τρόπους την έννοια του εαυτού</a:t>
            </a:r>
            <a:r>
              <a:rPr lang="en-US" sz="3200" dirty="0" smtClean="0"/>
              <a:t> </a:t>
            </a:r>
            <a:r>
              <a:rPr lang="el-GR" sz="3200" dirty="0" smtClean="0"/>
              <a:t>καθώς θεωρούσε ότι ο εαυτός είναι μια διαδικασία και όχι κάποιο</a:t>
            </a:r>
            <a:r>
              <a:rPr lang="en-US" sz="3200" dirty="0" smtClean="0"/>
              <a:t> </a:t>
            </a:r>
            <a:r>
              <a:rPr lang="el-GR" sz="3200" dirty="0" smtClean="0"/>
              <a:t>πράγμα και ότι ο άνθρωπος δρα προς τον εαυτό του και καθοδηγεί</a:t>
            </a:r>
            <a:r>
              <a:rPr lang="en-US" sz="3200" dirty="0" smtClean="0"/>
              <a:t> </a:t>
            </a:r>
            <a:r>
              <a:rPr lang="el-GR" sz="3200" dirty="0" smtClean="0"/>
              <a:t>αυτόν όσον αφορά τις πράξεις του προς τους άλλους με βάση το</a:t>
            </a:r>
            <a:r>
              <a:rPr lang="en-US" sz="3200" dirty="0" smtClean="0"/>
              <a:t> </a:t>
            </a:r>
            <a:r>
              <a:rPr lang="el-GR" sz="3200" dirty="0" smtClean="0"/>
              <a:t>είδος του αντικειμένου που αφορά τον εαυτό του.</a:t>
            </a:r>
            <a:endParaRPr lang="en-US" sz="3200" dirty="0" smtClean="0"/>
          </a:p>
          <a:p>
            <a:r>
              <a:rPr lang="el-GR" sz="3000" dirty="0" smtClean="0"/>
              <a:t>Η ιδέα του εαυτού από τον </a:t>
            </a:r>
            <a:r>
              <a:rPr lang="el-GR" sz="3000" dirty="0" err="1" smtClean="0"/>
              <a:t>Goffman</a:t>
            </a:r>
            <a:r>
              <a:rPr lang="el-GR" sz="3000" dirty="0" smtClean="0"/>
              <a:t> αποδόθηκε από τις ιδέες του</a:t>
            </a:r>
            <a:r>
              <a:rPr lang="en-US" sz="3000" dirty="0" smtClean="0"/>
              <a:t> </a:t>
            </a:r>
            <a:r>
              <a:rPr lang="el-GR" sz="3000" dirty="0" err="1" smtClean="0"/>
              <a:t>Mead</a:t>
            </a:r>
            <a:r>
              <a:rPr lang="el-GR" sz="3000" dirty="0" smtClean="0"/>
              <a:t> και κυρίως από την ερμηνεία του στην διχοτόμηση του</a:t>
            </a:r>
            <a:r>
              <a:rPr lang="en-US" sz="3000" dirty="0" smtClean="0"/>
              <a:t> </a:t>
            </a:r>
            <a:r>
              <a:rPr lang="el-GR" sz="3000" dirty="0" smtClean="0"/>
              <a:t>εαυτού, ανάμεσα στο εγώ (την αυθόρμητη πλευρά του εαυτού) και</a:t>
            </a:r>
            <a:r>
              <a:rPr lang="en-US" sz="3000" dirty="0" smtClean="0"/>
              <a:t> </a:t>
            </a:r>
            <a:r>
              <a:rPr lang="el-GR" sz="3000" dirty="0" smtClean="0"/>
              <a:t>το εμένα (τους κοινωνικούς περιορισμούς εντός του εαυτού), γενικά</a:t>
            </a:r>
            <a:r>
              <a:rPr lang="en-US" sz="3000" dirty="0" smtClean="0"/>
              <a:t> </a:t>
            </a:r>
            <a:r>
              <a:rPr lang="el-GR" sz="3000" dirty="0" smtClean="0"/>
              <a:t>όλο εκείνο το σύστημα των προτύπων και των αξιών που</a:t>
            </a:r>
            <a:r>
              <a:rPr lang="en-US" sz="3000" dirty="0" smtClean="0"/>
              <a:t> </a:t>
            </a:r>
            <a:r>
              <a:rPr lang="el-GR" sz="3000" dirty="0" smtClean="0"/>
              <a:t>αφομοιώνονται με την κοινωνικοποίηση.</a:t>
            </a:r>
            <a:endParaRPr lang="el-GR" sz="3000" dirty="0"/>
          </a:p>
        </p:txBody>
      </p:sp>
    </p:spTree>
    <p:extLst>
      <p:ext uri="{BB962C8B-B14F-4D97-AF65-F5344CB8AC3E}">
        <p14:creationId xmlns:p14="http://schemas.microsoft.com/office/powerpoint/2010/main" xmlns="" val="6810940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dirty="0">
                <a:solidFill>
                  <a:prstClr val="black"/>
                </a:solidFill>
              </a:rPr>
              <a:t>Η έννοια του εαυτού σύμφωνα με τον </a:t>
            </a:r>
            <a:r>
              <a:rPr lang="el-GR" sz="4000" dirty="0" err="1">
                <a:solidFill>
                  <a:prstClr val="black"/>
                </a:solidFill>
              </a:rPr>
              <a:t>Erving</a:t>
            </a:r>
            <a:r>
              <a:rPr lang="el-GR" sz="4000" dirty="0">
                <a:solidFill>
                  <a:prstClr val="black"/>
                </a:solidFill>
              </a:rPr>
              <a:t/>
            </a:r>
            <a:br>
              <a:rPr lang="el-GR" sz="4000" dirty="0">
                <a:solidFill>
                  <a:prstClr val="black"/>
                </a:solidFill>
              </a:rPr>
            </a:br>
            <a:r>
              <a:rPr lang="el-GR" sz="4000" dirty="0" err="1">
                <a:solidFill>
                  <a:prstClr val="black"/>
                </a:solidFill>
              </a:rPr>
              <a:t>Goffman</a:t>
            </a:r>
            <a:r>
              <a:rPr lang="en-US" sz="4000" dirty="0">
                <a:solidFill>
                  <a:prstClr val="black"/>
                </a:solidFill>
              </a:rPr>
              <a:t>.</a:t>
            </a:r>
            <a:endParaRPr lang="el-GR" dirty="0"/>
          </a:p>
        </p:txBody>
      </p:sp>
      <p:sp>
        <p:nvSpPr>
          <p:cNvPr id="3" name="Θέση περιεχομένου 2"/>
          <p:cNvSpPr>
            <a:spLocks noGrp="1"/>
          </p:cNvSpPr>
          <p:nvPr>
            <p:ph idx="1"/>
          </p:nvPr>
        </p:nvSpPr>
        <p:spPr/>
        <p:txBody>
          <a:bodyPr>
            <a:normAutofit/>
          </a:bodyPr>
          <a:lstStyle/>
          <a:p>
            <a:r>
              <a:rPr lang="el-GR" sz="3200" dirty="0" smtClean="0"/>
              <a:t>Ο </a:t>
            </a:r>
            <a:r>
              <a:rPr lang="el-GR" sz="3200" dirty="0" err="1" smtClean="0"/>
              <a:t>Goffman</a:t>
            </a:r>
            <a:r>
              <a:rPr lang="el-GR" sz="3200" dirty="0" smtClean="0"/>
              <a:t> ακολουθώντας τη διαφορά ανάμεσα στο εγώ και το</a:t>
            </a:r>
            <a:r>
              <a:rPr lang="en-US" sz="3200" dirty="0" smtClean="0"/>
              <a:t> </a:t>
            </a:r>
            <a:r>
              <a:rPr lang="el-GR" sz="3200" dirty="0" smtClean="0"/>
              <a:t>εμένα μελετώντας την κοινωνική ζωή, διέκρινε ότι προκειμένου οι</a:t>
            </a:r>
            <a:r>
              <a:rPr lang="en-US" sz="3200" dirty="0" smtClean="0"/>
              <a:t> </a:t>
            </a:r>
            <a:r>
              <a:rPr lang="el-GR" sz="3200" dirty="0" smtClean="0"/>
              <a:t>άνθρωποι να διατηρήσουν μια σταθερή εικόνα του εαυτού τους,</a:t>
            </a:r>
            <a:r>
              <a:rPr lang="en-US" sz="3200" dirty="0" smtClean="0"/>
              <a:t> </a:t>
            </a:r>
            <a:r>
              <a:rPr lang="el-GR" sz="3200" dirty="0" smtClean="0"/>
              <a:t>υποδύονται ρόλους με όρους θεατρικού δρώμενου αναπτύσσοντας</a:t>
            </a:r>
            <a:r>
              <a:rPr lang="en-US" sz="3200" dirty="0" smtClean="0"/>
              <a:t> </a:t>
            </a:r>
            <a:r>
              <a:rPr lang="el-GR" sz="3200" dirty="0" smtClean="0"/>
              <a:t>τη δραματική προσέγγιση.</a:t>
            </a:r>
            <a:endParaRPr lang="el-GR" sz="3200" dirty="0"/>
          </a:p>
        </p:txBody>
      </p:sp>
    </p:spTree>
    <p:extLst>
      <p:ext uri="{BB962C8B-B14F-4D97-AF65-F5344CB8AC3E}">
        <p14:creationId xmlns:p14="http://schemas.microsoft.com/office/powerpoint/2010/main" xmlns="" val="348941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Δραματουργία</a:t>
            </a:r>
            <a:endParaRPr lang="el-GR" dirty="0"/>
          </a:p>
        </p:txBody>
      </p:sp>
      <p:sp>
        <p:nvSpPr>
          <p:cNvPr id="3" name="Θέση περιεχομένου 2"/>
          <p:cNvSpPr>
            <a:spLocks noGrp="1"/>
          </p:cNvSpPr>
          <p:nvPr>
            <p:ph idx="1"/>
          </p:nvPr>
        </p:nvSpPr>
        <p:spPr/>
        <p:txBody>
          <a:bodyPr>
            <a:noAutofit/>
          </a:bodyPr>
          <a:lstStyle/>
          <a:p>
            <a:r>
              <a:rPr lang="el-GR" sz="3200" dirty="0" smtClean="0"/>
              <a:t>Ο </a:t>
            </a:r>
            <a:r>
              <a:rPr lang="el-GR" sz="3200" dirty="0" err="1" smtClean="0"/>
              <a:t>Goffman</a:t>
            </a:r>
            <a:r>
              <a:rPr lang="el-GR" sz="3200" dirty="0" smtClean="0"/>
              <a:t> χρησιμοποίησε το μοντέλο της δραματουργικής</a:t>
            </a:r>
            <a:r>
              <a:rPr lang="en-US" sz="3200" dirty="0" smtClean="0"/>
              <a:t> </a:t>
            </a:r>
            <a:r>
              <a:rPr lang="el-GR" sz="3200" dirty="0" smtClean="0"/>
              <a:t>προσέγγισης στην κοινωνική ζωή με την χρήση της θεατρικής</a:t>
            </a:r>
            <a:r>
              <a:rPr lang="en-US" sz="3200" dirty="0" smtClean="0"/>
              <a:t> </a:t>
            </a:r>
            <a:r>
              <a:rPr lang="el-GR" sz="3200" dirty="0" smtClean="0"/>
              <a:t>μεταφοράς ως μεθοδολογικό εργαλείο για τη μελέτη της</a:t>
            </a:r>
            <a:r>
              <a:rPr lang="en-US" sz="3200" dirty="0" smtClean="0"/>
              <a:t> </a:t>
            </a:r>
            <a:r>
              <a:rPr lang="el-GR" sz="3200" dirty="0" smtClean="0"/>
              <a:t>ανθρώπινης ύπαρξης και συμπεριφοράς. Παρουσίασε την κοινωνική</a:t>
            </a:r>
            <a:r>
              <a:rPr lang="en-US" sz="3200" dirty="0" smtClean="0"/>
              <a:t> </a:t>
            </a:r>
            <a:r>
              <a:rPr lang="el-GR" sz="3200" dirty="0" smtClean="0"/>
              <a:t>ζωή σαν μία θεατρική παράσταση, που κατά βάση αυτό που</a:t>
            </a:r>
            <a:r>
              <a:rPr lang="en-US" sz="3200" dirty="0" smtClean="0"/>
              <a:t> </a:t>
            </a:r>
            <a:r>
              <a:rPr lang="el-GR" sz="3200" dirty="0" smtClean="0"/>
              <a:t>ενδιαφέρει τους συμμετέχοντες μέσα από τους ρόλους τους, είναι η</a:t>
            </a:r>
            <a:r>
              <a:rPr lang="en-US" sz="3200" dirty="0" smtClean="0"/>
              <a:t> </a:t>
            </a:r>
            <a:r>
              <a:rPr lang="el-GR" sz="3200" dirty="0" smtClean="0"/>
              <a:t>επιδέξια διαχείριση των καλών εντυπώσεων, ώστε στο κοινό να</a:t>
            </a:r>
            <a:r>
              <a:rPr lang="en-US" sz="3200" dirty="0" smtClean="0"/>
              <a:t> </a:t>
            </a:r>
            <a:r>
              <a:rPr lang="el-GR" sz="3200" dirty="0" smtClean="0"/>
              <a:t>προλαμβάνονται οι προσδοκίες που καλλιέργησε ο δρώντας</a:t>
            </a:r>
            <a:r>
              <a:rPr lang="en-US" sz="3200" dirty="0" smtClean="0"/>
              <a:t> </a:t>
            </a:r>
            <a:r>
              <a:rPr lang="el-GR" sz="3200" dirty="0" smtClean="0"/>
              <a:t>αναφορικά με το ρόλο του.</a:t>
            </a:r>
            <a:endParaRPr lang="el-GR" sz="3200" dirty="0"/>
          </a:p>
        </p:txBody>
      </p:sp>
    </p:spTree>
    <p:extLst>
      <p:ext uri="{BB962C8B-B14F-4D97-AF65-F5344CB8AC3E}">
        <p14:creationId xmlns:p14="http://schemas.microsoft.com/office/powerpoint/2010/main" xmlns="" val="7180662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Δραματουργία</a:t>
            </a:r>
            <a:endParaRPr lang="el-GR" dirty="0"/>
          </a:p>
        </p:txBody>
      </p:sp>
      <p:sp>
        <p:nvSpPr>
          <p:cNvPr id="3" name="Θέση περιεχομένου 2"/>
          <p:cNvSpPr>
            <a:spLocks noGrp="1"/>
          </p:cNvSpPr>
          <p:nvPr>
            <p:ph idx="1"/>
          </p:nvPr>
        </p:nvSpPr>
        <p:spPr>
          <a:xfrm>
            <a:off x="838199" y="1514474"/>
            <a:ext cx="11020425" cy="4843463"/>
          </a:xfrm>
        </p:spPr>
        <p:txBody>
          <a:bodyPr/>
          <a:lstStyle/>
          <a:p>
            <a:r>
              <a:rPr lang="el-GR" sz="3200" dirty="0" smtClean="0"/>
              <a:t>Οι προσπάθειές σου δρώντα να δημιουργήσει καλή εντύπωση στους άλλους, η δραματουργία του να διαφυλάξει αλώβητη την </a:t>
            </a:r>
            <a:r>
              <a:rPr lang="el-GR" sz="3200" dirty="0" err="1" smtClean="0"/>
              <a:t>αυτοεικόνα</a:t>
            </a:r>
            <a:r>
              <a:rPr lang="el-GR" sz="3200" dirty="0" smtClean="0"/>
              <a:t> του στην αλληλεπίδραση με τους άλλους-κοινό, ο </a:t>
            </a:r>
            <a:r>
              <a:rPr lang="el-GR" sz="3200" dirty="0" err="1" smtClean="0"/>
              <a:t>Goffman</a:t>
            </a:r>
            <a:r>
              <a:rPr lang="el-GR" sz="3200" dirty="0" smtClean="0"/>
              <a:t> προσέδωσε την έκφραση ''διαχείριση της εντύπωσης’’ που αφορά μεθόδους και τεχνικές που χρησιμοποιούν οι δρώντες μέσα από ρόλους, ώστε να αποφευχθούν προβλήματα που μπορεί να επιφέρουν διαταραχές</a:t>
            </a:r>
            <a:r>
              <a:rPr lang="el-GR" dirty="0" smtClean="0"/>
              <a:t>.</a:t>
            </a:r>
            <a:endParaRPr lang="el-GR" dirty="0"/>
          </a:p>
        </p:txBody>
      </p:sp>
    </p:spTree>
    <p:extLst>
      <p:ext uri="{BB962C8B-B14F-4D97-AF65-F5344CB8AC3E}">
        <p14:creationId xmlns:p14="http://schemas.microsoft.com/office/powerpoint/2010/main" xmlns="" val="14325284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Προσκήνιο και παρασκήνιο.</a:t>
            </a:r>
            <a:endParaRPr lang="el-GR" dirty="0"/>
          </a:p>
        </p:txBody>
      </p:sp>
      <p:sp>
        <p:nvSpPr>
          <p:cNvPr id="3" name="Θέση περιεχομένου 2"/>
          <p:cNvSpPr>
            <a:spLocks noGrp="1"/>
          </p:cNvSpPr>
          <p:nvPr>
            <p:ph idx="1"/>
          </p:nvPr>
        </p:nvSpPr>
        <p:spPr/>
        <p:txBody>
          <a:bodyPr/>
          <a:lstStyle/>
          <a:p>
            <a:pPr marL="0" indent="0">
              <a:buNone/>
            </a:pPr>
            <a:r>
              <a:rPr lang="el-GR" dirty="0" smtClean="0"/>
              <a:t>Συνεχίζοντας με τους θεατρικούς όρους, ανέλυσε την αντίθεση του ατόμου στο προσκήνιο και στο παρασκήνιο για να εξηγήσει την δημιουργία του εαυτού μέσα από την αλληλεπίδραση με τους άλλους.</a:t>
            </a:r>
          </a:p>
          <a:p>
            <a:r>
              <a:rPr lang="el-GR" dirty="0" smtClean="0"/>
              <a:t>Βασική μονάδα ανάλυσης του είναι η ομάδα και όχι το άτομο, που ομάδα ορίζει ως οποιοδήποτε σύνολο ατόμων που συνεργάζεται για την παρουσίαση μιας συγκεκριμένης ρουτίνας (παράστασης). Στην επιτυχία μιας παράστασης συμβάλλει και η ανταπόκριση του κοινού και ο βαθμός ομοιομορφίας του, προκειμένου να μην διαταραχθεί σε μεγάλο βαθμό η παράσταση. </a:t>
            </a:r>
            <a:endParaRPr lang="el-GR" dirty="0"/>
          </a:p>
        </p:txBody>
      </p:sp>
    </p:spTree>
    <p:extLst>
      <p:ext uri="{BB962C8B-B14F-4D97-AF65-F5344CB8AC3E}">
        <p14:creationId xmlns:p14="http://schemas.microsoft.com/office/powerpoint/2010/main" xmlns="" val="562874635"/>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2954</TotalTime>
  <Words>1759</Words>
  <Application>Microsoft Office PowerPoint</Application>
  <PresentationFormat>Προσαρμογή</PresentationFormat>
  <Paragraphs>80</Paragraphs>
  <Slides>24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24</vt:i4>
      </vt:variant>
    </vt:vector>
  </HeadingPairs>
  <TitlesOfParts>
    <vt:vector size="25" baseType="lpstr">
      <vt:lpstr>Θέμα του Office</vt:lpstr>
      <vt:lpstr>Erving Goffman</vt:lpstr>
      <vt:lpstr>Βιογραφία</vt:lpstr>
      <vt:lpstr>Βιογραφία</vt:lpstr>
      <vt:lpstr>Η έννοια του εαυτού σύμφωνα με τον Erving Goffman.</vt:lpstr>
      <vt:lpstr>Η έννοια του εαυτού σύμφωνα με τον Erving Goffman.</vt:lpstr>
      <vt:lpstr>Η έννοια του εαυτού σύμφωνα με τον Erving Goffman.</vt:lpstr>
      <vt:lpstr>Δραματουργία</vt:lpstr>
      <vt:lpstr>Δραματουργία</vt:lpstr>
      <vt:lpstr>Προσκήνιο και παρασκήνιο.</vt:lpstr>
      <vt:lpstr>Προσκήνιο</vt:lpstr>
      <vt:lpstr>Προσκήνιο </vt:lpstr>
      <vt:lpstr>Παρασκήνιο </vt:lpstr>
      <vt:lpstr>Διαχείριση της εντύπωσης. </vt:lpstr>
      <vt:lpstr>Απόσταση ρόλων</vt:lpstr>
      <vt:lpstr>Στίγμα</vt:lpstr>
      <vt:lpstr>Στίγμα</vt:lpstr>
      <vt:lpstr>Στίγμα</vt:lpstr>
      <vt:lpstr>Συμπέρασμα για το στίγμα.</vt:lpstr>
      <vt:lpstr>Ανάλυση πλαισίου </vt:lpstr>
      <vt:lpstr>Ανάλυση πλαισίου </vt:lpstr>
      <vt:lpstr>Ανάλυση πλαισίου</vt:lpstr>
      <vt:lpstr>Τελετουργία και κανόνες </vt:lpstr>
      <vt:lpstr>Βιβλιογραφία</vt:lpstr>
      <vt:lpstr>Διαφάνεια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Erving Goffman</dc:title>
  <dc:creator>Lenovo</dc:creator>
  <cp:lastModifiedBy>Windows</cp:lastModifiedBy>
  <cp:revision>32</cp:revision>
  <dcterms:created xsi:type="dcterms:W3CDTF">2022-12-17T11:01:23Z</dcterms:created>
  <dcterms:modified xsi:type="dcterms:W3CDTF">2023-01-10T19:21:12Z</dcterms:modified>
</cp:coreProperties>
</file>