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624"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638585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cb4987715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cb4987715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cb4987715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cb4987715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cb4987715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cb4987715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cb4987715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cb4987715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cb4987715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cb4987715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b4987715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b4987715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b4987715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cb4987715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b49877154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cb49877154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cb49877154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cb4987715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cb49877154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cb4987715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ca996c5bf1_1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ca996c5bf1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cb49877154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cb4987715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cb841734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cb841734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b49877154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cb4987715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cb498771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cb498771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ca996c5bf1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ca996c5bf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cb4987715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cb4987715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cb4987715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cb4987715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b4987715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cb4987715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b4987715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b498771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cb4987715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cb4987715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250" y="0"/>
            <a:ext cx="9144000" cy="5080325"/>
          </a:xfrm>
          <a:prstGeom prst="rect">
            <a:avLst/>
          </a:prstGeom>
          <a:noFill/>
          <a:ln>
            <a:noFill/>
          </a:ln>
        </p:spPr>
      </p:pic>
      <p:sp>
        <p:nvSpPr>
          <p:cNvPr id="55" name="Google Shape;55;p13"/>
          <p:cNvSpPr txBox="1"/>
          <p:nvPr/>
        </p:nvSpPr>
        <p:spPr>
          <a:xfrm>
            <a:off x="954700" y="310200"/>
            <a:ext cx="7498500" cy="245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l" sz="5200" u="sng">
                <a:solidFill>
                  <a:schemeClr val="lt1"/>
                </a:solidFill>
              </a:rPr>
              <a:t> </a:t>
            </a:r>
            <a:r>
              <a:rPr lang="el" sz="5200" u="sng">
                <a:solidFill>
                  <a:schemeClr val="lt1"/>
                </a:solidFill>
                <a:latin typeface="Comic Sans MS"/>
                <a:ea typeface="Comic Sans MS"/>
                <a:cs typeface="Comic Sans MS"/>
                <a:sym typeface="Comic Sans MS"/>
              </a:rPr>
              <a:t>ERVING GOFFMAN</a:t>
            </a:r>
            <a:endParaRPr sz="5200" u="sng">
              <a:solidFill>
                <a:schemeClr val="lt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4044" u="sng">
              <a:solidFill>
                <a:schemeClr val="lt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l" sz="2744" u="sng">
                <a:solidFill>
                  <a:schemeClr val="lt1"/>
                </a:solidFill>
                <a:latin typeface="Comic Sans MS"/>
                <a:ea typeface="Comic Sans MS"/>
                <a:cs typeface="Comic Sans MS"/>
                <a:sym typeface="Comic Sans MS"/>
              </a:rPr>
              <a:t>Η ΠΑΡΟΥΣΙΑΣΗ ΤΟΥ ΕΑΥΤΟΥ ΣΤΗΝ ΚΑΘΗΜΕΡΙΝΗ ΖΩΗ</a:t>
            </a:r>
            <a:endParaRPr sz="2744" u="sng">
              <a:solidFill>
                <a:schemeClr val="lt1"/>
              </a:solidFill>
              <a:latin typeface="Comic Sans MS"/>
              <a:ea typeface="Comic Sans MS"/>
              <a:cs typeface="Comic Sans MS"/>
              <a:sym typeface="Comic Sans MS"/>
            </a:endParaRPr>
          </a:p>
        </p:txBody>
      </p:sp>
      <p:sp>
        <p:nvSpPr>
          <p:cNvPr id="56" name="Google Shape;56;p13"/>
          <p:cNvSpPr txBox="1"/>
          <p:nvPr/>
        </p:nvSpPr>
        <p:spPr>
          <a:xfrm>
            <a:off x="461700" y="3391700"/>
            <a:ext cx="7684200" cy="15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 sz="1300">
                <a:solidFill>
                  <a:schemeClr val="lt1"/>
                </a:solidFill>
                <a:latin typeface="Comic Sans MS"/>
                <a:ea typeface="Comic Sans MS"/>
                <a:cs typeface="Comic Sans MS"/>
                <a:sym typeface="Comic Sans MS"/>
              </a:rPr>
              <a:t>ΕΠΙΣΤΗΜΟΛΟΓΙΚΑ ΚΑΙ ΦΙΛΟΣΟΦΙΚΑ ΘΕΜΕΛΙΑ ΤΗΣ ΚΟΙΝΩΝΙΟΛΟΓΙΑΣ</a:t>
            </a:r>
            <a:endParaRPr sz="1300">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sz="1300">
              <a:solidFill>
                <a:schemeClr val="lt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l" sz="1300">
                <a:solidFill>
                  <a:schemeClr val="lt1"/>
                </a:solidFill>
                <a:latin typeface="Comic Sans MS"/>
                <a:ea typeface="Comic Sans MS"/>
                <a:cs typeface="Comic Sans MS"/>
                <a:sym typeface="Comic Sans MS"/>
              </a:rPr>
              <a:t>ΧΕΙΜΕΡΙΝΟ ΕΞΑΜΗΝΟ 2022-2023</a:t>
            </a:r>
            <a:endParaRPr sz="1300">
              <a:solidFill>
                <a:schemeClr val="lt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300">
              <a:solidFill>
                <a:schemeClr val="lt1"/>
              </a:solidFill>
              <a:latin typeface="Comic Sans MS"/>
              <a:ea typeface="Comic Sans MS"/>
              <a:cs typeface="Comic Sans MS"/>
              <a:sym typeface="Comic Sans MS"/>
            </a:endParaRPr>
          </a:p>
          <a:p>
            <a:pPr marL="0" lvl="0" indent="0" algn="l" rtl="0">
              <a:spcBef>
                <a:spcPts val="0"/>
              </a:spcBef>
              <a:spcAft>
                <a:spcPts val="0"/>
              </a:spcAft>
              <a:buNone/>
            </a:pPr>
            <a:r>
              <a:rPr lang="el" sz="1300">
                <a:solidFill>
                  <a:schemeClr val="lt1"/>
                </a:solidFill>
                <a:latin typeface="Comic Sans MS"/>
                <a:ea typeface="Comic Sans MS"/>
                <a:cs typeface="Comic Sans MS"/>
                <a:sym typeface="Comic Sans MS"/>
              </a:rPr>
              <a:t>ΕΠΙΜΕΛΕΙΑ : ΑΛΕΞΑΝΔΡΑ ΧΟΥΛΙΑΡΑ</a:t>
            </a:r>
            <a:endParaRPr sz="1300">
              <a:solidFill>
                <a:schemeClr val="lt1"/>
              </a:solidFill>
              <a:latin typeface="Comic Sans MS"/>
              <a:ea typeface="Comic Sans MS"/>
              <a:cs typeface="Comic Sans MS"/>
              <a:sym typeface="Comic Sans MS"/>
            </a:endParaRPr>
          </a:p>
          <a:p>
            <a:pPr marL="0" lvl="0" indent="0" algn="l" rtl="0">
              <a:spcBef>
                <a:spcPts val="0"/>
              </a:spcBef>
              <a:spcAft>
                <a:spcPts val="0"/>
              </a:spcAft>
              <a:buNone/>
            </a:pPr>
            <a:r>
              <a:rPr lang="el" sz="1300">
                <a:solidFill>
                  <a:schemeClr val="lt1"/>
                </a:solidFill>
                <a:latin typeface="Comic Sans MS"/>
                <a:ea typeface="Comic Sans MS"/>
                <a:cs typeface="Comic Sans MS"/>
                <a:sym typeface="Comic Sans MS"/>
              </a:rPr>
              <a:t>                        ΝΙΚΟΛΕΤΑ ΜΑΝΤΕΡΓΚΟΝΑ</a:t>
            </a:r>
            <a:endParaRPr sz="1300">
              <a:solidFill>
                <a:schemeClr val="lt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l" sz="1300">
                <a:solidFill>
                  <a:schemeClr val="lt1"/>
                </a:solidFill>
                <a:latin typeface="Comic Sans MS"/>
                <a:ea typeface="Comic Sans MS"/>
                <a:cs typeface="Comic Sans MS"/>
                <a:sym typeface="Comic Sans MS"/>
              </a:rPr>
              <a:t>                        ΠΑΝΑΓΙΩΤΗΣ ΠΑΠΑΝΙΚΟΛΑΟΥ                                                10/01/2023</a:t>
            </a:r>
            <a:endParaRPr sz="1300">
              <a:solidFill>
                <a:schemeClr val="lt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4" name="Google Shape;13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5" name="Google Shape;135;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6" name="Google Shape;136;p22"/>
          <p:cNvSpPr/>
          <p:nvPr/>
        </p:nvSpPr>
        <p:spPr>
          <a:xfrm>
            <a:off x="426625" y="285000"/>
            <a:ext cx="8326200" cy="44331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txBox="1"/>
          <p:nvPr/>
        </p:nvSpPr>
        <p:spPr>
          <a:xfrm>
            <a:off x="739225" y="526550"/>
            <a:ext cx="7701000" cy="355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lt2"/>
                </a:solidFill>
                <a:latin typeface="Comic Sans MS"/>
                <a:ea typeface="Comic Sans MS"/>
                <a:cs typeface="Comic Sans MS"/>
                <a:sym typeface="Comic Sans MS"/>
              </a:rPr>
              <a:t>                                                             </a:t>
            </a:r>
            <a:r>
              <a:rPr lang="el" sz="2100">
                <a:solidFill>
                  <a:schemeClr val="lt2"/>
                </a:solidFill>
                <a:latin typeface="Comic Sans MS"/>
                <a:ea typeface="Comic Sans MS"/>
                <a:cs typeface="Comic Sans MS"/>
                <a:sym typeface="Comic Sans MS"/>
              </a:rPr>
              <a:t>  </a:t>
            </a:r>
            <a:r>
              <a:rPr lang="el" sz="2100" b="1" u="sng">
                <a:solidFill>
                  <a:schemeClr val="lt2"/>
                </a:solidFill>
                <a:latin typeface="Comic Sans MS"/>
                <a:ea typeface="Comic Sans MS"/>
                <a:cs typeface="Comic Sans MS"/>
                <a:sym typeface="Comic Sans MS"/>
              </a:rPr>
              <a:t>ΟΨΗ</a:t>
            </a:r>
            <a:endParaRPr sz="2100" b="1"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b="1" u="sng">
                <a:solidFill>
                  <a:schemeClr val="lt2"/>
                </a:solidFill>
                <a:latin typeface="Comic Sans MS"/>
                <a:ea typeface="Comic Sans MS"/>
                <a:cs typeface="Comic Sans MS"/>
                <a:sym typeface="Comic Sans MS"/>
              </a:rPr>
              <a:t>ΠΑΡΑΣΤΑΣΗ: </a:t>
            </a:r>
            <a:r>
              <a:rPr lang="el" sz="1800">
                <a:solidFill>
                  <a:schemeClr val="lt2"/>
                </a:solidFill>
                <a:latin typeface="Comic Sans MS"/>
                <a:ea typeface="Comic Sans MS"/>
                <a:cs typeface="Comic Sans MS"/>
                <a:sym typeface="Comic Sans MS"/>
              </a:rPr>
              <a:t>Το σύνολο της παρουσίας του ερμηνευτή μπροστά στους </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                         θεατές-παρατηρητές, η οποία τους ασκεί κάποια </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                         επίδραση.</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b="1" u="sng">
                <a:solidFill>
                  <a:schemeClr val="lt2"/>
                </a:solidFill>
                <a:latin typeface="Comic Sans MS"/>
                <a:ea typeface="Comic Sans MS"/>
                <a:cs typeface="Comic Sans MS"/>
                <a:sym typeface="Comic Sans MS"/>
              </a:rPr>
              <a:t>ΟΨΗ</a:t>
            </a:r>
            <a:r>
              <a:rPr lang="el" sz="1800" b="1">
                <a:solidFill>
                  <a:schemeClr val="lt2"/>
                </a:solidFill>
                <a:latin typeface="Comic Sans MS"/>
                <a:ea typeface="Comic Sans MS"/>
                <a:cs typeface="Comic Sans MS"/>
                <a:sym typeface="Comic Sans MS"/>
              </a:rPr>
              <a:t>:</a:t>
            </a:r>
            <a:r>
              <a:rPr lang="el" sz="1800">
                <a:solidFill>
                  <a:schemeClr val="lt2"/>
                </a:solidFill>
                <a:latin typeface="Comic Sans MS"/>
                <a:ea typeface="Comic Sans MS"/>
                <a:cs typeface="Comic Sans MS"/>
                <a:sym typeface="Comic Sans MS"/>
              </a:rPr>
              <a:t>  Το μέρος της παράστασης το οποίο στοιχειοθετεί τα σταθερά </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           θεμέλια όσων πρόκειται να διαδραματιστούν.</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           Εφραστικός μηχανισμός που αξιοποιείται είτε ακούσια είτε </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           εκούσια κατα τη διάρκεια της παράστασης.</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a:solidFill>
                <a:schemeClr val="lt2"/>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3" name="Google Shape;14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4" name="Google Shape;144;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5" name="Google Shape;145;p23"/>
          <p:cNvSpPr/>
          <p:nvPr/>
        </p:nvSpPr>
        <p:spPr>
          <a:xfrm>
            <a:off x="355575" y="228150"/>
            <a:ext cx="8397300" cy="45753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txBox="1"/>
          <p:nvPr/>
        </p:nvSpPr>
        <p:spPr>
          <a:xfrm>
            <a:off x="469250" y="455500"/>
            <a:ext cx="79284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b="1" u="sng">
                <a:solidFill>
                  <a:schemeClr val="lt2"/>
                </a:solidFill>
                <a:latin typeface="Comic Sans MS"/>
                <a:ea typeface="Comic Sans MS"/>
                <a:cs typeface="Comic Sans MS"/>
                <a:sym typeface="Comic Sans MS"/>
              </a:rPr>
              <a:t>ΣΤΑΘΕΡΑ ΣΤΟΙΧΕΙΑ ΤΗΣ ΟΨΗΣ:</a:t>
            </a:r>
            <a:endParaRPr sz="1600" b="1"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600">
              <a:solidFill>
                <a:schemeClr val="lt2"/>
              </a:solidFill>
              <a:latin typeface="Comic Sans MS"/>
              <a:ea typeface="Comic Sans MS"/>
              <a:cs typeface="Comic Sans MS"/>
              <a:sym typeface="Comic Sans MS"/>
            </a:endParaRPr>
          </a:p>
          <a:p>
            <a:pPr marL="457200" lvl="0" indent="-330200" algn="l" rtl="0">
              <a:spcBef>
                <a:spcPts val="0"/>
              </a:spcBef>
              <a:spcAft>
                <a:spcPts val="0"/>
              </a:spcAft>
              <a:buClr>
                <a:schemeClr val="lt2"/>
              </a:buClr>
              <a:buSzPts val="1600"/>
              <a:buFont typeface="Comic Sans MS"/>
              <a:buChar char="●"/>
            </a:pPr>
            <a:r>
              <a:rPr lang="el" sz="1600" u="sng">
                <a:solidFill>
                  <a:schemeClr val="lt2"/>
                </a:solidFill>
                <a:latin typeface="Comic Sans MS"/>
                <a:ea typeface="Comic Sans MS"/>
                <a:cs typeface="Comic Sans MS"/>
                <a:sym typeface="Comic Sans MS"/>
              </a:rPr>
              <a:t>ΣΚΗΝΙΚΟ:</a:t>
            </a:r>
            <a:r>
              <a:rPr lang="el" sz="1600">
                <a:solidFill>
                  <a:schemeClr val="lt2"/>
                </a:solidFill>
                <a:latin typeface="Comic Sans MS"/>
                <a:ea typeface="Comic Sans MS"/>
                <a:cs typeface="Comic Sans MS"/>
                <a:sym typeface="Comic Sans MS"/>
              </a:rPr>
              <a:t> διάταξη χώρου, διακόσμηση, σκηνογραφία</a:t>
            </a:r>
            <a:endParaRPr sz="16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r>
              <a:rPr lang="el" sz="1600">
                <a:solidFill>
                  <a:schemeClr val="lt2"/>
                </a:solidFill>
                <a:latin typeface="Comic Sans MS"/>
                <a:ea typeface="Comic Sans MS"/>
                <a:cs typeface="Comic Sans MS"/>
                <a:sym typeface="Comic Sans MS"/>
              </a:rPr>
              <a:t>                  γεωγραφικά σταθερό και είναι λίγες οι περιπτώσεις να </a:t>
            </a:r>
            <a:endParaRPr sz="16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r>
              <a:rPr lang="el" sz="1600">
                <a:solidFill>
                  <a:schemeClr val="lt2"/>
                </a:solidFill>
                <a:latin typeface="Comic Sans MS"/>
                <a:ea typeface="Comic Sans MS"/>
                <a:cs typeface="Comic Sans MS"/>
                <a:sym typeface="Comic Sans MS"/>
              </a:rPr>
              <a:t>                  μεταβληθεί.</a:t>
            </a:r>
            <a:endParaRPr sz="16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r>
              <a:rPr lang="el" sz="1600">
                <a:solidFill>
                  <a:schemeClr val="lt2"/>
                </a:solidFill>
                <a:latin typeface="Comic Sans MS"/>
                <a:ea typeface="Comic Sans MS"/>
                <a:cs typeface="Comic Sans MS"/>
                <a:sym typeface="Comic Sans MS"/>
              </a:rPr>
              <a:t>                  Η μεταφορά του σκηνικού παρέχει μια επιπλέον προστασία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                          σε πρόσωπα(συνηθως ιερά πρόσωπα)</a:t>
            </a:r>
            <a:endParaRPr sz="1600">
              <a:solidFill>
                <a:schemeClr val="lt2"/>
              </a:solidFill>
              <a:latin typeface="Comic Sans MS"/>
              <a:ea typeface="Comic Sans MS"/>
              <a:cs typeface="Comic Sans MS"/>
              <a:sym typeface="Comic Sans MS"/>
            </a:endParaRPr>
          </a:p>
          <a:p>
            <a:pPr marL="914400" lvl="0" indent="0" algn="l" rtl="0">
              <a:spcBef>
                <a:spcPts val="0"/>
              </a:spcBef>
              <a:spcAft>
                <a:spcPts val="0"/>
              </a:spcAft>
              <a:buNone/>
            </a:pPr>
            <a:endParaRPr sz="1600">
              <a:solidFill>
                <a:schemeClr val="lt2"/>
              </a:solidFill>
              <a:latin typeface="Comic Sans MS"/>
              <a:ea typeface="Comic Sans MS"/>
              <a:cs typeface="Comic Sans MS"/>
              <a:sym typeface="Comic Sans MS"/>
            </a:endParaRPr>
          </a:p>
          <a:p>
            <a:pPr marL="457200" lvl="0" indent="-330200" algn="l" rtl="0">
              <a:spcBef>
                <a:spcPts val="0"/>
              </a:spcBef>
              <a:spcAft>
                <a:spcPts val="0"/>
              </a:spcAft>
              <a:buClr>
                <a:schemeClr val="lt2"/>
              </a:buClr>
              <a:buSzPts val="1600"/>
              <a:buFont typeface="Comic Sans MS"/>
              <a:buChar char="●"/>
            </a:pPr>
            <a:r>
              <a:rPr lang="el" sz="1600" u="sng">
                <a:solidFill>
                  <a:schemeClr val="lt2"/>
                </a:solidFill>
                <a:latin typeface="Comic Sans MS"/>
                <a:ea typeface="Comic Sans MS"/>
                <a:cs typeface="Comic Sans MS"/>
                <a:sym typeface="Comic Sans MS"/>
              </a:rPr>
              <a:t>ΠΡΟΣΩΠΙΚΗ ΟΨΗ:</a:t>
            </a:r>
            <a:r>
              <a:rPr lang="el" sz="1600">
                <a:solidFill>
                  <a:schemeClr val="lt2"/>
                </a:solidFill>
                <a:latin typeface="Comic Sans MS"/>
                <a:ea typeface="Comic Sans MS"/>
                <a:cs typeface="Comic Sans MS"/>
                <a:sym typeface="Comic Sans MS"/>
              </a:rPr>
              <a:t> τα στοιχεία που ακολουθούν τον ερμηνευτή  και δε     </a:t>
            </a:r>
            <a:endParaRPr sz="1600">
              <a:solidFill>
                <a:schemeClr val="lt2"/>
              </a:solidFill>
              <a:latin typeface="Comic Sans MS"/>
              <a:ea typeface="Comic Sans MS"/>
              <a:cs typeface="Comic Sans MS"/>
              <a:sym typeface="Comic Sans MS"/>
            </a:endParaRPr>
          </a:p>
          <a:p>
            <a:pPr marL="914400" lvl="0" indent="0" algn="l" rtl="0">
              <a:spcBef>
                <a:spcPts val="0"/>
              </a:spcBef>
              <a:spcAft>
                <a:spcPts val="0"/>
              </a:spcAft>
              <a:buNone/>
            </a:pPr>
            <a:r>
              <a:rPr lang="el" sz="1600">
                <a:solidFill>
                  <a:schemeClr val="lt2"/>
                </a:solidFill>
                <a:latin typeface="Comic Sans MS"/>
                <a:ea typeface="Comic Sans MS"/>
                <a:cs typeface="Comic Sans MS"/>
                <a:sym typeface="Comic Sans MS"/>
              </a:rPr>
              <a:t>                         μεταβάλλονται εύκολα</a:t>
            </a:r>
            <a:endParaRPr sz="1600">
              <a:solidFill>
                <a:schemeClr val="lt2"/>
              </a:solidFill>
              <a:latin typeface="Comic Sans MS"/>
              <a:ea typeface="Comic Sans MS"/>
              <a:cs typeface="Comic Sans MS"/>
              <a:sym typeface="Comic Sans MS"/>
            </a:endParaRPr>
          </a:p>
          <a:p>
            <a:pPr marL="914400" lvl="0" indent="0" algn="l" rtl="0">
              <a:spcBef>
                <a:spcPts val="0"/>
              </a:spcBef>
              <a:spcAft>
                <a:spcPts val="0"/>
              </a:spcAft>
              <a:buNone/>
            </a:pPr>
            <a:r>
              <a:rPr lang="el" sz="1600">
                <a:solidFill>
                  <a:schemeClr val="lt2"/>
                </a:solidFill>
                <a:latin typeface="Comic Sans MS"/>
                <a:ea typeface="Comic Sans MS"/>
                <a:cs typeface="Comic Sans MS"/>
                <a:sym typeface="Comic Sans MS"/>
              </a:rPr>
              <a:t>                        (αξίωμα, αμφίεση, φύλο, ηλικία, κινήσεις σώματος και ύφος</a:t>
            </a:r>
            <a:endParaRPr sz="1600">
              <a:solidFill>
                <a:schemeClr val="lt2"/>
              </a:solidFill>
              <a:latin typeface="Comic Sans MS"/>
              <a:ea typeface="Comic Sans MS"/>
              <a:cs typeface="Comic Sans MS"/>
              <a:sym typeface="Comic Sans MS"/>
            </a:endParaRPr>
          </a:p>
          <a:p>
            <a:pPr marL="914400" lvl="0" indent="0" algn="l" rtl="0">
              <a:spcBef>
                <a:spcPts val="0"/>
              </a:spcBef>
              <a:spcAft>
                <a:spcPts val="0"/>
              </a:spcAft>
              <a:buNone/>
            </a:pPr>
            <a:r>
              <a:rPr lang="el" sz="1600">
                <a:solidFill>
                  <a:schemeClr val="lt2"/>
                </a:solidFill>
                <a:latin typeface="Comic Sans MS"/>
                <a:ea typeface="Comic Sans MS"/>
                <a:cs typeface="Comic Sans MS"/>
                <a:sym typeface="Comic Sans MS"/>
              </a:rPr>
              <a:t>                        ομιλίας)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 Όμως, τα στοιχεία αυτά ενδέχεται και να μεταβληθούν και κατά την  διάρκεια   της παράστασης  πχ. εκφράσεις προσώπου.</a:t>
            </a:r>
            <a:endParaRPr sz="1600">
              <a:solidFill>
                <a:schemeClr val="lt2"/>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2" name="Google Shape;15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3" name="Google Shape;153;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4" name="Google Shape;154;p24"/>
          <p:cNvSpPr/>
          <p:nvPr/>
        </p:nvSpPr>
        <p:spPr>
          <a:xfrm>
            <a:off x="387600" y="299200"/>
            <a:ext cx="8368800" cy="43479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txBox="1"/>
          <p:nvPr/>
        </p:nvSpPr>
        <p:spPr>
          <a:xfrm>
            <a:off x="710800" y="654425"/>
            <a:ext cx="7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Η προσωπική όψη ανάλογα με τα ερεθίσματα που την αποτελούν μπορεί να χωριστεί σε : </a:t>
            </a:r>
            <a:endParaRPr sz="1800">
              <a:solidFill>
                <a:schemeClr val="lt2"/>
              </a:solidFill>
              <a:latin typeface="Comic Sans MS"/>
              <a:ea typeface="Comic Sans MS"/>
              <a:cs typeface="Comic Sans MS"/>
              <a:sym typeface="Comic Sans MS"/>
            </a:endParaRPr>
          </a:p>
        </p:txBody>
      </p:sp>
      <p:sp>
        <p:nvSpPr>
          <p:cNvPr id="156" name="Google Shape;156;p24"/>
          <p:cNvSpPr/>
          <p:nvPr/>
        </p:nvSpPr>
        <p:spPr>
          <a:xfrm>
            <a:off x="611400" y="1452325"/>
            <a:ext cx="2415300" cy="6657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6067450" y="1387375"/>
            <a:ext cx="2174100" cy="7956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txBox="1"/>
          <p:nvPr/>
        </p:nvSpPr>
        <p:spPr>
          <a:xfrm>
            <a:off x="675300" y="1546675"/>
            <a:ext cx="2287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t>      </a:t>
            </a:r>
            <a:r>
              <a:rPr lang="el" sz="1900" b="1">
                <a:solidFill>
                  <a:schemeClr val="lt2"/>
                </a:solidFill>
                <a:latin typeface="Comic Sans MS"/>
                <a:ea typeface="Comic Sans MS"/>
                <a:cs typeface="Comic Sans MS"/>
                <a:sym typeface="Comic Sans MS"/>
              </a:rPr>
              <a:t>ΕΜΦΑΝΙΣΗ </a:t>
            </a:r>
            <a:endParaRPr sz="1900" b="1">
              <a:solidFill>
                <a:schemeClr val="lt2"/>
              </a:solidFill>
              <a:latin typeface="Comic Sans MS"/>
              <a:ea typeface="Comic Sans MS"/>
              <a:cs typeface="Comic Sans MS"/>
              <a:sym typeface="Comic Sans MS"/>
            </a:endParaRPr>
          </a:p>
        </p:txBody>
      </p:sp>
      <p:sp>
        <p:nvSpPr>
          <p:cNvPr id="159" name="Google Shape;159;p24"/>
          <p:cNvSpPr txBox="1"/>
          <p:nvPr/>
        </p:nvSpPr>
        <p:spPr>
          <a:xfrm>
            <a:off x="6529775" y="1554325"/>
            <a:ext cx="241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800" b="1">
                <a:solidFill>
                  <a:schemeClr val="lt2"/>
                </a:solidFill>
                <a:latin typeface="Comic Sans MS"/>
                <a:ea typeface="Comic Sans MS"/>
                <a:cs typeface="Comic Sans MS"/>
                <a:sym typeface="Comic Sans MS"/>
              </a:rPr>
              <a:t>ΤΡΟΠΟ</a:t>
            </a:r>
            <a:endParaRPr sz="1800" b="1">
              <a:solidFill>
                <a:schemeClr val="lt2"/>
              </a:solidFill>
              <a:latin typeface="Comic Sans MS"/>
              <a:ea typeface="Comic Sans MS"/>
              <a:cs typeface="Comic Sans MS"/>
              <a:sym typeface="Comic Sans MS"/>
            </a:endParaRPr>
          </a:p>
        </p:txBody>
      </p:sp>
      <p:sp>
        <p:nvSpPr>
          <p:cNvPr id="160" name="Google Shape;160;p24"/>
          <p:cNvSpPr txBox="1"/>
          <p:nvPr/>
        </p:nvSpPr>
        <p:spPr>
          <a:xfrm>
            <a:off x="611400" y="2177025"/>
            <a:ext cx="4305300" cy="11853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κοινωνική θέση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αναγνώριση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προσωρινή τελετουργική κατάσταση</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p:txBody>
      </p:sp>
      <p:sp>
        <p:nvSpPr>
          <p:cNvPr id="161" name="Google Shape;161;p24"/>
          <p:cNvSpPr txBox="1"/>
          <p:nvPr/>
        </p:nvSpPr>
        <p:spPr>
          <a:xfrm>
            <a:off x="5676850" y="2307925"/>
            <a:ext cx="29553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Μας ενημερώνουν για τον αλληλεπιδραστικό ρόλο που επιθυμεί να παίξει ο ερμηνευτής</a:t>
            </a:r>
            <a:endParaRPr sz="1700">
              <a:solidFill>
                <a:schemeClr val="lt2"/>
              </a:solidFill>
              <a:latin typeface="Comic Sans MS"/>
              <a:ea typeface="Comic Sans MS"/>
              <a:cs typeface="Comic Sans MS"/>
              <a:sym typeface="Comic Sans MS"/>
            </a:endParaRPr>
          </a:p>
        </p:txBody>
      </p:sp>
      <p:sp>
        <p:nvSpPr>
          <p:cNvPr id="162" name="Google Shape;162;p24"/>
          <p:cNvSpPr txBox="1"/>
          <p:nvPr/>
        </p:nvSpPr>
        <p:spPr>
          <a:xfrm>
            <a:off x="710800" y="3695050"/>
            <a:ext cx="7729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Σε γενικές γραμμές αναμένεται μια σύμπλευση εμφάνισης και τρόπων ,χωρίς όμως αυτό να είναι θέσφατο. Μάλιστα ενδέχεται να βρισκονται και αντίθετα μεταξύ τους.</a:t>
            </a:r>
            <a:endParaRPr sz="1600">
              <a:solidFill>
                <a:schemeClr val="lt2"/>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8" name="Google Shape;16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9" name="Google Shape;169;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0" name="Google Shape;170;p25"/>
          <p:cNvSpPr/>
          <p:nvPr/>
        </p:nvSpPr>
        <p:spPr>
          <a:xfrm>
            <a:off x="384000" y="285000"/>
            <a:ext cx="8368800" cy="45609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txBox="1"/>
          <p:nvPr/>
        </p:nvSpPr>
        <p:spPr>
          <a:xfrm>
            <a:off x="611325" y="412875"/>
            <a:ext cx="7488000" cy="421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Αντιστοιχη συνοχή αναμένεται μεταξύ :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σκηνικού</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εμφάνισης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τρόπου</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γεγονός που λειτουργεί ιδεοτυπικά και διατηρεί το ενδιαφέρον των παρατηρητών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Όσο μοναδικός και αν είναι ένας ρόλος , η κοινωνική του όψη,συνήθως, μπορεί να εκφραστεί και μέσα από εναλλακτικούς και λίγο διαφορετικούς ρόλους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Αυτό έχει σαν αποτέλεσμα την κατασκευή διευρυμένων κατηγοριών οι οποίες εξυπηρετούν τις διαφορες πανομοιότυπες καταστάσεις. Αφενός πρόκειται για μια πολύ πρακτική συνθήκη η οποία ωστόσο θεμελιώνει στερεοτυπικές στάσεις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Με αυτό τον τρόπο οι παρατηρητές χρειάζεται να είναι σε θέση να αναγνωρίζουν μόνο μια περιορισμένη γκάμα όψεων.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7" name="Google Shape;17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8" name="Google Shape;178;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9" name="Google Shape;179;p26"/>
          <p:cNvSpPr/>
          <p:nvPr/>
        </p:nvSpPr>
        <p:spPr>
          <a:xfrm>
            <a:off x="725000" y="384450"/>
            <a:ext cx="7786200" cy="41205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txBox="1"/>
          <p:nvPr/>
        </p:nvSpPr>
        <p:spPr>
          <a:xfrm>
            <a:off x="1137050" y="569175"/>
            <a:ext cx="6635400" cy="337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800" b="1">
                <a:solidFill>
                  <a:schemeClr val="lt2"/>
                </a:solidFill>
                <a:latin typeface="Comic Sans MS"/>
                <a:ea typeface="Comic Sans MS"/>
                <a:cs typeface="Comic Sans MS"/>
                <a:sym typeface="Comic Sans MS"/>
              </a:rPr>
              <a:t>Η τάση να παρουσιάζεται ένα μεγάλο φάσμα διαφορετικών ρόλων πίσω από ένα μικρό φάσμα όψεων αποτελεί φυσική εξέλιξη της κοινωνικής σκέψης.</a:t>
            </a:r>
            <a:endParaRPr sz="1800" b="1">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b="1">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Σαν σχημα εφαρμόζεται σε :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εργοστάσια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στρατώνες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μεγαλες κοινωνικές εγκαταστάσεις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Συμβολικά το ευρύ φάσμα των διαφορετικών όψεων τέμνεται σε μερικά σημεία στα οποία όλοι ανεξαιρέτως απολαμβάνουν τα ίδια προνόμια και διατηρούν την ίδια κοινωνική όψη.</a:t>
            </a:r>
            <a:endParaRPr sz="1700">
              <a:solidFill>
                <a:schemeClr val="lt2"/>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6" name="Google Shape;18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7" name="Google Shape;187;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8" name="Google Shape;188;p27"/>
          <p:cNvSpPr/>
          <p:nvPr/>
        </p:nvSpPr>
        <p:spPr>
          <a:xfrm>
            <a:off x="398200" y="370250"/>
            <a:ext cx="8212500" cy="41205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txBox="1"/>
          <p:nvPr/>
        </p:nvSpPr>
        <p:spPr>
          <a:xfrm>
            <a:off x="710800" y="711250"/>
            <a:ext cx="740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0" name="Google Shape;190;p27"/>
          <p:cNvSpPr txBox="1"/>
          <p:nvPr/>
        </p:nvSpPr>
        <p:spPr>
          <a:xfrm>
            <a:off x="668175" y="682825"/>
            <a:ext cx="74028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Το γεγονός ότι μια κοινωνική όψη μπορεί να εκφράζει πολλαπλούς ρόλους σε συνδυασμός με το οτι η ίδια η κοινωνική όψη είναι προϊόν στερεοτυπικών σχημάτων έχει ως αποτέλεσμα η τελευταία να λειτουργεί σαν </a:t>
            </a:r>
            <a:r>
              <a:rPr lang="el" sz="1600" b="1">
                <a:solidFill>
                  <a:schemeClr val="lt2"/>
                </a:solidFill>
                <a:latin typeface="Comic Sans MS"/>
                <a:ea typeface="Comic Sans MS"/>
                <a:cs typeface="Comic Sans MS"/>
                <a:sym typeface="Comic Sans MS"/>
              </a:rPr>
              <a:t>συλλογική αναπαράσταση και γεγονός καθεαυτό.</a:t>
            </a:r>
            <a:endParaRPr sz="1600" b="1">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Ακόμα και στην περίπτωση ενός νέου έργου, μη καθιερωμένου στην κοινωνία , τα περιθώρια που έχει ο ερμηνευτής για αυτενέργεια είναι εξαιρετικά περιορισμένα. Ακόμα και αν δεν υπάρχει συγκεκριμένη όψη ο δρών αναπαράγει τα ήδη γνωστά σχήματα.</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Οι όψεις δεν δημιουργούνται αλλά επιλέγονται. Αυτό έχει ως αποτέλεσμα να προκύπτουν περιορισμένες επιλογές για πληθώρα καταστάσεων και προσώπων.</a:t>
            </a:r>
            <a:endParaRPr sz="1600">
              <a:solidFill>
                <a:schemeClr val="lt2"/>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6" name="Google Shape;19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8" name="Google Shape;198;p28"/>
          <p:cNvSpPr/>
          <p:nvPr/>
        </p:nvSpPr>
        <p:spPr>
          <a:xfrm>
            <a:off x="696575" y="668625"/>
            <a:ext cx="7601700" cy="35094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
                <a:solidFill>
                  <a:srgbClr val="5B0F00"/>
                </a:solidFill>
                <a:latin typeface="Comic Sans MS"/>
                <a:ea typeface="Comic Sans MS"/>
                <a:cs typeface="Comic Sans MS"/>
                <a:sym typeface="Comic Sans MS"/>
              </a:rPr>
              <a:t>ΣΤ</a:t>
            </a:r>
            <a:endParaRPr>
              <a:solidFill>
                <a:srgbClr val="5B0F00"/>
              </a:solidFill>
              <a:latin typeface="Comic Sans MS"/>
              <a:ea typeface="Comic Sans MS"/>
              <a:cs typeface="Comic Sans MS"/>
              <a:sym typeface="Comic Sans MS"/>
            </a:endParaRPr>
          </a:p>
        </p:txBody>
      </p:sp>
      <p:sp>
        <p:nvSpPr>
          <p:cNvPr id="199" name="Google Shape;199;p28"/>
          <p:cNvSpPr txBox="1"/>
          <p:nvPr/>
        </p:nvSpPr>
        <p:spPr>
          <a:xfrm>
            <a:off x="952325" y="952800"/>
            <a:ext cx="65787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ΣΥΜΠΕΡΑΣΜΑ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b="1">
                <a:solidFill>
                  <a:schemeClr val="lt2"/>
                </a:solidFill>
                <a:latin typeface="Comic Sans MS"/>
                <a:ea typeface="Comic Sans MS"/>
                <a:cs typeface="Comic Sans MS"/>
                <a:sym typeface="Comic Sans MS"/>
              </a:rPr>
              <a:t>&lt;&lt;Τα στοιχεία μιας κοινωνικής όψης ενός συγκεκριμένου ρόλου βρίσκονται στις κοινωνικές όψεις μια ολόκληρης γκάμας ρόλων αλλά και μια ολόκληρη γκάμα ρόλων στους οποίους βρίσκεται από μια γκάμα σημειακού εξοπλισμού διαφέρει από την γκάμα των ρόλων στους οποίους βρίσκεται κάποιο άλλο στοιχείο της κοινωνικής όψης&gt;&gt;. </a:t>
            </a:r>
            <a:endParaRPr sz="1600" b="1">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600" b="1">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600" b="1">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Σαφώς υπάρχουν και εξαιρέσεις στις οποίες όλα τα δεδομένα είναι μοναδικά και αποκλειστικά στη διάθεση του ιδιαίτερου σκοπού τους. </a:t>
            </a:r>
            <a:endParaRPr sz="1600">
              <a:solidFill>
                <a:schemeClr val="lt2"/>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5" name="Google Shape;20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6" name="Google Shape;206;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7" name="Google Shape;207;p29"/>
          <p:cNvSpPr/>
          <p:nvPr/>
        </p:nvSpPr>
        <p:spPr>
          <a:xfrm>
            <a:off x="778350" y="445025"/>
            <a:ext cx="7587300" cy="40422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txBox="1"/>
          <p:nvPr/>
        </p:nvSpPr>
        <p:spPr>
          <a:xfrm>
            <a:off x="1037575" y="782300"/>
            <a:ext cx="71328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000" b="1" u="sng">
                <a:solidFill>
                  <a:schemeClr val="lt2"/>
                </a:solidFill>
                <a:latin typeface="Comic Sans MS"/>
                <a:ea typeface="Comic Sans MS"/>
                <a:cs typeface="Comic Sans MS"/>
                <a:sym typeface="Comic Sans MS"/>
              </a:rPr>
              <a:t>ΔΡΑΜΑΤΙΚΗ ΠΡΑΓΜΑΤΩΣΗ </a:t>
            </a:r>
            <a:endParaRPr sz="2000" b="1"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2000">
                <a:solidFill>
                  <a:schemeClr val="lt2"/>
                </a:solidFill>
                <a:latin typeface="Comic Sans MS"/>
                <a:ea typeface="Comic Sans MS"/>
                <a:cs typeface="Comic Sans MS"/>
                <a:sym typeface="Comic Sans MS"/>
              </a:rPr>
              <a:t>Όσο το άτομο βρίσκεται υπό την παρουσία άλλων ενισχύει τα στοιχεία που θα επιβεβαιώσουν την εντύπωση που προσπαθεί να καλλιεργήσει , προκειμένου η παράσταση να αποκτησει κάποιο νόημα γι αυτούς που την παρακολουθούν.</a:t>
            </a:r>
            <a:endParaRPr sz="20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2000">
                <a:solidFill>
                  <a:schemeClr val="lt2"/>
                </a:solidFill>
                <a:latin typeface="Comic Sans MS"/>
                <a:ea typeface="Comic Sans MS"/>
                <a:cs typeface="Comic Sans MS"/>
                <a:sym typeface="Comic Sans MS"/>
              </a:rPr>
              <a:t>Μάλιστα μπορεί να ζητηθεί από τον ερμηνευτή να επιβεβαιώσει τα στοιχεία που συνιστούν τον ρόλο του σε οποιαδήποτε στιγμή της παράστασης. </a:t>
            </a:r>
            <a:endParaRPr sz="2000">
              <a:solidFill>
                <a:schemeClr val="lt2"/>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4" name="Google Shape;21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5" name="Google Shape;215;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6" name="Google Shape;216;p30"/>
          <p:cNvSpPr/>
          <p:nvPr/>
        </p:nvSpPr>
        <p:spPr>
          <a:xfrm>
            <a:off x="597125" y="711250"/>
            <a:ext cx="7743600" cy="37227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txBox="1"/>
          <p:nvPr/>
        </p:nvSpPr>
        <p:spPr>
          <a:xfrm>
            <a:off x="991500" y="867525"/>
            <a:ext cx="7161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Υπάρχουν ρόλοι οι οποίοι δεν παρουσιάζουν δυσκολία στην δραματοποίηση:</a:t>
            </a: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πυγμαχος </a:t>
            </a: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βιολιστης</a:t>
            </a: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χειρουργός </a:t>
            </a: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αστυνομικός</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Μάλιστα αφήνουν τόσο μεγάλα περιθώρια δραματικης έκρασης ωστε οι υποδειγματικοί λειτουργεί τους να ηρωποιουνται.</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Υπάρχουν όμως και περιπτώσεις , κυρίως στον εργασιακό τομέα, όπου η δραματοποίηση δημιουργεί προβλήματα</a:t>
            </a: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νοσοκόμες</a:t>
            </a: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εμποροι </a:t>
            </a:r>
            <a:endParaRPr sz="18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r>
              <a:rPr lang="el" sz="1800">
                <a:solidFill>
                  <a:schemeClr val="lt2"/>
                </a:solidFill>
                <a:latin typeface="Comic Sans MS"/>
                <a:ea typeface="Comic Sans MS"/>
                <a:cs typeface="Comic Sans MS"/>
                <a:sym typeface="Comic Sans MS"/>
              </a:rPr>
              <a:t> </a:t>
            </a:r>
            <a:endParaRPr sz="1800">
              <a:solidFill>
                <a:schemeClr val="lt2"/>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23" name="Google Shape;22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4" name="Google Shape;224;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5" name="Google Shape;225;p31"/>
          <p:cNvSpPr/>
          <p:nvPr/>
        </p:nvSpPr>
        <p:spPr>
          <a:xfrm>
            <a:off x="739200" y="455500"/>
            <a:ext cx="7587300" cy="41133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txBox="1"/>
          <p:nvPr/>
        </p:nvSpPr>
        <p:spPr>
          <a:xfrm>
            <a:off x="1094425" y="753875"/>
            <a:ext cx="6976500" cy="281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900">
                <a:solidFill>
                  <a:schemeClr val="lt2"/>
                </a:solidFill>
                <a:latin typeface="Comic Sans MS"/>
                <a:ea typeface="Comic Sans MS"/>
                <a:cs typeface="Comic Sans MS"/>
                <a:sym typeface="Comic Sans MS"/>
              </a:rPr>
              <a:t>Το πρόβλημα που εντοπιζει ο Goffman ως προς την δραματοποίηση της δουλειάς συνοψίζεται στην έκφραση του Σαρτρ:</a:t>
            </a:r>
            <a:endParaRPr sz="19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900" b="1">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900" b="1">
                <a:solidFill>
                  <a:schemeClr val="lt2"/>
                </a:solidFill>
                <a:latin typeface="Comic Sans MS"/>
                <a:ea typeface="Comic Sans MS"/>
                <a:cs typeface="Comic Sans MS"/>
                <a:sym typeface="Comic Sans MS"/>
              </a:rPr>
              <a:t>&lt;&lt;Ο προσεκτικός μαθητής που θέλει να είναι προσεκτικός στην τάξη, με τα μάτια καρφωμένα στο δάσκαλο και ορθάνοιχτα τ’ αυτιά, εξαντλείται τόσο πολύ παίζοντας τον ρόλο του προσεκτικού που καταλήγει να μην ακούει τίποτα πιά &gt;&gt;</a:t>
            </a:r>
            <a:endParaRPr sz="1900" b="1">
              <a:solidFill>
                <a:schemeClr val="lt2"/>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solidFill>
                  <a:schemeClr val="lt1"/>
                </a:solidFill>
                <a:latin typeface="Comic Sans MS"/>
                <a:ea typeface="Comic Sans MS"/>
                <a:cs typeface="Comic Sans MS"/>
                <a:sym typeface="Comic Sans MS"/>
              </a:rPr>
              <a:t>                              ERVING GOFFMAN  </a:t>
            </a:r>
            <a:endParaRPr>
              <a:solidFill>
                <a:schemeClr val="lt1"/>
              </a:solidFill>
              <a:latin typeface="Comic Sans MS"/>
              <a:ea typeface="Comic Sans MS"/>
              <a:cs typeface="Comic Sans MS"/>
              <a:sym typeface="Comic Sans MS"/>
            </a:endParaRPr>
          </a:p>
        </p:txBody>
      </p:sp>
      <p:sp>
        <p:nvSpPr>
          <p:cNvPr id="62" name="Google Shape;62;p14"/>
          <p:cNvSpPr txBox="1">
            <a:spLocks noGrp="1"/>
          </p:cNvSpPr>
          <p:nvPr>
            <p:ph type="body" idx="1"/>
          </p:nvPr>
        </p:nvSpPr>
        <p:spPr>
          <a:xfrm>
            <a:off x="2580950" y="1152475"/>
            <a:ext cx="6012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l">
                <a:solidFill>
                  <a:schemeClr val="lt2"/>
                </a:solidFill>
                <a:latin typeface="Comic Sans MS"/>
                <a:ea typeface="Comic Sans MS"/>
                <a:cs typeface="Comic Sans MS"/>
                <a:sym typeface="Comic Sans MS"/>
              </a:rPr>
              <a:t>Ο Erving Goffman (1922-1982) ήταν Καναδός κοινωνιολόγος και θεωρείται ο τελευταίος μεγάλος στοχαστής που συνδεόταν με την αρχική Σχολή του Σικάγο.</a:t>
            </a:r>
            <a:endParaRPr>
              <a:solidFill>
                <a:schemeClr val="lt2"/>
              </a:solidFill>
              <a:latin typeface="Comic Sans MS"/>
              <a:ea typeface="Comic Sans MS"/>
              <a:cs typeface="Comic Sans MS"/>
              <a:sym typeface="Comic Sans MS"/>
            </a:endParaRPr>
          </a:p>
          <a:p>
            <a:pPr marL="0" lvl="0" indent="0" algn="l" rtl="0">
              <a:spcBef>
                <a:spcPts val="1200"/>
              </a:spcBef>
              <a:spcAft>
                <a:spcPts val="0"/>
              </a:spcAft>
              <a:buNone/>
            </a:pPr>
            <a:r>
              <a:rPr lang="el">
                <a:solidFill>
                  <a:schemeClr val="lt2"/>
                </a:solidFill>
                <a:latin typeface="Comic Sans MS"/>
                <a:ea typeface="Comic Sans MS"/>
                <a:cs typeface="Comic Sans MS"/>
                <a:sym typeface="Comic Sans MS"/>
              </a:rPr>
              <a:t>Το έργο του άσκησε τεράστια επιρροή στη διάρκεια του 20ου αιώνα . </a:t>
            </a:r>
            <a:endParaRPr>
              <a:solidFill>
                <a:schemeClr val="lt2"/>
              </a:solidFill>
              <a:latin typeface="Comic Sans MS"/>
              <a:ea typeface="Comic Sans MS"/>
              <a:cs typeface="Comic Sans MS"/>
              <a:sym typeface="Comic Sans MS"/>
            </a:endParaRPr>
          </a:p>
          <a:p>
            <a:pPr marL="0" lvl="0" indent="0" algn="l" rtl="0">
              <a:spcBef>
                <a:spcPts val="1200"/>
              </a:spcBef>
              <a:spcAft>
                <a:spcPts val="1200"/>
              </a:spcAft>
              <a:buNone/>
            </a:pPr>
            <a:r>
              <a:rPr lang="el">
                <a:solidFill>
                  <a:schemeClr val="lt2"/>
                </a:solidFill>
                <a:latin typeface="Comic Sans MS"/>
                <a:ea typeface="Comic Sans MS"/>
                <a:cs typeface="Comic Sans MS"/>
                <a:sym typeface="Comic Sans MS"/>
              </a:rPr>
              <a:t>Μεταξύ των δεκαετιών του 1950 και του 1970 εξέδωσε μια σειρά από δοκίμια και βιβλία που γέννησαν τη </a:t>
            </a:r>
            <a:r>
              <a:rPr lang="el" b="1">
                <a:solidFill>
                  <a:schemeClr val="lt2"/>
                </a:solidFill>
                <a:latin typeface="Comic Sans MS"/>
                <a:ea typeface="Comic Sans MS"/>
                <a:cs typeface="Comic Sans MS"/>
                <a:sym typeface="Comic Sans MS"/>
              </a:rPr>
              <a:t>δραματουργική ανάλυση</a:t>
            </a:r>
            <a:r>
              <a:rPr lang="el">
                <a:solidFill>
                  <a:schemeClr val="lt2"/>
                </a:solidFill>
                <a:latin typeface="Comic Sans MS"/>
                <a:ea typeface="Comic Sans MS"/>
                <a:cs typeface="Comic Sans MS"/>
                <a:sym typeface="Comic Sans MS"/>
              </a:rPr>
              <a:t> ως παραλλαγή της συμβολικής διαντίδρασης.  </a:t>
            </a:r>
            <a:r>
              <a:rPr lang="el">
                <a:solidFill>
                  <a:schemeClr val="lt2"/>
                </a:solidFill>
              </a:rPr>
              <a:t> </a:t>
            </a:r>
            <a:endParaRPr>
              <a:solidFill>
                <a:schemeClr val="lt2"/>
              </a:solidFill>
            </a:endParaRPr>
          </a:p>
        </p:txBody>
      </p:sp>
      <p:pic>
        <p:nvPicPr>
          <p:cNvPr id="63" name="Google Shape;63;p14"/>
          <p:cNvPicPr preferRelativeResize="0"/>
          <p:nvPr/>
        </p:nvPicPr>
        <p:blipFill>
          <a:blip r:embed="rId3">
            <a:alphaModFix/>
          </a:blip>
          <a:stretch>
            <a:fillRect/>
          </a:stretch>
        </p:blipFill>
        <p:spPr>
          <a:xfrm>
            <a:off x="311688" y="1705938"/>
            <a:ext cx="2200275" cy="2085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2" name="Google Shape;23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3" name="Google Shape;233;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4" name="Google Shape;234;p32"/>
          <p:cNvSpPr/>
          <p:nvPr/>
        </p:nvSpPr>
        <p:spPr>
          <a:xfrm>
            <a:off x="597125" y="611800"/>
            <a:ext cx="7772100" cy="37368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txBox="1"/>
          <p:nvPr/>
        </p:nvSpPr>
        <p:spPr>
          <a:xfrm>
            <a:off x="838675" y="839100"/>
            <a:ext cx="6876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Έτσι προκύπτει το δίλημμα :</a:t>
            </a:r>
            <a:endParaRPr sz="1800">
              <a:solidFill>
                <a:schemeClr val="lt2"/>
              </a:solidFill>
              <a:latin typeface="Comic Sans MS"/>
              <a:ea typeface="Comic Sans MS"/>
              <a:cs typeface="Comic Sans MS"/>
              <a:sym typeface="Comic Sans MS"/>
            </a:endParaRPr>
          </a:p>
        </p:txBody>
      </p:sp>
      <p:sp>
        <p:nvSpPr>
          <p:cNvPr id="236" name="Google Shape;236;p32"/>
          <p:cNvSpPr/>
          <p:nvPr/>
        </p:nvSpPr>
        <p:spPr>
          <a:xfrm>
            <a:off x="966550" y="1379050"/>
            <a:ext cx="1733400" cy="4002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5608925" y="1379050"/>
            <a:ext cx="1733400" cy="4002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txBox="1"/>
          <p:nvPr/>
        </p:nvSpPr>
        <p:spPr>
          <a:xfrm>
            <a:off x="1265050" y="1352250"/>
            <a:ext cx="1434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ΕΚΦΡΑΣΗ</a:t>
            </a:r>
            <a:endParaRPr sz="1600">
              <a:solidFill>
                <a:schemeClr val="lt2"/>
              </a:solidFill>
              <a:latin typeface="Comic Sans MS"/>
              <a:ea typeface="Comic Sans MS"/>
              <a:cs typeface="Comic Sans MS"/>
              <a:sym typeface="Comic Sans MS"/>
            </a:endParaRPr>
          </a:p>
        </p:txBody>
      </p:sp>
      <p:sp>
        <p:nvSpPr>
          <p:cNvPr id="239" name="Google Shape;239;p32"/>
          <p:cNvSpPr txBox="1"/>
          <p:nvPr/>
        </p:nvSpPr>
        <p:spPr>
          <a:xfrm>
            <a:off x="6081450" y="1352250"/>
            <a:ext cx="1946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ΔΡΑΣΗ</a:t>
            </a:r>
            <a:endParaRPr sz="1600">
              <a:solidFill>
                <a:schemeClr val="lt2"/>
              </a:solidFill>
              <a:latin typeface="Comic Sans MS"/>
              <a:ea typeface="Comic Sans MS"/>
              <a:cs typeface="Comic Sans MS"/>
              <a:sym typeface="Comic Sans MS"/>
            </a:endParaRPr>
          </a:p>
        </p:txBody>
      </p:sp>
      <p:sp>
        <p:nvSpPr>
          <p:cNvPr id="240" name="Google Shape;240;p32"/>
          <p:cNvSpPr txBox="1"/>
          <p:nvPr/>
        </p:nvSpPr>
        <p:spPr>
          <a:xfrm>
            <a:off x="838675" y="1779250"/>
            <a:ext cx="71610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Το δίλημμα συνοψίζεται στο:</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b="1">
                <a:solidFill>
                  <a:schemeClr val="lt2"/>
                </a:solidFill>
                <a:latin typeface="Comic Sans MS"/>
                <a:ea typeface="Comic Sans MS"/>
                <a:cs typeface="Comic Sans MS"/>
                <a:sym typeface="Comic Sans MS"/>
              </a:rPr>
              <a:t>Εκείνοι που έχουν τον χρόνο και το ταλεντο να εκτελέσουν σωστά ένα έργο μπορεί , γι’ αυτό ακριβώς , να μην έχουν τον χρόνο ή το ταλέντο να κάνουν φανερό οτι το εκτελούν σωστά.</a:t>
            </a:r>
            <a:endParaRPr sz="1600" b="1">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600">
                <a:solidFill>
                  <a:schemeClr val="lt2"/>
                </a:solidFill>
                <a:latin typeface="Comic Sans MS"/>
                <a:ea typeface="Comic Sans MS"/>
                <a:cs typeface="Comic Sans MS"/>
                <a:sym typeface="Comic Sans MS"/>
              </a:rPr>
              <a:t>Εάν αντικαταστήσουμε το πλαίσιο αναφοράς παρατηρούμε ότι τα μέλη μιας ομάδας καταλήγουν να προσανατολίζονται σε ορισμένους μόνο ρόλους και να παραμελούν κάποιους άλλους. </a:t>
            </a:r>
            <a:endParaRPr sz="1600">
              <a:solidFill>
                <a:schemeClr val="lt2"/>
              </a:solidFill>
              <a:latin typeface="Comic Sans MS"/>
              <a:ea typeface="Comic Sans MS"/>
              <a:cs typeface="Comic Sans MS"/>
              <a:sym typeface="Comic Sans MS"/>
            </a:endParaRPr>
          </a:p>
          <a:p>
            <a:pPr marL="457200" lvl="0" indent="-330200" algn="l" rtl="0">
              <a:spcBef>
                <a:spcPts val="0"/>
              </a:spcBef>
              <a:spcAft>
                <a:spcPts val="0"/>
              </a:spcAft>
              <a:buClr>
                <a:schemeClr val="lt2"/>
              </a:buClr>
              <a:buSzPts val="1600"/>
              <a:buFont typeface="Comic Sans MS"/>
              <a:buChar char="●"/>
            </a:pPr>
            <a:r>
              <a:rPr lang="el" sz="1600">
                <a:solidFill>
                  <a:schemeClr val="lt2"/>
                </a:solidFill>
                <a:latin typeface="Comic Sans MS"/>
                <a:ea typeface="Comic Sans MS"/>
                <a:cs typeface="Comic Sans MS"/>
                <a:sym typeface="Comic Sans MS"/>
              </a:rPr>
              <a:t>συμπεριφορά επαγγελματία στον χώρο εργασίας και στον ιδιωτικό χωρο </a:t>
            </a:r>
            <a:endParaRPr sz="1600">
              <a:solidFill>
                <a:schemeClr val="lt2"/>
              </a:solidFill>
              <a:latin typeface="Comic Sans MS"/>
              <a:ea typeface="Comic Sans MS"/>
              <a:cs typeface="Comic Sans MS"/>
              <a:sym typeface="Comic Sans MS"/>
            </a:endParaRPr>
          </a:p>
          <a:p>
            <a:pPr marL="457200" lvl="0" indent="-330200" algn="l" rtl="0">
              <a:spcBef>
                <a:spcPts val="0"/>
              </a:spcBef>
              <a:spcAft>
                <a:spcPts val="0"/>
              </a:spcAft>
              <a:buClr>
                <a:schemeClr val="lt2"/>
              </a:buClr>
              <a:buSzPts val="1600"/>
              <a:buFont typeface="Comic Sans MS"/>
              <a:buChar char="●"/>
            </a:pPr>
            <a:r>
              <a:rPr lang="el" sz="1600">
                <a:solidFill>
                  <a:schemeClr val="lt2"/>
                </a:solidFill>
                <a:latin typeface="Comic Sans MS"/>
                <a:ea typeface="Comic Sans MS"/>
                <a:cs typeface="Comic Sans MS"/>
                <a:sym typeface="Comic Sans MS"/>
              </a:rPr>
              <a:t>αριστοκρατικές συνήθειες και μεσοαστικα στρωματα </a:t>
            </a:r>
            <a:endParaRPr sz="16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just" rtl="0">
              <a:spcBef>
                <a:spcPts val="0"/>
              </a:spcBef>
              <a:spcAft>
                <a:spcPts val="0"/>
              </a:spcAft>
              <a:buNone/>
            </a:pPr>
            <a:r>
              <a:rPr lang="el">
                <a:solidFill>
                  <a:schemeClr val="lt2"/>
                </a:solidFill>
                <a:latin typeface="Comic Sans MS"/>
                <a:ea typeface="Comic Sans MS"/>
                <a:cs typeface="Comic Sans MS"/>
                <a:sym typeface="Comic Sans MS"/>
              </a:rPr>
              <a:t>ΚΡΙΤΙΚΉ</a:t>
            </a:r>
            <a:endParaRPr>
              <a:solidFill>
                <a:schemeClr val="lt2"/>
              </a:solidFill>
              <a:latin typeface="Comic Sans MS"/>
              <a:ea typeface="Comic Sans MS"/>
              <a:cs typeface="Comic Sans MS"/>
              <a:sym typeface="Comic Sans MS"/>
            </a:endParaRPr>
          </a:p>
        </p:txBody>
      </p:sp>
      <p:sp>
        <p:nvSpPr>
          <p:cNvPr id="246" name="Google Shape;24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1"/>
              </a:buClr>
              <a:buSzPts val="1800"/>
              <a:buAutoNum type="arabicPeriod"/>
            </a:pPr>
            <a:r>
              <a:rPr lang="el">
                <a:solidFill>
                  <a:schemeClr val="lt1"/>
                </a:solidFill>
              </a:rPr>
              <a:t>Ανορθόδοξη κοινωνική θεωρία</a:t>
            </a:r>
            <a:endParaRPr>
              <a:solidFill>
                <a:schemeClr val="lt1"/>
              </a:solidFill>
            </a:endParaRPr>
          </a:p>
          <a:p>
            <a:pPr marL="457200" lvl="0" indent="-342900" algn="l" rtl="0">
              <a:spcBef>
                <a:spcPts val="0"/>
              </a:spcBef>
              <a:spcAft>
                <a:spcPts val="0"/>
              </a:spcAft>
              <a:buClr>
                <a:schemeClr val="lt1"/>
              </a:buClr>
              <a:buSzPts val="1800"/>
              <a:buAutoNum type="arabicPeriod"/>
            </a:pPr>
            <a:r>
              <a:rPr lang="el">
                <a:solidFill>
                  <a:schemeClr val="lt1"/>
                </a:solidFill>
              </a:rPr>
              <a:t>Αφήνει πολλά αναπάντητα ερωτήματα για τα κοινωνικά προβλήματα </a:t>
            </a:r>
            <a:endParaRPr>
              <a:solidFill>
                <a:schemeClr val="lt1"/>
              </a:solidFill>
            </a:endParaRPr>
          </a:p>
          <a:p>
            <a:pPr marL="457200" lvl="0" indent="-342900" algn="l" rtl="0">
              <a:spcBef>
                <a:spcPts val="0"/>
              </a:spcBef>
              <a:spcAft>
                <a:spcPts val="0"/>
              </a:spcAft>
              <a:buClr>
                <a:schemeClr val="lt1"/>
              </a:buClr>
              <a:buSzPts val="1800"/>
              <a:buAutoNum type="arabicPeriod"/>
            </a:pPr>
            <a:r>
              <a:rPr lang="el">
                <a:solidFill>
                  <a:schemeClr val="lt1"/>
                </a:solidFill>
              </a:rPr>
              <a:t>Αδυναμία δομικής επεξεργασίας για το δραματουργικό μοντέλο</a:t>
            </a:r>
            <a:endParaRPr>
              <a:solidFill>
                <a:schemeClr val="lt1"/>
              </a:solidFill>
            </a:endParaRPr>
          </a:p>
          <a:p>
            <a:pPr marL="457200" lvl="0" indent="-342900" algn="l" rtl="0">
              <a:spcBef>
                <a:spcPts val="0"/>
              </a:spcBef>
              <a:spcAft>
                <a:spcPts val="0"/>
              </a:spcAft>
              <a:buClr>
                <a:schemeClr val="lt1"/>
              </a:buClr>
              <a:buSzPts val="1800"/>
              <a:buAutoNum type="arabicPeriod"/>
            </a:pPr>
            <a:r>
              <a:rPr lang="el">
                <a:solidFill>
                  <a:schemeClr val="lt1"/>
                </a:solidFill>
              </a:rPr>
              <a:t>Εφαρμογή του μοντέλου μόνον στον Δυτικό κόσμο</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2" name="Google Shape;25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53" name="Google Shape;253;p34"/>
          <p:cNvSpPr txBox="1"/>
          <p:nvPr/>
        </p:nvSpPr>
        <p:spPr>
          <a:xfrm>
            <a:off x="4831275" y="526550"/>
            <a:ext cx="36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54" name="Google Shape;254;p34"/>
          <p:cNvPicPr preferRelativeResize="0"/>
          <p:nvPr/>
        </p:nvPicPr>
        <p:blipFill>
          <a:blip r:embed="rId3">
            <a:alphaModFix/>
          </a:blip>
          <a:stretch>
            <a:fillRect/>
          </a:stretch>
        </p:blipFill>
        <p:spPr>
          <a:xfrm>
            <a:off x="6" y="0"/>
            <a:ext cx="9144000" cy="5120640"/>
          </a:xfrm>
          <a:prstGeom prst="rect">
            <a:avLst/>
          </a:prstGeom>
          <a:noFill/>
          <a:ln>
            <a:noFill/>
          </a:ln>
        </p:spPr>
      </p:pic>
      <p:sp>
        <p:nvSpPr>
          <p:cNvPr id="255" name="Google Shape;255;p34"/>
          <p:cNvSpPr txBox="1"/>
          <p:nvPr/>
        </p:nvSpPr>
        <p:spPr>
          <a:xfrm>
            <a:off x="2270250" y="2088675"/>
            <a:ext cx="4603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3000" b="1" i="1">
                <a:solidFill>
                  <a:schemeClr val="lt2"/>
                </a:solidFill>
                <a:latin typeface="Comic Sans MS"/>
                <a:ea typeface="Comic Sans MS"/>
                <a:cs typeface="Comic Sans MS"/>
                <a:sym typeface="Comic Sans MS"/>
              </a:rPr>
              <a:t>ΕΥΧΑΡΙΣΤΟΥΜΕ ΓΙΑ ΤΗΝ ΠΡΟΣΟΧΗ ΣΑΣ!</a:t>
            </a:r>
            <a:endParaRPr sz="3000" b="1" i="1">
              <a:solidFill>
                <a:schemeClr val="lt2"/>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1152475"/>
            <a:ext cx="5616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solidFill>
                  <a:schemeClr val="lt2"/>
                </a:solidFill>
                <a:latin typeface="Comic Sans MS"/>
                <a:ea typeface="Comic Sans MS"/>
                <a:cs typeface="Comic Sans MS"/>
                <a:sym typeface="Comic Sans MS"/>
              </a:rPr>
              <a:t>Η Παρουσίαση του Εαυτού στην Καθημερινή Ζωή </a:t>
            </a:r>
            <a:endParaRPr>
              <a:solidFill>
                <a:schemeClr val="lt2"/>
              </a:solidFill>
              <a:latin typeface="Comic Sans MS"/>
              <a:ea typeface="Comic Sans MS"/>
              <a:cs typeface="Comic Sans MS"/>
              <a:sym typeface="Comic Sans MS"/>
            </a:endParaRPr>
          </a:p>
          <a:p>
            <a:pPr marL="0" lvl="0" indent="0" algn="l" rtl="0">
              <a:spcBef>
                <a:spcPts val="1200"/>
              </a:spcBef>
              <a:spcAft>
                <a:spcPts val="0"/>
              </a:spcAft>
              <a:buNone/>
            </a:pPr>
            <a:r>
              <a:rPr lang="el">
                <a:solidFill>
                  <a:schemeClr val="lt2"/>
                </a:solidFill>
                <a:latin typeface="Comic Sans MS"/>
                <a:ea typeface="Comic Sans MS"/>
                <a:cs typeface="Comic Sans MS"/>
                <a:sym typeface="Comic Sans MS"/>
              </a:rPr>
              <a:t>(The Presentation of Self in Everyday Life)</a:t>
            </a:r>
            <a:endParaRPr>
              <a:solidFill>
                <a:schemeClr val="lt2"/>
              </a:solidFill>
              <a:latin typeface="Comic Sans MS"/>
              <a:ea typeface="Comic Sans MS"/>
              <a:cs typeface="Comic Sans MS"/>
              <a:sym typeface="Comic Sans MS"/>
            </a:endParaRPr>
          </a:p>
          <a:p>
            <a:pPr marL="0" lvl="0" indent="0" algn="l" rtl="0">
              <a:spcBef>
                <a:spcPts val="1200"/>
              </a:spcBef>
              <a:spcAft>
                <a:spcPts val="0"/>
              </a:spcAft>
              <a:buNone/>
            </a:pPr>
            <a:endParaRPr>
              <a:solidFill>
                <a:schemeClr val="lt2"/>
              </a:solidFill>
              <a:latin typeface="Comic Sans MS"/>
              <a:ea typeface="Comic Sans MS"/>
              <a:cs typeface="Comic Sans MS"/>
              <a:sym typeface="Comic Sans MS"/>
            </a:endParaRPr>
          </a:p>
          <a:p>
            <a:pPr marL="0" lvl="0" indent="0" algn="l" rtl="0">
              <a:spcBef>
                <a:spcPts val="1200"/>
              </a:spcBef>
              <a:spcAft>
                <a:spcPts val="0"/>
              </a:spcAft>
              <a:buNone/>
            </a:pPr>
            <a:r>
              <a:rPr lang="el">
                <a:solidFill>
                  <a:schemeClr val="lt2"/>
                </a:solidFill>
                <a:latin typeface="Comic Sans MS"/>
                <a:ea typeface="Comic Sans MS"/>
                <a:cs typeface="Comic Sans MS"/>
                <a:sym typeface="Comic Sans MS"/>
              </a:rPr>
              <a:t>Εκδόθηκε το 1959 και αποτελεί την πιο διάσημη δήλωση της δραματουργικής θεωρίας του Goffman.</a:t>
            </a:r>
            <a:endParaRPr>
              <a:solidFill>
                <a:schemeClr val="lt2"/>
              </a:solidFill>
              <a:latin typeface="Comic Sans MS"/>
              <a:ea typeface="Comic Sans MS"/>
              <a:cs typeface="Comic Sans MS"/>
              <a:sym typeface="Comic Sans MS"/>
            </a:endParaRPr>
          </a:p>
          <a:p>
            <a:pPr marL="0" lvl="0" indent="0" algn="l" rtl="0">
              <a:spcBef>
                <a:spcPts val="1200"/>
              </a:spcBef>
              <a:spcAft>
                <a:spcPts val="1200"/>
              </a:spcAft>
              <a:buNone/>
            </a:pPr>
            <a:endParaRPr/>
          </a:p>
        </p:txBody>
      </p:sp>
      <p:pic>
        <p:nvPicPr>
          <p:cNvPr id="69" name="Google Shape;69;p15"/>
          <p:cNvPicPr preferRelativeResize="0"/>
          <p:nvPr/>
        </p:nvPicPr>
        <p:blipFill>
          <a:blip r:embed="rId3">
            <a:alphaModFix/>
          </a:blip>
          <a:stretch>
            <a:fillRect/>
          </a:stretch>
        </p:blipFill>
        <p:spPr>
          <a:xfrm>
            <a:off x="6045302" y="1092012"/>
            <a:ext cx="2390100" cy="3537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6" name="Google Shape;7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6"/>
          <p:cNvSpPr txBox="1"/>
          <p:nvPr/>
        </p:nvSpPr>
        <p:spPr>
          <a:xfrm>
            <a:off x="495400" y="302175"/>
            <a:ext cx="82224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900" b="1" u="sng">
                <a:solidFill>
                  <a:schemeClr val="lt1"/>
                </a:solidFill>
                <a:latin typeface="Comic Sans MS"/>
                <a:ea typeface="Comic Sans MS"/>
                <a:cs typeface="Comic Sans MS"/>
                <a:sym typeface="Comic Sans MS"/>
              </a:rPr>
              <a:t>ΠΙΣΤΗ ΣΤΟ ΡΟΛΟ ΠΟΥ ΠΑΙΖΕΙ ΚΑΝΕΙΣ</a:t>
            </a:r>
            <a:endParaRPr sz="1900" b="1" u="sng">
              <a:solidFill>
                <a:schemeClr val="lt1"/>
              </a:solidFill>
              <a:latin typeface="Comic Sans MS"/>
              <a:ea typeface="Comic Sans MS"/>
              <a:cs typeface="Comic Sans MS"/>
              <a:sym typeface="Comic Sans MS"/>
            </a:endParaRPr>
          </a:p>
        </p:txBody>
      </p:sp>
      <p:sp>
        <p:nvSpPr>
          <p:cNvPr id="78" name="Google Shape;78;p16"/>
          <p:cNvSpPr/>
          <p:nvPr/>
        </p:nvSpPr>
        <p:spPr>
          <a:xfrm>
            <a:off x="374650" y="1123200"/>
            <a:ext cx="8270700" cy="35739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p:nvPr/>
        </p:nvSpPr>
        <p:spPr>
          <a:xfrm>
            <a:off x="495400" y="1163100"/>
            <a:ext cx="7920600" cy="349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u="sng">
                <a:solidFill>
                  <a:schemeClr val="lt2"/>
                </a:solidFill>
                <a:latin typeface="Comic Sans MS"/>
                <a:ea typeface="Comic Sans MS"/>
                <a:cs typeface="Comic Sans MS"/>
                <a:sym typeface="Comic Sans MS"/>
              </a:rPr>
              <a:t>ΠΑΡΑΣΤΑΣΗ , ΡΟΛΟΣ &amp; ΘΕΑΤΕΣ</a:t>
            </a:r>
            <a:endParaRPr b="1"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Στις διάφορες συναναστροφές τους τα άτομα καλούνται να παίξουν ορισμένους</a:t>
            </a:r>
            <a:r>
              <a:rPr lang="el" sz="1700" b="1">
                <a:solidFill>
                  <a:schemeClr val="lt2"/>
                </a:solidFill>
                <a:latin typeface="Comic Sans MS"/>
                <a:ea typeface="Comic Sans MS"/>
                <a:cs typeface="Comic Sans MS"/>
                <a:sym typeface="Comic Sans MS"/>
              </a:rPr>
              <a:t> </a:t>
            </a:r>
            <a:r>
              <a:rPr lang="el" sz="1700" b="1" u="sng">
                <a:solidFill>
                  <a:schemeClr val="lt2"/>
                </a:solidFill>
                <a:latin typeface="Comic Sans MS"/>
                <a:ea typeface="Comic Sans MS"/>
                <a:cs typeface="Comic Sans MS"/>
                <a:sym typeface="Comic Sans MS"/>
              </a:rPr>
              <a:t>ρόλους</a:t>
            </a:r>
            <a:r>
              <a:rPr lang="el" sz="1700" u="sng">
                <a:solidFill>
                  <a:schemeClr val="lt2"/>
                </a:solidFill>
                <a:latin typeface="Comic Sans MS"/>
                <a:ea typeface="Comic Sans MS"/>
                <a:cs typeface="Comic Sans MS"/>
                <a:sym typeface="Comic Sans MS"/>
              </a:rPr>
              <a:t>. </a:t>
            </a:r>
            <a:endParaRPr sz="1700"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Κατά την διεκπεραίωση αυτών των ρόλων οι δρώντες καλούν τους θεατές να αποδεχτούν τόσο τον χαρακτήρα όσο και το σύνολο των πραγμάτων και των καταστάσεων που τον περιβάλλουν ως αληθινά.</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Επικρατεί η πεποίθηση ότι η</a:t>
            </a:r>
            <a:r>
              <a:rPr lang="el" sz="1700" b="1" u="sng">
                <a:solidFill>
                  <a:schemeClr val="lt2"/>
                </a:solidFill>
                <a:latin typeface="Comic Sans MS"/>
                <a:ea typeface="Comic Sans MS"/>
                <a:cs typeface="Comic Sans MS"/>
                <a:sym typeface="Comic Sans MS"/>
              </a:rPr>
              <a:t> παράσταση</a:t>
            </a:r>
            <a:r>
              <a:rPr lang="el" sz="1700">
                <a:solidFill>
                  <a:schemeClr val="lt2"/>
                </a:solidFill>
                <a:latin typeface="Comic Sans MS"/>
                <a:ea typeface="Comic Sans MS"/>
                <a:cs typeface="Comic Sans MS"/>
                <a:sym typeface="Comic Sans MS"/>
              </a:rPr>
              <a:t> στήνεται για χάρη του κοινού.</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Στην ανάλυσή του εκκινεί από το κατα πόσο το δρών άτομο πιστεύει και το ίδιο τα όσο θα προσπαθήσει να μεταδώσει στο κοινό του.   </a:t>
            </a:r>
            <a:endParaRPr sz="1700">
              <a:solidFill>
                <a:schemeClr val="lt2"/>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6" name="Google Shape;86;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7" name="Google Shape;87;p17"/>
          <p:cNvSpPr txBox="1"/>
          <p:nvPr/>
        </p:nvSpPr>
        <p:spPr>
          <a:xfrm>
            <a:off x="302200" y="169375"/>
            <a:ext cx="827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8" name="Google Shape;88;p17"/>
          <p:cNvSpPr txBox="1"/>
          <p:nvPr/>
        </p:nvSpPr>
        <p:spPr>
          <a:xfrm>
            <a:off x="483325" y="326325"/>
            <a:ext cx="816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9" name="Google Shape;89;p17"/>
          <p:cNvSpPr/>
          <p:nvPr/>
        </p:nvSpPr>
        <p:spPr>
          <a:xfrm>
            <a:off x="579900" y="591950"/>
            <a:ext cx="8125800" cy="31152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p:nvPr/>
        </p:nvSpPr>
        <p:spPr>
          <a:xfrm>
            <a:off x="724800" y="700625"/>
            <a:ext cx="78480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800" u="sng">
                <a:solidFill>
                  <a:schemeClr val="lt2"/>
                </a:solidFill>
                <a:latin typeface="Comic Sans MS"/>
                <a:ea typeface="Comic Sans MS"/>
                <a:cs typeface="Comic Sans MS"/>
                <a:sym typeface="Comic Sans MS"/>
              </a:rPr>
              <a:t>Ο ΕΡΜΗΝΕΥΤΗΣ </a:t>
            </a:r>
            <a:endParaRPr sz="1800"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Ο ερμηνευτής ταυτίζεται με τον ρόλο που παίζει και τον αποδέχεται ως πραγματικότητα. </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800">
                <a:solidFill>
                  <a:schemeClr val="lt2"/>
                </a:solidFill>
                <a:latin typeface="Comic Sans MS"/>
                <a:ea typeface="Comic Sans MS"/>
                <a:cs typeface="Comic Sans MS"/>
                <a:sym typeface="Comic Sans MS"/>
              </a:rPr>
              <a:t>Στην περίπτωση αυτή , συνείδηση της κατάστασης μπορεί να έχει μόνο ένας κοινωνιολόγος ή ένας δυσαρεστημένος θεατής. </a:t>
            </a: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800">
              <a:solidFill>
                <a:schemeClr val="lt2"/>
              </a:solidFill>
              <a:latin typeface="Comic Sans MS"/>
              <a:ea typeface="Comic Sans MS"/>
              <a:cs typeface="Comic Sans MS"/>
              <a:sym typeface="Comic Sans MS"/>
            </a:endParaRPr>
          </a:p>
          <a:p>
            <a:pPr marL="457200" lvl="0" indent="-342900" algn="l" rtl="0">
              <a:spcBef>
                <a:spcPts val="0"/>
              </a:spcBef>
              <a:spcAft>
                <a:spcPts val="0"/>
              </a:spcAft>
              <a:buClr>
                <a:schemeClr val="lt2"/>
              </a:buClr>
              <a:buSzPts val="1800"/>
              <a:buFont typeface="Comic Sans MS"/>
              <a:buChar char="●"/>
            </a:pPr>
            <a:r>
              <a:rPr lang="el" sz="1800">
                <a:solidFill>
                  <a:schemeClr val="lt2"/>
                </a:solidFill>
                <a:latin typeface="Comic Sans MS"/>
                <a:ea typeface="Comic Sans MS"/>
                <a:cs typeface="Comic Sans MS"/>
                <a:sym typeface="Comic Sans MS"/>
              </a:rPr>
              <a:t>Ο ερμηνευτής δεν ταυτίζεται με την πραγματικότητα του ρόλου.</a:t>
            </a:r>
            <a:endParaRPr sz="1800">
              <a:solidFill>
                <a:schemeClr val="lt2"/>
              </a:solidFill>
              <a:latin typeface="Comic Sans MS"/>
              <a:ea typeface="Comic Sans MS"/>
              <a:cs typeface="Comic Sans MS"/>
              <a:sym typeface="Comic Sans MS"/>
            </a:endParaRPr>
          </a:p>
        </p:txBody>
      </p:sp>
      <p:cxnSp>
        <p:nvCxnSpPr>
          <p:cNvPr id="91" name="Google Shape;91;p17"/>
          <p:cNvCxnSpPr>
            <a:stCxn id="90" idx="0"/>
          </p:cNvCxnSpPr>
          <p:nvPr/>
        </p:nvCxnSpPr>
        <p:spPr>
          <a:xfrm>
            <a:off x="4648800" y="700625"/>
            <a:ext cx="0" cy="0"/>
          </a:xfrm>
          <a:prstGeom prst="straightConnector1">
            <a:avLst/>
          </a:prstGeom>
          <a:noFill/>
          <a:ln w="9525" cap="flat" cmpd="sng">
            <a:solidFill>
              <a:schemeClr val="dk2"/>
            </a:solidFill>
            <a:prstDash val="solid"/>
            <a:round/>
            <a:headEnd type="none" w="med" len="med"/>
            <a:tailEnd type="triangle" w="med" len="med"/>
          </a:ln>
        </p:spPr>
      </p:cxnSp>
      <p:sp>
        <p:nvSpPr>
          <p:cNvPr id="92" name="Google Shape;92;p17"/>
          <p:cNvSpPr/>
          <p:nvPr/>
        </p:nvSpPr>
        <p:spPr>
          <a:xfrm>
            <a:off x="4346950" y="1941100"/>
            <a:ext cx="181200" cy="253500"/>
          </a:xfrm>
          <a:prstGeom prst="down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8" name="Google Shape;9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9" name="Google Shape;99;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0" name="Google Shape;100;p18"/>
          <p:cNvSpPr/>
          <p:nvPr/>
        </p:nvSpPr>
        <p:spPr>
          <a:xfrm>
            <a:off x="459175" y="362550"/>
            <a:ext cx="8373000" cy="44712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p:nvPr/>
        </p:nvSpPr>
        <p:spPr>
          <a:xfrm>
            <a:off x="676500" y="543675"/>
            <a:ext cx="7944600" cy="499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u="sng">
                <a:solidFill>
                  <a:schemeClr val="lt2"/>
                </a:solidFill>
                <a:latin typeface="Comic Sans MS"/>
                <a:ea typeface="Comic Sans MS"/>
                <a:cs typeface="Comic Sans MS"/>
                <a:sym typeface="Comic Sans MS"/>
              </a:rPr>
              <a:t>Ο ΕΡΜΗΝΕΥΤΗΣ ΚΑΙ Η ΣΧΕΣΗ ΤΟΥ ΜΕ ΤΟ ΚΟΙΝΟ </a:t>
            </a:r>
            <a:endParaRPr sz="1700"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Ανάλογα με τη σχέση που αναπτύσσεται ανάμεσα στον ερμηνευτή και το κοινό που τον παρακολουθεί , ο πρώτος μπορεί να χαρακτηριστεί ως:</a:t>
            </a:r>
            <a:endParaRPr sz="17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b="1" u="sng">
                <a:solidFill>
                  <a:schemeClr val="lt2"/>
                </a:solidFill>
                <a:latin typeface="Comic Sans MS"/>
                <a:ea typeface="Comic Sans MS"/>
                <a:cs typeface="Comic Sans MS"/>
                <a:sym typeface="Comic Sans MS"/>
              </a:rPr>
              <a:t>Ειλικρινής: </a:t>
            </a:r>
            <a:r>
              <a:rPr lang="el" sz="1700">
                <a:solidFill>
                  <a:schemeClr val="lt2"/>
                </a:solidFill>
                <a:latin typeface="Comic Sans MS"/>
                <a:ea typeface="Comic Sans MS"/>
                <a:cs typeface="Comic Sans MS"/>
                <a:sym typeface="Comic Sans MS"/>
              </a:rPr>
              <a:t>τόσο ο ίδιος όσο και το κοινό πίθονται για την αυθεντικότητα της παράστασης.</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91440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b="1" u="sng">
                <a:solidFill>
                  <a:schemeClr val="lt2"/>
                </a:solidFill>
                <a:latin typeface="Comic Sans MS"/>
                <a:ea typeface="Comic Sans MS"/>
                <a:cs typeface="Comic Sans MS"/>
                <a:sym typeface="Comic Sans MS"/>
              </a:rPr>
              <a:t>Κυνικός</a:t>
            </a:r>
            <a:r>
              <a:rPr lang="el" sz="1700">
                <a:solidFill>
                  <a:schemeClr val="lt2"/>
                </a:solidFill>
                <a:latin typeface="Comic Sans MS"/>
                <a:ea typeface="Comic Sans MS"/>
                <a:cs typeface="Comic Sans MS"/>
                <a:sym typeface="Comic Sans MS"/>
              </a:rPr>
              <a:t>: είναι αποστασιοποιημένος, καθοδηγεί τις αντιλήψεις του κοινού για να εξυπηρετήσει κάποιον άλλο σκοπό χωρίς να ενδιαφέρεται απαραίτητα για την εντύπωση που θα σχηματίσουν για τον ίδιο ή την πραγματικότητα.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 Δεν παραπλανά το κοινό του απαραίτητα για προσωπικό του όφελος.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Μπορεί να καταφεύγει σε αυτό και για το καλό των θεατών του.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500">
                <a:solidFill>
                  <a:schemeClr val="lt2"/>
                </a:solidFill>
                <a:latin typeface="Comic Sans MS"/>
                <a:ea typeface="Comic Sans MS"/>
                <a:cs typeface="Comic Sans MS"/>
                <a:sym typeface="Comic Sans MS"/>
              </a:rPr>
              <a:t> </a:t>
            </a:r>
            <a:endParaRPr sz="1500">
              <a:solidFill>
                <a:schemeClr val="lt2"/>
              </a:solidFill>
              <a:latin typeface="Comic Sans MS"/>
              <a:ea typeface="Comic Sans MS"/>
              <a:cs typeface="Comic Sans MS"/>
              <a:sym typeface="Comic Sans MS"/>
            </a:endParaRPr>
          </a:p>
          <a:p>
            <a:pPr marL="91440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914400" lvl="0" indent="0" algn="l" rtl="0">
              <a:spcBef>
                <a:spcPts val="0"/>
              </a:spcBef>
              <a:spcAft>
                <a:spcPts val="0"/>
              </a:spcAft>
              <a:buNone/>
            </a:pPr>
            <a:endParaRPr>
              <a:solidFill>
                <a:schemeClr val="lt2"/>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0">
                <a:solidFill>
                  <a:srgbClr val="FFFFFF"/>
                </a:solidFill>
                <a:latin typeface="Comic Sans MS"/>
                <a:ea typeface="Comic Sans MS"/>
                <a:cs typeface="Comic Sans MS"/>
                <a:sym typeface="Comic Sans MS"/>
              </a:rPr>
              <a:t>ΠΕΡΙΕΧΟΜΕΝΑ:</a:t>
            </a:r>
            <a:endParaRPr b="0">
              <a:solidFill>
                <a:srgbClr val="FFFFFF"/>
              </a:solidFill>
              <a:latin typeface="Comic Sans MS"/>
              <a:ea typeface="Comic Sans MS"/>
              <a:cs typeface="Comic Sans MS"/>
              <a:sym typeface="Comic Sans MS"/>
            </a:endParaRPr>
          </a:p>
          <a:p>
            <a:pPr marL="0" lvl="0" indent="0" algn="l" rtl="0">
              <a:spcBef>
                <a:spcPts val="0"/>
              </a:spcBef>
              <a:spcAft>
                <a:spcPts val="0"/>
              </a:spcAft>
              <a:buNone/>
            </a:pPr>
            <a:endParaRPr b="0">
              <a:solidFill>
                <a:srgbClr val="FFFFFF"/>
              </a:solidFill>
              <a:latin typeface="Comic Sans MS"/>
              <a:ea typeface="Comic Sans MS"/>
              <a:cs typeface="Comic Sans MS"/>
              <a:sym typeface="Comic Sans MS"/>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a:t> </a:t>
            </a:r>
            <a:endParaRPr/>
          </a:p>
        </p:txBody>
      </p:sp>
      <p:pic>
        <p:nvPicPr>
          <p:cNvPr id="108" name="Google Shape;108;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9" name="Google Shape;109;p19"/>
          <p:cNvSpPr/>
          <p:nvPr/>
        </p:nvSpPr>
        <p:spPr>
          <a:xfrm>
            <a:off x="526075" y="384450"/>
            <a:ext cx="7573200" cy="39927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p:nvPr/>
        </p:nvSpPr>
        <p:spPr>
          <a:xfrm>
            <a:off x="753425" y="540750"/>
            <a:ext cx="71043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u="sng">
                <a:solidFill>
                  <a:schemeClr val="lt2"/>
                </a:solidFill>
                <a:latin typeface="Comic Sans MS"/>
                <a:ea typeface="Comic Sans MS"/>
                <a:cs typeface="Comic Sans MS"/>
                <a:sym typeface="Comic Sans MS"/>
              </a:rPr>
              <a:t>ΠΑΡΑΔΕΙΓΜΑΤΑ</a:t>
            </a:r>
            <a:endParaRPr sz="1700" u="sng">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Πωλητές που αναγκάζονται να μην είναι ειλικρινείς με τους πελάτες τους.</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Γιατροί που χορηγούν πλασέμπο φάρμακα.</a:t>
            </a:r>
            <a:endParaRPr sz="1700">
              <a:solidFill>
                <a:schemeClr val="lt2"/>
              </a:solidFill>
              <a:latin typeface="Comic Sans MS"/>
              <a:ea typeface="Comic Sans MS"/>
              <a:cs typeface="Comic Sans MS"/>
              <a:sym typeface="Comic Sans MS"/>
            </a:endParaRPr>
          </a:p>
          <a:p>
            <a:pPr marL="457200" lvl="0" indent="0" algn="l" rtl="0">
              <a:spcBef>
                <a:spcPts val="0"/>
              </a:spcBef>
              <a:spcAft>
                <a:spcPts val="0"/>
              </a:spcAft>
              <a:buNone/>
            </a:pPr>
            <a:endParaRPr>
              <a:solidFill>
                <a:schemeClr val="lt2"/>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0">
                <a:solidFill>
                  <a:srgbClr val="FFFFFF"/>
                </a:solidFill>
                <a:latin typeface="Comic Sans MS"/>
                <a:ea typeface="Comic Sans MS"/>
                <a:cs typeface="Comic Sans MS"/>
                <a:sym typeface="Comic Sans MS"/>
              </a:rPr>
              <a:t>ΠΕΡΙΕΧΟΜΕΝΑ:</a:t>
            </a:r>
            <a:endParaRPr b="0">
              <a:solidFill>
                <a:srgbClr val="FFFFFF"/>
              </a:solidFill>
              <a:latin typeface="Comic Sans MS"/>
              <a:ea typeface="Comic Sans MS"/>
              <a:cs typeface="Comic Sans MS"/>
              <a:sym typeface="Comic Sans MS"/>
            </a:endParaRPr>
          </a:p>
          <a:p>
            <a:pPr marL="0" lvl="0" indent="0" algn="l" rtl="0">
              <a:spcBef>
                <a:spcPts val="0"/>
              </a:spcBef>
              <a:spcAft>
                <a:spcPts val="0"/>
              </a:spcAft>
              <a:buNone/>
            </a:pPr>
            <a:endParaRPr b="0">
              <a:solidFill>
                <a:srgbClr val="FFFFFF"/>
              </a:solidFill>
              <a:latin typeface="Comic Sans MS"/>
              <a:ea typeface="Comic Sans MS"/>
              <a:cs typeface="Comic Sans MS"/>
              <a:sym typeface="Comic Sans MS"/>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a:t> </a:t>
            </a:r>
            <a:endParaRPr/>
          </a:p>
        </p:txBody>
      </p:sp>
      <p:pic>
        <p:nvPicPr>
          <p:cNvPr id="117" name="Google Shape;117;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8" name="Google Shape;118;p20"/>
          <p:cNvSpPr/>
          <p:nvPr/>
        </p:nvSpPr>
        <p:spPr>
          <a:xfrm>
            <a:off x="511875" y="242375"/>
            <a:ext cx="8155800" cy="44472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p:nvPr/>
        </p:nvSpPr>
        <p:spPr>
          <a:xfrm>
            <a:off x="721500" y="432150"/>
            <a:ext cx="77010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900">
                <a:solidFill>
                  <a:schemeClr val="lt2"/>
                </a:solidFill>
                <a:latin typeface="Comic Sans MS"/>
                <a:ea typeface="Comic Sans MS"/>
                <a:cs typeface="Comic Sans MS"/>
                <a:sym typeface="Comic Sans MS"/>
              </a:rPr>
              <a:t>Οι ιδιότητες της </a:t>
            </a:r>
            <a:r>
              <a:rPr lang="el" sz="1900" u="sng">
                <a:solidFill>
                  <a:schemeClr val="lt2"/>
                </a:solidFill>
                <a:latin typeface="Comic Sans MS"/>
                <a:ea typeface="Comic Sans MS"/>
                <a:cs typeface="Comic Sans MS"/>
                <a:sym typeface="Comic Sans MS"/>
              </a:rPr>
              <a:t>κυνικότητας</a:t>
            </a:r>
            <a:r>
              <a:rPr lang="el" sz="1900">
                <a:solidFill>
                  <a:schemeClr val="lt2"/>
                </a:solidFill>
                <a:latin typeface="Comic Sans MS"/>
                <a:ea typeface="Comic Sans MS"/>
                <a:cs typeface="Comic Sans MS"/>
                <a:sym typeface="Comic Sans MS"/>
              </a:rPr>
              <a:t> και της</a:t>
            </a:r>
            <a:r>
              <a:rPr lang="el" sz="1900" u="sng">
                <a:solidFill>
                  <a:schemeClr val="lt2"/>
                </a:solidFill>
                <a:latin typeface="Comic Sans MS"/>
                <a:ea typeface="Comic Sans MS"/>
                <a:cs typeface="Comic Sans MS"/>
                <a:sym typeface="Comic Sans MS"/>
              </a:rPr>
              <a:t> ειλικρίνειας</a:t>
            </a:r>
            <a:r>
              <a:rPr lang="el" sz="1900">
                <a:solidFill>
                  <a:schemeClr val="lt2"/>
                </a:solidFill>
                <a:latin typeface="Comic Sans MS"/>
                <a:ea typeface="Comic Sans MS"/>
                <a:cs typeface="Comic Sans MS"/>
                <a:sym typeface="Comic Sans MS"/>
              </a:rPr>
              <a:t> είναι κάτι παραπάνω από τις δύο όψεις του ίδιου νομίσματος . </a:t>
            </a:r>
            <a:endParaRPr sz="19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9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900">
                <a:solidFill>
                  <a:schemeClr val="lt2"/>
                </a:solidFill>
                <a:latin typeface="Comic Sans MS"/>
                <a:ea typeface="Comic Sans MS"/>
                <a:cs typeface="Comic Sans MS"/>
                <a:sym typeface="Comic Sans MS"/>
              </a:rPr>
              <a:t>Τοποθετούν το άτομο σε θέσεις με τα δικά τους ιδιαίτερα χαρακτηριστικά και ζητούμενα , τα οποία το αναγκάζουν να διεκπεραιώσει τον ρόλο που ανέλαβε. </a:t>
            </a:r>
            <a:endParaRPr sz="19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9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900" b="1" u="sng">
                <a:solidFill>
                  <a:schemeClr val="lt2"/>
                </a:solidFill>
                <a:latin typeface="Comic Sans MS"/>
                <a:ea typeface="Comic Sans MS"/>
                <a:cs typeface="Comic Sans MS"/>
                <a:sym typeface="Comic Sans MS"/>
              </a:rPr>
              <a:t>Σημασία του προσωπείου: </a:t>
            </a:r>
            <a:r>
              <a:rPr lang="el" sz="1900">
                <a:solidFill>
                  <a:schemeClr val="lt2"/>
                </a:solidFill>
                <a:latin typeface="Comic Sans MS"/>
                <a:ea typeface="Comic Sans MS"/>
                <a:cs typeface="Comic Sans MS"/>
                <a:sym typeface="Comic Sans MS"/>
              </a:rPr>
              <a:t>Το γεγονός ότι η λέξη πρόσωπο συνδέεται με τη λέξη προσωπείο υποδηλώνει οτι σε κάθε περίπτωση τα άτομα καλούνται να παίξουν ρόλους , να φορέσουν ένα προσωπείο μέσα από το οποίο θα τους γνωρίζουν οι γύρω του αλλά και οι ίδιοι θα αποκτούν συνείδηση του εαυτού τους . </a:t>
            </a:r>
            <a:endParaRPr sz="19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900" b="1">
                <a:solidFill>
                  <a:schemeClr val="lt2"/>
                </a:solidFill>
                <a:latin typeface="Comic Sans MS"/>
                <a:ea typeface="Comic Sans MS"/>
                <a:cs typeface="Comic Sans MS"/>
                <a:sym typeface="Comic Sans MS"/>
              </a:rPr>
              <a:t>Ερχόμαστε στον κόσμο ως άτομα, φτιάχνουμε χαρακτήρα και γινόμαστε πρόσωπα</a:t>
            </a:r>
            <a:r>
              <a:rPr lang="el" sz="1900">
                <a:solidFill>
                  <a:schemeClr val="lt2"/>
                </a:solidFill>
                <a:latin typeface="Comic Sans MS"/>
                <a:ea typeface="Comic Sans MS"/>
                <a:cs typeface="Comic Sans MS"/>
                <a:sym typeface="Comic Sans MS"/>
              </a:rPr>
              <a:t>.</a:t>
            </a:r>
            <a:endParaRPr sz="1900">
              <a:solidFill>
                <a:schemeClr val="lt2"/>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0">
                <a:solidFill>
                  <a:srgbClr val="FFFFFF"/>
                </a:solidFill>
                <a:latin typeface="Comic Sans MS"/>
                <a:ea typeface="Comic Sans MS"/>
                <a:cs typeface="Comic Sans MS"/>
                <a:sym typeface="Comic Sans MS"/>
              </a:rPr>
              <a:t>ΠΕΡΙΕΧΟΜΕΝΑ:</a:t>
            </a:r>
            <a:endParaRPr b="0">
              <a:solidFill>
                <a:srgbClr val="FFFFFF"/>
              </a:solidFill>
              <a:latin typeface="Comic Sans MS"/>
              <a:ea typeface="Comic Sans MS"/>
              <a:cs typeface="Comic Sans MS"/>
              <a:sym typeface="Comic Sans MS"/>
            </a:endParaRPr>
          </a:p>
          <a:p>
            <a:pPr marL="0" lvl="0" indent="0" algn="l" rtl="0">
              <a:spcBef>
                <a:spcPts val="0"/>
              </a:spcBef>
              <a:spcAft>
                <a:spcPts val="0"/>
              </a:spcAft>
              <a:buNone/>
            </a:pPr>
            <a:endParaRPr b="0">
              <a:solidFill>
                <a:srgbClr val="FFFFFF"/>
              </a:solidFill>
              <a:latin typeface="Comic Sans MS"/>
              <a:ea typeface="Comic Sans MS"/>
              <a:cs typeface="Comic Sans MS"/>
              <a:sym typeface="Comic Sans MS"/>
            </a:endParaRPr>
          </a:p>
        </p:txBody>
      </p:sp>
      <p:sp>
        <p:nvSpPr>
          <p:cNvPr id="125" name="Google Shape;12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a:t> </a:t>
            </a:r>
            <a:endParaRPr/>
          </a:p>
        </p:txBody>
      </p:sp>
      <p:pic>
        <p:nvPicPr>
          <p:cNvPr id="126" name="Google Shape;126;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7" name="Google Shape;127;p21"/>
          <p:cNvSpPr/>
          <p:nvPr/>
        </p:nvSpPr>
        <p:spPr>
          <a:xfrm>
            <a:off x="582925" y="427075"/>
            <a:ext cx="7985100" cy="41346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txBox="1"/>
          <p:nvPr/>
        </p:nvSpPr>
        <p:spPr>
          <a:xfrm>
            <a:off x="938125" y="725450"/>
            <a:ext cx="72606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Το σχήμα πίστης - δυσπιστίας μπορεί να εμφανιστεί και με την αντίθετη σειρά .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Ο ερμηνευτής ξεκινά έχοντας μια πεποίθηση η οποία διαψεύδεται από την πραγμάτωση του ρόλου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Εξίσου πιθανή είναι και η παραμονή σε κάποιο μεταιχμιακό στάδιο.  </a:t>
            </a: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endParaRPr sz="1700">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u="sng">
                <a:solidFill>
                  <a:schemeClr val="lt2"/>
                </a:solidFill>
                <a:latin typeface="Comic Sans MS"/>
                <a:ea typeface="Comic Sans MS"/>
                <a:cs typeface="Comic Sans MS"/>
                <a:sym typeface="Comic Sans MS"/>
              </a:rPr>
              <a:t>ΠΑΡΑΔΕΙΓΜΑ :</a:t>
            </a:r>
            <a:endParaRPr sz="1700" u="sng">
              <a:solidFill>
                <a:schemeClr val="lt2"/>
              </a:solidFill>
              <a:latin typeface="Comic Sans MS"/>
              <a:ea typeface="Comic Sans MS"/>
              <a:cs typeface="Comic Sans MS"/>
              <a:sym typeface="Comic Sans MS"/>
            </a:endParaRPr>
          </a:p>
          <a:p>
            <a:pPr marL="0" lvl="0" indent="0" algn="l" rtl="0">
              <a:spcBef>
                <a:spcPts val="0"/>
              </a:spcBef>
              <a:spcAft>
                <a:spcPts val="0"/>
              </a:spcAft>
              <a:buNone/>
            </a:pPr>
            <a:r>
              <a:rPr lang="el" sz="1700">
                <a:solidFill>
                  <a:schemeClr val="lt2"/>
                </a:solidFill>
                <a:latin typeface="Comic Sans MS"/>
                <a:ea typeface="Comic Sans MS"/>
                <a:cs typeface="Comic Sans MS"/>
                <a:sym typeface="Comic Sans MS"/>
              </a:rPr>
              <a:t> </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σπουδαστές ιατρικών σχολών</a:t>
            </a:r>
            <a:endParaRPr sz="1700">
              <a:solidFill>
                <a:schemeClr val="lt2"/>
              </a:solidFill>
              <a:latin typeface="Comic Sans MS"/>
              <a:ea typeface="Comic Sans MS"/>
              <a:cs typeface="Comic Sans MS"/>
              <a:sym typeface="Comic Sans MS"/>
            </a:endParaRPr>
          </a:p>
          <a:p>
            <a:pPr marL="457200" lvl="0" indent="-336550" algn="l" rtl="0">
              <a:spcBef>
                <a:spcPts val="0"/>
              </a:spcBef>
              <a:spcAft>
                <a:spcPts val="0"/>
              </a:spcAft>
              <a:buClr>
                <a:schemeClr val="lt2"/>
              </a:buClr>
              <a:buSzPts val="1700"/>
              <a:buFont typeface="Comic Sans MS"/>
              <a:buChar char="●"/>
            </a:pPr>
            <a:r>
              <a:rPr lang="el" sz="1700">
                <a:solidFill>
                  <a:schemeClr val="lt2"/>
                </a:solidFill>
                <a:latin typeface="Comic Sans MS"/>
                <a:ea typeface="Comic Sans MS"/>
                <a:cs typeface="Comic Sans MS"/>
                <a:sym typeface="Comic Sans MS"/>
              </a:rPr>
              <a:t>σαμανισμός </a:t>
            </a:r>
            <a:endParaRPr sz="1700">
              <a:solidFill>
                <a:schemeClr val="lt2"/>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1366</Words>
  <Application>Microsoft Office PowerPoint</Application>
  <PresentationFormat>Προβολή στην οθόνη (16:9)</PresentationFormat>
  <Paragraphs>172</Paragraphs>
  <Slides>22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Simple Light</vt:lpstr>
      <vt:lpstr>Παρουσίαση του PowerPoint</vt:lpstr>
      <vt:lpstr>                              ERVING GOFFMAN  </vt:lpstr>
      <vt:lpstr>Παρουσίαση του PowerPoint</vt:lpstr>
      <vt:lpstr>Παρουσίαση του PowerPoint</vt:lpstr>
      <vt:lpstr>Παρουσίαση του PowerPoint</vt:lpstr>
      <vt:lpstr>Παρουσίαση του PowerPoint</vt:lpstr>
      <vt:lpstr>ΠΕΡΙΕΧΟΜΕΝΑ: </vt:lpstr>
      <vt:lpstr>ΠΕΡΙΕΧΟΜΕΝΑ: </vt:lpstr>
      <vt:lpstr>ΠΕΡΙΕΧΟΜΕΝΑ: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ΚΡΙΤΙΚΉ</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Sony Vaio</dc:creator>
  <cp:lastModifiedBy>Sony Vaio</cp:lastModifiedBy>
  <cp:revision>2</cp:revision>
  <dcterms:modified xsi:type="dcterms:W3CDTF">2023-01-25T17:08:01Z</dcterms:modified>
</cp:coreProperties>
</file>