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Lst>
  <p:notesMasterIdLst>
    <p:notesMasterId r:id="rId22"/>
  </p:notesMasterIdLst>
  <p:handoutMasterIdLst>
    <p:handoutMasterId r:id="rId23"/>
  </p:handoutMasterIdLst>
  <p:sldIdLst>
    <p:sldId id="404" r:id="rId2"/>
    <p:sldId id="629" r:id="rId3"/>
    <p:sldId id="639" r:id="rId4"/>
    <p:sldId id="640" r:id="rId5"/>
    <p:sldId id="641" r:id="rId6"/>
    <p:sldId id="642" r:id="rId7"/>
    <p:sldId id="643" r:id="rId8"/>
    <p:sldId id="644" r:id="rId9"/>
    <p:sldId id="645" r:id="rId10"/>
    <p:sldId id="646" r:id="rId11"/>
    <p:sldId id="648" r:id="rId12"/>
    <p:sldId id="649" r:id="rId13"/>
    <p:sldId id="650" r:id="rId14"/>
    <p:sldId id="651" r:id="rId15"/>
    <p:sldId id="652" r:id="rId16"/>
    <p:sldId id="653" r:id="rId17"/>
    <p:sldId id="654" r:id="rId18"/>
    <p:sldId id="655" r:id="rId19"/>
    <p:sldId id="656" r:id="rId20"/>
    <p:sldId id="647"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deliali406@gmail.com" initials="k" lastIdx="5" clrIdx="0">
    <p:extLst>
      <p:ext uri="{19B8F6BF-5375-455C-9EA6-DF929625EA0E}">
        <p15:presenceInfo xmlns:p15="http://schemas.microsoft.com/office/powerpoint/2012/main" userId="9cadb0ef6335145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5400"/>
    <a:srgbClr val="FF6600"/>
    <a:srgbClr val="265397"/>
    <a:srgbClr val="5B9BD5"/>
    <a:srgbClr val="F3F3F3"/>
    <a:srgbClr val="F95500"/>
    <a:srgbClr val="3166A8"/>
    <a:srgbClr val="56C02C"/>
    <a:srgbClr val="403F6F"/>
    <a:srgbClr val="745F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5" autoAdjust="0"/>
    <p:restoredTop sz="92727" autoAdjust="0"/>
  </p:normalViewPr>
  <p:slideViewPr>
    <p:cSldViewPr snapToGrid="0">
      <p:cViewPr varScale="1">
        <p:scale>
          <a:sx n="75" d="100"/>
          <a:sy n="75" d="100"/>
        </p:scale>
        <p:origin x="859" y="67"/>
      </p:cViewPr>
      <p:guideLst>
        <p:guide orient="horz" pos="2160"/>
        <p:guide pos="3840"/>
      </p:guideLst>
    </p:cSldViewPr>
  </p:slideViewPr>
  <p:notesTextViewPr>
    <p:cViewPr>
      <p:scale>
        <a:sx n="1" d="1"/>
        <a:sy n="1" d="1"/>
      </p:scale>
      <p:origin x="0" y="0"/>
    </p:cViewPr>
  </p:notesTextViewPr>
  <p:notesViewPr>
    <p:cSldViewPr snapToGrid="0">
      <p:cViewPr varScale="1">
        <p:scale>
          <a:sx n="62" d="100"/>
          <a:sy n="62" d="100"/>
        </p:scale>
        <p:origin x="3154" y="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a:extLst>
              <a:ext uri="{FF2B5EF4-FFF2-40B4-BE49-F238E27FC236}">
                <a16:creationId xmlns:a16="http://schemas.microsoft.com/office/drawing/2014/main" id="{78088423-C1FC-061C-3A58-EC3D02D067A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a:extLst>
              <a:ext uri="{FF2B5EF4-FFF2-40B4-BE49-F238E27FC236}">
                <a16:creationId xmlns:a16="http://schemas.microsoft.com/office/drawing/2014/main" id="{57FBBBB0-8F0C-1F28-4AD7-5296288E5E6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F12514-117F-4B29-87CB-4456B6DDC7C8}" type="datetimeFigureOut">
              <a:rPr lang="el-GR" smtClean="0"/>
              <a:t>1/11/2022</a:t>
            </a:fld>
            <a:endParaRPr lang="el-GR"/>
          </a:p>
        </p:txBody>
      </p:sp>
      <p:sp>
        <p:nvSpPr>
          <p:cNvPr id="4" name="Θέση υποσέλιδου 3">
            <a:extLst>
              <a:ext uri="{FF2B5EF4-FFF2-40B4-BE49-F238E27FC236}">
                <a16:creationId xmlns:a16="http://schemas.microsoft.com/office/drawing/2014/main" id="{01C509F0-2377-87C8-C0CE-720A3446757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a:extLst>
              <a:ext uri="{FF2B5EF4-FFF2-40B4-BE49-F238E27FC236}">
                <a16:creationId xmlns:a16="http://schemas.microsoft.com/office/drawing/2014/main" id="{69111A76-E6BC-72B3-0B7F-4C71A05458F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927FA59-ED2D-4FFC-B376-D050AA62E624}" type="slidenum">
              <a:rPr lang="el-GR" smtClean="0"/>
              <a:t>‹#›</a:t>
            </a:fld>
            <a:endParaRPr lang="el-GR"/>
          </a:p>
        </p:txBody>
      </p:sp>
    </p:spTree>
    <p:extLst>
      <p:ext uri="{BB962C8B-B14F-4D97-AF65-F5344CB8AC3E}">
        <p14:creationId xmlns:p14="http://schemas.microsoft.com/office/powerpoint/2010/main" val="35443546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B2740F-EBEB-4FF1-B8B9-72C491C1CBC8}" type="datetimeFigureOut">
              <a:rPr lang="en-US" smtClean="0"/>
              <a:t>11/1/2022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0244E3-39AA-4F88-8B47-4304418AB70C}" type="slidenum">
              <a:rPr lang="en-US" smtClean="0"/>
              <a:t>‹#›</a:t>
            </a:fld>
            <a:endParaRPr lang="en-US"/>
          </a:p>
        </p:txBody>
      </p:sp>
    </p:spTree>
    <p:extLst>
      <p:ext uri="{BB962C8B-B14F-4D97-AF65-F5344CB8AC3E}">
        <p14:creationId xmlns:p14="http://schemas.microsoft.com/office/powerpoint/2010/main" val="3279348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0244E3-39AA-4F88-8B47-4304418AB70C}" type="slidenum">
              <a:rPr lang="en-US" smtClean="0"/>
              <a:t>1</a:t>
            </a:fld>
            <a:endParaRPr lang="en-US"/>
          </a:p>
        </p:txBody>
      </p:sp>
    </p:spTree>
    <p:extLst>
      <p:ext uri="{BB962C8B-B14F-4D97-AF65-F5344CB8AC3E}">
        <p14:creationId xmlns:p14="http://schemas.microsoft.com/office/powerpoint/2010/main" val="712427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410244E3-39AA-4F88-8B47-4304418AB70C}" type="slidenum">
              <a:rPr lang="en-US" smtClean="0"/>
              <a:t>16</a:t>
            </a:fld>
            <a:endParaRPr lang="en-US"/>
          </a:p>
        </p:txBody>
      </p:sp>
    </p:spTree>
    <p:extLst>
      <p:ext uri="{BB962C8B-B14F-4D97-AF65-F5344CB8AC3E}">
        <p14:creationId xmlns:p14="http://schemas.microsoft.com/office/powerpoint/2010/main" val="20385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410244E3-39AA-4F88-8B47-4304418AB70C}" type="slidenum">
              <a:rPr lang="en-US" smtClean="0"/>
              <a:t>19</a:t>
            </a:fld>
            <a:endParaRPr lang="en-US"/>
          </a:p>
        </p:txBody>
      </p:sp>
    </p:spTree>
    <p:extLst>
      <p:ext uri="{BB962C8B-B14F-4D97-AF65-F5344CB8AC3E}">
        <p14:creationId xmlns:p14="http://schemas.microsoft.com/office/powerpoint/2010/main" val="40638780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0244E3-39AA-4F88-8B47-4304418AB70C}" type="slidenum">
              <a:rPr lang="en-US" smtClean="0"/>
              <a:t>20</a:t>
            </a:fld>
            <a:endParaRPr lang="en-US"/>
          </a:p>
        </p:txBody>
      </p:sp>
    </p:spTree>
    <p:extLst>
      <p:ext uri="{BB962C8B-B14F-4D97-AF65-F5344CB8AC3E}">
        <p14:creationId xmlns:p14="http://schemas.microsoft.com/office/powerpoint/2010/main" val="3621066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8FAC5661-7823-4DBD-92ED-2254FA2FA5EC}" type="datetimeFigureOut">
              <a:rPr lang="pt-PT" smtClean="0"/>
              <a:pPr/>
              <a:t>01/11/2022</a:t>
            </a:fld>
            <a:endParaRPr lang="pt-PT"/>
          </a:p>
        </p:txBody>
      </p:sp>
      <p:sp>
        <p:nvSpPr>
          <p:cNvPr id="5" name="Footer Placeholder 4"/>
          <p:cNvSpPr>
            <a:spLocks noGrp="1"/>
          </p:cNvSpPr>
          <p:nvPr>
            <p:ph type="ftr" sz="quarter" idx="11"/>
          </p:nvPr>
        </p:nvSpPr>
        <p:spPr/>
        <p:txBody>
          <a:bodyPr/>
          <a:lstStyle/>
          <a:p>
            <a:endParaRPr lang="pt-PT"/>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43B4477E-2F57-4D6F-BBEE-0B4BAB8CB493}" type="slidenum">
              <a:rPr lang="pt-PT" smtClean="0"/>
              <a:pPr/>
              <a:t>‹#›</a:t>
            </a:fld>
            <a:endParaRPr lang="pt-PT"/>
          </a:p>
        </p:txBody>
      </p:sp>
    </p:spTree>
    <p:extLst>
      <p:ext uri="{BB962C8B-B14F-4D97-AF65-F5344CB8AC3E}">
        <p14:creationId xmlns:p14="http://schemas.microsoft.com/office/powerpoint/2010/main" val="1919920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8FAC5661-7823-4DBD-92ED-2254FA2FA5EC}" type="datetimeFigureOut">
              <a:rPr lang="pt-PT" smtClean="0"/>
              <a:pPr/>
              <a:t>01/11/2022</a:t>
            </a:fld>
            <a:endParaRPr lang="pt-PT"/>
          </a:p>
        </p:txBody>
      </p:sp>
      <p:sp>
        <p:nvSpPr>
          <p:cNvPr id="5" name="Footer Placeholder 4"/>
          <p:cNvSpPr>
            <a:spLocks noGrp="1"/>
          </p:cNvSpPr>
          <p:nvPr>
            <p:ph type="ftr" sz="quarter" idx="11"/>
          </p:nvPr>
        </p:nvSpPr>
        <p:spPr/>
        <p:txBody>
          <a:bodyPr/>
          <a:lstStyle/>
          <a:p>
            <a:endParaRPr lang="pt-PT"/>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3B4477E-2F57-4D6F-BBEE-0B4BAB8CB493}" type="slidenum">
              <a:rPr lang="pt-PT" smtClean="0"/>
              <a:pPr/>
              <a:t>‹#›</a:t>
            </a:fld>
            <a:endParaRPr lang="pt-PT"/>
          </a:p>
        </p:txBody>
      </p:sp>
    </p:spTree>
    <p:extLst>
      <p:ext uri="{BB962C8B-B14F-4D97-AF65-F5344CB8AC3E}">
        <p14:creationId xmlns:p14="http://schemas.microsoft.com/office/powerpoint/2010/main" val="1843824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l-GR"/>
              <a:t>Κάντε κλικ για να επεξεργαστείτε τον τίτλο υποδείγματος</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8FAC5661-7823-4DBD-92ED-2254FA2FA5EC}" type="datetimeFigureOut">
              <a:rPr lang="pt-PT" smtClean="0"/>
              <a:pPr/>
              <a:t>01/11/2022</a:t>
            </a:fld>
            <a:endParaRPr lang="pt-PT"/>
          </a:p>
        </p:txBody>
      </p:sp>
      <p:sp>
        <p:nvSpPr>
          <p:cNvPr id="5" name="Footer Placeholder 4"/>
          <p:cNvSpPr>
            <a:spLocks noGrp="1"/>
          </p:cNvSpPr>
          <p:nvPr>
            <p:ph type="ftr" sz="quarter" idx="11"/>
          </p:nvPr>
        </p:nvSpPr>
        <p:spPr/>
        <p:txBody>
          <a:bodyPr/>
          <a:lstStyle/>
          <a:p>
            <a:endParaRPr lang="pt-PT"/>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3B4477E-2F57-4D6F-BBEE-0B4BAB8CB493}" type="slidenum">
              <a:rPr lang="pt-PT" smtClean="0"/>
              <a:pPr/>
              <a:t>‹#›</a:t>
            </a:fld>
            <a:endParaRPr lang="pt-PT"/>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5377144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Στυλ κειμένου υποδείγματος</a:t>
            </a:r>
          </a:p>
        </p:txBody>
      </p:sp>
      <p:sp>
        <p:nvSpPr>
          <p:cNvPr id="5" name="Date Placeholder 4"/>
          <p:cNvSpPr>
            <a:spLocks noGrp="1"/>
          </p:cNvSpPr>
          <p:nvPr>
            <p:ph type="dt" sz="half" idx="10"/>
          </p:nvPr>
        </p:nvSpPr>
        <p:spPr/>
        <p:txBody>
          <a:bodyPr/>
          <a:lstStyle/>
          <a:p>
            <a:fld id="{8FAC5661-7823-4DBD-92ED-2254FA2FA5EC}" type="datetimeFigureOut">
              <a:rPr lang="pt-PT" smtClean="0"/>
              <a:pPr/>
              <a:t>01/11/2022</a:t>
            </a:fld>
            <a:endParaRPr lang="pt-PT"/>
          </a:p>
        </p:txBody>
      </p:sp>
      <p:sp>
        <p:nvSpPr>
          <p:cNvPr id="6" name="Footer Placeholder 5"/>
          <p:cNvSpPr>
            <a:spLocks noGrp="1"/>
          </p:cNvSpPr>
          <p:nvPr>
            <p:ph type="ftr" sz="quarter" idx="11"/>
          </p:nvPr>
        </p:nvSpPr>
        <p:spPr/>
        <p:txBody>
          <a:bodyPr/>
          <a:lstStyle/>
          <a:p>
            <a:endParaRPr lang="pt-P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3B4477E-2F57-4D6F-BBEE-0B4BAB8CB493}" type="slidenum">
              <a:rPr lang="pt-PT" smtClean="0"/>
              <a:pPr/>
              <a:t>‹#›</a:t>
            </a:fld>
            <a:endParaRPr lang="pt-PT"/>
          </a:p>
        </p:txBody>
      </p:sp>
    </p:spTree>
    <p:extLst>
      <p:ext uri="{BB962C8B-B14F-4D97-AF65-F5344CB8AC3E}">
        <p14:creationId xmlns:p14="http://schemas.microsoft.com/office/powerpoint/2010/main" val="7786652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l-GR"/>
              <a:t>Κάντε κλικ για να επεξεργαστείτε τον τίτλο υποδείγματος</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Στυλ κειμένου υποδείγματος</a:t>
            </a:r>
          </a:p>
        </p:txBody>
      </p:sp>
      <p:sp>
        <p:nvSpPr>
          <p:cNvPr id="5" name="Date Placeholder 4"/>
          <p:cNvSpPr>
            <a:spLocks noGrp="1"/>
          </p:cNvSpPr>
          <p:nvPr>
            <p:ph type="dt" sz="half" idx="10"/>
          </p:nvPr>
        </p:nvSpPr>
        <p:spPr/>
        <p:txBody>
          <a:bodyPr/>
          <a:lstStyle/>
          <a:p>
            <a:fld id="{8FAC5661-7823-4DBD-92ED-2254FA2FA5EC}" type="datetimeFigureOut">
              <a:rPr lang="pt-PT" smtClean="0"/>
              <a:pPr/>
              <a:t>01/11/2022</a:t>
            </a:fld>
            <a:endParaRPr lang="pt-PT"/>
          </a:p>
        </p:txBody>
      </p:sp>
      <p:sp>
        <p:nvSpPr>
          <p:cNvPr id="6" name="Footer Placeholder 5"/>
          <p:cNvSpPr>
            <a:spLocks noGrp="1"/>
          </p:cNvSpPr>
          <p:nvPr>
            <p:ph type="ftr" sz="quarter" idx="11"/>
          </p:nvPr>
        </p:nvSpPr>
        <p:spPr/>
        <p:txBody>
          <a:bodyPr/>
          <a:lstStyle/>
          <a:p>
            <a:endParaRPr lang="pt-PT"/>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3B4477E-2F57-4D6F-BBEE-0B4BAB8CB493}" type="slidenum">
              <a:rPr lang="pt-PT" smtClean="0"/>
              <a:pPr/>
              <a:t>‹#›</a:t>
            </a:fld>
            <a:endParaRPr lang="pt-PT"/>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0381826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l-GR"/>
              <a:t>Κάντε κλικ για να επεξεργαστείτε τον τίτλο υποδείγματος</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Στυλ κειμένου υποδείγματος</a:t>
            </a:r>
          </a:p>
        </p:txBody>
      </p:sp>
      <p:sp>
        <p:nvSpPr>
          <p:cNvPr id="5" name="Date Placeholder 4"/>
          <p:cNvSpPr>
            <a:spLocks noGrp="1"/>
          </p:cNvSpPr>
          <p:nvPr>
            <p:ph type="dt" sz="half" idx="10"/>
          </p:nvPr>
        </p:nvSpPr>
        <p:spPr/>
        <p:txBody>
          <a:bodyPr/>
          <a:lstStyle/>
          <a:p>
            <a:fld id="{8FAC5661-7823-4DBD-92ED-2254FA2FA5EC}" type="datetimeFigureOut">
              <a:rPr lang="pt-PT" smtClean="0"/>
              <a:pPr/>
              <a:t>01/11/2022</a:t>
            </a:fld>
            <a:endParaRPr lang="pt-PT"/>
          </a:p>
        </p:txBody>
      </p:sp>
      <p:sp>
        <p:nvSpPr>
          <p:cNvPr id="6" name="Footer Placeholder 5"/>
          <p:cNvSpPr>
            <a:spLocks noGrp="1"/>
          </p:cNvSpPr>
          <p:nvPr>
            <p:ph type="ftr" sz="quarter" idx="11"/>
          </p:nvPr>
        </p:nvSpPr>
        <p:spPr/>
        <p:txBody>
          <a:bodyPr/>
          <a:lstStyle/>
          <a:p>
            <a:endParaRPr lang="pt-P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3B4477E-2F57-4D6F-BBEE-0B4BAB8CB493}" type="slidenum">
              <a:rPr lang="pt-PT" smtClean="0"/>
              <a:pPr/>
              <a:t>‹#›</a:t>
            </a:fld>
            <a:endParaRPr lang="pt-PT"/>
          </a:p>
        </p:txBody>
      </p:sp>
    </p:spTree>
    <p:extLst>
      <p:ext uri="{BB962C8B-B14F-4D97-AF65-F5344CB8AC3E}">
        <p14:creationId xmlns:p14="http://schemas.microsoft.com/office/powerpoint/2010/main" val="31107156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8FAC5661-7823-4DBD-92ED-2254FA2FA5EC}" type="datetimeFigureOut">
              <a:rPr lang="pt-PT" smtClean="0"/>
              <a:pPr/>
              <a:t>01/11/2022</a:t>
            </a:fld>
            <a:endParaRPr lang="pt-PT"/>
          </a:p>
        </p:txBody>
      </p:sp>
      <p:sp>
        <p:nvSpPr>
          <p:cNvPr id="5" name="Footer Placeholder 4"/>
          <p:cNvSpPr>
            <a:spLocks noGrp="1"/>
          </p:cNvSpPr>
          <p:nvPr>
            <p:ph type="ftr" sz="quarter" idx="11"/>
          </p:nvPr>
        </p:nvSpPr>
        <p:spPr/>
        <p:txBody>
          <a:bodyPr/>
          <a:lstStyle/>
          <a:p>
            <a:endParaRPr lang="pt-P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3B4477E-2F57-4D6F-BBEE-0B4BAB8CB493}" type="slidenum">
              <a:rPr lang="pt-PT" smtClean="0"/>
              <a:pPr/>
              <a:t>‹#›</a:t>
            </a:fld>
            <a:endParaRPr lang="pt-PT"/>
          </a:p>
        </p:txBody>
      </p:sp>
    </p:spTree>
    <p:extLst>
      <p:ext uri="{BB962C8B-B14F-4D97-AF65-F5344CB8AC3E}">
        <p14:creationId xmlns:p14="http://schemas.microsoft.com/office/powerpoint/2010/main" val="11727671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8FAC5661-7823-4DBD-92ED-2254FA2FA5EC}" type="datetimeFigureOut">
              <a:rPr lang="pt-PT" smtClean="0"/>
              <a:pPr/>
              <a:t>01/11/2022</a:t>
            </a:fld>
            <a:endParaRPr lang="pt-PT"/>
          </a:p>
        </p:txBody>
      </p:sp>
      <p:sp>
        <p:nvSpPr>
          <p:cNvPr id="5" name="Footer Placeholder 4"/>
          <p:cNvSpPr>
            <a:spLocks noGrp="1"/>
          </p:cNvSpPr>
          <p:nvPr>
            <p:ph type="ftr" sz="quarter" idx="11"/>
          </p:nvPr>
        </p:nvSpPr>
        <p:spPr/>
        <p:txBody>
          <a:bodyPr/>
          <a:lstStyle/>
          <a:p>
            <a:endParaRPr lang="pt-P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3B4477E-2F57-4D6F-BBEE-0B4BAB8CB493}" type="slidenum">
              <a:rPr lang="pt-PT" smtClean="0"/>
              <a:pPr/>
              <a:t>‹#›</a:t>
            </a:fld>
            <a:endParaRPr lang="pt-PT"/>
          </a:p>
        </p:txBody>
      </p:sp>
    </p:spTree>
    <p:extLst>
      <p:ext uri="{BB962C8B-B14F-4D97-AF65-F5344CB8AC3E}">
        <p14:creationId xmlns:p14="http://schemas.microsoft.com/office/powerpoint/2010/main" val="33694877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nrso-MASTER-1">
    <p:spTree>
      <p:nvGrpSpPr>
        <p:cNvPr id="1" name=""/>
        <p:cNvGrpSpPr/>
        <p:nvPr/>
      </p:nvGrpSpPr>
      <p:grpSpPr>
        <a:xfrm>
          <a:off x="0" y="0"/>
          <a:ext cx="0" cy="0"/>
          <a:chOff x="0" y="0"/>
          <a:chExt cx="0" cy="0"/>
        </a:xfrm>
      </p:grpSpPr>
      <p:sp>
        <p:nvSpPr>
          <p:cNvPr id="11" name="Rectangle 10"/>
          <p:cNvSpPr/>
          <p:nvPr userDrawn="1"/>
        </p:nvSpPr>
        <p:spPr>
          <a:xfrm>
            <a:off x="7772400" y="6564446"/>
            <a:ext cx="4105471" cy="3093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pt-PT" sz="1300" b="1" dirty="0">
                <a:solidFill>
                  <a:srgbClr val="002060"/>
                </a:solidFill>
                <a:latin typeface="Segoe UI Light" panose="020B0502040204020203" pitchFamily="34" charset="0"/>
                <a:ea typeface="Verdana" panose="020B0604030504040204" pitchFamily="34" charset="0"/>
                <a:cs typeface="Segoe UI Light" panose="020B0502040204020203" pitchFamily="34" charset="0"/>
              </a:rPr>
              <a:t>Φλούδα – Ντεμίρι, </a:t>
            </a:r>
            <a:r>
              <a:rPr lang="en-US" altLang="pt-PT" sz="1300" b="1" dirty="0">
                <a:solidFill>
                  <a:srgbClr val="002060"/>
                </a:solidFill>
                <a:latin typeface="Segoe UI Light" panose="020B0502040204020203" pitchFamily="34" charset="0"/>
                <a:ea typeface="Verdana" panose="020B0604030504040204" pitchFamily="34" charset="0"/>
                <a:cs typeface="Segoe UI Light" panose="020B0502040204020203" pitchFamily="34" charset="0"/>
              </a:rPr>
              <a:t>Auguste Comte</a:t>
            </a:r>
            <a:r>
              <a:rPr lang="el-GR" altLang="pt-PT" sz="1300" dirty="0">
                <a:solidFill>
                  <a:srgbClr val="002060"/>
                </a:solidFill>
                <a:latin typeface="Segoe UI Light" panose="020B0502040204020203" pitchFamily="34" charset="0"/>
                <a:ea typeface="Verdana" panose="020B0604030504040204" pitchFamily="34" charset="0"/>
                <a:cs typeface="Segoe UI Light" panose="020B0502040204020203" pitchFamily="34" charset="0"/>
              </a:rPr>
              <a:t> –</a:t>
            </a:r>
            <a:r>
              <a:rPr lang="en-US" altLang="pt-PT" sz="1300" baseline="0" dirty="0">
                <a:solidFill>
                  <a:srgbClr val="002060"/>
                </a:solidFill>
                <a:latin typeface="Segoe UI Light" panose="020B0502040204020203" pitchFamily="34" charset="0"/>
                <a:ea typeface="Verdana" panose="020B0604030504040204" pitchFamily="34" charset="0"/>
                <a:cs typeface="Segoe UI Light" panose="020B0502040204020203" pitchFamily="34" charset="0"/>
              </a:rPr>
              <a:t> </a:t>
            </a:r>
            <a:r>
              <a:rPr lang="el-GR" altLang="pt-PT" sz="1300" baseline="0" dirty="0">
                <a:solidFill>
                  <a:srgbClr val="002060"/>
                </a:solidFill>
                <a:latin typeface="Segoe UI Light" panose="020B0502040204020203" pitchFamily="34" charset="0"/>
                <a:ea typeface="Verdana" panose="020B0604030504040204" pitchFamily="34" charset="0"/>
                <a:cs typeface="Segoe UI Light" panose="020B0502040204020203" pitchFamily="34" charset="0"/>
              </a:rPr>
              <a:t>Οκτώβριος </a:t>
            </a:r>
            <a:r>
              <a:rPr lang="en-US" altLang="pt-PT" sz="1300" baseline="0" dirty="0">
                <a:solidFill>
                  <a:srgbClr val="002060"/>
                </a:solidFill>
                <a:latin typeface="Segoe UI Light" panose="020B0502040204020203" pitchFamily="34" charset="0"/>
                <a:ea typeface="Verdana" panose="020B0604030504040204" pitchFamily="34" charset="0"/>
                <a:cs typeface="Segoe UI Light" panose="020B0502040204020203" pitchFamily="34" charset="0"/>
              </a:rPr>
              <a:t>202</a:t>
            </a:r>
            <a:r>
              <a:rPr lang="el-GR" altLang="pt-PT" sz="1300" baseline="0" dirty="0">
                <a:solidFill>
                  <a:srgbClr val="002060"/>
                </a:solidFill>
                <a:latin typeface="Segoe UI Light" panose="020B0502040204020203" pitchFamily="34" charset="0"/>
                <a:ea typeface="Verdana" panose="020B0604030504040204" pitchFamily="34" charset="0"/>
                <a:cs typeface="Segoe UI Light" panose="020B0502040204020203" pitchFamily="34" charset="0"/>
              </a:rPr>
              <a:t>2</a:t>
            </a:r>
            <a:endParaRPr lang="en-US" altLang="pt-PT" sz="1300" baseline="0" dirty="0">
              <a:solidFill>
                <a:srgbClr val="002060"/>
              </a:solidFill>
              <a:latin typeface="Segoe UI Light" panose="020B0502040204020203" pitchFamily="34" charset="0"/>
              <a:ea typeface="Verdana" panose="020B0604030504040204" pitchFamily="34" charset="0"/>
              <a:cs typeface="Segoe UI Light" panose="020B0502040204020203" pitchFamily="34" charset="0"/>
            </a:endParaRPr>
          </a:p>
        </p:txBody>
      </p:sp>
      <p:sp>
        <p:nvSpPr>
          <p:cNvPr id="10" name="Marcador de Posição do Título 1"/>
          <p:cNvSpPr>
            <a:spLocks noGrp="1"/>
          </p:cNvSpPr>
          <p:nvPr>
            <p:ph type="title"/>
          </p:nvPr>
        </p:nvSpPr>
        <p:spPr>
          <a:xfrm>
            <a:off x="93133" y="109138"/>
            <a:ext cx="7285441" cy="696621"/>
          </a:xfrm>
          <a:prstGeom prst="rect">
            <a:avLst/>
          </a:prstGeom>
        </p:spPr>
        <p:txBody>
          <a:bodyPr vert="horz" lIns="91440" tIns="45720" rIns="91440" bIns="45720" rtlCol="0" anchor="ctr">
            <a:normAutofit/>
          </a:bodyPr>
          <a:lstStyle>
            <a:lvl1pPr>
              <a:defRPr>
                <a:solidFill>
                  <a:srgbClr val="002060"/>
                </a:solidFill>
                <a:latin typeface="Segoe UI Semilight" panose="020B0402040204020203" pitchFamily="34" charset="0"/>
                <a:cs typeface="Segoe UI Semilight" panose="020B0402040204020203" pitchFamily="34" charset="0"/>
              </a:defRPr>
            </a:lvl1pPr>
          </a:lstStyle>
          <a:p>
            <a:r>
              <a:rPr lang="pt-PT" dirty="0"/>
              <a:t>Clique para editar o estilo</a:t>
            </a:r>
          </a:p>
        </p:txBody>
      </p:sp>
      <p:pic>
        <p:nvPicPr>
          <p:cNvPr id="2050" name="Picture 2" descr="Βιβλιοθήκη &amp; Κέντρο Πληροφόρησης ΕΚΠΑ / NKUA Library &amp; Information Center -  Home | Facebook">
            <a:extLst>
              <a:ext uri="{FF2B5EF4-FFF2-40B4-BE49-F238E27FC236}">
                <a16:creationId xmlns:a16="http://schemas.microsoft.com/office/drawing/2014/main" id="{7DF72BA4-29AE-4537-940E-C89F54BC4F58}"/>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821885" y="6499599"/>
            <a:ext cx="358401" cy="358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0836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8FAC5661-7823-4DBD-92ED-2254FA2FA5EC}" type="datetimeFigureOut">
              <a:rPr lang="pt-PT" smtClean="0"/>
              <a:pPr/>
              <a:t>01/11/2022</a:t>
            </a:fld>
            <a:endParaRPr lang="pt-PT"/>
          </a:p>
        </p:txBody>
      </p:sp>
      <p:sp>
        <p:nvSpPr>
          <p:cNvPr id="5" name="Footer Placeholder 4"/>
          <p:cNvSpPr>
            <a:spLocks noGrp="1"/>
          </p:cNvSpPr>
          <p:nvPr>
            <p:ph type="ftr" sz="quarter" idx="11"/>
          </p:nvPr>
        </p:nvSpPr>
        <p:spPr/>
        <p:txBody>
          <a:bodyPr/>
          <a:lstStyle/>
          <a:p>
            <a:endParaRPr lang="pt-P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3B4477E-2F57-4D6F-BBEE-0B4BAB8CB493}" type="slidenum">
              <a:rPr lang="pt-PT" smtClean="0"/>
              <a:pPr/>
              <a:t>‹#›</a:t>
            </a:fld>
            <a:endParaRPr lang="pt-PT"/>
          </a:p>
        </p:txBody>
      </p:sp>
    </p:spTree>
    <p:extLst>
      <p:ext uri="{BB962C8B-B14F-4D97-AF65-F5344CB8AC3E}">
        <p14:creationId xmlns:p14="http://schemas.microsoft.com/office/powerpoint/2010/main" val="1665894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8FAC5661-7823-4DBD-92ED-2254FA2FA5EC}" type="datetimeFigureOut">
              <a:rPr lang="pt-PT" smtClean="0"/>
              <a:pPr/>
              <a:t>01/11/2022</a:t>
            </a:fld>
            <a:endParaRPr lang="pt-PT"/>
          </a:p>
        </p:txBody>
      </p:sp>
      <p:sp>
        <p:nvSpPr>
          <p:cNvPr id="5" name="Footer Placeholder 4"/>
          <p:cNvSpPr>
            <a:spLocks noGrp="1"/>
          </p:cNvSpPr>
          <p:nvPr>
            <p:ph type="ftr" sz="quarter" idx="11"/>
          </p:nvPr>
        </p:nvSpPr>
        <p:spPr/>
        <p:txBody>
          <a:bodyPr/>
          <a:lstStyle/>
          <a:p>
            <a:endParaRPr lang="pt-PT"/>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3B4477E-2F57-4D6F-BBEE-0B4BAB8CB493}" type="slidenum">
              <a:rPr lang="pt-PT" smtClean="0"/>
              <a:pPr/>
              <a:t>‹#›</a:t>
            </a:fld>
            <a:endParaRPr lang="pt-PT"/>
          </a:p>
        </p:txBody>
      </p:sp>
    </p:spTree>
    <p:extLst>
      <p:ext uri="{BB962C8B-B14F-4D97-AF65-F5344CB8AC3E}">
        <p14:creationId xmlns:p14="http://schemas.microsoft.com/office/powerpoint/2010/main" val="3054835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8FAC5661-7823-4DBD-92ED-2254FA2FA5EC}" type="datetimeFigureOut">
              <a:rPr lang="pt-PT" smtClean="0"/>
              <a:pPr/>
              <a:t>01/11/2022</a:t>
            </a:fld>
            <a:endParaRPr lang="pt-PT"/>
          </a:p>
        </p:txBody>
      </p:sp>
      <p:sp>
        <p:nvSpPr>
          <p:cNvPr id="6" name="Footer Placeholder 5"/>
          <p:cNvSpPr>
            <a:spLocks noGrp="1"/>
          </p:cNvSpPr>
          <p:nvPr>
            <p:ph type="ftr" sz="quarter" idx="11"/>
          </p:nvPr>
        </p:nvSpPr>
        <p:spPr/>
        <p:txBody>
          <a:bodyPr/>
          <a:lstStyle/>
          <a:p>
            <a:endParaRPr lang="pt-PT"/>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43B4477E-2F57-4D6F-BBEE-0B4BAB8CB493}" type="slidenum">
              <a:rPr lang="pt-PT" smtClean="0"/>
              <a:pPr/>
              <a:t>‹#›</a:t>
            </a:fld>
            <a:endParaRPr lang="pt-PT"/>
          </a:p>
        </p:txBody>
      </p:sp>
    </p:spTree>
    <p:extLst>
      <p:ext uri="{BB962C8B-B14F-4D97-AF65-F5344CB8AC3E}">
        <p14:creationId xmlns:p14="http://schemas.microsoft.com/office/powerpoint/2010/main" val="655897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8FAC5661-7823-4DBD-92ED-2254FA2FA5EC}" type="datetimeFigureOut">
              <a:rPr lang="pt-PT" smtClean="0"/>
              <a:pPr/>
              <a:t>01/11/2022</a:t>
            </a:fld>
            <a:endParaRPr lang="pt-PT"/>
          </a:p>
        </p:txBody>
      </p:sp>
      <p:sp>
        <p:nvSpPr>
          <p:cNvPr id="8" name="Footer Placeholder 7"/>
          <p:cNvSpPr>
            <a:spLocks noGrp="1"/>
          </p:cNvSpPr>
          <p:nvPr>
            <p:ph type="ftr" sz="quarter" idx="11"/>
          </p:nvPr>
        </p:nvSpPr>
        <p:spPr/>
        <p:txBody>
          <a:bodyPr/>
          <a:lstStyle/>
          <a:p>
            <a:endParaRPr lang="pt-PT"/>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3B4477E-2F57-4D6F-BBEE-0B4BAB8CB493}" type="slidenum">
              <a:rPr lang="pt-PT" smtClean="0"/>
              <a:pPr/>
              <a:t>‹#›</a:t>
            </a:fld>
            <a:endParaRPr lang="pt-PT"/>
          </a:p>
        </p:txBody>
      </p:sp>
    </p:spTree>
    <p:extLst>
      <p:ext uri="{BB962C8B-B14F-4D97-AF65-F5344CB8AC3E}">
        <p14:creationId xmlns:p14="http://schemas.microsoft.com/office/powerpoint/2010/main" val="258415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8FAC5661-7823-4DBD-92ED-2254FA2FA5EC}" type="datetimeFigureOut">
              <a:rPr lang="pt-PT" smtClean="0"/>
              <a:pPr/>
              <a:t>01/11/2022</a:t>
            </a:fld>
            <a:endParaRPr lang="pt-PT"/>
          </a:p>
        </p:txBody>
      </p:sp>
      <p:sp>
        <p:nvSpPr>
          <p:cNvPr id="4" name="Footer Placeholder 3"/>
          <p:cNvSpPr>
            <a:spLocks noGrp="1"/>
          </p:cNvSpPr>
          <p:nvPr>
            <p:ph type="ftr" sz="quarter" idx="11"/>
          </p:nvPr>
        </p:nvSpPr>
        <p:spPr/>
        <p:txBody>
          <a:bodyPr/>
          <a:lstStyle/>
          <a:p>
            <a:endParaRPr lang="pt-PT"/>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3B4477E-2F57-4D6F-BBEE-0B4BAB8CB493}" type="slidenum">
              <a:rPr lang="pt-PT" smtClean="0"/>
              <a:pPr/>
              <a:t>‹#›</a:t>
            </a:fld>
            <a:endParaRPr lang="pt-PT"/>
          </a:p>
        </p:txBody>
      </p:sp>
    </p:spTree>
    <p:extLst>
      <p:ext uri="{BB962C8B-B14F-4D97-AF65-F5344CB8AC3E}">
        <p14:creationId xmlns:p14="http://schemas.microsoft.com/office/powerpoint/2010/main" val="2666412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AC5661-7823-4DBD-92ED-2254FA2FA5EC}" type="datetimeFigureOut">
              <a:rPr lang="pt-PT" smtClean="0"/>
              <a:pPr/>
              <a:t>01/11/2022</a:t>
            </a:fld>
            <a:endParaRPr lang="pt-PT"/>
          </a:p>
        </p:txBody>
      </p:sp>
      <p:sp>
        <p:nvSpPr>
          <p:cNvPr id="3" name="Footer Placeholder 2"/>
          <p:cNvSpPr>
            <a:spLocks noGrp="1"/>
          </p:cNvSpPr>
          <p:nvPr>
            <p:ph type="ftr" sz="quarter" idx="11"/>
          </p:nvPr>
        </p:nvSpPr>
        <p:spPr/>
        <p:txBody>
          <a:bodyPr/>
          <a:lstStyle/>
          <a:p>
            <a:endParaRPr lang="pt-PT"/>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3B4477E-2F57-4D6F-BBEE-0B4BAB8CB493}" type="slidenum">
              <a:rPr lang="pt-PT" smtClean="0"/>
              <a:pPr/>
              <a:t>‹#›</a:t>
            </a:fld>
            <a:endParaRPr lang="pt-PT"/>
          </a:p>
        </p:txBody>
      </p:sp>
    </p:spTree>
    <p:extLst>
      <p:ext uri="{BB962C8B-B14F-4D97-AF65-F5344CB8AC3E}">
        <p14:creationId xmlns:p14="http://schemas.microsoft.com/office/powerpoint/2010/main" val="4087190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8FAC5661-7823-4DBD-92ED-2254FA2FA5EC}" type="datetimeFigureOut">
              <a:rPr lang="pt-PT" smtClean="0"/>
              <a:pPr/>
              <a:t>01/11/2022</a:t>
            </a:fld>
            <a:endParaRPr lang="pt-PT"/>
          </a:p>
        </p:txBody>
      </p:sp>
      <p:sp>
        <p:nvSpPr>
          <p:cNvPr id="6" name="Footer Placeholder 5"/>
          <p:cNvSpPr>
            <a:spLocks noGrp="1"/>
          </p:cNvSpPr>
          <p:nvPr>
            <p:ph type="ftr" sz="quarter" idx="11"/>
          </p:nvPr>
        </p:nvSpPr>
        <p:spPr/>
        <p:txBody>
          <a:bodyPr/>
          <a:lstStyle/>
          <a:p>
            <a:endParaRPr lang="pt-PT"/>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3B4477E-2F57-4D6F-BBEE-0B4BAB8CB493}" type="slidenum">
              <a:rPr lang="pt-PT" smtClean="0"/>
              <a:pPr/>
              <a:t>‹#›</a:t>
            </a:fld>
            <a:endParaRPr lang="pt-PT"/>
          </a:p>
        </p:txBody>
      </p:sp>
    </p:spTree>
    <p:extLst>
      <p:ext uri="{BB962C8B-B14F-4D97-AF65-F5344CB8AC3E}">
        <p14:creationId xmlns:p14="http://schemas.microsoft.com/office/powerpoint/2010/main" val="3833028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8FAC5661-7823-4DBD-92ED-2254FA2FA5EC}" type="datetimeFigureOut">
              <a:rPr lang="pt-PT" smtClean="0"/>
              <a:pPr/>
              <a:t>01/11/2022</a:t>
            </a:fld>
            <a:endParaRPr lang="pt-PT"/>
          </a:p>
        </p:txBody>
      </p:sp>
      <p:sp>
        <p:nvSpPr>
          <p:cNvPr id="6" name="Footer Placeholder 5"/>
          <p:cNvSpPr>
            <a:spLocks noGrp="1"/>
          </p:cNvSpPr>
          <p:nvPr>
            <p:ph type="ftr" sz="quarter" idx="11"/>
          </p:nvPr>
        </p:nvSpPr>
        <p:spPr/>
        <p:txBody>
          <a:bodyPr/>
          <a:lstStyle/>
          <a:p>
            <a:endParaRPr lang="pt-P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3B4477E-2F57-4D6F-BBEE-0B4BAB8CB493}" type="slidenum">
              <a:rPr lang="pt-PT" smtClean="0"/>
              <a:pPr/>
              <a:t>‹#›</a:t>
            </a:fld>
            <a:endParaRPr lang="pt-PT"/>
          </a:p>
        </p:txBody>
      </p:sp>
    </p:spTree>
    <p:extLst>
      <p:ext uri="{BB962C8B-B14F-4D97-AF65-F5344CB8AC3E}">
        <p14:creationId xmlns:p14="http://schemas.microsoft.com/office/powerpoint/2010/main" val="1824535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8FAC5661-7823-4DBD-92ED-2254FA2FA5EC}" type="datetimeFigureOut">
              <a:rPr lang="pt-PT" smtClean="0"/>
              <a:pPr/>
              <a:t>01/11/2022</a:t>
            </a:fld>
            <a:endParaRPr lang="pt-PT"/>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pt-PT"/>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43B4477E-2F57-4D6F-BBEE-0B4BAB8CB493}" type="slidenum">
              <a:rPr lang="pt-PT" smtClean="0"/>
              <a:pPr/>
              <a:t>‹#›</a:t>
            </a:fld>
            <a:endParaRPr lang="pt-PT"/>
          </a:p>
        </p:txBody>
      </p:sp>
    </p:spTree>
    <p:extLst>
      <p:ext uri="{BB962C8B-B14F-4D97-AF65-F5344CB8AC3E}">
        <p14:creationId xmlns:p14="http://schemas.microsoft.com/office/powerpoint/2010/main" val="2516597230"/>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 id="2147483670" r:id="rId14"/>
    <p:sldLayoutId id="2147483671" r:id="rId15"/>
    <p:sldLayoutId id="2147483672" r:id="rId16"/>
    <p:sldLayoutId id="2147483673" r:id="rId17"/>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F3C6EA53-CA66-A37C-2DF9-DA11E3F1DDB4}"/>
              </a:ext>
            </a:extLst>
          </p:cNvPr>
          <p:cNvPicPr>
            <a:picLocks noChangeAspect="1"/>
          </p:cNvPicPr>
          <p:nvPr/>
        </p:nvPicPr>
        <p:blipFill>
          <a:blip r:embed="rId3"/>
          <a:stretch>
            <a:fillRect/>
          </a:stretch>
        </p:blipFill>
        <p:spPr>
          <a:xfrm>
            <a:off x="-1" y="-4534"/>
            <a:ext cx="4619135" cy="6858000"/>
          </a:xfrm>
          <a:prstGeom prst="rect">
            <a:avLst/>
          </a:prstGeom>
        </p:spPr>
      </p:pic>
      <p:sp>
        <p:nvSpPr>
          <p:cNvPr id="13" name="Retângulo 10"/>
          <p:cNvSpPr/>
          <p:nvPr/>
        </p:nvSpPr>
        <p:spPr>
          <a:xfrm>
            <a:off x="4787153" y="4835091"/>
            <a:ext cx="7266265" cy="1862048"/>
          </a:xfrm>
          <a:prstGeom prst="rect">
            <a:avLst/>
          </a:prstGeom>
        </p:spPr>
        <p:txBody>
          <a:bodyPr wrap="square">
            <a:spAutoFit/>
          </a:bodyPr>
          <a:lstStyle/>
          <a:p>
            <a:pPr algn="ctr"/>
            <a:endParaRPr lang="el-GR" sz="2400" b="1" dirty="0">
              <a:solidFill>
                <a:srgbClr val="002060"/>
              </a:solidFill>
              <a:latin typeface="Segoe UI" panose="020B0502040204020203" pitchFamily="34" charset="0"/>
              <a:cs typeface="Segoe UI" panose="020B0502040204020203" pitchFamily="34" charset="0"/>
            </a:endParaRPr>
          </a:p>
          <a:p>
            <a:pPr algn="ctr"/>
            <a:r>
              <a:rPr lang="el-GR" sz="2400" b="1" dirty="0">
                <a:solidFill>
                  <a:srgbClr val="002060"/>
                </a:solidFill>
                <a:latin typeface="Segoe UI" panose="020B0502040204020203" pitchFamily="34" charset="0"/>
                <a:cs typeface="Segoe UI" panose="020B0502040204020203" pitchFamily="34" charset="0"/>
              </a:rPr>
              <a:t>Θεοδώρα Μαρία Φλούδα</a:t>
            </a:r>
            <a:r>
              <a:rPr lang="en-US" sz="2400" b="1" dirty="0">
                <a:solidFill>
                  <a:srgbClr val="002060"/>
                </a:solidFill>
                <a:latin typeface="Segoe UI" panose="020B0502040204020203" pitchFamily="34" charset="0"/>
                <a:cs typeface="Segoe UI" panose="020B0502040204020203" pitchFamily="34" charset="0"/>
              </a:rPr>
              <a:t> </a:t>
            </a:r>
            <a:r>
              <a:rPr lang="el-GR" sz="2400" b="1" dirty="0">
                <a:solidFill>
                  <a:srgbClr val="002060"/>
                </a:solidFill>
                <a:latin typeface="Segoe UI" panose="020B0502040204020203" pitchFamily="34" charset="0"/>
                <a:cs typeface="Segoe UI" panose="020B0502040204020203" pitchFamily="34" charset="0"/>
              </a:rPr>
              <a:t>-</a:t>
            </a:r>
            <a:r>
              <a:rPr lang="en-US" sz="2400" b="1" dirty="0">
                <a:solidFill>
                  <a:srgbClr val="002060"/>
                </a:solidFill>
                <a:latin typeface="Segoe UI" panose="020B0502040204020203" pitchFamily="34" charset="0"/>
                <a:cs typeface="Segoe UI" panose="020B0502040204020203" pitchFamily="34" charset="0"/>
              </a:rPr>
              <a:t> </a:t>
            </a:r>
            <a:r>
              <a:rPr lang="el-GR" sz="2400" b="1" dirty="0">
                <a:solidFill>
                  <a:srgbClr val="002060"/>
                </a:solidFill>
                <a:latin typeface="Segoe UI" panose="020B0502040204020203" pitchFamily="34" charset="0"/>
                <a:cs typeface="Segoe UI" panose="020B0502040204020203" pitchFamily="34" charset="0"/>
              </a:rPr>
              <a:t>Φραντζέσκα Ντεμίρι</a:t>
            </a:r>
          </a:p>
          <a:p>
            <a:pPr algn="ctr"/>
            <a:endParaRPr lang="el-GR" altLang="pt-PT" sz="2400" b="1" dirty="0">
              <a:solidFill>
                <a:srgbClr val="002060"/>
              </a:solidFill>
              <a:latin typeface="Segoe UI" panose="020B0502040204020203" pitchFamily="34" charset="0"/>
              <a:ea typeface="Verdana" panose="020B0604030504040204" pitchFamily="34" charset="0"/>
              <a:cs typeface="Segoe UI" panose="020B0502040204020203" pitchFamily="34" charset="0"/>
            </a:endParaRPr>
          </a:p>
          <a:p>
            <a:pPr algn="ctr"/>
            <a:endParaRPr lang="en-US" altLang="pt-PT" sz="1100" b="1" dirty="0">
              <a:solidFill>
                <a:srgbClr val="002060"/>
              </a:solidFill>
              <a:latin typeface="Segoe UI Semilight" panose="020B0402040204020203" pitchFamily="34" charset="0"/>
              <a:ea typeface="Verdana" panose="020B0604030504040204" pitchFamily="34" charset="0"/>
              <a:cs typeface="Segoe UI Semilight" panose="020B0402040204020203" pitchFamily="34" charset="0"/>
            </a:endParaRPr>
          </a:p>
          <a:p>
            <a:pPr algn="ctr"/>
            <a:r>
              <a:rPr lang="el-GR" altLang="pt-PT" sz="1600" dirty="0">
                <a:solidFill>
                  <a:srgbClr val="002060"/>
                </a:solidFill>
                <a:latin typeface="Segoe UI Semilight" panose="020B0402040204020203" pitchFamily="34" charset="0"/>
                <a:ea typeface="Verdana" panose="020B0604030504040204" pitchFamily="34" charset="0"/>
                <a:cs typeface="Segoe UI Semilight" panose="020B0402040204020203" pitchFamily="34" charset="0"/>
              </a:rPr>
              <a:t>Σ   Σχολή Οικονομικών και Πολιτικών Επιστημών, Τμήμα Κοινωνιολογίας</a:t>
            </a:r>
          </a:p>
          <a:p>
            <a:pPr algn="ctr"/>
            <a:r>
              <a:rPr lang="el-GR" altLang="pt-PT" sz="1600" dirty="0">
                <a:solidFill>
                  <a:srgbClr val="002060"/>
                </a:solidFill>
                <a:latin typeface="Segoe UI Semilight" panose="020B0402040204020203" pitchFamily="34" charset="0"/>
                <a:ea typeface="Verdana" panose="020B0604030504040204" pitchFamily="34" charset="0"/>
                <a:cs typeface="Segoe UI Semilight" panose="020B0402040204020203" pitchFamily="34" charset="0"/>
              </a:rPr>
              <a:t>Εθνικό και Καποδιστριακό Πανεπιστήμιο Αθηνών</a:t>
            </a:r>
          </a:p>
        </p:txBody>
      </p:sp>
      <p:sp>
        <p:nvSpPr>
          <p:cNvPr id="8" name="Retângulo 10"/>
          <p:cNvSpPr/>
          <p:nvPr/>
        </p:nvSpPr>
        <p:spPr>
          <a:xfrm>
            <a:off x="5144920" y="576795"/>
            <a:ext cx="6908497" cy="1477328"/>
          </a:xfrm>
          <a:prstGeom prst="rect">
            <a:avLst/>
          </a:prstGeom>
        </p:spPr>
        <p:txBody>
          <a:bodyPr wrap="square">
            <a:spAutoFit/>
          </a:bodyPr>
          <a:lstStyle/>
          <a:p>
            <a:pPr algn="ctr"/>
            <a:r>
              <a:rPr lang="el-GR" altLang="pt-PT" dirty="0">
                <a:solidFill>
                  <a:srgbClr val="002060"/>
                </a:solidFill>
                <a:latin typeface="Segoe UI Semilight" panose="020B0402040204020203" pitchFamily="34" charset="0"/>
                <a:ea typeface="Verdana" panose="020B0604030504040204" pitchFamily="34" charset="0"/>
                <a:cs typeface="Segoe UI Semilight" panose="020B0402040204020203" pitchFamily="34" charset="0"/>
              </a:rPr>
              <a:t>«Επιστημολογικά και Φιλοσοφικά Θεμέλια </a:t>
            </a:r>
          </a:p>
          <a:p>
            <a:pPr algn="ctr"/>
            <a:r>
              <a:rPr lang="el-GR" altLang="pt-PT" dirty="0">
                <a:solidFill>
                  <a:srgbClr val="002060"/>
                </a:solidFill>
                <a:latin typeface="Segoe UI Semilight" panose="020B0402040204020203" pitchFamily="34" charset="0"/>
                <a:ea typeface="Verdana" panose="020B0604030504040204" pitchFamily="34" charset="0"/>
                <a:cs typeface="Segoe UI Semilight" panose="020B0402040204020203" pitchFamily="34" charset="0"/>
              </a:rPr>
              <a:t>των Κοινωνιολογικών Θεωριών»</a:t>
            </a:r>
            <a:endParaRPr lang="en-US" altLang="pt-PT" dirty="0">
              <a:solidFill>
                <a:srgbClr val="002060"/>
              </a:solidFill>
              <a:latin typeface="Segoe UI Semilight" panose="020B0402040204020203" pitchFamily="34" charset="0"/>
              <a:ea typeface="Verdana" panose="020B0604030504040204" pitchFamily="34" charset="0"/>
              <a:cs typeface="Segoe UI Semilight" panose="020B0402040204020203" pitchFamily="34" charset="0"/>
            </a:endParaRPr>
          </a:p>
          <a:p>
            <a:pPr algn="ctr"/>
            <a:r>
              <a:rPr lang="en-US" altLang="pt-PT" dirty="0">
                <a:solidFill>
                  <a:srgbClr val="002060"/>
                </a:solidFill>
                <a:latin typeface="Segoe UI Semilight" panose="020B0402040204020203" pitchFamily="34" charset="0"/>
                <a:ea typeface="Verdana" panose="020B0604030504040204" pitchFamily="34" charset="0"/>
                <a:cs typeface="Segoe UI Semilight" panose="020B0402040204020203" pitchFamily="34" charset="0"/>
              </a:rPr>
              <a:t>5</a:t>
            </a:r>
            <a:r>
              <a:rPr lang="el-GR" altLang="pt-PT" baseline="30000" dirty="0">
                <a:solidFill>
                  <a:srgbClr val="002060"/>
                </a:solidFill>
                <a:latin typeface="Segoe UI Semilight" panose="020B0402040204020203" pitchFamily="34" charset="0"/>
                <a:ea typeface="Verdana" panose="020B0604030504040204" pitchFamily="34" charset="0"/>
                <a:cs typeface="Segoe UI Semilight" panose="020B0402040204020203" pitchFamily="34" charset="0"/>
              </a:rPr>
              <a:t>ο</a:t>
            </a:r>
            <a:r>
              <a:rPr lang="el-GR" altLang="pt-PT" dirty="0">
                <a:solidFill>
                  <a:srgbClr val="002060"/>
                </a:solidFill>
                <a:latin typeface="Segoe UI Semilight" panose="020B0402040204020203" pitchFamily="34" charset="0"/>
                <a:ea typeface="Verdana" panose="020B0604030504040204" pitchFamily="34" charset="0"/>
                <a:cs typeface="Segoe UI Semilight" panose="020B0402040204020203" pitchFamily="34" charset="0"/>
              </a:rPr>
              <a:t> εξάμηνο</a:t>
            </a:r>
            <a:br>
              <a:rPr lang="en-US" altLang="pt-PT" dirty="0">
                <a:solidFill>
                  <a:srgbClr val="002060"/>
                </a:solidFill>
                <a:latin typeface="Segoe UI Semilight" panose="020B0402040204020203" pitchFamily="34" charset="0"/>
                <a:ea typeface="Verdana" panose="020B0604030504040204" pitchFamily="34" charset="0"/>
                <a:cs typeface="Segoe UI Semilight" panose="020B0402040204020203" pitchFamily="34" charset="0"/>
              </a:rPr>
            </a:br>
            <a:endParaRPr lang="el-GR" altLang="pt-PT" dirty="0">
              <a:solidFill>
                <a:srgbClr val="002060"/>
              </a:solidFill>
              <a:latin typeface="Segoe UI Semilight" panose="020B0402040204020203" pitchFamily="34" charset="0"/>
              <a:ea typeface="Verdana" panose="020B0604030504040204" pitchFamily="34" charset="0"/>
              <a:cs typeface="Segoe UI Semilight" panose="020B0402040204020203" pitchFamily="34" charset="0"/>
            </a:endParaRPr>
          </a:p>
          <a:p>
            <a:pPr algn="ctr"/>
            <a:r>
              <a:rPr lang="el-GR" altLang="pt-PT" dirty="0">
                <a:solidFill>
                  <a:srgbClr val="002060"/>
                </a:solidFill>
                <a:latin typeface="Segoe UI Semilight" panose="020B0402040204020203" pitchFamily="34" charset="0"/>
                <a:ea typeface="Verdana" panose="020B0604030504040204" pitchFamily="34" charset="0"/>
                <a:cs typeface="Segoe UI Semilight" panose="020B0402040204020203" pitchFamily="34" charset="0"/>
              </a:rPr>
              <a:t>1 Νοεμβρίου 2022</a:t>
            </a:r>
          </a:p>
        </p:txBody>
      </p:sp>
      <p:sp>
        <p:nvSpPr>
          <p:cNvPr id="10" name="TextBox 6"/>
          <p:cNvSpPr txBox="1">
            <a:spLocks noChangeArrowheads="1"/>
          </p:cNvSpPr>
          <p:nvPr/>
        </p:nvSpPr>
        <p:spPr bwMode="auto">
          <a:xfrm>
            <a:off x="4619134" y="2371402"/>
            <a:ext cx="7572866" cy="2106129"/>
          </a:xfrm>
          <a:prstGeom prst="rect">
            <a:avLst/>
          </a:prstGeom>
          <a:solidFill>
            <a:srgbClr val="002060"/>
          </a:solidFill>
          <a:ln>
            <a:noFill/>
          </a:ln>
        </p:spPr>
        <p:txBody>
          <a:bodyPr wrap="square" anchor="ctr">
            <a:noAutofit/>
          </a:bodyPr>
          <a:lstStyle>
            <a:lvl1pPr>
              <a:defRPr sz="8200">
                <a:solidFill>
                  <a:schemeClr val="tx1"/>
                </a:solidFill>
                <a:latin typeface="Calibri" panose="020F0502020204030204" pitchFamily="34" charset="0"/>
              </a:defRPr>
            </a:lvl1pPr>
            <a:lvl2pPr marL="742950" indent="-285750">
              <a:defRPr sz="8200">
                <a:solidFill>
                  <a:schemeClr val="tx1"/>
                </a:solidFill>
                <a:latin typeface="Calibri" panose="020F0502020204030204" pitchFamily="34" charset="0"/>
              </a:defRPr>
            </a:lvl2pPr>
            <a:lvl3pPr marL="1143000" indent="-228600">
              <a:defRPr sz="8200">
                <a:solidFill>
                  <a:schemeClr val="tx1"/>
                </a:solidFill>
                <a:latin typeface="Calibri" panose="020F0502020204030204" pitchFamily="34" charset="0"/>
              </a:defRPr>
            </a:lvl3pPr>
            <a:lvl4pPr marL="1600200" indent="-228600">
              <a:defRPr sz="8200">
                <a:solidFill>
                  <a:schemeClr val="tx1"/>
                </a:solidFill>
                <a:latin typeface="Calibri" panose="020F0502020204030204" pitchFamily="34" charset="0"/>
              </a:defRPr>
            </a:lvl4pPr>
            <a:lvl5pPr marL="2057400" indent="-228600">
              <a:defRPr sz="8200">
                <a:solidFill>
                  <a:schemeClr val="tx1"/>
                </a:solidFill>
                <a:latin typeface="Calibri" panose="020F0502020204030204" pitchFamily="34" charset="0"/>
              </a:defRPr>
            </a:lvl5pPr>
            <a:lvl6pPr marL="2514600" indent="-228600" defTabSz="4175125" fontAlgn="base">
              <a:spcBef>
                <a:spcPct val="0"/>
              </a:spcBef>
              <a:spcAft>
                <a:spcPct val="0"/>
              </a:spcAft>
              <a:defRPr sz="8200">
                <a:solidFill>
                  <a:schemeClr val="tx1"/>
                </a:solidFill>
                <a:latin typeface="Calibri" panose="020F0502020204030204" pitchFamily="34" charset="0"/>
              </a:defRPr>
            </a:lvl6pPr>
            <a:lvl7pPr marL="2971800" indent="-228600" defTabSz="4175125" fontAlgn="base">
              <a:spcBef>
                <a:spcPct val="0"/>
              </a:spcBef>
              <a:spcAft>
                <a:spcPct val="0"/>
              </a:spcAft>
              <a:defRPr sz="8200">
                <a:solidFill>
                  <a:schemeClr val="tx1"/>
                </a:solidFill>
                <a:latin typeface="Calibri" panose="020F0502020204030204" pitchFamily="34" charset="0"/>
              </a:defRPr>
            </a:lvl7pPr>
            <a:lvl8pPr marL="3429000" indent="-228600" defTabSz="4175125" fontAlgn="base">
              <a:spcBef>
                <a:spcPct val="0"/>
              </a:spcBef>
              <a:spcAft>
                <a:spcPct val="0"/>
              </a:spcAft>
              <a:defRPr sz="8200">
                <a:solidFill>
                  <a:schemeClr val="tx1"/>
                </a:solidFill>
                <a:latin typeface="Calibri" panose="020F0502020204030204" pitchFamily="34" charset="0"/>
              </a:defRPr>
            </a:lvl8pPr>
            <a:lvl9pPr marL="3886200" indent="-228600" defTabSz="4175125" fontAlgn="base">
              <a:spcBef>
                <a:spcPct val="0"/>
              </a:spcBef>
              <a:spcAft>
                <a:spcPct val="0"/>
              </a:spcAft>
              <a:defRPr sz="8200">
                <a:solidFill>
                  <a:schemeClr val="tx1"/>
                </a:solidFill>
                <a:latin typeface="Calibri" panose="020F0502020204030204" pitchFamily="34" charset="0"/>
              </a:defRPr>
            </a:lvl9pPr>
          </a:lstStyle>
          <a:p>
            <a:pPr algn="ctr"/>
            <a:r>
              <a:rPr lang="en-US" altLang="pt-PT" sz="4400" b="1" dirty="0">
                <a:solidFill>
                  <a:schemeClr val="bg1"/>
                </a:solidFill>
                <a:latin typeface="Segoe UI Light" panose="020B0502040204020203" pitchFamily="34" charset="0"/>
                <a:ea typeface="Verdana" panose="020B0604030504040204" pitchFamily="34" charset="0"/>
                <a:cs typeface="Verdana" panose="020B0604030504040204" pitchFamily="34" charset="0"/>
              </a:rPr>
              <a:t>Auguste Comte</a:t>
            </a:r>
            <a:endParaRPr lang="el-GR" altLang="pt-PT" sz="4400" b="1" dirty="0">
              <a:solidFill>
                <a:schemeClr val="bg1"/>
              </a:solidFill>
              <a:latin typeface="Segoe UI Light" panose="020B0502040204020203" pitchFamily="34" charset="0"/>
              <a:ea typeface="Verdana" panose="020B0604030504040204" pitchFamily="34" charset="0"/>
              <a:cs typeface="Verdana" panose="020B0604030504040204" pitchFamily="34" charset="0"/>
            </a:endParaRPr>
          </a:p>
        </p:txBody>
      </p:sp>
      <p:pic>
        <p:nvPicPr>
          <p:cNvPr id="1026" name="Picture 2" descr="Βιβλιοθήκη &amp; Κέντρο Πληροφόρησης ΕΚΠΑ / NKUA Library &amp; Information Center -  Home | Facebook">
            <a:extLst>
              <a:ext uri="{FF2B5EF4-FFF2-40B4-BE49-F238E27FC236}">
                <a16:creationId xmlns:a16="http://schemas.microsoft.com/office/drawing/2014/main" id="{F0A7B3B0-1EB1-4BCB-9DA5-000E7ACEC36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07044" y="5986686"/>
            <a:ext cx="710453" cy="710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8066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200" y="87549"/>
            <a:ext cx="11480799" cy="1024807"/>
          </a:xfrm>
        </p:spPr>
        <p:txBody>
          <a:bodyPr vert="horz" lIns="91440" tIns="45720" rIns="91440" bIns="45720" rtlCol="0" anchor="ctr">
            <a:noAutofit/>
          </a:bodyPr>
          <a:lstStyle/>
          <a:p>
            <a:r>
              <a:rPr lang="el-GR" sz="2800" b="1" dirty="0">
                <a:ea typeface="Verdana" panose="020B0604030504040204" pitchFamily="34" charset="0"/>
              </a:rPr>
              <a:t>Η κοινωνία του βιομηχανικού πνεύματος και η δυναμική ολοκλήρωσή της στην κοινωνία της θετικής θρησκείας</a:t>
            </a:r>
          </a:p>
        </p:txBody>
      </p:sp>
      <p:sp>
        <p:nvSpPr>
          <p:cNvPr id="7" name="Inhaltsplatzhalter 2"/>
          <p:cNvSpPr txBox="1">
            <a:spLocks/>
          </p:cNvSpPr>
          <p:nvPr/>
        </p:nvSpPr>
        <p:spPr>
          <a:xfrm>
            <a:off x="2672080" y="1887169"/>
            <a:ext cx="9519918" cy="36381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4163" indent="-284163">
              <a:lnSpc>
                <a:spcPct val="100000"/>
              </a:lnSpc>
              <a:spcBef>
                <a:spcPts val="0"/>
              </a:spcBef>
              <a:buClr>
                <a:srgbClr val="002060"/>
              </a:buClr>
              <a:buSzPct val="100000"/>
              <a:buFont typeface="Wingdings" panose="05000000000000000000" pitchFamily="2" charset="2"/>
              <a:buChar char="Ø"/>
            </a:pPr>
            <a:r>
              <a:rPr lang="el-GR" sz="24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t>Η κοινωνία της εποχής του Κοντ ως κοινωνία της επιστήμης και της βιομηχανίας μέσω των </a:t>
            </a:r>
            <a:r>
              <a:rPr lang="el-GR" sz="2400" dirty="0">
                <a:solidFill>
                  <a:srgbClr val="F75400"/>
                </a:solidFill>
                <a:latin typeface="Segoe UI Semilight" panose="020B0402040204020203" pitchFamily="34" charset="0"/>
                <a:ea typeface="Verdana" panose="020B0604030504040204" pitchFamily="34" charset="0"/>
                <a:cs typeface="Segoe UI Semilight" panose="020B0402040204020203" pitchFamily="34" charset="0"/>
              </a:rPr>
              <a:t>θετικών μεθόδων </a:t>
            </a:r>
            <a:r>
              <a:rPr lang="el-GR" sz="24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t>μεγιστοποιεί τα </a:t>
            </a:r>
            <a:r>
              <a:rPr lang="el-GR" sz="2400" dirty="0">
                <a:solidFill>
                  <a:srgbClr val="F75400"/>
                </a:solidFill>
                <a:latin typeface="Segoe UI Semilight" panose="020B0402040204020203" pitchFamily="34" charset="0"/>
                <a:ea typeface="Verdana" panose="020B0604030504040204" pitchFamily="34" charset="0"/>
                <a:cs typeface="Segoe UI Semilight" panose="020B0402040204020203" pitchFamily="34" charset="0"/>
              </a:rPr>
              <a:t>οικονομικά οφέλη </a:t>
            </a:r>
            <a:r>
              <a:rPr lang="el-GR" sz="24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t>της κοινωνίας και κατ’ επέκταση τον πλούτο και τα υλικά αγαθά που οδηγούν </a:t>
            </a:r>
            <a:r>
              <a:rPr lang="el-GR" sz="2400" dirty="0">
                <a:solidFill>
                  <a:srgbClr val="F75400"/>
                </a:solidFill>
                <a:latin typeface="Segoe UI Semilight" panose="020B0402040204020203" pitchFamily="34" charset="0"/>
                <a:ea typeface="Verdana" panose="020B0604030504040204" pitchFamily="34" charset="0"/>
                <a:cs typeface="Segoe UI Semilight" panose="020B0402040204020203" pitchFamily="34" charset="0"/>
              </a:rPr>
              <a:t>σε αρμονία</a:t>
            </a:r>
            <a:r>
              <a:rPr lang="el-GR" sz="24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t>.</a:t>
            </a:r>
          </a:p>
          <a:p>
            <a:pPr marL="284163" indent="-284163">
              <a:lnSpc>
                <a:spcPct val="100000"/>
              </a:lnSpc>
              <a:spcBef>
                <a:spcPts val="0"/>
              </a:spcBef>
              <a:buClr>
                <a:srgbClr val="002060"/>
              </a:buClr>
              <a:buSzPct val="100000"/>
              <a:buFont typeface="Wingdings" panose="05000000000000000000" pitchFamily="2" charset="2"/>
              <a:buChar char="Ø"/>
            </a:pPr>
            <a:endParaRPr lang="el-GR" sz="24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endParaRPr>
          </a:p>
          <a:p>
            <a:pPr marL="284163" indent="-284163">
              <a:lnSpc>
                <a:spcPct val="100000"/>
              </a:lnSpc>
              <a:spcBef>
                <a:spcPts val="0"/>
              </a:spcBef>
              <a:buClr>
                <a:srgbClr val="002060"/>
              </a:buClr>
              <a:buSzPct val="100000"/>
              <a:buFont typeface="Wingdings" panose="05000000000000000000" pitchFamily="2" charset="2"/>
              <a:buChar char="Ø"/>
            </a:pPr>
            <a:r>
              <a:rPr lang="el-GR" sz="24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t>Πίστευε ότι οι </a:t>
            </a:r>
            <a:r>
              <a:rPr lang="el-GR" sz="2400" dirty="0">
                <a:solidFill>
                  <a:srgbClr val="F75400"/>
                </a:solidFill>
                <a:latin typeface="Segoe UI Semilight" panose="020B0402040204020203" pitchFamily="34" charset="0"/>
                <a:ea typeface="Verdana" panose="020B0604030504040204" pitchFamily="34" charset="0"/>
                <a:cs typeface="Segoe UI Semilight" panose="020B0402040204020203" pitchFamily="34" charset="0"/>
              </a:rPr>
              <a:t>κατώτερες κοινωνικές τάξεις </a:t>
            </a:r>
            <a:r>
              <a:rPr lang="el-GR" sz="24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t>θα υποστήριζαν θερμότερα τον θετικισμό λόγω της εξάλειψης των ταξικών συγκρούσεων και θα βελτίωνε τις συνθήκες ζωής τους.</a:t>
            </a:r>
            <a:endParaRPr lang="el-GR" sz="2400" dirty="0">
              <a:solidFill>
                <a:srgbClr val="F75400"/>
              </a:solidFill>
              <a:latin typeface="Segoe UI Semilight" panose="020B0402040204020203" pitchFamily="34" charset="0"/>
              <a:ea typeface="Verdana" panose="020B0604030504040204" pitchFamily="34" charset="0"/>
              <a:cs typeface="Segoe UI Semilight" panose="020B0402040204020203" pitchFamily="34" charset="0"/>
            </a:endParaRPr>
          </a:p>
        </p:txBody>
      </p:sp>
    </p:spTree>
    <p:extLst>
      <p:ext uri="{BB962C8B-B14F-4D97-AF65-F5344CB8AC3E}">
        <p14:creationId xmlns:p14="http://schemas.microsoft.com/office/powerpoint/2010/main" val="2210929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040" y="77363"/>
            <a:ext cx="11490959" cy="840436"/>
          </a:xfrm>
        </p:spPr>
        <p:txBody>
          <a:bodyPr vert="horz" lIns="91440" tIns="45720" rIns="91440" bIns="45720" rtlCol="0" anchor="ctr">
            <a:noAutofit/>
          </a:bodyPr>
          <a:lstStyle/>
          <a:p>
            <a:r>
              <a:rPr lang="el-GR" sz="3200" b="1" dirty="0">
                <a:ea typeface="Verdana" panose="020B0604030504040204" pitchFamily="34" charset="0"/>
              </a:rPr>
              <a:t>Η Κοινωνιολογία ως επιστήμη της ανθρωπότητας</a:t>
            </a:r>
          </a:p>
        </p:txBody>
      </p:sp>
      <p:sp>
        <p:nvSpPr>
          <p:cNvPr id="7" name="Inhaltsplatzhalter 2"/>
          <p:cNvSpPr txBox="1">
            <a:spLocks/>
          </p:cNvSpPr>
          <p:nvPr/>
        </p:nvSpPr>
        <p:spPr>
          <a:xfrm>
            <a:off x="2479040" y="1352148"/>
            <a:ext cx="8564880" cy="47373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4163" indent="-284163">
              <a:lnSpc>
                <a:spcPct val="100000"/>
              </a:lnSpc>
              <a:spcBef>
                <a:spcPts val="0"/>
              </a:spcBef>
              <a:buClr>
                <a:srgbClr val="002060"/>
              </a:buClr>
              <a:buSzPct val="100000"/>
              <a:buFont typeface="Wingdings" panose="05000000000000000000" pitchFamily="2" charset="2"/>
              <a:buChar char="Ø"/>
            </a:pPr>
            <a:r>
              <a:rPr lang="el-GR"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t>Ο Κοντ εξέθεσε στους τρεις τελευταίους τόμους την αντίληψη για τη </a:t>
            </a:r>
            <a:r>
              <a:rPr lang="el-GR" dirty="0">
                <a:solidFill>
                  <a:srgbClr val="F75400"/>
                </a:solidFill>
                <a:latin typeface="Segoe UI Semilight" panose="020B0402040204020203" pitchFamily="34" charset="0"/>
                <a:ea typeface="Verdana" panose="020B0604030504040204" pitchFamily="34" charset="0"/>
                <a:cs typeface="Segoe UI Semilight" panose="020B0402040204020203" pitchFamily="34" charset="0"/>
              </a:rPr>
              <a:t>νέα κοινωνία </a:t>
            </a:r>
            <a:r>
              <a:rPr lang="el-GR"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t>(αντίληψη που ονομάζεται </a:t>
            </a:r>
            <a:r>
              <a:rPr lang="el-GR" dirty="0">
                <a:solidFill>
                  <a:srgbClr val="F75400"/>
                </a:solidFill>
                <a:latin typeface="Segoe UI Semilight" panose="020B0402040204020203" pitchFamily="34" charset="0"/>
                <a:ea typeface="Verdana" panose="020B0604030504040204" pitchFamily="34" charset="0"/>
                <a:cs typeface="Segoe UI Semilight" panose="020B0402040204020203" pitchFamily="34" charset="0"/>
              </a:rPr>
              <a:t>κοινωνιολογία</a:t>
            </a:r>
            <a:r>
              <a:rPr lang="el-GR"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t>). Την εξέθεσε στους τρεις τελευταίους τόμους των Μαθημάτων θετικής φιλοσοφίας (ιδιαίτερα στον τέταρτο τόμο).</a:t>
            </a:r>
          </a:p>
          <a:p>
            <a:pPr marL="0" indent="0">
              <a:lnSpc>
                <a:spcPct val="100000"/>
              </a:lnSpc>
              <a:spcBef>
                <a:spcPts val="0"/>
              </a:spcBef>
              <a:buClr>
                <a:srgbClr val="002060"/>
              </a:buClr>
              <a:buSzPct val="100000"/>
              <a:buNone/>
            </a:pPr>
            <a:endParaRPr lang="el-GR"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endParaRPr>
          </a:p>
          <a:p>
            <a:pPr marL="284163" indent="-284163">
              <a:lnSpc>
                <a:spcPct val="100000"/>
              </a:lnSpc>
              <a:spcBef>
                <a:spcPts val="0"/>
              </a:spcBef>
              <a:buClr>
                <a:srgbClr val="002060"/>
              </a:buClr>
              <a:buSzPct val="100000"/>
              <a:buFont typeface="Wingdings" panose="05000000000000000000" pitchFamily="2" charset="2"/>
              <a:buChar char="Ø"/>
            </a:pPr>
            <a:r>
              <a:rPr lang="el-GR"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t>Επικαλείται τρεις συγγραφείς: </a:t>
            </a:r>
            <a:r>
              <a:rPr lang="el-GR" dirty="0">
                <a:solidFill>
                  <a:srgbClr val="F75400"/>
                </a:solidFill>
                <a:latin typeface="Segoe UI Semilight" panose="020B0402040204020203" pitchFamily="34" charset="0"/>
                <a:ea typeface="Verdana" panose="020B0604030504040204" pitchFamily="34" charset="0"/>
                <a:cs typeface="Segoe UI Semilight" panose="020B0402040204020203" pitchFamily="34" charset="0"/>
              </a:rPr>
              <a:t>Μοντεσκιέ, </a:t>
            </a:r>
            <a:r>
              <a:rPr lang="en-US" dirty="0">
                <a:solidFill>
                  <a:srgbClr val="F75400"/>
                </a:solidFill>
                <a:latin typeface="Segoe UI Semilight" panose="020B0402040204020203" pitchFamily="34" charset="0"/>
                <a:ea typeface="Verdana" panose="020B0604030504040204" pitchFamily="34" charset="0"/>
                <a:cs typeface="Segoe UI Semilight" panose="020B0402040204020203" pitchFamily="34" charset="0"/>
              </a:rPr>
              <a:t>Condorcet, Bossuet </a:t>
            </a:r>
            <a:r>
              <a:rPr lang="el-GR"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t>(τους παρουσιάζει ως εμπνευστές και προδρόμους του). </a:t>
            </a:r>
          </a:p>
          <a:p>
            <a:pPr marL="0" indent="0">
              <a:lnSpc>
                <a:spcPct val="100000"/>
              </a:lnSpc>
              <a:spcBef>
                <a:spcPts val="0"/>
              </a:spcBef>
              <a:buClr>
                <a:srgbClr val="002060"/>
              </a:buClr>
              <a:buSzPct val="100000"/>
              <a:buNone/>
            </a:pPr>
            <a:endParaRPr lang="el-GR" sz="24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endParaRPr>
          </a:p>
          <a:p>
            <a:pPr marL="0" indent="0">
              <a:lnSpc>
                <a:spcPct val="100000"/>
              </a:lnSpc>
              <a:spcBef>
                <a:spcPts val="0"/>
              </a:spcBef>
              <a:buClr>
                <a:srgbClr val="002060"/>
              </a:buClr>
              <a:buSzPct val="100000"/>
              <a:buNone/>
            </a:pPr>
            <a:endParaRPr lang="el-GR" sz="24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endParaRPr>
          </a:p>
          <a:p>
            <a:pPr marL="0" indent="0">
              <a:lnSpc>
                <a:spcPct val="100000"/>
              </a:lnSpc>
              <a:spcBef>
                <a:spcPts val="0"/>
              </a:spcBef>
              <a:buClr>
                <a:srgbClr val="002060"/>
              </a:buClr>
              <a:buSzPct val="100000"/>
              <a:buNone/>
            </a:pPr>
            <a:endParaRPr lang="el-GR" sz="24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endParaRPr>
          </a:p>
          <a:p>
            <a:pPr marL="0" indent="0">
              <a:lnSpc>
                <a:spcPct val="100000"/>
              </a:lnSpc>
              <a:spcBef>
                <a:spcPts val="0"/>
              </a:spcBef>
              <a:buClr>
                <a:srgbClr val="002060"/>
              </a:buClr>
              <a:buSzPct val="100000"/>
              <a:buNone/>
            </a:pPr>
            <a:endParaRPr lang="el-GR" sz="24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endParaRPr>
          </a:p>
          <a:p>
            <a:pPr marL="0" indent="0">
              <a:lnSpc>
                <a:spcPct val="100000"/>
              </a:lnSpc>
              <a:spcBef>
                <a:spcPts val="0"/>
              </a:spcBef>
              <a:buClr>
                <a:srgbClr val="002060"/>
              </a:buClr>
              <a:buSzPct val="100000"/>
              <a:buNone/>
            </a:pPr>
            <a:endParaRPr lang="el-GR" sz="24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endParaRPr>
          </a:p>
          <a:p>
            <a:pPr marL="0" indent="0">
              <a:lnSpc>
                <a:spcPct val="100000"/>
              </a:lnSpc>
              <a:spcBef>
                <a:spcPts val="0"/>
              </a:spcBef>
              <a:buClr>
                <a:srgbClr val="002060"/>
              </a:buClr>
              <a:buSzPct val="100000"/>
              <a:buNone/>
            </a:pPr>
            <a:endParaRPr lang="el-GR" sz="24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endParaRPr>
          </a:p>
          <a:p>
            <a:pPr marL="0" indent="0">
              <a:lnSpc>
                <a:spcPct val="100000"/>
              </a:lnSpc>
              <a:spcBef>
                <a:spcPts val="0"/>
              </a:spcBef>
              <a:buClr>
                <a:srgbClr val="002060"/>
              </a:buClr>
              <a:buSzPct val="100000"/>
              <a:buNone/>
            </a:pPr>
            <a:endParaRPr lang="el-GR" sz="24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endParaRPr>
          </a:p>
          <a:p>
            <a:pPr marL="0" indent="0">
              <a:lnSpc>
                <a:spcPct val="100000"/>
              </a:lnSpc>
              <a:spcBef>
                <a:spcPts val="0"/>
              </a:spcBef>
              <a:buClr>
                <a:srgbClr val="002060"/>
              </a:buClr>
              <a:buSzPct val="100000"/>
              <a:buNone/>
            </a:pPr>
            <a:endParaRPr lang="el-GR" sz="24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endParaRPr>
          </a:p>
          <a:p>
            <a:pPr marL="0" indent="0">
              <a:lnSpc>
                <a:spcPct val="100000"/>
              </a:lnSpc>
              <a:spcBef>
                <a:spcPts val="0"/>
              </a:spcBef>
              <a:buClr>
                <a:srgbClr val="002060"/>
              </a:buClr>
              <a:buSzPct val="100000"/>
              <a:buNone/>
            </a:pPr>
            <a:endParaRPr lang="el-GR" sz="24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endParaRPr>
          </a:p>
          <a:p>
            <a:pPr marL="0" indent="0">
              <a:lnSpc>
                <a:spcPct val="100000"/>
              </a:lnSpc>
              <a:spcBef>
                <a:spcPts val="0"/>
              </a:spcBef>
              <a:buClr>
                <a:srgbClr val="002060"/>
              </a:buClr>
              <a:buSzPct val="100000"/>
              <a:buNone/>
            </a:pPr>
            <a:endParaRPr lang="el-GR" sz="24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endParaRPr>
          </a:p>
          <a:p>
            <a:pPr marL="0" indent="0">
              <a:lnSpc>
                <a:spcPct val="100000"/>
              </a:lnSpc>
              <a:spcBef>
                <a:spcPts val="0"/>
              </a:spcBef>
              <a:buClr>
                <a:srgbClr val="002060"/>
              </a:buClr>
              <a:buSzPct val="100000"/>
              <a:buNone/>
            </a:pPr>
            <a:endParaRPr lang="el-GR" sz="24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endParaRPr>
          </a:p>
          <a:p>
            <a:pPr marL="0" indent="0">
              <a:lnSpc>
                <a:spcPct val="100000"/>
              </a:lnSpc>
              <a:spcBef>
                <a:spcPts val="0"/>
              </a:spcBef>
              <a:buClr>
                <a:srgbClr val="002060"/>
              </a:buClr>
              <a:buSzPct val="100000"/>
              <a:buNone/>
            </a:pPr>
            <a:endParaRPr lang="el-GR" sz="2400" dirty="0">
              <a:solidFill>
                <a:srgbClr val="F75400"/>
              </a:solidFill>
              <a:latin typeface="Segoe UI Semilight" panose="020B0402040204020203" pitchFamily="34" charset="0"/>
              <a:ea typeface="Verdana" panose="020B0604030504040204" pitchFamily="34" charset="0"/>
              <a:cs typeface="Segoe UI Semilight" panose="020B0402040204020203" pitchFamily="34" charset="0"/>
            </a:endParaRPr>
          </a:p>
        </p:txBody>
      </p:sp>
    </p:spTree>
    <p:extLst>
      <p:ext uri="{BB962C8B-B14F-4D97-AF65-F5344CB8AC3E}">
        <p14:creationId xmlns:p14="http://schemas.microsoft.com/office/powerpoint/2010/main" val="9933290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1166" y="168803"/>
            <a:ext cx="12028513" cy="840436"/>
          </a:xfrm>
        </p:spPr>
        <p:txBody>
          <a:bodyPr vert="horz" lIns="91440" tIns="45720" rIns="91440" bIns="45720" rtlCol="0" anchor="ctr">
            <a:noAutofit/>
          </a:bodyPr>
          <a:lstStyle/>
          <a:p>
            <a:br>
              <a:rPr lang="el-GR" sz="3200" b="1" dirty="0">
                <a:ea typeface="Verdana" panose="020B0604030504040204" pitchFamily="34" charset="0"/>
              </a:rPr>
            </a:br>
            <a:r>
              <a:rPr lang="el-GR" sz="3200" b="1" dirty="0">
                <a:ea typeface="Verdana" panose="020B0604030504040204" pitchFamily="34" charset="0"/>
              </a:rPr>
              <a:t>Η Κοινωνιολογία ως επιστήμη της ανθρωπότητας</a:t>
            </a:r>
            <a:br>
              <a:rPr lang="el-GR" sz="3200" b="1" dirty="0">
                <a:ea typeface="Verdana" panose="020B0604030504040204" pitchFamily="34" charset="0"/>
              </a:rPr>
            </a:br>
            <a:r>
              <a:rPr lang="el-GR" sz="3200" b="1" dirty="0">
                <a:ea typeface="Verdana" panose="020B0604030504040204" pitchFamily="34" charset="0"/>
              </a:rPr>
              <a:t>Μοντεσκιέ</a:t>
            </a:r>
          </a:p>
        </p:txBody>
      </p:sp>
      <p:sp>
        <p:nvSpPr>
          <p:cNvPr id="7" name="Inhaltsplatzhalter 2"/>
          <p:cNvSpPr txBox="1">
            <a:spLocks/>
          </p:cNvSpPr>
          <p:nvPr/>
        </p:nvSpPr>
        <p:spPr>
          <a:xfrm>
            <a:off x="2387600" y="1646789"/>
            <a:ext cx="9306560" cy="330113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4163" indent="-284163">
              <a:lnSpc>
                <a:spcPct val="100000"/>
              </a:lnSpc>
              <a:spcBef>
                <a:spcPts val="0"/>
              </a:spcBef>
              <a:buClr>
                <a:srgbClr val="002060"/>
              </a:buClr>
              <a:buSzPct val="100000"/>
              <a:buFont typeface="Wingdings" panose="05000000000000000000" pitchFamily="2" charset="2"/>
              <a:buChar char="Ø"/>
            </a:pPr>
            <a:r>
              <a:rPr lang="el-GR" sz="26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t>Ο Κοντ αποδίδει στον Μοντεσκιέ την εξέχουσα τιμή ότι τόνισε την </a:t>
            </a:r>
            <a:r>
              <a:rPr lang="el-GR" sz="2600" dirty="0">
                <a:solidFill>
                  <a:srgbClr val="F75400"/>
                </a:solidFill>
                <a:latin typeface="Segoe UI Semilight" panose="020B0402040204020203" pitchFamily="34" charset="0"/>
                <a:ea typeface="Verdana" panose="020B0604030504040204" pitchFamily="34" charset="0"/>
                <a:cs typeface="Segoe UI Semilight" panose="020B0402040204020203" pitchFamily="34" charset="0"/>
              </a:rPr>
              <a:t>αιτιοκρατία</a:t>
            </a:r>
            <a:r>
              <a:rPr lang="el-GR" sz="26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t> των ιστορικών και κοινωνικών φαινομένων. </a:t>
            </a:r>
          </a:p>
          <a:p>
            <a:pPr marL="0" indent="0">
              <a:lnSpc>
                <a:spcPct val="100000"/>
              </a:lnSpc>
              <a:spcBef>
                <a:spcPts val="0"/>
              </a:spcBef>
              <a:buClr>
                <a:srgbClr val="002060"/>
              </a:buClr>
              <a:buSzPct val="100000"/>
              <a:buNone/>
            </a:pPr>
            <a:endParaRPr lang="el-GR" sz="26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endParaRPr>
          </a:p>
          <a:p>
            <a:pPr marL="284163" indent="-284163">
              <a:lnSpc>
                <a:spcPct val="100000"/>
              </a:lnSpc>
              <a:spcBef>
                <a:spcPts val="0"/>
              </a:spcBef>
              <a:buClr>
                <a:srgbClr val="002060"/>
              </a:buClr>
              <a:buSzPct val="100000"/>
              <a:buFont typeface="Wingdings" panose="05000000000000000000" pitchFamily="2" charset="2"/>
              <a:buChar char="Ø"/>
            </a:pPr>
            <a:r>
              <a:rPr lang="el-GR" sz="26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t> Οι </a:t>
            </a:r>
            <a:r>
              <a:rPr lang="el-GR" sz="2600" dirty="0">
                <a:solidFill>
                  <a:srgbClr val="F75400"/>
                </a:solidFill>
                <a:latin typeface="Segoe UI Semilight" panose="020B0402040204020203" pitchFamily="34" charset="0"/>
                <a:ea typeface="Verdana" panose="020B0604030504040204" pitchFamily="34" charset="0"/>
                <a:cs typeface="Segoe UI Semilight" panose="020B0402040204020203" pitchFamily="34" charset="0"/>
              </a:rPr>
              <a:t>νόμοι</a:t>
            </a:r>
            <a:r>
              <a:rPr lang="el-GR" sz="26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t> αντικατοπτρίζουν την αιτιοκρατία που αποδίδεται με την </a:t>
            </a:r>
            <a:r>
              <a:rPr lang="el-GR" sz="2600" dirty="0">
                <a:solidFill>
                  <a:srgbClr val="F75400"/>
                </a:solidFill>
                <a:latin typeface="Segoe UI Semilight" panose="020B0402040204020203" pitchFamily="34" charset="0"/>
                <a:ea typeface="Verdana" panose="020B0604030504040204" pitchFamily="34" charset="0"/>
                <a:cs typeface="Segoe UI Semilight" panose="020B0402040204020203" pitchFamily="34" charset="0"/>
              </a:rPr>
              <a:t>ποικιλία</a:t>
            </a:r>
            <a:r>
              <a:rPr lang="el-GR" sz="26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t> των κοινωνικών φαινομένων.</a:t>
            </a:r>
          </a:p>
          <a:p>
            <a:pPr marL="284163" indent="-284163">
              <a:lnSpc>
                <a:spcPct val="100000"/>
              </a:lnSpc>
              <a:spcBef>
                <a:spcPts val="0"/>
              </a:spcBef>
              <a:buClr>
                <a:srgbClr val="002060"/>
              </a:buClr>
              <a:buSzPct val="100000"/>
              <a:buFont typeface="Wingdings" panose="05000000000000000000" pitchFamily="2" charset="2"/>
              <a:buChar char="Ø"/>
            </a:pPr>
            <a:endParaRPr lang="el-GR" sz="26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endParaRPr>
          </a:p>
          <a:p>
            <a:pPr marL="284163" indent="-284163">
              <a:lnSpc>
                <a:spcPct val="100000"/>
              </a:lnSpc>
              <a:spcBef>
                <a:spcPts val="0"/>
              </a:spcBef>
              <a:buClr>
                <a:srgbClr val="002060"/>
              </a:buClr>
              <a:buSzPct val="100000"/>
              <a:buFont typeface="Wingdings" panose="05000000000000000000" pitchFamily="2" charset="2"/>
              <a:buChar char="Ø"/>
            </a:pPr>
            <a:r>
              <a:rPr lang="el-GR" sz="26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t>Ο Μοντεσκιέ </a:t>
            </a:r>
            <a:r>
              <a:rPr lang="el-GR" sz="2600" dirty="0">
                <a:solidFill>
                  <a:srgbClr val="F75400"/>
                </a:solidFill>
                <a:latin typeface="Segoe UI Semilight" panose="020B0402040204020203" pitchFamily="34" charset="0"/>
                <a:ea typeface="Verdana" panose="020B0604030504040204" pitchFamily="34" charset="0"/>
                <a:cs typeface="Segoe UI Semilight" panose="020B0402040204020203" pitchFamily="34" charset="0"/>
              </a:rPr>
              <a:t>δεν</a:t>
            </a:r>
            <a:r>
              <a:rPr lang="el-GR" sz="26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t> μπορεί να θεωρηθεί </a:t>
            </a:r>
            <a:r>
              <a:rPr lang="el-GR" sz="2600" dirty="0">
                <a:solidFill>
                  <a:srgbClr val="F75400"/>
                </a:solidFill>
                <a:latin typeface="Segoe UI Semilight" panose="020B0402040204020203" pitchFamily="34" charset="0"/>
                <a:ea typeface="Verdana" panose="020B0604030504040204" pitchFamily="34" charset="0"/>
                <a:cs typeface="Segoe UI Semilight" panose="020B0402040204020203" pitchFamily="34" charset="0"/>
              </a:rPr>
              <a:t>θεμελιωτής</a:t>
            </a:r>
            <a:r>
              <a:rPr lang="el-GR" sz="26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t> της κοινωνιολογίας λόγω της </a:t>
            </a:r>
            <a:r>
              <a:rPr lang="el-GR" sz="2600" dirty="0">
                <a:solidFill>
                  <a:srgbClr val="F75400"/>
                </a:solidFill>
                <a:latin typeface="Segoe UI Semilight" panose="020B0402040204020203" pitchFamily="34" charset="0"/>
                <a:ea typeface="Verdana" panose="020B0604030504040204" pitchFamily="34" charset="0"/>
                <a:cs typeface="Segoe UI Semilight" panose="020B0402040204020203" pitchFamily="34" charset="0"/>
              </a:rPr>
              <a:t>απουσίας</a:t>
            </a:r>
            <a:r>
              <a:rPr lang="el-GR" sz="26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t> της έννοιας της </a:t>
            </a:r>
            <a:r>
              <a:rPr lang="el-GR" sz="2600" dirty="0">
                <a:solidFill>
                  <a:srgbClr val="F75400"/>
                </a:solidFill>
                <a:latin typeface="Segoe UI Semilight" panose="020B0402040204020203" pitchFamily="34" charset="0"/>
                <a:ea typeface="Verdana" panose="020B0604030504040204" pitchFamily="34" charset="0"/>
                <a:cs typeface="Segoe UI Semilight" panose="020B0402040204020203" pitchFamily="34" charset="0"/>
              </a:rPr>
              <a:t>προόδου</a:t>
            </a:r>
            <a:r>
              <a:rPr lang="el-GR" sz="26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t>. </a:t>
            </a:r>
          </a:p>
          <a:p>
            <a:pPr marL="0" indent="0">
              <a:lnSpc>
                <a:spcPct val="100000"/>
              </a:lnSpc>
              <a:spcBef>
                <a:spcPts val="0"/>
              </a:spcBef>
              <a:buClr>
                <a:srgbClr val="002060"/>
              </a:buClr>
              <a:buSzPct val="100000"/>
              <a:buNone/>
            </a:pPr>
            <a:endParaRPr lang="el-GR" sz="2600" dirty="0">
              <a:solidFill>
                <a:srgbClr val="F75400"/>
              </a:solidFill>
              <a:latin typeface="Segoe UI Semilight" panose="020B0402040204020203" pitchFamily="34" charset="0"/>
              <a:ea typeface="Verdana" panose="020B0604030504040204" pitchFamily="34" charset="0"/>
              <a:cs typeface="Segoe UI Semilight" panose="020B0402040204020203" pitchFamily="34" charset="0"/>
            </a:endParaRPr>
          </a:p>
        </p:txBody>
      </p:sp>
    </p:spTree>
    <p:extLst>
      <p:ext uri="{BB962C8B-B14F-4D97-AF65-F5344CB8AC3E}">
        <p14:creationId xmlns:p14="http://schemas.microsoft.com/office/powerpoint/2010/main" val="36978307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360" y="77363"/>
            <a:ext cx="11257279" cy="840436"/>
          </a:xfrm>
        </p:spPr>
        <p:txBody>
          <a:bodyPr vert="horz" lIns="91440" tIns="45720" rIns="91440" bIns="45720" rtlCol="0" anchor="ctr">
            <a:noAutofit/>
          </a:bodyPr>
          <a:lstStyle/>
          <a:p>
            <a:br>
              <a:rPr lang="el-GR" sz="3200" b="1" dirty="0">
                <a:ea typeface="Verdana" panose="020B0604030504040204" pitchFamily="34" charset="0"/>
              </a:rPr>
            </a:br>
            <a:r>
              <a:rPr lang="el-GR" sz="3200" b="1" dirty="0">
                <a:ea typeface="Verdana" panose="020B0604030504040204" pitchFamily="34" charset="0"/>
              </a:rPr>
              <a:t>Η Κοινωνιολογία ως επιστήμη της ανθρωπότητας</a:t>
            </a:r>
            <a:br>
              <a:rPr lang="el-GR" sz="3200" b="1" dirty="0">
                <a:ea typeface="Verdana" panose="020B0604030504040204" pitchFamily="34" charset="0"/>
              </a:rPr>
            </a:br>
            <a:r>
              <a:rPr lang="en-US" sz="3200" b="1" dirty="0">
                <a:ea typeface="Verdana" panose="020B0604030504040204" pitchFamily="34" charset="0"/>
              </a:rPr>
              <a:t>Condorcet</a:t>
            </a:r>
            <a:endParaRPr lang="el-GR" sz="3200" b="1" dirty="0">
              <a:ea typeface="Verdana" panose="020B0604030504040204" pitchFamily="34" charset="0"/>
            </a:endParaRPr>
          </a:p>
        </p:txBody>
      </p:sp>
      <p:sp>
        <p:nvSpPr>
          <p:cNvPr id="7" name="Inhaltsplatzhalter 2"/>
          <p:cNvSpPr txBox="1">
            <a:spLocks/>
          </p:cNvSpPr>
          <p:nvPr/>
        </p:nvSpPr>
        <p:spPr>
          <a:xfrm>
            <a:off x="2763520" y="1352148"/>
            <a:ext cx="9133840" cy="47373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4163" indent="-284163">
              <a:lnSpc>
                <a:spcPct val="100000"/>
              </a:lnSpc>
              <a:spcBef>
                <a:spcPts val="0"/>
              </a:spcBef>
              <a:buClr>
                <a:srgbClr val="002060"/>
              </a:buClr>
              <a:buSzPct val="100000"/>
              <a:buFont typeface="Wingdings" panose="05000000000000000000" pitchFamily="2" charset="2"/>
              <a:buChar char="Ø"/>
            </a:pPr>
            <a:r>
              <a:rPr lang="el-GR" sz="24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t>Αντίθετα, ο Κοντ εντοπίζει την έννοια της </a:t>
            </a:r>
            <a:r>
              <a:rPr lang="el-GR" sz="2400" dirty="0">
                <a:solidFill>
                  <a:srgbClr val="F75400"/>
                </a:solidFill>
                <a:latin typeface="Segoe UI Semilight" panose="020B0402040204020203" pitchFamily="34" charset="0"/>
                <a:ea typeface="Verdana" panose="020B0604030504040204" pitchFamily="34" charset="0"/>
                <a:cs typeface="Segoe UI Semilight" panose="020B0402040204020203" pitchFamily="34" charset="0"/>
              </a:rPr>
              <a:t>προόδου</a:t>
            </a:r>
            <a:r>
              <a:rPr lang="el-GR" sz="24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t> στον</a:t>
            </a:r>
            <a:r>
              <a:rPr lang="en-US" sz="24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t> </a:t>
            </a:r>
            <a:r>
              <a:rPr lang="en-US" sz="2400" dirty="0">
                <a:solidFill>
                  <a:srgbClr val="F75400"/>
                </a:solidFill>
                <a:latin typeface="Segoe UI Semilight" panose="020B0402040204020203" pitchFamily="34" charset="0"/>
                <a:ea typeface="Verdana" panose="020B0604030504040204" pitchFamily="34" charset="0"/>
                <a:cs typeface="Segoe UI Semilight" panose="020B0402040204020203" pitchFamily="34" charset="0"/>
              </a:rPr>
              <a:t>Condorcet </a:t>
            </a:r>
            <a:r>
              <a:rPr lang="el-GR" sz="24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t>με έναν ιστορικό πίνακα προόδων του ανθρώπινου πνεύματος στον οποίο αποτυπώνεται η εξέλιξη του ανθρώπινου πνεύματος και συνεπάγεται την εξέλιξη των ανθρώπινων κοινωνιών.</a:t>
            </a:r>
          </a:p>
          <a:p>
            <a:pPr marL="284163" indent="-284163">
              <a:lnSpc>
                <a:spcPct val="100000"/>
              </a:lnSpc>
              <a:spcBef>
                <a:spcPts val="0"/>
              </a:spcBef>
              <a:buClr>
                <a:srgbClr val="002060"/>
              </a:buClr>
              <a:buSzPct val="100000"/>
              <a:buFont typeface="Wingdings" panose="05000000000000000000" pitchFamily="2" charset="2"/>
              <a:buChar char="Ø"/>
            </a:pPr>
            <a:endParaRPr lang="el-GR" sz="24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endParaRPr>
          </a:p>
          <a:p>
            <a:pPr marL="284163" indent="-284163">
              <a:lnSpc>
                <a:spcPct val="100000"/>
              </a:lnSpc>
              <a:spcBef>
                <a:spcPts val="0"/>
              </a:spcBef>
              <a:buClr>
                <a:srgbClr val="002060"/>
              </a:buClr>
              <a:buSzPct val="100000"/>
              <a:buFont typeface="Wingdings" panose="05000000000000000000" pitchFamily="2" charset="2"/>
              <a:buChar char="Ø"/>
            </a:pPr>
            <a:r>
              <a:rPr lang="el-GR" sz="24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t>Η κεντρική αντίληψη του Κοντ δημιουργείται από τον </a:t>
            </a:r>
            <a:r>
              <a:rPr lang="el-GR" sz="2400" dirty="0">
                <a:solidFill>
                  <a:srgbClr val="F75400"/>
                </a:solidFill>
                <a:latin typeface="Segoe UI Semilight" panose="020B0402040204020203" pitchFamily="34" charset="0"/>
                <a:ea typeface="Verdana" panose="020B0604030504040204" pitchFamily="34" charset="0"/>
                <a:cs typeface="Segoe UI Semilight" panose="020B0402040204020203" pitchFamily="34" charset="0"/>
              </a:rPr>
              <a:t>συνδυασμό</a:t>
            </a:r>
            <a:r>
              <a:rPr lang="el-GR" sz="24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t> της σκέψης </a:t>
            </a:r>
            <a:r>
              <a:rPr lang="el-GR" sz="2400" dirty="0">
                <a:solidFill>
                  <a:srgbClr val="F75400"/>
                </a:solidFill>
                <a:latin typeface="Segoe UI Semilight" panose="020B0402040204020203" pitchFamily="34" charset="0"/>
                <a:ea typeface="Verdana" panose="020B0604030504040204" pitchFamily="34" charset="0"/>
                <a:cs typeface="Segoe UI Semilight" panose="020B0402040204020203" pitchFamily="34" charset="0"/>
              </a:rPr>
              <a:t>Μοντεσκιέ</a:t>
            </a:r>
            <a:r>
              <a:rPr lang="el-GR" sz="24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t> (αιτιοκρατία) και του </a:t>
            </a:r>
            <a:r>
              <a:rPr lang="en-US" sz="2400" dirty="0">
                <a:solidFill>
                  <a:srgbClr val="F75400"/>
                </a:solidFill>
                <a:latin typeface="Segoe UI Semilight" panose="020B0402040204020203" pitchFamily="34" charset="0"/>
                <a:ea typeface="Verdana" panose="020B0604030504040204" pitchFamily="34" charset="0"/>
                <a:cs typeface="Segoe UI Semilight" panose="020B0402040204020203" pitchFamily="34" charset="0"/>
              </a:rPr>
              <a:t>Condorcet</a:t>
            </a:r>
            <a:r>
              <a:rPr lang="en-US" sz="24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t> (</a:t>
            </a:r>
            <a:r>
              <a:rPr lang="el-GR" sz="24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t>τα αναγκαία), τα κοινωνικά φαινόμενα χαρακτηρίζονται από την αιτιοκρατία με την αναπότρεπτη εξέλιξη των ανθρώπινων κοινωνιών βάση της προόδου του ανθρώπινου πνεύματος. </a:t>
            </a:r>
          </a:p>
          <a:p>
            <a:pPr marL="0" indent="0">
              <a:lnSpc>
                <a:spcPct val="100000"/>
              </a:lnSpc>
              <a:spcBef>
                <a:spcPts val="0"/>
              </a:spcBef>
              <a:buClr>
                <a:srgbClr val="002060"/>
              </a:buClr>
              <a:buSzPct val="100000"/>
              <a:buNone/>
            </a:pPr>
            <a:endParaRPr lang="el-GR" sz="24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endParaRPr>
          </a:p>
          <a:p>
            <a:pPr marL="284163" indent="-284163">
              <a:lnSpc>
                <a:spcPct val="100000"/>
              </a:lnSpc>
              <a:spcBef>
                <a:spcPts val="0"/>
              </a:spcBef>
              <a:buClr>
                <a:srgbClr val="002060"/>
              </a:buClr>
              <a:buSzPct val="100000"/>
              <a:buFont typeface="Wingdings" panose="05000000000000000000" pitchFamily="2" charset="2"/>
              <a:buChar char="Ø"/>
            </a:pPr>
            <a:endParaRPr lang="el-GR" sz="24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endParaRPr>
          </a:p>
          <a:p>
            <a:pPr marL="284163" indent="-284163">
              <a:lnSpc>
                <a:spcPct val="100000"/>
              </a:lnSpc>
              <a:spcBef>
                <a:spcPts val="0"/>
              </a:spcBef>
              <a:buClr>
                <a:srgbClr val="002060"/>
              </a:buClr>
              <a:buSzPct val="100000"/>
              <a:buFont typeface="Wingdings" panose="05000000000000000000" pitchFamily="2" charset="2"/>
              <a:buChar char="Ø"/>
            </a:pPr>
            <a:endParaRPr lang="el-GR" sz="2400" dirty="0">
              <a:solidFill>
                <a:srgbClr val="F75400"/>
              </a:solidFill>
              <a:latin typeface="Segoe UI Semilight" panose="020B0402040204020203" pitchFamily="34" charset="0"/>
              <a:ea typeface="Verdana" panose="020B0604030504040204" pitchFamily="34" charset="0"/>
              <a:cs typeface="Segoe UI Semilight" panose="020B0402040204020203" pitchFamily="34" charset="0"/>
            </a:endParaRPr>
          </a:p>
        </p:txBody>
      </p:sp>
    </p:spTree>
    <p:extLst>
      <p:ext uri="{BB962C8B-B14F-4D97-AF65-F5344CB8AC3E}">
        <p14:creationId xmlns:p14="http://schemas.microsoft.com/office/powerpoint/2010/main" val="32399792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880" y="77363"/>
            <a:ext cx="11348719" cy="840436"/>
          </a:xfrm>
        </p:spPr>
        <p:txBody>
          <a:bodyPr vert="horz" lIns="91440" tIns="45720" rIns="91440" bIns="45720" rtlCol="0" anchor="ctr">
            <a:noAutofit/>
          </a:bodyPr>
          <a:lstStyle/>
          <a:p>
            <a:br>
              <a:rPr lang="el-GR" sz="3200" b="1" dirty="0">
                <a:ea typeface="Verdana" panose="020B0604030504040204" pitchFamily="34" charset="0"/>
              </a:rPr>
            </a:br>
            <a:br>
              <a:rPr lang="en-US" sz="3200" b="1" dirty="0">
                <a:ea typeface="Verdana" panose="020B0604030504040204" pitchFamily="34" charset="0"/>
              </a:rPr>
            </a:br>
            <a:r>
              <a:rPr lang="el-GR" sz="3200" b="1" dirty="0">
                <a:ea typeface="Verdana" panose="020B0604030504040204" pitchFamily="34" charset="0"/>
              </a:rPr>
              <a:t>Η Κοινωνιολογία ως επιστήμη της ανθρωπότητας</a:t>
            </a:r>
            <a:br>
              <a:rPr lang="el-GR" sz="3200" b="1" dirty="0">
                <a:ea typeface="Verdana" panose="020B0604030504040204" pitchFamily="34" charset="0"/>
              </a:rPr>
            </a:br>
            <a:r>
              <a:rPr lang="en-US" sz="3200" b="1" dirty="0">
                <a:ea typeface="Verdana" panose="020B0604030504040204" pitchFamily="34" charset="0"/>
              </a:rPr>
              <a:t>Bossuet</a:t>
            </a:r>
            <a:br>
              <a:rPr lang="en-US" sz="3200" b="1" dirty="0">
                <a:ea typeface="Verdana" panose="020B0604030504040204" pitchFamily="34" charset="0"/>
              </a:rPr>
            </a:br>
            <a:endParaRPr lang="el-GR" sz="3200" b="1" dirty="0">
              <a:ea typeface="Verdana" panose="020B0604030504040204" pitchFamily="34" charset="0"/>
            </a:endParaRPr>
          </a:p>
        </p:txBody>
      </p:sp>
      <p:sp>
        <p:nvSpPr>
          <p:cNvPr id="7" name="Inhaltsplatzhalter 2"/>
          <p:cNvSpPr txBox="1">
            <a:spLocks/>
          </p:cNvSpPr>
          <p:nvPr/>
        </p:nvSpPr>
        <p:spPr>
          <a:xfrm>
            <a:off x="171450" y="1352148"/>
            <a:ext cx="7036746" cy="47373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4163" indent="-284163">
              <a:lnSpc>
                <a:spcPct val="100000"/>
              </a:lnSpc>
              <a:spcBef>
                <a:spcPts val="0"/>
              </a:spcBef>
              <a:buClr>
                <a:srgbClr val="002060"/>
              </a:buClr>
              <a:buSzPct val="100000"/>
              <a:buFont typeface="Wingdings" panose="05000000000000000000" pitchFamily="2" charset="2"/>
              <a:buChar char="Ø"/>
            </a:pPr>
            <a:endParaRPr lang="el-GR" sz="2000" dirty="0">
              <a:solidFill>
                <a:srgbClr val="F75400"/>
              </a:solidFill>
              <a:latin typeface="Segoe UI Semilight" panose="020B0402040204020203" pitchFamily="34" charset="0"/>
              <a:ea typeface="Verdana" panose="020B0604030504040204" pitchFamily="34" charset="0"/>
              <a:cs typeface="Segoe UI Semilight" panose="020B0402040204020203" pitchFamily="34" charset="0"/>
            </a:endParaRPr>
          </a:p>
        </p:txBody>
      </p:sp>
      <p:sp>
        <p:nvSpPr>
          <p:cNvPr id="4" name="Inhaltsplatzhalter 2">
            <a:extLst>
              <a:ext uri="{FF2B5EF4-FFF2-40B4-BE49-F238E27FC236}">
                <a16:creationId xmlns:a16="http://schemas.microsoft.com/office/drawing/2014/main" id="{2D4D76A0-EF88-40C4-88DA-E221F72B4C15}"/>
              </a:ext>
            </a:extLst>
          </p:cNvPr>
          <p:cNvSpPr txBox="1">
            <a:spLocks/>
          </p:cNvSpPr>
          <p:nvPr/>
        </p:nvSpPr>
        <p:spPr>
          <a:xfrm>
            <a:off x="2458720" y="1189585"/>
            <a:ext cx="9561830" cy="47373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4163" indent="-284163">
              <a:lnSpc>
                <a:spcPct val="100000"/>
              </a:lnSpc>
              <a:spcBef>
                <a:spcPts val="0"/>
              </a:spcBef>
              <a:buClr>
                <a:srgbClr val="002060"/>
              </a:buClr>
              <a:buSzPct val="100000"/>
              <a:buFont typeface="Wingdings" panose="05000000000000000000" pitchFamily="2" charset="2"/>
              <a:buChar char="Ø"/>
            </a:pPr>
            <a:r>
              <a:rPr lang="el-GR" sz="24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t>Ο Κοντ καταλογίζει στον </a:t>
            </a:r>
            <a:r>
              <a:rPr lang="en-US" sz="2400" dirty="0">
                <a:solidFill>
                  <a:srgbClr val="F75400"/>
                </a:solidFill>
                <a:latin typeface="Segoe UI Semilight" panose="020B0402040204020203" pitchFamily="34" charset="0"/>
                <a:ea typeface="Verdana" panose="020B0604030504040204" pitchFamily="34" charset="0"/>
                <a:cs typeface="Segoe UI Semilight" panose="020B0402040204020203" pitchFamily="34" charset="0"/>
              </a:rPr>
              <a:t>Bossuet</a:t>
            </a:r>
            <a:r>
              <a:rPr lang="el-GR" sz="24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t> την σημαντικότερη προσπάθεια (για την Θεία Πρόνοια) πριν από τη δική του, </a:t>
            </a:r>
            <a:r>
              <a:rPr lang="el-GR" sz="2400" dirty="0">
                <a:solidFill>
                  <a:srgbClr val="F75400"/>
                </a:solidFill>
                <a:latin typeface="Segoe UI Semilight" panose="020B0402040204020203" pitchFamily="34" charset="0"/>
                <a:ea typeface="Verdana" panose="020B0604030504040204" pitchFamily="34" charset="0"/>
                <a:cs typeface="Segoe UI Semilight" panose="020B0402040204020203" pitchFamily="34" charset="0"/>
              </a:rPr>
              <a:t>προς μία θεολογική κατάσταση</a:t>
            </a:r>
            <a:r>
              <a:rPr lang="el-GR" sz="24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t>. </a:t>
            </a:r>
          </a:p>
          <a:p>
            <a:pPr marL="284163" indent="-284163">
              <a:lnSpc>
                <a:spcPct val="100000"/>
              </a:lnSpc>
              <a:spcBef>
                <a:spcPts val="0"/>
              </a:spcBef>
              <a:buClr>
                <a:srgbClr val="002060"/>
              </a:buClr>
              <a:buSzPct val="100000"/>
              <a:buFont typeface="Wingdings" panose="05000000000000000000" pitchFamily="2" charset="2"/>
              <a:buChar char="Ø"/>
            </a:pPr>
            <a:endParaRPr lang="el-GR" sz="24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endParaRPr>
          </a:p>
          <a:p>
            <a:pPr marL="284163" indent="-284163">
              <a:lnSpc>
                <a:spcPct val="100000"/>
              </a:lnSpc>
              <a:spcBef>
                <a:spcPts val="0"/>
              </a:spcBef>
              <a:buClr>
                <a:srgbClr val="002060"/>
              </a:buClr>
              <a:buSzPct val="100000"/>
              <a:buFont typeface="Wingdings" panose="05000000000000000000" pitchFamily="2" charset="2"/>
              <a:buChar char="Ø"/>
            </a:pPr>
            <a:r>
              <a:rPr lang="el-GR" sz="24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t>Κλειδί της κοινωνιολογικής αντίληψης του Κοντ είναι ο έλλογος συσχετισμός των ανθρωπίνων γεγονότων βάση ενός </a:t>
            </a:r>
            <a:r>
              <a:rPr lang="el-GR" sz="2400" dirty="0">
                <a:solidFill>
                  <a:srgbClr val="F75400"/>
                </a:solidFill>
                <a:latin typeface="Segoe UI Semilight" panose="020B0402040204020203" pitchFamily="34" charset="0"/>
                <a:ea typeface="Verdana" panose="020B0604030504040204" pitchFamily="34" charset="0"/>
                <a:cs typeface="Segoe UI Semilight" panose="020B0402040204020203" pitchFamily="34" charset="0"/>
              </a:rPr>
              <a:t>ενιαίου σχεδίου</a:t>
            </a:r>
            <a:r>
              <a:rPr lang="el-GR" sz="24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t>. </a:t>
            </a:r>
          </a:p>
          <a:p>
            <a:pPr marL="284163" indent="-284163">
              <a:lnSpc>
                <a:spcPct val="100000"/>
              </a:lnSpc>
              <a:spcBef>
                <a:spcPts val="0"/>
              </a:spcBef>
              <a:buClr>
                <a:srgbClr val="002060"/>
              </a:buClr>
              <a:buSzPct val="100000"/>
              <a:buFont typeface="Wingdings" panose="05000000000000000000" pitchFamily="2" charset="2"/>
              <a:buChar char="Ø"/>
            </a:pPr>
            <a:endParaRPr lang="el-GR" sz="24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endParaRPr>
          </a:p>
          <a:p>
            <a:pPr marL="284163" indent="-284163">
              <a:lnSpc>
                <a:spcPct val="100000"/>
              </a:lnSpc>
              <a:spcBef>
                <a:spcPts val="0"/>
              </a:spcBef>
              <a:buClr>
                <a:srgbClr val="002060"/>
              </a:buClr>
              <a:buSzPct val="100000"/>
              <a:buFont typeface="Wingdings" panose="05000000000000000000" pitchFamily="2" charset="2"/>
              <a:buChar char="Ø"/>
            </a:pPr>
            <a:r>
              <a:rPr lang="el-GR" sz="24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t>Μεταβαίνει από την ανάλυση της ιστορίας θεολογικά στην ερμηνεία βάση των γενικών νόμων. </a:t>
            </a:r>
          </a:p>
          <a:p>
            <a:pPr marL="284163" indent="-284163">
              <a:lnSpc>
                <a:spcPct val="100000"/>
              </a:lnSpc>
              <a:spcBef>
                <a:spcPts val="0"/>
              </a:spcBef>
              <a:buClr>
                <a:srgbClr val="002060"/>
              </a:buClr>
              <a:buSzPct val="100000"/>
              <a:buFont typeface="Wingdings" panose="05000000000000000000" pitchFamily="2" charset="2"/>
              <a:buChar char="Ø"/>
            </a:pPr>
            <a:endParaRPr lang="el-GR" sz="24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endParaRPr>
          </a:p>
          <a:p>
            <a:pPr marL="284163" indent="-284163">
              <a:lnSpc>
                <a:spcPct val="100000"/>
              </a:lnSpc>
              <a:spcBef>
                <a:spcPts val="0"/>
              </a:spcBef>
              <a:buClr>
                <a:srgbClr val="002060"/>
              </a:buClr>
              <a:buSzPct val="100000"/>
              <a:buFont typeface="Wingdings" panose="05000000000000000000" pitchFamily="2" charset="2"/>
              <a:buChar char="Ø"/>
            </a:pPr>
            <a:r>
              <a:rPr lang="el-GR" sz="24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t>Υποστηρίζει πως στο θετικό στάδιο, η </a:t>
            </a:r>
            <a:r>
              <a:rPr lang="el-GR" sz="2400" dirty="0">
                <a:solidFill>
                  <a:srgbClr val="F75400"/>
                </a:solidFill>
                <a:latin typeface="Segoe UI Semilight" panose="020B0402040204020203" pitchFamily="34" charset="0"/>
                <a:ea typeface="Verdana" panose="020B0604030504040204" pitchFamily="34" charset="0"/>
                <a:cs typeface="Segoe UI Semilight" panose="020B0402040204020203" pitchFamily="34" charset="0"/>
              </a:rPr>
              <a:t>θετική μέθοδος </a:t>
            </a:r>
            <a:r>
              <a:rPr lang="el-GR" sz="24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t>(πείραμα-παρατήρηση-διατύπωση νόμων) πρέπει να επικρατήσει </a:t>
            </a:r>
            <a:r>
              <a:rPr lang="el-GR" sz="2400" dirty="0">
                <a:solidFill>
                  <a:srgbClr val="F75400"/>
                </a:solidFill>
                <a:latin typeface="Segoe UI Semilight" panose="020B0402040204020203" pitchFamily="34" charset="0"/>
                <a:ea typeface="Verdana" panose="020B0604030504040204" pitchFamily="34" charset="0"/>
                <a:cs typeface="Segoe UI Semilight" panose="020B0402040204020203" pitchFamily="34" charset="0"/>
              </a:rPr>
              <a:t>σε όλες τις επιστήμες και τομείς</a:t>
            </a:r>
            <a:r>
              <a:rPr lang="el-GR" sz="24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t> σχηματίζοντας ένα συνεκτικό όλο.</a:t>
            </a:r>
          </a:p>
          <a:p>
            <a:pPr marL="284163" indent="-284163">
              <a:lnSpc>
                <a:spcPct val="100000"/>
              </a:lnSpc>
              <a:spcBef>
                <a:spcPts val="0"/>
              </a:spcBef>
              <a:buClr>
                <a:srgbClr val="002060"/>
              </a:buClr>
              <a:buSzPct val="100000"/>
              <a:buFont typeface="Wingdings" panose="05000000000000000000" pitchFamily="2" charset="2"/>
              <a:buChar char="Ø"/>
            </a:pPr>
            <a:endParaRPr lang="el-GR" sz="2400" dirty="0">
              <a:solidFill>
                <a:srgbClr val="F75400"/>
              </a:solidFill>
              <a:latin typeface="Segoe UI Semilight" panose="020B0402040204020203" pitchFamily="34" charset="0"/>
              <a:ea typeface="Verdana" panose="020B0604030504040204" pitchFamily="34" charset="0"/>
              <a:cs typeface="Segoe UI Semilight" panose="020B0402040204020203" pitchFamily="34" charset="0"/>
            </a:endParaRPr>
          </a:p>
        </p:txBody>
      </p:sp>
    </p:spTree>
    <p:extLst>
      <p:ext uri="{BB962C8B-B14F-4D97-AF65-F5344CB8AC3E}">
        <p14:creationId xmlns:p14="http://schemas.microsoft.com/office/powerpoint/2010/main" val="9871866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880" y="77363"/>
            <a:ext cx="10932159" cy="840436"/>
          </a:xfrm>
        </p:spPr>
        <p:txBody>
          <a:bodyPr vert="horz" lIns="91440" tIns="45720" rIns="91440" bIns="45720" rtlCol="0" anchor="ctr">
            <a:noAutofit/>
          </a:bodyPr>
          <a:lstStyle/>
          <a:p>
            <a:br>
              <a:rPr lang="el-GR" sz="3200" b="1" dirty="0">
                <a:ea typeface="Verdana" panose="020B0604030504040204" pitchFamily="34" charset="0"/>
              </a:rPr>
            </a:br>
            <a:br>
              <a:rPr lang="en-US" sz="3200" b="1" dirty="0">
                <a:ea typeface="Verdana" panose="020B0604030504040204" pitchFamily="34" charset="0"/>
              </a:rPr>
            </a:br>
            <a:r>
              <a:rPr lang="el-GR" sz="3200" b="1" dirty="0">
                <a:ea typeface="Verdana" panose="020B0604030504040204" pitchFamily="34" charset="0"/>
              </a:rPr>
              <a:t>Η Κοινωνιολογία ως επιστήμη της ανθρωπότητας</a:t>
            </a:r>
            <a:br>
              <a:rPr lang="el-GR" sz="3200" b="1" dirty="0">
                <a:ea typeface="Verdana" panose="020B0604030504040204" pitchFamily="34" charset="0"/>
              </a:rPr>
            </a:br>
            <a:br>
              <a:rPr lang="en-US" sz="3200" b="1" dirty="0">
                <a:ea typeface="Verdana" panose="020B0604030504040204" pitchFamily="34" charset="0"/>
              </a:rPr>
            </a:br>
            <a:endParaRPr lang="el-GR" sz="3200" b="1" dirty="0">
              <a:ea typeface="Verdana" panose="020B0604030504040204" pitchFamily="34" charset="0"/>
            </a:endParaRPr>
          </a:p>
        </p:txBody>
      </p:sp>
      <p:sp>
        <p:nvSpPr>
          <p:cNvPr id="7" name="Inhaltsplatzhalter 2"/>
          <p:cNvSpPr txBox="1">
            <a:spLocks/>
          </p:cNvSpPr>
          <p:nvPr/>
        </p:nvSpPr>
        <p:spPr>
          <a:xfrm>
            <a:off x="171450" y="1352148"/>
            <a:ext cx="7036746" cy="47373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4163" indent="-284163">
              <a:lnSpc>
                <a:spcPct val="100000"/>
              </a:lnSpc>
              <a:spcBef>
                <a:spcPts val="0"/>
              </a:spcBef>
              <a:buClr>
                <a:srgbClr val="002060"/>
              </a:buClr>
              <a:buSzPct val="100000"/>
              <a:buFont typeface="Wingdings" panose="05000000000000000000" pitchFamily="2" charset="2"/>
              <a:buChar char="Ø"/>
            </a:pPr>
            <a:endParaRPr lang="el-GR" sz="2000" dirty="0">
              <a:solidFill>
                <a:srgbClr val="F75400"/>
              </a:solidFill>
              <a:latin typeface="Segoe UI Semilight" panose="020B0402040204020203" pitchFamily="34" charset="0"/>
              <a:ea typeface="Verdana" panose="020B0604030504040204" pitchFamily="34" charset="0"/>
              <a:cs typeface="Segoe UI Semilight" panose="020B0402040204020203" pitchFamily="34" charset="0"/>
            </a:endParaRPr>
          </a:p>
        </p:txBody>
      </p:sp>
      <p:sp>
        <p:nvSpPr>
          <p:cNvPr id="4" name="Inhaltsplatzhalter 2">
            <a:extLst>
              <a:ext uri="{FF2B5EF4-FFF2-40B4-BE49-F238E27FC236}">
                <a16:creationId xmlns:a16="http://schemas.microsoft.com/office/drawing/2014/main" id="{2D4D76A0-EF88-40C4-88DA-E221F72B4C15}"/>
              </a:ext>
            </a:extLst>
          </p:cNvPr>
          <p:cNvSpPr txBox="1">
            <a:spLocks/>
          </p:cNvSpPr>
          <p:nvPr/>
        </p:nvSpPr>
        <p:spPr>
          <a:xfrm>
            <a:off x="2753360" y="1151323"/>
            <a:ext cx="8961120" cy="545381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4163" indent="-284163">
              <a:lnSpc>
                <a:spcPct val="100000"/>
              </a:lnSpc>
              <a:spcBef>
                <a:spcPts val="0"/>
              </a:spcBef>
              <a:buClr>
                <a:srgbClr val="002060"/>
              </a:buClr>
              <a:buSzPct val="100000"/>
              <a:buFont typeface="Wingdings" panose="05000000000000000000" pitchFamily="2" charset="2"/>
              <a:buChar char="Ø"/>
            </a:pPr>
            <a:r>
              <a:rPr lang="el-GR" sz="24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t>Η έλευση των επιστημών </a:t>
            </a:r>
            <a:r>
              <a:rPr lang="el-GR" sz="2400" dirty="0">
                <a:solidFill>
                  <a:srgbClr val="F75400"/>
                </a:solidFill>
                <a:latin typeface="Segoe UI Semilight" panose="020B0402040204020203" pitchFamily="34" charset="0"/>
                <a:ea typeface="Verdana" panose="020B0604030504040204" pitchFamily="34" charset="0"/>
                <a:cs typeface="Segoe UI Semilight" panose="020B0402040204020203" pitchFamily="34" charset="0"/>
              </a:rPr>
              <a:t>στο θετικό στάδιο </a:t>
            </a:r>
            <a:r>
              <a:rPr lang="el-GR" sz="24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t>πραγματοποιείται </a:t>
            </a:r>
            <a:r>
              <a:rPr lang="el-GR" sz="2400" dirty="0">
                <a:solidFill>
                  <a:srgbClr val="F75400"/>
                </a:solidFill>
                <a:latin typeface="Segoe UI Semilight" panose="020B0402040204020203" pitchFamily="34" charset="0"/>
                <a:ea typeface="Verdana" panose="020B0604030504040204" pitchFamily="34" charset="0"/>
                <a:cs typeface="Segoe UI Semilight" panose="020B0402040204020203" pitchFamily="34" charset="0"/>
              </a:rPr>
              <a:t>σε διαφορετική ιστορική περίοδο</a:t>
            </a:r>
            <a:r>
              <a:rPr lang="el-GR" sz="24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t>. Αυτό φαίνεται καθώς πρώτες αναδεικνύονται όσες διαδίδουν ουσιωδώς την θετική σκέψη.</a:t>
            </a:r>
          </a:p>
          <a:p>
            <a:pPr marL="284163" indent="-284163">
              <a:lnSpc>
                <a:spcPct val="100000"/>
              </a:lnSpc>
              <a:spcBef>
                <a:spcPts val="0"/>
              </a:spcBef>
              <a:buClr>
                <a:srgbClr val="002060"/>
              </a:buClr>
              <a:buSzPct val="100000"/>
              <a:buFont typeface="Wingdings" panose="05000000000000000000" pitchFamily="2" charset="2"/>
              <a:buChar char="Ø"/>
            </a:pPr>
            <a:endParaRPr lang="el-GR" sz="24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endParaRPr>
          </a:p>
          <a:p>
            <a:pPr marL="284163" indent="-284163">
              <a:lnSpc>
                <a:spcPct val="100000"/>
              </a:lnSpc>
              <a:spcBef>
                <a:spcPts val="0"/>
              </a:spcBef>
              <a:buClr>
                <a:srgbClr val="002060"/>
              </a:buClr>
              <a:buSzPct val="100000"/>
              <a:buFont typeface="Wingdings" panose="05000000000000000000" pitchFamily="2" charset="2"/>
              <a:buChar char="Ø"/>
            </a:pPr>
            <a:r>
              <a:rPr lang="el-GR" sz="24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t>Ακόμη αποτυπώνεται με την επικράτηση του </a:t>
            </a:r>
            <a:r>
              <a:rPr lang="el-GR" sz="2400" dirty="0">
                <a:solidFill>
                  <a:srgbClr val="F75400"/>
                </a:solidFill>
                <a:latin typeface="Segoe UI Semilight" panose="020B0402040204020203" pitchFamily="34" charset="0"/>
                <a:ea typeface="Verdana" panose="020B0604030504040204" pitchFamily="34" charset="0"/>
                <a:cs typeface="Segoe UI Semilight" panose="020B0402040204020203" pitchFamily="34" charset="0"/>
              </a:rPr>
              <a:t>φετιχισμού πριν από τον θετικισμό</a:t>
            </a:r>
            <a:r>
              <a:rPr lang="el-GR" sz="24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t> ο οποίος συνίσταται ως ο αυθόρμητος τρόπος σκέψης του ανθρώπινου πνεύματος και η εμψύχωση, εξομοίωση των πάντων με τον άνθρωπο. </a:t>
            </a:r>
          </a:p>
          <a:p>
            <a:pPr marL="284163" indent="-284163">
              <a:lnSpc>
                <a:spcPct val="100000"/>
              </a:lnSpc>
              <a:spcBef>
                <a:spcPts val="0"/>
              </a:spcBef>
              <a:buClr>
                <a:srgbClr val="002060"/>
              </a:buClr>
              <a:buSzPct val="100000"/>
              <a:buFont typeface="Wingdings" panose="05000000000000000000" pitchFamily="2" charset="2"/>
              <a:buChar char="Ø"/>
            </a:pPr>
            <a:endParaRPr lang="el-GR" sz="24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endParaRPr>
          </a:p>
          <a:p>
            <a:pPr marL="284163" indent="-284163">
              <a:lnSpc>
                <a:spcPct val="100000"/>
              </a:lnSpc>
              <a:spcBef>
                <a:spcPts val="0"/>
              </a:spcBef>
              <a:buClr>
                <a:srgbClr val="002060"/>
              </a:buClr>
              <a:buSzPct val="100000"/>
              <a:buFont typeface="Wingdings" panose="05000000000000000000" pitchFamily="2" charset="2"/>
              <a:buChar char="Ø"/>
            </a:pPr>
            <a:r>
              <a:rPr lang="el-GR" sz="24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t>Η εξέλιξη της σκέψης του Κοντ τον οδήγησε στην ύπαρξη </a:t>
            </a:r>
            <a:r>
              <a:rPr lang="el-GR" sz="2400" dirty="0">
                <a:solidFill>
                  <a:srgbClr val="F75400"/>
                </a:solidFill>
                <a:latin typeface="Segoe UI Semilight" panose="020B0402040204020203" pitchFamily="34" charset="0"/>
                <a:ea typeface="Verdana" panose="020B0604030504040204" pitchFamily="34" charset="0"/>
                <a:cs typeface="Segoe UI Semilight" panose="020B0402040204020203" pitchFamily="34" charset="0"/>
              </a:rPr>
              <a:t>πολλαπλότητας των φιλοσοφιών </a:t>
            </a:r>
            <a:r>
              <a:rPr lang="el-GR" sz="24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t>(φετιχισμός-θετικισμός). </a:t>
            </a:r>
          </a:p>
          <a:p>
            <a:pPr marL="284163" indent="-284163">
              <a:lnSpc>
                <a:spcPct val="100000"/>
              </a:lnSpc>
              <a:spcBef>
                <a:spcPts val="0"/>
              </a:spcBef>
              <a:buClr>
                <a:srgbClr val="002060"/>
              </a:buClr>
              <a:buSzPct val="100000"/>
              <a:buFont typeface="Wingdings" panose="05000000000000000000" pitchFamily="2" charset="2"/>
              <a:buChar char="Ø"/>
            </a:pPr>
            <a:endParaRPr lang="el-GR" sz="24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endParaRPr>
          </a:p>
          <a:p>
            <a:pPr marL="284163" indent="-284163">
              <a:lnSpc>
                <a:spcPct val="100000"/>
              </a:lnSpc>
              <a:spcBef>
                <a:spcPts val="0"/>
              </a:spcBef>
              <a:buClr>
                <a:srgbClr val="002060"/>
              </a:buClr>
              <a:buSzPct val="100000"/>
              <a:buFont typeface="Wingdings" panose="05000000000000000000" pitchFamily="2" charset="2"/>
              <a:buChar char="Ø"/>
            </a:pPr>
            <a:endParaRPr lang="el-GR" sz="24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endParaRPr>
          </a:p>
          <a:p>
            <a:pPr marL="0" indent="0">
              <a:lnSpc>
                <a:spcPct val="100000"/>
              </a:lnSpc>
              <a:spcBef>
                <a:spcPts val="0"/>
              </a:spcBef>
              <a:buClr>
                <a:srgbClr val="002060"/>
              </a:buClr>
              <a:buSzPct val="100000"/>
              <a:buNone/>
            </a:pPr>
            <a:endParaRPr lang="el-GR" sz="24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endParaRPr>
          </a:p>
          <a:p>
            <a:pPr marL="284163" indent="-284163">
              <a:lnSpc>
                <a:spcPct val="100000"/>
              </a:lnSpc>
              <a:spcBef>
                <a:spcPts val="0"/>
              </a:spcBef>
              <a:buClr>
                <a:srgbClr val="002060"/>
              </a:buClr>
              <a:buSzPct val="100000"/>
              <a:buFont typeface="Wingdings" panose="05000000000000000000" pitchFamily="2" charset="2"/>
              <a:buChar char="Ø"/>
            </a:pPr>
            <a:endParaRPr lang="el-GR" sz="24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endParaRPr>
          </a:p>
          <a:p>
            <a:pPr marL="284163" indent="-284163">
              <a:lnSpc>
                <a:spcPct val="100000"/>
              </a:lnSpc>
              <a:spcBef>
                <a:spcPts val="0"/>
              </a:spcBef>
              <a:buClr>
                <a:srgbClr val="002060"/>
              </a:buClr>
              <a:buSzPct val="100000"/>
              <a:buFont typeface="Wingdings" panose="05000000000000000000" pitchFamily="2" charset="2"/>
              <a:buChar char="Ø"/>
            </a:pPr>
            <a:endParaRPr lang="el-GR" sz="2400" dirty="0">
              <a:solidFill>
                <a:srgbClr val="F75400"/>
              </a:solidFill>
              <a:latin typeface="Segoe UI Semilight" panose="020B0402040204020203" pitchFamily="34" charset="0"/>
              <a:ea typeface="Verdana" panose="020B0604030504040204" pitchFamily="34" charset="0"/>
              <a:cs typeface="Segoe UI Semilight" panose="020B0402040204020203" pitchFamily="34" charset="0"/>
            </a:endParaRPr>
          </a:p>
        </p:txBody>
      </p:sp>
    </p:spTree>
    <p:extLst>
      <p:ext uri="{BB962C8B-B14F-4D97-AF65-F5344CB8AC3E}">
        <p14:creationId xmlns:p14="http://schemas.microsoft.com/office/powerpoint/2010/main" val="30822740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360" y="77363"/>
            <a:ext cx="10444479" cy="840436"/>
          </a:xfrm>
        </p:spPr>
        <p:txBody>
          <a:bodyPr vert="horz" lIns="91440" tIns="45720" rIns="91440" bIns="45720" rtlCol="0" anchor="ctr">
            <a:noAutofit/>
          </a:bodyPr>
          <a:lstStyle/>
          <a:p>
            <a:br>
              <a:rPr lang="el-GR" sz="3200" b="1" dirty="0">
                <a:ea typeface="Verdana" panose="020B0604030504040204" pitchFamily="34" charset="0"/>
              </a:rPr>
            </a:br>
            <a:br>
              <a:rPr lang="en-US" sz="3200" b="1" dirty="0">
                <a:ea typeface="Verdana" panose="020B0604030504040204" pitchFamily="34" charset="0"/>
              </a:rPr>
            </a:br>
            <a:r>
              <a:rPr lang="el-GR" sz="3200" b="1" dirty="0">
                <a:ea typeface="Verdana" panose="020B0604030504040204" pitchFamily="34" charset="0"/>
              </a:rPr>
              <a:t>Η Κοινωνιολογία ως επιστήμη της ανθρωπότητας</a:t>
            </a:r>
            <a:br>
              <a:rPr lang="el-GR" sz="3200" b="1" dirty="0">
                <a:ea typeface="Verdana" panose="020B0604030504040204" pitchFamily="34" charset="0"/>
              </a:rPr>
            </a:br>
            <a:br>
              <a:rPr lang="en-US" sz="3200" b="1" dirty="0">
                <a:ea typeface="Verdana" panose="020B0604030504040204" pitchFamily="34" charset="0"/>
              </a:rPr>
            </a:br>
            <a:endParaRPr lang="el-GR" sz="3200" b="1" dirty="0">
              <a:ea typeface="Verdana" panose="020B0604030504040204" pitchFamily="34" charset="0"/>
            </a:endParaRPr>
          </a:p>
        </p:txBody>
      </p:sp>
      <p:sp>
        <p:nvSpPr>
          <p:cNvPr id="7" name="Inhaltsplatzhalter 2"/>
          <p:cNvSpPr txBox="1">
            <a:spLocks/>
          </p:cNvSpPr>
          <p:nvPr/>
        </p:nvSpPr>
        <p:spPr>
          <a:xfrm>
            <a:off x="171450" y="1352148"/>
            <a:ext cx="7036746" cy="47373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4163" indent="-284163">
              <a:lnSpc>
                <a:spcPct val="100000"/>
              </a:lnSpc>
              <a:spcBef>
                <a:spcPts val="0"/>
              </a:spcBef>
              <a:buClr>
                <a:srgbClr val="002060"/>
              </a:buClr>
              <a:buSzPct val="100000"/>
              <a:buFont typeface="Wingdings" panose="05000000000000000000" pitchFamily="2" charset="2"/>
              <a:buChar char="Ø"/>
            </a:pPr>
            <a:endParaRPr lang="el-GR" sz="2000" dirty="0">
              <a:solidFill>
                <a:srgbClr val="F75400"/>
              </a:solidFill>
              <a:latin typeface="Segoe UI Semilight" panose="020B0402040204020203" pitchFamily="34" charset="0"/>
              <a:ea typeface="Verdana" panose="020B0604030504040204" pitchFamily="34" charset="0"/>
              <a:cs typeface="Segoe UI Semilight" panose="020B0402040204020203" pitchFamily="34" charset="0"/>
            </a:endParaRPr>
          </a:p>
        </p:txBody>
      </p:sp>
      <p:sp>
        <p:nvSpPr>
          <p:cNvPr id="4" name="Inhaltsplatzhalter 2">
            <a:extLst>
              <a:ext uri="{FF2B5EF4-FFF2-40B4-BE49-F238E27FC236}">
                <a16:creationId xmlns:a16="http://schemas.microsoft.com/office/drawing/2014/main" id="{2D4D76A0-EF88-40C4-88DA-E221F72B4C15}"/>
              </a:ext>
            </a:extLst>
          </p:cNvPr>
          <p:cNvSpPr txBox="1">
            <a:spLocks/>
          </p:cNvSpPr>
          <p:nvPr/>
        </p:nvSpPr>
        <p:spPr>
          <a:xfrm>
            <a:off x="2611120" y="1095334"/>
            <a:ext cx="9296400" cy="54578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4163" indent="-284163">
              <a:lnSpc>
                <a:spcPct val="100000"/>
              </a:lnSpc>
              <a:spcBef>
                <a:spcPts val="0"/>
              </a:spcBef>
              <a:buClr>
                <a:srgbClr val="002060"/>
              </a:buClr>
              <a:buSzPct val="100000"/>
              <a:buFont typeface="Wingdings" panose="05000000000000000000" pitchFamily="2" charset="2"/>
              <a:buChar char="Ø"/>
            </a:pPr>
            <a:r>
              <a:rPr lang="el-GR" sz="22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t>Η </a:t>
            </a:r>
            <a:r>
              <a:rPr lang="el-GR" sz="2200" dirty="0">
                <a:solidFill>
                  <a:srgbClr val="F75400"/>
                </a:solidFill>
                <a:latin typeface="Segoe UI Semilight" panose="020B0402040204020203" pitchFamily="34" charset="0"/>
                <a:ea typeface="Verdana" panose="020B0604030504040204" pitchFamily="34" charset="0"/>
                <a:cs typeface="Segoe UI Semilight" panose="020B0402040204020203" pitchFamily="34" charset="0"/>
              </a:rPr>
              <a:t>φετιχιστική</a:t>
            </a:r>
            <a:r>
              <a:rPr lang="el-GR" sz="22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t> φιλοσοφία δίνει στον άνθρωπο τη δυνατότητα κατανόησης της </a:t>
            </a:r>
            <a:r>
              <a:rPr lang="el-GR" sz="2200" dirty="0">
                <a:solidFill>
                  <a:srgbClr val="F75400"/>
                </a:solidFill>
                <a:latin typeface="Segoe UI Semilight" panose="020B0402040204020203" pitchFamily="34" charset="0"/>
                <a:ea typeface="Verdana" panose="020B0604030504040204" pitchFamily="34" charset="0"/>
                <a:cs typeface="Segoe UI Semilight" panose="020B0402040204020203" pitchFamily="34" charset="0"/>
              </a:rPr>
              <a:t>εξωτερικής φύσης </a:t>
            </a:r>
            <a:r>
              <a:rPr lang="el-GR" sz="22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t>(διανοητικά) και την πίστη στις </a:t>
            </a:r>
            <a:r>
              <a:rPr lang="el-GR" sz="2200" dirty="0">
                <a:solidFill>
                  <a:srgbClr val="F75400"/>
                </a:solidFill>
                <a:latin typeface="Segoe UI Semilight" panose="020B0402040204020203" pitchFamily="34" charset="0"/>
                <a:ea typeface="Verdana" panose="020B0604030504040204" pitchFamily="34" charset="0"/>
                <a:cs typeface="Segoe UI Semilight" panose="020B0402040204020203" pitchFamily="34" charset="0"/>
              </a:rPr>
              <a:t>δυνατότητές του </a:t>
            </a:r>
            <a:r>
              <a:rPr lang="el-GR" sz="22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t>για να αντιμετωπίσει τις δυσκολίες (ηθική).</a:t>
            </a:r>
          </a:p>
          <a:p>
            <a:pPr marL="284163" indent="-284163">
              <a:lnSpc>
                <a:spcPct val="100000"/>
              </a:lnSpc>
              <a:spcBef>
                <a:spcPts val="0"/>
              </a:spcBef>
              <a:buClr>
                <a:srgbClr val="002060"/>
              </a:buClr>
              <a:buSzPct val="100000"/>
              <a:buFont typeface="Wingdings" panose="05000000000000000000" pitchFamily="2" charset="2"/>
              <a:buChar char="Ø"/>
            </a:pPr>
            <a:endParaRPr lang="el-GR" sz="22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endParaRPr>
          </a:p>
          <a:p>
            <a:pPr marL="284163" indent="-284163">
              <a:lnSpc>
                <a:spcPct val="100000"/>
              </a:lnSpc>
              <a:spcBef>
                <a:spcPts val="0"/>
              </a:spcBef>
              <a:buClr>
                <a:srgbClr val="002060"/>
              </a:buClr>
              <a:buSzPct val="100000"/>
              <a:buFont typeface="Wingdings" panose="05000000000000000000" pitchFamily="2" charset="2"/>
              <a:buChar char="Ø"/>
            </a:pPr>
            <a:r>
              <a:rPr lang="el-GR" sz="22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t>Το ανθρώπινο πνεύμα δεν μπορεί να σταματήσει την ιστορία, καθώς τα φαινόμενα αναλύονται επιστημονικά και θετικά από την αρχή. </a:t>
            </a:r>
          </a:p>
          <a:p>
            <a:pPr marL="284163" indent="-284163">
              <a:lnSpc>
                <a:spcPct val="100000"/>
              </a:lnSpc>
              <a:spcBef>
                <a:spcPts val="0"/>
              </a:spcBef>
              <a:buClr>
                <a:srgbClr val="002060"/>
              </a:buClr>
              <a:buSzPct val="100000"/>
              <a:buFont typeface="Wingdings" panose="05000000000000000000" pitchFamily="2" charset="2"/>
              <a:buChar char="Ø"/>
            </a:pPr>
            <a:endParaRPr lang="el-GR" sz="22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endParaRPr>
          </a:p>
          <a:p>
            <a:pPr marL="284163" indent="-284163">
              <a:lnSpc>
                <a:spcPct val="100000"/>
              </a:lnSpc>
              <a:spcBef>
                <a:spcPts val="0"/>
              </a:spcBef>
              <a:buClr>
                <a:srgbClr val="002060"/>
              </a:buClr>
              <a:buSzPct val="100000"/>
              <a:buFont typeface="Wingdings" panose="05000000000000000000" pitchFamily="2" charset="2"/>
              <a:buChar char="Ø"/>
            </a:pPr>
            <a:r>
              <a:rPr lang="el-GR" sz="22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t>Η αντίφαση του μερικού θετικισμού και της φετιχιστικής σύνθεσης στοχεύουν </a:t>
            </a:r>
            <a:r>
              <a:rPr lang="el-GR" sz="2200" dirty="0">
                <a:solidFill>
                  <a:srgbClr val="F75400"/>
                </a:solidFill>
                <a:latin typeface="Segoe UI Semilight" panose="020B0402040204020203" pitchFamily="34" charset="0"/>
                <a:ea typeface="Verdana" panose="020B0604030504040204" pitchFamily="34" charset="0"/>
                <a:cs typeface="Segoe UI Semilight" panose="020B0402040204020203" pitchFamily="34" charset="0"/>
              </a:rPr>
              <a:t>αναγκαστικά στο θετικό στάδιο</a:t>
            </a:r>
            <a:r>
              <a:rPr lang="el-GR" sz="22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t>.</a:t>
            </a:r>
          </a:p>
          <a:p>
            <a:pPr marL="284163" indent="-284163">
              <a:lnSpc>
                <a:spcPct val="100000"/>
              </a:lnSpc>
              <a:spcBef>
                <a:spcPts val="0"/>
              </a:spcBef>
              <a:buClr>
                <a:srgbClr val="002060"/>
              </a:buClr>
              <a:buSzPct val="100000"/>
              <a:buFont typeface="Wingdings" panose="05000000000000000000" pitchFamily="2" charset="2"/>
              <a:buChar char="Ø"/>
            </a:pPr>
            <a:endParaRPr lang="el-GR" sz="22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endParaRPr>
          </a:p>
          <a:p>
            <a:pPr marL="284163" indent="-284163">
              <a:lnSpc>
                <a:spcPct val="100000"/>
              </a:lnSpc>
              <a:spcBef>
                <a:spcPts val="0"/>
              </a:spcBef>
              <a:buClr>
                <a:srgbClr val="002060"/>
              </a:buClr>
              <a:buSzPct val="100000"/>
              <a:buFont typeface="Wingdings" panose="05000000000000000000" pitchFamily="2" charset="2"/>
              <a:buChar char="Ø"/>
            </a:pPr>
            <a:r>
              <a:rPr lang="el-GR" sz="22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t>Ο Κοντ υποστήριξε πως υπάρχουν πληθυσμοί που μετέβησαν από τον φετιχισμό στον θετικισμό </a:t>
            </a:r>
            <a:r>
              <a:rPr lang="el-GR" sz="2200" dirty="0">
                <a:solidFill>
                  <a:srgbClr val="F75400"/>
                </a:solidFill>
                <a:latin typeface="Segoe UI Semilight" panose="020B0402040204020203" pitchFamily="34" charset="0"/>
                <a:ea typeface="Verdana" panose="020B0604030504040204" pitchFamily="34" charset="0"/>
                <a:cs typeface="Segoe UI Semilight" panose="020B0402040204020203" pitchFamily="34" charset="0"/>
              </a:rPr>
              <a:t>χωρίς</a:t>
            </a:r>
            <a:r>
              <a:rPr lang="el-GR" sz="22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t> να διατρέξουν </a:t>
            </a:r>
            <a:r>
              <a:rPr lang="el-GR" sz="2200" dirty="0">
                <a:solidFill>
                  <a:srgbClr val="F75400"/>
                </a:solidFill>
                <a:latin typeface="Segoe UI Semilight" panose="020B0402040204020203" pitchFamily="34" charset="0"/>
                <a:ea typeface="Verdana" panose="020B0604030504040204" pitchFamily="34" charset="0"/>
                <a:cs typeface="Segoe UI Semilight" panose="020B0402040204020203" pitchFamily="34" charset="0"/>
              </a:rPr>
              <a:t>όλα τα στάδια</a:t>
            </a:r>
            <a:r>
              <a:rPr lang="el-GR" sz="22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t>. </a:t>
            </a:r>
          </a:p>
          <a:p>
            <a:pPr marL="0" indent="0">
              <a:lnSpc>
                <a:spcPct val="100000"/>
              </a:lnSpc>
              <a:spcBef>
                <a:spcPts val="0"/>
              </a:spcBef>
              <a:buClr>
                <a:srgbClr val="002060"/>
              </a:buClr>
              <a:buSzPct val="100000"/>
              <a:buNone/>
            </a:pPr>
            <a:r>
              <a:rPr lang="el-GR" sz="22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t> </a:t>
            </a:r>
          </a:p>
          <a:p>
            <a:pPr marL="284163" indent="-284163">
              <a:lnSpc>
                <a:spcPct val="100000"/>
              </a:lnSpc>
              <a:spcBef>
                <a:spcPts val="0"/>
              </a:spcBef>
              <a:buClr>
                <a:srgbClr val="002060"/>
              </a:buClr>
              <a:buSzPct val="100000"/>
              <a:buFont typeface="Wingdings" panose="05000000000000000000" pitchFamily="2" charset="2"/>
              <a:buChar char="Ø"/>
            </a:pPr>
            <a:r>
              <a:rPr lang="el-GR" sz="22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t>Σύμφωνα με τον Κοντ (όπως φαίνεται στα Μαθήματα θετικής φιλοσοφίας) η Ιστορία εξελίσσεται μέσω της ανθρώπινης διάνοιας.</a:t>
            </a:r>
          </a:p>
          <a:p>
            <a:pPr marL="284163" indent="-284163">
              <a:lnSpc>
                <a:spcPct val="100000"/>
              </a:lnSpc>
              <a:spcBef>
                <a:spcPts val="0"/>
              </a:spcBef>
              <a:buClr>
                <a:srgbClr val="002060"/>
              </a:buClr>
              <a:buSzPct val="100000"/>
              <a:buFont typeface="Wingdings" panose="05000000000000000000" pitchFamily="2" charset="2"/>
              <a:buChar char="Ø"/>
            </a:pPr>
            <a:endParaRPr lang="el-GR" sz="22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endParaRPr>
          </a:p>
          <a:p>
            <a:pPr marL="284163" indent="-284163">
              <a:lnSpc>
                <a:spcPct val="100000"/>
              </a:lnSpc>
              <a:spcBef>
                <a:spcPts val="0"/>
              </a:spcBef>
              <a:buClr>
                <a:srgbClr val="002060"/>
              </a:buClr>
              <a:buSzPct val="100000"/>
              <a:buFont typeface="Wingdings" panose="05000000000000000000" pitchFamily="2" charset="2"/>
              <a:buChar char="Ø"/>
            </a:pPr>
            <a:endParaRPr lang="el-GR" sz="2200" dirty="0">
              <a:solidFill>
                <a:srgbClr val="F75400"/>
              </a:solidFill>
              <a:latin typeface="Segoe UI Semilight" panose="020B0402040204020203" pitchFamily="34" charset="0"/>
              <a:ea typeface="Verdana" panose="020B0604030504040204" pitchFamily="34" charset="0"/>
              <a:cs typeface="Segoe UI Semilight" panose="020B0402040204020203" pitchFamily="34" charset="0"/>
            </a:endParaRPr>
          </a:p>
        </p:txBody>
      </p:sp>
    </p:spTree>
    <p:extLst>
      <p:ext uri="{BB962C8B-B14F-4D97-AF65-F5344CB8AC3E}">
        <p14:creationId xmlns:p14="http://schemas.microsoft.com/office/powerpoint/2010/main" val="23230332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680" y="77363"/>
            <a:ext cx="10952479" cy="840436"/>
          </a:xfrm>
        </p:spPr>
        <p:txBody>
          <a:bodyPr vert="horz" lIns="91440" tIns="45720" rIns="91440" bIns="45720" rtlCol="0" anchor="ctr">
            <a:noAutofit/>
          </a:bodyPr>
          <a:lstStyle/>
          <a:p>
            <a:br>
              <a:rPr lang="el-GR" sz="3200" b="1" dirty="0">
                <a:ea typeface="Verdana" panose="020B0604030504040204" pitchFamily="34" charset="0"/>
              </a:rPr>
            </a:br>
            <a:br>
              <a:rPr lang="en-US" sz="3200" b="1" dirty="0">
                <a:ea typeface="Verdana" panose="020B0604030504040204" pitchFamily="34" charset="0"/>
              </a:rPr>
            </a:br>
            <a:r>
              <a:rPr lang="el-GR" sz="3200" b="1" dirty="0">
                <a:ea typeface="Verdana" panose="020B0604030504040204" pitchFamily="34" charset="0"/>
              </a:rPr>
              <a:t>Η Κοινωνιολογία ως επιστήμη της ανθρωπότητας</a:t>
            </a:r>
            <a:br>
              <a:rPr lang="el-GR" sz="3200" b="1" dirty="0">
                <a:ea typeface="Verdana" panose="020B0604030504040204" pitchFamily="34" charset="0"/>
              </a:rPr>
            </a:br>
            <a:br>
              <a:rPr lang="en-US" sz="3200" b="1" dirty="0">
                <a:ea typeface="Verdana" panose="020B0604030504040204" pitchFamily="34" charset="0"/>
              </a:rPr>
            </a:br>
            <a:endParaRPr lang="el-GR" sz="3200" b="1" dirty="0">
              <a:ea typeface="Verdana" panose="020B0604030504040204" pitchFamily="34" charset="0"/>
            </a:endParaRPr>
          </a:p>
        </p:txBody>
      </p:sp>
      <p:sp>
        <p:nvSpPr>
          <p:cNvPr id="7" name="Inhaltsplatzhalter 2"/>
          <p:cNvSpPr txBox="1">
            <a:spLocks/>
          </p:cNvSpPr>
          <p:nvPr/>
        </p:nvSpPr>
        <p:spPr>
          <a:xfrm>
            <a:off x="171450" y="1352148"/>
            <a:ext cx="7036746" cy="47373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4163" indent="-284163">
              <a:lnSpc>
                <a:spcPct val="100000"/>
              </a:lnSpc>
              <a:spcBef>
                <a:spcPts val="0"/>
              </a:spcBef>
              <a:buClr>
                <a:srgbClr val="002060"/>
              </a:buClr>
              <a:buSzPct val="100000"/>
              <a:buFont typeface="Wingdings" panose="05000000000000000000" pitchFamily="2" charset="2"/>
              <a:buChar char="Ø"/>
            </a:pPr>
            <a:endParaRPr lang="el-GR" sz="2000" dirty="0">
              <a:solidFill>
                <a:srgbClr val="F75400"/>
              </a:solidFill>
              <a:latin typeface="Segoe UI Semilight" panose="020B0402040204020203" pitchFamily="34" charset="0"/>
              <a:ea typeface="Verdana" panose="020B0604030504040204" pitchFamily="34" charset="0"/>
              <a:cs typeface="Segoe UI Semilight" panose="020B0402040204020203" pitchFamily="34" charset="0"/>
            </a:endParaRPr>
          </a:p>
        </p:txBody>
      </p:sp>
      <p:sp>
        <p:nvSpPr>
          <p:cNvPr id="4" name="Inhaltsplatzhalter 2">
            <a:extLst>
              <a:ext uri="{FF2B5EF4-FFF2-40B4-BE49-F238E27FC236}">
                <a16:creationId xmlns:a16="http://schemas.microsoft.com/office/drawing/2014/main" id="{2D4D76A0-EF88-40C4-88DA-E221F72B4C15}"/>
              </a:ext>
            </a:extLst>
          </p:cNvPr>
          <p:cNvSpPr txBox="1">
            <a:spLocks/>
          </p:cNvSpPr>
          <p:nvPr/>
        </p:nvSpPr>
        <p:spPr>
          <a:xfrm>
            <a:off x="2550160" y="949203"/>
            <a:ext cx="9470390" cy="514593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4163" indent="-284163">
              <a:lnSpc>
                <a:spcPct val="100000"/>
              </a:lnSpc>
              <a:spcBef>
                <a:spcPts val="0"/>
              </a:spcBef>
              <a:buClr>
                <a:srgbClr val="002060"/>
              </a:buClr>
              <a:buSzPct val="100000"/>
              <a:buFont typeface="Wingdings" panose="05000000000000000000" pitchFamily="2" charset="2"/>
              <a:buChar char="Ø"/>
            </a:pPr>
            <a:r>
              <a:rPr lang="el-GR" sz="20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t>Στην κοινωνική δυναμική η μετάβαση ανάμεσα στα στάδια γίνεται από τις διαφορές που προκύπτουν στους τομείς της κοινωνίας όπως στην πολιτική στην οικονομία ή στην διάνοια.</a:t>
            </a:r>
          </a:p>
          <a:p>
            <a:pPr marL="284163" indent="-284163">
              <a:lnSpc>
                <a:spcPct val="100000"/>
              </a:lnSpc>
              <a:spcBef>
                <a:spcPts val="0"/>
              </a:spcBef>
              <a:buClr>
                <a:srgbClr val="002060"/>
              </a:buClr>
              <a:buSzPct val="100000"/>
              <a:buFont typeface="Wingdings" panose="05000000000000000000" pitchFamily="2" charset="2"/>
              <a:buChar char="Ø"/>
            </a:pPr>
            <a:endParaRPr lang="el-GR" sz="2000" dirty="0">
              <a:solidFill>
                <a:srgbClr val="F75400"/>
              </a:solidFill>
              <a:latin typeface="Segoe UI Semilight" panose="020B0402040204020203" pitchFamily="34" charset="0"/>
              <a:ea typeface="Verdana" panose="020B0604030504040204" pitchFamily="34" charset="0"/>
              <a:cs typeface="Segoe UI Semilight" panose="020B0402040204020203" pitchFamily="34" charset="0"/>
            </a:endParaRPr>
          </a:p>
          <a:p>
            <a:pPr marL="284163" indent="-284163">
              <a:lnSpc>
                <a:spcPct val="100000"/>
              </a:lnSpc>
              <a:spcBef>
                <a:spcPts val="0"/>
              </a:spcBef>
              <a:buClr>
                <a:srgbClr val="002060"/>
              </a:buClr>
              <a:buSzPct val="100000"/>
              <a:buFont typeface="Wingdings" panose="05000000000000000000" pitchFamily="2" charset="2"/>
              <a:buChar char="Ø"/>
            </a:pPr>
            <a:r>
              <a:rPr lang="el-GR" sz="20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t>Ο Κοντ θεωρεί πως εξακολουθεί να υπάρχει η προτεραιότητα για την </a:t>
            </a:r>
            <a:r>
              <a:rPr lang="el-GR" sz="2000" dirty="0">
                <a:solidFill>
                  <a:srgbClr val="F75400"/>
                </a:solidFill>
                <a:latin typeface="Segoe UI Semilight" panose="020B0402040204020203" pitchFamily="34" charset="0"/>
                <a:ea typeface="Verdana" panose="020B0604030504040204" pitchFamily="34" charset="0"/>
                <a:cs typeface="Segoe UI Semilight" panose="020B0402040204020203" pitchFamily="34" charset="0"/>
              </a:rPr>
              <a:t>εξέλιξη της διάνοιας</a:t>
            </a:r>
            <a:r>
              <a:rPr lang="el-GR" sz="20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t>. </a:t>
            </a:r>
          </a:p>
          <a:p>
            <a:pPr marL="284163" indent="-284163">
              <a:lnSpc>
                <a:spcPct val="100000"/>
              </a:lnSpc>
              <a:spcBef>
                <a:spcPts val="0"/>
              </a:spcBef>
              <a:buClr>
                <a:srgbClr val="002060"/>
              </a:buClr>
              <a:buSzPct val="100000"/>
              <a:buFont typeface="Wingdings" panose="05000000000000000000" pitchFamily="2" charset="2"/>
              <a:buChar char="Ø"/>
            </a:pPr>
            <a:endParaRPr lang="el-GR" sz="20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endParaRPr>
          </a:p>
          <a:p>
            <a:pPr marL="284163" indent="-284163">
              <a:lnSpc>
                <a:spcPct val="100000"/>
              </a:lnSpc>
              <a:spcBef>
                <a:spcPts val="0"/>
              </a:spcBef>
              <a:buClr>
                <a:srgbClr val="002060"/>
              </a:buClr>
              <a:buSzPct val="100000"/>
              <a:buFont typeface="Wingdings" panose="05000000000000000000" pitchFamily="2" charset="2"/>
              <a:buChar char="Ø"/>
            </a:pPr>
            <a:r>
              <a:rPr lang="el-GR" sz="20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t>Το τελικό στάδιο είναι το στάδιο του καθολικού θετικισμού, όπου ο θετικισμός, είτε πρώιμος είτε ώριμος, ασκεί κριτική πάνω στον φετιχισμό την θεολογία και την μεταφυσική.</a:t>
            </a:r>
          </a:p>
          <a:p>
            <a:pPr marL="284163" indent="-284163">
              <a:lnSpc>
                <a:spcPct val="100000"/>
              </a:lnSpc>
              <a:spcBef>
                <a:spcPts val="0"/>
              </a:spcBef>
              <a:buClr>
                <a:srgbClr val="002060"/>
              </a:buClr>
              <a:buSzPct val="100000"/>
              <a:buFont typeface="Wingdings" panose="05000000000000000000" pitchFamily="2" charset="2"/>
              <a:buChar char="Ø"/>
            </a:pPr>
            <a:endParaRPr lang="el-GR" sz="20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endParaRPr>
          </a:p>
          <a:p>
            <a:pPr marL="284163" indent="-284163">
              <a:lnSpc>
                <a:spcPct val="100000"/>
              </a:lnSpc>
              <a:spcBef>
                <a:spcPts val="0"/>
              </a:spcBef>
              <a:buClr>
                <a:srgbClr val="002060"/>
              </a:buClr>
              <a:buSzPct val="100000"/>
              <a:buFont typeface="Wingdings" panose="05000000000000000000" pitchFamily="2" charset="2"/>
              <a:buChar char="Ø"/>
            </a:pPr>
            <a:r>
              <a:rPr lang="el-GR" sz="20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t>Ο Κοντ θεωρεί πως η </a:t>
            </a:r>
            <a:r>
              <a:rPr lang="el-GR" sz="2000" dirty="0">
                <a:solidFill>
                  <a:srgbClr val="F75400"/>
                </a:solidFill>
                <a:latin typeface="Segoe UI Semilight" panose="020B0402040204020203" pitchFamily="34" charset="0"/>
                <a:ea typeface="Verdana" panose="020B0604030504040204" pitchFamily="34" charset="0"/>
                <a:cs typeface="Segoe UI Semilight" panose="020B0402040204020203" pitchFamily="34" charset="0"/>
              </a:rPr>
              <a:t>διάνοια</a:t>
            </a:r>
            <a:r>
              <a:rPr lang="el-GR" sz="20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t> αποτελεί την </a:t>
            </a:r>
            <a:r>
              <a:rPr lang="el-GR" sz="2000" dirty="0">
                <a:solidFill>
                  <a:srgbClr val="F75400"/>
                </a:solidFill>
                <a:latin typeface="Segoe UI Semilight" panose="020B0402040204020203" pitchFamily="34" charset="0"/>
                <a:ea typeface="Verdana" panose="020B0604030504040204" pitchFamily="34" charset="0"/>
                <a:cs typeface="Segoe UI Semilight" panose="020B0402040204020203" pitchFamily="34" charset="0"/>
              </a:rPr>
              <a:t>ανώτερη κατεύθυνση της ανθρώπινης ιστορίας </a:t>
            </a:r>
            <a:r>
              <a:rPr lang="el-GR" sz="20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t>και την άνθηση της κοινωνίας και της ανθρώπινης φύσης </a:t>
            </a:r>
            <a:r>
              <a:rPr lang="el-GR" sz="2000" dirty="0">
                <a:solidFill>
                  <a:srgbClr val="F75400"/>
                </a:solidFill>
                <a:latin typeface="Segoe UI Semilight" panose="020B0402040204020203" pitchFamily="34" charset="0"/>
                <a:ea typeface="Verdana" panose="020B0604030504040204" pitchFamily="34" charset="0"/>
                <a:cs typeface="Segoe UI Semilight" panose="020B0402040204020203" pitchFamily="34" charset="0"/>
              </a:rPr>
              <a:t>στο τελικό στάδιο</a:t>
            </a:r>
            <a:r>
              <a:rPr lang="el-GR" sz="20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t>.</a:t>
            </a:r>
          </a:p>
          <a:p>
            <a:pPr marL="284163" indent="-284163">
              <a:lnSpc>
                <a:spcPct val="100000"/>
              </a:lnSpc>
              <a:spcBef>
                <a:spcPts val="0"/>
              </a:spcBef>
              <a:buClr>
                <a:srgbClr val="002060"/>
              </a:buClr>
              <a:buSzPct val="100000"/>
              <a:buFont typeface="Wingdings" panose="05000000000000000000" pitchFamily="2" charset="2"/>
              <a:buChar char="Ø"/>
            </a:pPr>
            <a:endParaRPr lang="el-GR" sz="20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endParaRPr>
          </a:p>
          <a:p>
            <a:pPr marL="284163" indent="-284163">
              <a:lnSpc>
                <a:spcPct val="100000"/>
              </a:lnSpc>
              <a:spcBef>
                <a:spcPts val="0"/>
              </a:spcBef>
              <a:buClr>
                <a:srgbClr val="002060"/>
              </a:buClr>
              <a:buSzPct val="100000"/>
              <a:buFont typeface="Wingdings" panose="05000000000000000000" pitchFamily="2" charset="2"/>
              <a:buChar char="Ø"/>
            </a:pPr>
            <a:r>
              <a:rPr lang="el-GR" sz="20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t>Ο Κοντ επιθυμεί να διασώσει την πολλαπλότητα. Έτσι, εξηγεί την </a:t>
            </a:r>
            <a:r>
              <a:rPr lang="el-GR" sz="2000" dirty="0">
                <a:solidFill>
                  <a:srgbClr val="F75400"/>
                </a:solidFill>
                <a:latin typeface="Segoe UI Semilight" panose="020B0402040204020203" pitchFamily="34" charset="0"/>
                <a:ea typeface="Verdana" panose="020B0604030504040204" pitchFamily="34" charset="0"/>
                <a:cs typeface="Segoe UI Semilight" panose="020B0402040204020203" pitchFamily="34" charset="0"/>
              </a:rPr>
              <a:t>ποικιλομορφία</a:t>
            </a:r>
            <a:r>
              <a:rPr lang="el-GR" sz="20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t> μέσα από τρεις συντελεστές της: </a:t>
            </a:r>
            <a:r>
              <a:rPr lang="el-GR" sz="2000" dirty="0">
                <a:solidFill>
                  <a:srgbClr val="F75400"/>
                </a:solidFill>
                <a:latin typeface="Segoe UI Semilight" panose="020B0402040204020203" pitchFamily="34" charset="0"/>
                <a:ea typeface="Verdana" panose="020B0604030504040204" pitchFamily="34" charset="0"/>
                <a:cs typeface="Segoe UI Semilight" panose="020B0402040204020203" pitchFamily="34" charset="0"/>
              </a:rPr>
              <a:t>τη φυλή, το κλίμα, και την πολιτική δράση</a:t>
            </a:r>
            <a:r>
              <a:rPr lang="el-GR" sz="20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t>.</a:t>
            </a:r>
            <a:endParaRPr lang="el-GR" sz="2000" dirty="0">
              <a:solidFill>
                <a:srgbClr val="F75400"/>
              </a:solidFill>
              <a:latin typeface="Segoe UI Semilight" panose="020B0402040204020203" pitchFamily="34" charset="0"/>
              <a:ea typeface="Verdana" panose="020B0604030504040204" pitchFamily="34" charset="0"/>
              <a:cs typeface="Segoe UI Semilight" panose="020B0402040204020203" pitchFamily="34" charset="0"/>
            </a:endParaRPr>
          </a:p>
        </p:txBody>
      </p:sp>
    </p:spTree>
    <p:extLst>
      <p:ext uri="{BB962C8B-B14F-4D97-AF65-F5344CB8AC3E}">
        <p14:creationId xmlns:p14="http://schemas.microsoft.com/office/powerpoint/2010/main" val="34252307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040" y="77363"/>
            <a:ext cx="11186159" cy="840436"/>
          </a:xfrm>
        </p:spPr>
        <p:txBody>
          <a:bodyPr vert="horz" lIns="91440" tIns="45720" rIns="91440" bIns="45720" rtlCol="0" anchor="ctr">
            <a:noAutofit/>
          </a:bodyPr>
          <a:lstStyle/>
          <a:p>
            <a:br>
              <a:rPr lang="el-GR" sz="3200" b="1" dirty="0">
                <a:ea typeface="Verdana" panose="020B0604030504040204" pitchFamily="34" charset="0"/>
              </a:rPr>
            </a:br>
            <a:br>
              <a:rPr lang="en-US" sz="3200" b="1" dirty="0">
                <a:ea typeface="Verdana" panose="020B0604030504040204" pitchFamily="34" charset="0"/>
              </a:rPr>
            </a:br>
            <a:r>
              <a:rPr lang="el-GR" sz="3200" b="1" dirty="0">
                <a:ea typeface="Verdana" panose="020B0604030504040204" pitchFamily="34" charset="0"/>
              </a:rPr>
              <a:t>Η Κοινωνιολογία ως επιστήμη της ανθρωπότητας</a:t>
            </a:r>
            <a:br>
              <a:rPr lang="el-GR" sz="3200" b="1" dirty="0">
                <a:ea typeface="Verdana" panose="020B0604030504040204" pitchFamily="34" charset="0"/>
              </a:rPr>
            </a:br>
            <a:br>
              <a:rPr lang="en-US" sz="3200" b="1" dirty="0">
                <a:ea typeface="Verdana" panose="020B0604030504040204" pitchFamily="34" charset="0"/>
              </a:rPr>
            </a:br>
            <a:endParaRPr lang="el-GR" sz="3200" b="1" dirty="0">
              <a:ea typeface="Verdana" panose="020B0604030504040204" pitchFamily="34" charset="0"/>
            </a:endParaRPr>
          </a:p>
        </p:txBody>
      </p:sp>
      <p:sp>
        <p:nvSpPr>
          <p:cNvPr id="7" name="Inhaltsplatzhalter 2"/>
          <p:cNvSpPr txBox="1">
            <a:spLocks/>
          </p:cNvSpPr>
          <p:nvPr/>
        </p:nvSpPr>
        <p:spPr>
          <a:xfrm>
            <a:off x="171450" y="1352148"/>
            <a:ext cx="7036746" cy="47373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4163" indent="-284163">
              <a:lnSpc>
                <a:spcPct val="100000"/>
              </a:lnSpc>
              <a:spcBef>
                <a:spcPts val="0"/>
              </a:spcBef>
              <a:buClr>
                <a:srgbClr val="002060"/>
              </a:buClr>
              <a:buSzPct val="100000"/>
              <a:buFont typeface="Wingdings" panose="05000000000000000000" pitchFamily="2" charset="2"/>
              <a:buChar char="Ø"/>
            </a:pPr>
            <a:endParaRPr lang="el-GR" sz="2000" dirty="0">
              <a:solidFill>
                <a:srgbClr val="F75400"/>
              </a:solidFill>
              <a:latin typeface="Segoe UI Semilight" panose="020B0402040204020203" pitchFamily="34" charset="0"/>
              <a:ea typeface="Verdana" panose="020B0604030504040204" pitchFamily="34" charset="0"/>
              <a:cs typeface="Segoe UI Semilight" panose="020B0402040204020203" pitchFamily="34" charset="0"/>
            </a:endParaRPr>
          </a:p>
        </p:txBody>
      </p:sp>
      <p:sp>
        <p:nvSpPr>
          <p:cNvPr id="4" name="Inhaltsplatzhalter 2">
            <a:extLst>
              <a:ext uri="{FF2B5EF4-FFF2-40B4-BE49-F238E27FC236}">
                <a16:creationId xmlns:a16="http://schemas.microsoft.com/office/drawing/2014/main" id="{2D4D76A0-EF88-40C4-88DA-E221F72B4C15}"/>
              </a:ext>
            </a:extLst>
          </p:cNvPr>
          <p:cNvSpPr txBox="1">
            <a:spLocks/>
          </p:cNvSpPr>
          <p:nvPr/>
        </p:nvSpPr>
        <p:spPr>
          <a:xfrm>
            <a:off x="2763520" y="1712068"/>
            <a:ext cx="9257030" cy="396737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4163" indent="-284163">
              <a:lnSpc>
                <a:spcPct val="100000"/>
              </a:lnSpc>
              <a:spcBef>
                <a:spcPts val="0"/>
              </a:spcBef>
              <a:buClr>
                <a:srgbClr val="002060"/>
              </a:buClr>
              <a:buSzPct val="100000"/>
              <a:buFont typeface="Wingdings" panose="05000000000000000000" pitchFamily="2" charset="2"/>
              <a:buChar char="Ø"/>
            </a:pPr>
            <a:r>
              <a:rPr lang="el-GR"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t>Όπως βλέπουμε και από το κείμενο του το 1822 «η </a:t>
            </a:r>
            <a:r>
              <a:rPr lang="el-GR" dirty="0">
                <a:solidFill>
                  <a:srgbClr val="F75400"/>
                </a:solidFill>
                <a:latin typeface="Segoe UI Semilight" panose="020B0402040204020203" pitchFamily="34" charset="0"/>
                <a:ea typeface="Verdana" panose="020B0604030504040204" pitchFamily="34" charset="0"/>
                <a:cs typeface="Segoe UI Semilight" panose="020B0402040204020203" pitchFamily="34" charset="0"/>
              </a:rPr>
              <a:t>πορεία του πολιτισμού </a:t>
            </a:r>
            <a:r>
              <a:rPr lang="el-GR"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t>δεν είναι μία ευθεία γραμμή αλλά μια σειρά άνισων και μεταβλητών </a:t>
            </a:r>
            <a:r>
              <a:rPr lang="el-GR" dirty="0">
                <a:solidFill>
                  <a:srgbClr val="F75400"/>
                </a:solidFill>
                <a:latin typeface="Segoe UI Semilight" panose="020B0402040204020203" pitchFamily="34" charset="0"/>
                <a:ea typeface="Verdana" panose="020B0604030504040204" pitchFamily="34" charset="0"/>
                <a:cs typeface="Segoe UI Semilight" panose="020B0402040204020203" pitchFamily="34" charset="0"/>
              </a:rPr>
              <a:t>ταλαντώσεων</a:t>
            </a:r>
            <a:r>
              <a:rPr lang="el-GR"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t>». </a:t>
            </a:r>
          </a:p>
          <a:p>
            <a:pPr marL="284163" indent="-284163">
              <a:lnSpc>
                <a:spcPct val="100000"/>
              </a:lnSpc>
              <a:spcBef>
                <a:spcPts val="0"/>
              </a:spcBef>
              <a:buClr>
                <a:srgbClr val="002060"/>
              </a:buClr>
              <a:buSzPct val="100000"/>
              <a:buFont typeface="Wingdings" panose="05000000000000000000" pitchFamily="2" charset="2"/>
              <a:buChar char="Ø"/>
            </a:pPr>
            <a:endParaRPr lang="el-GR"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endParaRPr>
          </a:p>
          <a:p>
            <a:pPr marL="284163" indent="-284163">
              <a:lnSpc>
                <a:spcPct val="100000"/>
              </a:lnSpc>
              <a:spcBef>
                <a:spcPts val="0"/>
              </a:spcBef>
              <a:buClr>
                <a:srgbClr val="002060"/>
              </a:buClr>
              <a:buSzPct val="100000"/>
              <a:buFont typeface="Wingdings" panose="05000000000000000000" pitchFamily="2" charset="2"/>
              <a:buChar char="Ø"/>
            </a:pPr>
            <a:endParaRPr lang="el-GR"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endParaRPr>
          </a:p>
          <a:p>
            <a:pPr marL="284163" indent="-284163">
              <a:lnSpc>
                <a:spcPct val="100000"/>
              </a:lnSpc>
              <a:spcBef>
                <a:spcPts val="0"/>
              </a:spcBef>
              <a:buClr>
                <a:srgbClr val="002060"/>
              </a:buClr>
              <a:buSzPct val="100000"/>
              <a:buFont typeface="Wingdings" panose="05000000000000000000" pitchFamily="2" charset="2"/>
              <a:buChar char="Ø"/>
            </a:pPr>
            <a:r>
              <a:rPr lang="el-GR"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t>Ο Κοντ μέσω της μελέτης των νόμων της ιστορικής εξέλιξης βλέπει τη νέα κοινωνική επιστήμη, η οποία βασίζεται στην παρατήρηση και στην σύγκριση.</a:t>
            </a:r>
            <a:endParaRPr lang="el-GR" dirty="0">
              <a:solidFill>
                <a:srgbClr val="F75400"/>
              </a:solidFill>
              <a:latin typeface="Segoe UI Semilight" panose="020B0402040204020203" pitchFamily="34" charset="0"/>
              <a:ea typeface="Verdana" panose="020B0604030504040204" pitchFamily="34" charset="0"/>
              <a:cs typeface="Segoe UI Semilight" panose="020B0402040204020203" pitchFamily="34" charset="0"/>
            </a:endParaRPr>
          </a:p>
        </p:txBody>
      </p:sp>
    </p:spTree>
    <p:extLst>
      <p:ext uri="{BB962C8B-B14F-4D97-AF65-F5344CB8AC3E}">
        <p14:creationId xmlns:p14="http://schemas.microsoft.com/office/powerpoint/2010/main" val="21206476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359" y="77363"/>
            <a:ext cx="6650989" cy="840436"/>
          </a:xfrm>
        </p:spPr>
        <p:txBody>
          <a:bodyPr vert="horz" lIns="91440" tIns="45720" rIns="91440" bIns="45720" rtlCol="0" anchor="ctr">
            <a:noAutofit/>
          </a:bodyPr>
          <a:lstStyle/>
          <a:p>
            <a:br>
              <a:rPr lang="el-GR" sz="3200" b="1" dirty="0">
                <a:ea typeface="Verdana" panose="020B0604030504040204" pitchFamily="34" charset="0"/>
              </a:rPr>
            </a:br>
            <a:br>
              <a:rPr lang="en-US" sz="3200" b="1" dirty="0">
                <a:ea typeface="Verdana" panose="020B0604030504040204" pitchFamily="34" charset="0"/>
              </a:rPr>
            </a:br>
            <a:r>
              <a:rPr lang="el-GR" sz="3200" b="1" dirty="0">
                <a:ea typeface="Verdana" panose="020B0604030504040204" pitchFamily="34" charset="0"/>
              </a:rPr>
              <a:t>Στατική και Δυναμική </a:t>
            </a:r>
            <a:br>
              <a:rPr lang="el-GR" sz="3200" b="1" dirty="0">
                <a:ea typeface="Verdana" panose="020B0604030504040204" pitchFamily="34" charset="0"/>
              </a:rPr>
            </a:br>
            <a:br>
              <a:rPr lang="en-US" sz="3200" b="1" dirty="0">
                <a:ea typeface="Verdana" panose="020B0604030504040204" pitchFamily="34" charset="0"/>
              </a:rPr>
            </a:br>
            <a:endParaRPr lang="el-GR" sz="3200" b="1" dirty="0">
              <a:ea typeface="Verdana" panose="020B0604030504040204" pitchFamily="34" charset="0"/>
            </a:endParaRPr>
          </a:p>
        </p:txBody>
      </p:sp>
      <p:sp>
        <p:nvSpPr>
          <p:cNvPr id="7" name="Inhaltsplatzhalter 2"/>
          <p:cNvSpPr txBox="1">
            <a:spLocks/>
          </p:cNvSpPr>
          <p:nvPr/>
        </p:nvSpPr>
        <p:spPr>
          <a:xfrm>
            <a:off x="171450" y="1352148"/>
            <a:ext cx="7036746" cy="47373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4163" indent="-284163">
              <a:lnSpc>
                <a:spcPct val="100000"/>
              </a:lnSpc>
              <a:spcBef>
                <a:spcPts val="0"/>
              </a:spcBef>
              <a:buClr>
                <a:srgbClr val="002060"/>
              </a:buClr>
              <a:buSzPct val="100000"/>
              <a:buFont typeface="Wingdings" panose="05000000000000000000" pitchFamily="2" charset="2"/>
              <a:buChar char="Ø"/>
            </a:pPr>
            <a:endParaRPr lang="el-GR" sz="2000" dirty="0">
              <a:solidFill>
                <a:srgbClr val="F75400"/>
              </a:solidFill>
              <a:latin typeface="Segoe UI Semilight" panose="020B0402040204020203" pitchFamily="34" charset="0"/>
              <a:ea typeface="Verdana" panose="020B0604030504040204" pitchFamily="34" charset="0"/>
              <a:cs typeface="Segoe UI Semilight" panose="020B0402040204020203" pitchFamily="34" charset="0"/>
            </a:endParaRPr>
          </a:p>
        </p:txBody>
      </p:sp>
      <p:sp>
        <p:nvSpPr>
          <p:cNvPr id="4" name="Inhaltsplatzhalter 2">
            <a:extLst>
              <a:ext uri="{FF2B5EF4-FFF2-40B4-BE49-F238E27FC236}">
                <a16:creationId xmlns:a16="http://schemas.microsoft.com/office/drawing/2014/main" id="{2D4D76A0-EF88-40C4-88DA-E221F72B4C15}"/>
              </a:ext>
            </a:extLst>
          </p:cNvPr>
          <p:cNvSpPr txBox="1">
            <a:spLocks/>
          </p:cNvSpPr>
          <p:nvPr/>
        </p:nvSpPr>
        <p:spPr>
          <a:xfrm>
            <a:off x="2438400" y="1147864"/>
            <a:ext cx="9582150" cy="514593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4163" indent="-284163">
              <a:lnSpc>
                <a:spcPct val="100000"/>
              </a:lnSpc>
              <a:spcBef>
                <a:spcPts val="0"/>
              </a:spcBef>
              <a:buClr>
                <a:srgbClr val="002060"/>
              </a:buClr>
              <a:buSzPct val="100000"/>
              <a:buFont typeface="Wingdings" panose="05000000000000000000" pitchFamily="2" charset="2"/>
              <a:buChar char="Ø"/>
            </a:pPr>
            <a:r>
              <a:rPr lang="el-GR" sz="22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t>Η </a:t>
            </a:r>
            <a:r>
              <a:rPr lang="el-GR" sz="2200" dirty="0">
                <a:solidFill>
                  <a:srgbClr val="F75400"/>
                </a:solidFill>
                <a:latin typeface="Segoe UI Semilight" panose="020B0402040204020203" pitchFamily="34" charset="0"/>
                <a:ea typeface="Verdana" panose="020B0604030504040204" pitchFamily="34" charset="0"/>
                <a:cs typeface="Segoe UI Semilight" panose="020B0402040204020203" pitchFamily="34" charset="0"/>
              </a:rPr>
              <a:t>στατική</a:t>
            </a:r>
            <a:r>
              <a:rPr lang="el-GR" sz="22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t> αφορά την μελέτη της </a:t>
            </a:r>
            <a:r>
              <a:rPr lang="el-GR" sz="2200" dirty="0">
                <a:solidFill>
                  <a:srgbClr val="F75400"/>
                </a:solidFill>
                <a:latin typeface="Segoe UI Semilight" panose="020B0402040204020203" pitchFamily="34" charset="0"/>
                <a:ea typeface="Verdana" panose="020B0604030504040204" pitchFamily="34" charset="0"/>
                <a:cs typeface="Segoe UI Semilight" panose="020B0402040204020203" pitchFamily="34" charset="0"/>
              </a:rPr>
              <a:t>κοινωνικής σύμπνοιας </a:t>
            </a:r>
            <a:r>
              <a:rPr lang="el-GR" sz="22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t>(</a:t>
            </a:r>
            <a:r>
              <a:rPr lang="el-GR" sz="2200" dirty="0" err="1">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t>consensus</a:t>
            </a:r>
            <a:r>
              <a:rPr lang="el-GR" sz="22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t>). Γίνεται μία σύγκριση της κοινωνίας με τους ζωντανούς οργανισμούς όπου δεν μπορούμε να μελετήσουμε την λειτουργία ενός οργάνου χωρίς να το εντάξουμε στο σύνολο του ζωντανού όντος. Έτσι δεν μπορούμε να μελετήσουμε </a:t>
            </a:r>
            <a:r>
              <a:rPr lang="el-GR" sz="2200" dirty="0">
                <a:solidFill>
                  <a:srgbClr val="F75400"/>
                </a:solidFill>
                <a:latin typeface="Segoe UI Semilight" panose="020B0402040204020203" pitchFamily="34" charset="0"/>
                <a:ea typeface="Verdana" panose="020B0604030504040204" pitchFamily="34" charset="0"/>
                <a:cs typeface="Segoe UI Semilight" panose="020B0402040204020203" pitchFamily="34" charset="0"/>
              </a:rPr>
              <a:t>τα φαινόμενα της κοινωνίας, την πολιτική και το κράτος </a:t>
            </a:r>
            <a:r>
              <a:rPr lang="el-GR" sz="22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t>χωρίς να τα βλέπουμε </a:t>
            </a:r>
            <a:r>
              <a:rPr lang="el-GR" sz="2200" dirty="0">
                <a:solidFill>
                  <a:srgbClr val="F75400"/>
                </a:solidFill>
                <a:latin typeface="Segoe UI Semilight" panose="020B0402040204020203" pitchFamily="34" charset="0"/>
                <a:ea typeface="Verdana" panose="020B0604030504040204" pitchFamily="34" charset="0"/>
                <a:cs typeface="Segoe UI Semilight" panose="020B0402040204020203" pitchFamily="34" charset="0"/>
              </a:rPr>
              <a:t>ως σύνολο της κοινωνίας</a:t>
            </a:r>
            <a:r>
              <a:rPr lang="el-GR" sz="22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t>. </a:t>
            </a:r>
          </a:p>
          <a:p>
            <a:pPr marL="284163" indent="-284163">
              <a:lnSpc>
                <a:spcPct val="100000"/>
              </a:lnSpc>
              <a:spcBef>
                <a:spcPts val="0"/>
              </a:spcBef>
              <a:buClr>
                <a:srgbClr val="002060"/>
              </a:buClr>
              <a:buSzPct val="100000"/>
              <a:buFont typeface="Wingdings" panose="05000000000000000000" pitchFamily="2" charset="2"/>
              <a:buChar char="Ø"/>
            </a:pPr>
            <a:endParaRPr lang="el-GR" sz="22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endParaRPr>
          </a:p>
          <a:p>
            <a:pPr marL="284163" indent="-284163">
              <a:lnSpc>
                <a:spcPct val="100000"/>
              </a:lnSpc>
              <a:spcBef>
                <a:spcPts val="0"/>
              </a:spcBef>
              <a:buClr>
                <a:srgbClr val="002060"/>
              </a:buClr>
              <a:buSzPct val="100000"/>
              <a:buFont typeface="Wingdings" panose="05000000000000000000" pitchFamily="2" charset="2"/>
              <a:buChar char="Ø"/>
            </a:pPr>
            <a:r>
              <a:rPr lang="el-GR" sz="22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t>Η </a:t>
            </a:r>
            <a:r>
              <a:rPr lang="el-GR" sz="2200" dirty="0">
                <a:solidFill>
                  <a:srgbClr val="F75400"/>
                </a:solidFill>
                <a:latin typeface="Segoe UI Semilight" panose="020B0402040204020203" pitchFamily="34" charset="0"/>
                <a:ea typeface="Verdana" panose="020B0604030504040204" pitchFamily="34" charset="0"/>
                <a:cs typeface="Segoe UI Semilight" panose="020B0402040204020203" pitchFamily="34" charset="0"/>
              </a:rPr>
              <a:t>δυναμική </a:t>
            </a:r>
            <a:r>
              <a:rPr lang="el-GR" sz="22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t>διερευνά και περιγράφει τα διαδοχικά και αναγκαία </a:t>
            </a:r>
            <a:r>
              <a:rPr lang="el-GR" sz="2200" dirty="0">
                <a:solidFill>
                  <a:srgbClr val="F75400"/>
                </a:solidFill>
                <a:latin typeface="Segoe UI Semilight" panose="020B0402040204020203" pitchFamily="34" charset="0"/>
                <a:ea typeface="Verdana" panose="020B0604030504040204" pitchFamily="34" charset="0"/>
                <a:cs typeface="Segoe UI Semilight" panose="020B0402040204020203" pitchFamily="34" charset="0"/>
              </a:rPr>
              <a:t>στάδια</a:t>
            </a:r>
            <a:r>
              <a:rPr lang="el-GR" sz="22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t> του γίγνεσθαι του ανθρώπινου πνεύματος και των ανθρωπίνων κοινωνιών που </a:t>
            </a:r>
            <a:r>
              <a:rPr lang="el-GR" sz="2200" dirty="0">
                <a:solidFill>
                  <a:srgbClr val="F75400"/>
                </a:solidFill>
                <a:latin typeface="Segoe UI Semilight" panose="020B0402040204020203" pitchFamily="34" charset="0"/>
                <a:ea typeface="Verdana" panose="020B0604030504040204" pitchFamily="34" charset="0"/>
                <a:cs typeface="Segoe UI Semilight" panose="020B0402040204020203" pitchFamily="34" charset="0"/>
              </a:rPr>
              <a:t>διέτρεξαν </a:t>
            </a:r>
            <a:r>
              <a:rPr lang="el-GR" sz="22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t>οι κοινωνίες μέσα στον χρόνο.</a:t>
            </a:r>
          </a:p>
          <a:p>
            <a:pPr marL="284163" indent="-284163">
              <a:lnSpc>
                <a:spcPct val="100000"/>
              </a:lnSpc>
              <a:spcBef>
                <a:spcPts val="0"/>
              </a:spcBef>
              <a:buClr>
                <a:srgbClr val="002060"/>
              </a:buClr>
              <a:buSzPct val="100000"/>
              <a:buFont typeface="Wingdings" panose="05000000000000000000" pitchFamily="2" charset="2"/>
              <a:buChar char="Ø"/>
            </a:pPr>
            <a:endParaRPr lang="el-GR" sz="22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endParaRPr>
          </a:p>
          <a:p>
            <a:pPr marL="284163" indent="-284163">
              <a:lnSpc>
                <a:spcPct val="100000"/>
              </a:lnSpc>
              <a:spcBef>
                <a:spcPts val="0"/>
              </a:spcBef>
              <a:buClr>
                <a:srgbClr val="002060"/>
              </a:buClr>
              <a:buSzPct val="100000"/>
              <a:buFont typeface="Wingdings" panose="05000000000000000000" pitchFamily="2" charset="2"/>
              <a:buChar char="Ø"/>
            </a:pPr>
            <a:r>
              <a:rPr lang="el-GR" sz="22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t>Άρα, η </a:t>
            </a:r>
            <a:r>
              <a:rPr lang="el-GR" sz="2200" dirty="0">
                <a:solidFill>
                  <a:srgbClr val="F75400"/>
                </a:solidFill>
                <a:latin typeface="Segoe UI Semilight" panose="020B0402040204020203" pitchFamily="34" charset="0"/>
                <a:ea typeface="Verdana" panose="020B0604030504040204" pitchFamily="34" charset="0"/>
                <a:cs typeface="Segoe UI Semilight" panose="020B0402040204020203" pitchFamily="34" charset="0"/>
              </a:rPr>
              <a:t>κοινωνική στατική (τάξη) </a:t>
            </a:r>
            <a:r>
              <a:rPr lang="el-GR" sz="22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t>αναλύει την θεμελιώδη τάξη </a:t>
            </a:r>
            <a:r>
              <a:rPr lang="el-GR" sz="2200" dirty="0">
                <a:solidFill>
                  <a:srgbClr val="F75400"/>
                </a:solidFill>
                <a:latin typeface="Segoe UI Semilight" panose="020B0402040204020203" pitchFamily="34" charset="0"/>
                <a:ea typeface="Verdana" panose="020B0604030504040204" pitchFamily="34" charset="0"/>
                <a:cs typeface="Segoe UI Semilight" panose="020B0402040204020203" pitchFamily="34" charset="0"/>
              </a:rPr>
              <a:t>κάθε</a:t>
            </a:r>
            <a:r>
              <a:rPr lang="el-GR" sz="22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t> </a:t>
            </a:r>
            <a:r>
              <a:rPr lang="el-GR" sz="2200" dirty="0">
                <a:solidFill>
                  <a:srgbClr val="F75400"/>
                </a:solidFill>
                <a:latin typeface="Segoe UI Semilight" panose="020B0402040204020203" pitchFamily="34" charset="0"/>
                <a:ea typeface="Verdana" panose="020B0604030504040204" pitchFamily="34" charset="0"/>
                <a:cs typeface="Segoe UI Semilight" panose="020B0402040204020203" pitchFamily="34" charset="0"/>
              </a:rPr>
              <a:t>ανθρώπινης κοινωνίας </a:t>
            </a:r>
            <a:r>
              <a:rPr lang="el-GR" sz="22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t>ενώ η </a:t>
            </a:r>
            <a:r>
              <a:rPr lang="el-GR" sz="2200" dirty="0">
                <a:solidFill>
                  <a:srgbClr val="F75400"/>
                </a:solidFill>
                <a:latin typeface="Segoe UI Semilight" panose="020B0402040204020203" pitchFamily="34" charset="0"/>
                <a:ea typeface="Verdana" panose="020B0604030504040204" pitchFamily="34" charset="0"/>
                <a:cs typeface="Segoe UI Semilight" panose="020B0402040204020203" pitchFamily="34" charset="0"/>
              </a:rPr>
              <a:t>κοινωνική δυναμική (πρόοδος) </a:t>
            </a:r>
            <a:r>
              <a:rPr lang="el-GR" sz="22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t>αναλύει τις </a:t>
            </a:r>
            <a:r>
              <a:rPr lang="el-GR" sz="2200" dirty="0">
                <a:solidFill>
                  <a:srgbClr val="F75400"/>
                </a:solidFill>
                <a:latin typeface="Segoe UI Semilight" panose="020B0402040204020203" pitchFamily="34" charset="0"/>
                <a:ea typeface="Verdana" panose="020B0604030504040204" pitchFamily="34" charset="0"/>
                <a:cs typeface="Segoe UI Semilight" panose="020B0402040204020203" pitchFamily="34" charset="0"/>
              </a:rPr>
              <a:t>αντιξοότητες</a:t>
            </a:r>
            <a:r>
              <a:rPr lang="el-GR" sz="22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t> που πέρασε η θεμελιώδη αυτή τάξη πριν φτάσει στο τελικό στάδιο του θετικισμού, έτσι </a:t>
            </a:r>
            <a:r>
              <a:rPr lang="el-GR" sz="2200" dirty="0">
                <a:solidFill>
                  <a:srgbClr val="F75400"/>
                </a:solidFill>
                <a:latin typeface="Segoe UI Semilight" panose="020B0402040204020203" pitchFamily="34" charset="0"/>
                <a:ea typeface="Verdana" panose="020B0604030504040204" pitchFamily="34" charset="0"/>
                <a:cs typeface="Segoe UI Semilight" panose="020B0402040204020203" pitchFamily="34" charset="0"/>
              </a:rPr>
              <a:t>η δυναμική υπάγεται στην στατική</a:t>
            </a:r>
            <a:r>
              <a:rPr lang="el-GR" sz="22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t>.</a:t>
            </a:r>
          </a:p>
        </p:txBody>
      </p:sp>
    </p:spTree>
    <p:extLst>
      <p:ext uri="{BB962C8B-B14F-4D97-AF65-F5344CB8AC3E}">
        <p14:creationId xmlns:p14="http://schemas.microsoft.com/office/powerpoint/2010/main" val="1564518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200" y="77363"/>
            <a:ext cx="7001613" cy="840436"/>
          </a:xfrm>
        </p:spPr>
        <p:txBody>
          <a:bodyPr vert="horz" lIns="91440" tIns="45720" rIns="91440" bIns="45720" rtlCol="0" anchor="ctr">
            <a:noAutofit/>
          </a:bodyPr>
          <a:lstStyle/>
          <a:p>
            <a:r>
              <a:rPr lang="el-GR" sz="3200" b="1" dirty="0">
                <a:ea typeface="Verdana" panose="020B0604030504040204" pitchFamily="34" charset="0"/>
              </a:rPr>
              <a:t>Η Κοινωνία ως θετική θρησκεία </a:t>
            </a:r>
          </a:p>
        </p:txBody>
      </p:sp>
      <p:sp>
        <p:nvSpPr>
          <p:cNvPr id="7" name="Inhaltsplatzhalter 2"/>
          <p:cNvSpPr txBox="1">
            <a:spLocks/>
          </p:cNvSpPr>
          <p:nvPr/>
        </p:nvSpPr>
        <p:spPr>
          <a:xfrm>
            <a:off x="2611120" y="900785"/>
            <a:ext cx="9412266" cy="533075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4163" indent="-284163">
              <a:lnSpc>
                <a:spcPct val="100000"/>
              </a:lnSpc>
              <a:spcBef>
                <a:spcPts val="0"/>
              </a:spcBef>
              <a:buClr>
                <a:srgbClr val="002060"/>
              </a:buClr>
              <a:buSzPct val="100000"/>
              <a:buFont typeface="Wingdings" panose="05000000000000000000" pitchFamily="2" charset="2"/>
              <a:buChar char="Ø"/>
            </a:pPr>
            <a:r>
              <a:rPr lang="el-GR" sz="24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t>O Αύγουστος Κοντ εντάσσεται στο ρεύμα του </a:t>
            </a:r>
            <a:r>
              <a:rPr lang="el-GR" sz="2400" dirty="0">
                <a:solidFill>
                  <a:srgbClr val="F75400"/>
                </a:solidFill>
                <a:latin typeface="Segoe UI Semilight" panose="020B0402040204020203" pitchFamily="34" charset="0"/>
                <a:ea typeface="Verdana" panose="020B0604030504040204" pitchFamily="34" charset="0"/>
                <a:cs typeface="Segoe UI Semilight" panose="020B0402040204020203" pitchFamily="34" charset="0"/>
              </a:rPr>
              <a:t>θετικισμού</a:t>
            </a:r>
            <a:r>
              <a:rPr lang="el-GR" sz="24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t>. Ήταν πατέρας της </a:t>
            </a:r>
            <a:r>
              <a:rPr lang="el-GR" sz="2400" dirty="0">
                <a:solidFill>
                  <a:srgbClr val="F75400"/>
                </a:solidFill>
                <a:latin typeface="Segoe UI Semilight" panose="020B0402040204020203" pitchFamily="34" charset="0"/>
                <a:ea typeface="Verdana" panose="020B0604030504040204" pitchFamily="34" charset="0"/>
                <a:cs typeface="Segoe UI Semilight" panose="020B0402040204020203" pitchFamily="34" charset="0"/>
              </a:rPr>
              <a:t>Γαλλικής Κοινωνιολογίας </a:t>
            </a:r>
            <a:r>
              <a:rPr lang="el-GR" sz="24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t>και της </a:t>
            </a:r>
            <a:r>
              <a:rPr lang="el-GR" sz="2400" dirty="0">
                <a:solidFill>
                  <a:srgbClr val="F75400"/>
                </a:solidFill>
                <a:latin typeface="Segoe UI Semilight" panose="020B0402040204020203" pitchFamily="34" charset="0"/>
                <a:ea typeface="Verdana" panose="020B0604030504040204" pitchFamily="34" charset="0"/>
                <a:cs typeface="Segoe UI Semilight" panose="020B0402040204020203" pitchFamily="34" charset="0"/>
              </a:rPr>
              <a:t>Ανθρωπολογίας. </a:t>
            </a:r>
          </a:p>
          <a:p>
            <a:pPr marL="284163" indent="-284163">
              <a:lnSpc>
                <a:spcPct val="100000"/>
              </a:lnSpc>
              <a:spcBef>
                <a:spcPts val="0"/>
              </a:spcBef>
              <a:buClr>
                <a:srgbClr val="002060"/>
              </a:buClr>
              <a:buSzPct val="100000"/>
              <a:buFont typeface="Wingdings" panose="05000000000000000000" pitchFamily="2" charset="2"/>
              <a:buChar char="Ø"/>
            </a:pPr>
            <a:endParaRPr lang="el-GR" sz="24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endParaRPr>
          </a:p>
          <a:p>
            <a:pPr marL="284163" indent="-284163">
              <a:lnSpc>
                <a:spcPct val="100000"/>
              </a:lnSpc>
              <a:spcBef>
                <a:spcPts val="0"/>
              </a:spcBef>
              <a:buClr>
                <a:srgbClr val="002060"/>
              </a:buClr>
              <a:buSzPct val="100000"/>
              <a:buFont typeface="Wingdings" panose="05000000000000000000" pitchFamily="2" charset="2"/>
              <a:buChar char="Ø"/>
            </a:pPr>
            <a:r>
              <a:rPr lang="el-GR" sz="24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t>Επινόησε τον όρο </a:t>
            </a:r>
            <a:r>
              <a:rPr lang="el-GR" sz="2400" dirty="0">
                <a:solidFill>
                  <a:srgbClr val="F75400"/>
                </a:solidFill>
                <a:latin typeface="Segoe UI Semilight" panose="020B0402040204020203" pitchFamily="34" charset="0"/>
                <a:ea typeface="Verdana" panose="020B0604030504040204" pitchFamily="34" charset="0"/>
                <a:cs typeface="Segoe UI Semilight" panose="020B0402040204020203" pitchFamily="34" charset="0"/>
              </a:rPr>
              <a:t>θετική φιλοσοφία </a:t>
            </a:r>
            <a:r>
              <a:rPr lang="el-GR" sz="24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t>για να δηλώσει τη νέα θεωρία της γνώσης και της επιστήμης(μέθοδοι των θετικών επιστημών, θεωρητικές και μεθοδολογικές προτάσεις και εργαλεία)</a:t>
            </a:r>
            <a:r>
              <a:rPr lang="en-US" sz="24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t> </a:t>
            </a:r>
            <a:r>
              <a:rPr lang="el-GR" sz="24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t>σε αλληλεξάρτηση με την </a:t>
            </a:r>
            <a:r>
              <a:rPr lang="el-GR" sz="2400" dirty="0">
                <a:solidFill>
                  <a:srgbClr val="F75400"/>
                </a:solidFill>
                <a:latin typeface="Segoe UI Semilight" panose="020B0402040204020203" pitchFamily="34" charset="0"/>
                <a:ea typeface="Verdana" panose="020B0604030504040204" pitchFamily="34" charset="0"/>
                <a:cs typeface="Segoe UI Semilight" panose="020B0402040204020203" pitchFamily="34" charset="0"/>
              </a:rPr>
              <a:t>κοινωνιολογία</a:t>
            </a:r>
            <a:r>
              <a:rPr lang="el-GR" sz="24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t> (επιστήμη της κοινωνίας), την πολυπλοκότερη των θετικών επιστημών.  </a:t>
            </a:r>
          </a:p>
          <a:p>
            <a:pPr marL="284163" indent="-284163">
              <a:lnSpc>
                <a:spcPct val="100000"/>
              </a:lnSpc>
              <a:spcBef>
                <a:spcPts val="0"/>
              </a:spcBef>
              <a:buClr>
                <a:srgbClr val="002060"/>
              </a:buClr>
              <a:buSzPct val="100000"/>
              <a:buFont typeface="Wingdings" panose="05000000000000000000" pitchFamily="2" charset="2"/>
              <a:buChar char="Ø"/>
            </a:pPr>
            <a:endParaRPr lang="el-GR" sz="24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endParaRPr>
          </a:p>
          <a:p>
            <a:pPr marL="284163" indent="-284163">
              <a:lnSpc>
                <a:spcPct val="100000"/>
              </a:lnSpc>
              <a:spcBef>
                <a:spcPts val="0"/>
              </a:spcBef>
              <a:buClr>
                <a:srgbClr val="002060"/>
              </a:buClr>
              <a:buSzPct val="100000"/>
              <a:buFont typeface="Wingdings" panose="05000000000000000000" pitchFamily="2" charset="2"/>
              <a:buChar char="Ø"/>
            </a:pPr>
            <a:r>
              <a:rPr lang="el-GR" sz="24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t>Μέθοδοι του αποτελούν η </a:t>
            </a:r>
            <a:r>
              <a:rPr lang="el-GR" sz="2400" dirty="0">
                <a:solidFill>
                  <a:srgbClr val="F75400"/>
                </a:solidFill>
                <a:latin typeface="Segoe UI Semilight" panose="020B0402040204020203" pitchFamily="34" charset="0"/>
                <a:ea typeface="Verdana" panose="020B0604030504040204" pitchFamily="34" charset="0"/>
                <a:cs typeface="Segoe UI Semilight" panose="020B0402040204020203" pitchFamily="34" charset="0"/>
              </a:rPr>
              <a:t>εμπειρία</a:t>
            </a:r>
            <a:r>
              <a:rPr lang="el-GR" sz="24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t> και η </a:t>
            </a:r>
            <a:r>
              <a:rPr lang="el-GR" sz="2400" dirty="0">
                <a:solidFill>
                  <a:srgbClr val="F75400"/>
                </a:solidFill>
                <a:latin typeface="Segoe UI Semilight" panose="020B0402040204020203" pitchFamily="34" charset="0"/>
                <a:ea typeface="Verdana" panose="020B0604030504040204" pitchFamily="34" charset="0"/>
                <a:cs typeface="Segoe UI Semilight" panose="020B0402040204020203" pitchFamily="34" charset="0"/>
              </a:rPr>
              <a:t>παρατήρηση </a:t>
            </a:r>
            <a:r>
              <a:rPr lang="el-GR" sz="24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t>και όχι η υπόθεση.</a:t>
            </a:r>
          </a:p>
          <a:p>
            <a:pPr marL="284163" indent="-284163">
              <a:lnSpc>
                <a:spcPct val="100000"/>
              </a:lnSpc>
              <a:spcBef>
                <a:spcPts val="0"/>
              </a:spcBef>
              <a:buClr>
                <a:srgbClr val="002060"/>
              </a:buClr>
              <a:buSzPct val="100000"/>
              <a:buFont typeface="Wingdings" panose="05000000000000000000" pitchFamily="2" charset="2"/>
              <a:buChar char="Ø"/>
            </a:pPr>
            <a:endParaRPr lang="el-GR" sz="24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endParaRPr>
          </a:p>
          <a:p>
            <a:pPr marL="284163" indent="-284163">
              <a:lnSpc>
                <a:spcPct val="100000"/>
              </a:lnSpc>
              <a:spcBef>
                <a:spcPts val="0"/>
              </a:spcBef>
              <a:buClr>
                <a:srgbClr val="002060"/>
              </a:buClr>
              <a:buSzPct val="100000"/>
              <a:buFont typeface="Wingdings" panose="05000000000000000000" pitchFamily="2" charset="2"/>
              <a:buChar char="Ø"/>
            </a:pPr>
            <a:r>
              <a:rPr lang="el-GR" sz="24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t>Η θετική φιλοσοφία θα πρέπει να επικρατήσει λόγω της διαρκούς </a:t>
            </a:r>
            <a:r>
              <a:rPr lang="el-GR" sz="2400" dirty="0">
                <a:solidFill>
                  <a:srgbClr val="F75400"/>
                </a:solidFill>
                <a:latin typeface="Segoe UI Semilight" panose="020B0402040204020203" pitchFamily="34" charset="0"/>
                <a:ea typeface="Verdana" panose="020B0604030504040204" pitchFamily="34" charset="0"/>
                <a:cs typeface="Segoe UI Semilight" panose="020B0402040204020203" pitchFamily="34" charset="0"/>
              </a:rPr>
              <a:t>προόδου</a:t>
            </a:r>
            <a:r>
              <a:rPr lang="el-GR" sz="24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t> της και παρακμής των ανταγωνιστικών φιλοσοφιών.</a:t>
            </a:r>
            <a:endParaRPr lang="el-GR" sz="2400" dirty="0">
              <a:solidFill>
                <a:srgbClr val="F75400"/>
              </a:solidFill>
              <a:latin typeface="Segoe UI Semilight" panose="020B0402040204020203" pitchFamily="34" charset="0"/>
              <a:ea typeface="Verdana" panose="020B0604030504040204" pitchFamily="34" charset="0"/>
              <a:cs typeface="Segoe UI Semilight" panose="020B0402040204020203" pitchFamily="34" charset="0"/>
            </a:endParaRPr>
          </a:p>
        </p:txBody>
      </p:sp>
    </p:spTree>
    <p:extLst>
      <p:ext uri="{BB962C8B-B14F-4D97-AF65-F5344CB8AC3E}">
        <p14:creationId xmlns:p14="http://schemas.microsoft.com/office/powerpoint/2010/main" val="23267029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F3C6EA53-CA66-A37C-2DF9-DA11E3F1DDB4}"/>
              </a:ext>
            </a:extLst>
          </p:cNvPr>
          <p:cNvPicPr>
            <a:picLocks noChangeAspect="1"/>
          </p:cNvPicPr>
          <p:nvPr/>
        </p:nvPicPr>
        <p:blipFill>
          <a:blip r:embed="rId3"/>
          <a:stretch>
            <a:fillRect/>
          </a:stretch>
        </p:blipFill>
        <p:spPr>
          <a:xfrm>
            <a:off x="-1" y="-4534"/>
            <a:ext cx="4619135" cy="6858000"/>
          </a:xfrm>
          <a:prstGeom prst="rect">
            <a:avLst/>
          </a:prstGeom>
        </p:spPr>
      </p:pic>
      <p:sp>
        <p:nvSpPr>
          <p:cNvPr id="13" name="Retângulo 10"/>
          <p:cNvSpPr/>
          <p:nvPr/>
        </p:nvSpPr>
        <p:spPr>
          <a:xfrm>
            <a:off x="4787153" y="4835091"/>
            <a:ext cx="7266265" cy="1862048"/>
          </a:xfrm>
          <a:prstGeom prst="rect">
            <a:avLst/>
          </a:prstGeom>
        </p:spPr>
        <p:txBody>
          <a:bodyPr wrap="square">
            <a:spAutoFit/>
          </a:bodyPr>
          <a:lstStyle/>
          <a:p>
            <a:pPr algn="ctr"/>
            <a:endParaRPr lang="el-GR" sz="2400" b="1" dirty="0">
              <a:solidFill>
                <a:srgbClr val="002060"/>
              </a:solidFill>
              <a:latin typeface="Segoe UI" panose="020B0502040204020203" pitchFamily="34" charset="0"/>
              <a:cs typeface="Segoe UI" panose="020B0502040204020203" pitchFamily="34" charset="0"/>
            </a:endParaRPr>
          </a:p>
          <a:p>
            <a:pPr algn="ctr"/>
            <a:r>
              <a:rPr lang="el-GR" sz="2400" b="1" dirty="0">
                <a:solidFill>
                  <a:srgbClr val="002060"/>
                </a:solidFill>
                <a:latin typeface="Segoe UI" panose="020B0502040204020203" pitchFamily="34" charset="0"/>
                <a:cs typeface="Segoe UI" panose="020B0502040204020203" pitchFamily="34" charset="0"/>
              </a:rPr>
              <a:t>Θεοδώρα Μαρία Φλούδα</a:t>
            </a:r>
            <a:r>
              <a:rPr lang="en-US" sz="2400" b="1" dirty="0">
                <a:solidFill>
                  <a:srgbClr val="002060"/>
                </a:solidFill>
                <a:latin typeface="Segoe UI" panose="020B0502040204020203" pitchFamily="34" charset="0"/>
                <a:cs typeface="Segoe UI" panose="020B0502040204020203" pitchFamily="34" charset="0"/>
              </a:rPr>
              <a:t> </a:t>
            </a:r>
            <a:r>
              <a:rPr lang="el-GR" sz="2400" b="1" dirty="0">
                <a:solidFill>
                  <a:srgbClr val="002060"/>
                </a:solidFill>
                <a:latin typeface="Segoe UI" panose="020B0502040204020203" pitchFamily="34" charset="0"/>
                <a:cs typeface="Segoe UI" panose="020B0502040204020203" pitchFamily="34" charset="0"/>
              </a:rPr>
              <a:t>-</a:t>
            </a:r>
            <a:r>
              <a:rPr lang="en-US" sz="2400" b="1" dirty="0">
                <a:solidFill>
                  <a:srgbClr val="002060"/>
                </a:solidFill>
                <a:latin typeface="Segoe UI" panose="020B0502040204020203" pitchFamily="34" charset="0"/>
                <a:cs typeface="Segoe UI" panose="020B0502040204020203" pitchFamily="34" charset="0"/>
              </a:rPr>
              <a:t> </a:t>
            </a:r>
            <a:r>
              <a:rPr lang="el-GR" sz="2400" b="1" dirty="0">
                <a:solidFill>
                  <a:srgbClr val="002060"/>
                </a:solidFill>
                <a:latin typeface="Segoe UI" panose="020B0502040204020203" pitchFamily="34" charset="0"/>
                <a:cs typeface="Segoe UI" panose="020B0502040204020203" pitchFamily="34" charset="0"/>
              </a:rPr>
              <a:t>Φραντζέσκα Ντεμίρι</a:t>
            </a:r>
          </a:p>
          <a:p>
            <a:pPr algn="ctr"/>
            <a:endParaRPr lang="el-GR" altLang="pt-PT" sz="2400" b="1" dirty="0">
              <a:solidFill>
                <a:srgbClr val="002060"/>
              </a:solidFill>
              <a:latin typeface="Segoe UI" panose="020B0502040204020203" pitchFamily="34" charset="0"/>
              <a:ea typeface="Verdana" panose="020B0604030504040204" pitchFamily="34" charset="0"/>
              <a:cs typeface="Segoe UI" panose="020B0502040204020203" pitchFamily="34" charset="0"/>
            </a:endParaRPr>
          </a:p>
          <a:p>
            <a:pPr algn="ctr"/>
            <a:endParaRPr lang="en-US" altLang="pt-PT" sz="1100" b="1" dirty="0">
              <a:solidFill>
                <a:srgbClr val="002060"/>
              </a:solidFill>
              <a:latin typeface="Segoe UI Semilight" panose="020B0402040204020203" pitchFamily="34" charset="0"/>
              <a:ea typeface="Verdana" panose="020B0604030504040204" pitchFamily="34" charset="0"/>
              <a:cs typeface="Segoe UI Semilight" panose="020B0402040204020203" pitchFamily="34" charset="0"/>
            </a:endParaRPr>
          </a:p>
          <a:p>
            <a:pPr algn="ctr"/>
            <a:r>
              <a:rPr lang="el-GR" altLang="pt-PT" sz="1600" dirty="0">
                <a:solidFill>
                  <a:srgbClr val="002060"/>
                </a:solidFill>
                <a:latin typeface="Segoe UI Semilight" panose="020B0402040204020203" pitchFamily="34" charset="0"/>
                <a:ea typeface="Verdana" panose="020B0604030504040204" pitchFamily="34" charset="0"/>
                <a:cs typeface="Segoe UI Semilight" panose="020B0402040204020203" pitchFamily="34" charset="0"/>
              </a:rPr>
              <a:t>Σ   Σχολή Οικονομικών και Πολιτικών Επιστημών, Τμήμα Κοινωνιολογίας</a:t>
            </a:r>
          </a:p>
          <a:p>
            <a:pPr algn="ctr"/>
            <a:r>
              <a:rPr lang="el-GR" altLang="pt-PT" sz="1600" dirty="0">
                <a:solidFill>
                  <a:srgbClr val="002060"/>
                </a:solidFill>
                <a:latin typeface="Segoe UI Semilight" panose="020B0402040204020203" pitchFamily="34" charset="0"/>
                <a:ea typeface="Verdana" panose="020B0604030504040204" pitchFamily="34" charset="0"/>
                <a:cs typeface="Segoe UI Semilight" panose="020B0402040204020203" pitchFamily="34" charset="0"/>
              </a:rPr>
              <a:t>Εθνικό και Καποδιστριακό Πανεπιστήμιο Αθηνών</a:t>
            </a:r>
          </a:p>
        </p:txBody>
      </p:sp>
      <p:sp>
        <p:nvSpPr>
          <p:cNvPr id="8" name="Retângulo 10"/>
          <p:cNvSpPr/>
          <p:nvPr/>
        </p:nvSpPr>
        <p:spPr>
          <a:xfrm>
            <a:off x="5144920" y="576795"/>
            <a:ext cx="6908497" cy="1477328"/>
          </a:xfrm>
          <a:prstGeom prst="rect">
            <a:avLst/>
          </a:prstGeom>
        </p:spPr>
        <p:txBody>
          <a:bodyPr wrap="square">
            <a:spAutoFit/>
          </a:bodyPr>
          <a:lstStyle/>
          <a:p>
            <a:pPr algn="ctr"/>
            <a:r>
              <a:rPr lang="el-GR" altLang="pt-PT" dirty="0">
                <a:solidFill>
                  <a:srgbClr val="002060"/>
                </a:solidFill>
                <a:latin typeface="Segoe UI Semilight" panose="020B0402040204020203" pitchFamily="34" charset="0"/>
                <a:ea typeface="Verdana" panose="020B0604030504040204" pitchFamily="34" charset="0"/>
                <a:cs typeface="Segoe UI Semilight" panose="020B0402040204020203" pitchFamily="34" charset="0"/>
              </a:rPr>
              <a:t>«Επιστημολογικά και Φιλοσοφικά Θεμέλια </a:t>
            </a:r>
          </a:p>
          <a:p>
            <a:pPr algn="ctr"/>
            <a:r>
              <a:rPr lang="el-GR" altLang="pt-PT" dirty="0">
                <a:solidFill>
                  <a:srgbClr val="002060"/>
                </a:solidFill>
                <a:latin typeface="Segoe UI Semilight" panose="020B0402040204020203" pitchFamily="34" charset="0"/>
                <a:ea typeface="Verdana" panose="020B0604030504040204" pitchFamily="34" charset="0"/>
                <a:cs typeface="Segoe UI Semilight" panose="020B0402040204020203" pitchFamily="34" charset="0"/>
              </a:rPr>
              <a:t>των Κοινωνιολογικών Θεωριών»</a:t>
            </a:r>
            <a:endParaRPr lang="en-US" altLang="pt-PT" dirty="0">
              <a:solidFill>
                <a:srgbClr val="002060"/>
              </a:solidFill>
              <a:latin typeface="Segoe UI Semilight" panose="020B0402040204020203" pitchFamily="34" charset="0"/>
              <a:ea typeface="Verdana" panose="020B0604030504040204" pitchFamily="34" charset="0"/>
              <a:cs typeface="Segoe UI Semilight" panose="020B0402040204020203" pitchFamily="34" charset="0"/>
            </a:endParaRPr>
          </a:p>
          <a:p>
            <a:pPr algn="ctr"/>
            <a:r>
              <a:rPr lang="en-US" altLang="pt-PT" dirty="0">
                <a:solidFill>
                  <a:srgbClr val="002060"/>
                </a:solidFill>
                <a:latin typeface="Segoe UI Semilight" panose="020B0402040204020203" pitchFamily="34" charset="0"/>
                <a:ea typeface="Verdana" panose="020B0604030504040204" pitchFamily="34" charset="0"/>
                <a:cs typeface="Segoe UI Semilight" panose="020B0402040204020203" pitchFamily="34" charset="0"/>
              </a:rPr>
              <a:t>5</a:t>
            </a:r>
            <a:r>
              <a:rPr lang="el-GR" altLang="pt-PT" baseline="30000" dirty="0">
                <a:solidFill>
                  <a:srgbClr val="002060"/>
                </a:solidFill>
                <a:latin typeface="Segoe UI Semilight" panose="020B0402040204020203" pitchFamily="34" charset="0"/>
                <a:ea typeface="Verdana" panose="020B0604030504040204" pitchFamily="34" charset="0"/>
                <a:cs typeface="Segoe UI Semilight" panose="020B0402040204020203" pitchFamily="34" charset="0"/>
              </a:rPr>
              <a:t>ο</a:t>
            </a:r>
            <a:r>
              <a:rPr lang="el-GR" altLang="pt-PT" dirty="0">
                <a:solidFill>
                  <a:srgbClr val="002060"/>
                </a:solidFill>
                <a:latin typeface="Segoe UI Semilight" panose="020B0402040204020203" pitchFamily="34" charset="0"/>
                <a:ea typeface="Verdana" panose="020B0604030504040204" pitchFamily="34" charset="0"/>
                <a:cs typeface="Segoe UI Semilight" panose="020B0402040204020203" pitchFamily="34" charset="0"/>
              </a:rPr>
              <a:t> εξάμηνο</a:t>
            </a:r>
            <a:br>
              <a:rPr lang="en-US" altLang="pt-PT" dirty="0">
                <a:solidFill>
                  <a:srgbClr val="002060"/>
                </a:solidFill>
                <a:latin typeface="Segoe UI Semilight" panose="020B0402040204020203" pitchFamily="34" charset="0"/>
                <a:ea typeface="Verdana" panose="020B0604030504040204" pitchFamily="34" charset="0"/>
                <a:cs typeface="Segoe UI Semilight" panose="020B0402040204020203" pitchFamily="34" charset="0"/>
              </a:rPr>
            </a:br>
            <a:endParaRPr lang="el-GR" altLang="pt-PT" dirty="0">
              <a:solidFill>
                <a:srgbClr val="002060"/>
              </a:solidFill>
              <a:latin typeface="Segoe UI Semilight" panose="020B0402040204020203" pitchFamily="34" charset="0"/>
              <a:ea typeface="Verdana" panose="020B0604030504040204" pitchFamily="34" charset="0"/>
              <a:cs typeface="Segoe UI Semilight" panose="020B0402040204020203" pitchFamily="34" charset="0"/>
            </a:endParaRPr>
          </a:p>
          <a:p>
            <a:pPr algn="ctr"/>
            <a:r>
              <a:rPr lang="el-GR" altLang="pt-PT" dirty="0">
                <a:solidFill>
                  <a:srgbClr val="002060"/>
                </a:solidFill>
                <a:latin typeface="Segoe UI Semilight" panose="020B0402040204020203" pitchFamily="34" charset="0"/>
                <a:ea typeface="Verdana" panose="020B0604030504040204" pitchFamily="34" charset="0"/>
                <a:cs typeface="Segoe UI Semilight" panose="020B0402040204020203" pitchFamily="34" charset="0"/>
              </a:rPr>
              <a:t>25 Οκτωβρίου 2022</a:t>
            </a:r>
            <a:endParaRPr lang="en-US" altLang="pt-PT" dirty="0">
              <a:solidFill>
                <a:srgbClr val="002060"/>
              </a:solidFill>
              <a:latin typeface="Segoe UI Semilight" panose="020B0402040204020203" pitchFamily="34" charset="0"/>
              <a:ea typeface="Verdana" panose="020B0604030504040204" pitchFamily="34" charset="0"/>
              <a:cs typeface="Segoe UI Semilight" panose="020B0402040204020203" pitchFamily="34" charset="0"/>
            </a:endParaRPr>
          </a:p>
        </p:txBody>
      </p:sp>
      <p:sp>
        <p:nvSpPr>
          <p:cNvPr id="10" name="TextBox 6"/>
          <p:cNvSpPr txBox="1">
            <a:spLocks noChangeArrowheads="1"/>
          </p:cNvSpPr>
          <p:nvPr/>
        </p:nvSpPr>
        <p:spPr bwMode="auto">
          <a:xfrm>
            <a:off x="4619134" y="2371402"/>
            <a:ext cx="7572866" cy="2106129"/>
          </a:xfrm>
          <a:prstGeom prst="rect">
            <a:avLst/>
          </a:prstGeom>
          <a:solidFill>
            <a:srgbClr val="002060"/>
          </a:solidFill>
          <a:ln>
            <a:noFill/>
          </a:ln>
        </p:spPr>
        <p:txBody>
          <a:bodyPr wrap="square" anchor="ctr">
            <a:noAutofit/>
          </a:bodyPr>
          <a:lstStyle>
            <a:lvl1pPr>
              <a:defRPr sz="8200">
                <a:solidFill>
                  <a:schemeClr val="tx1"/>
                </a:solidFill>
                <a:latin typeface="Calibri" panose="020F0502020204030204" pitchFamily="34" charset="0"/>
              </a:defRPr>
            </a:lvl1pPr>
            <a:lvl2pPr marL="742950" indent="-285750">
              <a:defRPr sz="8200">
                <a:solidFill>
                  <a:schemeClr val="tx1"/>
                </a:solidFill>
                <a:latin typeface="Calibri" panose="020F0502020204030204" pitchFamily="34" charset="0"/>
              </a:defRPr>
            </a:lvl2pPr>
            <a:lvl3pPr marL="1143000" indent="-228600">
              <a:defRPr sz="8200">
                <a:solidFill>
                  <a:schemeClr val="tx1"/>
                </a:solidFill>
                <a:latin typeface="Calibri" panose="020F0502020204030204" pitchFamily="34" charset="0"/>
              </a:defRPr>
            </a:lvl3pPr>
            <a:lvl4pPr marL="1600200" indent="-228600">
              <a:defRPr sz="8200">
                <a:solidFill>
                  <a:schemeClr val="tx1"/>
                </a:solidFill>
                <a:latin typeface="Calibri" panose="020F0502020204030204" pitchFamily="34" charset="0"/>
              </a:defRPr>
            </a:lvl4pPr>
            <a:lvl5pPr marL="2057400" indent="-228600">
              <a:defRPr sz="8200">
                <a:solidFill>
                  <a:schemeClr val="tx1"/>
                </a:solidFill>
                <a:latin typeface="Calibri" panose="020F0502020204030204" pitchFamily="34" charset="0"/>
              </a:defRPr>
            </a:lvl5pPr>
            <a:lvl6pPr marL="2514600" indent="-228600" defTabSz="4175125" fontAlgn="base">
              <a:spcBef>
                <a:spcPct val="0"/>
              </a:spcBef>
              <a:spcAft>
                <a:spcPct val="0"/>
              </a:spcAft>
              <a:defRPr sz="8200">
                <a:solidFill>
                  <a:schemeClr val="tx1"/>
                </a:solidFill>
                <a:latin typeface="Calibri" panose="020F0502020204030204" pitchFamily="34" charset="0"/>
              </a:defRPr>
            </a:lvl6pPr>
            <a:lvl7pPr marL="2971800" indent="-228600" defTabSz="4175125" fontAlgn="base">
              <a:spcBef>
                <a:spcPct val="0"/>
              </a:spcBef>
              <a:spcAft>
                <a:spcPct val="0"/>
              </a:spcAft>
              <a:defRPr sz="8200">
                <a:solidFill>
                  <a:schemeClr val="tx1"/>
                </a:solidFill>
                <a:latin typeface="Calibri" panose="020F0502020204030204" pitchFamily="34" charset="0"/>
              </a:defRPr>
            </a:lvl7pPr>
            <a:lvl8pPr marL="3429000" indent="-228600" defTabSz="4175125" fontAlgn="base">
              <a:spcBef>
                <a:spcPct val="0"/>
              </a:spcBef>
              <a:spcAft>
                <a:spcPct val="0"/>
              </a:spcAft>
              <a:defRPr sz="8200">
                <a:solidFill>
                  <a:schemeClr val="tx1"/>
                </a:solidFill>
                <a:latin typeface="Calibri" panose="020F0502020204030204" pitchFamily="34" charset="0"/>
              </a:defRPr>
            </a:lvl8pPr>
            <a:lvl9pPr marL="3886200" indent="-228600" defTabSz="4175125" fontAlgn="base">
              <a:spcBef>
                <a:spcPct val="0"/>
              </a:spcBef>
              <a:spcAft>
                <a:spcPct val="0"/>
              </a:spcAft>
              <a:defRPr sz="8200">
                <a:solidFill>
                  <a:schemeClr val="tx1"/>
                </a:solidFill>
                <a:latin typeface="Calibri" panose="020F0502020204030204" pitchFamily="34" charset="0"/>
              </a:defRPr>
            </a:lvl9pPr>
          </a:lstStyle>
          <a:p>
            <a:pPr algn="ctr"/>
            <a:r>
              <a:rPr lang="en-US" altLang="pt-PT" sz="4400" b="1" dirty="0">
                <a:solidFill>
                  <a:schemeClr val="bg1"/>
                </a:solidFill>
                <a:latin typeface="Segoe UI Light" panose="020B0502040204020203" pitchFamily="34" charset="0"/>
                <a:ea typeface="Verdana" panose="020B0604030504040204" pitchFamily="34" charset="0"/>
                <a:cs typeface="Verdana" panose="020B0604030504040204" pitchFamily="34" charset="0"/>
              </a:rPr>
              <a:t>Auguste Comte</a:t>
            </a:r>
            <a:endParaRPr lang="el-GR" altLang="pt-PT" sz="4400" b="1" dirty="0">
              <a:solidFill>
                <a:schemeClr val="bg1"/>
              </a:solidFill>
              <a:latin typeface="Segoe UI Light" panose="020B0502040204020203" pitchFamily="34" charset="0"/>
              <a:ea typeface="Verdana" panose="020B0604030504040204" pitchFamily="34" charset="0"/>
              <a:cs typeface="Verdana" panose="020B0604030504040204" pitchFamily="34" charset="0"/>
            </a:endParaRPr>
          </a:p>
        </p:txBody>
      </p:sp>
      <p:pic>
        <p:nvPicPr>
          <p:cNvPr id="1026" name="Picture 2" descr="Βιβλιοθήκη &amp; Κέντρο Πληροφόρησης ΕΚΠΑ / NKUA Library &amp; Information Center -  Home | Facebook">
            <a:extLst>
              <a:ext uri="{FF2B5EF4-FFF2-40B4-BE49-F238E27FC236}">
                <a16:creationId xmlns:a16="http://schemas.microsoft.com/office/drawing/2014/main" id="{F0A7B3B0-1EB1-4BCB-9DA5-000E7ACEC36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07044" y="5986686"/>
            <a:ext cx="710453" cy="710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9708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879" y="77363"/>
            <a:ext cx="6681469" cy="840436"/>
          </a:xfrm>
        </p:spPr>
        <p:txBody>
          <a:bodyPr vert="horz" lIns="91440" tIns="45720" rIns="91440" bIns="45720" rtlCol="0" anchor="ctr">
            <a:noAutofit/>
          </a:bodyPr>
          <a:lstStyle/>
          <a:p>
            <a:r>
              <a:rPr lang="el-GR" sz="3200" b="1" dirty="0">
                <a:ea typeface="Verdana" panose="020B0604030504040204" pitchFamily="34" charset="0"/>
              </a:rPr>
              <a:t>Η Κοινωνία ως θετική θρησκεία </a:t>
            </a:r>
          </a:p>
        </p:txBody>
      </p:sp>
      <p:sp>
        <p:nvSpPr>
          <p:cNvPr id="7" name="Inhaltsplatzhalter 2"/>
          <p:cNvSpPr txBox="1">
            <a:spLocks/>
          </p:cNvSpPr>
          <p:nvPr/>
        </p:nvSpPr>
        <p:spPr>
          <a:xfrm>
            <a:off x="2702560" y="1073505"/>
            <a:ext cx="9489440" cy="533075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4163" indent="-284163">
              <a:lnSpc>
                <a:spcPct val="100000"/>
              </a:lnSpc>
              <a:spcBef>
                <a:spcPts val="0"/>
              </a:spcBef>
              <a:buClr>
                <a:srgbClr val="002060"/>
              </a:buClr>
              <a:buSzPct val="100000"/>
              <a:buFont typeface="Wingdings" panose="05000000000000000000" pitchFamily="2" charset="2"/>
              <a:buChar char="Ø"/>
            </a:pPr>
            <a:r>
              <a:rPr lang="el-GR" sz="24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t>Αφετηρία ήταν η </a:t>
            </a:r>
            <a:r>
              <a:rPr lang="el-GR" sz="2400" dirty="0">
                <a:solidFill>
                  <a:srgbClr val="F75400"/>
                </a:solidFill>
                <a:latin typeface="Segoe UI Semilight" panose="020B0402040204020203" pitchFamily="34" charset="0"/>
                <a:ea typeface="Verdana" panose="020B0604030504040204" pitchFamily="34" charset="0"/>
                <a:cs typeface="Segoe UI Semilight" panose="020B0402040204020203" pitchFamily="34" charset="0"/>
              </a:rPr>
              <a:t>υπέρβαση της κρίσης</a:t>
            </a:r>
            <a:r>
              <a:rPr lang="el-GR" sz="24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t> της γαλλικής κοινωνίας της εποχής του.</a:t>
            </a:r>
          </a:p>
          <a:p>
            <a:pPr marL="284163" indent="-284163">
              <a:lnSpc>
                <a:spcPct val="100000"/>
              </a:lnSpc>
              <a:spcBef>
                <a:spcPts val="0"/>
              </a:spcBef>
              <a:buClr>
                <a:srgbClr val="002060"/>
              </a:buClr>
              <a:buSzPct val="100000"/>
              <a:buFont typeface="Wingdings" panose="05000000000000000000" pitchFamily="2" charset="2"/>
              <a:buChar char="Ø"/>
            </a:pPr>
            <a:endParaRPr lang="el-GR" sz="24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endParaRPr>
          </a:p>
          <a:p>
            <a:pPr marL="284163" indent="-284163">
              <a:lnSpc>
                <a:spcPct val="100000"/>
              </a:lnSpc>
              <a:spcBef>
                <a:spcPts val="0"/>
              </a:spcBef>
              <a:buClr>
                <a:srgbClr val="002060"/>
              </a:buClr>
              <a:buSzPct val="100000"/>
              <a:buFont typeface="Wingdings" panose="05000000000000000000" pitchFamily="2" charset="2"/>
              <a:buChar char="Ø"/>
            </a:pPr>
            <a:r>
              <a:rPr lang="el-GR" sz="24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t>Η κρίση αυτή, αποδίδεται από τον ίδιο στην ανεπαρκή θεμελίωση του θετικού πνεύματος ευρύτερα στην ανθρώπινη συνείδηση, λόγω της μη ουσιώδους εξάλειψης της θεολογικής φιλοσοφίας και της έλευσης του Διαφωτισμού, ο οποίος παρόλα αυτά άνοιξε τον δρόμο προς την θετική επιστήμη στα κοινωνικά ζητήματα.</a:t>
            </a:r>
          </a:p>
          <a:p>
            <a:pPr marL="284163" indent="-284163">
              <a:lnSpc>
                <a:spcPct val="100000"/>
              </a:lnSpc>
              <a:spcBef>
                <a:spcPts val="0"/>
              </a:spcBef>
              <a:buClr>
                <a:srgbClr val="002060"/>
              </a:buClr>
              <a:buSzPct val="100000"/>
              <a:buFont typeface="Wingdings" panose="05000000000000000000" pitchFamily="2" charset="2"/>
              <a:buChar char="Ø"/>
            </a:pPr>
            <a:endParaRPr lang="el-GR" sz="24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endParaRPr>
          </a:p>
          <a:p>
            <a:pPr marL="284163" indent="-284163">
              <a:lnSpc>
                <a:spcPct val="100000"/>
              </a:lnSpc>
              <a:spcBef>
                <a:spcPts val="0"/>
              </a:spcBef>
              <a:buClr>
                <a:srgbClr val="002060"/>
              </a:buClr>
              <a:buSzPct val="100000"/>
              <a:buFont typeface="Wingdings" panose="05000000000000000000" pitchFamily="2" charset="2"/>
              <a:buChar char="Ø"/>
            </a:pPr>
            <a:r>
              <a:rPr lang="el-GR" sz="24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t>Ο Κοντ υποστήριξε τη διαμόρφωση μιας νέας θρησκείας βασισμένη στη θετική φιλοσοφία και το μεσαιωνικό εκκλησιαστικό πρότυπο (Κοντ → αρχιερέας, μαθητές του → διάκονοι) και νέας ηθικής που θα ρύθμιζε τις ανθρώπινες σχέσεις.</a:t>
            </a:r>
            <a:endParaRPr lang="el-GR" sz="2400" dirty="0">
              <a:solidFill>
                <a:srgbClr val="F75400"/>
              </a:solidFill>
              <a:latin typeface="Segoe UI Semilight" panose="020B0402040204020203" pitchFamily="34" charset="0"/>
              <a:ea typeface="Verdana" panose="020B0604030504040204" pitchFamily="34" charset="0"/>
              <a:cs typeface="Segoe UI Semilight" panose="020B0402040204020203" pitchFamily="34" charset="0"/>
            </a:endParaRPr>
          </a:p>
        </p:txBody>
      </p:sp>
    </p:spTree>
    <p:extLst>
      <p:ext uri="{BB962C8B-B14F-4D97-AF65-F5344CB8AC3E}">
        <p14:creationId xmlns:p14="http://schemas.microsoft.com/office/powerpoint/2010/main" val="3395047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359" y="77363"/>
            <a:ext cx="10739121" cy="840436"/>
          </a:xfrm>
        </p:spPr>
        <p:txBody>
          <a:bodyPr vert="horz" lIns="91440" tIns="45720" rIns="91440" bIns="45720" rtlCol="0" anchor="ctr">
            <a:noAutofit/>
          </a:bodyPr>
          <a:lstStyle/>
          <a:p>
            <a:r>
              <a:rPr lang="el-GR" sz="3200" b="1" dirty="0">
                <a:ea typeface="Verdana" panose="020B0604030504040204" pitchFamily="34" charset="0"/>
              </a:rPr>
              <a:t>Η επιστήμη ως θετική φιλοσοφία. Η Κοινωνιολογία</a:t>
            </a:r>
          </a:p>
        </p:txBody>
      </p:sp>
      <p:sp>
        <p:nvSpPr>
          <p:cNvPr id="7" name="Inhaltsplatzhalter 2"/>
          <p:cNvSpPr txBox="1">
            <a:spLocks/>
          </p:cNvSpPr>
          <p:nvPr/>
        </p:nvSpPr>
        <p:spPr>
          <a:xfrm>
            <a:off x="2743200" y="1031137"/>
            <a:ext cx="9448800" cy="533075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4163" indent="-284163">
              <a:lnSpc>
                <a:spcPct val="100000"/>
              </a:lnSpc>
              <a:spcBef>
                <a:spcPts val="0"/>
              </a:spcBef>
              <a:buClr>
                <a:srgbClr val="002060"/>
              </a:buClr>
              <a:buSzPct val="100000"/>
              <a:buFont typeface="Wingdings" panose="05000000000000000000" pitchFamily="2" charset="2"/>
              <a:buChar char="Ø"/>
            </a:pPr>
            <a:r>
              <a:rPr lang="el-GR" sz="24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t>Ο Κοντ αναφερόταν σε </a:t>
            </a:r>
            <a:r>
              <a:rPr lang="el-GR" sz="2400" dirty="0">
                <a:solidFill>
                  <a:srgbClr val="F75400"/>
                </a:solidFill>
                <a:latin typeface="Segoe UI Semilight" panose="020B0402040204020203" pitchFamily="34" charset="0"/>
                <a:ea typeface="Verdana" panose="020B0604030504040204" pitchFamily="34" charset="0"/>
                <a:cs typeface="Segoe UI Semilight" panose="020B0402040204020203" pitchFamily="34" charset="0"/>
              </a:rPr>
              <a:t>δύο βασικές ιδέες</a:t>
            </a:r>
            <a:r>
              <a:rPr lang="el-GR" sz="24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t>: </a:t>
            </a:r>
            <a:br>
              <a:rPr lang="el-GR" sz="24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br>
            <a:r>
              <a:rPr lang="el-GR" sz="24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t>1) η </a:t>
            </a:r>
            <a:r>
              <a:rPr lang="el-GR" sz="2400" dirty="0">
                <a:solidFill>
                  <a:srgbClr val="F75400"/>
                </a:solidFill>
                <a:latin typeface="Segoe UI Semilight" panose="020B0402040204020203" pitchFamily="34" charset="0"/>
                <a:ea typeface="Verdana" panose="020B0604030504040204" pitchFamily="34" charset="0"/>
                <a:cs typeface="Segoe UI Semilight" panose="020B0402040204020203" pitchFamily="34" charset="0"/>
              </a:rPr>
              <a:t>κοινωνική συνοχή </a:t>
            </a:r>
            <a:r>
              <a:rPr lang="el-GR" sz="24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t>πηγάζει από τη σταθερότητα, των αποδεκτών από τα μέλη της κοινωνίας, αξιωμάτων και διασφαλίζεται από τις </a:t>
            </a:r>
            <a:r>
              <a:rPr lang="el-GR" sz="2400" dirty="0">
                <a:solidFill>
                  <a:srgbClr val="F75400"/>
                </a:solidFill>
                <a:latin typeface="Segoe UI Semilight" panose="020B0402040204020203" pitchFamily="34" charset="0"/>
                <a:ea typeface="Verdana" panose="020B0604030504040204" pitchFamily="34" charset="0"/>
                <a:cs typeface="Segoe UI Semilight" panose="020B0402040204020203" pitchFamily="34" charset="0"/>
              </a:rPr>
              <a:t>κυρίαρχες ιδέες και αντιλήψεις </a:t>
            </a:r>
            <a:r>
              <a:rPr lang="el-GR" sz="24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t>της εποχής που συνθέτουν </a:t>
            </a:r>
            <a:r>
              <a:rPr lang="el-GR" sz="2400" dirty="0">
                <a:solidFill>
                  <a:srgbClr val="F75400"/>
                </a:solidFill>
                <a:latin typeface="Segoe UI Semilight" panose="020B0402040204020203" pitchFamily="34" charset="0"/>
                <a:ea typeface="Verdana" panose="020B0604030504040204" pitchFamily="34" charset="0"/>
                <a:cs typeface="Segoe UI Semilight" panose="020B0402040204020203" pitchFamily="34" charset="0"/>
              </a:rPr>
              <a:t>το πνεύμα/φιλοσοφία </a:t>
            </a:r>
            <a:r>
              <a:rPr lang="el-GR" sz="24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t>(τρόπος σκέψης και δράσης).</a:t>
            </a:r>
            <a:br>
              <a:rPr lang="el-GR" sz="24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br>
            <a:r>
              <a:rPr lang="el-GR" sz="24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t>2) </a:t>
            </a:r>
            <a:r>
              <a:rPr lang="el-GR" sz="2400" dirty="0">
                <a:solidFill>
                  <a:srgbClr val="F75400"/>
                </a:solidFill>
                <a:latin typeface="Segoe UI Semilight" panose="020B0402040204020203" pitchFamily="34" charset="0"/>
                <a:ea typeface="Verdana" panose="020B0604030504040204" pitchFamily="34" charset="0"/>
                <a:cs typeface="Segoe UI Semilight" panose="020B0402040204020203" pitchFamily="34" charset="0"/>
              </a:rPr>
              <a:t>η «πρόοδος» της ανθρώπινης νοημοσύνης </a:t>
            </a:r>
            <a:r>
              <a:rPr lang="el-GR" sz="24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t>που χαρακτηρίζει την κοινωνία και την ιστορία αποτυπώνοντας την στον </a:t>
            </a:r>
            <a:r>
              <a:rPr lang="el-GR" sz="2400" dirty="0">
                <a:solidFill>
                  <a:srgbClr val="F75400"/>
                </a:solidFill>
                <a:latin typeface="Segoe UI Semilight" panose="020B0402040204020203" pitchFamily="34" charset="0"/>
                <a:ea typeface="Verdana" panose="020B0604030504040204" pitchFamily="34" charset="0"/>
                <a:cs typeface="Segoe UI Semilight" panose="020B0402040204020203" pitchFamily="34" charset="0"/>
              </a:rPr>
              <a:t>νόμο των τριών σταδίων </a:t>
            </a:r>
            <a:r>
              <a:rPr lang="el-GR" sz="24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t>με το αντίστοιχο πνεύμα (το θεολογικό, το μεταφυσικό, το θετικό). Καθώς μεταβαίνουμε στο επόμενο στάδιο η ανθρώπινη νοημοσύνη απελευθερώνεται και εντέλει στο θετικό στάδιο οδηγείται σε αληθή και αντικειμενική γνώση.</a:t>
            </a:r>
          </a:p>
          <a:p>
            <a:pPr marL="284163" indent="-284163">
              <a:lnSpc>
                <a:spcPct val="100000"/>
              </a:lnSpc>
              <a:spcBef>
                <a:spcPts val="0"/>
              </a:spcBef>
              <a:buClr>
                <a:srgbClr val="002060"/>
              </a:buClr>
              <a:buSzPct val="100000"/>
              <a:buFont typeface="Wingdings" panose="05000000000000000000" pitchFamily="2" charset="2"/>
              <a:buChar char="Ø"/>
            </a:pPr>
            <a:endParaRPr lang="el-GR" sz="24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endParaRPr>
          </a:p>
          <a:p>
            <a:pPr marL="284163" indent="-284163">
              <a:lnSpc>
                <a:spcPct val="100000"/>
              </a:lnSpc>
              <a:spcBef>
                <a:spcPts val="0"/>
              </a:spcBef>
              <a:buClr>
                <a:srgbClr val="002060"/>
              </a:buClr>
              <a:buSzPct val="100000"/>
              <a:buFont typeface="Wingdings" panose="05000000000000000000" pitchFamily="2" charset="2"/>
              <a:buChar char="Ø"/>
            </a:pPr>
            <a:r>
              <a:rPr lang="el-GR" sz="24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t>Στη γνώση και στην επιστήμη προσδίδεται </a:t>
            </a:r>
            <a:r>
              <a:rPr lang="el-GR" sz="2400" dirty="0">
                <a:solidFill>
                  <a:srgbClr val="F75400"/>
                </a:solidFill>
                <a:latin typeface="Segoe UI Semilight" panose="020B0402040204020203" pitchFamily="34" charset="0"/>
                <a:ea typeface="Verdana" panose="020B0604030504040204" pitchFamily="34" charset="0"/>
                <a:cs typeface="Segoe UI Semilight" panose="020B0402040204020203" pitchFamily="34" charset="0"/>
              </a:rPr>
              <a:t>ιστορικός</a:t>
            </a:r>
            <a:r>
              <a:rPr lang="el-GR" sz="24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t> χαρακτήρας.</a:t>
            </a:r>
            <a:endParaRPr lang="el-GR" sz="2400" dirty="0">
              <a:solidFill>
                <a:srgbClr val="F75400"/>
              </a:solidFill>
              <a:latin typeface="Segoe UI Semilight" panose="020B0402040204020203" pitchFamily="34" charset="0"/>
              <a:ea typeface="Verdana" panose="020B0604030504040204" pitchFamily="34" charset="0"/>
              <a:cs typeface="Segoe UI Semilight" panose="020B0402040204020203" pitchFamily="34" charset="0"/>
            </a:endParaRPr>
          </a:p>
        </p:txBody>
      </p:sp>
    </p:spTree>
    <p:extLst>
      <p:ext uri="{BB962C8B-B14F-4D97-AF65-F5344CB8AC3E}">
        <p14:creationId xmlns:p14="http://schemas.microsoft.com/office/powerpoint/2010/main" val="3405021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720" y="77363"/>
            <a:ext cx="11287759" cy="840436"/>
          </a:xfrm>
        </p:spPr>
        <p:txBody>
          <a:bodyPr vert="horz" lIns="91440" tIns="45720" rIns="91440" bIns="45720" rtlCol="0" anchor="ctr">
            <a:noAutofit/>
          </a:bodyPr>
          <a:lstStyle/>
          <a:p>
            <a:r>
              <a:rPr lang="el-GR" sz="3200" b="1" dirty="0">
                <a:ea typeface="Verdana" panose="020B0604030504040204" pitchFamily="34" charset="0"/>
              </a:rPr>
              <a:t>Η επιστήμη ως θετική φιλοσοφία. Η Κοινωνιολογία</a:t>
            </a:r>
          </a:p>
        </p:txBody>
      </p:sp>
      <p:sp>
        <p:nvSpPr>
          <p:cNvPr id="7" name="Inhaltsplatzhalter 2"/>
          <p:cNvSpPr txBox="1">
            <a:spLocks/>
          </p:cNvSpPr>
          <p:nvPr/>
        </p:nvSpPr>
        <p:spPr>
          <a:xfrm>
            <a:off x="2682240" y="1031137"/>
            <a:ext cx="9509760" cy="533075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4163" indent="-284163">
              <a:lnSpc>
                <a:spcPct val="100000"/>
              </a:lnSpc>
              <a:spcBef>
                <a:spcPts val="0"/>
              </a:spcBef>
              <a:buClr>
                <a:srgbClr val="002060"/>
              </a:buClr>
              <a:buSzPct val="100000"/>
              <a:buFont typeface="Wingdings" panose="05000000000000000000" pitchFamily="2" charset="2"/>
              <a:buChar char="Ø"/>
            </a:pPr>
            <a:r>
              <a:rPr lang="el-GR" sz="2400" dirty="0">
                <a:solidFill>
                  <a:srgbClr val="F75400"/>
                </a:solidFill>
                <a:latin typeface="Segoe UI Semilight" panose="020B0402040204020203" pitchFamily="34" charset="0"/>
                <a:ea typeface="Verdana" panose="020B0604030504040204" pitchFamily="34" charset="0"/>
                <a:cs typeface="Segoe UI Semilight" panose="020B0402040204020203" pitchFamily="34" charset="0"/>
              </a:rPr>
              <a:t>Στο θετικό στάδιο </a:t>
            </a:r>
            <a:r>
              <a:rPr lang="el-GR" sz="24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t>τοποθετούσε και την </a:t>
            </a:r>
            <a:r>
              <a:rPr lang="el-GR" sz="2400" dirty="0">
                <a:solidFill>
                  <a:srgbClr val="F75400"/>
                </a:solidFill>
                <a:latin typeface="Segoe UI Semilight" panose="020B0402040204020203" pitchFamily="34" charset="0"/>
                <a:ea typeface="Verdana" panose="020B0604030504040204" pitchFamily="34" charset="0"/>
                <a:cs typeface="Segoe UI Semilight" panose="020B0402040204020203" pitchFamily="34" charset="0"/>
              </a:rPr>
              <a:t>Κοινωνιολογία</a:t>
            </a:r>
            <a:r>
              <a:rPr lang="el-GR" sz="24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t> ως το </a:t>
            </a:r>
            <a:r>
              <a:rPr lang="el-GR" sz="2400" dirty="0">
                <a:solidFill>
                  <a:srgbClr val="F75400"/>
                </a:solidFill>
                <a:latin typeface="Segoe UI Semilight" panose="020B0402040204020203" pitchFamily="34" charset="0"/>
                <a:ea typeface="Verdana" panose="020B0604030504040204" pitchFamily="34" charset="0"/>
                <a:cs typeface="Segoe UI Semilight" panose="020B0402040204020203" pitchFamily="34" charset="0"/>
              </a:rPr>
              <a:t>ανώτερο στάδιο εξέλιξης</a:t>
            </a:r>
            <a:r>
              <a:rPr lang="el-GR" sz="24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t>. Η θεμελίωσή της προϋποθέτει τον έλεγχο των εννοιών στην </a:t>
            </a:r>
            <a:r>
              <a:rPr lang="el-GR" sz="2400" dirty="0">
                <a:solidFill>
                  <a:srgbClr val="F75400"/>
                </a:solidFill>
                <a:latin typeface="Segoe UI Semilight" panose="020B0402040204020203" pitchFamily="34" charset="0"/>
                <a:ea typeface="Verdana" panose="020B0604030504040204" pitchFamily="34" charset="0"/>
                <a:cs typeface="Segoe UI Semilight" panose="020B0402040204020203" pitchFamily="34" charset="0"/>
              </a:rPr>
              <a:t>εμπειρία</a:t>
            </a:r>
            <a:r>
              <a:rPr lang="el-GR" sz="24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t> για την εγκυρότητά τους. </a:t>
            </a:r>
          </a:p>
          <a:p>
            <a:pPr marL="284163" indent="-284163">
              <a:lnSpc>
                <a:spcPct val="100000"/>
              </a:lnSpc>
              <a:spcBef>
                <a:spcPts val="0"/>
              </a:spcBef>
              <a:buClr>
                <a:srgbClr val="002060"/>
              </a:buClr>
              <a:buSzPct val="100000"/>
              <a:buFont typeface="Wingdings" panose="05000000000000000000" pitchFamily="2" charset="2"/>
              <a:buChar char="Ø"/>
            </a:pPr>
            <a:endParaRPr lang="el-GR" sz="9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endParaRPr>
          </a:p>
          <a:p>
            <a:pPr marL="284163" indent="-284163">
              <a:lnSpc>
                <a:spcPct val="100000"/>
              </a:lnSpc>
              <a:spcBef>
                <a:spcPts val="0"/>
              </a:spcBef>
              <a:buClr>
                <a:srgbClr val="002060"/>
              </a:buClr>
              <a:buSzPct val="100000"/>
              <a:buFont typeface="Wingdings" panose="05000000000000000000" pitchFamily="2" charset="2"/>
              <a:buChar char="Ø"/>
            </a:pPr>
            <a:r>
              <a:rPr lang="el-GR" sz="24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t>Το «θετικό πνεύμα» αποτυπώνεται και με τα επιτεύγματα των φυσικών επιστημών στη βιομηχανία, το οποίο τοποθετείται δύο αιώνες πριν την εποχή του.</a:t>
            </a:r>
          </a:p>
          <a:p>
            <a:pPr marL="284163" indent="-284163">
              <a:lnSpc>
                <a:spcPct val="100000"/>
              </a:lnSpc>
              <a:spcBef>
                <a:spcPts val="0"/>
              </a:spcBef>
              <a:buClr>
                <a:srgbClr val="002060"/>
              </a:buClr>
              <a:buSzPct val="100000"/>
              <a:buFont typeface="Wingdings" panose="05000000000000000000" pitchFamily="2" charset="2"/>
              <a:buChar char="Ø"/>
            </a:pPr>
            <a:endParaRPr lang="el-GR" sz="9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endParaRPr>
          </a:p>
          <a:p>
            <a:pPr marL="284163" indent="-284163">
              <a:lnSpc>
                <a:spcPct val="100000"/>
              </a:lnSpc>
              <a:spcBef>
                <a:spcPts val="0"/>
              </a:spcBef>
              <a:buClr>
                <a:srgbClr val="002060"/>
              </a:buClr>
              <a:buSzPct val="100000"/>
              <a:buFont typeface="Wingdings" panose="05000000000000000000" pitchFamily="2" charset="2"/>
              <a:buChar char="Ø"/>
            </a:pPr>
            <a:r>
              <a:rPr lang="el-GR" sz="24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t>Ακόμα και ο τρόπος κατάταξης των ακόλουθων επιστημών αναδεικνύει την εξέλιξη του ανθρώπινου πνεύματος και την αλληλεξάρτηση κάθε μιας από αυτές από τις προηγούμενές τους.</a:t>
            </a:r>
            <a:br>
              <a:rPr lang="el-GR" sz="24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br>
            <a:r>
              <a:rPr lang="el-GR" sz="24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t>1) μαθηματική, 2) ουράνια φυσική/αστρονομία, 3) γήινη φυσική, 4) χημική φυσική/χημεία, 5) οργανική φυσική/φυσιολογία, 6) κοινωνική φυσική/κοινωνιολογία.</a:t>
            </a:r>
          </a:p>
          <a:p>
            <a:pPr marL="284163" indent="-284163">
              <a:lnSpc>
                <a:spcPct val="100000"/>
              </a:lnSpc>
              <a:spcBef>
                <a:spcPts val="0"/>
              </a:spcBef>
              <a:buClr>
                <a:srgbClr val="002060"/>
              </a:buClr>
              <a:buSzPct val="100000"/>
              <a:buFont typeface="Wingdings" panose="05000000000000000000" pitchFamily="2" charset="2"/>
              <a:buChar char="Ø"/>
            </a:pPr>
            <a:endParaRPr lang="el-GR" sz="9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endParaRPr>
          </a:p>
          <a:p>
            <a:pPr marL="284163" indent="-284163">
              <a:lnSpc>
                <a:spcPct val="100000"/>
              </a:lnSpc>
              <a:spcBef>
                <a:spcPts val="0"/>
              </a:spcBef>
              <a:buClr>
                <a:srgbClr val="002060"/>
              </a:buClr>
              <a:buSzPct val="100000"/>
              <a:buFont typeface="Wingdings" panose="05000000000000000000" pitchFamily="2" charset="2"/>
              <a:buChar char="Ø"/>
            </a:pPr>
            <a:r>
              <a:rPr lang="el-GR" sz="24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t>Η έννοια της </a:t>
            </a:r>
            <a:r>
              <a:rPr lang="el-GR" sz="2400" dirty="0">
                <a:solidFill>
                  <a:srgbClr val="F75400"/>
                </a:solidFill>
                <a:latin typeface="Segoe UI Semilight" panose="020B0402040204020203" pitchFamily="34" charset="0"/>
                <a:ea typeface="Verdana" panose="020B0604030504040204" pitchFamily="34" charset="0"/>
                <a:cs typeface="Segoe UI Semilight" panose="020B0402040204020203" pitchFamily="34" charset="0"/>
              </a:rPr>
              <a:t>επιστήμης</a:t>
            </a:r>
            <a:r>
              <a:rPr lang="el-GR" sz="24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t> είναι συνώνυμη με της </a:t>
            </a:r>
            <a:r>
              <a:rPr lang="el-GR" sz="2400" dirty="0">
                <a:solidFill>
                  <a:srgbClr val="F75400"/>
                </a:solidFill>
                <a:latin typeface="Segoe UI Semilight" panose="020B0402040204020203" pitchFamily="34" charset="0"/>
                <a:ea typeface="Verdana" panose="020B0604030504040204" pitchFamily="34" charset="0"/>
                <a:cs typeface="Segoe UI Semilight" panose="020B0402040204020203" pitchFamily="34" charset="0"/>
              </a:rPr>
              <a:t>φυσικής = αληθινή γνώση</a:t>
            </a:r>
            <a:r>
              <a:rPr lang="el-GR" sz="24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t>.</a:t>
            </a:r>
          </a:p>
          <a:p>
            <a:pPr marL="284163" indent="-284163">
              <a:lnSpc>
                <a:spcPct val="100000"/>
              </a:lnSpc>
              <a:spcBef>
                <a:spcPts val="0"/>
              </a:spcBef>
              <a:buClr>
                <a:srgbClr val="002060"/>
              </a:buClr>
              <a:buSzPct val="100000"/>
              <a:buFont typeface="Wingdings" panose="05000000000000000000" pitchFamily="2" charset="2"/>
              <a:buChar char="Ø"/>
            </a:pPr>
            <a:endParaRPr lang="el-GR" sz="2400" dirty="0">
              <a:solidFill>
                <a:srgbClr val="F75400"/>
              </a:solidFill>
              <a:latin typeface="Segoe UI Semilight" panose="020B0402040204020203" pitchFamily="34" charset="0"/>
              <a:ea typeface="Verdana" panose="020B0604030504040204" pitchFamily="34" charset="0"/>
              <a:cs typeface="Segoe UI Semilight" panose="020B0402040204020203" pitchFamily="34" charset="0"/>
            </a:endParaRPr>
          </a:p>
        </p:txBody>
      </p:sp>
    </p:spTree>
    <p:extLst>
      <p:ext uri="{BB962C8B-B14F-4D97-AF65-F5344CB8AC3E}">
        <p14:creationId xmlns:p14="http://schemas.microsoft.com/office/powerpoint/2010/main" val="2974932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880" y="77363"/>
            <a:ext cx="11399519" cy="840436"/>
          </a:xfrm>
        </p:spPr>
        <p:txBody>
          <a:bodyPr vert="horz" lIns="91440" tIns="45720" rIns="91440" bIns="45720" rtlCol="0" anchor="ctr">
            <a:noAutofit/>
          </a:bodyPr>
          <a:lstStyle/>
          <a:p>
            <a:r>
              <a:rPr lang="el-GR" sz="3200" b="1" dirty="0">
                <a:ea typeface="Verdana" panose="020B0604030504040204" pitchFamily="34" charset="0"/>
              </a:rPr>
              <a:t>Η επιστήμη ως θετική φιλοσοφία. Η Κοινωνιολογία</a:t>
            </a:r>
          </a:p>
        </p:txBody>
      </p:sp>
      <p:sp>
        <p:nvSpPr>
          <p:cNvPr id="7" name="Inhaltsplatzhalter 2"/>
          <p:cNvSpPr txBox="1">
            <a:spLocks/>
          </p:cNvSpPr>
          <p:nvPr/>
        </p:nvSpPr>
        <p:spPr>
          <a:xfrm>
            <a:off x="2539999" y="1352148"/>
            <a:ext cx="9550399" cy="485561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4163" indent="-284163">
              <a:lnSpc>
                <a:spcPct val="100000"/>
              </a:lnSpc>
              <a:spcBef>
                <a:spcPts val="0"/>
              </a:spcBef>
              <a:buClr>
                <a:srgbClr val="002060"/>
              </a:buClr>
              <a:buSzPct val="100000"/>
              <a:buFont typeface="Wingdings" panose="05000000000000000000" pitchFamily="2" charset="2"/>
              <a:buChar char="Ø"/>
            </a:pPr>
            <a:r>
              <a:rPr lang="el-GR" sz="24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t>Ο Κοντ για να μελετήσει την κοινωνία στηρίχθηκε </a:t>
            </a:r>
            <a:r>
              <a:rPr lang="el-GR" sz="2400" dirty="0">
                <a:solidFill>
                  <a:srgbClr val="F75400"/>
                </a:solidFill>
                <a:latin typeface="Segoe UI Semilight" panose="020B0402040204020203" pitchFamily="34" charset="0"/>
                <a:ea typeface="Verdana" panose="020B0604030504040204" pitchFamily="34" charset="0"/>
                <a:cs typeface="Segoe UI Semilight" panose="020B0402040204020203" pitchFamily="34" charset="0"/>
              </a:rPr>
              <a:t>στη βιολογία</a:t>
            </a:r>
            <a:r>
              <a:rPr lang="el-GR" sz="24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t>, αντιμετωπίζοντας την </a:t>
            </a:r>
            <a:r>
              <a:rPr lang="el-GR" sz="2400" dirty="0">
                <a:solidFill>
                  <a:srgbClr val="F75400"/>
                </a:solidFill>
                <a:latin typeface="Segoe UI Semilight" panose="020B0402040204020203" pitchFamily="34" charset="0"/>
                <a:ea typeface="Verdana" panose="020B0604030504040204" pitchFamily="34" charset="0"/>
                <a:cs typeface="Segoe UI Semilight" panose="020B0402040204020203" pitchFamily="34" charset="0"/>
              </a:rPr>
              <a:t>ως όλον με αλληλεξαρτώμενα μέρη</a:t>
            </a:r>
            <a:r>
              <a:rPr lang="el-GR" sz="24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t> με το κάθε ένα να επιτελεί τη δική του λειτουργία.</a:t>
            </a:r>
          </a:p>
          <a:p>
            <a:pPr marL="284163" indent="-284163">
              <a:lnSpc>
                <a:spcPct val="100000"/>
              </a:lnSpc>
              <a:spcBef>
                <a:spcPts val="0"/>
              </a:spcBef>
              <a:buClr>
                <a:srgbClr val="002060"/>
              </a:buClr>
              <a:buSzPct val="100000"/>
              <a:buFont typeface="Wingdings" panose="05000000000000000000" pitchFamily="2" charset="2"/>
              <a:buChar char="Ø"/>
            </a:pPr>
            <a:endParaRPr lang="el-GR" sz="24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endParaRPr>
          </a:p>
          <a:p>
            <a:pPr marL="284163" indent="-284163">
              <a:lnSpc>
                <a:spcPct val="100000"/>
              </a:lnSpc>
              <a:spcBef>
                <a:spcPts val="0"/>
              </a:spcBef>
              <a:buClr>
                <a:srgbClr val="002060"/>
              </a:buClr>
              <a:buSzPct val="100000"/>
              <a:buFont typeface="Wingdings" panose="05000000000000000000" pitchFamily="2" charset="2"/>
              <a:buChar char="Ø"/>
            </a:pPr>
            <a:r>
              <a:rPr lang="el-GR" sz="24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t>Για τον ίδιο κάθε έμβιο ον είναι ικανό προς δράση </a:t>
            </a:r>
            <a:r>
              <a:rPr lang="el-GR" sz="2400" dirty="0">
                <a:solidFill>
                  <a:srgbClr val="F75400"/>
                </a:solidFill>
                <a:latin typeface="Segoe UI Semilight" panose="020B0402040204020203" pitchFamily="34" charset="0"/>
                <a:ea typeface="Verdana" panose="020B0604030504040204" pitchFamily="34" charset="0"/>
                <a:cs typeface="Segoe UI Semilight" panose="020B0402040204020203" pitchFamily="34" charset="0"/>
              </a:rPr>
              <a:t>(στατικά) </a:t>
            </a:r>
            <a:r>
              <a:rPr lang="el-GR" sz="24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t>και πραγματικά δρών ον </a:t>
            </a:r>
            <a:r>
              <a:rPr lang="el-GR" sz="2400" dirty="0">
                <a:solidFill>
                  <a:srgbClr val="F75400"/>
                </a:solidFill>
                <a:latin typeface="Segoe UI Semilight" panose="020B0402040204020203" pitchFamily="34" charset="0"/>
                <a:ea typeface="Verdana" panose="020B0604030504040204" pitchFamily="34" charset="0"/>
                <a:cs typeface="Segoe UI Semilight" panose="020B0402040204020203" pitchFamily="34" charset="0"/>
              </a:rPr>
              <a:t>(δυναμικά)</a:t>
            </a:r>
            <a:r>
              <a:rPr lang="el-GR" sz="24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t>.</a:t>
            </a:r>
          </a:p>
          <a:p>
            <a:pPr marL="284163" indent="-284163">
              <a:lnSpc>
                <a:spcPct val="100000"/>
              </a:lnSpc>
              <a:spcBef>
                <a:spcPts val="0"/>
              </a:spcBef>
              <a:buClr>
                <a:srgbClr val="002060"/>
              </a:buClr>
              <a:buSzPct val="100000"/>
              <a:buFont typeface="Wingdings" panose="05000000000000000000" pitchFamily="2" charset="2"/>
              <a:buChar char="Ø"/>
            </a:pPr>
            <a:endParaRPr lang="el-GR" sz="24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endParaRPr>
          </a:p>
          <a:p>
            <a:pPr marL="284163" indent="-284163">
              <a:lnSpc>
                <a:spcPct val="100000"/>
              </a:lnSpc>
              <a:spcBef>
                <a:spcPts val="0"/>
              </a:spcBef>
              <a:buClr>
                <a:srgbClr val="002060"/>
              </a:buClr>
              <a:buSzPct val="100000"/>
              <a:buFont typeface="Wingdings" panose="05000000000000000000" pitchFamily="2" charset="2"/>
              <a:buChar char="Ø"/>
            </a:pPr>
            <a:r>
              <a:rPr lang="el-GR" sz="24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t>Η διαφορά μεταξύ ανθρώπου και λοιπών ζώων είναι ικανότητα </a:t>
            </a:r>
            <a:r>
              <a:rPr lang="el-GR" sz="2400" dirty="0">
                <a:solidFill>
                  <a:srgbClr val="F75400"/>
                </a:solidFill>
                <a:latin typeface="Segoe UI Semilight" panose="020B0402040204020203" pitchFamily="34" charset="0"/>
                <a:ea typeface="Verdana" panose="020B0604030504040204" pitchFamily="34" charset="0"/>
                <a:cs typeface="Segoe UI Semilight" panose="020B0402040204020203" pitchFamily="34" charset="0"/>
              </a:rPr>
              <a:t>σκέψης και μάθησης </a:t>
            </a:r>
            <a:r>
              <a:rPr lang="el-GR" sz="24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t>που οδήγησαν στην πνευματική πρόοδο και στην πολιτισμική ανάπτυξη.</a:t>
            </a:r>
          </a:p>
          <a:p>
            <a:pPr marL="284163" indent="-284163">
              <a:lnSpc>
                <a:spcPct val="100000"/>
              </a:lnSpc>
              <a:spcBef>
                <a:spcPts val="0"/>
              </a:spcBef>
              <a:buClr>
                <a:srgbClr val="002060"/>
              </a:buClr>
              <a:buSzPct val="100000"/>
              <a:buFont typeface="Wingdings" panose="05000000000000000000" pitchFamily="2" charset="2"/>
              <a:buChar char="Ø"/>
            </a:pPr>
            <a:endParaRPr lang="el-GR" sz="24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endParaRPr>
          </a:p>
          <a:p>
            <a:pPr marL="284163" indent="-284163">
              <a:lnSpc>
                <a:spcPct val="100000"/>
              </a:lnSpc>
              <a:spcBef>
                <a:spcPts val="0"/>
              </a:spcBef>
              <a:buClr>
                <a:srgbClr val="002060"/>
              </a:buClr>
              <a:buSzPct val="100000"/>
              <a:buFont typeface="Wingdings" panose="05000000000000000000" pitchFamily="2" charset="2"/>
              <a:buChar char="Ø"/>
            </a:pPr>
            <a:r>
              <a:rPr lang="el-GR" sz="24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t>Η Κοινωνιολογία βασίζεται στη μελέτη του παρελθόντος, στην εξήγηση του παρόντος και στην πρόγνωση του μέλλοντος.</a:t>
            </a:r>
            <a:endParaRPr lang="el-GR" sz="2400" dirty="0">
              <a:solidFill>
                <a:srgbClr val="F75400"/>
              </a:solidFill>
              <a:latin typeface="Segoe UI Semilight" panose="020B0402040204020203" pitchFamily="34" charset="0"/>
              <a:ea typeface="Verdana" panose="020B0604030504040204" pitchFamily="34" charset="0"/>
              <a:cs typeface="Segoe UI Semilight" panose="020B0402040204020203" pitchFamily="34" charset="0"/>
            </a:endParaRPr>
          </a:p>
        </p:txBody>
      </p:sp>
    </p:spTree>
    <p:extLst>
      <p:ext uri="{BB962C8B-B14F-4D97-AF65-F5344CB8AC3E}">
        <p14:creationId xmlns:p14="http://schemas.microsoft.com/office/powerpoint/2010/main" val="613262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200" y="77363"/>
            <a:ext cx="11369039" cy="840436"/>
          </a:xfrm>
        </p:spPr>
        <p:txBody>
          <a:bodyPr vert="horz" lIns="91440" tIns="45720" rIns="91440" bIns="45720" rtlCol="0" anchor="ctr">
            <a:noAutofit/>
          </a:bodyPr>
          <a:lstStyle/>
          <a:p>
            <a:r>
              <a:rPr lang="el-GR" sz="2400" b="1" dirty="0">
                <a:ea typeface="Verdana" panose="020B0604030504040204" pitchFamily="34" charset="0"/>
              </a:rPr>
              <a:t>Η Κοινωνιολογία, επιστήμη της εύρυθμης προόδου, κοινωνική στατική και κοινωνική δυναμική</a:t>
            </a:r>
          </a:p>
        </p:txBody>
      </p:sp>
      <p:sp>
        <p:nvSpPr>
          <p:cNvPr id="7" name="Inhaltsplatzhalter 2"/>
          <p:cNvSpPr txBox="1">
            <a:spLocks/>
          </p:cNvSpPr>
          <p:nvPr/>
        </p:nvSpPr>
        <p:spPr>
          <a:xfrm>
            <a:off x="2316480" y="1005628"/>
            <a:ext cx="9875520" cy="55678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4163" indent="-284163">
              <a:lnSpc>
                <a:spcPct val="100000"/>
              </a:lnSpc>
              <a:spcBef>
                <a:spcPts val="0"/>
              </a:spcBef>
              <a:buClr>
                <a:srgbClr val="002060"/>
              </a:buClr>
              <a:buSzPct val="100000"/>
              <a:buFont typeface="Wingdings" panose="05000000000000000000" pitchFamily="2" charset="2"/>
              <a:buChar char="Ø"/>
            </a:pPr>
            <a:r>
              <a:rPr lang="el-GR" sz="24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t>Η θετική γνώση αποκαλύπτει τις </a:t>
            </a:r>
            <a:r>
              <a:rPr lang="el-GR" sz="2400" dirty="0">
                <a:solidFill>
                  <a:srgbClr val="F75400"/>
                </a:solidFill>
                <a:latin typeface="Segoe UI Semilight" panose="020B0402040204020203" pitchFamily="34" charset="0"/>
                <a:ea typeface="Verdana" panose="020B0604030504040204" pitchFamily="34" charset="0"/>
                <a:cs typeface="Segoe UI Semilight" panose="020B0402040204020203" pitchFamily="34" charset="0"/>
              </a:rPr>
              <a:t>ευγενείς ιδιότητες και χαρακτήρες </a:t>
            </a:r>
            <a:r>
              <a:rPr lang="el-GR" sz="24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t>του ανθρώπου και αντιμετωπίζει τα κοινωνικά προβλήματα στη βάση της </a:t>
            </a:r>
            <a:r>
              <a:rPr lang="el-GR" sz="2400" dirty="0">
                <a:solidFill>
                  <a:srgbClr val="F75400"/>
                </a:solidFill>
                <a:latin typeface="Segoe UI Semilight" panose="020B0402040204020203" pitchFamily="34" charset="0"/>
                <a:ea typeface="Verdana" panose="020B0604030504040204" pitchFamily="34" charset="0"/>
                <a:cs typeface="Segoe UI Semilight" panose="020B0402040204020203" pitchFamily="34" charset="0"/>
              </a:rPr>
              <a:t>ευταξίας</a:t>
            </a:r>
            <a:r>
              <a:rPr lang="el-GR" sz="24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t> και της </a:t>
            </a:r>
            <a:r>
              <a:rPr lang="el-GR" sz="2400" dirty="0">
                <a:solidFill>
                  <a:srgbClr val="F75400"/>
                </a:solidFill>
                <a:latin typeface="Segoe UI Semilight" panose="020B0402040204020203" pitchFamily="34" charset="0"/>
                <a:ea typeface="Verdana" panose="020B0604030504040204" pitchFamily="34" charset="0"/>
                <a:cs typeface="Segoe UI Semilight" panose="020B0402040204020203" pitchFamily="34" charset="0"/>
              </a:rPr>
              <a:t>αρμονίας</a:t>
            </a:r>
            <a:r>
              <a:rPr lang="el-GR" sz="24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t>.</a:t>
            </a:r>
          </a:p>
          <a:p>
            <a:pPr marL="284163" indent="-284163">
              <a:lnSpc>
                <a:spcPct val="100000"/>
              </a:lnSpc>
              <a:spcBef>
                <a:spcPts val="0"/>
              </a:spcBef>
              <a:buClr>
                <a:srgbClr val="002060"/>
              </a:buClr>
              <a:buSzPct val="100000"/>
              <a:buFont typeface="Wingdings" panose="05000000000000000000" pitchFamily="2" charset="2"/>
              <a:buChar char="Ø"/>
            </a:pPr>
            <a:endParaRPr lang="el-GR" sz="105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endParaRPr>
          </a:p>
          <a:p>
            <a:pPr marL="284163" indent="-284163">
              <a:lnSpc>
                <a:spcPct val="100000"/>
              </a:lnSpc>
              <a:spcBef>
                <a:spcPts val="0"/>
              </a:spcBef>
              <a:buClr>
                <a:srgbClr val="002060"/>
              </a:buClr>
              <a:buSzPct val="100000"/>
              <a:buFont typeface="Wingdings" panose="05000000000000000000" pitchFamily="2" charset="2"/>
              <a:buChar char="Ø"/>
            </a:pPr>
            <a:r>
              <a:rPr lang="el-GR" sz="24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t>Η κοινωνία αποτελείται από παράγοντες που προωθούν την </a:t>
            </a:r>
            <a:r>
              <a:rPr lang="el-GR" sz="2400" dirty="0">
                <a:solidFill>
                  <a:srgbClr val="F75400"/>
                </a:solidFill>
                <a:latin typeface="Segoe UI Semilight" panose="020B0402040204020203" pitchFamily="34" charset="0"/>
                <a:ea typeface="Verdana" panose="020B0604030504040204" pitchFamily="34" charset="0"/>
                <a:cs typeface="Segoe UI Semilight" panose="020B0402040204020203" pitchFamily="34" charset="0"/>
              </a:rPr>
              <a:t>αρμονία (κοινωνική στατική) και την πρόοδο (κοινωνική δυναμική) </a:t>
            </a:r>
            <a:r>
              <a:rPr lang="el-GR" sz="24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t>ως ένα σύνολο στοιχείων που </a:t>
            </a:r>
            <a:r>
              <a:rPr lang="el-GR" sz="2400" dirty="0">
                <a:solidFill>
                  <a:srgbClr val="F75400"/>
                </a:solidFill>
                <a:latin typeface="Segoe UI Semilight" panose="020B0402040204020203" pitchFamily="34" charset="0"/>
                <a:ea typeface="Verdana" panose="020B0604030504040204" pitchFamily="34" charset="0"/>
                <a:cs typeface="Segoe UI Semilight" panose="020B0402040204020203" pitchFamily="34" charset="0"/>
              </a:rPr>
              <a:t>έλκονται</a:t>
            </a:r>
            <a:r>
              <a:rPr lang="el-GR" sz="24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t> φυσικά, το οποίο αντλείται από την Νευτώνεια Φυσική, και όχι από τα άτομα αλλά από την θεμελιακή μονάδα της </a:t>
            </a:r>
            <a:r>
              <a:rPr lang="el-GR" sz="2400" dirty="0">
                <a:solidFill>
                  <a:srgbClr val="F75400"/>
                </a:solidFill>
                <a:latin typeface="Segoe UI Semilight" panose="020B0402040204020203" pitchFamily="34" charset="0"/>
                <a:ea typeface="Verdana" panose="020B0604030504040204" pitchFamily="34" charset="0"/>
                <a:cs typeface="Segoe UI Semilight" panose="020B0402040204020203" pitchFamily="34" charset="0"/>
              </a:rPr>
              <a:t>οικογένειας</a:t>
            </a:r>
            <a:r>
              <a:rPr lang="el-GR" sz="24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t> που αναλαμβάνει την </a:t>
            </a:r>
            <a:r>
              <a:rPr lang="el-GR" sz="2400" dirty="0" err="1">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t>ηθικο</a:t>
            </a:r>
            <a:r>
              <a:rPr lang="el-GR" sz="24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t>-πνευματική διαπαιδαγώγηση και κοινωνικοποίηση των παιδιών. Έλκοντας περισσότερες οικογένειες δημιουργείται αυτό που ο Κοντ ονόμαζε </a:t>
            </a:r>
            <a:r>
              <a:rPr lang="el-GR" sz="2400" dirty="0">
                <a:solidFill>
                  <a:srgbClr val="F75400"/>
                </a:solidFill>
                <a:latin typeface="Segoe UI Semilight" panose="020B0402040204020203" pitchFamily="34" charset="0"/>
                <a:ea typeface="Verdana" panose="020B0604030504040204" pitchFamily="34" charset="0"/>
                <a:cs typeface="Segoe UI Semilight" panose="020B0402040204020203" pitchFamily="34" charset="0"/>
              </a:rPr>
              <a:t>Μέγα Ον </a:t>
            </a:r>
            <a:r>
              <a:rPr lang="el-GR" sz="24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t>(η ανθρωπότητα συνολικά).</a:t>
            </a:r>
          </a:p>
          <a:p>
            <a:pPr marL="284163" indent="-284163">
              <a:lnSpc>
                <a:spcPct val="100000"/>
              </a:lnSpc>
              <a:spcBef>
                <a:spcPts val="0"/>
              </a:spcBef>
              <a:buClr>
                <a:srgbClr val="002060"/>
              </a:buClr>
              <a:buSzPct val="100000"/>
              <a:buFont typeface="Wingdings" panose="05000000000000000000" pitchFamily="2" charset="2"/>
              <a:buChar char="Ø"/>
            </a:pPr>
            <a:endParaRPr lang="el-GR" sz="105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endParaRPr>
          </a:p>
          <a:p>
            <a:pPr marL="284163" indent="-284163">
              <a:lnSpc>
                <a:spcPct val="100000"/>
              </a:lnSpc>
              <a:spcBef>
                <a:spcPts val="0"/>
              </a:spcBef>
              <a:buClr>
                <a:srgbClr val="002060"/>
              </a:buClr>
              <a:buSzPct val="100000"/>
              <a:buFont typeface="Wingdings" panose="05000000000000000000" pitchFamily="2" charset="2"/>
              <a:buChar char="Ø"/>
            </a:pPr>
            <a:r>
              <a:rPr lang="el-GR" sz="24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t>Η κοινωνική στατική συνίσταται από την </a:t>
            </a:r>
            <a:r>
              <a:rPr lang="el-GR" sz="2400" dirty="0">
                <a:solidFill>
                  <a:srgbClr val="F75400"/>
                </a:solidFill>
                <a:latin typeface="Segoe UI Semilight" panose="020B0402040204020203" pitchFamily="34" charset="0"/>
                <a:ea typeface="Verdana" panose="020B0604030504040204" pitchFamily="34" charset="0"/>
                <a:cs typeface="Segoe UI Semilight" panose="020B0402040204020203" pitchFamily="34" charset="0"/>
              </a:rPr>
              <a:t>«καθολική συναίνεση»</a:t>
            </a:r>
            <a:r>
              <a:rPr lang="el-GR" sz="24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t> δηλαδή το </a:t>
            </a:r>
            <a:r>
              <a:rPr lang="el-GR" sz="2400" dirty="0">
                <a:solidFill>
                  <a:srgbClr val="F75400"/>
                </a:solidFill>
                <a:latin typeface="Segoe UI Semilight" panose="020B0402040204020203" pitchFamily="34" charset="0"/>
                <a:ea typeface="Verdana" panose="020B0604030504040204" pitchFamily="34" charset="0"/>
                <a:cs typeface="Segoe UI Semilight" panose="020B0402040204020203" pitchFamily="34" charset="0"/>
              </a:rPr>
              <a:t>αίσθημα αλληλεγγύης και κοινωνικού καθήκοντος </a:t>
            </a:r>
            <a:r>
              <a:rPr lang="el-GR" sz="24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t>που προκύπτει από τον καταμερισμό εργασίας.</a:t>
            </a:r>
          </a:p>
          <a:p>
            <a:pPr marL="284163" indent="-284163">
              <a:lnSpc>
                <a:spcPct val="100000"/>
              </a:lnSpc>
              <a:spcBef>
                <a:spcPts val="0"/>
              </a:spcBef>
              <a:buClr>
                <a:srgbClr val="002060"/>
              </a:buClr>
              <a:buSzPct val="100000"/>
              <a:buFont typeface="Wingdings" panose="05000000000000000000" pitchFamily="2" charset="2"/>
              <a:buChar char="Ø"/>
            </a:pPr>
            <a:endParaRPr lang="el-GR" sz="2400" dirty="0">
              <a:solidFill>
                <a:srgbClr val="F75400"/>
              </a:solidFill>
              <a:latin typeface="Segoe UI Semilight" panose="020B0402040204020203" pitchFamily="34" charset="0"/>
              <a:ea typeface="Verdana" panose="020B0604030504040204" pitchFamily="34" charset="0"/>
              <a:cs typeface="Segoe UI Semilight" panose="020B0402040204020203" pitchFamily="34" charset="0"/>
            </a:endParaRPr>
          </a:p>
        </p:txBody>
      </p:sp>
    </p:spTree>
    <p:extLst>
      <p:ext uri="{BB962C8B-B14F-4D97-AF65-F5344CB8AC3E}">
        <p14:creationId xmlns:p14="http://schemas.microsoft.com/office/powerpoint/2010/main" val="4060816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7363"/>
            <a:ext cx="11460479" cy="840436"/>
          </a:xfrm>
        </p:spPr>
        <p:txBody>
          <a:bodyPr vert="horz" lIns="91440" tIns="45720" rIns="91440" bIns="45720" rtlCol="0" anchor="ctr">
            <a:noAutofit/>
          </a:bodyPr>
          <a:lstStyle/>
          <a:p>
            <a:r>
              <a:rPr lang="el-GR" sz="2400" b="1" dirty="0">
                <a:ea typeface="Verdana" panose="020B0604030504040204" pitchFamily="34" charset="0"/>
              </a:rPr>
              <a:t>Η Κοινωνιολογία, επιστήμη της εύρυθμης προόδου, κοινωνική στατική και κοινωνική δυναμική</a:t>
            </a:r>
          </a:p>
        </p:txBody>
      </p:sp>
      <p:sp>
        <p:nvSpPr>
          <p:cNvPr id="7" name="Inhaltsplatzhalter 2"/>
          <p:cNvSpPr txBox="1">
            <a:spLocks/>
          </p:cNvSpPr>
          <p:nvPr/>
        </p:nvSpPr>
        <p:spPr>
          <a:xfrm>
            <a:off x="2661920" y="1147866"/>
            <a:ext cx="9530078" cy="50875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4163" indent="-284163">
              <a:lnSpc>
                <a:spcPct val="100000"/>
              </a:lnSpc>
              <a:spcBef>
                <a:spcPts val="0"/>
              </a:spcBef>
              <a:buClr>
                <a:srgbClr val="002060"/>
              </a:buClr>
              <a:buSzPct val="100000"/>
              <a:buFont typeface="Wingdings" panose="05000000000000000000" pitchFamily="2" charset="2"/>
              <a:buChar char="Ø"/>
            </a:pPr>
            <a:r>
              <a:rPr lang="el-GR" sz="24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t>Η κοινωνική στατική αποτελεί προϋπόθεση της κοινωνικής δυναμικής για την ανακάλυψη των κοινωνικών νόμων.</a:t>
            </a:r>
          </a:p>
          <a:p>
            <a:pPr marL="284163" indent="-284163">
              <a:lnSpc>
                <a:spcPct val="100000"/>
              </a:lnSpc>
              <a:spcBef>
                <a:spcPts val="0"/>
              </a:spcBef>
              <a:buClr>
                <a:srgbClr val="002060"/>
              </a:buClr>
              <a:buSzPct val="100000"/>
              <a:buFont typeface="Wingdings" panose="05000000000000000000" pitchFamily="2" charset="2"/>
              <a:buChar char="Ø"/>
            </a:pPr>
            <a:endParaRPr lang="el-GR" sz="24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endParaRPr>
          </a:p>
          <a:p>
            <a:pPr marL="284163" indent="-284163">
              <a:lnSpc>
                <a:spcPct val="100000"/>
              </a:lnSpc>
              <a:spcBef>
                <a:spcPts val="0"/>
              </a:spcBef>
              <a:buClr>
                <a:srgbClr val="002060"/>
              </a:buClr>
              <a:buSzPct val="100000"/>
              <a:buFont typeface="Wingdings" panose="05000000000000000000" pitchFamily="2" charset="2"/>
              <a:buChar char="Ø"/>
            </a:pPr>
            <a:r>
              <a:rPr lang="el-GR" sz="24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t>Η εξέλιξη της κοινωνίας διέρχεται από τρία στάδια: </a:t>
            </a:r>
            <a:br>
              <a:rPr lang="el-GR" sz="24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br>
            <a:r>
              <a:rPr lang="el-GR" sz="24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t>1) </a:t>
            </a:r>
            <a:r>
              <a:rPr lang="el-GR" sz="2400" dirty="0">
                <a:solidFill>
                  <a:srgbClr val="F75400"/>
                </a:solidFill>
                <a:latin typeface="Segoe UI Semilight" panose="020B0402040204020203" pitchFamily="34" charset="0"/>
                <a:ea typeface="Verdana" panose="020B0604030504040204" pitchFamily="34" charset="0"/>
                <a:cs typeface="Segoe UI Semilight" panose="020B0402040204020203" pitchFamily="34" charset="0"/>
              </a:rPr>
              <a:t>το θεολογικό </a:t>
            </a:r>
            <a:r>
              <a:rPr lang="el-GR" sz="24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t>όπου ο άνθρωπος ερμηνεύει τον κόσμο ως έργο υπερφυσικών δυνάμεων,</a:t>
            </a:r>
            <a:br>
              <a:rPr lang="el-GR" sz="24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br>
            <a:r>
              <a:rPr lang="el-GR" sz="24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t>2) </a:t>
            </a:r>
            <a:r>
              <a:rPr lang="el-GR" sz="2400" dirty="0">
                <a:solidFill>
                  <a:srgbClr val="F75400"/>
                </a:solidFill>
                <a:latin typeface="Segoe UI Semilight" panose="020B0402040204020203" pitchFamily="34" charset="0"/>
                <a:ea typeface="Verdana" panose="020B0604030504040204" pitchFamily="34" charset="0"/>
                <a:cs typeface="Segoe UI Semilight" panose="020B0402040204020203" pitchFamily="34" charset="0"/>
              </a:rPr>
              <a:t>το μεταφυσικό </a:t>
            </a:r>
            <a:r>
              <a:rPr lang="el-GR" sz="24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t>ως παραλλαγή του πρώτου με αφηρημένες ιδέες,</a:t>
            </a:r>
            <a:br>
              <a:rPr lang="el-GR" sz="2400" dirty="0">
                <a:solidFill>
                  <a:srgbClr val="F75400"/>
                </a:solidFill>
                <a:latin typeface="Segoe UI Semilight" panose="020B0402040204020203" pitchFamily="34" charset="0"/>
                <a:ea typeface="Verdana" panose="020B0604030504040204" pitchFamily="34" charset="0"/>
                <a:cs typeface="Segoe UI Semilight" panose="020B0402040204020203" pitchFamily="34" charset="0"/>
              </a:rPr>
            </a:br>
            <a:r>
              <a:rPr lang="el-GR" sz="24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t>3) </a:t>
            </a:r>
            <a:r>
              <a:rPr lang="el-GR" sz="2400" dirty="0">
                <a:solidFill>
                  <a:srgbClr val="F75400"/>
                </a:solidFill>
                <a:latin typeface="Segoe UI Semilight" panose="020B0402040204020203" pitchFamily="34" charset="0"/>
                <a:ea typeface="Verdana" panose="020B0604030504040204" pitchFamily="34" charset="0"/>
                <a:cs typeface="Segoe UI Semilight" panose="020B0402040204020203" pitchFamily="34" charset="0"/>
              </a:rPr>
              <a:t>το θετικό στάδιο </a:t>
            </a:r>
            <a:r>
              <a:rPr lang="el-GR" sz="24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t>όπου ο άνθρωπος ερμηνεύει τον κόσμο και ανακαλύπτει τους νόμους που τον διέπουν, με επιστημονική και θετική πολιτική από τους κατάλληλους πνευματικούς και πολιτικούς ηγέτες με την εμπιστοσύνη/συναίνεση των πολιτών </a:t>
            </a:r>
            <a:r>
              <a:rPr lang="el-GR" sz="2400" dirty="0">
                <a:solidFill>
                  <a:srgbClr val="F75400"/>
                </a:solidFill>
                <a:latin typeface="Segoe UI Semilight" panose="020B0402040204020203" pitchFamily="34" charset="0"/>
                <a:ea typeface="Verdana" panose="020B0604030504040204" pitchFamily="34" charset="0"/>
                <a:cs typeface="Segoe UI Semilight" panose="020B0402040204020203" pitchFamily="34" charset="0"/>
              </a:rPr>
              <a:t>με τα τρία αντίστοιχα καθεστώτα με τις αντίστοιχες πραγματικές ιστορικές κοινωνίες και κοινωνικές καταστάσεις.</a:t>
            </a:r>
          </a:p>
        </p:txBody>
      </p:sp>
    </p:spTree>
    <p:extLst>
      <p:ext uri="{BB962C8B-B14F-4D97-AF65-F5344CB8AC3E}">
        <p14:creationId xmlns:p14="http://schemas.microsoft.com/office/powerpoint/2010/main" val="3023803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880" y="77363"/>
            <a:ext cx="11501119" cy="840436"/>
          </a:xfrm>
        </p:spPr>
        <p:txBody>
          <a:bodyPr vert="horz" lIns="91440" tIns="45720" rIns="91440" bIns="45720" rtlCol="0" anchor="ctr">
            <a:noAutofit/>
          </a:bodyPr>
          <a:lstStyle/>
          <a:p>
            <a:r>
              <a:rPr lang="el-GR" sz="2400" b="1" dirty="0">
                <a:ea typeface="Verdana" panose="020B0604030504040204" pitchFamily="34" charset="0"/>
              </a:rPr>
              <a:t>Η Κοινωνιολογία, επιστήμη της εύρυθμης προόδου, κοινωνική στατική και κοινωνική δυναμική</a:t>
            </a:r>
          </a:p>
        </p:txBody>
      </p:sp>
      <p:sp>
        <p:nvSpPr>
          <p:cNvPr id="7" name="Inhaltsplatzhalter 2"/>
          <p:cNvSpPr txBox="1">
            <a:spLocks/>
          </p:cNvSpPr>
          <p:nvPr/>
        </p:nvSpPr>
        <p:spPr>
          <a:xfrm>
            <a:off x="2641600" y="1676187"/>
            <a:ext cx="9550398" cy="39930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4163" indent="-284163">
              <a:lnSpc>
                <a:spcPct val="100000"/>
              </a:lnSpc>
              <a:spcBef>
                <a:spcPts val="0"/>
              </a:spcBef>
              <a:buClr>
                <a:srgbClr val="002060"/>
              </a:buClr>
              <a:buSzPct val="100000"/>
              <a:buFont typeface="Wingdings" panose="05000000000000000000" pitchFamily="2" charset="2"/>
              <a:buChar char="Ø"/>
            </a:pPr>
            <a:r>
              <a:rPr lang="el-GR" sz="2400" dirty="0">
                <a:solidFill>
                  <a:srgbClr val="F75400"/>
                </a:solidFill>
                <a:latin typeface="Segoe UI Semilight" panose="020B0402040204020203" pitchFamily="34" charset="0"/>
                <a:ea typeface="Verdana" panose="020B0604030504040204" pitchFamily="34" charset="0"/>
                <a:cs typeface="Segoe UI Semilight" panose="020B0402040204020203" pitchFamily="34" charset="0"/>
              </a:rPr>
              <a:t>Καθεστώτα</a:t>
            </a:r>
            <a:r>
              <a:rPr lang="el-GR" sz="24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t>: </a:t>
            </a:r>
            <a:br>
              <a:rPr lang="el-GR" sz="24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br>
            <a:br>
              <a:rPr lang="el-GR" sz="24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br>
            <a:r>
              <a:rPr lang="el-GR" sz="24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t>1) Μεσαιωνική Ευρώπη, προγενέστερες/πρωτόγονες κοινωνίες, στρατιωτικό πνεύμα, οικογένεια, πόλεμος, θείο δίκαιο.</a:t>
            </a:r>
            <a:br>
              <a:rPr lang="el-GR" sz="24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br>
            <a:br>
              <a:rPr lang="el-GR" sz="24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br>
            <a:r>
              <a:rPr lang="el-GR" sz="24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t>2) Απολυταρχία, νομικό πνεύμα, λειτουργοί των νόμων, κράτος, λαϊκή κυριαρχία.</a:t>
            </a:r>
            <a:br>
              <a:rPr lang="el-GR" sz="24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br>
            <a:br>
              <a:rPr lang="el-GR" sz="24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br>
            <a:r>
              <a:rPr lang="el-GR" sz="24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t>3) Βιομηχανική-καπιταλιστική εποχή, επιστήμη, βιομηχανία, η ανθρωπότητα στο σύνολο της, θετική πολιτική</a:t>
            </a:r>
            <a:r>
              <a:rPr lang="en-US" sz="24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t>.</a:t>
            </a:r>
            <a:endParaRPr lang="el-GR" sz="2400" dirty="0">
              <a:solidFill>
                <a:schemeClr val="accent5">
                  <a:lumMod val="50000"/>
                </a:schemeClr>
              </a:solidFill>
              <a:latin typeface="Segoe UI Semilight" panose="020B0402040204020203" pitchFamily="34" charset="0"/>
              <a:ea typeface="Verdana" panose="020B0604030504040204" pitchFamily="34" charset="0"/>
              <a:cs typeface="Segoe UI Semilight" panose="020B0402040204020203" pitchFamily="34" charset="0"/>
            </a:endParaRPr>
          </a:p>
        </p:txBody>
      </p:sp>
    </p:spTree>
    <p:extLst>
      <p:ext uri="{BB962C8B-B14F-4D97-AF65-F5344CB8AC3E}">
        <p14:creationId xmlns:p14="http://schemas.microsoft.com/office/powerpoint/2010/main" val="1001841065"/>
      </p:ext>
    </p:extLst>
  </p:cSld>
  <p:clrMapOvr>
    <a:masterClrMapping/>
  </p:clrMapOvr>
</p:sld>
</file>

<file path=ppt/theme/theme1.xml><?xml version="1.0" encoding="utf-8"?>
<a:theme xmlns:a="http://schemas.openxmlformats.org/drawingml/2006/main" name="Θρόισμα">
  <a:themeElements>
    <a:clrScheme name="Θρόισμα">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Θρόισμα">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Θρόισμα">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TM02892315[[fn=Θρόισμα]]</Template>
  <TotalTime>8201</TotalTime>
  <Words>1895</Words>
  <Application>Microsoft Office PowerPoint</Application>
  <PresentationFormat>Ευρεία οθόνη</PresentationFormat>
  <Paragraphs>149</Paragraphs>
  <Slides>20</Slides>
  <Notes>4</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1</vt:i4>
      </vt:variant>
      <vt:variant>
        <vt:lpstr>Τίτλοι διαφανειών</vt:lpstr>
      </vt:variant>
      <vt:variant>
        <vt:i4>20</vt:i4>
      </vt:variant>
    </vt:vector>
  </HeadingPairs>
  <TitlesOfParts>
    <vt:vector size="29" baseType="lpstr">
      <vt:lpstr>Arial</vt:lpstr>
      <vt:lpstr>Calibri</vt:lpstr>
      <vt:lpstr>Century Gothic</vt:lpstr>
      <vt:lpstr>Segoe UI</vt:lpstr>
      <vt:lpstr>Segoe UI Light</vt:lpstr>
      <vt:lpstr>Segoe UI Semilight</vt:lpstr>
      <vt:lpstr>Wingdings</vt:lpstr>
      <vt:lpstr>Wingdings 3</vt:lpstr>
      <vt:lpstr>Θρόισμα</vt:lpstr>
      <vt:lpstr>Παρουσίαση του PowerPoint</vt:lpstr>
      <vt:lpstr>Η Κοινωνία ως θετική θρησκεία </vt:lpstr>
      <vt:lpstr>Η Κοινωνία ως θετική θρησκεία </vt:lpstr>
      <vt:lpstr>Η επιστήμη ως θετική φιλοσοφία. Η Κοινωνιολογία</vt:lpstr>
      <vt:lpstr>Η επιστήμη ως θετική φιλοσοφία. Η Κοινωνιολογία</vt:lpstr>
      <vt:lpstr>Η επιστήμη ως θετική φιλοσοφία. Η Κοινωνιολογία</vt:lpstr>
      <vt:lpstr>Η Κοινωνιολογία, επιστήμη της εύρυθμης προόδου, κοινωνική στατική και κοινωνική δυναμική</vt:lpstr>
      <vt:lpstr>Η Κοινωνιολογία, επιστήμη της εύρυθμης προόδου, κοινωνική στατική και κοινωνική δυναμική</vt:lpstr>
      <vt:lpstr>Η Κοινωνιολογία, επιστήμη της εύρυθμης προόδου, κοινωνική στατική και κοινωνική δυναμική</vt:lpstr>
      <vt:lpstr>Η κοινωνία του βιομηχανικού πνεύματος και η δυναμική ολοκλήρωσή της στην κοινωνία της θετικής θρησκείας</vt:lpstr>
      <vt:lpstr>Η Κοινωνιολογία ως επιστήμη της ανθρωπότητας</vt:lpstr>
      <vt:lpstr> Η Κοινωνιολογία ως επιστήμη της ανθρωπότητας Μοντεσκιέ</vt:lpstr>
      <vt:lpstr> Η Κοινωνιολογία ως επιστήμη της ανθρωπότητας Condorcet</vt:lpstr>
      <vt:lpstr>  Η Κοινωνιολογία ως επιστήμη της ανθρωπότητας Bossuet </vt:lpstr>
      <vt:lpstr>  Η Κοινωνιολογία ως επιστήμη της ανθρωπότητας  </vt:lpstr>
      <vt:lpstr>  Η Κοινωνιολογία ως επιστήμη της ανθρωπότητας  </vt:lpstr>
      <vt:lpstr>  Η Κοινωνιολογία ως επιστήμη της ανθρωπότητας  </vt:lpstr>
      <vt:lpstr>  Η Κοινωνιολογία ως επιστήμη της ανθρωπότητας  </vt:lpstr>
      <vt:lpstr>  Στατική και Δυναμική   </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Theodora Flouda</dc:creator>
  <cp:lastModifiedBy>Asus</cp:lastModifiedBy>
  <cp:revision>1321</cp:revision>
  <dcterms:created xsi:type="dcterms:W3CDTF">2015-07-14T15:52:12Z</dcterms:created>
  <dcterms:modified xsi:type="dcterms:W3CDTF">2022-11-01T12:46:33Z</dcterms:modified>
</cp:coreProperties>
</file>