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76" r:id="rId3"/>
    <p:sldId id="277" r:id="rId4"/>
    <p:sldId id="257" r:id="rId5"/>
    <p:sldId id="258" r:id="rId6"/>
    <p:sldId id="259" r:id="rId7"/>
    <p:sldId id="260" r:id="rId8"/>
    <p:sldId id="279" r:id="rId9"/>
    <p:sldId id="280" r:id="rId10"/>
    <p:sldId id="281" r:id="rId11"/>
    <p:sldId id="282" r:id="rId12"/>
    <p:sldId id="261" r:id="rId13"/>
    <p:sldId id="262" r:id="rId14"/>
    <p:sldId id="263" r:id="rId15"/>
    <p:sldId id="264" r:id="rId16"/>
    <p:sldId id="265" r:id="rId17"/>
    <p:sldId id="266" r:id="rId18"/>
    <p:sldId id="283" r:id="rId19"/>
    <p:sldId id="267" r:id="rId20"/>
    <p:sldId id="268" r:id="rId21"/>
    <p:sldId id="269" r:id="rId22"/>
    <p:sldId id="27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46C9A6-26E1-49A2-A0D7-102A8C4B3CDE}" v="159" dt="2022-12-12T22:21:49.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Koulakou" userId="c158e630-f1e0-4092-b672-c645789c0840" providerId="ADAL" clId="{7A46C9A6-26E1-49A2-A0D7-102A8C4B3CDE}"/>
    <pc:docChg chg="undo redo custSel addSld delSld modSld">
      <pc:chgData name="Christina Koulakou" userId="c158e630-f1e0-4092-b672-c645789c0840" providerId="ADAL" clId="{7A46C9A6-26E1-49A2-A0D7-102A8C4B3CDE}" dt="2022-12-13T09:55:20.334" v="9441" actId="20577"/>
      <pc:docMkLst>
        <pc:docMk/>
      </pc:docMkLst>
      <pc:sldChg chg="modSp new mod modTransition modAnim">
        <pc:chgData name="Christina Koulakou" userId="c158e630-f1e0-4092-b672-c645789c0840" providerId="ADAL" clId="{7A46C9A6-26E1-49A2-A0D7-102A8C4B3CDE}" dt="2022-12-12T22:21:49.913" v="9273"/>
        <pc:sldMkLst>
          <pc:docMk/>
          <pc:sldMk cId="890422513" sldId="256"/>
        </pc:sldMkLst>
        <pc:spChg chg="mod">
          <ac:chgData name="Christina Koulakou" userId="c158e630-f1e0-4092-b672-c645789c0840" providerId="ADAL" clId="{7A46C9A6-26E1-49A2-A0D7-102A8C4B3CDE}" dt="2022-12-12T21:23:03.883" v="8660" actId="1076"/>
          <ac:spMkLst>
            <pc:docMk/>
            <pc:sldMk cId="890422513" sldId="256"/>
            <ac:spMk id="2" creationId="{248B5D65-C4C5-E79D-858E-79915FDFAE7F}"/>
          </ac:spMkLst>
        </pc:spChg>
        <pc:spChg chg="mod">
          <ac:chgData name="Christina Koulakou" userId="c158e630-f1e0-4092-b672-c645789c0840" providerId="ADAL" clId="{7A46C9A6-26E1-49A2-A0D7-102A8C4B3CDE}" dt="2022-12-12T22:21:38.600" v="9271" actId="1076"/>
          <ac:spMkLst>
            <pc:docMk/>
            <pc:sldMk cId="890422513" sldId="256"/>
            <ac:spMk id="3" creationId="{291784F4-30FE-281C-97DC-9D986F48BE4B}"/>
          </ac:spMkLst>
        </pc:spChg>
      </pc:sldChg>
      <pc:sldChg chg="delSp modSp new mod modTransition">
        <pc:chgData name="Christina Koulakou" userId="c158e630-f1e0-4092-b672-c645789c0840" providerId="ADAL" clId="{7A46C9A6-26E1-49A2-A0D7-102A8C4B3CDE}" dt="2022-12-12T21:37:29.295" v="9074" actId="20577"/>
        <pc:sldMkLst>
          <pc:docMk/>
          <pc:sldMk cId="3046137334" sldId="257"/>
        </pc:sldMkLst>
        <pc:spChg chg="del mod">
          <ac:chgData name="Christina Koulakou" userId="c158e630-f1e0-4092-b672-c645789c0840" providerId="ADAL" clId="{7A46C9A6-26E1-49A2-A0D7-102A8C4B3CDE}" dt="2022-12-03T22:53:03.026" v="287" actId="21"/>
          <ac:spMkLst>
            <pc:docMk/>
            <pc:sldMk cId="3046137334" sldId="257"/>
            <ac:spMk id="2" creationId="{533B3EF5-ADAE-C71A-89E3-5397E678E385}"/>
          </ac:spMkLst>
        </pc:spChg>
        <pc:spChg chg="mod">
          <ac:chgData name="Christina Koulakou" userId="c158e630-f1e0-4092-b672-c645789c0840" providerId="ADAL" clId="{7A46C9A6-26E1-49A2-A0D7-102A8C4B3CDE}" dt="2022-12-12T21:37:29.295" v="9074" actId="20577"/>
          <ac:spMkLst>
            <pc:docMk/>
            <pc:sldMk cId="3046137334" sldId="257"/>
            <ac:spMk id="3" creationId="{FBCA59EC-C6FD-857B-F3D8-CC91C9D6920D}"/>
          </ac:spMkLst>
        </pc:spChg>
      </pc:sldChg>
      <pc:sldChg chg="delSp modSp new mod">
        <pc:chgData name="Christina Koulakou" userId="c158e630-f1e0-4092-b672-c645789c0840" providerId="ADAL" clId="{7A46C9A6-26E1-49A2-A0D7-102A8C4B3CDE}" dt="2022-12-12T22:20:49.315" v="9265" actId="20577"/>
        <pc:sldMkLst>
          <pc:docMk/>
          <pc:sldMk cId="401231515" sldId="258"/>
        </pc:sldMkLst>
        <pc:spChg chg="del mod">
          <ac:chgData name="Christina Koulakou" userId="c158e630-f1e0-4092-b672-c645789c0840" providerId="ADAL" clId="{7A46C9A6-26E1-49A2-A0D7-102A8C4B3CDE}" dt="2022-12-03T22:46:46.964" v="232" actId="21"/>
          <ac:spMkLst>
            <pc:docMk/>
            <pc:sldMk cId="401231515" sldId="258"/>
            <ac:spMk id="2" creationId="{63F1D6CE-70E8-628F-7942-C3185A955A7E}"/>
          </ac:spMkLst>
        </pc:spChg>
        <pc:spChg chg="mod">
          <ac:chgData name="Christina Koulakou" userId="c158e630-f1e0-4092-b672-c645789c0840" providerId="ADAL" clId="{7A46C9A6-26E1-49A2-A0D7-102A8C4B3CDE}" dt="2022-12-12T22:20:49.315" v="9265" actId="20577"/>
          <ac:spMkLst>
            <pc:docMk/>
            <pc:sldMk cId="401231515" sldId="258"/>
            <ac:spMk id="3" creationId="{E0AC3D8E-F224-92A5-64E8-AC40205E0E91}"/>
          </ac:spMkLst>
        </pc:spChg>
      </pc:sldChg>
      <pc:sldChg chg="addSp delSp modSp new mod">
        <pc:chgData name="Christina Koulakou" userId="c158e630-f1e0-4092-b672-c645789c0840" providerId="ADAL" clId="{7A46C9A6-26E1-49A2-A0D7-102A8C4B3CDE}" dt="2022-12-12T21:42:42.591" v="9091" actId="20577"/>
        <pc:sldMkLst>
          <pc:docMk/>
          <pc:sldMk cId="2133644722" sldId="259"/>
        </pc:sldMkLst>
        <pc:spChg chg="del mod">
          <ac:chgData name="Christina Koulakou" userId="c158e630-f1e0-4092-b672-c645789c0840" providerId="ADAL" clId="{7A46C9A6-26E1-49A2-A0D7-102A8C4B3CDE}" dt="2022-12-03T22:52:15.483" v="274" actId="21"/>
          <ac:spMkLst>
            <pc:docMk/>
            <pc:sldMk cId="2133644722" sldId="259"/>
            <ac:spMk id="2" creationId="{548E93B0-840B-7E37-3FA8-D946E86FBFE8}"/>
          </ac:spMkLst>
        </pc:spChg>
        <pc:spChg chg="del mod">
          <ac:chgData name="Christina Koulakou" userId="c158e630-f1e0-4092-b672-c645789c0840" providerId="ADAL" clId="{7A46C9A6-26E1-49A2-A0D7-102A8C4B3CDE}" dt="2022-12-03T22:52:17.121" v="275"/>
          <ac:spMkLst>
            <pc:docMk/>
            <pc:sldMk cId="2133644722" sldId="259"/>
            <ac:spMk id="3" creationId="{472F5402-FFE6-B6D9-D677-02A2D7C9D7B2}"/>
          </ac:spMkLst>
        </pc:spChg>
        <pc:spChg chg="add del mod">
          <ac:chgData name="Christina Koulakou" userId="c158e630-f1e0-4092-b672-c645789c0840" providerId="ADAL" clId="{7A46C9A6-26E1-49A2-A0D7-102A8C4B3CDE}" dt="2022-12-03T22:52:17.937" v="276"/>
          <ac:spMkLst>
            <pc:docMk/>
            <pc:sldMk cId="2133644722" sldId="259"/>
            <ac:spMk id="4" creationId="{2A548A3D-782A-90FC-9E0F-03607E8E0EC7}"/>
          </ac:spMkLst>
        </pc:spChg>
        <pc:spChg chg="add mod">
          <ac:chgData name="Christina Koulakou" userId="c158e630-f1e0-4092-b672-c645789c0840" providerId="ADAL" clId="{7A46C9A6-26E1-49A2-A0D7-102A8C4B3CDE}" dt="2022-12-12T21:42:42.591" v="9091" actId="20577"/>
          <ac:spMkLst>
            <pc:docMk/>
            <pc:sldMk cId="2133644722" sldId="259"/>
            <ac:spMk id="5" creationId="{B301C336-0181-5642-8083-7754D6F30DCC}"/>
          </ac:spMkLst>
        </pc:spChg>
        <pc:spChg chg="add del mod">
          <ac:chgData name="Christina Koulakou" userId="c158e630-f1e0-4092-b672-c645789c0840" providerId="ADAL" clId="{7A46C9A6-26E1-49A2-A0D7-102A8C4B3CDE}" dt="2022-12-03T22:52:43.383" v="282" actId="21"/>
          <ac:spMkLst>
            <pc:docMk/>
            <pc:sldMk cId="2133644722" sldId="259"/>
            <ac:spMk id="6" creationId="{FBE44CDD-5618-FC57-AFC2-E2157CD59BC2}"/>
          </ac:spMkLst>
        </pc:spChg>
      </pc:sldChg>
      <pc:sldChg chg="delSp modSp new mod">
        <pc:chgData name="Christina Koulakou" userId="c158e630-f1e0-4092-b672-c645789c0840" providerId="ADAL" clId="{7A46C9A6-26E1-49A2-A0D7-102A8C4B3CDE}" dt="2022-12-12T21:49:39.136" v="9096" actId="20577"/>
        <pc:sldMkLst>
          <pc:docMk/>
          <pc:sldMk cId="1734587244" sldId="260"/>
        </pc:sldMkLst>
        <pc:spChg chg="del">
          <ac:chgData name="Christina Koulakou" userId="c158e630-f1e0-4092-b672-c645789c0840" providerId="ADAL" clId="{7A46C9A6-26E1-49A2-A0D7-102A8C4B3CDE}" dt="2022-12-03T22:56:13.565" v="352" actId="21"/>
          <ac:spMkLst>
            <pc:docMk/>
            <pc:sldMk cId="1734587244" sldId="260"/>
            <ac:spMk id="2" creationId="{80C57342-91DF-BB1E-0C38-797A9C181B6D}"/>
          </ac:spMkLst>
        </pc:spChg>
        <pc:spChg chg="mod">
          <ac:chgData name="Christina Koulakou" userId="c158e630-f1e0-4092-b672-c645789c0840" providerId="ADAL" clId="{7A46C9A6-26E1-49A2-A0D7-102A8C4B3CDE}" dt="2022-12-12T21:49:39.136" v="9096" actId="20577"/>
          <ac:spMkLst>
            <pc:docMk/>
            <pc:sldMk cId="1734587244" sldId="260"/>
            <ac:spMk id="3" creationId="{75A8D3B9-5EDA-A159-9F76-EAE308DFA44D}"/>
          </ac:spMkLst>
        </pc:spChg>
      </pc:sldChg>
      <pc:sldChg chg="modSp new mod modTransition">
        <pc:chgData name="Christina Koulakou" userId="c158e630-f1e0-4092-b672-c645789c0840" providerId="ADAL" clId="{7A46C9A6-26E1-49A2-A0D7-102A8C4B3CDE}" dt="2022-12-12T22:08:42.824" v="9176" actId="20577"/>
        <pc:sldMkLst>
          <pc:docMk/>
          <pc:sldMk cId="3596784676" sldId="261"/>
        </pc:sldMkLst>
        <pc:spChg chg="mod">
          <ac:chgData name="Christina Koulakou" userId="c158e630-f1e0-4092-b672-c645789c0840" providerId="ADAL" clId="{7A46C9A6-26E1-49A2-A0D7-102A8C4B3CDE}" dt="2022-12-03T23:31:02.711" v="1369" actId="1076"/>
          <ac:spMkLst>
            <pc:docMk/>
            <pc:sldMk cId="3596784676" sldId="261"/>
            <ac:spMk id="2" creationId="{4777E08A-BB0A-24F2-285F-4654A0D98EA7}"/>
          </ac:spMkLst>
        </pc:spChg>
        <pc:spChg chg="mod">
          <ac:chgData name="Christina Koulakou" userId="c158e630-f1e0-4092-b672-c645789c0840" providerId="ADAL" clId="{7A46C9A6-26E1-49A2-A0D7-102A8C4B3CDE}" dt="2022-12-12T22:08:42.824" v="9176" actId="20577"/>
          <ac:spMkLst>
            <pc:docMk/>
            <pc:sldMk cId="3596784676" sldId="261"/>
            <ac:spMk id="3" creationId="{E8ACE7EC-5262-2F1F-B2D1-1E616718FA5E}"/>
          </ac:spMkLst>
        </pc:spChg>
      </pc:sldChg>
      <pc:sldChg chg="delSp modSp new mod">
        <pc:chgData name="Christina Koulakou" userId="c158e630-f1e0-4092-b672-c645789c0840" providerId="ADAL" clId="{7A46C9A6-26E1-49A2-A0D7-102A8C4B3CDE}" dt="2022-12-12T22:09:23.884" v="9178" actId="20577"/>
        <pc:sldMkLst>
          <pc:docMk/>
          <pc:sldMk cId="43206738" sldId="262"/>
        </pc:sldMkLst>
        <pc:spChg chg="del">
          <ac:chgData name="Christina Koulakou" userId="c158e630-f1e0-4092-b672-c645789c0840" providerId="ADAL" clId="{7A46C9A6-26E1-49A2-A0D7-102A8C4B3CDE}" dt="2022-12-04T00:01:27.918" v="2721" actId="21"/>
          <ac:spMkLst>
            <pc:docMk/>
            <pc:sldMk cId="43206738" sldId="262"/>
            <ac:spMk id="2" creationId="{9154F68F-90A8-6D4F-509E-FFBEE093CF73}"/>
          </ac:spMkLst>
        </pc:spChg>
        <pc:spChg chg="mod">
          <ac:chgData name="Christina Koulakou" userId="c158e630-f1e0-4092-b672-c645789c0840" providerId="ADAL" clId="{7A46C9A6-26E1-49A2-A0D7-102A8C4B3CDE}" dt="2022-12-12T22:09:23.884" v="9178" actId="20577"/>
          <ac:spMkLst>
            <pc:docMk/>
            <pc:sldMk cId="43206738" sldId="262"/>
            <ac:spMk id="3" creationId="{B0C18DE5-03CF-DC09-AD1D-F4B9A974B9BD}"/>
          </ac:spMkLst>
        </pc:spChg>
      </pc:sldChg>
      <pc:sldChg chg="delSp modSp new mod">
        <pc:chgData name="Christina Koulakou" userId="c158e630-f1e0-4092-b672-c645789c0840" providerId="ADAL" clId="{7A46C9A6-26E1-49A2-A0D7-102A8C4B3CDE}" dt="2022-12-12T22:10:47.492" v="9198" actId="20577"/>
        <pc:sldMkLst>
          <pc:docMk/>
          <pc:sldMk cId="2191985697" sldId="263"/>
        </pc:sldMkLst>
        <pc:spChg chg="del">
          <ac:chgData name="Christina Koulakou" userId="c158e630-f1e0-4092-b672-c645789c0840" providerId="ADAL" clId="{7A46C9A6-26E1-49A2-A0D7-102A8C4B3CDE}" dt="2022-12-04T14:38:13.642" v="3564" actId="21"/>
          <ac:spMkLst>
            <pc:docMk/>
            <pc:sldMk cId="2191985697" sldId="263"/>
            <ac:spMk id="2" creationId="{6C9AEF6F-C1C1-1EB7-56E4-1F06DE2ADA83}"/>
          </ac:spMkLst>
        </pc:spChg>
        <pc:spChg chg="mod">
          <ac:chgData name="Christina Koulakou" userId="c158e630-f1e0-4092-b672-c645789c0840" providerId="ADAL" clId="{7A46C9A6-26E1-49A2-A0D7-102A8C4B3CDE}" dt="2022-12-12T22:10:47.492" v="9198" actId="20577"/>
          <ac:spMkLst>
            <pc:docMk/>
            <pc:sldMk cId="2191985697" sldId="263"/>
            <ac:spMk id="3" creationId="{FC4139B7-FD32-AE2E-EB2D-4F21ACAFCB7A}"/>
          </ac:spMkLst>
        </pc:spChg>
      </pc:sldChg>
      <pc:sldChg chg="modSp new mod">
        <pc:chgData name="Christina Koulakou" userId="c158e630-f1e0-4092-b672-c645789c0840" providerId="ADAL" clId="{7A46C9A6-26E1-49A2-A0D7-102A8C4B3CDE}" dt="2022-12-12T22:12:19.168" v="9209" actId="20577"/>
        <pc:sldMkLst>
          <pc:docMk/>
          <pc:sldMk cId="3070000703" sldId="264"/>
        </pc:sldMkLst>
        <pc:spChg chg="mod">
          <ac:chgData name="Christina Koulakou" userId="c158e630-f1e0-4092-b672-c645789c0840" providerId="ADAL" clId="{7A46C9A6-26E1-49A2-A0D7-102A8C4B3CDE}" dt="2022-12-04T15:38:43.345" v="4555" actId="1076"/>
          <ac:spMkLst>
            <pc:docMk/>
            <pc:sldMk cId="3070000703" sldId="264"/>
            <ac:spMk id="2" creationId="{994977ED-DDB2-6F95-47CF-900D32B270D1}"/>
          </ac:spMkLst>
        </pc:spChg>
        <pc:spChg chg="mod">
          <ac:chgData name="Christina Koulakou" userId="c158e630-f1e0-4092-b672-c645789c0840" providerId="ADAL" clId="{7A46C9A6-26E1-49A2-A0D7-102A8C4B3CDE}" dt="2022-12-12T22:12:19.168" v="9209" actId="20577"/>
          <ac:spMkLst>
            <pc:docMk/>
            <pc:sldMk cId="3070000703" sldId="264"/>
            <ac:spMk id="3" creationId="{209442D5-A890-63E7-3DCB-A72BF5E1BB82}"/>
          </ac:spMkLst>
        </pc:spChg>
      </pc:sldChg>
      <pc:sldChg chg="modSp new mod">
        <pc:chgData name="Christina Koulakou" userId="c158e630-f1e0-4092-b672-c645789c0840" providerId="ADAL" clId="{7A46C9A6-26E1-49A2-A0D7-102A8C4B3CDE}" dt="2022-12-08T21:23:58.413" v="6670" actId="5793"/>
        <pc:sldMkLst>
          <pc:docMk/>
          <pc:sldMk cId="1389509770" sldId="265"/>
        </pc:sldMkLst>
        <pc:spChg chg="mod">
          <ac:chgData name="Christina Koulakou" userId="c158e630-f1e0-4092-b672-c645789c0840" providerId="ADAL" clId="{7A46C9A6-26E1-49A2-A0D7-102A8C4B3CDE}" dt="2022-12-04T15:47:18.274" v="5032" actId="313"/>
          <ac:spMkLst>
            <pc:docMk/>
            <pc:sldMk cId="1389509770" sldId="265"/>
            <ac:spMk id="2" creationId="{31C3B984-61CA-719A-C996-F679DE787FAA}"/>
          </ac:spMkLst>
        </pc:spChg>
        <pc:spChg chg="mod">
          <ac:chgData name="Christina Koulakou" userId="c158e630-f1e0-4092-b672-c645789c0840" providerId="ADAL" clId="{7A46C9A6-26E1-49A2-A0D7-102A8C4B3CDE}" dt="2022-12-08T21:23:58.413" v="6670" actId="5793"/>
          <ac:spMkLst>
            <pc:docMk/>
            <pc:sldMk cId="1389509770" sldId="265"/>
            <ac:spMk id="3" creationId="{C2FB3FD7-04CB-9DAA-81EA-AD4E010D932E}"/>
          </ac:spMkLst>
        </pc:spChg>
      </pc:sldChg>
      <pc:sldChg chg="modSp new mod modTransition">
        <pc:chgData name="Christina Koulakou" userId="c158e630-f1e0-4092-b672-c645789c0840" providerId="ADAL" clId="{7A46C9A6-26E1-49A2-A0D7-102A8C4B3CDE}" dt="2022-12-12T22:14:59.263" v="9247" actId="20577"/>
        <pc:sldMkLst>
          <pc:docMk/>
          <pc:sldMk cId="3506915141" sldId="266"/>
        </pc:sldMkLst>
        <pc:spChg chg="mod">
          <ac:chgData name="Christina Koulakou" userId="c158e630-f1e0-4092-b672-c645789c0840" providerId="ADAL" clId="{7A46C9A6-26E1-49A2-A0D7-102A8C4B3CDE}" dt="2022-12-12T22:14:00.620" v="9215" actId="1076"/>
          <ac:spMkLst>
            <pc:docMk/>
            <pc:sldMk cId="3506915141" sldId="266"/>
            <ac:spMk id="2" creationId="{F71B75EF-28CE-4EB9-AE44-D35E34924096}"/>
          </ac:spMkLst>
        </pc:spChg>
        <pc:spChg chg="mod">
          <ac:chgData name="Christina Koulakou" userId="c158e630-f1e0-4092-b672-c645789c0840" providerId="ADAL" clId="{7A46C9A6-26E1-49A2-A0D7-102A8C4B3CDE}" dt="2022-12-12T22:14:59.263" v="9247" actId="20577"/>
          <ac:spMkLst>
            <pc:docMk/>
            <pc:sldMk cId="3506915141" sldId="266"/>
            <ac:spMk id="3" creationId="{F54F18E1-D8B5-CACF-1CAD-492DE0A4EC43}"/>
          </ac:spMkLst>
        </pc:spChg>
      </pc:sldChg>
      <pc:sldChg chg="delSp modSp new mod">
        <pc:chgData name="Christina Koulakou" userId="c158e630-f1e0-4092-b672-c645789c0840" providerId="ADAL" clId="{7A46C9A6-26E1-49A2-A0D7-102A8C4B3CDE}" dt="2022-12-08T21:50:36.931" v="7303" actId="27636"/>
        <pc:sldMkLst>
          <pc:docMk/>
          <pc:sldMk cId="2532035537" sldId="267"/>
        </pc:sldMkLst>
        <pc:spChg chg="del mod">
          <ac:chgData name="Christina Koulakou" userId="c158e630-f1e0-4092-b672-c645789c0840" providerId="ADAL" clId="{7A46C9A6-26E1-49A2-A0D7-102A8C4B3CDE}" dt="2022-12-08T21:32:13.547" v="6820" actId="21"/>
          <ac:spMkLst>
            <pc:docMk/>
            <pc:sldMk cId="2532035537" sldId="267"/>
            <ac:spMk id="2" creationId="{692E8C3C-42CD-808F-9A72-E323693D183A}"/>
          </ac:spMkLst>
        </pc:spChg>
        <pc:spChg chg="mod">
          <ac:chgData name="Christina Koulakou" userId="c158e630-f1e0-4092-b672-c645789c0840" providerId="ADAL" clId="{7A46C9A6-26E1-49A2-A0D7-102A8C4B3CDE}" dt="2022-12-08T21:50:36.931" v="7303" actId="27636"/>
          <ac:spMkLst>
            <pc:docMk/>
            <pc:sldMk cId="2532035537" sldId="267"/>
            <ac:spMk id="3" creationId="{C8FFDE4B-41A0-B33C-17AB-D5EEF758044D}"/>
          </ac:spMkLst>
        </pc:spChg>
      </pc:sldChg>
      <pc:sldChg chg="delSp modSp new mod">
        <pc:chgData name="Christina Koulakou" userId="c158e630-f1e0-4092-b672-c645789c0840" providerId="ADAL" clId="{7A46C9A6-26E1-49A2-A0D7-102A8C4B3CDE}" dt="2022-12-12T22:16:05.488" v="9260" actId="20577"/>
        <pc:sldMkLst>
          <pc:docMk/>
          <pc:sldMk cId="2841450674" sldId="268"/>
        </pc:sldMkLst>
        <pc:spChg chg="del mod">
          <ac:chgData name="Christina Koulakou" userId="c158e630-f1e0-4092-b672-c645789c0840" providerId="ADAL" clId="{7A46C9A6-26E1-49A2-A0D7-102A8C4B3CDE}" dt="2022-12-08T21:34:18.461" v="6857" actId="21"/>
          <ac:spMkLst>
            <pc:docMk/>
            <pc:sldMk cId="2841450674" sldId="268"/>
            <ac:spMk id="2" creationId="{3D39AD40-720E-29E2-FD84-EB497577E33E}"/>
          </ac:spMkLst>
        </pc:spChg>
        <pc:spChg chg="mod">
          <ac:chgData name="Christina Koulakou" userId="c158e630-f1e0-4092-b672-c645789c0840" providerId="ADAL" clId="{7A46C9A6-26E1-49A2-A0D7-102A8C4B3CDE}" dt="2022-12-12T22:16:05.488" v="9260" actId="20577"/>
          <ac:spMkLst>
            <pc:docMk/>
            <pc:sldMk cId="2841450674" sldId="268"/>
            <ac:spMk id="3" creationId="{CE7C4297-BF22-7A67-7C82-300B91EDD8D9}"/>
          </ac:spMkLst>
        </pc:spChg>
      </pc:sldChg>
      <pc:sldChg chg="modSp new mod modTransition">
        <pc:chgData name="Christina Koulakou" userId="c158e630-f1e0-4092-b672-c645789c0840" providerId="ADAL" clId="{7A46C9A6-26E1-49A2-A0D7-102A8C4B3CDE}" dt="2022-12-12T22:16:32.971" v="9263" actId="20577"/>
        <pc:sldMkLst>
          <pc:docMk/>
          <pc:sldMk cId="1178678334" sldId="269"/>
        </pc:sldMkLst>
        <pc:spChg chg="mod">
          <ac:chgData name="Christina Koulakou" userId="c158e630-f1e0-4092-b672-c645789c0840" providerId="ADAL" clId="{7A46C9A6-26E1-49A2-A0D7-102A8C4B3CDE}" dt="2022-12-08T22:14:40.411" v="8507" actId="114"/>
          <ac:spMkLst>
            <pc:docMk/>
            <pc:sldMk cId="1178678334" sldId="269"/>
            <ac:spMk id="2" creationId="{C70F0F42-2451-FA41-704B-98DA4C02C045}"/>
          </ac:spMkLst>
        </pc:spChg>
        <pc:spChg chg="mod">
          <ac:chgData name="Christina Koulakou" userId="c158e630-f1e0-4092-b672-c645789c0840" providerId="ADAL" clId="{7A46C9A6-26E1-49A2-A0D7-102A8C4B3CDE}" dt="2022-12-12T22:16:32.971" v="9263" actId="20577"/>
          <ac:spMkLst>
            <pc:docMk/>
            <pc:sldMk cId="1178678334" sldId="269"/>
            <ac:spMk id="3" creationId="{56DF7801-AC2E-F77B-B7DE-A4A58C6D8831}"/>
          </ac:spMkLst>
        </pc:spChg>
      </pc:sldChg>
      <pc:sldChg chg="delSp modSp new mod modTransition">
        <pc:chgData name="Christina Koulakou" userId="c158e630-f1e0-4092-b672-c645789c0840" providerId="ADAL" clId="{7A46C9A6-26E1-49A2-A0D7-102A8C4B3CDE}" dt="2022-12-08T22:22:17.331" v="8659" actId="255"/>
        <pc:sldMkLst>
          <pc:docMk/>
          <pc:sldMk cId="3989726423" sldId="270"/>
        </pc:sldMkLst>
        <pc:spChg chg="del">
          <ac:chgData name="Christina Koulakou" userId="c158e630-f1e0-4092-b672-c645789c0840" providerId="ADAL" clId="{7A46C9A6-26E1-49A2-A0D7-102A8C4B3CDE}" dt="2022-12-08T21:36:49.677" v="6911" actId="21"/>
          <ac:spMkLst>
            <pc:docMk/>
            <pc:sldMk cId="3989726423" sldId="270"/>
            <ac:spMk id="2" creationId="{EABD486C-3B8C-E8D5-0839-CADD970B1F3D}"/>
          </ac:spMkLst>
        </pc:spChg>
        <pc:spChg chg="mod">
          <ac:chgData name="Christina Koulakou" userId="c158e630-f1e0-4092-b672-c645789c0840" providerId="ADAL" clId="{7A46C9A6-26E1-49A2-A0D7-102A8C4B3CDE}" dt="2022-12-08T22:22:17.331" v="8659" actId="255"/>
          <ac:spMkLst>
            <pc:docMk/>
            <pc:sldMk cId="3989726423" sldId="270"/>
            <ac:spMk id="3" creationId="{C046395D-D8B3-3D8F-BB5F-13565418F2E3}"/>
          </ac:spMkLst>
        </pc:spChg>
      </pc:sldChg>
      <pc:sldChg chg="new del">
        <pc:chgData name="Christina Koulakou" userId="c158e630-f1e0-4092-b672-c645789c0840" providerId="ADAL" clId="{7A46C9A6-26E1-49A2-A0D7-102A8C4B3CDE}" dt="2022-12-08T21:30:01.140" v="6796" actId="2696"/>
        <pc:sldMkLst>
          <pc:docMk/>
          <pc:sldMk cId="36939564" sldId="271"/>
        </pc:sldMkLst>
      </pc:sldChg>
      <pc:sldChg chg="new del">
        <pc:chgData name="Christina Koulakou" userId="c158e630-f1e0-4092-b672-c645789c0840" providerId="ADAL" clId="{7A46C9A6-26E1-49A2-A0D7-102A8C4B3CDE}" dt="2022-12-08T21:29:57.904" v="6794" actId="2696"/>
        <pc:sldMkLst>
          <pc:docMk/>
          <pc:sldMk cId="1264238965" sldId="272"/>
        </pc:sldMkLst>
      </pc:sldChg>
      <pc:sldChg chg="new del">
        <pc:chgData name="Christina Koulakou" userId="c158e630-f1e0-4092-b672-c645789c0840" providerId="ADAL" clId="{7A46C9A6-26E1-49A2-A0D7-102A8C4B3CDE}" dt="2022-12-08T21:29:59.762" v="6795" actId="2696"/>
        <pc:sldMkLst>
          <pc:docMk/>
          <pc:sldMk cId="662541154" sldId="273"/>
        </pc:sldMkLst>
      </pc:sldChg>
      <pc:sldChg chg="new del">
        <pc:chgData name="Christina Koulakou" userId="c158e630-f1e0-4092-b672-c645789c0840" providerId="ADAL" clId="{7A46C9A6-26E1-49A2-A0D7-102A8C4B3CDE}" dt="2022-12-08T21:29:55.543" v="6793" actId="2696"/>
        <pc:sldMkLst>
          <pc:docMk/>
          <pc:sldMk cId="3403551743" sldId="274"/>
        </pc:sldMkLst>
      </pc:sldChg>
      <pc:sldChg chg="new del">
        <pc:chgData name="Christina Koulakou" userId="c158e630-f1e0-4092-b672-c645789c0840" providerId="ADAL" clId="{7A46C9A6-26E1-49A2-A0D7-102A8C4B3CDE}" dt="2022-12-08T21:29:53.018" v="6792" actId="2696"/>
        <pc:sldMkLst>
          <pc:docMk/>
          <pc:sldMk cId="929885567" sldId="275"/>
        </pc:sldMkLst>
      </pc:sldChg>
      <pc:sldChg chg="modSp new mod modTransition">
        <pc:chgData name="Christina Koulakou" userId="c158e630-f1e0-4092-b672-c645789c0840" providerId="ADAL" clId="{7A46C9A6-26E1-49A2-A0D7-102A8C4B3CDE}" dt="2022-12-12T21:29:08.509" v="9060" actId="20577"/>
        <pc:sldMkLst>
          <pc:docMk/>
          <pc:sldMk cId="415939363" sldId="276"/>
        </pc:sldMkLst>
        <pc:spChg chg="mod">
          <ac:chgData name="Christina Koulakou" userId="c158e630-f1e0-4092-b672-c645789c0840" providerId="ADAL" clId="{7A46C9A6-26E1-49A2-A0D7-102A8C4B3CDE}" dt="2022-12-12T21:29:03.204" v="9058" actId="1076"/>
          <ac:spMkLst>
            <pc:docMk/>
            <pc:sldMk cId="415939363" sldId="276"/>
            <ac:spMk id="2" creationId="{D4270ACE-3BC2-A3D6-32CD-BF37244F4104}"/>
          </ac:spMkLst>
        </pc:spChg>
        <pc:spChg chg="mod">
          <ac:chgData name="Christina Koulakou" userId="c158e630-f1e0-4092-b672-c645789c0840" providerId="ADAL" clId="{7A46C9A6-26E1-49A2-A0D7-102A8C4B3CDE}" dt="2022-12-12T21:29:08.509" v="9060" actId="20577"/>
          <ac:spMkLst>
            <pc:docMk/>
            <pc:sldMk cId="415939363" sldId="276"/>
            <ac:spMk id="3" creationId="{BB78CE76-7E36-0068-D629-4DB904954D3F}"/>
          </ac:spMkLst>
        </pc:spChg>
      </pc:sldChg>
      <pc:sldChg chg="delSp modSp new mod modTransition">
        <pc:chgData name="Christina Koulakou" userId="c158e630-f1e0-4092-b672-c645789c0840" providerId="ADAL" clId="{7A46C9A6-26E1-49A2-A0D7-102A8C4B3CDE}" dt="2022-12-12T22:21:22.365" v="9270" actId="27636"/>
        <pc:sldMkLst>
          <pc:docMk/>
          <pc:sldMk cId="1948018324" sldId="277"/>
        </pc:sldMkLst>
        <pc:spChg chg="del">
          <ac:chgData name="Christina Koulakou" userId="c158e630-f1e0-4092-b672-c645789c0840" providerId="ADAL" clId="{7A46C9A6-26E1-49A2-A0D7-102A8C4B3CDE}" dt="2022-12-03T23:23:27.084" v="920" actId="21"/>
          <ac:spMkLst>
            <pc:docMk/>
            <pc:sldMk cId="1948018324" sldId="277"/>
            <ac:spMk id="2" creationId="{A6732EF6-9639-0115-EED6-A4BE9C260827}"/>
          </ac:spMkLst>
        </pc:spChg>
        <pc:spChg chg="mod">
          <ac:chgData name="Christina Koulakou" userId="c158e630-f1e0-4092-b672-c645789c0840" providerId="ADAL" clId="{7A46C9A6-26E1-49A2-A0D7-102A8C4B3CDE}" dt="2022-12-12T22:21:22.365" v="9270" actId="27636"/>
          <ac:spMkLst>
            <pc:docMk/>
            <pc:sldMk cId="1948018324" sldId="277"/>
            <ac:spMk id="3" creationId="{241BF0AA-2985-B35C-6B6F-5C91B71FCD25}"/>
          </ac:spMkLst>
        </pc:spChg>
      </pc:sldChg>
      <pc:sldChg chg="modSp new del mod">
        <pc:chgData name="Christina Koulakou" userId="c158e630-f1e0-4092-b672-c645789c0840" providerId="ADAL" clId="{7A46C9A6-26E1-49A2-A0D7-102A8C4B3CDE}" dt="2022-12-08T21:14:02.089" v="6519" actId="2696"/>
        <pc:sldMkLst>
          <pc:docMk/>
          <pc:sldMk cId="3997774350" sldId="278"/>
        </pc:sldMkLst>
        <pc:spChg chg="mod">
          <ac:chgData name="Christina Koulakou" userId="c158e630-f1e0-4092-b672-c645789c0840" providerId="ADAL" clId="{7A46C9A6-26E1-49A2-A0D7-102A8C4B3CDE}" dt="2022-12-08T21:13:49.677" v="6517" actId="1076"/>
          <ac:spMkLst>
            <pc:docMk/>
            <pc:sldMk cId="3997774350" sldId="278"/>
            <ac:spMk id="2" creationId="{25B041B0-60C5-0C74-47ED-1EFFAEFCC0AD}"/>
          </ac:spMkLst>
        </pc:spChg>
        <pc:spChg chg="mod">
          <ac:chgData name="Christina Koulakou" userId="c158e630-f1e0-4092-b672-c645789c0840" providerId="ADAL" clId="{7A46C9A6-26E1-49A2-A0D7-102A8C4B3CDE}" dt="2022-12-08T21:13:51.933" v="6518" actId="1076"/>
          <ac:spMkLst>
            <pc:docMk/>
            <pc:sldMk cId="3997774350" sldId="278"/>
            <ac:spMk id="3" creationId="{1D3ED295-9ECE-05B4-2D01-AE46AEEC343D}"/>
          </ac:spMkLst>
        </pc:spChg>
      </pc:sldChg>
      <pc:sldChg chg="delSp modSp new mod modTransition">
        <pc:chgData name="Christina Koulakou" userId="c158e630-f1e0-4092-b672-c645789c0840" providerId="ADAL" clId="{7A46C9A6-26E1-49A2-A0D7-102A8C4B3CDE}" dt="2022-12-13T09:55:20.334" v="9441" actId="20577"/>
        <pc:sldMkLst>
          <pc:docMk/>
          <pc:sldMk cId="2891198067" sldId="279"/>
        </pc:sldMkLst>
        <pc:spChg chg="del mod">
          <ac:chgData name="Christina Koulakou" userId="c158e630-f1e0-4092-b672-c645789c0840" providerId="ADAL" clId="{7A46C9A6-26E1-49A2-A0D7-102A8C4B3CDE}" dt="2022-12-08T19:14:23.664" v="5543" actId="21"/>
          <ac:spMkLst>
            <pc:docMk/>
            <pc:sldMk cId="2891198067" sldId="279"/>
            <ac:spMk id="2" creationId="{C7316D21-5665-36A0-F55D-F92244C0E74A}"/>
          </ac:spMkLst>
        </pc:spChg>
        <pc:spChg chg="mod">
          <ac:chgData name="Christina Koulakou" userId="c158e630-f1e0-4092-b672-c645789c0840" providerId="ADAL" clId="{7A46C9A6-26E1-49A2-A0D7-102A8C4B3CDE}" dt="2022-12-13T09:55:20.334" v="9441" actId="20577"/>
          <ac:spMkLst>
            <pc:docMk/>
            <pc:sldMk cId="2891198067" sldId="279"/>
            <ac:spMk id="3" creationId="{291A0C9F-2F65-3A77-0D0D-EDF961C09C5F}"/>
          </ac:spMkLst>
        </pc:spChg>
      </pc:sldChg>
      <pc:sldChg chg="delSp modSp new mod">
        <pc:chgData name="Christina Koulakou" userId="c158e630-f1e0-4092-b672-c645789c0840" providerId="ADAL" clId="{7A46C9A6-26E1-49A2-A0D7-102A8C4B3CDE}" dt="2022-12-08T21:20:42.552" v="6601" actId="5793"/>
        <pc:sldMkLst>
          <pc:docMk/>
          <pc:sldMk cId="863682842" sldId="280"/>
        </pc:sldMkLst>
        <pc:spChg chg="del">
          <ac:chgData name="Christina Koulakou" userId="c158e630-f1e0-4092-b672-c645789c0840" providerId="ADAL" clId="{7A46C9A6-26E1-49A2-A0D7-102A8C4B3CDE}" dt="2022-12-08T19:18:22.125" v="5572" actId="21"/>
          <ac:spMkLst>
            <pc:docMk/>
            <pc:sldMk cId="863682842" sldId="280"/>
            <ac:spMk id="2" creationId="{1CD33B28-BC7A-1E14-6CF1-5E508B4784F2}"/>
          </ac:spMkLst>
        </pc:spChg>
        <pc:spChg chg="mod">
          <ac:chgData name="Christina Koulakou" userId="c158e630-f1e0-4092-b672-c645789c0840" providerId="ADAL" clId="{7A46C9A6-26E1-49A2-A0D7-102A8C4B3CDE}" dt="2022-12-08T21:20:42.552" v="6601" actId="5793"/>
          <ac:spMkLst>
            <pc:docMk/>
            <pc:sldMk cId="863682842" sldId="280"/>
            <ac:spMk id="3" creationId="{C6C9F0AC-FF21-4355-24E2-A2084EFDF117}"/>
          </ac:spMkLst>
        </pc:spChg>
      </pc:sldChg>
      <pc:sldChg chg="delSp modSp new mod">
        <pc:chgData name="Christina Koulakou" userId="c158e630-f1e0-4092-b672-c645789c0840" providerId="ADAL" clId="{7A46C9A6-26E1-49A2-A0D7-102A8C4B3CDE}" dt="2022-12-08T22:19:13.272" v="8578" actId="1076"/>
        <pc:sldMkLst>
          <pc:docMk/>
          <pc:sldMk cId="3022677179" sldId="281"/>
        </pc:sldMkLst>
        <pc:spChg chg="del">
          <ac:chgData name="Christina Koulakou" userId="c158e630-f1e0-4092-b672-c645789c0840" providerId="ADAL" clId="{7A46C9A6-26E1-49A2-A0D7-102A8C4B3CDE}" dt="2022-12-08T19:22:21.785" v="5600" actId="21"/>
          <ac:spMkLst>
            <pc:docMk/>
            <pc:sldMk cId="3022677179" sldId="281"/>
            <ac:spMk id="2" creationId="{9ECC7654-54FB-156C-BCFD-97D691FB4ABC}"/>
          </ac:spMkLst>
        </pc:spChg>
        <pc:spChg chg="mod">
          <ac:chgData name="Christina Koulakou" userId="c158e630-f1e0-4092-b672-c645789c0840" providerId="ADAL" clId="{7A46C9A6-26E1-49A2-A0D7-102A8C4B3CDE}" dt="2022-12-08T22:19:13.272" v="8578" actId="1076"/>
          <ac:spMkLst>
            <pc:docMk/>
            <pc:sldMk cId="3022677179" sldId="281"/>
            <ac:spMk id="3" creationId="{FF601348-1ADD-D07E-E73D-12996CA2BA89}"/>
          </ac:spMkLst>
        </pc:spChg>
      </pc:sldChg>
      <pc:sldChg chg="delSp modSp new mod">
        <pc:chgData name="Christina Koulakou" userId="c158e630-f1e0-4092-b672-c645789c0840" providerId="ADAL" clId="{7A46C9A6-26E1-49A2-A0D7-102A8C4B3CDE}" dt="2022-12-08T21:21:48.157" v="6636" actId="27636"/>
        <pc:sldMkLst>
          <pc:docMk/>
          <pc:sldMk cId="546577634" sldId="282"/>
        </pc:sldMkLst>
        <pc:spChg chg="del">
          <ac:chgData name="Christina Koulakou" userId="c158e630-f1e0-4092-b672-c645789c0840" providerId="ADAL" clId="{7A46C9A6-26E1-49A2-A0D7-102A8C4B3CDE}" dt="2022-12-08T19:22:52.461" v="5605" actId="21"/>
          <ac:spMkLst>
            <pc:docMk/>
            <pc:sldMk cId="546577634" sldId="282"/>
            <ac:spMk id="2" creationId="{77874487-74F3-298D-F7CB-1A55ED869FD3}"/>
          </ac:spMkLst>
        </pc:spChg>
        <pc:spChg chg="mod">
          <ac:chgData name="Christina Koulakou" userId="c158e630-f1e0-4092-b672-c645789c0840" providerId="ADAL" clId="{7A46C9A6-26E1-49A2-A0D7-102A8C4B3CDE}" dt="2022-12-08T21:21:48.157" v="6636" actId="27636"/>
          <ac:spMkLst>
            <pc:docMk/>
            <pc:sldMk cId="546577634" sldId="282"/>
            <ac:spMk id="3" creationId="{8AF14DB1-0047-FD0C-ABDC-BDBFF68AE7A2}"/>
          </ac:spMkLst>
        </pc:spChg>
      </pc:sldChg>
      <pc:sldChg chg="addSp delSp modSp new mod">
        <pc:chgData name="Christina Koulakou" userId="c158e630-f1e0-4092-b672-c645789c0840" providerId="ADAL" clId="{7A46C9A6-26E1-49A2-A0D7-102A8C4B3CDE}" dt="2022-12-12T22:15:43.136" v="9258" actId="20577"/>
        <pc:sldMkLst>
          <pc:docMk/>
          <pc:sldMk cId="3746281751" sldId="283"/>
        </pc:sldMkLst>
        <pc:spChg chg="del mod">
          <ac:chgData name="Christina Koulakou" userId="c158e630-f1e0-4092-b672-c645789c0840" providerId="ADAL" clId="{7A46C9A6-26E1-49A2-A0D7-102A8C4B3CDE}" dt="2022-12-08T21:28:57.955" v="6784" actId="21"/>
          <ac:spMkLst>
            <pc:docMk/>
            <pc:sldMk cId="3746281751" sldId="283"/>
            <ac:spMk id="2" creationId="{B1E9E858-6655-8532-429E-A8C562A3D0B2}"/>
          </ac:spMkLst>
        </pc:spChg>
        <pc:spChg chg="mod">
          <ac:chgData name="Christina Koulakou" userId="c158e630-f1e0-4092-b672-c645789c0840" providerId="ADAL" clId="{7A46C9A6-26E1-49A2-A0D7-102A8C4B3CDE}" dt="2022-12-12T22:15:43.136" v="9258" actId="20577"/>
          <ac:spMkLst>
            <pc:docMk/>
            <pc:sldMk cId="3746281751" sldId="283"/>
            <ac:spMk id="3" creationId="{C96A6122-A54A-A259-2D75-70DF0474DFE3}"/>
          </ac:spMkLst>
        </pc:spChg>
        <pc:spChg chg="add del mod">
          <ac:chgData name="Christina Koulakou" userId="c158e630-f1e0-4092-b672-c645789c0840" providerId="ADAL" clId="{7A46C9A6-26E1-49A2-A0D7-102A8C4B3CDE}" dt="2022-12-08T21:29:34.486" v="6791" actId="21"/>
          <ac:spMkLst>
            <pc:docMk/>
            <pc:sldMk cId="3746281751" sldId="283"/>
            <ac:spMk id="4" creationId="{AF479921-5590-07EA-EB45-9A758C40253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9E495D1-8481-4F31-917E-B8E0BCB4FB8F}" type="datetimeFigureOut">
              <a:rPr lang="el-GR" smtClean="0"/>
              <a:t>13/12/2022</a:t>
            </a:fld>
            <a:endParaRPr lang="el-G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09A7CB7-2C67-4ED3-A1C9-E282FFCA125D}" type="slidenum">
              <a:rPr lang="el-GR" smtClean="0"/>
              <a:t>‹#›</a:t>
            </a:fld>
            <a:endParaRPr lang="el-G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3928676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9E495D1-8481-4F31-917E-B8E0BCB4FB8F}" type="datetimeFigureOut">
              <a:rPr lang="el-GR" smtClean="0"/>
              <a:t>13/12/2022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20729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9E495D1-8481-4F31-917E-B8E0BCB4FB8F}" type="datetimeFigureOut">
              <a:rPr lang="el-GR" smtClean="0"/>
              <a:t>13/12/2022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3810090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9E495D1-8481-4F31-917E-B8E0BCB4FB8F}" type="datetimeFigureOut">
              <a:rPr lang="el-GR" smtClean="0"/>
              <a:t>13/12/2022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2388416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9E495D1-8481-4F31-917E-B8E0BCB4FB8F}" type="datetimeFigureOut">
              <a:rPr lang="el-GR" smtClean="0"/>
              <a:t>13/12/2022</a:t>
            </a:fld>
            <a:endParaRPr lang="el-G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l-G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09A7CB7-2C67-4ED3-A1C9-E282FFCA125D}" type="slidenum">
              <a:rPr lang="el-GR" smtClean="0"/>
              <a:t>‹#›</a:t>
            </a:fld>
            <a:endParaRPr lang="el-G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89471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9E495D1-8481-4F31-917E-B8E0BCB4FB8F}" type="datetimeFigureOut">
              <a:rPr lang="el-GR" smtClean="0"/>
              <a:t>13/12/2022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491502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9E495D1-8481-4F31-917E-B8E0BCB4FB8F}" type="datetimeFigureOut">
              <a:rPr lang="el-GR" smtClean="0"/>
              <a:t>13/12/2022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420899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9E495D1-8481-4F31-917E-B8E0BCB4FB8F}" type="datetimeFigureOut">
              <a:rPr lang="el-GR" smtClean="0"/>
              <a:t>13/12/2022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412823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495D1-8481-4F31-917E-B8E0BCB4FB8F}" type="datetimeFigureOut">
              <a:rPr lang="el-GR" smtClean="0"/>
              <a:t>13/12/2022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09A7CB7-2C67-4ED3-A1C9-E282FFCA125D}" type="slidenum">
              <a:rPr lang="el-GR" smtClean="0"/>
              <a:t>‹#›</a:t>
            </a:fld>
            <a:endParaRPr lang="el-GR"/>
          </a:p>
        </p:txBody>
      </p:sp>
    </p:spTree>
    <p:extLst>
      <p:ext uri="{BB962C8B-B14F-4D97-AF65-F5344CB8AC3E}">
        <p14:creationId xmlns:p14="http://schemas.microsoft.com/office/powerpoint/2010/main" val="170458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9E495D1-8481-4F31-917E-B8E0BCB4FB8F}" type="datetimeFigureOut">
              <a:rPr lang="el-GR" smtClean="0"/>
              <a:t>13/12/2022</a:t>
            </a:fld>
            <a:endParaRPr lang="el-G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09A7CB7-2C67-4ED3-A1C9-E282FFCA125D}" type="slidenum">
              <a:rPr lang="el-GR" smtClean="0"/>
              <a:t>‹#›</a:t>
            </a:fld>
            <a:endParaRPr lang="el-G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60269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9E495D1-8481-4F31-917E-B8E0BCB4FB8F}" type="datetimeFigureOut">
              <a:rPr lang="el-GR" smtClean="0"/>
              <a:t>13/12/2022</a:t>
            </a:fld>
            <a:endParaRPr lang="el-G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09A7CB7-2C67-4ED3-A1C9-E282FFCA125D}" type="slidenum">
              <a:rPr lang="el-GR" smtClean="0"/>
              <a:t>‹#›</a:t>
            </a:fld>
            <a:endParaRPr lang="el-G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3879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9E495D1-8481-4F31-917E-B8E0BCB4FB8F}" type="datetimeFigureOut">
              <a:rPr lang="el-GR" smtClean="0"/>
              <a:t>13/12/2022</a:t>
            </a:fld>
            <a:endParaRPr lang="el-G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l-G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09A7CB7-2C67-4ED3-A1C9-E282FFCA125D}" type="slidenum">
              <a:rPr lang="el-GR" smtClean="0"/>
              <a:t>‹#›</a:t>
            </a:fld>
            <a:endParaRPr lang="el-G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2442835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8B5D65-C4C5-E79D-858E-79915FDFAE7F}"/>
              </a:ext>
            </a:extLst>
          </p:cNvPr>
          <p:cNvSpPr>
            <a:spLocks noGrp="1"/>
          </p:cNvSpPr>
          <p:nvPr>
            <p:ph type="ctrTitle"/>
          </p:nvPr>
        </p:nvSpPr>
        <p:spPr>
          <a:xfrm>
            <a:off x="1915385" y="1381027"/>
            <a:ext cx="8361229" cy="2098226"/>
          </a:xfrm>
        </p:spPr>
        <p:txBody>
          <a:bodyPr/>
          <a:lstStyle/>
          <a:p>
            <a:r>
              <a:rPr lang="el-GR" dirty="0" err="1"/>
              <a:t>Εμιλ</a:t>
            </a:r>
            <a:r>
              <a:rPr lang="el-GR" dirty="0"/>
              <a:t> </a:t>
            </a:r>
            <a:r>
              <a:rPr lang="el-GR" dirty="0" err="1"/>
              <a:t>ντιρκεμ</a:t>
            </a:r>
            <a:br>
              <a:rPr lang="el-GR" dirty="0"/>
            </a:br>
            <a:r>
              <a:rPr lang="el-GR" dirty="0"/>
              <a:t>(1858)    </a:t>
            </a:r>
          </a:p>
        </p:txBody>
      </p:sp>
      <p:sp>
        <p:nvSpPr>
          <p:cNvPr id="3" name="Υπότιτλος 2">
            <a:extLst>
              <a:ext uri="{FF2B5EF4-FFF2-40B4-BE49-F238E27FC236}">
                <a16:creationId xmlns:a16="http://schemas.microsoft.com/office/drawing/2014/main" id="{291784F4-30FE-281C-97DC-9D986F48BE4B}"/>
              </a:ext>
            </a:extLst>
          </p:cNvPr>
          <p:cNvSpPr>
            <a:spLocks noGrp="1"/>
          </p:cNvSpPr>
          <p:nvPr>
            <p:ph type="subTitle" idx="1"/>
          </p:nvPr>
        </p:nvSpPr>
        <p:spPr>
          <a:xfrm>
            <a:off x="1505145" y="3429000"/>
            <a:ext cx="9181707" cy="3213778"/>
          </a:xfrm>
        </p:spPr>
        <p:txBody>
          <a:bodyPr>
            <a:normAutofit/>
          </a:bodyPr>
          <a:lstStyle/>
          <a:p>
            <a:r>
              <a:rPr lang="el-GR" dirty="0"/>
              <a:t>Μία από τις σημαντικότερες φυσιογνωμίες που συνέβαλαν στην εξέλιξη της επιστήμης της κοινωνιολογίας.</a:t>
            </a:r>
          </a:p>
          <a:p>
            <a:endParaRPr lang="el-GR" dirty="0"/>
          </a:p>
          <a:p>
            <a:endParaRPr lang="el-GR" dirty="0"/>
          </a:p>
          <a:p>
            <a:endParaRPr lang="el-GR" dirty="0"/>
          </a:p>
          <a:p>
            <a:endParaRPr lang="el-GR" dirty="0"/>
          </a:p>
          <a:p>
            <a:endParaRPr lang="el-GR" dirty="0"/>
          </a:p>
          <a:p>
            <a:r>
              <a:rPr lang="el-GR" u="sng" dirty="0">
                <a:cs typeface="AngsanaUPC" panose="020B0502040204020203" pitchFamily="18" charset="-34"/>
              </a:rPr>
              <a:t>Κωτσιώρη Έλενα ,Καραβοκύρη </a:t>
            </a:r>
            <a:r>
              <a:rPr lang="el-GR" u="sng" dirty="0" err="1">
                <a:cs typeface="AngsanaUPC" panose="020B0502040204020203" pitchFamily="18" charset="-34"/>
              </a:rPr>
              <a:t>Ηλιάννα</a:t>
            </a:r>
            <a:r>
              <a:rPr lang="el-GR" u="sng" dirty="0">
                <a:cs typeface="AngsanaUPC" panose="020B0502040204020203" pitchFamily="18" charset="-34"/>
              </a:rPr>
              <a:t> , Κουλάκου Χριστίνα , </a:t>
            </a:r>
            <a:r>
              <a:rPr lang="el-GR" u="sng" dirty="0" err="1">
                <a:cs typeface="AngsanaUPC" panose="020B0502040204020203" pitchFamily="18" charset="-34"/>
              </a:rPr>
              <a:t>Γρέβια</a:t>
            </a:r>
            <a:r>
              <a:rPr lang="el-GR" u="sng" dirty="0">
                <a:cs typeface="AngsanaUPC" panose="020B0502040204020203" pitchFamily="18" charset="-34"/>
              </a:rPr>
              <a:t> Ζωή</a:t>
            </a:r>
            <a:endParaRPr lang="en-GB" u="sng" dirty="0">
              <a:cs typeface="AngsanaUPC" panose="020B0502040204020203" pitchFamily="18" charset="-34"/>
            </a:endParaRPr>
          </a:p>
        </p:txBody>
      </p:sp>
    </p:spTree>
    <p:extLst>
      <p:ext uri="{BB962C8B-B14F-4D97-AF65-F5344CB8AC3E}">
        <p14:creationId xmlns:p14="http://schemas.microsoft.com/office/powerpoint/2010/main" val="8904225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p:cTn id="1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F601348-1ADD-D07E-E73D-12996CA2BA89}"/>
              </a:ext>
            </a:extLst>
          </p:cNvPr>
          <p:cNvSpPr>
            <a:spLocks noGrp="1"/>
          </p:cNvSpPr>
          <p:nvPr>
            <p:ph idx="1"/>
          </p:nvPr>
        </p:nvSpPr>
        <p:spPr>
          <a:xfrm>
            <a:off x="890833" y="937966"/>
            <a:ext cx="10779550" cy="5575955"/>
          </a:xfrm>
        </p:spPr>
        <p:txBody>
          <a:bodyPr>
            <a:normAutofit/>
          </a:bodyPr>
          <a:lstStyle/>
          <a:p>
            <a:pPr lvl="0" rtl="0">
              <a:buClr>
                <a:srgbClr val="EF2929"/>
              </a:buClr>
              <a:buSzPct val="45000"/>
              <a:buFont typeface="StarSymbol"/>
              <a:buChar char="●"/>
            </a:pPr>
            <a:r>
              <a:rPr lang="el-GR" sz="2800" dirty="0">
                <a:cs typeface="Tahoma" pitchFamily="2"/>
              </a:rPr>
              <a:t>Η συνύπαρξη και αύξηση της ηθικής και φυσικής πυκνότητας οδηγεί στο μετασχηματισμό των κοινωνιών και στην ύπαρξη της διαφοροποίησης ,άρα και του κοινωνικού καταμερισμού της εργασίας. Η ηθική και φυσική-υλική πυκνότητα αποτελούν τα κοινωνικά μεγέθη που συνθέτουν τη δομή της κοινωνίας.</a:t>
            </a:r>
          </a:p>
          <a:p>
            <a:pPr lvl="0" rtl="0">
              <a:buClr>
                <a:srgbClr val="EF2929"/>
              </a:buClr>
              <a:buSzPct val="45000"/>
              <a:buFont typeface="StarSymbol"/>
              <a:buChar char="●"/>
            </a:pPr>
            <a:r>
              <a:rPr lang="el-GR" sz="2800" dirty="0">
                <a:cs typeface="Tahoma" pitchFamily="2"/>
              </a:rPr>
              <a:t>Όταν αυξάνεται η φυσική και ηθική πυκνότητα, τότε υπάρχει υψηλότερο ποσοστό διαφοροποίησης, γεγονός που εντείνει τον κοινωνικό καταμερισμό της εργασίας και τους οργανικούς δεσμούς μεταξύ των ατόμων</a:t>
            </a:r>
            <a:r>
              <a:rPr lang="en-GB" sz="2800" dirty="0">
                <a:cs typeface="Tahoma" pitchFamily="2"/>
              </a:rPr>
              <a:t>.</a:t>
            </a:r>
          </a:p>
          <a:p>
            <a:pPr lvl="0" rtl="0">
              <a:buClr>
                <a:srgbClr val="EF2929"/>
              </a:buClr>
              <a:buSzPct val="45000"/>
              <a:buFont typeface="StarSymbol"/>
              <a:buChar char="●"/>
            </a:pPr>
            <a:endParaRPr lang="en-GB" sz="2800" dirty="0">
              <a:cs typeface="Tahoma" pitchFamily="2"/>
            </a:endParaRPr>
          </a:p>
          <a:p>
            <a:pPr lvl="0" rtl="0">
              <a:buClr>
                <a:srgbClr val="EF2929"/>
              </a:buClr>
              <a:buSzPct val="45000"/>
              <a:buFont typeface="StarSymbol"/>
              <a:buChar char="●"/>
            </a:pPr>
            <a:endParaRPr lang="en-GB" sz="2800" dirty="0">
              <a:cs typeface="Tahoma" pitchFamily="2"/>
            </a:endParaRPr>
          </a:p>
          <a:p>
            <a:pPr marL="0" indent="0" algn="r">
              <a:buClr>
                <a:srgbClr val="EF2929"/>
              </a:buClr>
              <a:buSzPct val="45000"/>
              <a:buNone/>
            </a:pPr>
            <a:r>
              <a:rPr lang="el-GR" sz="1000" dirty="0"/>
              <a:t>Περί του Καταμερισμού της Κοινωνικής Εργασίας, 1893</a:t>
            </a:r>
          </a:p>
          <a:p>
            <a:pPr marL="0" lvl="0" indent="0" rtl="0">
              <a:buClr>
                <a:srgbClr val="EF2929"/>
              </a:buClr>
              <a:buSzPct val="45000"/>
              <a:buNone/>
            </a:pPr>
            <a:endParaRPr lang="el-GR" sz="2800" dirty="0"/>
          </a:p>
        </p:txBody>
      </p:sp>
    </p:spTree>
    <p:extLst>
      <p:ext uri="{BB962C8B-B14F-4D97-AF65-F5344CB8AC3E}">
        <p14:creationId xmlns:p14="http://schemas.microsoft.com/office/powerpoint/2010/main" val="3022677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F14DB1-0047-FD0C-ABDC-BDBFF68AE7A2}"/>
              </a:ext>
            </a:extLst>
          </p:cNvPr>
          <p:cNvSpPr>
            <a:spLocks noGrp="1"/>
          </p:cNvSpPr>
          <p:nvPr>
            <p:ph idx="1"/>
          </p:nvPr>
        </p:nvSpPr>
        <p:spPr>
          <a:xfrm>
            <a:off x="960355" y="994526"/>
            <a:ext cx="10757163" cy="5453407"/>
          </a:xfrm>
        </p:spPr>
        <p:txBody>
          <a:bodyPr>
            <a:normAutofit/>
          </a:bodyPr>
          <a:lstStyle/>
          <a:p>
            <a:pPr lvl="0" rtl="0">
              <a:buClr>
                <a:srgbClr val="EF2929"/>
              </a:buClr>
              <a:buSzPct val="45000"/>
              <a:buFont typeface="StarSymbol"/>
              <a:buChar char="●"/>
            </a:pPr>
            <a:r>
              <a:rPr lang="el-GR" sz="2800" b="1" dirty="0">
                <a:cs typeface="Tahoma" pitchFamily="2"/>
              </a:rPr>
              <a:t>Υλική πυκνότητα</a:t>
            </a:r>
            <a:r>
              <a:rPr lang="el-GR" sz="2800" dirty="0">
                <a:cs typeface="Tahoma" pitchFamily="2"/>
              </a:rPr>
              <a:t>:</a:t>
            </a:r>
            <a:r>
              <a:rPr lang="en-GB" sz="2800" dirty="0">
                <a:cs typeface="Tahoma" pitchFamily="2"/>
              </a:rPr>
              <a:t> </a:t>
            </a:r>
            <a:r>
              <a:rPr lang="el-GR" sz="2800" dirty="0">
                <a:cs typeface="Tahoma" pitchFamily="2"/>
              </a:rPr>
              <a:t>Πυκνότητα του </a:t>
            </a:r>
            <a:r>
              <a:rPr lang="el-GR" sz="2800" dirty="0" err="1">
                <a:cs typeface="Tahoma" pitchFamily="2"/>
              </a:rPr>
              <a:t>πληθυσμού,δημογραφική</a:t>
            </a:r>
            <a:r>
              <a:rPr lang="el-GR" sz="2800" dirty="0">
                <a:cs typeface="Tahoma" pitchFamily="2"/>
              </a:rPr>
              <a:t> διάσταση της κοινωνίας.</a:t>
            </a:r>
          </a:p>
          <a:p>
            <a:pPr lvl="0" rtl="0">
              <a:buClr>
                <a:srgbClr val="EF2929"/>
              </a:buClr>
              <a:buSzPct val="45000"/>
              <a:buFont typeface="StarSymbol"/>
              <a:buChar char="●"/>
            </a:pPr>
            <a:r>
              <a:rPr lang="el-GR" sz="2800" b="1" dirty="0">
                <a:cs typeface="Tahoma" pitchFamily="2"/>
              </a:rPr>
              <a:t>Ηθική πυκνότητα</a:t>
            </a:r>
            <a:r>
              <a:rPr lang="el-GR" sz="2800" dirty="0">
                <a:cs typeface="Tahoma" pitchFamily="2"/>
              </a:rPr>
              <a:t>:</a:t>
            </a:r>
            <a:r>
              <a:rPr lang="en-GB" sz="2800" dirty="0">
                <a:cs typeface="Tahoma" pitchFamily="2"/>
              </a:rPr>
              <a:t> </a:t>
            </a:r>
            <a:r>
              <a:rPr lang="el-GR" sz="2800" dirty="0">
                <a:cs typeface="Tahoma" pitchFamily="2"/>
              </a:rPr>
              <a:t>Πρόκειται για την άμεση αυθόρμητη επαφή των μελών της κοινωνίας. Μέσω της επαφής μεταξύ των ατόμων διαμορφώνονται οι κοινωνικοί δεσμοί, όσο συχνότερη είναι τώρα αυτή η επαφή, τόσο ισχυροποιούνται οι μεταξύ τους δεσμοί , στενεύουν οι επαφές τους και αυξάνεται και η ηθική πυκνότητα που εμφανίζουν. Η ηθική πυκνότητα είναι δυναμική γιατί, μέσω της επικοινωνίας των ατόμων , δημιουργούνται επιμέρους μορφές κοινωνικών δεσμών άρα και κοινωνικής διαφοροποίησης</a:t>
            </a:r>
            <a:r>
              <a:rPr lang="en-GB" sz="2800" dirty="0">
                <a:cs typeface="Tahoma" pitchFamily="2"/>
              </a:rPr>
              <a:t>.</a:t>
            </a:r>
          </a:p>
          <a:p>
            <a:pPr marL="0" lvl="0" indent="0" rtl="0">
              <a:buClr>
                <a:srgbClr val="EF2929"/>
              </a:buClr>
              <a:buSzPct val="45000"/>
              <a:buNone/>
            </a:pPr>
            <a:endParaRPr lang="en-GB" sz="2800" dirty="0">
              <a:cs typeface="Tahoma" pitchFamily="2"/>
            </a:endParaRPr>
          </a:p>
          <a:p>
            <a:pPr marL="0" indent="0" algn="r">
              <a:buClr>
                <a:srgbClr val="EF2929"/>
              </a:buClr>
              <a:buSzPct val="45000"/>
              <a:buNone/>
            </a:pPr>
            <a:endParaRPr lang="en-GB" sz="1000" dirty="0"/>
          </a:p>
          <a:p>
            <a:pPr marL="0" indent="0" algn="r">
              <a:buClr>
                <a:srgbClr val="EF2929"/>
              </a:buClr>
              <a:buSzPct val="45000"/>
              <a:buNone/>
            </a:pPr>
            <a:r>
              <a:rPr lang="el-GR" sz="1000" dirty="0"/>
              <a:t>Περί του Καταμερισμού της Κοινωνικής Εργασίας, 1893</a:t>
            </a:r>
          </a:p>
          <a:p>
            <a:pPr lvl="0" rtl="0">
              <a:buClr>
                <a:srgbClr val="EF2929"/>
              </a:buClr>
              <a:buSzPct val="45000"/>
              <a:buFont typeface="StarSymbol"/>
              <a:buChar char="●"/>
            </a:pPr>
            <a:endParaRPr lang="en-GB" sz="2800" dirty="0">
              <a:cs typeface="Tahoma" pitchFamily="2"/>
            </a:endParaRPr>
          </a:p>
          <a:p>
            <a:pPr marL="0" lvl="0" indent="0" rtl="0">
              <a:buClr>
                <a:srgbClr val="EF2929"/>
              </a:buClr>
              <a:buSzPct val="45000"/>
              <a:buNone/>
            </a:pPr>
            <a:endParaRPr lang="el-GR" sz="2800" dirty="0">
              <a:cs typeface="Tahoma" pitchFamily="2"/>
            </a:endParaRPr>
          </a:p>
          <a:p>
            <a:endParaRPr lang="el-GR" dirty="0"/>
          </a:p>
        </p:txBody>
      </p:sp>
    </p:spTree>
    <p:extLst>
      <p:ext uri="{BB962C8B-B14F-4D97-AF65-F5344CB8AC3E}">
        <p14:creationId xmlns:p14="http://schemas.microsoft.com/office/powerpoint/2010/main" val="546577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77E08A-BB0A-24F2-285F-4654A0D98EA7}"/>
              </a:ext>
            </a:extLst>
          </p:cNvPr>
          <p:cNvSpPr>
            <a:spLocks noGrp="1"/>
          </p:cNvSpPr>
          <p:nvPr>
            <p:ph type="title"/>
          </p:nvPr>
        </p:nvSpPr>
        <p:spPr>
          <a:xfrm>
            <a:off x="6442954" y="6386208"/>
            <a:ext cx="5749046" cy="275617"/>
          </a:xfrm>
        </p:spPr>
        <p:txBody>
          <a:bodyPr>
            <a:normAutofit fontScale="90000"/>
          </a:bodyPr>
          <a:lstStyle/>
          <a:p>
            <a:pPr algn="r"/>
            <a:r>
              <a:rPr lang="el-GR" sz="1100" dirty="0"/>
              <a:t>Περί του Καταμερισμού της Κοινωνικής Εργασίας, 1893</a:t>
            </a:r>
            <a:br>
              <a:rPr lang="el-GR" sz="4400" dirty="0"/>
            </a:br>
            <a:endParaRPr lang="el-GR" dirty="0"/>
          </a:p>
        </p:txBody>
      </p:sp>
      <p:sp>
        <p:nvSpPr>
          <p:cNvPr id="3" name="Θέση περιεχομένου 2">
            <a:extLst>
              <a:ext uri="{FF2B5EF4-FFF2-40B4-BE49-F238E27FC236}">
                <a16:creationId xmlns:a16="http://schemas.microsoft.com/office/drawing/2014/main" id="{E8ACE7EC-5262-2F1F-B2D1-1E616718FA5E}"/>
              </a:ext>
            </a:extLst>
          </p:cNvPr>
          <p:cNvSpPr>
            <a:spLocks noGrp="1"/>
          </p:cNvSpPr>
          <p:nvPr>
            <p:ph idx="1"/>
          </p:nvPr>
        </p:nvSpPr>
        <p:spPr>
          <a:xfrm>
            <a:off x="873869" y="515566"/>
            <a:ext cx="11138170" cy="6750995"/>
          </a:xfrm>
        </p:spPr>
        <p:txBody>
          <a:bodyPr>
            <a:normAutofit fontScale="85000" lnSpcReduction="20000"/>
          </a:bodyPr>
          <a:lstStyle/>
          <a:p>
            <a:pPr>
              <a:buFont typeface="Wingdings" panose="05000000000000000000" pitchFamily="2" charset="2"/>
              <a:buChar char="q"/>
            </a:pPr>
            <a:r>
              <a:rPr lang="el-GR" sz="2800" dirty="0"/>
              <a:t>Ο Γάλλος κοινωνιολόγος, δείχνει ένα ενδιαφέρον στην προσέγγιση της κοινής ηθικής με διάφορους τρόπους. Στην προσπάθεια αυτή ο </a:t>
            </a:r>
            <a:r>
              <a:rPr lang="el-GR" sz="2800" dirty="0" err="1"/>
              <a:t>Ντιρκεμ</a:t>
            </a:r>
            <a:r>
              <a:rPr lang="el-GR" sz="2800" dirty="0"/>
              <a:t>, ανέπτυξε την έννοια της </a:t>
            </a:r>
            <a:r>
              <a:rPr lang="el-GR" sz="2800" b="1" dirty="0"/>
              <a:t>συλλογικής συνείδησης.</a:t>
            </a:r>
            <a:r>
              <a:rPr lang="el-GR" sz="2800" dirty="0"/>
              <a:t> (γαλλικός όρος </a:t>
            </a:r>
            <a:r>
              <a:rPr lang="en-GB" sz="2800" dirty="0"/>
              <a:t>conscience</a:t>
            </a:r>
            <a:r>
              <a:rPr lang="el-GR" sz="2800" dirty="0"/>
              <a:t> σημαίνει τόσο «συνείδηση» όσο και «ηθική συνείδηση»).</a:t>
            </a:r>
          </a:p>
          <a:p>
            <a:pPr marL="0" indent="0">
              <a:buNone/>
            </a:pPr>
            <a:endParaRPr lang="el-GR" sz="2800" dirty="0"/>
          </a:p>
          <a:p>
            <a:pPr marL="0" indent="0">
              <a:buNone/>
            </a:pPr>
            <a:r>
              <a:rPr lang="el-GR" sz="2800" b="1" i="1" dirty="0"/>
              <a:t>Συλλογική συνείδηση </a:t>
            </a:r>
            <a:r>
              <a:rPr lang="el-GR" sz="2800" dirty="0"/>
              <a:t>για τον </a:t>
            </a:r>
            <a:r>
              <a:rPr lang="el-GR" sz="2800" dirty="0" err="1"/>
              <a:t>Ντιρκεμ</a:t>
            </a:r>
            <a:r>
              <a:rPr lang="el-GR" sz="2800" dirty="0"/>
              <a:t> είναι το </a:t>
            </a:r>
            <a:r>
              <a:rPr lang="el-GR" sz="2800" i="1" dirty="0"/>
              <a:t>σύνολο</a:t>
            </a:r>
            <a:r>
              <a:rPr lang="el-GR" sz="2800" dirty="0"/>
              <a:t> των </a:t>
            </a:r>
            <a:r>
              <a:rPr lang="el-GR" sz="2800" i="1" dirty="0"/>
              <a:t>πίστεων</a:t>
            </a:r>
            <a:r>
              <a:rPr lang="el-GR" sz="2800" dirty="0"/>
              <a:t> και των </a:t>
            </a:r>
            <a:r>
              <a:rPr lang="el-GR" sz="2800" i="1" dirty="0"/>
              <a:t>αισθημάτων</a:t>
            </a:r>
            <a:r>
              <a:rPr lang="el-GR" sz="2800" dirty="0"/>
              <a:t> που είναι κοινά στην πλειοψηφία των μελών μιας κοινωνίας. </a:t>
            </a:r>
          </a:p>
          <a:p>
            <a:pPr marL="0" indent="0">
              <a:buNone/>
            </a:pPr>
            <a:r>
              <a:rPr lang="el-GR" sz="2800" dirty="0"/>
              <a:t>Έτσι, διαμορφώνεται ένα σύστημα με δική του ζωή και με δικούς του νόμους.</a:t>
            </a:r>
          </a:p>
          <a:p>
            <a:pPr marL="0" indent="0">
              <a:buNone/>
            </a:pPr>
            <a:r>
              <a:rPr lang="el-GR" sz="2800" dirty="0"/>
              <a:t>Θεωρούσε ότι η </a:t>
            </a:r>
            <a:r>
              <a:rPr lang="el-GR" sz="2800" b="1" dirty="0"/>
              <a:t>συλλογική συνείδηση </a:t>
            </a:r>
            <a:r>
              <a:rPr lang="el-GR" sz="2800" dirty="0"/>
              <a:t>εμφανίζεται σε μία δεδομένη κοινωνία και είναι διάχυτη σε όλη την έκταση της.</a:t>
            </a:r>
          </a:p>
          <a:p>
            <a:pPr marL="0" indent="0">
              <a:lnSpc>
                <a:spcPct val="107000"/>
              </a:lnSpc>
              <a:spcAft>
                <a:spcPts val="800"/>
              </a:spcAft>
              <a:buNone/>
            </a:pPr>
            <a:r>
              <a:rPr lang="el-GR" sz="2800" dirty="0">
                <a:effectLst/>
                <a:ea typeface="Calibri" panose="020F0502020204030204" pitchFamily="34" charset="0"/>
                <a:cs typeface="Arial" panose="020B0604020202020204" pitchFamily="34" charset="0"/>
              </a:rPr>
              <a:t>Ανεξάρτητη από τις επιμέρους συνθήκες που βρίσκονται τα άτομα, </a:t>
            </a:r>
            <a:r>
              <a:rPr lang="el-GR" sz="2800" i="1" dirty="0">
                <a:effectLst/>
                <a:ea typeface="Calibri" panose="020F0502020204030204" pitchFamily="34" charset="0"/>
                <a:cs typeface="Arial" panose="020B0604020202020204" pitchFamily="34" charset="0"/>
              </a:rPr>
              <a:t>παραμένει η ίδια και δεν αλλάζει από γενεά σε γενεά</a:t>
            </a:r>
            <a:r>
              <a:rPr lang="el-GR" sz="2800" dirty="0">
                <a:effectLst/>
                <a:ea typeface="Calibri" panose="020F0502020204030204" pitchFamily="34" charset="0"/>
                <a:cs typeface="Arial" panose="020B0604020202020204" pitchFamily="34" charset="0"/>
              </a:rPr>
              <a:t> , αντίθετα, τις συνδέει μεταξύ τους, τις διαδοχικές γενεές.</a:t>
            </a:r>
          </a:p>
          <a:p>
            <a:pPr marL="0" indent="0">
              <a:buNone/>
            </a:pPr>
            <a:r>
              <a:rPr lang="el-GR" sz="2800" dirty="0">
                <a:effectLst/>
                <a:ea typeface="Calibri" panose="020F0502020204030204" pitchFamily="34" charset="0"/>
                <a:cs typeface="Arial" panose="020B0604020202020204" pitchFamily="34" charset="0"/>
              </a:rPr>
              <a:t>Είναι ο ψυχικός τύπος της κοινωνίας, που έχει τις ιδιότητες του, τους όρους ύπαρξης του, τρόπο ανάπτυξης.</a:t>
            </a:r>
            <a:endParaRPr lang="el-GR" sz="2800" dirty="0"/>
          </a:p>
          <a:p>
            <a:pPr marL="0" indent="0">
              <a:buNone/>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l-GR" dirty="0"/>
          </a:p>
          <a:p>
            <a:pPr marL="0" indent="0">
              <a:buNone/>
            </a:pPr>
            <a:endParaRPr lang="el-GR" dirty="0"/>
          </a:p>
          <a:p>
            <a:pPr marL="0" indent="0">
              <a:buNone/>
            </a:pPr>
            <a:r>
              <a:rPr lang="el-GR" dirty="0"/>
              <a:t> </a:t>
            </a:r>
          </a:p>
        </p:txBody>
      </p:sp>
    </p:spTree>
    <p:extLst>
      <p:ext uri="{BB962C8B-B14F-4D97-AF65-F5344CB8AC3E}">
        <p14:creationId xmlns:p14="http://schemas.microsoft.com/office/powerpoint/2010/main" val="359678467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C18DE5-03CF-DC09-AD1D-F4B9A974B9BD}"/>
              </a:ext>
            </a:extLst>
          </p:cNvPr>
          <p:cNvSpPr>
            <a:spLocks noGrp="1"/>
          </p:cNvSpPr>
          <p:nvPr>
            <p:ph idx="1"/>
          </p:nvPr>
        </p:nvSpPr>
        <p:spPr>
          <a:xfrm>
            <a:off x="689060" y="545450"/>
            <a:ext cx="11575213" cy="6119299"/>
          </a:xfrm>
        </p:spPr>
        <p:txBody>
          <a:bodyPr>
            <a:normAutofit/>
          </a:bodyPr>
          <a:lstStyle/>
          <a:p>
            <a:pPr>
              <a:buFont typeface="Wingdings" panose="05000000000000000000" pitchFamily="2" charset="2"/>
              <a:buChar char="q"/>
            </a:pPr>
            <a:r>
              <a:rPr lang="el-GR" sz="2400" dirty="0"/>
              <a:t>Η </a:t>
            </a:r>
            <a:r>
              <a:rPr lang="el-GR" sz="2400" b="1" dirty="0"/>
              <a:t>συλλογική συνείδηση </a:t>
            </a:r>
            <a:r>
              <a:rPr lang="el-GR" sz="2400" dirty="0"/>
              <a:t>διαθέτει μεγάλη έκταση και δύναμη ανάλογα από τις κοινωνίες που την εμπεριέχουν.</a:t>
            </a:r>
          </a:p>
          <a:p>
            <a:pPr>
              <a:buFont typeface="Arial" panose="020B0604020202020204" pitchFamily="34" charset="0"/>
              <a:buChar char="•"/>
            </a:pPr>
            <a:r>
              <a:rPr lang="el-GR" sz="2400" dirty="0"/>
              <a:t>Στις κοινωνίες με </a:t>
            </a:r>
            <a:r>
              <a:rPr lang="el-GR" sz="2400" i="1" dirty="0"/>
              <a:t>μηχανική αλληλεγγύη</a:t>
            </a:r>
            <a:r>
              <a:rPr lang="el-GR" sz="2400" dirty="0"/>
              <a:t>, η </a:t>
            </a:r>
            <a:r>
              <a:rPr lang="el-GR" sz="2400" u="sng" dirty="0"/>
              <a:t>συλλογική συνείδηση </a:t>
            </a:r>
            <a:r>
              <a:rPr lang="el-GR" sz="2400" dirty="0"/>
              <a:t>καλύπτει το μεγαλύτερο μέρος των ατομικών συνειδήσεων. Σε τέτοιες κοινωνίες σημαντικό ρόλο παίζουν οι </a:t>
            </a:r>
            <a:r>
              <a:rPr lang="el-GR" sz="2400" u="sng" dirty="0"/>
              <a:t>επιταγές</a:t>
            </a:r>
            <a:r>
              <a:rPr lang="el-GR" sz="2400" dirty="0"/>
              <a:t> και οι </a:t>
            </a:r>
            <a:r>
              <a:rPr lang="el-GR" sz="2400" u="sng" dirty="0"/>
              <a:t>απαγορεύσεις</a:t>
            </a:r>
            <a:r>
              <a:rPr lang="el-GR" sz="2400" dirty="0"/>
              <a:t>.</a:t>
            </a:r>
          </a:p>
          <a:p>
            <a:pPr marL="0" indent="0">
              <a:buNone/>
            </a:pPr>
            <a:r>
              <a:rPr lang="el-GR" sz="2400" dirty="0"/>
              <a:t>      </a:t>
            </a:r>
            <a:r>
              <a:rPr lang="el-GR" sz="2400" dirty="0">
                <a:cs typeface="Arial" panose="020B0604020202020204" pitchFamily="34" charset="0"/>
              </a:rPr>
              <a:t>Το άτομο </a:t>
            </a:r>
            <a:r>
              <a:rPr lang="el-GR" sz="2400" dirty="0">
                <a:effectLst/>
                <a:ea typeface="Calibri" panose="020F0502020204030204" pitchFamily="34" charset="0"/>
                <a:cs typeface="Arial" panose="020B0604020202020204" pitchFamily="34" charset="0"/>
              </a:rPr>
              <a:t>υπόκειται δηλαδή, στις επιταγές -απαγορεύσεις , όπως και σε μια ανώτερη δύναμη. Για αυτό το λόγο, η ισχύς της συλλογικής συνείδησης εξαρτάται από το εύρος της. Εφόσον στις πρωτόγονες κοινωνίες , η συλλογική συνείδηση καλύπτει το μεγαλύτερο μέρος της ατομικής ύπαρξης , έτσι λοιπόν τα κοινά συναισθήματα έχουν εξαιρετική δύναμη. Η δύναμη αυτή εκδηλώνεται στην αυστηρότητα των ποινών στους παραβάτες. Όσο πιο </a:t>
            </a:r>
            <a:r>
              <a:rPr lang="el-GR" sz="2400" u="sng" dirty="0">
                <a:effectLst/>
                <a:ea typeface="Calibri" panose="020F0502020204030204" pitchFamily="34" charset="0"/>
                <a:cs typeface="Arial" panose="020B0604020202020204" pitchFamily="34" charset="0"/>
              </a:rPr>
              <a:t>ισχυρή</a:t>
            </a:r>
            <a:r>
              <a:rPr lang="el-GR" sz="2400" dirty="0">
                <a:effectLst/>
                <a:ea typeface="Calibri" panose="020F0502020204030204" pitchFamily="34" charset="0"/>
                <a:cs typeface="Arial" panose="020B0604020202020204" pitchFamily="34" charset="0"/>
              </a:rPr>
              <a:t> η </a:t>
            </a:r>
            <a:r>
              <a:rPr lang="el-GR" sz="2400" b="1" dirty="0">
                <a:effectLst/>
                <a:ea typeface="Calibri" panose="020F0502020204030204" pitchFamily="34" charset="0"/>
                <a:cs typeface="Arial" panose="020B0604020202020204" pitchFamily="34" charset="0"/>
              </a:rPr>
              <a:t>συλλογική συνείδηση</a:t>
            </a:r>
            <a:r>
              <a:rPr lang="el-GR" sz="2400" dirty="0">
                <a:effectLst/>
                <a:ea typeface="Calibri" panose="020F0502020204030204" pitchFamily="34" charset="0"/>
                <a:cs typeface="Arial" panose="020B0604020202020204" pitchFamily="34" charset="0"/>
              </a:rPr>
              <a:t> ,τόσο πιο εύκολη και η αγανάκτηση εναντίον του αδικήματος, της παράβασης. Με λίγα λόγια η </a:t>
            </a:r>
            <a:r>
              <a:rPr lang="el-GR" sz="2400" b="1" dirty="0">
                <a:effectLst/>
                <a:ea typeface="Calibri" panose="020F0502020204030204" pitchFamily="34" charset="0"/>
                <a:cs typeface="Arial" panose="020B0604020202020204" pitchFamily="34" charset="0"/>
              </a:rPr>
              <a:t>συλλογική συνείδηση</a:t>
            </a:r>
            <a:r>
              <a:rPr lang="el-GR" sz="2400" dirty="0">
                <a:effectLst/>
                <a:ea typeface="Calibri" panose="020F0502020204030204" pitchFamily="34" charset="0"/>
                <a:cs typeface="Arial" panose="020B0604020202020204" pitchFamily="34" charset="0"/>
              </a:rPr>
              <a:t> επιβάλλει, τι να κάνει κανείς και τι να πιστεύει</a:t>
            </a:r>
            <a:r>
              <a:rPr lang="el-GR" dirty="0">
                <a:effectLst/>
                <a:ea typeface="Calibri" panose="020F0502020204030204" pitchFamily="34" charset="0"/>
                <a:cs typeface="Arial" panose="020B0604020202020204" pitchFamily="34" charset="0"/>
              </a:rPr>
              <a:t>.</a:t>
            </a:r>
          </a:p>
          <a:p>
            <a:pPr marL="0" indent="0">
              <a:buNone/>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l-GR" dirty="0">
              <a:effectLst/>
              <a:ea typeface="Calibri" panose="020F0502020204030204" pitchFamily="34" charset="0"/>
              <a:cs typeface="Arial" panose="020B0604020202020204" pitchFamily="34" charset="0"/>
            </a:endParaRPr>
          </a:p>
          <a:p>
            <a:pPr marL="0" indent="0" algn="r">
              <a:buNone/>
            </a:pPr>
            <a:r>
              <a:rPr lang="el-GR" sz="1000" dirty="0"/>
              <a:t>Περί του Καταμερισμού της Κοινωνικής Εργασίας, 1893</a:t>
            </a:r>
          </a:p>
          <a:p>
            <a:pPr marL="0" indent="0">
              <a:buNone/>
            </a:pPr>
            <a:endParaRPr lang="el-GR" dirty="0">
              <a:ea typeface="Calibri" panose="020F0502020204030204" pitchFamily="34" charset="0"/>
              <a:cs typeface="Arial" panose="020B0604020202020204" pitchFamily="34" charset="0"/>
            </a:endParaRPr>
          </a:p>
          <a:p>
            <a:pPr marL="0" indent="0">
              <a:buNone/>
            </a:pPr>
            <a:endParaRPr lang="el-GR" dirty="0">
              <a:effectLst/>
              <a:ea typeface="Calibri" panose="020F0502020204030204" pitchFamily="34" charset="0"/>
              <a:cs typeface="Arial" panose="020B0604020202020204" pitchFamily="34" charset="0"/>
            </a:endParaRPr>
          </a:p>
          <a:p>
            <a:pPr marL="0" indent="0">
              <a:buNone/>
            </a:pPr>
            <a:endParaRPr lang="el-GR" dirty="0">
              <a:effectLst/>
              <a:ea typeface="Calibri" panose="020F0502020204030204" pitchFamily="34" charset="0"/>
              <a:cs typeface="Arial" panose="020B0604020202020204" pitchFamily="34" charset="0"/>
            </a:endParaRPr>
          </a:p>
          <a:p>
            <a:endParaRPr lang="el-GR" dirty="0">
              <a:effectLst/>
              <a:ea typeface="Calibri" panose="020F0502020204030204" pitchFamily="34" charset="0"/>
              <a:cs typeface="Arial" panose="020B0604020202020204" pitchFamily="34" charset="0"/>
            </a:endParaRPr>
          </a:p>
          <a:p>
            <a:endParaRPr lang="el-GR" dirty="0">
              <a:effectLst/>
              <a:ea typeface="Calibri" panose="020F0502020204030204" pitchFamily="34" charset="0"/>
              <a:cs typeface="Arial" panose="020B0604020202020204" pitchFamily="34" charset="0"/>
            </a:endParaRPr>
          </a:p>
          <a:p>
            <a:endParaRPr lang="el-GR" dirty="0"/>
          </a:p>
          <a:p>
            <a:endParaRPr lang="el-GR" dirty="0"/>
          </a:p>
        </p:txBody>
      </p:sp>
    </p:spTree>
    <p:extLst>
      <p:ext uri="{BB962C8B-B14F-4D97-AF65-F5344CB8AC3E}">
        <p14:creationId xmlns:p14="http://schemas.microsoft.com/office/powerpoint/2010/main" val="43206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4139B7-FD32-AE2E-EB2D-4F21ACAFCB7A}"/>
              </a:ext>
            </a:extLst>
          </p:cNvPr>
          <p:cNvSpPr>
            <a:spLocks noGrp="1"/>
          </p:cNvSpPr>
          <p:nvPr>
            <p:ph idx="1"/>
          </p:nvPr>
        </p:nvSpPr>
        <p:spPr>
          <a:xfrm>
            <a:off x="810705" y="478410"/>
            <a:ext cx="11236750" cy="5901180"/>
          </a:xfrm>
        </p:spPr>
        <p:txBody>
          <a:bodyPr/>
          <a:lstStyle/>
          <a:p>
            <a:pPr marL="0" indent="0">
              <a:buNone/>
            </a:pPr>
            <a:r>
              <a:rPr lang="el-GR" sz="2400" dirty="0">
                <a:effectLst/>
                <a:ea typeface="Calibri" panose="020F0502020204030204" pitchFamily="34" charset="0"/>
                <a:cs typeface="Arial" panose="020B0604020202020204" pitchFamily="34" charset="0"/>
              </a:rPr>
              <a:t>Σύμφωνα με τον </a:t>
            </a:r>
            <a:r>
              <a:rPr lang="el-GR" sz="2400" dirty="0" err="1">
                <a:effectLst/>
                <a:ea typeface="Calibri" panose="020F0502020204030204" pitchFamily="34" charset="0"/>
                <a:cs typeface="Arial" panose="020B0604020202020204" pitchFamily="34" charset="0"/>
              </a:rPr>
              <a:t>Ντιρκεμ</a:t>
            </a:r>
            <a:r>
              <a:rPr lang="el-GR" sz="2400" dirty="0">
                <a:effectLst/>
                <a:ea typeface="Calibri" panose="020F0502020204030204" pitchFamily="34" charset="0"/>
                <a:cs typeface="Arial" panose="020B0604020202020204" pitchFamily="34" charset="0"/>
              </a:rPr>
              <a:t>, όταν υπάρχει η </a:t>
            </a:r>
            <a:r>
              <a:rPr lang="el-GR" sz="2400" i="1" dirty="0">
                <a:effectLst/>
                <a:ea typeface="Calibri" panose="020F0502020204030204" pitchFamily="34" charset="0"/>
                <a:cs typeface="Arial" panose="020B0604020202020204" pitchFamily="34" charset="0"/>
              </a:rPr>
              <a:t>οργανική αλληλεγγύη</a:t>
            </a:r>
            <a:r>
              <a:rPr lang="el-GR" sz="2400" dirty="0">
                <a:effectLst/>
                <a:ea typeface="Calibri" panose="020F0502020204030204" pitchFamily="34" charset="0"/>
                <a:cs typeface="Arial" panose="020B0604020202020204" pitchFamily="34" charset="0"/>
              </a:rPr>
              <a:t>, διαπιστώνει την συρρίκνωση στην ύπαρξη που καλύπτεται από την συλλογική συνείδηση, την </a:t>
            </a:r>
            <a:r>
              <a:rPr lang="el-GR" sz="2400" u="sng" dirty="0">
                <a:effectLst/>
                <a:ea typeface="Calibri" panose="020F0502020204030204" pitchFamily="34" charset="0"/>
                <a:cs typeface="Arial" panose="020B0604020202020204" pitchFamily="34" charset="0"/>
              </a:rPr>
              <a:t>αποδυνάμωση των συλλογικών αντιδράσεων</a:t>
            </a:r>
            <a:r>
              <a:rPr lang="el-GR" sz="2400" dirty="0">
                <a:effectLst/>
                <a:ea typeface="Calibri" panose="020F0502020204030204" pitchFamily="34" charset="0"/>
                <a:cs typeface="Arial" panose="020B0604020202020204" pitchFamily="34" charset="0"/>
              </a:rPr>
              <a:t> κατά της παραβίασης των απαγορεύσεων. Πλέον αναγνωρίζονται περιθώρια ατομικής ερμηνείας των κοινωνικών επιταγών.</a:t>
            </a:r>
          </a:p>
          <a:p>
            <a:pPr>
              <a:buFont typeface="Wingdings" panose="05000000000000000000" pitchFamily="2" charset="2"/>
              <a:buChar char="§"/>
            </a:pPr>
            <a:r>
              <a:rPr lang="el-GR" sz="2400" dirty="0">
                <a:effectLst/>
                <a:ea typeface="Calibri" panose="020F0502020204030204" pitchFamily="34" charset="0"/>
                <a:cs typeface="Arial" panose="020B0604020202020204" pitchFamily="34" charset="0"/>
              </a:rPr>
              <a:t> Στις κοινωνίες με </a:t>
            </a:r>
            <a:r>
              <a:rPr lang="el-GR" sz="2400" b="1" dirty="0">
                <a:effectLst/>
                <a:ea typeface="Calibri" panose="020F0502020204030204" pitchFamily="34" charset="0"/>
                <a:cs typeface="Arial" panose="020B0604020202020204" pitchFamily="34" charset="0"/>
              </a:rPr>
              <a:t>διαφοροποίηση</a:t>
            </a:r>
            <a:r>
              <a:rPr lang="el-GR" sz="2400" dirty="0">
                <a:effectLst/>
                <a:ea typeface="Calibri" panose="020F0502020204030204" pitchFamily="34" charset="0"/>
                <a:cs typeface="Arial" panose="020B0604020202020204" pitchFamily="34" charset="0"/>
              </a:rPr>
              <a:t> , ο καθένας είναι ελεύθερος να πιστεύει και να δρα ανάλογα τις περιστάσεις. </a:t>
            </a:r>
          </a:p>
          <a:p>
            <a:pPr marL="0" indent="0">
              <a:buNone/>
            </a:pPr>
            <a:r>
              <a:rPr lang="el-GR" sz="2400" dirty="0">
                <a:effectLst/>
                <a:ea typeface="Calibri" panose="020F0502020204030204" pitchFamily="34" charset="0"/>
                <a:cs typeface="Arial" panose="020B0604020202020204" pitchFamily="34" charset="0"/>
              </a:rPr>
              <a:t>Με ένα απλό παράδειγμα: σε μια πρωτόγονη κοινωνία η δικαιοσύνη και οι απαιτήσεις της θα προσδιοριστούν με λεπτομέρεια και ακρίβεια από τα συλλογικά συναισθήματα. Ωστόσο, </a:t>
            </a:r>
            <a:r>
              <a:rPr lang="el-GR" sz="2400" i="1" dirty="0">
                <a:effectLst/>
                <a:ea typeface="Calibri" panose="020F0502020204030204" pitchFamily="34" charset="0"/>
                <a:cs typeface="Arial" panose="020B0604020202020204" pitchFamily="34" charset="0"/>
              </a:rPr>
              <a:t>στις κοινωνίες με αυξημένο τον καταμερισμό εργασίας</a:t>
            </a:r>
            <a:r>
              <a:rPr lang="el-GR" sz="2400" dirty="0">
                <a:effectLst/>
                <a:ea typeface="Calibri" panose="020F0502020204030204" pitchFamily="34" charset="0"/>
                <a:cs typeface="Arial" panose="020B0604020202020204" pitchFamily="34" charset="0"/>
              </a:rPr>
              <a:t> οι απαντήσεις αυτές θα προσδιοριστούν με πιο αφηρημένο τρόπο. Στη μία περίπτωση η δικαιοσύνη υποστηρίζει ότι για το κάθε άτομο θα υπάρχει συγκεκριμένη κύρωση, και στη δεύτερη περίπτωση στο γεγονός ότι υπάρχει ένα είδος ισότητας και ο καθένας παίρνει ό τι του οφείλεται. </a:t>
            </a:r>
            <a:endParaRPr lang="en-GB" sz="2400" dirty="0">
              <a:effectLst/>
              <a:ea typeface="Calibri" panose="020F0502020204030204" pitchFamily="34" charset="0"/>
              <a:cs typeface="Arial" panose="020B0604020202020204" pitchFamily="34" charset="0"/>
            </a:endParaRPr>
          </a:p>
          <a:p>
            <a:pPr marL="0" indent="0">
              <a:buNone/>
            </a:pPr>
            <a:endParaRPr lang="en-GB" sz="2400" dirty="0">
              <a:ea typeface="Calibri" panose="020F0502020204030204" pitchFamily="34" charset="0"/>
              <a:cs typeface="Arial" panose="020B0604020202020204" pitchFamily="34" charset="0"/>
            </a:endParaRPr>
          </a:p>
          <a:p>
            <a:pPr marL="0" indent="0" algn="r">
              <a:buNone/>
            </a:pPr>
            <a:r>
              <a:rPr lang="el-GR" sz="1000" dirty="0"/>
              <a:t>Περί του Καταμερισμού της Κοινωνικής Εργασίας, 1893</a:t>
            </a:r>
          </a:p>
          <a:p>
            <a:pPr marL="0" indent="0">
              <a:buNone/>
            </a:pPr>
            <a:endParaRPr lang="el-GR" sz="2400" dirty="0">
              <a:effectLst/>
              <a:ea typeface="Calibri" panose="020F0502020204030204" pitchFamily="34" charset="0"/>
              <a:cs typeface="Arial" panose="020B0604020202020204" pitchFamily="34" charset="0"/>
            </a:endParaRPr>
          </a:p>
          <a:p>
            <a:pPr marL="0" indent="0">
              <a:buNone/>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2191985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4977ED-DDB2-6F95-47CF-900D32B270D1}"/>
              </a:ext>
            </a:extLst>
          </p:cNvPr>
          <p:cNvSpPr>
            <a:spLocks noGrp="1"/>
          </p:cNvSpPr>
          <p:nvPr>
            <p:ph type="title"/>
          </p:nvPr>
        </p:nvSpPr>
        <p:spPr>
          <a:xfrm>
            <a:off x="1385740" y="233314"/>
            <a:ext cx="9714322" cy="530258"/>
          </a:xfrm>
        </p:spPr>
        <p:txBody>
          <a:bodyPr>
            <a:normAutofit fontScale="90000"/>
          </a:bodyPr>
          <a:lstStyle/>
          <a:p>
            <a:pPr algn="ctr"/>
            <a:r>
              <a:rPr lang="el-GR" sz="2400" b="1" dirty="0">
                <a:effectLst/>
                <a:latin typeface="+mn-lt"/>
                <a:ea typeface="Calibri" panose="020F0502020204030204" pitchFamily="34" charset="0"/>
                <a:cs typeface="Arial" panose="020B0604020202020204" pitchFamily="34" charset="0"/>
              </a:rPr>
              <a:t>«Το άτομο γεννιέται από την κοινωνία και όχι η κοινωνία από το άτομο»</a:t>
            </a:r>
            <a:br>
              <a:rPr lang="el-GR" sz="2400" dirty="0">
                <a:effectLst/>
                <a:latin typeface="+mn-lt"/>
                <a:ea typeface="Calibri" panose="020F0502020204030204" pitchFamily="34" charset="0"/>
                <a:cs typeface="Arial" panose="020B0604020202020204" pitchFamily="34" charset="0"/>
              </a:rPr>
            </a:br>
            <a:endParaRPr lang="el-GR" sz="2400" dirty="0">
              <a:latin typeface="+mn-lt"/>
            </a:endParaRPr>
          </a:p>
        </p:txBody>
      </p:sp>
      <p:sp>
        <p:nvSpPr>
          <p:cNvPr id="3" name="Θέση περιεχομένου 2">
            <a:extLst>
              <a:ext uri="{FF2B5EF4-FFF2-40B4-BE49-F238E27FC236}">
                <a16:creationId xmlns:a16="http://schemas.microsoft.com/office/drawing/2014/main" id="{209442D5-A890-63E7-3DCB-A72BF5E1BB82}"/>
              </a:ext>
            </a:extLst>
          </p:cNvPr>
          <p:cNvSpPr>
            <a:spLocks noGrp="1"/>
          </p:cNvSpPr>
          <p:nvPr>
            <p:ph idx="1"/>
          </p:nvPr>
        </p:nvSpPr>
        <p:spPr>
          <a:xfrm>
            <a:off x="1091938" y="763572"/>
            <a:ext cx="10722990" cy="6087359"/>
          </a:xfrm>
        </p:spPr>
        <p:txBody>
          <a:bodyPr>
            <a:normAutofit lnSpcReduction="10000"/>
          </a:bodyPr>
          <a:lstStyle/>
          <a:p>
            <a:pPr marL="0" indent="0">
              <a:buNone/>
            </a:pPr>
            <a:r>
              <a:rPr lang="el-GR" sz="2400" dirty="0"/>
              <a:t>Στο κέντρο ανάλυσης του Γάλλου κοινωνιολόγου βρίσκεται το πρόβλημα της σχέσης ατόμου με το κοινωνικό σύνολο. Ο </a:t>
            </a:r>
            <a:r>
              <a:rPr lang="el-GR" sz="2400" dirty="0" err="1"/>
              <a:t>Ντιρκεμ</a:t>
            </a:r>
            <a:r>
              <a:rPr lang="el-GR" sz="2400" dirty="0"/>
              <a:t> τοποθετήθηκε υπέρ της κοινωνίας. Για τον </a:t>
            </a:r>
            <a:r>
              <a:rPr lang="el-GR" sz="2400" dirty="0" err="1"/>
              <a:t>Ντιρκεμ</a:t>
            </a:r>
            <a:r>
              <a:rPr lang="el-GR" sz="2400" dirty="0"/>
              <a:t> το κοινωνικό σύνολο έχει προτεραιότητα έναντι του ατόμου. Αυτή την αντίληψη ο κοινωνιολόγος την αποδεικνύει μέσα από την ιστορία.</a:t>
            </a:r>
            <a:r>
              <a:rPr lang="el-GR" sz="2400" dirty="0">
                <a:effectLst/>
                <a:ea typeface="Calibri" panose="020F0502020204030204" pitchFamily="34" charset="0"/>
                <a:cs typeface="Arial" panose="020B0604020202020204" pitchFamily="34" charset="0"/>
              </a:rPr>
              <a:t> Εφόσον η μηχανική αλληλεγγύη προηγήθηκε της οργανικής , δεν γίνεται να εξηγηθούν τα φαινόμενα κοινωνικής διαφοροποίησης και οργανικής αλληλεγγύης με αφετηρία τα άτομα.</a:t>
            </a:r>
            <a:r>
              <a:rPr lang="el-GR" sz="2400" b="1" dirty="0">
                <a:effectLst/>
                <a:ea typeface="Calibri" panose="020F0502020204030204" pitchFamily="34" charset="0"/>
                <a:cs typeface="Arial" panose="020B0604020202020204" pitchFamily="34" charset="0"/>
              </a:rPr>
              <a:t> Στην πραγματικότητα</a:t>
            </a:r>
            <a:r>
              <a:rPr lang="el-GR" sz="2400" dirty="0">
                <a:effectLst/>
                <a:ea typeface="Calibri" panose="020F0502020204030204" pitchFamily="34" charset="0"/>
                <a:cs typeface="Arial" panose="020B0604020202020204" pitchFamily="34" charset="0"/>
              </a:rPr>
              <a:t>, η </a:t>
            </a:r>
            <a:r>
              <a:rPr lang="el-GR" sz="2400" u="sng" dirty="0">
                <a:effectLst/>
                <a:ea typeface="Calibri" panose="020F0502020204030204" pitchFamily="34" charset="0"/>
                <a:cs typeface="Arial" panose="020B0604020202020204" pitchFamily="34" charset="0"/>
              </a:rPr>
              <a:t>συνείδηση της ατομικότητας</a:t>
            </a:r>
            <a:r>
              <a:rPr lang="el-GR" sz="2400" dirty="0">
                <a:effectLst/>
                <a:ea typeface="Calibri" panose="020F0502020204030204" pitchFamily="34" charset="0"/>
                <a:cs typeface="Arial" panose="020B0604020202020204" pitchFamily="34" charset="0"/>
              </a:rPr>
              <a:t> δε θα μπορούσε να υπάρχει πριν την </a:t>
            </a:r>
            <a:r>
              <a:rPr lang="el-GR" sz="2400" i="1" dirty="0">
                <a:effectLst/>
                <a:ea typeface="Calibri" panose="020F0502020204030204" pitchFamily="34" charset="0"/>
                <a:cs typeface="Arial" panose="020B0604020202020204" pitchFamily="34" charset="0"/>
              </a:rPr>
              <a:t>οργανική αλληλεγγύη</a:t>
            </a:r>
            <a:r>
              <a:rPr lang="el-GR" sz="2400" dirty="0">
                <a:effectLst/>
                <a:ea typeface="Calibri" panose="020F0502020204030204" pitchFamily="34" charset="0"/>
                <a:cs typeface="Arial" panose="020B0604020202020204" pitchFamily="34" charset="0"/>
              </a:rPr>
              <a:t> και τον </a:t>
            </a:r>
            <a:r>
              <a:rPr lang="el-GR" sz="2400" i="1" dirty="0">
                <a:effectLst/>
                <a:ea typeface="Calibri" panose="020F0502020204030204" pitchFamily="34" charset="0"/>
                <a:cs typeface="Arial" panose="020B0604020202020204" pitchFamily="34" charset="0"/>
              </a:rPr>
              <a:t>καταμερισμό εργασίας</a:t>
            </a:r>
            <a:r>
              <a:rPr lang="el-GR" sz="2400" dirty="0">
                <a:effectLst/>
                <a:ea typeface="Calibri" panose="020F0502020204030204" pitchFamily="34" charset="0"/>
                <a:cs typeface="Arial" panose="020B0604020202020204" pitchFamily="34" charset="0"/>
              </a:rPr>
              <a:t>.</a:t>
            </a:r>
          </a:p>
          <a:p>
            <a:pPr marL="0" indent="0">
              <a:buNone/>
            </a:pPr>
            <a:r>
              <a:rPr lang="el-GR" sz="2400" dirty="0">
                <a:ea typeface="Calibri" panose="020F0502020204030204" pitchFamily="34" charset="0"/>
                <a:cs typeface="Arial" panose="020B0604020202020204" pitchFamily="34" charset="0"/>
              </a:rPr>
              <a:t>Ο </a:t>
            </a:r>
            <a:r>
              <a:rPr lang="el-GR" sz="2400" dirty="0" err="1">
                <a:ea typeface="Calibri" panose="020F0502020204030204" pitchFamily="34" charset="0"/>
                <a:cs typeface="Arial" panose="020B0604020202020204" pitchFamily="34" charset="0"/>
              </a:rPr>
              <a:t>Ντιρκεμ</a:t>
            </a:r>
            <a:r>
              <a:rPr lang="el-GR" sz="2400" dirty="0">
                <a:ea typeface="Calibri" panose="020F0502020204030204" pitchFamily="34" charset="0"/>
                <a:cs typeface="Arial" panose="020B0604020202020204" pitchFamily="34" charset="0"/>
              </a:rPr>
              <a:t> χρησιμοποιεί τον όρο ατομισμό, μία έννοια που συνδέεται με τις συνθήκες της σύγχρονης κοινωνίας. Διαμορφώθηκε δηλαδή ένα «δόγμα», ένα είδος ηθικής μέσα στην κοινωνία. Με το ατομισμό περιλαμβάνεται ο σεβασμός στην ανθρώπινη προσωπικότητα ως ένα ιερό πράγμα.</a:t>
            </a:r>
          </a:p>
          <a:p>
            <a:pPr marL="0" indent="0">
              <a:buNone/>
            </a:pPr>
            <a:r>
              <a:rPr lang="el-GR" sz="2400" dirty="0" err="1">
                <a:effectLst/>
                <a:ea typeface="Calibri" panose="020F0502020204030204" pitchFamily="34" charset="0"/>
                <a:cs typeface="Arial" panose="020B0604020202020204" pitchFamily="34" charset="0"/>
              </a:rPr>
              <a:t>Γι</a:t>
            </a:r>
            <a:r>
              <a:rPr lang="el-GR" sz="2400" dirty="0">
                <a:effectLst/>
                <a:ea typeface="Calibri" panose="020F0502020204030204" pitchFamily="34" charset="0"/>
                <a:cs typeface="Arial" panose="020B0604020202020204" pitchFamily="34" charset="0"/>
              </a:rPr>
              <a:t> ’αυτό τον λόγο </a:t>
            </a:r>
            <a:r>
              <a:rPr lang="el-GR" sz="2400" dirty="0">
                <a:ea typeface="Calibri" panose="020F0502020204030204" pitchFamily="34" charset="0"/>
                <a:cs typeface="Arial" panose="020B0604020202020204" pitchFamily="34" charset="0"/>
              </a:rPr>
              <a:t>ο </a:t>
            </a:r>
            <a:r>
              <a:rPr lang="el-GR" sz="2400" dirty="0" err="1">
                <a:ea typeface="Calibri" panose="020F0502020204030204" pitchFamily="34" charset="0"/>
                <a:cs typeface="Arial" panose="020B0604020202020204" pitchFamily="34" charset="0"/>
              </a:rPr>
              <a:t>Ντιρκεμ</a:t>
            </a:r>
            <a:r>
              <a:rPr lang="el-GR" sz="2400" dirty="0">
                <a:ea typeface="Calibri" panose="020F0502020204030204" pitchFamily="34" charset="0"/>
                <a:cs typeface="Arial" panose="020B0604020202020204" pitchFamily="34" charset="0"/>
              </a:rPr>
              <a:t> απορρίπτει τον «ωφελιμιστικό ατομισμό», που είναι η αρνητική εκδοχή του «ηθικού ατομισμού».</a:t>
            </a:r>
          </a:p>
          <a:p>
            <a:pPr marL="0" indent="0" algn="ctr">
              <a:buNone/>
            </a:pPr>
            <a:r>
              <a:rPr lang="el-GR" sz="2400" b="1" dirty="0">
                <a:ea typeface="Calibri" panose="020F0502020204030204" pitchFamily="34" charset="0"/>
                <a:cs typeface="Arial" panose="020B0604020202020204" pitchFamily="34" charset="0"/>
              </a:rPr>
              <a:t>&lt;&lt;Ο «ηθικός ατομισμός» αποτελεί «το μόνο σύστημα πίστεων που μπορεί να διασφαλίσει την ηθική ενότητα της χώρας» . &gt;&gt;</a:t>
            </a:r>
            <a:endParaRPr lang="en-GB" sz="2400" b="1" dirty="0">
              <a:ea typeface="Calibri" panose="020F0502020204030204" pitchFamily="34" charset="0"/>
              <a:cs typeface="Arial" panose="020B0604020202020204" pitchFamily="34" charset="0"/>
            </a:endParaRPr>
          </a:p>
          <a:p>
            <a:pPr marL="0" indent="0" algn="r">
              <a:buNone/>
            </a:pPr>
            <a:endParaRPr lang="en-GB" sz="1000" dirty="0"/>
          </a:p>
          <a:p>
            <a:pPr marL="0" indent="0" algn="r">
              <a:buNone/>
            </a:pPr>
            <a:r>
              <a:rPr lang="el-GR" sz="1000" dirty="0"/>
              <a:t>Περί του Καταμερισμού της Κοινωνικής Εργασίας, 1893</a:t>
            </a:r>
          </a:p>
          <a:p>
            <a:pPr marL="0" indent="0" algn="ctr">
              <a:buNone/>
            </a:pPr>
            <a:endParaRPr lang="el-GR" sz="2400" b="1" dirty="0">
              <a:ea typeface="Calibri" panose="020F0502020204030204" pitchFamily="34" charset="0"/>
              <a:cs typeface="Arial" panose="020B0604020202020204" pitchFamily="34" charset="0"/>
            </a:endParaRPr>
          </a:p>
          <a:p>
            <a:pPr marL="0" indent="0">
              <a:buNone/>
            </a:pPr>
            <a:endParaRPr lang="el-GR" sz="2400" dirty="0">
              <a:ea typeface="Calibri" panose="020F0502020204030204" pitchFamily="34" charset="0"/>
              <a:cs typeface="Arial" panose="020B0604020202020204" pitchFamily="34" charset="0"/>
            </a:endParaRPr>
          </a:p>
          <a:p>
            <a:pPr marL="0" indent="0">
              <a:buNone/>
            </a:pPr>
            <a:endParaRPr lang="el-GR" sz="2400" dirty="0">
              <a:effectLst/>
              <a:ea typeface="Calibri" panose="020F0502020204030204" pitchFamily="34" charset="0"/>
              <a:cs typeface="Arial" panose="020B0604020202020204" pitchFamily="34" charset="0"/>
            </a:endParaRPr>
          </a:p>
          <a:p>
            <a:pPr marL="0" indent="0">
              <a:buNone/>
            </a:pPr>
            <a:endParaRPr lang="el-GR" sz="2400" dirty="0">
              <a:ea typeface="Calibri" panose="020F0502020204030204" pitchFamily="34" charset="0"/>
              <a:cs typeface="Arial" panose="020B0604020202020204" pitchFamily="34" charset="0"/>
            </a:endParaRPr>
          </a:p>
          <a:p>
            <a:pPr marL="0" indent="0">
              <a:buNone/>
            </a:pPr>
            <a:endParaRPr lang="el-GR" sz="2400" dirty="0">
              <a:effectLst/>
              <a:ea typeface="Calibri" panose="020F0502020204030204" pitchFamily="34" charset="0"/>
              <a:cs typeface="Arial" panose="020B0604020202020204" pitchFamily="34" charset="0"/>
            </a:endParaRPr>
          </a:p>
          <a:p>
            <a:pPr marL="0" indent="0">
              <a:buNone/>
            </a:pPr>
            <a:endParaRPr lang="el-GR" sz="2400" dirty="0">
              <a:effectLst/>
              <a:ea typeface="Calibri" panose="020F0502020204030204" pitchFamily="34" charset="0"/>
              <a:cs typeface="Arial" panose="020B0604020202020204" pitchFamily="34" charset="0"/>
            </a:endParaRPr>
          </a:p>
          <a:p>
            <a:pPr marL="0" indent="0">
              <a:buNone/>
            </a:pPr>
            <a:endParaRPr lang="el-GR" sz="2400" dirty="0">
              <a:effectLst/>
              <a:ea typeface="Calibri" panose="020F0502020204030204" pitchFamily="34" charset="0"/>
              <a:cs typeface="Arial" panose="020B0604020202020204" pitchFamily="34" charset="0"/>
            </a:endParaRPr>
          </a:p>
          <a:p>
            <a:pPr marL="0" indent="0">
              <a:buNone/>
            </a:pPr>
            <a:endParaRPr lang="el-GR" sz="2400" dirty="0">
              <a:effectLst/>
              <a:ea typeface="Calibri" panose="020F0502020204030204" pitchFamily="34" charset="0"/>
              <a:cs typeface="Arial" panose="020B0604020202020204" pitchFamily="34" charset="0"/>
            </a:endParaRPr>
          </a:p>
          <a:p>
            <a:pPr marL="0" indent="0">
              <a:buNone/>
            </a:pPr>
            <a:endParaRPr lang="el-GR" dirty="0"/>
          </a:p>
          <a:p>
            <a:endParaRPr lang="el-GR" dirty="0"/>
          </a:p>
        </p:txBody>
      </p:sp>
    </p:spTree>
    <p:extLst>
      <p:ext uri="{BB962C8B-B14F-4D97-AF65-F5344CB8AC3E}">
        <p14:creationId xmlns:p14="http://schemas.microsoft.com/office/powerpoint/2010/main" val="3070000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C3B984-61CA-719A-C996-F679DE787FAA}"/>
              </a:ext>
            </a:extLst>
          </p:cNvPr>
          <p:cNvSpPr>
            <a:spLocks noGrp="1"/>
          </p:cNvSpPr>
          <p:nvPr>
            <p:ph type="title"/>
          </p:nvPr>
        </p:nvSpPr>
        <p:spPr>
          <a:xfrm>
            <a:off x="1371600" y="247650"/>
            <a:ext cx="9601200" cy="1485900"/>
          </a:xfrm>
        </p:spPr>
        <p:txBody>
          <a:bodyPr/>
          <a:lstStyle/>
          <a:p>
            <a:r>
              <a:rPr lang="el-GR" dirty="0"/>
              <a:t>«Το άτομο είναι αδιάσπαστο μέρος της κοινωνίας εντός της οποίας γεννιέται»</a:t>
            </a:r>
          </a:p>
        </p:txBody>
      </p:sp>
      <p:sp>
        <p:nvSpPr>
          <p:cNvPr id="3" name="Θέση περιεχομένου 2">
            <a:extLst>
              <a:ext uri="{FF2B5EF4-FFF2-40B4-BE49-F238E27FC236}">
                <a16:creationId xmlns:a16="http://schemas.microsoft.com/office/drawing/2014/main" id="{C2FB3FD7-04CB-9DAA-81EA-AD4E010D932E}"/>
              </a:ext>
            </a:extLst>
          </p:cNvPr>
          <p:cNvSpPr>
            <a:spLocks noGrp="1"/>
          </p:cNvSpPr>
          <p:nvPr>
            <p:ph idx="1"/>
          </p:nvPr>
        </p:nvSpPr>
        <p:spPr>
          <a:xfrm>
            <a:off x="1051088" y="1871220"/>
            <a:ext cx="10949234" cy="4739129"/>
          </a:xfrm>
        </p:spPr>
        <p:txBody>
          <a:bodyPr>
            <a:noAutofit/>
          </a:bodyPr>
          <a:lstStyle/>
          <a:p>
            <a:pPr>
              <a:buFont typeface="Wingdings" panose="05000000000000000000" pitchFamily="2" charset="2"/>
              <a:buChar char="q"/>
            </a:pPr>
            <a:r>
              <a:rPr lang="el-GR" sz="2400" dirty="0"/>
              <a:t>Η </a:t>
            </a:r>
            <a:r>
              <a:rPr lang="el-GR" sz="2400" b="1" dirty="0"/>
              <a:t>φύση του ανθρώπου </a:t>
            </a:r>
            <a:r>
              <a:rPr lang="el-GR" sz="2400" dirty="0"/>
              <a:t>είναι εξ ορισμού </a:t>
            </a:r>
            <a:r>
              <a:rPr lang="el-GR" sz="2400" b="1" dirty="0"/>
              <a:t>κοινωνική</a:t>
            </a:r>
            <a:r>
              <a:rPr lang="el-GR" sz="2400" dirty="0"/>
              <a:t> για τον Γάλλο φιλόσοφο. Η κοινωνία χρησιμοποιείται ως προϊόν της αυθόρμητης κοινωνικότητας που χαρακτηρίζει το άτομο. Η κοινωνία ως σύνολο και ως μια ενότητα ανθρώπων με αντιλήψεις και συναισθήματα είναι εκείνη που διαμορφώνει τα άτομα. Η ατομική ηθική και αυτονομία δεν μπορούν να εκληφθούν ως </a:t>
            </a:r>
            <a:r>
              <a:rPr lang="el-GR" sz="2400" dirty="0" err="1"/>
              <a:t>υπερκοινωνικές</a:t>
            </a:r>
            <a:r>
              <a:rPr lang="el-GR" sz="2400" dirty="0"/>
              <a:t> έννοιες και υπερβατικά ιδεώδη. Αντίθετα, το ηθικό ιδεώδες είναι αυτό που ανταποκρίνεται στις κοινωνικές συνθήκες. Ως ηθικός ατομισμός, ως ηθικό αξίωμα, ένα σύνολο αντιλήψεων και ιδεών και η προσπάθεια κατανόησης της σημασίας του ανθρώπινου ατόμου. Με λίγα λόγια μια μορφή «συλλογικής συνείδησης» που εκφράζει την πραγματικότητα της σύγχρονης κοινωνίας.</a:t>
            </a:r>
            <a:endParaRPr lang="en-GB" sz="2400" dirty="0"/>
          </a:p>
          <a:p>
            <a:pPr marL="0" indent="0">
              <a:buNone/>
            </a:pPr>
            <a:endParaRPr lang="en-GB" sz="2400" dirty="0"/>
          </a:p>
          <a:p>
            <a:pPr marL="0" indent="0" algn="r">
              <a:buNone/>
            </a:pPr>
            <a:r>
              <a:rPr lang="el-GR" sz="1000" dirty="0"/>
              <a:t>Περί του Καταμερισμού της Κοινωνικής Εργασίας, 1893</a:t>
            </a:r>
          </a:p>
          <a:p>
            <a:pPr marL="0" indent="0">
              <a:buNone/>
            </a:pPr>
            <a:r>
              <a:rPr lang="el-GR" sz="2400" dirty="0"/>
              <a:t> </a:t>
            </a:r>
          </a:p>
        </p:txBody>
      </p:sp>
    </p:spTree>
    <p:extLst>
      <p:ext uri="{BB962C8B-B14F-4D97-AF65-F5344CB8AC3E}">
        <p14:creationId xmlns:p14="http://schemas.microsoft.com/office/powerpoint/2010/main" val="1389509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1B75EF-28CE-4EB9-AE44-D35E34924096}"/>
              </a:ext>
            </a:extLst>
          </p:cNvPr>
          <p:cNvSpPr>
            <a:spLocks noGrp="1"/>
          </p:cNvSpPr>
          <p:nvPr>
            <p:ph type="title"/>
          </p:nvPr>
        </p:nvSpPr>
        <p:spPr>
          <a:xfrm>
            <a:off x="1371600" y="129618"/>
            <a:ext cx="9601199" cy="663019"/>
          </a:xfrm>
        </p:spPr>
        <p:txBody>
          <a:bodyPr>
            <a:normAutofit/>
          </a:bodyPr>
          <a:lstStyle/>
          <a:p>
            <a:pPr algn="ctr"/>
            <a:r>
              <a:rPr lang="el-GR" sz="2800" u="sng" dirty="0"/>
              <a:t>Μελέτη των κοινωνικών γεγονότων ως πράγματα</a:t>
            </a:r>
          </a:p>
        </p:txBody>
      </p:sp>
      <p:sp>
        <p:nvSpPr>
          <p:cNvPr id="3" name="Θέση περιεχομένου 2">
            <a:extLst>
              <a:ext uri="{FF2B5EF4-FFF2-40B4-BE49-F238E27FC236}">
                <a16:creationId xmlns:a16="http://schemas.microsoft.com/office/drawing/2014/main" id="{F54F18E1-D8B5-CACF-1CAD-492DE0A4EC43}"/>
              </a:ext>
            </a:extLst>
          </p:cNvPr>
          <p:cNvSpPr>
            <a:spLocks noGrp="1"/>
          </p:cNvSpPr>
          <p:nvPr>
            <p:ph idx="1"/>
          </p:nvPr>
        </p:nvSpPr>
        <p:spPr>
          <a:xfrm>
            <a:off x="923826" y="1008669"/>
            <a:ext cx="11268174" cy="6040224"/>
          </a:xfrm>
        </p:spPr>
        <p:txBody>
          <a:bodyPr>
            <a:normAutofit fontScale="92500"/>
          </a:bodyPr>
          <a:lstStyle/>
          <a:p>
            <a:pPr>
              <a:lnSpc>
                <a:spcPct val="107000"/>
              </a:lnSpc>
              <a:spcAft>
                <a:spcPts val="800"/>
              </a:spcAft>
              <a:buClr>
                <a:srgbClr val="FF0000"/>
              </a:buClr>
              <a:buFont typeface="Wingdings" panose="05000000000000000000" pitchFamily="2" charset="2"/>
              <a:buChar char="v"/>
            </a:pPr>
            <a:r>
              <a:rPr lang="el-GR" sz="2400" dirty="0">
                <a:effectLst/>
                <a:ea typeface="Calibri" panose="020F0502020204030204" pitchFamily="34" charset="0"/>
                <a:cs typeface="Arial" panose="020B0604020202020204" pitchFamily="34" charset="0"/>
              </a:rPr>
              <a:t>Ο </a:t>
            </a:r>
            <a:r>
              <a:rPr lang="el-GR" sz="2400" dirty="0" err="1">
                <a:ea typeface="Calibri" panose="020F0502020204030204" pitchFamily="34" charset="0"/>
                <a:cs typeface="Arial" panose="020B0604020202020204" pitchFamily="34" charset="0"/>
              </a:rPr>
              <a:t>Ν</a:t>
            </a:r>
            <a:r>
              <a:rPr lang="el-GR" sz="2400" dirty="0" err="1">
                <a:effectLst/>
                <a:ea typeface="Calibri" panose="020F0502020204030204" pitchFamily="34" charset="0"/>
                <a:cs typeface="Arial" panose="020B0604020202020204" pitchFamily="34" charset="0"/>
              </a:rPr>
              <a:t>τιρκέμ</a:t>
            </a:r>
            <a:r>
              <a:rPr lang="el-GR" sz="2400" dirty="0">
                <a:effectLst/>
                <a:ea typeface="Calibri" panose="020F0502020204030204" pitchFamily="34" charset="0"/>
                <a:cs typeface="Arial" panose="020B0604020202020204" pitchFamily="34" charset="0"/>
              </a:rPr>
              <a:t> προσπάθησε να εξηγήσει τα </a:t>
            </a:r>
            <a:r>
              <a:rPr lang="el-GR" sz="2400" b="1" dirty="0">
                <a:effectLst/>
                <a:ea typeface="Calibri" panose="020F0502020204030204" pitchFamily="34" charset="0"/>
                <a:cs typeface="Arial" panose="020B0604020202020204" pitchFamily="34" charset="0"/>
              </a:rPr>
              <a:t>κοινωνικά γεγονότα ως πράγματα</a:t>
            </a:r>
            <a:r>
              <a:rPr lang="el-GR" sz="2400" dirty="0">
                <a:effectLst/>
                <a:ea typeface="Calibri" panose="020F0502020204030204" pitchFamily="34" charset="0"/>
                <a:cs typeface="Arial" panose="020B0604020202020204" pitchFamily="34" charset="0"/>
              </a:rPr>
              <a:t>, με την προοπτική να τα θεωρήσει από τα έξω και </a:t>
            </a:r>
            <a:r>
              <a:rPr lang="el-GR" sz="2400" u="sng" dirty="0">
                <a:effectLst/>
                <a:ea typeface="Calibri" panose="020F0502020204030204" pitchFamily="34" charset="0"/>
                <a:cs typeface="Arial" panose="020B0604020202020204" pitchFamily="34" charset="0"/>
              </a:rPr>
              <a:t>να τα εξηγήσει όπως οι ειδικοί των φυσικώ</a:t>
            </a:r>
            <a:r>
              <a:rPr lang="el-GR" sz="2400" u="sng" dirty="0">
                <a:ea typeface="Calibri" panose="020F0502020204030204" pitchFamily="34" charset="0"/>
                <a:cs typeface="Arial" panose="020B0604020202020204" pitchFamily="34" charset="0"/>
              </a:rPr>
              <a:t>ν φαινομένων εξηγούν τα φυσικά φαινόμενα</a:t>
            </a:r>
            <a:r>
              <a:rPr lang="el-GR" sz="2400" dirty="0">
                <a:ea typeface="Calibri" panose="020F0502020204030204" pitchFamily="34" charset="0"/>
                <a:cs typeface="Arial" panose="020B0604020202020204" pitchFamily="34" charset="0"/>
              </a:rPr>
              <a:t>.</a:t>
            </a:r>
            <a:r>
              <a:rPr lang="el-GR" sz="2400" dirty="0">
                <a:effectLst/>
                <a:ea typeface="Calibri" panose="020F0502020204030204" pitchFamily="34" charset="0"/>
                <a:cs typeface="Arial" panose="020B0604020202020204" pitchFamily="34" charset="0"/>
              </a:rPr>
              <a:t> </a:t>
            </a:r>
          </a:p>
          <a:p>
            <a:pPr>
              <a:lnSpc>
                <a:spcPct val="107000"/>
              </a:lnSpc>
              <a:spcAft>
                <a:spcPts val="800"/>
              </a:spcAft>
              <a:buClr>
                <a:srgbClr val="FF0000"/>
              </a:buClr>
              <a:buFont typeface="Wingdings" panose="05000000000000000000" pitchFamily="2" charset="2"/>
              <a:buChar char="Ø"/>
            </a:pPr>
            <a:r>
              <a:rPr lang="el-GR" sz="2400" dirty="0">
                <a:ea typeface="Calibri" panose="020F0502020204030204" pitchFamily="34" charset="0"/>
                <a:cs typeface="Arial" panose="020B0604020202020204" pitchFamily="34" charset="0"/>
              </a:rPr>
              <a:t>Έ</a:t>
            </a:r>
            <a:r>
              <a:rPr lang="el-GR" sz="2400" dirty="0">
                <a:effectLst/>
                <a:ea typeface="Calibri" panose="020F0502020204030204" pitchFamily="34" charset="0"/>
                <a:cs typeface="Arial" panose="020B0604020202020204" pitchFamily="34" charset="0"/>
              </a:rPr>
              <a:t>τσι, προσεγγίζει την κοινωνία ως </a:t>
            </a:r>
            <a:r>
              <a:rPr lang="el-GR" sz="2400" u="sng" dirty="0">
                <a:effectLst/>
                <a:ea typeface="Calibri" panose="020F0502020204030204" pitchFamily="34" charset="0"/>
                <a:cs typeface="Arial" panose="020B0604020202020204" pitchFamily="34" charset="0"/>
              </a:rPr>
              <a:t>εστία του </a:t>
            </a:r>
            <a:r>
              <a:rPr lang="el-GR" sz="2400" i="1" u="sng" dirty="0">
                <a:effectLst/>
                <a:ea typeface="Calibri" panose="020F0502020204030204" pitchFamily="34" charset="0"/>
                <a:cs typeface="Arial" panose="020B0604020202020204" pitchFamily="34" charset="0"/>
              </a:rPr>
              <a:t>ιδεώδου</a:t>
            </a:r>
            <a:r>
              <a:rPr lang="el-GR" sz="2400" u="sng" dirty="0">
                <a:effectLst/>
                <a:ea typeface="Calibri" panose="020F0502020204030204" pitchFamily="34" charset="0"/>
                <a:cs typeface="Arial" panose="020B0604020202020204" pitchFamily="34" charset="0"/>
              </a:rPr>
              <a:t>ς</a:t>
            </a:r>
            <a:r>
              <a:rPr lang="el-GR" sz="2400" dirty="0">
                <a:effectLst/>
                <a:ea typeface="Calibri" panose="020F0502020204030204" pitchFamily="34" charset="0"/>
                <a:cs typeface="Arial" panose="020B0604020202020204" pitchFamily="34" charset="0"/>
              </a:rPr>
              <a:t>, το πραγματικό αντικείμενο της ηθικής και της θρησκευτικής πίστης. Με την λέξη </a:t>
            </a:r>
            <a:r>
              <a:rPr lang="el-GR" sz="2400" i="1" u="sng" dirty="0">
                <a:effectLst/>
                <a:ea typeface="Calibri" panose="020F0502020204030204" pitchFamily="34" charset="0"/>
                <a:cs typeface="Arial" panose="020B0604020202020204" pitchFamily="34" charset="0"/>
              </a:rPr>
              <a:t>ιδεώδες</a:t>
            </a:r>
            <a:r>
              <a:rPr lang="el-GR" sz="2400" dirty="0">
                <a:effectLst/>
                <a:ea typeface="Calibri" panose="020F0502020204030204" pitchFamily="34" charset="0"/>
                <a:cs typeface="Arial" panose="020B0604020202020204" pitchFamily="34" charset="0"/>
              </a:rPr>
              <a:t>, αναφέρεται σε κάτι δεδομένο, μια πραγματικότητα με το δικό της τρόπο, όπως το πράγμα, </a:t>
            </a:r>
            <a:r>
              <a:rPr lang="el-GR" sz="2400" dirty="0" err="1">
                <a:effectLst/>
                <a:ea typeface="Calibri" panose="020F0502020204030204" pitchFamily="34" charset="0"/>
                <a:cs typeface="Arial" panose="020B0604020202020204" pitchFamily="34" charset="0"/>
              </a:rPr>
              <a:t>γι</a:t>
            </a:r>
            <a:r>
              <a:rPr lang="el-GR" sz="2400" dirty="0">
                <a:effectLst/>
                <a:ea typeface="Calibri" panose="020F0502020204030204" pitchFamily="34" charset="0"/>
                <a:cs typeface="Arial" panose="020B0604020202020204" pitchFamily="34" charset="0"/>
              </a:rPr>
              <a:t> </a:t>
            </a:r>
            <a:r>
              <a:rPr lang="el-GR" sz="2400" dirty="0">
                <a:ea typeface="Calibri" panose="020F0502020204030204" pitchFamily="34" charset="0"/>
                <a:cs typeface="Arial" panose="020B0604020202020204" pitchFamily="34" charset="0"/>
              </a:rPr>
              <a:t>’</a:t>
            </a:r>
            <a:r>
              <a:rPr lang="el-GR" sz="2400" dirty="0">
                <a:effectLst/>
                <a:ea typeface="Calibri" panose="020F0502020204030204" pitchFamily="34" charset="0"/>
                <a:cs typeface="Arial" panose="020B0604020202020204" pitchFamily="34" charset="0"/>
              </a:rPr>
              <a:t>αυτό και θεωρεί ότι </a:t>
            </a:r>
            <a:r>
              <a:rPr lang="el-GR" sz="2400" i="1" dirty="0">
                <a:effectLst/>
                <a:ea typeface="Calibri" panose="020F0502020204030204" pitchFamily="34" charset="0"/>
                <a:cs typeface="Arial" panose="020B0604020202020204" pitchFamily="34" charset="0"/>
              </a:rPr>
              <a:t>οι έννοιες είναι πνευματικές κατασκευές</a:t>
            </a:r>
            <a:r>
              <a:rPr lang="el-GR" sz="2400" dirty="0">
                <a:effectLst/>
                <a:ea typeface="Calibri" panose="020F0502020204030204" pitchFamily="34" charset="0"/>
                <a:cs typeface="Arial" panose="020B0604020202020204" pitchFamily="34" charset="0"/>
              </a:rPr>
              <a:t>, δηλαδή </a:t>
            </a:r>
            <a:r>
              <a:rPr lang="el-GR" sz="2400" i="1" u="sng" dirty="0">
                <a:effectLst/>
                <a:ea typeface="Calibri" panose="020F0502020204030204" pitchFamily="34" charset="0"/>
                <a:cs typeface="Arial" panose="020B0604020202020204" pitchFamily="34" charset="0"/>
              </a:rPr>
              <a:t>ιδεώδη</a:t>
            </a:r>
            <a:r>
              <a:rPr lang="el-GR" sz="2400" dirty="0">
                <a:effectLst/>
                <a:ea typeface="Calibri" panose="020F0502020204030204" pitchFamily="34" charset="0"/>
                <a:cs typeface="Arial" panose="020B0604020202020204" pitchFamily="34" charset="0"/>
              </a:rPr>
              <a:t>, και μη εμπειρικές. Όπως αναφέρεται και στον </a:t>
            </a:r>
            <a:r>
              <a:rPr lang="en-GB" sz="2400" dirty="0">
                <a:effectLst/>
                <a:ea typeface="Calibri" panose="020F0502020204030204" pitchFamily="34" charset="0"/>
                <a:cs typeface="Arial" panose="020B0604020202020204" pitchFamily="34" charset="0"/>
              </a:rPr>
              <a:t>Aron</a:t>
            </a:r>
            <a:r>
              <a:rPr lang="el-GR" sz="2400" dirty="0">
                <a:effectLst/>
                <a:ea typeface="Calibri" panose="020F0502020204030204" pitchFamily="34" charset="0"/>
                <a:cs typeface="Arial" panose="020B0604020202020204" pitchFamily="34" charset="0"/>
              </a:rPr>
              <a:t>,</a:t>
            </a:r>
            <a:r>
              <a:rPr lang="en-GB" sz="2400" dirty="0">
                <a:effectLst/>
                <a:ea typeface="Calibri" panose="020F0502020204030204" pitchFamily="34" charset="0"/>
                <a:cs typeface="Arial" panose="020B0604020202020204" pitchFamily="34" charset="0"/>
              </a:rPr>
              <a:t> </a:t>
            </a:r>
            <a:r>
              <a:rPr lang="el-GR" sz="2400" dirty="0">
                <a:effectLst/>
                <a:ea typeface="Calibri" panose="020F0502020204030204" pitchFamily="34" charset="0"/>
                <a:cs typeface="Arial" panose="020B0604020202020204" pitchFamily="34" charset="0"/>
              </a:rPr>
              <a:t>την προσδιορίζει ως μια μονάδα κλειστή και ακριβώς προσδιορισμένη, επειδή όμως στις σύγχρονες κοινωνίες δεν μπορούμε να ορίσουμε μία και μόνο ηθική ,προτείνεται η αντικατάσταση του όρου κοινωνίας ως ολοκληρωμένη ενότητα με την έννοια των κοινωνικών ομάδων που συνυπάρχουν εντός αυτής. Αυτό συμβαίνει εξαιτίας της πολυπλοκότητας που χαρακτηρίζουν τις κοινωνικές ομάδες και κατ’ επέκταση την ίδια την κοινωνία, </a:t>
            </a:r>
            <a:r>
              <a:rPr lang="el-GR" sz="2400" dirty="0" err="1">
                <a:effectLst/>
                <a:ea typeface="Calibri" panose="020F0502020204030204" pitchFamily="34" charset="0"/>
                <a:cs typeface="Arial" panose="020B0604020202020204" pitchFamily="34" charset="0"/>
              </a:rPr>
              <a:t>γι</a:t>
            </a:r>
            <a:r>
              <a:rPr lang="el-GR" sz="2400" dirty="0" err="1">
                <a:ea typeface="Calibri" panose="020F0502020204030204" pitchFamily="34" charset="0"/>
                <a:cs typeface="Arial" panose="020B0604020202020204" pitchFamily="34" charset="0"/>
              </a:rPr>
              <a:t>’</a:t>
            </a:r>
            <a:r>
              <a:rPr lang="el-GR" sz="2400" dirty="0" err="1">
                <a:effectLst/>
                <a:ea typeface="Calibri" panose="020F0502020204030204" pitchFamily="34" charset="0"/>
                <a:cs typeface="Arial" panose="020B0604020202020204" pitchFamily="34" charset="0"/>
              </a:rPr>
              <a:t>αυτό</a:t>
            </a:r>
            <a:r>
              <a:rPr lang="el-GR" sz="2400" dirty="0">
                <a:effectLst/>
                <a:ea typeface="Calibri" panose="020F0502020204030204" pitchFamily="34" charset="0"/>
                <a:cs typeface="Arial" panose="020B0604020202020204" pitchFamily="34" charset="0"/>
              </a:rPr>
              <a:t> και η επιστήμη δεν είναι σε θέση να ορίσει μία και μόνο ηθική.</a:t>
            </a:r>
            <a:endParaRPr lang="el-GR" sz="2400" dirty="0"/>
          </a:p>
          <a:p>
            <a:pPr marL="0" indent="0" algn="r">
              <a:lnSpc>
                <a:spcPct val="107000"/>
              </a:lnSpc>
              <a:spcAft>
                <a:spcPts val="800"/>
              </a:spcAft>
              <a:buClr>
                <a:srgbClr val="FF0000"/>
              </a:buClr>
              <a:buNone/>
            </a:pPr>
            <a:endParaRPr lang="el-GR" sz="1000" dirty="0"/>
          </a:p>
          <a:p>
            <a:pPr marL="0" indent="0" algn="r">
              <a:lnSpc>
                <a:spcPct val="107000"/>
              </a:lnSpc>
              <a:spcAft>
                <a:spcPts val="800"/>
              </a:spcAft>
              <a:buClr>
                <a:srgbClr val="FF0000"/>
              </a:buClr>
              <a:buNone/>
            </a:pPr>
            <a:r>
              <a:rPr lang="el-GR" sz="1000" dirty="0"/>
              <a:t>Περί του Καταμερισμού της Κοινωνικής Εργασίας, 1893</a:t>
            </a:r>
          </a:p>
          <a:p>
            <a:pPr marL="0" indent="0">
              <a:lnSpc>
                <a:spcPct val="107000"/>
              </a:lnSpc>
              <a:spcAft>
                <a:spcPts val="800"/>
              </a:spcAft>
              <a:buClr>
                <a:srgbClr val="FF0000"/>
              </a:buClr>
              <a:buNone/>
            </a:pPr>
            <a:endParaRPr lang="el-GR" sz="20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506915141"/>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6A6122-A54A-A259-2D75-70DF0474DFE3}"/>
              </a:ext>
            </a:extLst>
          </p:cNvPr>
          <p:cNvSpPr>
            <a:spLocks noGrp="1"/>
          </p:cNvSpPr>
          <p:nvPr>
            <p:ph idx="1"/>
          </p:nvPr>
        </p:nvSpPr>
        <p:spPr>
          <a:xfrm>
            <a:off x="908116" y="440702"/>
            <a:ext cx="11120486" cy="6417297"/>
          </a:xfrm>
        </p:spPr>
        <p:txBody>
          <a:bodyPr>
            <a:normAutofit fontScale="92500" lnSpcReduction="20000"/>
          </a:bodyPr>
          <a:lstStyle/>
          <a:p>
            <a:pPr>
              <a:lnSpc>
                <a:spcPct val="107000"/>
              </a:lnSpc>
              <a:spcAft>
                <a:spcPts val="800"/>
              </a:spcAft>
              <a:buClr>
                <a:srgbClr val="FF0000"/>
              </a:buClr>
              <a:buFont typeface="Wingdings" panose="05000000000000000000" pitchFamily="2" charset="2"/>
              <a:buChar char="v"/>
            </a:pPr>
            <a:r>
              <a:rPr lang="el-GR" sz="2600" dirty="0">
                <a:ea typeface="Calibri" panose="020F0502020204030204" pitchFamily="34" charset="0"/>
                <a:cs typeface="Arial" panose="020B0604020202020204" pitchFamily="34" charset="0"/>
              </a:rPr>
              <a:t>Γ</a:t>
            </a:r>
            <a:r>
              <a:rPr lang="el-GR" sz="2600" dirty="0">
                <a:effectLst/>
                <a:ea typeface="Calibri" panose="020F0502020204030204" pitchFamily="34" charset="0"/>
                <a:cs typeface="Arial" panose="020B0604020202020204" pitchFamily="34" charset="0"/>
              </a:rPr>
              <a:t>ια αυτό το λόγο και η διαδικασία ταξινόμησης των κοινωνιών γίνεται </a:t>
            </a:r>
            <a:r>
              <a:rPr lang="el-GR" sz="2600" u="sng" dirty="0">
                <a:effectLst/>
                <a:ea typeface="Calibri" panose="020F0502020204030204" pitchFamily="34" charset="0"/>
                <a:cs typeface="Arial" panose="020B0604020202020204" pitchFamily="34" charset="0"/>
              </a:rPr>
              <a:t>ανάλογα με τον βαθμό πολυπλοκότητας τους</a:t>
            </a:r>
            <a:r>
              <a:rPr lang="el-GR" sz="2600" dirty="0">
                <a:effectLst/>
                <a:ea typeface="Calibri" panose="020F0502020204030204" pitchFamily="34" charset="0"/>
                <a:cs typeface="Arial" panose="020B0604020202020204" pitchFamily="34" charset="0"/>
              </a:rPr>
              <a:t>, από την οποία προκύπτει </a:t>
            </a:r>
            <a:r>
              <a:rPr lang="el-GR" sz="2600" b="1" dirty="0">
                <a:effectLst/>
                <a:ea typeface="Calibri" panose="020F0502020204030204" pitchFamily="34" charset="0"/>
                <a:cs typeface="Arial" panose="020B0604020202020204" pitchFamily="34" charset="0"/>
              </a:rPr>
              <a:t>διάκριση</a:t>
            </a:r>
            <a:r>
              <a:rPr lang="el-GR" sz="2600" dirty="0">
                <a:effectLst/>
                <a:ea typeface="Calibri" panose="020F0502020204030204" pitchFamily="34" charset="0"/>
                <a:cs typeface="Arial" panose="020B0604020202020204" pitchFamily="34" charset="0"/>
              </a:rPr>
              <a:t> μεταξύ </a:t>
            </a:r>
            <a:r>
              <a:rPr lang="el-GR" sz="2600" i="1" dirty="0">
                <a:effectLst/>
                <a:ea typeface="Calibri" panose="020F0502020204030204" pitchFamily="34" charset="0"/>
                <a:cs typeface="Arial" panose="020B0604020202020204" pitchFamily="34" charset="0"/>
              </a:rPr>
              <a:t>επιφανειακών και βαθύτερων φαινομένω</a:t>
            </a:r>
            <a:r>
              <a:rPr lang="el-GR" sz="2600" i="1" dirty="0">
                <a:ea typeface="Calibri" panose="020F0502020204030204" pitchFamily="34" charset="0"/>
                <a:cs typeface="Arial" panose="020B0604020202020204" pitchFamily="34" charset="0"/>
              </a:rPr>
              <a:t>ν</a:t>
            </a:r>
            <a:r>
              <a:rPr lang="el-GR" sz="2600" dirty="0">
                <a:ea typeface="Calibri" panose="020F0502020204030204" pitchFamily="34" charset="0"/>
                <a:cs typeface="Arial" panose="020B0604020202020204" pitchFamily="34" charset="0"/>
              </a:rPr>
              <a:t>,</a:t>
            </a:r>
            <a:r>
              <a:rPr lang="el-GR" sz="2600" dirty="0">
                <a:effectLst/>
                <a:ea typeface="Calibri" panose="020F0502020204030204" pitchFamily="34" charset="0"/>
                <a:cs typeface="Arial" panose="020B0604020202020204" pitchFamily="34" charset="0"/>
              </a:rPr>
              <a:t> με τα πρώτα να τα θεωρεί </a:t>
            </a:r>
            <a:r>
              <a:rPr lang="el-GR" sz="2600" i="1" dirty="0">
                <a:effectLst/>
                <a:ea typeface="Calibri" panose="020F0502020204030204" pitchFamily="34" charset="0"/>
                <a:cs typeface="Arial" panose="020B0604020202020204" pitchFamily="34" charset="0"/>
              </a:rPr>
              <a:t>περιφρονητικά</a:t>
            </a:r>
            <a:r>
              <a:rPr lang="el-GR" sz="2600" dirty="0">
                <a:effectLst/>
                <a:ea typeface="Calibri" panose="020F0502020204030204" pitchFamily="34" charset="0"/>
                <a:cs typeface="Arial" panose="020B0604020202020204" pitchFamily="34" charset="0"/>
              </a:rPr>
              <a:t>, όπως για παράδειγμα είναι οι οικονομικοί θεσμοί, με την έννοια ότι δεν υπακούν σε αυστηρούς νόμους, ενώ τα δεύτερα είναι πιο ουσιώδη.</a:t>
            </a:r>
          </a:p>
          <a:p>
            <a:pPr marL="0" indent="0">
              <a:lnSpc>
                <a:spcPct val="107000"/>
              </a:lnSpc>
              <a:spcAft>
                <a:spcPts val="800"/>
              </a:spcAft>
              <a:buNone/>
            </a:pPr>
            <a:r>
              <a:rPr lang="el-GR" sz="2600" dirty="0">
                <a:ea typeface="Calibri" panose="020F0502020204030204" pitchFamily="34" charset="0"/>
                <a:cs typeface="Arial" panose="020B0604020202020204" pitchFamily="34" charset="0"/>
              </a:rPr>
              <a:t>Έ</a:t>
            </a:r>
            <a:r>
              <a:rPr lang="el-GR" sz="2600" dirty="0">
                <a:effectLst/>
                <a:ea typeface="Calibri" panose="020F0502020204030204" pitchFamily="34" charset="0"/>
                <a:cs typeface="Arial" panose="020B0604020202020204" pitchFamily="34" charset="0"/>
              </a:rPr>
              <a:t>τσι, η κοινωνία είναι απαραίτητη για την ανάπτυξη του ανθρώπινου είδους και </a:t>
            </a:r>
            <a:r>
              <a:rPr lang="el-GR" sz="2600" dirty="0" err="1">
                <a:effectLst/>
                <a:ea typeface="Calibri" panose="020F0502020204030204" pitchFamily="34" charset="0"/>
                <a:cs typeface="Arial" panose="020B0604020202020204" pitchFamily="34" charset="0"/>
              </a:rPr>
              <a:t>κατ</a:t>
            </a:r>
            <a:r>
              <a:rPr lang="el-GR" sz="2600" dirty="0">
                <a:effectLst/>
                <a:ea typeface="Calibri" panose="020F0502020204030204" pitchFamily="34" charset="0"/>
                <a:cs typeface="Arial" panose="020B0604020202020204" pitchFamily="34" charset="0"/>
              </a:rPr>
              <a:t> </a:t>
            </a:r>
            <a:r>
              <a:rPr lang="el-GR" sz="2600" dirty="0">
                <a:ea typeface="Calibri" panose="020F0502020204030204" pitchFamily="34" charset="0"/>
                <a:cs typeface="Arial" panose="020B0604020202020204" pitchFamily="34" charset="0"/>
              </a:rPr>
              <a:t>’</a:t>
            </a:r>
            <a:r>
              <a:rPr lang="el-GR" sz="2600" dirty="0">
                <a:effectLst/>
                <a:ea typeface="Calibri" panose="020F0502020204030204" pitchFamily="34" charset="0"/>
                <a:cs typeface="Arial" panose="020B0604020202020204" pitchFamily="34" charset="0"/>
              </a:rPr>
              <a:t>επέκταση της ανθρωπιάς του, διότι χωρίς κοινωνίες ο άνθρωπος θα χαρακτηριζόταν ως ζώο, δίχως τις έννοιες της γλώσσας και του λόγου.</a:t>
            </a:r>
          </a:p>
          <a:p>
            <a:pPr marL="0" indent="0">
              <a:lnSpc>
                <a:spcPct val="107000"/>
              </a:lnSpc>
              <a:spcAft>
                <a:spcPts val="800"/>
              </a:spcAft>
              <a:buNone/>
            </a:pPr>
            <a:r>
              <a:rPr lang="el-GR" sz="2600" dirty="0">
                <a:ea typeface="Calibri" panose="020F0502020204030204" pitchFamily="34" charset="0"/>
                <a:cs typeface="Arial" panose="020B0604020202020204" pitchFamily="34" charset="0"/>
              </a:rPr>
              <a:t>Έ</a:t>
            </a:r>
            <a:r>
              <a:rPr lang="el-GR" sz="2600" dirty="0">
                <a:effectLst/>
                <a:ea typeface="Calibri" panose="020F0502020204030204" pitchFamily="34" charset="0"/>
                <a:cs typeface="Arial" panose="020B0604020202020204" pitchFamily="34" charset="0"/>
              </a:rPr>
              <a:t>τσι λοιπόν</a:t>
            </a:r>
            <a:r>
              <a:rPr lang="el-GR" sz="2600" b="1" dirty="0">
                <a:effectLst/>
                <a:ea typeface="Calibri" panose="020F0502020204030204" pitchFamily="34" charset="0"/>
                <a:cs typeface="Arial" panose="020B0604020202020204" pitchFamily="34" charset="0"/>
              </a:rPr>
              <a:t>, η κοινωνία για την </a:t>
            </a:r>
            <a:r>
              <a:rPr lang="el-GR" sz="2600" b="1" dirty="0" err="1">
                <a:effectLst/>
                <a:ea typeface="Calibri" panose="020F0502020204030204" pitchFamily="34" charset="0"/>
                <a:cs typeface="Arial" panose="020B0604020202020204" pitchFamily="34" charset="0"/>
              </a:rPr>
              <a:t>Ντιρκεμ</a:t>
            </a:r>
            <a:r>
              <a:rPr lang="el-GR" sz="2600" b="1" dirty="0">
                <a:effectLst/>
                <a:ea typeface="Calibri" panose="020F0502020204030204" pitchFamily="34" charset="0"/>
                <a:cs typeface="Arial" panose="020B0604020202020204" pitchFamily="34" charset="0"/>
              </a:rPr>
              <a:t> αποτελεί μια ηθική ενότητα ανθρώπων, με την έννοια του κοινωνικού δεσμού να αποδίδεται ως κοινωνική αλληλεγγύη, ως ένα ηθικό φαινόμενο</a:t>
            </a:r>
            <a:r>
              <a:rPr lang="el-GR" sz="2600" dirty="0">
                <a:effectLst/>
                <a:ea typeface="Calibri" panose="020F0502020204030204" pitchFamily="34" charset="0"/>
                <a:cs typeface="Arial" panose="020B0604020202020204" pitchFamily="34" charset="0"/>
              </a:rPr>
              <a:t>.</a:t>
            </a:r>
          </a:p>
          <a:p>
            <a:pPr marL="0" indent="0">
              <a:lnSpc>
                <a:spcPct val="107000"/>
              </a:lnSpc>
              <a:spcAft>
                <a:spcPts val="800"/>
              </a:spcAft>
              <a:buNone/>
            </a:pPr>
            <a:r>
              <a:rPr lang="el-GR" sz="2600" dirty="0">
                <a:ea typeface="Calibri" panose="020F0502020204030204" pitchFamily="34" charset="0"/>
                <a:cs typeface="Arial" panose="020B0604020202020204" pitchFamily="34" charset="0"/>
              </a:rPr>
              <a:t>Έ</a:t>
            </a:r>
            <a:r>
              <a:rPr lang="el-GR" sz="2600" dirty="0">
                <a:effectLst/>
                <a:ea typeface="Calibri" panose="020F0502020204030204" pitchFamily="34" charset="0"/>
                <a:cs typeface="Arial" panose="020B0604020202020204" pitchFamily="34" charset="0"/>
              </a:rPr>
              <a:t>χοντας επομένως, μια κοινωνία εκφραζόμενη με ρυθμίσεις και κανόνες, μπορούμε να κάνουμε λόγο για μια πραγματικότητα που υπερβαίνει τα μεμονωμένα άτομα, μια δύναμη που επιβάλλεται στα άτομα καταναγκαστικά διότι αν προχωρήσουν σε αμφισβήτηση των κοινωνικών επιταγών θα υπάρξουν και αντίστοιχα κυρώσεις.</a:t>
            </a:r>
          </a:p>
          <a:p>
            <a:pPr marL="0" indent="0" algn="r">
              <a:lnSpc>
                <a:spcPct val="107000"/>
              </a:lnSpc>
              <a:spcAft>
                <a:spcPts val="800"/>
              </a:spcAft>
              <a:buNone/>
            </a:pPr>
            <a:endParaRPr lang="el-GR" sz="1000" dirty="0"/>
          </a:p>
          <a:p>
            <a:pPr marL="0" indent="0" algn="r">
              <a:lnSpc>
                <a:spcPct val="107000"/>
              </a:lnSpc>
              <a:spcAft>
                <a:spcPts val="800"/>
              </a:spcAft>
              <a:buNone/>
            </a:pPr>
            <a:r>
              <a:rPr lang="el-GR" sz="1000" dirty="0"/>
              <a:t>Περί του Καταμερισμού της Κοινωνικής Εργασίας, 1893</a:t>
            </a:r>
          </a:p>
          <a:p>
            <a:pPr marL="0" indent="0">
              <a:lnSpc>
                <a:spcPct val="107000"/>
              </a:lnSpc>
              <a:spcAft>
                <a:spcPts val="800"/>
              </a:spcAft>
              <a:buNone/>
            </a:pPr>
            <a:endParaRPr lang="el-GR"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l-GR" sz="20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746281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8FFDE4B-41A0-B33C-17AB-D5EEF758044D}"/>
              </a:ext>
            </a:extLst>
          </p:cNvPr>
          <p:cNvSpPr>
            <a:spLocks noGrp="1"/>
          </p:cNvSpPr>
          <p:nvPr>
            <p:ph idx="1"/>
          </p:nvPr>
        </p:nvSpPr>
        <p:spPr>
          <a:xfrm>
            <a:off x="876692" y="659877"/>
            <a:ext cx="11076496" cy="5976594"/>
          </a:xfrm>
        </p:spPr>
        <p:txBody>
          <a:bodyPr>
            <a:normAutofit fontScale="92500" lnSpcReduction="10000"/>
          </a:bodyPr>
          <a:lstStyle/>
          <a:p>
            <a:pPr>
              <a:lnSpc>
                <a:spcPct val="107000"/>
              </a:lnSpc>
              <a:spcAft>
                <a:spcPts val="800"/>
              </a:spcAft>
              <a:buClr>
                <a:srgbClr val="FF0000"/>
              </a:buClr>
              <a:buFont typeface="Wingdings" panose="05000000000000000000" pitchFamily="2" charset="2"/>
              <a:buChar char="Ø"/>
            </a:pPr>
            <a:r>
              <a:rPr lang="el-GR" dirty="0">
                <a:latin typeface="Calibri" panose="020F0502020204030204" pitchFamily="34" charset="0"/>
                <a:ea typeface="Calibri" panose="020F0502020204030204" pitchFamily="34" charset="0"/>
                <a:cs typeface="Arial" panose="020B0604020202020204" pitchFamily="34" charset="0"/>
              </a:rPr>
              <a:t>Μ</a:t>
            </a:r>
            <a:r>
              <a:rPr lang="el-GR" sz="2000" dirty="0">
                <a:effectLst/>
                <a:latin typeface="Calibri" panose="020F0502020204030204" pitchFamily="34" charset="0"/>
                <a:ea typeface="Calibri" panose="020F0502020204030204" pitchFamily="34" charset="0"/>
                <a:cs typeface="Arial" panose="020B0604020202020204" pitchFamily="34" charset="0"/>
              </a:rPr>
              <a:t>ε </a:t>
            </a:r>
            <a:r>
              <a:rPr lang="el-GR" sz="2400" dirty="0">
                <a:effectLst/>
                <a:latin typeface="Calibri" panose="020F0502020204030204" pitchFamily="34" charset="0"/>
                <a:ea typeface="Calibri" panose="020F0502020204030204" pitchFamily="34" charset="0"/>
                <a:cs typeface="Arial" panose="020B0604020202020204" pitchFamily="34" charset="0"/>
              </a:rPr>
              <a:t>βάση αυτή τη συνθήκη, </a:t>
            </a:r>
            <a:r>
              <a:rPr lang="el-GR" sz="2400" dirty="0" err="1">
                <a:effectLst/>
                <a:latin typeface="Calibri" panose="020F0502020204030204" pitchFamily="34" charset="0"/>
                <a:ea typeface="Calibri" panose="020F0502020204030204" pitchFamily="34" charset="0"/>
                <a:cs typeface="Arial" panose="020B0604020202020204" pitchFamily="34" charset="0"/>
              </a:rPr>
              <a:t>οριοθετούνται</a:t>
            </a:r>
            <a:r>
              <a:rPr lang="el-GR" sz="2400" dirty="0">
                <a:effectLst/>
                <a:latin typeface="Calibri" panose="020F0502020204030204" pitchFamily="34" charset="0"/>
                <a:ea typeface="Calibri" panose="020F0502020204030204" pitchFamily="34" charset="0"/>
                <a:cs typeface="Arial" panose="020B0604020202020204" pitchFamily="34" charset="0"/>
              </a:rPr>
              <a:t> και τα κοινωνικά γεγονότα. Ως </a:t>
            </a:r>
            <a:r>
              <a:rPr lang="el-GR" sz="2400" b="1" dirty="0">
                <a:effectLst/>
                <a:latin typeface="Calibri" panose="020F0502020204030204" pitchFamily="34" charset="0"/>
                <a:ea typeface="Calibri" panose="020F0502020204030204" pitchFamily="34" charset="0"/>
                <a:cs typeface="Arial" panose="020B0604020202020204" pitchFamily="34" charset="0"/>
              </a:rPr>
              <a:t>κοινωνικά γεγονότα </a:t>
            </a:r>
            <a:r>
              <a:rPr lang="el-GR" sz="2400" dirty="0">
                <a:effectLst/>
                <a:latin typeface="Calibri" panose="020F0502020204030204" pitchFamily="34" charset="0"/>
                <a:ea typeface="Calibri" panose="020F0502020204030204" pitchFamily="34" charset="0"/>
                <a:cs typeface="Arial" panose="020B0604020202020204" pitchFamily="34" charset="0"/>
              </a:rPr>
              <a:t>ορίζεται ο </a:t>
            </a:r>
            <a:r>
              <a:rPr lang="el-GR" sz="2400" u="sng" dirty="0">
                <a:effectLst/>
                <a:latin typeface="Calibri" panose="020F0502020204030204" pitchFamily="34" charset="0"/>
                <a:ea typeface="Calibri" panose="020F0502020204030204" pitchFamily="34" charset="0"/>
                <a:cs typeface="Arial" panose="020B0604020202020204" pitchFamily="34" charset="0"/>
              </a:rPr>
              <a:t>εκάστοτε τρόπος συμπεριφοράς </a:t>
            </a:r>
            <a:r>
              <a:rPr lang="el-GR" sz="2400" dirty="0">
                <a:effectLst/>
                <a:latin typeface="Calibri" panose="020F0502020204030204" pitchFamily="34" charset="0"/>
                <a:ea typeface="Calibri" panose="020F0502020204030204" pitchFamily="34" charset="0"/>
                <a:cs typeface="Arial" panose="020B0604020202020204" pitchFamily="34" charset="0"/>
              </a:rPr>
              <a:t>που </a:t>
            </a:r>
            <a:r>
              <a:rPr lang="el-GR" sz="2400" u="sng" dirty="0">
                <a:effectLst/>
                <a:latin typeface="Calibri" panose="020F0502020204030204" pitchFamily="34" charset="0"/>
                <a:ea typeface="Calibri" panose="020F0502020204030204" pitchFamily="34" charset="0"/>
                <a:cs typeface="Arial" panose="020B0604020202020204" pitchFamily="34" charset="0"/>
              </a:rPr>
              <a:t>ασκεί εξωτερικούς περιορισμούς στο άτομο</a:t>
            </a:r>
            <a:r>
              <a:rPr lang="el-GR" sz="2400" dirty="0">
                <a:effectLst/>
                <a:latin typeface="Calibri" panose="020F0502020204030204" pitchFamily="34" charset="0"/>
                <a:ea typeface="Calibri" panose="020F0502020204030204" pitchFamily="34" charset="0"/>
                <a:cs typeface="Arial" panose="020B0604020202020204" pitchFamily="34" charset="0"/>
              </a:rPr>
              <a:t>, μια οποιαδήποτε συμπεριφορά, η οποία είναι </a:t>
            </a:r>
            <a:r>
              <a:rPr lang="el-GR" sz="2400" u="sng" dirty="0">
                <a:effectLst/>
                <a:latin typeface="Calibri" panose="020F0502020204030204" pitchFamily="34" charset="0"/>
                <a:ea typeface="Calibri" panose="020F0502020204030204" pitchFamily="34" charset="0"/>
                <a:cs typeface="Arial" panose="020B0604020202020204" pitchFamily="34" charset="0"/>
              </a:rPr>
              <a:t>κοινωνικά καθολική και δεδομένη</a:t>
            </a:r>
            <a:r>
              <a:rPr lang="el-GR" sz="2400" dirty="0">
                <a:effectLst/>
                <a:latin typeface="Calibri" panose="020F0502020204030204" pitchFamily="34" charset="0"/>
                <a:ea typeface="Calibri" panose="020F0502020204030204" pitchFamily="34" charset="0"/>
                <a:cs typeface="Arial" panose="020B0604020202020204" pitchFamily="34" charset="0"/>
              </a:rPr>
              <a:t>, με κεντρικό της στοιχείο την αυτονομία της από τις ατομικές εκδηλώσεις.</a:t>
            </a:r>
          </a:p>
          <a:p>
            <a:pPr>
              <a:lnSpc>
                <a:spcPct val="107000"/>
              </a:lnSpc>
              <a:spcAft>
                <a:spcPts val="800"/>
              </a:spcAft>
              <a:buClr>
                <a:srgbClr val="FF0000"/>
              </a:buClr>
              <a:buFont typeface="Arial" panose="020B0604020202020204" pitchFamily="34" charset="0"/>
              <a:buChar char="•"/>
            </a:pPr>
            <a:r>
              <a:rPr lang="el-GR" sz="2400" dirty="0">
                <a:latin typeface="Calibri" panose="020F0502020204030204" pitchFamily="34" charset="0"/>
                <a:ea typeface="Calibri" panose="020F0502020204030204" pitchFamily="34" charset="0"/>
                <a:cs typeface="Arial" panose="020B0604020202020204" pitchFamily="34" charset="0"/>
              </a:rPr>
              <a:t>Ά</a:t>
            </a:r>
            <a:r>
              <a:rPr lang="el-GR" sz="2400" dirty="0">
                <a:effectLst/>
                <a:latin typeface="Calibri" panose="020F0502020204030204" pitchFamily="34" charset="0"/>
                <a:ea typeface="Calibri" panose="020F0502020204030204" pitchFamily="34" charset="0"/>
                <a:cs typeface="Arial" panose="020B0604020202020204" pitchFamily="34" charset="0"/>
              </a:rPr>
              <a:t>λλωστε χαρακτηρίζονται και ως πράγματα και αντικείμενα διότι η θέση τους είναι εκτός και ανεξάρτητα από τις ατομικές συνειδήσεις, δεν επιτρέπεται καμία ανάμειξη προσωπικών αισθημάτων. </a:t>
            </a:r>
          </a:p>
          <a:p>
            <a:pPr>
              <a:lnSpc>
                <a:spcPct val="107000"/>
              </a:lnSpc>
              <a:spcAft>
                <a:spcPts val="800"/>
              </a:spcAft>
              <a:buClr>
                <a:srgbClr val="FF0000"/>
              </a:buClr>
              <a:buFont typeface="Arial" panose="020B0604020202020204" pitchFamily="34" charset="0"/>
              <a:buChar char="•"/>
            </a:pPr>
            <a:r>
              <a:rPr lang="el-GR" sz="2400" dirty="0">
                <a:latin typeface="Calibri" panose="020F0502020204030204" pitchFamily="34" charset="0"/>
                <a:ea typeface="Calibri" panose="020F0502020204030204" pitchFamily="34" charset="0"/>
                <a:cs typeface="Arial" panose="020B0604020202020204" pitchFamily="34" charset="0"/>
              </a:rPr>
              <a:t>Ε</a:t>
            </a:r>
            <a:r>
              <a:rPr lang="el-GR" sz="2400" dirty="0">
                <a:effectLst/>
                <a:latin typeface="Calibri" panose="020F0502020204030204" pitchFamily="34" charset="0"/>
                <a:ea typeface="Calibri" panose="020F0502020204030204" pitchFamily="34" charset="0"/>
                <a:cs typeface="Arial" panose="020B0604020202020204" pitchFamily="34" charset="0"/>
              </a:rPr>
              <a:t>πιβολή και καταναγκασμός είναι τα δύο εξωτερικά χαρακτηριστικά των κοινωνικών γεγονότων, καθώς μέσω του κριτηρίου της επιβολής προκύπτει αντίστοιχα και η προσέγγιση ενός κοινωνικού γεγονότος, και αναγνώριση των ορίων του.</a:t>
            </a:r>
          </a:p>
          <a:p>
            <a:pPr>
              <a:lnSpc>
                <a:spcPct val="107000"/>
              </a:lnSpc>
              <a:spcAft>
                <a:spcPts val="800"/>
              </a:spcAft>
              <a:buClr>
                <a:srgbClr val="FF0000"/>
              </a:buClr>
              <a:buFont typeface="Arial" panose="020B0604020202020204" pitchFamily="34" charset="0"/>
              <a:buChar char="•"/>
            </a:pPr>
            <a:r>
              <a:rPr lang="el-GR" sz="2400" dirty="0">
                <a:latin typeface="Calibri" panose="020F0502020204030204" pitchFamily="34" charset="0"/>
                <a:ea typeface="Calibri" panose="020F0502020204030204" pitchFamily="34" charset="0"/>
                <a:cs typeface="Arial" panose="020B0604020202020204" pitchFamily="34" charset="0"/>
              </a:rPr>
              <a:t>Α</a:t>
            </a:r>
            <a:r>
              <a:rPr lang="el-GR" sz="2400" dirty="0">
                <a:effectLst/>
                <a:latin typeface="Calibri" panose="020F0502020204030204" pitchFamily="34" charset="0"/>
                <a:ea typeface="Calibri" panose="020F0502020204030204" pitchFamily="34" charset="0"/>
                <a:cs typeface="Arial" panose="020B0604020202020204" pitchFamily="34" charset="0"/>
              </a:rPr>
              <a:t>κόμη, η λειτουργία των κοινωνικών γεγονότων σχετίζεται περισσότερο με το οποιοδήποτε αποτέλεσμα μιας εμπειρικής έρευνας μέσω φιλοσοφικών-επιστημολογικών επιλογών.</a:t>
            </a:r>
          </a:p>
          <a:p>
            <a:pPr marL="0" indent="0" algn="r">
              <a:lnSpc>
                <a:spcPct val="107000"/>
              </a:lnSpc>
              <a:spcAft>
                <a:spcPts val="800"/>
              </a:spcAft>
              <a:buNone/>
            </a:pPr>
            <a:endParaRPr lang="el-GR" sz="1200" dirty="0"/>
          </a:p>
          <a:p>
            <a:pPr marL="0" indent="0" algn="r">
              <a:lnSpc>
                <a:spcPct val="107000"/>
              </a:lnSpc>
              <a:spcAft>
                <a:spcPts val="800"/>
              </a:spcAft>
              <a:buNone/>
            </a:pPr>
            <a:endParaRPr lang="el-GR" sz="1200" dirty="0"/>
          </a:p>
          <a:p>
            <a:pPr marL="0" indent="0" algn="r">
              <a:lnSpc>
                <a:spcPct val="107000"/>
              </a:lnSpc>
              <a:spcAft>
                <a:spcPts val="800"/>
              </a:spcAft>
              <a:buNone/>
            </a:pPr>
            <a:r>
              <a:rPr lang="el-GR" sz="1200" dirty="0"/>
              <a:t>Περί του Καταμερισμού της Κοινωνικής Εργασίας, 1893</a:t>
            </a:r>
          </a:p>
          <a:p>
            <a:pPr marL="0" indent="0">
              <a:lnSpc>
                <a:spcPct val="107000"/>
              </a:lnSpc>
              <a:spcAft>
                <a:spcPts val="800"/>
              </a:spcAft>
              <a:buNone/>
            </a:pPr>
            <a:endParaRPr lang="el-GR" sz="20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532035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270ACE-3BC2-A3D6-32CD-BF37244F4104}"/>
              </a:ext>
            </a:extLst>
          </p:cNvPr>
          <p:cNvSpPr>
            <a:spLocks noGrp="1"/>
          </p:cNvSpPr>
          <p:nvPr>
            <p:ph type="title"/>
          </p:nvPr>
        </p:nvSpPr>
        <p:spPr>
          <a:xfrm>
            <a:off x="1371600" y="544398"/>
            <a:ext cx="9601200" cy="1485900"/>
          </a:xfrm>
        </p:spPr>
        <p:txBody>
          <a:bodyPr/>
          <a:lstStyle/>
          <a:p>
            <a:pPr algn="ctr"/>
            <a:r>
              <a:rPr lang="el-GR" dirty="0"/>
              <a:t>Περιεχόμενα</a:t>
            </a:r>
          </a:p>
        </p:txBody>
      </p:sp>
      <p:sp>
        <p:nvSpPr>
          <p:cNvPr id="3" name="Θέση περιεχομένου 2">
            <a:extLst>
              <a:ext uri="{FF2B5EF4-FFF2-40B4-BE49-F238E27FC236}">
                <a16:creationId xmlns:a16="http://schemas.microsoft.com/office/drawing/2014/main" id="{BB78CE76-7E36-0068-D629-4DB904954D3F}"/>
              </a:ext>
            </a:extLst>
          </p:cNvPr>
          <p:cNvSpPr>
            <a:spLocks noGrp="1"/>
          </p:cNvSpPr>
          <p:nvPr>
            <p:ph idx="1"/>
          </p:nvPr>
        </p:nvSpPr>
        <p:spPr>
          <a:xfrm>
            <a:off x="1371600" y="1908928"/>
            <a:ext cx="9601200" cy="3581400"/>
          </a:xfrm>
        </p:spPr>
        <p:txBody>
          <a:bodyPr/>
          <a:lstStyle/>
          <a:p>
            <a:pPr>
              <a:buClr>
                <a:srgbClr val="FF0000"/>
              </a:buClr>
              <a:buFont typeface="Wingdings" panose="05000000000000000000" pitchFamily="2" charset="2"/>
              <a:buChar char="Ø"/>
            </a:pPr>
            <a:r>
              <a:rPr lang="el-GR" sz="2400" dirty="0"/>
              <a:t>Μηχανική και Οργανική αλληλεγγύη</a:t>
            </a:r>
            <a:endParaRPr lang="en-GB" sz="2400" dirty="0"/>
          </a:p>
          <a:p>
            <a:pPr>
              <a:buClr>
                <a:srgbClr val="FF0000"/>
              </a:buClr>
              <a:buFont typeface="Wingdings" panose="05000000000000000000" pitchFamily="2" charset="2"/>
              <a:buChar char="Ø"/>
            </a:pPr>
            <a:endParaRPr lang="el-GR" sz="2400" dirty="0"/>
          </a:p>
          <a:p>
            <a:pPr>
              <a:buClr>
                <a:srgbClr val="FF0000"/>
              </a:buClr>
              <a:buFont typeface="Wingdings" panose="05000000000000000000" pitchFamily="2" charset="2"/>
              <a:buChar char="Ø"/>
            </a:pPr>
            <a:r>
              <a:rPr lang="el-GR" sz="2400" dirty="0"/>
              <a:t>Κοινωνικός καταμερισμός εργασίας </a:t>
            </a:r>
            <a:endParaRPr lang="en-GB" sz="2400" dirty="0"/>
          </a:p>
          <a:p>
            <a:pPr>
              <a:buClr>
                <a:srgbClr val="FF0000"/>
              </a:buClr>
              <a:buFont typeface="Wingdings" panose="05000000000000000000" pitchFamily="2" charset="2"/>
              <a:buChar char="Ø"/>
            </a:pPr>
            <a:endParaRPr lang="el-GR" sz="2400" dirty="0"/>
          </a:p>
          <a:p>
            <a:pPr>
              <a:buClr>
                <a:srgbClr val="FF0000"/>
              </a:buClr>
              <a:buFont typeface="Wingdings" panose="05000000000000000000" pitchFamily="2" charset="2"/>
              <a:buChar char="Ø"/>
            </a:pPr>
            <a:r>
              <a:rPr lang="el-GR" sz="2400" dirty="0"/>
              <a:t>Συλλογική συνείδηση</a:t>
            </a:r>
            <a:endParaRPr lang="en-GB" sz="2400" dirty="0"/>
          </a:p>
          <a:p>
            <a:pPr>
              <a:buClr>
                <a:srgbClr val="FF0000"/>
              </a:buClr>
              <a:buFont typeface="Wingdings" panose="05000000000000000000" pitchFamily="2" charset="2"/>
              <a:buChar char="Ø"/>
            </a:pPr>
            <a:endParaRPr lang="el-GR" sz="2400" dirty="0"/>
          </a:p>
          <a:p>
            <a:pPr>
              <a:buClr>
                <a:srgbClr val="FF0000"/>
              </a:buClr>
              <a:buFont typeface="Wingdings" panose="05000000000000000000" pitchFamily="2" charset="2"/>
              <a:buChar char="Ø"/>
            </a:pPr>
            <a:r>
              <a:rPr lang="el-GR" sz="2400" dirty="0"/>
              <a:t>Μελέτη των κοινωνικών γεγονότων ως πράγματα</a:t>
            </a:r>
          </a:p>
          <a:p>
            <a:endParaRPr lang="el-GR" dirty="0"/>
          </a:p>
        </p:txBody>
      </p:sp>
    </p:spTree>
    <p:extLst>
      <p:ext uri="{BB962C8B-B14F-4D97-AF65-F5344CB8AC3E}">
        <p14:creationId xmlns:p14="http://schemas.microsoft.com/office/powerpoint/2010/main" val="41593936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7C4297-BF22-7A67-7C82-300B91EDD8D9}"/>
              </a:ext>
            </a:extLst>
          </p:cNvPr>
          <p:cNvSpPr>
            <a:spLocks noGrp="1"/>
          </p:cNvSpPr>
          <p:nvPr>
            <p:ph idx="1"/>
          </p:nvPr>
        </p:nvSpPr>
        <p:spPr>
          <a:xfrm>
            <a:off x="975673" y="902616"/>
            <a:ext cx="10732417" cy="5564172"/>
          </a:xfrm>
        </p:spPr>
        <p:txBody>
          <a:bodyPr>
            <a:normAutofit fontScale="25000" lnSpcReduction="20000"/>
          </a:bodyPr>
          <a:lstStyle/>
          <a:p>
            <a:pPr>
              <a:lnSpc>
                <a:spcPct val="107000"/>
              </a:lnSpc>
              <a:spcAft>
                <a:spcPts val="800"/>
              </a:spcAft>
              <a:buClr>
                <a:srgbClr val="C00000"/>
              </a:buClr>
              <a:buFont typeface="Wingdings" panose="05000000000000000000" pitchFamily="2" charset="2"/>
              <a:buChar char="v"/>
            </a:pPr>
            <a:r>
              <a:rPr lang="el-GR" sz="9600" dirty="0">
                <a:latin typeface="Calibri" panose="020F0502020204030204" pitchFamily="34" charset="0"/>
                <a:ea typeface="Calibri" panose="020F0502020204030204" pitchFamily="34" charset="0"/>
                <a:cs typeface="Arial" panose="020B0604020202020204" pitchFamily="34" charset="0"/>
              </a:rPr>
              <a:t>Γ</a:t>
            </a:r>
            <a:r>
              <a:rPr lang="el-GR" sz="9600" dirty="0">
                <a:effectLst/>
                <a:latin typeface="Calibri" panose="020F0502020204030204" pitchFamily="34" charset="0"/>
                <a:ea typeface="Calibri" panose="020F0502020204030204" pitchFamily="34" charset="0"/>
                <a:cs typeface="Arial" panose="020B0604020202020204" pitchFamily="34" charset="0"/>
              </a:rPr>
              <a:t>ια αυτούς τους λόγους, </a:t>
            </a:r>
            <a:r>
              <a:rPr lang="el-GR" sz="9600" dirty="0">
                <a:latin typeface="Calibri" panose="020F0502020204030204" pitchFamily="34" charset="0"/>
                <a:ea typeface="Calibri" panose="020F0502020204030204" pitchFamily="34" charset="0"/>
                <a:cs typeface="Arial" panose="020B0604020202020204" pitchFamily="34" charset="0"/>
              </a:rPr>
              <a:t>ο </a:t>
            </a:r>
            <a:r>
              <a:rPr lang="el-GR" sz="9600" dirty="0" err="1">
                <a:latin typeface="Calibri" panose="020F0502020204030204" pitchFamily="34" charset="0"/>
                <a:ea typeface="Calibri" panose="020F0502020204030204" pitchFamily="34" charset="0"/>
                <a:cs typeface="Arial" panose="020B0604020202020204" pitchFamily="34" charset="0"/>
              </a:rPr>
              <a:t>Ντιρκεμ</a:t>
            </a:r>
            <a:r>
              <a:rPr lang="el-GR" sz="9600" dirty="0">
                <a:latin typeface="Calibri" panose="020F0502020204030204" pitchFamily="34" charset="0"/>
                <a:ea typeface="Calibri" panose="020F0502020204030204" pitchFamily="34" charset="0"/>
                <a:cs typeface="Arial" panose="020B0604020202020204" pitchFamily="34" charset="0"/>
              </a:rPr>
              <a:t> </a:t>
            </a:r>
            <a:r>
              <a:rPr lang="el-GR" sz="9600" dirty="0">
                <a:effectLst/>
                <a:latin typeface="Calibri" panose="020F0502020204030204" pitchFamily="34" charset="0"/>
                <a:ea typeface="Calibri" panose="020F0502020204030204" pitchFamily="34" charset="0"/>
                <a:cs typeface="Arial" panose="020B0604020202020204" pitchFamily="34" charset="0"/>
              </a:rPr>
              <a:t>αναφέρεται στο ότι μέσω της δύναμης επιβολής των κοινωνικών γεγονότων, προβάλλονται ως αντικειμενικά και δεδομένα ,</a:t>
            </a:r>
            <a:r>
              <a:rPr lang="el-GR" sz="9600" u="sng" dirty="0">
                <a:effectLst/>
                <a:latin typeface="Calibri" panose="020F0502020204030204" pitchFamily="34" charset="0"/>
                <a:ea typeface="Calibri" panose="020F0502020204030204" pitchFamily="34" charset="0"/>
                <a:cs typeface="Arial" panose="020B0604020202020204" pitchFamily="34" charset="0"/>
              </a:rPr>
              <a:t>ως πράγματα τα οποία καθίστανται αντικείμενα μιας επιστημονικής έρευνας</a:t>
            </a:r>
            <a:r>
              <a:rPr lang="el-GR" sz="96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buClr>
                <a:srgbClr val="C00000"/>
              </a:buClr>
              <a:buFont typeface="Courier New" panose="02070309020205020404" pitchFamily="49" charset="0"/>
              <a:buChar char="o"/>
            </a:pPr>
            <a:r>
              <a:rPr lang="el-GR" sz="9600" dirty="0">
                <a:effectLst/>
                <a:latin typeface="Calibri" panose="020F0502020204030204" pitchFamily="34" charset="0"/>
                <a:ea typeface="Calibri" panose="020F0502020204030204" pitchFamily="34" charset="0"/>
                <a:cs typeface="Arial" panose="020B0604020202020204" pitchFamily="34" charset="0"/>
              </a:rPr>
              <a:t>Άλλωστε όπως εξηγείται και στο βιβλίο της </a:t>
            </a:r>
            <a:r>
              <a:rPr lang="el-GR" sz="9600" dirty="0">
                <a:latin typeface="Calibri" panose="020F0502020204030204" pitchFamily="34" charset="0"/>
                <a:ea typeface="Calibri" panose="020F0502020204030204" pitchFamily="34" charset="0"/>
                <a:cs typeface="Arial" panose="020B0604020202020204" pitchFamily="34" charset="0"/>
              </a:rPr>
              <a:t>Α</a:t>
            </a:r>
            <a:r>
              <a:rPr lang="el-GR" sz="9600" dirty="0">
                <a:effectLst/>
                <a:latin typeface="Calibri" panose="020F0502020204030204" pitchFamily="34" charset="0"/>
                <a:ea typeface="Calibri" panose="020F0502020204030204" pitchFamily="34" charset="0"/>
                <a:cs typeface="Arial" panose="020B0604020202020204" pitchFamily="34" charset="0"/>
              </a:rPr>
              <a:t>ντωνοπούλου, τα φυσικά φαινόμενα είναι ανεξάρτητα και πρότερα της ανθρώπινης ύπαρξης, και τα κοινωνικά γεγονότα εξωτερικά των επιμέρους ατόμων, δεδομένα και υποχρεωτικά για όλους. </a:t>
            </a:r>
          </a:p>
          <a:p>
            <a:pPr>
              <a:lnSpc>
                <a:spcPct val="107000"/>
              </a:lnSpc>
              <a:spcAft>
                <a:spcPts val="800"/>
              </a:spcAft>
              <a:buClr>
                <a:srgbClr val="C00000"/>
              </a:buClr>
              <a:buFont typeface="Courier New" panose="02070309020205020404" pitchFamily="49" charset="0"/>
              <a:buChar char="o"/>
            </a:pPr>
            <a:r>
              <a:rPr lang="el-GR" sz="9600" dirty="0">
                <a:latin typeface="Calibri" panose="020F0502020204030204" pitchFamily="34" charset="0"/>
                <a:ea typeface="Calibri" panose="020F0502020204030204" pitchFamily="34" charset="0"/>
                <a:cs typeface="Arial" panose="020B0604020202020204" pitchFamily="34" charset="0"/>
              </a:rPr>
              <a:t>Ε</a:t>
            </a:r>
            <a:r>
              <a:rPr lang="el-GR" sz="9600" dirty="0">
                <a:effectLst/>
                <a:latin typeface="Calibri" panose="020F0502020204030204" pitchFamily="34" charset="0"/>
                <a:ea typeface="Calibri" panose="020F0502020204030204" pitchFamily="34" charset="0"/>
                <a:cs typeface="Arial" panose="020B0604020202020204" pitchFamily="34" charset="0"/>
              </a:rPr>
              <a:t>πομένως, αιτία των κοινωνικών φαινομένων αποτελεί η αναγωγή τους έως τότε στην ανθρώπινη φύση και ανάγκες, κάτι που είναι και εκτός των ορίων της επιστημονικής προσέγγισης.</a:t>
            </a:r>
          </a:p>
          <a:p>
            <a:pPr marL="0" indent="0">
              <a:lnSpc>
                <a:spcPct val="107000"/>
              </a:lnSpc>
              <a:spcAft>
                <a:spcPts val="800"/>
              </a:spcAft>
              <a:buNone/>
            </a:pPr>
            <a:endParaRPr lang="el-GR" sz="180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endParaRPr lang="el-GR" sz="4000" dirty="0"/>
          </a:p>
          <a:p>
            <a:pPr marL="0" indent="0" algn="r">
              <a:lnSpc>
                <a:spcPct val="107000"/>
              </a:lnSpc>
              <a:spcAft>
                <a:spcPts val="800"/>
              </a:spcAft>
              <a:buNone/>
            </a:pPr>
            <a:r>
              <a:rPr lang="el-GR" sz="4000" dirty="0"/>
              <a:t>Περί του Καταμερισμού της Κοινωνικής Εργασίας, 1893</a:t>
            </a:r>
          </a:p>
          <a:p>
            <a:pPr marL="0" indent="0">
              <a:lnSpc>
                <a:spcPct val="107000"/>
              </a:lnSpc>
              <a:spcAft>
                <a:spcPts val="800"/>
              </a:spcAft>
              <a:buNone/>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841450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0F0F42-2451-FA41-704B-98DA4C02C045}"/>
              </a:ext>
            </a:extLst>
          </p:cNvPr>
          <p:cNvSpPr>
            <a:spLocks noGrp="1"/>
          </p:cNvSpPr>
          <p:nvPr>
            <p:ph type="title"/>
          </p:nvPr>
        </p:nvSpPr>
        <p:spPr>
          <a:xfrm>
            <a:off x="2144599" y="299301"/>
            <a:ext cx="8064630" cy="691299"/>
          </a:xfrm>
        </p:spPr>
        <p:txBody>
          <a:bodyPr/>
          <a:lstStyle/>
          <a:p>
            <a:pPr algn="ctr"/>
            <a:r>
              <a:rPr lang="el-GR" i="1" dirty="0" err="1"/>
              <a:t>Επιλογικά</a:t>
            </a:r>
            <a:endParaRPr lang="el-GR" i="1" dirty="0"/>
          </a:p>
        </p:txBody>
      </p:sp>
      <p:sp>
        <p:nvSpPr>
          <p:cNvPr id="3" name="Θέση περιεχομένου 2">
            <a:extLst>
              <a:ext uri="{FF2B5EF4-FFF2-40B4-BE49-F238E27FC236}">
                <a16:creationId xmlns:a16="http://schemas.microsoft.com/office/drawing/2014/main" id="{56DF7801-AC2E-F77B-B7DE-A4A58C6D8831}"/>
              </a:ext>
            </a:extLst>
          </p:cNvPr>
          <p:cNvSpPr>
            <a:spLocks noGrp="1"/>
          </p:cNvSpPr>
          <p:nvPr>
            <p:ph idx="1"/>
          </p:nvPr>
        </p:nvSpPr>
        <p:spPr>
          <a:xfrm>
            <a:off x="1073477" y="1522428"/>
            <a:ext cx="10045045" cy="4736969"/>
          </a:xfrm>
        </p:spPr>
        <p:txBody>
          <a:bodyPr>
            <a:normAutofit fontScale="92500"/>
          </a:bodyPr>
          <a:lstStyle/>
          <a:p>
            <a:pPr>
              <a:buClr>
                <a:srgbClr val="FF0000"/>
              </a:buClr>
              <a:buFont typeface="Wingdings" panose="05000000000000000000" pitchFamily="2" charset="2"/>
              <a:buChar char="ü"/>
            </a:pPr>
            <a:r>
              <a:rPr lang="el-GR" sz="2400" u="sng" dirty="0"/>
              <a:t>Δύο ήτανε τα βασικά θέματα στην κοινωνιολογία του </a:t>
            </a:r>
            <a:r>
              <a:rPr lang="el-GR" sz="2400" u="sng" dirty="0" err="1"/>
              <a:t>Ντιρκεμ</a:t>
            </a:r>
            <a:r>
              <a:rPr lang="el-GR" sz="2400" dirty="0"/>
              <a:t>: η προτεραιότητα του κοινωνικού έναντι του ατόμου και η ιδέα ότι η κοινωνία μπορεί να μελετηθεί επιστημονικά. Έτσι ήρθε στο προσκήνιο, η έννοια των κοινωνικών γεγονότων. Τα κοινωνικά γεγονότα μελετώνται εμπειρικά, είναι εξωτερικά του ατόμου και ασκούν εξαναγκαστική επίδραση στο άτομο και εξηγούνται από άλλα κοινωνικά γεγονότα.</a:t>
            </a:r>
          </a:p>
          <a:p>
            <a:pPr marL="0" indent="0">
              <a:buClr>
                <a:srgbClr val="FF0000"/>
              </a:buClr>
              <a:buNone/>
            </a:pPr>
            <a:endParaRPr lang="el-GR" sz="2400" dirty="0"/>
          </a:p>
          <a:p>
            <a:pPr>
              <a:buClr>
                <a:srgbClr val="FF0000"/>
              </a:buClr>
              <a:buFont typeface="Wingdings" panose="05000000000000000000" pitchFamily="2" charset="2"/>
              <a:buChar char="ü"/>
            </a:pPr>
            <a:r>
              <a:rPr lang="el-GR" sz="2400" u="sng" dirty="0"/>
              <a:t>Μέσα από το πρώιμο έργο του ο </a:t>
            </a:r>
            <a:r>
              <a:rPr lang="el-GR" sz="2400" u="sng" dirty="0" err="1"/>
              <a:t>Ντιρκεμ</a:t>
            </a:r>
            <a:r>
              <a:rPr lang="el-GR" sz="2400" dirty="0"/>
              <a:t>, υποστήριξε ότι η συλλογική συνείδηση των κοινωνιών με μηχανική αλληλεγγύη έχει αντικατασταθεί από μία νέα οργανική αλληλεγγύη, η οποία βασίζεται στην αμοιβαία αλληλεξάρτηση σε μια κοινωνία οργανωμένη μέσω ενός καταμερισμού της εργασίας. Έμφαση εξίσου δίνει στην διάκριση μεταξύ μηχανικής και οργανικής αλληλεγγύης, όπου η πρώτη σχετίζεται με κατασταλτικούς νόμους , ενώ η οργανική συνδέεται με νομικά συστήματα που βασίζονται στην αποκατάσταση.</a:t>
            </a:r>
          </a:p>
          <a:p>
            <a:endParaRPr lang="el-GR" dirty="0"/>
          </a:p>
        </p:txBody>
      </p:sp>
    </p:spTree>
    <p:extLst>
      <p:ext uri="{BB962C8B-B14F-4D97-AF65-F5344CB8AC3E}">
        <p14:creationId xmlns:p14="http://schemas.microsoft.com/office/powerpoint/2010/main" val="1178678334"/>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046395D-D8B3-3D8F-BB5F-13565418F2E3}"/>
              </a:ext>
            </a:extLst>
          </p:cNvPr>
          <p:cNvSpPr>
            <a:spLocks noGrp="1"/>
          </p:cNvSpPr>
          <p:nvPr>
            <p:ph idx="1"/>
          </p:nvPr>
        </p:nvSpPr>
        <p:spPr>
          <a:xfrm>
            <a:off x="1663831" y="895546"/>
            <a:ext cx="9789736" cy="5066908"/>
          </a:xfrm>
        </p:spPr>
        <p:txBody>
          <a:bodyPr/>
          <a:lstStyle/>
          <a:p>
            <a:pPr marL="0" indent="0" algn="ctr">
              <a:buNone/>
            </a:pPr>
            <a:r>
              <a:rPr lang="el-GR" sz="3200" b="1" i="1" u="sng" dirty="0"/>
              <a:t>Βιβλιογραφία: </a:t>
            </a:r>
          </a:p>
          <a:p>
            <a:endParaRPr lang="el-GR" b="1" i="1" u="sng" dirty="0"/>
          </a:p>
          <a:p>
            <a:pPr marL="0" indent="0">
              <a:buNone/>
            </a:pPr>
            <a:endParaRPr lang="el-GR" b="1" i="1" u="sng" dirty="0"/>
          </a:p>
          <a:p>
            <a:pPr marL="0" indent="0">
              <a:buNone/>
            </a:pPr>
            <a:r>
              <a:rPr lang="el-GR" dirty="0"/>
              <a:t> </a:t>
            </a:r>
            <a:r>
              <a:rPr lang="en-GB" i="1" dirty="0"/>
              <a:t>Raymond Aron,1994,</a:t>
            </a:r>
            <a:r>
              <a:rPr lang="el-GR" i="1" dirty="0"/>
              <a:t> Η εξέλιξη της κοινωνιολογικής </a:t>
            </a:r>
            <a:r>
              <a:rPr lang="el-GR" i="1" dirty="0" err="1"/>
              <a:t>σκέψης,εκδ.ΓΝΩΣΗ</a:t>
            </a:r>
            <a:endParaRPr lang="el-GR" i="1" dirty="0"/>
          </a:p>
          <a:p>
            <a:pPr marL="0" indent="0">
              <a:buNone/>
            </a:pPr>
            <a:endParaRPr lang="el-GR" i="1" dirty="0"/>
          </a:p>
          <a:p>
            <a:pPr marL="0" indent="0">
              <a:buNone/>
            </a:pPr>
            <a:r>
              <a:rPr lang="el-GR" i="1" dirty="0"/>
              <a:t> Αντωνοπούλου Μαρία, 2011, Οι κλασσικοί της </a:t>
            </a:r>
            <a:r>
              <a:rPr lang="el-GR" i="1" dirty="0" err="1"/>
              <a:t>κοινωνιολογίας,εκδ.Σαββάλας</a:t>
            </a:r>
            <a:endParaRPr lang="el-GR" i="1" dirty="0"/>
          </a:p>
        </p:txBody>
      </p:sp>
    </p:spTree>
    <p:extLst>
      <p:ext uri="{BB962C8B-B14F-4D97-AF65-F5344CB8AC3E}">
        <p14:creationId xmlns:p14="http://schemas.microsoft.com/office/powerpoint/2010/main" val="398972642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41BF0AA-2985-B35C-6B6F-5C91B71FCD25}"/>
              </a:ext>
            </a:extLst>
          </p:cNvPr>
          <p:cNvSpPr>
            <a:spLocks noGrp="1"/>
          </p:cNvSpPr>
          <p:nvPr>
            <p:ph idx="1"/>
          </p:nvPr>
        </p:nvSpPr>
        <p:spPr>
          <a:xfrm>
            <a:off x="965043" y="1166960"/>
            <a:ext cx="9601200" cy="3581400"/>
          </a:xfrm>
        </p:spPr>
        <p:txBody>
          <a:bodyPr>
            <a:normAutofit/>
          </a:bodyPr>
          <a:lstStyle/>
          <a:p>
            <a:pPr marL="0" indent="0">
              <a:buNone/>
            </a:pPr>
            <a:r>
              <a:rPr lang="el-GR" sz="2400" b="1" dirty="0" err="1">
                <a:latin typeface="+mj-lt"/>
              </a:rPr>
              <a:t>Εμίλ</a:t>
            </a:r>
            <a:r>
              <a:rPr lang="el-GR" sz="2400" b="1" dirty="0">
                <a:latin typeface="+mj-lt"/>
              </a:rPr>
              <a:t> </a:t>
            </a:r>
            <a:r>
              <a:rPr lang="el-GR" sz="2400" b="1" dirty="0" err="1">
                <a:latin typeface="+mj-lt"/>
              </a:rPr>
              <a:t>Ντιρκεμ</a:t>
            </a:r>
            <a:r>
              <a:rPr lang="el-GR" sz="2400" dirty="0">
                <a:latin typeface="+mj-lt"/>
              </a:rPr>
              <a:t>: Γάλλος φιλόσοφος, κοινωνιολόγος</a:t>
            </a:r>
          </a:p>
          <a:p>
            <a:pPr marL="0" indent="0">
              <a:buNone/>
            </a:pPr>
            <a:endParaRPr lang="el-GR" sz="2400" dirty="0"/>
          </a:p>
          <a:p>
            <a:pPr marL="0" indent="0">
              <a:buNone/>
            </a:pPr>
            <a:r>
              <a:rPr lang="el-GR" sz="2400" u="sng" dirty="0"/>
              <a:t>Σημαντικά έργα του</a:t>
            </a:r>
            <a:r>
              <a:rPr lang="el-GR" sz="2400" dirty="0"/>
              <a:t>:</a:t>
            </a:r>
          </a:p>
          <a:p>
            <a:pPr marL="514350" indent="-514350">
              <a:buFont typeface="+mj-lt"/>
              <a:buAutoNum type="romanLcPeriod"/>
            </a:pPr>
            <a:r>
              <a:rPr lang="el-GR" sz="2400" b="1" dirty="0"/>
              <a:t>Περί του Καταμερισμού της Κοινωνικής Εργασίας, 1893</a:t>
            </a:r>
          </a:p>
          <a:p>
            <a:pPr marL="514350" indent="-514350">
              <a:buFont typeface="+mj-lt"/>
              <a:buAutoNum type="romanLcPeriod"/>
            </a:pPr>
            <a:r>
              <a:rPr lang="el-GR" sz="2400" dirty="0"/>
              <a:t>Η Αυτοκτονία,1897</a:t>
            </a:r>
            <a:endParaRPr lang="en-GB" sz="2400" dirty="0"/>
          </a:p>
          <a:p>
            <a:pPr marL="514350" indent="-514350">
              <a:buFont typeface="+mj-lt"/>
              <a:buAutoNum type="romanLcPeriod"/>
            </a:pPr>
            <a:r>
              <a:rPr lang="el-GR" sz="2400" dirty="0"/>
              <a:t>Οι Κανόνες της Κοινωνιολογικής μεθόδου, 1895</a:t>
            </a:r>
            <a:endParaRPr lang="en-GB" sz="2400" dirty="0"/>
          </a:p>
          <a:p>
            <a:pPr marL="514350" indent="-514350">
              <a:buFont typeface="+mj-lt"/>
              <a:buAutoNum type="romanLcPeriod"/>
            </a:pPr>
            <a:r>
              <a:rPr lang="el-GR" sz="2400" dirty="0"/>
              <a:t>Στοιχειώδεις μορφές της θρησκευτικής ζωής,1912</a:t>
            </a:r>
          </a:p>
          <a:p>
            <a:pPr marL="0" indent="0">
              <a:buNone/>
            </a:pPr>
            <a:endParaRPr lang="el-GR" dirty="0"/>
          </a:p>
          <a:p>
            <a:endParaRPr lang="el-GR" dirty="0"/>
          </a:p>
        </p:txBody>
      </p:sp>
    </p:spTree>
    <p:extLst>
      <p:ext uri="{BB962C8B-B14F-4D97-AF65-F5344CB8AC3E}">
        <p14:creationId xmlns:p14="http://schemas.microsoft.com/office/powerpoint/2010/main" val="194801832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BCA59EC-C6FD-857B-F3D8-CC91C9D6920D}"/>
              </a:ext>
            </a:extLst>
          </p:cNvPr>
          <p:cNvSpPr>
            <a:spLocks noGrp="1"/>
          </p:cNvSpPr>
          <p:nvPr>
            <p:ph idx="1"/>
          </p:nvPr>
        </p:nvSpPr>
        <p:spPr>
          <a:xfrm>
            <a:off x="933554" y="971963"/>
            <a:ext cx="10850251" cy="6377233"/>
          </a:xfrm>
        </p:spPr>
        <p:txBody>
          <a:bodyPr>
            <a:normAutofit/>
          </a:bodyPr>
          <a:lstStyle/>
          <a:p>
            <a:pPr>
              <a:buFont typeface="Wingdings" panose="05000000000000000000" pitchFamily="2" charset="2"/>
              <a:buChar char="q"/>
            </a:pPr>
            <a:r>
              <a:rPr lang="el-GR" sz="2600" dirty="0"/>
              <a:t>Ο </a:t>
            </a:r>
            <a:r>
              <a:rPr lang="el-GR" sz="2600" dirty="0" err="1"/>
              <a:t>Ντιρκεμ</a:t>
            </a:r>
            <a:r>
              <a:rPr lang="el-GR" sz="2600" dirty="0"/>
              <a:t> ασχολήθηκε με τη σχέση ατόμων και κοινωνίας.</a:t>
            </a:r>
          </a:p>
          <a:p>
            <a:pPr marL="0" indent="0">
              <a:buNone/>
            </a:pPr>
            <a:endParaRPr lang="el-GR" sz="2600" dirty="0"/>
          </a:p>
          <a:p>
            <a:pPr marL="0" indent="0">
              <a:buNone/>
            </a:pPr>
            <a:r>
              <a:rPr lang="el-GR" sz="2600" b="1" dirty="0"/>
              <a:t>«Πώς ένα άθροισμα ατόμων μπορεί να αποτελέσει κοινότητα;»</a:t>
            </a:r>
          </a:p>
          <a:p>
            <a:pPr marL="0" indent="0">
              <a:buNone/>
            </a:pPr>
            <a:endParaRPr lang="el-GR" sz="2600" dirty="0"/>
          </a:p>
          <a:p>
            <a:pPr marL="0" indent="0">
              <a:buNone/>
            </a:pPr>
            <a:r>
              <a:rPr lang="el-GR" sz="2600" dirty="0"/>
              <a:t>Η απάντηση σε αυτό το ερώτημα δόθηκε με την δημιουργία και την διάκριση</a:t>
            </a:r>
          </a:p>
          <a:p>
            <a:pPr marL="0" indent="0">
              <a:buNone/>
            </a:pPr>
            <a:r>
              <a:rPr lang="el-GR" sz="2600" u="sng" dirty="0"/>
              <a:t>2 μορφών αλληλεγγύης</a:t>
            </a:r>
            <a:r>
              <a:rPr lang="el-GR" sz="2600" dirty="0"/>
              <a:t>, της </a:t>
            </a:r>
            <a:r>
              <a:rPr lang="el-GR" sz="2600" b="1" dirty="0"/>
              <a:t>μηχανικής</a:t>
            </a:r>
            <a:r>
              <a:rPr lang="el-GR" sz="2600" dirty="0"/>
              <a:t> και την </a:t>
            </a:r>
            <a:r>
              <a:rPr lang="el-GR" sz="2600" b="1" dirty="0"/>
              <a:t>οργανικής</a:t>
            </a:r>
            <a:r>
              <a:rPr lang="el-GR" sz="2600" dirty="0"/>
              <a:t>.</a:t>
            </a:r>
          </a:p>
          <a:p>
            <a:pPr marL="0" indent="0">
              <a:buNone/>
            </a:pPr>
            <a:r>
              <a:rPr lang="el-GR" sz="2600" dirty="0"/>
              <a:t>Η κοινωνική συνοχή των μελών μιας κοινωνίας εκφράζεται με τον όρο</a:t>
            </a:r>
          </a:p>
          <a:p>
            <a:pPr marL="0" indent="0">
              <a:buNone/>
            </a:pPr>
            <a:r>
              <a:rPr lang="el-GR" sz="2600" dirty="0"/>
              <a:t>«κοινωνική αλληλεγγύη»</a:t>
            </a:r>
          </a:p>
          <a:p>
            <a:pPr marL="0" indent="0">
              <a:buNone/>
            </a:pPr>
            <a:endParaRPr lang="el-GR" sz="2800" dirty="0"/>
          </a:p>
          <a:p>
            <a:pPr marL="0" indent="0" algn="r">
              <a:buNone/>
            </a:pPr>
            <a:endParaRPr lang="el-GR" sz="1000" dirty="0"/>
          </a:p>
          <a:p>
            <a:pPr marL="0" indent="0" algn="r">
              <a:buNone/>
            </a:pPr>
            <a:endParaRPr lang="el-GR" sz="1000" dirty="0"/>
          </a:p>
          <a:p>
            <a:pPr marL="0" indent="0" algn="r">
              <a:buNone/>
            </a:pPr>
            <a:r>
              <a:rPr lang="el-GR" sz="1000" dirty="0"/>
              <a:t>Περί του Καταμερισμού της Κοινωνικής Εργασίας, 1893</a:t>
            </a:r>
          </a:p>
          <a:p>
            <a:pPr marL="0" indent="0" algn="r">
              <a:buNone/>
            </a:pPr>
            <a:endParaRPr lang="el-GR" sz="2800" dirty="0"/>
          </a:p>
        </p:txBody>
      </p:sp>
    </p:spTree>
    <p:extLst>
      <p:ext uri="{BB962C8B-B14F-4D97-AF65-F5344CB8AC3E}">
        <p14:creationId xmlns:p14="http://schemas.microsoft.com/office/powerpoint/2010/main" val="304613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0AC3D8E-F224-92A5-64E8-AC40205E0E91}"/>
              </a:ext>
            </a:extLst>
          </p:cNvPr>
          <p:cNvSpPr>
            <a:spLocks noGrp="1"/>
          </p:cNvSpPr>
          <p:nvPr>
            <p:ph idx="1"/>
          </p:nvPr>
        </p:nvSpPr>
        <p:spPr>
          <a:xfrm>
            <a:off x="857841" y="296946"/>
            <a:ext cx="10916238" cy="6551628"/>
          </a:xfrm>
        </p:spPr>
        <p:txBody>
          <a:bodyPr>
            <a:normAutofit lnSpcReduction="10000"/>
          </a:bodyPr>
          <a:lstStyle/>
          <a:p>
            <a:pPr marL="0" indent="0">
              <a:buNone/>
            </a:pPr>
            <a:r>
              <a:rPr lang="el-GR" sz="2400" b="1" dirty="0"/>
              <a:t>Συγκεκριμένα:</a:t>
            </a:r>
          </a:p>
          <a:p>
            <a:pPr>
              <a:buFont typeface="Wingdings" panose="05000000000000000000" pitchFamily="2" charset="2"/>
              <a:buChar char="q"/>
            </a:pPr>
            <a:r>
              <a:rPr lang="el-GR" sz="2400" dirty="0"/>
              <a:t>Οι </a:t>
            </a:r>
            <a:r>
              <a:rPr lang="el-GR" sz="2400" i="1" dirty="0"/>
              <a:t>προβιομηχανικές κοινωνίες</a:t>
            </a:r>
            <a:r>
              <a:rPr lang="el-GR" sz="2400" dirty="0"/>
              <a:t> στηρίζονται σε αυτό που ο</a:t>
            </a:r>
          </a:p>
          <a:p>
            <a:pPr marL="0" indent="0">
              <a:buNone/>
            </a:pPr>
            <a:r>
              <a:rPr lang="el-GR" sz="2400" dirty="0" err="1"/>
              <a:t>Nτιρκεμ</a:t>
            </a:r>
            <a:r>
              <a:rPr lang="el-GR" sz="2400" dirty="0"/>
              <a:t> ονόμασε </a:t>
            </a:r>
            <a:r>
              <a:rPr lang="el-GR" sz="2400" u="sng" dirty="0"/>
              <a:t>«μηχανική αλληλεγγύη» </a:t>
            </a:r>
            <a:r>
              <a:rPr lang="el-GR" sz="2400" dirty="0"/>
              <a:t>(“</a:t>
            </a:r>
            <a:r>
              <a:rPr lang="el-GR" sz="2400" dirty="0" err="1"/>
              <a:t>solidarite</a:t>
            </a:r>
            <a:endParaRPr lang="el-GR" sz="2400" dirty="0"/>
          </a:p>
          <a:p>
            <a:pPr marL="0" indent="0">
              <a:buNone/>
            </a:pPr>
            <a:r>
              <a:rPr lang="el-GR" sz="2400" dirty="0" err="1"/>
              <a:t>mechanique</a:t>
            </a:r>
            <a:r>
              <a:rPr lang="el-GR" sz="2400" dirty="0"/>
              <a:t>”). Εδώ υπάρχει μεγάλη κοινωνική ομοιομορφία,</a:t>
            </a:r>
          </a:p>
          <a:p>
            <a:pPr marL="0" indent="0">
              <a:buNone/>
            </a:pPr>
            <a:r>
              <a:rPr lang="el-GR" sz="2400" dirty="0"/>
              <a:t>συνοχή και συναίνεση γύρω από τις αξίες και τις πεποιθήσεις,</a:t>
            </a:r>
          </a:p>
          <a:p>
            <a:pPr marL="0" indent="0">
              <a:buNone/>
            </a:pPr>
            <a:r>
              <a:rPr lang="el-GR" sz="2400" dirty="0"/>
              <a:t>μεγάλη πίεση για υπακοή στους κανόνες και μεγάλη εξάρτηση</a:t>
            </a:r>
          </a:p>
          <a:p>
            <a:pPr marL="0" indent="0">
              <a:buNone/>
            </a:pPr>
            <a:r>
              <a:rPr lang="el-GR" sz="2400" dirty="0"/>
              <a:t>από τις παραδόσεις και την οικογένεια.</a:t>
            </a:r>
          </a:p>
          <a:p>
            <a:pPr>
              <a:buFont typeface="Wingdings" panose="05000000000000000000" pitchFamily="2" charset="2"/>
              <a:buChar char="q"/>
            </a:pPr>
            <a:r>
              <a:rPr lang="el-GR" sz="2400" dirty="0"/>
              <a:t>Οι </a:t>
            </a:r>
            <a:r>
              <a:rPr lang="el-GR" sz="2400" i="1" dirty="0"/>
              <a:t>βιομηχανικές κοινωνίες </a:t>
            </a:r>
            <a:r>
              <a:rPr lang="el-GR" sz="2400" dirty="0"/>
              <a:t>στηρίζονται στην </a:t>
            </a:r>
            <a:r>
              <a:rPr lang="el-GR" sz="2400" u="sng" dirty="0"/>
              <a:t>«οργανική</a:t>
            </a:r>
          </a:p>
          <a:p>
            <a:pPr marL="0" indent="0">
              <a:buNone/>
            </a:pPr>
            <a:r>
              <a:rPr lang="el-GR" sz="2400" u="sng" dirty="0"/>
              <a:t>αλληλεγγύη»</a:t>
            </a:r>
            <a:r>
              <a:rPr lang="el-GR" sz="2400" dirty="0"/>
              <a:t>(“</a:t>
            </a:r>
            <a:r>
              <a:rPr lang="el-GR" sz="2400" dirty="0" err="1"/>
              <a:t>solidarite</a:t>
            </a:r>
            <a:r>
              <a:rPr lang="el-GR" sz="2400" dirty="0"/>
              <a:t> </a:t>
            </a:r>
            <a:r>
              <a:rPr lang="el-GR" sz="2400" dirty="0" err="1"/>
              <a:t>organique</a:t>
            </a:r>
            <a:r>
              <a:rPr lang="el-GR" sz="2400" dirty="0"/>
              <a:t>”). Εδώ διακρίνουμε υψηλό</a:t>
            </a:r>
          </a:p>
          <a:p>
            <a:pPr marL="0" indent="0">
              <a:buNone/>
            </a:pPr>
            <a:r>
              <a:rPr lang="el-GR" sz="2400" dirty="0"/>
              <a:t>καταμερισμό εργασίας ανάμεσα σε εξειδικευμένους ρόλους, ο</a:t>
            </a:r>
          </a:p>
          <a:p>
            <a:pPr marL="0" indent="0">
              <a:buNone/>
            </a:pPr>
            <a:r>
              <a:rPr lang="el-GR" sz="2400" dirty="0"/>
              <a:t>οποίος ωθεί τα μέλη των κοινωνιών αυτών στην αλληλεξάρτηση</a:t>
            </a:r>
          </a:p>
          <a:p>
            <a:pPr marL="0" indent="0">
              <a:buNone/>
            </a:pPr>
            <a:r>
              <a:rPr lang="el-GR" sz="2400" dirty="0"/>
              <a:t>και στην ανταλλαγή αγαθών και υπηρεσιών.</a:t>
            </a:r>
            <a:endParaRPr lang="en-GB" sz="2400" dirty="0"/>
          </a:p>
          <a:p>
            <a:pPr marL="0" indent="0" algn="r">
              <a:buNone/>
            </a:pPr>
            <a:endParaRPr lang="el-GR" sz="1000" dirty="0"/>
          </a:p>
          <a:p>
            <a:pPr marL="0" indent="0" algn="r">
              <a:buNone/>
            </a:pPr>
            <a:endParaRPr lang="el-GR" sz="1000" dirty="0"/>
          </a:p>
          <a:p>
            <a:pPr marL="0" indent="0" algn="r">
              <a:buNone/>
            </a:pPr>
            <a:r>
              <a:rPr lang="el-GR" sz="1000" dirty="0"/>
              <a:t>Περί του Καταμερισμού της Κοινωνικής Εργασίας, 1893</a:t>
            </a:r>
          </a:p>
          <a:p>
            <a:pPr marL="0" indent="0">
              <a:buNone/>
            </a:pPr>
            <a:endParaRPr lang="el-GR" sz="2400" dirty="0"/>
          </a:p>
        </p:txBody>
      </p:sp>
    </p:spTree>
    <p:extLst>
      <p:ext uri="{BB962C8B-B14F-4D97-AF65-F5344CB8AC3E}">
        <p14:creationId xmlns:p14="http://schemas.microsoft.com/office/powerpoint/2010/main" val="40123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a:extLst>
              <a:ext uri="{FF2B5EF4-FFF2-40B4-BE49-F238E27FC236}">
                <a16:creationId xmlns:a16="http://schemas.microsoft.com/office/drawing/2014/main" id="{B301C336-0181-5642-8083-7754D6F30DCC}"/>
              </a:ext>
            </a:extLst>
          </p:cNvPr>
          <p:cNvSpPr>
            <a:spLocks noGrp="1"/>
          </p:cNvSpPr>
          <p:nvPr>
            <p:ph idx="1"/>
          </p:nvPr>
        </p:nvSpPr>
        <p:spPr>
          <a:xfrm>
            <a:off x="867268" y="294587"/>
            <a:ext cx="10635004" cy="6268825"/>
          </a:xfrm>
        </p:spPr>
        <p:txBody>
          <a:bodyPr>
            <a:normAutofit fontScale="92500" lnSpcReduction="10000"/>
          </a:bodyPr>
          <a:lstStyle/>
          <a:p>
            <a:pPr marL="0" indent="0">
              <a:buNone/>
            </a:pPr>
            <a:r>
              <a:rPr lang="el-GR" sz="2600" dirty="0"/>
              <a:t>Για τον </a:t>
            </a:r>
            <a:r>
              <a:rPr lang="el-GR" sz="2600" dirty="0" err="1"/>
              <a:t>Ντιρκεμ</a:t>
            </a:r>
            <a:r>
              <a:rPr lang="el-GR" sz="2600" dirty="0"/>
              <a:t>, η </a:t>
            </a:r>
            <a:r>
              <a:rPr lang="el-GR" sz="2600" i="1" u="sng" dirty="0"/>
              <a:t>μηχανική αλληλεγγύη </a:t>
            </a:r>
            <a:r>
              <a:rPr lang="el-GR" sz="2600" dirty="0"/>
              <a:t>είναι η </a:t>
            </a:r>
            <a:r>
              <a:rPr lang="el-GR" sz="2600" b="1" dirty="0"/>
              <a:t>αλληλεγγύη μέσω</a:t>
            </a:r>
          </a:p>
          <a:p>
            <a:pPr marL="0" indent="0">
              <a:buNone/>
            </a:pPr>
            <a:r>
              <a:rPr lang="el-GR" sz="2600" b="1" dirty="0"/>
              <a:t>της ομοιότητας</a:t>
            </a:r>
            <a:r>
              <a:rPr lang="el-GR" sz="2600" dirty="0"/>
              <a:t>. </a:t>
            </a:r>
          </a:p>
          <a:p>
            <a:pPr marL="0" indent="0">
              <a:buNone/>
            </a:pPr>
            <a:r>
              <a:rPr lang="el-GR" sz="2600" dirty="0"/>
              <a:t>Όταν αυτή η μορφή αλληλεγγύης κυριαρχεί σε μια</a:t>
            </a:r>
          </a:p>
          <a:p>
            <a:pPr marL="0" indent="0">
              <a:buNone/>
            </a:pPr>
            <a:r>
              <a:rPr lang="el-GR" sz="2600" dirty="0"/>
              <a:t>κοινωνία τα άτομα διαφέρουν ελάχιστα μεταξύ τους. Αυτό σημαίνει</a:t>
            </a:r>
          </a:p>
          <a:p>
            <a:pPr marL="0" indent="0">
              <a:buNone/>
            </a:pPr>
            <a:r>
              <a:rPr lang="el-GR" sz="2600" dirty="0"/>
              <a:t>ότι ενστερνίζονται τις ίδιες αξίες αφού αναγνωρίζουν τα ίδια πράγματα ως ιερά</a:t>
            </a:r>
            <a:r>
              <a:rPr lang="en-GB" sz="2600" dirty="0"/>
              <a:t>.</a:t>
            </a:r>
            <a:endParaRPr lang="el-GR" sz="2600" dirty="0"/>
          </a:p>
          <a:p>
            <a:pPr marL="0" indent="0">
              <a:buNone/>
            </a:pPr>
            <a:r>
              <a:rPr lang="el-GR" sz="2600" i="1" dirty="0"/>
              <a:t>Αντίθετα</a:t>
            </a:r>
            <a:r>
              <a:rPr lang="el-GR" sz="2600" dirty="0"/>
              <a:t>, η </a:t>
            </a:r>
            <a:r>
              <a:rPr lang="el-GR" sz="2600" i="1" u="sng" dirty="0"/>
              <a:t>οργανική αλληλεγγύη </a:t>
            </a:r>
            <a:r>
              <a:rPr lang="el-GR" sz="2600" dirty="0"/>
              <a:t>είναι αυτή στην οποία η συναίνεση</a:t>
            </a:r>
          </a:p>
          <a:p>
            <a:pPr marL="0" indent="0">
              <a:buNone/>
            </a:pPr>
            <a:r>
              <a:rPr lang="el-GR" sz="2600" dirty="0"/>
              <a:t>και η συνοχή </a:t>
            </a:r>
            <a:r>
              <a:rPr lang="el-GR" sz="2600" b="1" dirty="0"/>
              <a:t>εκφράζονται μέσω της διαφοροποίησης</a:t>
            </a:r>
            <a:r>
              <a:rPr lang="el-GR" sz="2600" dirty="0"/>
              <a:t>. Εδώ τα άτομα</a:t>
            </a:r>
          </a:p>
          <a:p>
            <a:pPr marL="0" indent="0">
              <a:buNone/>
            </a:pPr>
            <a:r>
              <a:rPr lang="el-GR" sz="2600" dirty="0"/>
              <a:t>δεν είναι όμοια αλλά διαφέρουν και η συναίνεση πραγματώνεται</a:t>
            </a:r>
          </a:p>
          <a:p>
            <a:pPr marL="0" indent="0">
              <a:buNone/>
            </a:pPr>
            <a:r>
              <a:rPr lang="el-GR" sz="2600" dirty="0"/>
              <a:t>λόγω αυτής της διαφοροποίησης. Μάλιστα, ο </a:t>
            </a:r>
            <a:r>
              <a:rPr lang="el-GR" sz="2600" dirty="0" err="1"/>
              <a:t>Ντιρκεμ</a:t>
            </a:r>
            <a:r>
              <a:rPr lang="el-GR" sz="2600" dirty="0"/>
              <a:t> αποκαλούσε</a:t>
            </a:r>
          </a:p>
          <a:p>
            <a:pPr marL="0" indent="0">
              <a:buNone/>
            </a:pPr>
            <a:r>
              <a:rPr lang="el-GR" sz="2600" dirty="0"/>
              <a:t>την οργανική αλληλεγγύη «οργανική» </a:t>
            </a:r>
            <a:r>
              <a:rPr lang="el-GR" sz="2600" dirty="0" err="1"/>
              <a:t>κατ’αναλογίαν</a:t>
            </a:r>
            <a:r>
              <a:rPr lang="el-GR" sz="2600" dirty="0"/>
              <a:t> προς τα όργανα</a:t>
            </a:r>
          </a:p>
          <a:p>
            <a:pPr marL="0" indent="0">
              <a:buNone/>
            </a:pPr>
            <a:r>
              <a:rPr lang="el-GR" sz="2600" dirty="0"/>
              <a:t>του έμβιου όντος. Κάθε όργανο εκπληρώνει το καθένα τη δική του</a:t>
            </a:r>
          </a:p>
          <a:p>
            <a:pPr marL="0" indent="0">
              <a:buNone/>
            </a:pPr>
            <a:r>
              <a:rPr lang="el-GR" sz="2600" dirty="0"/>
              <a:t>λειτουργία, χωρίς να μοιάζει το ένα με το άλλο, ενώ είναι όλα το ίδιο</a:t>
            </a:r>
          </a:p>
          <a:p>
            <a:pPr marL="0" indent="0">
              <a:buNone/>
            </a:pPr>
            <a:r>
              <a:rPr lang="el-GR" sz="2600" dirty="0"/>
              <a:t>απαραίτητα</a:t>
            </a:r>
            <a:r>
              <a:rPr lang="el-GR" sz="2400" dirty="0"/>
              <a:t>.</a:t>
            </a:r>
            <a:endParaRPr lang="en-GB" sz="2400" dirty="0"/>
          </a:p>
          <a:p>
            <a:pPr marL="0" indent="0" algn="r">
              <a:buNone/>
            </a:pPr>
            <a:r>
              <a:rPr lang="el-GR" sz="1100" dirty="0"/>
              <a:t>Περί του Καταμερισμού της Κοινωνικής Εργασίας, 1893</a:t>
            </a:r>
          </a:p>
          <a:p>
            <a:pPr marL="0" indent="0">
              <a:buNone/>
            </a:pPr>
            <a:endParaRPr lang="el-GR" sz="2400" dirty="0"/>
          </a:p>
        </p:txBody>
      </p:sp>
    </p:spTree>
    <p:extLst>
      <p:ext uri="{BB962C8B-B14F-4D97-AF65-F5344CB8AC3E}">
        <p14:creationId xmlns:p14="http://schemas.microsoft.com/office/powerpoint/2010/main" val="213364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5A8D3B9-5EDA-A159-9F76-EAE308DFA44D}"/>
              </a:ext>
            </a:extLst>
          </p:cNvPr>
          <p:cNvSpPr>
            <a:spLocks noGrp="1"/>
          </p:cNvSpPr>
          <p:nvPr>
            <p:ph idx="1"/>
          </p:nvPr>
        </p:nvSpPr>
        <p:spPr>
          <a:xfrm>
            <a:off x="787940" y="306421"/>
            <a:ext cx="11404060" cy="6245158"/>
          </a:xfrm>
        </p:spPr>
        <p:txBody>
          <a:bodyPr>
            <a:noAutofit/>
          </a:bodyPr>
          <a:lstStyle/>
          <a:p>
            <a:pPr marL="0" indent="0">
              <a:buNone/>
            </a:pPr>
            <a:r>
              <a:rPr lang="el-GR" sz="2400" dirty="0"/>
              <a:t>Οι 2 αυτοί τύποι κοινωνικής αλληλεγγύης (μηχανική + οργανική) αποτελούν θεμελιακές</a:t>
            </a:r>
          </a:p>
          <a:p>
            <a:pPr marL="0" indent="0">
              <a:buNone/>
            </a:pPr>
            <a:r>
              <a:rPr lang="el-GR" sz="2400" i="1" dirty="0"/>
              <a:t>μορφές κοινωνικής συνένωσης και οργάνωσης.</a:t>
            </a:r>
          </a:p>
          <a:p>
            <a:pPr>
              <a:buFont typeface="Wingdings" panose="05000000000000000000" pitchFamily="2" charset="2"/>
              <a:buChar char="§"/>
            </a:pPr>
            <a:r>
              <a:rPr lang="el-GR" sz="2400" dirty="0"/>
              <a:t>Η </a:t>
            </a:r>
            <a:r>
              <a:rPr lang="el-GR" sz="2400" i="1" dirty="0"/>
              <a:t>μηχανική αλληλεγγύη </a:t>
            </a:r>
            <a:r>
              <a:rPr lang="el-GR" sz="2400" dirty="0"/>
              <a:t>περιέγραφε της </a:t>
            </a:r>
            <a:r>
              <a:rPr lang="el-GR" sz="2400" dirty="0" err="1"/>
              <a:t>προαστικές</a:t>
            </a:r>
            <a:r>
              <a:rPr lang="el-GR" sz="2400" dirty="0"/>
              <a:t>, τις </a:t>
            </a:r>
            <a:r>
              <a:rPr lang="el-GR" sz="2400" i="1" dirty="0"/>
              <a:t>«πρωτόγονες</a:t>
            </a:r>
            <a:r>
              <a:rPr lang="el-GR" sz="2400" dirty="0"/>
              <a:t>», όπως τις θεωρούσε ο </a:t>
            </a:r>
            <a:r>
              <a:rPr lang="el-GR" sz="2400" dirty="0" err="1"/>
              <a:t>Ντιρκεμ</a:t>
            </a:r>
            <a:r>
              <a:rPr lang="el-GR" sz="2400" dirty="0"/>
              <a:t> , </a:t>
            </a:r>
            <a:r>
              <a:rPr lang="el-GR" sz="2400" i="1" dirty="0"/>
              <a:t>κοινωνίες.</a:t>
            </a:r>
            <a:r>
              <a:rPr lang="el-GR" sz="2400" dirty="0"/>
              <a:t> </a:t>
            </a:r>
          </a:p>
          <a:p>
            <a:pPr marL="0" indent="0">
              <a:buNone/>
            </a:pPr>
            <a:r>
              <a:rPr lang="el-GR" sz="2400" dirty="0"/>
              <a:t>Εδώ οι κοινωνίες εμφανίζουν βραδείς ρυθμούς κίνησης και μεταβολής.</a:t>
            </a:r>
          </a:p>
          <a:p>
            <a:pPr>
              <a:buFont typeface="Wingdings" panose="05000000000000000000" pitchFamily="2" charset="2"/>
              <a:buChar char="§"/>
            </a:pPr>
            <a:r>
              <a:rPr lang="el-GR" sz="2400" dirty="0"/>
              <a:t>Η </a:t>
            </a:r>
            <a:r>
              <a:rPr lang="el-GR" sz="2400" i="1" dirty="0"/>
              <a:t>οργανική αλληλεγγύη </a:t>
            </a:r>
            <a:r>
              <a:rPr lang="el-GR" sz="2400" dirty="0"/>
              <a:t>συνιστά ανώτερη βαθμίδα οργάνωσης της κοινωνίας. Χαρακτηρίζει τη μοντέρνα, αστική, βιομηχανική κοινωνία πράγμα που σημαίνει ότι οι ρυθμοί ζωής είναι δυναμικοί και οι κοινωνικές σχέσεις έχουν ποικίλες μορφές.</a:t>
            </a:r>
          </a:p>
          <a:p>
            <a:pPr marL="0" indent="0">
              <a:buNone/>
            </a:pPr>
            <a:r>
              <a:rPr lang="el-GR" sz="2400" dirty="0"/>
              <a:t>Ο </a:t>
            </a:r>
            <a:r>
              <a:rPr lang="el-GR" sz="2400" dirty="0" err="1"/>
              <a:t>Ντιρκεμ</a:t>
            </a:r>
            <a:r>
              <a:rPr lang="el-GR" sz="2400" dirty="0"/>
              <a:t> θεωρεί πώς η ιστορία δείχνει την μηχανική αλληλεγγύη να υποχωρεί έναντι της οργανικής.</a:t>
            </a:r>
          </a:p>
          <a:p>
            <a:pPr marL="0" indent="0" algn="ctr">
              <a:buNone/>
            </a:pPr>
            <a:r>
              <a:rPr lang="el-GR" sz="2400" b="1" dirty="0"/>
              <a:t>«Όταν ο τρόπος με τον οποίο οι άνθρωποι είναι συμπαγώς</a:t>
            </a:r>
          </a:p>
          <a:p>
            <a:pPr marL="0" indent="0" algn="ctr">
              <a:buNone/>
            </a:pPr>
            <a:r>
              <a:rPr lang="el-GR" sz="2400" b="1" dirty="0"/>
              <a:t>συνδεδεμένοι μεταξύ τους τροποποιείται, είναι αναπόφευκτο ότι η</a:t>
            </a:r>
          </a:p>
          <a:p>
            <a:pPr marL="0" indent="0" algn="ctr">
              <a:buNone/>
            </a:pPr>
            <a:r>
              <a:rPr lang="el-GR" sz="2400" b="1" dirty="0"/>
              <a:t>δομή των κοινωνιών θα αλλάξει.».</a:t>
            </a:r>
            <a:endParaRPr lang="en-GB" sz="2400" b="1" dirty="0"/>
          </a:p>
          <a:p>
            <a:pPr marL="0" indent="0" algn="r">
              <a:buNone/>
            </a:pPr>
            <a:r>
              <a:rPr lang="el-GR" sz="1000" dirty="0"/>
              <a:t>Περί του Καταμερισμού της Κοινωνικής Εργασίας, 1893</a:t>
            </a:r>
          </a:p>
          <a:p>
            <a:pPr marL="0" indent="0" algn="ctr">
              <a:buNone/>
            </a:pPr>
            <a:endParaRPr lang="el-GR" sz="2400" b="1" dirty="0"/>
          </a:p>
        </p:txBody>
      </p:sp>
    </p:spTree>
    <p:extLst>
      <p:ext uri="{BB962C8B-B14F-4D97-AF65-F5344CB8AC3E}">
        <p14:creationId xmlns:p14="http://schemas.microsoft.com/office/powerpoint/2010/main" val="173458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91A0C9F-2F65-3A77-0D0D-EDF961C09C5F}"/>
              </a:ext>
            </a:extLst>
          </p:cNvPr>
          <p:cNvSpPr>
            <a:spLocks noGrp="1"/>
          </p:cNvSpPr>
          <p:nvPr>
            <p:ph idx="1"/>
          </p:nvPr>
        </p:nvSpPr>
        <p:spPr>
          <a:xfrm>
            <a:off x="828380" y="598602"/>
            <a:ext cx="11203364" cy="6259398"/>
          </a:xfrm>
        </p:spPr>
        <p:txBody>
          <a:bodyPr>
            <a:normAutofit/>
          </a:bodyPr>
          <a:lstStyle/>
          <a:p>
            <a:pPr marL="0" lvl="0" indent="0" rtl="0">
              <a:buClr>
                <a:srgbClr val="EF2929"/>
              </a:buClr>
              <a:buSzPct val="45000"/>
              <a:buNone/>
            </a:pPr>
            <a:endParaRPr lang="en-GB" sz="2800" dirty="0">
              <a:cs typeface="Tahoma" pitchFamily="2"/>
            </a:endParaRPr>
          </a:p>
          <a:p>
            <a:pPr lvl="0" rtl="0">
              <a:buClr>
                <a:srgbClr val="EF2929"/>
              </a:buClr>
              <a:buSzPct val="45000"/>
              <a:buFont typeface="Wingdings" panose="05000000000000000000" pitchFamily="2" charset="2"/>
              <a:buChar char="v"/>
            </a:pPr>
            <a:r>
              <a:rPr lang="en-GB" sz="2800" dirty="0">
                <a:cs typeface="Tahoma" pitchFamily="2"/>
              </a:rPr>
              <a:t>  </a:t>
            </a:r>
            <a:r>
              <a:rPr lang="el-GR" sz="2800" dirty="0">
                <a:cs typeface="Tahoma" pitchFamily="2"/>
              </a:rPr>
              <a:t>Ο </a:t>
            </a:r>
            <a:r>
              <a:rPr lang="el-GR" sz="2800" u="sng" dirty="0">
                <a:cs typeface="Tahoma" pitchFamily="2"/>
              </a:rPr>
              <a:t>τομέας</a:t>
            </a:r>
            <a:r>
              <a:rPr lang="el-GR" sz="2800" dirty="0">
                <a:cs typeface="Tahoma" pitchFamily="2"/>
              </a:rPr>
              <a:t> είναι μια κοινωνική ομάδα</a:t>
            </a:r>
            <a:r>
              <a:rPr lang="en-GB" sz="2800" dirty="0">
                <a:cs typeface="Tahoma" pitchFamily="2"/>
              </a:rPr>
              <a:t>, </a:t>
            </a:r>
            <a:r>
              <a:rPr lang="el-GR" sz="2800" dirty="0">
                <a:cs typeface="Tahoma" pitchFamily="2"/>
              </a:rPr>
              <a:t>που </a:t>
            </a:r>
            <a:r>
              <a:rPr lang="el-GR" sz="2800" dirty="0" err="1">
                <a:cs typeface="Tahoma" pitchFamily="2"/>
              </a:rPr>
              <a:t>διέπεται</a:t>
            </a:r>
            <a:r>
              <a:rPr lang="el-GR" sz="2800" dirty="0">
                <a:cs typeface="Tahoma" pitchFamily="2"/>
              </a:rPr>
              <a:t> από μηχανική αλληλεγγύη μέσω της ομοιότητας. Υπάρχει ενσωμάτωση και τοποθετείται σε ορισμένο χώρο, ενώ χαρακτηρίζεται από αυτάρκεια και ελάχιστη επαφή με τον έξω κόσμο.</a:t>
            </a:r>
            <a:endParaRPr lang="en-GB" sz="2800" dirty="0">
              <a:cs typeface="Tahoma" pitchFamily="2"/>
            </a:endParaRPr>
          </a:p>
          <a:p>
            <a:pPr marL="0" lvl="0" indent="0" rtl="0">
              <a:buClr>
                <a:srgbClr val="EF2929"/>
              </a:buClr>
              <a:buSzPct val="45000"/>
              <a:buNone/>
            </a:pPr>
            <a:endParaRPr lang="el-GR" sz="2800" dirty="0">
              <a:cs typeface="Tahoma" pitchFamily="2"/>
            </a:endParaRPr>
          </a:p>
          <a:p>
            <a:pPr lvl="0" rtl="0">
              <a:buClr>
                <a:srgbClr val="EF2929"/>
              </a:buClr>
              <a:buSzPct val="45000"/>
              <a:buFont typeface="StarSymbol"/>
              <a:buChar char="●"/>
            </a:pPr>
            <a:r>
              <a:rPr lang="el-GR" sz="2800" b="1" dirty="0">
                <a:cs typeface="Tahoma" pitchFamily="2"/>
              </a:rPr>
              <a:t>Σύγχρονες κοινωνίες</a:t>
            </a:r>
            <a:r>
              <a:rPr lang="el-GR" sz="2800" dirty="0">
                <a:cs typeface="Tahoma" pitchFamily="2"/>
              </a:rPr>
              <a:t>:</a:t>
            </a:r>
            <a:r>
              <a:rPr lang="en-GB" sz="2800" dirty="0">
                <a:cs typeface="Tahoma" pitchFamily="2"/>
              </a:rPr>
              <a:t> </a:t>
            </a:r>
            <a:r>
              <a:rPr lang="el-GR" sz="2800" dirty="0">
                <a:cs typeface="Tahoma" pitchFamily="2"/>
              </a:rPr>
              <a:t>Κυριαρχεί ο </a:t>
            </a:r>
            <a:r>
              <a:rPr lang="el-GR" sz="2800" u="sng" dirty="0">
                <a:cs typeface="Tahoma" pitchFamily="2"/>
              </a:rPr>
              <a:t>κοινωνικός καταμερισμός της εργασίας</a:t>
            </a:r>
            <a:r>
              <a:rPr lang="el-GR" sz="2800" dirty="0">
                <a:cs typeface="Tahoma" pitchFamily="2"/>
              </a:rPr>
              <a:t> και υπάρχει </a:t>
            </a:r>
            <a:r>
              <a:rPr lang="el-GR" sz="2800" u="sng" dirty="0">
                <a:cs typeface="Tahoma" pitchFamily="2"/>
              </a:rPr>
              <a:t>διαφοροποίηση</a:t>
            </a:r>
            <a:r>
              <a:rPr lang="el-GR" sz="2800" dirty="0">
                <a:cs typeface="Tahoma" pitchFamily="2"/>
              </a:rPr>
              <a:t>. Η διαφοροποίηση στις σύγχρονες κοινωνίες απορρέει από την αποσύνθεση μηχανικής αλληλεγγύης και τομεακής δομής.</a:t>
            </a:r>
          </a:p>
          <a:p>
            <a:pPr marL="0" indent="0">
              <a:buNone/>
            </a:pPr>
            <a:endParaRPr lang="en-GB" dirty="0"/>
          </a:p>
          <a:p>
            <a:pPr marL="0" indent="0">
              <a:buNone/>
            </a:pPr>
            <a:endParaRPr lang="en-GB" dirty="0"/>
          </a:p>
          <a:p>
            <a:pPr marL="0" indent="0" algn="r">
              <a:buNone/>
            </a:pPr>
            <a:r>
              <a:rPr lang="el-GR" sz="1000" dirty="0"/>
              <a:t>Περί του Καταμερισμού της Κοινωνικής Εργασίας, 1893</a:t>
            </a:r>
          </a:p>
          <a:p>
            <a:pPr marL="0" indent="0">
              <a:buNone/>
            </a:pPr>
            <a:endParaRPr lang="el-GR" dirty="0"/>
          </a:p>
        </p:txBody>
      </p:sp>
    </p:spTree>
    <p:extLst>
      <p:ext uri="{BB962C8B-B14F-4D97-AF65-F5344CB8AC3E}">
        <p14:creationId xmlns:p14="http://schemas.microsoft.com/office/powerpoint/2010/main" val="289119806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6C9F0AC-FF21-4355-24E2-A2084EFDF117}"/>
              </a:ext>
            </a:extLst>
          </p:cNvPr>
          <p:cNvSpPr>
            <a:spLocks noGrp="1"/>
          </p:cNvSpPr>
          <p:nvPr>
            <p:ph idx="1"/>
          </p:nvPr>
        </p:nvSpPr>
        <p:spPr>
          <a:xfrm>
            <a:off x="919112" y="405353"/>
            <a:ext cx="10722991" cy="6047294"/>
          </a:xfrm>
        </p:spPr>
        <p:txBody>
          <a:bodyPr>
            <a:normAutofit/>
          </a:bodyPr>
          <a:lstStyle/>
          <a:p>
            <a:pPr>
              <a:buClr>
                <a:srgbClr val="FF0000"/>
              </a:buClr>
              <a:buFont typeface="Arial" panose="020B0604020202020204" pitchFamily="34" charset="0"/>
              <a:buChar char="•"/>
            </a:pPr>
            <a:endParaRPr lang="en-GB" sz="2800" dirty="0">
              <a:cs typeface="Tahoma" pitchFamily="2"/>
            </a:endParaRPr>
          </a:p>
          <a:p>
            <a:pPr>
              <a:buClr>
                <a:srgbClr val="FF0000"/>
              </a:buClr>
              <a:buFont typeface="Courier New" panose="02070309020205020404" pitchFamily="49" charset="0"/>
              <a:buChar char="o"/>
            </a:pPr>
            <a:r>
              <a:rPr lang="el-GR" sz="2800" b="1" dirty="0">
                <a:cs typeface="Tahoma" pitchFamily="2"/>
              </a:rPr>
              <a:t>Κοινωνικός καταμερισμός της εργασίας</a:t>
            </a:r>
            <a:r>
              <a:rPr lang="el-GR" sz="2800" dirty="0">
                <a:cs typeface="Tahoma" pitchFamily="2"/>
              </a:rPr>
              <a:t>:</a:t>
            </a:r>
            <a:r>
              <a:rPr lang="en-GB" sz="2800" dirty="0">
                <a:cs typeface="Tahoma" pitchFamily="2"/>
              </a:rPr>
              <a:t> </a:t>
            </a:r>
            <a:r>
              <a:rPr lang="el-GR" sz="2800" dirty="0">
                <a:cs typeface="Tahoma" pitchFamily="2"/>
              </a:rPr>
              <a:t>Συντονίζει τις διαφορετικές δραστηριότητες που επιτελούν τα άτομα</a:t>
            </a:r>
            <a:r>
              <a:rPr lang="en-GB" sz="2800" dirty="0">
                <a:cs typeface="Tahoma" pitchFamily="2"/>
              </a:rPr>
              <a:t>, </a:t>
            </a:r>
            <a:r>
              <a:rPr lang="el-GR" sz="2800" dirty="0">
                <a:cs typeface="Tahoma" pitchFamily="2"/>
              </a:rPr>
              <a:t>ώστε να ολοκληρώνεται η κοινωνική δομή. Η ίδια η ύπαρξη της κοινωνίας στηρίζεται στον καταμερισμό της εργασίας αφού, μέσω αυτού τα άτομα &lt;&lt;οργανικά&gt;&gt; αλληλεξαρτώνται για την επιβίωσή τους. Πρόκειται για ένα </a:t>
            </a:r>
            <a:r>
              <a:rPr lang="el-GR" sz="2800" i="1" dirty="0">
                <a:cs typeface="Tahoma" pitchFamily="2"/>
              </a:rPr>
              <a:t>φαινόμενο ενοποίησης </a:t>
            </a:r>
            <a:r>
              <a:rPr lang="el-GR" sz="2800" dirty="0">
                <a:cs typeface="Tahoma" pitchFamily="2"/>
              </a:rPr>
              <a:t>και όχι διαίρεσης των ατόμων μέσα στην κοινωνία. Τα άτομα</a:t>
            </a:r>
            <a:r>
              <a:rPr lang="en-GB" sz="2800" dirty="0">
                <a:cs typeface="Tahoma" pitchFamily="2"/>
              </a:rPr>
              <a:t>,</a:t>
            </a:r>
            <a:r>
              <a:rPr lang="el-GR" sz="2800" dirty="0">
                <a:cs typeface="Tahoma" pitchFamily="2"/>
              </a:rPr>
              <a:t> συνεργάζονται για την κάλυψη ζωτικών αναγκών της κοινωνίας και η οργανική σύνδεση των ατόμων στηρίζεται στην αλληλοσυμπλήρωση και διαμόρφωση της κοινωνίας ως ολότητας. Οι ανισότητες μπορούν να εξαλειφθούν μέσω των θετικών λειτουργιών του καταμερισμού εργασίας.</a:t>
            </a:r>
            <a:endParaRPr lang="en-GB" sz="2800" dirty="0">
              <a:cs typeface="Tahoma" pitchFamily="2"/>
            </a:endParaRPr>
          </a:p>
          <a:p>
            <a:pPr marL="0" indent="0">
              <a:buClr>
                <a:srgbClr val="FF0000"/>
              </a:buClr>
              <a:buNone/>
            </a:pPr>
            <a:endParaRPr lang="en-GB" sz="2800" dirty="0">
              <a:cs typeface="Tahoma" pitchFamily="2"/>
            </a:endParaRPr>
          </a:p>
          <a:p>
            <a:pPr marL="0" indent="0" algn="r">
              <a:buClr>
                <a:srgbClr val="FF0000"/>
              </a:buClr>
              <a:buNone/>
            </a:pPr>
            <a:r>
              <a:rPr lang="el-GR" sz="1000" dirty="0"/>
              <a:t>Περί του Καταμερισμού της Κοινωνικής Εργασίας, 1893</a:t>
            </a:r>
          </a:p>
          <a:p>
            <a:pPr>
              <a:buClr>
                <a:srgbClr val="FF0000"/>
              </a:buClr>
              <a:buFont typeface="Courier New" panose="02070309020205020404" pitchFamily="49" charset="0"/>
              <a:buChar char="o"/>
            </a:pPr>
            <a:endParaRPr lang="el-GR" sz="2800" dirty="0">
              <a:cs typeface="Tahoma" pitchFamily="2"/>
            </a:endParaRPr>
          </a:p>
          <a:p>
            <a:pPr marL="0" indent="0">
              <a:buNone/>
            </a:pPr>
            <a:endParaRPr lang="el-GR" dirty="0"/>
          </a:p>
        </p:txBody>
      </p:sp>
    </p:spTree>
    <p:extLst>
      <p:ext uri="{BB962C8B-B14F-4D97-AF65-F5344CB8AC3E}">
        <p14:creationId xmlns:p14="http://schemas.microsoft.com/office/powerpoint/2010/main" val="863682842"/>
      </p:ext>
    </p:extLst>
  </p:cSld>
  <p:clrMapOvr>
    <a:masterClrMapping/>
  </p:clrMapOvr>
</p:sld>
</file>

<file path=ppt/theme/theme1.xml><?xml version="1.0" encoding="utf-8"?>
<a:theme xmlns:a="http://schemas.openxmlformats.org/drawingml/2006/main" name="Περικοπή">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Περικοπή">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ερικοπή">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480</TotalTime>
  <Words>2487</Words>
  <Application>Microsoft Office PowerPoint</Application>
  <PresentationFormat>Ευρεία οθόνη</PresentationFormat>
  <Paragraphs>181</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Calibri</vt:lpstr>
      <vt:lpstr>Courier New</vt:lpstr>
      <vt:lpstr>Franklin Gothic Book</vt:lpstr>
      <vt:lpstr>StarSymbol</vt:lpstr>
      <vt:lpstr>Wingdings</vt:lpstr>
      <vt:lpstr>Περικοπή</vt:lpstr>
      <vt:lpstr>Εμιλ ντιρκεμ (1858)    </vt:lpstr>
      <vt:lpstr>Περιεχόμενα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Περί του Καταμερισμού της Κοινωνικής Εργασίας, 1893 </vt:lpstr>
      <vt:lpstr>Παρουσίαση του PowerPoint</vt:lpstr>
      <vt:lpstr>Παρουσίαση του PowerPoint</vt:lpstr>
      <vt:lpstr>«Το άτομο γεννιέται από την κοινωνία και όχι η κοινωνία από το άτομο» </vt:lpstr>
      <vt:lpstr>«Το άτομο είναι αδιάσπαστο μέρος της κοινωνίας εντός της οποίας γεννιέται»</vt:lpstr>
      <vt:lpstr>Μελέτη των κοινωνικών γεγονότων ως πράγματα</vt:lpstr>
      <vt:lpstr>Παρουσίαση του PowerPoint</vt:lpstr>
      <vt:lpstr>Παρουσίαση του PowerPoint</vt:lpstr>
      <vt:lpstr>Παρουσίαση του PowerPoint</vt:lpstr>
      <vt:lpstr>Επιλογικά</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Εμιλ ντυρκεμ (1858)    </dc:title>
  <dc:creator>Christina Koulakou</dc:creator>
  <cp:lastModifiedBy>Christina Koulakou</cp:lastModifiedBy>
  <cp:revision>1</cp:revision>
  <dcterms:created xsi:type="dcterms:W3CDTF">2022-12-03T22:34:54Z</dcterms:created>
  <dcterms:modified xsi:type="dcterms:W3CDTF">2022-12-13T09:55:26Z</dcterms:modified>
</cp:coreProperties>
</file>