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12/19/2022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12/19/2022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12/19/2022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12/19/2022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12/19/2022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12/19/2022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2A54C80-263E-416B-A8E0-580EDEADCBDC}" type="datetimeFigureOut">
              <a:rPr lang="en-US" dirty="0"/>
              <a:t>12/19/2022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12/19/2022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12/19/2022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75D531A-3973-0A41-798A-B8BC47F207A7}"/>
              </a:ext>
            </a:extLst>
          </p:cNvPr>
          <p:cNvSpPr>
            <a:spLocks noGrp="1"/>
          </p:cNvSpPr>
          <p:nvPr>
            <p:ph type="ctrTitle"/>
          </p:nvPr>
        </p:nvSpPr>
        <p:spPr>
          <a:xfrm>
            <a:off x="1649505" y="1837765"/>
            <a:ext cx="7624497" cy="2285999"/>
          </a:xfrm>
        </p:spPr>
        <p:txBody>
          <a:bodyPr/>
          <a:lstStyle/>
          <a:p>
            <a:r>
              <a:rPr lang="en-US" sz="4000" dirty="0"/>
              <a:t>EMILE DURKHEIM (1858-1917)</a:t>
            </a:r>
            <a:br>
              <a:rPr lang="en-US" sz="4000" dirty="0"/>
            </a:br>
            <a:br>
              <a:rPr lang="el-GR" sz="4000" dirty="0"/>
            </a:br>
            <a:r>
              <a:rPr lang="el-GR" sz="4000" dirty="0"/>
              <a:t>Η κοινωνία ως δομή </a:t>
            </a:r>
          </a:p>
        </p:txBody>
      </p:sp>
      <p:sp>
        <p:nvSpPr>
          <p:cNvPr id="3" name="Υπότιτλος 2">
            <a:extLst>
              <a:ext uri="{FF2B5EF4-FFF2-40B4-BE49-F238E27FC236}">
                <a16:creationId xmlns:a16="http://schemas.microsoft.com/office/drawing/2014/main" id="{04966112-CFC0-901B-59AD-8B7FC8EE5397}"/>
              </a:ext>
            </a:extLst>
          </p:cNvPr>
          <p:cNvSpPr>
            <a:spLocks noGrp="1"/>
          </p:cNvSpPr>
          <p:nvPr>
            <p:ph type="subTitle" idx="1"/>
          </p:nvPr>
        </p:nvSpPr>
        <p:spPr>
          <a:xfrm>
            <a:off x="1507066" y="4948518"/>
            <a:ext cx="7878981" cy="608386"/>
          </a:xfrm>
        </p:spPr>
        <p:txBody>
          <a:bodyPr/>
          <a:lstStyle/>
          <a:p>
            <a:r>
              <a:rPr lang="el-GR" dirty="0"/>
              <a:t>Ιωάννα </a:t>
            </a:r>
            <a:r>
              <a:rPr lang="el-GR" dirty="0" err="1"/>
              <a:t>Δεληδίνα</a:t>
            </a:r>
            <a:r>
              <a:rPr lang="el-GR" dirty="0"/>
              <a:t> </a:t>
            </a:r>
          </a:p>
        </p:txBody>
      </p:sp>
    </p:spTree>
    <p:extLst>
      <p:ext uri="{BB962C8B-B14F-4D97-AF65-F5344CB8AC3E}">
        <p14:creationId xmlns:p14="http://schemas.microsoft.com/office/powerpoint/2010/main" val="27701932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E512CF0-CBC5-9F7B-8632-62342A1B597B}"/>
              </a:ext>
            </a:extLst>
          </p:cNvPr>
          <p:cNvSpPr>
            <a:spLocks noGrp="1"/>
          </p:cNvSpPr>
          <p:nvPr>
            <p:ph type="title"/>
          </p:nvPr>
        </p:nvSpPr>
        <p:spPr/>
        <p:txBody>
          <a:bodyPr/>
          <a:lstStyle/>
          <a:p>
            <a:r>
              <a:rPr lang="el-GR" dirty="0"/>
              <a:t>Ηθική </a:t>
            </a:r>
            <a:r>
              <a:rPr lang="el-GR" dirty="0" err="1"/>
              <a:t>εκπαιδεύση</a:t>
            </a:r>
            <a:r>
              <a:rPr lang="el-GR" dirty="0"/>
              <a:t> </a:t>
            </a:r>
          </a:p>
        </p:txBody>
      </p:sp>
      <p:sp>
        <p:nvSpPr>
          <p:cNvPr id="3" name="Θέση περιεχομένου 2">
            <a:extLst>
              <a:ext uri="{FF2B5EF4-FFF2-40B4-BE49-F238E27FC236}">
                <a16:creationId xmlns:a16="http://schemas.microsoft.com/office/drawing/2014/main" id="{9FF55B67-CBE1-0C29-F5DF-8FD08927C901}"/>
              </a:ext>
            </a:extLst>
          </p:cNvPr>
          <p:cNvSpPr>
            <a:spLocks noGrp="1"/>
          </p:cNvSpPr>
          <p:nvPr>
            <p:ph idx="1"/>
          </p:nvPr>
        </p:nvSpPr>
        <p:spPr/>
        <p:txBody>
          <a:bodyPr>
            <a:normAutofit fontScale="85000" lnSpcReduction="10000"/>
          </a:bodyPr>
          <a:lstStyle/>
          <a:p>
            <a:r>
              <a:rPr lang="el-GR" dirty="0"/>
              <a:t>Η εκπαίδευση οριζόταν από τον </a:t>
            </a:r>
            <a:r>
              <a:rPr lang="en-US" dirty="0"/>
              <a:t>Durkheim </a:t>
            </a:r>
            <a:r>
              <a:rPr lang="el-GR" dirty="0"/>
              <a:t>ως η διαδικασία μέσω της οποίας το άτομο αποκτά τα απαραίτητα σωματικά, πνευματικά  και σημαντικότερα ηθικά εργαλεία για να λειτουργήσει μέσα στην κοινωνία. </a:t>
            </a:r>
          </a:p>
          <a:p>
            <a:r>
              <a:rPr lang="el-GR" dirty="0"/>
              <a:t>Ο </a:t>
            </a:r>
            <a:r>
              <a:rPr lang="en-US" dirty="0"/>
              <a:t>Durkheim </a:t>
            </a:r>
            <a:r>
              <a:rPr lang="el-GR" dirty="0"/>
              <a:t>πίστευε ότι </a:t>
            </a:r>
            <a:r>
              <a:rPr lang="el-GR" b="1" dirty="0"/>
              <a:t>‘’η σχέση της επιστήμης της κοινωνιολογίας με την εκπαίδευση ήταν ίδια με αυτή  που είχε η θεωρία με την πράξη’’</a:t>
            </a:r>
          </a:p>
          <a:p>
            <a:r>
              <a:rPr lang="el-GR" dirty="0"/>
              <a:t>Υπάρχουν 2 προσεγγίσεις για την εκπαίδευση : Η 1</a:t>
            </a:r>
            <a:r>
              <a:rPr lang="el-GR" baseline="30000" dirty="0"/>
              <a:t>η</a:t>
            </a:r>
            <a:r>
              <a:rPr lang="el-GR" dirty="0"/>
              <a:t> έβλεπε την εκπαίδευση ως προέκταση της Εκκλησίας , ενώ η 2</a:t>
            </a:r>
            <a:r>
              <a:rPr lang="el-GR" baseline="30000" dirty="0"/>
              <a:t>η</a:t>
            </a:r>
            <a:r>
              <a:rPr lang="el-GR" dirty="0"/>
              <a:t> θεωρούσε ότι η εκπαίδευση αποτελεί καλλιέργεια του  ατόμου . </a:t>
            </a:r>
          </a:p>
          <a:p>
            <a:r>
              <a:rPr lang="el-GR" dirty="0"/>
              <a:t>Ο </a:t>
            </a:r>
            <a:r>
              <a:rPr lang="en-US" dirty="0"/>
              <a:t>Durkheim </a:t>
            </a:r>
            <a:r>
              <a:rPr lang="el-GR" dirty="0"/>
              <a:t>υποστήριζε ότι η εκπαίδευση θα έπρεπε να βοηθά τα παιδιά να αναπτύξουν μια ηθική στάση απέναντι στην κοινωνία. Τα σχολεία ήταν στην ουσία ο μοναδικός </a:t>
            </a:r>
            <a:r>
              <a:rPr lang="el-GR" dirty="0" err="1"/>
              <a:t>υφισταμένος</a:t>
            </a:r>
            <a:r>
              <a:rPr lang="el-GR" dirty="0"/>
              <a:t> θεσμός που θα μπορούσε να παρέχει μια κοινωνική θεμελιώδη βάση για τη σύγχρονη ηθική . </a:t>
            </a:r>
          </a:p>
          <a:p>
            <a:r>
              <a:rPr lang="el-GR" dirty="0"/>
              <a:t>Ο </a:t>
            </a:r>
            <a:r>
              <a:rPr lang="en-US" dirty="0"/>
              <a:t>Durkheim </a:t>
            </a:r>
            <a:r>
              <a:rPr lang="el-GR" dirty="0"/>
              <a:t>αντιλαμβανόταν τη σχολική τάξη ως μια μικρή κοινωνία και συμπέραινε ότι η συλλογική της ενέργεια θα μπορούσε να γίνει αρκετά ισχυρή ,ώστε να ενσταλάξει μια ηθική στάση. Η τάξη θα μπορούσε να παρέχει το πλούσιο συλλογικό περιβάλλον που ήταν απαραίτητο για την αναπαραγωγή συλλογικών αναπαραστάσεων</a:t>
            </a:r>
          </a:p>
          <a:p>
            <a:pPr marL="0" indent="0">
              <a:buNone/>
            </a:pPr>
            <a:endParaRPr lang="el-GR" dirty="0"/>
          </a:p>
        </p:txBody>
      </p:sp>
    </p:spTree>
    <p:extLst>
      <p:ext uri="{BB962C8B-B14F-4D97-AF65-F5344CB8AC3E}">
        <p14:creationId xmlns:p14="http://schemas.microsoft.com/office/powerpoint/2010/main" val="476130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F69379-53FD-DD29-95C1-A9B2358DF67D}"/>
              </a:ext>
            </a:extLst>
          </p:cNvPr>
          <p:cNvSpPr>
            <a:spLocks noGrp="1"/>
          </p:cNvSpPr>
          <p:nvPr>
            <p:ph type="title"/>
          </p:nvPr>
        </p:nvSpPr>
        <p:spPr/>
        <p:txBody>
          <a:bodyPr/>
          <a:lstStyle/>
          <a:p>
            <a:r>
              <a:rPr lang="el-GR" dirty="0"/>
              <a:t>Επαγγελματικές Ενώσεις</a:t>
            </a:r>
          </a:p>
        </p:txBody>
      </p:sp>
      <p:sp>
        <p:nvSpPr>
          <p:cNvPr id="3" name="Θέση περιεχομένου 2">
            <a:extLst>
              <a:ext uri="{FF2B5EF4-FFF2-40B4-BE49-F238E27FC236}">
                <a16:creationId xmlns:a16="http://schemas.microsoft.com/office/drawing/2014/main" id="{2EC7B30D-6982-F76A-E2FB-5B9F0EF36757}"/>
              </a:ext>
            </a:extLst>
          </p:cNvPr>
          <p:cNvSpPr>
            <a:spLocks noGrp="1"/>
          </p:cNvSpPr>
          <p:nvPr>
            <p:ph idx="1"/>
          </p:nvPr>
        </p:nvSpPr>
        <p:spPr/>
        <p:txBody>
          <a:bodyPr/>
          <a:lstStyle/>
          <a:p>
            <a:r>
              <a:rPr lang="el-GR" dirty="0"/>
              <a:t>Ο </a:t>
            </a:r>
            <a:r>
              <a:rPr lang="en-US" dirty="0"/>
              <a:t>Durkheim </a:t>
            </a:r>
            <a:r>
              <a:rPr lang="el-GR" dirty="0"/>
              <a:t>ισχυρίστηκε ότι στην σύγχρονη κοινωνία κυριαρχεί η έλλειψη  κοινωνικής ενσωμάτωσης και ρύθμισης ,  επίσης πίστευε ότι υπήρχε έλλειψη κοινωνικών οργανώσεων στις οποίες τα άτομα μπορούν να συμμετέχουν και οι οποίες να είναι σε θέση να υπαγορεύουν στους ανθρώπους τι θα έπρεπε ή τι δεν θα έπρεπε να πράττουν. </a:t>
            </a:r>
          </a:p>
          <a:p>
            <a:r>
              <a:rPr lang="el-GR" dirty="0"/>
              <a:t>Ο </a:t>
            </a:r>
            <a:r>
              <a:rPr lang="en-US" dirty="0"/>
              <a:t>Durkheim </a:t>
            </a:r>
            <a:r>
              <a:rPr lang="el-GR" dirty="0"/>
              <a:t>πρότεινε ένα άλλο θεσμό την επαγγελματική ένωση .</a:t>
            </a:r>
          </a:p>
          <a:p>
            <a:r>
              <a:rPr lang="el-GR" b="1" dirty="0"/>
              <a:t>Επαγγελματική Ένωση : όλοι οι εργάτες, οι διευθυντές και οι ιδιοκτήτες που εμπλέκονται σε μια συγκεκριμένη βιομηχανία θα έπρεπε να συνενωθούν σε μια ένωση με χαρακτήρα τόσο επαγγελματικό όσο κοινωνικό. </a:t>
            </a:r>
          </a:p>
        </p:txBody>
      </p:sp>
    </p:spTree>
    <p:extLst>
      <p:ext uri="{BB962C8B-B14F-4D97-AF65-F5344CB8AC3E}">
        <p14:creationId xmlns:p14="http://schemas.microsoft.com/office/powerpoint/2010/main" val="20133924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FC61DBA-CC97-6A51-0B9E-F55C890EB979}"/>
              </a:ext>
            </a:extLst>
          </p:cNvPr>
          <p:cNvSpPr>
            <a:spLocks noGrp="1"/>
          </p:cNvSpPr>
          <p:nvPr>
            <p:ph type="title"/>
          </p:nvPr>
        </p:nvSpPr>
        <p:spPr/>
        <p:txBody>
          <a:bodyPr/>
          <a:lstStyle/>
          <a:p>
            <a:r>
              <a:rPr lang="el-GR" dirty="0"/>
              <a:t>Επίλογος</a:t>
            </a:r>
          </a:p>
        </p:txBody>
      </p:sp>
      <p:sp>
        <p:nvSpPr>
          <p:cNvPr id="3" name="Θέση περιεχομένου 2">
            <a:extLst>
              <a:ext uri="{FF2B5EF4-FFF2-40B4-BE49-F238E27FC236}">
                <a16:creationId xmlns:a16="http://schemas.microsoft.com/office/drawing/2014/main" id="{51B7E84F-20D7-756B-BC63-4B1FD3A7C6EC}"/>
              </a:ext>
            </a:extLst>
          </p:cNvPr>
          <p:cNvSpPr>
            <a:spLocks noGrp="1"/>
          </p:cNvSpPr>
          <p:nvPr>
            <p:ph idx="1"/>
          </p:nvPr>
        </p:nvSpPr>
        <p:spPr/>
        <p:txBody>
          <a:bodyPr>
            <a:normAutofit lnSpcReduction="10000"/>
          </a:bodyPr>
          <a:lstStyle/>
          <a:p>
            <a:r>
              <a:rPr lang="el-GR" dirty="0"/>
              <a:t>Ο </a:t>
            </a:r>
            <a:r>
              <a:rPr lang="en-US" dirty="0"/>
              <a:t>Durkheim </a:t>
            </a:r>
            <a:r>
              <a:rPr lang="el-GR" dirty="0"/>
              <a:t>διέκρινε 4 τύπους αυτοκτονίας (</a:t>
            </a:r>
            <a:r>
              <a:rPr lang="el-GR" b="1" dirty="0"/>
              <a:t>εγωιστική, αλτρουιστική</a:t>
            </a:r>
            <a:r>
              <a:rPr lang="el-GR" dirty="0"/>
              <a:t>, </a:t>
            </a:r>
            <a:r>
              <a:rPr lang="el-GR" b="1" dirty="0" err="1"/>
              <a:t>ανομική,φαταλιστική</a:t>
            </a:r>
            <a:r>
              <a:rPr lang="el-GR" dirty="0"/>
              <a:t>) και έδειξε πως κάθε τύπος επηρεάζεται από διαφορετικές αλλαγές στα κοινωνικά ρεύματα</a:t>
            </a:r>
          </a:p>
          <a:p>
            <a:r>
              <a:rPr lang="el-GR" dirty="0"/>
              <a:t>Στο τελευταίο μεγάλο έργο του , τις Στοιχειώδεις Μορφές της Θρησκευτικής Ζωής ,ο </a:t>
            </a:r>
            <a:r>
              <a:rPr lang="en-US" dirty="0"/>
              <a:t>Durkheim </a:t>
            </a:r>
            <a:r>
              <a:rPr lang="el-GR" dirty="0"/>
              <a:t>εστίασε σε μια σημαντική πτυχή του πολιτισμού την θρησκεία. Στην ανάλυση του περί πρωτόγονης θρησκείας ο </a:t>
            </a:r>
            <a:r>
              <a:rPr lang="en-US" dirty="0"/>
              <a:t>Durkheim </a:t>
            </a:r>
            <a:r>
              <a:rPr lang="el-GR" dirty="0"/>
              <a:t>επιχείρησε  να εντοπίσει τις ρίζες της θρησκείας στην κοινωνική δομή της κοινωνίας. Η κοινωνία ορίζει ορισμένα πράγματα ως ιερά και άλλα ως βέβηλα /εγκόσμια. Παρουσίασε τις κοινωνικές μεταβολές της θρησκείας στην ανάλυσή του για τον πρωτόγονο τοτεμισμό και τα θεμέλια του στην κοινωνική δομή της πατριάς .Κατέληξε στο συμπέρασμά ότι η θρησκεία και η κοινωνία είναι ταυτόσημες εκφάνσεις της ίδιας της γενικής κοινωνικής διαδικασίας.</a:t>
            </a:r>
          </a:p>
          <a:p>
            <a:r>
              <a:rPr lang="el-GR" dirty="0"/>
              <a:t>Η ηθική στο επίκεντρό της θεωρίας του τον οδήγησε να προτείνει 2 μεταρρυθμίσεις : ηθική της εκπαίδευσης και επαγγελματικές ενώσεις .</a:t>
            </a:r>
          </a:p>
        </p:txBody>
      </p:sp>
    </p:spTree>
    <p:extLst>
      <p:ext uri="{BB962C8B-B14F-4D97-AF65-F5344CB8AC3E}">
        <p14:creationId xmlns:p14="http://schemas.microsoft.com/office/powerpoint/2010/main" val="3610944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631418-0B4D-86DD-4A67-288655C8A9E1}"/>
              </a:ext>
            </a:extLst>
          </p:cNvPr>
          <p:cNvSpPr>
            <a:spLocks noGrp="1"/>
          </p:cNvSpPr>
          <p:nvPr>
            <p:ph type="title"/>
          </p:nvPr>
        </p:nvSpPr>
        <p:spPr/>
        <p:txBody>
          <a:bodyPr/>
          <a:lstStyle/>
          <a:p>
            <a:r>
              <a:rPr lang="el-GR" dirty="0"/>
              <a:t>Βιβλιογραφία</a:t>
            </a:r>
          </a:p>
        </p:txBody>
      </p:sp>
      <p:sp>
        <p:nvSpPr>
          <p:cNvPr id="3" name="Θέση περιεχομένου 2">
            <a:extLst>
              <a:ext uri="{FF2B5EF4-FFF2-40B4-BE49-F238E27FC236}">
                <a16:creationId xmlns:a16="http://schemas.microsoft.com/office/drawing/2014/main" id="{8408BADD-6C8A-1D5F-3E32-9EE8366746C7}"/>
              </a:ext>
            </a:extLst>
          </p:cNvPr>
          <p:cNvSpPr>
            <a:spLocks noGrp="1"/>
          </p:cNvSpPr>
          <p:nvPr>
            <p:ph idx="1"/>
          </p:nvPr>
        </p:nvSpPr>
        <p:spPr/>
        <p:txBody>
          <a:bodyPr/>
          <a:lstStyle/>
          <a:p>
            <a:r>
              <a:rPr lang="el-GR" dirty="0"/>
              <a:t>Κλασική κοινωνιολογική θεωρία </a:t>
            </a:r>
            <a:r>
              <a:rPr lang="en-US" dirty="0"/>
              <a:t>George Ritzer ,Jeffry </a:t>
            </a:r>
            <a:r>
              <a:rPr lang="en-US" dirty="0" err="1"/>
              <a:t>Stepnisky</a:t>
            </a:r>
            <a:r>
              <a:rPr lang="en-US" dirty="0"/>
              <a:t> </a:t>
            </a:r>
            <a:r>
              <a:rPr lang="el-GR" dirty="0"/>
              <a:t>εκδόσεις  Κριτική</a:t>
            </a:r>
          </a:p>
        </p:txBody>
      </p:sp>
    </p:spTree>
    <p:extLst>
      <p:ext uri="{BB962C8B-B14F-4D97-AF65-F5344CB8AC3E}">
        <p14:creationId xmlns:p14="http://schemas.microsoft.com/office/powerpoint/2010/main" val="3203118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043B11-D4CD-9178-EA7E-430D538AB8D6}"/>
              </a:ext>
            </a:extLst>
          </p:cNvPr>
          <p:cNvSpPr>
            <a:spLocks noGrp="1"/>
          </p:cNvSpPr>
          <p:nvPr>
            <p:ph type="title"/>
          </p:nvPr>
        </p:nvSpPr>
        <p:spPr/>
        <p:txBody>
          <a:bodyPr/>
          <a:lstStyle/>
          <a:p>
            <a:r>
              <a:rPr lang="el-GR" dirty="0"/>
              <a:t>Περιεχόμενα</a:t>
            </a:r>
          </a:p>
        </p:txBody>
      </p:sp>
      <p:sp>
        <p:nvSpPr>
          <p:cNvPr id="3" name="Θέση περιεχομένου 2">
            <a:extLst>
              <a:ext uri="{FF2B5EF4-FFF2-40B4-BE49-F238E27FC236}">
                <a16:creationId xmlns:a16="http://schemas.microsoft.com/office/drawing/2014/main" id="{E4A18309-CB47-596C-916B-961EDEE7EEA4}"/>
              </a:ext>
            </a:extLst>
          </p:cNvPr>
          <p:cNvSpPr>
            <a:spLocks noGrp="1"/>
          </p:cNvSpPr>
          <p:nvPr>
            <p:ph idx="1"/>
          </p:nvPr>
        </p:nvSpPr>
        <p:spPr/>
        <p:txBody>
          <a:bodyPr/>
          <a:lstStyle/>
          <a:p>
            <a:r>
              <a:rPr lang="el-GR" dirty="0"/>
              <a:t>Μορφές- τύποι αυτοκτονίας</a:t>
            </a:r>
          </a:p>
          <a:p>
            <a:r>
              <a:rPr lang="el-GR" dirty="0"/>
              <a:t>Ποσοστά αυτοκτονιών και κοινωνική ρύθμιση</a:t>
            </a:r>
          </a:p>
          <a:p>
            <a:r>
              <a:rPr lang="el-GR" dirty="0"/>
              <a:t>Θεωρίες της θρησκείας :  το ιερό και βέβηλο</a:t>
            </a:r>
          </a:p>
          <a:p>
            <a:r>
              <a:rPr lang="el-GR" dirty="0"/>
              <a:t>Δοξασίες, Τελετουργικά, Εκκλησία</a:t>
            </a:r>
          </a:p>
          <a:p>
            <a:r>
              <a:rPr lang="el-GR" dirty="0"/>
              <a:t>Μελέτη του πρωτόγονου πολιτισμού</a:t>
            </a:r>
          </a:p>
          <a:p>
            <a:r>
              <a:rPr lang="el-GR" dirty="0"/>
              <a:t>Ηθική εκπαίδευση και κοινωνική μεταρρύθμιση</a:t>
            </a:r>
          </a:p>
          <a:p>
            <a:r>
              <a:rPr lang="el-GR" dirty="0"/>
              <a:t>Επαγγελματικές Ενώσεις</a:t>
            </a:r>
          </a:p>
        </p:txBody>
      </p:sp>
    </p:spTree>
    <p:extLst>
      <p:ext uri="{BB962C8B-B14F-4D97-AF65-F5344CB8AC3E}">
        <p14:creationId xmlns:p14="http://schemas.microsoft.com/office/powerpoint/2010/main" val="110389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CB26326-0B3B-5D40-2B8C-291918E5A6E0}"/>
              </a:ext>
            </a:extLst>
          </p:cNvPr>
          <p:cNvSpPr>
            <a:spLocks noGrp="1"/>
          </p:cNvSpPr>
          <p:nvPr>
            <p:ph type="title"/>
          </p:nvPr>
        </p:nvSpPr>
        <p:spPr>
          <a:xfrm>
            <a:off x="681317" y="627529"/>
            <a:ext cx="8471648" cy="1371600"/>
          </a:xfrm>
        </p:spPr>
        <p:txBody>
          <a:bodyPr/>
          <a:lstStyle/>
          <a:p>
            <a:r>
              <a:rPr lang="el-GR" dirty="0"/>
              <a:t>Τα σημαντικά έργα του </a:t>
            </a:r>
            <a:r>
              <a:rPr lang="en-US" dirty="0"/>
              <a:t>EMILE DURKHEIM</a:t>
            </a:r>
            <a:endParaRPr lang="el-GR" dirty="0"/>
          </a:p>
        </p:txBody>
      </p:sp>
      <p:sp>
        <p:nvSpPr>
          <p:cNvPr id="3" name="Θέση περιεχομένου 2">
            <a:extLst>
              <a:ext uri="{FF2B5EF4-FFF2-40B4-BE49-F238E27FC236}">
                <a16:creationId xmlns:a16="http://schemas.microsoft.com/office/drawing/2014/main" id="{A3F20A8B-6EAA-45BF-111F-1EA7A71843FA}"/>
              </a:ext>
            </a:extLst>
          </p:cNvPr>
          <p:cNvSpPr>
            <a:spLocks noGrp="1"/>
          </p:cNvSpPr>
          <p:nvPr>
            <p:ph idx="1"/>
          </p:nvPr>
        </p:nvSpPr>
        <p:spPr>
          <a:xfrm>
            <a:off x="677334" y="2160589"/>
            <a:ext cx="8565278" cy="3880773"/>
          </a:xfrm>
        </p:spPr>
        <p:txBody>
          <a:bodyPr>
            <a:normAutofit fontScale="85000" lnSpcReduction="10000"/>
          </a:bodyPr>
          <a:lstStyle/>
          <a:p>
            <a:r>
              <a:rPr lang="en-US" dirty="0"/>
              <a:t>O </a:t>
            </a:r>
            <a:r>
              <a:rPr lang="el-GR" dirty="0"/>
              <a:t>καταμερισμός εργασίας στην κοινωνία (1893) : αποτελεί το πρώτο κλασικό έργο της κοινωνιολογίας αναζήτησε την εξέλιξη της σύγχρονης σχέσης μεταξύ  ατόμων και κοινωνίας </a:t>
            </a:r>
          </a:p>
          <a:p>
            <a:r>
              <a:rPr lang="el-GR" dirty="0"/>
              <a:t>Η Αυτοκτονία (1897) : ο </a:t>
            </a:r>
            <a:r>
              <a:rPr lang="en-US" dirty="0"/>
              <a:t>Durkheim </a:t>
            </a:r>
            <a:r>
              <a:rPr lang="el-GR" dirty="0"/>
              <a:t>ενδιαφερόταν να εξηγήσει τις διαφορές στα ποσοστά αυτοκτονιών </a:t>
            </a:r>
            <a:r>
              <a:rPr lang="en-US" dirty="0"/>
              <a:t>, </a:t>
            </a:r>
            <a:r>
              <a:rPr lang="el-GR" dirty="0"/>
              <a:t>μελετούσε το γιατί μια ομάδα εμφάνιζε υψηλότερο ποσοστό αυτοκτονιών από μια άλλη. </a:t>
            </a:r>
          </a:p>
          <a:p>
            <a:r>
              <a:rPr lang="el-GR" dirty="0"/>
              <a:t>Οι Κανόνες της Κοινωνιολογικής μεθόδου (1895) : κηρύσσει την ανεξαρτησία της κοινωνιολογίας σε σχέση με τις άλλες επιστήμες και την ορίζει σαν την μελέτη κοινωνικών γεγονότων , δηλαδή των εξωτερικών εξαναγκασμών που η κοινωνία επιβάλλει στο άτομο .Αποδίδοντας στα κοινωνικά γεγονότα </a:t>
            </a:r>
            <a:r>
              <a:rPr lang="el-GR" dirty="0" err="1"/>
              <a:t>εξωτερικότητα</a:t>
            </a:r>
            <a:r>
              <a:rPr lang="el-GR" dirty="0"/>
              <a:t>  ως προς τα άτομα και χαρακτήρα εξαναγκαστικό , ο </a:t>
            </a:r>
            <a:r>
              <a:rPr lang="en-US" dirty="0"/>
              <a:t>Durkheim </a:t>
            </a:r>
            <a:r>
              <a:rPr lang="el-GR" dirty="0"/>
              <a:t>χαράσσει διαχωριστική γραμμή ανάμεσα στο κοινωνικό και στο ατομικό και ταυτόχρονα υπογραμμίζει τον περιορισμό του κοινωνιολογικού ενδιαφέροντος σε καθολικά , γενικά φαινόμενα και όχι στην ατομική έκφραση τους . </a:t>
            </a:r>
          </a:p>
          <a:p>
            <a:r>
              <a:rPr lang="el-GR" dirty="0"/>
              <a:t>Στοιχειώδης μορφές της θρησκευτικής ζωής (1912) : ο </a:t>
            </a:r>
            <a:r>
              <a:rPr lang="en-US" dirty="0"/>
              <a:t>Durkheim </a:t>
            </a:r>
            <a:r>
              <a:rPr lang="el-GR" dirty="0"/>
              <a:t>εντόπισε τη διαρκή ουσία της θρησκείας στον διαχωρισμό του ιερού από όλα όσα είναι εγκόσμια /βέβηλα</a:t>
            </a:r>
          </a:p>
        </p:txBody>
      </p:sp>
    </p:spTree>
    <p:extLst>
      <p:ext uri="{BB962C8B-B14F-4D97-AF65-F5344CB8AC3E}">
        <p14:creationId xmlns:p14="http://schemas.microsoft.com/office/powerpoint/2010/main" val="358104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244875B-F8EF-9C33-C1CD-A6736EE00832}"/>
              </a:ext>
            </a:extLst>
          </p:cNvPr>
          <p:cNvSpPr>
            <a:spLocks noGrp="1"/>
          </p:cNvSpPr>
          <p:nvPr>
            <p:ph type="title"/>
          </p:nvPr>
        </p:nvSpPr>
        <p:spPr/>
        <p:txBody>
          <a:bodyPr/>
          <a:lstStyle/>
          <a:p>
            <a:r>
              <a:rPr lang="el-GR" dirty="0"/>
              <a:t>Αυτοκτονία</a:t>
            </a:r>
          </a:p>
        </p:txBody>
      </p:sp>
      <p:sp>
        <p:nvSpPr>
          <p:cNvPr id="3" name="Θέση περιεχομένου 2">
            <a:extLst>
              <a:ext uri="{FF2B5EF4-FFF2-40B4-BE49-F238E27FC236}">
                <a16:creationId xmlns:a16="http://schemas.microsoft.com/office/drawing/2014/main" id="{901F3815-83F3-CFF5-6FEC-8567F1F27962}"/>
              </a:ext>
            </a:extLst>
          </p:cNvPr>
          <p:cNvSpPr>
            <a:spLocks noGrp="1"/>
          </p:cNvSpPr>
          <p:nvPr>
            <p:ph idx="1"/>
          </p:nvPr>
        </p:nvSpPr>
        <p:spPr>
          <a:xfrm>
            <a:off x="677334" y="2142660"/>
            <a:ext cx="8596668" cy="3880773"/>
          </a:xfrm>
        </p:spPr>
        <p:txBody>
          <a:bodyPr>
            <a:normAutofit fontScale="85000" lnSpcReduction="20000"/>
          </a:bodyPr>
          <a:lstStyle/>
          <a:p>
            <a:r>
              <a:rPr lang="el-GR" b="1" dirty="0"/>
              <a:t>Εγωιστική</a:t>
            </a:r>
            <a:r>
              <a:rPr lang="el-GR" dirty="0"/>
              <a:t> : ένα σημαντικό ποσοστό εγωιστικής αυτοκτονίας εντοπίζεται σε κοινωνίες ή ομάδες όπου το άτομο δεν είναι καλά ενσωματωμένο στην ευρύτερη κοινωνική μονάδα . Ο χαμηλός βαθμός ενσωμάτωση οδηγεί στο αίσθημα ότι το άτομο δεν αποτελεί μέρος της κοινωνίας , αλλά ούτε η κοινωνία είναι μέρος του ατόμου . Η έλλειψη κοινωνικής ενσωμάτωσης παράγει ξεχωριστά κοινωνικά ρεύματα , τα οποία παράγουν διαφοροποιήσεις στο ποσοστό αυτοκτονίας. </a:t>
            </a:r>
          </a:p>
          <a:p>
            <a:r>
              <a:rPr lang="el-GR" b="1" dirty="0"/>
              <a:t>Αλτρουιστική </a:t>
            </a:r>
            <a:r>
              <a:rPr lang="el-GR" dirty="0"/>
              <a:t>: συμβαίνει όταν η κοινωνική ενσωμάτωση είναι υπερβολικά ισχυρή . </a:t>
            </a:r>
          </a:p>
          <a:p>
            <a:r>
              <a:rPr lang="el-GR" b="1" dirty="0" err="1"/>
              <a:t>Ανομική</a:t>
            </a:r>
            <a:r>
              <a:rPr lang="el-GR" dirty="0"/>
              <a:t> : συμβαίνει όταν οι ρυθμιστικές δυνάμεις της κοινωνίας διαταράσσονται . Οι περίοδοι αναταραχής απελευθερώνουν κύματα </a:t>
            </a:r>
            <a:r>
              <a:rPr lang="el-GR" dirty="0" err="1"/>
              <a:t>ανομίας.Η</a:t>
            </a:r>
            <a:r>
              <a:rPr lang="el-GR" dirty="0"/>
              <a:t> αύξηση του ποσοστού </a:t>
            </a:r>
            <a:r>
              <a:rPr lang="el-GR" dirty="0" err="1"/>
              <a:t>ανομικής</a:t>
            </a:r>
            <a:r>
              <a:rPr lang="el-GR" dirty="0"/>
              <a:t> αυτοκτονίας στη διάρκεια  απορρύθμισης της κοινωνικής ζωής συνάδει με τις απόψεις του </a:t>
            </a:r>
            <a:r>
              <a:rPr lang="en-US" dirty="0"/>
              <a:t>Durkheim </a:t>
            </a:r>
            <a:r>
              <a:rPr lang="el-GR" dirty="0"/>
              <a:t>περί ολέθριων επιπτώσεων που μπορεί να έχουν τα ατομικά πάθη αν απελευθερωθούν από εξωτερικό εξαναγκασμό. </a:t>
            </a:r>
          </a:p>
          <a:p>
            <a:r>
              <a:rPr lang="el-GR" b="1" dirty="0" err="1"/>
              <a:t>Φαταλιστική</a:t>
            </a:r>
            <a:r>
              <a:rPr lang="el-GR" dirty="0"/>
              <a:t> :αναφέρεται ελάχιστα από τον Ντυρκέμ , η </a:t>
            </a:r>
            <a:r>
              <a:rPr lang="el-GR" dirty="0" err="1"/>
              <a:t>φαταλιστική</a:t>
            </a:r>
            <a:r>
              <a:rPr lang="el-GR" dirty="0"/>
              <a:t> αυτοκτονία αναλύεται μόνο σε υποσημείωση στην Αυτοκτονία . Η </a:t>
            </a:r>
            <a:r>
              <a:rPr lang="el-GR" dirty="0" err="1"/>
              <a:t>φαταλιστική</a:t>
            </a:r>
            <a:r>
              <a:rPr lang="el-GR" dirty="0"/>
              <a:t> αυτοκτονία όταν η ρύθμιση είναι υπερβολικά αυστηρή , πιθανότερο να διαπράξουν τέτοιο τύπο αυτοκτονίας άτομα που το μέλλον τους έχει φραχτεί ανηλεώς και τα πάθη τους έχουν </a:t>
            </a:r>
            <a:r>
              <a:rPr lang="el-GR" dirty="0" err="1"/>
              <a:t>καπνίγει</a:t>
            </a:r>
            <a:r>
              <a:rPr lang="el-GR" dirty="0"/>
              <a:t> βίαια από μια καταπιεστική πειθαρχία</a:t>
            </a:r>
          </a:p>
        </p:txBody>
      </p:sp>
    </p:spTree>
    <p:extLst>
      <p:ext uri="{BB962C8B-B14F-4D97-AF65-F5344CB8AC3E}">
        <p14:creationId xmlns:p14="http://schemas.microsoft.com/office/powerpoint/2010/main" val="4129461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54769E-26E0-759B-E61F-EEBBBBE5640F}"/>
              </a:ext>
            </a:extLst>
          </p:cNvPr>
          <p:cNvSpPr>
            <a:spLocks noGrp="1"/>
          </p:cNvSpPr>
          <p:nvPr>
            <p:ph type="title"/>
          </p:nvPr>
        </p:nvSpPr>
        <p:spPr/>
        <p:txBody>
          <a:bodyPr/>
          <a:lstStyle/>
          <a:p>
            <a:r>
              <a:rPr lang="el-GR" dirty="0"/>
              <a:t>Ποσοστά αυτοκτονιών και κοινωνική μεταρρύθμιση </a:t>
            </a:r>
          </a:p>
        </p:txBody>
      </p:sp>
      <p:sp>
        <p:nvSpPr>
          <p:cNvPr id="3" name="Θέση περιεχομένου 2">
            <a:extLst>
              <a:ext uri="{FF2B5EF4-FFF2-40B4-BE49-F238E27FC236}">
                <a16:creationId xmlns:a16="http://schemas.microsoft.com/office/drawing/2014/main" id="{D7BE7D37-2B77-50C1-7FEC-C0E12E99B777}"/>
              </a:ext>
            </a:extLst>
          </p:cNvPr>
          <p:cNvSpPr>
            <a:spLocks noGrp="1"/>
          </p:cNvSpPr>
          <p:nvPr>
            <p:ph idx="1"/>
          </p:nvPr>
        </p:nvSpPr>
        <p:spPr/>
        <p:txBody>
          <a:bodyPr>
            <a:normAutofit fontScale="85000" lnSpcReduction="10000"/>
          </a:bodyPr>
          <a:lstStyle/>
          <a:p>
            <a:r>
              <a:rPr lang="el-GR" dirty="0"/>
              <a:t>Ο </a:t>
            </a:r>
            <a:r>
              <a:rPr lang="en-US" dirty="0"/>
              <a:t>Durkheim </a:t>
            </a:r>
            <a:r>
              <a:rPr lang="el-GR" dirty="0"/>
              <a:t>ισχυρίζεται ότι τα πραγματικά αίτια της αυτοκτονίας είναι ριζωμένα στην κοινωνία. </a:t>
            </a:r>
          </a:p>
          <a:p>
            <a:r>
              <a:rPr lang="el-GR" dirty="0"/>
              <a:t>Ο </a:t>
            </a:r>
            <a:r>
              <a:rPr lang="en-US" dirty="0"/>
              <a:t>Durkheim </a:t>
            </a:r>
            <a:r>
              <a:rPr lang="el-GR" dirty="0"/>
              <a:t>παραδεχόταν ότι κάποιες αυτοκτονίες είναι φυσιολογικές αλλά υποστήριζε ότι η σύγχρονη κοινωνία έχει γίνει μάρτυρας μιας παθολογικής αύξησης τόσο της εγωιστικής όσο και της  </a:t>
            </a:r>
            <a:r>
              <a:rPr lang="el-GR" dirty="0" err="1"/>
              <a:t>ανομικής</a:t>
            </a:r>
            <a:r>
              <a:rPr lang="el-GR" dirty="0"/>
              <a:t> αυτοκτονίας . Η θέση του μπορεί να αναχθεί στον Καταμερισμό Εργασίας όπου στήριξε ότι η ανομία του σύγχρονου πολιτισμού οφείλεται στον αφύσικο τρόπο με τον οποίο </a:t>
            </a:r>
            <a:r>
              <a:rPr lang="el-GR" dirty="0" err="1"/>
              <a:t>κατανεμέται</a:t>
            </a:r>
            <a:r>
              <a:rPr lang="el-GR" dirty="0"/>
              <a:t> η εργασία με αποτέλεσμα να οδηγεί σε απομόνωση αντί σε αλληλεξάρτηση. Η κοινωνική ρύθμιση και ενσωμάτωση βρίσκονται  σε χαμηλά επίπεδα , το γεγονός αυτό οδηγεί στην αύξηση εγωιστικών και </a:t>
            </a:r>
            <a:r>
              <a:rPr lang="el-GR" dirty="0" err="1"/>
              <a:t>ανομικών</a:t>
            </a:r>
            <a:r>
              <a:rPr lang="el-GR" dirty="0"/>
              <a:t> αυτοκτονιών.</a:t>
            </a:r>
          </a:p>
          <a:p>
            <a:r>
              <a:rPr lang="el-GR" dirty="0"/>
              <a:t>Πολλοί από τους  υπάρχοντες θεσμούς που να </a:t>
            </a:r>
            <a:r>
              <a:rPr lang="el-GR" dirty="0" err="1"/>
              <a:t>συνδέεουν</a:t>
            </a:r>
            <a:r>
              <a:rPr lang="el-GR" dirty="0"/>
              <a:t>  το άτομο με την κοινωνία έχουν αποτύχει , ο </a:t>
            </a:r>
            <a:r>
              <a:rPr lang="en-US" dirty="0" err="1"/>
              <a:t>Durkeim</a:t>
            </a:r>
            <a:r>
              <a:rPr lang="en-US" dirty="0"/>
              <a:t> </a:t>
            </a:r>
            <a:r>
              <a:rPr lang="el-GR" dirty="0" err="1"/>
              <a:t>διαβλέπε</a:t>
            </a:r>
            <a:r>
              <a:rPr lang="el-GR" dirty="0"/>
              <a:t> ελάχιστες ελπίδες επιτυχίας τους . Το σύγχρονο κράτος είναι υπερβολικά απομακρυσμένο από το άτομο για να μπορεί να επηρεάσει την ζωή του με αρκετή ένταση και διάρκεια . Η Εκκλησία δεν είναι σε θέση να ασκήσει  την  </a:t>
            </a:r>
            <a:r>
              <a:rPr lang="el-GR" dirty="0" err="1"/>
              <a:t>ενσωματική</a:t>
            </a:r>
            <a:r>
              <a:rPr lang="el-GR" dirty="0"/>
              <a:t> της επίδραση χωρίς να  καταπιέσει ταυτόχρονα την ελευθερία της σκέψης. Η οικογένεια σημαντικός θεσμός ενσωμάτωσης στη σύγχρονη κοινωνία θα αποτύχει σε αυτό το έργο καθώς υπόκειται στις ίδιες διαβρωτικές συνθήκες που αυξάνουν το ποσοστό αυτοκτονίας </a:t>
            </a:r>
          </a:p>
          <a:p>
            <a:endParaRPr lang="el-GR" dirty="0"/>
          </a:p>
        </p:txBody>
      </p:sp>
    </p:spTree>
    <p:extLst>
      <p:ext uri="{BB962C8B-B14F-4D97-AF65-F5344CB8AC3E}">
        <p14:creationId xmlns:p14="http://schemas.microsoft.com/office/powerpoint/2010/main" val="1384454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41E5E7-778B-8A70-1C9B-AD47C757CBC5}"/>
              </a:ext>
            </a:extLst>
          </p:cNvPr>
          <p:cNvSpPr>
            <a:spLocks noGrp="1"/>
          </p:cNvSpPr>
          <p:nvPr>
            <p:ph type="title"/>
          </p:nvPr>
        </p:nvSpPr>
        <p:spPr/>
        <p:txBody>
          <a:bodyPr/>
          <a:lstStyle/>
          <a:p>
            <a:r>
              <a:rPr lang="el-GR" dirty="0"/>
              <a:t>Θεωρία της θρησκείας το ιερό και το βέβηλο </a:t>
            </a:r>
          </a:p>
        </p:txBody>
      </p:sp>
      <p:sp>
        <p:nvSpPr>
          <p:cNvPr id="3" name="Θέση περιεχομένου 2">
            <a:extLst>
              <a:ext uri="{FF2B5EF4-FFF2-40B4-BE49-F238E27FC236}">
                <a16:creationId xmlns:a16="http://schemas.microsoft.com/office/drawing/2014/main" id="{D73A2BEF-9CB2-996F-874A-180B100BE021}"/>
              </a:ext>
            </a:extLst>
          </p:cNvPr>
          <p:cNvSpPr>
            <a:spLocks noGrp="1"/>
          </p:cNvSpPr>
          <p:nvPr>
            <p:ph idx="1"/>
          </p:nvPr>
        </p:nvSpPr>
        <p:spPr/>
        <p:txBody>
          <a:bodyPr>
            <a:normAutofit fontScale="62500" lnSpcReduction="20000"/>
          </a:bodyPr>
          <a:lstStyle/>
          <a:p>
            <a:r>
              <a:rPr lang="el-GR" dirty="0"/>
              <a:t>Ο </a:t>
            </a:r>
            <a:r>
              <a:rPr lang="en-US" dirty="0"/>
              <a:t>Raymond Aron </a:t>
            </a:r>
            <a:r>
              <a:rPr lang="el-GR" dirty="0"/>
              <a:t>είπε για τις Στοιχειώδης Μορφές της Θρησκευτικής Ζωής ότι υπήρξε το πιο σημαντικό , πιο βαθύ και πιο αυθεντικό έργο του Ντυρκέμ. Αξίζει να αναφέρουμε ότι έφερε στο προσκήνιο τόσο μια κοινωνιολογία της θρησκείας όσο και μια θεωρία της γνώσης.</a:t>
            </a:r>
          </a:p>
          <a:p>
            <a:r>
              <a:rPr lang="el-GR" dirty="0"/>
              <a:t>Το ιερό δημιουργείται μέσα από τελετουργικά που μεταμορφώνουν την ηθική δύναμη της κοινωνίας σε θρησκευτικά σύμβολα που δεσμεύουν τα άτομα στην ομάδα. Το πιο τολμηρό επιχείρημα του </a:t>
            </a:r>
            <a:r>
              <a:rPr lang="en-US" dirty="0"/>
              <a:t>Durkheim </a:t>
            </a:r>
            <a:r>
              <a:rPr lang="el-GR" dirty="0"/>
              <a:t> υποστηρίζει ότι αυτός ο ηθικός δεσμός εξελίσσεται σε γνωστικό δεσμό , καθώς οι κατηγορίες που χρησιμοποιούνται για την κατανόηση όπως η ταξινόμηση , ο χρόνος , ο χώρος και η αιτιότητα πηγάζουν από θρησκευτικές τελετουργίες.</a:t>
            </a:r>
          </a:p>
          <a:p>
            <a:r>
              <a:rPr lang="el-GR" dirty="0"/>
              <a:t>Η κοινωνία μέσω των ατόμων δημιουργεί την θρησκεία καθορίζοντας συγκεκριμένα φαινόμενα ως ιερά και άλλα ως βέβηλα.</a:t>
            </a:r>
            <a:r>
              <a:rPr lang="en-US" dirty="0"/>
              <a:t> </a:t>
            </a:r>
            <a:r>
              <a:rPr lang="el-GR" dirty="0"/>
              <a:t>Οι πτυχές της κοινωνικής πραγματικότητας που ορίζονται ως ιερές διαχωρίζονται δηλαδή από τις καθημερινές διαμορφώνουν την ουσία της θρησκείας. Οι υπόλοιπες ορίζονται ως βέβηλες που είναι οι κοινότοπες, χρηστικές, τετριμμένες πτυχές της ζωής . Το</a:t>
            </a:r>
            <a:r>
              <a:rPr lang="en-US" dirty="0"/>
              <a:t> </a:t>
            </a:r>
            <a:r>
              <a:rPr lang="el-GR" dirty="0"/>
              <a:t>ιερό προκαλεί μια διάθεση σεβασμού, δέους και υποχρέωσης . Από την άλλη είναι ακριβώς η διάθεση που αποδίδεται σε αυτά τα φαινόμενα που τα μεταμορφώνει από εγκόσμια σε ιερά. Το ερώτημα για τον </a:t>
            </a:r>
            <a:r>
              <a:rPr lang="en-US" dirty="0"/>
              <a:t>Durkheim </a:t>
            </a:r>
            <a:r>
              <a:rPr lang="el-GR" dirty="0"/>
              <a:t>ήταν το εξής : Ποια είναι η πηγή αυτού του σεβασμού, του δέους και της υποχρέωσης. </a:t>
            </a:r>
          </a:p>
          <a:p>
            <a:r>
              <a:rPr lang="el-GR" dirty="0"/>
              <a:t>Ο </a:t>
            </a:r>
            <a:r>
              <a:rPr lang="en-US" dirty="0"/>
              <a:t>Durkheim </a:t>
            </a:r>
            <a:r>
              <a:rPr lang="el-GR" dirty="0"/>
              <a:t> αρνήθηκε να πιστέψει ότι όλες οι θρησκείες είναι απλή ψευδαίσθηση. Ως αυστηρός αγνωστικιστής δεν μπορούσε να πιστέψει ότι η πηγή των θρησκευτικών αισθημάτων ήταν οτιδήποτε υπερφυσικό .Υπάρχει μια ανώτερη ηθική δύναμη που εμπνέει τους πιστούς αλλά αυτή είναι η κοινωνία και όχι ο θεός . Η θρησκεία ενσαρκώνει συμβολικά την ίδια την κοινωνία . Η θρησκεία αποτελεί το σύστημα συμβόλων μέσω του οποίου η κοινωνία αποκτά επίγνωση του εαυτού της . Η κοινωνία σύμφωνα με τον </a:t>
            </a:r>
            <a:r>
              <a:rPr lang="en-US" dirty="0"/>
              <a:t>Durkheim </a:t>
            </a:r>
            <a:r>
              <a:rPr lang="el-GR" dirty="0"/>
              <a:t>ασκεί αυτές τις δυνάμεις μέσα από αναπαραστάσεις . Έβλεπε την κοινωνία μεταμορφωμένη και εκφρασμένη συμβολικά. Η κοινωνία αποτελεί την πηγή του ιερού. </a:t>
            </a:r>
          </a:p>
          <a:p>
            <a:endParaRPr lang="el-GR" dirty="0"/>
          </a:p>
          <a:p>
            <a:pPr marL="0" indent="0">
              <a:buNone/>
            </a:pPr>
            <a:endParaRPr lang="el-GR" dirty="0"/>
          </a:p>
        </p:txBody>
      </p:sp>
    </p:spTree>
    <p:extLst>
      <p:ext uri="{BB962C8B-B14F-4D97-AF65-F5344CB8AC3E}">
        <p14:creationId xmlns:p14="http://schemas.microsoft.com/office/powerpoint/2010/main" val="1015845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0205A75-3606-DFE1-4004-E94E0C2BE1AD}"/>
              </a:ext>
            </a:extLst>
          </p:cNvPr>
          <p:cNvSpPr>
            <a:spLocks noGrp="1"/>
          </p:cNvSpPr>
          <p:nvPr>
            <p:ph type="title"/>
          </p:nvPr>
        </p:nvSpPr>
        <p:spPr/>
        <p:txBody>
          <a:bodyPr/>
          <a:lstStyle/>
          <a:p>
            <a:r>
              <a:rPr lang="el-GR" dirty="0"/>
              <a:t>Δοξασίες ,Τελετουργικά και Εκκλησία</a:t>
            </a:r>
          </a:p>
        </p:txBody>
      </p:sp>
      <p:sp>
        <p:nvSpPr>
          <p:cNvPr id="3" name="Θέση περιεχομένου 2">
            <a:extLst>
              <a:ext uri="{FF2B5EF4-FFF2-40B4-BE49-F238E27FC236}">
                <a16:creationId xmlns:a16="http://schemas.microsoft.com/office/drawing/2014/main" id="{3424AD44-2293-C6D5-4547-C611DDCDE18A}"/>
              </a:ext>
            </a:extLst>
          </p:cNvPr>
          <p:cNvSpPr>
            <a:spLocks noGrp="1"/>
          </p:cNvSpPr>
          <p:nvPr>
            <p:ph idx="1"/>
          </p:nvPr>
        </p:nvSpPr>
        <p:spPr/>
        <p:txBody>
          <a:bodyPr>
            <a:normAutofit fontScale="92500" lnSpcReduction="20000"/>
          </a:bodyPr>
          <a:lstStyle/>
          <a:p>
            <a:r>
              <a:rPr lang="el-GR" dirty="0"/>
              <a:t>Η διαφοροποίηση μεταξύ ιερού και βέβηλου/εγκόσμιου και η ανύψωση ορισμένων πτυχών της κοινωνικής ζωής στο ιερό επίπεδο είναι απαραίτητες αλλά όχι επαρκείς προϋποθέσεις για την ανάπτυξη της θρησκείας. Χρειάζονται 3 προϋποθέσεις. </a:t>
            </a:r>
          </a:p>
          <a:p>
            <a:r>
              <a:rPr lang="el-GR" dirty="0"/>
              <a:t>1</a:t>
            </a:r>
            <a:r>
              <a:rPr lang="el-GR" baseline="30000" dirty="0"/>
              <a:t>ον</a:t>
            </a:r>
            <a:r>
              <a:rPr lang="el-GR" dirty="0"/>
              <a:t> Η ανάπτυξη ενός συνόλου θρησκευτικών δοξασιών . Οι δοξασίες αποτελούν τις αναπαραστάσεις που εκφράζουν τη φύση των ιερών πραγμάτων και τις σχέσεις τις οποίες διατηρούν , είτε μεταξύ τους είτε με τα βέβηλα/εγκόσμια πράγματα</a:t>
            </a:r>
          </a:p>
          <a:p>
            <a:r>
              <a:rPr lang="el-GR" dirty="0"/>
              <a:t>2</a:t>
            </a:r>
            <a:r>
              <a:rPr lang="el-GR" baseline="30000" dirty="0"/>
              <a:t>ον</a:t>
            </a:r>
            <a:r>
              <a:rPr lang="el-GR" dirty="0"/>
              <a:t> Είναι απαραίτητο ένα σύνολο θρησκευτικών τελετουργιών. </a:t>
            </a:r>
          </a:p>
          <a:p>
            <a:r>
              <a:rPr lang="el-GR" dirty="0"/>
              <a:t>3</a:t>
            </a:r>
            <a:r>
              <a:rPr lang="el-GR" baseline="30000" dirty="0"/>
              <a:t>ον</a:t>
            </a:r>
            <a:r>
              <a:rPr lang="el-GR" dirty="0"/>
              <a:t> Μια θρησκεία απαιτεί μια Εκκλησία , μια μοναδική, υπέρτατή ηθική κοινότητα.</a:t>
            </a:r>
          </a:p>
          <a:p>
            <a:r>
              <a:rPr lang="el-GR" dirty="0"/>
              <a:t>Μια θρησκεία αποτελεί ένα ενοποιημένο σύστημα δοξασιών και πρακτικών που ενώνουν σε μια και μόνη ηθική κοινότητα  , η οποία ονομάζεται Εκκλησία, όλους όσοι τις ακολουθούν. </a:t>
            </a:r>
          </a:p>
          <a:p>
            <a:r>
              <a:rPr lang="el-GR" dirty="0"/>
              <a:t>Οι τελετουργίες και η Εκκλησία είναι σημαντικές για την θεωρία της θρησκείας του </a:t>
            </a:r>
            <a:r>
              <a:rPr lang="en-US" dirty="0"/>
              <a:t>Durkheim </a:t>
            </a:r>
            <a:r>
              <a:rPr lang="el-GR" dirty="0"/>
              <a:t>επειδή συνδέουν τις αναπαραστάσεις της κοινωνίας με τις ατομικές πρακτικές. Τα  άτομα μαθαίνουν για το ιερό και τις σχετικές δοξασίες μέσω της συμμετοχής σε τελετουργίες και στην κοινότητα της Εκκλησίας. </a:t>
            </a:r>
          </a:p>
        </p:txBody>
      </p:sp>
    </p:spTree>
    <p:extLst>
      <p:ext uri="{BB962C8B-B14F-4D97-AF65-F5344CB8AC3E}">
        <p14:creationId xmlns:p14="http://schemas.microsoft.com/office/powerpoint/2010/main" val="2269268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6E7294-7F72-6837-3A24-0B7C844949F3}"/>
              </a:ext>
            </a:extLst>
          </p:cNvPr>
          <p:cNvSpPr>
            <a:spLocks noGrp="1"/>
          </p:cNvSpPr>
          <p:nvPr>
            <p:ph type="title"/>
          </p:nvPr>
        </p:nvSpPr>
        <p:spPr/>
        <p:txBody>
          <a:bodyPr/>
          <a:lstStyle/>
          <a:p>
            <a:r>
              <a:rPr lang="el-GR" dirty="0"/>
              <a:t>Μελέτη πρωτόγονου πολιτισμού</a:t>
            </a:r>
          </a:p>
        </p:txBody>
      </p:sp>
      <p:sp>
        <p:nvSpPr>
          <p:cNvPr id="3" name="Θέση περιεχομένου 2">
            <a:extLst>
              <a:ext uri="{FF2B5EF4-FFF2-40B4-BE49-F238E27FC236}">
                <a16:creationId xmlns:a16="http://schemas.microsoft.com/office/drawing/2014/main" id="{0A938924-FB7F-F8E2-0A23-817E87196F80}"/>
              </a:ext>
            </a:extLst>
          </p:cNvPr>
          <p:cNvSpPr>
            <a:spLocks noGrp="1"/>
          </p:cNvSpPr>
          <p:nvPr>
            <p:ph idx="1"/>
          </p:nvPr>
        </p:nvSpPr>
        <p:spPr>
          <a:xfrm>
            <a:off x="677334" y="1930400"/>
            <a:ext cx="9036510" cy="4697411"/>
          </a:xfrm>
        </p:spPr>
        <p:txBody>
          <a:bodyPr>
            <a:normAutofit fontScale="77500" lnSpcReduction="20000"/>
          </a:bodyPr>
          <a:lstStyle/>
          <a:p>
            <a:r>
              <a:rPr lang="el-GR" dirty="0"/>
              <a:t>Ο Ντυρκέμ αισθανόταν απαραίτητο δεδομένο της αφοσίωσης του στην εμπειρική επιστήμη να ενσωματώσει τις σκέψεις του περί θρησκείας σε δημοσιευμένα τεκμήρια. Οι κύριες πηγές βασίστηκαν σε μια αυστραλιανή φυλή οργανωμένη σε πατρίες τους Άρούντα, αυτοί για τον Ντυρκέμ αντιπροσώπευαν τον πρωτόγονο πολιτισμό.	 Ο Ντυρκέμ επιθυμούσε να μελετήσει τη θρησκεία σε ένα πρωτόγονο πολιτισμό για διάφορους λόγους. Πίστευε ότι σε έναν πρωτόγονο πολιτισμό είναι ευκολότερο να αποκτηθούν γνώσεις για την ουσιαστική φύση της θρησκείας, καθώς τα ιδεολογικά συστήματα των πρωτόγονων θρησκειών είναι λιγότερα αναπτυγμένα από αυτά των σύγχρονων θρησκειών, με συνέπεια να είναι λιγότερο δυσδιάκριτα. </a:t>
            </a:r>
          </a:p>
          <a:p>
            <a:r>
              <a:rPr lang="el-GR" dirty="0"/>
              <a:t>Η θρησκεία στην σύγχρονη κοινωνία παίρνει διάφορες μορφές, ενώ στην πρωτόγονη κοινωνία υπάρχει πνευματική και ηθική ομοιογένεια. </a:t>
            </a:r>
          </a:p>
          <a:p>
            <a:r>
              <a:rPr lang="el-GR" dirty="0"/>
              <a:t>Ο Ντυρκέμ μελέτησε την πρωτόγονη θρησκεία για να ρίξει φως στην θρησκεία της σύγχρονης κοινωνίας την θρησκεία σε μια πρωτόγονη κοινωνία αποτελεί μια συλλογική συνείδηση που τα περιλαμβάνει όλα. Η κοινωνία γίνεται πιο εξειδικευμένη, η θρησκεία φτάνει στο σημείο να καταλαμβάνει ολοένα πιο περιορισμένη περιοχή. Γίνεται απλώς μια αναπαράσταση από ένα σύνολο συλλογικών αναπαραστάσεων.</a:t>
            </a:r>
          </a:p>
          <a:p>
            <a:pPr algn="ctr"/>
            <a:r>
              <a:rPr lang="el-GR" b="1" dirty="0"/>
              <a:t>ΣΥΛΛΟΓΙΚΗ ΕΞΑΡΣΗ: </a:t>
            </a:r>
            <a:r>
              <a:rPr lang="el-GR" dirty="0"/>
              <a:t>Σημαντική ιδέα είναι ότι η εμπειρία της έξαρσης επιτρέπει την ανάδυση της ιδέας της θρησκείας. Οι συμμετέχοντες αισθάνονται σαν να τους έχει καταλάβει κάτι που έρχεται έξω από τον εαυτό τους, η έξαρση θεωρείται μια δύναμη που τους υποχρεώνει να ενεργήσουν. Η εμπειρία αυτής της ενέργειας αποτελεί την βάση για την διάκριση μεταξύ ιερού και βέβηλου. Η ομάδα και οι κοινές της ενέργειες είναι ιερές ενώ όλα τα υπόλοιπα είναι βέβηλα, αποτελεί την βάση για την ταυτότητα της ομάδας. </a:t>
            </a:r>
            <a:endParaRPr lang="el-GR" b="1" dirty="0"/>
          </a:p>
          <a:p>
            <a:pPr algn="ctr"/>
            <a:r>
              <a:rPr lang="el-GR" b="1" dirty="0"/>
              <a:t>ΤΟΤΕΜΙΣΜΟΣ : </a:t>
            </a:r>
            <a:r>
              <a:rPr lang="el-GR" dirty="0"/>
              <a:t>Θρησκευτικό σύστημα στο οποίο συγκεκριμένα πράγματα τα ζώα  και τα φυτά αποκτούν ιερή υπόσταση και γίνονται εμβλήματα της πατρίας . Πρωτόγονη μορφή θρησκείας και σχετίζεται με μια αντίστοιχη απλή μορφή κοινωνικής οργάνωσης την πατρία. Στον τοτεμισμό συνδέονται τρεις κατηγορίες πραγμάτων: Το τοτεμικό σύμβολο, το ζώο ή το φυτό και τα μέλη της πατρίας ως ομάδας</a:t>
            </a:r>
          </a:p>
        </p:txBody>
      </p:sp>
    </p:spTree>
    <p:extLst>
      <p:ext uri="{BB962C8B-B14F-4D97-AF65-F5344CB8AC3E}">
        <p14:creationId xmlns:p14="http://schemas.microsoft.com/office/powerpoint/2010/main" val="36371367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BB617D4-9B76-D69B-43C8-3B148A9E26A1}"/>
              </a:ext>
            </a:extLst>
          </p:cNvPr>
          <p:cNvSpPr>
            <a:spLocks noGrp="1"/>
          </p:cNvSpPr>
          <p:nvPr>
            <p:ph type="title"/>
          </p:nvPr>
        </p:nvSpPr>
        <p:spPr/>
        <p:txBody>
          <a:bodyPr/>
          <a:lstStyle/>
          <a:p>
            <a:r>
              <a:rPr lang="el-GR" dirty="0"/>
              <a:t>Ηθική εκπαίδευση και κοινωνική μεταρρύθμισή </a:t>
            </a:r>
          </a:p>
        </p:txBody>
      </p:sp>
      <p:sp>
        <p:nvSpPr>
          <p:cNvPr id="3" name="Θέση περιεχομένου 2">
            <a:extLst>
              <a:ext uri="{FF2B5EF4-FFF2-40B4-BE49-F238E27FC236}">
                <a16:creationId xmlns:a16="http://schemas.microsoft.com/office/drawing/2014/main" id="{3DF8D829-83E4-B3DF-972F-BC29A623B111}"/>
              </a:ext>
            </a:extLst>
          </p:cNvPr>
          <p:cNvSpPr>
            <a:spLocks noGrp="1"/>
          </p:cNvSpPr>
          <p:nvPr>
            <p:ph idx="1"/>
          </p:nvPr>
        </p:nvSpPr>
        <p:spPr/>
        <p:txBody>
          <a:bodyPr>
            <a:normAutofit fontScale="70000" lnSpcReduction="20000"/>
          </a:bodyPr>
          <a:lstStyle/>
          <a:p>
            <a:r>
              <a:rPr lang="el-GR" dirty="0"/>
              <a:t>Ο Ντυρκέμ πίστευε ότι ο ρόλος της κοινωνικής επιστήμης ήταν να προσφέρει καθοδήγηση για συγκεκριμένα είδη κοινωνικής παρέμβασης.</a:t>
            </a:r>
          </a:p>
          <a:p>
            <a:r>
              <a:rPr lang="el-GR" dirty="0"/>
              <a:t> Ο Ντυρκέμ αντιλαμβανόταν τα προβλήματα στη σύγχρονη κοινωνία ως παροδικές αποκλίσεις και όχι ως εγγενής δυσκολίες. Ως εκ τούτου πίστευε στην κοινωνική μεταρρύθμιση. Τόσο τα προγράμματα μεταρρύθμισης του Ντυρκέμ όσο και η μεταρρυθμιστική του προσέγγιση οφείλονταν στην πεποίθηση του ότι η κοινωνία αποτελεί την πηγή κάθε ηθικής. </a:t>
            </a:r>
          </a:p>
          <a:p>
            <a:r>
              <a:rPr lang="el-GR" dirty="0"/>
              <a:t>Τα μεταρρυθμιστικά του προγράμματα υπαγορεύονταν από το γεγονός ότι η κοινωνία πρέπει να είναι ικανή να παράγει ηθική καθοδήγηση για το άτομο. Στον βαθμό που η κοινωνία χάνει αυτή την ικανότητα πρέπει να αναμορφωθεί.</a:t>
            </a:r>
          </a:p>
          <a:p>
            <a:r>
              <a:rPr lang="el-GR" dirty="0"/>
              <a:t> Η μεταρρυθμιστική του προσέγγιση υπαγορεύονταν από το γεγονός ότι η κοινωνία που υπάρχει στην πραγματικότητα πρέπει να αποτελεί την πηγή οποιασδήποτε αναμόρφωσης.  </a:t>
            </a:r>
          </a:p>
          <a:p>
            <a:r>
              <a:rPr lang="el-GR" b="1" dirty="0"/>
              <a:t>‘’Τα ιδανικά δεν μπορούν να αποκτήσουν υπόσταση μέσω της νομοθεσίας πρέπει να κατανοηθούν , να αγαπηθούν και να διεκδικηθούν από το σώμα που έχει καθήκον να τα πραγματώσει ’’</a:t>
            </a:r>
            <a:r>
              <a:rPr lang="en-US" b="1" dirty="0"/>
              <a:t>Durkheim </a:t>
            </a:r>
          </a:p>
          <a:p>
            <a:r>
              <a:rPr lang="en-US" b="1" dirty="0"/>
              <a:t>H</a:t>
            </a:r>
            <a:r>
              <a:rPr lang="el-GR" b="1" dirty="0" err="1"/>
              <a:t>θική</a:t>
            </a:r>
            <a:r>
              <a:rPr lang="el-GR" b="1" dirty="0"/>
              <a:t> </a:t>
            </a:r>
            <a:r>
              <a:rPr lang="el-GR" dirty="0"/>
              <a:t>:</a:t>
            </a:r>
            <a:r>
              <a:rPr lang="en-US" dirty="0"/>
              <a:t> </a:t>
            </a:r>
            <a:r>
              <a:rPr lang="el-GR" dirty="0"/>
              <a:t>βρίσκεται στο επίκεντρο του ενδιαφέροντος του </a:t>
            </a:r>
            <a:r>
              <a:rPr lang="en-US" dirty="0"/>
              <a:t>Durkheim</a:t>
            </a:r>
            <a:r>
              <a:rPr lang="el-GR" dirty="0"/>
              <a:t>. Η ηθική αποτελείται από τρία συστατικά : 1</a:t>
            </a:r>
            <a:r>
              <a:rPr lang="el-GR" baseline="30000" dirty="0"/>
              <a:t>ον</a:t>
            </a:r>
            <a:r>
              <a:rPr lang="el-GR" dirty="0"/>
              <a:t> η ηθική εμπεριέχει πειθαρχία ,δηλαδή μια αίσθηση αρχής που αντιστέκεται σε εγωιστικές παρορμήσεις . Η πειθαρχία φέρνει το άτομο αντιμέτωπο με το ηθικό καθήκον,</a:t>
            </a:r>
            <a:r>
              <a:rPr lang="en-US" dirty="0"/>
              <a:t> </a:t>
            </a:r>
            <a:r>
              <a:rPr lang="el-GR" dirty="0"/>
              <a:t>το οποίο κατά τον </a:t>
            </a:r>
            <a:r>
              <a:rPr lang="en-US" dirty="0"/>
              <a:t>Durkheim </a:t>
            </a:r>
            <a:r>
              <a:rPr lang="el-GR" dirty="0"/>
              <a:t>ισοδυναμεί με το καθήκον απέναντι στην κοινωνία. 2</a:t>
            </a:r>
            <a:r>
              <a:rPr lang="el-GR" baseline="30000" dirty="0"/>
              <a:t>ον</a:t>
            </a:r>
            <a:r>
              <a:rPr lang="el-GR" dirty="0"/>
              <a:t> η ηθική εμπεριέχει μια δέσμευση στην κοινωνία, επειδή η κοινωνία αποτελεί την πηγή της ηθικής μας. 3</a:t>
            </a:r>
            <a:r>
              <a:rPr lang="el-GR" baseline="30000" dirty="0"/>
              <a:t>ον</a:t>
            </a:r>
            <a:r>
              <a:rPr lang="el-GR" dirty="0"/>
              <a:t> η ηθική περιλαμβάνει αυτονομία , μια αίσθηση ατομικής ευθύνης για τις πράξεις μας. </a:t>
            </a:r>
            <a:endParaRPr lang="el-GR" b="1" dirty="0"/>
          </a:p>
        </p:txBody>
      </p:sp>
    </p:spTree>
    <p:extLst>
      <p:ext uri="{BB962C8B-B14F-4D97-AF65-F5344CB8AC3E}">
        <p14:creationId xmlns:p14="http://schemas.microsoft.com/office/powerpoint/2010/main" val="488452566"/>
      </p:ext>
    </p:extLst>
  </p:cSld>
  <p:clrMapOvr>
    <a:masterClrMapping/>
  </p:clrMapOvr>
</p:sld>
</file>

<file path=ppt/theme/theme1.xml><?xml version="1.0" encoding="utf-8"?>
<a:theme xmlns:a="http://schemas.openxmlformats.org/drawingml/2006/main" name="Όψη">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2136</Words>
  <Application>Microsoft Office PowerPoint</Application>
  <PresentationFormat>Ευρεία οθόνη</PresentationFormat>
  <Paragraphs>65</Paragraphs>
  <Slides>13</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13</vt:i4>
      </vt:variant>
    </vt:vector>
  </HeadingPairs>
  <TitlesOfParts>
    <vt:vector size="17" baseType="lpstr">
      <vt:lpstr>Arial</vt:lpstr>
      <vt:lpstr>Trebuchet MS</vt:lpstr>
      <vt:lpstr>Wingdings 3</vt:lpstr>
      <vt:lpstr>Όψη</vt:lpstr>
      <vt:lpstr>EMILE DURKHEIM (1858-1917)  Η κοινωνία ως δομή </vt:lpstr>
      <vt:lpstr>Περιεχόμενα</vt:lpstr>
      <vt:lpstr>Τα σημαντικά έργα του EMILE DURKHEIM</vt:lpstr>
      <vt:lpstr>Αυτοκτονία</vt:lpstr>
      <vt:lpstr>Ποσοστά αυτοκτονιών και κοινωνική μεταρρύθμιση </vt:lpstr>
      <vt:lpstr>Θεωρία της θρησκείας το ιερό και το βέβηλο </vt:lpstr>
      <vt:lpstr>Δοξασίες ,Τελετουργικά και Εκκλησία</vt:lpstr>
      <vt:lpstr>Μελέτη πρωτόγονου πολιτισμού</vt:lpstr>
      <vt:lpstr>Ηθική εκπαίδευση και κοινωνική μεταρρύθμισή </vt:lpstr>
      <vt:lpstr>Ηθική εκπαιδεύση </vt:lpstr>
      <vt:lpstr>Επαγγελματικές Ενώσεις</vt:lpstr>
      <vt:lpstr>Επίλογος</vt:lpstr>
      <vt:lpstr>Βιβλιογραφία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EMILE DURKHEIM (1858-1917)  Η κοινωνία ως δομή</dc:title>
  <dc:creator>Κωνσταντίνος Δεληδίνας</dc:creator>
  <cp:lastModifiedBy>Κωνσταντίνος Δεληδίνας</cp:lastModifiedBy>
  <cp:revision>7</cp:revision>
  <dcterms:created xsi:type="dcterms:W3CDTF">2022-12-18T07:05:27Z</dcterms:created>
  <dcterms:modified xsi:type="dcterms:W3CDTF">2022-12-19T20:33:16Z</dcterms:modified>
</cp:coreProperties>
</file>