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67e6289a8f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67e6289a8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6b72abba4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6b72abba4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5ec40eb3c1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5ec40eb3c1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66bce352f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66bce352f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61547da57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61547da57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5ec40eb3c1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5ec40eb3c1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67e6289a8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67e6289a8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6b72abba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6b72abba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67e6289a8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67e6289a8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6b72abba4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6b72abba4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praxisreview.gr/karl-marx-%CE%B8%CE%AD%CF%83%CE%B5%CE%B9%CF%82-%CE%B3%CE%B9%CE%B1-%CF%84%CE%BF%CE%BD-feuerb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l" sz="2500">
                <a:latin typeface="Times New Roman"/>
                <a:ea typeface="Times New Roman"/>
                <a:cs typeface="Times New Roman"/>
                <a:sym typeface="Times New Roman"/>
              </a:rPr>
              <a:t>Karl Marx: Άτομο και Κοινωνία</a:t>
            </a:r>
            <a:endParaRPr sz="2500">
              <a:latin typeface="Times New Roman"/>
              <a:ea typeface="Times New Roman"/>
              <a:cs typeface="Times New Roman"/>
              <a:sym typeface="Times New Roman"/>
            </a:endParaRPr>
          </a:p>
        </p:txBody>
      </p:sp>
      <p:sp>
        <p:nvSpPr>
          <p:cNvPr id="86" name="Google Shape;86;p13"/>
          <p:cNvSpPr txBox="1"/>
          <p:nvPr>
            <p:ph idx="1" type="subTitle"/>
          </p:nvPr>
        </p:nvSpPr>
        <p:spPr>
          <a:xfrm>
            <a:off x="598088" y="2691038"/>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sz="2200">
                <a:latin typeface="Times New Roman"/>
                <a:ea typeface="Times New Roman"/>
                <a:cs typeface="Times New Roman"/>
                <a:sym typeface="Times New Roman"/>
              </a:rPr>
              <a:t>Θέσεις για τον Φόιερμπαχ</a:t>
            </a:r>
            <a:endParaRPr sz="2200">
              <a:latin typeface="Times New Roman"/>
              <a:ea typeface="Times New Roman"/>
              <a:cs typeface="Times New Roman"/>
              <a:sym typeface="Times New Roman"/>
            </a:endParaRPr>
          </a:p>
        </p:txBody>
      </p:sp>
      <p:pic>
        <p:nvPicPr>
          <p:cNvPr id="87" name="Google Shape;87;p13"/>
          <p:cNvPicPr preferRelativeResize="0"/>
          <p:nvPr/>
        </p:nvPicPr>
        <p:blipFill>
          <a:blip r:embed="rId3">
            <a:alphaModFix/>
          </a:blip>
          <a:stretch>
            <a:fillRect/>
          </a:stretch>
        </p:blipFill>
        <p:spPr>
          <a:xfrm>
            <a:off x="5574400" y="1468225"/>
            <a:ext cx="2365775" cy="272277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Η </a:t>
            </a:r>
            <a:r>
              <a:rPr lang="el">
                <a:solidFill>
                  <a:srgbClr val="073763"/>
                </a:solidFill>
                <a:highlight>
                  <a:srgbClr val="FFFFFF"/>
                </a:highlight>
                <a:latin typeface="Times New Roman"/>
                <a:ea typeface="Times New Roman"/>
                <a:cs typeface="Times New Roman"/>
                <a:sym typeface="Times New Roman"/>
              </a:rPr>
              <a:t>«</a:t>
            </a:r>
            <a:r>
              <a:rPr lang="el">
                <a:latin typeface="Times New Roman"/>
                <a:ea typeface="Times New Roman"/>
                <a:cs typeface="Times New Roman"/>
                <a:sym typeface="Times New Roman"/>
              </a:rPr>
              <a:t>Ενδέκατη</a:t>
            </a:r>
            <a:r>
              <a:rPr lang="el">
                <a:solidFill>
                  <a:srgbClr val="073763"/>
                </a:solidFill>
                <a:highlight>
                  <a:srgbClr val="FFFFFF"/>
                </a:highlight>
                <a:latin typeface="Times New Roman"/>
                <a:ea typeface="Times New Roman"/>
                <a:cs typeface="Times New Roman"/>
                <a:sym typeface="Times New Roman"/>
              </a:rPr>
              <a:t>»</a:t>
            </a:r>
            <a:r>
              <a:rPr lang="el">
                <a:latin typeface="Times New Roman"/>
                <a:ea typeface="Times New Roman"/>
                <a:cs typeface="Times New Roman"/>
                <a:sym typeface="Times New Roman"/>
              </a:rPr>
              <a:t> θέση</a:t>
            </a:r>
            <a:r>
              <a:rPr lang="el"/>
              <a:t> </a:t>
            </a:r>
            <a:endParaRPr/>
          </a:p>
        </p:txBody>
      </p:sp>
      <p:sp>
        <p:nvSpPr>
          <p:cNvPr id="141" name="Google Shape;141;p22"/>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l">
                <a:solidFill>
                  <a:srgbClr val="000000"/>
                </a:solidFill>
                <a:highlight>
                  <a:srgbClr val="FFFFFF"/>
                </a:highlight>
                <a:latin typeface="Times New Roman"/>
                <a:ea typeface="Times New Roman"/>
                <a:cs typeface="Times New Roman"/>
                <a:sym typeface="Times New Roman"/>
              </a:rPr>
              <a:t>« </a:t>
            </a:r>
            <a:r>
              <a:rPr b="1" lang="el" sz="1850">
                <a:solidFill>
                  <a:srgbClr val="000000"/>
                </a:solidFill>
                <a:latin typeface="Times New Roman"/>
                <a:ea typeface="Times New Roman"/>
                <a:cs typeface="Times New Roman"/>
                <a:sym typeface="Times New Roman"/>
              </a:rPr>
              <a:t>Οι φιλόσοφοι εξηγούσαν μόνο τον κόσμο με διάφορους τρόπους. Το ζήτημα είναι να τον μεταβάλουμε </a:t>
            </a:r>
            <a:r>
              <a:rPr b="1" lang="el">
                <a:solidFill>
                  <a:srgbClr val="000000"/>
                </a:solidFill>
                <a:highlight>
                  <a:srgbClr val="FFFFFF"/>
                </a:highlight>
                <a:latin typeface="Times New Roman"/>
                <a:ea typeface="Times New Roman"/>
                <a:cs typeface="Times New Roman"/>
                <a:sym typeface="Times New Roman"/>
              </a:rPr>
              <a:t>»</a:t>
            </a:r>
            <a:r>
              <a:rPr b="1" lang="el" sz="1850">
                <a:solidFill>
                  <a:srgbClr val="000000"/>
                </a:solidFill>
                <a:latin typeface="Times New Roman"/>
                <a:ea typeface="Times New Roman"/>
                <a:cs typeface="Times New Roman"/>
                <a:sym typeface="Times New Roman"/>
              </a:rPr>
              <a:t>. </a:t>
            </a:r>
            <a:endParaRPr b="1" sz="18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8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l" sz="1650">
                <a:solidFill>
                  <a:srgbClr val="000000"/>
                </a:solidFill>
                <a:latin typeface="Times New Roman"/>
                <a:ea typeface="Times New Roman"/>
                <a:cs typeface="Times New Roman"/>
                <a:sym typeface="Times New Roman"/>
              </a:rPr>
              <a:t>→ </a:t>
            </a:r>
            <a:r>
              <a:rPr lang="el" sz="1650">
                <a:solidFill>
                  <a:srgbClr val="000000"/>
                </a:solidFill>
                <a:latin typeface="Times New Roman"/>
                <a:ea typeface="Times New Roman"/>
                <a:cs typeface="Times New Roman"/>
                <a:sym typeface="Times New Roman"/>
              </a:rPr>
              <a:t>Στο πρωτότυπο κείμενο του Μαρξ, δεν υπάρχει ο προσδιορισμός </a:t>
            </a:r>
            <a:r>
              <a:rPr lang="el" sz="1600">
                <a:solidFill>
                  <a:srgbClr val="000000"/>
                </a:solidFill>
                <a:highlight>
                  <a:srgbClr val="FFFFFF"/>
                </a:highlight>
                <a:latin typeface="Times New Roman"/>
                <a:ea typeface="Times New Roman"/>
                <a:cs typeface="Times New Roman"/>
                <a:sym typeface="Times New Roman"/>
              </a:rPr>
              <a:t>«</a:t>
            </a:r>
            <a:r>
              <a:rPr lang="el" sz="1650">
                <a:solidFill>
                  <a:srgbClr val="000000"/>
                </a:solidFill>
                <a:latin typeface="Times New Roman"/>
                <a:ea typeface="Times New Roman"/>
                <a:cs typeface="Times New Roman"/>
                <a:sym typeface="Times New Roman"/>
              </a:rPr>
              <a:t>όμως</a:t>
            </a:r>
            <a:r>
              <a:rPr lang="el" sz="1600">
                <a:solidFill>
                  <a:srgbClr val="000000"/>
                </a:solidFill>
                <a:highlight>
                  <a:srgbClr val="FFFFFF"/>
                </a:highlight>
                <a:latin typeface="Times New Roman"/>
                <a:ea typeface="Times New Roman"/>
                <a:cs typeface="Times New Roman"/>
                <a:sym typeface="Times New Roman"/>
              </a:rPr>
              <a:t>»</a:t>
            </a:r>
            <a:r>
              <a:rPr lang="el" sz="1650">
                <a:solidFill>
                  <a:srgbClr val="000000"/>
                </a:solidFill>
                <a:latin typeface="Times New Roman"/>
                <a:ea typeface="Times New Roman"/>
                <a:cs typeface="Times New Roman"/>
                <a:sym typeface="Times New Roman"/>
              </a:rPr>
              <a:t>. Ορθά, διότι η ύπαρξη του νοηματοδοτεί αυτόματα την αναίρεση/ κατάργηση της φιλοσοφίας ως επιστήμης που μπορεί να φωτίσει επιμέρους πλευρές της κοινωνικής ζωής. Αντίθετα, η απουσία του αποκαλύπτει πως το επίκεντρο είναι να υποβληθούν τα προβληματικά ζητήματα της (καπιταλιστικής) κοινωνίας σε θεωρητική κριτική και να ανατραπούν στην πράξη. </a:t>
            </a:r>
            <a:endParaRPr sz="16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el" sz="1650">
                <a:solidFill>
                  <a:srgbClr val="000000"/>
                </a:solidFill>
                <a:latin typeface="Times New Roman"/>
                <a:ea typeface="Times New Roman"/>
                <a:cs typeface="Times New Roman"/>
                <a:sym typeface="Times New Roman"/>
              </a:rPr>
              <a:t>→ Ακόμη, παρατηρείται αλλαγή προσώπου ανάμεσα στις δύο προτάσεις. Το πιο σημαντικό είναι το ρήμα </a:t>
            </a:r>
            <a:r>
              <a:rPr lang="el" sz="1600">
                <a:solidFill>
                  <a:srgbClr val="000000"/>
                </a:solidFill>
                <a:highlight>
                  <a:srgbClr val="FFFFFF"/>
                </a:highlight>
                <a:latin typeface="Times New Roman"/>
                <a:ea typeface="Times New Roman"/>
                <a:cs typeface="Times New Roman"/>
                <a:sym typeface="Times New Roman"/>
              </a:rPr>
              <a:t>«</a:t>
            </a:r>
            <a:r>
              <a:rPr lang="el" sz="1650">
                <a:solidFill>
                  <a:srgbClr val="000000"/>
                </a:solidFill>
                <a:latin typeface="Times New Roman"/>
                <a:ea typeface="Times New Roman"/>
                <a:cs typeface="Times New Roman"/>
                <a:sym typeface="Times New Roman"/>
              </a:rPr>
              <a:t>μεταβάλουμε</a:t>
            </a:r>
            <a:r>
              <a:rPr lang="el" sz="1600">
                <a:solidFill>
                  <a:srgbClr val="000000"/>
                </a:solidFill>
                <a:highlight>
                  <a:srgbClr val="FFFFFF"/>
                </a:highlight>
                <a:latin typeface="Times New Roman"/>
                <a:ea typeface="Times New Roman"/>
                <a:cs typeface="Times New Roman"/>
                <a:sym typeface="Times New Roman"/>
              </a:rPr>
              <a:t>»</a:t>
            </a:r>
            <a:r>
              <a:rPr lang="el" sz="1650">
                <a:solidFill>
                  <a:srgbClr val="000000"/>
                </a:solidFill>
                <a:latin typeface="Times New Roman"/>
                <a:ea typeface="Times New Roman"/>
                <a:cs typeface="Times New Roman"/>
                <a:sym typeface="Times New Roman"/>
              </a:rPr>
              <a:t>. Με τη χρήση του πρώτου πληθυντικού προσώπου στο τέλος είναι σαν να επιβεβαιώνει τα όσα υποστήριξε παραπάνω, υπό το πρίσμα της ανθρώπινης δυνατότητας ως της μοναδικής κατάλληλης να αλλάξει τον κόσμο.</a:t>
            </a:r>
            <a:endParaRPr sz="165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450">
              <a:solidFill>
                <a:srgbClr val="000000"/>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Βιβλιογραφικές Αναφορές </a:t>
            </a:r>
            <a:endParaRPr>
              <a:latin typeface="Times New Roman"/>
              <a:ea typeface="Times New Roman"/>
              <a:cs typeface="Times New Roman"/>
              <a:sym typeface="Times New Roman"/>
            </a:endParaRPr>
          </a:p>
        </p:txBody>
      </p:sp>
      <p:sp>
        <p:nvSpPr>
          <p:cNvPr id="147" name="Google Shape;147;p23"/>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00000"/>
              </a:buClr>
              <a:buSzPts val="1800"/>
              <a:buFont typeface="Times New Roman"/>
              <a:buChar char="●"/>
            </a:pPr>
            <a:r>
              <a:rPr lang="el">
                <a:solidFill>
                  <a:srgbClr val="000000"/>
                </a:solidFill>
                <a:latin typeface="Times New Roman"/>
                <a:ea typeface="Times New Roman"/>
                <a:cs typeface="Times New Roman"/>
                <a:sym typeface="Times New Roman"/>
              </a:rPr>
              <a:t>Αντωνοπούλου, Μ. (2005). </a:t>
            </a:r>
            <a:r>
              <a:rPr i="1" lang="el">
                <a:solidFill>
                  <a:srgbClr val="000000"/>
                </a:solidFill>
                <a:latin typeface="Times New Roman"/>
                <a:ea typeface="Times New Roman"/>
                <a:cs typeface="Times New Roman"/>
                <a:sym typeface="Times New Roman"/>
              </a:rPr>
              <a:t>Οι Κλασσικοί της Κοινωνιολογίας : Κοινωνική Θεωρία και Νεότερη Κοινωνία.</a:t>
            </a:r>
            <a:r>
              <a:rPr lang="el">
                <a:solidFill>
                  <a:srgbClr val="000000"/>
                </a:solidFill>
                <a:latin typeface="Times New Roman"/>
                <a:ea typeface="Times New Roman"/>
                <a:cs typeface="Times New Roman"/>
                <a:sym typeface="Times New Roman"/>
              </a:rPr>
              <a:t> Αθήνα: Σαββάλας. </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Char char="●"/>
            </a:pPr>
            <a:r>
              <a:rPr lang="el">
                <a:solidFill>
                  <a:srgbClr val="000000"/>
                </a:solidFill>
                <a:latin typeface="Times New Roman"/>
                <a:ea typeface="Times New Roman"/>
                <a:cs typeface="Times New Roman"/>
                <a:sym typeface="Times New Roman"/>
              </a:rPr>
              <a:t>Karl, M., (1845). </a:t>
            </a:r>
            <a:r>
              <a:rPr lang="el">
                <a:solidFill>
                  <a:srgbClr val="000000"/>
                </a:solidFill>
                <a:highlight>
                  <a:srgbClr val="FFFFFF"/>
                </a:highlight>
                <a:latin typeface="Times New Roman"/>
                <a:ea typeface="Times New Roman"/>
                <a:cs typeface="Times New Roman"/>
                <a:sym typeface="Times New Roman"/>
              </a:rPr>
              <a:t>«Θέσεις για τον </a:t>
            </a:r>
            <a:r>
              <a:rPr lang="el">
                <a:solidFill>
                  <a:srgbClr val="333333"/>
                </a:solidFill>
                <a:latin typeface="Times New Roman"/>
                <a:ea typeface="Times New Roman"/>
                <a:cs typeface="Times New Roman"/>
                <a:sym typeface="Times New Roman"/>
              </a:rPr>
              <a:t>Feuerbach</a:t>
            </a:r>
            <a:r>
              <a:rPr lang="el">
                <a:solidFill>
                  <a:srgbClr val="000000"/>
                </a:solidFill>
                <a:highlight>
                  <a:srgbClr val="FFFFFF"/>
                </a:highlight>
                <a:latin typeface="Times New Roman"/>
                <a:ea typeface="Times New Roman"/>
                <a:cs typeface="Times New Roman"/>
                <a:sym typeface="Times New Roman"/>
              </a:rPr>
              <a:t>»</a:t>
            </a:r>
            <a:r>
              <a:rPr lang="el">
                <a:solidFill>
                  <a:srgbClr val="000000"/>
                </a:solidFill>
                <a:highlight>
                  <a:srgbClr val="FFFFFF"/>
                </a:highlight>
                <a:latin typeface="Times New Roman"/>
                <a:ea typeface="Times New Roman"/>
                <a:cs typeface="Times New Roman"/>
                <a:sym typeface="Times New Roman"/>
              </a:rPr>
              <a:t>. Διατίθεται στο </a:t>
            </a:r>
            <a:r>
              <a:rPr lang="el" u="sng">
                <a:solidFill>
                  <a:schemeClr val="hlink"/>
                </a:solidFill>
                <a:highlight>
                  <a:srgbClr val="FFFFFF"/>
                </a:highlight>
                <a:latin typeface="Times New Roman"/>
                <a:ea typeface="Times New Roman"/>
                <a:cs typeface="Times New Roman"/>
                <a:sym typeface="Times New Roman"/>
                <a:hlinkClick r:id="rId3"/>
              </a:rPr>
              <a:t>https://praxisreview.gr/karl-marx-θέσεις-για-τον-feuerbach/</a:t>
            </a:r>
            <a:r>
              <a:rPr lang="el">
                <a:solidFill>
                  <a:srgbClr val="000000"/>
                </a:solidFill>
                <a:highlight>
                  <a:srgbClr val="FFFFFF"/>
                </a:highlight>
                <a:latin typeface="Times New Roman"/>
                <a:ea typeface="Times New Roman"/>
                <a:cs typeface="Times New Roman"/>
                <a:sym typeface="Times New Roman"/>
              </a:rPr>
              <a:t> </a:t>
            </a:r>
            <a:endParaRPr>
              <a:solidFill>
                <a:srgbClr val="000000"/>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Κοινωνική σχέση: Η σχέση ανθρώπου προς άνθρωπο</a:t>
            </a:r>
            <a:endParaRPr>
              <a:latin typeface="Times New Roman"/>
              <a:ea typeface="Times New Roman"/>
              <a:cs typeface="Times New Roman"/>
              <a:sym typeface="Times New Roman"/>
            </a:endParaRPr>
          </a:p>
        </p:txBody>
      </p:sp>
      <p:sp>
        <p:nvSpPr>
          <p:cNvPr id="93" name="Google Shape;93;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55000" lnSpcReduction="20000"/>
          </a:bodyPr>
          <a:lstStyle/>
          <a:p>
            <a:pPr indent="0" lvl="0" marL="0" rtl="0" algn="l">
              <a:spcBef>
                <a:spcPts val="0"/>
              </a:spcBef>
              <a:spcAft>
                <a:spcPts val="0"/>
              </a:spcAft>
              <a:buNone/>
            </a:pPr>
            <a:r>
              <a:rPr lang="el" sz="2887">
                <a:solidFill>
                  <a:srgbClr val="000000"/>
                </a:solidFill>
                <a:latin typeface="Times New Roman"/>
                <a:ea typeface="Times New Roman"/>
                <a:cs typeface="Times New Roman"/>
                <a:sym typeface="Times New Roman"/>
              </a:rPr>
              <a:t>→ Ο Marx ισχυριζόταν ότι ο άνθρωπος είναι ένα </a:t>
            </a:r>
            <a:r>
              <a:rPr lang="el" sz="2890">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κοινωνικό ζώο</a:t>
            </a:r>
            <a:r>
              <a:rPr lang="el" sz="2881">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 κοινωνικό ον που διαμορφώνει την (αυτο)συνείδηση, τη δράση και τις ιδιότητές του εντός των κοινωνικών του σχέσεων. Ονομάζει την κοινωνικότητα αυτή </a:t>
            </a:r>
            <a:r>
              <a:rPr lang="el" sz="2890">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ειδολογική ουσία</a:t>
            </a:r>
            <a:r>
              <a:rPr lang="el" sz="2881">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 του ανθρώπου, την </a:t>
            </a:r>
            <a:r>
              <a:rPr lang="el" sz="2890">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ουσία</a:t>
            </a:r>
            <a:r>
              <a:rPr lang="el" sz="2881">
                <a:solidFill>
                  <a:srgbClr val="000000"/>
                </a:solidFill>
                <a:highlight>
                  <a:srgbClr val="FFFFFF"/>
                </a:highlight>
                <a:latin typeface="Times New Roman"/>
                <a:ea typeface="Times New Roman"/>
                <a:cs typeface="Times New Roman"/>
                <a:sym typeface="Times New Roman"/>
              </a:rPr>
              <a:t>» </a:t>
            </a:r>
            <a:r>
              <a:rPr lang="el" sz="2887">
                <a:solidFill>
                  <a:srgbClr val="000000"/>
                </a:solidFill>
                <a:latin typeface="Times New Roman"/>
                <a:ea typeface="Times New Roman"/>
                <a:cs typeface="Times New Roman"/>
                <a:sym typeface="Times New Roman"/>
              </a:rPr>
              <a:t>του δηλαδή ως υπαρκτό είδος. </a:t>
            </a:r>
            <a:endParaRPr sz="2887">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2887">
                <a:solidFill>
                  <a:srgbClr val="000000"/>
                </a:solidFill>
                <a:latin typeface="Times New Roman"/>
                <a:ea typeface="Times New Roman"/>
                <a:cs typeface="Times New Roman"/>
                <a:sym typeface="Times New Roman"/>
              </a:rPr>
              <a:t>→ Η </a:t>
            </a:r>
            <a:r>
              <a:rPr lang="el" sz="2890">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ειδολογική ζωή</a:t>
            </a:r>
            <a:r>
              <a:rPr lang="el" sz="2881">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 του ανθρώπου είναι η </a:t>
            </a:r>
            <a:r>
              <a:rPr lang="el" sz="2890">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κοινωνία</a:t>
            </a:r>
            <a:r>
              <a:rPr lang="el" sz="2881">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 και η </a:t>
            </a:r>
            <a:r>
              <a:rPr lang="el" sz="2890">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κοινωνική του ουσία</a:t>
            </a:r>
            <a:r>
              <a:rPr lang="el" sz="2881">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 ο κοινωνικός τρόπος ζωής του δηλαδή, συνίσταται από την </a:t>
            </a:r>
            <a:r>
              <a:rPr lang="el" sz="2890">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ειδολογική ουσία</a:t>
            </a:r>
            <a:r>
              <a:rPr lang="el" sz="2881">
                <a:solidFill>
                  <a:srgbClr val="000000"/>
                </a:solidFill>
                <a:highlight>
                  <a:srgbClr val="FFFFFF"/>
                </a:highlight>
                <a:latin typeface="Times New Roman"/>
                <a:ea typeface="Times New Roman"/>
                <a:cs typeface="Times New Roman"/>
                <a:sym typeface="Times New Roman"/>
              </a:rPr>
              <a:t>»</a:t>
            </a:r>
            <a:r>
              <a:rPr lang="el" sz="2887">
                <a:solidFill>
                  <a:srgbClr val="000000"/>
                </a:solidFill>
                <a:latin typeface="Times New Roman"/>
                <a:ea typeface="Times New Roman"/>
                <a:cs typeface="Times New Roman"/>
                <a:sym typeface="Times New Roman"/>
              </a:rPr>
              <a:t> του. </a:t>
            </a:r>
            <a:endParaRPr sz="2887">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2887">
                <a:solidFill>
                  <a:srgbClr val="000000"/>
                </a:solidFill>
                <a:latin typeface="Times New Roman"/>
                <a:ea typeface="Times New Roman"/>
                <a:cs typeface="Times New Roman"/>
                <a:sym typeface="Times New Roman"/>
              </a:rPr>
              <a:t>→ Διατεινόταν πως οι κοινωνικές σχέσεις έχουν ιστορικό περιεχόμενο και μεταβάλλονται τα χαρακτηριστικά τους με την πάροδο του χρόνου. Συνεπώς, δεν δύνανται να προσδιοριστούν γενικά. </a:t>
            </a:r>
            <a:endParaRPr sz="2887">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2887">
                <a:solidFill>
                  <a:srgbClr val="000000"/>
                </a:solidFill>
                <a:latin typeface="Times New Roman"/>
                <a:ea typeface="Times New Roman"/>
                <a:cs typeface="Times New Roman"/>
                <a:sym typeface="Times New Roman"/>
              </a:rPr>
              <a:t>→ Αποδέχονταν τις υπάρχουσες βιολογικές σταθερές αλλά θεωρούσε ότι αυτές από μόνες τους αδυνατούν να εξηγήσουν τους τρόπους σκέψης και δράσης των συγκεκριμένων ιστορικών ανθρώπων που ζουν εντός των συγκεκριμένων εκάστοτε κοινωνιών.</a:t>
            </a:r>
            <a:endParaRPr sz="2887">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Υλιστική αναγωγή</a:t>
            </a:r>
            <a:r>
              <a:rPr lang="el"/>
              <a:t> </a:t>
            </a:r>
            <a:endParaRPr/>
          </a:p>
        </p:txBody>
      </p:sp>
      <p:sp>
        <p:nvSpPr>
          <p:cNvPr id="99" name="Google Shape;99;p15"/>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Ο Μαρξ δίνει </a:t>
            </a:r>
            <a:r>
              <a:rPr lang="el" sz="1600">
                <a:solidFill>
                  <a:srgbClr val="980000"/>
                </a:solidFill>
                <a:latin typeface="Times New Roman"/>
                <a:ea typeface="Times New Roman"/>
                <a:cs typeface="Times New Roman"/>
                <a:sym typeface="Times New Roman"/>
              </a:rPr>
              <a:t>προτεραιότητα </a:t>
            </a:r>
            <a:r>
              <a:rPr lang="el" sz="1600">
                <a:solidFill>
                  <a:srgbClr val="000000"/>
                </a:solidFill>
                <a:latin typeface="Times New Roman"/>
                <a:ea typeface="Times New Roman"/>
                <a:cs typeface="Times New Roman"/>
                <a:sym typeface="Times New Roman"/>
              </a:rPr>
              <a:t>στην </a:t>
            </a:r>
            <a:r>
              <a:rPr lang="el" sz="1600">
                <a:solidFill>
                  <a:srgbClr val="A61C00"/>
                </a:solidFill>
                <a:latin typeface="Times New Roman"/>
                <a:ea typeface="Times New Roman"/>
                <a:cs typeface="Times New Roman"/>
                <a:sym typeface="Times New Roman"/>
              </a:rPr>
              <a:t>ανθρώπινη συνείδηση</a:t>
            </a:r>
            <a:r>
              <a:rPr lang="el" sz="1600">
                <a:solidFill>
                  <a:srgbClr val="000000"/>
                </a:solidFill>
                <a:latin typeface="Times New Roman"/>
                <a:ea typeface="Times New Roman"/>
                <a:cs typeface="Times New Roman"/>
                <a:sym typeface="Times New Roman"/>
              </a:rPr>
              <a:t> έναντι της ύλης. </a:t>
            </a:r>
            <a:endParaRPr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Στις </a:t>
            </a:r>
            <a:r>
              <a:rPr b="1" lang="el" sz="1600">
                <a:solidFill>
                  <a:srgbClr val="000000"/>
                </a:solidFill>
                <a:highlight>
                  <a:srgbClr val="FFFFFF"/>
                </a:highlight>
                <a:latin typeface="Times New Roman"/>
                <a:ea typeface="Times New Roman"/>
                <a:cs typeface="Times New Roman"/>
                <a:sym typeface="Times New Roman"/>
              </a:rPr>
              <a:t>«</a:t>
            </a:r>
            <a:r>
              <a:rPr b="1" lang="el" sz="1600">
                <a:solidFill>
                  <a:srgbClr val="000000"/>
                </a:solidFill>
                <a:latin typeface="Times New Roman"/>
                <a:ea typeface="Times New Roman"/>
                <a:cs typeface="Times New Roman"/>
                <a:sym typeface="Times New Roman"/>
              </a:rPr>
              <a:t>Θέσεις για τον Φόιερμπαχ</a:t>
            </a:r>
            <a:r>
              <a:rPr b="1" lang="el" sz="1600">
                <a:solidFill>
                  <a:srgbClr val="000000"/>
                </a:solidFill>
                <a:highlight>
                  <a:srgbClr val="FFFFFF"/>
                </a:highlight>
                <a:latin typeface="Times New Roman"/>
                <a:ea typeface="Times New Roman"/>
                <a:cs typeface="Times New Roman"/>
                <a:sym typeface="Times New Roman"/>
              </a:rPr>
              <a:t>»</a:t>
            </a:r>
            <a:r>
              <a:rPr b="1" lang="el" sz="16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επιμένει ότι η ανθρώπινη ουσία, δραστηριότητα και πρακτική δεν δύναται να ερμηνευτεί μονόπλευρα. Ειδικότερα, στην </a:t>
            </a:r>
            <a:r>
              <a:rPr b="1" lang="el" sz="1600">
                <a:solidFill>
                  <a:srgbClr val="000000"/>
                </a:solidFill>
                <a:highlight>
                  <a:srgbClr val="FFFFFF"/>
                </a:highlight>
                <a:latin typeface="Times New Roman"/>
                <a:ea typeface="Times New Roman"/>
                <a:cs typeface="Times New Roman"/>
                <a:sym typeface="Times New Roman"/>
              </a:rPr>
              <a:t>«</a:t>
            </a:r>
            <a:r>
              <a:rPr b="1" lang="el" sz="1600">
                <a:solidFill>
                  <a:srgbClr val="000000"/>
                </a:solidFill>
                <a:latin typeface="Times New Roman"/>
                <a:ea typeface="Times New Roman"/>
                <a:cs typeface="Times New Roman"/>
                <a:sym typeface="Times New Roman"/>
              </a:rPr>
              <a:t>Πρώτη θέση</a:t>
            </a:r>
            <a:r>
              <a:rPr b="1" lang="el" sz="1600">
                <a:solidFill>
                  <a:srgbClr val="000000"/>
                </a:solidFill>
                <a:highlight>
                  <a:srgbClr val="FFFFFF"/>
                </a:highlight>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γράφει ότι </a:t>
            </a:r>
            <a:r>
              <a:rPr lang="el" sz="1600">
                <a:solidFill>
                  <a:srgbClr val="000000"/>
                </a:solidFill>
                <a:highlight>
                  <a:srgbClr val="FFFFFF"/>
                </a:highlight>
                <a:latin typeface="Times New Roman"/>
                <a:ea typeface="Times New Roman"/>
                <a:cs typeface="Times New Roman"/>
                <a:sym typeface="Times New Roman"/>
              </a:rPr>
              <a:t>«</a:t>
            </a:r>
            <a:r>
              <a:rPr lang="el" sz="1600">
                <a:solidFill>
                  <a:srgbClr val="000000"/>
                </a:solidFill>
                <a:latin typeface="Times New Roman"/>
                <a:ea typeface="Times New Roman"/>
                <a:cs typeface="Times New Roman"/>
                <a:sym typeface="Times New Roman"/>
              </a:rPr>
              <a:t>το λάθος του υλισμού μέχρι σήμερα</a:t>
            </a:r>
            <a:r>
              <a:rPr lang="el" sz="1600">
                <a:solidFill>
                  <a:srgbClr val="000000"/>
                </a:solidFill>
                <a:highlight>
                  <a:srgbClr val="FFFFFF"/>
                </a:highlight>
                <a:latin typeface="Times New Roman"/>
                <a:ea typeface="Times New Roman"/>
                <a:cs typeface="Times New Roman"/>
                <a:sym typeface="Times New Roman"/>
              </a:rPr>
              <a:t>»</a:t>
            </a:r>
            <a:r>
              <a:rPr lang="el" sz="16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είναι πως το αντικείμενο, η πραγματικότητα, ο αισθητός κόσμος, γίνεται αντιληπτός μόνο με τη μορφή του αντικειμένου και όχι σαν ανθρώπινη υλική δραστηριότητα ή σαν πράξη, όχι υποκειμενικά.</a:t>
            </a:r>
            <a:endParaRPr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Κρίνει τον Φόιερμπαχ αφενός ότι αντιλαμβάνεται την ανέλιξη της κοινωνικής πρακτικής αποκλειστικά ως υλιστική εξέλιξη, ως διαδικασία που μεσολαβείται από την ύλη/δομή και όχι από ανθρώπους ως κοινωνικά υποκείμενα ή κοινωνικές τάξεις/ομάδες, αφετέρου ότι δεν αντιλαμβάνεται την ίδια την ανθρώπινη δραστηριότητα σαν δραστηριότητα </a:t>
            </a:r>
            <a:r>
              <a:rPr b="1" lang="el" sz="1600">
                <a:solidFill>
                  <a:srgbClr val="000000"/>
                </a:solidFill>
                <a:latin typeface="Times New Roman"/>
                <a:ea typeface="Times New Roman"/>
                <a:cs typeface="Times New Roman"/>
                <a:sym typeface="Times New Roman"/>
              </a:rPr>
              <a:t>πάνω σε αντικείμενα </a:t>
            </a:r>
            <a:r>
              <a:rPr lang="el" sz="1600">
                <a:solidFill>
                  <a:srgbClr val="000000"/>
                </a:solidFill>
                <a:latin typeface="Times New Roman"/>
                <a:ea typeface="Times New Roman"/>
                <a:cs typeface="Times New Roman"/>
                <a:sym typeface="Times New Roman"/>
              </a:rPr>
              <a:t>και δεν καταλαβαίνει τη σημασία της «επαναστατικής», της «πρακτικο-κριτικής» δράσης. </a:t>
            </a:r>
            <a:endParaRPr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Σχέσεις ύλης - συνείδησης</a:t>
            </a:r>
            <a:r>
              <a:rPr lang="el"/>
              <a:t> </a:t>
            </a:r>
            <a:endParaRPr/>
          </a:p>
        </p:txBody>
      </p:sp>
      <p:sp>
        <p:nvSpPr>
          <p:cNvPr id="105" name="Google Shape;105;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O Μαρξ στην </a:t>
            </a:r>
            <a:r>
              <a:rPr lang="el" sz="1608">
                <a:solidFill>
                  <a:srgbClr val="000000"/>
                </a:solidFill>
                <a:highlight>
                  <a:srgbClr val="FFFFFF"/>
                </a:highlight>
                <a:latin typeface="Times New Roman"/>
                <a:ea typeface="Times New Roman"/>
                <a:cs typeface="Times New Roman"/>
                <a:sym typeface="Times New Roman"/>
              </a:rPr>
              <a:t>«</a:t>
            </a:r>
            <a:r>
              <a:rPr lang="el" sz="15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Έκτη θέση </a:t>
            </a:r>
            <a:r>
              <a:rPr lang="el" sz="1600">
                <a:solidFill>
                  <a:srgbClr val="000000"/>
                </a:solidFill>
                <a:highlight>
                  <a:srgbClr val="FFFFFF"/>
                </a:highlight>
                <a:latin typeface="Times New Roman"/>
                <a:ea typeface="Times New Roman"/>
                <a:cs typeface="Times New Roman"/>
                <a:sym typeface="Times New Roman"/>
              </a:rPr>
              <a:t>»</a:t>
            </a:r>
            <a:r>
              <a:rPr lang="el" sz="1600">
                <a:solidFill>
                  <a:srgbClr val="000000"/>
                </a:solidFill>
                <a:latin typeface="Times New Roman"/>
                <a:ea typeface="Times New Roman"/>
                <a:cs typeface="Times New Roman"/>
                <a:sym typeface="Times New Roman"/>
              </a:rPr>
              <a:t> ελέγχει τον Φόιερμπαχ ότι διατυπώνει μονόπλευρες και ανιστορικές αφαιρέσεις σχετικά με την ανθρώπινη ουσία, διότι δεν είναι ικανοποιημένος </a:t>
            </a:r>
            <a:r>
              <a:rPr lang="el" sz="1600">
                <a:solidFill>
                  <a:srgbClr val="000000"/>
                </a:solidFill>
                <a:latin typeface="Times New Roman"/>
                <a:ea typeface="Times New Roman"/>
                <a:cs typeface="Times New Roman"/>
                <a:sym typeface="Times New Roman"/>
              </a:rPr>
              <a:t>με την </a:t>
            </a:r>
            <a:r>
              <a:rPr b="1" lang="el" sz="1600">
                <a:solidFill>
                  <a:srgbClr val="000000"/>
                </a:solidFill>
                <a:latin typeface="Times New Roman"/>
                <a:ea typeface="Times New Roman"/>
                <a:cs typeface="Times New Roman"/>
                <a:sym typeface="Times New Roman"/>
              </a:rPr>
              <a:t>αφηρημένη νόηση</a:t>
            </a:r>
            <a:r>
              <a:rPr lang="el" sz="1600">
                <a:solidFill>
                  <a:srgbClr val="000000"/>
                </a:solidFill>
                <a:latin typeface="Times New Roman"/>
                <a:ea typeface="Times New Roman"/>
                <a:cs typeface="Times New Roman"/>
                <a:sym typeface="Times New Roman"/>
              </a:rPr>
              <a:t> και επικαλείται</a:t>
            </a:r>
            <a:r>
              <a:rPr b="1" lang="el" sz="16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την </a:t>
            </a:r>
            <a:r>
              <a:rPr b="1" lang="el" sz="1600">
                <a:solidFill>
                  <a:srgbClr val="000000"/>
                </a:solidFill>
                <a:latin typeface="Times New Roman"/>
                <a:ea typeface="Times New Roman"/>
                <a:cs typeface="Times New Roman"/>
                <a:sym typeface="Times New Roman"/>
              </a:rPr>
              <a:t>υλική εποπτεία</a:t>
            </a:r>
            <a:r>
              <a:rPr lang="el" sz="1600">
                <a:solidFill>
                  <a:srgbClr val="000000"/>
                </a:solidFill>
                <a:latin typeface="Times New Roman"/>
                <a:ea typeface="Times New Roman"/>
                <a:cs typeface="Times New Roman"/>
                <a:sym typeface="Times New Roman"/>
              </a:rPr>
              <a:t>. Επίσης, ο Μαρξ δ</a:t>
            </a:r>
            <a:r>
              <a:rPr lang="el" sz="1600">
                <a:solidFill>
                  <a:srgbClr val="000000"/>
                </a:solidFill>
                <a:latin typeface="Times New Roman"/>
                <a:ea typeface="Times New Roman"/>
                <a:cs typeface="Times New Roman"/>
                <a:sym typeface="Times New Roman"/>
              </a:rPr>
              <a:t>ιαφωνεί με την αντίληψη ότι η ένωση πολλών ατόμων μαζί μπορεί να ανάγεται απλά στην φυσικότητα/υλικότητα.</a:t>
            </a:r>
            <a:endParaRPr sz="16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600">
                <a:solidFill>
                  <a:srgbClr val="000000"/>
                </a:solidFill>
                <a:latin typeface="Times New Roman"/>
                <a:ea typeface="Times New Roman"/>
                <a:cs typeface="Times New Roman"/>
                <a:sym typeface="Times New Roman"/>
              </a:rPr>
              <a:t>→ Κατά τον Μαρξ, η ουσία του ανθρώπου είναι το σύνολο των κοινωνικών του σχέσεων. Οι τελευταίες κατασκευάζουν νοητικά και νοηματικά περιεχόμενα, προσανατολίζουν την δράση των ανθρώπων, αποκρυσταλλώνουν τους κοινωνικούς θεσμούς και τις κοινωνικές ρυθμίσεις, δημιουργούν τα αντικείμενα/πράγματα που συνιστούν τα </a:t>
            </a:r>
            <a:r>
              <a:rPr lang="el" sz="1600">
                <a:solidFill>
                  <a:srgbClr val="000000"/>
                </a:solidFill>
                <a:highlight>
                  <a:srgbClr val="FFFFFF"/>
                </a:highlight>
                <a:latin typeface="Times New Roman"/>
                <a:ea typeface="Times New Roman"/>
                <a:cs typeface="Times New Roman"/>
                <a:sym typeface="Times New Roman"/>
              </a:rPr>
              <a:t>«</a:t>
            </a:r>
            <a:r>
              <a:rPr lang="el" sz="1600">
                <a:solidFill>
                  <a:srgbClr val="000000"/>
                </a:solidFill>
                <a:latin typeface="Times New Roman"/>
                <a:ea typeface="Times New Roman"/>
                <a:cs typeface="Times New Roman"/>
                <a:sym typeface="Times New Roman"/>
              </a:rPr>
              <a:t>μέσα ζωής</a:t>
            </a:r>
            <a:r>
              <a:rPr lang="el" sz="1600">
                <a:solidFill>
                  <a:srgbClr val="000000"/>
                </a:solidFill>
                <a:highlight>
                  <a:srgbClr val="FFFFFF"/>
                </a:highlight>
                <a:latin typeface="Times New Roman"/>
                <a:ea typeface="Times New Roman"/>
                <a:cs typeface="Times New Roman"/>
                <a:sym typeface="Times New Roman"/>
              </a:rPr>
              <a:t>»</a:t>
            </a:r>
            <a:r>
              <a:rPr lang="el" sz="1600">
                <a:solidFill>
                  <a:srgbClr val="000000"/>
                </a:solidFill>
                <a:latin typeface="Times New Roman"/>
                <a:ea typeface="Times New Roman"/>
                <a:cs typeface="Times New Roman"/>
                <a:sym typeface="Times New Roman"/>
              </a:rPr>
              <a:t>. </a:t>
            </a:r>
            <a:endParaRPr sz="16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600">
                <a:solidFill>
                  <a:srgbClr val="000000"/>
                </a:solidFill>
                <a:latin typeface="Times New Roman"/>
                <a:ea typeface="Times New Roman"/>
                <a:cs typeface="Times New Roman"/>
                <a:sym typeface="Times New Roman"/>
              </a:rPr>
              <a:t> [Προβληματικά στοιχεία καπιταλιστικής κοινωνίας]</a:t>
            </a:r>
            <a:endParaRPr sz="1600">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rPr lang="el" sz="1600">
                <a:solidFill>
                  <a:srgbClr val="000000"/>
                </a:solidFill>
                <a:latin typeface="Times New Roman"/>
                <a:ea typeface="Times New Roman"/>
                <a:cs typeface="Times New Roman"/>
                <a:sym typeface="Times New Roman"/>
              </a:rPr>
              <a:t>→ Η κοινωνικότητα (αμοιβαιότητα) είναι υπεύθυνη για τον τρόπο συνείδησης των υποκειμένων, καθώς και για τον τρόπο αντίληψης/μορφοποίησης του περιβάλλοντος, την ανταπόκριση στις βιοτικές ανάγκες και την υπέρβαση της φυσικής αναγκαιότητας. </a:t>
            </a:r>
            <a:endParaRPr sz="160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Η κοινωνία οικειοποιείται τη φύση </a:t>
            </a:r>
            <a:endParaRPr>
              <a:latin typeface="Times New Roman"/>
              <a:ea typeface="Times New Roman"/>
              <a:cs typeface="Times New Roman"/>
              <a:sym typeface="Times New Roman"/>
            </a:endParaRPr>
          </a:p>
        </p:txBody>
      </p:sp>
      <p:sp>
        <p:nvSpPr>
          <p:cNvPr id="111" name="Google Shape;111;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Ο Μαρξ υποστηρίζει ότι ο άνθρωπος είναι ένα </a:t>
            </a:r>
            <a:r>
              <a:rPr lang="el" sz="1500">
                <a:solidFill>
                  <a:srgbClr val="000000"/>
                </a:solidFill>
                <a:highlight>
                  <a:srgbClr val="FFFFFF"/>
                </a:highlight>
                <a:latin typeface="Times New Roman"/>
                <a:ea typeface="Times New Roman"/>
                <a:cs typeface="Times New Roman"/>
                <a:sym typeface="Times New Roman"/>
              </a:rPr>
              <a:t>«</a:t>
            </a:r>
            <a:r>
              <a:rPr lang="el" sz="1600">
                <a:solidFill>
                  <a:srgbClr val="000000"/>
                </a:solidFill>
                <a:latin typeface="Times New Roman"/>
                <a:ea typeface="Times New Roman"/>
                <a:cs typeface="Times New Roman"/>
                <a:sym typeface="Times New Roman"/>
              </a:rPr>
              <a:t>καθολικό</a:t>
            </a:r>
            <a:r>
              <a:rPr lang="el" sz="1600">
                <a:solidFill>
                  <a:srgbClr val="000000"/>
                </a:solidFill>
                <a:highlight>
                  <a:srgbClr val="FFFFFF"/>
                </a:highlight>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και </a:t>
            </a:r>
            <a:r>
              <a:rPr lang="el" sz="1600">
                <a:solidFill>
                  <a:srgbClr val="000000"/>
                </a:solidFill>
                <a:highlight>
                  <a:srgbClr val="FFFFFF"/>
                </a:highlight>
                <a:latin typeface="Times New Roman"/>
                <a:ea typeface="Times New Roman"/>
                <a:cs typeface="Times New Roman"/>
                <a:sym typeface="Times New Roman"/>
              </a:rPr>
              <a:t>«</a:t>
            </a:r>
            <a:r>
              <a:rPr lang="el" sz="1600">
                <a:solidFill>
                  <a:srgbClr val="000000"/>
                </a:solidFill>
                <a:latin typeface="Times New Roman"/>
                <a:ea typeface="Times New Roman"/>
                <a:cs typeface="Times New Roman"/>
                <a:sym typeface="Times New Roman"/>
              </a:rPr>
              <a:t>ε</a:t>
            </a:r>
            <a:r>
              <a:rPr lang="el" sz="1600">
                <a:solidFill>
                  <a:srgbClr val="000000"/>
                </a:solidFill>
                <a:latin typeface="Times New Roman"/>
                <a:ea typeface="Times New Roman"/>
                <a:cs typeface="Times New Roman"/>
                <a:sym typeface="Times New Roman"/>
              </a:rPr>
              <a:t>λεύθερο</a:t>
            </a:r>
            <a:r>
              <a:rPr lang="el" sz="1600">
                <a:solidFill>
                  <a:srgbClr val="000000"/>
                </a:solidFill>
                <a:highlight>
                  <a:srgbClr val="FFFFFF"/>
                </a:highlight>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έναντι της φύσης και του αντικειμενικού κόσμου ον, που το διακρίνει η </a:t>
            </a:r>
            <a:r>
              <a:rPr i="1" lang="el" sz="1600">
                <a:solidFill>
                  <a:srgbClr val="000000"/>
                </a:solidFill>
                <a:latin typeface="Times New Roman"/>
                <a:ea typeface="Times New Roman"/>
                <a:cs typeface="Times New Roman"/>
                <a:sym typeface="Times New Roman"/>
              </a:rPr>
              <a:t>έλλογη κοινωνικότητα</a:t>
            </a:r>
            <a:r>
              <a:rPr lang="el" sz="1600">
                <a:solidFill>
                  <a:srgbClr val="000000"/>
                </a:solidFill>
                <a:latin typeface="Times New Roman"/>
                <a:ea typeface="Times New Roman"/>
                <a:cs typeface="Times New Roman"/>
                <a:sym typeface="Times New Roman"/>
              </a:rPr>
              <a:t>. </a:t>
            </a:r>
            <a:endParaRPr sz="16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l" sz="1600">
                <a:solidFill>
                  <a:srgbClr val="000000"/>
                </a:solidFill>
                <a:latin typeface="Times New Roman"/>
                <a:ea typeface="Times New Roman"/>
                <a:cs typeface="Times New Roman"/>
                <a:sym typeface="Times New Roman"/>
              </a:rPr>
              <a:t>→ Φύση και κοινωνία συνδέονται στον Μαρξ. Η πρώτη αποτελεί πλευρά της κοινωνικής πραγματικότητας, που ο άνθρωπος αποκτά μεταβολική σχέση μαζί της καθώς επενεργεί σε αυτή, ώστε να συγκροτήσει το συνολικό του περιβάλλον. </a:t>
            </a:r>
            <a:endParaRPr sz="16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b="1" lang="el" sz="1600">
                <a:solidFill>
                  <a:srgbClr val="000000"/>
                </a:solidFill>
                <a:latin typeface="Times New Roman"/>
                <a:ea typeface="Times New Roman"/>
                <a:cs typeface="Times New Roman"/>
                <a:sym typeface="Times New Roman"/>
              </a:rPr>
              <a:t>Άνθρωπος - Κοινωνία - Φύση </a:t>
            </a:r>
            <a:endParaRPr b="1" sz="16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b="1" lang="el" sz="1600">
                <a:solidFill>
                  <a:srgbClr val="000000"/>
                </a:solidFill>
                <a:latin typeface="Times New Roman"/>
                <a:ea typeface="Times New Roman"/>
                <a:cs typeface="Times New Roman"/>
                <a:sym typeface="Times New Roman"/>
              </a:rPr>
              <a:t>Ιστορική φύση - Άνθρωπος - Φυσική Ιστορία</a:t>
            </a:r>
            <a:endParaRPr b="1" sz="1600">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rPr lang="el" sz="1600">
                <a:solidFill>
                  <a:srgbClr val="000000"/>
                </a:solidFill>
                <a:latin typeface="Times New Roman"/>
                <a:ea typeface="Times New Roman"/>
                <a:cs typeface="Times New Roman"/>
                <a:sym typeface="Times New Roman"/>
              </a:rPr>
              <a:t>→ Σχέση ανθρώπου-φύσης διαμορφώνεται ιστορικά και προϋποθέτει την κοινωνική οργάνωση. Στην καπιταλιστική κοινωνία πραγματοποιείται ένας αποχωρισμός μεταξύ αυτών. Χρειάζεται διερεύνηση μορφής και περιεχομένου κοινωνικών σχέσεων (σφαίρα συνείδησης ατόμων)καθως και των ιστορικών συνθηκών ώστε να εντοπίσουμε την αιτιολογία. </a:t>
            </a:r>
            <a:endParaRPr sz="1600">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sz="2444">
                <a:latin typeface="Times New Roman"/>
                <a:ea typeface="Times New Roman"/>
                <a:cs typeface="Times New Roman"/>
                <a:sym typeface="Times New Roman"/>
              </a:rPr>
              <a:t>Γνώση και επιστήμη ως πλευρές-στιγμές της κοινωνικής συνείδησης</a:t>
            </a:r>
            <a:r>
              <a:rPr lang="el">
                <a:latin typeface="Times New Roman"/>
                <a:ea typeface="Times New Roman"/>
                <a:cs typeface="Times New Roman"/>
                <a:sym typeface="Times New Roman"/>
              </a:rPr>
              <a:t> </a:t>
            </a:r>
            <a:endParaRPr>
              <a:latin typeface="Times New Roman"/>
              <a:ea typeface="Times New Roman"/>
              <a:cs typeface="Times New Roman"/>
              <a:sym typeface="Times New Roman"/>
            </a:endParaRPr>
          </a:p>
        </p:txBody>
      </p:sp>
      <p:sp>
        <p:nvSpPr>
          <p:cNvPr id="117" name="Google Shape;117;p1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1700">
                <a:solidFill>
                  <a:srgbClr val="000000"/>
                </a:solidFill>
                <a:latin typeface="Times New Roman"/>
                <a:ea typeface="Times New Roman"/>
                <a:cs typeface="Times New Roman"/>
                <a:sym typeface="Times New Roman"/>
              </a:rPr>
              <a:t>→ Η γνώση και η επιστήμη αποτελούν πλευρές όλης της κοινωνικής οργάνωσης και διαδικασίας, με την τελευταία να είναι αδιαίρετη από την κοινωνική συνείδηση που προσανατολίζει και θεσμοθετεί την κοινωνική πρακτική. </a:t>
            </a:r>
            <a:endParaRPr sz="1700">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rPr lang="el" sz="1700">
                <a:solidFill>
                  <a:srgbClr val="000000"/>
                </a:solidFill>
                <a:latin typeface="Times New Roman"/>
                <a:ea typeface="Times New Roman"/>
                <a:cs typeface="Times New Roman"/>
                <a:sym typeface="Times New Roman"/>
              </a:rPr>
              <a:t>→ Γνώση και επιστήμη είναι ενσωματωμένες, συστηματοποιημένες και μεθοδολογικά συγκροτημένες, ως οι πλέον αποκαθαρμένες από λογικές και πραγματολογικές αντιφατικές μορφές της κοινωνικής συνείδησης. Προυποθέτουν ωστόσο την τελευταία, διότι είναι άρρηκτα συνδεδεμένες και συστηματοποιούν στο συνολό της την καπιταλιστική κοινωνία. </a:t>
            </a:r>
            <a:endParaRPr sz="16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Η αντίφαση της θρησκευτικής αυτο-αλλοτρίωσης</a:t>
            </a:r>
            <a:r>
              <a:rPr lang="el"/>
              <a:t> </a:t>
            </a:r>
            <a:endParaRPr/>
          </a:p>
        </p:txBody>
      </p:sp>
      <p:sp>
        <p:nvSpPr>
          <p:cNvPr id="123" name="Google Shape;123;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Αναφορικά με το ζήτημα της θρησκευτικής αυτο-αλλοτρίωσης, του αναδιπλασιασμού του κόσμου (σε ένα θρησκευτικό, φανταστικό και έναν πραγματικό κόσμο), ο Μαρξ διαφωνεί ακόμη μια φορά με τον Φόιερμπαχ</a:t>
            </a:r>
            <a:r>
              <a:rPr b="1" lang="el" sz="16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Τον ελέγχει ότι</a:t>
            </a:r>
            <a:r>
              <a:rPr b="1" lang="el" sz="16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ενώ στόχος του είναι να αποσυνθέσει το θρησκευτικό κόσμο στην εγκόσμια υποδομή του, στην ουσία αυτό δεν επιτυγχάνεται εφόσον δεν προβαίνει σε ανάλυση του αυτο-χωρισμού και της αυτο-αντιφατικότητας της εγκόσμιας υποδομής, παρά επιμένει στα υλιστικά του ιδεώδη. Κατά τον Μαρξ, προτεραιότητα έχει η </a:t>
            </a:r>
            <a:r>
              <a:rPr lang="el" sz="1600">
                <a:solidFill>
                  <a:srgbClr val="000000"/>
                </a:solidFill>
                <a:latin typeface="Times New Roman"/>
                <a:ea typeface="Times New Roman"/>
                <a:cs typeface="Times New Roman"/>
                <a:sym typeface="Times New Roman"/>
              </a:rPr>
              <a:t>κατανόηση</a:t>
            </a:r>
            <a:r>
              <a:rPr lang="el" sz="1600">
                <a:solidFill>
                  <a:srgbClr val="000000"/>
                </a:solidFill>
                <a:latin typeface="Times New Roman"/>
                <a:ea typeface="Times New Roman"/>
                <a:cs typeface="Times New Roman"/>
                <a:sym typeface="Times New Roman"/>
              </a:rPr>
              <a:t> της αντίφασης, η θεωρητική κριτική της και στη συνέχεια η επαναστατικοποίηση της στην πράξη. </a:t>
            </a:r>
            <a:endParaRPr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Σχολιάζει τον Φόιερμπαχ για το ότι δεν αναγνωρίζει πως και η ίδια η «θρησκευτική διάθεση» είναι </a:t>
            </a:r>
            <a:r>
              <a:rPr b="1" lang="el" sz="1600">
                <a:solidFill>
                  <a:srgbClr val="000000"/>
                </a:solidFill>
                <a:latin typeface="Times New Roman"/>
                <a:ea typeface="Times New Roman"/>
                <a:cs typeface="Times New Roman"/>
                <a:sym typeface="Times New Roman"/>
              </a:rPr>
              <a:t>κοινωνικό προϊόν</a:t>
            </a:r>
            <a:r>
              <a:rPr lang="el" sz="1600">
                <a:solidFill>
                  <a:srgbClr val="000000"/>
                </a:solidFill>
                <a:latin typeface="Times New Roman"/>
                <a:ea typeface="Times New Roman"/>
                <a:cs typeface="Times New Roman"/>
                <a:sym typeface="Times New Roman"/>
              </a:rPr>
              <a:t>, και πως το αφηρημένο άτομο που αναλύει, στην πραγματικότητα ανήκει σε κάποια ορισμένη κοινωνική μορφή</a:t>
            </a:r>
            <a:r>
              <a:rPr b="1" lang="el" sz="16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Ενώ, ανάγει </a:t>
            </a:r>
            <a:r>
              <a:rPr lang="el" sz="1600">
                <a:solidFill>
                  <a:srgbClr val="000000"/>
                </a:solidFill>
                <a:latin typeface="Times New Roman"/>
                <a:ea typeface="Times New Roman"/>
                <a:cs typeface="Times New Roman"/>
                <a:sym typeface="Times New Roman"/>
              </a:rPr>
              <a:t>τη θρησκευτική ουσία στην </a:t>
            </a:r>
            <a:r>
              <a:rPr b="1" lang="el" sz="1600">
                <a:solidFill>
                  <a:srgbClr val="000000"/>
                </a:solidFill>
                <a:latin typeface="Times New Roman"/>
                <a:ea typeface="Times New Roman"/>
                <a:cs typeface="Times New Roman"/>
                <a:sym typeface="Times New Roman"/>
              </a:rPr>
              <a:t>ανθρώπινη</a:t>
            </a:r>
            <a:r>
              <a:rPr lang="el" sz="1600">
                <a:solidFill>
                  <a:srgbClr val="000000"/>
                </a:solidFill>
                <a:latin typeface="Times New Roman"/>
                <a:ea typeface="Times New Roman"/>
                <a:cs typeface="Times New Roman"/>
                <a:sym typeface="Times New Roman"/>
              </a:rPr>
              <a:t> ιδιότητα, το κάνει με τη μορφή αφαίρεσης στα απομονωμένα άτομα, χωρίς να αναγνωρίζει ότι στην πραγματικότητα πρόκειται για την αποκρυστάλλωση των κοινωνικών σχέσεων. </a:t>
            </a:r>
            <a:endParaRPr b="1" sz="1600">
              <a:solidFill>
                <a:srgbClr val="000000"/>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Ικανότητα αντίληψης του υπαρκτού κόσμου</a:t>
            </a:r>
            <a:endParaRPr>
              <a:latin typeface="Times New Roman"/>
              <a:ea typeface="Times New Roman"/>
              <a:cs typeface="Times New Roman"/>
              <a:sym typeface="Times New Roman"/>
            </a:endParaRPr>
          </a:p>
        </p:txBody>
      </p:sp>
      <p:sp>
        <p:nvSpPr>
          <p:cNvPr id="129" name="Google Shape;129;p20"/>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None/>
            </a:pPr>
            <a:r>
              <a:rPr lang="el" sz="1500">
                <a:solidFill>
                  <a:srgbClr val="000000"/>
                </a:solidFill>
                <a:latin typeface="Times New Roman"/>
                <a:ea typeface="Times New Roman"/>
                <a:cs typeface="Times New Roman"/>
                <a:sym typeface="Times New Roman"/>
              </a:rPr>
              <a:t>→ Η ύπαρξη του κόσμου και η ικανότητα να τον αντιλαμβανόμαστε είναι αλληλένδετη διαδικασία. Ο τρόπος αντίληψης του κόσμου συνδέεται με τους τρόπους δράσης, συνείδησης και γνώσης, που οι κοινωνικές σχέσεις καθιστούν δυνατούς. Ο Μαρξ ισχυρίζεται πως </a:t>
            </a:r>
            <a:r>
              <a:rPr lang="el" sz="1500">
                <a:solidFill>
                  <a:srgbClr val="000000"/>
                </a:solidFill>
                <a:latin typeface="Times New Roman"/>
                <a:ea typeface="Times New Roman"/>
                <a:cs typeface="Times New Roman"/>
                <a:sym typeface="Times New Roman"/>
              </a:rPr>
              <a:t>το ζήτημα απόδοσης αντικειμενικής αλήθειας στην ανθρώπινη σκέψη, δεν είναι καθόλου ζήτημα θεωρίας, μα </a:t>
            </a:r>
            <a:r>
              <a:rPr b="1" lang="el" sz="1500">
                <a:solidFill>
                  <a:srgbClr val="000000"/>
                </a:solidFill>
                <a:latin typeface="Times New Roman"/>
                <a:ea typeface="Times New Roman"/>
                <a:cs typeface="Times New Roman"/>
                <a:sym typeface="Times New Roman"/>
              </a:rPr>
              <a:t>πρακτικό</a:t>
            </a:r>
            <a:r>
              <a:rPr lang="el" sz="1500">
                <a:solidFill>
                  <a:srgbClr val="000000"/>
                </a:solidFill>
                <a:latin typeface="Times New Roman"/>
                <a:ea typeface="Times New Roman"/>
                <a:cs typeface="Times New Roman"/>
                <a:sym typeface="Times New Roman"/>
              </a:rPr>
              <a:t> ζήτημα. Πρέπει ο άνθρωπος, στην πράξη, να αποδείξει την αλήθεια, την ισχύ της, καθώς και το εγκόσμιο της σκέψης του και αυτή η διαδικασία πρέπει να είναι καθαρά σχολαστική, δηλαδή να περιλαμβάνει κατά το μέγιστο δυνατό πληθώρα οπτικών, χωρίς αναγωγισμούς ή αφαιρέσεις. </a:t>
            </a:r>
            <a:endParaRPr sz="1500">
              <a:solidFill>
                <a:srgbClr val="000000"/>
              </a:solidFill>
              <a:latin typeface="Times New Roman"/>
              <a:ea typeface="Times New Roman"/>
              <a:cs typeface="Times New Roman"/>
              <a:sym typeface="Times New Roman"/>
            </a:endParaRPr>
          </a:p>
          <a:p>
            <a:pPr indent="0" lvl="0" marL="0" rtl="0" algn="l">
              <a:lnSpc>
                <a:spcPct val="105000"/>
              </a:lnSpc>
              <a:spcBef>
                <a:spcPts val="1200"/>
              </a:spcBef>
              <a:spcAft>
                <a:spcPts val="1200"/>
              </a:spcAft>
              <a:buNone/>
            </a:pPr>
            <a:r>
              <a:rPr lang="el" sz="1500">
                <a:solidFill>
                  <a:srgbClr val="000000"/>
                </a:solidFill>
                <a:latin typeface="Times New Roman"/>
                <a:ea typeface="Times New Roman"/>
                <a:cs typeface="Times New Roman"/>
                <a:sym typeface="Times New Roman"/>
              </a:rPr>
              <a:t>→ Ό,τι εκλαμβάνεται ως </a:t>
            </a:r>
            <a:r>
              <a:rPr lang="el" sz="1500">
                <a:solidFill>
                  <a:srgbClr val="000000"/>
                </a:solidFill>
                <a:highlight>
                  <a:srgbClr val="FFFFFF"/>
                </a:highlight>
                <a:latin typeface="Times New Roman"/>
                <a:ea typeface="Times New Roman"/>
                <a:cs typeface="Times New Roman"/>
                <a:sym typeface="Times New Roman"/>
              </a:rPr>
              <a:t>«</a:t>
            </a:r>
            <a:r>
              <a:rPr lang="el" sz="1500">
                <a:solidFill>
                  <a:srgbClr val="000000"/>
                </a:solidFill>
                <a:latin typeface="Times New Roman"/>
                <a:ea typeface="Times New Roman"/>
                <a:cs typeface="Times New Roman"/>
                <a:sym typeface="Times New Roman"/>
              </a:rPr>
              <a:t>αντικειμενικό</a:t>
            </a:r>
            <a:r>
              <a:rPr lang="el" sz="1500">
                <a:solidFill>
                  <a:srgbClr val="000000"/>
                </a:solidFill>
                <a:highlight>
                  <a:srgbClr val="FFFFFF"/>
                </a:highlight>
                <a:latin typeface="Times New Roman"/>
                <a:ea typeface="Times New Roman"/>
                <a:cs typeface="Times New Roman"/>
                <a:sym typeface="Times New Roman"/>
              </a:rPr>
              <a:t>»</a:t>
            </a:r>
            <a:r>
              <a:rPr lang="el" sz="1500">
                <a:solidFill>
                  <a:srgbClr val="000000"/>
                </a:solidFill>
                <a:latin typeface="Times New Roman"/>
                <a:ea typeface="Times New Roman"/>
                <a:cs typeface="Times New Roman"/>
                <a:sym typeface="Times New Roman"/>
              </a:rPr>
              <a:t> είναι ιστορικά προσδιορισμένο, σύμφωνα με τον Μαρξ, και όχι αντανάκλαση της κινησης της ύλης. Η έννοια της </a:t>
            </a:r>
            <a:r>
              <a:rPr lang="el" sz="1500">
                <a:solidFill>
                  <a:srgbClr val="000000"/>
                </a:solidFill>
                <a:highlight>
                  <a:srgbClr val="FFFFFF"/>
                </a:highlight>
                <a:latin typeface="Times New Roman"/>
                <a:ea typeface="Times New Roman"/>
                <a:cs typeface="Times New Roman"/>
                <a:sym typeface="Times New Roman"/>
              </a:rPr>
              <a:t>«</a:t>
            </a:r>
            <a:r>
              <a:rPr lang="el" sz="1500">
                <a:solidFill>
                  <a:srgbClr val="000000"/>
                </a:solidFill>
                <a:latin typeface="Times New Roman"/>
                <a:ea typeface="Times New Roman"/>
                <a:cs typeface="Times New Roman"/>
                <a:sym typeface="Times New Roman"/>
              </a:rPr>
              <a:t>ύλης</a:t>
            </a:r>
            <a:r>
              <a:rPr lang="el" sz="1500">
                <a:solidFill>
                  <a:srgbClr val="000000"/>
                </a:solidFill>
                <a:highlight>
                  <a:srgbClr val="FFFFFF"/>
                </a:highlight>
                <a:latin typeface="Times New Roman"/>
                <a:ea typeface="Times New Roman"/>
                <a:cs typeface="Times New Roman"/>
                <a:sym typeface="Times New Roman"/>
              </a:rPr>
              <a:t>»</a:t>
            </a:r>
            <a:r>
              <a:rPr lang="el" sz="1500">
                <a:solidFill>
                  <a:srgbClr val="000000"/>
                </a:solidFill>
                <a:latin typeface="Times New Roman"/>
                <a:ea typeface="Times New Roman"/>
                <a:cs typeface="Times New Roman"/>
                <a:sym typeface="Times New Roman"/>
              </a:rPr>
              <a:t> οφείλει να εξετάζεται βάσει ιστορικών προκείμενων, να αναζητούνται δηλαδή οι κοινωνικές σχέσεις και το περιεχόμενό τους εντός των οποίων αυτή αναφύεται. Έτσι, καθίσταται δυνατή η κατανόηση της φύσης και της κοινωνίας μέσω της αφαίρεσης της ύλης και των αναγωγιστικών προσεγγίσεων της.</a:t>
            </a:r>
            <a:endParaRPr sz="1500">
              <a:solidFill>
                <a:srgbClr val="000000"/>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latin typeface="Times New Roman"/>
                <a:ea typeface="Times New Roman"/>
                <a:cs typeface="Times New Roman"/>
                <a:sym typeface="Times New Roman"/>
              </a:rPr>
              <a:t>Κοινωνία των πολιτών ή ανθρώπινη κοινωνία;</a:t>
            </a:r>
            <a:endParaRPr>
              <a:latin typeface="Times New Roman"/>
              <a:ea typeface="Times New Roman"/>
              <a:cs typeface="Times New Roman"/>
              <a:sym typeface="Times New Roman"/>
            </a:endParaRPr>
          </a:p>
        </p:txBody>
      </p:sp>
      <p:sp>
        <p:nvSpPr>
          <p:cNvPr id="135" name="Google Shape;135;p2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Η άποψη του παλιού υλισμού είναι η κοινωνία «</a:t>
            </a:r>
            <a:r>
              <a:rPr b="1" lang="el" sz="1600">
                <a:solidFill>
                  <a:srgbClr val="000000"/>
                </a:solidFill>
                <a:latin typeface="Times New Roman"/>
                <a:ea typeface="Times New Roman"/>
                <a:cs typeface="Times New Roman"/>
                <a:sym typeface="Times New Roman"/>
              </a:rPr>
              <a:t>των πολιτών</a:t>
            </a:r>
            <a:r>
              <a:rPr lang="el" sz="1600">
                <a:solidFill>
                  <a:srgbClr val="000000"/>
                </a:solidFill>
                <a:latin typeface="Times New Roman"/>
                <a:ea typeface="Times New Roman"/>
                <a:cs typeface="Times New Roman"/>
                <a:sym typeface="Times New Roman"/>
              </a:rPr>
              <a:t>». Εντός αυτού εντάσσεται και ο εποπτικός υλισμός, </a:t>
            </a:r>
            <a:r>
              <a:rPr lang="el" sz="1600">
                <a:solidFill>
                  <a:srgbClr val="000000"/>
                </a:solidFill>
                <a:latin typeface="Times New Roman"/>
                <a:ea typeface="Times New Roman"/>
                <a:cs typeface="Times New Roman"/>
                <a:sym typeface="Times New Roman"/>
              </a:rPr>
              <a:t>πού δεν αντιλαμβάνεται την υλικότητα σαν πρακτική δραστηριότητα, αλλά πρόκειται για την εποπτεία των ξεχωριστών ατόμων μέσα στην «κοινωνία των πολιτών»</a:t>
            </a:r>
            <a:r>
              <a:rPr b="1" lang="el" sz="1600">
                <a:solidFill>
                  <a:srgbClr val="000000"/>
                </a:solidFill>
                <a:latin typeface="Times New Roman"/>
                <a:ea typeface="Times New Roman"/>
                <a:cs typeface="Times New Roman"/>
                <a:sym typeface="Times New Roman"/>
              </a:rPr>
              <a:t>. </a:t>
            </a:r>
            <a:r>
              <a:rPr lang="el" sz="1600">
                <a:solidFill>
                  <a:srgbClr val="000000"/>
                </a:solidFill>
                <a:latin typeface="Times New Roman"/>
                <a:ea typeface="Times New Roman"/>
                <a:cs typeface="Times New Roman"/>
                <a:sym typeface="Times New Roman"/>
              </a:rPr>
              <a:t>Η άποψη του καινούργιου υλισμού είναι η </a:t>
            </a:r>
            <a:r>
              <a:rPr b="1" lang="el" sz="1600">
                <a:solidFill>
                  <a:srgbClr val="000000"/>
                </a:solidFill>
                <a:latin typeface="Times New Roman"/>
                <a:ea typeface="Times New Roman"/>
                <a:cs typeface="Times New Roman"/>
                <a:sym typeface="Times New Roman"/>
              </a:rPr>
              <a:t>ανθρώπινη</a:t>
            </a:r>
            <a:r>
              <a:rPr lang="el" sz="1600">
                <a:solidFill>
                  <a:srgbClr val="000000"/>
                </a:solidFill>
                <a:latin typeface="Times New Roman"/>
                <a:ea typeface="Times New Roman"/>
                <a:cs typeface="Times New Roman"/>
                <a:sym typeface="Times New Roman"/>
              </a:rPr>
              <a:t> κοινωνία ή η κοινωνικοποιημένη ανθρωπότητα</a:t>
            </a:r>
            <a:r>
              <a:rPr b="1" lang="el" sz="1600">
                <a:solidFill>
                  <a:srgbClr val="000000"/>
                </a:solidFill>
                <a:latin typeface="Times New Roman"/>
                <a:ea typeface="Times New Roman"/>
                <a:cs typeface="Times New Roman"/>
                <a:sym typeface="Times New Roman"/>
              </a:rPr>
              <a:t>.</a:t>
            </a:r>
            <a:endParaRPr b="1"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el" sz="1600">
                <a:solidFill>
                  <a:srgbClr val="000000"/>
                </a:solidFill>
                <a:latin typeface="Times New Roman"/>
                <a:ea typeface="Times New Roman"/>
                <a:cs typeface="Times New Roman"/>
                <a:sym typeface="Times New Roman"/>
              </a:rPr>
              <a:t>→ Η διαφορά σε Φόιερμπαχ και Μαρξ συνίσταται στην προτεραιότητα ύλης - κοινωνικού ανθρώπου. Η γενική πληθυντικού σε παραπέμπει σε μεμονωμένα άτομα που το στοιχείο ένωσής τους είναι αποκλειστικά η φυσικότητα και ο εποπτικός υλισμός, ενώ σύμφωνα με τον Μαρξ η ανάγκη σύναψης κοινωνικών σχέσεων είναι αυτή που δημιουργεί, διέπει και χαρακτηρίζει την ανθρώποτητα. Όχι η ατομικότητα διάσπαρτων πολιτών αλλά η συλλογικότητα κοινωνικοποιημένων ανθρώπων είναι η κινητήριος δύναμη της κοινωνίας.</a:t>
            </a:r>
            <a:endParaRPr sz="16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