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media/image1.png" ContentType="image/png"/>
  <Override PartName="/ppt/media/image7.jpeg" ContentType="image/jpeg"/>
  <Override PartName="/ppt/media/image2.png" ContentType="image/png"/>
  <Override PartName="/ppt/media/image4.jpeg" ContentType="image/jpeg"/>
  <Override PartName="/ppt/media/image3.png" ContentType="image/png"/>
  <Override PartName="/ppt/media/image5.png" ContentType="image/png"/>
  <Override PartName="/ppt/media/image6.jpeg" ContentType="image/jpeg"/>
  <Override PartName="/ppt/media/image8.jpeg" ContentType="image/jpeg"/>
  <Override PartName="/ppt/media/image9.jpeg" ContentType="image/jpeg"/>
  <Override PartName="/ppt/media/image10.jpeg" ContentType="image/jpeg"/>
  <Override PartName="/ppt/slideLayouts/slideLayout31.xml" ContentType="application/vnd.openxmlformats-officedocument.presentationml.slideLayout+xml"/>
  <Override PartName="/ppt/slideLayouts/slideLayout1.xml" ContentType="application/vnd.openxmlformats-officedocument.presentationml.slideLayout+xml"/>
  <Override PartName="/ppt/slideLayouts/slideLayout32.xml" ContentType="application/vnd.openxmlformats-officedocument.presentationml.slideLayout+xml"/>
  <Override PartName="/ppt/slideLayouts/slideLayout2.xml" ContentType="application/vnd.openxmlformats-officedocument.presentationml.slideLayout+xml"/>
  <Override PartName="/ppt/slideLayouts/slideLayout33.xml" ContentType="application/vnd.openxmlformats-officedocument.presentationml.slideLayout+xml"/>
  <Override PartName="/ppt/slideLayouts/slideLayout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35.xml" ContentType="application/vnd.openxmlformats-officedocument.presentationml.slideLayout+xml"/>
  <Override PartName="/ppt/slideLayouts/slideLayout6.xml" ContentType="application/vnd.openxmlformats-officedocument.presentationml.slideLayout+xml"/>
  <Override PartName="/ppt/slideLayouts/slideLayout3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_rels/slideLayout31.xml.rels" ContentType="application/vnd.openxmlformats-package.relationships+xml"/>
  <Override PartName="/ppt/slideLayouts/_rels/slideLayout1.xml.rels" ContentType="application/vnd.openxmlformats-package.relationships+xml"/>
  <Override PartName="/ppt/slideLayouts/_rels/slideLayout32.xml.rels" ContentType="application/vnd.openxmlformats-package.relationships+xml"/>
  <Override PartName="/ppt/slideLayouts/_rels/slideLayout2.xml.rels" ContentType="application/vnd.openxmlformats-package.relationships+xml"/>
  <Override PartName="/ppt/slideLayouts/_rels/slideLayout33.xml.rels" ContentType="application/vnd.openxmlformats-package.relationships+xml"/>
  <Override PartName="/ppt/slideLayouts/_rels/slideLayout3.xml.rels" ContentType="application/vnd.openxmlformats-package.relationships+xml"/>
  <Override PartName="/ppt/slideLayouts/_rels/slideLayout34.xml.rels" ContentType="application/vnd.openxmlformats-package.relationships+xml"/>
  <Override PartName="/ppt/slideLayouts/_rels/slideLayout4.xml.rels" ContentType="application/vnd.openxmlformats-package.relationships+xml"/>
  <Override PartName="/ppt/slideLayouts/_rels/slideLayout35.xml.rels" ContentType="application/vnd.openxmlformats-package.relationships+xml"/>
  <Override PartName="/ppt/slideLayouts/_rels/slideLayout5.xml.rels" ContentType="application/vnd.openxmlformats-package.relationships+xml"/>
  <Override PartName="/ppt/slideLayouts/_rels/slideLayout36.xml.rels" ContentType="application/vnd.openxmlformats-package.relationships+xml"/>
  <Override PartName="/ppt/slideLayouts/_rels/slideLayout6.xml.rels" ContentType="application/vnd.openxmlformats-package.relationships+xml"/>
  <Override PartName="/ppt/slideLayouts/_rels/slideLayout7.xml.rels" ContentType="application/vnd.openxmlformats-package.relationships+xml"/>
  <Override PartName="/ppt/slideLayouts/_rels/slideLayout8.xml.rels" ContentType="application/vnd.openxmlformats-package.relationships+xml"/>
  <Override PartName="/ppt/slideLayouts/_rels/slideLayout9.xml.rels" ContentType="application/vnd.openxmlformats-package.relationships+xml"/>
  <Override PartName="/ppt/slideLayouts/_rels/slideLayout10.xml.rels" ContentType="application/vnd.openxmlformats-package.relationships+xml"/>
  <Override PartName="/ppt/slideLayouts/_rels/slideLayout11.xml.rels" ContentType="application/vnd.openxmlformats-package.relationships+xml"/>
  <Override PartName="/ppt/slideLayouts/_rels/slideLayout12.xml.rels" ContentType="application/vnd.openxmlformats-package.relationships+xml"/>
  <Override PartName="/ppt/slideLayouts/_rels/slideLayout13.xml.rels" ContentType="application/vnd.openxmlformats-package.relationships+xml"/>
  <Override PartName="/ppt/slideLayouts/_rels/slideLayout14.xml.rels" ContentType="application/vnd.openxmlformats-package.relationships+xml"/>
  <Override PartName="/ppt/slideLayouts/_rels/slideLayout15.xml.rels" ContentType="application/vnd.openxmlformats-package.relationships+xml"/>
  <Override PartName="/ppt/slideLayouts/_rels/slideLayout16.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20.xml.rels" ContentType="application/vnd.openxmlformats-package.relationships+xml"/>
  <Override PartName="/ppt/slideLayouts/_rels/slideLayout21.xml.rels" ContentType="application/vnd.openxmlformats-package.relationships+xml"/>
  <Override PartName="/ppt/slideLayouts/_rels/slideLayout22.xml.rels" ContentType="application/vnd.openxmlformats-package.relationships+xml"/>
  <Override PartName="/ppt/slideLayouts/_rels/slideLayout23.xml.rels" ContentType="application/vnd.openxmlformats-package.relationships+xml"/>
  <Override PartName="/ppt/slideLayouts/_rels/slideLayout24.xml.rels" ContentType="application/vnd.openxmlformats-package.relationships+xml"/>
  <Override PartName="/ppt/slideLayouts/_rels/slideLayout25.xml.rels" ContentType="application/vnd.openxmlformats-package.relationships+xml"/>
  <Override PartName="/ppt/slideLayouts/_rels/slideLayout26.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30.xml.rels" ContentType="application/vnd.openxmlformats-package.relationships+xml"/>
  <Override PartName="/ppt/_rels/presentation.xml.rels" ContentType="application/vnd.openxmlformats-package.relationships+xml"/>
  <Override PartName="/ppt/slides/slide1.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21.xml" ContentType="application/vnd.openxmlformats-officedocument.presentationml.slide+xml"/>
  <Override PartName="/ppt/slides/slide4.xml" ContentType="application/vnd.openxmlformats-officedocument.presentationml.slide+xml"/>
  <Override PartName="/ppt/slides/slide22.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23.xml" ContentType="application/vnd.openxmlformats-officedocument.presentationml.slide+xml"/>
  <Override PartName="/ppt/slides/slide7.xml" ContentType="application/vnd.openxmlformats-officedocument.presentationml.slide+xml"/>
  <Override PartName="/ppt/slides/slide24.xml" ContentType="application/vnd.openxmlformats-officedocument.presentationml.slide+xml"/>
  <Override PartName="/ppt/slides/slide8.xml" ContentType="application/vnd.openxmlformats-officedocument.presentationml.slide+xml"/>
  <Override PartName="/ppt/slides/slide25.xml" ContentType="application/vnd.openxmlformats-officedocument.presentationml.slide+xml"/>
  <Override PartName="/ppt/slides/slide9.xml" ContentType="application/vnd.openxmlformats-officedocument.presentationml.slide+xml"/>
  <Override PartName="/ppt/slides/slide26.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_rels/slide35.xml.rels" ContentType="application/vnd.openxmlformats-package.relationships+xml"/>
  <Override PartName="/ppt/slides/_rels/slide1.xml.rels" ContentType="application/vnd.openxmlformats-package.relationships+xml"/>
  <Override PartName="/ppt/slides/_rels/slide22.xml.rels" ContentType="application/vnd.openxmlformats-package.relationships+xml"/>
  <Override PartName="/ppt/slides/_rels/slide36.xml.rels" ContentType="application/vnd.openxmlformats-package.relationships+xml"/>
  <Override PartName="/ppt/slides/_rels/slide2.xml.rels" ContentType="application/vnd.openxmlformats-package.relationships+xml"/>
  <Override PartName="/ppt/slides/_rels/slide20.xml.rels" ContentType="application/vnd.openxmlformats-package.relationships+xml"/>
  <Override PartName="/ppt/slides/_rels/slide37.xml.rels" ContentType="application/vnd.openxmlformats-package.relationships+xml"/>
  <Override PartName="/ppt/slides/_rels/slide3.xml.rels" ContentType="application/vnd.openxmlformats-package.relationships+xml"/>
  <Override PartName="/ppt/slides/_rels/slide21.xml.rels" ContentType="application/vnd.openxmlformats-package.relationships+xml"/>
  <Override PartName="/ppt/slides/_rels/slide4.xml.rels" ContentType="application/vnd.openxmlformats-package.relationships+xml"/>
  <Override PartName="/ppt/slides/_rels/slide38.xml.rels" ContentType="application/vnd.openxmlformats-package.relationships+xml"/>
  <Override PartName="/ppt/slides/_rels/slide5.xml.rels" ContentType="application/vnd.openxmlformats-package.relationships+xml"/>
  <Override PartName="/ppt/slides/_rels/slide39.xml.rels" ContentType="application/vnd.openxmlformats-package.relationships+xml"/>
  <Override PartName="/ppt/slides/_rels/slide23.xml.rels" ContentType="application/vnd.openxmlformats-package.relationships+xml"/>
  <Override PartName="/ppt/slides/_rels/slide6.xml.rels" ContentType="application/vnd.openxmlformats-package.relationships+xml"/>
  <Override PartName="/ppt/slides/_rels/slide24.xml.rels" ContentType="application/vnd.openxmlformats-package.relationships+xml"/>
  <Override PartName="/ppt/slides/_rels/slide7.xml.rels" ContentType="application/vnd.openxmlformats-package.relationships+xml"/>
  <Override PartName="/ppt/slides/_rels/slide25.xml.rels" ContentType="application/vnd.openxmlformats-package.relationships+xml"/>
  <Override PartName="/ppt/slides/_rels/slide8.xml.rels" ContentType="application/vnd.openxmlformats-package.relationships+xml"/>
  <Override PartName="/ppt/slides/_rels/slide26.xml.rels" ContentType="application/vnd.openxmlformats-package.relationships+xml"/>
  <Override PartName="/ppt/slides/_rels/slide9.xml.rels" ContentType="application/vnd.openxmlformats-package.relationships+xml"/>
  <Override PartName="/ppt/slides/_rels/slide10.xml.rels" ContentType="application/vnd.openxmlformats-package.relationships+xml"/>
  <Override PartName="/ppt/slides/_rels/slide11.xml.rels" ContentType="application/vnd.openxmlformats-package.relationships+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5.xml.rels" ContentType="application/vnd.openxmlformats-package.relationships+xml"/>
  <Override PartName="/ppt/slides/_rels/slide16.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30.xml.rels" ContentType="application/vnd.openxmlformats-package.relationships+xml"/>
  <Override PartName="/ppt/slides/_rels/slide31.xml.rels" ContentType="application/vnd.openxmlformats-package.relationships+xml"/>
  <Override PartName="/ppt/slides/_rels/slide32.xml.rels" ContentType="application/vnd.openxmlformats-package.relationships+xml"/>
  <Override PartName="/ppt/slides/_rels/slide33.xml.rels" ContentType="application/vnd.openxmlformats-package.relationships+xml"/>
  <Override PartName="/ppt/slides/_rels/slide34.xml.rels" ContentType="application/vnd.openxmlformats-package.relationships+xml"/>
  <Override PartName="/ppt/slides/_rels/slide40.xml.rels" ContentType="application/vnd.openxmlformats-package.relationships+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Lst>
  <p:sldSz cx="12192000" cy="6858000"/>
  <p:notesSz cx="7772400" cy="10058400"/>
</p:presentation>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slide" Target="slides/slide25.xml"/><Relationship Id="rId30" Type="http://schemas.openxmlformats.org/officeDocument/2006/relationships/slide" Target="slides/slide26.xml"/><Relationship Id="rId31" Type="http://schemas.openxmlformats.org/officeDocument/2006/relationships/slide" Target="slides/slide27.xml"/><Relationship Id="rId32" Type="http://schemas.openxmlformats.org/officeDocument/2006/relationships/slide" Target="slides/slide28.xml"/><Relationship Id="rId33" Type="http://schemas.openxmlformats.org/officeDocument/2006/relationships/slide" Target="slides/slide29.xml"/><Relationship Id="rId34" Type="http://schemas.openxmlformats.org/officeDocument/2006/relationships/slide" Target="slides/slide30.xml"/><Relationship Id="rId35" Type="http://schemas.openxmlformats.org/officeDocument/2006/relationships/slide" Target="slides/slide31.xml"/><Relationship Id="rId36" Type="http://schemas.openxmlformats.org/officeDocument/2006/relationships/slide" Target="slides/slide32.xml"/><Relationship Id="rId37" Type="http://schemas.openxmlformats.org/officeDocument/2006/relationships/slide" Target="slides/slide33.xml"/><Relationship Id="rId38" Type="http://schemas.openxmlformats.org/officeDocument/2006/relationships/slide" Target="slides/slide34.xml"/><Relationship Id="rId39" Type="http://schemas.openxmlformats.org/officeDocument/2006/relationships/slide" Target="slides/slide35.xml"/><Relationship Id="rId40" Type="http://schemas.openxmlformats.org/officeDocument/2006/relationships/slide" Target="slides/slide36.xml"/><Relationship Id="rId41" Type="http://schemas.openxmlformats.org/officeDocument/2006/relationships/slide" Target="slides/slide37.xml"/><Relationship Id="rId42" Type="http://schemas.openxmlformats.org/officeDocument/2006/relationships/slide" Target="slides/slide38.xml"/><Relationship Id="rId43" Type="http://schemas.openxmlformats.org/officeDocument/2006/relationships/slide" Target="slides/slide39.xml"/><Relationship Id="rId44" Type="http://schemas.openxmlformats.org/officeDocument/2006/relationships/slide" Target="slides/slide40.xml"/>
</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1CB5C38-F320-4366-AFDF-21EE5645DD9A}" type="doc">
      <dgm:prSet loTypeId="urn:microsoft.com/office/officeart/2016/7/layout/BasicLinearProcessNumbered" loCatId="process" qsTypeId="urn:microsoft.com/office/officeart/2005/8/quickstyle/simple2" qsCatId="simple" csTypeId="urn:microsoft.com/office/officeart/2005/8/colors/colorful5" csCatId="colorful" phldr="1"/>
      <dgm:spPr/>
      <dgm:t>
        <a:bodyPr/>
        <a:lstStyle/>
        <a:p>
          <a:endParaRPr lang="en-US"/>
        </a:p>
      </dgm:t>
    </dgm:pt>
    <dgm:pt modelId="{31E8DBF8-7894-43C0-BC09-A8CD29C3D3C1}">
      <dgm:prSet custT="1"/>
      <dgm:spPr/>
      <dgm:t>
        <a:bodyPr/>
        <a:lstStyle/>
        <a:p>
          <a:r>
            <a:rPr lang="el-GR" sz="1600" dirty="0">
              <a:latin typeface="Cambria" panose="02040503050406030204" pitchFamily="18" charset="0"/>
              <a:ea typeface="Cambria" panose="02040503050406030204" pitchFamily="18" charset="0"/>
            </a:rPr>
            <a:t>Οι διαφορές ανάμεσα στις επιστήμες σχεδόν </a:t>
          </a:r>
          <a:r>
            <a:rPr lang="el-GR" sz="1600" dirty="0" err="1">
              <a:latin typeface="Cambria" panose="02040503050406030204" pitchFamily="18" charset="0"/>
              <a:ea typeface="Cambria" panose="02040503050406030204" pitchFamily="18" charset="0"/>
            </a:rPr>
            <a:t>εξαφανιζονται</a:t>
          </a:r>
          <a:endParaRPr lang="en-US" sz="1600" dirty="0">
            <a:latin typeface="Cambria" panose="02040503050406030204" pitchFamily="18" charset="0"/>
            <a:ea typeface="Cambria" panose="02040503050406030204" pitchFamily="18" charset="0"/>
          </a:endParaRPr>
        </a:p>
      </dgm:t>
    </dgm:pt>
    <dgm:pt modelId="{90A8DB4E-8351-466A-84D4-91268B413990}" type="parTrans" cxnId="{C8AD6F92-3B55-462E-BB09-190AE71C51C3}">
      <dgm:prSet/>
      <dgm:spPr/>
      <dgm:t>
        <a:bodyPr/>
        <a:lstStyle/>
        <a:p>
          <a:endParaRPr lang="en-US"/>
        </a:p>
      </dgm:t>
    </dgm:pt>
    <dgm:pt modelId="{01DB9B58-880A-4224-9BAF-06B23E6CCD05}" type="sibTrans" cxnId="{C8AD6F92-3B55-462E-BB09-190AE71C51C3}">
      <dgm:prSet phldrT="1" phldr="0"/>
      <dgm:spPr/>
      <dgm:t>
        <a:bodyPr/>
        <a:lstStyle/>
        <a:p>
          <a:r>
            <a:rPr lang="en-US"/>
            <a:t>1</a:t>
          </a:r>
          <a:endParaRPr lang="en-US" dirty="0"/>
        </a:p>
      </dgm:t>
    </dgm:pt>
    <dgm:pt modelId="{B64B371E-C46B-4460-849E-9C0EEF12ADE7}">
      <dgm:prSet custT="1"/>
      <dgm:spPr/>
      <dgm:t>
        <a:bodyPr/>
        <a:lstStyle/>
        <a:p>
          <a:r>
            <a:rPr lang="el-GR" sz="1600" dirty="0">
              <a:latin typeface="Cambria" panose="02040503050406030204" pitchFamily="18" charset="0"/>
              <a:ea typeface="Cambria" panose="02040503050406030204" pitchFamily="18" charset="0"/>
            </a:rPr>
            <a:t>Οι φυσικές, οι κοινωνικές και οι πνευματικές επιστήμες χρησιμοποιούν κοινές μεθόδους</a:t>
          </a:r>
          <a:endParaRPr lang="en-US" sz="1600" dirty="0">
            <a:latin typeface="Cambria" panose="02040503050406030204" pitchFamily="18" charset="0"/>
            <a:ea typeface="Cambria" panose="02040503050406030204" pitchFamily="18" charset="0"/>
          </a:endParaRPr>
        </a:p>
      </dgm:t>
    </dgm:pt>
    <dgm:pt modelId="{CAFF7BF1-171C-4D66-B9E4-A3942F17E288}" type="parTrans" cxnId="{503974A4-416E-4A22-91B2-2634809B5B58}">
      <dgm:prSet/>
      <dgm:spPr/>
      <dgm:t>
        <a:bodyPr/>
        <a:lstStyle/>
        <a:p>
          <a:endParaRPr lang="en-US"/>
        </a:p>
      </dgm:t>
    </dgm:pt>
    <dgm:pt modelId="{6D7EE403-330F-4FBF-8FAE-CF87D5271EC0}" type="sibTrans" cxnId="{503974A4-416E-4A22-91B2-2634809B5B58}">
      <dgm:prSet phldrT="2" phldr="0"/>
      <dgm:spPr/>
      <dgm:t>
        <a:bodyPr/>
        <a:lstStyle/>
        <a:p>
          <a:r>
            <a:rPr lang="en-US"/>
            <a:t>2</a:t>
          </a:r>
        </a:p>
      </dgm:t>
    </dgm:pt>
    <dgm:pt modelId="{87267AD6-C90A-426E-BC26-9DE71255C89C}">
      <dgm:prSet custT="1"/>
      <dgm:spPr/>
      <dgm:t>
        <a:bodyPr/>
        <a:lstStyle/>
        <a:p>
          <a:r>
            <a:rPr lang="el-GR" sz="1600" dirty="0">
              <a:latin typeface="Cambria" panose="02040503050406030204" pitchFamily="18" charset="0"/>
              <a:ea typeface="Cambria" panose="02040503050406030204" pitchFamily="18" charset="0"/>
            </a:rPr>
            <a:t>Όλες υιοθετούν την </a:t>
          </a:r>
          <a:r>
            <a:rPr lang="el-GR" sz="1600" dirty="0" err="1">
              <a:latin typeface="Cambria" panose="02040503050406030204" pitchFamily="18" charset="0"/>
              <a:ea typeface="Cambria" panose="02040503050406030204" pitchFamily="18" charset="0"/>
            </a:rPr>
            <a:t>εργαλειακή</a:t>
          </a:r>
          <a:r>
            <a:rPr lang="el-GR" sz="1600" dirty="0">
              <a:latin typeface="Cambria" panose="02040503050406030204" pitchFamily="18" charset="0"/>
              <a:ea typeface="Cambria" panose="02040503050406030204" pitchFamily="18" charset="0"/>
            </a:rPr>
            <a:t> – </a:t>
          </a:r>
          <a:r>
            <a:rPr lang="el-GR" sz="1600" dirty="0" err="1">
              <a:latin typeface="Cambria" panose="02040503050406030204" pitchFamily="18" charset="0"/>
              <a:ea typeface="Cambria" panose="02040503050406030204" pitchFamily="18" charset="0"/>
            </a:rPr>
            <a:t>οπερασιοναλιστική</a:t>
          </a:r>
          <a:r>
            <a:rPr lang="el-GR" sz="1600" dirty="0">
              <a:latin typeface="Cambria" panose="02040503050406030204" pitchFamily="18" charset="0"/>
              <a:ea typeface="Cambria" panose="02040503050406030204" pitchFamily="18" charset="0"/>
            </a:rPr>
            <a:t> σκέψη.</a:t>
          </a:r>
          <a:endParaRPr lang="en-US" sz="1600" dirty="0">
            <a:latin typeface="Cambria" panose="02040503050406030204" pitchFamily="18" charset="0"/>
            <a:ea typeface="Cambria" panose="02040503050406030204" pitchFamily="18" charset="0"/>
          </a:endParaRPr>
        </a:p>
      </dgm:t>
    </dgm:pt>
    <dgm:pt modelId="{74A52C80-880A-40DF-A8E6-A42C4230C8BC}" type="parTrans" cxnId="{CE251C21-DAFB-4760-8B6B-C6AFC674A6C1}">
      <dgm:prSet/>
      <dgm:spPr/>
      <dgm:t>
        <a:bodyPr/>
        <a:lstStyle/>
        <a:p>
          <a:endParaRPr lang="en-US"/>
        </a:p>
      </dgm:t>
    </dgm:pt>
    <dgm:pt modelId="{6AAC68D4-3E29-4A38-A1A2-E7051D945CBA}" type="sibTrans" cxnId="{CE251C21-DAFB-4760-8B6B-C6AFC674A6C1}">
      <dgm:prSet phldrT="3" phldr="0"/>
      <dgm:spPr/>
      <dgm:t>
        <a:bodyPr/>
        <a:lstStyle/>
        <a:p>
          <a:r>
            <a:rPr lang="en-US"/>
            <a:t>3</a:t>
          </a:r>
        </a:p>
      </dgm:t>
    </dgm:pt>
    <dgm:pt modelId="{3CAC87A5-56D3-4FEA-9086-216B9E4E7117}">
      <dgm:prSet custT="1"/>
      <dgm:spPr/>
      <dgm:t>
        <a:bodyPr/>
        <a:lstStyle/>
        <a:p>
          <a:r>
            <a:rPr lang="el-GR" sz="1600" dirty="0">
              <a:latin typeface="Cambria" panose="02040503050406030204" pitchFamily="18" charset="0"/>
              <a:ea typeface="Cambria" panose="02040503050406030204" pitchFamily="18" charset="0"/>
            </a:rPr>
            <a:t>Η αξία μετριέται με βάση τη χρησιμότητα και τη λειτουργικότητα</a:t>
          </a:r>
          <a:endParaRPr lang="en-US" sz="1600" dirty="0">
            <a:latin typeface="Cambria" panose="02040503050406030204" pitchFamily="18" charset="0"/>
            <a:ea typeface="Cambria" panose="02040503050406030204" pitchFamily="18" charset="0"/>
          </a:endParaRPr>
        </a:p>
      </dgm:t>
    </dgm:pt>
    <dgm:pt modelId="{23D783EA-5AED-408B-A4A2-C353DC32EEA2}" type="parTrans" cxnId="{FF1187E6-6797-46F0-BE23-59945978D65D}">
      <dgm:prSet/>
      <dgm:spPr/>
      <dgm:t>
        <a:bodyPr/>
        <a:lstStyle/>
        <a:p>
          <a:endParaRPr lang="en-US"/>
        </a:p>
      </dgm:t>
    </dgm:pt>
    <dgm:pt modelId="{1963D53D-4E2C-4F46-9F16-27BE341AE61E}" type="sibTrans" cxnId="{FF1187E6-6797-46F0-BE23-59945978D65D}">
      <dgm:prSet phldrT="4" phldr="0"/>
      <dgm:spPr/>
      <dgm:t>
        <a:bodyPr/>
        <a:lstStyle/>
        <a:p>
          <a:r>
            <a:rPr lang="en-US"/>
            <a:t>4</a:t>
          </a:r>
        </a:p>
      </dgm:t>
    </dgm:pt>
    <dgm:pt modelId="{AD723D53-FFA4-456D-B796-FCA35987F4BD}">
      <dgm:prSet custT="1"/>
      <dgm:spPr/>
      <dgm:t>
        <a:bodyPr/>
        <a:lstStyle/>
        <a:p>
          <a:r>
            <a:rPr lang="el-GR" sz="1600" dirty="0">
              <a:latin typeface="Cambria" panose="02040503050406030204" pitchFamily="18" charset="0"/>
              <a:ea typeface="Cambria" panose="02040503050406030204" pitchFamily="18" charset="0"/>
            </a:rPr>
            <a:t>Η «μεταφυσική» και το νόημα απορρίπτονται ως μη επιστημονικά</a:t>
          </a:r>
          <a:endParaRPr lang="en-US" sz="1600" dirty="0">
            <a:latin typeface="Cambria" panose="02040503050406030204" pitchFamily="18" charset="0"/>
            <a:ea typeface="Cambria" panose="02040503050406030204" pitchFamily="18" charset="0"/>
          </a:endParaRPr>
        </a:p>
      </dgm:t>
    </dgm:pt>
    <dgm:pt modelId="{0D8CF3EC-89B8-4925-BCF6-1F594C3D667E}" type="parTrans" cxnId="{F66C1E44-F648-433E-83F8-E6A4F478B1DA}">
      <dgm:prSet/>
      <dgm:spPr/>
      <dgm:t>
        <a:bodyPr/>
        <a:lstStyle/>
        <a:p>
          <a:endParaRPr lang="en-US"/>
        </a:p>
      </dgm:t>
    </dgm:pt>
    <dgm:pt modelId="{112DD405-765B-483D-9156-922EA9799659}" type="sibTrans" cxnId="{F66C1E44-F648-433E-83F8-E6A4F478B1DA}">
      <dgm:prSet phldrT="5" phldr="0"/>
      <dgm:spPr/>
      <dgm:t>
        <a:bodyPr/>
        <a:lstStyle/>
        <a:p>
          <a:r>
            <a:rPr lang="en-US"/>
            <a:t>5</a:t>
          </a:r>
        </a:p>
      </dgm:t>
    </dgm:pt>
    <dgm:pt modelId="{DC403B54-C400-8846-AABE-DCECCB4EB142}" type="pres">
      <dgm:prSet presAssocID="{21CB5C38-F320-4366-AFDF-21EE5645DD9A}" presName="Name0" presStyleCnt="0">
        <dgm:presLayoutVars>
          <dgm:animLvl val="lvl"/>
          <dgm:resizeHandles val="exact"/>
        </dgm:presLayoutVars>
      </dgm:prSet>
      <dgm:spPr/>
    </dgm:pt>
    <dgm:pt modelId="{CF29314B-27B9-B248-BE9D-ECF00565F39B}" type="pres">
      <dgm:prSet presAssocID="{31E8DBF8-7894-43C0-BC09-A8CD29C3D3C1}" presName="compositeNode" presStyleCnt="0">
        <dgm:presLayoutVars>
          <dgm:bulletEnabled val="1"/>
        </dgm:presLayoutVars>
      </dgm:prSet>
      <dgm:spPr/>
    </dgm:pt>
    <dgm:pt modelId="{0C548D3B-3DFA-6149-AB79-1F723772FBD2}" type="pres">
      <dgm:prSet presAssocID="{31E8DBF8-7894-43C0-BC09-A8CD29C3D3C1}" presName="bgRect" presStyleLbl="bgAccFollowNode1" presStyleIdx="0" presStyleCnt="5" custScaleX="92633" custScaleY="97057"/>
      <dgm:spPr/>
    </dgm:pt>
    <dgm:pt modelId="{CC8892B5-76DF-5E49-B239-4155056017D2}" type="pres">
      <dgm:prSet presAssocID="{01DB9B58-880A-4224-9BAF-06B23E6CCD05}" presName="sibTransNodeCircle" presStyleLbl="alignNode1" presStyleIdx="0" presStyleCnt="10">
        <dgm:presLayoutVars>
          <dgm:chMax val="0"/>
          <dgm:bulletEnabled/>
        </dgm:presLayoutVars>
      </dgm:prSet>
      <dgm:spPr/>
    </dgm:pt>
    <dgm:pt modelId="{1666A39E-1320-B940-9B5D-F0F9B681BCDB}" type="pres">
      <dgm:prSet presAssocID="{31E8DBF8-7894-43C0-BC09-A8CD29C3D3C1}" presName="bottomLine" presStyleLbl="alignNode1" presStyleIdx="1" presStyleCnt="10">
        <dgm:presLayoutVars/>
      </dgm:prSet>
      <dgm:spPr/>
    </dgm:pt>
    <dgm:pt modelId="{422F40FD-6026-5E42-BAC1-C953BAE58E59}" type="pres">
      <dgm:prSet presAssocID="{31E8DBF8-7894-43C0-BC09-A8CD29C3D3C1}" presName="nodeText" presStyleLbl="bgAccFollowNode1" presStyleIdx="0" presStyleCnt="5">
        <dgm:presLayoutVars>
          <dgm:bulletEnabled val="1"/>
        </dgm:presLayoutVars>
      </dgm:prSet>
      <dgm:spPr/>
    </dgm:pt>
    <dgm:pt modelId="{56206139-EE95-414D-87FF-96BB5199E4DC}" type="pres">
      <dgm:prSet presAssocID="{01DB9B58-880A-4224-9BAF-06B23E6CCD05}" presName="sibTrans" presStyleCnt="0"/>
      <dgm:spPr/>
    </dgm:pt>
    <dgm:pt modelId="{D909FC40-0AA4-3C49-AEE2-0C6480EFF1F3}" type="pres">
      <dgm:prSet presAssocID="{B64B371E-C46B-4460-849E-9C0EEF12ADE7}" presName="compositeNode" presStyleCnt="0">
        <dgm:presLayoutVars>
          <dgm:bulletEnabled val="1"/>
        </dgm:presLayoutVars>
      </dgm:prSet>
      <dgm:spPr/>
    </dgm:pt>
    <dgm:pt modelId="{E483FA2B-41CB-6446-B988-79DC257F3BF9}" type="pres">
      <dgm:prSet presAssocID="{B64B371E-C46B-4460-849E-9C0EEF12ADE7}" presName="bgRect" presStyleLbl="bgAccFollowNode1" presStyleIdx="1" presStyleCnt="5" custScaleX="109615" custScaleY="103985" custLinFactNeighborX="-4531" custLinFactNeighborY="-4315"/>
      <dgm:spPr/>
    </dgm:pt>
    <dgm:pt modelId="{84C5DE85-BF4F-A846-9AEE-79464C26F901}" type="pres">
      <dgm:prSet presAssocID="{6D7EE403-330F-4FBF-8FAE-CF87D5271EC0}" presName="sibTransNodeCircle" presStyleLbl="alignNode1" presStyleIdx="2" presStyleCnt="10">
        <dgm:presLayoutVars>
          <dgm:chMax val="0"/>
          <dgm:bulletEnabled/>
        </dgm:presLayoutVars>
      </dgm:prSet>
      <dgm:spPr/>
    </dgm:pt>
    <dgm:pt modelId="{7F1E599C-0C76-AE4F-A964-E2108B991F3E}" type="pres">
      <dgm:prSet presAssocID="{B64B371E-C46B-4460-849E-9C0EEF12ADE7}" presName="bottomLine" presStyleLbl="alignNode1" presStyleIdx="3" presStyleCnt="10">
        <dgm:presLayoutVars/>
      </dgm:prSet>
      <dgm:spPr/>
    </dgm:pt>
    <dgm:pt modelId="{778C848E-628A-6C46-9828-33AA733F2C9C}" type="pres">
      <dgm:prSet presAssocID="{B64B371E-C46B-4460-849E-9C0EEF12ADE7}" presName="nodeText" presStyleLbl="bgAccFollowNode1" presStyleIdx="1" presStyleCnt="5">
        <dgm:presLayoutVars>
          <dgm:bulletEnabled val="1"/>
        </dgm:presLayoutVars>
      </dgm:prSet>
      <dgm:spPr/>
    </dgm:pt>
    <dgm:pt modelId="{E2B88508-743B-8A4D-96EB-DCB3E54B942B}" type="pres">
      <dgm:prSet presAssocID="{6D7EE403-330F-4FBF-8FAE-CF87D5271EC0}" presName="sibTrans" presStyleCnt="0"/>
      <dgm:spPr/>
    </dgm:pt>
    <dgm:pt modelId="{BCEE0E07-8AD3-784B-8E56-E1EBC0B4A1D1}" type="pres">
      <dgm:prSet presAssocID="{87267AD6-C90A-426E-BC26-9DE71255C89C}" presName="compositeNode" presStyleCnt="0">
        <dgm:presLayoutVars>
          <dgm:bulletEnabled val="1"/>
        </dgm:presLayoutVars>
      </dgm:prSet>
      <dgm:spPr/>
    </dgm:pt>
    <dgm:pt modelId="{12D5398F-1A65-2B47-94CE-3F883F4B29C1}" type="pres">
      <dgm:prSet presAssocID="{87267AD6-C90A-426E-BC26-9DE71255C89C}" presName="bgRect" presStyleLbl="bgAccFollowNode1" presStyleIdx="2" presStyleCnt="5" custScaleX="117396" custScaleY="108164"/>
      <dgm:spPr/>
    </dgm:pt>
    <dgm:pt modelId="{B84E53B4-35F2-3344-8F6A-8600048F0C30}" type="pres">
      <dgm:prSet presAssocID="{6AAC68D4-3E29-4A38-A1A2-E7051D945CBA}" presName="sibTransNodeCircle" presStyleLbl="alignNode1" presStyleIdx="4" presStyleCnt="10">
        <dgm:presLayoutVars>
          <dgm:chMax val="0"/>
          <dgm:bulletEnabled/>
        </dgm:presLayoutVars>
      </dgm:prSet>
      <dgm:spPr/>
    </dgm:pt>
    <dgm:pt modelId="{F2E4527A-D085-3C47-9F71-94537313FA4B}" type="pres">
      <dgm:prSet presAssocID="{87267AD6-C90A-426E-BC26-9DE71255C89C}" presName="bottomLine" presStyleLbl="alignNode1" presStyleIdx="5" presStyleCnt="10">
        <dgm:presLayoutVars/>
      </dgm:prSet>
      <dgm:spPr/>
    </dgm:pt>
    <dgm:pt modelId="{ADCEA74B-9F99-8D48-A762-FEBEE92C3710}" type="pres">
      <dgm:prSet presAssocID="{87267AD6-C90A-426E-BC26-9DE71255C89C}" presName="nodeText" presStyleLbl="bgAccFollowNode1" presStyleIdx="2" presStyleCnt="5">
        <dgm:presLayoutVars>
          <dgm:bulletEnabled val="1"/>
        </dgm:presLayoutVars>
      </dgm:prSet>
      <dgm:spPr/>
    </dgm:pt>
    <dgm:pt modelId="{46149037-D22A-694C-860B-CC5DE1756E62}" type="pres">
      <dgm:prSet presAssocID="{6AAC68D4-3E29-4A38-A1A2-E7051D945CBA}" presName="sibTrans" presStyleCnt="0"/>
      <dgm:spPr/>
    </dgm:pt>
    <dgm:pt modelId="{C0304755-47E2-A542-9961-E19DF90C6958}" type="pres">
      <dgm:prSet presAssocID="{3CAC87A5-56D3-4FEA-9086-216B9E4E7117}" presName="compositeNode" presStyleCnt="0">
        <dgm:presLayoutVars>
          <dgm:bulletEnabled val="1"/>
        </dgm:presLayoutVars>
      </dgm:prSet>
      <dgm:spPr/>
    </dgm:pt>
    <dgm:pt modelId="{C5D48492-DADB-CA42-9493-F74B70E7E971}" type="pres">
      <dgm:prSet presAssocID="{3CAC87A5-56D3-4FEA-9086-216B9E4E7117}" presName="bgRect" presStyleLbl="bgAccFollowNode1" presStyleIdx="3" presStyleCnt="5" custScaleX="103079" custScaleY="106051"/>
      <dgm:spPr/>
    </dgm:pt>
    <dgm:pt modelId="{14D6FC66-40A4-B840-95B0-7592C980AADB}" type="pres">
      <dgm:prSet presAssocID="{1963D53D-4E2C-4F46-9F16-27BE341AE61E}" presName="sibTransNodeCircle" presStyleLbl="alignNode1" presStyleIdx="6" presStyleCnt="10">
        <dgm:presLayoutVars>
          <dgm:chMax val="0"/>
          <dgm:bulletEnabled/>
        </dgm:presLayoutVars>
      </dgm:prSet>
      <dgm:spPr/>
    </dgm:pt>
    <dgm:pt modelId="{AD9D8243-6B42-A74C-B677-21AEFF39924C}" type="pres">
      <dgm:prSet presAssocID="{3CAC87A5-56D3-4FEA-9086-216B9E4E7117}" presName="bottomLine" presStyleLbl="alignNode1" presStyleIdx="7" presStyleCnt="10">
        <dgm:presLayoutVars/>
      </dgm:prSet>
      <dgm:spPr/>
    </dgm:pt>
    <dgm:pt modelId="{5EBD54B2-681A-1140-9ECF-3CDC31E1F392}" type="pres">
      <dgm:prSet presAssocID="{3CAC87A5-56D3-4FEA-9086-216B9E4E7117}" presName="nodeText" presStyleLbl="bgAccFollowNode1" presStyleIdx="3" presStyleCnt="5">
        <dgm:presLayoutVars>
          <dgm:bulletEnabled val="1"/>
        </dgm:presLayoutVars>
      </dgm:prSet>
      <dgm:spPr/>
    </dgm:pt>
    <dgm:pt modelId="{D2539325-76FE-544F-A1E2-74EEA1D97931}" type="pres">
      <dgm:prSet presAssocID="{1963D53D-4E2C-4F46-9F16-27BE341AE61E}" presName="sibTrans" presStyleCnt="0"/>
      <dgm:spPr/>
    </dgm:pt>
    <dgm:pt modelId="{4F527BD8-9A11-E741-953E-8200471C8695}" type="pres">
      <dgm:prSet presAssocID="{AD723D53-FFA4-456D-B796-FCA35987F4BD}" presName="compositeNode" presStyleCnt="0">
        <dgm:presLayoutVars>
          <dgm:bulletEnabled val="1"/>
        </dgm:presLayoutVars>
      </dgm:prSet>
      <dgm:spPr/>
    </dgm:pt>
    <dgm:pt modelId="{D6AAC077-0D80-FE41-9DA1-B97BA7CB10C1}" type="pres">
      <dgm:prSet presAssocID="{AD723D53-FFA4-456D-B796-FCA35987F4BD}" presName="bgRect" presStyleLbl="bgAccFollowNode1" presStyleIdx="4" presStyleCnt="5" custScaleX="97563" custScaleY="109528"/>
      <dgm:spPr/>
    </dgm:pt>
    <dgm:pt modelId="{8840C3D4-3ECE-DF4B-8183-E4A72B9F10BB}" type="pres">
      <dgm:prSet presAssocID="{112DD405-765B-483D-9156-922EA9799659}" presName="sibTransNodeCircle" presStyleLbl="alignNode1" presStyleIdx="8" presStyleCnt="10">
        <dgm:presLayoutVars>
          <dgm:chMax val="0"/>
          <dgm:bulletEnabled/>
        </dgm:presLayoutVars>
      </dgm:prSet>
      <dgm:spPr/>
    </dgm:pt>
    <dgm:pt modelId="{05FD20CA-05ED-E04E-AFF4-47C9648042FB}" type="pres">
      <dgm:prSet presAssocID="{AD723D53-FFA4-456D-B796-FCA35987F4BD}" presName="bottomLine" presStyleLbl="alignNode1" presStyleIdx="9" presStyleCnt="10">
        <dgm:presLayoutVars/>
      </dgm:prSet>
      <dgm:spPr/>
    </dgm:pt>
    <dgm:pt modelId="{97BB6040-18E2-2A4A-AD33-25F2A3E3E972}" type="pres">
      <dgm:prSet presAssocID="{AD723D53-FFA4-456D-B796-FCA35987F4BD}" presName="nodeText" presStyleLbl="bgAccFollowNode1" presStyleIdx="4" presStyleCnt="5">
        <dgm:presLayoutVars>
          <dgm:bulletEnabled val="1"/>
        </dgm:presLayoutVars>
      </dgm:prSet>
      <dgm:spPr/>
    </dgm:pt>
  </dgm:ptLst>
  <dgm:cxnLst>
    <dgm:cxn modelId="{7CA3D916-6D82-4247-9D95-930BF6ADC006}" type="presOf" srcId="{6AAC68D4-3E29-4A38-A1A2-E7051D945CBA}" destId="{B84E53B4-35F2-3344-8F6A-8600048F0C30}" srcOrd="0" destOrd="0" presId="urn:microsoft.com/office/officeart/2016/7/layout/BasicLinearProcessNumbered"/>
    <dgm:cxn modelId="{CE251C21-DAFB-4760-8B6B-C6AFC674A6C1}" srcId="{21CB5C38-F320-4366-AFDF-21EE5645DD9A}" destId="{87267AD6-C90A-426E-BC26-9DE71255C89C}" srcOrd="2" destOrd="0" parTransId="{74A52C80-880A-40DF-A8E6-A42C4230C8BC}" sibTransId="{6AAC68D4-3E29-4A38-A1A2-E7051D945CBA}"/>
    <dgm:cxn modelId="{F66C1E44-F648-433E-83F8-E6A4F478B1DA}" srcId="{21CB5C38-F320-4366-AFDF-21EE5645DD9A}" destId="{AD723D53-FFA4-456D-B796-FCA35987F4BD}" srcOrd="4" destOrd="0" parTransId="{0D8CF3EC-89B8-4925-BCF6-1F594C3D667E}" sibTransId="{112DD405-765B-483D-9156-922EA9799659}"/>
    <dgm:cxn modelId="{6FB15155-A70D-C74F-B349-3F2E1582F079}" type="presOf" srcId="{6D7EE403-330F-4FBF-8FAE-CF87D5271EC0}" destId="{84C5DE85-BF4F-A846-9AEE-79464C26F901}" srcOrd="0" destOrd="0" presId="urn:microsoft.com/office/officeart/2016/7/layout/BasicLinearProcessNumbered"/>
    <dgm:cxn modelId="{9B168756-17EF-8444-A57D-E8D48CB8119B}" type="presOf" srcId="{112DD405-765B-483D-9156-922EA9799659}" destId="{8840C3D4-3ECE-DF4B-8183-E4A72B9F10BB}" srcOrd="0" destOrd="0" presId="urn:microsoft.com/office/officeart/2016/7/layout/BasicLinearProcessNumbered"/>
    <dgm:cxn modelId="{EED5C55A-4ED1-1746-A966-A38EC1CB66F5}" type="presOf" srcId="{87267AD6-C90A-426E-BC26-9DE71255C89C}" destId="{12D5398F-1A65-2B47-94CE-3F883F4B29C1}" srcOrd="0" destOrd="0" presId="urn:microsoft.com/office/officeart/2016/7/layout/BasicLinearProcessNumbered"/>
    <dgm:cxn modelId="{DBB82C8B-3F5E-054C-9D4E-EEB0F2A4F403}" type="presOf" srcId="{3CAC87A5-56D3-4FEA-9086-216B9E4E7117}" destId="{C5D48492-DADB-CA42-9493-F74B70E7E971}" srcOrd="0" destOrd="0" presId="urn:microsoft.com/office/officeart/2016/7/layout/BasicLinearProcessNumbered"/>
    <dgm:cxn modelId="{C8AD6F92-3B55-462E-BB09-190AE71C51C3}" srcId="{21CB5C38-F320-4366-AFDF-21EE5645DD9A}" destId="{31E8DBF8-7894-43C0-BC09-A8CD29C3D3C1}" srcOrd="0" destOrd="0" parTransId="{90A8DB4E-8351-466A-84D4-91268B413990}" sibTransId="{01DB9B58-880A-4224-9BAF-06B23E6CCD05}"/>
    <dgm:cxn modelId="{4E301294-5755-A045-96B8-D68FC99A0C62}" type="presOf" srcId="{AD723D53-FFA4-456D-B796-FCA35987F4BD}" destId="{97BB6040-18E2-2A4A-AD33-25F2A3E3E972}" srcOrd="1" destOrd="0" presId="urn:microsoft.com/office/officeart/2016/7/layout/BasicLinearProcessNumbered"/>
    <dgm:cxn modelId="{F97C0797-D810-0845-ACD9-278E30A73DDB}" type="presOf" srcId="{B64B371E-C46B-4460-849E-9C0EEF12ADE7}" destId="{E483FA2B-41CB-6446-B988-79DC257F3BF9}" srcOrd="0" destOrd="0" presId="urn:microsoft.com/office/officeart/2016/7/layout/BasicLinearProcessNumbered"/>
    <dgm:cxn modelId="{89591497-6E91-0647-9B4C-0391114AFA09}" type="presOf" srcId="{01DB9B58-880A-4224-9BAF-06B23E6CCD05}" destId="{CC8892B5-76DF-5E49-B239-4155056017D2}" srcOrd="0" destOrd="0" presId="urn:microsoft.com/office/officeart/2016/7/layout/BasicLinearProcessNumbered"/>
    <dgm:cxn modelId="{CD191A97-D0F2-754C-A639-52A4B648AFD9}" type="presOf" srcId="{21CB5C38-F320-4366-AFDF-21EE5645DD9A}" destId="{DC403B54-C400-8846-AABE-DCECCB4EB142}" srcOrd="0" destOrd="0" presId="urn:microsoft.com/office/officeart/2016/7/layout/BasicLinearProcessNumbered"/>
    <dgm:cxn modelId="{D6E8729F-B9D9-C546-B297-617CA123840F}" type="presOf" srcId="{31E8DBF8-7894-43C0-BC09-A8CD29C3D3C1}" destId="{0C548D3B-3DFA-6149-AB79-1F723772FBD2}" srcOrd="0" destOrd="0" presId="urn:microsoft.com/office/officeart/2016/7/layout/BasicLinearProcessNumbered"/>
    <dgm:cxn modelId="{503974A4-416E-4A22-91B2-2634809B5B58}" srcId="{21CB5C38-F320-4366-AFDF-21EE5645DD9A}" destId="{B64B371E-C46B-4460-849E-9C0EEF12ADE7}" srcOrd="1" destOrd="0" parTransId="{CAFF7BF1-171C-4D66-B9E4-A3942F17E288}" sibTransId="{6D7EE403-330F-4FBF-8FAE-CF87D5271EC0}"/>
    <dgm:cxn modelId="{1A92EBC0-D644-BC48-99FC-92B5E0554EEE}" type="presOf" srcId="{3CAC87A5-56D3-4FEA-9086-216B9E4E7117}" destId="{5EBD54B2-681A-1140-9ECF-3CDC31E1F392}" srcOrd="1" destOrd="0" presId="urn:microsoft.com/office/officeart/2016/7/layout/BasicLinearProcessNumbered"/>
    <dgm:cxn modelId="{B0D1D7D3-7F19-D841-B193-A1B0D0622594}" type="presOf" srcId="{1963D53D-4E2C-4F46-9F16-27BE341AE61E}" destId="{14D6FC66-40A4-B840-95B0-7592C980AADB}" srcOrd="0" destOrd="0" presId="urn:microsoft.com/office/officeart/2016/7/layout/BasicLinearProcessNumbered"/>
    <dgm:cxn modelId="{9721FFD3-38A4-B14E-B28F-F231D3C6FEF0}" type="presOf" srcId="{31E8DBF8-7894-43C0-BC09-A8CD29C3D3C1}" destId="{422F40FD-6026-5E42-BAC1-C953BAE58E59}" srcOrd="1" destOrd="0" presId="urn:microsoft.com/office/officeart/2016/7/layout/BasicLinearProcessNumbered"/>
    <dgm:cxn modelId="{535ECCD5-831A-784D-ADBA-DF9171DAB5B6}" type="presOf" srcId="{B64B371E-C46B-4460-849E-9C0EEF12ADE7}" destId="{778C848E-628A-6C46-9828-33AA733F2C9C}" srcOrd="1" destOrd="0" presId="urn:microsoft.com/office/officeart/2016/7/layout/BasicLinearProcessNumbered"/>
    <dgm:cxn modelId="{8B62E4DE-CB56-8947-BC85-EB4ECC115951}" type="presOf" srcId="{AD723D53-FFA4-456D-B796-FCA35987F4BD}" destId="{D6AAC077-0D80-FE41-9DA1-B97BA7CB10C1}" srcOrd="0" destOrd="0" presId="urn:microsoft.com/office/officeart/2016/7/layout/BasicLinearProcessNumbered"/>
    <dgm:cxn modelId="{FF1187E6-6797-46F0-BE23-59945978D65D}" srcId="{21CB5C38-F320-4366-AFDF-21EE5645DD9A}" destId="{3CAC87A5-56D3-4FEA-9086-216B9E4E7117}" srcOrd="3" destOrd="0" parTransId="{23D783EA-5AED-408B-A4A2-C353DC32EEA2}" sibTransId="{1963D53D-4E2C-4F46-9F16-27BE341AE61E}"/>
    <dgm:cxn modelId="{418374E7-4E8E-1E41-86BB-DA41FC1F7655}" type="presOf" srcId="{87267AD6-C90A-426E-BC26-9DE71255C89C}" destId="{ADCEA74B-9F99-8D48-A762-FEBEE92C3710}" srcOrd="1" destOrd="0" presId="urn:microsoft.com/office/officeart/2016/7/layout/BasicLinearProcessNumbered"/>
    <dgm:cxn modelId="{9F6FD5DA-3705-B349-9877-B9BF90B4E828}" type="presParOf" srcId="{DC403B54-C400-8846-AABE-DCECCB4EB142}" destId="{CF29314B-27B9-B248-BE9D-ECF00565F39B}" srcOrd="0" destOrd="0" presId="urn:microsoft.com/office/officeart/2016/7/layout/BasicLinearProcessNumbered"/>
    <dgm:cxn modelId="{F537D2E8-25E4-0C42-AA7A-AFD8285961C6}" type="presParOf" srcId="{CF29314B-27B9-B248-BE9D-ECF00565F39B}" destId="{0C548D3B-3DFA-6149-AB79-1F723772FBD2}" srcOrd="0" destOrd="0" presId="urn:microsoft.com/office/officeart/2016/7/layout/BasicLinearProcessNumbered"/>
    <dgm:cxn modelId="{AF93E238-B6CE-1849-BC41-8DD2EDCC2674}" type="presParOf" srcId="{CF29314B-27B9-B248-BE9D-ECF00565F39B}" destId="{CC8892B5-76DF-5E49-B239-4155056017D2}" srcOrd="1" destOrd="0" presId="urn:microsoft.com/office/officeart/2016/7/layout/BasicLinearProcessNumbered"/>
    <dgm:cxn modelId="{FDE08D86-F12F-9640-A485-A20021C6D15E}" type="presParOf" srcId="{CF29314B-27B9-B248-BE9D-ECF00565F39B}" destId="{1666A39E-1320-B940-9B5D-F0F9B681BCDB}" srcOrd="2" destOrd="0" presId="urn:microsoft.com/office/officeart/2016/7/layout/BasicLinearProcessNumbered"/>
    <dgm:cxn modelId="{EC556930-25F6-844D-8494-CF034FEA9967}" type="presParOf" srcId="{CF29314B-27B9-B248-BE9D-ECF00565F39B}" destId="{422F40FD-6026-5E42-BAC1-C953BAE58E59}" srcOrd="3" destOrd="0" presId="urn:microsoft.com/office/officeart/2016/7/layout/BasicLinearProcessNumbered"/>
    <dgm:cxn modelId="{729ED229-DABE-FD4E-A68A-1E226B887797}" type="presParOf" srcId="{DC403B54-C400-8846-AABE-DCECCB4EB142}" destId="{56206139-EE95-414D-87FF-96BB5199E4DC}" srcOrd="1" destOrd="0" presId="urn:microsoft.com/office/officeart/2016/7/layout/BasicLinearProcessNumbered"/>
    <dgm:cxn modelId="{CDCD8F7F-9B4A-B848-AD01-4A6E7875B2A0}" type="presParOf" srcId="{DC403B54-C400-8846-AABE-DCECCB4EB142}" destId="{D909FC40-0AA4-3C49-AEE2-0C6480EFF1F3}" srcOrd="2" destOrd="0" presId="urn:microsoft.com/office/officeart/2016/7/layout/BasicLinearProcessNumbered"/>
    <dgm:cxn modelId="{C2449DF8-4DB0-A946-9B09-C7A6F38C884F}" type="presParOf" srcId="{D909FC40-0AA4-3C49-AEE2-0C6480EFF1F3}" destId="{E483FA2B-41CB-6446-B988-79DC257F3BF9}" srcOrd="0" destOrd="0" presId="urn:microsoft.com/office/officeart/2016/7/layout/BasicLinearProcessNumbered"/>
    <dgm:cxn modelId="{C0B0E49B-0DBE-5345-8051-3A3A094B476E}" type="presParOf" srcId="{D909FC40-0AA4-3C49-AEE2-0C6480EFF1F3}" destId="{84C5DE85-BF4F-A846-9AEE-79464C26F901}" srcOrd="1" destOrd="0" presId="urn:microsoft.com/office/officeart/2016/7/layout/BasicLinearProcessNumbered"/>
    <dgm:cxn modelId="{2487C93C-E40A-D24F-A3DE-079E590D0598}" type="presParOf" srcId="{D909FC40-0AA4-3C49-AEE2-0C6480EFF1F3}" destId="{7F1E599C-0C76-AE4F-A964-E2108B991F3E}" srcOrd="2" destOrd="0" presId="urn:microsoft.com/office/officeart/2016/7/layout/BasicLinearProcessNumbered"/>
    <dgm:cxn modelId="{31F83A27-EF0B-1A42-9485-8A2190D69450}" type="presParOf" srcId="{D909FC40-0AA4-3C49-AEE2-0C6480EFF1F3}" destId="{778C848E-628A-6C46-9828-33AA733F2C9C}" srcOrd="3" destOrd="0" presId="urn:microsoft.com/office/officeart/2016/7/layout/BasicLinearProcessNumbered"/>
    <dgm:cxn modelId="{BDADC501-BBDB-F44B-8E73-8F2977CB0E11}" type="presParOf" srcId="{DC403B54-C400-8846-AABE-DCECCB4EB142}" destId="{E2B88508-743B-8A4D-96EB-DCB3E54B942B}" srcOrd="3" destOrd="0" presId="urn:microsoft.com/office/officeart/2016/7/layout/BasicLinearProcessNumbered"/>
    <dgm:cxn modelId="{5CCCA95B-3EB0-0944-ACFB-FC885E6912DF}" type="presParOf" srcId="{DC403B54-C400-8846-AABE-DCECCB4EB142}" destId="{BCEE0E07-8AD3-784B-8E56-E1EBC0B4A1D1}" srcOrd="4" destOrd="0" presId="urn:microsoft.com/office/officeart/2016/7/layout/BasicLinearProcessNumbered"/>
    <dgm:cxn modelId="{C73AC831-1AA2-C74D-AD25-004F617B25CE}" type="presParOf" srcId="{BCEE0E07-8AD3-784B-8E56-E1EBC0B4A1D1}" destId="{12D5398F-1A65-2B47-94CE-3F883F4B29C1}" srcOrd="0" destOrd="0" presId="urn:microsoft.com/office/officeart/2016/7/layout/BasicLinearProcessNumbered"/>
    <dgm:cxn modelId="{10219097-28B0-AF44-8192-00DCAD70B5B9}" type="presParOf" srcId="{BCEE0E07-8AD3-784B-8E56-E1EBC0B4A1D1}" destId="{B84E53B4-35F2-3344-8F6A-8600048F0C30}" srcOrd="1" destOrd="0" presId="urn:microsoft.com/office/officeart/2016/7/layout/BasicLinearProcessNumbered"/>
    <dgm:cxn modelId="{E7FD0C6A-029D-084C-8572-BEA239279EB3}" type="presParOf" srcId="{BCEE0E07-8AD3-784B-8E56-E1EBC0B4A1D1}" destId="{F2E4527A-D085-3C47-9F71-94537313FA4B}" srcOrd="2" destOrd="0" presId="urn:microsoft.com/office/officeart/2016/7/layout/BasicLinearProcessNumbered"/>
    <dgm:cxn modelId="{85F9CDFF-C4C8-CE44-A058-9C7BED70A76D}" type="presParOf" srcId="{BCEE0E07-8AD3-784B-8E56-E1EBC0B4A1D1}" destId="{ADCEA74B-9F99-8D48-A762-FEBEE92C3710}" srcOrd="3" destOrd="0" presId="urn:microsoft.com/office/officeart/2016/7/layout/BasicLinearProcessNumbered"/>
    <dgm:cxn modelId="{B74A3D07-BF40-A944-8B37-BCE6BC6E5B4F}" type="presParOf" srcId="{DC403B54-C400-8846-AABE-DCECCB4EB142}" destId="{46149037-D22A-694C-860B-CC5DE1756E62}" srcOrd="5" destOrd="0" presId="urn:microsoft.com/office/officeart/2016/7/layout/BasicLinearProcessNumbered"/>
    <dgm:cxn modelId="{228C60DC-B445-254F-A0F6-BA13A0E3E049}" type="presParOf" srcId="{DC403B54-C400-8846-AABE-DCECCB4EB142}" destId="{C0304755-47E2-A542-9961-E19DF90C6958}" srcOrd="6" destOrd="0" presId="urn:microsoft.com/office/officeart/2016/7/layout/BasicLinearProcessNumbered"/>
    <dgm:cxn modelId="{7EEA0BCE-F7A6-3A4F-848C-4E2BE7834FD3}" type="presParOf" srcId="{C0304755-47E2-A542-9961-E19DF90C6958}" destId="{C5D48492-DADB-CA42-9493-F74B70E7E971}" srcOrd="0" destOrd="0" presId="urn:microsoft.com/office/officeart/2016/7/layout/BasicLinearProcessNumbered"/>
    <dgm:cxn modelId="{772D283C-B6D5-7D4E-BDD7-2085297E2D2E}" type="presParOf" srcId="{C0304755-47E2-A542-9961-E19DF90C6958}" destId="{14D6FC66-40A4-B840-95B0-7592C980AADB}" srcOrd="1" destOrd="0" presId="urn:microsoft.com/office/officeart/2016/7/layout/BasicLinearProcessNumbered"/>
    <dgm:cxn modelId="{1CE26E30-A116-214E-856E-68853D24A7E2}" type="presParOf" srcId="{C0304755-47E2-A542-9961-E19DF90C6958}" destId="{AD9D8243-6B42-A74C-B677-21AEFF39924C}" srcOrd="2" destOrd="0" presId="urn:microsoft.com/office/officeart/2016/7/layout/BasicLinearProcessNumbered"/>
    <dgm:cxn modelId="{36F5E986-B079-3E4E-9A65-E0ABF1F297DF}" type="presParOf" srcId="{C0304755-47E2-A542-9961-E19DF90C6958}" destId="{5EBD54B2-681A-1140-9ECF-3CDC31E1F392}" srcOrd="3" destOrd="0" presId="urn:microsoft.com/office/officeart/2016/7/layout/BasicLinearProcessNumbered"/>
    <dgm:cxn modelId="{1C57AE5A-B766-294A-9C3B-99C18D07F081}" type="presParOf" srcId="{DC403B54-C400-8846-AABE-DCECCB4EB142}" destId="{D2539325-76FE-544F-A1E2-74EEA1D97931}" srcOrd="7" destOrd="0" presId="urn:microsoft.com/office/officeart/2016/7/layout/BasicLinearProcessNumbered"/>
    <dgm:cxn modelId="{3C41D469-8AD3-284D-BF4C-74278AFC143B}" type="presParOf" srcId="{DC403B54-C400-8846-AABE-DCECCB4EB142}" destId="{4F527BD8-9A11-E741-953E-8200471C8695}" srcOrd="8" destOrd="0" presId="urn:microsoft.com/office/officeart/2016/7/layout/BasicLinearProcessNumbered"/>
    <dgm:cxn modelId="{2DB4BE80-A483-C948-9EC4-1A9A08957852}" type="presParOf" srcId="{4F527BD8-9A11-E741-953E-8200471C8695}" destId="{D6AAC077-0D80-FE41-9DA1-B97BA7CB10C1}" srcOrd="0" destOrd="0" presId="urn:microsoft.com/office/officeart/2016/7/layout/BasicLinearProcessNumbered"/>
    <dgm:cxn modelId="{C7F5D7A6-689F-B442-B5A9-585A1CBA2E85}" type="presParOf" srcId="{4F527BD8-9A11-E741-953E-8200471C8695}" destId="{8840C3D4-3ECE-DF4B-8183-E4A72B9F10BB}" srcOrd="1" destOrd="0" presId="urn:microsoft.com/office/officeart/2016/7/layout/BasicLinearProcessNumbered"/>
    <dgm:cxn modelId="{41E19F86-8F8E-B947-AFFB-596CA1FB89FD}" type="presParOf" srcId="{4F527BD8-9A11-E741-953E-8200471C8695}" destId="{05FD20CA-05ED-E04E-AFF4-47C9648042FB}" srcOrd="2" destOrd="0" presId="urn:microsoft.com/office/officeart/2016/7/layout/BasicLinearProcessNumbered"/>
    <dgm:cxn modelId="{18736C5D-D948-9D45-8E7D-02D1CDCBF0C0}" type="presParOf" srcId="{4F527BD8-9A11-E741-953E-8200471C8695}" destId="{97BB6040-18E2-2A4A-AD33-25F2A3E3E972}" srcOrd="3" destOrd="0" presId="urn:microsoft.com/office/officeart/2016/7/layout/BasicLinearProcessNumbered"/>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548D3B-3DFA-6149-AB79-1F723772FBD2}">
      <dsp:nvSpPr>
        <dsp:cNvPr id="0" name=""/>
        <dsp:cNvSpPr/>
      </dsp:nvSpPr>
      <dsp:spPr>
        <a:xfrm>
          <a:off x="71692" y="356061"/>
          <a:ext cx="1713700" cy="2513761"/>
        </a:xfrm>
        <a:prstGeom prst="rect">
          <a:avLst/>
        </a:prstGeom>
        <a:solidFill>
          <a:schemeClr val="accent5">
            <a:tint val="40000"/>
            <a:alpha val="90000"/>
            <a:hueOff val="0"/>
            <a:satOff val="0"/>
            <a:lumOff val="0"/>
            <a:alphaOff val="0"/>
          </a:schemeClr>
        </a:solidFill>
        <a:ln w="15875"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232" tIns="330200" rIns="144232" bIns="330200" numCol="1" spcCol="1270" anchor="t" anchorCtr="0">
          <a:noAutofit/>
        </a:bodyPr>
        <a:lstStyle/>
        <a:p>
          <a:pPr marL="0" lvl="0" indent="0" algn="l" defTabSz="711200">
            <a:lnSpc>
              <a:spcPct val="90000"/>
            </a:lnSpc>
            <a:spcBef>
              <a:spcPct val="0"/>
            </a:spcBef>
            <a:spcAft>
              <a:spcPct val="35000"/>
            </a:spcAft>
            <a:buNone/>
          </a:pPr>
          <a:r>
            <a:rPr lang="el-GR" sz="1600" kern="1200" dirty="0">
              <a:latin typeface="Cambria" panose="02040503050406030204" pitchFamily="18" charset="0"/>
              <a:ea typeface="Cambria" panose="02040503050406030204" pitchFamily="18" charset="0"/>
            </a:rPr>
            <a:t>Οι διαφορές ανάμεσα στις επιστήμες σχεδόν </a:t>
          </a:r>
          <a:r>
            <a:rPr lang="el-GR" sz="1600" kern="1200" dirty="0" err="1">
              <a:latin typeface="Cambria" panose="02040503050406030204" pitchFamily="18" charset="0"/>
              <a:ea typeface="Cambria" panose="02040503050406030204" pitchFamily="18" charset="0"/>
            </a:rPr>
            <a:t>εξαφανιζονται</a:t>
          </a:r>
          <a:endParaRPr lang="en-US" sz="1600" kern="1200" dirty="0">
            <a:latin typeface="Cambria" panose="02040503050406030204" pitchFamily="18" charset="0"/>
            <a:ea typeface="Cambria" panose="02040503050406030204" pitchFamily="18" charset="0"/>
          </a:endParaRPr>
        </a:p>
      </dsp:txBody>
      <dsp:txXfrm>
        <a:off x="71692" y="1311291"/>
        <a:ext cx="1713700" cy="1508257"/>
      </dsp:txXfrm>
    </dsp:sp>
    <dsp:sp modelId="{CC8892B5-76DF-5E49-B239-4155056017D2}">
      <dsp:nvSpPr>
        <dsp:cNvPr id="0" name=""/>
        <dsp:cNvSpPr/>
      </dsp:nvSpPr>
      <dsp:spPr>
        <a:xfrm>
          <a:off x="540044" y="576948"/>
          <a:ext cx="776995" cy="776995"/>
        </a:xfrm>
        <a:prstGeom prst="ellipse">
          <a:avLst/>
        </a:prstGeom>
        <a:solidFill>
          <a:schemeClr val="accent5">
            <a:hueOff val="0"/>
            <a:satOff val="0"/>
            <a:lumOff val="0"/>
            <a:alphaOff val="0"/>
          </a:schemeClr>
        </a:solidFill>
        <a:ln w="15875" cap="rnd" cmpd="sng" algn="ctr">
          <a:solidFill>
            <a:schemeClr val="accent5">
              <a:hueOff val="0"/>
              <a:satOff val="0"/>
              <a:lumOff val="0"/>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60578" tIns="12700" rIns="60578" bIns="12700" numCol="1" spcCol="1270" anchor="ctr" anchorCtr="0">
          <a:noAutofit/>
        </a:bodyPr>
        <a:lstStyle/>
        <a:p>
          <a:pPr marL="0" lvl="0" indent="0" algn="ctr" defTabSz="1644650">
            <a:lnSpc>
              <a:spcPct val="90000"/>
            </a:lnSpc>
            <a:spcBef>
              <a:spcPct val="0"/>
            </a:spcBef>
            <a:spcAft>
              <a:spcPct val="35000"/>
            </a:spcAft>
            <a:buNone/>
          </a:pPr>
          <a:r>
            <a:rPr lang="en-US" sz="3700" kern="1200"/>
            <a:t>1</a:t>
          </a:r>
          <a:endParaRPr lang="en-US" sz="3700" kern="1200" dirty="0"/>
        </a:p>
      </dsp:txBody>
      <dsp:txXfrm>
        <a:off x="653832" y="690736"/>
        <a:ext cx="549419" cy="549419"/>
      </dsp:txXfrm>
    </dsp:sp>
    <dsp:sp modelId="{1666A39E-1320-B940-9B5D-F0F9B681BCDB}">
      <dsp:nvSpPr>
        <dsp:cNvPr id="0" name=""/>
        <dsp:cNvSpPr/>
      </dsp:nvSpPr>
      <dsp:spPr>
        <a:xfrm>
          <a:off x="3547" y="2907863"/>
          <a:ext cx="1849989" cy="72"/>
        </a:xfrm>
        <a:prstGeom prst="rect">
          <a:avLst/>
        </a:prstGeom>
        <a:solidFill>
          <a:schemeClr val="accent5">
            <a:hueOff val="2310687"/>
            <a:satOff val="-63"/>
            <a:lumOff val="-349"/>
            <a:alphaOff val="0"/>
          </a:schemeClr>
        </a:solidFill>
        <a:ln w="15875" cap="rnd" cmpd="sng" algn="ctr">
          <a:solidFill>
            <a:schemeClr val="accent5">
              <a:hueOff val="2310687"/>
              <a:satOff val="-63"/>
              <a:lumOff val="-349"/>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E483FA2B-41CB-6446-B988-79DC257F3BF9}">
      <dsp:nvSpPr>
        <dsp:cNvPr id="0" name=""/>
        <dsp:cNvSpPr/>
      </dsp:nvSpPr>
      <dsp:spPr>
        <a:xfrm>
          <a:off x="1954713" y="244303"/>
          <a:ext cx="2027865" cy="2693196"/>
        </a:xfrm>
        <a:prstGeom prst="rect">
          <a:avLst/>
        </a:prstGeom>
        <a:solidFill>
          <a:schemeClr val="accent5">
            <a:tint val="40000"/>
            <a:alpha val="90000"/>
            <a:hueOff val="5282590"/>
            <a:satOff val="-405"/>
            <a:lumOff val="-129"/>
            <a:alphaOff val="0"/>
          </a:schemeClr>
        </a:solidFill>
        <a:ln w="15875" cap="rnd" cmpd="sng" algn="ctr">
          <a:solidFill>
            <a:schemeClr val="accent5">
              <a:tint val="40000"/>
              <a:alpha val="90000"/>
              <a:hueOff val="5282590"/>
              <a:satOff val="-405"/>
              <a:lumOff val="-12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232" tIns="330200" rIns="144232" bIns="330200" numCol="1" spcCol="1270" anchor="t" anchorCtr="0">
          <a:noAutofit/>
        </a:bodyPr>
        <a:lstStyle/>
        <a:p>
          <a:pPr marL="0" lvl="0" indent="0" algn="l" defTabSz="711200">
            <a:lnSpc>
              <a:spcPct val="90000"/>
            </a:lnSpc>
            <a:spcBef>
              <a:spcPct val="0"/>
            </a:spcBef>
            <a:spcAft>
              <a:spcPct val="35000"/>
            </a:spcAft>
            <a:buNone/>
          </a:pPr>
          <a:r>
            <a:rPr lang="el-GR" sz="1600" kern="1200" dirty="0">
              <a:latin typeface="Cambria" panose="02040503050406030204" pitchFamily="18" charset="0"/>
              <a:ea typeface="Cambria" panose="02040503050406030204" pitchFamily="18" charset="0"/>
            </a:rPr>
            <a:t>Οι φυσικές, οι κοινωνικές και οι πνευματικές επιστήμες χρησιμοποιούν κοινές μεθόδους</a:t>
          </a:r>
          <a:endParaRPr lang="en-US" sz="1600" kern="1200" dirty="0">
            <a:latin typeface="Cambria" panose="02040503050406030204" pitchFamily="18" charset="0"/>
            <a:ea typeface="Cambria" panose="02040503050406030204" pitchFamily="18" charset="0"/>
          </a:endParaRPr>
        </a:p>
      </dsp:txBody>
      <dsp:txXfrm>
        <a:off x="1954713" y="1267718"/>
        <a:ext cx="2027865" cy="1615917"/>
      </dsp:txXfrm>
    </dsp:sp>
    <dsp:sp modelId="{84C5DE85-BF4F-A846-9AEE-79464C26F901}">
      <dsp:nvSpPr>
        <dsp:cNvPr id="0" name=""/>
        <dsp:cNvSpPr/>
      </dsp:nvSpPr>
      <dsp:spPr>
        <a:xfrm>
          <a:off x="2663971" y="666665"/>
          <a:ext cx="776995" cy="776995"/>
        </a:xfrm>
        <a:prstGeom prst="ellipse">
          <a:avLst/>
        </a:prstGeom>
        <a:solidFill>
          <a:schemeClr val="accent5">
            <a:hueOff val="4621374"/>
            <a:satOff val="-126"/>
            <a:lumOff val="-697"/>
            <a:alphaOff val="0"/>
          </a:schemeClr>
        </a:solidFill>
        <a:ln w="15875" cap="rnd" cmpd="sng" algn="ctr">
          <a:solidFill>
            <a:schemeClr val="accent5">
              <a:hueOff val="4621374"/>
              <a:satOff val="-126"/>
              <a:lumOff val="-697"/>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60578" tIns="12700" rIns="60578" bIns="12700" numCol="1" spcCol="1270" anchor="ctr" anchorCtr="0">
          <a:noAutofit/>
        </a:bodyPr>
        <a:lstStyle/>
        <a:p>
          <a:pPr marL="0" lvl="0" indent="0" algn="ctr" defTabSz="1644650">
            <a:lnSpc>
              <a:spcPct val="90000"/>
            </a:lnSpc>
            <a:spcBef>
              <a:spcPct val="0"/>
            </a:spcBef>
            <a:spcAft>
              <a:spcPct val="35000"/>
            </a:spcAft>
            <a:buNone/>
          </a:pPr>
          <a:r>
            <a:rPr lang="en-US" sz="3700" kern="1200"/>
            <a:t>2</a:t>
          </a:r>
        </a:p>
      </dsp:txBody>
      <dsp:txXfrm>
        <a:off x="2777759" y="780453"/>
        <a:ext cx="549419" cy="549419"/>
      </dsp:txXfrm>
    </dsp:sp>
    <dsp:sp modelId="{7F1E599C-0C76-AE4F-A964-E2108B991F3E}">
      <dsp:nvSpPr>
        <dsp:cNvPr id="0" name=""/>
        <dsp:cNvSpPr/>
      </dsp:nvSpPr>
      <dsp:spPr>
        <a:xfrm>
          <a:off x="2127474" y="2997580"/>
          <a:ext cx="1849989" cy="72"/>
        </a:xfrm>
        <a:prstGeom prst="rect">
          <a:avLst/>
        </a:prstGeom>
        <a:solidFill>
          <a:schemeClr val="accent5">
            <a:hueOff val="6932061"/>
            <a:satOff val="-189"/>
            <a:lumOff val="-1046"/>
            <a:alphaOff val="0"/>
          </a:schemeClr>
        </a:solidFill>
        <a:ln w="15875" cap="rnd" cmpd="sng" algn="ctr">
          <a:solidFill>
            <a:schemeClr val="accent5">
              <a:hueOff val="6932061"/>
              <a:satOff val="-189"/>
              <a:lumOff val="-1046"/>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12D5398F-1A65-2B47-94CE-3F883F4B29C1}">
      <dsp:nvSpPr>
        <dsp:cNvPr id="0" name=""/>
        <dsp:cNvSpPr/>
      </dsp:nvSpPr>
      <dsp:spPr>
        <a:xfrm>
          <a:off x="4251400" y="356061"/>
          <a:ext cx="2171813" cy="2801431"/>
        </a:xfrm>
        <a:prstGeom prst="rect">
          <a:avLst/>
        </a:prstGeom>
        <a:solidFill>
          <a:schemeClr val="accent5">
            <a:tint val="40000"/>
            <a:alpha val="90000"/>
            <a:hueOff val="10565179"/>
            <a:satOff val="-809"/>
            <a:lumOff val="-258"/>
            <a:alphaOff val="0"/>
          </a:schemeClr>
        </a:solidFill>
        <a:ln w="15875" cap="rnd" cmpd="sng" algn="ctr">
          <a:solidFill>
            <a:schemeClr val="accent5">
              <a:tint val="40000"/>
              <a:alpha val="90000"/>
              <a:hueOff val="10565179"/>
              <a:satOff val="-809"/>
              <a:lumOff val="-25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232" tIns="330200" rIns="144232" bIns="330200" numCol="1" spcCol="1270" anchor="t" anchorCtr="0">
          <a:noAutofit/>
        </a:bodyPr>
        <a:lstStyle/>
        <a:p>
          <a:pPr marL="0" lvl="0" indent="0" algn="l" defTabSz="711200">
            <a:lnSpc>
              <a:spcPct val="90000"/>
            </a:lnSpc>
            <a:spcBef>
              <a:spcPct val="0"/>
            </a:spcBef>
            <a:spcAft>
              <a:spcPct val="35000"/>
            </a:spcAft>
            <a:buNone/>
          </a:pPr>
          <a:r>
            <a:rPr lang="el-GR" sz="1600" kern="1200" dirty="0">
              <a:latin typeface="Cambria" panose="02040503050406030204" pitchFamily="18" charset="0"/>
              <a:ea typeface="Cambria" panose="02040503050406030204" pitchFamily="18" charset="0"/>
            </a:rPr>
            <a:t>Όλες υιοθετούν την </a:t>
          </a:r>
          <a:r>
            <a:rPr lang="el-GR" sz="1600" kern="1200" dirty="0" err="1">
              <a:latin typeface="Cambria" panose="02040503050406030204" pitchFamily="18" charset="0"/>
              <a:ea typeface="Cambria" panose="02040503050406030204" pitchFamily="18" charset="0"/>
            </a:rPr>
            <a:t>εργαλειακή</a:t>
          </a:r>
          <a:r>
            <a:rPr lang="el-GR" sz="1600" kern="1200" dirty="0">
              <a:latin typeface="Cambria" panose="02040503050406030204" pitchFamily="18" charset="0"/>
              <a:ea typeface="Cambria" panose="02040503050406030204" pitchFamily="18" charset="0"/>
            </a:rPr>
            <a:t> – </a:t>
          </a:r>
          <a:r>
            <a:rPr lang="el-GR" sz="1600" kern="1200" dirty="0" err="1">
              <a:latin typeface="Cambria" panose="02040503050406030204" pitchFamily="18" charset="0"/>
              <a:ea typeface="Cambria" panose="02040503050406030204" pitchFamily="18" charset="0"/>
            </a:rPr>
            <a:t>οπερασιοναλιστική</a:t>
          </a:r>
          <a:r>
            <a:rPr lang="el-GR" sz="1600" kern="1200" dirty="0">
              <a:latin typeface="Cambria" panose="02040503050406030204" pitchFamily="18" charset="0"/>
              <a:ea typeface="Cambria" panose="02040503050406030204" pitchFamily="18" charset="0"/>
            </a:rPr>
            <a:t> σκέψη.</a:t>
          </a:r>
          <a:endParaRPr lang="en-US" sz="1600" kern="1200" dirty="0">
            <a:latin typeface="Cambria" panose="02040503050406030204" pitchFamily="18" charset="0"/>
            <a:ea typeface="Cambria" panose="02040503050406030204" pitchFamily="18" charset="0"/>
          </a:endParaRPr>
        </a:p>
      </dsp:txBody>
      <dsp:txXfrm>
        <a:off x="4251400" y="1420605"/>
        <a:ext cx="2171813" cy="1680858"/>
      </dsp:txXfrm>
    </dsp:sp>
    <dsp:sp modelId="{B84E53B4-35F2-3344-8F6A-8600048F0C30}">
      <dsp:nvSpPr>
        <dsp:cNvPr id="0" name=""/>
        <dsp:cNvSpPr/>
      </dsp:nvSpPr>
      <dsp:spPr>
        <a:xfrm>
          <a:off x="4948809" y="720783"/>
          <a:ext cx="776995" cy="776995"/>
        </a:xfrm>
        <a:prstGeom prst="ellipse">
          <a:avLst/>
        </a:prstGeom>
        <a:solidFill>
          <a:schemeClr val="accent5">
            <a:hueOff val="9242748"/>
            <a:satOff val="-252"/>
            <a:lumOff val="-1395"/>
            <a:alphaOff val="0"/>
          </a:schemeClr>
        </a:solidFill>
        <a:ln w="15875" cap="rnd" cmpd="sng" algn="ctr">
          <a:solidFill>
            <a:schemeClr val="accent5">
              <a:hueOff val="9242748"/>
              <a:satOff val="-252"/>
              <a:lumOff val="-1395"/>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60578" tIns="12700" rIns="60578" bIns="12700" numCol="1" spcCol="1270" anchor="ctr" anchorCtr="0">
          <a:noAutofit/>
        </a:bodyPr>
        <a:lstStyle/>
        <a:p>
          <a:pPr marL="0" lvl="0" indent="0" algn="ctr" defTabSz="1644650">
            <a:lnSpc>
              <a:spcPct val="90000"/>
            </a:lnSpc>
            <a:spcBef>
              <a:spcPct val="0"/>
            </a:spcBef>
            <a:spcAft>
              <a:spcPct val="35000"/>
            </a:spcAft>
            <a:buNone/>
          </a:pPr>
          <a:r>
            <a:rPr lang="en-US" sz="3700" kern="1200"/>
            <a:t>3</a:t>
          </a:r>
        </a:p>
      </dsp:txBody>
      <dsp:txXfrm>
        <a:off x="5062597" y="834571"/>
        <a:ext cx="549419" cy="549419"/>
      </dsp:txXfrm>
    </dsp:sp>
    <dsp:sp modelId="{F2E4527A-D085-3C47-9F71-94537313FA4B}">
      <dsp:nvSpPr>
        <dsp:cNvPr id="0" name=""/>
        <dsp:cNvSpPr/>
      </dsp:nvSpPr>
      <dsp:spPr>
        <a:xfrm>
          <a:off x="4412312" y="3051697"/>
          <a:ext cx="1849989" cy="72"/>
        </a:xfrm>
        <a:prstGeom prst="rect">
          <a:avLst/>
        </a:prstGeom>
        <a:solidFill>
          <a:schemeClr val="accent5">
            <a:hueOff val="11553436"/>
            <a:satOff val="-316"/>
            <a:lumOff val="-1743"/>
            <a:alphaOff val="0"/>
          </a:schemeClr>
        </a:solidFill>
        <a:ln w="15875" cap="rnd" cmpd="sng" algn="ctr">
          <a:solidFill>
            <a:schemeClr val="accent5">
              <a:hueOff val="11553436"/>
              <a:satOff val="-316"/>
              <a:lumOff val="-1743"/>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C5D48492-DADB-CA42-9493-F74B70E7E971}">
      <dsp:nvSpPr>
        <dsp:cNvPr id="0" name=""/>
        <dsp:cNvSpPr/>
      </dsp:nvSpPr>
      <dsp:spPr>
        <a:xfrm>
          <a:off x="6608213" y="356061"/>
          <a:ext cx="1906950" cy="2746705"/>
        </a:xfrm>
        <a:prstGeom prst="rect">
          <a:avLst/>
        </a:prstGeom>
        <a:solidFill>
          <a:schemeClr val="accent5">
            <a:tint val="40000"/>
            <a:alpha val="90000"/>
            <a:hueOff val="15847769"/>
            <a:satOff val="-1214"/>
            <a:lumOff val="-386"/>
            <a:alphaOff val="0"/>
          </a:schemeClr>
        </a:solidFill>
        <a:ln w="15875" cap="rnd" cmpd="sng" algn="ctr">
          <a:solidFill>
            <a:schemeClr val="accent5">
              <a:tint val="40000"/>
              <a:alpha val="90000"/>
              <a:hueOff val="15847769"/>
              <a:satOff val="-1214"/>
              <a:lumOff val="-38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232" tIns="330200" rIns="144232" bIns="330200" numCol="1" spcCol="1270" anchor="t" anchorCtr="0">
          <a:noAutofit/>
        </a:bodyPr>
        <a:lstStyle/>
        <a:p>
          <a:pPr marL="0" lvl="0" indent="0" algn="l" defTabSz="711200">
            <a:lnSpc>
              <a:spcPct val="90000"/>
            </a:lnSpc>
            <a:spcBef>
              <a:spcPct val="0"/>
            </a:spcBef>
            <a:spcAft>
              <a:spcPct val="35000"/>
            </a:spcAft>
            <a:buNone/>
          </a:pPr>
          <a:r>
            <a:rPr lang="el-GR" sz="1600" kern="1200" dirty="0">
              <a:latin typeface="Cambria" panose="02040503050406030204" pitchFamily="18" charset="0"/>
              <a:ea typeface="Cambria" panose="02040503050406030204" pitchFamily="18" charset="0"/>
            </a:rPr>
            <a:t>Η αξία μετριέται με βάση τη χρησιμότητα και τη λειτουργικότητα</a:t>
          </a:r>
          <a:endParaRPr lang="en-US" sz="1600" kern="1200" dirty="0">
            <a:latin typeface="Cambria" panose="02040503050406030204" pitchFamily="18" charset="0"/>
            <a:ea typeface="Cambria" panose="02040503050406030204" pitchFamily="18" charset="0"/>
          </a:endParaRPr>
        </a:p>
      </dsp:txBody>
      <dsp:txXfrm>
        <a:off x="6608213" y="1399809"/>
        <a:ext cx="1906950" cy="1648023"/>
      </dsp:txXfrm>
    </dsp:sp>
    <dsp:sp modelId="{14D6FC66-40A4-B840-95B0-7592C980AADB}">
      <dsp:nvSpPr>
        <dsp:cNvPr id="0" name=""/>
        <dsp:cNvSpPr/>
      </dsp:nvSpPr>
      <dsp:spPr>
        <a:xfrm>
          <a:off x="7173190" y="693420"/>
          <a:ext cx="776995" cy="776995"/>
        </a:xfrm>
        <a:prstGeom prst="ellipse">
          <a:avLst/>
        </a:prstGeom>
        <a:solidFill>
          <a:schemeClr val="accent5">
            <a:hueOff val="13864123"/>
            <a:satOff val="-379"/>
            <a:lumOff val="-2092"/>
            <a:alphaOff val="0"/>
          </a:schemeClr>
        </a:solidFill>
        <a:ln w="15875" cap="rnd" cmpd="sng" algn="ctr">
          <a:solidFill>
            <a:schemeClr val="accent5">
              <a:hueOff val="13864123"/>
              <a:satOff val="-379"/>
              <a:lumOff val="-2092"/>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60578" tIns="12700" rIns="60578" bIns="12700" numCol="1" spcCol="1270" anchor="ctr" anchorCtr="0">
          <a:noAutofit/>
        </a:bodyPr>
        <a:lstStyle/>
        <a:p>
          <a:pPr marL="0" lvl="0" indent="0" algn="ctr" defTabSz="1644650">
            <a:lnSpc>
              <a:spcPct val="90000"/>
            </a:lnSpc>
            <a:spcBef>
              <a:spcPct val="0"/>
            </a:spcBef>
            <a:spcAft>
              <a:spcPct val="35000"/>
            </a:spcAft>
            <a:buNone/>
          </a:pPr>
          <a:r>
            <a:rPr lang="en-US" sz="3700" kern="1200"/>
            <a:t>4</a:t>
          </a:r>
        </a:p>
      </dsp:txBody>
      <dsp:txXfrm>
        <a:off x="7286978" y="807208"/>
        <a:ext cx="549419" cy="549419"/>
      </dsp:txXfrm>
    </dsp:sp>
    <dsp:sp modelId="{AD9D8243-6B42-A74C-B677-21AEFF39924C}">
      <dsp:nvSpPr>
        <dsp:cNvPr id="0" name=""/>
        <dsp:cNvSpPr/>
      </dsp:nvSpPr>
      <dsp:spPr>
        <a:xfrm>
          <a:off x="6636693" y="3024334"/>
          <a:ext cx="1849989" cy="72"/>
        </a:xfrm>
        <a:prstGeom prst="rect">
          <a:avLst/>
        </a:prstGeom>
        <a:solidFill>
          <a:schemeClr val="accent5">
            <a:hueOff val="16174810"/>
            <a:satOff val="-442"/>
            <a:lumOff val="-2441"/>
            <a:alphaOff val="0"/>
          </a:schemeClr>
        </a:solidFill>
        <a:ln w="15875" cap="rnd" cmpd="sng" algn="ctr">
          <a:solidFill>
            <a:schemeClr val="accent5">
              <a:hueOff val="16174810"/>
              <a:satOff val="-442"/>
              <a:lumOff val="-2441"/>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 modelId="{D6AAC077-0D80-FE41-9DA1-B97BA7CB10C1}">
      <dsp:nvSpPr>
        <dsp:cNvPr id="0" name=""/>
        <dsp:cNvSpPr/>
      </dsp:nvSpPr>
      <dsp:spPr>
        <a:xfrm>
          <a:off x="8722705" y="356061"/>
          <a:ext cx="1804905" cy="2836758"/>
        </a:xfrm>
        <a:prstGeom prst="rect">
          <a:avLst/>
        </a:prstGeom>
        <a:solidFill>
          <a:schemeClr val="accent5">
            <a:tint val="40000"/>
            <a:alpha val="90000"/>
            <a:hueOff val="21130358"/>
            <a:satOff val="-1619"/>
            <a:lumOff val="-515"/>
            <a:alphaOff val="0"/>
          </a:schemeClr>
        </a:solidFill>
        <a:ln w="15875" cap="rnd" cmpd="sng" algn="ctr">
          <a:solidFill>
            <a:schemeClr val="accent5">
              <a:tint val="40000"/>
              <a:alpha val="90000"/>
              <a:hueOff val="21130358"/>
              <a:satOff val="-1619"/>
              <a:lumOff val="-5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4232" tIns="330200" rIns="144232" bIns="330200" numCol="1" spcCol="1270" anchor="t" anchorCtr="0">
          <a:noAutofit/>
        </a:bodyPr>
        <a:lstStyle/>
        <a:p>
          <a:pPr marL="0" lvl="0" indent="0" algn="l" defTabSz="711200">
            <a:lnSpc>
              <a:spcPct val="90000"/>
            </a:lnSpc>
            <a:spcBef>
              <a:spcPct val="0"/>
            </a:spcBef>
            <a:spcAft>
              <a:spcPct val="35000"/>
            </a:spcAft>
            <a:buNone/>
          </a:pPr>
          <a:r>
            <a:rPr lang="el-GR" sz="1600" kern="1200" dirty="0">
              <a:latin typeface="Cambria" panose="02040503050406030204" pitchFamily="18" charset="0"/>
              <a:ea typeface="Cambria" panose="02040503050406030204" pitchFamily="18" charset="0"/>
            </a:rPr>
            <a:t>Η «μεταφυσική» και το νόημα απορρίπτονται ως μη επιστημονικά</a:t>
          </a:r>
          <a:endParaRPr lang="en-US" sz="1600" kern="1200" dirty="0">
            <a:latin typeface="Cambria" panose="02040503050406030204" pitchFamily="18" charset="0"/>
            <a:ea typeface="Cambria" panose="02040503050406030204" pitchFamily="18" charset="0"/>
          </a:endParaRPr>
        </a:p>
      </dsp:txBody>
      <dsp:txXfrm>
        <a:off x="8722705" y="1434029"/>
        <a:ext cx="1804905" cy="1702055"/>
      </dsp:txXfrm>
    </dsp:sp>
    <dsp:sp modelId="{8840C3D4-3ECE-DF4B-8183-E4A72B9F10BB}">
      <dsp:nvSpPr>
        <dsp:cNvPr id="0" name=""/>
        <dsp:cNvSpPr/>
      </dsp:nvSpPr>
      <dsp:spPr>
        <a:xfrm>
          <a:off x="9236659" y="738446"/>
          <a:ext cx="776995" cy="776995"/>
        </a:xfrm>
        <a:prstGeom prst="ellipse">
          <a:avLst/>
        </a:prstGeom>
        <a:solidFill>
          <a:schemeClr val="accent5">
            <a:hueOff val="18485497"/>
            <a:satOff val="-505"/>
            <a:lumOff val="-2789"/>
            <a:alphaOff val="0"/>
          </a:schemeClr>
        </a:solidFill>
        <a:ln w="15875" cap="rnd" cmpd="sng" algn="ctr">
          <a:solidFill>
            <a:schemeClr val="accent5">
              <a:hueOff val="18485497"/>
              <a:satOff val="-505"/>
              <a:lumOff val="-2789"/>
              <a:alphaOff val="0"/>
            </a:schemeClr>
          </a:solidFill>
          <a:prstDash val="solid"/>
        </a:ln>
        <a:effectLst/>
      </dsp:spPr>
      <dsp:style>
        <a:lnRef idx="2">
          <a:scrgbClr r="0" g="0" b="0"/>
        </a:lnRef>
        <a:fillRef idx="1">
          <a:scrgbClr r="0" g="0" b="0"/>
        </a:fillRef>
        <a:effectRef idx="1">
          <a:scrgbClr r="0" g="0" b="0"/>
        </a:effectRef>
        <a:fontRef idx="minor">
          <a:schemeClr val="lt1"/>
        </a:fontRef>
      </dsp:style>
      <dsp:txBody>
        <a:bodyPr spcFirstLastPara="0" vert="horz" wrap="square" lIns="60578" tIns="12700" rIns="60578" bIns="12700" numCol="1" spcCol="1270" anchor="ctr" anchorCtr="0">
          <a:noAutofit/>
        </a:bodyPr>
        <a:lstStyle/>
        <a:p>
          <a:pPr marL="0" lvl="0" indent="0" algn="ctr" defTabSz="1644650">
            <a:lnSpc>
              <a:spcPct val="90000"/>
            </a:lnSpc>
            <a:spcBef>
              <a:spcPct val="0"/>
            </a:spcBef>
            <a:spcAft>
              <a:spcPct val="35000"/>
            </a:spcAft>
            <a:buNone/>
          </a:pPr>
          <a:r>
            <a:rPr lang="en-US" sz="3700" kern="1200"/>
            <a:t>5</a:t>
          </a:r>
        </a:p>
      </dsp:txBody>
      <dsp:txXfrm>
        <a:off x="9350447" y="852234"/>
        <a:ext cx="549419" cy="549419"/>
      </dsp:txXfrm>
    </dsp:sp>
    <dsp:sp modelId="{05FD20CA-05ED-E04E-AFF4-47C9648042FB}">
      <dsp:nvSpPr>
        <dsp:cNvPr id="0" name=""/>
        <dsp:cNvSpPr/>
      </dsp:nvSpPr>
      <dsp:spPr>
        <a:xfrm>
          <a:off x="8700162" y="3069361"/>
          <a:ext cx="1849989" cy="72"/>
        </a:xfrm>
        <a:prstGeom prst="rect">
          <a:avLst/>
        </a:prstGeom>
        <a:solidFill>
          <a:schemeClr val="accent5">
            <a:hueOff val="20796183"/>
            <a:satOff val="-568"/>
            <a:lumOff val="-3138"/>
            <a:alphaOff val="0"/>
          </a:schemeClr>
        </a:solidFill>
        <a:ln w="15875" cap="rnd" cmpd="sng" algn="ctr">
          <a:solidFill>
            <a:schemeClr val="accent5">
              <a:hueOff val="20796183"/>
              <a:satOff val="-568"/>
              <a:lumOff val="-3138"/>
              <a:alphaOff val="0"/>
            </a:schemeClr>
          </a:solidFill>
          <a:prstDash val="solid"/>
        </a:ln>
        <a:effectLst/>
      </dsp:spPr>
      <dsp:style>
        <a:lnRef idx="2">
          <a:scrgbClr r="0" g="0" b="0"/>
        </a:lnRef>
        <a:fillRef idx="1">
          <a:scrgbClr r="0" g="0" b="0"/>
        </a:fillRef>
        <a:effectRef idx="1">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10" name="PlaceHolder 2"/>
          <p:cNvSpPr>
            <a:spLocks noGrp="1"/>
          </p:cNvSpPr>
          <p:nvPr>
            <p:ph type="subTitle"/>
          </p:nvPr>
        </p:nvSpPr>
        <p:spPr>
          <a:xfrm>
            <a:off x="818640" y="2222280"/>
            <a:ext cx="10554120" cy="363600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12" name="PlaceHolder 2"/>
          <p:cNvSpPr>
            <a:spLocks noGrp="1"/>
          </p:cNvSpPr>
          <p:nvPr>
            <p:ph type="body"/>
          </p:nvPr>
        </p:nvSpPr>
        <p:spPr>
          <a:xfrm>
            <a:off x="818640" y="2222280"/>
            <a:ext cx="10554120" cy="363600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14" name="PlaceHolder 2"/>
          <p:cNvSpPr>
            <a:spLocks noGrp="1"/>
          </p:cNvSpPr>
          <p:nvPr>
            <p:ph type="body"/>
          </p:nvPr>
        </p:nvSpPr>
        <p:spPr>
          <a:xfrm>
            <a:off x="818640" y="2222280"/>
            <a:ext cx="5150160" cy="363600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15" name="PlaceHolder 3"/>
          <p:cNvSpPr>
            <a:spLocks noGrp="1"/>
          </p:cNvSpPr>
          <p:nvPr>
            <p:ph type="body"/>
          </p:nvPr>
        </p:nvSpPr>
        <p:spPr>
          <a:xfrm>
            <a:off x="6226560" y="2222280"/>
            <a:ext cx="5150160" cy="363600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6"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7" name="PlaceHolder 1"/>
          <p:cNvSpPr>
            <a:spLocks noGrp="1"/>
          </p:cNvSpPr>
          <p:nvPr>
            <p:ph type="subTitle"/>
          </p:nvPr>
        </p:nvSpPr>
        <p:spPr>
          <a:xfrm>
            <a:off x="810000" y="447120"/>
            <a:ext cx="10571760" cy="449856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19" name="PlaceHolder 2"/>
          <p:cNvSpPr>
            <a:spLocks noGrp="1"/>
          </p:cNvSpPr>
          <p:nvPr>
            <p:ph type="body"/>
          </p:nvPr>
        </p:nvSpPr>
        <p:spPr>
          <a:xfrm>
            <a:off x="81864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20" name="PlaceHolder 3"/>
          <p:cNvSpPr>
            <a:spLocks noGrp="1"/>
          </p:cNvSpPr>
          <p:nvPr>
            <p:ph type="body"/>
          </p:nvPr>
        </p:nvSpPr>
        <p:spPr>
          <a:xfrm>
            <a:off x="6226560" y="2222280"/>
            <a:ext cx="5150160" cy="363600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21" name="PlaceHolder 4"/>
          <p:cNvSpPr>
            <a:spLocks noGrp="1"/>
          </p:cNvSpPr>
          <p:nvPr>
            <p:ph type="body"/>
          </p:nvPr>
        </p:nvSpPr>
        <p:spPr>
          <a:xfrm>
            <a:off x="818640" y="412164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2"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23" name="PlaceHolder 2"/>
          <p:cNvSpPr>
            <a:spLocks noGrp="1"/>
          </p:cNvSpPr>
          <p:nvPr>
            <p:ph type="body"/>
          </p:nvPr>
        </p:nvSpPr>
        <p:spPr>
          <a:xfrm>
            <a:off x="818640" y="2222280"/>
            <a:ext cx="5150160" cy="363600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24" name="PlaceHolder 3"/>
          <p:cNvSpPr>
            <a:spLocks noGrp="1"/>
          </p:cNvSpPr>
          <p:nvPr>
            <p:ph type="body"/>
          </p:nvPr>
        </p:nvSpPr>
        <p:spPr>
          <a:xfrm>
            <a:off x="622656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25" name="PlaceHolder 4"/>
          <p:cNvSpPr>
            <a:spLocks noGrp="1"/>
          </p:cNvSpPr>
          <p:nvPr>
            <p:ph type="body"/>
          </p:nvPr>
        </p:nvSpPr>
        <p:spPr>
          <a:xfrm>
            <a:off x="6226560" y="412164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27" name="PlaceHolder 2"/>
          <p:cNvSpPr>
            <a:spLocks noGrp="1"/>
          </p:cNvSpPr>
          <p:nvPr>
            <p:ph type="body"/>
          </p:nvPr>
        </p:nvSpPr>
        <p:spPr>
          <a:xfrm>
            <a:off x="81864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28" name="PlaceHolder 3"/>
          <p:cNvSpPr>
            <a:spLocks noGrp="1"/>
          </p:cNvSpPr>
          <p:nvPr>
            <p:ph type="body"/>
          </p:nvPr>
        </p:nvSpPr>
        <p:spPr>
          <a:xfrm>
            <a:off x="622656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29" name="PlaceHolder 4"/>
          <p:cNvSpPr>
            <a:spLocks noGrp="1"/>
          </p:cNvSpPr>
          <p:nvPr>
            <p:ph type="body"/>
          </p:nvPr>
        </p:nvSpPr>
        <p:spPr>
          <a:xfrm>
            <a:off x="818640" y="4121640"/>
            <a:ext cx="1055412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31" name="PlaceHolder 2"/>
          <p:cNvSpPr>
            <a:spLocks noGrp="1"/>
          </p:cNvSpPr>
          <p:nvPr>
            <p:ph type="body"/>
          </p:nvPr>
        </p:nvSpPr>
        <p:spPr>
          <a:xfrm>
            <a:off x="818640" y="2222280"/>
            <a:ext cx="1055412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32" name="PlaceHolder 3"/>
          <p:cNvSpPr>
            <a:spLocks noGrp="1"/>
          </p:cNvSpPr>
          <p:nvPr>
            <p:ph type="body"/>
          </p:nvPr>
        </p:nvSpPr>
        <p:spPr>
          <a:xfrm>
            <a:off x="818640" y="4121640"/>
            <a:ext cx="1055412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3"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34" name="PlaceHolder 2"/>
          <p:cNvSpPr>
            <a:spLocks noGrp="1"/>
          </p:cNvSpPr>
          <p:nvPr>
            <p:ph type="body"/>
          </p:nvPr>
        </p:nvSpPr>
        <p:spPr>
          <a:xfrm>
            <a:off x="81864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35" name="PlaceHolder 3"/>
          <p:cNvSpPr>
            <a:spLocks noGrp="1"/>
          </p:cNvSpPr>
          <p:nvPr>
            <p:ph type="body"/>
          </p:nvPr>
        </p:nvSpPr>
        <p:spPr>
          <a:xfrm>
            <a:off x="622656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36" name="PlaceHolder 4"/>
          <p:cNvSpPr>
            <a:spLocks noGrp="1"/>
          </p:cNvSpPr>
          <p:nvPr>
            <p:ph type="body"/>
          </p:nvPr>
        </p:nvSpPr>
        <p:spPr>
          <a:xfrm>
            <a:off x="818640" y="412164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37" name="PlaceHolder 5"/>
          <p:cNvSpPr>
            <a:spLocks noGrp="1"/>
          </p:cNvSpPr>
          <p:nvPr>
            <p:ph type="body"/>
          </p:nvPr>
        </p:nvSpPr>
        <p:spPr>
          <a:xfrm>
            <a:off x="6226560" y="412164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39" name="PlaceHolder 2"/>
          <p:cNvSpPr>
            <a:spLocks noGrp="1"/>
          </p:cNvSpPr>
          <p:nvPr>
            <p:ph type="body"/>
          </p:nvPr>
        </p:nvSpPr>
        <p:spPr>
          <a:xfrm>
            <a:off x="818640" y="222228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40" name="PlaceHolder 3"/>
          <p:cNvSpPr>
            <a:spLocks noGrp="1"/>
          </p:cNvSpPr>
          <p:nvPr>
            <p:ph type="body"/>
          </p:nvPr>
        </p:nvSpPr>
        <p:spPr>
          <a:xfrm>
            <a:off x="4386960" y="222228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41" name="PlaceHolder 4"/>
          <p:cNvSpPr>
            <a:spLocks noGrp="1"/>
          </p:cNvSpPr>
          <p:nvPr>
            <p:ph type="body"/>
          </p:nvPr>
        </p:nvSpPr>
        <p:spPr>
          <a:xfrm>
            <a:off x="7955280" y="222228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42" name="PlaceHolder 5"/>
          <p:cNvSpPr>
            <a:spLocks noGrp="1"/>
          </p:cNvSpPr>
          <p:nvPr>
            <p:ph type="body"/>
          </p:nvPr>
        </p:nvSpPr>
        <p:spPr>
          <a:xfrm>
            <a:off x="818640" y="412164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43" name="PlaceHolder 6"/>
          <p:cNvSpPr>
            <a:spLocks noGrp="1"/>
          </p:cNvSpPr>
          <p:nvPr>
            <p:ph type="body"/>
          </p:nvPr>
        </p:nvSpPr>
        <p:spPr>
          <a:xfrm>
            <a:off x="4386960" y="412164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44" name="PlaceHolder 7"/>
          <p:cNvSpPr>
            <a:spLocks noGrp="1"/>
          </p:cNvSpPr>
          <p:nvPr>
            <p:ph type="body"/>
          </p:nvPr>
        </p:nvSpPr>
        <p:spPr>
          <a:xfrm>
            <a:off x="7955280" y="412164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1"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52" name="PlaceHolder 2"/>
          <p:cNvSpPr>
            <a:spLocks noGrp="1"/>
          </p:cNvSpPr>
          <p:nvPr>
            <p:ph type="subTitle"/>
          </p:nvPr>
        </p:nvSpPr>
        <p:spPr>
          <a:xfrm>
            <a:off x="818640" y="2222280"/>
            <a:ext cx="10554120" cy="363600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54" name="PlaceHolder 2"/>
          <p:cNvSpPr>
            <a:spLocks noGrp="1"/>
          </p:cNvSpPr>
          <p:nvPr>
            <p:ph type="body"/>
          </p:nvPr>
        </p:nvSpPr>
        <p:spPr>
          <a:xfrm>
            <a:off x="818640" y="2222280"/>
            <a:ext cx="10554120" cy="363600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56" name="PlaceHolder 2"/>
          <p:cNvSpPr>
            <a:spLocks noGrp="1"/>
          </p:cNvSpPr>
          <p:nvPr>
            <p:ph type="body"/>
          </p:nvPr>
        </p:nvSpPr>
        <p:spPr>
          <a:xfrm>
            <a:off x="818640" y="2222280"/>
            <a:ext cx="5150160" cy="363600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57" name="PlaceHolder 3"/>
          <p:cNvSpPr>
            <a:spLocks noGrp="1"/>
          </p:cNvSpPr>
          <p:nvPr>
            <p:ph type="body"/>
          </p:nvPr>
        </p:nvSpPr>
        <p:spPr>
          <a:xfrm>
            <a:off x="6226560" y="2222280"/>
            <a:ext cx="5150160" cy="363600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8"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9" name="PlaceHolder 1"/>
          <p:cNvSpPr>
            <a:spLocks noGrp="1"/>
          </p:cNvSpPr>
          <p:nvPr>
            <p:ph type="subTitle"/>
          </p:nvPr>
        </p:nvSpPr>
        <p:spPr>
          <a:xfrm>
            <a:off x="810000" y="447120"/>
            <a:ext cx="10571760" cy="449856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61" name="PlaceHolder 2"/>
          <p:cNvSpPr>
            <a:spLocks noGrp="1"/>
          </p:cNvSpPr>
          <p:nvPr>
            <p:ph type="body"/>
          </p:nvPr>
        </p:nvSpPr>
        <p:spPr>
          <a:xfrm>
            <a:off x="81864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62" name="PlaceHolder 3"/>
          <p:cNvSpPr>
            <a:spLocks noGrp="1"/>
          </p:cNvSpPr>
          <p:nvPr>
            <p:ph type="body"/>
          </p:nvPr>
        </p:nvSpPr>
        <p:spPr>
          <a:xfrm>
            <a:off x="6226560" y="2222280"/>
            <a:ext cx="5150160" cy="363600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63" name="PlaceHolder 4"/>
          <p:cNvSpPr>
            <a:spLocks noGrp="1"/>
          </p:cNvSpPr>
          <p:nvPr>
            <p:ph type="body"/>
          </p:nvPr>
        </p:nvSpPr>
        <p:spPr>
          <a:xfrm>
            <a:off x="818640" y="412164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65" name="PlaceHolder 2"/>
          <p:cNvSpPr>
            <a:spLocks noGrp="1"/>
          </p:cNvSpPr>
          <p:nvPr>
            <p:ph type="body"/>
          </p:nvPr>
        </p:nvSpPr>
        <p:spPr>
          <a:xfrm>
            <a:off x="818640" y="2222280"/>
            <a:ext cx="5150160" cy="363600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66" name="PlaceHolder 3"/>
          <p:cNvSpPr>
            <a:spLocks noGrp="1"/>
          </p:cNvSpPr>
          <p:nvPr>
            <p:ph type="body"/>
          </p:nvPr>
        </p:nvSpPr>
        <p:spPr>
          <a:xfrm>
            <a:off x="622656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67" name="PlaceHolder 4"/>
          <p:cNvSpPr>
            <a:spLocks noGrp="1"/>
          </p:cNvSpPr>
          <p:nvPr>
            <p:ph type="body"/>
          </p:nvPr>
        </p:nvSpPr>
        <p:spPr>
          <a:xfrm>
            <a:off x="6226560" y="412164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69" name="PlaceHolder 2"/>
          <p:cNvSpPr>
            <a:spLocks noGrp="1"/>
          </p:cNvSpPr>
          <p:nvPr>
            <p:ph type="body"/>
          </p:nvPr>
        </p:nvSpPr>
        <p:spPr>
          <a:xfrm>
            <a:off x="81864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70" name="PlaceHolder 3"/>
          <p:cNvSpPr>
            <a:spLocks noGrp="1"/>
          </p:cNvSpPr>
          <p:nvPr>
            <p:ph type="body"/>
          </p:nvPr>
        </p:nvSpPr>
        <p:spPr>
          <a:xfrm>
            <a:off x="622656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71" name="PlaceHolder 4"/>
          <p:cNvSpPr>
            <a:spLocks noGrp="1"/>
          </p:cNvSpPr>
          <p:nvPr>
            <p:ph type="body"/>
          </p:nvPr>
        </p:nvSpPr>
        <p:spPr>
          <a:xfrm>
            <a:off x="818640" y="4121640"/>
            <a:ext cx="1055412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73" name="PlaceHolder 2"/>
          <p:cNvSpPr>
            <a:spLocks noGrp="1"/>
          </p:cNvSpPr>
          <p:nvPr>
            <p:ph type="body"/>
          </p:nvPr>
        </p:nvSpPr>
        <p:spPr>
          <a:xfrm>
            <a:off x="818640" y="2222280"/>
            <a:ext cx="1055412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74" name="PlaceHolder 3"/>
          <p:cNvSpPr>
            <a:spLocks noGrp="1"/>
          </p:cNvSpPr>
          <p:nvPr>
            <p:ph type="body"/>
          </p:nvPr>
        </p:nvSpPr>
        <p:spPr>
          <a:xfrm>
            <a:off x="818640" y="4121640"/>
            <a:ext cx="1055412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76" name="PlaceHolder 2"/>
          <p:cNvSpPr>
            <a:spLocks noGrp="1"/>
          </p:cNvSpPr>
          <p:nvPr>
            <p:ph type="body"/>
          </p:nvPr>
        </p:nvSpPr>
        <p:spPr>
          <a:xfrm>
            <a:off x="81864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77" name="PlaceHolder 3"/>
          <p:cNvSpPr>
            <a:spLocks noGrp="1"/>
          </p:cNvSpPr>
          <p:nvPr>
            <p:ph type="body"/>
          </p:nvPr>
        </p:nvSpPr>
        <p:spPr>
          <a:xfrm>
            <a:off x="622656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78" name="PlaceHolder 4"/>
          <p:cNvSpPr>
            <a:spLocks noGrp="1"/>
          </p:cNvSpPr>
          <p:nvPr>
            <p:ph type="body"/>
          </p:nvPr>
        </p:nvSpPr>
        <p:spPr>
          <a:xfrm>
            <a:off x="818640" y="412164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79" name="PlaceHolder 5"/>
          <p:cNvSpPr>
            <a:spLocks noGrp="1"/>
          </p:cNvSpPr>
          <p:nvPr>
            <p:ph type="body"/>
          </p:nvPr>
        </p:nvSpPr>
        <p:spPr>
          <a:xfrm>
            <a:off x="6226560" y="412164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81" name="PlaceHolder 2"/>
          <p:cNvSpPr>
            <a:spLocks noGrp="1"/>
          </p:cNvSpPr>
          <p:nvPr>
            <p:ph type="body"/>
          </p:nvPr>
        </p:nvSpPr>
        <p:spPr>
          <a:xfrm>
            <a:off x="818640" y="222228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82" name="PlaceHolder 3"/>
          <p:cNvSpPr>
            <a:spLocks noGrp="1"/>
          </p:cNvSpPr>
          <p:nvPr>
            <p:ph type="body"/>
          </p:nvPr>
        </p:nvSpPr>
        <p:spPr>
          <a:xfrm>
            <a:off x="4386960" y="222228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83" name="PlaceHolder 4"/>
          <p:cNvSpPr>
            <a:spLocks noGrp="1"/>
          </p:cNvSpPr>
          <p:nvPr>
            <p:ph type="body"/>
          </p:nvPr>
        </p:nvSpPr>
        <p:spPr>
          <a:xfrm>
            <a:off x="7955280" y="222228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84" name="PlaceHolder 5"/>
          <p:cNvSpPr>
            <a:spLocks noGrp="1"/>
          </p:cNvSpPr>
          <p:nvPr>
            <p:ph type="body"/>
          </p:nvPr>
        </p:nvSpPr>
        <p:spPr>
          <a:xfrm>
            <a:off x="818640" y="412164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85" name="PlaceHolder 6"/>
          <p:cNvSpPr>
            <a:spLocks noGrp="1"/>
          </p:cNvSpPr>
          <p:nvPr>
            <p:ph type="body"/>
          </p:nvPr>
        </p:nvSpPr>
        <p:spPr>
          <a:xfrm>
            <a:off x="4386960" y="412164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86" name="PlaceHolder 7"/>
          <p:cNvSpPr>
            <a:spLocks noGrp="1"/>
          </p:cNvSpPr>
          <p:nvPr>
            <p:ph type="body"/>
          </p:nvPr>
        </p:nvSpPr>
        <p:spPr>
          <a:xfrm>
            <a:off x="7955280" y="412164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93"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94" name="PlaceHolder 2"/>
          <p:cNvSpPr>
            <a:spLocks noGrp="1"/>
          </p:cNvSpPr>
          <p:nvPr>
            <p:ph type="subTitle"/>
          </p:nvPr>
        </p:nvSpPr>
        <p:spPr>
          <a:xfrm>
            <a:off x="818640" y="2222280"/>
            <a:ext cx="10554120" cy="363600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96" name="PlaceHolder 2"/>
          <p:cNvSpPr>
            <a:spLocks noGrp="1"/>
          </p:cNvSpPr>
          <p:nvPr>
            <p:ph type="body"/>
          </p:nvPr>
        </p:nvSpPr>
        <p:spPr>
          <a:xfrm>
            <a:off x="818640" y="2222280"/>
            <a:ext cx="10554120" cy="363600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98" name="PlaceHolder 2"/>
          <p:cNvSpPr>
            <a:spLocks noGrp="1"/>
          </p:cNvSpPr>
          <p:nvPr>
            <p:ph type="body"/>
          </p:nvPr>
        </p:nvSpPr>
        <p:spPr>
          <a:xfrm>
            <a:off x="818640" y="2222280"/>
            <a:ext cx="5150160" cy="363600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99" name="PlaceHolder 3"/>
          <p:cNvSpPr>
            <a:spLocks noGrp="1"/>
          </p:cNvSpPr>
          <p:nvPr>
            <p:ph type="body"/>
          </p:nvPr>
        </p:nvSpPr>
        <p:spPr>
          <a:xfrm>
            <a:off x="6226560" y="2222280"/>
            <a:ext cx="5150160" cy="363600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00"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01" name="PlaceHolder 1"/>
          <p:cNvSpPr>
            <a:spLocks noGrp="1"/>
          </p:cNvSpPr>
          <p:nvPr>
            <p:ph type="subTitle"/>
          </p:nvPr>
        </p:nvSpPr>
        <p:spPr>
          <a:xfrm>
            <a:off x="810000" y="447120"/>
            <a:ext cx="10571760" cy="4498560"/>
          </a:xfrm>
          <a:prstGeom prst="rect">
            <a:avLst/>
          </a:prstGeom>
        </p:spPr>
        <p:txBody>
          <a:bodyPr lIns="0" rIns="0" tIns="0" bIns="0" anchor="ctr">
            <a:noAutofit/>
          </a:bodyPr>
          <a:p>
            <a:pPr algn="ctr"/>
            <a:endParaRPr b="0" lang="en-US" sz="3200" spc="-1" strike="noStrike">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103" name="PlaceHolder 2"/>
          <p:cNvSpPr>
            <a:spLocks noGrp="1"/>
          </p:cNvSpPr>
          <p:nvPr>
            <p:ph type="body"/>
          </p:nvPr>
        </p:nvSpPr>
        <p:spPr>
          <a:xfrm>
            <a:off x="81864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104" name="PlaceHolder 3"/>
          <p:cNvSpPr>
            <a:spLocks noGrp="1"/>
          </p:cNvSpPr>
          <p:nvPr>
            <p:ph type="body"/>
          </p:nvPr>
        </p:nvSpPr>
        <p:spPr>
          <a:xfrm>
            <a:off x="6226560" y="2222280"/>
            <a:ext cx="5150160" cy="363600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105" name="PlaceHolder 4"/>
          <p:cNvSpPr>
            <a:spLocks noGrp="1"/>
          </p:cNvSpPr>
          <p:nvPr>
            <p:ph type="body"/>
          </p:nvPr>
        </p:nvSpPr>
        <p:spPr>
          <a:xfrm>
            <a:off x="818640" y="412164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06"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107" name="PlaceHolder 2"/>
          <p:cNvSpPr>
            <a:spLocks noGrp="1"/>
          </p:cNvSpPr>
          <p:nvPr>
            <p:ph type="body"/>
          </p:nvPr>
        </p:nvSpPr>
        <p:spPr>
          <a:xfrm>
            <a:off x="818640" y="2222280"/>
            <a:ext cx="5150160" cy="363600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108" name="PlaceHolder 3"/>
          <p:cNvSpPr>
            <a:spLocks noGrp="1"/>
          </p:cNvSpPr>
          <p:nvPr>
            <p:ph type="body"/>
          </p:nvPr>
        </p:nvSpPr>
        <p:spPr>
          <a:xfrm>
            <a:off x="622656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109" name="PlaceHolder 4"/>
          <p:cNvSpPr>
            <a:spLocks noGrp="1"/>
          </p:cNvSpPr>
          <p:nvPr>
            <p:ph type="body"/>
          </p:nvPr>
        </p:nvSpPr>
        <p:spPr>
          <a:xfrm>
            <a:off x="6226560" y="412164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10"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111" name="PlaceHolder 2"/>
          <p:cNvSpPr>
            <a:spLocks noGrp="1"/>
          </p:cNvSpPr>
          <p:nvPr>
            <p:ph type="body"/>
          </p:nvPr>
        </p:nvSpPr>
        <p:spPr>
          <a:xfrm>
            <a:off x="81864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112" name="PlaceHolder 3"/>
          <p:cNvSpPr>
            <a:spLocks noGrp="1"/>
          </p:cNvSpPr>
          <p:nvPr>
            <p:ph type="body"/>
          </p:nvPr>
        </p:nvSpPr>
        <p:spPr>
          <a:xfrm>
            <a:off x="622656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113" name="PlaceHolder 4"/>
          <p:cNvSpPr>
            <a:spLocks noGrp="1"/>
          </p:cNvSpPr>
          <p:nvPr>
            <p:ph type="body"/>
          </p:nvPr>
        </p:nvSpPr>
        <p:spPr>
          <a:xfrm>
            <a:off x="818640" y="4121640"/>
            <a:ext cx="1055412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14"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115" name="PlaceHolder 2"/>
          <p:cNvSpPr>
            <a:spLocks noGrp="1"/>
          </p:cNvSpPr>
          <p:nvPr>
            <p:ph type="body"/>
          </p:nvPr>
        </p:nvSpPr>
        <p:spPr>
          <a:xfrm>
            <a:off x="818640" y="2222280"/>
            <a:ext cx="1055412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116" name="PlaceHolder 3"/>
          <p:cNvSpPr>
            <a:spLocks noGrp="1"/>
          </p:cNvSpPr>
          <p:nvPr>
            <p:ph type="body"/>
          </p:nvPr>
        </p:nvSpPr>
        <p:spPr>
          <a:xfrm>
            <a:off x="818640" y="4121640"/>
            <a:ext cx="1055412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17"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118" name="PlaceHolder 2"/>
          <p:cNvSpPr>
            <a:spLocks noGrp="1"/>
          </p:cNvSpPr>
          <p:nvPr>
            <p:ph type="body"/>
          </p:nvPr>
        </p:nvSpPr>
        <p:spPr>
          <a:xfrm>
            <a:off x="81864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119" name="PlaceHolder 3"/>
          <p:cNvSpPr>
            <a:spLocks noGrp="1"/>
          </p:cNvSpPr>
          <p:nvPr>
            <p:ph type="body"/>
          </p:nvPr>
        </p:nvSpPr>
        <p:spPr>
          <a:xfrm>
            <a:off x="6226560" y="222228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120" name="PlaceHolder 4"/>
          <p:cNvSpPr>
            <a:spLocks noGrp="1"/>
          </p:cNvSpPr>
          <p:nvPr>
            <p:ph type="body"/>
          </p:nvPr>
        </p:nvSpPr>
        <p:spPr>
          <a:xfrm>
            <a:off x="818640" y="412164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121" name="PlaceHolder 5"/>
          <p:cNvSpPr>
            <a:spLocks noGrp="1"/>
          </p:cNvSpPr>
          <p:nvPr>
            <p:ph type="body"/>
          </p:nvPr>
        </p:nvSpPr>
        <p:spPr>
          <a:xfrm>
            <a:off x="6226560" y="4121640"/>
            <a:ext cx="515016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22" name="PlaceHolder 1"/>
          <p:cNvSpPr>
            <a:spLocks noGrp="1"/>
          </p:cNvSpPr>
          <p:nvPr>
            <p:ph type="title"/>
          </p:nvPr>
        </p:nvSpPr>
        <p:spPr>
          <a:xfrm>
            <a:off x="810000" y="447120"/>
            <a:ext cx="10571760" cy="970200"/>
          </a:xfrm>
          <a:prstGeom prst="rect">
            <a:avLst/>
          </a:prstGeom>
        </p:spPr>
        <p:txBody>
          <a:bodyPr lIns="0" rIns="0" tIns="0" bIns="0" anchor="ctr">
            <a:noAutofit/>
          </a:bodyPr>
          <a:p>
            <a:endParaRPr b="0" lang="en-US" sz="1800" spc="-1" strike="noStrike">
              <a:solidFill>
                <a:srgbClr val="ffffff"/>
              </a:solidFill>
              <a:latin typeface="Century Gothic"/>
            </a:endParaRPr>
          </a:p>
        </p:txBody>
      </p:sp>
      <p:sp>
        <p:nvSpPr>
          <p:cNvPr id="123" name="PlaceHolder 2"/>
          <p:cNvSpPr>
            <a:spLocks noGrp="1"/>
          </p:cNvSpPr>
          <p:nvPr>
            <p:ph type="body"/>
          </p:nvPr>
        </p:nvSpPr>
        <p:spPr>
          <a:xfrm>
            <a:off x="818640" y="222228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124" name="PlaceHolder 3"/>
          <p:cNvSpPr>
            <a:spLocks noGrp="1"/>
          </p:cNvSpPr>
          <p:nvPr>
            <p:ph type="body"/>
          </p:nvPr>
        </p:nvSpPr>
        <p:spPr>
          <a:xfrm>
            <a:off x="4386960" y="222228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125" name="PlaceHolder 4"/>
          <p:cNvSpPr>
            <a:spLocks noGrp="1"/>
          </p:cNvSpPr>
          <p:nvPr>
            <p:ph type="body"/>
          </p:nvPr>
        </p:nvSpPr>
        <p:spPr>
          <a:xfrm>
            <a:off x="7955280" y="222228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126" name="PlaceHolder 5"/>
          <p:cNvSpPr>
            <a:spLocks noGrp="1"/>
          </p:cNvSpPr>
          <p:nvPr>
            <p:ph type="body"/>
          </p:nvPr>
        </p:nvSpPr>
        <p:spPr>
          <a:xfrm>
            <a:off x="818640" y="412164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127" name="PlaceHolder 6"/>
          <p:cNvSpPr>
            <a:spLocks noGrp="1"/>
          </p:cNvSpPr>
          <p:nvPr>
            <p:ph type="body"/>
          </p:nvPr>
        </p:nvSpPr>
        <p:spPr>
          <a:xfrm>
            <a:off x="4386960" y="412164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
        <p:nvSpPr>
          <p:cNvPr id="128" name="PlaceHolder 7"/>
          <p:cNvSpPr>
            <a:spLocks noGrp="1"/>
          </p:cNvSpPr>
          <p:nvPr>
            <p:ph type="body"/>
          </p:nvPr>
        </p:nvSpPr>
        <p:spPr>
          <a:xfrm>
            <a:off x="7955280" y="4121640"/>
            <a:ext cx="3398040" cy="1734120"/>
          </a:xfrm>
          <a:prstGeom prst="rect">
            <a:avLst/>
          </a:prstGeom>
        </p:spPr>
        <p:txBody>
          <a:bodyPr lIns="0" rIns="0" tIns="0" bIns="0">
            <a:normAutofit/>
          </a:bodyPr>
          <a:p>
            <a:endParaRPr b="0" lang="en-US" sz="1800" spc="-1" strike="noStrike">
              <a:solidFill>
                <a:srgbClr val="ffffff"/>
              </a:solidFill>
              <a:latin typeface="Century Gothic"/>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pn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 Id="rId9" Type="http://schemas.openxmlformats.org/officeDocument/2006/relationships/slideLayout" Target="../slideLayouts/slideLayout7.xml"/><Relationship Id="rId10" Type="http://schemas.openxmlformats.org/officeDocument/2006/relationships/slideLayout" Target="../slideLayouts/slideLayout8.xml"/><Relationship Id="rId11" Type="http://schemas.openxmlformats.org/officeDocument/2006/relationships/slideLayout" Target="../slideLayouts/slideLayout9.xml"/><Relationship Id="rId12" Type="http://schemas.openxmlformats.org/officeDocument/2006/relationships/slideLayout" Target="../slideLayouts/slideLayout10.xml"/><Relationship Id="rId13" Type="http://schemas.openxmlformats.org/officeDocument/2006/relationships/slideLayout" Target="../slideLayouts/slideLayout11.xml"/><Relationship Id="rId14"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2.png"/><Relationship Id="rId3" Type="http://schemas.openxmlformats.org/officeDocument/2006/relationships/slideLayout" Target="../slideLayouts/slideLayout13.xml"/><Relationship Id="rId4" Type="http://schemas.openxmlformats.org/officeDocument/2006/relationships/slideLayout" Target="../slideLayouts/slideLayout14.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 Id="rId9" Type="http://schemas.openxmlformats.org/officeDocument/2006/relationships/slideLayout" Target="../slideLayouts/slideLayout19.xml"/><Relationship Id="rId10" Type="http://schemas.openxmlformats.org/officeDocument/2006/relationships/slideLayout" Target="../slideLayouts/slideLayout20.xml"/><Relationship Id="rId11" Type="http://schemas.openxmlformats.org/officeDocument/2006/relationships/slideLayout" Target="../slideLayouts/slideLayout21.xml"/><Relationship Id="rId12" Type="http://schemas.openxmlformats.org/officeDocument/2006/relationships/slideLayout" Target="../slideLayouts/slideLayout22.xml"/><Relationship Id="rId13" Type="http://schemas.openxmlformats.org/officeDocument/2006/relationships/slideLayout" Target="../slideLayouts/slideLayout23.xml"/><Relationship Id="rId14"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3.png"/><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 Id="rId11" Type="http://schemas.openxmlformats.org/officeDocument/2006/relationships/slideLayout" Target="../slideLayouts/slideLayout33.xml"/><Relationship Id="rId12" Type="http://schemas.openxmlformats.org/officeDocument/2006/relationships/slideLayout" Target="../slideLayouts/slideLayout34.xml"/><Relationship Id="rId13" Type="http://schemas.openxmlformats.org/officeDocument/2006/relationships/slideLayout" Target="../slideLayouts/slideLayout35.xml"/><Relationship Id="rId14" Type="http://schemas.openxmlformats.org/officeDocument/2006/relationships/slideLayout" Target="../slideLayouts/slideLayout36.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12121"/>
        </a:solidFill>
      </p:bgPr>
    </p:bg>
    <p:spTree>
      <p:nvGrpSpPr>
        <p:cNvPr id="1" name=""/>
        <p:cNvGrpSpPr/>
        <p:nvPr/>
      </p:nvGrpSpPr>
      <p:grpSpPr>
        <a:xfrm>
          <a:off x="0" y="0"/>
          <a:ext cx="0" cy="0"/>
          <a:chOff x="0" y="0"/>
          <a:chExt cx="0" cy="0"/>
        </a:xfrm>
      </p:grpSpPr>
      <p:sp>
        <p:nvSpPr>
          <p:cNvPr id="0" name="Freeform 6"/>
          <p:cNvSpPr/>
          <p:nvPr/>
        </p:nvSpPr>
        <p:spPr>
          <a:xfrm>
            <a:off x="0" y="0"/>
            <a:ext cx="12191760" cy="2185560"/>
          </a:xfrm>
          <a:custGeom>
            <a:avLst/>
            <a:gdLst/>
            <a:ahLst/>
            <a:rect l="l" t="t"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blipFill rotWithShape="0">
            <a:blip r:embed="rId2"/>
            <a:tile/>
          </a:blipFill>
          <a:ln cap="rnd">
            <a:solidFill>
              <a:srgbClr val="00c6bb"/>
            </a:solidFill>
            <a:round/>
          </a:ln>
        </p:spPr>
        <p:style>
          <a:lnRef idx="1">
            <a:schemeClr val="accent1"/>
          </a:lnRef>
          <a:fillRef idx="3">
            <a:schemeClr val="accent1"/>
          </a:fillRef>
          <a:effectRef idx="2">
            <a:schemeClr val="accent1"/>
          </a:effectRef>
          <a:fontRef idx="minor"/>
        </p:style>
      </p:sp>
      <p:sp>
        <p:nvSpPr>
          <p:cNvPr id="1" name="PlaceHolder 1"/>
          <p:cNvSpPr>
            <a:spLocks noGrp="1"/>
          </p:cNvSpPr>
          <p:nvPr>
            <p:ph type="title"/>
          </p:nvPr>
        </p:nvSpPr>
        <p:spPr>
          <a:xfrm>
            <a:off x="810000" y="447120"/>
            <a:ext cx="10571760" cy="970200"/>
          </a:xfrm>
          <a:prstGeom prst="rect">
            <a:avLst/>
          </a:prstGeom>
        </p:spPr>
        <p:txBody>
          <a:bodyPr anchor="b">
            <a:noAutofit/>
          </a:bodyPr>
          <a:p>
            <a:pPr>
              <a:lnSpc>
                <a:spcPct val="100000"/>
              </a:lnSpc>
            </a:pPr>
            <a:r>
              <a:rPr b="1" lang="el-GR" sz="4000" spc="-1" strike="noStrike">
                <a:solidFill>
                  <a:srgbClr val="fefefe"/>
                </a:solidFill>
                <a:latin typeface="Century Gothic"/>
              </a:rPr>
              <a:t>Κάντε κλικ για να επεξεργαστείτε τον τίτλο υποδείγματος</a:t>
            </a:r>
            <a:endParaRPr b="0" lang="en-US" sz="4000" spc="-1" strike="noStrike">
              <a:solidFill>
                <a:srgbClr val="ffffff"/>
              </a:solidFill>
              <a:latin typeface="Century Gothic"/>
            </a:endParaRPr>
          </a:p>
        </p:txBody>
      </p:sp>
      <p:sp>
        <p:nvSpPr>
          <p:cNvPr id="2" name="PlaceHolder 2"/>
          <p:cNvSpPr>
            <a:spLocks noGrp="1"/>
          </p:cNvSpPr>
          <p:nvPr>
            <p:ph type="body"/>
          </p:nvPr>
        </p:nvSpPr>
        <p:spPr>
          <a:xfrm>
            <a:off x="814680" y="2174760"/>
            <a:ext cx="5189400" cy="576000"/>
          </a:xfrm>
          <a:prstGeom prst="rect">
            <a:avLst/>
          </a:prstGeom>
        </p:spPr>
        <p:txBody>
          <a:bodyPr anchor="b">
            <a:noAutofit/>
          </a:bodyPr>
          <a:p>
            <a:pPr algn="ctr">
              <a:lnSpc>
                <a:spcPct val="100000"/>
              </a:lnSpc>
              <a:spcBef>
                <a:spcPts val="400"/>
              </a:spcBef>
              <a:spcAft>
                <a:spcPts val="601"/>
              </a:spcAft>
              <a:tabLst>
                <a:tab algn="l" pos="0"/>
              </a:tabLst>
            </a:pPr>
            <a:r>
              <a:rPr b="0" lang="el-GR" sz="2000" spc="-1" strike="noStrike">
                <a:solidFill>
                  <a:srgbClr val="ffffff"/>
                </a:solidFill>
                <a:latin typeface="Century Gothic"/>
              </a:rPr>
              <a:t>Στυλ κειμένου υποδείγματος</a:t>
            </a:r>
            <a:endParaRPr b="0" lang="en-US" sz="2000" spc="-1" strike="noStrike">
              <a:solidFill>
                <a:srgbClr val="ffffff"/>
              </a:solidFill>
              <a:latin typeface="Century Gothic"/>
            </a:endParaRPr>
          </a:p>
        </p:txBody>
      </p:sp>
      <p:sp>
        <p:nvSpPr>
          <p:cNvPr id="3" name="PlaceHolder 3"/>
          <p:cNvSpPr>
            <a:spLocks noGrp="1"/>
          </p:cNvSpPr>
          <p:nvPr>
            <p:ph type="body"/>
          </p:nvPr>
        </p:nvSpPr>
        <p:spPr>
          <a:xfrm>
            <a:off x="814680" y="2751120"/>
            <a:ext cx="5189400" cy="3109680"/>
          </a:xfrm>
          <a:prstGeom prst="rect">
            <a:avLst/>
          </a:prstGeom>
        </p:spPr>
        <p:txBody>
          <a:bodyPr>
            <a:normAutofit/>
          </a:bodyPr>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Στυλ κειμένου υποδείγματος</a:t>
            </a:r>
            <a:endParaRPr b="0" lang="en-US" sz="1800" spc="-1" strike="noStrike">
              <a:solidFill>
                <a:srgbClr val="ffffff"/>
              </a:solidFill>
              <a:latin typeface="Century Gothic"/>
            </a:endParaRPr>
          </a:p>
          <a:p>
            <a:pPr lvl="1" marL="743040" indent="-285480">
              <a:lnSpc>
                <a:spcPct val="100000"/>
              </a:lnSpc>
              <a:spcBef>
                <a:spcPts val="320"/>
              </a:spcBef>
              <a:spcAft>
                <a:spcPts val="601"/>
              </a:spcAft>
              <a:buClr>
                <a:srgbClr val="00c6bb"/>
              </a:buClr>
              <a:buFont typeface="Wingdings 2" charset="2"/>
              <a:buChar char=""/>
            </a:pPr>
            <a:r>
              <a:rPr b="0" lang="el-GR" sz="1600" spc="-1" strike="noStrike">
                <a:solidFill>
                  <a:srgbClr val="ffffff"/>
                </a:solidFill>
                <a:latin typeface="Century Gothic"/>
              </a:rPr>
              <a:t>Δεύτερο επίπεδο</a:t>
            </a:r>
            <a:endParaRPr b="0" lang="en-US" sz="1600" spc="-1" strike="noStrike">
              <a:solidFill>
                <a:srgbClr val="ffffff"/>
              </a:solidFill>
              <a:latin typeface="Century Gothic"/>
            </a:endParaRPr>
          </a:p>
          <a:p>
            <a:pPr lvl="2" marL="1143000" indent="-228240">
              <a:lnSpc>
                <a:spcPct val="100000"/>
              </a:lnSpc>
              <a:spcBef>
                <a:spcPts val="281"/>
              </a:spcBef>
              <a:spcAft>
                <a:spcPts val="601"/>
              </a:spcAft>
              <a:buClr>
                <a:srgbClr val="00c6bb"/>
              </a:buClr>
              <a:buFont typeface="Wingdings 2" charset="2"/>
              <a:buChar char=""/>
            </a:pPr>
            <a:r>
              <a:rPr b="0" lang="el-GR" sz="1400" spc="-1" strike="noStrike">
                <a:solidFill>
                  <a:srgbClr val="ffffff"/>
                </a:solidFill>
                <a:latin typeface="Century Gothic"/>
              </a:rPr>
              <a:t>Τρίτο επίπεδο</a:t>
            </a:r>
            <a:endParaRPr b="0" lang="en-US" sz="1400" spc="-1" strike="noStrike">
              <a:solidFill>
                <a:srgbClr val="ffffff"/>
              </a:solidFill>
              <a:latin typeface="Century Gothic"/>
            </a:endParaRPr>
          </a:p>
          <a:p>
            <a:pPr lvl="3" marL="1600200" indent="-228240">
              <a:lnSpc>
                <a:spcPct val="100000"/>
              </a:lnSpc>
              <a:spcBef>
                <a:spcPts val="241"/>
              </a:spcBef>
              <a:spcAft>
                <a:spcPts val="601"/>
              </a:spcAft>
              <a:buClr>
                <a:srgbClr val="00c6bb"/>
              </a:buClr>
              <a:buFont typeface="Wingdings 2" charset="2"/>
              <a:buChar char=""/>
            </a:pPr>
            <a:r>
              <a:rPr b="0" lang="el-GR" sz="1200" spc="-1" strike="noStrike">
                <a:solidFill>
                  <a:srgbClr val="ffffff"/>
                </a:solidFill>
                <a:latin typeface="Century Gothic"/>
              </a:rPr>
              <a:t>Τέταρτο επίπεδο</a:t>
            </a:r>
            <a:endParaRPr b="0" lang="en-US" sz="1200" spc="-1" strike="noStrike">
              <a:solidFill>
                <a:srgbClr val="ffffff"/>
              </a:solidFill>
              <a:latin typeface="Century Gothic"/>
            </a:endParaRPr>
          </a:p>
          <a:p>
            <a:pPr lvl="4" marL="2057400" indent="-228240">
              <a:lnSpc>
                <a:spcPct val="100000"/>
              </a:lnSpc>
              <a:spcBef>
                <a:spcPts val="241"/>
              </a:spcBef>
              <a:spcAft>
                <a:spcPts val="601"/>
              </a:spcAft>
              <a:buClr>
                <a:srgbClr val="00c6bb"/>
              </a:buClr>
              <a:buFont typeface="Wingdings 2" charset="2"/>
              <a:buChar char=""/>
            </a:pPr>
            <a:r>
              <a:rPr b="0" lang="el-GR" sz="1200" spc="-1" strike="noStrike">
                <a:solidFill>
                  <a:srgbClr val="ffffff"/>
                </a:solidFill>
                <a:latin typeface="Century Gothic"/>
              </a:rPr>
              <a:t>Πέμπτο επίπεδο</a:t>
            </a:r>
            <a:endParaRPr b="0" lang="en-US" sz="1200" spc="-1" strike="noStrike">
              <a:solidFill>
                <a:srgbClr val="ffffff"/>
              </a:solidFill>
              <a:latin typeface="Century Gothic"/>
            </a:endParaRPr>
          </a:p>
        </p:txBody>
      </p:sp>
      <p:sp>
        <p:nvSpPr>
          <p:cNvPr id="4" name="PlaceHolder 4"/>
          <p:cNvSpPr>
            <a:spLocks noGrp="1"/>
          </p:cNvSpPr>
          <p:nvPr>
            <p:ph type="body"/>
          </p:nvPr>
        </p:nvSpPr>
        <p:spPr>
          <a:xfrm>
            <a:off x="6187320" y="2174760"/>
            <a:ext cx="5194080" cy="576000"/>
          </a:xfrm>
          <a:prstGeom prst="rect">
            <a:avLst/>
          </a:prstGeom>
        </p:spPr>
        <p:txBody>
          <a:bodyPr anchor="b">
            <a:noAutofit/>
          </a:bodyPr>
          <a:p>
            <a:pPr algn="ctr">
              <a:lnSpc>
                <a:spcPct val="100000"/>
              </a:lnSpc>
              <a:spcBef>
                <a:spcPts val="400"/>
              </a:spcBef>
              <a:spcAft>
                <a:spcPts val="601"/>
              </a:spcAft>
              <a:tabLst>
                <a:tab algn="l" pos="0"/>
              </a:tabLst>
            </a:pPr>
            <a:r>
              <a:rPr b="0" lang="el-GR" sz="2000" spc="-1" strike="noStrike">
                <a:solidFill>
                  <a:srgbClr val="ffffff"/>
                </a:solidFill>
                <a:latin typeface="Century Gothic"/>
              </a:rPr>
              <a:t>Στυλ κειμένου υποδείγματος</a:t>
            </a:r>
            <a:endParaRPr b="0" lang="en-US" sz="2000" spc="-1" strike="noStrike">
              <a:solidFill>
                <a:srgbClr val="ffffff"/>
              </a:solidFill>
              <a:latin typeface="Century Gothic"/>
            </a:endParaRPr>
          </a:p>
        </p:txBody>
      </p:sp>
      <p:sp>
        <p:nvSpPr>
          <p:cNvPr id="5" name="PlaceHolder 5"/>
          <p:cNvSpPr>
            <a:spLocks noGrp="1"/>
          </p:cNvSpPr>
          <p:nvPr>
            <p:ph type="body"/>
          </p:nvPr>
        </p:nvSpPr>
        <p:spPr>
          <a:xfrm>
            <a:off x="6187320" y="2751120"/>
            <a:ext cx="5194080" cy="3109680"/>
          </a:xfrm>
          <a:prstGeom prst="rect">
            <a:avLst/>
          </a:prstGeom>
        </p:spPr>
        <p:txBody>
          <a:bodyPr>
            <a:normAutofit/>
          </a:bodyPr>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Στυλ κειμένου υποδείγματος</a:t>
            </a:r>
            <a:endParaRPr b="0" lang="en-US" sz="1800" spc="-1" strike="noStrike">
              <a:solidFill>
                <a:srgbClr val="ffffff"/>
              </a:solidFill>
              <a:latin typeface="Century Gothic"/>
            </a:endParaRPr>
          </a:p>
          <a:p>
            <a:pPr lvl="1" marL="743040" indent="-285480">
              <a:lnSpc>
                <a:spcPct val="100000"/>
              </a:lnSpc>
              <a:spcBef>
                <a:spcPts val="320"/>
              </a:spcBef>
              <a:spcAft>
                <a:spcPts val="601"/>
              </a:spcAft>
              <a:buClr>
                <a:srgbClr val="00c6bb"/>
              </a:buClr>
              <a:buFont typeface="Wingdings 2" charset="2"/>
              <a:buChar char=""/>
            </a:pPr>
            <a:r>
              <a:rPr b="0" lang="el-GR" sz="1600" spc="-1" strike="noStrike">
                <a:solidFill>
                  <a:srgbClr val="ffffff"/>
                </a:solidFill>
                <a:latin typeface="Century Gothic"/>
              </a:rPr>
              <a:t>Δεύτερο επίπεδο</a:t>
            </a:r>
            <a:endParaRPr b="0" lang="en-US" sz="1600" spc="-1" strike="noStrike">
              <a:solidFill>
                <a:srgbClr val="ffffff"/>
              </a:solidFill>
              <a:latin typeface="Century Gothic"/>
            </a:endParaRPr>
          </a:p>
          <a:p>
            <a:pPr lvl="2" marL="1143000" indent="-228240">
              <a:lnSpc>
                <a:spcPct val="100000"/>
              </a:lnSpc>
              <a:spcBef>
                <a:spcPts val="281"/>
              </a:spcBef>
              <a:spcAft>
                <a:spcPts val="601"/>
              </a:spcAft>
              <a:buClr>
                <a:srgbClr val="00c6bb"/>
              </a:buClr>
              <a:buFont typeface="Wingdings 2" charset="2"/>
              <a:buChar char=""/>
            </a:pPr>
            <a:r>
              <a:rPr b="0" lang="el-GR" sz="1400" spc="-1" strike="noStrike">
                <a:solidFill>
                  <a:srgbClr val="ffffff"/>
                </a:solidFill>
                <a:latin typeface="Century Gothic"/>
              </a:rPr>
              <a:t>Τρίτο επίπεδο</a:t>
            </a:r>
            <a:endParaRPr b="0" lang="en-US" sz="1400" spc="-1" strike="noStrike">
              <a:solidFill>
                <a:srgbClr val="ffffff"/>
              </a:solidFill>
              <a:latin typeface="Century Gothic"/>
            </a:endParaRPr>
          </a:p>
          <a:p>
            <a:pPr lvl="3" marL="1600200" indent="-228240">
              <a:lnSpc>
                <a:spcPct val="100000"/>
              </a:lnSpc>
              <a:spcBef>
                <a:spcPts val="241"/>
              </a:spcBef>
              <a:spcAft>
                <a:spcPts val="601"/>
              </a:spcAft>
              <a:buClr>
                <a:srgbClr val="00c6bb"/>
              </a:buClr>
              <a:buFont typeface="Wingdings 2" charset="2"/>
              <a:buChar char=""/>
            </a:pPr>
            <a:r>
              <a:rPr b="0" lang="el-GR" sz="1200" spc="-1" strike="noStrike">
                <a:solidFill>
                  <a:srgbClr val="ffffff"/>
                </a:solidFill>
                <a:latin typeface="Century Gothic"/>
              </a:rPr>
              <a:t>Τέταρτο επίπεδο</a:t>
            </a:r>
            <a:endParaRPr b="0" lang="en-US" sz="1200" spc="-1" strike="noStrike">
              <a:solidFill>
                <a:srgbClr val="ffffff"/>
              </a:solidFill>
              <a:latin typeface="Century Gothic"/>
            </a:endParaRPr>
          </a:p>
          <a:p>
            <a:pPr lvl="4" marL="2057400" indent="-228240">
              <a:lnSpc>
                <a:spcPct val="100000"/>
              </a:lnSpc>
              <a:spcBef>
                <a:spcPts val="241"/>
              </a:spcBef>
              <a:spcAft>
                <a:spcPts val="601"/>
              </a:spcAft>
              <a:buClr>
                <a:srgbClr val="00c6bb"/>
              </a:buClr>
              <a:buFont typeface="Wingdings 2" charset="2"/>
              <a:buChar char=""/>
            </a:pPr>
            <a:r>
              <a:rPr b="0" lang="el-GR" sz="1200" spc="-1" strike="noStrike">
                <a:solidFill>
                  <a:srgbClr val="ffffff"/>
                </a:solidFill>
                <a:latin typeface="Century Gothic"/>
              </a:rPr>
              <a:t>Πέμπτο επίπεδο</a:t>
            </a:r>
            <a:endParaRPr b="0" lang="en-US" sz="1200" spc="-1" strike="noStrike">
              <a:solidFill>
                <a:srgbClr val="ffffff"/>
              </a:solidFill>
              <a:latin typeface="Century Gothic"/>
            </a:endParaRPr>
          </a:p>
        </p:txBody>
      </p:sp>
      <p:sp>
        <p:nvSpPr>
          <p:cNvPr id="6" name="PlaceHolder 6"/>
          <p:cNvSpPr>
            <a:spLocks noGrp="1"/>
          </p:cNvSpPr>
          <p:nvPr>
            <p:ph type="dt"/>
          </p:nvPr>
        </p:nvSpPr>
        <p:spPr>
          <a:xfrm>
            <a:off x="9334800" y="6041520"/>
            <a:ext cx="1343520" cy="364680"/>
          </a:xfrm>
          <a:prstGeom prst="rect">
            <a:avLst/>
          </a:prstGeom>
        </p:spPr>
        <p:txBody>
          <a:bodyPr anchor="b">
            <a:noAutofit/>
          </a:bodyPr>
          <a:p>
            <a:pPr algn="r">
              <a:lnSpc>
                <a:spcPct val="100000"/>
              </a:lnSpc>
            </a:pPr>
            <a:fld id="{0602C22F-E0A3-4B1E-B1C9-651F6BEB10BE}" type="datetime">
              <a:rPr b="0" lang="el-GR" sz="900" spc="-1" strike="noStrike">
                <a:solidFill>
                  <a:srgbClr val="ffffff"/>
                </a:solidFill>
                <a:latin typeface="Century Gothic"/>
              </a:rPr>
              <a:t>2/11/2025</a:t>
            </a:fld>
            <a:endParaRPr b="0" lang="en-US" sz="900" spc="-1" strike="noStrike">
              <a:latin typeface="Times New Roman"/>
            </a:endParaRPr>
          </a:p>
        </p:txBody>
      </p:sp>
      <p:sp>
        <p:nvSpPr>
          <p:cNvPr id="7" name="PlaceHolder 7"/>
          <p:cNvSpPr>
            <a:spLocks noGrp="1"/>
          </p:cNvSpPr>
          <p:nvPr>
            <p:ph type="ftr"/>
          </p:nvPr>
        </p:nvSpPr>
        <p:spPr>
          <a:xfrm>
            <a:off x="451440" y="6041520"/>
            <a:ext cx="8643960" cy="364680"/>
          </a:xfrm>
          <a:prstGeom prst="rect">
            <a:avLst/>
          </a:prstGeom>
        </p:spPr>
        <p:txBody>
          <a:bodyPr anchor="b">
            <a:noAutofit/>
          </a:bodyPr>
          <a:p>
            <a:endParaRPr b="0" lang="en-US" sz="2400" spc="-1" strike="noStrike">
              <a:latin typeface="Times New Roman"/>
            </a:endParaRPr>
          </a:p>
        </p:txBody>
      </p:sp>
      <p:sp>
        <p:nvSpPr>
          <p:cNvPr id="8" name="PlaceHolder 8"/>
          <p:cNvSpPr>
            <a:spLocks noGrp="1"/>
          </p:cNvSpPr>
          <p:nvPr>
            <p:ph type="sldNum"/>
          </p:nvPr>
        </p:nvSpPr>
        <p:spPr>
          <a:xfrm>
            <a:off x="10678320" y="5915880"/>
            <a:ext cx="1061640" cy="490320"/>
          </a:xfrm>
          <a:prstGeom prst="rect">
            <a:avLst/>
          </a:prstGeom>
        </p:spPr>
        <p:txBody>
          <a:bodyPr bIns="10800" anchor="b">
            <a:noAutofit/>
          </a:bodyPr>
          <a:p>
            <a:pPr algn="r">
              <a:lnSpc>
                <a:spcPct val="100000"/>
              </a:lnSpc>
            </a:pPr>
            <a:fld id="{83372945-114C-480E-9194-DC0265BA1BE9}" type="slidenum">
              <a:rPr b="0" lang="el-GR" sz="2000" spc="-1" strike="noStrike">
                <a:solidFill>
                  <a:srgbClr val="00c6bb"/>
                </a:solidFill>
                <a:latin typeface="Century Gothic"/>
              </a:rPr>
              <a:t>&lt;number&gt;</a:t>
            </a:fld>
            <a:endParaRPr b="0" lang="en-US" sz="20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12121"/>
        </a:solidFill>
      </p:bgPr>
    </p:bg>
    <p:spTree>
      <p:nvGrpSpPr>
        <p:cNvPr id="1" name=""/>
        <p:cNvGrpSpPr/>
        <p:nvPr/>
      </p:nvGrpSpPr>
      <p:grpSpPr>
        <a:xfrm>
          <a:off x="0" y="0"/>
          <a:ext cx="0" cy="0"/>
          <a:chOff x="0" y="0"/>
          <a:chExt cx="0" cy="0"/>
        </a:xfrm>
      </p:grpSpPr>
      <p:sp>
        <p:nvSpPr>
          <p:cNvPr id="45" name="Freeform 6"/>
          <p:cNvSpPr/>
          <p:nvPr/>
        </p:nvSpPr>
        <p:spPr>
          <a:xfrm>
            <a:off x="0" y="0"/>
            <a:ext cx="12191760" cy="2185560"/>
          </a:xfrm>
          <a:custGeom>
            <a:avLst/>
            <a:gdLst/>
            <a:ahLst/>
            <a:rect l="l" t="t"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blipFill rotWithShape="0">
            <a:blip r:embed="rId2"/>
            <a:tile/>
          </a:blipFill>
          <a:ln cap="rnd">
            <a:solidFill>
              <a:srgbClr val="00c6bb"/>
            </a:solidFill>
            <a:round/>
          </a:ln>
        </p:spPr>
        <p:style>
          <a:lnRef idx="1">
            <a:schemeClr val="accent1"/>
          </a:lnRef>
          <a:fillRef idx="3">
            <a:schemeClr val="accent1"/>
          </a:fillRef>
          <a:effectRef idx="2">
            <a:schemeClr val="accent1"/>
          </a:effectRef>
          <a:fontRef idx="minor"/>
        </p:style>
      </p:sp>
      <p:sp>
        <p:nvSpPr>
          <p:cNvPr id="46" name="PlaceHolder 1"/>
          <p:cNvSpPr>
            <a:spLocks noGrp="1"/>
          </p:cNvSpPr>
          <p:nvPr>
            <p:ph type="title"/>
          </p:nvPr>
        </p:nvSpPr>
        <p:spPr>
          <a:xfrm>
            <a:off x="810000" y="447120"/>
            <a:ext cx="10571760" cy="970200"/>
          </a:xfrm>
          <a:prstGeom prst="rect">
            <a:avLst/>
          </a:prstGeom>
        </p:spPr>
        <p:txBody>
          <a:bodyPr anchor="b">
            <a:noAutofit/>
          </a:bodyPr>
          <a:p>
            <a:pPr>
              <a:lnSpc>
                <a:spcPct val="100000"/>
              </a:lnSpc>
            </a:pPr>
            <a:r>
              <a:rPr b="1" lang="el-GR" sz="4000" spc="-1" strike="noStrike">
                <a:solidFill>
                  <a:srgbClr val="fefefe"/>
                </a:solidFill>
                <a:latin typeface="Century Gothic"/>
              </a:rPr>
              <a:t>Κάντε κλικ για να επεξεργαστείτε τον τίτλο υποδείγματος</a:t>
            </a:r>
            <a:endParaRPr b="0" lang="en-US" sz="4000" spc="-1" strike="noStrike">
              <a:solidFill>
                <a:srgbClr val="ffffff"/>
              </a:solidFill>
              <a:latin typeface="Century Gothic"/>
            </a:endParaRPr>
          </a:p>
        </p:txBody>
      </p:sp>
      <p:sp>
        <p:nvSpPr>
          <p:cNvPr id="47" name="PlaceHolder 2"/>
          <p:cNvSpPr>
            <a:spLocks noGrp="1"/>
          </p:cNvSpPr>
          <p:nvPr>
            <p:ph type="body"/>
          </p:nvPr>
        </p:nvSpPr>
        <p:spPr>
          <a:xfrm>
            <a:off x="818640" y="2222280"/>
            <a:ext cx="10554120" cy="3636000"/>
          </a:xfrm>
          <a:prstGeom prst="rect">
            <a:avLst/>
          </a:prstGeom>
        </p:spPr>
        <p:txBody>
          <a:bodyPr anchor="ctr">
            <a:noAutofit/>
          </a:bodyPr>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Στυλ κειμένου υποδείγματος</a:t>
            </a:r>
            <a:endParaRPr b="0" lang="en-US" sz="1800" spc="-1" strike="noStrike">
              <a:solidFill>
                <a:srgbClr val="ffffff"/>
              </a:solidFill>
              <a:latin typeface="Century Gothic"/>
            </a:endParaRPr>
          </a:p>
          <a:p>
            <a:pPr lvl="1" marL="743040" indent="-285480">
              <a:lnSpc>
                <a:spcPct val="100000"/>
              </a:lnSpc>
              <a:spcBef>
                <a:spcPts val="320"/>
              </a:spcBef>
              <a:spcAft>
                <a:spcPts val="601"/>
              </a:spcAft>
              <a:buClr>
                <a:srgbClr val="00c6bb"/>
              </a:buClr>
              <a:buFont typeface="Wingdings 2" charset="2"/>
              <a:buChar char=""/>
            </a:pPr>
            <a:r>
              <a:rPr b="0" lang="el-GR" sz="1600" spc="-1" strike="noStrike">
                <a:solidFill>
                  <a:srgbClr val="ffffff"/>
                </a:solidFill>
                <a:latin typeface="Century Gothic"/>
              </a:rPr>
              <a:t>Δεύτερο επίπεδο</a:t>
            </a:r>
            <a:endParaRPr b="0" lang="en-US" sz="1600" spc="-1" strike="noStrike">
              <a:solidFill>
                <a:srgbClr val="ffffff"/>
              </a:solidFill>
              <a:latin typeface="Century Gothic"/>
            </a:endParaRPr>
          </a:p>
          <a:p>
            <a:pPr lvl="2" marL="1143000" indent="-228240">
              <a:lnSpc>
                <a:spcPct val="100000"/>
              </a:lnSpc>
              <a:spcBef>
                <a:spcPts val="281"/>
              </a:spcBef>
              <a:spcAft>
                <a:spcPts val="601"/>
              </a:spcAft>
              <a:buClr>
                <a:srgbClr val="00c6bb"/>
              </a:buClr>
              <a:buFont typeface="Wingdings 2" charset="2"/>
              <a:buChar char=""/>
            </a:pPr>
            <a:r>
              <a:rPr b="0" lang="el-GR" sz="1400" spc="-1" strike="noStrike">
                <a:solidFill>
                  <a:srgbClr val="ffffff"/>
                </a:solidFill>
                <a:latin typeface="Century Gothic"/>
              </a:rPr>
              <a:t>Τρίτο επίπεδο</a:t>
            </a:r>
            <a:endParaRPr b="0" lang="en-US" sz="1400" spc="-1" strike="noStrike">
              <a:solidFill>
                <a:srgbClr val="ffffff"/>
              </a:solidFill>
              <a:latin typeface="Century Gothic"/>
            </a:endParaRPr>
          </a:p>
          <a:p>
            <a:pPr lvl="3" marL="1600200" indent="-228240">
              <a:lnSpc>
                <a:spcPct val="100000"/>
              </a:lnSpc>
              <a:spcBef>
                <a:spcPts val="241"/>
              </a:spcBef>
              <a:spcAft>
                <a:spcPts val="601"/>
              </a:spcAft>
              <a:buClr>
                <a:srgbClr val="00c6bb"/>
              </a:buClr>
              <a:buFont typeface="Wingdings 2" charset="2"/>
              <a:buChar char=""/>
            </a:pPr>
            <a:r>
              <a:rPr b="0" lang="el-GR" sz="1200" spc="-1" strike="noStrike">
                <a:solidFill>
                  <a:srgbClr val="ffffff"/>
                </a:solidFill>
                <a:latin typeface="Century Gothic"/>
              </a:rPr>
              <a:t>Τέταρτο επίπεδο</a:t>
            </a:r>
            <a:endParaRPr b="0" lang="en-US" sz="1200" spc="-1" strike="noStrike">
              <a:solidFill>
                <a:srgbClr val="ffffff"/>
              </a:solidFill>
              <a:latin typeface="Century Gothic"/>
            </a:endParaRPr>
          </a:p>
          <a:p>
            <a:pPr lvl="4" marL="2057400" indent="-228240">
              <a:lnSpc>
                <a:spcPct val="100000"/>
              </a:lnSpc>
              <a:spcBef>
                <a:spcPts val="241"/>
              </a:spcBef>
              <a:spcAft>
                <a:spcPts val="601"/>
              </a:spcAft>
              <a:buClr>
                <a:srgbClr val="00c6bb"/>
              </a:buClr>
              <a:buFont typeface="Wingdings 2" charset="2"/>
              <a:buChar char=""/>
            </a:pPr>
            <a:r>
              <a:rPr b="0" lang="el-GR" sz="1200" spc="-1" strike="noStrike">
                <a:solidFill>
                  <a:srgbClr val="ffffff"/>
                </a:solidFill>
                <a:latin typeface="Century Gothic"/>
              </a:rPr>
              <a:t>Πέμπτο επίπεδο</a:t>
            </a:r>
            <a:endParaRPr b="0" lang="en-US" sz="1200" spc="-1" strike="noStrike">
              <a:solidFill>
                <a:srgbClr val="ffffff"/>
              </a:solidFill>
              <a:latin typeface="Century Gothic"/>
            </a:endParaRPr>
          </a:p>
        </p:txBody>
      </p:sp>
      <p:sp>
        <p:nvSpPr>
          <p:cNvPr id="48" name="PlaceHolder 3"/>
          <p:cNvSpPr>
            <a:spLocks noGrp="1"/>
          </p:cNvSpPr>
          <p:nvPr>
            <p:ph type="dt"/>
          </p:nvPr>
        </p:nvSpPr>
        <p:spPr>
          <a:xfrm>
            <a:off x="9334800" y="6041520"/>
            <a:ext cx="1343520" cy="364680"/>
          </a:xfrm>
          <a:prstGeom prst="rect">
            <a:avLst/>
          </a:prstGeom>
        </p:spPr>
        <p:txBody>
          <a:bodyPr anchor="b">
            <a:noAutofit/>
          </a:bodyPr>
          <a:p>
            <a:pPr algn="r">
              <a:lnSpc>
                <a:spcPct val="100000"/>
              </a:lnSpc>
            </a:pPr>
            <a:fld id="{C80A8068-CA37-4228-803C-ABB57D0BB6F3}" type="datetime">
              <a:rPr b="0" lang="el-GR" sz="900" spc="-1" strike="noStrike">
                <a:solidFill>
                  <a:srgbClr val="ffffff"/>
                </a:solidFill>
                <a:latin typeface="Century Gothic"/>
              </a:rPr>
              <a:t>2/11/2025</a:t>
            </a:fld>
            <a:endParaRPr b="0" lang="en-US" sz="900" spc="-1" strike="noStrike">
              <a:latin typeface="Times New Roman"/>
            </a:endParaRPr>
          </a:p>
        </p:txBody>
      </p:sp>
      <p:sp>
        <p:nvSpPr>
          <p:cNvPr id="49" name="PlaceHolder 4"/>
          <p:cNvSpPr>
            <a:spLocks noGrp="1"/>
          </p:cNvSpPr>
          <p:nvPr>
            <p:ph type="ftr"/>
          </p:nvPr>
        </p:nvSpPr>
        <p:spPr>
          <a:xfrm>
            <a:off x="451440" y="6041520"/>
            <a:ext cx="8643960" cy="364680"/>
          </a:xfrm>
          <a:prstGeom prst="rect">
            <a:avLst/>
          </a:prstGeom>
        </p:spPr>
        <p:txBody>
          <a:bodyPr anchor="b">
            <a:noAutofit/>
          </a:bodyPr>
          <a:p>
            <a:endParaRPr b="0" lang="en-US" sz="2400" spc="-1" strike="noStrike">
              <a:latin typeface="Times New Roman"/>
            </a:endParaRPr>
          </a:p>
        </p:txBody>
      </p:sp>
      <p:sp>
        <p:nvSpPr>
          <p:cNvPr id="50" name="PlaceHolder 5"/>
          <p:cNvSpPr>
            <a:spLocks noGrp="1"/>
          </p:cNvSpPr>
          <p:nvPr>
            <p:ph type="sldNum"/>
          </p:nvPr>
        </p:nvSpPr>
        <p:spPr>
          <a:xfrm>
            <a:off x="10678320" y="5915880"/>
            <a:ext cx="1061640" cy="490320"/>
          </a:xfrm>
          <a:prstGeom prst="rect">
            <a:avLst/>
          </a:prstGeom>
        </p:spPr>
        <p:txBody>
          <a:bodyPr bIns="10800" anchor="b">
            <a:noAutofit/>
          </a:bodyPr>
          <a:p>
            <a:pPr algn="r">
              <a:lnSpc>
                <a:spcPct val="100000"/>
              </a:lnSpc>
            </a:pPr>
            <a:fld id="{0F8BC581-0980-40EB-A104-77F324B71BCC}" type="slidenum">
              <a:rPr b="0" lang="el-GR" sz="2000" spc="-1" strike="noStrike">
                <a:solidFill>
                  <a:srgbClr val="00c6bb"/>
                </a:solidFill>
                <a:latin typeface="Century Gothic"/>
              </a:rPr>
              <a:t>&lt;number&gt;</a:t>
            </a:fld>
            <a:endParaRPr b="0" lang="en-US" sz="20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12121"/>
        </a:solidFill>
      </p:bgPr>
    </p:bg>
    <p:spTree>
      <p:nvGrpSpPr>
        <p:cNvPr id="1" name=""/>
        <p:cNvGrpSpPr/>
        <p:nvPr/>
      </p:nvGrpSpPr>
      <p:grpSpPr>
        <a:xfrm>
          <a:off x="0" y="0"/>
          <a:ext cx="0" cy="0"/>
          <a:chOff x="0" y="0"/>
          <a:chExt cx="0" cy="0"/>
        </a:xfrm>
      </p:grpSpPr>
      <p:sp>
        <p:nvSpPr>
          <p:cNvPr id="87" name="Freeform 7"/>
          <p:cNvSpPr/>
          <p:nvPr/>
        </p:nvSpPr>
        <p:spPr>
          <a:xfrm>
            <a:off x="0" y="0"/>
            <a:ext cx="12191760" cy="5203440"/>
          </a:xfrm>
          <a:custGeom>
            <a:avLst/>
            <a:gdLst/>
            <a:ahLst/>
            <a:rect l="l" t="t"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blipFill rotWithShape="0">
            <a:blip r:embed="rId2"/>
            <a:tile/>
          </a:blipFill>
          <a:ln cap="rnd">
            <a:solidFill>
              <a:srgbClr val="00c6bb"/>
            </a:solidFill>
            <a:round/>
          </a:ln>
        </p:spPr>
        <p:style>
          <a:lnRef idx="1">
            <a:schemeClr val="accent1"/>
          </a:lnRef>
          <a:fillRef idx="3">
            <a:schemeClr val="accent1"/>
          </a:fillRef>
          <a:effectRef idx="2">
            <a:schemeClr val="accent1"/>
          </a:effectRef>
          <a:fontRef idx="minor"/>
        </p:style>
      </p:sp>
      <p:sp>
        <p:nvSpPr>
          <p:cNvPr id="88" name="PlaceHolder 1"/>
          <p:cNvSpPr>
            <a:spLocks noGrp="1"/>
          </p:cNvSpPr>
          <p:nvPr>
            <p:ph type="title"/>
          </p:nvPr>
        </p:nvSpPr>
        <p:spPr>
          <a:xfrm>
            <a:off x="810000" y="2951280"/>
            <a:ext cx="10560960" cy="1468440"/>
          </a:xfrm>
          <a:prstGeom prst="rect">
            <a:avLst/>
          </a:prstGeom>
        </p:spPr>
        <p:txBody>
          <a:bodyPr anchor="b">
            <a:noAutofit/>
          </a:bodyPr>
          <a:p>
            <a:pPr algn="r">
              <a:lnSpc>
                <a:spcPct val="100000"/>
              </a:lnSpc>
            </a:pPr>
            <a:r>
              <a:rPr b="1" lang="el-GR" sz="4800" spc="-1" strike="noStrike">
                <a:solidFill>
                  <a:srgbClr val="fefefe"/>
                </a:solidFill>
                <a:latin typeface="Century Gothic"/>
              </a:rPr>
              <a:t>Κάντε κλικ για να επεξεργαστείτε τον τίτλο υποδείγματος</a:t>
            </a:r>
            <a:endParaRPr b="0" lang="en-US" sz="4800" spc="-1" strike="noStrike">
              <a:solidFill>
                <a:srgbClr val="ffffff"/>
              </a:solidFill>
              <a:latin typeface="Century Gothic"/>
            </a:endParaRPr>
          </a:p>
        </p:txBody>
      </p:sp>
      <p:sp>
        <p:nvSpPr>
          <p:cNvPr id="89" name="PlaceHolder 2"/>
          <p:cNvSpPr>
            <a:spLocks noGrp="1"/>
          </p:cNvSpPr>
          <p:nvPr>
            <p:ph type="body"/>
          </p:nvPr>
        </p:nvSpPr>
        <p:spPr>
          <a:xfrm>
            <a:off x="810000" y="5281200"/>
            <a:ext cx="10560960" cy="433440"/>
          </a:xfrm>
          <a:prstGeom prst="rect">
            <a:avLst/>
          </a:prstGeom>
        </p:spPr>
        <p:txBody>
          <a:bodyPr>
            <a:noAutofit/>
          </a:bodyPr>
          <a:p>
            <a:pPr algn="r">
              <a:lnSpc>
                <a:spcPct val="100000"/>
              </a:lnSpc>
              <a:spcBef>
                <a:spcPts val="360"/>
              </a:spcBef>
              <a:spcAft>
                <a:spcPts val="601"/>
              </a:spcAft>
              <a:tabLst>
                <a:tab algn="l" pos="0"/>
              </a:tabLst>
            </a:pPr>
            <a:r>
              <a:rPr b="0" lang="el-GR" sz="1800" spc="-1" strike="noStrike">
                <a:solidFill>
                  <a:srgbClr val="ffffff"/>
                </a:solidFill>
                <a:latin typeface="Century Gothic"/>
              </a:rPr>
              <a:t>Στυλ κειμένου υποδείγματος</a:t>
            </a:r>
            <a:endParaRPr b="0" lang="en-US" sz="1800" spc="-1" strike="noStrike">
              <a:solidFill>
                <a:srgbClr val="ffffff"/>
              </a:solidFill>
              <a:latin typeface="Century Gothic"/>
            </a:endParaRPr>
          </a:p>
        </p:txBody>
      </p:sp>
      <p:sp>
        <p:nvSpPr>
          <p:cNvPr id="90" name="PlaceHolder 3"/>
          <p:cNvSpPr>
            <a:spLocks noGrp="1"/>
          </p:cNvSpPr>
          <p:nvPr>
            <p:ph type="dt"/>
          </p:nvPr>
        </p:nvSpPr>
        <p:spPr>
          <a:xfrm>
            <a:off x="9334800" y="6041520"/>
            <a:ext cx="1343520" cy="364680"/>
          </a:xfrm>
          <a:prstGeom prst="rect">
            <a:avLst/>
          </a:prstGeom>
        </p:spPr>
        <p:txBody>
          <a:bodyPr anchor="b">
            <a:noAutofit/>
          </a:bodyPr>
          <a:p>
            <a:pPr algn="r">
              <a:lnSpc>
                <a:spcPct val="100000"/>
              </a:lnSpc>
            </a:pPr>
            <a:fld id="{6ED30CAA-99C0-4F45-8BC4-B7DBD353FE83}" type="datetime">
              <a:rPr b="0" lang="el-GR" sz="900" spc="-1" strike="noStrike">
                <a:solidFill>
                  <a:srgbClr val="ffffff"/>
                </a:solidFill>
                <a:latin typeface="Century Gothic"/>
              </a:rPr>
              <a:t>2/11/2025</a:t>
            </a:fld>
            <a:endParaRPr b="0" lang="en-US" sz="900" spc="-1" strike="noStrike">
              <a:latin typeface="Times New Roman"/>
            </a:endParaRPr>
          </a:p>
        </p:txBody>
      </p:sp>
      <p:sp>
        <p:nvSpPr>
          <p:cNvPr id="91" name="PlaceHolder 4"/>
          <p:cNvSpPr>
            <a:spLocks noGrp="1"/>
          </p:cNvSpPr>
          <p:nvPr>
            <p:ph type="ftr"/>
          </p:nvPr>
        </p:nvSpPr>
        <p:spPr>
          <a:xfrm>
            <a:off x="451440" y="6041520"/>
            <a:ext cx="8643960" cy="364680"/>
          </a:xfrm>
          <a:prstGeom prst="rect">
            <a:avLst/>
          </a:prstGeom>
        </p:spPr>
        <p:txBody>
          <a:bodyPr anchor="b">
            <a:noAutofit/>
          </a:bodyPr>
          <a:p>
            <a:endParaRPr b="0" lang="en-US" sz="2400" spc="-1" strike="noStrike">
              <a:latin typeface="Times New Roman"/>
            </a:endParaRPr>
          </a:p>
        </p:txBody>
      </p:sp>
      <p:sp>
        <p:nvSpPr>
          <p:cNvPr id="92" name="PlaceHolder 5"/>
          <p:cNvSpPr>
            <a:spLocks noGrp="1"/>
          </p:cNvSpPr>
          <p:nvPr>
            <p:ph type="sldNum"/>
          </p:nvPr>
        </p:nvSpPr>
        <p:spPr>
          <a:xfrm>
            <a:off x="10678320" y="5915880"/>
            <a:ext cx="1061640" cy="490320"/>
          </a:xfrm>
          <a:prstGeom prst="rect">
            <a:avLst/>
          </a:prstGeom>
        </p:spPr>
        <p:txBody>
          <a:bodyPr bIns="10800" anchor="b">
            <a:noAutofit/>
          </a:bodyPr>
          <a:p>
            <a:pPr algn="r">
              <a:lnSpc>
                <a:spcPct val="100000"/>
              </a:lnSpc>
            </a:pPr>
            <a:fld id="{3F59F8B5-EB58-414E-886E-17BE4BFAFCC6}" type="slidenum">
              <a:rPr b="0" lang="el-GR" sz="2000" spc="-1" strike="noStrike">
                <a:solidFill>
                  <a:srgbClr val="00c6bb"/>
                </a:solidFill>
                <a:latin typeface="Century Gothic"/>
              </a:rPr>
              <a:t>&lt;number&gt;</a:t>
            </a:fld>
            <a:endParaRPr b="0" lang="en-US" sz="2000" spc="-1" strike="noStrike">
              <a:latin typeface="Times New Roman"/>
            </a:endParaRPr>
          </a:p>
        </p:txBody>
      </p:sp>
    </p:spTree>
  </p:cSld>
  <p:clrMap bg1="lt1" bg2="lt2" tx1="dk1" tx2="dk2" accent1="accent1" accent2="accent2" accent3="accent3" accent4="accent4" accent5="accent5" accent6="accent6" hlink="hlink" folHlink="folHlink"/>
  <p:sldLayoutIdLst>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p:sldMaster>
</file>

<file path=ppt/slides/_rels/slide1.xml.rels><?xml version="1.0" encoding="UTF-8"?>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1.xml"/>
</Relationships>
</file>

<file path=ppt/slides/_rels/slide2.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13.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25.xml"/>
</Relationships>
</file>

<file path=ppt/slides/_rels/slide4.xml.rels><?xml version="1.0" encoding="UTF-8"?>
<Relationships xmlns="http://schemas.openxmlformats.org/package/2006/relationships"><Relationship Id="rId1" Type="http://schemas.openxmlformats.org/officeDocument/2006/relationships/diagramData" Target="../diagrams/data1.xml"/><Relationship Id="rId2" Type="http://schemas.openxmlformats.org/officeDocument/2006/relationships/diagramLayout" Target="../diagrams/layout1.xml"/><Relationship Id="rId3" Type="http://schemas.openxmlformats.org/officeDocument/2006/relationships/diagramQuickStyle" Target="../diagrams/quickStyle1.xml"/><Relationship Id="rId4" Type="http://schemas.openxmlformats.org/officeDocument/2006/relationships/diagramColors" Target="../diagrams/colors1.xml"/><Relationship Id="rId5" Type="http://schemas.microsoft.com/office/2007/relationships/diagramDrawing" Target="../diagrams/drawing1.xml"/><Relationship Id="rId6" Type="http://schemas.openxmlformats.org/officeDocument/2006/relationships/slideLayout" Target="../slideLayouts/slideLayout13.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0.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6.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29.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0.xml.rels><?xml version="1.0" encoding="UTF-8"?>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slideLayout" Target="../slideLayouts/slideLayout1.xml"/>
</Relationships>
</file>

<file path=ppt/slides/_rels/slide31.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2.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3.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4.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5.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6.xml.rels><?xml version="1.0" encoding="UTF-8"?>
<Relationships xmlns="http://schemas.openxmlformats.org/package/2006/relationships"><Relationship Id="rId1" Type="http://schemas.openxmlformats.org/officeDocument/2006/relationships/image" Target="../media/image8.jpeg"/><Relationship Id="rId2" Type="http://schemas.openxmlformats.org/officeDocument/2006/relationships/slideLayout" Target="../slideLayouts/slideLayout13.xml"/>
</Relationships>
</file>

<file path=ppt/slides/_rels/slide37.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8.xml.rels><?xml version="1.0" encoding="UTF-8"?>
<Relationships xmlns="http://schemas.openxmlformats.org/package/2006/relationships"><Relationship Id="rId1" Type="http://schemas.openxmlformats.org/officeDocument/2006/relationships/slideLayout" Target="../slideLayouts/slideLayout13.xml"/>
</Relationships>
</file>

<file path=ppt/slides/_rels/slide39.xml.rels><?xml version="1.0" encoding="UTF-8"?>
<Relationships xmlns="http://schemas.openxmlformats.org/package/2006/relationships"><Relationship Id="rId1" Type="http://schemas.openxmlformats.org/officeDocument/2006/relationships/image" Target="../media/image9.jpeg"/><Relationship Id="rId2" Type="http://schemas.openxmlformats.org/officeDocument/2006/relationships/slideLayout" Target="../slideLayouts/slideLayout13.xml"/>
</Relationships>
</file>

<file path=ppt/slides/_rels/slide40.xml.rels><?xml version="1.0" encoding="UTF-8"?>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13.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9" name="Τίτλος 1"/>
          <p:cNvSpPr txBox="1"/>
          <p:nvPr/>
        </p:nvSpPr>
        <p:spPr>
          <a:xfrm>
            <a:off x="810000" y="447120"/>
            <a:ext cx="10941840" cy="970200"/>
          </a:xfrm>
          <a:prstGeom prst="rect">
            <a:avLst/>
          </a:prstGeom>
          <a:noFill/>
          <a:ln w="0">
            <a:noFill/>
          </a:ln>
          <a:effectLst>
            <a:outerShdw dist="0" dir="0" blurRad="50760">
              <a:srgbClr val="000000">
                <a:alpha val="60000"/>
              </a:srgbClr>
            </a:outerShdw>
          </a:effectLst>
        </p:spPr>
        <p:txBody>
          <a:bodyPr anchor="b">
            <a:normAutofit fontScale="57000"/>
          </a:bodyPr>
          <a:p>
            <a:pPr algn="ctr">
              <a:lnSpc>
                <a:spcPct val="100000"/>
              </a:lnSpc>
            </a:pPr>
            <a:r>
              <a:rPr b="1" i="1" lang="el-GR" sz="4000" spc="-1" strike="noStrike">
                <a:solidFill>
                  <a:srgbClr val="fefefe"/>
                </a:solidFill>
                <a:latin typeface="Century Gothic"/>
              </a:rPr>
              <a:t>Συνομιλώντας με τα κείμενα του</a:t>
            </a:r>
            <a:r>
              <a:rPr b="1" i="1" lang="de-DE" sz="4000" spc="-1" strike="noStrike">
                <a:solidFill>
                  <a:srgbClr val="fefefe"/>
                </a:solidFill>
                <a:latin typeface="Century Gothic"/>
              </a:rPr>
              <a:t> Herbert Marcuse</a:t>
            </a:r>
            <a:endParaRPr b="0" lang="en-US" sz="4000" spc="-1" strike="noStrike">
              <a:solidFill>
                <a:srgbClr val="ffffff"/>
              </a:solidFill>
              <a:latin typeface="Century Gothic"/>
            </a:endParaRPr>
          </a:p>
        </p:txBody>
      </p:sp>
      <p:sp>
        <p:nvSpPr>
          <p:cNvPr id="130" name="Θέση περιεχομένου 3"/>
          <p:cNvSpPr txBox="1"/>
          <p:nvPr/>
        </p:nvSpPr>
        <p:spPr>
          <a:xfrm>
            <a:off x="814680" y="2751120"/>
            <a:ext cx="5189400" cy="3109680"/>
          </a:xfrm>
          <a:prstGeom prst="rect">
            <a:avLst/>
          </a:prstGeom>
          <a:noFill/>
          <a:ln w="0">
            <a:noFill/>
          </a:ln>
          <a:effectLst>
            <a:outerShdw dist="0" dir="0" blurRad="50760">
              <a:srgbClr val="000000">
                <a:alpha val="40000"/>
              </a:srgbClr>
            </a:outerShdw>
          </a:effectLst>
        </p:spPr>
        <p:txBody>
          <a:bodyPr>
            <a:noAutofit/>
          </a:bodyPr>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Γιώργος Γαρίνης</a:t>
            </a:r>
            <a:endParaRPr b="0" lang="en-US" sz="1800" spc="-1" strike="noStrike">
              <a:solidFill>
                <a:srgbClr val="ffffff"/>
              </a:solidFill>
              <a:latin typeface="Century Gothic"/>
            </a:endParaRPr>
          </a:p>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Γιώργος Κεβρεκίδης</a:t>
            </a:r>
            <a:endParaRPr b="0" lang="en-US" sz="1800" spc="-1" strike="noStrike">
              <a:solidFill>
                <a:srgbClr val="ffffff"/>
              </a:solidFill>
              <a:latin typeface="Century Gothic"/>
            </a:endParaRPr>
          </a:p>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Μάτα Κατσούλη</a:t>
            </a:r>
            <a:endParaRPr b="0" lang="en-US" sz="1800" spc="-1" strike="noStrike">
              <a:solidFill>
                <a:srgbClr val="ffffff"/>
              </a:solidFill>
              <a:latin typeface="Century Gothic"/>
            </a:endParaRPr>
          </a:p>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Βιργινία Παπατρέχα</a:t>
            </a:r>
            <a:endParaRPr b="0" lang="en-US" sz="1800" spc="-1" strike="noStrike">
              <a:solidFill>
                <a:srgbClr val="ffffff"/>
              </a:solidFill>
              <a:latin typeface="Century Gothic"/>
            </a:endParaRPr>
          </a:p>
          <a:p>
            <a:pPr>
              <a:lnSpc>
                <a:spcPct val="100000"/>
              </a:lnSpc>
              <a:spcBef>
                <a:spcPts val="360"/>
              </a:spcBef>
              <a:spcAft>
                <a:spcPts val="601"/>
              </a:spcAft>
            </a:pPr>
            <a:endParaRPr b="0" lang="en-US" sz="1800" spc="-1" strike="noStrike">
              <a:solidFill>
                <a:srgbClr val="ffffff"/>
              </a:solidFill>
              <a:latin typeface="Century Gothic"/>
            </a:endParaRPr>
          </a:p>
          <a:p>
            <a:pPr>
              <a:lnSpc>
                <a:spcPct val="100000"/>
              </a:lnSpc>
              <a:spcBef>
                <a:spcPts val="360"/>
              </a:spcBef>
              <a:spcAft>
                <a:spcPts val="601"/>
              </a:spcAft>
              <a:tabLst>
                <a:tab algn="l" pos="0"/>
              </a:tabLst>
            </a:pPr>
            <a:endParaRPr b="0" lang="en-US" sz="1800" spc="-1" strike="noStrike">
              <a:solidFill>
                <a:srgbClr val="ffffff"/>
              </a:solidFill>
              <a:latin typeface="Century Gothic"/>
            </a:endParaRPr>
          </a:p>
        </p:txBody>
      </p:sp>
      <p:pic>
        <p:nvPicPr>
          <p:cNvPr id="131" name="Picture 4" descr="Πέραν της αρχής της καταπίεσης | Χέρμπερτ Μαρκούζε - I for Interview"/>
          <p:cNvPicPr/>
          <p:nvPr/>
        </p:nvPicPr>
        <p:blipFill>
          <a:blip r:embed="rId1"/>
          <a:stretch/>
        </p:blipFill>
        <p:spPr>
          <a:xfrm>
            <a:off x="7066080" y="1897560"/>
            <a:ext cx="4381560" cy="3963240"/>
          </a:xfrm>
          <a:prstGeom prst="rect">
            <a:avLst/>
          </a:prstGeom>
          <a:ln w="0">
            <a:noFill/>
          </a:ln>
          <a:effectLst>
            <a:outerShdw blurRad="50760" dir="0">
              <a:srgbClr val="000000">
                <a:alpha val="40000"/>
              </a:srgbClr>
            </a:outerShdw>
          </a:effectLst>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32" name="Rectangle 7"/>
          <p:cNvSpPr/>
          <p:nvPr/>
        </p:nvSpPr>
        <p:spPr>
          <a:xfrm>
            <a:off x="0" y="0"/>
            <a:ext cx="12191760" cy="68576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sp>
      <p:sp>
        <p:nvSpPr>
          <p:cNvPr id="133" name="Freeform: Shape 9"/>
          <p:cNvSpPr/>
          <p:nvPr/>
        </p:nvSpPr>
        <p:spPr>
          <a:xfrm rot="16200000">
            <a:off x="-650520" y="650880"/>
            <a:ext cx="6857640" cy="5556240"/>
          </a:xfrm>
          <a:custGeom>
            <a:avLst/>
            <a:gdLst/>
            <a:ahLst/>
            <a:rect l="l" t="t" r="r" b="b"/>
            <a:pathLst>
              <a:path w="6858000" h="5556552">
                <a:moveTo>
                  <a:pt x="6858000" y="3445704"/>
                </a:moveTo>
                <a:lnTo>
                  <a:pt x="3829242" y="5433322"/>
                </a:lnTo>
                <a:lnTo>
                  <a:pt x="3827369" y="5434867"/>
                </a:lnTo>
                <a:lnTo>
                  <a:pt x="3824583" y="5436378"/>
                </a:lnTo>
                <a:lnTo>
                  <a:pt x="3798693" y="5453370"/>
                </a:lnTo>
                <a:lnTo>
                  <a:pt x="3785011" y="5457858"/>
                </a:lnTo>
                <a:lnTo>
                  <a:pt x="3706339" y="5500559"/>
                </a:lnTo>
                <a:cubicBezTo>
                  <a:pt x="3621096" y="5536614"/>
                  <a:pt x="3527375" y="5556552"/>
                  <a:pt x="3428998" y="5556552"/>
                </a:cubicBezTo>
                <a:cubicBezTo>
                  <a:pt x="3330621" y="5556552"/>
                  <a:pt x="3236901" y="5536614"/>
                  <a:pt x="3151658" y="5500559"/>
                </a:cubicBezTo>
                <a:lnTo>
                  <a:pt x="3072996" y="5457863"/>
                </a:lnTo>
                <a:lnTo>
                  <a:pt x="3059298" y="5453370"/>
                </a:lnTo>
                <a:lnTo>
                  <a:pt x="3033383" y="5436362"/>
                </a:lnTo>
                <a:lnTo>
                  <a:pt x="3030627" y="5434867"/>
                </a:lnTo>
                <a:lnTo>
                  <a:pt x="3028775" y="5433338"/>
                </a:lnTo>
                <a:lnTo>
                  <a:pt x="0" y="3445704"/>
                </a:lnTo>
                <a:close/>
                <a:moveTo>
                  <a:pt x="6858000" y="0"/>
                </a:moveTo>
                <a:lnTo>
                  <a:pt x="6858000" y="349336"/>
                </a:lnTo>
                <a:lnTo>
                  <a:pt x="6858000" y="3445703"/>
                </a:lnTo>
                <a:lnTo>
                  <a:pt x="0" y="3445703"/>
                </a:lnTo>
                <a:lnTo>
                  <a:pt x="0" y="0"/>
                </a:lnTo>
                <a:close/>
              </a:path>
            </a:pathLst>
          </a:custGeom>
          <a:blipFill rotWithShape="0">
            <a:blip r:embed="rId1"/>
            <a:tile/>
          </a:blipFill>
          <a:ln>
            <a:noFill/>
          </a:ln>
        </p:spPr>
        <p:style>
          <a:lnRef idx="1">
            <a:schemeClr val="accent1"/>
          </a:lnRef>
          <a:fillRef idx="3">
            <a:schemeClr val="accent1"/>
          </a:fillRef>
          <a:effectRef idx="2">
            <a:schemeClr val="accent1"/>
          </a:effectRef>
          <a:fontRef idx="minor"/>
        </p:style>
      </p:sp>
      <p:sp>
        <p:nvSpPr>
          <p:cNvPr id="134" name="Τίτλος 1"/>
          <p:cNvSpPr txBox="1"/>
          <p:nvPr/>
        </p:nvSpPr>
        <p:spPr>
          <a:xfrm>
            <a:off x="451440" y="1734840"/>
            <a:ext cx="3765240" cy="3387960"/>
          </a:xfrm>
          <a:prstGeom prst="rect">
            <a:avLst/>
          </a:prstGeom>
          <a:noFill/>
          <a:ln w="0">
            <a:noFill/>
          </a:ln>
          <a:effectLst>
            <a:outerShdw dist="0" dir="0" blurRad="50760">
              <a:srgbClr val="000000">
                <a:alpha val="60000"/>
              </a:srgbClr>
            </a:outerShdw>
          </a:effectLst>
        </p:spPr>
        <p:txBody>
          <a:bodyPr anchor="ctr">
            <a:normAutofit/>
          </a:bodyPr>
          <a:p>
            <a:pPr>
              <a:lnSpc>
                <a:spcPct val="100000"/>
              </a:lnSpc>
            </a:pPr>
            <a:r>
              <a:rPr b="0" lang="el-GR" sz="4000" spc="-1" strike="noStrike">
                <a:solidFill>
                  <a:srgbClr val="fefefe"/>
                </a:solidFill>
                <a:latin typeface="-webkit-standard"/>
              </a:rPr>
              <a:t>Ποιος είναι ο </a:t>
            </a:r>
            <a:r>
              <a:rPr b="0" lang="en" sz="4000" spc="-1" strike="noStrike">
                <a:solidFill>
                  <a:srgbClr val="fefefe"/>
                </a:solidFill>
                <a:latin typeface="-webkit-standard"/>
              </a:rPr>
              <a:t>Marcuse</a:t>
            </a:r>
            <a:endParaRPr b="0" lang="en-US" sz="4000" spc="-1" strike="noStrike">
              <a:solidFill>
                <a:srgbClr val="ffffff"/>
              </a:solidFill>
              <a:latin typeface="Century Gothic"/>
            </a:endParaRPr>
          </a:p>
        </p:txBody>
      </p:sp>
      <p:sp>
        <p:nvSpPr>
          <p:cNvPr id="135" name="Θέση περιεχομένου 2"/>
          <p:cNvSpPr txBox="1"/>
          <p:nvPr/>
        </p:nvSpPr>
        <p:spPr>
          <a:xfrm>
            <a:off x="5816880" y="978840"/>
            <a:ext cx="5804640" cy="4899600"/>
          </a:xfrm>
          <a:prstGeom prst="rect">
            <a:avLst/>
          </a:prstGeom>
          <a:noFill/>
          <a:ln w="0">
            <a:noFill/>
          </a:ln>
          <a:effectLst>
            <a:outerShdw dist="0" dir="0" blurRad="50760">
              <a:srgbClr val="000000">
                <a:alpha val="40000"/>
              </a:srgbClr>
            </a:outerShdw>
          </a:effectLst>
        </p:spPr>
        <p:txBody>
          <a:bodyPr anchor="ctr">
            <a:normAutofit/>
          </a:bodyPr>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000000"/>
                </a:solidFill>
                <a:latin typeface="Cambria"/>
                <a:ea typeface="Cambria"/>
              </a:rPr>
              <a:t>Φιλόσοφος της Σχολής της Φρανκφούρτης (1898–1979)</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000000"/>
                </a:solidFill>
                <a:latin typeface="Cambria"/>
                <a:ea typeface="Cambria"/>
              </a:rPr>
              <a:t>Εκπρόσωπος της Κριτικής Θεωρίας</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000000"/>
                </a:solidFill>
                <a:latin typeface="Cambria"/>
                <a:ea typeface="Cambria"/>
              </a:rPr>
              <a:t>Συνδυάζει Μαρξισμό και Ψυχανάλυση (</a:t>
            </a:r>
            <a:r>
              <a:rPr b="0" lang="en" sz="2400" spc="-1" strike="noStrike">
                <a:solidFill>
                  <a:srgbClr val="000000"/>
                </a:solidFill>
                <a:latin typeface="Cambria"/>
                <a:ea typeface="Cambria"/>
              </a:rPr>
              <a:t>Freud)</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000000"/>
                </a:solidFill>
                <a:latin typeface="Cambria"/>
                <a:ea typeface="Cambria"/>
              </a:rPr>
              <a:t>Κριτική στη σύγχρονη βιομηχανική κοινωνία και στην τεχνολογική λογική</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000000"/>
                </a:solidFill>
                <a:latin typeface="Cambria"/>
                <a:ea typeface="Cambria"/>
              </a:rPr>
              <a:t>Κύριο έργο: </a:t>
            </a:r>
            <a:r>
              <a:rPr b="0" i="1" lang="en" sz="2400" spc="-1" strike="noStrike">
                <a:solidFill>
                  <a:srgbClr val="000000"/>
                </a:solidFill>
                <a:latin typeface="Cambria"/>
                <a:ea typeface="Cambria"/>
              </a:rPr>
              <a:t>One-Dimensional Man</a:t>
            </a:r>
            <a:r>
              <a:rPr b="0" lang="en" sz="2400" spc="-1" strike="noStrike">
                <a:solidFill>
                  <a:srgbClr val="000000"/>
                </a:solidFill>
                <a:latin typeface="Cambria"/>
                <a:ea typeface="Cambria"/>
              </a:rPr>
              <a:t> (1964)</a:t>
            </a:r>
            <a:endParaRPr b="0" lang="en-US" sz="2400" spc="-1" strike="noStrike">
              <a:solidFill>
                <a:srgbClr val="ffffff"/>
              </a:solidFill>
              <a:latin typeface="Century Gothic"/>
            </a:endParaRPr>
          </a:p>
          <a:p>
            <a:pPr>
              <a:lnSpc>
                <a:spcPct val="100000"/>
              </a:lnSpc>
              <a:spcBef>
                <a:spcPts val="400"/>
              </a:spcBef>
              <a:spcAft>
                <a:spcPts val="601"/>
              </a:spcAf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Τίτλος 1"/>
          <p:cNvSpPr txBox="1"/>
          <p:nvPr/>
        </p:nvSpPr>
        <p:spPr>
          <a:xfrm>
            <a:off x="838080" y="202680"/>
            <a:ext cx="10515240" cy="740880"/>
          </a:xfrm>
          <a:prstGeom prst="rect">
            <a:avLst/>
          </a:prstGeom>
          <a:noFill/>
          <a:ln w="0">
            <a:noFill/>
          </a:ln>
          <a:effectLst>
            <a:outerShdw dist="0" dir="0" blurRad="50760">
              <a:srgbClr val="000000">
                <a:alpha val="60000"/>
              </a:srgbClr>
            </a:outerShdw>
          </a:effectLst>
        </p:spPr>
        <p:txBody>
          <a:bodyPr anchor="b">
            <a:normAutofit/>
          </a:bodyPr>
          <a:p>
            <a:pPr algn="r">
              <a:lnSpc>
                <a:spcPct val="100000"/>
              </a:lnSpc>
            </a:pPr>
            <a:r>
              <a:rPr b="1" lang="el-GR" sz="3400" spc="-1" strike="noStrike">
                <a:solidFill>
                  <a:srgbClr val="fefefe"/>
                </a:solidFill>
                <a:latin typeface="Century Gothic"/>
              </a:rPr>
              <a:t>Βασικά σημεία παρουσίασης</a:t>
            </a:r>
            <a:endParaRPr b="0" lang="en-US" sz="3400" spc="-1" strike="noStrike">
              <a:solidFill>
                <a:srgbClr val="ffffff"/>
              </a:solidFill>
              <a:latin typeface="Century Gothic"/>
            </a:endParaRPr>
          </a:p>
        </p:txBody>
      </p:sp>
      <p:sp>
        <p:nvSpPr>
          <p:cNvPr id="137" name="Θέση κειμένου 2"/>
          <p:cNvSpPr txBox="1"/>
          <p:nvPr/>
        </p:nvSpPr>
        <p:spPr>
          <a:xfrm>
            <a:off x="838080" y="943920"/>
            <a:ext cx="10625760" cy="4050360"/>
          </a:xfrm>
          <a:prstGeom prst="rect">
            <a:avLst/>
          </a:prstGeom>
          <a:noFill/>
          <a:ln w="0">
            <a:noFill/>
          </a:ln>
          <a:effectLst>
            <a:outerShdw dist="0" dir="0" blurRad="50760">
              <a:srgbClr val="000000">
                <a:alpha val="40000"/>
              </a:srgbClr>
            </a:outerShdw>
          </a:effectLst>
        </p:spPr>
        <p:txBody>
          <a:bodyPr>
            <a:normAutofit fontScale="67000"/>
          </a:bodyPr>
          <a:p>
            <a:pPr marL="457200" indent="-456840">
              <a:lnSpc>
                <a:spcPct val="100000"/>
              </a:lnSpc>
              <a:spcBef>
                <a:spcPts val="519"/>
              </a:spcBef>
              <a:spcAft>
                <a:spcPts val="601"/>
              </a:spcAft>
              <a:buClr>
                <a:srgbClr val="00c6bb"/>
              </a:buClr>
              <a:buFont typeface="Courier New"/>
              <a:buChar char="o"/>
            </a:pPr>
            <a:r>
              <a:rPr b="0" lang="el-GR" sz="2600" spc="-1" strike="noStrike">
                <a:solidFill>
                  <a:srgbClr val="ffffff"/>
                </a:solidFill>
                <a:latin typeface="Cambria"/>
                <a:ea typeface="Cambria"/>
              </a:rPr>
              <a:t>Πολιτισμός και κουλτούρα</a:t>
            </a:r>
            <a:endParaRPr b="0" lang="en-US" sz="2600" spc="-1" strike="noStrike">
              <a:solidFill>
                <a:srgbClr val="ffffff"/>
              </a:solidFill>
              <a:latin typeface="Century Gothic"/>
            </a:endParaRPr>
          </a:p>
          <a:p>
            <a:pPr marL="457200" indent="-456840">
              <a:lnSpc>
                <a:spcPct val="100000"/>
              </a:lnSpc>
              <a:spcBef>
                <a:spcPts val="519"/>
              </a:spcBef>
              <a:spcAft>
                <a:spcPts val="601"/>
              </a:spcAft>
              <a:buClr>
                <a:srgbClr val="00c6bb"/>
              </a:buClr>
              <a:buFont typeface="Courier New"/>
              <a:buChar char="o"/>
            </a:pPr>
            <a:r>
              <a:rPr b="0" lang="el-GR" sz="2600" spc="-1" strike="noStrike">
                <a:solidFill>
                  <a:srgbClr val="ffffff"/>
                </a:solidFill>
                <a:latin typeface="Cambria"/>
                <a:ea typeface="Cambria"/>
              </a:rPr>
              <a:t>Η ανώτερη κουλτούρα </a:t>
            </a:r>
            <a:endParaRPr b="0" lang="en-US" sz="2600" spc="-1" strike="noStrike">
              <a:solidFill>
                <a:srgbClr val="ffffff"/>
              </a:solidFill>
              <a:latin typeface="Century Gothic"/>
            </a:endParaRPr>
          </a:p>
          <a:p>
            <a:pPr marL="457200" indent="-456840">
              <a:lnSpc>
                <a:spcPct val="100000"/>
              </a:lnSpc>
              <a:spcBef>
                <a:spcPts val="519"/>
              </a:spcBef>
              <a:spcAft>
                <a:spcPts val="601"/>
              </a:spcAft>
              <a:buClr>
                <a:srgbClr val="00c6bb"/>
              </a:buClr>
              <a:buFont typeface="Courier New"/>
              <a:buChar char="o"/>
            </a:pPr>
            <a:r>
              <a:rPr b="0" lang="el-GR" sz="2600" spc="-1" strike="noStrike">
                <a:solidFill>
                  <a:srgbClr val="ffffff"/>
                </a:solidFill>
                <a:latin typeface="Cambria"/>
                <a:ea typeface="Cambria"/>
              </a:rPr>
              <a:t>Ο διαχωρισμός των επιστημών</a:t>
            </a:r>
            <a:endParaRPr b="0" lang="en-US" sz="2600" spc="-1" strike="noStrike">
              <a:solidFill>
                <a:srgbClr val="ffffff"/>
              </a:solidFill>
              <a:latin typeface="Century Gothic"/>
            </a:endParaRPr>
          </a:p>
          <a:p>
            <a:pPr marL="457200" indent="-456840">
              <a:lnSpc>
                <a:spcPct val="100000"/>
              </a:lnSpc>
              <a:spcBef>
                <a:spcPts val="519"/>
              </a:spcBef>
              <a:spcAft>
                <a:spcPts val="601"/>
              </a:spcAft>
              <a:buClr>
                <a:srgbClr val="00c6bb"/>
              </a:buClr>
              <a:buFont typeface="Courier New"/>
              <a:buChar char="o"/>
            </a:pPr>
            <a:r>
              <a:rPr b="0" lang="el-GR" sz="2600" spc="-1" strike="noStrike">
                <a:solidFill>
                  <a:srgbClr val="ffffff"/>
                </a:solidFill>
                <a:latin typeface="Cambria"/>
                <a:ea typeface="Cambria"/>
              </a:rPr>
              <a:t>Η απορρόφηση της κουλτούρας από τον πολιτισμό</a:t>
            </a:r>
            <a:endParaRPr b="0" lang="en-US" sz="2600" spc="-1" strike="noStrike">
              <a:solidFill>
                <a:srgbClr val="ffffff"/>
              </a:solidFill>
              <a:latin typeface="Century Gothic"/>
            </a:endParaRPr>
          </a:p>
          <a:p>
            <a:pPr marL="457200" indent="-456840">
              <a:lnSpc>
                <a:spcPct val="100000"/>
              </a:lnSpc>
              <a:spcBef>
                <a:spcPts val="519"/>
              </a:spcBef>
              <a:spcAft>
                <a:spcPts val="601"/>
              </a:spcAft>
              <a:buClr>
                <a:srgbClr val="00c6bb"/>
              </a:buClr>
              <a:buFont typeface="Courier New"/>
              <a:buChar char="o"/>
            </a:pPr>
            <a:r>
              <a:rPr b="0" lang="el-GR" sz="2600" spc="-1" strike="noStrike">
                <a:solidFill>
                  <a:srgbClr val="ffffff"/>
                </a:solidFill>
                <a:latin typeface="Cambria"/>
                <a:ea typeface="Cambria"/>
              </a:rPr>
              <a:t>Η ανάγκη για κοινωνική αλλαγή/ επαναπροσδιορισμός της κουλτούρας</a:t>
            </a:r>
            <a:endParaRPr b="0" lang="en-US" sz="2600" spc="-1" strike="noStrike">
              <a:solidFill>
                <a:srgbClr val="ffffff"/>
              </a:solidFill>
              <a:latin typeface="Century Gothic"/>
            </a:endParaRPr>
          </a:p>
          <a:p>
            <a:pPr marL="457200" indent="-456840">
              <a:lnSpc>
                <a:spcPct val="100000"/>
              </a:lnSpc>
              <a:spcBef>
                <a:spcPts val="519"/>
              </a:spcBef>
              <a:spcAft>
                <a:spcPts val="601"/>
              </a:spcAft>
              <a:buClr>
                <a:srgbClr val="00c6bb"/>
              </a:buClr>
              <a:buFont typeface="Courier New"/>
              <a:buChar char="o"/>
            </a:pPr>
            <a:r>
              <a:rPr b="0" lang="el-GR" sz="2600" spc="-1" strike="noStrike">
                <a:solidFill>
                  <a:srgbClr val="ffffff"/>
                </a:solidFill>
                <a:latin typeface="Cambria"/>
                <a:ea typeface="Cambria"/>
              </a:rPr>
              <a:t>Ο ρόλος της επιστήμης στον επαναπροσδιορισμό της κουλτούρας</a:t>
            </a:r>
            <a:endParaRPr b="0" lang="en-US" sz="2600" spc="-1" strike="noStrike">
              <a:solidFill>
                <a:srgbClr val="ffffff"/>
              </a:solidFill>
              <a:latin typeface="Century Gothic"/>
            </a:endParaRPr>
          </a:p>
          <a:p>
            <a:pPr marL="457200" indent="-456840">
              <a:lnSpc>
                <a:spcPct val="100000"/>
              </a:lnSpc>
              <a:spcBef>
                <a:spcPts val="519"/>
              </a:spcBef>
              <a:spcAft>
                <a:spcPts val="601"/>
              </a:spcAft>
              <a:buClr>
                <a:srgbClr val="00c6bb"/>
              </a:buClr>
              <a:buFont typeface="Courier New"/>
              <a:buChar char="o"/>
            </a:pPr>
            <a:r>
              <a:rPr b="0" lang="el-GR" sz="2600" spc="-1" strike="noStrike">
                <a:solidFill>
                  <a:srgbClr val="ffffff"/>
                </a:solidFill>
                <a:latin typeface="Cambria"/>
                <a:ea typeface="Cambria"/>
              </a:rPr>
              <a:t>Η επιστήμη στο πλευρό της κοινωνίας</a:t>
            </a:r>
            <a:endParaRPr b="0" lang="en-US" sz="2600" spc="-1" strike="noStrike">
              <a:solidFill>
                <a:srgbClr val="ffffff"/>
              </a:solidFill>
              <a:latin typeface="Century Gothic"/>
            </a:endParaRPr>
          </a:p>
          <a:p>
            <a:pPr marL="457200" indent="-456840">
              <a:lnSpc>
                <a:spcPct val="100000"/>
              </a:lnSpc>
              <a:spcBef>
                <a:spcPts val="519"/>
              </a:spcBef>
              <a:spcAft>
                <a:spcPts val="601"/>
              </a:spcAft>
              <a:buClr>
                <a:srgbClr val="00c6bb"/>
              </a:buClr>
              <a:buFont typeface="Courier New"/>
              <a:buChar char="o"/>
            </a:pPr>
            <a:r>
              <a:rPr b="0" lang="el-GR" sz="2600" spc="-1" strike="noStrike">
                <a:solidFill>
                  <a:srgbClr val="ffffff"/>
                </a:solidFill>
                <a:latin typeface="Cambria"/>
                <a:ea typeface="Cambria"/>
              </a:rPr>
              <a:t>Επιστημονική εναντίον μη επιστημονικής κουλτούρας</a:t>
            </a:r>
            <a:endParaRPr b="0" lang="en-US" sz="2600" spc="-1" strike="noStrike">
              <a:solidFill>
                <a:srgbClr val="ffffff"/>
              </a:solidFill>
              <a:latin typeface="Century Gothic"/>
            </a:endParaRPr>
          </a:p>
          <a:p>
            <a:pPr marL="457200" indent="-456840">
              <a:lnSpc>
                <a:spcPct val="100000"/>
              </a:lnSpc>
              <a:spcBef>
                <a:spcPts val="519"/>
              </a:spcBef>
              <a:spcAft>
                <a:spcPts val="601"/>
              </a:spcAft>
              <a:buClr>
                <a:srgbClr val="00c6bb"/>
              </a:buClr>
              <a:buFont typeface="Courier New"/>
              <a:buChar char="o"/>
            </a:pPr>
            <a:r>
              <a:rPr b="0" lang="el-GR" sz="2600" spc="-1" strike="noStrike">
                <a:solidFill>
                  <a:srgbClr val="ffffff"/>
                </a:solidFill>
                <a:latin typeface="Cambria"/>
                <a:ea typeface="Cambria"/>
              </a:rPr>
              <a:t>Ο ρόλος της εκπαίδευσης στη βελτίωση της κοινωνίας</a:t>
            </a:r>
            <a:endParaRPr b="0" lang="en-US" sz="2600" spc="-1" strike="noStrike">
              <a:solidFill>
                <a:srgbClr val="ffffff"/>
              </a:solidFill>
              <a:latin typeface="Century Gothic"/>
            </a:endParaRPr>
          </a:p>
          <a:p>
            <a:pPr algn="r">
              <a:lnSpc>
                <a:spcPct val="100000"/>
              </a:lnSpc>
              <a:spcBef>
                <a:spcPts val="360"/>
              </a:spcBef>
              <a:spcAft>
                <a:spcPts val="601"/>
              </a:spcAft>
            </a:pPr>
            <a:endParaRPr b="0" lang="en-US" sz="2600" spc="-1" strike="noStrike">
              <a:solidFill>
                <a:srgbClr val="ffffff"/>
              </a:solidFill>
              <a:latin typeface="Century Gothic"/>
            </a:endParaRPr>
          </a:p>
          <a:p>
            <a:pPr algn="r">
              <a:lnSpc>
                <a:spcPct val="100000"/>
              </a:lnSpc>
              <a:spcBef>
                <a:spcPts val="360"/>
              </a:spcBef>
              <a:spcAft>
                <a:spcPts val="601"/>
              </a:spcAft>
              <a:tabLst>
                <a:tab algn="l" pos="0"/>
              </a:tabLst>
            </a:pPr>
            <a:endParaRPr b="0" lang="en-US" sz="26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212121"/>
        </a:solidFill>
      </p:bgPr>
    </p:bg>
    <p:spTree>
      <p:nvGrpSpPr>
        <p:cNvPr id="1" name=""/>
        <p:cNvGrpSpPr/>
        <p:nvPr/>
      </p:nvGrpSpPr>
      <p:grpSpPr>
        <a:xfrm>
          <a:off x="0" y="0"/>
          <a:ext cx="0" cy="0"/>
          <a:chOff x="0" y="0"/>
          <a:chExt cx="0" cy="0"/>
        </a:xfrm>
      </p:grpSpPr>
      <p:sp>
        <p:nvSpPr>
          <p:cNvPr id="138" name="Τίτλος 1"/>
          <p:cNvSpPr txBox="1"/>
          <p:nvPr/>
        </p:nvSpPr>
        <p:spPr>
          <a:xfrm>
            <a:off x="579960" y="447120"/>
            <a:ext cx="11296800" cy="811080"/>
          </a:xfrm>
          <a:prstGeom prst="rect">
            <a:avLst/>
          </a:prstGeom>
          <a:noFill/>
          <a:ln w="0">
            <a:noFill/>
          </a:ln>
          <a:effectLst>
            <a:outerShdw dist="0" dir="0" blurRad="50760">
              <a:srgbClr val="000000">
                <a:alpha val="60000"/>
              </a:srgbClr>
            </a:outerShdw>
          </a:effectLst>
        </p:spPr>
        <p:txBody>
          <a:bodyPr anchor="b">
            <a:normAutofit/>
          </a:bodyPr>
          <a:p>
            <a:pPr>
              <a:lnSpc>
                <a:spcPct val="90000"/>
              </a:lnSpc>
            </a:pPr>
            <a:r>
              <a:rPr b="1" lang="el-GR" sz="3100" spc="-1" strike="noStrike">
                <a:solidFill>
                  <a:srgbClr val="fefefe"/>
                </a:solidFill>
                <a:latin typeface="Cambria"/>
                <a:ea typeface="Cambria"/>
              </a:rPr>
              <a:t>Η Εξίσωση των επιστήμων και  ο «τεχνολογικός πολιτισμός»</a:t>
            </a:r>
            <a:endParaRPr b="0" lang="en-US" sz="3100" spc="-1" strike="noStrike">
              <a:solidFill>
                <a:srgbClr val="ffffff"/>
              </a:solidFill>
              <a:latin typeface="Century Gothic"/>
            </a:endParaRPr>
          </a:p>
        </p:txBody>
      </p:sp>
      <p:graphicFrame>
        <p:nvGraphicFramePr>
          <p:cNvPr id="1" name="Diagram1"/>
          <p:cNvGraphicFramePr/>
          <p:nvPr>
            <p:extLst>
              <p:ext uri="{D42A27DB-BD31-4B8C-83A1-F6EECF244321}">
                <p14:modId xmlns:p14="http://schemas.microsoft.com/office/powerpoint/2010/main" val="3367694708"/>
              </p:ext>
            </p:extLst>
          </p:nvPr>
        </p:nvGraphicFramePr>
        <p:xfrm>
          <a:off x="819000" y="2310480"/>
          <a:ext cx="10553400" cy="354852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0" lang="el-GR" sz="4000" spc="-1" strike="noStrike">
                <a:solidFill>
                  <a:srgbClr val="000000"/>
                </a:solidFill>
                <a:latin typeface="-webkit-standard"/>
              </a:rPr>
              <a:t>Ορισμός της Οπερασιοναλιστικής Σκέψης</a:t>
            </a:r>
            <a:endParaRPr b="0" lang="en-US" sz="4000" spc="-1" strike="noStrike">
              <a:solidFill>
                <a:srgbClr val="ffffff"/>
              </a:solidFill>
              <a:latin typeface="Century Gothic"/>
            </a:endParaRPr>
          </a:p>
        </p:txBody>
      </p:sp>
      <p:sp>
        <p:nvSpPr>
          <p:cNvPr id="140"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Autofit/>
          </a:bodyPr>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Σκέψη που αξιολογεί τα πάντα βάσει αποτελεσματικότητας και χρησιμότητας.</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Δεν αναζητά το </a:t>
            </a:r>
            <a:r>
              <a:rPr b="1" lang="el-GR" sz="2400" spc="-1" strike="noStrike">
                <a:solidFill>
                  <a:srgbClr val="ffffff"/>
                </a:solidFill>
                <a:latin typeface="Cambria"/>
                <a:ea typeface="Cambria"/>
              </a:rPr>
              <a:t>νόημα</a:t>
            </a:r>
            <a:r>
              <a:rPr b="0" lang="el-GR" sz="2400" spc="-1" strike="noStrike">
                <a:solidFill>
                  <a:srgbClr val="ffffff"/>
                </a:solidFill>
                <a:latin typeface="Cambria"/>
                <a:ea typeface="Cambria"/>
              </a:rPr>
              <a:t> ή το </a:t>
            </a:r>
            <a:r>
              <a:rPr b="1" lang="el-GR" sz="2400" spc="-1" strike="noStrike">
                <a:solidFill>
                  <a:srgbClr val="ffffff"/>
                </a:solidFill>
                <a:latin typeface="Cambria"/>
                <a:ea typeface="Cambria"/>
              </a:rPr>
              <a:t>αληθές</a:t>
            </a:r>
            <a:r>
              <a:rPr b="0" lang="el-GR" sz="2400" spc="-1" strike="noStrike">
                <a:solidFill>
                  <a:srgbClr val="ffffff"/>
                </a:solidFill>
                <a:latin typeface="Cambria"/>
                <a:ea typeface="Cambria"/>
              </a:rPr>
              <a:t>, αλλά το </a:t>
            </a:r>
            <a:r>
              <a:rPr b="1" lang="el-GR" sz="2400" spc="-1" strike="noStrike">
                <a:solidFill>
                  <a:srgbClr val="ffffff"/>
                </a:solidFill>
                <a:latin typeface="Cambria"/>
                <a:ea typeface="Cambria"/>
              </a:rPr>
              <a:t>πρακτικά εφαρμόσιμο</a:t>
            </a:r>
            <a:r>
              <a:rPr b="0" lang="el-GR" sz="2400" spc="-1" strike="noStrike">
                <a:solidFill>
                  <a:srgbClr val="ffffff"/>
                </a:solidFill>
                <a:latin typeface="Cambria"/>
                <a:ea typeface="Cambria"/>
              </a:rPr>
              <a:t>.</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Μετατρέπει τη γνώση σε </a:t>
            </a:r>
            <a:r>
              <a:rPr b="1" lang="el-GR" sz="2400" spc="-1" strike="noStrike">
                <a:solidFill>
                  <a:srgbClr val="ffffff"/>
                </a:solidFill>
                <a:latin typeface="Cambria"/>
                <a:ea typeface="Cambria"/>
              </a:rPr>
              <a:t>τεχνική οργάνωση και έλεγχο</a:t>
            </a:r>
            <a:r>
              <a:rPr b="0" lang="el-GR" sz="2400" spc="-1" strike="noStrike">
                <a:solidFill>
                  <a:srgbClr val="ffffff"/>
                </a:solidFill>
                <a:latin typeface="Cambria"/>
                <a:ea typeface="Cambria"/>
              </a:rPr>
              <a:t>.</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Εκφράζει τη </a:t>
            </a:r>
            <a:r>
              <a:rPr b="1" lang="el-GR" sz="2400" spc="-1" strike="noStrike">
                <a:solidFill>
                  <a:srgbClr val="ffffff"/>
                </a:solidFill>
                <a:latin typeface="Cambria"/>
                <a:ea typeface="Cambria"/>
              </a:rPr>
              <a:t>λογική του τεχνολογικού πολιτισμού</a:t>
            </a:r>
            <a:r>
              <a:rPr b="0" lang="el-GR" sz="2400" spc="-1" strike="noStrike">
                <a:solidFill>
                  <a:srgbClr val="ffffff"/>
                </a:solidFill>
                <a:latin typeface="Cambria"/>
                <a:ea typeface="Cambria"/>
              </a:rPr>
              <a:t>.</a:t>
            </a:r>
            <a:endParaRPr b="0" lang="en-US" sz="2400" spc="-1" strike="noStrike">
              <a:solidFill>
                <a:srgbClr val="ffffff"/>
              </a:solidFill>
              <a:latin typeface="Century Gothic"/>
            </a:endParaRPr>
          </a:p>
          <a:p>
            <a:pPr>
              <a:lnSpc>
                <a:spcPct val="100000"/>
              </a:lnSpc>
              <a:spcBef>
                <a:spcPts val="360"/>
              </a:spcBef>
              <a:spcAft>
                <a:spcPts val="601"/>
              </a:spcAft>
              <a:tabLst>
                <a:tab algn="l" pos="0"/>
              </a:tabLs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1"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0" lang="el-GR" sz="4000" spc="-1" strike="noStrike">
                <a:solidFill>
                  <a:srgbClr val="000000"/>
                </a:solidFill>
                <a:latin typeface="-webkit-standard"/>
              </a:rPr>
              <a:t>Η υποτίμηση των επιστημών του πνεύματος</a:t>
            </a:r>
            <a:endParaRPr b="0" lang="en-US" sz="4000" spc="-1" strike="noStrike">
              <a:solidFill>
                <a:srgbClr val="ffffff"/>
              </a:solidFill>
              <a:latin typeface="Century Gothic"/>
            </a:endParaRPr>
          </a:p>
        </p:txBody>
      </p:sp>
      <p:sp>
        <p:nvSpPr>
          <p:cNvPr id="142"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rmAutofit/>
          </a:bodyPr>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Οι επιστήμες του πνεύματος θεωρούνται «μη επιστημονικές».</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Ασχολούνται με έννοιες όπως αξίες, νόημα, εμπειρία.</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Στον τεχνολογικό πολιτισμό όμως,</a:t>
            </a:r>
            <a:br/>
            <a:r>
              <a:rPr b="0" lang="el-GR" sz="2400" spc="-1" strike="noStrike">
                <a:solidFill>
                  <a:srgbClr val="ffffff"/>
                </a:solidFill>
                <a:latin typeface="Cambria"/>
                <a:ea typeface="Cambria"/>
              </a:rPr>
              <a:t>→ πρέπει να “μεταφραστούν” σε μετρήσιμους όρους για να γίνουν αποδεκτές.</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Αν το κάνουν, </a:t>
            </a:r>
            <a:r>
              <a:rPr b="1" lang="el-GR" sz="2400" spc="-1" strike="noStrike">
                <a:solidFill>
                  <a:srgbClr val="ffffff"/>
                </a:solidFill>
                <a:latin typeface="Cambria"/>
                <a:ea typeface="Cambria"/>
              </a:rPr>
              <a:t>παύουν να είναι αυτό που είναι</a:t>
            </a:r>
            <a:r>
              <a:rPr b="0" lang="el-GR" sz="2400" spc="-1" strike="noStrike">
                <a:solidFill>
                  <a:srgbClr val="ffffff"/>
                </a:solidFill>
                <a:latin typeface="Cambria"/>
                <a:ea typeface="Cambria"/>
              </a:rPr>
              <a:t> – χάνουν τη μεταφυσική και ανθρωπιστική τους διάσταση.</a:t>
            </a: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Τίτλος 1"/>
          <p:cNvSpPr txBox="1"/>
          <p:nvPr/>
        </p:nvSpPr>
        <p:spPr>
          <a:xfrm>
            <a:off x="810000" y="206640"/>
            <a:ext cx="11184840" cy="121068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0" lang="el-GR" sz="4000" spc="-1" strike="noStrike">
                <a:solidFill>
                  <a:srgbClr val="000000"/>
                </a:solidFill>
                <a:latin typeface="-webkit-standard"/>
              </a:rPr>
              <a:t>Η παραδοσιακή κουλτούρα και το Αρχιμήδειο Σημείο</a:t>
            </a:r>
            <a:endParaRPr b="0" lang="en-US" sz="4000" spc="-1" strike="noStrike">
              <a:solidFill>
                <a:srgbClr val="ffffff"/>
              </a:solidFill>
              <a:latin typeface="Century Gothic"/>
            </a:endParaRPr>
          </a:p>
        </p:txBody>
      </p:sp>
      <p:sp>
        <p:nvSpPr>
          <p:cNvPr id="144"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rmAutofit/>
          </a:bodyPr>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παλιά κουλτούρα ήταν </a:t>
            </a:r>
            <a:r>
              <a:rPr b="1" lang="el-GR" sz="2400" spc="-1" strike="noStrike">
                <a:solidFill>
                  <a:srgbClr val="ffffff"/>
                </a:solidFill>
                <a:latin typeface="Cambria"/>
                <a:ea typeface="Cambria"/>
              </a:rPr>
              <a:t>ανεξάρτητη</a:t>
            </a:r>
            <a:r>
              <a:rPr b="0" lang="el-GR" sz="2400" spc="-1" strike="noStrike">
                <a:solidFill>
                  <a:srgbClr val="ffffff"/>
                </a:solidFill>
                <a:latin typeface="Cambria"/>
                <a:ea typeface="Cambria"/>
              </a:rPr>
              <a:t> από εργασία και χρησιμότητα.</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Δημιούργησε έναν </a:t>
            </a:r>
            <a:r>
              <a:rPr b="1" lang="el-GR" sz="2400" spc="-1" strike="noStrike">
                <a:solidFill>
                  <a:srgbClr val="ffffff"/>
                </a:solidFill>
                <a:latin typeface="Cambria"/>
                <a:ea typeface="Cambria"/>
              </a:rPr>
              <a:t>πνευματικό χώρο αυτονομίας</a:t>
            </a:r>
            <a:r>
              <a:rPr b="0" lang="el-GR" sz="2400" spc="-1" strike="noStrike">
                <a:solidFill>
                  <a:srgbClr val="ffffff"/>
                </a:solidFill>
                <a:latin typeface="Cambria"/>
                <a:ea typeface="Cambria"/>
              </a:rPr>
              <a:t> και υπέρβασης.</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Εκεί μπορούσε να ασκηθεί </a:t>
            </a:r>
            <a:r>
              <a:rPr b="1" lang="el-GR" sz="2400" spc="-1" strike="noStrike">
                <a:solidFill>
                  <a:srgbClr val="ffffff"/>
                </a:solidFill>
                <a:latin typeface="Cambria"/>
                <a:ea typeface="Cambria"/>
              </a:rPr>
              <a:t>κριτική και άρνηση</a:t>
            </a:r>
            <a:r>
              <a:rPr b="0" lang="el-GR" sz="2400" spc="-1" strike="noStrike">
                <a:solidFill>
                  <a:srgbClr val="ffffff"/>
                </a:solidFill>
                <a:latin typeface="Cambria"/>
                <a:ea typeface="Cambria"/>
              </a:rPr>
              <a:t> απέναντι στην κοινωνία.</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Αυτό ήταν το </a:t>
            </a:r>
            <a:r>
              <a:rPr b="1" lang="el-GR" sz="2400" spc="-1" strike="noStrike">
                <a:solidFill>
                  <a:srgbClr val="ffffff"/>
                </a:solidFill>
                <a:latin typeface="Cambria"/>
                <a:ea typeface="Cambria"/>
              </a:rPr>
              <a:t>«Αρχιμήδειο σημείο»</a:t>
            </a:r>
            <a:r>
              <a:rPr b="0" lang="el-GR" sz="2400" spc="-1" strike="noStrike">
                <a:solidFill>
                  <a:srgbClr val="ffffff"/>
                </a:solidFill>
                <a:latin typeface="Cambria"/>
                <a:ea typeface="Cambria"/>
              </a:rPr>
              <a:t>:</a:t>
            </a:r>
            <a:br/>
            <a:r>
              <a:rPr b="0" lang="el-GR" sz="2400" spc="-1" strike="noStrike">
                <a:solidFill>
                  <a:srgbClr val="ffffff"/>
                </a:solidFill>
                <a:latin typeface="Cambria"/>
                <a:ea typeface="Cambria"/>
              </a:rPr>
              <a:t>➤ ένα σταθερό σημείο έξω από τον κόσμο, από όπου μπορούσε να τον κρίνει.</a:t>
            </a: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0" lang="el-GR" sz="4000" spc="-1" strike="noStrike">
                <a:solidFill>
                  <a:srgbClr val="000000"/>
                </a:solidFill>
                <a:latin typeface="-webkit-standard"/>
              </a:rPr>
              <a:t>Η απώλεια του Αρχιμήδειου Σημείου</a:t>
            </a:r>
            <a:endParaRPr b="0" lang="en-US" sz="4000" spc="-1" strike="noStrike">
              <a:solidFill>
                <a:srgbClr val="ffffff"/>
              </a:solidFill>
              <a:latin typeface="Century Gothic"/>
            </a:endParaRPr>
          </a:p>
        </p:txBody>
      </p:sp>
      <p:sp>
        <p:nvSpPr>
          <p:cNvPr id="146"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rmAutofit/>
          </a:bodyPr>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Στη σύγχρονη εποχή ο χώρος αυτός </a:t>
            </a:r>
            <a:r>
              <a:rPr b="1" lang="el-GR" sz="2400" spc="-1" strike="noStrike">
                <a:solidFill>
                  <a:srgbClr val="ffffff"/>
                </a:solidFill>
                <a:latin typeface="Cambria"/>
                <a:ea typeface="Cambria"/>
              </a:rPr>
              <a:t>εξαφανίστηκε</a:t>
            </a:r>
            <a:r>
              <a:rPr b="0" lang="el-GR" sz="2400" spc="-1" strike="noStrike">
                <a:solidFill>
                  <a:srgbClr val="ffffff"/>
                </a:solidFill>
                <a:latin typeface="Cambria"/>
                <a:ea typeface="Cambria"/>
              </a:rPr>
              <a:t>.</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σκέψη και η τέχνη </a:t>
            </a:r>
            <a:r>
              <a:rPr b="1" lang="el-GR" sz="2400" spc="-1" strike="noStrike">
                <a:solidFill>
                  <a:srgbClr val="ffffff"/>
                </a:solidFill>
                <a:latin typeface="Cambria"/>
                <a:ea typeface="Cambria"/>
              </a:rPr>
              <a:t>ενσωματώνονται</a:t>
            </a:r>
            <a:r>
              <a:rPr b="0" lang="el-GR" sz="2400" spc="-1" strike="noStrike">
                <a:solidFill>
                  <a:srgbClr val="ffffff"/>
                </a:solidFill>
                <a:latin typeface="Cambria"/>
                <a:ea typeface="Cambria"/>
              </a:rPr>
              <a:t> στο σύστημα.</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κουλτούρα </a:t>
            </a:r>
            <a:r>
              <a:rPr b="1" lang="el-GR" sz="2400" spc="-1" strike="noStrike">
                <a:solidFill>
                  <a:srgbClr val="ffffff"/>
                </a:solidFill>
                <a:latin typeface="Cambria"/>
                <a:ea typeface="Cambria"/>
              </a:rPr>
              <a:t>παύει να αντιστέκεται</a:t>
            </a:r>
            <a:r>
              <a:rPr b="0" lang="el-GR" sz="2400" spc="-1" strike="noStrike">
                <a:solidFill>
                  <a:srgbClr val="ffffff"/>
                </a:solidFill>
                <a:latin typeface="Cambria"/>
                <a:ea typeface="Cambria"/>
              </a:rPr>
              <a:t> — γίνεται μέρος του μηχανισμού.</a:t>
            </a: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0" lang="el-GR" sz="4000" spc="-1" strike="noStrike">
                <a:solidFill>
                  <a:srgbClr val="000000"/>
                </a:solidFill>
                <a:latin typeface="-webkit-standard"/>
              </a:rPr>
              <a:t>Η κουλτούρα ως προνόμιο και ως άρνηση</a:t>
            </a:r>
            <a:endParaRPr b="0" lang="en-US" sz="4000" spc="-1" strike="noStrike">
              <a:solidFill>
                <a:srgbClr val="ffffff"/>
              </a:solidFill>
              <a:latin typeface="Century Gothic"/>
            </a:endParaRPr>
          </a:p>
        </p:txBody>
      </p:sp>
      <p:sp>
        <p:nvSpPr>
          <p:cNvPr id="148"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Autofit/>
          </a:bodyPr>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Παλιά ήταν προνόμιο μιας </a:t>
            </a:r>
            <a:r>
              <a:rPr b="1" lang="el-GR" sz="2400" spc="-1" strike="noStrike">
                <a:solidFill>
                  <a:srgbClr val="ffffff"/>
                </a:solidFill>
                <a:latin typeface="Cambria"/>
                <a:ea typeface="Cambria"/>
              </a:rPr>
              <a:t>μικρής μορφωμένης μειοψηφίας</a:t>
            </a:r>
            <a:r>
              <a:rPr b="0" lang="el-GR" sz="2400" spc="-1" strike="noStrike">
                <a:solidFill>
                  <a:srgbClr val="ffffff"/>
                </a:solidFill>
                <a:latin typeface="Cambria"/>
                <a:ea typeface="Cambria"/>
              </a:rPr>
              <a:t>.</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Όμως αυτή η διάκριση (πλούσιοι/φτωχοί) επέτρεπε έναν </a:t>
            </a:r>
            <a:r>
              <a:rPr b="1" lang="el-GR" sz="2400" spc="-1" strike="noStrike">
                <a:solidFill>
                  <a:srgbClr val="ffffff"/>
                </a:solidFill>
                <a:latin typeface="Cambria"/>
                <a:ea typeface="Cambria"/>
              </a:rPr>
              <a:t>χώρο αντίστασης</a:t>
            </a:r>
            <a:r>
              <a:rPr b="0" lang="el-GR" sz="2400" spc="-1" strike="noStrike">
                <a:solidFill>
                  <a:srgbClr val="ffffff"/>
                </a:solidFill>
                <a:latin typeface="Cambria"/>
                <a:ea typeface="Cambria"/>
              </a:rPr>
              <a:t>.</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Εκεί μπορούσαν να επιβιώσουν αξίες </a:t>
            </a:r>
            <a:r>
              <a:rPr b="1" lang="el-GR" sz="2400" spc="-1" strike="noStrike">
                <a:solidFill>
                  <a:srgbClr val="ffffff"/>
                </a:solidFill>
                <a:latin typeface="Cambria"/>
                <a:ea typeface="Cambria"/>
              </a:rPr>
              <a:t>αντίθετες προς την κοινωνική πραγματικότητα</a:t>
            </a:r>
            <a:r>
              <a:rPr b="0" lang="el-GR" sz="2400" spc="-1" strike="noStrike">
                <a:solidFill>
                  <a:srgbClr val="ffffff"/>
                </a:solidFill>
                <a:latin typeface="Cambria"/>
                <a:ea typeface="Cambria"/>
              </a:rPr>
              <a:t>.</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ανώτερη κουλτούρα εξέφραζε </a:t>
            </a:r>
            <a:r>
              <a:rPr b="1" lang="el-GR" sz="2400" spc="-1" strike="noStrike">
                <a:solidFill>
                  <a:srgbClr val="ffffff"/>
                </a:solidFill>
                <a:latin typeface="Cambria"/>
                <a:ea typeface="Cambria"/>
              </a:rPr>
              <a:t>άρνηση</a:t>
            </a:r>
            <a:r>
              <a:rPr b="0" lang="el-GR" sz="2400" spc="-1" strike="noStrike">
                <a:solidFill>
                  <a:srgbClr val="ffffff"/>
                </a:solidFill>
                <a:latin typeface="Cambria"/>
                <a:ea typeface="Cambria"/>
              </a:rPr>
              <a:t>, όχι συμφιλίωση.</a:t>
            </a:r>
            <a:endParaRPr b="0" lang="en-US" sz="2400" spc="-1" strike="noStrike">
              <a:solidFill>
                <a:srgbClr val="ffffff"/>
              </a:solidFill>
              <a:latin typeface="Century Gothic"/>
            </a:endParaRPr>
          </a:p>
          <a:p>
            <a:pPr>
              <a:lnSpc>
                <a:spcPct val="100000"/>
              </a:lnSpc>
              <a:spcBef>
                <a:spcPts val="360"/>
              </a:spcBef>
              <a:spcAft>
                <a:spcPts val="601"/>
              </a:spcAft>
              <a:tabLst>
                <a:tab algn="l" pos="0"/>
              </a:tabLs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0" lang="el-GR" sz="4000" spc="-1" strike="noStrike">
                <a:solidFill>
                  <a:srgbClr val="000000"/>
                </a:solidFill>
                <a:latin typeface="-webkit-standard"/>
              </a:rPr>
              <a:t>Η μαζικοποίηση και ενσωμάτωση της κουλτούρας</a:t>
            </a:r>
            <a:endParaRPr b="0" lang="en-US" sz="4000" spc="-1" strike="noStrike">
              <a:solidFill>
                <a:srgbClr val="ffffff"/>
              </a:solidFill>
              <a:latin typeface="Century Gothic"/>
            </a:endParaRPr>
          </a:p>
        </p:txBody>
      </p:sp>
      <p:sp>
        <p:nvSpPr>
          <p:cNvPr id="150"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Autofit/>
          </a:bodyPr>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Σήμερα η κουλτούρα είναι πιο προσβάσιμη από ποτέ.</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Διαβάζεται, βλέπεται, ακούγεται — αλλά </a:t>
            </a:r>
            <a:r>
              <a:rPr b="1" lang="el-GR" sz="2400" spc="-1" strike="noStrike">
                <a:solidFill>
                  <a:srgbClr val="ffffff"/>
                </a:solidFill>
                <a:latin typeface="Cambria"/>
                <a:ea typeface="Cambria"/>
              </a:rPr>
              <a:t>χωρίς κατανόηση</a:t>
            </a:r>
            <a:r>
              <a:rPr b="0" lang="el-GR" sz="2400" spc="-1" strike="noStrike">
                <a:solidFill>
                  <a:srgbClr val="ffffff"/>
                </a:solidFill>
                <a:latin typeface="Cambria"/>
                <a:ea typeface="Cambria"/>
              </a:rPr>
              <a:t>.</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Ο πνευματικός χώρος ερμηνείας έχει χαθεί.</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a:t>
            </a:r>
            <a:r>
              <a:rPr b="1" lang="el-GR" sz="2400" spc="-1" strike="noStrike">
                <a:solidFill>
                  <a:srgbClr val="ffffff"/>
                </a:solidFill>
                <a:latin typeface="Cambria"/>
                <a:ea typeface="Cambria"/>
              </a:rPr>
              <a:t>κριτική και υπερβατική διάσταση</a:t>
            </a:r>
            <a:r>
              <a:rPr b="0" lang="el-GR" sz="2400" spc="-1" strike="noStrike">
                <a:solidFill>
                  <a:srgbClr val="ffffff"/>
                </a:solidFill>
                <a:latin typeface="Cambria"/>
                <a:ea typeface="Cambria"/>
              </a:rPr>
              <a:t> της κουλτούρας απορροφάται.</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τέχνη και η φιλοσοφία </a:t>
            </a:r>
            <a:r>
              <a:rPr b="1" lang="el-GR" sz="2400" spc="-1" strike="noStrike">
                <a:solidFill>
                  <a:srgbClr val="ffffff"/>
                </a:solidFill>
                <a:latin typeface="Cambria"/>
                <a:ea typeface="Cambria"/>
              </a:rPr>
              <a:t>μετατρέπονται σε ψυχαγωγία</a:t>
            </a:r>
            <a:r>
              <a:rPr b="0" lang="el-GR" sz="2400" spc="-1" strike="noStrike">
                <a:solidFill>
                  <a:srgbClr val="ffffff"/>
                </a:solidFill>
                <a:latin typeface="Cambria"/>
                <a:ea typeface="Cambria"/>
              </a:rPr>
              <a:t> και </a:t>
            </a:r>
            <a:r>
              <a:rPr b="1" lang="el-GR" sz="2400" spc="-1" strike="noStrike">
                <a:solidFill>
                  <a:srgbClr val="ffffff"/>
                </a:solidFill>
                <a:latin typeface="Cambria"/>
                <a:ea typeface="Cambria"/>
              </a:rPr>
              <a:t>εμπόρευμα</a:t>
            </a:r>
            <a:r>
              <a:rPr b="0" lang="el-GR" sz="2400" spc="-1" strike="noStrike">
                <a:solidFill>
                  <a:srgbClr val="ffffff"/>
                </a:solidFill>
                <a:latin typeface="Cambria"/>
                <a:ea typeface="Cambria"/>
              </a:rPr>
              <a:t>.</a:t>
            </a:r>
            <a:endParaRPr b="0" lang="en-US" sz="2400" spc="-1" strike="noStrike">
              <a:solidFill>
                <a:srgbClr val="ffffff"/>
              </a:solidFill>
              <a:latin typeface="Century Gothic"/>
            </a:endParaRPr>
          </a:p>
          <a:p>
            <a:pPr>
              <a:lnSpc>
                <a:spcPct val="100000"/>
              </a:lnSpc>
              <a:spcBef>
                <a:spcPts val="360"/>
              </a:spcBef>
              <a:spcAft>
                <a:spcPts val="601"/>
              </a:spcAft>
              <a:tabLst>
                <a:tab algn="l" pos="0"/>
              </a:tabLs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1" name="Τίτλος 1"/>
          <p:cNvSpPr txBox="1"/>
          <p:nvPr/>
        </p:nvSpPr>
        <p:spPr>
          <a:xfrm>
            <a:off x="810000" y="447120"/>
            <a:ext cx="1096884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0" lang="el-GR" sz="4000" spc="-1" strike="noStrike">
                <a:solidFill>
                  <a:srgbClr val="000000"/>
                </a:solidFill>
                <a:latin typeface="-webkit-standard"/>
              </a:rPr>
              <a:t>Η απορρόφηση της κουλτούρας από τον πολιτισμό</a:t>
            </a:r>
            <a:endParaRPr b="0" lang="en-US" sz="4000" spc="-1" strike="noStrike">
              <a:solidFill>
                <a:srgbClr val="ffffff"/>
              </a:solidFill>
              <a:latin typeface="Century Gothic"/>
            </a:endParaRPr>
          </a:p>
        </p:txBody>
      </p:sp>
      <p:sp>
        <p:nvSpPr>
          <p:cNvPr id="152"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rmAutofit/>
          </a:bodyPr>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Πολιτισμός (</a:t>
            </a:r>
            <a:r>
              <a:rPr b="0" lang="en" sz="2400" spc="-1" strike="noStrike">
                <a:solidFill>
                  <a:srgbClr val="ffffff"/>
                </a:solidFill>
                <a:latin typeface="Cambria"/>
                <a:ea typeface="Cambria"/>
              </a:rPr>
              <a:t>Zivilisation): </a:t>
            </a:r>
            <a:r>
              <a:rPr b="0" lang="el-GR" sz="2400" spc="-1" strike="noStrike">
                <a:solidFill>
                  <a:srgbClr val="ffffff"/>
                </a:solidFill>
                <a:latin typeface="Cambria"/>
                <a:ea typeface="Cambria"/>
              </a:rPr>
              <a:t>εργασία, τεχνολογία, παραγωγή, αναγκαιότητα.</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Κουλτούρα (</a:t>
            </a:r>
            <a:r>
              <a:rPr b="0" lang="en" sz="2400" spc="-1" strike="noStrike">
                <a:solidFill>
                  <a:srgbClr val="ffffff"/>
                </a:solidFill>
                <a:latin typeface="Cambria"/>
                <a:ea typeface="Cambria"/>
              </a:rPr>
              <a:t>Kultur): </a:t>
            </a:r>
            <a:r>
              <a:rPr b="0" lang="el-GR" sz="2400" spc="-1" strike="noStrike">
                <a:solidFill>
                  <a:srgbClr val="ffffff"/>
                </a:solidFill>
                <a:latin typeface="Cambria"/>
                <a:ea typeface="Cambria"/>
              </a:rPr>
              <a:t>τέχνη, φιλοσοφία, ελευθερία, υπέρβαση.</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Σήμερα:</a:t>
            </a:r>
            <a:br/>
            <a:r>
              <a:rPr b="0" lang="el-GR" sz="2400" spc="-1" strike="noStrike">
                <a:solidFill>
                  <a:srgbClr val="ffffff"/>
                </a:solidFill>
                <a:latin typeface="Cambria"/>
                <a:ea typeface="Cambria"/>
              </a:rPr>
              <a:t>➤ Η κουλτούρα </a:t>
            </a:r>
            <a:r>
              <a:rPr b="1" lang="el-GR" sz="2400" spc="-1" strike="noStrike">
                <a:solidFill>
                  <a:srgbClr val="ffffff"/>
                </a:solidFill>
                <a:latin typeface="Cambria"/>
                <a:ea typeface="Cambria"/>
              </a:rPr>
              <a:t>απορροφάται</a:t>
            </a:r>
            <a:r>
              <a:rPr b="0" lang="el-GR" sz="2400" spc="-1" strike="noStrike">
                <a:solidFill>
                  <a:srgbClr val="ffffff"/>
                </a:solidFill>
                <a:latin typeface="Cambria"/>
                <a:ea typeface="Cambria"/>
              </a:rPr>
              <a:t> από τον πολιτισμό.</a:t>
            </a:r>
            <a:br/>
            <a:r>
              <a:rPr b="0" lang="el-GR" sz="2400" spc="-1" strike="noStrike">
                <a:solidFill>
                  <a:srgbClr val="ffffff"/>
                </a:solidFill>
                <a:latin typeface="Cambria"/>
                <a:ea typeface="Cambria"/>
              </a:rPr>
              <a:t>➤ Χάνεται η </a:t>
            </a:r>
            <a:r>
              <a:rPr b="1" lang="el-GR" sz="2400" spc="-1" strike="noStrike">
                <a:solidFill>
                  <a:srgbClr val="ffffff"/>
                </a:solidFill>
                <a:latin typeface="Cambria"/>
                <a:ea typeface="Cambria"/>
              </a:rPr>
              <a:t>ένταση</a:t>
            </a:r>
            <a:r>
              <a:rPr b="0" lang="el-GR" sz="2400" spc="-1" strike="noStrike">
                <a:solidFill>
                  <a:srgbClr val="ffffff"/>
                </a:solidFill>
                <a:latin typeface="Cambria"/>
                <a:ea typeface="Cambria"/>
              </a:rPr>
              <a:t> ανάμεσα στο «πρέπει» και στο «είναι».</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Οι αξίες της κουλτούρας </a:t>
            </a:r>
            <a:r>
              <a:rPr b="1" lang="el-GR" sz="2400" spc="-1" strike="noStrike">
                <a:solidFill>
                  <a:srgbClr val="ffffff"/>
                </a:solidFill>
                <a:latin typeface="Cambria"/>
                <a:ea typeface="Cambria"/>
              </a:rPr>
              <a:t>ενσωματώνονται παιδαγωγικά</a:t>
            </a:r>
            <a:r>
              <a:rPr b="0" lang="el-GR" sz="2400" spc="-1" strike="noStrike">
                <a:solidFill>
                  <a:srgbClr val="ffffff"/>
                </a:solidFill>
                <a:latin typeface="Cambria"/>
                <a:ea typeface="Cambria"/>
              </a:rPr>
              <a:t> —</a:t>
            </a:r>
            <a:br/>
            <a:r>
              <a:rPr b="0" lang="el-GR" sz="2400" spc="-1" strike="noStrike">
                <a:solidFill>
                  <a:srgbClr val="ffffff"/>
                </a:solidFill>
                <a:latin typeface="Cambria"/>
                <a:ea typeface="Cambria"/>
              </a:rPr>
              <a:t>δηλαδή υπηρετούν την προσαρμογή.</a:t>
            </a: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3"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0" lang="el-GR" sz="4000" spc="-1" strike="noStrike">
                <a:solidFill>
                  <a:srgbClr val="000000"/>
                </a:solidFill>
                <a:latin typeface="-webkit-standard"/>
              </a:rPr>
              <a:t>Η τεχνολογική κοινωνία</a:t>
            </a:r>
            <a:endParaRPr b="0" lang="en-US" sz="4000" spc="-1" strike="noStrike">
              <a:solidFill>
                <a:srgbClr val="ffffff"/>
              </a:solidFill>
              <a:latin typeface="Century Gothic"/>
            </a:endParaRPr>
          </a:p>
        </p:txBody>
      </p:sp>
      <p:sp>
        <p:nvSpPr>
          <p:cNvPr id="154" name="Θέση περιεχομένου 2"/>
          <p:cNvSpPr txBox="1"/>
          <p:nvPr/>
        </p:nvSpPr>
        <p:spPr>
          <a:xfrm>
            <a:off x="818640" y="2222280"/>
            <a:ext cx="10940400" cy="3636000"/>
          </a:xfrm>
          <a:prstGeom prst="rect">
            <a:avLst/>
          </a:prstGeom>
          <a:noFill/>
          <a:ln w="0">
            <a:noFill/>
          </a:ln>
          <a:effectLst>
            <a:outerShdw dist="0" dir="0" blurRad="50760">
              <a:srgbClr val="000000">
                <a:alpha val="40000"/>
              </a:srgbClr>
            </a:outerShdw>
          </a:effectLst>
        </p:spPr>
        <p:txBody>
          <a:bodyPr anchor="ctr">
            <a:normAutofit/>
          </a:bodyPr>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a:t>
            </a:r>
            <a:r>
              <a:rPr b="0" lang="el-GR" sz="2400" spc="-1" strike="noStrike">
                <a:solidFill>
                  <a:srgbClr val="ffffff"/>
                </a:solidFill>
                <a:latin typeface="Century Gothic"/>
                <a:ea typeface="Cambria"/>
              </a:rPr>
              <a:t> </a:t>
            </a:r>
            <a:r>
              <a:rPr b="0" lang="el-GR" sz="2400" spc="-1" strike="noStrike">
                <a:solidFill>
                  <a:srgbClr val="ffffff"/>
                </a:solidFill>
                <a:latin typeface="Cambria"/>
                <a:ea typeface="Cambria"/>
              </a:rPr>
              <a:t>τεχνολογική πρόοδος καταργεί την υπέρβαση και τη διάκριση σκοπών/μέσων.</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Οι έννοιες (ελευθερία, δικαιοσύνη, ισότητα) χάνουν το κανονιστικό τους περιεχόμενο.</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Μεταφράζονται σε όρους </a:t>
            </a:r>
            <a:r>
              <a:rPr b="1" lang="el-GR" sz="2400" spc="-1" strike="noStrike">
                <a:solidFill>
                  <a:srgbClr val="ffffff"/>
                </a:solidFill>
                <a:latin typeface="Cambria"/>
                <a:ea typeface="Cambria"/>
              </a:rPr>
              <a:t>συμπεριφοράς και λειτουργικότητας</a:t>
            </a:r>
            <a:r>
              <a:rPr b="0" lang="el-GR" sz="2400" spc="-1" strike="noStrike">
                <a:solidFill>
                  <a:srgbClr val="ffffff"/>
                </a:solidFill>
                <a:latin typeface="Cambria"/>
                <a:ea typeface="Cambria"/>
              </a:rPr>
              <a:t>.</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Εμφανίζεται ένας </a:t>
            </a:r>
            <a:r>
              <a:rPr b="1" lang="el-GR" sz="2400" spc="-1" strike="noStrike">
                <a:solidFill>
                  <a:srgbClr val="ffffff"/>
                </a:solidFill>
                <a:latin typeface="Cambria"/>
                <a:ea typeface="Cambria"/>
              </a:rPr>
              <a:t>ψευδοεμπειρισμός</a:t>
            </a:r>
            <a:r>
              <a:rPr b="0" lang="el-GR" sz="2400" spc="-1" strike="noStrike">
                <a:solidFill>
                  <a:srgbClr val="ffffff"/>
                </a:solidFill>
                <a:latin typeface="Cambria"/>
                <a:ea typeface="Cambria"/>
              </a:rPr>
              <a:t> —</a:t>
            </a:r>
            <a:br/>
            <a:r>
              <a:rPr b="0" lang="el-GR" sz="2400" spc="-1" strike="noStrike">
                <a:solidFill>
                  <a:srgbClr val="ffffff"/>
                </a:solidFill>
                <a:latin typeface="Cambria"/>
                <a:ea typeface="Cambria"/>
              </a:rPr>
              <a:t>όπου η πραγματικότητα ορίζει τι είναι αλήθεια.</a:t>
            </a: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5"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0" lang="el-GR" sz="4000" spc="-1" strike="noStrike">
                <a:solidFill>
                  <a:srgbClr val="000000"/>
                </a:solidFill>
                <a:latin typeface="-webkit-standard"/>
              </a:rPr>
              <a:t>Η ολοκληρωτική ενσωμάτωση της κοινωνίας</a:t>
            </a:r>
            <a:endParaRPr b="0" lang="en-US" sz="4000" spc="-1" strike="noStrike">
              <a:solidFill>
                <a:srgbClr val="ffffff"/>
              </a:solidFill>
              <a:latin typeface="Century Gothic"/>
            </a:endParaRPr>
          </a:p>
        </p:txBody>
      </p:sp>
      <p:sp>
        <p:nvSpPr>
          <p:cNvPr id="156"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Autofit/>
          </a:bodyPr>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σύγχρονη κοινωνία δεν είναι τυπικά δικτατορική, αλλά </a:t>
            </a:r>
            <a:r>
              <a:rPr b="1" lang="el-GR" sz="2400" spc="-1" strike="noStrike">
                <a:solidFill>
                  <a:srgbClr val="ffffff"/>
                </a:solidFill>
                <a:latin typeface="Cambria"/>
                <a:ea typeface="Cambria"/>
              </a:rPr>
              <a:t>ομοιογενής και ολοκληρωτική</a:t>
            </a:r>
            <a:r>
              <a:rPr b="0" lang="el-GR" sz="2400" spc="-1" strike="noStrike">
                <a:solidFill>
                  <a:srgbClr val="ffffff"/>
                </a:solidFill>
                <a:latin typeface="Cambria"/>
                <a:ea typeface="Cambria"/>
              </a:rPr>
              <a:t>.</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Οι άνθρωποι </a:t>
            </a:r>
            <a:r>
              <a:rPr b="1" lang="el-GR" sz="2400" spc="-1" strike="noStrike">
                <a:solidFill>
                  <a:srgbClr val="ffffff"/>
                </a:solidFill>
                <a:latin typeface="Cambria"/>
                <a:ea typeface="Cambria"/>
              </a:rPr>
              <a:t>κινητοποιούνται</a:t>
            </a:r>
            <a:r>
              <a:rPr b="0" lang="el-GR" sz="2400" spc="-1" strike="noStrike">
                <a:solidFill>
                  <a:srgbClr val="ffffff"/>
                </a:solidFill>
                <a:latin typeface="Cambria"/>
                <a:ea typeface="Cambria"/>
              </a:rPr>
              <a:t> συνεχώς, αλλά για </a:t>
            </a:r>
            <a:r>
              <a:rPr b="1" lang="el-GR" sz="2400" spc="-1" strike="noStrike">
                <a:solidFill>
                  <a:srgbClr val="ffffff"/>
                </a:solidFill>
                <a:latin typeface="Cambria"/>
                <a:ea typeface="Cambria"/>
              </a:rPr>
              <a:t>ψευδείς ανάγκες</a:t>
            </a:r>
            <a:r>
              <a:rPr b="0" lang="el-GR" sz="2400" spc="-1" strike="noStrike">
                <a:solidFill>
                  <a:srgbClr val="ffffff"/>
                </a:solidFill>
                <a:latin typeface="Cambria"/>
                <a:ea typeface="Cambria"/>
              </a:rPr>
              <a:t>.</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«κοινωνία της αφθονίας» ικανοποιεί μόνο ανάγκες που </a:t>
            </a:r>
            <a:r>
              <a:rPr b="1" lang="el-GR" sz="2400" spc="-1" strike="noStrike">
                <a:solidFill>
                  <a:srgbClr val="ffffff"/>
                </a:solidFill>
                <a:latin typeface="Cambria"/>
                <a:ea typeface="Cambria"/>
              </a:rPr>
              <a:t>ενισχύουν το σύστημα</a:t>
            </a:r>
            <a:r>
              <a:rPr b="0" lang="el-GR" sz="2400" spc="-1" strike="noStrike">
                <a:solidFill>
                  <a:srgbClr val="ffffff"/>
                </a:solidFill>
                <a:latin typeface="Cambria"/>
                <a:ea typeface="Cambria"/>
              </a:rPr>
              <a:t>.</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ελευθερία γίνεται </a:t>
            </a:r>
            <a:r>
              <a:rPr b="1" lang="el-GR" sz="2400" spc="-1" strike="noStrike">
                <a:solidFill>
                  <a:srgbClr val="ffffff"/>
                </a:solidFill>
                <a:latin typeface="Cambria"/>
                <a:ea typeface="Cambria"/>
              </a:rPr>
              <a:t>όργανο προσαρμογής</a:t>
            </a:r>
            <a:r>
              <a:rPr b="0" lang="el-GR" sz="2400" spc="-1" strike="noStrike">
                <a:solidFill>
                  <a:srgbClr val="ffffff"/>
                </a:solidFill>
                <a:latin typeface="Cambria"/>
                <a:ea typeface="Cambria"/>
              </a:rPr>
              <a:t>.</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Οι άνθρωποι αγαπούν τα δεσμά τους.</a:t>
            </a:r>
            <a:endParaRPr b="0" lang="en-US" sz="2400" spc="-1" strike="noStrike">
              <a:solidFill>
                <a:srgbClr val="ffffff"/>
              </a:solidFill>
              <a:latin typeface="Century Gothic"/>
            </a:endParaRPr>
          </a:p>
          <a:p>
            <a:pPr>
              <a:lnSpc>
                <a:spcPct val="100000"/>
              </a:lnSpc>
              <a:spcBef>
                <a:spcPts val="360"/>
              </a:spcBef>
              <a:spcAft>
                <a:spcPts val="601"/>
              </a:spcAft>
              <a:tabLst>
                <a:tab algn="l" pos="0"/>
              </a:tabLs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7"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0" lang="el-GR" sz="4000" spc="-1" strike="noStrike">
                <a:solidFill>
                  <a:srgbClr val="000000"/>
                </a:solidFill>
                <a:latin typeface="-webkit-standard"/>
              </a:rPr>
              <a:t>Η απώλεια της πνευματικής αυτονομίας</a:t>
            </a:r>
            <a:endParaRPr b="0" lang="en-US" sz="4000" spc="-1" strike="noStrike">
              <a:solidFill>
                <a:srgbClr val="ffffff"/>
              </a:solidFill>
              <a:latin typeface="Century Gothic"/>
            </a:endParaRPr>
          </a:p>
        </p:txBody>
      </p:sp>
      <p:sp>
        <p:nvSpPr>
          <p:cNvPr id="158"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Autofit/>
          </a:bodyPr>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εκπαίδευση και τα ΜΜΕ </a:t>
            </a:r>
            <a:r>
              <a:rPr b="1" lang="el-GR" sz="2400" spc="-1" strike="noStrike">
                <a:solidFill>
                  <a:srgbClr val="ffffff"/>
                </a:solidFill>
                <a:latin typeface="Cambria"/>
                <a:ea typeface="Cambria"/>
              </a:rPr>
              <a:t>διδάσκουν ετερονομία</a:t>
            </a:r>
            <a:r>
              <a:rPr b="0" lang="el-GR" sz="2400" spc="-1" strike="noStrike">
                <a:solidFill>
                  <a:srgbClr val="ffffff"/>
                </a:solidFill>
                <a:latin typeface="Cambria"/>
                <a:ea typeface="Cambria"/>
              </a:rPr>
              <a:t> κάτω από τη μάσκα της αυτονομίας.</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Οι άνθρωποι έχουν επιλογές, αλλά μέσα στα όρια του συστήματος.</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πλειοψηφία αισθάνεται ελεύθερη, όμως</a:t>
            </a:r>
            <a:br/>
            <a:r>
              <a:rPr b="0" lang="el-GR" sz="2400" spc="-1" strike="noStrike">
                <a:solidFill>
                  <a:srgbClr val="ffffff"/>
                </a:solidFill>
                <a:latin typeface="Cambria"/>
                <a:ea typeface="Cambria"/>
              </a:rPr>
              <a:t>➤ οι γνώμες, ανάγκες και αξίες τους είναι </a:t>
            </a:r>
            <a:r>
              <a:rPr b="1" lang="el-GR" sz="2400" spc="-1" strike="noStrike">
                <a:solidFill>
                  <a:srgbClr val="ffffff"/>
                </a:solidFill>
                <a:latin typeface="Cambria"/>
                <a:ea typeface="Cambria"/>
              </a:rPr>
              <a:t>προκαθορισμένες</a:t>
            </a:r>
            <a:r>
              <a:rPr b="0" lang="el-GR" sz="2400" spc="-1" strike="noStrike">
                <a:solidFill>
                  <a:srgbClr val="ffffff"/>
                </a:solidFill>
                <a:latin typeface="Cambria"/>
                <a:ea typeface="Cambria"/>
              </a:rPr>
              <a:t>.</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a:t>
            </a:r>
            <a:r>
              <a:rPr b="1" lang="el-GR" sz="2400" spc="-1" strike="noStrike">
                <a:solidFill>
                  <a:srgbClr val="ffffff"/>
                </a:solidFill>
                <a:latin typeface="Cambria"/>
                <a:ea typeface="Cambria"/>
              </a:rPr>
              <a:t>σκέψη περιορίζεται</a:t>
            </a:r>
            <a:r>
              <a:rPr b="0" lang="el-GR" sz="2400" spc="-1" strike="noStrike">
                <a:solidFill>
                  <a:srgbClr val="ffffff"/>
                </a:solidFill>
                <a:latin typeface="Cambria"/>
                <a:ea typeface="Cambria"/>
              </a:rPr>
              <a:t>, ενώ παρουσιάζεται ως ελεύθερη.</a:t>
            </a:r>
            <a:endParaRPr b="0" lang="en-US" sz="2400" spc="-1" strike="noStrike">
              <a:solidFill>
                <a:srgbClr val="ffffff"/>
              </a:solidFill>
              <a:latin typeface="Century Gothic"/>
            </a:endParaRPr>
          </a:p>
          <a:p>
            <a:pPr>
              <a:lnSpc>
                <a:spcPct val="100000"/>
              </a:lnSpc>
              <a:spcBef>
                <a:spcPts val="360"/>
              </a:spcBef>
              <a:spcAft>
                <a:spcPts val="601"/>
              </a:spcAft>
              <a:tabLst>
                <a:tab algn="l" pos="0"/>
              </a:tabLs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9"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1" lang="el-GR" sz="4000" spc="-1" strike="noStrike">
                <a:solidFill>
                  <a:srgbClr val="fefefe"/>
                </a:solidFill>
                <a:latin typeface="Century Gothic"/>
              </a:rPr>
              <a:t>Συμπέρασμα </a:t>
            </a:r>
            <a:endParaRPr b="0" lang="en-US" sz="4000" spc="-1" strike="noStrike">
              <a:solidFill>
                <a:srgbClr val="ffffff"/>
              </a:solidFill>
              <a:latin typeface="Century Gothic"/>
            </a:endParaRPr>
          </a:p>
        </p:txBody>
      </p:sp>
      <p:sp>
        <p:nvSpPr>
          <p:cNvPr id="160"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rmAutofit fontScale="78000"/>
          </a:bodyPr>
          <a:p>
            <a:pPr marL="343080" indent="-342720">
              <a:lnSpc>
                <a:spcPct val="100000"/>
              </a:lnSpc>
              <a:spcBef>
                <a:spcPts val="519"/>
              </a:spcBef>
              <a:spcAft>
                <a:spcPts val="601"/>
              </a:spcAft>
              <a:buClr>
                <a:srgbClr val="00c6bb"/>
              </a:buClr>
              <a:buFont typeface="Wingdings 2" charset="2"/>
              <a:buChar char=""/>
            </a:pPr>
            <a:r>
              <a:rPr b="0" lang="el-GR" sz="2400" spc="-1" strike="noStrike">
                <a:solidFill>
                  <a:srgbClr val="ffffff"/>
                </a:solidFill>
                <a:latin typeface="Cambria"/>
                <a:ea typeface="Cambria"/>
              </a:rPr>
              <a:t>Η</a:t>
            </a:r>
            <a:r>
              <a:rPr b="0" lang="el-GR" sz="2400" spc="-1" strike="noStrike">
                <a:solidFill>
                  <a:srgbClr val="ffffff"/>
                </a:solidFill>
                <a:latin typeface="Century Gothic"/>
                <a:ea typeface="Cambria"/>
              </a:rPr>
              <a:t> </a:t>
            </a:r>
            <a:r>
              <a:rPr b="0" lang="el-GR" sz="2600" spc="-1" strike="noStrike">
                <a:solidFill>
                  <a:srgbClr val="ffffff"/>
                </a:solidFill>
                <a:latin typeface="Cambria"/>
                <a:ea typeface="Cambria"/>
              </a:rPr>
              <a:t>κουλτούρα έχασε την </a:t>
            </a:r>
            <a:r>
              <a:rPr b="1" lang="el-GR" sz="2600" spc="-1" strike="noStrike">
                <a:solidFill>
                  <a:srgbClr val="ffffff"/>
                </a:solidFill>
                <a:latin typeface="Cambria"/>
                <a:ea typeface="Cambria"/>
              </a:rPr>
              <a:t>αυτονομία και τον κριτικό της χαρακτήρα</a:t>
            </a:r>
            <a:r>
              <a:rPr b="0" lang="el-GR" sz="2600" spc="-1" strike="noStrike">
                <a:solidFill>
                  <a:srgbClr val="ffffff"/>
                </a:solidFill>
                <a:latin typeface="Cambria"/>
                <a:ea typeface="Cambria"/>
              </a:rPr>
              <a:t>.</a:t>
            </a:r>
            <a:endParaRPr b="0" lang="en-US" sz="2600" spc="-1" strike="noStrike">
              <a:solidFill>
                <a:srgbClr val="ffffff"/>
              </a:solidFill>
              <a:latin typeface="Century Gothic"/>
            </a:endParaRPr>
          </a:p>
          <a:p>
            <a:pPr marL="343080" indent="-342720">
              <a:lnSpc>
                <a:spcPct val="100000"/>
              </a:lnSpc>
              <a:spcBef>
                <a:spcPts val="519"/>
              </a:spcBef>
              <a:spcAft>
                <a:spcPts val="601"/>
              </a:spcAft>
              <a:buClr>
                <a:srgbClr val="00c6bb"/>
              </a:buClr>
              <a:buFont typeface="Wingdings 2" charset="2"/>
              <a:buChar char=""/>
            </a:pPr>
            <a:r>
              <a:rPr b="0" lang="el-GR" sz="2600" spc="-1" strike="noStrike">
                <a:solidFill>
                  <a:srgbClr val="ffffff"/>
                </a:solidFill>
                <a:latin typeface="Cambria"/>
                <a:ea typeface="Cambria"/>
              </a:rPr>
              <a:t>Η τεχνολογική λογική εξουδετερώνει κάθε υπέρβαση.</a:t>
            </a:r>
            <a:endParaRPr b="0" lang="en-US" sz="2600" spc="-1" strike="noStrike">
              <a:solidFill>
                <a:srgbClr val="ffffff"/>
              </a:solidFill>
              <a:latin typeface="Century Gothic"/>
            </a:endParaRPr>
          </a:p>
          <a:p>
            <a:pPr marL="343080" indent="-342720">
              <a:lnSpc>
                <a:spcPct val="100000"/>
              </a:lnSpc>
              <a:spcBef>
                <a:spcPts val="519"/>
              </a:spcBef>
              <a:spcAft>
                <a:spcPts val="601"/>
              </a:spcAft>
              <a:buClr>
                <a:srgbClr val="00c6bb"/>
              </a:buClr>
              <a:buFont typeface="Wingdings 2" charset="2"/>
              <a:buChar char=""/>
            </a:pPr>
            <a:r>
              <a:rPr b="0" lang="el-GR" sz="2600" spc="-1" strike="noStrike">
                <a:solidFill>
                  <a:srgbClr val="ffffff"/>
                </a:solidFill>
                <a:latin typeface="Cambria"/>
                <a:ea typeface="Cambria"/>
              </a:rPr>
              <a:t>Οι άνθρωποι ζουν μέσα σε </a:t>
            </a:r>
            <a:r>
              <a:rPr b="1" lang="el-GR" sz="2600" spc="-1" strike="noStrike">
                <a:solidFill>
                  <a:srgbClr val="ffffff"/>
                </a:solidFill>
                <a:latin typeface="Cambria"/>
                <a:ea typeface="Cambria"/>
              </a:rPr>
              <a:t>ψευδή ελευθερία</a:t>
            </a:r>
            <a:r>
              <a:rPr b="0" lang="el-GR" sz="2600" spc="-1" strike="noStrike">
                <a:solidFill>
                  <a:srgbClr val="ffffff"/>
                </a:solidFill>
                <a:latin typeface="Cambria"/>
                <a:ea typeface="Cambria"/>
              </a:rPr>
              <a:t> και </a:t>
            </a:r>
            <a:r>
              <a:rPr b="1" lang="el-GR" sz="2600" spc="-1" strike="noStrike">
                <a:solidFill>
                  <a:srgbClr val="ffffff"/>
                </a:solidFill>
                <a:latin typeface="Cambria"/>
                <a:ea typeface="Cambria"/>
              </a:rPr>
              <a:t>καθοδηγούμενες ανάγκες</a:t>
            </a:r>
            <a:r>
              <a:rPr b="0" lang="el-GR" sz="2600" spc="-1" strike="noStrike">
                <a:solidFill>
                  <a:srgbClr val="ffffff"/>
                </a:solidFill>
                <a:latin typeface="Cambria"/>
                <a:ea typeface="Cambria"/>
              </a:rPr>
              <a:t>.</a:t>
            </a:r>
            <a:endParaRPr b="0" lang="en-US" sz="2600" spc="-1" strike="noStrike">
              <a:solidFill>
                <a:srgbClr val="ffffff"/>
              </a:solidFill>
              <a:latin typeface="Century Gothic"/>
            </a:endParaRPr>
          </a:p>
          <a:p>
            <a:pPr marL="343080" indent="-342720">
              <a:lnSpc>
                <a:spcPct val="100000"/>
              </a:lnSpc>
              <a:spcBef>
                <a:spcPts val="519"/>
              </a:spcBef>
              <a:spcAft>
                <a:spcPts val="601"/>
              </a:spcAft>
              <a:buClr>
                <a:srgbClr val="00c6bb"/>
              </a:buClr>
              <a:buFont typeface="Wingdings 2" charset="2"/>
              <a:buChar char=""/>
            </a:pPr>
            <a:r>
              <a:rPr b="0" lang="el-GR" sz="2600" spc="-1" strike="noStrike">
                <a:solidFill>
                  <a:srgbClr val="ffffff"/>
                </a:solidFill>
                <a:latin typeface="Cambria"/>
                <a:ea typeface="Cambria"/>
              </a:rPr>
              <a:t>Ο </a:t>
            </a:r>
            <a:r>
              <a:rPr b="0" lang="en" sz="2600" spc="-1" strike="noStrike">
                <a:solidFill>
                  <a:srgbClr val="ffffff"/>
                </a:solidFill>
                <a:latin typeface="Cambria"/>
                <a:ea typeface="Cambria"/>
              </a:rPr>
              <a:t>Marcuse </a:t>
            </a:r>
            <a:r>
              <a:rPr b="0" lang="el-GR" sz="2600" spc="-1" strike="noStrike">
                <a:solidFill>
                  <a:srgbClr val="ffffff"/>
                </a:solidFill>
                <a:latin typeface="Cambria"/>
                <a:ea typeface="Cambria"/>
              </a:rPr>
              <a:t>καλεί σε </a:t>
            </a:r>
            <a:r>
              <a:rPr b="1" lang="el-GR" sz="2600" spc="-1" strike="noStrike">
                <a:solidFill>
                  <a:srgbClr val="ffffff"/>
                </a:solidFill>
                <a:latin typeface="Cambria"/>
                <a:ea typeface="Cambria"/>
              </a:rPr>
              <a:t>επανάκτηση της πνευματικής αυτονομίας</a:t>
            </a:r>
            <a:br/>
            <a:r>
              <a:rPr b="0" lang="el-GR" sz="2600" spc="-1" strike="noStrike">
                <a:solidFill>
                  <a:srgbClr val="ffffff"/>
                </a:solidFill>
                <a:latin typeface="Cambria"/>
                <a:ea typeface="Cambria"/>
              </a:rPr>
              <a:t>και </a:t>
            </a:r>
            <a:r>
              <a:rPr b="1" lang="el-GR" sz="2600" spc="-1" strike="noStrike">
                <a:solidFill>
                  <a:srgbClr val="ffffff"/>
                </a:solidFill>
                <a:latin typeface="Cambria"/>
                <a:ea typeface="Cambria"/>
              </a:rPr>
              <a:t>αναβίωση της κριτικής σκέψης</a:t>
            </a:r>
            <a:r>
              <a:rPr b="0" lang="el-GR" sz="2600" spc="-1" strike="noStrike">
                <a:solidFill>
                  <a:srgbClr val="ffffff"/>
                </a:solidFill>
                <a:latin typeface="Cambria"/>
                <a:ea typeface="Cambria"/>
              </a:rPr>
              <a:t>.</a:t>
            </a:r>
            <a:endParaRPr b="0" lang="en-US" sz="2600" spc="-1" strike="noStrike">
              <a:solidFill>
                <a:srgbClr val="ffffff"/>
              </a:solidFill>
              <a:latin typeface="Century Gothic"/>
            </a:endParaRPr>
          </a:p>
          <a:p>
            <a:pPr marL="343080" indent="-342720">
              <a:lnSpc>
                <a:spcPct val="100000"/>
              </a:lnSpc>
              <a:spcBef>
                <a:spcPts val="519"/>
              </a:spcBef>
              <a:spcAft>
                <a:spcPts val="601"/>
              </a:spcAft>
              <a:buClr>
                <a:srgbClr val="00c6bb"/>
              </a:buClr>
              <a:buFont typeface="Wingdings 2" charset="2"/>
              <a:buChar char=""/>
            </a:pPr>
            <a:r>
              <a:rPr b="0" lang="el-GR" sz="2600" spc="-1" strike="noStrike">
                <a:solidFill>
                  <a:srgbClr val="ffffff"/>
                </a:solidFill>
                <a:latin typeface="Cambria"/>
                <a:ea typeface="Cambria"/>
              </a:rPr>
              <a:t>Ο </a:t>
            </a:r>
            <a:r>
              <a:rPr b="0" lang="en" sz="2600" spc="-1" strike="noStrike">
                <a:solidFill>
                  <a:srgbClr val="ffffff"/>
                </a:solidFill>
                <a:latin typeface="Cambria"/>
                <a:ea typeface="Cambria"/>
              </a:rPr>
              <a:t>Marcuse </a:t>
            </a:r>
            <a:r>
              <a:rPr b="0" lang="el-GR" sz="2600" spc="-1" strike="noStrike">
                <a:solidFill>
                  <a:srgbClr val="ffffff"/>
                </a:solidFill>
                <a:latin typeface="Cambria"/>
                <a:ea typeface="Cambria"/>
              </a:rPr>
              <a:t>αφήνει ανοιχτό το ενδεχόμενο ενός άλλου τεχνολογικού πολιτισμού — όπου η τεχνική θα υπηρετεί την ελευθερία, όχι την καταπίεση</a:t>
            </a:r>
            <a:r>
              <a:rPr b="0" lang="el-GR" sz="2400" spc="-1" strike="noStrike">
                <a:solidFill>
                  <a:srgbClr val="ffffff"/>
                </a:solidFill>
                <a:latin typeface="Century Gothic"/>
                <a:ea typeface="Cambria"/>
              </a:rPr>
              <a:t>.</a:t>
            </a:r>
            <a:endParaRPr b="0" lang="en-US" sz="2400" spc="-1" strike="noStrike">
              <a:solidFill>
                <a:srgbClr val="ffffff"/>
              </a:solidFill>
              <a:latin typeface="Century Gothic"/>
            </a:endParaRPr>
          </a:p>
          <a:p>
            <a:pPr>
              <a:lnSpc>
                <a:spcPct val="100000"/>
              </a:lnSpc>
              <a:spcBef>
                <a:spcPts val="360"/>
              </a:spcBef>
              <a:spcAft>
                <a:spcPts val="601"/>
              </a:spcAf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1"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1" lang="el-GR" sz="3100" spc="-1" strike="noStrike">
                <a:solidFill>
                  <a:srgbClr val="fefefe"/>
                </a:solidFill>
                <a:latin typeface="Century Gothic"/>
              </a:rPr>
              <a:t>Κουλτούρα- καθρέπτης της πραγματικότητας; </a:t>
            </a:r>
            <a:endParaRPr b="0" lang="en-US" sz="3100" spc="-1" strike="noStrike">
              <a:solidFill>
                <a:srgbClr val="ffffff"/>
              </a:solidFill>
              <a:latin typeface="Century Gothic"/>
            </a:endParaRPr>
          </a:p>
        </p:txBody>
      </p:sp>
      <p:sp>
        <p:nvSpPr>
          <p:cNvPr id="162"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rmAutofit/>
          </a:bodyPr>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 Η ΚΟΥΛΤΟΥΡΑ ΕΝΔΕΙΚΝΥΤΑΙ ΩΣ «KΑΛΟΣ» ΤΡΟΠΟΣ ΖΩΗΣ</a:t>
            </a:r>
            <a:br/>
            <a:r>
              <a:rPr b="0" lang="el-GR" sz="1800" spc="-1" strike="noStrike">
                <a:solidFill>
                  <a:srgbClr val="ffffff"/>
                </a:solidFill>
                <a:latin typeface="Century Gothic"/>
              </a:rPr>
              <a:t> </a:t>
            </a:r>
            <a:endParaRPr b="0" lang="en-US" sz="1800" spc="-1" strike="noStrike">
              <a:solidFill>
                <a:srgbClr val="ffffff"/>
              </a:solidFill>
              <a:latin typeface="Century Gothic"/>
            </a:endParaRPr>
          </a:p>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 Η ΚΟΥΛΤΟΥΡΑ ΟΦΕΙΛΕΙ ΝΑ ΕΧΕΙ ΑΝΤΙΚΡΙΣΜΑ ΣΤΗΝ ΚΟΙΝΩΝΙΚΗ ΠΡΑΓΜΑΤΙΚΟΤΗΤΑ</a:t>
            </a:r>
            <a:br/>
            <a:r>
              <a:rPr b="0" lang="el-GR" sz="1800" spc="-1" strike="noStrike">
                <a:solidFill>
                  <a:srgbClr val="ffffff"/>
                </a:solidFill>
                <a:latin typeface="Century Gothic"/>
              </a:rPr>
              <a:t> </a:t>
            </a:r>
            <a:endParaRPr b="0" lang="en-US" sz="1800" spc="-1" strike="noStrike">
              <a:solidFill>
                <a:srgbClr val="ffffff"/>
              </a:solidFill>
              <a:latin typeface="Century Gothic"/>
            </a:endParaRPr>
          </a:p>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 Η ΚΟΥΛΤΟΥΡΑ ΩΣ ΠΡΑΞΗ «ΕΞΑΝΘΡΩΠΙΣΜΟΥ» ΤΟΥ ΑΤΟΜΟΥ</a:t>
            </a:r>
            <a:br/>
            <a:r>
              <a:rPr b="0" lang="el-GR" sz="1800" spc="-1" strike="noStrike">
                <a:solidFill>
                  <a:srgbClr val="ffffff"/>
                </a:solidFill>
                <a:latin typeface="Century Gothic"/>
              </a:rPr>
              <a:t> </a:t>
            </a:r>
            <a:endParaRPr b="0" lang="en-US" sz="1800" spc="-1" strike="noStrike">
              <a:solidFill>
                <a:srgbClr val="ffffff"/>
              </a:solidFill>
              <a:latin typeface="Century Gothic"/>
            </a:endParaRPr>
          </a:p>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 ΠΟΤΕ ΑΠΟΤΥΓΧΑΝΕΙ Ο ΡΟΛΟΣ / ΣΚΟΠΟΣ ΤΗΣ ΚΟΥΛΤΟΥΡΑΣ;</a:t>
            </a:r>
            <a:endParaRPr b="0" lang="en-US" sz="1800" spc="-1" strike="noStrike">
              <a:solidFill>
                <a:srgbClr val="ffffff"/>
              </a:solidFill>
              <a:latin typeface="Century Gothic"/>
            </a:endParaRPr>
          </a:p>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  </a:t>
            </a:r>
            <a:r>
              <a:rPr b="0" lang="el-GR" sz="1800" spc="-1" strike="noStrike">
                <a:solidFill>
                  <a:srgbClr val="ffffff"/>
                </a:solidFill>
                <a:latin typeface="Century Gothic"/>
              </a:rPr>
              <a:t>1) ΟΤΑΝ ΑΦΟΡΑ ΣΕ ΕΙΔΙΚΟ ΚΟΣΜΟ, ΟΤΑΝ ΑΠΟΚΛΕΙΕΙ ΤΟ ΑΛΛΟΤΡΙΟ.</a:t>
            </a:r>
            <a:endParaRPr b="0" lang="en-US" sz="1800" spc="-1" strike="noStrike">
              <a:solidFill>
                <a:srgbClr val="ffffff"/>
              </a:solidFill>
              <a:latin typeface="Century Gothic"/>
            </a:endParaRPr>
          </a:p>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  </a:t>
            </a:r>
            <a:r>
              <a:rPr b="0" lang="el-GR" sz="1800" spc="-1" strike="noStrike">
                <a:solidFill>
                  <a:srgbClr val="ffffff"/>
                </a:solidFill>
                <a:latin typeface="Century Gothic"/>
              </a:rPr>
              <a:t>2) ΟΤΑΝ ΑΡΝΕΙΤΑΙ ΚΑΘΕΤΙ «ΚΑΤΩΤΕΡΟ», ΜΗ ΟΡΘΟΛΟΓΙΚΑ ΠΑΡΑΔΕΚΤΟ</a:t>
            </a:r>
            <a:endParaRPr b="0" lang="en-US" sz="1800" spc="-1" strike="noStrike">
              <a:solidFill>
                <a:srgbClr val="ffffff"/>
              </a:solidFill>
              <a:latin typeface="Century Gothic"/>
            </a:endParaRPr>
          </a:p>
          <a:p>
            <a:pPr>
              <a:lnSpc>
                <a:spcPct val="100000"/>
              </a:lnSpc>
              <a:spcBef>
                <a:spcPts val="360"/>
              </a:spcBef>
              <a:spcAft>
                <a:spcPts val="601"/>
              </a:spcAft>
            </a:pPr>
            <a:endParaRPr b="0" lang="en-US" sz="18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3"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1" lang="el-GR" sz="3100" spc="-1" strike="noStrike">
                <a:solidFill>
                  <a:srgbClr val="fefefe"/>
                </a:solidFill>
                <a:latin typeface="Century Gothic"/>
              </a:rPr>
              <a:t>Πότε επιτυγχάνει η κουλτούρα το σκοπό της;</a:t>
            </a:r>
            <a:endParaRPr b="0" lang="en-US" sz="3100" spc="-1" strike="noStrike">
              <a:solidFill>
                <a:srgbClr val="ffffff"/>
              </a:solidFill>
              <a:latin typeface="Century Gothic"/>
            </a:endParaRPr>
          </a:p>
        </p:txBody>
      </p:sp>
      <p:sp>
        <p:nvSpPr>
          <p:cNvPr id="164"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Autofit/>
          </a:bodyPr>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 ΠΩΣ ΕΠΙΤΥΓΧΑΝΕΙ ΜΙΑ «ΑΝΩΤΕΡΗ» ΚΟΥΛΤΟΥΡΑ ΤΟΝ ΚΟΙΝΩΝΙΚΟ ΤΗΣ ΣΚΟΠΟ;</a:t>
            </a:r>
            <a:br/>
            <a:r>
              <a:rPr b="0" lang="el-GR" sz="1800" spc="-1" strike="noStrike">
                <a:solidFill>
                  <a:srgbClr val="ffffff"/>
                </a:solidFill>
                <a:latin typeface="Century Gothic"/>
              </a:rPr>
              <a:t> </a:t>
            </a:r>
            <a:endParaRPr b="0" lang="en-US" sz="1800" spc="-1" strike="noStrike">
              <a:solidFill>
                <a:srgbClr val="ffffff"/>
              </a:solidFill>
              <a:latin typeface="Century Gothic"/>
            </a:endParaRPr>
          </a:p>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 H ΚΟΥΛΤΟΥΡΑ ΠΡΕΠΕΙ ΙΔΕΑΛΙΣΤΙΚΑ ΝΑ ΦΕΡΕΙ ΘΕΤΙΚΟ ΠΡΟΣΗΜΟ. ΕΝΩ Ο ΠΟΛΙΤΙΣΜΟΣ ΜΠΟΡΕΙ ΝΑ ΕΝΣΩΜΑΤΩΝΕΙ ΤΑ ΚΑΛΑ ΚΑΙ ΤΑ ΚΑΚΑ ΤΗΣ ΖΩΗΣ.</a:t>
            </a:r>
            <a:br/>
            <a:r>
              <a:rPr b="0" lang="el-GR" sz="1800" spc="-1" strike="noStrike">
                <a:solidFill>
                  <a:srgbClr val="ffffff"/>
                </a:solidFill>
                <a:latin typeface="Century Gothic"/>
              </a:rPr>
              <a:t> </a:t>
            </a:r>
            <a:endParaRPr b="0" lang="en-US" sz="1800" spc="-1" strike="noStrike">
              <a:solidFill>
                <a:srgbClr val="ffffff"/>
              </a:solidFill>
              <a:latin typeface="Century Gothic"/>
            </a:endParaRPr>
          </a:p>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 ΜΙΑ ΚΟΙΝΩΝΙΑ ΓΙΝΕΤΑΙ ΟΛΟΚΛΗΡΩΤΙΚΗ ΟΤΑΝ ΕΝΣΩΜΑΤΩΝΕΤΑΙ Η ΚΟΥΛΤΟΥΡΑ ΣΤΗΝ ΚΟΙΝΩΝΙΑ;</a:t>
            </a:r>
            <a:endParaRPr b="0" lang="en-US" sz="1800" spc="-1" strike="noStrike">
              <a:solidFill>
                <a:srgbClr val="ffffff"/>
              </a:solidFill>
              <a:latin typeface="Century Gothic"/>
            </a:endParaRPr>
          </a:p>
          <a:p>
            <a:pPr>
              <a:lnSpc>
                <a:spcPct val="100000"/>
              </a:lnSpc>
              <a:spcBef>
                <a:spcPts val="360"/>
              </a:spcBef>
              <a:spcAft>
                <a:spcPts val="601"/>
              </a:spcAft>
            </a:pPr>
            <a:endParaRPr b="0" lang="en-US" sz="18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1" lang="el-GR" sz="3100" spc="-1" strike="noStrike">
                <a:solidFill>
                  <a:srgbClr val="fefefe"/>
                </a:solidFill>
                <a:latin typeface="Century Gothic"/>
              </a:rPr>
              <a:t>Διάκριση κουλτούρας-πολιτισμού</a:t>
            </a:r>
            <a:br/>
            <a:r>
              <a:rPr b="1" lang="el-GR" sz="3100" spc="-1" strike="noStrike">
                <a:solidFill>
                  <a:srgbClr val="fefefe"/>
                </a:solidFill>
                <a:latin typeface="Century Gothic"/>
              </a:rPr>
              <a:t>Ανάπτυξη του πνεύματος</a:t>
            </a:r>
            <a:endParaRPr b="0" lang="en-US" sz="3100" spc="-1" strike="noStrike">
              <a:solidFill>
                <a:srgbClr val="ffffff"/>
              </a:solidFill>
              <a:latin typeface="Century Gothic"/>
            </a:endParaRPr>
          </a:p>
        </p:txBody>
      </p:sp>
      <p:sp>
        <p:nvSpPr>
          <p:cNvPr id="166"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rmAutofit/>
          </a:bodyPr>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 </a:t>
            </a:r>
            <a:r>
              <a:rPr b="0" lang="el-GR" sz="1800" spc="-1" strike="noStrike">
                <a:solidFill>
                  <a:srgbClr val="ffffff"/>
                </a:solidFill>
                <a:latin typeface="Century Gothic"/>
              </a:rPr>
              <a:t>ΔΙΑΚΡΙΤΟΠΟΙΗΣΗ ΚΟΥΛΤΟΥΡΑΣ - ΠΟΛΙΤΙΣΜΟΥ. ΑΝΑΛΟΓΗ ΤΗΣ ΔΙΧΟΤΟΜΗΣΗΣ ΜΕΤΑΞΥ ΦΥΣΙΚΩΝ ΚΑΙ ΚΟΙΝΩΝΙΚΩΝ ΕΠΙΣΤΗΜΩΝ. ΣΤΑΔΙΑΚΗ ΑΜΒΛΥΝΣΗ ΤΗΣ ΔΙΧΟΤΟΜΗΣΗΣ ΧΑΡΙΝ ΕΝΟΣ ΣΥΓΧΡΟΝΟΥ ΑΝΕΚΤΙΚΟΤΕΡΟΥ ΠΝΕΥΜΑΤΟΣ</a:t>
            </a:r>
            <a:endParaRPr b="0" lang="en-US" sz="1800" spc="-1" strike="noStrike">
              <a:solidFill>
                <a:srgbClr val="ffffff"/>
              </a:solidFill>
              <a:latin typeface="Century Gothic"/>
            </a:endParaRPr>
          </a:p>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 ΣΥΝΕΙΔΗΤΗ ΑΝΑΠΤΥΞΗ ΤΟΥ ΠΝΕΥΜΑΤΟΣ ΓΙΑ ΝΑ ΠΕΤΥΧΟΥΜΕ ΤΑ ΜΈΓΙΣΤΑ ΟΦΕΛΗ. O ΟΠΕΡΑΣΙΟΝΑΛΙΣΤΙΚΟΣ ΡΟΛΟΣ ΤΗΣ ΚΟΥΛΤΟΥΡΑΣ</a:t>
            </a:r>
            <a:br/>
            <a:r>
              <a:rPr b="0" lang="el-GR" sz="1800" spc="-1" strike="noStrike">
                <a:solidFill>
                  <a:srgbClr val="ffffff"/>
                </a:solidFill>
                <a:latin typeface="Century Gothic"/>
              </a:rPr>
              <a:t> </a:t>
            </a:r>
            <a:endParaRPr b="0" lang="en-US" sz="1800" spc="-1" strike="noStrike">
              <a:solidFill>
                <a:srgbClr val="ffffff"/>
              </a:solidFill>
              <a:latin typeface="Century Gothic"/>
            </a:endParaRPr>
          </a:p>
          <a:p>
            <a:pPr marL="343080" indent="-342720">
              <a:lnSpc>
                <a:spcPct val="100000"/>
              </a:lnSpc>
              <a:spcBef>
                <a:spcPts val="360"/>
              </a:spcBef>
              <a:spcAft>
                <a:spcPts val="601"/>
              </a:spcAft>
              <a:buClr>
                <a:srgbClr val="00c6bb"/>
              </a:buClr>
              <a:buFont typeface="Wingdings 2" charset="2"/>
              <a:buChar char=""/>
            </a:pPr>
            <a:r>
              <a:rPr b="0" lang="el-GR" sz="1800" spc="-1" strike="noStrike">
                <a:solidFill>
                  <a:srgbClr val="ffffff"/>
                </a:solidFill>
                <a:latin typeface="Century Gothic"/>
              </a:rPr>
              <a:t>- Η ΙΔΕΟΛΟΓΙΚΗ ΑΠΟΣΤΑΣΙΟΠΟΙΗΣΗ ΤΗΣ «ΑΝΩΤΕΡΗΣ» ΚΟΥΛΤΟΥΡΑΣ ΑΠΟ ΤΟ ΚΟΙΝΩΝΙΚΟ ΓΙΓΝΕΣΘΑΙ ΚΑΘΙΕΡΩΘΗΚΕ ΚΑΙ ΩΣ «ΑΡΝΗΣΗ»</a:t>
            </a:r>
            <a:endParaRPr b="0" lang="en-US" sz="1800" spc="-1" strike="noStrike">
              <a:solidFill>
                <a:srgbClr val="ffffff"/>
              </a:solidFill>
              <a:latin typeface="Century Gothic"/>
            </a:endParaRPr>
          </a:p>
          <a:p>
            <a:pPr>
              <a:lnSpc>
                <a:spcPct val="100000"/>
              </a:lnSpc>
              <a:spcBef>
                <a:spcPts val="360"/>
              </a:spcBef>
              <a:spcAft>
                <a:spcPts val="601"/>
              </a:spcAft>
              <a:tabLst>
                <a:tab algn="l" pos="0"/>
              </a:tabLst>
            </a:pPr>
            <a:br/>
            <a:endParaRPr b="0" lang="en-US" sz="18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1" lang="el-GR" sz="3100" spc="-1" strike="noStrike">
                <a:solidFill>
                  <a:srgbClr val="fefefe"/>
                </a:solidFill>
                <a:latin typeface="Century Gothic"/>
              </a:rPr>
              <a:t>Πνευματική ελίτ- Ανεξαρτησία ή απομόνωση;</a:t>
            </a:r>
            <a:endParaRPr b="0" lang="en-US" sz="3100" spc="-1" strike="noStrike">
              <a:solidFill>
                <a:srgbClr val="ffffff"/>
              </a:solidFill>
              <a:latin typeface="Century Gothic"/>
            </a:endParaRPr>
          </a:p>
        </p:txBody>
      </p:sp>
      <p:sp>
        <p:nvSpPr>
          <p:cNvPr id="168" name="Θέση περιεχομένου 2"/>
          <p:cNvSpPr txBox="1"/>
          <p:nvPr/>
        </p:nvSpPr>
        <p:spPr>
          <a:xfrm>
            <a:off x="801360" y="2222280"/>
            <a:ext cx="10571760" cy="3853800"/>
          </a:xfrm>
          <a:prstGeom prst="rect">
            <a:avLst/>
          </a:prstGeom>
          <a:noFill/>
          <a:ln w="0">
            <a:noFill/>
          </a:ln>
          <a:effectLst>
            <a:outerShdw dist="0" dir="0" blurRad="50760">
              <a:srgbClr val="000000">
                <a:alpha val="40000"/>
              </a:srgbClr>
            </a:outerShdw>
          </a:effectLst>
        </p:spPr>
        <p:txBody>
          <a:bodyPr anchor="ctr">
            <a:normAutofit/>
          </a:bodyPr>
          <a:p>
            <a:pPr marL="343080" indent="-342720" algn="just">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δημιουργία ή αναδημιουργία ενός χώρου πνευματικής ανεξαρτησίας στην ανεπτυγμένη βιομηχανική κοινωνία είναι εξαιρετικά δύσκολη, από τη συγκέντρωση δύναμης και την εξομοίωση απόψεων που  οδηγούν σε απομόνωση και ενδεχομένως στη συγκρότηση μιας πνευματικής ελίτ.</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Ο επαναπροσδιορισμός της κουλτούρας και της ακαδημαϊκής εκπαίδευσης, με θεωρητική έμφαση και οικονομική ανεξαρτησία, θα απαιτούσε ουσιαστική υλική υποστήριξη και κυβερνητική παρέμβαση, ενώ παραμένει περισσότερο ουτοπικός παρά πραγματοποιήσιμος.</a:t>
            </a:r>
            <a:endParaRPr b="0" lang="en-US" sz="2400" spc="-1" strike="noStrike">
              <a:solidFill>
                <a:srgbClr val="ffffff"/>
              </a:solidFill>
              <a:latin typeface="Century Gothic"/>
            </a:endParaRPr>
          </a:p>
          <a:p>
            <a:pPr>
              <a:lnSpc>
                <a:spcPct val="100000"/>
              </a:lnSpc>
              <a:spcBef>
                <a:spcPts val="360"/>
              </a:spcBef>
              <a:spcAft>
                <a:spcPts val="601"/>
              </a:spcAf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9"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rmAutofit fontScale="89000"/>
          </a:bodyPr>
          <a:p>
            <a:pPr marL="343080" indent="-342720" algn="just">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ιδέα πανεπιστημίων για μια πνευματική ελίτ θεωρείται αντιδημοκρατική, ακόμη κι αν η επιλογή γίνεται με βάση την ικανότητα και την κλίση των μαθητών για θεωρητική σκέψη, </a:t>
            </a:r>
            <a:r>
              <a:rPr b="1" lang="el-GR" sz="2400" spc="-1" strike="noStrike">
                <a:solidFill>
                  <a:srgbClr val="ffffff"/>
                </a:solidFill>
                <a:latin typeface="Cambria"/>
                <a:ea typeface="Cambria"/>
              </a:rPr>
              <a:t>επειδή έρχεται σε σύγκρουση με την κατεστημένη μαζική δημοκρατία και το αντίστοιχο εκπαιδευτικό σύστημα.</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Wingdings 2" charset="2"/>
              <a:buChar char=""/>
            </a:pPr>
            <a:r>
              <a:rPr b="1" lang="el-GR" sz="2400" spc="-1" strike="noStrike">
                <a:solidFill>
                  <a:srgbClr val="ffffff"/>
                </a:solidFill>
                <a:latin typeface="Cambria"/>
                <a:ea typeface="Cambria"/>
              </a:rPr>
              <a:t>Η κυρίαρχη μπιχεβιοριστική και θετικιστική σκέψη περιορίζει την πνευματική αυτοδιάθεση των μαθητών, </a:t>
            </a:r>
            <a:r>
              <a:rPr b="0" lang="el-GR" sz="2400" spc="-1" strike="noStrike">
                <a:solidFill>
                  <a:srgbClr val="ffffff"/>
                </a:solidFill>
                <a:latin typeface="Cambria"/>
                <a:ea typeface="Cambria"/>
              </a:rPr>
              <a:t>στερώντας τους τη δυνατότητα κριτικής αποδέσμευσης από τον κόσμο της </a:t>
            </a:r>
            <a:r>
              <a:rPr b="0" i="1" lang="el-GR" sz="2400" spc="-1" strike="noStrike">
                <a:solidFill>
                  <a:srgbClr val="ffffff"/>
                </a:solidFill>
                <a:latin typeface="Cambria"/>
                <a:ea typeface="Cambria"/>
              </a:rPr>
              <a:t>εμπειρίας</a:t>
            </a:r>
            <a:r>
              <a:rPr b="0" lang="el-GR" sz="2400" spc="-1" strike="noStrike">
                <a:solidFill>
                  <a:srgbClr val="ffffff"/>
                </a:solidFill>
                <a:latin typeface="Cambria"/>
                <a:ea typeface="Cambria"/>
              </a:rPr>
              <a:t> και εμποδίζοντας την ανάπτυξη μεθόδων για να κατανοήσουν την κοινωνία και την κουλτούρα ιστορικά και συνολικά.</a:t>
            </a:r>
            <a:endParaRPr b="0" lang="en-US" sz="2400" spc="-1" strike="noStrike">
              <a:solidFill>
                <a:srgbClr val="ffffff"/>
              </a:solidFill>
              <a:latin typeface="Century Gothic"/>
            </a:endParaRPr>
          </a:p>
          <a:p>
            <a:pPr>
              <a:lnSpc>
                <a:spcPct val="100000"/>
              </a:lnSpc>
              <a:spcBef>
                <a:spcPts val="360"/>
              </a:spcBef>
              <a:spcAft>
                <a:spcPts val="601"/>
              </a:spcAft>
              <a:tabLst>
                <a:tab algn="l" pos="0"/>
              </a:tabLs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1" lang="el-GR" sz="3100" spc="-1" strike="noStrike">
                <a:solidFill>
                  <a:srgbClr val="fefefe"/>
                </a:solidFill>
                <a:latin typeface="Century Gothic"/>
              </a:rPr>
              <a:t>Η σκέψη μπορεί να οδηγήσει  στην απελευθέρωση</a:t>
            </a:r>
            <a:endParaRPr b="0" lang="en-US" sz="3100" spc="-1" strike="noStrike">
              <a:solidFill>
                <a:srgbClr val="ffffff"/>
              </a:solidFill>
              <a:latin typeface="Century Gothic"/>
            </a:endParaRPr>
          </a:p>
        </p:txBody>
      </p:sp>
      <p:sp>
        <p:nvSpPr>
          <p:cNvPr id="171"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rmAutofit/>
          </a:bodyPr>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Οι υπαρξιακές και νεοθεολογικές φιλοσοφίες ως αντίποδας στον αποπνικτικό μπιχεβιορισμό, αντιστέκονται στον θετικισμό χωρίς όμως επαρκή λογικά επιχειρήματα και τελικά συμβάλλουν στην παρακμή του κριτικού Λόγου.</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Απομακρύνονται από την πραγματική εμπειρία και στηρίζονται σε αφηρημένες έννοιες.</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πίστη ότι η ατομική απόφαση οδηγεί σε ελευθερία είναι ψευδαίσθηση· μόνο η σκέψη μπορεί να οδηγήσει  στην απελευθέρωση.</a:t>
            </a:r>
            <a:endParaRPr b="0" lang="en-US" sz="2400" spc="-1" strike="noStrike">
              <a:solidFill>
                <a:srgbClr val="ffffff"/>
              </a:solidFill>
              <a:latin typeface="Century Gothic"/>
            </a:endParaRPr>
          </a:p>
          <a:p>
            <a:pPr>
              <a:lnSpc>
                <a:spcPct val="100000"/>
              </a:lnSpc>
              <a:spcBef>
                <a:spcPts val="360"/>
              </a:spcBef>
              <a:spcAft>
                <a:spcPts val="601"/>
              </a:spcAft>
              <a:tabLst>
                <a:tab algn="l" pos="0"/>
              </a:tabLs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2"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1" lang="el-GR" sz="3100" spc="-1" strike="noStrike">
                <a:solidFill>
                  <a:srgbClr val="fefefe"/>
                </a:solidFill>
                <a:latin typeface="Century Gothic"/>
              </a:rPr>
              <a:t>Κριτικός λόγος – ο καταλύτης της κουλτούρας</a:t>
            </a:r>
            <a:endParaRPr b="0" lang="en-US" sz="3100" spc="-1" strike="noStrike">
              <a:solidFill>
                <a:srgbClr val="ffffff"/>
              </a:solidFill>
              <a:latin typeface="Century Gothic"/>
            </a:endParaRPr>
          </a:p>
        </p:txBody>
      </p:sp>
      <p:sp>
        <p:nvSpPr>
          <p:cNvPr id="173" name="Θέση περιεχομένου 2"/>
          <p:cNvSpPr txBox="1"/>
          <p:nvPr/>
        </p:nvSpPr>
        <p:spPr>
          <a:xfrm>
            <a:off x="801360" y="2222280"/>
            <a:ext cx="10571760" cy="4413960"/>
          </a:xfrm>
          <a:prstGeom prst="rect">
            <a:avLst/>
          </a:prstGeom>
          <a:noFill/>
          <a:ln w="0">
            <a:noFill/>
          </a:ln>
          <a:effectLst>
            <a:outerShdw dist="0" dir="0" blurRad="50760">
              <a:srgbClr val="000000">
                <a:alpha val="40000"/>
              </a:srgbClr>
            </a:outerShdw>
          </a:effectLst>
        </p:spPr>
        <p:txBody>
          <a:bodyPr anchor="ctr">
            <a:noAutofit/>
          </a:bodyPr>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Ο κριτικός λόγος, ως φιλοσοφική, κοινωνιολογική και ιστορική έννοια, λειτουργεί ως πνευματικός καταλύτης της κουλτούρας, ανοίγοντας μια διανοητική προοπτική για νέες μορφές ύπαρξης και νέων ιστορικών σχεδίων.</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Στη σύγχρονη εποχή, αυτή η θεωρητική διάσταση αποδυναμώνεται, παρότι στο παρελθόν η κουλτούρα μας προκαθορίζονταν από την επιστήμη, τη φιλοσοφία και τη λογοτεχνία ως οι πιο πρακτικές πλευρές της. </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απελευθέρωση της σκέψης από την πρακτική εξουσία ήταν προϋπόθεση για την  επιστημονική και πολιτισμική πρόοδο.</a:t>
            </a:r>
            <a:endParaRPr b="0" lang="en-US" sz="2400" spc="-1" strike="noStrike">
              <a:solidFill>
                <a:srgbClr val="ffffff"/>
              </a:solidFill>
              <a:latin typeface="Century Gothic"/>
            </a:endParaRPr>
          </a:p>
          <a:p>
            <a:pPr>
              <a:lnSpc>
                <a:spcPct val="100000"/>
              </a:lnSpc>
              <a:spcBef>
                <a:spcPts val="360"/>
              </a:spcBef>
              <a:spcAft>
                <a:spcPts val="601"/>
              </a:spcAft>
              <a:tabLst>
                <a:tab algn="l" pos="0"/>
              </a:tabLs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4"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1" lang="el-GR" sz="3100" spc="-1" strike="noStrike">
                <a:solidFill>
                  <a:srgbClr val="fefefe"/>
                </a:solidFill>
                <a:latin typeface="Century Gothic"/>
              </a:rPr>
              <a:t>Ο ρόλος της επιστήμης – η επίδραση στην κουλτούρα</a:t>
            </a:r>
            <a:endParaRPr b="0" lang="en-US" sz="3100" spc="-1" strike="noStrike">
              <a:solidFill>
                <a:srgbClr val="ffffff"/>
              </a:solidFill>
              <a:latin typeface="Century Gothic"/>
            </a:endParaRPr>
          </a:p>
        </p:txBody>
      </p:sp>
      <p:sp>
        <p:nvSpPr>
          <p:cNvPr id="175" name="Θέση περιεχομένου 2"/>
          <p:cNvSpPr txBox="1"/>
          <p:nvPr/>
        </p:nvSpPr>
        <p:spPr>
          <a:xfrm>
            <a:off x="818640" y="2222280"/>
            <a:ext cx="10571760" cy="4188240"/>
          </a:xfrm>
          <a:prstGeom prst="rect">
            <a:avLst/>
          </a:prstGeom>
          <a:noFill/>
          <a:ln w="0">
            <a:noFill/>
          </a:ln>
          <a:effectLst>
            <a:outerShdw dist="0" dir="0" blurRad="50760">
              <a:srgbClr val="000000">
                <a:alpha val="40000"/>
              </a:srgbClr>
            </a:outerShdw>
          </a:effectLst>
        </p:spPr>
        <p:txBody>
          <a:bodyPr anchor="ctr">
            <a:noAutofit/>
          </a:bodyPr>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κουλτούρα έχει μετατραπεί σε αντικείμενο οργάνωσης και πρέπει να αποδεσμευτεί απο τις επιστημονικές αλήθεις, ώστε να αναπτύξει τον δικό της αυτόνομο και κριτικό προσανατολισμό</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Όπως και η επιστήμη, έτσι και η κουλτούρα φέρει ιστορική ευθύνη για τις επιδράσεις της στην ανθρώπινη ζωή, καθώς ούτε η ουδετερότητα ούτε ο επιστημονισμός μπορούν να την απαλλάξουν από τους εσωτερικούς της σκοπούς</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επιστήμη, ως πνευματική δραστηριότητα, γεννήθηκε από τον αγώνα του ανθρώπου με τη φύση και τον κοινωνικό περίγυρο· οι υποθέσεις και τα μοντέλα της αντανακλούν αυτόν τον αγώνα και σκοπεύουν στη βελτίωση των όρων ύπαρξης</a:t>
            </a: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6" name="Θέση περιεχομένου 2"/>
          <p:cNvSpPr txBox="1"/>
          <p:nvPr/>
        </p:nvSpPr>
        <p:spPr>
          <a:xfrm>
            <a:off x="707760" y="2222280"/>
            <a:ext cx="10665000" cy="4001040"/>
          </a:xfrm>
          <a:prstGeom prst="rect">
            <a:avLst/>
          </a:prstGeom>
          <a:noFill/>
          <a:ln w="0">
            <a:noFill/>
          </a:ln>
          <a:effectLst>
            <a:outerShdw dist="0" dir="0" blurRad="50760">
              <a:srgbClr val="000000">
                <a:alpha val="40000"/>
              </a:srgbClr>
            </a:outerShdw>
          </a:effectLst>
        </p:spPr>
        <p:txBody>
          <a:bodyPr anchor="ctr">
            <a:normAutofit fontScale="97000"/>
          </a:bodyPr>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Ο μετασχηματισμός της επιστήμης σε ποσοτικοποιημένο, «ουδέτερο» εργαλείο (μετά τον Γαλιλαίο) οδήγησε σε τεράστια τεχνική και υλική πρόοδο, αλλά και σε αύξηση των μέσων καταστροφής και κυριαρχίας.</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Η επιστήμη έγινε όργανο μιας κοινωνίας που υποτάσσει τη φύση μέσω της υποταγής των ανθρώπων — η πρόοδος πολλές φορές συνεπάγεται και εκμετάλλευση αλλά και επιθετικότητα.</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Παράλληλα, η ίδια η επιστήμη έχει φτάσει σε σημείο όπου μπορεί να αντιστρέψει αυτή την κατάσταση· η απελευθέρωσή της από τους κυρίαρχους σκοπούς θα απαιτούσε ανασυγκρότηση της μεθόδου της, ώστε να υπηρετεί νέους, ειρηνευτικούς και ανθρωπιστικούς σκοπούς.</a:t>
            </a:r>
            <a:endParaRPr b="0" lang="en-US" sz="2400" spc="-1" strike="noStrike">
              <a:solidFill>
                <a:srgbClr val="ffffff"/>
              </a:solidFill>
              <a:latin typeface="Century Gothic"/>
            </a:endParaRPr>
          </a:p>
          <a:p>
            <a:pPr>
              <a:lnSpc>
                <a:spcPct val="100000"/>
              </a:lnSpc>
              <a:spcBef>
                <a:spcPts val="360"/>
              </a:spcBef>
              <a:spcAft>
                <a:spcPts val="601"/>
              </a:spcAf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7"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1" lang="el-GR" sz="3100" spc="-1" strike="noStrike">
                <a:solidFill>
                  <a:srgbClr val="fefefe"/>
                </a:solidFill>
                <a:latin typeface="Century Gothic"/>
              </a:rPr>
              <a:t>Ποιος ο ρόλος της επιστήμης σήμερα στην κοινωνία της αφθονίας;</a:t>
            </a:r>
            <a:endParaRPr b="0" lang="en-US" sz="3100" spc="-1" strike="noStrike">
              <a:solidFill>
                <a:srgbClr val="ffffff"/>
              </a:solidFill>
              <a:latin typeface="Century Gothic"/>
            </a:endParaRPr>
          </a:p>
        </p:txBody>
      </p:sp>
      <p:sp>
        <p:nvSpPr>
          <p:cNvPr id="178" name="Θέση περιεχομένου 2"/>
          <p:cNvSpPr txBox="1"/>
          <p:nvPr/>
        </p:nvSpPr>
        <p:spPr>
          <a:xfrm>
            <a:off x="810000" y="2153160"/>
            <a:ext cx="10562760" cy="3705120"/>
          </a:xfrm>
          <a:prstGeom prst="rect">
            <a:avLst/>
          </a:prstGeom>
          <a:noFill/>
          <a:ln w="0">
            <a:noFill/>
          </a:ln>
          <a:effectLst>
            <a:outerShdw dist="0" dir="0" blurRad="50760">
              <a:srgbClr val="000000">
                <a:alpha val="40000"/>
              </a:srgbClr>
            </a:outerShdw>
          </a:effectLst>
        </p:spPr>
        <p:txBody>
          <a:bodyPr anchor="ctr">
            <a:normAutofit/>
          </a:bodyPr>
          <a:p>
            <a:pPr marL="343080" indent="-342720">
              <a:lnSpc>
                <a:spcPct val="170000"/>
              </a:lnSpc>
              <a:spcBef>
                <a:spcPts val="601"/>
              </a:spcBef>
              <a:spcAft>
                <a:spcPts val="601"/>
              </a:spcAft>
              <a:buClr>
                <a:srgbClr val="00c6bb"/>
              </a:buClr>
              <a:buFont typeface="Arial"/>
              <a:buChar char="•"/>
            </a:pPr>
            <a:r>
              <a:rPr b="0" lang="el-GR" sz="2400" spc="-1" strike="noStrike">
                <a:solidFill>
                  <a:srgbClr val="ffffff"/>
                </a:solidFill>
                <a:latin typeface="Cambria"/>
                <a:ea typeface="Cambria"/>
              </a:rPr>
              <a:t>Είναι όργανο απελευθέρωσης;</a:t>
            </a:r>
            <a:endParaRPr b="0" lang="en-US" sz="2400" spc="-1" strike="noStrike">
              <a:solidFill>
                <a:srgbClr val="ffffff"/>
              </a:solidFill>
              <a:latin typeface="Century Gothic"/>
            </a:endParaRPr>
          </a:p>
          <a:p>
            <a:pPr marL="343080" indent="-342720">
              <a:lnSpc>
                <a:spcPct val="170000"/>
              </a:lnSpc>
              <a:spcBef>
                <a:spcPts val="601"/>
              </a:spcBef>
              <a:spcAft>
                <a:spcPts val="601"/>
              </a:spcAft>
              <a:buClr>
                <a:srgbClr val="00c6bb"/>
              </a:buClr>
              <a:buFont typeface="Arial"/>
              <a:buChar char="•"/>
            </a:pPr>
            <a:r>
              <a:rPr b="0" lang="el-GR" sz="2400" spc="-1" strike="noStrike">
                <a:solidFill>
                  <a:srgbClr val="ffffff"/>
                </a:solidFill>
                <a:latin typeface="Cambria"/>
                <a:ea typeface="Cambria"/>
              </a:rPr>
              <a:t>Διαιωνίζει, εντείνει τον αγώνα για την ύπαρξη ή τον απαλύνει;</a:t>
            </a:r>
            <a:endParaRPr b="0" lang="en-US" sz="2400" spc="-1" strike="noStrike">
              <a:solidFill>
                <a:srgbClr val="ffffff"/>
              </a:solidFill>
              <a:latin typeface="Century Gothic"/>
            </a:endParaRPr>
          </a:p>
          <a:p>
            <a:pPr marL="343080" indent="-342720">
              <a:lnSpc>
                <a:spcPct val="170000"/>
              </a:lnSpc>
              <a:spcBef>
                <a:spcPts val="601"/>
              </a:spcBef>
              <a:spcAft>
                <a:spcPts val="601"/>
              </a:spcAft>
              <a:buClr>
                <a:srgbClr val="00c6bb"/>
              </a:buClr>
              <a:buFont typeface="Arial"/>
              <a:buChar char="•"/>
            </a:pPr>
            <a:r>
              <a:rPr b="0" lang="el-GR" sz="2400" spc="-1" strike="noStrike">
                <a:solidFill>
                  <a:srgbClr val="ffffff"/>
                </a:solidFill>
                <a:latin typeface="Cambria"/>
                <a:ea typeface="Cambria"/>
              </a:rPr>
              <a:t>Διαχωρίζεται η επιστήμη από την τεχνική και τις μεθόδους της; </a:t>
            </a:r>
            <a:endParaRPr b="0" lang="en-US" sz="2400" spc="-1" strike="noStrike">
              <a:solidFill>
                <a:srgbClr val="ffffff"/>
              </a:solidFill>
              <a:latin typeface="Century Gothic"/>
            </a:endParaRPr>
          </a:p>
          <a:p>
            <a:pPr marL="343080" indent="-342720">
              <a:lnSpc>
                <a:spcPct val="170000"/>
              </a:lnSpc>
              <a:spcBef>
                <a:spcPts val="601"/>
              </a:spcBef>
              <a:spcAft>
                <a:spcPts val="601"/>
              </a:spcAft>
              <a:buClr>
                <a:srgbClr val="00c6bb"/>
              </a:buClr>
              <a:buFont typeface="Arial"/>
              <a:buChar char="•"/>
            </a:pPr>
            <a:r>
              <a:rPr b="0" lang="el-GR" sz="2400" spc="-1" strike="noStrike">
                <a:solidFill>
                  <a:srgbClr val="ffffff"/>
                </a:solidFill>
                <a:latin typeface="Cambria"/>
                <a:ea typeface="Cambria"/>
              </a:rPr>
              <a:t>Μπορούμε να ισχυριστούμε ότι για κάθε καταστροφή υπεύθυνη είναι η τεχνική και όχι η επιστήμη; </a:t>
            </a:r>
            <a:endParaRPr b="0" lang="en-US" sz="2400" spc="-1" strike="noStrike">
              <a:solidFill>
                <a:srgbClr val="ffffff"/>
              </a:solidFill>
              <a:latin typeface="Century Gothic"/>
            </a:endParaRPr>
          </a:p>
          <a:p>
            <a:pPr>
              <a:lnSpc>
                <a:spcPct val="100000"/>
              </a:lnSpc>
              <a:spcBef>
                <a:spcPts val="360"/>
              </a:spcBef>
              <a:spcAft>
                <a:spcPts val="601"/>
              </a:spcAft>
              <a:tabLst>
                <a:tab algn="l" pos="0"/>
              </a:tabLs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9"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Autofit/>
          </a:bodyPr>
          <a:p>
            <a:pPr marL="343080" indent="-342720">
              <a:lnSpc>
                <a:spcPct val="100000"/>
              </a:lnSpc>
              <a:spcBef>
                <a:spcPts val="479"/>
              </a:spcBef>
              <a:spcAft>
                <a:spcPts val="601"/>
              </a:spcAft>
              <a:buClr>
                <a:srgbClr val="00c6bb"/>
              </a:buClr>
              <a:buFont typeface="Arial"/>
              <a:buChar char="•"/>
            </a:pPr>
            <a:r>
              <a:rPr b="0" lang="el-GR" sz="2400" spc="-1" strike="noStrike">
                <a:solidFill>
                  <a:srgbClr val="ffffff"/>
                </a:solidFill>
                <a:latin typeface="Cambria"/>
                <a:ea typeface="Cambria"/>
              </a:rPr>
              <a:t>Η παραδοσιακή διάκριση τεχνικής και επιστήμης είναι αμφίβολη. Η επιστήμη δεν διαχωρίζεται πια από τις μεθόδους της. </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Arial"/>
              <a:buChar char="•"/>
            </a:pPr>
            <a:r>
              <a:rPr b="0" lang="el-GR" sz="2400" spc="-1" strike="noStrike">
                <a:solidFill>
                  <a:srgbClr val="ffffff"/>
                </a:solidFill>
                <a:latin typeface="Cambria"/>
                <a:ea typeface="Cambria"/>
              </a:rPr>
              <a:t>Η επιστήμη είναι αυτή που με τις μεθόδους της συνέτεινε στην καταστροφή του περιβάλλοντος, στην κυριαρχία του ανθρώπου πάνω στη φύση. </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Arial"/>
              <a:buChar char="•"/>
            </a:pPr>
            <a:r>
              <a:rPr b="0" lang="el-GR" sz="2400" spc="-1" strike="noStrike">
                <a:solidFill>
                  <a:srgbClr val="ffffff"/>
                </a:solidFill>
                <a:latin typeface="Cambria"/>
                <a:ea typeface="Cambria"/>
              </a:rPr>
              <a:t>Οι μέθοδοι και οι τομείς της δεν διαχωρίζονται σε αυτούς που προστατεύουν και σε αυτούς που καταστρέφουν τη ζωή. </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Arial"/>
              <a:buChar char="•"/>
            </a:pPr>
            <a:r>
              <a:rPr b="0" lang="el-GR" sz="2400" spc="-1" strike="noStrike">
                <a:solidFill>
                  <a:srgbClr val="ffffff"/>
                </a:solidFill>
                <a:latin typeface="Cambria"/>
                <a:ea typeface="Cambria"/>
              </a:rPr>
              <a:t>Η επιστήμη έχει δημιουργήσει τη δική της κουλτούρα και αυτή απορροφά το μεγαλύτερο τμήμα του πολιτισμού.</a:t>
            </a:r>
            <a:endParaRPr b="0" lang="en-US" sz="2400" spc="-1" strike="noStrike">
              <a:solidFill>
                <a:srgbClr val="ffffff"/>
              </a:solidFill>
              <a:latin typeface="Century Gothic"/>
            </a:endParaRPr>
          </a:p>
          <a:p>
            <a:pPr>
              <a:lnSpc>
                <a:spcPct val="100000"/>
              </a:lnSpc>
              <a:spcBef>
                <a:spcPts val="360"/>
              </a:spcBef>
              <a:spcAft>
                <a:spcPts val="601"/>
              </a:spcAft>
              <a:tabLst>
                <a:tab algn="l" pos="0"/>
              </a:tabLs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0" name="Θέση περιεχομένου 2"/>
          <p:cNvSpPr txBox="1"/>
          <p:nvPr/>
        </p:nvSpPr>
        <p:spPr>
          <a:xfrm>
            <a:off x="786600" y="2222280"/>
            <a:ext cx="10586520" cy="4079880"/>
          </a:xfrm>
          <a:prstGeom prst="rect">
            <a:avLst/>
          </a:prstGeom>
          <a:noFill/>
          <a:ln w="0">
            <a:noFill/>
          </a:ln>
          <a:effectLst>
            <a:outerShdw dist="0" dir="0" blurRad="50760">
              <a:srgbClr val="000000">
                <a:alpha val="40000"/>
              </a:srgbClr>
            </a:outerShdw>
          </a:effectLst>
        </p:spPr>
        <p:txBody>
          <a:bodyPr anchor="ctr">
            <a:normAutofit fontScale="73000"/>
          </a:bodyPr>
          <a:p>
            <a:pPr marL="343080" indent="-342720" algn="just">
              <a:lnSpc>
                <a:spcPct val="100000"/>
              </a:lnSpc>
              <a:spcBef>
                <a:spcPts val="479"/>
              </a:spcBef>
              <a:spcAft>
                <a:spcPts val="601"/>
              </a:spcAft>
              <a:buClr>
                <a:srgbClr val="00c6bb"/>
              </a:buClr>
              <a:buFont typeface="Arial"/>
              <a:buChar char="•"/>
            </a:pPr>
            <a:r>
              <a:rPr b="0" lang="el-GR" sz="2400" spc="-1" strike="noStrike">
                <a:solidFill>
                  <a:srgbClr val="ffffff"/>
                </a:solidFill>
                <a:latin typeface="Cambria"/>
                <a:ea typeface="Cambria"/>
              </a:rPr>
              <a:t>Καταχρηστικά χρησιμοποιούμε τον όρο επιστημονική και μη επιστημονική κουλτούρα. </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Arial"/>
              <a:buChar char="•"/>
            </a:pPr>
            <a:r>
              <a:rPr b="0" lang="el-GR" sz="2400" spc="-1" strike="noStrike">
                <a:solidFill>
                  <a:srgbClr val="ffffff"/>
                </a:solidFill>
                <a:latin typeface="Cambria"/>
                <a:ea typeface="Cambria"/>
              </a:rPr>
              <a:t>Η μη επιστημονική κουλτούρα έχει την δική γλώσσα και είναι θεμελιακά διαφορετική από τη γλώσσα της επιστήμης. </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Arial"/>
              <a:buChar char="•"/>
            </a:pPr>
            <a:r>
              <a:rPr b="0" lang="el-GR" sz="2400" spc="-1" strike="noStrike">
                <a:solidFill>
                  <a:srgbClr val="0070c0"/>
                </a:solidFill>
                <a:latin typeface="Cambria"/>
                <a:ea typeface="Cambria"/>
              </a:rPr>
              <a:t>Η γλώσσα της λογοτεχνίας είναι μια μεταγλώσσα, που δεν ανήκει στον κατεστημένο κόσμο του λόγου, αφήνει άθικτη την σημερινή κατάσταση των πραγμάτων. Μας δίνει ένα κόσμο που υπακούει σε άλλες  αξίες και αρχές. </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Arial"/>
              <a:buChar char="•"/>
            </a:pPr>
            <a:r>
              <a:rPr b="0" lang="el-GR" sz="2400" spc="-1" strike="noStrike">
                <a:solidFill>
                  <a:srgbClr val="ffffff"/>
                </a:solidFill>
                <a:latin typeface="Cambria"/>
                <a:ea typeface="Cambria"/>
              </a:rPr>
              <a:t>Η γλώσσα αυτή παρουσιάζει έναν άλλο κόσμο, μέσα στον κατεστημένο κόσμο, μπαίνει στην καθημερινή ζωή, στην εμπειρία που έχει κανείς από τον εαυτό του και τους άλλους.</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Arial"/>
              <a:buChar char="•"/>
            </a:pPr>
            <a:r>
              <a:rPr b="0" lang="el-GR" sz="2400" spc="-1" strike="noStrike">
                <a:solidFill>
                  <a:srgbClr val="0070c0"/>
                </a:solidFill>
                <a:latin typeface="Cambria"/>
                <a:ea typeface="Cambria"/>
              </a:rPr>
              <a:t>Η λογοτεχνία είναι μια </a:t>
            </a:r>
            <a:r>
              <a:rPr b="1" lang="el-GR" sz="2400" spc="-1" strike="noStrike">
                <a:solidFill>
                  <a:srgbClr val="0070c0"/>
                </a:solidFill>
                <a:latin typeface="Cambria"/>
                <a:ea typeface="Cambria"/>
              </a:rPr>
              <a:t>άρνηση της επιστήμης</a:t>
            </a:r>
            <a:r>
              <a:rPr b="0" lang="el-GR" sz="2400" spc="-1" strike="noStrike">
                <a:solidFill>
                  <a:srgbClr val="0070c0"/>
                </a:solidFill>
                <a:latin typeface="Cambria"/>
                <a:ea typeface="Cambria"/>
              </a:rPr>
              <a:t>, στο βαθμό που η επιστήμη έχει γίνει κινητήρια δύναμη της πραγματικότητας.</a:t>
            </a:r>
            <a:endParaRPr b="0" lang="en-US" sz="2400" spc="-1" strike="noStrike">
              <a:solidFill>
                <a:srgbClr val="ffffff"/>
              </a:solidFill>
              <a:latin typeface="Century Gothic"/>
            </a:endParaRPr>
          </a:p>
          <a:p>
            <a:pPr>
              <a:lnSpc>
                <a:spcPct val="100000"/>
              </a:lnSpc>
              <a:spcBef>
                <a:spcPts val="360"/>
              </a:spcBef>
              <a:spcAft>
                <a:spcPts val="601"/>
              </a:spcAft>
              <a:tabLst>
                <a:tab algn="l" pos="0"/>
              </a:tabLs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1" name="Θέση περιεχομένου 2"/>
          <p:cNvSpPr txBox="1"/>
          <p:nvPr/>
        </p:nvSpPr>
        <p:spPr>
          <a:xfrm>
            <a:off x="801360" y="2084400"/>
            <a:ext cx="10571760" cy="4207680"/>
          </a:xfrm>
          <a:prstGeom prst="rect">
            <a:avLst/>
          </a:prstGeom>
          <a:noFill/>
          <a:ln w="0">
            <a:noFill/>
          </a:ln>
          <a:effectLst>
            <a:outerShdw dist="0" dir="0" blurRad="50760">
              <a:srgbClr val="000000">
                <a:alpha val="40000"/>
              </a:srgbClr>
            </a:outerShdw>
          </a:effectLst>
        </p:spPr>
        <p:txBody>
          <a:bodyPr anchor="ctr">
            <a:normAutofit fontScale="64000"/>
          </a:bodyPr>
          <a:p>
            <a:pPr marL="343080" indent="-342720" algn="just">
              <a:lnSpc>
                <a:spcPct val="100000"/>
              </a:lnSpc>
              <a:spcBef>
                <a:spcPts val="479"/>
              </a:spcBef>
              <a:spcAft>
                <a:spcPts val="601"/>
              </a:spcAft>
              <a:buClr>
                <a:srgbClr val="00c6bb"/>
              </a:buClr>
              <a:buFont typeface="Arial"/>
              <a:buChar char="•"/>
            </a:pPr>
            <a:r>
              <a:rPr b="0" lang="el-GR" sz="2400" spc="-1" strike="noStrike">
                <a:solidFill>
                  <a:srgbClr val="ffffff"/>
                </a:solidFill>
                <a:latin typeface="Cambria"/>
                <a:ea typeface="Cambria"/>
              </a:rPr>
              <a:t>Το χάσμα ανάμεσα στην επιστημονική και μη επιστημονική κουλτούρα είναι μια κατάσταση που υπόσχεται πολλά. </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Arial"/>
              <a:buChar char="•"/>
            </a:pPr>
            <a:r>
              <a:rPr b="0" lang="el-GR" sz="2400" spc="-1" strike="noStrike">
                <a:solidFill>
                  <a:srgbClr val="ffffff"/>
                </a:solidFill>
                <a:latin typeface="Cambria"/>
                <a:ea typeface="Cambria"/>
              </a:rPr>
              <a:t>Η μη επιστημονική κουλτούρα κλείνεται στον εαυτό της και μ’ αυτό τον τρόπο προφυλάσσεται το τελευταίο καταφύγιο όπου ξεχειμωνιάζουν παλιές ιδέες και εικόνες. </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Arial"/>
              <a:buChar char="•"/>
            </a:pPr>
            <a:r>
              <a:rPr b="0" lang="el-GR" sz="2400" spc="-1" strike="noStrike">
                <a:solidFill>
                  <a:srgbClr val="0070c0"/>
                </a:solidFill>
                <a:latin typeface="Cambria"/>
                <a:ea typeface="Cambria"/>
              </a:rPr>
              <a:t>Η αποξένωση της μη επιστημονικής κουλτούρας </a:t>
            </a:r>
            <a:r>
              <a:rPr b="0" lang="el-GR" sz="2400" spc="-1" strike="noStrike">
                <a:solidFill>
                  <a:srgbClr val="ffffff"/>
                </a:solidFill>
                <a:latin typeface="Cambria"/>
                <a:ea typeface="Cambria"/>
              </a:rPr>
              <a:t>σε ένα κόσμο που οδηγείται στην πλήρη ισοπέδωση και διοίκηση εξαιτίας της επιστήμης γίνεται προϋπόθεση της αντίδρασης και της άρνησης. Μπορεί ένας συγγραφέας να γνωρίζει την επιστήμη για προσωπικό του όφελος, αλλά αυτό να μην έχει σχέση, με όσα θέλει να πει ο ίδιος.</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Arial"/>
              <a:buChar char="•"/>
            </a:pPr>
            <a:r>
              <a:rPr b="0" lang="el-GR" sz="2400" spc="-1" strike="noStrike">
                <a:solidFill>
                  <a:srgbClr val="ffffff"/>
                </a:solidFill>
                <a:latin typeface="Cambria"/>
                <a:ea typeface="Cambria"/>
              </a:rPr>
              <a:t>Η φύση όπως ορίζεται και ελέγχεται από τις ποσοτικοποιημένες επιστήμες δεν είναι η φύση. Το επιστημονικό οικοδόμημα του φυσικού κόσμου δεν είναι στο πνευματικό του βάθος το πιο θαυμαστό έργο του ανθρώπινου πνεύματος. </a:t>
            </a:r>
            <a:endParaRPr b="0" lang="en-US" sz="2400" spc="-1" strike="noStrike">
              <a:solidFill>
                <a:srgbClr val="ffffff"/>
              </a:solidFill>
              <a:latin typeface="Century Gothic"/>
            </a:endParaRPr>
          </a:p>
          <a:p>
            <a:pPr>
              <a:lnSpc>
                <a:spcPct val="100000"/>
              </a:lnSpc>
              <a:spcBef>
                <a:spcPts val="360"/>
              </a:spcBef>
              <a:spcAft>
                <a:spcPts val="601"/>
              </a:spcAf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2"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Autofit/>
          </a:bodyPr>
          <a:p>
            <a:pPr marL="343080" indent="-342720" algn="just">
              <a:lnSpc>
                <a:spcPct val="100000"/>
              </a:lnSpc>
              <a:spcBef>
                <a:spcPts val="479"/>
              </a:spcBef>
              <a:spcAft>
                <a:spcPts val="601"/>
              </a:spcAft>
              <a:buClr>
                <a:srgbClr val="00c6bb"/>
              </a:buClr>
              <a:buFont typeface="Arial"/>
              <a:buChar char="•"/>
            </a:pPr>
            <a:r>
              <a:rPr b="0" lang="el-GR" sz="2400" spc="-1" strike="noStrike">
                <a:solidFill>
                  <a:srgbClr val="ffffff"/>
                </a:solidFill>
                <a:latin typeface="Century Gothic"/>
              </a:rPr>
              <a:t>Ο </a:t>
            </a:r>
            <a:r>
              <a:rPr b="0" lang="el-GR" sz="2400" spc="-1" strike="noStrike">
                <a:solidFill>
                  <a:srgbClr val="ffffff"/>
                </a:solidFill>
                <a:latin typeface="Cambria"/>
                <a:ea typeface="Cambria"/>
              </a:rPr>
              <a:t>χώρος της τέχνης και της λογοτεχνίας είναι απείρως πιο θαυμάσιος, πιο βαθύς πιο πολύπλοκος.</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Arial"/>
              <a:buChar char="•"/>
            </a:pPr>
            <a:r>
              <a:rPr b="0" lang="el-GR" sz="2400" spc="-1" strike="noStrike">
                <a:solidFill>
                  <a:srgbClr val="ffffff"/>
                </a:solidFill>
                <a:latin typeface="Cambria"/>
                <a:ea typeface="Cambria"/>
              </a:rPr>
              <a:t>Ο κόσμος της μη επιστημονικής κουλτούρας είναι πολυδιάστατος, οι δευτερεύουσες ποιότητες μένουν αναλλοίωτες και όλη η αντικειμενικότητα συνδέεται ποιοτικά με τον ανθρώπινο υποκείμενο. </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Arial"/>
              <a:buChar char="•"/>
            </a:pPr>
            <a:r>
              <a:rPr b="0" lang="el-GR" sz="2400" spc="-1" strike="noStrike">
                <a:solidFill>
                  <a:srgbClr val="ffffff"/>
                </a:solidFill>
                <a:latin typeface="Cambria"/>
                <a:ea typeface="Cambria"/>
              </a:rPr>
              <a:t>Η επιστημονική μετριοφροσύνη κρύβει έναν ανησυχητικό απολυταρχισμό, μια επιθυμία αποπομπής των μη επιστημονικών αλλά ορθολογικών τρόπων σκέψης στον χώρο της ποίησης και της φαντασίας.</a:t>
            </a:r>
            <a:endParaRPr b="0" lang="en-US" sz="2400" spc="-1" strike="noStrike">
              <a:solidFill>
                <a:srgbClr val="ffffff"/>
              </a:solidFill>
              <a:latin typeface="Century Gothic"/>
            </a:endParaRPr>
          </a:p>
          <a:p>
            <a:pPr>
              <a:lnSpc>
                <a:spcPct val="100000"/>
              </a:lnSpc>
              <a:spcBef>
                <a:spcPts val="360"/>
              </a:spcBef>
              <a:spcAft>
                <a:spcPts val="601"/>
              </a:spcAft>
              <a:tabLst>
                <a:tab algn="l" pos="0"/>
              </a:tabLs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3" name="Τίτλος 1"/>
          <p:cNvSpPr txBox="1"/>
          <p:nvPr/>
        </p:nvSpPr>
        <p:spPr>
          <a:xfrm>
            <a:off x="235800" y="452160"/>
            <a:ext cx="11867040" cy="12780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1" lang="el-GR" sz="3100" spc="-1" strike="noStrike">
                <a:solidFill>
                  <a:srgbClr val="fefefe"/>
                </a:solidFill>
                <a:latin typeface="Cambria"/>
                <a:ea typeface="Cambria"/>
              </a:rPr>
              <a:t>Μπορεί η επιστημονική κουλτούρα να ενωθεί με τη μη επιστημονική;</a:t>
            </a:r>
            <a:endParaRPr b="0" lang="en-US" sz="3100" spc="-1" strike="noStrike">
              <a:solidFill>
                <a:srgbClr val="ffffff"/>
              </a:solidFill>
              <a:latin typeface="Century Gothic"/>
            </a:endParaRPr>
          </a:p>
        </p:txBody>
      </p:sp>
      <p:pic>
        <p:nvPicPr>
          <p:cNvPr id="184" name="Picture 8" descr="Ρομπότ Τεχνολογία Υπολογιστή - Δωρεάν εικόνα στο Pixabay"/>
          <p:cNvPicPr/>
          <p:nvPr/>
        </p:nvPicPr>
        <p:blipFill>
          <a:blip r:embed="rId1"/>
          <a:stretch/>
        </p:blipFill>
        <p:spPr>
          <a:xfrm>
            <a:off x="814320" y="2852640"/>
            <a:ext cx="5189040" cy="2906640"/>
          </a:xfrm>
          <a:prstGeom prst="rect">
            <a:avLst/>
          </a:prstGeom>
          <a:ln w="0">
            <a:noFill/>
          </a:ln>
          <a:effectLst>
            <a:outerShdw blurRad="50760" dir="0">
              <a:srgbClr val="000000">
                <a:alpha val="40000"/>
              </a:srgbClr>
            </a:outerShdw>
          </a:effectLst>
        </p:spPr>
      </p:pic>
      <p:pic>
        <p:nvPicPr>
          <p:cNvPr id="185" name="Picture 14" descr="Stilvolle moderne Skulpturen von Martin Klein - Kunstlab"/>
          <p:cNvPicPr/>
          <p:nvPr/>
        </p:nvPicPr>
        <p:blipFill>
          <a:blip r:embed="rId2"/>
          <a:stretch/>
        </p:blipFill>
        <p:spPr>
          <a:xfrm>
            <a:off x="7485840" y="2852640"/>
            <a:ext cx="2598480" cy="2906640"/>
          </a:xfrm>
          <a:prstGeom prst="rect">
            <a:avLst/>
          </a:prstGeom>
          <a:ln w="0">
            <a:noFill/>
          </a:ln>
          <a:effectLst>
            <a:outerShdw blurRad="50760" dir="0">
              <a:srgbClr val="000000">
                <a:alpha val="40000"/>
              </a:srgbClr>
            </a:outerShdw>
          </a:effectLst>
        </p:spPr>
      </p:pic>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1" lang="el-GR" sz="4000" spc="-1" strike="noStrike">
                <a:solidFill>
                  <a:srgbClr val="fefefe"/>
                </a:solidFill>
                <a:latin typeface="Century Gothic"/>
              </a:rPr>
              <a:t>Μπορεί!!</a:t>
            </a:r>
            <a:endParaRPr b="0" lang="en-US" sz="4000" spc="-1" strike="noStrike">
              <a:solidFill>
                <a:srgbClr val="ffffff"/>
              </a:solidFill>
              <a:latin typeface="Century Gothic"/>
            </a:endParaRPr>
          </a:p>
        </p:txBody>
      </p:sp>
      <p:sp>
        <p:nvSpPr>
          <p:cNvPr id="187"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rmAutofit fontScale="67000"/>
          </a:bodyPr>
          <a:p>
            <a:pPr>
              <a:lnSpc>
                <a:spcPct val="100000"/>
              </a:lnSpc>
              <a:spcBef>
                <a:spcPts val="479"/>
              </a:spcBef>
              <a:spcAft>
                <a:spcPts val="601"/>
              </a:spcAft>
              <a:tabLst>
                <a:tab algn="l" pos="0"/>
              </a:tabLst>
            </a:pPr>
            <a:r>
              <a:rPr b="0" lang="el-GR" sz="2400" spc="-1" strike="noStrike">
                <a:solidFill>
                  <a:srgbClr val="ffffff"/>
                </a:solidFill>
                <a:latin typeface="Cambria"/>
                <a:ea typeface="Cambria"/>
              </a:rPr>
              <a:t>Υπό  προϋποθέσεις</a:t>
            </a:r>
            <a:r>
              <a:rPr b="0" lang="en-US" sz="2400" spc="-1" strike="noStrike">
                <a:solidFill>
                  <a:srgbClr val="ffffff"/>
                </a:solidFill>
                <a:latin typeface="Cambria"/>
                <a:ea typeface="Cambria"/>
              </a:rPr>
              <a:t>: </a:t>
            </a:r>
            <a:r>
              <a:rPr b="0" lang="el-GR" sz="2400" spc="-1" strike="noStrike">
                <a:solidFill>
                  <a:srgbClr val="ffffff"/>
                </a:solidFill>
                <a:latin typeface="Cambria"/>
                <a:ea typeface="Cambria"/>
              </a:rPr>
              <a:t> </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Arial"/>
              <a:buChar char="•"/>
              <a:tabLst>
                <a:tab algn="l" pos="0"/>
              </a:tabLst>
            </a:pPr>
            <a:r>
              <a:rPr b="0" lang="el-GR" sz="2400" spc="-1" strike="noStrike">
                <a:solidFill>
                  <a:srgbClr val="ffffff"/>
                </a:solidFill>
                <a:latin typeface="Cambria"/>
                <a:ea typeface="Cambria"/>
              </a:rPr>
              <a:t>να ξεπεραστεί η κοινωνία της ολοκληρωτικής κινητοποίησης και του εκφοβισμού.</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Arial"/>
              <a:buChar char="•"/>
              <a:tabLst>
                <a:tab algn="l" pos="0"/>
              </a:tabLst>
            </a:pPr>
            <a:r>
              <a:rPr b="0" lang="el-GR" sz="2400" spc="-1" strike="noStrike">
                <a:solidFill>
                  <a:srgbClr val="ffffff"/>
                </a:solidFill>
                <a:latin typeface="Cambria"/>
                <a:ea typeface="Cambria"/>
              </a:rPr>
              <a:t>Να απελευθερωθεί η επιστήμη από τη μοιραία διαλεκτική αφέντη και δούλου, όπου η φύση μετατρέπεται σε όργανο εκμετάλλευσης και η εκμετάλλευση διαιωνίζεται σε όλες τις μορφές της.</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Arial"/>
              <a:buChar char="•"/>
              <a:tabLst>
                <a:tab algn="l" pos="0"/>
              </a:tabLst>
            </a:pPr>
            <a:r>
              <a:rPr b="0" lang="el-GR" sz="2400" spc="-1" strike="noStrike">
                <a:solidFill>
                  <a:srgbClr val="ffffff"/>
                </a:solidFill>
                <a:latin typeface="Cambria"/>
                <a:ea typeface="Cambria"/>
              </a:rPr>
              <a:t>Να διατηρηθούν οι σκοποί της μη επιστημονικής κουλτούρας, με βασικό σκοπό την ανθρωπιά.</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Arial"/>
              <a:buChar char="•"/>
              <a:tabLst>
                <a:tab algn="l" pos="0"/>
              </a:tabLst>
            </a:pPr>
            <a:r>
              <a:rPr b="0" lang="el-GR" sz="2400" spc="-1" strike="noStrike">
                <a:solidFill>
                  <a:srgbClr val="ffffff"/>
                </a:solidFill>
                <a:latin typeface="Cambria"/>
                <a:ea typeface="Cambria"/>
              </a:rPr>
              <a:t>Εκ νέου προσανατολισμός της επιστήμης, ο οποίος απαιτεί κοινωνικές και πολιτικές αλλαγές, δημιουργία μιας κοινωνίας που αποκηρύσσει θεσμούς επιθετικής άμυνας και εκφοβισμού.</a:t>
            </a:r>
            <a:endParaRPr b="0" lang="en-US" sz="2400" spc="-1" strike="noStrike">
              <a:solidFill>
                <a:srgbClr val="ffffff"/>
              </a:solidFill>
              <a:latin typeface="Century Gothic"/>
            </a:endParaRPr>
          </a:p>
          <a:p>
            <a:pPr>
              <a:lnSpc>
                <a:spcPct val="100000"/>
              </a:lnSpc>
              <a:spcBef>
                <a:spcPts val="360"/>
              </a:spcBef>
              <a:spcAft>
                <a:spcPts val="601"/>
              </a:spcAft>
              <a:tabLst>
                <a:tab algn="l" pos="0"/>
              </a:tabLs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1" lang="el-GR" sz="4000" spc="-1" strike="noStrike">
                <a:solidFill>
                  <a:srgbClr val="fefefe"/>
                </a:solidFill>
                <a:latin typeface="Century Gothic"/>
              </a:rPr>
              <a:t>Ο ρόλος της εκπαίδευσης</a:t>
            </a:r>
            <a:endParaRPr b="0" lang="en-US" sz="4000" spc="-1" strike="noStrike">
              <a:solidFill>
                <a:srgbClr val="ffffff"/>
              </a:solidFill>
              <a:latin typeface="Century Gothic"/>
            </a:endParaRPr>
          </a:p>
        </p:txBody>
      </p:sp>
      <p:sp>
        <p:nvSpPr>
          <p:cNvPr id="189"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Autofit/>
          </a:bodyPr>
          <a:p>
            <a:pPr algn="just">
              <a:lnSpc>
                <a:spcPct val="100000"/>
              </a:lnSpc>
              <a:spcBef>
                <a:spcPts val="479"/>
              </a:spcBef>
              <a:spcAft>
                <a:spcPts val="601"/>
              </a:spcAft>
              <a:tabLst>
                <a:tab algn="l" pos="0"/>
              </a:tabLst>
            </a:pPr>
            <a:r>
              <a:rPr b="0" i="1" lang="el-GR" sz="2400" spc="-1" strike="noStrike">
                <a:solidFill>
                  <a:srgbClr val="0070c0"/>
                </a:solidFill>
                <a:latin typeface="Century Gothic"/>
              </a:rPr>
              <a:t>Η εκπαίδευση πρέπει να γίνεται όχι για την τωρινή αλλά για την μελλοντική κοινωνία </a:t>
            </a:r>
            <a:endParaRPr b="0" lang="en-US" sz="2400" spc="-1" strike="noStrike">
              <a:solidFill>
                <a:srgbClr val="ffffff"/>
              </a:solidFill>
              <a:latin typeface="Century Gothic"/>
            </a:endParaRPr>
          </a:p>
          <a:p>
            <a:pPr algn="just">
              <a:lnSpc>
                <a:spcPct val="100000"/>
              </a:lnSpc>
              <a:spcBef>
                <a:spcPts val="479"/>
              </a:spcBef>
              <a:spcAft>
                <a:spcPts val="601"/>
              </a:spcAft>
              <a:tabLst>
                <a:tab algn="l" pos="0"/>
              </a:tabLst>
            </a:pPr>
            <a:r>
              <a:rPr b="0" i="1" lang="el-GR" sz="2400" spc="-1" strike="noStrike">
                <a:solidFill>
                  <a:srgbClr val="0070c0"/>
                </a:solidFill>
                <a:latin typeface="Century Gothic"/>
              </a:rPr>
              <a:t>                                               </a:t>
            </a:r>
            <a:r>
              <a:rPr b="0" i="1" lang="el-GR" sz="2400" spc="-1" strike="noStrike">
                <a:solidFill>
                  <a:srgbClr val="0070c0"/>
                </a:solidFill>
                <a:latin typeface="Century Gothic"/>
              </a:rPr>
              <a:t>(Κάντ)</a:t>
            </a:r>
            <a:endParaRPr b="0" lang="en-US" sz="2400" spc="-1" strike="noStrike">
              <a:solidFill>
                <a:srgbClr val="ffffff"/>
              </a:solidFill>
              <a:latin typeface="Century Gothic"/>
            </a:endParaRPr>
          </a:p>
          <a:p>
            <a:pPr algn="just">
              <a:lnSpc>
                <a:spcPct val="100000"/>
              </a:lnSpc>
              <a:spcBef>
                <a:spcPts val="479"/>
              </a:spcBef>
              <a:spcAft>
                <a:spcPts val="601"/>
              </a:spcAft>
              <a:tabLst>
                <a:tab algn="l" pos="0"/>
              </a:tabLst>
            </a:pPr>
            <a:endParaRPr b="0" lang="en-US" sz="2400" spc="-1" strike="noStrike">
              <a:solidFill>
                <a:srgbClr val="ffffff"/>
              </a:solidFill>
              <a:latin typeface="Century Gothic"/>
            </a:endParaRPr>
          </a:p>
          <a:p>
            <a:pPr>
              <a:lnSpc>
                <a:spcPct val="100000"/>
              </a:lnSpc>
              <a:spcBef>
                <a:spcPts val="360"/>
              </a:spcBef>
              <a:spcAft>
                <a:spcPts val="601"/>
              </a:spcAft>
              <a:tabLst>
                <a:tab algn="l" pos="0"/>
              </a:tabLs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rmAutofit fontScale="92000"/>
          </a:bodyPr>
          <a:p>
            <a:pPr marL="343080" indent="-342720" algn="just">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Αλλαγή της θέσης της επιστήμης, τόσο στα πανεπιστήμια, όσο και στο χώρο της έρευνας και ανάπτυξης.</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Μια πολιτική που θα προάγει και θα διασφαλίζει την ανθρωπιά απαιτεί την ύπαρξη ανάλογων κυβερνήσεων, εκπαιδευτικών ιδρυμάτων και σωματείων. </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Δημιουργία ενός κλειστού ακαδημαϊκού χώρου όπου η έρευνα θα γίνονταν ανεξάρτητα από τα στρατιωτικές σχέσεις, θα ήταν μια ανεξάρτητη ομάδα επιστημόνων που θα έπαιρναν σοβαρά την ιδέα της ειρήνης. </a:t>
            </a:r>
            <a:endParaRPr b="0" lang="en-US" sz="2400" spc="-1" strike="noStrike">
              <a:solidFill>
                <a:srgbClr val="ffffff"/>
              </a:solidFill>
              <a:latin typeface="Century Gothic"/>
            </a:endParaRPr>
          </a:p>
          <a:p>
            <a:pPr marL="343080" indent="-342720" algn="just">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Δημιουργία μιας αρχής που θα δημοσίευε τεκμήρια πάνω στην καταχρηστική χρήση της επιστήμης.</a:t>
            </a:r>
            <a:endParaRPr b="0" lang="en-US" sz="2400" spc="-1" strike="noStrike">
              <a:solidFill>
                <a:srgbClr val="ffffff"/>
              </a:solidFill>
              <a:latin typeface="Century Gothic"/>
            </a:endParaRPr>
          </a:p>
          <a:p>
            <a:pPr>
              <a:lnSpc>
                <a:spcPct val="100000"/>
              </a:lnSpc>
              <a:spcBef>
                <a:spcPts val="360"/>
              </a:spcBef>
              <a:spcAft>
                <a:spcPts val="601"/>
              </a:spcAft>
              <a:tabLst>
                <a:tab algn="l" pos="0"/>
              </a:tabLst>
            </a:pP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1" name="Θέση περιεχομένου 2"/>
          <p:cNvSpPr txBox="1"/>
          <p:nvPr/>
        </p:nvSpPr>
        <p:spPr>
          <a:xfrm>
            <a:off x="491760" y="1927080"/>
            <a:ext cx="10881360" cy="4650120"/>
          </a:xfrm>
          <a:prstGeom prst="rect">
            <a:avLst/>
          </a:prstGeom>
          <a:noFill/>
          <a:ln w="0">
            <a:noFill/>
          </a:ln>
          <a:effectLst>
            <a:outerShdw dist="0" dir="0" blurRad="50760">
              <a:srgbClr val="000000">
                <a:alpha val="40000"/>
              </a:srgbClr>
            </a:outerShdw>
          </a:effectLst>
        </p:spPr>
        <p:txBody>
          <a:bodyPr anchor="ctr">
            <a:normAutofit fontScale="9000"/>
          </a:bodyPr>
          <a:p>
            <a:pPr marL="1143000" indent="-1142640">
              <a:lnSpc>
                <a:spcPct val="170000"/>
              </a:lnSpc>
              <a:spcAft>
                <a:spcPts val="601"/>
              </a:spcAft>
              <a:buClr>
                <a:srgbClr val="00c6bb"/>
              </a:buClr>
              <a:buFont typeface="Arial"/>
              <a:buChar char="•"/>
            </a:pPr>
            <a:r>
              <a:rPr b="0" lang="el-GR" sz="5000" spc="-1" strike="noStrike">
                <a:solidFill>
                  <a:srgbClr val="ffffff"/>
                </a:solidFill>
                <a:latin typeface="Cambria"/>
                <a:ea typeface="Cambria"/>
              </a:rPr>
              <a:t>Ασχοληθήκαμε με την κατάσταση του διαστήματος, αδιαφορώντας για την βελτίωση των συνθηκών ζωής πάνω στη γη. </a:t>
            </a:r>
            <a:endParaRPr b="0" lang="en-US" sz="5000" spc="-1" strike="noStrike">
              <a:solidFill>
                <a:srgbClr val="ffffff"/>
              </a:solidFill>
              <a:latin typeface="Century Gothic"/>
            </a:endParaRPr>
          </a:p>
          <a:p>
            <a:pPr marL="1143000" indent="-1142640">
              <a:lnSpc>
                <a:spcPct val="170000"/>
              </a:lnSpc>
              <a:spcAft>
                <a:spcPts val="601"/>
              </a:spcAft>
              <a:buClr>
                <a:srgbClr val="00c6bb"/>
              </a:buClr>
              <a:buFont typeface="Arial"/>
              <a:buChar char="•"/>
            </a:pPr>
            <a:r>
              <a:rPr b="0" lang="el-GR" sz="5000" spc="-1" strike="noStrike">
                <a:solidFill>
                  <a:srgbClr val="ffffff"/>
                </a:solidFill>
                <a:latin typeface="Cambria"/>
                <a:ea typeface="Cambria"/>
              </a:rPr>
              <a:t>Η ορθολογικότητα των πολιτικών και στρατιωτικών συγκρούσεων δεν συνεπάγεται την πρόοδο. </a:t>
            </a:r>
            <a:endParaRPr b="0" lang="en-US" sz="5000" spc="-1" strike="noStrike">
              <a:solidFill>
                <a:srgbClr val="ffffff"/>
              </a:solidFill>
              <a:latin typeface="Century Gothic"/>
            </a:endParaRPr>
          </a:p>
          <a:p>
            <a:pPr marL="1143000" indent="-1142640">
              <a:lnSpc>
                <a:spcPct val="170000"/>
              </a:lnSpc>
              <a:spcAft>
                <a:spcPts val="601"/>
              </a:spcAft>
              <a:buClr>
                <a:srgbClr val="00c6bb"/>
              </a:buClr>
              <a:buFont typeface="Arial"/>
              <a:buChar char="•"/>
            </a:pPr>
            <a:r>
              <a:rPr b="0" lang="el-GR" sz="5000" spc="-1" strike="noStrike">
                <a:solidFill>
                  <a:srgbClr val="ffffff"/>
                </a:solidFill>
                <a:latin typeface="Cambria"/>
                <a:ea typeface="Cambria"/>
              </a:rPr>
              <a:t>Η αρχαία έννοια της ύβρεως έχει ένα ισχυρό μη μεταφυσικό νόημα, όταν η καταστροφή δεν επιτελείται από τους θεούς. </a:t>
            </a:r>
            <a:endParaRPr b="0" lang="en-US" sz="5000" spc="-1" strike="noStrike">
              <a:solidFill>
                <a:srgbClr val="ffffff"/>
              </a:solidFill>
              <a:latin typeface="Century Gothic"/>
            </a:endParaRPr>
          </a:p>
          <a:p>
            <a:pPr marL="1143000" indent="-1142640">
              <a:lnSpc>
                <a:spcPct val="170000"/>
              </a:lnSpc>
              <a:spcAft>
                <a:spcPts val="601"/>
              </a:spcAft>
              <a:buClr>
                <a:srgbClr val="00c6bb"/>
              </a:buClr>
              <a:buFont typeface="Arial"/>
              <a:buChar char="•"/>
            </a:pPr>
            <a:r>
              <a:rPr b="0" lang="el-GR" sz="5000" spc="-1" strike="noStrike">
                <a:solidFill>
                  <a:srgbClr val="ffffff"/>
                </a:solidFill>
                <a:latin typeface="Cambria"/>
                <a:ea typeface="Cambria"/>
              </a:rPr>
              <a:t>Η έννοια της εκπαίδευσης στην υπάρχουσα κοινωνία, μιας εκπαίδευσης που αποβλέπει σε ένα καλύτερο μέλλον είναι μια αντίφαση, που πρέπει να λυθεί, αν θέλουμε να υπάρξει πρόοδος. </a:t>
            </a:r>
            <a:endParaRPr b="0" lang="en-US" sz="5000" spc="-1" strike="noStrike">
              <a:solidFill>
                <a:srgbClr val="ffffff"/>
              </a:solidFill>
              <a:latin typeface="Century Gothic"/>
            </a:endParaRPr>
          </a:p>
          <a:p>
            <a:pPr>
              <a:lnSpc>
                <a:spcPct val="100000"/>
              </a:lnSpc>
              <a:spcBef>
                <a:spcPts val="360"/>
              </a:spcBef>
              <a:spcAft>
                <a:spcPts val="601"/>
              </a:spcAft>
            </a:pPr>
            <a:endParaRPr b="0" lang="en-US" sz="50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2" name="Θέση περιεχομένου 2"/>
          <p:cNvSpPr txBox="1"/>
          <p:nvPr/>
        </p:nvSpPr>
        <p:spPr>
          <a:xfrm>
            <a:off x="818640" y="2222280"/>
            <a:ext cx="10554120" cy="2831040"/>
          </a:xfrm>
          <a:prstGeom prst="rect">
            <a:avLst/>
          </a:prstGeom>
          <a:noFill/>
          <a:ln w="0">
            <a:noFill/>
          </a:ln>
          <a:effectLst>
            <a:outerShdw dist="0" dir="0" blurRad="50760">
              <a:srgbClr val="000000">
                <a:alpha val="40000"/>
              </a:srgbClr>
            </a:outerShdw>
          </a:effectLst>
        </p:spPr>
        <p:txBody>
          <a:bodyPr anchor="ctr">
            <a:normAutofit/>
          </a:bodyPr>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Τελικά τι σημαίνει καλύτερο μέλλον για τον άνθρωπο; </a:t>
            </a:r>
            <a:endParaRPr b="0" lang="en-US" sz="2400" spc="-1" strike="noStrike">
              <a:solidFill>
                <a:srgbClr val="ffffff"/>
              </a:solidFill>
              <a:latin typeface="Century Gothic"/>
            </a:endParaRPr>
          </a:p>
          <a:p>
            <a:pPr marL="343080" indent="-342720">
              <a:lnSpc>
                <a:spcPct val="100000"/>
              </a:lnSpc>
              <a:spcBef>
                <a:spcPts val="479"/>
              </a:spcBef>
              <a:spcAft>
                <a:spcPts val="601"/>
              </a:spcAft>
              <a:buClr>
                <a:srgbClr val="00c6bb"/>
              </a:buClr>
              <a:buFont typeface="Wingdings 2" charset="2"/>
              <a:buChar char=""/>
            </a:pPr>
            <a:r>
              <a:rPr b="0" lang="el-GR" sz="2400" spc="-1" strike="noStrike">
                <a:solidFill>
                  <a:srgbClr val="ffffff"/>
                </a:solidFill>
                <a:latin typeface="Cambria"/>
                <a:ea typeface="Cambria"/>
              </a:rPr>
              <a:t>Τι σημαίνει πρόοδος;</a:t>
            </a:r>
            <a:endParaRPr b="0" lang="en-US" sz="24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3"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1" lang="en-US" sz="4000" spc="-1" strike="noStrike">
                <a:solidFill>
                  <a:srgbClr val="fefefe"/>
                </a:solidFill>
                <a:latin typeface="Century Gothic"/>
              </a:rPr>
              <a:t>Interview by Helen Hawkins (1979)</a:t>
            </a:r>
            <a:endParaRPr b="0" lang="en-US" sz="4000" spc="-1" strike="noStrike">
              <a:solidFill>
                <a:srgbClr val="ffffff"/>
              </a:solidFill>
              <a:latin typeface="Century Gothic"/>
            </a:endParaRPr>
          </a:p>
        </p:txBody>
      </p:sp>
      <p:pic>
        <p:nvPicPr>
          <p:cNvPr id="194" name="Ηλεκτρονικά πολυμέσα 3" descr=""/>
          <p:cNvPicPr/>
          <p:nvPr/>
        </p:nvPicPr>
        <p:blipFill>
          <a:blip r:embed="rId1"/>
          <a:stretch/>
        </p:blipFill>
        <p:spPr>
          <a:xfrm>
            <a:off x="2874960" y="2222640"/>
            <a:ext cx="6441840" cy="3636720"/>
          </a:xfrm>
          <a:prstGeom prst="rect">
            <a:avLst/>
          </a:prstGeom>
          <a:ln w="0">
            <a:noFill/>
          </a:ln>
          <a:effectLst>
            <a:outerShdw blurRad="50760" dir="0">
              <a:srgbClr val="000000">
                <a:alpha val="40000"/>
              </a:srgbClr>
            </a:outerShdw>
          </a:effectLst>
        </p:spPr>
      </p:pic>
    </p:spTree>
  </p:cSld>
  <mc:AlternateContent>
    <mc:Choice Requires="p14">
      <p:transition spd="slow" p14:dur="2000"/>
    </mc:Choice>
    <mc:Fallback>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nodeType="clickEffect" fill="hold" presetClass="mediacall">
                                  <p:stCondLst>
                                    <p:cond delay="0"/>
                                  </p:stCondLst>
                                  <p:childTnLst>
                                    <p:cmd type="call">
                                      <p:cBhvr>
                                        <p:cTn id="6" dur="1" fill="hold"/>
                                        <p:tgtEl>
                                          <p:spTgt spid="194"/>
                                        </p:tgtEl>
                                      </p:cBhvr>
                                    </p:cmd>
                                  </p:childTnLst>
                                </p:cTn>
                              </p:par>
                            </p:childTnLst>
                          </p:cTn>
                        </p:par>
                      </p:childTnLst>
                    </p:cTn>
                  </p:par>
                </p:childTnLst>
              </p:cTn>
              <p:prevCondLst>
                <p:cond evt="onPrev">
                  <p:tgtEl>
                    <p:sldTgt/>
                  </p:tgtEl>
                </p:cond>
              </p:prevCondLst>
              <p:nextCondLst>
                <p:cond evt="onNext">
                  <p:tgtEl>
                    <p:sldTgt/>
                  </p:tgtEl>
                </p:cond>
              </p:nextCondLst>
            </p:seq>
            <p:seq>
              <p:cTn id="7" restart="whenNotActive" nodeType="interactiveSeq" fill="hold">
                <p:stCondLst>
                  <p:cond delay="0" evt="onClick">
                    <p:tgtEl>
                      <p:spTgt spid="194"/>
                    </p:tgtEl>
                  </p:cond>
                </p:stCondLst>
                <p:childTnLst>
                  <p:par>
                    <p:cTn id="8" fill="hold">
                      <p:stCondLst>
                        <p:cond delay="0" evt="onClick">
                          <p:tgtEl>
                            <p:spTgt spid="194"/>
                          </p:tgtEl>
                        </p:cond>
                      </p:stCondLst>
                      <p:childTnLst>
                        <p:par>
                          <p:cTn id="9" fill="hold">
                            <p:stCondLst>
                              <p:cond delay="0"/>
                            </p:stCondLst>
                            <p:childTnLst>
                              <p:par>
                                <p:cTn id="10" nodeType="clickEffect" fill="hold" presetClass="mediacall">
                                  <p:stCondLst>
                                    <p:cond delay="0"/>
                                  </p:stCondLst>
                                  <p:childTnLst>
                                    <p:cmd type="call" cmd="togglePause">
                                      <p:cBhvr>
                                        <p:cTn id="11" dur="1" fill="hold"/>
                                        <p:tgtEl>
                                          <p:spTgt spid="194"/>
                                        </p:tgtEl>
                                      </p:cBhvr>
                                    </p:cmd>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5" name="Θέση περιεχομένου 2"/>
          <p:cNvSpPr txBox="1"/>
          <p:nvPr/>
        </p:nvSpPr>
        <p:spPr>
          <a:xfrm>
            <a:off x="818640" y="2153160"/>
            <a:ext cx="10554120" cy="4434120"/>
          </a:xfrm>
          <a:prstGeom prst="rect">
            <a:avLst/>
          </a:prstGeom>
          <a:noFill/>
          <a:ln w="0">
            <a:noFill/>
          </a:ln>
          <a:effectLst>
            <a:outerShdw dist="0" dir="0" blurRad="50760">
              <a:srgbClr val="000000">
                <a:alpha val="40000"/>
              </a:srgbClr>
            </a:outerShdw>
          </a:effectLst>
        </p:spPr>
        <p:txBody>
          <a:bodyPr anchor="ctr">
            <a:normAutofit fontScale="63000"/>
          </a:bodyPr>
          <a:p>
            <a:pPr marL="343080" indent="-342720" algn="just">
              <a:lnSpc>
                <a:spcPct val="100000"/>
              </a:lnSpc>
              <a:spcBef>
                <a:spcPts val="360"/>
              </a:spcBef>
              <a:spcAft>
                <a:spcPts val="601"/>
              </a:spcAft>
              <a:buClr>
                <a:srgbClr val="00c6bb"/>
              </a:buClr>
              <a:buFont typeface="Wingdings 2" charset="2"/>
              <a:buChar char=""/>
            </a:pPr>
            <a:r>
              <a:rPr b="0" i="1" lang="el-GR" sz="1800" spc="-1" strike="noStrike">
                <a:solidFill>
                  <a:srgbClr val="ffffff"/>
                </a:solidFill>
                <a:latin typeface="Century Gothic"/>
              </a:rPr>
              <a:t>Η βιομηχανική κοινωνία έφθασε στο στάδιο εκείνο, όπου πια δεν μπορούμε να ορίσουμε μια αληθινά ελεύθερη κοινωνία χρησιμοποιώντας τους παραδοσιακούς όρους της οικονομικής, πολιτικής και πνευματικής ελευθερίας. Όχι γιατί οι ελευθερίες αυτές έχασαν τη σημασία τους, αλλά αντίθετα γιατί έχουν πάρα πολλή σημασία για μπορούν να περιοριστούν στο παραδοσιακό πλαίσιο. </a:t>
            </a:r>
            <a:r>
              <a:rPr b="1" i="1" lang="el-GR" sz="1800" spc="-1" strike="noStrike">
                <a:solidFill>
                  <a:srgbClr val="ffffff"/>
                </a:solidFill>
                <a:latin typeface="Century Gothic"/>
              </a:rPr>
              <a:t>Μόνο αρνητικοί όροι μπορούν να εκφράσουν αυτές τις καινούργιες μορφές, γιατί ακριβώς αποτελούν άρνηση των μορφών που κυριαρχούν</a:t>
            </a:r>
            <a:r>
              <a:rPr b="0" i="1" lang="el-GR" sz="1800" spc="-1" strike="noStrike">
                <a:solidFill>
                  <a:srgbClr val="ffffff"/>
                </a:solidFill>
                <a:latin typeface="Century Gothic"/>
              </a:rPr>
              <a:t>. Έτσι, </a:t>
            </a:r>
            <a:r>
              <a:rPr b="1" i="1" lang="el-GR" sz="1800" spc="-1" strike="noStrike">
                <a:solidFill>
                  <a:srgbClr val="ffffff"/>
                </a:solidFill>
                <a:latin typeface="Century Gothic"/>
              </a:rPr>
              <a:t>οικονομική ελευθερία </a:t>
            </a:r>
            <a:r>
              <a:rPr b="0" i="1" lang="el-GR" sz="1800" spc="-1" strike="noStrike">
                <a:solidFill>
                  <a:srgbClr val="ffffff"/>
                </a:solidFill>
                <a:latin typeface="Century Gothic"/>
              </a:rPr>
              <a:t>θα πρέπει να σημαίνει </a:t>
            </a:r>
            <a:r>
              <a:rPr b="1" i="1" lang="el-GR" sz="1800" spc="-1" strike="noStrike">
                <a:solidFill>
                  <a:srgbClr val="ffffff"/>
                </a:solidFill>
                <a:latin typeface="Century Gothic"/>
              </a:rPr>
              <a:t>α π ε λ ε υ θ έ ρ ω σ η από την οικονομία</a:t>
            </a:r>
            <a:r>
              <a:rPr b="0" i="1" lang="el-GR" sz="1800" spc="-1" strike="noStrike">
                <a:solidFill>
                  <a:srgbClr val="ffffff"/>
                </a:solidFill>
                <a:latin typeface="Century Gothic"/>
              </a:rPr>
              <a:t>, απ' τον καταναγκασμό που ασκείται με τις οικονομικές σχέσεις και δυνάμεις, απελευθέρωση από την καθημερινή πάλη για την ύπαρξη, απαλλαγή από την ανάγκη να κερδίζουμε τη ζωή μας. </a:t>
            </a:r>
            <a:r>
              <a:rPr b="1" i="1" lang="el-GR" sz="1800" spc="-1" strike="noStrike">
                <a:solidFill>
                  <a:srgbClr val="ffffff"/>
                </a:solidFill>
                <a:latin typeface="Century Gothic"/>
              </a:rPr>
              <a:t>Πολιτική ελευθερία </a:t>
            </a:r>
            <a:r>
              <a:rPr b="0" i="1" lang="el-GR" sz="1800" spc="-1" strike="noStrike">
                <a:solidFill>
                  <a:srgbClr val="ffffff"/>
                </a:solidFill>
                <a:latin typeface="Century Gothic"/>
              </a:rPr>
              <a:t>θα πρέπει να σημαίνει </a:t>
            </a:r>
            <a:r>
              <a:rPr b="1" i="1" lang="el-GR" sz="1800" spc="-1" strike="noStrike">
                <a:solidFill>
                  <a:srgbClr val="ffffff"/>
                </a:solidFill>
                <a:latin typeface="Century Gothic"/>
              </a:rPr>
              <a:t>α π ε λ ε υ θ έ ρ ω σ η απ' την πολιτική </a:t>
            </a:r>
            <a:r>
              <a:rPr b="0" i="1" lang="el-GR" sz="1800" spc="-1" strike="noStrike">
                <a:solidFill>
                  <a:srgbClr val="ffffff"/>
                </a:solidFill>
                <a:latin typeface="Century Gothic"/>
              </a:rPr>
              <a:t>αυτή που πάνω της τα άτομα δεν μπορούν να ασκήσουν ουσιαστικό έλεγχο. </a:t>
            </a:r>
            <a:r>
              <a:rPr b="1" i="1" lang="el-GR" sz="1800" spc="-1" strike="noStrike">
                <a:solidFill>
                  <a:srgbClr val="ffffff"/>
                </a:solidFill>
                <a:latin typeface="Century Gothic"/>
              </a:rPr>
              <a:t>Πνευματική ελευθερία </a:t>
            </a:r>
            <a:r>
              <a:rPr b="0" i="1" lang="el-GR" sz="1800" spc="-1" strike="noStrike">
                <a:solidFill>
                  <a:srgbClr val="ffffff"/>
                </a:solidFill>
                <a:latin typeface="Century Gothic"/>
              </a:rPr>
              <a:t>θα πρέπει να σημαίνει </a:t>
            </a:r>
            <a:r>
              <a:rPr b="1" i="1" lang="el-GR" sz="1800" spc="-1" strike="noStrike">
                <a:solidFill>
                  <a:srgbClr val="ffffff"/>
                </a:solidFill>
                <a:latin typeface="Century Gothic"/>
              </a:rPr>
              <a:t>αποκατάσταση της ατομικής σκέψης, </a:t>
            </a:r>
            <a:r>
              <a:rPr b="0" i="1" lang="el-GR" sz="1800" spc="-1" strike="noStrike">
                <a:solidFill>
                  <a:srgbClr val="ffffff"/>
                </a:solidFill>
                <a:latin typeface="Century Gothic"/>
              </a:rPr>
              <a:t>πνιγμένης σήμερα από τα μέσα μαζικής επικοινωνίας και θύμα της διαπαιδαγώγησης, κι ακόμη </a:t>
            </a:r>
            <a:r>
              <a:rPr b="1" i="1" lang="el-GR" sz="1800" spc="-1" strike="noStrike">
                <a:solidFill>
                  <a:srgbClr val="ffffff"/>
                </a:solidFill>
                <a:latin typeface="Century Gothic"/>
              </a:rPr>
              <a:t>θα πρέπει να σημαίνει ότι θα πάψουν να υπάρχουν κατασκευαστές της «κοινής γνώμης» κι ακόμη και κοινή γνώμη</a:t>
            </a:r>
            <a:r>
              <a:rPr b="0" i="1" lang="el-GR" sz="1800" spc="-1" strike="noStrike">
                <a:solidFill>
                  <a:srgbClr val="ffffff"/>
                </a:solidFill>
                <a:latin typeface="Century Gothic"/>
              </a:rPr>
              <a:t>. Αν οι προτάσεις αυτές έχουν έναν τόνο εξωπραγματικό, αυτό δεν συμβαίνει επειδή είναι ουτοπικές, αλλά επειδή οι δυνάμεις που τις αντιμά χονται είναι ισχυρές. Έχουν γι' αυτή τη μάχη ενάντια στην απελευθέρωση ένα αποτελεσματικό και μόνιμο όπλο, την καθιέρωση υλικών και πνευματικών αναγκών που διαιωνίζουν τις ξεπερασμένες μορφές της πάλης για την ύπαρξη. </a:t>
            </a:r>
            <a:endParaRPr b="0" lang="en-US" sz="1800" spc="-1" strike="noStrike">
              <a:solidFill>
                <a:srgbClr val="ffffff"/>
              </a:solidFill>
              <a:latin typeface="Century Gothic"/>
            </a:endParaRPr>
          </a:p>
          <a:p>
            <a:pPr algn="just">
              <a:lnSpc>
                <a:spcPct val="100000"/>
              </a:lnSpc>
              <a:spcBef>
                <a:spcPts val="360"/>
              </a:spcBef>
              <a:spcAft>
                <a:spcPts val="601"/>
              </a:spcAft>
              <a:tabLst>
                <a:tab algn="l" pos="0"/>
              </a:tabLst>
            </a:pPr>
            <a:r>
              <a:rPr b="0" i="1" lang="el-GR" sz="1800" spc="-1" strike="noStrike">
                <a:solidFill>
                  <a:srgbClr val="ffffff"/>
                </a:solidFill>
                <a:latin typeface="Century Gothic"/>
              </a:rPr>
              <a:t>                 </a:t>
            </a:r>
            <a:r>
              <a:rPr b="0" i="1" lang="el-GR" sz="1800" spc="-1" strike="noStrike">
                <a:solidFill>
                  <a:srgbClr val="ffffff"/>
                </a:solidFill>
                <a:latin typeface="Century Gothic"/>
              </a:rPr>
              <a:t>Χέρμπερτ Μαρκούζε, Ο Μονοδιάστατος Άνθρωπος, εκδ. Παπαζήση, 1971, σελ. 33-36</a:t>
            </a:r>
            <a:endParaRPr b="0" lang="en-US" sz="1800" spc="-1" strike="noStrike">
              <a:solidFill>
                <a:srgbClr val="ffffff"/>
              </a:solidFill>
              <a:latin typeface="Century Gothic"/>
            </a:endParaRPr>
          </a:p>
          <a:p>
            <a:pPr algn="just">
              <a:lnSpc>
                <a:spcPct val="100000"/>
              </a:lnSpc>
              <a:spcBef>
                <a:spcPts val="360"/>
              </a:spcBef>
              <a:spcAft>
                <a:spcPts val="601"/>
              </a:spcAft>
              <a:tabLst>
                <a:tab algn="l" pos="0"/>
              </a:tabLst>
            </a:pPr>
            <a:endParaRPr b="0" lang="en-US" sz="18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6"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1" lang="el-GR" sz="3100" spc="-1" strike="noStrike">
                <a:solidFill>
                  <a:srgbClr val="fefefe"/>
                </a:solidFill>
                <a:latin typeface="Century Gothic"/>
              </a:rPr>
              <a:t>Βιβλιογραφία</a:t>
            </a:r>
            <a:endParaRPr b="0" lang="en-US" sz="3100" spc="-1" strike="noStrike">
              <a:solidFill>
                <a:srgbClr val="ffffff"/>
              </a:solidFill>
              <a:latin typeface="Century Gothic"/>
            </a:endParaRPr>
          </a:p>
        </p:txBody>
      </p:sp>
      <p:sp>
        <p:nvSpPr>
          <p:cNvPr id="197" name="Θέση περιεχομένου 2"/>
          <p:cNvSpPr txBox="1"/>
          <p:nvPr/>
        </p:nvSpPr>
        <p:spPr>
          <a:xfrm>
            <a:off x="818640" y="2222280"/>
            <a:ext cx="10554120" cy="3636000"/>
          </a:xfrm>
          <a:prstGeom prst="rect">
            <a:avLst/>
          </a:prstGeom>
          <a:noFill/>
          <a:ln w="0">
            <a:noFill/>
          </a:ln>
          <a:effectLst>
            <a:outerShdw dist="0" dir="0" blurRad="50760">
              <a:srgbClr val="000000">
                <a:alpha val="40000"/>
              </a:srgbClr>
            </a:outerShdw>
          </a:effectLst>
        </p:spPr>
        <p:txBody>
          <a:bodyPr anchor="ctr">
            <a:noAutofit/>
          </a:bodyPr>
          <a:p>
            <a:pPr algn="just">
              <a:lnSpc>
                <a:spcPct val="100000"/>
              </a:lnSpc>
              <a:spcBef>
                <a:spcPts val="360"/>
              </a:spcBef>
              <a:spcAft>
                <a:spcPts val="601"/>
              </a:spcAft>
              <a:tabLst>
                <a:tab algn="l" pos="0"/>
              </a:tabLst>
            </a:pPr>
            <a:r>
              <a:rPr b="0" lang="el-GR" sz="1800" spc="-1" strike="noStrike">
                <a:solidFill>
                  <a:srgbClr val="ffffff"/>
                </a:solidFill>
                <a:latin typeface="Century Gothic"/>
              </a:rPr>
              <a:t>Αντόρνο, Λόβενταλ, Μαρκούζε, Χορκχαϊμερ, Τέχνη και μαζική κουλτούρα, 1984, Ύψιλον.</a:t>
            </a:r>
            <a:endParaRPr b="0" lang="en-US" sz="1800" spc="-1" strike="noStrike">
              <a:solidFill>
                <a:srgbClr val="ffffff"/>
              </a:solidFill>
              <a:latin typeface="Century Gothic"/>
            </a:endParaRPr>
          </a:p>
          <a:p>
            <a:pPr>
              <a:lnSpc>
                <a:spcPct val="100000"/>
              </a:lnSpc>
              <a:spcBef>
                <a:spcPts val="360"/>
              </a:spcBef>
              <a:spcAft>
                <a:spcPts val="601"/>
              </a:spcAft>
              <a:tabLst>
                <a:tab algn="l" pos="0"/>
              </a:tabLst>
            </a:pPr>
            <a:r>
              <a:rPr b="0" lang="el-GR" sz="1800" spc="-1" strike="noStrike">
                <a:solidFill>
                  <a:srgbClr val="ffffff"/>
                </a:solidFill>
                <a:latin typeface="Century Gothic"/>
              </a:rPr>
              <a:t>Χέρμπερτ Μαρκούζε, Ο Μονοδιάστατος Άνθρωπος, εκδ. Παπαζήση, 1971, σελ. 33-36.</a:t>
            </a:r>
            <a:endParaRPr b="0" lang="en-US" sz="1800" spc="-1" strike="noStrike">
              <a:solidFill>
                <a:srgbClr val="ffffff"/>
              </a:solidFill>
              <a:latin typeface="Century Gothic"/>
            </a:endParaRPr>
          </a:p>
          <a:p>
            <a:pPr>
              <a:lnSpc>
                <a:spcPct val="100000"/>
              </a:lnSpc>
              <a:spcBef>
                <a:spcPts val="360"/>
              </a:spcBef>
              <a:spcAft>
                <a:spcPts val="601"/>
              </a:spcAft>
              <a:tabLst>
                <a:tab algn="l" pos="0"/>
              </a:tabLst>
            </a:pPr>
            <a:endParaRPr b="0" lang="en-US" sz="1800" spc="-1" strike="noStrike">
              <a:solidFill>
                <a:srgbClr val="ffffff"/>
              </a:solidFill>
              <a:latin typeface="Century Gothic"/>
            </a:endParaRPr>
          </a:p>
          <a:p>
            <a:pPr>
              <a:lnSpc>
                <a:spcPct val="100000"/>
              </a:lnSpc>
              <a:spcBef>
                <a:spcPts val="360"/>
              </a:spcBef>
              <a:spcAft>
                <a:spcPts val="601"/>
              </a:spcAft>
              <a:tabLst>
                <a:tab algn="l" pos="0"/>
              </a:tabLst>
            </a:pPr>
            <a:endParaRPr b="0" lang="en-US" sz="1800" spc="-1" strike="noStrike">
              <a:solidFill>
                <a:srgbClr val="ffffff"/>
              </a:solidFill>
              <a:latin typeface="Century Gothic"/>
            </a:endParaRPr>
          </a:p>
          <a:p>
            <a:pPr>
              <a:lnSpc>
                <a:spcPct val="100000"/>
              </a:lnSpc>
              <a:spcBef>
                <a:spcPts val="360"/>
              </a:spcBef>
              <a:spcAft>
                <a:spcPts val="601"/>
              </a:spcAft>
              <a:tabLst>
                <a:tab algn="l" pos="0"/>
              </a:tabLst>
            </a:pPr>
            <a:r>
              <a:rPr b="0" i="1" lang="el-GR" sz="1800" spc="-1" strike="noStrike">
                <a:solidFill>
                  <a:srgbClr val="ffffff"/>
                </a:solidFill>
                <a:latin typeface="Century Gothic"/>
              </a:rPr>
              <a:t>Υποσημείωση</a:t>
            </a:r>
            <a:r>
              <a:rPr b="0" i="1" lang="en-US" sz="1800" spc="-1" strike="noStrike">
                <a:solidFill>
                  <a:srgbClr val="ffffff"/>
                </a:solidFill>
                <a:latin typeface="Century Gothic"/>
              </a:rPr>
              <a:t>: </a:t>
            </a:r>
            <a:r>
              <a:rPr b="0" i="1" lang="el-GR" sz="1800" spc="-1" strike="noStrike">
                <a:solidFill>
                  <a:srgbClr val="ffffff"/>
                </a:solidFill>
                <a:latin typeface="Century Gothic"/>
              </a:rPr>
              <a:t>Το γλυπτό της φωτογραφίας είναι δημιούργημα του Μάρτιν Κλάιν.</a:t>
            </a:r>
            <a:endParaRPr b="0" lang="en-US" sz="1800" spc="-1" strike="noStrike">
              <a:solidFill>
                <a:srgbClr val="ffffff"/>
              </a:solidFill>
              <a:latin typeface="Century Gothic"/>
            </a:endParaRPr>
          </a:p>
          <a:p>
            <a:pPr>
              <a:lnSpc>
                <a:spcPct val="100000"/>
              </a:lnSpc>
              <a:spcBef>
                <a:spcPts val="360"/>
              </a:spcBef>
              <a:spcAft>
                <a:spcPts val="601"/>
              </a:spcAft>
              <a:tabLst>
                <a:tab algn="l" pos="0"/>
              </a:tabLst>
            </a:pPr>
            <a:endParaRPr b="0" lang="en-US" sz="1800" spc="-1" strike="noStrike">
              <a:solidFill>
                <a:srgbClr val="ffffff"/>
              </a:solidFill>
              <a:latin typeface="Century Gothic"/>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8"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1" lang="en-US" sz="4000" spc="-1" strike="noStrike">
                <a:solidFill>
                  <a:srgbClr val="fefefe"/>
                </a:solidFill>
                <a:latin typeface="Century Gothic"/>
              </a:rPr>
              <a:t>Interview by Helen Hawkins (1979)</a:t>
            </a:r>
            <a:endParaRPr b="0" lang="en-US" sz="4000" spc="-1" strike="noStrike">
              <a:solidFill>
                <a:srgbClr val="ffffff"/>
              </a:solidFill>
              <a:latin typeface="Century Gothic"/>
            </a:endParaRPr>
          </a:p>
        </p:txBody>
      </p:sp>
      <p:pic>
        <p:nvPicPr>
          <p:cNvPr id="199" name="Ηλεκτρονικά πολυμέσα 3" descr=""/>
          <p:cNvPicPr/>
          <p:nvPr/>
        </p:nvPicPr>
        <p:blipFill>
          <a:blip r:embed="rId1"/>
          <a:stretch/>
        </p:blipFill>
        <p:spPr>
          <a:xfrm>
            <a:off x="2874960" y="2222640"/>
            <a:ext cx="6441840" cy="3636720"/>
          </a:xfrm>
          <a:prstGeom prst="rect">
            <a:avLst/>
          </a:prstGeom>
          <a:ln w="0">
            <a:noFill/>
          </a:ln>
          <a:effectLst>
            <a:outerShdw blurRad="50760" dir="0">
              <a:srgbClr val="000000">
                <a:alpha val="40000"/>
              </a:srgbClr>
            </a:outerShdw>
          </a:effectLst>
        </p:spPr>
      </p:pic>
    </p:spTree>
  </p:cSld>
  <mc:AlternateContent>
    <mc:Choice Requires="p14">
      <p:transition spd="slow" p14:dur="2000"/>
    </mc:Choice>
    <mc:Fallback>
      <p:transition spd="slow"/>
    </mc:Fallback>
  </mc:AlternateContent>
  <p:timing>
    <p:tnLst>
      <p:par>
        <p:cTn id="12" dur="indefinite" restart="never" nodeType="tmRoot">
          <p:childTnLst>
            <p:seq>
              <p:cTn id="13" dur="indefinite" nodeType="mainSeq">
                <p:childTnLst>
                  <p:par>
                    <p:cTn id="14" fill="hold">
                      <p:stCondLst>
                        <p:cond delay="indefinite"/>
                      </p:stCondLst>
                      <p:childTnLst>
                        <p:par>
                          <p:cTn id="15" fill="hold">
                            <p:stCondLst>
                              <p:cond delay="0"/>
                            </p:stCondLst>
                            <p:childTnLst>
                              <p:par>
                                <p:cTn id="16" nodeType="clickEffect" fill="hold" presetClass="mediacall">
                                  <p:stCondLst>
                                    <p:cond delay="0"/>
                                  </p:stCondLst>
                                  <p:childTnLst>
                                    <p:cmd type="call">
                                      <p:cBhvr>
                                        <p:cTn id="17" dur="1" fill="hold"/>
                                        <p:tgtEl>
                                          <p:spTgt spid="199"/>
                                        </p:tgtEl>
                                      </p:cBhvr>
                                    </p:cmd>
                                  </p:childTnLst>
                                </p:cTn>
                              </p:par>
                            </p:childTnLst>
                          </p:cTn>
                        </p:par>
                      </p:childTnLst>
                    </p:cTn>
                  </p:par>
                </p:childTnLst>
              </p:cTn>
              <p:prevCondLst>
                <p:cond evt="onPrev">
                  <p:tgtEl>
                    <p:sldTgt/>
                  </p:tgtEl>
                </p:cond>
              </p:prevCondLst>
              <p:nextCondLst>
                <p:cond evt="onNext">
                  <p:tgtEl>
                    <p:sldTgt/>
                  </p:tgtEl>
                </p:cond>
              </p:nextCondLst>
            </p:seq>
            <p:seq>
              <p:cTn id="18" restart="whenNotActive" nodeType="interactiveSeq" fill="hold">
                <p:stCondLst>
                  <p:cond delay="0" evt="onClick">
                    <p:tgtEl>
                      <p:spTgt spid="199"/>
                    </p:tgtEl>
                  </p:cond>
                </p:stCondLst>
                <p:childTnLst>
                  <p:par>
                    <p:cTn id="19" fill="hold">
                      <p:stCondLst>
                        <p:cond delay="0" evt="onClick">
                          <p:tgtEl>
                            <p:spTgt spid="199"/>
                          </p:tgtEl>
                        </p:cond>
                      </p:stCondLst>
                      <p:childTnLst>
                        <p:par>
                          <p:cTn id="20" fill="hold">
                            <p:stCondLst>
                              <p:cond delay="0"/>
                            </p:stCondLst>
                            <p:childTnLst>
                              <p:par>
                                <p:cTn id="21" nodeType="clickEffect" fill="hold" presetClass="mediacall">
                                  <p:stCondLst>
                                    <p:cond delay="0"/>
                                  </p:stCondLst>
                                  <p:childTnLst>
                                    <p:cmd type="call" cmd="togglePause">
                                      <p:cBhvr>
                                        <p:cTn id="22" dur="1" fill="hold"/>
                                        <p:tgtEl>
                                          <p:spTgt spid="199"/>
                                        </p:tgtEl>
                                      </p:cBhvr>
                                    </p:cmd>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0" name="Τίτλος 1"/>
          <p:cNvSpPr txBox="1"/>
          <p:nvPr/>
        </p:nvSpPr>
        <p:spPr>
          <a:xfrm>
            <a:off x="810000" y="447120"/>
            <a:ext cx="10571760" cy="970200"/>
          </a:xfrm>
          <a:prstGeom prst="rect">
            <a:avLst/>
          </a:prstGeom>
          <a:noFill/>
          <a:ln w="0">
            <a:noFill/>
          </a:ln>
          <a:effectLst>
            <a:outerShdw dist="0" dir="0" blurRad="50760">
              <a:srgbClr val="000000">
                <a:alpha val="60000"/>
              </a:srgbClr>
            </a:outerShdw>
          </a:effectLst>
        </p:spPr>
        <p:txBody>
          <a:bodyPr anchor="b">
            <a:noAutofit/>
          </a:bodyPr>
          <a:p>
            <a:pPr>
              <a:lnSpc>
                <a:spcPct val="100000"/>
              </a:lnSpc>
            </a:pPr>
            <a:r>
              <a:rPr b="1" lang="el-GR" sz="4000" spc="-1" strike="noStrike">
                <a:solidFill>
                  <a:srgbClr val="fefefe"/>
                </a:solidFill>
                <a:latin typeface="Century Gothic"/>
              </a:rPr>
              <a:t>Ευχαριστούμε για την προσοχή σας</a:t>
            </a:r>
            <a:endParaRPr b="0" lang="en-US" sz="4000" spc="-1" strike="noStrike">
              <a:solidFill>
                <a:srgbClr val="ffffff"/>
              </a:solidFill>
              <a:latin typeface="Century Gothic"/>
            </a:endParaRPr>
          </a:p>
        </p:txBody>
      </p:sp>
      <p:pic>
        <p:nvPicPr>
          <p:cNvPr id="201" name="Picture 4" descr="Self-Education Bilder – Durchsuchen 10,591 Archivfotos, Vektorgrafiken ..."/>
          <p:cNvPicPr/>
          <p:nvPr/>
        </p:nvPicPr>
        <p:blipFill>
          <a:blip r:embed="rId1"/>
          <a:stretch/>
        </p:blipFill>
        <p:spPr>
          <a:xfrm>
            <a:off x="1691280" y="2297520"/>
            <a:ext cx="7216560" cy="4040280"/>
          </a:xfrm>
          <a:prstGeom prst="rect">
            <a:avLst/>
          </a:prstGeom>
          <a:ln w="0">
            <a:noFill/>
          </a:ln>
          <a:effectLst>
            <a:outerShdw blurRad="50760" dir="0">
              <a:srgbClr val="000000">
                <a:alpha val="40000"/>
              </a:srgbClr>
            </a:outerShdw>
          </a:effectLst>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Quotable</Template>
  <TotalTime>336</TotalTime>
  <Application>Coolle_File_Viewer_For_Windows_10/7.1.0.0.alpha0$Windows_x86 LibreOffice_project/3fa9ba636be5f95a85f9da8e94e8b31a80f45161</Application>
  <Words>2604</Words>
  <Paragraphs>177</Paragraphs>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2025-10-30T06:34:30Z</dcterms:created>
  <dc:creator>Γιώργος Γαρίνης</dc:creator>
  <dc:description/>
  <dc:language>en-US</dc:language>
  <cp:lastModifiedBy>Virginia Papatrecha</cp:lastModifiedBy>
  <dcterms:modified xsi:type="dcterms:W3CDTF">2025-10-31T08:29:15Z</dcterms:modified>
  <cp:revision>20</cp:revision>
  <dc:subject/>
  <dc:title>Παρουσίαση του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ppVersion">
    <vt:lpwstr>16.0000</vt:lpwstr>
  </property>
  <property fmtid="{D5CDD505-2E9C-101B-9397-08002B2CF9AE}" pid="3" name="HiddenSlides">
    <vt:i4>0</vt:i4>
  </property>
  <property fmtid="{D5CDD505-2E9C-101B-9397-08002B2CF9AE}" pid="4" name="HyperlinksChanged">
    <vt:bool>0</vt:bool>
  </property>
  <property fmtid="{D5CDD505-2E9C-101B-9397-08002B2CF9AE}" pid="5" name="LinksUpToDate">
    <vt:bool>0</vt:bool>
  </property>
  <property fmtid="{D5CDD505-2E9C-101B-9397-08002B2CF9AE}" pid="6" name="MMClips">
    <vt:i4>2</vt:i4>
  </property>
  <property fmtid="{D5CDD505-2E9C-101B-9397-08002B2CF9AE}" pid="7" name="Notes">
    <vt:i4>0</vt:i4>
  </property>
  <property fmtid="{D5CDD505-2E9C-101B-9397-08002B2CF9AE}" pid="8" name="PresentationFormat">
    <vt:lpwstr>Ευρεία οθόνη</vt:lpwstr>
  </property>
  <property fmtid="{D5CDD505-2E9C-101B-9397-08002B2CF9AE}" pid="9" name="ScaleCrop">
    <vt:bool>0</vt:bool>
  </property>
  <property fmtid="{D5CDD505-2E9C-101B-9397-08002B2CF9AE}" pid="10" name="ShareDoc">
    <vt:bool>0</vt:bool>
  </property>
  <property fmtid="{D5CDD505-2E9C-101B-9397-08002B2CF9AE}" pid="11" name="Slides">
    <vt:i4>40</vt:i4>
  </property>
</Properties>
</file>