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3"/>
  </p:notesMasterIdLst>
  <p:sldIdLst>
    <p:sldId id="256" r:id="rId2"/>
    <p:sldId id="267" r:id="rId3"/>
    <p:sldId id="257" r:id="rId4"/>
    <p:sldId id="262" r:id="rId5"/>
    <p:sldId id="258" r:id="rId6"/>
    <p:sldId id="269" r:id="rId7"/>
    <p:sldId id="268" r:id="rId8"/>
    <p:sldId id="259" r:id="rId9"/>
    <p:sldId id="264" r:id="rId10"/>
    <p:sldId id="266" r:id="rId11"/>
    <p:sldId id="261" r:id="rId12"/>
    <p:sldId id="265" r:id="rId13"/>
    <p:sldId id="280" r:id="rId14"/>
    <p:sldId id="281" r:id="rId15"/>
    <p:sldId id="282" r:id="rId16"/>
    <p:sldId id="283"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9" r:id="rId31"/>
    <p:sldId id="301" r:id="rId32"/>
    <p:sldId id="302" r:id="rId33"/>
    <p:sldId id="303" r:id="rId34"/>
    <p:sldId id="304" r:id="rId35"/>
    <p:sldId id="305" r:id="rId36"/>
    <p:sldId id="306" r:id="rId37"/>
    <p:sldId id="307" r:id="rId38"/>
    <p:sldId id="308" r:id="rId39"/>
    <p:sldId id="309" r:id="rId40"/>
    <p:sldId id="310" r:id="rId41"/>
    <p:sldId id="311" r:id="rId42"/>
    <p:sldId id="270" r:id="rId43"/>
    <p:sldId id="278" r:id="rId44"/>
    <p:sldId id="271" r:id="rId45"/>
    <p:sldId id="272" r:id="rId46"/>
    <p:sldId id="273" r:id="rId47"/>
    <p:sldId id="312" r:id="rId48"/>
    <p:sldId id="274" r:id="rId49"/>
    <p:sldId id="275" r:id="rId50"/>
    <p:sldId id="276" r:id="rId51"/>
    <p:sldId id="277"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6" d="100"/>
          <a:sy n="106" d="100"/>
        </p:scale>
        <p:origin x="18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AFE1E1-135D-4542-B567-636C0A2887D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E53E001-69AE-455E-B7FC-9A3D8DA78292}">
      <dgm:prSet custT="1"/>
      <dgm:spPr/>
      <dgm:t>
        <a:bodyPr/>
        <a:lstStyle/>
        <a:p>
          <a:r>
            <a:rPr lang="el-GR" sz="3200" b="1" dirty="0">
              <a:solidFill>
                <a:schemeClr val="accent1">
                  <a:lumMod val="75000"/>
                </a:schemeClr>
              </a:solidFill>
            </a:rPr>
            <a:t>Οι τρεις κουλτούρες</a:t>
          </a:r>
          <a:r>
            <a:rPr lang="el-GR" sz="3200" dirty="0">
              <a:solidFill>
                <a:schemeClr val="accent1">
                  <a:lumMod val="75000"/>
                </a:schemeClr>
              </a:solidFill>
            </a:rPr>
            <a:t> </a:t>
          </a:r>
          <a:endParaRPr lang="en-US" sz="3200" dirty="0">
            <a:solidFill>
              <a:schemeClr val="accent1">
                <a:lumMod val="75000"/>
              </a:schemeClr>
            </a:solidFill>
          </a:endParaRPr>
        </a:p>
      </dgm:t>
    </dgm:pt>
    <dgm:pt modelId="{8AF372A9-C7B4-488E-84DE-2270DE6DD433}" type="parTrans" cxnId="{E65EA41E-E189-4687-8E41-6E3F111E8B28}">
      <dgm:prSet/>
      <dgm:spPr/>
      <dgm:t>
        <a:bodyPr/>
        <a:lstStyle/>
        <a:p>
          <a:endParaRPr lang="en-US"/>
        </a:p>
      </dgm:t>
    </dgm:pt>
    <dgm:pt modelId="{35113A74-72DE-4152-BB86-C71F4D9FBC34}" type="sibTrans" cxnId="{E65EA41E-E189-4687-8E41-6E3F111E8B28}">
      <dgm:prSet/>
      <dgm:spPr/>
      <dgm:t>
        <a:bodyPr/>
        <a:lstStyle/>
        <a:p>
          <a:endParaRPr lang="en-US"/>
        </a:p>
      </dgm:t>
    </dgm:pt>
    <dgm:pt modelId="{0473C549-4A3B-4A60-8D60-4BEA94EB332D}">
      <dgm:prSet custT="1"/>
      <dgm:spPr/>
      <dgm:t>
        <a:bodyPr/>
        <a:lstStyle/>
        <a:p>
          <a:r>
            <a:rPr lang="el-GR" sz="2400" b="1" dirty="0"/>
            <a:t>Το πνεύμα μιας εποχής και η βιωμένη αίσθηση</a:t>
          </a:r>
          <a:endParaRPr lang="en-US" sz="2400" b="1" dirty="0"/>
        </a:p>
      </dgm:t>
    </dgm:pt>
    <dgm:pt modelId="{8983711F-D962-409E-8C63-163AB8606434}" type="parTrans" cxnId="{4552E716-49B2-4AA3-8E10-FA52195B78AA}">
      <dgm:prSet/>
      <dgm:spPr/>
      <dgm:t>
        <a:bodyPr/>
        <a:lstStyle/>
        <a:p>
          <a:endParaRPr lang="en-US"/>
        </a:p>
      </dgm:t>
    </dgm:pt>
    <dgm:pt modelId="{5DC904B5-0ABC-45CB-9B62-DAC604876C60}" type="sibTrans" cxnId="{4552E716-49B2-4AA3-8E10-FA52195B78AA}">
      <dgm:prSet/>
      <dgm:spPr/>
      <dgm:t>
        <a:bodyPr/>
        <a:lstStyle/>
        <a:p>
          <a:endParaRPr lang="en-US"/>
        </a:p>
      </dgm:t>
    </dgm:pt>
    <dgm:pt modelId="{926260CB-B7DF-4701-BCF1-35FED35796FD}">
      <dgm:prSet custT="1"/>
      <dgm:spPr/>
      <dgm:t>
        <a:bodyPr/>
        <a:lstStyle/>
        <a:p>
          <a:r>
            <a:rPr lang="el-GR" sz="2400" b="1" dirty="0"/>
            <a:t>Η δομή της αίσθησης  </a:t>
          </a:r>
          <a:endParaRPr lang="en-US" sz="2400" b="1" dirty="0"/>
        </a:p>
      </dgm:t>
    </dgm:pt>
    <dgm:pt modelId="{11C7D675-B28D-41B5-A575-6001F1C58593}" type="parTrans" cxnId="{63F60279-5914-4884-9C5D-50F46DC9080A}">
      <dgm:prSet/>
      <dgm:spPr/>
      <dgm:t>
        <a:bodyPr/>
        <a:lstStyle/>
        <a:p>
          <a:endParaRPr lang="en-US"/>
        </a:p>
      </dgm:t>
    </dgm:pt>
    <dgm:pt modelId="{51A88A54-F7C2-4144-B1DE-E159449B4CB6}" type="sibTrans" cxnId="{63F60279-5914-4884-9C5D-50F46DC9080A}">
      <dgm:prSet/>
      <dgm:spPr/>
      <dgm:t>
        <a:bodyPr/>
        <a:lstStyle/>
        <a:p>
          <a:endParaRPr lang="en-US"/>
        </a:p>
      </dgm:t>
    </dgm:pt>
    <dgm:pt modelId="{B6D36A25-463B-42C9-B7DE-8D5C153592DD}">
      <dgm:prSet custT="1"/>
      <dgm:spPr/>
      <dgm:t>
        <a:bodyPr/>
        <a:lstStyle/>
        <a:p>
          <a:r>
            <a:rPr lang="el-GR" sz="2400" b="1" dirty="0"/>
            <a:t>Τα τρία επίπεδα της κουλτούρας</a:t>
          </a:r>
          <a:endParaRPr lang="en-US" sz="2400" b="1" dirty="0"/>
        </a:p>
      </dgm:t>
    </dgm:pt>
    <dgm:pt modelId="{5408C6DC-AA74-4C99-867D-CD67A102EEE5}" type="parTrans" cxnId="{8797FE68-ABDB-4749-8AA0-C8C71F97D9A5}">
      <dgm:prSet/>
      <dgm:spPr/>
      <dgm:t>
        <a:bodyPr/>
        <a:lstStyle/>
        <a:p>
          <a:endParaRPr lang="en-US"/>
        </a:p>
      </dgm:t>
    </dgm:pt>
    <dgm:pt modelId="{AAB42773-1563-4848-BAAD-8C488B77A6B9}" type="sibTrans" cxnId="{8797FE68-ABDB-4749-8AA0-C8C71F97D9A5}">
      <dgm:prSet/>
      <dgm:spPr/>
      <dgm:t>
        <a:bodyPr/>
        <a:lstStyle/>
        <a:p>
          <a:endParaRPr lang="en-US"/>
        </a:p>
      </dgm:t>
    </dgm:pt>
    <dgm:pt modelId="{9A66F418-80CE-4442-9AEE-7108CD0D2AB1}" type="pres">
      <dgm:prSet presAssocID="{A6AFE1E1-135D-4542-B567-636C0A2887DE}" presName="vert0" presStyleCnt="0">
        <dgm:presLayoutVars>
          <dgm:dir/>
          <dgm:animOne val="branch"/>
          <dgm:animLvl val="lvl"/>
        </dgm:presLayoutVars>
      </dgm:prSet>
      <dgm:spPr/>
    </dgm:pt>
    <dgm:pt modelId="{59A49F4F-E436-48B0-8CF6-1E3BD0A55575}" type="pres">
      <dgm:prSet presAssocID="{CE53E001-69AE-455E-B7FC-9A3D8DA78292}" presName="thickLine" presStyleLbl="alignNode1" presStyleIdx="0" presStyleCnt="4"/>
      <dgm:spPr/>
    </dgm:pt>
    <dgm:pt modelId="{3B86645C-F038-4664-AE31-B8C817443511}" type="pres">
      <dgm:prSet presAssocID="{CE53E001-69AE-455E-B7FC-9A3D8DA78292}" presName="horz1" presStyleCnt="0"/>
      <dgm:spPr/>
    </dgm:pt>
    <dgm:pt modelId="{244A61E2-ED3E-484F-B9E6-416B0DB92B42}" type="pres">
      <dgm:prSet presAssocID="{CE53E001-69AE-455E-B7FC-9A3D8DA78292}" presName="tx1" presStyleLbl="revTx" presStyleIdx="0" presStyleCnt="4"/>
      <dgm:spPr/>
    </dgm:pt>
    <dgm:pt modelId="{D0799711-A855-41DF-B6D5-C715904AEE63}" type="pres">
      <dgm:prSet presAssocID="{CE53E001-69AE-455E-B7FC-9A3D8DA78292}" presName="vert1" presStyleCnt="0"/>
      <dgm:spPr/>
    </dgm:pt>
    <dgm:pt modelId="{1A1AC8CA-999D-4FA2-A361-F41EBEE54B0D}" type="pres">
      <dgm:prSet presAssocID="{0473C549-4A3B-4A60-8D60-4BEA94EB332D}" presName="thickLine" presStyleLbl="alignNode1" presStyleIdx="1" presStyleCnt="4"/>
      <dgm:spPr/>
    </dgm:pt>
    <dgm:pt modelId="{12312192-FA78-4CCB-84F3-D6646DBEDD7D}" type="pres">
      <dgm:prSet presAssocID="{0473C549-4A3B-4A60-8D60-4BEA94EB332D}" presName="horz1" presStyleCnt="0"/>
      <dgm:spPr/>
    </dgm:pt>
    <dgm:pt modelId="{FE930D4E-E10F-4D22-98CC-C38211D7A7D3}" type="pres">
      <dgm:prSet presAssocID="{0473C549-4A3B-4A60-8D60-4BEA94EB332D}" presName="tx1" presStyleLbl="revTx" presStyleIdx="1" presStyleCnt="4"/>
      <dgm:spPr/>
    </dgm:pt>
    <dgm:pt modelId="{2A72063B-DDA3-4B48-982C-62941657EF4B}" type="pres">
      <dgm:prSet presAssocID="{0473C549-4A3B-4A60-8D60-4BEA94EB332D}" presName="vert1" presStyleCnt="0"/>
      <dgm:spPr/>
    </dgm:pt>
    <dgm:pt modelId="{FAB3F558-6A23-4B9F-B004-6822C0F5C1A5}" type="pres">
      <dgm:prSet presAssocID="{926260CB-B7DF-4701-BCF1-35FED35796FD}" presName="thickLine" presStyleLbl="alignNode1" presStyleIdx="2" presStyleCnt="4"/>
      <dgm:spPr/>
    </dgm:pt>
    <dgm:pt modelId="{465F70A4-B4DF-4758-8BE9-6FCBE748A871}" type="pres">
      <dgm:prSet presAssocID="{926260CB-B7DF-4701-BCF1-35FED35796FD}" presName="horz1" presStyleCnt="0"/>
      <dgm:spPr/>
    </dgm:pt>
    <dgm:pt modelId="{03320BA8-47F3-469B-A89E-0770EB7489B5}" type="pres">
      <dgm:prSet presAssocID="{926260CB-B7DF-4701-BCF1-35FED35796FD}" presName="tx1" presStyleLbl="revTx" presStyleIdx="2" presStyleCnt="4"/>
      <dgm:spPr/>
    </dgm:pt>
    <dgm:pt modelId="{7F506CE0-D2BA-45BE-BBFB-F508A05192CD}" type="pres">
      <dgm:prSet presAssocID="{926260CB-B7DF-4701-BCF1-35FED35796FD}" presName="vert1" presStyleCnt="0"/>
      <dgm:spPr/>
    </dgm:pt>
    <dgm:pt modelId="{3FF791FA-642F-40CA-90F9-C2CA33E40C33}" type="pres">
      <dgm:prSet presAssocID="{B6D36A25-463B-42C9-B7DE-8D5C153592DD}" presName="thickLine" presStyleLbl="alignNode1" presStyleIdx="3" presStyleCnt="4"/>
      <dgm:spPr/>
    </dgm:pt>
    <dgm:pt modelId="{DB277F59-5E9D-4A8F-BCA0-E02ADEE95E45}" type="pres">
      <dgm:prSet presAssocID="{B6D36A25-463B-42C9-B7DE-8D5C153592DD}" presName="horz1" presStyleCnt="0"/>
      <dgm:spPr/>
    </dgm:pt>
    <dgm:pt modelId="{AEDA116F-8C78-4898-959C-6AE83240BF62}" type="pres">
      <dgm:prSet presAssocID="{B6D36A25-463B-42C9-B7DE-8D5C153592DD}" presName="tx1" presStyleLbl="revTx" presStyleIdx="3" presStyleCnt="4"/>
      <dgm:spPr/>
    </dgm:pt>
    <dgm:pt modelId="{32602A70-A2DE-4C39-898B-1BB4A0978C3B}" type="pres">
      <dgm:prSet presAssocID="{B6D36A25-463B-42C9-B7DE-8D5C153592DD}" presName="vert1" presStyleCnt="0"/>
      <dgm:spPr/>
    </dgm:pt>
  </dgm:ptLst>
  <dgm:cxnLst>
    <dgm:cxn modelId="{4552E716-49B2-4AA3-8E10-FA52195B78AA}" srcId="{A6AFE1E1-135D-4542-B567-636C0A2887DE}" destId="{0473C549-4A3B-4A60-8D60-4BEA94EB332D}" srcOrd="1" destOrd="0" parTransId="{8983711F-D962-409E-8C63-163AB8606434}" sibTransId="{5DC904B5-0ABC-45CB-9B62-DAC604876C60}"/>
    <dgm:cxn modelId="{E65EA41E-E189-4687-8E41-6E3F111E8B28}" srcId="{A6AFE1E1-135D-4542-B567-636C0A2887DE}" destId="{CE53E001-69AE-455E-B7FC-9A3D8DA78292}" srcOrd="0" destOrd="0" parTransId="{8AF372A9-C7B4-488E-84DE-2270DE6DD433}" sibTransId="{35113A74-72DE-4152-BB86-C71F4D9FBC34}"/>
    <dgm:cxn modelId="{991A4121-A67A-4050-AFD3-245CBD750555}" type="presOf" srcId="{B6D36A25-463B-42C9-B7DE-8D5C153592DD}" destId="{AEDA116F-8C78-4898-959C-6AE83240BF62}" srcOrd="0" destOrd="0" presId="urn:microsoft.com/office/officeart/2008/layout/LinedList"/>
    <dgm:cxn modelId="{A38BBD2E-47D5-4BA3-BDBB-55893D34BAC7}" type="presOf" srcId="{A6AFE1E1-135D-4542-B567-636C0A2887DE}" destId="{9A66F418-80CE-4442-9AEE-7108CD0D2AB1}" srcOrd="0" destOrd="0" presId="urn:microsoft.com/office/officeart/2008/layout/LinedList"/>
    <dgm:cxn modelId="{8797FE68-ABDB-4749-8AA0-C8C71F97D9A5}" srcId="{A6AFE1E1-135D-4542-B567-636C0A2887DE}" destId="{B6D36A25-463B-42C9-B7DE-8D5C153592DD}" srcOrd="3" destOrd="0" parTransId="{5408C6DC-AA74-4C99-867D-CD67A102EEE5}" sibTransId="{AAB42773-1563-4848-BAAD-8C488B77A6B9}"/>
    <dgm:cxn modelId="{08B6AE74-11DC-4A69-8B5D-2C31130FD959}" type="presOf" srcId="{CE53E001-69AE-455E-B7FC-9A3D8DA78292}" destId="{244A61E2-ED3E-484F-B9E6-416B0DB92B42}" srcOrd="0" destOrd="0" presId="urn:microsoft.com/office/officeart/2008/layout/LinedList"/>
    <dgm:cxn modelId="{5E753776-5E4D-4EB6-9141-4B42E2C69906}" type="presOf" srcId="{0473C549-4A3B-4A60-8D60-4BEA94EB332D}" destId="{FE930D4E-E10F-4D22-98CC-C38211D7A7D3}" srcOrd="0" destOrd="0" presId="urn:microsoft.com/office/officeart/2008/layout/LinedList"/>
    <dgm:cxn modelId="{63F60279-5914-4884-9C5D-50F46DC9080A}" srcId="{A6AFE1E1-135D-4542-B567-636C0A2887DE}" destId="{926260CB-B7DF-4701-BCF1-35FED35796FD}" srcOrd="2" destOrd="0" parTransId="{11C7D675-B28D-41B5-A575-6001F1C58593}" sibTransId="{51A88A54-F7C2-4144-B1DE-E159449B4CB6}"/>
    <dgm:cxn modelId="{C53D177A-A8E0-44B0-88F3-E4ADB6E5DAAA}" type="presOf" srcId="{926260CB-B7DF-4701-BCF1-35FED35796FD}" destId="{03320BA8-47F3-469B-A89E-0770EB7489B5}" srcOrd="0" destOrd="0" presId="urn:microsoft.com/office/officeart/2008/layout/LinedList"/>
    <dgm:cxn modelId="{AFFFA0E5-DEEB-4994-AEE8-00877CD2E68E}" type="presParOf" srcId="{9A66F418-80CE-4442-9AEE-7108CD0D2AB1}" destId="{59A49F4F-E436-48B0-8CF6-1E3BD0A55575}" srcOrd="0" destOrd="0" presId="urn:microsoft.com/office/officeart/2008/layout/LinedList"/>
    <dgm:cxn modelId="{182651F6-0495-4957-B9BD-45409AAF6130}" type="presParOf" srcId="{9A66F418-80CE-4442-9AEE-7108CD0D2AB1}" destId="{3B86645C-F038-4664-AE31-B8C817443511}" srcOrd="1" destOrd="0" presId="urn:microsoft.com/office/officeart/2008/layout/LinedList"/>
    <dgm:cxn modelId="{840BDB55-C246-44F9-8EE4-620CD8C34419}" type="presParOf" srcId="{3B86645C-F038-4664-AE31-B8C817443511}" destId="{244A61E2-ED3E-484F-B9E6-416B0DB92B42}" srcOrd="0" destOrd="0" presId="urn:microsoft.com/office/officeart/2008/layout/LinedList"/>
    <dgm:cxn modelId="{45CB4AF3-3277-44D2-852A-562B09E4F1FF}" type="presParOf" srcId="{3B86645C-F038-4664-AE31-B8C817443511}" destId="{D0799711-A855-41DF-B6D5-C715904AEE63}" srcOrd="1" destOrd="0" presId="urn:microsoft.com/office/officeart/2008/layout/LinedList"/>
    <dgm:cxn modelId="{30480296-B755-415A-B8AB-C746F14E6435}" type="presParOf" srcId="{9A66F418-80CE-4442-9AEE-7108CD0D2AB1}" destId="{1A1AC8CA-999D-4FA2-A361-F41EBEE54B0D}" srcOrd="2" destOrd="0" presId="urn:microsoft.com/office/officeart/2008/layout/LinedList"/>
    <dgm:cxn modelId="{0A8EA15C-9E57-42B2-B37B-EDE6F05115A3}" type="presParOf" srcId="{9A66F418-80CE-4442-9AEE-7108CD0D2AB1}" destId="{12312192-FA78-4CCB-84F3-D6646DBEDD7D}" srcOrd="3" destOrd="0" presId="urn:microsoft.com/office/officeart/2008/layout/LinedList"/>
    <dgm:cxn modelId="{110EBE05-B0DE-42DB-8259-F6A7DB814C26}" type="presParOf" srcId="{12312192-FA78-4CCB-84F3-D6646DBEDD7D}" destId="{FE930D4E-E10F-4D22-98CC-C38211D7A7D3}" srcOrd="0" destOrd="0" presId="urn:microsoft.com/office/officeart/2008/layout/LinedList"/>
    <dgm:cxn modelId="{5AD110E3-3F36-414B-A23E-79434A9AF365}" type="presParOf" srcId="{12312192-FA78-4CCB-84F3-D6646DBEDD7D}" destId="{2A72063B-DDA3-4B48-982C-62941657EF4B}" srcOrd="1" destOrd="0" presId="urn:microsoft.com/office/officeart/2008/layout/LinedList"/>
    <dgm:cxn modelId="{CD69D2BC-7834-4757-B68F-924718701955}" type="presParOf" srcId="{9A66F418-80CE-4442-9AEE-7108CD0D2AB1}" destId="{FAB3F558-6A23-4B9F-B004-6822C0F5C1A5}" srcOrd="4" destOrd="0" presId="urn:microsoft.com/office/officeart/2008/layout/LinedList"/>
    <dgm:cxn modelId="{50E16092-0F9A-401C-96C2-07D5B5BCE066}" type="presParOf" srcId="{9A66F418-80CE-4442-9AEE-7108CD0D2AB1}" destId="{465F70A4-B4DF-4758-8BE9-6FCBE748A871}" srcOrd="5" destOrd="0" presId="urn:microsoft.com/office/officeart/2008/layout/LinedList"/>
    <dgm:cxn modelId="{2CAA0B20-4B0F-471C-B3C2-6E039869ACB4}" type="presParOf" srcId="{465F70A4-B4DF-4758-8BE9-6FCBE748A871}" destId="{03320BA8-47F3-469B-A89E-0770EB7489B5}" srcOrd="0" destOrd="0" presId="urn:microsoft.com/office/officeart/2008/layout/LinedList"/>
    <dgm:cxn modelId="{3E425458-6F65-4B03-840B-3F711978880C}" type="presParOf" srcId="{465F70A4-B4DF-4758-8BE9-6FCBE748A871}" destId="{7F506CE0-D2BA-45BE-BBFB-F508A05192CD}" srcOrd="1" destOrd="0" presId="urn:microsoft.com/office/officeart/2008/layout/LinedList"/>
    <dgm:cxn modelId="{1CFE8112-52F5-4CB0-BFB9-2C71456335C3}" type="presParOf" srcId="{9A66F418-80CE-4442-9AEE-7108CD0D2AB1}" destId="{3FF791FA-642F-40CA-90F9-C2CA33E40C33}" srcOrd="6" destOrd="0" presId="urn:microsoft.com/office/officeart/2008/layout/LinedList"/>
    <dgm:cxn modelId="{3CB79547-B5F7-4366-8602-8A75C80B91AF}" type="presParOf" srcId="{9A66F418-80CE-4442-9AEE-7108CD0D2AB1}" destId="{DB277F59-5E9D-4A8F-BCA0-E02ADEE95E45}" srcOrd="7" destOrd="0" presId="urn:microsoft.com/office/officeart/2008/layout/LinedList"/>
    <dgm:cxn modelId="{D5E3263D-3361-4B87-BADE-9160AF75691D}" type="presParOf" srcId="{DB277F59-5E9D-4A8F-BCA0-E02ADEE95E45}" destId="{AEDA116F-8C78-4898-959C-6AE83240BF62}" srcOrd="0" destOrd="0" presId="urn:microsoft.com/office/officeart/2008/layout/LinedList"/>
    <dgm:cxn modelId="{0B935E18-2037-4A80-8B61-3BD813A2C7E6}" type="presParOf" srcId="{DB277F59-5E9D-4A8F-BCA0-E02ADEE95E45}" destId="{32602A70-A2DE-4C39-898B-1BB4A0978C3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02465A-2F25-4A2D-91AC-D4F3D86BE95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BDD9179C-34F1-4F70-AF26-550E4A44FE6E}">
      <dgm:prSet/>
      <dgm:spPr/>
      <dgm:t>
        <a:bodyPr/>
        <a:lstStyle/>
        <a:p>
          <a:r>
            <a:rPr lang="el-GR" b="1" dirty="0"/>
            <a:t>Ο R. Williams διακρίνει την κουλτούρα σε τρεις γενικές κατηγορίες: </a:t>
          </a:r>
          <a:endParaRPr lang="en-US" b="1" dirty="0"/>
        </a:p>
      </dgm:t>
    </dgm:pt>
    <dgm:pt modelId="{4B2DE6CC-7A78-4FF3-B8A6-1BE5C98B4295}" type="parTrans" cxnId="{7F482CAA-9283-4F09-9B9A-1B4BED22BC77}">
      <dgm:prSet/>
      <dgm:spPr/>
      <dgm:t>
        <a:bodyPr/>
        <a:lstStyle/>
        <a:p>
          <a:endParaRPr lang="en-US"/>
        </a:p>
      </dgm:t>
    </dgm:pt>
    <dgm:pt modelId="{F4FB2104-5319-4A2C-A917-EE5B56ECE65C}" type="sibTrans" cxnId="{7F482CAA-9283-4F09-9B9A-1B4BED22BC77}">
      <dgm:prSet/>
      <dgm:spPr/>
      <dgm:t>
        <a:bodyPr/>
        <a:lstStyle/>
        <a:p>
          <a:endParaRPr lang="en-US"/>
        </a:p>
      </dgm:t>
    </dgm:pt>
    <dgm:pt modelId="{762B12FE-0244-4F3A-8AAD-B5572CE4C68A}">
      <dgm:prSet/>
      <dgm:spPr/>
      <dgm:t>
        <a:bodyPr/>
        <a:lstStyle/>
        <a:p>
          <a:r>
            <a:rPr lang="el-GR" dirty="0"/>
            <a:t> </a:t>
          </a:r>
          <a:r>
            <a:rPr lang="el-GR" b="1" dirty="0"/>
            <a:t>εξιδανικευτική</a:t>
          </a:r>
          <a:endParaRPr lang="en-US" b="1" dirty="0"/>
        </a:p>
      </dgm:t>
    </dgm:pt>
    <dgm:pt modelId="{40306675-4C84-42F6-923E-094F538CA62F}" type="parTrans" cxnId="{1FD73A29-E630-4746-90D6-0000A7FACB83}">
      <dgm:prSet/>
      <dgm:spPr/>
      <dgm:t>
        <a:bodyPr/>
        <a:lstStyle/>
        <a:p>
          <a:endParaRPr lang="en-US"/>
        </a:p>
      </dgm:t>
    </dgm:pt>
    <dgm:pt modelId="{499C532B-D166-4CEF-8814-1C18BB7BD9F9}" type="sibTrans" cxnId="{1FD73A29-E630-4746-90D6-0000A7FACB83}">
      <dgm:prSet/>
      <dgm:spPr/>
      <dgm:t>
        <a:bodyPr/>
        <a:lstStyle/>
        <a:p>
          <a:endParaRPr lang="en-US"/>
        </a:p>
      </dgm:t>
    </dgm:pt>
    <dgm:pt modelId="{3FED7106-466C-487D-8596-D6D79D4D8535}">
      <dgm:prSet/>
      <dgm:spPr/>
      <dgm:t>
        <a:bodyPr/>
        <a:lstStyle/>
        <a:p>
          <a:r>
            <a:rPr lang="el-GR" b="1" dirty="0"/>
            <a:t>περιγραφική  </a:t>
          </a:r>
          <a:endParaRPr lang="en-US" b="1" dirty="0"/>
        </a:p>
      </dgm:t>
    </dgm:pt>
    <dgm:pt modelId="{F7FD71BF-A625-4D89-802B-2A61AD4C52D3}" type="parTrans" cxnId="{B1E6D725-6298-4896-9F12-55FA37CA6CD2}">
      <dgm:prSet/>
      <dgm:spPr/>
      <dgm:t>
        <a:bodyPr/>
        <a:lstStyle/>
        <a:p>
          <a:endParaRPr lang="en-US"/>
        </a:p>
      </dgm:t>
    </dgm:pt>
    <dgm:pt modelId="{6909775B-CCB3-41D1-AFB2-D3AB308E7819}" type="sibTrans" cxnId="{B1E6D725-6298-4896-9F12-55FA37CA6CD2}">
      <dgm:prSet/>
      <dgm:spPr/>
      <dgm:t>
        <a:bodyPr/>
        <a:lstStyle/>
        <a:p>
          <a:endParaRPr lang="en-US"/>
        </a:p>
      </dgm:t>
    </dgm:pt>
    <dgm:pt modelId="{91B6B4CF-B066-4FD5-BB26-D66448038948}">
      <dgm:prSet/>
      <dgm:spPr/>
      <dgm:t>
        <a:bodyPr/>
        <a:lstStyle/>
        <a:p>
          <a:r>
            <a:rPr lang="el-GR" b="1" dirty="0"/>
            <a:t>κοινωνικού </a:t>
          </a:r>
          <a:endParaRPr lang="en-US" b="1" dirty="0"/>
        </a:p>
        <a:p>
          <a:r>
            <a:rPr lang="el-GR" b="1" dirty="0"/>
            <a:t>ορισμού </a:t>
          </a:r>
          <a:endParaRPr lang="en-US" b="1" dirty="0"/>
        </a:p>
      </dgm:t>
    </dgm:pt>
    <dgm:pt modelId="{64CFC703-057F-421B-8238-88B0F625E2D4}" type="parTrans" cxnId="{0E5064B5-6B4E-4040-B8CE-1BE7F645F75A}">
      <dgm:prSet/>
      <dgm:spPr/>
      <dgm:t>
        <a:bodyPr/>
        <a:lstStyle/>
        <a:p>
          <a:endParaRPr lang="en-US"/>
        </a:p>
      </dgm:t>
    </dgm:pt>
    <dgm:pt modelId="{FAB6A5C2-8789-46EE-88E3-A6F57E2B87B4}" type="sibTrans" cxnId="{0E5064B5-6B4E-4040-B8CE-1BE7F645F75A}">
      <dgm:prSet/>
      <dgm:spPr/>
      <dgm:t>
        <a:bodyPr/>
        <a:lstStyle/>
        <a:p>
          <a:endParaRPr lang="en-US"/>
        </a:p>
      </dgm:t>
    </dgm:pt>
    <dgm:pt modelId="{35A2C7E1-A649-49D5-BB76-C0822E2126B3}">
      <dgm:prSet/>
      <dgm:spPr/>
      <dgm:t>
        <a:bodyPr/>
        <a:lstStyle/>
        <a:p>
          <a:r>
            <a:rPr lang="el-GR" b="1" dirty="0"/>
            <a:t>ή για να το διατυπώσουμε καλύτερα: </a:t>
          </a:r>
          <a:endParaRPr lang="en-US" b="1" dirty="0"/>
        </a:p>
      </dgm:t>
    </dgm:pt>
    <dgm:pt modelId="{272069BA-25A4-417E-AE2A-31C4B6FCF456}" type="parTrans" cxnId="{2EC912AD-9FD0-4A73-BDD5-28EF0EFC27EB}">
      <dgm:prSet/>
      <dgm:spPr/>
      <dgm:t>
        <a:bodyPr/>
        <a:lstStyle/>
        <a:p>
          <a:endParaRPr lang="en-US"/>
        </a:p>
      </dgm:t>
    </dgm:pt>
    <dgm:pt modelId="{DB06331A-1456-468A-9C44-AEB6DA15980B}" type="sibTrans" cxnId="{2EC912AD-9FD0-4A73-BDD5-28EF0EFC27EB}">
      <dgm:prSet/>
      <dgm:spPr/>
      <dgm:t>
        <a:bodyPr/>
        <a:lstStyle/>
        <a:p>
          <a:endParaRPr lang="en-US"/>
        </a:p>
      </dgm:t>
    </dgm:pt>
    <dgm:pt modelId="{ED2991BB-29F1-448D-B5C6-4733C24DC9AB}">
      <dgm:prSet/>
      <dgm:spPr/>
      <dgm:t>
        <a:bodyPr/>
        <a:lstStyle/>
        <a:p>
          <a:r>
            <a:rPr lang="el-GR" b="1" dirty="0"/>
            <a:t> ιδεατή </a:t>
          </a:r>
          <a:endParaRPr lang="en-US" b="1" dirty="0"/>
        </a:p>
      </dgm:t>
    </dgm:pt>
    <dgm:pt modelId="{E266FDE4-CF78-4B2B-95BE-F74EA0B32C6B}" type="parTrans" cxnId="{F1B1E3D6-C145-416B-A02B-37FE7A2B7E0B}">
      <dgm:prSet/>
      <dgm:spPr/>
      <dgm:t>
        <a:bodyPr/>
        <a:lstStyle/>
        <a:p>
          <a:endParaRPr lang="en-US"/>
        </a:p>
      </dgm:t>
    </dgm:pt>
    <dgm:pt modelId="{64CE986D-9944-46DC-AFCE-87553893CED0}" type="sibTrans" cxnId="{F1B1E3D6-C145-416B-A02B-37FE7A2B7E0B}">
      <dgm:prSet/>
      <dgm:spPr/>
      <dgm:t>
        <a:bodyPr/>
        <a:lstStyle/>
        <a:p>
          <a:endParaRPr lang="en-US"/>
        </a:p>
      </dgm:t>
    </dgm:pt>
    <dgm:pt modelId="{65EE03EC-5ECA-4B9D-8141-D81080ECFABD}">
      <dgm:prSet/>
      <dgm:spPr/>
      <dgm:t>
        <a:bodyPr/>
        <a:lstStyle/>
        <a:p>
          <a:r>
            <a:rPr lang="el-GR" dirty="0"/>
            <a:t>τ</a:t>
          </a:r>
          <a:r>
            <a:rPr lang="el-GR" b="1" dirty="0"/>
            <a:t>εκμηριωμένη </a:t>
          </a:r>
          <a:r>
            <a:rPr lang="el-GR" dirty="0"/>
            <a:t> </a:t>
          </a:r>
          <a:endParaRPr lang="en-US" dirty="0"/>
        </a:p>
      </dgm:t>
    </dgm:pt>
    <dgm:pt modelId="{1C960759-FE0C-466A-AEC8-8D8B26CD868F}" type="parTrans" cxnId="{8221FE48-CD09-4196-A824-3EBA33FCBA5F}">
      <dgm:prSet/>
      <dgm:spPr/>
      <dgm:t>
        <a:bodyPr/>
        <a:lstStyle/>
        <a:p>
          <a:endParaRPr lang="en-US"/>
        </a:p>
      </dgm:t>
    </dgm:pt>
    <dgm:pt modelId="{5A412C63-9DED-43BD-925A-C8FC2106BB9B}" type="sibTrans" cxnId="{8221FE48-CD09-4196-A824-3EBA33FCBA5F}">
      <dgm:prSet/>
      <dgm:spPr/>
      <dgm:t>
        <a:bodyPr/>
        <a:lstStyle/>
        <a:p>
          <a:endParaRPr lang="en-US"/>
        </a:p>
      </dgm:t>
    </dgm:pt>
    <dgm:pt modelId="{E8259868-43D7-499E-890D-BA7F03A2424E}">
      <dgm:prSet/>
      <dgm:spPr/>
      <dgm:t>
        <a:bodyPr/>
        <a:lstStyle/>
        <a:p>
          <a:r>
            <a:rPr lang="el-GR" b="1" dirty="0"/>
            <a:t>κοινωνιολογική </a:t>
          </a:r>
          <a:endParaRPr lang="en-US" b="1" dirty="0"/>
        </a:p>
      </dgm:t>
    </dgm:pt>
    <dgm:pt modelId="{2CA78B6C-C432-4CCF-B225-A033B66CD286}" type="parTrans" cxnId="{4756A7AE-3244-4FBA-8AB4-57D2047C599F}">
      <dgm:prSet/>
      <dgm:spPr/>
      <dgm:t>
        <a:bodyPr/>
        <a:lstStyle/>
        <a:p>
          <a:endParaRPr lang="en-US"/>
        </a:p>
      </dgm:t>
    </dgm:pt>
    <dgm:pt modelId="{2A11829C-A71F-4987-A9D4-DBB68751E501}" type="sibTrans" cxnId="{4756A7AE-3244-4FBA-8AB4-57D2047C599F}">
      <dgm:prSet/>
      <dgm:spPr/>
      <dgm:t>
        <a:bodyPr/>
        <a:lstStyle/>
        <a:p>
          <a:endParaRPr lang="en-US"/>
        </a:p>
      </dgm:t>
    </dgm:pt>
    <dgm:pt modelId="{F71ACD2D-E8B5-4F02-9971-580A83CE53D3}" type="pres">
      <dgm:prSet presAssocID="{DD02465A-2F25-4A2D-91AC-D4F3D86BE95A}" presName="diagram" presStyleCnt="0">
        <dgm:presLayoutVars>
          <dgm:dir/>
          <dgm:resizeHandles val="exact"/>
        </dgm:presLayoutVars>
      </dgm:prSet>
      <dgm:spPr/>
    </dgm:pt>
    <dgm:pt modelId="{B380EFD0-2AB7-47C0-B7E6-B53AE6DFDE76}" type="pres">
      <dgm:prSet presAssocID="{BDD9179C-34F1-4F70-AF26-550E4A44FE6E}" presName="node" presStyleLbl="node1" presStyleIdx="0" presStyleCnt="8">
        <dgm:presLayoutVars>
          <dgm:bulletEnabled val="1"/>
        </dgm:presLayoutVars>
      </dgm:prSet>
      <dgm:spPr/>
    </dgm:pt>
    <dgm:pt modelId="{CCB7C993-58A2-4AFC-B4E8-FC0B19A94443}" type="pres">
      <dgm:prSet presAssocID="{F4FB2104-5319-4A2C-A917-EE5B56ECE65C}" presName="sibTrans" presStyleCnt="0"/>
      <dgm:spPr/>
    </dgm:pt>
    <dgm:pt modelId="{5F34B49C-A1B6-477D-8D12-31001E4AB971}" type="pres">
      <dgm:prSet presAssocID="{762B12FE-0244-4F3A-8AAD-B5572CE4C68A}" presName="node" presStyleLbl="node1" presStyleIdx="1" presStyleCnt="8">
        <dgm:presLayoutVars>
          <dgm:bulletEnabled val="1"/>
        </dgm:presLayoutVars>
      </dgm:prSet>
      <dgm:spPr/>
    </dgm:pt>
    <dgm:pt modelId="{FA86BE19-0324-4C9B-A46D-CF3584B57720}" type="pres">
      <dgm:prSet presAssocID="{499C532B-D166-4CEF-8814-1C18BB7BD9F9}" presName="sibTrans" presStyleCnt="0"/>
      <dgm:spPr/>
    </dgm:pt>
    <dgm:pt modelId="{288BB1FE-219B-4F8C-A0D3-5609824B2932}" type="pres">
      <dgm:prSet presAssocID="{3FED7106-466C-487D-8596-D6D79D4D8535}" presName="node" presStyleLbl="node1" presStyleIdx="2" presStyleCnt="8">
        <dgm:presLayoutVars>
          <dgm:bulletEnabled val="1"/>
        </dgm:presLayoutVars>
      </dgm:prSet>
      <dgm:spPr/>
    </dgm:pt>
    <dgm:pt modelId="{3F86129F-AD5F-4DC9-9A35-089157E8B8D8}" type="pres">
      <dgm:prSet presAssocID="{6909775B-CCB3-41D1-AFB2-D3AB308E7819}" presName="sibTrans" presStyleCnt="0"/>
      <dgm:spPr/>
    </dgm:pt>
    <dgm:pt modelId="{69330E69-D8DD-4074-A20C-841DAB647B4F}" type="pres">
      <dgm:prSet presAssocID="{91B6B4CF-B066-4FD5-BB26-D66448038948}" presName="node" presStyleLbl="node1" presStyleIdx="3" presStyleCnt="8">
        <dgm:presLayoutVars>
          <dgm:bulletEnabled val="1"/>
        </dgm:presLayoutVars>
      </dgm:prSet>
      <dgm:spPr/>
    </dgm:pt>
    <dgm:pt modelId="{4300D7A6-96C6-4099-A981-F52D5ED77F9E}" type="pres">
      <dgm:prSet presAssocID="{FAB6A5C2-8789-46EE-88E3-A6F57E2B87B4}" presName="sibTrans" presStyleCnt="0"/>
      <dgm:spPr/>
    </dgm:pt>
    <dgm:pt modelId="{C878EB92-5812-4EBD-8BC4-E8B98E172C71}" type="pres">
      <dgm:prSet presAssocID="{35A2C7E1-A649-49D5-BB76-C0822E2126B3}" presName="node" presStyleLbl="node1" presStyleIdx="4" presStyleCnt="8">
        <dgm:presLayoutVars>
          <dgm:bulletEnabled val="1"/>
        </dgm:presLayoutVars>
      </dgm:prSet>
      <dgm:spPr/>
    </dgm:pt>
    <dgm:pt modelId="{435263B7-3073-46B7-8922-2027F55C647D}" type="pres">
      <dgm:prSet presAssocID="{DB06331A-1456-468A-9C44-AEB6DA15980B}" presName="sibTrans" presStyleCnt="0"/>
      <dgm:spPr/>
    </dgm:pt>
    <dgm:pt modelId="{91B5192B-575E-48DE-98EE-08FA9AA5BC91}" type="pres">
      <dgm:prSet presAssocID="{ED2991BB-29F1-448D-B5C6-4733C24DC9AB}" presName="node" presStyleLbl="node1" presStyleIdx="5" presStyleCnt="8">
        <dgm:presLayoutVars>
          <dgm:bulletEnabled val="1"/>
        </dgm:presLayoutVars>
      </dgm:prSet>
      <dgm:spPr/>
    </dgm:pt>
    <dgm:pt modelId="{FEBBE852-80CF-4816-9587-4C780F74ADE6}" type="pres">
      <dgm:prSet presAssocID="{64CE986D-9944-46DC-AFCE-87553893CED0}" presName="sibTrans" presStyleCnt="0"/>
      <dgm:spPr/>
    </dgm:pt>
    <dgm:pt modelId="{8E33E409-E1FC-439F-9D83-B17B05DD52E4}" type="pres">
      <dgm:prSet presAssocID="{65EE03EC-5ECA-4B9D-8141-D81080ECFABD}" presName="node" presStyleLbl="node1" presStyleIdx="6" presStyleCnt="8">
        <dgm:presLayoutVars>
          <dgm:bulletEnabled val="1"/>
        </dgm:presLayoutVars>
      </dgm:prSet>
      <dgm:spPr/>
    </dgm:pt>
    <dgm:pt modelId="{BDC3D167-B84C-4F06-BA92-F564DE3B3D3F}" type="pres">
      <dgm:prSet presAssocID="{5A412C63-9DED-43BD-925A-C8FC2106BB9B}" presName="sibTrans" presStyleCnt="0"/>
      <dgm:spPr/>
    </dgm:pt>
    <dgm:pt modelId="{AFD58DE6-B7DC-4285-804F-06923E42A139}" type="pres">
      <dgm:prSet presAssocID="{E8259868-43D7-499E-890D-BA7F03A2424E}" presName="node" presStyleLbl="node1" presStyleIdx="7" presStyleCnt="8">
        <dgm:presLayoutVars>
          <dgm:bulletEnabled val="1"/>
        </dgm:presLayoutVars>
      </dgm:prSet>
      <dgm:spPr/>
    </dgm:pt>
  </dgm:ptLst>
  <dgm:cxnLst>
    <dgm:cxn modelId="{F2321805-DAE9-4554-9858-345BE359D2CE}" type="presOf" srcId="{3FED7106-466C-487D-8596-D6D79D4D8535}" destId="{288BB1FE-219B-4F8C-A0D3-5609824B2932}" srcOrd="0" destOrd="0" presId="urn:microsoft.com/office/officeart/2005/8/layout/default"/>
    <dgm:cxn modelId="{B1E6D725-6298-4896-9F12-55FA37CA6CD2}" srcId="{DD02465A-2F25-4A2D-91AC-D4F3D86BE95A}" destId="{3FED7106-466C-487D-8596-D6D79D4D8535}" srcOrd="2" destOrd="0" parTransId="{F7FD71BF-A625-4D89-802B-2A61AD4C52D3}" sibTransId="{6909775B-CCB3-41D1-AFB2-D3AB308E7819}"/>
    <dgm:cxn modelId="{1FD73A29-E630-4746-90D6-0000A7FACB83}" srcId="{DD02465A-2F25-4A2D-91AC-D4F3D86BE95A}" destId="{762B12FE-0244-4F3A-8AAD-B5572CE4C68A}" srcOrd="1" destOrd="0" parTransId="{40306675-4C84-42F6-923E-094F538CA62F}" sibTransId="{499C532B-D166-4CEF-8814-1C18BB7BD9F9}"/>
    <dgm:cxn modelId="{C538FD2F-323C-4789-84F4-109F7E1E0170}" type="presOf" srcId="{35A2C7E1-A649-49D5-BB76-C0822E2126B3}" destId="{C878EB92-5812-4EBD-8BC4-E8B98E172C71}" srcOrd="0" destOrd="0" presId="urn:microsoft.com/office/officeart/2005/8/layout/default"/>
    <dgm:cxn modelId="{40769531-B11E-4D1D-ADD4-03059CDEB1BF}" type="presOf" srcId="{BDD9179C-34F1-4F70-AF26-550E4A44FE6E}" destId="{B380EFD0-2AB7-47C0-B7E6-B53AE6DFDE76}" srcOrd="0" destOrd="0" presId="urn:microsoft.com/office/officeart/2005/8/layout/default"/>
    <dgm:cxn modelId="{8221FE48-CD09-4196-A824-3EBA33FCBA5F}" srcId="{DD02465A-2F25-4A2D-91AC-D4F3D86BE95A}" destId="{65EE03EC-5ECA-4B9D-8141-D81080ECFABD}" srcOrd="6" destOrd="0" parTransId="{1C960759-FE0C-466A-AEC8-8D8B26CD868F}" sibTransId="{5A412C63-9DED-43BD-925A-C8FC2106BB9B}"/>
    <dgm:cxn modelId="{5A8BE07A-A304-4991-B15E-0FD386146ABB}" type="presOf" srcId="{DD02465A-2F25-4A2D-91AC-D4F3D86BE95A}" destId="{F71ACD2D-E8B5-4F02-9971-580A83CE53D3}" srcOrd="0" destOrd="0" presId="urn:microsoft.com/office/officeart/2005/8/layout/default"/>
    <dgm:cxn modelId="{7F482CAA-9283-4F09-9B9A-1B4BED22BC77}" srcId="{DD02465A-2F25-4A2D-91AC-D4F3D86BE95A}" destId="{BDD9179C-34F1-4F70-AF26-550E4A44FE6E}" srcOrd="0" destOrd="0" parTransId="{4B2DE6CC-7A78-4FF3-B8A6-1BE5C98B4295}" sibTransId="{F4FB2104-5319-4A2C-A917-EE5B56ECE65C}"/>
    <dgm:cxn modelId="{2EC912AD-9FD0-4A73-BDD5-28EF0EFC27EB}" srcId="{DD02465A-2F25-4A2D-91AC-D4F3D86BE95A}" destId="{35A2C7E1-A649-49D5-BB76-C0822E2126B3}" srcOrd="4" destOrd="0" parTransId="{272069BA-25A4-417E-AE2A-31C4B6FCF456}" sibTransId="{DB06331A-1456-468A-9C44-AEB6DA15980B}"/>
    <dgm:cxn modelId="{4756A7AE-3244-4FBA-8AB4-57D2047C599F}" srcId="{DD02465A-2F25-4A2D-91AC-D4F3D86BE95A}" destId="{E8259868-43D7-499E-890D-BA7F03A2424E}" srcOrd="7" destOrd="0" parTransId="{2CA78B6C-C432-4CCF-B225-A033B66CD286}" sibTransId="{2A11829C-A71F-4987-A9D4-DBB68751E501}"/>
    <dgm:cxn modelId="{DDD51CAF-9BE3-4571-B0A3-5E3632DE1699}" type="presOf" srcId="{65EE03EC-5ECA-4B9D-8141-D81080ECFABD}" destId="{8E33E409-E1FC-439F-9D83-B17B05DD52E4}" srcOrd="0" destOrd="0" presId="urn:microsoft.com/office/officeart/2005/8/layout/default"/>
    <dgm:cxn modelId="{B64ED8B1-B95B-498E-815A-8AD9E9B92668}" type="presOf" srcId="{E8259868-43D7-499E-890D-BA7F03A2424E}" destId="{AFD58DE6-B7DC-4285-804F-06923E42A139}" srcOrd="0" destOrd="0" presId="urn:microsoft.com/office/officeart/2005/8/layout/default"/>
    <dgm:cxn modelId="{0E5064B5-6B4E-4040-B8CE-1BE7F645F75A}" srcId="{DD02465A-2F25-4A2D-91AC-D4F3D86BE95A}" destId="{91B6B4CF-B066-4FD5-BB26-D66448038948}" srcOrd="3" destOrd="0" parTransId="{64CFC703-057F-421B-8238-88B0F625E2D4}" sibTransId="{FAB6A5C2-8789-46EE-88E3-A6F57E2B87B4}"/>
    <dgm:cxn modelId="{0A3B67CA-DDEB-4646-90E9-858ABD6672A9}" type="presOf" srcId="{ED2991BB-29F1-448D-B5C6-4733C24DC9AB}" destId="{91B5192B-575E-48DE-98EE-08FA9AA5BC91}" srcOrd="0" destOrd="0" presId="urn:microsoft.com/office/officeart/2005/8/layout/default"/>
    <dgm:cxn modelId="{F1B1E3D6-C145-416B-A02B-37FE7A2B7E0B}" srcId="{DD02465A-2F25-4A2D-91AC-D4F3D86BE95A}" destId="{ED2991BB-29F1-448D-B5C6-4733C24DC9AB}" srcOrd="5" destOrd="0" parTransId="{E266FDE4-CF78-4B2B-95BE-F74EA0B32C6B}" sibTransId="{64CE986D-9944-46DC-AFCE-87553893CED0}"/>
    <dgm:cxn modelId="{CFF2A6EF-1918-44F9-B88E-A1A283FC861A}" type="presOf" srcId="{762B12FE-0244-4F3A-8AAD-B5572CE4C68A}" destId="{5F34B49C-A1B6-477D-8D12-31001E4AB971}" srcOrd="0" destOrd="0" presId="urn:microsoft.com/office/officeart/2005/8/layout/default"/>
    <dgm:cxn modelId="{F482FAF9-5D56-4919-B6A1-FA186742AB5F}" type="presOf" srcId="{91B6B4CF-B066-4FD5-BB26-D66448038948}" destId="{69330E69-D8DD-4074-A20C-841DAB647B4F}" srcOrd="0" destOrd="0" presId="urn:microsoft.com/office/officeart/2005/8/layout/default"/>
    <dgm:cxn modelId="{AE54C781-43A7-48A3-B7CD-B4501185231C}" type="presParOf" srcId="{F71ACD2D-E8B5-4F02-9971-580A83CE53D3}" destId="{B380EFD0-2AB7-47C0-B7E6-B53AE6DFDE76}" srcOrd="0" destOrd="0" presId="urn:microsoft.com/office/officeart/2005/8/layout/default"/>
    <dgm:cxn modelId="{04B91E8F-B0E0-4772-A3FA-BB79FE71281C}" type="presParOf" srcId="{F71ACD2D-E8B5-4F02-9971-580A83CE53D3}" destId="{CCB7C993-58A2-4AFC-B4E8-FC0B19A94443}" srcOrd="1" destOrd="0" presId="urn:microsoft.com/office/officeart/2005/8/layout/default"/>
    <dgm:cxn modelId="{FEE52F6B-3DE4-4B31-B9AB-BBB8C2F133FA}" type="presParOf" srcId="{F71ACD2D-E8B5-4F02-9971-580A83CE53D3}" destId="{5F34B49C-A1B6-477D-8D12-31001E4AB971}" srcOrd="2" destOrd="0" presId="urn:microsoft.com/office/officeart/2005/8/layout/default"/>
    <dgm:cxn modelId="{4FB72E2D-F0E5-41AD-B821-C0C859D71AD4}" type="presParOf" srcId="{F71ACD2D-E8B5-4F02-9971-580A83CE53D3}" destId="{FA86BE19-0324-4C9B-A46D-CF3584B57720}" srcOrd="3" destOrd="0" presId="urn:microsoft.com/office/officeart/2005/8/layout/default"/>
    <dgm:cxn modelId="{AFC985DD-ABBD-4D31-944D-D4417CAEC87B}" type="presParOf" srcId="{F71ACD2D-E8B5-4F02-9971-580A83CE53D3}" destId="{288BB1FE-219B-4F8C-A0D3-5609824B2932}" srcOrd="4" destOrd="0" presId="urn:microsoft.com/office/officeart/2005/8/layout/default"/>
    <dgm:cxn modelId="{03B5A57B-42FE-4553-A2FB-EA68A0FB695E}" type="presParOf" srcId="{F71ACD2D-E8B5-4F02-9971-580A83CE53D3}" destId="{3F86129F-AD5F-4DC9-9A35-089157E8B8D8}" srcOrd="5" destOrd="0" presId="urn:microsoft.com/office/officeart/2005/8/layout/default"/>
    <dgm:cxn modelId="{E0FC7DCB-71F5-4005-A104-B98DE370CB6F}" type="presParOf" srcId="{F71ACD2D-E8B5-4F02-9971-580A83CE53D3}" destId="{69330E69-D8DD-4074-A20C-841DAB647B4F}" srcOrd="6" destOrd="0" presId="urn:microsoft.com/office/officeart/2005/8/layout/default"/>
    <dgm:cxn modelId="{E952884F-67A1-42EB-86FF-B215846E44E4}" type="presParOf" srcId="{F71ACD2D-E8B5-4F02-9971-580A83CE53D3}" destId="{4300D7A6-96C6-4099-A981-F52D5ED77F9E}" srcOrd="7" destOrd="0" presId="urn:microsoft.com/office/officeart/2005/8/layout/default"/>
    <dgm:cxn modelId="{1E2955E7-6347-48FD-A0DA-24BF5775C9D8}" type="presParOf" srcId="{F71ACD2D-E8B5-4F02-9971-580A83CE53D3}" destId="{C878EB92-5812-4EBD-8BC4-E8B98E172C71}" srcOrd="8" destOrd="0" presId="urn:microsoft.com/office/officeart/2005/8/layout/default"/>
    <dgm:cxn modelId="{2E504D7E-8D36-40FD-B043-5028366BA31B}" type="presParOf" srcId="{F71ACD2D-E8B5-4F02-9971-580A83CE53D3}" destId="{435263B7-3073-46B7-8922-2027F55C647D}" srcOrd="9" destOrd="0" presId="urn:microsoft.com/office/officeart/2005/8/layout/default"/>
    <dgm:cxn modelId="{F301F660-2745-4821-8EC4-AADA767144A0}" type="presParOf" srcId="{F71ACD2D-E8B5-4F02-9971-580A83CE53D3}" destId="{91B5192B-575E-48DE-98EE-08FA9AA5BC91}" srcOrd="10" destOrd="0" presId="urn:microsoft.com/office/officeart/2005/8/layout/default"/>
    <dgm:cxn modelId="{533CBEC6-ABF7-4586-8DBF-FD59C930F55F}" type="presParOf" srcId="{F71ACD2D-E8B5-4F02-9971-580A83CE53D3}" destId="{FEBBE852-80CF-4816-9587-4C780F74ADE6}" srcOrd="11" destOrd="0" presId="urn:microsoft.com/office/officeart/2005/8/layout/default"/>
    <dgm:cxn modelId="{660EBC26-47C0-40C7-A6C6-4115E5B6ABB9}" type="presParOf" srcId="{F71ACD2D-E8B5-4F02-9971-580A83CE53D3}" destId="{8E33E409-E1FC-439F-9D83-B17B05DD52E4}" srcOrd="12" destOrd="0" presId="urn:microsoft.com/office/officeart/2005/8/layout/default"/>
    <dgm:cxn modelId="{E7B75D2B-603C-40C5-AA4D-C80C59B3A2DE}" type="presParOf" srcId="{F71ACD2D-E8B5-4F02-9971-580A83CE53D3}" destId="{BDC3D167-B84C-4F06-BA92-F564DE3B3D3F}" srcOrd="13" destOrd="0" presId="urn:microsoft.com/office/officeart/2005/8/layout/default"/>
    <dgm:cxn modelId="{9816171E-E521-44A8-9A4B-8B04CEA1364C}" type="presParOf" srcId="{F71ACD2D-E8B5-4F02-9971-580A83CE53D3}" destId="{AFD58DE6-B7DC-4285-804F-06923E42A139}"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1AA48E-E347-4089-AAA0-8B4C4E3F36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94DED0-4886-42A8-A5AE-62CF32778E03}">
      <dgm:prSet/>
      <dgm:spPr/>
      <dgm:t>
        <a:bodyPr/>
        <a:lstStyle/>
        <a:p>
          <a:r>
            <a:rPr lang="el-GR" b="1" dirty="0"/>
            <a:t>Ο </a:t>
          </a:r>
          <a:r>
            <a:rPr lang="el-GR" b="1" dirty="0" err="1"/>
            <a:t>Williams</a:t>
          </a:r>
          <a:r>
            <a:rPr lang="el-GR" b="1" dirty="0"/>
            <a:t> διακρίνει τρία επίπεδα στην κουλτούρα:</a:t>
          </a:r>
          <a:endParaRPr lang="en-US" b="1" dirty="0"/>
        </a:p>
      </dgm:t>
    </dgm:pt>
    <dgm:pt modelId="{8668C483-A0FD-4217-A589-8AB83B1B6F6A}" type="parTrans" cxnId="{889EA390-E200-4910-A397-6112EE2E0662}">
      <dgm:prSet/>
      <dgm:spPr/>
      <dgm:t>
        <a:bodyPr/>
        <a:lstStyle/>
        <a:p>
          <a:endParaRPr lang="en-US"/>
        </a:p>
      </dgm:t>
    </dgm:pt>
    <dgm:pt modelId="{73C3C053-C99C-48F5-A865-8D8FD7CEF81B}" type="sibTrans" cxnId="{889EA390-E200-4910-A397-6112EE2E0662}">
      <dgm:prSet/>
      <dgm:spPr/>
      <dgm:t>
        <a:bodyPr/>
        <a:lstStyle/>
        <a:p>
          <a:endParaRPr lang="en-US"/>
        </a:p>
      </dgm:t>
    </dgm:pt>
    <dgm:pt modelId="{4613C0EB-E773-4554-813D-3EF0594A048C}">
      <dgm:prSet/>
      <dgm:spPr/>
      <dgm:t>
        <a:bodyPr/>
        <a:lstStyle/>
        <a:p>
          <a:r>
            <a:rPr lang="el-GR" b="1" dirty="0"/>
            <a:t>βιωμένη </a:t>
          </a:r>
        </a:p>
        <a:p>
          <a:r>
            <a:rPr lang="el-GR" b="1" dirty="0"/>
            <a:t>κουλτούρα</a:t>
          </a:r>
          <a:endParaRPr lang="en-US" b="1" dirty="0"/>
        </a:p>
      </dgm:t>
    </dgm:pt>
    <dgm:pt modelId="{7A713B48-13D7-4D2F-B987-D2B602DA275D}" type="parTrans" cxnId="{37CC5A89-C108-4668-A487-4884951FDAED}">
      <dgm:prSet/>
      <dgm:spPr/>
      <dgm:t>
        <a:bodyPr/>
        <a:lstStyle/>
        <a:p>
          <a:endParaRPr lang="en-US"/>
        </a:p>
      </dgm:t>
    </dgm:pt>
    <dgm:pt modelId="{80C8A8FA-D950-43A1-B59F-301F2B53E8E0}" type="sibTrans" cxnId="{37CC5A89-C108-4668-A487-4884951FDAED}">
      <dgm:prSet/>
      <dgm:spPr/>
      <dgm:t>
        <a:bodyPr/>
        <a:lstStyle/>
        <a:p>
          <a:endParaRPr lang="en-US"/>
        </a:p>
      </dgm:t>
    </dgm:pt>
    <dgm:pt modelId="{7C089F8A-87D4-4AFC-8D75-5727BD8CD869}">
      <dgm:prSet/>
      <dgm:spPr/>
      <dgm:t>
        <a:bodyPr/>
        <a:lstStyle/>
        <a:p>
          <a:r>
            <a:rPr lang="el-GR" b="1" dirty="0"/>
            <a:t>καταγεγραμμένη κουλτούρα  </a:t>
          </a:r>
          <a:endParaRPr lang="en-US" b="1" dirty="0"/>
        </a:p>
      </dgm:t>
    </dgm:pt>
    <dgm:pt modelId="{CDC076BB-77F9-456A-B104-28ABFA79F30B}" type="parTrans" cxnId="{6A06F2BB-192E-46DD-8C19-116F6672CC2E}">
      <dgm:prSet/>
      <dgm:spPr/>
      <dgm:t>
        <a:bodyPr/>
        <a:lstStyle/>
        <a:p>
          <a:endParaRPr lang="en-US"/>
        </a:p>
      </dgm:t>
    </dgm:pt>
    <dgm:pt modelId="{79F163D2-AC20-4F2A-98BF-E0945233D2BD}" type="sibTrans" cxnId="{6A06F2BB-192E-46DD-8C19-116F6672CC2E}">
      <dgm:prSet/>
      <dgm:spPr/>
      <dgm:t>
        <a:bodyPr/>
        <a:lstStyle/>
        <a:p>
          <a:endParaRPr lang="en-US"/>
        </a:p>
      </dgm:t>
    </dgm:pt>
    <dgm:pt modelId="{B321ED33-DA91-47CE-BCC0-7F5D7F379584}">
      <dgm:prSet/>
      <dgm:spPr/>
      <dgm:t>
        <a:bodyPr/>
        <a:lstStyle/>
        <a:p>
          <a:r>
            <a:rPr lang="el-GR" b="1" dirty="0"/>
            <a:t>κουλτούρα της επιλεκτικής παράδοσης.</a:t>
          </a:r>
          <a:endParaRPr lang="en-US" b="1" dirty="0"/>
        </a:p>
      </dgm:t>
    </dgm:pt>
    <dgm:pt modelId="{92DC743E-629C-4C18-9463-29DDBB163336}" type="parTrans" cxnId="{C24797C8-A240-44E8-A895-EAFA7EE0B4B2}">
      <dgm:prSet/>
      <dgm:spPr/>
      <dgm:t>
        <a:bodyPr/>
        <a:lstStyle/>
        <a:p>
          <a:endParaRPr lang="en-US"/>
        </a:p>
      </dgm:t>
    </dgm:pt>
    <dgm:pt modelId="{63A1661A-CEFB-480E-83EE-2F9161E06A6F}" type="sibTrans" cxnId="{C24797C8-A240-44E8-A895-EAFA7EE0B4B2}">
      <dgm:prSet/>
      <dgm:spPr/>
      <dgm:t>
        <a:bodyPr/>
        <a:lstStyle/>
        <a:p>
          <a:endParaRPr lang="en-US"/>
        </a:p>
      </dgm:t>
    </dgm:pt>
    <dgm:pt modelId="{7CA8B0CF-7645-4559-92E5-DE4C318BDF89}" type="pres">
      <dgm:prSet presAssocID="{E91AA48E-E347-4089-AAA0-8B4C4E3F36EC}" presName="hierChild1" presStyleCnt="0">
        <dgm:presLayoutVars>
          <dgm:orgChart val="1"/>
          <dgm:chPref val="1"/>
          <dgm:dir/>
          <dgm:animOne val="branch"/>
          <dgm:animLvl val="lvl"/>
          <dgm:resizeHandles/>
        </dgm:presLayoutVars>
      </dgm:prSet>
      <dgm:spPr/>
    </dgm:pt>
    <dgm:pt modelId="{1DD4E3FE-B561-41C5-8743-C8DADC376473}" type="pres">
      <dgm:prSet presAssocID="{3894DED0-4886-42A8-A5AE-62CF32778E03}" presName="hierRoot1" presStyleCnt="0">
        <dgm:presLayoutVars>
          <dgm:hierBranch val="init"/>
        </dgm:presLayoutVars>
      </dgm:prSet>
      <dgm:spPr/>
    </dgm:pt>
    <dgm:pt modelId="{EC21CBBB-BC07-4A50-9981-AA85242264CD}" type="pres">
      <dgm:prSet presAssocID="{3894DED0-4886-42A8-A5AE-62CF32778E03}" presName="rootComposite1" presStyleCnt="0"/>
      <dgm:spPr/>
    </dgm:pt>
    <dgm:pt modelId="{36E97B3F-0C4E-4016-99D1-690D334324E8}" type="pres">
      <dgm:prSet presAssocID="{3894DED0-4886-42A8-A5AE-62CF32778E03}" presName="rootText1" presStyleLbl="node0" presStyleIdx="0" presStyleCnt="1" custScaleX="145861" custScaleY="105322">
        <dgm:presLayoutVars>
          <dgm:chPref val="3"/>
        </dgm:presLayoutVars>
      </dgm:prSet>
      <dgm:spPr/>
    </dgm:pt>
    <dgm:pt modelId="{3E38653A-1A90-44E0-9416-734EA74EDE82}" type="pres">
      <dgm:prSet presAssocID="{3894DED0-4886-42A8-A5AE-62CF32778E03}" presName="rootConnector1" presStyleLbl="node1" presStyleIdx="0" presStyleCnt="0"/>
      <dgm:spPr/>
    </dgm:pt>
    <dgm:pt modelId="{84F486E0-75F6-45DE-B1D1-B74B77E31A13}" type="pres">
      <dgm:prSet presAssocID="{3894DED0-4886-42A8-A5AE-62CF32778E03}" presName="hierChild2" presStyleCnt="0"/>
      <dgm:spPr/>
    </dgm:pt>
    <dgm:pt modelId="{B8C7BC09-E2AD-4BD0-AAF9-BF2DFCA6F285}" type="pres">
      <dgm:prSet presAssocID="{7A713B48-13D7-4D2F-B987-D2B602DA275D}" presName="Name37" presStyleLbl="parChTrans1D2" presStyleIdx="0" presStyleCnt="3"/>
      <dgm:spPr/>
    </dgm:pt>
    <dgm:pt modelId="{1D0395C8-B7E5-41DE-AAE0-AF5A2ACDF68B}" type="pres">
      <dgm:prSet presAssocID="{4613C0EB-E773-4554-813D-3EF0594A048C}" presName="hierRoot2" presStyleCnt="0">
        <dgm:presLayoutVars>
          <dgm:hierBranch val="init"/>
        </dgm:presLayoutVars>
      </dgm:prSet>
      <dgm:spPr/>
    </dgm:pt>
    <dgm:pt modelId="{BB6F1279-E618-4A89-BCA1-760DBD4AD049}" type="pres">
      <dgm:prSet presAssocID="{4613C0EB-E773-4554-813D-3EF0594A048C}" presName="rootComposite" presStyleCnt="0"/>
      <dgm:spPr/>
    </dgm:pt>
    <dgm:pt modelId="{686DE900-70E0-4C23-8EB1-B0A8738C90C3}" type="pres">
      <dgm:prSet presAssocID="{4613C0EB-E773-4554-813D-3EF0594A048C}" presName="rootText" presStyleLbl="node2" presStyleIdx="0" presStyleCnt="3">
        <dgm:presLayoutVars>
          <dgm:chPref val="3"/>
        </dgm:presLayoutVars>
      </dgm:prSet>
      <dgm:spPr/>
    </dgm:pt>
    <dgm:pt modelId="{F7238073-E095-4E32-988D-286FADC1F213}" type="pres">
      <dgm:prSet presAssocID="{4613C0EB-E773-4554-813D-3EF0594A048C}" presName="rootConnector" presStyleLbl="node2" presStyleIdx="0" presStyleCnt="3"/>
      <dgm:spPr/>
    </dgm:pt>
    <dgm:pt modelId="{7380CAAC-2862-4F79-B8DE-CF804B634BB2}" type="pres">
      <dgm:prSet presAssocID="{4613C0EB-E773-4554-813D-3EF0594A048C}" presName="hierChild4" presStyleCnt="0"/>
      <dgm:spPr/>
    </dgm:pt>
    <dgm:pt modelId="{2448CA91-613F-4F88-A5B1-79FC764F627B}" type="pres">
      <dgm:prSet presAssocID="{4613C0EB-E773-4554-813D-3EF0594A048C}" presName="hierChild5" presStyleCnt="0"/>
      <dgm:spPr/>
    </dgm:pt>
    <dgm:pt modelId="{5E8D751C-1C4E-45D8-BC6F-8544F3BB6D9F}" type="pres">
      <dgm:prSet presAssocID="{CDC076BB-77F9-456A-B104-28ABFA79F30B}" presName="Name37" presStyleLbl="parChTrans1D2" presStyleIdx="1" presStyleCnt="3"/>
      <dgm:spPr/>
    </dgm:pt>
    <dgm:pt modelId="{77D58F2F-E1A2-471F-A4F3-3905FFC12B11}" type="pres">
      <dgm:prSet presAssocID="{7C089F8A-87D4-4AFC-8D75-5727BD8CD869}" presName="hierRoot2" presStyleCnt="0">
        <dgm:presLayoutVars>
          <dgm:hierBranch val="init"/>
        </dgm:presLayoutVars>
      </dgm:prSet>
      <dgm:spPr/>
    </dgm:pt>
    <dgm:pt modelId="{110768E0-F5B6-45F9-9926-ED820538DBC8}" type="pres">
      <dgm:prSet presAssocID="{7C089F8A-87D4-4AFC-8D75-5727BD8CD869}" presName="rootComposite" presStyleCnt="0"/>
      <dgm:spPr/>
    </dgm:pt>
    <dgm:pt modelId="{1F98D033-E5A3-43C0-A566-C434F46FAC78}" type="pres">
      <dgm:prSet presAssocID="{7C089F8A-87D4-4AFC-8D75-5727BD8CD869}" presName="rootText" presStyleLbl="node2" presStyleIdx="1" presStyleCnt="3">
        <dgm:presLayoutVars>
          <dgm:chPref val="3"/>
        </dgm:presLayoutVars>
      </dgm:prSet>
      <dgm:spPr/>
    </dgm:pt>
    <dgm:pt modelId="{A2E67A12-7B2D-4D35-8818-AC9D30DD8D8C}" type="pres">
      <dgm:prSet presAssocID="{7C089F8A-87D4-4AFC-8D75-5727BD8CD869}" presName="rootConnector" presStyleLbl="node2" presStyleIdx="1" presStyleCnt="3"/>
      <dgm:spPr/>
    </dgm:pt>
    <dgm:pt modelId="{90A1A50D-EBE0-4123-BA50-E3AB1853DE9E}" type="pres">
      <dgm:prSet presAssocID="{7C089F8A-87D4-4AFC-8D75-5727BD8CD869}" presName="hierChild4" presStyleCnt="0"/>
      <dgm:spPr/>
    </dgm:pt>
    <dgm:pt modelId="{A4ABDCAC-927D-424B-9C38-17239F6E63CB}" type="pres">
      <dgm:prSet presAssocID="{7C089F8A-87D4-4AFC-8D75-5727BD8CD869}" presName="hierChild5" presStyleCnt="0"/>
      <dgm:spPr/>
    </dgm:pt>
    <dgm:pt modelId="{473359D6-7645-4967-9E1B-A472AE18EC8C}" type="pres">
      <dgm:prSet presAssocID="{92DC743E-629C-4C18-9463-29DDBB163336}" presName="Name37" presStyleLbl="parChTrans1D2" presStyleIdx="2" presStyleCnt="3"/>
      <dgm:spPr/>
    </dgm:pt>
    <dgm:pt modelId="{06AE3E37-AD3F-48A8-8D23-701A5F3F636A}" type="pres">
      <dgm:prSet presAssocID="{B321ED33-DA91-47CE-BCC0-7F5D7F379584}" presName="hierRoot2" presStyleCnt="0">
        <dgm:presLayoutVars>
          <dgm:hierBranch val="init"/>
        </dgm:presLayoutVars>
      </dgm:prSet>
      <dgm:spPr/>
    </dgm:pt>
    <dgm:pt modelId="{3E5F8B9B-604D-415F-8CCE-9FCC42EF042D}" type="pres">
      <dgm:prSet presAssocID="{B321ED33-DA91-47CE-BCC0-7F5D7F379584}" presName="rootComposite" presStyleCnt="0"/>
      <dgm:spPr/>
    </dgm:pt>
    <dgm:pt modelId="{CF591F88-AA89-4BD6-8FAD-C559239D8483}" type="pres">
      <dgm:prSet presAssocID="{B321ED33-DA91-47CE-BCC0-7F5D7F379584}" presName="rootText" presStyleLbl="node2" presStyleIdx="2" presStyleCnt="3">
        <dgm:presLayoutVars>
          <dgm:chPref val="3"/>
        </dgm:presLayoutVars>
      </dgm:prSet>
      <dgm:spPr/>
    </dgm:pt>
    <dgm:pt modelId="{5C90C048-05A8-484B-878E-DDD599D6E6A5}" type="pres">
      <dgm:prSet presAssocID="{B321ED33-DA91-47CE-BCC0-7F5D7F379584}" presName="rootConnector" presStyleLbl="node2" presStyleIdx="2" presStyleCnt="3"/>
      <dgm:spPr/>
    </dgm:pt>
    <dgm:pt modelId="{12022913-A4BE-45F3-84A0-919BBA91B825}" type="pres">
      <dgm:prSet presAssocID="{B321ED33-DA91-47CE-BCC0-7F5D7F379584}" presName="hierChild4" presStyleCnt="0"/>
      <dgm:spPr/>
    </dgm:pt>
    <dgm:pt modelId="{14EE83B5-216B-469D-B170-9BB21CD1A96D}" type="pres">
      <dgm:prSet presAssocID="{B321ED33-DA91-47CE-BCC0-7F5D7F379584}" presName="hierChild5" presStyleCnt="0"/>
      <dgm:spPr/>
    </dgm:pt>
    <dgm:pt modelId="{54C8D145-15FC-4480-9A26-8945B09FF257}" type="pres">
      <dgm:prSet presAssocID="{3894DED0-4886-42A8-A5AE-62CF32778E03}" presName="hierChild3" presStyleCnt="0"/>
      <dgm:spPr/>
    </dgm:pt>
  </dgm:ptLst>
  <dgm:cxnLst>
    <dgm:cxn modelId="{E49E8004-AF6B-4248-ABED-26DA8E357474}" type="presOf" srcId="{3894DED0-4886-42A8-A5AE-62CF32778E03}" destId="{36E97B3F-0C4E-4016-99D1-690D334324E8}" srcOrd="0" destOrd="0" presId="urn:microsoft.com/office/officeart/2005/8/layout/orgChart1"/>
    <dgm:cxn modelId="{C793A217-0161-4A8A-958B-48A5D347B4A3}" type="presOf" srcId="{3894DED0-4886-42A8-A5AE-62CF32778E03}" destId="{3E38653A-1A90-44E0-9416-734EA74EDE82}" srcOrd="1" destOrd="0" presId="urn:microsoft.com/office/officeart/2005/8/layout/orgChart1"/>
    <dgm:cxn modelId="{B6B66A38-9754-4967-9262-F71568AAF9F0}" type="presOf" srcId="{7A713B48-13D7-4D2F-B987-D2B602DA275D}" destId="{B8C7BC09-E2AD-4BD0-AAF9-BF2DFCA6F285}" srcOrd="0" destOrd="0" presId="urn:microsoft.com/office/officeart/2005/8/layout/orgChart1"/>
    <dgm:cxn modelId="{99A2723E-D611-4064-8EE3-5FE994054797}" type="presOf" srcId="{92DC743E-629C-4C18-9463-29DDBB163336}" destId="{473359D6-7645-4967-9E1B-A472AE18EC8C}" srcOrd="0" destOrd="0" presId="urn:microsoft.com/office/officeart/2005/8/layout/orgChart1"/>
    <dgm:cxn modelId="{5CFCC969-8630-43C4-AFFB-7BB2045BF112}" type="presOf" srcId="{4613C0EB-E773-4554-813D-3EF0594A048C}" destId="{F7238073-E095-4E32-988D-286FADC1F213}" srcOrd="1" destOrd="0" presId="urn:microsoft.com/office/officeart/2005/8/layout/orgChart1"/>
    <dgm:cxn modelId="{F600B46B-CDDA-4B11-9069-F0126B736506}" type="presOf" srcId="{7C089F8A-87D4-4AFC-8D75-5727BD8CD869}" destId="{A2E67A12-7B2D-4D35-8818-AC9D30DD8D8C}" srcOrd="1" destOrd="0" presId="urn:microsoft.com/office/officeart/2005/8/layout/orgChart1"/>
    <dgm:cxn modelId="{37CC5A89-C108-4668-A487-4884951FDAED}" srcId="{3894DED0-4886-42A8-A5AE-62CF32778E03}" destId="{4613C0EB-E773-4554-813D-3EF0594A048C}" srcOrd="0" destOrd="0" parTransId="{7A713B48-13D7-4D2F-B987-D2B602DA275D}" sibTransId="{80C8A8FA-D950-43A1-B59F-301F2B53E8E0}"/>
    <dgm:cxn modelId="{88D3468B-1101-4DBE-AAF2-4DB197057274}" type="presOf" srcId="{CDC076BB-77F9-456A-B104-28ABFA79F30B}" destId="{5E8D751C-1C4E-45D8-BC6F-8544F3BB6D9F}" srcOrd="0" destOrd="0" presId="urn:microsoft.com/office/officeart/2005/8/layout/orgChart1"/>
    <dgm:cxn modelId="{889EA390-E200-4910-A397-6112EE2E0662}" srcId="{E91AA48E-E347-4089-AAA0-8B4C4E3F36EC}" destId="{3894DED0-4886-42A8-A5AE-62CF32778E03}" srcOrd="0" destOrd="0" parTransId="{8668C483-A0FD-4217-A589-8AB83B1B6F6A}" sibTransId="{73C3C053-C99C-48F5-A865-8D8FD7CEF81B}"/>
    <dgm:cxn modelId="{6A06F2BB-192E-46DD-8C19-116F6672CC2E}" srcId="{3894DED0-4886-42A8-A5AE-62CF32778E03}" destId="{7C089F8A-87D4-4AFC-8D75-5727BD8CD869}" srcOrd="1" destOrd="0" parTransId="{CDC076BB-77F9-456A-B104-28ABFA79F30B}" sibTransId="{79F163D2-AC20-4F2A-98BF-E0945233D2BD}"/>
    <dgm:cxn modelId="{EA9DB2C1-EB70-4AA5-8C7B-061E06155ABC}" type="presOf" srcId="{B321ED33-DA91-47CE-BCC0-7F5D7F379584}" destId="{5C90C048-05A8-484B-878E-DDD599D6E6A5}" srcOrd="1" destOrd="0" presId="urn:microsoft.com/office/officeart/2005/8/layout/orgChart1"/>
    <dgm:cxn modelId="{C24797C8-A240-44E8-A895-EAFA7EE0B4B2}" srcId="{3894DED0-4886-42A8-A5AE-62CF32778E03}" destId="{B321ED33-DA91-47CE-BCC0-7F5D7F379584}" srcOrd="2" destOrd="0" parTransId="{92DC743E-629C-4C18-9463-29DDBB163336}" sibTransId="{63A1661A-CEFB-480E-83EE-2F9161E06A6F}"/>
    <dgm:cxn modelId="{EB9C15D7-A7D2-4E7E-A7BB-5F69973AF30F}" type="presOf" srcId="{7C089F8A-87D4-4AFC-8D75-5727BD8CD869}" destId="{1F98D033-E5A3-43C0-A566-C434F46FAC78}" srcOrd="0" destOrd="0" presId="urn:microsoft.com/office/officeart/2005/8/layout/orgChart1"/>
    <dgm:cxn modelId="{D2276EEC-1826-4F08-8A53-08F66882A3DC}" type="presOf" srcId="{E91AA48E-E347-4089-AAA0-8B4C4E3F36EC}" destId="{7CA8B0CF-7645-4559-92E5-DE4C318BDF89}" srcOrd="0" destOrd="0" presId="urn:microsoft.com/office/officeart/2005/8/layout/orgChart1"/>
    <dgm:cxn modelId="{6A2F06F7-94EF-4B14-8E23-80499EB906FB}" type="presOf" srcId="{B321ED33-DA91-47CE-BCC0-7F5D7F379584}" destId="{CF591F88-AA89-4BD6-8FAD-C559239D8483}" srcOrd="0" destOrd="0" presId="urn:microsoft.com/office/officeart/2005/8/layout/orgChart1"/>
    <dgm:cxn modelId="{6160BAFA-F3A1-4478-9ADB-7173C4579E35}" type="presOf" srcId="{4613C0EB-E773-4554-813D-3EF0594A048C}" destId="{686DE900-70E0-4C23-8EB1-B0A8738C90C3}" srcOrd="0" destOrd="0" presId="urn:microsoft.com/office/officeart/2005/8/layout/orgChart1"/>
    <dgm:cxn modelId="{1E3ECE7D-4C62-4282-8D05-879A152F9A95}" type="presParOf" srcId="{7CA8B0CF-7645-4559-92E5-DE4C318BDF89}" destId="{1DD4E3FE-B561-41C5-8743-C8DADC376473}" srcOrd="0" destOrd="0" presId="urn:microsoft.com/office/officeart/2005/8/layout/orgChart1"/>
    <dgm:cxn modelId="{9D597E2A-2FEC-4D2D-ACF2-6C79522A487D}" type="presParOf" srcId="{1DD4E3FE-B561-41C5-8743-C8DADC376473}" destId="{EC21CBBB-BC07-4A50-9981-AA85242264CD}" srcOrd="0" destOrd="0" presId="urn:microsoft.com/office/officeart/2005/8/layout/orgChart1"/>
    <dgm:cxn modelId="{C53FCB59-E4D7-459E-9DB6-B5DC23EBD3DA}" type="presParOf" srcId="{EC21CBBB-BC07-4A50-9981-AA85242264CD}" destId="{36E97B3F-0C4E-4016-99D1-690D334324E8}" srcOrd="0" destOrd="0" presId="urn:microsoft.com/office/officeart/2005/8/layout/orgChart1"/>
    <dgm:cxn modelId="{5DC2C98C-B36A-4C23-AE1A-A17E5F46CC92}" type="presParOf" srcId="{EC21CBBB-BC07-4A50-9981-AA85242264CD}" destId="{3E38653A-1A90-44E0-9416-734EA74EDE82}" srcOrd="1" destOrd="0" presId="urn:microsoft.com/office/officeart/2005/8/layout/orgChart1"/>
    <dgm:cxn modelId="{6DF40E51-7F8F-444F-BB74-F6EC484113B5}" type="presParOf" srcId="{1DD4E3FE-B561-41C5-8743-C8DADC376473}" destId="{84F486E0-75F6-45DE-B1D1-B74B77E31A13}" srcOrd="1" destOrd="0" presId="urn:microsoft.com/office/officeart/2005/8/layout/orgChart1"/>
    <dgm:cxn modelId="{BD9BD68D-B962-42A3-8583-922161777391}" type="presParOf" srcId="{84F486E0-75F6-45DE-B1D1-B74B77E31A13}" destId="{B8C7BC09-E2AD-4BD0-AAF9-BF2DFCA6F285}" srcOrd="0" destOrd="0" presId="urn:microsoft.com/office/officeart/2005/8/layout/orgChart1"/>
    <dgm:cxn modelId="{F8F264FE-6570-4E08-B9D4-E297A431305E}" type="presParOf" srcId="{84F486E0-75F6-45DE-B1D1-B74B77E31A13}" destId="{1D0395C8-B7E5-41DE-AAE0-AF5A2ACDF68B}" srcOrd="1" destOrd="0" presId="urn:microsoft.com/office/officeart/2005/8/layout/orgChart1"/>
    <dgm:cxn modelId="{3884C40F-AACC-4A0F-9173-4F8A9EA6D54F}" type="presParOf" srcId="{1D0395C8-B7E5-41DE-AAE0-AF5A2ACDF68B}" destId="{BB6F1279-E618-4A89-BCA1-760DBD4AD049}" srcOrd="0" destOrd="0" presId="urn:microsoft.com/office/officeart/2005/8/layout/orgChart1"/>
    <dgm:cxn modelId="{9E530A4B-76EC-4350-A868-E88F41935301}" type="presParOf" srcId="{BB6F1279-E618-4A89-BCA1-760DBD4AD049}" destId="{686DE900-70E0-4C23-8EB1-B0A8738C90C3}" srcOrd="0" destOrd="0" presId="urn:microsoft.com/office/officeart/2005/8/layout/orgChart1"/>
    <dgm:cxn modelId="{245D019C-6CD9-403A-A7F2-11D21A63AB16}" type="presParOf" srcId="{BB6F1279-E618-4A89-BCA1-760DBD4AD049}" destId="{F7238073-E095-4E32-988D-286FADC1F213}" srcOrd="1" destOrd="0" presId="urn:microsoft.com/office/officeart/2005/8/layout/orgChart1"/>
    <dgm:cxn modelId="{43E9C980-7DBD-4ABF-9112-774BB6DD5079}" type="presParOf" srcId="{1D0395C8-B7E5-41DE-AAE0-AF5A2ACDF68B}" destId="{7380CAAC-2862-4F79-B8DE-CF804B634BB2}" srcOrd="1" destOrd="0" presId="urn:microsoft.com/office/officeart/2005/8/layout/orgChart1"/>
    <dgm:cxn modelId="{1B4AE845-2A77-4362-B1C9-DA37C1994D1F}" type="presParOf" srcId="{1D0395C8-B7E5-41DE-AAE0-AF5A2ACDF68B}" destId="{2448CA91-613F-4F88-A5B1-79FC764F627B}" srcOrd="2" destOrd="0" presId="urn:microsoft.com/office/officeart/2005/8/layout/orgChart1"/>
    <dgm:cxn modelId="{109B41C3-3F8D-455F-AC90-5608BA3FB434}" type="presParOf" srcId="{84F486E0-75F6-45DE-B1D1-B74B77E31A13}" destId="{5E8D751C-1C4E-45D8-BC6F-8544F3BB6D9F}" srcOrd="2" destOrd="0" presId="urn:microsoft.com/office/officeart/2005/8/layout/orgChart1"/>
    <dgm:cxn modelId="{E0CB1ABB-6AA7-4373-BF62-D81525305BDD}" type="presParOf" srcId="{84F486E0-75F6-45DE-B1D1-B74B77E31A13}" destId="{77D58F2F-E1A2-471F-A4F3-3905FFC12B11}" srcOrd="3" destOrd="0" presId="urn:microsoft.com/office/officeart/2005/8/layout/orgChart1"/>
    <dgm:cxn modelId="{2EA16F57-4222-4F82-ABAA-777523946F87}" type="presParOf" srcId="{77D58F2F-E1A2-471F-A4F3-3905FFC12B11}" destId="{110768E0-F5B6-45F9-9926-ED820538DBC8}" srcOrd="0" destOrd="0" presId="urn:microsoft.com/office/officeart/2005/8/layout/orgChart1"/>
    <dgm:cxn modelId="{EB02DC84-30ED-4A94-864B-55136AE11AEB}" type="presParOf" srcId="{110768E0-F5B6-45F9-9926-ED820538DBC8}" destId="{1F98D033-E5A3-43C0-A566-C434F46FAC78}" srcOrd="0" destOrd="0" presId="urn:microsoft.com/office/officeart/2005/8/layout/orgChart1"/>
    <dgm:cxn modelId="{A0E15CEB-7779-4D2E-A909-FBD8C2C22526}" type="presParOf" srcId="{110768E0-F5B6-45F9-9926-ED820538DBC8}" destId="{A2E67A12-7B2D-4D35-8818-AC9D30DD8D8C}" srcOrd="1" destOrd="0" presId="urn:microsoft.com/office/officeart/2005/8/layout/orgChart1"/>
    <dgm:cxn modelId="{C9C49719-0C6E-465A-B195-2B40ADDEC846}" type="presParOf" srcId="{77D58F2F-E1A2-471F-A4F3-3905FFC12B11}" destId="{90A1A50D-EBE0-4123-BA50-E3AB1853DE9E}" srcOrd="1" destOrd="0" presId="urn:microsoft.com/office/officeart/2005/8/layout/orgChart1"/>
    <dgm:cxn modelId="{DB6DBCC1-9588-4673-9153-8D37EFE18ED2}" type="presParOf" srcId="{77D58F2F-E1A2-471F-A4F3-3905FFC12B11}" destId="{A4ABDCAC-927D-424B-9C38-17239F6E63CB}" srcOrd="2" destOrd="0" presId="urn:microsoft.com/office/officeart/2005/8/layout/orgChart1"/>
    <dgm:cxn modelId="{22FBB39E-17FF-4C82-855A-CD5294593622}" type="presParOf" srcId="{84F486E0-75F6-45DE-B1D1-B74B77E31A13}" destId="{473359D6-7645-4967-9E1B-A472AE18EC8C}" srcOrd="4" destOrd="0" presId="urn:microsoft.com/office/officeart/2005/8/layout/orgChart1"/>
    <dgm:cxn modelId="{BA265D85-D9BC-4EA9-92BB-8976E5A451A7}" type="presParOf" srcId="{84F486E0-75F6-45DE-B1D1-B74B77E31A13}" destId="{06AE3E37-AD3F-48A8-8D23-701A5F3F636A}" srcOrd="5" destOrd="0" presId="urn:microsoft.com/office/officeart/2005/8/layout/orgChart1"/>
    <dgm:cxn modelId="{75743F15-AF18-49CE-9E24-1E49053ABF48}" type="presParOf" srcId="{06AE3E37-AD3F-48A8-8D23-701A5F3F636A}" destId="{3E5F8B9B-604D-415F-8CCE-9FCC42EF042D}" srcOrd="0" destOrd="0" presId="urn:microsoft.com/office/officeart/2005/8/layout/orgChart1"/>
    <dgm:cxn modelId="{95FA2D0A-1F48-4ED8-BE50-D11B930D34CE}" type="presParOf" srcId="{3E5F8B9B-604D-415F-8CCE-9FCC42EF042D}" destId="{CF591F88-AA89-4BD6-8FAD-C559239D8483}" srcOrd="0" destOrd="0" presId="urn:microsoft.com/office/officeart/2005/8/layout/orgChart1"/>
    <dgm:cxn modelId="{779405DD-9790-4607-A590-02239E57BF8E}" type="presParOf" srcId="{3E5F8B9B-604D-415F-8CCE-9FCC42EF042D}" destId="{5C90C048-05A8-484B-878E-DDD599D6E6A5}" srcOrd="1" destOrd="0" presId="urn:microsoft.com/office/officeart/2005/8/layout/orgChart1"/>
    <dgm:cxn modelId="{980AE3C1-EAB6-4F25-A1D9-D99073DFB430}" type="presParOf" srcId="{06AE3E37-AD3F-48A8-8D23-701A5F3F636A}" destId="{12022913-A4BE-45F3-84A0-919BBA91B825}" srcOrd="1" destOrd="0" presId="urn:microsoft.com/office/officeart/2005/8/layout/orgChart1"/>
    <dgm:cxn modelId="{D14FDC0B-4DF4-4F6A-97A3-6F2A8BA63D8D}" type="presParOf" srcId="{06AE3E37-AD3F-48A8-8D23-701A5F3F636A}" destId="{14EE83B5-216B-469D-B170-9BB21CD1A96D}" srcOrd="2" destOrd="0" presId="urn:microsoft.com/office/officeart/2005/8/layout/orgChart1"/>
    <dgm:cxn modelId="{A9027834-CF13-4852-A459-38455143739C}" type="presParOf" srcId="{1DD4E3FE-B561-41C5-8743-C8DADC376473}" destId="{54C8D145-15FC-4480-9A26-8945B09FF25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F0E41A-862B-4693-A2E8-3F263FC49C2A}" type="doc">
      <dgm:prSet loTypeId="urn:microsoft.com/office/officeart/2016/7/layout/LinearBlockProcessNumbered" loCatId="process" qsTypeId="urn:microsoft.com/office/officeart/2005/8/quickstyle/simple1" qsCatId="simple" csTypeId="urn:microsoft.com/office/officeart/2005/8/colors/colorful1" csCatId="colorful"/>
      <dgm:spPr/>
      <dgm:t>
        <a:bodyPr/>
        <a:lstStyle/>
        <a:p>
          <a:endParaRPr lang="en-US"/>
        </a:p>
      </dgm:t>
    </dgm:pt>
    <dgm:pt modelId="{81137285-FD37-4A02-BD77-ED9F96FB09D0}">
      <dgm:prSet/>
      <dgm:spPr/>
      <dgm:t>
        <a:bodyPr/>
        <a:lstStyle/>
        <a:p>
          <a:r>
            <a:rPr lang="el-GR" b="1" dirty="0"/>
            <a:t>Το πρώτο επίπεδο έχει να κάνει με την κουλτούρα που βιώνουν συγκεκριμένοι άνθρωποι σε συγκεκριμένο τόπο και χρόνο. </a:t>
          </a:r>
          <a:endParaRPr lang="en-US" b="1" dirty="0"/>
        </a:p>
      </dgm:t>
    </dgm:pt>
    <dgm:pt modelId="{DDCB367C-7EE2-4032-8055-BA5499C7DACB}" type="parTrans" cxnId="{913EA6A2-7FD4-454D-A6B7-18D7A1D2DA94}">
      <dgm:prSet/>
      <dgm:spPr/>
      <dgm:t>
        <a:bodyPr/>
        <a:lstStyle/>
        <a:p>
          <a:endParaRPr lang="en-US"/>
        </a:p>
      </dgm:t>
    </dgm:pt>
    <dgm:pt modelId="{FFD19400-FA12-491A-B044-8207AA305BB6}" type="sibTrans" cxnId="{913EA6A2-7FD4-454D-A6B7-18D7A1D2DA94}">
      <dgm:prSet phldrT="01"/>
      <dgm:spPr/>
      <dgm:t>
        <a:bodyPr/>
        <a:lstStyle/>
        <a:p>
          <a:r>
            <a:rPr lang="en-US"/>
            <a:t>01</a:t>
          </a:r>
        </a:p>
      </dgm:t>
    </dgm:pt>
    <dgm:pt modelId="{61A86808-8E24-4F36-B7B5-BEAB6BA03EB1}">
      <dgm:prSet/>
      <dgm:spPr/>
      <dgm:t>
        <a:bodyPr/>
        <a:lstStyle/>
        <a:p>
          <a:r>
            <a:rPr lang="el-GR" b="1" dirty="0"/>
            <a:t>Το δεύτερο επίπεδο αναφέρεται σε κάθε είδους κουλτούρα που έχει ως αφετηρία γεγονότα της καθημερινότητας και φτάνει μέχρι την τέχνη.</a:t>
          </a:r>
          <a:endParaRPr lang="en-US" b="1" dirty="0"/>
        </a:p>
      </dgm:t>
    </dgm:pt>
    <dgm:pt modelId="{04226914-38FA-442B-B0E5-3060E71824D4}" type="parTrans" cxnId="{1CDCE755-4A8D-4213-96C4-9911D34A6EAF}">
      <dgm:prSet/>
      <dgm:spPr/>
      <dgm:t>
        <a:bodyPr/>
        <a:lstStyle/>
        <a:p>
          <a:endParaRPr lang="en-US"/>
        </a:p>
      </dgm:t>
    </dgm:pt>
    <dgm:pt modelId="{F6A7575D-167E-47B0-9AD9-6C3E961C0275}" type="sibTrans" cxnId="{1CDCE755-4A8D-4213-96C4-9911D34A6EAF}">
      <dgm:prSet phldrT="02"/>
      <dgm:spPr/>
      <dgm:t>
        <a:bodyPr/>
        <a:lstStyle/>
        <a:p>
          <a:r>
            <a:rPr lang="en-US"/>
            <a:t>02</a:t>
          </a:r>
        </a:p>
      </dgm:t>
    </dgm:pt>
    <dgm:pt modelId="{87099C52-C4A5-4FDB-83E5-4E4BC2D8BB45}">
      <dgm:prSet/>
      <dgm:spPr/>
      <dgm:t>
        <a:bodyPr/>
        <a:lstStyle/>
        <a:p>
          <a:r>
            <a:rPr lang="el-GR" b="1" dirty="0"/>
            <a:t>Το τρίτο επίπεδο είναι τόπος συνάντησης της βιωμένης κουλτούρας με κουλτούρες διαφόρων εποχών. </a:t>
          </a:r>
          <a:endParaRPr lang="en-US" b="1" dirty="0"/>
        </a:p>
      </dgm:t>
    </dgm:pt>
    <dgm:pt modelId="{55CD6102-9808-4DF4-B205-997CF8A2F2A4}" type="parTrans" cxnId="{26F6D5FC-A610-4D6F-8F54-176E28E876D5}">
      <dgm:prSet/>
      <dgm:spPr/>
      <dgm:t>
        <a:bodyPr/>
        <a:lstStyle/>
        <a:p>
          <a:endParaRPr lang="en-US"/>
        </a:p>
      </dgm:t>
    </dgm:pt>
    <dgm:pt modelId="{9044A67D-B689-426D-B59A-6AD93412742B}" type="sibTrans" cxnId="{26F6D5FC-A610-4D6F-8F54-176E28E876D5}">
      <dgm:prSet phldrT="03"/>
      <dgm:spPr/>
      <dgm:t>
        <a:bodyPr/>
        <a:lstStyle/>
        <a:p>
          <a:r>
            <a:rPr lang="en-US"/>
            <a:t>03</a:t>
          </a:r>
        </a:p>
      </dgm:t>
    </dgm:pt>
    <dgm:pt modelId="{28A7355B-A2AF-4D10-AA63-A671F8D50C2C}" type="pres">
      <dgm:prSet presAssocID="{BCF0E41A-862B-4693-A2E8-3F263FC49C2A}" presName="Name0" presStyleCnt="0">
        <dgm:presLayoutVars>
          <dgm:animLvl val="lvl"/>
          <dgm:resizeHandles val="exact"/>
        </dgm:presLayoutVars>
      </dgm:prSet>
      <dgm:spPr/>
    </dgm:pt>
    <dgm:pt modelId="{83589CED-D316-42DF-9F8F-2D8BDB518905}" type="pres">
      <dgm:prSet presAssocID="{81137285-FD37-4A02-BD77-ED9F96FB09D0}" presName="compositeNode" presStyleCnt="0">
        <dgm:presLayoutVars>
          <dgm:bulletEnabled val="1"/>
        </dgm:presLayoutVars>
      </dgm:prSet>
      <dgm:spPr/>
    </dgm:pt>
    <dgm:pt modelId="{27EE434F-54D9-46A9-A7E6-5373971D79BC}" type="pres">
      <dgm:prSet presAssocID="{81137285-FD37-4A02-BD77-ED9F96FB09D0}" presName="bgRect" presStyleLbl="alignNode1" presStyleIdx="0" presStyleCnt="3"/>
      <dgm:spPr/>
    </dgm:pt>
    <dgm:pt modelId="{70F18114-B081-44AC-97AC-9AC9A67A1C02}" type="pres">
      <dgm:prSet presAssocID="{FFD19400-FA12-491A-B044-8207AA305BB6}" presName="sibTransNodeRect" presStyleLbl="alignNode1" presStyleIdx="0" presStyleCnt="3">
        <dgm:presLayoutVars>
          <dgm:chMax val="0"/>
          <dgm:bulletEnabled val="1"/>
        </dgm:presLayoutVars>
      </dgm:prSet>
      <dgm:spPr/>
    </dgm:pt>
    <dgm:pt modelId="{47A85F6C-2544-4C3A-BB51-DEC8CBA1EE7B}" type="pres">
      <dgm:prSet presAssocID="{81137285-FD37-4A02-BD77-ED9F96FB09D0}" presName="nodeRect" presStyleLbl="alignNode1" presStyleIdx="0" presStyleCnt="3">
        <dgm:presLayoutVars>
          <dgm:bulletEnabled val="1"/>
        </dgm:presLayoutVars>
      </dgm:prSet>
      <dgm:spPr/>
    </dgm:pt>
    <dgm:pt modelId="{8C6D2011-26EF-4140-B510-329DCD3D5205}" type="pres">
      <dgm:prSet presAssocID="{FFD19400-FA12-491A-B044-8207AA305BB6}" presName="sibTrans" presStyleCnt="0"/>
      <dgm:spPr/>
    </dgm:pt>
    <dgm:pt modelId="{8BA2CBC1-976B-4058-B226-F5B8B400D0BA}" type="pres">
      <dgm:prSet presAssocID="{61A86808-8E24-4F36-B7B5-BEAB6BA03EB1}" presName="compositeNode" presStyleCnt="0">
        <dgm:presLayoutVars>
          <dgm:bulletEnabled val="1"/>
        </dgm:presLayoutVars>
      </dgm:prSet>
      <dgm:spPr/>
    </dgm:pt>
    <dgm:pt modelId="{214BB015-F5CC-4296-9993-0B13E000E862}" type="pres">
      <dgm:prSet presAssocID="{61A86808-8E24-4F36-B7B5-BEAB6BA03EB1}" presName="bgRect" presStyleLbl="alignNode1" presStyleIdx="1" presStyleCnt="3"/>
      <dgm:spPr/>
    </dgm:pt>
    <dgm:pt modelId="{9671506E-F065-487A-ABD3-004DA877DCF1}" type="pres">
      <dgm:prSet presAssocID="{F6A7575D-167E-47B0-9AD9-6C3E961C0275}" presName="sibTransNodeRect" presStyleLbl="alignNode1" presStyleIdx="1" presStyleCnt="3">
        <dgm:presLayoutVars>
          <dgm:chMax val="0"/>
          <dgm:bulletEnabled val="1"/>
        </dgm:presLayoutVars>
      </dgm:prSet>
      <dgm:spPr/>
    </dgm:pt>
    <dgm:pt modelId="{366AC5D4-435E-4FCE-A4DD-209E4EE1B8C0}" type="pres">
      <dgm:prSet presAssocID="{61A86808-8E24-4F36-B7B5-BEAB6BA03EB1}" presName="nodeRect" presStyleLbl="alignNode1" presStyleIdx="1" presStyleCnt="3">
        <dgm:presLayoutVars>
          <dgm:bulletEnabled val="1"/>
        </dgm:presLayoutVars>
      </dgm:prSet>
      <dgm:spPr/>
    </dgm:pt>
    <dgm:pt modelId="{706BBFA6-19D4-4FB2-A757-F9B038719403}" type="pres">
      <dgm:prSet presAssocID="{F6A7575D-167E-47B0-9AD9-6C3E961C0275}" presName="sibTrans" presStyleCnt="0"/>
      <dgm:spPr/>
    </dgm:pt>
    <dgm:pt modelId="{DB1C6195-323A-408E-AC3E-8330579D1EFA}" type="pres">
      <dgm:prSet presAssocID="{87099C52-C4A5-4FDB-83E5-4E4BC2D8BB45}" presName="compositeNode" presStyleCnt="0">
        <dgm:presLayoutVars>
          <dgm:bulletEnabled val="1"/>
        </dgm:presLayoutVars>
      </dgm:prSet>
      <dgm:spPr/>
    </dgm:pt>
    <dgm:pt modelId="{B8756021-4E4B-4AFD-9425-835DFB1FB228}" type="pres">
      <dgm:prSet presAssocID="{87099C52-C4A5-4FDB-83E5-4E4BC2D8BB45}" presName="bgRect" presStyleLbl="alignNode1" presStyleIdx="2" presStyleCnt="3"/>
      <dgm:spPr/>
    </dgm:pt>
    <dgm:pt modelId="{15D21FD3-F5E9-4E84-98C2-B7681C4C6FA6}" type="pres">
      <dgm:prSet presAssocID="{9044A67D-B689-426D-B59A-6AD93412742B}" presName="sibTransNodeRect" presStyleLbl="alignNode1" presStyleIdx="2" presStyleCnt="3">
        <dgm:presLayoutVars>
          <dgm:chMax val="0"/>
          <dgm:bulletEnabled val="1"/>
        </dgm:presLayoutVars>
      </dgm:prSet>
      <dgm:spPr/>
    </dgm:pt>
    <dgm:pt modelId="{83A2186D-F4BA-4D99-BD9E-3A0E4DCC8A63}" type="pres">
      <dgm:prSet presAssocID="{87099C52-C4A5-4FDB-83E5-4E4BC2D8BB45}" presName="nodeRect" presStyleLbl="alignNode1" presStyleIdx="2" presStyleCnt="3">
        <dgm:presLayoutVars>
          <dgm:bulletEnabled val="1"/>
        </dgm:presLayoutVars>
      </dgm:prSet>
      <dgm:spPr/>
    </dgm:pt>
  </dgm:ptLst>
  <dgm:cxnLst>
    <dgm:cxn modelId="{C761F607-1CFC-4341-B6BC-FB71709DBDA8}" type="presOf" srcId="{BCF0E41A-862B-4693-A2E8-3F263FC49C2A}" destId="{28A7355B-A2AF-4D10-AA63-A671F8D50C2C}" srcOrd="0" destOrd="0" presId="urn:microsoft.com/office/officeart/2016/7/layout/LinearBlockProcessNumbered"/>
    <dgm:cxn modelId="{9B003D25-8EED-416A-8B1D-7BF0B8D1A8E0}" type="presOf" srcId="{61A86808-8E24-4F36-B7B5-BEAB6BA03EB1}" destId="{366AC5D4-435E-4FCE-A4DD-209E4EE1B8C0}" srcOrd="1" destOrd="0" presId="urn:microsoft.com/office/officeart/2016/7/layout/LinearBlockProcessNumbered"/>
    <dgm:cxn modelId="{1CDCE755-4A8D-4213-96C4-9911D34A6EAF}" srcId="{BCF0E41A-862B-4693-A2E8-3F263FC49C2A}" destId="{61A86808-8E24-4F36-B7B5-BEAB6BA03EB1}" srcOrd="1" destOrd="0" parTransId="{04226914-38FA-442B-B0E5-3060E71824D4}" sibTransId="{F6A7575D-167E-47B0-9AD9-6C3E961C0275}"/>
    <dgm:cxn modelId="{CFFE6F91-AEB3-469B-9203-95364675E8AC}" type="presOf" srcId="{87099C52-C4A5-4FDB-83E5-4E4BC2D8BB45}" destId="{B8756021-4E4B-4AFD-9425-835DFB1FB228}" srcOrd="0" destOrd="0" presId="urn:microsoft.com/office/officeart/2016/7/layout/LinearBlockProcessNumbered"/>
    <dgm:cxn modelId="{B7BEB697-202C-46FB-A235-EB2E047A735A}" type="presOf" srcId="{81137285-FD37-4A02-BD77-ED9F96FB09D0}" destId="{47A85F6C-2544-4C3A-BB51-DEC8CBA1EE7B}" srcOrd="1" destOrd="0" presId="urn:microsoft.com/office/officeart/2016/7/layout/LinearBlockProcessNumbered"/>
    <dgm:cxn modelId="{913EA6A2-7FD4-454D-A6B7-18D7A1D2DA94}" srcId="{BCF0E41A-862B-4693-A2E8-3F263FC49C2A}" destId="{81137285-FD37-4A02-BD77-ED9F96FB09D0}" srcOrd="0" destOrd="0" parTransId="{DDCB367C-7EE2-4032-8055-BA5499C7DACB}" sibTransId="{FFD19400-FA12-491A-B044-8207AA305BB6}"/>
    <dgm:cxn modelId="{A19883B1-C8C8-4202-8B67-BDE301F2554A}" type="presOf" srcId="{61A86808-8E24-4F36-B7B5-BEAB6BA03EB1}" destId="{214BB015-F5CC-4296-9993-0B13E000E862}" srcOrd="0" destOrd="0" presId="urn:microsoft.com/office/officeart/2016/7/layout/LinearBlockProcessNumbered"/>
    <dgm:cxn modelId="{CC1CF0B6-52EC-4933-BE3C-98C5088913F6}" type="presOf" srcId="{F6A7575D-167E-47B0-9AD9-6C3E961C0275}" destId="{9671506E-F065-487A-ABD3-004DA877DCF1}" srcOrd="0" destOrd="0" presId="urn:microsoft.com/office/officeart/2016/7/layout/LinearBlockProcessNumbered"/>
    <dgm:cxn modelId="{FF5561D2-D531-4B0E-8466-031E25FF2FED}" type="presOf" srcId="{81137285-FD37-4A02-BD77-ED9F96FB09D0}" destId="{27EE434F-54D9-46A9-A7E6-5373971D79BC}" srcOrd="0" destOrd="0" presId="urn:microsoft.com/office/officeart/2016/7/layout/LinearBlockProcessNumbered"/>
    <dgm:cxn modelId="{732D22D8-EA0B-4905-A308-665DB4FC72E1}" type="presOf" srcId="{9044A67D-B689-426D-B59A-6AD93412742B}" destId="{15D21FD3-F5E9-4E84-98C2-B7681C4C6FA6}" srcOrd="0" destOrd="0" presId="urn:microsoft.com/office/officeart/2016/7/layout/LinearBlockProcessNumbered"/>
    <dgm:cxn modelId="{026E68D8-2BDC-4843-A2B4-9AB9877CE5EC}" type="presOf" srcId="{87099C52-C4A5-4FDB-83E5-4E4BC2D8BB45}" destId="{83A2186D-F4BA-4D99-BD9E-3A0E4DCC8A63}" srcOrd="1" destOrd="0" presId="urn:microsoft.com/office/officeart/2016/7/layout/LinearBlockProcessNumbered"/>
    <dgm:cxn modelId="{9732F3F9-37C5-4A73-964B-CEF3BC5816A1}" type="presOf" srcId="{FFD19400-FA12-491A-B044-8207AA305BB6}" destId="{70F18114-B081-44AC-97AC-9AC9A67A1C02}" srcOrd="0" destOrd="0" presId="urn:microsoft.com/office/officeart/2016/7/layout/LinearBlockProcessNumbered"/>
    <dgm:cxn modelId="{26F6D5FC-A610-4D6F-8F54-176E28E876D5}" srcId="{BCF0E41A-862B-4693-A2E8-3F263FC49C2A}" destId="{87099C52-C4A5-4FDB-83E5-4E4BC2D8BB45}" srcOrd="2" destOrd="0" parTransId="{55CD6102-9808-4DF4-B205-997CF8A2F2A4}" sibTransId="{9044A67D-B689-426D-B59A-6AD93412742B}"/>
    <dgm:cxn modelId="{EA345F56-4916-4F5C-95C8-6497978D1517}" type="presParOf" srcId="{28A7355B-A2AF-4D10-AA63-A671F8D50C2C}" destId="{83589CED-D316-42DF-9F8F-2D8BDB518905}" srcOrd="0" destOrd="0" presId="urn:microsoft.com/office/officeart/2016/7/layout/LinearBlockProcessNumbered"/>
    <dgm:cxn modelId="{60166E12-0E2F-4786-B8D6-88C294FE6FD7}" type="presParOf" srcId="{83589CED-D316-42DF-9F8F-2D8BDB518905}" destId="{27EE434F-54D9-46A9-A7E6-5373971D79BC}" srcOrd="0" destOrd="0" presId="urn:microsoft.com/office/officeart/2016/7/layout/LinearBlockProcessNumbered"/>
    <dgm:cxn modelId="{DFA11104-9D52-4BBB-87CD-7D002A5BB165}" type="presParOf" srcId="{83589CED-D316-42DF-9F8F-2D8BDB518905}" destId="{70F18114-B081-44AC-97AC-9AC9A67A1C02}" srcOrd="1" destOrd="0" presId="urn:microsoft.com/office/officeart/2016/7/layout/LinearBlockProcessNumbered"/>
    <dgm:cxn modelId="{BE21F8A6-AA76-4910-B1DA-83A93EDD023D}" type="presParOf" srcId="{83589CED-D316-42DF-9F8F-2D8BDB518905}" destId="{47A85F6C-2544-4C3A-BB51-DEC8CBA1EE7B}" srcOrd="2" destOrd="0" presId="urn:microsoft.com/office/officeart/2016/7/layout/LinearBlockProcessNumbered"/>
    <dgm:cxn modelId="{703C03C1-CDC1-40FD-91DE-6761781EC013}" type="presParOf" srcId="{28A7355B-A2AF-4D10-AA63-A671F8D50C2C}" destId="{8C6D2011-26EF-4140-B510-329DCD3D5205}" srcOrd="1" destOrd="0" presId="urn:microsoft.com/office/officeart/2016/7/layout/LinearBlockProcessNumbered"/>
    <dgm:cxn modelId="{5220C2A9-346C-4480-9235-B3910CB5D6D0}" type="presParOf" srcId="{28A7355B-A2AF-4D10-AA63-A671F8D50C2C}" destId="{8BA2CBC1-976B-4058-B226-F5B8B400D0BA}" srcOrd="2" destOrd="0" presId="urn:microsoft.com/office/officeart/2016/7/layout/LinearBlockProcessNumbered"/>
    <dgm:cxn modelId="{461F891F-36BD-472D-A85A-19355FB2DE0F}" type="presParOf" srcId="{8BA2CBC1-976B-4058-B226-F5B8B400D0BA}" destId="{214BB015-F5CC-4296-9993-0B13E000E862}" srcOrd="0" destOrd="0" presId="urn:microsoft.com/office/officeart/2016/7/layout/LinearBlockProcessNumbered"/>
    <dgm:cxn modelId="{B2813495-DB69-44A8-AFE8-5BADE1C91F86}" type="presParOf" srcId="{8BA2CBC1-976B-4058-B226-F5B8B400D0BA}" destId="{9671506E-F065-487A-ABD3-004DA877DCF1}" srcOrd="1" destOrd="0" presId="urn:microsoft.com/office/officeart/2016/7/layout/LinearBlockProcessNumbered"/>
    <dgm:cxn modelId="{AE6AD6D8-865A-4184-A6DA-3A412D259066}" type="presParOf" srcId="{8BA2CBC1-976B-4058-B226-F5B8B400D0BA}" destId="{366AC5D4-435E-4FCE-A4DD-209E4EE1B8C0}" srcOrd="2" destOrd="0" presId="urn:microsoft.com/office/officeart/2016/7/layout/LinearBlockProcessNumbered"/>
    <dgm:cxn modelId="{87351951-C517-4D59-A614-0E30A6FC9705}" type="presParOf" srcId="{28A7355B-A2AF-4D10-AA63-A671F8D50C2C}" destId="{706BBFA6-19D4-4FB2-A757-F9B038719403}" srcOrd="3" destOrd="0" presId="urn:microsoft.com/office/officeart/2016/7/layout/LinearBlockProcessNumbered"/>
    <dgm:cxn modelId="{25BEC71E-388C-40CB-AB47-FFF1256D153B}" type="presParOf" srcId="{28A7355B-A2AF-4D10-AA63-A671F8D50C2C}" destId="{DB1C6195-323A-408E-AC3E-8330579D1EFA}" srcOrd="4" destOrd="0" presId="urn:microsoft.com/office/officeart/2016/7/layout/LinearBlockProcessNumbered"/>
    <dgm:cxn modelId="{6AB35E25-4E03-4F67-B636-E489F8F95850}" type="presParOf" srcId="{DB1C6195-323A-408E-AC3E-8330579D1EFA}" destId="{B8756021-4E4B-4AFD-9425-835DFB1FB228}" srcOrd="0" destOrd="0" presId="urn:microsoft.com/office/officeart/2016/7/layout/LinearBlockProcessNumbered"/>
    <dgm:cxn modelId="{F4171681-64E6-430D-823F-AC77D962813C}" type="presParOf" srcId="{DB1C6195-323A-408E-AC3E-8330579D1EFA}" destId="{15D21FD3-F5E9-4E84-98C2-B7681C4C6FA6}" srcOrd="1" destOrd="0" presId="urn:microsoft.com/office/officeart/2016/7/layout/LinearBlockProcessNumbered"/>
    <dgm:cxn modelId="{D14F5B3A-F9ED-4298-A51D-0EB0F7AFD8CD}" type="presParOf" srcId="{DB1C6195-323A-408E-AC3E-8330579D1EFA}" destId="{83A2186D-F4BA-4D99-BD9E-3A0E4DCC8A63}"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E8A1AD-2E62-4831-BC01-F909372E951F}"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1D8A8430-78A6-45F5-B8C2-0C7CB595B5D5}">
      <dgm:prSet custT="1"/>
      <dgm:spPr/>
      <dgm:t>
        <a:bodyPr/>
        <a:lstStyle/>
        <a:p>
          <a:r>
            <a:rPr lang="el-GR" sz="1600" b="1" dirty="0"/>
            <a:t>Όταν μια εποχή φτάσει στο τέλος της τα στοιχεία που τη συγκροτούσαν και τη συγκρατούσαν γίνονται ιστορικά τεκμήρια, τμήμα της ανθρώπινης κουλτούρας και υλικό που θα ερμηνεύεται ξανά και ξανά από την κοινωνία των ανθρώπων. </a:t>
          </a:r>
          <a:endParaRPr lang="en-US" sz="1600" b="1" dirty="0"/>
        </a:p>
      </dgm:t>
    </dgm:pt>
    <dgm:pt modelId="{B5287D22-8C6C-4B6F-9AF4-55C5F460BDB9}" type="parTrans" cxnId="{E33F09D0-6129-4082-847A-BABEB2719939}">
      <dgm:prSet/>
      <dgm:spPr/>
      <dgm:t>
        <a:bodyPr/>
        <a:lstStyle/>
        <a:p>
          <a:endParaRPr lang="en-US"/>
        </a:p>
      </dgm:t>
    </dgm:pt>
    <dgm:pt modelId="{35A4495A-5B91-41E7-9219-391FB6FBDC29}" type="sibTrans" cxnId="{E33F09D0-6129-4082-847A-BABEB2719939}">
      <dgm:prSet phldrT="01" phldr="0"/>
      <dgm:spPr/>
      <dgm:t>
        <a:bodyPr/>
        <a:lstStyle/>
        <a:p>
          <a:r>
            <a:rPr lang="en-US"/>
            <a:t>01</a:t>
          </a:r>
        </a:p>
      </dgm:t>
    </dgm:pt>
    <dgm:pt modelId="{D1122A1E-5C31-4A82-ACE3-A20BAC2F41B9}">
      <dgm:prSet custT="1"/>
      <dgm:spPr/>
      <dgm:t>
        <a:bodyPr/>
        <a:lstStyle/>
        <a:p>
          <a:r>
            <a:rPr lang="el-GR" sz="1600" b="1" dirty="0"/>
            <a:t>Ο Williams επισημαίνει ότι η χρήση μιας παλαιότερης εποχής δεν γίνεται με έναν ουδέτερο τρόπο αλλά υποτάσσεται στις κυρίαρχες αντιλήψεις που δεν είναι άλλες από αυτές που έχει η κυρίαρχη τάξη. </a:t>
          </a:r>
          <a:endParaRPr lang="en-US" sz="1600" b="1" dirty="0"/>
        </a:p>
      </dgm:t>
    </dgm:pt>
    <dgm:pt modelId="{9DA71ED8-9BDD-4C50-93BF-EF15987E58F4}" type="parTrans" cxnId="{6544458D-6342-4CA0-B63C-D1F0106F4033}">
      <dgm:prSet/>
      <dgm:spPr/>
      <dgm:t>
        <a:bodyPr/>
        <a:lstStyle/>
        <a:p>
          <a:endParaRPr lang="en-US"/>
        </a:p>
      </dgm:t>
    </dgm:pt>
    <dgm:pt modelId="{A5F28168-7F10-43A8-A94E-DE678F1CA27F}" type="sibTrans" cxnId="{6544458D-6342-4CA0-B63C-D1F0106F4033}">
      <dgm:prSet phldrT="02" phldr="0"/>
      <dgm:spPr/>
      <dgm:t>
        <a:bodyPr/>
        <a:lstStyle/>
        <a:p>
          <a:r>
            <a:rPr lang="en-US"/>
            <a:t>02</a:t>
          </a:r>
        </a:p>
      </dgm:t>
    </dgm:pt>
    <dgm:pt modelId="{A5E37626-7DB0-4C70-8E25-0D5F122A2984}">
      <dgm:prSet custT="1"/>
      <dgm:spPr/>
      <dgm:t>
        <a:bodyPr/>
        <a:lstStyle/>
        <a:p>
          <a:r>
            <a:rPr lang="el-GR" sz="1600" b="1" dirty="0"/>
            <a:t>Ο Williams μας καλεί να μελετήσουμε με τρόπο σοβαρό και ουσιαστικό την κουλτούρα ή τις κουλτούρες και να αναγνωρίσουμε τις διαφορετικές εναλλακτικές ερμηνείες που μπορεί να προσφέρει η ιστορία.</a:t>
          </a:r>
          <a:endParaRPr lang="en-US" sz="1600" b="1" dirty="0"/>
        </a:p>
      </dgm:t>
    </dgm:pt>
    <dgm:pt modelId="{A31E8A97-A7BE-4FC1-878B-2FDBAEB829D3}" type="parTrans" cxnId="{D43EB2B5-4D1F-4113-BC9C-FBB83B8C0667}">
      <dgm:prSet/>
      <dgm:spPr/>
      <dgm:t>
        <a:bodyPr/>
        <a:lstStyle/>
        <a:p>
          <a:endParaRPr lang="en-US"/>
        </a:p>
      </dgm:t>
    </dgm:pt>
    <dgm:pt modelId="{68B8AAF2-9243-40D8-B3E6-AC4CD8CA76F8}" type="sibTrans" cxnId="{D43EB2B5-4D1F-4113-BC9C-FBB83B8C0667}">
      <dgm:prSet phldrT="03" phldr="0"/>
      <dgm:spPr/>
      <dgm:t>
        <a:bodyPr/>
        <a:lstStyle/>
        <a:p>
          <a:r>
            <a:rPr lang="en-US"/>
            <a:t>03</a:t>
          </a:r>
        </a:p>
      </dgm:t>
    </dgm:pt>
    <dgm:pt modelId="{2BE8D6D9-7857-4C3A-980E-9A153F780A24}" type="pres">
      <dgm:prSet presAssocID="{0FE8A1AD-2E62-4831-BC01-F909372E951F}" presName="Name0" presStyleCnt="0">
        <dgm:presLayoutVars>
          <dgm:animLvl val="lvl"/>
          <dgm:resizeHandles val="exact"/>
        </dgm:presLayoutVars>
      </dgm:prSet>
      <dgm:spPr/>
    </dgm:pt>
    <dgm:pt modelId="{7F0839D9-53E3-4C42-9E18-74D46624523D}" type="pres">
      <dgm:prSet presAssocID="{1D8A8430-78A6-45F5-B8C2-0C7CB595B5D5}" presName="compositeNode" presStyleCnt="0">
        <dgm:presLayoutVars>
          <dgm:bulletEnabled val="1"/>
        </dgm:presLayoutVars>
      </dgm:prSet>
      <dgm:spPr/>
    </dgm:pt>
    <dgm:pt modelId="{4EA27A35-16BB-496D-A0EC-AA2E734ECE65}" type="pres">
      <dgm:prSet presAssocID="{1D8A8430-78A6-45F5-B8C2-0C7CB595B5D5}" presName="bgRect" presStyleLbl="alignNode1" presStyleIdx="0" presStyleCnt="3" custLinFactNeighborX="4319" custLinFactNeighborY="1309"/>
      <dgm:spPr/>
    </dgm:pt>
    <dgm:pt modelId="{1EF2192B-1DB8-4534-8E8A-0967D9C53468}" type="pres">
      <dgm:prSet presAssocID="{35A4495A-5B91-41E7-9219-391FB6FBDC29}" presName="sibTransNodeRect" presStyleLbl="alignNode1" presStyleIdx="0" presStyleCnt="3">
        <dgm:presLayoutVars>
          <dgm:chMax val="0"/>
          <dgm:bulletEnabled val="1"/>
        </dgm:presLayoutVars>
      </dgm:prSet>
      <dgm:spPr/>
    </dgm:pt>
    <dgm:pt modelId="{FB21104F-6C3D-4956-96E6-FEC60BAC72B4}" type="pres">
      <dgm:prSet presAssocID="{1D8A8430-78A6-45F5-B8C2-0C7CB595B5D5}" presName="nodeRect" presStyleLbl="alignNode1" presStyleIdx="0" presStyleCnt="3">
        <dgm:presLayoutVars>
          <dgm:bulletEnabled val="1"/>
        </dgm:presLayoutVars>
      </dgm:prSet>
      <dgm:spPr/>
    </dgm:pt>
    <dgm:pt modelId="{C9DB2C7A-E2C7-443B-9B59-80F6EA3AA9F3}" type="pres">
      <dgm:prSet presAssocID="{35A4495A-5B91-41E7-9219-391FB6FBDC29}" presName="sibTrans" presStyleCnt="0"/>
      <dgm:spPr/>
    </dgm:pt>
    <dgm:pt modelId="{85CADF3B-5C16-4E79-B11D-9B687E325843}" type="pres">
      <dgm:prSet presAssocID="{D1122A1E-5C31-4A82-ACE3-A20BAC2F41B9}" presName="compositeNode" presStyleCnt="0">
        <dgm:presLayoutVars>
          <dgm:bulletEnabled val="1"/>
        </dgm:presLayoutVars>
      </dgm:prSet>
      <dgm:spPr/>
    </dgm:pt>
    <dgm:pt modelId="{A081F537-9684-42F0-B6B3-6065CD17DC33}" type="pres">
      <dgm:prSet presAssocID="{D1122A1E-5C31-4A82-ACE3-A20BAC2F41B9}" presName="bgRect" presStyleLbl="alignNode1" presStyleIdx="1" presStyleCnt="3"/>
      <dgm:spPr/>
    </dgm:pt>
    <dgm:pt modelId="{C931F15D-55B7-4963-ABE1-8DCF5E441DEA}" type="pres">
      <dgm:prSet presAssocID="{A5F28168-7F10-43A8-A94E-DE678F1CA27F}" presName="sibTransNodeRect" presStyleLbl="alignNode1" presStyleIdx="1" presStyleCnt="3">
        <dgm:presLayoutVars>
          <dgm:chMax val="0"/>
          <dgm:bulletEnabled val="1"/>
        </dgm:presLayoutVars>
      </dgm:prSet>
      <dgm:spPr/>
    </dgm:pt>
    <dgm:pt modelId="{B597FFF0-7976-40B3-95E0-362B28A0540E}" type="pres">
      <dgm:prSet presAssocID="{D1122A1E-5C31-4A82-ACE3-A20BAC2F41B9}" presName="nodeRect" presStyleLbl="alignNode1" presStyleIdx="1" presStyleCnt="3">
        <dgm:presLayoutVars>
          <dgm:bulletEnabled val="1"/>
        </dgm:presLayoutVars>
      </dgm:prSet>
      <dgm:spPr/>
    </dgm:pt>
    <dgm:pt modelId="{17EEE46E-83C4-4ED6-B9B9-F1474E733B1F}" type="pres">
      <dgm:prSet presAssocID="{A5F28168-7F10-43A8-A94E-DE678F1CA27F}" presName="sibTrans" presStyleCnt="0"/>
      <dgm:spPr/>
    </dgm:pt>
    <dgm:pt modelId="{60A3432D-7E3D-455C-8FDB-C9D28BBC1230}" type="pres">
      <dgm:prSet presAssocID="{A5E37626-7DB0-4C70-8E25-0D5F122A2984}" presName="compositeNode" presStyleCnt="0">
        <dgm:presLayoutVars>
          <dgm:bulletEnabled val="1"/>
        </dgm:presLayoutVars>
      </dgm:prSet>
      <dgm:spPr/>
    </dgm:pt>
    <dgm:pt modelId="{DBFD10F5-F48B-4F2C-A8B1-F923B4A8B77B}" type="pres">
      <dgm:prSet presAssocID="{A5E37626-7DB0-4C70-8E25-0D5F122A2984}" presName="bgRect" presStyleLbl="alignNode1" presStyleIdx="2" presStyleCnt="3"/>
      <dgm:spPr/>
    </dgm:pt>
    <dgm:pt modelId="{842C1E7E-21E0-41D6-A24E-9CC336EAC7DD}" type="pres">
      <dgm:prSet presAssocID="{68B8AAF2-9243-40D8-B3E6-AC4CD8CA76F8}" presName="sibTransNodeRect" presStyleLbl="alignNode1" presStyleIdx="2" presStyleCnt="3">
        <dgm:presLayoutVars>
          <dgm:chMax val="0"/>
          <dgm:bulletEnabled val="1"/>
        </dgm:presLayoutVars>
      </dgm:prSet>
      <dgm:spPr/>
    </dgm:pt>
    <dgm:pt modelId="{BEB98BD0-B36A-4187-BC6C-8E86B9C74D2D}" type="pres">
      <dgm:prSet presAssocID="{A5E37626-7DB0-4C70-8E25-0D5F122A2984}" presName="nodeRect" presStyleLbl="alignNode1" presStyleIdx="2" presStyleCnt="3">
        <dgm:presLayoutVars>
          <dgm:bulletEnabled val="1"/>
        </dgm:presLayoutVars>
      </dgm:prSet>
      <dgm:spPr/>
    </dgm:pt>
  </dgm:ptLst>
  <dgm:cxnLst>
    <dgm:cxn modelId="{7ED5E30E-C65A-4870-8714-8ED2EE5F4C12}" type="presOf" srcId="{68B8AAF2-9243-40D8-B3E6-AC4CD8CA76F8}" destId="{842C1E7E-21E0-41D6-A24E-9CC336EAC7DD}" srcOrd="0" destOrd="0" presId="urn:microsoft.com/office/officeart/2016/7/layout/LinearBlockProcessNumbered"/>
    <dgm:cxn modelId="{DE3BB712-611F-4D7D-BC0D-13669F5FC3E2}" type="presOf" srcId="{D1122A1E-5C31-4A82-ACE3-A20BAC2F41B9}" destId="{A081F537-9684-42F0-B6B3-6065CD17DC33}" srcOrd="0" destOrd="0" presId="urn:microsoft.com/office/officeart/2016/7/layout/LinearBlockProcessNumbered"/>
    <dgm:cxn modelId="{A2373E33-2055-4920-A2F5-DC8FC0D15C4A}" type="presOf" srcId="{A5E37626-7DB0-4C70-8E25-0D5F122A2984}" destId="{BEB98BD0-B36A-4187-BC6C-8E86B9C74D2D}" srcOrd="1" destOrd="0" presId="urn:microsoft.com/office/officeart/2016/7/layout/LinearBlockProcessNumbered"/>
    <dgm:cxn modelId="{25383F6D-D45B-4872-B5C2-3D1F20EF969C}" type="presOf" srcId="{0FE8A1AD-2E62-4831-BC01-F909372E951F}" destId="{2BE8D6D9-7857-4C3A-980E-9A153F780A24}" srcOrd="0" destOrd="0" presId="urn:microsoft.com/office/officeart/2016/7/layout/LinearBlockProcessNumbered"/>
    <dgm:cxn modelId="{53CB8D4E-E74D-47C9-9DE1-5D5267C21066}" type="presOf" srcId="{35A4495A-5B91-41E7-9219-391FB6FBDC29}" destId="{1EF2192B-1DB8-4534-8E8A-0967D9C53468}" srcOrd="0" destOrd="0" presId="urn:microsoft.com/office/officeart/2016/7/layout/LinearBlockProcessNumbered"/>
    <dgm:cxn modelId="{D49D0A8B-C87B-4235-86AB-E70673CE032A}" type="presOf" srcId="{D1122A1E-5C31-4A82-ACE3-A20BAC2F41B9}" destId="{B597FFF0-7976-40B3-95E0-362B28A0540E}" srcOrd="1" destOrd="0" presId="urn:microsoft.com/office/officeart/2016/7/layout/LinearBlockProcessNumbered"/>
    <dgm:cxn modelId="{6544458D-6342-4CA0-B63C-D1F0106F4033}" srcId="{0FE8A1AD-2E62-4831-BC01-F909372E951F}" destId="{D1122A1E-5C31-4A82-ACE3-A20BAC2F41B9}" srcOrd="1" destOrd="0" parTransId="{9DA71ED8-9BDD-4C50-93BF-EF15987E58F4}" sibTransId="{A5F28168-7F10-43A8-A94E-DE678F1CA27F}"/>
    <dgm:cxn modelId="{4D48EA98-2E81-4F7E-910B-1C144C7C3463}" type="presOf" srcId="{1D8A8430-78A6-45F5-B8C2-0C7CB595B5D5}" destId="{4EA27A35-16BB-496D-A0EC-AA2E734ECE65}" srcOrd="0" destOrd="0" presId="urn:microsoft.com/office/officeart/2016/7/layout/LinearBlockProcessNumbered"/>
    <dgm:cxn modelId="{D43EB2B5-4D1F-4113-BC9C-FBB83B8C0667}" srcId="{0FE8A1AD-2E62-4831-BC01-F909372E951F}" destId="{A5E37626-7DB0-4C70-8E25-0D5F122A2984}" srcOrd="2" destOrd="0" parTransId="{A31E8A97-A7BE-4FC1-878B-2FDBAEB829D3}" sibTransId="{68B8AAF2-9243-40D8-B3E6-AC4CD8CA76F8}"/>
    <dgm:cxn modelId="{0776E0C2-1483-4479-90B1-480CB8161862}" type="presOf" srcId="{A5E37626-7DB0-4C70-8E25-0D5F122A2984}" destId="{DBFD10F5-F48B-4F2C-A8B1-F923B4A8B77B}" srcOrd="0" destOrd="0" presId="urn:microsoft.com/office/officeart/2016/7/layout/LinearBlockProcessNumbered"/>
    <dgm:cxn modelId="{E33F09D0-6129-4082-847A-BABEB2719939}" srcId="{0FE8A1AD-2E62-4831-BC01-F909372E951F}" destId="{1D8A8430-78A6-45F5-B8C2-0C7CB595B5D5}" srcOrd="0" destOrd="0" parTransId="{B5287D22-8C6C-4B6F-9AF4-55C5F460BDB9}" sibTransId="{35A4495A-5B91-41E7-9219-391FB6FBDC29}"/>
    <dgm:cxn modelId="{1713B1E9-5A41-488B-961F-4CFEAC70F957}" type="presOf" srcId="{A5F28168-7F10-43A8-A94E-DE678F1CA27F}" destId="{C931F15D-55B7-4963-ABE1-8DCF5E441DEA}" srcOrd="0" destOrd="0" presId="urn:microsoft.com/office/officeart/2016/7/layout/LinearBlockProcessNumbered"/>
    <dgm:cxn modelId="{2343BCFC-C95E-4924-BC88-ED4147E43831}" type="presOf" srcId="{1D8A8430-78A6-45F5-B8C2-0C7CB595B5D5}" destId="{FB21104F-6C3D-4956-96E6-FEC60BAC72B4}" srcOrd="1" destOrd="0" presId="urn:microsoft.com/office/officeart/2016/7/layout/LinearBlockProcessNumbered"/>
    <dgm:cxn modelId="{B83BBBCE-F1F4-4EE5-927E-1E18FADF17FD}" type="presParOf" srcId="{2BE8D6D9-7857-4C3A-980E-9A153F780A24}" destId="{7F0839D9-53E3-4C42-9E18-74D46624523D}" srcOrd="0" destOrd="0" presId="urn:microsoft.com/office/officeart/2016/7/layout/LinearBlockProcessNumbered"/>
    <dgm:cxn modelId="{71D07C92-3433-499C-8C9D-DDB9AE3D0CF6}" type="presParOf" srcId="{7F0839D9-53E3-4C42-9E18-74D46624523D}" destId="{4EA27A35-16BB-496D-A0EC-AA2E734ECE65}" srcOrd="0" destOrd="0" presId="urn:microsoft.com/office/officeart/2016/7/layout/LinearBlockProcessNumbered"/>
    <dgm:cxn modelId="{BE7BA740-2F5F-48E3-BA8C-E24FD5E126DA}" type="presParOf" srcId="{7F0839D9-53E3-4C42-9E18-74D46624523D}" destId="{1EF2192B-1DB8-4534-8E8A-0967D9C53468}" srcOrd="1" destOrd="0" presId="urn:microsoft.com/office/officeart/2016/7/layout/LinearBlockProcessNumbered"/>
    <dgm:cxn modelId="{2CA20E3A-B8C9-4F35-9F01-52660D2B83B1}" type="presParOf" srcId="{7F0839D9-53E3-4C42-9E18-74D46624523D}" destId="{FB21104F-6C3D-4956-96E6-FEC60BAC72B4}" srcOrd="2" destOrd="0" presId="urn:microsoft.com/office/officeart/2016/7/layout/LinearBlockProcessNumbered"/>
    <dgm:cxn modelId="{B512CC11-FC96-4717-AEAD-7F26D9BE5C9C}" type="presParOf" srcId="{2BE8D6D9-7857-4C3A-980E-9A153F780A24}" destId="{C9DB2C7A-E2C7-443B-9B59-80F6EA3AA9F3}" srcOrd="1" destOrd="0" presId="urn:microsoft.com/office/officeart/2016/7/layout/LinearBlockProcessNumbered"/>
    <dgm:cxn modelId="{419D8439-CF07-478F-A324-FA1EAC750A9C}" type="presParOf" srcId="{2BE8D6D9-7857-4C3A-980E-9A153F780A24}" destId="{85CADF3B-5C16-4E79-B11D-9B687E325843}" srcOrd="2" destOrd="0" presId="urn:microsoft.com/office/officeart/2016/7/layout/LinearBlockProcessNumbered"/>
    <dgm:cxn modelId="{0BA7C624-336B-417A-9637-775FCA0D705E}" type="presParOf" srcId="{85CADF3B-5C16-4E79-B11D-9B687E325843}" destId="{A081F537-9684-42F0-B6B3-6065CD17DC33}" srcOrd="0" destOrd="0" presId="urn:microsoft.com/office/officeart/2016/7/layout/LinearBlockProcessNumbered"/>
    <dgm:cxn modelId="{B9F2D6B0-D5B4-4913-81E3-B215EA3121A1}" type="presParOf" srcId="{85CADF3B-5C16-4E79-B11D-9B687E325843}" destId="{C931F15D-55B7-4963-ABE1-8DCF5E441DEA}" srcOrd="1" destOrd="0" presId="urn:microsoft.com/office/officeart/2016/7/layout/LinearBlockProcessNumbered"/>
    <dgm:cxn modelId="{033FDFC2-81B5-43B9-9DEF-061171656A33}" type="presParOf" srcId="{85CADF3B-5C16-4E79-B11D-9B687E325843}" destId="{B597FFF0-7976-40B3-95E0-362B28A0540E}" srcOrd="2" destOrd="0" presId="urn:microsoft.com/office/officeart/2016/7/layout/LinearBlockProcessNumbered"/>
    <dgm:cxn modelId="{7D0C7D08-C9D9-4F8B-BBAF-541ED9F93D93}" type="presParOf" srcId="{2BE8D6D9-7857-4C3A-980E-9A153F780A24}" destId="{17EEE46E-83C4-4ED6-B9B9-F1474E733B1F}" srcOrd="3" destOrd="0" presId="urn:microsoft.com/office/officeart/2016/7/layout/LinearBlockProcessNumbered"/>
    <dgm:cxn modelId="{AE3DE1E6-608C-40B1-9DB5-1CC6BB712437}" type="presParOf" srcId="{2BE8D6D9-7857-4C3A-980E-9A153F780A24}" destId="{60A3432D-7E3D-455C-8FDB-C9D28BBC1230}" srcOrd="4" destOrd="0" presId="urn:microsoft.com/office/officeart/2016/7/layout/LinearBlockProcessNumbered"/>
    <dgm:cxn modelId="{CD26FC9A-B77C-4851-BEE6-AB43F3BF7501}" type="presParOf" srcId="{60A3432D-7E3D-455C-8FDB-C9D28BBC1230}" destId="{DBFD10F5-F48B-4F2C-A8B1-F923B4A8B77B}" srcOrd="0" destOrd="0" presId="urn:microsoft.com/office/officeart/2016/7/layout/LinearBlockProcessNumbered"/>
    <dgm:cxn modelId="{21620751-CE59-412A-AB41-B17065FBABE4}" type="presParOf" srcId="{60A3432D-7E3D-455C-8FDB-C9D28BBC1230}" destId="{842C1E7E-21E0-41D6-A24E-9CC336EAC7DD}" srcOrd="1" destOrd="0" presId="urn:microsoft.com/office/officeart/2016/7/layout/LinearBlockProcessNumbered"/>
    <dgm:cxn modelId="{42B1CD52-872A-4F5C-8AA5-1AB358E5D5B5}" type="presParOf" srcId="{60A3432D-7E3D-455C-8FDB-C9D28BBC1230}" destId="{BEB98BD0-B36A-4187-BC6C-8E86B9C74D2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49F4F-E436-48B0-8CF6-1E3BD0A55575}">
      <dsp:nvSpPr>
        <dsp:cNvPr id="0" name=""/>
        <dsp:cNvSpPr/>
      </dsp:nvSpPr>
      <dsp:spPr>
        <a:xfrm>
          <a:off x="0" y="0"/>
          <a:ext cx="870203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4A61E2-ED3E-484F-B9E6-416B0DB92B42}">
      <dsp:nvSpPr>
        <dsp:cNvPr id="0" name=""/>
        <dsp:cNvSpPr/>
      </dsp:nvSpPr>
      <dsp:spPr>
        <a:xfrm>
          <a:off x="0" y="0"/>
          <a:ext cx="8702038" cy="100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l-GR" sz="3200" b="1" kern="1200" dirty="0">
              <a:solidFill>
                <a:schemeClr val="accent1">
                  <a:lumMod val="75000"/>
                </a:schemeClr>
              </a:solidFill>
            </a:rPr>
            <a:t>Οι τρεις κουλτούρες</a:t>
          </a:r>
          <a:r>
            <a:rPr lang="el-GR" sz="3200" kern="1200" dirty="0">
              <a:solidFill>
                <a:schemeClr val="accent1">
                  <a:lumMod val="75000"/>
                </a:schemeClr>
              </a:solidFill>
            </a:rPr>
            <a:t> </a:t>
          </a:r>
          <a:endParaRPr lang="en-US" sz="3200" kern="1200" dirty="0">
            <a:solidFill>
              <a:schemeClr val="accent1">
                <a:lumMod val="75000"/>
              </a:schemeClr>
            </a:solidFill>
          </a:endParaRPr>
        </a:p>
      </dsp:txBody>
      <dsp:txXfrm>
        <a:off x="0" y="0"/>
        <a:ext cx="8702038" cy="1005840"/>
      </dsp:txXfrm>
    </dsp:sp>
    <dsp:sp modelId="{1A1AC8CA-999D-4FA2-A361-F41EBEE54B0D}">
      <dsp:nvSpPr>
        <dsp:cNvPr id="0" name=""/>
        <dsp:cNvSpPr/>
      </dsp:nvSpPr>
      <dsp:spPr>
        <a:xfrm>
          <a:off x="0" y="1005840"/>
          <a:ext cx="870203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930D4E-E10F-4D22-98CC-C38211D7A7D3}">
      <dsp:nvSpPr>
        <dsp:cNvPr id="0" name=""/>
        <dsp:cNvSpPr/>
      </dsp:nvSpPr>
      <dsp:spPr>
        <a:xfrm>
          <a:off x="0" y="1005840"/>
          <a:ext cx="8702038" cy="100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l-GR" sz="2400" b="1" kern="1200" dirty="0"/>
            <a:t>Το πνεύμα μιας εποχής και η βιωμένη αίσθηση</a:t>
          </a:r>
          <a:endParaRPr lang="en-US" sz="2400" b="1" kern="1200" dirty="0"/>
        </a:p>
      </dsp:txBody>
      <dsp:txXfrm>
        <a:off x="0" y="1005840"/>
        <a:ext cx="8702038" cy="1005840"/>
      </dsp:txXfrm>
    </dsp:sp>
    <dsp:sp modelId="{FAB3F558-6A23-4B9F-B004-6822C0F5C1A5}">
      <dsp:nvSpPr>
        <dsp:cNvPr id="0" name=""/>
        <dsp:cNvSpPr/>
      </dsp:nvSpPr>
      <dsp:spPr>
        <a:xfrm>
          <a:off x="0" y="2011680"/>
          <a:ext cx="870203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320BA8-47F3-469B-A89E-0770EB7489B5}">
      <dsp:nvSpPr>
        <dsp:cNvPr id="0" name=""/>
        <dsp:cNvSpPr/>
      </dsp:nvSpPr>
      <dsp:spPr>
        <a:xfrm>
          <a:off x="0" y="2011680"/>
          <a:ext cx="8702038" cy="100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l-GR" sz="2400" b="1" kern="1200" dirty="0"/>
            <a:t>Η δομή της αίσθησης  </a:t>
          </a:r>
          <a:endParaRPr lang="en-US" sz="2400" b="1" kern="1200" dirty="0"/>
        </a:p>
      </dsp:txBody>
      <dsp:txXfrm>
        <a:off x="0" y="2011680"/>
        <a:ext cx="8702038" cy="1005840"/>
      </dsp:txXfrm>
    </dsp:sp>
    <dsp:sp modelId="{3FF791FA-642F-40CA-90F9-C2CA33E40C33}">
      <dsp:nvSpPr>
        <dsp:cNvPr id="0" name=""/>
        <dsp:cNvSpPr/>
      </dsp:nvSpPr>
      <dsp:spPr>
        <a:xfrm>
          <a:off x="0" y="3017520"/>
          <a:ext cx="8702038"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DA116F-8C78-4898-959C-6AE83240BF62}">
      <dsp:nvSpPr>
        <dsp:cNvPr id="0" name=""/>
        <dsp:cNvSpPr/>
      </dsp:nvSpPr>
      <dsp:spPr>
        <a:xfrm>
          <a:off x="0" y="3017520"/>
          <a:ext cx="8702038" cy="100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l-GR" sz="2400" b="1" kern="1200" dirty="0"/>
            <a:t>Τα τρία επίπεδα της κουλτούρας</a:t>
          </a:r>
          <a:endParaRPr lang="en-US" sz="2400" b="1" kern="1200" dirty="0"/>
        </a:p>
      </dsp:txBody>
      <dsp:txXfrm>
        <a:off x="0" y="3017520"/>
        <a:ext cx="8702038" cy="1005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0EFD0-2AB7-47C0-B7E6-B53AE6DFDE76}">
      <dsp:nvSpPr>
        <dsp:cNvPr id="0" name=""/>
        <dsp:cNvSpPr/>
      </dsp:nvSpPr>
      <dsp:spPr>
        <a:xfrm>
          <a:off x="2835" y="675202"/>
          <a:ext cx="2249829" cy="1349897"/>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b="1" kern="1200" dirty="0"/>
            <a:t>Ο R. Williams διακρίνει την κουλτούρα σε τρεις γενικές κατηγορίες: </a:t>
          </a:r>
          <a:endParaRPr lang="en-US" sz="1700" b="1" kern="1200" dirty="0"/>
        </a:p>
      </dsp:txBody>
      <dsp:txXfrm>
        <a:off x="2835" y="675202"/>
        <a:ext cx="2249829" cy="1349897"/>
      </dsp:txXfrm>
    </dsp:sp>
    <dsp:sp modelId="{5F34B49C-A1B6-477D-8D12-31001E4AB971}">
      <dsp:nvSpPr>
        <dsp:cNvPr id="0" name=""/>
        <dsp:cNvSpPr/>
      </dsp:nvSpPr>
      <dsp:spPr>
        <a:xfrm>
          <a:off x="2477648" y="675202"/>
          <a:ext cx="2249829" cy="1349897"/>
        </a:xfrm>
        <a:prstGeom prst="rect">
          <a:avLst/>
        </a:prstGeom>
        <a:solidFill>
          <a:schemeClr val="accent2">
            <a:hueOff val="64738"/>
            <a:satOff val="-6856"/>
            <a:lumOff val="-16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 </a:t>
          </a:r>
          <a:r>
            <a:rPr lang="el-GR" sz="1700" b="1" kern="1200" dirty="0"/>
            <a:t>εξιδανικευτική</a:t>
          </a:r>
          <a:endParaRPr lang="en-US" sz="1700" b="1" kern="1200" dirty="0"/>
        </a:p>
      </dsp:txBody>
      <dsp:txXfrm>
        <a:off x="2477648" y="675202"/>
        <a:ext cx="2249829" cy="1349897"/>
      </dsp:txXfrm>
    </dsp:sp>
    <dsp:sp modelId="{288BB1FE-219B-4F8C-A0D3-5609824B2932}">
      <dsp:nvSpPr>
        <dsp:cNvPr id="0" name=""/>
        <dsp:cNvSpPr/>
      </dsp:nvSpPr>
      <dsp:spPr>
        <a:xfrm>
          <a:off x="4952461" y="675202"/>
          <a:ext cx="2249829" cy="1349897"/>
        </a:xfrm>
        <a:prstGeom prst="rect">
          <a:avLst/>
        </a:prstGeom>
        <a:solidFill>
          <a:schemeClr val="accent2">
            <a:hueOff val="129476"/>
            <a:satOff val="-13712"/>
            <a:lumOff val="-3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b="1" kern="1200" dirty="0"/>
            <a:t>περιγραφική  </a:t>
          </a:r>
          <a:endParaRPr lang="en-US" sz="1700" b="1" kern="1200" dirty="0"/>
        </a:p>
      </dsp:txBody>
      <dsp:txXfrm>
        <a:off x="4952461" y="675202"/>
        <a:ext cx="2249829" cy="1349897"/>
      </dsp:txXfrm>
    </dsp:sp>
    <dsp:sp modelId="{69330E69-D8DD-4074-A20C-841DAB647B4F}">
      <dsp:nvSpPr>
        <dsp:cNvPr id="0" name=""/>
        <dsp:cNvSpPr/>
      </dsp:nvSpPr>
      <dsp:spPr>
        <a:xfrm>
          <a:off x="7427274" y="675202"/>
          <a:ext cx="2249829" cy="1349897"/>
        </a:xfrm>
        <a:prstGeom prst="rect">
          <a:avLst/>
        </a:prstGeom>
        <a:solidFill>
          <a:schemeClr val="accent2">
            <a:hueOff val="194214"/>
            <a:satOff val="-20568"/>
            <a:lumOff val="-50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b="1" kern="1200" dirty="0"/>
            <a:t>κοινωνικού </a:t>
          </a:r>
          <a:endParaRPr lang="en-US" sz="1700" b="1" kern="1200" dirty="0"/>
        </a:p>
        <a:p>
          <a:pPr marL="0" lvl="0" indent="0" algn="ctr" defTabSz="755650">
            <a:lnSpc>
              <a:spcPct val="90000"/>
            </a:lnSpc>
            <a:spcBef>
              <a:spcPct val="0"/>
            </a:spcBef>
            <a:spcAft>
              <a:spcPct val="35000"/>
            </a:spcAft>
            <a:buNone/>
          </a:pPr>
          <a:r>
            <a:rPr lang="el-GR" sz="1700" b="1" kern="1200" dirty="0"/>
            <a:t>ορισμού </a:t>
          </a:r>
          <a:endParaRPr lang="en-US" sz="1700" b="1" kern="1200" dirty="0"/>
        </a:p>
      </dsp:txBody>
      <dsp:txXfrm>
        <a:off x="7427274" y="675202"/>
        <a:ext cx="2249829" cy="1349897"/>
      </dsp:txXfrm>
    </dsp:sp>
    <dsp:sp modelId="{C878EB92-5812-4EBD-8BC4-E8B98E172C71}">
      <dsp:nvSpPr>
        <dsp:cNvPr id="0" name=""/>
        <dsp:cNvSpPr/>
      </dsp:nvSpPr>
      <dsp:spPr>
        <a:xfrm>
          <a:off x="2835" y="2250082"/>
          <a:ext cx="2249829" cy="1349897"/>
        </a:xfrm>
        <a:prstGeom prst="rect">
          <a:avLst/>
        </a:prstGeom>
        <a:solidFill>
          <a:schemeClr val="accent2">
            <a:hueOff val="258951"/>
            <a:satOff val="-27425"/>
            <a:lumOff val="-67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b="1" kern="1200" dirty="0"/>
            <a:t>ή για να το διατυπώσουμε καλύτερα: </a:t>
          </a:r>
          <a:endParaRPr lang="en-US" sz="1700" b="1" kern="1200" dirty="0"/>
        </a:p>
      </dsp:txBody>
      <dsp:txXfrm>
        <a:off x="2835" y="2250082"/>
        <a:ext cx="2249829" cy="1349897"/>
      </dsp:txXfrm>
    </dsp:sp>
    <dsp:sp modelId="{91B5192B-575E-48DE-98EE-08FA9AA5BC91}">
      <dsp:nvSpPr>
        <dsp:cNvPr id="0" name=""/>
        <dsp:cNvSpPr/>
      </dsp:nvSpPr>
      <dsp:spPr>
        <a:xfrm>
          <a:off x="2477648" y="2250082"/>
          <a:ext cx="2249829" cy="1349897"/>
        </a:xfrm>
        <a:prstGeom prst="rect">
          <a:avLst/>
        </a:prstGeom>
        <a:solidFill>
          <a:schemeClr val="accent2">
            <a:hueOff val="323689"/>
            <a:satOff val="-34281"/>
            <a:lumOff val="-84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b="1" kern="1200" dirty="0"/>
            <a:t> ιδεατή </a:t>
          </a:r>
          <a:endParaRPr lang="en-US" sz="1700" b="1" kern="1200" dirty="0"/>
        </a:p>
      </dsp:txBody>
      <dsp:txXfrm>
        <a:off x="2477648" y="2250082"/>
        <a:ext cx="2249829" cy="1349897"/>
      </dsp:txXfrm>
    </dsp:sp>
    <dsp:sp modelId="{8E33E409-E1FC-439F-9D83-B17B05DD52E4}">
      <dsp:nvSpPr>
        <dsp:cNvPr id="0" name=""/>
        <dsp:cNvSpPr/>
      </dsp:nvSpPr>
      <dsp:spPr>
        <a:xfrm>
          <a:off x="4952461" y="2250082"/>
          <a:ext cx="2249829" cy="1349897"/>
        </a:xfrm>
        <a:prstGeom prst="rect">
          <a:avLst/>
        </a:prstGeom>
        <a:solidFill>
          <a:schemeClr val="accent2">
            <a:hueOff val="388427"/>
            <a:satOff val="-41137"/>
            <a:lumOff val="-100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τ</a:t>
          </a:r>
          <a:r>
            <a:rPr lang="el-GR" sz="1700" b="1" kern="1200" dirty="0"/>
            <a:t>εκμηριωμένη </a:t>
          </a:r>
          <a:r>
            <a:rPr lang="el-GR" sz="1700" kern="1200" dirty="0"/>
            <a:t> </a:t>
          </a:r>
          <a:endParaRPr lang="en-US" sz="1700" kern="1200" dirty="0"/>
        </a:p>
      </dsp:txBody>
      <dsp:txXfrm>
        <a:off x="4952461" y="2250082"/>
        <a:ext cx="2249829" cy="1349897"/>
      </dsp:txXfrm>
    </dsp:sp>
    <dsp:sp modelId="{AFD58DE6-B7DC-4285-804F-06923E42A139}">
      <dsp:nvSpPr>
        <dsp:cNvPr id="0" name=""/>
        <dsp:cNvSpPr/>
      </dsp:nvSpPr>
      <dsp:spPr>
        <a:xfrm>
          <a:off x="7427274" y="2250082"/>
          <a:ext cx="2249829" cy="1349897"/>
        </a:xfrm>
        <a:prstGeom prst="rect">
          <a:avLst/>
        </a:prstGeom>
        <a:solidFill>
          <a:schemeClr val="accent2">
            <a:hueOff val="453165"/>
            <a:satOff val="-47993"/>
            <a:lumOff val="-117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b="1" kern="1200" dirty="0"/>
            <a:t>κοινωνιολογική </a:t>
          </a:r>
          <a:endParaRPr lang="en-US" sz="1700" b="1" kern="1200" dirty="0"/>
        </a:p>
      </dsp:txBody>
      <dsp:txXfrm>
        <a:off x="7427274" y="2250082"/>
        <a:ext cx="2249829" cy="13498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359D6-7645-4967-9E1B-A472AE18EC8C}">
      <dsp:nvSpPr>
        <dsp:cNvPr id="0" name=""/>
        <dsp:cNvSpPr/>
      </dsp:nvSpPr>
      <dsp:spPr>
        <a:xfrm>
          <a:off x="4642942" y="2291790"/>
          <a:ext cx="3284915" cy="570109"/>
        </a:xfrm>
        <a:custGeom>
          <a:avLst/>
          <a:gdLst/>
          <a:ahLst/>
          <a:cxnLst/>
          <a:rect l="0" t="0" r="0" b="0"/>
          <a:pathLst>
            <a:path>
              <a:moveTo>
                <a:pt x="0" y="0"/>
              </a:moveTo>
              <a:lnTo>
                <a:pt x="0" y="285054"/>
              </a:lnTo>
              <a:lnTo>
                <a:pt x="3284915" y="285054"/>
              </a:lnTo>
              <a:lnTo>
                <a:pt x="3284915" y="5701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8D751C-1C4E-45D8-BC6F-8544F3BB6D9F}">
      <dsp:nvSpPr>
        <dsp:cNvPr id="0" name=""/>
        <dsp:cNvSpPr/>
      </dsp:nvSpPr>
      <dsp:spPr>
        <a:xfrm>
          <a:off x="4597222" y="2291790"/>
          <a:ext cx="91440" cy="570109"/>
        </a:xfrm>
        <a:custGeom>
          <a:avLst/>
          <a:gdLst/>
          <a:ahLst/>
          <a:cxnLst/>
          <a:rect l="0" t="0" r="0" b="0"/>
          <a:pathLst>
            <a:path>
              <a:moveTo>
                <a:pt x="45720" y="0"/>
              </a:moveTo>
              <a:lnTo>
                <a:pt x="45720" y="5701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C7BC09-E2AD-4BD0-AAF9-BF2DFCA6F285}">
      <dsp:nvSpPr>
        <dsp:cNvPr id="0" name=""/>
        <dsp:cNvSpPr/>
      </dsp:nvSpPr>
      <dsp:spPr>
        <a:xfrm>
          <a:off x="1358026" y="2291790"/>
          <a:ext cx="3284915" cy="570109"/>
        </a:xfrm>
        <a:custGeom>
          <a:avLst/>
          <a:gdLst/>
          <a:ahLst/>
          <a:cxnLst/>
          <a:rect l="0" t="0" r="0" b="0"/>
          <a:pathLst>
            <a:path>
              <a:moveTo>
                <a:pt x="3284915" y="0"/>
              </a:moveTo>
              <a:lnTo>
                <a:pt x="3284915" y="285054"/>
              </a:lnTo>
              <a:lnTo>
                <a:pt x="0" y="285054"/>
              </a:lnTo>
              <a:lnTo>
                <a:pt x="0" y="5701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E97B3F-0C4E-4016-99D1-690D334324E8}">
      <dsp:nvSpPr>
        <dsp:cNvPr id="0" name=""/>
        <dsp:cNvSpPr/>
      </dsp:nvSpPr>
      <dsp:spPr>
        <a:xfrm>
          <a:off x="2663020" y="862146"/>
          <a:ext cx="3959843" cy="142964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b="1" kern="1200" dirty="0"/>
            <a:t>Ο </a:t>
          </a:r>
          <a:r>
            <a:rPr lang="el-GR" sz="2600" b="1" kern="1200" dirty="0" err="1"/>
            <a:t>Williams</a:t>
          </a:r>
          <a:r>
            <a:rPr lang="el-GR" sz="2600" b="1" kern="1200" dirty="0"/>
            <a:t> διακρίνει τρία επίπεδα στην κουλτούρα:</a:t>
          </a:r>
          <a:endParaRPr lang="en-US" sz="2600" b="1" kern="1200" dirty="0"/>
        </a:p>
      </dsp:txBody>
      <dsp:txXfrm>
        <a:off x="2663020" y="862146"/>
        <a:ext cx="3959843" cy="1429644"/>
      </dsp:txXfrm>
    </dsp:sp>
    <dsp:sp modelId="{686DE900-70E0-4C23-8EB1-B0A8738C90C3}">
      <dsp:nvSpPr>
        <dsp:cNvPr id="0" name=""/>
        <dsp:cNvSpPr/>
      </dsp:nvSpPr>
      <dsp:spPr>
        <a:xfrm>
          <a:off x="623" y="2861900"/>
          <a:ext cx="2714806" cy="135740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b="1" kern="1200" dirty="0"/>
            <a:t>βιωμένη </a:t>
          </a:r>
        </a:p>
        <a:p>
          <a:pPr marL="0" lvl="0" indent="0" algn="ctr" defTabSz="1155700">
            <a:lnSpc>
              <a:spcPct val="90000"/>
            </a:lnSpc>
            <a:spcBef>
              <a:spcPct val="0"/>
            </a:spcBef>
            <a:spcAft>
              <a:spcPct val="35000"/>
            </a:spcAft>
            <a:buNone/>
          </a:pPr>
          <a:r>
            <a:rPr lang="el-GR" sz="2600" b="1" kern="1200" dirty="0"/>
            <a:t>κουλτούρα</a:t>
          </a:r>
          <a:endParaRPr lang="en-US" sz="2600" b="1" kern="1200" dirty="0"/>
        </a:p>
      </dsp:txBody>
      <dsp:txXfrm>
        <a:off x="623" y="2861900"/>
        <a:ext cx="2714806" cy="1357403"/>
      </dsp:txXfrm>
    </dsp:sp>
    <dsp:sp modelId="{1F98D033-E5A3-43C0-A566-C434F46FAC78}">
      <dsp:nvSpPr>
        <dsp:cNvPr id="0" name=""/>
        <dsp:cNvSpPr/>
      </dsp:nvSpPr>
      <dsp:spPr>
        <a:xfrm>
          <a:off x="3285539" y="2861900"/>
          <a:ext cx="2714806" cy="135740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b="1" kern="1200" dirty="0"/>
            <a:t>καταγεγραμμένη κουλτούρα  </a:t>
          </a:r>
          <a:endParaRPr lang="en-US" sz="2600" b="1" kern="1200" dirty="0"/>
        </a:p>
      </dsp:txBody>
      <dsp:txXfrm>
        <a:off x="3285539" y="2861900"/>
        <a:ext cx="2714806" cy="1357403"/>
      </dsp:txXfrm>
    </dsp:sp>
    <dsp:sp modelId="{CF591F88-AA89-4BD6-8FAD-C559239D8483}">
      <dsp:nvSpPr>
        <dsp:cNvPr id="0" name=""/>
        <dsp:cNvSpPr/>
      </dsp:nvSpPr>
      <dsp:spPr>
        <a:xfrm>
          <a:off x="6570455" y="2861900"/>
          <a:ext cx="2714806" cy="135740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b="1" kern="1200" dirty="0"/>
            <a:t>κουλτούρα της επιλεκτικής παράδοσης.</a:t>
          </a:r>
          <a:endParaRPr lang="en-US" sz="2600" b="1" kern="1200" dirty="0"/>
        </a:p>
      </dsp:txBody>
      <dsp:txXfrm>
        <a:off x="6570455" y="2861900"/>
        <a:ext cx="2714806" cy="13574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E434F-54D9-46A9-A7E6-5373971D79BC}">
      <dsp:nvSpPr>
        <dsp:cNvPr id="0" name=""/>
        <dsp:cNvSpPr/>
      </dsp:nvSpPr>
      <dsp:spPr>
        <a:xfrm>
          <a:off x="768" y="784736"/>
          <a:ext cx="3111705" cy="3734046"/>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367" tIns="0" rIns="307367" bIns="330200" numCol="1" spcCol="1270" anchor="t" anchorCtr="0">
          <a:noAutofit/>
        </a:bodyPr>
        <a:lstStyle/>
        <a:p>
          <a:pPr marL="0" lvl="0" indent="0" algn="l" defTabSz="755650">
            <a:lnSpc>
              <a:spcPct val="90000"/>
            </a:lnSpc>
            <a:spcBef>
              <a:spcPct val="0"/>
            </a:spcBef>
            <a:spcAft>
              <a:spcPct val="35000"/>
            </a:spcAft>
            <a:buNone/>
          </a:pPr>
          <a:r>
            <a:rPr lang="el-GR" sz="1700" b="1" kern="1200" dirty="0"/>
            <a:t>Το πρώτο επίπεδο έχει να κάνει με την κουλτούρα που βιώνουν συγκεκριμένοι άνθρωποι σε συγκεκριμένο τόπο και χρόνο. </a:t>
          </a:r>
          <a:endParaRPr lang="en-US" sz="1700" b="1" kern="1200" dirty="0"/>
        </a:p>
      </dsp:txBody>
      <dsp:txXfrm>
        <a:off x="768" y="2278355"/>
        <a:ext cx="3111705" cy="2240427"/>
      </dsp:txXfrm>
    </dsp:sp>
    <dsp:sp modelId="{70F18114-B081-44AC-97AC-9AC9A67A1C02}">
      <dsp:nvSpPr>
        <dsp:cNvPr id="0" name=""/>
        <dsp:cNvSpPr/>
      </dsp:nvSpPr>
      <dsp:spPr>
        <a:xfrm>
          <a:off x="768" y="784736"/>
          <a:ext cx="3111705" cy="1493618"/>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07367" tIns="165100" rIns="307367"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768" y="784736"/>
        <a:ext cx="3111705" cy="1493618"/>
      </dsp:txXfrm>
    </dsp:sp>
    <dsp:sp modelId="{214BB015-F5CC-4296-9993-0B13E000E862}">
      <dsp:nvSpPr>
        <dsp:cNvPr id="0" name=""/>
        <dsp:cNvSpPr/>
      </dsp:nvSpPr>
      <dsp:spPr>
        <a:xfrm>
          <a:off x="3361409" y="784736"/>
          <a:ext cx="3111705" cy="3734046"/>
        </a:xfrm>
        <a:prstGeom prst="rect">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367" tIns="0" rIns="307367" bIns="330200" numCol="1" spcCol="1270" anchor="t" anchorCtr="0">
          <a:noAutofit/>
        </a:bodyPr>
        <a:lstStyle/>
        <a:p>
          <a:pPr marL="0" lvl="0" indent="0" algn="l" defTabSz="755650">
            <a:lnSpc>
              <a:spcPct val="90000"/>
            </a:lnSpc>
            <a:spcBef>
              <a:spcPct val="0"/>
            </a:spcBef>
            <a:spcAft>
              <a:spcPct val="35000"/>
            </a:spcAft>
            <a:buNone/>
          </a:pPr>
          <a:r>
            <a:rPr lang="el-GR" sz="1700" b="1" kern="1200" dirty="0"/>
            <a:t>Το δεύτερο επίπεδο αναφέρεται σε κάθε είδους κουλτούρα που έχει ως αφετηρία γεγονότα της καθημερινότητας και φτάνει μέχρι την τέχνη.</a:t>
          </a:r>
          <a:endParaRPr lang="en-US" sz="1700" b="1" kern="1200" dirty="0"/>
        </a:p>
      </dsp:txBody>
      <dsp:txXfrm>
        <a:off x="3361409" y="2278355"/>
        <a:ext cx="3111705" cy="2240427"/>
      </dsp:txXfrm>
    </dsp:sp>
    <dsp:sp modelId="{9671506E-F065-487A-ABD3-004DA877DCF1}">
      <dsp:nvSpPr>
        <dsp:cNvPr id="0" name=""/>
        <dsp:cNvSpPr/>
      </dsp:nvSpPr>
      <dsp:spPr>
        <a:xfrm>
          <a:off x="3361409" y="784736"/>
          <a:ext cx="3111705" cy="1493618"/>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07367" tIns="165100" rIns="307367"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361409" y="784736"/>
        <a:ext cx="3111705" cy="1493618"/>
      </dsp:txXfrm>
    </dsp:sp>
    <dsp:sp modelId="{B8756021-4E4B-4AFD-9425-835DFB1FB228}">
      <dsp:nvSpPr>
        <dsp:cNvPr id="0" name=""/>
        <dsp:cNvSpPr/>
      </dsp:nvSpPr>
      <dsp:spPr>
        <a:xfrm>
          <a:off x="6722051" y="784736"/>
          <a:ext cx="3111705" cy="3734046"/>
        </a:xfrm>
        <a:prstGeom prst="rect">
          <a:avLst/>
        </a:prstGeom>
        <a:solidFill>
          <a:schemeClr val="accent4">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367" tIns="0" rIns="307367" bIns="330200" numCol="1" spcCol="1270" anchor="t" anchorCtr="0">
          <a:noAutofit/>
        </a:bodyPr>
        <a:lstStyle/>
        <a:p>
          <a:pPr marL="0" lvl="0" indent="0" algn="l" defTabSz="755650">
            <a:lnSpc>
              <a:spcPct val="90000"/>
            </a:lnSpc>
            <a:spcBef>
              <a:spcPct val="0"/>
            </a:spcBef>
            <a:spcAft>
              <a:spcPct val="35000"/>
            </a:spcAft>
            <a:buNone/>
          </a:pPr>
          <a:r>
            <a:rPr lang="el-GR" sz="1700" b="1" kern="1200" dirty="0"/>
            <a:t>Το τρίτο επίπεδο είναι τόπος συνάντησης της βιωμένης κουλτούρας με κουλτούρες διαφόρων εποχών. </a:t>
          </a:r>
          <a:endParaRPr lang="en-US" sz="1700" b="1" kern="1200" dirty="0"/>
        </a:p>
      </dsp:txBody>
      <dsp:txXfrm>
        <a:off x="6722051" y="2278355"/>
        <a:ext cx="3111705" cy="2240427"/>
      </dsp:txXfrm>
    </dsp:sp>
    <dsp:sp modelId="{15D21FD3-F5E9-4E84-98C2-B7681C4C6FA6}">
      <dsp:nvSpPr>
        <dsp:cNvPr id="0" name=""/>
        <dsp:cNvSpPr/>
      </dsp:nvSpPr>
      <dsp:spPr>
        <a:xfrm>
          <a:off x="6722051" y="784736"/>
          <a:ext cx="3111705" cy="1493618"/>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07367" tIns="165100" rIns="307367"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6722051" y="784736"/>
        <a:ext cx="3111705" cy="14936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27A35-16BB-496D-A0EC-AA2E734ECE65}">
      <dsp:nvSpPr>
        <dsp:cNvPr id="0" name=""/>
        <dsp:cNvSpPr/>
      </dsp:nvSpPr>
      <dsp:spPr>
        <a:xfrm>
          <a:off x="144523" y="804790"/>
          <a:ext cx="3327201" cy="3992641"/>
        </a:xfrm>
        <a:prstGeom prst="rect">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711200">
            <a:lnSpc>
              <a:spcPct val="90000"/>
            </a:lnSpc>
            <a:spcBef>
              <a:spcPct val="0"/>
            </a:spcBef>
            <a:spcAft>
              <a:spcPct val="35000"/>
            </a:spcAft>
            <a:buNone/>
          </a:pPr>
          <a:r>
            <a:rPr lang="el-GR" sz="1600" b="1" kern="1200" dirty="0"/>
            <a:t>Όταν μια εποχή φτάσει στο τέλος της τα στοιχεία που τη συγκροτούσαν και τη συγκρατούσαν γίνονται ιστορικά τεκμήρια, τμήμα της ανθρώπινης κουλτούρας και υλικό που θα ερμηνεύεται ξανά και ξανά από την κοινωνία των ανθρώπων. </a:t>
          </a:r>
          <a:endParaRPr lang="en-US" sz="1600" b="1" kern="1200" dirty="0"/>
        </a:p>
      </dsp:txBody>
      <dsp:txXfrm>
        <a:off x="144523" y="2401846"/>
        <a:ext cx="3327201" cy="2395585"/>
      </dsp:txXfrm>
    </dsp:sp>
    <dsp:sp modelId="{1EF2192B-1DB8-4534-8E8A-0967D9C53468}">
      <dsp:nvSpPr>
        <dsp:cNvPr id="0" name=""/>
        <dsp:cNvSpPr/>
      </dsp:nvSpPr>
      <dsp:spPr>
        <a:xfrm>
          <a:off x="821" y="752526"/>
          <a:ext cx="3327201" cy="1597056"/>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821" y="752526"/>
        <a:ext cx="3327201" cy="1597056"/>
      </dsp:txXfrm>
    </dsp:sp>
    <dsp:sp modelId="{A081F537-9684-42F0-B6B3-6065CD17DC33}">
      <dsp:nvSpPr>
        <dsp:cNvPr id="0" name=""/>
        <dsp:cNvSpPr/>
      </dsp:nvSpPr>
      <dsp:spPr>
        <a:xfrm>
          <a:off x="3594199" y="752526"/>
          <a:ext cx="3327201" cy="3992641"/>
        </a:xfrm>
        <a:prstGeom prst="rect">
          <a:avLst/>
        </a:prstGeom>
        <a:solidFill>
          <a:schemeClr val="accent5">
            <a:hueOff val="2404066"/>
            <a:satOff val="-4882"/>
            <a:lumOff val="3137"/>
            <a:alphaOff val="0"/>
          </a:schemeClr>
        </a:solidFill>
        <a:ln w="15875" cap="rnd" cmpd="sng" algn="ctr">
          <a:solidFill>
            <a:schemeClr val="accent5">
              <a:hueOff val="2404066"/>
              <a:satOff val="-4882"/>
              <a:lumOff val="31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711200">
            <a:lnSpc>
              <a:spcPct val="90000"/>
            </a:lnSpc>
            <a:spcBef>
              <a:spcPct val="0"/>
            </a:spcBef>
            <a:spcAft>
              <a:spcPct val="35000"/>
            </a:spcAft>
            <a:buNone/>
          </a:pPr>
          <a:r>
            <a:rPr lang="el-GR" sz="1600" b="1" kern="1200" dirty="0"/>
            <a:t>Ο Williams επισημαίνει ότι η χρήση μιας παλαιότερης εποχής δεν γίνεται με έναν ουδέτερο τρόπο αλλά υποτάσσεται στις κυρίαρχες αντιλήψεις που δεν είναι άλλες από αυτές που έχει η κυρίαρχη τάξη. </a:t>
          </a:r>
          <a:endParaRPr lang="en-US" sz="1600" b="1" kern="1200" dirty="0"/>
        </a:p>
      </dsp:txBody>
      <dsp:txXfrm>
        <a:off x="3594199" y="2349583"/>
        <a:ext cx="3327201" cy="2395585"/>
      </dsp:txXfrm>
    </dsp:sp>
    <dsp:sp modelId="{C931F15D-55B7-4963-ABE1-8DCF5E441DEA}">
      <dsp:nvSpPr>
        <dsp:cNvPr id="0" name=""/>
        <dsp:cNvSpPr/>
      </dsp:nvSpPr>
      <dsp:spPr>
        <a:xfrm>
          <a:off x="3594199" y="752526"/>
          <a:ext cx="3327201" cy="1597056"/>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594199" y="752526"/>
        <a:ext cx="3327201" cy="1597056"/>
      </dsp:txXfrm>
    </dsp:sp>
    <dsp:sp modelId="{DBFD10F5-F48B-4F2C-A8B1-F923B4A8B77B}">
      <dsp:nvSpPr>
        <dsp:cNvPr id="0" name=""/>
        <dsp:cNvSpPr/>
      </dsp:nvSpPr>
      <dsp:spPr>
        <a:xfrm>
          <a:off x="7187576" y="752526"/>
          <a:ext cx="3327201" cy="3992641"/>
        </a:xfrm>
        <a:prstGeom prst="rect">
          <a:avLst/>
        </a:prstGeom>
        <a:solidFill>
          <a:schemeClr val="accent5">
            <a:hueOff val="4808133"/>
            <a:satOff val="-9764"/>
            <a:lumOff val="6275"/>
            <a:alphaOff val="0"/>
          </a:schemeClr>
        </a:solidFill>
        <a:ln w="15875" cap="rnd" cmpd="sng" algn="ctr">
          <a:solidFill>
            <a:schemeClr val="accent5">
              <a:hueOff val="4808133"/>
              <a:satOff val="-9764"/>
              <a:lumOff val="627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711200">
            <a:lnSpc>
              <a:spcPct val="90000"/>
            </a:lnSpc>
            <a:spcBef>
              <a:spcPct val="0"/>
            </a:spcBef>
            <a:spcAft>
              <a:spcPct val="35000"/>
            </a:spcAft>
            <a:buNone/>
          </a:pPr>
          <a:r>
            <a:rPr lang="el-GR" sz="1600" b="1" kern="1200" dirty="0"/>
            <a:t>Ο Williams μας καλεί να μελετήσουμε με τρόπο σοβαρό και ουσιαστικό την κουλτούρα ή τις κουλτούρες και να αναγνωρίσουμε τις διαφορετικές εναλλακτικές ερμηνείες που μπορεί να προσφέρει η ιστορία.</a:t>
          </a:r>
          <a:endParaRPr lang="en-US" sz="1600" b="1" kern="1200" dirty="0"/>
        </a:p>
      </dsp:txBody>
      <dsp:txXfrm>
        <a:off x="7187576" y="2349583"/>
        <a:ext cx="3327201" cy="2395585"/>
      </dsp:txXfrm>
    </dsp:sp>
    <dsp:sp modelId="{842C1E7E-21E0-41D6-A24E-9CC336EAC7DD}">
      <dsp:nvSpPr>
        <dsp:cNvPr id="0" name=""/>
        <dsp:cNvSpPr/>
      </dsp:nvSpPr>
      <dsp:spPr>
        <a:xfrm>
          <a:off x="7187576" y="752526"/>
          <a:ext cx="3327201" cy="1597056"/>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7187576" y="752526"/>
        <a:ext cx="3327201" cy="159705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31B9EB-ECA0-448E-B2E3-710300F9EE21}" type="datetimeFigureOut">
              <a:rPr lang="el-GR" smtClean="0"/>
              <a:t>3/12/2025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507B3B-5B93-4D1C-B565-5C5E3413F13D}" type="slidenum">
              <a:rPr lang="el-GR" smtClean="0"/>
              <a:t>‹Nr.›</a:t>
            </a:fld>
            <a:endParaRPr lang="el-GR"/>
          </a:p>
        </p:txBody>
      </p:sp>
    </p:spTree>
    <p:extLst>
      <p:ext uri="{BB962C8B-B14F-4D97-AF65-F5344CB8AC3E}">
        <p14:creationId xmlns:p14="http://schemas.microsoft.com/office/powerpoint/2010/main" val="889970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E23AEE0-AD23-489E-8780-47267985F8B3}" type="slidenum">
              <a:rPr lang="el-GR" smtClean="0"/>
              <a:t>26</a:t>
            </a:fld>
            <a:endParaRPr lang="el-GR"/>
          </a:p>
        </p:txBody>
      </p:sp>
    </p:spTree>
    <p:extLst>
      <p:ext uri="{BB962C8B-B14F-4D97-AF65-F5344CB8AC3E}">
        <p14:creationId xmlns:p14="http://schemas.microsoft.com/office/powerpoint/2010/main" val="4249616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12/3/2025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4.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3017520" y="2024744"/>
            <a:ext cx="8487092" cy="1737359"/>
          </a:xfrm>
        </p:spPr>
        <p:txBody>
          <a:bodyPr>
            <a:normAutofit fontScale="90000"/>
          </a:bodyPr>
          <a:lstStyle/>
          <a:p>
            <a:r>
              <a:rPr lang="el-GR" sz="3600" b="1" dirty="0">
                <a:solidFill>
                  <a:srgbClr val="C00000"/>
                </a:solidFill>
              </a:rPr>
              <a:t>Κοινωνική γένεση της λέξης και της ιδέας της κουλτούρας </a:t>
            </a:r>
            <a:br>
              <a:rPr lang="el-GR" dirty="0"/>
            </a:br>
            <a:endParaRPr lang="el-GR" dirty="0"/>
          </a:p>
        </p:txBody>
      </p:sp>
      <p:sp>
        <p:nvSpPr>
          <p:cNvPr id="3" name="Υπότιτλος 2"/>
          <p:cNvSpPr>
            <a:spLocks noGrp="1"/>
          </p:cNvSpPr>
          <p:nvPr>
            <p:ph type="subTitle" idx="1"/>
          </p:nvPr>
        </p:nvSpPr>
        <p:spPr>
          <a:xfrm>
            <a:off x="3128554" y="4058921"/>
            <a:ext cx="8265023" cy="1126283"/>
          </a:xfrm>
        </p:spPr>
        <p:txBody>
          <a:bodyPr>
            <a:noAutofit/>
          </a:bodyPr>
          <a:lstStyle/>
          <a:p>
            <a:r>
              <a:rPr lang="el-GR" sz="2000" b="1" dirty="0"/>
              <a:t>Από το βιβλίο του DENYS </a:t>
            </a:r>
            <a:r>
              <a:rPr lang="el-GR" sz="2000" b="1" i="1" dirty="0"/>
              <a:t>CUCHE </a:t>
            </a:r>
          </a:p>
          <a:p>
            <a:r>
              <a:rPr lang="el-GR" sz="2000" b="1" i="1" dirty="0"/>
              <a:t> «</a:t>
            </a:r>
            <a:r>
              <a:rPr lang="el-GR" sz="2000" b="1" dirty="0"/>
              <a:t>Η έννοια της κουλτούρας στις Κοινωνικές Επιστήμες»</a:t>
            </a:r>
          </a:p>
          <a:p>
            <a:r>
              <a:rPr lang="el-GR" sz="2000" b="1" dirty="0">
                <a:solidFill>
                  <a:srgbClr val="C00000"/>
                </a:solidFill>
              </a:rPr>
              <a:t> </a:t>
            </a:r>
          </a:p>
          <a:p>
            <a:r>
              <a:rPr lang="el-GR" b="1" dirty="0">
                <a:solidFill>
                  <a:srgbClr val="C00000"/>
                </a:solidFill>
              </a:rPr>
              <a:t> </a:t>
            </a:r>
            <a:r>
              <a:rPr lang="el-GR" sz="2400" b="1" dirty="0">
                <a:solidFill>
                  <a:srgbClr val="C00000"/>
                </a:solidFill>
              </a:rPr>
              <a:t>Παρουσίαση: </a:t>
            </a:r>
            <a:r>
              <a:rPr lang="el-GR" sz="2400" b="1" dirty="0" err="1">
                <a:solidFill>
                  <a:srgbClr val="C00000"/>
                </a:solidFill>
              </a:rPr>
              <a:t>Αννα</a:t>
            </a:r>
            <a:r>
              <a:rPr lang="el-GR" sz="2400" b="1" dirty="0">
                <a:solidFill>
                  <a:srgbClr val="C00000"/>
                </a:solidFill>
              </a:rPr>
              <a:t> Κούρτη</a:t>
            </a:r>
          </a:p>
        </p:txBody>
      </p:sp>
    </p:spTree>
    <p:extLst>
      <p:ext uri="{BB962C8B-B14F-4D97-AF65-F5344CB8AC3E}">
        <p14:creationId xmlns:p14="http://schemas.microsoft.com/office/powerpoint/2010/main" val="214467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9147" y="1293368"/>
            <a:ext cx="3001390" cy="4402038"/>
          </a:xfrm>
          <a:prstGeom prst="rect">
            <a:avLst/>
          </a:prstGeom>
        </p:spPr>
      </p:pic>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5516" y="1293368"/>
            <a:ext cx="4762500" cy="2505075"/>
          </a:xfrm>
          <a:prstGeom prst="rect">
            <a:avLst/>
          </a:prstGeom>
        </p:spPr>
      </p:pic>
    </p:spTree>
    <p:extLst>
      <p:ext uri="{BB962C8B-B14F-4D97-AF65-F5344CB8AC3E}">
        <p14:creationId xmlns:p14="http://schemas.microsoft.com/office/powerpoint/2010/main" val="470574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z="2700" b="1" dirty="0">
                <a:solidFill>
                  <a:schemeClr val="accent1"/>
                </a:solidFill>
              </a:rPr>
              <a:t>Εξέλιξη της λέξης στη γαλλική γλώσσα από το Μεσαίωνα μέχρι τον 19</a:t>
            </a:r>
            <a:r>
              <a:rPr lang="el-GR" sz="2700" b="1" baseline="30000" dirty="0">
                <a:solidFill>
                  <a:schemeClr val="accent1"/>
                </a:solidFill>
              </a:rPr>
              <a:t>ο</a:t>
            </a:r>
            <a:r>
              <a:rPr lang="el-GR" sz="2700" b="1" dirty="0">
                <a:solidFill>
                  <a:schemeClr val="accent1"/>
                </a:solidFill>
              </a:rPr>
              <a:t> αιώνα</a:t>
            </a:r>
            <a:br>
              <a:rPr lang="el-GR" dirty="0"/>
            </a:br>
            <a:br>
              <a:rPr lang="el-GR" dirty="0"/>
            </a:br>
            <a:endParaRPr lang="el-GR" dirty="0"/>
          </a:p>
        </p:txBody>
      </p:sp>
      <p:sp>
        <p:nvSpPr>
          <p:cNvPr id="3" name="Θέση περιεχομένου 2"/>
          <p:cNvSpPr>
            <a:spLocks noGrp="1"/>
          </p:cNvSpPr>
          <p:nvPr>
            <p:ph sz="half" idx="1"/>
          </p:nvPr>
        </p:nvSpPr>
        <p:spPr>
          <a:xfrm>
            <a:off x="2468879" y="1711234"/>
            <a:ext cx="9035731" cy="4199988"/>
          </a:xfrm>
        </p:spPr>
        <p:txBody>
          <a:bodyPr>
            <a:normAutofit lnSpcReduction="10000"/>
          </a:bodyPr>
          <a:lstStyle/>
          <a:p>
            <a:pPr>
              <a:lnSpc>
                <a:spcPct val="150000"/>
              </a:lnSpc>
            </a:pPr>
            <a:r>
              <a:rPr lang="el-GR" b="1" dirty="0"/>
              <a:t>Η σημασιολογική εξέλιξη της λέξης, ως συνέχεια της επινόησης της έννοιας, γίνεται στη γαλλική γλώσσα, πριν διαδοθεί σε γειτονικές γλώσσες, ως γλωσσολογικό δάνειο.</a:t>
            </a:r>
          </a:p>
          <a:p>
            <a:pPr marL="0" indent="0">
              <a:lnSpc>
                <a:spcPct val="150000"/>
              </a:lnSpc>
              <a:buNone/>
            </a:pPr>
            <a:endParaRPr lang="el-GR" b="1" dirty="0"/>
          </a:p>
          <a:p>
            <a:pPr>
              <a:lnSpc>
                <a:spcPct val="150000"/>
              </a:lnSpc>
            </a:pPr>
            <a:r>
              <a:rPr lang="el-GR" b="1" dirty="0"/>
              <a:t>Η λέξη  «κουλτούρα» υπάρχει στο  γαλλικό λεξιλόγιο από το 1700, το νόημα της όμως διαμορφώθηκε το 18</a:t>
            </a:r>
            <a:r>
              <a:rPr lang="el-GR" b="1" baseline="30000" dirty="0"/>
              <a:t>ο</a:t>
            </a:r>
            <a:r>
              <a:rPr lang="el-GR" b="1" dirty="0"/>
              <a:t> αιώνα. </a:t>
            </a:r>
          </a:p>
          <a:p>
            <a:pPr marL="0" indent="0">
              <a:lnSpc>
                <a:spcPct val="150000"/>
              </a:lnSpc>
              <a:buNone/>
            </a:pPr>
            <a:endParaRPr lang="el-GR" b="1" dirty="0"/>
          </a:p>
          <a:p>
            <a:pPr>
              <a:lnSpc>
                <a:spcPct val="150000"/>
              </a:lnSpc>
            </a:pPr>
            <a:r>
              <a:rPr lang="el-GR" b="1" dirty="0"/>
              <a:t>Προέρχεται από τη λατινική λέξη </a:t>
            </a:r>
            <a:r>
              <a:rPr lang="en-US" b="1" dirty="0" err="1">
                <a:solidFill>
                  <a:schemeClr val="accent1"/>
                </a:solidFill>
              </a:rPr>
              <a:t>cultura</a:t>
            </a:r>
            <a:r>
              <a:rPr lang="el-GR" b="1" dirty="0"/>
              <a:t>, που σημαίνει φροντίδα για τους αγρούς και τα ζώα. </a:t>
            </a:r>
          </a:p>
          <a:p>
            <a:pPr marL="0" indent="0">
              <a:buNone/>
            </a:pPr>
            <a:endParaRPr lang="el-GR" b="1" dirty="0"/>
          </a:p>
          <a:p>
            <a:pPr marL="0" indent="0">
              <a:buNone/>
            </a:pPr>
            <a:endParaRPr lang="el-GR" dirty="0"/>
          </a:p>
        </p:txBody>
      </p:sp>
    </p:spTree>
    <p:extLst>
      <p:ext uri="{BB962C8B-B14F-4D97-AF65-F5344CB8AC3E}">
        <p14:creationId xmlns:p14="http://schemas.microsoft.com/office/powerpoint/2010/main" val="264396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p:cNvSpPr>
            <a:spLocks noGrp="1"/>
          </p:cNvSpPr>
          <p:nvPr>
            <p:ph sz="half" idx="2"/>
          </p:nvPr>
        </p:nvSpPr>
        <p:spPr>
          <a:xfrm>
            <a:off x="2534194" y="1449977"/>
            <a:ext cx="8970417" cy="4453867"/>
          </a:xfrm>
        </p:spPr>
        <p:txBody>
          <a:bodyPr/>
          <a:lstStyle/>
          <a:p>
            <a:pPr>
              <a:lnSpc>
                <a:spcPct val="150000"/>
              </a:lnSpc>
            </a:pPr>
            <a:r>
              <a:rPr lang="el-GR" b="1" dirty="0"/>
              <a:t>Η λέξη «καλλιέργεια» αρχίζει να επιβάλλεται με τι μεταφορικό της νόημα τον 18</a:t>
            </a:r>
            <a:r>
              <a:rPr lang="el-GR" b="1" baseline="30000" dirty="0"/>
              <a:t>ο</a:t>
            </a:r>
            <a:r>
              <a:rPr lang="el-GR" b="1" dirty="0"/>
              <a:t> αιώνα, και εισάγεται στο λεξικό της Γαλλικής Ακαδημίας, στην έκδοση του 1718. </a:t>
            </a:r>
          </a:p>
          <a:p>
            <a:pPr>
              <a:lnSpc>
                <a:spcPct val="150000"/>
              </a:lnSpc>
            </a:pPr>
            <a:endParaRPr lang="el-GR" b="1" dirty="0"/>
          </a:p>
          <a:p>
            <a:pPr>
              <a:lnSpc>
                <a:spcPct val="150000"/>
              </a:lnSpc>
            </a:pPr>
            <a:r>
              <a:rPr lang="el-GR" b="1" dirty="0"/>
              <a:t>Από τότε συνοδεύεται συχνά από ένα αντικείμενο. </a:t>
            </a:r>
          </a:p>
          <a:p>
            <a:pPr>
              <a:lnSpc>
                <a:spcPct val="150000"/>
              </a:lnSpc>
            </a:pPr>
            <a:endParaRPr lang="el-GR" b="1" dirty="0"/>
          </a:p>
          <a:p>
            <a:pPr>
              <a:lnSpc>
                <a:spcPct val="150000"/>
              </a:lnSpc>
            </a:pPr>
            <a:r>
              <a:rPr lang="el-GR" b="1" dirty="0"/>
              <a:t>Οι στοχαστές του Διαφωτισμού, συλλαμβάνουν την κουλτούρα ως ένα διακριτό χαρακτηριστικό γνώρισμα του ανθρώπινου είδους</a:t>
            </a:r>
          </a:p>
          <a:p>
            <a:endParaRPr lang="el-GR" b="1" dirty="0"/>
          </a:p>
          <a:p>
            <a:endParaRPr lang="el-GR" dirty="0"/>
          </a:p>
        </p:txBody>
      </p:sp>
    </p:spTree>
    <p:extLst>
      <p:ext uri="{BB962C8B-B14F-4D97-AF65-F5344CB8AC3E}">
        <p14:creationId xmlns:p14="http://schemas.microsoft.com/office/powerpoint/2010/main" val="3960061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sz="half" idx="1"/>
          </p:nvPr>
        </p:nvSpPr>
        <p:spPr>
          <a:xfrm>
            <a:off x="2468879" y="1371600"/>
            <a:ext cx="8739051" cy="4539622"/>
          </a:xfrm>
        </p:spPr>
        <p:txBody>
          <a:bodyPr>
            <a:normAutofit/>
          </a:bodyPr>
          <a:lstStyle/>
          <a:p>
            <a:pPr marL="0" indent="0">
              <a:buNone/>
            </a:pPr>
            <a:endParaRPr lang="el-GR" b="1" dirty="0"/>
          </a:p>
          <a:p>
            <a:pPr>
              <a:lnSpc>
                <a:spcPct val="150000"/>
              </a:lnSpc>
            </a:pPr>
            <a:r>
              <a:rPr lang="el-GR" b="1" dirty="0"/>
              <a:t>Η λέξη «κουλτούρα» είναι παραπλήσια της λέξης  «πολιτισμός»,  αλλά οι δύο λέξεις δεν είναι ισοδύναμες. </a:t>
            </a:r>
          </a:p>
          <a:p>
            <a:pPr marL="0" indent="0">
              <a:lnSpc>
                <a:spcPct val="150000"/>
              </a:lnSpc>
              <a:buNone/>
            </a:pPr>
            <a:endParaRPr lang="el-GR" b="1" dirty="0"/>
          </a:p>
          <a:p>
            <a:pPr>
              <a:lnSpc>
                <a:spcPct val="150000"/>
              </a:lnSpc>
            </a:pPr>
            <a:r>
              <a:rPr lang="el-GR" b="1" dirty="0"/>
              <a:t>Η λέξη «κουλτούρα» αναφέρεται περισσότερο σε ατομικές προόδους, ενώ η λέξη «πολιτισμός» σε συλλογικές προόδους. </a:t>
            </a:r>
            <a:endParaRPr lang="en-US" b="1" dirty="0"/>
          </a:p>
          <a:p>
            <a:pPr marL="0" indent="0">
              <a:lnSpc>
                <a:spcPct val="150000"/>
              </a:lnSpc>
              <a:buNone/>
            </a:pPr>
            <a:endParaRPr lang="el-GR" b="1" dirty="0"/>
          </a:p>
          <a:p>
            <a:pPr marL="0" indent="0">
              <a:buNone/>
            </a:pPr>
            <a:endParaRPr lang="el-GR" dirty="0"/>
          </a:p>
          <a:p>
            <a:endParaRPr lang="el-GR" dirty="0"/>
          </a:p>
        </p:txBody>
      </p:sp>
    </p:spTree>
    <p:extLst>
      <p:ext uri="{BB962C8B-B14F-4D97-AF65-F5344CB8AC3E}">
        <p14:creationId xmlns:p14="http://schemas.microsoft.com/office/powerpoint/2010/main" val="2310166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99509" y="1515291"/>
            <a:ext cx="8425541" cy="4395931"/>
          </a:xfrm>
        </p:spPr>
        <p:txBody>
          <a:bodyPr>
            <a:normAutofit/>
          </a:bodyPr>
          <a:lstStyle/>
          <a:p>
            <a:pPr>
              <a:lnSpc>
                <a:spcPct val="150000"/>
              </a:lnSpc>
            </a:pPr>
            <a:r>
              <a:rPr lang="el-GR" b="1" dirty="0"/>
              <a:t>Οι ιδέες της προόδου, όπως εγγράφονται στις έννοιες «κουλτούρα» και «πολιτισμός» μπορούν να θεωρηθούν ως μια μορφή υποκατάστατου της θρησκευτικής ελπίδας. </a:t>
            </a:r>
            <a:endParaRPr lang="en-US" b="1" dirty="0"/>
          </a:p>
          <a:p>
            <a:pPr marL="0" indent="0">
              <a:lnSpc>
                <a:spcPct val="150000"/>
              </a:lnSpc>
              <a:buNone/>
            </a:pPr>
            <a:endParaRPr lang="en-US" b="1" dirty="0"/>
          </a:p>
          <a:p>
            <a:pPr>
              <a:lnSpc>
                <a:spcPct val="150000"/>
              </a:lnSpc>
            </a:pPr>
            <a:r>
              <a:rPr lang="el-GR" b="1" dirty="0">
                <a:solidFill>
                  <a:schemeClr val="accent1">
                    <a:lumMod val="75000"/>
                  </a:schemeClr>
                </a:solidFill>
              </a:rPr>
              <a:t>Εφεξής ο άνθρωπος τοποθετείται στο κέντρο του στοχασμού και στο κέντρο του σύμπαντος. </a:t>
            </a:r>
          </a:p>
        </p:txBody>
      </p:sp>
    </p:spTree>
    <p:extLst>
      <p:ext uri="{BB962C8B-B14F-4D97-AF65-F5344CB8AC3E}">
        <p14:creationId xmlns:p14="http://schemas.microsoft.com/office/powerpoint/2010/main" val="489050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651760" y="1554480"/>
            <a:ext cx="8882742" cy="4356742"/>
          </a:xfrm>
        </p:spPr>
        <p:txBody>
          <a:bodyPr>
            <a:normAutofit/>
          </a:bodyPr>
          <a:lstStyle/>
          <a:p>
            <a:pPr>
              <a:lnSpc>
                <a:spcPct val="150000"/>
              </a:lnSpc>
            </a:pPr>
            <a:r>
              <a:rPr lang="el-GR" b="1" dirty="0"/>
              <a:t>Ετσι, η χρήση των εννοιών «κουλτούρα» και «πολιτισμός» τον 18</a:t>
            </a:r>
            <a:r>
              <a:rPr lang="el-GR" b="1" baseline="30000" dirty="0"/>
              <a:t>ο</a:t>
            </a:r>
            <a:r>
              <a:rPr lang="el-GR" b="1" dirty="0"/>
              <a:t> αιώνα αποτυπώνει την εμφάνιση μιας νέας σύλληψης της ιστορίας. </a:t>
            </a:r>
            <a:endParaRPr lang="en-US" b="1" dirty="0"/>
          </a:p>
          <a:p>
            <a:pPr>
              <a:lnSpc>
                <a:spcPct val="150000"/>
              </a:lnSpc>
            </a:pPr>
            <a:endParaRPr lang="en-US" b="1" dirty="0"/>
          </a:p>
          <a:p>
            <a:pPr>
              <a:lnSpc>
                <a:spcPct val="150000"/>
              </a:lnSpc>
            </a:pPr>
            <a:r>
              <a:rPr lang="el-GR" b="1" dirty="0"/>
              <a:t>Η φιλοσοφία της ιστορίας αποδεσμεύεται από τη θεολογία της ιστορίας</a:t>
            </a:r>
            <a:endParaRPr lang="en-US" b="1" dirty="0"/>
          </a:p>
          <a:p>
            <a:pPr marL="0" indent="0">
              <a:lnSpc>
                <a:spcPct val="150000"/>
              </a:lnSpc>
              <a:buNone/>
            </a:pPr>
            <a:endParaRPr lang="en-US" b="1" dirty="0"/>
          </a:p>
          <a:p>
            <a:pPr>
              <a:lnSpc>
                <a:spcPct val="150000"/>
              </a:lnSpc>
            </a:pPr>
            <a:r>
              <a:rPr lang="el-GR" b="1" dirty="0"/>
              <a:t>Το 1787 ο </a:t>
            </a:r>
            <a:r>
              <a:rPr lang="en-US" b="1" dirty="0"/>
              <a:t>Alexander </a:t>
            </a:r>
            <a:r>
              <a:rPr lang="en-US" b="1" dirty="0" err="1"/>
              <a:t>Charannes</a:t>
            </a:r>
            <a:r>
              <a:rPr lang="el-GR" b="1" dirty="0"/>
              <a:t> δημιουργεί τον όρο «εθνολογία» που ορίζει ως τον κλάδο που μελετά την «ιστορία» της προόδου των λαών προς τον πολιτισμό.</a:t>
            </a:r>
          </a:p>
          <a:p>
            <a:endParaRPr lang="el-GR" dirty="0"/>
          </a:p>
          <a:p>
            <a:endParaRPr lang="el-GR" dirty="0"/>
          </a:p>
        </p:txBody>
      </p:sp>
    </p:spTree>
    <p:extLst>
      <p:ext uri="{BB962C8B-B14F-4D97-AF65-F5344CB8AC3E}">
        <p14:creationId xmlns:p14="http://schemas.microsoft.com/office/powerpoint/2010/main" val="928253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651760" y="849086"/>
            <a:ext cx="8852852" cy="1055914"/>
          </a:xfrm>
        </p:spPr>
        <p:txBody>
          <a:bodyPr>
            <a:normAutofit fontScale="90000"/>
          </a:bodyPr>
          <a:lstStyle/>
          <a:p>
            <a:r>
              <a:rPr lang="el-GR" sz="2400" b="1" dirty="0">
                <a:solidFill>
                  <a:schemeClr val="accent1"/>
                </a:solidFill>
              </a:rPr>
              <a:t>Η αντίθεση «κουλτούρας» - «πολιτισμού» (19</a:t>
            </a:r>
            <a:r>
              <a:rPr lang="el-GR" sz="2400" b="1" baseline="30000" dirty="0">
                <a:solidFill>
                  <a:schemeClr val="accent1"/>
                </a:solidFill>
              </a:rPr>
              <a:t>ος</a:t>
            </a:r>
            <a:r>
              <a:rPr lang="el-GR" sz="2400" b="1" dirty="0">
                <a:solidFill>
                  <a:schemeClr val="accent1"/>
                </a:solidFill>
              </a:rPr>
              <a:t>- αρχές 20</a:t>
            </a:r>
            <a:r>
              <a:rPr lang="el-GR" sz="2400" b="1" baseline="30000" dirty="0">
                <a:solidFill>
                  <a:schemeClr val="accent1"/>
                </a:solidFill>
              </a:rPr>
              <a:t>ου</a:t>
            </a:r>
            <a:r>
              <a:rPr lang="el-GR" sz="2400" b="1" dirty="0">
                <a:solidFill>
                  <a:schemeClr val="accent1"/>
                </a:solidFill>
              </a:rPr>
              <a:t> αιώνα): Η γαλλογερμανική συζήτηση για την κουλτούρα</a:t>
            </a:r>
            <a:br>
              <a:rPr lang="el-GR" sz="2400" dirty="0">
                <a:solidFill>
                  <a:schemeClr val="accent1"/>
                </a:solidFill>
              </a:rPr>
            </a:br>
            <a:endParaRPr lang="el-GR" sz="2400" dirty="0">
              <a:solidFill>
                <a:schemeClr val="accent1"/>
              </a:solidFill>
            </a:endParaRPr>
          </a:p>
        </p:txBody>
      </p:sp>
      <p:sp>
        <p:nvSpPr>
          <p:cNvPr id="3" name="Θέση περιεχομένου 2"/>
          <p:cNvSpPr>
            <a:spLocks noGrp="1"/>
          </p:cNvSpPr>
          <p:nvPr>
            <p:ph idx="1"/>
          </p:nvPr>
        </p:nvSpPr>
        <p:spPr>
          <a:xfrm>
            <a:off x="2455816" y="2312127"/>
            <a:ext cx="9048795" cy="3644536"/>
          </a:xfrm>
        </p:spPr>
        <p:txBody>
          <a:bodyPr/>
          <a:lstStyle/>
          <a:p>
            <a:pPr>
              <a:lnSpc>
                <a:spcPct val="150000"/>
              </a:lnSpc>
            </a:pPr>
            <a:r>
              <a:rPr lang="el-GR" b="1" dirty="0"/>
              <a:t>Στη Γερμανία, ο τόνος της αντίθεσης «κουλτούρας» - «πολιτισμού» μετατοπίζεται σιγά-σιγά  από κοινωνική σε εθνική αντίθεση. </a:t>
            </a:r>
          </a:p>
          <a:p>
            <a:pPr marL="0" indent="0">
              <a:lnSpc>
                <a:spcPct val="150000"/>
              </a:lnSpc>
              <a:buNone/>
            </a:pPr>
            <a:endParaRPr lang="el-GR" b="1" dirty="0"/>
          </a:p>
          <a:p>
            <a:pPr>
              <a:lnSpc>
                <a:spcPct val="150000"/>
              </a:lnSpc>
            </a:pPr>
            <a:r>
              <a:rPr lang="el-GR" b="1" dirty="0"/>
              <a:t>Μετά τη Γαλλική Επανάσταση στη Γερμανία, η έννοια της «κουλτούρας» γίνεται γνώρισμα  του γερμανικού έθνους. </a:t>
            </a:r>
          </a:p>
          <a:p>
            <a:pPr marL="0" indent="0">
              <a:lnSpc>
                <a:spcPct val="150000"/>
              </a:lnSpc>
              <a:buNone/>
            </a:pPr>
            <a:endParaRPr lang="el-GR" b="1" dirty="0"/>
          </a:p>
          <a:p>
            <a:pPr>
              <a:lnSpc>
                <a:spcPct val="150000"/>
              </a:lnSpc>
            </a:pPr>
            <a:r>
              <a:rPr lang="el-GR" b="1" dirty="0"/>
              <a:t>Στη διάρκεια του 19</a:t>
            </a:r>
            <a:r>
              <a:rPr lang="el-GR" b="1" baseline="30000" dirty="0"/>
              <a:t>ου</a:t>
            </a:r>
            <a:r>
              <a:rPr lang="el-GR" b="1" dirty="0"/>
              <a:t> αιώνα,  στο σύνολο του</a:t>
            </a:r>
            <a:r>
              <a:rPr lang="en-US" b="1" dirty="0"/>
              <a:t>.</a:t>
            </a:r>
            <a:r>
              <a:rPr lang="el-GR" b="1" dirty="0"/>
              <a:t> </a:t>
            </a:r>
          </a:p>
          <a:p>
            <a:pPr marL="0" indent="0">
              <a:buNone/>
            </a:pPr>
            <a:endParaRPr lang="el-GR" b="1" dirty="0"/>
          </a:p>
        </p:txBody>
      </p:sp>
    </p:spTree>
    <p:extLst>
      <p:ext uri="{BB962C8B-B14F-4D97-AF65-F5344CB8AC3E}">
        <p14:creationId xmlns:p14="http://schemas.microsoft.com/office/powerpoint/2010/main" val="1834725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625634" y="1672046"/>
            <a:ext cx="8673736" cy="4239176"/>
          </a:xfrm>
        </p:spPr>
        <p:txBody>
          <a:bodyPr/>
          <a:lstStyle/>
          <a:p>
            <a:pPr>
              <a:lnSpc>
                <a:spcPct val="150000"/>
              </a:lnSpc>
            </a:pPr>
            <a:r>
              <a:rPr lang="el-GR" b="1" dirty="0"/>
              <a:t>Στη Γαλλία, το 19</a:t>
            </a:r>
            <a:r>
              <a:rPr lang="el-GR" b="1" baseline="30000" dirty="0"/>
              <a:t>ο</a:t>
            </a:r>
            <a:r>
              <a:rPr lang="el-GR" b="1" dirty="0"/>
              <a:t> αιώνα η εξέλιξη της λέξης κουλτούρα είναι διαφορετική. </a:t>
            </a:r>
          </a:p>
          <a:p>
            <a:pPr>
              <a:lnSpc>
                <a:spcPct val="150000"/>
              </a:lnSpc>
            </a:pPr>
            <a:endParaRPr lang="el-GR" b="1" dirty="0"/>
          </a:p>
          <a:p>
            <a:pPr>
              <a:lnSpc>
                <a:spcPct val="150000"/>
              </a:lnSpc>
            </a:pPr>
            <a:r>
              <a:rPr lang="el-GR" b="1" dirty="0"/>
              <a:t>Η λέξη «κουλτούρα»  είναι παραπλήσια της λέξης «πολιτισμός».</a:t>
            </a:r>
          </a:p>
          <a:p>
            <a:pPr marL="0" indent="0">
              <a:lnSpc>
                <a:spcPct val="150000"/>
              </a:lnSpc>
              <a:buNone/>
            </a:pPr>
            <a:endParaRPr lang="el-GR" b="1" dirty="0"/>
          </a:p>
          <a:p>
            <a:pPr>
              <a:lnSpc>
                <a:spcPct val="150000"/>
              </a:lnSpc>
            </a:pPr>
            <a:r>
              <a:rPr lang="el-GR" b="1" dirty="0"/>
              <a:t>Η γαλλική έννοια συνδέεται με την ιδέα της ενότητας του ανθρώπινου γένους.</a:t>
            </a:r>
          </a:p>
          <a:p>
            <a:pPr marL="0" indent="0">
              <a:buNone/>
            </a:pPr>
            <a:endParaRPr lang="el-GR" dirty="0"/>
          </a:p>
        </p:txBody>
      </p:sp>
    </p:spTree>
    <p:extLst>
      <p:ext uri="{BB962C8B-B14F-4D97-AF65-F5344CB8AC3E}">
        <p14:creationId xmlns:p14="http://schemas.microsoft.com/office/powerpoint/2010/main" val="4065411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89211" y="2133600"/>
            <a:ext cx="8057017" cy="3777622"/>
          </a:xfrm>
        </p:spPr>
        <p:txBody>
          <a:bodyPr/>
          <a:lstStyle/>
          <a:p>
            <a:r>
              <a:rPr lang="el-GR" b="1" dirty="0"/>
              <a:t>Η κουλτούρα, είναι πριν </a:t>
            </a:r>
            <a:r>
              <a:rPr lang="el-GR" b="1" dirty="0" err="1"/>
              <a:t>απ΄όλα</a:t>
            </a:r>
            <a:r>
              <a:rPr lang="el-GR" b="1" dirty="0"/>
              <a:t> η «κουλτούρα της ανθρωπότητας». </a:t>
            </a:r>
          </a:p>
          <a:p>
            <a:pPr marL="0" indent="0">
              <a:buNone/>
            </a:pPr>
            <a:endParaRPr lang="el-GR" b="1" dirty="0"/>
          </a:p>
          <a:p>
            <a:r>
              <a:rPr lang="el-GR" b="1" dirty="0"/>
              <a:t>Η ιδέα της ενότητας υπερισχύει της συνείδησης της ποικιλομορφίας.</a:t>
            </a:r>
          </a:p>
          <a:p>
            <a:pPr marL="0" indent="0">
              <a:buNone/>
            </a:pPr>
            <a:r>
              <a:rPr lang="el-GR" b="1" dirty="0"/>
              <a:t> </a:t>
            </a:r>
          </a:p>
          <a:p>
            <a:r>
              <a:rPr lang="el-GR" b="1" dirty="0"/>
              <a:t>Οι πολιτισμικοί επιμερισμοί ελαχιστοποιούνται. </a:t>
            </a:r>
          </a:p>
          <a:p>
            <a:endParaRPr lang="el-GR" dirty="0"/>
          </a:p>
        </p:txBody>
      </p:sp>
    </p:spTree>
    <p:extLst>
      <p:ext uri="{BB962C8B-B14F-4D97-AF65-F5344CB8AC3E}">
        <p14:creationId xmlns:p14="http://schemas.microsoft.com/office/powerpoint/2010/main" val="161394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08069" y="1293223"/>
            <a:ext cx="8830491" cy="4617999"/>
          </a:xfrm>
        </p:spPr>
        <p:txBody>
          <a:bodyPr/>
          <a:lstStyle/>
          <a:p>
            <a:pPr>
              <a:lnSpc>
                <a:spcPct val="150000"/>
              </a:lnSpc>
            </a:pPr>
            <a:r>
              <a:rPr lang="el-GR" b="1" dirty="0"/>
              <a:t>Οι διανοούμενοι δεν αποδέχονται μια εθνική κουλτούρα και αρνούνται την αντίθεση των Γερμανών μεταξύ «κουλτούρας» και «πολιτισμού». </a:t>
            </a:r>
          </a:p>
          <a:p>
            <a:pPr>
              <a:lnSpc>
                <a:spcPct val="150000"/>
              </a:lnSpc>
            </a:pPr>
            <a:endParaRPr lang="el-GR" b="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l-GR" sz="2000" b="1" dirty="0">
                <a:latin typeface="Calibri" panose="020F0502020204030204" pitchFamily="34" charset="0"/>
                <a:ea typeface="Calibri" panose="020F0502020204030204" pitchFamily="34" charset="0"/>
                <a:cs typeface="Times New Roman" panose="02020603050405020304" pitchFamily="18" charset="0"/>
              </a:rPr>
              <a:t>Τον 20</a:t>
            </a:r>
            <a:r>
              <a:rPr lang="el-GR" sz="2000" b="1" baseline="30000" dirty="0">
                <a:latin typeface="Calibri" panose="020F0502020204030204" pitchFamily="34" charset="0"/>
                <a:ea typeface="Calibri" panose="020F0502020204030204" pitchFamily="34" charset="0"/>
                <a:cs typeface="Times New Roman" panose="02020603050405020304" pitchFamily="18" charset="0"/>
              </a:rPr>
              <a:t>ο</a:t>
            </a:r>
            <a:r>
              <a:rPr lang="el-GR" sz="2000" b="1" dirty="0">
                <a:latin typeface="Calibri" panose="020F0502020204030204" pitchFamily="34" charset="0"/>
                <a:ea typeface="Calibri" panose="020F0502020204030204" pitchFamily="34" charset="0"/>
                <a:cs typeface="Times New Roman" panose="02020603050405020304" pitchFamily="18" charset="0"/>
              </a:rPr>
              <a:t> αιώνα, η αντιπαλότητα γαλλικού και γερμανικού εθνικισμού οξύνει την αντιπαράθεση των δύο αντιλήψεων περί κουλτούρας και η μάχη των λέξεων θα συνεχιστεί και μετά το τέλος του πολέμου 1914-1918.</a:t>
            </a:r>
          </a:p>
          <a:p>
            <a:pPr marL="0" indent="0" algn="just">
              <a:lnSpc>
                <a:spcPct val="150000"/>
              </a:lnSpc>
              <a:spcAft>
                <a:spcPts val="800"/>
              </a:spcAft>
              <a:buNone/>
            </a:pPr>
            <a:endParaRPr lang="el-GR" sz="2000" b="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l-GR" dirty="0"/>
          </a:p>
        </p:txBody>
      </p:sp>
    </p:spTree>
    <p:extLst>
      <p:ext uri="{BB962C8B-B14F-4D97-AF65-F5344CB8AC3E}">
        <p14:creationId xmlns:p14="http://schemas.microsoft.com/office/powerpoint/2010/main" val="3668775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481943" y="1332411"/>
            <a:ext cx="8503920" cy="4578811"/>
          </a:xfrm>
        </p:spPr>
        <p:txBody>
          <a:bodyPr>
            <a:normAutofit/>
          </a:bodyPr>
          <a:lstStyle/>
          <a:p>
            <a:pPr algn="just">
              <a:lnSpc>
                <a:spcPct val="150000"/>
              </a:lnSpc>
              <a:spcAft>
                <a:spcPts val="800"/>
              </a:spcAft>
            </a:pP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Συμπερασματικά, από το 18</a:t>
            </a:r>
            <a:r>
              <a:rPr lang="el-GR" sz="2000" b="1" baseline="30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ο</a:t>
            </a: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μέχρι τον 20</a:t>
            </a:r>
            <a:r>
              <a:rPr lang="el-GR" sz="2000" b="1" baseline="300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ο</a:t>
            </a: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αιώνα η γαλλογερμανική διαμάχη σχετικά με τις δύο αντιλήψεις περί κουλτούρας έχει αρχετυπικό χαρακτήρα: </a:t>
            </a:r>
          </a:p>
          <a:p>
            <a:pPr algn="just">
              <a:lnSpc>
                <a:spcPct val="150000"/>
              </a:lnSpc>
              <a:spcAft>
                <a:spcPts val="800"/>
              </a:spcAft>
            </a:pP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η μία αντίληψη είναι </a:t>
            </a:r>
            <a:r>
              <a:rPr lang="el-GR" sz="2000" b="1" u="sng"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επιμεριστική </a:t>
            </a: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ενώ η άλλη είναι </a:t>
            </a:r>
            <a:r>
              <a:rPr lang="el-GR" sz="2000" b="1" u="sng" dirty="0" err="1">
                <a:solidFill>
                  <a:schemeClr val="accent1"/>
                </a:solidFill>
                <a:latin typeface="Calibri" panose="020F0502020204030204" pitchFamily="34" charset="0"/>
                <a:ea typeface="Calibri" panose="020F0502020204030204" pitchFamily="34" charset="0"/>
                <a:cs typeface="Times New Roman" panose="02020603050405020304" pitchFamily="18" charset="0"/>
              </a:rPr>
              <a:t>οικουμενιστική</a:t>
            </a: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p>
          <a:p>
            <a:pPr algn="just">
              <a:lnSpc>
                <a:spcPct val="150000"/>
              </a:lnSpc>
              <a:spcAft>
                <a:spcPts val="800"/>
              </a:spcAft>
            </a:pPr>
            <a:r>
              <a:rPr lang="el-GR" sz="20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Αυτές οι δύο αντιλήψεις συνιστούν το θεμέλιο των δύο τρόπων ορισμού της έννοιας της κουλτούρας στις σύγχρονες κοινωνικές επιστήμες. </a:t>
            </a:r>
          </a:p>
          <a:p>
            <a:pPr marL="0" indent="0">
              <a:buNone/>
            </a:pPr>
            <a:endParaRPr lang="el-GR" dirty="0"/>
          </a:p>
        </p:txBody>
      </p:sp>
    </p:spTree>
    <p:extLst>
      <p:ext uri="{BB962C8B-B14F-4D97-AF65-F5344CB8AC3E}">
        <p14:creationId xmlns:p14="http://schemas.microsoft.com/office/powerpoint/2010/main" val="4093049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0018" y="444817"/>
            <a:ext cx="8864870" cy="6164989"/>
          </a:xfrm>
          <a:prstGeom prst="rect">
            <a:avLst/>
          </a:prstGeom>
        </p:spPr>
      </p:pic>
    </p:spTree>
    <p:extLst>
      <p:ext uri="{BB962C8B-B14F-4D97-AF65-F5344CB8AC3E}">
        <p14:creationId xmlns:p14="http://schemas.microsoft.com/office/powerpoint/2010/main" val="2913823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7935A8-A044-8E6A-604A-E542FC8C370B}"/>
              </a:ext>
            </a:extLst>
          </p:cNvPr>
          <p:cNvSpPr txBox="1"/>
          <p:nvPr/>
        </p:nvSpPr>
        <p:spPr>
          <a:xfrm>
            <a:off x="2481943" y="609600"/>
            <a:ext cx="7576457" cy="2308324"/>
          </a:xfrm>
          <a:prstGeom prst="rect">
            <a:avLst/>
          </a:prstGeom>
          <a:solidFill>
            <a:schemeClr val="accent1"/>
          </a:solidFill>
        </p:spPr>
        <p:txBody>
          <a:bodyPr wrap="square" rtlCol="0">
            <a:spAutoFit/>
          </a:bodyPr>
          <a:lstStyle/>
          <a:p>
            <a:r>
              <a:rPr lang="en-US" sz="3600" b="1" dirty="0">
                <a:solidFill>
                  <a:schemeClr val="bg1"/>
                </a:solidFill>
              </a:rPr>
              <a:t>Raymond Williams </a:t>
            </a:r>
          </a:p>
          <a:p>
            <a:endParaRPr lang="en-US" sz="3600" b="1" dirty="0">
              <a:solidFill>
                <a:schemeClr val="bg1"/>
              </a:solidFill>
            </a:endParaRPr>
          </a:p>
          <a:p>
            <a:pPr algn="ctr"/>
            <a:r>
              <a:rPr lang="el-GR" sz="3600" b="1" dirty="0">
                <a:solidFill>
                  <a:schemeClr val="bg1"/>
                </a:solidFill>
              </a:rPr>
              <a:t>Η ανάλυση της κουλτούρας</a:t>
            </a:r>
            <a:endParaRPr lang="en-US" sz="3600" b="1" dirty="0">
              <a:solidFill>
                <a:schemeClr val="bg1"/>
              </a:solidFill>
            </a:endParaRPr>
          </a:p>
          <a:p>
            <a:endParaRPr lang="el-GR" sz="3600" b="1" dirty="0">
              <a:solidFill>
                <a:schemeClr val="bg1"/>
              </a:solidFill>
            </a:endParaRPr>
          </a:p>
        </p:txBody>
      </p:sp>
      <p:sp>
        <p:nvSpPr>
          <p:cNvPr id="3" name="TextBox 2">
            <a:extLst>
              <a:ext uri="{FF2B5EF4-FFF2-40B4-BE49-F238E27FC236}">
                <a16:creationId xmlns:a16="http://schemas.microsoft.com/office/drawing/2014/main" id="{9E7935A8-A044-8E6A-604A-E542FC8C370B}"/>
              </a:ext>
            </a:extLst>
          </p:cNvPr>
          <p:cNvSpPr txBox="1"/>
          <p:nvPr/>
        </p:nvSpPr>
        <p:spPr>
          <a:xfrm flipH="1">
            <a:off x="2589348" y="4131313"/>
            <a:ext cx="5924732" cy="954107"/>
          </a:xfrm>
          <a:prstGeom prst="rect">
            <a:avLst/>
          </a:prstGeom>
          <a:solidFill>
            <a:schemeClr val="accent1"/>
          </a:solidFill>
        </p:spPr>
        <p:txBody>
          <a:bodyPr wrap="square" rtlCol="0">
            <a:spAutoFit/>
          </a:bodyPr>
          <a:lstStyle/>
          <a:p>
            <a:r>
              <a:rPr lang="el-GR" sz="2800" b="1" dirty="0">
                <a:solidFill>
                  <a:schemeClr val="bg1"/>
                </a:solidFill>
              </a:rPr>
              <a:t>Παρουσίαση: Γιώργος Πουλάδας</a:t>
            </a:r>
            <a:endParaRPr lang="en-US" sz="2800" b="1" dirty="0">
              <a:solidFill>
                <a:schemeClr val="bg1"/>
              </a:solidFill>
            </a:endParaRPr>
          </a:p>
          <a:p>
            <a:endParaRPr lang="el-GR" sz="2800" b="1" dirty="0">
              <a:solidFill>
                <a:schemeClr val="bg1"/>
              </a:solidFill>
            </a:endParaRPr>
          </a:p>
        </p:txBody>
      </p:sp>
    </p:spTree>
    <p:extLst>
      <p:ext uri="{BB962C8B-B14F-4D97-AF65-F5344CB8AC3E}">
        <p14:creationId xmlns:p14="http://schemas.microsoft.com/office/powerpoint/2010/main" val="2481695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A2FEA84-DE94-522A-D183-AD9FDE287D5A}"/>
              </a:ext>
            </a:extLst>
          </p:cNvPr>
          <p:cNvPicPr>
            <a:picLocks noChangeAspect="1"/>
          </p:cNvPicPr>
          <p:nvPr/>
        </p:nvPicPr>
        <p:blipFill>
          <a:blip r:embed="rId2"/>
          <a:srcRect r="1" b="27962"/>
          <a:stretch>
            <a:fillRect/>
          </a:stretch>
        </p:blipFill>
        <p:spPr>
          <a:xfrm>
            <a:off x="169818" y="10"/>
            <a:ext cx="11704320"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TextBox 3">
            <a:extLst>
              <a:ext uri="{FF2B5EF4-FFF2-40B4-BE49-F238E27FC236}">
                <a16:creationId xmlns:a16="http://schemas.microsoft.com/office/drawing/2014/main" id="{9E7935A8-A044-8E6A-604A-E542FC8C370B}"/>
              </a:ext>
            </a:extLst>
          </p:cNvPr>
          <p:cNvSpPr txBox="1"/>
          <p:nvPr/>
        </p:nvSpPr>
        <p:spPr>
          <a:xfrm>
            <a:off x="558800" y="609600"/>
            <a:ext cx="2712720" cy="1938992"/>
          </a:xfrm>
          <a:prstGeom prst="rect">
            <a:avLst/>
          </a:prstGeom>
          <a:solidFill>
            <a:schemeClr val="accent1"/>
          </a:solidFill>
        </p:spPr>
        <p:txBody>
          <a:bodyPr wrap="square" rtlCol="0">
            <a:spAutoFit/>
          </a:bodyPr>
          <a:lstStyle/>
          <a:p>
            <a:r>
              <a:rPr lang="en-US" sz="2400" dirty="0">
                <a:solidFill>
                  <a:schemeClr val="bg1"/>
                </a:solidFill>
              </a:rPr>
              <a:t>Raymond Williams </a:t>
            </a:r>
          </a:p>
          <a:p>
            <a:endParaRPr lang="en-US" sz="2400" dirty="0">
              <a:solidFill>
                <a:schemeClr val="bg1"/>
              </a:solidFill>
            </a:endParaRPr>
          </a:p>
          <a:p>
            <a:pPr algn="ctr"/>
            <a:r>
              <a:rPr lang="el-GR" sz="2400" dirty="0">
                <a:solidFill>
                  <a:schemeClr val="bg1"/>
                </a:solidFill>
              </a:rPr>
              <a:t>Η ανάλυση της κουλτούρας</a:t>
            </a:r>
            <a:endParaRPr lang="en-US" sz="2400" dirty="0">
              <a:solidFill>
                <a:schemeClr val="bg1"/>
              </a:solidFill>
            </a:endParaRPr>
          </a:p>
          <a:p>
            <a:endParaRPr lang="el-GR" sz="2400" dirty="0">
              <a:solidFill>
                <a:schemeClr val="bg1"/>
              </a:solidFill>
            </a:endParaRPr>
          </a:p>
        </p:txBody>
      </p:sp>
    </p:spTree>
    <p:extLst>
      <p:ext uri="{BB962C8B-B14F-4D97-AF65-F5344CB8AC3E}">
        <p14:creationId xmlns:p14="http://schemas.microsoft.com/office/powerpoint/2010/main" val="712113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extBox 1">
            <a:extLst>
              <a:ext uri="{FF2B5EF4-FFF2-40B4-BE49-F238E27FC236}">
                <a16:creationId xmlns:a16="http://schemas.microsoft.com/office/drawing/2014/main" id="{F2FC2476-012D-FF24-6C53-1D5C0505609F}"/>
              </a:ext>
            </a:extLst>
          </p:cNvPr>
          <p:cNvGraphicFramePr/>
          <p:nvPr>
            <p:extLst>
              <p:ext uri="{D42A27DB-BD31-4B8C-83A1-F6EECF244321}">
                <p14:modId xmlns:p14="http://schemas.microsoft.com/office/powerpoint/2010/main" val="2875059977"/>
              </p:ext>
            </p:extLst>
          </p:nvPr>
        </p:nvGraphicFramePr>
        <p:xfrm>
          <a:off x="2651760" y="1110343"/>
          <a:ext cx="8702038"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1209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B4350-F6F2-679F-0FC0-99697D18AC56}"/>
            </a:ext>
          </a:extLst>
        </p:cNvPr>
        <p:cNvGrpSpPr/>
        <p:nvPr/>
      </p:nvGrpSpPr>
      <p:grpSpPr>
        <a:xfrm>
          <a:off x="0" y="0"/>
          <a:ext cx="0" cy="0"/>
          <a:chOff x="0" y="0"/>
          <a:chExt cx="0" cy="0"/>
        </a:xfrm>
      </p:grpSpPr>
      <p:graphicFrame>
        <p:nvGraphicFramePr>
          <p:cNvPr id="19" name="TextBox 2">
            <a:extLst>
              <a:ext uri="{FF2B5EF4-FFF2-40B4-BE49-F238E27FC236}">
                <a16:creationId xmlns:a16="http://schemas.microsoft.com/office/drawing/2014/main" id="{732751B8-C874-4498-8216-9623B5D27708}"/>
              </a:ext>
            </a:extLst>
          </p:cNvPr>
          <p:cNvGraphicFramePr/>
          <p:nvPr>
            <p:extLst>
              <p:ext uri="{D42A27DB-BD31-4B8C-83A1-F6EECF244321}">
                <p14:modId xmlns:p14="http://schemas.microsoft.com/office/powerpoint/2010/main" val="1668011089"/>
              </p:ext>
            </p:extLst>
          </p:nvPr>
        </p:nvGraphicFramePr>
        <p:xfrm>
          <a:off x="1632495" y="1785983"/>
          <a:ext cx="9679940" cy="4275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Γραφικό 5" descr="Καλή ιδέα με συμπαγές γέμισμα">
            <a:extLst>
              <a:ext uri="{FF2B5EF4-FFF2-40B4-BE49-F238E27FC236}">
                <a16:creationId xmlns:a16="http://schemas.microsoft.com/office/drawing/2014/main" id="{B27B8D3D-ECD5-FCBE-904A-815F5F2E21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89600" y="767080"/>
            <a:ext cx="914400" cy="914400"/>
          </a:xfrm>
          <a:prstGeom prst="rect">
            <a:avLst/>
          </a:prstGeom>
        </p:spPr>
      </p:pic>
    </p:spTree>
    <p:extLst>
      <p:ext uri="{BB962C8B-B14F-4D97-AF65-F5344CB8AC3E}">
        <p14:creationId xmlns:p14="http://schemas.microsoft.com/office/powerpoint/2010/main" val="2784728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1FA572-6C46-9816-6C6E-7F738A9BB0FB}"/>
              </a:ext>
            </a:extLst>
          </p:cNvPr>
          <p:cNvSpPr txBox="1"/>
          <p:nvPr/>
        </p:nvSpPr>
        <p:spPr>
          <a:xfrm>
            <a:off x="2403566" y="1929384"/>
            <a:ext cx="8621485" cy="4251960"/>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Η π</a:t>
            </a:r>
            <a:r>
              <a:rPr lang="en-US" sz="2400" b="1" dirty="0" err="1">
                <a:latin typeface="Times New Roman" panose="02020603050405020304" pitchFamily="18" charset="0"/>
                <a:cs typeface="Times New Roman" panose="02020603050405020304" pitchFamily="18" charset="0"/>
              </a:rPr>
              <a:t>ρώτη</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κουλτούρ</a:t>
            </a:r>
            <a:r>
              <a:rPr lang="en-US" sz="2400" b="1" dirty="0">
                <a:latin typeface="Times New Roman" panose="02020603050405020304" pitchFamily="18" charset="0"/>
                <a:cs typeface="Times New Roman" panose="02020603050405020304" pitchFamily="18" charset="0"/>
              </a:rPr>
              <a:t>α νοείται ως μια</a:t>
            </a:r>
            <a:r>
              <a:rPr lang="el-GR"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ιδε</a:t>
            </a:r>
            <a:r>
              <a:rPr lang="en-US" sz="2400" b="1" dirty="0">
                <a:latin typeface="Times New Roman" panose="02020603050405020304" pitchFamily="18" charset="0"/>
                <a:cs typeface="Times New Roman" panose="02020603050405020304" pitchFamily="18" charset="0"/>
              </a:rPr>
              <a:t>ατή κατάσταση ή </a:t>
            </a:r>
            <a:r>
              <a:rPr lang="el-GR" sz="2400" b="1" dirty="0">
                <a:latin typeface="Times New Roman" panose="02020603050405020304" pitchFamily="18" charset="0"/>
                <a:cs typeface="Times New Roman" panose="02020603050405020304" pitchFamily="18" charset="0"/>
              </a:rPr>
              <a:t>διαδικασία </a:t>
            </a:r>
            <a:r>
              <a:rPr lang="en-US" sz="2400" b="1" dirty="0" err="1">
                <a:latin typeface="Times New Roman" panose="02020603050405020304" pitchFamily="18" charset="0"/>
                <a:cs typeface="Times New Roman" panose="02020603050405020304" pitchFamily="18" charset="0"/>
              </a:rPr>
              <a:t>τελειο</a:t>
            </a:r>
            <a:r>
              <a:rPr lang="en-US" sz="2400" b="1" dirty="0">
                <a:latin typeface="Times New Roman" panose="02020603050405020304" pitchFamily="18" charset="0"/>
                <a:cs typeface="Times New Roman" panose="02020603050405020304" pitchFamily="18" charset="0"/>
              </a:rPr>
              <a:t>ποίησης προς την οποία τείνουν οι άνθρωποι. </a:t>
            </a:r>
          </a:p>
          <a:p>
            <a:pPr indent="-228600" algn="just">
              <a:lnSpc>
                <a:spcPct val="90000"/>
              </a:lnSpc>
              <a:spcAft>
                <a:spcPts val="600"/>
              </a:spcAft>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Απα</a:t>
            </a:r>
            <a:r>
              <a:rPr lang="en-US" sz="2400" b="1" dirty="0" err="1">
                <a:latin typeface="Times New Roman" panose="02020603050405020304" pitchFamily="18" charset="0"/>
                <a:cs typeface="Times New Roman" panose="02020603050405020304" pitchFamily="18" charset="0"/>
              </a:rPr>
              <a:t>ιτούμενο</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είν</a:t>
            </a:r>
            <a:r>
              <a:rPr lang="en-US" sz="2400" b="1" dirty="0">
                <a:latin typeface="Times New Roman" panose="02020603050405020304" pitchFamily="18" charset="0"/>
                <a:cs typeface="Times New Roman" panose="02020603050405020304" pitchFamily="18" charset="0"/>
              </a:rPr>
              <a:t>αι η αναζήτηση αξιών που έχουν καθολική ισχύ. </a:t>
            </a:r>
          </a:p>
          <a:p>
            <a:pPr algn="just">
              <a:lnSpc>
                <a:spcPct val="90000"/>
              </a:lnSpc>
              <a:spcAft>
                <a:spcPts val="600"/>
              </a:spcAft>
            </a:pPr>
            <a:endParaRPr lang="en-US" sz="2400" b="1"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en-US" sz="2400" b="1" dirty="0" err="1">
                <a:latin typeface="Times New Roman" panose="02020603050405020304" pitchFamily="18" charset="0"/>
                <a:cs typeface="Times New Roman" panose="02020603050405020304" pitchFamily="18" charset="0"/>
              </a:rPr>
              <a:t>Σύμφων</a:t>
            </a:r>
            <a:r>
              <a:rPr lang="en-US" sz="2400" b="1" dirty="0">
                <a:latin typeface="Times New Roman" panose="02020603050405020304" pitchFamily="18" charset="0"/>
                <a:cs typeface="Times New Roman" panose="02020603050405020304" pitchFamily="18" charset="0"/>
              </a:rPr>
              <a:t>α λοιπόν με αυτή τη λογική, η κουλτούρα βελτιώνει τη ζωή τόσο των ανθρώπων όσο και της κοινωνίας.</a:t>
            </a:r>
          </a:p>
        </p:txBody>
      </p:sp>
      <p:pic>
        <p:nvPicPr>
          <p:cNvPr id="4" name="Εικόνα 3">
            <a:extLst>
              <a:ext uri="{FF2B5EF4-FFF2-40B4-BE49-F238E27FC236}">
                <a16:creationId xmlns:a16="http://schemas.microsoft.com/office/drawing/2014/main" id="{35AED508-F8EE-B709-9C39-B5727A39A69A}"/>
              </a:ext>
            </a:extLst>
          </p:cNvPr>
          <p:cNvPicPr>
            <a:picLocks noChangeAspect="1"/>
          </p:cNvPicPr>
          <p:nvPr/>
        </p:nvPicPr>
        <p:blipFill>
          <a:blip r:embed="rId2"/>
          <a:stretch>
            <a:fillRect/>
          </a:stretch>
        </p:blipFill>
        <p:spPr>
          <a:xfrm>
            <a:off x="5560383" y="623349"/>
            <a:ext cx="914479" cy="914479"/>
          </a:xfrm>
          <a:prstGeom prst="rect">
            <a:avLst/>
          </a:prstGeom>
        </p:spPr>
      </p:pic>
    </p:spTree>
    <p:extLst>
      <p:ext uri="{BB962C8B-B14F-4D97-AF65-F5344CB8AC3E}">
        <p14:creationId xmlns:p14="http://schemas.microsoft.com/office/powerpoint/2010/main" val="1499583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BEA94-CAD3-764F-90AD-324AFB024F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7B0592-682D-46D9-DFDC-53C427246C2B}"/>
              </a:ext>
            </a:extLst>
          </p:cNvPr>
          <p:cNvSpPr txBox="1"/>
          <p:nvPr/>
        </p:nvSpPr>
        <p:spPr>
          <a:xfrm>
            <a:off x="2730137" y="1929384"/>
            <a:ext cx="8347166" cy="4251960"/>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Η </a:t>
            </a:r>
            <a:r>
              <a:rPr lang="en-US" sz="2400" b="1" dirty="0" err="1">
                <a:latin typeface="Times New Roman" panose="02020603050405020304" pitchFamily="18" charset="0"/>
                <a:cs typeface="Times New Roman" panose="02020603050405020304" pitchFamily="18" charset="0"/>
              </a:rPr>
              <a:t>δεύτερη</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κουλτούρ</a:t>
            </a:r>
            <a:r>
              <a:rPr lang="en-US" sz="2400" b="1" dirty="0">
                <a:latin typeface="Times New Roman" panose="02020603050405020304" pitchFamily="18" charset="0"/>
                <a:cs typeface="Times New Roman" panose="02020603050405020304" pitchFamily="18" charset="0"/>
              </a:rPr>
              <a:t>α παρακολουθεί τα προϊόντα του πνεύματος και της φαντασίας που καταγράφουν την ανθρώπινη σκέψη και εμπειρία. </a:t>
            </a:r>
          </a:p>
          <a:p>
            <a:pPr>
              <a:lnSpc>
                <a:spcPct val="90000"/>
              </a:lnSpc>
              <a:spcAft>
                <a:spcPts val="600"/>
              </a:spcAft>
            </a:pPr>
            <a:endParaRPr lang="en-US" sz="2400" b="1"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Μπ</a:t>
            </a:r>
            <a:r>
              <a:rPr lang="en-US" sz="2400" b="1" dirty="0" err="1">
                <a:latin typeface="Times New Roman" panose="02020603050405020304" pitchFamily="18" charset="0"/>
                <a:cs typeface="Times New Roman" panose="02020603050405020304" pitchFamily="18" charset="0"/>
              </a:rPr>
              <a:t>ορούμε</a:t>
            </a:r>
            <a:r>
              <a:rPr lang="en-US" sz="2400" b="1" dirty="0">
                <a:latin typeface="Times New Roman" panose="02020603050405020304" pitchFamily="18" charset="0"/>
                <a:cs typeface="Times New Roman" panose="02020603050405020304" pitchFamily="18" charset="0"/>
              </a:rPr>
              <a:t> να κατα</a:t>
            </a:r>
            <a:r>
              <a:rPr lang="en-US" sz="2400" b="1" dirty="0" err="1">
                <a:latin typeface="Times New Roman" panose="02020603050405020304" pitchFamily="18" charset="0"/>
                <a:cs typeface="Times New Roman" panose="02020603050405020304" pitchFamily="18" charset="0"/>
              </a:rPr>
              <a:t>νοήσουμε</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την</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κουλτούρ</a:t>
            </a:r>
            <a:r>
              <a:rPr lang="en-US" sz="2400" b="1" dirty="0">
                <a:latin typeface="Times New Roman" panose="02020603050405020304" pitchFamily="18" charset="0"/>
                <a:cs typeface="Times New Roman" panose="02020603050405020304" pitchFamily="18" charset="0"/>
              </a:rPr>
              <a:t>α μιας εποχής μελετώντας τη ζωγραφική, τον κινηματογράφο, τα μέσα επικοινωνίας, την μουσική, τα μυθιστορήματα, κτλ.</a:t>
            </a:r>
          </a:p>
        </p:txBody>
      </p:sp>
      <p:pic>
        <p:nvPicPr>
          <p:cNvPr id="4" name="Εικόνα 3">
            <a:extLst>
              <a:ext uri="{FF2B5EF4-FFF2-40B4-BE49-F238E27FC236}">
                <a16:creationId xmlns:a16="http://schemas.microsoft.com/office/drawing/2014/main" id="{F91FB029-7858-5D77-6849-A4B25369F3FC}"/>
              </a:ext>
            </a:extLst>
          </p:cNvPr>
          <p:cNvPicPr>
            <a:picLocks noChangeAspect="1"/>
          </p:cNvPicPr>
          <p:nvPr/>
        </p:nvPicPr>
        <p:blipFill>
          <a:blip r:embed="rId2"/>
          <a:stretch>
            <a:fillRect/>
          </a:stretch>
        </p:blipFill>
        <p:spPr>
          <a:xfrm>
            <a:off x="5638760" y="706080"/>
            <a:ext cx="914479" cy="914479"/>
          </a:xfrm>
          <a:prstGeom prst="rect">
            <a:avLst/>
          </a:prstGeom>
        </p:spPr>
      </p:pic>
    </p:spTree>
    <p:extLst>
      <p:ext uri="{BB962C8B-B14F-4D97-AF65-F5344CB8AC3E}">
        <p14:creationId xmlns:p14="http://schemas.microsoft.com/office/powerpoint/2010/main" val="1852569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A908-E6D3-0A6B-04DB-4DFC0F1DFDAF}"/>
            </a:ext>
          </a:extLst>
        </p:cNvPr>
        <p:cNvGrpSpPr/>
        <p:nvPr/>
      </p:nvGrpSpPr>
      <p:grpSpPr>
        <a:xfrm>
          <a:off x="0" y="0"/>
          <a:ext cx="0" cy="0"/>
          <a:chOff x="0" y="0"/>
          <a:chExt cx="0" cy="0"/>
        </a:xfrm>
      </p:grpSpPr>
      <p:pic>
        <p:nvPicPr>
          <p:cNvPr id="2" name="Εικόνα 1">
            <a:extLst>
              <a:ext uri="{FF2B5EF4-FFF2-40B4-BE49-F238E27FC236}">
                <a16:creationId xmlns:a16="http://schemas.microsoft.com/office/drawing/2014/main" id="{59544C17-9B77-4B05-D057-7F4C3FC8834B}"/>
              </a:ext>
            </a:extLst>
          </p:cNvPr>
          <p:cNvPicPr>
            <a:picLocks noChangeAspect="1"/>
          </p:cNvPicPr>
          <p:nvPr/>
        </p:nvPicPr>
        <p:blipFill>
          <a:blip r:embed="rId2"/>
          <a:stretch>
            <a:fillRect/>
          </a:stretch>
        </p:blipFill>
        <p:spPr>
          <a:xfrm>
            <a:off x="2490691" y="1571653"/>
            <a:ext cx="8717318" cy="4434359"/>
          </a:xfrm>
          <a:prstGeom prst="rect">
            <a:avLst/>
          </a:prstGeom>
        </p:spPr>
      </p:pic>
      <p:pic>
        <p:nvPicPr>
          <p:cNvPr id="4" name="Εικόνα 3">
            <a:extLst>
              <a:ext uri="{FF2B5EF4-FFF2-40B4-BE49-F238E27FC236}">
                <a16:creationId xmlns:a16="http://schemas.microsoft.com/office/drawing/2014/main" id="{DF536A64-1911-E03B-5C53-68B3B4FE95FD}"/>
              </a:ext>
            </a:extLst>
          </p:cNvPr>
          <p:cNvPicPr>
            <a:picLocks noChangeAspect="1"/>
          </p:cNvPicPr>
          <p:nvPr/>
        </p:nvPicPr>
        <p:blipFill>
          <a:blip r:embed="rId3"/>
          <a:stretch>
            <a:fillRect/>
          </a:stretch>
        </p:blipFill>
        <p:spPr>
          <a:xfrm>
            <a:off x="5934871" y="450628"/>
            <a:ext cx="914479" cy="914479"/>
          </a:xfrm>
          <a:prstGeom prst="rect">
            <a:avLst/>
          </a:prstGeom>
        </p:spPr>
      </p:pic>
    </p:spTree>
    <p:extLst>
      <p:ext uri="{BB962C8B-B14F-4D97-AF65-F5344CB8AC3E}">
        <p14:creationId xmlns:p14="http://schemas.microsoft.com/office/powerpoint/2010/main" val="2099190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41066-62C4-1C38-7176-178ED7FDD1E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217128D-A1FE-A82E-CCA2-E02F15906214}"/>
              </a:ext>
            </a:extLst>
          </p:cNvPr>
          <p:cNvSpPr txBox="1"/>
          <p:nvPr/>
        </p:nvSpPr>
        <p:spPr>
          <a:xfrm>
            <a:off x="4719485" y="3497740"/>
            <a:ext cx="6553762" cy="2568764"/>
          </a:xfrm>
          <a:prstGeom prst="rect">
            <a:avLst/>
          </a:prstGeom>
        </p:spPr>
        <p:txBody>
          <a:bodyPr vert="horz" lIns="91440" tIns="45720" rIns="91440" bIns="45720" rtlCol="0">
            <a:normAutofit/>
          </a:bodyPr>
          <a:lstStyle/>
          <a:p>
            <a:pPr>
              <a:lnSpc>
                <a:spcPct val="150000"/>
              </a:lnSpc>
              <a:spcAft>
                <a:spcPts val="600"/>
              </a:spcAft>
            </a:pPr>
            <a:r>
              <a:rPr lang="en-US" sz="2400" b="1" dirty="0">
                <a:latin typeface="Times New Roman" panose="02020603050405020304" pitchFamily="18" charset="0"/>
                <a:cs typeface="Times New Roman" panose="02020603050405020304" pitchFamily="18" charset="0"/>
              </a:rPr>
              <a:t>Θεωρεί ότι και οι τρεις έχουν </a:t>
            </a:r>
            <a:r>
              <a:rPr lang="en-US" sz="2400" b="1" dirty="0" err="1">
                <a:latin typeface="Times New Roman" panose="02020603050405020304" pitchFamily="18" charset="0"/>
                <a:cs typeface="Times New Roman" panose="02020603050405020304" pitchFamily="18" charset="0"/>
              </a:rPr>
              <a:t>την</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δική</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τους</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ιδι</a:t>
            </a:r>
            <a:r>
              <a:rPr lang="en-US" sz="2400" b="1" dirty="0">
                <a:latin typeface="Times New Roman" panose="02020603050405020304" pitchFamily="18" charset="0"/>
                <a:cs typeface="Times New Roman" panose="02020603050405020304" pitchFamily="18" charset="0"/>
              </a:rPr>
              <a:t>αίτερη αξία, αλλά επισημαίνει τη δυσκολία ή το αδύνατο ταύτισης της διαδικασίας της ανθρώπινης τελειοποίησης με απόλυτες αξίες. </a:t>
            </a:r>
          </a:p>
        </p:txBody>
      </p:sp>
      <p:pic>
        <p:nvPicPr>
          <p:cNvPr id="7" name="Εικόνα 6">
            <a:extLst>
              <a:ext uri="{FF2B5EF4-FFF2-40B4-BE49-F238E27FC236}">
                <a16:creationId xmlns:a16="http://schemas.microsoft.com/office/drawing/2014/main" id="{8E4302CD-0C74-3CE6-EF9B-A2CD55739C27}"/>
              </a:ext>
            </a:extLst>
          </p:cNvPr>
          <p:cNvPicPr>
            <a:picLocks noChangeAspect="1"/>
          </p:cNvPicPr>
          <p:nvPr/>
        </p:nvPicPr>
        <p:blipFill>
          <a:blip r:embed="rId2">
            <a:biLevel thresh="25000"/>
          </a:blip>
          <a:stretch>
            <a:fillRect/>
          </a:stretch>
        </p:blipFill>
        <p:spPr>
          <a:xfrm>
            <a:off x="522600" y="331029"/>
            <a:ext cx="3307432" cy="2651760"/>
          </a:xfrm>
          <a:prstGeom prst="rect">
            <a:avLst/>
          </a:prstGeom>
        </p:spPr>
      </p:pic>
      <p:sp>
        <p:nvSpPr>
          <p:cNvPr id="9" name="TextBox 8">
            <a:extLst>
              <a:ext uri="{FF2B5EF4-FFF2-40B4-BE49-F238E27FC236}">
                <a16:creationId xmlns:a16="http://schemas.microsoft.com/office/drawing/2014/main" id="{7D8B9871-98F7-7D65-48C2-FECF38B40ACA}"/>
              </a:ext>
            </a:extLst>
          </p:cNvPr>
          <p:cNvSpPr txBox="1"/>
          <p:nvPr/>
        </p:nvSpPr>
        <p:spPr>
          <a:xfrm>
            <a:off x="4685065" y="988314"/>
            <a:ext cx="6392238" cy="1200329"/>
          </a:xfrm>
          <a:prstGeom prst="rect">
            <a:avLst/>
          </a:prstGeom>
          <a:noFill/>
        </p:spPr>
        <p:txBody>
          <a:bodyPr wrap="square">
            <a:spAutoFit/>
          </a:bodyPr>
          <a:lstStyle/>
          <a:p>
            <a:pPr>
              <a:lnSpc>
                <a:spcPct val="150000"/>
              </a:lnSpc>
            </a:pPr>
            <a:r>
              <a:rPr lang="el-GR" sz="2400" b="1" dirty="0">
                <a:latin typeface="Times New Roman" panose="02020603050405020304" pitchFamily="18" charset="0"/>
                <a:cs typeface="Times New Roman" panose="02020603050405020304" pitchFamily="18" charset="0"/>
              </a:rPr>
              <a:t>Ο Raymond Williams δεν προκρίνει καμία από τις τρεις κουλτούρες</a:t>
            </a:r>
          </a:p>
        </p:txBody>
      </p:sp>
      <p:pic>
        <p:nvPicPr>
          <p:cNvPr id="10" name="Εικόνα 9">
            <a:extLst>
              <a:ext uri="{FF2B5EF4-FFF2-40B4-BE49-F238E27FC236}">
                <a16:creationId xmlns:a16="http://schemas.microsoft.com/office/drawing/2014/main" id="{5FF3289E-F1A7-B78F-4B89-12904420E4E8}"/>
              </a:ext>
            </a:extLst>
          </p:cNvPr>
          <p:cNvPicPr>
            <a:picLocks noChangeAspect="1"/>
          </p:cNvPicPr>
          <p:nvPr/>
        </p:nvPicPr>
        <p:blipFill>
          <a:blip r:embed="rId2">
            <a:duotone>
              <a:schemeClr val="accent2">
                <a:shade val="45000"/>
                <a:satMod val="135000"/>
              </a:schemeClr>
              <a:prstClr val="white"/>
            </a:duotone>
          </a:blip>
          <a:stretch>
            <a:fillRect/>
          </a:stretch>
        </p:blipFill>
        <p:spPr>
          <a:xfrm>
            <a:off x="495615" y="3497740"/>
            <a:ext cx="3342383" cy="2679782"/>
          </a:xfrm>
          <a:prstGeom prst="rect">
            <a:avLst/>
          </a:prstGeom>
        </p:spPr>
      </p:pic>
    </p:spTree>
    <p:extLst>
      <p:ext uri="{BB962C8B-B14F-4D97-AF65-F5344CB8AC3E}">
        <p14:creationId xmlns:p14="http://schemas.microsoft.com/office/powerpoint/2010/main" val="130205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02B9E-4DFE-15ED-27D8-89BF96F59B2E}"/>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52CE3C96-60FA-F1F2-E62C-0B5FDF161AD8}"/>
              </a:ext>
            </a:extLst>
          </p:cNvPr>
          <p:cNvPicPr>
            <a:picLocks noChangeAspect="1"/>
          </p:cNvPicPr>
          <p:nvPr/>
        </p:nvPicPr>
        <p:blipFill>
          <a:blip r:embed="rId2"/>
          <a:srcRect b="11622"/>
          <a:stretch>
            <a:fillRect/>
          </a:stretch>
        </p:blipFill>
        <p:spPr>
          <a:xfrm>
            <a:off x="1580604" y="517673"/>
            <a:ext cx="6204857" cy="5493332"/>
          </a:xfrm>
          <a:prstGeom prst="rect">
            <a:avLst/>
          </a:prstGeom>
        </p:spPr>
      </p:pic>
      <p:sp>
        <p:nvSpPr>
          <p:cNvPr id="3" name="TextBox 2">
            <a:extLst>
              <a:ext uri="{FF2B5EF4-FFF2-40B4-BE49-F238E27FC236}">
                <a16:creationId xmlns:a16="http://schemas.microsoft.com/office/drawing/2014/main" id="{A296778B-3D6A-6BCB-70B9-344C8C03F328}"/>
              </a:ext>
            </a:extLst>
          </p:cNvPr>
          <p:cNvSpPr txBox="1"/>
          <p:nvPr/>
        </p:nvSpPr>
        <p:spPr>
          <a:xfrm>
            <a:off x="8171690" y="640080"/>
            <a:ext cx="3822189" cy="5277394"/>
          </a:xfrm>
          <a:prstGeom prst="rect">
            <a:avLst/>
          </a:prstGeom>
        </p:spPr>
        <p:txBody>
          <a:bodyPr vert="horz" lIns="91440" tIns="45720" rIns="91440" bIns="45720" rtlCol="0">
            <a:noAutofit/>
          </a:bodyPr>
          <a:lstStyle/>
          <a:p>
            <a:pPr>
              <a:lnSpc>
                <a:spcPct val="90000"/>
              </a:lnSpc>
              <a:spcAft>
                <a:spcPts val="600"/>
              </a:spcAft>
            </a:pPr>
            <a:r>
              <a:rPr lang="en-US" sz="2400" b="1" dirty="0">
                <a:latin typeface="Times New Roman" panose="02020603050405020304" pitchFamily="18" charset="0"/>
                <a:cs typeface="Times New Roman" panose="02020603050405020304" pitchFamily="18" charset="0"/>
              </a:rPr>
              <a:t>Ο Raymond Williams β</a:t>
            </a:r>
            <a:r>
              <a:rPr lang="en-US" sz="2400" b="1" dirty="0" err="1">
                <a:latin typeface="Times New Roman" panose="02020603050405020304" pitchFamily="18" charset="0"/>
                <a:cs typeface="Times New Roman" panose="02020603050405020304" pitchFamily="18" charset="0"/>
              </a:rPr>
              <a:t>λέ</a:t>
            </a:r>
            <a:r>
              <a:rPr lang="en-US" sz="2400" b="1" dirty="0">
                <a:latin typeface="Times New Roman" panose="02020603050405020304" pitchFamily="18" charset="0"/>
                <a:cs typeface="Times New Roman" panose="02020603050405020304" pitchFamily="18" charset="0"/>
              </a:rPr>
              <a:t>πει μ’ ένα ολοκληρωμένο τρόπο την κουλτούρα ή τις κουλτούρες. </a:t>
            </a:r>
            <a:endParaRPr lang="el-GR" sz="2400" b="1" dirty="0">
              <a:latin typeface="Times New Roman" panose="02020603050405020304" pitchFamily="18" charset="0"/>
              <a:cs typeface="Times New Roman" panose="02020603050405020304" pitchFamily="18" charset="0"/>
            </a:endParaRPr>
          </a:p>
          <a:p>
            <a:pP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a:lnSpc>
                <a:spcPct val="90000"/>
              </a:lnSpc>
              <a:spcAft>
                <a:spcPts val="600"/>
              </a:spcAft>
            </a:pPr>
            <a:r>
              <a:rPr lang="en-US" sz="2400" b="1" dirty="0">
                <a:latin typeface="Times New Roman" panose="02020603050405020304" pitchFamily="18" charset="0"/>
                <a:cs typeface="Times New Roman" panose="02020603050405020304" pitchFamily="18" charset="0"/>
              </a:rPr>
              <a:t>Η </a:t>
            </a:r>
            <a:r>
              <a:rPr lang="en-US" sz="2400" b="1" dirty="0" err="1">
                <a:latin typeface="Times New Roman" panose="02020603050405020304" pitchFamily="18" charset="0"/>
                <a:cs typeface="Times New Roman" panose="02020603050405020304" pitchFamily="18" charset="0"/>
              </a:rPr>
              <a:t>ιστορί</a:t>
            </a:r>
            <a:r>
              <a:rPr lang="en-US" sz="2400" b="1" dirty="0">
                <a:latin typeface="Times New Roman" panose="02020603050405020304" pitchFamily="18" charset="0"/>
                <a:cs typeface="Times New Roman" panose="02020603050405020304" pitchFamily="18" charset="0"/>
              </a:rPr>
              <a:t>α της κουλτούρας ξεπερνάει το άθροισμα των ειδικών ιστοριών καθώς εστιάζει την προσοχή της στις σχέσεις ανάμεσα σε συγκεκριμένες μορφές οργάνωσης ή στη μελέτη των σχέσεων που διέπουν ένα τρόπο ζωής. </a:t>
            </a:r>
          </a:p>
        </p:txBody>
      </p:sp>
    </p:spTree>
    <p:extLst>
      <p:ext uri="{BB962C8B-B14F-4D97-AF65-F5344CB8AC3E}">
        <p14:creationId xmlns:p14="http://schemas.microsoft.com/office/powerpoint/2010/main" val="643999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FD065-DE9A-4EF7-015E-A292E6D8BE7E}"/>
            </a:ext>
          </a:extLst>
        </p:cNvPr>
        <p:cNvGrpSpPr/>
        <p:nvPr/>
      </p:nvGrpSpPr>
      <p:grpSpPr>
        <a:xfrm>
          <a:off x="0" y="0"/>
          <a:ext cx="0" cy="0"/>
          <a:chOff x="0" y="0"/>
          <a:chExt cx="0" cy="0"/>
        </a:xfrm>
      </p:grpSpPr>
      <p:pic>
        <p:nvPicPr>
          <p:cNvPr id="5" name="Γραφικό 4" descr="Κύκλος ατόμων περίγραμμα">
            <a:extLst>
              <a:ext uri="{FF2B5EF4-FFF2-40B4-BE49-F238E27FC236}">
                <a16:creationId xmlns:a16="http://schemas.microsoft.com/office/drawing/2014/main" id="{D9812080-CDDD-B851-36AD-A89D6D9257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1762" y="1630725"/>
            <a:ext cx="3195204" cy="3195204"/>
          </a:xfrm>
          <a:prstGeom prst="rect">
            <a:avLst/>
          </a:prstGeom>
        </p:spPr>
      </p:pic>
      <p:sp>
        <p:nvSpPr>
          <p:cNvPr id="3" name="TextBox 2">
            <a:extLst>
              <a:ext uri="{FF2B5EF4-FFF2-40B4-BE49-F238E27FC236}">
                <a16:creationId xmlns:a16="http://schemas.microsoft.com/office/drawing/2014/main" id="{A6294EE5-14E9-8AB9-3DF3-D2381A3792B5}"/>
              </a:ext>
            </a:extLst>
          </p:cNvPr>
          <p:cNvSpPr txBox="1"/>
          <p:nvPr/>
        </p:nvSpPr>
        <p:spPr>
          <a:xfrm>
            <a:off x="4558937" y="1630725"/>
            <a:ext cx="7031929" cy="3987437"/>
          </a:xfrm>
          <a:prstGeom prst="rect">
            <a:avLst/>
          </a:prstGeom>
        </p:spPr>
        <p:txBody>
          <a:bodyPr vert="horz" lIns="91440" tIns="45720" rIns="91440" bIns="45720" rtlCol="0">
            <a:normAutofit/>
          </a:bodyPr>
          <a:lstStyle/>
          <a:p>
            <a:pPr>
              <a:lnSpc>
                <a:spcPct val="150000"/>
              </a:lnSpc>
              <a:spcAft>
                <a:spcPts val="800"/>
              </a:spcAft>
            </a:pPr>
            <a:r>
              <a:rPr lang="en-US" sz="2400" b="1" dirty="0">
                <a:effectLst/>
                <a:latin typeface="Times New Roman" panose="02020603050405020304" pitchFamily="18" charset="0"/>
                <a:cs typeface="Times New Roman" panose="02020603050405020304" pitchFamily="18" charset="0"/>
              </a:rPr>
              <a:t>Πα</a:t>
            </a:r>
            <a:r>
              <a:rPr lang="en-US" sz="2400" b="1" dirty="0" err="1">
                <a:effectLst/>
                <a:latin typeface="Times New Roman" panose="02020603050405020304" pitchFamily="18" charset="0"/>
                <a:cs typeface="Times New Roman" panose="02020603050405020304" pitchFamily="18" charset="0"/>
              </a:rPr>
              <a:t>ρά</a:t>
            </a:r>
            <a:r>
              <a:rPr lang="en-US" sz="2400" b="1" dirty="0">
                <a:effectLst/>
                <a:latin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cs typeface="Times New Roman" panose="02020603050405020304" pitchFamily="18" charset="0"/>
              </a:rPr>
              <a:t>το</a:t>
            </a:r>
            <a:r>
              <a:rPr lang="en-US" sz="2400" b="1" dirty="0">
                <a:effectLst/>
                <a:latin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cs typeface="Times New Roman" panose="02020603050405020304" pitchFamily="18" charset="0"/>
              </a:rPr>
              <a:t>γεγονός</a:t>
            </a:r>
            <a:r>
              <a:rPr lang="en-US" sz="2400" b="1" dirty="0">
                <a:effectLst/>
                <a:latin typeface="Times New Roman" panose="02020603050405020304" pitchFamily="18" charset="0"/>
                <a:cs typeface="Times New Roman" panose="02020603050405020304" pitchFamily="18" charset="0"/>
              </a:rPr>
              <a:t> ότι μπ</a:t>
            </a:r>
            <a:r>
              <a:rPr lang="en-US" sz="2400" b="1" dirty="0" err="1">
                <a:effectLst/>
                <a:latin typeface="Times New Roman" panose="02020603050405020304" pitchFamily="18" charset="0"/>
                <a:cs typeface="Times New Roman" panose="02020603050405020304" pitchFamily="18" charset="0"/>
              </a:rPr>
              <a:t>ορούμε</a:t>
            </a:r>
            <a:r>
              <a:rPr lang="en-US" sz="2400" b="1" dirty="0">
                <a:effectLst/>
                <a:latin typeface="Times New Roman" panose="02020603050405020304" pitchFamily="18" charset="0"/>
                <a:cs typeface="Times New Roman" panose="02020603050405020304" pitchFamily="18" charset="0"/>
              </a:rPr>
              <a:t> να π</a:t>
            </a:r>
            <a:r>
              <a:rPr lang="en-US" sz="2400" b="1" dirty="0" err="1">
                <a:effectLst/>
                <a:latin typeface="Times New Roman" panose="02020603050405020304" pitchFamily="18" charset="0"/>
                <a:cs typeface="Times New Roman" panose="02020603050405020304" pitchFamily="18" charset="0"/>
              </a:rPr>
              <a:t>ροσεγγίσουμε</a:t>
            </a:r>
            <a:r>
              <a:rPr lang="en-US" sz="2400" b="1" dirty="0">
                <a:effectLst/>
                <a:latin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cs typeface="Times New Roman" panose="02020603050405020304" pitchFamily="18" charset="0"/>
              </a:rPr>
              <a:t>το</a:t>
            </a:r>
            <a:r>
              <a:rPr lang="en-US" sz="2400" b="1" dirty="0">
                <a:effectLst/>
                <a:latin typeface="Times New Roman" panose="02020603050405020304" pitchFamily="18" charset="0"/>
                <a:cs typeface="Times New Roman" panose="02020603050405020304" pitchFamily="18" charset="0"/>
              </a:rPr>
              <a:t> π</a:t>
            </a:r>
            <a:r>
              <a:rPr lang="en-US" sz="2400" b="1" dirty="0" err="1">
                <a:effectLst/>
                <a:latin typeface="Times New Roman" panose="02020603050405020304" pitchFamily="18" charset="0"/>
                <a:cs typeface="Times New Roman" panose="02020603050405020304" pitchFamily="18" charset="0"/>
              </a:rPr>
              <a:t>νεύμ</a:t>
            </a:r>
            <a:r>
              <a:rPr lang="en-US" sz="2400" b="1" dirty="0">
                <a:effectLst/>
                <a:latin typeface="Times New Roman" panose="02020603050405020304" pitchFamily="18" charset="0"/>
                <a:cs typeface="Times New Roman" panose="02020603050405020304" pitchFamily="18" charset="0"/>
              </a:rPr>
              <a:t>α μιας εποχής, φαίνεται ότι είναι πάρα πολύ δύσκολο αν, όχι ακατόρθωτο, να συλλάβουμε τη βιωμένη αίσθηση της ποιότητας της ζωής σε έναν ορισμένο τόπο και χρόνο, τον τρόπο με τον οποίον οι άνθρωποι βίωναν την πραγματικότητα. </a:t>
            </a:r>
          </a:p>
        </p:txBody>
      </p:sp>
    </p:spTree>
    <p:extLst>
      <p:ext uri="{BB962C8B-B14F-4D97-AF65-F5344CB8AC3E}">
        <p14:creationId xmlns:p14="http://schemas.microsoft.com/office/powerpoint/2010/main" val="1020881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Γραφικό 4" descr="Γρανάζια περίγραμμα">
            <a:extLst>
              <a:ext uri="{FF2B5EF4-FFF2-40B4-BE49-F238E27FC236}">
                <a16:creationId xmlns:a16="http://schemas.microsoft.com/office/drawing/2014/main" id="{F0CE43B1-FA3E-3888-FBE7-4FB53D90FD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0559" y="2882372"/>
            <a:ext cx="3158744" cy="3158744"/>
          </a:xfrm>
          <a:prstGeom prst="rect">
            <a:avLst/>
          </a:prstGeom>
        </p:spPr>
      </p:pic>
      <p:sp>
        <p:nvSpPr>
          <p:cNvPr id="3" name="TextBox 2">
            <a:extLst>
              <a:ext uri="{FF2B5EF4-FFF2-40B4-BE49-F238E27FC236}">
                <a16:creationId xmlns:a16="http://schemas.microsoft.com/office/drawing/2014/main" id="{B3F5293A-9879-31AF-1C8E-4CFE4FB81929}"/>
              </a:ext>
            </a:extLst>
          </p:cNvPr>
          <p:cNvSpPr txBox="1"/>
          <p:nvPr/>
        </p:nvSpPr>
        <p:spPr>
          <a:xfrm>
            <a:off x="3043645" y="587828"/>
            <a:ext cx="8514371" cy="1698171"/>
          </a:xfrm>
          <a:prstGeom prst="rect">
            <a:avLst/>
          </a:prstGeom>
        </p:spPr>
        <p:txBody>
          <a:bodyPr vert="horz" lIns="91440" tIns="45720" rIns="91440" bIns="45720" rtlCol="0" anchor="t">
            <a:noAutofit/>
          </a:bodyPr>
          <a:lstStyle/>
          <a:p>
            <a:pPr algn="just">
              <a:lnSpc>
                <a:spcPct val="150000"/>
              </a:lnSpc>
              <a:spcAft>
                <a:spcPts val="600"/>
              </a:spcAft>
            </a:pPr>
            <a:r>
              <a:rPr lang="en-US" sz="2400" b="1" dirty="0">
                <a:latin typeface="Times New Roman" panose="02020603050405020304" pitchFamily="18" charset="0"/>
                <a:cs typeface="Times New Roman" panose="02020603050405020304" pitchFamily="18" charset="0"/>
              </a:rPr>
              <a:t>Ακόμα κι αν δημιουργ</a:t>
            </a:r>
            <a:r>
              <a:rPr lang="el-GR" sz="2400" b="1" dirty="0">
                <a:latin typeface="Times New Roman" panose="02020603050405020304" pitchFamily="18" charset="0"/>
                <a:cs typeface="Times New Roman" panose="02020603050405020304" pitchFamily="18" charset="0"/>
              </a:rPr>
              <a:t>ί</a:t>
            </a:r>
            <a:r>
              <a:rPr lang="en-US" sz="2400" b="1" dirty="0" err="1">
                <a:latin typeface="Times New Roman" panose="02020603050405020304" pitchFamily="18" charset="0"/>
                <a:cs typeface="Times New Roman" panose="02020603050405020304" pitchFamily="18" charset="0"/>
              </a:rPr>
              <a:t>σουμε</a:t>
            </a:r>
            <a:r>
              <a:rPr lang="en-US" sz="2400" b="1" dirty="0">
                <a:latin typeface="Times New Roman" panose="02020603050405020304" pitchFamily="18" charset="0"/>
                <a:cs typeface="Times New Roman" panose="02020603050405020304" pitchFamily="18" charset="0"/>
              </a:rPr>
              <a:t> εργαλεία και μεθόδους ώστε να προσεγγίσουμε καλύτερα αυτήν την βιωμένη πραγματικότητα, ο Williams υποστηρίζει ότι θα είναι με έναν αφηρημένο τρόπο. </a:t>
            </a:r>
          </a:p>
        </p:txBody>
      </p:sp>
      <p:sp>
        <p:nvSpPr>
          <p:cNvPr id="7" name="TextBox 6">
            <a:extLst>
              <a:ext uri="{FF2B5EF4-FFF2-40B4-BE49-F238E27FC236}">
                <a16:creationId xmlns:a16="http://schemas.microsoft.com/office/drawing/2014/main" id="{64E3AB40-F648-FA54-0AAC-4523EA196BB9}"/>
              </a:ext>
            </a:extLst>
          </p:cNvPr>
          <p:cNvSpPr txBox="1"/>
          <p:nvPr/>
        </p:nvSpPr>
        <p:spPr>
          <a:xfrm>
            <a:off x="4219303" y="3030583"/>
            <a:ext cx="7338713" cy="2862322"/>
          </a:xfrm>
          <a:prstGeom prst="rect">
            <a:avLst/>
          </a:prstGeom>
          <a:noFill/>
        </p:spPr>
        <p:txBody>
          <a:bodyPr wrap="square">
            <a:spAutoFit/>
          </a:bodyPr>
          <a:lstStyle/>
          <a:p>
            <a:pPr>
              <a:lnSpc>
                <a:spcPct val="150000"/>
              </a:lnSpc>
            </a:pPr>
            <a:r>
              <a:rPr lang="el-GR" sz="2400" b="1" dirty="0">
                <a:latin typeface="Times New Roman" panose="02020603050405020304" pitchFamily="18" charset="0"/>
                <a:cs typeface="Times New Roman" panose="02020603050405020304" pitchFamily="18" charset="0"/>
              </a:rPr>
              <a:t>Αυτό δεν σημαίνει ότι η προσπάθεια θα είναι αμελητέα, το αντίθετο μάλιστα· </a:t>
            </a:r>
          </a:p>
          <a:p>
            <a:pPr>
              <a:lnSpc>
                <a:spcPct val="150000"/>
              </a:lnSpc>
            </a:pPr>
            <a:r>
              <a:rPr lang="el-GR" sz="2400" b="1" dirty="0">
                <a:latin typeface="Times New Roman" panose="02020603050405020304" pitchFamily="18" charset="0"/>
                <a:cs typeface="Times New Roman" panose="02020603050405020304" pitchFamily="18" charset="0"/>
              </a:rPr>
              <a:t>ίσως έτσι κατανοήσουμε καλύτερα τα προβλήματα προσέγγισης της κουλτούρας μιας εποχής σε θεωρητικό και πρακτικό επίπεδο.</a:t>
            </a:r>
          </a:p>
        </p:txBody>
      </p:sp>
    </p:spTree>
    <p:extLst>
      <p:ext uri="{BB962C8B-B14F-4D97-AF65-F5344CB8AC3E}">
        <p14:creationId xmlns:p14="http://schemas.microsoft.com/office/powerpoint/2010/main" val="2977042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CC0B1D-CCF1-47E5-5BA3-0C4402FA9B4D}"/>
              </a:ext>
            </a:extLst>
          </p:cNvPr>
          <p:cNvSpPr txBox="1"/>
          <p:nvPr/>
        </p:nvSpPr>
        <p:spPr>
          <a:xfrm>
            <a:off x="2638696" y="1489166"/>
            <a:ext cx="8727393" cy="3416320"/>
          </a:xfrm>
          <a:prstGeom prst="rect">
            <a:avLst/>
          </a:prstGeom>
          <a:noFill/>
        </p:spPr>
        <p:txBody>
          <a:bodyPr wrap="square">
            <a:spAutoFit/>
          </a:bodyPr>
          <a:lstStyle/>
          <a:p>
            <a:pPr algn="just"/>
            <a:r>
              <a:rPr lang="el-GR" sz="2400" b="1" dirty="0">
                <a:latin typeface="Times New Roman" panose="02020603050405020304" pitchFamily="18" charset="0"/>
                <a:cs typeface="Times New Roman" panose="02020603050405020304" pitchFamily="18" charset="0"/>
              </a:rPr>
              <a:t>Η δυσκολία σύμφωνα με τον Williams βρίσκεται στη</a:t>
            </a:r>
            <a:r>
              <a:rPr lang="el-GR" sz="2400" b="1" dirty="0">
                <a:highlight>
                  <a:srgbClr val="FFFF00"/>
                </a:highlight>
                <a:latin typeface="Times New Roman" panose="02020603050405020304" pitchFamily="18" charset="0"/>
                <a:cs typeface="Times New Roman" panose="02020603050405020304" pitchFamily="18" charset="0"/>
              </a:rPr>
              <a:t> «δομή της αίσθησης»</a:t>
            </a:r>
            <a:r>
              <a:rPr lang="el-GR" sz="2400" b="1" dirty="0">
                <a:latin typeface="Times New Roman" panose="02020603050405020304" pitchFamily="18" charset="0"/>
                <a:cs typeface="Times New Roman" panose="02020603050405020304" pitchFamily="18" charset="0"/>
              </a:rPr>
              <a:t> δηλαδή στην κατανόηση του συνόλου των αξιών, βιωμάτων και νοημάτων που υπάρχουν και διαμορφώνουν τον τρόπο που οι άνθρωποι αισθάνονται και βιώνουν τον κόσμο σε μια συγκεκριμένη ιστορική περίοδο. </a:t>
            </a:r>
          </a:p>
          <a:p>
            <a:pPr algn="just"/>
            <a:endParaRPr lang="el-GR" sz="2400" b="1" dirty="0">
              <a:latin typeface="Times New Roman" panose="02020603050405020304" pitchFamily="18" charset="0"/>
              <a:cs typeface="Times New Roman" panose="02020603050405020304" pitchFamily="18" charset="0"/>
            </a:endParaRPr>
          </a:p>
          <a:p>
            <a:pPr algn="just"/>
            <a:r>
              <a:rPr lang="el-GR" sz="2400" b="1" dirty="0">
                <a:latin typeface="Times New Roman" panose="02020603050405020304" pitchFamily="18" charset="0"/>
                <a:cs typeface="Times New Roman" panose="02020603050405020304" pitchFamily="18" charset="0"/>
              </a:rPr>
              <a:t>Χαρακτηριστικό παράδειγμα αυτής της δυσκολίας αποτελεί η προσπάθεια των παλαιότερων γενιών να μεταβιβάσουν στις νεότερες τη «δομή της αίσθησης». </a:t>
            </a:r>
          </a:p>
        </p:txBody>
      </p:sp>
    </p:spTree>
    <p:extLst>
      <p:ext uri="{BB962C8B-B14F-4D97-AF65-F5344CB8AC3E}">
        <p14:creationId xmlns:p14="http://schemas.microsoft.com/office/powerpoint/2010/main" val="2150741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F01C2-5E82-20D0-2C50-D13633A99AC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90B622-A654-A3EE-FA99-9CACEF78F053}"/>
              </a:ext>
            </a:extLst>
          </p:cNvPr>
          <p:cNvSpPr txBox="1"/>
          <p:nvPr/>
        </p:nvSpPr>
        <p:spPr>
          <a:xfrm>
            <a:off x="4480560" y="1423850"/>
            <a:ext cx="7287998" cy="3416320"/>
          </a:xfrm>
          <a:prstGeom prst="rect">
            <a:avLst/>
          </a:prstGeom>
          <a:noFill/>
        </p:spPr>
        <p:txBody>
          <a:bodyPr wrap="square">
            <a:spAutoFit/>
          </a:bodyPr>
          <a:lstStyle/>
          <a:p>
            <a:pPr algn="just"/>
            <a:r>
              <a:rPr lang="el-GR" sz="2400" b="1" dirty="0">
                <a:highlight>
                  <a:srgbClr val="FFFF00"/>
                </a:highlight>
                <a:latin typeface="Times New Roman" panose="02020603050405020304" pitchFamily="18" charset="0"/>
                <a:cs typeface="Times New Roman" panose="02020603050405020304" pitchFamily="18" charset="0"/>
              </a:rPr>
              <a:t>Η νέα γενιά ανταποκρίνεται με τον δικό της τρόπο στον μοναδικό κόσμο που κληρονομεί </a:t>
            </a:r>
            <a:r>
              <a:rPr lang="el-GR" sz="2400" b="1" dirty="0">
                <a:latin typeface="Times New Roman" panose="02020603050405020304" pitchFamily="18" charset="0"/>
                <a:cs typeface="Times New Roman" panose="02020603050405020304" pitchFamily="18" charset="0"/>
              </a:rPr>
              <a:t>και, μολονότι διαιωνίζει πολλές συνέχειες που μπορούν να ανιχνευθούν και αναπαράγει πολλά στοιχεία της οργάνωσης τα οποία μπορούν ξεχωριστά να περιγράφουν, ωστόσο, </a:t>
            </a:r>
            <a:r>
              <a:rPr lang="el-GR" sz="2400" b="1" dirty="0">
                <a:highlight>
                  <a:srgbClr val="FFFF00"/>
                </a:highlight>
                <a:latin typeface="Times New Roman" panose="02020603050405020304" pitchFamily="18" charset="0"/>
                <a:cs typeface="Times New Roman" panose="02020603050405020304" pitchFamily="18" charset="0"/>
              </a:rPr>
              <a:t>αισθάνεται τη ζωή της από πολλές απόψεις διαφορετική και σχηματοποιεί τη δημιουργική απάντηση της σε μια νέα δομή της αίσθησης </a:t>
            </a:r>
            <a:r>
              <a:rPr lang="el-GR" sz="2400" b="1" dirty="0">
                <a:latin typeface="Times New Roman" panose="02020603050405020304" pitchFamily="18" charset="0"/>
                <a:cs typeface="Times New Roman" panose="02020603050405020304" pitchFamily="18" charset="0"/>
              </a:rPr>
              <a:t>(σ.147-148)</a:t>
            </a:r>
          </a:p>
        </p:txBody>
      </p:sp>
      <p:pic>
        <p:nvPicPr>
          <p:cNvPr id="5" name="Εικόνα 4">
            <a:extLst>
              <a:ext uri="{FF2B5EF4-FFF2-40B4-BE49-F238E27FC236}">
                <a16:creationId xmlns:a16="http://schemas.microsoft.com/office/drawing/2014/main" id="{5E5D6271-3E39-1252-F100-65612F05C30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52352" y="701039"/>
            <a:ext cx="3688127" cy="2586111"/>
          </a:xfrm>
          <a:prstGeom prst="rect">
            <a:avLst/>
          </a:prstGeom>
        </p:spPr>
      </p:pic>
      <p:pic>
        <p:nvPicPr>
          <p:cNvPr id="6" name="Εικόνα 5">
            <a:extLst>
              <a:ext uri="{FF2B5EF4-FFF2-40B4-BE49-F238E27FC236}">
                <a16:creationId xmlns:a16="http://schemas.microsoft.com/office/drawing/2014/main" id="{EF6808BF-1FAB-C84B-B4C2-4808884E0FD6}"/>
              </a:ext>
            </a:extLst>
          </p:cNvPr>
          <p:cNvPicPr>
            <a:picLocks noChangeAspect="1"/>
          </p:cNvPicPr>
          <p:nvPr/>
        </p:nvPicPr>
        <p:blipFill>
          <a:blip r:embed="rId5">
            <a:duotone>
              <a:schemeClr val="accent5">
                <a:shade val="45000"/>
                <a:satMod val="135000"/>
              </a:schemeClr>
              <a:prstClr val="white"/>
            </a:duotone>
          </a:blip>
          <a:stretch>
            <a:fillRect/>
          </a:stretch>
        </p:blipFill>
        <p:spPr>
          <a:xfrm>
            <a:off x="153766" y="3616568"/>
            <a:ext cx="3686713" cy="2588660"/>
          </a:xfrm>
          <a:prstGeom prst="rect">
            <a:avLst/>
          </a:prstGeom>
        </p:spPr>
      </p:pic>
    </p:spTree>
    <p:extLst>
      <p:ext uri="{BB962C8B-B14F-4D97-AF65-F5344CB8AC3E}">
        <p14:creationId xmlns:p14="http://schemas.microsoft.com/office/powerpoint/2010/main" val="463067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85058-0CA0-1DB0-9DCA-446F6E9F3D37}"/>
            </a:ext>
          </a:extLst>
        </p:cNvPr>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CA83F0F6-325F-C5B0-F2B3-D335BE855E7E}"/>
              </a:ext>
            </a:extLst>
          </p:cNvPr>
          <p:cNvGraphicFramePr/>
          <p:nvPr>
            <p:extLst>
              <p:ext uri="{D42A27DB-BD31-4B8C-83A1-F6EECF244321}">
                <p14:modId xmlns:p14="http://schemas.microsoft.com/office/powerpoint/2010/main" val="2692504159"/>
              </p:ext>
            </p:extLst>
          </p:nvPr>
        </p:nvGraphicFramePr>
        <p:xfrm>
          <a:off x="2285999" y="757647"/>
          <a:ext cx="9285885" cy="5081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0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8E11B-6723-853D-C244-5907957EBA36}"/>
            </a:ext>
          </a:extLst>
        </p:cNvPr>
        <p:cNvGrpSpPr/>
        <p:nvPr/>
      </p:nvGrpSpPr>
      <p:grpSpPr>
        <a:xfrm>
          <a:off x="0" y="0"/>
          <a:ext cx="0" cy="0"/>
          <a:chOff x="0" y="0"/>
          <a:chExt cx="0" cy="0"/>
        </a:xfrm>
      </p:grpSpPr>
      <p:graphicFrame>
        <p:nvGraphicFramePr>
          <p:cNvPr id="24" name="TextBox 2">
            <a:extLst>
              <a:ext uri="{FF2B5EF4-FFF2-40B4-BE49-F238E27FC236}">
                <a16:creationId xmlns:a16="http://schemas.microsoft.com/office/drawing/2014/main" id="{F7F28062-BFC3-7A85-55E8-E09A784EC132}"/>
              </a:ext>
            </a:extLst>
          </p:cNvPr>
          <p:cNvGraphicFramePr/>
          <p:nvPr>
            <p:extLst>
              <p:ext uri="{D42A27DB-BD31-4B8C-83A1-F6EECF244321}">
                <p14:modId xmlns:p14="http://schemas.microsoft.com/office/powerpoint/2010/main" val="4196245472"/>
              </p:ext>
            </p:extLst>
          </p:nvPr>
        </p:nvGraphicFramePr>
        <p:xfrm>
          <a:off x="1737360" y="875212"/>
          <a:ext cx="9834525" cy="5303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1172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0CBB2A-D609-9063-82A1-4C5B21511179}"/>
              </a:ext>
            </a:extLst>
          </p:cNvPr>
          <p:cNvSpPr txBox="1"/>
          <p:nvPr/>
        </p:nvSpPr>
        <p:spPr>
          <a:xfrm>
            <a:off x="2207624" y="1136469"/>
            <a:ext cx="9274628" cy="3785652"/>
          </a:xfrm>
          <a:prstGeom prst="rect">
            <a:avLst/>
          </a:prstGeom>
          <a:noFill/>
        </p:spPr>
        <p:txBody>
          <a:bodyPr wrap="square">
            <a:spAutoFit/>
          </a:bodyPr>
          <a:lstStyle/>
          <a:p>
            <a:pPr algn="just"/>
            <a:r>
              <a:rPr lang="el-GR" sz="2400" b="1" dirty="0">
                <a:latin typeface="Times New Roman" panose="02020603050405020304" pitchFamily="18" charset="0"/>
                <a:cs typeface="Times New Roman" panose="02020603050405020304" pitchFamily="18" charset="0"/>
              </a:rPr>
              <a:t>Εκτός από την δυσκολία κατανόησης της «δομής της αίσθησης», ο Williams επισημαίνει κι ένα άλλο ισχυρό στοιχείο που μας απομακρύνει με τρόπο ουσιαστικό από την κατανόηση μιας κουλτούρας του παρελθόντος· </a:t>
            </a:r>
            <a:r>
              <a:rPr lang="el-GR" sz="2400" b="1" dirty="0">
                <a:highlight>
                  <a:srgbClr val="FFFF00"/>
                </a:highlight>
                <a:latin typeface="Times New Roman" panose="02020603050405020304" pitchFamily="18" charset="0"/>
                <a:cs typeface="Times New Roman" panose="02020603050405020304" pitchFamily="18" charset="0"/>
              </a:rPr>
              <a:t>η επιλεκτική παράδοση</a:t>
            </a:r>
            <a:r>
              <a:rPr lang="el-GR" sz="2400" b="1" dirty="0">
                <a:latin typeface="Times New Roman" panose="02020603050405020304" pitchFamily="18" charset="0"/>
                <a:cs typeface="Times New Roman" panose="02020603050405020304" pitchFamily="18" charset="0"/>
              </a:rPr>
              <a:t>. </a:t>
            </a:r>
          </a:p>
          <a:p>
            <a:pPr algn="just"/>
            <a:endParaRPr lang="el-GR" sz="2400" b="1" dirty="0">
              <a:latin typeface="Times New Roman" panose="02020603050405020304" pitchFamily="18" charset="0"/>
              <a:cs typeface="Times New Roman" panose="02020603050405020304" pitchFamily="18" charset="0"/>
            </a:endParaRPr>
          </a:p>
          <a:p>
            <a:pPr algn="just"/>
            <a:r>
              <a:rPr lang="el-GR" sz="2400" b="1" dirty="0">
                <a:latin typeface="Times New Roman" panose="02020603050405020304" pitchFamily="18" charset="0"/>
                <a:cs typeface="Times New Roman" panose="02020603050405020304" pitchFamily="18" charset="0"/>
              </a:rPr>
              <a:t>Όποια κουλτούρα και αν μελετάμε, αυτή φτάνει σε εμάς μέσα από την </a:t>
            </a:r>
            <a:r>
              <a:rPr lang="el-GR" sz="2400" b="1" dirty="0">
                <a:highlight>
                  <a:srgbClr val="FFFF00"/>
                </a:highlight>
                <a:latin typeface="Times New Roman" panose="02020603050405020304" pitchFamily="18" charset="0"/>
                <a:cs typeface="Times New Roman" panose="02020603050405020304" pitchFamily="18" charset="0"/>
              </a:rPr>
              <a:t>έγκριση αλλά και την απόρριψη πάρα πολλών στοιχείων</a:t>
            </a:r>
            <a:r>
              <a:rPr lang="el-GR" sz="2400" b="1" dirty="0">
                <a:latin typeface="Times New Roman" panose="02020603050405020304" pitchFamily="18" charset="0"/>
                <a:cs typeface="Times New Roman" panose="02020603050405020304" pitchFamily="18" charset="0"/>
              </a:rPr>
              <a:t>.  Αρχικά, αυτό συνέβη κατά τη διάρκεια της εποχής που εξετάζουμε καθώς και από την απόρριψη ενός μέρους από τον τεράστιο όγκο δεδομένων στο οποίο δεν μπορεί να ανταποκριθεί ούτε ο πιο παραγωγικός μελετητής. </a:t>
            </a:r>
          </a:p>
        </p:txBody>
      </p:sp>
    </p:spTree>
    <p:extLst>
      <p:ext uri="{BB962C8B-B14F-4D97-AF65-F5344CB8AC3E}">
        <p14:creationId xmlns:p14="http://schemas.microsoft.com/office/powerpoint/2010/main" val="3800501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4344A6A9-478B-35F7-8960-E9971E10DAB3}"/>
              </a:ext>
            </a:extLst>
          </p:cNvPr>
          <p:cNvGraphicFramePr/>
          <p:nvPr>
            <p:extLst>
              <p:ext uri="{D42A27DB-BD31-4B8C-83A1-F6EECF244321}">
                <p14:modId xmlns:p14="http://schemas.microsoft.com/office/powerpoint/2010/main" val="1732981012"/>
              </p:ext>
            </p:extLst>
          </p:nvPr>
        </p:nvGraphicFramePr>
        <p:xfrm>
          <a:off x="799011" y="679269"/>
          <a:ext cx="10515600" cy="5497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8310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89212" y="875210"/>
            <a:ext cx="8915399" cy="1029789"/>
          </a:xfrm>
        </p:spPr>
        <p:txBody>
          <a:bodyPr>
            <a:normAutofit fontScale="90000"/>
          </a:bodyPr>
          <a:lstStyle/>
          <a:p>
            <a:r>
              <a:rPr lang="el-GR" sz="3100" b="1" dirty="0">
                <a:solidFill>
                  <a:schemeClr val="accent1">
                    <a:lumMod val="75000"/>
                  </a:schemeClr>
                </a:solidFill>
              </a:rPr>
              <a:t>Επίμετρο </a:t>
            </a:r>
            <a:r>
              <a:rPr lang="el-GR" sz="3100" b="1" dirty="0" err="1">
                <a:solidFill>
                  <a:schemeClr val="accent1">
                    <a:lumMod val="75000"/>
                  </a:schemeClr>
                </a:solidFill>
              </a:rPr>
              <a:t>Jurgen</a:t>
            </a:r>
            <a:r>
              <a:rPr lang="el-GR" sz="3100" b="1" dirty="0">
                <a:solidFill>
                  <a:schemeClr val="accent1">
                    <a:lumMod val="75000"/>
                  </a:schemeClr>
                </a:solidFill>
              </a:rPr>
              <a:t> </a:t>
            </a:r>
            <a:r>
              <a:rPr lang="el-GR" sz="3100" b="1" dirty="0" err="1">
                <a:solidFill>
                  <a:schemeClr val="accent1">
                    <a:lumMod val="75000"/>
                  </a:schemeClr>
                </a:solidFill>
              </a:rPr>
              <a:t>Habermas</a:t>
            </a:r>
            <a:r>
              <a:rPr lang="el-GR" sz="3100" b="1" dirty="0">
                <a:solidFill>
                  <a:schemeClr val="accent1">
                    <a:lumMod val="75000"/>
                  </a:schemeClr>
                </a:solidFill>
              </a:rPr>
              <a:t> για </a:t>
            </a:r>
            <a:r>
              <a:rPr lang="el-GR" sz="3100" b="1" dirty="0" err="1">
                <a:solidFill>
                  <a:schemeClr val="accent1">
                    <a:lumMod val="75000"/>
                  </a:schemeClr>
                </a:solidFill>
              </a:rPr>
              <a:t>Georg</a:t>
            </a:r>
            <a:r>
              <a:rPr lang="el-GR" sz="3100" b="1" dirty="0">
                <a:solidFill>
                  <a:schemeClr val="accent1">
                    <a:lumMod val="75000"/>
                  </a:schemeClr>
                </a:solidFill>
              </a:rPr>
              <a:t> </a:t>
            </a:r>
            <a:r>
              <a:rPr lang="el-GR" sz="3100" b="1" dirty="0" err="1">
                <a:solidFill>
                  <a:schemeClr val="accent1">
                    <a:lumMod val="75000"/>
                  </a:schemeClr>
                </a:solidFill>
              </a:rPr>
              <a:t>Simmel</a:t>
            </a:r>
            <a:br>
              <a:rPr lang="el-GR" dirty="0"/>
            </a:br>
            <a:r>
              <a:rPr lang="el-GR" dirty="0"/>
              <a:t> </a:t>
            </a:r>
            <a:br>
              <a:rPr lang="el-GR" dirty="0"/>
            </a:br>
            <a:endParaRPr lang="el-GR" dirty="0"/>
          </a:p>
        </p:txBody>
      </p:sp>
      <p:sp>
        <p:nvSpPr>
          <p:cNvPr id="3" name="Θέση περιεχομένου 2"/>
          <p:cNvSpPr>
            <a:spLocks noGrp="1"/>
          </p:cNvSpPr>
          <p:nvPr>
            <p:ph sz="half" idx="1"/>
          </p:nvPr>
        </p:nvSpPr>
        <p:spPr/>
        <p:txBody>
          <a:bodyPr/>
          <a:lstStyle/>
          <a:p>
            <a:r>
              <a:rPr lang="el-GR" b="1" dirty="0">
                <a:solidFill>
                  <a:schemeClr val="accent1">
                    <a:lumMod val="75000"/>
                  </a:schemeClr>
                </a:solidFill>
              </a:rPr>
              <a:t>Παρουσίαση: </a:t>
            </a:r>
          </a:p>
          <a:p>
            <a:r>
              <a:rPr lang="el-GR" b="1" dirty="0">
                <a:solidFill>
                  <a:schemeClr val="accent1">
                    <a:lumMod val="75000"/>
                  </a:schemeClr>
                </a:solidFill>
              </a:rPr>
              <a:t>MATA (Σταματία) ΚΑΤΣΟΥΛΗ</a:t>
            </a:r>
          </a:p>
          <a:p>
            <a:endParaRPr lang="el-GR" dirty="0"/>
          </a:p>
        </p:txBody>
      </p:sp>
      <p:pic>
        <p:nvPicPr>
          <p:cNvPr id="8" name="Θέση περιεχομένου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824651" y="2286582"/>
            <a:ext cx="2612572" cy="3820536"/>
          </a:xfrm>
        </p:spPr>
      </p:pic>
    </p:spTree>
    <p:extLst>
      <p:ext uri="{BB962C8B-B14F-4D97-AF65-F5344CB8AC3E}">
        <p14:creationId xmlns:p14="http://schemas.microsoft.com/office/powerpoint/2010/main" val="1820967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704010" y="1658983"/>
            <a:ext cx="8229601" cy="4252239"/>
          </a:xfrm>
        </p:spPr>
        <p:txBody>
          <a:bodyPr/>
          <a:lstStyle/>
          <a:p>
            <a:pPr lvl="0">
              <a:lnSpc>
                <a:spcPct val="150000"/>
              </a:lnSpc>
            </a:pPr>
            <a:r>
              <a:rPr lang="el-GR" b="1" dirty="0"/>
              <a:t>Το κείμενο του </a:t>
            </a:r>
            <a:r>
              <a:rPr lang="el-GR" b="1" dirty="0" err="1"/>
              <a:t>Γιούργκεν</a:t>
            </a:r>
            <a:r>
              <a:rPr lang="el-GR" b="1" dirty="0"/>
              <a:t> </a:t>
            </a:r>
            <a:r>
              <a:rPr lang="el-GR" b="1" dirty="0" err="1"/>
              <a:t>Χάμπερμας</a:t>
            </a:r>
            <a:r>
              <a:rPr lang="el-GR" b="1" dirty="0"/>
              <a:t> με τίτλο</a:t>
            </a:r>
          </a:p>
          <a:p>
            <a:pPr lvl="0">
              <a:lnSpc>
                <a:spcPct val="150000"/>
              </a:lnSpc>
            </a:pPr>
            <a:r>
              <a:rPr lang="el-GR" b="1" dirty="0"/>
              <a:t> “Ο </a:t>
            </a:r>
            <a:r>
              <a:rPr lang="el-GR" b="1" dirty="0" err="1"/>
              <a:t>Ζίμμελ</a:t>
            </a:r>
            <a:r>
              <a:rPr lang="el-GR" b="1" dirty="0"/>
              <a:t> ως </a:t>
            </a:r>
            <a:r>
              <a:rPr lang="el-GR" b="1" dirty="0" err="1"/>
              <a:t>διαγνώστης</a:t>
            </a:r>
            <a:r>
              <a:rPr lang="el-GR" b="1" dirty="0"/>
              <a:t> εποχής”, δημοσιεύθηκε το 1983 ως επίμετρο στην επανέκδοση του βιβλίου του </a:t>
            </a:r>
            <a:r>
              <a:rPr lang="el-GR" b="1" dirty="0" err="1"/>
              <a:t>Ζίμμελ</a:t>
            </a:r>
            <a:r>
              <a:rPr lang="el-GR" b="1" dirty="0"/>
              <a:t> “Φιλοσοφική κουλτούρα: για την περιπέτεια, τα φύλα και την κρίση της </a:t>
            </a:r>
            <a:r>
              <a:rPr lang="el-GR" b="1" dirty="0" err="1"/>
              <a:t>νεωτερικότητας</a:t>
            </a:r>
            <a:r>
              <a:rPr lang="el-GR" b="1" dirty="0"/>
              <a:t>”</a:t>
            </a:r>
          </a:p>
          <a:p>
            <a:pPr>
              <a:lnSpc>
                <a:spcPct val="150000"/>
              </a:lnSpc>
            </a:pPr>
            <a:r>
              <a:rPr lang="el-GR" b="1" dirty="0"/>
              <a:t>Χωρίζεται εμφανώς σε τέσσερις ενότητες.</a:t>
            </a:r>
          </a:p>
          <a:p>
            <a:endParaRPr lang="el-GR" dirty="0"/>
          </a:p>
        </p:txBody>
      </p:sp>
    </p:spTree>
    <p:extLst>
      <p:ext uri="{BB962C8B-B14F-4D97-AF65-F5344CB8AC3E}">
        <p14:creationId xmlns:p14="http://schemas.microsoft.com/office/powerpoint/2010/main" val="574376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73383" y="679269"/>
            <a:ext cx="8503920" cy="5231953"/>
          </a:xfrm>
        </p:spPr>
        <p:txBody>
          <a:bodyPr>
            <a:normAutofit fontScale="92500" lnSpcReduction="10000"/>
          </a:bodyPr>
          <a:lstStyle/>
          <a:p>
            <a:pPr lvl="0"/>
            <a:r>
              <a:rPr lang="el-GR" b="1" dirty="0"/>
              <a:t>Η 1η ενότητα πραγματεύεται κυρίως την εποχή που έδρασε, την επίδραση στο κοινωνικό σύνολο και περιβάλλον του, τα εργαλεία της έκφρασής του, τη δεξαμενή που αντλούσε υλικό και την περίοδο που έδρασε:  </a:t>
            </a:r>
          </a:p>
          <a:p>
            <a:pPr lvl="0"/>
            <a:endParaRPr lang="el-GR" b="1" dirty="0"/>
          </a:p>
          <a:p>
            <a:pPr lvl="0"/>
            <a:r>
              <a:rPr lang="el-GR" b="1" dirty="0"/>
              <a:t>Παραγνωρισμένος στη Γερμανία αλλά και τις ΗΠΑ.  </a:t>
            </a:r>
          </a:p>
          <a:p>
            <a:pPr marL="0" lvl="0" indent="0">
              <a:buNone/>
            </a:pPr>
            <a:endParaRPr lang="el-GR" b="1" dirty="0"/>
          </a:p>
          <a:p>
            <a:pPr lvl="0"/>
            <a:r>
              <a:rPr lang="el-GR" b="1" dirty="0"/>
              <a:t>Δημοφιλής στους φοιτητές και το ευρύ κοινό. </a:t>
            </a:r>
          </a:p>
          <a:p>
            <a:pPr marL="0" lvl="0" indent="0">
              <a:buNone/>
            </a:pPr>
            <a:endParaRPr lang="el-GR" b="1" dirty="0"/>
          </a:p>
          <a:p>
            <a:pPr lvl="0"/>
            <a:r>
              <a:rPr lang="el-GR" b="1" dirty="0"/>
              <a:t>Συνέθεσε δοκιμιακό λόγο. </a:t>
            </a:r>
          </a:p>
          <a:p>
            <a:pPr marL="0" lvl="0" indent="0">
              <a:buNone/>
            </a:pPr>
            <a:endParaRPr lang="el-GR" b="1" dirty="0"/>
          </a:p>
          <a:p>
            <a:pPr lvl="0"/>
            <a:r>
              <a:rPr lang="el-GR" b="1" dirty="0"/>
              <a:t>Εμπνευστής που ερμηνεύει φιλοσοφικά και κοινωνιολογικά την εποχή του. </a:t>
            </a:r>
          </a:p>
          <a:p>
            <a:pPr marL="0" lvl="0" indent="0">
              <a:buNone/>
            </a:pPr>
            <a:endParaRPr lang="el-GR" b="1" dirty="0"/>
          </a:p>
          <a:p>
            <a:pPr lvl="0"/>
            <a:r>
              <a:rPr lang="el-GR" b="1" dirty="0"/>
              <a:t>Πραγματεύεται κυρίως τη ζωή στη μεγαλούπολη κι αναζητά επαναλαμβανόμενα μοτίβα κοινωνικής δομής. (μορφική κοινωνιολογία </a:t>
            </a:r>
            <a:r>
              <a:rPr lang="el-GR" b="1" dirty="0" err="1"/>
              <a:t>Aron</a:t>
            </a:r>
            <a:r>
              <a:rPr lang="el-GR" b="1" dirty="0"/>
              <a:t>). </a:t>
            </a:r>
          </a:p>
        </p:txBody>
      </p:sp>
    </p:spTree>
    <p:extLst>
      <p:ext uri="{BB962C8B-B14F-4D97-AF65-F5344CB8AC3E}">
        <p14:creationId xmlns:p14="http://schemas.microsoft.com/office/powerpoint/2010/main" val="2332889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89211" y="1463040"/>
            <a:ext cx="8305211" cy="4448182"/>
          </a:xfrm>
        </p:spPr>
        <p:txBody>
          <a:bodyPr/>
          <a:lstStyle/>
          <a:p>
            <a:pPr lvl="0"/>
            <a:r>
              <a:rPr lang="el-GR" b="1" dirty="0"/>
              <a:t>Κατά </a:t>
            </a:r>
            <a:r>
              <a:rPr lang="el-GR" b="1" dirty="0" err="1"/>
              <a:t>Adorno</a:t>
            </a:r>
            <a:r>
              <a:rPr lang="el-GR" b="1" dirty="0"/>
              <a:t>, «τί είναι το δοκίμιο».</a:t>
            </a:r>
          </a:p>
          <a:p>
            <a:pPr marL="0" lvl="0" indent="0">
              <a:buNone/>
            </a:pPr>
            <a:endParaRPr lang="el-GR" b="1" dirty="0"/>
          </a:p>
          <a:p>
            <a:pPr lvl="0"/>
            <a:r>
              <a:rPr lang="el-GR" b="1" dirty="0"/>
              <a:t>Τα δοκίμια του </a:t>
            </a:r>
            <a:r>
              <a:rPr lang="el-GR" b="1" dirty="0" err="1"/>
              <a:t>Ζίμμελ</a:t>
            </a:r>
            <a:r>
              <a:rPr lang="el-GR" b="1" dirty="0"/>
              <a:t> είναι πυκνά κάποιες φορές λειτουργούν ως αφορισμοί. </a:t>
            </a:r>
          </a:p>
          <a:p>
            <a:pPr marL="0" lvl="0" indent="0">
              <a:buNone/>
            </a:pPr>
            <a:endParaRPr lang="el-GR" b="1" dirty="0"/>
          </a:p>
          <a:p>
            <a:pPr lvl="0"/>
            <a:r>
              <a:rPr lang="el-GR" b="1" dirty="0"/>
              <a:t>Ανάμεσα σε ποιες περιόδους διαλογίζεται ο </a:t>
            </a:r>
            <a:r>
              <a:rPr lang="el-GR" b="1" dirty="0" err="1"/>
              <a:t>Ζίμμελ</a:t>
            </a:r>
            <a:r>
              <a:rPr lang="el-GR" b="1" dirty="0"/>
              <a:t>. </a:t>
            </a:r>
          </a:p>
          <a:p>
            <a:pPr marL="0" lvl="0" indent="0">
              <a:buNone/>
            </a:pPr>
            <a:endParaRPr lang="el-GR" b="1" dirty="0"/>
          </a:p>
          <a:p>
            <a:pPr lvl="0"/>
            <a:r>
              <a:rPr lang="el-GR" b="1" dirty="0"/>
              <a:t>Στο μεταίχμιο ανάμεσα στον κλασικισμό και νεωτερισμό έως και τον εξπρεσιονισμό. </a:t>
            </a:r>
          </a:p>
          <a:p>
            <a:endParaRPr lang="el-GR" dirty="0"/>
          </a:p>
        </p:txBody>
      </p:sp>
    </p:spTree>
    <p:extLst>
      <p:ext uri="{BB962C8B-B14F-4D97-AF65-F5344CB8AC3E}">
        <p14:creationId xmlns:p14="http://schemas.microsoft.com/office/powerpoint/2010/main" val="4052454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821576" y="1410789"/>
            <a:ext cx="8138161" cy="4500433"/>
          </a:xfrm>
        </p:spPr>
        <p:txBody>
          <a:bodyPr>
            <a:normAutofit/>
          </a:bodyPr>
          <a:lstStyle/>
          <a:p>
            <a:pPr lvl="0"/>
            <a:r>
              <a:rPr lang="el-GR" b="1" dirty="0"/>
              <a:t>Στη 2η ενότητα αναλύει τα κυρίως ζητήματα στα άρθρα για την τραγωδία του πολιτισμού και τη φιλοσοφία του χρήματος καθώς και στην Εισαγωγή του βιβλίου. </a:t>
            </a:r>
          </a:p>
          <a:p>
            <a:pPr marL="0" lvl="0" indent="0">
              <a:buNone/>
            </a:pPr>
            <a:endParaRPr lang="el-GR" b="1" dirty="0"/>
          </a:p>
          <a:p>
            <a:pPr lvl="0"/>
            <a:r>
              <a:rPr lang="el-GR" b="1" dirty="0"/>
              <a:t>Στην τραγωδία του πολιτισμού αναφέρει τα εξής: Ο πολιτισμός διαρκώς μεταβάλλεται.</a:t>
            </a:r>
          </a:p>
          <a:p>
            <a:pPr marL="0" lvl="0" indent="0">
              <a:buNone/>
            </a:pPr>
            <a:endParaRPr lang="el-GR" b="1" dirty="0"/>
          </a:p>
          <a:p>
            <a:pPr lvl="0"/>
            <a:r>
              <a:rPr lang="el-GR" b="1" dirty="0"/>
              <a:t>Δεν είναι στατικός ή απλώς κληρονομημένος· δημιουργείται συνεχώς μέσω της αλληλεπίδρασης του ατόμου (υποκειμενικό πνεύμα) με τα έργα, τους κανόνες και τις αξίες της κοινωνίας (αντικειμενικό πνεύμα</a:t>
            </a:r>
            <a:r>
              <a:rPr lang="el-GR" dirty="0"/>
              <a:t>).</a:t>
            </a:r>
          </a:p>
          <a:p>
            <a:endParaRPr lang="el-GR" dirty="0"/>
          </a:p>
        </p:txBody>
      </p:sp>
    </p:spTree>
    <p:extLst>
      <p:ext uri="{BB962C8B-B14F-4D97-AF65-F5344CB8AC3E}">
        <p14:creationId xmlns:p14="http://schemas.microsoft.com/office/powerpoint/2010/main" val="1886663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89211" y="1071154"/>
            <a:ext cx="8435839" cy="4840068"/>
          </a:xfrm>
        </p:spPr>
        <p:txBody>
          <a:bodyPr>
            <a:normAutofit/>
          </a:bodyPr>
          <a:lstStyle/>
          <a:p>
            <a:pPr lvl="0"/>
            <a:r>
              <a:rPr lang="el-GR" b="1" dirty="0"/>
              <a:t>Τα άτομα δημιουργούν τον πολιτισμό κι ο πολιτισμός επηρεάζει τα άτομα.</a:t>
            </a:r>
          </a:p>
          <a:p>
            <a:pPr marL="0" lvl="0" indent="0">
              <a:buNone/>
            </a:pPr>
            <a:endParaRPr lang="el-GR" b="1" dirty="0"/>
          </a:p>
          <a:p>
            <a:pPr lvl="0"/>
            <a:r>
              <a:rPr lang="el-GR" b="1" dirty="0"/>
              <a:t>Η ιδανική κατάσταση είναι όταν η συνείδησή μας μπορεί να ενοποιήσει το αντικειμενικό πνευματικό νόημα των πραγμάτων στην προσωπικότητά μας — και αυτή η ολοκλήρωση έχει τεράστια αξία. </a:t>
            </a:r>
          </a:p>
          <a:p>
            <a:pPr marL="0" lvl="0" indent="0">
              <a:buNone/>
            </a:pPr>
            <a:endParaRPr lang="el-GR" b="1" dirty="0"/>
          </a:p>
          <a:p>
            <a:pPr lvl="0"/>
            <a:r>
              <a:rPr lang="el-GR" b="1" dirty="0"/>
              <a:t>Άρα η προσωπική ενότητα αποτελεί τη γέφυρα που ενώνει την ψυχή με τον πολιτισμό. </a:t>
            </a:r>
          </a:p>
          <a:p>
            <a:pPr marL="0" lvl="0" indent="0">
              <a:buNone/>
            </a:pPr>
            <a:endParaRPr lang="el-GR" b="1" dirty="0"/>
          </a:p>
          <a:p>
            <a:pPr lvl="0"/>
            <a:r>
              <a:rPr lang="el-GR" b="1" dirty="0"/>
              <a:t>Το υποκειμενικό πνεύμα (η ψυχή) προσπαθεί να ενσωματώσει τα αντικειμενικά στοιχεία, αλλά ο πολιτισμός δεν τα αφήνει πάντα να γίνουν πλήρως προσωπικά.</a:t>
            </a:r>
          </a:p>
          <a:p>
            <a:endParaRPr lang="el-GR" b="1" dirty="0"/>
          </a:p>
        </p:txBody>
      </p:sp>
    </p:spTree>
    <p:extLst>
      <p:ext uri="{BB962C8B-B14F-4D97-AF65-F5344CB8AC3E}">
        <p14:creationId xmlns:p14="http://schemas.microsoft.com/office/powerpoint/2010/main" val="1279228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808514" y="1201783"/>
            <a:ext cx="8203474" cy="4709439"/>
          </a:xfrm>
        </p:spPr>
        <p:txBody>
          <a:bodyPr>
            <a:normAutofit/>
          </a:bodyPr>
          <a:lstStyle/>
          <a:p>
            <a:pPr lvl="0"/>
            <a:r>
              <a:rPr lang="el-GR" b="1" dirty="0"/>
              <a:t>Ο </a:t>
            </a:r>
            <a:r>
              <a:rPr lang="el-GR" b="1" dirty="0" err="1"/>
              <a:t>Ζίμμελ</a:t>
            </a:r>
            <a:r>
              <a:rPr lang="el-GR" b="1" dirty="0"/>
              <a:t> χρησιμοποιεί το χρήμα ως παράδειγμα:</a:t>
            </a:r>
          </a:p>
          <a:p>
            <a:pPr marL="0" lvl="0" indent="0">
              <a:buNone/>
            </a:pPr>
            <a:endParaRPr lang="el-GR" b="1" dirty="0"/>
          </a:p>
          <a:p>
            <a:pPr lvl="0"/>
            <a:r>
              <a:rPr lang="el-GR" b="1" dirty="0"/>
              <a:t>Το χρήμα είναι μέρος του πολιτισμού που λειτουργεί αυτόνομα, ανεξάρτητα από την προσωπική ψυχή. Προάγει την πολυπλοκότητα και τις ανταλλαγές, αλλά μπορεί να αποξενώσει το άτομο από τον ίδιο του τον εαυτό.</a:t>
            </a:r>
          </a:p>
          <a:p>
            <a:pPr marL="0" lvl="0" indent="0">
              <a:buNone/>
            </a:pPr>
            <a:endParaRPr lang="el-GR" b="1" dirty="0"/>
          </a:p>
          <a:p>
            <a:pPr lvl="0"/>
            <a:r>
              <a:rPr lang="el-GR" b="1" dirty="0"/>
              <a:t>Η ψυχή δυσκολεύεται να διατηρήσει την εσωτερική ενότητα. </a:t>
            </a:r>
          </a:p>
          <a:p>
            <a:pPr marL="0" lvl="0" indent="0">
              <a:buNone/>
            </a:pPr>
            <a:endParaRPr lang="el-GR" b="1" dirty="0"/>
          </a:p>
          <a:p>
            <a:pPr lvl="0"/>
            <a:r>
              <a:rPr lang="el-GR" b="1" dirty="0"/>
              <a:t>Η ύπαρξη της αγοράς και του χρήματος εντείνουν την πολυπλοκότητα.</a:t>
            </a:r>
          </a:p>
          <a:p>
            <a:endParaRPr lang="el-GR" dirty="0"/>
          </a:p>
        </p:txBody>
      </p:sp>
    </p:spTree>
    <p:extLst>
      <p:ext uri="{BB962C8B-B14F-4D97-AF65-F5344CB8AC3E}">
        <p14:creationId xmlns:p14="http://schemas.microsoft.com/office/powerpoint/2010/main" val="3103983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89212" y="1606731"/>
            <a:ext cx="8226834" cy="4304491"/>
          </a:xfrm>
        </p:spPr>
        <p:txBody>
          <a:bodyPr/>
          <a:lstStyle/>
          <a:p>
            <a:pPr lvl="0"/>
            <a:r>
              <a:rPr lang="el-GR" b="1" dirty="0"/>
              <a:t>Και η αύξηση της πολυπλοκότητας του πολιτισμού μπορεί να κάνει τη ζωή του ατόμου πιο δύσκολη αποξενώνοντάς το από την ψυχή.</a:t>
            </a:r>
          </a:p>
          <a:p>
            <a:pPr marL="0" lvl="0" indent="0">
              <a:buNone/>
            </a:pPr>
            <a:endParaRPr lang="el-GR" b="1" dirty="0"/>
          </a:p>
          <a:p>
            <a:pPr lvl="0"/>
            <a:r>
              <a:rPr lang="el-GR" b="1" dirty="0"/>
              <a:t>Το οικονομικό σύστημα αποτελεί μέρος του πολιτισμού (πνευματικές μορφές, κοινωνία, θεσμοί).</a:t>
            </a:r>
          </a:p>
          <a:p>
            <a:pPr marL="0" lvl="0" indent="0">
              <a:buNone/>
            </a:pPr>
            <a:endParaRPr lang="el-GR" b="1" dirty="0"/>
          </a:p>
          <a:p>
            <a:pPr lvl="0"/>
            <a:r>
              <a:rPr lang="el-GR" b="1" dirty="0"/>
              <a:t>Οι οικονομικές μορφές είναι ταυτόχρονα αποτελέσματα της ανθρώπινης ψυχής.</a:t>
            </a:r>
          </a:p>
          <a:p>
            <a:endParaRPr lang="el-GR" dirty="0"/>
          </a:p>
        </p:txBody>
      </p:sp>
    </p:spTree>
    <p:extLst>
      <p:ext uri="{BB962C8B-B14F-4D97-AF65-F5344CB8AC3E}">
        <p14:creationId xmlns:p14="http://schemas.microsoft.com/office/powerpoint/2010/main" val="1170767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89212" y="1606731"/>
            <a:ext cx="8592594" cy="4304491"/>
          </a:xfrm>
        </p:spPr>
        <p:txBody>
          <a:bodyPr/>
          <a:lstStyle/>
          <a:p>
            <a:pPr lvl="0"/>
            <a:r>
              <a:rPr lang="el-GR" b="1" dirty="0"/>
              <a:t>Όμως τα στοιχεία του πολιτισμού(χρήματα, τεχνολογία κλπ.) </a:t>
            </a:r>
            <a:r>
              <a:rPr lang="el-GR" b="1" dirty="0" err="1"/>
              <a:t>αντικειμενοποιούνται</a:t>
            </a:r>
            <a:r>
              <a:rPr lang="el-GR" b="1" dirty="0"/>
              <a:t>-διαχωρίζονται ή αποξενώνονται από αυτόν που τα δημιούργησε. </a:t>
            </a:r>
          </a:p>
          <a:p>
            <a:pPr lvl="0"/>
            <a:endParaRPr lang="el-GR" b="1" dirty="0"/>
          </a:p>
          <a:p>
            <a:pPr lvl="0"/>
            <a:r>
              <a:rPr lang="el-GR" b="1" dirty="0"/>
              <a:t>Αυτό το γεγονός δημιουργεί πολυπλοκότητα ανάμεσα στην ψυχή, τις αξίες, τις επιθυμίες και τα αντικειμενικά πολιτιστικά προϊόντα. </a:t>
            </a:r>
          </a:p>
          <a:p>
            <a:pPr lvl="0"/>
            <a:endParaRPr lang="el-GR" b="1" dirty="0"/>
          </a:p>
          <a:p>
            <a:pPr lvl="0"/>
            <a:r>
              <a:rPr lang="el-GR" b="1" dirty="0"/>
              <a:t>Η 3η ενότητα συσχετισμοί, αναφορές κι επιρροή του </a:t>
            </a:r>
            <a:r>
              <a:rPr lang="el-GR" b="1" dirty="0" err="1"/>
              <a:t>Ζίμμελ</a:t>
            </a:r>
            <a:r>
              <a:rPr lang="el-GR" b="1" dirty="0"/>
              <a:t> σε μεταγενέστερους στοχαστές.</a:t>
            </a:r>
          </a:p>
          <a:p>
            <a:endParaRPr lang="el-GR" dirty="0"/>
          </a:p>
        </p:txBody>
      </p:sp>
    </p:spTree>
    <p:extLst>
      <p:ext uri="{BB962C8B-B14F-4D97-AF65-F5344CB8AC3E}">
        <p14:creationId xmlns:p14="http://schemas.microsoft.com/office/powerpoint/2010/main" val="484732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589212" y="1005840"/>
            <a:ext cx="8135394" cy="4905382"/>
          </a:xfrm>
        </p:spPr>
        <p:txBody>
          <a:bodyPr>
            <a:normAutofit/>
          </a:bodyPr>
          <a:lstStyle/>
          <a:p>
            <a:pPr lvl="0"/>
            <a:r>
              <a:rPr lang="el-GR" b="1" dirty="0" err="1">
                <a:solidFill>
                  <a:schemeClr val="accent1">
                    <a:lumMod val="75000"/>
                  </a:schemeClr>
                </a:solidFill>
              </a:rPr>
              <a:t>Ζίμμελ</a:t>
            </a:r>
            <a:r>
              <a:rPr lang="el-GR" b="1" dirty="0">
                <a:solidFill>
                  <a:schemeClr val="accent1">
                    <a:lumMod val="75000"/>
                  </a:schemeClr>
                </a:solidFill>
              </a:rPr>
              <a:t>: </a:t>
            </a:r>
            <a:r>
              <a:rPr lang="el-GR" b="1" dirty="0"/>
              <a:t>Ο πολιτισμός οδηγεί στην αποξένωση και την πολυπλοκότητα. Γίνεται αντικειμενικός.</a:t>
            </a:r>
          </a:p>
          <a:p>
            <a:pPr marL="0" lvl="0" indent="0">
              <a:buNone/>
            </a:pPr>
            <a:endParaRPr lang="el-GR" b="1" dirty="0"/>
          </a:p>
          <a:p>
            <a:pPr lvl="0"/>
            <a:r>
              <a:rPr lang="el-GR" b="1" dirty="0" err="1">
                <a:solidFill>
                  <a:schemeClr val="accent1">
                    <a:lumMod val="75000"/>
                  </a:schemeClr>
                </a:solidFill>
              </a:rPr>
              <a:t>Λούκατς</a:t>
            </a:r>
            <a:r>
              <a:rPr lang="el-GR" b="1" dirty="0">
                <a:solidFill>
                  <a:schemeClr val="accent1">
                    <a:lumMod val="75000"/>
                  </a:schemeClr>
                </a:solidFill>
              </a:rPr>
              <a:t>: </a:t>
            </a:r>
            <a:r>
              <a:rPr lang="el-GR" b="1" dirty="0"/>
              <a:t>Περίπου συμφωνεί με το </a:t>
            </a:r>
            <a:r>
              <a:rPr lang="el-GR" b="1" dirty="0" err="1"/>
              <a:t>Ζίμμελ</a:t>
            </a:r>
            <a:r>
              <a:rPr lang="el-GR" b="1" dirty="0"/>
              <a:t>. Το χρήμα συνδέεται με την κοινωνική και πολιτισμική αποξένωση.</a:t>
            </a:r>
          </a:p>
          <a:p>
            <a:pPr marL="0" lvl="0" indent="0">
              <a:buNone/>
            </a:pPr>
            <a:endParaRPr lang="el-GR" b="1" dirty="0"/>
          </a:p>
          <a:p>
            <a:pPr lvl="0"/>
            <a:r>
              <a:rPr lang="el-GR" b="1" dirty="0" err="1">
                <a:solidFill>
                  <a:schemeClr val="accent1">
                    <a:lumMod val="75000"/>
                  </a:schemeClr>
                </a:solidFill>
              </a:rPr>
              <a:t>Χορκχαίμερ</a:t>
            </a:r>
            <a:r>
              <a:rPr lang="el-GR" b="1" dirty="0">
                <a:solidFill>
                  <a:schemeClr val="accent1">
                    <a:lumMod val="75000"/>
                  </a:schemeClr>
                </a:solidFill>
              </a:rPr>
              <a:t> κι </a:t>
            </a:r>
            <a:r>
              <a:rPr lang="el-GR" b="1" dirty="0" err="1">
                <a:solidFill>
                  <a:schemeClr val="accent1">
                    <a:lumMod val="75000"/>
                  </a:schemeClr>
                </a:solidFill>
              </a:rPr>
              <a:t>Αντόρνο</a:t>
            </a:r>
            <a:r>
              <a:rPr lang="el-GR" b="1" dirty="0">
                <a:solidFill>
                  <a:schemeClr val="accent1">
                    <a:lumMod val="75000"/>
                  </a:schemeClr>
                </a:solidFill>
              </a:rPr>
              <a:t>: </a:t>
            </a:r>
            <a:r>
              <a:rPr lang="el-GR" b="1" dirty="0"/>
              <a:t>Η ιδέα του </a:t>
            </a:r>
            <a:r>
              <a:rPr lang="el-GR" b="1" dirty="0" err="1"/>
              <a:t>Ζίμμελ</a:t>
            </a:r>
            <a:r>
              <a:rPr lang="el-GR" b="1" dirty="0"/>
              <a:t> είναι μέρος της κριτικής θεωρία για τον </a:t>
            </a:r>
            <a:r>
              <a:rPr lang="el-GR" b="1" dirty="0" err="1"/>
              <a:t>εξορθολογισμό</a:t>
            </a:r>
            <a:r>
              <a:rPr lang="el-GR" b="1" dirty="0"/>
              <a:t> και τον που αποξενώνει τον άνθρωπο.</a:t>
            </a:r>
          </a:p>
          <a:p>
            <a:pPr marL="0" lvl="0" indent="0">
              <a:buNone/>
            </a:pPr>
            <a:endParaRPr lang="el-GR" b="1" dirty="0"/>
          </a:p>
          <a:p>
            <a:pPr lvl="0"/>
            <a:r>
              <a:rPr lang="el-GR" b="1" dirty="0">
                <a:solidFill>
                  <a:schemeClr val="accent1">
                    <a:lumMod val="75000"/>
                  </a:schemeClr>
                </a:solidFill>
              </a:rPr>
              <a:t>Φρέιρε, </a:t>
            </a:r>
            <a:r>
              <a:rPr lang="el-GR" b="1" dirty="0" err="1">
                <a:solidFill>
                  <a:schemeClr val="accent1">
                    <a:lumMod val="75000"/>
                  </a:schemeClr>
                </a:solidFill>
              </a:rPr>
              <a:t>Ρίττερ</a:t>
            </a:r>
            <a:r>
              <a:rPr lang="el-GR" b="1" dirty="0">
                <a:solidFill>
                  <a:schemeClr val="accent1">
                    <a:lumMod val="75000"/>
                  </a:schemeClr>
                </a:solidFill>
              </a:rPr>
              <a:t>, </a:t>
            </a:r>
            <a:r>
              <a:rPr lang="el-GR" b="1" dirty="0" err="1">
                <a:solidFill>
                  <a:schemeClr val="accent1">
                    <a:lumMod val="75000"/>
                  </a:schemeClr>
                </a:solidFill>
              </a:rPr>
              <a:t>Γκέλεν</a:t>
            </a:r>
            <a:r>
              <a:rPr lang="el-GR" b="1" dirty="0">
                <a:solidFill>
                  <a:schemeClr val="accent1">
                    <a:lumMod val="75000"/>
                  </a:schemeClr>
                </a:solidFill>
              </a:rPr>
              <a:t>: </a:t>
            </a:r>
            <a:r>
              <a:rPr lang="el-GR" b="1" dirty="0"/>
              <a:t>Προχωρούν τη θεώρηση της </a:t>
            </a:r>
            <a:r>
              <a:rPr lang="el-GR" b="1" dirty="0" err="1"/>
              <a:t>αντικειμενοποίησης</a:t>
            </a:r>
            <a:r>
              <a:rPr lang="el-GR" b="1" dirty="0"/>
              <a:t> και της αυτονομίας των πολιτισμικών μορφών.</a:t>
            </a:r>
          </a:p>
          <a:p>
            <a:endParaRPr lang="el-GR" dirty="0"/>
          </a:p>
        </p:txBody>
      </p:sp>
    </p:spTree>
    <p:extLst>
      <p:ext uri="{BB962C8B-B14F-4D97-AF65-F5344CB8AC3E}">
        <p14:creationId xmlns:p14="http://schemas.microsoft.com/office/powerpoint/2010/main" val="3169259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2860766" y="1423850"/>
            <a:ext cx="8125096" cy="4487371"/>
          </a:xfrm>
        </p:spPr>
        <p:txBody>
          <a:bodyPr>
            <a:normAutofit/>
          </a:bodyPr>
          <a:lstStyle/>
          <a:p>
            <a:pPr lvl="0"/>
            <a:r>
              <a:rPr lang="el-GR" b="1" dirty="0"/>
              <a:t>Η 4η ενότητα: </a:t>
            </a:r>
          </a:p>
          <a:p>
            <a:pPr lvl="0"/>
            <a:r>
              <a:rPr lang="el-GR" b="1" dirty="0"/>
              <a:t>Η θέση της Γυναίκας πριν τον Α’ Παγκόσμιο Πόλεμο</a:t>
            </a:r>
          </a:p>
          <a:p>
            <a:pPr marL="0" lvl="0" indent="0">
              <a:buNone/>
            </a:pPr>
            <a:endParaRPr lang="el-GR" b="1" dirty="0"/>
          </a:p>
          <a:p>
            <a:pPr lvl="0"/>
            <a:r>
              <a:rPr lang="el-GR" b="1" dirty="0"/>
              <a:t>Οι καταστάσεις της ζωής (αλλοτρίωση, οικονομική κατάσταση, </a:t>
            </a:r>
            <a:r>
              <a:rPr lang="el-GR" b="1" dirty="0" err="1"/>
              <a:t>αποξένωση,ζωή</a:t>
            </a:r>
            <a:r>
              <a:rPr lang="el-GR" b="1" dirty="0"/>
              <a:t> στην πόλη) διακρίνονται μόνο ως μέρη του συνόλου κι όχι ως μεμονωμένες μορφές της ζωής. </a:t>
            </a:r>
          </a:p>
          <a:p>
            <a:pPr marL="0" lvl="0" indent="0">
              <a:buNone/>
            </a:pPr>
            <a:endParaRPr lang="el-GR" b="1" dirty="0"/>
          </a:p>
          <a:p>
            <a:pPr lvl="0"/>
            <a:r>
              <a:rPr lang="el-GR" b="1" dirty="0"/>
              <a:t>Πώς ο άνθρωπος βιώνει την καθημερινότητα κι όχι το αντίθετο.</a:t>
            </a:r>
          </a:p>
          <a:p>
            <a:pPr marL="0" lvl="0" indent="0">
              <a:buNone/>
            </a:pPr>
            <a:endParaRPr lang="el-GR" b="1" dirty="0"/>
          </a:p>
          <a:p>
            <a:pPr lvl="0"/>
            <a:r>
              <a:rPr lang="el-GR" b="1" dirty="0"/>
              <a:t>Η προτίμηση του </a:t>
            </a:r>
            <a:r>
              <a:rPr lang="el-GR" b="1" dirty="0" err="1"/>
              <a:t>Ζίμμελ</a:t>
            </a:r>
            <a:r>
              <a:rPr lang="el-GR" b="1" dirty="0"/>
              <a:t> στην καλλιτεχνική χειροτεχνία έναντι της εκβιομηχάνισης είναι προφανής.   </a:t>
            </a:r>
          </a:p>
          <a:p>
            <a:endParaRPr lang="el-GR" dirty="0"/>
          </a:p>
        </p:txBody>
      </p:sp>
    </p:spTree>
    <p:extLst>
      <p:ext uri="{BB962C8B-B14F-4D97-AF65-F5344CB8AC3E}">
        <p14:creationId xmlns:p14="http://schemas.microsoft.com/office/powerpoint/2010/main" val="483003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descr="Εικόνα που περιέχει ανθρώπινο πρόσωπο, ρουχισμός, άτομο, πορτραίτο&#10;&#10;Το περιεχόμενο που δημιουργείται από AI ενδέχεται να είναι εσφαλμένο.">
            <a:extLst>
              <a:ext uri="{FF2B5EF4-FFF2-40B4-BE49-F238E27FC236}">
                <a16:creationId xmlns:a16="http://schemas.microsoft.com/office/drawing/2014/main" id="{C0B9CEF7-CF50-76C4-7EF9-7D2CFC01A99A}"/>
              </a:ext>
            </a:extLst>
          </p:cNvPr>
          <p:cNvPicPr>
            <a:picLocks noChangeAspect="1"/>
          </p:cNvPicPr>
          <p:nvPr/>
        </p:nvPicPr>
        <p:blipFill>
          <a:blip r:embed="rId2">
            <a:extLst>
              <a:ext uri="{28A0092B-C50C-407E-A947-70E740481C1C}">
                <a14:useLocalDpi xmlns:a14="http://schemas.microsoft.com/office/drawing/2010/main" val="0"/>
              </a:ext>
            </a:extLst>
          </a:blip>
          <a:srcRect t="6267" b="18902"/>
          <a:stretch>
            <a:fillRect/>
          </a:stretch>
        </p:blipFill>
        <p:spPr>
          <a:xfrm>
            <a:off x="20" y="0"/>
            <a:ext cx="12191980" cy="6858001"/>
          </a:xfrm>
          <a:custGeom>
            <a:avLst/>
            <a:gdLst/>
            <a:ahLst/>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970656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589213" y="1737360"/>
            <a:ext cx="8915399" cy="1567543"/>
          </a:xfrm>
        </p:spPr>
        <p:txBody>
          <a:bodyPr>
            <a:noAutofit/>
          </a:bodyPr>
          <a:lstStyle/>
          <a:p>
            <a:r>
              <a:rPr lang="el-GR" sz="3200" b="1" spc="50" dirty="0">
                <a:solidFill>
                  <a:schemeClr val="accent1">
                    <a:lumMod val="75000"/>
                  </a:schemeClr>
                </a:solidFill>
                <a:latin typeface="Bookman Old Style" panose="02050604050505020204" pitchFamily="18" charset="0"/>
              </a:rPr>
              <a:t>Γκέοργκ </a:t>
            </a:r>
            <a:r>
              <a:rPr lang="el-GR" sz="3200" b="1" spc="50" dirty="0" err="1">
                <a:solidFill>
                  <a:schemeClr val="accent1">
                    <a:lumMod val="75000"/>
                  </a:schemeClr>
                </a:solidFill>
                <a:latin typeface="Bookman Old Style" panose="02050604050505020204" pitchFamily="18" charset="0"/>
              </a:rPr>
              <a:t>Ζίμμελ</a:t>
            </a:r>
            <a:r>
              <a:rPr lang="el-GR" sz="3200" b="1" spc="50" dirty="0">
                <a:solidFill>
                  <a:schemeClr val="accent1">
                    <a:lumMod val="75000"/>
                  </a:schemeClr>
                </a:solidFill>
                <a:latin typeface="Bookman Old Style" panose="02050604050505020204" pitchFamily="18" charset="0"/>
              </a:rPr>
              <a:t> «Η αισθητική του προσώπου» (</a:t>
            </a:r>
            <a:r>
              <a:rPr lang="el-GR" sz="3200" b="1" spc="50" dirty="0" err="1">
                <a:solidFill>
                  <a:schemeClr val="accent1">
                    <a:lumMod val="75000"/>
                  </a:schemeClr>
                </a:solidFill>
                <a:latin typeface="Bookman Old Style" panose="02050604050505020204" pitchFamily="18" charset="0"/>
              </a:rPr>
              <a:t>Die</a:t>
            </a:r>
            <a:r>
              <a:rPr lang="el-GR" sz="3200" b="1" spc="50" dirty="0">
                <a:solidFill>
                  <a:schemeClr val="accent1">
                    <a:lumMod val="75000"/>
                  </a:schemeClr>
                </a:solidFill>
                <a:latin typeface="Bookman Old Style" panose="02050604050505020204" pitchFamily="18" charset="0"/>
              </a:rPr>
              <a:t> </a:t>
            </a:r>
            <a:r>
              <a:rPr lang="el-GR" sz="3200" b="1" spc="50" dirty="0" err="1">
                <a:solidFill>
                  <a:schemeClr val="accent1">
                    <a:lumMod val="75000"/>
                  </a:schemeClr>
                </a:solidFill>
                <a:latin typeface="Bookman Old Style" panose="02050604050505020204" pitchFamily="18" charset="0"/>
              </a:rPr>
              <a:t>Ästhetik</a:t>
            </a:r>
            <a:r>
              <a:rPr lang="el-GR" sz="3200" b="1" spc="50" dirty="0">
                <a:solidFill>
                  <a:schemeClr val="accent1">
                    <a:lumMod val="75000"/>
                  </a:schemeClr>
                </a:solidFill>
                <a:latin typeface="Bookman Old Style" panose="02050604050505020204" pitchFamily="18" charset="0"/>
              </a:rPr>
              <a:t> des </a:t>
            </a:r>
            <a:r>
              <a:rPr lang="el-GR" sz="3200" b="1" spc="50" dirty="0" err="1">
                <a:solidFill>
                  <a:schemeClr val="accent1">
                    <a:lumMod val="75000"/>
                  </a:schemeClr>
                </a:solidFill>
                <a:latin typeface="Bookman Old Style" panose="02050604050505020204" pitchFamily="18" charset="0"/>
              </a:rPr>
              <a:t>Gesichts</a:t>
            </a:r>
            <a:r>
              <a:rPr lang="el-GR" sz="3200" b="1" spc="50" dirty="0">
                <a:solidFill>
                  <a:schemeClr val="accent1">
                    <a:lumMod val="75000"/>
                  </a:schemeClr>
                </a:solidFill>
                <a:latin typeface="Bookman Old Style" panose="02050604050505020204" pitchFamily="18" charset="0"/>
              </a:rPr>
              <a:t>)</a:t>
            </a:r>
            <a:r>
              <a:rPr lang="en-US" sz="3200" b="1" spc="50" dirty="0">
                <a:solidFill>
                  <a:schemeClr val="accent1">
                    <a:lumMod val="75000"/>
                  </a:schemeClr>
                </a:solidFill>
                <a:latin typeface="Bookman Old Style" panose="02050604050505020204" pitchFamily="18" charset="0"/>
              </a:rPr>
              <a:t> </a:t>
            </a:r>
            <a:r>
              <a:rPr lang="el-GR" sz="3200" b="1" spc="50" dirty="0">
                <a:solidFill>
                  <a:schemeClr val="accent1">
                    <a:lumMod val="75000"/>
                  </a:schemeClr>
                </a:solidFill>
                <a:latin typeface="Bookman Old Style" panose="02050604050505020204" pitchFamily="18" charset="0"/>
              </a:rPr>
              <a:t> </a:t>
            </a:r>
            <a:r>
              <a:rPr lang="en-US" sz="3200" b="1" spc="50" dirty="0">
                <a:solidFill>
                  <a:schemeClr val="accent1">
                    <a:lumMod val="75000"/>
                  </a:schemeClr>
                </a:solidFill>
                <a:latin typeface="Bookman Old Style" panose="02050604050505020204" pitchFamily="18" charset="0"/>
              </a:rPr>
              <a:t>- </a:t>
            </a:r>
            <a:r>
              <a:rPr lang="el-GR" sz="3200" b="1" spc="50" dirty="0">
                <a:solidFill>
                  <a:schemeClr val="accent1">
                    <a:lumMod val="75000"/>
                  </a:schemeClr>
                </a:solidFill>
                <a:latin typeface="Bookman Old Style" panose="02050604050505020204" pitchFamily="18" charset="0"/>
              </a:rPr>
              <a:t> 1901.</a:t>
            </a:r>
            <a:endParaRPr lang="el-GR" sz="3200" dirty="0">
              <a:solidFill>
                <a:schemeClr val="accent1">
                  <a:lumMod val="75000"/>
                </a:schemeClr>
              </a:solidFill>
            </a:endParaRPr>
          </a:p>
        </p:txBody>
      </p:sp>
      <p:sp>
        <p:nvSpPr>
          <p:cNvPr id="3" name="Υπότιτλος 2"/>
          <p:cNvSpPr>
            <a:spLocks noGrp="1"/>
          </p:cNvSpPr>
          <p:nvPr>
            <p:ph type="subTitle" idx="1"/>
          </p:nvPr>
        </p:nvSpPr>
        <p:spPr/>
        <p:txBody>
          <a:bodyPr/>
          <a:lstStyle/>
          <a:p>
            <a:r>
              <a:rPr lang="el-GR" b="1" dirty="0">
                <a:solidFill>
                  <a:schemeClr val="accent1">
                    <a:lumMod val="75000"/>
                  </a:schemeClr>
                </a:solidFill>
              </a:rPr>
              <a:t>Παρουσίαση:  Ευθυμία </a:t>
            </a:r>
            <a:r>
              <a:rPr lang="el-GR" b="1" dirty="0" err="1">
                <a:solidFill>
                  <a:schemeClr val="accent1">
                    <a:lumMod val="75000"/>
                  </a:schemeClr>
                </a:solidFill>
              </a:rPr>
              <a:t>Κωφοτζούλη</a:t>
            </a:r>
            <a:endParaRPr lang="el-GR" b="1" dirty="0">
              <a:solidFill>
                <a:schemeClr val="accent1">
                  <a:lumMod val="75000"/>
                </a:schemeClr>
              </a:solidFill>
            </a:endParaRPr>
          </a:p>
        </p:txBody>
      </p:sp>
    </p:spTree>
    <p:extLst>
      <p:ext uri="{BB962C8B-B14F-4D97-AF65-F5344CB8AC3E}">
        <p14:creationId xmlns:p14="http://schemas.microsoft.com/office/powerpoint/2010/main" val="4177209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z="3100" b="1" spc="50" dirty="0">
                <a:solidFill>
                  <a:schemeClr val="accent2">
                    <a:lumMod val="75000"/>
                  </a:schemeClr>
                </a:solidFill>
                <a:latin typeface="Bookman Old Style" panose="02050604050505020204" pitchFamily="18" charset="0"/>
              </a:rPr>
              <a:t>Γκέοργκ </a:t>
            </a:r>
            <a:r>
              <a:rPr lang="el-GR" sz="3100" b="1" spc="50" dirty="0" err="1">
                <a:solidFill>
                  <a:schemeClr val="accent2">
                    <a:lumMod val="75000"/>
                  </a:schemeClr>
                </a:solidFill>
                <a:latin typeface="Bookman Old Style" panose="02050604050505020204" pitchFamily="18" charset="0"/>
              </a:rPr>
              <a:t>Ζίμμελ</a:t>
            </a:r>
            <a:r>
              <a:rPr lang="el-GR" sz="3100" b="1" spc="50" dirty="0">
                <a:solidFill>
                  <a:schemeClr val="accent2">
                    <a:lumMod val="75000"/>
                  </a:schemeClr>
                </a:solidFill>
                <a:latin typeface="Bookman Old Style" panose="02050604050505020204" pitchFamily="18" charset="0"/>
              </a:rPr>
              <a:t> «Η αισθητική του προσώπου» </a:t>
            </a:r>
            <a:br>
              <a:rPr lang="en-US" sz="3100" b="1" spc="50" dirty="0">
                <a:solidFill>
                  <a:schemeClr val="accent2">
                    <a:lumMod val="75000"/>
                  </a:schemeClr>
                </a:solidFill>
                <a:latin typeface="Bookman Old Style" panose="02050604050505020204" pitchFamily="18" charset="0"/>
              </a:rPr>
            </a:br>
            <a:r>
              <a:rPr lang="el-GR" sz="3100" b="1" spc="50" dirty="0">
                <a:solidFill>
                  <a:schemeClr val="accent2">
                    <a:lumMod val="75000"/>
                  </a:schemeClr>
                </a:solidFill>
                <a:latin typeface="Bookman Old Style" panose="02050604050505020204" pitchFamily="18" charset="0"/>
              </a:rPr>
              <a:t>(</a:t>
            </a:r>
            <a:r>
              <a:rPr lang="el-GR" sz="3100" b="1" spc="50" dirty="0" err="1">
                <a:solidFill>
                  <a:schemeClr val="accent2">
                    <a:lumMod val="75000"/>
                  </a:schemeClr>
                </a:solidFill>
                <a:latin typeface="Bookman Old Style" panose="02050604050505020204" pitchFamily="18" charset="0"/>
              </a:rPr>
              <a:t>Die</a:t>
            </a:r>
            <a:r>
              <a:rPr lang="el-GR" sz="3100" b="1" spc="50" dirty="0">
                <a:solidFill>
                  <a:schemeClr val="accent2">
                    <a:lumMod val="75000"/>
                  </a:schemeClr>
                </a:solidFill>
                <a:latin typeface="Bookman Old Style" panose="02050604050505020204" pitchFamily="18" charset="0"/>
              </a:rPr>
              <a:t> </a:t>
            </a:r>
            <a:r>
              <a:rPr lang="el-GR" sz="3100" b="1" spc="50" dirty="0" err="1">
                <a:solidFill>
                  <a:schemeClr val="accent2">
                    <a:lumMod val="75000"/>
                  </a:schemeClr>
                </a:solidFill>
                <a:latin typeface="Bookman Old Style" panose="02050604050505020204" pitchFamily="18" charset="0"/>
              </a:rPr>
              <a:t>Ästhetik</a:t>
            </a:r>
            <a:r>
              <a:rPr lang="el-GR" sz="3100" b="1" spc="50" dirty="0">
                <a:solidFill>
                  <a:schemeClr val="accent2">
                    <a:lumMod val="75000"/>
                  </a:schemeClr>
                </a:solidFill>
                <a:latin typeface="Bookman Old Style" panose="02050604050505020204" pitchFamily="18" charset="0"/>
              </a:rPr>
              <a:t> des </a:t>
            </a:r>
            <a:r>
              <a:rPr lang="el-GR" sz="3100" b="1" spc="50" dirty="0" err="1">
                <a:solidFill>
                  <a:schemeClr val="accent2">
                    <a:lumMod val="75000"/>
                  </a:schemeClr>
                </a:solidFill>
                <a:latin typeface="Bookman Old Style" panose="02050604050505020204" pitchFamily="18" charset="0"/>
              </a:rPr>
              <a:t>Gesichts</a:t>
            </a:r>
            <a:r>
              <a:rPr lang="el-GR" sz="3100" b="1" spc="50" dirty="0">
                <a:solidFill>
                  <a:schemeClr val="accent2">
                    <a:lumMod val="75000"/>
                  </a:schemeClr>
                </a:solidFill>
                <a:latin typeface="Bookman Old Style" panose="02050604050505020204" pitchFamily="18" charset="0"/>
              </a:rPr>
              <a:t>)</a:t>
            </a:r>
            <a:r>
              <a:rPr lang="en-US" sz="3100" b="1" spc="50" dirty="0">
                <a:solidFill>
                  <a:schemeClr val="accent2">
                    <a:lumMod val="75000"/>
                  </a:schemeClr>
                </a:solidFill>
                <a:latin typeface="Bookman Old Style" panose="02050604050505020204" pitchFamily="18" charset="0"/>
              </a:rPr>
              <a:t> </a:t>
            </a:r>
            <a:r>
              <a:rPr lang="el-GR" sz="3100" b="1" spc="50" dirty="0">
                <a:solidFill>
                  <a:schemeClr val="accent2">
                    <a:lumMod val="75000"/>
                  </a:schemeClr>
                </a:solidFill>
                <a:latin typeface="Bookman Old Style" panose="02050604050505020204" pitchFamily="18" charset="0"/>
              </a:rPr>
              <a:t> </a:t>
            </a:r>
            <a:r>
              <a:rPr lang="en-US" sz="3100" b="1" spc="50" dirty="0">
                <a:solidFill>
                  <a:schemeClr val="accent2">
                    <a:lumMod val="75000"/>
                  </a:schemeClr>
                </a:solidFill>
                <a:latin typeface="Bookman Old Style" panose="02050604050505020204" pitchFamily="18" charset="0"/>
              </a:rPr>
              <a:t>- </a:t>
            </a:r>
            <a:r>
              <a:rPr lang="el-GR" sz="3100" b="1" spc="50" dirty="0">
                <a:solidFill>
                  <a:schemeClr val="accent2">
                    <a:lumMod val="75000"/>
                  </a:schemeClr>
                </a:solidFill>
                <a:latin typeface="Bookman Old Style" panose="02050604050505020204" pitchFamily="18" charset="0"/>
              </a:rPr>
              <a:t> 1901.</a:t>
            </a:r>
            <a:br>
              <a:rPr lang="el-GR" b="1" spc="50" dirty="0">
                <a:solidFill>
                  <a:schemeClr val="accent2">
                    <a:lumMod val="75000"/>
                  </a:schemeClr>
                </a:solidFill>
                <a:latin typeface="Bookman Old Style" panose="02050604050505020204" pitchFamily="18" charset="0"/>
              </a:rPr>
            </a:br>
            <a:endParaRPr lang="el-GR" dirty="0">
              <a:solidFill>
                <a:schemeClr val="accent2">
                  <a:lumMod val="75000"/>
                </a:schemeClr>
              </a:solidFill>
            </a:endParaRPr>
          </a:p>
        </p:txBody>
      </p:sp>
      <p:sp>
        <p:nvSpPr>
          <p:cNvPr id="3" name="Θέση περιεχομένου 2"/>
          <p:cNvSpPr>
            <a:spLocks noGrp="1"/>
          </p:cNvSpPr>
          <p:nvPr>
            <p:ph sz="half" idx="1"/>
          </p:nvPr>
        </p:nvSpPr>
        <p:spPr/>
        <p:txBody>
          <a:bodyPr>
            <a:normAutofit fontScale="85000" lnSpcReduction="10000"/>
          </a:bodyPr>
          <a:lstStyle/>
          <a:p>
            <a:pPr marL="0" lvl="0" indent="0">
              <a:lnSpc>
                <a:spcPct val="220000"/>
              </a:lnSpc>
              <a:buClr>
                <a:srgbClr val="8FA3A3"/>
              </a:buClr>
              <a:buNone/>
              <a:defRPr/>
            </a:pPr>
            <a:r>
              <a:rPr lang="el-GR" b="1" dirty="0">
                <a:latin typeface="Bookman Old Style" panose="02050604050505020204" pitchFamily="18" charset="0"/>
              </a:rPr>
              <a:t>Το πρόσωπο: </a:t>
            </a:r>
            <a:br>
              <a:rPr lang="el-GR" b="1" dirty="0">
                <a:latin typeface="Bookman Old Style" panose="02050604050505020204" pitchFamily="18" charset="0"/>
              </a:rPr>
            </a:br>
            <a:r>
              <a:rPr lang="el-GR" b="1" dirty="0">
                <a:latin typeface="Bookman Old Style" panose="02050604050505020204" pitchFamily="18" charset="0"/>
              </a:rPr>
              <a:t>Παίζει κυρίαρχο ρόλο στις εικαστικές τέχνες.</a:t>
            </a:r>
            <a:endParaRPr lang="en-US" b="1" dirty="0">
              <a:latin typeface="Bookman Old Style" panose="02050604050505020204" pitchFamily="18" charset="0"/>
            </a:endParaRPr>
          </a:p>
          <a:p>
            <a:pPr marL="0" lvl="0" indent="0">
              <a:lnSpc>
                <a:spcPct val="220000"/>
              </a:lnSpc>
              <a:buClr>
                <a:srgbClr val="8FA3A3"/>
              </a:buClr>
              <a:buNone/>
              <a:defRPr/>
            </a:pPr>
            <a:r>
              <a:rPr lang="el-GR" b="1" dirty="0">
                <a:latin typeface="Bookman Old Style" panose="02050604050505020204" pitchFamily="18" charset="0"/>
              </a:rPr>
              <a:t>Θεωρείται αντανάκλαση της ψυχής.</a:t>
            </a:r>
          </a:p>
          <a:p>
            <a:pPr marL="0" lvl="0" indent="0">
              <a:lnSpc>
                <a:spcPct val="220000"/>
              </a:lnSpc>
              <a:buClr>
                <a:srgbClr val="8FA3A3"/>
              </a:buClr>
              <a:buNone/>
              <a:defRPr/>
            </a:pPr>
            <a:r>
              <a:rPr lang="el-GR" b="1" dirty="0">
                <a:latin typeface="Bookman Old Style" panose="02050604050505020204" pitchFamily="18" charset="0"/>
              </a:rPr>
              <a:t>Κεντρικό ερώτημα: Γιατί κατέχει τόσο ξεχωριστή αισθητική και πνευματική σημασία;</a:t>
            </a:r>
            <a:r>
              <a:rPr lang="en-US" b="1" dirty="0">
                <a:latin typeface="Bookman Old Style" panose="02050604050505020204" pitchFamily="18" charset="0"/>
              </a:rPr>
              <a:t> </a:t>
            </a:r>
          </a:p>
          <a:p>
            <a:endParaRPr lang="el-GR" dirty="0"/>
          </a:p>
        </p:txBody>
      </p:sp>
      <p:pic>
        <p:nvPicPr>
          <p:cNvPr id="6" name="Θέση περιεχομένου 5">
            <a:extLst>
              <a:ext uri="{FF2B5EF4-FFF2-40B4-BE49-F238E27FC236}">
                <a16:creationId xmlns:a16="http://schemas.microsoft.com/office/drawing/2014/main" id="{C7139AC6-F799-CFD1-865A-C3C88CCAC06F}"/>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l="21029" t="2462" r="25794" b="46256"/>
          <a:stretch>
            <a:fillRect/>
          </a:stretch>
        </p:blipFill>
        <p:spPr>
          <a:xfrm>
            <a:off x="7759337" y="1905000"/>
            <a:ext cx="2589220" cy="3480127"/>
          </a:xfrm>
          <a:prstGeom prst="rect">
            <a:avLst/>
          </a:prstGeom>
        </p:spPr>
      </p:pic>
      <p:pic>
        <p:nvPicPr>
          <p:cNvPr id="7" name="Εικόνα 6">
            <a:extLst>
              <a:ext uri="{FF2B5EF4-FFF2-40B4-BE49-F238E27FC236}">
                <a16:creationId xmlns:a16="http://schemas.microsoft.com/office/drawing/2014/main" id="{553CDC7B-2C6D-6178-9902-B90FCE5F3666}"/>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l="27221" r="25141" b="60410"/>
          <a:stretch>
            <a:fillRect/>
          </a:stretch>
        </p:blipFill>
        <p:spPr>
          <a:xfrm>
            <a:off x="9772450" y="3905795"/>
            <a:ext cx="1986685" cy="2282322"/>
          </a:xfrm>
          <a:prstGeom prst="rect">
            <a:avLst/>
          </a:prstGeom>
        </p:spPr>
      </p:pic>
    </p:spTree>
    <p:extLst>
      <p:ext uri="{BB962C8B-B14F-4D97-AF65-F5344CB8AC3E}">
        <p14:creationId xmlns:p14="http://schemas.microsoft.com/office/powerpoint/2010/main" val="3706715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b="1" spc="50" dirty="0">
                <a:solidFill>
                  <a:schemeClr val="accent2">
                    <a:lumMod val="75000"/>
                  </a:schemeClr>
                </a:solidFill>
                <a:latin typeface="Bookman Old Style" panose="02050604050505020204" pitchFamily="18" charset="0"/>
              </a:rPr>
              <a:t>1. Αίσθηση ενότητας</a:t>
            </a:r>
            <a:endParaRPr lang="el-GR" sz="3200" dirty="0">
              <a:solidFill>
                <a:schemeClr val="accent2">
                  <a:lumMod val="75000"/>
                </a:schemeClr>
              </a:solidFill>
            </a:endParaRPr>
          </a:p>
        </p:txBody>
      </p:sp>
      <p:sp>
        <p:nvSpPr>
          <p:cNvPr id="3" name="Θέση περιεχομένου 2"/>
          <p:cNvSpPr>
            <a:spLocks noGrp="1"/>
          </p:cNvSpPr>
          <p:nvPr>
            <p:ph sz="half" idx="1"/>
          </p:nvPr>
        </p:nvSpPr>
        <p:spPr/>
        <p:txBody>
          <a:bodyPr>
            <a:normAutofit fontScale="92500"/>
          </a:bodyPr>
          <a:lstStyle/>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Πρόσωπο= </a:t>
            </a:r>
            <a:r>
              <a:rPr lang="el-GR" b="1" dirty="0">
                <a:latin typeface="Bookman Old Style" panose="02050604050505020204" pitchFamily="18" charset="0"/>
              </a:rPr>
              <a:t>τέλεια σύμπραξη πολλών μεμονωμένων στοιχείων</a:t>
            </a:r>
          </a:p>
          <a:p>
            <a:pPr marL="0" indent="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Μεταβολή </a:t>
            </a:r>
            <a:r>
              <a:rPr lang="en-US" altLang="en-US" b="1" dirty="0" err="1">
                <a:latin typeface="Bookman Old Style" panose="02050604050505020204" pitchFamily="18" charset="0"/>
              </a:rPr>
              <a:t>σε</a:t>
            </a:r>
            <a:r>
              <a:rPr lang="en-US" altLang="en-US" b="1" dirty="0">
                <a:latin typeface="Bookman Old Style" panose="02050604050505020204" pitchFamily="18" charset="0"/>
              </a:rPr>
              <a:t> </a:t>
            </a:r>
            <a:r>
              <a:rPr lang="en-US" altLang="en-US" b="1" dirty="0" err="1">
                <a:latin typeface="Bookman Old Style" panose="02050604050505020204" pitchFamily="18" charset="0"/>
              </a:rPr>
              <a:t>έν</a:t>
            </a:r>
            <a:r>
              <a:rPr lang="en-US" altLang="en-US" b="1" dirty="0">
                <a:latin typeface="Bookman Old Style" panose="02050604050505020204" pitchFamily="18" charset="0"/>
              </a:rPr>
              <a:t>α στοιχείο του προσώπου </a:t>
            </a:r>
            <a:r>
              <a:rPr lang="el-GR" altLang="en-US" b="1" dirty="0">
                <a:latin typeface="Bookman Old Style" panose="02050604050505020204" pitchFamily="18" charset="0"/>
              </a:rPr>
              <a:t>→ αλλαγή στο σύνολο</a:t>
            </a:r>
            <a:r>
              <a:rPr lang="en-US" altLang="en-US" b="1" dirty="0">
                <a:latin typeface="Bookman Old Style" panose="02050604050505020204" pitchFamily="18" charset="0"/>
              </a:rPr>
              <a:t>.</a:t>
            </a:r>
            <a:r>
              <a:rPr lang="el-GR" altLang="en-US" b="1" dirty="0">
                <a:latin typeface="Bookman Old Style" panose="02050604050505020204" pitchFamily="18" charset="0"/>
              </a:rPr>
              <a:t> </a:t>
            </a:r>
            <a:endParaRPr lang="el-GR" b="1" dirty="0">
              <a:latin typeface="Bookman Old Style" panose="02050604050505020204" pitchFamily="18" charset="0"/>
            </a:endParaRPr>
          </a:p>
          <a:p>
            <a:pPr marL="0" indent="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Τα</a:t>
            </a:r>
            <a:r>
              <a:rPr lang="en-US" altLang="en-US" b="1" dirty="0">
                <a:latin typeface="Bookman Old Style" panose="02050604050505020204" pitchFamily="18" charset="0"/>
              </a:rPr>
              <a:t> </a:t>
            </a:r>
            <a:r>
              <a:rPr lang="el-GR" altLang="en-US" b="1" dirty="0">
                <a:latin typeface="Bookman Old Style" panose="02050604050505020204" pitchFamily="18" charset="0"/>
              </a:rPr>
              <a:t>εξατομικευμένα χαρακτηριστικά δεν εμποδίζουν την ενοποιημένη αίσθηση του προσώπου</a:t>
            </a:r>
            <a:endParaRPr lang="el-GR" altLang="en-US" sz="2000" b="1" dirty="0">
              <a:latin typeface="Bookman Old Style" panose="02050604050505020204" pitchFamily="18" charset="0"/>
            </a:endParaRPr>
          </a:p>
          <a:p>
            <a:endParaRPr lang="el-GR" dirty="0"/>
          </a:p>
        </p:txBody>
      </p:sp>
      <p:pic>
        <p:nvPicPr>
          <p:cNvPr id="5" name="Θέση περιεχομένου 4">
            <a:extLst>
              <a:ext uri="{FF2B5EF4-FFF2-40B4-BE49-F238E27FC236}">
                <a16:creationId xmlns:a16="http://schemas.microsoft.com/office/drawing/2014/main" id="{20981591-B3BF-2BB5-EE74-D8E55FB3B3E5}"/>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artisticPhotocopy trans="6000"/>
                    </a14:imgEffect>
                  </a14:imgLayer>
                </a14:imgProps>
              </a:ext>
              <a:ext uri="{28A0092B-C50C-407E-A947-70E740481C1C}">
                <a14:useLocalDpi xmlns:a14="http://schemas.microsoft.com/office/drawing/2010/main" val="0"/>
              </a:ext>
            </a:extLst>
          </a:blip>
          <a:srcRect l="14091" t="815" r="13200" b="21425"/>
          <a:stretch>
            <a:fillRect/>
          </a:stretch>
        </p:blipFill>
        <p:spPr>
          <a:xfrm>
            <a:off x="7999716" y="2125663"/>
            <a:ext cx="2696555" cy="3778250"/>
          </a:xfrm>
          <a:prstGeom prst="rect">
            <a:avLst/>
          </a:prstGeom>
        </p:spPr>
      </p:pic>
    </p:spTree>
    <p:extLst>
      <p:ext uri="{BB962C8B-B14F-4D97-AF65-F5344CB8AC3E}">
        <p14:creationId xmlns:p14="http://schemas.microsoft.com/office/powerpoint/2010/main" val="611234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b="1" spc="50" dirty="0">
                <a:solidFill>
                  <a:schemeClr val="accent2">
                    <a:lumMod val="75000"/>
                  </a:schemeClr>
                </a:solidFill>
                <a:latin typeface="Bookman Old Style" panose="02050604050505020204" pitchFamily="18" charset="0"/>
              </a:rPr>
              <a:t>2. Φυσική Υπεροχή</a:t>
            </a:r>
            <a:endParaRPr lang="el-GR" sz="3200" dirty="0">
              <a:solidFill>
                <a:schemeClr val="accent2">
                  <a:lumMod val="75000"/>
                </a:schemeClr>
              </a:solidFill>
            </a:endParaRPr>
          </a:p>
        </p:txBody>
      </p:sp>
      <p:sp>
        <p:nvSpPr>
          <p:cNvPr id="3" name="Θέση περιεχομένου 2"/>
          <p:cNvSpPr>
            <a:spLocks noGrp="1"/>
          </p:cNvSpPr>
          <p:nvPr>
            <p:ph sz="half" idx="1"/>
          </p:nvPr>
        </p:nvSpPr>
        <p:spPr>
          <a:xfrm>
            <a:off x="2592924" y="1905000"/>
            <a:ext cx="8497442" cy="4006222"/>
          </a:xfrm>
        </p:spPr>
        <p:txBody>
          <a:bodyPr>
            <a:normAutofit/>
          </a:bodyPr>
          <a:lstStyle/>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Φυσική τοποθέτηση σε σημείο που ξεχωρίζει από το υπόλοιπο σώμα</a:t>
            </a:r>
            <a:r>
              <a:rPr lang="en-US" altLang="en-US" b="1" dirty="0">
                <a:latin typeface="Bookman Old Style" panose="02050604050505020204" pitchFamily="18" charset="0"/>
              </a:rPr>
              <a:t>.</a:t>
            </a:r>
          </a:p>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Μοναδικό, δίχως ζεύγος </a:t>
            </a:r>
            <a:r>
              <a:rPr lang="en-US" altLang="en-US" b="1" dirty="0">
                <a:latin typeface="Bookman Old Style" panose="02050604050505020204" pitchFamily="18" charset="0"/>
              </a:rPr>
              <a:t>(</a:t>
            </a:r>
            <a:r>
              <a:rPr lang="el-GR" altLang="en-US" b="1" dirty="0">
                <a:latin typeface="Bookman Old Style" panose="02050604050505020204" pitchFamily="18" charset="0"/>
              </a:rPr>
              <a:t>όπως</a:t>
            </a:r>
            <a:r>
              <a:rPr lang="en-US" altLang="en-US" b="1" dirty="0">
                <a:latin typeface="Bookman Old Style" panose="02050604050505020204" pitchFamily="18" charset="0"/>
              </a:rPr>
              <a:t> τα </a:t>
            </a:r>
            <a:r>
              <a:rPr lang="el-GR" altLang="en-US" b="1" dirty="0">
                <a:latin typeface="Bookman Old Style" panose="02050604050505020204" pitchFamily="18" charset="0"/>
              </a:rPr>
              <a:t>χέρια</a:t>
            </a:r>
            <a:r>
              <a:rPr lang="en-US" altLang="en-US" b="1" dirty="0">
                <a:latin typeface="Bookman Old Style" panose="02050604050505020204" pitchFamily="18" charset="0"/>
              </a:rPr>
              <a:t> ή τα π</a:t>
            </a:r>
            <a:r>
              <a:rPr lang="en-US" altLang="en-US" b="1" dirty="0" err="1">
                <a:latin typeface="Bookman Old Style" panose="02050604050505020204" pitchFamily="18" charset="0"/>
              </a:rPr>
              <a:t>όδι</a:t>
            </a:r>
            <a:r>
              <a:rPr lang="en-US" altLang="en-US" b="1" dirty="0">
                <a:latin typeface="Bookman Old Style" panose="02050604050505020204" pitchFamily="18" charset="0"/>
              </a:rPr>
              <a:t>α).</a:t>
            </a:r>
          </a:p>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Ακάλυπτο και όχι καλυμμένο</a:t>
            </a:r>
          </a:p>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Αντιστέκεται στην βαρύτητα</a:t>
            </a:r>
            <a:endParaRPr lang="el-GR" b="1" dirty="0"/>
          </a:p>
        </p:txBody>
      </p:sp>
    </p:spTree>
    <p:extLst>
      <p:ext uri="{BB962C8B-B14F-4D97-AF65-F5344CB8AC3E}">
        <p14:creationId xmlns:p14="http://schemas.microsoft.com/office/powerpoint/2010/main" val="1714229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92924" y="1123406"/>
            <a:ext cx="8911687" cy="781594"/>
          </a:xfrm>
        </p:spPr>
        <p:txBody>
          <a:bodyPr>
            <a:normAutofit fontScale="90000"/>
          </a:bodyPr>
          <a:lstStyle/>
          <a:p>
            <a:pPr algn="ctr"/>
            <a:r>
              <a:rPr lang="el-GR" sz="2800" dirty="0">
                <a:solidFill>
                  <a:schemeClr val="accent1">
                    <a:lumMod val="75000"/>
                  </a:schemeClr>
                </a:solidFill>
              </a:rPr>
              <a:t>"</a:t>
            </a:r>
            <a:r>
              <a:rPr lang="el-GR" sz="2800" b="1" dirty="0">
                <a:solidFill>
                  <a:schemeClr val="accent1">
                    <a:lumMod val="75000"/>
                  </a:schemeClr>
                </a:solidFill>
              </a:rPr>
              <a:t>ΠΝΕΥΜΑΤΙΚΟΤΗΤΑ</a:t>
            </a:r>
            <a:r>
              <a:rPr lang="el-GR" sz="2800" dirty="0">
                <a:solidFill>
                  <a:schemeClr val="accent1">
                    <a:lumMod val="75000"/>
                  </a:schemeClr>
                </a:solidFill>
              </a:rPr>
              <a:t>"</a:t>
            </a:r>
            <a:br>
              <a:rPr lang="el-GR" sz="2800" dirty="0">
                <a:solidFill>
                  <a:schemeClr val="accent1">
                    <a:lumMod val="75000"/>
                  </a:schemeClr>
                </a:solidFill>
              </a:rPr>
            </a:br>
            <a:endParaRPr lang="el-GR" sz="2800" dirty="0">
              <a:solidFill>
                <a:schemeClr val="accent1">
                  <a:lumMod val="75000"/>
                </a:schemeClr>
              </a:solidFill>
            </a:endParaRPr>
          </a:p>
        </p:txBody>
      </p:sp>
      <p:sp>
        <p:nvSpPr>
          <p:cNvPr id="3" name="Θέση περιεχομένου 2"/>
          <p:cNvSpPr>
            <a:spLocks noGrp="1"/>
          </p:cNvSpPr>
          <p:nvPr>
            <p:ph sz="half" idx="1"/>
          </p:nvPr>
        </p:nvSpPr>
        <p:spPr>
          <a:xfrm>
            <a:off x="3108960" y="1998616"/>
            <a:ext cx="7955279" cy="3912605"/>
          </a:xfrm>
        </p:spPr>
        <p:txBody>
          <a:bodyPr/>
          <a:lstStyle/>
          <a:p>
            <a:pPr lvl="0"/>
            <a:r>
              <a:rPr lang="el-GR" b="1" dirty="0"/>
              <a:t>Τα υπόλοιπα μέλη του σώματος έχουν συγκριτικά ευρύτερη γκάμα κινήσεων</a:t>
            </a:r>
          </a:p>
          <a:p>
            <a:pPr marL="0" lvl="0" indent="0">
              <a:buNone/>
            </a:pPr>
            <a:endParaRPr lang="el-GR" b="1" dirty="0"/>
          </a:p>
          <a:p>
            <a:pPr lvl="0"/>
            <a:r>
              <a:rPr lang="el-GR" b="1" dirty="0"/>
              <a:t> Συχνά η αναπαράσταση τους στις τέχνες καταλήγει αφύσικη</a:t>
            </a:r>
          </a:p>
          <a:p>
            <a:pPr marL="0" lvl="0" indent="0">
              <a:buNone/>
            </a:pPr>
            <a:endParaRPr lang="el-GR" b="1" dirty="0"/>
          </a:p>
          <a:p>
            <a:pPr lvl="0"/>
            <a:r>
              <a:rPr lang="el-GR" b="1" dirty="0"/>
              <a:t> Το πρόσωπο έχει περιορισμένη κίνηση </a:t>
            </a:r>
          </a:p>
          <a:p>
            <a:pPr marL="0" lvl="0" indent="0">
              <a:buNone/>
            </a:pPr>
            <a:endParaRPr lang="el-GR" b="1" dirty="0"/>
          </a:p>
          <a:p>
            <a:pPr lvl="0"/>
            <a:r>
              <a:rPr lang="el-GR" b="1" dirty="0"/>
              <a:t>Το γεγονός αυτό ενισχύει την εντύπωση πως το πνεύμα κυριαρχεί επάνω του</a:t>
            </a:r>
          </a:p>
          <a:p>
            <a:endParaRPr lang="el-GR" dirty="0"/>
          </a:p>
        </p:txBody>
      </p:sp>
    </p:spTree>
    <p:extLst>
      <p:ext uri="{BB962C8B-B14F-4D97-AF65-F5344CB8AC3E}">
        <p14:creationId xmlns:p14="http://schemas.microsoft.com/office/powerpoint/2010/main" val="1167889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b="1" spc="50" dirty="0">
                <a:solidFill>
                  <a:schemeClr val="accent2">
                    <a:lumMod val="75000"/>
                  </a:schemeClr>
                </a:solidFill>
                <a:latin typeface="Bookman Old Style" panose="02050604050505020204" pitchFamily="18" charset="0"/>
              </a:rPr>
              <a:t>3. Εκφραστικότητα</a:t>
            </a:r>
            <a:endParaRPr lang="el-GR" sz="3200" dirty="0">
              <a:solidFill>
                <a:schemeClr val="accent2">
                  <a:lumMod val="75000"/>
                </a:schemeClr>
              </a:solidFill>
            </a:endParaRPr>
          </a:p>
        </p:txBody>
      </p:sp>
      <p:sp>
        <p:nvSpPr>
          <p:cNvPr id="3" name="Θέση περιεχομένου 2"/>
          <p:cNvSpPr>
            <a:spLocks noGrp="1"/>
          </p:cNvSpPr>
          <p:nvPr>
            <p:ph idx="1"/>
          </p:nvPr>
        </p:nvSpPr>
        <p:spPr/>
        <p:txBody>
          <a:bodyPr/>
          <a:lstStyle/>
          <a:p>
            <a:pPr marL="0" lvl="0" indent="0" defTabSz="914400" eaLnBrk="0" fontAlgn="base" hangingPunct="0">
              <a:lnSpc>
                <a:spcPct val="250000"/>
              </a:lnSpc>
              <a:spcBef>
                <a:spcPct val="0"/>
              </a:spcBef>
              <a:spcAft>
                <a:spcPct val="0"/>
              </a:spcAft>
              <a:buClrTx/>
              <a:buFontTx/>
              <a:buChar char="•"/>
            </a:pPr>
            <a:r>
              <a:rPr lang="el-GR" altLang="en-US" b="1" dirty="0">
                <a:latin typeface="Bookman Old Style" panose="02050604050505020204" pitchFamily="18" charset="0"/>
              </a:rPr>
              <a:t> Αποκρυσταλλωμένη εικόνα του εσωτερικού μας κόσμου, </a:t>
            </a:r>
          </a:p>
          <a:p>
            <a:pPr marL="0" lvl="0" indent="0" defTabSz="914400" eaLnBrk="0" fontAlgn="base" hangingPunct="0">
              <a:lnSpc>
                <a:spcPct val="250000"/>
              </a:lnSpc>
              <a:spcBef>
                <a:spcPct val="0"/>
              </a:spcBef>
              <a:spcAft>
                <a:spcPct val="0"/>
              </a:spcAft>
              <a:buClrTx/>
              <a:buNone/>
            </a:pPr>
            <a:r>
              <a:rPr lang="el-GR" altLang="en-US" b="1" dirty="0">
                <a:latin typeface="Bookman Old Style" panose="02050604050505020204" pitchFamily="18" charset="0"/>
              </a:rPr>
              <a:t> σε αντίθεση με το  σώμα (στιγμιαία έκφραση ψυχικών συμβάντων ) </a:t>
            </a:r>
          </a:p>
          <a:p>
            <a:pPr marL="0" lvl="0" indent="0" defTabSz="914400" eaLnBrk="0" fontAlgn="base" hangingPunct="0">
              <a:lnSpc>
                <a:spcPct val="250000"/>
              </a:lnSpc>
              <a:spcBef>
                <a:spcPct val="0"/>
              </a:spcBef>
              <a:spcAft>
                <a:spcPct val="0"/>
              </a:spcAft>
              <a:buClrTx/>
              <a:buFontTx/>
              <a:buChar char="•"/>
            </a:pPr>
            <a:r>
              <a:rPr lang="el-GR" altLang="en-US" b="1" dirty="0">
                <a:latin typeface="Bookman Old Style" panose="02050604050505020204" pitchFamily="18" charset="0"/>
              </a:rPr>
              <a:t> Πλαστικότητα- Διαρκής αίσθηση κίνησης </a:t>
            </a:r>
          </a:p>
          <a:p>
            <a:pPr marL="0" lvl="0" indent="0" defTabSz="914400" eaLnBrk="0" fontAlgn="base" hangingPunct="0">
              <a:lnSpc>
                <a:spcPct val="250000"/>
              </a:lnSpc>
              <a:spcBef>
                <a:spcPct val="0"/>
              </a:spcBef>
              <a:spcAft>
                <a:spcPct val="0"/>
              </a:spcAft>
              <a:buClrTx/>
              <a:buFontTx/>
              <a:buChar char="•"/>
            </a:pPr>
            <a:r>
              <a:rPr lang="el-GR" altLang="en-US" b="1" dirty="0">
                <a:latin typeface="Bookman Old Style" panose="02050604050505020204" pitchFamily="18" charset="0"/>
              </a:rPr>
              <a:t> Μικρές αλλαγές → ολική μεταβολή της έκφρασης.</a:t>
            </a:r>
          </a:p>
          <a:p>
            <a:pPr marL="0" indent="0">
              <a:buNone/>
            </a:pPr>
            <a:endParaRPr lang="el-GR" dirty="0"/>
          </a:p>
        </p:txBody>
      </p:sp>
    </p:spTree>
    <p:extLst>
      <p:ext uri="{BB962C8B-B14F-4D97-AF65-F5344CB8AC3E}">
        <p14:creationId xmlns:p14="http://schemas.microsoft.com/office/powerpoint/2010/main" val="9236960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92924" y="624110"/>
            <a:ext cx="8911687" cy="878119"/>
          </a:xfrm>
        </p:spPr>
        <p:txBody>
          <a:bodyPr>
            <a:normAutofit/>
          </a:bodyPr>
          <a:lstStyle/>
          <a:p>
            <a:r>
              <a:rPr lang="el-GR" sz="3200" b="1" spc="50" dirty="0">
                <a:solidFill>
                  <a:schemeClr val="accent2">
                    <a:lumMod val="75000"/>
                  </a:schemeClr>
                </a:solidFill>
                <a:latin typeface="Bookman Old Style" panose="02050604050505020204" pitchFamily="18" charset="0"/>
              </a:rPr>
              <a:t>4. Συμμετρία και εξατομίκευση</a:t>
            </a:r>
            <a:endParaRPr lang="el-GR" sz="3200" dirty="0">
              <a:solidFill>
                <a:schemeClr val="accent2">
                  <a:lumMod val="75000"/>
                </a:schemeClr>
              </a:solidFill>
            </a:endParaRPr>
          </a:p>
        </p:txBody>
      </p:sp>
      <p:sp>
        <p:nvSpPr>
          <p:cNvPr id="3" name="Θέση περιεχομένου 2"/>
          <p:cNvSpPr>
            <a:spLocks noGrp="1"/>
          </p:cNvSpPr>
          <p:nvPr>
            <p:ph sz="half" idx="1"/>
          </p:nvPr>
        </p:nvSpPr>
        <p:spPr>
          <a:xfrm>
            <a:off x="1933303" y="1698171"/>
            <a:ext cx="5421086" cy="4754879"/>
          </a:xfrm>
        </p:spPr>
        <p:txBody>
          <a:bodyPr>
            <a:normAutofit/>
          </a:bodyPr>
          <a:lstStyle/>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Διαιρείται</a:t>
            </a:r>
            <a:r>
              <a:rPr lang="en-US" altLang="en-US" b="1" dirty="0">
                <a:latin typeface="Bookman Old Style" panose="02050604050505020204" pitchFamily="18" charset="0"/>
              </a:rPr>
              <a:t> </a:t>
            </a:r>
            <a:r>
              <a:rPr lang="en-US" altLang="en-US" b="1" dirty="0" err="1">
                <a:latin typeface="Bookman Old Style" panose="02050604050505020204" pitchFamily="18" charset="0"/>
              </a:rPr>
              <a:t>σε</a:t>
            </a:r>
            <a:r>
              <a:rPr lang="en-US" altLang="en-US" b="1" dirty="0">
                <a:latin typeface="Bookman Old Style" panose="02050604050505020204" pitchFamily="18" charset="0"/>
              </a:rPr>
              <a:t> </a:t>
            </a:r>
            <a:r>
              <a:rPr lang="en-US" altLang="en-US" b="1" dirty="0" err="1">
                <a:latin typeface="Bookman Old Style" panose="02050604050505020204" pitchFamily="18" charset="0"/>
              </a:rPr>
              <a:t>δύο</a:t>
            </a:r>
            <a:r>
              <a:rPr lang="en-US" altLang="en-US" b="1" dirty="0">
                <a:latin typeface="Bookman Old Style" panose="02050604050505020204" pitchFamily="18" charset="0"/>
              </a:rPr>
              <a:t> </a:t>
            </a:r>
            <a:r>
              <a:rPr lang="en-US" altLang="en-US" b="1" dirty="0" err="1">
                <a:latin typeface="Bookman Old Style" panose="02050604050505020204" pitchFamily="18" charset="0"/>
              </a:rPr>
              <a:t>μισά</a:t>
            </a:r>
            <a:r>
              <a:rPr lang="el-GR" altLang="en-US" b="1" dirty="0">
                <a:latin typeface="Bookman Old Style" panose="02050604050505020204" pitchFamily="18" charset="0"/>
              </a:rPr>
              <a:t>-</a:t>
            </a:r>
            <a:r>
              <a:rPr lang="en-US" altLang="en-US" b="1" dirty="0">
                <a:latin typeface="Bookman Old Style" panose="02050604050505020204" pitchFamily="18" charset="0"/>
              </a:rPr>
              <a:t> </a:t>
            </a:r>
            <a:r>
              <a:rPr lang="el-GR" altLang="en-US" b="1" dirty="0">
                <a:latin typeface="Bookman Old Style" panose="02050604050505020204" pitchFamily="18" charset="0"/>
              </a:rPr>
              <a:t>σπάνια ίδια- αλλά</a:t>
            </a:r>
            <a:r>
              <a:rPr lang="en-US" altLang="en-US" b="1" dirty="0">
                <a:latin typeface="Bookman Old Style" panose="02050604050505020204" pitchFamily="18" charset="0"/>
              </a:rPr>
              <a:t> παρα</a:t>
            </a:r>
            <a:r>
              <a:rPr lang="en-US" altLang="en-US" b="1" dirty="0" err="1">
                <a:latin typeface="Bookman Old Style" panose="02050604050505020204" pitchFamily="18" charset="0"/>
              </a:rPr>
              <a:t>μένει</a:t>
            </a:r>
            <a:r>
              <a:rPr lang="en-US" altLang="en-US" b="1" dirty="0">
                <a:latin typeface="Bookman Old Style" panose="02050604050505020204" pitchFamily="18" charset="0"/>
              </a:rPr>
              <a:t> </a:t>
            </a:r>
            <a:r>
              <a:rPr lang="en-US" altLang="en-US" b="1" dirty="0" err="1">
                <a:latin typeface="Bookman Old Style" panose="02050604050505020204" pitchFamily="18" charset="0"/>
              </a:rPr>
              <a:t>συμμετρικό</a:t>
            </a:r>
            <a:r>
              <a:rPr lang="en-US" altLang="en-US" b="1" dirty="0">
                <a:latin typeface="Bookman Old Style" panose="02050604050505020204" pitchFamily="18" charset="0"/>
              </a:rPr>
              <a:t>.</a:t>
            </a:r>
            <a:endParaRPr lang="el-GR" altLang="en-US" b="1" dirty="0">
              <a:latin typeface="Bookman Old Style" panose="02050604050505020204" pitchFamily="18" charset="0"/>
            </a:endParaRPr>
          </a:p>
          <a:p>
            <a:pPr marL="0" lvl="0" indent="0" defTabSz="914400" eaLnBrk="0" fontAlgn="base" hangingPunct="0">
              <a:lnSpc>
                <a:spcPct val="200000"/>
              </a:lnSpc>
              <a:spcBef>
                <a:spcPct val="0"/>
              </a:spcBef>
              <a:spcAft>
                <a:spcPct val="0"/>
              </a:spcAft>
              <a:buClrTx/>
              <a:buNone/>
            </a:pPr>
            <a:endParaRPr lang="en-US" altLang="en-US" b="1" dirty="0">
              <a:latin typeface="Bookman Old Style" panose="02050604050505020204" pitchFamily="18" charset="0"/>
            </a:endParaRPr>
          </a:p>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Η Συμμετρία</a:t>
            </a:r>
            <a:r>
              <a:rPr lang="en-US" altLang="en-US" b="1" dirty="0">
                <a:latin typeface="Bookman Old Style" panose="02050604050505020204" pitchFamily="18" charset="0"/>
              </a:rPr>
              <a:t> </a:t>
            </a:r>
            <a:r>
              <a:rPr lang="el-GR" altLang="en-US" b="1" dirty="0">
                <a:latin typeface="Bookman Old Style" panose="02050604050505020204" pitchFamily="18" charset="0"/>
              </a:rPr>
              <a:t>&amp; η</a:t>
            </a:r>
            <a:r>
              <a:rPr lang="en-US" altLang="en-US" b="1" dirty="0">
                <a:latin typeface="Bookman Old Style" panose="02050604050505020204" pitchFamily="18" charset="0"/>
              </a:rPr>
              <a:t> </a:t>
            </a:r>
            <a:r>
              <a:rPr lang="en-US" altLang="en-US" b="1" dirty="0" err="1">
                <a:latin typeface="Bookman Old Style" panose="02050604050505020204" pitchFamily="18" charset="0"/>
              </a:rPr>
              <a:t>Εξ</a:t>
            </a:r>
            <a:r>
              <a:rPr lang="en-US" altLang="en-US" b="1" dirty="0">
                <a:latin typeface="Bookman Old Style" panose="02050604050505020204" pitchFamily="18" charset="0"/>
              </a:rPr>
              <a:t>ατομίκευση </a:t>
            </a:r>
            <a:r>
              <a:rPr lang="el-GR" altLang="en-US" b="1" dirty="0">
                <a:latin typeface="Bookman Old Style" panose="02050604050505020204" pitchFamily="18" charset="0"/>
              </a:rPr>
              <a:t>πετυχαίνουν την απόλυτη συνύπαρξη.</a:t>
            </a:r>
          </a:p>
          <a:p>
            <a:pPr marL="0" lvl="0" indent="0" defTabSz="914400" eaLnBrk="0" fontAlgn="base" hangingPunct="0">
              <a:lnSpc>
                <a:spcPct val="200000"/>
              </a:lnSpc>
              <a:spcBef>
                <a:spcPct val="0"/>
              </a:spcBef>
              <a:spcAft>
                <a:spcPct val="0"/>
              </a:spcAft>
              <a:buClrTx/>
              <a:buFontTx/>
              <a:buChar char="•"/>
            </a:pPr>
            <a:endParaRPr lang="en-US" altLang="en-US" b="1" dirty="0">
              <a:latin typeface="Bookman Old Style" panose="02050604050505020204" pitchFamily="18" charset="0"/>
            </a:endParaRPr>
          </a:p>
          <a:p>
            <a:pPr marL="0" lvl="0" indent="0" defTabSz="914400" eaLnBrk="0" fontAlgn="base" hangingPunct="0">
              <a:lnSpc>
                <a:spcPct val="200000"/>
              </a:lnSpc>
              <a:spcBef>
                <a:spcPct val="0"/>
              </a:spcBef>
              <a:spcAft>
                <a:spcPct val="0"/>
              </a:spcAft>
              <a:buClrTx/>
              <a:buFontTx/>
              <a:buChar char="•"/>
            </a:pPr>
            <a:r>
              <a:rPr lang="el-GR" altLang="en-US" b="1" dirty="0">
                <a:latin typeface="Bookman Old Style" panose="02050604050505020204" pitchFamily="18" charset="0"/>
              </a:rPr>
              <a:t> Αποτελεί σύμβολο ενότητας</a:t>
            </a:r>
            <a:r>
              <a:rPr lang="en-US" altLang="en-US" b="1" dirty="0">
                <a:latin typeface="Bookman Old Style" panose="02050604050505020204" pitchFamily="18" charset="0"/>
              </a:rPr>
              <a:t> </a:t>
            </a:r>
            <a:r>
              <a:rPr lang="en-US" altLang="en-US" b="1" dirty="0" err="1">
                <a:latin typeface="Bookman Old Style" panose="02050604050505020204" pitchFamily="18" charset="0"/>
              </a:rPr>
              <a:t>μέσ</a:t>
            </a:r>
            <a:r>
              <a:rPr lang="en-US" altLang="en-US" b="1" dirty="0">
                <a:latin typeface="Bookman Old Style" panose="02050604050505020204" pitchFamily="18" charset="0"/>
              </a:rPr>
              <a:t>α από την πολλαπλότητα</a:t>
            </a:r>
            <a:r>
              <a:rPr lang="en-US" altLang="en-US" b="1" dirty="0"/>
              <a:t>.</a:t>
            </a:r>
            <a:endParaRPr lang="el-GR" altLang="en-US" b="1" dirty="0"/>
          </a:p>
        </p:txBody>
      </p:sp>
      <p:pic>
        <p:nvPicPr>
          <p:cNvPr id="5" name="Θέση περιεχομένου 4">
            <a:extLst>
              <a:ext uri="{FF2B5EF4-FFF2-40B4-BE49-F238E27FC236}">
                <a16:creationId xmlns:a16="http://schemas.microsoft.com/office/drawing/2014/main" id="{B3C63779-C717-790E-2EA6-DB426F0210AB}"/>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tretch>
            <a:fillRect/>
          </a:stretch>
        </p:blipFill>
        <p:spPr>
          <a:xfrm>
            <a:off x="7916091" y="2112601"/>
            <a:ext cx="3422468" cy="3778250"/>
          </a:xfrm>
          <a:prstGeom prst="rect">
            <a:avLst/>
          </a:prstGeom>
        </p:spPr>
      </p:pic>
    </p:spTree>
    <p:extLst>
      <p:ext uri="{BB962C8B-B14F-4D97-AF65-F5344CB8AC3E}">
        <p14:creationId xmlns:p14="http://schemas.microsoft.com/office/powerpoint/2010/main" val="14200436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690949" y="609600"/>
            <a:ext cx="8552926" cy="748937"/>
          </a:xfrm>
        </p:spPr>
        <p:txBody>
          <a:bodyPr>
            <a:normAutofit/>
          </a:bodyPr>
          <a:lstStyle/>
          <a:p>
            <a:r>
              <a:rPr lang="el-GR" sz="3200" b="1" spc="50" dirty="0">
                <a:solidFill>
                  <a:schemeClr val="accent1">
                    <a:lumMod val="75000"/>
                  </a:schemeClr>
                </a:solidFill>
                <a:latin typeface="Bookman Old Style" panose="02050604050505020204" pitchFamily="18" charset="0"/>
              </a:rPr>
              <a:t>5. Η ύπαρξη του ματιού</a:t>
            </a:r>
            <a:endParaRPr lang="el-GR" sz="3200" dirty="0">
              <a:solidFill>
                <a:schemeClr val="accent1">
                  <a:lumMod val="75000"/>
                </a:schemeClr>
              </a:solidFill>
            </a:endParaRPr>
          </a:p>
        </p:txBody>
      </p:sp>
      <p:sp>
        <p:nvSpPr>
          <p:cNvPr id="3" name="Θέση κειμένου 2"/>
          <p:cNvSpPr>
            <a:spLocks noGrp="1"/>
          </p:cNvSpPr>
          <p:nvPr>
            <p:ph type="body" sz="quarter" idx="13"/>
          </p:nvPr>
        </p:nvSpPr>
        <p:spPr>
          <a:xfrm>
            <a:off x="2351315" y="1711234"/>
            <a:ext cx="8892560" cy="2174966"/>
          </a:xfrm>
        </p:spPr>
        <p:txBody>
          <a:bodyPr/>
          <a:lstStyle/>
          <a:p>
            <a:pPr lvl="0" defTabSz="914400" eaLnBrk="0" fontAlgn="base" hangingPunct="0">
              <a:spcBef>
                <a:spcPct val="0"/>
              </a:spcBef>
              <a:spcAft>
                <a:spcPct val="0"/>
              </a:spcAft>
              <a:buClrTx/>
            </a:pPr>
            <a:r>
              <a:rPr lang="el-GR" altLang="en-US" sz="1800" b="1" dirty="0">
                <a:latin typeface="Bookman Old Style" panose="02050604050505020204" pitchFamily="18" charset="0"/>
              </a:rPr>
              <a:t>Η κίνηση του ματιού, μολονότι περιορισμένη</a:t>
            </a:r>
            <a:r>
              <a:rPr lang="en-US" altLang="en-US" sz="1800" b="1" dirty="0">
                <a:latin typeface="Bookman Old Style" panose="02050604050505020204" pitchFamily="18" charset="0"/>
              </a:rPr>
              <a:t>, </a:t>
            </a:r>
            <a:r>
              <a:rPr lang="el-GR" altLang="en-US" sz="1800" b="1" dirty="0">
                <a:latin typeface="Bookman Old Style" panose="02050604050505020204" pitchFamily="18" charset="0"/>
              </a:rPr>
              <a:t>δημιουργεί την αίσθηση συνεχόμενης μεταβολής και ζωντάνιας. </a:t>
            </a:r>
          </a:p>
          <a:p>
            <a:pPr lvl="0" defTabSz="914400" eaLnBrk="0" fontAlgn="base" hangingPunct="0">
              <a:spcBef>
                <a:spcPct val="0"/>
              </a:spcBef>
              <a:spcAft>
                <a:spcPct val="0"/>
              </a:spcAft>
              <a:buClrTx/>
            </a:pPr>
            <a:endParaRPr lang="en-US" altLang="en-US" sz="1800" b="1" dirty="0">
              <a:latin typeface="Bookman Old Style" panose="02050604050505020204" pitchFamily="18" charset="0"/>
            </a:endParaRPr>
          </a:p>
          <a:p>
            <a:pPr lvl="0" defTabSz="914400" eaLnBrk="0" fontAlgn="base" hangingPunct="0">
              <a:spcBef>
                <a:spcPct val="0"/>
              </a:spcBef>
              <a:spcAft>
                <a:spcPct val="0"/>
              </a:spcAft>
              <a:buClrTx/>
            </a:pPr>
            <a:r>
              <a:rPr lang="el-GR" altLang="en-US" sz="1800" b="1" dirty="0">
                <a:latin typeface="Bookman Old Style" panose="02050604050505020204" pitchFamily="18" charset="0"/>
              </a:rPr>
              <a:t>Ειδικά στην τέχνη, το βλέμμα: </a:t>
            </a:r>
          </a:p>
          <a:p>
            <a:pPr lvl="0" defTabSz="914400" eaLnBrk="0" fontAlgn="base" hangingPunct="0">
              <a:spcBef>
                <a:spcPct val="0"/>
              </a:spcBef>
              <a:spcAft>
                <a:spcPct val="0"/>
              </a:spcAft>
              <a:buClrTx/>
            </a:pPr>
            <a:endParaRPr lang="en-US" altLang="en-US" sz="1800" b="1" dirty="0">
              <a:latin typeface="Bookman Old Style" panose="02050604050505020204" pitchFamily="18" charset="0"/>
            </a:endParaRPr>
          </a:p>
          <a:p>
            <a:pPr lvl="0" eaLnBrk="0" fontAlgn="base" hangingPunct="0">
              <a:spcBef>
                <a:spcPct val="0"/>
              </a:spcBef>
              <a:spcAft>
                <a:spcPct val="0"/>
              </a:spcAft>
              <a:buClrTx/>
              <a:buFontTx/>
              <a:buChar char="-"/>
            </a:pPr>
            <a:r>
              <a:rPr lang="el-GR" altLang="en-US" sz="1800" b="1" dirty="0">
                <a:solidFill>
                  <a:prstClr val="black">
                    <a:alpha val="60000"/>
                  </a:prstClr>
                </a:solidFill>
                <a:latin typeface="Bookman Old Style" panose="02050604050505020204" pitchFamily="18" charset="0"/>
              </a:rPr>
              <a:t>καθορίζει την έκφραση,</a:t>
            </a:r>
            <a:endParaRPr lang="en-US" altLang="en-US" sz="1800" b="1" dirty="0">
              <a:solidFill>
                <a:prstClr val="black">
                  <a:alpha val="60000"/>
                </a:prstClr>
              </a:solidFill>
              <a:latin typeface="Bookman Old Style" panose="02050604050505020204" pitchFamily="18" charset="0"/>
            </a:endParaRPr>
          </a:p>
          <a:p>
            <a:pPr lvl="0" eaLnBrk="0" fontAlgn="base" hangingPunct="0">
              <a:spcBef>
                <a:spcPct val="0"/>
              </a:spcBef>
              <a:spcAft>
                <a:spcPct val="0"/>
              </a:spcAft>
              <a:buClrTx/>
              <a:buFontTx/>
              <a:buChar char="-"/>
            </a:pPr>
            <a:r>
              <a:rPr lang="el-GR" altLang="en-US" sz="1800" b="1" dirty="0">
                <a:latin typeface="Bookman Old Style" panose="02050604050505020204" pitchFamily="18" charset="0"/>
              </a:rPr>
              <a:t>κατευθύνει το βλέμμα του θεατή,</a:t>
            </a:r>
            <a:endParaRPr lang="en-US" altLang="en-US" sz="1800" b="1" dirty="0">
              <a:latin typeface="Bookman Old Style" panose="02050604050505020204" pitchFamily="18" charset="0"/>
            </a:endParaRPr>
          </a:p>
          <a:p>
            <a:pPr lvl="0" eaLnBrk="0" fontAlgn="base" hangingPunct="0">
              <a:spcBef>
                <a:spcPct val="0"/>
              </a:spcBef>
              <a:spcAft>
                <a:spcPct val="0"/>
              </a:spcAft>
              <a:buClrTx/>
              <a:buFontTx/>
              <a:buChar char="-"/>
            </a:pPr>
            <a:r>
              <a:rPr lang="el-GR" altLang="en-US" sz="1800" b="1" dirty="0">
                <a:latin typeface="Bookman Old Style" panose="02050604050505020204" pitchFamily="18" charset="0"/>
              </a:rPr>
              <a:t>ενώνει τον εσωτερικό και εξωτερικό χώρο του έργου.</a:t>
            </a:r>
            <a:endParaRPr lang="en-US" altLang="en-US" sz="1800" b="1" dirty="0">
              <a:solidFill>
                <a:schemeClr val="tx1"/>
              </a:solidFill>
              <a:latin typeface="Arial" panose="020B0604020202020204" pitchFamily="34" charset="0"/>
            </a:endParaRPr>
          </a:p>
          <a:p>
            <a:endParaRPr lang="el-GR" dirty="0"/>
          </a:p>
        </p:txBody>
      </p:sp>
      <p:sp>
        <p:nvSpPr>
          <p:cNvPr id="4" name="Θέση κειμένου 3"/>
          <p:cNvSpPr>
            <a:spLocks noGrp="1"/>
          </p:cNvSpPr>
          <p:nvPr>
            <p:ph type="body" idx="1"/>
          </p:nvPr>
        </p:nvSpPr>
        <p:spPr/>
        <p:txBody>
          <a:bodyPr/>
          <a:lstStyle/>
          <a:p>
            <a:endParaRPr lang="el-GR" dirty="0"/>
          </a:p>
        </p:txBody>
      </p:sp>
      <p:pic>
        <p:nvPicPr>
          <p:cNvPr id="5" name="Εικόνα 4">
            <a:extLst>
              <a:ext uri="{FF2B5EF4-FFF2-40B4-BE49-F238E27FC236}">
                <a16:creationId xmlns:a16="http://schemas.microsoft.com/office/drawing/2014/main" id="{6B1310E0-9FAD-F8C0-E217-D49492E2F11B}"/>
              </a:ext>
            </a:extLst>
          </p:cNvPr>
          <p:cNvPicPr>
            <a:picLocks noChangeAspect="1"/>
          </p:cNvPicPr>
          <p:nvPr/>
        </p:nvPicPr>
        <p:blipFill>
          <a:blip r:embed="rId2"/>
          <a:srcRect l="349" t="28894" b="48251"/>
          <a:stretch>
            <a:fillRect/>
          </a:stretch>
        </p:blipFill>
        <p:spPr>
          <a:xfrm>
            <a:off x="2589213" y="4354046"/>
            <a:ext cx="7730444" cy="1555864"/>
          </a:xfrm>
          <a:prstGeom prst="rect">
            <a:avLst/>
          </a:prstGeom>
        </p:spPr>
      </p:pic>
    </p:spTree>
    <p:extLst>
      <p:ext uri="{BB962C8B-B14F-4D97-AF65-F5344CB8AC3E}">
        <p14:creationId xmlns:p14="http://schemas.microsoft.com/office/powerpoint/2010/main" val="1133549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97280" y="624110"/>
            <a:ext cx="10407331" cy="1280890"/>
          </a:xfrm>
        </p:spPr>
        <p:txBody>
          <a:bodyPr>
            <a:normAutofit/>
          </a:bodyPr>
          <a:lstStyle/>
          <a:p>
            <a:pPr algn="ctr"/>
            <a:r>
              <a:rPr lang="el-GR" b="1" spc="50" dirty="0">
                <a:solidFill>
                  <a:schemeClr val="accent1">
                    <a:lumMod val="75000"/>
                  </a:schemeClr>
                </a:solidFill>
              </a:rPr>
              <a:t>Συμπεράσματα</a:t>
            </a:r>
            <a:endParaRPr lang="el-GR" b="1" dirty="0">
              <a:solidFill>
                <a:schemeClr val="accent1">
                  <a:lumMod val="75000"/>
                </a:schemeClr>
              </a:solidFill>
            </a:endParaRPr>
          </a:p>
        </p:txBody>
      </p:sp>
      <p:sp>
        <p:nvSpPr>
          <p:cNvPr id="4" name="Θέση περιεχομένου 3"/>
          <p:cNvSpPr>
            <a:spLocks noGrp="1"/>
          </p:cNvSpPr>
          <p:nvPr>
            <p:ph sz="half" idx="2"/>
          </p:nvPr>
        </p:nvSpPr>
        <p:spPr>
          <a:xfrm>
            <a:off x="7289073" y="1685109"/>
            <a:ext cx="4215537" cy="4010297"/>
          </a:xfrm>
        </p:spPr>
        <p:txBody>
          <a:bodyPr>
            <a:normAutofit fontScale="92500" lnSpcReduction="10000"/>
          </a:bodyPr>
          <a:lstStyle/>
          <a:p>
            <a:pPr marL="0" lvl="0" indent="0" eaLnBrk="0" fontAlgn="base" hangingPunct="0">
              <a:lnSpc>
                <a:spcPct val="140000"/>
              </a:lnSpc>
              <a:spcBef>
                <a:spcPct val="0"/>
              </a:spcBef>
              <a:spcAft>
                <a:spcPts val="600"/>
              </a:spcAft>
              <a:buClrTx/>
              <a:buFontTx/>
              <a:buChar char="•"/>
            </a:pPr>
            <a:r>
              <a:rPr lang="el-GR" altLang="en-US" b="1" dirty="0"/>
              <a:t>Το πρόσωπο είναι φορέας πνευματικότητας.</a:t>
            </a:r>
          </a:p>
          <a:p>
            <a:pPr marL="0" lvl="0" indent="0" eaLnBrk="0" fontAlgn="base" hangingPunct="0">
              <a:lnSpc>
                <a:spcPct val="140000"/>
              </a:lnSpc>
              <a:spcBef>
                <a:spcPct val="0"/>
              </a:spcBef>
              <a:spcAft>
                <a:spcPts val="600"/>
              </a:spcAft>
              <a:buClrTx/>
              <a:buNone/>
            </a:pPr>
            <a:endParaRPr lang="el-GR" altLang="en-US" b="1" dirty="0"/>
          </a:p>
          <a:p>
            <a:pPr marL="0" lvl="0" indent="0" eaLnBrk="0" fontAlgn="base" hangingPunct="0">
              <a:lnSpc>
                <a:spcPct val="140000"/>
              </a:lnSpc>
              <a:spcBef>
                <a:spcPct val="0"/>
              </a:spcBef>
              <a:spcAft>
                <a:spcPts val="600"/>
              </a:spcAft>
              <a:buClrTx/>
              <a:buFontTx/>
              <a:buChar char="•"/>
            </a:pPr>
            <a:r>
              <a:rPr lang="el-GR" altLang="en-US" b="1" dirty="0"/>
              <a:t> Μέσα από το πρόσωπο επιλύεται το αισθητικό πρόβλημα της ενότητας μέσα από την πολλαπλότητα.</a:t>
            </a:r>
          </a:p>
          <a:p>
            <a:pPr marL="0" lvl="0" indent="0" eaLnBrk="0" fontAlgn="base" hangingPunct="0">
              <a:lnSpc>
                <a:spcPct val="140000"/>
              </a:lnSpc>
              <a:spcBef>
                <a:spcPct val="0"/>
              </a:spcBef>
              <a:spcAft>
                <a:spcPts val="600"/>
              </a:spcAft>
              <a:buClrTx/>
              <a:buNone/>
            </a:pPr>
            <a:endParaRPr lang="el-GR" altLang="en-US" b="1" dirty="0"/>
          </a:p>
          <a:p>
            <a:pPr marL="0" lvl="0" indent="0" eaLnBrk="0" fontAlgn="base" hangingPunct="0">
              <a:lnSpc>
                <a:spcPct val="140000"/>
              </a:lnSpc>
              <a:spcBef>
                <a:spcPct val="0"/>
              </a:spcBef>
              <a:spcAft>
                <a:spcPts val="600"/>
              </a:spcAft>
              <a:buClrTx/>
              <a:buFontTx/>
              <a:buChar char="•"/>
            </a:pPr>
            <a:r>
              <a:rPr lang="el-GR" altLang="en-US" b="1" dirty="0"/>
              <a:t> Η κατανόηση του προσώπου βοηθάει στην κατανόηση του πώς η ψυχή λαμβάνει μορφή.</a:t>
            </a:r>
            <a:endParaRPr lang="en-US" altLang="en-US" b="1" dirty="0"/>
          </a:p>
          <a:p>
            <a:endParaRPr lang="el-GR" dirty="0"/>
          </a:p>
        </p:txBody>
      </p:sp>
      <p:pic>
        <p:nvPicPr>
          <p:cNvPr id="5" name="Θέση περιεχομένου 4" descr="Εικόνα που περιέχει ρουχισμός, ανθρώπινο πρόσωπο, ζωγραφική, άτομο&#10;&#10;Το περιεχόμενο που δημιουργείται από AI ενδέχεται να είναι εσφαλμένο.">
            <a:extLst>
              <a:ext uri="{FF2B5EF4-FFF2-40B4-BE49-F238E27FC236}">
                <a16:creationId xmlns:a16="http://schemas.microsoft.com/office/drawing/2014/main" id="{1CBACD37-6B36-5695-5A77-F5930BB138F3}"/>
              </a:ext>
            </a:extLst>
          </p:cNvPr>
          <p:cNvPicPr>
            <a:picLocks noGrp="1" noChangeAspect="1"/>
          </p:cNvPicPr>
          <p:nvPr>
            <p:ph sz="half" idx="1"/>
          </p:nvPr>
        </p:nvPicPr>
        <p:blipFill>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817" t="19377" r="152" b="53139"/>
          <a:stretch>
            <a:fillRect/>
          </a:stretch>
        </p:blipFill>
        <p:spPr>
          <a:xfrm>
            <a:off x="2592924" y="2573384"/>
            <a:ext cx="4313237" cy="1779893"/>
          </a:xfrm>
          <a:prstGeom prst="rect">
            <a:avLst/>
          </a:prstGeom>
        </p:spPr>
      </p:pic>
    </p:spTree>
    <p:extLst>
      <p:ext uri="{BB962C8B-B14F-4D97-AF65-F5344CB8AC3E}">
        <p14:creationId xmlns:p14="http://schemas.microsoft.com/office/powerpoint/2010/main" val="1857920228"/>
      </p:ext>
    </p:extLst>
  </p:cSld>
  <p:clrMapOvr>
    <a:masterClrMapping/>
  </p:clrMapOvr>
</p:sld>
</file>

<file path=ppt/theme/theme1.xml><?xml version="1.0" encoding="utf-8"?>
<a:theme xmlns:a="http://schemas.openxmlformats.org/drawingml/2006/main" name="Θρόισμα">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2309</Words>
  <Application>Microsoft Office PowerPoint</Application>
  <PresentationFormat>Breitbild</PresentationFormat>
  <Paragraphs>229</Paragraphs>
  <Slides>51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51</vt:i4>
      </vt:variant>
    </vt:vector>
  </HeadingPairs>
  <TitlesOfParts>
    <vt:vector size="58" baseType="lpstr">
      <vt:lpstr>Arial</vt:lpstr>
      <vt:lpstr>Bookman Old Style</vt:lpstr>
      <vt:lpstr>Calibri</vt:lpstr>
      <vt:lpstr>Century Gothic</vt:lpstr>
      <vt:lpstr>Times New Roman</vt:lpstr>
      <vt:lpstr>Wingdings 3</vt:lpstr>
      <vt:lpstr>Θρόισμα</vt:lpstr>
      <vt:lpstr>Κοινωνική γένεση της λέξης και της ιδέας της κουλτούρας  </vt:lpstr>
      <vt:lpstr>PowerPoint-Präsentation</vt:lpstr>
      <vt:lpstr>Εξέλιξη της λέξης στη γαλλική γλώσσα από το Μεσαίωνα μέχρι τον 19ο αιώνα  </vt:lpstr>
      <vt:lpstr>PowerPoint-Präsentation</vt:lpstr>
      <vt:lpstr>PowerPoint-Präsentation</vt:lpstr>
      <vt:lpstr>PowerPoint-Präsentation</vt:lpstr>
      <vt:lpstr>PowerPoint-Präsentation</vt:lpstr>
      <vt:lpstr>Η αντίθεση «κουλτούρας» - «πολιτισμού» (19ος- αρχές 20ου αιώνα): Η γαλλογερμανική συζήτηση για την κουλτούρα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Επίμετρο Jurgen Habermas για Georg Simmel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Γκέοργκ Ζίμμελ «Η αισθητική του προσώπου» (Die Ästhetik des Gesichts)  -  1901.</vt:lpstr>
      <vt:lpstr>Γκέοργκ Ζίμμελ «Η αισθητική του προσώπου»  (Die Ästhetik des Gesichts)  -  1901. </vt:lpstr>
      <vt:lpstr>1. Αίσθηση ενότητας</vt:lpstr>
      <vt:lpstr>2. Φυσική Υπεροχή</vt:lpstr>
      <vt:lpstr>"ΠΝΕΥΜΑΤΙΚΟΤΗΤΑ" </vt:lpstr>
      <vt:lpstr>3. Εκφραστικότητα</vt:lpstr>
      <vt:lpstr>4. Συμμετρία και εξατομίκευση</vt:lpstr>
      <vt:lpstr>5. Η ύπαρξη του ματιού</vt:lpstr>
      <vt:lpstr>Συμπεράσματα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Κοινωνική γένεση της λέξης και της ιδέας της κουλτούρας</dc:title>
  <dc:creator>Anna</dc:creator>
  <cp:lastModifiedBy>ich Berlino</cp:lastModifiedBy>
  <cp:revision>28</cp:revision>
  <dcterms:created xsi:type="dcterms:W3CDTF">2025-10-23T06:38:25Z</dcterms:created>
  <dcterms:modified xsi:type="dcterms:W3CDTF">2025-12-03T09:19:17Z</dcterms:modified>
</cp:coreProperties>
</file>