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62" r:id="rId3"/>
    <p:sldId id="260" r:id="rId4"/>
    <p:sldId id="263" r:id="rId5"/>
    <p:sldId id="258" r:id="rId6"/>
    <p:sldId id="261" r:id="rId7"/>
    <p:sldId id="265" r:id="rId8"/>
    <p:sldId id="264" r:id="rId9"/>
    <p:sldId id="259" r:id="rId10"/>
    <p:sldId id="266" r:id="rId11"/>
    <p:sldId id="26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2BAF-B4D0-430C-A380-C272BEE2481B}" type="datetimeFigureOut">
              <a:rPr lang="el-GR" smtClean="0"/>
              <a:pPr/>
              <a:t>14/12/2018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06BC-9088-4815-B219-B568CCBC28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2BAF-B4D0-430C-A380-C272BEE2481B}" type="datetimeFigureOut">
              <a:rPr lang="el-GR" smtClean="0"/>
              <a:pPr/>
              <a:t>14/12/2018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06BC-9088-4815-B219-B568CCBC28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2BAF-B4D0-430C-A380-C272BEE2481B}" type="datetimeFigureOut">
              <a:rPr lang="el-GR" smtClean="0"/>
              <a:pPr/>
              <a:t>14/12/2018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06BC-9088-4815-B219-B568CCBC28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2BAF-B4D0-430C-A380-C272BEE2481B}" type="datetimeFigureOut">
              <a:rPr lang="el-GR" smtClean="0"/>
              <a:pPr/>
              <a:t>14/12/2018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06BC-9088-4815-B219-B568CCBC28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2BAF-B4D0-430C-A380-C272BEE2481B}" type="datetimeFigureOut">
              <a:rPr lang="el-GR" smtClean="0"/>
              <a:pPr/>
              <a:t>14/12/2018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06BC-9088-4815-B219-B568CCBC28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2BAF-B4D0-430C-A380-C272BEE2481B}" type="datetimeFigureOut">
              <a:rPr lang="el-GR" smtClean="0"/>
              <a:pPr/>
              <a:t>14/12/2018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06BC-9088-4815-B219-B568CCBC28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2BAF-B4D0-430C-A380-C272BEE2481B}" type="datetimeFigureOut">
              <a:rPr lang="el-GR" smtClean="0"/>
              <a:pPr/>
              <a:t>14/12/2018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06BC-9088-4815-B219-B568CCBC28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2BAF-B4D0-430C-A380-C272BEE2481B}" type="datetimeFigureOut">
              <a:rPr lang="el-GR" smtClean="0"/>
              <a:pPr/>
              <a:t>14/12/2018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06BC-9088-4815-B219-B568CCBC28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2BAF-B4D0-430C-A380-C272BEE2481B}" type="datetimeFigureOut">
              <a:rPr lang="el-GR" smtClean="0"/>
              <a:pPr/>
              <a:t>14/12/2018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06BC-9088-4815-B219-B568CCBC28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2BAF-B4D0-430C-A380-C272BEE2481B}" type="datetimeFigureOut">
              <a:rPr lang="el-GR" smtClean="0"/>
              <a:pPr/>
              <a:t>14/12/2018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06BC-9088-4815-B219-B568CCBC28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2BAF-B4D0-430C-A380-C272BEE2481B}" type="datetimeFigureOut">
              <a:rPr lang="el-GR" smtClean="0"/>
              <a:pPr/>
              <a:t>14/12/2018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2906BC-9088-4815-B219-B568CCBC282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282BAF-B4D0-430C-A380-C272BEE2481B}" type="datetimeFigureOut">
              <a:rPr lang="el-GR" smtClean="0"/>
              <a:pPr/>
              <a:t>14/12/2018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2906BC-9088-4815-B219-B568CCBC2824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altair4.com/en/modelli/ara-pacis-augustae/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marthistory.org/wp-content/uploads/2018/09/Nerva-equestrian.jpg" TargetMode="External"/><Relationship Id="rId2" Type="http://schemas.openxmlformats.org/officeDocument/2006/relationships/hyperlink" Target="https://flic.kr/p/56Qa4K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Η «ΑΙΩΝΙΑ ΠΟΛΗ» - ΠΟΡΝΗ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128792" cy="4032448"/>
          </a:xfrm>
        </p:spPr>
        <p:txBody>
          <a:bodyPr>
            <a:normAutofit fontScale="92500"/>
          </a:bodyPr>
          <a:lstStyle/>
          <a:p>
            <a:pPr algn="l"/>
            <a:r>
              <a:rPr lang="el-GR" dirty="0">
                <a:solidFill>
                  <a:schemeClr val="tx1"/>
                </a:solidFill>
              </a:rPr>
              <a:t>17, 1 </a:t>
            </a:r>
            <a:r>
              <a:rPr lang="el-GR" dirty="0" err="1">
                <a:solidFill>
                  <a:schemeClr val="tx1"/>
                </a:solidFill>
              </a:rPr>
              <a:t>Καὶ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ἦλθεν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εἷς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ἐκ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τῶν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ἑπτὰ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ἀγγέλων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τῶν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ἐχόντων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τὰς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ἑπτὰ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φιάλας͵</a:t>
            </a:r>
            <a:endParaRPr lang="el-GR" dirty="0">
              <a:solidFill>
                <a:schemeClr val="tx1"/>
              </a:solidFill>
            </a:endParaRPr>
          </a:p>
          <a:p>
            <a:pPr algn="l"/>
            <a:r>
              <a:rPr lang="el-GR" dirty="0" err="1">
                <a:solidFill>
                  <a:schemeClr val="tx1"/>
                </a:solidFill>
              </a:rPr>
              <a:t>καὶ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ἐλάλησεν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μετ΄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ἐμοῦ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λέγων͵</a:t>
            </a:r>
            <a:endParaRPr lang="el-GR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l-GR" b="1" dirty="0" err="1" smtClean="0">
                <a:solidFill>
                  <a:schemeClr val="tx1"/>
                </a:solidFill>
              </a:rPr>
              <a:t>Δεῦρο</a:t>
            </a:r>
            <a:r>
              <a:rPr lang="el-GR" b="1" dirty="0" err="1">
                <a:solidFill>
                  <a:schemeClr val="tx1"/>
                </a:solidFill>
              </a:rPr>
              <a:t>͵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δείξω</a:t>
            </a:r>
            <a:r>
              <a:rPr lang="el-GR" b="1" dirty="0">
                <a:solidFill>
                  <a:schemeClr val="tx1"/>
                </a:solidFill>
              </a:rPr>
              <a:t> σοι </a:t>
            </a:r>
            <a:r>
              <a:rPr lang="el-GR" b="1" dirty="0" err="1">
                <a:solidFill>
                  <a:schemeClr val="tx1"/>
                </a:solidFill>
              </a:rPr>
              <a:t>τὸ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κρίμα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τῆς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cap="all" dirty="0" err="1">
                <a:solidFill>
                  <a:schemeClr val="tx1"/>
                </a:solidFill>
              </a:rPr>
              <a:t>π</a:t>
            </a:r>
            <a:r>
              <a:rPr lang="el-GR" b="1" dirty="0" err="1">
                <a:solidFill>
                  <a:schemeClr val="tx1"/>
                </a:solidFill>
              </a:rPr>
              <a:t>όρνης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τῆς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μεγάλης</a:t>
            </a:r>
            <a:endParaRPr lang="el-GR" dirty="0">
              <a:solidFill>
                <a:schemeClr val="tx1"/>
              </a:solidFill>
            </a:endParaRPr>
          </a:p>
          <a:p>
            <a:r>
              <a:rPr lang="el-GR" b="1" dirty="0" err="1">
                <a:solidFill>
                  <a:schemeClr val="tx1"/>
                </a:solidFill>
              </a:rPr>
              <a:t>τῆς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καθημένης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ἐπὶ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ὑδάτων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πολλῶν͵</a:t>
            </a:r>
            <a:endParaRPr lang="el-GR" dirty="0">
              <a:solidFill>
                <a:schemeClr val="tx1"/>
              </a:solidFill>
            </a:endParaRPr>
          </a:p>
          <a:p>
            <a:r>
              <a:rPr lang="el-GR" b="1" dirty="0" err="1" smtClean="0">
                <a:solidFill>
                  <a:schemeClr val="tx1"/>
                </a:solidFill>
              </a:rPr>
              <a:t>μεθ</a:t>
            </a:r>
            <a:r>
              <a:rPr lang="el-GR" b="1" dirty="0" err="1">
                <a:solidFill>
                  <a:schemeClr val="tx1"/>
                </a:solidFill>
              </a:rPr>
              <a:t>΄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ἧς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ἐπόρνευσαν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οἱ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βασιλεῖς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τῆς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γῆς͵</a:t>
            </a:r>
            <a:endParaRPr lang="el-GR" dirty="0">
              <a:solidFill>
                <a:schemeClr val="tx1"/>
              </a:solidFill>
            </a:endParaRPr>
          </a:p>
          <a:p>
            <a:r>
              <a:rPr lang="el-GR" b="1" dirty="0" err="1">
                <a:solidFill>
                  <a:schemeClr val="tx1"/>
                </a:solidFill>
              </a:rPr>
              <a:t>καὶ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ἐμεθύσθησαν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οἱ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κατοικοῦντες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τὴν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γῆν</a:t>
            </a:r>
            <a:endParaRPr lang="el-GR" dirty="0">
              <a:solidFill>
                <a:schemeClr val="tx1"/>
              </a:solidFill>
            </a:endParaRPr>
          </a:p>
          <a:p>
            <a:r>
              <a:rPr lang="el-GR" b="1" dirty="0" err="1">
                <a:solidFill>
                  <a:schemeClr val="tx1"/>
                </a:solidFill>
              </a:rPr>
              <a:t>ἐκ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τοῦ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οἴνου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τῆς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πορνείας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αὐτῆς</a:t>
            </a:r>
            <a:r>
              <a:rPr lang="el-GR" b="1" dirty="0">
                <a:solidFill>
                  <a:schemeClr val="tx1"/>
                </a:solidFill>
              </a:rPr>
              <a:t>.</a:t>
            </a:r>
            <a:endParaRPr lang="el-GR" dirty="0">
              <a:solidFill>
                <a:schemeClr val="tx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Aurea</a:t>
            </a:r>
            <a:r>
              <a:rPr lang="en-US" dirty="0" smtClean="0"/>
              <a:t> Roma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Domus</a:t>
            </a:r>
            <a:r>
              <a:rPr lang="en-US" dirty="0" smtClean="0"/>
              <a:t> </a:t>
            </a:r>
            <a:r>
              <a:rPr lang="en-US" dirty="0" err="1" smtClean="0"/>
              <a:t>Aurea</a:t>
            </a:r>
            <a:endParaRPr lang="en-US" dirty="0" smtClean="0"/>
          </a:p>
          <a:p>
            <a:r>
              <a:rPr lang="en-US" dirty="0" err="1" smtClean="0"/>
              <a:t>Urbs</a:t>
            </a:r>
            <a:r>
              <a:rPr lang="en-US" dirty="0" smtClean="0"/>
              <a:t> et </a:t>
            </a:r>
            <a:r>
              <a:rPr lang="en-US" dirty="0" err="1" smtClean="0"/>
              <a:t>Orbis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Ars</a:t>
            </a:r>
            <a:r>
              <a:rPr lang="en-US" b="1" dirty="0" smtClean="0"/>
              <a:t> </a:t>
            </a:r>
            <a:r>
              <a:rPr lang="en-US" b="1" dirty="0" err="1" smtClean="0"/>
              <a:t>Amatoria</a:t>
            </a:r>
            <a:r>
              <a:rPr lang="en-US" dirty="0" smtClean="0"/>
              <a:t> 3. 129-132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i="1" dirty="0" smtClean="0"/>
              <a:t>Τέχνη Ερωτική</a:t>
            </a:r>
            <a:endParaRPr lang="el-GR" i="1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Ρώμη (</a:t>
            </a:r>
            <a:r>
              <a:rPr lang="en-US" dirty="0" err="1" smtClean="0"/>
              <a:t>Rusticitas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l-GR" i="1" dirty="0" smtClean="0"/>
              <a:t>και οι Γυναίκες της</a:t>
            </a:r>
            <a:endParaRPr lang="el-GR" i="1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de-DE" dirty="0" smtClean="0"/>
              <a:t>Ich </a:t>
            </a:r>
            <a:r>
              <a:rPr lang="de-DE" dirty="0"/>
              <a:t>preis' es als Glück, </a:t>
            </a:r>
            <a:r>
              <a:rPr lang="de-DE" dirty="0" err="1"/>
              <a:t>daß</a:t>
            </a:r>
            <a:r>
              <a:rPr lang="de-DE" dirty="0"/>
              <a:t> ich jetzt erst Lebe; nach Art und Sinn passen wir: ich und die Zeit. Nicht weil jetzt das geschmeidige Gold aus der Erde gewühlt wird, Weil man Perlen sich holt von dem entlegensten Strand, Nicht weil Feld und </a:t>
            </a:r>
            <a:r>
              <a:rPr lang="de-DE" dirty="0" err="1"/>
              <a:t>Gebirg</a:t>
            </a:r>
            <a:r>
              <a:rPr lang="de-DE" dirty="0"/>
              <a:t> durch Marmorbrüche man abträgt, Weil man durch Molen des Meers bläuliche Fluten vertreibt: </a:t>
            </a:r>
            <a:endParaRPr lang="de-DE" dirty="0" smtClean="0"/>
          </a:p>
          <a:p>
            <a:pPr algn="just"/>
            <a:r>
              <a:rPr lang="de-DE" dirty="0" smtClean="0"/>
              <a:t>Nein</a:t>
            </a:r>
            <a:r>
              <a:rPr lang="de-DE" dirty="0"/>
              <a:t>, weil Bildung herrscht, und der Ahnherrn bäurische Sitte Nicht mehr dauert und nicht unserer Zeit sich vererbt. </a:t>
            </a:r>
            <a:endParaRPr lang="de-DE" dirty="0" smtClean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de-DE" dirty="0" smtClean="0"/>
              <a:t>Ihr auch, Mädchen, beschwert nicht das Ohr mit köstlichen Steinen, Die in der grünlichen Flut </a:t>
            </a:r>
            <a:r>
              <a:rPr lang="de-DE" dirty="0" err="1" smtClean="0"/>
              <a:t>dunkele</a:t>
            </a:r>
            <a:r>
              <a:rPr lang="de-DE" dirty="0" smtClean="0"/>
              <a:t> Inder gesucht. Geht nicht belastet umher mit golddurchwirkten</a:t>
            </a:r>
            <a:r>
              <a:rPr lang="el-GR" dirty="0" smtClean="0"/>
              <a:t> </a:t>
            </a:r>
            <a:r>
              <a:rPr lang="de-DE" dirty="0" smtClean="0"/>
              <a:t>Gewändern. Oft</a:t>
            </a:r>
            <a:r>
              <a:rPr lang="el-GR" dirty="0" smtClean="0"/>
              <a:t> </a:t>
            </a:r>
            <a:r>
              <a:rPr lang="de-DE" dirty="0" smtClean="0"/>
              <a:t>verscheucht uns die Pracht, die uns zu fesseln bestimmt. Sauberkeit nimmt uns ein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Πόρνη και Νύμφη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 smtClean="0"/>
              <a:t>Κεφ. 17,1  </a:t>
            </a:r>
            <a:r>
              <a:rPr lang="el-GR" dirty="0" smtClean="0"/>
              <a:t>// 21, 10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l-GR" dirty="0" smtClean="0"/>
              <a:t>Κεφ. 12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M</a:t>
            </a:r>
            <a:r>
              <a:rPr lang="el-GR" dirty="0" smtClean="0"/>
              <a:t>ε </a:t>
            </a:r>
            <a:r>
              <a:rPr lang="el-GR" dirty="0"/>
              <a:t>την επίσκεψη του εξηγητή αγγέλου και τη μετάβαση του Ιωάννη </a:t>
            </a:r>
            <a:r>
              <a:rPr lang="el-GR" i="1" dirty="0" err="1"/>
              <a:t>ἐν</a:t>
            </a:r>
            <a:r>
              <a:rPr lang="el-GR" i="1" dirty="0"/>
              <a:t> </a:t>
            </a:r>
            <a:r>
              <a:rPr lang="el-GR" i="1" dirty="0" err="1"/>
              <a:t>πνεύματι</a:t>
            </a:r>
            <a:r>
              <a:rPr lang="el-GR" i="1" dirty="0"/>
              <a:t> </a:t>
            </a:r>
            <a:r>
              <a:rPr lang="el-GR" dirty="0"/>
              <a:t>σε μεθόρια (έρημος, όρος υψηλό) εισάγονται δύο ενότητες, </a:t>
            </a:r>
            <a:r>
              <a:rPr lang="el-GR" dirty="0" smtClean="0"/>
              <a:t>με </a:t>
            </a:r>
            <a:r>
              <a:rPr lang="el-GR" dirty="0" err="1" smtClean="0"/>
              <a:t>ΕπίΚεντρο</a:t>
            </a:r>
            <a:r>
              <a:rPr lang="el-GR" dirty="0" smtClean="0"/>
              <a:t> δύο </a:t>
            </a:r>
            <a:r>
              <a:rPr lang="el-GR" dirty="0"/>
              <a:t>γυναίκες, </a:t>
            </a:r>
            <a:r>
              <a:rPr lang="el-GR" b="1" dirty="0"/>
              <a:t>την Πόρνη τη μεγάλη και τη Νύμφη</a:t>
            </a:r>
            <a:r>
              <a:rPr lang="el-GR" dirty="0"/>
              <a:t> </a:t>
            </a:r>
            <a:r>
              <a:rPr lang="el-GR" i="1" dirty="0" err="1"/>
              <a:t>τὴν</a:t>
            </a:r>
            <a:r>
              <a:rPr lang="el-GR" i="1" dirty="0"/>
              <a:t> </a:t>
            </a:r>
            <a:r>
              <a:rPr lang="el-GR" i="1" dirty="0" err="1"/>
              <a:t>ἁγίαν</a:t>
            </a:r>
            <a:r>
              <a:rPr lang="el-GR" i="1" dirty="0"/>
              <a:t> </a:t>
            </a:r>
            <a:r>
              <a:rPr lang="el-GR" i="1" dirty="0" err="1"/>
              <a:t>Ἰερουσαλὴμ</a:t>
            </a:r>
            <a:r>
              <a:rPr lang="el-GR" i="1" dirty="0"/>
              <a:t> </a:t>
            </a:r>
            <a:r>
              <a:rPr lang="el-GR" i="1" dirty="0" err="1"/>
              <a:t>καινὴν</a:t>
            </a:r>
            <a:r>
              <a:rPr lang="el-GR" dirty="0"/>
              <a:t> (21, 10 κε.). </a:t>
            </a:r>
          </a:p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l-GR" cap="all" dirty="0" smtClean="0"/>
              <a:t>σ</a:t>
            </a:r>
            <a:r>
              <a:rPr lang="el-GR" dirty="0" smtClean="0"/>
              <a:t>το νου του αναγνώστη ανακαλείται επίσης και </a:t>
            </a:r>
            <a:r>
              <a:rPr lang="el-GR" b="1" cap="all" dirty="0" smtClean="0"/>
              <a:t>γ</a:t>
            </a:r>
            <a:r>
              <a:rPr lang="el-GR" b="1" dirty="0" smtClean="0"/>
              <a:t>υναίκα-</a:t>
            </a:r>
            <a:r>
              <a:rPr lang="el-GR" b="1" cap="all" dirty="0" smtClean="0"/>
              <a:t>μ</a:t>
            </a:r>
            <a:r>
              <a:rPr lang="el-GR" b="1" dirty="0" smtClean="0"/>
              <a:t>ητέρα του κεφ. 12</a:t>
            </a:r>
            <a:r>
              <a:rPr lang="el-GR" dirty="0" smtClean="0"/>
              <a:t>, η οποία προκειμένου να αντιμετωπίσει την ορμητικότητα του ποταμού που της εκτόξευσε ο Δράκοντας βρήκε τελικά καταφύγιο </a:t>
            </a:r>
            <a:r>
              <a:rPr lang="el-GR" b="1" dirty="0" smtClean="0"/>
              <a:t>στην έρημο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348880"/>
            <a:ext cx="3008313" cy="1162050"/>
          </a:xfrm>
        </p:spPr>
        <p:txBody>
          <a:bodyPr>
            <a:noAutofit/>
          </a:bodyPr>
          <a:lstStyle/>
          <a:p>
            <a:r>
              <a:rPr lang="en-US" sz="2800" dirty="0" smtClean="0"/>
              <a:t>16, 17- 19,10</a:t>
            </a:r>
            <a:r>
              <a:rPr lang="el-GR" sz="2800" dirty="0" smtClean="0"/>
              <a:t>: Λατρευτική Τελετουργία</a:t>
            </a:r>
            <a:endParaRPr lang="el-GR" sz="280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l-GR" dirty="0" smtClean="0"/>
          </a:p>
          <a:p>
            <a:pPr marL="342900" indent="-342900">
              <a:buAutoNum type="arabicPeriod"/>
            </a:pP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l-GR" dirty="0" smtClean="0"/>
              <a:t>Α. 16, 17:  </a:t>
            </a:r>
            <a:r>
              <a:rPr lang="el-GR" b="1" dirty="0" smtClean="0"/>
              <a:t>Έβδομη Φιάλη </a:t>
            </a:r>
            <a:r>
              <a:rPr lang="el-GR" dirty="0" smtClean="0"/>
              <a:t>από τον άγγελο &amp; μεγάλη φωνή από το Θρόνο: </a:t>
            </a:r>
            <a:r>
              <a:rPr lang="el-GR" i="1" cap="all" dirty="0" err="1" smtClean="0"/>
              <a:t>γ</a:t>
            </a:r>
            <a:r>
              <a:rPr lang="el-GR" i="1" dirty="0" err="1" smtClean="0"/>
              <a:t>έγονεν</a:t>
            </a:r>
            <a:r>
              <a:rPr lang="el-GR" i="1" dirty="0" smtClean="0"/>
              <a:t> </a:t>
            </a:r>
            <a:r>
              <a:rPr lang="el-GR" dirty="0" smtClean="0"/>
              <a:t>(</a:t>
            </a:r>
            <a:r>
              <a:rPr lang="el-GR" dirty="0" err="1" smtClean="0"/>
              <a:t>πρβλ</a:t>
            </a:r>
            <a:r>
              <a:rPr lang="el-GR" dirty="0" smtClean="0"/>
              <a:t>. </a:t>
            </a:r>
            <a:r>
              <a:rPr lang="el-GR" dirty="0" err="1" smtClean="0"/>
              <a:t>Ησ</a:t>
            </a:r>
            <a:r>
              <a:rPr lang="el-GR" dirty="0" smtClean="0"/>
              <a:t>. 66, 6). </a:t>
            </a:r>
          </a:p>
          <a:p>
            <a:pPr algn="just">
              <a:buNone/>
            </a:pPr>
            <a:r>
              <a:rPr lang="el-GR" dirty="0" smtClean="0"/>
              <a:t>Β</a:t>
            </a:r>
            <a:r>
              <a:rPr lang="el-GR" dirty="0" smtClean="0"/>
              <a:t>. </a:t>
            </a:r>
            <a:r>
              <a:rPr lang="el-GR" dirty="0" err="1" smtClean="0"/>
              <a:t>Αρμαγεδών</a:t>
            </a:r>
            <a:endParaRPr lang="el-GR" dirty="0"/>
          </a:p>
          <a:p>
            <a:pPr algn="just">
              <a:buNone/>
            </a:pPr>
            <a:r>
              <a:rPr lang="el-GR" dirty="0" smtClean="0"/>
              <a:t>	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Γ</a:t>
            </a:r>
            <a:r>
              <a:rPr lang="el-GR" dirty="0" smtClean="0"/>
              <a:t>. </a:t>
            </a:r>
            <a:r>
              <a:rPr lang="el-GR" dirty="0" smtClean="0"/>
              <a:t>Πόρνη</a:t>
            </a:r>
            <a:r>
              <a:rPr lang="el-GR" dirty="0"/>
              <a:t> </a:t>
            </a:r>
            <a:r>
              <a:rPr lang="el-GR" dirty="0" smtClean="0"/>
              <a:t>- </a:t>
            </a:r>
            <a:r>
              <a:rPr lang="el-GR" dirty="0" smtClean="0"/>
              <a:t>Επιτάφιος </a:t>
            </a:r>
            <a:r>
              <a:rPr lang="el-GR" dirty="0" smtClean="0"/>
              <a:t>Θρήνος  Βαβέλ</a:t>
            </a:r>
          </a:p>
          <a:p>
            <a:pPr algn="just"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 smtClean="0"/>
              <a:t>Β</a:t>
            </a:r>
            <a:r>
              <a:rPr lang="el-GR" dirty="0" smtClean="0"/>
              <a:t>΄</a:t>
            </a:r>
            <a:r>
              <a:rPr lang="el-GR" dirty="0" smtClean="0"/>
              <a:t>. 19, 1-10 : Θριαμβευτικοί ύμνοι </a:t>
            </a:r>
            <a:r>
              <a:rPr lang="el-GR" b="1" dirty="0" smtClean="0"/>
              <a:t>Αλληλούια – Ετοιμασία Νύμφης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Α’. Καταστροφή της σατανικής </a:t>
            </a:r>
            <a:r>
              <a:rPr lang="el-GR" cap="all" dirty="0" smtClean="0"/>
              <a:t>τ</a:t>
            </a:r>
            <a:r>
              <a:rPr lang="el-GR" dirty="0" smtClean="0"/>
              <a:t>ριάδας (του </a:t>
            </a:r>
            <a:r>
              <a:rPr lang="el-GR" cap="all" dirty="0" smtClean="0"/>
              <a:t>δ</a:t>
            </a:r>
            <a:r>
              <a:rPr lang="el-GR" dirty="0" smtClean="0"/>
              <a:t>ράκοντα και των </a:t>
            </a:r>
            <a:r>
              <a:rPr lang="el-GR" cap="all" dirty="0" smtClean="0"/>
              <a:t>θ</a:t>
            </a:r>
            <a:r>
              <a:rPr lang="el-GR" dirty="0" smtClean="0"/>
              <a:t>ηρίων 19, 11-20, 15</a:t>
            </a:r>
          </a:p>
          <a:p>
            <a:pPr algn="just"/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r>
              <a:rPr lang="el-GR" sz="2400" dirty="0" smtClean="0"/>
              <a:t>Παράλληλα </a:t>
            </a:r>
            <a:r>
              <a:rPr lang="el-GR" sz="2800" dirty="0" smtClean="0"/>
              <a:t>Π. Δ. 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32040" y="1268760"/>
            <a:ext cx="3826768" cy="453727"/>
          </a:xfrm>
        </p:spPr>
        <p:txBody>
          <a:bodyPr>
            <a:normAutofit/>
          </a:bodyPr>
          <a:lstStyle/>
          <a:p>
            <a:r>
              <a:rPr lang="el-GR" dirty="0" err="1" smtClean="0"/>
              <a:t>Ελληνορρωμαϊκά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7544" y="1844824"/>
            <a:ext cx="4040188" cy="4392488"/>
          </a:xfrm>
        </p:spPr>
        <p:txBody>
          <a:bodyPr>
            <a:normAutofit/>
          </a:bodyPr>
          <a:lstStyle/>
          <a:p>
            <a:r>
              <a:rPr lang="el-GR" b="1" dirty="0" smtClean="0"/>
              <a:t>Νινευί </a:t>
            </a:r>
            <a:r>
              <a:rPr lang="el-GR" dirty="0"/>
              <a:t>(</a:t>
            </a:r>
            <a:r>
              <a:rPr lang="el-GR" dirty="0" err="1"/>
              <a:t>Ναούμ</a:t>
            </a:r>
            <a:r>
              <a:rPr lang="el-GR" dirty="0"/>
              <a:t> 3, </a:t>
            </a:r>
            <a:r>
              <a:rPr lang="el-GR" dirty="0" smtClean="0"/>
              <a:t>4)</a:t>
            </a:r>
          </a:p>
          <a:p>
            <a:pPr algn="just"/>
            <a:r>
              <a:rPr lang="el-GR" b="1" dirty="0" smtClean="0"/>
              <a:t>Τύρος </a:t>
            </a:r>
            <a:r>
              <a:rPr lang="el-GR" dirty="0"/>
              <a:t>(</a:t>
            </a:r>
            <a:r>
              <a:rPr lang="el-GR" dirty="0" err="1"/>
              <a:t>Ησ</a:t>
            </a:r>
            <a:r>
              <a:rPr lang="el-GR" dirty="0"/>
              <a:t>. 23, 15-18) </a:t>
            </a:r>
            <a:r>
              <a:rPr lang="el-GR" dirty="0" smtClean="0"/>
              <a:t>&lt; στρατιωτική υπεροπλία </a:t>
            </a:r>
            <a:r>
              <a:rPr lang="el-GR" dirty="0"/>
              <a:t>και </a:t>
            </a:r>
            <a:r>
              <a:rPr lang="el-GR" dirty="0" smtClean="0"/>
              <a:t>εμπορική εκμετάλλευση </a:t>
            </a:r>
            <a:r>
              <a:rPr lang="el-GR" dirty="0"/>
              <a:t>των άλλων </a:t>
            </a:r>
            <a:r>
              <a:rPr lang="el-GR" dirty="0" smtClean="0"/>
              <a:t>λαών </a:t>
            </a:r>
          </a:p>
          <a:p>
            <a:pPr algn="just"/>
            <a:r>
              <a:rPr lang="el-GR" b="1" dirty="0" smtClean="0"/>
              <a:t>«Εκλεκτή Σιών»</a:t>
            </a:r>
            <a:r>
              <a:rPr lang="el-GR" dirty="0" smtClean="0"/>
              <a:t> (</a:t>
            </a:r>
            <a:r>
              <a:rPr lang="el-GR" dirty="0" err="1" smtClean="0"/>
              <a:t>Ησ</a:t>
            </a:r>
            <a:r>
              <a:rPr lang="el-GR" dirty="0" smtClean="0"/>
              <a:t>. 1, 21</a:t>
            </a:r>
            <a:r>
              <a:rPr lang="el-GR" baseline="30000" dirty="0" smtClean="0"/>
              <a:t>.</a:t>
            </a:r>
            <a:r>
              <a:rPr lang="el-GR" dirty="0" smtClean="0"/>
              <a:t> </a:t>
            </a:r>
            <a:r>
              <a:rPr lang="el-GR" b="1" dirty="0" err="1" smtClean="0"/>
              <a:t>Ιεζ</a:t>
            </a:r>
            <a:r>
              <a:rPr lang="el-GR" b="1" dirty="0" smtClean="0"/>
              <a:t>. 16, 15-35</a:t>
            </a:r>
            <a:r>
              <a:rPr lang="el-GR" baseline="30000" dirty="0" smtClean="0"/>
              <a:t>.</a:t>
            </a:r>
            <a:r>
              <a:rPr lang="el-GR" dirty="0" smtClean="0"/>
              <a:t> 23)</a:t>
            </a:r>
            <a:r>
              <a:rPr lang="el-GR" b="1" dirty="0"/>
              <a:t> </a:t>
            </a:r>
            <a:r>
              <a:rPr lang="el-GR" b="1" dirty="0" smtClean="0"/>
              <a:t>&lt; </a:t>
            </a:r>
            <a:r>
              <a:rPr lang="el-GR" dirty="0" smtClean="0"/>
              <a:t>απιστία  </a:t>
            </a:r>
            <a:r>
              <a:rPr lang="el-GR" dirty="0"/>
              <a:t>προς τον </a:t>
            </a:r>
            <a:r>
              <a:rPr lang="el-GR" dirty="0" err="1"/>
              <a:t>Γιαχβέ</a:t>
            </a:r>
            <a:r>
              <a:rPr lang="el-GR" dirty="0"/>
              <a:t> και </a:t>
            </a:r>
            <a:r>
              <a:rPr lang="el-GR" dirty="0" smtClean="0"/>
              <a:t>κοινωνική αδικία </a:t>
            </a:r>
            <a:r>
              <a:rPr lang="el-GR" dirty="0"/>
              <a:t>και </a:t>
            </a:r>
            <a:r>
              <a:rPr lang="el-GR" dirty="0" smtClean="0"/>
              <a:t>εκμετάλλευση</a:t>
            </a:r>
          </a:p>
          <a:p>
            <a:r>
              <a:rPr lang="el-GR" dirty="0" smtClean="0"/>
              <a:t>ΌΧΙ η Βαβυλώνα, ως </a:t>
            </a:r>
            <a:r>
              <a:rPr lang="el-GR" b="1" dirty="0" smtClean="0"/>
              <a:t>πόρνη</a:t>
            </a:r>
          </a:p>
          <a:p>
            <a:r>
              <a:rPr lang="el-GR" b="1" dirty="0" err="1" smtClean="0"/>
              <a:t>Ιεζάβελ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4009" y="1916832"/>
            <a:ext cx="4042792" cy="44644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Κυβέλη - </a:t>
            </a:r>
            <a:r>
              <a:rPr lang="en-US" dirty="0" smtClean="0"/>
              <a:t>Magna Mater</a:t>
            </a:r>
            <a:r>
              <a:rPr lang="el-GR" dirty="0" smtClean="0"/>
              <a:t>. </a:t>
            </a:r>
          </a:p>
          <a:p>
            <a:pPr algn="just"/>
            <a:r>
              <a:rPr lang="el-GR" dirty="0" smtClean="0"/>
              <a:t>Θεά Τύχη </a:t>
            </a:r>
            <a:r>
              <a:rPr lang="en-US" dirty="0" smtClean="0"/>
              <a:t>Fortuna</a:t>
            </a:r>
            <a:r>
              <a:rPr lang="el-GR" dirty="0" smtClean="0"/>
              <a:t> - </a:t>
            </a:r>
            <a:r>
              <a:rPr lang="el-GR" b="1" dirty="0" smtClean="0"/>
              <a:t>Δαιμόνιο Ρώμης </a:t>
            </a:r>
            <a:r>
              <a:rPr lang="el-GR" dirty="0" smtClean="0"/>
              <a:t>&lt;  </a:t>
            </a:r>
            <a:r>
              <a:rPr lang="el-GR" dirty="0" err="1" smtClean="0"/>
              <a:t>επτάλοφη</a:t>
            </a:r>
            <a:r>
              <a:rPr lang="el-GR" dirty="0" smtClean="0"/>
              <a:t> πόλη </a:t>
            </a:r>
            <a:r>
              <a:rPr lang="el-GR" dirty="0"/>
              <a:t>(</a:t>
            </a:r>
            <a:r>
              <a:rPr lang="en-US" dirty="0" err="1"/>
              <a:t>urbs</a:t>
            </a:r>
            <a:r>
              <a:rPr lang="en-US" dirty="0"/>
              <a:t> </a:t>
            </a:r>
            <a:r>
              <a:rPr lang="en-US" dirty="0" err="1"/>
              <a:t>septicolis</a:t>
            </a:r>
            <a:r>
              <a:rPr lang="el-GR" dirty="0" smtClean="0"/>
              <a:t>) + Μεσόγειος</a:t>
            </a:r>
          </a:p>
          <a:p>
            <a:pPr algn="just"/>
            <a:r>
              <a:rPr lang="en-US" b="1" dirty="0" smtClean="0"/>
              <a:t>ROMA</a:t>
            </a:r>
            <a:r>
              <a:rPr lang="el-GR" b="1" dirty="0" smtClean="0"/>
              <a:t> </a:t>
            </a:r>
            <a:r>
              <a:rPr lang="el-GR" dirty="0" smtClean="0"/>
              <a:t>= </a:t>
            </a:r>
            <a:r>
              <a:rPr lang="en-US" b="1" dirty="0" smtClean="0"/>
              <a:t>AMOR</a:t>
            </a:r>
            <a:r>
              <a:rPr lang="el-GR" dirty="0"/>
              <a:t> </a:t>
            </a:r>
            <a:r>
              <a:rPr lang="el-GR" dirty="0" smtClean="0"/>
              <a:t>= Αντίστροφη </a:t>
            </a:r>
            <a:r>
              <a:rPr lang="en-US" b="1" dirty="0" smtClean="0"/>
              <a:t>ROMA</a:t>
            </a:r>
            <a:r>
              <a:rPr lang="el-GR" dirty="0" smtClean="0"/>
              <a:t> </a:t>
            </a:r>
            <a:r>
              <a:rPr lang="el-GR" dirty="0"/>
              <a:t>(</a:t>
            </a:r>
            <a:r>
              <a:rPr lang="el-GR" dirty="0" err="1"/>
              <a:t>Αίλιος</a:t>
            </a:r>
            <a:r>
              <a:rPr lang="el-GR" dirty="0"/>
              <a:t> Αριστείδης Ομιλία 8). </a:t>
            </a:r>
            <a:r>
              <a:rPr lang="el-GR" dirty="0" smtClean="0"/>
              <a:t>Οι </a:t>
            </a:r>
            <a:r>
              <a:rPr lang="el-GR" dirty="0"/>
              <a:t>ίδιοι οι Ρωμαίοι πίστευαν ότι είναι απόγονοι του </a:t>
            </a:r>
            <a:r>
              <a:rPr lang="el-GR" dirty="0" err="1"/>
              <a:t>Αινέα</a:t>
            </a:r>
            <a:r>
              <a:rPr lang="el-GR" dirty="0"/>
              <a:t>, </a:t>
            </a:r>
            <a:r>
              <a:rPr lang="el-GR" dirty="0" smtClean="0"/>
              <a:t>γιού </a:t>
            </a:r>
            <a:r>
              <a:rPr lang="el-GR" dirty="0"/>
              <a:t>της θεάς του </a:t>
            </a:r>
            <a:r>
              <a:rPr lang="el-GR" b="1" dirty="0"/>
              <a:t>έρωτα </a:t>
            </a:r>
            <a:r>
              <a:rPr lang="el-GR" b="1" dirty="0" smtClean="0"/>
              <a:t>Αφροδίτης</a:t>
            </a:r>
            <a:r>
              <a:rPr lang="en-US" b="1" dirty="0" smtClean="0"/>
              <a:t> - VENUS</a:t>
            </a:r>
            <a:r>
              <a:rPr lang="el-GR" b="1" dirty="0" smtClean="0"/>
              <a:t>. </a:t>
            </a:r>
          </a:p>
          <a:p>
            <a:pPr algn="just"/>
            <a:r>
              <a:rPr lang="el-GR" dirty="0" smtClean="0"/>
              <a:t>Ο </a:t>
            </a:r>
            <a:r>
              <a:rPr lang="el-GR" dirty="0"/>
              <a:t>λατινικός όρος </a:t>
            </a:r>
            <a:r>
              <a:rPr lang="en-US" b="1" cap="all" dirty="0" err="1" smtClean="0"/>
              <a:t>lUPA</a:t>
            </a:r>
            <a:r>
              <a:rPr lang="en-US" i="1" dirty="0" smtClean="0"/>
              <a:t> </a:t>
            </a:r>
            <a:r>
              <a:rPr lang="en-US" i="1" dirty="0" err="1" smtClean="0"/>
              <a:t>Capitolina</a:t>
            </a:r>
            <a:r>
              <a:rPr lang="el-GR" dirty="0" smtClean="0"/>
              <a:t> </a:t>
            </a:r>
            <a:r>
              <a:rPr lang="el-GR" dirty="0"/>
              <a:t>σήμαινε τη </a:t>
            </a:r>
            <a:r>
              <a:rPr lang="el-GR" i="1" dirty="0"/>
              <a:t>λύκαινα </a:t>
            </a:r>
            <a:r>
              <a:rPr lang="el-GR" dirty="0"/>
              <a:t>η οποία έθρεψε τους προγόνους της </a:t>
            </a:r>
            <a:r>
              <a:rPr lang="el-GR" dirty="0" smtClean="0"/>
              <a:t>Ρώμης + </a:t>
            </a:r>
            <a:r>
              <a:rPr lang="el-GR" i="1" dirty="0" smtClean="0"/>
              <a:t>Πόρνη</a:t>
            </a:r>
            <a:r>
              <a:rPr lang="el-GR" dirty="0" smtClean="0"/>
              <a:t>. </a:t>
            </a:r>
            <a:r>
              <a:rPr lang="el-GR" dirty="0" err="1" smtClean="0"/>
              <a:t>Πρβλ</a:t>
            </a:r>
            <a:r>
              <a:rPr lang="el-GR" dirty="0" smtClean="0"/>
              <a:t>. </a:t>
            </a:r>
            <a:r>
              <a:rPr lang="en-US" b="1" cap="all" dirty="0" smtClean="0"/>
              <a:t>Flora</a:t>
            </a:r>
            <a:r>
              <a:rPr lang="el-GR" dirty="0" smtClean="0"/>
              <a:t> </a:t>
            </a:r>
          </a:p>
          <a:p>
            <a:pPr algn="just"/>
            <a:r>
              <a:rPr lang="el-GR" dirty="0" smtClean="0"/>
              <a:t>Γυναίκες</a:t>
            </a:r>
            <a:r>
              <a:rPr lang="el-GR" dirty="0"/>
              <a:t>, όπως η </a:t>
            </a:r>
            <a:r>
              <a:rPr lang="el-GR" b="1" dirty="0" err="1"/>
              <a:t>Μεσσαλίνα</a:t>
            </a:r>
            <a:r>
              <a:rPr lang="el-GR" b="1" dirty="0" smtClean="0"/>
              <a:t>,</a:t>
            </a:r>
            <a:r>
              <a:rPr lang="el-GR" dirty="0" smtClean="0"/>
              <a:t>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i="1" dirty="0" err="1"/>
              <a:t>Ara</a:t>
            </a:r>
            <a:r>
              <a:rPr lang="en-US" i="1" dirty="0"/>
              <a:t> </a:t>
            </a:r>
            <a:r>
              <a:rPr lang="en-US" i="1" dirty="0" err="1"/>
              <a:t>Pacis</a:t>
            </a:r>
            <a:r>
              <a:rPr lang="en-US" dirty="0"/>
              <a:t> (‘Altar of Peace</a:t>
            </a:r>
            <a:r>
              <a:rPr lang="en-US" dirty="0" smtClean="0"/>
              <a:t>’)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built by the Roman Senate in 9 BCE in honor of Augustus's successful military campaign to bring peace to the regions of Gaul and Spain.</a:t>
            </a:r>
            <a:endParaRPr lang="el-GR" dirty="0" smtClean="0"/>
          </a:p>
          <a:p>
            <a:r>
              <a:rPr lang="en-US" dirty="0" smtClean="0">
                <a:hlinkClick r:id="rId2"/>
              </a:rPr>
              <a:t>https://www.altair4.com/en/modelli/ara-pacis-augustae/</a:t>
            </a: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5" name="4 - Θέση εικόνας" descr="Figure 12."/>
          <p:cNvPicPr>
            <a:picLocks noGrp="1"/>
          </p:cNvPicPr>
          <p:nvPr>
            <p:ph type="pic" idx="1"/>
          </p:nvPr>
        </p:nvPicPr>
        <p:blipFill>
          <a:blip r:embed="rId3" cstate="print"/>
          <a:srcRect l="10837" r="10837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07704" y="3573016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en-US" dirty="0"/>
              <a:t>Claudius and </a:t>
            </a:r>
            <a:r>
              <a:rPr lang="en-US" dirty="0" err="1"/>
              <a:t>Pax</a:t>
            </a:r>
            <a:r>
              <a:rPr lang="en-US" dirty="0"/>
              <a:t>. RIC I 38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11560" y="4221088"/>
            <a:ext cx="7848872" cy="223224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theme of peace accomplished through military victory was one also promulgated by Claudius in a remarkable coin series </a:t>
            </a:r>
            <a:r>
              <a:rPr lang="en-US" dirty="0" smtClean="0"/>
              <a:t>that </a:t>
            </a:r>
            <a:r>
              <a:rPr lang="en-US" dirty="0"/>
              <a:t>he issued</a:t>
            </a:r>
            <a:r>
              <a:rPr lang="en-US" dirty="0" smtClean="0"/>
              <a:t>.</a:t>
            </a:r>
            <a:r>
              <a:rPr lang="en-US" baseline="30000" dirty="0" smtClean="0"/>
              <a:t> </a:t>
            </a:r>
            <a:r>
              <a:rPr lang="en-US" dirty="0" smtClean="0"/>
              <a:t>Here </a:t>
            </a:r>
            <a:r>
              <a:rPr lang="en-US" dirty="0"/>
              <a:t>one finds the image of a standing </a:t>
            </a:r>
            <a:r>
              <a:rPr lang="en-US" dirty="0" err="1"/>
              <a:t>Pax</a:t>
            </a:r>
            <a:r>
              <a:rPr lang="en-US" dirty="0"/>
              <a:t> who is adorned with the wings of Nike (Victory) and is pointing a caduceus (typically carried by Hermes and thus a symbol of commercial prosperity) at a snake (symbol of </a:t>
            </a:r>
            <a:r>
              <a:rPr lang="en-US" dirty="0" err="1"/>
              <a:t>Salus</a:t>
            </a:r>
            <a:r>
              <a:rPr lang="en-US" dirty="0"/>
              <a:t>) under the inscription PACI AVGVSTAE. The message of this coin is again clear. As Sutherland puts it, ‘Here was a brave promise of imperial policy. The adjectival AVGUSTAE, used in preference to the dependent genitival AVGVSTI, deliberately suggested Claudius' inheritance of the tradition and powers of peace-by-victory-in-prosperity which Augustus himself had so majestically established</a:t>
            </a:r>
            <a:r>
              <a:rPr lang="en-US" dirty="0" smtClean="0"/>
              <a:t>’.</a:t>
            </a:r>
            <a:r>
              <a:rPr lang="el-GR" dirty="0" smtClean="0"/>
              <a:t> </a:t>
            </a:r>
          </a:p>
          <a:p>
            <a:pPr algn="just"/>
            <a:r>
              <a:rPr lang="en-US" b="1" dirty="0"/>
              <a:t>Jeffrey A. D. Weima</a:t>
            </a:r>
            <a:r>
              <a:rPr lang="en-US" b="1" baseline="30000" dirty="0"/>
              <a:t>a1</a:t>
            </a:r>
            <a:r>
              <a:rPr lang="en-US" b="1" dirty="0"/>
              <a:t>‘Peace and Security’ (1 </a:t>
            </a:r>
            <a:r>
              <a:rPr lang="en-US" b="1" dirty="0" err="1"/>
              <a:t>Thess</a:t>
            </a:r>
            <a:r>
              <a:rPr lang="en-US" b="1" dirty="0"/>
              <a:t> 5.3): Prophetic Warning or Political Propaganda?</a:t>
            </a:r>
            <a:endParaRPr lang="el-GR" dirty="0"/>
          </a:p>
          <a:p>
            <a:pPr algn="just"/>
            <a:endParaRPr lang="el-GR" dirty="0" smtClean="0"/>
          </a:p>
          <a:p>
            <a:pPr algn="just"/>
            <a:endParaRPr lang="el-GR" dirty="0"/>
          </a:p>
          <a:p>
            <a:endParaRPr lang="el-GR" dirty="0"/>
          </a:p>
        </p:txBody>
      </p:sp>
      <p:sp>
        <p:nvSpPr>
          <p:cNvPr id="6" name="5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2600201"/>
          </a:xfrm>
        </p:spPr>
      </p:sp>
      <p:pic>
        <p:nvPicPr>
          <p:cNvPr id="7" name="6 - Εικόνα" descr="Figure 5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620688"/>
            <a:ext cx="5256584" cy="269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https://artic.gr/kolossaio-to-arxitektoniko-megaleio-tou-romaikou-amfitheatrou/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 smtClean="0"/>
              <a:t>«</a:t>
            </a:r>
            <a:r>
              <a:rPr lang="el-GR" dirty="0" err="1" smtClean="0"/>
              <a:t>Φλαβιανό</a:t>
            </a:r>
            <a:r>
              <a:rPr lang="el-GR" dirty="0" smtClean="0"/>
              <a:t> Αμφιθέατρο»</a:t>
            </a:r>
            <a:r>
              <a:rPr lang="en-US" dirty="0" smtClean="0"/>
              <a:t> </a:t>
            </a:r>
            <a:r>
              <a:rPr lang="el-GR" b="1" dirty="0" smtClean="0"/>
              <a:t>Κολοσσαίο: Το αρχιτεκτονικό μεγαλείο του ρωμαϊκού αμφιθεάτρου</a:t>
            </a:r>
          </a:p>
          <a:p>
            <a:endParaRPr lang="el-GR" dirty="0"/>
          </a:p>
        </p:txBody>
      </p:sp>
      <p:pic>
        <p:nvPicPr>
          <p:cNvPr id="1028" name="Picture 4" descr="Κολοσσαίο- Αναπαράσταση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IUDAEA CAPTA or IUDAEA DEVICTA (“Judea defeated”)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Judaea </a:t>
            </a:r>
            <a:r>
              <a:rPr lang="en-US" dirty="0" err="1" smtClean="0"/>
              <a:t>Capta</a:t>
            </a:r>
            <a:r>
              <a:rPr lang="en-US" dirty="0" smtClean="0"/>
              <a:t> coin struck by Roman Emperor Vespasian. </a:t>
            </a:r>
            <a:r>
              <a:rPr lang="en-US" i="1" dirty="0" smtClean="0"/>
              <a:t>Photo: </a:t>
            </a:r>
            <a:r>
              <a:rPr lang="en-US" i="1" dirty="0" err="1" smtClean="0"/>
              <a:t>Casden</a:t>
            </a:r>
            <a:r>
              <a:rPr lang="en-US" i="1" dirty="0" smtClean="0"/>
              <a:t> Collection. </a:t>
            </a:r>
            <a:r>
              <a:rPr lang="el-GR" i="1" dirty="0" smtClean="0"/>
              <a:t> </a:t>
            </a:r>
            <a:r>
              <a:rPr lang="en-US" dirty="0" smtClean="0"/>
              <a:t>https://www.biblicalarchaeology.org/daily/ancient-cultures/ancient-israel/judaea-capta-coin-uncovered-in-bethsaida-excavations/</a:t>
            </a:r>
            <a:endParaRPr lang="el-GR" dirty="0"/>
          </a:p>
        </p:txBody>
      </p:sp>
      <p:pic>
        <p:nvPicPr>
          <p:cNvPr id="17410" name="Picture 2" descr="A coin commemorating the conquest of Judea, depicting a roman soldier and a captive woman.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5746" b="574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Museo</a:t>
            </a:r>
            <a:r>
              <a:rPr lang="en-US" dirty="0" smtClean="0"/>
              <a:t> </a:t>
            </a:r>
            <a:r>
              <a:rPr lang="en-US" dirty="0" err="1" smtClean="0"/>
              <a:t>Arceologico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Campi</a:t>
            </a:r>
            <a:r>
              <a:rPr lang="en-US" dirty="0" smtClean="0"/>
              <a:t> </a:t>
            </a:r>
            <a:r>
              <a:rPr lang="en-US" dirty="0" err="1" smtClean="0"/>
              <a:t>Flegrei</a:t>
            </a:r>
            <a:r>
              <a:rPr lang="en-US" dirty="0" smtClean="0"/>
              <a:t>, </a:t>
            </a:r>
            <a:r>
              <a:rPr lang="en-US" dirty="0" err="1" smtClean="0"/>
              <a:t>Bacoli</a:t>
            </a:r>
            <a:r>
              <a:rPr lang="en-US" dirty="0" smtClean="0"/>
              <a:t>, photo: </a:t>
            </a:r>
            <a:r>
              <a:rPr lang="en-US" u="sng" dirty="0" smtClean="0">
                <a:hlinkClick r:id="rId2"/>
              </a:rPr>
              <a:t>Erin Taylor</a:t>
            </a:r>
            <a:r>
              <a:rPr lang="en-US" dirty="0" smtClean="0"/>
              <a:t>, CC BY-NC-ND 2.0)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Equestrian statue of </a:t>
            </a:r>
            <a:r>
              <a:rPr lang="en-US" dirty="0" err="1"/>
              <a:t>Nerva</a:t>
            </a:r>
            <a:r>
              <a:rPr lang="en-US" dirty="0"/>
              <a:t> (formerly Domitian), from the Sanctuary of </a:t>
            </a:r>
            <a:r>
              <a:rPr lang="en-US" dirty="0" err="1"/>
              <a:t>Augustales</a:t>
            </a:r>
            <a:r>
              <a:rPr lang="en-US" dirty="0"/>
              <a:t>, </a:t>
            </a:r>
            <a:r>
              <a:rPr lang="en-US" dirty="0" err="1"/>
              <a:t>Miseno</a:t>
            </a:r>
            <a:r>
              <a:rPr lang="en-US" dirty="0"/>
              <a:t>, </a:t>
            </a:r>
            <a:r>
              <a:rPr lang="en-US" dirty="0" smtClean="0"/>
              <a:t>bronze</a:t>
            </a:r>
            <a:endParaRPr lang="el-GR" dirty="0"/>
          </a:p>
          <a:p>
            <a:endParaRPr lang="el-GR" dirty="0"/>
          </a:p>
        </p:txBody>
      </p:sp>
      <p:pic>
        <p:nvPicPr>
          <p:cNvPr id="6" name="5 - Θέση εικόνας" descr="https://smarthistory.org/wp-content/uploads/2018/09/Nerva-equestrian-870x918.jpg">
            <a:hlinkClick r:id="rId3"/>
          </p:cNvPr>
          <p:cNvPicPr>
            <a:picLocks noGrp="1"/>
          </p:cNvPicPr>
          <p:nvPr>
            <p:ph type="pic" idx="1"/>
          </p:nvPr>
        </p:nvPicPr>
        <p:blipFill>
          <a:blip r:embed="rId4" cstate="print"/>
          <a:srcRect t="9668" b="9668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1040</TotalTime>
  <Words>773</Words>
  <Application>Microsoft Office PowerPoint</Application>
  <PresentationFormat>Προβολή στην οθόνη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Ροή</vt:lpstr>
      <vt:lpstr>Η «ΑΙΩΝΙΑ ΠΟΛΗ» - ΠΟΡΝΗ </vt:lpstr>
      <vt:lpstr>Πόρνη και Νύμφη</vt:lpstr>
      <vt:lpstr>16, 17- 19,10: Λατρευτική Τελετουργία</vt:lpstr>
      <vt:lpstr> Παράλληλα Π. Δ. </vt:lpstr>
      <vt:lpstr>Ara Pacis (‘Altar of Peace’)</vt:lpstr>
      <vt:lpstr>Claudius and Pax. RIC I 38 </vt:lpstr>
      <vt:lpstr>https://artic.gr/kolossaio-to-arxitektoniko-megaleio-tou-romaikou-amfitheatrou/</vt:lpstr>
      <vt:lpstr>IUDAEA CAPTA or IUDAEA DEVICTA (“Judea defeated”)</vt:lpstr>
      <vt:lpstr>(Museo Arceologico dei Campi Flegrei, Bacoli, photo: Erin Taylor, CC BY-NC-ND 2.0)</vt:lpstr>
      <vt:lpstr>Aurea Roma</vt:lpstr>
      <vt:lpstr>Ars Amatoria 3. 129-132 Τέχνη Ερωτική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ΣΩΤΗΡΗΣ</dc:creator>
  <cp:lastModifiedBy>ΣΩΤΗΡΗΣ</cp:lastModifiedBy>
  <cp:revision>82</cp:revision>
  <dcterms:created xsi:type="dcterms:W3CDTF">2018-11-24T07:13:05Z</dcterms:created>
  <dcterms:modified xsi:type="dcterms:W3CDTF">2018-12-14T16:15:19Z</dcterms:modified>
</cp:coreProperties>
</file>