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0"/>
  </p:notesMasterIdLst>
  <p:sldIdLst>
    <p:sldId id="256" r:id="rId2"/>
    <p:sldId id="292" r:id="rId3"/>
    <p:sldId id="257" r:id="rId4"/>
    <p:sldId id="293" r:id="rId5"/>
    <p:sldId id="258" r:id="rId6"/>
    <p:sldId id="259" r:id="rId7"/>
    <p:sldId id="260" r:id="rId8"/>
    <p:sldId id="261" r:id="rId9"/>
    <p:sldId id="262" r:id="rId10"/>
    <p:sldId id="263" r:id="rId11"/>
    <p:sldId id="291"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94624" autoAdjust="0"/>
  </p:normalViewPr>
  <p:slideViewPr>
    <p:cSldViewPr>
      <p:cViewPr varScale="1">
        <p:scale>
          <a:sx n="103" d="100"/>
          <a:sy n="103" d="100"/>
        </p:scale>
        <p:origin x="-17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1479E0-028B-428D-8FEC-6756290ABA1E}" type="datetimeFigureOut">
              <a:rPr lang="el-GR" smtClean="0"/>
              <a:pPr/>
              <a:t>3/6/2015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590823-6A2B-45C1-A953-4F441F6EFF7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baseline="0" dirty="0" smtClean="0"/>
          </a:p>
          <a:p>
            <a:endParaRPr lang="el-GR" dirty="0"/>
          </a:p>
        </p:txBody>
      </p:sp>
      <p:sp>
        <p:nvSpPr>
          <p:cNvPr id="4" name="3 - Θέση αριθμού διαφάνειας"/>
          <p:cNvSpPr>
            <a:spLocks noGrp="1"/>
          </p:cNvSpPr>
          <p:nvPr>
            <p:ph type="sldNum" sz="quarter" idx="10"/>
          </p:nvPr>
        </p:nvSpPr>
        <p:spPr/>
        <p:txBody>
          <a:bodyPr/>
          <a:lstStyle/>
          <a:p>
            <a:fld id="{CE590823-6A2B-45C1-A953-4F441F6EFF7E}" type="slidenum">
              <a:rPr lang="el-GR" smtClean="0"/>
              <a:pPr/>
              <a:t>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3/6/2015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3/6/2015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3/6/2015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3/6/2015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3/6/2015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3/6/2015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3/6/2015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3/6/2015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3/6/2015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3/6/2015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3/6/2015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3/6/2015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188641"/>
            <a:ext cx="9144000" cy="1944215"/>
          </a:xfrm>
        </p:spPr>
        <p:txBody>
          <a:bodyPr>
            <a:normAutofit/>
          </a:bodyPr>
          <a:lstStyle/>
          <a:p>
            <a:r>
              <a:rPr lang="el-GR" sz="2800" b="1" dirty="0" smtClean="0"/>
              <a:t>ΕΘΝΙΚΟ ΚΑΙ ΚΑΠΟΔΙΣΤΡΙΑΚΟ ΠΑΝΕΠΙΣΤΗΜΙΟ ΑΘΗΝΩΝ</a:t>
            </a:r>
            <a:br>
              <a:rPr lang="el-GR" sz="2800" b="1" dirty="0" smtClean="0"/>
            </a:br>
            <a:r>
              <a:rPr lang="el-GR" sz="2800" b="1" dirty="0" smtClean="0"/>
              <a:t>ΘΕΟΛΟΓΙΚΗ ΣΧΟΛΗ – ΤΜΗΜΑ ΚΟΙΝΩΝΙΚΗΣ ΘΕΟΛΟΓΙΑΣ </a:t>
            </a:r>
            <a:endParaRPr lang="el-GR" sz="2800" b="1" dirty="0"/>
          </a:p>
        </p:txBody>
      </p:sp>
      <p:sp>
        <p:nvSpPr>
          <p:cNvPr id="3" name="2 - Υπότιτλος"/>
          <p:cNvSpPr>
            <a:spLocks noGrp="1"/>
          </p:cNvSpPr>
          <p:nvPr>
            <p:ph type="subTitle" idx="1"/>
          </p:nvPr>
        </p:nvSpPr>
        <p:spPr>
          <a:xfrm>
            <a:off x="539552" y="2060848"/>
            <a:ext cx="8136904" cy="4320480"/>
          </a:xfrm>
        </p:spPr>
        <p:txBody>
          <a:bodyPr>
            <a:normAutofit fontScale="92500" lnSpcReduction="10000"/>
          </a:bodyPr>
          <a:lstStyle/>
          <a:p>
            <a:r>
              <a:rPr lang="el-GR" b="1" dirty="0" smtClean="0">
                <a:solidFill>
                  <a:schemeClr val="tx1"/>
                </a:solidFill>
              </a:rPr>
              <a:t>ΚΥΡΙΑΚΗ ΜΕΛΕΤΣΗ</a:t>
            </a:r>
          </a:p>
          <a:p>
            <a:endParaRPr lang="el-GR" b="1" dirty="0" smtClean="0">
              <a:solidFill>
                <a:schemeClr val="tx1"/>
              </a:solidFill>
            </a:endParaRPr>
          </a:p>
          <a:p>
            <a:r>
              <a:rPr lang="el-GR" b="1" dirty="0" smtClean="0">
                <a:solidFill>
                  <a:schemeClr val="tx1"/>
                </a:solidFill>
              </a:rPr>
              <a:t>Ο ΡΩΜΑΪΚΟΣ ΚΟΣΜΟΣ ΤΗΣ ΕΠΟΧΗΣ ΤΗΣ ΚΑΙΝΗΣ ΔΙΑΘΗΚΗΣ </a:t>
            </a:r>
          </a:p>
          <a:p>
            <a:endParaRPr lang="el-GR" b="1" dirty="0" smtClean="0">
              <a:solidFill>
                <a:schemeClr val="tx1"/>
              </a:solidFill>
            </a:endParaRPr>
          </a:p>
          <a:p>
            <a:r>
              <a:rPr lang="el-GR" b="1" dirty="0" smtClean="0">
                <a:solidFill>
                  <a:schemeClr val="tx1"/>
                </a:solidFill>
              </a:rPr>
              <a:t>ΑΡΧΕΣ ΚΑΙ ΑΞΙΕΣ </a:t>
            </a:r>
          </a:p>
          <a:p>
            <a:endParaRPr lang="el-GR" b="1" dirty="0" smtClean="0">
              <a:solidFill>
                <a:schemeClr val="tx1"/>
              </a:solidFill>
            </a:endParaRPr>
          </a:p>
          <a:p>
            <a:r>
              <a:rPr lang="el-GR" sz="2400" b="1" dirty="0" smtClean="0">
                <a:solidFill>
                  <a:schemeClr val="tx1"/>
                </a:solidFill>
              </a:rPr>
              <a:t>ΠΕΤΡΟΥΠΟΛΗ 2015</a:t>
            </a:r>
          </a:p>
          <a:p>
            <a:r>
              <a:rPr lang="el-GR" b="1" dirty="0" smtClean="0">
                <a:solidFill>
                  <a:schemeClr val="tx1"/>
                </a:solidFill>
              </a:rPr>
              <a:t> </a:t>
            </a:r>
            <a:endParaRPr lang="el-GR"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hellenistmap.jpg"/>
          <p:cNvPicPr>
            <a:picLocks noChangeAspect="1" noChangeArrowheads="1"/>
          </p:cNvPicPr>
          <p:nvPr/>
        </p:nvPicPr>
        <p:blipFill>
          <a:blip r:embed="rId2" cstate="print"/>
          <a:srcRect/>
          <a:stretch>
            <a:fillRect/>
          </a:stretch>
        </p:blipFill>
        <p:spPr bwMode="auto">
          <a:xfrm>
            <a:off x="0" y="0"/>
            <a:ext cx="9144000" cy="6309320"/>
          </a:xfrm>
          <a:prstGeom prst="rect">
            <a:avLst/>
          </a:prstGeom>
          <a:noFill/>
        </p:spPr>
      </p:pic>
      <p:sp>
        <p:nvSpPr>
          <p:cNvPr id="3" name="2 - TextBox"/>
          <p:cNvSpPr txBox="1"/>
          <p:nvPr/>
        </p:nvSpPr>
        <p:spPr>
          <a:xfrm>
            <a:off x="899592" y="6396335"/>
            <a:ext cx="8244408" cy="461665"/>
          </a:xfrm>
          <a:prstGeom prst="rect">
            <a:avLst/>
          </a:prstGeom>
          <a:noFill/>
        </p:spPr>
        <p:txBody>
          <a:bodyPr wrap="square" rtlCol="0">
            <a:spAutoFit/>
          </a:bodyPr>
          <a:lstStyle/>
          <a:p>
            <a:r>
              <a:rPr lang="el-GR" sz="2400" b="1" dirty="0" smtClean="0"/>
              <a:t>Η ΡΩΜΗ ΚΑΙ ΤΑ ΕΛΛΗΝΙΣΤΙΚΑ ΒΑΣΙΛΕΙΑ ΤΟΝ 3</a:t>
            </a:r>
            <a:r>
              <a:rPr lang="el-GR" sz="2400" b="1" baseline="30000" dirty="0" smtClean="0"/>
              <a:t>Ο</a:t>
            </a:r>
            <a:r>
              <a:rPr lang="el-GR" sz="2400" b="1" dirty="0" smtClean="0"/>
              <a:t> ΑΙΩΝΑ </a:t>
            </a:r>
            <a:r>
              <a:rPr lang="el-GR" sz="2400" b="1" dirty="0" err="1" smtClean="0"/>
              <a:t>π.Χ.</a:t>
            </a:r>
            <a:endParaRPr lang="el-GR"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95536" y="620688"/>
            <a:ext cx="8424936" cy="6370975"/>
          </a:xfrm>
          <a:prstGeom prst="rect">
            <a:avLst/>
          </a:prstGeom>
          <a:noFill/>
        </p:spPr>
        <p:txBody>
          <a:bodyPr wrap="square" rtlCol="0">
            <a:spAutoFit/>
          </a:bodyPr>
          <a:lstStyle/>
          <a:p>
            <a:pPr algn="ctr"/>
            <a:r>
              <a:rPr lang="el-GR" sz="2400" b="1" dirty="0" smtClean="0"/>
              <a:t>ΑΛΛΑΓΕΣ ΣΤΗ ΡΩΜΑΪΚΗ ΔΙΟΙΚΗΣΗ ΚΑΙ ΚΟΙΝΩΝΙΑ ΜΕ ΤΗΝ ΕΠΕΚΤΑΣΗ ΕΔΑΦΩΝ</a:t>
            </a:r>
          </a:p>
          <a:p>
            <a:pPr>
              <a:buFont typeface="Arial" pitchFamily="34" charset="0"/>
              <a:buChar char="•"/>
            </a:pPr>
            <a:r>
              <a:rPr lang="el-GR" sz="2400" b="1" dirty="0" smtClean="0"/>
              <a:t>Τη βασιλική εξουσία ασκούν οι </a:t>
            </a:r>
            <a:r>
              <a:rPr lang="en-US" sz="2400" b="1" dirty="0" smtClean="0"/>
              <a:t>praetors (</a:t>
            </a:r>
            <a:r>
              <a:rPr lang="el-GR" sz="2400" b="1" dirty="0" smtClean="0"/>
              <a:t>ύπατοι) ή </a:t>
            </a:r>
            <a:r>
              <a:rPr lang="en-US" sz="2400" b="1" dirty="0" err="1" smtClean="0"/>
              <a:t>iudices</a:t>
            </a:r>
            <a:r>
              <a:rPr lang="en-US" sz="2400" b="1" dirty="0" smtClean="0"/>
              <a:t> (</a:t>
            </a:r>
            <a:r>
              <a:rPr lang="el-GR" sz="2400" b="1" dirty="0" smtClean="0"/>
              <a:t>δικαστές) με ετήσιο αξίωμα</a:t>
            </a:r>
          </a:p>
          <a:p>
            <a:pPr>
              <a:buFont typeface="Arial" pitchFamily="34" charset="0"/>
              <a:buChar char="•"/>
            </a:pPr>
            <a:r>
              <a:rPr lang="el-GR" sz="2400" b="1" dirty="0" smtClean="0"/>
              <a:t>Θεωρητικά η Σύγκλητος δεν έχει δύναμη. Πρακτικά τη συμβουλεύονται όλοι οι άρχοντες και δρουν μόνο αφού έχουν εξασφαλίσει το Συγκλητικό δόγμα</a:t>
            </a:r>
          </a:p>
          <a:p>
            <a:pPr>
              <a:buFont typeface="Arial" pitchFamily="34" charset="0"/>
              <a:buChar char="•"/>
            </a:pPr>
            <a:r>
              <a:rPr lang="el-GR" sz="2400" b="1" dirty="0" smtClean="0"/>
              <a:t>Διαμερισμός γης στους στρατιώτες – ίδρυση πόλεων</a:t>
            </a:r>
            <a:r>
              <a:rPr lang="en-US" sz="2400" b="1" dirty="0" smtClean="0"/>
              <a:t> </a:t>
            </a:r>
            <a:r>
              <a:rPr lang="el-GR" sz="2400" b="1" dirty="0" err="1" smtClean="0"/>
              <a:t>κολωνιών</a:t>
            </a:r>
            <a:endParaRPr lang="el-GR" sz="2400" b="1" dirty="0" smtClean="0"/>
          </a:p>
          <a:p>
            <a:pPr>
              <a:buFont typeface="Arial" pitchFamily="34" charset="0"/>
              <a:buChar char="•"/>
            </a:pPr>
            <a:r>
              <a:rPr lang="el-GR" sz="2400" b="1" dirty="0" smtClean="0"/>
              <a:t>Ανάπτυξη γεωργικής οικονομίας – δημογραφική ανάπτυξη – εξασφάλιση στρατού</a:t>
            </a:r>
          </a:p>
          <a:p>
            <a:pPr>
              <a:buFont typeface="Arial" pitchFamily="34" charset="0"/>
              <a:buChar char="•"/>
            </a:pPr>
            <a:r>
              <a:rPr lang="el-GR" sz="2400" b="1" dirty="0" smtClean="0"/>
              <a:t>Εμπόριο στις νέες περιοχές</a:t>
            </a:r>
          </a:p>
          <a:p>
            <a:pPr>
              <a:buFont typeface="Arial" pitchFamily="34" charset="0"/>
              <a:buChar char="•"/>
            </a:pPr>
            <a:r>
              <a:rPr lang="el-GR" sz="2400" b="1" dirty="0" smtClean="0"/>
              <a:t>Ο λαός διεκδικεί δικαιώματα πολιτικά, δηλαδή την εκλογή του σε αξιώματα. Την κερδίζει αλλά πρέπει να καταβάλει υψηλό τίμημα για τις ανώτερες θέσεις που μόνο οι αριστοκράτες μπορούν</a:t>
            </a:r>
          </a:p>
          <a:p>
            <a:pPr>
              <a:buFont typeface="Arial" pitchFamily="34" charset="0"/>
              <a:buChar char="•"/>
            </a:pPr>
            <a:r>
              <a:rPr lang="el-GR" sz="2400" b="1" dirty="0" smtClean="0"/>
              <a:t>Εμφάνιση των </a:t>
            </a:r>
            <a:r>
              <a:rPr lang="el-GR" sz="2400" b="1" i="1" dirty="0" smtClean="0"/>
              <a:t>νέων ανδρών</a:t>
            </a:r>
            <a:r>
              <a:rPr lang="el-GR" sz="2400" b="1" dirty="0" smtClean="0"/>
              <a:t>, </a:t>
            </a:r>
            <a:r>
              <a:rPr lang="en-US" sz="2400" b="1" i="1" dirty="0" err="1" smtClean="0"/>
              <a:t>novi</a:t>
            </a:r>
            <a:r>
              <a:rPr lang="en-US" sz="2400" b="1" i="1" dirty="0" smtClean="0"/>
              <a:t> </a:t>
            </a:r>
            <a:r>
              <a:rPr lang="en-US" sz="2400" b="1" i="1" dirty="0" err="1" smtClean="0"/>
              <a:t>homines</a:t>
            </a:r>
            <a:r>
              <a:rPr lang="el-GR" sz="2400" b="1" dirty="0" smtClean="0"/>
              <a:t>,</a:t>
            </a:r>
            <a:r>
              <a:rPr lang="en-US" sz="2400" b="1" dirty="0" smtClean="0"/>
              <a:t> </a:t>
            </a:r>
            <a:r>
              <a:rPr lang="el-GR" sz="2400" b="1" dirty="0" smtClean="0"/>
              <a:t>που διεκδικούν την ένταξη στη Σύγκλητο και της τάξης των ιππέων - ανταγωνισμός </a:t>
            </a:r>
            <a:endParaRPr lang="el-GR"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roman empire.jpg"/>
          <p:cNvPicPr>
            <a:picLocks noChangeAspect="1" noChangeArrowheads="1"/>
          </p:cNvPicPr>
          <p:nvPr/>
        </p:nvPicPr>
        <p:blipFill>
          <a:blip r:embed="rId2" cstate="print"/>
          <a:srcRect/>
          <a:stretch>
            <a:fillRect/>
          </a:stretch>
        </p:blipFill>
        <p:spPr bwMode="auto">
          <a:xfrm>
            <a:off x="0" y="0"/>
            <a:ext cx="9144000" cy="6093296"/>
          </a:xfrm>
          <a:prstGeom prst="rect">
            <a:avLst/>
          </a:prstGeom>
          <a:noFill/>
        </p:spPr>
      </p:pic>
      <p:sp>
        <p:nvSpPr>
          <p:cNvPr id="3" name="2 - TextBox"/>
          <p:cNvSpPr txBox="1"/>
          <p:nvPr/>
        </p:nvSpPr>
        <p:spPr>
          <a:xfrm>
            <a:off x="179512" y="6453336"/>
            <a:ext cx="8964488" cy="446276"/>
          </a:xfrm>
          <a:prstGeom prst="rect">
            <a:avLst/>
          </a:prstGeom>
          <a:noFill/>
        </p:spPr>
        <p:txBody>
          <a:bodyPr wrap="square" rtlCol="0">
            <a:spAutoFit/>
          </a:bodyPr>
          <a:lstStyle/>
          <a:p>
            <a:r>
              <a:rPr lang="el-GR" sz="2300" dirty="0" smtClean="0"/>
              <a:t>Η ΡΩΜΑΪΚΗ ΑΥΤΟΚΡΑΤΟΡΙΑ ΚΑΙ ΟΙ ΡΩΜΑΪΚΕΣ ΕΠΑΡΧΙΕΣ 2</a:t>
            </a:r>
            <a:r>
              <a:rPr lang="el-GR" sz="2300" baseline="30000" dirty="0" smtClean="0"/>
              <a:t>ΟΣ</a:t>
            </a:r>
            <a:r>
              <a:rPr lang="el-GR" sz="2300" dirty="0" smtClean="0"/>
              <a:t> ΑΙΩΝΑΣ </a:t>
            </a:r>
            <a:r>
              <a:rPr lang="el-GR" sz="2300" dirty="0" err="1" smtClean="0"/>
              <a:t>μ.Χ</a:t>
            </a:r>
            <a:r>
              <a:rPr lang="el-GR" sz="2300" dirty="0" smtClean="0"/>
              <a:t>.</a:t>
            </a:r>
            <a:endParaRPr lang="el-GR" sz="23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23528" y="332657"/>
            <a:ext cx="8820472" cy="6863417"/>
          </a:xfrm>
          <a:prstGeom prst="rect">
            <a:avLst/>
          </a:prstGeom>
          <a:noFill/>
        </p:spPr>
        <p:txBody>
          <a:bodyPr wrap="square" rtlCol="0">
            <a:spAutoFit/>
          </a:bodyPr>
          <a:lstStyle/>
          <a:p>
            <a:pPr algn="ctr"/>
            <a:r>
              <a:rPr lang="el-GR" sz="2400" b="1" dirty="0" smtClean="0"/>
              <a:t>ΑΡΧΕΣ ΤΗΣ ΡΩΜΑΪΚΗΣ ΔΗΜΟΚΡΑΤΙΑΣ </a:t>
            </a:r>
          </a:p>
          <a:p>
            <a:pPr algn="ctr"/>
            <a:r>
              <a:rPr lang="en-US" sz="2000" b="1" i="1" dirty="0" smtClean="0"/>
              <a:t>RES PUBLICA – FIDES – PIETAS- – LIBERTAS- DIGNITAS - VIRTUS – AUCTORITAS </a:t>
            </a:r>
          </a:p>
          <a:p>
            <a:pPr algn="ctr"/>
            <a:endParaRPr lang="en-US" sz="2200" b="1" i="1" dirty="0" smtClean="0"/>
          </a:p>
          <a:p>
            <a:r>
              <a:rPr lang="en-US" sz="2200" b="1" i="1" dirty="0" smtClean="0"/>
              <a:t>RES PUBLICA: </a:t>
            </a:r>
            <a:r>
              <a:rPr lang="el-GR" sz="2200" dirty="0" smtClean="0"/>
              <a:t>Το κοινό εγχείρημα όλων των Ρωμαίων πολιτών, η   </a:t>
            </a:r>
          </a:p>
          <a:p>
            <a:r>
              <a:rPr lang="el-GR" sz="2200" i="1" dirty="0" smtClean="0"/>
              <a:t>                           πολιτεία</a:t>
            </a:r>
            <a:r>
              <a:rPr lang="el-GR" sz="2200" dirty="0" smtClean="0"/>
              <a:t>, η κοινωνία, το πολίτευμα</a:t>
            </a:r>
          </a:p>
          <a:p>
            <a:endParaRPr lang="el-GR" sz="2200" b="1" i="1" dirty="0" smtClean="0"/>
          </a:p>
          <a:p>
            <a:r>
              <a:rPr lang="en-US" sz="2200" b="1" i="1" dirty="0" smtClean="0"/>
              <a:t>FIDES: </a:t>
            </a:r>
            <a:r>
              <a:rPr lang="el-GR" sz="2200" dirty="0" smtClean="0"/>
              <a:t>Η πίστη, η ουσία που χαρακτηρίζει την ηθική σχέση πάτρωνα </a:t>
            </a:r>
          </a:p>
          <a:p>
            <a:r>
              <a:rPr lang="el-GR" sz="2200" dirty="0" smtClean="0"/>
              <a:t>             και πελάτη και όλο το σύστημα </a:t>
            </a:r>
            <a:r>
              <a:rPr lang="el-GR" sz="2200" i="1" dirty="0" smtClean="0"/>
              <a:t>πατρωνίας</a:t>
            </a:r>
            <a:r>
              <a:rPr lang="el-GR" sz="2200" dirty="0" smtClean="0"/>
              <a:t> αλλά και το </a:t>
            </a:r>
            <a:endParaRPr lang="en-US" sz="2200" dirty="0" smtClean="0"/>
          </a:p>
          <a:p>
            <a:r>
              <a:rPr lang="en-US" sz="2200" dirty="0" smtClean="0"/>
              <a:t>             </a:t>
            </a:r>
            <a:r>
              <a:rPr lang="el-GR" sz="2200" dirty="0" smtClean="0"/>
              <a:t>σύστημα </a:t>
            </a:r>
            <a:r>
              <a:rPr lang="el-GR" sz="2200" i="1" dirty="0" smtClean="0"/>
              <a:t>φιλίας</a:t>
            </a:r>
            <a:r>
              <a:rPr lang="el-GR" sz="2200" dirty="0" smtClean="0"/>
              <a:t> (</a:t>
            </a:r>
            <a:r>
              <a:rPr lang="en-US" sz="2200" i="1" dirty="0" err="1" smtClean="0"/>
              <a:t>amicitia</a:t>
            </a:r>
            <a:r>
              <a:rPr lang="en-US" sz="2200" dirty="0" smtClean="0"/>
              <a:t>).</a:t>
            </a:r>
            <a:endParaRPr lang="el-GR" sz="2200" dirty="0" smtClean="0"/>
          </a:p>
          <a:p>
            <a:r>
              <a:rPr lang="el-GR" sz="2200" dirty="0" smtClean="0"/>
              <a:t>               </a:t>
            </a:r>
          </a:p>
          <a:p>
            <a:pPr algn="ctr"/>
            <a:r>
              <a:rPr lang="el-GR" sz="2200" b="1" dirty="0" smtClean="0"/>
              <a:t>Α. ΌΤΑΝ Η ΘΕΣΗ ΤΩΝ ΑΤΟΜΩΝ ΔΕΝ Ε</a:t>
            </a:r>
            <a:r>
              <a:rPr lang="en-US" sz="2200" b="1" dirty="0" err="1" smtClean="0"/>
              <a:t>i</a:t>
            </a:r>
            <a:r>
              <a:rPr lang="el-GR" sz="2200" b="1" dirty="0" smtClean="0"/>
              <a:t>ΝΑΙ ΟΜΟΤΙΜΗ</a:t>
            </a:r>
            <a:r>
              <a:rPr lang="en-US" sz="2200" b="1" dirty="0" smtClean="0"/>
              <a:t>: </a:t>
            </a:r>
            <a:r>
              <a:rPr lang="el-GR" sz="2200" b="1" dirty="0" smtClean="0"/>
              <a:t>ΠΑΤΡΩΝΙΑ</a:t>
            </a:r>
          </a:p>
          <a:p>
            <a:pPr algn="just"/>
            <a:r>
              <a:rPr lang="en-US" sz="2200" b="1" i="1" dirty="0" err="1" smtClean="0"/>
              <a:t>Cliens</a:t>
            </a:r>
            <a:r>
              <a:rPr lang="en-US" sz="2200" b="1" i="1" dirty="0" smtClean="0"/>
              <a:t>: </a:t>
            </a:r>
            <a:r>
              <a:rPr lang="el-GR" sz="2200" dirty="0" smtClean="0"/>
              <a:t> ο </a:t>
            </a:r>
            <a:r>
              <a:rPr lang="el-GR" sz="2200" i="1" dirty="0" smtClean="0"/>
              <a:t>πελάτης. </a:t>
            </a:r>
            <a:r>
              <a:rPr lang="el-GR" sz="2200" dirty="0" smtClean="0"/>
              <a:t>Το αδύναμο μέρος που ζητά τη</a:t>
            </a:r>
            <a:r>
              <a:rPr lang="el-GR" sz="2200" i="1" dirty="0" smtClean="0"/>
              <a:t> χάρη.</a:t>
            </a:r>
          </a:p>
          <a:p>
            <a:pPr algn="just"/>
            <a:r>
              <a:rPr lang="en-US" sz="2200" b="1" i="1" dirty="0" err="1" smtClean="0"/>
              <a:t>Patronus</a:t>
            </a:r>
            <a:r>
              <a:rPr lang="en-US" sz="2200" b="1" i="1" dirty="0" smtClean="0"/>
              <a:t>: </a:t>
            </a:r>
            <a:r>
              <a:rPr lang="el-GR" sz="2200" i="1" dirty="0" smtClean="0"/>
              <a:t>ο πάτρωνας.</a:t>
            </a:r>
            <a:r>
              <a:rPr lang="el-GR" sz="2200" dirty="0" smtClean="0"/>
              <a:t> Το δυνατό μέρος.</a:t>
            </a:r>
          </a:p>
          <a:p>
            <a:pPr algn="just"/>
            <a:r>
              <a:rPr lang="en-US" sz="2200" b="1" i="1" dirty="0" err="1" smtClean="0"/>
              <a:t>Beneficium</a:t>
            </a:r>
            <a:r>
              <a:rPr lang="en-US" sz="2200" b="1" i="1" dirty="0" smtClean="0"/>
              <a:t>:</a:t>
            </a:r>
            <a:r>
              <a:rPr lang="en-US" sz="2200" b="1" dirty="0" smtClean="0"/>
              <a:t> </a:t>
            </a:r>
            <a:r>
              <a:rPr lang="el-GR" sz="2200" dirty="0" smtClean="0"/>
              <a:t>η </a:t>
            </a:r>
            <a:r>
              <a:rPr lang="el-GR" sz="2200" i="1" dirty="0" smtClean="0"/>
              <a:t>χάρη</a:t>
            </a:r>
            <a:r>
              <a:rPr lang="el-GR" sz="2200" dirty="0" smtClean="0"/>
              <a:t> που ζητά ο </a:t>
            </a:r>
            <a:r>
              <a:rPr lang="el-GR" sz="2200" i="1" dirty="0" smtClean="0"/>
              <a:t>πελάτης.</a:t>
            </a:r>
          </a:p>
          <a:p>
            <a:pPr algn="just"/>
            <a:r>
              <a:rPr lang="en-US" sz="2200" b="1" i="1" dirty="0" err="1" smtClean="0"/>
              <a:t>Officium</a:t>
            </a:r>
            <a:r>
              <a:rPr lang="en-US" sz="2200" b="1" i="1" dirty="0" smtClean="0"/>
              <a:t>:</a:t>
            </a:r>
            <a:r>
              <a:rPr lang="en-US" sz="2200" dirty="0" smtClean="0"/>
              <a:t> </a:t>
            </a:r>
            <a:r>
              <a:rPr lang="el-GR" sz="2200" dirty="0" smtClean="0"/>
              <a:t>η υποχρέωση του </a:t>
            </a:r>
            <a:r>
              <a:rPr lang="el-GR" sz="2200" i="1" dirty="0" smtClean="0"/>
              <a:t>πελάτη</a:t>
            </a:r>
            <a:r>
              <a:rPr lang="el-GR" sz="2200" dirty="0" smtClean="0"/>
              <a:t> για ανταπόδοση της </a:t>
            </a:r>
            <a:r>
              <a:rPr lang="el-GR" sz="2200" i="1" dirty="0" smtClean="0"/>
              <a:t>χάρης</a:t>
            </a:r>
            <a:r>
              <a:rPr lang="el-GR" sz="2200" dirty="0" smtClean="0"/>
              <a:t>.              </a:t>
            </a:r>
          </a:p>
          <a:p>
            <a:pPr algn="just"/>
            <a:r>
              <a:rPr lang="el-GR" sz="2200" dirty="0" smtClean="0"/>
              <a:t>                   Περιλαμβάνει: </a:t>
            </a:r>
            <a:r>
              <a:rPr lang="en-US" sz="2200" b="1" i="1" dirty="0" err="1" smtClean="0"/>
              <a:t>salutatio</a:t>
            </a:r>
            <a:r>
              <a:rPr lang="en-US" sz="2200" b="1" i="1" dirty="0" smtClean="0"/>
              <a:t>: </a:t>
            </a:r>
            <a:r>
              <a:rPr lang="el-GR" sz="2200" dirty="0" smtClean="0"/>
              <a:t>τον πρωινό χαιρετισμό προς τον </a:t>
            </a:r>
          </a:p>
          <a:p>
            <a:pPr algn="just"/>
            <a:r>
              <a:rPr lang="el-GR" sz="2200" dirty="0" smtClean="0"/>
              <a:t>                   πάτρωνα από τον πελάτη και </a:t>
            </a:r>
            <a:r>
              <a:rPr lang="en-US" sz="2200" b="1" i="1" dirty="0" err="1" smtClean="0"/>
              <a:t>obsequium</a:t>
            </a:r>
            <a:r>
              <a:rPr lang="en-US" sz="2200" b="1" i="1" dirty="0" smtClean="0"/>
              <a:t>: </a:t>
            </a:r>
            <a:r>
              <a:rPr lang="el-GR" sz="2200" dirty="0" smtClean="0"/>
              <a:t>σεβαστική </a:t>
            </a:r>
          </a:p>
          <a:p>
            <a:pPr algn="just"/>
            <a:r>
              <a:rPr lang="el-GR" sz="2200" dirty="0" smtClean="0"/>
              <a:t>                   συμπεριφορά. </a:t>
            </a:r>
          </a:p>
          <a:p>
            <a:pPr algn="just"/>
            <a:r>
              <a:rPr lang="el-GR" sz="2200" b="1" i="1" dirty="0" smtClean="0"/>
              <a:t>       </a:t>
            </a:r>
            <a:r>
              <a:rPr lang="el-GR" sz="2200" b="1" dirty="0" smtClean="0"/>
              <a:t>Β.</a:t>
            </a:r>
            <a:r>
              <a:rPr lang="el-GR" sz="2200" b="1" i="1" dirty="0" smtClean="0"/>
              <a:t> </a:t>
            </a:r>
            <a:r>
              <a:rPr lang="el-GR" sz="2200" b="1" dirty="0" smtClean="0"/>
              <a:t>ΟΜΟΤΙΜΗ ΘΕΣΗ ΑΤΟΜΩΝ: </a:t>
            </a:r>
            <a:r>
              <a:rPr lang="en-US" sz="2200" b="1" dirty="0" smtClean="0"/>
              <a:t>AMICITIA</a:t>
            </a:r>
            <a:r>
              <a:rPr lang="el-GR" sz="2200" b="1" dirty="0" smtClean="0"/>
              <a:t> (ΦΙΛΙΑ) - </a:t>
            </a:r>
            <a:r>
              <a:rPr lang="en-US" sz="2200" b="1" dirty="0" smtClean="0"/>
              <a:t>GRATIA</a:t>
            </a:r>
            <a:r>
              <a:rPr lang="el-GR" sz="2200" b="1" dirty="0" smtClean="0"/>
              <a:t> (ΕΠΙΡΡΟΗ)</a:t>
            </a:r>
            <a:r>
              <a:rPr lang="en-US" sz="2200" b="1" dirty="0" smtClean="0"/>
              <a:t>.</a:t>
            </a:r>
            <a:endParaRPr lang="en-US" sz="2200" b="1" i="1" dirty="0" smtClean="0"/>
          </a:p>
          <a:p>
            <a:r>
              <a:rPr lang="en-US" sz="2200" dirty="0" smtClean="0"/>
              <a:t>            </a:t>
            </a:r>
            <a:r>
              <a:rPr lang="el-GR" sz="2200" dirty="0" smtClean="0"/>
              <a:t> </a:t>
            </a:r>
            <a:endParaRPr lang="el-GR" sz="2200" b="1"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288032" y="260648"/>
            <a:ext cx="8892480" cy="6709529"/>
          </a:xfrm>
          <a:prstGeom prst="rect">
            <a:avLst/>
          </a:prstGeom>
          <a:noFill/>
        </p:spPr>
        <p:txBody>
          <a:bodyPr wrap="square" rtlCol="0">
            <a:spAutoFit/>
          </a:bodyPr>
          <a:lstStyle/>
          <a:p>
            <a:pPr algn="ctr"/>
            <a:r>
              <a:rPr lang="el-GR" sz="2400" b="1" dirty="0" smtClean="0"/>
              <a:t>ΑΡΧΕΣ ΤΗΣ ΡΩΜΑΪΚΗΣ ΔΗΜΟΚΡΑΤΙΑΣ</a:t>
            </a:r>
            <a:r>
              <a:rPr lang="el-GR" sz="2000" b="1" dirty="0" smtClean="0"/>
              <a:t> </a:t>
            </a:r>
          </a:p>
          <a:p>
            <a:pPr algn="ctr"/>
            <a:r>
              <a:rPr lang="en-US" sz="2000" b="1" i="1" dirty="0" smtClean="0"/>
              <a:t>RES PUBLICA – FIDES – PIETAS- –LIBERTAS- DIGNITAS - VIRTUS – AUCTORITAS</a:t>
            </a:r>
            <a:endParaRPr lang="el-GR" sz="2000" b="1" i="1" dirty="0" smtClean="0"/>
          </a:p>
          <a:p>
            <a:pPr algn="ctr"/>
            <a:endParaRPr lang="el-GR" sz="2400" b="1" i="1" dirty="0" smtClean="0"/>
          </a:p>
          <a:p>
            <a:r>
              <a:rPr lang="en-US" sz="2200" b="1" i="1" dirty="0" smtClean="0"/>
              <a:t>PIETAS: </a:t>
            </a:r>
            <a:r>
              <a:rPr lang="el-GR" sz="2200" dirty="0" smtClean="0"/>
              <a:t> Η αναγνώριση εκ μέρους κάθε ατόμου της εξάρτησης του από δυνάμεις που επιδρούν στην καθημερινότητά του και δύνανται να παρεμποδίσουν ή να αναχαιτίσουν τα σχέδια του. Τέτοιες δυνάμεις είναι η οικογένεια, το κράτος, οι θεοί, ο </a:t>
            </a:r>
            <a:r>
              <a:rPr lang="el-GR" sz="2200" i="1" dirty="0" smtClean="0"/>
              <a:t>πάτρωνας, </a:t>
            </a:r>
            <a:r>
              <a:rPr lang="el-GR" sz="2200" dirty="0" smtClean="0"/>
              <a:t>ο</a:t>
            </a:r>
            <a:r>
              <a:rPr lang="el-GR" sz="2200" i="1" dirty="0" smtClean="0"/>
              <a:t> φίλος</a:t>
            </a:r>
            <a:r>
              <a:rPr lang="el-GR" sz="2200" dirty="0" smtClean="0"/>
              <a:t>. </a:t>
            </a:r>
          </a:p>
          <a:p>
            <a:r>
              <a:rPr lang="en-US" sz="1900" b="1" i="1" dirty="0" smtClean="0"/>
              <a:t>IMPIUS:</a:t>
            </a:r>
            <a:r>
              <a:rPr lang="el-GR" sz="2200" dirty="0" smtClean="0"/>
              <a:t>  </a:t>
            </a:r>
            <a:r>
              <a:rPr lang="el-GR" dirty="0" smtClean="0"/>
              <a:t>Όταν το άτομο μέσω των πράξεων του αρνείται την αναγνώριση των αξιώσεων από αυτές τις δυνάμεις. </a:t>
            </a:r>
          </a:p>
          <a:p>
            <a:r>
              <a:rPr lang="en-US" b="1" i="1" dirty="0" smtClean="0"/>
              <a:t>PERFIDUS:</a:t>
            </a:r>
            <a:r>
              <a:rPr lang="en-US" dirty="0" smtClean="0"/>
              <a:t> </a:t>
            </a:r>
            <a:r>
              <a:rPr lang="el-GR" dirty="0" smtClean="0"/>
              <a:t> Χαρακτηρίζεται το άτομο που προσπαθεί να σπάσει τους δεσμούς </a:t>
            </a:r>
            <a:r>
              <a:rPr lang="el-GR" i="1" dirty="0" smtClean="0"/>
              <a:t>φιλίας</a:t>
            </a:r>
            <a:r>
              <a:rPr lang="el-GR" dirty="0" smtClean="0"/>
              <a:t> ή </a:t>
            </a:r>
            <a:r>
              <a:rPr lang="el-GR" i="1" dirty="0" smtClean="0"/>
              <a:t>πατρωνίας</a:t>
            </a:r>
            <a:r>
              <a:rPr lang="el-GR" dirty="0" smtClean="0"/>
              <a:t>.</a:t>
            </a:r>
          </a:p>
          <a:p>
            <a:endParaRPr lang="el-GR" b="1" i="1" dirty="0" smtClean="0"/>
          </a:p>
          <a:p>
            <a:pPr algn="ctr"/>
            <a:endParaRPr lang="el-GR" b="1" dirty="0" smtClean="0"/>
          </a:p>
          <a:p>
            <a:pPr algn="ctr"/>
            <a:r>
              <a:rPr lang="el-GR" sz="2400" b="1" dirty="0" smtClean="0"/>
              <a:t>ΔΙΑΦΟΡΑ</a:t>
            </a:r>
            <a:r>
              <a:rPr lang="el-GR" sz="2400" b="1" i="1" dirty="0" smtClean="0"/>
              <a:t> </a:t>
            </a:r>
            <a:r>
              <a:rPr lang="en-US" sz="2400" b="1" i="1" dirty="0" smtClean="0"/>
              <a:t>PIETAS – FIDES </a:t>
            </a:r>
          </a:p>
          <a:p>
            <a:pPr algn="just"/>
            <a:r>
              <a:rPr lang="en-US" sz="2300" dirty="0" smtClean="0"/>
              <a:t>H </a:t>
            </a:r>
            <a:r>
              <a:rPr lang="en-US" sz="2300" b="1" i="1" dirty="0" smtClean="0"/>
              <a:t>Pietas </a:t>
            </a:r>
            <a:r>
              <a:rPr lang="el-GR" sz="2300" dirty="0" smtClean="0"/>
              <a:t>δεν απαιτεί ανταπόδοση στη σχέση. Ένα άτομο είναι ευσεβές προς τις δυνάμεις από τις οποίες εξαρτάται η ζωή του, διότι οι χάρες τους δεν μπορούν να ανταποδοθούν. Η </a:t>
            </a:r>
            <a:r>
              <a:rPr lang="en-US" sz="2300" dirty="0" smtClean="0"/>
              <a:t>pietas </a:t>
            </a:r>
            <a:r>
              <a:rPr lang="el-GR" sz="2300" dirty="0" smtClean="0"/>
              <a:t> δεν είναι ανταγωνιστική, υπονοεί αγάπη, αφοσίωση, τρυφερότητα.</a:t>
            </a:r>
          </a:p>
          <a:p>
            <a:pPr algn="just"/>
            <a:r>
              <a:rPr lang="el-GR" sz="2300" dirty="0" smtClean="0"/>
              <a:t>Ένα άτομο είναι </a:t>
            </a:r>
            <a:r>
              <a:rPr lang="en-US" sz="2300" b="1" i="1" dirty="0" err="1" smtClean="0"/>
              <a:t>fidus</a:t>
            </a:r>
            <a:r>
              <a:rPr lang="en-US" sz="2300" b="1" i="1" dirty="0" smtClean="0"/>
              <a:t> </a:t>
            </a:r>
            <a:r>
              <a:rPr lang="en-US" sz="2300" dirty="0" smtClean="0"/>
              <a:t> </a:t>
            </a:r>
            <a:r>
              <a:rPr lang="el-GR" sz="2300" dirty="0" smtClean="0"/>
              <a:t>γιατί και ένας φίλος του θα είχε την ίδια συμπεριφορά.</a:t>
            </a:r>
            <a:endParaRPr lang="el-GR" sz="2300"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188640"/>
            <a:ext cx="8892480" cy="6217087"/>
          </a:xfrm>
          <a:prstGeom prst="rect">
            <a:avLst/>
          </a:prstGeom>
          <a:noFill/>
        </p:spPr>
        <p:txBody>
          <a:bodyPr wrap="square" rtlCol="0">
            <a:spAutoFit/>
          </a:bodyPr>
          <a:lstStyle/>
          <a:p>
            <a:pPr algn="ctr"/>
            <a:r>
              <a:rPr lang="el-GR" b="1" dirty="0" smtClean="0"/>
              <a:t>ΑΡΧΕΣ ΤΗΣ ΡΩΜΑΪΚΗΣ ΔΗΜΟΚΡΑΤΙΑΣ </a:t>
            </a:r>
          </a:p>
          <a:p>
            <a:pPr algn="ctr"/>
            <a:r>
              <a:rPr lang="en-US" b="1" i="1" dirty="0" smtClean="0"/>
              <a:t>RES PUBLICA – FIDES – PIETAS- LIBERTAS - DIGNITAS –VIRTUS – AUCTORITAS</a:t>
            </a:r>
          </a:p>
          <a:p>
            <a:pPr algn="ctr"/>
            <a:endParaRPr lang="en-US" b="1" i="1" dirty="0" smtClean="0"/>
          </a:p>
          <a:p>
            <a:pPr algn="ctr"/>
            <a:endParaRPr lang="en-US" b="1" i="1" dirty="0" smtClean="0"/>
          </a:p>
          <a:p>
            <a:r>
              <a:rPr lang="en-US" sz="2400" b="1" i="1" dirty="0" smtClean="0"/>
              <a:t>LIBERTAS: </a:t>
            </a:r>
            <a:r>
              <a:rPr lang="en-US" sz="2100" b="1" i="1" dirty="0" smtClean="0"/>
              <a:t> </a:t>
            </a:r>
            <a:r>
              <a:rPr lang="el-GR" sz="2100" dirty="0" smtClean="0"/>
              <a:t>οι ελευθερίες του ατόμου που όμως τιθασεύονται και χαλιναγωγούνται μέσω των ορίων δράσης που θέτει στο άτομο η </a:t>
            </a:r>
            <a:r>
              <a:rPr lang="en-US" sz="2100" i="1" dirty="0" smtClean="0"/>
              <a:t>res </a:t>
            </a:r>
            <a:r>
              <a:rPr lang="en-US" sz="2100" i="1" dirty="0" err="1" smtClean="0"/>
              <a:t>publica</a:t>
            </a:r>
            <a:r>
              <a:rPr lang="en-US" sz="2100" b="1" i="1" dirty="0" smtClean="0"/>
              <a:t>. </a:t>
            </a:r>
            <a:r>
              <a:rPr lang="el-GR" sz="2100" dirty="0" smtClean="0"/>
              <a:t>Χαλιναγωγούνται διότι δικαίωμα </a:t>
            </a:r>
            <a:r>
              <a:rPr lang="en-US" sz="2100" dirty="0" err="1" smtClean="0"/>
              <a:t>libertas</a:t>
            </a:r>
            <a:r>
              <a:rPr lang="en-US" sz="2100" dirty="0" smtClean="0"/>
              <a:t> </a:t>
            </a:r>
            <a:r>
              <a:rPr lang="el-GR" sz="2100" dirty="0" smtClean="0"/>
              <a:t>έχουν όλοι οι </a:t>
            </a:r>
            <a:r>
              <a:rPr lang="el-GR" sz="2100" i="1" dirty="0" smtClean="0"/>
              <a:t>Ρωμαίοι</a:t>
            </a:r>
            <a:r>
              <a:rPr lang="el-GR" sz="2100" dirty="0" smtClean="0"/>
              <a:t> πολίτες. Στο πολιτικό πεδίο σήμαινε το δικαίωμα όλων να συμμετέχουν στην πολιτική ζωή.</a:t>
            </a:r>
            <a:r>
              <a:rPr lang="el-GR" sz="2200" dirty="0" smtClean="0"/>
              <a:t> </a:t>
            </a:r>
          </a:p>
          <a:p>
            <a:r>
              <a:rPr lang="en-US" b="1" i="1" dirty="0" err="1" smtClean="0"/>
              <a:t>Licentia</a:t>
            </a:r>
            <a:r>
              <a:rPr lang="en-US" b="1" i="1" dirty="0" smtClean="0"/>
              <a:t>: </a:t>
            </a:r>
            <a:r>
              <a:rPr lang="el-GR" b="1" i="1" dirty="0" smtClean="0"/>
              <a:t> </a:t>
            </a:r>
            <a:r>
              <a:rPr lang="el-GR" dirty="0" smtClean="0"/>
              <a:t>Η αχαλίνωτη διεκδίκηση της ατομικότητας, που θα οδηγούσε τη μετατροπή της </a:t>
            </a:r>
            <a:r>
              <a:rPr lang="en-US" i="1" dirty="0" smtClean="0"/>
              <a:t>res </a:t>
            </a:r>
            <a:r>
              <a:rPr lang="en-US" i="1" dirty="0" err="1" smtClean="0"/>
              <a:t>publica</a:t>
            </a:r>
            <a:r>
              <a:rPr lang="en-US" dirty="0" smtClean="0"/>
              <a:t> </a:t>
            </a:r>
            <a:r>
              <a:rPr lang="el-GR" dirty="0" smtClean="0"/>
              <a:t>σε </a:t>
            </a:r>
            <a:r>
              <a:rPr lang="en-US" i="1" dirty="0" smtClean="0"/>
              <a:t>regnum</a:t>
            </a:r>
            <a:r>
              <a:rPr lang="en-US" dirty="0" smtClean="0"/>
              <a:t> </a:t>
            </a:r>
            <a:r>
              <a:rPr lang="el-GR" dirty="0" smtClean="0"/>
              <a:t> δηλαδή τυραννία.</a:t>
            </a:r>
          </a:p>
          <a:p>
            <a:endParaRPr lang="el-GR" dirty="0" smtClean="0"/>
          </a:p>
          <a:p>
            <a:r>
              <a:rPr lang="en-US" sz="2200" b="1" i="1" dirty="0" smtClean="0"/>
              <a:t>DIGNITAS: </a:t>
            </a:r>
            <a:r>
              <a:rPr lang="el-GR" sz="2000" b="1" i="1" dirty="0" smtClean="0"/>
              <a:t> </a:t>
            </a:r>
            <a:r>
              <a:rPr lang="el-GR" sz="2000" dirty="0" smtClean="0"/>
              <a:t>Μόνιμη ιδιότητα του ατόμου. Αναφέρεται στην προσωπική του αξία, που γίνεται φανερή μέσω της απόδοσης τιμών. Κληροδοτείται στους απογόνους. </a:t>
            </a:r>
          </a:p>
          <a:p>
            <a:endParaRPr lang="el-GR" sz="2200" b="1" i="1" dirty="0" smtClean="0"/>
          </a:p>
          <a:p>
            <a:r>
              <a:rPr lang="en-US" sz="2200" b="1" i="1" dirty="0" smtClean="0"/>
              <a:t>VIRTUS: </a:t>
            </a:r>
            <a:r>
              <a:rPr lang="el-GR" sz="2000" dirty="0" smtClean="0"/>
              <a:t>Το περιεχόμενο της προσωπικής αξίας του ατόμου. Μπορεί να σημαίνει το θάρρος, την ανδροπρέπεια, τον πλούτο, ή τη ρητορική διάκριση. Σε κάθε περίπτωση η προσωπική αξία πρέπει να έχει εκφραστεί δημόσια.</a:t>
            </a:r>
          </a:p>
          <a:p>
            <a:endParaRPr lang="el-GR" dirty="0" smtClean="0"/>
          </a:p>
          <a:p>
            <a:r>
              <a:rPr lang="en-US" sz="2200" b="1" i="1" dirty="0" smtClean="0"/>
              <a:t>AUCTORITAS:</a:t>
            </a:r>
            <a:r>
              <a:rPr lang="el-GR" sz="2100" dirty="0" smtClean="0"/>
              <a:t> </a:t>
            </a:r>
            <a:r>
              <a:rPr lang="el-GR" dirty="0" smtClean="0"/>
              <a:t>Κάποιοι μπορεί να γεννιούνται με αυξημένη </a:t>
            </a:r>
            <a:r>
              <a:rPr lang="en-US" i="1" dirty="0" err="1" smtClean="0"/>
              <a:t>dignitas</a:t>
            </a:r>
            <a:r>
              <a:rPr lang="en-US" i="1" dirty="0" smtClean="0"/>
              <a:t>.</a:t>
            </a:r>
            <a:r>
              <a:rPr lang="en-US" dirty="0" smtClean="0"/>
              <a:t> </a:t>
            </a:r>
            <a:r>
              <a:rPr lang="el-GR" dirty="0" smtClean="0"/>
              <a:t> Οι πράξεις του ατόμου μπορούν να τη μειώσουν ή να την επαυξήσουν οπότε αποκτά  </a:t>
            </a:r>
            <a:r>
              <a:rPr lang="en-US" i="1" dirty="0" err="1" smtClean="0"/>
              <a:t>auctoritas</a:t>
            </a:r>
            <a:r>
              <a:rPr lang="en-US" dirty="0" smtClean="0"/>
              <a:t>, </a:t>
            </a:r>
            <a:r>
              <a:rPr lang="el-GR" dirty="0" smtClean="0"/>
              <a:t>κύρος.</a:t>
            </a:r>
            <a:endParaRPr lang="el-GR" b="1" i="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83568" y="188640"/>
            <a:ext cx="8208912" cy="7109639"/>
          </a:xfrm>
          <a:prstGeom prst="rect">
            <a:avLst/>
          </a:prstGeom>
          <a:noFill/>
        </p:spPr>
        <p:txBody>
          <a:bodyPr wrap="square" rtlCol="0">
            <a:spAutoFit/>
          </a:bodyPr>
          <a:lstStyle/>
          <a:p>
            <a:pPr algn="ctr"/>
            <a:r>
              <a:rPr lang="el-GR" sz="2400" b="1" dirty="0" smtClean="0"/>
              <a:t>ΔΙΑΚΥΒΕΡΝΗΣΗ ΑΠΟ ΚΑΙΣΑΡΑ ΑΥΓΟΥΣΤΟ (ΟΚΤΑΒΙΑΝΟ)</a:t>
            </a:r>
          </a:p>
          <a:p>
            <a:pPr algn="ctr"/>
            <a:endParaRPr lang="el-GR" sz="2400" b="1" dirty="0" smtClean="0"/>
          </a:p>
          <a:p>
            <a:r>
              <a:rPr lang="el-GR" sz="2400" b="1" i="1" dirty="0" smtClean="0"/>
              <a:t>ΣΩΤΗΡΑΣ:</a:t>
            </a:r>
            <a:r>
              <a:rPr lang="el-GR" sz="2400" b="1" dirty="0" smtClean="0"/>
              <a:t> </a:t>
            </a:r>
            <a:r>
              <a:rPr lang="el-GR" sz="2400" dirty="0" smtClean="0"/>
              <a:t>Αποκατέστησε τη </a:t>
            </a:r>
            <a:r>
              <a:rPr lang="en-US" sz="2400" dirty="0" smtClean="0"/>
              <a:t>res </a:t>
            </a:r>
            <a:r>
              <a:rPr lang="en-US" sz="2400" dirty="0" err="1" smtClean="0"/>
              <a:t>publica</a:t>
            </a:r>
            <a:r>
              <a:rPr lang="en-US" sz="2400" dirty="0" smtClean="0"/>
              <a:t> </a:t>
            </a:r>
            <a:r>
              <a:rPr lang="el-GR" sz="2400" dirty="0" smtClean="0"/>
              <a:t>και την απέδωσε πάλι στη Σύγκλητο και το λαό. </a:t>
            </a:r>
          </a:p>
          <a:p>
            <a:endParaRPr lang="el-GR" sz="2400" dirty="0" smtClean="0"/>
          </a:p>
          <a:p>
            <a:r>
              <a:rPr lang="en-US" sz="2400" b="1" i="1" dirty="0" smtClean="0"/>
              <a:t>PRINCEPS:</a:t>
            </a:r>
            <a:r>
              <a:rPr lang="en-US" sz="2400" dirty="0" smtClean="0"/>
              <a:t> </a:t>
            </a:r>
            <a:r>
              <a:rPr lang="el-GR" sz="2400" dirty="0" smtClean="0"/>
              <a:t>Πρώτος πολίτης της χώρας. Ισότιμος με τους άλλους Συγκλητικούς. Κυβερνά λόγω της αναγνώρισης των χαρισμάτων του από το λαό. Τα χαρίσματα αυτά είναι: </a:t>
            </a:r>
            <a:r>
              <a:rPr lang="en-US" sz="2400" i="1" dirty="0" err="1" smtClean="0"/>
              <a:t>Virtus</a:t>
            </a:r>
            <a:r>
              <a:rPr lang="en-US" sz="2400" i="1" dirty="0" smtClean="0"/>
              <a:t> </a:t>
            </a:r>
            <a:r>
              <a:rPr lang="en-US" sz="2400" dirty="0" smtClean="0"/>
              <a:t>(</a:t>
            </a:r>
            <a:r>
              <a:rPr lang="el-GR" sz="2400" i="1" dirty="0" smtClean="0"/>
              <a:t>ανδρεία</a:t>
            </a:r>
            <a:r>
              <a:rPr lang="el-GR" sz="2400" dirty="0" smtClean="0"/>
              <a:t>) – </a:t>
            </a:r>
            <a:r>
              <a:rPr lang="en-US" sz="2400" i="1" dirty="0" err="1" smtClean="0"/>
              <a:t>Clementia</a:t>
            </a:r>
            <a:r>
              <a:rPr lang="en-US" sz="2400" dirty="0" smtClean="0"/>
              <a:t> (</a:t>
            </a:r>
            <a:r>
              <a:rPr lang="el-GR" sz="2400" i="1" dirty="0" smtClean="0"/>
              <a:t>Ευσπλαχνία</a:t>
            </a:r>
            <a:r>
              <a:rPr lang="el-GR" sz="2400" dirty="0" smtClean="0"/>
              <a:t>)-</a:t>
            </a:r>
            <a:r>
              <a:rPr lang="el-GR" sz="2400" i="1" dirty="0" smtClean="0"/>
              <a:t> </a:t>
            </a:r>
            <a:r>
              <a:rPr lang="en-US" sz="2400" i="1" dirty="0" err="1" smtClean="0"/>
              <a:t>Iustitia</a:t>
            </a:r>
            <a:r>
              <a:rPr lang="en-US" sz="2400" dirty="0" smtClean="0"/>
              <a:t> (</a:t>
            </a:r>
            <a:r>
              <a:rPr lang="el-GR" sz="2400" i="1" dirty="0" smtClean="0"/>
              <a:t>δικαιοσύνη</a:t>
            </a:r>
            <a:r>
              <a:rPr lang="el-GR" sz="2400" dirty="0" smtClean="0"/>
              <a:t>) –</a:t>
            </a:r>
            <a:r>
              <a:rPr lang="el-GR" sz="2400" i="1" dirty="0" smtClean="0"/>
              <a:t> </a:t>
            </a:r>
            <a:r>
              <a:rPr lang="en-US" sz="2400" i="1" dirty="0" smtClean="0"/>
              <a:t>Pietas</a:t>
            </a:r>
            <a:r>
              <a:rPr lang="en-US" sz="2400" dirty="0" smtClean="0"/>
              <a:t> (</a:t>
            </a:r>
            <a:r>
              <a:rPr lang="el-GR" sz="2400" i="1" dirty="0" smtClean="0"/>
              <a:t>ευσέβεια</a:t>
            </a:r>
            <a:r>
              <a:rPr lang="el-GR" sz="2400" dirty="0" smtClean="0"/>
              <a:t>). </a:t>
            </a:r>
          </a:p>
          <a:p>
            <a:endParaRPr lang="el-GR" sz="2400" b="1" i="1" dirty="0" smtClean="0"/>
          </a:p>
          <a:p>
            <a:r>
              <a:rPr lang="en-US" sz="2400" b="1" i="1" dirty="0" smtClean="0"/>
              <a:t>AUGUSTUS: </a:t>
            </a:r>
            <a:r>
              <a:rPr lang="el-GR" sz="2400" dirty="0" smtClean="0"/>
              <a:t>Επιφανής (</a:t>
            </a:r>
            <a:r>
              <a:rPr lang="en-US" sz="2400" dirty="0" err="1" smtClean="0"/>
              <a:t>ab</a:t>
            </a:r>
            <a:r>
              <a:rPr lang="en-US" sz="2400" dirty="0" smtClean="0"/>
              <a:t> – augur)</a:t>
            </a:r>
            <a:r>
              <a:rPr lang="el-GR" sz="2400" dirty="0" smtClean="0"/>
              <a:t>. Ο τιμητικός τίτλος του αποδόθηκε επειδή αποκατέστησε τη </a:t>
            </a:r>
            <a:r>
              <a:rPr lang="en-US" sz="2400" dirty="0" smtClean="0"/>
              <a:t>res </a:t>
            </a:r>
            <a:r>
              <a:rPr lang="en-US" sz="2400" dirty="0" err="1" smtClean="0"/>
              <a:t>publica</a:t>
            </a:r>
            <a:r>
              <a:rPr lang="en-US" sz="2400" dirty="0" smtClean="0"/>
              <a:t>. </a:t>
            </a:r>
            <a:r>
              <a:rPr lang="el-GR" sz="2400" dirty="0" smtClean="0"/>
              <a:t> Σημαίνει ότι ήταν ανώτερος από κάθε άλλον σε </a:t>
            </a:r>
            <a:r>
              <a:rPr lang="en-US" sz="2400" dirty="0" err="1" smtClean="0"/>
              <a:t>auctoritas</a:t>
            </a:r>
            <a:r>
              <a:rPr lang="en-US" sz="2400" dirty="0" smtClean="0"/>
              <a:t> </a:t>
            </a:r>
            <a:r>
              <a:rPr lang="el-GR" sz="2400" dirty="0" smtClean="0"/>
              <a:t>(κύρος)</a:t>
            </a:r>
            <a:r>
              <a:rPr lang="en-US" sz="2400" dirty="0" smtClean="0"/>
              <a:t>, </a:t>
            </a:r>
            <a:r>
              <a:rPr lang="el-GR" sz="2400" dirty="0" smtClean="0"/>
              <a:t>αλλά δεν είχε περισσότερη δύναμη από τους άλλους.</a:t>
            </a:r>
            <a:endParaRPr lang="en-US" sz="2400" dirty="0" smtClean="0"/>
          </a:p>
          <a:p>
            <a:endParaRPr lang="en-US" sz="2400" dirty="0" smtClean="0"/>
          </a:p>
          <a:p>
            <a:r>
              <a:rPr lang="en-US" sz="2400" b="1" i="1" dirty="0" smtClean="0"/>
              <a:t>PATER PATRIAE: </a:t>
            </a:r>
            <a:r>
              <a:rPr lang="el-GR" sz="2400" dirty="0" smtClean="0"/>
              <a:t>Προστάτης της χώρας και των αδυνάτων. Ο κατεξοχήν </a:t>
            </a:r>
            <a:r>
              <a:rPr lang="el-GR" sz="2400" i="1" dirty="0" smtClean="0"/>
              <a:t>πάτρωνας</a:t>
            </a:r>
            <a:r>
              <a:rPr lang="el-GR" sz="2400" dirty="0" smtClean="0"/>
              <a:t>.</a:t>
            </a:r>
          </a:p>
          <a:p>
            <a:endParaRPr lang="el-GR"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6512" y="332656"/>
            <a:ext cx="8928992" cy="5632311"/>
          </a:xfrm>
          <a:prstGeom prst="rect">
            <a:avLst/>
          </a:prstGeom>
          <a:noFill/>
        </p:spPr>
        <p:txBody>
          <a:bodyPr wrap="square" rtlCol="0">
            <a:spAutoFit/>
          </a:bodyPr>
          <a:lstStyle/>
          <a:p>
            <a:pPr algn="ctr"/>
            <a:r>
              <a:rPr lang="el-GR" sz="2400" b="1" dirty="0" smtClean="0"/>
              <a:t>ΒΑΣΙΚΕΣ ΠΟΛΙΤΙΚΕΣ ΑΡΧΕΣ ΔΙΑΚΥΒΕΡΝΗΣΗΣ ΑΠΟ ΚΑΙΣΑΡΑ ΑΥΓΟΥΣΤΟ</a:t>
            </a:r>
          </a:p>
          <a:p>
            <a:pPr algn="ctr"/>
            <a:endParaRPr lang="el-GR" sz="2400" b="1" dirty="0" smtClean="0"/>
          </a:p>
          <a:p>
            <a:pPr algn="ctr"/>
            <a:endParaRPr lang="el-GR" sz="2400" b="1" dirty="0" smtClean="0"/>
          </a:p>
          <a:p>
            <a:r>
              <a:rPr lang="en-US" sz="2400" b="1" i="1" dirty="0" smtClean="0"/>
              <a:t>CONSENSUS: </a:t>
            </a:r>
            <a:r>
              <a:rPr lang="el-GR" sz="2400" dirty="0" smtClean="0"/>
              <a:t>η συμφωνία αναγνώρισης αυτών του των ιδιοτήτων. Η συμφωνία διακυβέρνησης από αυτόν. Έλυνε το ζήτημα του ανταγωνισμού μεταξύ των πολιτικών ανδρών και συνένωνε όλα τα ετερόκλητα στοιχεία της αυτοκρατορίας. </a:t>
            </a:r>
          </a:p>
          <a:p>
            <a:endParaRPr lang="el-GR" sz="2400" b="1" i="1" dirty="0" smtClean="0"/>
          </a:p>
          <a:p>
            <a:r>
              <a:rPr lang="en-US" sz="2400" b="1" i="1" dirty="0" smtClean="0"/>
              <a:t>CONCORDIA: </a:t>
            </a:r>
            <a:r>
              <a:rPr lang="el-GR" sz="2400" dirty="0" smtClean="0"/>
              <a:t>Η ομόνοια που είχε διαταραχθεί από τους εμφυλίους πολέμους και την έλλειψη </a:t>
            </a:r>
            <a:r>
              <a:rPr lang="en-US" sz="2400" dirty="0" smtClean="0"/>
              <a:t>consensus </a:t>
            </a:r>
            <a:r>
              <a:rPr lang="el-GR" sz="2400" dirty="0" smtClean="0"/>
              <a:t>για τη διακυβέρνηση. Κατέστη βασική αρχή της πολιτικής του Καίσαρα Αύγουστου, διότι με τον τρόπο αυτό κατέστη προστάτης του λαού, της ειρήνης, της ασφάλειας και της ευημερίας του. </a:t>
            </a:r>
          </a:p>
          <a:p>
            <a:endParaRPr lang="el-GR" sz="2400" b="1" i="1" dirty="0" smtClean="0"/>
          </a:p>
          <a:p>
            <a:r>
              <a:rPr lang="el-GR" sz="2400" dirty="0" smtClean="0"/>
              <a:t>Ανάλογο ρόλο ανέλαβε και η </a:t>
            </a:r>
            <a:r>
              <a:rPr lang="en-US" sz="2400" i="1" dirty="0" err="1" smtClean="0"/>
              <a:t>familia</a:t>
            </a:r>
            <a:r>
              <a:rPr lang="en-US" sz="2400" dirty="0" smtClean="0"/>
              <a:t> </a:t>
            </a:r>
            <a:r>
              <a:rPr lang="el-GR" sz="2400" dirty="0" smtClean="0"/>
              <a:t>του Αύγουστου. </a:t>
            </a:r>
            <a:endParaRPr lang="el-GR"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Ara_Pacis_augustae 1.jpg"/>
          <p:cNvPicPr>
            <a:picLocks noChangeAspect="1" noChangeArrowheads="1"/>
          </p:cNvPicPr>
          <p:nvPr/>
        </p:nvPicPr>
        <p:blipFill>
          <a:blip r:embed="rId2" cstate="print"/>
          <a:srcRect/>
          <a:stretch>
            <a:fillRect/>
          </a:stretch>
        </p:blipFill>
        <p:spPr bwMode="auto">
          <a:xfrm>
            <a:off x="-252536" y="0"/>
            <a:ext cx="10404648" cy="760546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001_ara-pacis-augustae_2.jpg"/>
          <p:cNvPicPr>
            <a:picLocks noChangeAspect="1" noChangeArrowheads="1"/>
          </p:cNvPicPr>
          <p:nvPr/>
        </p:nvPicPr>
        <p:blipFill>
          <a:blip r:embed="rId2" cstate="print"/>
          <a:srcRect/>
          <a:stretch>
            <a:fillRect/>
          </a:stretch>
        </p:blipFill>
        <p:spPr bwMode="auto">
          <a:xfrm>
            <a:off x="-185738" y="188640"/>
            <a:ext cx="9515476" cy="6155010"/>
          </a:xfrm>
          <a:prstGeom prst="rect">
            <a:avLst/>
          </a:prstGeom>
          <a:noFill/>
        </p:spPr>
      </p:pic>
      <p:sp>
        <p:nvSpPr>
          <p:cNvPr id="3" name="2 - TextBox"/>
          <p:cNvSpPr txBox="1"/>
          <p:nvPr/>
        </p:nvSpPr>
        <p:spPr>
          <a:xfrm>
            <a:off x="1619672" y="6453336"/>
            <a:ext cx="4248472" cy="461665"/>
          </a:xfrm>
          <a:prstGeom prst="rect">
            <a:avLst/>
          </a:prstGeom>
          <a:noFill/>
        </p:spPr>
        <p:txBody>
          <a:bodyPr wrap="square" rtlCol="0">
            <a:spAutoFit/>
          </a:bodyPr>
          <a:lstStyle/>
          <a:p>
            <a:pPr algn="ctr"/>
            <a:r>
              <a:rPr lang="en-US" sz="2400" b="1" i="1" dirty="0" smtClean="0"/>
              <a:t>ARA PACIS AUGUSTAE</a:t>
            </a:r>
            <a:endParaRPr lang="el-GR" sz="2400" b="1"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11560" y="404664"/>
            <a:ext cx="8352928" cy="7109639"/>
          </a:xfrm>
          <a:prstGeom prst="rect">
            <a:avLst/>
          </a:prstGeom>
          <a:noFill/>
        </p:spPr>
        <p:txBody>
          <a:bodyPr wrap="square" rtlCol="0">
            <a:spAutoFit/>
          </a:bodyPr>
          <a:lstStyle/>
          <a:p>
            <a:pPr algn="ctr"/>
            <a:r>
              <a:rPr lang="el-GR" sz="2400" b="1" dirty="0" smtClean="0"/>
              <a:t>ΜΥΘΟΣ ΡΩΜΥΛΟΥ – ΡΩΜΟΥ </a:t>
            </a:r>
          </a:p>
          <a:p>
            <a:endParaRPr lang="el-GR" sz="2400" b="1" dirty="0" smtClean="0"/>
          </a:p>
          <a:p>
            <a:r>
              <a:rPr lang="el-GR" sz="2400" b="1" u="sng" dirty="0" smtClean="0"/>
              <a:t>Βασικά πρόσωπα</a:t>
            </a:r>
          </a:p>
          <a:p>
            <a:r>
              <a:rPr lang="el-GR" sz="2400" dirty="0" err="1" smtClean="0"/>
              <a:t>Νουμήτωρ</a:t>
            </a:r>
            <a:r>
              <a:rPr lang="el-GR" sz="2400" dirty="0" smtClean="0"/>
              <a:t> βασιλιάς της </a:t>
            </a:r>
            <a:r>
              <a:rPr lang="en-US" sz="2400" dirty="0" smtClean="0"/>
              <a:t>Alba Longa- </a:t>
            </a:r>
            <a:r>
              <a:rPr lang="el-GR" sz="2400" dirty="0" err="1" smtClean="0"/>
              <a:t>Αμούλιος</a:t>
            </a:r>
            <a:r>
              <a:rPr lang="el-GR" sz="2400" dirty="0" smtClean="0"/>
              <a:t> αδελφός του </a:t>
            </a:r>
            <a:r>
              <a:rPr lang="el-GR" sz="2400" dirty="0" err="1" smtClean="0"/>
              <a:t>Νουμήτωρος</a:t>
            </a:r>
            <a:r>
              <a:rPr lang="el-GR" sz="2400" dirty="0" smtClean="0"/>
              <a:t> και σφετεριστής του θρόνου – Ρέα Σύλβια κόρη του </a:t>
            </a:r>
            <a:r>
              <a:rPr lang="el-GR" sz="2400" dirty="0" err="1" smtClean="0"/>
              <a:t>Νουμήτορος</a:t>
            </a:r>
            <a:r>
              <a:rPr lang="el-GR" sz="2400" dirty="0" smtClean="0"/>
              <a:t> που αναγκάζεται να ενταχθεί στο σώμα των Εστιάδων Παρθένων – αποπλάνηση από Άρη – γέννηση διδύμων</a:t>
            </a:r>
          </a:p>
          <a:p>
            <a:endParaRPr lang="el-GR" sz="2400" b="1" dirty="0" smtClean="0"/>
          </a:p>
          <a:p>
            <a:r>
              <a:rPr lang="el-GR" sz="2400" b="1" u="sng" dirty="0" smtClean="0"/>
              <a:t>Εξέλιξη ιστορίας</a:t>
            </a:r>
          </a:p>
          <a:p>
            <a:r>
              <a:rPr lang="el-GR" sz="2400" dirty="0" smtClean="0"/>
              <a:t>Ρήψη διδύμων στον Τίβερη – εύρεση και ανατροφή από λύκαινα και δρυοκολάπτη ιερά ζώα του Άρη – νέοι με δίκαιη κρίση και ατρόμητοι – αποκατάσταση </a:t>
            </a:r>
            <a:r>
              <a:rPr lang="el-GR" sz="2400" dirty="0" err="1" smtClean="0"/>
              <a:t>Νουμήτορος</a:t>
            </a:r>
            <a:r>
              <a:rPr lang="el-GR" sz="2400" dirty="0" smtClean="0"/>
              <a:t> στο θρόνο –παραχώρηση εδάφους για ανέγερση πόλης – διαφωνία αδελφών για το χώρο ανέγερσης – γύπες και οιωνοσκοπία – νέα διαφωνία – φόνος Ρώμου – ανέγερση πόλης στον </a:t>
            </a:r>
            <a:r>
              <a:rPr lang="el-GR" sz="2400" dirty="0" err="1" smtClean="0"/>
              <a:t>Παλάτινο</a:t>
            </a:r>
            <a:r>
              <a:rPr lang="el-GR" sz="2400" dirty="0" smtClean="0"/>
              <a:t> λόφο- πόλη άσυλο- διαίρεση σε λεγεώνες, λαό και πατρικίους που αναλαμβάνουν την προστασία αδυνάτων (</a:t>
            </a:r>
            <a:r>
              <a:rPr lang="en-US" sz="2400" dirty="0" smtClean="0"/>
              <a:t>patronage)</a:t>
            </a:r>
            <a:endParaRPr lang="el-GR" sz="2400" dirty="0" smtClean="0"/>
          </a:p>
          <a:p>
            <a:endParaRPr lang="el-GR" sz="2400" dirty="0" smtClean="0"/>
          </a:p>
          <a:p>
            <a:endParaRPr lang="el-GR"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E:\ara_pacis_augustae 3.jpg"/>
          <p:cNvPicPr>
            <a:picLocks noChangeAspect="1" noChangeArrowheads="1"/>
          </p:cNvPicPr>
          <p:nvPr/>
        </p:nvPicPr>
        <p:blipFill>
          <a:blip r:embed="rId2" cstate="print"/>
          <a:srcRect/>
          <a:stretch>
            <a:fillRect/>
          </a:stretch>
        </p:blipFill>
        <p:spPr bwMode="auto">
          <a:xfrm>
            <a:off x="-4573016" y="0"/>
            <a:ext cx="16687800" cy="770485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Ara_Pacis_augustae 4.jpg"/>
          <p:cNvPicPr>
            <a:picLocks noChangeAspect="1" noChangeArrowheads="1"/>
          </p:cNvPicPr>
          <p:nvPr/>
        </p:nvPicPr>
        <p:blipFill>
          <a:blip r:embed="rId2" cstate="print"/>
          <a:srcRect/>
          <a:stretch>
            <a:fillRect/>
          </a:stretch>
        </p:blipFill>
        <p:spPr bwMode="auto">
          <a:xfrm>
            <a:off x="-324544" y="-243408"/>
            <a:ext cx="10585176" cy="806489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upload.wikimedia.org/wikipedia/commons/thumb/6/6a/Temple_of_Concord.jpg/774px-Temple_of_Concord.jpg"/>
          <p:cNvPicPr>
            <a:picLocks noChangeAspect="1" noChangeArrowheads="1"/>
          </p:cNvPicPr>
          <p:nvPr/>
        </p:nvPicPr>
        <p:blipFill>
          <a:blip r:embed="rId2" cstate="print"/>
          <a:srcRect/>
          <a:stretch>
            <a:fillRect/>
          </a:stretch>
        </p:blipFill>
        <p:spPr bwMode="auto">
          <a:xfrm>
            <a:off x="0" y="0"/>
            <a:ext cx="9143999" cy="5661248"/>
          </a:xfrm>
          <a:prstGeom prst="rect">
            <a:avLst/>
          </a:prstGeom>
          <a:noFill/>
        </p:spPr>
      </p:pic>
      <p:sp>
        <p:nvSpPr>
          <p:cNvPr id="3" name="2 - TextBox"/>
          <p:cNvSpPr txBox="1"/>
          <p:nvPr/>
        </p:nvSpPr>
        <p:spPr>
          <a:xfrm>
            <a:off x="251520" y="5877272"/>
            <a:ext cx="8424936" cy="923330"/>
          </a:xfrm>
          <a:prstGeom prst="rect">
            <a:avLst/>
          </a:prstGeom>
          <a:noFill/>
        </p:spPr>
        <p:txBody>
          <a:bodyPr wrap="square" rtlCol="0">
            <a:spAutoFit/>
          </a:bodyPr>
          <a:lstStyle/>
          <a:p>
            <a:r>
              <a:rPr lang="en-US" b="1" i="1" dirty="0" smtClean="0"/>
              <a:t>AEDES CONCORDIA AUGUSTAE: </a:t>
            </a:r>
            <a:r>
              <a:rPr lang="el-GR" dirty="0" smtClean="0"/>
              <a:t>Μνημείο που ανήρτησε η </a:t>
            </a:r>
            <a:r>
              <a:rPr lang="el-GR" dirty="0" err="1" smtClean="0"/>
              <a:t>Λυβία</a:t>
            </a:r>
            <a:r>
              <a:rPr lang="el-GR" dirty="0" smtClean="0"/>
              <a:t> σύμβολο του αρμονικού γάμου της με τον Καίσαρα Αύγουστο, αλλά και της αποκατάστασης της τραυματισμένης από την εμφύλια διαμάχη κοινότητας. </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Αποτέλεσμα εικόνας για AEDES CONCORDIA AUGUSTAE PICTURES"/>
          <p:cNvPicPr>
            <a:picLocks noChangeAspect="1" noChangeArrowheads="1"/>
          </p:cNvPicPr>
          <p:nvPr/>
        </p:nvPicPr>
        <p:blipFill>
          <a:blip r:embed="rId2" cstate="print"/>
          <a:srcRect/>
          <a:stretch>
            <a:fillRect/>
          </a:stretch>
        </p:blipFill>
        <p:spPr bwMode="auto">
          <a:xfrm>
            <a:off x="155575" y="188640"/>
            <a:ext cx="8664897" cy="6048672"/>
          </a:xfrm>
          <a:prstGeom prst="rect">
            <a:avLst/>
          </a:prstGeom>
          <a:noFill/>
        </p:spPr>
      </p:pic>
      <p:sp>
        <p:nvSpPr>
          <p:cNvPr id="3" name="2 - TextBox"/>
          <p:cNvSpPr txBox="1"/>
          <p:nvPr/>
        </p:nvSpPr>
        <p:spPr>
          <a:xfrm>
            <a:off x="755576" y="6381328"/>
            <a:ext cx="7344816" cy="461665"/>
          </a:xfrm>
          <a:prstGeom prst="rect">
            <a:avLst/>
          </a:prstGeom>
          <a:noFill/>
        </p:spPr>
        <p:txBody>
          <a:bodyPr wrap="square" rtlCol="0">
            <a:spAutoFit/>
          </a:bodyPr>
          <a:lstStyle/>
          <a:p>
            <a:pPr algn="ctr"/>
            <a:r>
              <a:rPr lang="en-US" sz="2400" b="1" i="1" smtClean="0"/>
              <a:t>CONCORDIA AUGUSTA</a:t>
            </a:r>
            <a:endParaRPr lang="el-GR" sz="2400" b="1"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683568" y="476672"/>
            <a:ext cx="7776864" cy="6740307"/>
          </a:xfrm>
          <a:prstGeom prst="rect">
            <a:avLst/>
          </a:prstGeom>
          <a:noFill/>
        </p:spPr>
        <p:txBody>
          <a:bodyPr wrap="square" rtlCol="0">
            <a:spAutoFit/>
          </a:bodyPr>
          <a:lstStyle/>
          <a:p>
            <a:pPr algn="ctr"/>
            <a:r>
              <a:rPr lang="el-GR" sz="2400" b="1" dirty="0" smtClean="0"/>
              <a:t>ΔΙΟΙΚΗΤΙΚΑ ΟΡΓΑΝΑ ΚΑΙ ΘΕΣΜΟΙ ΤΗΣ ΑΥΤΟΚΡΑΤΟΡΙΑΣ </a:t>
            </a:r>
          </a:p>
          <a:p>
            <a:pPr algn="ctr"/>
            <a:endParaRPr lang="el-GR" sz="2400" b="1" dirty="0" smtClean="0"/>
          </a:p>
          <a:p>
            <a:pPr>
              <a:buFont typeface="Arial" pitchFamily="34" charset="0"/>
              <a:buChar char="•"/>
            </a:pPr>
            <a:r>
              <a:rPr lang="el-GR" sz="2400" b="1" dirty="0" smtClean="0"/>
              <a:t>Στρατός</a:t>
            </a:r>
          </a:p>
          <a:p>
            <a:pPr>
              <a:buFont typeface="Arial" pitchFamily="34" charset="0"/>
              <a:buChar char="•"/>
            </a:pPr>
            <a:endParaRPr lang="el-GR" sz="2400" b="1" dirty="0" smtClean="0"/>
          </a:p>
          <a:p>
            <a:pPr>
              <a:buFont typeface="Arial" pitchFamily="34" charset="0"/>
              <a:buChar char="•"/>
            </a:pPr>
            <a:r>
              <a:rPr lang="el-GR" sz="2400" b="1" dirty="0" smtClean="0"/>
              <a:t>Οίκος Αυτοκράτορα (</a:t>
            </a:r>
            <a:r>
              <a:rPr lang="en-US" sz="2400" b="1" dirty="0" err="1" smtClean="0"/>
              <a:t>familia</a:t>
            </a:r>
            <a:r>
              <a:rPr lang="en-US" sz="2400" b="1" dirty="0" smtClean="0"/>
              <a:t> </a:t>
            </a:r>
            <a:r>
              <a:rPr lang="en-US" sz="2400" b="1" dirty="0" err="1" smtClean="0"/>
              <a:t>Caesaris</a:t>
            </a:r>
            <a:r>
              <a:rPr lang="en-US" sz="2400" b="1" dirty="0" smtClean="0"/>
              <a:t>)</a:t>
            </a:r>
          </a:p>
          <a:p>
            <a:pPr>
              <a:buFont typeface="Arial" pitchFamily="34" charset="0"/>
              <a:buChar char="•"/>
            </a:pPr>
            <a:endParaRPr lang="en-US" sz="2400" b="1" dirty="0" smtClean="0"/>
          </a:p>
          <a:p>
            <a:pPr>
              <a:buFont typeface="Arial" pitchFamily="34" charset="0"/>
              <a:buChar char="•"/>
            </a:pPr>
            <a:r>
              <a:rPr lang="en-US" sz="2400" b="1" dirty="0" err="1" smtClean="0"/>
              <a:t>Amicitia</a:t>
            </a:r>
            <a:r>
              <a:rPr lang="en-US" sz="2400" b="1" dirty="0" smtClean="0"/>
              <a:t> </a:t>
            </a:r>
          </a:p>
          <a:p>
            <a:pPr>
              <a:buFont typeface="Arial" pitchFamily="34" charset="0"/>
              <a:buChar char="•"/>
            </a:pPr>
            <a:endParaRPr lang="en-US" sz="2400" b="1" dirty="0" smtClean="0"/>
          </a:p>
          <a:p>
            <a:pPr>
              <a:buFont typeface="Arial" pitchFamily="34" charset="0"/>
              <a:buChar char="•"/>
            </a:pPr>
            <a:r>
              <a:rPr lang="en-US" sz="2400" b="1" dirty="0" err="1" smtClean="0"/>
              <a:t>Auditores</a:t>
            </a:r>
            <a:r>
              <a:rPr lang="el-GR" sz="2400" b="1" dirty="0" smtClean="0"/>
              <a:t>: Υψηλές διοικητικές θέσεις βοηθών </a:t>
            </a:r>
          </a:p>
          <a:p>
            <a:pPr>
              <a:buFont typeface="Arial" pitchFamily="34" charset="0"/>
              <a:buChar char="•"/>
            </a:pPr>
            <a:endParaRPr lang="el-GR" sz="2400" b="1" dirty="0" smtClean="0"/>
          </a:p>
          <a:p>
            <a:pPr>
              <a:buFont typeface="Arial" pitchFamily="34" charset="0"/>
              <a:buChar char="•"/>
            </a:pPr>
            <a:r>
              <a:rPr lang="el-GR" sz="2400" b="1" dirty="0" smtClean="0"/>
              <a:t>Αδυναμία Συγκλήτου- Αντιδράσεις Συγκλητικών. </a:t>
            </a:r>
          </a:p>
          <a:p>
            <a:pPr>
              <a:buFont typeface="Arial" pitchFamily="34" charset="0"/>
              <a:buChar char="•"/>
            </a:pPr>
            <a:endParaRPr lang="el-GR" sz="2400" b="1" dirty="0" smtClean="0"/>
          </a:p>
          <a:p>
            <a:pPr>
              <a:buFont typeface="Arial" pitchFamily="34" charset="0"/>
              <a:buChar char="•"/>
            </a:pPr>
            <a:r>
              <a:rPr lang="el-GR" sz="2400" b="1" dirty="0" smtClean="0"/>
              <a:t>Επίσημοι πληβείοι στους οποίους διαμοιράζονταν τρόφιμα.</a:t>
            </a:r>
          </a:p>
          <a:p>
            <a:pPr>
              <a:buFont typeface="Arial" pitchFamily="34" charset="0"/>
              <a:buChar char="•"/>
            </a:pPr>
            <a:endParaRPr lang="el-GR" sz="2400" b="1" dirty="0" smtClean="0"/>
          </a:p>
          <a:p>
            <a:pPr>
              <a:buFont typeface="Arial" pitchFamily="34" charset="0"/>
              <a:buChar char="•"/>
            </a:pPr>
            <a:r>
              <a:rPr lang="en-US" sz="2400" b="1" dirty="0" err="1" smtClean="0"/>
              <a:t>Libertini</a:t>
            </a:r>
            <a:endParaRPr lang="el-GR" sz="2400" b="1" dirty="0" smtClean="0"/>
          </a:p>
          <a:p>
            <a:pPr>
              <a:buFont typeface="Arial" pitchFamily="34" charset="0"/>
              <a:buChar char="•"/>
            </a:pPr>
            <a:endParaRPr lang="el-GR" sz="2400" b="1" dirty="0" smtClean="0"/>
          </a:p>
          <a:p>
            <a:pPr>
              <a:buFont typeface="Arial" pitchFamily="34" charset="0"/>
              <a:buChar char="•"/>
            </a:pPr>
            <a:endParaRPr lang="el-GR" sz="2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11560" y="188640"/>
            <a:ext cx="7920880" cy="5262979"/>
          </a:xfrm>
          <a:prstGeom prst="rect">
            <a:avLst/>
          </a:prstGeom>
          <a:noFill/>
        </p:spPr>
        <p:txBody>
          <a:bodyPr wrap="square" rtlCol="0">
            <a:spAutoFit/>
          </a:bodyPr>
          <a:lstStyle/>
          <a:p>
            <a:pPr algn="ctr"/>
            <a:r>
              <a:rPr lang="el-GR" sz="2400" b="1" dirty="0" smtClean="0"/>
              <a:t>ΚΟΙΝΩΝΙΚΕΣ ΑΞΙΕΣ ΚΑΙ ΘΕΣΜΟΙ </a:t>
            </a:r>
          </a:p>
          <a:p>
            <a:pPr algn="ctr"/>
            <a:endParaRPr lang="el-GR" sz="2400" b="1" dirty="0" smtClean="0"/>
          </a:p>
          <a:p>
            <a:pPr>
              <a:buFont typeface="Arial" pitchFamily="34" charset="0"/>
              <a:buChar char="•"/>
            </a:pPr>
            <a:r>
              <a:rPr lang="el-GR" sz="2400" b="1" dirty="0" smtClean="0"/>
              <a:t>Οικογένεια – Λήψη μέτρων για την προώθηση του θεσμού</a:t>
            </a:r>
          </a:p>
          <a:p>
            <a:pPr>
              <a:buFont typeface="Arial" pitchFamily="34" charset="0"/>
              <a:buChar char="•"/>
            </a:pPr>
            <a:endParaRPr lang="el-GR" sz="2400" b="1" dirty="0" smtClean="0"/>
          </a:p>
          <a:p>
            <a:pPr>
              <a:buFont typeface="Arial" pitchFamily="34" charset="0"/>
              <a:buChar char="•"/>
            </a:pPr>
            <a:r>
              <a:rPr lang="en-US" sz="2400" b="1" i="1" dirty="0" smtClean="0"/>
              <a:t>Pater </a:t>
            </a:r>
            <a:r>
              <a:rPr lang="en-US" sz="2400" b="1" i="1" dirty="0" err="1" smtClean="0"/>
              <a:t>familias</a:t>
            </a:r>
            <a:endParaRPr lang="en-US" sz="2400" b="1" i="1" dirty="0" smtClean="0"/>
          </a:p>
          <a:p>
            <a:pPr>
              <a:buFont typeface="Arial" pitchFamily="34" charset="0"/>
              <a:buChar char="•"/>
            </a:pPr>
            <a:endParaRPr lang="en-US" sz="2400" b="1" i="1" dirty="0" smtClean="0"/>
          </a:p>
          <a:p>
            <a:pPr>
              <a:buFont typeface="Arial" pitchFamily="34" charset="0"/>
              <a:buChar char="•"/>
            </a:pPr>
            <a:r>
              <a:rPr lang="el-GR" sz="2400" b="1" dirty="0" smtClean="0"/>
              <a:t>Εκπαίδευση συζύγου και τέκνων σε ζητήματα οικιακής οικονομίας και ηθικής ακεραιότητας  – Ανατροφή τέκνων επί τη βάση των ηθικών αρχών της οικογένειας – Υπακοή στους γονείς – επίδειξη </a:t>
            </a:r>
            <a:r>
              <a:rPr lang="el-GR" sz="2400" b="1" i="1" dirty="0" smtClean="0"/>
              <a:t>ευσέβειας</a:t>
            </a:r>
            <a:r>
              <a:rPr lang="el-GR" sz="2400" b="1" dirty="0" smtClean="0"/>
              <a:t> – θεσμός υιοθεσίας.</a:t>
            </a:r>
          </a:p>
          <a:p>
            <a:pPr>
              <a:buFont typeface="Arial" pitchFamily="34" charset="0"/>
              <a:buChar char="•"/>
            </a:pPr>
            <a:endParaRPr lang="el-GR" sz="2400" b="1" i="1" dirty="0" smtClean="0"/>
          </a:p>
          <a:p>
            <a:pPr>
              <a:buFont typeface="Arial" pitchFamily="34" charset="0"/>
              <a:buChar char="•"/>
            </a:pPr>
            <a:r>
              <a:rPr lang="el-GR" sz="2400" b="1" dirty="0" smtClean="0"/>
              <a:t>Περιορισμός της ελευθερίας των γυναικών και του προτύπου της </a:t>
            </a:r>
            <a:r>
              <a:rPr lang="el-GR" sz="2400" b="1" i="1" dirty="0" smtClean="0"/>
              <a:t>νέας γυναίκας</a:t>
            </a:r>
            <a:r>
              <a:rPr lang="el-GR" sz="2400" b="1" dirty="0" smtClean="0"/>
              <a:t> – προβολή του προτύπου της </a:t>
            </a:r>
            <a:r>
              <a:rPr lang="en-US" sz="2400" b="1" i="1" dirty="0" err="1" smtClean="0"/>
              <a:t>matrona</a:t>
            </a:r>
            <a:endParaRPr lang="el-GR" sz="2400" b="1"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404664"/>
            <a:ext cx="9144000" cy="6370975"/>
          </a:xfrm>
          <a:prstGeom prst="rect">
            <a:avLst/>
          </a:prstGeom>
          <a:noFill/>
        </p:spPr>
        <p:txBody>
          <a:bodyPr wrap="square" rtlCol="0">
            <a:spAutoFit/>
          </a:bodyPr>
          <a:lstStyle/>
          <a:p>
            <a:pPr algn="ctr"/>
            <a:r>
              <a:rPr lang="el-GR" sz="2400" b="1" dirty="0" smtClean="0"/>
              <a:t>ΔΙΑΚΥΒΕΡΝΗΣΗ ΚΑΤΕΚΤΗΜΕΝΩΝ ΠΕΡΙΟΧΩΝ</a:t>
            </a:r>
          </a:p>
          <a:p>
            <a:pPr algn="ctr"/>
            <a:endParaRPr lang="el-GR" sz="2400" b="1" dirty="0" smtClean="0"/>
          </a:p>
          <a:p>
            <a:pPr>
              <a:buFont typeface="Arial" pitchFamily="34" charset="0"/>
              <a:buChar char="•"/>
            </a:pPr>
            <a:r>
              <a:rPr lang="el-GR" sz="2400" b="1" i="1" dirty="0" smtClean="0"/>
              <a:t>Πελάτες βασιλείς</a:t>
            </a:r>
          </a:p>
          <a:p>
            <a:pPr>
              <a:buFont typeface="Arial" pitchFamily="34" charset="0"/>
              <a:buChar char="•"/>
            </a:pPr>
            <a:endParaRPr lang="el-GR" sz="2400" b="1" i="1" dirty="0" smtClean="0"/>
          </a:p>
          <a:p>
            <a:pPr>
              <a:buFont typeface="Arial" pitchFamily="34" charset="0"/>
              <a:buChar char="•"/>
            </a:pPr>
            <a:r>
              <a:rPr lang="el-GR" sz="2400" b="1" i="1" dirty="0" smtClean="0"/>
              <a:t>Ελευθερία πόλεων : </a:t>
            </a:r>
            <a:r>
              <a:rPr lang="el-GR" sz="2400" dirty="0" smtClean="0"/>
              <a:t>Στα πλαίσια της πατρωνίας των Ρωμαίων προς τους κατεκτημένους πληθυσμούς</a:t>
            </a:r>
          </a:p>
          <a:p>
            <a:pPr>
              <a:buFont typeface="Arial" pitchFamily="34" charset="0"/>
              <a:buChar char="•"/>
            </a:pPr>
            <a:endParaRPr lang="el-GR" sz="2400" b="1" dirty="0" smtClean="0"/>
          </a:p>
          <a:p>
            <a:pPr>
              <a:buFont typeface="Arial" pitchFamily="34" charset="0"/>
              <a:buChar char="•"/>
            </a:pPr>
            <a:r>
              <a:rPr lang="el-GR" sz="2400" b="1" dirty="0" smtClean="0"/>
              <a:t>Πόλεις </a:t>
            </a:r>
            <a:r>
              <a:rPr lang="en-US" sz="2400" b="1" i="1" dirty="0" err="1" smtClean="0"/>
              <a:t>coloniae</a:t>
            </a:r>
            <a:endParaRPr lang="el-GR" sz="2400" b="1" i="1" dirty="0" smtClean="0"/>
          </a:p>
          <a:p>
            <a:pPr>
              <a:buFont typeface="Arial" pitchFamily="34" charset="0"/>
              <a:buChar char="•"/>
            </a:pPr>
            <a:endParaRPr lang="el-GR" sz="2400" b="1" dirty="0" smtClean="0"/>
          </a:p>
          <a:p>
            <a:pPr>
              <a:buFont typeface="Arial" pitchFamily="34" charset="0"/>
              <a:buChar char="•"/>
            </a:pPr>
            <a:r>
              <a:rPr lang="el-GR" sz="2400" dirty="0" smtClean="0"/>
              <a:t>Διατήρηση τοπικής αριστοκρατίας με σκοπό τη συγκέντρωση φόρων και τη διατήρηση της τάξης</a:t>
            </a:r>
          </a:p>
          <a:p>
            <a:pPr>
              <a:buFont typeface="Arial" pitchFamily="34" charset="0"/>
              <a:buChar char="•"/>
            </a:pPr>
            <a:endParaRPr lang="el-GR" sz="2400" b="1" i="1" dirty="0" smtClean="0"/>
          </a:p>
          <a:p>
            <a:pPr>
              <a:buFont typeface="Arial" pitchFamily="34" charset="0"/>
              <a:buChar char="•"/>
            </a:pPr>
            <a:r>
              <a:rPr lang="el-GR" sz="2400" dirty="0" smtClean="0"/>
              <a:t>Ορισμός </a:t>
            </a:r>
            <a:r>
              <a:rPr lang="el-GR" sz="2400" i="1" dirty="0" smtClean="0"/>
              <a:t>ανθυπάτων (</a:t>
            </a:r>
            <a:r>
              <a:rPr lang="en-US" sz="2400" i="1" dirty="0" err="1" smtClean="0"/>
              <a:t>procunsul</a:t>
            </a:r>
            <a:r>
              <a:rPr lang="en-US" sz="2400" i="1" dirty="0" smtClean="0"/>
              <a:t>) </a:t>
            </a:r>
            <a:r>
              <a:rPr lang="el-GR" sz="2400" dirty="0" smtClean="0"/>
              <a:t>και</a:t>
            </a:r>
            <a:r>
              <a:rPr lang="el-GR" sz="2400" i="1" dirty="0" smtClean="0"/>
              <a:t> στρατιωτικών διοικητών (</a:t>
            </a:r>
            <a:r>
              <a:rPr lang="en-US" sz="2400" i="1" dirty="0" err="1" smtClean="0"/>
              <a:t>legatus</a:t>
            </a:r>
            <a:r>
              <a:rPr lang="en-US" sz="2400" i="1" dirty="0" smtClean="0"/>
              <a:t>) </a:t>
            </a:r>
            <a:r>
              <a:rPr lang="el-GR" sz="2400" i="1" dirty="0" smtClean="0"/>
              <a:t> - </a:t>
            </a:r>
            <a:r>
              <a:rPr lang="el-GR" sz="2400" dirty="0" smtClean="0"/>
              <a:t>συνεργασία με τοπική αριστοκρατία</a:t>
            </a:r>
          </a:p>
          <a:p>
            <a:pPr>
              <a:buFont typeface="Arial" pitchFamily="34" charset="0"/>
              <a:buChar char="•"/>
            </a:pPr>
            <a:endParaRPr lang="el-GR" sz="2400" i="1" dirty="0" smtClean="0"/>
          </a:p>
          <a:p>
            <a:pPr>
              <a:buFont typeface="Arial" pitchFamily="34" charset="0"/>
              <a:buChar char="•"/>
            </a:pPr>
            <a:r>
              <a:rPr lang="en-US" sz="2400" b="1" i="1" dirty="0" err="1" smtClean="0"/>
              <a:t>Mandata</a:t>
            </a:r>
            <a:r>
              <a:rPr lang="en-US" sz="2400" b="1" i="1" dirty="0" smtClean="0"/>
              <a:t>: </a:t>
            </a:r>
            <a:r>
              <a:rPr lang="el-GR" sz="2400" dirty="0" smtClean="0"/>
              <a:t>Οδηγίες αυτοκράτορα προς ανθυπάτους και στρατιωτικούς διοικητές  για τη διοίκηση της επαρχίας που τους είχε ανατεθεί.</a:t>
            </a:r>
            <a:endParaRPr lang="el-GR"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971600" y="260648"/>
            <a:ext cx="7128792" cy="5632311"/>
          </a:xfrm>
          <a:prstGeom prst="rect">
            <a:avLst/>
          </a:prstGeom>
          <a:noFill/>
        </p:spPr>
        <p:txBody>
          <a:bodyPr wrap="square" rtlCol="0">
            <a:spAutoFit/>
          </a:bodyPr>
          <a:lstStyle/>
          <a:p>
            <a:pPr algn="ctr"/>
            <a:r>
              <a:rPr lang="el-GR" sz="2400" b="1" i="1" dirty="0" smtClean="0"/>
              <a:t>ΟΙΚΟΝΟΜΙΑ</a:t>
            </a:r>
          </a:p>
          <a:p>
            <a:pPr algn="ctr"/>
            <a:endParaRPr lang="el-GR" sz="2400" b="1" i="1" dirty="0" smtClean="0"/>
          </a:p>
          <a:p>
            <a:pPr>
              <a:buFont typeface="Arial" pitchFamily="34" charset="0"/>
              <a:buChar char="•"/>
            </a:pPr>
            <a:r>
              <a:rPr lang="el-GR" sz="2400" b="1" i="1" dirty="0" smtClean="0"/>
              <a:t>Αστικοποίηση</a:t>
            </a:r>
          </a:p>
          <a:p>
            <a:pPr>
              <a:buFont typeface="Arial" pitchFamily="34" charset="0"/>
              <a:buChar char="•"/>
            </a:pPr>
            <a:r>
              <a:rPr lang="el-GR" sz="2400" b="1" i="1" dirty="0" smtClean="0"/>
              <a:t>Κατασκευή υποδομών – ασφάλεια οδικών και θαλάσσιων δικτύων </a:t>
            </a:r>
          </a:p>
          <a:p>
            <a:pPr>
              <a:buFont typeface="Arial" pitchFamily="34" charset="0"/>
              <a:buChar char="•"/>
            </a:pPr>
            <a:r>
              <a:rPr lang="el-GR" sz="2400" b="1" i="1" dirty="0" smtClean="0"/>
              <a:t>Τροφοδοσία πληθυσμού με σιτηρά – κίνητρα σε πλοιοκτήτες για τη μεταφορά τους. </a:t>
            </a:r>
          </a:p>
          <a:p>
            <a:pPr>
              <a:buFont typeface="Arial" pitchFamily="34" charset="0"/>
              <a:buChar char="•"/>
            </a:pPr>
            <a:r>
              <a:rPr lang="el-GR" sz="2400" b="1" i="1" dirty="0" smtClean="0"/>
              <a:t>Παραγωγή ειδών πολυτελείας και πολύτιμων μετάλλων.</a:t>
            </a:r>
          </a:p>
          <a:p>
            <a:pPr>
              <a:buFont typeface="Arial" pitchFamily="34" charset="0"/>
              <a:buChar char="•"/>
            </a:pPr>
            <a:r>
              <a:rPr lang="el-GR" sz="2400" b="1" i="1" dirty="0" smtClean="0"/>
              <a:t>Επιβολή φόρων σε χρήμα για την εξασφάλιση ρευστότητας και την κάλυψη των μισθών του στρατεύματος</a:t>
            </a:r>
          </a:p>
          <a:p>
            <a:pPr>
              <a:buFont typeface="Arial" pitchFamily="34" charset="0"/>
              <a:buChar char="•"/>
            </a:pPr>
            <a:r>
              <a:rPr lang="el-GR" sz="2400" b="1" i="1" dirty="0" smtClean="0"/>
              <a:t>Αλλαγές στη νομισματική πολιτική – άδεια κοπής νομισμάτων </a:t>
            </a:r>
          </a:p>
          <a:p>
            <a:pPr>
              <a:buFont typeface="Arial" pitchFamily="34" charset="0"/>
              <a:buChar char="•"/>
            </a:pPr>
            <a:r>
              <a:rPr lang="el-GR" sz="2400" b="1" i="1" dirty="0" smtClean="0"/>
              <a:t>Δούλοι</a:t>
            </a:r>
            <a:endParaRPr lang="el-GR" sz="2400" b="1"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55576" y="476672"/>
            <a:ext cx="6984776" cy="4893647"/>
          </a:xfrm>
          <a:prstGeom prst="rect">
            <a:avLst/>
          </a:prstGeom>
          <a:noFill/>
        </p:spPr>
        <p:txBody>
          <a:bodyPr wrap="square" rtlCol="0">
            <a:spAutoFit/>
          </a:bodyPr>
          <a:lstStyle/>
          <a:p>
            <a:pPr algn="ctr"/>
            <a:r>
              <a:rPr lang="el-GR" sz="2400" b="1" dirty="0" smtClean="0"/>
              <a:t>ΠΛΗΘΥΣΜΟΣ ΣΤΙΣ ΚΑΤΕΚΤΗΜΕΝΕΣ ΠΕΡΙΟΧΕΣ</a:t>
            </a:r>
          </a:p>
          <a:p>
            <a:pPr algn="ctr"/>
            <a:endParaRPr lang="el-GR" sz="2400" b="1" dirty="0" smtClean="0"/>
          </a:p>
          <a:p>
            <a:pPr>
              <a:buFont typeface="Arial" pitchFamily="34" charset="0"/>
              <a:buChar char="•"/>
            </a:pPr>
            <a:endParaRPr lang="el-GR" sz="2400" b="1" i="1" dirty="0" smtClean="0"/>
          </a:p>
          <a:p>
            <a:pPr>
              <a:buFont typeface="Arial" pitchFamily="34" charset="0"/>
              <a:buChar char="•"/>
            </a:pPr>
            <a:r>
              <a:rPr lang="el-GR" sz="2400" b="1" i="1" dirty="0" smtClean="0"/>
              <a:t>Κεντρόφυγος τακτική - περιπλάνηση</a:t>
            </a:r>
          </a:p>
          <a:p>
            <a:endParaRPr lang="el-GR" sz="2400" b="1" i="1" dirty="0" smtClean="0"/>
          </a:p>
          <a:p>
            <a:pPr>
              <a:buFont typeface="Arial" pitchFamily="34" charset="0"/>
              <a:buChar char="•"/>
            </a:pPr>
            <a:r>
              <a:rPr lang="el-GR" sz="2400" b="1" dirty="0" smtClean="0"/>
              <a:t>Αναζήτηση της </a:t>
            </a:r>
            <a:r>
              <a:rPr lang="el-GR" sz="2400" b="1" i="1" dirty="0" smtClean="0"/>
              <a:t>Τύχης </a:t>
            </a:r>
          </a:p>
          <a:p>
            <a:endParaRPr lang="el-GR" sz="2400" b="1" i="1" dirty="0" smtClean="0"/>
          </a:p>
          <a:p>
            <a:pPr>
              <a:buFont typeface="Arial" pitchFamily="34" charset="0"/>
              <a:buChar char="•"/>
            </a:pPr>
            <a:r>
              <a:rPr lang="el-GR" sz="2400" b="1" dirty="0" smtClean="0"/>
              <a:t>Ενίσχυση θεσμών όπως η </a:t>
            </a:r>
            <a:r>
              <a:rPr lang="el-GR" sz="2400" b="1" i="1" dirty="0" smtClean="0"/>
              <a:t>πατρωνία</a:t>
            </a:r>
          </a:p>
          <a:p>
            <a:endParaRPr lang="el-GR" sz="2400" b="1" i="1" dirty="0" smtClean="0"/>
          </a:p>
          <a:p>
            <a:pPr>
              <a:buFont typeface="Arial" pitchFamily="34" charset="0"/>
              <a:buChar char="•"/>
            </a:pPr>
            <a:r>
              <a:rPr lang="el-GR" sz="2400" b="1" dirty="0" smtClean="0"/>
              <a:t>Ανασφάλεια</a:t>
            </a:r>
          </a:p>
          <a:p>
            <a:endParaRPr lang="el-GR" sz="2400" b="1" dirty="0" smtClean="0"/>
          </a:p>
          <a:p>
            <a:pPr>
              <a:buFont typeface="Arial" pitchFamily="34" charset="0"/>
              <a:buChar char="•"/>
            </a:pPr>
            <a:r>
              <a:rPr lang="el-GR" sz="2400" b="1" i="1" dirty="0" smtClean="0"/>
              <a:t>Ατομικισμός</a:t>
            </a:r>
          </a:p>
          <a:p>
            <a:endParaRPr lang="el-GR" sz="2400" b="1"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43608" y="260648"/>
            <a:ext cx="7560840" cy="6001643"/>
          </a:xfrm>
          <a:prstGeom prst="rect">
            <a:avLst/>
          </a:prstGeom>
          <a:noFill/>
        </p:spPr>
        <p:txBody>
          <a:bodyPr wrap="square" rtlCol="0">
            <a:spAutoFit/>
          </a:bodyPr>
          <a:lstStyle/>
          <a:p>
            <a:pPr algn="ctr"/>
            <a:r>
              <a:rPr lang="el-GR" sz="2400" b="1" dirty="0" smtClean="0"/>
              <a:t>ΣΥΝΔΕΤΙΚΑ ΣΤΟΙΧΕΙΑ ΓΙΑ ΤΟΥΣ ΕΤΕΡΟΚΛΗΤΟΥΣ ΛΑΟΥΣ ΤΗΣ ΑΥΤΟΚΡΑΤΟΡΙΑΣ </a:t>
            </a:r>
          </a:p>
          <a:p>
            <a:pPr algn="ctr"/>
            <a:endParaRPr lang="el-GR" sz="2400" b="1" dirty="0" smtClean="0"/>
          </a:p>
          <a:p>
            <a:pPr>
              <a:buFont typeface="Arial" pitchFamily="34" charset="0"/>
              <a:buChar char="•"/>
            </a:pPr>
            <a:r>
              <a:rPr lang="el-GR" sz="2400" dirty="0" smtClean="0"/>
              <a:t>Η στάση απέναντι στο ρωμαϊκό στρατό</a:t>
            </a:r>
          </a:p>
          <a:p>
            <a:pPr>
              <a:buFont typeface="Arial" pitchFamily="34" charset="0"/>
              <a:buChar char="•"/>
            </a:pPr>
            <a:endParaRPr lang="el-GR" sz="2400" dirty="0" smtClean="0"/>
          </a:p>
          <a:p>
            <a:pPr>
              <a:buFont typeface="Arial" pitchFamily="34" charset="0"/>
              <a:buChar char="•"/>
            </a:pPr>
            <a:r>
              <a:rPr lang="el-GR" sz="2400" dirty="0" smtClean="0"/>
              <a:t>Η ελληνική γλώσσα και ο ελληνικός πολιτισμός (μια ακόμα κατάκτηση για τους Ρωμαίους)</a:t>
            </a:r>
          </a:p>
          <a:p>
            <a:pPr>
              <a:buFont typeface="Arial" pitchFamily="34" charset="0"/>
              <a:buChar char="•"/>
            </a:pPr>
            <a:endParaRPr lang="el-GR" sz="2400" dirty="0" smtClean="0"/>
          </a:p>
          <a:p>
            <a:pPr>
              <a:buFont typeface="Arial" pitchFamily="34" charset="0"/>
              <a:buChar char="•"/>
            </a:pPr>
            <a:r>
              <a:rPr lang="el-GR" sz="2400" dirty="0" smtClean="0"/>
              <a:t>Ο θεσμός της </a:t>
            </a:r>
            <a:r>
              <a:rPr lang="el-GR" sz="2400" i="1" dirty="0" smtClean="0"/>
              <a:t>Λατρείας του Αυτοκράτορα – </a:t>
            </a:r>
            <a:r>
              <a:rPr lang="el-GR" sz="2400" dirty="0" smtClean="0"/>
              <a:t>Προώθηση μέσω των </a:t>
            </a:r>
            <a:r>
              <a:rPr lang="el-GR" sz="2400" i="1" dirty="0" smtClean="0"/>
              <a:t>Κοινών</a:t>
            </a:r>
            <a:r>
              <a:rPr lang="el-GR" sz="2400" dirty="0" smtClean="0"/>
              <a:t> – Ανάδειξη των πόλεων σε </a:t>
            </a:r>
            <a:r>
              <a:rPr lang="el-GR" sz="2400" i="1" dirty="0" smtClean="0"/>
              <a:t>νεωκόρους</a:t>
            </a:r>
            <a:r>
              <a:rPr lang="el-GR" sz="2400" dirty="0" smtClean="0"/>
              <a:t>.</a:t>
            </a:r>
          </a:p>
          <a:p>
            <a:pPr>
              <a:buFont typeface="Arial" pitchFamily="34" charset="0"/>
              <a:buChar char="•"/>
            </a:pPr>
            <a:endParaRPr lang="el-GR" sz="2400" i="1" dirty="0" smtClean="0"/>
          </a:p>
          <a:p>
            <a:pPr>
              <a:buFont typeface="Arial" pitchFamily="34" charset="0"/>
              <a:buChar char="•"/>
            </a:pPr>
            <a:r>
              <a:rPr lang="el-GR" sz="2400" dirty="0" smtClean="0"/>
              <a:t>Αντιδράσεις εναντίον της Ρωμαϊκής κυριαρχίας: Προσαρμογή – αποκοπή των απομακρυσμένων περιοχών – αντιδράσεις με σκοπό τη μείωση φόρων ή δυσαρέσκεια για θρησκευτικά ζητήματα (κυρίως από τους Ιουδαίους).</a:t>
            </a:r>
          </a:p>
          <a:p>
            <a:endParaRPr lang="el-GR"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lupa-capitolina"/>
          <p:cNvPicPr>
            <a:picLocks noChangeAspect="1" noChangeArrowheads="1"/>
          </p:cNvPicPr>
          <p:nvPr/>
        </p:nvPicPr>
        <p:blipFill>
          <a:blip r:embed="rId2" cstate="print"/>
          <a:srcRect/>
          <a:stretch>
            <a:fillRect/>
          </a:stretch>
        </p:blipFill>
        <p:spPr bwMode="auto">
          <a:xfrm>
            <a:off x="0" y="0"/>
            <a:ext cx="9144000" cy="659735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827584" y="404664"/>
            <a:ext cx="7848872" cy="4524315"/>
          </a:xfrm>
          <a:prstGeom prst="rect">
            <a:avLst/>
          </a:prstGeom>
          <a:noFill/>
        </p:spPr>
        <p:txBody>
          <a:bodyPr wrap="square" rtlCol="0">
            <a:spAutoFit/>
          </a:bodyPr>
          <a:lstStyle/>
          <a:p>
            <a:pPr algn="ctr"/>
            <a:r>
              <a:rPr lang="el-GR" sz="2400" b="1" dirty="0" smtClean="0"/>
              <a:t>ΑΝΤΙΔΡΑΣΗ ΤΗΣ ΕΛΛΗΝΙΚΗΣ ΑΡΙΣΤΟΚΡΑΤΙΑΣ</a:t>
            </a:r>
          </a:p>
          <a:p>
            <a:pPr algn="ctr"/>
            <a:endParaRPr lang="el-GR" sz="2400" b="1" dirty="0" smtClean="0"/>
          </a:p>
          <a:p>
            <a:pPr>
              <a:buFont typeface="Arial" pitchFamily="34" charset="0"/>
              <a:buChar char="•"/>
            </a:pPr>
            <a:r>
              <a:rPr lang="el-GR" sz="2400" b="1" dirty="0" smtClean="0"/>
              <a:t>Εναπομείναν πεδίο δράσης μόνο το πολιτιστικό</a:t>
            </a:r>
          </a:p>
          <a:p>
            <a:pPr>
              <a:buFont typeface="Arial" pitchFamily="34" charset="0"/>
              <a:buChar char="•"/>
            </a:pPr>
            <a:endParaRPr lang="el-GR" sz="2400" b="1" dirty="0" smtClean="0"/>
          </a:p>
          <a:p>
            <a:pPr>
              <a:buFont typeface="Arial" pitchFamily="34" charset="0"/>
              <a:buChar char="•"/>
            </a:pPr>
            <a:r>
              <a:rPr lang="el-GR" sz="2400" b="1" dirty="0" smtClean="0"/>
              <a:t>Ανάπτυξη </a:t>
            </a:r>
            <a:r>
              <a:rPr lang="el-GR" sz="2400" b="1" dirty="0" err="1" smtClean="0"/>
              <a:t>υβριδιακού</a:t>
            </a:r>
            <a:r>
              <a:rPr lang="el-GR" sz="2400" b="1" dirty="0" smtClean="0"/>
              <a:t> χαρακτήρα: ιδιότητα Ρωμαίου πολίτη – Ελληνική πολιτιστική ταυτότητα</a:t>
            </a:r>
          </a:p>
          <a:p>
            <a:pPr>
              <a:buFont typeface="Arial" pitchFamily="34" charset="0"/>
              <a:buChar char="•"/>
            </a:pPr>
            <a:endParaRPr lang="el-GR" sz="2400" b="1" dirty="0" smtClean="0"/>
          </a:p>
          <a:p>
            <a:pPr>
              <a:buFont typeface="Arial" pitchFamily="34" charset="0"/>
              <a:buChar char="•"/>
            </a:pPr>
            <a:r>
              <a:rPr lang="el-GR" sz="2400" b="1" dirty="0" smtClean="0"/>
              <a:t>Φιλοπατρία – Φιλοτιμία – ανάπτυξη ευεργετικής δραστηριότητας για την πόλη- ανάδειξη των πόλεων σε </a:t>
            </a:r>
            <a:r>
              <a:rPr lang="el-GR" sz="2400" b="1" i="1" dirty="0" smtClean="0"/>
              <a:t>νεωκόρους</a:t>
            </a:r>
            <a:r>
              <a:rPr lang="el-GR" sz="2400" b="1" dirty="0" smtClean="0"/>
              <a:t> – ανταγωνισμοί μεταξύ τους. </a:t>
            </a:r>
          </a:p>
          <a:p>
            <a:pPr>
              <a:buFont typeface="Arial" pitchFamily="34" charset="0"/>
              <a:buChar char="•"/>
            </a:pPr>
            <a:endParaRPr lang="el-GR" sz="2400" b="1" dirty="0" smtClean="0"/>
          </a:p>
          <a:p>
            <a:pPr>
              <a:buFont typeface="Arial" pitchFamily="34" charset="0"/>
              <a:buChar char="•"/>
            </a:pPr>
            <a:r>
              <a:rPr lang="el-GR" sz="2400" b="1" dirty="0" smtClean="0"/>
              <a:t>Κίνημα της Β΄ Σοφιστικής – Στροφή στους προγόνους</a:t>
            </a:r>
            <a:endParaRPr lang="el-GR" sz="24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79512" y="404664"/>
            <a:ext cx="8640960" cy="5632311"/>
          </a:xfrm>
          <a:prstGeom prst="rect">
            <a:avLst/>
          </a:prstGeom>
          <a:noFill/>
        </p:spPr>
        <p:txBody>
          <a:bodyPr wrap="square" rtlCol="0">
            <a:spAutoFit/>
          </a:bodyPr>
          <a:lstStyle/>
          <a:p>
            <a:pPr algn="ctr"/>
            <a:r>
              <a:rPr lang="el-GR" sz="2400" b="1" dirty="0" smtClean="0"/>
              <a:t>ΘΡΗΣΚΕΙΑ – ΛΑΤΡΕΙΑ</a:t>
            </a:r>
          </a:p>
          <a:p>
            <a:pPr algn="ctr"/>
            <a:endParaRPr lang="el-GR" sz="2400" b="1" dirty="0" smtClean="0"/>
          </a:p>
          <a:p>
            <a:pPr>
              <a:buFont typeface="Arial" pitchFamily="34" charset="0"/>
              <a:buChar char="•"/>
            </a:pPr>
            <a:r>
              <a:rPr lang="el-GR" sz="2400" dirty="0" smtClean="0"/>
              <a:t>Συνδεδεμένη με την πολιτική – Δημόσια Λατρεία</a:t>
            </a:r>
          </a:p>
          <a:p>
            <a:pPr>
              <a:buFont typeface="Arial" pitchFamily="34" charset="0"/>
              <a:buChar char="•"/>
            </a:pPr>
            <a:endParaRPr lang="el-GR" sz="2400" b="1" dirty="0" smtClean="0"/>
          </a:p>
          <a:p>
            <a:pPr>
              <a:buFont typeface="Arial" pitchFamily="34" charset="0"/>
              <a:buChar char="•"/>
            </a:pPr>
            <a:r>
              <a:rPr lang="el-GR" sz="2400" dirty="0" smtClean="0"/>
              <a:t>Στα χέρια της αριστοκρατίας όλα τα θρησκευτικά αξιώματα και οι τελετουργίες</a:t>
            </a:r>
          </a:p>
          <a:p>
            <a:pPr>
              <a:buFont typeface="Arial" pitchFamily="34" charset="0"/>
              <a:buChar char="•"/>
            </a:pPr>
            <a:endParaRPr lang="el-GR" sz="2400" b="1" dirty="0" smtClean="0"/>
          </a:p>
          <a:p>
            <a:pPr>
              <a:buFont typeface="Arial" pitchFamily="34" charset="0"/>
              <a:buChar char="•"/>
            </a:pPr>
            <a:r>
              <a:rPr lang="el-GR" sz="2400" dirty="0" smtClean="0"/>
              <a:t>Βασικό στοιχείο της Ρωμαϊκής Λατρείας η ακρίβεια στην εκτέλεση των ιεροτελεστιών – εξασφαλίζει το ανίκητο του στρατού και την ενότητα του Κράτους – Οι ιεροτελεστίες πράξη δικαίου- </a:t>
            </a:r>
            <a:r>
              <a:rPr lang="en-US" sz="2400" i="1" dirty="0" smtClean="0"/>
              <a:t>PAX DEORUM </a:t>
            </a:r>
            <a:r>
              <a:rPr lang="el-GR" sz="2400" dirty="0" smtClean="0"/>
              <a:t>το σύστημα επικοινωνίας με τους θεούς.</a:t>
            </a:r>
            <a:r>
              <a:rPr lang="el-GR" sz="2400" b="1" dirty="0" smtClean="0"/>
              <a:t> </a:t>
            </a:r>
          </a:p>
          <a:p>
            <a:pPr>
              <a:buFont typeface="Arial" pitchFamily="34" charset="0"/>
              <a:buChar char="•"/>
            </a:pPr>
            <a:endParaRPr lang="el-GR" sz="2400" b="1" dirty="0" smtClean="0"/>
          </a:p>
          <a:p>
            <a:pPr>
              <a:buFont typeface="Arial" pitchFamily="34" charset="0"/>
              <a:buChar char="•"/>
            </a:pPr>
            <a:r>
              <a:rPr lang="el-GR" sz="2400" i="1" dirty="0" smtClean="0"/>
              <a:t>Προφητεία- Οιωνοσκοπία – Μαντική – Αστρολογία – Εξαγνισμοί</a:t>
            </a:r>
          </a:p>
          <a:p>
            <a:endParaRPr lang="el-GR" sz="2400" b="1" i="1" dirty="0" smtClean="0"/>
          </a:p>
          <a:p>
            <a:pPr>
              <a:buFont typeface="Arial" pitchFamily="34" charset="0"/>
              <a:buChar char="•"/>
            </a:pPr>
            <a:endParaRPr lang="el-GR" sz="2400" b="1"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55576" y="476672"/>
            <a:ext cx="6696744" cy="6740307"/>
          </a:xfrm>
          <a:prstGeom prst="rect">
            <a:avLst/>
          </a:prstGeom>
          <a:noFill/>
        </p:spPr>
        <p:txBody>
          <a:bodyPr wrap="square" rtlCol="0">
            <a:spAutoFit/>
          </a:bodyPr>
          <a:lstStyle/>
          <a:p>
            <a:pPr algn="ctr"/>
            <a:r>
              <a:rPr lang="el-GR" sz="2400" b="1" dirty="0" smtClean="0"/>
              <a:t>ΔΗΜΟΣΙΑ ΛΑΤΡΕΙΑ</a:t>
            </a:r>
          </a:p>
          <a:p>
            <a:pPr algn="ctr"/>
            <a:endParaRPr lang="el-GR" sz="2400" b="1" dirty="0" smtClean="0"/>
          </a:p>
          <a:p>
            <a:pPr>
              <a:buFont typeface="Arial" pitchFamily="34" charset="0"/>
              <a:buChar char="•"/>
            </a:pPr>
            <a:r>
              <a:rPr lang="el-GR" sz="2400" dirty="0" smtClean="0"/>
              <a:t>Ο αυτοκράτορας </a:t>
            </a:r>
            <a:r>
              <a:rPr lang="en-US" sz="2400" b="1" i="1" dirty="0" err="1" smtClean="0"/>
              <a:t>pontifex</a:t>
            </a:r>
            <a:r>
              <a:rPr lang="en-US" sz="2400" b="1" i="1" dirty="0" smtClean="0"/>
              <a:t> </a:t>
            </a:r>
            <a:r>
              <a:rPr lang="en-US" sz="2400" b="1" i="1" dirty="0" err="1" smtClean="0"/>
              <a:t>maximus</a:t>
            </a:r>
            <a:r>
              <a:rPr lang="en-US" sz="2400" dirty="0" smtClean="0"/>
              <a:t> </a:t>
            </a:r>
            <a:r>
              <a:rPr lang="el-GR" sz="2400" dirty="0" smtClean="0"/>
              <a:t>με ρόλο συμβουλευτικό και νομικό επί των ιεροτελεστιών – ο απόλυτος ερμηνευτής των προφητειών.</a:t>
            </a:r>
            <a:r>
              <a:rPr lang="el-GR" sz="2400" b="1" i="1" dirty="0" smtClean="0"/>
              <a:t> </a:t>
            </a:r>
          </a:p>
          <a:p>
            <a:endParaRPr lang="el-GR" sz="2400" b="1" i="1" dirty="0" smtClean="0"/>
          </a:p>
          <a:p>
            <a:pPr>
              <a:buFont typeface="Arial" pitchFamily="34" charset="0"/>
              <a:buChar char="•"/>
            </a:pPr>
            <a:r>
              <a:rPr lang="el-GR" sz="2400" dirty="0" smtClean="0"/>
              <a:t>Υιοθέτηση λατρειών κατεκτημένων λαών – Ένταξη στο ρωμαϊκό πάνθεον </a:t>
            </a:r>
          </a:p>
          <a:p>
            <a:pPr>
              <a:buFont typeface="Arial" pitchFamily="34" charset="0"/>
              <a:buChar char="•"/>
            </a:pPr>
            <a:endParaRPr lang="el-GR" sz="2400" dirty="0" smtClean="0"/>
          </a:p>
          <a:p>
            <a:pPr>
              <a:buFont typeface="Arial" pitchFamily="34" charset="0"/>
              <a:buChar char="•"/>
            </a:pPr>
            <a:r>
              <a:rPr lang="el-GR" sz="2400" dirty="0" smtClean="0"/>
              <a:t> </a:t>
            </a:r>
            <a:r>
              <a:rPr lang="en-US" sz="2400" dirty="0" smtClean="0"/>
              <a:t>K</a:t>
            </a:r>
            <a:r>
              <a:rPr lang="el-GR" sz="2400" dirty="0" err="1" smtClean="0"/>
              <a:t>οινή</a:t>
            </a:r>
            <a:r>
              <a:rPr lang="el-GR" sz="2400" dirty="0" smtClean="0"/>
              <a:t> λατρεία με προστάτιδες θεότητες των πόλεων και της</a:t>
            </a:r>
            <a:r>
              <a:rPr lang="el-GR" sz="2400" i="1" dirty="0" smtClean="0"/>
              <a:t> Λατρείας του Αυτοκράτορα.</a:t>
            </a:r>
          </a:p>
          <a:p>
            <a:endParaRPr lang="el-GR" sz="2400" b="1" i="1" dirty="0" smtClean="0"/>
          </a:p>
          <a:p>
            <a:pPr>
              <a:buFont typeface="Arial" pitchFamily="34" charset="0"/>
              <a:buChar char="•"/>
            </a:pPr>
            <a:r>
              <a:rPr lang="el-GR" sz="2400" dirty="0" smtClean="0"/>
              <a:t>Προώθηση της</a:t>
            </a:r>
            <a:r>
              <a:rPr lang="el-GR" sz="2400" i="1" dirty="0" smtClean="0"/>
              <a:t> Λατρείας του Αυτοκράτορα</a:t>
            </a:r>
            <a:r>
              <a:rPr lang="el-GR" sz="2400" dirty="0" smtClean="0"/>
              <a:t>.</a:t>
            </a:r>
          </a:p>
          <a:p>
            <a:pPr>
              <a:buFont typeface="Arial" pitchFamily="34" charset="0"/>
              <a:buChar char="•"/>
            </a:pPr>
            <a:endParaRPr lang="el-GR" sz="2400" b="1" i="1" dirty="0" smtClean="0"/>
          </a:p>
          <a:p>
            <a:pPr>
              <a:buFont typeface="Arial" pitchFamily="34" charset="0"/>
              <a:buChar char="•"/>
            </a:pPr>
            <a:r>
              <a:rPr lang="el-GR" sz="2400" dirty="0" smtClean="0"/>
              <a:t>Τήρηση της επίσημης δημόσιας λατρείας και στις πόλεις </a:t>
            </a:r>
            <a:r>
              <a:rPr lang="en-US" sz="2400" i="1" dirty="0" err="1" smtClean="0"/>
              <a:t>coloniae</a:t>
            </a:r>
            <a:endParaRPr lang="en-US" sz="2400" i="1" dirty="0" smtClean="0"/>
          </a:p>
          <a:p>
            <a:pPr>
              <a:buFont typeface="Arial" pitchFamily="34" charset="0"/>
              <a:buChar char="•"/>
            </a:pPr>
            <a:endParaRPr lang="en-US" sz="2400" i="1" dirty="0" smtClean="0"/>
          </a:p>
          <a:p>
            <a:endParaRPr lang="el-GR"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971600" y="404664"/>
            <a:ext cx="7344816" cy="6001643"/>
          </a:xfrm>
          <a:prstGeom prst="rect">
            <a:avLst/>
          </a:prstGeom>
          <a:noFill/>
        </p:spPr>
        <p:txBody>
          <a:bodyPr wrap="square" rtlCol="0">
            <a:spAutoFit/>
          </a:bodyPr>
          <a:lstStyle/>
          <a:p>
            <a:pPr algn="ctr"/>
            <a:r>
              <a:rPr lang="el-GR" sz="2400" b="1" dirty="0" smtClean="0"/>
              <a:t>ΙΔΙΩΤΙΚΗ ΛΑΤΡΕΙΑ </a:t>
            </a:r>
          </a:p>
          <a:p>
            <a:pPr algn="ctr"/>
            <a:endParaRPr lang="el-GR" sz="2400" b="1" dirty="0" smtClean="0"/>
          </a:p>
          <a:p>
            <a:pPr>
              <a:buFont typeface="Arial" pitchFamily="34" charset="0"/>
              <a:buChar char="•"/>
            </a:pPr>
            <a:r>
              <a:rPr lang="el-GR" sz="2400" b="1" dirty="0" smtClean="0"/>
              <a:t>Έδινε στο λαό τη δυνατότητα συμμετοχής</a:t>
            </a:r>
          </a:p>
          <a:p>
            <a:pPr>
              <a:buFont typeface="Arial" pitchFamily="34" charset="0"/>
              <a:buChar char="•"/>
            </a:pPr>
            <a:endParaRPr lang="el-GR" sz="2400" b="1" dirty="0" smtClean="0"/>
          </a:p>
          <a:p>
            <a:pPr>
              <a:buFont typeface="Arial" pitchFamily="34" charset="0"/>
              <a:buChar char="•"/>
            </a:pPr>
            <a:r>
              <a:rPr lang="el-GR" sz="2400" b="1" dirty="0" smtClean="0"/>
              <a:t>Εντάσσεται εν γένει στη δημόσια λατρεία – τα όρια είναι δυσδιάκριτα </a:t>
            </a:r>
          </a:p>
          <a:p>
            <a:pPr>
              <a:buFont typeface="Arial" pitchFamily="34" charset="0"/>
              <a:buChar char="•"/>
            </a:pPr>
            <a:endParaRPr lang="el-GR" sz="2400" b="1" dirty="0" smtClean="0"/>
          </a:p>
          <a:p>
            <a:pPr>
              <a:buFont typeface="Arial" pitchFamily="34" charset="0"/>
              <a:buChar char="•"/>
            </a:pPr>
            <a:r>
              <a:rPr lang="el-GR" sz="2400" b="1" dirty="0" smtClean="0"/>
              <a:t>Άδεια από το κράτος για την εισαγωγή και λειτουργία των σχηματισμών τους </a:t>
            </a:r>
          </a:p>
          <a:p>
            <a:pPr>
              <a:buFont typeface="Arial" pitchFamily="34" charset="0"/>
              <a:buChar char="•"/>
            </a:pPr>
            <a:endParaRPr lang="el-GR" sz="2400" b="1" dirty="0" smtClean="0"/>
          </a:p>
          <a:p>
            <a:pPr>
              <a:buFont typeface="Arial" pitchFamily="34" charset="0"/>
              <a:buChar char="•"/>
            </a:pPr>
            <a:r>
              <a:rPr lang="el-GR" sz="2400" b="1" dirty="0" smtClean="0"/>
              <a:t>Βασική προϋπόθεση ένταξης ενός ατόμου η </a:t>
            </a:r>
            <a:r>
              <a:rPr lang="el-GR" sz="2400" b="1" i="1" dirty="0" smtClean="0"/>
              <a:t>προαίρεση</a:t>
            </a:r>
            <a:r>
              <a:rPr lang="el-GR" sz="2400" b="1" dirty="0" smtClean="0"/>
              <a:t>, η ελεύθερή του βούληση</a:t>
            </a:r>
          </a:p>
          <a:p>
            <a:pPr>
              <a:buFont typeface="Arial" pitchFamily="34" charset="0"/>
              <a:buChar char="•"/>
            </a:pPr>
            <a:endParaRPr lang="el-GR" sz="2400" b="1" dirty="0" smtClean="0"/>
          </a:p>
          <a:p>
            <a:pPr>
              <a:buFont typeface="Arial" pitchFamily="34" charset="0"/>
              <a:buChar char="•"/>
            </a:pPr>
            <a:r>
              <a:rPr lang="el-GR" sz="2400" b="1" i="1" dirty="0" smtClean="0"/>
              <a:t>Οίκος</a:t>
            </a:r>
            <a:r>
              <a:rPr lang="el-GR" sz="2400" b="1" dirty="0" smtClean="0"/>
              <a:t> – </a:t>
            </a:r>
            <a:r>
              <a:rPr lang="el-GR" sz="2400" b="1" i="1" dirty="0" smtClean="0"/>
              <a:t>Κολλέγια</a:t>
            </a:r>
            <a:r>
              <a:rPr lang="el-GR" sz="2400" b="1" dirty="0" smtClean="0"/>
              <a:t> – </a:t>
            </a:r>
            <a:r>
              <a:rPr lang="el-GR" sz="2400" b="1" i="1" dirty="0" smtClean="0"/>
              <a:t>Συναγωγές</a:t>
            </a:r>
            <a:r>
              <a:rPr lang="el-GR" sz="2400" b="1" dirty="0" smtClean="0"/>
              <a:t> – </a:t>
            </a:r>
            <a:r>
              <a:rPr lang="el-GR" sz="2400" b="1" i="1" dirty="0" smtClean="0"/>
              <a:t>Φιλοσοφικές Σχολές</a:t>
            </a:r>
            <a:r>
              <a:rPr lang="el-GR" sz="2400" b="1" dirty="0" smtClean="0"/>
              <a:t> –</a:t>
            </a:r>
            <a:r>
              <a:rPr lang="el-GR" sz="2400" b="1" i="1" dirty="0" smtClean="0"/>
              <a:t> Μυστηριακές Λατρείες</a:t>
            </a:r>
          </a:p>
          <a:p>
            <a:endParaRPr lang="el-GR" sz="2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899592" y="404664"/>
            <a:ext cx="7488832" cy="6001643"/>
          </a:xfrm>
          <a:prstGeom prst="rect">
            <a:avLst/>
          </a:prstGeom>
          <a:noFill/>
        </p:spPr>
        <p:txBody>
          <a:bodyPr wrap="square" rtlCol="0">
            <a:spAutoFit/>
          </a:bodyPr>
          <a:lstStyle/>
          <a:p>
            <a:pPr algn="ctr"/>
            <a:r>
              <a:rPr lang="el-GR" sz="2400" b="1" i="1" dirty="0" smtClean="0"/>
              <a:t>ΟΙΚΟΣ</a:t>
            </a:r>
            <a:r>
              <a:rPr lang="el-GR" sz="2400" b="1" dirty="0" smtClean="0"/>
              <a:t> – </a:t>
            </a:r>
            <a:r>
              <a:rPr lang="en-US" sz="2400" b="1" i="1" dirty="0" smtClean="0"/>
              <a:t>FAMILIA</a:t>
            </a:r>
          </a:p>
          <a:p>
            <a:pPr algn="ctr"/>
            <a:endParaRPr lang="en-US" sz="2400" b="1" i="1" dirty="0" smtClean="0"/>
          </a:p>
          <a:p>
            <a:pPr>
              <a:buFont typeface="Arial" pitchFamily="34" charset="0"/>
              <a:buChar char="•"/>
            </a:pPr>
            <a:r>
              <a:rPr lang="el-GR" sz="2400" dirty="0" smtClean="0"/>
              <a:t>Λατρευτικός και οικονομικός οργανισμός</a:t>
            </a:r>
          </a:p>
          <a:p>
            <a:pPr>
              <a:buFont typeface="Arial" pitchFamily="34" charset="0"/>
              <a:buChar char="•"/>
            </a:pPr>
            <a:r>
              <a:rPr lang="el-GR" sz="2400" i="1" dirty="0" smtClean="0"/>
              <a:t>Αρχηγός ο </a:t>
            </a:r>
            <a:r>
              <a:rPr lang="en-US" sz="2400" b="1" i="1" dirty="0" err="1" smtClean="0"/>
              <a:t>pater</a:t>
            </a:r>
            <a:r>
              <a:rPr lang="en-US" sz="2400" b="1" i="1" dirty="0" smtClean="0"/>
              <a:t> </a:t>
            </a:r>
            <a:r>
              <a:rPr lang="en-US" sz="2400" b="1" i="1" dirty="0" err="1" smtClean="0"/>
              <a:t>familias</a:t>
            </a:r>
            <a:r>
              <a:rPr lang="en-US" sz="2400" b="1" i="1" dirty="0" smtClean="0"/>
              <a:t> </a:t>
            </a:r>
          </a:p>
          <a:p>
            <a:pPr>
              <a:buFont typeface="Arial" pitchFamily="34" charset="0"/>
              <a:buChar char="•"/>
            </a:pPr>
            <a:r>
              <a:rPr lang="el-GR" sz="2400" dirty="0" smtClean="0"/>
              <a:t>Μπορούν και γυναίκες</a:t>
            </a:r>
            <a:r>
              <a:rPr lang="en-US" sz="2400" dirty="0" smtClean="0"/>
              <a:t> </a:t>
            </a:r>
            <a:r>
              <a:rPr lang="el-GR" sz="2400" dirty="0" smtClean="0"/>
              <a:t>να ηγούνται αλλά χρειάζονται άρρενα συγγενή τους για τη δημόσια εκπροσώπησή τους.</a:t>
            </a:r>
          </a:p>
          <a:p>
            <a:pPr>
              <a:buFont typeface="Arial" pitchFamily="34" charset="0"/>
              <a:buChar char="•"/>
            </a:pPr>
            <a:r>
              <a:rPr lang="el-GR" sz="2400" dirty="0" smtClean="0"/>
              <a:t>Περιλαμβάνονται οι σύζυγοι, φυσικά και υιοθετημένα τέκνα – συγγενείς – πελάτες – απελεύθεροι – δούλοι – ακίνητη περιουσία.</a:t>
            </a:r>
            <a:r>
              <a:rPr lang="el-GR" sz="2400" b="1" i="1" dirty="0" smtClean="0"/>
              <a:t>  </a:t>
            </a:r>
          </a:p>
          <a:p>
            <a:pPr>
              <a:buFont typeface="Arial" pitchFamily="34" charset="0"/>
              <a:buChar char="•"/>
            </a:pPr>
            <a:r>
              <a:rPr lang="en-US" sz="2400" b="1" i="1" dirty="0" err="1" smtClean="0"/>
              <a:t>Lares</a:t>
            </a:r>
            <a:r>
              <a:rPr lang="en-US" sz="2400" b="1" i="1" dirty="0" smtClean="0"/>
              <a:t> – </a:t>
            </a:r>
            <a:r>
              <a:rPr lang="en-US" sz="2400" b="1" i="1" dirty="0" err="1" smtClean="0"/>
              <a:t>Penates</a:t>
            </a:r>
            <a:r>
              <a:rPr lang="en-US" sz="2400" b="1" i="1" dirty="0" smtClean="0"/>
              <a:t> </a:t>
            </a:r>
            <a:r>
              <a:rPr lang="el-GR" sz="2400" b="1" i="1" dirty="0" smtClean="0"/>
              <a:t>: </a:t>
            </a:r>
            <a:r>
              <a:rPr lang="el-GR" sz="2400" dirty="0" smtClean="0"/>
              <a:t>Θεοποιημένοι πρόγονοι</a:t>
            </a:r>
          </a:p>
          <a:p>
            <a:pPr>
              <a:buFont typeface="Arial" pitchFamily="34" charset="0"/>
              <a:buChar char="•"/>
            </a:pPr>
            <a:r>
              <a:rPr lang="en-US" sz="2400" b="1" i="1" dirty="0" smtClean="0"/>
              <a:t>Genius – Juno : </a:t>
            </a:r>
            <a:r>
              <a:rPr lang="el-GR" sz="2400" i="1" dirty="0" smtClean="0"/>
              <a:t>Το πνεύμα του πατέρα και της μητέρας </a:t>
            </a:r>
          </a:p>
          <a:p>
            <a:pPr>
              <a:buFont typeface="Arial" pitchFamily="34" charset="0"/>
              <a:buChar char="•"/>
            </a:pPr>
            <a:r>
              <a:rPr lang="el-GR" sz="2400" dirty="0" smtClean="0"/>
              <a:t>Θεωρητικά επικρατεί η λατρεία των θεών του </a:t>
            </a:r>
            <a:r>
              <a:rPr lang="en-US" sz="2400" i="1" dirty="0" err="1" smtClean="0"/>
              <a:t>pater</a:t>
            </a:r>
            <a:r>
              <a:rPr lang="en-US" sz="2400" i="1" dirty="0" smtClean="0"/>
              <a:t> </a:t>
            </a:r>
            <a:r>
              <a:rPr lang="en-US" sz="2400" i="1" dirty="0" err="1" smtClean="0"/>
              <a:t>familias</a:t>
            </a:r>
            <a:r>
              <a:rPr lang="en-US" sz="2400" dirty="0" smtClean="0"/>
              <a:t> </a:t>
            </a:r>
            <a:r>
              <a:rPr lang="el-GR" sz="2400" dirty="0" smtClean="0"/>
              <a:t>με υποχρέωση της συζύγου να την ακολουθήσει. Μπορούσε όμως και να αρνηθεί αν ήθελε και εφόσον ανήκε στη δικαιοδοσία του πατέρα της</a:t>
            </a:r>
          </a:p>
          <a:p>
            <a:pPr>
              <a:buFont typeface="Arial" pitchFamily="34" charset="0"/>
              <a:buChar char="•"/>
            </a:pPr>
            <a:r>
              <a:rPr lang="el-GR" sz="2400" dirty="0" smtClean="0"/>
              <a:t>Ένταξη και των δούλων </a:t>
            </a:r>
            <a:endParaRPr lang="el-GR"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2008" y="260648"/>
            <a:ext cx="8604448" cy="6370975"/>
          </a:xfrm>
          <a:prstGeom prst="rect">
            <a:avLst/>
          </a:prstGeom>
          <a:noFill/>
        </p:spPr>
        <p:txBody>
          <a:bodyPr wrap="square" rtlCol="0">
            <a:spAutoFit/>
          </a:bodyPr>
          <a:lstStyle/>
          <a:p>
            <a:pPr algn="ctr"/>
            <a:r>
              <a:rPr lang="en-US" sz="2400" b="1" i="1" dirty="0" smtClean="0"/>
              <a:t>COLLEGIA</a:t>
            </a:r>
            <a:endParaRPr lang="el-GR" sz="2400" b="1" i="1" dirty="0" smtClean="0"/>
          </a:p>
          <a:p>
            <a:pPr algn="ctr"/>
            <a:endParaRPr lang="el-GR" sz="2400" b="1" i="1" dirty="0" smtClean="0"/>
          </a:p>
          <a:p>
            <a:pPr>
              <a:buFont typeface="Arial" pitchFamily="34" charset="0"/>
              <a:buChar char="•"/>
            </a:pPr>
            <a:r>
              <a:rPr lang="el-GR" sz="2400" dirty="0" smtClean="0"/>
              <a:t>Ενώσεις με βάση επαγγελματική, εθνική ή λατρευτική</a:t>
            </a:r>
          </a:p>
          <a:p>
            <a:pPr>
              <a:buFont typeface="Arial" pitchFamily="34" charset="0"/>
              <a:buChar char="•"/>
            </a:pPr>
            <a:r>
              <a:rPr lang="el-GR" sz="2400" dirty="0" smtClean="0"/>
              <a:t>Αύξηση αριθμού τους κατά την αυτοκρατορία λόγω της μετακίνησης των πληθυσμών και της αποκοπής από τα πατρογονικά εδάφη. </a:t>
            </a:r>
          </a:p>
          <a:p>
            <a:pPr>
              <a:buFont typeface="Arial" pitchFamily="34" charset="0"/>
              <a:buChar char="•"/>
            </a:pPr>
            <a:r>
              <a:rPr lang="el-GR" sz="2400" dirty="0" smtClean="0"/>
              <a:t>Φορέας πολιτιστική ταυτότητας</a:t>
            </a:r>
          </a:p>
          <a:p>
            <a:pPr>
              <a:buFont typeface="Arial" pitchFamily="34" charset="0"/>
              <a:buChar char="•"/>
            </a:pPr>
            <a:r>
              <a:rPr lang="el-GR" sz="2400" dirty="0" smtClean="0"/>
              <a:t>Υποχρέωση ταφής των μελών τους</a:t>
            </a:r>
          </a:p>
          <a:p>
            <a:pPr>
              <a:buFont typeface="Arial" pitchFamily="34" charset="0"/>
              <a:buChar char="•"/>
            </a:pPr>
            <a:r>
              <a:rPr lang="el-GR" sz="2400" dirty="0" smtClean="0"/>
              <a:t>Πάτρωνας αναλάμβανε τα έξοδα του κοινού γεύματος και της ενοικίασης του χώρου συνεστίασης</a:t>
            </a:r>
          </a:p>
          <a:p>
            <a:pPr>
              <a:buFont typeface="Arial" pitchFamily="34" charset="0"/>
              <a:buChar char="•"/>
            </a:pPr>
            <a:r>
              <a:rPr lang="el-GR" sz="2400" dirty="0" smtClean="0"/>
              <a:t>Τιμητικές επιγραφές για τον </a:t>
            </a:r>
            <a:r>
              <a:rPr lang="el-GR" sz="2400" i="1" dirty="0" smtClean="0"/>
              <a:t>πάτρωνα</a:t>
            </a:r>
          </a:p>
          <a:p>
            <a:pPr>
              <a:buFont typeface="Arial" pitchFamily="34" charset="0"/>
              <a:buChar char="•"/>
            </a:pPr>
            <a:r>
              <a:rPr lang="el-GR" sz="2400" dirty="0" smtClean="0"/>
              <a:t>Αξιώματα που αντιγράφουν τους θεσμούς της πόλης: </a:t>
            </a:r>
            <a:r>
              <a:rPr lang="en-US" sz="2400" i="1" dirty="0" smtClean="0"/>
              <a:t>curator</a:t>
            </a:r>
            <a:r>
              <a:rPr lang="el-GR" sz="2400" i="1" dirty="0" smtClean="0"/>
              <a:t>, </a:t>
            </a:r>
            <a:r>
              <a:rPr lang="en-US" sz="2400" i="1" dirty="0" err="1" smtClean="0"/>
              <a:t>decurio</a:t>
            </a:r>
            <a:r>
              <a:rPr lang="en-US" sz="2400" dirty="0" smtClean="0"/>
              <a:t>, </a:t>
            </a:r>
            <a:r>
              <a:rPr lang="el-GR" sz="2400" i="1" dirty="0" err="1" smtClean="0"/>
              <a:t>ἐπιμελητής</a:t>
            </a:r>
            <a:r>
              <a:rPr lang="el-GR" sz="2400" i="1" dirty="0" smtClean="0"/>
              <a:t>, </a:t>
            </a:r>
            <a:r>
              <a:rPr lang="el-GR" sz="2400" i="1" dirty="0" err="1" smtClean="0"/>
              <a:t>ἱερεύς</a:t>
            </a:r>
            <a:r>
              <a:rPr lang="el-GR" sz="2400" i="1" dirty="0" smtClean="0"/>
              <a:t>, διάκονος, </a:t>
            </a:r>
            <a:r>
              <a:rPr lang="el-GR" sz="2400" i="1" dirty="0" err="1" smtClean="0"/>
              <a:t>πρέσβυς</a:t>
            </a:r>
            <a:r>
              <a:rPr lang="el-GR" sz="2400" i="1" dirty="0" smtClean="0"/>
              <a:t>, </a:t>
            </a:r>
            <a:r>
              <a:rPr lang="el-GR" sz="2400" i="1" dirty="0" err="1" smtClean="0"/>
              <a:t>ἀρχισυάγωγος</a:t>
            </a:r>
            <a:endParaRPr lang="en-US" sz="2400" i="1" dirty="0" smtClean="0"/>
          </a:p>
          <a:p>
            <a:pPr>
              <a:buFont typeface="Arial" pitchFamily="34" charset="0"/>
              <a:buChar char="•"/>
            </a:pPr>
            <a:r>
              <a:rPr lang="el-GR" sz="2400" dirty="0" smtClean="0"/>
              <a:t>Υιοθέτηση προσφώνησης ορολογίας της οικογένειας</a:t>
            </a:r>
            <a:r>
              <a:rPr lang="el-GR" sz="2400" i="1" dirty="0" smtClean="0"/>
              <a:t>: </a:t>
            </a:r>
            <a:r>
              <a:rPr lang="el-GR" sz="2400" i="1" dirty="0" err="1" smtClean="0"/>
              <a:t>ἀδελφός</a:t>
            </a:r>
            <a:r>
              <a:rPr lang="el-GR" sz="2400" dirty="0" smtClean="0"/>
              <a:t>, </a:t>
            </a:r>
            <a:r>
              <a:rPr lang="el-GR" sz="2400" i="1" dirty="0" err="1" smtClean="0"/>
              <a:t>ἀδελφή</a:t>
            </a:r>
            <a:r>
              <a:rPr lang="el-GR" sz="2400" dirty="0" smtClean="0"/>
              <a:t>, </a:t>
            </a:r>
            <a:r>
              <a:rPr lang="el-GR" sz="2400" i="1" dirty="0" smtClean="0"/>
              <a:t>πατήρ</a:t>
            </a:r>
            <a:r>
              <a:rPr lang="el-GR" sz="2400" dirty="0" smtClean="0"/>
              <a:t>, </a:t>
            </a:r>
            <a:r>
              <a:rPr lang="el-GR" sz="2400" i="1" dirty="0" err="1" smtClean="0"/>
              <a:t>μήτηρ</a:t>
            </a:r>
            <a:r>
              <a:rPr lang="el-GR" sz="2400" i="1" dirty="0" smtClean="0"/>
              <a:t>.</a:t>
            </a:r>
          </a:p>
          <a:p>
            <a:pPr>
              <a:buFont typeface="Arial" pitchFamily="34" charset="0"/>
              <a:buChar char="•"/>
            </a:pPr>
            <a:r>
              <a:rPr lang="el-GR" sz="2400" dirty="0" smtClean="0"/>
              <a:t>Συνεργασία με την πόλη κατά την επίσημη λατρεία της προστάτιδας θεότητας</a:t>
            </a:r>
            <a:endParaRPr lang="el-GR"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827584" y="620688"/>
            <a:ext cx="7632848" cy="4893647"/>
          </a:xfrm>
          <a:prstGeom prst="rect">
            <a:avLst/>
          </a:prstGeom>
          <a:noFill/>
        </p:spPr>
        <p:txBody>
          <a:bodyPr wrap="square" rtlCol="0">
            <a:spAutoFit/>
          </a:bodyPr>
          <a:lstStyle/>
          <a:p>
            <a:pPr algn="ctr"/>
            <a:r>
              <a:rPr lang="el-GR" sz="2400" b="1" dirty="0" smtClean="0"/>
              <a:t>ΣΥΝΑΓΩΓΗ</a:t>
            </a:r>
          </a:p>
          <a:p>
            <a:pPr algn="ctr"/>
            <a:endParaRPr lang="el-GR" sz="2400" b="1" dirty="0" smtClean="0"/>
          </a:p>
          <a:p>
            <a:pPr>
              <a:buFont typeface="Arial" pitchFamily="34" charset="0"/>
              <a:buChar char="•"/>
            </a:pPr>
            <a:r>
              <a:rPr lang="el-GR" sz="2400" dirty="0" smtClean="0"/>
              <a:t>Για το ρωμαϊκό νόμο είναι κολλέγιο για τους Ιουδαίους της Διασποράς το αντίστοιχο της </a:t>
            </a:r>
            <a:r>
              <a:rPr lang="el-GR" sz="2400" i="1" dirty="0" smtClean="0"/>
              <a:t>πόλης</a:t>
            </a:r>
          </a:p>
          <a:p>
            <a:pPr>
              <a:buFont typeface="Arial" pitchFamily="34" charset="0"/>
              <a:buChar char="•"/>
            </a:pPr>
            <a:r>
              <a:rPr lang="el-GR" sz="2400" i="1" dirty="0" smtClean="0"/>
              <a:t>Προσευχή</a:t>
            </a:r>
          </a:p>
          <a:p>
            <a:pPr>
              <a:buFont typeface="Arial" pitchFamily="34" charset="0"/>
              <a:buChar char="•"/>
            </a:pPr>
            <a:r>
              <a:rPr lang="el-GR" sz="2400" dirty="0" smtClean="0"/>
              <a:t>Διδασκαλία</a:t>
            </a:r>
            <a:r>
              <a:rPr lang="el-GR" sz="2400" i="1" dirty="0" smtClean="0"/>
              <a:t> Νόμου (</a:t>
            </a:r>
            <a:r>
              <a:rPr lang="el-GR" sz="2400" i="1" dirty="0" err="1" smtClean="0"/>
              <a:t>Τορά</a:t>
            </a:r>
            <a:r>
              <a:rPr lang="el-GR" sz="2400" i="1" dirty="0" smtClean="0"/>
              <a:t>) και Προφητών</a:t>
            </a:r>
          </a:p>
          <a:p>
            <a:pPr>
              <a:buFont typeface="Arial" pitchFamily="34" charset="0"/>
              <a:buChar char="•"/>
            </a:pPr>
            <a:r>
              <a:rPr lang="el-GR" sz="2400" dirty="0" smtClean="0"/>
              <a:t>Εκμάθηση αρετών</a:t>
            </a:r>
          </a:p>
          <a:p>
            <a:pPr>
              <a:buFont typeface="Arial" pitchFamily="34" charset="0"/>
              <a:buChar char="•"/>
            </a:pPr>
            <a:r>
              <a:rPr lang="el-GR" sz="2400" dirty="0" smtClean="0"/>
              <a:t>Συγκέντρωση χρημάτων</a:t>
            </a:r>
            <a:r>
              <a:rPr lang="en-US" sz="2400" dirty="0" smtClean="0"/>
              <a:t> </a:t>
            </a:r>
            <a:r>
              <a:rPr lang="el-GR" sz="2400" dirty="0" smtClean="0"/>
              <a:t>και φύλαξη τους για αποστολή στο Ναό</a:t>
            </a:r>
          </a:p>
          <a:p>
            <a:pPr>
              <a:buFont typeface="Arial" pitchFamily="34" charset="0"/>
              <a:buChar char="•"/>
            </a:pPr>
            <a:r>
              <a:rPr lang="el-GR" sz="2400" dirty="0" smtClean="0"/>
              <a:t>Δεν προσφέρεται θυσία</a:t>
            </a:r>
          </a:p>
          <a:p>
            <a:pPr>
              <a:buFont typeface="Arial" pitchFamily="34" charset="0"/>
              <a:buChar char="•"/>
            </a:pPr>
            <a:r>
              <a:rPr lang="el-GR" sz="2400" dirty="0" smtClean="0"/>
              <a:t>Αξιώματα που αντιγράφουν τους θεσμούς της πόλης:</a:t>
            </a:r>
            <a:r>
              <a:rPr lang="el-GR" sz="2400" i="1" dirty="0" smtClean="0"/>
              <a:t> Γερουσία – </a:t>
            </a:r>
            <a:r>
              <a:rPr lang="el-GR" sz="2400" i="1" dirty="0" err="1" smtClean="0"/>
              <a:t>αρχισυνάγωγος</a:t>
            </a:r>
            <a:r>
              <a:rPr lang="el-GR" sz="2400" i="1" dirty="0" smtClean="0"/>
              <a:t> – γραμματέας – φροντιστής </a:t>
            </a:r>
          </a:p>
          <a:p>
            <a:pPr>
              <a:buFont typeface="Arial" pitchFamily="34" charset="0"/>
              <a:buChar char="•"/>
            </a:pPr>
            <a:r>
              <a:rPr lang="el-GR" sz="2400" i="1" dirty="0" smtClean="0"/>
              <a:t>Σεβόμενοι ή φοβούμενοι τον </a:t>
            </a:r>
            <a:r>
              <a:rPr lang="el-GR" sz="2400" i="1" dirty="0" err="1" smtClean="0"/>
              <a:t>θεόν</a:t>
            </a:r>
            <a:r>
              <a:rPr lang="el-GR" sz="2400" i="1" dirty="0" smtClean="0"/>
              <a:t>.</a:t>
            </a:r>
            <a:endParaRPr lang="el-GR" sz="2400"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827584" y="476672"/>
            <a:ext cx="7632848" cy="6370975"/>
          </a:xfrm>
          <a:prstGeom prst="rect">
            <a:avLst/>
          </a:prstGeom>
          <a:noFill/>
        </p:spPr>
        <p:txBody>
          <a:bodyPr wrap="square" rtlCol="0">
            <a:spAutoFit/>
          </a:bodyPr>
          <a:lstStyle/>
          <a:p>
            <a:pPr algn="ctr"/>
            <a:r>
              <a:rPr lang="el-GR" sz="2400" b="1" dirty="0" smtClean="0"/>
              <a:t>ΦΙΛΟΣΟΦΙΚΕΣ ΣΧΟΛΕΣ</a:t>
            </a:r>
          </a:p>
          <a:p>
            <a:pPr>
              <a:buFont typeface="Arial" pitchFamily="34" charset="0"/>
              <a:buChar char="•"/>
            </a:pPr>
            <a:endParaRPr lang="el-GR" sz="2400" dirty="0" smtClean="0"/>
          </a:p>
          <a:p>
            <a:pPr>
              <a:buFont typeface="Arial" pitchFamily="34" charset="0"/>
              <a:buChar char="•"/>
            </a:pPr>
            <a:r>
              <a:rPr lang="el-GR" sz="2400" dirty="0" smtClean="0"/>
              <a:t>Κριτική απέναντι στην επίσημη λατρεία </a:t>
            </a:r>
          </a:p>
          <a:p>
            <a:pPr>
              <a:buFont typeface="Arial" pitchFamily="34" charset="0"/>
              <a:buChar char="•"/>
            </a:pPr>
            <a:r>
              <a:rPr lang="el-GR" sz="2400" dirty="0" smtClean="0"/>
              <a:t>Αλληγορική ερμηνεία των θρησκευτικών πεποιθήσεων – μύθων – αναζήτηση του </a:t>
            </a:r>
            <a:r>
              <a:rPr lang="el-GR" sz="2400" i="1" dirty="0" smtClean="0"/>
              <a:t>θείου-</a:t>
            </a:r>
            <a:r>
              <a:rPr lang="el-GR" sz="2400" dirty="0" smtClean="0"/>
              <a:t> κατανόηση της σχέσης μεταξύ της θείας φύσης και του ανθρώπου</a:t>
            </a:r>
          </a:p>
          <a:p>
            <a:pPr>
              <a:buFont typeface="Arial" pitchFamily="34" charset="0"/>
              <a:buChar char="•"/>
            </a:pPr>
            <a:r>
              <a:rPr lang="el-GR" sz="2400" dirty="0" smtClean="0"/>
              <a:t>Προώθηση </a:t>
            </a:r>
            <a:r>
              <a:rPr lang="el-GR" sz="2400" i="1" dirty="0" smtClean="0"/>
              <a:t>ευσέβειας </a:t>
            </a:r>
            <a:r>
              <a:rPr lang="el-GR" sz="2400" dirty="0" smtClean="0"/>
              <a:t>– προτύπων συμπεριφοράς – ρύθμιση κανόνων ζωής που διέπουν όλες τις εκφάνσεις των ανθρωπίνων σχέσεων (</a:t>
            </a:r>
            <a:r>
              <a:rPr lang="el-GR" sz="2400" dirty="0" err="1" smtClean="0"/>
              <a:t>διατροφή,εργασία</a:t>
            </a:r>
            <a:r>
              <a:rPr lang="el-GR" sz="2400" dirty="0" smtClean="0"/>
              <a:t>, χρήματα, φιλία, ερωτικές σχέσεις)</a:t>
            </a:r>
          </a:p>
          <a:p>
            <a:pPr>
              <a:buFont typeface="Arial" pitchFamily="34" charset="0"/>
              <a:buChar char="•"/>
            </a:pPr>
            <a:r>
              <a:rPr lang="el-GR" sz="2400" dirty="0" smtClean="0"/>
              <a:t>Απαιτούν </a:t>
            </a:r>
            <a:r>
              <a:rPr lang="el-GR" sz="2400" i="1" dirty="0" smtClean="0"/>
              <a:t>μεταστροφή </a:t>
            </a:r>
            <a:r>
              <a:rPr lang="el-GR" sz="2400" dirty="0" smtClean="0"/>
              <a:t>των μαθητών τους – χρησιμοποιείται η</a:t>
            </a:r>
            <a:r>
              <a:rPr lang="el-GR" sz="2400" i="1" dirty="0" smtClean="0"/>
              <a:t> παραίνεση</a:t>
            </a:r>
          </a:p>
          <a:p>
            <a:pPr>
              <a:buFont typeface="Arial" pitchFamily="34" charset="0"/>
              <a:buChar char="•"/>
            </a:pPr>
            <a:r>
              <a:rPr lang="el-GR" sz="2400" dirty="0" smtClean="0"/>
              <a:t>Σκοπός η</a:t>
            </a:r>
            <a:r>
              <a:rPr lang="el-GR" sz="2400" i="1" dirty="0" smtClean="0"/>
              <a:t> ευδαιμονία</a:t>
            </a:r>
          </a:p>
          <a:p>
            <a:pPr>
              <a:buFont typeface="Arial" pitchFamily="34" charset="0"/>
              <a:buChar char="•"/>
            </a:pPr>
            <a:r>
              <a:rPr lang="el-GR" sz="2400" dirty="0" smtClean="0"/>
              <a:t>Επιφύλαξη από την εξουσία λόγω κριτικής και της απαίτησης της</a:t>
            </a:r>
            <a:r>
              <a:rPr lang="el-GR" sz="2400" i="1" dirty="0" smtClean="0"/>
              <a:t> μεταστροφής</a:t>
            </a:r>
          </a:p>
          <a:p>
            <a:pPr>
              <a:buFont typeface="Arial" pitchFamily="34" charset="0"/>
              <a:buChar char="•"/>
            </a:pPr>
            <a:r>
              <a:rPr lang="el-GR" sz="2400" dirty="0" smtClean="0"/>
              <a:t>Προώθηση προτύπων</a:t>
            </a:r>
            <a:r>
              <a:rPr lang="el-GR" sz="2400" i="1" dirty="0" smtClean="0"/>
              <a:t> ασκητισμού </a:t>
            </a:r>
            <a:r>
              <a:rPr lang="el-GR" sz="2400" dirty="0" smtClean="0"/>
              <a:t>και</a:t>
            </a:r>
            <a:r>
              <a:rPr lang="el-GR" sz="2400" i="1" dirty="0" smtClean="0"/>
              <a:t> αγιοποίησης </a:t>
            </a:r>
            <a:r>
              <a:rPr lang="el-GR" sz="2400" dirty="0" smtClean="0"/>
              <a:t>φιλοσόφων</a:t>
            </a:r>
            <a:endParaRPr lang="el-GR"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67544" y="404664"/>
            <a:ext cx="8136904" cy="6370975"/>
          </a:xfrm>
          <a:prstGeom prst="rect">
            <a:avLst/>
          </a:prstGeom>
          <a:noFill/>
        </p:spPr>
        <p:txBody>
          <a:bodyPr wrap="square" rtlCol="0">
            <a:spAutoFit/>
          </a:bodyPr>
          <a:lstStyle/>
          <a:p>
            <a:pPr algn="ctr"/>
            <a:r>
              <a:rPr lang="el-GR" sz="2400" b="1" dirty="0" smtClean="0"/>
              <a:t>ΜΥΣΤΗΡΙΑΚΕΣ ΛΑΤΡΕΙΕΣ</a:t>
            </a:r>
          </a:p>
          <a:p>
            <a:endParaRPr lang="el-GR" sz="2400" dirty="0" smtClean="0"/>
          </a:p>
          <a:p>
            <a:pPr>
              <a:buFont typeface="Arial" pitchFamily="34" charset="0"/>
              <a:buChar char="•"/>
            </a:pPr>
            <a:r>
              <a:rPr lang="el-GR" sz="2400" dirty="0" smtClean="0"/>
              <a:t>Η ανασφάλεια, προβλήματα υγείας, κίνδυνοι ταξιδιών, ανάγκη διατήρησης του πλούτου οδηγούν στις μυστηριακές λατρείες</a:t>
            </a:r>
            <a:endParaRPr lang="el-GR" sz="2400" i="1" dirty="0" smtClean="0"/>
          </a:p>
          <a:p>
            <a:pPr>
              <a:buFont typeface="Arial" pitchFamily="34" charset="0"/>
              <a:buChar char="•"/>
            </a:pPr>
            <a:r>
              <a:rPr lang="el-GR" sz="2400" dirty="0" smtClean="0"/>
              <a:t>Δραματοποιημένη τελετουργία</a:t>
            </a:r>
            <a:r>
              <a:rPr lang="el-GR" sz="2400" i="1" dirty="0" smtClean="0"/>
              <a:t> μύησης </a:t>
            </a:r>
            <a:r>
              <a:rPr lang="el-GR" sz="2400" dirty="0" smtClean="0"/>
              <a:t>του πιστού</a:t>
            </a:r>
            <a:r>
              <a:rPr lang="el-GR" sz="2400" i="1" dirty="0" smtClean="0"/>
              <a:t> στα άρρητα και απόρρητα μυστήρια.</a:t>
            </a:r>
          </a:p>
          <a:p>
            <a:pPr>
              <a:buFont typeface="Arial" pitchFamily="34" charset="0"/>
              <a:buChar char="•"/>
            </a:pPr>
            <a:r>
              <a:rPr lang="el-GR" sz="2400" dirty="0" smtClean="0"/>
              <a:t>Σημαντικής σημασίας η </a:t>
            </a:r>
            <a:r>
              <a:rPr lang="el-GR" sz="2400" i="1" dirty="0" smtClean="0"/>
              <a:t>κλήση</a:t>
            </a:r>
            <a:r>
              <a:rPr lang="el-GR" sz="2400" dirty="0" smtClean="0"/>
              <a:t> του πιστού, δηλαδή η ανταπόκρισή του στην κλήτευση από το θεό</a:t>
            </a:r>
            <a:r>
              <a:rPr lang="el-GR" sz="2400" i="1" dirty="0" smtClean="0"/>
              <a:t>. </a:t>
            </a:r>
          </a:p>
          <a:p>
            <a:pPr>
              <a:buFont typeface="Arial" pitchFamily="34" charset="0"/>
              <a:buChar char="•"/>
            </a:pPr>
            <a:r>
              <a:rPr lang="el-GR" sz="2400" dirty="0" smtClean="0"/>
              <a:t>Επικρατεί το πρότυπο του τεθνεώτος και ξαναγεννημένου ή επανεμφανιζόμενου θεού</a:t>
            </a:r>
          </a:p>
          <a:p>
            <a:pPr>
              <a:buFont typeface="Arial" pitchFamily="34" charset="0"/>
              <a:buChar char="•"/>
            </a:pPr>
            <a:r>
              <a:rPr lang="el-GR" sz="2400" dirty="0" smtClean="0"/>
              <a:t>Η</a:t>
            </a:r>
            <a:r>
              <a:rPr lang="el-GR" sz="2400" i="1" dirty="0" smtClean="0"/>
              <a:t> σωτηρία </a:t>
            </a:r>
            <a:r>
              <a:rPr lang="el-GR" sz="2400" dirty="0" smtClean="0"/>
              <a:t>δεν έχει εσχατολογική σημασία αλλά αφορά στην επίτευξη άμεσων και συγκεκριμένων στόχων.</a:t>
            </a:r>
          </a:p>
          <a:p>
            <a:pPr>
              <a:buFont typeface="Arial" pitchFamily="34" charset="0"/>
              <a:buChar char="•"/>
            </a:pPr>
            <a:r>
              <a:rPr lang="el-GR" sz="2400" dirty="0" smtClean="0"/>
              <a:t>Μέσω αυτής της αποκάλυψης ο πιστός οδηγείται στην</a:t>
            </a:r>
            <a:r>
              <a:rPr lang="el-GR" sz="2400" i="1" dirty="0" smtClean="0"/>
              <a:t> κάθαρση </a:t>
            </a:r>
            <a:r>
              <a:rPr lang="el-GR" sz="2400" dirty="0" smtClean="0"/>
              <a:t>και την αποκάλυψη της</a:t>
            </a:r>
            <a:r>
              <a:rPr lang="el-GR" sz="2400" i="1" dirty="0" smtClean="0"/>
              <a:t> αληθινής θρησκείας – </a:t>
            </a:r>
            <a:r>
              <a:rPr lang="el-GR" sz="2400" dirty="0" smtClean="0"/>
              <a:t>ο ίδιος έχει την υποχρέωση της</a:t>
            </a:r>
            <a:r>
              <a:rPr lang="el-GR" sz="2400" i="1" dirty="0" smtClean="0"/>
              <a:t> </a:t>
            </a:r>
            <a:r>
              <a:rPr lang="el-GR" sz="2400" i="1" dirty="0" err="1" smtClean="0"/>
              <a:t>αρεταλογίας</a:t>
            </a:r>
            <a:endParaRPr lang="el-GR" sz="2400" i="1" dirty="0" smtClean="0"/>
          </a:p>
          <a:p>
            <a:pPr>
              <a:buFont typeface="Arial" pitchFamily="34" charset="0"/>
              <a:buChar char="•"/>
            </a:pPr>
            <a:r>
              <a:rPr lang="el-GR" sz="2400" dirty="0" smtClean="0"/>
              <a:t>Οργανωτικά πρότυπα του </a:t>
            </a:r>
            <a:r>
              <a:rPr lang="el-GR" sz="2400" i="1" dirty="0" smtClean="0"/>
              <a:t>περιοδεύοντος </a:t>
            </a:r>
            <a:r>
              <a:rPr lang="el-GR" sz="2400" i="1" dirty="0" err="1" smtClean="0"/>
              <a:t>χαρισματούχου</a:t>
            </a:r>
            <a:r>
              <a:rPr lang="el-GR" sz="2400" i="1" dirty="0" smtClean="0"/>
              <a:t> ιερέα, </a:t>
            </a:r>
            <a:r>
              <a:rPr lang="el-GR" sz="2400" dirty="0" smtClean="0"/>
              <a:t>του </a:t>
            </a:r>
            <a:r>
              <a:rPr lang="el-GR" sz="2400" i="1" dirty="0" smtClean="0"/>
              <a:t>κολλεγίου </a:t>
            </a:r>
            <a:r>
              <a:rPr lang="el-GR" sz="2400" dirty="0" smtClean="0"/>
              <a:t>και του</a:t>
            </a:r>
            <a:r>
              <a:rPr lang="el-GR" sz="2400" i="1" dirty="0" smtClean="0"/>
              <a:t> κλήρου </a:t>
            </a:r>
            <a:r>
              <a:rPr lang="el-GR" sz="2400" dirty="0" smtClean="0"/>
              <a:t>που συνδέεται με ιερό.</a:t>
            </a:r>
            <a:endParaRPr lang="el-G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39552" y="404664"/>
            <a:ext cx="8136904" cy="6894195"/>
          </a:xfrm>
          <a:prstGeom prst="rect">
            <a:avLst/>
          </a:prstGeom>
          <a:noFill/>
        </p:spPr>
        <p:txBody>
          <a:bodyPr wrap="square" rtlCol="0">
            <a:spAutoFit/>
          </a:bodyPr>
          <a:lstStyle/>
          <a:p>
            <a:pPr algn="ctr"/>
            <a:r>
              <a:rPr lang="el-GR" sz="2400" b="1" dirty="0" smtClean="0"/>
              <a:t>ΑΥΞΗΣΗ ΠΟΛΗΣ </a:t>
            </a:r>
          </a:p>
          <a:p>
            <a:pPr>
              <a:buFont typeface="Arial" pitchFamily="34" charset="0"/>
              <a:buChar char="•"/>
            </a:pPr>
            <a:r>
              <a:rPr lang="el-GR" sz="2200" b="1" dirty="0" smtClean="0"/>
              <a:t>Έλλειψη γυναικών </a:t>
            </a:r>
          </a:p>
          <a:p>
            <a:pPr>
              <a:buFont typeface="Arial" pitchFamily="34" charset="0"/>
              <a:buChar char="•"/>
            </a:pPr>
            <a:r>
              <a:rPr lang="el-GR" sz="2200" b="1" dirty="0" smtClean="0"/>
              <a:t>Κατάστρωση σχεδίου για εορτασμό εύρεσης ιερού του θεού </a:t>
            </a:r>
            <a:r>
              <a:rPr lang="en-US" sz="2200" b="1" dirty="0" smtClean="0"/>
              <a:t>Census </a:t>
            </a:r>
          </a:p>
          <a:p>
            <a:pPr>
              <a:buFont typeface="Arial" pitchFamily="34" charset="0"/>
              <a:buChar char="•"/>
            </a:pPr>
            <a:r>
              <a:rPr lang="el-GR" sz="2200" b="1" dirty="0" smtClean="0"/>
              <a:t>Πρόσκληση </a:t>
            </a:r>
            <a:r>
              <a:rPr lang="el-GR" sz="2200" b="1" dirty="0" err="1" smtClean="0"/>
              <a:t>Κενηνιτών</a:t>
            </a:r>
            <a:r>
              <a:rPr lang="el-GR" sz="2200" b="1" dirty="0" smtClean="0"/>
              <a:t> και Σαβίνων – αρπαγή Σαβίνων γυναικών</a:t>
            </a:r>
          </a:p>
          <a:p>
            <a:pPr>
              <a:buFont typeface="Arial" pitchFamily="34" charset="0"/>
              <a:buChar char="•"/>
            </a:pPr>
            <a:r>
              <a:rPr lang="el-GR" sz="2200" b="1" dirty="0" smtClean="0"/>
              <a:t>Νίκη επί του βασιλιά των </a:t>
            </a:r>
            <a:r>
              <a:rPr lang="el-GR" sz="2200" b="1" dirty="0" err="1" smtClean="0"/>
              <a:t>Κενινητών</a:t>
            </a:r>
            <a:r>
              <a:rPr lang="el-GR" sz="2200" b="1" dirty="0" smtClean="0"/>
              <a:t> </a:t>
            </a:r>
            <a:r>
              <a:rPr lang="el-GR" sz="2200" b="1" dirty="0" err="1" smtClean="0"/>
              <a:t>Άκρωνος</a:t>
            </a:r>
            <a:r>
              <a:rPr lang="el-GR" sz="2200" b="1" dirty="0" smtClean="0"/>
              <a:t> – αφιέρωση της ασπίδας του στο </a:t>
            </a:r>
            <a:r>
              <a:rPr lang="en-US" sz="2200" b="1" dirty="0" smtClean="0"/>
              <a:t>Jupiter </a:t>
            </a:r>
            <a:r>
              <a:rPr lang="en-US" sz="2200" b="1" dirty="0" err="1" smtClean="0"/>
              <a:t>Feretrius</a:t>
            </a:r>
            <a:r>
              <a:rPr lang="en-US" sz="2200" b="1" dirty="0" smtClean="0"/>
              <a:t> </a:t>
            </a:r>
            <a:r>
              <a:rPr lang="el-GR" sz="2200" b="1" dirty="0" smtClean="0"/>
              <a:t>σε τελετή θριάμβου- συνένωση με </a:t>
            </a:r>
            <a:r>
              <a:rPr lang="el-GR" sz="2200" b="1" dirty="0" err="1" smtClean="0"/>
              <a:t>Κενινήτες</a:t>
            </a:r>
            <a:endParaRPr lang="el-GR" sz="2200" b="1" dirty="0" smtClean="0"/>
          </a:p>
          <a:p>
            <a:pPr>
              <a:buFont typeface="Arial" pitchFamily="34" charset="0"/>
              <a:buChar char="•"/>
            </a:pPr>
            <a:r>
              <a:rPr lang="el-GR" sz="2200" b="1" dirty="0" smtClean="0"/>
              <a:t>Εχθροπραξίες με Σαβίνους – λήξη εχθροπραξιών με παρέμβαση Σαβίνων γυναικών </a:t>
            </a:r>
          </a:p>
          <a:p>
            <a:pPr>
              <a:buFont typeface="Arial" pitchFamily="34" charset="0"/>
              <a:buChar char="•"/>
            </a:pPr>
            <a:r>
              <a:rPr lang="el-GR" sz="2200" b="1" dirty="0" smtClean="0"/>
              <a:t>Κοινή διακυβέρνηση με Τάτιο στρατηγό των Σαβίνων </a:t>
            </a:r>
          </a:p>
          <a:p>
            <a:pPr>
              <a:buFont typeface="Arial" pitchFamily="34" charset="0"/>
              <a:buChar char="•"/>
            </a:pPr>
            <a:r>
              <a:rPr lang="el-GR" sz="2200" b="1" dirty="0" smtClean="0"/>
              <a:t>Δολοφονία Τάτιου – εξαγνισμοί – επίθεση από </a:t>
            </a:r>
            <a:r>
              <a:rPr lang="el-GR" sz="2200" b="1" dirty="0" err="1" smtClean="0"/>
              <a:t>Τυρρηνούς</a:t>
            </a:r>
            <a:r>
              <a:rPr lang="el-GR" sz="2200" b="1" dirty="0" smtClean="0"/>
              <a:t> – νίκη Ρωμύλου- συνένωση λαών – διαμοίραση γης – σεβασμός ως θεός – δυσαρέσκεια Συγκλήτου – δολοφονία Ρωμύλου και ιστορία για ανάληψή του εν μέσω έκλειψης ηλίου και αστραπών και παραγγελίας του να λατρεύεται ως θεός</a:t>
            </a:r>
          </a:p>
          <a:p>
            <a:pPr>
              <a:buFont typeface="Arial" pitchFamily="34" charset="0"/>
              <a:buChar char="•"/>
            </a:pPr>
            <a:r>
              <a:rPr lang="el-GR" sz="2200" b="1" dirty="0" smtClean="0"/>
              <a:t>Δεύτερος βασιλιάς ο Νομάς – οργανώνει το λαό σε κολλέγια </a:t>
            </a:r>
          </a:p>
          <a:p>
            <a:pPr>
              <a:buFont typeface="Arial" pitchFamily="34" charset="0"/>
              <a:buChar char="•"/>
            </a:pPr>
            <a:r>
              <a:rPr lang="el-GR" sz="2200" b="1" dirty="0" smtClean="0"/>
              <a:t>Τελευταίος βασιλιάς ανατρέπεται από Λεύκιο Ιούνιο Βρούτο – έναρξη </a:t>
            </a:r>
            <a:r>
              <a:rPr lang="el-GR" sz="2200" b="1" smtClean="0"/>
              <a:t>Δημοκρατίας πατρικίων (510π.Χ.)</a:t>
            </a:r>
            <a:endParaRPr lang="el-GR" sz="2200" b="1" dirty="0" smtClean="0"/>
          </a:p>
          <a:p>
            <a:pPr>
              <a:buFont typeface="Arial" pitchFamily="34" charset="0"/>
              <a:buChar char="•"/>
            </a:pPr>
            <a:endParaRPr lang="el-GR" sz="2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lifo.gr/uploads/image/405325/Untitled-24_2.jpg"/>
          <p:cNvPicPr>
            <a:picLocks noChangeAspect="1" noChangeArrowheads="1"/>
          </p:cNvPicPr>
          <p:nvPr/>
        </p:nvPicPr>
        <p:blipFill>
          <a:blip r:embed="rId3" cstate="print"/>
          <a:srcRect/>
          <a:stretch>
            <a:fillRect/>
          </a:stretch>
        </p:blipFill>
        <p:spPr bwMode="auto">
          <a:xfrm>
            <a:off x="0" y="0"/>
            <a:ext cx="9144000" cy="5949280"/>
          </a:xfrm>
          <a:prstGeom prst="rect">
            <a:avLst/>
          </a:prstGeom>
          <a:noFill/>
        </p:spPr>
      </p:pic>
      <p:sp>
        <p:nvSpPr>
          <p:cNvPr id="3" name="2 - TextBox"/>
          <p:cNvSpPr txBox="1"/>
          <p:nvPr/>
        </p:nvSpPr>
        <p:spPr>
          <a:xfrm>
            <a:off x="-36512" y="6453336"/>
            <a:ext cx="9144000" cy="461665"/>
          </a:xfrm>
          <a:prstGeom prst="rect">
            <a:avLst/>
          </a:prstGeom>
          <a:noFill/>
        </p:spPr>
        <p:txBody>
          <a:bodyPr wrap="square" rtlCol="0">
            <a:spAutoFit/>
          </a:bodyPr>
          <a:lstStyle/>
          <a:p>
            <a:pPr algn="ctr"/>
            <a:r>
              <a:rPr lang="en-US" sz="2400" dirty="0" err="1" smtClean="0"/>
              <a:t>Pietro</a:t>
            </a:r>
            <a:r>
              <a:rPr lang="en-US" sz="2400" dirty="0" smtClean="0"/>
              <a:t> </a:t>
            </a:r>
            <a:r>
              <a:rPr lang="en-US" sz="2400" dirty="0" err="1" smtClean="0"/>
              <a:t>da</a:t>
            </a:r>
            <a:r>
              <a:rPr lang="en-US" sz="2400" dirty="0" smtClean="0"/>
              <a:t> </a:t>
            </a:r>
            <a:r>
              <a:rPr lang="en-US" sz="2400" dirty="0" err="1" smtClean="0"/>
              <a:t>Cortona</a:t>
            </a:r>
            <a:r>
              <a:rPr lang="en-US" sz="2400" dirty="0" smtClean="0"/>
              <a:t> (1627-1629): </a:t>
            </a:r>
            <a:r>
              <a:rPr lang="en-US" sz="2400" dirty="0" err="1" smtClean="0"/>
              <a:t>Ratto</a:t>
            </a:r>
            <a:r>
              <a:rPr lang="en-US" sz="2400" dirty="0" smtClean="0"/>
              <a:t> </a:t>
            </a:r>
            <a:r>
              <a:rPr lang="en-US" sz="2400" dirty="0" err="1" smtClean="0"/>
              <a:t>delle</a:t>
            </a:r>
            <a:r>
              <a:rPr lang="en-US" sz="2400" dirty="0" smtClean="0"/>
              <a:t> Sabine</a:t>
            </a:r>
            <a:endParaRPr lang="el-G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1200329"/>
          </a:xfrm>
          <a:prstGeom prst="rect">
            <a:avLst/>
          </a:prstGeom>
          <a:noFill/>
        </p:spPr>
        <p:txBody>
          <a:bodyPr wrap="square" rtlCol="0">
            <a:spAutoFit/>
          </a:bodyPr>
          <a:lstStyle/>
          <a:p>
            <a:pPr algn="ctr"/>
            <a:endParaRPr lang="el-GR" sz="2400" b="1" dirty="0" smtClean="0"/>
          </a:p>
          <a:p>
            <a:pPr algn="ctr"/>
            <a:r>
              <a:rPr lang="el-GR" sz="2400" b="1" dirty="0" smtClean="0"/>
              <a:t>ΛΟΓΟΙ ΠΡΟΚΡΙΣΗΣΗ ΤΟΥ ΜΥΘΟΥ ΤΩΝ ΡΩΜΥΛΟΥ ΚΑΙ ΡΩΜΟΥ</a:t>
            </a:r>
          </a:p>
          <a:p>
            <a:pPr algn="ctr"/>
            <a:r>
              <a:rPr lang="el-GR" sz="2400" b="1" dirty="0" smtClean="0"/>
              <a:t> ΛΟΓΟΙ ΠΟΛΙΤΙΚΗΣ ΠΡΟΠΑΓΑΝΔΑΣ </a:t>
            </a:r>
            <a:endParaRPr lang="el-GR" sz="2400" b="1" dirty="0"/>
          </a:p>
        </p:txBody>
      </p:sp>
      <p:sp>
        <p:nvSpPr>
          <p:cNvPr id="3" name="2 - TextBox"/>
          <p:cNvSpPr txBox="1"/>
          <p:nvPr/>
        </p:nvSpPr>
        <p:spPr>
          <a:xfrm>
            <a:off x="467544" y="1268760"/>
            <a:ext cx="8676456" cy="7140416"/>
          </a:xfrm>
          <a:prstGeom prst="rect">
            <a:avLst/>
          </a:prstGeom>
          <a:noFill/>
        </p:spPr>
        <p:txBody>
          <a:bodyPr wrap="square" rtlCol="0">
            <a:spAutoFit/>
          </a:bodyPr>
          <a:lstStyle/>
          <a:p>
            <a:pPr marL="457200" indent="-457200"/>
            <a:r>
              <a:rPr lang="el-GR" sz="2000" dirty="0" smtClean="0"/>
              <a:t>1. Η καταγωγή τους από το θεό Άρη και τους απόγονους των Λακεδαιμονίων</a:t>
            </a:r>
            <a:endParaRPr lang="en-US" sz="2000" dirty="0" smtClean="0"/>
          </a:p>
          <a:p>
            <a:pPr marL="457200" indent="-457200"/>
            <a:r>
              <a:rPr lang="el-GR" sz="2000" dirty="0" smtClean="0"/>
              <a:t>Σαβίνους δεν αφήνει περιθώριο να τεθεί υπό αμφισβήτηση η στρατιωτική τους υπεροχή. Η δε ανατροφή τους από τη λύκαινα καταγράφει τη δυναμική τους κατά τους πολέμους. </a:t>
            </a:r>
          </a:p>
          <a:p>
            <a:pPr marL="342900" indent="-342900">
              <a:buAutoNum type="arabicPeriod"/>
            </a:pPr>
            <a:endParaRPr lang="el-GR" dirty="0" smtClean="0"/>
          </a:p>
          <a:p>
            <a:pPr marL="342900" lvl="0" indent="-342900"/>
            <a:r>
              <a:rPr lang="el-GR" b="1" dirty="0" smtClean="0"/>
              <a:t>2.</a:t>
            </a:r>
            <a:r>
              <a:rPr lang="el-GR" dirty="0" smtClean="0"/>
              <a:t> Ο ανταγωνισμός μεταξύ των δύο αδελφών, </a:t>
            </a:r>
            <a:r>
              <a:rPr lang="el-GR" dirty="0" err="1" smtClean="0"/>
              <a:t>Νουμίτορος</a:t>
            </a:r>
            <a:r>
              <a:rPr lang="el-GR" dirty="0" smtClean="0"/>
              <a:t> και </a:t>
            </a:r>
            <a:r>
              <a:rPr lang="el-GR" dirty="0" err="1" smtClean="0"/>
              <a:t>Αμούλιου</a:t>
            </a:r>
            <a:r>
              <a:rPr lang="el-GR" dirty="0" smtClean="0"/>
              <a:t> αρχικά, καθώς και </a:t>
            </a:r>
          </a:p>
          <a:p>
            <a:pPr lvl="0"/>
            <a:r>
              <a:rPr lang="el-GR" dirty="0" smtClean="0"/>
              <a:t>Ρωμύλου και Ρώμου στη συνέχεια αντανακλάται στους εμφυλίους πολέμους που σημάδεψαν την εποχή της Δημοκρατίας και τελικά επέφεραν την μετατροπή του πολιτεύματος και τη θεσμοθέτηση του αυτοκράτορα.</a:t>
            </a:r>
            <a:r>
              <a:rPr lang="el-GR" baseline="30000" dirty="0" smtClean="0"/>
              <a:t> </a:t>
            </a:r>
            <a:r>
              <a:rPr lang="el-GR" dirty="0" smtClean="0"/>
              <a:t>  Άλλωστε, ο ίδιος ο Ρωμύλος έμεινε στο τέλος μόνος βασιλιάς, όπως και οι αυτοκράτορες. </a:t>
            </a:r>
          </a:p>
          <a:p>
            <a:pPr lvl="0"/>
            <a:endParaRPr lang="el-GR" dirty="0" smtClean="0"/>
          </a:p>
          <a:p>
            <a:pPr lvl="0"/>
            <a:r>
              <a:rPr lang="el-GR" b="1" dirty="0" smtClean="0"/>
              <a:t>3.</a:t>
            </a:r>
            <a:r>
              <a:rPr lang="el-GR" dirty="0" smtClean="0"/>
              <a:t> Ο ίδιος αυτός ανταγωνισμός που στοχεύει στην απόκτηση πολιτικής εξουσίας και προσωπικής φήμης θεμελιώνει την αρχή της απόδοσης τιμών σε όσους υπερτερούν και ταυτόχρονα της αισχύνης σε όσους ηττώνται. </a:t>
            </a:r>
          </a:p>
          <a:p>
            <a:pPr lvl="0"/>
            <a:endParaRPr lang="el-GR" dirty="0" smtClean="0"/>
          </a:p>
          <a:p>
            <a:pPr lvl="0"/>
            <a:r>
              <a:rPr lang="el-GR" dirty="0" smtClean="0"/>
              <a:t> </a:t>
            </a:r>
          </a:p>
          <a:p>
            <a:pPr lvl="0"/>
            <a:r>
              <a:rPr lang="el-GR" b="1" dirty="0" smtClean="0"/>
              <a:t>4. </a:t>
            </a:r>
            <a:r>
              <a:rPr lang="el-GR" dirty="0" smtClean="0"/>
              <a:t>Οι γύπες που υπέδειξαν με την εμφάνισή τους στο Ρωμύλο την περιοχή όπου έπρεπε να χτιστεί η Ρώμη συμβόλισαν τον πλούτο της πόλης, καθώς δεν τρώνε τις σοδειές, τα ζώα και άλλα πουλιά αλλά καθαρίζουν την περιοχή από τα νεκρά ζώα.</a:t>
            </a:r>
          </a:p>
          <a:p>
            <a:pPr lvl="0"/>
            <a:endParaRPr lang="el-GR" dirty="0" smtClean="0"/>
          </a:p>
          <a:p>
            <a:pPr marL="342900" lvl="0" indent="-342900"/>
            <a:endParaRPr lang="el-GR" dirty="0" smtClean="0"/>
          </a:p>
          <a:p>
            <a:pPr lvl="0"/>
            <a:endParaRPr lang="el-GR" dirty="0" smtClean="0"/>
          </a:p>
          <a:p>
            <a:pPr lvl="0"/>
            <a:endParaRPr lang="el-GR" dirty="0" smtClean="0"/>
          </a:p>
          <a:p>
            <a:r>
              <a:rPr lang="el-GR" dirty="0" smtClean="0"/>
              <a:t> </a:t>
            </a:r>
          </a:p>
          <a:p>
            <a:pPr marL="342900" indent="-342900">
              <a:buAutoNum type="arabicPeriod"/>
            </a:pP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23528" y="332656"/>
            <a:ext cx="8640960" cy="6740307"/>
          </a:xfrm>
          <a:prstGeom prst="rect">
            <a:avLst/>
          </a:prstGeom>
          <a:noFill/>
        </p:spPr>
        <p:txBody>
          <a:bodyPr wrap="square" rtlCol="0">
            <a:spAutoFit/>
          </a:bodyPr>
          <a:lstStyle/>
          <a:p>
            <a:pPr lvl="0" algn="just"/>
            <a:r>
              <a:rPr lang="el-GR" b="1" dirty="0" smtClean="0"/>
              <a:t>5. </a:t>
            </a:r>
            <a:r>
              <a:rPr lang="el-GR" dirty="0" smtClean="0"/>
              <a:t>Ταυτόχρονα, όμως, η οιωνοσκοπία και οι εξιλασμοί θα αποτελέσουν αναπόσπαστο μέρος της ρωμαϊκής λατρείας. Οι δε χρησμοί για- αύξηση της πόλης μέσω των πολέμων θα προδιαγράψουν την ιστορική της πορεία αλλά και την αποδοχή των χρησμών ως μέρος της δημόσιας λατρείας. </a:t>
            </a:r>
          </a:p>
          <a:p>
            <a:pPr lvl="0" algn="just"/>
            <a:endParaRPr lang="el-GR" dirty="0" smtClean="0"/>
          </a:p>
          <a:p>
            <a:pPr algn="just"/>
            <a:r>
              <a:rPr lang="el-GR" b="1" dirty="0" smtClean="0"/>
              <a:t>6. </a:t>
            </a:r>
            <a:r>
              <a:rPr lang="el-GR" dirty="0" smtClean="0"/>
              <a:t>Ο διαχωρισμός σε τάξεις με την ανώτερη να έχει ποιοτική διαφορά με τις άλλες την κατονομασία της καταγωγής της, καθώς και η ανάληψη της προστασίας του απλού λαού αποτελεί την απαρχή του αυστηρού διαχωρισμού σε τάξεις και της </a:t>
            </a:r>
            <a:r>
              <a:rPr lang="el-GR" i="1" dirty="0" smtClean="0"/>
              <a:t>πατρωνίας.</a:t>
            </a:r>
            <a:r>
              <a:rPr lang="el-GR" dirty="0" smtClean="0"/>
              <a:t> </a:t>
            </a:r>
          </a:p>
          <a:p>
            <a:pPr lvl="0" algn="just"/>
            <a:endParaRPr lang="el-GR" b="1" dirty="0" smtClean="0"/>
          </a:p>
          <a:p>
            <a:pPr algn="just"/>
            <a:r>
              <a:rPr lang="el-GR" b="1" dirty="0" smtClean="0"/>
              <a:t>7.</a:t>
            </a:r>
            <a:r>
              <a:rPr lang="el-GR" dirty="0" smtClean="0"/>
              <a:t> Ο στρατιωτικός διαχωρισμός σε λεγεώνες συνεχίστηκε όλα τα χρόνια ακόμα και κατά την αυτοκρατορία. Ο δε σχηματισμός της Συγκλήτου δεικνύει την αρχαιότητα του πολιτικού αυτού θεσμού. </a:t>
            </a:r>
          </a:p>
          <a:p>
            <a:pPr algn="just"/>
            <a:endParaRPr lang="el-GR" dirty="0" smtClean="0"/>
          </a:p>
          <a:p>
            <a:pPr algn="just"/>
            <a:r>
              <a:rPr lang="el-GR" b="1" dirty="0" smtClean="0"/>
              <a:t>8.</a:t>
            </a:r>
            <a:r>
              <a:rPr lang="el-GR" dirty="0" smtClean="0"/>
              <a:t> Ο θεός της νομικής συμβουλής </a:t>
            </a:r>
            <a:r>
              <a:rPr lang="en-US" i="1" dirty="0" smtClean="0"/>
              <a:t>Census</a:t>
            </a:r>
            <a:r>
              <a:rPr lang="en-US" dirty="0" smtClean="0"/>
              <a:t> </a:t>
            </a:r>
            <a:r>
              <a:rPr lang="el-GR" dirty="0" smtClean="0"/>
              <a:t>συμβολίζει το ρωμαϊκό δίκαιο, που περιβάλλει ακόμα και τη λατρεία, καθώς η ακριβής εκτέλεση  των τελετουργιών θα αποτελεί πράξη δικαίου (</a:t>
            </a:r>
            <a:r>
              <a:rPr lang="en-US" i="1" dirty="0" err="1" smtClean="0"/>
              <a:t>ius</a:t>
            </a:r>
            <a:r>
              <a:rPr lang="el-GR" dirty="0" smtClean="0"/>
              <a:t>).  Ταυτόχρονα, καταγράφεται η καταγωγή του θεσμού του </a:t>
            </a:r>
            <a:r>
              <a:rPr lang="en-US" i="1" dirty="0" err="1" smtClean="0"/>
              <a:t>consilium</a:t>
            </a:r>
            <a:r>
              <a:rPr lang="el-GR" dirty="0" smtClean="0"/>
              <a:t>, δηλαδή του συμβουλίου του αυτοκράτορα.</a:t>
            </a:r>
          </a:p>
          <a:p>
            <a:pPr algn="just"/>
            <a:endParaRPr lang="el-GR" b="1" dirty="0" smtClean="0"/>
          </a:p>
          <a:p>
            <a:pPr algn="just"/>
            <a:r>
              <a:rPr lang="el-GR" b="1" dirty="0" smtClean="0"/>
              <a:t>9. </a:t>
            </a:r>
            <a:r>
              <a:rPr lang="el-GR" dirty="0" smtClean="0"/>
              <a:t>Μέρος της λατρείας θα αποτελέσουν και οι αγώνες και τα θεάματα, όπως αυτά που οργάνωσε ο Ρωμύλος, ώστε να πραγματοποιηθεί η αρπαγή των Σαβίνων. </a:t>
            </a:r>
          </a:p>
          <a:p>
            <a:pPr algn="just"/>
            <a:endParaRPr lang="el-GR" b="1" dirty="0" smtClean="0"/>
          </a:p>
          <a:p>
            <a:pPr lvl="0"/>
            <a:endParaRPr lang="el-GR" b="1" dirty="0" smtClean="0"/>
          </a:p>
          <a:p>
            <a:pPr lvl="0" algn="just"/>
            <a:endParaRPr lang="el-GR" b="1" dirty="0" smtClean="0"/>
          </a:p>
          <a:p>
            <a:pPr algn="just"/>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332656"/>
            <a:ext cx="8712968" cy="6740307"/>
          </a:xfrm>
          <a:prstGeom prst="rect">
            <a:avLst/>
          </a:prstGeom>
          <a:noFill/>
        </p:spPr>
        <p:txBody>
          <a:bodyPr wrap="square" rtlCol="0">
            <a:spAutoFit/>
          </a:bodyPr>
          <a:lstStyle/>
          <a:p>
            <a:pPr lvl="0"/>
            <a:r>
              <a:rPr lang="el-GR" b="1" dirty="0" smtClean="0"/>
              <a:t>10.</a:t>
            </a:r>
            <a:r>
              <a:rPr lang="el-GR" dirty="0" smtClean="0"/>
              <a:t>  Η απόδοση της πανοπλίας του </a:t>
            </a:r>
            <a:r>
              <a:rPr lang="el-GR" dirty="0" err="1" smtClean="0"/>
              <a:t>Άκρονα</a:t>
            </a:r>
            <a:r>
              <a:rPr lang="el-GR" dirty="0" smtClean="0"/>
              <a:t> στον </a:t>
            </a:r>
            <a:r>
              <a:rPr lang="en-US" dirty="0" smtClean="0"/>
              <a:t>Jupiter </a:t>
            </a:r>
            <a:r>
              <a:rPr lang="en-US" dirty="0" err="1" smtClean="0"/>
              <a:t>Feretrius</a:t>
            </a:r>
            <a:r>
              <a:rPr lang="en-US" dirty="0" smtClean="0"/>
              <a:t> </a:t>
            </a:r>
            <a:r>
              <a:rPr lang="el-GR" dirty="0" smtClean="0"/>
              <a:t>σε μια θεαματική τελετή που παρακολούθησε όλος ο λαός της Ρώμης αποτελεί τη βάση για τους </a:t>
            </a:r>
            <a:r>
              <a:rPr lang="el-GR" i="1" dirty="0" smtClean="0"/>
              <a:t>θριάμβους </a:t>
            </a:r>
            <a:r>
              <a:rPr lang="el-GR" dirty="0" smtClean="0"/>
              <a:t>που πραγματοποιούσαν οι Ρωμαίοι στρατηγοί μετά την κατάκτηση νέων εδαφών και λαών. </a:t>
            </a:r>
          </a:p>
          <a:p>
            <a:pPr lvl="0"/>
            <a:endParaRPr lang="el-GR" dirty="0" smtClean="0"/>
          </a:p>
          <a:p>
            <a:r>
              <a:rPr lang="el-GR" b="1" dirty="0" smtClean="0"/>
              <a:t>11. </a:t>
            </a:r>
            <a:r>
              <a:rPr lang="el-GR" dirty="0" smtClean="0"/>
              <a:t>Οι οίκοι, όπως οι οίκοι των Σαβίνων γυναικών στους οποίους εντάσσονται μετά την αρπαγή τους, είναι η βάση και ο πυρήνας της πόλης. Όπως οι </a:t>
            </a:r>
            <a:r>
              <a:rPr lang="el-GR" dirty="0" err="1" smtClean="0"/>
              <a:t>Σαβίνες</a:t>
            </a:r>
            <a:r>
              <a:rPr lang="el-GR" dirty="0" smtClean="0"/>
              <a:t> γυναίκες έτσι και οι γυναίκες της αρχαίας Ρώμης  κατά βάση δεν επιλέγουν τους συζύγους τους , ενώ η απόκτηση τέκνων είναι ο σκοπός του γάμου. </a:t>
            </a:r>
          </a:p>
          <a:p>
            <a:pPr lvl="0"/>
            <a:endParaRPr lang="el-GR" b="1" dirty="0" smtClean="0"/>
          </a:p>
          <a:p>
            <a:r>
              <a:rPr lang="el-GR" b="1" dirty="0" smtClean="0"/>
              <a:t>12. </a:t>
            </a:r>
            <a:r>
              <a:rPr lang="el-GR" dirty="0" smtClean="0"/>
              <a:t>Η κοινή διακυβέρνηση σε πνεύμα ενότητας και ομόνοιας από τον Τάτιο και το Ρωμύλο δείχνει τις βασικές αρχές (</a:t>
            </a:r>
            <a:r>
              <a:rPr lang="en-US" i="1" dirty="0" smtClean="0"/>
              <a:t>Consensus</a:t>
            </a:r>
            <a:r>
              <a:rPr lang="en-US" dirty="0" smtClean="0"/>
              <a:t> – </a:t>
            </a:r>
            <a:r>
              <a:rPr lang="en-US" i="1" dirty="0" smtClean="0"/>
              <a:t>Concordia</a:t>
            </a:r>
            <a:r>
              <a:rPr lang="en-US" dirty="0" smtClean="0"/>
              <a:t>)</a:t>
            </a:r>
            <a:r>
              <a:rPr lang="el-GR" dirty="0" smtClean="0"/>
              <a:t> που θέλησε ο Καίσαρας Αύγουστος να επικρατήσει στην αυτοκρατορία και την προπαγάνδισε με κάθε τρόπο. </a:t>
            </a:r>
          </a:p>
          <a:p>
            <a:endParaRPr lang="el-GR" dirty="0" smtClean="0"/>
          </a:p>
          <a:p>
            <a:pPr lvl="0"/>
            <a:r>
              <a:rPr lang="el-GR" b="1" dirty="0" smtClean="0"/>
              <a:t>13.</a:t>
            </a:r>
            <a:r>
              <a:rPr lang="el-GR" dirty="0" smtClean="0"/>
              <a:t>  Ο διαμερισμός της γης στους στρατιώτες από το Ρωμύλο ήταν μια τακτική που ακολούθησαν όλοι οι Ρωμαίοι στρατηγοί και μάλιστα επεκτάθηκε στις περιοχές που κατακτήθηκαν από τους Ρωμαίους, ώστε να σχηματίζονται πόλεις –</a:t>
            </a:r>
            <a:r>
              <a:rPr lang="en-US" dirty="0" err="1" smtClean="0"/>
              <a:t>coloniae</a:t>
            </a:r>
            <a:r>
              <a:rPr lang="el-GR" dirty="0" smtClean="0"/>
              <a:t>.</a:t>
            </a:r>
          </a:p>
          <a:p>
            <a:pPr lvl="0"/>
            <a:endParaRPr lang="el-GR" dirty="0" smtClean="0"/>
          </a:p>
          <a:p>
            <a:r>
              <a:rPr lang="el-GR" b="1" dirty="0" smtClean="0"/>
              <a:t>14. </a:t>
            </a:r>
            <a:r>
              <a:rPr lang="el-GR" dirty="0" smtClean="0"/>
              <a:t>Η ενδεχόμενη δολοφονία του Ρωμύλου από τους Συγκλητικούς αντανακλά τη διαμάχη των τουλάχιστον τριών τελευταίων βασιλέων με την άρχουσα τάξη, δηλαδή τους πατρικίους, που ήθελαν να μονοπωλήσουν την πολιτική εξουσία και την οικονομική δύναμη.</a:t>
            </a:r>
          </a:p>
          <a:p>
            <a:pPr lvl="0"/>
            <a:endParaRPr lang="el-GR" b="1" dirty="0" smtClean="0"/>
          </a:p>
          <a:p>
            <a:endParaRPr lang="el-GR" b="1" dirty="0" smtClean="0"/>
          </a:p>
          <a:p>
            <a:pPr lvl="0"/>
            <a:endParaRPr lang="el-GR"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23528" y="332656"/>
            <a:ext cx="8424936" cy="6463308"/>
          </a:xfrm>
          <a:prstGeom prst="rect">
            <a:avLst/>
          </a:prstGeom>
          <a:noFill/>
        </p:spPr>
        <p:txBody>
          <a:bodyPr wrap="square" rtlCol="0">
            <a:spAutoFit/>
          </a:bodyPr>
          <a:lstStyle/>
          <a:p>
            <a:pPr lvl="0"/>
            <a:r>
              <a:rPr lang="el-GR" b="1" dirty="0" smtClean="0"/>
              <a:t>15.</a:t>
            </a:r>
            <a:r>
              <a:rPr lang="el-GR" dirty="0" smtClean="0"/>
              <a:t>Η ενδεχόμενη δολοφονία του Ρωμύλου από τους Συγκλητικούς αντανακλά τη διαμάχη των τουλάχιστον τριών τελευταίων βασιλέων με την άρχουσα τάξη, δηλαδή τους πατρικίους, που ήθελαν να μονοπωλήσουν την πολιτική εξουσία και την οικονομική δύναμη.</a:t>
            </a:r>
          </a:p>
          <a:p>
            <a:pPr lvl="0"/>
            <a:endParaRPr lang="el-GR" dirty="0" smtClean="0"/>
          </a:p>
          <a:p>
            <a:pPr lvl="0"/>
            <a:endParaRPr lang="el-GR" dirty="0" smtClean="0"/>
          </a:p>
          <a:p>
            <a:pPr lvl="0"/>
            <a:r>
              <a:rPr lang="el-GR" b="1" dirty="0" smtClean="0"/>
              <a:t>16. </a:t>
            </a:r>
            <a:r>
              <a:rPr lang="el-GR" dirty="0" smtClean="0"/>
              <a:t> Ο λαός της πόλης διαιρέθηκε και ταξινομήθηκε σε </a:t>
            </a:r>
            <a:r>
              <a:rPr lang="el-GR" i="1" dirty="0" smtClean="0"/>
              <a:t>κολλέγια</a:t>
            </a:r>
            <a:r>
              <a:rPr lang="el-GR" dirty="0" smtClean="0"/>
              <a:t> με κριτήρια την επαγγελματική τους δραστηριότητα ή την καταγωγή τους. Τα </a:t>
            </a:r>
            <a:r>
              <a:rPr lang="el-GR" i="1" dirty="0" smtClean="0"/>
              <a:t>κολλέγια </a:t>
            </a:r>
            <a:r>
              <a:rPr lang="el-GR" dirty="0" smtClean="0"/>
              <a:t>συνδέθηκαν με τη λατρεία και τις εορτές. </a:t>
            </a:r>
          </a:p>
          <a:p>
            <a:pPr lvl="0"/>
            <a:endParaRPr lang="el-GR" dirty="0" smtClean="0"/>
          </a:p>
          <a:p>
            <a:pPr>
              <a:buFont typeface="Arial" pitchFamily="34" charset="0"/>
              <a:buChar char="•"/>
            </a:pPr>
            <a:r>
              <a:rPr lang="el-GR" dirty="0" smtClean="0"/>
              <a:t>Ουσιαστικά, τα κύρια σημεία του μύθου προβάλλουν τα βασικά στοιχεία κάθε κοινωνίας τουλάχιστον κατά την αρχαιότητα: τη </a:t>
            </a:r>
            <a:r>
              <a:rPr lang="el-GR" dirty="0" err="1" smtClean="0"/>
              <a:t>πολιτικο</a:t>
            </a:r>
            <a:r>
              <a:rPr lang="el-GR" dirty="0" smtClean="0"/>
              <a:t>-θρησκευτική αρχή, τη στρατιωτική δύναμη και τις παραγωγικές δραστηριότητες.   </a:t>
            </a:r>
          </a:p>
          <a:p>
            <a:endParaRPr lang="el-GR" dirty="0" smtClean="0"/>
          </a:p>
          <a:p>
            <a:pPr>
              <a:buFont typeface="Arial" pitchFamily="34" charset="0"/>
              <a:buChar char="•"/>
            </a:pPr>
            <a:r>
              <a:rPr lang="el-GR" dirty="0" smtClean="0"/>
              <a:t>Με τον τρόπο αυτό οι Ρωμαίοι καταγράφουν τις επιρροές που ο πολιτισμός τους είχε δεχθεί. Διεκδικούν την ιστορικότητά τους και τα δικαιώματά τους για την κατάκτηση των περιοχών της Ελλάδας, της </a:t>
            </a:r>
            <a:r>
              <a:rPr lang="el-GR" dirty="0" err="1" smtClean="0"/>
              <a:t>Μικράς</a:t>
            </a:r>
            <a:r>
              <a:rPr lang="el-GR" dirty="0" smtClean="0"/>
              <a:t> Ασίας, αλλά και όλων των περιοχών όπου υπήρχαν αποικίες τους ή κατεκτημένα εδάφη. Παρουσιάζονται επομένως ως νόμιμοι κληρονόμοι των προηγούμενων αυτοκρατοριών και πολιτισμών. Προβάλλεται η δυνατότητα της Ρώμης να ενσωματώνει τους  λαούς  που κατακτά, ώστε να αυξάνει τη δύναμή της. </a:t>
            </a:r>
          </a:p>
          <a:p>
            <a:pPr lvl="0"/>
            <a:endParaRPr lang="el-GR" b="1" dirty="0" smtClean="0"/>
          </a:p>
          <a:p>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2565</Words>
  <Application>Microsoft Office PowerPoint</Application>
  <PresentationFormat>Προβολή στην οθόνη (4:3)</PresentationFormat>
  <Paragraphs>304</Paragraphs>
  <Slides>38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Θέμα του Office</vt:lpstr>
      <vt:lpstr>ΕΘΝΙΚΟ ΚΑΙ ΚΑΠΟΔΙΣΤΡΙΑΚΟ ΠΑΝΕΠΙΣΤΗΜΙΟ ΑΘΗΝΩΝ ΘΕΟΛΟΓΙΚΗ ΣΧΟΛΗ – ΤΜΗΜΑ ΚΟΙΝΩΝΙΚΗΣ ΘΕΟΛΟΓΙΑΣ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ΕΘΝΙΚΟ ΚΑΙ ΚΑΠΟΔΙΣΤΡΙΑΚΟ ΠΑΝΕΠΙΣΤΗΜΙΟ ΑΘΗΝΩΝ ΘΕΟΛΟΓΙΚΗ ΣΧΟΛΗ – ΤΜΗΜΑ ΚΟΙΝΩΝΙΚΗΣ ΘΕΟΛΟΓΙΑΣ</dc:title>
  <dc:creator>user</dc:creator>
  <cp:lastModifiedBy>ΣΩΤΗΡΗΣ</cp:lastModifiedBy>
  <cp:revision>50</cp:revision>
  <dcterms:created xsi:type="dcterms:W3CDTF">2015-03-16T04:00:46Z</dcterms:created>
  <dcterms:modified xsi:type="dcterms:W3CDTF">2015-06-03T13:07:40Z</dcterms:modified>
</cp:coreProperties>
</file>