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5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1/20/2015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1/20/2015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Hispania" TargetMode="External"/><Relationship Id="rId2" Type="http://schemas.openxmlformats.org/officeDocument/2006/relationships/hyperlink" Target="http://en.wikipedia.org/wiki/Aurelia_(gens)" TargetMode="External"/><Relationship Id="rId1" Type="http://schemas.openxmlformats.org/officeDocument/2006/relationships/slideLayout" Target="../slideLayouts/slideLayout3.xml"/><Relationship Id="rId4" Type="http://schemas.openxmlformats.org/officeDocument/2006/relationships/hyperlink" Target="http://en.wikipedia.org/wiki/Saragoss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Mamercus_Aemilius_Lepidus_Livianus" TargetMode="External"/><Relationship Id="rId2" Type="http://schemas.openxmlformats.org/officeDocument/2006/relationships/hyperlink" Target="http://en.wikipedia.org/wiki/Scipio_Aemilianus_Africanu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ΤΥΠΟΛΟΓΙΑ ΡΩΜΑΪΚΩΝ ΟΝΟΜΑΤΩΝ</a:t>
            </a:r>
            <a:endParaRPr lang="el-GR" dirty="0"/>
          </a:p>
        </p:txBody>
      </p:sp>
      <p:sp>
        <p:nvSpPr>
          <p:cNvPr id="5" name="Text Placeholder 4"/>
          <p:cNvSpPr>
            <a:spLocks noGrp="1"/>
          </p:cNvSpPr>
          <p:nvPr>
            <p:ph type="body" idx="1"/>
          </p:nvPr>
        </p:nvSpPr>
        <p:spPr>
          <a:xfrm>
            <a:off x="530352" y="2704664"/>
            <a:ext cx="7772400" cy="3924736"/>
          </a:xfrm>
        </p:spPr>
        <p:txBody>
          <a:bodyPr>
            <a:normAutofit/>
          </a:bodyPr>
          <a:lstStyle/>
          <a:p>
            <a:r>
              <a:rPr lang="en-US" dirty="0" err="1" smtClean="0"/>
              <a:t>Nomen</a:t>
            </a:r>
            <a:endParaRPr lang="en-US" dirty="0" smtClean="0"/>
          </a:p>
          <a:p>
            <a:r>
              <a:rPr lang="en-US" dirty="0" err="1" smtClean="0"/>
              <a:t>Praenomen</a:t>
            </a:r>
            <a:endParaRPr lang="en-US" dirty="0" smtClean="0"/>
          </a:p>
          <a:p>
            <a:r>
              <a:rPr lang="en-US" dirty="0" smtClean="0"/>
              <a:t>Cognomen</a:t>
            </a:r>
            <a:endParaRPr lang="el-GR" dirty="0" smtClean="0"/>
          </a:p>
          <a:p>
            <a:endParaRPr lang="el-GR" dirty="0" smtClean="0"/>
          </a:p>
          <a:p>
            <a:r>
              <a:rPr lang="el-GR" dirty="0" smtClean="0"/>
              <a:t>Σύστημα ετρουσκικής καταγωγής</a:t>
            </a:r>
            <a:endParaRPr lang="en-US" dirty="0" smtClean="0"/>
          </a:p>
          <a:p>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Πλήρης μορφή του ρωμαϊκού ονόματος:</a:t>
            </a:r>
            <a:endParaRPr lang="el-GR" dirty="0"/>
          </a:p>
        </p:txBody>
      </p:sp>
      <p:sp>
        <p:nvSpPr>
          <p:cNvPr id="3" name="Text Placeholder 2"/>
          <p:cNvSpPr>
            <a:spLocks noGrp="1"/>
          </p:cNvSpPr>
          <p:nvPr>
            <p:ph type="body" idx="1"/>
          </p:nvPr>
        </p:nvSpPr>
        <p:spPr/>
        <p:txBody>
          <a:bodyPr>
            <a:normAutofit lnSpcReduction="10000"/>
          </a:bodyPr>
          <a:lstStyle/>
          <a:p>
            <a:r>
              <a:rPr lang="en-US" i="1" dirty="0" smtClean="0"/>
              <a:t>Marcus </a:t>
            </a:r>
            <a:r>
              <a:rPr lang="en-US" i="1" dirty="0" err="1" smtClean="0"/>
              <a:t>Aemilius</a:t>
            </a:r>
            <a:r>
              <a:rPr lang="en-US" i="1" dirty="0" smtClean="0"/>
              <a:t> </a:t>
            </a:r>
            <a:r>
              <a:rPr lang="en-US" i="1" dirty="0" err="1" smtClean="0"/>
              <a:t>Quinti</a:t>
            </a:r>
            <a:r>
              <a:rPr lang="en-US" i="1" dirty="0" smtClean="0"/>
              <a:t> </a:t>
            </a:r>
            <a:r>
              <a:rPr lang="en-US" i="1" dirty="0" err="1" smtClean="0"/>
              <a:t>filius</a:t>
            </a:r>
            <a:r>
              <a:rPr lang="en-US" i="1" dirty="0" smtClean="0"/>
              <a:t> Marci </a:t>
            </a:r>
            <a:r>
              <a:rPr lang="en-US" i="1" dirty="0" err="1" smtClean="0"/>
              <a:t>nepos</a:t>
            </a:r>
            <a:r>
              <a:rPr lang="en-US" i="1" dirty="0" smtClean="0"/>
              <a:t> Lepidus</a:t>
            </a:r>
            <a:r>
              <a:rPr lang="el-GR" dirty="0" smtClean="0"/>
              <a:t> = </a:t>
            </a:r>
            <a:r>
              <a:rPr lang="en-US" i="1" dirty="0" smtClean="0"/>
              <a:t>M. </a:t>
            </a:r>
            <a:r>
              <a:rPr lang="en-US" i="1" dirty="0" err="1" smtClean="0"/>
              <a:t>Aemilius</a:t>
            </a:r>
            <a:r>
              <a:rPr lang="en-US" i="1" dirty="0" smtClean="0"/>
              <a:t> Q. f. M. n. Lepidus</a:t>
            </a:r>
            <a:endParaRPr lang="el-GR" dirty="0" smtClean="0"/>
          </a:p>
          <a:p>
            <a:endParaRPr lang="el-GR" dirty="0" smtClean="0"/>
          </a:p>
          <a:p>
            <a:r>
              <a:rPr lang="en-US" dirty="0" err="1" smtClean="0"/>
              <a:t>Pronepos</a:t>
            </a:r>
            <a:r>
              <a:rPr lang="en-US" dirty="0" smtClean="0"/>
              <a:t>, </a:t>
            </a:r>
            <a:r>
              <a:rPr lang="en-US" dirty="0" err="1" smtClean="0"/>
              <a:t>abnepos</a:t>
            </a:r>
            <a:r>
              <a:rPr lang="en-US" dirty="0" smtClean="0"/>
              <a:t>, </a:t>
            </a:r>
            <a:r>
              <a:rPr lang="en-US" dirty="0" err="1" smtClean="0"/>
              <a:t>filia</a:t>
            </a:r>
            <a:r>
              <a:rPr lang="en-US" dirty="0" smtClean="0"/>
              <a:t>, </a:t>
            </a:r>
            <a:r>
              <a:rPr lang="en-US" dirty="0" err="1" smtClean="0"/>
              <a:t>neptis</a:t>
            </a:r>
            <a:r>
              <a:rPr lang="en-US" dirty="0" smtClean="0"/>
              <a:t>=;</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Text Placeholder 2"/>
          <p:cNvSpPr>
            <a:spLocks noGrp="1"/>
          </p:cNvSpPr>
          <p:nvPr>
            <p:ph type="body" idx="1"/>
          </p:nvPr>
        </p:nvSpPr>
        <p:spPr/>
        <p:txBody>
          <a:bodyPr/>
          <a:lstStyle/>
          <a:p>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08000" y="838200"/>
            <a:ext cx="8801100" cy="494328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a:t>
            </a:r>
            <a:r>
              <a:rPr lang="en-US" dirty="0" smtClean="0"/>
              <a:t>agnomen</a:t>
            </a:r>
            <a:r>
              <a:rPr lang="el-GR" dirty="0" smtClean="0"/>
              <a:t>;</a:t>
            </a:r>
            <a:endParaRPr lang="el-GR" dirty="0"/>
          </a:p>
        </p:txBody>
      </p:sp>
      <p:sp>
        <p:nvSpPr>
          <p:cNvPr id="3" name="Text Placeholder 2"/>
          <p:cNvSpPr>
            <a:spLocks noGrp="1"/>
          </p:cNvSpPr>
          <p:nvPr>
            <p:ph type="body" idx="1"/>
          </p:nvPr>
        </p:nvSpPr>
        <p:spPr/>
        <p:txBody>
          <a:bodyPr>
            <a:normAutofit lnSpcReduction="10000"/>
          </a:bodyPr>
          <a:lstStyle/>
          <a:p>
            <a:r>
              <a:rPr lang="en-US" i="1" dirty="0" smtClean="0"/>
              <a:t>Pius</a:t>
            </a:r>
            <a:r>
              <a:rPr lang="en-US" dirty="0" smtClean="0"/>
              <a:t> </a:t>
            </a:r>
            <a:endParaRPr lang="el-GR" dirty="0" smtClean="0"/>
          </a:p>
          <a:p>
            <a:r>
              <a:rPr lang="en-US" i="1" dirty="0" err="1" smtClean="0"/>
              <a:t>Superbus</a:t>
            </a:r>
            <a:endParaRPr lang="el-GR" i="1" dirty="0" smtClean="0"/>
          </a:p>
          <a:p>
            <a:r>
              <a:rPr lang="en-US" i="1" dirty="0" smtClean="0"/>
              <a:t>Augustus</a:t>
            </a:r>
            <a:endParaRPr lang="el-GR" i="1" dirty="0" smtClean="0"/>
          </a:p>
          <a:p>
            <a:r>
              <a:rPr lang="en-US" i="1" dirty="0" err="1" smtClean="0"/>
              <a:t>Germanicus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Marcus Aurelius </a:t>
            </a:r>
            <a:r>
              <a:rPr lang="en-US" sz="2800" dirty="0" err="1" smtClean="0"/>
              <a:t>Lucii</a:t>
            </a:r>
            <a:r>
              <a:rPr lang="en-US" sz="2800" dirty="0" smtClean="0"/>
              <a:t> f. </a:t>
            </a:r>
            <a:r>
              <a:rPr lang="en-US" sz="2800" dirty="0" err="1" smtClean="0"/>
              <a:t>Quinti</a:t>
            </a:r>
            <a:r>
              <a:rPr lang="en-US" sz="2800" dirty="0" smtClean="0"/>
              <a:t> n. </a:t>
            </a:r>
            <a:r>
              <a:rPr lang="en-US" sz="2800" dirty="0" err="1" smtClean="0"/>
              <a:t>tribu</a:t>
            </a:r>
            <a:r>
              <a:rPr lang="en-US" sz="2800" dirty="0" smtClean="0"/>
              <a:t> </a:t>
            </a:r>
            <a:r>
              <a:rPr lang="en-US" sz="2800" dirty="0" err="1" smtClean="0"/>
              <a:t>Galeria</a:t>
            </a:r>
            <a:r>
              <a:rPr lang="en-US" sz="2800" dirty="0" smtClean="0"/>
              <a:t> </a:t>
            </a:r>
            <a:r>
              <a:rPr lang="en-US" sz="2800" dirty="0" err="1" smtClean="0"/>
              <a:t>Antoninus</a:t>
            </a:r>
            <a:r>
              <a:rPr lang="en-US" sz="2800" dirty="0" smtClean="0"/>
              <a:t> Felix, domo </a:t>
            </a:r>
            <a:r>
              <a:rPr lang="en-US" sz="2800" dirty="0" err="1" smtClean="0"/>
              <a:t>Caesaraugusta</a:t>
            </a:r>
            <a:endParaRPr lang="el-GR" sz="2800" dirty="0"/>
          </a:p>
        </p:txBody>
      </p:sp>
      <p:sp>
        <p:nvSpPr>
          <p:cNvPr id="3" name="Text Placeholder 2"/>
          <p:cNvSpPr>
            <a:spLocks noGrp="1"/>
          </p:cNvSpPr>
          <p:nvPr>
            <p:ph type="body" idx="1"/>
          </p:nvPr>
        </p:nvSpPr>
        <p:spPr>
          <a:xfrm>
            <a:off x="530352" y="2704664"/>
            <a:ext cx="7772400" cy="3772336"/>
          </a:xfrm>
        </p:spPr>
        <p:txBody>
          <a:bodyPr>
            <a:normAutofit fontScale="92500"/>
          </a:bodyPr>
          <a:lstStyle/>
          <a:p>
            <a:r>
              <a:rPr lang="el-GR" dirty="0" smtClean="0"/>
              <a:t>-</a:t>
            </a:r>
            <a:r>
              <a:rPr lang="en-US" dirty="0" smtClean="0"/>
              <a:t>Marcus </a:t>
            </a:r>
            <a:r>
              <a:rPr lang="en-US" dirty="0" err="1" smtClean="0"/>
              <a:t>praenomen</a:t>
            </a:r>
            <a:r>
              <a:rPr lang="en-US" dirty="0" smtClean="0"/>
              <a:t> </a:t>
            </a:r>
            <a:endParaRPr lang="el-GR" dirty="0" smtClean="0"/>
          </a:p>
          <a:p>
            <a:r>
              <a:rPr lang="el-GR" dirty="0" smtClean="0"/>
              <a:t>-</a:t>
            </a:r>
            <a:r>
              <a:rPr lang="en-US" dirty="0" smtClean="0"/>
              <a:t>Aurelius </a:t>
            </a:r>
            <a:r>
              <a:rPr lang="en-US" dirty="0" err="1" smtClean="0"/>
              <a:t>nomen</a:t>
            </a:r>
            <a:r>
              <a:rPr lang="en-US" dirty="0" smtClean="0"/>
              <a:t> gentile </a:t>
            </a:r>
            <a:endParaRPr lang="el-GR" dirty="0" smtClean="0"/>
          </a:p>
          <a:p>
            <a:r>
              <a:rPr lang="el-GR" dirty="0" smtClean="0"/>
              <a:t>-ανήκε στο </a:t>
            </a:r>
            <a:r>
              <a:rPr lang="en-US" i="1" dirty="0" smtClean="0"/>
              <a:t>gens</a:t>
            </a:r>
            <a:r>
              <a:rPr lang="en-US" dirty="0" smtClean="0"/>
              <a:t> Aurelia (</a:t>
            </a:r>
            <a:r>
              <a:rPr lang="el-GR" dirty="0" smtClean="0"/>
              <a:t>οι </a:t>
            </a:r>
            <a:r>
              <a:rPr lang="en-US" dirty="0" err="1" smtClean="0">
                <a:hlinkClick r:id="rId2" tooltip="Aurelia &#10;(gens)"/>
              </a:rPr>
              <a:t>Aurelii</a:t>
            </a:r>
            <a:r>
              <a:rPr lang="en-US" dirty="0" smtClean="0"/>
              <a:t>) </a:t>
            </a:r>
            <a:endParaRPr lang="el-GR" dirty="0" smtClean="0"/>
          </a:p>
          <a:p>
            <a:r>
              <a:rPr lang="el-GR" dirty="0" smtClean="0"/>
              <a:t>-</a:t>
            </a:r>
            <a:r>
              <a:rPr lang="en-US" dirty="0" err="1" smtClean="0"/>
              <a:t>Lucii</a:t>
            </a:r>
            <a:r>
              <a:rPr lang="en-US" dirty="0" smtClean="0"/>
              <a:t> f(</a:t>
            </a:r>
            <a:r>
              <a:rPr lang="en-US" dirty="0" err="1" smtClean="0"/>
              <a:t>ilius</a:t>
            </a:r>
            <a:r>
              <a:rPr lang="en-US" dirty="0" smtClean="0"/>
              <a:t>) </a:t>
            </a:r>
            <a:r>
              <a:rPr lang="en-US" dirty="0" err="1" smtClean="0"/>
              <a:t>patronimicus</a:t>
            </a:r>
            <a:r>
              <a:rPr lang="en-US" dirty="0" smtClean="0"/>
              <a:t> </a:t>
            </a:r>
            <a:r>
              <a:rPr lang="el-GR" dirty="0" smtClean="0"/>
              <a:t>γιος του </a:t>
            </a:r>
            <a:r>
              <a:rPr lang="en-US" dirty="0" err="1" smtClean="0"/>
              <a:t>Lucius</a:t>
            </a:r>
            <a:r>
              <a:rPr lang="en-US" dirty="0" smtClean="0"/>
              <a:t> </a:t>
            </a:r>
            <a:endParaRPr lang="el-GR" dirty="0" smtClean="0"/>
          </a:p>
          <a:p>
            <a:r>
              <a:rPr lang="el-GR" dirty="0" smtClean="0"/>
              <a:t>-</a:t>
            </a:r>
            <a:r>
              <a:rPr lang="en-US" dirty="0" err="1" smtClean="0"/>
              <a:t>Quinti</a:t>
            </a:r>
            <a:r>
              <a:rPr lang="en-US" dirty="0" smtClean="0"/>
              <a:t> n(epos) </a:t>
            </a:r>
            <a:r>
              <a:rPr lang="el-GR" dirty="0" smtClean="0"/>
              <a:t>εγγονός </a:t>
            </a:r>
            <a:r>
              <a:rPr lang="en-US" dirty="0" smtClean="0"/>
              <a:t>of Quintus</a:t>
            </a:r>
            <a:endParaRPr lang="el-GR" dirty="0" smtClean="0"/>
          </a:p>
          <a:p>
            <a:r>
              <a:rPr lang="el-GR" dirty="0" smtClean="0"/>
              <a:t>-</a:t>
            </a:r>
            <a:r>
              <a:rPr lang="en-US" dirty="0" err="1" smtClean="0"/>
              <a:t>tribu</a:t>
            </a:r>
            <a:r>
              <a:rPr lang="en-US" dirty="0" smtClean="0"/>
              <a:t> </a:t>
            </a:r>
            <a:r>
              <a:rPr lang="en-US" dirty="0" err="1" smtClean="0"/>
              <a:t>Galeria</a:t>
            </a:r>
            <a:r>
              <a:rPr lang="en-US" dirty="0" smtClean="0"/>
              <a:t> </a:t>
            </a:r>
            <a:r>
              <a:rPr lang="el-GR" dirty="0" smtClean="0"/>
              <a:t>φύλο από την </a:t>
            </a:r>
            <a:r>
              <a:rPr lang="en-US" dirty="0" smtClean="0"/>
              <a:t>Galleria</a:t>
            </a:r>
            <a:r>
              <a:rPr lang="el-GR" dirty="0" smtClean="0"/>
              <a:t>, περιοχή της </a:t>
            </a:r>
            <a:r>
              <a:rPr lang="en-US" dirty="0" smtClean="0">
                <a:hlinkClick r:id="rId3" tooltip="Hispania"/>
              </a:rPr>
              <a:t>Hispania</a:t>
            </a:r>
            <a:r>
              <a:rPr lang="en-US" dirty="0" smtClean="0"/>
              <a:t> </a:t>
            </a:r>
            <a:endParaRPr lang="el-GR" dirty="0" smtClean="0"/>
          </a:p>
          <a:p>
            <a:r>
              <a:rPr lang="el-GR" dirty="0" smtClean="0"/>
              <a:t>-</a:t>
            </a:r>
            <a:r>
              <a:rPr lang="en-US" dirty="0" err="1" smtClean="0"/>
              <a:t>Antoninus</a:t>
            </a:r>
            <a:r>
              <a:rPr lang="en-US" dirty="0" smtClean="0"/>
              <a:t> cognomen </a:t>
            </a:r>
            <a:r>
              <a:rPr lang="el-GR" dirty="0" smtClean="0"/>
              <a:t>ανήκε στους </a:t>
            </a:r>
            <a:r>
              <a:rPr lang="en-US" dirty="0" err="1" smtClean="0"/>
              <a:t>Antonini</a:t>
            </a:r>
            <a:r>
              <a:rPr lang="el-GR" dirty="0" smtClean="0"/>
              <a:t>, κλάδο του ευρύτερου γένους</a:t>
            </a:r>
          </a:p>
          <a:p>
            <a:r>
              <a:rPr lang="el-GR" dirty="0" smtClean="0"/>
              <a:t>-</a:t>
            </a:r>
            <a:r>
              <a:rPr lang="en-US" dirty="0" smtClean="0"/>
              <a:t>Felix agnomen «</a:t>
            </a:r>
            <a:r>
              <a:rPr lang="el-GR" dirty="0" smtClean="0"/>
              <a:t>ο τυχερός</a:t>
            </a:r>
            <a:r>
              <a:rPr lang="en-US" dirty="0" smtClean="0"/>
              <a:t>", </a:t>
            </a:r>
            <a:r>
              <a:rPr lang="el-GR" dirty="0" smtClean="0"/>
              <a:t>παρατσούκλι</a:t>
            </a:r>
          </a:p>
          <a:p>
            <a:r>
              <a:rPr lang="el-GR" dirty="0" smtClean="0"/>
              <a:t>-</a:t>
            </a:r>
            <a:r>
              <a:rPr lang="en-US" dirty="0" smtClean="0"/>
              <a:t>domo </a:t>
            </a:r>
            <a:r>
              <a:rPr lang="en-US" dirty="0" err="1" smtClean="0"/>
              <a:t>Caesaraugusta</a:t>
            </a:r>
            <a:r>
              <a:rPr lang="en-US" dirty="0" smtClean="0"/>
              <a:t> </a:t>
            </a:r>
            <a:r>
              <a:rPr lang="el-GR" dirty="0" smtClean="0"/>
              <a:t>κατοικία, η αρχαία </a:t>
            </a:r>
            <a:r>
              <a:rPr lang="en-US" dirty="0" smtClean="0">
                <a:hlinkClick r:id="rId4" tooltip="Saragossa"/>
              </a:rPr>
              <a:t>Saragossa</a:t>
            </a:r>
            <a:r>
              <a:rPr lang="en-US" dirty="0" smtClean="0"/>
              <a:t> </a:t>
            </a:r>
            <a:r>
              <a:rPr lang="el-GR" dirty="0" smtClean="0"/>
              <a:t>στην </a:t>
            </a:r>
            <a:r>
              <a:rPr lang="en-US" dirty="0" smtClean="0"/>
              <a:t>Hispania</a:t>
            </a:r>
            <a:endParaRPr lang="el-GR" dirty="0" smtClean="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http://en.wikipedia.org/wiki/Roman_naming_conventions</a:t>
            </a:r>
            <a:endParaRPr lang="el-GR" sz="2000" dirty="0"/>
          </a:p>
        </p:txBody>
      </p:sp>
      <p:sp>
        <p:nvSpPr>
          <p:cNvPr id="3" name="Text Placeholder 2"/>
          <p:cNvSpPr>
            <a:spLocks noGrp="1"/>
          </p:cNvSpPr>
          <p:nvPr>
            <p:ph type="body" idx="1"/>
          </p:nvPr>
        </p:nvSpPr>
        <p:spPr/>
        <p:txBody>
          <a:bodyPr/>
          <a:lstStyle/>
          <a:p>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a:t>
            </a:r>
            <a:r>
              <a:rPr lang="en-US" dirty="0" err="1" smtClean="0"/>
              <a:t>praenomen</a:t>
            </a:r>
            <a:r>
              <a:rPr lang="en-US" dirty="0" smtClean="0"/>
              <a:t> </a:t>
            </a:r>
            <a:r>
              <a:rPr lang="el-GR" dirty="0" smtClean="0"/>
              <a:t>συνήθως συντομογραφείται:</a:t>
            </a:r>
            <a:endParaRPr lang="el-GR" dirty="0"/>
          </a:p>
        </p:txBody>
      </p:sp>
      <p:sp>
        <p:nvSpPr>
          <p:cNvPr id="3" name="Text Placeholder 2"/>
          <p:cNvSpPr>
            <a:spLocks noGrp="1"/>
          </p:cNvSpPr>
          <p:nvPr>
            <p:ph type="body" idx="1"/>
          </p:nvPr>
        </p:nvSpPr>
        <p:spPr>
          <a:xfrm>
            <a:off x="530352" y="2704664"/>
            <a:ext cx="7772400" cy="3772336"/>
          </a:xfrm>
        </p:spPr>
        <p:txBody>
          <a:bodyPr/>
          <a:lstStyle/>
          <a:p>
            <a:r>
              <a:rPr lang="en-US" dirty="0" smtClean="0"/>
              <a:t>M. (Marcus) </a:t>
            </a:r>
            <a:r>
              <a:rPr lang="en-US" dirty="0" err="1" smtClean="0"/>
              <a:t>Tullius</a:t>
            </a:r>
            <a:r>
              <a:rPr lang="en-US" dirty="0" smtClean="0"/>
              <a:t> Cicero </a:t>
            </a:r>
          </a:p>
          <a:p>
            <a:r>
              <a:rPr lang="en-US" dirty="0" smtClean="0"/>
              <a:t>G. / C. (Gaius) </a:t>
            </a:r>
            <a:r>
              <a:rPr lang="en-US" dirty="0" err="1" smtClean="0"/>
              <a:t>Iulius</a:t>
            </a:r>
            <a:r>
              <a:rPr lang="en-US" dirty="0" smtClean="0"/>
              <a:t> Caesar</a:t>
            </a:r>
          </a:p>
          <a:p>
            <a:r>
              <a:rPr lang="en-US" dirty="0" smtClean="0"/>
              <a:t>Marcus Antonius</a:t>
            </a:r>
          </a:p>
          <a:p>
            <a:endParaRPr lang="en-US" dirty="0" smtClean="0"/>
          </a:p>
          <a:p>
            <a:endParaRPr lang="en-US" dirty="0" smtClean="0"/>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Nomen</a:t>
            </a:r>
            <a:r>
              <a:rPr lang="en-US" dirty="0" smtClean="0"/>
              <a:t>:</a:t>
            </a:r>
            <a:endParaRPr lang="el-GR" dirty="0"/>
          </a:p>
        </p:txBody>
      </p:sp>
      <p:sp>
        <p:nvSpPr>
          <p:cNvPr id="3" name="Text Placeholder 2"/>
          <p:cNvSpPr>
            <a:spLocks noGrp="1"/>
          </p:cNvSpPr>
          <p:nvPr>
            <p:ph type="body" idx="1"/>
          </p:nvPr>
        </p:nvSpPr>
        <p:spPr>
          <a:xfrm>
            <a:off x="530352" y="2704664"/>
            <a:ext cx="7772400" cy="3543736"/>
          </a:xfrm>
        </p:spPr>
        <p:txBody>
          <a:bodyPr>
            <a:normAutofit/>
          </a:bodyPr>
          <a:lstStyle/>
          <a:p>
            <a:r>
              <a:rPr lang="el-GR" dirty="0" smtClean="0"/>
              <a:t>Ο πυρήνας του ρωμαϊκού ονόματος. Είναι το όνομα του ιδρυτή (πατέρα) ενός γένους (οικογένειας με την ευρύτερη σημασία). Το όνομα αυτό το έχουν όλα τα άρρενα μέλη της οικογένειας.</a:t>
            </a:r>
          </a:p>
          <a:p>
            <a:endParaRPr lang="el-GR" dirty="0" smtClean="0"/>
          </a:p>
          <a:p>
            <a:r>
              <a:rPr lang="en-US" dirty="0" err="1" smtClean="0"/>
              <a:t>Aemilius</a:t>
            </a:r>
            <a:r>
              <a:rPr lang="en-US" dirty="0" smtClean="0"/>
              <a:t>, Claudius, Cornelius, </a:t>
            </a:r>
            <a:r>
              <a:rPr lang="en-US" dirty="0" err="1" smtClean="0"/>
              <a:t>Domitius</a:t>
            </a:r>
            <a:r>
              <a:rPr lang="en-US" dirty="0" smtClean="0"/>
              <a:t>, Julius, </a:t>
            </a:r>
            <a:r>
              <a:rPr lang="en-US" dirty="0" err="1" smtClean="0"/>
              <a:t>Junius</a:t>
            </a:r>
            <a:r>
              <a:rPr lang="en-US" dirty="0" smtClean="0"/>
              <a:t>, </a:t>
            </a:r>
            <a:r>
              <a:rPr lang="en-US" dirty="0" err="1" smtClean="0"/>
              <a:t>Pompeius</a:t>
            </a:r>
            <a:r>
              <a:rPr lang="en-US" dirty="0" smtClean="0"/>
              <a:t>, Antonius, </a:t>
            </a:r>
            <a:r>
              <a:rPr lang="en-US" dirty="0" err="1" smtClean="0"/>
              <a:t>Didius</a:t>
            </a:r>
            <a:r>
              <a:rPr lang="en-US" dirty="0" smtClean="0"/>
              <a:t> </a:t>
            </a:r>
            <a:r>
              <a:rPr lang="el-GR" dirty="0" smtClean="0"/>
              <a:t> και</a:t>
            </a:r>
            <a:r>
              <a:rPr lang="en-US" dirty="0" smtClean="0"/>
              <a:t> </a:t>
            </a:r>
            <a:r>
              <a:rPr lang="en-US" dirty="0" err="1" smtClean="0"/>
              <a:t>Valerius</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Praenomen</a:t>
            </a:r>
            <a:r>
              <a:rPr lang="en-US" dirty="0" smtClean="0"/>
              <a:t>:</a:t>
            </a:r>
            <a:endParaRPr lang="el-GR" dirty="0"/>
          </a:p>
        </p:txBody>
      </p:sp>
      <p:sp>
        <p:nvSpPr>
          <p:cNvPr id="3" name="Text Placeholder 2"/>
          <p:cNvSpPr>
            <a:spLocks noGrp="1"/>
          </p:cNvSpPr>
          <p:nvPr>
            <p:ph type="body" idx="1"/>
          </p:nvPr>
        </p:nvSpPr>
        <p:spPr>
          <a:xfrm>
            <a:off x="530352" y="2704664"/>
            <a:ext cx="7772400" cy="2476936"/>
          </a:xfrm>
        </p:spPr>
        <p:txBody>
          <a:bodyPr>
            <a:normAutofit/>
          </a:bodyPr>
          <a:lstStyle/>
          <a:p>
            <a:r>
              <a:rPr lang="el-GR" dirty="0" smtClean="0"/>
              <a:t>Είναι το όνομα του κάθε άρρενος μέλους της οικογένειας, το οποίο δεν το μοιράζεται με άλλα μέλη (π.χ. τα αδέλφια του). Ορίζεται για το κάθε αγόρι μετά από απόφαση των γονέων. Υπάρχει περιορισμένη ποικολία τέτοιων ονομάτων: </a:t>
            </a:r>
            <a:r>
              <a:rPr lang="en-US" dirty="0" smtClean="0"/>
              <a:t>Gaius, </a:t>
            </a:r>
            <a:r>
              <a:rPr lang="en-US" dirty="0" err="1" smtClean="0"/>
              <a:t>Gnaeus</a:t>
            </a:r>
            <a:r>
              <a:rPr lang="en-US" dirty="0" smtClean="0"/>
              <a:t>, Marcus, Quintus, </a:t>
            </a:r>
            <a:r>
              <a:rPr lang="en-US" dirty="0" err="1" smtClean="0"/>
              <a:t>Publius</a:t>
            </a:r>
            <a:r>
              <a:rPr lang="en-US" dirty="0" smtClean="0"/>
              <a:t>, Tiberius, </a:t>
            </a:r>
            <a:r>
              <a:rPr lang="el-GR" dirty="0" smtClean="0"/>
              <a:t>και </a:t>
            </a:r>
            <a:r>
              <a:rPr lang="en-US" dirty="0" smtClean="0"/>
              <a:t>Titus</a:t>
            </a:r>
            <a:r>
              <a:rPr lang="el-GR" dirty="0" smtClean="0"/>
              <a:t>.</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Cognomen:</a:t>
            </a:r>
            <a:endParaRPr lang="el-GR" dirty="0"/>
          </a:p>
        </p:txBody>
      </p:sp>
      <p:sp>
        <p:nvSpPr>
          <p:cNvPr id="3" name="Text Placeholder 2"/>
          <p:cNvSpPr>
            <a:spLocks noGrp="1"/>
          </p:cNvSpPr>
          <p:nvPr>
            <p:ph type="body" idx="1"/>
          </p:nvPr>
        </p:nvSpPr>
        <p:spPr>
          <a:xfrm>
            <a:off x="530352" y="2704664"/>
            <a:ext cx="7772400" cy="3696136"/>
          </a:xfrm>
        </p:spPr>
        <p:txBody>
          <a:bodyPr>
            <a:normAutofit/>
          </a:bodyPr>
          <a:lstStyle/>
          <a:p>
            <a:r>
              <a:rPr lang="el-GR" dirty="0" smtClean="0"/>
              <a:t>Σύμφωνα με μια ερμηνεία το όνομά αυτό ξεκίνησε ως παρατσούκλι για να διακρίνονται τα πρόσωπα με το ίδιο </a:t>
            </a:r>
            <a:r>
              <a:rPr lang="en-US" dirty="0" err="1" smtClean="0"/>
              <a:t>nomen</a:t>
            </a:r>
            <a:r>
              <a:rPr lang="el-GR" dirty="0" smtClean="0"/>
              <a:t>. Αργότερα (100 π.Χ.), το βρίσκουμε σε επίσημα έγγραφα και δεν χρησιμοποιείται  πλέον  ως παρατσούκλι, αλλά κληροδοτείται από πατέρα σε γιο για να διακρίνει τις οικογένειες μέσα στο ίδιο γένος.</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Cognomen:</a:t>
            </a:r>
            <a:endParaRPr lang="el-GR" dirty="0"/>
          </a:p>
        </p:txBody>
      </p:sp>
      <p:sp>
        <p:nvSpPr>
          <p:cNvPr id="3" name="Text Placeholder 2"/>
          <p:cNvSpPr>
            <a:spLocks noGrp="1"/>
          </p:cNvSpPr>
          <p:nvPr>
            <p:ph type="body" idx="1"/>
          </p:nvPr>
        </p:nvSpPr>
        <p:spPr/>
        <p:txBody>
          <a:bodyPr>
            <a:normAutofit/>
          </a:bodyPr>
          <a:lstStyle/>
          <a:p>
            <a:r>
              <a:rPr lang="en-US" dirty="0" smtClean="0"/>
              <a:t>Gaius </a:t>
            </a:r>
            <a:r>
              <a:rPr lang="en-US" dirty="0" err="1" smtClean="0"/>
              <a:t>Iulius</a:t>
            </a:r>
            <a:r>
              <a:rPr lang="en-US" dirty="0" smtClean="0"/>
              <a:t> Caesar?</a:t>
            </a:r>
          </a:p>
          <a:p>
            <a:endParaRPr lang="en-US" dirty="0" smtClean="0"/>
          </a:p>
          <a:p>
            <a:r>
              <a:rPr lang="en-US" b="1" dirty="0" err="1" smtClean="0"/>
              <a:t>Publius</a:t>
            </a:r>
            <a:r>
              <a:rPr lang="en-US" dirty="0" smtClean="0"/>
              <a:t> (</a:t>
            </a:r>
            <a:r>
              <a:rPr lang="el-GR" dirty="0" smtClean="0"/>
              <a:t>ή</a:t>
            </a:r>
            <a:r>
              <a:rPr lang="en-US" dirty="0" smtClean="0"/>
              <a:t> </a:t>
            </a:r>
            <a:r>
              <a:rPr lang="en-US" b="1" dirty="0" smtClean="0"/>
              <a:t>Gaius</a:t>
            </a:r>
            <a:r>
              <a:rPr lang="en-US" dirty="0" smtClean="0"/>
              <a:t>) </a:t>
            </a:r>
            <a:r>
              <a:rPr lang="en-US" b="1" dirty="0" smtClean="0"/>
              <a:t>Cornelius Tacitus</a:t>
            </a:r>
            <a:r>
              <a:rPr lang="el-GR" b="1" dirty="0" smtClean="0"/>
              <a:t>?</a:t>
            </a:r>
          </a:p>
          <a:p>
            <a:endParaRPr lang="el-GR" b="1" dirty="0" smtClean="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Καταγωγή των </a:t>
            </a:r>
            <a:r>
              <a:rPr lang="en-US" dirty="0" smtClean="0"/>
              <a:t>cognomina:</a:t>
            </a:r>
            <a:endParaRPr lang="el-GR" dirty="0"/>
          </a:p>
        </p:txBody>
      </p:sp>
      <p:sp>
        <p:nvSpPr>
          <p:cNvPr id="3" name="Text Placeholder 2"/>
          <p:cNvSpPr>
            <a:spLocks noGrp="1"/>
          </p:cNvSpPr>
          <p:nvPr>
            <p:ph type="body" idx="1"/>
          </p:nvPr>
        </p:nvSpPr>
        <p:spPr>
          <a:xfrm>
            <a:off x="530352" y="2704664"/>
            <a:ext cx="7772400" cy="3848536"/>
          </a:xfrm>
        </p:spPr>
        <p:txBody>
          <a:bodyPr/>
          <a:lstStyle/>
          <a:p>
            <a:r>
              <a:rPr lang="el-GR" dirty="0" smtClean="0"/>
              <a:t>Ως παρατσούκλι</a:t>
            </a:r>
          </a:p>
          <a:p>
            <a:r>
              <a:rPr lang="el-GR" dirty="0" smtClean="0"/>
              <a:t>Με την κατάληξη -</a:t>
            </a:r>
            <a:r>
              <a:rPr lang="en-US" dirty="0" smtClean="0"/>
              <a:t>anus </a:t>
            </a:r>
            <a:r>
              <a:rPr lang="el-GR" dirty="0" smtClean="0"/>
              <a:t>από το </a:t>
            </a:r>
            <a:r>
              <a:rPr lang="en-US" dirty="0" err="1" smtClean="0"/>
              <a:t>nomen</a:t>
            </a:r>
            <a:r>
              <a:rPr lang="en-US" dirty="0" smtClean="0"/>
              <a:t> </a:t>
            </a:r>
            <a:r>
              <a:rPr lang="el-GR" dirty="0" smtClean="0"/>
              <a:t>της μητέρας ή του φυσικού τους πατέρα (αν ήταν υιοθετημένοι):</a:t>
            </a:r>
          </a:p>
          <a:p>
            <a:r>
              <a:rPr lang="en-US" b="1" dirty="0" smtClean="0"/>
              <a:t>Titus Flavius </a:t>
            </a:r>
            <a:r>
              <a:rPr lang="en-US" b="1" dirty="0" err="1" smtClean="0"/>
              <a:t>Vespasianus</a:t>
            </a:r>
            <a:r>
              <a:rPr lang="el-GR" b="1" dirty="0" smtClean="0"/>
              <a:t> (</a:t>
            </a:r>
            <a:r>
              <a:rPr lang="en-US" dirty="0" err="1" smtClean="0"/>
              <a:t>Vespasia</a:t>
            </a:r>
            <a:r>
              <a:rPr lang="el-GR" dirty="0" smtClean="0"/>
              <a:t>)</a:t>
            </a:r>
          </a:p>
          <a:p>
            <a:endParaRPr lang="el-GR" b="1" dirty="0" smtClean="0"/>
          </a:p>
          <a:p>
            <a:r>
              <a:rPr lang="en-US" b="1" dirty="0" smtClean="0"/>
              <a:t>Caracalla</a:t>
            </a:r>
            <a:r>
              <a:rPr lang="en-US" dirty="0" smtClean="0"/>
              <a:t> </a:t>
            </a:r>
            <a:r>
              <a:rPr lang="el-GR" dirty="0" smtClean="0"/>
              <a:t>,</a:t>
            </a:r>
            <a:r>
              <a:rPr lang="en-US" dirty="0" smtClean="0"/>
              <a:t> </a:t>
            </a:r>
            <a:r>
              <a:rPr lang="en-US" b="1" dirty="0" err="1" smtClean="0"/>
              <a:t>Lucius</a:t>
            </a:r>
            <a:r>
              <a:rPr lang="en-US" b="1" dirty="0" smtClean="0"/>
              <a:t> </a:t>
            </a:r>
            <a:r>
              <a:rPr lang="en-US" b="1" dirty="0" err="1" smtClean="0"/>
              <a:t>Septimius</a:t>
            </a:r>
            <a:r>
              <a:rPr lang="en-US" b="1" dirty="0" smtClean="0"/>
              <a:t> </a:t>
            </a:r>
            <a:r>
              <a:rPr lang="en-US" b="1" dirty="0" err="1" smtClean="0"/>
              <a:t>Bassianus</a:t>
            </a:r>
            <a:r>
              <a:rPr lang="en-US" dirty="0" smtClean="0"/>
              <a:t> </a:t>
            </a:r>
            <a:r>
              <a:rPr lang="el-GR" dirty="0" smtClean="0"/>
              <a:t>, στη συνάχεια </a:t>
            </a:r>
            <a:r>
              <a:rPr lang="en-US" b="1" dirty="0" smtClean="0"/>
              <a:t>Marcus Aurelius </a:t>
            </a:r>
            <a:r>
              <a:rPr lang="en-US" b="1" dirty="0" err="1" smtClean="0"/>
              <a:t>Antoninus</a:t>
            </a:r>
            <a:r>
              <a:rPr lang="en-US" dirty="0" smtClean="0"/>
              <a:t> </a:t>
            </a:r>
            <a:r>
              <a:rPr lang="el-GR" dirty="0" smtClean="0"/>
              <a:t>και  </a:t>
            </a:r>
            <a:r>
              <a:rPr lang="en-US" b="1" dirty="0" smtClean="0"/>
              <a:t>Marcus Aurelius Severus </a:t>
            </a:r>
            <a:r>
              <a:rPr lang="en-US" b="1" dirty="0" err="1" smtClean="0"/>
              <a:t>Antoninus</a:t>
            </a:r>
            <a:endParaRPr lang="el-GR" dirty="0" smtClean="0"/>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γίνεται αν έχουμε 4 ονόματα;</a:t>
            </a:r>
            <a:endParaRPr lang="el-GR" dirty="0"/>
          </a:p>
        </p:txBody>
      </p:sp>
      <p:sp>
        <p:nvSpPr>
          <p:cNvPr id="3" name="Text Placeholder 2"/>
          <p:cNvSpPr>
            <a:spLocks noGrp="1"/>
          </p:cNvSpPr>
          <p:nvPr>
            <p:ph type="body" idx="1"/>
          </p:nvPr>
        </p:nvSpPr>
        <p:spPr/>
        <p:txBody>
          <a:bodyPr/>
          <a:lstStyle/>
          <a:p>
            <a:r>
              <a:rPr lang="en-US" dirty="0" err="1" smtClean="0">
                <a:hlinkClick r:id="rId2" tooltip="Scipio Aemilianus Africanus"/>
              </a:rPr>
              <a:t>Publius</a:t>
            </a:r>
            <a:r>
              <a:rPr lang="en-US" dirty="0" smtClean="0">
                <a:hlinkClick r:id="rId2" tooltip="Scipio Aemilianus Africanus"/>
              </a:rPr>
              <a:t> Cornelius Scipio </a:t>
            </a:r>
            <a:r>
              <a:rPr lang="en-US" dirty="0" err="1" smtClean="0">
                <a:hlinkClick r:id="rId2" tooltip="Scipio Aemilianus Africanus"/>
              </a:rPr>
              <a:t>Aemilianus</a:t>
            </a:r>
            <a:r>
              <a:rPr lang="en-US" dirty="0" smtClean="0"/>
              <a:t>: </a:t>
            </a:r>
            <a:r>
              <a:rPr lang="el-GR" dirty="0" smtClean="0"/>
              <a:t>Ο </a:t>
            </a:r>
            <a:r>
              <a:rPr lang="en-US" dirty="0" err="1" smtClean="0"/>
              <a:t>Publius</a:t>
            </a:r>
            <a:r>
              <a:rPr lang="en-US" dirty="0" smtClean="0"/>
              <a:t> </a:t>
            </a:r>
            <a:r>
              <a:rPr lang="el-GR" dirty="0" smtClean="0"/>
              <a:t>υιοθετήθηκε από τους</a:t>
            </a:r>
            <a:r>
              <a:rPr lang="en-US" dirty="0" smtClean="0"/>
              <a:t> </a:t>
            </a:r>
            <a:r>
              <a:rPr lang="en-US" dirty="0" err="1" smtClean="0"/>
              <a:t>Cornelii</a:t>
            </a:r>
            <a:r>
              <a:rPr lang="en-US" dirty="0" smtClean="0"/>
              <a:t> </a:t>
            </a:r>
            <a:r>
              <a:rPr lang="en-US" dirty="0" err="1" smtClean="0"/>
              <a:t>Scipiones</a:t>
            </a:r>
            <a:r>
              <a:rPr lang="en-US" dirty="0" smtClean="0"/>
              <a:t>, </a:t>
            </a:r>
            <a:r>
              <a:rPr lang="el-GR" dirty="0" smtClean="0"/>
              <a:t>αλλά γεννήθηκε ως </a:t>
            </a:r>
            <a:r>
              <a:rPr lang="en-US" dirty="0" err="1" smtClean="0"/>
              <a:t>Aemilius</a:t>
            </a:r>
            <a:r>
              <a:rPr lang="en-US" dirty="0" smtClean="0"/>
              <a:t>.</a:t>
            </a:r>
          </a:p>
          <a:p>
            <a:r>
              <a:rPr lang="en-US" dirty="0" err="1" smtClean="0">
                <a:hlinkClick r:id="rId3" tooltip="Mamercus Aemilius Lepidus Livianus"/>
              </a:rPr>
              <a:t>Mamercus</a:t>
            </a:r>
            <a:r>
              <a:rPr lang="en-US" dirty="0" smtClean="0">
                <a:hlinkClick r:id="rId3" tooltip="Mamercus Aemilius Lepidus Livianus"/>
              </a:rPr>
              <a:t> </a:t>
            </a:r>
            <a:r>
              <a:rPr lang="en-US" dirty="0" err="1" smtClean="0">
                <a:hlinkClick r:id="rId3" tooltip="Mamercus Aemilius Lepidus Livianus"/>
              </a:rPr>
              <a:t>Aemilius</a:t>
            </a:r>
            <a:r>
              <a:rPr lang="en-US" dirty="0" smtClean="0">
                <a:hlinkClick r:id="rId3" tooltip="Mamercus Aemilius Lepidus Livianus"/>
              </a:rPr>
              <a:t> Lepidus </a:t>
            </a:r>
            <a:r>
              <a:rPr lang="en-US" dirty="0" err="1" smtClean="0">
                <a:hlinkClick r:id="rId3" tooltip="Mamercus Aemilius Lepidus Livianus"/>
              </a:rPr>
              <a:t>Livianus</a:t>
            </a:r>
            <a:r>
              <a:rPr lang="en-US" dirty="0" smtClean="0"/>
              <a:t>: </a:t>
            </a:r>
            <a:r>
              <a:rPr lang="el-GR" dirty="0" smtClean="0"/>
              <a:t>Ο </a:t>
            </a:r>
            <a:r>
              <a:rPr lang="en-US" dirty="0" err="1" smtClean="0"/>
              <a:t>Mamercus</a:t>
            </a:r>
            <a:r>
              <a:rPr lang="en-US" dirty="0" smtClean="0"/>
              <a:t> </a:t>
            </a:r>
            <a:r>
              <a:rPr lang="el-GR" dirty="0" smtClean="0"/>
              <a:t>γεννήθηκε ως </a:t>
            </a:r>
            <a:r>
              <a:rPr lang="en-US" dirty="0" err="1" smtClean="0"/>
              <a:t>Livius</a:t>
            </a:r>
            <a:r>
              <a:rPr lang="en-US" dirty="0" smtClean="0"/>
              <a:t>, </a:t>
            </a:r>
            <a:r>
              <a:rPr lang="el-GR" dirty="0" smtClean="0"/>
              <a:t>υιοθετήθηκε από τους </a:t>
            </a:r>
            <a:r>
              <a:rPr lang="en-US" dirty="0" err="1" smtClean="0"/>
              <a:t>Aemilii</a:t>
            </a:r>
            <a:r>
              <a:rPr lang="en-US" dirty="0" smtClean="0"/>
              <a:t> </a:t>
            </a:r>
            <a:r>
              <a:rPr lang="en-US" dirty="0" err="1" smtClean="0"/>
              <a:t>Lepidi</a:t>
            </a:r>
            <a:r>
              <a:rPr lang="en-US" dirty="0" smtClean="0"/>
              <a:t>.</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γίνεται με τα ονόματα των γυναικών;</a:t>
            </a:r>
            <a:endParaRPr lang="el-GR" dirty="0"/>
          </a:p>
        </p:txBody>
      </p:sp>
      <p:sp>
        <p:nvSpPr>
          <p:cNvPr id="3" name="Text Placeholder 2"/>
          <p:cNvSpPr>
            <a:spLocks noGrp="1"/>
          </p:cNvSpPr>
          <p:nvPr>
            <p:ph type="body" idx="1"/>
          </p:nvPr>
        </p:nvSpPr>
        <p:spPr>
          <a:xfrm>
            <a:off x="530352" y="2704664"/>
            <a:ext cx="7772400" cy="3848536"/>
          </a:xfrm>
        </p:spPr>
        <p:txBody>
          <a:bodyPr>
            <a:normAutofit/>
          </a:bodyPr>
          <a:lstStyle/>
          <a:p>
            <a:r>
              <a:rPr lang="en-US" dirty="0" err="1" smtClean="0"/>
              <a:t>Nomen</a:t>
            </a:r>
            <a:r>
              <a:rPr lang="en-US" dirty="0" smtClean="0"/>
              <a:t>: </a:t>
            </a:r>
            <a:r>
              <a:rPr lang="el-GR" dirty="0" smtClean="0"/>
              <a:t>η θηλυκή εκδοχή του πατρικού </a:t>
            </a:r>
            <a:r>
              <a:rPr lang="en-US" dirty="0" err="1" smtClean="0"/>
              <a:t>nomen</a:t>
            </a:r>
            <a:endParaRPr lang="en-US" dirty="0" smtClean="0"/>
          </a:p>
          <a:p>
            <a:r>
              <a:rPr lang="en-US" dirty="0" err="1" smtClean="0"/>
              <a:t>Praenomen</a:t>
            </a:r>
            <a:r>
              <a:rPr lang="en-US" dirty="0" smtClean="0"/>
              <a:t>: </a:t>
            </a:r>
            <a:r>
              <a:rPr lang="el-GR" dirty="0" smtClean="0"/>
              <a:t>συνήθως δεν υπάρχει</a:t>
            </a:r>
            <a:endParaRPr lang="en-US" dirty="0" smtClean="0"/>
          </a:p>
          <a:p>
            <a:r>
              <a:rPr lang="en-US" dirty="0" smtClean="0"/>
              <a:t>Cognomen:</a:t>
            </a:r>
            <a:r>
              <a:rPr lang="el-GR" dirty="0" smtClean="0"/>
              <a:t> σε γενική το </a:t>
            </a:r>
            <a:r>
              <a:rPr lang="en-US" dirty="0" smtClean="0"/>
              <a:t>cognomen </a:t>
            </a:r>
            <a:r>
              <a:rPr lang="el-GR" dirty="0" smtClean="0"/>
              <a:t>του πατέρα, ή μετά τον γάμο, του συζύγου. Επίσης μπορούν να πάρουν το </a:t>
            </a:r>
            <a:r>
              <a:rPr lang="en-US" dirty="0" smtClean="0"/>
              <a:t>cognomen </a:t>
            </a:r>
            <a:r>
              <a:rPr lang="el-GR" dirty="0" smtClean="0"/>
              <a:t>του πατέρα στη θηλυκή του μορφή ή και ως υποκοριστικό.</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Ποιος ο ρόλος των </a:t>
            </a:r>
            <a:r>
              <a:rPr lang="en-US" dirty="0" err="1" smtClean="0"/>
              <a:t>maior</a:t>
            </a:r>
            <a:r>
              <a:rPr lang="en-US" dirty="0" smtClean="0"/>
              <a:t>, minus, </a:t>
            </a:r>
            <a:r>
              <a:rPr lang="el-GR" dirty="0" smtClean="0"/>
              <a:t>καθώς και των τακτικών αριθμητικών;</a:t>
            </a:r>
            <a:endParaRPr lang="el-GR" dirty="0"/>
          </a:p>
        </p:txBody>
      </p:sp>
      <p:sp>
        <p:nvSpPr>
          <p:cNvPr id="3" name="Text Placeholder 2"/>
          <p:cNvSpPr>
            <a:spLocks noGrp="1"/>
          </p:cNvSpPr>
          <p:nvPr>
            <p:ph type="body" idx="1"/>
          </p:nvPr>
        </p:nvSpPr>
        <p:spPr/>
        <p:txBody>
          <a:bodyPr/>
          <a:lstStyle/>
          <a:p>
            <a:r>
              <a:rPr lang="en-US" dirty="0" smtClean="0"/>
              <a:t>Quintus, Quinta, </a:t>
            </a:r>
            <a:r>
              <a:rPr lang="en-US" dirty="0" err="1" smtClean="0"/>
              <a:t>Secundus</a:t>
            </a:r>
            <a:r>
              <a:rPr lang="en-US" dirty="0" smtClean="0"/>
              <a:t>, </a:t>
            </a:r>
            <a:r>
              <a:rPr lang="en-US" dirty="0" err="1" smtClean="0"/>
              <a:t>Secunda</a:t>
            </a:r>
            <a:r>
              <a:rPr lang="en-US" dirty="0" smtClean="0"/>
              <a:t> </a:t>
            </a:r>
            <a:r>
              <a:rPr lang="el-GR" dirty="0" smtClean="0"/>
              <a:t>κ.λπ.;</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871</TotalTime>
  <Words>515</Words>
  <Application>Microsoft Office PowerPoint</Application>
  <PresentationFormat>Προβολή στην οθόνη (4:3)</PresentationFormat>
  <Paragraphs>58</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Flow</vt:lpstr>
      <vt:lpstr>ΤΥΠΟΛΟΓΙΑ ΡΩΜΑΪΚΩΝ ΟΝΟΜΑΤΩΝ</vt:lpstr>
      <vt:lpstr>Nomen:</vt:lpstr>
      <vt:lpstr>Praenomen:</vt:lpstr>
      <vt:lpstr>Cognomen:</vt:lpstr>
      <vt:lpstr>Cognomen:</vt:lpstr>
      <vt:lpstr>Καταγωγή των cognomina:</vt:lpstr>
      <vt:lpstr>Τι γίνεται αν έχουμε 4 ονόματα;</vt:lpstr>
      <vt:lpstr>Τι γίνεται με τα ονόματα των γυναικών;</vt:lpstr>
      <vt:lpstr>Ποιος ο ρόλος των maior, minus, καθώς και των τακτικών αριθμητικών;</vt:lpstr>
      <vt:lpstr>Πλήρης μορφή του ρωμαϊκού ονόματος:</vt:lpstr>
      <vt:lpstr>Διαφάνεια 11</vt:lpstr>
      <vt:lpstr>Το agnomen;</vt:lpstr>
      <vt:lpstr>Marcus Aurelius Lucii f. Quinti n. tribu Galeria Antoninus Felix, domo Caesaraugusta</vt:lpstr>
      <vt:lpstr>http://en.wikipedia.org/wiki/Roman_naming_conventions</vt:lpstr>
      <vt:lpstr>Το praenomen συνήθως συντομογραφείται: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ΤΥΠΟΛΟΓΙΑ ΡΩΜΑΪΚΩΝ ΟΝΟΜΑΤΩΝ</dc:title>
  <dc:creator>ΡΑΝΙΑ</dc:creator>
  <cp:lastModifiedBy>ΣΩΤΗΡΗΣ</cp:lastModifiedBy>
  <cp:revision>13</cp:revision>
  <dcterms:created xsi:type="dcterms:W3CDTF">2006-08-16T00:00:00Z</dcterms:created>
  <dcterms:modified xsi:type="dcterms:W3CDTF">2015-01-20T19:48:22Z</dcterms:modified>
</cp:coreProperties>
</file>