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822" r:id="rId2"/>
    <p:sldMasterId id="2147483834" r:id="rId3"/>
  </p:sldMasterIdLst>
  <p:notesMasterIdLst>
    <p:notesMasterId r:id="rId78"/>
  </p:notesMasterIdLst>
  <p:handoutMasterIdLst>
    <p:handoutMasterId r:id="rId79"/>
  </p:handoutMasterIdLst>
  <p:sldIdLst>
    <p:sldId id="447" r:id="rId4"/>
    <p:sldId id="465" r:id="rId5"/>
    <p:sldId id="275" r:id="rId6"/>
    <p:sldId id="466" r:id="rId7"/>
    <p:sldId id="467" r:id="rId8"/>
    <p:sldId id="468" r:id="rId9"/>
    <p:sldId id="428" r:id="rId10"/>
    <p:sldId id="429" r:id="rId11"/>
    <p:sldId id="471" r:id="rId12"/>
    <p:sldId id="448" r:id="rId13"/>
    <p:sldId id="368" r:id="rId14"/>
    <p:sldId id="365" r:id="rId15"/>
    <p:sldId id="366" r:id="rId16"/>
    <p:sldId id="450" r:id="rId17"/>
    <p:sldId id="367" r:id="rId18"/>
    <p:sldId id="369" r:id="rId19"/>
    <p:sldId id="440" r:id="rId20"/>
    <p:sldId id="451" r:id="rId21"/>
    <p:sldId id="441" r:id="rId22"/>
    <p:sldId id="452" r:id="rId23"/>
    <p:sldId id="453" r:id="rId24"/>
    <p:sldId id="454" r:id="rId25"/>
    <p:sldId id="443" r:id="rId26"/>
    <p:sldId id="455" r:id="rId27"/>
    <p:sldId id="469" r:id="rId28"/>
    <p:sldId id="470" r:id="rId29"/>
    <p:sldId id="438" r:id="rId30"/>
    <p:sldId id="439" r:id="rId31"/>
    <p:sldId id="364" r:id="rId32"/>
    <p:sldId id="353" r:id="rId33"/>
    <p:sldId id="382" r:id="rId34"/>
    <p:sldId id="430" r:id="rId35"/>
    <p:sldId id="432" r:id="rId36"/>
    <p:sldId id="371" r:id="rId37"/>
    <p:sldId id="376" r:id="rId38"/>
    <p:sldId id="372" r:id="rId39"/>
    <p:sldId id="377" r:id="rId40"/>
    <p:sldId id="378" r:id="rId41"/>
    <p:sldId id="379" r:id="rId42"/>
    <p:sldId id="384" r:id="rId43"/>
    <p:sldId id="458" r:id="rId44"/>
    <p:sldId id="456" r:id="rId45"/>
    <p:sldId id="457" r:id="rId46"/>
    <p:sldId id="385" r:id="rId47"/>
    <p:sldId id="462" r:id="rId48"/>
    <p:sldId id="446" r:id="rId49"/>
    <p:sldId id="445" r:id="rId50"/>
    <p:sldId id="444" r:id="rId51"/>
    <p:sldId id="433" r:id="rId52"/>
    <p:sldId id="460" r:id="rId53"/>
    <p:sldId id="459" r:id="rId54"/>
    <p:sldId id="434" r:id="rId55"/>
    <p:sldId id="388" r:id="rId56"/>
    <p:sldId id="391" r:id="rId57"/>
    <p:sldId id="393" r:id="rId58"/>
    <p:sldId id="398" r:id="rId59"/>
    <p:sldId id="461" r:id="rId60"/>
    <p:sldId id="404" r:id="rId61"/>
    <p:sldId id="406" r:id="rId62"/>
    <p:sldId id="407" r:id="rId63"/>
    <p:sldId id="408" r:id="rId64"/>
    <p:sldId id="409" r:id="rId65"/>
    <p:sldId id="410" r:id="rId66"/>
    <p:sldId id="414" r:id="rId67"/>
    <p:sldId id="415" r:id="rId68"/>
    <p:sldId id="416" r:id="rId69"/>
    <p:sldId id="417" r:id="rId70"/>
    <p:sldId id="420" r:id="rId71"/>
    <p:sldId id="422" r:id="rId72"/>
    <p:sldId id="423" r:id="rId73"/>
    <p:sldId id="425" r:id="rId74"/>
    <p:sldId id="463" r:id="rId75"/>
    <p:sldId id="381" r:id="rId76"/>
    <p:sldId id="464" r:id="rId77"/>
  </p:sldIdLst>
  <p:sldSz cx="9144000" cy="6858000" type="overhead"/>
  <p:notesSz cx="6980238" cy="9144000"/>
  <p:defaultTextStyle>
    <a:defPPr>
      <a:defRPr lang="en-US"/>
    </a:defPPr>
    <a:lvl1pPr algn="just" rtl="0" fontAlgn="base">
      <a:spcBef>
        <a:spcPct val="0"/>
      </a:spcBef>
      <a:spcAft>
        <a:spcPct val="0"/>
      </a:spcAft>
      <a:defRPr sz="1600" kern="1200">
        <a:solidFill>
          <a:schemeClr val="tx1"/>
        </a:solidFill>
        <a:latin typeface="Arial" charset="0"/>
        <a:ea typeface="+mn-ea"/>
        <a:cs typeface="+mn-cs"/>
      </a:defRPr>
    </a:lvl1pPr>
    <a:lvl2pPr marL="457200" algn="just" rtl="0" fontAlgn="base">
      <a:spcBef>
        <a:spcPct val="0"/>
      </a:spcBef>
      <a:spcAft>
        <a:spcPct val="0"/>
      </a:spcAft>
      <a:defRPr sz="1600" kern="1200">
        <a:solidFill>
          <a:schemeClr val="tx1"/>
        </a:solidFill>
        <a:latin typeface="Arial" charset="0"/>
        <a:ea typeface="+mn-ea"/>
        <a:cs typeface="+mn-cs"/>
      </a:defRPr>
    </a:lvl2pPr>
    <a:lvl3pPr marL="914400" algn="just" rtl="0" fontAlgn="base">
      <a:spcBef>
        <a:spcPct val="0"/>
      </a:spcBef>
      <a:spcAft>
        <a:spcPct val="0"/>
      </a:spcAft>
      <a:defRPr sz="1600" kern="1200">
        <a:solidFill>
          <a:schemeClr val="tx1"/>
        </a:solidFill>
        <a:latin typeface="Arial" charset="0"/>
        <a:ea typeface="+mn-ea"/>
        <a:cs typeface="+mn-cs"/>
      </a:defRPr>
    </a:lvl3pPr>
    <a:lvl4pPr marL="1371600" algn="just" rtl="0" fontAlgn="base">
      <a:spcBef>
        <a:spcPct val="0"/>
      </a:spcBef>
      <a:spcAft>
        <a:spcPct val="0"/>
      </a:spcAft>
      <a:defRPr sz="1600" kern="1200">
        <a:solidFill>
          <a:schemeClr val="tx1"/>
        </a:solidFill>
        <a:latin typeface="Arial" charset="0"/>
        <a:ea typeface="+mn-ea"/>
        <a:cs typeface="+mn-cs"/>
      </a:defRPr>
    </a:lvl4pPr>
    <a:lvl5pPr marL="1828800" algn="just"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663300"/>
    <a:srgbClr val="996633"/>
    <a:srgbClr val="6699FF"/>
    <a:srgbClr val="3366FF"/>
    <a:srgbClr val="BEC9F8"/>
    <a:srgbClr val="8AD8B1"/>
    <a:srgbClr val="FF8A81"/>
    <a:srgbClr val="66FFFF"/>
    <a:srgbClr val="00FFFF"/>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192" autoAdjust="0"/>
  </p:normalViewPr>
  <p:slideViewPr>
    <p:cSldViewPr>
      <p:cViewPr>
        <p:scale>
          <a:sx n="100" d="100"/>
          <a:sy n="100" d="100"/>
        </p:scale>
        <p:origin x="-1860" y="-150"/>
      </p:cViewPr>
      <p:guideLst>
        <p:guide orient="horz" pos="3168"/>
        <p:guide pos="34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978" y="318"/>
      </p:cViewPr>
      <p:guideLst>
        <p:guide orient="horz" pos="2880"/>
        <p:guide pos="219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24188"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defRPr sz="1000"/>
            </a:lvl1pPr>
          </a:lstStyle>
          <a:p>
            <a:pPr>
              <a:defRPr/>
            </a:pPr>
            <a:r>
              <a:rPr lang="en-US"/>
              <a:t>Mark: Jesus, the Servant of God</a:t>
            </a:r>
          </a:p>
        </p:txBody>
      </p:sp>
      <p:sp>
        <p:nvSpPr>
          <p:cNvPr id="15364" name="Rectangle 4"/>
          <p:cNvSpPr>
            <a:spLocks noGrp="1" noChangeArrowheads="1"/>
          </p:cNvSpPr>
          <p:nvPr>
            <p:ph type="ftr" sz="quarter" idx="2"/>
          </p:nvPr>
        </p:nvSpPr>
        <p:spPr bwMode="auto">
          <a:xfrm>
            <a:off x="0" y="8686800"/>
            <a:ext cx="3024188"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0" hangingPunct="0">
              <a:defRPr sz="1000"/>
            </a:lvl1pPr>
          </a:lstStyle>
          <a:p>
            <a:pPr>
              <a:defRPr/>
            </a:pPr>
            <a:r>
              <a:rPr lang="en-US"/>
              <a:t>Stan Crowley</a:t>
            </a:r>
          </a:p>
        </p:txBody>
      </p:sp>
      <p:sp>
        <p:nvSpPr>
          <p:cNvPr id="15366" name="Rectangle 6"/>
          <p:cNvSpPr>
            <a:spLocks noGrp="1" noChangeArrowheads="1"/>
          </p:cNvSpPr>
          <p:nvPr>
            <p:ph type="sldNum" sz="quarter" idx="3"/>
          </p:nvPr>
        </p:nvSpPr>
        <p:spPr bwMode="auto">
          <a:xfrm>
            <a:off x="3956050" y="0"/>
            <a:ext cx="3024188" cy="2286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000"/>
            </a:lvl1pPr>
          </a:lstStyle>
          <a:p>
            <a:pPr>
              <a:defRPr/>
            </a:pPr>
            <a:r>
              <a:rPr lang="en-US"/>
              <a:t> Introduction–Page </a:t>
            </a:r>
            <a:fld id="{8376E700-EE53-4EAD-8E0D-47A5AA097AA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24188"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defRPr sz="1000"/>
            </a:lvl1pPr>
          </a:lstStyle>
          <a:p>
            <a:pPr>
              <a:defRPr/>
            </a:pPr>
            <a:r>
              <a:rPr lang="en-US"/>
              <a:t>Mark: Jesus, the Servant of God</a:t>
            </a:r>
          </a:p>
        </p:txBody>
      </p:sp>
      <p:sp>
        <p:nvSpPr>
          <p:cNvPr id="62467" name="Rectangle 4"/>
          <p:cNvSpPr>
            <a:spLocks noGrp="1" noRot="1" noChangeAspect="1" noChangeArrowheads="1" noTextEdit="1"/>
          </p:cNvSpPr>
          <p:nvPr>
            <p:ph type="sldImg" idx="2"/>
          </p:nvPr>
        </p:nvSpPr>
        <p:spPr bwMode="auto">
          <a:xfrm>
            <a:off x="1204913"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30275" y="4343400"/>
            <a:ext cx="5119688" cy="41148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6800"/>
            <a:ext cx="3024188"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eaLnBrk="0" hangingPunct="0">
              <a:defRPr sz="1000"/>
            </a:lvl1pPr>
          </a:lstStyle>
          <a:p>
            <a:pPr>
              <a:defRPr/>
            </a:pPr>
            <a:r>
              <a:rPr lang="en-US"/>
              <a:t>Stan Crowley</a:t>
            </a:r>
          </a:p>
        </p:txBody>
      </p:sp>
      <p:sp>
        <p:nvSpPr>
          <p:cNvPr id="17416" name="Rectangle 8"/>
          <p:cNvSpPr>
            <a:spLocks noChangeArrowheads="1"/>
          </p:cNvSpPr>
          <p:nvPr/>
        </p:nvSpPr>
        <p:spPr bwMode="auto">
          <a:xfrm>
            <a:off x="3878263" y="0"/>
            <a:ext cx="3024187" cy="304800"/>
          </a:xfrm>
          <a:prstGeom prst="rect">
            <a:avLst/>
          </a:prstGeom>
          <a:noFill/>
          <a:ln w="12700">
            <a:noFill/>
            <a:miter lim="800000"/>
            <a:headEnd type="none" w="sm" len="sm"/>
            <a:tailEnd type="none" w="sm" len="sm"/>
          </a:ln>
          <a:effectLst/>
        </p:spPr>
        <p:txBody>
          <a:bodyPr anchor="b"/>
          <a:lstStyle/>
          <a:p>
            <a:pPr algn="r" eaLnBrk="0" hangingPunct="0">
              <a:defRPr/>
            </a:pPr>
            <a:r>
              <a:rPr lang="en-US" sz="1000"/>
              <a:t>Introduction-Page </a:t>
            </a:r>
            <a:fld id="{879FA3BF-3565-43E1-B343-882BDD2E3455}" type="slidenum">
              <a:rPr lang="en-US" sz="1000"/>
              <a:pPr algn="r" eaLnBrk="0" hangingPunct="0">
                <a:defRPr/>
              </a:pPr>
              <a:t>‹#›</a:t>
            </a:fld>
            <a:endParaRPr lang="en-US" sz="1000"/>
          </a:p>
        </p:txBody>
      </p:sp>
      <p:sp>
        <p:nvSpPr>
          <p:cNvPr id="17417" name="Rectangle 9"/>
          <p:cNvSpPr>
            <a:spLocks noGrp="1" noChangeArrowheads="1"/>
          </p:cNvSpPr>
          <p:nvPr>
            <p:ph type="dt" idx="1"/>
          </p:nvPr>
        </p:nvSpPr>
        <p:spPr bwMode="auto">
          <a:xfrm>
            <a:off x="3956050" y="8842375"/>
            <a:ext cx="3024188" cy="301625"/>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000"/>
            </a:lvl1pPr>
          </a:lstStyle>
          <a:p>
            <a:pPr>
              <a:defRPr/>
            </a:pPr>
            <a:fld id="{42E026EB-B0C2-4AF4-B461-F69C47EEC522}" type="datetime1">
              <a:rPr lang="en-US"/>
              <a:pPr>
                <a:defRPr/>
              </a:pPr>
              <a:t>12/17/2016</a:t>
            </a:fld>
            <a:endParaRPr lang="en-US"/>
          </a:p>
        </p:txBody>
      </p:sp>
    </p:spTree>
  </p:cSld>
  <p:clrMap bg1="lt1" tx1="dk1" bg2="lt2" tx2="dk2" accent1="accent1" accent2="accent2" accent3="accent3" accent4="accent4" accent5="accent5" accent6="accent6" hlink="hlink" folHlink="folHlink"/>
  <p:hf/>
  <p:notesStyle>
    <a:lvl1pPr marL="2667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1pPr>
    <a:lvl2pPr marL="7239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2pPr>
    <a:lvl3pPr marL="11811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3pPr>
    <a:lvl4pPr marL="16383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4pPr>
    <a:lvl5pPr marL="2095500" indent="-266700" algn="l" rtl="0" eaLnBrk="0" fontAlgn="base" hangingPunct="0">
      <a:spcBef>
        <a:spcPct val="30000"/>
      </a:spcBef>
      <a:spcAft>
        <a:spcPct val="0"/>
      </a:spcAft>
      <a:buAutoNum type="arabicPeriod"/>
      <a:defRPr kumimoji="1"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a:noFill/>
        </p:spPr>
        <p:txBody>
          <a:bodyPr/>
          <a:lstStyle/>
          <a:p>
            <a:r>
              <a:rPr lang="en-US" smtClean="0"/>
              <a:t>Mark: Jesus, the Servant of God</a:t>
            </a:r>
          </a:p>
        </p:txBody>
      </p:sp>
      <p:sp>
        <p:nvSpPr>
          <p:cNvPr id="63491" name="Rectangle 6"/>
          <p:cNvSpPr>
            <a:spLocks noGrp="1" noChangeArrowheads="1"/>
          </p:cNvSpPr>
          <p:nvPr>
            <p:ph type="ftr" sz="quarter" idx="4"/>
          </p:nvPr>
        </p:nvSpPr>
        <p:spPr>
          <a:noFill/>
        </p:spPr>
        <p:txBody>
          <a:bodyPr/>
          <a:lstStyle/>
          <a:p>
            <a:r>
              <a:rPr lang="en-US" smtClean="0"/>
              <a:t>Stan Crowley</a:t>
            </a:r>
          </a:p>
        </p:txBody>
      </p:sp>
      <p:sp>
        <p:nvSpPr>
          <p:cNvPr id="63492" name="Rectangle 9"/>
          <p:cNvSpPr>
            <a:spLocks noGrp="1" noChangeArrowheads="1"/>
          </p:cNvSpPr>
          <p:nvPr>
            <p:ph type="dt" sz="quarter" idx="1"/>
          </p:nvPr>
        </p:nvSpPr>
        <p:spPr>
          <a:noFill/>
        </p:spPr>
        <p:txBody>
          <a:bodyPr/>
          <a:lstStyle/>
          <a:p>
            <a:fld id="{B4ECF769-38B0-44DE-BF1F-9E76B3CE743B}" type="datetime1">
              <a:rPr lang="en-US" smtClean="0"/>
              <a:pPr/>
              <a:t>12/17/2016</a:t>
            </a:fld>
            <a:endParaRPr lang="en-US" smtClean="0"/>
          </a:p>
        </p:txBody>
      </p:sp>
      <p:sp>
        <p:nvSpPr>
          <p:cNvPr id="63493" name="Rectangle 2"/>
          <p:cNvSpPr>
            <a:spLocks noGrp="1" noRot="1" noChangeAspect="1" noChangeArrowheads="1" noTextEdit="1"/>
          </p:cNvSpPr>
          <p:nvPr>
            <p:ph type="sldImg"/>
          </p:nvPr>
        </p:nvSpPr>
        <p:spPr>
          <a:ln/>
        </p:spPr>
      </p:sp>
      <p:sp>
        <p:nvSpPr>
          <p:cNvPr id="63494" name="Rectangle 3"/>
          <p:cNvSpPr>
            <a:spLocks noGrp="1" noChangeArrowheads="1"/>
          </p:cNvSpPr>
          <p:nvPr>
            <p:ph type="body" idx="1"/>
          </p:nvPr>
        </p:nvSpPr>
        <p:spPr>
          <a:noFill/>
          <a:ln w="9525"/>
        </p:spPr>
        <p:txBody>
          <a:bodyPr/>
          <a:lstStyle/>
          <a:p>
            <a:pPr>
              <a:buFontTx/>
              <a:buNone/>
            </a:pPr>
            <a:r>
              <a:rPr lang="de-DE" smtClean="0"/>
              <a:t>Grafik: http://de.wikipedia.org/wiki/Datei:Meister_des_Book_of_Lindisfarne_001.jpg 4.11.2009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2707" name="Rectangle 6"/>
          <p:cNvSpPr>
            <a:spLocks noGrp="1" noChangeArrowheads="1"/>
          </p:cNvSpPr>
          <p:nvPr>
            <p:ph type="ftr" sz="quarter" idx="4"/>
          </p:nvPr>
        </p:nvSpPr>
        <p:spPr>
          <a:noFill/>
        </p:spPr>
        <p:txBody>
          <a:bodyPr/>
          <a:lstStyle/>
          <a:p>
            <a:r>
              <a:rPr lang="en-US" smtClean="0"/>
              <a:t>EFG Berlin Hohenstaufenstraße</a:t>
            </a:r>
          </a:p>
        </p:txBody>
      </p:sp>
      <p:sp>
        <p:nvSpPr>
          <p:cNvPr id="72708" name="Rectangle 9"/>
          <p:cNvSpPr>
            <a:spLocks noGrp="1" noChangeArrowheads="1"/>
          </p:cNvSpPr>
          <p:nvPr>
            <p:ph type="dt" sz="quarter" idx="1"/>
          </p:nvPr>
        </p:nvSpPr>
        <p:spPr>
          <a:noFill/>
        </p:spPr>
        <p:txBody>
          <a:bodyPr/>
          <a:lstStyle/>
          <a:p>
            <a:fld id="{1A6B076D-F1B0-4922-8A20-2A5BF6F11AD8}" type="datetime1">
              <a:rPr lang="de-DE" smtClean="0"/>
              <a:pPr/>
              <a:t>17.12.2016</a:t>
            </a:fld>
            <a:endParaRPr lang="en-US" smtClean="0"/>
          </a:p>
        </p:txBody>
      </p:sp>
      <p:sp>
        <p:nvSpPr>
          <p:cNvPr id="72709" name="Rectangle 2"/>
          <p:cNvSpPr>
            <a:spLocks noGrp="1" noRot="1" noChangeAspect="1" noChangeArrowheads="1" noTextEdit="1"/>
          </p:cNvSpPr>
          <p:nvPr>
            <p:ph type="sldImg"/>
          </p:nvPr>
        </p:nvSpPr>
        <p:spPr>
          <a:ln/>
        </p:spPr>
      </p:sp>
      <p:sp>
        <p:nvSpPr>
          <p:cNvPr id="72710"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3731" name="Rectangle 6"/>
          <p:cNvSpPr>
            <a:spLocks noGrp="1" noChangeArrowheads="1"/>
          </p:cNvSpPr>
          <p:nvPr>
            <p:ph type="ftr" sz="quarter" idx="4"/>
          </p:nvPr>
        </p:nvSpPr>
        <p:spPr>
          <a:noFill/>
        </p:spPr>
        <p:txBody>
          <a:bodyPr/>
          <a:lstStyle/>
          <a:p>
            <a:r>
              <a:rPr lang="en-US" smtClean="0"/>
              <a:t>EFG Berlin Hohenstaufenstraße</a:t>
            </a:r>
          </a:p>
        </p:txBody>
      </p:sp>
      <p:sp>
        <p:nvSpPr>
          <p:cNvPr id="73732" name="Rectangle 9"/>
          <p:cNvSpPr>
            <a:spLocks noGrp="1" noChangeArrowheads="1"/>
          </p:cNvSpPr>
          <p:nvPr>
            <p:ph type="dt" sz="quarter" idx="1"/>
          </p:nvPr>
        </p:nvSpPr>
        <p:spPr>
          <a:noFill/>
        </p:spPr>
        <p:txBody>
          <a:bodyPr/>
          <a:lstStyle/>
          <a:p>
            <a:fld id="{0F852783-6254-436C-AEC5-16954362C4E3}" type="datetime1">
              <a:rPr lang="de-DE" smtClean="0"/>
              <a:pPr/>
              <a:t>17.12.2016</a:t>
            </a:fld>
            <a:endParaRPr lang="en-US" smtClean="0"/>
          </a:p>
        </p:txBody>
      </p:sp>
      <p:sp>
        <p:nvSpPr>
          <p:cNvPr id="73733" name="Rectangle 2"/>
          <p:cNvSpPr>
            <a:spLocks noGrp="1" noRot="1" noChangeAspect="1" noChangeArrowheads="1" noTextEdit="1"/>
          </p:cNvSpPr>
          <p:nvPr>
            <p:ph type="sldImg"/>
          </p:nvPr>
        </p:nvSpPr>
        <p:spPr>
          <a:ln/>
        </p:spPr>
      </p:sp>
      <p:sp>
        <p:nvSpPr>
          <p:cNvPr id="73734" name="Rectangle 3"/>
          <p:cNvSpPr>
            <a:spLocks noGrp="1" noChangeArrowheads="1"/>
          </p:cNvSpPr>
          <p:nvPr>
            <p:ph type="body" idx="1"/>
          </p:nvPr>
        </p:nvSpPr>
        <p:spPr>
          <a:noFill/>
          <a:ln w="9525"/>
        </p:spPr>
        <p:txBody>
          <a:bodyPr/>
          <a:lstStyle/>
          <a:p>
            <a:r>
              <a:rPr lang="de-DE" smtClean="0"/>
              <a:t>http://www.abu.nb.ca/courses/NTIntro/images/Herodifortress.htm (11.2009)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4755" name="Rectangle 6"/>
          <p:cNvSpPr>
            <a:spLocks noGrp="1" noChangeArrowheads="1"/>
          </p:cNvSpPr>
          <p:nvPr>
            <p:ph type="ftr" sz="quarter" idx="4"/>
          </p:nvPr>
        </p:nvSpPr>
        <p:spPr>
          <a:noFill/>
        </p:spPr>
        <p:txBody>
          <a:bodyPr/>
          <a:lstStyle/>
          <a:p>
            <a:r>
              <a:rPr lang="en-US" smtClean="0"/>
              <a:t>EFG Berlin Hohenstaufenstraße</a:t>
            </a:r>
          </a:p>
        </p:txBody>
      </p:sp>
      <p:sp>
        <p:nvSpPr>
          <p:cNvPr id="74756" name="Rectangle 9"/>
          <p:cNvSpPr>
            <a:spLocks noGrp="1" noChangeArrowheads="1"/>
          </p:cNvSpPr>
          <p:nvPr>
            <p:ph type="dt" sz="quarter" idx="1"/>
          </p:nvPr>
        </p:nvSpPr>
        <p:spPr>
          <a:noFill/>
        </p:spPr>
        <p:txBody>
          <a:bodyPr/>
          <a:lstStyle/>
          <a:p>
            <a:fld id="{6AA77058-724E-4EEA-9CC3-E55A3D45C2F7}" type="datetime1">
              <a:rPr lang="de-DE" smtClean="0"/>
              <a:pPr/>
              <a:t>17.12.2016</a:t>
            </a:fld>
            <a:endParaRPr lang="en-US" smtClean="0"/>
          </a:p>
        </p:txBody>
      </p:sp>
      <p:sp>
        <p:nvSpPr>
          <p:cNvPr id="74757" name="Rectangle 2"/>
          <p:cNvSpPr>
            <a:spLocks noGrp="1" noRot="1" noChangeAspect="1" noChangeArrowheads="1" noTextEdit="1"/>
          </p:cNvSpPr>
          <p:nvPr>
            <p:ph type="sldImg"/>
          </p:nvPr>
        </p:nvSpPr>
        <p:spPr>
          <a:ln/>
        </p:spPr>
      </p:sp>
      <p:sp>
        <p:nvSpPr>
          <p:cNvPr id="74758"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5779" name="Rectangle 6"/>
          <p:cNvSpPr>
            <a:spLocks noGrp="1" noChangeArrowheads="1"/>
          </p:cNvSpPr>
          <p:nvPr>
            <p:ph type="ftr" sz="quarter" idx="4"/>
          </p:nvPr>
        </p:nvSpPr>
        <p:spPr>
          <a:noFill/>
        </p:spPr>
        <p:txBody>
          <a:bodyPr/>
          <a:lstStyle/>
          <a:p>
            <a:r>
              <a:rPr lang="en-US" smtClean="0"/>
              <a:t>EFG Berlin Hohenstaufenstraße</a:t>
            </a:r>
          </a:p>
        </p:txBody>
      </p:sp>
      <p:sp>
        <p:nvSpPr>
          <p:cNvPr id="75780" name="Rectangle 9"/>
          <p:cNvSpPr>
            <a:spLocks noGrp="1" noChangeArrowheads="1"/>
          </p:cNvSpPr>
          <p:nvPr>
            <p:ph type="dt" sz="quarter" idx="1"/>
          </p:nvPr>
        </p:nvSpPr>
        <p:spPr>
          <a:noFill/>
        </p:spPr>
        <p:txBody>
          <a:bodyPr/>
          <a:lstStyle/>
          <a:p>
            <a:fld id="{90630C04-FAB1-401B-9EAD-390261EE3F38}" type="datetime1">
              <a:rPr lang="de-DE" smtClean="0"/>
              <a:pPr/>
              <a:t>17.12.2016</a:t>
            </a:fld>
            <a:endParaRPr lang="en-US" smtClean="0"/>
          </a:p>
        </p:txBody>
      </p:sp>
      <p:sp>
        <p:nvSpPr>
          <p:cNvPr id="75781" name="Rectangle 2"/>
          <p:cNvSpPr>
            <a:spLocks noGrp="1" noRot="1" noChangeAspect="1" noChangeArrowheads="1" noTextEdit="1"/>
          </p:cNvSpPr>
          <p:nvPr>
            <p:ph type="sldImg"/>
          </p:nvPr>
        </p:nvSpPr>
        <p:spPr>
          <a:ln/>
        </p:spPr>
      </p:sp>
      <p:sp>
        <p:nvSpPr>
          <p:cNvPr id="75782" name="Rectangle 3"/>
          <p:cNvSpPr>
            <a:spLocks noGrp="1" noChangeArrowheads="1"/>
          </p:cNvSpPr>
          <p:nvPr>
            <p:ph type="body" idx="1"/>
          </p:nvPr>
        </p:nvSpPr>
        <p:spPr>
          <a:noFill/>
          <a:ln w="9525"/>
        </p:spPr>
        <p:txBody>
          <a:bodyPr/>
          <a:lstStyle/>
          <a:p>
            <a:r>
              <a:rPr lang="de-DE" smtClean="0"/>
              <a:t>http://www.abu.nb.ca/Courses/NTIntro/InTest/Images/Herodifortress.htm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6803" name="Rectangle 6"/>
          <p:cNvSpPr>
            <a:spLocks noGrp="1" noChangeArrowheads="1"/>
          </p:cNvSpPr>
          <p:nvPr>
            <p:ph type="ftr" sz="quarter" idx="4"/>
          </p:nvPr>
        </p:nvSpPr>
        <p:spPr>
          <a:noFill/>
        </p:spPr>
        <p:txBody>
          <a:bodyPr/>
          <a:lstStyle/>
          <a:p>
            <a:r>
              <a:rPr lang="en-US" smtClean="0"/>
              <a:t>EFG Berlin Hohenstaufenstraße</a:t>
            </a:r>
          </a:p>
        </p:txBody>
      </p:sp>
      <p:sp>
        <p:nvSpPr>
          <p:cNvPr id="76804" name="Rectangle 9"/>
          <p:cNvSpPr>
            <a:spLocks noGrp="1" noChangeArrowheads="1"/>
          </p:cNvSpPr>
          <p:nvPr>
            <p:ph type="dt" sz="quarter" idx="1"/>
          </p:nvPr>
        </p:nvSpPr>
        <p:spPr>
          <a:noFill/>
        </p:spPr>
        <p:txBody>
          <a:bodyPr/>
          <a:lstStyle/>
          <a:p>
            <a:fld id="{74E2082D-6F22-4023-BBBE-BF2194DAF6CB}" type="datetime1">
              <a:rPr lang="de-DE" smtClean="0"/>
              <a:pPr/>
              <a:t>17.12.2016</a:t>
            </a:fld>
            <a:endParaRPr lang="en-US" smtClean="0"/>
          </a:p>
        </p:txBody>
      </p:sp>
      <p:sp>
        <p:nvSpPr>
          <p:cNvPr id="76805" name="Rectangle 2"/>
          <p:cNvSpPr>
            <a:spLocks noGrp="1" noRot="1" noChangeAspect="1" noChangeArrowheads="1" noTextEdit="1"/>
          </p:cNvSpPr>
          <p:nvPr>
            <p:ph type="sldImg"/>
          </p:nvPr>
        </p:nvSpPr>
        <p:spPr>
          <a:ln/>
        </p:spPr>
      </p:sp>
      <p:sp>
        <p:nvSpPr>
          <p:cNvPr id="76806"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8851" name="Rectangle 6"/>
          <p:cNvSpPr>
            <a:spLocks noGrp="1" noChangeArrowheads="1"/>
          </p:cNvSpPr>
          <p:nvPr>
            <p:ph type="ftr" sz="quarter" idx="4"/>
          </p:nvPr>
        </p:nvSpPr>
        <p:spPr>
          <a:noFill/>
        </p:spPr>
        <p:txBody>
          <a:bodyPr/>
          <a:lstStyle/>
          <a:p>
            <a:r>
              <a:rPr lang="en-US" smtClean="0"/>
              <a:t>EFG Berlin Hohenstaufenstraße</a:t>
            </a:r>
          </a:p>
        </p:txBody>
      </p:sp>
      <p:sp>
        <p:nvSpPr>
          <p:cNvPr id="78852" name="Rectangle 9"/>
          <p:cNvSpPr>
            <a:spLocks noGrp="1" noChangeArrowheads="1"/>
          </p:cNvSpPr>
          <p:nvPr>
            <p:ph type="dt" sz="quarter" idx="1"/>
          </p:nvPr>
        </p:nvSpPr>
        <p:spPr>
          <a:noFill/>
        </p:spPr>
        <p:txBody>
          <a:bodyPr/>
          <a:lstStyle/>
          <a:p>
            <a:fld id="{575D92B2-469A-4E0B-80C6-33986788942D}" type="datetime1">
              <a:rPr lang="de-DE" smtClean="0"/>
              <a:pPr/>
              <a:t>17.12.2016</a:t>
            </a:fld>
            <a:endParaRPr lang="en-US" smtClean="0"/>
          </a:p>
        </p:txBody>
      </p:sp>
      <p:sp>
        <p:nvSpPr>
          <p:cNvPr id="78853" name="Rectangle 2"/>
          <p:cNvSpPr>
            <a:spLocks noGrp="1" noRot="1" noChangeAspect="1" noChangeArrowheads="1" noTextEdit="1"/>
          </p:cNvSpPr>
          <p:nvPr>
            <p:ph type="sldImg"/>
          </p:nvPr>
        </p:nvSpPr>
        <p:spPr>
          <a:ln/>
        </p:spPr>
      </p:sp>
      <p:sp>
        <p:nvSpPr>
          <p:cNvPr id="78854"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9875" name="Rectangle 6"/>
          <p:cNvSpPr>
            <a:spLocks noGrp="1" noChangeArrowheads="1"/>
          </p:cNvSpPr>
          <p:nvPr>
            <p:ph type="ftr" sz="quarter" idx="4"/>
          </p:nvPr>
        </p:nvSpPr>
        <p:spPr>
          <a:noFill/>
        </p:spPr>
        <p:txBody>
          <a:bodyPr/>
          <a:lstStyle/>
          <a:p>
            <a:r>
              <a:rPr lang="en-US" smtClean="0"/>
              <a:t>EFG Berlin Hohenstaufenstraße</a:t>
            </a:r>
          </a:p>
        </p:txBody>
      </p:sp>
      <p:sp>
        <p:nvSpPr>
          <p:cNvPr id="79876" name="Rectangle 9"/>
          <p:cNvSpPr>
            <a:spLocks noGrp="1" noChangeArrowheads="1"/>
          </p:cNvSpPr>
          <p:nvPr>
            <p:ph type="dt" sz="quarter" idx="1"/>
          </p:nvPr>
        </p:nvSpPr>
        <p:spPr>
          <a:noFill/>
        </p:spPr>
        <p:txBody>
          <a:bodyPr/>
          <a:lstStyle/>
          <a:p>
            <a:fld id="{5AD272F0-BAE8-4DE2-9451-2D6D3A9E41F5}" type="datetime1">
              <a:rPr lang="de-DE" smtClean="0"/>
              <a:pPr/>
              <a:t>17.12.2016</a:t>
            </a:fld>
            <a:endParaRPr lang="en-US" smtClean="0"/>
          </a:p>
        </p:txBody>
      </p:sp>
      <p:sp>
        <p:nvSpPr>
          <p:cNvPr id="79877" name="Rectangle 2"/>
          <p:cNvSpPr>
            <a:spLocks noGrp="1" noRot="1" noChangeAspect="1" noChangeArrowheads="1" noTextEdit="1"/>
          </p:cNvSpPr>
          <p:nvPr>
            <p:ph type="sldImg"/>
          </p:nvPr>
        </p:nvSpPr>
        <p:spPr>
          <a:ln/>
        </p:spPr>
      </p:sp>
      <p:sp>
        <p:nvSpPr>
          <p:cNvPr id="79878"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203325" y="685800"/>
            <a:ext cx="4573588" cy="3429000"/>
          </a:xfrm>
        </p:spPr>
      </p:sp>
      <p:sp>
        <p:nvSpPr>
          <p:cNvPr id="3" name="2 - Θέση σημειώσεων"/>
          <p:cNvSpPr>
            <a:spLocks noGrp="1"/>
          </p:cNvSpPr>
          <p:nvPr>
            <p:ph type="body" idx="1"/>
          </p:nvPr>
        </p:nvSpPr>
        <p:spPr/>
        <p:txBody>
          <a:bodyPr>
            <a:normAutofit/>
          </a:bodyPr>
          <a:lstStyle/>
          <a:p>
            <a:endParaRPr lang="el-GR"/>
          </a:p>
        </p:txBody>
      </p:sp>
      <p:sp>
        <p:nvSpPr>
          <p:cNvPr id="5" name="4 - Θέση αριθμού διαφάνειας"/>
          <p:cNvSpPr>
            <a:spLocks noGrp="1"/>
          </p:cNvSpPr>
          <p:nvPr>
            <p:ph type="sldNum" sz="quarter" idx="11"/>
          </p:nvPr>
        </p:nvSpPr>
        <p:spPr>
          <a:xfrm>
            <a:off x="3953853" y="8685213"/>
            <a:ext cx="3024770" cy="457200"/>
          </a:xfrm>
          <a:prstGeom prst="rect">
            <a:avLst/>
          </a:prstGeom>
        </p:spPr>
        <p:txBody>
          <a:bodyPr/>
          <a:lstStyle/>
          <a:p>
            <a:fld id="{5FFFA582-02FE-4CB0-AD39-1E9D6E0F2F5B}" type="slidenum">
              <a:rPr lang="el-GR" smtClean="0"/>
              <a:pPr/>
              <a:t>74</a:t>
            </a:fld>
            <a:endParaRPr lang="el-GR"/>
          </a:p>
        </p:txBody>
      </p:sp>
      <p:sp>
        <p:nvSpPr>
          <p:cNvPr id="7" name="6 - Θέση κεφαλίδας"/>
          <p:cNvSpPr>
            <a:spLocks noGrp="1"/>
          </p:cNvSpPr>
          <p:nvPr>
            <p:ph type="hdr" sz="quarter" idx="12"/>
          </p:nvPr>
        </p:nvSpPr>
        <p:spPr/>
        <p:txBody>
          <a:bodyPr/>
          <a:lstStyle/>
          <a:p>
            <a:r>
              <a:rPr lang="el-GR" smtClean="0"/>
              <a:t>ο Κώδικας των Ευαγγελίων-Πρόλογος</a:t>
            </a:r>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a:noFill/>
        </p:spPr>
        <p:txBody>
          <a:bodyPr/>
          <a:lstStyle/>
          <a:p>
            <a:r>
              <a:rPr lang="en-US" smtClean="0"/>
              <a:t>Mark: Jesus, the Servant of God</a:t>
            </a:r>
          </a:p>
        </p:txBody>
      </p:sp>
      <p:sp>
        <p:nvSpPr>
          <p:cNvPr id="64515" name="Rectangle 6"/>
          <p:cNvSpPr>
            <a:spLocks noGrp="1" noChangeArrowheads="1"/>
          </p:cNvSpPr>
          <p:nvPr>
            <p:ph type="ftr" sz="quarter" idx="4"/>
          </p:nvPr>
        </p:nvSpPr>
        <p:spPr>
          <a:noFill/>
        </p:spPr>
        <p:txBody>
          <a:bodyPr/>
          <a:lstStyle/>
          <a:p>
            <a:r>
              <a:rPr lang="en-US" smtClean="0"/>
              <a:t>Stan Crowley</a:t>
            </a:r>
          </a:p>
        </p:txBody>
      </p:sp>
      <p:sp>
        <p:nvSpPr>
          <p:cNvPr id="64516" name="Rectangle 9"/>
          <p:cNvSpPr>
            <a:spLocks noGrp="1" noChangeArrowheads="1"/>
          </p:cNvSpPr>
          <p:nvPr>
            <p:ph type="dt" sz="quarter" idx="1"/>
          </p:nvPr>
        </p:nvSpPr>
        <p:spPr>
          <a:noFill/>
        </p:spPr>
        <p:txBody>
          <a:bodyPr/>
          <a:lstStyle/>
          <a:p>
            <a:fld id="{6EBEE945-6E45-41A8-807E-A2F0351567C7}" type="datetime1">
              <a:rPr lang="en-US" smtClean="0"/>
              <a:pPr/>
              <a:t>12/17/2016</a:t>
            </a:fld>
            <a:endParaRPr lang="en-US" smtClean="0"/>
          </a:p>
        </p:txBody>
      </p:sp>
      <p:sp>
        <p:nvSpPr>
          <p:cNvPr id="64517" name="Rectangle 2"/>
          <p:cNvSpPr>
            <a:spLocks noGrp="1" noRot="1" noChangeAspect="1" noChangeArrowheads="1" noTextEdit="1"/>
          </p:cNvSpPr>
          <p:nvPr>
            <p:ph type="sldImg"/>
          </p:nvPr>
        </p:nvSpPr>
        <p:spPr>
          <a:ln/>
        </p:spPr>
      </p:sp>
      <p:sp>
        <p:nvSpPr>
          <p:cNvPr id="64518" name="Rectangle 3"/>
          <p:cNvSpPr>
            <a:spLocks noGrp="1" noChangeArrowheads="1"/>
          </p:cNvSpPr>
          <p:nvPr>
            <p:ph type="body" idx="1"/>
          </p:nvPr>
        </p:nvSpPr>
        <p:spPr>
          <a:noFill/>
          <a:ln w="9525"/>
        </p:spPr>
        <p:txBody>
          <a:bodyPr/>
          <a:lstStyle/>
          <a:p>
            <a:r>
              <a:rPr lang="de-DE" smtClean="0"/>
              <a:t>Walvoord, Das Neue Testament erklärt, S. 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5539" name="Rectangle 6"/>
          <p:cNvSpPr>
            <a:spLocks noGrp="1" noChangeArrowheads="1"/>
          </p:cNvSpPr>
          <p:nvPr>
            <p:ph type="ftr" sz="quarter" idx="4"/>
          </p:nvPr>
        </p:nvSpPr>
        <p:spPr>
          <a:noFill/>
        </p:spPr>
        <p:txBody>
          <a:bodyPr/>
          <a:lstStyle/>
          <a:p>
            <a:r>
              <a:rPr lang="en-US" smtClean="0"/>
              <a:t>EFG Berlin Hohenstaufenstraße</a:t>
            </a:r>
          </a:p>
        </p:txBody>
      </p:sp>
      <p:sp>
        <p:nvSpPr>
          <p:cNvPr id="65540" name="Rectangle 9"/>
          <p:cNvSpPr>
            <a:spLocks noGrp="1" noChangeArrowheads="1"/>
          </p:cNvSpPr>
          <p:nvPr>
            <p:ph type="dt" sz="quarter" idx="1"/>
          </p:nvPr>
        </p:nvSpPr>
        <p:spPr>
          <a:noFill/>
        </p:spPr>
        <p:txBody>
          <a:bodyPr/>
          <a:lstStyle/>
          <a:p>
            <a:fld id="{0B0C89AB-7588-4D31-8B44-E01DE6F9B467}" type="datetime1">
              <a:rPr lang="de-DE" smtClean="0"/>
              <a:pPr/>
              <a:t>17.12.2016</a:t>
            </a:fld>
            <a:endParaRPr lang="en-US" smtClean="0"/>
          </a:p>
        </p:txBody>
      </p:sp>
      <p:sp>
        <p:nvSpPr>
          <p:cNvPr id="65541" name="Rectangle 2"/>
          <p:cNvSpPr>
            <a:spLocks noGrp="1" noRot="1" noChangeAspect="1" noChangeArrowheads="1" noTextEdit="1"/>
          </p:cNvSpPr>
          <p:nvPr>
            <p:ph type="sldImg"/>
          </p:nvPr>
        </p:nvSpPr>
        <p:spPr>
          <a:ln/>
        </p:spPr>
      </p:sp>
      <p:sp>
        <p:nvSpPr>
          <p:cNvPr id="65542" name="Rectangle 3"/>
          <p:cNvSpPr>
            <a:spLocks noGrp="1" noChangeArrowheads="1"/>
          </p:cNvSpPr>
          <p:nvPr>
            <p:ph type="body" idx="1"/>
          </p:nvPr>
        </p:nvSpPr>
        <p:spPr>
          <a:noFill/>
          <a:ln w="9525"/>
        </p:spPr>
        <p:txBody>
          <a:bodyPr/>
          <a:lstStyle/>
          <a:p>
            <a:r>
              <a:rPr lang="de-DE" smtClean="0"/>
              <a:t>Vgl. Maier, </a:t>
            </a:r>
            <a:r>
              <a:rPr lang="el-GR" smtClean="0"/>
              <a:t>Μτ</a:t>
            </a:r>
            <a:r>
              <a:rPr lang="de-DE" smtClean="0"/>
              <a:t>-Kommentar, S. 29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6563" name="Rectangle 6"/>
          <p:cNvSpPr>
            <a:spLocks noGrp="1" noChangeArrowheads="1"/>
          </p:cNvSpPr>
          <p:nvPr>
            <p:ph type="ftr" sz="quarter" idx="4"/>
          </p:nvPr>
        </p:nvSpPr>
        <p:spPr>
          <a:noFill/>
        </p:spPr>
        <p:txBody>
          <a:bodyPr/>
          <a:lstStyle/>
          <a:p>
            <a:r>
              <a:rPr lang="en-US" smtClean="0"/>
              <a:t>EFG Berlin Hohenstaufenstraße</a:t>
            </a:r>
          </a:p>
        </p:txBody>
      </p:sp>
      <p:sp>
        <p:nvSpPr>
          <p:cNvPr id="66564" name="Rectangle 9"/>
          <p:cNvSpPr>
            <a:spLocks noGrp="1" noChangeArrowheads="1"/>
          </p:cNvSpPr>
          <p:nvPr>
            <p:ph type="dt" sz="quarter" idx="1"/>
          </p:nvPr>
        </p:nvSpPr>
        <p:spPr>
          <a:noFill/>
        </p:spPr>
        <p:txBody>
          <a:bodyPr/>
          <a:lstStyle/>
          <a:p>
            <a:fld id="{B01E8F45-7171-4C39-B7A1-FF81F40D1F24}" type="datetime1">
              <a:rPr lang="de-DE" smtClean="0"/>
              <a:pPr/>
              <a:t>17.12.2016</a:t>
            </a:fld>
            <a:endParaRPr lang="en-US" smtClean="0"/>
          </a:p>
        </p:txBody>
      </p:sp>
      <p:sp>
        <p:nvSpPr>
          <p:cNvPr id="66565" name="Rectangle 2"/>
          <p:cNvSpPr>
            <a:spLocks noGrp="1" noRot="1" noChangeAspect="1" noChangeArrowheads="1" noTextEdit="1"/>
          </p:cNvSpPr>
          <p:nvPr>
            <p:ph type="sldImg"/>
          </p:nvPr>
        </p:nvSpPr>
        <p:spPr>
          <a:ln/>
        </p:spPr>
      </p:sp>
      <p:sp>
        <p:nvSpPr>
          <p:cNvPr id="66566" name="Rectangle 3"/>
          <p:cNvSpPr>
            <a:spLocks noGrp="1" noChangeArrowheads="1"/>
          </p:cNvSpPr>
          <p:nvPr>
            <p:ph type="body" idx="1"/>
          </p:nvPr>
        </p:nvSpPr>
        <p:spPr>
          <a:noFill/>
          <a:ln w="9525"/>
        </p:spPr>
        <p:txBody>
          <a:bodyPr/>
          <a:lstStyle/>
          <a:p>
            <a:r>
              <a:rPr lang="de-DE" smtClean="0"/>
              <a:t>Bildatlas zur Bibel, Bertelsmann, 1957</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7587" name="Rectangle 6"/>
          <p:cNvSpPr>
            <a:spLocks noGrp="1" noChangeArrowheads="1"/>
          </p:cNvSpPr>
          <p:nvPr>
            <p:ph type="ftr" sz="quarter" idx="4"/>
          </p:nvPr>
        </p:nvSpPr>
        <p:spPr>
          <a:noFill/>
        </p:spPr>
        <p:txBody>
          <a:bodyPr/>
          <a:lstStyle/>
          <a:p>
            <a:r>
              <a:rPr lang="en-US" smtClean="0"/>
              <a:t>EFG Berlin Hohenstaufenstraße</a:t>
            </a:r>
          </a:p>
        </p:txBody>
      </p:sp>
      <p:sp>
        <p:nvSpPr>
          <p:cNvPr id="67588" name="Rectangle 9"/>
          <p:cNvSpPr>
            <a:spLocks noGrp="1" noChangeArrowheads="1"/>
          </p:cNvSpPr>
          <p:nvPr>
            <p:ph type="dt" sz="quarter" idx="1"/>
          </p:nvPr>
        </p:nvSpPr>
        <p:spPr>
          <a:noFill/>
        </p:spPr>
        <p:txBody>
          <a:bodyPr/>
          <a:lstStyle/>
          <a:p>
            <a:fld id="{E76119B1-015B-4F78-AD23-671F9E45E035}" type="datetime1">
              <a:rPr lang="de-DE" smtClean="0"/>
              <a:pPr/>
              <a:t>17.12.2016</a:t>
            </a:fld>
            <a:endParaRPr lang="en-US" smtClean="0"/>
          </a:p>
        </p:txBody>
      </p:sp>
      <p:sp>
        <p:nvSpPr>
          <p:cNvPr id="67589" name="Rectangle 2"/>
          <p:cNvSpPr>
            <a:spLocks noGrp="1" noRot="1" noChangeAspect="1" noChangeArrowheads="1" noTextEdit="1"/>
          </p:cNvSpPr>
          <p:nvPr>
            <p:ph type="sldImg"/>
          </p:nvPr>
        </p:nvSpPr>
        <p:spPr>
          <a:ln/>
        </p:spPr>
      </p:sp>
      <p:sp>
        <p:nvSpPr>
          <p:cNvPr id="67590" name="Rectangle 3"/>
          <p:cNvSpPr>
            <a:spLocks noGrp="1" noChangeArrowheads="1"/>
          </p:cNvSpPr>
          <p:nvPr>
            <p:ph type="body" idx="1"/>
          </p:nvPr>
        </p:nvSpPr>
        <p:spPr>
          <a:noFill/>
          <a:ln w="9525"/>
        </p:spPr>
        <p:txBody>
          <a:bodyPr/>
          <a:lstStyle/>
          <a:p>
            <a:r>
              <a:rPr lang="de-DE" smtClean="0"/>
              <a:t>Vgl. Das große Bibellexikon, Band 2, S. 563 – R. Brockhaus Verlag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8611" name="Rectangle 6"/>
          <p:cNvSpPr>
            <a:spLocks noGrp="1" noChangeArrowheads="1"/>
          </p:cNvSpPr>
          <p:nvPr>
            <p:ph type="ftr" sz="quarter" idx="4"/>
          </p:nvPr>
        </p:nvSpPr>
        <p:spPr>
          <a:noFill/>
        </p:spPr>
        <p:txBody>
          <a:bodyPr/>
          <a:lstStyle/>
          <a:p>
            <a:r>
              <a:rPr lang="en-US" smtClean="0"/>
              <a:t>EFG Berlin Hohenstaufenstraße</a:t>
            </a:r>
          </a:p>
        </p:txBody>
      </p:sp>
      <p:sp>
        <p:nvSpPr>
          <p:cNvPr id="68612" name="Rectangle 9"/>
          <p:cNvSpPr>
            <a:spLocks noGrp="1" noChangeArrowheads="1"/>
          </p:cNvSpPr>
          <p:nvPr>
            <p:ph type="dt" sz="quarter" idx="1"/>
          </p:nvPr>
        </p:nvSpPr>
        <p:spPr>
          <a:noFill/>
        </p:spPr>
        <p:txBody>
          <a:bodyPr/>
          <a:lstStyle/>
          <a:p>
            <a:fld id="{5F90DF27-9FAB-4247-BB6D-DF98CD8F5A9C}" type="datetime1">
              <a:rPr lang="de-DE" smtClean="0"/>
              <a:pPr/>
              <a:t>17.12.2016</a:t>
            </a:fld>
            <a:endParaRPr lang="en-US" smtClean="0"/>
          </a:p>
        </p:txBody>
      </p:sp>
      <p:sp>
        <p:nvSpPr>
          <p:cNvPr id="68613" name="Rectangle 2"/>
          <p:cNvSpPr>
            <a:spLocks noGrp="1" noRot="1" noChangeAspect="1" noChangeArrowheads="1" noTextEdit="1"/>
          </p:cNvSpPr>
          <p:nvPr>
            <p:ph type="sldImg"/>
          </p:nvPr>
        </p:nvSpPr>
        <p:spPr>
          <a:ln/>
        </p:spPr>
      </p:sp>
      <p:sp>
        <p:nvSpPr>
          <p:cNvPr id="68614" name="Rectangle 3"/>
          <p:cNvSpPr>
            <a:spLocks noGrp="1" noChangeArrowheads="1"/>
          </p:cNvSpPr>
          <p:nvPr>
            <p:ph type="body" idx="1"/>
          </p:nvPr>
        </p:nvSpPr>
        <p:spPr>
          <a:noFill/>
          <a:ln w="9525"/>
        </p:spPr>
        <p:txBody>
          <a:bodyPr/>
          <a:lstStyle/>
          <a:p>
            <a:r>
              <a:rPr lang="de-DE" smtClean="0"/>
              <a:t>l. Bildatlas zur Bibel, Bertelsmann, 1957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69635" name="Rectangle 6"/>
          <p:cNvSpPr>
            <a:spLocks noGrp="1" noChangeArrowheads="1"/>
          </p:cNvSpPr>
          <p:nvPr>
            <p:ph type="ftr" sz="quarter" idx="4"/>
          </p:nvPr>
        </p:nvSpPr>
        <p:spPr>
          <a:noFill/>
        </p:spPr>
        <p:txBody>
          <a:bodyPr/>
          <a:lstStyle/>
          <a:p>
            <a:r>
              <a:rPr lang="en-US" smtClean="0"/>
              <a:t>EFG Berlin Hohenstaufenstraße</a:t>
            </a:r>
          </a:p>
        </p:txBody>
      </p:sp>
      <p:sp>
        <p:nvSpPr>
          <p:cNvPr id="69636" name="Rectangle 9"/>
          <p:cNvSpPr>
            <a:spLocks noGrp="1" noChangeArrowheads="1"/>
          </p:cNvSpPr>
          <p:nvPr>
            <p:ph type="dt" sz="quarter" idx="1"/>
          </p:nvPr>
        </p:nvSpPr>
        <p:spPr>
          <a:noFill/>
        </p:spPr>
        <p:txBody>
          <a:bodyPr/>
          <a:lstStyle/>
          <a:p>
            <a:fld id="{2623859C-FA22-4A64-ABD7-735EA2F409D9}" type="datetime1">
              <a:rPr lang="de-DE" smtClean="0"/>
              <a:pPr/>
              <a:t>17.12.2016</a:t>
            </a:fld>
            <a:endParaRPr lang="en-US" smtClean="0"/>
          </a:p>
        </p:txBody>
      </p:sp>
      <p:sp>
        <p:nvSpPr>
          <p:cNvPr id="69637" name="Rectangle 2"/>
          <p:cNvSpPr>
            <a:spLocks noGrp="1" noRot="1" noChangeAspect="1" noChangeArrowheads="1" noTextEdit="1"/>
          </p:cNvSpPr>
          <p:nvPr>
            <p:ph type="sldImg"/>
          </p:nvPr>
        </p:nvSpPr>
        <p:spPr>
          <a:ln/>
        </p:spPr>
      </p:sp>
      <p:sp>
        <p:nvSpPr>
          <p:cNvPr id="69638" name="Rectangle 3"/>
          <p:cNvSpPr>
            <a:spLocks noGrp="1" noChangeArrowheads="1"/>
          </p:cNvSpPr>
          <p:nvPr>
            <p:ph type="body" idx="1"/>
          </p:nvPr>
        </p:nvSpPr>
        <p:spPr>
          <a:noFill/>
          <a:ln w="9525"/>
        </p:spPr>
        <p:txBody>
          <a:bodyPr/>
          <a:lstStyle/>
          <a:p>
            <a:r>
              <a:rPr lang="de-DE" smtClean="0"/>
              <a:t>500 Jahre Tempelbau</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0659" name="Rectangle 6"/>
          <p:cNvSpPr>
            <a:spLocks noGrp="1" noChangeArrowheads="1"/>
          </p:cNvSpPr>
          <p:nvPr>
            <p:ph type="ftr" sz="quarter" idx="4"/>
          </p:nvPr>
        </p:nvSpPr>
        <p:spPr>
          <a:noFill/>
        </p:spPr>
        <p:txBody>
          <a:bodyPr/>
          <a:lstStyle/>
          <a:p>
            <a:r>
              <a:rPr lang="en-US" smtClean="0"/>
              <a:t>EFG Berlin Hohenstaufenstraße</a:t>
            </a:r>
          </a:p>
        </p:txBody>
      </p:sp>
      <p:sp>
        <p:nvSpPr>
          <p:cNvPr id="70660" name="Rectangle 9"/>
          <p:cNvSpPr>
            <a:spLocks noGrp="1" noChangeArrowheads="1"/>
          </p:cNvSpPr>
          <p:nvPr>
            <p:ph type="dt" sz="quarter" idx="1"/>
          </p:nvPr>
        </p:nvSpPr>
        <p:spPr>
          <a:noFill/>
        </p:spPr>
        <p:txBody>
          <a:bodyPr/>
          <a:lstStyle/>
          <a:p>
            <a:fld id="{E8BA1802-1C1F-4525-8FD9-94F5D345924E}" type="datetime1">
              <a:rPr lang="de-DE" smtClean="0"/>
              <a:pPr/>
              <a:t>17.12.2016</a:t>
            </a:fld>
            <a:endParaRPr lang="en-US" smtClean="0"/>
          </a:p>
        </p:txBody>
      </p:sp>
      <p:sp>
        <p:nvSpPr>
          <p:cNvPr id="70661" name="Rectangle 2"/>
          <p:cNvSpPr>
            <a:spLocks noGrp="1" noRot="1" noChangeAspect="1" noChangeArrowheads="1" noTextEdit="1"/>
          </p:cNvSpPr>
          <p:nvPr>
            <p:ph type="sldImg"/>
          </p:nvPr>
        </p:nvSpPr>
        <p:spPr>
          <a:ln/>
        </p:spPr>
      </p:sp>
      <p:sp>
        <p:nvSpPr>
          <p:cNvPr id="70662" name="Rectangle 3"/>
          <p:cNvSpPr>
            <a:spLocks noGrp="1" noChangeArrowheads="1"/>
          </p:cNvSpPr>
          <p:nvPr>
            <p:ph type="body" idx="1"/>
          </p:nvPr>
        </p:nvSpPr>
        <p:spPr>
          <a:noFill/>
          <a:ln w="9525"/>
        </p:spPr>
        <p:txBody>
          <a:bodyPr/>
          <a:lstStyle/>
          <a:p>
            <a:r>
              <a:rPr lang="de-DE" smtClean="0"/>
              <a:t>http://www.holylandphotos.org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p:spPr>
        <p:txBody>
          <a:bodyPr/>
          <a:lstStyle/>
          <a:p>
            <a:r>
              <a:rPr lang="en-US" smtClean="0"/>
              <a:t>Einleitung zu </a:t>
            </a:r>
            <a:r>
              <a:rPr lang="el-GR" smtClean="0"/>
              <a:t>Μτ</a:t>
            </a:r>
            <a:r>
              <a:rPr lang="en-US" smtClean="0"/>
              <a:t> 2,1-23</a:t>
            </a:r>
          </a:p>
        </p:txBody>
      </p:sp>
      <p:sp>
        <p:nvSpPr>
          <p:cNvPr id="71683" name="Rectangle 6"/>
          <p:cNvSpPr>
            <a:spLocks noGrp="1" noChangeArrowheads="1"/>
          </p:cNvSpPr>
          <p:nvPr>
            <p:ph type="ftr" sz="quarter" idx="4"/>
          </p:nvPr>
        </p:nvSpPr>
        <p:spPr>
          <a:noFill/>
        </p:spPr>
        <p:txBody>
          <a:bodyPr/>
          <a:lstStyle/>
          <a:p>
            <a:r>
              <a:rPr lang="en-US" smtClean="0"/>
              <a:t>EFG Berlin Hohenstaufenstraße</a:t>
            </a:r>
          </a:p>
        </p:txBody>
      </p:sp>
      <p:sp>
        <p:nvSpPr>
          <p:cNvPr id="71684" name="Rectangle 9"/>
          <p:cNvSpPr>
            <a:spLocks noGrp="1" noChangeArrowheads="1"/>
          </p:cNvSpPr>
          <p:nvPr>
            <p:ph type="dt" sz="quarter" idx="1"/>
          </p:nvPr>
        </p:nvSpPr>
        <p:spPr>
          <a:noFill/>
        </p:spPr>
        <p:txBody>
          <a:bodyPr/>
          <a:lstStyle/>
          <a:p>
            <a:fld id="{ED7C117F-1BDF-4EDD-A77C-AF7E72B07466}" type="datetime1">
              <a:rPr lang="de-DE" smtClean="0"/>
              <a:pPr/>
              <a:t>17.12.2016</a:t>
            </a:fld>
            <a:endParaRPr lang="en-US" smtClean="0"/>
          </a:p>
        </p:txBody>
      </p:sp>
      <p:sp>
        <p:nvSpPr>
          <p:cNvPr id="71685" name="Rectangle 2"/>
          <p:cNvSpPr>
            <a:spLocks noGrp="1" noRot="1" noChangeAspect="1" noChangeArrowheads="1" noTextEdit="1"/>
          </p:cNvSpPr>
          <p:nvPr>
            <p:ph type="sldImg"/>
          </p:nvPr>
        </p:nvSpPr>
        <p:spPr>
          <a:ln/>
        </p:spPr>
      </p:sp>
      <p:sp>
        <p:nvSpPr>
          <p:cNvPr id="71686" name="Rectangle 3"/>
          <p:cNvSpPr>
            <a:spLocks noGrp="1" noChangeArrowheads="1"/>
          </p:cNvSpPr>
          <p:nvPr>
            <p:ph type="body" idx="1"/>
          </p:nvPr>
        </p:nvSpPr>
        <p:spPr>
          <a:noFill/>
          <a:ln w="9525"/>
        </p:spPr>
        <p:txBody>
          <a:bodyPr/>
          <a:lstStyle/>
          <a:p>
            <a:r>
              <a:rPr lang="de-DE" smtClean="0"/>
              <a:t>http://www.holylandphotos.org</a:t>
            </a:r>
          </a:p>
          <a:p>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4763" y="0"/>
            <a:ext cx="9148763"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9" name="Rectangle 5"/>
              <p:cNvSpPr>
                <a:spLocks noChangeArrowheads="1"/>
              </p:cNvSpPr>
              <p:nvPr/>
            </p:nvSpPr>
            <p:spPr bwMode="auto">
              <a:xfrm>
                <a:off x="9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0" name="Rectangle 6"/>
              <p:cNvSpPr>
                <a:spLocks noChangeArrowheads="1"/>
              </p:cNvSpPr>
              <p:nvPr/>
            </p:nvSpPr>
            <p:spPr bwMode="auto">
              <a:xfrm>
                <a:off x="19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 name="Rectangle 7"/>
              <p:cNvSpPr>
                <a:spLocks noChangeArrowheads="1"/>
              </p:cNvSpPr>
              <p:nvPr/>
            </p:nvSpPr>
            <p:spPr bwMode="auto">
              <a:xfrm>
                <a:off x="28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2" name="Rectangle 8"/>
              <p:cNvSpPr>
                <a:spLocks noChangeArrowheads="1"/>
              </p:cNvSpPr>
              <p:nvPr/>
            </p:nvSpPr>
            <p:spPr bwMode="auto">
              <a:xfrm>
                <a:off x="38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3" name="Rectangle 9"/>
              <p:cNvSpPr>
                <a:spLocks noChangeArrowheads="1"/>
              </p:cNvSpPr>
              <p:nvPr/>
            </p:nvSpPr>
            <p:spPr bwMode="auto">
              <a:xfrm>
                <a:off x="47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4" name="Rectangle 10"/>
              <p:cNvSpPr>
                <a:spLocks noChangeArrowheads="1"/>
              </p:cNvSpPr>
              <p:nvPr/>
            </p:nvSpPr>
            <p:spPr bwMode="auto">
              <a:xfrm>
                <a:off x="57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5" name="Rectangle 11"/>
              <p:cNvSpPr>
                <a:spLocks noChangeArrowheads="1"/>
              </p:cNvSpPr>
              <p:nvPr/>
            </p:nvSpPr>
            <p:spPr bwMode="auto">
              <a:xfrm>
                <a:off x="67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6" name="Rectangle 12"/>
              <p:cNvSpPr>
                <a:spLocks noChangeArrowheads="1"/>
              </p:cNvSpPr>
              <p:nvPr/>
            </p:nvSpPr>
            <p:spPr bwMode="auto">
              <a:xfrm>
                <a:off x="76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7" name="Rectangle 13"/>
              <p:cNvSpPr>
                <a:spLocks noChangeArrowheads="1"/>
              </p:cNvSpPr>
              <p:nvPr/>
            </p:nvSpPr>
            <p:spPr bwMode="auto">
              <a:xfrm>
                <a:off x="86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8" name="Rectangle 14"/>
              <p:cNvSpPr>
                <a:spLocks noChangeArrowheads="1"/>
              </p:cNvSpPr>
              <p:nvPr/>
            </p:nvSpPr>
            <p:spPr bwMode="auto">
              <a:xfrm>
                <a:off x="95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9" name="Rectangle 15"/>
              <p:cNvSpPr>
                <a:spLocks noChangeArrowheads="1"/>
              </p:cNvSpPr>
              <p:nvPr/>
            </p:nvSpPr>
            <p:spPr bwMode="auto">
              <a:xfrm>
                <a:off x="105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0" name="Rectangle 16"/>
              <p:cNvSpPr>
                <a:spLocks noChangeArrowheads="1"/>
              </p:cNvSpPr>
              <p:nvPr/>
            </p:nvSpPr>
            <p:spPr bwMode="auto">
              <a:xfrm>
                <a:off x="115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1" name="Rectangle 17"/>
              <p:cNvSpPr>
                <a:spLocks noChangeArrowheads="1"/>
              </p:cNvSpPr>
              <p:nvPr/>
            </p:nvSpPr>
            <p:spPr bwMode="auto">
              <a:xfrm>
                <a:off x="124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2" name="Rectangle 18"/>
              <p:cNvSpPr>
                <a:spLocks noChangeArrowheads="1"/>
              </p:cNvSpPr>
              <p:nvPr/>
            </p:nvSpPr>
            <p:spPr bwMode="auto">
              <a:xfrm>
                <a:off x="134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3" name="Rectangle 19"/>
              <p:cNvSpPr>
                <a:spLocks noChangeArrowheads="1"/>
              </p:cNvSpPr>
              <p:nvPr/>
            </p:nvSpPr>
            <p:spPr bwMode="auto">
              <a:xfrm>
                <a:off x="143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4" name="Rectangle 20"/>
              <p:cNvSpPr>
                <a:spLocks noChangeArrowheads="1"/>
              </p:cNvSpPr>
              <p:nvPr/>
            </p:nvSpPr>
            <p:spPr bwMode="auto">
              <a:xfrm>
                <a:off x="153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5" name="Rectangle 21"/>
              <p:cNvSpPr>
                <a:spLocks noChangeArrowheads="1"/>
              </p:cNvSpPr>
              <p:nvPr/>
            </p:nvSpPr>
            <p:spPr bwMode="auto">
              <a:xfrm>
                <a:off x="163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6" name="Rectangle 22"/>
              <p:cNvSpPr>
                <a:spLocks noChangeArrowheads="1"/>
              </p:cNvSpPr>
              <p:nvPr/>
            </p:nvSpPr>
            <p:spPr bwMode="auto">
              <a:xfrm>
                <a:off x="172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7" name="Rectangle 23"/>
              <p:cNvSpPr>
                <a:spLocks noChangeArrowheads="1"/>
              </p:cNvSpPr>
              <p:nvPr/>
            </p:nvSpPr>
            <p:spPr bwMode="auto">
              <a:xfrm>
                <a:off x="182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8" name="Rectangle 24"/>
              <p:cNvSpPr>
                <a:spLocks noChangeArrowheads="1"/>
              </p:cNvSpPr>
              <p:nvPr/>
            </p:nvSpPr>
            <p:spPr bwMode="auto">
              <a:xfrm>
                <a:off x="191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9" name="Rectangle 25"/>
              <p:cNvSpPr>
                <a:spLocks noChangeArrowheads="1"/>
              </p:cNvSpPr>
              <p:nvPr/>
            </p:nvSpPr>
            <p:spPr bwMode="auto">
              <a:xfrm>
                <a:off x="201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0" name="Rectangle 26"/>
              <p:cNvSpPr>
                <a:spLocks noChangeArrowheads="1"/>
              </p:cNvSpPr>
              <p:nvPr/>
            </p:nvSpPr>
            <p:spPr bwMode="auto">
              <a:xfrm>
                <a:off x="211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1" name="Rectangle 27"/>
              <p:cNvSpPr>
                <a:spLocks noChangeArrowheads="1"/>
              </p:cNvSpPr>
              <p:nvPr/>
            </p:nvSpPr>
            <p:spPr bwMode="auto">
              <a:xfrm>
                <a:off x="220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2" name="Rectangle 28"/>
              <p:cNvSpPr>
                <a:spLocks noChangeArrowheads="1"/>
              </p:cNvSpPr>
              <p:nvPr/>
            </p:nvSpPr>
            <p:spPr bwMode="auto">
              <a:xfrm>
                <a:off x="230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3" name="Rectangle 29"/>
              <p:cNvSpPr>
                <a:spLocks noChangeArrowheads="1"/>
              </p:cNvSpPr>
              <p:nvPr/>
            </p:nvSpPr>
            <p:spPr bwMode="auto">
              <a:xfrm>
                <a:off x="239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4" name="Rectangle 30"/>
              <p:cNvSpPr>
                <a:spLocks noChangeArrowheads="1"/>
              </p:cNvSpPr>
              <p:nvPr/>
            </p:nvSpPr>
            <p:spPr bwMode="auto">
              <a:xfrm>
                <a:off x="249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5" name="Rectangle 31"/>
              <p:cNvSpPr>
                <a:spLocks noChangeArrowheads="1"/>
              </p:cNvSpPr>
              <p:nvPr/>
            </p:nvSpPr>
            <p:spPr bwMode="auto">
              <a:xfrm>
                <a:off x="259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6" name="Rectangle 32"/>
              <p:cNvSpPr>
                <a:spLocks noChangeArrowheads="1"/>
              </p:cNvSpPr>
              <p:nvPr/>
            </p:nvSpPr>
            <p:spPr bwMode="auto">
              <a:xfrm>
                <a:off x="268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7" name="Rectangle 33"/>
              <p:cNvSpPr>
                <a:spLocks noChangeArrowheads="1"/>
              </p:cNvSpPr>
              <p:nvPr/>
            </p:nvSpPr>
            <p:spPr bwMode="auto">
              <a:xfrm>
                <a:off x="278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8" name="Rectangle 34"/>
              <p:cNvSpPr>
                <a:spLocks noChangeArrowheads="1"/>
              </p:cNvSpPr>
              <p:nvPr/>
            </p:nvSpPr>
            <p:spPr bwMode="auto">
              <a:xfrm>
                <a:off x="288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39" name="Rectangle 35"/>
              <p:cNvSpPr>
                <a:spLocks noChangeArrowheads="1"/>
              </p:cNvSpPr>
              <p:nvPr/>
            </p:nvSpPr>
            <p:spPr bwMode="auto">
              <a:xfrm>
                <a:off x="297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0" name="Rectangle 36"/>
              <p:cNvSpPr>
                <a:spLocks noChangeArrowheads="1"/>
              </p:cNvSpPr>
              <p:nvPr/>
            </p:nvSpPr>
            <p:spPr bwMode="auto">
              <a:xfrm>
                <a:off x="307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1" name="Rectangle 37"/>
              <p:cNvSpPr>
                <a:spLocks noChangeArrowheads="1"/>
              </p:cNvSpPr>
              <p:nvPr/>
            </p:nvSpPr>
            <p:spPr bwMode="auto">
              <a:xfrm>
                <a:off x="316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2" name="Rectangle 38"/>
              <p:cNvSpPr>
                <a:spLocks noChangeArrowheads="1"/>
              </p:cNvSpPr>
              <p:nvPr/>
            </p:nvSpPr>
            <p:spPr bwMode="auto">
              <a:xfrm>
                <a:off x="326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3" name="Rectangle 39"/>
              <p:cNvSpPr>
                <a:spLocks noChangeArrowheads="1"/>
              </p:cNvSpPr>
              <p:nvPr/>
            </p:nvSpPr>
            <p:spPr bwMode="auto">
              <a:xfrm>
                <a:off x="335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4" name="Rectangle 40"/>
              <p:cNvSpPr>
                <a:spLocks noChangeArrowheads="1"/>
              </p:cNvSpPr>
              <p:nvPr/>
            </p:nvSpPr>
            <p:spPr bwMode="auto">
              <a:xfrm>
                <a:off x="345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5" name="Rectangle 41"/>
              <p:cNvSpPr>
                <a:spLocks noChangeArrowheads="1"/>
              </p:cNvSpPr>
              <p:nvPr/>
            </p:nvSpPr>
            <p:spPr bwMode="auto">
              <a:xfrm>
                <a:off x="355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6" name="Rectangle 42"/>
              <p:cNvSpPr>
                <a:spLocks noChangeArrowheads="1"/>
              </p:cNvSpPr>
              <p:nvPr/>
            </p:nvSpPr>
            <p:spPr bwMode="auto">
              <a:xfrm>
                <a:off x="364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7" name="Rectangle 43"/>
              <p:cNvSpPr>
                <a:spLocks noChangeArrowheads="1"/>
              </p:cNvSpPr>
              <p:nvPr/>
            </p:nvSpPr>
            <p:spPr bwMode="auto">
              <a:xfrm>
                <a:off x="374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8" name="Rectangle 44"/>
              <p:cNvSpPr>
                <a:spLocks noChangeArrowheads="1"/>
              </p:cNvSpPr>
              <p:nvPr/>
            </p:nvSpPr>
            <p:spPr bwMode="auto">
              <a:xfrm>
                <a:off x="383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49" name="Rectangle 45"/>
              <p:cNvSpPr>
                <a:spLocks noChangeArrowheads="1"/>
              </p:cNvSpPr>
              <p:nvPr/>
            </p:nvSpPr>
            <p:spPr bwMode="auto">
              <a:xfrm>
                <a:off x="393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0" name="Rectangle 46"/>
              <p:cNvSpPr>
                <a:spLocks noChangeArrowheads="1"/>
              </p:cNvSpPr>
              <p:nvPr/>
            </p:nvSpPr>
            <p:spPr bwMode="auto">
              <a:xfrm>
                <a:off x="403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1" name="Rectangle 47"/>
              <p:cNvSpPr>
                <a:spLocks noChangeArrowheads="1"/>
              </p:cNvSpPr>
              <p:nvPr/>
            </p:nvSpPr>
            <p:spPr bwMode="auto">
              <a:xfrm>
                <a:off x="412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2" name="Rectangle 48"/>
              <p:cNvSpPr>
                <a:spLocks noChangeArrowheads="1"/>
              </p:cNvSpPr>
              <p:nvPr/>
            </p:nvSpPr>
            <p:spPr bwMode="auto">
              <a:xfrm>
                <a:off x="422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3" name="Rectangle 49"/>
              <p:cNvSpPr>
                <a:spLocks noChangeArrowheads="1"/>
              </p:cNvSpPr>
              <p:nvPr/>
            </p:nvSpPr>
            <p:spPr bwMode="auto">
              <a:xfrm>
                <a:off x="431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4" name="Rectangle 50"/>
              <p:cNvSpPr>
                <a:spLocks noChangeArrowheads="1"/>
              </p:cNvSpPr>
              <p:nvPr/>
            </p:nvSpPr>
            <p:spPr bwMode="auto">
              <a:xfrm>
                <a:off x="441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5" name="Rectangle 51"/>
              <p:cNvSpPr>
                <a:spLocks noChangeArrowheads="1"/>
              </p:cNvSpPr>
              <p:nvPr/>
            </p:nvSpPr>
            <p:spPr bwMode="auto">
              <a:xfrm>
                <a:off x="451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6" name="Rectangle 52"/>
              <p:cNvSpPr>
                <a:spLocks noChangeArrowheads="1"/>
              </p:cNvSpPr>
              <p:nvPr/>
            </p:nvSpPr>
            <p:spPr bwMode="auto">
              <a:xfrm>
                <a:off x="460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7" name="Rectangle 53"/>
              <p:cNvSpPr>
                <a:spLocks noChangeArrowheads="1"/>
              </p:cNvSpPr>
              <p:nvPr/>
            </p:nvSpPr>
            <p:spPr bwMode="auto">
              <a:xfrm>
                <a:off x="470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8" name="Rectangle 54"/>
              <p:cNvSpPr>
                <a:spLocks noChangeArrowheads="1"/>
              </p:cNvSpPr>
              <p:nvPr/>
            </p:nvSpPr>
            <p:spPr bwMode="auto">
              <a:xfrm>
                <a:off x="479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59" name="Rectangle 55"/>
              <p:cNvSpPr>
                <a:spLocks noChangeArrowheads="1"/>
              </p:cNvSpPr>
              <p:nvPr/>
            </p:nvSpPr>
            <p:spPr bwMode="auto">
              <a:xfrm>
                <a:off x="489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0" name="Rectangle 56"/>
              <p:cNvSpPr>
                <a:spLocks noChangeArrowheads="1"/>
              </p:cNvSpPr>
              <p:nvPr/>
            </p:nvSpPr>
            <p:spPr bwMode="auto">
              <a:xfrm>
                <a:off x="499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1" name="Rectangle 57"/>
              <p:cNvSpPr>
                <a:spLocks noChangeArrowheads="1"/>
              </p:cNvSpPr>
              <p:nvPr/>
            </p:nvSpPr>
            <p:spPr bwMode="auto">
              <a:xfrm>
                <a:off x="508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2" name="Rectangle 58"/>
              <p:cNvSpPr>
                <a:spLocks noChangeArrowheads="1"/>
              </p:cNvSpPr>
              <p:nvPr/>
            </p:nvSpPr>
            <p:spPr bwMode="auto">
              <a:xfrm>
                <a:off x="518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3" name="Rectangle 59"/>
              <p:cNvSpPr>
                <a:spLocks noChangeArrowheads="1"/>
              </p:cNvSpPr>
              <p:nvPr/>
            </p:nvSpPr>
            <p:spPr bwMode="auto">
              <a:xfrm>
                <a:off x="5278"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4" name="Rectangle 60"/>
              <p:cNvSpPr>
                <a:spLocks noChangeArrowheads="1"/>
              </p:cNvSpPr>
              <p:nvPr/>
            </p:nvSpPr>
            <p:spPr bwMode="auto">
              <a:xfrm>
                <a:off x="5374"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5" name="Rectangle 61"/>
              <p:cNvSpPr>
                <a:spLocks noChangeArrowheads="1"/>
              </p:cNvSpPr>
              <p:nvPr/>
            </p:nvSpPr>
            <p:spPr bwMode="auto">
              <a:xfrm>
                <a:off x="5470"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6" name="Rectangle 62"/>
              <p:cNvSpPr>
                <a:spLocks noChangeArrowheads="1"/>
              </p:cNvSpPr>
              <p:nvPr/>
            </p:nvSpPr>
            <p:spPr bwMode="auto">
              <a:xfrm>
                <a:off x="5566"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67" name="Rectangle 63"/>
              <p:cNvSpPr>
                <a:spLocks noChangeArrowheads="1"/>
              </p:cNvSpPr>
              <p:nvPr/>
            </p:nvSpPr>
            <p:spPr bwMode="auto">
              <a:xfrm>
                <a:off x="5662" y="6"/>
                <a:ext cx="48" cy="4320"/>
              </a:xfrm>
              <a:prstGeom prst="rect">
                <a:avLst/>
              </a:prstGeom>
              <a:solidFill>
                <a:schemeClr val="accent2"/>
              </a:solidFill>
              <a:ln w="9525">
                <a:noFill/>
                <a:miter lim="800000"/>
                <a:headEnd/>
                <a:tailEnd/>
              </a:ln>
              <a:effectLst/>
            </p:spPr>
            <p:txBody>
              <a:bodyPr wrap="none" anchor="ctr"/>
              <a:lstStyle/>
              <a:p>
                <a:pPr>
                  <a:defRPr/>
                </a:pPr>
                <a:endParaRPr lang="el-GR"/>
              </a:p>
            </p:txBody>
          </p:sp>
        </p:grpSp>
        <p:sp>
          <p:nvSpPr>
            <p:cNvPr id="6" name="Rectangle 64"/>
            <p:cNvSpPr>
              <a:spLocks noChangeArrowheads="1"/>
            </p:cNvSpPr>
            <p:nvPr userDrawn="1"/>
          </p:nvSpPr>
          <p:spPr bwMode="auto">
            <a:xfrm>
              <a:off x="429" y="0"/>
              <a:ext cx="5331" cy="4320"/>
            </a:xfrm>
            <a:prstGeom prst="rect">
              <a:avLst/>
            </a:prstGeom>
            <a:solidFill>
              <a:schemeClr val="accent1">
                <a:alpha val="50000"/>
              </a:schemeClr>
            </a:solidFill>
            <a:ln w="9525">
              <a:noFill/>
              <a:miter lim="800000"/>
              <a:headEnd/>
              <a:tailEnd/>
            </a:ln>
            <a:effectLst/>
          </p:spPr>
          <p:txBody>
            <a:bodyPr wrap="none" anchor="ctr"/>
            <a:lstStyle/>
            <a:p>
              <a:pPr>
                <a:defRPr/>
              </a:pPr>
              <a:endParaRPr lang="el-GR"/>
            </a:p>
          </p:txBody>
        </p:sp>
        <p:sp>
          <p:nvSpPr>
            <p:cNvPr id="7" name="Rectangle 65"/>
            <p:cNvSpPr>
              <a:spLocks noChangeArrowheads="1"/>
            </p:cNvSpPr>
            <p:nvPr userDrawn="1"/>
          </p:nvSpPr>
          <p:spPr bwMode="auto">
            <a:xfrm>
              <a:off x="0" y="0"/>
              <a:ext cx="5760" cy="32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grpSp>
      <p:sp>
        <p:nvSpPr>
          <p:cNvPr id="68" name="Rectangle 66"/>
          <p:cNvSpPr>
            <a:spLocks noChangeArrowheads="1"/>
          </p:cNvSpPr>
          <p:nvPr/>
        </p:nvSpPr>
        <p:spPr bwMode="auto">
          <a:xfrm>
            <a:off x="1004888" y="3854450"/>
            <a:ext cx="7702550" cy="150813"/>
          </a:xfrm>
          <a:prstGeom prst="rect">
            <a:avLst/>
          </a:prstGeom>
          <a:solidFill>
            <a:schemeClr val="hlink">
              <a:alpha val="50000"/>
            </a:schemeClr>
          </a:solidFill>
          <a:ln w="9525">
            <a:noFill/>
            <a:miter lim="800000"/>
            <a:headEnd/>
            <a:tailEnd/>
          </a:ln>
          <a:effectLst/>
        </p:spPr>
        <p:txBody>
          <a:bodyPr wrap="none" anchor="ctr"/>
          <a:lstStyle/>
          <a:p>
            <a:pPr algn="ctr">
              <a:defRPr/>
            </a:pPr>
            <a:endParaRPr kumimoji="1" lang="de-DE" sz="2400">
              <a:latin typeface="Verdana" pitchFamily="34" charset="0"/>
            </a:endParaRPr>
          </a:p>
        </p:txBody>
      </p:sp>
      <p:sp>
        <p:nvSpPr>
          <p:cNvPr id="116803" name="Rectangle 67"/>
          <p:cNvSpPr>
            <a:spLocks noGrp="1" noChangeArrowheads="1"/>
          </p:cNvSpPr>
          <p:nvPr>
            <p:ph type="ctrTitle" sz="quarter"/>
          </p:nvPr>
        </p:nvSpPr>
        <p:spPr>
          <a:xfrm>
            <a:off x="779463" y="2578100"/>
            <a:ext cx="8113712" cy="1066800"/>
          </a:xfrm>
        </p:spPr>
        <p:txBody>
          <a:bodyPr wrap="square" anchor="b">
            <a:spAutoFit/>
          </a:bodyPr>
          <a:lstStyle>
            <a:lvl1pPr>
              <a:defRPr sz="4000" b="1"/>
            </a:lvl1pPr>
          </a:lstStyle>
          <a:p>
            <a:r>
              <a:rPr lang="en-US"/>
              <a:t>Titelmaster klicken und bearbeiten</a:t>
            </a:r>
          </a:p>
        </p:txBody>
      </p:sp>
      <p:sp>
        <p:nvSpPr>
          <p:cNvPr id="116804" name="Rectangle 68"/>
          <p:cNvSpPr>
            <a:spLocks noGrp="1" noChangeArrowheads="1"/>
          </p:cNvSpPr>
          <p:nvPr>
            <p:ph type="subTitle" sz="quarter" idx="1"/>
          </p:nvPr>
        </p:nvSpPr>
        <p:spPr>
          <a:xfrm>
            <a:off x="1331913" y="4437063"/>
            <a:ext cx="6696075" cy="1368425"/>
          </a:xfrm>
        </p:spPr>
        <p:txBody>
          <a:bodyPr/>
          <a:lstStyle>
            <a:lvl1pPr marL="0" indent="0" algn="ctr">
              <a:buFont typeface="Wingdings" pitchFamily="2" charset="2"/>
              <a:buNone/>
              <a:defRPr sz="2600" i="1"/>
            </a:lvl1pPr>
          </a:lstStyle>
          <a:p>
            <a:r>
              <a:rPr lang="en-US"/>
              <a:t>Untertitelformat klicken und bearbeiten</a:t>
            </a:r>
          </a:p>
        </p:txBody>
      </p:sp>
      <p:sp>
        <p:nvSpPr>
          <p:cNvPr id="69" name="Rectangle 69"/>
          <p:cNvSpPr>
            <a:spLocks noGrp="1" noChangeArrowheads="1"/>
          </p:cNvSpPr>
          <p:nvPr>
            <p:ph type="dt" sz="quarter" idx="10"/>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sz="1400">
                <a:latin typeface="Verdana" pitchFamily="34" charset="0"/>
              </a:defRPr>
            </a:lvl1pPr>
          </a:lstStyle>
          <a:p>
            <a:pPr>
              <a:defRPr/>
            </a:pPr>
            <a:r>
              <a:rPr lang="el-GR" smtClean="0"/>
              <a:t>171717</a:t>
            </a:r>
            <a:endParaRPr lang="en-US"/>
          </a:p>
        </p:txBody>
      </p:sp>
      <p:sp>
        <p:nvSpPr>
          <p:cNvPr id="70" name="Rectangle 70"/>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400">
                <a:latin typeface="Verdana" pitchFamily="34" charset="0"/>
              </a:defRPr>
            </a:lvl1pPr>
          </a:lstStyle>
          <a:p>
            <a:pPr>
              <a:defRPr/>
            </a:pPr>
            <a:r>
              <a:rPr lang="en-US"/>
              <a:t>www.budakylecofc.org</a:t>
            </a:r>
          </a:p>
        </p:txBody>
      </p:sp>
      <p:sp>
        <p:nvSpPr>
          <p:cNvPr id="71" name="Rectangle 71"/>
          <p:cNvSpPr>
            <a:spLocks noGrp="1" noChangeArrowheads="1"/>
          </p:cNvSpPr>
          <p:nvPr>
            <p:ph type="sldNum" sz="quarter" idx="12"/>
          </p:nvPr>
        </p:nvSpPr>
        <p:spPr/>
        <p:txBody>
          <a:bodyPr/>
          <a:lstStyle>
            <a:lvl1pPr>
              <a:defRPr/>
            </a:lvl1pPr>
          </a:lstStyle>
          <a:p>
            <a:pPr>
              <a:defRPr/>
            </a:pPr>
            <a:r>
              <a:rPr lang="en-US"/>
              <a:t>Slide </a:t>
            </a:r>
            <a:fld id="{314ABDDD-E285-4201-A11E-DC7DC99D5A9F}" type="slidenum">
              <a:rPr lang="en-US"/>
              <a:pPr>
                <a:defRPr/>
              </a:pPr>
              <a:t>‹#›</a:t>
            </a:fld>
            <a:endParaRPr lang="en-US"/>
          </a:p>
        </p:txBody>
      </p:sp>
    </p:spTree>
  </p:cSld>
  <p:clrMapOvr>
    <a:masterClrMapping/>
  </p:clrMapOvr>
  <p:transition spd="slow">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9494BDB9-8607-485C-B879-3C96CF4EA39A}" type="slidenum">
              <a:rPr lang="de-DE"/>
              <a:pPr>
                <a:defRPr/>
              </a:pPr>
              <a:t>‹#›</a:t>
            </a:fld>
            <a:endParaRPr lang="de-DE"/>
          </a:p>
        </p:txBody>
      </p:sp>
    </p:spTree>
  </p:cSld>
  <p:clrMapOvr>
    <a:masterClrMapping/>
  </p:clrMapOvr>
  <p:transition spd="slow">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19925" y="58738"/>
            <a:ext cx="2065338" cy="6037262"/>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820738" y="58738"/>
            <a:ext cx="6046787" cy="6037262"/>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A3EF44ED-A85D-4D3C-9198-4687EAD2FE4A}" type="slidenum">
              <a:rPr lang="de-DE"/>
              <a:pPr>
                <a:defRPr/>
              </a:pPr>
              <a:t>‹#›</a:t>
            </a:fld>
            <a:endParaRPr lang="de-DE"/>
          </a:p>
        </p:txBody>
      </p:sp>
    </p:spTree>
  </p:cSld>
  <p:clrMapOvr>
    <a:masterClrMapping/>
  </p:clrMapOvr>
  <p:transition spd="slow">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 Ορθογώνιο"/>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 Ορθογώνιο"/>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 Ορθογώνιο"/>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Ορθογώνιο"/>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 Στρογγυλεμένο ορθογώνιο"/>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 Στρογγυλεμένο ορθογώνιο"/>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Ορθογώνιο"/>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6705600" y="4206240"/>
            <a:ext cx="960120" cy="457200"/>
          </a:xfrm>
        </p:spPr>
        <p:txBody>
          <a:bodyPr/>
          <a:lstStyle/>
          <a:p>
            <a:pPr>
              <a:defRPr/>
            </a:pPr>
            <a:r>
              <a:rPr lang="el-GR" smtClean="0"/>
              <a:t>171717</a:t>
            </a:r>
            <a:endParaRPr lang="en-US"/>
          </a:p>
        </p:txBody>
      </p:sp>
      <p:sp>
        <p:nvSpPr>
          <p:cNvPr id="17" name="16 - Θέση υποσέλιδου"/>
          <p:cNvSpPr>
            <a:spLocks noGrp="1"/>
          </p:cNvSpPr>
          <p:nvPr>
            <p:ph type="ftr" sz="quarter" idx="11"/>
          </p:nvPr>
        </p:nvSpPr>
        <p:spPr>
          <a:xfrm>
            <a:off x="5410200" y="4205288"/>
            <a:ext cx="1295400" cy="457200"/>
          </a:xfrm>
        </p:spPr>
        <p:txBody>
          <a:bodyPr/>
          <a:lstStyle/>
          <a:p>
            <a:pPr>
              <a:defRPr/>
            </a:pPr>
            <a:r>
              <a:rPr lang="en-US" smtClean="0"/>
              <a:t>www.budakylecofc.org</a:t>
            </a:r>
            <a:endParaRPr lang="en-US"/>
          </a:p>
        </p:txBody>
      </p:sp>
      <p:sp>
        <p:nvSpPr>
          <p:cNvPr id="29" name="28 - Θέση αριθμού διαφάνειας"/>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r>
              <a:rPr lang="en-US" smtClean="0"/>
              <a:t>Slide </a:t>
            </a:r>
            <a:fld id="{7FE0C597-5C02-4B35-9742-2DC458CDEEA8}" type="slidenum">
              <a:rPr lang="en-US" smtClean="0"/>
              <a:pPr>
                <a:defRPr/>
              </a:pPr>
              <a:t>‹#›</a:t>
            </a:fld>
            <a:endParaRPr lang="en-US"/>
          </a:p>
        </p:txBody>
      </p:sp>
    </p:spTree>
  </p:cSld>
  <p:clrMapOvr>
    <a:masterClrMapping/>
  </p:clrMapOvr>
  <p:transition spd="slow">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B4BA881A-F402-458F-8786-3AE9B918D4C5}" type="slidenum">
              <a:rPr lang="de-DE" smtClean="0"/>
              <a:pPr>
                <a:defRPr/>
              </a:pPr>
              <a:t>‹#›</a:t>
            </a:fld>
            <a:endParaRPr lang="de-DE"/>
          </a:p>
        </p:txBody>
      </p:sp>
    </p:spTree>
  </p:cSld>
  <p:clrMapOvr>
    <a:masterClrMapping/>
  </p:clrMapOvr>
  <p:transition spd="slow">
    <p:cover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68F199FA-AB0C-4DD0-87AF-03CE78E7664E}" type="slidenum">
              <a:rPr lang="de-DE" smtClean="0"/>
              <a:pPr>
                <a:defRPr/>
              </a:pPr>
              <a:t>‹#›</a:t>
            </a:fld>
            <a:endParaRPr lang="de-DE"/>
          </a:p>
        </p:txBody>
      </p:sp>
    </p:spTree>
  </p:cSld>
  <p:clrMapOvr>
    <a:masterClrMapping/>
  </p:clrMapOvr>
  <p:transition spd="slow">
    <p:cover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3FDCF0F5-BE38-468E-BC76-FB5047ED813B}" type="slidenum">
              <a:rPr lang="de-DE" smtClean="0"/>
              <a:pPr>
                <a:defRPr/>
              </a:pPr>
              <a:t>‹#›</a:t>
            </a:fld>
            <a:endParaRPr lang="de-DE"/>
          </a:p>
        </p:txBody>
      </p:sp>
    </p:spTree>
  </p:cSld>
  <p:clrMapOvr>
    <a:masterClrMapping/>
  </p:clrMapOvr>
  <p:transition spd="slow">
    <p:cover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ημερομηνίας"/>
          <p:cNvSpPr>
            <a:spLocks noGrp="1"/>
          </p:cNvSpPr>
          <p:nvPr>
            <p:ph type="dt" sz="half" idx="10"/>
          </p:nvPr>
        </p:nvSpPr>
        <p:spPr/>
        <p:txBody>
          <a:bodyPr rtlCol="0"/>
          <a:lstStyle/>
          <a:p>
            <a:pPr algn="l" eaLnBrk="1" latinLnBrk="0" hangingPunct="1"/>
            <a:r>
              <a:rPr lang="el-GR" smtClean="0"/>
              <a:t>171717</a:t>
            </a:r>
            <a:endParaRPr lang="en-US"/>
          </a:p>
        </p:txBody>
      </p:sp>
      <p:sp>
        <p:nvSpPr>
          <p:cNvPr id="27" name="26 - Θέση αριθμού διαφάνειας"/>
          <p:cNvSpPr>
            <a:spLocks noGrp="1"/>
          </p:cNvSpPr>
          <p:nvPr>
            <p:ph type="sldNum" sz="quarter" idx="11"/>
          </p:nvPr>
        </p:nvSpPr>
        <p:spPr/>
        <p:txBody>
          <a:bodyPr rtlCol="0"/>
          <a:lstStyle/>
          <a:p>
            <a:pPr>
              <a:defRPr/>
            </a:pPr>
            <a:r>
              <a:rPr lang="de-DE" smtClean="0"/>
              <a:t>Seite </a:t>
            </a:r>
            <a:fld id="{110D55B4-3420-40BB-BC5B-E8F069D535FF}" type="slidenum">
              <a:rPr lang="de-DE" smtClean="0"/>
              <a:pPr>
                <a:defRPr/>
              </a:pPr>
              <a:t>‹#›</a:t>
            </a:fld>
            <a:endParaRPr lang="de-DE"/>
          </a:p>
        </p:txBody>
      </p:sp>
      <p:sp>
        <p:nvSpPr>
          <p:cNvPr id="28" name="27 - Θέση υποσέλιδου"/>
          <p:cNvSpPr>
            <a:spLocks noGrp="1"/>
          </p:cNvSpPr>
          <p:nvPr>
            <p:ph type="ftr" sz="quarter" idx="12"/>
          </p:nvPr>
        </p:nvSpPr>
        <p:spPr/>
        <p:txBody>
          <a:bodyPr rtlCol="0"/>
          <a:lstStyle/>
          <a:p>
            <a:r>
              <a:rPr kumimoji="0" lang="en-US" smtClean="0"/>
              <a:t>www.budakylecofc.org</a:t>
            </a:r>
            <a:endParaRPr kumimoji="0" lang="en-US"/>
          </a:p>
        </p:txBody>
      </p:sp>
    </p:spTree>
  </p:cSld>
  <p:clrMapOvr>
    <a:masterClrMapping/>
  </p:clrMapOvr>
  <p:transition spd="slow">
    <p:cover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a:xfrm>
            <a:off x="6583680" y="612648"/>
            <a:ext cx="957264" cy="457200"/>
          </a:xfrm>
        </p:spPr>
        <p:txBody>
          <a:bodyPr/>
          <a:lstStyle/>
          <a:p>
            <a:r>
              <a:rPr lang="el-GR" smtClean="0"/>
              <a:t>171717</a:t>
            </a:r>
            <a:endParaRPr lang="en-US"/>
          </a:p>
        </p:txBody>
      </p:sp>
      <p:sp>
        <p:nvSpPr>
          <p:cNvPr id="4" name="3 - Θέση υποσέλιδου"/>
          <p:cNvSpPr>
            <a:spLocks noGrp="1"/>
          </p:cNvSpPr>
          <p:nvPr>
            <p:ph type="ftr" sz="quarter" idx="11"/>
          </p:nvPr>
        </p:nvSpPr>
        <p:spPr>
          <a:xfrm>
            <a:off x="5257800" y="612648"/>
            <a:ext cx="1325880" cy="457200"/>
          </a:xfrm>
        </p:spPr>
        <p:txBody>
          <a:bodyPr/>
          <a:lstStyle/>
          <a:p>
            <a:r>
              <a:rPr kumimoji="0" lang="en-US" smtClean="0"/>
              <a:t>www.budakylecofc.org</a:t>
            </a:r>
            <a:endParaRPr kumimoji="0" lang="en-US" dirty="0"/>
          </a:p>
        </p:txBody>
      </p:sp>
      <p:sp>
        <p:nvSpPr>
          <p:cNvPr id="5" name="4 - Θέση αριθμού διαφάνειας"/>
          <p:cNvSpPr>
            <a:spLocks noGrp="1"/>
          </p:cNvSpPr>
          <p:nvPr>
            <p:ph type="sldNum" sz="quarter" idx="12"/>
          </p:nvPr>
        </p:nvSpPr>
        <p:spPr>
          <a:xfrm>
            <a:off x="8174736" y="2272"/>
            <a:ext cx="762000" cy="365760"/>
          </a:xfrm>
        </p:spPr>
        <p:txBody>
          <a:bodyPr/>
          <a:lstStyle/>
          <a:p>
            <a:pPr>
              <a:defRPr/>
            </a:pPr>
            <a:r>
              <a:rPr lang="de-DE" smtClean="0"/>
              <a:t>Seite </a:t>
            </a:r>
            <a:fld id="{560E66E5-B08A-4619-B647-908039E404E9}" type="slidenum">
              <a:rPr lang="de-DE" smtClean="0"/>
              <a:pPr>
                <a:defRPr/>
              </a:pPr>
              <a:t>‹#›</a:t>
            </a:fld>
            <a:endParaRPr lang="de-DE"/>
          </a:p>
        </p:txBody>
      </p:sp>
    </p:spTree>
  </p:cSld>
  <p:clrMapOvr>
    <a:masterClrMapping/>
  </p:clrMapOvr>
  <p:transition spd="slow">
    <p:cover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r>
              <a:rPr lang="el-GR" smtClean="0"/>
              <a:t>171717</a:t>
            </a:r>
            <a:endParaRPr lang="en-US"/>
          </a:p>
        </p:txBody>
      </p:sp>
      <p:sp>
        <p:nvSpPr>
          <p:cNvPr id="3" name="2 - Θέση υποσέλιδου"/>
          <p:cNvSpPr>
            <a:spLocks noGrp="1"/>
          </p:cNvSpPr>
          <p:nvPr>
            <p:ph type="ftr" sz="quarter" idx="11"/>
          </p:nvPr>
        </p:nvSpPr>
        <p:spPr/>
        <p:txBody>
          <a:bodyPr/>
          <a:lstStyle/>
          <a:p>
            <a:r>
              <a:rPr kumimoji="0" lang="en-US" smtClean="0"/>
              <a:t>www.budakylecofc.org</a:t>
            </a:r>
            <a:endParaRPr kumimoji="0" lang="en-US"/>
          </a:p>
        </p:txBody>
      </p:sp>
      <p:sp>
        <p:nvSpPr>
          <p:cNvPr id="4" name="3 - Θέση αριθμού διαφάνειας"/>
          <p:cNvSpPr>
            <a:spLocks noGrp="1"/>
          </p:cNvSpPr>
          <p:nvPr>
            <p:ph type="sldNum" sz="quarter" idx="12"/>
          </p:nvPr>
        </p:nvSpPr>
        <p:spPr/>
        <p:txBody>
          <a:bodyPr/>
          <a:lstStyle/>
          <a:p>
            <a:pPr>
              <a:defRPr/>
            </a:pPr>
            <a:r>
              <a:rPr lang="de-DE" smtClean="0"/>
              <a:t>Seite </a:t>
            </a:r>
            <a:fld id="{729978B6-4033-47E9-BE6D-04C636F3B72F}" type="slidenum">
              <a:rPr lang="de-DE" smtClean="0"/>
              <a:pPr>
                <a:defRPr/>
              </a:pPr>
              <a:t>‹#›</a:t>
            </a:fld>
            <a:endParaRPr lang="de-DE"/>
          </a:p>
        </p:txBody>
      </p:sp>
    </p:spTree>
  </p:cSld>
  <p:clrMapOvr>
    <a:masterClrMapping/>
  </p:clrMapOvr>
  <p:transition spd="slow">
    <p:cover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223BC78C-E2EB-49BD-BEA7-ECB40656751B}" type="slidenum">
              <a:rPr lang="de-DE" smtClean="0"/>
              <a:pPr>
                <a:defRPr/>
              </a:pPr>
              <a:t>‹#›</a:t>
            </a:fld>
            <a:endParaRPr lang="de-DE"/>
          </a:p>
        </p:txBody>
      </p:sp>
    </p:spTree>
  </p:cSld>
  <p:clrMapOvr>
    <a:masterClrMapping/>
  </p:clrMapOvr>
  <p:transition spd="slow">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E7E85DC4-6844-4E16-8B00-BB40659B5D7A}" type="slidenum">
              <a:rPr lang="de-DE"/>
              <a:pPr>
                <a:defRPr/>
              </a:pPr>
              <a:t>‹#›</a:t>
            </a:fld>
            <a:endParaRPr lang="de-DE"/>
          </a:p>
        </p:txBody>
      </p:sp>
    </p:spTree>
  </p:cSld>
  <p:clrMapOvr>
    <a:masterClrMapping/>
  </p:clrMapOvr>
  <p:transition spd="slow">
    <p:cover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9B804ADC-B4F3-4ED5-9B07-9BC0BD56BFFB}" type="slidenum">
              <a:rPr lang="de-DE" smtClean="0"/>
              <a:pPr>
                <a:defRPr/>
              </a:pPr>
              <a:t>‹#›</a:t>
            </a:fld>
            <a:endParaRPr lang="de-DE"/>
          </a:p>
        </p:txBody>
      </p:sp>
    </p:spTree>
  </p:cSld>
  <p:clrMapOvr>
    <a:masterClrMapping/>
  </p:clrMapOvr>
  <p:transition spd="slow">
    <p:cover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C0F49161-0B42-4A18-ACBD-6518F23D7F39}" type="slidenum">
              <a:rPr lang="de-DE" smtClean="0"/>
              <a:pPr>
                <a:defRPr/>
              </a:pPr>
              <a:t>‹#›</a:t>
            </a:fld>
            <a:endParaRPr lang="de-DE"/>
          </a:p>
        </p:txBody>
      </p:sp>
    </p:spTree>
  </p:cSld>
  <p:clrMapOvr>
    <a:masterClrMapping/>
  </p:clrMapOvr>
  <p:transition spd="slow">
    <p:cover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E5F594ED-35AE-4A33-A2E2-598A37FD4A3C}" type="slidenum">
              <a:rPr lang="de-DE" smtClean="0"/>
              <a:pPr>
                <a:defRPr/>
              </a:pPr>
              <a:t>‹#›</a:t>
            </a:fld>
            <a:endParaRPr lang="de-DE"/>
          </a:p>
        </p:txBody>
      </p:sp>
    </p:spTree>
  </p:cSld>
  <p:clrMapOvr>
    <a:masterClrMapping/>
  </p:clrMapOvr>
  <p:transition spd="slow">
    <p:cover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3" name="22 - Ορθογώνιο"/>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 Ορθογώνιο"/>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 Ορθογώνιο"/>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 Ορθογώνιο"/>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 Ορθογώνιο"/>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 Στρογγυλεμένο ορθογώνιο"/>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 Στρογγυλεμένο ορθογώνιο"/>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 Ορθογώνιο"/>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6705600" y="4206240"/>
            <a:ext cx="960120" cy="457200"/>
          </a:xfrm>
        </p:spPr>
        <p:txBody>
          <a:bodyPr/>
          <a:lstStyle/>
          <a:p>
            <a:pPr>
              <a:defRPr/>
            </a:pPr>
            <a:r>
              <a:rPr lang="el-GR" smtClean="0"/>
              <a:t>171717</a:t>
            </a:r>
            <a:endParaRPr lang="en-US"/>
          </a:p>
        </p:txBody>
      </p:sp>
      <p:sp>
        <p:nvSpPr>
          <p:cNvPr id="17" name="16 - Θέση υποσέλιδου"/>
          <p:cNvSpPr>
            <a:spLocks noGrp="1"/>
          </p:cNvSpPr>
          <p:nvPr>
            <p:ph type="ftr" sz="quarter" idx="11"/>
          </p:nvPr>
        </p:nvSpPr>
        <p:spPr>
          <a:xfrm>
            <a:off x="5410200" y="4205288"/>
            <a:ext cx="1295400" cy="457200"/>
          </a:xfrm>
        </p:spPr>
        <p:txBody>
          <a:bodyPr/>
          <a:lstStyle/>
          <a:p>
            <a:pPr>
              <a:defRPr/>
            </a:pPr>
            <a:r>
              <a:rPr lang="en-US" smtClean="0"/>
              <a:t>www.budakylecofc.org</a:t>
            </a:r>
            <a:endParaRPr lang="en-US"/>
          </a:p>
        </p:txBody>
      </p:sp>
      <p:sp>
        <p:nvSpPr>
          <p:cNvPr id="29" name="28 - Θέση αριθμού διαφάνειας"/>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r>
              <a:rPr lang="en-US" smtClean="0"/>
              <a:t>Slide </a:t>
            </a:r>
            <a:fld id="{314ABDDD-E285-4201-A11E-DC7DC99D5A9F}" type="slidenum">
              <a:rPr lang="en-US" smtClean="0"/>
              <a:pPr>
                <a:defRPr/>
              </a:pPr>
              <a:t>‹#›</a:t>
            </a:fld>
            <a:endParaRPr lang="en-US"/>
          </a:p>
        </p:txBody>
      </p:sp>
    </p:spTree>
  </p:cSld>
  <p:clrMapOvr>
    <a:masterClrMapping/>
  </p:clrMapOvr>
  <p:transition spd="slow">
    <p:cover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E7E85DC4-6844-4E16-8B00-BB40659B5D7A}" type="slidenum">
              <a:rPr lang="de-DE" smtClean="0"/>
              <a:pPr>
                <a:defRPr/>
              </a:pPr>
              <a:t>‹#›</a:t>
            </a:fld>
            <a:endParaRPr lang="de-DE"/>
          </a:p>
        </p:txBody>
      </p:sp>
    </p:spTree>
  </p:cSld>
  <p:clrMapOvr>
    <a:masterClrMapping/>
  </p:clrMapOvr>
  <p:transition spd="slow">
    <p:cover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94D629B8-CEE3-4260-8877-73DD15FFEE2C}" type="slidenum">
              <a:rPr lang="de-DE" smtClean="0"/>
              <a:pPr>
                <a:defRPr/>
              </a:pPr>
              <a:t>‹#›</a:t>
            </a:fld>
            <a:endParaRPr lang="de-DE"/>
          </a:p>
        </p:txBody>
      </p:sp>
    </p:spTree>
  </p:cSld>
  <p:clrMapOvr>
    <a:masterClrMapping/>
  </p:clrMapOvr>
  <p:transition spd="slow">
    <p:cover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66562501-EBC8-4A88-8F90-38B81A8F0AC2}" type="slidenum">
              <a:rPr lang="de-DE" smtClean="0"/>
              <a:pPr>
                <a:defRPr/>
              </a:pPr>
              <a:t>‹#›</a:t>
            </a:fld>
            <a:endParaRPr lang="de-DE"/>
          </a:p>
        </p:txBody>
      </p:sp>
    </p:spTree>
  </p:cSld>
  <p:clrMapOvr>
    <a:masterClrMapping/>
  </p:clrMapOvr>
  <p:transition spd="slow">
    <p:cover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nchor="ctr"/>
          <a:lstStyle>
            <a:lvl1pPr>
              <a:defRPr sz="4000" b="0" i="0"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25 - Θέση ημερομηνίας"/>
          <p:cNvSpPr>
            <a:spLocks noGrp="1"/>
          </p:cNvSpPr>
          <p:nvPr>
            <p:ph type="dt" sz="half" idx="10"/>
          </p:nvPr>
        </p:nvSpPr>
        <p:spPr/>
        <p:txBody>
          <a:bodyPr rtlCol="0"/>
          <a:lstStyle/>
          <a:p>
            <a:pPr algn="l" eaLnBrk="1" latinLnBrk="0" hangingPunct="1"/>
            <a:r>
              <a:rPr lang="el-GR" smtClean="0"/>
              <a:t>171717</a:t>
            </a:r>
            <a:endParaRPr lang="en-US"/>
          </a:p>
        </p:txBody>
      </p:sp>
      <p:sp>
        <p:nvSpPr>
          <p:cNvPr id="27" name="26 - Θέση αριθμού διαφάνειας"/>
          <p:cNvSpPr>
            <a:spLocks noGrp="1"/>
          </p:cNvSpPr>
          <p:nvPr>
            <p:ph type="sldNum" sz="quarter" idx="11"/>
          </p:nvPr>
        </p:nvSpPr>
        <p:spPr/>
        <p:txBody>
          <a:bodyPr rtlCol="0"/>
          <a:lstStyle/>
          <a:p>
            <a:pPr>
              <a:defRPr/>
            </a:pPr>
            <a:r>
              <a:rPr lang="de-DE" smtClean="0"/>
              <a:t>Seite </a:t>
            </a:r>
            <a:fld id="{72FCA459-FD3E-47AE-973A-80298B053A27}" type="slidenum">
              <a:rPr lang="de-DE" smtClean="0"/>
              <a:pPr>
                <a:defRPr/>
              </a:pPr>
              <a:t>‹#›</a:t>
            </a:fld>
            <a:endParaRPr lang="de-DE"/>
          </a:p>
        </p:txBody>
      </p:sp>
      <p:sp>
        <p:nvSpPr>
          <p:cNvPr id="28" name="27 - Θέση υποσέλιδου"/>
          <p:cNvSpPr>
            <a:spLocks noGrp="1"/>
          </p:cNvSpPr>
          <p:nvPr>
            <p:ph type="ftr" sz="quarter" idx="12"/>
          </p:nvPr>
        </p:nvSpPr>
        <p:spPr/>
        <p:txBody>
          <a:bodyPr rtlCol="0"/>
          <a:lstStyle/>
          <a:p>
            <a:r>
              <a:rPr kumimoji="0" lang="en-US" smtClean="0"/>
              <a:t>www.budakylecofc.org</a:t>
            </a:r>
            <a:endParaRPr kumimoji="0" lang="en-US"/>
          </a:p>
        </p:txBody>
      </p:sp>
    </p:spTree>
  </p:cSld>
  <p:clrMapOvr>
    <a:masterClrMapping/>
  </p:clrMapOvr>
  <p:transition spd="slow">
    <p:cover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a:xfrm>
            <a:off x="6583680" y="612648"/>
            <a:ext cx="957264" cy="457200"/>
          </a:xfrm>
        </p:spPr>
        <p:txBody>
          <a:bodyPr/>
          <a:lstStyle/>
          <a:p>
            <a:r>
              <a:rPr lang="el-GR" smtClean="0"/>
              <a:t>171717</a:t>
            </a:r>
            <a:endParaRPr lang="en-US"/>
          </a:p>
        </p:txBody>
      </p:sp>
      <p:sp>
        <p:nvSpPr>
          <p:cNvPr id="4" name="3 - Θέση υποσέλιδου"/>
          <p:cNvSpPr>
            <a:spLocks noGrp="1"/>
          </p:cNvSpPr>
          <p:nvPr>
            <p:ph type="ftr" sz="quarter" idx="11"/>
          </p:nvPr>
        </p:nvSpPr>
        <p:spPr>
          <a:xfrm>
            <a:off x="5257800" y="612648"/>
            <a:ext cx="1325880" cy="457200"/>
          </a:xfrm>
        </p:spPr>
        <p:txBody>
          <a:bodyPr/>
          <a:lstStyle/>
          <a:p>
            <a:r>
              <a:rPr kumimoji="0" lang="en-US" smtClean="0"/>
              <a:t>www.budakylecofc.org</a:t>
            </a:r>
            <a:endParaRPr kumimoji="0" lang="en-US" dirty="0"/>
          </a:p>
        </p:txBody>
      </p:sp>
      <p:sp>
        <p:nvSpPr>
          <p:cNvPr id="5" name="4 - Θέση αριθμού διαφάνειας"/>
          <p:cNvSpPr>
            <a:spLocks noGrp="1"/>
          </p:cNvSpPr>
          <p:nvPr>
            <p:ph type="sldNum" sz="quarter" idx="12"/>
          </p:nvPr>
        </p:nvSpPr>
        <p:spPr>
          <a:xfrm>
            <a:off x="8174736" y="2272"/>
            <a:ext cx="762000" cy="365760"/>
          </a:xfrm>
        </p:spPr>
        <p:txBody>
          <a:bodyPr/>
          <a:lstStyle/>
          <a:p>
            <a:pPr>
              <a:defRPr/>
            </a:pPr>
            <a:r>
              <a:rPr lang="de-DE" smtClean="0"/>
              <a:t>Seite </a:t>
            </a:r>
            <a:fld id="{8D819456-96F2-4A99-B6E8-7467CB379791}" type="slidenum">
              <a:rPr lang="de-DE" smtClean="0"/>
              <a:pPr>
                <a:defRPr/>
              </a:pPr>
              <a:t>‹#›</a:t>
            </a:fld>
            <a:endParaRPr lang="de-DE"/>
          </a:p>
        </p:txBody>
      </p:sp>
    </p:spTree>
  </p:cSld>
  <p:clrMapOvr>
    <a:masterClrMapping/>
  </p:clrMapOvr>
  <p:transition spd="slow">
    <p:cover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r>
              <a:rPr lang="el-GR" smtClean="0"/>
              <a:t>171717</a:t>
            </a:r>
            <a:endParaRPr lang="en-US"/>
          </a:p>
        </p:txBody>
      </p:sp>
      <p:sp>
        <p:nvSpPr>
          <p:cNvPr id="3" name="2 - Θέση υποσέλιδου"/>
          <p:cNvSpPr>
            <a:spLocks noGrp="1"/>
          </p:cNvSpPr>
          <p:nvPr>
            <p:ph type="ftr" sz="quarter" idx="11"/>
          </p:nvPr>
        </p:nvSpPr>
        <p:spPr/>
        <p:txBody>
          <a:bodyPr/>
          <a:lstStyle/>
          <a:p>
            <a:r>
              <a:rPr kumimoji="0" lang="en-US" smtClean="0"/>
              <a:t>www.budakylecofc.org</a:t>
            </a:r>
            <a:endParaRPr kumimoji="0" lang="en-US"/>
          </a:p>
        </p:txBody>
      </p:sp>
      <p:sp>
        <p:nvSpPr>
          <p:cNvPr id="4" name="3 - Θέση αριθμού διαφάνειας"/>
          <p:cNvSpPr>
            <a:spLocks noGrp="1"/>
          </p:cNvSpPr>
          <p:nvPr>
            <p:ph type="sldNum" sz="quarter" idx="12"/>
          </p:nvPr>
        </p:nvSpPr>
        <p:spPr/>
        <p:txBody>
          <a:bodyPr/>
          <a:lstStyle/>
          <a:p>
            <a:pPr>
              <a:defRPr/>
            </a:pPr>
            <a:r>
              <a:rPr lang="de-DE" smtClean="0"/>
              <a:t>Seite </a:t>
            </a:r>
            <a:fld id="{BA0A32E2-EA34-4641-B002-9EF09E89B73A}" type="slidenum">
              <a:rPr lang="de-DE" smtClean="0"/>
              <a:pPr>
                <a:defRPr/>
              </a:pPr>
              <a:t>‹#›</a:t>
            </a:fld>
            <a:endParaRPr lang="de-DE"/>
          </a:p>
        </p:txBody>
      </p:sp>
    </p:spTree>
  </p:cSld>
  <p:clrMapOvr>
    <a:masterClrMapping/>
  </p:clrMapOvr>
  <p:transition spd="slow">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66"/>
          <p:cNvSpPr>
            <a:spLocks noGrp="1" noChangeArrowheads="1"/>
          </p:cNvSpPr>
          <p:nvPr>
            <p:ph type="sldNum" sz="quarter" idx="10"/>
          </p:nvPr>
        </p:nvSpPr>
        <p:spPr>
          <a:ln/>
        </p:spPr>
        <p:txBody>
          <a:bodyPr/>
          <a:lstStyle>
            <a:lvl1pPr>
              <a:defRPr/>
            </a:lvl1pPr>
          </a:lstStyle>
          <a:p>
            <a:pPr>
              <a:defRPr/>
            </a:pPr>
            <a:r>
              <a:rPr lang="de-DE"/>
              <a:t>Seite </a:t>
            </a:r>
            <a:fld id="{94D629B8-CEE3-4260-8877-73DD15FFEE2C}" type="slidenum">
              <a:rPr lang="de-DE"/>
              <a:pPr>
                <a:defRPr/>
              </a:pPr>
              <a:t>‹#›</a:t>
            </a:fld>
            <a:endParaRPr lang="de-DE"/>
          </a:p>
        </p:txBody>
      </p:sp>
    </p:spTree>
  </p:cSld>
  <p:clrMapOvr>
    <a:masterClrMapping/>
  </p:clrMapOvr>
  <p:transition spd="slow">
    <p:cover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7DFB7917-D8D2-475D-905E-BE67CAA48E2A}" type="slidenum">
              <a:rPr lang="de-DE" smtClean="0"/>
              <a:pPr>
                <a:defRPr/>
              </a:pPr>
              <a:t>‹#›</a:t>
            </a:fld>
            <a:endParaRPr lang="de-DE"/>
          </a:p>
        </p:txBody>
      </p:sp>
    </p:spTree>
  </p:cSld>
  <p:clrMapOvr>
    <a:masterClrMapping/>
  </p:clrMapOvr>
  <p:transition spd="slow">
    <p:cover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r>
              <a:rPr lang="el-GR" smtClean="0"/>
              <a:t>171717</a:t>
            </a:r>
            <a:endParaRPr lang="en-US"/>
          </a:p>
        </p:txBody>
      </p:sp>
      <p:sp>
        <p:nvSpPr>
          <p:cNvPr id="6" name="5 - Θέση υποσέλιδου"/>
          <p:cNvSpPr>
            <a:spLocks noGrp="1"/>
          </p:cNvSpPr>
          <p:nvPr>
            <p:ph type="ftr" sz="quarter" idx="11"/>
          </p:nvPr>
        </p:nvSpPr>
        <p:spPr/>
        <p:txBody>
          <a:bodyPr/>
          <a:lstStyle/>
          <a:p>
            <a:r>
              <a:rPr kumimoji="0" lang="en-US" smtClean="0"/>
              <a:t>www.budakylecofc.org</a:t>
            </a:r>
            <a:endParaRPr kumimoji="0" lang="en-US"/>
          </a:p>
        </p:txBody>
      </p:sp>
      <p:sp>
        <p:nvSpPr>
          <p:cNvPr id="7" name="6 - Θέση αριθμού διαφάνειας"/>
          <p:cNvSpPr>
            <a:spLocks noGrp="1"/>
          </p:cNvSpPr>
          <p:nvPr>
            <p:ph type="sldNum" sz="quarter" idx="12"/>
          </p:nvPr>
        </p:nvSpPr>
        <p:spPr/>
        <p:txBody>
          <a:bodyPr/>
          <a:lstStyle/>
          <a:p>
            <a:pPr>
              <a:defRPr/>
            </a:pPr>
            <a:r>
              <a:rPr lang="de-DE" smtClean="0"/>
              <a:t>Seite </a:t>
            </a:r>
            <a:fld id="{C8DC7E2B-FCFB-40AB-9674-23203ECE6C5C}" type="slidenum">
              <a:rPr lang="de-DE" smtClean="0"/>
              <a:pPr>
                <a:defRPr/>
              </a:pPr>
              <a:t>‹#›</a:t>
            </a:fld>
            <a:endParaRPr lang="de-DE"/>
          </a:p>
        </p:txBody>
      </p:sp>
    </p:spTree>
  </p:cSld>
  <p:clrMapOvr>
    <a:masterClrMapping/>
  </p:clrMapOvr>
  <p:transition spd="slow">
    <p:cover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9494BDB9-8607-485C-B879-3C96CF4EA39A}" type="slidenum">
              <a:rPr lang="de-DE" smtClean="0"/>
              <a:pPr>
                <a:defRPr/>
              </a:pPr>
              <a:t>‹#›</a:t>
            </a:fld>
            <a:endParaRPr lang="de-DE"/>
          </a:p>
        </p:txBody>
      </p:sp>
    </p:spTree>
  </p:cSld>
  <p:clrMapOvr>
    <a:masterClrMapping/>
  </p:clrMapOvr>
  <p:transition spd="slow">
    <p:cover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r>
              <a:rPr lang="el-GR" smtClean="0"/>
              <a:t>171717</a:t>
            </a:r>
            <a:endParaRPr lang="en-US"/>
          </a:p>
        </p:txBody>
      </p:sp>
      <p:sp>
        <p:nvSpPr>
          <p:cNvPr id="5" name="4 - Θέση υποσέλιδου"/>
          <p:cNvSpPr>
            <a:spLocks noGrp="1"/>
          </p:cNvSpPr>
          <p:nvPr>
            <p:ph type="ftr" sz="quarter" idx="11"/>
          </p:nvPr>
        </p:nvSpPr>
        <p:spPr/>
        <p:txBody>
          <a:bodyPr/>
          <a:lstStyle/>
          <a:p>
            <a:r>
              <a:rPr kumimoji="0" lang="en-US" smtClean="0"/>
              <a:t>www.budakylecofc.org</a:t>
            </a:r>
            <a:endParaRPr kumimoji="0" lang="en-US"/>
          </a:p>
        </p:txBody>
      </p:sp>
      <p:sp>
        <p:nvSpPr>
          <p:cNvPr id="6" name="5 - Θέση αριθμού διαφάνειας"/>
          <p:cNvSpPr>
            <a:spLocks noGrp="1"/>
          </p:cNvSpPr>
          <p:nvPr>
            <p:ph type="sldNum" sz="quarter" idx="12"/>
          </p:nvPr>
        </p:nvSpPr>
        <p:spPr/>
        <p:txBody>
          <a:bodyPr/>
          <a:lstStyle/>
          <a:p>
            <a:pPr>
              <a:defRPr/>
            </a:pPr>
            <a:r>
              <a:rPr lang="de-DE" smtClean="0"/>
              <a:t>Seite </a:t>
            </a:r>
            <a:fld id="{A3EF44ED-A85D-4D3C-9198-4687EAD2FE4A}" type="slidenum">
              <a:rPr lang="de-DE" smtClean="0"/>
              <a:pPr>
                <a:defRPr/>
              </a:pPr>
              <a:t>‹#›</a:t>
            </a:fld>
            <a:endParaRPr lang="de-DE"/>
          </a:p>
        </p:txBody>
      </p:sp>
    </p:spTree>
  </p:cSld>
  <p:clrMapOvr>
    <a:masterClrMapping/>
  </p:clrMapOvr>
  <p:transition spd="slow">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9906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9911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66"/>
          <p:cNvSpPr>
            <a:spLocks noGrp="1" noChangeArrowheads="1"/>
          </p:cNvSpPr>
          <p:nvPr>
            <p:ph type="sldNum" sz="quarter" idx="10"/>
          </p:nvPr>
        </p:nvSpPr>
        <p:spPr>
          <a:ln/>
        </p:spPr>
        <p:txBody>
          <a:bodyPr/>
          <a:lstStyle>
            <a:lvl1pPr>
              <a:defRPr/>
            </a:lvl1pPr>
          </a:lstStyle>
          <a:p>
            <a:pPr>
              <a:defRPr/>
            </a:pPr>
            <a:r>
              <a:rPr lang="de-DE"/>
              <a:t>Seite </a:t>
            </a:r>
            <a:fld id="{66562501-EBC8-4A88-8F90-38B81A8F0AC2}" type="slidenum">
              <a:rPr lang="de-DE"/>
              <a:pPr>
                <a:defRPr/>
              </a:pPr>
              <a:t>‹#›</a:t>
            </a:fld>
            <a:endParaRPr lang="de-DE"/>
          </a:p>
        </p:txBody>
      </p:sp>
    </p:spTree>
  </p:cSld>
  <p:clrMapOvr>
    <a:masterClrMapping/>
  </p:clrMapOvr>
  <p:transition spd="slow">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66"/>
          <p:cNvSpPr>
            <a:spLocks noGrp="1" noChangeArrowheads="1"/>
          </p:cNvSpPr>
          <p:nvPr>
            <p:ph type="sldNum" sz="quarter" idx="10"/>
          </p:nvPr>
        </p:nvSpPr>
        <p:spPr>
          <a:ln/>
        </p:spPr>
        <p:txBody>
          <a:bodyPr/>
          <a:lstStyle>
            <a:lvl1pPr>
              <a:defRPr/>
            </a:lvl1pPr>
          </a:lstStyle>
          <a:p>
            <a:pPr>
              <a:defRPr/>
            </a:pPr>
            <a:r>
              <a:rPr lang="de-DE"/>
              <a:t>Seite </a:t>
            </a:r>
            <a:fld id="{72FCA459-FD3E-47AE-973A-80298B053A27}" type="slidenum">
              <a:rPr lang="de-DE"/>
              <a:pPr>
                <a:defRPr/>
              </a:pPr>
              <a:t>‹#›</a:t>
            </a:fld>
            <a:endParaRPr lang="de-DE"/>
          </a:p>
        </p:txBody>
      </p:sp>
    </p:spTree>
  </p:cSld>
  <p:clrMapOvr>
    <a:masterClrMapping/>
  </p:clrMapOvr>
  <p:transition spd="slow">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66"/>
          <p:cNvSpPr>
            <a:spLocks noGrp="1" noChangeArrowheads="1"/>
          </p:cNvSpPr>
          <p:nvPr>
            <p:ph type="sldNum" sz="quarter" idx="10"/>
          </p:nvPr>
        </p:nvSpPr>
        <p:spPr>
          <a:ln/>
        </p:spPr>
        <p:txBody>
          <a:bodyPr/>
          <a:lstStyle>
            <a:lvl1pPr>
              <a:defRPr/>
            </a:lvl1pPr>
          </a:lstStyle>
          <a:p>
            <a:pPr>
              <a:defRPr/>
            </a:pPr>
            <a:r>
              <a:rPr lang="de-DE"/>
              <a:t>Seite </a:t>
            </a:r>
            <a:fld id="{8D819456-96F2-4A99-B6E8-7467CB379791}" type="slidenum">
              <a:rPr lang="de-DE"/>
              <a:pPr>
                <a:defRPr/>
              </a:pPr>
              <a:t>‹#›</a:t>
            </a:fld>
            <a:endParaRPr lang="de-DE"/>
          </a:p>
        </p:txBody>
      </p:sp>
    </p:spTree>
  </p:cSld>
  <p:clrMapOvr>
    <a:masterClrMapping/>
  </p:clrMapOvr>
  <p:transition spd="slow">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6"/>
          <p:cNvSpPr>
            <a:spLocks noGrp="1" noChangeArrowheads="1"/>
          </p:cNvSpPr>
          <p:nvPr>
            <p:ph type="sldNum" sz="quarter" idx="10"/>
          </p:nvPr>
        </p:nvSpPr>
        <p:spPr>
          <a:ln/>
        </p:spPr>
        <p:txBody>
          <a:bodyPr/>
          <a:lstStyle>
            <a:lvl1pPr>
              <a:defRPr/>
            </a:lvl1pPr>
          </a:lstStyle>
          <a:p>
            <a:pPr>
              <a:defRPr/>
            </a:pPr>
            <a:r>
              <a:rPr lang="de-DE"/>
              <a:t>Seite </a:t>
            </a:r>
            <a:fld id="{BA0A32E2-EA34-4641-B002-9EF09E89B73A}" type="slidenum">
              <a:rPr lang="de-DE"/>
              <a:pPr>
                <a:defRPr/>
              </a:pPr>
              <a:t>‹#›</a:t>
            </a:fld>
            <a:endParaRPr lang="de-DE"/>
          </a:p>
        </p:txBody>
      </p:sp>
    </p:spTree>
  </p:cSld>
  <p:clrMapOvr>
    <a:masterClrMapping/>
  </p:clrMapOvr>
  <p:transition spd="slow">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6"/>
          <p:cNvSpPr>
            <a:spLocks noGrp="1" noChangeArrowheads="1"/>
          </p:cNvSpPr>
          <p:nvPr>
            <p:ph type="sldNum" sz="quarter" idx="10"/>
          </p:nvPr>
        </p:nvSpPr>
        <p:spPr>
          <a:ln/>
        </p:spPr>
        <p:txBody>
          <a:bodyPr/>
          <a:lstStyle>
            <a:lvl1pPr>
              <a:defRPr/>
            </a:lvl1pPr>
          </a:lstStyle>
          <a:p>
            <a:pPr>
              <a:defRPr/>
            </a:pPr>
            <a:r>
              <a:rPr lang="de-DE"/>
              <a:t>Seite </a:t>
            </a:r>
            <a:fld id="{7DFB7917-D8D2-475D-905E-BE67CAA48E2A}" type="slidenum">
              <a:rPr lang="de-DE"/>
              <a:pPr>
                <a:defRPr/>
              </a:pPr>
              <a:t>‹#›</a:t>
            </a:fld>
            <a:endParaRPr lang="de-DE"/>
          </a:p>
        </p:txBody>
      </p:sp>
    </p:spTree>
  </p:cSld>
  <p:clrMapOvr>
    <a:masterClrMapping/>
  </p:clrMapOvr>
  <p:transition spd="slow">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66"/>
          <p:cNvSpPr>
            <a:spLocks noGrp="1" noChangeArrowheads="1"/>
          </p:cNvSpPr>
          <p:nvPr>
            <p:ph type="sldNum" sz="quarter" idx="10"/>
          </p:nvPr>
        </p:nvSpPr>
        <p:spPr>
          <a:ln/>
        </p:spPr>
        <p:txBody>
          <a:bodyPr/>
          <a:lstStyle>
            <a:lvl1pPr>
              <a:defRPr/>
            </a:lvl1pPr>
          </a:lstStyle>
          <a:p>
            <a:pPr>
              <a:defRPr/>
            </a:pPr>
            <a:r>
              <a:rPr lang="de-DE"/>
              <a:t>Seite </a:t>
            </a:r>
            <a:fld id="{C8DC7E2B-FCFB-40AB-9674-23203ECE6C5C}" type="slidenum">
              <a:rPr lang="de-DE"/>
              <a:pPr>
                <a:defRPr/>
              </a:pPr>
              <a:t>‹#›</a:t>
            </a:fld>
            <a:endParaRPr lang="de-DE"/>
          </a:p>
        </p:txBody>
      </p:sp>
    </p:spTree>
  </p:cSld>
  <p:clrMapOvr>
    <a:masterClrMapping/>
  </p:clrMapOvr>
  <p:transition spd="slow">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ChangeArrowheads="1"/>
          </p:cNvSpPr>
          <p:nvPr/>
        </p:nvSpPr>
        <p:spPr bwMode="hidden">
          <a:xfrm>
            <a:off x="0" y="0"/>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5" name="Rectangle 3"/>
          <p:cNvSpPr>
            <a:spLocks noChangeArrowheads="1"/>
          </p:cNvSpPr>
          <p:nvPr/>
        </p:nvSpPr>
        <p:spPr bwMode="hidden">
          <a:xfrm>
            <a:off x="152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6" name="Rectangle 4"/>
          <p:cNvSpPr>
            <a:spLocks noChangeArrowheads="1"/>
          </p:cNvSpPr>
          <p:nvPr/>
        </p:nvSpPr>
        <p:spPr bwMode="hidden">
          <a:xfrm>
            <a:off x="304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7" name="Rectangle 5"/>
          <p:cNvSpPr>
            <a:spLocks noChangeArrowheads="1"/>
          </p:cNvSpPr>
          <p:nvPr/>
        </p:nvSpPr>
        <p:spPr bwMode="hidden">
          <a:xfrm>
            <a:off x="457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8" name="Rectangle 6"/>
          <p:cNvSpPr>
            <a:spLocks noChangeArrowheads="1"/>
          </p:cNvSpPr>
          <p:nvPr/>
        </p:nvSpPr>
        <p:spPr bwMode="hidden">
          <a:xfrm>
            <a:off x="609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19" name="Rectangle 7"/>
          <p:cNvSpPr>
            <a:spLocks noChangeArrowheads="1"/>
          </p:cNvSpPr>
          <p:nvPr/>
        </p:nvSpPr>
        <p:spPr bwMode="hidden">
          <a:xfrm>
            <a:off x="762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0" name="Rectangle 8"/>
          <p:cNvSpPr>
            <a:spLocks noChangeArrowheads="1"/>
          </p:cNvSpPr>
          <p:nvPr/>
        </p:nvSpPr>
        <p:spPr bwMode="hidden">
          <a:xfrm>
            <a:off x="914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1" name="Rectangle 9"/>
          <p:cNvSpPr>
            <a:spLocks noChangeArrowheads="1"/>
          </p:cNvSpPr>
          <p:nvPr/>
        </p:nvSpPr>
        <p:spPr bwMode="hidden">
          <a:xfrm>
            <a:off x="1066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2" name="Rectangle 10"/>
          <p:cNvSpPr>
            <a:spLocks noChangeArrowheads="1"/>
          </p:cNvSpPr>
          <p:nvPr/>
        </p:nvSpPr>
        <p:spPr bwMode="hidden">
          <a:xfrm>
            <a:off x="121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3" name="Rectangle 11"/>
          <p:cNvSpPr>
            <a:spLocks noChangeArrowheads="1"/>
          </p:cNvSpPr>
          <p:nvPr/>
        </p:nvSpPr>
        <p:spPr bwMode="hidden">
          <a:xfrm>
            <a:off x="137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4" name="Rectangle 12"/>
          <p:cNvSpPr>
            <a:spLocks noChangeArrowheads="1"/>
          </p:cNvSpPr>
          <p:nvPr/>
        </p:nvSpPr>
        <p:spPr bwMode="hidden">
          <a:xfrm>
            <a:off x="1524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5" name="Rectangle 13"/>
          <p:cNvSpPr>
            <a:spLocks noChangeArrowheads="1"/>
          </p:cNvSpPr>
          <p:nvPr/>
        </p:nvSpPr>
        <p:spPr bwMode="hidden">
          <a:xfrm>
            <a:off x="1676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6" name="Rectangle 14"/>
          <p:cNvSpPr>
            <a:spLocks noChangeArrowheads="1"/>
          </p:cNvSpPr>
          <p:nvPr/>
        </p:nvSpPr>
        <p:spPr bwMode="hidden">
          <a:xfrm>
            <a:off x="1828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7" name="Rectangle 15"/>
          <p:cNvSpPr>
            <a:spLocks noChangeArrowheads="1"/>
          </p:cNvSpPr>
          <p:nvPr/>
        </p:nvSpPr>
        <p:spPr bwMode="hidden">
          <a:xfrm>
            <a:off x="1981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8" name="Rectangle 16"/>
          <p:cNvSpPr>
            <a:spLocks noChangeArrowheads="1"/>
          </p:cNvSpPr>
          <p:nvPr/>
        </p:nvSpPr>
        <p:spPr bwMode="hidden">
          <a:xfrm>
            <a:off x="2133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29" name="Rectangle 17"/>
          <p:cNvSpPr>
            <a:spLocks noChangeArrowheads="1"/>
          </p:cNvSpPr>
          <p:nvPr/>
        </p:nvSpPr>
        <p:spPr bwMode="hidden">
          <a:xfrm>
            <a:off x="2286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0" name="Rectangle 18"/>
          <p:cNvSpPr>
            <a:spLocks noChangeArrowheads="1"/>
          </p:cNvSpPr>
          <p:nvPr/>
        </p:nvSpPr>
        <p:spPr bwMode="hidden">
          <a:xfrm>
            <a:off x="2438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1" name="Rectangle 19"/>
          <p:cNvSpPr>
            <a:spLocks noChangeArrowheads="1"/>
          </p:cNvSpPr>
          <p:nvPr/>
        </p:nvSpPr>
        <p:spPr bwMode="hidden">
          <a:xfrm>
            <a:off x="2590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2" name="Rectangle 20"/>
          <p:cNvSpPr>
            <a:spLocks noChangeArrowheads="1"/>
          </p:cNvSpPr>
          <p:nvPr/>
        </p:nvSpPr>
        <p:spPr bwMode="hidden">
          <a:xfrm>
            <a:off x="2743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3" name="Rectangle 21"/>
          <p:cNvSpPr>
            <a:spLocks noChangeArrowheads="1"/>
          </p:cNvSpPr>
          <p:nvPr/>
        </p:nvSpPr>
        <p:spPr bwMode="hidden">
          <a:xfrm>
            <a:off x="2895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4" name="Rectangle 22"/>
          <p:cNvSpPr>
            <a:spLocks noChangeArrowheads="1"/>
          </p:cNvSpPr>
          <p:nvPr/>
        </p:nvSpPr>
        <p:spPr bwMode="hidden">
          <a:xfrm>
            <a:off x="3048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5" name="Rectangle 23"/>
          <p:cNvSpPr>
            <a:spLocks noChangeArrowheads="1"/>
          </p:cNvSpPr>
          <p:nvPr/>
        </p:nvSpPr>
        <p:spPr bwMode="hidden">
          <a:xfrm>
            <a:off x="3200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6" name="Rectangle 24"/>
          <p:cNvSpPr>
            <a:spLocks noChangeArrowheads="1"/>
          </p:cNvSpPr>
          <p:nvPr/>
        </p:nvSpPr>
        <p:spPr bwMode="hidden">
          <a:xfrm>
            <a:off x="3352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7" name="Rectangle 25"/>
          <p:cNvSpPr>
            <a:spLocks noChangeArrowheads="1"/>
          </p:cNvSpPr>
          <p:nvPr/>
        </p:nvSpPr>
        <p:spPr bwMode="hidden">
          <a:xfrm>
            <a:off x="3505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8" name="Rectangle 26"/>
          <p:cNvSpPr>
            <a:spLocks noChangeArrowheads="1"/>
          </p:cNvSpPr>
          <p:nvPr/>
        </p:nvSpPr>
        <p:spPr bwMode="hidden">
          <a:xfrm>
            <a:off x="3657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39" name="Rectangle 27"/>
          <p:cNvSpPr>
            <a:spLocks noChangeArrowheads="1"/>
          </p:cNvSpPr>
          <p:nvPr/>
        </p:nvSpPr>
        <p:spPr bwMode="hidden">
          <a:xfrm>
            <a:off x="3810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0" name="Rectangle 28"/>
          <p:cNvSpPr>
            <a:spLocks noChangeArrowheads="1"/>
          </p:cNvSpPr>
          <p:nvPr/>
        </p:nvSpPr>
        <p:spPr bwMode="hidden">
          <a:xfrm>
            <a:off x="3962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1" name="Rectangle 29"/>
          <p:cNvSpPr>
            <a:spLocks noChangeArrowheads="1"/>
          </p:cNvSpPr>
          <p:nvPr/>
        </p:nvSpPr>
        <p:spPr bwMode="hidden">
          <a:xfrm>
            <a:off x="4114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2" name="Rectangle 30"/>
          <p:cNvSpPr>
            <a:spLocks noChangeArrowheads="1"/>
          </p:cNvSpPr>
          <p:nvPr/>
        </p:nvSpPr>
        <p:spPr bwMode="hidden">
          <a:xfrm>
            <a:off x="4267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3" name="Rectangle 31"/>
          <p:cNvSpPr>
            <a:spLocks noChangeArrowheads="1"/>
          </p:cNvSpPr>
          <p:nvPr/>
        </p:nvSpPr>
        <p:spPr bwMode="hidden">
          <a:xfrm>
            <a:off x="4419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4" name="Rectangle 32"/>
          <p:cNvSpPr>
            <a:spLocks noChangeArrowheads="1"/>
          </p:cNvSpPr>
          <p:nvPr/>
        </p:nvSpPr>
        <p:spPr bwMode="hidden">
          <a:xfrm>
            <a:off x="4572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5" name="Rectangle 33"/>
          <p:cNvSpPr>
            <a:spLocks noChangeArrowheads="1"/>
          </p:cNvSpPr>
          <p:nvPr/>
        </p:nvSpPr>
        <p:spPr bwMode="hidden">
          <a:xfrm>
            <a:off x="4724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6" name="Rectangle 34"/>
          <p:cNvSpPr>
            <a:spLocks noChangeArrowheads="1"/>
          </p:cNvSpPr>
          <p:nvPr/>
        </p:nvSpPr>
        <p:spPr bwMode="hidden">
          <a:xfrm>
            <a:off x="4876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7" name="Rectangle 35"/>
          <p:cNvSpPr>
            <a:spLocks noChangeArrowheads="1"/>
          </p:cNvSpPr>
          <p:nvPr/>
        </p:nvSpPr>
        <p:spPr bwMode="hidden">
          <a:xfrm>
            <a:off x="502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8" name="Rectangle 36"/>
          <p:cNvSpPr>
            <a:spLocks noChangeArrowheads="1"/>
          </p:cNvSpPr>
          <p:nvPr/>
        </p:nvSpPr>
        <p:spPr bwMode="hidden">
          <a:xfrm>
            <a:off x="518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49" name="Rectangle 37"/>
          <p:cNvSpPr>
            <a:spLocks noChangeArrowheads="1"/>
          </p:cNvSpPr>
          <p:nvPr/>
        </p:nvSpPr>
        <p:spPr bwMode="hidden">
          <a:xfrm>
            <a:off x="5334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0" name="Rectangle 38"/>
          <p:cNvSpPr>
            <a:spLocks noChangeArrowheads="1"/>
          </p:cNvSpPr>
          <p:nvPr/>
        </p:nvSpPr>
        <p:spPr bwMode="hidden">
          <a:xfrm>
            <a:off x="5486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1" name="Rectangle 39"/>
          <p:cNvSpPr>
            <a:spLocks noChangeArrowheads="1"/>
          </p:cNvSpPr>
          <p:nvPr/>
        </p:nvSpPr>
        <p:spPr bwMode="hidden">
          <a:xfrm>
            <a:off x="5638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2" name="Rectangle 40"/>
          <p:cNvSpPr>
            <a:spLocks noChangeArrowheads="1"/>
          </p:cNvSpPr>
          <p:nvPr/>
        </p:nvSpPr>
        <p:spPr bwMode="hidden">
          <a:xfrm>
            <a:off x="5791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3" name="Rectangle 41"/>
          <p:cNvSpPr>
            <a:spLocks noChangeArrowheads="1"/>
          </p:cNvSpPr>
          <p:nvPr/>
        </p:nvSpPr>
        <p:spPr bwMode="hidden">
          <a:xfrm>
            <a:off x="5943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4" name="Rectangle 42"/>
          <p:cNvSpPr>
            <a:spLocks noChangeArrowheads="1"/>
          </p:cNvSpPr>
          <p:nvPr/>
        </p:nvSpPr>
        <p:spPr bwMode="hidden">
          <a:xfrm>
            <a:off x="6096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5" name="Rectangle 43"/>
          <p:cNvSpPr>
            <a:spLocks noChangeArrowheads="1"/>
          </p:cNvSpPr>
          <p:nvPr/>
        </p:nvSpPr>
        <p:spPr bwMode="hidden">
          <a:xfrm>
            <a:off x="6248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6" name="Rectangle 44"/>
          <p:cNvSpPr>
            <a:spLocks noChangeArrowheads="1"/>
          </p:cNvSpPr>
          <p:nvPr/>
        </p:nvSpPr>
        <p:spPr bwMode="hidden">
          <a:xfrm>
            <a:off x="6400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7" name="Rectangle 45"/>
          <p:cNvSpPr>
            <a:spLocks noChangeArrowheads="1"/>
          </p:cNvSpPr>
          <p:nvPr/>
        </p:nvSpPr>
        <p:spPr bwMode="hidden">
          <a:xfrm>
            <a:off x="6553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8" name="Rectangle 46"/>
          <p:cNvSpPr>
            <a:spLocks noChangeArrowheads="1"/>
          </p:cNvSpPr>
          <p:nvPr/>
        </p:nvSpPr>
        <p:spPr bwMode="hidden">
          <a:xfrm>
            <a:off x="6705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59" name="Rectangle 47"/>
          <p:cNvSpPr>
            <a:spLocks noChangeArrowheads="1"/>
          </p:cNvSpPr>
          <p:nvPr/>
        </p:nvSpPr>
        <p:spPr bwMode="hidden">
          <a:xfrm>
            <a:off x="6858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0" name="Rectangle 48"/>
          <p:cNvSpPr>
            <a:spLocks noChangeArrowheads="1"/>
          </p:cNvSpPr>
          <p:nvPr/>
        </p:nvSpPr>
        <p:spPr bwMode="hidden">
          <a:xfrm>
            <a:off x="7010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1" name="Rectangle 49"/>
          <p:cNvSpPr>
            <a:spLocks noChangeArrowheads="1"/>
          </p:cNvSpPr>
          <p:nvPr/>
        </p:nvSpPr>
        <p:spPr bwMode="hidden">
          <a:xfrm>
            <a:off x="7162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2" name="Rectangle 50"/>
          <p:cNvSpPr>
            <a:spLocks noChangeArrowheads="1"/>
          </p:cNvSpPr>
          <p:nvPr/>
        </p:nvSpPr>
        <p:spPr bwMode="hidden">
          <a:xfrm>
            <a:off x="7315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3" name="Rectangle 51"/>
          <p:cNvSpPr>
            <a:spLocks noChangeArrowheads="1"/>
          </p:cNvSpPr>
          <p:nvPr/>
        </p:nvSpPr>
        <p:spPr bwMode="hidden">
          <a:xfrm>
            <a:off x="7467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4" name="Rectangle 52"/>
          <p:cNvSpPr>
            <a:spLocks noChangeArrowheads="1"/>
          </p:cNvSpPr>
          <p:nvPr/>
        </p:nvSpPr>
        <p:spPr bwMode="hidden">
          <a:xfrm>
            <a:off x="7620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5" name="Rectangle 53"/>
          <p:cNvSpPr>
            <a:spLocks noChangeArrowheads="1"/>
          </p:cNvSpPr>
          <p:nvPr/>
        </p:nvSpPr>
        <p:spPr bwMode="hidden">
          <a:xfrm>
            <a:off x="7772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6" name="Rectangle 54"/>
          <p:cNvSpPr>
            <a:spLocks noChangeArrowheads="1"/>
          </p:cNvSpPr>
          <p:nvPr/>
        </p:nvSpPr>
        <p:spPr bwMode="hidden">
          <a:xfrm>
            <a:off x="7924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7" name="Rectangle 55"/>
          <p:cNvSpPr>
            <a:spLocks noChangeArrowheads="1"/>
          </p:cNvSpPr>
          <p:nvPr/>
        </p:nvSpPr>
        <p:spPr bwMode="hidden">
          <a:xfrm>
            <a:off x="8077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8" name="Rectangle 56"/>
          <p:cNvSpPr>
            <a:spLocks noChangeArrowheads="1"/>
          </p:cNvSpPr>
          <p:nvPr/>
        </p:nvSpPr>
        <p:spPr bwMode="hidden">
          <a:xfrm>
            <a:off x="8229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69" name="Rectangle 57"/>
          <p:cNvSpPr>
            <a:spLocks noChangeArrowheads="1"/>
          </p:cNvSpPr>
          <p:nvPr/>
        </p:nvSpPr>
        <p:spPr bwMode="hidden">
          <a:xfrm>
            <a:off x="83820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0" name="Rectangle 58"/>
          <p:cNvSpPr>
            <a:spLocks noChangeArrowheads="1"/>
          </p:cNvSpPr>
          <p:nvPr/>
        </p:nvSpPr>
        <p:spPr bwMode="hidden">
          <a:xfrm>
            <a:off x="85344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1" name="Rectangle 59"/>
          <p:cNvSpPr>
            <a:spLocks noChangeArrowheads="1"/>
          </p:cNvSpPr>
          <p:nvPr/>
        </p:nvSpPr>
        <p:spPr bwMode="hidden">
          <a:xfrm>
            <a:off x="86868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2" name="Rectangle 60"/>
          <p:cNvSpPr>
            <a:spLocks noChangeArrowheads="1"/>
          </p:cNvSpPr>
          <p:nvPr userDrawn="1"/>
        </p:nvSpPr>
        <p:spPr bwMode="hidden">
          <a:xfrm>
            <a:off x="883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3" name="Rectangle 61"/>
          <p:cNvSpPr>
            <a:spLocks noChangeArrowheads="1"/>
          </p:cNvSpPr>
          <p:nvPr userDrawn="1"/>
        </p:nvSpPr>
        <p:spPr bwMode="hidden">
          <a:xfrm>
            <a:off x="899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115774" name="Rectangle 62"/>
          <p:cNvSpPr>
            <a:spLocks noChangeArrowheads="1"/>
          </p:cNvSpPr>
          <p:nvPr/>
        </p:nvSpPr>
        <p:spPr bwMode="hidden">
          <a:xfrm>
            <a:off x="685800" y="0"/>
            <a:ext cx="8458200" cy="6858000"/>
          </a:xfrm>
          <a:prstGeom prst="rect">
            <a:avLst/>
          </a:prstGeom>
          <a:solidFill>
            <a:schemeClr val="accent1">
              <a:alpha val="50000"/>
            </a:schemeClr>
          </a:solidFill>
          <a:ln w="9525">
            <a:noFill/>
            <a:miter lim="800000"/>
            <a:headEnd/>
            <a:tailEnd/>
          </a:ln>
          <a:effectLst/>
        </p:spPr>
        <p:txBody>
          <a:bodyPr wrap="none" anchor="ctr"/>
          <a:lstStyle/>
          <a:p>
            <a:pPr>
              <a:defRPr/>
            </a:pPr>
            <a:endParaRPr lang="el-GR"/>
          </a:p>
        </p:txBody>
      </p:sp>
      <p:sp>
        <p:nvSpPr>
          <p:cNvPr id="115775" name="Rectangle 63"/>
          <p:cNvSpPr>
            <a:spLocks noChangeArrowheads="1"/>
          </p:cNvSpPr>
          <p:nvPr/>
        </p:nvSpPr>
        <p:spPr bwMode="blackGray">
          <a:xfrm>
            <a:off x="685800" y="1143000"/>
            <a:ext cx="8458200" cy="76200"/>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2112" name="Rectangle 64"/>
          <p:cNvSpPr>
            <a:spLocks noGrp="1" noChangeArrowheads="1"/>
          </p:cNvSpPr>
          <p:nvPr>
            <p:ph type="title"/>
          </p:nvPr>
        </p:nvSpPr>
        <p:spPr bwMode="auto">
          <a:xfrm>
            <a:off x="820738" y="58738"/>
            <a:ext cx="8264525" cy="1055687"/>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p>
            <a:pPr lvl="0"/>
            <a:r>
              <a:rPr lang="en-US" smtClean="0"/>
              <a:t>Titelmasterformat bearbeiten</a:t>
            </a:r>
          </a:p>
        </p:txBody>
      </p:sp>
      <p:sp>
        <p:nvSpPr>
          <p:cNvPr id="2113" name="Rectangle 65"/>
          <p:cNvSpPr>
            <a:spLocks noGrp="1" noChangeArrowheads="1"/>
          </p:cNvSpPr>
          <p:nvPr>
            <p:ph type="body" idx="1"/>
          </p:nvPr>
        </p:nvSpPr>
        <p:spPr bwMode="auto">
          <a:xfrm>
            <a:off x="990600" y="1524000"/>
            <a:ext cx="7848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p:txBody>
      </p:sp>
      <p:sp>
        <p:nvSpPr>
          <p:cNvPr id="115778" name="Rectangle 66"/>
          <p:cNvSpPr>
            <a:spLocks noGrp="1" noChangeArrowheads="1"/>
          </p:cNvSpPr>
          <p:nvPr>
            <p:ph type="sldNum" sz="quarter" idx="4"/>
          </p:nvPr>
        </p:nvSpPr>
        <p:spPr bwMode="auto">
          <a:xfrm>
            <a:off x="6629400" y="6400800"/>
            <a:ext cx="23622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atin typeface="Verdana" pitchFamily="34" charset="0"/>
              </a:defRPr>
            </a:lvl1pPr>
          </a:lstStyle>
          <a:p>
            <a:pPr>
              <a:defRPr/>
            </a:pPr>
            <a:r>
              <a:rPr lang="de-DE"/>
              <a:t>Seite </a:t>
            </a:r>
            <a:fld id="{88CEC446-8493-46B4-B461-35A2ECFC6AA2}" type="slidenum">
              <a:rPr lang="de-DE"/>
              <a:pPr>
                <a:defRPr/>
              </a:pPr>
              <a:t>‹#›</a:t>
            </a:fld>
            <a:endParaRPr lang="de-DE"/>
          </a:p>
        </p:txBody>
      </p:sp>
      <p:sp>
        <p:nvSpPr>
          <p:cNvPr id="115779" name="Rectangle 67"/>
          <p:cNvSpPr>
            <a:spLocks noChangeArrowheads="1"/>
          </p:cNvSpPr>
          <p:nvPr userDrawn="1"/>
        </p:nvSpPr>
        <p:spPr bwMode="blackGray">
          <a:xfrm>
            <a:off x="685800" y="-1588"/>
            <a:ext cx="76200" cy="685800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115780" name="Text Box 68"/>
          <p:cNvSpPr txBox="1">
            <a:spLocks noChangeArrowheads="1"/>
          </p:cNvSpPr>
          <p:nvPr userDrawn="1"/>
        </p:nvSpPr>
        <p:spPr bwMode="auto">
          <a:xfrm rot="16200000">
            <a:off x="-1012032" y="5584032"/>
            <a:ext cx="2360613" cy="336550"/>
          </a:xfrm>
          <a:prstGeom prst="rect">
            <a:avLst/>
          </a:prstGeom>
          <a:noFill/>
          <a:ln w="9525">
            <a:noFill/>
            <a:miter lim="800000"/>
            <a:headEnd/>
            <a:tailEnd/>
          </a:ln>
          <a:effectLst/>
        </p:spPr>
        <p:txBody>
          <a:bodyPr>
            <a:spAutoFit/>
          </a:bodyPr>
          <a:lstStyle/>
          <a:p>
            <a:pPr algn="ctr">
              <a:spcBef>
                <a:spcPct val="50000"/>
              </a:spcBef>
              <a:defRPr/>
            </a:pPr>
            <a:endParaRPr lang="de-DE"/>
          </a:p>
        </p:txBody>
      </p:sp>
    </p:spTree>
  </p:cSld>
  <p:clrMap bg1="lt1" tx1="dk1" bg2="lt2" tx2="dk2" accent1="accent1" accent2="accent2" accent3="accent3" accent4="accent4" accent5="accent5" accent6="accent6" hlink="hlink" folHlink="folHlink"/>
  <p:sldLayoutIdLst>
    <p:sldLayoutId id="2147483821"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spd="slow">
    <p:cover dir="r"/>
  </p:transition>
  <p:timing>
    <p:tnLst>
      <p:par>
        <p:cTn id="1" dur="indefinite" restart="never" nodeType="tmRoot"/>
      </p:par>
    </p:tnLst>
  </p:timing>
  <p:hf sldNum="0" hdr="0" ftr="0" dt="0"/>
  <p:txStyles>
    <p:titleStyle>
      <a:lvl1pPr algn="ctr" rtl="0" eaLnBrk="0" fontAlgn="base" hangingPunct="0">
        <a:lnSpc>
          <a:spcPct val="80000"/>
        </a:lnSpc>
        <a:spcBef>
          <a:spcPct val="0"/>
        </a:spcBef>
        <a:spcAft>
          <a:spcPct val="0"/>
        </a:spcAft>
        <a:defRPr sz="3600">
          <a:solidFill>
            <a:srgbClr val="002C58"/>
          </a:solidFill>
          <a:latin typeface="+mj-lt"/>
          <a:ea typeface="+mj-ea"/>
          <a:cs typeface="+mj-cs"/>
        </a:defRPr>
      </a:lvl1pPr>
      <a:lvl2pPr algn="ctr" rtl="0" eaLnBrk="0" fontAlgn="base" hangingPunct="0">
        <a:lnSpc>
          <a:spcPct val="80000"/>
        </a:lnSpc>
        <a:spcBef>
          <a:spcPct val="0"/>
        </a:spcBef>
        <a:spcAft>
          <a:spcPct val="0"/>
        </a:spcAft>
        <a:defRPr sz="3600">
          <a:solidFill>
            <a:srgbClr val="002C58"/>
          </a:solidFill>
          <a:latin typeface="Tahoma" pitchFamily="34" charset="0"/>
        </a:defRPr>
      </a:lvl2pPr>
      <a:lvl3pPr algn="ctr" rtl="0" eaLnBrk="0" fontAlgn="base" hangingPunct="0">
        <a:lnSpc>
          <a:spcPct val="80000"/>
        </a:lnSpc>
        <a:spcBef>
          <a:spcPct val="0"/>
        </a:spcBef>
        <a:spcAft>
          <a:spcPct val="0"/>
        </a:spcAft>
        <a:defRPr sz="3600">
          <a:solidFill>
            <a:srgbClr val="002C58"/>
          </a:solidFill>
          <a:latin typeface="Tahoma" pitchFamily="34" charset="0"/>
        </a:defRPr>
      </a:lvl3pPr>
      <a:lvl4pPr algn="ctr" rtl="0" eaLnBrk="0" fontAlgn="base" hangingPunct="0">
        <a:lnSpc>
          <a:spcPct val="80000"/>
        </a:lnSpc>
        <a:spcBef>
          <a:spcPct val="0"/>
        </a:spcBef>
        <a:spcAft>
          <a:spcPct val="0"/>
        </a:spcAft>
        <a:defRPr sz="3600">
          <a:solidFill>
            <a:srgbClr val="002C58"/>
          </a:solidFill>
          <a:latin typeface="Tahoma" pitchFamily="34" charset="0"/>
        </a:defRPr>
      </a:lvl4pPr>
      <a:lvl5pPr algn="ctr" rtl="0" eaLnBrk="0" fontAlgn="base" hangingPunct="0">
        <a:lnSpc>
          <a:spcPct val="80000"/>
        </a:lnSpc>
        <a:spcBef>
          <a:spcPct val="0"/>
        </a:spcBef>
        <a:spcAft>
          <a:spcPct val="0"/>
        </a:spcAft>
        <a:defRPr sz="3600">
          <a:solidFill>
            <a:srgbClr val="002C58"/>
          </a:solidFill>
          <a:latin typeface="Tahoma" pitchFamily="34" charset="0"/>
        </a:defRPr>
      </a:lvl5pPr>
      <a:lvl6pPr marL="457200" algn="ctr" rtl="0" fontAlgn="base">
        <a:lnSpc>
          <a:spcPct val="80000"/>
        </a:lnSpc>
        <a:spcBef>
          <a:spcPct val="0"/>
        </a:spcBef>
        <a:spcAft>
          <a:spcPct val="0"/>
        </a:spcAft>
        <a:defRPr sz="3600">
          <a:solidFill>
            <a:srgbClr val="002C58"/>
          </a:solidFill>
          <a:latin typeface="Tahoma" pitchFamily="34" charset="0"/>
        </a:defRPr>
      </a:lvl6pPr>
      <a:lvl7pPr marL="914400" algn="ctr" rtl="0" fontAlgn="base">
        <a:lnSpc>
          <a:spcPct val="80000"/>
        </a:lnSpc>
        <a:spcBef>
          <a:spcPct val="0"/>
        </a:spcBef>
        <a:spcAft>
          <a:spcPct val="0"/>
        </a:spcAft>
        <a:defRPr sz="3600">
          <a:solidFill>
            <a:srgbClr val="002C58"/>
          </a:solidFill>
          <a:latin typeface="Tahoma" pitchFamily="34" charset="0"/>
        </a:defRPr>
      </a:lvl7pPr>
      <a:lvl8pPr marL="1371600" algn="ctr" rtl="0" fontAlgn="base">
        <a:lnSpc>
          <a:spcPct val="80000"/>
        </a:lnSpc>
        <a:spcBef>
          <a:spcPct val="0"/>
        </a:spcBef>
        <a:spcAft>
          <a:spcPct val="0"/>
        </a:spcAft>
        <a:defRPr sz="3600">
          <a:solidFill>
            <a:srgbClr val="002C58"/>
          </a:solidFill>
          <a:latin typeface="Tahoma" pitchFamily="34" charset="0"/>
        </a:defRPr>
      </a:lvl8pPr>
      <a:lvl9pPr marL="1828800" algn="ctr" rtl="0" fontAlgn="base">
        <a:lnSpc>
          <a:spcPct val="80000"/>
        </a:lnSpc>
        <a:spcBef>
          <a:spcPct val="0"/>
        </a:spcBef>
        <a:spcAft>
          <a:spcPct val="0"/>
        </a:spcAft>
        <a:defRPr sz="3600">
          <a:solidFill>
            <a:srgbClr val="002C58"/>
          </a:solidFill>
          <a:latin typeface="Tahoma" pitchFamily="34" charset="0"/>
        </a:defRPr>
      </a:lvl9pPr>
    </p:titleStyle>
    <p:bodyStyle>
      <a:lvl1pPr marL="342900" indent="-342900" algn="l" rtl="0" eaLnBrk="0" fontAlgn="base" hangingPunct="0">
        <a:lnSpc>
          <a:spcPct val="90000"/>
        </a:lnSpc>
        <a:spcBef>
          <a:spcPct val="35000"/>
        </a:spcBef>
        <a:spcAft>
          <a:spcPct val="0"/>
        </a:spcAft>
        <a:buClr>
          <a:schemeClr val="folHlink"/>
        </a:buClr>
        <a:buSzPct val="75000"/>
        <a:buFont typeface="Wingdings" pitchFamily="2" charset="2"/>
        <a:buChar char="n"/>
        <a:defRPr sz="30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folHlink"/>
        </a:buClr>
        <a:buSzPct val="70000"/>
        <a:buFont typeface="Wingdings" pitchFamily="2" charset="2"/>
        <a:buChar char="n"/>
        <a:defRPr sz="2400" i="1">
          <a:solidFill>
            <a:schemeClr val="tx1"/>
          </a:solidFill>
          <a:latin typeface="+mn-lt"/>
        </a:defRPr>
      </a:lvl2pPr>
      <a:lvl3pPr marL="1143000" indent="-228600" algn="l" rtl="0" eaLnBrk="0" fontAlgn="base" hangingPunct="0">
        <a:lnSpc>
          <a:spcPct val="90000"/>
        </a:lnSpc>
        <a:spcBef>
          <a:spcPct val="15000"/>
        </a:spcBef>
        <a:spcAft>
          <a:spcPct val="0"/>
        </a:spcAft>
        <a:buClr>
          <a:schemeClr val="tx2"/>
        </a:buClr>
        <a:buChar char="•"/>
        <a:defRPr sz="2000">
          <a:solidFill>
            <a:schemeClr val="tx1"/>
          </a:solidFill>
          <a:latin typeface="+mn-lt"/>
        </a:defRPr>
      </a:lvl3pPr>
      <a:lvl4pPr marL="1600200" indent="-228600" algn="l" rtl="0" eaLnBrk="0" fontAlgn="base" hangingPunct="0">
        <a:spcBef>
          <a:spcPct val="20000"/>
        </a:spcBef>
        <a:spcAft>
          <a:spcPct val="0"/>
        </a:spcAft>
        <a:buClr>
          <a:schemeClr val="hlink"/>
        </a:buClr>
        <a:buChar char="•"/>
        <a:defRPr sz="2000">
          <a:solidFill>
            <a:schemeClr val="tx1"/>
          </a:solidFill>
          <a:latin typeface="Verdana" pitchFamily="3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Verdana" pitchFamily="3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Verdana" pitchFamily="34" charset="0"/>
        </a:defRPr>
      </a:lvl6pPr>
      <a:lvl7pPr marL="2971800" indent="-228600" algn="l" rtl="0" fontAlgn="base">
        <a:spcBef>
          <a:spcPct val="20000"/>
        </a:spcBef>
        <a:spcAft>
          <a:spcPct val="0"/>
        </a:spcAft>
        <a:buClr>
          <a:schemeClr val="tx1"/>
        </a:buClr>
        <a:buSzPct val="85000"/>
        <a:buChar char="•"/>
        <a:defRPr sz="2000">
          <a:solidFill>
            <a:schemeClr val="tx1"/>
          </a:solidFill>
          <a:latin typeface="Verdana" pitchFamily="34" charset="0"/>
        </a:defRPr>
      </a:lvl7pPr>
      <a:lvl8pPr marL="3429000" indent="-228600" algn="l" rtl="0" fontAlgn="base">
        <a:spcBef>
          <a:spcPct val="20000"/>
        </a:spcBef>
        <a:spcAft>
          <a:spcPct val="0"/>
        </a:spcAft>
        <a:buClr>
          <a:schemeClr val="tx1"/>
        </a:buClr>
        <a:buSzPct val="85000"/>
        <a:buChar char="•"/>
        <a:defRPr sz="2000">
          <a:solidFill>
            <a:schemeClr val="tx1"/>
          </a:solidFill>
          <a:latin typeface="Verdana" pitchFamily="34" charset="0"/>
        </a:defRPr>
      </a:lvl8pPr>
      <a:lvl9pPr marL="3886200" indent="-228600" algn="l" rtl="0" fontAlgn="base">
        <a:spcBef>
          <a:spcPct val="20000"/>
        </a:spcBef>
        <a:spcAft>
          <a:spcPct val="0"/>
        </a:spcAft>
        <a:buClr>
          <a:schemeClr val="tx1"/>
        </a:buClr>
        <a:buSzPct val="85000"/>
        <a:buChar char="•"/>
        <a:defRPr sz="2000">
          <a:solidFill>
            <a:schemeClr val="tx1"/>
          </a:solidFill>
          <a:latin typeface="Verdana" pitchFamily="34" charset="0"/>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 Ορθογώνιο"/>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Ορθογώνιο"/>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 Ορθογώνιο"/>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 Ορθογώνιο"/>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 Ορθογώνιο"/>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 Στρογγυλεμένο ορθογώνιο"/>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 Στρογγυλεμένο ορθογώνιο"/>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 Ορθογώνιο"/>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 Ορθογώνιο"/>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 Ορθογώνιο"/>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 Ορθογώνιο"/>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 Ορθογώνιο"/>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 Ορθογώνιο"/>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Θέση τίτλου"/>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r>
              <a:rPr lang="el-GR" smtClean="0"/>
              <a:t>171717</a:t>
            </a:r>
            <a:endParaRPr lang="en-US" sz="800" dirty="0">
              <a:solidFill>
                <a:schemeClr val="accent2"/>
              </a:solidFill>
            </a:endParaRPr>
          </a:p>
        </p:txBody>
      </p:sp>
      <p:sp>
        <p:nvSpPr>
          <p:cNvPr id="3" name="2 - Θέση υποσέλιδου"/>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r>
              <a:rPr kumimoji="0" lang="en-US" sz="800" smtClean="0">
                <a:solidFill>
                  <a:schemeClr val="accent2"/>
                </a:solidFill>
              </a:rPr>
              <a:t>www.budakylecofc.org</a:t>
            </a:r>
            <a:endParaRPr kumimoji="0" lang="en-US" sz="800" dirty="0">
              <a:solidFill>
                <a:schemeClr val="accent2"/>
              </a:solidFill>
            </a:endParaRPr>
          </a:p>
        </p:txBody>
      </p:sp>
      <p:sp>
        <p:nvSpPr>
          <p:cNvPr id="23" name="22 - Θέση αριθμού διαφάνειας"/>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r>
              <a:rPr lang="de-DE" smtClean="0"/>
              <a:t>Seite </a:t>
            </a:r>
            <a:fld id="{7DFE4E4B-FEBE-4D3B-A350-241C5D5576E1}" type="slidenum">
              <a:rPr lang="de-DE" smtClean="0"/>
              <a:pPr>
                <a:defRPr/>
              </a:pPr>
              <a:t>‹#›</a:t>
            </a:fld>
            <a:endParaRPr lang="de-DE"/>
          </a:p>
        </p:txBody>
      </p:sp>
      <p:sp>
        <p:nvSpPr>
          <p:cNvPr id="20" name="Rectangle 61"/>
          <p:cNvSpPr>
            <a:spLocks noChangeArrowheads="1"/>
          </p:cNvSpPr>
          <p:nvPr userDrawn="1"/>
        </p:nvSpPr>
        <p:spPr bwMode="hidden">
          <a:xfrm>
            <a:off x="883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1" name="Rectangle 62"/>
          <p:cNvSpPr>
            <a:spLocks noChangeArrowheads="1"/>
          </p:cNvSpPr>
          <p:nvPr userDrawn="1"/>
        </p:nvSpPr>
        <p:spPr bwMode="hidden">
          <a:xfrm>
            <a:off x="899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4" name="Rectangle 90"/>
          <p:cNvSpPr>
            <a:spLocks noChangeArrowheads="1"/>
          </p:cNvSpPr>
          <p:nvPr userDrawn="1"/>
        </p:nvSpPr>
        <p:spPr bwMode="blackGray">
          <a:xfrm>
            <a:off x="468313" y="-1588"/>
            <a:ext cx="76200" cy="685800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25" name="Text Box 96"/>
          <p:cNvSpPr txBox="1">
            <a:spLocks noChangeArrowheads="1"/>
          </p:cNvSpPr>
          <p:nvPr userDrawn="1"/>
        </p:nvSpPr>
        <p:spPr bwMode="auto">
          <a:xfrm rot="16200000">
            <a:off x="-1012032" y="5584032"/>
            <a:ext cx="2360613" cy="336550"/>
          </a:xfrm>
          <a:prstGeom prst="rect">
            <a:avLst/>
          </a:prstGeom>
          <a:noFill/>
          <a:ln w="9525">
            <a:noFill/>
            <a:miter lim="800000"/>
            <a:headEnd/>
            <a:tailEnd/>
          </a:ln>
          <a:effectLst/>
        </p:spPr>
        <p:txBody>
          <a:bodyPr>
            <a:spAutoFit/>
          </a:bodyPr>
          <a:lstStyle/>
          <a:p>
            <a:pPr algn="ctr">
              <a:spcBef>
                <a:spcPct val="50000"/>
              </a:spcBef>
              <a:defRPr/>
            </a:pPr>
            <a:endParaRPr lang="de-DE"/>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spd="slow">
    <p:cover dir="r"/>
  </p:transition>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 Ορθογώνιο"/>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 Ορθογώνιο"/>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 Ορθογώνιο"/>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 Ορθογώνιο"/>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 Ορθογώνιο"/>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 Στρογγυλεμένο ορθογώνιο"/>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 Στρογγυλεμένο ορθογώνιο"/>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 Ορθογώνιο"/>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 Ορθογώνιο"/>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 Ορθογώνιο"/>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 Ορθογώνιο"/>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 Ορθογώνιο"/>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 Ορθογώνιο"/>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Θέση τίτλου"/>
          <p:cNvSpPr>
            <a:spLocks noGrp="1"/>
          </p:cNvSpPr>
          <p:nvPr>
            <p:ph type="title"/>
          </p:nvPr>
        </p:nvSpPr>
        <p:spPr>
          <a:xfrm>
            <a:off x="457200" y="1143000"/>
            <a:ext cx="8229600" cy="10668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r>
              <a:rPr lang="el-GR" sz="800" smtClean="0">
                <a:solidFill>
                  <a:schemeClr val="accent2"/>
                </a:solidFill>
              </a:rPr>
              <a:t>171717</a:t>
            </a:r>
            <a:endParaRPr lang="en-US" sz="800" dirty="0">
              <a:solidFill>
                <a:schemeClr val="accent2"/>
              </a:solidFill>
            </a:endParaRPr>
          </a:p>
        </p:txBody>
      </p:sp>
      <p:sp>
        <p:nvSpPr>
          <p:cNvPr id="3" name="2 - Θέση υποσέλιδου"/>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r>
              <a:rPr kumimoji="0" lang="en-US" sz="800" smtClean="0">
                <a:solidFill>
                  <a:schemeClr val="accent2"/>
                </a:solidFill>
              </a:rPr>
              <a:t>www.budakylecofc.org</a:t>
            </a:r>
            <a:endParaRPr kumimoji="0" lang="en-US" sz="800" dirty="0">
              <a:solidFill>
                <a:schemeClr val="accent2"/>
              </a:solidFill>
            </a:endParaRPr>
          </a:p>
        </p:txBody>
      </p:sp>
      <p:sp>
        <p:nvSpPr>
          <p:cNvPr id="23" name="22 - Θέση αριθμού διαφάνειας"/>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r>
              <a:rPr lang="de-DE" smtClean="0"/>
              <a:t>Seite </a:t>
            </a:r>
            <a:fld id="{88CEC446-8493-46B4-B461-35A2ECFC6AA2}" type="slidenum">
              <a:rPr lang="de-DE" smtClean="0"/>
              <a:pPr>
                <a:defRPr/>
              </a:pPr>
              <a:t>‹#›</a:t>
            </a:fld>
            <a:endParaRPr lang="de-DE"/>
          </a:p>
        </p:txBody>
      </p:sp>
      <p:sp>
        <p:nvSpPr>
          <p:cNvPr id="20" name="Rectangle 60"/>
          <p:cNvSpPr>
            <a:spLocks noChangeArrowheads="1"/>
          </p:cNvSpPr>
          <p:nvPr userDrawn="1"/>
        </p:nvSpPr>
        <p:spPr bwMode="hidden">
          <a:xfrm>
            <a:off x="88392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1" name="Rectangle 61"/>
          <p:cNvSpPr>
            <a:spLocks noChangeArrowheads="1"/>
          </p:cNvSpPr>
          <p:nvPr userDrawn="1"/>
        </p:nvSpPr>
        <p:spPr bwMode="hidden">
          <a:xfrm>
            <a:off x="8991600" y="9525"/>
            <a:ext cx="76200" cy="6858000"/>
          </a:xfrm>
          <a:prstGeom prst="rect">
            <a:avLst/>
          </a:prstGeom>
          <a:solidFill>
            <a:schemeClr val="accent2"/>
          </a:solidFill>
          <a:ln w="9525">
            <a:noFill/>
            <a:miter lim="800000"/>
            <a:headEnd/>
            <a:tailEnd/>
          </a:ln>
          <a:effectLst/>
        </p:spPr>
        <p:txBody>
          <a:bodyPr wrap="none" anchor="ctr"/>
          <a:lstStyle/>
          <a:p>
            <a:pPr>
              <a:defRPr/>
            </a:pPr>
            <a:endParaRPr lang="el-GR"/>
          </a:p>
        </p:txBody>
      </p:sp>
      <p:sp>
        <p:nvSpPr>
          <p:cNvPr id="24" name="Rectangle 67"/>
          <p:cNvSpPr>
            <a:spLocks noChangeArrowheads="1"/>
          </p:cNvSpPr>
          <p:nvPr userDrawn="1"/>
        </p:nvSpPr>
        <p:spPr bwMode="blackGray">
          <a:xfrm>
            <a:off x="685800" y="-1588"/>
            <a:ext cx="76200" cy="6858001"/>
          </a:xfrm>
          <a:prstGeom prst="rect">
            <a:avLst/>
          </a:prstGeom>
          <a:solidFill>
            <a:schemeClr val="hlink">
              <a:alpha val="50000"/>
            </a:schemeClr>
          </a:solidFill>
          <a:ln w="9525">
            <a:noFill/>
            <a:miter lim="800000"/>
            <a:headEnd/>
            <a:tailEnd/>
          </a:ln>
          <a:effectLst/>
        </p:spPr>
        <p:txBody>
          <a:bodyPr wrap="none" anchor="ctr"/>
          <a:lstStyle/>
          <a:p>
            <a:pPr>
              <a:defRPr/>
            </a:pPr>
            <a:endParaRPr lang="el-GR"/>
          </a:p>
        </p:txBody>
      </p:sp>
      <p:sp>
        <p:nvSpPr>
          <p:cNvPr id="25" name="Text Box 68"/>
          <p:cNvSpPr txBox="1">
            <a:spLocks noChangeArrowheads="1"/>
          </p:cNvSpPr>
          <p:nvPr userDrawn="1"/>
        </p:nvSpPr>
        <p:spPr bwMode="auto">
          <a:xfrm rot="16200000">
            <a:off x="-1012032" y="5584032"/>
            <a:ext cx="2360613" cy="336550"/>
          </a:xfrm>
          <a:prstGeom prst="rect">
            <a:avLst/>
          </a:prstGeom>
          <a:noFill/>
          <a:ln w="9525">
            <a:noFill/>
            <a:miter lim="800000"/>
            <a:headEnd/>
            <a:tailEnd/>
          </a:ln>
          <a:effectLst/>
        </p:spPr>
        <p:txBody>
          <a:bodyPr>
            <a:spAutoFit/>
          </a:bodyPr>
          <a:lstStyle/>
          <a:p>
            <a:pPr algn="ctr">
              <a:spcBef>
                <a:spcPct val="50000"/>
              </a:spcBef>
              <a:defRPr/>
            </a:pPr>
            <a:endParaRPr lang="de-DE"/>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spd="slow">
    <p:cover dir="r"/>
  </p:transition>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hyperlink" Target="http://el.wikipedia.org/wiki/%CE%A0%CE%B1%CF%81%CE%AC%CE%B4%CE%B5%CE%B9%CF%83%CE%BF%CF%82" TargetMode="External"/><Relationship Id="rId3" Type="http://schemas.openxmlformats.org/officeDocument/2006/relationships/hyperlink" Target="http://el.wikipedia.org/wiki/%CE%86%CE%B3%CE%B3%CE%B5%CE%BB%CE%BF%CF%82" TargetMode="External"/><Relationship Id="rId7" Type="http://schemas.openxmlformats.org/officeDocument/2006/relationships/hyperlink" Target="http://el.wikipedia.org/wiki/%CE%9A%CF%8C%CE%BB%CE%B1%CF%83%CE%B7" TargetMode="External"/><Relationship Id="rId2" Type="http://schemas.openxmlformats.org/officeDocument/2006/relationships/hyperlink" Target="http://el.wikipedia.org/w/index.php?title=%CE%98%CE%B5%CE%AF%CE%B1_%CE%A0%CF%81%CF%8C%CE%BD%CE%BF%CE%B9%CE%B1&amp;action=edit&amp;redlink=1" TargetMode="External"/><Relationship Id="rId1" Type="http://schemas.openxmlformats.org/officeDocument/2006/relationships/slideLayout" Target="../slideLayouts/slideLayout13.xml"/><Relationship Id="rId6" Type="http://schemas.openxmlformats.org/officeDocument/2006/relationships/hyperlink" Target="http://el.wikipedia.org/wiki/%CE%91%CE%BD%CE%AC%CF%83%CF%84%CE%B1%CF%83%CE%B7_%CE%BD%CE%B5%CE%BA%CF%81%CF%8E%CE%BD" TargetMode="External"/><Relationship Id="rId5" Type="http://schemas.openxmlformats.org/officeDocument/2006/relationships/hyperlink" Target="http://el.wikipedia.org/wiki/%CE%A8%CF%85%CF%87%CE%AE" TargetMode="External"/><Relationship Id="rId4" Type="http://schemas.openxmlformats.org/officeDocument/2006/relationships/hyperlink" Target="http://el.wikipedia.org/w/index.php?title=%CE%91%CE%B8%CE%B1%CE%BD%CE%B1%CF%83%CE%AF%CE%B1&amp;action=edit&amp;redlink=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hyperlink" Target="http://analogion.gr/glt/texts/Dec/25.uni.ht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Εικόνα" descr="hlplg24-bethlehem (2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cover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611560" y="1687354"/>
            <a:ext cx="7992888" cy="5170646"/>
          </a:xfrm>
          <a:prstGeom prst="rect">
            <a:avLst/>
          </a:prstGeom>
        </p:spPr>
        <p:txBody>
          <a:bodyPr wrap="square">
            <a:spAutoFit/>
          </a:bodyPr>
          <a:lstStyle/>
          <a:p>
            <a:pPr>
              <a:lnSpc>
                <a:spcPct val="150000"/>
              </a:lnSpc>
              <a:buFont typeface="Arial" charset="0"/>
              <a:buChar char="•"/>
            </a:pPr>
            <a:r>
              <a:rPr lang="el-GR" sz="2000" dirty="0" smtClean="0">
                <a:latin typeface="Palatino Linotype" pitchFamily="18" charset="0"/>
              </a:rPr>
              <a:t>Δε γνωρίζουμε εάν ήταν τρεις οι Μάγοι, ούτε την ακριβή χώρα προέλευσης  (ήταν φορείς της προφητείας του </a:t>
            </a:r>
            <a:r>
              <a:rPr lang="el-GR" sz="2000" dirty="0" err="1" smtClean="0">
                <a:latin typeface="Palatino Linotype" pitchFamily="18" charset="0"/>
              </a:rPr>
              <a:t>Βαλαάμ</a:t>
            </a:r>
            <a:r>
              <a:rPr lang="el-GR" sz="2000" dirty="0" smtClean="0">
                <a:latin typeface="Palatino Linotype" pitchFamily="18" charset="0"/>
              </a:rPr>
              <a:t> Αρ. 24, 7-17;;;). </a:t>
            </a:r>
            <a:r>
              <a:rPr lang="el-GR" sz="2000" b="1" dirty="0" smtClean="0">
                <a:latin typeface="Palatino Linotype" pitchFamily="18" charset="0"/>
              </a:rPr>
              <a:t>Τρία </a:t>
            </a:r>
            <a:r>
              <a:rPr lang="el-GR" sz="2000" dirty="0" smtClean="0">
                <a:latin typeface="Palatino Linotype" pitchFamily="18" charset="0"/>
              </a:rPr>
              <a:t>ήταν τα συμβολικά δώρα: χρυσός, λίβανος, σμύρνα.</a:t>
            </a:r>
          </a:p>
          <a:p>
            <a:pPr>
              <a:lnSpc>
                <a:spcPct val="150000"/>
              </a:lnSpc>
              <a:buFont typeface="Arial" charset="0"/>
              <a:buChar char="•"/>
            </a:pPr>
            <a:r>
              <a:rPr lang="el-GR" sz="2000" dirty="0" smtClean="0">
                <a:latin typeface="Palatino Linotype" pitchFamily="18" charset="0"/>
              </a:rPr>
              <a:t>Δεν επισκέφθηκαν τον Ιησού στο σπήλαιο αλλά σε οίκο, ίσως όταν ήταν δύο ετών.</a:t>
            </a:r>
          </a:p>
          <a:p>
            <a:pPr>
              <a:lnSpc>
                <a:spcPct val="150000"/>
              </a:lnSpc>
              <a:buFont typeface="Arial" charset="0"/>
              <a:buChar char="•"/>
            </a:pPr>
            <a:r>
              <a:rPr lang="el-GR" sz="2000" dirty="0" smtClean="0">
                <a:latin typeface="Palatino Linotype" pitchFamily="18" charset="0"/>
              </a:rPr>
              <a:t>Η λαϊκή παράδοση θεώρησε ότι προέρχονταν από τις τρεις ηπείρους (γι’ αυτό και ο ένας νέγρος) και ότι εκπροσωπούν τα τρία στάδια της ηλικίας του ανθρώπου.</a:t>
            </a:r>
          </a:p>
          <a:p>
            <a:pPr>
              <a:lnSpc>
                <a:spcPct val="150000"/>
              </a:lnSpc>
              <a:buFont typeface="Arial" charset="0"/>
              <a:buChar char="•"/>
            </a:pPr>
            <a:r>
              <a:rPr lang="el-GR" sz="2000" dirty="0" smtClean="0">
                <a:latin typeface="Palatino Linotype" pitchFamily="18" charset="0"/>
              </a:rPr>
              <a:t>Ο αστέρας δεν έχει </a:t>
            </a:r>
            <a:r>
              <a:rPr lang="el-GR" sz="2000" dirty="0" err="1" smtClean="0">
                <a:latin typeface="Palatino Linotype" pitchFamily="18" charset="0"/>
              </a:rPr>
              <a:t>καμμία</a:t>
            </a:r>
            <a:r>
              <a:rPr lang="el-GR" sz="2000" dirty="0" smtClean="0">
                <a:latin typeface="Palatino Linotype" pitchFamily="18" charset="0"/>
              </a:rPr>
              <a:t> σχέση με τον κομήτη </a:t>
            </a:r>
            <a:r>
              <a:rPr lang="el-GR" sz="2000" dirty="0" err="1" smtClean="0">
                <a:latin typeface="Palatino Linotype" pitchFamily="18" charset="0"/>
              </a:rPr>
              <a:t>Χάλευ</a:t>
            </a:r>
            <a:r>
              <a:rPr lang="el-GR" sz="2000" dirty="0" smtClean="0">
                <a:latin typeface="Palatino Linotype" pitchFamily="18" charset="0"/>
              </a:rPr>
              <a:t> των Καρτ-ποστάλ, ο οποίος ήταν  συνήθως σημείο δεινών. Πρόκειται για θαυμαστό Σημείο και …</a:t>
            </a:r>
          </a:p>
        </p:txBody>
      </p:sp>
      <p:sp>
        <p:nvSpPr>
          <p:cNvPr id="5" name="Rectangle 2"/>
          <p:cNvSpPr>
            <a:spLocks noGrp="1" noChangeArrowheads="1"/>
          </p:cNvSpPr>
          <p:nvPr>
            <p:ph type="title"/>
          </p:nvPr>
        </p:nvSpPr>
        <p:spPr>
          <a:xfrm>
            <a:off x="518864" y="764704"/>
            <a:ext cx="8229600" cy="1069848"/>
          </a:xfrm>
        </p:spPr>
        <p:txBody>
          <a:bodyPr>
            <a:normAutofit/>
          </a:bodyPr>
          <a:lstStyle/>
          <a:p>
            <a:pPr algn="just" eaLnBrk="1" hangingPunct="1"/>
            <a:r>
              <a:rPr lang="el-GR" sz="3200" b="1" dirty="0" smtClean="0">
                <a:solidFill>
                  <a:schemeClr val="accent2"/>
                </a:solidFill>
                <a:latin typeface="Palatino Linotype" pitchFamily="18" charset="0"/>
              </a:rPr>
              <a:t>Στ.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89248" y="908720"/>
            <a:ext cx="7427168" cy="1069848"/>
          </a:xfrm>
        </p:spPr>
        <p:txBody>
          <a:bodyPr>
            <a:normAutofit/>
          </a:bodyPr>
          <a:lstStyle/>
          <a:p>
            <a:pPr algn="just" eaLnBrk="1" hangingPunct="1"/>
            <a:r>
              <a:rPr lang="el-GR" sz="3200" b="1" dirty="0" smtClean="0">
                <a:solidFill>
                  <a:schemeClr val="accent2"/>
                </a:solidFill>
                <a:latin typeface="Palatino Linotype" pitchFamily="18" charset="0"/>
              </a:rPr>
              <a:t>Β. Το γενεαλογικό δένδρο του Ιησού</a:t>
            </a:r>
            <a:endParaRPr lang="de-DE" sz="3200" b="1" dirty="0" smtClean="0">
              <a:solidFill>
                <a:schemeClr val="accent2"/>
              </a:solidFill>
              <a:latin typeface="Palatino Linotype" pitchFamily="18" charset="0"/>
            </a:endParaRPr>
          </a:p>
        </p:txBody>
      </p:sp>
      <p:sp>
        <p:nvSpPr>
          <p:cNvPr id="8195" name="Rectangle 3"/>
          <p:cNvSpPr>
            <a:spLocks noGrp="1" noChangeArrowheads="1"/>
          </p:cNvSpPr>
          <p:nvPr>
            <p:ph type="subTitle" idx="4294967295"/>
          </p:nvPr>
        </p:nvSpPr>
        <p:spPr>
          <a:xfrm>
            <a:off x="1043608" y="2060848"/>
            <a:ext cx="6696075" cy="1368425"/>
          </a:xfrm>
        </p:spPr>
        <p:txBody>
          <a:bodyPr>
            <a:noAutofit/>
          </a:bodyPr>
          <a:lstStyle/>
          <a:p>
            <a:pPr algn="just" eaLnBrk="1" hangingPunct="1">
              <a:lnSpc>
                <a:spcPct val="170000"/>
              </a:lnSpc>
            </a:pPr>
            <a:r>
              <a:rPr lang="el-GR" sz="1800" b="1" dirty="0" smtClean="0">
                <a:latin typeface="Palatino Linotype" pitchFamily="18" charset="0"/>
              </a:rPr>
              <a:t>Ιησούς /</a:t>
            </a:r>
            <a:r>
              <a:rPr lang="el-GR" sz="1800" b="1" dirty="0" err="1" smtClean="0">
                <a:latin typeface="Palatino Linotype" pitchFamily="18" charset="0"/>
              </a:rPr>
              <a:t>Jeshua</a:t>
            </a:r>
            <a:r>
              <a:rPr lang="el-GR" sz="1800" b="1" dirty="0" smtClean="0">
                <a:latin typeface="Palatino Linotype" pitchFamily="18" charset="0"/>
              </a:rPr>
              <a:t> </a:t>
            </a:r>
            <a:r>
              <a:rPr lang="de-DE" sz="1800" dirty="0" smtClean="0">
                <a:latin typeface="Palatino Linotype" pitchFamily="18" charset="0"/>
              </a:rPr>
              <a:t>– </a:t>
            </a:r>
            <a:r>
              <a:rPr lang="el-GR" sz="1800" dirty="0" smtClean="0">
                <a:latin typeface="Palatino Linotype" pitchFamily="18" charset="0"/>
              </a:rPr>
              <a:t>ο Εμμανουήλ (= ο Θεός είναι μαζί μας </a:t>
            </a:r>
            <a:r>
              <a:rPr lang="el-GR" sz="1800" dirty="0" err="1" smtClean="0">
                <a:latin typeface="Palatino Linotype" pitchFamily="18" charset="0"/>
              </a:rPr>
              <a:t>Ησ</a:t>
            </a:r>
            <a:r>
              <a:rPr lang="el-GR" sz="1800" dirty="0" smtClean="0">
                <a:latin typeface="Palatino Linotype" pitchFamily="18" charset="0"/>
              </a:rPr>
              <a:t>. 7-10)</a:t>
            </a:r>
          </a:p>
          <a:p>
            <a:pPr algn="just" eaLnBrk="1" hangingPunct="1">
              <a:lnSpc>
                <a:spcPct val="170000"/>
              </a:lnSpc>
            </a:pPr>
            <a:r>
              <a:rPr lang="el-GR" sz="1800" dirty="0" smtClean="0">
                <a:latin typeface="Palatino Linotype" pitchFamily="18" charset="0"/>
              </a:rPr>
              <a:t>Το όνομα </a:t>
            </a:r>
            <a:r>
              <a:rPr lang="el-GR" sz="1800" b="1" dirty="0" smtClean="0">
                <a:latin typeface="Palatino Linotype" pitchFamily="18" charset="0"/>
              </a:rPr>
              <a:t>Ιησούς, </a:t>
            </a:r>
            <a:r>
              <a:rPr lang="el-GR" sz="1800" dirty="0" smtClean="0">
                <a:latin typeface="Palatino Linotype" pitchFamily="18" charset="0"/>
              </a:rPr>
              <a:t>το οποίο δόθηκε στο Χριστό κατόπιν αποκάλυψης του αγγέλου ήταν, βέβαια, σύνηθες στον Ιουδαϊσμό.</a:t>
            </a:r>
            <a:r>
              <a:rPr lang="el-GR" sz="1800" b="1" dirty="0" smtClean="0">
                <a:latin typeface="Palatino Linotype" pitchFamily="18" charset="0"/>
              </a:rPr>
              <a:t> </a:t>
            </a:r>
            <a:r>
              <a:rPr lang="el-GR" sz="1800" dirty="0" smtClean="0">
                <a:latin typeface="Palatino Linotype" pitchFamily="18" charset="0"/>
              </a:rPr>
              <a:t>Είναι ο εξελληνισμένος τύπος του </a:t>
            </a:r>
            <a:r>
              <a:rPr lang="el-GR" sz="1800" b="1" dirty="0" err="1" smtClean="0">
                <a:latin typeface="Palatino Linotype" pitchFamily="18" charset="0"/>
              </a:rPr>
              <a:t>Jeshua</a:t>
            </a:r>
            <a:r>
              <a:rPr lang="el-GR" sz="1800" b="1" dirty="0" smtClean="0">
                <a:latin typeface="Palatino Linotype" pitchFamily="18" charset="0"/>
              </a:rPr>
              <a:t> </a:t>
            </a:r>
            <a:r>
              <a:rPr lang="el-GR" sz="1800" dirty="0" smtClean="0">
                <a:latin typeface="Palatino Linotype" pitchFamily="18" charset="0"/>
              </a:rPr>
              <a:t>(σύντμηση του </a:t>
            </a:r>
            <a:r>
              <a:rPr lang="el-GR" sz="1800" dirty="0" err="1" smtClean="0">
                <a:latin typeface="Palatino Linotype" pitchFamily="18" charset="0"/>
              </a:rPr>
              <a:t>Yehosua</a:t>
            </a:r>
            <a:r>
              <a:rPr lang="el-GR" sz="1800" dirty="0" smtClean="0">
                <a:latin typeface="Palatino Linotype" pitchFamily="18" charset="0"/>
              </a:rPr>
              <a:t>), σχετίζεται με το εβραϊκό όνομα </a:t>
            </a:r>
            <a:r>
              <a:rPr lang="el-GR" sz="1800" dirty="0" err="1" smtClean="0">
                <a:latin typeface="Palatino Linotype" pitchFamily="18" charset="0"/>
              </a:rPr>
              <a:t>ys</a:t>
            </a:r>
            <a:r>
              <a:rPr lang="el-GR" sz="1800" dirty="0" smtClean="0">
                <a:latin typeface="Palatino Linotype" pitchFamily="18" charset="0"/>
              </a:rPr>
              <a:t> (</a:t>
            </a:r>
            <a:r>
              <a:rPr lang="el-GR" sz="1800" dirty="0" err="1" smtClean="0">
                <a:latin typeface="Palatino Linotype" pitchFamily="18" charset="0"/>
              </a:rPr>
              <a:t>σώζειν</a:t>
            </a:r>
            <a:r>
              <a:rPr lang="el-GR" sz="1800" dirty="0" smtClean="0">
                <a:latin typeface="Palatino Linotype" pitchFamily="18" charset="0"/>
              </a:rPr>
              <a:t>) και σημαίνει: </a:t>
            </a:r>
            <a:r>
              <a:rPr lang="el-GR" sz="1800" b="1" dirty="0" smtClean="0">
                <a:latin typeface="Palatino Linotype" pitchFamily="18" charset="0"/>
              </a:rPr>
              <a:t>Ο </a:t>
            </a:r>
            <a:r>
              <a:rPr lang="el-GR" sz="1800" b="1" dirty="0" err="1" smtClean="0">
                <a:latin typeface="Palatino Linotype" pitchFamily="18" charset="0"/>
              </a:rPr>
              <a:t>Γιαχβέ</a:t>
            </a:r>
            <a:r>
              <a:rPr lang="el-GR" sz="1800" b="1" dirty="0" smtClean="0">
                <a:latin typeface="Palatino Linotype" pitchFamily="18" charset="0"/>
              </a:rPr>
              <a:t> σώζει</a:t>
            </a:r>
            <a:r>
              <a:rPr lang="el-GR" sz="1800" b="1" i="1" dirty="0" smtClean="0">
                <a:latin typeface="Palatino Linotype" pitchFamily="18" charset="0"/>
              </a:rPr>
              <a:t>. Αυτός σώζει με το αίμα Του τον λαό Του από τις αμαρτίες </a:t>
            </a:r>
            <a:r>
              <a:rPr lang="el-GR" sz="1800" b="1" i="1" dirty="0" smtClean="0">
                <a:latin typeface="Palatino Linotype" pitchFamily="18" charset="0"/>
              </a:rPr>
              <a:t>τ</a:t>
            </a:r>
            <a:r>
              <a:rPr lang="el-GR" sz="1800" b="1" i="1" dirty="0" smtClean="0">
                <a:latin typeface="Palatino Linotype" pitchFamily="18" charset="0"/>
              </a:rPr>
              <a:t>ου </a:t>
            </a:r>
            <a:r>
              <a:rPr lang="el-GR" sz="1800" dirty="0" smtClean="0">
                <a:latin typeface="Palatino Linotype" pitchFamily="18" charset="0"/>
              </a:rPr>
              <a:t>και όχι από τον ξενικό ζυγό με αίμα –σφαγή των αλλοεθνών όπως ο Ιησούς </a:t>
            </a:r>
            <a:r>
              <a:rPr lang="el-GR" sz="1800" dirty="0" err="1" smtClean="0">
                <a:latin typeface="Palatino Linotype" pitchFamily="18" charset="0"/>
              </a:rPr>
              <a:t>Ναυή</a:t>
            </a:r>
            <a:r>
              <a:rPr lang="el-GR" sz="1800" dirty="0" smtClean="0">
                <a:latin typeface="Palatino Linotype" pitchFamily="18" charset="0"/>
              </a:rPr>
              <a:t>.</a:t>
            </a:r>
            <a:endParaRPr lang="de-DE" sz="1800"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539552" y="908720"/>
            <a:ext cx="8229600" cy="1066800"/>
          </a:xfrm>
        </p:spPr>
        <p:txBody>
          <a:bodyPr>
            <a:normAutofit/>
          </a:bodyPr>
          <a:lstStyle/>
          <a:p>
            <a:pPr eaLnBrk="1" hangingPunct="1"/>
            <a:r>
              <a:rPr lang="el-GR" sz="3200" b="1" dirty="0" smtClean="0">
                <a:solidFill>
                  <a:schemeClr val="accent2"/>
                </a:solidFill>
                <a:latin typeface="Palatino Linotype" pitchFamily="18" charset="0"/>
              </a:rPr>
              <a:t>Β1. Το γενεαλογικό δένδρο του Ματθαίου</a:t>
            </a:r>
            <a:endParaRPr lang="de-DE" sz="3200" b="1" dirty="0" smtClean="0">
              <a:solidFill>
                <a:schemeClr val="accent2"/>
              </a:solidFill>
              <a:latin typeface="Palatino Linotype" pitchFamily="18" charset="0"/>
            </a:endParaRPr>
          </a:p>
        </p:txBody>
      </p:sp>
      <p:sp>
        <p:nvSpPr>
          <p:cNvPr id="237571" name="Rectangle 3"/>
          <p:cNvSpPr>
            <a:spLocks noGrp="1" noChangeArrowheads="1"/>
          </p:cNvSpPr>
          <p:nvPr>
            <p:ph idx="1"/>
          </p:nvPr>
        </p:nvSpPr>
        <p:spPr>
          <a:xfrm>
            <a:off x="683568" y="1916832"/>
            <a:ext cx="8154987" cy="5184775"/>
          </a:xfrm>
        </p:spPr>
        <p:txBody>
          <a:bodyPr>
            <a:normAutofit fontScale="92500" lnSpcReduction="10000"/>
          </a:bodyPr>
          <a:lstStyle/>
          <a:p>
            <a:pPr algn="just" eaLnBrk="1" hangingPunct="1">
              <a:lnSpc>
                <a:spcPct val="150000"/>
              </a:lnSpc>
            </a:pPr>
            <a:r>
              <a:rPr lang="el-GR" sz="1800" b="1" dirty="0" smtClean="0">
                <a:latin typeface="Palatino Linotype" pitchFamily="18" charset="0"/>
              </a:rPr>
              <a:t>Ο Ματθαίος προλογίζει το Ευαγγέλιό του με το γενεαλογικό δένδρο: </a:t>
            </a:r>
            <a:r>
              <a:rPr lang="el-GR" sz="1800" b="1" i="1" dirty="0" smtClean="0">
                <a:latin typeface="Palatino Linotype" pitchFamily="18" charset="0"/>
              </a:rPr>
              <a:t>Βίβλος Γενέσεως</a:t>
            </a:r>
            <a:r>
              <a:rPr lang="el-GR" sz="1800" b="1" dirty="0" smtClean="0">
                <a:latin typeface="Palatino Linotype" pitchFamily="18" charset="0"/>
              </a:rPr>
              <a:t>… (</a:t>
            </a:r>
            <a:r>
              <a:rPr lang="el-GR" sz="1800" b="1" dirty="0" err="1" smtClean="0">
                <a:latin typeface="Palatino Linotype" pitchFamily="18" charset="0"/>
              </a:rPr>
              <a:t>πρβλ</a:t>
            </a:r>
            <a:r>
              <a:rPr lang="el-GR" sz="1800" b="1" dirty="0" smtClean="0">
                <a:latin typeface="Palatino Linotype" pitchFamily="18" charset="0"/>
              </a:rPr>
              <a:t>. </a:t>
            </a:r>
            <a:r>
              <a:rPr lang="el-GR" sz="1800" b="1" dirty="0" err="1" smtClean="0">
                <a:latin typeface="Palatino Linotype" pitchFamily="18" charset="0"/>
              </a:rPr>
              <a:t>γενεαλογ</a:t>
            </a:r>
            <a:r>
              <a:rPr lang="el-GR" sz="1800" b="1" dirty="0" smtClean="0">
                <a:latin typeface="Palatino Linotype" pitchFamily="18" charset="0"/>
              </a:rPr>
              <a:t>. Δέντρο πριν την Αναγέννηση διά του Κατακλυσμού 5, 1)</a:t>
            </a:r>
            <a:endParaRPr lang="de-DE" sz="1800" b="1" dirty="0" smtClean="0">
              <a:latin typeface="Palatino Linotype" pitchFamily="18" charset="0"/>
            </a:endParaRPr>
          </a:p>
          <a:p>
            <a:pPr lvl="1" algn="just" eaLnBrk="1" hangingPunct="1">
              <a:lnSpc>
                <a:spcPct val="150000"/>
              </a:lnSpc>
            </a:pPr>
            <a:r>
              <a:rPr lang="el-GR" sz="1800" dirty="0" smtClean="0">
                <a:solidFill>
                  <a:schemeClr val="accent3">
                    <a:lumMod val="50000"/>
                  </a:schemeClr>
                </a:solidFill>
                <a:latin typeface="Palatino Linotype" pitchFamily="18" charset="0"/>
              </a:rPr>
              <a:t>Ο Ιησούς είναι ο  αναμενόμενος Μεσσίας, ο γιος του </a:t>
            </a:r>
            <a:r>
              <a:rPr lang="el-GR" sz="1800" b="1" dirty="0" smtClean="0">
                <a:solidFill>
                  <a:schemeClr val="accent3">
                    <a:lumMod val="50000"/>
                  </a:schemeClr>
                </a:solidFill>
                <a:latin typeface="Palatino Linotype" pitchFamily="18" charset="0"/>
              </a:rPr>
              <a:t>Δαυίδ, ο βλαστός </a:t>
            </a:r>
            <a:r>
              <a:rPr lang="el-GR" sz="1800" b="1" dirty="0" err="1" smtClean="0">
                <a:solidFill>
                  <a:schemeClr val="accent3">
                    <a:lumMod val="50000"/>
                  </a:schemeClr>
                </a:solidFill>
                <a:latin typeface="Palatino Linotype" pitchFamily="18" charset="0"/>
              </a:rPr>
              <a:t>Ιεσσαί</a:t>
            </a:r>
            <a:r>
              <a:rPr lang="el-GR" sz="1800" b="1" dirty="0" smtClean="0">
                <a:solidFill>
                  <a:schemeClr val="accent3">
                    <a:lumMod val="50000"/>
                  </a:schemeClr>
                </a:solidFill>
                <a:latin typeface="Palatino Linotype" pitchFamily="18" charset="0"/>
              </a:rPr>
              <a:t> (</a:t>
            </a:r>
            <a:r>
              <a:rPr lang="el-GR" sz="1800" b="1" dirty="0" err="1" smtClean="0">
                <a:solidFill>
                  <a:schemeClr val="accent3">
                    <a:lumMod val="50000"/>
                  </a:schemeClr>
                </a:solidFill>
                <a:latin typeface="Palatino Linotype" pitchFamily="18" charset="0"/>
              </a:rPr>
              <a:t>πρβλ</a:t>
            </a:r>
            <a:r>
              <a:rPr lang="el-GR" sz="1800" b="1" dirty="0" smtClean="0">
                <a:solidFill>
                  <a:schemeClr val="accent3">
                    <a:lumMod val="50000"/>
                  </a:schemeClr>
                </a:solidFill>
                <a:latin typeface="Palatino Linotype" pitchFamily="18" charset="0"/>
              </a:rPr>
              <a:t>. «Ναζωραίος </a:t>
            </a:r>
            <a:r>
              <a:rPr lang="el-GR" sz="1800" b="1" dirty="0" err="1" smtClean="0">
                <a:solidFill>
                  <a:schemeClr val="accent3">
                    <a:lumMod val="50000"/>
                  </a:schemeClr>
                </a:solidFill>
                <a:latin typeface="Palatino Linotype" pitchFamily="18" charset="0"/>
              </a:rPr>
              <a:t>κληθήσεται</a:t>
            </a:r>
            <a:r>
              <a:rPr lang="el-GR" sz="1800" b="1" dirty="0" smtClean="0">
                <a:solidFill>
                  <a:schemeClr val="accent3">
                    <a:lumMod val="50000"/>
                  </a:schemeClr>
                </a:solidFill>
                <a:latin typeface="Palatino Linotype" pitchFamily="18" charset="0"/>
              </a:rPr>
              <a:t>»   </a:t>
            </a:r>
            <a:r>
              <a:rPr lang="el-GR" sz="1800" b="1" dirty="0" err="1" smtClean="0">
                <a:solidFill>
                  <a:schemeClr val="accent3">
                    <a:lumMod val="50000"/>
                  </a:schemeClr>
                </a:solidFill>
                <a:latin typeface="Palatino Linotype" pitchFamily="18" charset="0"/>
              </a:rPr>
              <a:t>Ησ</a:t>
            </a:r>
            <a:r>
              <a:rPr lang="el-GR" sz="1800" b="1" dirty="0" smtClean="0">
                <a:solidFill>
                  <a:schemeClr val="accent3">
                    <a:lumMod val="50000"/>
                  </a:schemeClr>
                </a:solidFill>
                <a:latin typeface="Palatino Linotype" pitchFamily="18" charset="0"/>
              </a:rPr>
              <a:t>. 11)</a:t>
            </a:r>
            <a:endParaRPr lang="de-DE" sz="1800" b="1" dirty="0" smtClean="0">
              <a:solidFill>
                <a:schemeClr val="accent3">
                  <a:lumMod val="50000"/>
                </a:schemeClr>
              </a:solidFill>
              <a:latin typeface="Palatino Linotype" pitchFamily="18" charset="0"/>
            </a:endParaRPr>
          </a:p>
          <a:p>
            <a:pPr lvl="1" algn="just" eaLnBrk="1" hangingPunct="1">
              <a:lnSpc>
                <a:spcPct val="150000"/>
              </a:lnSpc>
            </a:pPr>
            <a:r>
              <a:rPr lang="el-GR" sz="1800" dirty="0" smtClean="0">
                <a:solidFill>
                  <a:schemeClr val="accent3">
                    <a:lumMod val="50000"/>
                  </a:schemeClr>
                </a:solidFill>
                <a:latin typeface="Palatino Linotype" pitchFamily="18" charset="0"/>
              </a:rPr>
              <a:t>Και του </a:t>
            </a:r>
            <a:r>
              <a:rPr lang="el-GR" sz="1800" b="1" dirty="0" smtClean="0">
                <a:solidFill>
                  <a:schemeClr val="accent3">
                    <a:lumMod val="50000"/>
                  </a:schemeClr>
                </a:solidFill>
                <a:latin typeface="Palatino Linotype" pitchFamily="18" charset="0"/>
              </a:rPr>
              <a:t>Αβραάμ του Πατέρα των Εθνών.</a:t>
            </a:r>
            <a:endParaRPr lang="el-GR" sz="1800" dirty="0" smtClean="0">
              <a:solidFill>
                <a:schemeClr val="accent3">
                  <a:lumMod val="50000"/>
                </a:schemeClr>
              </a:solidFill>
              <a:latin typeface="Palatino Linotype" pitchFamily="18" charset="0"/>
            </a:endParaRPr>
          </a:p>
          <a:p>
            <a:pPr lvl="1" algn="just">
              <a:lnSpc>
                <a:spcPct val="150000"/>
              </a:lnSpc>
            </a:pPr>
            <a:r>
              <a:rPr lang="el-GR" sz="1800" dirty="0" smtClean="0">
                <a:solidFill>
                  <a:schemeClr val="accent3">
                    <a:lumMod val="50000"/>
                  </a:schemeClr>
                </a:solidFill>
                <a:latin typeface="Palatino Linotype" pitchFamily="18" charset="0"/>
              </a:rPr>
              <a:t>Παράλληλος Βίος με τον </a:t>
            </a:r>
            <a:r>
              <a:rPr lang="el-GR" sz="1800" b="1" dirty="0" smtClean="0">
                <a:solidFill>
                  <a:schemeClr val="accent3">
                    <a:lumMod val="50000"/>
                  </a:schemeClr>
                </a:solidFill>
                <a:latin typeface="Palatino Linotype" pitchFamily="18" charset="0"/>
              </a:rPr>
              <a:t>Μωυσή </a:t>
            </a:r>
            <a:r>
              <a:rPr lang="el-GR" sz="1800" dirty="0" smtClean="0">
                <a:solidFill>
                  <a:schemeClr val="accent3">
                    <a:lumMod val="50000"/>
                  </a:schemeClr>
                </a:solidFill>
                <a:latin typeface="Palatino Linotype" pitchFamily="18" charset="0"/>
              </a:rPr>
              <a:t>(Φαραώ/Ηρώδης, Σφαγή Νηπίων, Καταδίωξη-Εξορία Πρωταγωνιστών, Σινά/Επί του όρους Ομιλία, 10 πληγές/10 θαύματα, </a:t>
            </a:r>
            <a:r>
              <a:rPr lang="el-GR" sz="1800" dirty="0" err="1" smtClean="0">
                <a:solidFill>
                  <a:schemeClr val="accent3">
                    <a:lumMod val="50000"/>
                  </a:schemeClr>
                </a:solidFill>
                <a:latin typeface="Palatino Linotype" pitchFamily="18" charset="0"/>
              </a:rPr>
              <a:t>Τορά</a:t>
            </a:r>
            <a:r>
              <a:rPr lang="el-GR" sz="1800" dirty="0" smtClean="0">
                <a:solidFill>
                  <a:schemeClr val="accent3">
                    <a:lumMod val="50000"/>
                  </a:schemeClr>
                </a:solidFill>
                <a:latin typeface="Palatino Linotype" pitchFamily="18" charset="0"/>
              </a:rPr>
              <a:t>/ελαφρύς ζυγός.)</a:t>
            </a:r>
            <a:r>
              <a:rPr lang="el-GR" sz="1800" dirty="0" smtClean="0">
                <a:latin typeface="Palatino Linotype" pitchFamily="18" charset="0"/>
              </a:rPr>
              <a:t> </a:t>
            </a:r>
          </a:p>
          <a:p>
            <a:pPr lvl="1" algn="just">
              <a:lnSpc>
                <a:spcPct val="150000"/>
              </a:lnSpc>
            </a:pPr>
            <a:r>
              <a:rPr lang="el-GR" sz="1800" dirty="0" smtClean="0">
                <a:solidFill>
                  <a:schemeClr val="accent3">
                    <a:lumMod val="50000"/>
                  </a:schemeClr>
                </a:solidFill>
                <a:latin typeface="Palatino Linotype" pitchFamily="18" charset="0"/>
              </a:rPr>
              <a:t>Από τον Ιωσήφ </a:t>
            </a:r>
            <a:r>
              <a:rPr lang="de-DE" sz="1800" dirty="0" smtClean="0">
                <a:solidFill>
                  <a:schemeClr val="accent3">
                    <a:lumMod val="50000"/>
                  </a:schemeClr>
                </a:solidFill>
                <a:latin typeface="Palatino Linotype" pitchFamily="18" charset="0"/>
              </a:rPr>
              <a:t>(</a:t>
            </a:r>
            <a:r>
              <a:rPr lang="el-GR" sz="1800" dirty="0" err="1" smtClean="0">
                <a:solidFill>
                  <a:schemeClr val="accent3">
                    <a:lumMod val="50000"/>
                  </a:schemeClr>
                </a:solidFill>
                <a:latin typeface="Palatino Linotype" pitchFamily="18" charset="0"/>
              </a:rPr>
              <a:t>Μτ</a:t>
            </a:r>
            <a:r>
              <a:rPr lang="el-GR" sz="1800" dirty="0" smtClean="0">
                <a:solidFill>
                  <a:schemeClr val="accent3">
                    <a:lumMod val="50000"/>
                  </a:schemeClr>
                </a:solidFill>
                <a:latin typeface="Palatino Linotype" pitchFamily="18" charset="0"/>
              </a:rPr>
              <a:t> </a:t>
            </a:r>
            <a:r>
              <a:rPr lang="de-DE" sz="1800" dirty="0" smtClean="0">
                <a:solidFill>
                  <a:schemeClr val="accent3">
                    <a:lumMod val="50000"/>
                  </a:schemeClr>
                </a:solidFill>
                <a:latin typeface="Palatino Linotype" pitchFamily="18" charset="0"/>
              </a:rPr>
              <a:t>1,16)</a:t>
            </a:r>
            <a:r>
              <a:rPr lang="el-GR" sz="1800" dirty="0" smtClean="0">
                <a:solidFill>
                  <a:schemeClr val="accent3">
                    <a:lumMod val="50000"/>
                  </a:schemeClr>
                </a:solidFill>
                <a:latin typeface="Palatino Linotype" pitchFamily="18" charset="0"/>
              </a:rPr>
              <a:t> το δένδρο φθάνει στον Δαυίδ μέσω </a:t>
            </a:r>
            <a:r>
              <a:rPr lang="el-GR" sz="1800" b="1" dirty="0" smtClean="0">
                <a:solidFill>
                  <a:schemeClr val="accent3">
                    <a:lumMod val="50000"/>
                  </a:schemeClr>
                </a:solidFill>
                <a:latin typeface="Palatino Linotype" pitchFamily="18" charset="0"/>
              </a:rPr>
              <a:t>Σολομώντα</a:t>
            </a:r>
            <a:r>
              <a:rPr lang="el-GR" sz="1800" dirty="0" smtClean="0">
                <a:solidFill>
                  <a:schemeClr val="accent3">
                    <a:lumMod val="50000"/>
                  </a:schemeClr>
                </a:solidFill>
                <a:latin typeface="Palatino Linotype" pitchFamily="18" charset="0"/>
              </a:rPr>
              <a:t> </a:t>
            </a:r>
            <a:r>
              <a:rPr lang="de-DE" sz="1800" dirty="0" smtClean="0">
                <a:solidFill>
                  <a:schemeClr val="accent3">
                    <a:lumMod val="50000"/>
                  </a:schemeClr>
                </a:solidFill>
                <a:latin typeface="Palatino Linotype" pitchFamily="18" charset="0"/>
              </a:rPr>
              <a:t>(1,6)</a:t>
            </a:r>
            <a:r>
              <a:rPr lang="el-GR" sz="1800" dirty="0" smtClean="0">
                <a:solidFill>
                  <a:schemeClr val="accent3">
                    <a:lumMod val="50000"/>
                  </a:schemeClr>
                </a:solidFill>
                <a:latin typeface="Palatino Linotype" pitchFamily="18" charset="0"/>
              </a:rPr>
              <a:t>, ο οποίος είτε ονομαστικά είτε περιφραστικά ως υιός Δαβίδ είχε συνδεθεί τα </a:t>
            </a:r>
            <a:r>
              <a:rPr lang="el-GR" sz="1800" dirty="0" err="1" smtClean="0">
                <a:solidFill>
                  <a:schemeClr val="accent3">
                    <a:lumMod val="50000"/>
                  </a:schemeClr>
                </a:solidFill>
                <a:latin typeface="Palatino Linotype" pitchFamily="18" charset="0"/>
              </a:rPr>
              <a:t>μεσοδιαθηκικά</a:t>
            </a:r>
            <a:r>
              <a:rPr lang="el-GR" sz="1800" dirty="0" smtClean="0">
                <a:solidFill>
                  <a:schemeClr val="accent3">
                    <a:lumMod val="50000"/>
                  </a:schemeClr>
                </a:solidFill>
                <a:latin typeface="Palatino Linotype" pitchFamily="18" charset="0"/>
              </a:rPr>
              <a:t> χρόνια άρρηκτα </a:t>
            </a:r>
            <a:r>
              <a:rPr lang="el-GR" sz="1800" b="1" dirty="0" smtClean="0">
                <a:solidFill>
                  <a:schemeClr val="accent3">
                    <a:lumMod val="50000"/>
                  </a:schemeClr>
                </a:solidFill>
                <a:latin typeface="Palatino Linotype" pitchFamily="18" charset="0"/>
              </a:rPr>
              <a:t>με τη Σοφία και τη Θαυματουργία.</a:t>
            </a:r>
            <a:endParaRPr lang="de-DE" sz="1800" b="1" dirty="0" smtClean="0">
              <a:solidFill>
                <a:schemeClr val="accent3">
                  <a:lumMod val="50000"/>
                </a:schemeClr>
              </a:solidFill>
              <a:latin typeface="Palatino Linotype" pitchFamily="18" charset="0"/>
            </a:endParaRPr>
          </a:p>
          <a:p>
            <a:pPr lvl="1" algn="just" eaLnBrk="1" hangingPunct="1">
              <a:lnSpc>
                <a:spcPct val="150000"/>
              </a:lnSpc>
            </a:pPr>
            <a:endParaRPr lang="de-DE" sz="2000" dirty="0" smtClean="0">
              <a:solidFill>
                <a:schemeClr val="accent3">
                  <a:lumMod val="50000"/>
                </a:schemeClr>
              </a:solidFill>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a:bodyPr>
          <a:lstStyle/>
          <a:p>
            <a:pPr algn="just" eaLnBrk="1" hangingPunct="1"/>
            <a:r>
              <a:rPr lang="el-GR" sz="3200" b="1" dirty="0" smtClean="0">
                <a:solidFill>
                  <a:schemeClr val="accent2"/>
                </a:solidFill>
                <a:latin typeface="Palatino Linotype" pitchFamily="18" charset="0"/>
              </a:rPr>
              <a:t>Β2. Αλλοδαπές - «αμαρτωλές» Γυναίκες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στο γενεαλογικό δένδρο του </a:t>
            </a:r>
            <a:r>
              <a:rPr lang="el-GR" sz="3200" b="1" dirty="0" err="1" smtClean="0">
                <a:solidFill>
                  <a:schemeClr val="accent2"/>
                </a:solidFill>
                <a:latin typeface="Palatino Linotype" pitchFamily="18" charset="0"/>
              </a:rPr>
              <a:t>Μτ</a:t>
            </a:r>
            <a:r>
              <a:rPr lang="el-GR" sz="3200" b="1" dirty="0" smtClean="0">
                <a:solidFill>
                  <a:schemeClr val="accent2"/>
                </a:solidFill>
                <a:latin typeface="Palatino Linotype" pitchFamily="18" charset="0"/>
              </a:rPr>
              <a:t> </a:t>
            </a:r>
            <a:endParaRPr lang="de-DE" sz="3200" b="1" dirty="0" smtClean="0">
              <a:solidFill>
                <a:schemeClr val="accent2"/>
              </a:solidFill>
              <a:latin typeface="Palatino Linotype" pitchFamily="18" charset="0"/>
            </a:endParaRPr>
          </a:p>
        </p:txBody>
      </p:sp>
      <p:sp>
        <p:nvSpPr>
          <p:cNvPr id="238595" name="Rectangle 3"/>
          <p:cNvSpPr>
            <a:spLocks noGrp="1" noChangeArrowheads="1"/>
          </p:cNvSpPr>
          <p:nvPr>
            <p:ph idx="1"/>
          </p:nvPr>
        </p:nvSpPr>
        <p:spPr/>
        <p:txBody>
          <a:bodyPr>
            <a:normAutofit lnSpcReduction="10000"/>
          </a:bodyPr>
          <a:lstStyle/>
          <a:p>
            <a:pPr eaLnBrk="1" hangingPunct="1"/>
            <a:r>
              <a:rPr lang="el-GR" b="1" dirty="0" smtClean="0"/>
              <a:t>Κατονομάζονται 4 (!) γυναίκες στην α’ 14άδα</a:t>
            </a:r>
            <a:r>
              <a:rPr lang="de-DE" b="1" dirty="0" smtClean="0"/>
              <a:t>:</a:t>
            </a:r>
          </a:p>
          <a:p>
            <a:pPr lvl="1" eaLnBrk="1" hangingPunct="1"/>
            <a:r>
              <a:rPr lang="el-GR" dirty="0" smtClean="0"/>
              <a:t>Θάμαρ </a:t>
            </a:r>
            <a:r>
              <a:rPr lang="de-DE" dirty="0" smtClean="0"/>
              <a:t> (1,3)</a:t>
            </a:r>
          </a:p>
          <a:p>
            <a:pPr lvl="2" eaLnBrk="1" hangingPunct="1"/>
            <a:r>
              <a:rPr lang="el-GR" dirty="0" smtClean="0">
                <a:solidFill>
                  <a:schemeClr val="accent3">
                    <a:lumMod val="50000"/>
                  </a:schemeClr>
                </a:solidFill>
              </a:rPr>
              <a:t>Μεταμφιέστηκε ως πόρνη</a:t>
            </a:r>
            <a:r>
              <a:rPr lang="de-DE" dirty="0" smtClean="0">
                <a:solidFill>
                  <a:schemeClr val="accent3">
                    <a:lumMod val="50000"/>
                  </a:schemeClr>
                </a:solidFill>
              </a:rPr>
              <a:t>.</a:t>
            </a:r>
          </a:p>
          <a:p>
            <a:pPr lvl="1" eaLnBrk="1" hangingPunct="1"/>
            <a:r>
              <a:rPr lang="el-GR" dirty="0" err="1" smtClean="0"/>
              <a:t>Ραάβ</a:t>
            </a:r>
            <a:r>
              <a:rPr lang="el-GR" dirty="0" smtClean="0"/>
              <a:t> </a:t>
            </a:r>
            <a:r>
              <a:rPr lang="de-DE" dirty="0" smtClean="0"/>
              <a:t>(1,5)</a:t>
            </a:r>
          </a:p>
          <a:p>
            <a:pPr lvl="2" eaLnBrk="1" hangingPunct="1"/>
            <a:r>
              <a:rPr lang="el-GR" dirty="0" smtClean="0">
                <a:solidFill>
                  <a:schemeClr val="accent3">
                    <a:lumMod val="50000"/>
                  </a:schemeClr>
                </a:solidFill>
              </a:rPr>
              <a:t>Ήταν εθνική-αλλοδαπή πόρνη</a:t>
            </a:r>
            <a:r>
              <a:rPr lang="de-DE" dirty="0" smtClean="0">
                <a:solidFill>
                  <a:schemeClr val="accent3">
                    <a:lumMod val="50000"/>
                  </a:schemeClr>
                </a:solidFill>
              </a:rPr>
              <a:t>.</a:t>
            </a:r>
          </a:p>
          <a:p>
            <a:pPr lvl="1" eaLnBrk="1" hangingPunct="1"/>
            <a:r>
              <a:rPr lang="el-GR" dirty="0" smtClean="0"/>
              <a:t>Ρουθ </a:t>
            </a:r>
            <a:r>
              <a:rPr lang="de-DE" dirty="0" smtClean="0"/>
              <a:t>(1,5)</a:t>
            </a:r>
          </a:p>
          <a:p>
            <a:pPr lvl="2" eaLnBrk="1" hangingPunct="1"/>
            <a:r>
              <a:rPr lang="el-GR" dirty="0" smtClean="0">
                <a:solidFill>
                  <a:schemeClr val="accent3">
                    <a:lumMod val="50000"/>
                  </a:schemeClr>
                </a:solidFill>
              </a:rPr>
              <a:t>Ήταν </a:t>
            </a:r>
            <a:r>
              <a:rPr lang="el-GR" dirty="0" err="1" smtClean="0">
                <a:solidFill>
                  <a:schemeClr val="accent3">
                    <a:lumMod val="50000"/>
                  </a:schemeClr>
                </a:solidFill>
              </a:rPr>
              <a:t>Μωαβίτισσα</a:t>
            </a:r>
            <a:r>
              <a:rPr lang="el-GR" dirty="0" smtClean="0">
                <a:solidFill>
                  <a:schemeClr val="accent3">
                    <a:lumMod val="50000"/>
                  </a:schemeClr>
                </a:solidFill>
              </a:rPr>
              <a:t> αλλοδαπή</a:t>
            </a:r>
            <a:r>
              <a:rPr lang="de-DE" dirty="0" smtClean="0">
                <a:solidFill>
                  <a:schemeClr val="accent3">
                    <a:lumMod val="50000"/>
                  </a:schemeClr>
                </a:solidFill>
              </a:rPr>
              <a:t>.</a:t>
            </a:r>
          </a:p>
          <a:p>
            <a:pPr lvl="1" eaLnBrk="1" hangingPunct="1"/>
            <a:r>
              <a:rPr lang="el-GR" dirty="0" smtClean="0"/>
              <a:t>ἡ </a:t>
            </a:r>
            <a:r>
              <a:rPr lang="el-GR" dirty="0" err="1" smtClean="0"/>
              <a:t>τοῦ</a:t>
            </a:r>
            <a:r>
              <a:rPr lang="el-GR" dirty="0" smtClean="0"/>
              <a:t> </a:t>
            </a:r>
            <a:r>
              <a:rPr lang="el-GR" dirty="0" err="1" smtClean="0"/>
              <a:t>Οὐρίου</a:t>
            </a:r>
            <a:r>
              <a:rPr lang="el-GR" dirty="0" smtClean="0"/>
              <a:t>, </a:t>
            </a:r>
            <a:r>
              <a:rPr lang="de-DE" dirty="0" smtClean="0"/>
              <a:t>B</a:t>
            </a:r>
            <a:r>
              <a:rPr lang="el-GR" dirty="0" err="1" smtClean="0"/>
              <a:t>ηρσαβεέ</a:t>
            </a:r>
            <a:r>
              <a:rPr lang="el-GR" dirty="0" smtClean="0"/>
              <a:t> </a:t>
            </a:r>
            <a:r>
              <a:rPr lang="de-DE" dirty="0" smtClean="0"/>
              <a:t>(1,6)</a:t>
            </a:r>
          </a:p>
          <a:p>
            <a:pPr lvl="2" eaLnBrk="1" hangingPunct="1"/>
            <a:r>
              <a:rPr lang="el-GR" dirty="0" smtClean="0">
                <a:solidFill>
                  <a:schemeClr val="accent3">
                    <a:lumMod val="50000"/>
                  </a:schemeClr>
                </a:solidFill>
              </a:rPr>
              <a:t>Διέπραξε μοιχεία με τον Δαυίδ που διέταξε και το φόνο του άνδρα της</a:t>
            </a:r>
            <a:r>
              <a:rPr lang="de-DE" dirty="0" smtClean="0">
                <a:solidFill>
                  <a:schemeClr val="accent3">
                    <a:lumMod val="50000"/>
                  </a:schemeClr>
                </a:solidFill>
              </a:rPr>
              <a:t>.</a:t>
            </a:r>
          </a:p>
        </p:txBody>
      </p:sp>
    </p:spTree>
  </p:cSld>
  <p:clrMapOvr>
    <a:masterClrMapping/>
  </p:clrMapOvr>
  <p:transition spd="slow">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85000" lnSpcReduction="10000"/>
          </a:bodyPr>
          <a:lstStyle/>
          <a:p>
            <a:pPr algn="just">
              <a:lnSpc>
                <a:spcPct val="150000"/>
              </a:lnSpc>
            </a:pPr>
            <a:r>
              <a:rPr lang="el-GR" sz="2000" dirty="0" smtClean="0">
                <a:latin typeface="Palatino Linotype" pitchFamily="18" charset="0"/>
              </a:rPr>
              <a:t>Ο Ματθαίος τις μνημονεύει για να καταστήσει σαφές ότι η εκλογή του Θεού είναι πράξη χάριτος που αγκαλιάζει </a:t>
            </a:r>
            <a:r>
              <a:rPr lang="el-GR" sz="2000" b="1" dirty="0" smtClean="0">
                <a:latin typeface="Palatino Linotype" pitchFamily="18" charset="0"/>
              </a:rPr>
              <a:t>και τα έθνη και τις γυναίκες</a:t>
            </a:r>
            <a:r>
              <a:rPr lang="de-DE" sz="2000" dirty="0" smtClean="0">
                <a:latin typeface="Palatino Linotype" pitchFamily="18" charset="0"/>
              </a:rPr>
              <a:t>.</a:t>
            </a:r>
            <a:r>
              <a:rPr lang="el-GR" sz="2000" dirty="0" smtClean="0">
                <a:latin typeface="Palatino Linotype" pitchFamily="18" charset="0"/>
              </a:rPr>
              <a:t> Σημειωτέον ότι ο </a:t>
            </a:r>
            <a:r>
              <a:rPr lang="el-GR" sz="2000" dirty="0" err="1" smtClean="0">
                <a:latin typeface="Palatino Linotype" pitchFamily="18" charset="0"/>
              </a:rPr>
              <a:t>Μτ</a:t>
            </a:r>
            <a:r>
              <a:rPr lang="el-GR" sz="2000" dirty="0" smtClean="0">
                <a:latin typeface="Palatino Linotype" pitchFamily="18" charset="0"/>
              </a:rPr>
              <a:t>. (τελώνης ο ίδιος) προσθέτει στους τελώνες που ακούνε τον Ιησού + στον πυρήνα του εξαίρεται η </a:t>
            </a:r>
            <a:r>
              <a:rPr lang="el-GR" sz="2000" dirty="0" err="1" smtClean="0">
                <a:latin typeface="Palatino Linotype" pitchFamily="18" charset="0"/>
              </a:rPr>
              <a:t>Χαναναία</a:t>
            </a:r>
            <a:r>
              <a:rPr lang="el-GR" sz="2000" dirty="0" smtClean="0">
                <a:latin typeface="Palatino Linotype" pitchFamily="18" charset="0"/>
              </a:rPr>
              <a:t> + τις </a:t>
            </a:r>
            <a:r>
              <a:rPr lang="el-GR" sz="2000" b="1" dirty="0" smtClean="0">
                <a:latin typeface="Palatino Linotype" pitchFamily="18" charset="0"/>
              </a:rPr>
              <a:t>πόρνες</a:t>
            </a:r>
            <a:r>
              <a:rPr lang="el-GR" sz="2000" dirty="0" smtClean="0">
                <a:latin typeface="Palatino Linotype" pitchFamily="18" charset="0"/>
              </a:rPr>
              <a:t> (ο μόνος που μνημονεύει και τη </a:t>
            </a:r>
            <a:r>
              <a:rPr lang="el-GR" sz="2000" dirty="0" smtClean="0">
                <a:solidFill>
                  <a:srgbClr val="FF0000"/>
                </a:solidFill>
                <a:latin typeface="Palatino Linotype" pitchFamily="18" charset="0"/>
              </a:rPr>
              <a:t>γυναίκα του Πιλάτου </a:t>
            </a:r>
            <a:r>
              <a:rPr lang="el-GR" sz="2000" dirty="0" smtClean="0">
                <a:latin typeface="Palatino Linotype" pitchFamily="18" charset="0"/>
              </a:rPr>
              <a:t>κατά το Πάθος σε συνδυασμό μάλιστα με όραμα, που κυριαρχεί και στη γενέθλια αφήγησή του </a:t>
            </a:r>
            <a:r>
              <a:rPr lang="el-GR" sz="2000" dirty="0" err="1" smtClean="0">
                <a:latin typeface="Palatino Linotype" pitchFamily="18" charset="0"/>
              </a:rPr>
              <a:t>πρβλ</a:t>
            </a:r>
            <a:r>
              <a:rPr lang="el-GR" sz="2000" dirty="0" smtClean="0">
                <a:latin typeface="Palatino Linotype" pitchFamily="18" charset="0"/>
              </a:rPr>
              <a:t>. Οράματα Ιωσήφ στη </a:t>
            </a:r>
            <a:r>
              <a:rPr lang="el-GR" sz="2000" dirty="0" err="1" smtClean="0">
                <a:latin typeface="Palatino Linotype" pitchFamily="18" charset="0"/>
              </a:rPr>
              <a:t>Γέν</a:t>
            </a:r>
            <a:r>
              <a:rPr lang="el-GR" sz="2000" dirty="0" smtClean="0">
                <a:latin typeface="Palatino Linotype" pitchFamily="18" charset="0"/>
              </a:rPr>
              <a:t>. +Δανιήλ). </a:t>
            </a:r>
          </a:p>
          <a:p>
            <a:pPr algn="just">
              <a:lnSpc>
                <a:spcPct val="150000"/>
              </a:lnSpc>
            </a:pPr>
            <a:r>
              <a:rPr lang="el-GR" sz="2000" dirty="0" smtClean="0">
                <a:latin typeface="Palatino Linotype" pitchFamily="18" charset="0"/>
              </a:rPr>
              <a:t>Στην Εκκλησία του Μεσσία προσκαλούνται να συμμετάσχουν όλοι όσοι λόγω της καταγωγής ή της φύσης τους είχαν περιθωριοποιηθεί από τον εκλεκτό λαό, όπου δέσποζε η διάκριση ιερού και </a:t>
            </a:r>
            <a:r>
              <a:rPr lang="el-GR" sz="2000" dirty="0" err="1" smtClean="0">
                <a:latin typeface="Palatino Linotype" pitchFamily="18" charset="0"/>
              </a:rPr>
              <a:t>βεβήλου</a:t>
            </a:r>
            <a:r>
              <a:rPr lang="el-GR" sz="2000" dirty="0" smtClean="0">
                <a:latin typeface="Palatino Linotype" pitchFamily="18" charset="0"/>
              </a:rPr>
              <a:t>/αγιότητας και ακαθαρσίας (</a:t>
            </a:r>
            <a:r>
              <a:rPr lang="el-GR" sz="2000" dirty="0" err="1" smtClean="0">
                <a:latin typeface="Palatino Linotype" pitchFamily="18" charset="0"/>
              </a:rPr>
              <a:t>πρβλ</a:t>
            </a:r>
            <a:r>
              <a:rPr lang="el-GR" sz="2000" dirty="0" smtClean="0">
                <a:latin typeface="Palatino Linotype" pitchFamily="18" charset="0"/>
              </a:rPr>
              <a:t>. τη διαβάθμιση των Αυλών στο Ναό).</a:t>
            </a:r>
          </a:p>
          <a:p>
            <a:endParaRPr lang="el-GR" dirty="0"/>
          </a:p>
        </p:txBody>
      </p:sp>
      <p:sp>
        <p:nvSpPr>
          <p:cNvPr id="5" name="4 - Τίτλος"/>
          <p:cNvSpPr>
            <a:spLocks noGrp="1"/>
          </p:cNvSpPr>
          <p:nvPr>
            <p:ph type="title"/>
          </p:nvPr>
        </p:nvSpPr>
        <p:spPr/>
        <p:txBody>
          <a:bodyPr>
            <a:normAutofit fontScale="90000"/>
          </a:bodyPr>
          <a:lstStyle/>
          <a:p>
            <a:r>
              <a:rPr lang="el-GR" b="1" dirty="0" smtClean="0">
                <a:solidFill>
                  <a:schemeClr val="accent2"/>
                </a:solidFill>
                <a:latin typeface="Palatino Linotype" pitchFamily="18" charset="0"/>
              </a:rPr>
              <a:t> Β2. </a:t>
            </a:r>
            <a:r>
              <a:rPr lang="el-GR" sz="3600" b="1" dirty="0" smtClean="0">
                <a:solidFill>
                  <a:schemeClr val="accent2"/>
                </a:solidFill>
                <a:latin typeface="Palatino Linotype" pitchFamily="18" charset="0"/>
              </a:rPr>
              <a:t>Αλλοδαπές - «αμαρτωλές» Γυναίκες </a:t>
            </a:r>
            <a:br>
              <a:rPr lang="el-GR" sz="3600" b="1" dirty="0" smtClean="0">
                <a:solidFill>
                  <a:schemeClr val="accent2"/>
                </a:solidFill>
                <a:latin typeface="Palatino Linotype" pitchFamily="18" charset="0"/>
              </a:rPr>
            </a:br>
            <a:r>
              <a:rPr lang="el-GR" sz="3600" b="1" dirty="0" smtClean="0">
                <a:solidFill>
                  <a:schemeClr val="accent2"/>
                </a:solidFill>
                <a:latin typeface="Palatino Linotype" pitchFamily="18" charset="0"/>
              </a:rPr>
              <a:t>στο γενεαλογικό δένδρο του </a:t>
            </a:r>
            <a:r>
              <a:rPr lang="el-GR" sz="3600" b="1" dirty="0" err="1" smtClean="0">
                <a:solidFill>
                  <a:schemeClr val="accent2"/>
                </a:solidFill>
                <a:latin typeface="Palatino Linotype" pitchFamily="18" charset="0"/>
              </a:rPr>
              <a:t>Μτ</a:t>
            </a:r>
            <a:r>
              <a:rPr lang="el-GR" sz="3600" b="1" dirty="0" smtClean="0">
                <a:solidFill>
                  <a:schemeClr val="accent2"/>
                </a:solidFill>
                <a:latin typeface="Palatino Linotype" pitchFamily="18" charset="0"/>
              </a:rPr>
              <a:t>. </a:t>
            </a:r>
            <a:endParaRPr lang="el-GR" sz="3600" dirty="0"/>
          </a:p>
        </p:txBody>
      </p:sp>
    </p:spTree>
  </p:cSld>
  <p:clrMapOvr>
    <a:masterClrMapping/>
  </p:clrMapOvr>
  <p:transition spd="slow">
    <p:cover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67544" y="548680"/>
            <a:ext cx="8229600" cy="1066800"/>
          </a:xfrm>
        </p:spPr>
        <p:txBody>
          <a:bodyPr>
            <a:normAutofit/>
          </a:bodyPr>
          <a:lstStyle/>
          <a:p>
            <a:r>
              <a:rPr lang="el-GR" sz="3200" b="1" dirty="0" smtClean="0">
                <a:solidFill>
                  <a:schemeClr val="accent2"/>
                </a:solidFill>
                <a:latin typeface="Palatino Linotype" pitchFamily="18" charset="0"/>
              </a:rPr>
              <a:t>Β3. </a:t>
            </a:r>
            <a:r>
              <a:rPr lang="el-GR" sz="3200" dirty="0" smtClean="0"/>
              <a:t>Χριστός  ως Μετανάστης  στο </a:t>
            </a:r>
            <a:r>
              <a:rPr lang="el-GR" sz="3200" dirty="0" err="1" smtClean="0"/>
              <a:t>Μτ</a:t>
            </a:r>
            <a:r>
              <a:rPr lang="el-GR" sz="3200" dirty="0" smtClean="0"/>
              <a:t>. </a:t>
            </a:r>
            <a:br>
              <a:rPr lang="el-GR" sz="3200" dirty="0" smtClean="0"/>
            </a:br>
            <a:r>
              <a:rPr lang="el-GR" sz="3200" dirty="0" smtClean="0"/>
              <a:t>και οι Ξένοι</a:t>
            </a:r>
            <a:endParaRPr lang="de-DE" sz="3200" b="1" dirty="0" smtClean="0">
              <a:solidFill>
                <a:schemeClr val="accent2"/>
              </a:solidFill>
              <a:latin typeface="Palatino Linotype" pitchFamily="18" charset="0"/>
            </a:endParaRPr>
          </a:p>
        </p:txBody>
      </p:sp>
      <p:sp>
        <p:nvSpPr>
          <p:cNvPr id="239619" name="Rectangle 3"/>
          <p:cNvSpPr>
            <a:spLocks noGrp="1" noChangeArrowheads="1"/>
          </p:cNvSpPr>
          <p:nvPr>
            <p:ph idx="1"/>
          </p:nvPr>
        </p:nvSpPr>
        <p:spPr>
          <a:xfrm>
            <a:off x="395536" y="1628800"/>
            <a:ext cx="8291264" cy="4945736"/>
          </a:xfrm>
        </p:spPr>
        <p:txBody>
          <a:bodyPr>
            <a:normAutofit fontScale="92500" lnSpcReduction="10000"/>
          </a:bodyPr>
          <a:lstStyle/>
          <a:p>
            <a:pPr algn="just" eaLnBrk="1" hangingPunct="1">
              <a:lnSpc>
                <a:spcPct val="150000"/>
              </a:lnSpc>
            </a:pPr>
            <a:r>
              <a:rPr lang="el-GR" sz="2000" dirty="0" smtClean="0">
                <a:latin typeface="Palatino Linotype" pitchFamily="18" charset="0"/>
              </a:rPr>
              <a:t>Ακολούθως περιγράφει την </a:t>
            </a:r>
            <a:r>
              <a:rPr lang="el-GR" sz="2000" dirty="0" err="1" smtClean="0">
                <a:latin typeface="Palatino Linotype" pitchFamily="18" charset="0"/>
              </a:rPr>
              <a:t>ιεραποδημία</a:t>
            </a:r>
            <a:r>
              <a:rPr lang="el-GR" sz="2000" dirty="0" smtClean="0">
                <a:latin typeface="Palatino Linotype" pitchFamily="18" charset="0"/>
              </a:rPr>
              <a:t> στον Ιησού </a:t>
            </a:r>
            <a:r>
              <a:rPr lang="el-GR" sz="2000" b="1" dirty="0" smtClean="0">
                <a:latin typeface="Palatino Linotype" pitchFamily="18" charset="0"/>
              </a:rPr>
              <a:t>των Μάγων</a:t>
            </a:r>
            <a:r>
              <a:rPr lang="el-GR" sz="2000" dirty="0" smtClean="0">
                <a:latin typeface="Palatino Linotype" pitchFamily="18" charset="0"/>
              </a:rPr>
              <a:t> (ιερατικής κάστας) ως εκπροσώπων των εθνών τα οποία σύμφωνα με το </a:t>
            </a:r>
            <a:r>
              <a:rPr lang="el-GR" sz="2000" dirty="0" err="1" smtClean="0">
                <a:latin typeface="Palatino Linotype" pitchFamily="18" charset="0"/>
              </a:rPr>
              <a:t>Ησ</a:t>
            </a:r>
            <a:r>
              <a:rPr lang="el-GR" sz="2000" dirty="0" smtClean="0">
                <a:latin typeface="Palatino Linotype" pitchFamily="18" charset="0"/>
              </a:rPr>
              <a:t>. 60+ Ψ.71 (72 </a:t>
            </a:r>
            <a:r>
              <a:rPr lang="el-GR" sz="2000" dirty="0" err="1" smtClean="0">
                <a:latin typeface="Palatino Linotype" pitchFamily="18" charset="0"/>
              </a:rPr>
              <a:t>πρβλ</a:t>
            </a:r>
            <a:r>
              <a:rPr lang="el-GR" sz="2000" dirty="0" smtClean="0">
                <a:latin typeface="Palatino Linotype" pitchFamily="18" charset="0"/>
              </a:rPr>
              <a:t>. το ταξίδι της βασίλισσας </a:t>
            </a:r>
            <a:r>
              <a:rPr lang="el-GR" sz="2000" dirty="0" err="1" smtClean="0">
                <a:latin typeface="Palatino Linotype" pitchFamily="18" charset="0"/>
              </a:rPr>
              <a:t>Σαβά</a:t>
            </a:r>
            <a:r>
              <a:rPr lang="el-GR" sz="2000" dirty="0" smtClean="0">
                <a:latin typeface="Palatino Linotype" pitchFamily="18" charset="0"/>
              </a:rPr>
              <a:t> στον </a:t>
            </a:r>
            <a:r>
              <a:rPr lang="el-GR" sz="2000" dirty="0" err="1" smtClean="0">
                <a:latin typeface="Palatino Linotype" pitchFamily="18" charset="0"/>
              </a:rPr>
              <a:t>Σολομ</a:t>
            </a:r>
            <a:r>
              <a:rPr lang="el-GR" sz="2000" dirty="0" smtClean="0">
                <a:latin typeface="Palatino Linotype" pitchFamily="18" charset="0"/>
              </a:rPr>
              <a:t>.) κομίζουν τα δώρα όχι όμως στη Σιών (κέντρο </a:t>
            </a:r>
            <a:r>
              <a:rPr lang="el-GR" sz="2000" dirty="0" err="1" smtClean="0">
                <a:latin typeface="Palatino Linotype" pitchFamily="18" charset="0"/>
              </a:rPr>
              <a:t>διαπλεκόμενων</a:t>
            </a:r>
            <a:r>
              <a:rPr lang="el-GR" sz="2000" dirty="0" smtClean="0">
                <a:latin typeface="Palatino Linotype" pitchFamily="18" charset="0"/>
              </a:rPr>
              <a:t>) αλλά σε οίκο της Βηθλεέμ.</a:t>
            </a:r>
          </a:p>
          <a:p>
            <a:pPr algn="just" eaLnBrk="1" hangingPunct="1">
              <a:lnSpc>
                <a:spcPct val="150000"/>
              </a:lnSpc>
            </a:pPr>
            <a:r>
              <a:rPr lang="el-GR" sz="2000" dirty="0" smtClean="0">
                <a:latin typeface="Palatino Linotype" pitchFamily="18" charset="0"/>
              </a:rPr>
              <a:t>Ο ίδιος ο Ιησούς γίνεται μετανάστης στην Αίγυπτο, πραγματικότητα παρακλητική για τους πρώτους ακροατές του </a:t>
            </a:r>
            <a:r>
              <a:rPr lang="el-GR" sz="2000" dirty="0" err="1" smtClean="0">
                <a:latin typeface="Palatino Linotype" pitchFamily="18" charset="0"/>
              </a:rPr>
              <a:t>Μτ</a:t>
            </a:r>
            <a:r>
              <a:rPr lang="el-GR" sz="2000" dirty="0" smtClean="0">
                <a:latin typeface="Palatino Linotype" pitchFamily="18" charset="0"/>
              </a:rPr>
              <a:t>. που είχαν ζήσει τον ξεριζωμό και τον εξοστρακισμό.</a:t>
            </a:r>
          </a:p>
          <a:p>
            <a:pPr algn="just" eaLnBrk="1" hangingPunct="1">
              <a:lnSpc>
                <a:spcPct val="150000"/>
              </a:lnSpc>
            </a:pPr>
            <a:r>
              <a:rPr lang="el-GR" sz="2000" dirty="0" smtClean="0">
                <a:latin typeface="Palatino Linotype" pitchFamily="18" charset="0"/>
              </a:rPr>
              <a:t>Στο τέλος ακούγεται σε όρος της Γαλιλαίας (!) η Πασχάλια Διακήρυξη: </a:t>
            </a:r>
            <a:r>
              <a:rPr lang="el-GR" sz="2000" i="1" dirty="0" err="1" smtClean="0">
                <a:latin typeface="Palatino Linotype" pitchFamily="18" charset="0"/>
              </a:rPr>
              <a:t>Πορευθέντες</a:t>
            </a:r>
            <a:r>
              <a:rPr lang="el-GR" sz="2000" i="1" dirty="0" smtClean="0">
                <a:latin typeface="Palatino Linotype" pitchFamily="18" charset="0"/>
              </a:rPr>
              <a:t> μαθητεύσατε πάντα τα έθνη!</a:t>
            </a:r>
            <a:endParaRPr lang="de-DE" sz="2000" dirty="0" smtClean="0">
              <a:latin typeface="Palatino Linotype" pitchFamily="18" charset="0"/>
            </a:endParaRPr>
          </a:p>
          <a:p>
            <a:pPr algn="just" eaLnBrk="1" hangingPunct="1">
              <a:lnSpc>
                <a:spcPct val="150000"/>
              </a:lnSpc>
            </a:pPr>
            <a:r>
              <a:rPr lang="el-GR" sz="2000" dirty="0" smtClean="0">
                <a:latin typeface="Palatino Linotype" pitchFamily="18" charset="0"/>
              </a:rPr>
              <a:t>Περιορίζει έτσι τον κομπασμό των Ιουδαίων</a:t>
            </a:r>
            <a:r>
              <a:rPr lang="de-DE" sz="2000" dirty="0" smtClean="0">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3568" y="548680"/>
            <a:ext cx="8013576" cy="936104"/>
          </a:xfrm>
        </p:spPr>
        <p:txBody>
          <a:bodyPr>
            <a:normAutofit/>
          </a:bodyPr>
          <a:lstStyle/>
          <a:p>
            <a:pPr algn="just" eaLnBrk="1" hangingPunct="1"/>
            <a:r>
              <a:rPr lang="el-GR" sz="3200" b="1" dirty="0" smtClean="0">
                <a:solidFill>
                  <a:schemeClr val="accent2"/>
                </a:solidFill>
                <a:latin typeface="Palatino Linotype" pitchFamily="18" charset="0"/>
              </a:rPr>
              <a:t>Β4. Ο αριθμός 3*</a:t>
            </a:r>
            <a:r>
              <a:rPr lang="de-DE" sz="3200" b="1" dirty="0" smtClean="0">
                <a:solidFill>
                  <a:schemeClr val="accent2"/>
                </a:solidFill>
                <a:latin typeface="Palatino Linotype" pitchFamily="18" charset="0"/>
              </a:rPr>
              <a:t>14</a:t>
            </a:r>
          </a:p>
        </p:txBody>
      </p:sp>
      <p:sp>
        <p:nvSpPr>
          <p:cNvPr id="242691" name="Rectangle 3"/>
          <p:cNvSpPr>
            <a:spLocks noGrp="1" noChangeArrowheads="1"/>
          </p:cNvSpPr>
          <p:nvPr>
            <p:ph idx="1"/>
          </p:nvPr>
        </p:nvSpPr>
        <p:spPr>
          <a:xfrm>
            <a:off x="467544" y="1340768"/>
            <a:ext cx="8229600" cy="5112568"/>
          </a:xfrm>
        </p:spPr>
        <p:txBody>
          <a:bodyPr>
            <a:normAutofit fontScale="92500" lnSpcReduction="10000"/>
          </a:bodyPr>
          <a:lstStyle/>
          <a:p>
            <a:pPr eaLnBrk="1" hangingPunct="1"/>
            <a:r>
              <a:rPr lang="el-GR" sz="2400" b="1" dirty="0" smtClean="0"/>
              <a:t>Γιατί «γενεές </a:t>
            </a:r>
            <a:r>
              <a:rPr lang="el-GR" sz="2400" b="1" dirty="0" err="1" smtClean="0"/>
              <a:t>δεκατέσσερεις</a:t>
            </a:r>
            <a:r>
              <a:rPr lang="el-GR" sz="2400" b="1" dirty="0" smtClean="0"/>
              <a:t>»;</a:t>
            </a:r>
            <a:endParaRPr lang="de-DE" sz="2400" b="1" dirty="0" smtClean="0"/>
          </a:p>
          <a:p>
            <a:pPr lvl="1" eaLnBrk="1" hangingPunct="1"/>
            <a:r>
              <a:rPr lang="el-GR" sz="2400" dirty="0" smtClean="0">
                <a:solidFill>
                  <a:schemeClr val="accent3">
                    <a:lumMod val="50000"/>
                  </a:schemeClr>
                </a:solidFill>
              </a:rPr>
              <a:t>ΜΝΗΜΟ-ΤΕΧΝΙΚΗ</a:t>
            </a:r>
            <a:r>
              <a:rPr lang="de-DE" sz="2400" dirty="0" smtClean="0">
                <a:solidFill>
                  <a:schemeClr val="accent3">
                    <a:lumMod val="50000"/>
                  </a:schemeClr>
                </a:solidFill>
              </a:rPr>
              <a:t>.</a:t>
            </a:r>
            <a:endParaRPr lang="el-GR" sz="2400" dirty="0" smtClean="0">
              <a:solidFill>
                <a:schemeClr val="accent3">
                  <a:lumMod val="50000"/>
                </a:schemeClr>
              </a:solidFill>
            </a:endParaRPr>
          </a:p>
          <a:p>
            <a:pPr lvl="1" algn="just" eaLnBrk="1" hangingPunct="1"/>
            <a:r>
              <a:rPr lang="el-GR" sz="2400" dirty="0" smtClean="0">
                <a:solidFill>
                  <a:schemeClr val="accent3">
                    <a:lumMod val="50000"/>
                  </a:schemeClr>
                </a:solidFill>
              </a:rPr>
              <a:t>Το όνομα του Προφητάνακτα </a:t>
            </a:r>
            <a:r>
              <a:rPr lang="el-GR" sz="2400" b="1" dirty="0" smtClean="0">
                <a:solidFill>
                  <a:schemeClr val="accent3">
                    <a:lumMod val="50000"/>
                  </a:schemeClr>
                </a:solidFill>
              </a:rPr>
              <a:t>ΔΑΥΙΔ</a:t>
            </a:r>
            <a:r>
              <a:rPr lang="el-GR" sz="2400" dirty="0" smtClean="0">
                <a:solidFill>
                  <a:schemeClr val="accent3">
                    <a:lumMod val="50000"/>
                  </a:schemeClr>
                </a:solidFill>
              </a:rPr>
              <a:t> έχει άθροισμα το 14 (</a:t>
            </a:r>
            <a:r>
              <a:rPr lang="el-GR" sz="2400" dirty="0" err="1" smtClean="0">
                <a:solidFill>
                  <a:schemeClr val="accent3">
                    <a:lumMod val="50000"/>
                  </a:schemeClr>
                </a:solidFill>
              </a:rPr>
              <a:t>d+w+d</a:t>
            </a:r>
            <a:r>
              <a:rPr lang="el-GR" sz="2400" dirty="0" smtClean="0">
                <a:solidFill>
                  <a:schemeClr val="accent3">
                    <a:lumMod val="50000"/>
                  </a:schemeClr>
                </a:solidFill>
              </a:rPr>
              <a:t>= 4+6+4= 14).</a:t>
            </a:r>
            <a:endParaRPr lang="de-DE" sz="2400" dirty="0" smtClean="0">
              <a:solidFill>
                <a:schemeClr val="accent3">
                  <a:lumMod val="50000"/>
                </a:schemeClr>
              </a:solidFill>
            </a:endParaRPr>
          </a:p>
          <a:p>
            <a:pPr lvl="1" algn="just" eaLnBrk="1" hangingPunct="1"/>
            <a:r>
              <a:rPr lang="el-GR" sz="2400" dirty="0" smtClean="0">
                <a:solidFill>
                  <a:schemeClr val="accent3">
                    <a:lumMod val="50000"/>
                  </a:schemeClr>
                </a:solidFill>
              </a:rPr>
              <a:t>Ο ίδιος αριθμός συνδέεται επιπλέον με την ανακυκλούμενη ανά </a:t>
            </a:r>
            <a:r>
              <a:rPr lang="el-GR" sz="2400" dirty="0" err="1" smtClean="0">
                <a:solidFill>
                  <a:schemeClr val="accent3">
                    <a:lumMod val="50000"/>
                  </a:schemeClr>
                </a:solidFill>
              </a:rPr>
              <a:t>δεκατέσσερεις</a:t>
            </a:r>
            <a:r>
              <a:rPr lang="el-GR" sz="2400" dirty="0" smtClean="0">
                <a:solidFill>
                  <a:schemeClr val="accent3">
                    <a:lumMod val="50000"/>
                  </a:schemeClr>
                </a:solidFill>
              </a:rPr>
              <a:t> ημέρες διαδικασία πλήρωσης και έλλειψης της </a:t>
            </a:r>
            <a:r>
              <a:rPr lang="el-GR" sz="2400" b="1" dirty="0" smtClean="0">
                <a:solidFill>
                  <a:schemeClr val="accent3">
                    <a:lumMod val="50000"/>
                  </a:schemeClr>
                </a:solidFill>
              </a:rPr>
              <a:t>σελήνης.</a:t>
            </a:r>
            <a:r>
              <a:rPr lang="el-GR" sz="2400" dirty="0" smtClean="0">
                <a:solidFill>
                  <a:schemeClr val="accent3">
                    <a:lumMod val="50000"/>
                  </a:schemeClr>
                </a:solidFill>
              </a:rPr>
              <a:t> Στο τέλος της πρώτης 14άδας ανατέλλει το άστρο του Προφητάνακτα, της δεύτερης ο ζόφος της Βαβυλώνιας Αιχμαλωσίας και της τρίτης γεννάται εκ Παρθένου ο Ιησούς, ο ήλιος της δικαιοσύνης (= καλοσύνης)</a:t>
            </a:r>
          </a:p>
          <a:p>
            <a:pPr lvl="1" algn="just" eaLnBrk="1" hangingPunct="1"/>
            <a:r>
              <a:rPr lang="el-GR" sz="2400" dirty="0" smtClean="0">
                <a:solidFill>
                  <a:schemeClr val="accent3">
                    <a:lumMod val="50000"/>
                  </a:schemeClr>
                </a:solidFill>
              </a:rPr>
              <a:t>Με την έλευση του </a:t>
            </a:r>
            <a:r>
              <a:rPr lang="el-GR" sz="2400" b="1" dirty="0" smtClean="0">
                <a:solidFill>
                  <a:schemeClr val="accent3">
                    <a:lumMod val="50000"/>
                  </a:schemeClr>
                </a:solidFill>
              </a:rPr>
              <a:t>Εμμανουήλ </a:t>
            </a:r>
            <a:r>
              <a:rPr lang="el-GR" sz="2400" dirty="0" smtClean="0">
                <a:solidFill>
                  <a:schemeClr val="accent3">
                    <a:lumMod val="50000"/>
                  </a:schemeClr>
                </a:solidFill>
              </a:rPr>
              <a:t>αποδεικνύεται ότι ο Θεός παραμένει </a:t>
            </a:r>
            <a:r>
              <a:rPr lang="el-GR" sz="2400" b="1" dirty="0" smtClean="0">
                <a:solidFill>
                  <a:schemeClr val="accent3">
                    <a:lumMod val="50000"/>
                  </a:schemeClr>
                </a:solidFill>
              </a:rPr>
              <a:t>μαζί  με τον άνθρωπο </a:t>
            </a:r>
            <a:r>
              <a:rPr lang="el-GR" sz="2400" dirty="0" smtClean="0">
                <a:solidFill>
                  <a:schemeClr val="accent3">
                    <a:lumMod val="50000"/>
                  </a:schemeClr>
                </a:solidFill>
              </a:rPr>
              <a:t>όντας απόλυτα πιστός στις διαθήκες  και τις προφητείες Του, ιδίως αυτές στο Ησαΐα 7-11.</a:t>
            </a: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Γ. Ο ΑΣΤΕΡΑΣ</a:t>
            </a:r>
          </a:p>
        </p:txBody>
      </p:sp>
      <p:sp>
        <p:nvSpPr>
          <p:cNvPr id="13315" name="2 - Θέση περιεχομένου"/>
          <p:cNvSpPr>
            <a:spLocks noGrp="1"/>
          </p:cNvSpPr>
          <p:nvPr>
            <p:ph idx="1"/>
          </p:nvPr>
        </p:nvSpPr>
        <p:spPr>
          <a:xfrm>
            <a:off x="457200" y="1844824"/>
            <a:ext cx="8229600" cy="4729712"/>
          </a:xfrm>
        </p:spPr>
        <p:txBody>
          <a:bodyPr>
            <a:normAutofit fontScale="77500" lnSpcReduction="20000"/>
          </a:bodyPr>
          <a:lstStyle/>
          <a:p>
            <a:pPr algn="just">
              <a:lnSpc>
                <a:spcPct val="170000"/>
              </a:lnSpc>
            </a:pPr>
            <a:r>
              <a:rPr lang="el-GR" sz="2200" b="1" dirty="0" smtClean="0">
                <a:latin typeface="Palatino Linotype" pitchFamily="18" charset="0"/>
              </a:rPr>
              <a:t>Η εμφάνιση του παραδόξου αστέρος</a:t>
            </a:r>
            <a:r>
              <a:rPr lang="el-GR" sz="2200" dirty="0" smtClean="0">
                <a:latin typeface="Palatino Linotype" pitchFamily="18" charset="0"/>
              </a:rPr>
              <a:t> κατά την </a:t>
            </a:r>
            <a:r>
              <a:rPr lang="el-GR" sz="2200" dirty="0" err="1" smtClean="0">
                <a:latin typeface="Palatino Linotype" pitchFamily="18" charset="0"/>
              </a:rPr>
              <a:t>ιεραποδημία</a:t>
            </a:r>
            <a:r>
              <a:rPr lang="el-GR" sz="2200" dirty="0" smtClean="0">
                <a:latin typeface="Palatino Linotype" pitchFamily="18" charset="0"/>
              </a:rPr>
              <a:t> των μάγων από την </a:t>
            </a:r>
            <a:r>
              <a:rPr lang="el-GR" sz="2200" i="1" dirty="0" smtClean="0">
                <a:latin typeface="Palatino Linotype" pitchFamily="18" charset="0"/>
              </a:rPr>
              <a:t>Ανατολή</a:t>
            </a:r>
            <a:r>
              <a:rPr lang="el-GR" sz="2200" dirty="0" smtClean="0">
                <a:latin typeface="Palatino Linotype" pitchFamily="18" charset="0"/>
              </a:rPr>
              <a:t> ανακαλεί την προφητεία του «μάγου» </a:t>
            </a:r>
            <a:r>
              <a:rPr lang="el-GR" sz="2200" dirty="0" err="1" smtClean="0">
                <a:latin typeface="Palatino Linotype" pitchFamily="18" charset="0"/>
              </a:rPr>
              <a:t>Βαλαάμ</a:t>
            </a:r>
            <a:r>
              <a:rPr lang="el-GR" sz="2200" dirty="0" smtClean="0">
                <a:latin typeface="Palatino Linotype" pitchFamily="18" charset="0"/>
              </a:rPr>
              <a:t> στο Αρ. 24, 17 (</a:t>
            </a:r>
            <a:r>
              <a:rPr lang="el-GR" sz="2200" i="1" dirty="0" err="1" smtClean="0">
                <a:latin typeface="Palatino Linotype" pitchFamily="18" charset="0"/>
              </a:rPr>
              <a:t>ἀνατελεῖ</a:t>
            </a:r>
            <a:r>
              <a:rPr lang="el-GR" sz="2200" i="1" dirty="0" smtClean="0">
                <a:latin typeface="Palatino Linotype" pitchFamily="18" charset="0"/>
              </a:rPr>
              <a:t> </a:t>
            </a:r>
            <a:r>
              <a:rPr lang="el-GR" sz="2200" b="1" i="1" dirty="0" err="1" smtClean="0">
                <a:solidFill>
                  <a:srgbClr val="FF0000"/>
                </a:solidFill>
                <a:latin typeface="Palatino Linotype" pitchFamily="18" charset="0"/>
              </a:rPr>
              <a:t>ἄστρον</a:t>
            </a:r>
            <a:r>
              <a:rPr lang="el-GR" sz="2200" i="1" dirty="0" smtClean="0">
                <a:solidFill>
                  <a:srgbClr val="FF0000"/>
                </a:solidFill>
                <a:latin typeface="Palatino Linotype" pitchFamily="18" charset="0"/>
              </a:rPr>
              <a:t> </a:t>
            </a:r>
            <a:r>
              <a:rPr lang="el-GR" sz="2200" i="1" dirty="0" err="1" smtClean="0">
                <a:solidFill>
                  <a:srgbClr val="FF0000"/>
                </a:solidFill>
                <a:latin typeface="Palatino Linotype" pitchFamily="18" charset="0"/>
              </a:rPr>
              <a:t>ἐξ</a:t>
            </a:r>
            <a:r>
              <a:rPr lang="el-GR" sz="2200" i="1" dirty="0" smtClean="0">
                <a:solidFill>
                  <a:srgbClr val="FF0000"/>
                </a:solidFill>
                <a:latin typeface="Palatino Linotype" pitchFamily="18" charset="0"/>
              </a:rPr>
              <a:t> </a:t>
            </a:r>
            <a:r>
              <a:rPr lang="el-GR" sz="2200" i="1" dirty="0" err="1" smtClean="0">
                <a:solidFill>
                  <a:srgbClr val="FF0000"/>
                </a:solidFill>
                <a:latin typeface="Palatino Linotype" pitchFamily="18" charset="0"/>
              </a:rPr>
              <a:t>Ἰακὼβ</a:t>
            </a:r>
            <a:r>
              <a:rPr lang="el-GR" sz="2200" i="1" dirty="0" smtClean="0">
                <a:solidFill>
                  <a:srgbClr val="FF0000"/>
                </a:solidFill>
                <a:latin typeface="Palatino Linotype" pitchFamily="18" charset="0"/>
              </a:rPr>
              <a:t> </a:t>
            </a:r>
            <a:r>
              <a:rPr lang="el-GR" sz="2200" i="1" dirty="0" err="1" smtClean="0">
                <a:latin typeface="Palatino Linotype" pitchFamily="18" charset="0"/>
              </a:rPr>
              <a:t>καὶ</a:t>
            </a:r>
            <a:r>
              <a:rPr lang="el-GR" sz="2200" i="1" dirty="0" smtClean="0">
                <a:latin typeface="Palatino Linotype" pitchFamily="18" charset="0"/>
              </a:rPr>
              <a:t> </a:t>
            </a:r>
            <a:r>
              <a:rPr lang="el-GR" sz="2200" i="1" dirty="0" err="1" smtClean="0">
                <a:latin typeface="Palatino Linotype" pitchFamily="18" charset="0"/>
              </a:rPr>
              <a:t>ἀναστήσεται</a:t>
            </a:r>
            <a:r>
              <a:rPr lang="el-GR" sz="2200" i="1" dirty="0" smtClean="0">
                <a:latin typeface="Palatino Linotype" pitchFamily="18" charset="0"/>
              </a:rPr>
              <a:t> </a:t>
            </a:r>
            <a:r>
              <a:rPr lang="el-GR" sz="2200" b="1" i="1" dirty="0" err="1" smtClean="0">
                <a:latin typeface="Palatino Linotype" pitchFamily="18" charset="0"/>
              </a:rPr>
              <a:t>ἄνθρωπος</a:t>
            </a:r>
            <a:r>
              <a:rPr lang="el-GR" sz="2200" i="1" dirty="0" smtClean="0">
                <a:latin typeface="Palatino Linotype" pitchFamily="18" charset="0"/>
              </a:rPr>
              <a:t> </a:t>
            </a:r>
            <a:r>
              <a:rPr lang="el-GR" sz="2200" i="1" dirty="0" err="1" smtClean="0">
                <a:latin typeface="Palatino Linotype" pitchFamily="18" charset="0"/>
              </a:rPr>
              <a:t>ἐξ</a:t>
            </a:r>
            <a:r>
              <a:rPr lang="el-GR" sz="2200" i="1" dirty="0" smtClean="0">
                <a:latin typeface="Palatino Linotype" pitchFamily="18" charset="0"/>
              </a:rPr>
              <a:t> </a:t>
            </a:r>
            <a:r>
              <a:rPr lang="el-GR" sz="2200" i="1" dirty="0" err="1" smtClean="0">
                <a:latin typeface="Palatino Linotype" pitchFamily="18" charset="0"/>
              </a:rPr>
              <a:t>Ἰσραὴλ</a:t>
            </a:r>
            <a:r>
              <a:rPr lang="el-GR" sz="2200" i="1" dirty="0" smtClean="0">
                <a:latin typeface="Palatino Linotype" pitchFamily="18" charset="0"/>
              </a:rPr>
              <a:t> </a:t>
            </a:r>
            <a:r>
              <a:rPr lang="el-GR" sz="2200" i="1" dirty="0" err="1" smtClean="0">
                <a:latin typeface="Palatino Linotype" pitchFamily="18" charset="0"/>
              </a:rPr>
              <a:t>καὶ</a:t>
            </a:r>
            <a:r>
              <a:rPr lang="el-GR" sz="2200" i="1" dirty="0" smtClean="0">
                <a:latin typeface="Palatino Linotype" pitchFamily="18" charset="0"/>
              </a:rPr>
              <a:t> </a:t>
            </a:r>
            <a:r>
              <a:rPr lang="el-GR" sz="2200" i="1" dirty="0" err="1" smtClean="0">
                <a:latin typeface="Palatino Linotype" pitchFamily="18" charset="0"/>
              </a:rPr>
              <a:t>θραύσει</a:t>
            </a:r>
            <a:r>
              <a:rPr lang="el-GR" sz="2200" i="1" dirty="0" smtClean="0">
                <a:latin typeface="Palatino Linotype" pitchFamily="18" charset="0"/>
              </a:rPr>
              <a:t> </a:t>
            </a:r>
            <a:r>
              <a:rPr lang="el-GR" sz="2200" i="1" dirty="0" err="1" smtClean="0">
                <a:latin typeface="Palatino Linotype" pitchFamily="18" charset="0"/>
              </a:rPr>
              <a:t>τοὺς</a:t>
            </a:r>
            <a:r>
              <a:rPr lang="el-GR" sz="2200" i="1" dirty="0" smtClean="0">
                <a:latin typeface="Palatino Linotype" pitchFamily="18" charset="0"/>
              </a:rPr>
              <a:t> </a:t>
            </a:r>
            <a:r>
              <a:rPr lang="el-GR" sz="2200" i="1" dirty="0" err="1" smtClean="0">
                <a:latin typeface="Palatino Linotype" pitchFamily="18" charset="0"/>
              </a:rPr>
              <a:t>ἀρχηγοὺς</a:t>
            </a:r>
            <a:r>
              <a:rPr lang="el-GR" sz="2200" i="1" dirty="0" smtClean="0">
                <a:latin typeface="Palatino Linotype" pitchFamily="18" charset="0"/>
              </a:rPr>
              <a:t> </a:t>
            </a:r>
            <a:r>
              <a:rPr lang="el-GR" sz="2200" i="1" dirty="0" err="1" smtClean="0">
                <a:latin typeface="Palatino Linotype" pitchFamily="18" charset="0"/>
              </a:rPr>
              <a:t>Μωαβ</a:t>
            </a:r>
            <a:r>
              <a:rPr lang="en-US" sz="2200" dirty="0" smtClean="0">
                <a:latin typeface="Palatino Linotype" pitchFamily="18" charset="0"/>
              </a:rPr>
              <a:t>) </a:t>
            </a:r>
            <a:r>
              <a:rPr lang="el-GR" sz="2200" dirty="0" smtClean="0">
                <a:latin typeface="Palatino Linotype" pitchFamily="18" charset="0"/>
              </a:rPr>
              <a:t>και όλα τα περιστατικά, τα οποία αναφέρονται στο Αρ. 22-24. Ένα από τα ονόματα του Μεσσία στον Ζαχαρία είναι </a:t>
            </a:r>
            <a:r>
              <a:rPr lang="el-GR" sz="2600" b="1" dirty="0" smtClean="0">
                <a:latin typeface="Palatino Linotype" pitchFamily="18" charset="0"/>
              </a:rPr>
              <a:t>Ανατολή/Βλαστός </a:t>
            </a:r>
            <a:r>
              <a:rPr lang="el-GR" sz="2200" dirty="0" smtClean="0">
                <a:latin typeface="Palatino Linotype" pitchFamily="18" charset="0"/>
              </a:rPr>
              <a:t>στους Ο’.</a:t>
            </a:r>
          </a:p>
          <a:p>
            <a:pPr algn="just">
              <a:lnSpc>
                <a:spcPct val="170000"/>
              </a:lnSpc>
            </a:pPr>
            <a:r>
              <a:rPr lang="el-GR" sz="2200" dirty="0" smtClean="0">
                <a:latin typeface="Palatino Linotype" pitchFamily="18" charset="0"/>
              </a:rPr>
              <a:t>Η επίδραση, που είχε ασκήσει η συγκεκριμένη προφητεία στον Ισραήλ, αποδεικνύεται εκτός των άλλων από το ότι ο τελευταίος Ιουδαίος επαναστάτης μετονομάστηκε από </a:t>
            </a:r>
            <a:r>
              <a:rPr lang="el-GR" sz="2200" dirty="0" err="1" smtClean="0">
                <a:latin typeface="Palatino Linotype" pitchFamily="18" charset="0"/>
              </a:rPr>
              <a:t>Bar</a:t>
            </a:r>
            <a:r>
              <a:rPr lang="el-GR" sz="2200" dirty="0" smtClean="0">
                <a:latin typeface="Palatino Linotype" pitchFamily="18" charset="0"/>
              </a:rPr>
              <a:t> </a:t>
            </a:r>
            <a:r>
              <a:rPr lang="el-GR" sz="2200" dirty="0" err="1" smtClean="0">
                <a:latin typeface="Palatino Linotype" pitchFamily="18" charset="0"/>
              </a:rPr>
              <a:t>Kosivas</a:t>
            </a:r>
            <a:r>
              <a:rPr lang="el-GR" sz="2200" dirty="0" smtClean="0">
                <a:latin typeface="Palatino Linotype" pitchFamily="18" charset="0"/>
              </a:rPr>
              <a:t> σε </a:t>
            </a:r>
            <a:r>
              <a:rPr lang="el-GR" sz="2200" dirty="0" err="1" smtClean="0">
                <a:latin typeface="Palatino Linotype" pitchFamily="18" charset="0"/>
              </a:rPr>
              <a:t>Bar</a:t>
            </a:r>
            <a:r>
              <a:rPr lang="el-GR" sz="2200" dirty="0" smtClean="0">
                <a:latin typeface="Palatino Linotype" pitchFamily="18" charset="0"/>
              </a:rPr>
              <a:t> </a:t>
            </a:r>
            <a:r>
              <a:rPr lang="el-GR" sz="2200" dirty="0" err="1" smtClean="0">
                <a:latin typeface="Palatino Linotype" pitchFamily="18" charset="0"/>
              </a:rPr>
              <a:t>Kokhba</a:t>
            </a:r>
            <a:r>
              <a:rPr lang="el-GR" sz="2200" dirty="0" smtClean="0">
                <a:latin typeface="Palatino Linotype" pitchFamily="18" charset="0"/>
              </a:rPr>
              <a:t> (‘υιός άστρου’).</a:t>
            </a:r>
          </a:p>
          <a:p>
            <a:pPr algn="just"/>
            <a:endParaRPr lang="el-GR" sz="2000" dirty="0" smtClean="0"/>
          </a:p>
        </p:txBody>
      </p:sp>
    </p:spTree>
  </p:cSld>
  <p:clrMapOvr>
    <a:masterClrMapping/>
  </p:clrMapOvr>
  <p:transition spd="slow">
    <p:cover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20688"/>
            <a:ext cx="8229600" cy="1066800"/>
          </a:xfrm>
        </p:spPr>
        <p:txBody>
          <a:bodyPr/>
          <a:lstStyle/>
          <a:p>
            <a:r>
              <a:rPr lang="el-GR" b="1" dirty="0" smtClean="0">
                <a:solidFill>
                  <a:schemeClr val="accent2"/>
                </a:solidFill>
                <a:latin typeface="Palatino Linotype" pitchFamily="18" charset="0"/>
              </a:rPr>
              <a:t>Γ. Ο ΑΣΤΕΡΑΣ</a:t>
            </a:r>
            <a:endParaRPr lang="el-GR" dirty="0"/>
          </a:p>
        </p:txBody>
      </p:sp>
      <p:sp>
        <p:nvSpPr>
          <p:cNvPr id="3" name="2 - Θέση περιεχομένου"/>
          <p:cNvSpPr>
            <a:spLocks noGrp="1"/>
          </p:cNvSpPr>
          <p:nvPr>
            <p:ph idx="1"/>
          </p:nvPr>
        </p:nvSpPr>
        <p:spPr>
          <a:xfrm>
            <a:off x="467544" y="1412776"/>
            <a:ext cx="8219256" cy="5161760"/>
          </a:xfrm>
        </p:spPr>
        <p:txBody>
          <a:bodyPr>
            <a:normAutofit fontScale="85000" lnSpcReduction="10000"/>
          </a:bodyPr>
          <a:lstStyle/>
          <a:p>
            <a:pPr algn="just">
              <a:lnSpc>
                <a:spcPct val="160000"/>
              </a:lnSpc>
            </a:pPr>
            <a:r>
              <a:rPr lang="el-GR" sz="2600" dirty="0" smtClean="0">
                <a:latin typeface="Palatino Linotype" pitchFamily="18" charset="0"/>
              </a:rPr>
              <a:t>Ίσως ο </a:t>
            </a:r>
            <a:r>
              <a:rPr lang="el-GR" sz="2600" dirty="0" err="1" smtClean="0">
                <a:latin typeface="Palatino Linotype" pitchFamily="18" charset="0"/>
              </a:rPr>
              <a:t>Μτ</a:t>
            </a:r>
            <a:r>
              <a:rPr lang="el-GR" sz="2600" dirty="0" smtClean="0">
                <a:latin typeface="Palatino Linotype" pitchFamily="18" charset="0"/>
              </a:rPr>
              <a:t>. αντιλαμβανόταν τους μάγους ως συνεχιστές της παράδοσης του </a:t>
            </a:r>
            <a:r>
              <a:rPr lang="el-GR" sz="2600" dirty="0" err="1" smtClean="0">
                <a:latin typeface="Palatino Linotype" pitchFamily="18" charset="0"/>
              </a:rPr>
              <a:t>Βαλαάμ</a:t>
            </a:r>
            <a:r>
              <a:rPr lang="el-GR" sz="2600" dirty="0" smtClean="0">
                <a:latin typeface="Palatino Linotype" pitchFamily="18" charset="0"/>
              </a:rPr>
              <a:t> και μακρινούς απογόνους της οικογένειας του </a:t>
            </a:r>
            <a:r>
              <a:rPr lang="el-GR" sz="2600" b="1" dirty="0" smtClean="0">
                <a:latin typeface="Palatino Linotype" pitchFamily="18" charset="0"/>
              </a:rPr>
              <a:t>Αβραάμ, </a:t>
            </a:r>
            <a:r>
              <a:rPr lang="el-GR" sz="2600" dirty="0" smtClean="0">
                <a:latin typeface="Palatino Linotype" pitchFamily="18" charset="0"/>
              </a:rPr>
              <a:t>καθώς, όπως εκείνος με την παρατήρηση των </a:t>
            </a:r>
            <a:r>
              <a:rPr lang="el-GR" sz="2600" dirty="0" err="1" smtClean="0">
                <a:latin typeface="Palatino Linotype" pitchFamily="18" charset="0"/>
              </a:rPr>
              <a:t>λατρευόμενων</a:t>
            </a:r>
            <a:r>
              <a:rPr lang="el-GR" sz="2600" dirty="0" smtClean="0">
                <a:latin typeface="Palatino Linotype" pitchFamily="18" charset="0"/>
              </a:rPr>
              <a:t> από το λαό του αστέρων συνειδητοποίησε την ύπαρξη του αληθινού Θεού και ανταποκρίθηκε στην κλήση Του να πορευθεί στη Χαναάν, έτσι και οι μάγοι ακολουθώντας την ίδια οδό φθάνουν στο θείο βρέφος. Ο Θεός ομιλεί στη «γλώσσα» των Μάγων: </a:t>
            </a:r>
            <a:r>
              <a:rPr lang="el-GR" sz="2600" i="1" dirty="0" smtClean="0">
                <a:latin typeface="Palatino Linotype" pitchFamily="18" charset="0"/>
              </a:rPr>
              <a:t>οι τοις </a:t>
            </a:r>
            <a:r>
              <a:rPr lang="el-GR" sz="2600" i="1" dirty="0" err="1" smtClean="0">
                <a:latin typeface="Palatino Linotype" pitchFamily="18" charset="0"/>
              </a:rPr>
              <a:t>άστροις</a:t>
            </a:r>
            <a:r>
              <a:rPr lang="el-GR" sz="2600" i="1" dirty="0" smtClean="0">
                <a:latin typeface="Palatino Linotype" pitchFamily="18" charset="0"/>
              </a:rPr>
              <a:t> </a:t>
            </a:r>
            <a:r>
              <a:rPr lang="el-GR" sz="2600" i="1" dirty="0" err="1" smtClean="0">
                <a:latin typeface="Palatino Linotype" pitchFamily="18" charset="0"/>
              </a:rPr>
              <a:t>λατρεύοντες</a:t>
            </a:r>
            <a:r>
              <a:rPr lang="el-GR" sz="2600" i="1" dirty="0" smtClean="0">
                <a:latin typeface="Palatino Linotype" pitchFamily="18" charset="0"/>
              </a:rPr>
              <a:t> υπό αστέρος οδηγούμενοι</a:t>
            </a:r>
            <a:r>
              <a:rPr lang="el-GR" sz="2600" dirty="0" smtClean="0">
                <a:latin typeface="Palatino Linotype" pitchFamily="18" charset="0"/>
              </a:rPr>
              <a:t> (</a:t>
            </a:r>
            <a:r>
              <a:rPr lang="el-GR" sz="2600" dirty="0" err="1" smtClean="0">
                <a:latin typeface="Palatino Linotype" pitchFamily="18" charset="0"/>
              </a:rPr>
              <a:t>Απολυτ</a:t>
            </a:r>
            <a:r>
              <a:rPr lang="el-GR" sz="2600" dirty="0" smtClean="0">
                <a:latin typeface="Palatino Linotype" pitchFamily="18" charset="0"/>
              </a:rPr>
              <a:t>. Χριστουγέννων)</a:t>
            </a:r>
          </a:p>
          <a:p>
            <a:pPr algn="just">
              <a:lnSpc>
                <a:spcPct val="160000"/>
              </a:lnSpc>
            </a:pPr>
            <a:endParaRPr lang="el-GR" sz="2600" dirty="0" smtClean="0">
              <a:latin typeface="Palatino Linotype" pitchFamily="18" charset="0"/>
            </a:endParaRPr>
          </a:p>
          <a:p>
            <a:endParaRPr lang="el-GR" dirty="0"/>
          </a:p>
        </p:txBody>
      </p:sp>
    </p:spTree>
  </p:cSld>
  <p:clrMapOvr>
    <a:masterClrMapping/>
  </p:clrMapOvr>
  <p:transition spd="slow">
    <p:cover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395536" y="836712"/>
            <a:ext cx="8229600" cy="1066800"/>
          </a:xfrm>
        </p:spPr>
        <p:txBody>
          <a:bodyPr/>
          <a:lstStyle/>
          <a:p>
            <a:r>
              <a:rPr lang="el-GR" b="1" dirty="0" smtClean="0">
                <a:solidFill>
                  <a:schemeClr val="accent2"/>
                </a:solidFill>
                <a:latin typeface="Palatino Linotype" pitchFamily="18" charset="0"/>
              </a:rPr>
              <a:t>Γ. Ο ΑΣΤΕΡΑΣ</a:t>
            </a:r>
            <a:endParaRPr lang="el-GR" dirty="0" smtClean="0"/>
          </a:p>
        </p:txBody>
      </p:sp>
      <p:sp>
        <p:nvSpPr>
          <p:cNvPr id="3" name="2 - Θέση περιεχομένου"/>
          <p:cNvSpPr>
            <a:spLocks noGrp="1"/>
          </p:cNvSpPr>
          <p:nvPr>
            <p:ph idx="1"/>
          </p:nvPr>
        </p:nvSpPr>
        <p:spPr>
          <a:xfrm>
            <a:off x="611560" y="1673225"/>
            <a:ext cx="8154987" cy="5184775"/>
          </a:xfrm>
        </p:spPr>
        <p:txBody>
          <a:bodyPr>
            <a:normAutofit/>
          </a:bodyPr>
          <a:lstStyle/>
          <a:p>
            <a:pPr algn="just">
              <a:lnSpc>
                <a:spcPct val="150000"/>
              </a:lnSpc>
              <a:defRPr/>
            </a:pPr>
            <a:r>
              <a:rPr lang="el-GR" sz="2000" dirty="0" smtClean="0">
                <a:latin typeface="Palatino Linotype" pitchFamily="18" charset="0"/>
              </a:rPr>
              <a:t>Μεταξύ 1 Απριλίου 7 </a:t>
            </a:r>
            <a:r>
              <a:rPr lang="el-GR" sz="2000" dirty="0" err="1" smtClean="0">
                <a:latin typeface="Palatino Linotype" pitchFamily="18" charset="0"/>
              </a:rPr>
              <a:t>π.Χ.</a:t>
            </a:r>
            <a:r>
              <a:rPr lang="el-GR" sz="2000" dirty="0" smtClean="0">
                <a:latin typeface="Palatino Linotype" pitchFamily="18" charset="0"/>
              </a:rPr>
              <a:t> - 1 Απριλίου 6 π.</a:t>
            </a:r>
            <a:r>
              <a:rPr lang="el-GR" sz="2000" cap="all" dirty="0" smtClean="0">
                <a:latin typeface="Palatino Linotype" pitchFamily="18" charset="0"/>
              </a:rPr>
              <a:t>χ</a:t>
            </a:r>
            <a:r>
              <a:rPr lang="el-GR" sz="2000" dirty="0" smtClean="0">
                <a:latin typeface="Palatino Linotype" pitchFamily="18" charset="0"/>
              </a:rPr>
              <a:t>. υπήρξε πράγματι σύνοδος των γιγάντων πλανητών </a:t>
            </a:r>
            <a:r>
              <a:rPr lang="el-GR" sz="2000" dirty="0" err="1" smtClean="0">
                <a:latin typeface="Palatino Linotype" pitchFamily="18" charset="0"/>
              </a:rPr>
              <a:t>Δίακαι</a:t>
            </a:r>
            <a:r>
              <a:rPr lang="el-GR" sz="2000" dirty="0" smtClean="0">
                <a:latin typeface="Palatino Linotype" pitchFamily="18" charset="0"/>
              </a:rPr>
              <a:t> Κρόνου στην άκρη του ζωδιακού κύκλου των Ιχθύων. Αυτή η σύνοδος, η οποία είχε συμβεί 854 χρόνια προηγουμένως, και θεωρήθηκε ως το γεγονός της χιλιετηρίδας, είχε εξαιρετική συμβολική σημασία, καθώς ο Δίας θεωρούνταν αστέρας </a:t>
            </a:r>
            <a:r>
              <a:rPr lang="el-GR" sz="2000" i="1" dirty="0" smtClean="0">
                <a:latin typeface="Palatino Linotype" pitchFamily="18" charset="0"/>
              </a:rPr>
              <a:t>βασιλικός</a:t>
            </a:r>
            <a:r>
              <a:rPr lang="el-GR" sz="2000" dirty="0" smtClean="0">
                <a:latin typeface="Palatino Linotype" pitchFamily="18" charset="0"/>
              </a:rPr>
              <a:t>, ο Κρόνος (= </a:t>
            </a:r>
            <a:r>
              <a:rPr lang="en-US" sz="2000" dirty="0" err="1" smtClean="0">
                <a:latin typeface="Palatino Linotype" pitchFamily="18" charset="0"/>
              </a:rPr>
              <a:t>Kewan</a:t>
            </a:r>
            <a:r>
              <a:rPr lang="el-GR" sz="2000" baseline="30000" dirty="0" smtClean="0">
                <a:latin typeface="Palatino Linotype" pitchFamily="18" charset="0"/>
              </a:rPr>
              <a:t>.</a:t>
            </a:r>
            <a:r>
              <a:rPr lang="el-GR" sz="2000" dirty="0" smtClean="0">
                <a:latin typeface="Palatino Linotype" pitchFamily="18" charset="0"/>
              </a:rPr>
              <a:t> Αμ. 5, 26) ήταν σύμβολο των Ιουδαίων, ενώ ο αστερισμός των Ιχθύων αντιστοιχούσε γεωγραφικά στις χώρες της εύφορης ημισελήνου, στην περιοχή δηλαδή από τη Βαβυλωνία μέχρι την Παλαιστίνη, και αποτελούσε σημείο των </a:t>
            </a:r>
            <a:r>
              <a:rPr lang="el-GR" sz="2000" cap="all" dirty="0" smtClean="0">
                <a:latin typeface="Palatino Linotype" pitchFamily="18" charset="0"/>
              </a:rPr>
              <a:t>ε</a:t>
            </a:r>
            <a:r>
              <a:rPr lang="el-GR" sz="2000" dirty="0" smtClean="0">
                <a:latin typeface="Palatino Linotype" pitchFamily="18" charset="0"/>
              </a:rPr>
              <a:t>σχάτων. </a:t>
            </a:r>
          </a:p>
        </p:txBody>
      </p:sp>
    </p:spTree>
  </p:cSld>
  <p:clrMapOvr>
    <a:masterClrMapping/>
  </p:clrMapOvr>
  <p:transition spd="slow">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C253011D-87D8-44AE-B137-F1558B2A836E}" type="slidenum">
              <a:rPr lang="el-GR" smtClean="0"/>
              <a:pPr/>
              <a:t>2</a:t>
            </a:fld>
            <a:endParaRPr lang="el-GR"/>
          </a:p>
        </p:txBody>
      </p:sp>
      <p:sp>
        <p:nvSpPr>
          <p:cNvPr id="5" name="1 - Τίτλος"/>
          <p:cNvSpPr txBox="1">
            <a:spLocks/>
          </p:cNvSpPr>
          <p:nvPr/>
        </p:nvSpPr>
        <p:spPr>
          <a:xfrm>
            <a:off x="685800" y="2174999"/>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2"/>
                </a:solidFill>
                <a:effectLst/>
                <a:uLnTx/>
                <a:uFillTx/>
                <a:latin typeface="Palatino Linotype" pitchFamily="18" charset="0"/>
                <a:ea typeface="+mj-ea"/>
                <a:cs typeface="+mj-cs"/>
              </a:rPr>
              <a:t>ΕΙΣΑΓΩΓΗ </a:t>
            </a:r>
            <a:br>
              <a:rPr kumimoji="0" lang="el-GR" sz="3600" b="1" i="0" u="none" strike="noStrike" kern="1200" cap="none" spc="0" normalizeH="0" baseline="0" noProof="0" dirty="0" smtClean="0">
                <a:ln>
                  <a:noFill/>
                </a:ln>
                <a:solidFill>
                  <a:schemeClr val="tx2"/>
                </a:solidFill>
                <a:effectLst/>
                <a:uLnTx/>
                <a:uFillTx/>
                <a:latin typeface="Palatino Linotype" pitchFamily="18" charset="0"/>
                <a:ea typeface="+mj-ea"/>
                <a:cs typeface="+mj-cs"/>
              </a:rPr>
            </a:br>
            <a:r>
              <a:rPr kumimoji="0" lang="el-GR" sz="3600" b="1" i="0" u="none" strike="noStrike" kern="1200" cap="none" spc="0" normalizeH="0" baseline="0" noProof="0" dirty="0" smtClean="0">
                <a:ln>
                  <a:noFill/>
                </a:ln>
                <a:solidFill>
                  <a:schemeClr val="tx2"/>
                </a:solidFill>
                <a:effectLst/>
                <a:uLnTx/>
                <a:uFillTx/>
                <a:latin typeface="Palatino Linotype" pitchFamily="18" charset="0"/>
                <a:ea typeface="+mj-ea"/>
                <a:cs typeface="+mj-cs"/>
              </a:rPr>
              <a:t>ΣΤΗΝ ΚΑΙΝΗ ΔΙΑΘΗΚΗ</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3600" b="1" dirty="0" smtClean="0">
              <a:solidFill>
                <a:schemeClr val="tx2"/>
              </a:solidFill>
              <a:latin typeface="Palatino Linotype" pitchFamily="18" charset="0"/>
              <a:ea typeface="+mj-ea"/>
              <a:cs typeface="+mj-cs"/>
            </a:endParaRPr>
          </a:p>
        </p:txBody>
      </p:sp>
      <p:sp>
        <p:nvSpPr>
          <p:cNvPr id="6" name="2 - Θέση περιεχομένου"/>
          <p:cNvSpPr txBox="1">
            <a:spLocks/>
          </p:cNvSpPr>
          <p:nvPr/>
        </p:nvSpPr>
        <p:spPr>
          <a:xfrm>
            <a:off x="251520" y="4052664"/>
            <a:ext cx="8640960" cy="1752600"/>
          </a:xfrm>
          <a:prstGeom prst="rect">
            <a:avLst/>
          </a:prstGeom>
        </p:spPr>
        <p:txBody>
          <a:bodyPr>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l-GR" sz="2800" b="0" i="0" u="none" strike="noStrike" kern="1200" cap="none" spc="0" normalizeH="0" baseline="0" noProof="0" dirty="0" smtClean="0">
              <a:ln>
                <a:noFill/>
              </a:ln>
              <a:solidFill>
                <a:schemeClr val="accent2">
                  <a:lumMod val="50000"/>
                </a:schemeClr>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el-GR" sz="2000" b="1" i="0" u="none" strike="noStrike" kern="1200" cap="none" spc="0" normalizeH="0" baseline="0" noProof="0" dirty="0" smtClean="0">
                <a:ln>
                  <a:noFill/>
                </a:ln>
                <a:solidFill>
                  <a:schemeClr val="accent2">
                    <a:lumMod val="50000"/>
                  </a:schemeClr>
                </a:solidFill>
                <a:effectLst/>
                <a:uLnTx/>
                <a:uFillTx/>
                <a:latin typeface="+mn-lt"/>
                <a:ea typeface="+mn-ea"/>
                <a:cs typeface="+mn-cs"/>
              </a:rPr>
              <a:t>Διδάσκων: </a:t>
            </a:r>
            <a:r>
              <a:rPr kumimoji="0" lang="el-GR" sz="2000" b="1" i="0" u="none" strike="noStrike" kern="1200" cap="none" spc="0" normalizeH="0" baseline="0" noProof="0" dirty="0" err="1" smtClean="0">
                <a:ln>
                  <a:noFill/>
                </a:ln>
                <a:solidFill>
                  <a:schemeClr val="accent2">
                    <a:lumMod val="50000"/>
                  </a:schemeClr>
                </a:solidFill>
                <a:effectLst/>
                <a:uLnTx/>
                <a:uFillTx/>
                <a:latin typeface="+mn-lt"/>
                <a:ea typeface="+mn-ea"/>
                <a:cs typeface="+mn-cs"/>
              </a:rPr>
              <a:t>Αναπλ</a:t>
            </a:r>
            <a:r>
              <a:rPr kumimoji="0" lang="el-GR" sz="2000" b="1" i="0" u="none" strike="noStrike" kern="1200" cap="none" spc="0" normalizeH="0" baseline="0" noProof="0" dirty="0" smtClean="0">
                <a:ln>
                  <a:noFill/>
                </a:ln>
                <a:solidFill>
                  <a:schemeClr val="accent2">
                    <a:lumMod val="50000"/>
                  </a:schemeClr>
                </a:solidFill>
                <a:effectLst/>
                <a:uLnTx/>
                <a:uFillTx/>
                <a:latin typeface="+mn-lt"/>
                <a:ea typeface="+mn-ea"/>
                <a:cs typeface="+mn-cs"/>
              </a:rPr>
              <a:t>. Καθηγητής  ΣΩΤΗΡΙΟΣ ΔΕΣΠΟΤΗΣ</a:t>
            </a:r>
          </a:p>
        </p:txBody>
      </p:sp>
      <p:sp>
        <p:nvSpPr>
          <p:cNvPr id="7" name="6 - TextBox"/>
          <p:cNvSpPr txBox="1"/>
          <p:nvPr/>
        </p:nvSpPr>
        <p:spPr>
          <a:xfrm>
            <a:off x="735148" y="692696"/>
            <a:ext cx="7673704" cy="1508105"/>
          </a:xfrm>
          <a:prstGeom prst="rect">
            <a:avLst/>
          </a:prstGeom>
          <a:noFill/>
        </p:spPr>
        <p:txBody>
          <a:bodyPr wrap="none" rtlCol="0">
            <a:spAutoFit/>
          </a:bodyPr>
          <a:lstStyle/>
          <a:p>
            <a:pPr algn="ctr"/>
            <a:r>
              <a:rPr lang="el-GR" sz="2000" b="1" dirty="0" smtClean="0">
                <a:solidFill>
                  <a:schemeClr val="accent2">
                    <a:lumMod val="50000"/>
                  </a:schemeClr>
                </a:solidFill>
              </a:rPr>
              <a:t>ΕΘΝΙΚΟ ΚΑΙ ΚΑΠΟΔΙΣΤΡΙΑΚΟ ΠΑΝΕΠΙΣΤΗΜΙΟ ΑΘΗΝΩΝ</a:t>
            </a:r>
          </a:p>
          <a:p>
            <a:pPr algn="ctr"/>
            <a:r>
              <a:rPr lang="el-GR" sz="2000" b="1" dirty="0" smtClean="0">
                <a:solidFill>
                  <a:schemeClr val="accent2">
                    <a:lumMod val="50000"/>
                  </a:schemeClr>
                </a:solidFill>
              </a:rPr>
              <a:t>ΘΕΟΛΟΓΙΚΗ ΣΧΟΛΗ</a:t>
            </a:r>
          </a:p>
          <a:p>
            <a:pPr algn="ctr"/>
            <a:r>
              <a:rPr lang="el-GR" sz="2000" b="1" dirty="0" smtClean="0">
                <a:solidFill>
                  <a:schemeClr val="accent2">
                    <a:lumMod val="50000"/>
                  </a:schemeClr>
                </a:solidFill>
              </a:rPr>
              <a:t>ΤΜΗΜΑ ΚΟΙΝΩΝΙΚΗΣ ΘΕΟΛΟΓΙΑΣ </a:t>
            </a:r>
          </a:p>
          <a:p>
            <a:pPr algn="ctr"/>
            <a:endParaRPr lang="el-GR" b="1" dirty="0" smtClean="0">
              <a:solidFill>
                <a:schemeClr val="bg1"/>
              </a:solidFill>
            </a:endParaRPr>
          </a:p>
          <a:p>
            <a:endParaRPr lang="el-GR" dirty="0"/>
          </a:p>
        </p:txBody>
      </p:sp>
      <p:sp>
        <p:nvSpPr>
          <p:cNvPr id="8" name="7 - TextBox"/>
          <p:cNvSpPr txBox="1"/>
          <p:nvPr/>
        </p:nvSpPr>
        <p:spPr>
          <a:xfrm>
            <a:off x="1820702" y="5510262"/>
            <a:ext cx="5502597" cy="1231106"/>
          </a:xfrm>
          <a:prstGeom prst="rect">
            <a:avLst/>
          </a:prstGeom>
          <a:noFill/>
        </p:spPr>
        <p:txBody>
          <a:bodyPr wrap="none" rtlCol="0">
            <a:spAutoFit/>
          </a:bodyPr>
          <a:lstStyle/>
          <a:p>
            <a:pPr algn="ctr"/>
            <a:r>
              <a:rPr lang="el-GR" sz="1400" dirty="0">
                <a:latin typeface="Palatino Linotype" pitchFamily="18" charset="0"/>
              </a:rPr>
              <a:t>ΤΟΜΕΑΣ ΒΙΒΛΙΚΩΝ ΣΠΟΥΔΩΝ ΚΑΙ ΠΟΛΙΤΙΣΤΙΚΟΥ</a:t>
            </a:r>
          </a:p>
          <a:p>
            <a:pPr algn="ctr"/>
            <a:r>
              <a:rPr lang="el-GR" sz="1400" dirty="0">
                <a:latin typeface="Palatino Linotype" pitchFamily="18" charset="0"/>
              </a:rPr>
              <a:t>ΒΙΟΥ ΜΕΣΟΓΕΙΟΥ</a:t>
            </a:r>
          </a:p>
          <a:p>
            <a:pPr algn="ctr"/>
            <a:r>
              <a:rPr lang="el-GR" sz="1400" dirty="0" err="1">
                <a:latin typeface="Palatino Linotype" pitchFamily="18" charset="0"/>
              </a:rPr>
              <a:t>Τηλ</a:t>
            </a:r>
            <a:r>
              <a:rPr lang="el-GR" sz="1400" dirty="0">
                <a:latin typeface="Palatino Linotype" pitchFamily="18" charset="0"/>
              </a:rPr>
              <a:t>.-</a:t>
            </a:r>
            <a:r>
              <a:rPr lang="de-DE" sz="1400" dirty="0">
                <a:latin typeface="Palatino Linotype" pitchFamily="18" charset="0"/>
              </a:rPr>
              <a:t>Fax</a:t>
            </a:r>
            <a:r>
              <a:rPr lang="el-GR" sz="1400" dirty="0">
                <a:latin typeface="Palatino Linotype" pitchFamily="18" charset="0"/>
              </a:rPr>
              <a:t> : 003/210/ 727- 5824</a:t>
            </a:r>
          </a:p>
          <a:p>
            <a:pPr algn="ctr"/>
            <a:r>
              <a:rPr lang="el-GR" sz="1400" dirty="0" err="1">
                <a:latin typeface="Palatino Linotype" pitchFamily="18" charset="0"/>
              </a:rPr>
              <a:t>sotdespo@soctheol.uoa.gr</a:t>
            </a:r>
            <a:endParaRPr lang="el-GR" sz="1400" dirty="0">
              <a:latin typeface="Palatino Linotype" pitchFamily="18" charset="0"/>
            </a:endParaRPr>
          </a:p>
          <a:p>
            <a:endParaRPr lang="el-GR" dirty="0"/>
          </a:p>
        </p:txBody>
      </p:sp>
      <p:sp>
        <p:nvSpPr>
          <p:cNvPr id="9" name="8 - Ορθογώνιο"/>
          <p:cNvSpPr/>
          <p:nvPr/>
        </p:nvSpPr>
        <p:spPr>
          <a:xfrm>
            <a:off x="2339752" y="3429000"/>
            <a:ext cx="4572000" cy="1015663"/>
          </a:xfrm>
          <a:prstGeom prst="rect">
            <a:avLst/>
          </a:prstGeom>
        </p:spPr>
        <p:txBody>
          <a:bodyPr>
            <a:spAutoFit/>
          </a:bodyPr>
          <a:lstStyle/>
          <a:p>
            <a:pPr algn="ctr"/>
            <a:r>
              <a:rPr lang="el-GR" sz="2000" b="1" dirty="0" smtClean="0">
                <a:solidFill>
                  <a:schemeClr val="tx2">
                    <a:lumMod val="75000"/>
                  </a:schemeClr>
                </a:solidFill>
                <a:latin typeface="Palatino Linotype" pitchFamily="18" charset="0"/>
              </a:rPr>
              <a:t>Η ΓΕΝΝΗΣΗ ΣΤΟ ΚΑΤΑ ΜΑΤΘΑΙΟΝ</a:t>
            </a:r>
            <a:br>
              <a:rPr lang="el-GR" sz="2000" b="1" dirty="0" smtClean="0">
                <a:solidFill>
                  <a:schemeClr val="tx2">
                    <a:lumMod val="75000"/>
                  </a:schemeClr>
                </a:solidFill>
                <a:latin typeface="Palatino Linotype" pitchFamily="18" charset="0"/>
              </a:rPr>
            </a:br>
            <a:r>
              <a:rPr lang="el-GR" sz="2000" b="1" dirty="0" smtClean="0">
                <a:solidFill>
                  <a:schemeClr val="tx2">
                    <a:lumMod val="75000"/>
                  </a:schemeClr>
                </a:solidFill>
                <a:latin typeface="Palatino Linotype" pitchFamily="18" charset="0"/>
              </a:rPr>
              <a:t>ΚΑΙ ΤΟ ΚΑΤΑ ΛΟΥΚΑΝ</a:t>
            </a:r>
            <a:endParaRPr lang="el-GR" sz="2000" b="1" dirty="0">
              <a:solidFill>
                <a:schemeClr val="tx2">
                  <a:lumMod val="75000"/>
                </a:schemeClr>
              </a:solidFill>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accent2"/>
                </a:solidFill>
                <a:latin typeface="Palatino Linotype" pitchFamily="18" charset="0"/>
              </a:rPr>
              <a:t>Γ. Ο ΑΣΤΕΡΑΣ</a:t>
            </a:r>
            <a:endParaRPr lang="el-GR" dirty="0"/>
          </a:p>
        </p:txBody>
      </p:sp>
      <p:sp>
        <p:nvSpPr>
          <p:cNvPr id="3" name="2 - Θέση περιεχομένου"/>
          <p:cNvSpPr>
            <a:spLocks noGrp="1"/>
          </p:cNvSpPr>
          <p:nvPr>
            <p:ph idx="1"/>
          </p:nvPr>
        </p:nvSpPr>
        <p:spPr/>
        <p:txBody>
          <a:bodyPr>
            <a:normAutofit/>
          </a:bodyPr>
          <a:lstStyle/>
          <a:p>
            <a:pPr algn="just">
              <a:lnSpc>
                <a:spcPct val="150000"/>
              </a:lnSpc>
            </a:pPr>
            <a:r>
              <a:rPr lang="el-GR" sz="2000" dirty="0" smtClean="0">
                <a:latin typeface="Palatino Linotype" pitchFamily="18" charset="0"/>
              </a:rPr>
              <a:t>Ο αστέρας, βέβαια, των μάγων είχε παράδοξες ιδιότητες, καθώς μετά την επίσκεψη στην Ιερουσαλήμ </a:t>
            </a:r>
            <a:r>
              <a:rPr lang="el-GR" sz="2000" b="1" i="1" dirty="0" err="1" smtClean="0">
                <a:latin typeface="Palatino Linotype" pitchFamily="18" charset="0"/>
              </a:rPr>
              <a:t>προῆγε</a:t>
            </a:r>
            <a:r>
              <a:rPr lang="el-GR" sz="2000" dirty="0" smtClean="0">
                <a:latin typeface="Palatino Linotype" pitchFamily="18" charset="0"/>
              </a:rPr>
              <a:t> τους μάγους στο σημείο, όπου βρισκόταν το </a:t>
            </a:r>
            <a:r>
              <a:rPr lang="el-GR" sz="2000" i="1" dirty="0" smtClean="0">
                <a:latin typeface="Palatino Linotype" pitchFamily="18" charset="0"/>
              </a:rPr>
              <a:t>«</a:t>
            </a:r>
            <a:r>
              <a:rPr lang="el-GR" sz="2000" i="1" dirty="0" err="1" smtClean="0">
                <a:latin typeface="Palatino Linotype" pitchFamily="18" charset="0"/>
              </a:rPr>
              <a:t>Παιδίον</a:t>
            </a:r>
            <a:r>
              <a:rPr lang="el-GR" sz="2000" i="1" dirty="0" smtClean="0">
                <a:latin typeface="Palatino Linotype" pitchFamily="18" charset="0"/>
              </a:rPr>
              <a:t> Νέον»</a:t>
            </a:r>
            <a:r>
              <a:rPr lang="el-GR" sz="2000" dirty="0" smtClean="0">
                <a:latin typeface="Palatino Linotype" pitchFamily="18" charset="0"/>
              </a:rPr>
              <a:t> ο </a:t>
            </a:r>
            <a:r>
              <a:rPr lang="el-GR" sz="2000" i="1" dirty="0" smtClean="0">
                <a:latin typeface="Palatino Linotype" pitchFamily="18" charset="0"/>
              </a:rPr>
              <a:t>«προ αιώνων Θεός» , </a:t>
            </a:r>
            <a:r>
              <a:rPr lang="el-GR" sz="2000" dirty="0" smtClean="0">
                <a:latin typeface="Palatino Linotype" pitchFamily="18" charset="0"/>
              </a:rPr>
              <a:t>όπως συνέβη στην Έξοδο των Ιουδαίων με τη νεφέλη και τη στήλη (Εξ. 13, 21).</a:t>
            </a:r>
          </a:p>
          <a:p>
            <a:endParaRPr lang="el-GR" dirty="0"/>
          </a:p>
        </p:txBody>
      </p:sp>
    </p:spTree>
  </p:cSld>
  <p:clrMapOvr>
    <a:masterClrMapping/>
  </p:clrMapOvr>
  <p:transition spd="slow">
    <p:cover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Δ. ΔΙΑΦΟΡΕΣ ΜΕ ΤΟ </a:t>
            </a:r>
            <a:r>
              <a:rPr lang="el-GR" sz="3200" b="1" i="1" dirty="0" smtClean="0">
                <a:solidFill>
                  <a:schemeClr val="accent2"/>
                </a:solidFill>
                <a:latin typeface="Palatino Linotype" pitchFamily="18" charset="0"/>
              </a:rPr>
              <a:t>ΚΑΤΑ ΛΟΥΚΑ</a:t>
            </a:r>
            <a:endParaRPr lang="el-GR" sz="3200" b="1" i="1" dirty="0">
              <a:solidFill>
                <a:schemeClr val="accent2"/>
              </a:solidFill>
              <a:latin typeface="Palatino Linotype" pitchFamily="18" charset="0"/>
            </a:endParaRPr>
          </a:p>
        </p:txBody>
      </p:sp>
      <p:sp>
        <p:nvSpPr>
          <p:cNvPr id="3" name="2 - Θέση περιεχομένου"/>
          <p:cNvSpPr>
            <a:spLocks noGrp="1"/>
          </p:cNvSpPr>
          <p:nvPr>
            <p:ph idx="1"/>
          </p:nvPr>
        </p:nvSpPr>
        <p:spPr/>
        <p:txBody>
          <a:bodyPr>
            <a:normAutofit fontScale="85000" lnSpcReduction="20000"/>
          </a:bodyPr>
          <a:lstStyle/>
          <a:p>
            <a:pPr algn="just">
              <a:lnSpc>
                <a:spcPct val="160000"/>
              </a:lnSpc>
            </a:pPr>
            <a:r>
              <a:rPr lang="el-GR" sz="2600" b="1" i="1" dirty="0" smtClean="0">
                <a:latin typeface="Palatino Linotype" pitchFamily="18" charset="0"/>
              </a:rPr>
              <a:t>Πρώτον:</a:t>
            </a:r>
            <a:r>
              <a:rPr lang="el-GR" sz="2600" dirty="0" smtClean="0">
                <a:latin typeface="Palatino Linotype" pitchFamily="18" charset="0"/>
              </a:rPr>
              <a:t> Ο Λουκάς εντάσσει έτσι τα περιστατικά </a:t>
            </a:r>
            <a:r>
              <a:rPr lang="el-GR" sz="2600" dirty="0" err="1" smtClean="0">
                <a:latin typeface="Palatino Linotype" pitchFamily="18" charset="0"/>
              </a:rPr>
              <a:t>τής</a:t>
            </a:r>
            <a:r>
              <a:rPr lang="el-GR" sz="2600" dirty="0" smtClean="0">
                <a:latin typeface="Palatino Linotype" pitchFamily="18" charset="0"/>
              </a:rPr>
              <a:t> γεννήσεως και της δράσης του Ιησού στις </a:t>
            </a:r>
            <a:r>
              <a:rPr lang="el-GR" sz="2600" b="1" dirty="0" smtClean="0">
                <a:latin typeface="Palatino Linotype" pitchFamily="18" charset="0"/>
              </a:rPr>
              <a:t>οικουμενικές τους διαστάσεις</a:t>
            </a:r>
            <a:r>
              <a:rPr lang="el-GR" sz="2600" dirty="0" smtClean="0">
                <a:latin typeface="Palatino Linotype" pitchFamily="18" charset="0"/>
              </a:rPr>
              <a:t> και προοπτικές, προσπαθώντας επακριβώς να τα χρονολογήσει (1, 5</a:t>
            </a:r>
            <a:r>
              <a:rPr lang="el-GR" sz="2600" baseline="30000" dirty="0" smtClean="0">
                <a:latin typeface="Palatino Linotype" pitchFamily="18" charset="0"/>
              </a:rPr>
              <a:t>.</a:t>
            </a:r>
            <a:r>
              <a:rPr lang="el-GR" sz="2600" dirty="0" smtClean="0">
                <a:latin typeface="Palatino Linotype" pitchFamily="18" charset="0"/>
              </a:rPr>
              <a:t> 2, 1 κ.ε.</a:t>
            </a:r>
            <a:r>
              <a:rPr lang="el-GR" sz="2600" baseline="30000" dirty="0" smtClean="0">
                <a:latin typeface="Palatino Linotype" pitchFamily="18" charset="0"/>
              </a:rPr>
              <a:t>.</a:t>
            </a:r>
            <a:r>
              <a:rPr lang="el-GR" sz="2600" dirty="0" smtClean="0">
                <a:latin typeface="Palatino Linotype" pitchFamily="18" charset="0"/>
              </a:rPr>
              <a:t> 3, 1 κ.ε.). Ο Ιησούς γεννάται </a:t>
            </a:r>
            <a:r>
              <a:rPr lang="el-GR" sz="2600" b="1" dirty="0" smtClean="0">
                <a:latin typeface="Palatino Linotype" pitchFamily="18" charset="0"/>
              </a:rPr>
              <a:t>επί Αυγούστου  </a:t>
            </a:r>
            <a:r>
              <a:rPr lang="el-GR" sz="2600" dirty="0" smtClean="0">
                <a:latin typeface="Palatino Linotype" pitchFamily="18" charset="0"/>
              </a:rPr>
              <a:t>(</a:t>
            </a:r>
            <a:r>
              <a:rPr lang="de-DE" sz="2600" dirty="0" err="1" smtClean="0">
                <a:latin typeface="Palatino Linotype" pitchFamily="18" charset="0"/>
              </a:rPr>
              <a:t>Gajus</a:t>
            </a:r>
            <a:r>
              <a:rPr lang="el-GR" sz="2600" dirty="0" smtClean="0">
                <a:latin typeface="Palatino Linotype" pitchFamily="18" charset="0"/>
              </a:rPr>
              <a:t> Ι</a:t>
            </a:r>
            <a:r>
              <a:rPr lang="de-DE" sz="2600" dirty="0" err="1" smtClean="0">
                <a:latin typeface="Palatino Linotype" pitchFamily="18" charset="0"/>
              </a:rPr>
              <a:t>ulius</a:t>
            </a:r>
            <a:r>
              <a:rPr lang="de-DE" sz="2600" dirty="0" smtClean="0">
                <a:latin typeface="Palatino Linotype" pitchFamily="18" charset="0"/>
              </a:rPr>
              <a:t> Caesar </a:t>
            </a:r>
            <a:r>
              <a:rPr lang="de-DE" sz="2600" dirty="0" err="1" smtClean="0">
                <a:latin typeface="Palatino Linotype" pitchFamily="18" charset="0"/>
              </a:rPr>
              <a:t>Octavianus</a:t>
            </a:r>
            <a:r>
              <a:rPr lang="el-GR" sz="2600" dirty="0" smtClean="0">
                <a:latin typeface="Palatino Linotype" pitchFamily="18" charset="0"/>
              </a:rPr>
              <a:t> 63 π.Χ.-14 </a:t>
            </a:r>
            <a:r>
              <a:rPr lang="el-GR" sz="2600" dirty="0" err="1" smtClean="0">
                <a:latin typeface="Palatino Linotype" pitchFamily="18" charset="0"/>
              </a:rPr>
              <a:t>μ.Χ</a:t>
            </a:r>
            <a:r>
              <a:rPr lang="el-GR" sz="2600" dirty="0" smtClean="0">
                <a:latin typeface="Palatino Linotype" pitchFamily="18" charset="0"/>
              </a:rPr>
              <a:t>.) όταν για πρώτη φορά στην Ιστορία  απαντά η Παγκοσμιοποίηση (Κοινή Γλώσσα, Ισχυρό Νόμισμα/Δηνάριο, Διαδίκτυο Επικοινωνίας, </a:t>
            </a:r>
            <a:r>
              <a:rPr lang="el-GR" sz="2600" dirty="0" err="1" smtClean="0">
                <a:latin typeface="Palatino Linotype" pitchFamily="18" charset="0"/>
              </a:rPr>
              <a:t>Ρωμ</a:t>
            </a:r>
            <a:r>
              <a:rPr lang="el-GR" sz="2600" dirty="0" smtClean="0">
                <a:latin typeface="Palatino Linotype" pitchFamily="18" charset="0"/>
              </a:rPr>
              <a:t>. Νομοθεσία).</a:t>
            </a:r>
          </a:p>
          <a:p>
            <a:endParaRPr lang="el-GR" dirty="0"/>
          </a:p>
        </p:txBody>
      </p:sp>
    </p:spTree>
  </p:cSld>
  <p:clrMapOvr>
    <a:masterClrMapping/>
  </p:clrMapOvr>
  <p:transition spd="slow">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Δ. ΔΙΑΦΟΡΕΣ ΜΕ ΤΟ </a:t>
            </a:r>
            <a:r>
              <a:rPr lang="el-GR" sz="3200" b="1" i="1" dirty="0" smtClean="0">
                <a:solidFill>
                  <a:schemeClr val="accent2"/>
                </a:solidFill>
                <a:latin typeface="Palatino Linotype" pitchFamily="18" charset="0"/>
              </a:rPr>
              <a:t>ΚΑΤΑ ΛΟΥΚΑ</a:t>
            </a:r>
            <a:endParaRPr lang="el-GR" sz="3200" b="1" i="1" dirty="0">
              <a:solidFill>
                <a:schemeClr val="accent2"/>
              </a:solidFill>
              <a:latin typeface="Palatino Linotype" pitchFamily="18" charset="0"/>
            </a:endParaRPr>
          </a:p>
        </p:txBody>
      </p:sp>
      <p:sp>
        <p:nvSpPr>
          <p:cNvPr id="3" name="2 - Θέση περιεχομένου"/>
          <p:cNvSpPr>
            <a:spLocks noGrp="1"/>
          </p:cNvSpPr>
          <p:nvPr>
            <p:ph idx="1"/>
          </p:nvPr>
        </p:nvSpPr>
        <p:spPr/>
        <p:txBody>
          <a:bodyPr>
            <a:normAutofit fontScale="85000" lnSpcReduction="20000"/>
          </a:bodyPr>
          <a:lstStyle/>
          <a:p>
            <a:pPr algn="just">
              <a:lnSpc>
                <a:spcPct val="150000"/>
              </a:lnSpc>
            </a:pPr>
            <a:r>
              <a:rPr lang="el-GR" sz="2200" b="1" i="1" dirty="0" smtClean="0">
                <a:latin typeface="Palatino Linotype" pitchFamily="18" charset="0"/>
              </a:rPr>
              <a:t>Δεύτερον:</a:t>
            </a:r>
            <a:r>
              <a:rPr lang="el-GR" sz="2200" dirty="0" smtClean="0">
                <a:latin typeface="Palatino Linotype" pitchFamily="18" charset="0"/>
              </a:rPr>
              <a:t> Ο Μεσσίας, ο οποίος απογράφεται στους καταλόγους της αυτοκρατορίας ως υπήκοος του </a:t>
            </a:r>
            <a:r>
              <a:rPr lang="el-GR" sz="2200" b="1" dirty="0" smtClean="0">
                <a:latin typeface="Palatino Linotype" pitchFamily="18" charset="0"/>
              </a:rPr>
              <a:t>Καίσαρα Αυγούστου και της Ρωμαϊκής «Ειρήνης» </a:t>
            </a:r>
            <a:r>
              <a:rPr lang="el-GR" sz="2200" dirty="0" smtClean="0">
                <a:latin typeface="Palatino Linotype" pitchFamily="18" charset="0"/>
              </a:rPr>
              <a:t>προβάλλεται ως πυρήνας και συνάμα το αντιλεγόμενο σημείο της </a:t>
            </a:r>
            <a:r>
              <a:rPr lang="el-GR" sz="2200" cap="all" dirty="0" smtClean="0">
                <a:latin typeface="Palatino Linotype" pitchFamily="18" charset="0"/>
              </a:rPr>
              <a:t>ι</a:t>
            </a:r>
            <a:r>
              <a:rPr lang="el-GR" sz="2200" dirty="0" smtClean="0">
                <a:latin typeface="Palatino Linotype" pitchFamily="18" charset="0"/>
              </a:rPr>
              <a:t>στορίας: </a:t>
            </a:r>
            <a:r>
              <a:rPr lang="el-GR" sz="2200" b="1" i="1" dirty="0" err="1" smtClean="0">
                <a:latin typeface="Palatino Linotype" pitchFamily="18" charset="0"/>
              </a:rPr>
              <a:t>ἰδοὺ</a:t>
            </a:r>
            <a:r>
              <a:rPr lang="el-GR" sz="2200" b="1" i="1" dirty="0" smtClean="0">
                <a:latin typeface="Palatino Linotype" pitchFamily="18" charset="0"/>
              </a:rPr>
              <a:t>! </a:t>
            </a:r>
            <a:r>
              <a:rPr lang="el-GR" sz="2200" b="1" i="1" cap="all" dirty="0" err="1" smtClean="0">
                <a:latin typeface="Palatino Linotype" pitchFamily="18" charset="0"/>
              </a:rPr>
              <a:t>ο</a:t>
            </a:r>
            <a:r>
              <a:rPr lang="el-GR" sz="2200" b="1" i="1" dirty="0" err="1" smtClean="0">
                <a:latin typeface="Palatino Linotype" pitchFamily="18" charset="0"/>
              </a:rPr>
              <a:t>ὗτος</a:t>
            </a:r>
            <a:r>
              <a:rPr lang="el-GR" sz="2200" b="1" i="1" dirty="0" smtClean="0">
                <a:latin typeface="Palatino Linotype" pitchFamily="18" charset="0"/>
              </a:rPr>
              <a:t> </a:t>
            </a:r>
            <a:r>
              <a:rPr lang="el-GR" sz="2200" b="1" i="1" dirty="0" err="1" smtClean="0">
                <a:latin typeface="Palatino Linotype" pitchFamily="18" charset="0"/>
              </a:rPr>
              <a:t>κεῖται</a:t>
            </a:r>
            <a:r>
              <a:rPr lang="el-GR" sz="2200" b="1" i="1" dirty="0" smtClean="0">
                <a:latin typeface="Palatino Linotype" pitchFamily="18" charset="0"/>
              </a:rPr>
              <a:t> </a:t>
            </a:r>
            <a:r>
              <a:rPr lang="el-GR" sz="2200" b="1" i="1" dirty="0" err="1" smtClean="0">
                <a:latin typeface="Palatino Linotype" pitchFamily="18" charset="0"/>
              </a:rPr>
              <a:t>εἰς</a:t>
            </a:r>
            <a:r>
              <a:rPr lang="el-GR" sz="2200" b="1" i="1" dirty="0" smtClean="0">
                <a:latin typeface="Palatino Linotype" pitchFamily="18" charset="0"/>
              </a:rPr>
              <a:t> </a:t>
            </a:r>
            <a:r>
              <a:rPr lang="el-GR" sz="2200" b="1" i="1" dirty="0" err="1" smtClean="0">
                <a:latin typeface="Palatino Linotype" pitchFamily="18" charset="0"/>
              </a:rPr>
              <a:t>πτῶσιν</a:t>
            </a:r>
            <a:r>
              <a:rPr lang="el-GR" sz="2200" b="1" i="1" dirty="0" smtClean="0">
                <a:latin typeface="Palatino Linotype" pitchFamily="18" charset="0"/>
              </a:rPr>
              <a:t> </a:t>
            </a:r>
            <a:r>
              <a:rPr lang="el-GR" sz="2200" b="1" i="1" dirty="0" err="1" smtClean="0">
                <a:latin typeface="Palatino Linotype" pitchFamily="18" charset="0"/>
              </a:rPr>
              <a:t>καὶ</a:t>
            </a:r>
            <a:r>
              <a:rPr lang="el-GR" sz="2200" b="1" i="1" dirty="0" smtClean="0">
                <a:latin typeface="Palatino Linotype" pitchFamily="18" charset="0"/>
              </a:rPr>
              <a:t> </a:t>
            </a:r>
            <a:r>
              <a:rPr lang="el-GR" sz="2200" b="1" i="1" dirty="0" err="1" smtClean="0">
                <a:latin typeface="Palatino Linotype" pitchFamily="18" charset="0"/>
              </a:rPr>
              <a:t>ἀνάστασιν</a:t>
            </a:r>
            <a:r>
              <a:rPr lang="el-GR" sz="2200" b="1" i="1" dirty="0" smtClean="0">
                <a:latin typeface="Palatino Linotype" pitchFamily="18" charset="0"/>
              </a:rPr>
              <a:t> </a:t>
            </a:r>
            <a:r>
              <a:rPr lang="el-GR" sz="2200" b="1" i="1" dirty="0" err="1" smtClean="0">
                <a:latin typeface="Palatino Linotype" pitchFamily="18" charset="0"/>
              </a:rPr>
              <a:t>πολλῶν</a:t>
            </a:r>
            <a:r>
              <a:rPr lang="el-GR" sz="2200" b="1" i="1" dirty="0" smtClean="0">
                <a:latin typeface="Palatino Linotype" pitchFamily="18" charset="0"/>
              </a:rPr>
              <a:t> </a:t>
            </a:r>
            <a:r>
              <a:rPr lang="el-GR" sz="2200" b="1" i="1" dirty="0" err="1" smtClean="0">
                <a:latin typeface="Palatino Linotype" pitchFamily="18" charset="0"/>
              </a:rPr>
              <a:t>ἐν</a:t>
            </a:r>
            <a:r>
              <a:rPr lang="el-GR" sz="2200" b="1" i="1" dirty="0" smtClean="0">
                <a:latin typeface="Palatino Linotype" pitchFamily="18" charset="0"/>
              </a:rPr>
              <a:t> </a:t>
            </a:r>
            <a:r>
              <a:rPr lang="el-GR" sz="2200" b="1" i="1" dirty="0" err="1" smtClean="0">
                <a:latin typeface="Palatino Linotype" pitchFamily="18" charset="0"/>
              </a:rPr>
              <a:t>τῷ</a:t>
            </a:r>
            <a:r>
              <a:rPr lang="el-GR" sz="2200" b="1" i="1" dirty="0" smtClean="0">
                <a:latin typeface="Palatino Linotype" pitchFamily="18" charset="0"/>
              </a:rPr>
              <a:t> </a:t>
            </a:r>
            <a:r>
              <a:rPr lang="el-GR" sz="2200" b="1" i="1" dirty="0" err="1" smtClean="0">
                <a:latin typeface="Palatino Linotype" pitchFamily="18" charset="0"/>
              </a:rPr>
              <a:t>Ἰσραὴλ</a:t>
            </a:r>
            <a:r>
              <a:rPr lang="el-GR" sz="2200" b="1" i="1" dirty="0" smtClean="0">
                <a:latin typeface="Palatino Linotype" pitchFamily="18" charset="0"/>
              </a:rPr>
              <a:t> </a:t>
            </a:r>
            <a:r>
              <a:rPr lang="el-GR" sz="2200" b="1" i="1" dirty="0" err="1" smtClean="0">
                <a:latin typeface="Palatino Linotype" pitchFamily="18" charset="0"/>
              </a:rPr>
              <a:t>καὶ</a:t>
            </a:r>
            <a:r>
              <a:rPr lang="el-GR" sz="2200" b="1" i="1" dirty="0" smtClean="0">
                <a:latin typeface="Palatino Linotype" pitchFamily="18" charset="0"/>
              </a:rPr>
              <a:t> </a:t>
            </a:r>
            <a:r>
              <a:rPr lang="el-GR" sz="2200" b="1" i="1" dirty="0" err="1" smtClean="0">
                <a:latin typeface="Palatino Linotype" pitchFamily="18" charset="0"/>
              </a:rPr>
              <a:t>εἰς</a:t>
            </a:r>
            <a:r>
              <a:rPr lang="el-GR" sz="2200" b="1" i="1" dirty="0" smtClean="0">
                <a:latin typeface="Palatino Linotype" pitchFamily="18" charset="0"/>
              </a:rPr>
              <a:t> </a:t>
            </a:r>
            <a:r>
              <a:rPr lang="el-GR" sz="2200" b="1" i="1" dirty="0" err="1" smtClean="0">
                <a:latin typeface="Palatino Linotype" pitchFamily="18" charset="0"/>
              </a:rPr>
              <a:t>σημεῖον</a:t>
            </a:r>
            <a:r>
              <a:rPr lang="el-GR" sz="2200" b="1" i="1" dirty="0" smtClean="0">
                <a:latin typeface="Palatino Linotype" pitchFamily="18" charset="0"/>
              </a:rPr>
              <a:t> </a:t>
            </a:r>
            <a:r>
              <a:rPr lang="el-GR" sz="2200" b="1" i="1" dirty="0" err="1" smtClean="0">
                <a:latin typeface="Palatino Linotype" pitchFamily="18" charset="0"/>
              </a:rPr>
              <a:t>ἀντιλεγόμενον</a:t>
            </a:r>
            <a:r>
              <a:rPr lang="el-GR" sz="2200" b="1" dirty="0" smtClean="0">
                <a:latin typeface="Palatino Linotype" pitchFamily="18" charset="0"/>
              </a:rPr>
              <a:t>. </a:t>
            </a:r>
          </a:p>
          <a:p>
            <a:pPr algn="just">
              <a:lnSpc>
                <a:spcPct val="150000"/>
              </a:lnSpc>
            </a:pPr>
            <a:r>
              <a:rPr lang="el-GR" sz="2200" b="1" i="1" dirty="0" smtClean="0">
                <a:latin typeface="Palatino Linotype" pitchFamily="18" charset="0"/>
              </a:rPr>
              <a:t>Τρίτον:</a:t>
            </a:r>
            <a:r>
              <a:rPr lang="el-GR" sz="2200" dirty="0" smtClean="0">
                <a:latin typeface="Palatino Linotype" pitchFamily="18" charset="0"/>
              </a:rPr>
              <a:t> Η γενεαλογία του ιδρυτή της</a:t>
            </a:r>
            <a:r>
              <a:rPr lang="el-GR" sz="2200" cap="all" dirty="0" smtClean="0">
                <a:latin typeface="Palatino Linotype" pitchFamily="18" charset="0"/>
              </a:rPr>
              <a:t> </a:t>
            </a:r>
            <a:r>
              <a:rPr lang="el-GR" sz="2200" dirty="0" smtClean="0">
                <a:latin typeface="Palatino Linotype" pitchFamily="18" charset="0"/>
              </a:rPr>
              <a:t>ανάγεται (όχι μέσω του Σολομώντα αλλά του </a:t>
            </a:r>
            <a:r>
              <a:rPr lang="el-GR" sz="2200" dirty="0" err="1" smtClean="0">
                <a:latin typeface="Palatino Linotype" pitchFamily="18" charset="0"/>
              </a:rPr>
              <a:t>Νάθαν</a:t>
            </a:r>
            <a:r>
              <a:rPr lang="el-GR" sz="2200" dirty="0" smtClean="0">
                <a:latin typeface="Palatino Linotype" pitchFamily="18" charset="0"/>
              </a:rPr>
              <a:t>) μέχρι τον προπάτορα της οικουμένης Αδάμ </a:t>
            </a:r>
            <a:r>
              <a:rPr lang="el-GR" sz="2200" b="1" dirty="0" smtClean="0">
                <a:latin typeface="Palatino Linotype" pitchFamily="18" charset="0"/>
              </a:rPr>
              <a:t>και τον ίδιο τον Θεό</a:t>
            </a:r>
            <a:r>
              <a:rPr lang="el-GR" sz="2200" dirty="0" smtClean="0">
                <a:latin typeface="Palatino Linotype" pitchFamily="18" charset="0"/>
              </a:rPr>
              <a:t> (και όχι απλώς τον Αβραάμ, όπως στο γενεαλογικό δέντρο του </a:t>
            </a:r>
            <a:r>
              <a:rPr lang="el-GR" sz="2200" dirty="0" err="1" smtClean="0">
                <a:latin typeface="Palatino Linotype" pitchFamily="18" charset="0"/>
              </a:rPr>
              <a:t>Μτ</a:t>
            </a:r>
            <a:r>
              <a:rPr lang="el-GR" sz="2200" dirty="0" smtClean="0">
                <a:latin typeface="Palatino Linotype" pitchFamily="18" charset="0"/>
              </a:rPr>
              <a:t>.). Το </a:t>
            </a:r>
            <a:r>
              <a:rPr lang="el-GR" sz="2200" dirty="0" err="1" smtClean="0">
                <a:latin typeface="Palatino Linotype" pitchFamily="18" charset="0"/>
              </a:rPr>
              <a:t>γενεαλ</a:t>
            </a:r>
            <a:r>
              <a:rPr lang="el-GR" sz="2200" dirty="0" smtClean="0">
                <a:latin typeface="Palatino Linotype" pitchFamily="18" charset="0"/>
              </a:rPr>
              <a:t>. δέντρο περιέχει 77 (11Χ 7) ονόματα ίσως για να καταδειχθεί ότι έρχεται κατά το πλήρωμα των καιρών.</a:t>
            </a:r>
          </a:p>
          <a:p>
            <a:endParaRPr lang="el-GR" dirty="0"/>
          </a:p>
        </p:txBody>
      </p:sp>
    </p:spTree>
  </p:cSld>
  <p:clrMapOvr>
    <a:masterClrMapping/>
  </p:clrMapOvr>
  <p:transition spd="slow">
    <p:cover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normAutofit fontScale="90000"/>
          </a:bodyPr>
          <a:lstStyle/>
          <a:p>
            <a:r>
              <a:rPr lang="de-DE" dirty="0" err="1" smtClean="0"/>
              <a:t>Gajus</a:t>
            </a:r>
            <a:r>
              <a:rPr lang="el-GR" dirty="0" smtClean="0"/>
              <a:t> Ι</a:t>
            </a:r>
            <a:r>
              <a:rPr lang="de-DE" dirty="0" err="1" smtClean="0"/>
              <a:t>ulius</a:t>
            </a:r>
            <a:r>
              <a:rPr lang="de-DE" dirty="0" smtClean="0"/>
              <a:t> Caesar </a:t>
            </a:r>
            <a:r>
              <a:rPr lang="de-DE" dirty="0" err="1" smtClean="0"/>
              <a:t>Octavianus</a:t>
            </a:r>
            <a:r>
              <a:rPr lang="el-GR" dirty="0" smtClean="0"/>
              <a:t> (27 π.Χ.-14 </a:t>
            </a:r>
            <a:r>
              <a:rPr lang="el-GR" dirty="0" err="1" smtClean="0"/>
              <a:t>μ.Χ</a:t>
            </a:r>
            <a:r>
              <a:rPr lang="el-GR" dirty="0" smtClean="0"/>
              <a:t>.). </a:t>
            </a:r>
          </a:p>
        </p:txBody>
      </p:sp>
      <p:sp>
        <p:nvSpPr>
          <p:cNvPr id="16387" name="3 - Θέση κειμένου"/>
          <p:cNvSpPr>
            <a:spLocks noGrp="1"/>
          </p:cNvSpPr>
          <p:nvPr>
            <p:ph type="body" sz="half" idx="2"/>
          </p:nvPr>
        </p:nvSpPr>
        <p:spPr/>
        <p:txBody>
          <a:bodyPr/>
          <a:lstStyle/>
          <a:p>
            <a:pPr algn="just"/>
            <a:r>
              <a:rPr lang="el-GR" smtClean="0"/>
              <a:t>Στην αρχαία Μακεκεδονική πόλη των Στόβων βρέθηκε μαζί με άλλα τμήματα αγαλμάτων ανδρική προτομή, (φωτό του MINA) η οποία ταυτίζεται με αυτή του Αυγούστου και σχετίζεται με τη λατρεία του </a:t>
            </a:r>
            <a:r>
              <a:rPr lang="el-GR" i="1" smtClean="0"/>
              <a:t>κατά την πρώιμη αυτοκρατορική εποχή.</a:t>
            </a:r>
            <a:endParaRPr lang="el-GR" smtClean="0"/>
          </a:p>
        </p:txBody>
      </p:sp>
      <p:pic>
        <p:nvPicPr>
          <p:cNvPr id="9" name="BLOGGER_PHOTO_ID_5461727631763058898" descr="stobihead"/>
          <p:cNvPicPr>
            <a:picLocks noGrp="1" noChangeAspect="1" noChangeArrowheads="1"/>
          </p:cNvPicPr>
          <p:nvPr>
            <p:ph type="pic" idx="1"/>
          </p:nvPr>
        </p:nvPicPr>
        <p:blipFill>
          <a:blip r:embed="rId2" cstate="print"/>
          <a:srcRect l="12500" r="12500"/>
          <a:stretch>
            <a:fillRect/>
          </a:stretch>
        </p:blipFill>
        <p:spPr>
          <a:xfrm>
            <a:off x="792088" y="1143000"/>
            <a:ext cx="4572000" cy="4572000"/>
          </a:xfrm>
          <a:noFill/>
        </p:spPr>
      </p:pic>
    </p:spTree>
  </p:cSld>
  <p:clrMapOvr>
    <a:masterClrMapping/>
  </p:clrMapOvr>
  <p:transition spd="slow">
    <p:cover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Δημήτριος\Desktop\RomeAug.jpg"/>
          <p:cNvPicPr>
            <a:picLocks noChangeAspect="1" noChangeArrowheads="1"/>
          </p:cNvPicPr>
          <p:nvPr/>
        </p:nvPicPr>
        <p:blipFill>
          <a:blip r:embed="rId2" cstate="print"/>
          <a:srcRect/>
          <a:stretch>
            <a:fillRect/>
          </a:stretch>
        </p:blipFill>
        <p:spPr bwMode="auto">
          <a:xfrm>
            <a:off x="683568" y="764704"/>
            <a:ext cx="8070657" cy="4608512"/>
          </a:xfrm>
          <a:prstGeom prst="rect">
            <a:avLst/>
          </a:prstGeom>
          <a:ln>
            <a:noFill/>
          </a:ln>
          <a:effectLst>
            <a:softEdge rad="112500"/>
          </a:effectLst>
        </p:spPr>
      </p:pic>
      <p:sp>
        <p:nvSpPr>
          <p:cNvPr id="7" name="6 - TextBox"/>
          <p:cNvSpPr txBox="1"/>
          <p:nvPr/>
        </p:nvSpPr>
        <p:spPr>
          <a:xfrm>
            <a:off x="1977257" y="5580529"/>
            <a:ext cx="5228483" cy="830997"/>
          </a:xfrm>
          <a:prstGeom prst="rect">
            <a:avLst/>
          </a:prstGeom>
          <a:noFill/>
        </p:spPr>
        <p:txBody>
          <a:bodyPr wrap="none" rtlCol="0">
            <a:spAutoFit/>
          </a:bodyPr>
          <a:lstStyle/>
          <a:p>
            <a:pPr algn="ctr"/>
            <a:r>
              <a:rPr lang="el-GR" b="1" i="1" dirty="0" smtClean="0">
                <a:solidFill>
                  <a:schemeClr val="tx2"/>
                </a:solidFill>
              </a:rPr>
              <a:t>Η Ρωμαϊκή Αυτοκρατορία την περίοδο </a:t>
            </a:r>
          </a:p>
          <a:p>
            <a:pPr algn="ctr"/>
            <a:r>
              <a:rPr lang="el-GR" b="1" i="1" dirty="0" smtClean="0">
                <a:solidFill>
                  <a:schemeClr val="tx2"/>
                </a:solidFill>
              </a:rPr>
              <a:t>του Αυτοκράτορα Οκταβιανού Αυγούστου/Σεβαστού</a:t>
            </a:r>
          </a:p>
          <a:p>
            <a:pPr algn="ctr"/>
            <a:r>
              <a:rPr lang="el-GR" b="1" i="1" dirty="0" smtClean="0">
                <a:solidFill>
                  <a:schemeClr val="tx2"/>
                </a:solidFill>
              </a:rPr>
              <a:t>(63 </a:t>
            </a:r>
            <a:r>
              <a:rPr lang="el-GR" b="1" i="1" dirty="0" err="1" smtClean="0">
                <a:solidFill>
                  <a:schemeClr val="tx2"/>
                </a:solidFill>
              </a:rPr>
              <a:t>π.Χ.</a:t>
            </a:r>
            <a:r>
              <a:rPr lang="el-GR" b="1" i="1" dirty="0" smtClean="0">
                <a:solidFill>
                  <a:schemeClr val="tx2"/>
                </a:solidFill>
              </a:rPr>
              <a:t> -14 </a:t>
            </a:r>
            <a:r>
              <a:rPr lang="el-GR" b="1" i="1" dirty="0" err="1" smtClean="0">
                <a:solidFill>
                  <a:schemeClr val="tx2"/>
                </a:solidFill>
              </a:rPr>
              <a:t>μ.Χ</a:t>
            </a:r>
            <a:r>
              <a:rPr lang="el-GR" b="1" i="1" dirty="0" smtClean="0">
                <a:solidFill>
                  <a:schemeClr val="tx2"/>
                </a:solidFill>
              </a:rPr>
              <a:t>.)</a:t>
            </a:r>
            <a:endParaRPr lang="el-GR" b="1" i="1" dirty="0">
              <a:solidFill>
                <a:schemeClr val="tx2"/>
              </a:solidFill>
            </a:endParaRPr>
          </a:p>
        </p:txBody>
      </p:sp>
    </p:spTree>
  </p:cSld>
  <p:clrMapOvr>
    <a:masterClrMapping/>
  </p:clrMapOvr>
  <p:transition spd="slow">
    <p:cover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792088"/>
          </a:xfrm>
        </p:spPr>
        <p:txBody>
          <a:bodyPr>
            <a:normAutofit/>
          </a:bodyPr>
          <a:lstStyle/>
          <a:p>
            <a:pPr algn="ctr"/>
            <a:r>
              <a:rPr lang="el-GR" sz="3200" b="1" dirty="0" smtClean="0">
                <a:solidFill>
                  <a:schemeClr val="accent2"/>
                </a:solidFill>
                <a:latin typeface="Palatino Linotype" pitchFamily="18" charset="0"/>
              </a:rPr>
              <a:t>ΙΟΥΔΑΪΚΑ ΡΕΥΜΑΤΑ</a:t>
            </a:r>
            <a:endParaRPr lang="el-GR" sz="3200" b="1" dirty="0">
              <a:solidFill>
                <a:schemeClr val="accent2"/>
              </a:solidFill>
              <a:latin typeface="Palatino Linotype" pitchFamily="18" charset="0"/>
            </a:endParaRPr>
          </a:p>
        </p:txBody>
      </p:sp>
      <p:sp>
        <p:nvSpPr>
          <p:cNvPr id="3" name="2 - Θέση περιεχομένου"/>
          <p:cNvSpPr>
            <a:spLocks noGrp="1"/>
          </p:cNvSpPr>
          <p:nvPr>
            <p:ph idx="1"/>
          </p:nvPr>
        </p:nvSpPr>
        <p:spPr>
          <a:xfrm>
            <a:off x="467544" y="1412776"/>
            <a:ext cx="8229600" cy="5445224"/>
          </a:xfrm>
        </p:spPr>
        <p:txBody>
          <a:bodyPr>
            <a:normAutofit fontScale="92500" lnSpcReduction="10000"/>
          </a:bodyPr>
          <a:lstStyle/>
          <a:p>
            <a:pPr algn="just">
              <a:buNone/>
            </a:pPr>
            <a:r>
              <a:rPr lang="el-GR" dirty="0" smtClean="0"/>
              <a:t>Όταν γεννήθηκε ο Ιησούς ο Ιουδαϊσμός είναι </a:t>
            </a:r>
            <a:r>
              <a:rPr lang="el-GR" dirty="0" err="1" smtClean="0"/>
              <a:t>πολυδιασπασμένος</a:t>
            </a:r>
            <a:r>
              <a:rPr lang="el-GR" dirty="0" smtClean="0"/>
              <a:t>. Τα κυριότερα ρεύματα είναι:</a:t>
            </a:r>
          </a:p>
          <a:p>
            <a:pPr algn="just"/>
            <a:r>
              <a:rPr lang="el-GR" b="1" dirty="0" smtClean="0"/>
              <a:t>ΦΑΡΙΣΑΙΟΙ: </a:t>
            </a:r>
            <a:r>
              <a:rPr lang="el-GR" dirty="0" smtClean="0"/>
              <a:t>Πίστευαν πίστευαν στη </a:t>
            </a:r>
            <a:r>
              <a:rPr lang="el-GR" dirty="0" smtClean="0">
                <a:hlinkClick r:id="rId2" tooltip="Θεία Πρόνοια (δεν έχει γραφτεί ακόμα)"/>
              </a:rPr>
              <a:t>Θεία Πρόνοια</a:t>
            </a:r>
            <a:r>
              <a:rPr lang="el-GR" dirty="0" smtClean="0"/>
              <a:t>, στους </a:t>
            </a:r>
            <a:r>
              <a:rPr lang="el-GR" dirty="0" smtClean="0">
                <a:hlinkClick r:id="rId3" tooltip="Άγγελος"/>
              </a:rPr>
              <a:t>Αγγέλους</a:t>
            </a:r>
            <a:r>
              <a:rPr lang="el-GR" dirty="0" smtClean="0"/>
              <a:t>, στην </a:t>
            </a:r>
            <a:r>
              <a:rPr lang="el-GR" dirty="0" smtClean="0">
                <a:hlinkClick r:id="rId4" tooltip="Αθανασία (δεν έχει γραφτεί ακόμα)"/>
              </a:rPr>
              <a:t>αθανασία</a:t>
            </a:r>
            <a:r>
              <a:rPr lang="el-GR" dirty="0" smtClean="0"/>
              <a:t> της </a:t>
            </a:r>
            <a:r>
              <a:rPr lang="el-GR" dirty="0" smtClean="0">
                <a:hlinkClick r:id="rId5" tooltip="Ψυχή"/>
              </a:rPr>
              <a:t>ψυχής</a:t>
            </a:r>
            <a:r>
              <a:rPr lang="el-GR" dirty="0" smtClean="0"/>
              <a:t>, στην </a:t>
            </a:r>
            <a:r>
              <a:rPr lang="el-GR" dirty="0" smtClean="0">
                <a:hlinkClick r:id="rId6" tooltip="Ανάσταση νεκρών"/>
              </a:rPr>
              <a:t>ανάσταση</a:t>
            </a:r>
            <a:r>
              <a:rPr lang="el-GR" dirty="0" smtClean="0"/>
              <a:t>, στην </a:t>
            </a:r>
            <a:r>
              <a:rPr lang="el-GR" dirty="0" smtClean="0">
                <a:hlinkClick r:id="rId7" tooltip="Κόλαση"/>
              </a:rPr>
              <a:t>κόλαση</a:t>
            </a:r>
            <a:r>
              <a:rPr lang="el-GR" dirty="0" smtClean="0"/>
              <a:t> και στον </a:t>
            </a:r>
            <a:r>
              <a:rPr lang="el-GR" dirty="0" smtClean="0">
                <a:hlinkClick r:id="rId8" tooltip="Παράδεισος"/>
              </a:rPr>
              <a:t>παράδεισο</a:t>
            </a:r>
            <a:r>
              <a:rPr lang="el-GR" dirty="0" smtClean="0"/>
              <a:t>. Το όνομα </a:t>
            </a:r>
            <a:r>
              <a:rPr lang="el-GR" i="1" dirty="0" smtClean="0"/>
              <a:t>Φαρισαίος</a:t>
            </a:r>
            <a:r>
              <a:rPr lang="el-GR" dirty="0" smtClean="0"/>
              <a:t> προέρχεται από το </a:t>
            </a:r>
            <a:r>
              <a:rPr lang="en-US" dirty="0" err="1" smtClean="0"/>
              <a:t>Perusim</a:t>
            </a:r>
            <a:r>
              <a:rPr lang="el-GR" dirty="0" smtClean="0"/>
              <a:t>, που σημαίνει </a:t>
            </a:r>
            <a:r>
              <a:rPr lang="el-GR" i="1" dirty="0" smtClean="0"/>
              <a:t>αυτόν που είναι </a:t>
            </a:r>
            <a:r>
              <a:rPr lang="el-GR" i="1" dirty="0" err="1" smtClean="0"/>
              <a:t>κεχωρισμένος</a:t>
            </a:r>
            <a:r>
              <a:rPr lang="el-GR" dirty="0" smtClean="0"/>
              <a:t> κάτι που έχει διπλή σημασία: από τη μία μεριά σημαίνει ότι </a:t>
            </a:r>
            <a:r>
              <a:rPr lang="el-GR" cap="all" dirty="0" smtClean="0"/>
              <a:t>φ</a:t>
            </a:r>
            <a:r>
              <a:rPr lang="el-GR" dirty="0" smtClean="0"/>
              <a:t>αρισαίος είναι αυτός αφορίζεται από κάθε ανομία, ακαθαρσία. Αυτή είναι η θετική έποψη. Η αρνητική είναι ότι οι συγκεκριμένοι οπαδοί της αίρεσης διαχωρίζουν τους εαυτούς τους από την κοινότητα των υπολοίπων πιστών Ιουδαίων.</a:t>
            </a:r>
            <a:endParaRPr lang="el-GR" dirty="0"/>
          </a:p>
        </p:txBody>
      </p:sp>
    </p:spTree>
  </p:cSld>
  <p:clrMapOvr>
    <a:masterClrMapping/>
  </p:clrMapOvr>
  <p:transition spd="slow">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1066800"/>
          </a:xfrm>
        </p:spPr>
        <p:txBody>
          <a:bodyPr>
            <a:normAutofit/>
          </a:bodyPr>
          <a:lstStyle/>
          <a:p>
            <a:pPr algn="ctr"/>
            <a:r>
              <a:rPr lang="el-GR" sz="3200" b="1" dirty="0" smtClean="0">
                <a:solidFill>
                  <a:schemeClr val="accent2"/>
                </a:solidFill>
                <a:latin typeface="Palatino Linotype" pitchFamily="18" charset="0"/>
              </a:rPr>
              <a:t>ΙΟΥΔΑΪΚΑ ΡΕΥΜΑΤΑ</a:t>
            </a:r>
            <a:endParaRPr lang="el-GR" sz="3200" b="1" dirty="0">
              <a:solidFill>
                <a:schemeClr val="accent2"/>
              </a:solidFill>
              <a:latin typeface="Palatino Linotype" pitchFamily="18" charset="0"/>
            </a:endParaRPr>
          </a:p>
        </p:txBody>
      </p:sp>
      <p:sp>
        <p:nvSpPr>
          <p:cNvPr id="3" name="2 - Θέση περιεχομένου"/>
          <p:cNvSpPr>
            <a:spLocks noGrp="1"/>
          </p:cNvSpPr>
          <p:nvPr>
            <p:ph idx="1"/>
          </p:nvPr>
        </p:nvSpPr>
        <p:spPr>
          <a:xfrm>
            <a:off x="467544" y="1412776"/>
            <a:ext cx="8229600" cy="5445224"/>
          </a:xfrm>
        </p:spPr>
        <p:txBody>
          <a:bodyPr>
            <a:normAutofit fontScale="70000" lnSpcReduction="20000"/>
          </a:bodyPr>
          <a:lstStyle/>
          <a:p>
            <a:pPr algn="just">
              <a:buNone/>
            </a:pPr>
            <a:r>
              <a:rPr lang="el-GR" b="1" dirty="0" err="1" smtClean="0"/>
              <a:t>Σαδουκαίοι</a:t>
            </a:r>
            <a:r>
              <a:rPr lang="el-GR" b="1" dirty="0" smtClean="0"/>
              <a:t>, </a:t>
            </a:r>
            <a:r>
              <a:rPr lang="el-GR" dirty="0" smtClean="0"/>
              <a:t>οι Αρχιερείς: Το όνομα </a:t>
            </a:r>
            <a:r>
              <a:rPr lang="el-GR" i="1" dirty="0" err="1" smtClean="0"/>
              <a:t>Σαδουκαίοι</a:t>
            </a:r>
            <a:r>
              <a:rPr lang="el-GR" dirty="0" smtClean="0"/>
              <a:t> συνήθως ανάγεται στον αρχιερέα </a:t>
            </a:r>
            <a:r>
              <a:rPr lang="el-GR" dirty="0" err="1" smtClean="0"/>
              <a:t>Σαδώκ</a:t>
            </a:r>
            <a:r>
              <a:rPr lang="el-GR" dirty="0" smtClean="0"/>
              <a:t>, τον πρόγονο εκείνων που από την εποχή του Σολομώντα ιεράτευαν στο Ναό της Ιερουσαλήμ. Πρόκειται για τα παιδιά του </a:t>
            </a:r>
            <a:r>
              <a:rPr lang="el-GR" dirty="0" err="1" smtClean="0"/>
              <a:t>Σαδώκ</a:t>
            </a:r>
            <a:r>
              <a:rPr lang="el-GR" dirty="0" smtClean="0"/>
              <a:t>, τους </a:t>
            </a:r>
            <a:r>
              <a:rPr lang="el-GR" i="1" dirty="0" err="1" smtClean="0"/>
              <a:t>Σαδωκίδες</a:t>
            </a:r>
            <a:r>
              <a:rPr lang="el-GR" dirty="0" smtClean="0"/>
              <a:t>. Δεν πίστευαν στην Ανάσταση,</a:t>
            </a:r>
          </a:p>
          <a:p>
            <a:pPr algn="just">
              <a:buNone/>
            </a:pPr>
            <a:r>
              <a:rPr lang="el-GR" dirty="0" smtClean="0"/>
              <a:t> </a:t>
            </a:r>
          </a:p>
          <a:p>
            <a:pPr lvl="0" algn="just">
              <a:buNone/>
            </a:pPr>
            <a:r>
              <a:rPr lang="el-GR" dirty="0" smtClean="0"/>
              <a:t>. Το 130 </a:t>
            </a:r>
            <a:r>
              <a:rPr lang="el-GR" dirty="0" err="1" smtClean="0"/>
              <a:t>π.Χ.</a:t>
            </a:r>
            <a:r>
              <a:rPr lang="el-GR" dirty="0" smtClean="0"/>
              <a:t> κατέφυγαν δυτικά της </a:t>
            </a:r>
            <a:r>
              <a:rPr lang="el-GR" dirty="0" err="1" smtClean="0"/>
              <a:t>Νεκράς</a:t>
            </a:r>
            <a:r>
              <a:rPr lang="el-GR" dirty="0" smtClean="0"/>
              <a:t> Θαλάσσης </a:t>
            </a:r>
            <a:r>
              <a:rPr lang="el-GR" b="1" dirty="0" smtClean="0"/>
              <a:t>οι Εσσαίοι</a:t>
            </a:r>
            <a:r>
              <a:rPr lang="el-GR" dirty="0" smtClean="0"/>
              <a:t>.  Εκεί συγκρότησαν κοινοβιακή κοινότητα υπό την ηγεσία του Διδασκάλου της Δικαιοσύνης (</a:t>
            </a:r>
            <a:r>
              <a:rPr lang="en-US" dirty="0" err="1" smtClean="0"/>
              <a:t>Moreh</a:t>
            </a:r>
            <a:r>
              <a:rPr lang="en-US" dirty="0" smtClean="0"/>
              <a:t> </a:t>
            </a:r>
            <a:r>
              <a:rPr lang="en-US" dirty="0" err="1" smtClean="0"/>
              <a:t>Hatsedek</a:t>
            </a:r>
            <a:r>
              <a:rPr lang="el-GR" dirty="0" smtClean="0"/>
              <a:t>), ο οποίος, παρότι νόμιμος διεκδικητής του αρχιερατικού θρόνου, έπεσε θύμα απόπειρας δολοφονίας από ένα </a:t>
            </a:r>
            <a:r>
              <a:rPr lang="el-GR" dirty="0" err="1" smtClean="0"/>
              <a:t>μακκαβαίο</a:t>
            </a:r>
            <a:r>
              <a:rPr lang="el-GR" dirty="0" smtClean="0"/>
              <a:t> ηγέτη. Εκεί προετοιμάζονταν για τον Πόλεμο των Υιών του Φωτός εναντίον του Σκότους. το όνομα </a:t>
            </a:r>
            <a:r>
              <a:rPr lang="el-GR" b="1" i="1" dirty="0" err="1" smtClean="0"/>
              <a:t>Εσσηνός</a:t>
            </a:r>
            <a:r>
              <a:rPr lang="el-GR" b="1" dirty="0" smtClean="0"/>
              <a:t> /</a:t>
            </a:r>
            <a:r>
              <a:rPr lang="el-GR" b="1" i="1" dirty="0" err="1" smtClean="0"/>
              <a:t>Εσσαίος</a:t>
            </a:r>
            <a:r>
              <a:rPr lang="el-GR" dirty="0" smtClean="0"/>
              <a:t>, προέρχεται από την εντύπωση που έδιναν προς τους έξω. Εφήρμοζαν τη δική τους ερμηνεία του Νόμου και εφήρμοζαν την εντολή της καθαρότητας με το δικό τους τρόπο. Θεωρούνταν </a:t>
            </a:r>
            <a:r>
              <a:rPr lang="el-GR" i="1" dirty="0" smtClean="0"/>
              <a:t>οι αγνοί, οι καθαροί</a:t>
            </a:r>
            <a:r>
              <a:rPr lang="el-GR" dirty="0" smtClean="0"/>
              <a:t>. Το όνομά τους κατά πάσα πιθανότητα ετυμολογείται από το </a:t>
            </a:r>
            <a:r>
              <a:rPr lang="el-GR" dirty="0" err="1" smtClean="0"/>
              <a:t>αραμαϊκό</a:t>
            </a:r>
            <a:r>
              <a:rPr lang="el-GR" dirty="0" smtClean="0"/>
              <a:t> </a:t>
            </a:r>
            <a:r>
              <a:rPr lang="en-US" dirty="0" err="1" smtClean="0"/>
              <a:t>hazen</a:t>
            </a:r>
            <a:r>
              <a:rPr lang="el-GR" dirty="0" smtClean="0"/>
              <a:t> = καθαρός, άγιος. Απαντά και μία άλλη ετυμολογία από το </a:t>
            </a:r>
            <a:r>
              <a:rPr lang="en-US" dirty="0" err="1" smtClean="0"/>
              <a:t>asja</a:t>
            </a:r>
            <a:r>
              <a:rPr lang="el-GR" dirty="0" smtClean="0"/>
              <a:t> = θεραπευτής, από το θεραπευτικό ενδιαφέρον αυτής της ομάδος. Και στις δύο ερμηνείες</a:t>
            </a:r>
            <a:r>
              <a:rPr lang="el-GR" baseline="30000" dirty="0" smtClean="0"/>
              <a:t>12</a:t>
            </a:r>
            <a:r>
              <a:rPr lang="el-GR" dirty="0" smtClean="0"/>
              <a:t> δεν ανιχνεύεται πολεμική χροιά.</a:t>
            </a:r>
          </a:p>
          <a:p>
            <a:pPr algn="just">
              <a:buNone/>
            </a:pPr>
            <a:endParaRPr lang="el-GR" dirty="0"/>
          </a:p>
        </p:txBody>
      </p:sp>
    </p:spTree>
  </p:cSld>
  <p:clrMapOvr>
    <a:masterClrMapping/>
  </p:clrMapOvr>
  <p:transition spd="slow">
    <p:cover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Ε. Η ΑΠΟΓΡΑΦΗ</a:t>
            </a:r>
          </a:p>
        </p:txBody>
      </p:sp>
      <p:sp>
        <p:nvSpPr>
          <p:cNvPr id="3" name="2 - Θέση περιεχομένου"/>
          <p:cNvSpPr>
            <a:spLocks noGrp="1"/>
          </p:cNvSpPr>
          <p:nvPr>
            <p:ph idx="1"/>
          </p:nvPr>
        </p:nvSpPr>
        <p:spPr>
          <a:xfrm>
            <a:off x="467544" y="1916832"/>
            <a:ext cx="8229600" cy="4608512"/>
          </a:xfrm>
        </p:spPr>
        <p:txBody>
          <a:bodyPr>
            <a:normAutofit fontScale="70000" lnSpcReduction="20000"/>
          </a:bodyPr>
          <a:lstStyle/>
          <a:p>
            <a:pPr algn="just">
              <a:lnSpc>
                <a:spcPct val="150000"/>
              </a:lnSpc>
              <a:defRPr/>
            </a:pPr>
            <a:r>
              <a:rPr lang="el-GR" sz="2400" dirty="0" smtClean="0">
                <a:latin typeface="Palatino Linotype" pitchFamily="18" charset="0"/>
              </a:rPr>
              <a:t>Η πρώτη απογραφή της οικουμένης «</a:t>
            </a:r>
            <a:r>
              <a:rPr lang="el-GR" sz="2400" i="1" dirty="0" err="1" smtClean="0">
                <a:latin typeface="Palatino Linotype" pitchFamily="18" charset="0"/>
              </a:rPr>
              <a:t>ἡγεμονεύοντος</a:t>
            </a:r>
            <a:r>
              <a:rPr lang="el-GR" sz="2400" i="1" dirty="0" smtClean="0">
                <a:latin typeface="Palatino Linotype" pitchFamily="18" charset="0"/>
              </a:rPr>
              <a:t> </a:t>
            </a:r>
            <a:r>
              <a:rPr lang="el-GR" sz="2400" i="1" dirty="0" err="1" smtClean="0">
                <a:latin typeface="Palatino Linotype" pitchFamily="18" charset="0"/>
              </a:rPr>
              <a:t>τῆς</a:t>
            </a:r>
            <a:r>
              <a:rPr lang="el-GR" sz="2400" i="1" dirty="0" smtClean="0">
                <a:latin typeface="Palatino Linotype" pitchFamily="18" charset="0"/>
              </a:rPr>
              <a:t> Συρίας </a:t>
            </a:r>
            <a:r>
              <a:rPr lang="el-GR" sz="2400" i="1" dirty="0" err="1" smtClean="0">
                <a:latin typeface="Palatino Linotype" pitchFamily="18" charset="0"/>
              </a:rPr>
              <a:t>Κυρηνίου</a:t>
            </a:r>
            <a:r>
              <a:rPr lang="el-GR" sz="2400" i="1" dirty="0" smtClean="0">
                <a:latin typeface="Palatino Linotype" pitchFamily="18" charset="0"/>
              </a:rPr>
              <a:t>»</a:t>
            </a:r>
            <a:r>
              <a:rPr lang="el-GR" sz="2400" dirty="0" smtClean="0">
                <a:latin typeface="Palatino Linotype" pitchFamily="18" charset="0"/>
              </a:rPr>
              <a:t> δεν ήταν απλώς ένα δημογραφικό γεγονός, μια καταμέτρηση δηλαδή των κατοίκων της Παλαιστίνης, αλλά μια προκλητική επίδειξη εκ μέρους της ρωμαϊκής αρχής της πλήρους υποτέλειας του εκλεκτού λαού και της αγίας γης του στον Αύγουστο. Συνδεόταν με τη φορολόγηση των κατοίκων. Γι’ αυτό και συνδέθηκε με επανάσταση του Ιούδα. </a:t>
            </a:r>
          </a:p>
          <a:p>
            <a:pPr algn="just">
              <a:lnSpc>
                <a:spcPct val="150000"/>
              </a:lnSpc>
              <a:defRPr/>
            </a:pPr>
            <a:r>
              <a:rPr lang="el-GR" sz="2400" cap="all" dirty="0" smtClean="0">
                <a:latin typeface="Palatino Linotype" pitchFamily="18" charset="0"/>
              </a:rPr>
              <a:t>ο</a:t>
            </a:r>
            <a:r>
              <a:rPr lang="el-GR" sz="2400" dirty="0" smtClean="0">
                <a:latin typeface="Palatino Linotype" pitchFamily="18" charset="0"/>
              </a:rPr>
              <a:t> </a:t>
            </a:r>
            <a:r>
              <a:rPr lang="de-DE" sz="2400" dirty="0" smtClean="0">
                <a:latin typeface="Palatino Linotype" pitchFamily="18" charset="0"/>
              </a:rPr>
              <a:t>P</a:t>
            </a:r>
            <a:r>
              <a:rPr lang="el-GR" sz="2400" dirty="0" smtClean="0">
                <a:latin typeface="Palatino Linotype" pitchFamily="18" charset="0"/>
              </a:rPr>
              <a:t>. </a:t>
            </a:r>
            <a:r>
              <a:rPr lang="de-DE" sz="2400" dirty="0" err="1" smtClean="0">
                <a:latin typeface="Palatino Linotype" pitchFamily="18" charset="0"/>
              </a:rPr>
              <a:t>Sulpicius</a:t>
            </a:r>
            <a:r>
              <a:rPr lang="de-DE" sz="2400" dirty="0" smtClean="0">
                <a:latin typeface="Palatino Linotype" pitchFamily="18" charset="0"/>
              </a:rPr>
              <a:t> </a:t>
            </a:r>
            <a:r>
              <a:rPr lang="de-DE" sz="2400" dirty="0" err="1" smtClean="0">
                <a:latin typeface="Palatino Linotype" pitchFamily="18" charset="0"/>
              </a:rPr>
              <a:t>Quirinius</a:t>
            </a:r>
            <a:r>
              <a:rPr lang="el-GR" sz="2400" dirty="0" smtClean="0">
                <a:latin typeface="Palatino Linotype" pitchFamily="18" charset="0"/>
              </a:rPr>
              <a:t> υπήρξε ο πρώτος ηγεμόνας της Ιουδαίας, όταν αυτή ενσωματώθηκε στη ρωμαϊκή επαρχία της Συρίας, δύο χρόνια μετά το θάνατο του Ηρώδη του Μεγάλου και συνεπώς αρκετά χρόνια μετά τη γέννηση του Ιησού. </a:t>
            </a:r>
          </a:p>
          <a:p>
            <a:pPr algn="just">
              <a:lnSpc>
                <a:spcPct val="150000"/>
              </a:lnSpc>
              <a:defRPr/>
            </a:pPr>
            <a:r>
              <a:rPr lang="el-GR" sz="2400" dirty="0" smtClean="0">
                <a:latin typeface="Palatino Linotype" pitchFamily="18" charset="0"/>
              </a:rPr>
              <a:t>Το</a:t>
            </a:r>
            <a:r>
              <a:rPr lang="el-GR" sz="2400" i="1" dirty="0" smtClean="0">
                <a:latin typeface="Palatino Linotype" pitchFamily="18" charset="0"/>
              </a:rPr>
              <a:t> </a:t>
            </a:r>
            <a:r>
              <a:rPr lang="el-GR" sz="2400" i="1" dirty="0" err="1" smtClean="0">
                <a:latin typeface="Palatino Linotype" pitchFamily="18" charset="0"/>
              </a:rPr>
              <a:t>ἡγεμονεύοντος</a:t>
            </a:r>
            <a:r>
              <a:rPr lang="el-GR" sz="2400" dirty="0" smtClean="0">
                <a:latin typeface="Palatino Linotype" pitchFamily="18" charset="0"/>
              </a:rPr>
              <a:t>, όμως, χρησιμοποιούνταν και γα άλλα αξιώματα εκτός από αυτό του διοικητή μιας περιοχής. </a:t>
            </a:r>
          </a:p>
          <a:p>
            <a:pPr algn="just">
              <a:lnSpc>
                <a:spcPct val="150000"/>
              </a:lnSpc>
              <a:defRPr/>
            </a:pPr>
            <a:endParaRPr lang="el-GR" sz="2400" dirty="0" smtClean="0">
              <a:latin typeface="Palatino Linotype" pitchFamily="18" charset="0"/>
            </a:endParaRPr>
          </a:p>
          <a:p>
            <a:pPr>
              <a:defRPr/>
            </a:pPr>
            <a:endParaRPr lang="el-GR" dirty="0"/>
          </a:p>
        </p:txBody>
      </p:sp>
    </p:spTree>
  </p:cSld>
  <p:clrMapOvr>
    <a:masterClrMapping/>
  </p:clrMapOvr>
  <p:transition spd="slow">
    <p:cover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 Τίτλος"/>
          <p:cNvSpPr>
            <a:spLocks noGrp="1"/>
          </p:cNvSpPr>
          <p:nvPr>
            <p:ph type="title"/>
          </p:nvPr>
        </p:nvSpPr>
        <p:spPr/>
        <p:txBody>
          <a:bodyPr>
            <a:normAutofit/>
          </a:bodyPr>
          <a:lstStyle/>
          <a:p>
            <a:r>
              <a:rPr lang="el-GR" sz="3200" b="1" dirty="0" smtClean="0">
                <a:solidFill>
                  <a:schemeClr val="accent2"/>
                </a:solidFill>
                <a:latin typeface="Palatino Linotype" pitchFamily="18" charset="0"/>
              </a:rPr>
              <a:t>ΣΤ. ΔΙΠΤΥΧΟ ΓΕΝΕΘΛΙΩΝ ΣΤΟ ΚΑΤΑ ΛΟΥΚΑ</a:t>
            </a:r>
          </a:p>
        </p:txBody>
      </p:sp>
      <p:sp>
        <p:nvSpPr>
          <p:cNvPr id="18435" name="2 - Θέση περιεχομένου"/>
          <p:cNvSpPr>
            <a:spLocks noGrp="1"/>
          </p:cNvSpPr>
          <p:nvPr>
            <p:ph sz="half" idx="1"/>
          </p:nvPr>
        </p:nvSpPr>
        <p:spPr>
          <a:xfrm>
            <a:off x="601216" y="2465449"/>
            <a:ext cx="4258816" cy="3771863"/>
          </a:xfrm>
          <a:ln>
            <a:solidFill>
              <a:schemeClr val="accent2"/>
            </a:solidFill>
          </a:ln>
        </p:spPr>
        <p:txBody>
          <a:bodyPr>
            <a:normAutofit fontScale="85000" lnSpcReduction="20000"/>
          </a:bodyPr>
          <a:lstStyle/>
          <a:p>
            <a:pPr>
              <a:lnSpc>
                <a:spcPct val="160000"/>
              </a:lnSpc>
              <a:buFont typeface="Wingdings" pitchFamily="2" charset="2"/>
              <a:buNone/>
            </a:pPr>
            <a:r>
              <a:rPr lang="el-GR" b="1" dirty="0" smtClean="0">
                <a:latin typeface="Palatino Linotype" pitchFamily="18" charset="0"/>
              </a:rPr>
              <a:t>ΓΕΝΝΗΣΗ ΙΩΑΝΝΗ</a:t>
            </a:r>
          </a:p>
          <a:p>
            <a:pPr>
              <a:lnSpc>
                <a:spcPct val="160000"/>
              </a:lnSpc>
            </a:pPr>
            <a:r>
              <a:rPr lang="el-GR" dirty="0" smtClean="0">
                <a:latin typeface="Palatino Linotype" pitchFamily="18" charset="0"/>
              </a:rPr>
              <a:t>Ζαχαρίας (+</a:t>
            </a:r>
            <a:r>
              <a:rPr lang="el-GR" dirty="0" err="1" smtClean="0">
                <a:latin typeface="Palatino Linotype" pitchFamily="18" charset="0"/>
              </a:rPr>
              <a:t>Ελισάβεθ</a:t>
            </a:r>
            <a:r>
              <a:rPr lang="el-GR" dirty="0" smtClean="0">
                <a:latin typeface="Palatino Linotype" pitchFamily="18" charset="0"/>
              </a:rPr>
              <a:t>)</a:t>
            </a:r>
          </a:p>
          <a:p>
            <a:pPr>
              <a:lnSpc>
                <a:spcPct val="160000"/>
              </a:lnSpc>
            </a:pPr>
            <a:r>
              <a:rPr lang="el-GR" dirty="0" smtClean="0">
                <a:latin typeface="Palatino Linotype" pitchFamily="18" charset="0"/>
              </a:rPr>
              <a:t>Πρεσβύτης και ιερέας</a:t>
            </a:r>
          </a:p>
          <a:p>
            <a:pPr>
              <a:lnSpc>
                <a:spcPct val="160000"/>
              </a:lnSpc>
            </a:pPr>
            <a:r>
              <a:rPr lang="el-GR" dirty="0" smtClean="0">
                <a:latin typeface="Palatino Linotype" pitchFamily="18" charset="0"/>
              </a:rPr>
              <a:t>Ναός-Όρος Σιών</a:t>
            </a:r>
          </a:p>
          <a:p>
            <a:pPr>
              <a:lnSpc>
                <a:spcPct val="160000"/>
              </a:lnSpc>
            </a:pPr>
            <a:r>
              <a:rPr lang="el-GR" dirty="0" smtClean="0">
                <a:latin typeface="Palatino Linotype" pitchFamily="18" charset="0"/>
              </a:rPr>
              <a:t>Ευαγγελισμός γεγονότος που έχει συμβεί στην Π.Δ. (γέννηση στείρας)</a:t>
            </a:r>
          </a:p>
          <a:p>
            <a:pPr>
              <a:lnSpc>
                <a:spcPct val="160000"/>
              </a:lnSpc>
            </a:pPr>
            <a:r>
              <a:rPr lang="el-GR" dirty="0" smtClean="0">
                <a:latin typeface="Palatino Linotype" pitchFamily="18" charset="0"/>
              </a:rPr>
              <a:t>Απιστία-άλαλος</a:t>
            </a:r>
          </a:p>
          <a:p>
            <a:pPr>
              <a:lnSpc>
                <a:spcPct val="160000"/>
              </a:lnSpc>
            </a:pPr>
            <a:r>
              <a:rPr lang="el-GR" dirty="0" smtClean="0">
                <a:latin typeface="Palatino Linotype" pitchFamily="18" charset="0"/>
              </a:rPr>
              <a:t> Ύμνος: </a:t>
            </a:r>
            <a:r>
              <a:rPr lang="el-GR" i="1" dirty="0" smtClean="0">
                <a:latin typeface="Palatino Linotype" pitchFamily="18" charset="0"/>
              </a:rPr>
              <a:t>Ευλογητός ο Θεός … </a:t>
            </a:r>
          </a:p>
          <a:p>
            <a:pPr>
              <a:lnSpc>
                <a:spcPct val="160000"/>
              </a:lnSpc>
              <a:buFont typeface="Wingdings" pitchFamily="2" charset="2"/>
              <a:buNone/>
            </a:pPr>
            <a:r>
              <a:rPr lang="el-GR" b="1" i="1" dirty="0" smtClean="0">
                <a:latin typeface="Palatino Linotype" pitchFamily="18" charset="0"/>
              </a:rPr>
              <a:t>ΣΥΝΑΝΤΗΣΗ ΕΛΙΣΑΒΕΘ-ΜΑΡΙΑΜ</a:t>
            </a:r>
            <a:endParaRPr lang="el-GR" dirty="0" smtClean="0">
              <a:latin typeface="Palatino Linotype" pitchFamily="18" charset="0"/>
            </a:endParaRPr>
          </a:p>
        </p:txBody>
      </p:sp>
      <p:sp>
        <p:nvSpPr>
          <p:cNvPr id="18436" name="3 - Θέση περιεχομένου"/>
          <p:cNvSpPr>
            <a:spLocks noGrp="1"/>
          </p:cNvSpPr>
          <p:nvPr>
            <p:ph sz="half" idx="2"/>
          </p:nvPr>
        </p:nvSpPr>
        <p:spPr>
          <a:xfrm>
            <a:off x="4513585" y="1988841"/>
            <a:ext cx="4018855" cy="4680520"/>
          </a:xfrm>
          <a:ln>
            <a:solidFill>
              <a:srgbClr val="996633"/>
            </a:solidFill>
          </a:ln>
        </p:spPr>
        <p:txBody>
          <a:bodyPr>
            <a:normAutofit fontScale="85000" lnSpcReduction="20000"/>
          </a:bodyPr>
          <a:lstStyle/>
          <a:p>
            <a:pPr>
              <a:lnSpc>
                <a:spcPct val="150000"/>
              </a:lnSpc>
              <a:buFont typeface="Wingdings" pitchFamily="2" charset="2"/>
              <a:buNone/>
            </a:pPr>
            <a:r>
              <a:rPr lang="el-GR" b="1" dirty="0" smtClean="0"/>
              <a:t>ΓΕΝΝΗΣΗ Ι. ΧΡΙΣΤΟΥ</a:t>
            </a:r>
          </a:p>
          <a:p>
            <a:pPr algn="just">
              <a:lnSpc>
                <a:spcPct val="150000"/>
              </a:lnSpc>
            </a:pPr>
            <a:r>
              <a:rPr lang="el-GR" dirty="0" smtClean="0">
                <a:latin typeface="Palatino Linotype" pitchFamily="18" charset="0"/>
              </a:rPr>
              <a:t>Μαριάμ</a:t>
            </a:r>
          </a:p>
          <a:p>
            <a:pPr algn="just">
              <a:lnSpc>
                <a:spcPct val="150000"/>
              </a:lnSpc>
            </a:pPr>
            <a:r>
              <a:rPr lang="el-GR" dirty="0" smtClean="0">
                <a:latin typeface="Palatino Linotype" pitchFamily="18" charset="0"/>
              </a:rPr>
              <a:t>Παρθένος Γυναίκα (14 ετών;)</a:t>
            </a:r>
          </a:p>
          <a:p>
            <a:pPr algn="just">
              <a:lnSpc>
                <a:spcPct val="150000"/>
              </a:lnSpc>
            </a:pPr>
            <a:r>
              <a:rPr lang="el-GR" dirty="0" smtClean="0">
                <a:latin typeface="Palatino Linotype" pitchFamily="18" charset="0"/>
              </a:rPr>
              <a:t>Άσημη Ναζαρέτ στην Κάτω Γαλιλαία των εθνών</a:t>
            </a:r>
          </a:p>
          <a:p>
            <a:pPr algn="just">
              <a:lnSpc>
                <a:spcPct val="150000"/>
              </a:lnSpc>
            </a:pPr>
            <a:r>
              <a:rPr lang="el-GR" dirty="0" smtClean="0">
                <a:latin typeface="Palatino Linotype" pitchFamily="18" charset="0"/>
              </a:rPr>
              <a:t>Ευαγγελισμός ανήκουστου γεγονότος υπό του Γαβριήλ</a:t>
            </a:r>
          </a:p>
          <a:p>
            <a:pPr algn="just">
              <a:lnSpc>
                <a:spcPct val="150000"/>
              </a:lnSpc>
            </a:pPr>
            <a:r>
              <a:rPr lang="el-GR" dirty="0" smtClean="0">
                <a:latin typeface="Palatino Linotype" pitchFamily="18" charset="0"/>
              </a:rPr>
              <a:t>Πίστη-Αποδοχή: </a:t>
            </a:r>
            <a:r>
              <a:rPr lang="el-GR" i="1" dirty="0" smtClean="0">
                <a:latin typeface="Palatino Linotype" pitchFamily="18" charset="0"/>
              </a:rPr>
              <a:t>Γένοιτο!</a:t>
            </a:r>
          </a:p>
          <a:p>
            <a:pPr algn="just">
              <a:lnSpc>
                <a:spcPct val="150000"/>
              </a:lnSpc>
            </a:pPr>
            <a:r>
              <a:rPr lang="el-GR" dirty="0" smtClean="0">
                <a:latin typeface="Palatino Linotype" pitchFamily="18" charset="0"/>
              </a:rPr>
              <a:t>Ριζοσπαστικός Παιάνας: </a:t>
            </a:r>
            <a:r>
              <a:rPr lang="el-GR" i="1" dirty="0" smtClean="0">
                <a:latin typeface="Palatino Linotype" pitchFamily="18" charset="0"/>
              </a:rPr>
              <a:t>Μεγαλύνει η ψυχή μου… </a:t>
            </a:r>
            <a:r>
              <a:rPr lang="el-GR" i="1" dirty="0" err="1" smtClean="0">
                <a:latin typeface="Palatino Linotype" pitchFamily="18" charset="0"/>
              </a:rPr>
              <a:t>Καθείλε</a:t>
            </a:r>
            <a:r>
              <a:rPr lang="el-GR" i="1" dirty="0" smtClean="0">
                <a:latin typeface="Palatino Linotype" pitchFamily="18" charset="0"/>
              </a:rPr>
              <a:t> </a:t>
            </a:r>
            <a:r>
              <a:rPr lang="el-GR" i="1" dirty="0" err="1" smtClean="0">
                <a:latin typeface="Palatino Linotype" pitchFamily="18" charset="0"/>
              </a:rPr>
              <a:t>δυνάστας</a:t>
            </a:r>
            <a:r>
              <a:rPr lang="el-GR" i="1" dirty="0" smtClean="0">
                <a:latin typeface="Palatino Linotype" pitchFamily="18" charset="0"/>
              </a:rPr>
              <a:t> από θρόνους.</a:t>
            </a:r>
            <a:endParaRPr lang="el-GR" b="1" i="1"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779463" y="3065463"/>
            <a:ext cx="8113712" cy="579437"/>
          </a:xfrm>
        </p:spPr>
        <p:txBody>
          <a:bodyPr>
            <a:noAutofit/>
          </a:bodyPr>
          <a:lstStyle/>
          <a:p>
            <a:pPr eaLnBrk="1" hangingPunct="1"/>
            <a:r>
              <a:rPr lang="el-GR" sz="4800" dirty="0" smtClean="0">
                <a:latin typeface="Segoe Script" pitchFamily="34" charset="0"/>
              </a:rPr>
              <a:t>Οι γονείς του Ιησού</a:t>
            </a:r>
            <a:endParaRPr lang="de-DE" sz="4800" dirty="0" smtClean="0">
              <a:latin typeface="Segoe Script" pitchFamily="34" charset="0"/>
            </a:endParaRPr>
          </a:p>
        </p:txBody>
      </p:sp>
      <p:sp>
        <p:nvSpPr>
          <p:cNvPr id="19459" name="Rectangle 3"/>
          <p:cNvSpPr>
            <a:spLocks noGrp="1" noChangeArrowheads="1"/>
          </p:cNvSpPr>
          <p:nvPr>
            <p:ph type="subTitle" idx="1"/>
          </p:nvPr>
        </p:nvSpPr>
        <p:spPr/>
        <p:txBody>
          <a:bodyPr/>
          <a:lstStyle/>
          <a:p>
            <a:pPr eaLnBrk="1" hangingPunct="1"/>
            <a:r>
              <a:rPr lang="el-GR" smtClean="0"/>
              <a:t>Η οικογένεια και η πατρίδα Του</a:t>
            </a:r>
            <a:endParaRPr lang="de-DE" smtClean="0"/>
          </a:p>
        </p:txBody>
      </p:sp>
    </p:spTree>
  </p:cSld>
  <p:clrMapOvr>
    <a:masterClrMapping/>
  </p:clrMapOvr>
  <p:transition spd="slow">
    <p:cover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5292080" y="753666"/>
            <a:ext cx="3491880" cy="3108543"/>
          </a:xfrm>
          <a:prstGeom prst="rect">
            <a:avLst/>
          </a:prstGeom>
        </p:spPr>
        <p:txBody>
          <a:bodyPr wrap="square">
            <a:spAutoFit/>
          </a:bodyPr>
          <a:lstStyle/>
          <a:p>
            <a:r>
              <a:rPr lang="en-US" baseline="30000" dirty="0" smtClean="0">
                <a:latin typeface="Palatino Linotype" pitchFamily="18" charset="0"/>
              </a:rPr>
              <a:t>21</a:t>
            </a:r>
            <a:r>
              <a:rPr lang="el-GR" sz="2800" dirty="0" err="1" smtClean="0">
                <a:latin typeface="Palatino Linotype" pitchFamily="18" charset="0"/>
              </a:rPr>
              <a:t>τέξεται</a:t>
            </a:r>
            <a:r>
              <a:rPr lang="el-GR" sz="2800" dirty="0" smtClean="0">
                <a:latin typeface="Palatino Linotype" pitchFamily="18" charset="0"/>
              </a:rPr>
              <a:t> </a:t>
            </a:r>
            <a:r>
              <a:rPr lang="el-GR" sz="2800" dirty="0" err="1" smtClean="0">
                <a:latin typeface="Palatino Linotype" pitchFamily="18" charset="0"/>
              </a:rPr>
              <a:t>δὲ</a:t>
            </a:r>
            <a:r>
              <a:rPr lang="el-GR" sz="2800" dirty="0" smtClean="0">
                <a:latin typeface="Palatino Linotype" pitchFamily="18" charset="0"/>
              </a:rPr>
              <a:t> </a:t>
            </a:r>
            <a:r>
              <a:rPr lang="el-GR" sz="2800" dirty="0" err="1" smtClean="0">
                <a:latin typeface="Palatino Linotype" pitchFamily="18" charset="0"/>
              </a:rPr>
              <a:t>υἱόν</a:t>
            </a:r>
            <a:r>
              <a:rPr lang="el-GR" sz="2800" dirty="0" smtClean="0">
                <a:latin typeface="Palatino Linotype" pitchFamily="18" charset="0"/>
              </a:rPr>
              <a:t>, </a:t>
            </a:r>
            <a:r>
              <a:rPr lang="el-GR" sz="2800" dirty="0" err="1" smtClean="0">
                <a:latin typeface="Palatino Linotype" pitchFamily="18" charset="0"/>
              </a:rPr>
              <a:t>καὶ</a:t>
            </a:r>
            <a:r>
              <a:rPr lang="el-GR" sz="2800" dirty="0" smtClean="0">
                <a:latin typeface="Palatino Linotype" pitchFamily="18" charset="0"/>
              </a:rPr>
              <a:t> </a:t>
            </a:r>
            <a:r>
              <a:rPr lang="el-GR" sz="2800" dirty="0" err="1" smtClean="0">
                <a:latin typeface="Palatino Linotype" pitchFamily="18" charset="0"/>
              </a:rPr>
              <a:t>καλέσεις</a:t>
            </a:r>
            <a:r>
              <a:rPr lang="el-GR" sz="2800" dirty="0" smtClean="0">
                <a:latin typeface="Palatino Linotype" pitchFamily="18" charset="0"/>
              </a:rPr>
              <a:t> </a:t>
            </a:r>
            <a:r>
              <a:rPr lang="el-GR" sz="2800" dirty="0" err="1" smtClean="0">
                <a:latin typeface="Palatino Linotype" pitchFamily="18" charset="0"/>
              </a:rPr>
              <a:t>τὸ</a:t>
            </a:r>
            <a:r>
              <a:rPr lang="el-GR" sz="2800" dirty="0" smtClean="0">
                <a:latin typeface="Palatino Linotype" pitchFamily="18" charset="0"/>
              </a:rPr>
              <a:t> </a:t>
            </a:r>
            <a:r>
              <a:rPr lang="el-GR" sz="2800" dirty="0" err="1" smtClean="0">
                <a:latin typeface="Palatino Linotype" pitchFamily="18" charset="0"/>
              </a:rPr>
              <a:t>ὄνομα</a:t>
            </a:r>
            <a:r>
              <a:rPr lang="el-GR" sz="2800" dirty="0" smtClean="0">
                <a:latin typeface="Palatino Linotype" pitchFamily="18" charset="0"/>
              </a:rPr>
              <a:t> </a:t>
            </a:r>
            <a:r>
              <a:rPr lang="el-GR" sz="2800" dirty="0" err="1" smtClean="0">
                <a:latin typeface="Palatino Linotype" pitchFamily="18" charset="0"/>
              </a:rPr>
              <a:t>αὐτοῦ</a:t>
            </a:r>
            <a:r>
              <a:rPr lang="el-GR" sz="2800" dirty="0" smtClean="0">
                <a:latin typeface="Palatino Linotype" pitchFamily="18" charset="0"/>
              </a:rPr>
              <a:t> </a:t>
            </a:r>
            <a:r>
              <a:rPr lang="el-GR" sz="2800" b="1" dirty="0" err="1" smtClean="0">
                <a:latin typeface="Palatino Linotype" pitchFamily="18" charset="0"/>
              </a:rPr>
              <a:t>Ἰησοῦν</a:t>
            </a:r>
            <a:r>
              <a:rPr lang="el-GR" sz="2800" b="1" dirty="0" smtClean="0">
                <a:latin typeface="Palatino Linotype" pitchFamily="18" charset="0"/>
              </a:rPr>
              <a:t>· </a:t>
            </a:r>
          </a:p>
          <a:p>
            <a:r>
              <a:rPr lang="el-GR" sz="2800" dirty="0" err="1" smtClean="0">
                <a:latin typeface="Palatino Linotype" pitchFamily="18" charset="0"/>
              </a:rPr>
              <a:t>Αὐτὸς</a:t>
            </a:r>
            <a:r>
              <a:rPr lang="el-GR" sz="2800" dirty="0" smtClean="0">
                <a:latin typeface="Palatino Linotype" pitchFamily="18" charset="0"/>
              </a:rPr>
              <a:t> </a:t>
            </a:r>
            <a:r>
              <a:rPr lang="el-GR" sz="2800" dirty="0" err="1" smtClean="0">
                <a:latin typeface="Palatino Linotype" pitchFamily="18" charset="0"/>
              </a:rPr>
              <a:t>γὰρ</a:t>
            </a:r>
            <a:r>
              <a:rPr lang="el-GR" sz="2800" dirty="0" smtClean="0">
                <a:latin typeface="Palatino Linotype" pitchFamily="18" charset="0"/>
              </a:rPr>
              <a:t> </a:t>
            </a:r>
            <a:r>
              <a:rPr lang="el-GR" sz="2800" dirty="0" err="1" smtClean="0">
                <a:latin typeface="Palatino Linotype" pitchFamily="18" charset="0"/>
              </a:rPr>
              <a:t>σώσει</a:t>
            </a:r>
            <a:r>
              <a:rPr lang="el-GR" sz="2800" dirty="0" smtClean="0">
                <a:latin typeface="Palatino Linotype" pitchFamily="18" charset="0"/>
              </a:rPr>
              <a:t> </a:t>
            </a:r>
            <a:r>
              <a:rPr lang="el-GR" sz="2800" dirty="0" err="1" smtClean="0">
                <a:latin typeface="Palatino Linotype" pitchFamily="18" charset="0"/>
              </a:rPr>
              <a:t>τὸν</a:t>
            </a:r>
            <a:r>
              <a:rPr lang="el-GR" sz="2800" dirty="0" smtClean="0">
                <a:latin typeface="Palatino Linotype" pitchFamily="18" charset="0"/>
              </a:rPr>
              <a:t> </a:t>
            </a:r>
            <a:r>
              <a:rPr lang="el-GR" sz="2800" dirty="0" err="1" smtClean="0">
                <a:latin typeface="Palatino Linotype" pitchFamily="18" charset="0"/>
              </a:rPr>
              <a:t>λαὸν</a:t>
            </a:r>
            <a:r>
              <a:rPr lang="el-GR" sz="2800" dirty="0" smtClean="0">
                <a:latin typeface="Palatino Linotype" pitchFamily="18" charset="0"/>
              </a:rPr>
              <a:t> </a:t>
            </a:r>
            <a:r>
              <a:rPr lang="el-GR" sz="2800" b="1" dirty="0" err="1" smtClean="0">
                <a:latin typeface="Palatino Linotype" pitchFamily="18" charset="0"/>
              </a:rPr>
              <a:t>αὐτοῦ</a:t>
            </a:r>
            <a:r>
              <a:rPr lang="el-GR" sz="2800" b="1" dirty="0" smtClean="0">
                <a:latin typeface="Palatino Linotype" pitchFamily="18" charset="0"/>
              </a:rPr>
              <a:t> </a:t>
            </a:r>
            <a:r>
              <a:rPr lang="el-GR" sz="2800" dirty="0" err="1" smtClean="0">
                <a:latin typeface="Palatino Linotype" pitchFamily="18" charset="0"/>
              </a:rPr>
              <a:t>ἀπὸ</a:t>
            </a:r>
            <a:r>
              <a:rPr lang="el-GR" sz="2800" dirty="0" smtClean="0">
                <a:latin typeface="Palatino Linotype" pitchFamily="18" charset="0"/>
              </a:rPr>
              <a:t> </a:t>
            </a:r>
            <a:r>
              <a:rPr lang="el-GR" sz="2800" b="1" dirty="0" err="1" smtClean="0">
                <a:latin typeface="Palatino Linotype" pitchFamily="18" charset="0"/>
              </a:rPr>
              <a:t>τῶν</a:t>
            </a:r>
            <a:r>
              <a:rPr lang="el-GR" sz="2800" b="1" dirty="0" smtClean="0">
                <a:latin typeface="Palatino Linotype" pitchFamily="18" charset="0"/>
              </a:rPr>
              <a:t> </a:t>
            </a:r>
            <a:r>
              <a:rPr lang="el-GR" sz="2800" b="1" dirty="0" err="1" smtClean="0">
                <a:latin typeface="Palatino Linotype" pitchFamily="18" charset="0"/>
              </a:rPr>
              <a:t>ἁμαρτιῶν</a:t>
            </a:r>
            <a:r>
              <a:rPr lang="el-GR" sz="2800" b="1" dirty="0" smtClean="0">
                <a:latin typeface="Palatino Linotype" pitchFamily="18" charset="0"/>
              </a:rPr>
              <a:t> </a:t>
            </a:r>
            <a:r>
              <a:rPr lang="el-GR" sz="2800" dirty="0" err="1" smtClean="0">
                <a:latin typeface="Palatino Linotype" pitchFamily="18" charset="0"/>
              </a:rPr>
              <a:t>αὐτῶν</a:t>
            </a:r>
            <a:r>
              <a:rPr lang="el-GR" sz="2800" dirty="0" smtClean="0">
                <a:latin typeface="Palatino Linotype" pitchFamily="18" charset="0"/>
              </a:rPr>
              <a:t>. </a:t>
            </a:r>
            <a:r>
              <a:rPr lang="en-US" sz="2800" dirty="0" smtClean="0">
                <a:latin typeface="Palatino Linotype" pitchFamily="18" charset="0"/>
              </a:rPr>
              <a:t>(1</a:t>
            </a:r>
            <a:r>
              <a:rPr lang="el-GR" sz="2800" dirty="0" smtClean="0">
                <a:latin typeface="Palatino Linotype" pitchFamily="18" charset="0"/>
              </a:rPr>
              <a:t>, </a:t>
            </a:r>
            <a:r>
              <a:rPr lang="en-US" sz="2800" dirty="0" smtClean="0">
                <a:latin typeface="Palatino Linotype" pitchFamily="18" charset="0"/>
              </a:rPr>
              <a:t>21</a:t>
            </a:r>
            <a:r>
              <a:rPr lang="el-GR" sz="2800" dirty="0" smtClean="0">
                <a:latin typeface="Palatino Linotype" pitchFamily="18" charset="0"/>
              </a:rPr>
              <a:t>)</a:t>
            </a:r>
            <a:r>
              <a:rPr lang="en-US" sz="2800" dirty="0" smtClean="0">
                <a:latin typeface="Palatino Linotype" pitchFamily="18" charset="0"/>
              </a:rPr>
              <a:t> </a:t>
            </a:r>
            <a:endParaRPr lang="de-DE" sz="2800" dirty="0" smtClean="0">
              <a:latin typeface="Palatino Linotype" pitchFamily="18" charset="0"/>
            </a:endParaRPr>
          </a:p>
        </p:txBody>
      </p:sp>
      <p:pic>
        <p:nvPicPr>
          <p:cNvPr id="16386" name="Picture 2" descr="C:\Users\Δημήτριος\Desktop\christosgennisis0_medium.jpg"/>
          <p:cNvPicPr>
            <a:picLocks noChangeAspect="1" noChangeArrowheads="1"/>
          </p:cNvPicPr>
          <p:nvPr/>
        </p:nvPicPr>
        <p:blipFill>
          <a:blip r:embed="rId3" cstate="print"/>
          <a:srcRect/>
          <a:stretch>
            <a:fillRect/>
          </a:stretch>
        </p:blipFill>
        <p:spPr bwMode="auto">
          <a:xfrm>
            <a:off x="611559" y="620688"/>
            <a:ext cx="4550691" cy="6120680"/>
          </a:xfrm>
          <a:prstGeom prst="rect">
            <a:avLst/>
          </a:prstGeom>
          <a:ln>
            <a:noFill/>
          </a:ln>
          <a:effectLst>
            <a:softEdge rad="112500"/>
          </a:effectLst>
        </p:spPr>
      </p:pic>
      <p:sp>
        <p:nvSpPr>
          <p:cNvPr id="8" name="7 - TextBox">
            <a:hlinkClick r:id="rId4"/>
          </p:cNvPr>
          <p:cNvSpPr txBox="1"/>
          <p:nvPr/>
        </p:nvSpPr>
        <p:spPr>
          <a:xfrm>
            <a:off x="5550041" y="4941168"/>
            <a:ext cx="2787366" cy="584775"/>
          </a:xfrm>
          <a:prstGeom prst="rect">
            <a:avLst/>
          </a:prstGeom>
          <a:noFill/>
        </p:spPr>
        <p:txBody>
          <a:bodyPr wrap="none" rtlCol="0">
            <a:spAutoFit/>
          </a:bodyPr>
          <a:lstStyle/>
          <a:p>
            <a:r>
              <a:rPr lang="el-GR" b="1" dirty="0" smtClean="0">
                <a:solidFill>
                  <a:schemeClr val="accent2"/>
                </a:solidFill>
              </a:rPr>
              <a:t>Ακολουθία Χριστουγέννων</a:t>
            </a:r>
          </a:p>
          <a:p>
            <a:pPr algn="ctr"/>
            <a:r>
              <a:rPr lang="el-GR" b="1" dirty="0" smtClean="0">
                <a:solidFill>
                  <a:schemeClr val="accent2"/>
                </a:solidFill>
                <a:hlinkClick r:id="rId4"/>
              </a:rPr>
              <a:t>Κάντε κλικ εδώ!</a:t>
            </a:r>
            <a:endParaRPr lang="el-GR" b="1" dirty="0">
              <a:solidFill>
                <a:schemeClr val="accent2"/>
              </a:solidFill>
            </a:endParaRPr>
          </a:p>
        </p:txBody>
      </p:sp>
    </p:spTree>
  </p:cSld>
  <p:clrMapOvr>
    <a:masterClrMapping/>
  </p:clrMapOvr>
  <p:transition spd="slow">
    <p:cover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just" eaLnBrk="1" hangingPunct="1"/>
            <a:r>
              <a:rPr lang="el-GR" sz="3200" b="1" dirty="0" smtClean="0">
                <a:solidFill>
                  <a:schemeClr val="accent2"/>
                </a:solidFill>
                <a:latin typeface="Palatino Linotype" pitchFamily="18" charset="0"/>
              </a:rPr>
              <a:t>Ζ. Οι Μνηστευμένοι</a:t>
            </a:r>
            <a:endParaRPr lang="de-DE" sz="3200" b="1" dirty="0" smtClean="0">
              <a:solidFill>
                <a:schemeClr val="accent2"/>
              </a:solidFill>
              <a:latin typeface="Palatino Linotype" pitchFamily="18" charset="0"/>
            </a:endParaRPr>
          </a:p>
        </p:txBody>
      </p:sp>
      <p:sp>
        <p:nvSpPr>
          <p:cNvPr id="216067" name="Rectangle 3"/>
          <p:cNvSpPr>
            <a:spLocks noGrp="1" noChangeArrowheads="1"/>
          </p:cNvSpPr>
          <p:nvPr>
            <p:ph idx="4294967295"/>
          </p:nvPr>
        </p:nvSpPr>
        <p:spPr>
          <a:xfrm>
            <a:off x="518864" y="2249488"/>
            <a:ext cx="8229600" cy="4324350"/>
          </a:xfrm>
        </p:spPr>
        <p:txBody>
          <a:bodyPr>
            <a:normAutofit fontScale="92500" lnSpcReduction="10000"/>
          </a:bodyPr>
          <a:lstStyle/>
          <a:p>
            <a:pPr eaLnBrk="1" hangingPunct="1"/>
            <a:endParaRPr lang="el-GR" dirty="0" smtClean="0"/>
          </a:p>
          <a:p>
            <a:pPr eaLnBrk="1" hangingPunct="1"/>
            <a:r>
              <a:rPr lang="el-GR" b="1" dirty="0" smtClean="0"/>
              <a:t>Η Μαριάμ και ο Ιωσήφ ήταν αρραβωνιασμένοι/μνηστευμένοι</a:t>
            </a:r>
            <a:r>
              <a:rPr lang="de-DE" b="1" dirty="0" smtClean="0"/>
              <a:t>.</a:t>
            </a:r>
          </a:p>
          <a:p>
            <a:pPr lvl="1" eaLnBrk="1" hangingPunct="1"/>
            <a:r>
              <a:rPr lang="el-GR" dirty="0" smtClean="0">
                <a:solidFill>
                  <a:schemeClr val="accent3">
                    <a:lumMod val="50000"/>
                  </a:schemeClr>
                </a:solidFill>
                <a:latin typeface="Palatino Linotype" pitchFamily="18" charset="0"/>
              </a:rPr>
              <a:t>Ο αρραβώνας ήταν κάτι σαν τον πολιτικό γάμο. </a:t>
            </a:r>
            <a:endParaRPr lang="de-DE" dirty="0" smtClean="0">
              <a:solidFill>
                <a:schemeClr val="accent3">
                  <a:lumMod val="50000"/>
                </a:schemeClr>
              </a:solidFill>
              <a:latin typeface="Palatino Linotype" pitchFamily="18" charset="0"/>
            </a:endParaRPr>
          </a:p>
          <a:p>
            <a:pPr lvl="1" eaLnBrk="1" hangingPunct="1">
              <a:buNone/>
            </a:pPr>
            <a:endParaRPr lang="de-DE" dirty="0" smtClean="0">
              <a:solidFill>
                <a:schemeClr val="accent3">
                  <a:lumMod val="50000"/>
                </a:schemeClr>
              </a:solidFill>
              <a:latin typeface="Palatino Linotype" pitchFamily="18" charset="0"/>
            </a:endParaRPr>
          </a:p>
          <a:p>
            <a:pPr lvl="1" eaLnBrk="1" hangingPunct="1"/>
            <a:r>
              <a:rPr lang="el-GR" dirty="0" smtClean="0">
                <a:solidFill>
                  <a:schemeClr val="accent3">
                    <a:lumMod val="50000"/>
                  </a:schemeClr>
                </a:solidFill>
                <a:latin typeface="Palatino Linotype" pitchFamily="18" charset="0"/>
              </a:rPr>
              <a:t>Ο νυμφίος πλήρωνε την «προίκα»</a:t>
            </a:r>
            <a:endParaRPr lang="de-DE" dirty="0" smtClean="0">
              <a:solidFill>
                <a:schemeClr val="accent3">
                  <a:lumMod val="50000"/>
                </a:schemeClr>
              </a:solidFill>
              <a:latin typeface="Palatino Linotype" pitchFamily="18" charset="0"/>
            </a:endParaRPr>
          </a:p>
          <a:p>
            <a:pPr lvl="1" eaLnBrk="1" hangingPunct="1"/>
            <a:endParaRPr lang="de-DE" dirty="0" smtClean="0">
              <a:solidFill>
                <a:schemeClr val="accent3">
                  <a:lumMod val="50000"/>
                </a:schemeClr>
              </a:solidFill>
              <a:latin typeface="Palatino Linotype" pitchFamily="18" charset="0"/>
            </a:endParaRPr>
          </a:p>
          <a:p>
            <a:pPr lvl="1" eaLnBrk="1" hangingPunct="1"/>
            <a:r>
              <a:rPr lang="el-GR" dirty="0" smtClean="0">
                <a:solidFill>
                  <a:schemeClr val="accent3">
                    <a:lumMod val="50000"/>
                  </a:schemeClr>
                </a:solidFill>
                <a:latin typeface="Palatino Linotype" pitchFamily="18" charset="0"/>
              </a:rPr>
              <a:t>Ο γάμος τελούνταν μετά από ένα χρόνο</a:t>
            </a:r>
            <a:r>
              <a:rPr lang="de-DE" dirty="0" smtClean="0">
                <a:solidFill>
                  <a:schemeClr val="accent3">
                    <a:lumMod val="50000"/>
                  </a:schemeClr>
                </a:solidFill>
                <a:latin typeface="Palatino Linotype" pitchFamily="18" charset="0"/>
              </a:rPr>
              <a:t>.</a:t>
            </a:r>
          </a:p>
          <a:p>
            <a:pPr lvl="1" eaLnBrk="1" hangingPunct="1"/>
            <a:endParaRPr lang="de-DE" dirty="0" smtClean="0">
              <a:solidFill>
                <a:schemeClr val="accent3">
                  <a:lumMod val="50000"/>
                </a:schemeClr>
              </a:solidFill>
              <a:latin typeface="Palatino Linotype" pitchFamily="18" charset="0"/>
            </a:endParaRPr>
          </a:p>
          <a:p>
            <a:pPr lvl="1" eaLnBrk="1" hangingPunct="1"/>
            <a:r>
              <a:rPr lang="el-GR" dirty="0" smtClean="0">
                <a:solidFill>
                  <a:schemeClr val="accent3">
                    <a:lumMod val="50000"/>
                  </a:schemeClr>
                </a:solidFill>
                <a:latin typeface="Palatino Linotype" pitchFamily="18" charset="0"/>
              </a:rPr>
              <a:t>Η εγκυμοσύνη της Μαριάμ σήμαινε για τον Ιωσήφ  μόνον μοιχεία</a:t>
            </a:r>
            <a:r>
              <a:rPr lang="de-DE" dirty="0" smtClean="0">
                <a:solidFill>
                  <a:schemeClr val="accent3">
                    <a:lumMod val="50000"/>
                  </a:schemeClr>
                </a:solidFill>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Ζ2. Μνηστεία </a:t>
            </a:r>
            <a:endParaRPr lang="de-DE" sz="3200" b="1" dirty="0" smtClean="0">
              <a:solidFill>
                <a:schemeClr val="accent2"/>
              </a:solidFill>
              <a:latin typeface="Palatino Linotype" pitchFamily="18" charset="0"/>
            </a:endParaRPr>
          </a:p>
        </p:txBody>
      </p:sp>
      <p:sp>
        <p:nvSpPr>
          <p:cNvPr id="248835" name="Rectangle 3"/>
          <p:cNvSpPr>
            <a:spLocks noGrp="1" noChangeArrowheads="1"/>
          </p:cNvSpPr>
          <p:nvPr>
            <p:ph idx="1"/>
          </p:nvPr>
        </p:nvSpPr>
        <p:spPr>
          <a:xfrm>
            <a:off x="457200" y="2249424"/>
            <a:ext cx="8229600" cy="4131904"/>
          </a:xfrm>
        </p:spPr>
        <p:txBody>
          <a:bodyPr>
            <a:normAutofit/>
          </a:bodyPr>
          <a:lstStyle/>
          <a:p>
            <a:pPr algn="just" eaLnBrk="1" hangingPunct="1">
              <a:lnSpc>
                <a:spcPct val="150000"/>
              </a:lnSpc>
            </a:pPr>
            <a:r>
              <a:rPr lang="el-GR" sz="2400" dirty="0" smtClean="0">
                <a:latin typeface="Palatino Linotype" pitchFamily="18" charset="0"/>
              </a:rPr>
              <a:t>Οι δύο Οικογένειες συμφωνούσαν τον αρραβώνα</a:t>
            </a:r>
            <a:r>
              <a:rPr lang="de-DE" sz="2400" dirty="0" smtClean="0">
                <a:latin typeface="Palatino Linotype" pitchFamily="18" charset="0"/>
              </a:rPr>
              <a:t>.</a:t>
            </a:r>
          </a:p>
          <a:p>
            <a:pPr algn="just" eaLnBrk="1" hangingPunct="1">
              <a:lnSpc>
                <a:spcPct val="150000"/>
              </a:lnSpc>
            </a:pPr>
            <a:endParaRPr lang="de-DE" sz="2400" dirty="0" smtClean="0">
              <a:latin typeface="Palatino Linotype" pitchFamily="18" charset="0"/>
            </a:endParaRPr>
          </a:p>
          <a:p>
            <a:pPr algn="just" eaLnBrk="1" hangingPunct="1">
              <a:lnSpc>
                <a:spcPct val="150000"/>
              </a:lnSpc>
            </a:pPr>
            <a:r>
              <a:rPr lang="el-GR" sz="2400" dirty="0" smtClean="0">
                <a:latin typeface="Palatino Linotype" pitchFamily="18" charset="0"/>
              </a:rPr>
              <a:t>Η αρραβωνιασμένη έμενε συνήθως ένα έτος στο σπίτι των γονέων</a:t>
            </a:r>
            <a:r>
              <a:rPr lang="de-DE" sz="2400" dirty="0" smtClean="0">
                <a:latin typeface="Palatino Linotype" pitchFamily="18" charset="0"/>
              </a:rPr>
              <a:t>. </a:t>
            </a:r>
            <a:r>
              <a:rPr lang="el-GR" sz="2400" dirty="0" smtClean="0">
                <a:latin typeface="Palatino Linotype" pitchFamily="18" charset="0"/>
              </a:rPr>
              <a:t>Ήταν όμως απόλυτα δεσμευμένη.</a:t>
            </a:r>
            <a:endParaRPr lang="de-DE" sz="2400" dirty="0" smtClean="0">
              <a:latin typeface="Palatino Linotype" pitchFamily="18" charset="0"/>
            </a:endParaRPr>
          </a:p>
          <a:p>
            <a:pPr algn="just" eaLnBrk="1" hangingPunct="1">
              <a:lnSpc>
                <a:spcPct val="150000"/>
              </a:lnSpc>
            </a:pPr>
            <a:endParaRPr lang="de-DE" sz="2400" dirty="0" smtClean="0">
              <a:latin typeface="Palatino Linotype" pitchFamily="18" charset="0"/>
            </a:endParaRPr>
          </a:p>
          <a:p>
            <a:pPr algn="just" eaLnBrk="1" hangingPunct="1">
              <a:lnSpc>
                <a:spcPct val="150000"/>
              </a:lnSpc>
            </a:pPr>
            <a:r>
              <a:rPr lang="el-GR" sz="2400" dirty="0" smtClean="0">
                <a:latin typeface="Palatino Linotype" pitchFamily="18" charset="0"/>
              </a:rPr>
              <a:t>Μετά το Γάμο μετακόμιζε στον οίκο του άντρα της</a:t>
            </a:r>
            <a:r>
              <a:rPr lang="de-DE" sz="2400" dirty="0" smtClean="0">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Ζ3. Μαριάμ – η </a:t>
            </a:r>
            <a:r>
              <a:rPr lang="el-GR" sz="3200" b="1" dirty="0" err="1" smtClean="0">
                <a:solidFill>
                  <a:schemeClr val="accent2"/>
                </a:solidFill>
                <a:latin typeface="Palatino Linotype" pitchFamily="18" charset="0"/>
              </a:rPr>
              <a:t>νεάνις</a:t>
            </a:r>
            <a:r>
              <a:rPr lang="el-GR" sz="3200" b="1" dirty="0" smtClean="0">
                <a:solidFill>
                  <a:schemeClr val="accent2"/>
                </a:solidFill>
                <a:latin typeface="Palatino Linotype" pitchFamily="18" charset="0"/>
              </a:rPr>
              <a:t>/παρθένος</a:t>
            </a:r>
            <a:endParaRPr lang="de-DE" sz="3200" b="1" dirty="0" smtClean="0">
              <a:solidFill>
                <a:schemeClr val="accent2"/>
              </a:solidFill>
              <a:latin typeface="Palatino Linotype" pitchFamily="18" charset="0"/>
            </a:endParaRPr>
          </a:p>
        </p:txBody>
      </p:sp>
      <p:sp>
        <p:nvSpPr>
          <p:cNvPr id="247811" name="Rectangle 3"/>
          <p:cNvSpPr>
            <a:spLocks noGrp="1" noChangeArrowheads="1"/>
          </p:cNvSpPr>
          <p:nvPr>
            <p:ph idx="1"/>
          </p:nvPr>
        </p:nvSpPr>
        <p:spPr/>
        <p:txBody>
          <a:bodyPr>
            <a:normAutofit fontScale="77500" lnSpcReduction="20000"/>
          </a:bodyPr>
          <a:lstStyle/>
          <a:p>
            <a:pPr algn="just" eaLnBrk="1" hangingPunct="1"/>
            <a:r>
              <a:rPr lang="el-GR" sz="2600" b="1" dirty="0" smtClean="0">
                <a:latin typeface="Palatino Linotype" pitchFamily="18" charset="0"/>
              </a:rPr>
              <a:t>Τα κορίτσια από 12 ετών θεωρούνταν ως ικανά να παντρευτούν</a:t>
            </a:r>
            <a:r>
              <a:rPr lang="de-DE" sz="2600" b="1" dirty="0" smtClean="0">
                <a:latin typeface="Palatino Linotype" pitchFamily="18" charset="0"/>
              </a:rPr>
              <a:t>.</a:t>
            </a:r>
          </a:p>
          <a:p>
            <a:pPr lvl="1" algn="just" eaLnBrk="1" hangingPunct="1">
              <a:buFont typeface="Wingdings" pitchFamily="2" charset="2"/>
              <a:buNone/>
            </a:pPr>
            <a:r>
              <a:rPr lang="el-GR" dirty="0" smtClean="0">
                <a:latin typeface="Palatino Linotype" pitchFamily="18" charset="0"/>
              </a:rPr>
              <a:t>	</a:t>
            </a:r>
            <a:r>
              <a:rPr lang="el-GR" dirty="0" smtClean="0">
                <a:solidFill>
                  <a:schemeClr val="accent3">
                    <a:lumMod val="50000"/>
                  </a:schemeClr>
                </a:solidFill>
                <a:latin typeface="Palatino Linotype" pitchFamily="18" charset="0"/>
              </a:rPr>
              <a:t>Μετά  και τη νομοθεσία του Αυγούστου </a:t>
            </a:r>
            <a:r>
              <a:rPr lang="de-DE" dirty="0" smtClean="0">
                <a:solidFill>
                  <a:schemeClr val="accent3">
                    <a:lumMod val="50000"/>
                  </a:schemeClr>
                </a:solidFill>
                <a:latin typeface="Palatino Linotype" pitchFamily="18" charset="0"/>
              </a:rPr>
              <a:t>(27 </a:t>
            </a:r>
            <a:r>
              <a:rPr lang="el-GR" dirty="0" smtClean="0">
                <a:solidFill>
                  <a:schemeClr val="accent3">
                    <a:lumMod val="50000"/>
                  </a:schemeClr>
                </a:solidFill>
                <a:latin typeface="Palatino Linotype" pitchFamily="18" charset="0"/>
              </a:rPr>
              <a:t>π</a:t>
            </a:r>
            <a:r>
              <a:rPr lang="de-DE" dirty="0" smtClean="0">
                <a:solidFill>
                  <a:schemeClr val="accent3">
                    <a:lumMod val="50000"/>
                  </a:schemeClr>
                </a:solidFill>
                <a:latin typeface="Palatino Linotype" pitchFamily="18" charset="0"/>
              </a:rPr>
              <a:t>.</a:t>
            </a:r>
            <a:r>
              <a:rPr lang="el-GR" dirty="0" smtClean="0">
                <a:solidFill>
                  <a:schemeClr val="accent3">
                    <a:lumMod val="50000"/>
                  </a:schemeClr>
                </a:solidFill>
                <a:latin typeface="Palatino Linotype" pitchFamily="18" charset="0"/>
              </a:rPr>
              <a:t>Χ</a:t>
            </a:r>
            <a:r>
              <a:rPr lang="de-DE" dirty="0" smtClean="0">
                <a:solidFill>
                  <a:schemeClr val="accent3">
                    <a:lumMod val="50000"/>
                  </a:schemeClr>
                </a:solidFill>
                <a:latin typeface="Palatino Linotype" pitchFamily="18" charset="0"/>
              </a:rPr>
              <a:t>. </a:t>
            </a:r>
            <a:r>
              <a:rPr lang="el-GR" dirty="0" smtClean="0">
                <a:solidFill>
                  <a:schemeClr val="accent3">
                    <a:lumMod val="50000"/>
                  </a:schemeClr>
                </a:solidFill>
                <a:latin typeface="Palatino Linotype" pitchFamily="18" charset="0"/>
              </a:rPr>
              <a:t>- </a:t>
            </a:r>
            <a:r>
              <a:rPr lang="de-DE" dirty="0" smtClean="0">
                <a:solidFill>
                  <a:schemeClr val="accent3">
                    <a:lumMod val="50000"/>
                  </a:schemeClr>
                </a:solidFill>
                <a:latin typeface="Palatino Linotype" pitchFamily="18" charset="0"/>
              </a:rPr>
              <a:t>14 </a:t>
            </a:r>
            <a:r>
              <a:rPr lang="el-GR" dirty="0" smtClean="0">
                <a:solidFill>
                  <a:schemeClr val="accent3">
                    <a:lumMod val="50000"/>
                  </a:schemeClr>
                </a:solidFill>
                <a:latin typeface="Palatino Linotype" pitchFamily="18" charset="0"/>
              </a:rPr>
              <a:t>μ</a:t>
            </a:r>
            <a:r>
              <a:rPr lang="de-DE" dirty="0" smtClean="0">
                <a:solidFill>
                  <a:schemeClr val="accent3">
                    <a:lumMod val="50000"/>
                  </a:schemeClr>
                </a:solidFill>
                <a:latin typeface="Palatino Linotype" pitchFamily="18" charset="0"/>
              </a:rPr>
              <a:t>.</a:t>
            </a:r>
            <a:r>
              <a:rPr lang="el-GR" dirty="0" smtClean="0">
                <a:solidFill>
                  <a:schemeClr val="accent3">
                    <a:lumMod val="50000"/>
                  </a:schemeClr>
                </a:solidFill>
                <a:latin typeface="Palatino Linotype" pitchFamily="18" charset="0"/>
              </a:rPr>
              <a:t>Χ</a:t>
            </a:r>
            <a:r>
              <a:rPr lang="de-DE" dirty="0" smtClean="0">
                <a:solidFill>
                  <a:schemeClr val="accent3">
                    <a:lumMod val="50000"/>
                  </a:schemeClr>
                </a:solidFill>
                <a:latin typeface="Palatino Linotype" pitchFamily="18" charset="0"/>
              </a:rPr>
              <a:t>.).</a:t>
            </a:r>
            <a:endParaRPr lang="de-DE" dirty="0" smtClean="0">
              <a:latin typeface="Palatino Linotype" pitchFamily="18" charset="0"/>
            </a:endParaRPr>
          </a:p>
          <a:p>
            <a:pPr algn="just" eaLnBrk="1" hangingPunct="1"/>
            <a:r>
              <a:rPr lang="el-GR" sz="2600" dirty="0" smtClean="0">
                <a:latin typeface="Palatino Linotype" pitchFamily="18" charset="0"/>
              </a:rPr>
              <a:t>Συνήθως όμως από παντρεύονταν από τα 14</a:t>
            </a:r>
            <a:r>
              <a:rPr lang="de-DE" sz="2600" dirty="0" smtClean="0">
                <a:latin typeface="Palatino Linotype" pitchFamily="18" charset="0"/>
              </a:rPr>
              <a:t>.</a:t>
            </a:r>
            <a:endParaRPr lang="el-GR" sz="2600" dirty="0" smtClean="0">
              <a:latin typeface="Palatino Linotype" pitchFamily="18" charset="0"/>
            </a:endParaRPr>
          </a:p>
          <a:p>
            <a:pPr algn="just" eaLnBrk="1" hangingPunct="1">
              <a:buNone/>
            </a:pPr>
            <a:endParaRPr lang="el-GR" sz="2600" dirty="0" smtClean="0">
              <a:latin typeface="Palatino Linotype" pitchFamily="18" charset="0"/>
            </a:endParaRPr>
          </a:p>
          <a:p>
            <a:pPr algn="just"/>
            <a:r>
              <a:rPr lang="el-GR" sz="2600" b="1" dirty="0" smtClean="0">
                <a:latin typeface="Palatino Linotype" pitchFamily="18" charset="0"/>
              </a:rPr>
              <a:t>Οι Γυναίκες</a:t>
            </a:r>
            <a:r>
              <a:rPr lang="de-DE" sz="2600" b="1" dirty="0" smtClean="0">
                <a:latin typeface="Palatino Linotype" pitchFamily="18" charset="0"/>
              </a:rPr>
              <a:t>:</a:t>
            </a:r>
          </a:p>
          <a:p>
            <a:pPr lvl="1" algn="just"/>
            <a:r>
              <a:rPr lang="el-GR" dirty="0" smtClean="0">
                <a:latin typeface="Palatino Linotype" pitchFamily="18" charset="0"/>
              </a:rPr>
              <a:t>Ασχολούνταν με τις οικιακές εργασίες</a:t>
            </a:r>
            <a:r>
              <a:rPr lang="de-DE" dirty="0" smtClean="0">
                <a:latin typeface="Palatino Linotype" pitchFamily="18" charset="0"/>
              </a:rPr>
              <a:t>.</a:t>
            </a:r>
          </a:p>
          <a:p>
            <a:pPr lvl="1" algn="just"/>
            <a:r>
              <a:rPr lang="el-GR" dirty="0" smtClean="0">
                <a:latin typeface="Palatino Linotype" pitchFamily="18" charset="0"/>
              </a:rPr>
              <a:t>Με την άντληση νερού </a:t>
            </a:r>
            <a:r>
              <a:rPr lang="de-DE" dirty="0" smtClean="0">
                <a:latin typeface="Palatino Linotype" pitchFamily="18" charset="0"/>
              </a:rPr>
              <a:t>:</a:t>
            </a:r>
          </a:p>
          <a:p>
            <a:pPr lvl="2" algn="just"/>
            <a:r>
              <a:rPr lang="el-GR" sz="2600" dirty="0" smtClean="0">
                <a:latin typeface="Palatino Linotype" pitchFamily="18" charset="0"/>
              </a:rPr>
              <a:t>Σε πηγές που βρίσκονταν κατεξοχήν εκτός του χωριού</a:t>
            </a:r>
            <a:r>
              <a:rPr lang="de-DE" sz="2600" dirty="0" smtClean="0">
                <a:latin typeface="Palatino Linotype" pitchFamily="18" charset="0"/>
              </a:rPr>
              <a:t>.</a:t>
            </a:r>
          </a:p>
          <a:p>
            <a:pPr lvl="1" algn="just"/>
            <a:r>
              <a:rPr lang="el-GR" dirty="0" smtClean="0">
                <a:latin typeface="Palatino Linotype" pitchFamily="18" charset="0"/>
              </a:rPr>
              <a:t>Φρόντιζαν και τα ζώα</a:t>
            </a:r>
            <a:r>
              <a:rPr lang="de-DE" dirty="0" smtClean="0">
                <a:latin typeface="Palatino Linotype" pitchFamily="18" charset="0"/>
              </a:rPr>
              <a:t>.</a:t>
            </a:r>
          </a:p>
          <a:p>
            <a:pPr lvl="1" algn="just">
              <a:buNone/>
            </a:pPr>
            <a:endParaRPr lang="de-DE" dirty="0" smtClean="0">
              <a:latin typeface="Palatino Linotype" pitchFamily="18" charset="0"/>
            </a:endParaRPr>
          </a:p>
          <a:p>
            <a:pPr algn="just"/>
            <a:r>
              <a:rPr lang="el-GR" sz="2600" dirty="0" smtClean="0">
                <a:latin typeface="Palatino Linotype" pitchFamily="18" charset="0"/>
              </a:rPr>
              <a:t>Τα γυναικόπαιδα συνεισέφεραν στην Οικονομία</a:t>
            </a:r>
            <a:r>
              <a:rPr lang="de-DE" sz="2600" dirty="0" smtClean="0">
                <a:latin typeface="Palatino Linotype" pitchFamily="18" charset="0"/>
              </a:rPr>
              <a:t>.</a:t>
            </a:r>
          </a:p>
          <a:p>
            <a:pPr lvl="1" algn="just"/>
            <a:r>
              <a:rPr lang="el-GR" dirty="0" smtClean="0">
                <a:latin typeface="Palatino Linotype" pitchFamily="18" charset="0"/>
              </a:rPr>
              <a:t>Πλήρωναν φόρους</a:t>
            </a:r>
            <a:r>
              <a:rPr lang="de-DE" dirty="0" smtClean="0">
                <a:latin typeface="Palatino Linotype" pitchFamily="18" charset="0"/>
              </a:rPr>
              <a:t>.</a:t>
            </a:r>
          </a:p>
          <a:p>
            <a:pPr eaLnBrk="1" hangingPunct="1"/>
            <a:endParaRPr lang="de-DE" dirty="0" smtClean="0"/>
          </a:p>
          <a:p>
            <a:pPr lvl="1" eaLnBrk="1" hangingPunct="1">
              <a:buFont typeface="Wingdings" pitchFamily="2" charset="2"/>
              <a:buNone/>
            </a:pPr>
            <a:endParaRPr lang="de-DE" dirty="0" smtClean="0"/>
          </a:p>
        </p:txBody>
      </p:sp>
    </p:spTree>
  </p:cSld>
  <p:clrMapOvr>
    <a:masterClrMapping/>
  </p:clrMapOvr>
  <p:transition spd="slow">
    <p:cover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a:bodyPr>
          <a:lstStyle/>
          <a:p>
            <a:pPr algn="just" eaLnBrk="1" hangingPunct="1"/>
            <a:r>
              <a:rPr lang="el-GR" sz="3200" b="1" dirty="0" smtClean="0">
                <a:solidFill>
                  <a:schemeClr val="accent2"/>
                </a:solidFill>
                <a:latin typeface="Palatino Linotype" pitchFamily="18" charset="0"/>
              </a:rPr>
              <a:t>Ζ4. ΤΑ ΑΔΕΛΦΙΑ ΤΟΥ ΙΗΣΟΥ</a:t>
            </a:r>
            <a:endParaRPr lang="de-DE" sz="3200" b="1" dirty="0" smtClean="0">
              <a:solidFill>
                <a:schemeClr val="accent2"/>
              </a:solidFill>
              <a:latin typeface="Palatino Linotype" pitchFamily="18" charset="0"/>
            </a:endParaRPr>
          </a:p>
        </p:txBody>
      </p:sp>
      <p:sp>
        <p:nvSpPr>
          <p:cNvPr id="24580" name="Rectangle 3"/>
          <p:cNvSpPr>
            <a:spLocks noGrp="1" noChangeArrowheads="1"/>
          </p:cNvSpPr>
          <p:nvPr>
            <p:ph idx="1"/>
          </p:nvPr>
        </p:nvSpPr>
        <p:spPr/>
        <p:txBody>
          <a:bodyPr>
            <a:normAutofit fontScale="85000" lnSpcReduction="20000"/>
          </a:bodyPr>
          <a:lstStyle/>
          <a:p>
            <a:pPr algn="ctr">
              <a:buFont typeface="Wingdings" pitchFamily="2" charset="2"/>
              <a:buNone/>
            </a:pPr>
            <a:r>
              <a:rPr lang="el-GR" sz="2800" b="1" u="sng" dirty="0" smtClean="0"/>
              <a:t>Ιακώβ </a:t>
            </a:r>
            <a:r>
              <a:rPr lang="el-GR" sz="1800" b="1" u="sng" dirty="0" smtClean="0"/>
              <a:t>(κατά </a:t>
            </a:r>
            <a:r>
              <a:rPr lang="el-GR" sz="1800" b="1" u="sng" dirty="0" err="1" smtClean="0"/>
              <a:t>φύσιν</a:t>
            </a:r>
            <a:r>
              <a:rPr lang="el-GR" sz="1800" dirty="0" smtClean="0"/>
              <a:t> </a:t>
            </a:r>
            <a:r>
              <a:rPr lang="el-GR" sz="1800" dirty="0" err="1" smtClean="0"/>
              <a:t>Μτ</a:t>
            </a:r>
            <a:r>
              <a:rPr lang="el-GR" sz="1800" dirty="0" smtClean="0"/>
              <a:t> 1,16</a:t>
            </a:r>
            <a:r>
              <a:rPr lang="el-GR" sz="1800" b="1" u="sng" dirty="0" smtClean="0"/>
              <a:t>)-</a:t>
            </a:r>
            <a:r>
              <a:rPr lang="el-GR" sz="2800" b="1" u="sng" dirty="0" err="1" smtClean="0"/>
              <a:t>Ηλεί</a:t>
            </a:r>
            <a:r>
              <a:rPr lang="el-GR" sz="2800" b="1" u="sng" dirty="0" smtClean="0"/>
              <a:t>  </a:t>
            </a:r>
            <a:r>
              <a:rPr lang="el-GR" sz="1800" b="1" u="sng" dirty="0" smtClean="0"/>
              <a:t>(κατά </a:t>
            </a:r>
            <a:r>
              <a:rPr lang="el-GR" sz="1800" b="1" u="sng" dirty="0" err="1" smtClean="0"/>
              <a:t>νόμον</a:t>
            </a:r>
            <a:r>
              <a:rPr lang="el-GR" sz="1800" dirty="0" smtClean="0"/>
              <a:t> </a:t>
            </a:r>
            <a:r>
              <a:rPr lang="el-GR" sz="1800" dirty="0" err="1" smtClean="0"/>
              <a:t>Λκ</a:t>
            </a:r>
            <a:r>
              <a:rPr lang="el-GR" sz="1800" dirty="0" smtClean="0"/>
              <a:t> 3,23)</a:t>
            </a:r>
          </a:p>
          <a:p>
            <a:pPr algn="ctr"/>
            <a:r>
              <a:rPr lang="el-GR" sz="2800" dirty="0" smtClean="0"/>
              <a:t> </a:t>
            </a:r>
            <a:r>
              <a:rPr lang="el-GR" sz="2800" u="sng" dirty="0" smtClean="0"/>
              <a:t>Ιωσήφ + </a:t>
            </a:r>
            <a:endParaRPr lang="el-GR" sz="2800" b="1" dirty="0" smtClean="0"/>
          </a:p>
          <a:p>
            <a:pPr>
              <a:buFont typeface="Wingdings" pitchFamily="2" charset="2"/>
              <a:buNone/>
            </a:pPr>
            <a:r>
              <a:rPr lang="el-GR" sz="2400" u="sng" dirty="0" smtClean="0"/>
              <a:t>		;	</a:t>
            </a:r>
            <a:r>
              <a:rPr lang="el-GR" sz="2400" dirty="0" smtClean="0"/>
              <a:t>	</a:t>
            </a:r>
            <a:r>
              <a:rPr lang="el-GR" sz="2400" u="sng" dirty="0" smtClean="0"/>
              <a:t>παρθένος Μαρία</a:t>
            </a:r>
            <a:r>
              <a:rPr lang="el-GR" sz="2400" dirty="0" smtClean="0"/>
              <a:t>	</a:t>
            </a:r>
            <a:r>
              <a:rPr lang="el-GR" sz="2400" u="sng" dirty="0" err="1" smtClean="0"/>
              <a:t>Κλωπάς</a:t>
            </a:r>
            <a:r>
              <a:rPr lang="el-GR" sz="2400" u="sng" dirty="0" smtClean="0"/>
              <a:t> + Μαρία</a:t>
            </a:r>
            <a:r>
              <a:rPr lang="el-GR" sz="2800" dirty="0" smtClean="0"/>
              <a:t>			</a:t>
            </a:r>
            <a:endParaRPr lang="el-GR" sz="2800" b="1" dirty="0" smtClean="0"/>
          </a:p>
          <a:p>
            <a:pPr>
              <a:buFont typeface="Wingdings" pitchFamily="2" charset="2"/>
              <a:buNone/>
            </a:pPr>
            <a:r>
              <a:rPr lang="el-GR" sz="2000" b="1" dirty="0" smtClean="0"/>
              <a:t>Ι</a:t>
            </a:r>
            <a:r>
              <a:rPr lang="el-GR" sz="2000" dirty="0" smtClean="0"/>
              <a:t>άκωβος ο Μέγας		</a:t>
            </a:r>
            <a:r>
              <a:rPr lang="el-GR" sz="2000" b="1" dirty="0" smtClean="0"/>
              <a:t>Ιησούς Χριστός	</a:t>
            </a:r>
            <a:r>
              <a:rPr lang="el-GR" sz="2000" dirty="0" smtClean="0"/>
              <a:t>	Ιάκωβος</a:t>
            </a:r>
            <a:endParaRPr lang="el-GR" sz="2000" b="1" dirty="0" smtClean="0"/>
          </a:p>
          <a:p>
            <a:r>
              <a:rPr lang="el-GR" sz="2800" dirty="0" smtClean="0"/>
              <a:t>Ιούδας					</a:t>
            </a:r>
            <a:r>
              <a:rPr lang="el-GR" sz="2000" dirty="0" smtClean="0"/>
              <a:t>Σίμων + </a:t>
            </a:r>
            <a:r>
              <a:rPr lang="el-GR" sz="2000" dirty="0" err="1" smtClean="0"/>
              <a:t>Ιωσής</a:t>
            </a:r>
            <a:r>
              <a:rPr lang="el-GR" sz="2800" dirty="0" smtClean="0"/>
              <a:t>				</a:t>
            </a:r>
            <a:endParaRPr lang="el-GR" sz="2800" b="1" dirty="0" smtClean="0"/>
          </a:p>
          <a:p>
            <a:r>
              <a:rPr lang="el-GR" sz="2800" b="1" dirty="0" smtClean="0"/>
              <a:t>Θυγατέρες (;) 			Θυγατέρες (;)</a:t>
            </a:r>
          </a:p>
          <a:p>
            <a:pPr>
              <a:buFont typeface="Wingdings" pitchFamily="2" charset="2"/>
              <a:buNone/>
            </a:pPr>
            <a:endParaRPr lang="el-GR" sz="2800" b="1" dirty="0" smtClean="0"/>
          </a:p>
          <a:p>
            <a:pPr algn="just">
              <a:buFont typeface="Wingdings" pitchFamily="2" charset="2"/>
              <a:buNone/>
            </a:pPr>
            <a:r>
              <a:rPr lang="el-GR" sz="2000" b="1" dirty="0" smtClean="0"/>
              <a:t>Κατά τη διάρκεια ζωής του Ιησού τα αδέλφια του Ιησού ήταν μάλλον εχθρικά διακείμενα προς τον Ιησού. Μετά την ανάστασή Του ο Ιάκωβος ο </a:t>
            </a:r>
            <a:r>
              <a:rPr lang="el-GR" sz="2000" b="1" dirty="0" err="1" smtClean="0"/>
              <a:t>Αδελφόθεος</a:t>
            </a:r>
            <a:r>
              <a:rPr lang="el-GR" sz="2000" b="1" dirty="0" smtClean="0"/>
              <a:t> έγινε ο Πρώτος στην Εκκλησία των Ιεροσολύμων.  </a:t>
            </a:r>
            <a:r>
              <a:rPr lang="el-GR" sz="2800" b="1" dirty="0" smtClean="0"/>
              <a:t>								</a:t>
            </a:r>
            <a:endParaRPr lang="de-DE" sz="2800" dirty="0" smtClean="0"/>
          </a:p>
        </p:txBody>
      </p:sp>
    </p:spTree>
  </p:cSld>
  <p:clrMapOvr>
    <a:masterClrMapping/>
  </p:clrMapOvr>
  <p:transition spd="slow">
    <p:cover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Ζ5. Η Ναζαρέτ στη Γαλιλαία</a:t>
            </a:r>
            <a:endParaRPr lang="de-DE" sz="3200" b="1" dirty="0" smtClean="0">
              <a:solidFill>
                <a:schemeClr val="accent2"/>
              </a:solidFill>
              <a:latin typeface="Palatino Linotype" pitchFamily="18" charset="0"/>
            </a:endParaRPr>
          </a:p>
        </p:txBody>
      </p:sp>
      <p:sp>
        <p:nvSpPr>
          <p:cNvPr id="244739" name="Rectangle 3"/>
          <p:cNvSpPr>
            <a:spLocks noGrp="1" noChangeArrowheads="1"/>
          </p:cNvSpPr>
          <p:nvPr>
            <p:ph idx="1"/>
          </p:nvPr>
        </p:nvSpPr>
        <p:spPr/>
        <p:txBody>
          <a:bodyPr>
            <a:normAutofit/>
          </a:bodyPr>
          <a:lstStyle/>
          <a:p>
            <a:pPr algn="just" eaLnBrk="1" hangingPunct="1">
              <a:lnSpc>
                <a:spcPct val="150000"/>
              </a:lnSpc>
            </a:pPr>
            <a:r>
              <a:rPr lang="el-GR" sz="2000" dirty="0" smtClean="0">
                <a:latin typeface="Palatino Linotype" pitchFamily="18" charset="0"/>
              </a:rPr>
              <a:t>Και ο Ιωσήφ και η Μαριάμ κατάγονταν από τη Ναζαρέτ </a:t>
            </a:r>
            <a:r>
              <a:rPr lang="de-DE" sz="2000" dirty="0" smtClean="0">
                <a:latin typeface="Palatino Linotype" pitchFamily="18" charset="0"/>
              </a:rPr>
              <a:t>(</a:t>
            </a:r>
            <a:r>
              <a:rPr lang="el-GR" sz="2000" dirty="0" err="1" smtClean="0">
                <a:latin typeface="Palatino Linotype" pitchFamily="18" charset="0"/>
              </a:rPr>
              <a:t>πρβλ</a:t>
            </a:r>
            <a:r>
              <a:rPr lang="de-DE" sz="2000" dirty="0" smtClean="0">
                <a:latin typeface="Palatino Linotype" pitchFamily="18" charset="0"/>
              </a:rPr>
              <a:t>. </a:t>
            </a:r>
            <a:r>
              <a:rPr lang="el-GR" sz="2000" dirty="0" err="1" smtClean="0">
                <a:latin typeface="Palatino Linotype" pitchFamily="18" charset="0"/>
              </a:rPr>
              <a:t>Λκ</a:t>
            </a:r>
            <a:r>
              <a:rPr lang="de-DE" sz="2000" dirty="0" smtClean="0">
                <a:latin typeface="Palatino Linotype" pitchFamily="18" charset="0"/>
              </a:rPr>
              <a:t> 1,26; 2,4)</a:t>
            </a:r>
            <a:endParaRPr lang="el-GR" sz="2000" dirty="0" smtClean="0">
              <a:latin typeface="Palatino Linotype" pitchFamily="18" charset="0"/>
            </a:endParaRPr>
          </a:p>
          <a:p>
            <a:pPr algn="just" eaLnBrk="1" hangingPunct="1">
              <a:lnSpc>
                <a:spcPct val="150000"/>
              </a:lnSpc>
            </a:pPr>
            <a:endParaRPr lang="de-DE" sz="2000" dirty="0" smtClean="0">
              <a:latin typeface="Palatino Linotype" pitchFamily="18" charset="0"/>
            </a:endParaRPr>
          </a:p>
          <a:p>
            <a:pPr algn="just" eaLnBrk="1" hangingPunct="1">
              <a:lnSpc>
                <a:spcPct val="150000"/>
              </a:lnSpc>
            </a:pPr>
            <a:r>
              <a:rPr lang="de-DE" sz="2000" dirty="0" smtClean="0">
                <a:latin typeface="Palatino Linotype" pitchFamily="18" charset="0"/>
              </a:rPr>
              <a:t>N</a:t>
            </a:r>
            <a:r>
              <a:rPr lang="el-GR" sz="2000" dirty="0" err="1" smtClean="0">
                <a:latin typeface="Palatino Linotype" pitchFamily="18" charset="0"/>
              </a:rPr>
              <a:t>αζαρέτ</a:t>
            </a:r>
            <a:r>
              <a:rPr lang="de-DE" sz="2000" dirty="0" smtClean="0">
                <a:latin typeface="Palatino Linotype" pitchFamily="18" charset="0"/>
              </a:rPr>
              <a:t>:</a:t>
            </a:r>
          </a:p>
          <a:p>
            <a:pPr lvl="1" algn="just" eaLnBrk="1" hangingPunct="1">
              <a:lnSpc>
                <a:spcPct val="150000"/>
              </a:lnSpc>
            </a:pPr>
            <a:r>
              <a:rPr lang="el-GR" sz="2000" dirty="0" smtClean="0">
                <a:solidFill>
                  <a:schemeClr val="accent3">
                    <a:lumMod val="50000"/>
                  </a:schemeClr>
                </a:solidFill>
                <a:latin typeface="Palatino Linotype" pitchFamily="18" charset="0"/>
              </a:rPr>
              <a:t>Μικρό και άσημο χωριό</a:t>
            </a:r>
            <a:r>
              <a:rPr lang="de-DE" sz="2000" dirty="0" smtClean="0">
                <a:solidFill>
                  <a:schemeClr val="accent3">
                    <a:lumMod val="50000"/>
                  </a:schemeClr>
                </a:solidFill>
                <a:latin typeface="Palatino Linotype" pitchFamily="18" charset="0"/>
              </a:rPr>
              <a:t>.</a:t>
            </a:r>
          </a:p>
          <a:p>
            <a:pPr lvl="2" algn="just" eaLnBrk="1" hangingPunct="1">
              <a:lnSpc>
                <a:spcPct val="150000"/>
              </a:lnSpc>
            </a:pPr>
            <a:r>
              <a:rPr lang="el-GR" sz="2000" dirty="0" smtClean="0">
                <a:latin typeface="Palatino Linotype" pitchFamily="18" charset="0"/>
              </a:rPr>
              <a:t>Σήμερα η μεγαλύτερη αραβική πόλη του Ισραήλ</a:t>
            </a:r>
            <a:r>
              <a:rPr lang="de-DE" sz="2000" dirty="0" smtClean="0">
                <a:latin typeface="Palatino Linotype" pitchFamily="18" charset="0"/>
              </a:rPr>
              <a:t>.</a:t>
            </a:r>
          </a:p>
          <a:p>
            <a:pPr lvl="1" algn="just" eaLnBrk="1" hangingPunct="1">
              <a:lnSpc>
                <a:spcPct val="150000"/>
              </a:lnSpc>
            </a:pPr>
            <a:r>
              <a:rPr lang="el-GR" sz="2000" dirty="0" smtClean="0">
                <a:solidFill>
                  <a:schemeClr val="accent3">
                    <a:lumMod val="50000"/>
                  </a:schemeClr>
                </a:solidFill>
                <a:latin typeface="Palatino Linotype" pitchFamily="18" charset="0"/>
              </a:rPr>
              <a:t>Βρισκόταν στους λόφους της Κάτω Γαλιλαίας</a:t>
            </a:r>
            <a:r>
              <a:rPr lang="de-DE" sz="2000" dirty="0" smtClean="0">
                <a:solidFill>
                  <a:schemeClr val="accent3">
                    <a:lumMod val="50000"/>
                  </a:schemeClr>
                </a:solidFill>
                <a:latin typeface="Palatino Linotype" pitchFamily="18" charset="0"/>
              </a:rPr>
              <a:t>.</a:t>
            </a:r>
          </a:p>
          <a:p>
            <a:pPr lvl="1" algn="just" eaLnBrk="1" hangingPunct="1">
              <a:lnSpc>
                <a:spcPct val="150000"/>
              </a:lnSpc>
            </a:pPr>
            <a:r>
              <a:rPr lang="el-GR" sz="2000" dirty="0" smtClean="0">
                <a:solidFill>
                  <a:schemeClr val="accent3">
                    <a:lumMod val="50000"/>
                  </a:schemeClr>
                </a:solidFill>
                <a:latin typeface="Palatino Linotype" pitchFamily="18" charset="0"/>
              </a:rPr>
              <a:t>Τα σπίτια ήταν το ένα «δίπλα» στο άλλο</a:t>
            </a:r>
            <a:r>
              <a:rPr lang="de-DE" sz="2000" dirty="0" smtClean="0">
                <a:solidFill>
                  <a:schemeClr val="accent3">
                    <a:lumMod val="50000"/>
                  </a:schemeClr>
                </a:solidFill>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Δημήτριος\Desktop\a_palestine_map_jesus_time.gif"/>
          <p:cNvPicPr>
            <a:picLocks noGrp="1" noChangeAspect="1" noChangeArrowheads="1"/>
          </p:cNvPicPr>
          <p:nvPr>
            <p:ph idx="4294967295"/>
          </p:nvPr>
        </p:nvPicPr>
        <p:blipFill>
          <a:blip r:embed="rId2" cstate="print"/>
          <a:srcRect/>
          <a:stretch>
            <a:fillRect/>
          </a:stretch>
        </p:blipFill>
        <p:spPr bwMode="auto">
          <a:xfrm>
            <a:off x="603250" y="764704"/>
            <a:ext cx="8145214" cy="5472608"/>
          </a:xfrm>
          <a:prstGeom prst="rect">
            <a:avLst/>
          </a:prstGeom>
          <a:noFill/>
        </p:spPr>
      </p:pic>
      <p:cxnSp>
        <p:nvCxnSpPr>
          <p:cNvPr id="12" name="11 - Ευθύγραμμο βέλος σύνδεσης"/>
          <p:cNvCxnSpPr/>
          <p:nvPr/>
        </p:nvCxnSpPr>
        <p:spPr>
          <a:xfrm>
            <a:off x="4139952" y="2492896"/>
            <a:ext cx="432048" cy="36004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13 - TextBox"/>
          <p:cNvSpPr txBox="1"/>
          <p:nvPr/>
        </p:nvSpPr>
        <p:spPr>
          <a:xfrm>
            <a:off x="3347864" y="6309320"/>
            <a:ext cx="2339936" cy="338554"/>
          </a:xfrm>
          <a:prstGeom prst="rect">
            <a:avLst/>
          </a:prstGeom>
          <a:noFill/>
        </p:spPr>
        <p:txBody>
          <a:bodyPr wrap="none" rtlCol="0">
            <a:spAutoFit/>
          </a:bodyPr>
          <a:lstStyle/>
          <a:p>
            <a:r>
              <a:rPr lang="el-GR" dirty="0" smtClean="0"/>
              <a:t>Η Ναζαρέτ στη Γαλιλαία</a:t>
            </a:r>
            <a:endParaRPr lang="el-GR" dirty="0"/>
          </a:p>
        </p:txBody>
      </p:sp>
    </p:spTree>
  </p:cSld>
  <p:clrMapOvr>
    <a:masterClrMapping/>
  </p:clrMapOvr>
  <p:transition spd="slow">
    <p:cover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r>
              <a:rPr lang="el-GR" sz="3200" b="1" dirty="0" smtClean="0">
                <a:solidFill>
                  <a:schemeClr val="accent2"/>
                </a:solidFill>
                <a:latin typeface="Palatino Linotype" pitchFamily="18" charset="0"/>
              </a:rPr>
              <a:t>Ζ5. Η Ναζαρέτ στη Γαλιλαία</a:t>
            </a:r>
            <a:endParaRPr lang="de-DE" sz="3200" b="1" dirty="0" smtClean="0">
              <a:solidFill>
                <a:schemeClr val="accent2"/>
              </a:solidFill>
              <a:latin typeface="Palatino Linotype" pitchFamily="18" charset="0"/>
            </a:endParaRPr>
          </a:p>
        </p:txBody>
      </p:sp>
      <p:sp>
        <p:nvSpPr>
          <p:cNvPr id="245763" name="Rectangle 3"/>
          <p:cNvSpPr>
            <a:spLocks noGrp="1" noChangeArrowheads="1"/>
          </p:cNvSpPr>
          <p:nvPr>
            <p:ph idx="1"/>
          </p:nvPr>
        </p:nvSpPr>
        <p:spPr/>
        <p:txBody>
          <a:bodyPr>
            <a:normAutofit/>
          </a:bodyPr>
          <a:lstStyle/>
          <a:p>
            <a:pPr algn="just" eaLnBrk="1" hangingPunct="1"/>
            <a:r>
              <a:rPr lang="el-GR" sz="2400" dirty="0" smtClean="0">
                <a:latin typeface="Palatino Linotype" pitchFamily="18" charset="0"/>
              </a:rPr>
              <a:t>Οι άνθρωποι ζούσαν από τη γεωργία</a:t>
            </a:r>
            <a:r>
              <a:rPr lang="de-DE" sz="2400" dirty="0" smtClean="0">
                <a:latin typeface="Palatino Linotype" pitchFamily="18" charset="0"/>
              </a:rPr>
              <a:t>.</a:t>
            </a:r>
          </a:p>
          <a:p>
            <a:pPr algn="just" eaLnBrk="1" hangingPunct="1"/>
            <a:r>
              <a:rPr lang="el-GR" sz="2400" dirty="0" smtClean="0">
                <a:latin typeface="Palatino Linotype" pitchFamily="18" charset="0"/>
              </a:rPr>
              <a:t>Ο Ιωσήφ ήταν τέκτονας </a:t>
            </a:r>
            <a:r>
              <a:rPr lang="de-DE" sz="2400" dirty="0" smtClean="0">
                <a:latin typeface="Palatino Linotype" pitchFamily="18" charset="0"/>
              </a:rPr>
              <a:t>– </a:t>
            </a:r>
            <a:r>
              <a:rPr lang="el-GR" sz="2400" dirty="0" smtClean="0">
                <a:latin typeface="Palatino Linotype" pitchFamily="18" charset="0"/>
              </a:rPr>
              <a:t>οικοδόμος</a:t>
            </a:r>
            <a:r>
              <a:rPr lang="de-DE" sz="2400" dirty="0" smtClean="0">
                <a:latin typeface="Palatino Linotype" pitchFamily="18" charset="0"/>
              </a:rPr>
              <a:t>.</a:t>
            </a:r>
          </a:p>
          <a:p>
            <a:pPr lvl="1" algn="just" eaLnBrk="1" hangingPunct="1"/>
            <a:r>
              <a:rPr lang="el-GR" sz="2400" dirty="0" smtClean="0">
                <a:latin typeface="Palatino Linotype" pitchFamily="18" charset="0"/>
              </a:rPr>
              <a:t>Ίσως βρήκε αργότερα εργασία μαζί με τον Ιησού στην παρακείμενη </a:t>
            </a:r>
            <a:r>
              <a:rPr lang="el-GR" sz="2400" dirty="0" err="1" smtClean="0">
                <a:latin typeface="Palatino Linotype" pitchFamily="18" charset="0"/>
              </a:rPr>
              <a:t>Σεπφώριδα</a:t>
            </a:r>
            <a:endParaRPr lang="de-DE" sz="2400" dirty="0" smtClean="0">
              <a:latin typeface="Palatino Linotype" pitchFamily="18" charset="0"/>
            </a:endParaRPr>
          </a:p>
          <a:p>
            <a:pPr lvl="2" algn="just" eaLnBrk="1" hangingPunct="1"/>
            <a:r>
              <a:rPr lang="el-GR" dirty="0" smtClean="0">
                <a:latin typeface="Palatino Linotype" pitchFamily="18" charset="0"/>
              </a:rPr>
              <a:t>Ο Ηρώδης </a:t>
            </a:r>
            <a:r>
              <a:rPr lang="el-GR" dirty="0" err="1" smtClean="0">
                <a:latin typeface="Palatino Linotype" pitchFamily="18" charset="0"/>
              </a:rPr>
              <a:t>Αντίπας</a:t>
            </a:r>
            <a:r>
              <a:rPr lang="el-GR" dirty="0" smtClean="0">
                <a:latin typeface="Palatino Linotype" pitchFamily="18" charset="0"/>
              </a:rPr>
              <a:t> την έκανε πρωτεύουσα</a:t>
            </a:r>
            <a:r>
              <a:rPr lang="de-DE" dirty="0" smtClean="0">
                <a:latin typeface="Palatino Linotype" pitchFamily="18" charset="0"/>
              </a:rPr>
              <a:t>.</a:t>
            </a:r>
          </a:p>
          <a:p>
            <a:pPr lvl="2" algn="just" eaLnBrk="1" hangingPunct="1"/>
            <a:r>
              <a:rPr lang="el-GR" dirty="0" smtClean="0">
                <a:latin typeface="Palatino Linotype" pitchFamily="18" charset="0"/>
              </a:rPr>
              <a:t>Από τον 3</a:t>
            </a:r>
            <a:r>
              <a:rPr lang="el-GR" baseline="30000" dirty="0" smtClean="0">
                <a:latin typeface="Palatino Linotype" pitchFamily="18" charset="0"/>
              </a:rPr>
              <a:t>Ο</a:t>
            </a:r>
            <a:r>
              <a:rPr lang="el-GR" dirty="0" smtClean="0">
                <a:latin typeface="Palatino Linotype" pitchFamily="18" charset="0"/>
              </a:rPr>
              <a:t> αι. </a:t>
            </a:r>
            <a:r>
              <a:rPr lang="el-GR" dirty="0" err="1" smtClean="0">
                <a:latin typeface="Palatino Linotype" pitchFamily="18" charset="0"/>
              </a:rPr>
              <a:t>π.Χ.</a:t>
            </a:r>
            <a:r>
              <a:rPr lang="el-GR" dirty="0" smtClean="0">
                <a:latin typeface="Palatino Linotype" pitchFamily="18" charset="0"/>
              </a:rPr>
              <a:t> η πόλις ανακατασκευάσθηκε με λαμπρότητα</a:t>
            </a:r>
            <a:r>
              <a:rPr lang="de-DE" dirty="0" smtClean="0">
                <a:latin typeface="Palatino Linotype" pitchFamily="18" charset="0"/>
              </a:rPr>
              <a:t>.</a:t>
            </a:r>
          </a:p>
          <a:p>
            <a:pPr lvl="1" algn="just" eaLnBrk="1" hangingPunct="1"/>
            <a:r>
              <a:rPr lang="el-GR" sz="2400" dirty="0" smtClean="0">
                <a:latin typeface="Palatino Linotype" pitchFamily="18" charset="0"/>
              </a:rPr>
              <a:t>Οι οικογένειες στα χωριά ήταν εξαρτημένες από τις πόλεις, ό-που κατοικούσαν «Έλληνες» αριστοκράτες</a:t>
            </a:r>
            <a:endParaRPr lang="de-DE" sz="2400"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Δημήτριος\Desktop\088-Nazaret.jpg"/>
          <p:cNvPicPr>
            <a:picLocks noChangeAspect="1" noChangeArrowheads="1"/>
          </p:cNvPicPr>
          <p:nvPr/>
        </p:nvPicPr>
        <p:blipFill>
          <a:blip r:embed="rId2" cstate="print"/>
          <a:srcRect/>
          <a:stretch>
            <a:fillRect/>
          </a:stretch>
        </p:blipFill>
        <p:spPr bwMode="auto">
          <a:xfrm>
            <a:off x="611560" y="692696"/>
            <a:ext cx="8064896" cy="5593804"/>
          </a:xfrm>
          <a:prstGeom prst="rect">
            <a:avLst/>
          </a:prstGeom>
          <a:ln>
            <a:noFill/>
          </a:ln>
          <a:effectLst>
            <a:softEdge rad="112500"/>
          </a:effectLst>
        </p:spPr>
      </p:pic>
      <p:sp>
        <p:nvSpPr>
          <p:cNvPr id="9" name="8 - TextBox"/>
          <p:cNvSpPr txBox="1"/>
          <p:nvPr/>
        </p:nvSpPr>
        <p:spPr>
          <a:xfrm>
            <a:off x="3707904" y="6381328"/>
            <a:ext cx="2018501" cy="338554"/>
          </a:xfrm>
          <a:prstGeom prst="rect">
            <a:avLst/>
          </a:prstGeom>
          <a:noFill/>
        </p:spPr>
        <p:txBody>
          <a:bodyPr wrap="none" rtlCol="0">
            <a:spAutoFit/>
          </a:bodyPr>
          <a:lstStyle/>
          <a:p>
            <a:r>
              <a:rPr lang="el-GR" dirty="0" smtClean="0"/>
              <a:t>Η πόλη της Ναζαρέτ</a:t>
            </a:r>
            <a:endParaRPr lang="el-GR" dirty="0"/>
          </a:p>
        </p:txBody>
      </p:sp>
    </p:spTree>
  </p:cSld>
  <p:clrMapOvr>
    <a:masterClrMapping/>
  </p:clrMapOvr>
  <p:transition spd="slow">
    <p:cover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Δημήτριος\Pictures\Dm.Alexpls-db\F2.Εν Ιερουσαλήμ\F20.InJ-db\InJ03-Εικόνες\InJ2010-03092010\InJ2010-db\hlplg05-Βόρειο Ισραήλ\hlplg34-Ναζαρέτ-ok\hlplg34-nazaret (32).JPG"/>
          <p:cNvPicPr>
            <a:picLocks noChangeAspect="1" noChangeArrowheads="1"/>
          </p:cNvPicPr>
          <p:nvPr/>
        </p:nvPicPr>
        <p:blipFill>
          <a:blip r:embed="rId2" cstate="print"/>
          <a:srcRect/>
          <a:stretch>
            <a:fillRect/>
          </a:stretch>
        </p:blipFill>
        <p:spPr bwMode="auto">
          <a:xfrm>
            <a:off x="683568" y="836712"/>
            <a:ext cx="8064896" cy="4896544"/>
          </a:xfrm>
          <a:prstGeom prst="rect">
            <a:avLst/>
          </a:prstGeom>
          <a:ln>
            <a:noFill/>
          </a:ln>
          <a:effectLst>
            <a:softEdge rad="112500"/>
          </a:effectLst>
        </p:spPr>
      </p:pic>
      <p:sp>
        <p:nvSpPr>
          <p:cNvPr id="9" name="8 - TextBox"/>
          <p:cNvSpPr txBox="1"/>
          <p:nvPr/>
        </p:nvSpPr>
        <p:spPr>
          <a:xfrm>
            <a:off x="2123446" y="6237312"/>
            <a:ext cx="4505785" cy="338554"/>
          </a:xfrm>
          <a:prstGeom prst="rect">
            <a:avLst/>
          </a:prstGeom>
          <a:noFill/>
        </p:spPr>
        <p:txBody>
          <a:bodyPr wrap="none" rtlCol="0">
            <a:spAutoFit/>
          </a:bodyPr>
          <a:lstStyle/>
          <a:p>
            <a:r>
              <a:rPr lang="el-GR" dirty="0" smtClean="0"/>
              <a:t>Ναζαρέτ: ορθόδοξη εκκλησία του Ευαγγελισμού</a:t>
            </a:r>
            <a:endParaRPr lang="el-GR" dirty="0"/>
          </a:p>
        </p:txBody>
      </p:sp>
    </p:spTree>
  </p:cSld>
  <p:clrMapOvr>
    <a:masterClrMapping/>
  </p:clrMapOvr>
  <p:transition spd="slow">
    <p:cover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Δημήτριος\Pictures\Dm.Alexpls-db\F2.Εν Ιερουσαλήμ\F20.InJ-db\InJ03-Εικόνες\InJ2010-03092010\InJ2010-db\hlplg05-Βόρειο Ισραήλ\hlplg34-Ναζαρέτ-ok\hlplg34-nazaret (10).JPG"/>
          <p:cNvPicPr>
            <a:picLocks noChangeAspect="1" noChangeArrowheads="1"/>
          </p:cNvPicPr>
          <p:nvPr/>
        </p:nvPicPr>
        <p:blipFill>
          <a:blip r:embed="rId2" cstate="print"/>
          <a:srcRect/>
          <a:stretch>
            <a:fillRect/>
          </a:stretch>
        </p:blipFill>
        <p:spPr bwMode="auto">
          <a:xfrm>
            <a:off x="611560" y="764704"/>
            <a:ext cx="8200201" cy="4896544"/>
          </a:xfrm>
          <a:prstGeom prst="rect">
            <a:avLst/>
          </a:prstGeom>
          <a:ln>
            <a:noFill/>
          </a:ln>
          <a:effectLst>
            <a:softEdge rad="112500"/>
          </a:effectLst>
        </p:spPr>
      </p:pic>
      <p:sp>
        <p:nvSpPr>
          <p:cNvPr id="9" name="8 - TextBox"/>
          <p:cNvSpPr txBox="1"/>
          <p:nvPr/>
        </p:nvSpPr>
        <p:spPr>
          <a:xfrm>
            <a:off x="2699792" y="6021288"/>
            <a:ext cx="4686348" cy="338554"/>
          </a:xfrm>
          <a:prstGeom prst="rect">
            <a:avLst/>
          </a:prstGeom>
          <a:noFill/>
        </p:spPr>
        <p:txBody>
          <a:bodyPr wrap="none" rtlCol="0">
            <a:spAutoFit/>
          </a:bodyPr>
          <a:lstStyle/>
          <a:p>
            <a:pPr algn="ctr"/>
            <a:r>
              <a:rPr lang="el-GR" dirty="0" smtClean="0"/>
              <a:t>Ναζαρέτ, Εκκλησία του Ευαγγελισμού: Εσωτερικό</a:t>
            </a:r>
            <a:endParaRPr lang="el-GR" dirty="0"/>
          </a:p>
        </p:txBody>
      </p:sp>
    </p:spTree>
  </p:cSld>
  <p:clrMapOvr>
    <a:masterClrMapping/>
  </p:clrMapOvr>
  <p:transition spd="slow">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Α.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11561" y="1412776"/>
            <a:ext cx="8064896" cy="5445223"/>
          </a:xfrm>
        </p:spPr>
        <p:txBody>
          <a:bodyPr>
            <a:normAutofit fontScale="85000" lnSpcReduction="20000"/>
          </a:bodyPr>
          <a:lstStyle/>
          <a:p>
            <a:pPr algn="just">
              <a:lnSpc>
                <a:spcPct val="150000"/>
              </a:lnSpc>
              <a:buFont typeface="Arial" charset="0"/>
              <a:buChar char="•"/>
            </a:pPr>
            <a:r>
              <a:rPr lang="el-GR" sz="2000" dirty="0" smtClean="0"/>
              <a:t>Είναι πραγματικά παράδοξο αλλά και ενδεικτικό της ευρωπαϊκής κουλτούρας πρώτον ότι το </a:t>
            </a:r>
            <a:r>
              <a:rPr lang="el-GR" sz="2000" b="1" dirty="0" smtClean="0"/>
              <a:t>σύμβολο,</a:t>
            </a:r>
            <a:r>
              <a:rPr lang="el-GR" sz="2000" dirty="0" smtClean="0"/>
              <a:t> η εικόνα, που κυριαρχεί αυτές τις μέρες στον πλανήτη, δεν είναι αυτή του άστεγου και άπορου Χριστού (που γιορτάζει) αλλά του πληθωρικού, καταναλωτικού και τελικά αναλώσιμου </a:t>
            </a:r>
            <a:r>
              <a:rPr lang="en-US" sz="2000" dirty="0" smtClean="0"/>
              <a:t>Santa Claus</a:t>
            </a:r>
            <a:r>
              <a:rPr lang="el-GR" sz="2000" dirty="0" smtClean="0"/>
              <a:t> (= </a:t>
            </a:r>
            <a:r>
              <a:rPr lang="el-GR" sz="2000" dirty="0" err="1" smtClean="0"/>
              <a:t>άγ</a:t>
            </a:r>
            <a:r>
              <a:rPr lang="el-GR" sz="2000" dirty="0" smtClean="0"/>
              <a:t>. Νικόλαος) όπως αυτή σχεδιάσθηκε για τη διαφημιστική καμπάνια ενός ποτού, το οποίο (όπως και ο καταναλωτικός οίστρος των ημερών) παρότι… διακηρύττει ότι ξεδιψά, εντούτοις κάνει το χρήστη του ακόμη περισσότερο εξαρτημένο από αυτό.  </a:t>
            </a:r>
          </a:p>
          <a:p>
            <a:pPr algn="just">
              <a:lnSpc>
                <a:spcPct val="150000"/>
              </a:lnSpc>
              <a:buFont typeface="Arial" charset="0"/>
              <a:buChar char="•"/>
            </a:pPr>
            <a:r>
              <a:rPr lang="el-GR" sz="2000" dirty="0" smtClean="0"/>
              <a:t>Δεύτερον είναι προκλητικό ότι τα μεγαλύτερα σε κυκλοφορία ευρωπαϊκά και αμερικάνικα περιοδικά τέτοιες ημέρες, αντί να σεβασθούν το Πρόσωπο που γιορτάζει τα γενέθλιά </a:t>
            </a:r>
            <a:r>
              <a:rPr lang="el-GR" sz="2000" cap="all" dirty="0" smtClean="0"/>
              <a:t>τ</a:t>
            </a:r>
            <a:r>
              <a:rPr lang="el-GR" sz="2000" dirty="0" smtClean="0"/>
              <a:t>ου, δημοσιεύουν πρωτοσέλιδα άρθρα ενσπείροντας στις καρδιές την αμφιβολία εάν ο ιστορικός Ιησούς έχει κάτι κοινό με το Χριστό που κήρυξαν οι απόστολοι, αν Αυτός ήταν όντως Θεός και αν η Μαρία όντως Παρθένος. Το αποτέλεσμα είναι στην Ευρώπη τα Χριστούγεννα στατιστικά να καταγράφονται ως η πιο ανιαρή μέρα του έτους.</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67544" y="994048"/>
            <a:ext cx="8229600" cy="1066800"/>
          </a:xfrm>
        </p:spPr>
        <p:txBody>
          <a:bodyPr>
            <a:normAutofit/>
          </a:bodyPr>
          <a:lstStyle/>
          <a:p>
            <a:r>
              <a:rPr lang="el-GR" sz="3600" b="1" dirty="0" smtClean="0">
                <a:solidFill>
                  <a:schemeClr val="accent2"/>
                </a:solidFill>
                <a:latin typeface="Palatino Linotype" pitchFamily="18" charset="0"/>
              </a:rPr>
              <a:t>Η. Βηθλεέμ</a:t>
            </a:r>
            <a:br>
              <a:rPr lang="el-GR" sz="3600" b="1" dirty="0" smtClean="0">
                <a:solidFill>
                  <a:schemeClr val="accent2"/>
                </a:solidFill>
                <a:latin typeface="Palatino Linotype" pitchFamily="18" charset="0"/>
              </a:rPr>
            </a:br>
            <a:r>
              <a:rPr lang="el-GR" sz="2200" b="1" dirty="0" smtClean="0">
                <a:solidFill>
                  <a:schemeClr val="accent2"/>
                </a:solidFill>
                <a:latin typeface="Palatino Linotype" pitchFamily="18" charset="0"/>
              </a:rPr>
              <a:t>( </a:t>
            </a:r>
            <a:r>
              <a:rPr lang="en-US" sz="2200" i="1" dirty="0" smtClean="0"/>
              <a:t>Beth</a:t>
            </a:r>
            <a:r>
              <a:rPr lang="en-US" sz="2200" dirty="0" smtClean="0"/>
              <a:t> </a:t>
            </a:r>
            <a:r>
              <a:rPr lang="el-GR" sz="2200" dirty="0" smtClean="0"/>
              <a:t> </a:t>
            </a:r>
            <a:r>
              <a:rPr lang="el-GR" sz="2200" i="1" dirty="0" err="1" smtClean="0"/>
              <a:t>Lahamu</a:t>
            </a:r>
            <a:r>
              <a:rPr lang="el-GR" sz="2200" i="1" dirty="0" smtClean="0"/>
              <a:t> = Οίκος του Θεού</a:t>
            </a:r>
            <a:r>
              <a:rPr lang="el-GR" sz="2200" dirty="0" smtClean="0"/>
              <a:t>/οίκος του άρτου)</a:t>
            </a:r>
            <a:endParaRPr lang="de-DE" sz="2200" b="1" dirty="0" smtClean="0">
              <a:solidFill>
                <a:schemeClr val="accent2"/>
              </a:solidFill>
              <a:latin typeface="Palatino Linotype" pitchFamily="18" charset="0"/>
            </a:endParaRPr>
          </a:p>
        </p:txBody>
      </p:sp>
      <p:sp>
        <p:nvSpPr>
          <p:cNvPr id="142339" name="Rectangle 3"/>
          <p:cNvSpPr>
            <a:spLocks noGrp="1" noChangeArrowheads="1"/>
          </p:cNvSpPr>
          <p:nvPr>
            <p:ph idx="1"/>
          </p:nvPr>
        </p:nvSpPr>
        <p:spPr/>
        <p:txBody>
          <a:bodyPr>
            <a:normAutofit/>
          </a:bodyPr>
          <a:lstStyle/>
          <a:p>
            <a:pPr algn="just" eaLnBrk="1" hangingPunct="1">
              <a:defRPr/>
            </a:pPr>
            <a:r>
              <a:rPr lang="el-GR" sz="1800" dirty="0" smtClean="0">
                <a:latin typeface="Palatino Linotype" pitchFamily="18" charset="0"/>
              </a:rPr>
              <a:t>Ματθαίος και Λουκάς</a:t>
            </a:r>
            <a:r>
              <a:rPr lang="de-DE" sz="1800" dirty="0" smtClean="0">
                <a:latin typeface="Palatino Linotype" pitchFamily="18" charset="0"/>
              </a:rPr>
              <a:t>:</a:t>
            </a:r>
          </a:p>
          <a:p>
            <a:pPr lvl="1" algn="just" eaLnBrk="1" hangingPunct="1">
              <a:defRPr/>
            </a:pPr>
            <a:r>
              <a:rPr lang="el-GR" sz="1800" dirty="0" smtClean="0">
                <a:latin typeface="Palatino Linotype" pitchFamily="18" charset="0"/>
              </a:rPr>
              <a:t>Τόπος Γέννησης του Ιησού </a:t>
            </a:r>
            <a:r>
              <a:rPr lang="de-DE" sz="1800" dirty="0" smtClean="0">
                <a:latin typeface="Palatino Linotype" pitchFamily="18" charset="0"/>
              </a:rPr>
              <a:t>= B</a:t>
            </a:r>
            <a:r>
              <a:rPr lang="el-GR" sz="1800" dirty="0" err="1" smtClean="0">
                <a:latin typeface="Palatino Linotype" pitchFamily="18" charset="0"/>
              </a:rPr>
              <a:t>ηθλεέμ</a:t>
            </a:r>
            <a:r>
              <a:rPr lang="el-GR" sz="1800" dirty="0" smtClean="0">
                <a:latin typeface="Palatino Linotype" pitchFamily="18" charset="0"/>
              </a:rPr>
              <a:t> της Ιουδαίας</a:t>
            </a:r>
            <a:endParaRPr lang="de-DE" sz="1800" dirty="0" smtClean="0">
              <a:latin typeface="Palatino Linotype" pitchFamily="18" charset="0"/>
            </a:endParaRPr>
          </a:p>
          <a:p>
            <a:pPr lvl="2" algn="just" eaLnBrk="1" hangingPunct="1">
              <a:defRPr/>
            </a:pPr>
            <a:r>
              <a:rPr lang="el-GR" sz="1800" dirty="0" smtClean="0">
                <a:latin typeface="Palatino Linotype" pitchFamily="18" charset="0"/>
              </a:rPr>
              <a:t>Υπήρχε και Βηθλεέμ </a:t>
            </a:r>
            <a:r>
              <a:rPr lang="el-GR" sz="1800" b="1" dirty="0" smtClean="0">
                <a:latin typeface="Palatino Linotype" pitchFamily="18" charset="0"/>
              </a:rPr>
              <a:t>στη Γαλιλαία</a:t>
            </a:r>
            <a:r>
              <a:rPr lang="de-DE" sz="1800" dirty="0" smtClean="0">
                <a:latin typeface="Palatino Linotype" pitchFamily="18" charset="0"/>
              </a:rPr>
              <a:t>:</a:t>
            </a:r>
          </a:p>
          <a:p>
            <a:pPr lvl="3" algn="just" eaLnBrk="1" hangingPunct="1">
              <a:defRPr/>
            </a:pPr>
            <a:r>
              <a:rPr lang="el-GR" sz="1800" dirty="0" smtClean="0">
                <a:latin typeface="Palatino Linotype" pitchFamily="18" charset="0"/>
              </a:rPr>
              <a:t>10 </a:t>
            </a:r>
            <a:r>
              <a:rPr lang="el-GR" sz="1800" dirty="0" err="1" smtClean="0">
                <a:latin typeface="Palatino Linotype" pitchFamily="18" charset="0"/>
              </a:rPr>
              <a:t>χλμ</a:t>
            </a:r>
            <a:r>
              <a:rPr lang="el-GR" sz="1800" dirty="0" smtClean="0">
                <a:latin typeface="Palatino Linotype" pitchFamily="18" charset="0"/>
              </a:rPr>
              <a:t>. μακριά από τη Ναζαρέτ</a:t>
            </a:r>
            <a:r>
              <a:rPr lang="de-DE" sz="1800" dirty="0" smtClean="0">
                <a:latin typeface="Palatino Linotype" pitchFamily="18" charset="0"/>
              </a:rPr>
              <a:t>.</a:t>
            </a:r>
          </a:p>
          <a:p>
            <a:pPr lvl="2" algn="just" eaLnBrk="1" hangingPunct="1">
              <a:defRPr/>
            </a:pPr>
            <a:r>
              <a:rPr lang="el-GR" sz="1800" dirty="0" smtClean="0">
                <a:latin typeface="Palatino Linotype" pitchFamily="18" charset="0"/>
              </a:rPr>
              <a:t>Βηθλεέμ της Ιουδαίας</a:t>
            </a:r>
            <a:r>
              <a:rPr lang="de-DE" sz="1800" dirty="0" smtClean="0">
                <a:latin typeface="Palatino Linotype" pitchFamily="18" charset="0"/>
              </a:rPr>
              <a:t>:</a:t>
            </a:r>
          </a:p>
          <a:p>
            <a:pPr lvl="3" algn="just" eaLnBrk="1" hangingPunct="1">
              <a:defRPr/>
            </a:pPr>
            <a:r>
              <a:rPr lang="de-DE" sz="1800" dirty="0" smtClean="0">
                <a:latin typeface="Palatino Linotype" pitchFamily="18" charset="0"/>
              </a:rPr>
              <a:t>10 </a:t>
            </a:r>
            <a:r>
              <a:rPr lang="el-GR" sz="1800" dirty="0" err="1" smtClean="0">
                <a:latin typeface="Palatino Linotype" pitchFamily="18" charset="0"/>
              </a:rPr>
              <a:t>χλμ</a:t>
            </a:r>
            <a:r>
              <a:rPr lang="el-GR" sz="1800" dirty="0" smtClean="0">
                <a:latin typeface="Palatino Linotype" pitchFamily="18" charset="0"/>
              </a:rPr>
              <a:t>. νοτιοδυτικά της Ιερουσαλήμ</a:t>
            </a:r>
            <a:endParaRPr lang="de-DE" sz="1800" dirty="0" smtClean="0">
              <a:latin typeface="Palatino Linotype" pitchFamily="18" charset="0"/>
            </a:endParaRPr>
          </a:p>
          <a:p>
            <a:pPr lvl="3" algn="just" eaLnBrk="1" hangingPunct="1">
              <a:defRPr/>
            </a:pPr>
            <a:r>
              <a:rPr lang="el-GR" sz="1800" dirty="0" smtClean="0">
                <a:latin typeface="Palatino Linotype" pitchFamily="18" charset="0"/>
              </a:rPr>
              <a:t>Σε υψόμετρο </a:t>
            </a:r>
            <a:r>
              <a:rPr lang="de-DE" sz="1800" dirty="0" smtClean="0">
                <a:latin typeface="Palatino Linotype" pitchFamily="18" charset="0"/>
              </a:rPr>
              <a:t>800 </a:t>
            </a:r>
            <a:r>
              <a:rPr lang="el-GR" sz="1800" dirty="0" smtClean="0">
                <a:latin typeface="Palatino Linotype" pitchFamily="18" charset="0"/>
              </a:rPr>
              <a:t>μέτρα</a:t>
            </a:r>
            <a:endParaRPr lang="de-DE" sz="1800" dirty="0" smtClean="0">
              <a:latin typeface="Palatino Linotype" pitchFamily="18" charset="0"/>
            </a:endParaRPr>
          </a:p>
          <a:p>
            <a:pPr lvl="4" algn="just" eaLnBrk="1" hangingPunct="1">
              <a:defRPr/>
            </a:pPr>
            <a:r>
              <a:rPr lang="el-GR" sz="1800" dirty="0" smtClean="0">
                <a:latin typeface="Palatino Linotype" pitchFamily="18" charset="0"/>
              </a:rPr>
              <a:t>Κοντά βρισκόταν ο τάφος της Ραχήλ </a:t>
            </a:r>
            <a:r>
              <a:rPr lang="de-DE" sz="1800" dirty="0" smtClean="0">
                <a:latin typeface="Palatino Linotype" pitchFamily="18" charset="0"/>
              </a:rPr>
              <a:t>(</a:t>
            </a:r>
            <a:r>
              <a:rPr lang="el-GR" sz="1800" dirty="0" err="1" smtClean="0">
                <a:latin typeface="Palatino Linotype" pitchFamily="18" charset="0"/>
              </a:rPr>
              <a:t>Γέν</a:t>
            </a:r>
            <a:r>
              <a:rPr lang="el-GR" sz="1800" dirty="0" smtClean="0">
                <a:latin typeface="Palatino Linotype" pitchFamily="18" charset="0"/>
              </a:rPr>
              <a:t>.</a:t>
            </a:r>
            <a:r>
              <a:rPr lang="de-DE" sz="1800" dirty="0" smtClean="0">
                <a:latin typeface="Palatino Linotype" pitchFamily="18" charset="0"/>
              </a:rPr>
              <a:t> 35,19)</a:t>
            </a:r>
          </a:p>
          <a:p>
            <a:pPr lvl="4" algn="just" eaLnBrk="1" hangingPunct="1">
              <a:defRPr/>
            </a:pPr>
            <a:r>
              <a:rPr lang="el-GR" sz="1800" dirty="0" smtClean="0">
                <a:latin typeface="Palatino Linotype" pitchFamily="18" charset="0"/>
              </a:rPr>
              <a:t>Εδώ έμεναν η Ρουθ και ο </a:t>
            </a:r>
            <a:r>
              <a:rPr lang="el-GR" sz="1800" dirty="0" err="1" smtClean="0">
                <a:latin typeface="Palatino Linotype" pitchFamily="18" charset="0"/>
              </a:rPr>
              <a:t>Βοάζ</a:t>
            </a:r>
            <a:r>
              <a:rPr lang="el-GR" sz="1800" dirty="0" smtClean="0">
                <a:latin typeface="Palatino Linotype" pitchFamily="18" charset="0"/>
              </a:rPr>
              <a:t> </a:t>
            </a:r>
            <a:r>
              <a:rPr lang="de-DE" sz="1800" dirty="0" smtClean="0">
                <a:latin typeface="Palatino Linotype" pitchFamily="18" charset="0"/>
              </a:rPr>
              <a:t>(</a:t>
            </a:r>
            <a:r>
              <a:rPr lang="el-GR" sz="1800" dirty="0" smtClean="0">
                <a:latin typeface="Palatino Linotype" pitchFamily="18" charset="0"/>
              </a:rPr>
              <a:t>Ρουθ</a:t>
            </a:r>
            <a:r>
              <a:rPr lang="de-DE" sz="1800" dirty="0" smtClean="0">
                <a:latin typeface="Palatino Linotype" pitchFamily="18" charset="0"/>
              </a:rPr>
              <a:t> 1-4)</a:t>
            </a:r>
          </a:p>
          <a:p>
            <a:pPr lvl="4" algn="just" eaLnBrk="1" hangingPunct="1">
              <a:defRPr/>
            </a:pPr>
            <a:r>
              <a:rPr lang="el-GR" sz="1800" dirty="0" smtClean="0">
                <a:latin typeface="Palatino Linotype" pitchFamily="18" charset="0"/>
              </a:rPr>
              <a:t>Εδώ μεγάλωσε ο έβδομος γιος του </a:t>
            </a:r>
            <a:r>
              <a:rPr lang="el-GR" sz="1800" dirty="0" err="1" smtClean="0">
                <a:latin typeface="Palatino Linotype" pitchFamily="18" charset="0"/>
              </a:rPr>
              <a:t>Ιεσσαί</a:t>
            </a:r>
            <a:r>
              <a:rPr lang="el-GR" sz="1800" dirty="0" smtClean="0">
                <a:latin typeface="Palatino Linotype" pitchFamily="18" charset="0"/>
              </a:rPr>
              <a:t> βοσκός Δαυίδ </a:t>
            </a:r>
            <a:r>
              <a:rPr lang="de-DE" sz="1800" dirty="0" smtClean="0">
                <a:latin typeface="Palatino Linotype" pitchFamily="18" charset="0"/>
              </a:rPr>
              <a:t>(</a:t>
            </a:r>
            <a:r>
              <a:rPr lang="el-GR" sz="1800" dirty="0" smtClean="0">
                <a:latin typeface="Palatino Linotype" pitchFamily="18" charset="0"/>
              </a:rPr>
              <a:t>Α’ </a:t>
            </a:r>
            <a:r>
              <a:rPr lang="el-GR" sz="1800" dirty="0" err="1" smtClean="0">
                <a:latin typeface="Palatino Linotype" pitchFamily="18" charset="0"/>
              </a:rPr>
              <a:t>Βασ</a:t>
            </a:r>
            <a:r>
              <a:rPr lang="el-GR" sz="1800" dirty="0" smtClean="0">
                <a:latin typeface="Palatino Linotype" pitchFamily="18" charset="0"/>
              </a:rPr>
              <a:t>. </a:t>
            </a:r>
            <a:r>
              <a:rPr lang="de-DE" sz="1800" dirty="0" smtClean="0">
                <a:latin typeface="Palatino Linotype" pitchFamily="18" charset="0"/>
              </a:rPr>
              <a:t>16)</a:t>
            </a:r>
            <a:endParaRPr lang="el-GR" sz="1800" dirty="0" smtClean="0">
              <a:latin typeface="Palatino Linotype" pitchFamily="18" charset="0"/>
            </a:endParaRPr>
          </a:p>
          <a:p>
            <a:pPr marL="363538" lvl="4" indent="0" algn="just" eaLnBrk="1" hangingPunct="1">
              <a:defRPr/>
            </a:pPr>
            <a:r>
              <a:rPr lang="el-GR" sz="1800" dirty="0" err="1" smtClean="0">
                <a:latin typeface="Palatino Linotype" pitchFamily="18" charset="0"/>
              </a:rPr>
              <a:t>Πρβλ</a:t>
            </a:r>
            <a:r>
              <a:rPr lang="el-GR" sz="1800" dirty="0" smtClean="0">
                <a:latin typeface="Palatino Linotype" pitchFamily="18" charset="0"/>
              </a:rPr>
              <a:t>. </a:t>
            </a:r>
            <a:r>
              <a:rPr lang="el-GR" sz="1800" dirty="0" err="1" smtClean="0">
                <a:latin typeface="Palatino Linotype" pitchFamily="18" charset="0"/>
              </a:rPr>
              <a:t>Μιχ</a:t>
            </a:r>
            <a:r>
              <a:rPr lang="el-GR" sz="1800" dirty="0" smtClean="0">
                <a:latin typeface="Palatino Linotype" pitchFamily="18" charset="0"/>
              </a:rPr>
              <a:t>. 5, 1</a:t>
            </a:r>
            <a:r>
              <a:rPr lang="el-GR" sz="1800" i="1" dirty="0" smtClean="0">
                <a:latin typeface="Palatino Linotype" pitchFamily="18" charset="0"/>
              </a:rPr>
              <a:t>: </a:t>
            </a:r>
            <a:r>
              <a:rPr lang="el-GR" sz="1800" i="1" dirty="0" err="1" smtClean="0">
                <a:latin typeface="Palatino Linotype" pitchFamily="18" charset="0"/>
              </a:rPr>
              <a:t>καὶ</a:t>
            </a:r>
            <a:r>
              <a:rPr lang="el-GR" sz="1800" i="1" dirty="0" smtClean="0">
                <a:latin typeface="Palatino Linotype" pitchFamily="18" charset="0"/>
              </a:rPr>
              <a:t> </a:t>
            </a:r>
            <a:r>
              <a:rPr lang="el-GR" sz="1800" i="1" dirty="0" err="1" smtClean="0">
                <a:latin typeface="Palatino Linotype" pitchFamily="18" charset="0"/>
              </a:rPr>
              <a:t>σύ</a:t>
            </a:r>
            <a:r>
              <a:rPr lang="el-GR" sz="1800" i="1" dirty="0" smtClean="0">
                <a:latin typeface="Palatino Linotype" pitchFamily="18" charset="0"/>
              </a:rPr>
              <a:t> </a:t>
            </a:r>
            <a:r>
              <a:rPr lang="el-GR" sz="1800" i="1" dirty="0" err="1" smtClean="0">
                <a:latin typeface="Palatino Linotype" pitchFamily="18" charset="0"/>
              </a:rPr>
              <a:t>Βηθλεεμ</a:t>
            </a:r>
            <a:r>
              <a:rPr lang="el-GR" sz="1800" i="1" dirty="0" smtClean="0">
                <a:latin typeface="Palatino Linotype" pitchFamily="18" charset="0"/>
              </a:rPr>
              <a:t> </a:t>
            </a:r>
            <a:r>
              <a:rPr lang="el-GR" sz="1800" i="1" dirty="0" err="1" smtClean="0">
                <a:latin typeface="Palatino Linotype" pitchFamily="18" charset="0"/>
              </a:rPr>
              <a:t>οἶκος</a:t>
            </a:r>
            <a:r>
              <a:rPr lang="el-GR" sz="1800" i="1" dirty="0" smtClean="0">
                <a:latin typeface="Palatino Linotype" pitchFamily="18" charset="0"/>
              </a:rPr>
              <a:t> </a:t>
            </a:r>
            <a:r>
              <a:rPr lang="el-GR" sz="1800" i="1" dirty="0" err="1" smtClean="0">
                <a:latin typeface="Palatino Linotype" pitchFamily="18" charset="0"/>
              </a:rPr>
              <a:t>τοῦ</a:t>
            </a:r>
            <a:r>
              <a:rPr lang="el-GR" sz="1800" i="1" dirty="0" smtClean="0">
                <a:latin typeface="Palatino Linotype" pitchFamily="18" charset="0"/>
              </a:rPr>
              <a:t> </a:t>
            </a:r>
            <a:r>
              <a:rPr lang="el-GR" sz="1800" i="1" dirty="0" err="1" smtClean="0">
                <a:latin typeface="Palatino Linotype" pitchFamily="18" charset="0"/>
              </a:rPr>
              <a:t>Εφραθα</a:t>
            </a:r>
            <a:r>
              <a:rPr lang="el-GR" sz="1800" i="1" dirty="0" smtClean="0">
                <a:latin typeface="Palatino Linotype" pitchFamily="18" charset="0"/>
              </a:rPr>
              <a:t> </a:t>
            </a:r>
            <a:r>
              <a:rPr lang="el-GR" sz="1800" i="1" dirty="0" err="1" smtClean="0">
                <a:latin typeface="Palatino Linotype" pitchFamily="18" charset="0"/>
              </a:rPr>
              <a:t>ὀλιγοστὸς</a:t>
            </a:r>
            <a:r>
              <a:rPr lang="el-GR" sz="1800" i="1" dirty="0" smtClean="0">
                <a:latin typeface="Palatino Linotype" pitchFamily="18" charset="0"/>
              </a:rPr>
              <a:t> </a:t>
            </a:r>
            <a:r>
              <a:rPr lang="el-GR" sz="1800" i="1" dirty="0" err="1" smtClean="0">
                <a:latin typeface="Palatino Linotype" pitchFamily="18" charset="0"/>
              </a:rPr>
              <a:t>εἶ</a:t>
            </a:r>
            <a:r>
              <a:rPr lang="el-GR" sz="1800" i="1" dirty="0" smtClean="0">
                <a:latin typeface="Palatino Linotype" pitchFamily="18" charset="0"/>
              </a:rPr>
              <a:t> </a:t>
            </a:r>
            <a:r>
              <a:rPr lang="el-GR" sz="1800" i="1" dirty="0" err="1" smtClean="0">
                <a:latin typeface="Palatino Linotype" pitchFamily="18" charset="0"/>
              </a:rPr>
              <a:t>τοῦ</a:t>
            </a:r>
            <a:r>
              <a:rPr lang="el-GR" sz="1800" i="1" dirty="0" smtClean="0">
                <a:latin typeface="Palatino Linotype" pitchFamily="18" charset="0"/>
              </a:rPr>
              <a:t> </a:t>
            </a:r>
            <a:r>
              <a:rPr lang="el-GR" sz="1800" i="1" dirty="0" err="1" smtClean="0">
                <a:latin typeface="Palatino Linotype" pitchFamily="18" charset="0"/>
              </a:rPr>
              <a:t>εἶναι</a:t>
            </a:r>
            <a:r>
              <a:rPr lang="el-GR" sz="1800" i="1" dirty="0" smtClean="0">
                <a:latin typeface="Palatino Linotype" pitchFamily="18" charset="0"/>
              </a:rPr>
              <a:t> </a:t>
            </a:r>
            <a:r>
              <a:rPr lang="el-GR" sz="1800" i="1" dirty="0" err="1" smtClean="0">
                <a:latin typeface="Palatino Linotype" pitchFamily="18" charset="0"/>
              </a:rPr>
              <a:t>ἐν</a:t>
            </a:r>
            <a:r>
              <a:rPr lang="el-GR" sz="1800" i="1" dirty="0" smtClean="0">
                <a:latin typeface="Palatino Linotype" pitchFamily="18" charset="0"/>
              </a:rPr>
              <a:t> </a:t>
            </a:r>
            <a:r>
              <a:rPr lang="el-GR" sz="1800" i="1" dirty="0" err="1" smtClean="0">
                <a:latin typeface="Palatino Linotype" pitchFamily="18" charset="0"/>
              </a:rPr>
              <a:t>χιλιάσιν</a:t>
            </a:r>
            <a:r>
              <a:rPr lang="el-GR" sz="1800" i="1" dirty="0" smtClean="0">
                <a:latin typeface="Palatino Linotype" pitchFamily="18" charset="0"/>
              </a:rPr>
              <a:t> </a:t>
            </a:r>
            <a:r>
              <a:rPr lang="el-GR" sz="1800" i="1" dirty="0" err="1" smtClean="0">
                <a:latin typeface="Palatino Linotype" pitchFamily="18" charset="0"/>
              </a:rPr>
              <a:t>Ιουδα</a:t>
            </a:r>
            <a:r>
              <a:rPr lang="el-GR" sz="1800" i="1" dirty="0" smtClean="0">
                <a:latin typeface="Palatino Linotype" pitchFamily="18" charset="0"/>
              </a:rPr>
              <a:t> </a:t>
            </a:r>
            <a:r>
              <a:rPr lang="el-GR" sz="1800" i="1" dirty="0" err="1" smtClean="0">
                <a:latin typeface="Palatino Linotype" pitchFamily="18" charset="0"/>
              </a:rPr>
              <a:t>ἐκ</a:t>
            </a:r>
            <a:r>
              <a:rPr lang="el-GR" sz="1800" i="1" dirty="0" smtClean="0">
                <a:latin typeface="Palatino Linotype" pitchFamily="18" charset="0"/>
              </a:rPr>
              <a:t> </a:t>
            </a:r>
            <a:r>
              <a:rPr lang="el-GR" sz="1800" i="1" dirty="0" err="1" smtClean="0">
                <a:latin typeface="Palatino Linotype" pitchFamily="18" charset="0"/>
              </a:rPr>
              <a:t>σοῦ</a:t>
            </a:r>
            <a:r>
              <a:rPr lang="el-GR" sz="1800" i="1" dirty="0" smtClean="0">
                <a:latin typeface="Palatino Linotype" pitchFamily="18" charset="0"/>
              </a:rPr>
              <a:t> </a:t>
            </a:r>
            <a:r>
              <a:rPr lang="el-GR" sz="1800" i="1" dirty="0" err="1" smtClean="0">
                <a:latin typeface="Palatino Linotype" pitchFamily="18" charset="0"/>
              </a:rPr>
              <a:t>μοι</a:t>
            </a:r>
            <a:r>
              <a:rPr lang="el-GR" sz="1800" i="1" dirty="0" smtClean="0">
                <a:latin typeface="Palatino Linotype" pitchFamily="18" charset="0"/>
              </a:rPr>
              <a:t> </a:t>
            </a:r>
            <a:r>
              <a:rPr lang="el-GR" sz="1800" i="1" dirty="0" err="1" smtClean="0">
                <a:latin typeface="Palatino Linotype" pitchFamily="18" charset="0"/>
              </a:rPr>
              <a:t>ἐξελεύσεται</a:t>
            </a:r>
            <a:r>
              <a:rPr lang="el-GR" sz="1800" i="1" dirty="0" smtClean="0">
                <a:latin typeface="Palatino Linotype" pitchFamily="18" charset="0"/>
              </a:rPr>
              <a:t> </a:t>
            </a:r>
            <a:r>
              <a:rPr lang="el-GR" sz="1800" i="1" dirty="0" err="1" smtClean="0">
                <a:latin typeface="Palatino Linotype" pitchFamily="18" charset="0"/>
              </a:rPr>
              <a:t>τοῦ</a:t>
            </a:r>
            <a:r>
              <a:rPr lang="el-GR" sz="1800" i="1" dirty="0" smtClean="0">
                <a:latin typeface="Palatino Linotype" pitchFamily="18" charset="0"/>
              </a:rPr>
              <a:t> </a:t>
            </a:r>
            <a:r>
              <a:rPr lang="el-GR" sz="1800" i="1" dirty="0" err="1" smtClean="0">
                <a:latin typeface="Palatino Linotype" pitchFamily="18" charset="0"/>
              </a:rPr>
              <a:t>εἶναι</a:t>
            </a:r>
            <a:r>
              <a:rPr lang="el-GR" sz="1800" i="1" dirty="0" smtClean="0">
                <a:latin typeface="Palatino Linotype" pitchFamily="18" charset="0"/>
              </a:rPr>
              <a:t> </a:t>
            </a:r>
            <a:r>
              <a:rPr lang="el-GR" sz="1800" i="1" dirty="0" err="1" smtClean="0">
                <a:latin typeface="Palatino Linotype" pitchFamily="18" charset="0"/>
              </a:rPr>
              <a:t>εἰς</a:t>
            </a:r>
            <a:r>
              <a:rPr lang="el-GR" sz="1800" i="1" dirty="0" smtClean="0">
                <a:latin typeface="Palatino Linotype" pitchFamily="18" charset="0"/>
              </a:rPr>
              <a:t> </a:t>
            </a:r>
            <a:r>
              <a:rPr lang="el-GR" sz="1800" i="1" dirty="0" err="1" smtClean="0">
                <a:latin typeface="Palatino Linotype" pitchFamily="18" charset="0"/>
              </a:rPr>
              <a:t>ἄρχοντα</a:t>
            </a:r>
            <a:r>
              <a:rPr lang="el-GR" sz="1800" i="1" dirty="0" smtClean="0">
                <a:latin typeface="Palatino Linotype" pitchFamily="18" charset="0"/>
              </a:rPr>
              <a:t> </a:t>
            </a:r>
            <a:r>
              <a:rPr lang="el-GR" sz="1800" i="1" dirty="0" err="1" smtClean="0">
                <a:latin typeface="Palatino Linotype" pitchFamily="18" charset="0"/>
              </a:rPr>
              <a:t>ἐν</a:t>
            </a:r>
            <a:r>
              <a:rPr lang="el-GR" sz="1800" i="1" dirty="0" smtClean="0">
                <a:latin typeface="Palatino Linotype" pitchFamily="18" charset="0"/>
              </a:rPr>
              <a:t> </a:t>
            </a:r>
            <a:r>
              <a:rPr lang="el-GR" sz="1800" i="1" dirty="0" err="1" smtClean="0">
                <a:latin typeface="Palatino Linotype" pitchFamily="18" charset="0"/>
              </a:rPr>
              <a:t>τῷ</a:t>
            </a:r>
            <a:r>
              <a:rPr lang="el-GR" sz="1800" i="1" dirty="0" smtClean="0">
                <a:latin typeface="Palatino Linotype" pitchFamily="18" charset="0"/>
              </a:rPr>
              <a:t> </a:t>
            </a:r>
            <a:r>
              <a:rPr lang="el-GR" sz="1800" i="1" dirty="0" err="1" smtClean="0">
                <a:latin typeface="Palatino Linotype" pitchFamily="18" charset="0"/>
              </a:rPr>
              <a:t>Ισραηλ</a:t>
            </a:r>
            <a:r>
              <a:rPr lang="el-GR" sz="1800" i="1" dirty="0" smtClean="0">
                <a:latin typeface="Palatino Linotype" pitchFamily="18" charset="0"/>
              </a:rPr>
              <a:t> </a:t>
            </a:r>
            <a:r>
              <a:rPr lang="el-GR" sz="1800" i="1" dirty="0" err="1" smtClean="0">
                <a:latin typeface="Palatino Linotype" pitchFamily="18" charset="0"/>
              </a:rPr>
              <a:t>καὶ</a:t>
            </a:r>
            <a:r>
              <a:rPr lang="el-GR" sz="1800" i="1" dirty="0" smtClean="0">
                <a:latin typeface="Palatino Linotype" pitchFamily="18" charset="0"/>
              </a:rPr>
              <a:t> </a:t>
            </a:r>
            <a:r>
              <a:rPr lang="el-GR" sz="1800" i="1" dirty="0" err="1" smtClean="0">
                <a:latin typeface="Palatino Linotype" pitchFamily="18" charset="0"/>
              </a:rPr>
              <a:t>αἱ</a:t>
            </a:r>
            <a:r>
              <a:rPr lang="el-GR" sz="1800" i="1" dirty="0" smtClean="0">
                <a:latin typeface="Palatino Linotype" pitchFamily="18" charset="0"/>
              </a:rPr>
              <a:t> </a:t>
            </a:r>
            <a:r>
              <a:rPr lang="el-GR" sz="1800" i="1" dirty="0" err="1" smtClean="0">
                <a:latin typeface="Palatino Linotype" pitchFamily="18" charset="0"/>
              </a:rPr>
              <a:t>ἔξοδοι</a:t>
            </a:r>
            <a:r>
              <a:rPr lang="el-GR" sz="1800" i="1" dirty="0" smtClean="0">
                <a:latin typeface="Palatino Linotype" pitchFamily="18" charset="0"/>
              </a:rPr>
              <a:t> </a:t>
            </a:r>
            <a:r>
              <a:rPr lang="el-GR" sz="1800" i="1" dirty="0" err="1" smtClean="0">
                <a:latin typeface="Palatino Linotype" pitchFamily="18" charset="0"/>
              </a:rPr>
              <a:t>αὐτοῦ</a:t>
            </a:r>
            <a:r>
              <a:rPr lang="el-GR" sz="1800" i="1" dirty="0" smtClean="0">
                <a:latin typeface="Palatino Linotype" pitchFamily="18" charset="0"/>
              </a:rPr>
              <a:t> </a:t>
            </a:r>
            <a:r>
              <a:rPr lang="el-GR" sz="1800" i="1" dirty="0" err="1" smtClean="0">
                <a:latin typeface="Palatino Linotype" pitchFamily="18" charset="0"/>
              </a:rPr>
              <a:t>ἀπ᾽</a:t>
            </a:r>
            <a:r>
              <a:rPr lang="el-GR" sz="1800" i="1" dirty="0" smtClean="0">
                <a:latin typeface="Palatino Linotype" pitchFamily="18" charset="0"/>
              </a:rPr>
              <a:t> </a:t>
            </a:r>
            <a:r>
              <a:rPr lang="el-GR" sz="1800" i="1" dirty="0" err="1" smtClean="0">
                <a:latin typeface="Palatino Linotype" pitchFamily="18" charset="0"/>
              </a:rPr>
              <a:t>ἀρχῆς</a:t>
            </a:r>
            <a:r>
              <a:rPr lang="el-GR" sz="1800" i="1" dirty="0" smtClean="0">
                <a:latin typeface="Palatino Linotype" pitchFamily="18" charset="0"/>
              </a:rPr>
              <a:t> </a:t>
            </a:r>
            <a:r>
              <a:rPr lang="el-GR" sz="1800" i="1" dirty="0" err="1" smtClean="0">
                <a:latin typeface="Palatino Linotype" pitchFamily="18" charset="0"/>
              </a:rPr>
              <a:t>ἐξ</a:t>
            </a:r>
            <a:r>
              <a:rPr lang="el-GR" sz="1800" i="1" dirty="0" smtClean="0">
                <a:latin typeface="Palatino Linotype" pitchFamily="18" charset="0"/>
              </a:rPr>
              <a:t> </a:t>
            </a:r>
            <a:r>
              <a:rPr lang="el-GR" sz="1800" i="1" dirty="0" err="1" smtClean="0">
                <a:latin typeface="Palatino Linotype" pitchFamily="18" charset="0"/>
              </a:rPr>
              <a:t>ἡμερῶν</a:t>
            </a:r>
            <a:r>
              <a:rPr lang="el-GR" sz="1800" i="1" dirty="0" smtClean="0">
                <a:latin typeface="Palatino Linotype" pitchFamily="18" charset="0"/>
              </a:rPr>
              <a:t> </a:t>
            </a:r>
            <a:r>
              <a:rPr lang="el-GR" sz="1800" i="1" dirty="0" err="1" smtClean="0">
                <a:latin typeface="Palatino Linotype" pitchFamily="18" charset="0"/>
              </a:rPr>
              <a:t>αἰῶνος</a:t>
            </a:r>
            <a:endParaRPr lang="el-GR" sz="1800" i="1" dirty="0" smtClean="0">
              <a:latin typeface="Palatino Linotype" pitchFamily="18" charset="0"/>
            </a:endParaRPr>
          </a:p>
        </p:txBody>
      </p:sp>
    </p:spTree>
  </p:cSld>
  <p:clrMapOvr>
    <a:masterClrMapping/>
  </p:clrMapOvr>
  <p:transition spd="slow">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Δημήτριος\Pictures\Dm.Alexpls-db\F2.Εν Ιερουσαλήμ\F20.InJ-db\InJ03-Εικόνες\InJ2010-03092010\InJ2010-db\hlplg03-Βηθλεέμ\hlplg24-Βηθλεέμ\F051.Βηθλεέμ\emily_bethlehem_view7a.jpg"/>
          <p:cNvPicPr>
            <a:picLocks noChangeAspect="1" noChangeArrowheads="1"/>
          </p:cNvPicPr>
          <p:nvPr/>
        </p:nvPicPr>
        <p:blipFill>
          <a:blip r:embed="rId2" cstate="print"/>
          <a:srcRect/>
          <a:stretch>
            <a:fillRect/>
          </a:stretch>
        </p:blipFill>
        <p:spPr bwMode="auto">
          <a:xfrm>
            <a:off x="611560" y="725749"/>
            <a:ext cx="8136904" cy="5079515"/>
          </a:xfrm>
          <a:prstGeom prst="rect">
            <a:avLst/>
          </a:prstGeom>
          <a:ln>
            <a:noFill/>
          </a:ln>
          <a:effectLst>
            <a:softEdge rad="112500"/>
          </a:effectLst>
        </p:spPr>
      </p:pic>
      <p:sp>
        <p:nvSpPr>
          <p:cNvPr id="5" name="4 - TextBox"/>
          <p:cNvSpPr txBox="1"/>
          <p:nvPr/>
        </p:nvSpPr>
        <p:spPr>
          <a:xfrm>
            <a:off x="3682541" y="6165304"/>
            <a:ext cx="1897571" cy="338554"/>
          </a:xfrm>
          <a:prstGeom prst="rect">
            <a:avLst/>
          </a:prstGeom>
          <a:noFill/>
        </p:spPr>
        <p:txBody>
          <a:bodyPr wrap="none" rtlCol="0">
            <a:spAutoFit/>
          </a:bodyPr>
          <a:lstStyle/>
          <a:p>
            <a:r>
              <a:rPr lang="el-GR" dirty="0" smtClean="0"/>
              <a:t>Η Βηθλεέμ σήμερα</a:t>
            </a:r>
            <a:endParaRPr lang="el-GR" dirty="0"/>
          </a:p>
        </p:txBody>
      </p:sp>
    </p:spTree>
  </p:cSld>
  <p:clrMapOvr>
    <a:masterClrMapping/>
  </p:clrMapOvr>
  <p:transition spd="slow">
    <p:cover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Δημήτριος\Pictures\Dm.Alexpls-db\F2.Εν Ιερουσαλήμ\F20.InJ-db\InJ03-Εικόνες\InJ2010-03092010\InJ2010-db\hlplg03-Βηθλεέμ\hlplg24-Βηθλεέμ\hlplg24-bethlehem (7).JPG"/>
          <p:cNvPicPr>
            <a:picLocks noChangeAspect="1" noChangeArrowheads="1"/>
          </p:cNvPicPr>
          <p:nvPr/>
        </p:nvPicPr>
        <p:blipFill>
          <a:blip r:embed="rId2" cstate="print"/>
          <a:srcRect/>
          <a:stretch>
            <a:fillRect/>
          </a:stretch>
        </p:blipFill>
        <p:spPr bwMode="auto">
          <a:xfrm>
            <a:off x="611560" y="692696"/>
            <a:ext cx="8200200" cy="5184576"/>
          </a:xfrm>
          <a:prstGeom prst="rect">
            <a:avLst/>
          </a:prstGeom>
          <a:ln>
            <a:noFill/>
          </a:ln>
          <a:effectLst>
            <a:softEdge rad="112500"/>
          </a:effectLst>
        </p:spPr>
      </p:pic>
      <p:sp>
        <p:nvSpPr>
          <p:cNvPr id="5" name="4 - TextBox"/>
          <p:cNvSpPr txBox="1"/>
          <p:nvPr/>
        </p:nvSpPr>
        <p:spPr>
          <a:xfrm>
            <a:off x="3131840" y="6093296"/>
            <a:ext cx="3266535" cy="338554"/>
          </a:xfrm>
          <a:prstGeom prst="rect">
            <a:avLst/>
          </a:prstGeom>
          <a:noFill/>
        </p:spPr>
        <p:txBody>
          <a:bodyPr wrap="none" rtlCol="0">
            <a:spAutoFit/>
          </a:bodyPr>
          <a:lstStyle/>
          <a:p>
            <a:r>
              <a:rPr lang="el-GR" dirty="0" smtClean="0"/>
              <a:t>Βηθλεέμ: Βασιλική της Γεννήσεως</a:t>
            </a:r>
            <a:endParaRPr lang="el-GR" dirty="0"/>
          </a:p>
        </p:txBody>
      </p:sp>
    </p:spTree>
  </p:cSld>
  <p:clrMapOvr>
    <a:masterClrMapping/>
  </p:clrMapOvr>
  <p:transition spd="slow">
    <p:cover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Δημήτριος\Pictures\Dm.Alexpls-db\F2.Εν Ιερουσαλήμ\F20.InJ-db\InJ03-Εικόνες\InJ2010-03092010\InJ2010-db\hlplg03-Βηθλεέμ\hlplg24-Βηθλεέμ\F051.Ι.Ν Γεννήσεως\IMG_0499.JPG"/>
          <p:cNvPicPr>
            <a:picLocks noChangeAspect="1" noChangeArrowheads="1"/>
          </p:cNvPicPr>
          <p:nvPr/>
        </p:nvPicPr>
        <p:blipFill>
          <a:blip r:embed="rId2" cstate="print"/>
          <a:srcRect/>
          <a:stretch>
            <a:fillRect/>
          </a:stretch>
        </p:blipFill>
        <p:spPr bwMode="auto">
          <a:xfrm>
            <a:off x="683568" y="692697"/>
            <a:ext cx="8064896" cy="5184575"/>
          </a:xfrm>
          <a:prstGeom prst="rect">
            <a:avLst/>
          </a:prstGeom>
          <a:ln>
            <a:noFill/>
          </a:ln>
          <a:effectLst>
            <a:softEdge rad="112500"/>
          </a:effectLst>
        </p:spPr>
      </p:pic>
      <p:sp>
        <p:nvSpPr>
          <p:cNvPr id="3" name="2 - TextBox"/>
          <p:cNvSpPr txBox="1"/>
          <p:nvPr/>
        </p:nvSpPr>
        <p:spPr>
          <a:xfrm>
            <a:off x="2525065" y="6093296"/>
            <a:ext cx="4351191" cy="338554"/>
          </a:xfrm>
          <a:prstGeom prst="rect">
            <a:avLst/>
          </a:prstGeom>
          <a:noFill/>
        </p:spPr>
        <p:txBody>
          <a:bodyPr wrap="none" rtlCol="0">
            <a:spAutoFit/>
          </a:bodyPr>
          <a:lstStyle/>
          <a:p>
            <a:r>
              <a:rPr lang="el-GR" dirty="0" smtClean="0"/>
              <a:t>Βηθλεέμ, Βασιλική της Γεννήσεως: Εσωτερικό</a:t>
            </a:r>
            <a:endParaRPr lang="el-GR" dirty="0"/>
          </a:p>
        </p:txBody>
      </p:sp>
    </p:spTree>
  </p:cSld>
  <p:clrMapOvr>
    <a:masterClrMapping/>
  </p:clrMapOvr>
  <p:transition spd="slow">
    <p:cover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Η. Ο Βασιλιάς Ηρώδης</a:t>
            </a:r>
            <a:endParaRPr lang="de-DE" sz="3200" b="1" dirty="0" smtClean="0">
              <a:solidFill>
                <a:schemeClr val="accent2"/>
              </a:solidFill>
              <a:latin typeface="Palatino Linotype" pitchFamily="18" charset="0"/>
            </a:endParaRPr>
          </a:p>
        </p:txBody>
      </p:sp>
      <p:sp>
        <p:nvSpPr>
          <p:cNvPr id="144387" name="Rectangle 3"/>
          <p:cNvSpPr>
            <a:spLocks noGrp="1" noChangeArrowheads="1"/>
          </p:cNvSpPr>
          <p:nvPr>
            <p:ph idx="1"/>
          </p:nvPr>
        </p:nvSpPr>
        <p:spPr/>
        <p:txBody>
          <a:bodyPr>
            <a:normAutofit fontScale="92500" lnSpcReduction="10000"/>
          </a:bodyPr>
          <a:lstStyle/>
          <a:p>
            <a:pPr lvl="1" eaLnBrk="1" hangingPunct="1"/>
            <a:endParaRPr lang="el-GR" dirty="0" smtClean="0"/>
          </a:p>
          <a:p>
            <a:pPr lvl="1" algn="just" eaLnBrk="1" hangingPunct="1">
              <a:lnSpc>
                <a:spcPct val="120000"/>
              </a:lnSpc>
            </a:pPr>
            <a:r>
              <a:rPr lang="el-GR" dirty="0" smtClean="0"/>
              <a:t>Ηρώδης ο Μέγας </a:t>
            </a:r>
            <a:endParaRPr lang="de-DE" dirty="0" smtClean="0"/>
          </a:p>
          <a:p>
            <a:pPr lvl="2" algn="just" eaLnBrk="1" hangingPunct="1">
              <a:lnSpc>
                <a:spcPct val="120000"/>
              </a:lnSpc>
            </a:pPr>
            <a:r>
              <a:rPr lang="el-GR" dirty="0" smtClean="0"/>
              <a:t>Βασιλιάς </a:t>
            </a:r>
            <a:r>
              <a:rPr lang="de-DE" dirty="0" smtClean="0"/>
              <a:t>37 – 4 </a:t>
            </a:r>
            <a:r>
              <a:rPr lang="el-GR" dirty="0" err="1" smtClean="0"/>
              <a:t>π.Χ.</a:t>
            </a:r>
            <a:r>
              <a:rPr lang="de-DE" dirty="0" smtClean="0"/>
              <a:t>.</a:t>
            </a:r>
          </a:p>
          <a:p>
            <a:pPr lvl="2" algn="just" eaLnBrk="1" hangingPunct="1">
              <a:lnSpc>
                <a:spcPct val="120000"/>
              </a:lnSpc>
            </a:pPr>
            <a:r>
              <a:rPr lang="el-GR" dirty="0" smtClean="0"/>
              <a:t>Το βασίλειό του έφθασε να καλύπτει σε έκταση αυτό του Δαυίδ</a:t>
            </a:r>
            <a:r>
              <a:rPr lang="de-DE" dirty="0" smtClean="0"/>
              <a:t>.</a:t>
            </a:r>
          </a:p>
          <a:p>
            <a:pPr lvl="2" algn="just" eaLnBrk="1" hangingPunct="1">
              <a:lnSpc>
                <a:spcPct val="120000"/>
              </a:lnSpc>
            </a:pPr>
            <a:endParaRPr lang="de-DE" dirty="0" smtClean="0"/>
          </a:p>
          <a:p>
            <a:pPr lvl="1" algn="just" eaLnBrk="1" hangingPunct="1">
              <a:lnSpc>
                <a:spcPct val="120000"/>
              </a:lnSpc>
            </a:pPr>
            <a:r>
              <a:rPr lang="el-GR" dirty="0" smtClean="0"/>
              <a:t>Ο Μέγας</a:t>
            </a:r>
            <a:r>
              <a:rPr lang="de-DE" dirty="0" smtClean="0"/>
              <a:t>: …</a:t>
            </a:r>
          </a:p>
          <a:p>
            <a:pPr lvl="2" algn="just" eaLnBrk="1" hangingPunct="1">
              <a:lnSpc>
                <a:spcPct val="120000"/>
              </a:lnSpc>
            </a:pPr>
            <a:r>
              <a:rPr lang="el-GR" dirty="0" smtClean="0"/>
              <a:t>Ένεκα της πολιτικής του </a:t>
            </a:r>
            <a:r>
              <a:rPr lang="el-GR" dirty="0" err="1" smtClean="0"/>
              <a:t>ευφυίας</a:t>
            </a:r>
            <a:r>
              <a:rPr lang="el-GR" dirty="0" smtClean="0"/>
              <a:t>,</a:t>
            </a:r>
            <a:endParaRPr lang="de-DE" dirty="0" smtClean="0"/>
          </a:p>
          <a:p>
            <a:pPr lvl="3" algn="just" eaLnBrk="1" hangingPunct="1">
              <a:lnSpc>
                <a:spcPct val="120000"/>
              </a:lnSpc>
            </a:pPr>
            <a:r>
              <a:rPr lang="el-GR" dirty="0" smtClean="0"/>
              <a:t>η οποία έδωσε αίγλη και στο έθνος και στον ίδιο</a:t>
            </a:r>
            <a:r>
              <a:rPr lang="de-DE" dirty="0" smtClean="0"/>
              <a:t>.</a:t>
            </a:r>
          </a:p>
          <a:p>
            <a:pPr lvl="2" algn="just" eaLnBrk="1" hangingPunct="1">
              <a:lnSpc>
                <a:spcPct val="120000"/>
              </a:lnSpc>
            </a:pPr>
            <a:r>
              <a:rPr lang="el-GR" dirty="0" smtClean="0"/>
              <a:t>των κτηρίων (και ιδίως του Ναού) και πόλεων που έκτισε</a:t>
            </a:r>
            <a:r>
              <a:rPr lang="de-DE" dirty="0" smtClean="0"/>
              <a:t>.</a:t>
            </a:r>
          </a:p>
          <a:p>
            <a:pPr lvl="2" eaLnBrk="1" hangingPunct="1"/>
            <a:endParaRPr lang="de-DE" dirty="0" smtClean="0"/>
          </a:p>
          <a:p>
            <a:pPr lvl="3" eaLnBrk="1" hangingPunct="1"/>
            <a:endParaRPr lang="de-DE" dirty="0" smtClean="0"/>
          </a:p>
        </p:txBody>
      </p:sp>
    </p:spTree>
  </p:cSld>
  <p:clrMapOvr>
    <a:masterClrMapping/>
  </p:clrMapOvr>
  <p:transition spd="slow">
    <p:cover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Δημήτριος\Desktop\kingherod.gif"/>
          <p:cNvPicPr>
            <a:picLocks noChangeAspect="1" noChangeArrowheads="1"/>
          </p:cNvPicPr>
          <p:nvPr/>
        </p:nvPicPr>
        <p:blipFill>
          <a:blip r:embed="rId2" cstate="print"/>
          <a:srcRect/>
          <a:stretch>
            <a:fillRect/>
          </a:stretch>
        </p:blipFill>
        <p:spPr bwMode="auto">
          <a:xfrm>
            <a:off x="4716016" y="908720"/>
            <a:ext cx="3909814" cy="4144403"/>
          </a:xfrm>
          <a:prstGeom prst="rect">
            <a:avLst/>
          </a:prstGeom>
          <a:noFill/>
        </p:spPr>
      </p:pic>
      <p:pic>
        <p:nvPicPr>
          <p:cNvPr id="14339" name="Picture 3" descr="C:\Users\Δημήτριος\Desktop\ober-herod.jpg"/>
          <p:cNvPicPr>
            <a:picLocks noChangeAspect="1" noChangeArrowheads="1"/>
          </p:cNvPicPr>
          <p:nvPr/>
        </p:nvPicPr>
        <p:blipFill>
          <a:blip r:embed="rId3" cstate="print"/>
          <a:srcRect/>
          <a:stretch>
            <a:fillRect/>
          </a:stretch>
        </p:blipFill>
        <p:spPr bwMode="auto">
          <a:xfrm>
            <a:off x="755576" y="908719"/>
            <a:ext cx="3528392" cy="5096567"/>
          </a:xfrm>
          <a:prstGeom prst="rect">
            <a:avLst/>
          </a:prstGeom>
          <a:noFill/>
        </p:spPr>
      </p:pic>
      <p:sp>
        <p:nvSpPr>
          <p:cNvPr id="6" name="5 - TextBox"/>
          <p:cNvSpPr txBox="1"/>
          <p:nvPr/>
        </p:nvSpPr>
        <p:spPr>
          <a:xfrm>
            <a:off x="4716016" y="5445224"/>
            <a:ext cx="3816424" cy="584775"/>
          </a:xfrm>
          <a:prstGeom prst="rect">
            <a:avLst/>
          </a:prstGeom>
          <a:noFill/>
        </p:spPr>
        <p:txBody>
          <a:bodyPr wrap="square" rtlCol="0">
            <a:spAutoFit/>
          </a:bodyPr>
          <a:lstStyle/>
          <a:p>
            <a:pPr algn="ctr"/>
            <a:r>
              <a:rPr lang="el-GR" dirty="0" smtClean="0"/>
              <a:t>Απεικονίσεις του Βασιλιά Ηρώδη </a:t>
            </a:r>
          </a:p>
          <a:p>
            <a:pPr algn="ctr"/>
            <a:r>
              <a:rPr lang="el-GR" dirty="0" smtClean="0"/>
              <a:t>σε νεαρή και ώριμη ηλικία</a:t>
            </a:r>
            <a:endParaRPr lang="el-GR" dirty="0"/>
          </a:p>
        </p:txBody>
      </p:sp>
    </p:spTree>
  </p:cSld>
  <p:clrMapOvr>
    <a:masterClrMapping/>
  </p:clrMapOvr>
  <p:transition spd="slow">
    <p:cover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Δημήτριος\Desktop\map-40-01.jpg"/>
          <p:cNvPicPr>
            <a:picLocks noChangeAspect="1" noChangeArrowheads="1"/>
          </p:cNvPicPr>
          <p:nvPr/>
        </p:nvPicPr>
        <p:blipFill>
          <a:blip r:embed="rId2" cstate="print"/>
          <a:srcRect/>
          <a:stretch>
            <a:fillRect/>
          </a:stretch>
        </p:blipFill>
        <p:spPr bwMode="auto">
          <a:xfrm>
            <a:off x="683568" y="764704"/>
            <a:ext cx="8064896" cy="5544616"/>
          </a:xfrm>
          <a:prstGeom prst="rect">
            <a:avLst/>
          </a:prstGeom>
          <a:ln>
            <a:noFill/>
          </a:ln>
          <a:effectLst>
            <a:softEdge rad="112500"/>
          </a:effectLst>
        </p:spPr>
      </p:pic>
      <p:sp>
        <p:nvSpPr>
          <p:cNvPr id="10" name="9 - TextBox"/>
          <p:cNvSpPr txBox="1"/>
          <p:nvPr/>
        </p:nvSpPr>
        <p:spPr>
          <a:xfrm>
            <a:off x="1749054" y="6474822"/>
            <a:ext cx="5938677" cy="338554"/>
          </a:xfrm>
          <a:prstGeom prst="rect">
            <a:avLst/>
          </a:prstGeom>
          <a:noFill/>
        </p:spPr>
        <p:txBody>
          <a:bodyPr wrap="none" rtlCol="0">
            <a:spAutoFit/>
          </a:bodyPr>
          <a:lstStyle/>
          <a:p>
            <a:r>
              <a:rPr lang="el-GR" dirty="0" smtClean="0"/>
              <a:t>Το Βασίλειο του Ηρώδη (κόκκινη γραμμή) και των διαδόχων του</a:t>
            </a:r>
            <a:endParaRPr lang="el-GR" dirty="0"/>
          </a:p>
        </p:txBody>
      </p:sp>
    </p:spTree>
  </p:cSld>
  <p:clrMapOvr>
    <a:masterClrMapping/>
  </p:clrMapOvr>
  <p:transition spd="slow">
    <p:cover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4"/>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Η. Ηρώδης, ο βασιλιάς του Ιούδα</a:t>
            </a:r>
            <a:endParaRPr lang="de-DE" sz="3200" b="1" dirty="0" smtClean="0">
              <a:solidFill>
                <a:schemeClr val="accent2"/>
              </a:solidFill>
              <a:latin typeface="Palatino Linotype" pitchFamily="18" charset="0"/>
            </a:endParaRPr>
          </a:p>
        </p:txBody>
      </p:sp>
      <p:sp>
        <p:nvSpPr>
          <p:cNvPr id="146437" name="Rectangle 5"/>
          <p:cNvSpPr>
            <a:spLocks noGrp="1" noChangeArrowheads="1"/>
          </p:cNvSpPr>
          <p:nvPr>
            <p:ph idx="1"/>
          </p:nvPr>
        </p:nvSpPr>
        <p:spPr/>
        <p:txBody>
          <a:bodyPr>
            <a:normAutofit/>
          </a:bodyPr>
          <a:lstStyle/>
          <a:p>
            <a:pPr lvl="1" algn="just" eaLnBrk="1" hangingPunct="1">
              <a:defRPr/>
            </a:pPr>
            <a:r>
              <a:rPr lang="el-GR" sz="2200" cap="all" dirty="0" smtClean="0">
                <a:solidFill>
                  <a:schemeClr val="tx1"/>
                </a:solidFill>
                <a:latin typeface="Palatino Linotype" pitchFamily="18" charset="0"/>
              </a:rPr>
              <a:t>μ</a:t>
            </a:r>
            <a:r>
              <a:rPr lang="el-GR" sz="2200" dirty="0" smtClean="0">
                <a:solidFill>
                  <a:schemeClr val="tx1"/>
                </a:solidFill>
                <a:latin typeface="Palatino Linotype" pitchFamily="18" charset="0"/>
              </a:rPr>
              <a:t>ε απόφαση της </a:t>
            </a:r>
            <a:r>
              <a:rPr lang="el-GR" sz="2200" cap="all" dirty="0" smtClean="0">
                <a:solidFill>
                  <a:schemeClr val="tx1"/>
                </a:solidFill>
                <a:latin typeface="Palatino Linotype" pitchFamily="18" charset="0"/>
              </a:rPr>
              <a:t>ρ</a:t>
            </a:r>
            <a:r>
              <a:rPr lang="el-GR" sz="2200" dirty="0" smtClean="0">
                <a:solidFill>
                  <a:schemeClr val="tx1"/>
                </a:solidFill>
                <a:latin typeface="Palatino Linotype" pitchFamily="18" charset="0"/>
              </a:rPr>
              <a:t>ωμαϊκής </a:t>
            </a:r>
            <a:r>
              <a:rPr lang="el-GR" sz="2200" cap="all" dirty="0" smtClean="0">
                <a:solidFill>
                  <a:schemeClr val="tx1"/>
                </a:solidFill>
                <a:latin typeface="Palatino Linotype" pitchFamily="18" charset="0"/>
              </a:rPr>
              <a:t>Σ</a:t>
            </a:r>
            <a:r>
              <a:rPr lang="el-GR" sz="2200" dirty="0" smtClean="0">
                <a:solidFill>
                  <a:schemeClr val="tx1"/>
                </a:solidFill>
                <a:latin typeface="Palatino Linotype" pitchFamily="18" charset="0"/>
              </a:rPr>
              <a:t>υγκλήτου έλαβε τον τίτλο του </a:t>
            </a:r>
            <a:r>
              <a:rPr lang="el-GR" sz="2200" b="1" dirty="0" smtClean="0">
                <a:solidFill>
                  <a:schemeClr val="tx1"/>
                </a:solidFill>
                <a:latin typeface="Palatino Linotype" pitchFamily="18" charset="0"/>
              </a:rPr>
              <a:t>βασιλέα της Ιουδαίας </a:t>
            </a:r>
            <a:r>
              <a:rPr lang="el-GR" sz="2200" dirty="0" smtClean="0">
                <a:solidFill>
                  <a:schemeClr val="tx1"/>
                </a:solidFill>
                <a:latin typeface="Palatino Linotype" pitchFamily="18" charset="0"/>
              </a:rPr>
              <a:t>το φθινόπωρο του 40 </a:t>
            </a:r>
            <a:r>
              <a:rPr lang="el-GR" sz="2200" dirty="0" err="1" smtClean="0">
                <a:solidFill>
                  <a:schemeClr val="tx1"/>
                </a:solidFill>
                <a:latin typeface="Palatino Linotype" pitchFamily="18" charset="0"/>
              </a:rPr>
              <a:t>π.Χ.</a:t>
            </a:r>
            <a:r>
              <a:rPr lang="el-GR" sz="2200" dirty="0" smtClean="0">
                <a:solidFill>
                  <a:schemeClr val="tx1"/>
                </a:solidFill>
                <a:latin typeface="Palatino Linotype" pitchFamily="18" charset="0"/>
              </a:rPr>
              <a:t> σε ηλικία μόλις 23 χρόνων (</a:t>
            </a:r>
            <a:r>
              <a:rPr lang="el-GR" sz="2200" dirty="0" err="1" smtClean="0">
                <a:solidFill>
                  <a:schemeClr val="tx1"/>
                </a:solidFill>
                <a:latin typeface="Palatino Linotype" pitchFamily="18" charset="0"/>
              </a:rPr>
              <a:t>Πόλ</a:t>
            </a:r>
            <a:r>
              <a:rPr lang="el-GR" sz="2200" dirty="0" smtClean="0">
                <a:solidFill>
                  <a:schemeClr val="tx1"/>
                </a:solidFill>
                <a:latin typeface="Palatino Linotype" pitchFamily="18" charset="0"/>
              </a:rPr>
              <a:t>. 1, 282-284</a:t>
            </a:r>
            <a:r>
              <a:rPr lang="el-GR" sz="2200" baseline="30000" dirty="0" smtClean="0">
                <a:solidFill>
                  <a:schemeClr val="tx1"/>
                </a:solidFill>
                <a:latin typeface="Palatino Linotype" pitchFamily="18" charset="0"/>
              </a:rPr>
              <a:t>.</a:t>
            </a:r>
            <a:r>
              <a:rPr lang="el-GR" sz="2200" dirty="0" smtClean="0">
                <a:solidFill>
                  <a:schemeClr val="tx1"/>
                </a:solidFill>
                <a:latin typeface="Palatino Linotype" pitchFamily="18" charset="0"/>
              </a:rPr>
              <a:t> Αρχ. 14, 382). </a:t>
            </a:r>
          </a:p>
          <a:p>
            <a:pPr lvl="1" algn="just" eaLnBrk="1" hangingPunct="1">
              <a:defRPr/>
            </a:pPr>
            <a:r>
              <a:rPr lang="el-GR" sz="2200" dirty="0" smtClean="0">
                <a:solidFill>
                  <a:schemeClr val="tx1"/>
                </a:solidFill>
                <a:latin typeface="Palatino Linotype" pitchFamily="18" charset="0"/>
              </a:rPr>
              <a:t>Ο τίτλος </a:t>
            </a:r>
            <a:r>
              <a:rPr lang="el-GR" sz="2200" cap="all" dirty="0" err="1" smtClean="0">
                <a:solidFill>
                  <a:schemeClr val="tx1"/>
                </a:solidFill>
                <a:latin typeface="Palatino Linotype" pitchFamily="18" charset="0"/>
              </a:rPr>
              <a:t>r</a:t>
            </a:r>
            <a:r>
              <a:rPr lang="el-GR" sz="2200" dirty="0" err="1" smtClean="0">
                <a:solidFill>
                  <a:schemeClr val="tx1"/>
                </a:solidFill>
                <a:latin typeface="Palatino Linotype" pitchFamily="18" charset="0"/>
              </a:rPr>
              <a:t>ex</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socius</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et</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amicus</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populi</a:t>
            </a:r>
            <a:r>
              <a:rPr lang="el-GR" sz="2200" dirty="0" smtClean="0">
                <a:solidFill>
                  <a:schemeClr val="tx1"/>
                </a:solidFill>
                <a:latin typeface="Palatino Linotype" pitchFamily="18" charset="0"/>
              </a:rPr>
              <a:t> </a:t>
            </a:r>
            <a:r>
              <a:rPr lang="el-GR" sz="2200" dirty="0" err="1" smtClean="0">
                <a:solidFill>
                  <a:schemeClr val="tx1"/>
                </a:solidFill>
                <a:latin typeface="Palatino Linotype" pitchFamily="18" charset="0"/>
              </a:rPr>
              <a:t>romani</a:t>
            </a:r>
            <a:r>
              <a:rPr lang="el-GR" sz="2200" dirty="0" smtClean="0">
                <a:solidFill>
                  <a:schemeClr val="tx1"/>
                </a:solidFill>
                <a:latin typeface="Palatino Linotype" pitchFamily="18" charset="0"/>
              </a:rPr>
              <a:t>, ο οποίος του απονεμήθηκε, υποδήλωνε έναν ηγεμόνα ισόβιο και κληρονομικό κάποιου εκτεταμένου κρατιδίου</a:t>
            </a:r>
          </a:p>
          <a:p>
            <a:pPr lvl="1" algn="just" eaLnBrk="1" hangingPunct="1">
              <a:defRPr/>
            </a:pPr>
            <a:r>
              <a:rPr lang="el-GR" sz="2200" dirty="0" smtClean="0">
                <a:solidFill>
                  <a:schemeClr val="tx1"/>
                </a:solidFill>
                <a:latin typeface="Palatino Linotype" pitchFamily="18" charset="0"/>
              </a:rPr>
              <a:t>Έκτισε νέες πόλεις (ανακατασκευάστηκε η Σαμάρεια/Σεβάστεια, ιδρύθηκε η Καισάρεια/Στράτωνος Πύργου), φρούρια (Αντωνία στην Ιερουσαλήμ, </a:t>
            </a:r>
            <a:r>
              <a:rPr lang="el-GR" sz="2200" dirty="0" err="1" smtClean="0">
                <a:solidFill>
                  <a:schemeClr val="tx1"/>
                </a:solidFill>
                <a:latin typeface="Palatino Linotype" pitchFamily="18" charset="0"/>
              </a:rPr>
              <a:t>Μαχαιρούντα</a:t>
            </a:r>
            <a:r>
              <a:rPr lang="el-GR" sz="2200" dirty="0" smtClean="0">
                <a:solidFill>
                  <a:schemeClr val="tx1"/>
                </a:solidFill>
                <a:latin typeface="Palatino Linotype" pitchFamily="18" charset="0"/>
              </a:rPr>
              <a:t> και </a:t>
            </a:r>
            <a:r>
              <a:rPr lang="el-GR" sz="2200" dirty="0" err="1" smtClean="0">
                <a:solidFill>
                  <a:schemeClr val="tx1"/>
                </a:solidFill>
                <a:latin typeface="Palatino Linotype" pitchFamily="18" charset="0"/>
              </a:rPr>
              <a:t>Μασάδα</a:t>
            </a:r>
            <a:r>
              <a:rPr lang="el-GR" sz="2200" dirty="0" smtClean="0">
                <a:solidFill>
                  <a:schemeClr val="tx1"/>
                </a:solidFill>
                <a:latin typeface="Palatino Linotype" pitchFamily="18" charset="0"/>
              </a:rPr>
              <a:t> στη Νεκρά Θάλασσα, Ηρώδειο) και μνημεία (Καισαρεία) ακόμη και σε πόλεις εκτός Παλαιστίνης. Βλ. κατωτέρω.</a:t>
            </a:r>
          </a:p>
          <a:p>
            <a:pPr lvl="1" algn="just" eaLnBrk="1" hangingPunct="1">
              <a:defRPr/>
            </a:pPr>
            <a:endParaRPr lang="el-GR" sz="2400" dirty="0" smtClean="0"/>
          </a:p>
          <a:p>
            <a:pPr lvl="1" algn="just" eaLnBrk="1" hangingPunct="1">
              <a:buFont typeface="Wingdings" pitchFamily="2" charset="2"/>
              <a:buNone/>
              <a:defRPr/>
            </a:pPr>
            <a:endParaRPr lang="el-GR" sz="2400" dirty="0" smtClean="0"/>
          </a:p>
          <a:p>
            <a:pPr lvl="1" eaLnBrk="1" hangingPunct="1">
              <a:defRPr/>
            </a:pPr>
            <a:endParaRPr lang="de-DE" dirty="0" smtClean="0"/>
          </a:p>
        </p:txBody>
      </p:sp>
    </p:spTree>
  </p:cSld>
  <p:clrMapOvr>
    <a:masterClrMapping/>
  </p:clrMapOvr>
  <p:transition spd="slow">
    <p:cover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normAutofit fontScale="90000"/>
          </a:bodyPr>
          <a:lstStyle/>
          <a:p>
            <a:r>
              <a:rPr lang="el-GR" b="1" dirty="0" smtClean="0">
                <a:solidFill>
                  <a:schemeClr val="accent2"/>
                </a:solidFill>
                <a:latin typeface="Palatino Linotype" pitchFamily="18" charset="0"/>
              </a:rPr>
              <a:t>θ. Ηρώδης, ο βασιλιάς του Ιούδα</a:t>
            </a:r>
            <a:endParaRPr lang="de-DE" dirty="0" smtClean="0"/>
          </a:p>
        </p:txBody>
      </p:sp>
      <p:sp>
        <p:nvSpPr>
          <p:cNvPr id="240643" name="Rectangle 3"/>
          <p:cNvSpPr>
            <a:spLocks noGrp="1" noChangeArrowheads="1"/>
          </p:cNvSpPr>
          <p:nvPr>
            <p:ph idx="1"/>
          </p:nvPr>
        </p:nvSpPr>
        <p:spPr/>
        <p:txBody>
          <a:bodyPr>
            <a:normAutofit fontScale="92500" lnSpcReduction="20000"/>
          </a:bodyPr>
          <a:lstStyle/>
          <a:p>
            <a:pPr algn="just" eaLnBrk="1" hangingPunct="1">
              <a:buFont typeface="Wingdings" pitchFamily="2" charset="2"/>
              <a:buNone/>
              <a:defRPr/>
            </a:pPr>
            <a:r>
              <a:rPr lang="el-GR" dirty="0" smtClean="0"/>
              <a:t>* </a:t>
            </a:r>
            <a:r>
              <a:rPr lang="el-GR" sz="2800" dirty="0" smtClean="0"/>
              <a:t>Είναι αληθές ότι κατά τη μακρόχρονη βασιλεία του στη χώρα αποκαταστάθηκε η </a:t>
            </a:r>
            <a:r>
              <a:rPr lang="el-GR" sz="2800" b="1" dirty="0" smtClean="0"/>
              <a:t>ειρήνη</a:t>
            </a:r>
            <a:r>
              <a:rPr lang="el-GR" sz="2800" dirty="0" smtClean="0"/>
              <a:t> και η ασφάλεια, αυξήθηκε η εμπορική κίνηση και εξυψώθηκε το γόητρο των Ιουδαίων. </a:t>
            </a:r>
            <a:r>
              <a:rPr lang="el-GR" sz="2800" cap="all" dirty="0" smtClean="0"/>
              <a:t>α</a:t>
            </a:r>
            <a:r>
              <a:rPr lang="el-GR" sz="2800" dirty="0" smtClean="0"/>
              <a:t>νακατέλαβε όλη την Παλαιστίνη, όντας εξαιρετικά επιδέξιος στο να ανατρέπει εις βάρος του καταστάσεις.</a:t>
            </a:r>
          </a:p>
          <a:p>
            <a:pPr algn="just" eaLnBrk="1" hangingPunct="1">
              <a:buFont typeface="Wingdings" pitchFamily="2" charset="2"/>
              <a:buNone/>
              <a:defRPr/>
            </a:pPr>
            <a:r>
              <a:rPr lang="el-GR" sz="2800" dirty="0" smtClean="0"/>
              <a:t>* Ιδίως μέσω της ίδρυσης της παραθαλάσσιας </a:t>
            </a:r>
            <a:r>
              <a:rPr lang="el-GR" sz="2800" b="1" dirty="0" smtClean="0"/>
              <a:t>Καισάρειας</a:t>
            </a:r>
            <a:r>
              <a:rPr lang="el-GR" sz="2800" dirty="0" smtClean="0"/>
              <a:t>, η Ιουδαία απέκτησε έναν από τους μεγαλύτερους λιμένες της Μεσογείου και συγχρόνως τη δυνατότητα επικοινωνίας και ανταλλαγής ποικίλων αγαθών με τα άλλα κέντρα της Ρωμαϊκής Αυτοκρατορίας.</a:t>
            </a:r>
          </a:p>
          <a:p>
            <a:pPr eaLnBrk="1" hangingPunct="1">
              <a:buFont typeface="Wingdings" pitchFamily="2" charset="2"/>
              <a:buNone/>
              <a:defRPr/>
            </a:pPr>
            <a:endParaRPr lang="de-DE" dirty="0" smtClean="0"/>
          </a:p>
          <a:p>
            <a:pPr lvl="1" eaLnBrk="1" hangingPunct="1">
              <a:defRPr/>
            </a:pPr>
            <a:endParaRPr lang="de-DE" dirty="0" smtClean="0"/>
          </a:p>
        </p:txBody>
      </p:sp>
    </p:spTree>
  </p:cSld>
  <p:clrMapOvr>
    <a:masterClrMapping/>
  </p:clrMapOvr>
  <p:transition spd="slow">
    <p:cover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a:lstStyle/>
          <a:p>
            <a:r>
              <a:rPr lang="el-GR" sz="2800" b="1" smtClean="0"/>
              <a:t>Ο ΛΑΜΠΡΟΤΕΡΟΣ ΝΑΟΣ ΚΤΙΖΕΤΑΙ </a:t>
            </a:r>
            <a:br>
              <a:rPr lang="el-GR" sz="2800" b="1" smtClean="0"/>
            </a:br>
            <a:r>
              <a:rPr lang="el-GR" sz="2800" b="1" smtClean="0"/>
              <a:t>ΑΠΌ ΤΟΝ ΠΛΕΟΝ ΓΝΩΣΤΟ ΤΥΡΑΝΝΟ</a:t>
            </a:r>
          </a:p>
        </p:txBody>
      </p:sp>
      <p:sp>
        <p:nvSpPr>
          <p:cNvPr id="3" name="2 - Θέση περιεχομένου"/>
          <p:cNvSpPr>
            <a:spLocks noGrp="1"/>
          </p:cNvSpPr>
          <p:nvPr>
            <p:ph idx="1"/>
          </p:nvPr>
        </p:nvSpPr>
        <p:spPr/>
        <p:txBody>
          <a:bodyPr>
            <a:normAutofit fontScale="92500" lnSpcReduction="20000"/>
          </a:bodyPr>
          <a:lstStyle/>
          <a:p>
            <a:pPr algn="just">
              <a:buFont typeface="Wingdings" pitchFamily="2" charset="2"/>
              <a:buNone/>
              <a:defRPr/>
            </a:pPr>
            <a:r>
              <a:rPr lang="el-GR" sz="2400" dirty="0" smtClean="0"/>
              <a:t>Με την ανακατασκευή του </a:t>
            </a:r>
            <a:r>
              <a:rPr lang="el-GR" sz="2400" b="1" dirty="0" smtClean="0"/>
              <a:t>περίλαμπρου Ναού</a:t>
            </a:r>
            <a:r>
              <a:rPr lang="el-GR" sz="2400" dirty="0" smtClean="0"/>
              <a:t>, o </a:t>
            </a:r>
            <a:r>
              <a:rPr lang="el-GR" sz="2400" dirty="0" err="1" smtClean="0"/>
              <a:t>oποίος</a:t>
            </a:r>
            <a:r>
              <a:rPr lang="el-GR" sz="2400" dirty="0" smtClean="0"/>
              <a:t> αποπερατώθηκε λίγα χρόνια προτού καταστραφεί από τους Ρωμαίους (20 </a:t>
            </a:r>
            <a:r>
              <a:rPr lang="el-GR" sz="2400" dirty="0" err="1" smtClean="0"/>
              <a:t>π.Χ.</a:t>
            </a:r>
            <a:r>
              <a:rPr lang="el-GR" sz="2400" dirty="0" smtClean="0"/>
              <a:t> – 62 </a:t>
            </a:r>
            <a:r>
              <a:rPr lang="el-GR" sz="2400" dirty="0" err="1" smtClean="0"/>
              <a:t>μ.X</a:t>
            </a:r>
            <a:r>
              <a:rPr lang="el-GR" sz="2400" dirty="0" smtClean="0"/>
              <a:t>.), δεν πρόσφερε μόνον εργασία σε </a:t>
            </a:r>
            <a:r>
              <a:rPr lang="el-GR" sz="2400" b="1" dirty="0" smtClean="0"/>
              <a:t>18.000 ανέργους </a:t>
            </a:r>
            <a:r>
              <a:rPr lang="el-GR" sz="2400" dirty="0" smtClean="0"/>
              <a:t>+ </a:t>
            </a:r>
            <a:r>
              <a:rPr lang="el-GR" sz="2400" b="1" dirty="0" smtClean="0"/>
              <a:t>1000 ιερείς </a:t>
            </a:r>
            <a:r>
              <a:rPr lang="el-GR" sz="2400" dirty="0" smtClean="0"/>
              <a:t>που αντικαθιστούσαν αμέσως τους λίθους ώστε να μην σταματήσει η Λειτουργία του Αρχ. 20, 219), αλλά επεχείρησε να δημιουργήσει και έναν πόλο έλξης - </a:t>
            </a:r>
            <a:r>
              <a:rPr lang="el-GR" sz="2400" dirty="0" err="1" smtClean="0"/>
              <a:t>ιεραποδημίας</a:t>
            </a:r>
            <a:r>
              <a:rPr lang="el-GR" sz="2400" dirty="0" smtClean="0"/>
              <a:t> των εθνών και παράλληλα να προσδώσει ένα θεολογικό έρεισμα στη βασιλεία του. Ο ίδιος ο Ηρώδης σε μια ομιλία του εξ αφορμής της αρχής των εργασιών του Ναού παρουσιάζεται από τον </a:t>
            </a:r>
            <a:r>
              <a:rPr lang="el-GR" sz="2400" dirty="0" err="1" smtClean="0"/>
              <a:t>Ιώσηπο</a:t>
            </a:r>
            <a:r>
              <a:rPr lang="el-GR" sz="2400" dirty="0" smtClean="0"/>
              <a:t> (Αρχ. 15, 387) να ισχυρίζεται ότι </a:t>
            </a:r>
            <a:r>
              <a:rPr lang="el-GR" sz="2400" i="1" dirty="0" err="1" smtClean="0"/>
              <a:t>ἄρχει</a:t>
            </a:r>
            <a:r>
              <a:rPr lang="el-GR" sz="2400" i="1" dirty="0" smtClean="0"/>
              <a:t> </a:t>
            </a:r>
            <a:r>
              <a:rPr lang="el-GR" sz="2400" i="1" dirty="0" err="1" smtClean="0"/>
              <a:t>βουλήσει</a:t>
            </a:r>
            <a:r>
              <a:rPr lang="el-GR" sz="2400" i="1" dirty="0" smtClean="0"/>
              <a:t> </a:t>
            </a:r>
            <a:r>
              <a:rPr lang="el-GR" sz="2400" i="1" dirty="0" err="1" smtClean="0"/>
              <a:t>Θεοῦ</a:t>
            </a:r>
            <a:r>
              <a:rPr lang="el-GR" sz="2400" dirty="0" smtClean="0"/>
              <a:t>. Το κίνημα των </a:t>
            </a:r>
            <a:r>
              <a:rPr lang="el-GR" sz="2400" b="1" dirty="0" err="1" smtClean="0"/>
              <a:t>Ηρωδιανών</a:t>
            </a:r>
            <a:r>
              <a:rPr lang="el-GR" sz="2400" dirty="0" smtClean="0"/>
              <a:t> φαίνεται ότι όντως τον αναγνώριζε ως </a:t>
            </a:r>
            <a:r>
              <a:rPr lang="el-GR" sz="2400" cap="all" dirty="0" smtClean="0"/>
              <a:t>μ</a:t>
            </a:r>
            <a:r>
              <a:rPr lang="el-GR" sz="2400" dirty="0" smtClean="0"/>
              <a:t>εσσία. Ο Ναός ήταν ταυτόχρονα Τράπεζα και η μόνη πηγή πλουτισμού για τους </a:t>
            </a:r>
            <a:r>
              <a:rPr lang="el-GR" sz="2400" dirty="0" err="1" smtClean="0"/>
              <a:t>Ιεροσολυμίτες</a:t>
            </a:r>
            <a:r>
              <a:rPr lang="el-GR" sz="2400" dirty="0" smtClean="0"/>
              <a:t> που ζούσαν από τον θρησκευτικό Τουρισμό</a:t>
            </a:r>
            <a:endParaRPr lang="el-GR" sz="2400" dirty="0"/>
          </a:p>
        </p:txBody>
      </p:sp>
    </p:spTree>
  </p:cSld>
  <p:clrMapOvr>
    <a:masterClrMapping/>
  </p:clrMapOvr>
  <p:transition spd="slow">
    <p:cover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Β.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11561" y="1412777"/>
            <a:ext cx="8064896" cy="4824536"/>
          </a:xfrm>
        </p:spPr>
        <p:txBody>
          <a:bodyPr>
            <a:normAutofit fontScale="85000" lnSpcReduction="20000"/>
          </a:bodyPr>
          <a:lstStyle/>
          <a:p>
            <a:pPr algn="just">
              <a:lnSpc>
                <a:spcPct val="150000"/>
              </a:lnSpc>
              <a:buFont typeface="Arial" charset="0"/>
              <a:buChar char="•"/>
            </a:pPr>
            <a:r>
              <a:rPr lang="el-GR" sz="2000" dirty="0" smtClean="0"/>
              <a:t>Σύμφωνα με τους Πατέρες της Ανατολής (το Μέγα Αθανάσιο) το νόημα των Χριστουγέννων συνοψίζεται στην εξής φράση: ο</a:t>
            </a:r>
            <a:r>
              <a:rPr lang="el-GR" sz="2000" b="1" dirty="0" smtClean="0"/>
              <a:t> Θεός έγινε ταπεινός άνθρωπος, για να γίνει ο άνθρωπος </a:t>
            </a:r>
            <a:r>
              <a:rPr lang="el-GR" sz="2000" dirty="0" smtClean="0"/>
              <a:t>(όχι απλώς ηθικός, καλός, ευγενικός, αλλά κατά χάριν) </a:t>
            </a:r>
            <a:r>
              <a:rPr lang="el-GR" sz="2000" b="1" dirty="0" smtClean="0"/>
              <a:t>θεός</a:t>
            </a:r>
            <a:r>
              <a:rPr lang="el-GR" sz="2000" b="1" baseline="30000" dirty="0" smtClean="0"/>
              <a:t>.</a:t>
            </a:r>
            <a:r>
              <a:rPr lang="el-GR" sz="2000" b="1" dirty="0" smtClean="0"/>
              <a:t> </a:t>
            </a:r>
            <a:r>
              <a:rPr lang="el-GR" sz="2000" dirty="0" smtClean="0"/>
              <a:t>όχι θεός παντοδύναμος, όπως φαντάστηκε ο Νίτσε και αναζητούν να επιτύχουν οι σύγχρονοι αναζητητές του </a:t>
            </a:r>
            <a:r>
              <a:rPr lang="el-GR" sz="2000" cap="all" dirty="0" smtClean="0"/>
              <a:t>υ</a:t>
            </a:r>
            <a:r>
              <a:rPr lang="el-GR" sz="2000" dirty="0" smtClean="0"/>
              <a:t>περάνθρωπου, αλλά θεός που μπορεί να αγαπήσει, να ταπεινωθεί και να θυσιαστεί για να αναστηθεί και να κατακτήσει την αιωνιότητα, όπως συνέβη και με τον Ιησού Χριστό. </a:t>
            </a:r>
          </a:p>
          <a:p>
            <a:pPr algn="just">
              <a:lnSpc>
                <a:spcPct val="150000"/>
              </a:lnSpc>
              <a:buFont typeface="Arial" charset="0"/>
              <a:buChar char="•"/>
            </a:pPr>
            <a:r>
              <a:rPr lang="el-GR" sz="2000" dirty="0" smtClean="0"/>
              <a:t>Η γέννηση του Χριστού στην καρδιά, η εμπειρία της εσωτερικής ειρήνης την οποία όντως φέρνει στην καρδιά όπου γεννιέται ο Χριστός, έστω κι αν εξωτερικά μαίνεται ο πόλεμος και ο διωγμός που εξαπολύει κάθε σύγχρονος Ηρώδης, αποτελούν τον πυρήνα της γιορτής των Χριστουγέννων και την περίληψη της ορθόδοξης Θεολογίας.</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Δημήτριος\Pictures\Dm.Alexpls-db\F2.Εν Ιερουσαλήμ\F20.InJ-db\InJ03-Εικόνες\InJ2010-03092010\hlplg-psm\hlplg-exb02-Ιερουσαλήμ-γενικά\hlplg-psm0204.JPG"/>
          <p:cNvPicPr>
            <a:picLocks noChangeAspect="1" noChangeArrowheads="1"/>
          </p:cNvPicPr>
          <p:nvPr/>
        </p:nvPicPr>
        <p:blipFill>
          <a:blip r:embed="rId2" cstate="print"/>
          <a:srcRect/>
          <a:stretch>
            <a:fillRect/>
          </a:stretch>
        </p:blipFill>
        <p:spPr bwMode="auto">
          <a:xfrm>
            <a:off x="683568" y="836712"/>
            <a:ext cx="8064896" cy="5112568"/>
          </a:xfrm>
          <a:prstGeom prst="rect">
            <a:avLst/>
          </a:prstGeom>
          <a:ln>
            <a:noFill/>
          </a:ln>
          <a:effectLst>
            <a:softEdge rad="112500"/>
          </a:effectLst>
        </p:spPr>
      </p:pic>
      <p:sp>
        <p:nvSpPr>
          <p:cNvPr id="5" name="4 - TextBox"/>
          <p:cNvSpPr txBox="1"/>
          <p:nvPr/>
        </p:nvSpPr>
        <p:spPr>
          <a:xfrm>
            <a:off x="2339752" y="5949280"/>
            <a:ext cx="4847737" cy="584775"/>
          </a:xfrm>
          <a:prstGeom prst="rect">
            <a:avLst/>
          </a:prstGeom>
          <a:noFill/>
        </p:spPr>
        <p:txBody>
          <a:bodyPr wrap="none" rtlCol="0">
            <a:spAutoFit/>
          </a:bodyPr>
          <a:lstStyle/>
          <a:p>
            <a:pPr algn="ctr"/>
            <a:r>
              <a:rPr lang="el-GR" dirty="0" smtClean="0"/>
              <a:t>Εθνικό Μουσείο του Ισραήλ: </a:t>
            </a:r>
          </a:p>
          <a:p>
            <a:pPr algn="ctr"/>
            <a:r>
              <a:rPr lang="el-GR" dirty="0" smtClean="0"/>
              <a:t>Μικρογραφία της </a:t>
            </a:r>
            <a:r>
              <a:rPr lang="el-GR" dirty="0" err="1" smtClean="0"/>
              <a:t>Ιρουσαλήμ</a:t>
            </a:r>
            <a:r>
              <a:rPr lang="el-GR" dirty="0" smtClean="0"/>
              <a:t> την εποχή του Κυρίου.</a:t>
            </a:r>
            <a:endParaRPr lang="el-GR" dirty="0"/>
          </a:p>
        </p:txBody>
      </p:sp>
    </p:spTree>
  </p:cSld>
  <p:clrMapOvr>
    <a:masterClrMapping/>
  </p:clrMapOvr>
  <p:transition spd="slow">
    <p:cover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Δημήτριος\Desktop\JEWISH_TEMPLE00000018.jpg"/>
          <p:cNvPicPr>
            <a:picLocks noChangeAspect="1" noChangeArrowheads="1"/>
          </p:cNvPicPr>
          <p:nvPr/>
        </p:nvPicPr>
        <p:blipFill>
          <a:blip r:embed="rId2" cstate="print"/>
          <a:srcRect/>
          <a:stretch>
            <a:fillRect/>
          </a:stretch>
        </p:blipFill>
        <p:spPr bwMode="auto">
          <a:xfrm>
            <a:off x="670000" y="764704"/>
            <a:ext cx="8087855" cy="4824536"/>
          </a:xfrm>
          <a:prstGeom prst="rect">
            <a:avLst/>
          </a:prstGeom>
          <a:noFill/>
        </p:spPr>
      </p:pic>
      <p:sp>
        <p:nvSpPr>
          <p:cNvPr id="5" name="4 - TextBox"/>
          <p:cNvSpPr txBox="1"/>
          <p:nvPr/>
        </p:nvSpPr>
        <p:spPr>
          <a:xfrm>
            <a:off x="3114961" y="6093296"/>
            <a:ext cx="3185231" cy="338554"/>
          </a:xfrm>
          <a:prstGeom prst="rect">
            <a:avLst/>
          </a:prstGeom>
          <a:noFill/>
        </p:spPr>
        <p:txBody>
          <a:bodyPr wrap="none" rtlCol="0">
            <a:spAutoFit/>
          </a:bodyPr>
          <a:lstStyle/>
          <a:p>
            <a:r>
              <a:rPr lang="el-GR" dirty="0" smtClean="0"/>
              <a:t>Απεικόνιση του Ναού του Ηρώδη</a:t>
            </a:r>
            <a:endParaRPr lang="el-GR" dirty="0"/>
          </a:p>
        </p:txBody>
      </p:sp>
    </p:spTree>
  </p:cSld>
  <p:clrMapOvr>
    <a:masterClrMapping/>
  </p:clrMapOvr>
  <p:transition spd="slow">
    <p:cover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Τίτλος"/>
          <p:cNvSpPr>
            <a:spLocks noGrp="1"/>
          </p:cNvSpPr>
          <p:nvPr>
            <p:ph type="title"/>
          </p:nvPr>
        </p:nvSpPr>
        <p:spPr/>
        <p:txBody>
          <a:bodyPr>
            <a:normAutofit/>
          </a:bodyPr>
          <a:lstStyle/>
          <a:p>
            <a:r>
              <a:rPr lang="el-GR" sz="3200" dirty="0" smtClean="0">
                <a:solidFill>
                  <a:schemeClr val="accent2"/>
                </a:solidFill>
                <a:latin typeface="Palatino Linotype" pitchFamily="18" charset="0"/>
              </a:rPr>
              <a:t>Η2. Ηρώδης ο </a:t>
            </a:r>
            <a:r>
              <a:rPr lang="el-GR" sz="3200" dirty="0" err="1" smtClean="0">
                <a:solidFill>
                  <a:schemeClr val="accent2"/>
                </a:solidFill>
                <a:latin typeface="Palatino Linotype" pitchFamily="18" charset="0"/>
              </a:rPr>
              <a:t>Ιδουμαίος</a:t>
            </a:r>
            <a:endParaRPr lang="el-GR" sz="3200" dirty="0" smtClean="0">
              <a:solidFill>
                <a:schemeClr val="accent2"/>
              </a:solidFill>
              <a:latin typeface="Palatino Linotype" pitchFamily="18" charset="0"/>
            </a:endParaRPr>
          </a:p>
        </p:txBody>
      </p:sp>
      <p:sp>
        <p:nvSpPr>
          <p:cNvPr id="37891" name="2 - Θέση περιεχομένου"/>
          <p:cNvSpPr>
            <a:spLocks noGrp="1"/>
          </p:cNvSpPr>
          <p:nvPr>
            <p:ph idx="1"/>
          </p:nvPr>
        </p:nvSpPr>
        <p:spPr/>
        <p:txBody>
          <a:bodyPr/>
          <a:lstStyle/>
          <a:p>
            <a:pPr algn="just"/>
            <a:r>
              <a:rPr lang="el-GR" sz="2400" dirty="0" smtClean="0">
                <a:latin typeface="Palatino Linotype" pitchFamily="18" charset="0"/>
              </a:rPr>
              <a:t>Ο Ηρώδης δεν είχε, όμως,</a:t>
            </a:r>
            <a:r>
              <a:rPr lang="el-GR" sz="2400" b="1" dirty="0" smtClean="0">
                <a:latin typeface="Palatino Linotype" pitchFamily="18" charset="0"/>
              </a:rPr>
              <a:t> βασιλική γενεαλογία</a:t>
            </a:r>
            <a:r>
              <a:rPr lang="el-GR" sz="2400" dirty="0" smtClean="0">
                <a:latin typeface="Palatino Linotype" pitchFamily="18" charset="0"/>
              </a:rPr>
              <a:t>. Δεν ήταν Ιουδαίος, </a:t>
            </a:r>
            <a:r>
              <a:rPr lang="el-GR" sz="2400" dirty="0" err="1" smtClean="0">
                <a:latin typeface="Palatino Linotype" pitchFamily="18" charset="0"/>
              </a:rPr>
              <a:t>γι΄</a:t>
            </a:r>
            <a:r>
              <a:rPr lang="el-GR" sz="2400" dirty="0" smtClean="0">
                <a:latin typeface="Palatino Linotype" pitchFamily="18" charset="0"/>
              </a:rPr>
              <a:t> αυτό και προσπάθησε να νομιμοποιήσει τον τίτλο του βασιλιά του Ισραήλ νυμφευόμενος την </a:t>
            </a:r>
            <a:r>
              <a:rPr lang="el-GR" sz="2400" dirty="0" err="1" smtClean="0">
                <a:latin typeface="Palatino Linotype" pitchFamily="18" charset="0"/>
              </a:rPr>
              <a:t>Ασμοναία</a:t>
            </a:r>
            <a:r>
              <a:rPr lang="el-GR" sz="2400" dirty="0" smtClean="0">
                <a:latin typeface="Palatino Linotype" pitchFamily="18" charset="0"/>
              </a:rPr>
              <a:t> </a:t>
            </a:r>
            <a:r>
              <a:rPr lang="el-GR" sz="2400" dirty="0" err="1" smtClean="0">
                <a:latin typeface="Palatino Linotype" pitchFamily="18" charset="0"/>
              </a:rPr>
              <a:t>Mαριάμμη</a:t>
            </a:r>
            <a:r>
              <a:rPr lang="el-GR" sz="2400" dirty="0" smtClean="0">
                <a:latin typeface="Palatino Linotype" pitchFamily="18" charset="0"/>
              </a:rPr>
              <a:t>, εγγονή του </a:t>
            </a:r>
            <a:r>
              <a:rPr lang="el-GR" sz="2400" dirty="0" err="1" smtClean="0">
                <a:latin typeface="Palatino Linotype" pitchFamily="18" charset="0"/>
              </a:rPr>
              <a:t>Υρκανού</a:t>
            </a:r>
            <a:r>
              <a:rPr lang="el-GR" sz="2400" dirty="0" smtClean="0">
                <a:latin typeface="Palatino Linotype" pitchFamily="18" charset="0"/>
              </a:rPr>
              <a:t> του Β’. </a:t>
            </a:r>
          </a:p>
          <a:p>
            <a:pPr algn="just"/>
            <a:r>
              <a:rPr lang="el-GR" sz="2400" dirty="0" smtClean="0">
                <a:latin typeface="Palatino Linotype" pitchFamily="18" charset="0"/>
              </a:rPr>
              <a:t>Δεν ήταν, όμως, και ουσιαστικά νομιμοποιημένος, αφού κυβερνούσε με μέσα δεσποτικά/τυραννικά, τα οποία ήταν αντίθετα προς το Νόμο και την ηθική του Μωυσή. </a:t>
            </a:r>
          </a:p>
          <a:p>
            <a:endParaRPr lang="el-GR" dirty="0" smtClean="0"/>
          </a:p>
        </p:txBody>
      </p:sp>
    </p:spTree>
  </p:cSld>
  <p:clrMapOvr>
    <a:masterClrMapping/>
  </p:clrMapOvr>
  <p:transition spd="slow">
    <p:cover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l-GR" dirty="0" smtClean="0"/>
              <a:t>Η2. Ηρώδης ο </a:t>
            </a:r>
            <a:r>
              <a:rPr lang="el-GR" dirty="0" err="1" smtClean="0"/>
              <a:t>Ιδουμαίος</a:t>
            </a:r>
            <a:endParaRPr lang="de-DE" dirty="0" smtClean="0"/>
          </a:p>
        </p:txBody>
      </p:sp>
      <p:sp>
        <p:nvSpPr>
          <p:cNvPr id="162819" name="Rectangle 3"/>
          <p:cNvSpPr>
            <a:spLocks noGrp="1" noChangeArrowheads="1"/>
          </p:cNvSpPr>
          <p:nvPr>
            <p:ph idx="1"/>
          </p:nvPr>
        </p:nvSpPr>
        <p:spPr/>
        <p:txBody>
          <a:bodyPr>
            <a:normAutofit/>
          </a:bodyPr>
          <a:lstStyle/>
          <a:p>
            <a:pPr algn="just" eaLnBrk="1" hangingPunct="1"/>
            <a:r>
              <a:rPr lang="el-GR" sz="2000" dirty="0" smtClean="0">
                <a:latin typeface="Palatino Linotype" pitchFamily="18" charset="0"/>
              </a:rPr>
              <a:t>Ο Ηρώδης δεν ήταν Ισραηλίτης </a:t>
            </a:r>
            <a:r>
              <a:rPr lang="de-DE" sz="2000" dirty="0" smtClean="0">
                <a:latin typeface="Palatino Linotype" pitchFamily="18" charset="0"/>
              </a:rPr>
              <a:t>:</a:t>
            </a:r>
          </a:p>
          <a:p>
            <a:pPr lvl="1" algn="just" eaLnBrk="1" hangingPunct="1"/>
            <a:r>
              <a:rPr lang="el-GR" sz="2000" dirty="0" smtClean="0">
                <a:latin typeface="Palatino Linotype" pitchFamily="18" charset="0"/>
              </a:rPr>
              <a:t>Ήταν απόγονος των </a:t>
            </a:r>
            <a:r>
              <a:rPr lang="el-GR" sz="2000" dirty="0" err="1" smtClean="0">
                <a:latin typeface="Palatino Linotype" pitchFamily="18" charset="0"/>
              </a:rPr>
              <a:t>Εδωμιτών</a:t>
            </a:r>
            <a:r>
              <a:rPr lang="de-DE" sz="2000" dirty="0" smtClean="0">
                <a:latin typeface="Palatino Linotype" pitchFamily="18" charset="0"/>
              </a:rPr>
              <a:t>.</a:t>
            </a:r>
          </a:p>
          <a:p>
            <a:pPr lvl="2" algn="just" eaLnBrk="1" hangingPunct="1"/>
            <a:r>
              <a:rPr lang="el-GR" sz="2000" dirty="0" smtClean="0">
                <a:latin typeface="Palatino Linotype" pitchFamily="18" charset="0"/>
              </a:rPr>
              <a:t>Ιωάννης Α’ </a:t>
            </a:r>
            <a:r>
              <a:rPr lang="el-GR" sz="2000" dirty="0" err="1" smtClean="0">
                <a:latin typeface="Palatino Linotype" pitchFamily="18" charset="0"/>
              </a:rPr>
              <a:t>Υρκανός</a:t>
            </a:r>
            <a:r>
              <a:rPr lang="el-GR" sz="2000" dirty="0" smtClean="0">
                <a:latin typeface="Palatino Linotype" pitchFamily="18" charset="0"/>
              </a:rPr>
              <a:t> (135-104 </a:t>
            </a:r>
            <a:r>
              <a:rPr lang="el-GR" sz="2000" dirty="0" err="1" smtClean="0">
                <a:latin typeface="Palatino Linotype" pitchFamily="18" charset="0"/>
              </a:rPr>
              <a:t>π.Χ.</a:t>
            </a:r>
            <a:r>
              <a:rPr lang="el-GR" sz="2000" dirty="0" smtClean="0">
                <a:latin typeface="Palatino Linotype" pitchFamily="18" charset="0"/>
              </a:rPr>
              <a:t>)- ο </a:t>
            </a:r>
            <a:r>
              <a:rPr lang="el-GR" sz="2000" dirty="0" err="1" smtClean="0">
                <a:latin typeface="Palatino Linotype" pitchFamily="18" charset="0"/>
              </a:rPr>
              <a:t>Ασμοναίος</a:t>
            </a:r>
            <a:r>
              <a:rPr lang="el-GR" sz="2000" dirty="0" smtClean="0">
                <a:latin typeface="Palatino Linotype" pitchFamily="18" charset="0"/>
              </a:rPr>
              <a:t> τους ανάγκασε να δεχθούν περιτομή</a:t>
            </a:r>
            <a:r>
              <a:rPr lang="de-DE" sz="2000" dirty="0" smtClean="0">
                <a:latin typeface="Palatino Linotype" pitchFamily="18" charset="0"/>
              </a:rPr>
              <a:t>.</a:t>
            </a:r>
          </a:p>
          <a:p>
            <a:pPr lvl="2" algn="just" eaLnBrk="1" hangingPunct="1"/>
            <a:r>
              <a:rPr lang="el-GR" sz="2000" dirty="0" smtClean="0">
                <a:latin typeface="Palatino Linotype" pitchFamily="18" charset="0"/>
              </a:rPr>
              <a:t>Ο πατέρας του ήταν </a:t>
            </a:r>
            <a:r>
              <a:rPr lang="el-GR" sz="2000" dirty="0" err="1" smtClean="0">
                <a:latin typeface="Palatino Linotype" pitchFamily="18" charset="0"/>
              </a:rPr>
              <a:t>Ιδουμαίος</a:t>
            </a:r>
            <a:r>
              <a:rPr lang="el-GR" sz="2000" dirty="0" smtClean="0">
                <a:latin typeface="Palatino Linotype" pitchFamily="18" charset="0"/>
              </a:rPr>
              <a:t> και η μητέρα του από τη </a:t>
            </a:r>
            <a:r>
              <a:rPr lang="el-GR" sz="2000" dirty="0" err="1" smtClean="0">
                <a:latin typeface="Palatino Linotype" pitchFamily="18" charset="0"/>
              </a:rPr>
              <a:t>Ναβαταία</a:t>
            </a:r>
            <a:r>
              <a:rPr lang="de-DE" sz="2000" dirty="0" smtClean="0">
                <a:latin typeface="Palatino Linotype" pitchFamily="18" charset="0"/>
              </a:rPr>
              <a:t>.</a:t>
            </a:r>
          </a:p>
          <a:p>
            <a:pPr lvl="1" algn="just" eaLnBrk="1" hangingPunct="1"/>
            <a:r>
              <a:rPr lang="el-GR" sz="2000" dirty="0" smtClean="0">
                <a:latin typeface="Palatino Linotype" pitchFamily="18" charset="0"/>
              </a:rPr>
              <a:t>Εξολόθρευσε τους </a:t>
            </a:r>
            <a:r>
              <a:rPr lang="el-GR" sz="2000" dirty="0" err="1" smtClean="0">
                <a:latin typeface="Palatino Linotype" pitchFamily="18" charset="0"/>
              </a:rPr>
              <a:t>Ασμοναίους</a:t>
            </a:r>
            <a:r>
              <a:rPr lang="el-GR" sz="2000" dirty="0" smtClean="0">
                <a:latin typeface="Palatino Linotype" pitchFamily="18" charset="0"/>
              </a:rPr>
              <a:t> (= Μακκαβαίους) για να εδραιώσει τη βασιλεία του</a:t>
            </a:r>
            <a:r>
              <a:rPr lang="de-DE" sz="2000" dirty="0" smtClean="0">
                <a:latin typeface="Palatino Linotype" pitchFamily="18" charset="0"/>
              </a:rPr>
              <a:t>.</a:t>
            </a:r>
            <a:endParaRPr lang="el-GR" sz="2000" dirty="0" smtClean="0">
              <a:latin typeface="Palatino Linotype" pitchFamily="18" charset="0"/>
            </a:endParaRPr>
          </a:p>
          <a:p>
            <a:pPr lvl="1" algn="just" eaLnBrk="1" hangingPunct="1"/>
            <a:r>
              <a:rPr lang="el-GR" sz="2000" dirty="0" smtClean="0">
                <a:latin typeface="Palatino Linotype" pitchFamily="18" charset="0"/>
              </a:rPr>
              <a:t>Νυμφεύθηκε την </a:t>
            </a:r>
            <a:r>
              <a:rPr lang="el-GR" sz="2000" dirty="0" err="1" smtClean="0">
                <a:latin typeface="Palatino Linotype" pitchFamily="18" charset="0"/>
              </a:rPr>
              <a:t>Μαριάμμη</a:t>
            </a:r>
            <a:r>
              <a:rPr lang="el-GR" sz="2000" dirty="0" smtClean="0">
                <a:latin typeface="Palatino Linotype" pitchFamily="18" charset="0"/>
              </a:rPr>
              <a:t>, πανέμορφη εγγονή του εξόριστου Αρχιερέα </a:t>
            </a:r>
            <a:r>
              <a:rPr lang="el-GR" sz="2000" dirty="0" err="1" smtClean="0">
                <a:latin typeface="Palatino Linotype" pitchFamily="18" charset="0"/>
              </a:rPr>
              <a:t>Υρκανού</a:t>
            </a:r>
            <a:r>
              <a:rPr lang="el-GR" sz="2000" dirty="0" smtClean="0">
                <a:latin typeface="Palatino Linotype" pitchFamily="18" charset="0"/>
              </a:rPr>
              <a:t> Β’ που αργότερα δολοφόνησε.</a:t>
            </a:r>
            <a:endParaRPr lang="de-DE" sz="2000" dirty="0" smtClean="0">
              <a:latin typeface="Palatino Linotype" pitchFamily="18" charset="0"/>
            </a:endParaRPr>
          </a:p>
          <a:p>
            <a:pPr lvl="1" algn="just" eaLnBrk="1" hangingPunct="1"/>
            <a:r>
              <a:rPr lang="el-GR" sz="2000" dirty="0" smtClean="0">
                <a:latin typeface="Palatino Linotype" pitchFamily="18" charset="0"/>
              </a:rPr>
              <a:t>Είχε ιδιαίτερους δεσμούς με τους Ρωμαίους και τους Έλληνες αφού χρημάτισε και χορηγός των Ολυμπιακών Αγώνων</a:t>
            </a:r>
            <a:r>
              <a:rPr lang="de-DE" sz="2000" dirty="0" smtClean="0">
                <a:latin typeface="Palatino Linotype" pitchFamily="18" charset="0"/>
              </a:rPr>
              <a:t>.</a:t>
            </a:r>
          </a:p>
        </p:txBody>
      </p:sp>
    </p:spTree>
  </p:cSld>
  <p:clrMapOvr>
    <a:masterClrMapping/>
  </p:clrMapOvr>
  <p:transition spd="slow">
    <p:cover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742950" y="764704"/>
            <a:ext cx="8401050" cy="854075"/>
          </a:xfrm>
        </p:spPr>
        <p:txBody>
          <a:bodyPr>
            <a:normAutofit/>
          </a:bodyPr>
          <a:lstStyle/>
          <a:p>
            <a:pPr algn="just" eaLnBrk="1" hangingPunct="1"/>
            <a:r>
              <a:rPr lang="el-GR" sz="3200" b="1" dirty="0" smtClean="0">
                <a:solidFill>
                  <a:schemeClr val="accent2"/>
                </a:solidFill>
                <a:latin typeface="Palatino Linotype" pitchFamily="18" charset="0"/>
              </a:rPr>
              <a:t>Η3. Ο Ηρώδης και οι γυναίκες του</a:t>
            </a:r>
            <a:endParaRPr lang="de-DE" sz="3200" b="1" dirty="0" smtClean="0">
              <a:solidFill>
                <a:schemeClr val="accent2"/>
              </a:solidFill>
              <a:latin typeface="Palatino Linotype" pitchFamily="18" charset="0"/>
            </a:endParaRPr>
          </a:p>
        </p:txBody>
      </p:sp>
      <p:sp>
        <p:nvSpPr>
          <p:cNvPr id="180227" name="Rectangle 3"/>
          <p:cNvSpPr>
            <a:spLocks noGrp="1" noChangeArrowheads="1"/>
          </p:cNvSpPr>
          <p:nvPr>
            <p:ph idx="1"/>
          </p:nvPr>
        </p:nvSpPr>
        <p:spPr>
          <a:xfrm>
            <a:off x="611560" y="1844625"/>
            <a:ext cx="8154988" cy="5184775"/>
          </a:xfrm>
        </p:spPr>
        <p:txBody>
          <a:bodyPr>
            <a:normAutofit fontScale="92500" lnSpcReduction="20000"/>
          </a:bodyPr>
          <a:lstStyle/>
          <a:p>
            <a:pPr eaLnBrk="1" hangingPunct="1">
              <a:defRPr/>
            </a:pPr>
            <a:r>
              <a:rPr lang="el-GR" sz="2000" dirty="0" smtClean="0"/>
              <a:t>Είχε </a:t>
            </a:r>
            <a:r>
              <a:rPr lang="de-DE" sz="2000" dirty="0" smtClean="0"/>
              <a:t>10 </a:t>
            </a:r>
            <a:r>
              <a:rPr lang="el-GR" sz="2000" dirty="0" smtClean="0"/>
              <a:t>γυναίκες</a:t>
            </a:r>
            <a:r>
              <a:rPr lang="de-DE" sz="2000" dirty="0" smtClean="0"/>
              <a:t>:</a:t>
            </a:r>
          </a:p>
          <a:p>
            <a:pPr lvl="1" eaLnBrk="1" hangingPunct="1">
              <a:defRPr/>
            </a:pPr>
            <a:r>
              <a:rPr lang="el-GR" sz="2000" dirty="0" err="1" smtClean="0"/>
              <a:t>Δορίς</a:t>
            </a:r>
            <a:endParaRPr lang="de-DE" sz="2000" dirty="0" smtClean="0"/>
          </a:p>
          <a:p>
            <a:pPr lvl="2" eaLnBrk="1" hangingPunct="1">
              <a:defRPr/>
            </a:pPr>
            <a:r>
              <a:rPr lang="el-GR" sz="2000" dirty="0" smtClean="0"/>
              <a:t>Γιος</a:t>
            </a:r>
            <a:r>
              <a:rPr lang="de-DE" sz="2000" dirty="0" smtClean="0"/>
              <a:t>: A</a:t>
            </a:r>
            <a:r>
              <a:rPr lang="el-GR" sz="2000" dirty="0" err="1" smtClean="0"/>
              <a:t>ντίπατρος</a:t>
            </a:r>
            <a:r>
              <a:rPr lang="el-GR" sz="2000" dirty="0" smtClean="0"/>
              <a:t> (δολοφονήθηκαν από τον πατέρα του λίγο πριν εκείνος πεθάνει)</a:t>
            </a:r>
            <a:endParaRPr lang="de-DE" sz="2000" dirty="0" smtClean="0"/>
          </a:p>
          <a:p>
            <a:pPr lvl="1" eaLnBrk="1" hangingPunct="1">
              <a:defRPr/>
            </a:pPr>
            <a:r>
              <a:rPr lang="el-GR" sz="2000" dirty="0" err="1" smtClean="0"/>
              <a:t>Μαριάμνη</a:t>
            </a:r>
            <a:r>
              <a:rPr lang="el-GR" sz="2000" dirty="0" smtClean="0"/>
              <a:t> Α’(δολοφονήθηκε  το 29 </a:t>
            </a:r>
            <a:r>
              <a:rPr lang="el-GR" sz="2000" dirty="0" err="1" smtClean="0"/>
              <a:t>π.Χ.</a:t>
            </a:r>
            <a:r>
              <a:rPr lang="el-GR" sz="2000" dirty="0" smtClean="0"/>
              <a:t> από τον  άνδρα της, όπως και η Αλεξάνδρα, η μητέρα της και όλοι οι </a:t>
            </a:r>
            <a:r>
              <a:rPr lang="el-GR" sz="2000" dirty="0" err="1" smtClean="0"/>
              <a:t>Ασμοναίοι</a:t>
            </a:r>
            <a:r>
              <a:rPr lang="el-GR" sz="2000" dirty="0" smtClean="0"/>
              <a:t>)</a:t>
            </a:r>
            <a:endParaRPr lang="de-DE" sz="2000" dirty="0" smtClean="0"/>
          </a:p>
          <a:p>
            <a:pPr lvl="2" algn="just" eaLnBrk="1" hangingPunct="1">
              <a:defRPr/>
            </a:pPr>
            <a:r>
              <a:rPr lang="el-GR" sz="2000" dirty="0" smtClean="0"/>
              <a:t>Γιοι</a:t>
            </a:r>
            <a:r>
              <a:rPr lang="de-DE" sz="2000" dirty="0" smtClean="0"/>
              <a:t>: </a:t>
            </a:r>
            <a:r>
              <a:rPr lang="el-GR" sz="2000" dirty="0" smtClean="0"/>
              <a:t>Αλέξανδρος και Αριστόβουλος (δολοφονήθηκαν από τον πατέρα τους το 7 </a:t>
            </a:r>
            <a:r>
              <a:rPr lang="el-GR" sz="2000" dirty="0" err="1" smtClean="0"/>
              <a:t>π.Χ.</a:t>
            </a:r>
            <a:r>
              <a:rPr lang="el-GR" sz="2000" dirty="0" smtClean="0"/>
              <a:t> ως συνωμότες μετά από ζηλοφθονία τού Αντίπατρου)</a:t>
            </a:r>
            <a:endParaRPr lang="de-DE" sz="2000" dirty="0" smtClean="0"/>
          </a:p>
          <a:p>
            <a:pPr lvl="1" eaLnBrk="1" hangingPunct="1">
              <a:defRPr/>
            </a:pPr>
            <a:r>
              <a:rPr lang="el-GR" sz="2000" dirty="0" err="1" smtClean="0"/>
              <a:t>Μαριάμμη</a:t>
            </a:r>
            <a:r>
              <a:rPr lang="el-GR" sz="2000" dirty="0" smtClean="0"/>
              <a:t> Β’</a:t>
            </a:r>
            <a:endParaRPr lang="de-DE" sz="2000" dirty="0" smtClean="0"/>
          </a:p>
          <a:p>
            <a:pPr lvl="2" eaLnBrk="1" hangingPunct="1">
              <a:defRPr/>
            </a:pPr>
            <a:r>
              <a:rPr lang="el-GR" sz="2000" dirty="0" smtClean="0"/>
              <a:t>Γιος</a:t>
            </a:r>
            <a:r>
              <a:rPr lang="de-DE" sz="2000" dirty="0" smtClean="0"/>
              <a:t>: H</a:t>
            </a:r>
            <a:r>
              <a:rPr lang="el-GR" sz="2000" dirty="0" err="1" smtClean="0"/>
              <a:t>ρώδης</a:t>
            </a:r>
            <a:r>
              <a:rPr lang="de-DE" sz="2000" dirty="0" smtClean="0"/>
              <a:t> </a:t>
            </a:r>
            <a:r>
              <a:rPr lang="el-GR" sz="2000" dirty="0" smtClean="0"/>
              <a:t>Φίλιππος</a:t>
            </a:r>
            <a:r>
              <a:rPr lang="de-DE" sz="2000" dirty="0" smtClean="0"/>
              <a:t> (M</a:t>
            </a:r>
            <a:r>
              <a:rPr lang="el-GR" sz="2000" dirty="0" smtClean="0"/>
              <a:t>τ</a:t>
            </a:r>
            <a:r>
              <a:rPr lang="de-DE" sz="2000" dirty="0" smtClean="0"/>
              <a:t> 14,3; M</a:t>
            </a:r>
            <a:r>
              <a:rPr lang="el-GR" sz="2000" dirty="0" smtClean="0"/>
              <a:t>κ</a:t>
            </a:r>
            <a:r>
              <a:rPr lang="de-DE" sz="2000" dirty="0" smtClean="0"/>
              <a:t> 6,17; </a:t>
            </a:r>
            <a:r>
              <a:rPr lang="el-GR" sz="2000" dirty="0" err="1" smtClean="0"/>
              <a:t>Λκ</a:t>
            </a:r>
            <a:r>
              <a:rPr lang="de-DE" sz="2000" dirty="0" smtClean="0"/>
              <a:t> 3,17)</a:t>
            </a:r>
          </a:p>
          <a:p>
            <a:pPr lvl="1" eaLnBrk="1" hangingPunct="1">
              <a:defRPr/>
            </a:pPr>
            <a:r>
              <a:rPr lang="de-DE" sz="2000" dirty="0" smtClean="0"/>
              <a:t>M</a:t>
            </a:r>
            <a:r>
              <a:rPr lang="el-GR" sz="2000" dirty="0" err="1" smtClean="0"/>
              <a:t>αλθακή</a:t>
            </a:r>
            <a:endParaRPr lang="de-DE" sz="2000" dirty="0" smtClean="0"/>
          </a:p>
          <a:p>
            <a:pPr lvl="2" eaLnBrk="1" hangingPunct="1">
              <a:defRPr/>
            </a:pPr>
            <a:r>
              <a:rPr lang="el-GR" sz="2000" dirty="0" smtClean="0"/>
              <a:t>Γιοι</a:t>
            </a:r>
            <a:r>
              <a:rPr lang="de-DE" sz="2000" dirty="0" smtClean="0"/>
              <a:t>: </a:t>
            </a:r>
            <a:r>
              <a:rPr lang="de-DE" dirty="0" smtClean="0"/>
              <a:t>A</a:t>
            </a:r>
            <a:r>
              <a:rPr lang="el-GR" dirty="0" err="1" smtClean="0"/>
              <a:t>ρχέλαος</a:t>
            </a:r>
            <a:r>
              <a:rPr lang="de-DE" dirty="0" smtClean="0"/>
              <a:t> </a:t>
            </a:r>
            <a:r>
              <a:rPr lang="el-GR" dirty="0" smtClean="0"/>
              <a:t> «Ηρώδης ο Εθνάρχης»</a:t>
            </a:r>
            <a:r>
              <a:rPr lang="de-DE" dirty="0" smtClean="0"/>
              <a:t> </a:t>
            </a:r>
            <a:r>
              <a:rPr lang="el-GR" dirty="0" smtClean="0"/>
              <a:t>-εξέπεσε το </a:t>
            </a:r>
            <a:r>
              <a:rPr lang="de-DE" dirty="0" smtClean="0"/>
              <a:t> 6 </a:t>
            </a:r>
            <a:r>
              <a:rPr lang="el-GR" dirty="0" smtClean="0"/>
              <a:t>μ</a:t>
            </a:r>
            <a:r>
              <a:rPr lang="de-DE" dirty="0" smtClean="0"/>
              <a:t>.</a:t>
            </a:r>
            <a:r>
              <a:rPr lang="el-GR" dirty="0" smtClean="0"/>
              <a:t>Χ</a:t>
            </a:r>
            <a:r>
              <a:rPr lang="de-DE" dirty="0" smtClean="0"/>
              <a:t>. (</a:t>
            </a:r>
            <a:r>
              <a:rPr lang="el-GR" dirty="0" err="1" smtClean="0"/>
              <a:t>Μτ</a:t>
            </a:r>
            <a:r>
              <a:rPr lang="de-DE" dirty="0" smtClean="0"/>
              <a:t> 2,22)</a:t>
            </a:r>
          </a:p>
          <a:p>
            <a:pPr lvl="3" algn="just" eaLnBrk="1" hangingPunct="1">
              <a:defRPr/>
            </a:pPr>
            <a:r>
              <a:rPr lang="de-DE" dirty="0" smtClean="0"/>
              <a:t>H</a:t>
            </a:r>
            <a:r>
              <a:rPr lang="el-GR" dirty="0" err="1" smtClean="0"/>
              <a:t>ρώδης</a:t>
            </a:r>
            <a:r>
              <a:rPr lang="el-GR" dirty="0" smtClean="0"/>
              <a:t> </a:t>
            </a:r>
            <a:r>
              <a:rPr lang="el-GR" dirty="0" err="1" smtClean="0"/>
              <a:t>Αντίπας</a:t>
            </a:r>
            <a:r>
              <a:rPr lang="de-DE" dirty="0" smtClean="0"/>
              <a:t> </a:t>
            </a:r>
            <a:r>
              <a:rPr lang="el-GR" dirty="0" smtClean="0"/>
              <a:t>«Ο τετράρχης»- εξέπεσε το </a:t>
            </a:r>
            <a:r>
              <a:rPr lang="de-DE" dirty="0" smtClean="0"/>
              <a:t>39 </a:t>
            </a:r>
            <a:r>
              <a:rPr lang="el-GR" dirty="0" smtClean="0"/>
              <a:t>μ</a:t>
            </a:r>
            <a:r>
              <a:rPr lang="de-DE" dirty="0" smtClean="0"/>
              <a:t>.</a:t>
            </a:r>
            <a:r>
              <a:rPr lang="el-GR" dirty="0" smtClean="0"/>
              <a:t>Χ.</a:t>
            </a:r>
            <a:r>
              <a:rPr lang="de-DE" dirty="0" smtClean="0"/>
              <a:t>. (</a:t>
            </a:r>
            <a:r>
              <a:rPr lang="el-GR" dirty="0" err="1" smtClean="0"/>
              <a:t>Μτ</a:t>
            </a:r>
            <a:r>
              <a:rPr lang="de-DE" dirty="0" smtClean="0"/>
              <a:t> 14,1</a:t>
            </a:r>
            <a:r>
              <a:rPr lang="el-GR" dirty="0" smtClean="0"/>
              <a:t> κε.</a:t>
            </a:r>
            <a:r>
              <a:rPr lang="de-DE" dirty="0" smtClean="0"/>
              <a:t>; </a:t>
            </a:r>
            <a:r>
              <a:rPr lang="de-DE" dirty="0" err="1" smtClean="0"/>
              <a:t>Mk</a:t>
            </a:r>
            <a:r>
              <a:rPr lang="de-DE" dirty="0" smtClean="0"/>
              <a:t> 6,14</a:t>
            </a:r>
            <a:r>
              <a:rPr lang="el-GR" dirty="0" smtClean="0"/>
              <a:t> κε.</a:t>
            </a:r>
            <a:r>
              <a:rPr lang="de-DE" dirty="0" smtClean="0"/>
              <a:t>; </a:t>
            </a:r>
            <a:r>
              <a:rPr lang="el-GR" dirty="0" err="1" smtClean="0"/>
              <a:t>Λκ</a:t>
            </a:r>
            <a:r>
              <a:rPr lang="de-DE" dirty="0" smtClean="0"/>
              <a:t> 3,1.19)</a:t>
            </a:r>
            <a:endParaRPr lang="el-GR" dirty="0" smtClean="0"/>
          </a:p>
          <a:p>
            <a:pPr marL="711200" lvl="3" indent="-261938" eaLnBrk="1" hangingPunct="1">
              <a:defRPr/>
            </a:pPr>
            <a:r>
              <a:rPr lang="el-GR" dirty="0" smtClean="0"/>
              <a:t>Κλεοπάτρα</a:t>
            </a:r>
          </a:p>
          <a:p>
            <a:pPr lvl="3" eaLnBrk="1" hangingPunct="1">
              <a:defRPr/>
            </a:pPr>
            <a:r>
              <a:rPr lang="el-GR" dirty="0" smtClean="0"/>
              <a:t>Γιοι: Φίλιππος </a:t>
            </a:r>
            <a:r>
              <a:rPr lang="de-DE" dirty="0" smtClean="0"/>
              <a:t>(</a:t>
            </a:r>
            <a:r>
              <a:rPr lang="el-GR" dirty="0" err="1" smtClean="0"/>
              <a:t>Λκ</a:t>
            </a:r>
            <a:r>
              <a:rPr lang="de-DE" dirty="0" smtClean="0"/>
              <a:t> 3,1, </a:t>
            </a:r>
            <a:r>
              <a:rPr lang="el-GR" dirty="0" err="1" smtClean="0"/>
              <a:t>Μτ</a:t>
            </a:r>
            <a:r>
              <a:rPr lang="de-DE" dirty="0" smtClean="0"/>
              <a:t> 14,3)</a:t>
            </a:r>
            <a:r>
              <a:rPr lang="el-GR" dirty="0" smtClean="0"/>
              <a:t>.</a:t>
            </a:r>
            <a:endParaRPr lang="de-DE" dirty="0" smtClean="0"/>
          </a:p>
          <a:p>
            <a:pPr lvl="3" eaLnBrk="1" hangingPunct="1">
              <a:defRPr/>
            </a:pPr>
            <a:endParaRPr lang="el-GR" dirty="0" smtClean="0"/>
          </a:p>
        </p:txBody>
      </p:sp>
    </p:spTree>
  </p:cSld>
  <p:clrMapOvr>
    <a:masterClrMapping/>
  </p:clrMapOvr>
  <p:transition spd="slow">
    <p:cover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4"/>
          <p:cNvSpPr>
            <a:spLocks noGrp="1" noChangeArrowheads="1"/>
          </p:cNvSpPr>
          <p:nvPr>
            <p:ph type="title"/>
          </p:nvPr>
        </p:nvSpPr>
        <p:spPr/>
        <p:txBody>
          <a:bodyPr>
            <a:normAutofit/>
          </a:bodyPr>
          <a:lstStyle/>
          <a:p>
            <a:r>
              <a:rPr lang="el-GR" sz="3200" b="1" dirty="0" smtClean="0">
                <a:solidFill>
                  <a:schemeClr val="accent2"/>
                </a:solidFill>
                <a:latin typeface="Palatino Linotype" pitchFamily="18" charset="0"/>
              </a:rPr>
              <a:t>Η4. Ηρώδης και </a:t>
            </a:r>
            <a:r>
              <a:rPr lang="el-GR" sz="3200" b="1" dirty="0" err="1" smtClean="0">
                <a:solidFill>
                  <a:schemeClr val="accent2"/>
                </a:solidFill>
                <a:latin typeface="Palatino Linotype" pitchFamily="18" charset="0"/>
              </a:rPr>
              <a:t>Δολοφονείες</a:t>
            </a:r>
            <a:endParaRPr lang="de-DE" sz="3200" b="1" dirty="0" smtClean="0">
              <a:solidFill>
                <a:schemeClr val="accent2"/>
              </a:solidFill>
              <a:latin typeface="Palatino Linotype" pitchFamily="18" charset="0"/>
            </a:endParaRPr>
          </a:p>
        </p:txBody>
      </p:sp>
      <p:sp>
        <p:nvSpPr>
          <p:cNvPr id="148485" name="Rectangle 5"/>
          <p:cNvSpPr>
            <a:spLocks noGrp="1" noChangeArrowheads="1"/>
          </p:cNvSpPr>
          <p:nvPr>
            <p:ph idx="1"/>
          </p:nvPr>
        </p:nvSpPr>
        <p:spPr/>
        <p:txBody>
          <a:bodyPr>
            <a:normAutofit lnSpcReduction="10000"/>
          </a:bodyPr>
          <a:lstStyle/>
          <a:p>
            <a:pPr lvl="1" eaLnBrk="1" hangingPunct="1"/>
            <a:endParaRPr lang="de-DE" dirty="0" smtClean="0"/>
          </a:p>
          <a:p>
            <a:pPr lvl="1" eaLnBrk="1" hangingPunct="1"/>
            <a:r>
              <a:rPr lang="el-GR" dirty="0" smtClean="0"/>
              <a:t>Βασίλεψε </a:t>
            </a:r>
            <a:r>
              <a:rPr lang="de-DE" dirty="0" smtClean="0"/>
              <a:t>33 </a:t>
            </a:r>
            <a:r>
              <a:rPr lang="el-GR" dirty="0" smtClean="0"/>
              <a:t>χρόνια </a:t>
            </a:r>
            <a:r>
              <a:rPr lang="de-DE" dirty="0" smtClean="0"/>
              <a:t>:37 </a:t>
            </a:r>
            <a:r>
              <a:rPr lang="el-GR" dirty="0" smtClean="0"/>
              <a:t>π</a:t>
            </a:r>
            <a:r>
              <a:rPr lang="de-DE" dirty="0" smtClean="0"/>
              <a:t>.</a:t>
            </a:r>
            <a:r>
              <a:rPr lang="el-GR" dirty="0" smtClean="0"/>
              <a:t>Χ</a:t>
            </a:r>
            <a:r>
              <a:rPr lang="de-DE" dirty="0" smtClean="0"/>
              <a:t>. – 4 </a:t>
            </a:r>
            <a:r>
              <a:rPr lang="el-GR" dirty="0" smtClean="0"/>
              <a:t>π</a:t>
            </a:r>
            <a:r>
              <a:rPr lang="de-DE" dirty="0" smtClean="0"/>
              <a:t>.</a:t>
            </a:r>
            <a:r>
              <a:rPr lang="el-GR" dirty="0" smtClean="0"/>
              <a:t>Χ.</a:t>
            </a:r>
            <a:r>
              <a:rPr lang="de-DE" dirty="0" smtClean="0"/>
              <a:t> </a:t>
            </a:r>
          </a:p>
          <a:p>
            <a:pPr eaLnBrk="1" hangingPunct="1"/>
            <a:r>
              <a:rPr lang="el-GR" dirty="0" smtClean="0"/>
              <a:t>Εκτός των ανωτέρω δολοφόνησε</a:t>
            </a:r>
            <a:r>
              <a:rPr lang="de-DE" dirty="0" smtClean="0"/>
              <a:t>:</a:t>
            </a:r>
          </a:p>
          <a:p>
            <a:pPr lvl="1" eaLnBrk="1" hangingPunct="1"/>
            <a:r>
              <a:rPr lang="el-GR" dirty="0" err="1" smtClean="0"/>
              <a:t>Υρκανό</a:t>
            </a:r>
            <a:endParaRPr lang="de-DE" dirty="0" smtClean="0"/>
          </a:p>
          <a:p>
            <a:pPr lvl="1" eaLnBrk="1" hangingPunct="1"/>
            <a:r>
              <a:rPr lang="el-GR" dirty="0" smtClean="0"/>
              <a:t>Τον </a:t>
            </a:r>
            <a:r>
              <a:rPr lang="de-DE" dirty="0" smtClean="0"/>
              <a:t>A</a:t>
            </a:r>
            <a:r>
              <a:rPr lang="el-GR" dirty="0" err="1" smtClean="0"/>
              <a:t>ριστόβουλο</a:t>
            </a:r>
            <a:r>
              <a:rPr lang="el-GR" dirty="0" smtClean="0"/>
              <a:t> Γ’ </a:t>
            </a:r>
            <a:r>
              <a:rPr lang="de-DE" dirty="0" smtClean="0"/>
              <a:t>:</a:t>
            </a:r>
          </a:p>
          <a:p>
            <a:pPr lvl="2" eaLnBrk="1" hangingPunct="1"/>
            <a:r>
              <a:rPr lang="el-GR" dirty="0" smtClean="0"/>
              <a:t>Αρχιερέα και Αδελφό της γυναίκας του </a:t>
            </a:r>
            <a:r>
              <a:rPr lang="el-GR" dirty="0" err="1" smtClean="0"/>
              <a:t>Μαριάμν</a:t>
            </a:r>
            <a:r>
              <a:rPr lang="el-GR" dirty="0" smtClean="0"/>
              <a:t> ης</a:t>
            </a:r>
            <a:endParaRPr lang="de-DE" dirty="0" smtClean="0"/>
          </a:p>
          <a:p>
            <a:pPr lvl="2" eaLnBrk="1" hangingPunct="1"/>
            <a:r>
              <a:rPr lang="el-GR" dirty="0" smtClean="0"/>
              <a:t>Τον έπνιξε στην Ιεριχώ το </a:t>
            </a:r>
            <a:r>
              <a:rPr lang="de-DE" dirty="0" smtClean="0"/>
              <a:t>35 </a:t>
            </a:r>
            <a:r>
              <a:rPr lang="el-GR" dirty="0" smtClean="0"/>
              <a:t>π</a:t>
            </a:r>
            <a:r>
              <a:rPr lang="de-DE" dirty="0" smtClean="0"/>
              <a:t>.</a:t>
            </a:r>
            <a:r>
              <a:rPr lang="el-GR" dirty="0" smtClean="0"/>
              <a:t>Χ</a:t>
            </a:r>
            <a:r>
              <a:rPr lang="de-DE" dirty="0" smtClean="0"/>
              <a:t>..</a:t>
            </a:r>
          </a:p>
          <a:p>
            <a:pPr lvl="1" eaLnBrk="1" hangingPunct="1"/>
            <a:r>
              <a:rPr lang="el-GR" dirty="0" smtClean="0"/>
              <a:t>Το θείο του </a:t>
            </a:r>
            <a:r>
              <a:rPr lang="el-GR" dirty="0" err="1" smtClean="0"/>
              <a:t>Ιώσηπο</a:t>
            </a:r>
            <a:endParaRPr lang="el-GR" dirty="0" smtClean="0"/>
          </a:p>
          <a:p>
            <a:pPr lvl="1" algn="just" eaLnBrk="1" hangingPunct="1"/>
            <a:r>
              <a:rPr lang="el-GR" dirty="0" smtClean="0"/>
              <a:t>Πριν το θάνατό του δολοφόνησε όλους τους Ιουδαίους ευγενείς για να κλάψει το πλήθος στην κηδεία του</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normAutofit/>
          </a:bodyPr>
          <a:lstStyle/>
          <a:p>
            <a:pPr eaLnBrk="1" hangingPunct="1"/>
            <a:r>
              <a:rPr lang="el-GR" sz="3200" b="1" dirty="0" smtClean="0">
                <a:solidFill>
                  <a:schemeClr val="accent2"/>
                </a:solidFill>
                <a:latin typeface="Palatino Linotype" pitchFamily="18" charset="0"/>
              </a:rPr>
              <a:t>Η5. Η Σφαγή των Νηπίων της Βηθλεέμ</a:t>
            </a:r>
            <a:endParaRPr lang="de-DE" sz="3200" b="1" dirty="0" smtClean="0">
              <a:solidFill>
                <a:schemeClr val="accent2"/>
              </a:solidFill>
              <a:latin typeface="Palatino Linotype" pitchFamily="18" charset="0"/>
            </a:endParaRPr>
          </a:p>
        </p:txBody>
      </p:sp>
      <p:sp>
        <p:nvSpPr>
          <p:cNvPr id="221187" name="Rectangle 3"/>
          <p:cNvSpPr>
            <a:spLocks noGrp="1" noChangeArrowheads="1"/>
          </p:cNvSpPr>
          <p:nvPr>
            <p:ph idx="1"/>
          </p:nvPr>
        </p:nvSpPr>
        <p:spPr/>
        <p:txBody>
          <a:bodyPr>
            <a:normAutofit fontScale="92500" lnSpcReduction="10000"/>
          </a:bodyPr>
          <a:lstStyle/>
          <a:p>
            <a:pPr eaLnBrk="1" hangingPunct="1"/>
            <a:endParaRPr lang="el-GR" dirty="0" smtClean="0"/>
          </a:p>
          <a:p>
            <a:pPr eaLnBrk="1" hangingPunct="1"/>
            <a:r>
              <a:rPr lang="el-GR" dirty="0" smtClean="0"/>
              <a:t>Δε μαρτυρείται από άλλη </a:t>
            </a:r>
            <a:r>
              <a:rPr lang="el-GR" dirty="0" err="1" smtClean="0"/>
              <a:t>εξωβιβλική</a:t>
            </a:r>
            <a:r>
              <a:rPr lang="el-GR" dirty="0" smtClean="0"/>
              <a:t> πηγή. Είναι παράλληλη της σφαγής του Φαραώ.</a:t>
            </a:r>
          </a:p>
          <a:p>
            <a:pPr eaLnBrk="1" hangingPunct="1"/>
            <a:r>
              <a:rPr lang="el-GR" dirty="0" smtClean="0"/>
              <a:t>Είναι όμως συμβατή με το χαρακτήρα αλλά και το βίο και πολιτεία του Ηρώδη, όπως διαφαίνεται από τα ανωτέρω</a:t>
            </a:r>
            <a:r>
              <a:rPr lang="de-DE" dirty="0" smtClean="0"/>
              <a:t>.</a:t>
            </a:r>
          </a:p>
          <a:p>
            <a:pPr lvl="1" eaLnBrk="1" hangingPunct="1"/>
            <a:r>
              <a:rPr lang="el-GR" dirty="0" smtClean="0"/>
              <a:t>Σε σύγκριση με τους άλλους φόνους, το συγκεκριμένο γεγονός ήταν μάλλον ασήμαντο.</a:t>
            </a:r>
          </a:p>
          <a:p>
            <a:pPr lvl="1" eaLnBrk="1" hangingPunct="1"/>
            <a:r>
              <a:rPr lang="de-DE" dirty="0" smtClean="0"/>
              <a:t>D</a:t>
            </a:r>
            <a:r>
              <a:rPr lang="el-GR" dirty="0" smtClean="0"/>
              <a:t>φυσικά δεν </a:t>
            </a:r>
            <a:r>
              <a:rPr lang="el-GR" dirty="0" err="1" smtClean="0"/>
              <a:t>εσφάγησαν</a:t>
            </a:r>
            <a:r>
              <a:rPr lang="el-GR" dirty="0" smtClean="0"/>
              <a:t> 14.0000 νήπια (που είναι συμβολικός αριθμός) αφού σε ένα χωριό ολίγων κατοίκων ελάχιστα ήταν τα βρέφη κάτω των δύο ετών. </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Δημήτριος\Pictures\Dm.Alexpls-db\F2.Εν Ιερουσαλήμ\F20.InJ-db\InJ03-Εικόνες\InJ2010-03092010\InJ2010-db\hlplg03-Βηθλεέμ\hlplg24-Βηθλεέμ\Παρεκκλήσιον Νηπίων\hlplg24-nipia (15).JPG"/>
          <p:cNvPicPr>
            <a:picLocks noChangeAspect="1" noChangeArrowheads="1"/>
          </p:cNvPicPr>
          <p:nvPr/>
        </p:nvPicPr>
        <p:blipFill>
          <a:blip r:embed="rId2" cstate="print"/>
          <a:srcRect/>
          <a:stretch>
            <a:fillRect/>
          </a:stretch>
        </p:blipFill>
        <p:spPr bwMode="auto">
          <a:xfrm>
            <a:off x="683568" y="764704"/>
            <a:ext cx="8064896" cy="4968552"/>
          </a:xfrm>
          <a:prstGeom prst="rect">
            <a:avLst/>
          </a:prstGeom>
          <a:ln>
            <a:noFill/>
          </a:ln>
          <a:effectLst>
            <a:softEdge rad="112500"/>
          </a:effectLst>
        </p:spPr>
      </p:pic>
      <p:sp>
        <p:nvSpPr>
          <p:cNvPr id="5" name="4 - TextBox"/>
          <p:cNvSpPr txBox="1"/>
          <p:nvPr/>
        </p:nvSpPr>
        <p:spPr>
          <a:xfrm>
            <a:off x="2230201" y="5949280"/>
            <a:ext cx="4903842" cy="584775"/>
          </a:xfrm>
          <a:prstGeom prst="rect">
            <a:avLst/>
          </a:prstGeom>
          <a:noFill/>
        </p:spPr>
        <p:txBody>
          <a:bodyPr wrap="none" rtlCol="0">
            <a:spAutoFit/>
          </a:bodyPr>
          <a:lstStyle/>
          <a:p>
            <a:pPr algn="ctr"/>
            <a:r>
              <a:rPr lang="el-GR" dirty="0" smtClean="0"/>
              <a:t>Βηθλεέμ: Παρεκκλήσιο των </a:t>
            </a:r>
            <a:r>
              <a:rPr lang="el-GR" dirty="0" err="1" smtClean="0"/>
              <a:t>σφαγιασθέντων</a:t>
            </a:r>
            <a:r>
              <a:rPr lang="el-GR" dirty="0" smtClean="0"/>
              <a:t> νηπίων </a:t>
            </a:r>
          </a:p>
          <a:p>
            <a:pPr algn="ctr"/>
            <a:r>
              <a:rPr lang="el-GR" dirty="0" smtClean="0"/>
              <a:t>(πλησίον του Ναού της Γεννήσεως)</a:t>
            </a:r>
            <a:endParaRPr lang="el-GR" dirty="0"/>
          </a:p>
        </p:txBody>
      </p:sp>
    </p:spTree>
  </p:cSld>
  <p:clrMapOvr>
    <a:masterClrMapping/>
  </p:clrMapOvr>
  <p:transition spd="slow">
    <p:cover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ctrTitle"/>
          </p:nvPr>
        </p:nvSpPr>
        <p:spPr>
          <a:xfrm>
            <a:off x="779463" y="2973388"/>
            <a:ext cx="8113712" cy="671512"/>
          </a:xfrm>
        </p:spPr>
        <p:txBody>
          <a:bodyPr>
            <a:normAutofit fontScale="90000"/>
          </a:bodyPr>
          <a:lstStyle/>
          <a:p>
            <a:pPr eaLnBrk="1" hangingPunct="1"/>
            <a:r>
              <a:rPr lang="el-GR" dirty="0" smtClean="0">
                <a:latin typeface="Segoe Script" pitchFamily="34" charset="0"/>
              </a:rPr>
              <a:t>Τα κτίσματα του Ηρώδη </a:t>
            </a:r>
            <a:endParaRPr lang="de-DE" dirty="0" smtClean="0">
              <a:latin typeface="Segoe Script" pitchFamily="34" charset="0"/>
            </a:endParaRPr>
          </a:p>
        </p:txBody>
      </p:sp>
      <p:sp>
        <p:nvSpPr>
          <p:cNvPr id="43011" name="Rectangle 5"/>
          <p:cNvSpPr>
            <a:spLocks noGrp="1" noChangeArrowheads="1"/>
          </p:cNvSpPr>
          <p:nvPr>
            <p:ph type="subTitle" idx="1"/>
          </p:nvPr>
        </p:nvSpPr>
        <p:spPr/>
        <p:txBody>
          <a:bodyPr/>
          <a:lstStyle/>
          <a:p>
            <a:pPr eaLnBrk="1" hangingPunct="1"/>
            <a:endParaRPr lang="de-DE" smtClean="0"/>
          </a:p>
        </p:txBody>
      </p:sp>
    </p:spTree>
  </p:cSld>
  <p:clrMapOvr>
    <a:masterClrMapping/>
  </p:clrMapOvr>
  <p:transition spd="slow">
    <p:cover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r>
              <a:rPr lang="el-GR" smtClean="0"/>
              <a:t>Καισάρεια</a:t>
            </a:r>
            <a:endParaRPr lang="de-DE" smtClean="0"/>
          </a:p>
        </p:txBody>
      </p:sp>
      <p:sp>
        <p:nvSpPr>
          <p:cNvPr id="209923" name="Rectangle 3"/>
          <p:cNvSpPr>
            <a:spLocks noGrp="1" noChangeArrowheads="1"/>
          </p:cNvSpPr>
          <p:nvPr>
            <p:ph idx="1"/>
          </p:nvPr>
        </p:nvSpPr>
        <p:spPr/>
        <p:txBody>
          <a:bodyPr>
            <a:normAutofit fontScale="92500" lnSpcReduction="10000"/>
          </a:bodyPr>
          <a:lstStyle/>
          <a:p>
            <a:pPr algn="just" eaLnBrk="1" hangingPunct="1"/>
            <a:r>
              <a:rPr lang="el-GR" dirty="0" smtClean="0"/>
              <a:t>Το μεγαλύτερο τεχνητό λιμάνι της Μεσογείου για να έχει πρόσβαση ο Ισραήλ στη Μεσόγειο και η Οικουμένη στον Ισραήλ</a:t>
            </a:r>
            <a:r>
              <a:rPr lang="de-DE" dirty="0" smtClean="0"/>
              <a:t>:</a:t>
            </a:r>
          </a:p>
          <a:p>
            <a:pPr lvl="1" eaLnBrk="1" hangingPunct="1"/>
            <a:r>
              <a:rPr lang="de-DE" dirty="0" smtClean="0"/>
              <a:t>36 </a:t>
            </a:r>
            <a:r>
              <a:rPr lang="el-GR" dirty="0" smtClean="0"/>
              <a:t>μ βάθος</a:t>
            </a:r>
            <a:r>
              <a:rPr lang="de-DE" dirty="0" smtClean="0"/>
              <a:t>.</a:t>
            </a:r>
          </a:p>
          <a:p>
            <a:pPr lvl="1" eaLnBrk="1" hangingPunct="1"/>
            <a:r>
              <a:rPr lang="el-GR" dirty="0" smtClean="0"/>
              <a:t>Μεγάλοι Κυματοθραύστες βυθίσθηκαν </a:t>
            </a:r>
            <a:r>
              <a:rPr lang="el-GR" dirty="0" err="1" smtClean="0"/>
              <a:t>στπο</a:t>
            </a:r>
            <a:r>
              <a:rPr lang="el-GR" dirty="0" smtClean="0"/>
              <a:t> νερό</a:t>
            </a:r>
            <a:endParaRPr lang="de-DE" dirty="0" smtClean="0"/>
          </a:p>
          <a:p>
            <a:pPr lvl="1" eaLnBrk="1" hangingPunct="1"/>
            <a:r>
              <a:rPr lang="el-GR" dirty="0" smtClean="0"/>
              <a:t>Η Καισάρεια κτίσθηκε σε έκταση 660 </a:t>
            </a:r>
            <a:r>
              <a:rPr lang="el-GR" dirty="0" err="1" smtClean="0"/>
              <a:t>στρέματα</a:t>
            </a:r>
            <a:r>
              <a:rPr lang="el-GR" dirty="0" smtClean="0"/>
              <a:t> με</a:t>
            </a:r>
            <a:r>
              <a:rPr lang="de-DE" dirty="0" smtClean="0"/>
              <a:t>…</a:t>
            </a:r>
          </a:p>
          <a:p>
            <a:pPr lvl="2" eaLnBrk="1" hangingPunct="1"/>
            <a:r>
              <a:rPr lang="el-GR" dirty="0" smtClean="0"/>
              <a:t>Αποθήκες</a:t>
            </a:r>
          </a:p>
          <a:p>
            <a:pPr lvl="2" eaLnBrk="1" hangingPunct="1"/>
            <a:r>
              <a:rPr lang="el-GR" dirty="0" smtClean="0"/>
              <a:t>Υδραγωγεία</a:t>
            </a:r>
            <a:endParaRPr lang="de-DE" dirty="0" smtClean="0"/>
          </a:p>
          <a:p>
            <a:pPr lvl="2" eaLnBrk="1" hangingPunct="1"/>
            <a:r>
              <a:rPr lang="el-GR" dirty="0" smtClean="0"/>
              <a:t>Ιππόδρομος</a:t>
            </a:r>
            <a:endParaRPr lang="de-DE" dirty="0" smtClean="0"/>
          </a:p>
          <a:p>
            <a:pPr lvl="2" eaLnBrk="1" hangingPunct="1"/>
            <a:r>
              <a:rPr lang="el-GR" dirty="0" smtClean="0"/>
              <a:t>Θέατρο</a:t>
            </a:r>
            <a:endParaRPr lang="de-DE" dirty="0" smtClean="0"/>
          </a:p>
          <a:p>
            <a:pPr lvl="2" eaLnBrk="1" hangingPunct="1"/>
            <a:r>
              <a:rPr lang="de-DE" dirty="0" smtClean="0"/>
              <a:t>A</a:t>
            </a:r>
            <a:r>
              <a:rPr lang="el-GR" dirty="0" err="1" smtClean="0"/>
              <a:t>μφιθέατρο</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Γ.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11561" y="1412776"/>
            <a:ext cx="8064896" cy="5112567"/>
          </a:xfrm>
        </p:spPr>
        <p:txBody>
          <a:bodyPr>
            <a:normAutofit fontScale="70000" lnSpcReduction="20000"/>
          </a:bodyPr>
          <a:lstStyle/>
          <a:p>
            <a:pPr algn="just">
              <a:buNone/>
            </a:pPr>
            <a:r>
              <a:rPr lang="el-GR" sz="2900" dirty="0" smtClean="0"/>
              <a:t>Στην Ανατολή τα χριστουγεννιάτικα Κάλαντα δεν περιέχουν απλούς ρομαντικούς στίχους, αλλά σε αλφαβητική σειρά (έτσι ώστε το τραγούδι να είναι ευκολομνημόνευτο) εκθέτουν αλήθειες της πίστης, οι οποίες στη μεν Δύση ονομάζονται </a:t>
            </a:r>
            <a:r>
              <a:rPr lang="el-GR" sz="2900" i="1" dirty="0" smtClean="0"/>
              <a:t>δόγματα</a:t>
            </a:r>
            <a:r>
              <a:rPr lang="el-GR" sz="2900" dirty="0" smtClean="0"/>
              <a:t>, στη δε Ανατολή </a:t>
            </a:r>
            <a:r>
              <a:rPr lang="el-GR" sz="2900" i="1" dirty="0" smtClean="0"/>
              <a:t>όροι</a:t>
            </a:r>
            <a:r>
              <a:rPr lang="el-GR" sz="2900" dirty="0" smtClean="0"/>
              <a:t>, όρια μεταξύ αλήθειας και ψεύδους. </a:t>
            </a:r>
          </a:p>
          <a:p>
            <a:pPr>
              <a:buNone/>
            </a:pPr>
            <a:r>
              <a:rPr lang="el-GR" sz="2000" dirty="0" smtClean="0"/>
              <a:t> </a:t>
            </a:r>
            <a:endParaRPr lang="el-GR" sz="3400" dirty="0" smtClean="0"/>
          </a:p>
          <a:p>
            <a:r>
              <a:rPr lang="el-GR" sz="3400" b="1" i="1" u="sng" dirty="0" smtClean="0"/>
              <a:t>Ά</a:t>
            </a:r>
            <a:r>
              <a:rPr lang="el-GR" sz="3400" b="1" i="1" dirty="0" smtClean="0"/>
              <a:t>ναρχος Θεός </a:t>
            </a:r>
            <a:r>
              <a:rPr lang="el-GR" sz="3400" b="1" i="1" dirty="0" err="1" smtClean="0"/>
              <a:t>καταβέβηκε</a:t>
            </a:r>
            <a:r>
              <a:rPr lang="el-GR" sz="3400" b="1" i="1" dirty="0" smtClean="0"/>
              <a:t> και εν τη </a:t>
            </a:r>
            <a:r>
              <a:rPr lang="el-GR" sz="3400" b="1" i="1" dirty="0" err="1" smtClean="0"/>
              <a:t>Παρθένω</a:t>
            </a:r>
            <a:r>
              <a:rPr lang="el-GR" sz="3400" b="1" i="1" dirty="0" smtClean="0"/>
              <a:t> </a:t>
            </a:r>
            <a:r>
              <a:rPr lang="el-GR" sz="3400" b="1" i="1" dirty="0" err="1" smtClean="0"/>
              <a:t>κατώκησεν</a:t>
            </a:r>
            <a:r>
              <a:rPr lang="el-GR" sz="3400" b="1" i="1" dirty="0" smtClean="0"/>
              <a:t>.</a:t>
            </a:r>
            <a:endParaRPr lang="el-GR" sz="3400" dirty="0" smtClean="0"/>
          </a:p>
          <a:p>
            <a:r>
              <a:rPr lang="el-GR" sz="3400" b="1" i="1" u="sng" dirty="0" smtClean="0"/>
              <a:t>Β</a:t>
            </a:r>
            <a:r>
              <a:rPr lang="el-GR" sz="3400" b="1" i="1" dirty="0" smtClean="0"/>
              <a:t>ασιλεύς των όλων και Κύριος, ήλθε τον Αδάμ </a:t>
            </a:r>
            <a:r>
              <a:rPr lang="el-GR" sz="3400" b="1" i="1" dirty="0" err="1" smtClean="0"/>
              <a:t>αναπλάσασθαι</a:t>
            </a:r>
            <a:r>
              <a:rPr lang="el-GR" sz="3400" b="1" i="1" dirty="0" smtClean="0"/>
              <a:t>.</a:t>
            </a:r>
            <a:endParaRPr lang="el-GR" sz="3400" dirty="0" smtClean="0"/>
          </a:p>
          <a:p>
            <a:r>
              <a:rPr lang="el-GR" sz="3400" b="1" i="1" u="sng" dirty="0" smtClean="0"/>
              <a:t>Γ</a:t>
            </a:r>
            <a:r>
              <a:rPr lang="el-GR" sz="3400" b="1" i="1" dirty="0" smtClean="0"/>
              <a:t>ηγενείς σκιρτάτε και χαίρετε τάξεις των αγγέλων </a:t>
            </a:r>
            <a:r>
              <a:rPr lang="el-GR" sz="3400" b="1" i="1" dirty="0" err="1" smtClean="0"/>
              <a:t>ευφραίνεσθε</a:t>
            </a:r>
            <a:r>
              <a:rPr lang="el-GR" sz="3400" b="1" i="1" dirty="0" smtClean="0"/>
              <a:t>.</a:t>
            </a:r>
            <a:endParaRPr lang="el-GR" sz="3400" dirty="0" smtClean="0"/>
          </a:p>
          <a:p>
            <a:pPr algn="just">
              <a:lnSpc>
                <a:spcPct val="150000"/>
              </a:lnSpc>
              <a:buNone/>
            </a:pPr>
            <a:r>
              <a:rPr lang="el-GR" sz="2000" dirty="0" smtClean="0"/>
              <a:t>Το πώς ένας Θεός έγινε άνθρωπος και γεννήθηκε τόσο ταπεινός από μια άσημη κατά κόσμο Παρθένο τα μυστήρια των Χριστουγέννων, τα δόγματα, δε γίνονται αντικείμενο έρευνας και σχολαστικής ανάλυσης από τους δήθεν ειδικούς.</a:t>
            </a:r>
            <a:r>
              <a:rPr lang="el-GR" sz="2000" i="1" dirty="0" smtClean="0"/>
              <a:t> Τραγουδιούνται</a:t>
            </a:r>
            <a:r>
              <a:rPr lang="el-GR" sz="2000" dirty="0" smtClean="0"/>
              <a:t> από τα αθώα παιδιά και βιώνονται από τις αγνές καρδιές όσων μοιάζουν στα παιδιά. Ακόμα και το φαγητό, το γλέντι, ο χορός, το γλέντι έχουν την θέση τους στην αυλή της Εκκλησίας και αποτελούν συνέχεια του ευχαριστιακού τραπεζιού που μας παραθέτει ο Χριστός στην Εκκλησία. </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Δημήτριος\Desktop\caesarea-maritima.jpg"/>
          <p:cNvPicPr>
            <a:picLocks noGrp="1" noChangeAspect="1" noChangeArrowheads="1"/>
          </p:cNvPicPr>
          <p:nvPr>
            <p:ph idx="1"/>
          </p:nvPr>
        </p:nvPicPr>
        <p:blipFill>
          <a:blip r:embed="rId2" cstate="print"/>
          <a:srcRect/>
          <a:stretch>
            <a:fillRect/>
          </a:stretch>
        </p:blipFill>
        <p:spPr bwMode="auto">
          <a:xfrm>
            <a:off x="683568" y="764704"/>
            <a:ext cx="7992888" cy="5851850"/>
          </a:xfrm>
          <a:prstGeom prst="rect">
            <a:avLst/>
          </a:prstGeom>
          <a:ln>
            <a:noFill/>
          </a:ln>
          <a:effectLst>
            <a:softEdge rad="112500"/>
          </a:effectLst>
        </p:spPr>
      </p:pic>
    </p:spTree>
  </p:cSld>
  <p:clrMapOvr>
    <a:masterClrMapping/>
  </p:clrMapOvr>
  <p:transition spd="slow">
    <p:cover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Cäsarea Aquädukt"/>
          <p:cNvPicPr>
            <a:picLocks noChangeAspect="1" noChangeArrowheads="1"/>
          </p:cNvPicPr>
          <p:nvPr/>
        </p:nvPicPr>
        <p:blipFill>
          <a:blip r:embed="rId3" cstate="print"/>
          <a:srcRect/>
          <a:stretch>
            <a:fillRect/>
          </a:stretch>
        </p:blipFill>
        <p:spPr bwMode="auto">
          <a:xfrm>
            <a:off x="755576" y="692696"/>
            <a:ext cx="7908925" cy="5268913"/>
          </a:xfrm>
          <a:prstGeom prst="rect">
            <a:avLst/>
          </a:prstGeom>
          <a:ln>
            <a:noFill/>
          </a:ln>
          <a:effectLst>
            <a:softEdge rad="112500"/>
          </a:effectLst>
        </p:spPr>
      </p:pic>
      <p:sp>
        <p:nvSpPr>
          <p:cNvPr id="9" name="Rectangle 2"/>
          <p:cNvSpPr txBox="1">
            <a:spLocks noChangeArrowheads="1"/>
          </p:cNvSpPr>
          <p:nvPr/>
        </p:nvSpPr>
        <p:spPr>
          <a:xfrm>
            <a:off x="1835696" y="6021288"/>
            <a:ext cx="5832648" cy="50405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0" i="0" u="none" strike="noStrike" kern="1200" cap="none" spc="0" normalizeH="0" baseline="0" noProof="0" dirty="0" smtClean="0">
                <a:ln>
                  <a:noFill/>
                </a:ln>
                <a:solidFill>
                  <a:schemeClr val="tx2"/>
                </a:solidFill>
                <a:effectLst/>
                <a:uLnTx/>
                <a:uFillTx/>
                <a:latin typeface="+mn-lt"/>
                <a:ea typeface="+mj-ea"/>
                <a:cs typeface="+mj-cs"/>
              </a:rPr>
              <a:t>Το Υδραγωγείο της Καισάρειας</a:t>
            </a:r>
            <a:endParaRPr kumimoji="0" lang="de-DE" sz="2000" b="0" i="0" u="none" strike="noStrike" kern="1200" cap="none" spc="0" normalizeH="0" baseline="0" noProof="0" dirty="0" smtClean="0">
              <a:ln>
                <a:noFill/>
              </a:ln>
              <a:solidFill>
                <a:schemeClr val="tx2"/>
              </a:solidFill>
              <a:effectLst/>
              <a:uLnTx/>
              <a:uFillTx/>
              <a:latin typeface="+mn-lt"/>
              <a:ea typeface="+mj-ea"/>
              <a:cs typeface="+mj-cs"/>
            </a:endParaRPr>
          </a:p>
        </p:txBody>
      </p:sp>
    </p:spTree>
  </p:cSld>
  <p:clrMapOvr>
    <a:masterClrMapping/>
  </p:clrMapOvr>
  <p:transition spd="slow">
    <p:cover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4" descr="Cäsarea Zirkus von Süden PPT"/>
          <p:cNvPicPr>
            <a:picLocks noChangeAspect="1" noChangeArrowheads="1"/>
          </p:cNvPicPr>
          <p:nvPr/>
        </p:nvPicPr>
        <p:blipFill>
          <a:blip r:embed="rId3" cstate="print"/>
          <a:srcRect/>
          <a:stretch>
            <a:fillRect/>
          </a:stretch>
        </p:blipFill>
        <p:spPr bwMode="auto">
          <a:xfrm>
            <a:off x="683568" y="692696"/>
            <a:ext cx="8053387" cy="5365750"/>
          </a:xfrm>
          <a:prstGeom prst="rect">
            <a:avLst/>
          </a:prstGeom>
          <a:ln>
            <a:noFill/>
          </a:ln>
          <a:effectLst>
            <a:softEdge rad="112500"/>
          </a:effectLst>
        </p:spPr>
      </p:pic>
      <p:sp>
        <p:nvSpPr>
          <p:cNvPr id="8" name="Rectangle 2"/>
          <p:cNvSpPr txBox="1">
            <a:spLocks noChangeArrowheads="1"/>
          </p:cNvSpPr>
          <p:nvPr/>
        </p:nvSpPr>
        <p:spPr>
          <a:xfrm>
            <a:off x="2138536" y="6093296"/>
            <a:ext cx="5529808" cy="504056"/>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0" i="0" u="none" strike="noStrike" kern="1200" cap="none" spc="0" normalizeH="0" baseline="0" noProof="0" dirty="0" smtClean="0">
                <a:ln>
                  <a:noFill/>
                </a:ln>
                <a:solidFill>
                  <a:schemeClr val="tx2"/>
                </a:solidFill>
                <a:effectLst/>
                <a:uLnTx/>
                <a:uFillTx/>
                <a:latin typeface="+mn-lt"/>
                <a:ea typeface="+mj-ea"/>
                <a:cs typeface="+mj-cs"/>
              </a:rPr>
              <a:t>Ιππόδρομος της Καισάρειας </a:t>
            </a:r>
            <a:r>
              <a:rPr kumimoji="0" lang="de-DE" sz="2000" b="0" i="0" u="none" strike="noStrike" kern="1200" cap="none" spc="0" normalizeH="0" baseline="0" noProof="0" dirty="0" smtClean="0">
                <a:ln>
                  <a:noFill/>
                </a:ln>
                <a:solidFill>
                  <a:schemeClr val="tx2"/>
                </a:solidFill>
                <a:effectLst/>
                <a:uLnTx/>
                <a:uFillTx/>
                <a:latin typeface="+mn-lt"/>
                <a:ea typeface="+mj-ea"/>
                <a:cs typeface="+mj-cs"/>
              </a:rPr>
              <a:t>(</a:t>
            </a:r>
            <a:r>
              <a:rPr kumimoji="0" lang="el-GR" sz="2000" b="0" i="0" u="none" strike="noStrike" kern="1200" cap="none" spc="0" normalizeH="0" baseline="0" noProof="0" dirty="0" smtClean="0">
                <a:ln>
                  <a:noFill/>
                </a:ln>
                <a:solidFill>
                  <a:schemeClr val="tx2"/>
                </a:solidFill>
                <a:effectLst/>
                <a:uLnTx/>
                <a:uFillTx/>
                <a:latin typeface="+mn-lt"/>
                <a:ea typeface="+mj-ea"/>
                <a:cs typeface="+mj-cs"/>
              </a:rPr>
              <a:t>προς βορρά</a:t>
            </a:r>
            <a:r>
              <a:rPr kumimoji="0" lang="de-DE" sz="2000" b="0" i="0" u="none" strike="noStrike" kern="1200" cap="none" spc="0" normalizeH="0" baseline="0" noProof="0" dirty="0" smtClean="0">
                <a:ln>
                  <a:noFill/>
                </a:ln>
                <a:solidFill>
                  <a:schemeClr val="tx2"/>
                </a:solidFill>
                <a:effectLst/>
                <a:uLnTx/>
                <a:uFillTx/>
                <a:latin typeface="+mn-lt"/>
                <a:ea typeface="+mj-ea"/>
                <a:cs typeface="+mj-cs"/>
              </a:rPr>
              <a:t>)</a:t>
            </a:r>
          </a:p>
        </p:txBody>
      </p:sp>
    </p:spTree>
  </p:cSld>
  <p:clrMapOvr>
    <a:masterClrMapping/>
  </p:clrMapOvr>
  <p:transition spd="slow">
    <p:cover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4" descr="Cäsarea Theater Innen 1 PPT"/>
          <p:cNvPicPr>
            <a:picLocks noChangeAspect="1" noChangeArrowheads="1"/>
          </p:cNvPicPr>
          <p:nvPr/>
        </p:nvPicPr>
        <p:blipFill>
          <a:blip r:embed="rId3" cstate="print"/>
          <a:srcRect/>
          <a:stretch>
            <a:fillRect/>
          </a:stretch>
        </p:blipFill>
        <p:spPr bwMode="auto">
          <a:xfrm>
            <a:off x="611560" y="692696"/>
            <a:ext cx="8196262" cy="5461000"/>
          </a:xfrm>
          <a:prstGeom prst="rect">
            <a:avLst/>
          </a:prstGeom>
          <a:ln>
            <a:noFill/>
          </a:ln>
          <a:effectLst>
            <a:softEdge rad="112500"/>
          </a:effectLst>
        </p:spPr>
      </p:pic>
      <p:sp>
        <p:nvSpPr>
          <p:cNvPr id="8" name="7 - Ορθογώνιο"/>
          <p:cNvSpPr/>
          <p:nvPr/>
        </p:nvSpPr>
        <p:spPr>
          <a:xfrm>
            <a:off x="3347864" y="6237312"/>
            <a:ext cx="2565702" cy="338554"/>
          </a:xfrm>
          <a:prstGeom prst="rect">
            <a:avLst/>
          </a:prstGeom>
        </p:spPr>
        <p:txBody>
          <a:bodyPr wrap="none">
            <a:spAutoFit/>
          </a:bodyPr>
          <a:lstStyle/>
          <a:p>
            <a:r>
              <a:rPr lang="el-GR" dirty="0" smtClean="0"/>
              <a:t>Το Θέατρο της Καισάρειας</a:t>
            </a:r>
            <a:endParaRPr lang="el-GR" dirty="0"/>
          </a:p>
        </p:txBody>
      </p:sp>
    </p:spTree>
  </p:cSld>
  <p:clrMapOvr>
    <a:masterClrMapping/>
  </p:clrMapOvr>
  <p:transition spd="slow">
    <p:cover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pPr eaLnBrk="1" hangingPunct="1"/>
            <a:r>
              <a:rPr lang="de-DE" smtClean="0"/>
              <a:t>H</a:t>
            </a:r>
            <a:r>
              <a:rPr lang="el-GR" smtClean="0"/>
              <a:t>ρωδείον</a:t>
            </a:r>
            <a:endParaRPr lang="de-DE" smtClean="0"/>
          </a:p>
        </p:txBody>
      </p:sp>
      <p:pic>
        <p:nvPicPr>
          <p:cNvPr id="50181" name="Picture 4"/>
          <p:cNvPicPr>
            <a:picLocks noChangeAspect="1" noChangeArrowheads="1"/>
          </p:cNvPicPr>
          <p:nvPr/>
        </p:nvPicPr>
        <p:blipFill>
          <a:blip r:embed="rId3" cstate="print"/>
          <a:srcRect/>
          <a:stretch>
            <a:fillRect/>
          </a:stretch>
        </p:blipFill>
        <p:spPr bwMode="auto">
          <a:xfrm>
            <a:off x="755650" y="2133600"/>
            <a:ext cx="4857750" cy="3170238"/>
          </a:xfrm>
          <a:prstGeom prst="rect">
            <a:avLst/>
          </a:prstGeom>
          <a:noFill/>
          <a:ln w="9525" algn="ctr">
            <a:noFill/>
            <a:miter lim="800000"/>
            <a:headEnd/>
            <a:tailEnd/>
          </a:ln>
        </p:spPr>
      </p:pic>
      <p:pic>
        <p:nvPicPr>
          <p:cNvPr id="50182" name="Picture 5"/>
          <p:cNvPicPr>
            <a:picLocks noChangeAspect="1" noChangeArrowheads="1"/>
          </p:cNvPicPr>
          <p:nvPr/>
        </p:nvPicPr>
        <p:blipFill>
          <a:blip r:embed="rId4" cstate="print"/>
          <a:srcRect/>
          <a:stretch>
            <a:fillRect/>
          </a:stretch>
        </p:blipFill>
        <p:spPr bwMode="auto">
          <a:xfrm>
            <a:off x="5773738" y="1973263"/>
            <a:ext cx="3005137" cy="3471862"/>
          </a:xfrm>
          <a:prstGeom prst="rect">
            <a:avLst/>
          </a:prstGeom>
          <a:noFill/>
          <a:ln w="9525" algn="ctr">
            <a:noFill/>
            <a:miter lim="800000"/>
            <a:headEnd/>
            <a:tailEnd/>
          </a:ln>
        </p:spPr>
      </p:pic>
    </p:spTree>
  </p:cSld>
  <p:clrMapOvr>
    <a:masterClrMapping/>
  </p:clrMapOvr>
  <p:transition spd="slow">
    <p:cover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idx="4294967295"/>
          </p:nvPr>
        </p:nvSpPr>
        <p:spPr>
          <a:xfrm>
            <a:off x="683568" y="5949280"/>
            <a:ext cx="7560840" cy="908720"/>
          </a:xfrm>
        </p:spPr>
        <p:txBody>
          <a:bodyPr>
            <a:normAutofit/>
          </a:bodyPr>
          <a:lstStyle/>
          <a:p>
            <a:pPr eaLnBrk="1" hangingPunct="1"/>
            <a:r>
              <a:rPr lang="de-DE" sz="2000" dirty="0" smtClean="0">
                <a:latin typeface="+mn-lt"/>
              </a:rPr>
              <a:t>H</a:t>
            </a:r>
            <a:r>
              <a:rPr lang="el-GR" sz="2000" dirty="0" err="1" smtClean="0">
                <a:latin typeface="+mn-lt"/>
              </a:rPr>
              <a:t>ρωδείο</a:t>
            </a:r>
            <a:r>
              <a:rPr lang="de-DE" sz="2000" dirty="0" smtClean="0">
                <a:latin typeface="+mn-lt"/>
              </a:rPr>
              <a:t> – </a:t>
            </a:r>
            <a:r>
              <a:rPr lang="el-GR" sz="2000" dirty="0" smtClean="0">
                <a:latin typeface="+mn-lt"/>
              </a:rPr>
              <a:t>ο λόφος </a:t>
            </a:r>
            <a:br>
              <a:rPr lang="el-GR" sz="2000" dirty="0" smtClean="0">
                <a:latin typeface="+mn-lt"/>
              </a:rPr>
            </a:br>
            <a:r>
              <a:rPr lang="el-GR" sz="2000" dirty="0" smtClean="0">
                <a:latin typeface="+mn-lt"/>
              </a:rPr>
              <a:t>Στους πρόποδες το Μαυσωλείο του Ηρώδη</a:t>
            </a:r>
            <a:endParaRPr lang="de-DE" sz="2000" dirty="0" smtClean="0">
              <a:latin typeface="+mn-lt"/>
            </a:endParaRPr>
          </a:p>
        </p:txBody>
      </p:sp>
      <p:pic>
        <p:nvPicPr>
          <p:cNvPr id="51205" name="Picture 4" descr="Herodion 01 Anlage"/>
          <p:cNvPicPr>
            <a:picLocks noChangeAspect="1" noChangeArrowheads="1"/>
          </p:cNvPicPr>
          <p:nvPr/>
        </p:nvPicPr>
        <p:blipFill>
          <a:blip r:embed="rId3" cstate="print"/>
          <a:srcRect/>
          <a:stretch>
            <a:fillRect/>
          </a:stretch>
        </p:blipFill>
        <p:spPr bwMode="auto">
          <a:xfrm>
            <a:off x="611560" y="692696"/>
            <a:ext cx="8124825" cy="5413375"/>
          </a:xfrm>
          <a:prstGeom prst="rect">
            <a:avLst/>
          </a:prstGeom>
          <a:ln>
            <a:noFill/>
          </a:ln>
          <a:effectLst>
            <a:softEdge rad="112500"/>
          </a:effectLst>
        </p:spPr>
      </p:pic>
    </p:spTree>
  </p:cSld>
  <p:clrMapOvr>
    <a:masterClrMapping/>
  </p:clrMapOvr>
  <p:transition spd="slow">
    <p:cover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 Θέση περιεχομένου"/>
          <p:cNvSpPr>
            <a:spLocks noGrp="1"/>
          </p:cNvSpPr>
          <p:nvPr>
            <p:ph sz="half" idx="1"/>
          </p:nvPr>
        </p:nvSpPr>
        <p:spPr/>
        <p:txBody>
          <a:bodyPr/>
          <a:lstStyle/>
          <a:p>
            <a:endParaRPr lang="el-GR"/>
          </a:p>
        </p:txBody>
      </p:sp>
      <p:sp>
        <p:nvSpPr>
          <p:cNvPr id="13" name="12 - Θέση περιεχομένου"/>
          <p:cNvSpPr>
            <a:spLocks noGrp="1"/>
          </p:cNvSpPr>
          <p:nvPr>
            <p:ph sz="half" idx="2"/>
          </p:nvPr>
        </p:nvSpPr>
        <p:spPr>
          <a:xfrm>
            <a:off x="6228184" y="2249424"/>
            <a:ext cx="2458616" cy="4525963"/>
          </a:xfrm>
        </p:spPr>
        <p:txBody>
          <a:bodyPr/>
          <a:lstStyle/>
          <a:p>
            <a:pPr algn="just"/>
            <a:r>
              <a:rPr lang="de-DE" dirty="0" smtClean="0"/>
              <a:t>H</a:t>
            </a:r>
            <a:r>
              <a:rPr lang="el-GR" dirty="0" err="1" smtClean="0"/>
              <a:t>ρωδείο</a:t>
            </a:r>
            <a:r>
              <a:rPr lang="el-GR" dirty="0" smtClean="0"/>
              <a:t> 11 </a:t>
            </a:r>
            <a:r>
              <a:rPr lang="el-GR" dirty="0" err="1" smtClean="0"/>
              <a:t>χλμ</a:t>
            </a:r>
            <a:r>
              <a:rPr lang="el-GR" dirty="0" smtClean="0"/>
              <a:t>. νότια της Ιερουσαλήμ</a:t>
            </a:r>
            <a:br>
              <a:rPr lang="el-GR" dirty="0" smtClean="0"/>
            </a:br>
            <a:r>
              <a:rPr lang="el-GR" dirty="0" smtClean="0"/>
              <a:t>σε τεχνητό λόφο με δύο τείχη</a:t>
            </a:r>
            <a:endParaRPr lang="el-GR" dirty="0"/>
          </a:p>
        </p:txBody>
      </p:sp>
      <p:pic>
        <p:nvPicPr>
          <p:cNvPr id="52229" name="Picture 4"/>
          <p:cNvPicPr>
            <a:picLocks noChangeAspect="1" noChangeArrowheads="1"/>
          </p:cNvPicPr>
          <p:nvPr/>
        </p:nvPicPr>
        <p:blipFill>
          <a:blip r:embed="rId3" cstate="print"/>
          <a:srcRect/>
          <a:stretch>
            <a:fillRect/>
          </a:stretch>
        </p:blipFill>
        <p:spPr bwMode="auto">
          <a:xfrm>
            <a:off x="611560" y="1258019"/>
            <a:ext cx="5256584" cy="5267325"/>
          </a:xfrm>
          <a:prstGeom prst="rect">
            <a:avLst/>
          </a:prstGeom>
          <a:noFill/>
          <a:ln w="9525" algn="ctr">
            <a:noFill/>
            <a:miter lim="800000"/>
            <a:headEnd/>
            <a:tailEnd/>
          </a:ln>
        </p:spPr>
      </p:pic>
    </p:spTree>
  </p:cSld>
  <p:clrMapOvr>
    <a:masterClrMapping/>
  </p:clrMapOvr>
  <p:transition spd="slow">
    <p:cover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Herodion 01"/>
          <p:cNvPicPr>
            <a:picLocks noChangeAspect="1" noChangeArrowheads="1"/>
          </p:cNvPicPr>
          <p:nvPr/>
        </p:nvPicPr>
        <p:blipFill>
          <a:blip r:embed="rId3" cstate="print"/>
          <a:srcRect/>
          <a:stretch>
            <a:fillRect/>
          </a:stretch>
        </p:blipFill>
        <p:spPr bwMode="auto">
          <a:xfrm>
            <a:off x="683568" y="692696"/>
            <a:ext cx="8123237" cy="5413375"/>
          </a:xfrm>
          <a:prstGeom prst="rect">
            <a:avLst/>
          </a:prstGeom>
          <a:ln>
            <a:noFill/>
          </a:ln>
          <a:effectLst>
            <a:softEdge rad="112500"/>
          </a:effectLst>
        </p:spPr>
      </p:pic>
      <p:sp>
        <p:nvSpPr>
          <p:cNvPr id="8" name="7 - Ορθογώνιο"/>
          <p:cNvSpPr/>
          <p:nvPr/>
        </p:nvSpPr>
        <p:spPr>
          <a:xfrm>
            <a:off x="3131840" y="6237312"/>
            <a:ext cx="3858429" cy="338554"/>
          </a:xfrm>
          <a:prstGeom prst="rect">
            <a:avLst/>
          </a:prstGeom>
        </p:spPr>
        <p:txBody>
          <a:bodyPr wrap="none">
            <a:spAutoFit/>
          </a:bodyPr>
          <a:lstStyle/>
          <a:p>
            <a:r>
              <a:rPr lang="de-DE" dirty="0" smtClean="0"/>
              <a:t>H</a:t>
            </a:r>
            <a:r>
              <a:rPr lang="el-GR" dirty="0" err="1" smtClean="0"/>
              <a:t>ρωδείο</a:t>
            </a:r>
            <a:r>
              <a:rPr lang="de-DE" dirty="0" smtClean="0"/>
              <a:t>– </a:t>
            </a:r>
            <a:r>
              <a:rPr lang="el-GR" dirty="0" smtClean="0"/>
              <a:t>τα αρχαιολογικά υπολείμματα </a:t>
            </a:r>
            <a:endParaRPr lang="el-GR" dirty="0"/>
          </a:p>
        </p:txBody>
      </p:sp>
    </p:spTree>
  </p:cSld>
  <p:clrMapOvr>
    <a:masterClrMapping/>
  </p:clrMapOvr>
  <p:transition spd="slow">
    <p:cover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4" descr="Machärus Festung PPT"/>
          <p:cNvPicPr>
            <a:picLocks noChangeAspect="1" noChangeArrowheads="1"/>
          </p:cNvPicPr>
          <p:nvPr/>
        </p:nvPicPr>
        <p:blipFill>
          <a:blip r:embed="rId3" cstate="print"/>
          <a:srcRect/>
          <a:stretch>
            <a:fillRect/>
          </a:stretch>
        </p:blipFill>
        <p:spPr bwMode="auto">
          <a:xfrm>
            <a:off x="755576" y="686395"/>
            <a:ext cx="8064896" cy="5622925"/>
          </a:xfrm>
          <a:prstGeom prst="rect">
            <a:avLst/>
          </a:prstGeom>
          <a:ln>
            <a:noFill/>
          </a:ln>
          <a:effectLst>
            <a:softEdge rad="112500"/>
          </a:effectLst>
        </p:spPr>
      </p:pic>
      <p:pic>
        <p:nvPicPr>
          <p:cNvPr id="8" name="Picture 7"/>
          <p:cNvPicPr>
            <a:picLocks noChangeAspect="1" noChangeArrowheads="1"/>
          </p:cNvPicPr>
          <p:nvPr/>
        </p:nvPicPr>
        <p:blipFill>
          <a:blip r:embed="rId4" cstate="print"/>
          <a:srcRect/>
          <a:stretch>
            <a:fillRect/>
          </a:stretch>
        </p:blipFill>
        <p:spPr bwMode="auto">
          <a:xfrm>
            <a:off x="5724128" y="3284984"/>
            <a:ext cx="2996952" cy="2996952"/>
          </a:xfrm>
          <a:prstGeom prst="rect">
            <a:avLst/>
          </a:prstGeom>
          <a:ln>
            <a:noFill/>
          </a:ln>
          <a:effectLst>
            <a:softEdge rad="112500"/>
          </a:effectLst>
        </p:spPr>
      </p:pic>
      <p:sp>
        <p:nvSpPr>
          <p:cNvPr id="9" name="8 - TextBox"/>
          <p:cNvSpPr txBox="1"/>
          <p:nvPr/>
        </p:nvSpPr>
        <p:spPr>
          <a:xfrm>
            <a:off x="4067944" y="6381328"/>
            <a:ext cx="1383327" cy="338554"/>
          </a:xfrm>
          <a:prstGeom prst="rect">
            <a:avLst/>
          </a:prstGeom>
          <a:noFill/>
        </p:spPr>
        <p:txBody>
          <a:bodyPr wrap="none" rtlCol="0">
            <a:spAutoFit/>
          </a:bodyPr>
          <a:lstStyle/>
          <a:p>
            <a:r>
              <a:rPr lang="el-GR" dirty="0" err="1" smtClean="0"/>
              <a:t>Μαχαιρούντα</a:t>
            </a:r>
            <a:endParaRPr lang="el-GR" dirty="0"/>
          </a:p>
        </p:txBody>
      </p:sp>
    </p:spTree>
  </p:cSld>
  <p:clrMapOvr>
    <a:masterClrMapping/>
  </p:clrMapOvr>
  <p:transition spd="slow">
    <p:cover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Δημήτριος\Desktop\Masadaaerialfromnw.jpg"/>
          <p:cNvPicPr>
            <a:picLocks noChangeAspect="1" noChangeArrowheads="1"/>
          </p:cNvPicPr>
          <p:nvPr/>
        </p:nvPicPr>
        <p:blipFill>
          <a:blip r:embed="rId3" cstate="print"/>
          <a:srcRect/>
          <a:stretch>
            <a:fillRect/>
          </a:stretch>
        </p:blipFill>
        <p:spPr bwMode="auto">
          <a:xfrm>
            <a:off x="611560" y="764704"/>
            <a:ext cx="8136904" cy="5616625"/>
          </a:xfrm>
          <a:prstGeom prst="rect">
            <a:avLst/>
          </a:prstGeom>
          <a:ln>
            <a:noFill/>
          </a:ln>
          <a:effectLst>
            <a:softEdge rad="112500"/>
          </a:effectLst>
        </p:spPr>
      </p:pic>
      <p:grpSp>
        <p:nvGrpSpPr>
          <p:cNvPr id="11" name="10 - Ομάδα"/>
          <p:cNvGrpSpPr/>
          <p:nvPr/>
        </p:nvGrpSpPr>
        <p:grpSpPr>
          <a:xfrm>
            <a:off x="611560" y="836712"/>
            <a:ext cx="2550328" cy="2776688"/>
            <a:chOff x="900113" y="1628775"/>
            <a:chExt cx="3830637" cy="4451350"/>
          </a:xfrm>
        </p:grpSpPr>
        <p:pic>
          <p:nvPicPr>
            <p:cNvPr id="56325" name="Picture 5"/>
            <p:cNvPicPr>
              <a:picLocks noChangeAspect="1" noChangeArrowheads="1"/>
            </p:cNvPicPr>
            <p:nvPr/>
          </p:nvPicPr>
          <p:blipFill>
            <a:blip r:embed="rId4" cstate="print"/>
            <a:srcRect/>
            <a:stretch>
              <a:fillRect/>
            </a:stretch>
          </p:blipFill>
          <p:spPr bwMode="auto">
            <a:xfrm>
              <a:off x="900113" y="1628775"/>
              <a:ext cx="3830637" cy="4451350"/>
            </a:xfrm>
            <a:prstGeom prst="rect">
              <a:avLst/>
            </a:prstGeom>
            <a:ln>
              <a:noFill/>
            </a:ln>
            <a:effectLst>
              <a:softEdge rad="112500"/>
            </a:effectLst>
          </p:spPr>
        </p:pic>
        <p:sp>
          <p:nvSpPr>
            <p:cNvPr id="56327" name="Rectangle 7"/>
            <p:cNvSpPr>
              <a:spLocks noChangeArrowheads="1"/>
            </p:cNvSpPr>
            <p:nvPr/>
          </p:nvSpPr>
          <p:spPr bwMode="auto">
            <a:xfrm>
              <a:off x="1258888" y="4149725"/>
              <a:ext cx="1296987" cy="719138"/>
            </a:xfrm>
            <a:prstGeom prst="rect">
              <a:avLst/>
            </a:prstGeom>
            <a:noFill/>
            <a:ln w="57150" algn="ctr">
              <a:solidFill>
                <a:srgbClr val="FF3300"/>
              </a:solidFill>
              <a:miter lim="800000"/>
              <a:headEnd/>
              <a:tailEnd/>
            </a:ln>
          </p:spPr>
          <p:txBody>
            <a:bodyPr anchor="ctr">
              <a:spAutoFit/>
            </a:bodyPr>
            <a:lstStyle/>
            <a:p>
              <a:endParaRPr lang="el-GR"/>
            </a:p>
          </p:txBody>
        </p:sp>
      </p:grpSp>
      <p:sp>
        <p:nvSpPr>
          <p:cNvPr id="13" name="12 - TextBox"/>
          <p:cNvSpPr txBox="1"/>
          <p:nvPr/>
        </p:nvSpPr>
        <p:spPr>
          <a:xfrm>
            <a:off x="3275856" y="6309320"/>
            <a:ext cx="3028008" cy="338554"/>
          </a:xfrm>
          <a:prstGeom prst="rect">
            <a:avLst/>
          </a:prstGeom>
          <a:noFill/>
        </p:spPr>
        <p:txBody>
          <a:bodyPr wrap="none" rtlCol="0">
            <a:spAutoFit/>
          </a:bodyPr>
          <a:lstStyle/>
          <a:p>
            <a:r>
              <a:rPr lang="el-GR" dirty="0" smtClean="0"/>
              <a:t>Το ιστορικό φρούριο </a:t>
            </a:r>
            <a:r>
              <a:rPr lang="el-GR" dirty="0" err="1" smtClean="0"/>
              <a:t>Μασσάντα</a:t>
            </a:r>
            <a:endParaRPr lang="el-GR" dirty="0"/>
          </a:p>
        </p:txBody>
      </p:sp>
    </p:spTree>
  </p:cSld>
  <p:clrMapOvr>
    <a:masterClrMapping/>
  </p:clrMapOvr>
  <p:transition spd="slow">
    <p:cover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Δ.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684981" y="1844501"/>
            <a:ext cx="7991475" cy="4392811"/>
          </a:xfrm>
        </p:spPr>
        <p:txBody>
          <a:bodyPr>
            <a:normAutofit fontScale="85000" lnSpcReduction="10000"/>
          </a:bodyPr>
          <a:lstStyle/>
          <a:p>
            <a:pPr algn="just" eaLnBrk="1" hangingPunct="1">
              <a:lnSpc>
                <a:spcPct val="150000"/>
              </a:lnSpc>
              <a:buFont typeface="Arial" charset="0"/>
              <a:buChar char="•"/>
            </a:pPr>
            <a:r>
              <a:rPr lang="el-GR" sz="2000" dirty="0" smtClean="0">
                <a:solidFill>
                  <a:schemeClr val="tx1"/>
                </a:solidFill>
                <a:latin typeface="Palatino Linotype" pitchFamily="18" charset="0"/>
              </a:rPr>
              <a:t>Ο Ιησούς γεννήθηκε  το </a:t>
            </a:r>
            <a:r>
              <a:rPr lang="el-GR" sz="2000" b="1" i="1" dirty="0" smtClean="0">
                <a:solidFill>
                  <a:schemeClr val="tx1"/>
                </a:solidFill>
                <a:latin typeface="Palatino Linotype" pitchFamily="18" charset="0"/>
              </a:rPr>
              <a:t>6/7 ΠΡΟ ΧΡΙΣΤΟΥ</a:t>
            </a:r>
            <a:r>
              <a:rPr lang="el-GR" sz="2000" dirty="0" smtClean="0">
                <a:solidFill>
                  <a:schemeClr val="tx1"/>
                </a:solidFill>
                <a:latin typeface="Palatino Linotype" pitchFamily="18" charset="0"/>
              </a:rPr>
              <a:t>! Η καθιερωμένη Χρονολόγηση οφείλεται σε λανθασμένους υπολογισμούς του </a:t>
            </a:r>
            <a:r>
              <a:rPr lang="el-GR" sz="2000" dirty="0" err="1" smtClean="0">
                <a:latin typeface="Palatino Linotype" pitchFamily="18" charset="0"/>
              </a:rPr>
              <a:t>Σ</a:t>
            </a:r>
            <a:r>
              <a:rPr lang="el-GR" sz="2000" dirty="0" err="1" smtClean="0">
                <a:solidFill>
                  <a:schemeClr val="tx1"/>
                </a:solidFill>
                <a:latin typeface="Palatino Linotype" pitchFamily="18" charset="0"/>
              </a:rPr>
              <a:t>κύθη</a:t>
            </a:r>
            <a:r>
              <a:rPr lang="el-GR" sz="2000" dirty="0" smtClean="0">
                <a:solidFill>
                  <a:schemeClr val="tx1"/>
                </a:solidFill>
                <a:latin typeface="Palatino Linotype" pitchFamily="18" charset="0"/>
              </a:rPr>
              <a:t> Διονυσίου του Μικρού/ταπεινού μοναχού στη Ρώμη τον 5</a:t>
            </a:r>
            <a:r>
              <a:rPr lang="el-GR" sz="2000" baseline="30000" dirty="0" smtClean="0">
                <a:solidFill>
                  <a:schemeClr val="tx1"/>
                </a:solidFill>
                <a:latin typeface="Palatino Linotype" pitchFamily="18" charset="0"/>
              </a:rPr>
              <a:t>ο</a:t>
            </a:r>
            <a:r>
              <a:rPr lang="el-GR" sz="2000" dirty="0" smtClean="0">
                <a:solidFill>
                  <a:schemeClr val="tx1"/>
                </a:solidFill>
                <a:latin typeface="Palatino Linotype" pitchFamily="18" charset="0"/>
              </a:rPr>
              <a:t> – 6</a:t>
            </a:r>
            <a:r>
              <a:rPr lang="el-GR" sz="2000" baseline="30000" dirty="0" smtClean="0">
                <a:solidFill>
                  <a:schemeClr val="tx1"/>
                </a:solidFill>
                <a:latin typeface="Palatino Linotype" pitchFamily="18" charset="0"/>
              </a:rPr>
              <a:t>ο</a:t>
            </a:r>
            <a:r>
              <a:rPr lang="el-GR" sz="2000" dirty="0" smtClean="0">
                <a:solidFill>
                  <a:schemeClr val="tx1"/>
                </a:solidFill>
                <a:latin typeface="Palatino Linotype" pitchFamily="18" charset="0"/>
              </a:rPr>
              <a:t> αι. </a:t>
            </a:r>
            <a:r>
              <a:rPr lang="el-GR" sz="2000" dirty="0" err="1" smtClean="0">
                <a:solidFill>
                  <a:schemeClr val="tx1"/>
                </a:solidFill>
                <a:latin typeface="Palatino Linotype" pitchFamily="18" charset="0"/>
              </a:rPr>
              <a:t>μ.Χ</a:t>
            </a:r>
            <a:r>
              <a:rPr lang="el-GR" sz="2000" dirty="0" smtClean="0">
                <a:solidFill>
                  <a:schemeClr val="tx1"/>
                </a:solidFill>
                <a:latin typeface="Palatino Linotype" pitchFamily="18" charset="0"/>
              </a:rPr>
              <a:t>.</a:t>
            </a:r>
          </a:p>
          <a:p>
            <a:pPr algn="just" eaLnBrk="1" hangingPunct="1">
              <a:lnSpc>
                <a:spcPct val="150000"/>
              </a:lnSpc>
              <a:buFont typeface="Arial" charset="0"/>
              <a:buChar char="•"/>
            </a:pPr>
            <a:r>
              <a:rPr lang="el-GR" sz="2000" dirty="0" smtClean="0">
                <a:solidFill>
                  <a:schemeClr val="tx1"/>
                </a:solidFill>
                <a:latin typeface="Palatino Linotype" pitchFamily="18" charset="0"/>
              </a:rPr>
              <a:t>Δε γεννήθηκε τα «Χριστούγεννα»-25 Δεκεμβρίου. Απλώς  τότε γιόρταζαν οι Ρωμαίοι τη γέννηση του Ανίκητου Ήλιου. Τα Χριστούγεννα στην Ανατολή γιορτάζονταν επί τρεις αιώνες μαζί με τη Βάπτιση 6 Ιανουαρίου - τα Επιφάνια (= αποκάλυψη της τριαδικότητας του Θεού), όταν στην Αλεξάνδρεια γιόρταζαν </a:t>
            </a:r>
            <a:r>
              <a:rPr lang="el-GR" sz="2000" dirty="0" smtClean="0">
                <a:latin typeface="Palatino Linotype" pitchFamily="18" charset="0"/>
              </a:rPr>
              <a:t>τα</a:t>
            </a:r>
            <a:r>
              <a:rPr lang="el-GR" sz="2000" dirty="0" smtClean="0">
                <a:solidFill>
                  <a:schemeClr val="tx1"/>
                </a:solidFill>
                <a:latin typeface="Palatino Linotype" pitchFamily="18" charset="0"/>
              </a:rPr>
              <a:t> Γενέθλια του πολιούχου Αιώνα.</a:t>
            </a:r>
          </a:p>
          <a:p>
            <a:pPr algn="just">
              <a:lnSpc>
                <a:spcPct val="150000"/>
              </a:lnSpc>
              <a:buFont typeface="Arial" charset="0"/>
              <a:buChar char="•"/>
            </a:pPr>
            <a:r>
              <a:rPr lang="el-GR" sz="2000" dirty="0" smtClean="0">
                <a:latin typeface="Palatino Linotype" pitchFamily="18" charset="0"/>
              </a:rPr>
              <a:t>Η απογραφή του </a:t>
            </a:r>
            <a:r>
              <a:rPr lang="el-GR" sz="2000" b="1" i="1" dirty="0" err="1" smtClean="0">
                <a:latin typeface="Palatino Linotype" pitchFamily="18" charset="0"/>
              </a:rPr>
              <a:t>Κυρηνίου</a:t>
            </a:r>
            <a:r>
              <a:rPr lang="el-GR" sz="2000" dirty="0" smtClean="0">
                <a:latin typeface="Palatino Linotype" pitchFamily="18" charset="0"/>
              </a:rPr>
              <a:t> ακόμη δεν έχει αποκρυπτογραφηθεί. Οι προτάσεις που στηρίζονται </a:t>
            </a:r>
            <a:r>
              <a:rPr lang="el-GR" sz="1800" dirty="0" smtClean="0"/>
              <a:t>σε δύο επιγραφές στα λατινικά: </a:t>
            </a:r>
            <a:r>
              <a:rPr lang="el-GR" sz="1800" dirty="0" err="1" smtClean="0"/>
              <a:t>Lapis</a:t>
            </a:r>
            <a:r>
              <a:rPr lang="el-GR" sz="1800" dirty="0" smtClean="0"/>
              <a:t> </a:t>
            </a:r>
            <a:r>
              <a:rPr lang="el-GR" sz="1800" dirty="0" err="1" smtClean="0"/>
              <a:t>Tiburtinus</a:t>
            </a:r>
            <a:r>
              <a:rPr lang="el-GR" sz="1800" dirty="0" smtClean="0"/>
              <a:t> και </a:t>
            </a:r>
            <a:r>
              <a:rPr lang="el-GR" sz="1800" dirty="0" err="1" smtClean="0"/>
              <a:t>Lapis</a:t>
            </a:r>
            <a:r>
              <a:rPr lang="el-GR" sz="1800" dirty="0" smtClean="0"/>
              <a:t> </a:t>
            </a:r>
            <a:r>
              <a:rPr lang="el-GR" sz="1800" dirty="0" err="1" smtClean="0"/>
              <a:t>Venetus</a:t>
            </a:r>
            <a:r>
              <a:rPr lang="el-GR" sz="1800" dirty="0" smtClean="0"/>
              <a:t>  ΔΕΝ </a:t>
            </a:r>
            <a:r>
              <a:rPr lang="el-GR" sz="2000" dirty="0" smtClean="0">
                <a:latin typeface="Palatino Linotype" pitchFamily="18" charset="0"/>
              </a:rPr>
              <a:t> ΕΧΟΥΝ ΚΑΘΙΕΡΩΘΕΙ ΣΤΗΝ ΕΡΕΥΝΑ.</a:t>
            </a: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normAutofit/>
          </a:bodyPr>
          <a:lstStyle/>
          <a:p>
            <a:pPr eaLnBrk="1" hangingPunct="1"/>
            <a:r>
              <a:rPr lang="de-DE" sz="3200" b="1" dirty="0" smtClean="0">
                <a:solidFill>
                  <a:schemeClr val="accent2"/>
                </a:solidFill>
                <a:latin typeface="Palatino Linotype" pitchFamily="18" charset="0"/>
              </a:rPr>
              <a:t>M</a:t>
            </a:r>
            <a:r>
              <a:rPr lang="el-GR" sz="3200" b="1" dirty="0" err="1" smtClean="0">
                <a:solidFill>
                  <a:schemeClr val="accent2"/>
                </a:solidFill>
                <a:latin typeface="Palatino Linotype" pitchFamily="18" charset="0"/>
              </a:rPr>
              <a:t>ασάντα</a:t>
            </a:r>
            <a:endParaRPr lang="de-DE" sz="3200" b="1" dirty="0" smtClean="0">
              <a:solidFill>
                <a:schemeClr val="accent2"/>
              </a:solidFill>
              <a:latin typeface="Palatino Linotype" pitchFamily="18" charset="0"/>
            </a:endParaRPr>
          </a:p>
        </p:txBody>
      </p:sp>
      <p:sp>
        <p:nvSpPr>
          <p:cNvPr id="210947" name="Rectangle 3"/>
          <p:cNvSpPr>
            <a:spLocks noGrp="1" noChangeArrowheads="1"/>
          </p:cNvSpPr>
          <p:nvPr>
            <p:ph idx="1"/>
          </p:nvPr>
        </p:nvSpPr>
        <p:spPr/>
        <p:txBody>
          <a:bodyPr>
            <a:normAutofit fontScale="92500" lnSpcReduction="20000"/>
          </a:bodyPr>
          <a:lstStyle/>
          <a:p>
            <a:r>
              <a:rPr lang="el-GR" dirty="0" err="1" smtClean="0">
                <a:latin typeface="Palatino Linotype" pitchFamily="18" charset="0"/>
              </a:rPr>
              <a:t>Masada</a:t>
            </a:r>
            <a:r>
              <a:rPr lang="el-GR" dirty="0" smtClean="0">
                <a:latin typeface="Palatino Linotype" pitchFamily="18" charset="0"/>
              </a:rPr>
              <a:t> βρίσκεται στη Νεκρά Θάλασσα.</a:t>
            </a:r>
            <a:br>
              <a:rPr lang="el-GR" dirty="0" smtClean="0">
                <a:latin typeface="Palatino Linotype" pitchFamily="18" charset="0"/>
              </a:rPr>
            </a:br>
            <a:r>
              <a:rPr lang="el-GR" dirty="0" smtClean="0">
                <a:latin typeface="Palatino Linotype" pitchFamily="18" charset="0"/>
              </a:rPr>
              <a:t>Είναι κορυφή ενός λόφου με κεκλιμένους τοίχους βράχο.</a:t>
            </a:r>
            <a:br>
              <a:rPr lang="el-GR" dirty="0" smtClean="0">
                <a:latin typeface="Palatino Linotype" pitchFamily="18" charset="0"/>
              </a:rPr>
            </a:br>
            <a:r>
              <a:rPr lang="el-GR" dirty="0" smtClean="0">
                <a:latin typeface="Palatino Linotype" pitchFamily="18" charset="0"/>
              </a:rPr>
              <a:t>Ηρώδης έχτισε ένα τεράστιο παλάτι οχυρωμένο εδώ.</a:t>
            </a:r>
            <a:br>
              <a:rPr lang="el-GR" dirty="0" smtClean="0">
                <a:latin typeface="Palatino Linotype" pitchFamily="18" charset="0"/>
              </a:rPr>
            </a:br>
            <a:r>
              <a:rPr lang="el-GR" dirty="0" smtClean="0">
                <a:latin typeface="Palatino Linotype" pitchFamily="18" charset="0"/>
              </a:rPr>
              <a:t>Ήταν περιτριγυρισμένη από ...</a:t>
            </a:r>
            <a:br>
              <a:rPr lang="el-GR" dirty="0" smtClean="0">
                <a:latin typeface="Palatino Linotype" pitchFamily="18" charset="0"/>
              </a:rPr>
            </a:br>
            <a:r>
              <a:rPr lang="el-GR" dirty="0" smtClean="0">
                <a:latin typeface="Palatino Linotype" pitchFamily="18" charset="0"/>
              </a:rPr>
              <a:t>ένα 6 m ψηλό τοίχο και 3,5 m πλάτος και με 38 πύργους – κάθε ένα 21 m υψηλό </a:t>
            </a:r>
            <a:br>
              <a:rPr lang="el-GR" dirty="0" smtClean="0">
                <a:latin typeface="Palatino Linotype" pitchFamily="18" charset="0"/>
              </a:rPr>
            </a:br>
            <a:r>
              <a:rPr lang="el-GR" dirty="0" smtClean="0">
                <a:latin typeface="Palatino Linotype" pitchFamily="18" charset="0"/>
              </a:rPr>
              <a:t/>
            </a:r>
            <a:br>
              <a:rPr lang="el-GR" dirty="0" smtClean="0">
                <a:latin typeface="Palatino Linotype" pitchFamily="18" charset="0"/>
              </a:rPr>
            </a:br>
            <a:r>
              <a:rPr lang="el-GR" dirty="0" smtClean="0">
                <a:latin typeface="Palatino Linotype" pitchFamily="18" charset="0"/>
              </a:rPr>
              <a:t>Το 73 </a:t>
            </a:r>
            <a:r>
              <a:rPr lang="el-GR" dirty="0" err="1" smtClean="0">
                <a:latin typeface="Palatino Linotype" pitchFamily="18" charset="0"/>
              </a:rPr>
              <a:t>μ.Χ</a:t>
            </a:r>
            <a:r>
              <a:rPr lang="el-GR" dirty="0" smtClean="0">
                <a:latin typeface="Palatino Linotype" pitchFamily="18" charset="0"/>
              </a:rPr>
              <a:t>. κατά τη διάρκεια της Ιουδαϊκής Εξέγερσης κατά των Ρωμαίων το φρούριο κυριεύθηκε μετά από δραματική πολιορκία από το Ρωμαίο </a:t>
            </a:r>
            <a:r>
              <a:rPr lang="el-GR" dirty="0" err="1" smtClean="0">
                <a:latin typeface="Palatino Linotype" pitchFamily="18" charset="0"/>
              </a:rPr>
              <a:t>Flavius</a:t>
            </a:r>
            <a:r>
              <a:rPr lang="el-GR" dirty="0" smtClean="0">
                <a:latin typeface="Palatino Linotype" pitchFamily="18" charset="0"/>
              </a:rPr>
              <a:t> </a:t>
            </a:r>
            <a:r>
              <a:rPr lang="el-GR" dirty="0" err="1" smtClean="0">
                <a:latin typeface="Palatino Linotype" pitchFamily="18" charset="0"/>
              </a:rPr>
              <a:t>Silva</a:t>
            </a:r>
            <a:r>
              <a:rPr lang="el-GR" dirty="0" smtClean="0">
                <a:latin typeface="Palatino Linotype" pitchFamily="18" charset="0"/>
              </a:rPr>
              <a:t>.</a:t>
            </a:r>
          </a:p>
          <a:p>
            <a:pPr eaLnBrk="1" hangingPunct="1"/>
            <a:endParaRPr lang="de-DE" dirty="0" smtClean="0"/>
          </a:p>
        </p:txBody>
      </p:sp>
    </p:spTree>
  </p:cSld>
  <p:clrMapOvr>
    <a:masterClrMapping/>
  </p:clrMapOvr>
  <p:transition spd="slow">
    <p:cover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pPr eaLnBrk="1" hangingPunct="1"/>
            <a:r>
              <a:rPr lang="el-GR" dirty="0" smtClean="0"/>
              <a:t>Η Κληρονομιά του Ηρώδη</a:t>
            </a:r>
            <a:endParaRPr lang="de-DE" dirty="0" smtClean="0"/>
          </a:p>
        </p:txBody>
      </p:sp>
      <p:sp>
        <p:nvSpPr>
          <p:cNvPr id="216067" name="Rectangle 3"/>
          <p:cNvSpPr>
            <a:spLocks noGrp="1" noChangeArrowheads="1"/>
          </p:cNvSpPr>
          <p:nvPr>
            <p:ph idx="1"/>
          </p:nvPr>
        </p:nvSpPr>
        <p:spPr/>
        <p:txBody>
          <a:bodyPr/>
          <a:lstStyle/>
          <a:p>
            <a:pPr algn="just" eaLnBrk="1" hangingPunct="1"/>
            <a:r>
              <a:rPr lang="el-GR" dirty="0" smtClean="0"/>
              <a:t>Ο Ηρώδης απεβίωσε το Μάιο 4 </a:t>
            </a:r>
            <a:r>
              <a:rPr lang="el-GR" dirty="0" err="1" smtClean="0"/>
              <a:t>π.Χ.</a:t>
            </a:r>
            <a:r>
              <a:rPr lang="el-GR" dirty="0" smtClean="0"/>
              <a:t> στην Ιεριχώ και θάφτηκε με τιμές, κηδεύθηκε στο </a:t>
            </a:r>
            <a:r>
              <a:rPr lang="el-GR" dirty="0" err="1" smtClean="0"/>
              <a:t>Ηρωδείο</a:t>
            </a:r>
            <a:r>
              <a:rPr lang="de-DE" dirty="0" smtClean="0"/>
              <a:t>.</a:t>
            </a:r>
          </a:p>
          <a:p>
            <a:pPr lvl="1" eaLnBrk="1" hangingPunct="1"/>
            <a:endParaRPr lang="de-DE" dirty="0" smtClean="0"/>
          </a:p>
          <a:p>
            <a:pPr eaLnBrk="1" hangingPunct="1"/>
            <a:r>
              <a:rPr lang="el-GR" dirty="0" smtClean="0"/>
              <a:t>Η Διανομή του Βασιλείου στα Παιδιά του</a:t>
            </a:r>
            <a:r>
              <a:rPr lang="de-DE" dirty="0" smtClean="0"/>
              <a:t>:</a:t>
            </a:r>
          </a:p>
          <a:p>
            <a:pPr lvl="1" algn="just" eaLnBrk="1" hangingPunct="1"/>
            <a:r>
              <a:rPr lang="el-GR" dirty="0" smtClean="0"/>
              <a:t>Ο Αρχέλαος την Ιουδαία και Σαμάρια</a:t>
            </a:r>
            <a:r>
              <a:rPr lang="de-DE" dirty="0" smtClean="0"/>
              <a:t>.</a:t>
            </a:r>
          </a:p>
          <a:p>
            <a:pPr lvl="1" algn="just" eaLnBrk="1" hangingPunct="1"/>
            <a:r>
              <a:rPr lang="el-GR" dirty="0" smtClean="0"/>
              <a:t>Ο Ηρώδης  τη Γαλιλαία και την </a:t>
            </a:r>
            <a:r>
              <a:rPr lang="el-GR" dirty="0" err="1" smtClean="0"/>
              <a:t>Περαία</a:t>
            </a:r>
            <a:r>
              <a:rPr lang="de-DE" dirty="0" smtClean="0"/>
              <a:t>.</a:t>
            </a:r>
          </a:p>
          <a:p>
            <a:pPr lvl="1" algn="just" eaLnBrk="1" hangingPunct="1"/>
            <a:r>
              <a:rPr lang="el-GR" dirty="0" smtClean="0"/>
              <a:t>Ο Φίλιππος το </a:t>
            </a:r>
            <a:r>
              <a:rPr lang="el-GR" dirty="0" err="1" smtClean="0"/>
              <a:t>β.ανατολικό</a:t>
            </a:r>
            <a:r>
              <a:rPr lang="el-GR" dirty="0" smtClean="0"/>
              <a:t>  τμήμα του βασιλείου (</a:t>
            </a:r>
            <a:r>
              <a:rPr lang="el-GR" dirty="0" err="1" smtClean="0"/>
              <a:t>Γαυλανίτις</a:t>
            </a:r>
            <a:r>
              <a:rPr lang="el-GR" dirty="0" smtClean="0"/>
              <a:t>, </a:t>
            </a:r>
            <a:r>
              <a:rPr lang="el-GR" dirty="0" err="1" smtClean="0"/>
              <a:t>Βαθανέα</a:t>
            </a:r>
            <a:r>
              <a:rPr lang="el-GR" dirty="0" smtClean="0"/>
              <a:t>, </a:t>
            </a:r>
            <a:r>
              <a:rPr lang="el-GR" dirty="0" err="1" smtClean="0"/>
              <a:t>Τραχωνίτις</a:t>
            </a:r>
            <a:r>
              <a:rPr lang="el-GR" dirty="0" smtClean="0"/>
              <a:t>, </a:t>
            </a:r>
            <a:r>
              <a:rPr lang="el-GR" dirty="0" err="1" smtClean="0"/>
              <a:t>Αυρανίτις</a:t>
            </a:r>
            <a:r>
              <a:rPr lang="el-GR" dirty="0" smtClean="0"/>
              <a:t> )</a:t>
            </a:r>
            <a:endParaRPr lang="de-DE" dirty="0" smtClean="0"/>
          </a:p>
        </p:txBody>
      </p:sp>
    </p:spTree>
  </p:cSld>
  <p:clrMapOvr>
    <a:masterClrMapping/>
  </p:clrMapOvr>
  <p:transition spd="slow">
    <p:cover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Δημήτριος\Desktop\map-40-01.jpg"/>
          <p:cNvPicPr>
            <a:picLocks noChangeAspect="1" noChangeArrowheads="1"/>
          </p:cNvPicPr>
          <p:nvPr/>
        </p:nvPicPr>
        <p:blipFill>
          <a:blip r:embed="rId2" cstate="print"/>
          <a:srcRect/>
          <a:stretch>
            <a:fillRect/>
          </a:stretch>
        </p:blipFill>
        <p:spPr bwMode="auto">
          <a:xfrm>
            <a:off x="683568" y="764704"/>
            <a:ext cx="8064896" cy="5544616"/>
          </a:xfrm>
          <a:prstGeom prst="rect">
            <a:avLst/>
          </a:prstGeom>
          <a:ln>
            <a:noFill/>
          </a:ln>
          <a:effectLst>
            <a:softEdge rad="112500"/>
          </a:effectLst>
        </p:spPr>
      </p:pic>
      <p:sp>
        <p:nvSpPr>
          <p:cNvPr id="10" name="9 - TextBox"/>
          <p:cNvSpPr txBox="1"/>
          <p:nvPr/>
        </p:nvSpPr>
        <p:spPr>
          <a:xfrm>
            <a:off x="1749054" y="6474822"/>
            <a:ext cx="5938677" cy="338554"/>
          </a:xfrm>
          <a:prstGeom prst="rect">
            <a:avLst/>
          </a:prstGeom>
          <a:noFill/>
        </p:spPr>
        <p:txBody>
          <a:bodyPr wrap="none" rtlCol="0">
            <a:spAutoFit/>
          </a:bodyPr>
          <a:lstStyle/>
          <a:p>
            <a:r>
              <a:rPr lang="el-GR" dirty="0" smtClean="0"/>
              <a:t>Το Βασίλειο του Ηρώδη (κόκκινη γραμμή) και των διαδόχων του</a:t>
            </a:r>
            <a:endParaRPr lang="el-GR" dirty="0"/>
          </a:p>
        </p:txBody>
      </p:sp>
    </p:spTree>
  </p:cSld>
  <p:clrMapOvr>
    <a:masterClrMapping/>
  </p:clrMapOvr>
  <p:transition spd="slow">
    <p:cover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683568" y="1124744"/>
            <a:ext cx="4032448" cy="5112568"/>
          </a:xfrm>
          <a:ln>
            <a:solidFill>
              <a:schemeClr val="accent2"/>
            </a:solidFill>
          </a:ln>
        </p:spPr>
        <p:txBody>
          <a:bodyPr>
            <a:normAutofit/>
          </a:bodyPr>
          <a:lstStyle/>
          <a:p>
            <a:pPr eaLnBrk="1" hangingPunct="1"/>
            <a:r>
              <a:rPr lang="el-GR" sz="3200" b="1" dirty="0" smtClean="0">
                <a:solidFill>
                  <a:schemeClr val="accent2"/>
                </a:solidFill>
                <a:latin typeface="Palatino Linotype" pitchFamily="18" charset="0"/>
              </a:rPr>
              <a:t>ΠΑΡΟΥΣΙΑΣΗ :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Σ. Δεσπότης </a:t>
            </a:r>
            <a:br>
              <a:rPr lang="el-GR" sz="3200" b="1" dirty="0" smtClean="0">
                <a:solidFill>
                  <a:schemeClr val="accent2"/>
                </a:solidFill>
                <a:latin typeface="Palatino Linotype" pitchFamily="18" charset="0"/>
              </a:rPr>
            </a:br>
            <a:r>
              <a:rPr lang="el-GR" sz="3200" b="1" dirty="0" smtClean="0">
                <a:solidFill>
                  <a:schemeClr val="accent2"/>
                </a:solidFill>
                <a:latin typeface="Palatino Linotype" pitchFamily="18" charset="0"/>
              </a:rPr>
              <a:t>Αν. Καθηγητής Θεολογικής Σχολής Ε.Κ.Π.Α</a:t>
            </a:r>
            <a:endParaRPr lang="de-DE" sz="3200" b="1" dirty="0" smtClean="0">
              <a:solidFill>
                <a:schemeClr val="accent2"/>
              </a:solidFill>
              <a:latin typeface="Palatino Linotype" pitchFamily="18" charset="0"/>
            </a:endParaRPr>
          </a:p>
        </p:txBody>
      </p:sp>
      <p:sp>
        <p:nvSpPr>
          <p:cNvPr id="61444" name="Rectangle 3"/>
          <p:cNvSpPr>
            <a:spLocks noGrp="1" noChangeArrowheads="1"/>
          </p:cNvSpPr>
          <p:nvPr>
            <p:ph idx="1"/>
          </p:nvPr>
        </p:nvSpPr>
        <p:spPr>
          <a:xfrm>
            <a:off x="4860032" y="1124744"/>
            <a:ext cx="3744416" cy="5112568"/>
          </a:xfrm>
          <a:noFill/>
          <a:ln>
            <a:solidFill>
              <a:srgbClr val="663300"/>
            </a:solidFill>
          </a:ln>
        </p:spPr>
        <p:txBody>
          <a:bodyPr>
            <a:normAutofit/>
          </a:bodyPr>
          <a:lstStyle/>
          <a:p>
            <a:pPr eaLnBrk="1" hangingPunct="1"/>
            <a:r>
              <a:rPr lang="el-GR" dirty="0" smtClean="0"/>
              <a:t>ΒΙΒΛΙΟΓΡΑΦΙΑ: Σ. Δεσπότη, </a:t>
            </a:r>
            <a:r>
              <a:rPr lang="el-GR" i="1" dirty="0" smtClean="0"/>
              <a:t>Ο Ιησούς ως Χριστός και η Πολιτική Εξουσία</a:t>
            </a:r>
            <a:r>
              <a:rPr lang="el-GR" dirty="0" smtClean="0"/>
              <a:t>, Αθήνα: </a:t>
            </a:r>
            <a:r>
              <a:rPr lang="el-GR" dirty="0" err="1" smtClean="0"/>
              <a:t>Σταμούλης</a:t>
            </a:r>
            <a:r>
              <a:rPr lang="el-GR" dirty="0" smtClean="0"/>
              <a:t> 2006</a:t>
            </a:r>
          </a:p>
          <a:p>
            <a:pPr eaLnBrk="1" hangingPunct="1">
              <a:buFont typeface="Wingdings" pitchFamily="2" charset="2"/>
              <a:buNone/>
            </a:pPr>
            <a:endParaRPr lang="el-GR" i="1" dirty="0" smtClean="0">
              <a:solidFill>
                <a:schemeClr val="accent3">
                  <a:lumMod val="50000"/>
                </a:schemeClr>
              </a:solidFill>
            </a:endParaRPr>
          </a:p>
          <a:p>
            <a:pPr eaLnBrk="1" hangingPunct="1">
              <a:buFont typeface="Wingdings" pitchFamily="2" charset="2"/>
              <a:buNone/>
            </a:pPr>
            <a:r>
              <a:rPr lang="el-GR" sz="2000" b="1" i="1" dirty="0" smtClean="0">
                <a:solidFill>
                  <a:schemeClr val="accent3">
                    <a:lumMod val="50000"/>
                  </a:schemeClr>
                </a:solidFill>
              </a:rPr>
              <a:t>ΨΗΦΙΑΚΗ ΔΙΑΜΟΡΦΩΣΗ ΚΑΙ ΠΟΛΥΜΕΣΑ : </a:t>
            </a:r>
          </a:p>
          <a:p>
            <a:pPr eaLnBrk="1" hangingPunct="1">
              <a:buFont typeface="Wingdings" pitchFamily="2" charset="2"/>
              <a:buNone/>
            </a:pPr>
            <a:r>
              <a:rPr lang="el-GR" sz="2000" b="1" i="1" dirty="0" smtClean="0">
                <a:solidFill>
                  <a:schemeClr val="accent3">
                    <a:lumMod val="50000"/>
                  </a:schemeClr>
                </a:solidFill>
              </a:rPr>
              <a:t>Δ. Χ. Αλεξόπουλος</a:t>
            </a:r>
            <a:endParaRPr lang="de-DE" sz="2000" b="1" i="1" dirty="0" smtClean="0">
              <a:solidFill>
                <a:schemeClr val="accent3">
                  <a:lumMod val="50000"/>
                </a:schemeClr>
              </a:solidFill>
            </a:endParaRPr>
          </a:p>
        </p:txBody>
      </p:sp>
    </p:spTree>
  </p:cSld>
  <p:clrMapOvr>
    <a:masterClrMapping/>
  </p:clrMapOvr>
  <p:transition spd="slow">
    <p:cover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Εικόνα11.jpg"/>
          <p:cNvPicPr>
            <a:picLocks noChangeAspect="1"/>
          </p:cNvPicPr>
          <p:nvPr/>
        </p:nvPicPr>
        <p:blipFill>
          <a:blip r:embed="rId3" cstate="print">
            <a:lum bright="-10000"/>
          </a:blip>
          <a:stretch>
            <a:fillRect/>
          </a:stretch>
        </p:blipFill>
        <p:spPr>
          <a:xfrm>
            <a:off x="-24961" y="0"/>
            <a:ext cx="9168961" cy="6858000"/>
          </a:xfrm>
          <a:prstGeom prst="rect">
            <a:avLst/>
          </a:prstGeom>
          <a:effectLst>
            <a:outerShdw blurRad="1270000" dist="50800" dir="21540000" algn="ctr" rotWithShape="0">
              <a:srgbClr val="000000">
                <a:alpha val="11000"/>
              </a:srgbClr>
            </a:outerShdw>
          </a:effectLst>
        </p:spPr>
      </p:pic>
      <p:sp>
        <p:nvSpPr>
          <p:cNvPr id="5" name="4 - Θέση αριθμού διαφάνειας"/>
          <p:cNvSpPr>
            <a:spLocks noGrp="1"/>
          </p:cNvSpPr>
          <p:nvPr>
            <p:ph type="sldNum" sz="quarter" idx="12"/>
          </p:nvPr>
        </p:nvSpPr>
        <p:spPr/>
        <p:txBody>
          <a:bodyPr/>
          <a:lstStyle/>
          <a:p>
            <a:fld id="{DB17553C-3644-4DFF-90A8-7DCABD9881B2}" type="slidenum">
              <a:rPr lang="el-GR" smtClean="0"/>
              <a:pPr/>
              <a:t>74</a:t>
            </a:fld>
            <a:endParaRPr lang="el-GR"/>
          </a:p>
        </p:txBody>
      </p:sp>
    </p:spTree>
  </p:cSld>
  <p:clrMapOvr>
    <a:masterClrMapping/>
  </p:clrMapOvr>
  <p:transition spd="slow">
    <p:cover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subTitle" idx="4294967295"/>
          </p:nvPr>
        </p:nvSpPr>
        <p:spPr>
          <a:xfrm>
            <a:off x="611560" y="1484784"/>
            <a:ext cx="7993062" cy="5373216"/>
          </a:xfrm>
        </p:spPr>
        <p:txBody>
          <a:bodyPr>
            <a:normAutofit fontScale="70000" lnSpcReduction="20000"/>
          </a:bodyPr>
          <a:lstStyle/>
          <a:p>
            <a:pPr algn="just">
              <a:lnSpc>
                <a:spcPct val="160000"/>
              </a:lnSpc>
              <a:buFont typeface="Arial" charset="0"/>
              <a:buChar char="•"/>
            </a:pPr>
            <a:r>
              <a:rPr lang="el-GR" sz="2600" dirty="0" smtClean="0">
                <a:solidFill>
                  <a:schemeClr val="tx1"/>
                </a:solidFill>
                <a:latin typeface="Palatino Linotype" pitchFamily="18" charset="0"/>
              </a:rPr>
              <a:t>Σε αντίθεση προς τη Σταύρωση και Ανάσταση του Ι. Χριστού, μαρτυρούν το συγκεκριμένο γεγονός μόνον δύο Ευαγγελιστές, οι οποίοι όμως ειδικά σ’ αυτό το παρουσιάζουν στατιστικά τις </a:t>
            </a:r>
            <a:r>
              <a:rPr lang="el-GR" sz="2600" b="1" i="1" dirty="0" smtClean="0">
                <a:solidFill>
                  <a:schemeClr val="tx1"/>
                </a:solidFill>
                <a:latin typeface="Palatino Linotype" pitchFamily="18" charset="0"/>
              </a:rPr>
              <a:t>μεγαλύτερες διαφωνίες</a:t>
            </a:r>
            <a:r>
              <a:rPr lang="el-GR" sz="2600" b="1" dirty="0" smtClean="0">
                <a:solidFill>
                  <a:schemeClr val="tx1"/>
                </a:solidFill>
                <a:latin typeface="Palatino Linotype" pitchFamily="18" charset="0"/>
              </a:rPr>
              <a:t>.  </a:t>
            </a:r>
          </a:p>
          <a:p>
            <a:pPr algn="just">
              <a:lnSpc>
                <a:spcPct val="160000"/>
              </a:lnSpc>
              <a:buFont typeface="Arial" charset="0"/>
              <a:buChar char="•"/>
            </a:pPr>
            <a:r>
              <a:rPr lang="el-GR" sz="2600" dirty="0" smtClean="0">
                <a:solidFill>
                  <a:schemeClr val="tx1"/>
                </a:solidFill>
                <a:latin typeface="Palatino Linotype" pitchFamily="18" charset="0"/>
              </a:rPr>
              <a:t>Το </a:t>
            </a:r>
            <a:r>
              <a:rPr lang="el-GR" sz="2600" b="1" i="1" dirty="0" smtClean="0">
                <a:solidFill>
                  <a:schemeClr val="tx1"/>
                </a:solidFill>
                <a:latin typeface="Palatino Linotype" pitchFamily="18" charset="0"/>
              </a:rPr>
              <a:t>Κοράνι </a:t>
            </a:r>
            <a:r>
              <a:rPr lang="el-GR" sz="2900" dirty="0" smtClean="0">
                <a:solidFill>
                  <a:schemeClr val="tx1"/>
                </a:solidFill>
                <a:latin typeface="Palatino Linotype" pitchFamily="18" charset="0"/>
              </a:rPr>
              <a:t>(Σούρα </a:t>
            </a:r>
            <a:r>
              <a:rPr lang="el-GR" sz="2900" dirty="0" smtClean="0">
                <a:latin typeface="Palatino Linotype" pitchFamily="18" charset="0"/>
              </a:rPr>
              <a:t>3, 42-49 19, 16-21),</a:t>
            </a:r>
            <a:r>
              <a:rPr lang="el-GR" sz="2600" dirty="0" smtClean="0">
                <a:solidFill>
                  <a:schemeClr val="tx1"/>
                </a:solidFill>
                <a:latin typeface="Palatino Linotype" pitchFamily="18" charset="0"/>
              </a:rPr>
              <a:t> που διασώζει </a:t>
            </a:r>
            <a:r>
              <a:rPr lang="el-GR" sz="2600" dirty="0" err="1" smtClean="0">
                <a:solidFill>
                  <a:schemeClr val="tx1"/>
                </a:solidFill>
                <a:latin typeface="Palatino Linotype" pitchFamily="18" charset="0"/>
              </a:rPr>
              <a:t>ιουδαιοχριστιανικές</a:t>
            </a:r>
            <a:r>
              <a:rPr lang="el-GR" sz="2600" dirty="0" smtClean="0">
                <a:solidFill>
                  <a:schemeClr val="tx1"/>
                </a:solidFill>
                <a:latin typeface="Palatino Linotype" pitchFamily="18" charset="0"/>
              </a:rPr>
              <a:t> παραδόσεις, ενώ αναγνωρίζει και περιγράφει με ζωηρά χρώματα την εκ Παρθένου γέννηση (χωρίς όμως να αναγνωρίζει το </a:t>
            </a:r>
            <a:r>
              <a:rPr lang="el-GR" sz="2600" dirty="0" err="1" smtClean="0">
                <a:solidFill>
                  <a:schemeClr val="tx1"/>
                </a:solidFill>
                <a:latin typeface="Palatino Linotype" pitchFamily="18" charset="0"/>
              </a:rPr>
              <a:t>τεχθέν</a:t>
            </a:r>
            <a:r>
              <a:rPr lang="el-GR" sz="2600" dirty="0" smtClean="0">
                <a:solidFill>
                  <a:schemeClr val="tx1"/>
                </a:solidFill>
                <a:latin typeface="Palatino Linotype" pitchFamily="18" charset="0"/>
              </a:rPr>
              <a:t> βρέφος/τον </a:t>
            </a:r>
            <a:r>
              <a:rPr lang="el-GR" sz="2600" dirty="0" err="1" smtClean="0">
                <a:solidFill>
                  <a:schemeClr val="tx1"/>
                </a:solidFill>
                <a:latin typeface="Palatino Linotype" pitchFamily="18" charset="0"/>
              </a:rPr>
              <a:t>Ισά</a:t>
            </a:r>
            <a:r>
              <a:rPr lang="el-GR" sz="2600" dirty="0" smtClean="0">
                <a:solidFill>
                  <a:schemeClr val="tx1"/>
                </a:solidFill>
                <a:latin typeface="Palatino Linotype" pitchFamily="18" charset="0"/>
              </a:rPr>
              <a:t> ως τον Υιό του Θεού), αρνείται κατηγορηματικά </a:t>
            </a:r>
            <a:r>
              <a:rPr lang="el-GR" sz="2600" b="1" i="1" dirty="0" smtClean="0">
                <a:solidFill>
                  <a:schemeClr val="tx1"/>
                </a:solidFill>
                <a:latin typeface="Palatino Linotype" pitchFamily="18" charset="0"/>
              </a:rPr>
              <a:t>την αλήθεια της Σταύρωσης και της Ανάστασης του Ιησού, που συνιστούν τον πυρήνα του </a:t>
            </a:r>
            <a:r>
              <a:rPr lang="el-GR" sz="2600" b="1" i="1" dirty="0" err="1" smtClean="0">
                <a:solidFill>
                  <a:schemeClr val="tx1"/>
                </a:solidFill>
                <a:latin typeface="Palatino Linotype" pitchFamily="18" charset="0"/>
              </a:rPr>
              <a:t>Χριστιαν</a:t>
            </a:r>
            <a:r>
              <a:rPr lang="el-GR" sz="2600" b="1" dirty="0" smtClean="0">
                <a:solidFill>
                  <a:schemeClr val="tx1"/>
                </a:solidFill>
                <a:latin typeface="Palatino Linotype" pitchFamily="18" charset="0"/>
              </a:rPr>
              <a:t>. </a:t>
            </a:r>
            <a:r>
              <a:rPr lang="el-GR" sz="2600" dirty="0" smtClean="0">
                <a:solidFill>
                  <a:schemeClr val="tx1"/>
                </a:solidFill>
                <a:latin typeface="Palatino Linotype" pitchFamily="18" charset="0"/>
              </a:rPr>
              <a:t>Η ίδια η βυζαντινή Εικόνα της Γέννησης αλλά και η Υμνολογία (π.χ. των Ωρών) παραπέμπει ν εις </a:t>
            </a:r>
            <a:r>
              <a:rPr lang="el-GR" sz="2600" dirty="0" smtClean="0">
                <a:latin typeface="Palatino Linotype" pitchFamily="18" charset="0"/>
              </a:rPr>
              <a:t>την </a:t>
            </a:r>
            <a:r>
              <a:rPr lang="el-GR" sz="2600" dirty="0" err="1" smtClean="0">
                <a:latin typeface="Palatino Linotype" pitchFamily="18" charset="0"/>
              </a:rPr>
              <a:t>Άδη</a:t>
            </a:r>
            <a:r>
              <a:rPr lang="el-GR" sz="2600" dirty="0" smtClean="0">
                <a:latin typeface="Palatino Linotype" pitchFamily="18" charset="0"/>
              </a:rPr>
              <a:t> </a:t>
            </a:r>
            <a:r>
              <a:rPr lang="el-GR" sz="2600" dirty="0" err="1" smtClean="0">
                <a:solidFill>
                  <a:schemeClr val="tx1"/>
                </a:solidFill>
                <a:latin typeface="Palatino Linotype" pitchFamily="18" charset="0"/>
              </a:rPr>
              <a:t>Κάθοδον</a:t>
            </a:r>
            <a:r>
              <a:rPr lang="el-GR" sz="2600" dirty="0" smtClean="0">
                <a:solidFill>
                  <a:schemeClr val="tx1"/>
                </a:solidFill>
                <a:latin typeface="Palatino Linotype" pitchFamily="18" charset="0"/>
              </a:rPr>
              <a:t>.</a:t>
            </a:r>
            <a:endParaRPr lang="de-DE" sz="2000" dirty="0" smtClean="0">
              <a:latin typeface="Palatino Linotype" pitchFamily="18" charset="0"/>
            </a:endParaRPr>
          </a:p>
        </p:txBody>
      </p:sp>
      <p:sp>
        <p:nvSpPr>
          <p:cNvPr id="5" name="Rectangle 2"/>
          <p:cNvSpPr txBox="1">
            <a:spLocks noChangeArrowheads="1"/>
          </p:cNvSpPr>
          <p:nvPr/>
        </p:nvSpPr>
        <p:spPr>
          <a:xfrm>
            <a:off x="518864" y="764704"/>
            <a:ext cx="8229600" cy="1069848"/>
          </a:xfrm>
          <a:prstGeom prst="rect">
            <a:avLst/>
          </a:prstGeom>
        </p:spPr>
        <p:txBody>
          <a:bodyPr vert="horz"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l-GR" sz="3200" b="1" dirty="0" smtClean="0">
                <a:solidFill>
                  <a:schemeClr val="accent2"/>
                </a:solidFill>
                <a:latin typeface="Palatino Linotype" pitchFamily="18" charset="0"/>
                <a:ea typeface="+mj-ea"/>
                <a:cs typeface="+mj-cs"/>
              </a:rPr>
              <a:t>Ε</a:t>
            </a:r>
            <a:r>
              <a:rPr kumimoji="0" lang="el-GR" sz="3200" b="1" i="0" u="none" strike="noStrike" kern="1200" cap="none" spc="0" normalizeH="0" baseline="0" noProof="0" dirty="0" smtClean="0">
                <a:ln>
                  <a:noFill/>
                </a:ln>
                <a:solidFill>
                  <a:schemeClr val="accent2"/>
                </a:solidFill>
                <a:effectLst/>
                <a:uLnTx/>
                <a:uFillTx/>
                <a:latin typeface="Palatino Linotype" pitchFamily="18" charset="0"/>
                <a:ea typeface="+mj-ea"/>
                <a:cs typeface="+mj-cs"/>
              </a:rPr>
              <a:t>. Οι Εκ-</a:t>
            </a:r>
            <a:r>
              <a:rPr kumimoji="0" lang="el-GR" sz="3200" b="1" i="1" u="none" strike="noStrike" kern="1200" cap="none" spc="0" normalizeH="0" baseline="0" noProof="0" dirty="0" smtClean="0">
                <a:ln>
                  <a:noFill/>
                </a:ln>
                <a:solidFill>
                  <a:schemeClr val="accent2"/>
                </a:solidFill>
                <a:effectLst/>
                <a:uLnTx/>
                <a:uFillTx/>
                <a:latin typeface="Palatino Linotype" pitchFamily="18" charset="0"/>
                <a:ea typeface="+mj-ea"/>
                <a:cs typeface="+mj-cs"/>
              </a:rPr>
              <a:t>πλήξεις</a:t>
            </a:r>
            <a:r>
              <a:rPr kumimoji="0" lang="el-GR" sz="3200" b="1" i="0" u="none" strike="noStrike" kern="1200" cap="none" spc="0" normalizeH="0" baseline="0" noProof="0" dirty="0" smtClean="0">
                <a:ln>
                  <a:noFill/>
                </a:ln>
                <a:solidFill>
                  <a:schemeClr val="accent2"/>
                </a:solidFill>
                <a:effectLst/>
                <a:uLnTx/>
                <a:uFillTx/>
                <a:latin typeface="Palatino Linotype" pitchFamily="18" charset="0"/>
                <a:ea typeface="+mj-ea"/>
                <a:cs typeface="+mj-cs"/>
              </a:rPr>
              <a:t> των Χριστουγέννων</a:t>
            </a:r>
            <a:endParaRPr kumimoji="0" lang="de-DE" sz="3200" b="1" i="0" u="none" strike="noStrike" kern="1200" cap="none" spc="0" normalizeH="0" baseline="0" noProof="0" dirty="0" smtClean="0">
              <a:ln>
                <a:noFill/>
              </a:ln>
              <a:solidFill>
                <a:schemeClr val="accent2"/>
              </a:solidFill>
              <a:effectLst/>
              <a:uLnTx/>
              <a:uFillTx/>
              <a:latin typeface="Palatino Linotype" pitchFamily="18" charset="0"/>
              <a:ea typeface="+mj-ea"/>
              <a:cs typeface="+mj-cs"/>
            </a:endParaRPr>
          </a:p>
        </p:txBody>
      </p:sp>
    </p:spTree>
  </p:cSld>
  <p:clrMapOvr>
    <a:masterClrMapping/>
  </p:clrMapOvr>
  <p:transition spd="slow">
    <p:cover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58952"/>
            <a:ext cx="8229600" cy="1069848"/>
          </a:xfrm>
        </p:spPr>
        <p:txBody>
          <a:bodyPr>
            <a:normAutofit/>
          </a:bodyPr>
          <a:lstStyle/>
          <a:p>
            <a:pPr algn="just" eaLnBrk="1" hangingPunct="1"/>
            <a:r>
              <a:rPr lang="el-GR" sz="3200" b="1" dirty="0" smtClean="0">
                <a:solidFill>
                  <a:schemeClr val="accent2"/>
                </a:solidFill>
                <a:latin typeface="Palatino Linotype" pitchFamily="18" charset="0"/>
              </a:rPr>
              <a:t>Ε1. Οι Εκ-</a:t>
            </a:r>
            <a:r>
              <a:rPr lang="el-GR" sz="3200" b="1" i="1" dirty="0" smtClean="0">
                <a:solidFill>
                  <a:schemeClr val="accent2"/>
                </a:solidFill>
                <a:latin typeface="Palatino Linotype" pitchFamily="18" charset="0"/>
              </a:rPr>
              <a:t>πλήξεις</a:t>
            </a:r>
            <a:r>
              <a:rPr lang="el-GR" sz="3200" b="1" dirty="0" smtClean="0">
                <a:solidFill>
                  <a:schemeClr val="accent2"/>
                </a:solidFill>
                <a:latin typeface="Palatino Linotype" pitchFamily="18" charset="0"/>
              </a:rPr>
              <a:t> των Χριστουγέννων</a:t>
            </a:r>
            <a:endParaRPr lang="de-DE" sz="3200" b="1" dirty="0" smtClean="0">
              <a:solidFill>
                <a:schemeClr val="accent2"/>
              </a:solidFill>
              <a:latin typeface="Palatino Linotype" pitchFamily="18" charset="0"/>
            </a:endParaRPr>
          </a:p>
        </p:txBody>
      </p:sp>
      <p:sp>
        <p:nvSpPr>
          <p:cNvPr id="6147" name="Rectangle 3"/>
          <p:cNvSpPr>
            <a:spLocks noGrp="1" noChangeArrowheads="1"/>
          </p:cNvSpPr>
          <p:nvPr>
            <p:ph type="subTitle" idx="4294967295"/>
          </p:nvPr>
        </p:nvSpPr>
        <p:spPr>
          <a:xfrm>
            <a:off x="539553" y="1340769"/>
            <a:ext cx="8136904" cy="4896544"/>
          </a:xfrm>
        </p:spPr>
        <p:txBody>
          <a:bodyPr>
            <a:normAutofit fontScale="55000" lnSpcReduction="20000"/>
          </a:bodyPr>
          <a:lstStyle/>
          <a:p>
            <a:pPr algn="just">
              <a:lnSpc>
                <a:spcPct val="150000"/>
              </a:lnSpc>
              <a:buFont typeface="Arial" charset="0"/>
              <a:buChar char="•"/>
            </a:pPr>
            <a:r>
              <a:rPr lang="el-GR" sz="3300" dirty="0" smtClean="0"/>
              <a:t>Στο αρχαιότερο Ευαγγέλιο, το </a:t>
            </a:r>
            <a:r>
              <a:rPr lang="el-GR" sz="3300" i="1" dirty="0" smtClean="0"/>
              <a:t>Κατά Μάρκον</a:t>
            </a:r>
            <a:r>
              <a:rPr lang="el-GR" sz="3300" dirty="0" smtClean="0"/>
              <a:t>, όπου δεν περιγράφεται η γέννηση του Ιησού, ο Ιησούς περιφρονητικά αποκαλείται από τους συμπατριώτες του ως υιός της Μαρίας, και όχι ως υιός/</a:t>
            </a:r>
            <a:r>
              <a:rPr lang="el-GR" sz="3300" dirty="0" err="1" smtClean="0"/>
              <a:t>ben </a:t>
            </a:r>
            <a:r>
              <a:rPr lang="el-GR" sz="3300" dirty="0" smtClean="0"/>
              <a:t>του Ιωσήφ, όπως ήταν σύνηθες στον </a:t>
            </a:r>
            <a:r>
              <a:rPr lang="el-GR" sz="3300" cap="all" dirty="0" smtClean="0"/>
              <a:t>ι</a:t>
            </a:r>
            <a:r>
              <a:rPr lang="el-GR" sz="3300" dirty="0" smtClean="0"/>
              <a:t>ουδαϊσμό: </a:t>
            </a:r>
            <a:r>
              <a:rPr lang="el-GR" sz="3300" b="1" i="1" dirty="0" err="1" smtClean="0"/>
              <a:t>οὐχ</a:t>
            </a:r>
            <a:r>
              <a:rPr lang="el-GR" sz="3300" b="1" i="1" dirty="0" smtClean="0"/>
              <a:t> </a:t>
            </a:r>
            <a:r>
              <a:rPr lang="el-GR" sz="3300" b="1" i="1" dirty="0" err="1" smtClean="0"/>
              <a:t>οὗτός</a:t>
            </a:r>
            <a:r>
              <a:rPr lang="el-GR" sz="3300" b="1" i="1" dirty="0" smtClean="0"/>
              <a:t> </a:t>
            </a:r>
            <a:r>
              <a:rPr lang="el-GR" sz="3300" b="1" i="1" dirty="0" err="1" smtClean="0"/>
              <a:t>ἐστιν</a:t>
            </a:r>
            <a:r>
              <a:rPr lang="el-GR" sz="3300" b="1" i="1" dirty="0" smtClean="0"/>
              <a:t> ὁ </a:t>
            </a:r>
            <a:r>
              <a:rPr lang="el-GR" sz="3300" b="1" i="1" dirty="0" err="1" smtClean="0"/>
              <a:t>τέκτων͵</a:t>
            </a:r>
            <a:r>
              <a:rPr lang="el-GR" sz="3300" b="1" i="1" dirty="0" smtClean="0"/>
              <a:t> ὁ </a:t>
            </a:r>
            <a:r>
              <a:rPr lang="el-GR" sz="3300" b="1" i="1" dirty="0" err="1" smtClean="0"/>
              <a:t>υἱὸς</a:t>
            </a:r>
            <a:r>
              <a:rPr lang="el-GR" sz="3300" b="1" i="1" dirty="0" smtClean="0"/>
              <a:t> </a:t>
            </a:r>
            <a:r>
              <a:rPr lang="el-GR" sz="3300" b="1" i="1" dirty="0" err="1" smtClean="0"/>
              <a:t>τῆς</a:t>
            </a:r>
            <a:r>
              <a:rPr lang="el-GR" sz="3300" b="1" i="1" dirty="0" smtClean="0"/>
              <a:t> </a:t>
            </a:r>
            <a:r>
              <a:rPr lang="el-GR" sz="3300" b="1" i="1" dirty="0" err="1" smtClean="0"/>
              <a:t>Μαρίας</a:t>
            </a:r>
            <a:r>
              <a:rPr lang="el-GR" sz="3300" b="1" i="1" dirty="0" smtClean="0"/>
              <a:t> </a:t>
            </a:r>
            <a:r>
              <a:rPr lang="el-GR" sz="3300" i="1" dirty="0" err="1" smtClean="0"/>
              <a:t>καὶ</a:t>
            </a:r>
            <a:r>
              <a:rPr lang="el-GR" sz="3300" i="1" dirty="0" smtClean="0"/>
              <a:t> </a:t>
            </a:r>
            <a:r>
              <a:rPr lang="el-GR" sz="3300" i="1" dirty="0" err="1" smtClean="0"/>
              <a:t>ἀδελφὸς</a:t>
            </a:r>
            <a:r>
              <a:rPr lang="el-GR" sz="3300" i="1" dirty="0" smtClean="0"/>
              <a:t> </a:t>
            </a:r>
            <a:r>
              <a:rPr lang="el-GR" sz="3300" i="1" dirty="0" err="1" smtClean="0"/>
              <a:t>Ἰακώβου</a:t>
            </a:r>
            <a:r>
              <a:rPr lang="el-GR" sz="3300" i="1" dirty="0" smtClean="0"/>
              <a:t> </a:t>
            </a:r>
            <a:r>
              <a:rPr lang="el-GR" sz="3300" i="1" dirty="0" err="1" smtClean="0"/>
              <a:t>καὶ</a:t>
            </a:r>
            <a:r>
              <a:rPr lang="el-GR" sz="3300" i="1" dirty="0" smtClean="0"/>
              <a:t> </a:t>
            </a:r>
            <a:r>
              <a:rPr lang="el-GR" sz="3300" i="1" dirty="0" err="1" smtClean="0"/>
              <a:t>Ἰωσῆτος</a:t>
            </a:r>
            <a:r>
              <a:rPr lang="el-GR" sz="3300" i="1" dirty="0" smtClean="0"/>
              <a:t> </a:t>
            </a:r>
            <a:r>
              <a:rPr lang="el-GR" sz="3300" i="1" dirty="0" err="1" smtClean="0"/>
              <a:t>καὶ</a:t>
            </a:r>
            <a:r>
              <a:rPr lang="el-GR" sz="3300" i="1" dirty="0" smtClean="0"/>
              <a:t> </a:t>
            </a:r>
            <a:r>
              <a:rPr lang="el-GR" sz="3300" i="1" dirty="0" err="1" smtClean="0"/>
              <a:t>Ἰούδα</a:t>
            </a:r>
            <a:r>
              <a:rPr lang="el-GR" sz="3300" i="1" dirty="0" smtClean="0"/>
              <a:t> </a:t>
            </a:r>
            <a:r>
              <a:rPr lang="el-GR" sz="3300" i="1" dirty="0" err="1" smtClean="0"/>
              <a:t>καὶ</a:t>
            </a:r>
            <a:r>
              <a:rPr lang="el-GR" sz="3300" i="1" dirty="0" smtClean="0"/>
              <a:t> </a:t>
            </a:r>
            <a:r>
              <a:rPr lang="el-GR" sz="3300" i="1" dirty="0" err="1" smtClean="0"/>
              <a:t>Σίμωνος</a:t>
            </a:r>
            <a:r>
              <a:rPr lang="el-GR" sz="3300" i="1" dirty="0" smtClean="0"/>
              <a:t>; </a:t>
            </a:r>
            <a:r>
              <a:rPr lang="el-GR" sz="3300" i="1" dirty="0" err="1" smtClean="0"/>
              <a:t>καὶ</a:t>
            </a:r>
            <a:r>
              <a:rPr lang="el-GR" sz="3300" i="1" dirty="0" smtClean="0"/>
              <a:t> </a:t>
            </a:r>
            <a:r>
              <a:rPr lang="el-GR" sz="3300" i="1" dirty="0" err="1" smtClean="0"/>
              <a:t>οὐκ</a:t>
            </a:r>
            <a:r>
              <a:rPr lang="el-GR" sz="3300" i="1" dirty="0" smtClean="0"/>
              <a:t> </a:t>
            </a:r>
            <a:r>
              <a:rPr lang="el-GR" sz="3300" i="1" dirty="0" err="1" smtClean="0"/>
              <a:t>εἰσὶν</a:t>
            </a:r>
            <a:r>
              <a:rPr lang="el-GR" sz="3300" i="1" dirty="0" smtClean="0"/>
              <a:t> </a:t>
            </a:r>
            <a:r>
              <a:rPr lang="el-GR" sz="3300" i="1" dirty="0" err="1" smtClean="0"/>
              <a:t>αἱ</a:t>
            </a:r>
            <a:r>
              <a:rPr lang="el-GR" sz="3300" i="1" dirty="0" smtClean="0"/>
              <a:t> </a:t>
            </a:r>
            <a:r>
              <a:rPr lang="el-GR" sz="3300" i="1" dirty="0" err="1" smtClean="0"/>
              <a:t>ἀδελφαὶ</a:t>
            </a:r>
            <a:r>
              <a:rPr lang="el-GR" sz="3300" i="1" dirty="0" smtClean="0"/>
              <a:t> </a:t>
            </a:r>
            <a:r>
              <a:rPr lang="el-GR" sz="3300" i="1" dirty="0" err="1" smtClean="0"/>
              <a:t>αὐτοῦ</a:t>
            </a:r>
            <a:r>
              <a:rPr lang="el-GR" sz="3300" i="1" dirty="0" smtClean="0"/>
              <a:t> </a:t>
            </a:r>
            <a:r>
              <a:rPr lang="el-GR" sz="3300" i="1" dirty="0" err="1" smtClean="0"/>
              <a:t>ὧδε</a:t>
            </a:r>
            <a:r>
              <a:rPr lang="el-GR" sz="3300" i="1" dirty="0" smtClean="0"/>
              <a:t> </a:t>
            </a:r>
            <a:r>
              <a:rPr lang="el-GR" sz="3300" i="1" dirty="0" err="1" smtClean="0"/>
              <a:t>πρὸς</a:t>
            </a:r>
            <a:r>
              <a:rPr lang="el-GR" sz="3300" i="1" dirty="0" smtClean="0"/>
              <a:t> </a:t>
            </a:r>
            <a:r>
              <a:rPr lang="el-GR" sz="3300" i="1" dirty="0" err="1" smtClean="0"/>
              <a:t>ἡμᾶς</a:t>
            </a:r>
            <a:r>
              <a:rPr lang="el-GR" sz="3300" i="1" dirty="0" smtClean="0"/>
              <a:t>; </a:t>
            </a:r>
            <a:r>
              <a:rPr lang="el-GR" sz="3300" i="1" dirty="0" err="1" smtClean="0"/>
              <a:t>καὶ</a:t>
            </a:r>
            <a:r>
              <a:rPr lang="el-GR" sz="3300" i="1" dirty="0" smtClean="0"/>
              <a:t> </a:t>
            </a:r>
            <a:r>
              <a:rPr lang="el-GR" sz="3300" i="1" dirty="0" err="1" smtClean="0"/>
              <a:t>ἐσκανδαλίζοντο</a:t>
            </a:r>
            <a:r>
              <a:rPr lang="el-GR" sz="3300" i="1" dirty="0" smtClean="0"/>
              <a:t> </a:t>
            </a:r>
            <a:r>
              <a:rPr lang="el-GR" sz="3300" i="1" dirty="0" err="1" smtClean="0"/>
              <a:t>ἐν</a:t>
            </a:r>
            <a:r>
              <a:rPr lang="el-GR" sz="3300" i="1" dirty="0" smtClean="0"/>
              <a:t> </a:t>
            </a:r>
            <a:r>
              <a:rPr lang="el-GR" sz="3300" i="1" dirty="0" err="1" smtClean="0"/>
              <a:t>αὐτῷ</a:t>
            </a:r>
            <a:endParaRPr lang="el-GR" sz="3300" i="1" dirty="0" smtClean="0"/>
          </a:p>
          <a:p>
            <a:pPr algn="just">
              <a:lnSpc>
                <a:spcPct val="150000"/>
              </a:lnSpc>
              <a:buFont typeface="Arial" charset="0"/>
              <a:buChar char="•"/>
            </a:pPr>
            <a:r>
              <a:rPr lang="el-GR" sz="3600" dirty="0" smtClean="0"/>
              <a:t>Άλλωστε μαρτυρία για τη γέννηση του Ιησού από μητέρα μόνον, έχουμε ήδη στον Παύλο, στην </a:t>
            </a:r>
            <a:r>
              <a:rPr lang="el-GR" sz="3600" i="1" dirty="0" smtClean="0"/>
              <a:t>Προς </a:t>
            </a:r>
            <a:r>
              <a:rPr lang="el-GR" sz="3600" i="1" dirty="0" err="1" smtClean="0"/>
              <a:t>Γαλάτας</a:t>
            </a:r>
            <a:r>
              <a:rPr lang="el-GR" sz="3600" i="1" dirty="0" smtClean="0"/>
              <a:t> </a:t>
            </a:r>
            <a:r>
              <a:rPr lang="el-GR" sz="3600" dirty="0" smtClean="0"/>
              <a:t>η οποία γράφτηκε πριν τα Ευαγγέλια: </a:t>
            </a:r>
            <a:r>
              <a:rPr lang="el-GR" sz="3600" i="1" dirty="0" err="1" smtClean="0"/>
              <a:t>ὅτε</a:t>
            </a:r>
            <a:r>
              <a:rPr lang="el-GR" sz="3600" i="1" dirty="0" smtClean="0"/>
              <a:t> </a:t>
            </a:r>
            <a:r>
              <a:rPr lang="el-GR" sz="3600" i="1" dirty="0" err="1" smtClean="0"/>
              <a:t>δὲ</a:t>
            </a:r>
            <a:r>
              <a:rPr lang="el-GR" sz="3600" i="1" dirty="0" smtClean="0"/>
              <a:t> </a:t>
            </a:r>
            <a:r>
              <a:rPr lang="el-GR" sz="3600" i="1" dirty="0" err="1" smtClean="0"/>
              <a:t>ἦλθεν</a:t>
            </a:r>
            <a:r>
              <a:rPr lang="el-GR" sz="3600" i="1" dirty="0" smtClean="0"/>
              <a:t> </a:t>
            </a:r>
            <a:r>
              <a:rPr lang="el-GR" sz="3600" i="1" dirty="0" err="1" smtClean="0"/>
              <a:t>τὸ</a:t>
            </a:r>
            <a:r>
              <a:rPr lang="el-GR" sz="3600" i="1" dirty="0" smtClean="0"/>
              <a:t> </a:t>
            </a:r>
            <a:r>
              <a:rPr lang="el-GR" sz="3600" i="1" dirty="0" err="1" smtClean="0"/>
              <a:t>πλήρωμα</a:t>
            </a:r>
            <a:r>
              <a:rPr lang="el-GR" sz="3600" i="1" dirty="0" smtClean="0"/>
              <a:t> </a:t>
            </a:r>
            <a:r>
              <a:rPr lang="el-GR" sz="3600" i="1" dirty="0" err="1" smtClean="0"/>
              <a:t>τοῦ</a:t>
            </a:r>
            <a:r>
              <a:rPr lang="el-GR" sz="3600" i="1" dirty="0" smtClean="0"/>
              <a:t> </a:t>
            </a:r>
            <a:r>
              <a:rPr lang="el-GR" sz="3600" i="1" dirty="0" err="1" smtClean="0"/>
              <a:t>χρόνου͵</a:t>
            </a:r>
            <a:r>
              <a:rPr lang="el-GR" sz="3600" i="1" dirty="0" smtClean="0"/>
              <a:t> </a:t>
            </a:r>
            <a:r>
              <a:rPr lang="el-GR" sz="3600" i="1" dirty="0" err="1" smtClean="0"/>
              <a:t>ἐξαπέστειλεν</a:t>
            </a:r>
            <a:r>
              <a:rPr lang="el-GR" sz="3600" i="1" dirty="0" smtClean="0"/>
              <a:t> ὁ </a:t>
            </a:r>
            <a:r>
              <a:rPr lang="el-GR" sz="3600" i="1" dirty="0" err="1" smtClean="0"/>
              <a:t>Θεὸς</a:t>
            </a:r>
            <a:r>
              <a:rPr lang="el-GR" sz="3600" i="1" dirty="0" smtClean="0"/>
              <a:t> </a:t>
            </a:r>
            <a:r>
              <a:rPr lang="el-GR" sz="3600" i="1" dirty="0" err="1" smtClean="0"/>
              <a:t>τὸν</a:t>
            </a:r>
            <a:r>
              <a:rPr lang="el-GR" sz="3600" i="1" dirty="0" smtClean="0"/>
              <a:t> </a:t>
            </a:r>
            <a:r>
              <a:rPr lang="el-GR" sz="3600" i="1" dirty="0" err="1" smtClean="0"/>
              <a:t>Υἱὸν</a:t>
            </a:r>
            <a:r>
              <a:rPr lang="el-GR" sz="3600" i="1" dirty="0" smtClean="0"/>
              <a:t> </a:t>
            </a:r>
            <a:r>
              <a:rPr lang="el-GR" sz="3600" i="1" dirty="0" err="1" smtClean="0"/>
              <a:t>αὐτοῦ͵</a:t>
            </a:r>
            <a:r>
              <a:rPr lang="el-GR" sz="3600" i="1" dirty="0" smtClean="0"/>
              <a:t> </a:t>
            </a:r>
            <a:r>
              <a:rPr lang="el-GR" sz="3600" b="1" i="1" dirty="0" err="1" smtClean="0"/>
              <a:t>γενόμενον</a:t>
            </a:r>
            <a:r>
              <a:rPr lang="el-GR" sz="3600" b="1" i="1" dirty="0" smtClean="0"/>
              <a:t> </a:t>
            </a:r>
            <a:r>
              <a:rPr lang="el-GR" sz="3600" b="1" i="1" dirty="0" err="1" smtClean="0"/>
              <a:t>ἐκ</a:t>
            </a:r>
            <a:r>
              <a:rPr lang="el-GR" sz="3600" b="1" i="1" dirty="0" smtClean="0"/>
              <a:t> </a:t>
            </a:r>
            <a:r>
              <a:rPr lang="el-GR" sz="3600" b="1" i="1" dirty="0" err="1" smtClean="0"/>
              <a:t>γυναικός</a:t>
            </a:r>
            <a:r>
              <a:rPr lang="el-GR" sz="3600" i="1" dirty="0" err="1" smtClean="0"/>
              <a:t>͵</a:t>
            </a:r>
            <a:r>
              <a:rPr lang="el-GR" sz="3600" i="1" dirty="0" smtClean="0"/>
              <a:t> </a:t>
            </a:r>
            <a:r>
              <a:rPr lang="el-GR" sz="3600" i="1" dirty="0" err="1" smtClean="0"/>
              <a:t>γενόμενον</a:t>
            </a:r>
            <a:r>
              <a:rPr lang="el-GR" sz="3600" i="1" dirty="0" smtClean="0"/>
              <a:t> </a:t>
            </a:r>
            <a:r>
              <a:rPr lang="el-GR" sz="3600" i="1" dirty="0" err="1" smtClean="0"/>
              <a:t>ὑπὸ</a:t>
            </a:r>
            <a:r>
              <a:rPr lang="el-GR" sz="3600" i="1" dirty="0" smtClean="0"/>
              <a:t> </a:t>
            </a:r>
            <a:r>
              <a:rPr lang="el-GR" sz="3600" i="1" dirty="0" err="1" smtClean="0"/>
              <a:t>Νόμον͵</a:t>
            </a:r>
            <a:r>
              <a:rPr lang="el-GR" sz="3600" i="1" dirty="0" smtClean="0"/>
              <a:t> </a:t>
            </a:r>
            <a:r>
              <a:rPr lang="el-GR" sz="3600" i="1" dirty="0" err="1" smtClean="0"/>
              <a:t>ἵνα</a:t>
            </a:r>
            <a:r>
              <a:rPr lang="el-GR" sz="3600" i="1" dirty="0" smtClean="0"/>
              <a:t> </a:t>
            </a:r>
            <a:r>
              <a:rPr lang="el-GR" sz="3600" i="1" dirty="0" err="1" smtClean="0"/>
              <a:t>τοὺς</a:t>
            </a:r>
            <a:r>
              <a:rPr lang="el-GR" sz="3600" i="1" dirty="0" smtClean="0"/>
              <a:t> </a:t>
            </a:r>
            <a:r>
              <a:rPr lang="el-GR" sz="3600" i="1" dirty="0" err="1" smtClean="0"/>
              <a:t>ὑπὸ</a:t>
            </a:r>
            <a:r>
              <a:rPr lang="el-GR" sz="3600" i="1" dirty="0" smtClean="0"/>
              <a:t> </a:t>
            </a:r>
            <a:r>
              <a:rPr lang="el-GR" sz="3600" i="1" dirty="0" err="1" smtClean="0"/>
              <a:t>νόμον</a:t>
            </a:r>
            <a:r>
              <a:rPr lang="el-GR" sz="3600" i="1" dirty="0" smtClean="0"/>
              <a:t> </a:t>
            </a:r>
            <a:r>
              <a:rPr lang="el-GR" sz="3600" i="1" dirty="0" err="1" smtClean="0"/>
              <a:t>ἐξαγοράσῃ͵</a:t>
            </a:r>
            <a:r>
              <a:rPr lang="el-GR" sz="3600" i="1" dirty="0" smtClean="0"/>
              <a:t> </a:t>
            </a:r>
            <a:r>
              <a:rPr lang="el-GR" sz="3600" i="1" dirty="0" err="1" smtClean="0"/>
              <a:t>ἵνα</a:t>
            </a:r>
            <a:r>
              <a:rPr lang="el-GR" sz="3600" i="1" dirty="0" smtClean="0"/>
              <a:t> </a:t>
            </a:r>
            <a:r>
              <a:rPr lang="el-GR" sz="3600" i="1" dirty="0" err="1" smtClean="0"/>
              <a:t>τὴν</a:t>
            </a:r>
            <a:r>
              <a:rPr lang="el-GR" sz="3600" i="1" dirty="0" smtClean="0"/>
              <a:t> </a:t>
            </a:r>
            <a:r>
              <a:rPr lang="el-GR" sz="3600" i="1" dirty="0" err="1" smtClean="0"/>
              <a:t>υἱοθεσίαν</a:t>
            </a:r>
            <a:r>
              <a:rPr lang="el-GR" sz="3600" i="1" dirty="0" smtClean="0"/>
              <a:t> </a:t>
            </a:r>
            <a:r>
              <a:rPr lang="el-GR" sz="3600" i="1" dirty="0" err="1" smtClean="0"/>
              <a:t>ἀπολάβωμεν</a:t>
            </a:r>
            <a:r>
              <a:rPr lang="el-GR" sz="3600" b="1" dirty="0" smtClean="0"/>
              <a:t> </a:t>
            </a:r>
            <a:r>
              <a:rPr lang="el-GR" sz="3600" dirty="0" smtClean="0"/>
              <a:t>(</a:t>
            </a:r>
            <a:r>
              <a:rPr lang="el-GR" sz="3600" dirty="0" err="1" smtClean="0"/>
              <a:t>Γαλ</a:t>
            </a:r>
            <a:r>
              <a:rPr lang="el-GR" sz="3600" dirty="0" smtClean="0"/>
              <a:t>. 4, 4).</a:t>
            </a:r>
            <a:endParaRPr lang="el-GR" sz="3600" dirty="0" smtClean="0">
              <a:latin typeface="Palatino Linotype" pitchFamily="18" charset="0"/>
            </a:endParaRPr>
          </a:p>
          <a:p>
            <a:pPr algn="just" eaLnBrk="1" hangingPunct="1">
              <a:lnSpc>
                <a:spcPct val="150000"/>
              </a:lnSpc>
              <a:buFont typeface="Arial" charset="0"/>
              <a:buChar char="•"/>
            </a:pPr>
            <a:endParaRPr lang="de-DE" sz="2000" dirty="0" smtClean="0"/>
          </a:p>
        </p:txBody>
      </p:sp>
    </p:spTree>
  </p:cSld>
  <p:clrMapOvr>
    <a:masterClrMapping/>
  </p:clrMapOvr>
  <p:transition spd="slow">
    <p:cover dir="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Bold Stripes">
  <a:themeElements>
    <a:clrScheme name="1_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1_Bold Strip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1_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1_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1_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1_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Αστικό">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Αστικό">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Designs\Bold Stripes.pot</Template>
  <TotalTime>2826</TotalTime>
  <Words>4570</Words>
  <Application>Microsoft Office PowerPoint</Application>
  <PresentationFormat>Διαφάνειες επιδιασκοπίου</PresentationFormat>
  <Paragraphs>367</Paragraphs>
  <Slides>74</Slides>
  <Notes>17</Notes>
  <HiddenSlides>0</HiddenSlides>
  <MMClips>0</MMClips>
  <ScaleCrop>false</ScaleCrop>
  <HeadingPairs>
    <vt:vector size="4" baseType="variant">
      <vt:variant>
        <vt:lpstr>Θέμα</vt:lpstr>
      </vt:variant>
      <vt:variant>
        <vt:i4>3</vt:i4>
      </vt:variant>
      <vt:variant>
        <vt:lpstr>Τίτλοι διαφανειών</vt:lpstr>
      </vt:variant>
      <vt:variant>
        <vt:i4>74</vt:i4>
      </vt:variant>
    </vt:vector>
  </HeadingPairs>
  <TitlesOfParts>
    <vt:vector size="77" baseType="lpstr">
      <vt:lpstr>1_Bold Stripes</vt:lpstr>
      <vt:lpstr>Αστικό</vt:lpstr>
      <vt:lpstr>1_Αστικό</vt:lpstr>
      <vt:lpstr>Διαφάνεια 1</vt:lpstr>
      <vt:lpstr>Διαφάνεια 2</vt:lpstr>
      <vt:lpstr>Διαφάνεια 3</vt:lpstr>
      <vt:lpstr>Α. Οι Εκ-πλήξεις των Χριστουγέννων</vt:lpstr>
      <vt:lpstr>Β. Οι Εκ-πλήξεις των Χριστουγέννων</vt:lpstr>
      <vt:lpstr>Γ. Οι Εκ-πλήξεις των Χριστουγέννων</vt:lpstr>
      <vt:lpstr>Δ. Οι Εκ-πλήξεις των Χριστουγέννων</vt:lpstr>
      <vt:lpstr>Διαφάνεια 8</vt:lpstr>
      <vt:lpstr>Ε1. Οι Εκ-πλήξεις των Χριστουγέννων</vt:lpstr>
      <vt:lpstr>Στ. Οι Εκ-πλήξεις των Χριστουγέννων</vt:lpstr>
      <vt:lpstr>Β. Το γενεαλογικό δένδρο του Ιησού</vt:lpstr>
      <vt:lpstr>Β1. Το γενεαλογικό δένδρο του Ματθαίου</vt:lpstr>
      <vt:lpstr>Β2. Αλλοδαπές - «αμαρτωλές» Γυναίκες  στο γενεαλογικό δένδρο του Μτ </vt:lpstr>
      <vt:lpstr> Β2. Αλλοδαπές - «αμαρτωλές» Γυναίκες  στο γενεαλογικό δένδρο του Μτ. </vt:lpstr>
      <vt:lpstr>Β3. Χριστός  ως Μετανάστης  στο Μτ.  και οι Ξένοι</vt:lpstr>
      <vt:lpstr>Β4. Ο αριθμός 3*14</vt:lpstr>
      <vt:lpstr>Γ. Ο ΑΣΤΕΡΑΣ</vt:lpstr>
      <vt:lpstr>Γ. Ο ΑΣΤΕΡΑΣ</vt:lpstr>
      <vt:lpstr>Γ. Ο ΑΣΤΕΡΑΣ</vt:lpstr>
      <vt:lpstr>Γ. Ο ΑΣΤΕΡΑΣ</vt:lpstr>
      <vt:lpstr>Δ. ΔΙΑΦΟΡΕΣ ΜΕ ΤΟ ΚΑΤΑ ΛΟΥΚΑ</vt:lpstr>
      <vt:lpstr>Δ. ΔΙΑΦΟΡΕΣ ΜΕ ΤΟ ΚΑΤΑ ΛΟΥΚΑ</vt:lpstr>
      <vt:lpstr>Gajus Ιulius Caesar Octavianus (27 π.Χ.-14 μ.Χ.). </vt:lpstr>
      <vt:lpstr>Διαφάνεια 24</vt:lpstr>
      <vt:lpstr>ΙΟΥΔΑΪΚΑ ΡΕΥΜΑΤΑ</vt:lpstr>
      <vt:lpstr>ΙΟΥΔΑΪΚΑ ΡΕΥΜΑΤΑ</vt:lpstr>
      <vt:lpstr>Ε. Η ΑΠΟΓΡΑΦΗ</vt:lpstr>
      <vt:lpstr>ΣΤ. ΔΙΠΤΥΧΟ ΓΕΝΕΘΛΙΩΝ ΣΤΟ ΚΑΤΑ ΛΟΥΚΑ</vt:lpstr>
      <vt:lpstr>Οι γονείς του Ιησού</vt:lpstr>
      <vt:lpstr>Ζ. Οι Μνηστευμένοι</vt:lpstr>
      <vt:lpstr>Ζ2. Μνηστεία </vt:lpstr>
      <vt:lpstr>Ζ3. Μαριάμ – η νεάνις/παρθένος</vt:lpstr>
      <vt:lpstr>Ζ4. ΤΑ ΑΔΕΛΦΙΑ ΤΟΥ ΙΗΣΟΥ</vt:lpstr>
      <vt:lpstr>Ζ5. Η Ναζαρέτ στη Γαλιλαία</vt:lpstr>
      <vt:lpstr>Διαφάνεια 35</vt:lpstr>
      <vt:lpstr>Ζ5. Η Ναζαρέτ στη Γαλιλαία</vt:lpstr>
      <vt:lpstr>Διαφάνεια 37</vt:lpstr>
      <vt:lpstr>Διαφάνεια 38</vt:lpstr>
      <vt:lpstr>Διαφάνεια 39</vt:lpstr>
      <vt:lpstr>Η. Βηθλεέμ ( Beth  Lahamu = Οίκος του Θεού/οίκος του άρτου)</vt:lpstr>
      <vt:lpstr>Διαφάνεια 41</vt:lpstr>
      <vt:lpstr>Διαφάνεια 42</vt:lpstr>
      <vt:lpstr>Διαφάνεια 43</vt:lpstr>
      <vt:lpstr>Η. Ο Βασιλιάς Ηρώδης</vt:lpstr>
      <vt:lpstr>Διαφάνεια 45</vt:lpstr>
      <vt:lpstr>Διαφάνεια 46</vt:lpstr>
      <vt:lpstr>Η. Ηρώδης, ο βασιλιάς του Ιούδα</vt:lpstr>
      <vt:lpstr>θ. Ηρώδης, ο βασιλιάς του Ιούδα</vt:lpstr>
      <vt:lpstr>Ο ΛΑΜΠΡΟΤΕΡΟΣ ΝΑΟΣ ΚΤΙΖΕΤΑΙ  ΑΠΌ ΤΟΝ ΠΛΕΟΝ ΓΝΩΣΤΟ ΤΥΡΑΝΝΟ</vt:lpstr>
      <vt:lpstr>Διαφάνεια 50</vt:lpstr>
      <vt:lpstr>Διαφάνεια 51</vt:lpstr>
      <vt:lpstr>Η2. Ηρώδης ο Ιδουμαίος</vt:lpstr>
      <vt:lpstr>Η2. Ηρώδης ο Ιδουμαίος</vt:lpstr>
      <vt:lpstr>Η3. Ο Ηρώδης και οι γυναίκες του</vt:lpstr>
      <vt:lpstr>Η4. Ηρώδης και Δολοφονείες</vt:lpstr>
      <vt:lpstr>Η5. Η Σφαγή των Νηπίων της Βηθλεέμ</vt:lpstr>
      <vt:lpstr>Διαφάνεια 57</vt:lpstr>
      <vt:lpstr>Τα κτίσματα του Ηρώδη </vt:lpstr>
      <vt:lpstr>Καισάρεια</vt:lpstr>
      <vt:lpstr>Διαφάνεια 60</vt:lpstr>
      <vt:lpstr>Διαφάνεια 61</vt:lpstr>
      <vt:lpstr>Διαφάνεια 62</vt:lpstr>
      <vt:lpstr>Διαφάνεια 63</vt:lpstr>
      <vt:lpstr>Hρωδείον</vt:lpstr>
      <vt:lpstr>Hρωδείο – ο λόφος  Στους πρόποδες το Μαυσωλείο του Ηρώδη</vt:lpstr>
      <vt:lpstr>Διαφάνεια 66</vt:lpstr>
      <vt:lpstr>Διαφάνεια 67</vt:lpstr>
      <vt:lpstr>Διαφάνεια 68</vt:lpstr>
      <vt:lpstr>Διαφάνεια 69</vt:lpstr>
      <vt:lpstr>Mασάντα</vt:lpstr>
      <vt:lpstr>Η Κληρονομιά του Ηρώδη</vt:lpstr>
      <vt:lpstr>Διαφάνεια 72</vt:lpstr>
      <vt:lpstr>ΠΑΡΟΥΣΙΑΣΗ :   Σ. Δεσπότης  Αν. Καθηγητής Θεολογικής Σχολής Ε.Κ.Π.Α</vt:lpstr>
      <vt:lpstr>Διαφάνεια 74</vt:lpstr>
    </vt:vector>
  </TitlesOfParts>
  <LinksUpToDate>false</LinksUpToDate>
  <SharedDoc>false</SharedDoc>
  <HyperlinkBase>http://www.efg-hohenstaufenstr.de</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Χριστούγεννα</dc:title>
  <dc:creator>ΣΩΤΗΡΗΣ</dc:creator>
  <cp:lastModifiedBy>ΣΩΤΗΡΗΣ</cp:lastModifiedBy>
  <cp:revision>392</cp:revision>
  <cp:lastPrinted>1601-01-01T00:00:00Z</cp:lastPrinted>
  <dcterms:created xsi:type="dcterms:W3CDTF">1601-01-01T00:00:00Z</dcterms:created>
  <dcterms:modified xsi:type="dcterms:W3CDTF">2016-12-17T08:13:00Z</dcterms:modified>
</cp:coreProperties>
</file>