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notesMasterIdLst>
    <p:notesMasterId r:id="rId52"/>
  </p:notesMasterIdLst>
  <p:sldIdLst>
    <p:sldId id="398" r:id="rId2"/>
    <p:sldId id="270" r:id="rId3"/>
    <p:sldId id="373" r:id="rId4"/>
    <p:sldId id="400" r:id="rId5"/>
    <p:sldId id="367" r:id="rId6"/>
    <p:sldId id="406" r:id="rId7"/>
    <p:sldId id="405" r:id="rId8"/>
    <p:sldId id="401" r:id="rId9"/>
    <p:sldId id="329" r:id="rId10"/>
    <p:sldId id="330" r:id="rId11"/>
    <p:sldId id="410" r:id="rId12"/>
    <p:sldId id="408" r:id="rId13"/>
    <p:sldId id="412" r:id="rId14"/>
    <p:sldId id="413" r:id="rId15"/>
    <p:sldId id="411" r:id="rId16"/>
    <p:sldId id="387" r:id="rId17"/>
    <p:sldId id="388" r:id="rId18"/>
    <p:sldId id="261" r:id="rId19"/>
    <p:sldId id="350" r:id="rId20"/>
    <p:sldId id="391" r:id="rId21"/>
    <p:sldId id="280" r:id="rId22"/>
    <p:sldId id="303" r:id="rId23"/>
    <p:sldId id="300" r:id="rId24"/>
    <p:sldId id="414" r:id="rId25"/>
    <p:sldId id="301" r:id="rId26"/>
    <p:sldId id="357" r:id="rId27"/>
    <p:sldId id="392" r:id="rId28"/>
    <p:sldId id="323" r:id="rId29"/>
    <p:sldId id="347" r:id="rId30"/>
    <p:sldId id="348" r:id="rId31"/>
    <p:sldId id="370" r:id="rId32"/>
    <p:sldId id="393" r:id="rId33"/>
    <p:sldId id="371" r:id="rId34"/>
    <p:sldId id="278" r:id="rId35"/>
    <p:sldId id="279" r:id="rId36"/>
    <p:sldId id="281" r:id="rId37"/>
    <p:sldId id="372" r:id="rId38"/>
    <p:sldId id="358" r:id="rId39"/>
    <p:sldId id="359" r:id="rId40"/>
    <p:sldId id="360" r:id="rId41"/>
    <p:sldId id="361" r:id="rId42"/>
    <p:sldId id="362" r:id="rId43"/>
    <p:sldId id="363" r:id="rId44"/>
    <p:sldId id="282" r:id="rId45"/>
    <p:sldId id="416" r:id="rId46"/>
    <p:sldId id="415" r:id="rId47"/>
    <p:sldId id="287" r:id="rId48"/>
    <p:sldId id="395" r:id="rId49"/>
    <p:sldId id="396" r:id="rId50"/>
    <p:sldId id="397" r:id="rId5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200"/>
    <a:srgbClr val="F4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0" autoAdjust="0"/>
  </p:normalViewPr>
  <p:slideViewPr>
    <p:cSldViewPr snapToGrid="0" snapToObjects="1">
      <p:cViewPr>
        <p:scale>
          <a:sx n="59" d="100"/>
          <a:sy n="59" d="100"/>
        </p:scale>
        <p:origin x="-3030" y="-7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F58B3E5-9848-4DC2-851A-DD49234593C8}" type="datetimeFigureOut">
              <a:rPr lang="en-US"/>
              <a:pPr/>
              <a:t>7/19/2019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A7B40FF-D481-4915-82CA-3C02D896C314}" type="slidenum">
              <a:rPr lang="en-US"/>
              <a:pPr/>
              <a:t>‹#›</a:t>
            </a:fld>
            <a:endParaRPr lang="en-US"/>
          </a:p>
        </p:txBody>
      </p:sp>
    </p:spTree>
    <p:extLst>
      <p:ext uri="{BB962C8B-B14F-4D97-AF65-F5344CB8AC3E}">
        <p14:creationId xmlns:p14="http://schemas.microsoft.com/office/powerpoint/2010/main" xmlns="" val="28786739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2243F67-F817-49DF-BD72-C73F661C8C27}" type="slidenum">
              <a:rPr lang="en-US" sz="1200"/>
              <a:pPr eaLnBrk="1" hangingPunct="1"/>
              <a:t>3</a:t>
            </a:fld>
            <a:endParaRPr lang="en-US" sz="1200"/>
          </a:p>
        </p:txBody>
      </p:sp>
    </p:spTree>
    <p:extLst>
      <p:ext uri="{BB962C8B-B14F-4D97-AF65-F5344CB8AC3E}">
        <p14:creationId xmlns:p14="http://schemas.microsoft.com/office/powerpoint/2010/main" xmlns="" val="324591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B40FF-D481-4915-82CA-3C02D896C314}" type="slidenum">
              <a:rPr lang="en-US" smtClean="0"/>
              <a:pPr/>
              <a:t>35</a:t>
            </a:fld>
            <a:endParaRPr lang="en-US"/>
          </a:p>
        </p:txBody>
      </p:sp>
    </p:spTree>
    <p:extLst>
      <p:ext uri="{BB962C8B-B14F-4D97-AF65-F5344CB8AC3E}">
        <p14:creationId xmlns:p14="http://schemas.microsoft.com/office/powerpoint/2010/main" xmlns="" val="81238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B40FF-D481-4915-82CA-3C02D896C314}" type="slidenum">
              <a:rPr lang="en-US" smtClean="0"/>
              <a:pPr/>
              <a:t>43</a:t>
            </a:fld>
            <a:endParaRPr lang="en-US"/>
          </a:p>
        </p:txBody>
      </p:sp>
    </p:spTree>
    <p:extLst>
      <p:ext uri="{BB962C8B-B14F-4D97-AF65-F5344CB8AC3E}">
        <p14:creationId xmlns:p14="http://schemas.microsoft.com/office/powerpoint/2010/main" xmlns="" val="422130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DBF79D7-C5F0-428E-8C50-BDB1F50644EC}" type="slidenum">
              <a:rPr lang="en-US" sz="1200"/>
              <a:pPr eaLnBrk="1" hangingPunct="1"/>
              <a:t>5</a:t>
            </a:fld>
            <a:endParaRPr lang="en-US" sz="1200"/>
          </a:p>
        </p:txBody>
      </p:sp>
    </p:spTree>
    <p:extLst>
      <p:ext uri="{BB962C8B-B14F-4D97-AF65-F5344CB8AC3E}">
        <p14:creationId xmlns:p14="http://schemas.microsoft.com/office/powerpoint/2010/main" xmlns="" val="308844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A3530EB-5E32-49D0-9FF2-EC94F7A8BD87}" type="slidenum">
              <a:rPr lang="en-US" sz="1200"/>
              <a:pPr eaLnBrk="1" hangingPunct="1"/>
              <a:t>12</a:t>
            </a:fld>
            <a:endParaRPr lang="en-US" sz="1200"/>
          </a:p>
        </p:txBody>
      </p:sp>
    </p:spTree>
    <p:extLst>
      <p:ext uri="{BB962C8B-B14F-4D97-AF65-F5344CB8AC3E}">
        <p14:creationId xmlns:p14="http://schemas.microsoft.com/office/powerpoint/2010/main" xmlns="" val="142036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FCB46DA-DD0E-4E3D-9367-D377DBC02F2D}" type="slidenum">
              <a:rPr lang="en-US" sz="1200"/>
              <a:pPr eaLnBrk="1" hangingPunct="1"/>
              <a:t>13</a:t>
            </a:fld>
            <a:endParaRPr lang="en-US" sz="1200"/>
          </a:p>
        </p:txBody>
      </p:sp>
    </p:spTree>
    <p:extLst>
      <p:ext uri="{BB962C8B-B14F-4D97-AF65-F5344CB8AC3E}">
        <p14:creationId xmlns:p14="http://schemas.microsoft.com/office/powerpoint/2010/main" xmlns="" val="194124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solidFill>
                  <a:srgbClr val="000000"/>
                </a:solidFill>
              </a:rPr>
              <a:t>«</a:t>
            </a:r>
            <a:r>
              <a:rPr lang="en-US" dirty="0" smtClean="0">
                <a:solidFill>
                  <a:srgbClr val="000000"/>
                </a:solidFill>
              </a:rPr>
              <a:t>Obviously the meanings in our </a:t>
            </a:r>
            <a:r>
              <a:rPr lang="el-GR" dirty="0" smtClean="0">
                <a:solidFill>
                  <a:srgbClr val="000000"/>
                </a:solidFill>
              </a:rPr>
              <a:t>[Αγγλικό] </a:t>
            </a:r>
            <a:r>
              <a:rPr lang="en-US" dirty="0" smtClean="0">
                <a:solidFill>
                  <a:srgbClr val="000000"/>
                </a:solidFill>
              </a:rPr>
              <a:t>food system should be elucidated by close observation. I cut it short by drawing conclusions intuitively from the social categories which emerge. </a:t>
            </a:r>
            <a:endParaRPr lang="el-GR" sz="800" dirty="0" smtClean="0">
              <a:solidFill>
                <a:srgbClr val="000000"/>
              </a:solidFill>
            </a:endParaRPr>
          </a:p>
          <a:p>
            <a:r>
              <a:rPr lang="el-GR" dirty="0" smtClean="0">
                <a:solidFill>
                  <a:srgbClr val="000000"/>
                </a:solidFill>
              </a:rPr>
              <a:t>«</a:t>
            </a:r>
            <a:r>
              <a:rPr lang="en-US" dirty="0" smtClean="0">
                <a:solidFill>
                  <a:srgbClr val="000000"/>
                </a:solidFill>
              </a:rPr>
              <a:t>The grand operator of the system is the </a:t>
            </a:r>
            <a:r>
              <a:rPr lang="en-US" b="1" dirty="0" smtClean="0">
                <a:solidFill>
                  <a:srgbClr val="000000"/>
                </a:solidFill>
              </a:rPr>
              <a:t>line between </a:t>
            </a:r>
            <a:r>
              <a:rPr lang="en-US" u="sng" dirty="0" smtClean="0">
                <a:solidFill>
                  <a:srgbClr val="000000"/>
                </a:solidFill>
              </a:rPr>
              <a:t>intimacy and distance</a:t>
            </a:r>
            <a:r>
              <a:rPr lang="en-US" dirty="0" smtClean="0">
                <a:solidFill>
                  <a:srgbClr val="000000"/>
                </a:solidFill>
              </a:rPr>
              <a:t>. Those we know at meals we also know at drinks. The meal expresses close friendship. Those we only know at drinks we know less intimately. So long as this boundary matters to us (and there is no reason to suppose it will always matter</a:t>
            </a:r>
            <a:r>
              <a:rPr lang="en-US" b="1" dirty="0" smtClean="0">
                <a:solidFill>
                  <a:srgbClr val="000000"/>
                </a:solidFill>
              </a:rPr>
              <a:t>) </a:t>
            </a:r>
            <a:r>
              <a:rPr lang="en-US" b="1" u="sng" dirty="0" smtClean="0">
                <a:solidFill>
                  <a:srgbClr val="000000"/>
                </a:solidFill>
              </a:rPr>
              <a:t>the boundary between drinks and meals has meaning</a:t>
            </a:r>
            <a:r>
              <a:rPr lang="en-US" u="sng" dirty="0" smtClean="0">
                <a:solidFill>
                  <a:srgbClr val="000000"/>
                </a:solidFill>
              </a:rPr>
              <a:t>.</a:t>
            </a:r>
            <a:r>
              <a:rPr lang="el-GR" u="sng" dirty="0" smtClean="0">
                <a:solidFill>
                  <a:srgbClr val="000000"/>
                </a:solidFill>
              </a:rPr>
              <a:t>»</a:t>
            </a:r>
            <a:endParaRPr lang="en-US" dirty="0" smtClean="0"/>
          </a:p>
          <a:p>
            <a:endParaRPr 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6D3F52-90BB-40B6-96B5-7F4964FE0DB1}" type="slidenum">
              <a:rPr lang="en-US" sz="1200"/>
              <a:pPr eaLnBrk="1" hangingPunct="1"/>
              <a:t>14</a:t>
            </a:fld>
            <a:endParaRPr lang="en-US" sz="1200"/>
          </a:p>
        </p:txBody>
      </p:sp>
    </p:spTree>
    <p:extLst>
      <p:ext uri="{BB962C8B-B14F-4D97-AF65-F5344CB8AC3E}">
        <p14:creationId xmlns:p14="http://schemas.microsoft.com/office/powerpoint/2010/main" xmlns="" val="189744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832A9C9-5F42-46F7-A5C3-0E7A1FBF4BBA}" type="slidenum">
              <a:rPr lang="en-US" sz="1200"/>
              <a:pPr eaLnBrk="1" hangingPunct="1"/>
              <a:t>18</a:t>
            </a:fld>
            <a:endParaRPr lang="en-US" sz="1200"/>
          </a:p>
        </p:txBody>
      </p:sp>
    </p:spTree>
    <p:extLst>
      <p:ext uri="{BB962C8B-B14F-4D97-AF65-F5344CB8AC3E}">
        <p14:creationId xmlns:p14="http://schemas.microsoft.com/office/powerpoint/2010/main" xmlns="" val="380702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Σημειωτική των μαλλιών – ιδιωτικό στοιχείο, σύμβολο δύναμης, σεξουαλικότητας, ταπείνωση (μέσα από την αφαίρεση), μαγική διάσταση (όπως νύχια, στοιχεία του σώματος που «μεγαλώνουν»)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B5F73CB-FCB2-491F-BFB1-803827DD16C5}" type="slidenum">
              <a:rPr lang="en-US" sz="1200"/>
              <a:pPr eaLnBrk="1" hangingPunct="1"/>
              <a:t>23</a:t>
            </a:fld>
            <a:endParaRPr lang="en-US" sz="1200"/>
          </a:p>
        </p:txBody>
      </p:sp>
    </p:spTree>
    <p:extLst>
      <p:ext uri="{BB962C8B-B14F-4D97-AF65-F5344CB8AC3E}">
        <p14:creationId xmlns:p14="http://schemas.microsoft.com/office/powerpoint/2010/main" xmlns="" val="108897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222C739-74DD-4CB1-B1A1-CE4BF9077D97}" type="slidenum">
              <a:rPr lang="en-US" sz="1200"/>
              <a:pPr eaLnBrk="1" hangingPunct="1"/>
              <a:t>26</a:t>
            </a:fld>
            <a:endParaRPr lang="en-US" sz="1200"/>
          </a:p>
        </p:txBody>
      </p:sp>
    </p:spTree>
    <p:extLst>
      <p:ext uri="{BB962C8B-B14F-4D97-AF65-F5344CB8AC3E}">
        <p14:creationId xmlns:p14="http://schemas.microsoft.com/office/powerpoint/2010/main" xmlns="" val="171539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Παίρνουν την ταυτότητα </a:t>
            </a: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304D410-FA16-4971-9204-87F7BC55D017}" type="slidenum">
              <a:rPr lang="en-US" sz="1200"/>
              <a:pPr eaLnBrk="1" hangingPunct="1"/>
              <a:t>28</a:t>
            </a:fld>
            <a:endParaRPr lang="en-US" sz="1200"/>
          </a:p>
        </p:txBody>
      </p:sp>
    </p:spTree>
    <p:extLst>
      <p:ext uri="{BB962C8B-B14F-4D97-AF65-F5344CB8AC3E}">
        <p14:creationId xmlns:p14="http://schemas.microsoft.com/office/powerpoint/2010/main" xmlns="" val="29351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12E8D4-65E2-485A-B754-1ADF41403289}" type="datetimeFigureOut">
              <a:rPr lang="en-US" smtClean="0"/>
              <a:pPr/>
              <a:t>7/19/2019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6E98A75-0E2F-44FF-882B-A7B4CBA7A823}"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2A62-A9D8-486A-B94E-B0579D64EA67}" type="datetimeFigureOut">
              <a:rPr lang="en-US" smtClean="0"/>
              <a:pPr/>
              <a:t>7/19/2019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B763B7-F75F-4308-AD91-F4A73FEFBA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DE4D0-5BE3-498F-A24F-D51DFBD3836C}" type="datetimeFigureOut">
              <a:rPr lang="en-US" smtClean="0"/>
              <a:pPr/>
              <a:t>7/19/2019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4C8470C-98F1-4D50-89E2-64DCDA6887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lstStyle>
            <a:lvl1pPr algn="l">
              <a:lnSpc>
                <a:spcPts val="4600"/>
              </a:lnSpc>
              <a:defRPr sz="4600" b="1"/>
            </a:lvl1pPr>
          </a:lstStyle>
          <a:p>
            <a:r>
              <a:rPr lang="el-GR"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l-GR"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6"/>
          </p:nvPr>
        </p:nvSpPr>
        <p:spPr/>
        <p:txBody>
          <a:bodyPr/>
          <a:lstStyle>
            <a:lvl1pPr>
              <a:defRPr/>
            </a:lvl1pPr>
          </a:lstStyle>
          <a:p>
            <a:fld id="{DBF39DA9-67CA-453D-B2A6-3B7F583B139F}" type="datetimeFigureOut">
              <a:rPr lang="en-US"/>
              <a:pPr/>
              <a:t>7/19/2019</a:t>
            </a:fld>
            <a:endParaRPr lang="en-US"/>
          </a:p>
        </p:txBody>
      </p:sp>
      <p:sp>
        <p:nvSpPr>
          <p:cNvPr id="6" name="Footer Placeholder 5"/>
          <p:cNvSpPr>
            <a:spLocks noGrp="1"/>
          </p:cNvSpPr>
          <p:nvPr>
            <p:ph type="ftr" sz="quarter" idx="17"/>
          </p:nvPr>
        </p:nvSpPr>
        <p:spPr/>
        <p:txBody>
          <a:bodyPr/>
          <a:lstStyle>
            <a:lvl1pPr>
              <a:defRPr/>
            </a:lvl1pPr>
          </a:lstStyle>
          <a:p>
            <a:pPr>
              <a:defRPr/>
            </a:pPr>
            <a:endParaRPr lang="en-US"/>
          </a:p>
        </p:txBody>
      </p:sp>
      <p:sp>
        <p:nvSpPr>
          <p:cNvPr id="7" name="Slide Number Placeholder 6"/>
          <p:cNvSpPr>
            <a:spLocks noGrp="1"/>
          </p:cNvSpPr>
          <p:nvPr>
            <p:ph type="sldNum" sz="quarter" idx="18"/>
          </p:nvPr>
        </p:nvSpPr>
        <p:spPr/>
        <p:txBody>
          <a:bodyPr/>
          <a:lstStyle>
            <a:lvl1pPr>
              <a:defRPr/>
            </a:lvl1pPr>
          </a:lstStyle>
          <a:p>
            <a:fld id="{20D46F77-DAB7-4AF6-9D57-EA954E5BDFC6}" type="slidenum">
              <a:rPr lang="en-US"/>
              <a:pPr/>
              <a:t>‹#›</a:t>
            </a:fld>
            <a:endParaRPr lang="en-US"/>
          </a:p>
        </p:txBody>
      </p:sp>
    </p:spTree>
    <p:extLst>
      <p:ext uri="{BB962C8B-B14F-4D97-AF65-F5344CB8AC3E}">
        <p14:creationId xmlns:p14="http://schemas.microsoft.com/office/powerpoint/2010/main" xmlns="" val="36819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0" y="4406153"/>
            <a:ext cx="6583680" cy="784412"/>
          </a:xfrm>
        </p:spPr>
        <p:txBody>
          <a:bodyPr vert="horz" lIns="91440" tIns="45720" bIns="45720" rtlCol="0">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38200" y="5446059"/>
            <a:ext cx="7543800" cy="609600"/>
          </a:xfrm>
        </p:spPr>
        <p:txBody>
          <a:bodyPr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6" name="Footer Placeholder 2"/>
          <p:cNvSpPr>
            <a:spLocks noGrp="1"/>
          </p:cNvSpPr>
          <p:nvPr>
            <p:ph type="ftr" sz="quarter" idx="14"/>
          </p:nvPr>
        </p:nvSpPr>
        <p:spPr/>
        <p:txBody>
          <a:bodyPr/>
          <a:lstStyle>
            <a:lvl1pPr>
              <a:defRPr/>
            </a:lvl1pPr>
          </a:lstStyle>
          <a:p>
            <a:pPr>
              <a:defRPr/>
            </a:pPr>
            <a:endParaRPr lang="en-US"/>
          </a:p>
        </p:txBody>
      </p:sp>
      <p:sp>
        <p:nvSpPr>
          <p:cNvPr id="7" name="Date Placeholder 13"/>
          <p:cNvSpPr>
            <a:spLocks noGrp="1"/>
          </p:cNvSpPr>
          <p:nvPr>
            <p:ph type="dt" sz="half" idx="15"/>
          </p:nvPr>
        </p:nvSpPr>
        <p:spPr/>
        <p:txBody>
          <a:bodyPr/>
          <a:lstStyle>
            <a:lvl1pPr>
              <a:defRPr/>
            </a:lvl1pPr>
          </a:lstStyle>
          <a:p>
            <a:fld id="{986C7B6E-C1B4-4D31-94EB-CD3C16A98B3B}" type="datetimeFigureOut">
              <a:rPr lang="en-US"/>
              <a:pPr/>
              <a:t>7/19/2019</a:t>
            </a:fld>
            <a:endParaRPr lang="en-US"/>
          </a:p>
        </p:txBody>
      </p:sp>
      <p:sp>
        <p:nvSpPr>
          <p:cNvPr id="8" name="Slide Number Placeholder 22"/>
          <p:cNvSpPr>
            <a:spLocks noGrp="1"/>
          </p:cNvSpPr>
          <p:nvPr>
            <p:ph type="sldNum" sz="quarter" idx="16"/>
          </p:nvPr>
        </p:nvSpPr>
        <p:spPr/>
        <p:txBody>
          <a:bodyPr/>
          <a:lstStyle>
            <a:lvl1pPr>
              <a:defRPr/>
            </a:lvl1pPr>
          </a:lstStyle>
          <a:p>
            <a:fld id="{6B7A5765-F3D2-4CB3-9ABF-A4479D5A49B9}" type="slidenum">
              <a:rPr lang="en-US"/>
              <a:pPr/>
              <a:t>‹#›</a:t>
            </a:fld>
            <a:endParaRPr lang="en-US"/>
          </a:p>
        </p:txBody>
      </p:sp>
    </p:spTree>
    <p:extLst>
      <p:ext uri="{BB962C8B-B14F-4D97-AF65-F5344CB8AC3E}">
        <p14:creationId xmlns:p14="http://schemas.microsoft.com/office/powerpoint/2010/main" xmlns="" val="269808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6181611" cy="1162050"/>
          </a:xfrm>
        </p:spPr>
        <p:txBody>
          <a:bodyPr/>
          <a:lstStyle>
            <a:lvl1pPr algn="l">
              <a:defRPr sz="2600" b="0">
                <a:solidFill>
                  <a:schemeClr val="bg1"/>
                </a:solidFill>
              </a:defRPr>
            </a:lvl1pPr>
          </a:lstStyle>
          <a:p>
            <a:r>
              <a:rPr lang="el-G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l-GR"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l-GR" noProof="0" smtClean="0"/>
              <a:t>Drag picture to placeholder or click icon to add</a:t>
            </a:r>
            <a:endParaRPr noProof="0"/>
          </a:p>
        </p:txBody>
      </p:sp>
      <p:sp>
        <p:nvSpPr>
          <p:cNvPr id="6"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fld id="{BBA28271-667E-4702-BF39-C5203C7591B2}" type="datetimeFigureOut">
              <a:rPr lang="en-US"/>
              <a:pPr/>
              <a:t>7/19/2019</a:t>
            </a:fld>
            <a:endParaRPr lang="en-US"/>
          </a:p>
        </p:txBody>
      </p:sp>
      <p:sp>
        <p:nvSpPr>
          <p:cNvPr id="7"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fld id="{E8C10ABE-3189-4B73-A786-A192D4E239E5}" type="slidenum">
              <a:rPr lang="en-US"/>
              <a:pPr/>
              <a:t>‹#›</a:t>
            </a:fld>
            <a:endParaRPr lang="en-US"/>
          </a:p>
        </p:txBody>
      </p:sp>
    </p:spTree>
    <p:extLst>
      <p:ext uri="{BB962C8B-B14F-4D97-AF65-F5344CB8AC3E}">
        <p14:creationId xmlns:p14="http://schemas.microsoft.com/office/powerpoint/2010/main" xmlns="" val="2847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AA796-E4DE-42E7-847E-5E1E1B27448F}" type="datetimeFigureOut">
              <a:rPr lang="en-US" smtClean="0"/>
              <a:pPr/>
              <a:t>7/19/2019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12B2BEA-678F-4096-B4E6-D658ED3CA5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01F3C-650B-4D6E-A998-0B424CC6FD58}" type="datetimeFigureOut">
              <a:rPr lang="en-US" smtClean="0"/>
              <a:pPr/>
              <a:t>7/19/2019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5C9DEF-68DA-45EF-8BBF-C55284CAD8B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8D8E6-5084-46A3-A759-CD960F812E6E}" type="datetimeFigureOut">
              <a:rPr lang="en-US" smtClean="0"/>
              <a:pPr/>
              <a:t>7/19/2019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CB916D2-A5A8-4084-A1CC-9C84AA2129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1DD8A0-D3DC-4558-BBE1-5DCC07C538EB}" type="datetimeFigureOut">
              <a:rPr lang="en-US" smtClean="0"/>
              <a:pPr/>
              <a:t>7/19/2019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0CD2DA7-7E39-4314-B3FB-021AA7A65B2F}"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DE05D-1F17-46AB-B064-07F9401411BC}" type="datetimeFigureOut">
              <a:rPr lang="en-US" smtClean="0"/>
              <a:pPr/>
              <a:t>7/19/2019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6004704-F0B6-4B93-A246-EEBA58CA13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18E5E-7E36-499D-A89E-882D08535B23}" type="datetimeFigureOut">
              <a:rPr lang="en-US" smtClean="0"/>
              <a:pPr/>
              <a:t>7/19/2019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B68FBFD-D196-4976-9962-A077D92DCB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A1870-33E5-4F0C-8B32-7333AAE44538}" type="datetimeFigureOut">
              <a:rPr lang="en-US" smtClean="0"/>
              <a:pPr/>
              <a:t>7/19/2019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6336FC1-C317-4EB2-BB14-364C2A3D47D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07620-0A0D-4318-968A-2F581CD6681E}" type="datetimeFigureOut">
              <a:rPr lang="en-US" smtClean="0"/>
              <a:pPr/>
              <a:t>7/19/2019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18DA928-48AF-4FB3-BB7C-26540350A6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7971D44-3E00-415B-A6F3-C7230B2E9E01}" type="datetimeFigureOut">
              <a:rPr lang="en-US" smtClean="0"/>
              <a:pPr/>
              <a:t>7/19/2019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10EFC9D-274A-4054-A0C2-A0D585E0F4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5B3Abpv0ysM&amp;feature=fv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ap8HBVFNNho&amp;list=LPm62k8CD3AGI&amp;index=1&amp;feature=plc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jeCIJQXNlg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_jOcGNIzHd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272" y="940279"/>
            <a:ext cx="7435970" cy="5447645"/>
          </a:xfrm>
          <a:prstGeom prst="rect">
            <a:avLst/>
          </a:prstGeom>
          <a:noFill/>
        </p:spPr>
        <p:txBody>
          <a:bodyPr wrap="square" rtlCol="0">
            <a:spAutoFit/>
          </a:bodyPr>
          <a:lstStyle/>
          <a:p>
            <a:pPr algn="ctr"/>
            <a:r>
              <a:rPr lang="el-GR" sz="2400" b="1" dirty="0" smtClean="0"/>
              <a:t>Εισαγωγή στην Κοινωνική Ανθρωπολογία</a:t>
            </a:r>
          </a:p>
          <a:p>
            <a:pPr algn="ctr"/>
            <a:endParaRPr lang="el-GR" dirty="0"/>
          </a:p>
          <a:p>
            <a:pPr algn="ctr"/>
            <a:endParaRPr lang="el-GR" dirty="0" smtClean="0"/>
          </a:p>
          <a:p>
            <a:pPr algn="ctr"/>
            <a:endParaRPr lang="el-GR" sz="2400" dirty="0" smtClean="0"/>
          </a:p>
          <a:p>
            <a:pPr algn="ctr"/>
            <a:r>
              <a:rPr lang="el-GR" sz="2400" dirty="0" smtClean="0"/>
              <a:t>Ενότητα 5: Τελετουργία</a:t>
            </a:r>
          </a:p>
          <a:p>
            <a:pPr algn="ctr"/>
            <a:endParaRPr lang="el-GR" dirty="0"/>
          </a:p>
          <a:p>
            <a:pPr algn="ctr"/>
            <a:endParaRPr lang="el-GR" dirty="0" smtClean="0"/>
          </a:p>
          <a:p>
            <a:pPr algn="ctr"/>
            <a:endParaRPr lang="el-GR" dirty="0" smtClean="0"/>
          </a:p>
          <a:p>
            <a:pPr algn="ctr"/>
            <a:endParaRPr lang="el-GR" sz="2400" b="1" dirty="0" smtClean="0"/>
          </a:p>
          <a:p>
            <a:pPr algn="ctr"/>
            <a:endParaRPr lang="el-GR" sz="2400" b="1" dirty="0"/>
          </a:p>
          <a:p>
            <a:pPr algn="ctr"/>
            <a:r>
              <a:rPr lang="el-GR" sz="2400" b="1" dirty="0" smtClean="0"/>
              <a:t>Πηνελόπη </a:t>
            </a:r>
            <a:r>
              <a:rPr lang="el-GR" sz="2400" b="1" dirty="0" err="1" smtClean="0"/>
              <a:t>Παπαηλία</a:t>
            </a:r>
            <a:endParaRPr lang="el-GR" sz="2400" b="1" dirty="0" smtClean="0"/>
          </a:p>
          <a:p>
            <a:pPr algn="ctr"/>
            <a:endParaRPr lang="el-GR" dirty="0" smtClean="0"/>
          </a:p>
          <a:p>
            <a:pPr algn="ctr"/>
            <a:r>
              <a:rPr lang="el-GR" sz="2000" dirty="0" smtClean="0"/>
              <a:t>Τμήμα Ιστορίας, Αρχαιολογίας και Κοινωνικής Ανθρωπολογίας</a:t>
            </a:r>
          </a:p>
          <a:p>
            <a:pPr algn="ctr"/>
            <a:endParaRPr lang="el-GR" sz="2000" dirty="0"/>
          </a:p>
          <a:p>
            <a:pPr algn="ctr"/>
            <a:r>
              <a:rPr lang="el-GR" sz="2000" dirty="0" smtClean="0"/>
              <a:t>Πανεπιστήμιο Θεσσαλίας</a:t>
            </a:r>
            <a:endParaRPr lang="en-US" sz="2000" dirty="0"/>
          </a:p>
        </p:txBody>
      </p:sp>
    </p:spTree>
    <p:extLst>
      <p:ext uri="{BB962C8B-B14F-4D97-AF65-F5344CB8AC3E}">
        <p14:creationId xmlns:p14="http://schemas.microsoft.com/office/powerpoint/2010/main" xmlns="" val="26866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pPr marL="54864" indent="0" eaLnBrk="1" fontAlgn="auto" hangingPunct="1">
              <a:spcAft>
                <a:spcPts val="0"/>
              </a:spcAft>
              <a:defRPr/>
            </a:pPr>
            <a:r>
              <a:rPr lang="el-GR" sz="2800" dirty="0" smtClean="0">
                <a:solidFill>
                  <a:schemeClr val="tx2">
                    <a:tint val="100000"/>
                    <a:shade val="90000"/>
                    <a:satMod val="250000"/>
                    <a:alpha val="100000"/>
                  </a:schemeClr>
                </a:solidFill>
                <a:latin typeface="Calibri"/>
                <a:ea typeface="+mj-ea"/>
                <a:cs typeface="Calibri"/>
              </a:rPr>
              <a:t/>
            </a:r>
            <a:br>
              <a:rPr lang="el-GR" sz="2800" dirty="0" smtClean="0">
                <a:solidFill>
                  <a:schemeClr val="tx2">
                    <a:tint val="100000"/>
                    <a:shade val="90000"/>
                    <a:satMod val="250000"/>
                    <a:alpha val="100000"/>
                  </a:schemeClr>
                </a:solidFill>
                <a:latin typeface="Calibri"/>
                <a:ea typeface="+mj-ea"/>
                <a:cs typeface="Calibri"/>
              </a:rPr>
            </a:br>
            <a:endParaRPr lang="en-US" sz="2800" dirty="0">
              <a:solidFill>
                <a:schemeClr val="tx2">
                  <a:tint val="100000"/>
                  <a:shade val="90000"/>
                  <a:satMod val="250000"/>
                  <a:alpha val="100000"/>
                </a:schemeClr>
              </a:solidFill>
              <a:latin typeface="Calibri"/>
              <a:ea typeface="+mj-ea"/>
              <a:cs typeface="Calibri"/>
            </a:endParaRPr>
          </a:p>
        </p:txBody>
      </p:sp>
      <p:pic>
        <p:nvPicPr>
          <p:cNvPr id="32770" name="Content Placeholder 6" descr="river-baptism.jpg"/>
          <p:cNvPicPr>
            <a:picLocks noGrp="1" noChangeAspect="1"/>
          </p:cNvPicPr>
          <p:nvPr>
            <p:ph idx="1"/>
          </p:nvPr>
        </p:nvPicPr>
        <p:blipFill>
          <a:blip r:embed="rId2">
            <a:extLst>
              <a:ext uri="{28A0092B-C50C-407E-A947-70E740481C1C}">
                <a14:useLocalDpi xmlns:a14="http://schemas.microsoft.com/office/drawing/2010/main" xmlns=""/>
              </a:ext>
            </a:extLst>
          </a:blip>
          <a:srcRect t="7672" b="7672"/>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53536"/>
            <a:ext cx="8229600" cy="1143000"/>
          </a:xfrm>
        </p:spPr>
        <p:txBody>
          <a:bodyPr/>
          <a:lstStyle/>
          <a:p>
            <a:pPr marL="54864" indent="0" algn="l" eaLnBrk="1" fontAlgn="auto" hangingPunct="1">
              <a:spcAft>
                <a:spcPts val="0"/>
              </a:spcAft>
              <a:defRPr/>
            </a:pPr>
            <a:r>
              <a:rPr lang="el-GR" b="1" dirty="0" smtClean="0">
                <a:solidFill>
                  <a:srgbClr val="D2533C"/>
                </a:solidFill>
                <a:latin typeface="Calibri" charset="0"/>
                <a:ea typeface="+mj-ea"/>
                <a:cs typeface="Marker Felt" charset="0"/>
              </a:rPr>
              <a:t>Συμμετέχοντες</a:t>
            </a:r>
            <a:endParaRPr lang="en-US" b="1" dirty="0">
              <a:solidFill>
                <a:srgbClr val="D2533C"/>
              </a:solidFill>
              <a:latin typeface="Calibri" charset="0"/>
              <a:ea typeface="+mj-ea"/>
              <a:cs typeface="Marker Felt" charset="0"/>
            </a:endParaRPr>
          </a:p>
        </p:txBody>
      </p:sp>
      <p:sp>
        <p:nvSpPr>
          <p:cNvPr id="3"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dirty="0" smtClean="0">
                <a:solidFill>
                  <a:srgbClr val="D2533C"/>
                </a:solidFill>
              </a:rPr>
              <a:t>Ένα άτομο, μια ομάδα, ολόκληρη κοινότητα</a:t>
            </a:r>
          </a:p>
          <a:p>
            <a:pPr eaLnBrk="1" hangingPunct="1">
              <a:buFont typeface="Arial" panose="020B0604020202020204" pitchFamily="34" charset="0"/>
              <a:buChar char="•"/>
            </a:pPr>
            <a:r>
              <a:rPr lang="el-GR" dirty="0">
                <a:solidFill>
                  <a:srgbClr val="D2533C"/>
                </a:solidFill>
              </a:rPr>
              <a:t>Δ</a:t>
            </a:r>
            <a:r>
              <a:rPr lang="el-GR" dirty="0" smtClean="0">
                <a:solidFill>
                  <a:srgbClr val="D2533C"/>
                </a:solidFill>
              </a:rPr>
              <a:t>ημιουργία της αίσθησης του «συνανήκειν» στην ομάδα</a:t>
            </a:r>
            <a:endParaRPr lang="en-US" dirty="0" smtClean="0">
              <a:solidFill>
                <a:srgbClr val="D2533C"/>
              </a:solidFill>
            </a:endParaRPr>
          </a:p>
          <a:p>
            <a:pPr eaLnBrk="1" hangingPunct="1">
              <a:buFont typeface="Arial" panose="020B0604020202020204" pitchFamily="34" charset="0"/>
              <a:buChar char="•"/>
            </a:pPr>
            <a:r>
              <a:rPr lang="el-GR" u="sng" dirty="0" smtClean="0">
                <a:solidFill>
                  <a:srgbClr val="D2533C"/>
                </a:solidFill>
              </a:rPr>
              <a:t>Αποκλεισμός μη-μελών</a:t>
            </a:r>
          </a:p>
          <a:p>
            <a:pPr eaLnBrk="1" hangingPunct="1">
              <a:buFont typeface="Wingdings 2" panose="05020102010507070707" pitchFamily="18" charset="2"/>
              <a:buNone/>
            </a:pPr>
            <a:endParaRPr lang="el-GR" dirty="0" smtClean="0">
              <a:solidFill>
                <a:srgbClr val="D2533C"/>
              </a:solidFill>
            </a:endParaRPr>
          </a:p>
          <a:p>
            <a:pPr eaLnBrk="1" hangingPunct="1">
              <a:buFont typeface="Arial" panose="020B0604020202020204" pitchFamily="34" charset="0"/>
              <a:buChar char="•"/>
            </a:pPr>
            <a:endParaRPr lang="en-US" dirty="0" smtClean="0">
              <a:solidFill>
                <a:srgbClr val="000000"/>
              </a:solidFill>
            </a:endParaRPr>
          </a:p>
        </p:txBody>
      </p:sp>
    </p:spTree>
    <p:extLst>
      <p:ext uri="{BB962C8B-B14F-4D97-AF65-F5344CB8AC3E}">
        <p14:creationId xmlns:p14="http://schemas.microsoft.com/office/powerpoint/2010/main" xmlns="" val="1622016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8"/>
          <p:cNvSpPr>
            <a:spLocks noGrp="1"/>
          </p:cNvSpPr>
          <p:nvPr>
            <p:ph type="title"/>
          </p:nvPr>
        </p:nvSpPr>
        <p:spPr/>
        <p:txBody>
          <a:bodyPr/>
          <a:lstStyle/>
          <a:p>
            <a:pPr marL="54864" indent="0" fontAlgn="auto">
              <a:spcAft>
                <a:spcPts val="0"/>
              </a:spcAft>
              <a:defRPr/>
            </a:pP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sz="2800" dirty="0" smtClean="0">
                <a:solidFill>
                  <a:srgbClr val="000000"/>
                </a:solidFill>
                <a:latin typeface="Calibri" charset="0"/>
                <a:cs typeface="Marker Felt" charset="0"/>
              </a:rPr>
              <a:t>το κυριακάτικο γεύμα ως τελετουργία</a:t>
            </a: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sz="2800" dirty="0" smtClean="0">
                <a:solidFill>
                  <a:srgbClr val="FFFFFF"/>
                </a:solidFill>
                <a:latin typeface="Calibri" charset="0"/>
                <a:cs typeface="Marker Felt" charset="0"/>
              </a:rPr>
              <a:t>Ο δείπνος ως </a:t>
            </a:r>
            <a:r>
              <a:rPr lang="el-GR" sz="2800" dirty="0">
                <a:solidFill>
                  <a:srgbClr val="FFFFFF"/>
                </a:solidFill>
                <a:latin typeface="Calibri" charset="0"/>
                <a:cs typeface="Marker Felt" charset="0"/>
              </a:rPr>
              <a:t>τελετουργία της οικογένειας </a:t>
            </a:r>
            <a:endParaRPr sz="2800" dirty="0">
              <a:solidFill>
                <a:srgbClr val="FFFFFF"/>
              </a:solidFill>
              <a:latin typeface="Calibri" charset="0"/>
            </a:endParaRPr>
          </a:p>
        </p:txBody>
      </p:sp>
      <p:pic>
        <p:nvPicPr>
          <p:cNvPr id="6" name="Content Placeholder 5" descr="NilgunsDinnerParty2.jpg"/>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l="20330" r="20330"/>
          <a:stretch>
            <a:fillRect/>
          </a:stretch>
        </p:blipFill>
        <p:spPr>
          <a:ln>
            <a:headEnd/>
            <a:tailEnd/>
          </a:ln>
          <a:effectLst>
            <a:outerShdw blurRad="50800" dist="38100" dir="5400000" algn="t" rotWithShape="0">
              <a:srgbClr val="000000">
                <a:alpha val="25000"/>
              </a:srgbClr>
            </a:outerShdw>
          </a:effectLst>
        </p:spPr>
      </p:pic>
      <p:sp>
        <p:nvSpPr>
          <p:cNvPr id="35843" name="Text Placeholder 6"/>
          <p:cNvSpPr>
            <a:spLocks noGrp="1"/>
          </p:cNvSpPr>
          <p:nvPr>
            <p:ph type="body" sz="half" idx="2"/>
          </p:nvPr>
        </p:nvSpPr>
        <p:spPr/>
        <p:txBody>
          <a:bodyPr>
            <a:normAutofit/>
          </a:bodyPr>
          <a:lstStyle/>
          <a:p>
            <a:pPr eaLnBrk="1" hangingPunct="1">
              <a:spcBef>
                <a:spcPct val="0"/>
              </a:spcBef>
            </a:pPr>
            <a:r>
              <a:rPr lang="el-GR" sz="2400" i="1" dirty="0" smtClean="0">
                <a:solidFill>
                  <a:srgbClr val="D2533C"/>
                </a:solidFill>
                <a:latin typeface="Calibri" panose="020F0502020204030204" pitchFamily="34" charset="0"/>
                <a:ea typeface="MS PGothic" panose="020B0600070205080204" pitchFamily="34" charset="-128"/>
              </a:rPr>
              <a:t>Διαμόρφωση/ διαπράγματευση συγγενικών σχέσεων</a:t>
            </a:r>
            <a:endParaRPr sz="2400" i="1" dirty="0">
              <a:solidFill>
                <a:srgbClr val="D2533C"/>
              </a:solidFill>
              <a:latin typeface="Calibri" panose="020F0502020204030204" pitchFamily="34" charset="0"/>
              <a:ea typeface="MS PGothic" panose="020B0600070205080204" pitchFamily="34" charset="-128"/>
            </a:endParaRPr>
          </a:p>
        </p:txBody>
      </p:sp>
      <p:pic>
        <p:nvPicPr>
          <p:cNvPr id="5" name="Content Placeholder 4" descr="PCU5939.jpg"/>
          <p:cNvPicPr>
            <a:picLocks noGrp="1" noChangeAspect="1"/>
          </p:cNvPicPr>
          <p:nvPr>
            <p:ph type="pic" idx="13"/>
          </p:nvPr>
        </p:nvPicPr>
        <p:blipFill>
          <a:blip r:embed="rId4" cstate="email">
            <a:extLst>
              <a:ext uri="{28A0092B-C50C-407E-A947-70E740481C1C}">
                <a14:useLocalDpi xmlns:a14="http://schemas.microsoft.com/office/drawing/2010/main" xmlns=""/>
              </a:ext>
            </a:extLst>
          </a:blip>
          <a:srcRect l="23672" r="23672"/>
          <a:stretch>
            <a:fillRect/>
          </a:stretch>
        </p:blipFill>
        <p:spPr>
          <a:ln>
            <a:headEnd/>
            <a:tailEnd/>
          </a:ln>
          <a:effectLst>
            <a:outerShdw blurRad="50800" dist="38100" dir="5400000" algn="t" rotWithShape="0">
              <a:srgbClr val="000000">
                <a:alpha val="25000"/>
              </a:srgbClr>
            </a:outerShdw>
          </a:effectLst>
        </p:spPr>
      </p:pic>
    </p:spTree>
    <p:extLst>
      <p:ext uri="{BB962C8B-B14F-4D97-AF65-F5344CB8AC3E}">
        <p14:creationId xmlns:p14="http://schemas.microsoft.com/office/powerpoint/2010/main" xmlns="" val="4329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marL="54864" indent="0" eaLnBrk="1" fontAlgn="auto" hangingPunct="1">
              <a:spcAft>
                <a:spcPts val="0"/>
              </a:spcAft>
              <a:defRPr/>
            </a:pPr>
            <a:r>
              <a:rPr lang="en-US" sz="3600" dirty="0" smtClean="0">
                <a:solidFill>
                  <a:srgbClr val="000000"/>
                </a:solidFill>
                <a:ea typeface="+mj-ea"/>
                <a:cs typeface="Marker Felt"/>
              </a:rPr>
              <a:t>Mary Douglas, </a:t>
            </a:r>
            <a:r>
              <a:rPr lang="el-GR" sz="3600" dirty="0" smtClean="0">
                <a:solidFill>
                  <a:srgbClr val="000000"/>
                </a:solidFill>
                <a:ea typeface="+mj-ea"/>
                <a:cs typeface="Marker Felt"/>
              </a:rPr>
              <a:t>«</a:t>
            </a:r>
            <a:r>
              <a:rPr lang="en-US" sz="3600" dirty="0" smtClean="0">
                <a:solidFill>
                  <a:srgbClr val="000000"/>
                </a:solidFill>
                <a:ea typeface="+mj-ea"/>
                <a:cs typeface="Marker Felt"/>
              </a:rPr>
              <a:t>Deciphering a Meal</a:t>
            </a:r>
            <a:r>
              <a:rPr lang="el-GR" sz="3600" dirty="0" smtClean="0">
                <a:solidFill>
                  <a:srgbClr val="000000"/>
                </a:solidFill>
                <a:ea typeface="+mj-ea"/>
                <a:cs typeface="Marker Felt"/>
              </a:rPr>
              <a:t>»</a:t>
            </a:r>
            <a:endParaRPr lang="en-US" sz="3600" dirty="0" smtClean="0">
              <a:solidFill>
                <a:srgbClr val="000000"/>
              </a:solidFill>
              <a:ea typeface="+mj-ea"/>
              <a:cs typeface="Marker Felt"/>
            </a:endParaRPr>
          </a:p>
        </p:txBody>
      </p:sp>
      <p:pic>
        <p:nvPicPr>
          <p:cNvPr id="30722" name="Content Placeholder 7" descr="2366029387_a5f0085cb9_z.jpg"/>
          <p:cNvPicPr>
            <a:picLocks noGrp="1" noChangeAspect="1"/>
          </p:cNvPicPr>
          <p:nvPr>
            <p:ph type="pic" sz="quarter" idx="15"/>
          </p:nvPr>
        </p:nvPicPr>
        <p:blipFill>
          <a:blip r:embed="rId3" cstate="email">
            <a:extLst>
              <a:ext uri="{28A0092B-C50C-407E-A947-70E740481C1C}">
                <a14:useLocalDpi xmlns:a14="http://schemas.microsoft.com/office/drawing/2010/main" xmlns=""/>
              </a:ext>
            </a:extLst>
          </a:blip>
          <a:srcRect t="19281" b="19281"/>
          <a:stretch>
            <a:fillRect/>
          </a:stretch>
        </p:blipFill>
        <p:spPr/>
      </p:pic>
      <p:sp>
        <p:nvSpPr>
          <p:cNvPr id="39939" name="Text Placeholder 1"/>
          <p:cNvSpPr>
            <a:spLocks noGrp="1"/>
          </p:cNvSpPr>
          <p:nvPr>
            <p:ph type="body" sz="half" idx="2"/>
          </p:nvPr>
        </p:nvSpPr>
        <p:spPr/>
        <p:txBody>
          <a:bodyPr/>
          <a:lstStyle/>
          <a:p>
            <a:pPr eaLnBrk="1" hangingPunct="1"/>
            <a:endParaRPr lang="en-US" smtClean="0">
              <a:latin typeface="Calibri" panose="020F0502020204030204" pitchFamily="34" charset="0"/>
            </a:endParaRPr>
          </a:p>
        </p:txBody>
      </p:sp>
    </p:spTree>
    <p:extLst>
      <p:ext uri="{BB962C8B-B14F-4D97-AF65-F5344CB8AC3E}">
        <p14:creationId xmlns:p14="http://schemas.microsoft.com/office/powerpoint/2010/main" xmlns="" val="83357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54864" indent="0" eaLnBrk="1" fontAlgn="auto" hangingPunct="1">
              <a:spcAft>
                <a:spcPts val="0"/>
              </a:spcAft>
              <a:defRPr/>
            </a:pPr>
            <a:r>
              <a:rPr lang="el-GR" dirty="0" smtClean="0">
                <a:solidFill>
                  <a:schemeClr val="tx2">
                    <a:tint val="100000"/>
                    <a:shade val="90000"/>
                    <a:satMod val="250000"/>
                    <a:alpha val="100000"/>
                  </a:schemeClr>
                </a:solidFill>
                <a:latin typeface="Calibri"/>
                <a:ea typeface="+mj-ea"/>
                <a:cs typeface="Calibri"/>
              </a:rPr>
              <a:t>Το «</a:t>
            </a:r>
            <a:r>
              <a:rPr lang="en-US" dirty="0" smtClean="0">
                <a:solidFill>
                  <a:schemeClr val="tx2">
                    <a:tint val="100000"/>
                    <a:shade val="90000"/>
                    <a:satMod val="250000"/>
                    <a:alpha val="100000"/>
                  </a:schemeClr>
                </a:solidFill>
                <a:latin typeface="Calibri"/>
                <a:ea typeface="+mj-ea"/>
                <a:cs typeface="Calibri"/>
              </a:rPr>
              <a:t>food system</a:t>
            </a:r>
            <a:r>
              <a:rPr lang="el-GR" dirty="0" smtClean="0">
                <a:solidFill>
                  <a:schemeClr val="tx2">
                    <a:tint val="100000"/>
                    <a:shade val="90000"/>
                    <a:satMod val="250000"/>
                    <a:alpha val="100000"/>
                  </a:schemeClr>
                </a:solidFill>
                <a:latin typeface="Calibri"/>
                <a:ea typeface="+mj-ea"/>
                <a:cs typeface="Calibri"/>
              </a:rPr>
              <a:t>»</a:t>
            </a:r>
            <a:r>
              <a:rPr lang="en-US" dirty="0">
                <a:solidFill>
                  <a:schemeClr val="tx2">
                    <a:tint val="100000"/>
                    <a:shade val="90000"/>
                    <a:satMod val="250000"/>
                    <a:alpha val="100000"/>
                  </a:schemeClr>
                </a:solidFill>
                <a:latin typeface="Calibri"/>
                <a:ea typeface="+mj-ea"/>
                <a:cs typeface="Calibri"/>
              </a:rPr>
              <a:t> </a:t>
            </a:r>
            <a:r>
              <a:rPr lang="el-GR" dirty="0" smtClean="0">
                <a:solidFill>
                  <a:schemeClr val="tx2">
                    <a:tint val="100000"/>
                    <a:shade val="90000"/>
                    <a:satMod val="250000"/>
                    <a:alpha val="100000"/>
                  </a:schemeClr>
                </a:solidFill>
                <a:latin typeface="Calibri"/>
                <a:ea typeface="+mj-ea"/>
                <a:cs typeface="Calibri"/>
              </a:rPr>
              <a:t>στην Αγγλία</a:t>
            </a:r>
            <a:endParaRPr lang="en-US" dirty="0">
              <a:solidFill>
                <a:schemeClr val="tx2">
                  <a:tint val="100000"/>
                  <a:shade val="90000"/>
                  <a:satMod val="250000"/>
                  <a:alpha val="100000"/>
                </a:schemeClr>
              </a:solidFill>
              <a:latin typeface="Calibri"/>
              <a:ea typeface="+mj-ea"/>
              <a:cs typeface="Calibri"/>
            </a:endParaRPr>
          </a:p>
        </p:txBody>
      </p:sp>
      <p:sp>
        <p:nvSpPr>
          <p:cNvPr id="6" name="Content Placeholder 5"/>
          <p:cNvSpPr>
            <a:spLocks noGrp="1"/>
          </p:cNvSpPr>
          <p:nvPr>
            <p:ph idx="1"/>
          </p:nvPr>
        </p:nvSpPr>
        <p:spPr/>
        <p:txBody>
          <a:bodyPr>
            <a:normAutofit/>
          </a:bodyPr>
          <a:lstStyle/>
          <a:p>
            <a:pPr eaLnBrk="1" hangingPunct="1"/>
            <a:r>
              <a:rPr lang="el-GR" u="sng" dirty="0" smtClean="0">
                <a:latin typeface="Calibri" panose="020F0502020204030204" pitchFamily="34" charset="0"/>
                <a:cs typeface="Calibri" panose="020F0502020204030204" pitchFamily="34" charset="0"/>
              </a:rPr>
              <a:t>Ποτά</a:t>
            </a:r>
            <a:r>
              <a:rPr lang="el-GR" dirty="0" smtClean="0">
                <a:latin typeface="Calibri" panose="020F0502020204030204" pitchFamily="34" charset="0"/>
                <a:cs typeface="Calibri" panose="020F0502020204030204" pitchFamily="34" charset="0"/>
              </a:rPr>
              <a:t> για ξένους, γνωστούς, υπαλλήλους, οικογένεια</a:t>
            </a:r>
          </a:p>
          <a:p>
            <a:pPr eaLnBrk="1" hangingPunct="1"/>
            <a:r>
              <a:rPr lang="el-GR" u="sng" dirty="0" smtClean="0">
                <a:latin typeface="Calibri" panose="020F0502020204030204" pitchFamily="34" charset="0"/>
                <a:cs typeface="Calibri" panose="020F0502020204030204" pitchFamily="34" charset="0"/>
              </a:rPr>
              <a:t>Γεύματα</a:t>
            </a:r>
            <a:r>
              <a:rPr lang="el-GR" dirty="0" smtClean="0">
                <a:latin typeface="Calibri" panose="020F0502020204030204" pitchFamily="34" charset="0"/>
                <a:cs typeface="Calibri" panose="020F0502020204030204" pitchFamily="34" charset="0"/>
              </a:rPr>
              <a:t> για οικογένεια, καλούς φίλους, σημαντικούς φιλοξενούμενους </a:t>
            </a:r>
          </a:p>
          <a:p>
            <a:pPr eaLnBrk="1" hangingPunct="1"/>
            <a:r>
              <a:rPr lang="el-GR" u="sng" dirty="0" smtClean="0">
                <a:latin typeface="Calibri" panose="020F0502020204030204" pitchFamily="34" charset="0"/>
                <a:cs typeface="Calibri" panose="020F0502020204030204" pitchFamily="34" charset="0"/>
              </a:rPr>
              <a:t>Το όριο</a:t>
            </a:r>
            <a:r>
              <a:rPr lang="el-GR" dirty="0" smtClean="0">
                <a:latin typeface="Calibri" panose="020F0502020204030204" pitchFamily="34" charset="0"/>
                <a:cs typeface="Calibri" panose="020F0502020204030204" pitchFamily="34" charset="0"/>
              </a:rPr>
              <a:t> μεταξύ ποτών και γευμάτων είναι το όριο μεταξύ «οικειότητας» και «απόστασης» </a:t>
            </a:r>
          </a:p>
          <a:p>
            <a:pPr eaLnBrk="1" hangingPunct="1"/>
            <a:r>
              <a:rPr lang="el-GR" dirty="0" smtClean="0">
                <a:latin typeface="Calibri" panose="020F0502020204030204" pitchFamily="34" charset="0"/>
                <a:cs typeface="Calibri" panose="020F0502020204030204" pitchFamily="34" charset="0"/>
              </a:rPr>
              <a:t>Το όριο αυτό έχει κοινωνική σημασία</a:t>
            </a:r>
          </a:p>
          <a:p>
            <a:pPr eaLnBrk="1" hangingPunct="1">
              <a:buFont typeface="Wingdings 2" panose="05020102010507070707" pitchFamily="18" charset="2"/>
              <a:buNone/>
            </a:pPr>
            <a:endParaRPr lang="en-US" dirty="0" smtClean="0"/>
          </a:p>
        </p:txBody>
      </p:sp>
    </p:spTree>
    <p:extLst>
      <p:ext uri="{BB962C8B-B14F-4D97-AF65-F5344CB8AC3E}">
        <p14:creationId xmlns:p14="http://schemas.microsoft.com/office/powerpoint/2010/main" xmlns="" val="57583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54864" indent="0" fontAlgn="auto">
              <a:spcAft>
                <a:spcPts val="0"/>
              </a:spcAft>
              <a:defRPr/>
            </a:pPr>
            <a:r>
              <a:rPr lang="el-GR" sz="2800" b="1" dirty="0" smtClean="0">
                <a:solidFill>
                  <a:srgbClr val="D2533C"/>
                </a:solidFill>
              </a:rPr>
              <a:t>Μετανάστες και εθνικές τελετουργίες</a:t>
            </a:r>
            <a:endParaRPr sz="2800" b="1" dirty="0">
              <a:solidFill>
                <a:srgbClr val="D2533C"/>
              </a:solidFill>
            </a:endParaRPr>
          </a:p>
        </p:txBody>
      </p:sp>
      <p:pic>
        <p:nvPicPr>
          <p:cNvPr id="47107" name="Content Placeholder 8" descr="Greek-American-Homeowners-Association.jpg"/>
          <p:cNvPicPr>
            <a:picLocks noGrp="1" noChangeAspect="1"/>
          </p:cNvPicPr>
          <p:nvPr>
            <p:ph type="pic" idx="1"/>
          </p:nvPr>
        </p:nvPicPr>
        <p:blipFill>
          <a:blip r:embed="rId2">
            <a:extLst>
              <a:ext uri="{28A0092B-C50C-407E-A947-70E740481C1C}">
                <a14:useLocalDpi xmlns:a14="http://schemas.microsoft.com/office/drawing/2010/main" xmlns=""/>
              </a:ext>
            </a:extLst>
          </a:blip>
          <a:srcRect l="23770" r="23770"/>
          <a:stretch>
            <a:fillRect/>
          </a:stretch>
        </p:blipFill>
        <p:spPr>
          <a:ln>
            <a:headEnd/>
            <a:tailEnd/>
          </a:ln>
          <a:effectLst>
            <a:outerShdw blurRad="50800" dist="38100" dir="5400000" algn="t" rotWithShape="0">
              <a:srgbClr val="000000">
                <a:alpha val="25000"/>
              </a:srgbClr>
            </a:outerShdw>
          </a:effectLst>
        </p:spPr>
      </p:pic>
      <p:sp>
        <p:nvSpPr>
          <p:cNvPr id="45059" name="Text Placeholder 1"/>
          <p:cNvSpPr>
            <a:spLocks noGrp="1"/>
          </p:cNvSpPr>
          <p:nvPr>
            <p:ph type="body" sz="half" idx="2"/>
          </p:nvPr>
        </p:nvSpPr>
        <p:spPr/>
        <p:txBody>
          <a:bodyPr/>
          <a:lstStyle/>
          <a:p>
            <a:pPr eaLnBrk="1" hangingPunct="1">
              <a:spcBef>
                <a:spcPct val="0"/>
              </a:spcBef>
            </a:pPr>
            <a:endParaRPr>
              <a:ea typeface="MS PGothic" panose="020B0600070205080204" pitchFamily="34" charset="-128"/>
            </a:endParaRPr>
          </a:p>
        </p:txBody>
      </p:sp>
      <p:pic>
        <p:nvPicPr>
          <p:cNvPr id="47108" name="Content Placeholder 11" descr="Fl04.jpg"/>
          <p:cNvPicPr>
            <a:picLocks noGrp="1" noChangeAspect="1"/>
          </p:cNvPicPr>
          <p:nvPr>
            <p:ph type="pic" idx="13"/>
          </p:nvPr>
        </p:nvPicPr>
        <p:blipFill>
          <a:blip r:embed="rId3">
            <a:extLst>
              <a:ext uri="{28A0092B-C50C-407E-A947-70E740481C1C}">
                <a14:useLocalDpi xmlns:a14="http://schemas.microsoft.com/office/drawing/2010/main" xmlns=""/>
              </a:ext>
            </a:extLst>
          </a:blip>
          <a:srcRect t="2815" b="2815"/>
          <a:stretch>
            <a:fillRect/>
          </a:stretch>
        </p:blipFill>
        <p:spPr>
          <a:ln>
            <a:headEnd/>
            <a:tailEnd/>
          </a:ln>
          <a:effectLst>
            <a:outerShdw blurRad="50800" dist="38100" dir="5400000" algn="t" rotWithShape="0">
              <a:srgbClr val="000000">
                <a:alpha val="25000"/>
              </a:srgbClr>
            </a:outerShdw>
          </a:effectLst>
        </p:spPr>
      </p:pic>
    </p:spTree>
    <p:extLst>
      <p:ext uri="{BB962C8B-B14F-4D97-AF65-F5344CB8AC3E}">
        <p14:creationId xmlns:p14="http://schemas.microsoft.com/office/powerpoint/2010/main" xmlns="" val="2349208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54864" indent="0" eaLnBrk="1" fontAlgn="auto" hangingPunct="1">
              <a:spcAft>
                <a:spcPts val="0"/>
              </a:spcAft>
              <a:defRPr/>
            </a:pPr>
            <a:r>
              <a:rPr lang="el-GR" dirty="0" smtClean="0">
                <a:solidFill>
                  <a:srgbClr val="D2533C"/>
                </a:solidFill>
                <a:ea typeface="+mj-ea"/>
                <a:cs typeface="+mj-cs"/>
              </a:rPr>
              <a:t>Διεκδίκηση </a:t>
            </a:r>
            <a:r>
              <a:rPr lang="el-GR" dirty="0" smtClean="0">
                <a:solidFill>
                  <a:srgbClr val="D2533C"/>
                </a:solidFill>
              </a:rPr>
              <a:t>της κοινωνικής ορατότητας μέσα από τελετουργίες</a:t>
            </a:r>
            <a:endParaRPr lang="en-US" dirty="0">
              <a:solidFill>
                <a:srgbClr val="D2533C"/>
              </a:solidFill>
              <a:ea typeface="+mj-ea"/>
              <a:cs typeface="+mj-cs"/>
            </a:endParaRPr>
          </a:p>
        </p:txBody>
      </p:sp>
      <p:sp>
        <p:nvSpPr>
          <p:cNvPr id="46082" name="Text Placeholder 4"/>
          <p:cNvSpPr>
            <a:spLocks noGrp="1"/>
          </p:cNvSpPr>
          <p:nvPr>
            <p:ph type="body" idx="1"/>
          </p:nvPr>
        </p:nvSpPr>
        <p:spPr/>
        <p:txBody>
          <a:bodyPr/>
          <a:lstStyle/>
          <a:p>
            <a:pPr eaLnBrk="1" fontAlgn="auto" hangingPunct="1">
              <a:spcAft>
                <a:spcPts val="0"/>
              </a:spcAft>
              <a:buFont typeface="Wingdings 2"/>
              <a:buNone/>
              <a:defRPr/>
            </a:pPr>
            <a:endParaRPr lang="en-US">
              <a:latin typeface="Calibri" charset="0"/>
              <a:ea typeface="+mn-ea"/>
              <a:cs typeface="+mn-cs"/>
            </a:endParaRPr>
          </a:p>
        </p:txBody>
      </p:sp>
      <p:pic>
        <p:nvPicPr>
          <p:cNvPr id="46084" name="Content Placeholder 10" descr="wedding cake.jpg"/>
          <p:cNvPicPr>
            <a:picLocks noGrp="1" noChangeAspect="1"/>
          </p:cNvPicPr>
          <p:nvPr>
            <p:ph sz="half" idx="2"/>
          </p:nvPr>
        </p:nvPicPr>
        <p:blipFill>
          <a:blip r:embed="rId2">
            <a:extLst>
              <a:ext uri="{28A0092B-C50C-407E-A947-70E740481C1C}">
                <a14:useLocalDpi xmlns:a14="http://schemas.microsoft.com/office/drawing/2010/main" xmlns=""/>
              </a:ext>
            </a:extLst>
          </a:blip>
          <a:srcRect t="16170" b="16170"/>
          <a:stretch>
            <a:fillRect/>
          </a:stretch>
        </p:blipFill>
        <p:spPr/>
      </p:pic>
      <p:sp>
        <p:nvSpPr>
          <p:cNvPr id="46083" name="Text Placeholder 6"/>
          <p:cNvSpPr>
            <a:spLocks noGrp="1"/>
          </p:cNvSpPr>
          <p:nvPr>
            <p:ph type="body" sz="quarter" idx="3"/>
          </p:nvPr>
        </p:nvSpPr>
        <p:spPr/>
        <p:txBody>
          <a:bodyPr/>
          <a:lstStyle/>
          <a:p>
            <a:pPr eaLnBrk="1" fontAlgn="auto" hangingPunct="1">
              <a:spcAft>
                <a:spcPts val="0"/>
              </a:spcAft>
              <a:buFont typeface="Wingdings 2"/>
              <a:buNone/>
              <a:defRPr/>
            </a:pPr>
            <a:endParaRPr lang="en-US">
              <a:latin typeface="Calibri" charset="0"/>
              <a:ea typeface="+mn-ea"/>
              <a:cs typeface="+mn-cs"/>
            </a:endParaRPr>
          </a:p>
        </p:txBody>
      </p:sp>
      <p:pic>
        <p:nvPicPr>
          <p:cNvPr id="46085" name="Content Placeholder 11" descr="same-sex-wedding.jpg"/>
          <p:cNvPicPr>
            <a:picLocks noGrp="1" noChangeAspect="1"/>
          </p:cNvPicPr>
          <p:nvPr>
            <p:ph sz="quarter" idx="4"/>
          </p:nvPr>
        </p:nvPicPr>
        <p:blipFill>
          <a:blip r:embed="rId3">
            <a:extLst>
              <a:ext uri="{28A0092B-C50C-407E-A947-70E740481C1C}">
                <a14:useLocalDpi xmlns:a14="http://schemas.microsoft.com/office/drawing/2010/main" xmlns=""/>
              </a:ext>
            </a:extLst>
          </a:blip>
          <a:srcRect l="241" r="241"/>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54864" indent="0" eaLnBrk="1" fontAlgn="auto" hangingPunct="1">
              <a:spcAft>
                <a:spcPts val="0"/>
              </a:spcAft>
              <a:defRPr/>
            </a:pPr>
            <a:endParaRPr lang="en-US" dirty="0">
              <a:solidFill>
                <a:srgbClr val="FFFFFF"/>
              </a:solidFill>
              <a:latin typeface="Calibri"/>
              <a:ea typeface="+mj-ea"/>
              <a:cs typeface="Calibri"/>
            </a:endParaRPr>
          </a:p>
        </p:txBody>
      </p:sp>
      <p:sp>
        <p:nvSpPr>
          <p:cNvPr id="2" name="Text Placeholder 1"/>
          <p:cNvSpPr>
            <a:spLocks noGrp="1"/>
          </p:cNvSpPr>
          <p:nvPr>
            <p:ph type="body" idx="1"/>
          </p:nvPr>
        </p:nvSpPr>
        <p:spPr/>
        <p:txBody>
          <a:bodyPr/>
          <a:lstStyle/>
          <a:p>
            <a:r>
              <a:rPr lang="el-GR" sz="4400" dirty="0" smtClean="0">
                <a:solidFill>
                  <a:srgbClr val="FFFFFF"/>
                </a:solidFill>
                <a:latin typeface="Calibri"/>
                <a:ea typeface="+mj-ea"/>
                <a:cs typeface="Calibri"/>
              </a:rPr>
              <a:t>Διαβατήριες τελετές</a:t>
            </a:r>
            <a:br>
              <a:rPr lang="el-GR" sz="4400" dirty="0" smtClean="0">
                <a:solidFill>
                  <a:srgbClr val="FFFFFF"/>
                </a:solidFill>
                <a:latin typeface="Calibri"/>
                <a:ea typeface="+mj-ea"/>
                <a:cs typeface="Calibri"/>
              </a:rPr>
            </a:br>
            <a:r>
              <a:rPr lang="en-US" sz="4400" dirty="0" smtClean="0">
                <a:solidFill>
                  <a:srgbClr val="FFFFFF"/>
                </a:solidFill>
                <a:latin typeface="Calibri"/>
                <a:ea typeface="+mj-ea"/>
                <a:cs typeface="Calibri"/>
              </a:rPr>
              <a:t>(Rites of Passage)</a:t>
            </a:r>
          </a:p>
          <a:p>
            <a:endParaRPr lang="en-US" dirty="0"/>
          </a:p>
        </p:txBody>
      </p:sp>
      <p:pic>
        <p:nvPicPr>
          <p:cNvPr id="3" name="Picture 2"/>
          <p:cNvPicPr>
            <a:picLocks noChangeAspect="1"/>
          </p:cNvPicPr>
          <p:nvPr/>
        </p:nvPicPr>
        <p:blipFill>
          <a:blip r:embed="rId2"/>
          <a:stretch>
            <a:fillRect/>
          </a:stretch>
        </p:blipFill>
        <p:spPr>
          <a:xfrm rot="20815488">
            <a:off x="221076" y="979422"/>
            <a:ext cx="6154676" cy="2569847"/>
          </a:xfrm>
          <a:prstGeom prst="rect">
            <a:avLst/>
          </a:prstGeom>
        </p:spPr>
      </p:pic>
      <p:sp>
        <p:nvSpPr>
          <p:cNvPr id="4" name="TextBox 3"/>
          <p:cNvSpPr txBox="1"/>
          <p:nvPr/>
        </p:nvSpPr>
        <p:spPr>
          <a:xfrm>
            <a:off x="3742267" y="440267"/>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l-GR" dirty="0" smtClean="0">
                <a:solidFill>
                  <a:srgbClr val="D2533C"/>
                </a:solidFill>
                <a:ea typeface="+mj-ea"/>
                <a:cs typeface="Marker Felt"/>
              </a:rPr>
              <a:t/>
            </a:r>
            <a:br>
              <a:rPr lang="el-GR" dirty="0" smtClean="0">
                <a:solidFill>
                  <a:srgbClr val="D2533C"/>
                </a:solidFill>
                <a:ea typeface="+mj-ea"/>
                <a:cs typeface="Marker Felt"/>
              </a:rPr>
            </a:br>
            <a:r>
              <a:rPr lang="el-GR" sz="4000" b="1" dirty="0" smtClean="0">
                <a:solidFill>
                  <a:srgbClr val="D2533C"/>
                </a:solidFill>
                <a:ea typeface="+mj-ea"/>
                <a:cs typeface="Marker Felt"/>
              </a:rPr>
              <a:t>Διαβατήριες τελετές </a:t>
            </a:r>
            <a:endParaRPr lang="en-US" sz="4000" b="1" dirty="0">
              <a:solidFill>
                <a:srgbClr val="D2533C"/>
              </a:solidFill>
              <a:ea typeface="+mj-ea"/>
              <a:cs typeface="Marker Felt"/>
            </a:endParaRPr>
          </a:p>
        </p:txBody>
      </p:sp>
      <p:sp>
        <p:nvSpPr>
          <p:cNvPr id="34818" name="Content Placeholder 2"/>
          <p:cNvSpPr>
            <a:spLocks noGrp="1"/>
          </p:cNvSpPr>
          <p:nvPr>
            <p:ph type="body" sz="half" idx="2"/>
          </p:nvPr>
        </p:nvSpPr>
        <p:spPr/>
        <p:txBody>
          <a:bodyPr>
            <a:normAutofit/>
          </a:bodyPr>
          <a:lstStyle/>
          <a:p>
            <a:pPr marL="457200" indent="-457200" eaLnBrk="1" hangingPunct="1">
              <a:lnSpc>
                <a:spcPct val="90000"/>
              </a:lnSpc>
              <a:buFont typeface="Arial"/>
              <a:buChar char="•"/>
            </a:pPr>
            <a:r>
              <a:rPr lang="el-GR" sz="2600" dirty="0" smtClean="0">
                <a:solidFill>
                  <a:srgbClr val="D2533C"/>
                </a:solidFill>
                <a:latin typeface="Calibri" panose="020F0502020204030204" pitchFamily="34" charset="0"/>
                <a:cs typeface="Calibri" panose="020F0502020204030204" pitchFamily="34" charset="0"/>
              </a:rPr>
              <a:t>συνοδεύουν τη </a:t>
            </a:r>
            <a:r>
              <a:rPr lang="el-GR" sz="2600" u="sng" dirty="0" smtClean="0">
                <a:solidFill>
                  <a:srgbClr val="D2533C"/>
                </a:solidFill>
                <a:latin typeface="Calibri" panose="020F0502020204030204" pitchFamily="34" charset="0"/>
                <a:cs typeface="Calibri" panose="020F0502020204030204" pitchFamily="34" charset="0"/>
              </a:rPr>
              <a:t>μετάβαση </a:t>
            </a:r>
            <a:r>
              <a:rPr lang="el-GR" sz="2600" dirty="0" smtClean="0">
                <a:solidFill>
                  <a:srgbClr val="D2533C"/>
                </a:solidFill>
                <a:latin typeface="Calibri" panose="020F0502020204030204" pitchFamily="34" charset="0"/>
                <a:cs typeface="Calibri" panose="020F0502020204030204" pitchFamily="34" charset="0"/>
              </a:rPr>
              <a:t>ενός ατόμου ή μιας κοινωνικής ομάδας από μια </a:t>
            </a:r>
            <a:r>
              <a:rPr lang="el-GR" sz="2600" u="sng" dirty="0" smtClean="0">
                <a:solidFill>
                  <a:srgbClr val="D2533C"/>
                </a:solidFill>
                <a:latin typeface="Calibri" panose="020F0502020204030204" pitchFamily="34" charset="0"/>
                <a:cs typeface="Calibri" panose="020F0502020204030204" pitchFamily="34" charset="0"/>
              </a:rPr>
              <a:t>κοινωνική τάξη/ ή θέση σε μια άλλη</a:t>
            </a:r>
          </a:p>
          <a:p>
            <a:pPr marL="457200" indent="-457200">
              <a:lnSpc>
                <a:spcPct val="90000"/>
              </a:lnSpc>
              <a:buFont typeface="Arial"/>
              <a:buChar char="•"/>
            </a:pPr>
            <a:r>
              <a:rPr lang="el-GR" sz="2600" dirty="0">
                <a:solidFill>
                  <a:schemeClr val="tx2"/>
                </a:solidFill>
                <a:latin typeface="Calibri" panose="020F0502020204030204" pitchFamily="34" charset="0"/>
                <a:cs typeface="Calibri" panose="020F0502020204030204" pitchFamily="34" charset="0"/>
              </a:rPr>
              <a:t>Γάμος, τ</a:t>
            </a:r>
            <a:r>
              <a:rPr lang="el-GR" sz="2600" dirty="0" smtClean="0">
                <a:solidFill>
                  <a:schemeClr val="tx2"/>
                </a:solidFill>
                <a:latin typeface="Calibri" panose="020F0502020204030204" pitchFamily="34" charset="0"/>
                <a:cs typeface="Calibri" panose="020F0502020204030204" pitchFamily="34" charset="0"/>
              </a:rPr>
              <a:t>ελετές ενηλικίωσης, βάφτιση</a:t>
            </a:r>
            <a:r>
              <a:rPr lang="el-GR" sz="2600" dirty="0">
                <a:solidFill>
                  <a:schemeClr val="tx2"/>
                </a:solidFill>
                <a:latin typeface="Calibri" panose="020F0502020204030204" pitchFamily="34" charset="0"/>
                <a:cs typeface="Calibri" panose="020F0502020204030204" pitchFamily="34" charset="0"/>
              </a:rPr>
              <a:t>, </a:t>
            </a:r>
            <a:r>
              <a:rPr lang="el-GR" sz="2600" dirty="0" smtClean="0">
                <a:solidFill>
                  <a:schemeClr val="tx2"/>
                </a:solidFill>
                <a:latin typeface="Calibri" panose="020F0502020204030204" pitchFamily="34" charset="0"/>
                <a:cs typeface="Calibri" panose="020F0502020204030204" pitchFamily="34" charset="0"/>
              </a:rPr>
              <a:t>πολιτογράφηση</a:t>
            </a:r>
            <a:r>
              <a:rPr lang="el-GR" sz="2600" dirty="0">
                <a:solidFill>
                  <a:schemeClr val="tx2"/>
                </a:solidFill>
                <a:latin typeface="Calibri" panose="020F0502020204030204" pitchFamily="34" charset="0"/>
                <a:cs typeface="Calibri" panose="020F0502020204030204" pitchFamily="34" charset="0"/>
              </a:rPr>
              <a:t>, </a:t>
            </a:r>
            <a:r>
              <a:rPr lang="el-GR" sz="2600" dirty="0" smtClean="0">
                <a:solidFill>
                  <a:schemeClr val="tx2"/>
                </a:solidFill>
                <a:latin typeface="Calibri" panose="020F0502020204030204" pitchFamily="34" charset="0"/>
                <a:cs typeface="Calibri" panose="020F0502020204030204" pitchFamily="34" charset="0"/>
              </a:rPr>
              <a:t>κτλ.</a:t>
            </a:r>
          </a:p>
          <a:p>
            <a:pPr marL="457200" indent="-457200">
              <a:lnSpc>
                <a:spcPct val="90000"/>
              </a:lnSpc>
              <a:buFont typeface="Arial"/>
              <a:buChar char="•"/>
            </a:pPr>
            <a:r>
              <a:rPr lang="en-US" sz="2600" b="1" dirty="0" smtClean="0">
                <a:solidFill>
                  <a:schemeClr val="tx2"/>
                </a:solidFill>
                <a:latin typeface="Calibri" panose="020F0502020204030204" pitchFamily="34" charset="0"/>
                <a:cs typeface="Calibri" panose="020F0502020204030204" pitchFamily="34" charset="0"/>
              </a:rPr>
              <a:t>Arnold Van </a:t>
            </a:r>
            <a:r>
              <a:rPr lang="en-US" sz="2600" b="1" dirty="0" err="1" smtClean="0">
                <a:solidFill>
                  <a:schemeClr val="tx2"/>
                </a:solidFill>
                <a:latin typeface="Calibri" panose="020F0502020204030204" pitchFamily="34" charset="0"/>
                <a:cs typeface="Calibri" panose="020F0502020204030204" pitchFamily="34" charset="0"/>
              </a:rPr>
              <a:t>Gennep</a:t>
            </a:r>
            <a:r>
              <a:rPr lang="en-US" sz="2600" b="1" dirty="0" smtClean="0">
                <a:solidFill>
                  <a:schemeClr val="tx2"/>
                </a:solidFill>
                <a:latin typeface="Calibri" panose="020F0502020204030204" pitchFamily="34" charset="0"/>
                <a:cs typeface="Calibri" panose="020F0502020204030204" pitchFamily="34" charset="0"/>
              </a:rPr>
              <a:t> (1909)</a:t>
            </a:r>
          </a:p>
          <a:p>
            <a:pPr eaLnBrk="1" hangingPunct="1">
              <a:lnSpc>
                <a:spcPct val="90000"/>
              </a:lnSpc>
              <a:buFont typeface="Arial" panose="020B0604020202020204" pitchFamily="34" charset="0"/>
              <a:buNone/>
            </a:pPr>
            <a:endParaRPr lang="en-US" sz="1300" dirty="0" smtClean="0">
              <a:latin typeface="Calibri" panose="020F0502020204030204" pitchFamily="34" charset="0"/>
            </a:endParaRPr>
          </a:p>
          <a:p>
            <a:pPr eaLnBrk="1" hangingPunct="1">
              <a:lnSpc>
                <a:spcPct val="90000"/>
              </a:lnSpc>
              <a:buFont typeface="Arial" panose="020B0604020202020204" pitchFamily="34" charset="0"/>
              <a:buNone/>
            </a:pPr>
            <a:endParaRPr lang="en-US" sz="1300" dirty="0" smtClean="0">
              <a:latin typeface="Calibri" panose="020F0502020204030204" pitchFamily="34" charset="0"/>
            </a:endParaRPr>
          </a:p>
          <a:p>
            <a:pPr eaLnBrk="1" hangingPunct="1">
              <a:lnSpc>
                <a:spcPct val="90000"/>
              </a:lnSpc>
              <a:buFont typeface="Arial" panose="020B0604020202020204" pitchFamily="34" charset="0"/>
              <a:buChar char="•"/>
            </a:pPr>
            <a:endParaRPr lang="en-US" sz="1300" dirty="0" smtClean="0">
              <a:latin typeface="Calibri" panose="020F0502020204030204" pitchFamily="34" charset="0"/>
            </a:endParaRPr>
          </a:p>
          <a:p>
            <a:pPr eaLnBrk="1" hangingPunct="1">
              <a:lnSpc>
                <a:spcPct val="90000"/>
              </a:lnSpc>
              <a:buFont typeface="Arial" panose="020B0604020202020204" pitchFamily="34" charset="0"/>
              <a:buChar char="•"/>
            </a:pPr>
            <a:endParaRPr lang="en-US" sz="1300" dirty="0" smtClean="0">
              <a:latin typeface="Calibri" panose="020F0502020204030204" pitchFamily="34" charset="0"/>
            </a:endParaRPr>
          </a:p>
          <a:p>
            <a:pPr eaLnBrk="1" hangingPunct="1">
              <a:lnSpc>
                <a:spcPct val="90000"/>
              </a:lnSpc>
              <a:buFont typeface="Arial" panose="020B0604020202020204" pitchFamily="34" charset="0"/>
              <a:buChar char="•"/>
            </a:pPr>
            <a:endParaRPr lang="en-US" sz="1300" dirty="0" smtClean="0">
              <a:latin typeface="Calibri" panose="020F0502020204030204" pitchFamily="34" charset="0"/>
            </a:endParaRPr>
          </a:p>
        </p:txBody>
      </p:sp>
      <p:pic>
        <p:nvPicPr>
          <p:cNvPr id="50179" name="Content Placeholder 6" descr="http://www.uoregon.edu/02_04/images/photos03/large/commencement.jpg"/>
          <p:cNvPicPr>
            <a:picLocks noGrp="1" noChangeAspect="1" noChangeArrowheads="1"/>
          </p:cNvPicPr>
          <p:nvPr>
            <p:ph type="pic" sz="quarter" idx="13"/>
          </p:nvPr>
        </p:nvPicPr>
        <p:blipFill>
          <a:blip r:embed="rId3" cstate="email">
            <a:extLst>
              <a:ext uri="{28A0092B-C50C-407E-A947-70E740481C1C}">
                <a14:useLocalDpi xmlns:a14="http://schemas.microsoft.com/office/drawing/2010/main" xmlns=""/>
              </a:ext>
            </a:extLst>
          </a:blip>
          <a:srcRect l="16381" r="16381"/>
          <a:stretch>
            <a:fillRect/>
          </a:stretch>
        </p:blipFill>
        <p:spPr>
          <a:noFill/>
        </p:spPr>
      </p:pic>
      <p:pic>
        <p:nvPicPr>
          <p:cNvPr id="50180" name="Picture 8" descr="http://www.hflasf.org/images/photo_batmitzvah.jpg"/>
          <p:cNvPicPr>
            <a:picLocks noGrp="1" noChangeAspect="1" noChangeArrowheads="1"/>
          </p:cNvPicPr>
          <p:nvPr>
            <p:ph type="pic" sz="quarter" idx="14"/>
          </p:nvPr>
        </p:nvPicPr>
        <p:blipFill>
          <a:blip r:embed="rId4" cstate="email">
            <a:extLst>
              <a:ext uri="{28A0092B-C50C-407E-A947-70E740481C1C}">
                <a14:useLocalDpi xmlns:a14="http://schemas.microsoft.com/office/drawing/2010/main" xmlns=""/>
              </a:ext>
            </a:extLst>
          </a:blip>
          <a:srcRect l="10544" r="10544"/>
          <a:stretch>
            <a:fillRect/>
          </a:stretch>
        </p:blipFill>
        <p:spPr>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l-GR" b="1" dirty="0" smtClean="0">
                <a:solidFill>
                  <a:srgbClr val="D2533C"/>
                </a:solidFill>
                <a:ea typeface="+mj-ea"/>
                <a:cs typeface="+mj-cs"/>
              </a:rPr>
              <a:t>Τελετές μύησης</a:t>
            </a:r>
            <a:endParaRPr lang="en-US" b="1" dirty="0">
              <a:solidFill>
                <a:srgbClr val="D2533C"/>
              </a:solidFill>
              <a:ea typeface="+mj-ea"/>
              <a:cs typeface="+mj-cs"/>
            </a:endParaRPr>
          </a:p>
        </p:txBody>
      </p:sp>
      <p:sp>
        <p:nvSpPr>
          <p:cNvPr id="51202"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sz="2800" dirty="0" smtClean="0">
                <a:solidFill>
                  <a:srgbClr val="D2533C"/>
                </a:solidFill>
              </a:rPr>
              <a:t>Ενηλικίωση (Απάτσε κορίτσια)</a:t>
            </a:r>
          </a:p>
          <a:p>
            <a:pPr eaLnBrk="1" hangingPunct="1">
              <a:buFont typeface="Arial" panose="020B0604020202020204" pitchFamily="34" charset="0"/>
              <a:buChar char="•"/>
            </a:pPr>
            <a:r>
              <a:rPr lang="en-US" sz="2800" dirty="0" smtClean="0">
                <a:solidFill>
                  <a:srgbClr val="D2533C"/>
                </a:solidFill>
                <a:hlinkClick r:id="rId2"/>
              </a:rPr>
              <a:t>http://www.youtube.com/watch</a:t>
            </a:r>
            <a:r>
              <a:rPr lang="en-US" sz="2800" dirty="0" smtClean="0">
                <a:solidFill>
                  <a:srgbClr val="FFFFFF"/>
                </a:solidFill>
                <a:hlinkClick r:id="rId2"/>
              </a:rPr>
              <a:t>?v=5B3Abpv0ysM&amp;feature=fvw</a:t>
            </a:r>
            <a:endParaRPr lang="el-GR" sz="2800" dirty="0" smtClean="0">
              <a:solidFill>
                <a:srgbClr val="FFFFFF"/>
              </a:solidFill>
            </a:endParaRPr>
          </a:p>
          <a:p>
            <a:pPr eaLnBrk="1" hangingPunct="1">
              <a:buFont typeface="Arial" panose="020B0604020202020204" pitchFamily="34" charset="0"/>
              <a:buChar char="•"/>
            </a:pPr>
            <a:r>
              <a:rPr lang="el-GR" sz="2800" dirty="0" smtClean="0">
                <a:solidFill>
                  <a:srgbClr val="D2533C"/>
                </a:solidFill>
              </a:rPr>
              <a:t>Εθνογραφική επιτόπια έρευνα ως «τελετή μύησης» στο επάγγελμα</a:t>
            </a:r>
            <a:r>
              <a:rPr lang="en-US" sz="2800" dirty="0" smtClean="0">
                <a:solidFill>
                  <a:srgbClr val="D2533C"/>
                </a:solidFill>
              </a:rPr>
              <a:t>;</a:t>
            </a:r>
            <a:endParaRPr lang="el-GR" sz="2800" dirty="0" smtClean="0">
              <a:solidFill>
                <a:srgbClr val="D2533C"/>
              </a:solidFill>
            </a:endParaRPr>
          </a:p>
          <a:p>
            <a:pPr eaLnBrk="1" hangingPunct="1">
              <a:buFont typeface="Arial" panose="020B0604020202020204" pitchFamily="34" charset="0"/>
              <a:buChar char="•"/>
            </a:pPr>
            <a:endParaRPr lang="en-US"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indent="0" eaLnBrk="1" fontAlgn="auto" hangingPunct="1">
              <a:spcAft>
                <a:spcPts val="0"/>
              </a:spcAft>
              <a:defRPr/>
            </a:pPr>
            <a:r>
              <a:rPr lang="en-US" sz="4400" dirty="0" smtClean="0">
                <a:solidFill>
                  <a:schemeClr val="tx2">
                    <a:tint val="100000"/>
                    <a:shade val="90000"/>
                    <a:satMod val="250000"/>
                    <a:alpha val="100000"/>
                  </a:schemeClr>
                </a:solidFill>
                <a:ea typeface="+mj-ea"/>
                <a:cs typeface="Marker Felt" charset="0"/>
              </a:rPr>
              <a:t/>
            </a:r>
            <a:br>
              <a:rPr lang="en-US" sz="4400" dirty="0" smtClean="0">
                <a:solidFill>
                  <a:schemeClr val="tx2">
                    <a:tint val="100000"/>
                    <a:shade val="90000"/>
                    <a:satMod val="250000"/>
                    <a:alpha val="100000"/>
                  </a:schemeClr>
                </a:solidFill>
                <a:ea typeface="+mj-ea"/>
                <a:cs typeface="Marker Felt" charset="0"/>
              </a:rPr>
            </a:br>
            <a:r>
              <a:rPr lang="el-GR" sz="4400" dirty="0" smtClean="0">
                <a:ea typeface="+mj-ea"/>
                <a:cs typeface="Marker Felt" charset="0"/>
              </a:rPr>
              <a:t>Τελετουργία</a:t>
            </a:r>
            <a:endParaRPr lang="en-US" b="1" dirty="0">
              <a:ea typeface="+mj-ea"/>
              <a:cs typeface="Marker Felt"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algn="l" eaLnBrk="1" fontAlgn="auto" hangingPunct="1">
              <a:spcAft>
                <a:spcPts val="0"/>
              </a:spcAft>
              <a:defRPr/>
            </a:pPr>
            <a:r>
              <a:rPr lang="el-GR" dirty="0" smtClean="0">
                <a:solidFill>
                  <a:schemeClr val="tx2">
                    <a:tint val="100000"/>
                    <a:shade val="90000"/>
                    <a:satMod val="250000"/>
                    <a:alpha val="100000"/>
                  </a:schemeClr>
                </a:solidFill>
                <a:ea typeface="+mj-ea"/>
                <a:cs typeface="+mj-cs"/>
              </a:rPr>
              <a:t/>
            </a:r>
            <a:br>
              <a:rPr lang="el-GR" dirty="0" smtClean="0">
                <a:solidFill>
                  <a:schemeClr val="tx2">
                    <a:tint val="100000"/>
                    <a:shade val="90000"/>
                    <a:satMod val="250000"/>
                    <a:alpha val="100000"/>
                  </a:schemeClr>
                </a:solidFill>
                <a:ea typeface="+mj-ea"/>
                <a:cs typeface="+mj-cs"/>
              </a:rPr>
            </a:br>
            <a:r>
              <a:rPr lang="el-GR" sz="3100" dirty="0" smtClean="0">
                <a:solidFill>
                  <a:srgbClr val="292934"/>
                </a:solidFill>
                <a:latin typeface="Calibri"/>
                <a:ea typeface="+mj-ea"/>
                <a:cs typeface="Calibri"/>
              </a:rPr>
              <a:t>3 ΣΤΑΔΙΑ – Αποχωρισμός, </a:t>
            </a:r>
            <a:r>
              <a:rPr lang="el-GR" sz="3100" dirty="0" err="1" smtClean="0">
                <a:solidFill>
                  <a:srgbClr val="292934"/>
                </a:solidFill>
                <a:latin typeface="Calibri"/>
                <a:ea typeface="+mj-ea"/>
                <a:cs typeface="Calibri"/>
              </a:rPr>
              <a:t>Μεθοριακότητα</a:t>
            </a:r>
            <a:r>
              <a:rPr lang="el-GR" sz="3100" dirty="0" smtClean="0">
                <a:solidFill>
                  <a:srgbClr val="292934"/>
                </a:solidFill>
                <a:latin typeface="Calibri"/>
                <a:ea typeface="+mj-ea"/>
                <a:cs typeface="Calibri"/>
              </a:rPr>
              <a:t>, Επανένταξη</a:t>
            </a:r>
            <a:endParaRPr lang="en-US" sz="3100" dirty="0">
              <a:solidFill>
                <a:srgbClr val="292934"/>
              </a:solidFill>
              <a:latin typeface="Calibri"/>
              <a:ea typeface="+mj-ea"/>
              <a:cs typeface="Calibri"/>
            </a:endParaRPr>
          </a:p>
        </p:txBody>
      </p:sp>
      <p:graphicFrame>
        <p:nvGraphicFramePr>
          <p:cNvPr id="53250" name="Content Placeholder 3"/>
          <p:cNvGraphicFramePr>
            <a:graphicFrameLocks noGrp="1" noChangeAspect="1"/>
          </p:cNvGraphicFramePr>
          <p:nvPr>
            <p:ph idx="1"/>
          </p:nvPr>
        </p:nvGraphicFramePr>
        <p:xfrm>
          <a:off x="1001713" y="1600200"/>
          <a:ext cx="7140575" cy="4876800"/>
        </p:xfrm>
        <a:graphic>
          <a:graphicData uri="http://schemas.openxmlformats.org/presentationml/2006/ole">
            <p:oleObj spid="_x0000_s53259" name="Document" r:id="rId3" imgW="8815717" imgH="6013451" progId="Word.Documen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fontScale="90000"/>
          </a:bodyPr>
          <a:lstStyle/>
          <a:p>
            <a:pPr>
              <a:defRPr/>
            </a:pP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ΑΠΟΧΩΡΙΣΜΟΣ</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solidFill>
                <a:srgbClr val="FFFFFF"/>
              </a:solidFill>
              <a:latin typeface="Calibri" charset="0"/>
              <a:ea typeface="+mj-ea"/>
              <a:cs typeface="Marker Felt" charset="0"/>
            </a:endParaRPr>
          </a:p>
        </p:txBody>
      </p:sp>
      <p:sp>
        <p:nvSpPr>
          <p:cNvPr id="45058" name="Content Placeholder 2"/>
          <p:cNvSpPr>
            <a:spLocks noGrp="1"/>
          </p:cNvSpPr>
          <p:nvPr>
            <p:ph idx="1"/>
          </p:nvPr>
        </p:nvSpPr>
        <p:spPr/>
        <p:txBody>
          <a:bodyPr>
            <a:normAutofit/>
          </a:bodyPr>
          <a:lstStyle/>
          <a:p>
            <a:pPr marL="292100" eaLnBrk="1" hangingPunct="1">
              <a:lnSpc>
                <a:spcPct val="90000"/>
              </a:lnSpc>
            </a:pPr>
            <a:r>
              <a:rPr lang="el-GR" sz="2400" u="sng" dirty="0" smtClean="0">
                <a:latin typeface="Calibri" panose="020F0502020204030204" pitchFamily="34" charset="0"/>
                <a:cs typeface="Calibri" panose="020F0502020204030204" pitchFamily="34" charset="0"/>
              </a:rPr>
              <a:t>Αποστασιοποίηση από το κοινωνικό σύνολο</a:t>
            </a:r>
          </a:p>
          <a:p>
            <a:pPr marL="593725" lvl="1" eaLnBrk="1" hangingPunct="1">
              <a:lnSpc>
                <a:spcPct val="90000"/>
              </a:lnSpc>
            </a:pPr>
            <a:r>
              <a:rPr lang="el-GR" sz="2400" dirty="0" smtClean="0">
                <a:latin typeface="Calibri" panose="020F0502020204030204" pitchFamily="34" charset="0"/>
                <a:cs typeface="Calibri" panose="020F0502020204030204" pitchFamily="34" charset="0"/>
              </a:rPr>
              <a:t>Χωρική (από το σπίτι, είσοδος σε </a:t>
            </a:r>
            <a:r>
              <a:rPr lang="en-US" sz="2400" dirty="0" smtClean="0">
                <a:latin typeface="Calibri" panose="020F0502020204030204" pitchFamily="34" charset="0"/>
                <a:cs typeface="Calibri" panose="020F0502020204030204" pitchFamily="34" charset="0"/>
              </a:rPr>
              <a:t>no-man</a:t>
            </a:r>
            <a:r>
              <a:rPr lang="en-US" altLang="en-US"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s-land)</a:t>
            </a:r>
            <a:endParaRPr lang="el-GR" sz="2400" dirty="0" smtClean="0">
              <a:latin typeface="Calibri" panose="020F0502020204030204" pitchFamily="34" charset="0"/>
              <a:cs typeface="Calibri" panose="020F0502020204030204" pitchFamily="34" charset="0"/>
            </a:endParaRPr>
          </a:p>
          <a:p>
            <a:pPr marL="593725" lvl="1" eaLnBrk="1" hangingPunct="1">
              <a:lnSpc>
                <a:spcPct val="90000"/>
              </a:lnSpc>
            </a:pPr>
            <a:r>
              <a:rPr lang="el-GR" sz="2400" dirty="0" smtClean="0">
                <a:latin typeface="Calibri" panose="020F0502020204030204" pitchFamily="34" charset="0"/>
                <a:cs typeface="Calibri" panose="020F0502020204030204" pitchFamily="34" charset="0"/>
              </a:rPr>
              <a:t>Χρονική (ρήξη με το παρελθόν, με την προηγούμενη κατάσταση)</a:t>
            </a:r>
          </a:p>
          <a:p>
            <a:pPr marL="593725" lvl="1" eaLnBrk="1" hangingPunct="1">
              <a:lnSpc>
                <a:spcPct val="90000"/>
              </a:lnSpc>
            </a:pPr>
            <a:endParaRPr lang="el-GR" sz="2400" u="sng" dirty="0" smtClean="0">
              <a:latin typeface="Calibri" panose="020F0502020204030204" pitchFamily="34" charset="0"/>
              <a:cs typeface="Calibri" panose="020F0502020204030204" pitchFamily="34" charset="0"/>
            </a:endParaRPr>
          </a:p>
          <a:p>
            <a:pPr marL="292100" eaLnBrk="1" hangingPunct="1">
              <a:lnSpc>
                <a:spcPct val="90000"/>
              </a:lnSpc>
            </a:pPr>
            <a:r>
              <a:rPr lang="el-GR" sz="2400" u="sng" dirty="0" smtClean="0">
                <a:latin typeface="Calibri" panose="020F0502020204030204" pitchFamily="34" charset="0"/>
                <a:cs typeface="Calibri" panose="020F0502020204030204" pitchFamily="34" charset="0"/>
              </a:rPr>
              <a:t>Σωματική αλλαγή</a:t>
            </a:r>
          </a:p>
          <a:p>
            <a:pPr marL="593725" lvl="1" eaLnBrk="1" hangingPunct="1">
              <a:lnSpc>
                <a:spcPct val="90000"/>
              </a:lnSpc>
            </a:pPr>
            <a:r>
              <a:rPr lang="el-GR" sz="2400" dirty="0" smtClean="0">
                <a:latin typeface="Calibri" panose="020F0502020204030204" pitchFamily="34" charset="0"/>
                <a:cs typeface="Calibri" panose="020F0502020204030204" pitchFamily="34" charset="0"/>
              </a:rPr>
              <a:t>ειδικά ρούχα ή αφαίρεση ρούχων </a:t>
            </a:r>
          </a:p>
          <a:p>
            <a:pPr marL="593725" lvl="1" eaLnBrk="1" hangingPunct="1">
              <a:lnSpc>
                <a:spcPct val="90000"/>
              </a:lnSpc>
            </a:pPr>
            <a:r>
              <a:rPr lang="el-GR" sz="2400" dirty="0" smtClean="0">
                <a:latin typeface="Calibri" panose="020F0502020204030204" pitchFamily="34" charset="0"/>
                <a:cs typeface="Calibri" panose="020F0502020204030204" pitchFamily="34" charset="0"/>
              </a:rPr>
              <a:t>ξύρισμα του κεφαλαίου (συμβολισμός των μαλλιών)</a:t>
            </a:r>
            <a:endParaRPr lang="el-GR" sz="2400" u="sng" dirty="0" smtClean="0">
              <a:latin typeface="Calibri" panose="020F0502020204030204" pitchFamily="34" charset="0"/>
              <a:cs typeface="Calibri" panose="020F0502020204030204" pitchFamily="34" charset="0"/>
            </a:endParaRPr>
          </a:p>
          <a:p>
            <a:pPr marL="292100" eaLnBrk="1" hangingPunct="1">
              <a:lnSpc>
                <a:spcPct val="90000"/>
              </a:lnSpc>
              <a:buFont typeface="Arial" panose="020B0604020202020204" pitchFamily="34" charset="0"/>
              <a:buNone/>
            </a:pPr>
            <a:endParaRPr lang="el-GR" sz="2400" dirty="0" smtClean="0">
              <a:latin typeface="Calibri" panose="020F0502020204030204" pitchFamily="34" charset="0"/>
              <a:cs typeface="Calibri" panose="020F0502020204030204" pitchFamily="34" charset="0"/>
            </a:endParaRPr>
          </a:p>
          <a:p>
            <a:pPr marL="292100" eaLnBrk="1" hangingPunct="1">
              <a:lnSpc>
                <a:spcPct val="90000"/>
              </a:lnSpc>
              <a:buFont typeface="Arial" panose="020B0604020202020204" pitchFamily="34" charset="0"/>
              <a:buNone/>
            </a:pPr>
            <a:r>
              <a:rPr lang="el-GR" sz="2400" dirty="0" smtClean="0">
                <a:latin typeface="Calibri" panose="020F0502020204030204" pitchFamily="34" charset="0"/>
                <a:cs typeface="Calibri" panose="020F0502020204030204" pitchFamily="34" charset="0"/>
              </a:rPr>
              <a:t>=«συμβολικός θάνατος»</a:t>
            </a:r>
          </a:p>
          <a:p>
            <a:pPr marL="292100" eaLnBrk="1" hangingPunct="1">
              <a:lnSpc>
                <a:spcPct val="90000"/>
              </a:lnSpc>
              <a:buFont typeface="Arial" panose="020B0604020202020204" pitchFamily="34" charset="0"/>
              <a:buNone/>
            </a:pPr>
            <a:endParaRPr lang="el-GR" dirty="0" smtClean="0">
              <a:solidFill>
                <a:srgbClr val="FF6600"/>
              </a:solidFill>
              <a:latin typeface="Marker Felt" charset="0"/>
            </a:endParaRPr>
          </a:p>
          <a:p>
            <a:pPr marL="292100" eaLnBrk="1" hangingPunct="1">
              <a:lnSpc>
                <a:spcPct val="90000"/>
              </a:lnSpc>
              <a:buFont typeface="Arial" panose="020B0604020202020204" pitchFamily="34" charset="0"/>
              <a:buNone/>
            </a:pPr>
            <a:endParaRPr lang="el-GR" dirty="0" smtClean="0">
              <a:solidFill>
                <a:srgbClr val="FF6600"/>
              </a:solidFill>
              <a:latin typeface="Marker Felt" charset="0"/>
            </a:endParaRPr>
          </a:p>
          <a:p>
            <a:pPr marL="292100" eaLnBrk="1" hangingPunct="1">
              <a:lnSpc>
                <a:spcPct val="90000"/>
              </a:lnSpc>
              <a:buFont typeface="Arial" panose="020B0604020202020204" pitchFamily="34" charset="0"/>
              <a:buNone/>
            </a:pPr>
            <a:endParaRPr lang="el-GR" dirty="0" smtClean="0">
              <a:solidFill>
                <a:srgbClr val="FF6600"/>
              </a:solidFill>
              <a:latin typeface="Marker Felt" charset="0"/>
            </a:endParaRPr>
          </a:p>
          <a:p>
            <a:pPr marL="292100" eaLnBrk="1" hangingPunct="1">
              <a:lnSpc>
                <a:spcPct val="90000"/>
              </a:lnSpc>
              <a:buFont typeface="Arial" panose="020B0604020202020204" pitchFamily="34" charset="0"/>
              <a:buNone/>
            </a:pPr>
            <a:endParaRPr lang="el-GR" dirty="0" smtClean="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6"/>
          <p:cNvSpPr>
            <a:spLocks noGrp="1"/>
          </p:cNvSpPr>
          <p:nvPr>
            <p:ph type="title"/>
          </p:nvPr>
        </p:nvSpPr>
        <p:spPr/>
        <p:txBody>
          <a:bodyPr/>
          <a:lstStyle/>
          <a:p>
            <a:pPr marL="54864" indent="0" eaLnBrk="1" fontAlgn="auto" hangingPunct="1">
              <a:spcAft>
                <a:spcPts val="0"/>
              </a:spcAft>
              <a:defRPr/>
            </a:pPr>
            <a:r>
              <a:rPr lang="el-GR" sz="3200" b="1" dirty="0">
                <a:solidFill>
                  <a:srgbClr val="D2533C"/>
                </a:solidFill>
                <a:latin typeface="Calibri" charset="0"/>
                <a:ea typeface="+mj-ea"/>
                <a:cs typeface="Marker Felt" charset="0"/>
              </a:rPr>
              <a:t>Αποχωρισμός</a:t>
            </a:r>
            <a:r>
              <a:rPr lang="en-US" sz="3200" b="1" dirty="0">
                <a:solidFill>
                  <a:srgbClr val="D2533C"/>
                </a:solidFill>
                <a:latin typeface="Calibri" charset="0"/>
                <a:ea typeface="+mj-ea"/>
                <a:cs typeface="Marker Felt" charset="0"/>
              </a:rPr>
              <a:t>: </a:t>
            </a:r>
            <a:r>
              <a:rPr lang="el-GR" sz="3200" b="1" dirty="0">
                <a:solidFill>
                  <a:srgbClr val="D2533C"/>
                </a:solidFill>
                <a:latin typeface="Calibri" charset="0"/>
                <a:ea typeface="+mj-ea"/>
                <a:cs typeface="Marker Felt" charset="0"/>
              </a:rPr>
              <a:t>Από πολίτη σε στρατιώτη...</a:t>
            </a:r>
            <a:endParaRPr lang="en-US" sz="3200" b="1" dirty="0">
              <a:solidFill>
                <a:srgbClr val="D2533C"/>
              </a:solidFill>
              <a:latin typeface="Calibri" charset="0"/>
              <a:ea typeface="+mj-ea"/>
              <a:cs typeface="Marker Felt" charset="0"/>
            </a:endParaRPr>
          </a:p>
        </p:txBody>
      </p:sp>
      <p:sp>
        <p:nvSpPr>
          <p:cNvPr id="57346" name="Subtitle 7"/>
          <p:cNvSpPr>
            <a:spLocks noGrp="1"/>
          </p:cNvSpPr>
          <p:nvPr>
            <p:ph idx="1"/>
          </p:nvPr>
        </p:nvSpPr>
        <p:spPr/>
        <p:txBody>
          <a:bodyPr/>
          <a:lstStyle/>
          <a:p>
            <a:pPr eaLnBrk="1" hangingPunct="1"/>
            <a:r>
              <a:rPr lang="en-US" dirty="0" smtClean="0">
                <a:solidFill>
                  <a:srgbClr val="FFFFFF"/>
                </a:solidFill>
                <a:latin typeface="Calibri" panose="020F0502020204030204" pitchFamily="34" charset="0"/>
                <a:hlinkClick r:id="rId2"/>
              </a:rPr>
              <a:t>http://www.youtube.com/watch?v=ap8HBVFNNho&amp;list=LPm62k8CD3AGI&amp;index=1&amp;feature=plcp</a:t>
            </a:r>
            <a:endParaRPr lang="el-GR" dirty="0" smtClean="0">
              <a:solidFill>
                <a:srgbClr val="FFFFFF"/>
              </a:solidFill>
              <a:latin typeface="Calibri" panose="020F0502020204030204" pitchFamily="34" charset="0"/>
            </a:endParaRPr>
          </a:p>
          <a:p>
            <a:pPr eaLnBrk="1" hangingPunct="1"/>
            <a:endParaRPr lang="en-US"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p:txBody>
          <a:bodyPr/>
          <a:lstStyle/>
          <a:p>
            <a:pPr marL="54864" indent="0" eaLnBrk="1" fontAlgn="auto" hangingPunct="1">
              <a:spcAft>
                <a:spcPts val="0"/>
              </a:spcAft>
              <a:defRPr/>
            </a:pPr>
            <a:endParaRPr lang="en-US" dirty="0">
              <a:solidFill>
                <a:schemeClr val="tx1"/>
              </a:solidFill>
              <a:ea typeface="+mj-ea"/>
              <a:cs typeface="Marker Felt" charset="0"/>
            </a:endParaRPr>
          </a:p>
        </p:txBody>
      </p:sp>
      <p:pic>
        <p:nvPicPr>
          <p:cNvPr id="55298" name="Content Placeholder 8" descr="2189068.jpg"/>
          <p:cNvPicPr>
            <a:picLocks noGrp="1" noChangeAspect="1"/>
          </p:cNvPicPr>
          <p:nvPr>
            <p:ph idx="1"/>
          </p:nvPr>
        </p:nvPicPr>
        <p:blipFill>
          <a:blip r:embed="rId3">
            <a:extLst>
              <a:ext uri="{28A0092B-C50C-407E-A947-70E740481C1C}">
                <a14:useLocalDpi xmlns:a14="http://schemas.microsoft.com/office/drawing/2010/main" xmlns=""/>
              </a:ext>
            </a:extLst>
          </a:blip>
          <a:srcRect t="26296" b="26296"/>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solidFill>
                  <a:srgbClr val="D2533C"/>
                </a:solidFill>
              </a:rPr>
              <a:t>Μεθοριακότητα </a:t>
            </a:r>
            <a:endParaRPr lang="en-US" b="1" dirty="0">
              <a:solidFill>
                <a:srgbClr val="D2533C"/>
              </a:solidFill>
            </a:endParaRPr>
          </a:p>
        </p:txBody>
      </p:sp>
      <p:sp>
        <p:nvSpPr>
          <p:cNvPr id="5" name="Text Placeholder 4"/>
          <p:cNvSpPr>
            <a:spLocks noGrp="1"/>
          </p:cNvSpPr>
          <p:nvPr>
            <p:ph type="body" sz="half" idx="2"/>
          </p:nvPr>
        </p:nvSpPr>
        <p:spPr/>
        <p:txBody>
          <a:bodyPr/>
          <a:lstStyle/>
          <a:p>
            <a:endParaRPr lang="en-US"/>
          </a:p>
        </p:txBody>
      </p:sp>
      <p:pic>
        <p:nvPicPr>
          <p:cNvPr id="8" name="Picture 2" descr="http://www.navyseals.com/files/BUDS2.jpg"/>
          <p:cNvPicPr>
            <a:picLocks noGrp="1" noChangeAspect="1" noChangeArrowheads="1"/>
          </p:cNvPicPr>
          <p:nvPr>
            <p:ph type="pic" sz="quarter" idx="13"/>
          </p:nvPr>
        </p:nvPicPr>
        <p:blipFill>
          <a:blip r:embed="rId2">
            <a:extLst>
              <a:ext uri="{28A0092B-C50C-407E-A947-70E740481C1C}">
                <a14:useLocalDpi xmlns:a14="http://schemas.microsoft.com/office/drawing/2010/main" xmlns=""/>
              </a:ext>
            </a:extLst>
          </a:blip>
          <a:srcRect l="16550" r="16550"/>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http://media.npr.org/programs/atc/features/2007/apr/navyseals/loglift200.jpg"/>
          <p:cNvPicPr>
            <a:picLocks noGrp="1" noChangeAspect="1" noChangeArrowheads="1"/>
          </p:cNvPicPr>
          <p:nvPr>
            <p:ph type="pic" sz="quarter" idx="14"/>
          </p:nvPr>
        </p:nvPicPr>
        <p:blipFill>
          <a:blip r:embed="rId3">
            <a:extLst>
              <a:ext uri="{28A0092B-C50C-407E-A947-70E740481C1C}">
                <a14:useLocalDpi xmlns:a14="http://schemas.microsoft.com/office/drawing/2010/main" xmlns=""/>
              </a:ext>
            </a:extLst>
          </a:blip>
          <a:srcRect l="12150" r="12150"/>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9321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marL="54864" indent="0" algn="l" eaLnBrk="1" fontAlgn="auto" hangingPunct="1">
              <a:spcAft>
                <a:spcPts val="0"/>
              </a:spcAft>
              <a:defRPr/>
            </a:pPr>
            <a:r>
              <a:rPr lang="el-GR" sz="3200" b="1" dirty="0" smtClean="0">
                <a:solidFill>
                  <a:srgbClr val="D2533C"/>
                </a:solidFill>
                <a:latin typeface="Calibri" charset="0"/>
                <a:ea typeface="+mj-ea"/>
                <a:cs typeface="Marker Felt" charset="0"/>
              </a:rPr>
              <a:t>Μεθοριακότητα </a:t>
            </a:r>
            <a:r>
              <a:rPr lang="el-GR" sz="3200" b="1" dirty="0">
                <a:solidFill>
                  <a:srgbClr val="D2533C"/>
                </a:solidFill>
                <a:latin typeface="Calibri" charset="0"/>
                <a:ea typeface="+mj-ea"/>
                <a:cs typeface="Marker Felt" charset="0"/>
              </a:rPr>
              <a:t>= </a:t>
            </a:r>
            <a:r>
              <a:rPr lang="en-US" sz="3200" b="1" dirty="0" err="1">
                <a:solidFill>
                  <a:srgbClr val="D2533C"/>
                </a:solidFill>
                <a:latin typeface="Calibri" charset="0"/>
                <a:ea typeface="+mj-ea"/>
                <a:cs typeface="Marker Felt" charset="0"/>
              </a:rPr>
              <a:t>Liminality</a:t>
            </a:r>
            <a:endParaRPr lang="en-US" sz="3200" b="1" dirty="0">
              <a:solidFill>
                <a:srgbClr val="D2533C"/>
              </a:solidFill>
              <a:latin typeface="Calibri" charset="0"/>
              <a:ea typeface="+mj-ea"/>
              <a:cs typeface="Marker Felt" charset="0"/>
            </a:endParaRPr>
          </a:p>
        </p:txBody>
      </p:sp>
      <p:sp>
        <p:nvSpPr>
          <p:cNvPr id="48130" name="Content Placeholder 6"/>
          <p:cNvSpPr>
            <a:spLocks noGrp="1"/>
          </p:cNvSpPr>
          <p:nvPr>
            <p:ph idx="1"/>
          </p:nvPr>
        </p:nvSpPr>
        <p:spPr/>
        <p:txBody>
          <a:bodyPr>
            <a:normAutofit/>
          </a:bodyPr>
          <a:lstStyle/>
          <a:p>
            <a:pPr eaLnBrk="1" hangingPunct="1">
              <a:lnSpc>
                <a:spcPct val="80000"/>
              </a:lnSpc>
              <a:buFont typeface="Arial" panose="020B0604020202020204" pitchFamily="34" charset="0"/>
              <a:buChar char="•"/>
            </a:pPr>
            <a:r>
              <a:rPr lang="el-GR" sz="2800" b="1" dirty="0" smtClean="0"/>
              <a:t>Φάση σωματικής δοκιμασίας</a:t>
            </a:r>
            <a:r>
              <a:rPr lang="el-GR" sz="2800" b="1" dirty="0"/>
              <a:t> </a:t>
            </a:r>
            <a:r>
              <a:rPr lang="el-GR" sz="2800" b="1" dirty="0" smtClean="0"/>
              <a:t>(«στα όρια»)</a:t>
            </a:r>
          </a:p>
          <a:p>
            <a:pPr lvl="1" eaLnBrk="1" hangingPunct="1">
              <a:lnSpc>
                <a:spcPct val="80000"/>
              </a:lnSpc>
            </a:pPr>
            <a:r>
              <a:rPr lang="el-GR" sz="2400" b="1" dirty="0" smtClean="0"/>
              <a:t>Μέθη, χρήση ουσιών</a:t>
            </a:r>
          </a:p>
          <a:p>
            <a:pPr lvl="1" eaLnBrk="1" hangingPunct="1">
              <a:lnSpc>
                <a:spcPct val="80000"/>
              </a:lnSpc>
            </a:pPr>
            <a:r>
              <a:rPr lang="el-GR" sz="2400" b="1" dirty="0" smtClean="0"/>
              <a:t>Στέρηση ύπνου</a:t>
            </a:r>
          </a:p>
          <a:p>
            <a:pPr lvl="1" eaLnBrk="1" hangingPunct="1">
              <a:lnSpc>
                <a:spcPct val="80000"/>
              </a:lnSpc>
            </a:pPr>
            <a:r>
              <a:rPr lang="el-GR" sz="2400" b="1" dirty="0" smtClean="0"/>
              <a:t>Στέρηση τροφής, ειδική τροφή</a:t>
            </a:r>
          </a:p>
          <a:p>
            <a:pPr lvl="1" eaLnBrk="1" hangingPunct="1">
              <a:lnSpc>
                <a:spcPct val="80000"/>
              </a:lnSpc>
            </a:pPr>
            <a:r>
              <a:rPr lang="el-GR" sz="2400" b="1" dirty="0" smtClean="0"/>
              <a:t>Ειδικά ρούχα</a:t>
            </a:r>
          </a:p>
          <a:p>
            <a:pPr lvl="1" eaLnBrk="1" hangingPunct="1">
              <a:lnSpc>
                <a:spcPct val="80000"/>
              </a:lnSpc>
            </a:pPr>
            <a:r>
              <a:rPr lang="el-GR" sz="2400" b="1" dirty="0" smtClean="0"/>
              <a:t>Μεταμόρφωση του σώματος</a:t>
            </a:r>
          </a:p>
          <a:p>
            <a:pPr lvl="2" eaLnBrk="1" hangingPunct="1">
              <a:lnSpc>
                <a:spcPct val="80000"/>
              </a:lnSpc>
              <a:buFont typeface="Arial" panose="020B0604020202020204" pitchFamily="34" charset="0"/>
              <a:buChar char="•"/>
            </a:pPr>
            <a:r>
              <a:rPr lang="el-GR" sz="2400" b="1" dirty="0" smtClean="0"/>
              <a:t>Μάσκες , βαμμένο πρόσωπο, κάλυψη προσώπου</a:t>
            </a:r>
            <a:endParaRPr lang="el-GR" sz="2600" b="1" dirty="0" smtClean="0"/>
          </a:p>
          <a:p>
            <a:pPr eaLnBrk="1" hangingPunct="1">
              <a:lnSpc>
                <a:spcPct val="80000"/>
              </a:lnSpc>
              <a:buFont typeface="Arial" panose="020B0604020202020204" pitchFamily="34" charset="0"/>
              <a:buChar char="•"/>
            </a:pPr>
            <a:r>
              <a:rPr lang="el-GR" sz="2800" b="1" dirty="0" smtClean="0"/>
              <a:t>Συμβολική κάθαρση</a:t>
            </a:r>
          </a:p>
          <a:p>
            <a:pPr eaLnBrk="1" hangingPunct="1">
              <a:lnSpc>
                <a:spcPct val="80000"/>
              </a:lnSpc>
              <a:buFont typeface="Arial" panose="020B0604020202020204" pitchFamily="34" charset="0"/>
              <a:buChar char="•"/>
            </a:pPr>
            <a:r>
              <a:rPr lang="el-GR" sz="2800" b="1" dirty="0" smtClean="0"/>
              <a:t>Επικινδυνότητα </a:t>
            </a:r>
          </a:p>
          <a:p>
            <a:pPr eaLnBrk="1" hangingPunct="1">
              <a:lnSpc>
                <a:spcPct val="80000"/>
              </a:lnSpc>
              <a:buFont typeface="Arial" panose="020B0604020202020204" pitchFamily="34" charset="0"/>
              <a:buChar char="•"/>
            </a:pPr>
            <a:r>
              <a:rPr lang="el-GR" sz="2800" b="1" dirty="0" smtClean="0"/>
              <a:t>Απόκτηση «μυστικής γνώσης»</a:t>
            </a:r>
          </a:p>
          <a:p>
            <a:pPr eaLnBrk="1" hangingPunct="1">
              <a:lnSpc>
                <a:spcPct val="80000"/>
              </a:lnSpc>
              <a:buFont typeface="Arial" panose="020B0604020202020204" pitchFamily="34" charset="0"/>
              <a:buChar char="•"/>
            </a:pPr>
            <a:r>
              <a:rPr lang="el-GR" sz="2800" b="1" dirty="0" smtClean="0"/>
              <a:t>Εκμάθηση του πολιτισμικού «προτύπου» </a:t>
            </a:r>
          </a:p>
          <a:p>
            <a:pPr eaLnBrk="1" hangingPunct="1">
              <a:lnSpc>
                <a:spcPct val="80000"/>
              </a:lnSpc>
              <a:buFontTx/>
              <a:buNone/>
            </a:pPr>
            <a:endParaRPr lang="en-US" sz="1300" dirty="0" smtClean="0">
              <a:solidFill>
                <a:srgbClr val="FF6600"/>
              </a:solidFill>
              <a:latin typeface="Marker Felt"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ttp://www.wkudelts.com/images/contentphoto/tug7_jpg.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81000" y="533400"/>
            <a:ext cx="3886200" cy="258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18" name="Picture 4" descr="http://www.fraternityadvisors.org/Uploads/Images/NHPW.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876800" y="838200"/>
            <a:ext cx="2809875"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19" name="Picture 6" descr="http://www.cantstopthebleeding.com/img/nusoccergirls0515.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381000" y="3276600"/>
            <a:ext cx="428625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a typeface="+mj-ea"/>
              <a:cs typeface="+mj-cs"/>
            </a:endParaRPr>
          </a:p>
        </p:txBody>
      </p:sp>
      <p:pic>
        <p:nvPicPr>
          <p:cNvPr id="62466" name="Picture Placeholder 5" descr="09_.jpg"/>
          <p:cNvPicPr>
            <a:picLocks noGrp="1" noChangeAspect="1"/>
          </p:cNvPicPr>
          <p:nvPr>
            <p:ph idx="1"/>
          </p:nvPr>
        </p:nvPicPr>
        <p:blipFill>
          <a:blip r:embed="rId2" cstate="email">
            <a:extLst>
              <a:ext uri="{28A0092B-C50C-407E-A947-70E740481C1C}">
                <a14:useLocalDpi xmlns:a14="http://schemas.microsoft.com/office/drawing/2010/main" xmlns=""/>
              </a:ext>
            </a:extLst>
          </a:blip>
          <a:srcRect t="5742" b="5742"/>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1">
              <a:defRPr/>
            </a:pPr>
            <a:r>
              <a:rPr lang="en-US" sz="1800" dirty="0">
                <a:solidFill>
                  <a:srgbClr val="007200"/>
                </a:solidFill>
                <a:latin typeface="Marker Felt"/>
                <a:ea typeface="ＭＳ Ｐゴシック" charset="0"/>
                <a:cs typeface="Marker Felt"/>
              </a:rPr>
              <a:t>  </a:t>
            </a:r>
            <a:r>
              <a:rPr lang="el-GR" sz="1800" dirty="0">
                <a:solidFill>
                  <a:srgbClr val="007200"/>
                </a:solidFill>
                <a:latin typeface="Marker Felt"/>
                <a:ea typeface="ＭＳ Ｐゴシック" charset="0"/>
                <a:cs typeface="Marker Felt"/>
              </a:rPr>
              <a:t/>
            </a:r>
            <a:br>
              <a:rPr lang="el-GR" sz="1800" dirty="0">
                <a:solidFill>
                  <a:srgbClr val="007200"/>
                </a:solidFill>
                <a:latin typeface="Marker Felt"/>
                <a:ea typeface="ＭＳ Ｐゴシック" charset="0"/>
                <a:cs typeface="Marker Felt"/>
              </a:rPr>
            </a:br>
            <a:r>
              <a:rPr lang="el-GR" sz="1800" dirty="0">
                <a:solidFill>
                  <a:srgbClr val="007200"/>
                </a:solidFill>
                <a:latin typeface="Marker Felt"/>
                <a:ea typeface="ＭＳ Ｐゴシック" charset="0"/>
                <a:cs typeface="Marker Felt"/>
              </a:rPr>
              <a:t/>
            </a:r>
            <a:br>
              <a:rPr lang="el-GR" sz="1800" dirty="0">
                <a:solidFill>
                  <a:srgbClr val="007200"/>
                </a:solidFill>
                <a:latin typeface="Marker Felt"/>
                <a:ea typeface="ＭＳ Ｐゴシック" charset="0"/>
                <a:cs typeface="Marker Felt"/>
              </a:rPr>
            </a:br>
            <a:r>
              <a:rPr lang="el-GR" sz="1800" dirty="0">
                <a:solidFill>
                  <a:srgbClr val="007200"/>
                </a:solidFill>
                <a:latin typeface="Marker Felt"/>
                <a:ea typeface="ＭＳ Ｐゴシック" charset="0"/>
                <a:cs typeface="Marker Felt"/>
              </a:rPr>
              <a:t/>
            </a:r>
            <a:br>
              <a:rPr lang="el-GR"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l-GR" sz="4000" b="1" dirty="0">
                <a:solidFill>
                  <a:schemeClr val="tx2"/>
                </a:solidFill>
                <a:latin typeface="Calibri" panose="020F0502020204030204" pitchFamily="34" charset="0"/>
                <a:cs typeface="Calibri" panose="020F0502020204030204" pitchFamily="34" charset="0"/>
              </a:rPr>
              <a:t>ΜΕΘΟΡΙΑΚΟΤΗΤΑ</a:t>
            </a:r>
            <a:r>
              <a:rPr lang="en-US" dirty="0">
                <a:solidFill>
                  <a:schemeClr val="tx2"/>
                </a:solidFill>
                <a:latin typeface="Calibri" panose="020F0502020204030204" pitchFamily="34" charset="0"/>
                <a:cs typeface="Calibri" panose="020F0502020204030204" pitchFamily="34" charset="0"/>
              </a:rPr>
              <a:t/>
            </a:r>
            <a:br>
              <a:rPr lang="en-US" dirty="0">
                <a:solidFill>
                  <a:schemeClr val="tx2"/>
                </a:solidFill>
                <a:latin typeface="Calibri" panose="020F0502020204030204" pitchFamily="34" charset="0"/>
                <a:cs typeface="Calibri" panose="020F0502020204030204" pitchFamily="34" charset="0"/>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l-GR" sz="1800" dirty="0">
                <a:solidFill>
                  <a:sysClr val="windowText" lastClr="000000"/>
                </a:solidFill>
                <a:ea typeface="ＭＳ Ｐゴシック" charset="0"/>
              </a:rPr>
              <a:t> </a:t>
            </a:r>
            <a:br>
              <a:rPr lang="el-GR" sz="1800" dirty="0">
                <a:solidFill>
                  <a:sysClr val="windowText" lastClr="000000"/>
                </a:solidFill>
                <a:ea typeface="ＭＳ Ｐゴシック" charset="0"/>
              </a:rPr>
            </a:br>
            <a:r>
              <a:rPr lang="en-US" sz="1800" dirty="0">
                <a:solidFill>
                  <a:sysClr val="windowText" lastClr="000000"/>
                </a:solidFill>
                <a:ea typeface="ＭＳ Ｐゴシック" charset="0"/>
              </a:rPr>
              <a:t/>
            </a:r>
            <a:br>
              <a:rPr lang="en-US" sz="1800" dirty="0">
                <a:solidFill>
                  <a:sysClr val="windowText" lastClr="000000"/>
                </a:solidFill>
                <a:ea typeface="ＭＳ Ｐゴシック" charset="0"/>
              </a:rPr>
            </a:br>
            <a:r>
              <a:rPr lang="el-GR" sz="1800" dirty="0">
                <a:solidFill>
                  <a:sysClr val="windowText" lastClr="000000"/>
                </a:solidFill>
                <a:ea typeface="ＭＳ Ｐゴシック" charset="0"/>
              </a:rPr>
              <a:t/>
            </a:r>
            <a:br>
              <a:rPr lang="el-GR" sz="1800" dirty="0">
                <a:solidFill>
                  <a:sysClr val="windowText" lastClr="000000"/>
                </a:solidFill>
                <a:ea typeface="ＭＳ Ｐゴシック" charset="0"/>
              </a:rPr>
            </a:br>
            <a:endParaRPr lang="en-US" sz="1800" dirty="0">
              <a:solidFill>
                <a:srgbClr val="007200"/>
              </a:solidFill>
              <a:latin typeface="Marker Felt"/>
              <a:ea typeface="ＭＳ Ｐゴシック" charset="0"/>
              <a:cs typeface="Marker Felt"/>
            </a:endParaRPr>
          </a:p>
        </p:txBody>
      </p:sp>
      <p:sp>
        <p:nvSpPr>
          <p:cNvPr id="2" name="Content Placeholder 1"/>
          <p:cNvSpPr>
            <a:spLocks noGrp="1"/>
          </p:cNvSpPr>
          <p:nvPr>
            <p:ph idx="1"/>
          </p:nvPr>
        </p:nvSpPr>
        <p:spPr/>
        <p:txBody>
          <a:bodyPr>
            <a:normAutofit lnSpcReduction="10000"/>
          </a:bodyPr>
          <a:lstStyle/>
          <a:p>
            <a:pPr marL="0" indent="0" eaLnBrk="1" hangingPunct="1">
              <a:lnSpc>
                <a:spcPct val="80000"/>
              </a:lnSpc>
              <a:buFont typeface="Wingdings 2" panose="05020102010507070707" pitchFamily="18" charset="2"/>
              <a:buNone/>
            </a:pPr>
            <a:r>
              <a:rPr lang="en-US" sz="1400" dirty="0" smtClean="0">
                <a:solidFill>
                  <a:srgbClr val="007200"/>
                </a:solidFill>
                <a:latin typeface="Marker Felt" charset="0"/>
              </a:rPr>
              <a:t/>
            </a:r>
            <a:br>
              <a:rPr lang="en-US" sz="1400" dirty="0" smtClean="0">
                <a:solidFill>
                  <a:srgbClr val="007200"/>
                </a:solidFill>
                <a:latin typeface="Marker Felt" charset="0"/>
              </a:rPr>
            </a:br>
            <a:r>
              <a:rPr lang="el-GR" sz="3100" dirty="0" smtClean="0">
                <a:solidFill>
                  <a:srgbClr val="292934"/>
                </a:solidFill>
                <a:latin typeface="Calibri" panose="020F0502020204030204" pitchFamily="34" charset="0"/>
                <a:cs typeface="Calibri" panose="020F0502020204030204" pitchFamily="34" charset="0"/>
              </a:rPr>
              <a:t>Στη φάση αυτή - αυτός που συμμετέχει στην τελετουργία δεν έχει στάτους, δεν έχει ταυτότητα</a:t>
            </a:r>
          </a:p>
          <a:p>
            <a:pPr marL="0" indent="0" eaLnBrk="1" hangingPunct="1">
              <a:lnSpc>
                <a:spcPct val="80000"/>
              </a:lnSpc>
            </a:pPr>
            <a:endParaRPr lang="el-GR" sz="3100" dirty="0" smtClean="0">
              <a:solidFill>
                <a:srgbClr val="292934"/>
              </a:solidFill>
              <a:latin typeface="Calibri" panose="020F0502020204030204" pitchFamily="34" charset="0"/>
              <a:cs typeface="Calibri" panose="020F0502020204030204" pitchFamily="34" charset="0"/>
            </a:endParaRPr>
          </a:p>
          <a:p>
            <a:pPr marL="0" indent="0" eaLnBrk="1" hangingPunct="1">
              <a:lnSpc>
                <a:spcPct val="80000"/>
              </a:lnSpc>
            </a:pPr>
            <a:r>
              <a:rPr lang="el-GR" sz="3100" dirty="0" smtClean="0">
                <a:solidFill>
                  <a:srgbClr val="292934"/>
                </a:solidFill>
                <a:latin typeface="Calibri" panose="020F0502020204030204" pitchFamily="34" charset="0"/>
                <a:cs typeface="Calibri" panose="020F0502020204030204" pitchFamily="34" charset="0"/>
              </a:rPr>
              <a:t>«</a:t>
            </a:r>
            <a:r>
              <a:rPr lang="en-US" sz="3100" dirty="0" smtClean="0">
                <a:solidFill>
                  <a:srgbClr val="292934"/>
                </a:solidFill>
                <a:latin typeface="Calibri" panose="020F0502020204030204" pitchFamily="34" charset="0"/>
                <a:cs typeface="Calibri" panose="020F0502020204030204" pitchFamily="34" charset="0"/>
              </a:rPr>
              <a:t>betwixt and between</a:t>
            </a:r>
            <a:r>
              <a:rPr lang="el-GR" sz="3100" dirty="0" smtClean="0">
                <a:solidFill>
                  <a:srgbClr val="292934"/>
                </a:solidFill>
                <a:latin typeface="Calibri" panose="020F0502020204030204" pitchFamily="34" charset="0"/>
                <a:cs typeface="Calibri" panose="020F0502020204030204" pitchFamily="34" charset="0"/>
              </a:rPr>
              <a:t>»</a:t>
            </a:r>
            <a:r>
              <a:rPr lang="en-US" sz="3100" dirty="0" smtClean="0">
                <a:solidFill>
                  <a:srgbClr val="292934"/>
                </a:solidFill>
                <a:latin typeface="Calibri" panose="020F0502020204030204" pitchFamily="34" charset="0"/>
                <a:cs typeface="Calibri" panose="020F0502020204030204" pitchFamily="34" charset="0"/>
              </a:rPr>
              <a:t> </a:t>
            </a:r>
            <a:r>
              <a:rPr lang="el-GR" sz="3100" dirty="0" smtClean="0">
                <a:solidFill>
                  <a:srgbClr val="292934"/>
                </a:solidFill>
                <a:latin typeface="Calibri" panose="020F0502020204030204" pitchFamily="34" charset="0"/>
                <a:cs typeface="Calibri" panose="020F0502020204030204" pitchFamily="34" charset="0"/>
              </a:rPr>
              <a:t/>
            </a:r>
            <a:br>
              <a:rPr lang="el-GR" sz="3100" dirty="0" smtClean="0">
                <a:solidFill>
                  <a:srgbClr val="292934"/>
                </a:solidFill>
                <a:latin typeface="Calibri" panose="020F0502020204030204" pitchFamily="34" charset="0"/>
                <a:cs typeface="Calibri" panose="020F0502020204030204" pitchFamily="34" charset="0"/>
              </a:rPr>
            </a:br>
            <a:r>
              <a:rPr lang="en-US" sz="3100" dirty="0" smtClean="0">
                <a:solidFill>
                  <a:srgbClr val="292934"/>
                </a:solidFill>
                <a:latin typeface="Calibri" panose="020F0502020204030204" pitchFamily="34" charset="0"/>
                <a:cs typeface="Calibri" panose="020F0502020204030204" pitchFamily="34" charset="0"/>
              </a:rPr>
              <a:t>(Victor Turner)</a:t>
            </a:r>
            <a:r>
              <a:rPr lang="el-GR" sz="3100" dirty="0" smtClean="0">
                <a:solidFill>
                  <a:srgbClr val="292934"/>
                </a:solidFill>
                <a:latin typeface="Calibri" panose="020F0502020204030204" pitchFamily="34" charset="0"/>
                <a:cs typeface="Calibri" panose="020F0502020204030204" pitchFamily="34" charset="0"/>
              </a:rPr>
              <a:t> </a:t>
            </a:r>
          </a:p>
          <a:p>
            <a:pPr marL="0" indent="0" eaLnBrk="1" hangingPunct="1">
              <a:lnSpc>
                <a:spcPct val="80000"/>
              </a:lnSpc>
            </a:pPr>
            <a:endParaRPr lang="el-GR" sz="3100" dirty="0">
              <a:solidFill>
                <a:srgbClr val="292934"/>
              </a:solidFill>
              <a:latin typeface="Calibri" panose="020F0502020204030204" pitchFamily="34" charset="0"/>
              <a:cs typeface="Calibri" panose="020F0502020204030204" pitchFamily="34" charset="0"/>
            </a:endParaRPr>
          </a:p>
          <a:p>
            <a:pPr marL="0" indent="0" eaLnBrk="1" hangingPunct="1">
              <a:lnSpc>
                <a:spcPct val="80000"/>
              </a:lnSpc>
            </a:pPr>
            <a:r>
              <a:rPr lang="el-GR" sz="3100" dirty="0" smtClean="0">
                <a:solidFill>
                  <a:srgbClr val="292934"/>
                </a:solidFill>
                <a:latin typeface="Calibri" panose="020F0502020204030204" pitchFamily="34" charset="0"/>
                <a:cs typeface="Calibri" panose="020F0502020204030204" pitchFamily="34" charset="0"/>
              </a:rPr>
              <a:t>Μη-άνθρωπος </a:t>
            </a:r>
            <a:r>
              <a:rPr lang="en-US" sz="3100" dirty="0" smtClean="0">
                <a:solidFill>
                  <a:srgbClr val="292934"/>
                </a:solidFill>
                <a:latin typeface="Calibri" panose="020F0502020204030204" pitchFamily="34" charset="0"/>
                <a:cs typeface="Calibri" panose="020F0502020204030204" pitchFamily="34" charset="0"/>
              </a:rPr>
              <a:t>–</a:t>
            </a:r>
            <a:r>
              <a:rPr lang="el-GR" sz="3100" dirty="0" smtClean="0">
                <a:solidFill>
                  <a:srgbClr val="292934"/>
                </a:solidFill>
                <a:latin typeface="Calibri" panose="020F0502020204030204" pitchFamily="34" charset="0"/>
                <a:cs typeface="Calibri" panose="020F0502020204030204" pitchFamily="34" charset="0"/>
              </a:rPr>
              <a:t> καταργείται προηγούμενη πολιτισμική κατηγοροποίηση, δεν έχει μπει στην καινούργια κατηγοροποίηση</a:t>
            </a:r>
          </a:p>
          <a:p>
            <a:pPr marL="274320" lvl="1" indent="0">
              <a:lnSpc>
                <a:spcPct val="80000"/>
              </a:lnSpc>
            </a:pPr>
            <a:r>
              <a:rPr lang="el-GR" sz="2700" dirty="0">
                <a:solidFill>
                  <a:srgbClr val="292934"/>
                </a:solidFill>
                <a:latin typeface="Calibri" panose="020F0502020204030204" pitchFamily="34" charset="0"/>
                <a:cs typeface="Calibri" panose="020F0502020204030204" pitchFamily="34" charset="0"/>
              </a:rPr>
              <a:t> </a:t>
            </a:r>
            <a:r>
              <a:rPr lang="el-GR" sz="2700" dirty="0" smtClean="0">
                <a:solidFill>
                  <a:srgbClr val="292934"/>
                </a:solidFill>
                <a:latin typeface="Calibri" panose="020F0502020204030204" pitchFamily="34" charset="0"/>
                <a:cs typeface="Calibri" panose="020F0502020204030204" pitchFamily="34" charset="0"/>
              </a:rPr>
              <a:t>(π.χ. Παράδοση ταυτότητας, στρατιωτική ταυτότητα μέχρι να απολυθείς)</a:t>
            </a:r>
            <a:br>
              <a:rPr lang="el-GR" sz="2700" dirty="0" smtClean="0">
                <a:solidFill>
                  <a:srgbClr val="292934"/>
                </a:solidFill>
                <a:latin typeface="Calibri" panose="020F0502020204030204" pitchFamily="34" charset="0"/>
                <a:cs typeface="Calibri" panose="020F0502020204030204" pitchFamily="34" charset="0"/>
              </a:rPr>
            </a:br>
            <a:endParaRPr lang="el-GR" sz="2700" dirty="0" smtClean="0">
              <a:solidFill>
                <a:srgbClr val="29293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marL="54864" indent="0" eaLnBrk="1" fontAlgn="auto" hangingPunct="1">
              <a:spcAft>
                <a:spcPts val="0"/>
              </a:spcAft>
              <a:defRPr/>
            </a:pPr>
            <a:r>
              <a:rPr lang="en-US" b="1" dirty="0" err="1">
                <a:solidFill>
                  <a:srgbClr val="D2533C"/>
                </a:solidFill>
                <a:latin typeface="Calibri" charset="0"/>
                <a:ea typeface="+mj-ea"/>
                <a:cs typeface="Marker Felt" charset="0"/>
              </a:rPr>
              <a:t>Communitas</a:t>
            </a:r>
            <a:endParaRPr lang="en-US" b="1" dirty="0">
              <a:solidFill>
                <a:srgbClr val="D2533C"/>
              </a:solidFill>
              <a:latin typeface="Calibri" charset="0"/>
              <a:ea typeface="+mj-ea"/>
              <a:cs typeface="Marker Felt" charset="0"/>
            </a:endParaRPr>
          </a:p>
        </p:txBody>
      </p:sp>
      <p:sp>
        <p:nvSpPr>
          <p:cNvPr id="3" name="Content Placeholder 2"/>
          <p:cNvSpPr>
            <a:spLocks noGrp="1"/>
          </p:cNvSpPr>
          <p:nvPr>
            <p:ph idx="1"/>
          </p:nvPr>
        </p:nvSpPr>
        <p:spPr/>
        <p:txBody>
          <a:bodyPr>
            <a:normAutofit/>
          </a:bodyPr>
          <a:lstStyle/>
          <a:p>
            <a:pPr eaLnBrk="1" hangingPunct="1">
              <a:buFont typeface="Arial" panose="020B0604020202020204" pitchFamily="34" charset="0"/>
              <a:buChar char="•"/>
            </a:pPr>
            <a:r>
              <a:rPr lang="en-US" b="1" dirty="0" err="1" smtClean="0">
                <a:latin typeface="Calibri" panose="020F0502020204030204" pitchFamily="34" charset="0"/>
                <a:cs typeface="Calibri" panose="020F0502020204030204" pitchFamily="34" charset="0"/>
              </a:rPr>
              <a:t>Communitas</a:t>
            </a:r>
            <a:r>
              <a:rPr lang="el-GR" dirty="0" smtClean="0">
                <a:latin typeface="Calibri" panose="020F0502020204030204" pitchFamily="34" charset="0"/>
                <a:cs typeface="Calibri" panose="020F0502020204030204" pitchFamily="34" charset="0"/>
              </a:rPr>
              <a:t>,  χαρακτηριστικό της μεθοριακότητας κατά τον </a:t>
            </a:r>
            <a:r>
              <a:rPr lang="en-US" dirty="0" smtClean="0">
                <a:latin typeface="Calibri" panose="020F0502020204030204" pitchFamily="34" charset="0"/>
                <a:cs typeface="Calibri" panose="020F0502020204030204" pitchFamily="34" charset="0"/>
              </a:rPr>
              <a:t>Turner</a:t>
            </a:r>
          </a:p>
          <a:p>
            <a:pPr eaLnBrk="1" hangingPunct="1">
              <a:buFont typeface="Wingdings 2" panose="05020102010507070707" pitchFamily="18" charset="2"/>
              <a:buNone/>
            </a:pPr>
            <a:r>
              <a:rPr lang="el-GR" dirty="0" smtClean="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l-GR" dirty="0" smtClean="0">
                <a:latin typeface="Calibri" panose="020F0502020204030204" pitchFamily="34" charset="0"/>
                <a:cs typeface="Calibri" panose="020F0502020204030204" pitchFamily="34" charset="0"/>
              </a:rPr>
              <a:t>αίσθηση της αλληλεγγύης , </a:t>
            </a:r>
            <a:r>
              <a:rPr lang="el-GR" dirty="0" smtClean="0">
                <a:solidFill>
                  <a:srgbClr val="292934"/>
                </a:solidFill>
                <a:latin typeface="Calibri" panose="020F0502020204030204" pitchFamily="34" charset="0"/>
                <a:cs typeface="Calibri" panose="020F0502020204030204" pitchFamily="34" charset="0"/>
              </a:rPr>
              <a:t>ισότητας, κοινής ιδιότητας για τα άτομα που βρίσκονται μάζι κατά τη διάρκεια της τελετουργίας </a:t>
            </a:r>
            <a:endParaRPr lang="en-US" dirty="0" smtClean="0">
              <a:solidFill>
                <a:srgbClr val="29293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Κλασικό ανθρωπολογικό </a:t>
            </a:r>
            <a:r>
              <a:rPr lang="el-GR" dirty="0" smtClean="0"/>
              <a:t>θέμα</a:t>
            </a:r>
            <a:endParaRPr lang="en-US" dirty="0"/>
          </a:p>
        </p:txBody>
      </p:sp>
      <p:sp>
        <p:nvSpPr>
          <p:cNvPr id="5" name="Content Placeholder 4"/>
          <p:cNvSpPr>
            <a:spLocks noGrp="1"/>
          </p:cNvSpPr>
          <p:nvPr>
            <p:ph idx="1"/>
          </p:nvPr>
        </p:nvSpPr>
        <p:spPr/>
        <p:txBody>
          <a:bodyPr>
            <a:normAutofit/>
          </a:bodyPr>
          <a:lstStyle/>
          <a:p>
            <a:pPr marL="292100" eaLnBrk="1" hangingPunct="1"/>
            <a:r>
              <a:rPr lang="el-GR" sz="2800" dirty="0" smtClean="0"/>
              <a:t>Οικουμενικός θεσμός / πολιτισμική ποικιλία </a:t>
            </a:r>
          </a:p>
          <a:p>
            <a:pPr marL="292100" eaLnBrk="1" hangingPunct="1"/>
            <a:r>
              <a:rPr lang="el-GR" sz="2800" dirty="0" smtClean="0"/>
              <a:t>Ρόλος στην κοινωνικοποίηση</a:t>
            </a:r>
            <a:endParaRPr lang="en-US" sz="2800" dirty="0" smtClean="0"/>
          </a:p>
          <a:p>
            <a:pPr lvl="1"/>
            <a:r>
              <a:rPr lang="el-GR" sz="2800" dirty="0"/>
              <a:t>Πώς «γινόμαστε»</a:t>
            </a:r>
            <a:endParaRPr lang="en-US" sz="2800" dirty="0"/>
          </a:p>
          <a:p>
            <a:pPr lvl="1"/>
            <a:r>
              <a:rPr lang="el-GR" sz="2800" dirty="0"/>
              <a:t>Δ</a:t>
            </a:r>
            <a:r>
              <a:rPr lang="el-GR" sz="2800" dirty="0" smtClean="0"/>
              <a:t>ημιουργία </a:t>
            </a:r>
            <a:r>
              <a:rPr lang="el-GR" sz="2800" dirty="0"/>
              <a:t>της αίσθησης του </a:t>
            </a:r>
            <a:r>
              <a:rPr lang="el-GR" sz="2800" dirty="0" smtClean="0"/>
              <a:t>«συνανήκειν» / αποκλεισμός</a:t>
            </a:r>
            <a:r>
              <a:rPr lang="en-US" sz="2800" dirty="0" smtClean="0"/>
              <a:t> </a:t>
            </a:r>
            <a:r>
              <a:rPr lang="el-GR" sz="2800" dirty="0"/>
              <a:t>μη-μελών</a:t>
            </a:r>
            <a:endParaRPr lang="en-US" sz="2800" dirty="0"/>
          </a:p>
          <a:p>
            <a:pPr marL="292100" eaLnBrk="1" hangingPunct="1"/>
            <a:endParaRPr lang="el-GR" dirty="0" smtClean="0"/>
          </a:p>
          <a:p>
            <a:pPr marL="292100" eaLnBrk="1" hangingPunct="1">
              <a:buFont typeface="Wingdings 2" panose="05020102010507070707" pitchFamily="18" charset="2"/>
              <a:buNone/>
            </a:pPr>
            <a:endParaRPr lang="el-GR" dirty="0" smtClean="0"/>
          </a:p>
          <a:p>
            <a:pPr marL="292100"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indent="0" eaLnBrk="1" fontAlgn="auto" hangingPunct="1">
              <a:spcAft>
                <a:spcPts val="0"/>
              </a:spcAft>
              <a:defRPr/>
            </a:pPr>
            <a:r>
              <a:rPr lang="el-GR" dirty="0" smtClean="0">
                <a:solidFill>
                  <a:srgbClr val="FFFFFF"/>
                </a:solidFill>
                <a:latin typeface="Calibri" charset="0"/>
                <a:ea typeface="+mj-ea"/>
                <a:cs typeface="Marker Felt" charset="0"/>
              </a:rPr>
              <a:t>ΣΤΑΔΙΟ ΙΙΙ</a:t>
            </a:r>
            <a:endParaRPr lang="en-US" dirty="0">
              <a:solidFill>
                <a:srgbClr val="FFFFFF"/>
              </a:solidFill>
              <a:latin typeface="Calibri" charset="0"/>
              <a:ea typeface="+mj-ea"/>
              <a:cs typeface="Marker Felt" charset="0"/>
            </a:endParaRPr>
          </a:p>
        </p:txBody>
      </p:sp>
      <p:sp>
        <p:nvSpPr>
          <p:cNvPr id="66563" name="Content Placeholder 2"/>
          <p:cNvSpPr>
            <a:spLocks noGrp="1"/>
          </p:cNvSpPr>
          <p:nvPr>
            <p:ph idx="1"/>
          </p:nvPr>
        </p:nvSpPr>
        <p:spPr/>
        <p:txBody>
          <a:bodyPr/>
          <a:lstStyle/>
          <a:p>
            <a:pPr marL="292100" eaLnBrk="1" hangingPunct="1">
              <a:buFont typeface="Arial" panose="020B0604020202020204" pitchFamily="34" charset="0"/>
              <a:buChar char="•"/>
            </a:pPr>
            <a:r>
              <a:rPr lang="el-GR" dirty="0" smtClean="0">
                <a:solidFill>
                  <a:srgbClr val="D2533C"/>
                </a:solidFill>
                <a:latin typeface="Calibri" panose="020F0502020204030204" pitchFamily="34" charset="0"/>
                <a:cs typeface="Calibri" panose="020F0502020204030204" pitchFamily="34" charset="0"/>
              </a:rPr>
              <a:t>Επιστροφή στην κοινωνία</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σε νέα θέση,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με νέο στάτους,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νέα καθήκοντα,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νέα δικαιώματα,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νέο όνομα</a:t>
            </a:r>
          </a:p>
          <a:p>
            <a:pPr marL="292100" eaLnBrk="1" hangingPunct="1">
              <a:buFont typeface="Arial" panose="020B0604020202020204" pitchFamily="34" charset="0"/>
              <a:buChar char="•"/>
            </a:pPr>
            <a:endParaRPr lang="en-US" dirty="0" smtClean="0"/>
          </a:p>
        </p:txBody>
      </p:sp>
      <p:sp>
        <p:nvSpPr>
          <p:cNvPr id="66562" name="Text Placeholder 1"/>
          <p:cNvSpPr>
            <a:spLocks noGrp="1"/>
          </p:cNvSpPr>
          <p:nvPr>
            <p:ph type="body" sz="half" idx="2"/>
          </p:nvPr>
        </p:nvSpPr>
        <p:spPr/>
        <p:txBody>
          <a:bodyPr>
            <a:normAutofit/>
          </a:bodyPr>
          <a:lstStyle/>
          <a:p>
            <a:pPr eaLnBrk="1" hangingPunct="1">
              <a:spcBef>
                <a:spcPct val="0"/>
              </a:spcBef>
            </a:pPr>
            <a:r>
              <a:rPr lang="el-GR" sz="2000" b="1" dirty="0" smtClean="0">
                <a:solidFill>
                  <a:srgbClr val="D2533C"/>
                </a:solidFill>
              </a:rPr>
              <a:t>ΕΠΑΝΕΝΤΑΞΗ</a:t>
            </a:r>
            <a:endParaRPr lang="en-US" sz="2000" b="1" dirty="0" smtClean="0">
              <a:solidFill>
                <a:srgbClr val="D2533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fontAlgn="auto" hangingPunct="1">
              <a:spcAft>
                <a:spcPts val="0"/>
              </a:spcAft>
              <a:defRPr/>
            </a:pPr>
            <a:r>
              <a:rPr lang="el-GR" sz="2800" dirty="0" smtClean="0">
                <a:solidFill>
                  <a:srgbClr val="D2533C"/>
                </a:solidFill>
                <a:latin typeface="Calibri"/>
                <a:ea typeface="+mj-ea"/>
                <a:cs typeface="Calibri"/>
              </a:rPr>
              <a:t>Επανένταξη</a:t>
            </a:r>
            <a:endParaRPr lang="en-US" sz="2800" dirty="0">
              <a:solidFill>
                <a:srgbClr val="D2533C"/>
              </a:solidFill>
              <a:latin typeface="Calibri"/>
              <a:ea typeface="+mj-ea"/>
              <a:cs typeface="Calibri"/>
            </a:endParaRPr>
          </a:p>
        </p:txBody>
      </p:sp>
      <p:pic>
        <p:nvPicPr>
          <p:cNvPr id="7" name="Picture Placeholder 6" descr="Lucas baptism 004.jpg"/>
          <p:cNvPicPr>
            <a:picLocks noGrp="1" noChangeAspect="1"/>
          </p:cNvPicPr>
          <p:nvPr>
            <p:ph type="pic" idx="1"/>
          </p:nvPr>
        </p:nvPicPr>
        <p:blipFill>
          <a:blip r:embed="rId2" cstate="email">
            <a:extLst>
              <a:ext uri="{28A0092B-C50C-407E-A947-70E740481C1C}">
                <a14:useLocalDpi xmlns:a14="http://schemas.microsoft.com/office/drawing/2010/main" xmlns=""/>
              </a:ext>
            </a:extLst>
          </a:blip>
          <a:srcRect t="15061" b="15061"/>
          <a:stretch>
            <a:fillRect/>
          </a:stretch>
        </p:blipFill>
        <p:spPr/>
      </p:pic>
      <p:sp>
        <p:nvSpPr>
          <p:cNvPr id="67586" name="Text Placeholder 4"/>
          <p:cNvSpPr>
            <a:spLocks noGrp="1"/>
          </p:cNvSpPr>
          <p:nvPr>
            <p:ph type="body" sz="half" idx="2"/>
          </p:nvPr>
        </p:nvSpPr>
        <p:spPr/>
        <p:txBody>
          <a:bodyPr/>
          <a:lstStyle/>
          <a:p>
            <a:pPr eaLnBrk="1" hangingPunct="1">
              <a:spcBef>
                <a:spcPct val="0"/>
              </a:spcBef>
            </a:pPr>
            <a:endParaRPr lang="el-GR" sz="1800" dirty="0" smtClean="0">
              <a:solidFill>
                <a:srgbClr val="FFFFFF"/>
              </a:solidFill>
              <a:latin typeface="Calibri" panose="020F0502020204030204" pitchFamily="34" charset="0"/>
            </a:endParaRPr>
          </a:p>
          <a:p>
            <a:pPr eaLnBrk="1" hangingPunct="1">
              <a:spcBef>
                <a:spcPct val="0"/>
              </a:spcBef>
            </a:pPr>
            <a:endParaRPr lang="en-US" sz="18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8"/>
          <p:cNvSpPr>
            <a:spLocks noGrp="1"/>
          </p:cNvSpPr>
          <p:nvPr>
            <p:ph type="title"/>
          </p:nvPr>
        </p:nvSpPr>
        <p:spPr/>
        <p:txBody>
          <a:bodyPr/>
          <a:lstStyle/>
          <a:p>
            <a:pPr marL="54864" indent="0" fontAlgn="auto">
              <a:spcAft>
                <a:spcPts val="0"/>
              </a:spcAft>
              <a:defRPr/>
            </a:pPr>
            <a:endParaRPr dirty="0">
              <a:latin typeface="Calibri" charset="0"/>
            </a:endParaRPr>
          </a:p>
        </p:txBody>
      </p:sp>
      <p:pic>
        <p:nvPicPr>
          <p:cNvPr id="67587" name="Content Placeholder 7" descr="06commencement"/>
          <p:cNvPicPr>
            <a:picLocks noGrp="1" noChangeAspect="1" noChangeArrowheads="1"/>
          </p:cNvPicPr>
          <p:nvPr>
            <p:ph type="pic" idx="1"/>
          </p:nvPr>
        </p:nvPicPr>
        <p:blipFill>
          <a:blip r:embed="rId2" cstate="email">
            <a:extLst>
              <a:ext uri="{28A0092B-C50C-407E-A947-70E740481C1C}">
                <a14:useLocalDpi xmlns:a14="http://schemas.microsoft.com/office/drawing/2010/main" xmlns=""/>
              </a:ext>
            </a:extLst>
          </a:blip>
          <a:srcRect l="25300" r="25300"/>
          <a:stretch>
            <a:fillRect/>
          </a:stretch>
        </p:blipFill>
        <p:spPr>
          <a:noFill/>
          <a:ln>
            <a:headEnd/>
            <a:tailEnd/>
          </a:ln>
          <a:effectLst>
            <a:outerShdw blurRad="50800" dist="38100" dir="5400000" algn="t" rotWithShape="0">
              <a:srgbClr val="000000">
                <a:alpha val="25000"/>
              </a:srgbClr>
            </a:outerShdw>
          </a:effectLst>
          <a:extLst>
            <a:ext uri="{909E8E84-426E-40dd-AFC4-6F175D3DCCD1}">
              <a14:hiddenFill xmlns:a14="http://schemas.microsoft.com/office/drawing/2010/main" xmlns="">
                <a:solidFill>
                  <a:srgbClr val="FFFFFF"/>
                </a:solidFill>
              </a14:hiddenFill>
            </a:ext>
          </a:extLst>
        </p:spPr>
      </p:pic>
      <p:sp>
        <p:nvSpPr>
          <p:cNvPr id="68611" name="Text Placeholder 9"/>
          <p:cNvSpPr>
            <a:spLocks noGrp="1"/>
          </p:cNvSpPr>
          <p:nvPr>
            <p:ph type="body" sz="half" idx="2"/>
          </p:nvPr>
        </p:nvSpPr>
        <p:spPr/>
        <p:txBody>
          <a:bodyPr/>
          <a:lstStyle/>
          <a:p>
            <a:pPr eaLnBrk="1" hangingPunct="1">
              <a:spcBef>
                <a:spcPct val="0"/>
              </a:spcBef>
            </a:pPr>
            <a:endParaRPr dirty="0">
              <a:latin typeface="Calibri" panose="020F0502020204030204" pitchFamily="34" charset="0"/>
              <a:ea typeface="MS PGothic" panose="020B0600070205080204" pitchFamily="34" charset="-128"/>
            </a:endParaRPr>
          </a:p>
        </p:txBody>
      </p:sp>
      <p:pic>
        <p:nvPicPr>
          <p:cNvPr id="7" name="Content Placeholder 6" descr="US Naturalization Visa.jpg"/>
          <p:cNvPicPr>
            <a:picLocks noGrp="1" noChangeAspect="1"/>
          </p:cNvPicPr>
          <p:nvPr>
            <p:ph type="pic" idx="13"/>
          </p:nvPr>
        </p:nvPicPr>
        <p:blipFill>
          <a:blip r:embed="rId3">
            <a:extLst>
              <a:ext uri="{28A0092B-C50C-407E-A947-70E740481C1C}">
                <a14:useLocalDpi xmlns:a14="http://schemas.microsoft.com/office/drawing/2010/main" xmlns=""/>
              </a:ext>
            </a:extLst>
          </a:blip>
          <a:srcRect l="23652" r="23652"/>
          <a:stretch>
            <a:fillRect/>
          </a:stretch>
        </p:blipFill>
        <p:spPr>
          <a:ln>
            <a:headEnd/>
            <a:tailEnd/>
          </a:ln>
          <a:effectLst>
            <a:outerShdw blurRad="50800" dist="38100" dir="5400000" algn="t" rotWithShape="0">
              <a:srgbClr val="000000">
                <a:alpha val="2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54864" indent="0" fontAlgn="auto">
              <a:spcAft>
                <a:spcPts val="0"/>
              </a:spcAft>
              <a:defRPr/>
            </a:pPr>
            <a:r>
              <a:rPr sz="4800">
                <a:solidFill>
                  <a:srgbClr val="000000"/>
                </a:solidFill>
                <a:cs typeface="Marker Felt"/>
              </a:rPr>
              <a:t/>
            </a:r>
            <a:br>
              <a:rPr sz="4800">
                <a:solidFill>
                  <a:srgbClr val="000000"/>
                </a:solidFill>
                <a:cs typeface="Marker Felt"/>
              </a:rPr>
            </a:br>
            <a:endParaRPr/>
          </a:p>
        </p:txBody>
      </p:sp>
      <p:pic>
        <p:nvPicPr>
          <p:cNvPr id="13" name="Picture Placeholder 12" descr="wedding_bracelets.jpg"/>
          <p:cNvPicPr>
            <a:picLocks noGrp="1" noChangeAspect="1"/>
          </p:cNvPicPr>
          <p:nvPr>
            <p:ph type="pic" idx="1"/>
          </p:nvPr>
        </p:nvPicPr>
        <p:blipFill>
          <a:blip r:embed="rId2" cstate="email">
            <a:extLst>
              <a:ext uri="{28A0092B-C50C-407E-A947-70E740481C1C}">
                <a14:useLocalDpi xmlns:a14="http://schemas.microsoft.com/office/drawing/2010/main" xmlns=""/>
              </a:ext>
            </a:extLst>
          </a:blip>
          <a:srcRect l="21485" r="21485"/>
          <a:stretch>
            <a:fillRect/>
          </a:stretch>
        </p:blipFill>
        <p:spPr>
          <a:ln>
            <a:headEnd/>
            <a:tailEnd/>
          </a:ln>
          <a:effectLst>
            <a:outerShdw blurRad="50800" dist="38100" dir="5400000" algn="t" rotWithShape="0">
              <a:srgbClr val="000000">
                <a:alpha val="25000"/>
              </a:srgbClr>
            </a:outerShdw>
          </a:effectLst>
        </p:spPr>
      </p:pic>
      <p:sp>
        <p:nvSpPr>
          <p:cNvPr id="69635" name="Text Placeholder 8"/>
          <p:cNvSpPr>
            <a:spLocks noGrp="1"/>
          </p:cNvSpPr>
          <p:nvPr>
            <p:ph type="body" sz="half" idx="2"/>
          </p:nvPr>
        </p:nvSpPr>
        <p:spPr/>
        <p:txBody>
          <a:bodyPr>
            <a:normAutofit fontScale="92500"/>
          </a:bodyPr>
          <a:lstStyle/>
          <a:p>
            <a:pPr eaLnBrk="1" hangingPunct="1">
              <a:spcBef>
                <a:spcPct val="0"/>
              </a:spcBef>
              <a:buFont typeface="Arial" panose="020B0604020202020204" pitchFamily="34" charset="0"/>
              <a:buNone/>
            </a:pPr>
            <a:r>
              <a:rPr lang="el-GR" sz="2000" b="1" dirty="0" smtClean="0">
                <a:ea typeface="MS PGothic" panose="020B0600070205080204" pitchFamily="34" charset="-128"/>
              </a:rPr>
              <a:t>η </a:t>
            </a:r>
            <a:r>
              <a:rPr lang="el-GR" sz="2000" b="1" dirty="0">
                <a:ea typeface="MS PGothic" panose="020B0600070205080204" pitchFamily="34" charset="-128"/>
              </a:rPr>
              <a:t>νέα κατάσταση αυτή </a:t>
            </a:r>
            <a:r>
              <a:rPr lang="el-GR" sz="2000" b="1" dirty="0" smtClean="0">
                <a:ea typeface="MS PGothic" panose="020B0600070205080204" pitchFamily="34" charset="-128"/>
              </a:rPr>
              <a:t>συχνά σημαδοτείται </a:t>
            </a:r>
            <a:r>
              <a:rPr lang="el-GR" sz="2000" b="1" dirty="0">
                <a:ea typeface="MS PGothic" panose="020B0600070205080204" pitchFamily="34" charset="-128"/>
              </a:rPr>
              <a:t>με κάποιο κόσμημα</a:t>
            </a:r>
            <a:r>
              <a:rPr sz="2000" b="1" dirty="0">
                <a:ea typeface="MS PGothic" panose="020B0600070205080204" pitchFamily="34" charset="-128"/>
              </a:rPr>
              <a:t> </a:t>
            </a:r>
            <a:endParaRPr lang="el-GR" sz="2000" b="1" dirty="0">
              <a:ea typeface="MS PGothic" panose="020B0600070205080204" pitchFamily="34" charset="-128"/>
            </a:endParaRPr>
          </a:p>
          <a:p>
            <a:pPr eaLnBrk="1" hangingPunct="1">
              <a:spcBef>
                <a:spcPct val="0"/>
              </a:spcBef>
              <a:buFont typeface="Arial" panose="020B0604020202020204" pitchFamily="34" charset="0"/>
              <a:buNone/>
            </a:pPr>
            <a:r>
              <a:rPr dirty="0">
                <a:solidFill>
                  <a:srgbClr val="FFFFFF"/>
                </a:solidFill>
                <a:ea typeface="MS PGothic" panose="020B0600070205080204" pitchFamily="34" charset="-128"/>
              </a:rPr>
              <a:t>(</a:t>
            </a:r>
            <a:r>
              <a:rPr lang="el-GR" dirty="0">
                <a:solidFill>
                  <a:srgbClr val="FFFFFF"/>
                </a:solidFill>
                <a:ea typeface="MS PGothic" panose="020B0600070205080204" pitchFamily="34" charset="-128"/>
              </a:rPr>
              <a:t>π.χ. σταυρός, βέρα, κτλ.)</a:t>
            </a:r>
            <a:endParaRPr dirty="0">
              <a:solidFill>
                <a:srgbClr val="FFFFFF"/>
              </a:solidFill>
              <a:ea typeface="MS PGothic" panose="020B0600070205080204" pitchFamily="34" charset="-128"/>
            </a:endParaRPr>
          </a:p>
        </p:txBody>
      </p:sp>
      <p:pic>
        <p:nvPicPr>
          <p:cNvPr id="12" name="Picture Placeholder 11" descr="Wedding_rings_new.jpg"/>
          <p:cNvPicPr>
            <a:picLocks noGrp="1" noChangeAspect="1"/>
          </p:cNvPicPr>
          <p:nvPr>
            <p:ph type="pic" idx="13"/>
          </p:nvPr>
        </p:nvPicPr>
        <p:blipFill>
          <a:blip r:embed="rId3" cstate="email">
            <a:extLst>
              <a:ext uri="{28A0092B-C50C-407E-A947-70E740481C1C}">
                <a14:useLocalDpi xmlns:a14="http://schemas.microsoft.com/office/drawing/2010/main" xmlns=""/>
              </a:ext>
            </a:extLst>
          </a:blip>
          <a:srcRect l="20330" r="20330"/>
          <a:stretch>
            <a:fillRect/>
          </a:stretch>
        </p:blipFill>
        <p:spPr>
          <a:ln>
            <a:headEnd/>
            <a:tailEnd/>
          </a:ln>
          <a:effectLst>
            <a:outerShdw blurRad="50800" dist="38100" dir="5400000" algn="t" rotWithShape="0">
              <a:srgbClr val="000000">
                <a:alpha val="2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914400" y="503238"/>
            <a:ext cx="7313613" cy="1231900"/>
          </a:xfrm>
        </p:spPr>
        <p:txBody>
          <a:bodyPr>
            <a:normAutofit fontScale="90000"/>
          </a:bodyPr>
          <a:lstStyle/>
          <a:p>
            <a:pPr marL="54864" indent="0" eaLnBrk="1" fontAlgn="auto" hangingPunct="1">
              <a:spcAft>
                <a:spcPts val="0"/>
              </a:spcAft>
              <a:defRPr/>
            </a:pPr>
            <a:r>
              <a:rPr lang="el-GR" sz="2800" b="1" dirty="0">
                <a:solidFill>
                  <a:srgbClr val="000000"/>
                </a:solidFill>
                <a:latin typeface="Calibri" charset="0"/>
                <a:ea typeface="+mj-ea"/>
                <a:cs typeface="Marker Felt" charset="0"/>
              </a:rPr>
              <a:t/>
            </a:r>
            <a:br>
              <a:rPr lang="el-GR" sz="2800" b="1" dirty="0">
                <a:solidFill>
                  <a:srgbClr val="000000"/>
                </a:solidFill>
                <a:latin typeface="Calibri" charset="0"/>
                <a:ea typeface="+mj-ea"/>
                <a:cs typeface="Marker Felt" charset="0"/>
              </a:rPr>
            </a:br>
            <a:r>
              <a:rPr lang="el-GR" sz="3600" dirty="0">
                <a:latin typeface="Calibri" charset="0"/>
                <a:ea typeface="+mj-ea"/>
                <a:cs typeface="Marker Felt" charset="0"/>
              </a:rPr>
              <a:t>Διαβατήριες τελετές και </a:t>
            </a:r>
            <a:r>
              <a:rPr lang="el-GR" sz="3600" dirty="0" smtClean="0">
                <a:latin typeface="Calibri" charset="0"/>
                <a:ea typeface="+mj-ea"/>
                <a:cs typeface="Marker Felt" charset="0"/>
              </a:rPr>
              <a:t>οι </a:t>
            </a:r>
            <a:r>
              <a:rPr lang="el-GR" sz="3600" dirty="0">
                <a:latin typeface="Calibri" charset="0"/>
                <a:ea typeface="+mj-ea"/>
                <a:cs typeface="Marker Felt" charset="0"/>
              </a:rPr>
              <a:t>φυσικοί κύκλοι </a:t>
            </a:r>
            <a:r>
              <a:rPr lang="el-GR" sz="3200" dirty="0">
                <a:solidFill>
                  <a:srgbClr val="FF0000"/>
                </a:solidFill>
                <a:latin typeface="Calibri" charset="0"/>
                <a:ea typeface="+mj-ea"/>
                <a:cs typeface="Marker Felt" charset="0"/>
              </a:rPr>
              <a:t/>
            </a:r>
            <a:br>
              <a:rPr lang="el-GR" sz="3200" dirty="0">
                <a:solidFill>
                  <a:srgbClr val="FF0000"/>
                </a:solidFill>
                <a:latin typeface="Calibri" charset="0"/>
                <a:ea typeface="+mj-ea"/>
                <a:cs typeface="Marker Felt" charset="0"/>
              </a:rPr>
            </a:br>
            <a:endParaRPr lang="en-US" sz="3200" dirty="0">
              <a:solidFill>
                <a:srgbClr val="FF0000"/>
              </a:solidFill>
              <a:latin typeface="Calibri" charset="0"/>
              <a:ea typeface="+mj-ea"/>
              <a:cs typeface="Marker Felt" charset="0"/>
            </a:endParaRPr>
          </a:p>
        </p:txBody>
      </p:sp>
      <p:sp>
        <p:nvSpPr>
          <p:cNvPr id="52226"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dirty="0" smtClean="0">
                <a:solidFill>
                  <a:srgbClr val="292934"/>
                </a:solidFill>
              </a:rPr>
              <a:t>Αποχαιρετισμός του παλιού έτους</a:t>
            </a:r>
            <a:r>
              <a:rPr lang="en-US" dirty="0" smtClean="0">
                <a:solidFill>
                  <a:srgbClr val="292934"/>
                </a:solidFill>
              </a:rPr>
              <a:t> (</a:t>
            </a:r>
            <a:r>
              <a:rPr lang="el-GR" dirty="0" smtClean="0">
                <a:solidFill>
                  <a:srgbClr val="292934"/>
                </a:solidFill>
              </a:rPr>
              <a:t>τραγούδια, κτλ.)</a:t>
            </a:r>
          </a:p>
          <a:p>
            <a:pPr eaLnBrk="1" hangingPunct="1">
              <a:buFont typeface="Arial" panose="020B0604020202020204" pitchFamily="34" charset="0"/>
              <a:buChar char="•"/>
            </a:pPr>
            <a:r>
              <a:rPr lang="el-GR" dirty="0" smtClean="0">
                <a:solidFill>
                  <a:srgbClr val="292934"/>
                </a:solidFill>
              </a:rPr>
              <a:t>Μεθοριακή περίοδος </a:t>
            </a:r>
            <a:r>
              <a:rPr lang="en-US" dirty="0" smtClean="0">
                <a:solidFill>
                  <a:srgbClr val="292934"/>
                </a:solidFill>
              </a:rPr>
              <a:t>–</a:t>
            </a:r>
            <a:r>
              <a:rPr lang="el-GR" dirty="0" smtClean="0">
                <a:solidFill>
                  <a:srgbClr val="292934"/>
                </a:solidFill>
              </a:rPr>
              <a:t> το </a:t>
            </a:r>
            <a:r>
              <a:rPr lang="el-GR" altLang="en-US" dirty="0" smtClean="0">
                <a:solidFill>
                  <a:srgbClr val="292934"/>
                </a:solidFill>
              </a:rPr>
              <a:t>‘</a:t>
            </a:r>
            <a:r>
              <a:rPr lang="el-GR" dirty="0" smtClean="0">
                <a:solidFill>
                  <a:srgbClr val="292934"/>
                </a:solidFill>
              </a:rPr>
              <a:t>ξεφάντωμα</a:t>
            </a:r>
            <a:r>
              <a:rPr lang="el-GR" altLang="en-US" dirty="0" smtClean="0">
                <a:solidFill>
                  <a:srgbClr val="292934"/>
                </a:solidFill>
              </a:rPr>
              <a:t>’</a:t>
            </a:r>
            <a:endParaRPr lang="el-GR" dirty="0" smtClean="0">
              <a:solidFill>
                <a:srgbClr val="292934"/>
              </a:solidFill>
            </a:endParaRPr>
          </a:p>
          <a:p>
            <a:pPr eaLnBrk="1" hangingPunct="1">
              <a:buFont typeface="Arial" panose="020B0604020202020204" pitchFamily="34" charset="0"/>
              <a:buChar char="•"/>
            </a:pPr>
            <a:r>
              <a:rPr lang="el-GR" dirty="0" smtClean="0">
                <a:solidFill>
                  <a:srgbClr val="292934"/>
                </a:solidFill>
              </a:rPr>
              <a:t>Ένταξη στο νέο έτος </a:t>
            </a:r>
            <a:r>
              <a:rPr lang="en-US" dirty="0" smtClean="0">
                <a:solidFill>
                  <a:srgbClr val="292934"/>
                </a:solidFill>
              </a:rPr>
              <a:t>–</a:t>
            </a:r>
            <a:r>
              <a:rPr lang="el-GR" dirty="0" smtClean="0">
                <a:solidFill>
                  <a:srgbClr val="292934"/>
                </a:solidFill>
              </a:rPr>
              <a:t> χαιρετισμοί κτλ. περνώντας το κατώφλι στο νέο έτος </a:t>
            </a:r>
          </a:p>
          <a:p>
            <a:pPr eaLnBrk="1" hangingPunct="1">
              <a:buFont typeface="Arial" panose="020B0604020202020204" pitchFamily="34" charset="0"/>
              <a:buChar char="•"/>
            </a:pPr>
            <a:endParaRPr lang="el-GR" dirty="0" smtClean="0">
              <a:solidFill>
                <a:srgbClr val="292934"/>
              </a:solidFill>
              <a:latin typeface="Calibri" panose="020F0502020204030204" pitchFamily="34" charset="0"/>
            </a:endParaRPr>
          </a:p>
          <a:p>
            <a:pPr eaLnBrk="1" hangingPunct="1">
              <a:buFont typeface="Arial" panose="020B0604020202020204" pitchFamily="34" charset="0"/>
              <a:buChar char="•"/>
            </a:pPr>
            <a:endParaRPr lang="el-GR" dirty="0" smtClean="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p:txBody>
          <a:bodyPr>
            <a:normAutofit/>
          </a:bodyPr>
          <a:lstStyle/>
          <a:p>
            <a:pPr marL="54864" indent="0" eaLnBrk="1" fontAlgn="auto" hangingPunct="1">
              <a:spcAft>
                <a:spcPts val="0"/>
              </a:spcAft>
              <a:defRPr/>
            </a:pPr>
            <a:r>
              <a:rPr lang="en-US" sz="3200" b="1" dirty="0">
                <a:solidFill>
                  <a:srgbClr val="D2533C"/>
                </a:solidFill>
                <a:latin typeface="Calibri" charset="0"/>
                <a:ea typeface="+mj-ea"/>
                <a:cs typeface="Marker Felt" charset="0"/>
              </a:rPr>
              <a:t>HOGMANAY</a:t>
            </a:r>
          </a:p>
        </p:txBody>
      </p:sp>
      <p:sp>
        <p:nvSpPr>
          <p:cNvPr id="27650" name="Content Placeholder 4"/>
          <p:cNvSpPr>
            <a:spLocks noGrp="1"/>
          </p:cNvSpPr>
          <p:nvPr>
            <p:ph idx="1"/>
          </p:nvPr>
        </p:nvSpPr>
        <p:spPr/>
        <p:txBody>
          <a:bodyPr>
            <a:normAutofit/>
          </a:bodyPr>
          <a:lstStyle/>
          <a:p>
            <a:pPr eaLnBrk="1" hangingPunct="1">
              <a:lnSpc>
                <a:spcPct val="90000"/>
              </a:lnSpc>
              <a:buFont typeface="Arial" panose="020B0604020202020204" pitchFamily="34" charset="0"/>
              <a:buChar char="•"/>
            </a:pPr>
            <a:r>
              <a:rPr lang="el-GR" sz="3000" dirty="0" smtClean="0"/>
              <a:t>Π.χ. Παράδειγμα στη </a:t>
            </a:r>
            <a:r>
              <a:rPr lang="en-US" sz="3000" dirty="0" smtClean="0"/>
              <a:t>Hendry, </a:t>
            </a:r>
            <a:r>
              <a:rPr lang="el-GR" sz="3000" dirty="0" smtClean="0"/>
              <a:t>σσ. 163-4, </a:t>
            </a:r>
            <a:r>
              <a:rPr lang="en-US" sz="3000" dirty="0" smtClean="0"/>
              <a:t>Hogmanay dancing</a:t>
            </a:r>
          </a:p>
          <a:p>
            <a:pPr eaLnBrk="1" hangingPunct="1">
              <a:lnSpc>
                <a:spcPct val="90000"/>
              </a:lnSpc>
              <a:buFont typeface="Arial" panose="020B0604020202020204" pitchFamily="34" charset="0"/>
              <a:buChar char="•"/>
            </a:pPr>
            <a:endParaRPr lang="el-GR" sz="3000" dirty="0" smtClean="0"/>
          </a:p>
          <a:p>
            <a:pPr eaLnBrk="1" hangingPunct="1">
              <a:lnSpc>
                <a:spcPct val="90000"/>
              </a:lnSpc>
              <a:buFont typeface="Arial" panose="020B0604020202020204" pitchFamily="34" charset="0"/>
              <a:buChar char="•"/>
            </a:pPr>
            <a:r>
              <a:rPr lang="en-US" sz="3000" dirty="0" smtClean="0"/>
              <a:t>(</a:t>
            </a:r>
            <a:r>
              <a:rPr lang="el-GR" sz="3000" dirty="0" smtClean="0"/>
              <a:t>Σκοτζέζικη γιορτή της πρωτοχρονιάς , συνδέεται με τη διάκριση της Σκοτζέζικης ταυτότητας από την Αγγλική)</a:t>
            </a:r>
            <a:endParaRPr lang="pl-PL" sz="3000" dirty="0" smtClean="0">
              <a:latin typeface="Marker Felt" charset="0"/>
            </a:endParaRPr>
          </a:p>
          <a:p>
            <a:pPr eaLnBrk="1" hangingPunct="1">
              <a:lnSpc>
                <a:spcPct val="90000"/>
              </a:lnSpc>
              <a:buFont typeface="Arial" panose="020B0604020202020204" pitchFamily="34" charset="0"/>
              <a:buChar char="•"/>
            </a:pPr>
            <a:r>
              <a:rPr lang="pl-PL" sz="3000" b="1" dirty="0" smtClean="0">
                <a:solidFill>
                  <a:srgbClr val="FFFFFF"/>
                </a:solidFill>
                <a:hlinkClick r:id="rId3"/>
              </a:rPr>
              <a:t>http://www.youtube.com/watch?v=jeCIJQXNlgQ</a:t>
            </a:r>
            <a:endParaRPr lang="pl-PL" sz="3000" b="1" dirty="0" smtClean="0">
              <a:solidFill>
                <a:srgbClr val="FFFFFF"/>
              </a:solidFill>
            </a:endParaRPr>
          </a:p>
          <a:p>
            <a:pPr eaLnBrk="1" hangingPunct="1">
              <a:lnSpc>
                <a:spcPct val="90000"/>
              </a:lnSpc>
              <a:buFont typeface="Arial" panose="020B0604020202020204" pitchFamily="34" charset="0"/>
              <a:buChar char="•"/>
            </a:pPr>
            <a:r>
              <a:rPr lang="pl-PL" sz="3000" b="1" dirty="0" smtClean="0">
                <a:solidFill>
                  <a:srgbClr val="FFFFFF"/>
                </a:solidFill>
                <a:hlinkClick r:id="rId4"/>
              </a:rPr>
              <a:t>http://www.youtube.com/watch?v=_jOcGNIzHds</a:t>
            </a:r>
            <a:endParaRPr lang="pl-PL" sz="3000" b="1" dirty="0" smtClean="0">
              <a:solidFill>
                <a:srgbClr val="FFFFFF"/>
              </a:solidFill>
            </a:endParaRPr>
          </a:p>
          <a:p>
            <a:pPr eaLnBrk="1" hangingPunct="1">
              <a:lnSpc>
                <a:spcPct val="90000"/>
              </a:lnSpc>
              <a:buFont typeface="Arial" panose="020B0604020202020204" pitchFamily="34" charset="0"/>
              <a:buChar char="•"/>
            </a:pPr>
            <a:endParaRPr lang="pl-PL" sz="3000" dirty="0" smtClean="0">
              <a:solidFill>
                <a:srgbClr val="008000"/>
              </a:solidFill>
              <a:latin typeface="Marker Felt" charset="0"/>
            </a:endParaRPr>
          </a:p>
          <a:p>
            <a:pPr eaLnBrk="1" hangingPunct="1">
              <a:lnSpc>
                <a:spcPct val="90000"/>
              </a:lnSpc>
              <a:buFont typeface="Arial" panose="020B0604020202020204" pitchFamily="34" charset="0"/>
              <a:buChar char="•"/>
            </a:pPr>
            <a:endParaRPr lang="pl-PL" sz="3000" dirty="0" smtClean="0">
              <a:solidFill>
                <a:srgbClr val="008000"/>
              </a:solidFill>
              <a:latin typeface="Marker Felt" charset="0"/>
            </a:endParaRPr>
          </a:p>
          <a:p>
            <a:pPr eaLnBrk="1" hangingPunct="1">
              <a:lnSpc>
                <a:spcPct val="90000"/>
              </a:lnSpc>
              <a:buFont typeface="Arial" panose="020B0604020202020204" pitchFamily="34" charset="0"/>
              <a:buChar char="•"/>
            </a:pPr>
            <a:endParaRPr lang="en-US" sz="3000" dirty="0" smtClean="0">
              <a:solidFill>
                <a:srgbClr val="008000"/>
              </a:solidFill>
              <a:latin typeface="Marker Felt"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normAutofit fontScale="90000"/>
          </a:bodyPr>
          <a:lstStyle/>
          <a:p>
            <a:pPr indent="0" eaLnBrk="1" fontAlgn="auto" hangingPunct="1">
              <a:spcAft>
                <a:spcPts val="0"/>
              </a:spcAft>
              <a:defRPr/>
            </a:pPr>
            <a:r>
              <a:rPr lang="en-US" sz="3600" b="0" dirty="0">
                <a:solidFill>
                  <a:srgbClr val="000000"/>
                </a:solidFill>
                <a:latin typeface="Calibri" charset="0"/>
                <a:ea typeface="+mj-ea"/>
                <a:cs typeface="+mj-cs"/>
              </a:rPr>
              <a:t>TO </a:t>
            </a:r>
            <a:r>
              <a:rPr lang="el-GR" sz="3600" b="0" dirty="0">
                <a:solidFill>
                  <a:srgbClr val="000000"/>
                </a:solidFill>
                <a:latin typeface="Calibri" charset="0"/>
                <a:ea typeface="+mj-ea"/>
                <a:cs typeface="+mj-cs"/>
              </a:rPr>
              <a:t>ΚΑΡΝΑΒΑΛΙ </a:t>
            </a:r>
            <a:endParaRPr lang="en-US" sz="3600" b="0" dirty="0">
              <a:solidFill>
                <a:srgbClr val="000000"/>
              </a:solidFill>
              <a:latin typeface="Calibri" charset="0"/>
              <a:ea typeface="+mj-ea"/>
              <a:cs typeface="+mj-cs"/>
            </a:endParaRPr>
          </a:p>
        </p:txBody>
      </p:sp>
      <p:pic>
        <p:nvPicPr>
          <p:cNvPr id="70658" name="Content Placeholder 1" descr="_42588561_macedo_guar_group_416.jpg"/>
          <p:cNvPicPr>
            <a:picLocks noGrp="1" noChangeAspect="1"/>
          </p:cNvPicPr>
          <p:nvPr>
            <p:ph type="pic" idx="1"/>
          </p:nvPr>
        </p:nvPicPr>
        <p:blipFill>
          <a:blip r:embed="rId2">
            <a:extLst>
              <a:ext uri="{28A0092B-C50C-407E-A947-70E740481C1C}">
                <a14:useLocalDpi xmlns:a14="http://schemas.microsoft.com/office/drawing/2010/main" xmlns=""/>
              </a:ext>
            </a:extLst>
          </a:blip>
          <a:srcRect l="11299" r="11299"/>
          <a:stretch>
            <a:fillRect/>
          </a:stretch>
        </p:blipFill>
        <p:spPr/>
      </p:pic>
      <p:sp>
        <p:nvSpPr>
          <p:cNvPr id="72706" name="Text Placeholder 3"/>
          <p:cNvSpPr>
            <a:spLocks noGrp="1"/>
          </p:cNvSpPr>
          <p:nvPr>
            <p:ph type="body" sz="half" idx="2"/>
          </p:nvPr>
        </p:nvSpPr>
        <p:spPr>
          <a:xfrm>
            <a:off x="5018088" y="2700338"/>
            <a:ext cx="3565525" cy="3332162"/>
          </a:xfrm>
        </p:spPr>
        <p:txBody>
          <a:bodyPr/>
          <a:lstStyle/>
          <a:p>
            <a:pPr eaLnBrk="1" hangingPunct="1">
              <a:spcBef>
                <a:spcPct val="0"/>
              </a:spcBef>
            </a:pPr>
            <a:endParaRPr lang="en-US" smtClean="0">
              <a:solidFill>
                <a:srgbClr val="007200"/>
              </a:solidFill>
              <a:latin typeface="Marker Felt"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54864" indent="0" eaLnBrk="1" fontAlgn="auto" hangingPunct="1">
              <a:spcAft>
                <a:spcPts val="0"/>
              </a:spcAft>
              <a:defRPr/>
            </a:pPr>
            <a:r>
              <a:rPr lang="el-GR" dirty="0" smtClean="0">
                <a:solidFill>
                  <a:schemeClr val="tx2">
                    <a:tint val="100000"/>
                    <a:shade val="90000"/>
                    <a:satMod val="250000"/>
                    <a:alpha val="100000"/>
                  </a:schemeClr>
                </a:solidFill>
                <a:ea typeface="+mj-ea"/>
                <a:cs typeface="+mj-cs"/>
              </a:rPr>
              <a:t>ΚΑΡΝΑΒΑΛΙ</a:t>
            </a:r>
            <a:endParaRPr lang="en-US" dirty="0">
              <a:solidFill>
                <a:schemeClr val="tx2">
                  <a:tint val="100000"/>
                  <a:shade val="90000"/>
                  <a:satMod val="250000"/>
                  <a:alpha val="100000"/>
                </a:schemeClr>
              </a:solidFill>
              <a:ea typeface="+mj-ea"/>
              <a:cs typeface="+mj-cs"/>
            </a:endParaRPr>
          </a:p>
        </p:txBody>
      </p:sp>
      <p:sp>
        <p:nvSpPr>
          <p:cNvPr id="4" name="Content Placeholder 3"/>
          <p:cNvSpPr>
            <a:spLocks noGrp="1"/>
          </p:cNvSpPr>
          <p:nvPr>
            <p:ph idx="1"/>
          </p:nvPr>
        </p:nvSpPr>
        <p:spPr/>
        <p:txBody>
          <a:bodyPr>
            <a:normAutofit/>
          </a:bodyPr>
          <a:lstStyle/>
          <a:p>
            <a:pPr eaLnBrk="1" hangingPunct="1">
              <a:lnSpc>
                <a:spcPct val="80000"/>
              </a:lnSpc>
            </a:pPr>
            <a:r>
              <a:rPr lang="el-GR" sz="3000" dirty="0" smtClean="0">
                <a:solidFill>
                  <a:srgbClr val="292934"/>
                </a:solidFill>
              </a:rPr>
              <a:t>Χριστιανική τελετουργία , σηματοδοτεί την έναρξη της Σαρακοστής και της νηστείας </a:t>
            </a:r>
          </a:p>
          <a:p>
            <a:pPr eaLnBrk="1" hangingPunct="1">
              <a:lnSpc>
                <a:spcPct val="80000"/>
              </a:lnSpc>
            </a:pPr>
            <a:endParaRPr lang="el-GR" sz="3000" dirty="0" smtClean="0">
              <a:solidFill>
                <a:srgbClr val="292934"/>
              </a:solidFill>
            </a:endParaRPr>
          </a:p>
          <a:p>
            <a:pPr eaLnBrk="1" hangingPunct="1">
              <a:lnSpc>
                <a:spcPct val="80000"/>
              </a:lnSpc>
            </a:pPr>
            <a:r>
              <a:rPr lang="el-GR" sz="3000" dirty="0" smtClean="0">
                <a:solidFill>
                  <a:srgbClr val="292934"/>
                </a:solidFill>
              </a:rPr>
              <a:t>Η μεθοριακή φάση </a:t>
            </a:r>
            <a:r>
              <a:rPr lang="en-US" sz="3000" dirty="0" smtClean="0">
                <a:solidFill>
                  <a:srgbClr val="292934"/>
                </a:solidFill>
              </a:rPr>
              <a:t>–</a:t>
            </a:r>
            <a:r>
              <a:rPr lang="el-GR" sz="3000" dirty="0" smtClean="0">
                <a:solidFill>
                  <a:srgbClr val="292934"/>
                </a:solidFill>
              </a:rPr>
              <a:t> «κοινωνική ανατροπή», βλ. αναλύσεις , π.χ., του  </a:t>
            </a:r>
            <a:r>
              <a:rPr lang="en-US" sz="3000" dirty="0" err="1" smtClean="0">
                <a:solidFill>
                  <a:srgbClr val="292934"/>
                </a:solidFill>
              </a:rPr>
              <a:t>Bakhtin</a:t>
            </a:r>
            <a:r>
              <a:rPr lang="en-US" sz="3000" dirty="0" smtClean="0">
                <a:solidFill>
                  <a:srgbClr val="292934"/>
                </a:solidFill>
              </a:rPr>
              <a:t> </a:t>
            </a:r>
          </a:p>
          <a:p>
            <a:pPr eaLnBrk="1" hangingPunct="1">
              <a:lnSpc>
                <a:spcPct val="80000"/>
              </a:lnSpc>
            </a:pPr>
            <a:endParaRPr lang="en-US" sz="3000" dirty="0" smtClean="0">
              <a:solidFill>
                <a:srgbClr val="292934"/>
              </a:solidFill>
            </a:endParaRPr>
          </a:p>
          <a:p>
            <a:pPr eaLnBrk="1" hangingPunct="1">
              <a:lnSpc>
                <a:spcPct val="80000"/>
              </a:lnSpc>
            </a:pPr>
            <a:r>
              <a:rPr lang="el-GR" sz="3000" dirty="0" smtClean="0">
                <a:solidFill>
                  <a:srgbClr val="292934"/>
                </a:solidFill>
              </a:rPr>
              <a:t>Άνδρες ντυμένοι γυναίκες, πλούσιοι ως ζητιάνοι, κτλ. </a:t>
            </a:r>
            <a:r>
              <a:rPr lang="el-GR" altLang="en-US" sz="3000" dirty="0" smtClean="0">
                <a:solidFill>
                  <a:srgbClr val="292934"/>
                </a:solidFill>
              </a:rPr>
              <a:t>‘</a:t>
            </a:r>
            <a:r>
              <a:rPr lang="el-GR" sz="3000" dirty="0" smtClean="0">
                <a:solidFill>
                  <a:srgbClr val="292934"/>
                </a:solidFill>
              </a:rPr>
              <a:t>αντιστροφή ρόλων</a:t>
            </a:r>
            <a:r>
              <a:rPr lang="el-GR" altLang="en-US" sz="3000" dirty="0" smtClean="0">
                <a:solidFill>
                  <a:srgbClr val="292934"/>
                </a:solidFill>
              </a:rPr>
              <a:t>’</a:t>
            </a:r>
            <a:r>
              <a:rPr lang="el-GR" sz="3000" dirty="0" smtClean="0">
                <a:solidFill>
                  <a:srgbClr val="292934"/>
                </a:solidFill>
              </a:rPr>
              <a:t> </a:t>
            </a:r>
            <a:endParaRPr lang="en-US" sz="3000" dirty="0" smtClean="0">
              <a:solidFill>
                <a:srgbClr val="292934"/>
              </a:solidFill>
            </a:endParaRPr>
          </a:p>
          <a:p>
            <a:pPr eaLnBrk="1" hangingPunct="1">
              <a:lnSpc>
                <a:spcPct val="80000"/>
              </a:lnSpc>
            </a:pPr>
            <a:endParaRPr lang="en-US" sz="3000" dirty="0" smtClean="0">
              <a:solidFill>
                <a:srgbClr val="292934"/>
              </a:solidFill>
            </a:endParaRPr>
          </a:p>
          <a:p>
            <a:pPr eaLnBrk="1" hangingPunct="1">
              <a:lnSpc>
                <a:spcPct val="80000"/>
              </a:lnSpc>
            </a:pPr>
            <a:r>
              <a:rPr lang="el-GR" sz="3000" dirty="0" smtClean="0">
                <a:solidFill>
                  <a:srgbClr val="292934"/>
                </a:solidFill>
              </a:rPr>
              <a:t>Τελικά, ανατροπή ή επιβεβαίωση του στάτους κβο</a:t>
            </a:r>
            <a:r>
              <a:rPr lang="en-US" sz="3000" dirty="0" smtClean="0">
                <a:solidFill>
                  <a:srgbClr val="292934"/>
                </a:solidFill>
              </a:rPr>
              <a:t>; </a:t>
            </a:r>
          </a:p>
          <a:p>
            <a:pPr eaLnBrk="1" hangingPunct="1">
              <a:lnSpc>
                <a:spcPct val="80000"/>
              </a:lnSpc>
            </a:pPr>
            <a:endParaRPr lang="en-US" sz="30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marL="54864" indent="0" eaLnBrk="1" fontAlgn="auto" hangingPunct="1">
              <a:spcAft>
                <a:spcPts val="0"/>
              </a:spcAft>
              <a:defRPr/>
            </a:pPr>
            <a:r>
              <a:rPr lang="en-US" dirty="0">
                <a:solidFill>
                  <a:srgbClr val="FFFFFF"/>
                </a:solidFill>
                <a:ea typeface="+mj-ea"/>
                <a:cs typeface="Marker Felt" charset="0"/>
              </a:rPr>
              <a:t>Rites </a:t>
            </a:r>
            <a:r>
              <a:rPr lang="en-US" dirty="0" err="1">
                <a:solidFill>
                  <a:srgbClr val="FFFFFF"/>
                </a:solidFill>
                <a:ea typeface="+mj-ea"/>
                <a:cs typeface="Marker Felt" charset="0"/>
              </a:rPr>
              <a:t>d’institution</a:t>
            </a:r>
            <a:r>
              <a:rPr lang="en-US" dirty="0">
                <a:solidFill>
                  <a:srgbClr val="FFFFFF"/>
                </a:solidFill>
                <a:ea typeface="+mj-ea"/>
                <a:cs typeface="Marker Felt" charset="0"/>
              </a:rPr>
              <a:t> </a:t>
            </a:r>
            <a:r>
              <a:rPr lang="en-US" dirty="0" smtClean="0">
                <a:solidFill>
                  <a:srgbClr val="FFFFFF"/>
                </a:solidFill>
                <a:ea typeface="+mj-ea"/>
                <a:cs typeface="Marker Felt" charset="0"/>
              </a:rPr>
              <a:t>(</a:t>
            </a:r>
            <a:r>
              <a:rPr lang="el-GR" dirty="0" smtClean="0">
                <a:solidFill>
                  <a:srgbClr val="FFFFFF"/>
                </a:solidFill>
                <a:ea typeface="+mj-ea"/>
                <a:cs typeface="Marker Felt" charset="0"/>
              </a:rPr>
              <a:t>τελετές εγκατάστασης</a:t>
            </a:r>
            <a:r>
              <a:rPr lang="en-US" dirty="0" smtClean="0">
                <a:solidFill>
                  <a:srgbClr val="FFFFFF"/>
                </a:solidFill>
                <a:ea typeface="+mj-ea"/>
                <a:cs typeface="Marker Felt" charset="0"/>
              </a:rPr>
              <a:t>)</a:t>
            </a:r>
            <a:endParaRPr lang="en-US" dirty="0">
              <a:solidFill>
                <a:srgbClr val="FFFFFF"/>
              </a:solidFill>
              <a:ea typeface="+mj-ea"/>
              <a:cs typeface="Marker Felt" charset="0"/>
            </a:endParaRPr>
          </a:p>
        </p:txBody>
      </p:sp>
      <p:sp>
        <p:nvSpPr>
          <p:cNvPr id="3" name="Text Placeholder 2"/>
          <p:cNvSpPr>
            <a:spLocks noGrp="1"/>
          </p:cNvSpPr>
          <p:nvPr>
            <p:ph type="body" idx="1"/>
          </p:nvPr>
        </p:nvSpPr>
        <p:spPr/>
        <p:txBody>
          <a:bodyPr>
            <a:normAutofit/>
          </a:bodyPr>
          <a:lstStyle/>
          <a:p>
            <a:pPr eaLnBrk="1" fontAlgn="auto" hangingPunct="1">
              <a:spcBef>
                <a:spcPts val="0"/>
              </a:spcBef>
              <a:spcAft>
                <a:spcPts val="0"/>
              </a:spcAft>
              <a:buFont typeface="Wingdings 2"/>
              <a:buNone/>
              <a:defRPr/>
            </a:pPr>
            <a:r>
              <a:rPr lang="en-US" sz="3600" dirty="0" smtClean="0">
                <a:ea typeface="+mn-ea"/>
                <a:cs typeface="+mn-cs"/>
              </a:rPr>
              <a:t>Pierre Bourdieu</a:t>
            </a:r>
            <a:endParaRPr lang="en-US" sz="3600" dirty="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marL="54864" indent="0" eaLnBrk="1" fontAlgn="auto" hangingPunct="1">
              <a:spcAft>
                <a:spcPts val="0"/>
              </a:spcAft>
              <a:defRPr/>
            </a:pPr>
            <a:endParaRPr lang="en-US" dirty="0">
              <a:solidFill>
                <a:schemeClr val="tx2">
                  <a:tint val="100000"/>
                  <a:shade val="90000"/>
                  <a:satMod val="250000"/>
                  <a:alpha val="100000"/>
                </a:schemeClr>
              </a:solidFill>
              <a:latin typeface="Calibri" charset="0"/>
              <a:ea typeface="+mj-ea"/>
              <a:cs typeface="+mj-cs"/>
            </a:endParaRPr>
          </a:p>
        </p:txBody>
      </p:sp>
      <p:sp>
        <p:nvSpPr>
          <p:cNvPr id="3"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sz="2800" dirty="0" smtClean="0"/>
              <a:t>Η έμφαση στη χρονική διάβαση (από παιδική ηλικία στην ενηλικιότητα) αποκρύπτει ένα από τα βασικά αποτελέσματα της τελετής </a:t>
            </a:r>
            <a:r>
              <a:rPr lang="en-US" sz="2800" dirty="0" smtClean="0"/>
              <a:t>: </a:t>
            </a:r>
            <a:r>
              <a:rPr lang="el-GR" sz="2800" dirty="0" smtClean="0"/>
              <a:t>να χωρίζει </a:t>
            </a:r>
            <a:r>
              <a:rPr lang="el-GR" sz="2800" u="sng" dirty="0" smtClean="0"/>
              <a:t>όσους έχουν υποβληθεί σε αυτήν </a:t>
            </a:r>
            <a:r>
              <a:rPr lang="el-GR" sz="2800" dirty="0" smtClean="0"/>
              <a:t>όχι από όσους δεν έχουν υποβληθεί ακόμα αλλά </a:t>
            </a:r>
            <a:r>
              <a:rPr lang="el-GR" sz="2800" u="sng" dirty="0" smtClean="0"/>
              <a:t>από όσους δεν πρόκειται με κανέναν τρόπο να υποβληθούν</a:t>
            </a:r>
            <a:r>
              <a:rPr lang="el-GR" sz="2800" dirty="0" smtClean="0"/>
              <a:t>, και να θεσπίζει έτσι μια μόνιμη διαφορά ανάμεσα σε όσους αφορά η τελετουργία και όσους δεν αφορά.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Βασικά χαρακτηριστικά της τελετουργίας </a:t>
            </a:r>
            <a:endParaRPr lang="en-US" dirty="0"/>
          </a:p>
        </p:txBody>
      </p:sp>
      <p:sp>
        <p:nvSpPr>
          <p:cNvPr id="3" name="Content Placeholder 2"/>
          <p:cNvSpPr>
            <a:spLocks noGrp="1"/>
          </p:cNvSpPr>
          <p:nvPr>
            <p:ph idx="1"/>
          </p:nvPr>
        </p:nvSpPr>
        <p:spPr/>
        <p:txBody>
          <a:bodyPr/>
          <a:lstStyle/>
          <a:p>
            <a:pPr marL="292100" lvl="1" indent="-292100">
              <a:spcBef>
                <a:spcPct val="0"/>
              </a:spcBef>
              <a:buSzPct val="70000"/>
              <a:buFont typeface="Wingdings 2" panose="05020102010507070707" pitchFamily="18" charset="2"/>
              <a:buChar char=""/>
            </a:pPr>
            <a:r>
              <a:rPr lang="el-GR" sz="3200" dirty="0" smtClean="0"/>
              <a:t>μορφή </a:t>
            </a:r>
            <a:r>
              <a:rPr lang="el-GR" sz="3200" dirty="0"/>
              <a:t>συμβολικής δράσης</a:t>
            </a:r>
          </a:p>
          <a:p>
            <a:pPr marL="292100" lvl="1" indent="-292100">
              <a:spcBef>
                <a:spcPct val="0"/>
              </a:spcBef>
              <a:buSzPct val="70000"/>
              <a:buFont typeface="Wingdings 2" panose="05020102010507070707" pitchFamily="18" charset="2"/>
              <a:buChar char=""/>
            </a:pPr>
            <a:r>
              <a:rPr lang="el-GR" sz="3200" dirty="0"/>
              <a:t>κοινωνικά προδιαγεγραμμένη </a:t>
            </a:r>
          </a:p>
          <a:p>
            <a:pPr marL="292100" lvl="1" indent="-292100">
              <a:spcBef>
                <a:spcPct val="0"/>
              </a:spcBef>
              <a:buSzPct val="70000"/>
              <a:buFont typeface="Wingdings 2" panose="05020102010507070707" pitchFamily="18" charset="2"/>
              <a:buChar char=""/>
            </a:pPr>
            <a:r>
              <a:rPr lang="el-GR" sz="3200" dirty="0" smtClean="0"/>
              <a:t>επαναλαμβανόμενη</a:t>
            </a:r>
          </a:p>
          <a:p>
            <a:pPr marL="292100"/>
            <a:r>
              <a:rPr lang="el-GR" dirty="0"/>
              <a:t>δεδομένο «σενάριο» </a:t>
            </a:r>
          </a:p>
          <a:p>
            <a:pPr marL="292100"/>
            <a:r>
              <a:rPr lang="el-GR" dirty="0"/>
              <a:t>«λεκτική πράξη» (</a:t>
            </a:r>
            <a:r>
              <a:rPr lang="en-US" dirty="0">
                <a:latin typeface="Cambria" panose="02040503050406030204" pitchFamily="18" charset="0"/>
              </a:rPr>
              <a:t>speech act</a:t>
            </a:r>
            <a:r>
              <a:rPr lang="el-GR" dirty="0" smtClean="0">
                <a:latin typeface="Cambria" panose="02040503050406030204" pitchFamily="18" charset="0"/>
              </a:rPr>
              <a:t>)</a:t>
            </a:r>
            <a:endParaRPr lang="el-GR" sz="3200" dirty="0" smtClean="0"/>
          </a:p>
          <a:p>
            <a:pPr marL="292100" lvl="1" indent="-292100">
              <a:spcBef>
                <a:spcPct val="0"/>
              </a:spcBef>
              <a:buSzPct val="70000"/>
              <a:buFont typeface="Wingdings 2" panose="05020102010507070707" pitchFamily="18" charset="2"/>
              <a:buChar char=""/>
            </a:pPr>
            <a:r>
              <a:rPr lang="el-GR" sz="3200" dirty="0" smtClean="0"/>
              <a:t>δημόσιο γεγονός (θέαμα, σχέση με φωτογραφία, π.χ.)</a:t>
            </a:r>
            <a:endParaRPr lang="el-GR" sz="3200" dirty="0"/>
          </a:p>
          <a:p>
            <a:pPr marL="292100" lvl="1" indent="-292100">
              <a:spcBef>
                <a:spcPct val="0"/>
              </a:spcBef>
              <a:buSzPct val="70000"/>
              <a:buFont typeface="Wingdings 2" panose="05020102010507070707" pitchFamily="18" charset="2"/>
              <a:buChar char=""/>
            </a:pPr>
            <a:endParaRPr lang="el-GR" sz="3200" dirty="0" smtClean="0"/>
          </a:p>
          <a:p>
            <a:endParaRPr lang="en-US" dirty="0"/>
          </a:p>
        </p:txBody>
      </p:sp>
    </p:spTree>
    <p:extLst>
      <p:ext uri="{BB962C8B-B14F-4D97-AF65-F5344CB8AC3E}">
        <p14:creationId xmlns:p14="http://schemas.microsoft.com/office/powerpoint/2010/main" xmlns="" val="16878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6"/>
          <p:cNvSpPr>
            <a:spLocks noGrp="1"/>
          </p:cNvSpPr>
          <p:nvPr>
            <p:ph type="title"/>
          </p:nvPr>
        </p:nvSpPr>
        <p:spPr/>
        <p:txBody>
          <a:bodyPr>
            <a:normAutofit/>
          </a:bodyPr>
          <a:lstStyle/>
          <a:p>
            <a:pPr indent="0" eaLnBrk="1" fontAlgn="auto" hangingPunct="1">
              <a:spcAft>
                <a:spcPts val="0"/>
              </a:spcAft>
              <a:defRPr/>
            </a:pPr>
            <a:r>
              <a:rPr lang="el-GR" sz="2800" dirty="0">
                <a:latin typeface="Calibri" charset="0"/>
                <a:ea typeface="+mj-ea"/>
                <a:cs typeface="+mj-cs"/>
              </a:rPr>
              <a:t>Μελλοντικές νύφες... </a:t>
            </a:r>
            <a:endParaRPr lang="en-US" sz="2800" dirty="0">
              <a:latin typeface="Calibri" charset="0"/>
              <a:ea typeface="+mj-ea"/>
              <a:cs typeface="+mj-cs"/>
            </a:endParaRPr>
          </a:p>
        </p:txBody>
      </p:sp>
      <p:pic>
        <p:nvPicPr>
          <p:cNvPr id="74754" name="Content Placeholder 3" descr="flower girl basket2.jpg"/>
          <p:cNvPicPr>
            <a:picLocks noGrp="1" noChangeAspect="1"/>
          </p:cNvPicPr>
          <p:nvPr>
            <p:ph type="pic" idx="1"/>
          </p:nvPr>
        </p:nvPicPr>
        <p:blipFill>
          <a:blip r:embed="rId2" cstate="email">
            <a:extLst>
              <a:ext uri="{28A0092B-C50C-407E-A947-70E740481C1C}">
                <a14:useLocalDpi xmlns:a14="http://schemas.microsoft.com/office/drawing/2010/main" xmlns=""/>
              </a:ext>
            </a:extLst>
          </a:blip>
          <a:srcRect l="-30773" r="-30773"/>
          <a:stretch>
            <a:fillRect/>
          </a:stretch>
        </p:blipFill>
        <p:spPr/>
      </p:pic>
      <p:sp>
        <p:nvSpPr>
          <p:cNvPr id="76802" name="Text Placeholder 7"/>
          <p:cNvSpPr>
            <a:spLocks noGrp="1"/>
          </p:cNvSpPr>
          <p:nvPr>
            <p:ph type="body" sz="half" idx="2"/>
          </p:nvPr>
        </p:nvSpPr>
        <p:spPr/>
        <p:txBody>
          <a:bodyPr/>
          <a:lstStyle/>
          <a:p>
            <a:pPr eaLnBrk="1" hangingPunct="1">
              <a:spcBef>
                <a:spcPct val="0"/>
              </a:spcBef>
            </a:pPr>
            <a:endParaRPr lang="en-US" dirty="0" smtClean="0">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indent="0" eaLnBrk="1" fontAlgn="auto" hangingPunct="1">
              <a:spcAft>
                <a:spcPts val="0"/>
              </a:spcAft>
              <a:defRPr/>
            </a:pPr>
            <a:r>
              <a:rPr lang="el-GR" sz="2800" dirty="0">
                <a:solidFill>
                  <a:srgbClr val="D2533C"/>
                </a:solidFill>
                <a:latin typeface="Calibri" charset="0"/>
                <a:ea typeface="+mj-ea"/>
                <a:cs typeface="+mj-cs"/>
              </a:rPr>
              <a:t>Μελλοντικός στρατιώτης...</a:t>
            </a:r>
            <a:endParaRPr lang="en-US" sz="2800" dirty="0">
              <a:solidFill>
                <a:srgbClr val="D2533C"/>
              </a:solidFill>
              <a:latin typeface="Calibri" charset="0"/>
              <a:ea typeface="+mj-ea"/>
              <a:cs typeface="+mj-cs"/>
            </a:endParaRPr>
          </a:p>
        </p:txBody>
      </p:sp>
      <p:pic>
        <p:nvPicPr>
          <p:cNvPr id="75778" name="Content Placeholder 3" descr="2223096962_b013ce4e22_z.jpg"/>
          <p:cNvPicPr>
            <a:picLocks noGrp="1" noChangeAspect="1"/>
          </p:cNvPicPr>
          <p:nvPr>
            <p:ph type="pic" idx="1"/>
          </p:nvPr>
        </p:nvPicPr>
        <p:blipFill>
          <a:blip r:embed="rId2" cstate="email">
            <a:extLst>
              <a:ext uri="{28A0092B-C50C-407E-A947-70E740481C1C}">
                <a14:useLocalDpi xmlns:a14="http://schemas.microsoft.com/office/drawing/2010/main" xmlns=""/>
              </a:ext>
            </a:extLst>
          </a:blip>
          <a:srcRect l="-41122" r="-41122"/>
          <a:stretch>
            <a:fillRect/>
          </a:stretch>
        </p:blipFill>
        <p:spPr/>
      </p:pic>
      <p:sp>
        <p:nvSpPr>
          <p:cNvPr id="77826" name="Text Placeholder 2"/>
          <p:cNvSpPr>
            <a:spLocks noGrp="1"/>
          </p:cNvSpPr>
          <p:nvPr>
            <p:ph type="body" sz="half" idx="2"/>
          </p:nvPr>
        </p:nvSpPr>
        <p:spPr/>
        <p:txBody>
          <a:bodyPr/>
          <a:lstStyle/>
          <a:p>
            <a:pPr eaLnBrk="1" hangingPunct="1">
              <a:spcBef>
                <a:spcPct val="0"/>
              </a:spcBef>
            </a:pPr>
            <a:endParaRPr lang="en-US" dirty="0" smtClean="0">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pPr indent="0" eaLnBrk="1" fontAlgn="auto" hangingPunct="1">
              <a:spcAft>
                <a:spcPts val="0"/>
              </a:spcAft>
              <a:defRPr/>
            </a:pPr>
            <a:r>
              <a:rPr lang="el-GR" sz="3600" b="1" dirty="0">
                <a:solidFill>
                  <a:srgbClr val="D2533C"/>
                </a:solidFill>
                <a:latin typeface="Calibri" charset="0"/>
                <a:ea typeface="+mj-ea"/>
                <a:cs typeface="Marker Felt" charset="0"/>
              </a:rPr>
              <a:t>Περιτομή</a:t>
            </a:r>
            <a:endParaRPr lang="en-US" sz="3600" b="1" dirty="0">
              <a:solidFill>
                <a:srgbClr val="D2533C"/>
              </a:solidFill>
              <a:latin typeface="Calibri" charset="0"/>
              <a:ea typeface="+mj-ea"/>
              <a:cs typeface="Marker Felt" charset="0"/>
            </a:endParaRPr>
          </a:p>
        </p:txBody>
      </p:sp>
      <p:pic>
        <p:nvPicPr>
          <p:cNvPr id="76802" name="Content Placeholder 8" descr="681x454.jpg"/>
          <p:cNvPicPr>
            <a:picLocks noGrp="1" noChangeAspect="1"/>
          </p:cNvPicPr>
          <p:nvPr>
            <p:ph type="pic" idx="1"/>
          </p:nvPr>
        </p:nvPicPr>
        <p:blipFill>
          <a:blip r:embed="rId2">
            <a:extLst>
              <a:ext uri="{28A0092B-C50C-407E-A947-70E740481C1C}">
                <a14:useLocalDpi xmlns:a14="http://schemas.microsoft.com/office/drawing/2010/main" xmlns=""/>
              </a:ext>
            </a:extLst>
          </a:blip>
          <a:srcRect l="-30419" r="-30419"/>
          <a:stretch>
            <a:fillRect/>
          </a:stretch>
        </p:blipFill>
        <p:spPr/>
      </p:pic>
      <p:sp>
        <p:nvSpPr>
          <p:cNvPr id="84995" name="Content Placeholder 5"/>
          <p:cNvSpPr>
            <a:spLocks noGrp="1"/>
          </p:cNvSpPr>
          <p:nvPr>
            <p:ph type="body" sz="half" idx="2"/>
          </p:nvPr>
        </p:nvSpPr>
        <p:spPr/>
        <p:txBody>
          <a:bodyPr>
            <a:normAutofit/>
          </a:bodyPr>
          <a:lstStyle/>
          <a:p>
            <a:pPr eaLnBrk="1" hangingPunct="1">
              <a:spcBef>
                <a:spcPct val="0"/>
              </a:spcBef>
              <a:buFont typeface="Arial" panose="020B0604020202020204" pitchFamily="34" charset="0"/>
              <a:buNone/>
            </a:pPr>
            <a:r>
              <a:rPr lang="el-GR" sz="2400" dirty="0" smtClean="0">
                <a:latin typeface="Calibri"/>
                <a:cs typeface="Calibri"/>
              </a:rPr>
              <a:t>Καθιερώνει έμφυλη/ θρησκευτική ταυτότητα</a:t>
            </a:r>
          </a:p>
          <a:p>
            <a:pPr eaLnBrk="1" hangingPunct="1">
              <a:spcBef>
                <a:spcPct val="0"/>
              </a:spcBef>
              <a:buFont typeface="Arial" panose="020B0604020202020204" pitchFamily="34" charset="0"/>
              <a:buNone/>
            </a:pPr>
            <a:endParaRPr lang="en-US" dirty="0" smtClean="0">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pPr>
              <a:defRPr/>
            </a:pPr>
            <a:r>
              <a:rPr lang="el-GR" sz="2800" b="1" dirty="0" smtClean="0">
                <a:solidFill>
                  <a:srgbClr val="D2533C"/>
                </a:solidFill>
                <a:latin typeface="Calibri" charset="0"/>
                <a:cs typeface="Marker Felt" charset="0"/>
              </a:rPr>
              <a:t>Μετανάστες ως</a:t>
            </a:r>
            <a:r>
              <a:rPr lang="el-GR" sz="2800" b="1" dirty="0">
                <a:solidFill>
                  <a:srgbClr val="D2533C"/>
                </a:solidFill>
                <a:latin typeface="Calibri" charset="0"/>
                <a:cs typeface="Marker Felt" charset="0"/>
              </a:rPr>
              <a:t> </a:t>
            </a:r>
            <a:r>
              <a:rPr lang="el-GR" sz="2800" b="1" dirty="0" smtClean="0">
                <a:solidFill>
                  <a:srgbClr val="D2533C"/>
                </a:solidFill>
                <a:latin typeface="Calibri" charset="0"/>
                <a:cs typeface="Marker Felt" charset="0"/>
              </a:rPr>
              <a:t>σημαιοφόροι στην </a:t>
            </a:r>
            <a:r>
              <a:rPr lang="el-GR" sz="2800" b="1" dirty="0">
                <a:solidFill>
                  <a:srgbClr val="D2533C"/>
                </a:solidFill>
                <a:latin typeface="Calibri" charset="0"/>
                <a:cs typeface="Marker Felt" charset="0"/>
              </a:rPr>
              <a:t>εθνική </a:t>
            </a:r>
            <a:r>
              <a:rPr lang="el-GR" sz="2800" b="1" dirty="0" smtClean="0">
                <a:solidFill>
                  <a:srgbClr val="D2533C"/>
                </a:solidFill>
                <a:latin typeface="Calibri" charset="0"/>
                <a:cs typeface="Marker Felt" charset="0"/>
              </a:rPr>
              <a:t>παρέλαση</a:t>
            </a:r>
            <a:r>
              <a:rPr lang="el-GR" sz="2800" dirty="0" smtClean="0">
                <a:solidFill>
                  <a:srgbClr val="D2533C"/>
                </a:solidFill>
                <a:latin typeface="Calibri" charset="0"/>
                <a:cs typeface="Marker Felt" charset="0"/>
              </a:rPr>
              <a:t/>
            </a:r>
            <a:br>
              <a:rPr lang="el-GR" sz="2800" dirty="0" smtClean="0">
                <a:solidFill>
                  <a:srgbClr val="D2533C"/>
                </a:solidFill>
                <a:latin typeface="Calibri" charset="0"/>
                <a:cs typeface="Marker Felt" charset="0"/>
              </a:rPr>
            </a:br>
            <a:r>
              <a:rPr lang="el-GR" sz="2800" dirty="0" smtClean="0">
                <a:solidFill>
                  <a:srgbClr val="D2533C"/>
                </a:solidFill>
                <a:latin typeface="Calibri" charset="0"/>
                <a:cs typeface="Marker Felt" charset="0"/>
              </a:rPr>
              <a:t>(</a:t>
            </a:r>
            <a:r>
              <a:rPr lang="en-US" sz="2800" dirty="0" smtClean="0">
                <a:solidFill>
                  <a:srgbClr val="D2533C"/>
                </a:solidFill>
                <a:latin typeface="Calibri" charset="0"/>
                <a:cs typeface="Marker Felt" charset="0"/>
              </a:rPr>
              <a:t>“acts of citizenship” –</a:t>
            </a:r>
            <a:r>
              <a:rPr lang="el-GR" sz="2800" dirty="0" smtClean="0">
                <a:solidFill>
                  <a:srgbClr val="D2533C"/>
                </a:solidFill>
                <a:latin typeface="Calibri" charset="0"/>
                <a:cs typeface="Marker Felt" charset="0"/>
              </a:rPr>
              <a:t> επιτελέσεις της</a:t>
            </a:r>
            <a:r>
              <a:rPr lang="en-US" sz="2800" dirty="0" smtClean="0">
                <a:solidFill>
                  <a:srgbClr val="D2533C"/>
                </a:solidFill>
                <a:latin typeface="Calibri" charset="0"/>
                <a:cs typeface="Marker Felt" charset="0"/>
              </a:rPr>
              <a:t> </a:t>
            </a:r>
            <a:r>
              <a:rPr lang="el-GR" sz="2800" dirty="0" smtClean="0">
                <a:solidFill>
                  <a:srgbClr val="D2533C"/>
                </a:solidFill>
                <a:latin typeface="Calibri" charset="0"/>
                <a:cs typeface="Marker Felt" charset="0"/>
              </a:rPr>
              <a:t>ίδιοτητας του πολίτη </a:t>
            </a:r>
            <a:r>
              <a:rPr lang="en-US" sz="2800" dirty="0" smtClean="0">
                <a:solidFill>
                  <a:srgbClr val="D2533C"/>
                </a:solidFill>
                <a:latin typeface="Calibri" charset="0"/>
                <a:cs typeface="Marker Felt" charset="0"/>
              </a:rPr>
              <a:t>)</a:t>
            </a:r>
            <a:r>
              <a:rPr lang="el-GR" sz="2800" dirty="0">
                <a:solidFill>
                  <a:srgbClr val="D2533C"/>
                </a:solidFill>
                <a:latin typeface="Calibri" charset="0"/>
                <a:cs typeface="Marker Felt" charset="0"/>
              </a:rPr>
              <a:t/>
            </a:r>
            <a:br>
              <a:rPr lang="el-GR" sz="2800" dirty="0">
                <a:solidFill>
                  <a:srgbClr val="D2533C"/>
                </a:solidFill>
                <a:latin typeface="Calibri" charset="0"/>
                <a:cs typeface="Marker Felt" charset="0"/>
              </a:rPr>
            </a:br>
            <a:r>
              <a:rPr lang="el-GR" sz="2800" dirty="0">
                <a:solidFill>
                  <a:srgbClr val="FFFFFF"/>
                </a:solidFill>
                <a:latin typeface="Calibri" charset="0"/>
                <a:cs typeface="Marker Felt" charset="0"/>
              </a:rPr>
              <a:t>στην εθνική παρελάση άση </a:t>
            </a:r>
            <a:endParaRPr lang="en-US" sz="2800" dirty="0">
              <a:solidFill>
                <a:srgbClr val="FFFFFF"/>
              </a:solidFill>
              <a:latin typeface="Calibri" charset="0"/>
              <a:ea typeface="+mj-ea"/>
              <a:cs typeface="Marker Felt" charset="0"/>
            </a:endParaRPr>
          </a:p>
        </p:txBody>
      </p:sp>
      <p:pic>
        <p:nvPicPr>
          <p:cNvPr id="77827" name="Content Placeholder 3" descr="flag.tiff"/>
          <p:cNvPicPr>
            <a:picLocks noGrp="1" noChangeAspect="1"/>
          </p:cNvPicPr>
          <p:nvPr>
            <p:ph idx="1"/>
          </p:nvPr>
        </p:nvPicPr>
        <p:blipFill>
          <a:blip r:embed="rId3" cstate="email">
            <a:extLst>
              <a:ext uri="{28A0092B-C50C-407E-A947-70E740481C1C}">
                <a14:useLocalDpi xmlns:a14="http://schemas.microsoft.com/office/drawing/2010/main" xmlns=""/>
              </a:ext>
            </a:extLst>
          </a:blip>
          <a:srcRect l="-20184" r="-20184"/>
          <a:stretch>
            <a:fillRect/>
          </a:stretch>
        </p:blip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6"/>
          <p:cNvSpPr>
            <a:spLocks noGrp="1"/>
          </p:cNvSpPr>
          <p:nvPr>
            <p:ph type="title"/>
          </p:nvPr>
        </p:nvSpPr>
        <p:spPr/>
        <p:txBody>
          <a:bodyPr/>
          <a:lstStyle/>
          <a:p>
            <a:pPr marL="54864" indent="0" eaLnBrk="1" fontAlgn="auto" hangingPunct="1">
              <a:spcAft>
                <a:spcPts val="0"/>
              </a:spcAft>
              <a:defRPr/>
            </a:pPr>
            <a:r>
              <a:rPr lang="el-GR" b="1" dirty="0" smtClean="0">
                <a:latin typeface="Calibri"/>
                <a:ea typeface="+mj-ea"/>
                <a:cs typeface="Calibri"/>
              </a:rPr>
              <a:t>Τελετουργίες και Μ.Μ.Ε.</a:t>
            </a:r>
            <a:endParaRPr lang="en-US" b="1" dirty="0">
              <a:latin typeface="Calibri"/>
              <a:ea typeface="+mj-ea"/>
              <a:cs typeface="Calibri"/>
            </a:endParaRPr>
          </a:p>
        </p:txBody>
      </p:sp>
      <p:sp>
        <p:nvSpPr>
          <p:cNvPr id="61442" name="Content Placeholder 7"/>
          <p:cNvSpPr>
            <a:spLocks noGrp="1"/>
          </p:cNvSpPr>
          <p:nvPr>
            <p:ph idx="1"/>
          </p:nvPr>
        </p:nvSpPr>
        <p:spPr/>
        <p:txBody>
          <a:bodyPr>
            <a:normAutofit/>
          </a:bodyPr>
          <a:lstStyle/>
          <a:p>
            <a:pPr eaLnBrk="1" hangingPunct="1">
              <a:buFont typeface="Arial" panose="020B0604020202020204" pitchFamily="34" charset="0"/>
              <a:buChar char="•"/>
            </a:pPr>
            <a:r>
              <a:rPr lang="el-GR" sz="2800" dirty="0" smtClean="0">
                <a:solidFill>
                  <a:srgbClr val="292934"/>
                </a:solidFill>
              </a:rPr>
              <a:t>Πολιτική τελετουργία και η πολιτική της τελετουργίας </a:t>
            </a:r>
          </a:p>
          <a:p>
            <a:pPr eaLnBrk="1" hangingPunct="1">
              <a:buFont typeface="Arial" panose="020B0604020202020204" pitchFamily="34" charset="0"/>
              <a:buChar char="•"/>
            </a:pPr>
            <a:r>
              <a:rPr lang="el-GR" sz="2800" dirty="0" smtClean="0">
                <a:solidFill>
                  <a:srgbClr val="292934"/>
                </a:solidFill>
              </a:rPr>
              <a:t>Μετατροπή των τοπικών τελετουργιών σε εθνικά/ παγκόσμια τηλεοπτικά θεάματα</a:t>
            </a:r>
          </a:p>
          <a:p>
            <a:pPr eaLnBrk="1" hangingPunct="1">
              <a:buFont typeface="Arial" panose="020B0604020202020204" pitchFamily="34" charset="0"/>
              <a:buChar char="•"/>
            </a:pPr>
            <a:r>
              <a:rPr lang="el-GR" sz="2800" dirty="0" smtClean="0">
                <a:solidFill>
                  <a:srgbClr val="292934"/>
                </a:solidFill>
              </a:rPr>
              <a:t>Άλλα δεν πρέπει να ξεχνάμε ότι οι τελετουργίες πάντα ήταν «θεάματα»</a:t>
            </a:r>
            <a:endParaRPr lang="en-US" sz="2800" dirty="0" smtClean="0">
              <a:solidFill>
                <a:srgbClr val="292934"/>
              </a:solidFill>
            </a:endParaRPr>
          </a:p>
          <a:p>
            <a:r>
              <a:rPr lang="el-GR" sz="2800" dirty="0" smtClean="0">
                <a:solidFill>
                  <a:srgbClr val="292934"/>
                </a:solidFill>
              </a:rPr>
              <a:t>Ερωτήματα σχετικά με το «εμείς», την εμπειρία </a:t>
            </a:r>
            <a:r>
              <a:rPr lang="el-GR" sz="2800" dirty="0" smtClean="0"/>
              <a:t>της συμμετοχής μέσα από </a:t>
            </a:r>
            <a:r>
              <a:rPr lang="el-GR" sz="2800" dirty="0"/>
              <a:t>τα μίντια, κτλ.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450" b="3450"/>
          <a:stretch>
            <a:fillRect/>
          </a:stretch>
        </p:blipFill>
        <p:spPr/>
      </p:pic>
    </p:spTree>
    <p:extLst>
      <p:ext uri="{BB962C8B-B14F-4D97-AF65-F5344CB8AC3E}">
        <p14:creationId xmlns:p14="http://schemas.microsoft.com/office/powerpoint/2010/main" xmlns="" val="374065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2438" r="-12438"/>
          <a:stretch>
            <a:fillRect/>
          </a:stretch>
        </p:blipFill>
        <p:spPr/>
      </p:pic>
    </p:spTree>
    <p:extLst>
      <p:ext uri="{BB962C8B-B14F-4D97-AF65-F5344CB8AC3E}">
        <p14:creationId xmlns:p14="http://schemas.microsoft.com/office/powerpoint/2010/main" xmlns="" val="4253760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4"/>
          <p:cNvSpPr>
            <a:spLocks noGrp="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latin typeface="Calibri" charset="0"/>
              <a:ea typeface="+mj-ea"/>
              <a:cs typeface="+mj-cs"/>
            </a:endParaRPr>
          </a:p>
        </p:txBody>
      </p:sp>
      <p:pic>
        <p:nvPicPr>
          <p:cNvPr id="82946" name="Content Placeholder 6" descr="The-procession-of-Royal-Wedding-Design-of-Wedding-Dress-from-Royal-Wedding-of-Prince-William-and-Kate-Middleton-by-Sarah-Burton.jpg"/>
          <p:cNvPicPr>
            <a:picLocks noGrp="1" noChangeAspect="1"/>
          </p:cNvPicPr>
          <p:nvPr>
            <p:ph idx="1"/>
          </p:nvPr>
        </p:nvPicPr>
        <p:blipFill>
          <a:blip r:embed="rId2">
            <a:extLst>
              <a:ext uri="{28A0092B-C50C-407E-A947-70E740481C1C}">
                <a14:useLocalDpi xmlns:a14="http://schemas.microsoft.com/office/drawing/2010/main" xmlns=""/>
              </a:ext>
            </a:extLst>
          </a:blip>
          <a:srcRect t="5744" b="5744"/>
          <a:stretch>
            <a:fillRect/>
          </a:stretch>
        </p:blip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94297" y="1160860"/>
            <a:ext cx="5086350" cy="606028"/>
          </a:xfrm>
        </p:spPr>
        <p:txBody>
          <a:bodyPr/>
          <a:lstStyle/>
          <a:p>
            <a:r>
              <a:rPr lang="el-GR" sz="2400"/>
              <a:t>Χρηματοδότηση</a:t>
            </a:r>
            <a:endParaRPr lang="en-US" sz="2400"/>
          </a:p>
        </p:txBody>
      </p:sp>
      <p:sp>
        <p:nvSpPr>
          <p:cNvPr id="39939" name="Content Placeholder 2"/>
          <p:cNvSpPr>
            <a:spLocks noGrp="1"/>
          </p:cNvSpPr>
          <p:nvPr>
            <p:ph idx="1"/>
          </p:nvPr>
        </p:nvSpPr>
        <p:spPr>
          <a:xfrm>
            <a:off x="1494235" y="1863329"/>
            <a:ext cx="6086475" cy="2606278"/>
          </a:xfrm>
        </p:spPr>
        <p:txBody>
          <a:bodyPr/>
          <a:lstStyle/>
          <a:p>
            <a:r>
              <a:rPr lang="el-GR" sz="1500"/>
              <a:t>Το παρόν εκπαιδευτικό υλικό έχει αναπτυχθεί στ</a:t>
            </a:r>
            <a:r>
              <a:rPr lang="en-US" sz="1500"/>
              <a:t>o</a:t>
            </a:r>
            <a:r>
              <a:rPr lang="el-GR" sz="1500"/>
              <a:t> πλαίσι</a:t>
            </a:r>
            <a:r>
              <a:rPr lang="en-US" sz="1500"/>
              <a:t>o</a:t>
            </a:r>
            <a:r>
              <a:rPr lang="el-GR" sz="1500"/>
              <a:t> του εκπαιδευτικού έργου του διδάσκοντα.</a:t>
            </a:r>
            <a:endParaRPr lang="en-US" sz="1500"/>
          </a:p>
          <a:p>
            <a:r>
              <a:rPr lang="el-GR" sz="1500"/>
              <a:t>Το έργο «</a:t>
            </a:r>
            <a:r>
              <a:rPr lang="el-GR" sz="1500" b="1"/>
              <a:t>Ανοικτά Ακαδημαϊκά Μαθήματα στο Πανεπιστήμιο Θεσσαλίας</a:t>
            </a:r>
            <a:r>
              <a:rPr lang="el-GR" sz="1500"/>
              <a:t>» έχει χρηματοδοτήσει μόνο την αναδιαμόρφωση του εκπαιδευτικού υλικού. </a:t>
            </a:r>
            <a:endParaRPr lang="en-US" sz="1500"/>
          </a:p>
          <a:p>
            <a:r>
              <a:rPr lang="el-GR" sz="15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474119" y="4346973"/>
            <a:ext cx="4126706" cy="104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35643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27622" y="1037035"/>
            <a:ext cx="5086350" cy="702469"/>
          </a:xfrm>
        </p:spPr>
        <p:txBody>
          <a:bodyPr/>
          <a:lstStyle/>
          <a:p>
            <a:r>
              <a:rPr lang="el-GR" sz="2400"/>
              <a:t>Σημείωμα Αδειοδότησης</a:t>
            </a:r>
            <a:endParaRPr lang="en-US" sz="2400"/>
          </a:p>
        </p:txBody>
      </p:sp>
      <p:sp>
        <p:nvSpPr>
          <p:cNvPr id="9219" name="Content Placeholder 2"/>
          <p:cNvSpPr>
            <a:spLocks noGrp="1"/>
          </p:cNvSpPr>
          <p:nvPr>
            <p:ph idx="1"/>
          </p:nvPr>
        </p:nvSpPr>
        <p:spPr>
          <a:xfrm>
            <a:off x="1257300" y="1828801"/>
            <a:ext cx="6697266" cy="1079897"/>
          </a:xfrm>
        </p:spPr>
        <p:txBody>
          <a:bodyPr>
            <a:normAutofit lnSpcReduction="10000"/>
          </a:bodyPr>
          <a:lstStyle/>
          <a:p>
            <a:pPr marL="0" indent="0">
              <a:buNone/>
              <a:defRPr/>
            </a:pPr>
            <a:r>
              <a:rPr lang="el-GR" sz="135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None/>
              <a:defRPr/>
            </a:pPr>
            <a:endParaRPr lang="el-GR" sz="135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715942" y="2908697"/>
            <a:ext cx="1373981" cy="49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57300" y="3480197"/>
            <a:ext cx="6426994" cy="2308324"/>
          </a:xfrm>
          <a:prstGeom prst="rect">
            <a:avLst/>
          </a:prstGeom>
          <a:noFill/>
        </p:spPr>
        <p:txBody>
          <a:bodyPr>
            <a:spAutoFit/>
          </a:bodyPr>
          <a:lstStyle/>
          <a:p>
            <a:pPr eaLnBrk="1" hangingPunct="1">
              <a:defRPr/>
            </a:pPr>
            <a:r>
              <a:rPr lang="el-GR" sz="1200" dirty="0"/>
              <a:t>[1] http://creativecommons.org/licenses/by-nc-sa/4.0/ </a:t>
            </a:r>
            <a:endParaRPr lang="en-US" sz="1200" dirty="0"/>
          </a:p>
          <a:p>
            <a:pPr eaLnBrk="1" hangingPunct="1">
              <a:defRPr/>
            </a:pPr>
            <a:endParaRPr lang="el-GR" sz="1200" dirty="0"/>
          </a:p>
          <a:p>
            <a:pPr eaLnBrk="1" hangingPunct="1">
              <a:defRPr/>
            </a:pPr>
            <a:r>
              <a:rPr lang="el-GR" sz="1200" dirty="0"/>
              <a:t>Ως </a:t>
            </a:r>
            <a:r>
              <a:rPr lang="el-GR" sz="1200" b="1" dirty="0"/>
              <a:t>Μη Εμπορική</a:t>
            </a:r>
            <a:r>
              <a:rPr lang="el-GR" sz="1200" dirty="0"/>
              <a:t> ορίζεται η χρήση:</a:t>
            </a:r>
          </a:p>
          <a:p>
            <a:pPr marL="257175" indent="-257175">
              <a:buFont typeface="Arial" panose="020B0604020202020204" pitchFamily="34" charset="0"/>
              <a:buChar char="•"/>
              <a:defRPr/>
            </a:pPr>
            <a:r>
              <a:rPr lang="el-GR" sz="1200" dirty="0"/>
              <a:t>που δεν περιλαμβάνει άμεσο ή έμμεσο οικονομικό όφελος από την χρήση του έργου, για το διανομέα του έργου και </a:t>
            </a:r>
            <a:r>
              <a:rPr lang="el-GR" sz="1200" dirty="0" err="1"/>
              <a:t>αδειοδόχο</a:t>
            </a:r>
            <a:endParaRPr lang="el-GR" sz="1200" dirty="0"/>
          </a:p>
          <a:p>
            <a:pPr marL="257175" indent="-257175">
              <a:buFont typeface="Arial" panose="020B0604020202020204" pitchFamily="34" charset="0"/>
              <a:buChar char="•"/>
              <a:defRPr/>
            </a:pPr>
            <a:r>
              <a:rPr lang="el-GR" sz="1200" dirty="0"/>
              <a:t>που</a:t>
            </a:r>
            <a:r>
              <a:rPr lang="en-GB" sz="1200" dirty="0"/>
              <a:t> </a:t>
            </a:r>
            <a:r>
              <a:rPr lang="el-GR" sz="1200" dirty="0"/>
              <a:t>δεν περιλαμβάνει οικονομική συναλλαγή ως προϋπόθεση για τη χρήση ή πρόσβαση στο έργο</a:t>
            </a:r>
          </a:p>
          <a:p>
            <a:pPr marL="257175" indent="-257175">
              <a:buFont typeface="Arial" panose="020B0604020202020204" pitchFamily="34" charset="0"/>
              <a:buChar char="•"/>
              <a:defRPr/>
            </a:pPr>
            <a:r>
              <a:rPr lang="el-GR" sz="1200" dirty="0"/>
              <a:t>που</a:t>
            </a:r>
            <a:r>
              <a:rPr lang="en-GB" sz="1200" dirty="0"/>
              <a:t> </a:t>
            </a:r>
            <a:r>
              <a:rPr lang="el-GR" sz="1200" dirty="0"/>
              <a:t>δεν προσπορίζει στο διανομέα του έργου και</a:t>
            </a:r>
            <a:r>
              <a:rPr lang="en-GB" sz="1200" dirty="0"/>
              <a:t> </a:t>
            </a:r>
            <a:r>
              <a:rPr lang="el-GR" sz="1200" dirty="0" err="1"/>
              <a:t>αδειοδόχο</a:t>
            </a:r>
            <a:r>
              <a:rPr lang="en-GB" sz="1200" dirty="0"/>
              <a:t> </a:t>
            </a:r>
            <a:r>
              <a:rPr lang="el-GR" sz="1200" dirty="0"/>
              <a:t>έμμεσο οικονομικό όφελος (π.χ. διαφημίσεις) από την προβολή του έργου σε διαδικτυακό τόπο</a:t>
            </a:r>
            <a:endParaRPr lang="en-US" sz="1200" dirty="0"/>
          </a:p>
          <a:p>
            <a:pPr marL="257175" indent="-257175">
              <a:buFont typeface="Arial" panose="020B0604020202020204" pitchFamily="34" charset="0"/>
              <a:buChar char="•"/>
              <a:defRPr/>
            </a:pPr>
            <a:endParaRPr lang="el-GR" sz="1200" dirty="0"/>
          </a:p>
          <a:p>
            <a:pPr eaLnBrk="1" hangingPunct="1">
              <a:defRPr/>
            </a:pPr>
            <a:r>
              <a:rPr lang="el-GR" sz="1200" dirty="0"/>
              <a:t>Ο δικαιούχος μπορεί να παρέχει στον </a:t>
            </a:r>
            <a:r>
              <a:rPr lang="el-GR" sz="1200" dirty="0" err="1"/>
              <a:t>αδειοδόχο</a:t>
            </a:r>
            <a:r>
              <a:rPr lang="el-GR" sz="1200"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xmlns="" val="72629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marL="54864" indent="0" eaLnBrk="1" fontAlgn="auto" hangingPunct="1">
              <a:lnSpc>
                <a:spcPct val="100000"/>
              </a:lnSpc>
              <a:spcAft>
                <a:spcPts val="0"/>
              </a:spcAft>
              <a:defRPr/>
            </a:pPr>
            <a:r>
              <a:rPr lang="en-US" sz="1800" dirty="0">
                <a:solidFill>
                  <a:srgbClr val="292934"/>
                </a:solidFill>
                <a:ea typeface="+mj-ea"/>
                <a:cs typeface="Marker Felt" charset="0"/>
              </a:rPr>
              <a:t>During the ceremony on the steps of the Capitol on Tuesday Roberts accidentally switched the word order when he administered the </a:t>
            </a:r>
            <a:r>
              <a:rPr lang="en-US" sz="1800" dirty="0" smtClean="0">
                <a:solidFill>
                  <a:srgbClr val="292934"/>
                </a:solidFill>
                <a:ea typeface="+mj-ea"/>
                <a:cs typeface="Marker Felt" charset="0"/>
              </a:rPr>
              <a:t>oath</a:t>
            </a:r>
            <a:r>
              <a:rPr lang="en-US" sz="1800" dirty="0">
                <a:solidFill>
                  <a:srgbClr val="292934"/>
                </a:solidFill>
                <a:ea typeface="+mj-ea"/>
                <a:cs typeface="Marker Felt" charset="0"/>
              </a:rPr>
              <a:t> </a:t>
            </a:r>
            <a:r>
              <a:rPr lang="en-US" sz="1800" dirty="0" smtClean="0">
                <a:solidFill>
                  <a:srgbClr val="292934"/>
                </a:solidFill>
                <a:ea typeface="+mj-ea"/>
                <a:cs typeface="Marker Felt" charset="0"/>
              </a:rPr>
              <a:t>saying:</a:t>
            </a:r>
            <a:endParaRPr lang="en-US" sz="1800" dirty="0">
              <a:solidFill>
                <a:srgbClr val="292934"/>
              </a:solidFill>
              <a:ea typeface="+mj-ea"/>
            </a:endParaRPr>
          </a:p>
        </p:txBody>
      </p:sp>
      <p:pic>
        <p:nvPicPr>
          <p:cNvPr id="22530" name="Picture 1" descr="obama.tiff"/>
          <p:cNvPicPr>
            <a:picLocks noGrp="1" noChangeAspect="1"/>
          </p:cNvPicPr>
          <p:nvPr>
            <p:ph type="pic" sz="quarter" idx="15"/>
          </p:nvPr>
        </p:nvPicPr>
        <p:blipFill>
          <a:blip r:embed="rId3" cstate="email">
            <a:extLst>
              <a:ext uri="{28A0092B-C50C-407E-A947-70E740481C1C}">
                <a14:useLocalDpi xmlns:a14="http://schemas.microsoft.com/office/drawing/2010/main" xmlns=""/>
              </a:ext>
            </a:extLst>
          </a:blip>
          <a:srcRect l="3552" r="3552"/>
          <a:stretch>
            <a:fillRect/>
          </a:stretch>
        </p:blipFill>
        <p:spPr>
          <a:noFill/>
          <a:extLst>
            <a:ext uri="{909E8E84-426E-40dd-AFC4-6F175D3DCCD1}">
              <a14:hiddenFill xmlns:a14="http://schemas.microsoft.com/office/drawing/2010/main" xmlns="">
                <a:solidFill>
                  <a:srgbClr val="FFFFFF"/>
                </a:solidFill>
              </a14:hiddenFill>
            </a:ext>
          </a:extLst>
        </p:spPr>
      </p:pic>
      <p:sp>
        <p:nvSpPr>
          <p:cNvPr id="22531" name="Text Placeholder 2"/>
          <p:cNvSpPr>
            <a:spLocks noGrp="1"/>
          </p:cNvSpPr>
          <p:nvPr>
            <p:ph type="body" sz="half" idx="2"/>
          </p:nvPr>
        </p:nvSpPr>
        <p:spPr/>
        <p:txBody>
          <a:bodyPr>
            <a:normAutofit lnSpcReduction="10000"/>
          </a:bodyPr>
          <a:lstStyle/>
          <a:p>
            <a:pPr eaLnBrk="1" hangingPunct="1"/>
            <a:r>
              <a:rPr lang="en-US" sz="1800" dirty="0" smtClean="0">
                <a:solidFill>
                  <a:srgbClr val="292934"/>
                </a:solidFill>
              </a:rPr>
              <a:t>"I will execute the office of president to the United States </a:t>
            </a:r>
            <a:r>
              <a:rPr lang="en-US" sz="1800" u="sng" dirty="0" smtClean="0">
                <a:solidFill>
                  <a:srgbClr val="292934"/>
                </a:solidFill>
              </a:rPr>
              <a:t>faithfully</a:t>
            </a:r>
            <a:r>
              <a:rPr lang="en-US" sz="1800" dirty="0" smtClean="0">
                <a:solidFill>
                  <a:srgbClr val="292934"/>
                </a:solidFill>
              </a:rPr>
              <a:t>," instead of, "I will </a:t>
            </a:r>
            <a:r>
              <a:rPr lang="en-US" sz="1800" u="sng" dirty="0" smtClean="0">
                <a:solidFill>
                  <a:srgbClr val="292934"/>
                </a:solidFill>
              </a:rPr>
              <a:t>faithfully</a:t>
            </a:r>
            <a:r>
              <a:rPr lang="en-US" sz="1800" dirty="0" smtClean="0">
                <a:solidFill>
                  <a:srgbClr val="292934"/>
                </a:solidFill>
              </a:rPr>
              <a:t> execute the office of president of the United States."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2228851"/>
            <a:ext cx="8229600" cy="3394472"/>
          </a:xfrm>
        </p:spPr>
        <p:txBody>
          <a:bodyPr/>
          <a:lstStyle/>
          <a:p>
            <a:pPr marL="0" indent="0" algn="ctr">
              <a:buNone/>
            </a:pPr>
            <a:r>
              <a:rPr lang="el-GR" sz="2100"/>
              <a:t>Το </a:t>
            </a:r>
            <a:r>
              <a:rPr lang="en-US" sz="2100"/>
              <a:t>copyright </a:t>
            </a:r>
            <a:r>
              <a:rPr lang="el-GR" sz="2100"/>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2100"/>
          </a:p>
        </p:txBody>
      </p:sp>
    </p:spTree>
    <p:extLst>
      <p:ext uri="{BB962C8B-B14F-4D97-AF65-F5344CB8AC3E}">
        <p14:creationId xmlns:p14="http://schemas.microsoft.com/office/powerpoint/2010/main" xmlns="" val="364582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solidFill>
                  <a:srgbClr val="292934"/>
                </a:solidFill>
              </a:rPr>
              <a:t>Μετατοπίσεις στις ανθρωπολογικές προσεγγίσεις </a:t>
            </a:r>
            <a:endParaRPr lang="en-US" dirty="0">
              <a:solidFill>
                <a:srgbClr val="292934"/>
              </a:solidFill>
            </a:endParaRPr>
          </a:p>
        </p:txBody>
      </p:sp>
      <p:sp>
        <p:nvSpPr>
          <p:cNvPr id="5" name="Text Placeholder 4"/>
          <p:cNvSpPr>
            <a:spLocks noGrp="1"/>
          </p:cNvSpPr>
          <p:nvPr>
            <p:ph type="body" sz="half" idx="2"/>
          </p:nvPr>
        </p:nvSpPr>
        <p:spPr/>
        <p:txBody>
          <a:bodyPr/>
          <a:lstStyle/>
          <a:p>
            <a:pPr marL="342900" indent="-342900">
              <a:buFont typeface="Arial"/>
              <a:buChar char="•"/>
            </a:pPr>
            <a:r>
              <a:rPr lang="el-GR" sz="2400" dirty="0">
                <a:solidFill>
                  <a:schemeClr val="tx1"/>
                </a:solidFill>
                <a:latin typeface="Calibri"/>
                <a:cs typeface="Calibri"/>
              </a:rPr>
              <a:t>Αρχική έμφαση στις </a:t>
            </a:r>
            <a:r>
              <a:rPr lang="el-GR" sz="2400" u="sng" dirty="0">
                <a:solidFill>
                  <a:schemeClr val="tx1"/>
                </a:solidFill>
                <a:latin typeface="Calibri"/>
                <a:cs typeface="Calibri"/>
              </a:rPr>
              <a:t>θρησκευτικές</a:t>
            </a:r>
            <a:r>
              <a:rPr lang="el-GR" sz="2400" dirty="0">
                <a:solidFill>
                  <a:schemeClr val="tx1"/>
                </a:solidFill>
                <a:latin typeface="Calibri"/>
                <a:cs typeface="Calibri"/>
              </a:rPr>
              <a:t> </a:t>
            </a:r>
            <a:r>
              <a:rPr lang="el-GR" sz="2400" dirty="0" smtClean="0">
                <a:solidFill>
                  <a:schemeClr val="tx1"/>
                </a:solidFill>
                <a:latin typeface="Calibri"/>
                <a:cs typeface="Calibri"/>
              </a:rPr>
              <a:t>τελετουργίες</a:t>
            </a:r>
          </a:p>
          <a:p>
            <a:pPr marL="342900" indent="-342900">
              <a:buFont typeface="Arial"/>
              <a:buChar char="•"/>
            </a:pPr>
            <a:r>
              <a:rPr lang="el-GR" sz="2400" u="sng" dirty="0" smtClean="0">
                <a:solidFill>
                  <a:schemeClr val="tx1"/>
                </a:solidFill>
                <a:latin typeface="Calibri"/>
                <a:cs typeface="Calibri"/>
              </a:rPr>
              <a:t>Εθνικές </a:t>
            </a:r>
            <a:r>
              <a:rPr lang="el-GR" sz="2400" dirty="0" smtClean="0">
                <a:solidFill>
                  <a:schemeClr val="tx1"/>
                </a:solidFill>
                <a:latin typeface="Calibri"/>
                <a:cs typeface="Calibri"/>
              </a:rPr>
              <a:t>τελετουργίες (και ο Ντυρκέμ αναφέρεται στην εθνική τελετουργία)</a:t>
            </a:r>
          </a:p>
          <a:p>
            <a:pPr marL="342900" indent="-342900">
              <a:buFont typeface="Arial"/>
              <a:buChar char="•"/>
            </a:pPr>
            <a:r>
              <a:rPr lang="el-GR" sz="2400" u="sng" dirty="0" smtClean="0">
                <a:solidFill>
                  <a:srgbClr val="292934"/>
                </a:solidFill>
                <a:latin typeface="Calibri"/>
                <a:cs typeface="Calibri"/>
              </a:rPr>
              <a:t>Καθημερινές </a:t>
            </a:r>
            <a:r>
              <a:rPr lang="el-GR" sz="2400" dirty="0">
                <a:solidFill>
                  <a:srgbClr val="292934"/>
                </a:solidFill>
                <a:latin typeface="Calibri"/>
                <a:cs typeface="Calibri"/>
              </a:rPr>
              <a:t>τελετουργίες</a:t>
            </a:r>
            <a:endParaRPr lang="el-GR" sz="2400" dirty="0">
              <a:solidFill>
                <a:schemeClr val="tx1"/>
              </a:solidFill>
              <a:latin typeface="Calibri"/>
              <a:cs typeface="Calibri"/>
            </a:endParaRPr>
          </a:p>
          <a:p>
            <a:endParaRPr lang="en-US" dirty="0"/>
          </a:p>
        </p:txBody>
      </p:sp>
      <p:pic>
        <p:nvPicPr>
          <p:cNvPr id="8" name="Content Placeholder 7" descr="παρελαση.jpg"/>
          <p:cNvPicPr>
            <a:picLocks noGrp="1" noChangeAspect="1"/>
          </p:cNvPicPr>
          <p:nvPr>
            <p:ph type="pic" sz="quarter" idx="13"/>
          </p:nvPr>
        </p:nvPicPr>
        <p:blipFill>
          <a:blip r:embed="rId2" cstate="email">
            <a:extLst>
              <a:ext uri="{28A0092B-C50C-407E-A947-70E740481C1C}">
                <a14:useLocalDpi xmlns:a14="http://schemas.microsoft.com/office/drawing/2010/main" xmlns=""/>
              </a:ext>
            </a:extLst>
          </a:blip>
          <a:srcRect l="16381" r="16381"/>
          <a:stretch>
            <a:fillRect/>
          </a:stretch>
        </p:blipFill>
        <p:spPr/>
      </p:pic>
      <p:pic>
        <p:nvPicPr>
          <p:cNvPr id="9" name="Content Placeholder 8" descr="474771.png"/>
          <p:cNvPicPr>
            <a:picLocks noGrp="1" noChangeAspect="1"/>
          </p:cNvPicPr>
          <p:nvPr>
            <p:ph type="pic" sz="quarter" idx="14"/>
          </p:nvPr>
        </p:nvPicPr>
        <p:blipFill>
          <a:blip r:embed="rId3" cstate="email">
            <a:extLst>
              <a:ext uri="{28A0092B-C50C-407E-A947-70E740481C1C}">
                <a14:useLocalDpi xmlns:a14="http://schemas.microsoft.com/office/drawing/2010/main" xmlns=""/>
              </a:ext>
            </a:extLst>
          </a:blip>
          <a:srcRect l="16355" r="16355"/>
          <a:stretch>
            <a:fillRect/>
          </a:stretch>
        </p:blipFill>
        <p:spPr/>
      </p:pic>
    </p:spTree>
    <p:extLst>
      <p:ext uri="{BB962C8B-B14F-4D97-AF65-F5344CB8AC3E}">
        <p14:creationId xmlns:p14="http://schemas.microsoft.com/office/powerpoint/2010/main" xmlns="" val="159308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5" y="504684"/>
            <a:ext cx="2417801" cy="1549268"/>
          </a:xfrm>
        </p:spPr>
        <p:txBody>
          <a:bodyPr/>
          <a:lstStyle/>
          <a:p>
            <a:r>
              <a:rPr lang="el-GR" dirty="0"/>
              <a:t/>
            </a:r>
            <a:br>
              <a:rPr lang="el-GR" dirty="0"/>
            </a:br>
            <a:r>
              <a:rPr lang="el-GR" dirty="0" smtClean="0"/>
              <a:t>Σπουδές </a:t>
            </a:r>
            <a:r>
              <a:rPr lang="el-GR" dirty="0"/>
              <a:t>στην επιτέλεση</a:t>
            </a:r>
            <a:r>
              <a:rPr lang="en-US" dirty="0"/>
              <a:t>—Performance </a:t>
            </a:r>
            <a:r>
              <a:rPr lang="en-US" dirty="0" smtClean="0"/>
              <a:t>Studies</a:t>
            </a:r>
            <a:endParaRPr lang="en-US" dirty="0"/>
          </a:p>
        </p:txBody>
      </p:sp>
      <p:pic>
        <p:nvPicPr>
          <p:cNvPr id="5" name="Content Placeholder 4"/>
          <p:cNvPicPr>
            <a:picLocks noGrp="1" noChangeAspect="1"/>
          </p:cNvPicPr>
          <p:nvPr>
            <p:ph idx="1"/>
          </p:nvPr>
        </p:nvPicPr>
        <p:blipFill>
          <a:blip r:embed="rId2"/>
          <a:srcRect l="11582" r="11582"/>
          <a:stretch>
            <a:fillRect/>
          </a:stretch>
        </p:blipFill>
        <p:spPr/>
      </p:pic>
      <p:sp>
        <p:nvSpPr>
          <p:cNvPr id="4" name="Text Placeholder 3"/>
          <p:cNvSpPr>
            <a:spLocks noGrp="1"/>
          </p:cNvSpPr>
          <p:nvPr>
            <p:ph type="body" sz="half" idx="2"/>
          </p:nvPr>
        </p:nvSpPr>
        <p:spPr/>
        <p:txBody>
          <a:bodyPr>
            <a:normAutofit/>
          </a:bodyPr>
          <a:lstStyle/>
          <a:p>
            <a:r>
              <a:rPr lang="el-GR" sz="2000" dirty="0" smtClean="0"/>
              <a:t>Σώμα και δημόσιος χώρος</a:t>
            </a:r>
          </a:p>
          <a:p>
            <a:endParaRPr lang="el-GR" sz="2000" dirty="0"/>
          </a:p>
          <a:p>
            <a:r>
              <a:rPr lang="el-GR" sz="2000" dirty="0" smtClean="0"/>
              <a:t>Το πολιτισμικό νόημα που αποδίδεται στην ενσώματη πρακτική </a:t>
            </a:r>
          </a:p>
        </p:txBody>
      </p:sp>
      <p:sp>
        <p:nvSpPr>
          <p:cNvPr id="6" name="TextBox 5"/>
          <p:cNvSpPr txBox="1"/>
          <p:nvPr/>
        </p:nvSpPr>
        <p:spPr>
          <a:xfrm>
            <a:off x="3923800" y="5681762"/>
            <a:ext cx="4249425" cy="461665"/>
          </a:xfrm>
          <a:prstGeom prst="rect">
            <a:avLst/>
          </a:prstGeom>
          <a:noFill/>
        </p:spPr>
        <p:txBody>
          <a:bodyPr wrap="square" rtlCol="0">
            <a:spAutoFit/>
          </a:bodyPr>
          <a:lstStyle/>
          <a:p>
            <a:r>
              <a:rPr lang="en-US" dirty="0" smtClean="0">
                <a:solidFill>
                  <a:srgbClr val="FFFF00"/>
                </a:solidFill>
              </a:rPr>
              <a:t>Human </a:t>
            </a:r>
            <a:r>
              <a:rPr lang="en-US" dirty="0" err="1" smtClean="0">
                <a:solidFill>
                  <a:srgbClr val="FFFF00"/>
                </a:solidFill>
              </a:rPr>
              <a:t>mic</a:t>
            </a:r>
            <a:r>
              <a:rPr lang="en-US" dirty="0">
                <a:solidFill>
                  <a:srgbClr val="FFFF00"/>
                </a:solidFill>
              </a:rPr>
              <a:t> </a:t>
            </a:r>
            <a:r>
              <a:rPr lang="en-US" dirty="0" smtClean="0">
                <a:solidFill>
                  <a:srgbClr val="FFFF00"/>
                </a:solidFill>
              </a:rPr>
              <a:t>– Occupy Wall Street</a:t>
            </a:r>
            <a:endParaRPr lang="en-US" dirty="0">
              <a:solidFill>
                <a:srgbClr val="FFFF00"/>
              </a:solidFill>
            </a:endParaRPr>
          </a:p>
        </p:txBody>
      </p:sp>
    </p:spTree>
    <p:extLst>
      <p:ext uri="{BB962C8B-B14F-4D97-AF65-F5344CB8AC3E}">
        <p14:creationId xmlns:p14="http://schemas.microsoft.com/office/powerpoint/2010/main" xmlns="" val="16496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200" b="1" dirty="0" smtClean="0"/>
              <a:t>Ο χώρος και ο χρόνος της τελετουργίας </a:t>
            </a:r>
            <a:endParaRPr lang="en-US" sz="3200" b="1" dirty="0"/>
          </a:p>
        </p:txBody>
      </p:sp>
      <p:sp>
        <p:nvSpPr>
          <p:cNvPr id="6" name="Content Placeholder 5"/>
          <p:cNvSpPr>
            <a:spLocks noGrp="1"/>
          </p:cNvSpPr>
          <p:nvPr>
            <p:ph idx="1"/>
          </p:nvPr>
        </p:nvSpPr>
        <p:spPr/>
        <p:txBody>
          <a:bodyPr/>
          <a:lstStyle/>
          <a:p>
            <a:endParaRPr lang="en-US" dirty="0">
              <a:latin typeface="Calibri" panose="020F0502020204030204" pitchFamily="34" charset="0"/>
              <a:cs typeface="Calibri" panose="020F0502020204030204" pitchFamily="34" charset="0"/>
            </a:endParaRPr>
          </a:p>
          <a:p>
            <a:r>
              <a:rPr lang="el-GR" dirty="0" smtClean="0"/>
              <a:t>Η τελετουργία επιτελείται σε συγκεκριμένο χωρόχρονο</a:t>
            </a:r>
            <a:endParaRPr lang="el-GR" dirty="0"/>
          </a:p>
          <a:p>
            <a:pPr marL="0" indent="0">
              <a:buNone/>
            </a:pPr>
            <a:endParaRPr lang="el-GR" dirty="0" smtClean="0"/>
          </a:p>
          <a:p>
            <a:r>
              <a:rPr lang="el-GR" dirty="0" smtClean="0"/>
              <a:t>Ειδικός χώρος ή τυχαίος χώρος (που μετατρέπεται σε ειδικό μέσα από την τελετουργία)</a:t>
            </a:r>
          </a:p>
          <a:p>
            <a:pPr lvl="1"/>
            <a:r>
              <a:rPr lang="el-GR" dirty="0" smtClean="0"/>
              <a:t>Η εκκλησία όπου γίνεται μια βάφτιση</a:t>
            </a:r>
            <a:r>
              <a:rPr lang="en-US" dirty="0" smtClean="0"/>
              <a:t> vs.</a:t>
            </a:r>
            <a:r>
              <a:rPr lang="el-GR" dirty="0" smtClean="0"/>
              <a:t> βάφτιση σε ένα ποτάμι</a:t>
            </a:r>
          </a:p>
          <a:p>
            <a:r>
              <a:rPr lang="el-GR" dirty="0" smtClean="0"/>
              <a:t>Ειδικός χρόνος ή τυχαίος (</a:t>
            </a:r>
            <a:r>
              <a:rPr lang="el-GR" dirty="0"/>
              <a:t>που μετατρέπεται σε ειδικό μέσα από την τελετουργία</a:t>
            </a:r>
            <a:r>
              <a:rPr lang="el-GR" dirty="0" smtClean="0"/>
              <a:t>)</a:t>
            </a:r>
          </a:p>
          <a:p>
            <a:pPr lvl="1"/>
            <a:r>
              <a:rPr lang="en-US" dirty="0"/>
              <a:t> </a:t>
            </a:r>
            <a:r>
              <a:rPr lang="el-GR" dirty="0" smtClean="0"/>
              <a:t>εθνική παρέλαση 25 Μαρτίου </a:t>
            </a:r>
            <a:r>
              <a:rPr lang="en-US" dirty="0" smtClean="0"/>
              <a:t>vs.</a:t>
            </a:r>
            <a:r>
              <a:rPr lang="el-GR" dirty="0" smtClean="0"/>
              <a:t> κηδεία </a:t>
            </a:r>
            <a:endParaRPr lang="en-US" dirty="0"/>
          </a:p>
        </p:txBody>
      </p:sp>
    </p:spTree>
    <p:extLst>
      <p:ext uri="{BB962C8B-B14F-4D97-AF65-F5344CB8AC3E}">
        <p14:creationId xmlns:p14="http://schemas.microsoft.com/office/powerpoint/2010/main" xmlns="" val="136686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8" name="Content Placeholder 8" descr="220px-New_Orleans_Wedding_Ceremony.jpg"/>
          <p:cNvPicPr>
            <a:picLocks noGrp="1" noChangeAspect="1"/>
          </p:cNvPicPr>
          <p:nvPr>
            <p:ph sz="half" idx="1"/>
          </p:nvPr>
        </p:nvPicPr>
        <p:blipFill>
          <a:blip r:embed="rId2">
            <a:extLst>
              <a:ext uri="{28A0092B-C50C-407E-A947-70E740481C1C}">
                <a14:useLocalDpi xmlns:a14="http://schemas.microsoft.com/office/drawing/2010/main" xmlns=""/>
              </a:ext>
            </a:extLst>
          </a:blip>
          <a:srcRect t="6732" b="6732"/>
          <a:stretch>
            <a:fillRect/>
          </a:stretch>
        </p:blipFill>
        <p:spPr/>
      </p:pic>
      <p:pic>
        <p:nvPicPr>
          <p:cNvPr id="31749" name="Content Placeholder 1" descr="commencement.jpg"/>
          <p:cNvPicPr>
            <a:picLocks noGrp="1" noChangeAspect="1"/>
          </p:cNvPicPr>
          <p:nvPr>
            <p:ph sz="half" idx="2"/>
          </p:nvPr>
        </p:nvPicPr>
        <p:blipFill>
          <a:blip r:embed="rId3">
            <a:extLst>
              <a:ext uri="{28A0092B-C50C-407E-A947-70E740481C1C}">
                <a14:useLocalDpi xmlns:a14="http://schemas.microsoft.com/office/drawing/2010/main" xmlns=""/>
              </a:ext>
            </a:extLst>
          </a:blip>
          <a:srcRect l="20896" r="20896"/>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9486</TotalTime>
  <Words>1171</Words>
  <Application>Microsoft Office PowerPoint</Application>
  <PresentationFormat>Προβολή στην οθόνη (4:3)</PresentationFormat>
  <Paragraphs>189</Paragraphs>
  <Slides>50</Slides>
  <Notes>11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50</vt:i4>
      </vt:variant>
    </vt:vector>
  </HeadingPairs>
  <TitlesOfParts>
    <vt:vector size="52" baseType="lpstr">
      <vt:lpstr>Clarity</vt:lpstr>
      <vt:lpstr>Document</vt:lpstr>
      <vt:lpstr>Διαφάνεια 1</vt:lpstr>
      <vt:lpstr> Τελετουργία</vt:lpstr>
      <vt:lpstr>Κλασικό ανθρωπολογικό θέμα</vt:lpstr>
      <vt:lpstr>Βασικά χαρακτηριστικά της τελετουργίας </vt:lpstr>
      <vt:lpstr>During the ceremony on the steps of the Capitol on Tuesday Roberts accidentally switched the word order when he administered the oath saying:</vt:lpstr>
      <vt:lpstr>Μετατοπίσεις στις ανθρωπολογικές προσεγγίσεις </vt:lpstr>
      <vt:lpstr> Σπουδές στην επιτέλεση—Performance Studies</vt:lpstr>
      <vt:lpstr>Ο χώρος και ο χρόνος της τελετουργίας </vt:lpstr>
      <vt:lpstr>Διαφάνεια 9</vt:lpstr>
      <vt:lpstr> </vt:lpstr>
      <vt:lpstr>Συμμετέχοντες</vt:lpstr>
      <vt:lpstr>  το κυριακάτικο γεύμα ως τελετουργία  Ο δείπνος ως τελετουργία της οικογένειας </vt:lpstr>
      <vt:lpstr>Mary Douglas, «Deciphering a Meal»</vt:lpstr>
      <vt:lpstr>Το «food system» στην Αγγλία</vt:lpstr>
      <vt:lpstr>Μετανάστες και εθνικές τελετουργίες</vt:lpstr>
      <vt:lpstr>Διεκδίκηση της κοινωνικής ορατότητας μέσα από τελετουργίες</vt:lpstr>
      <vt:lpstr>Διαφάνεια 17</vt:lpstr>
      <vt:lpstr> Διαβατήριες τελετές </vt:lpstr>
      <vt:lpstr>Τελετές μύησης</vt:lpstr>
      <vt:lpstr> 3 ΣΤΑΔΙΑ – Αποχωρισμός, Μεθοριακότητα, Επανένταξη</vt:lpstr>
      <vt:lpstr> ΑΠΟΧΩΡΙΣΜΟΣ </vt:lpstr>
      <vt:lpstr>Αποχωρισμός: Από πολίτη σε στρατιώτη...</vt:lpstr>
      <vt:lpstr>Διαφάνεια 23</vt:lpstr>
      <vt:lpstr>Μεθοριακότητα </vt:lpstr>
      <vt:lpstr>Μεθοριακότητα = Liminality</vt:lpstr>
      <vt:lpstr>Διαφάνεια 26</vt:lpstr>
      <vt:lpstr>Διαφάνεια 27</vt:lpstr>
      <vt:lpstr>           ΜΕΘΟΡΙΑΚΟΤΗΤΑ         </vt:lpstr>
      <vt:lpstr>Communitas</vt:lpstr>
      <vt:lpstr>ΣΤΑΔΙΟ ΙΙΙ</vt:lpstr>
      <vt:lpstr>Επανένταξη</vt:lpstr>
      <vt:lpstr>Διαφάνεια 32</vt:lpstr>
      <vt:lpstr> </vt:lpstr>
      <vt:lpstr> Διαβατήριες τελετές και οι φυσικοί κύκλοι  </vt:lpstr>
      <vt:lpstr>HOGMANAY</vt:lpstr>
      <vt:lpstr>TO ΚΑΡΝΑΒΑΛΙ </vt:lpstr>
      <vt:lpstr>ΚΑΡΝΑΒΑΛΙ</vt:lpstr>
      <vt:lpstr>Rites d’institution (τελετές εγκατάστασης)</vt:lpstr>
      <vt:lpstr>Διαφάνεια 39</vt:lpstr>
      <vt:lpstr>Μελλοντικές νύφες... </vt:lpstr>
      <vt:lpstr>Μελλοντικός στρατιώτης...</vt:lpstr>
      <vt:lpstr>Περιτομή</vt:lpstr>
      <vt:lpstr>Μετανάστες ως σημαιοφόροι στην εθνική παρέλαση (“acts of citizenship” – επιτελέσεις της ίδιοτητας του πολίτη ) στην εθνική παρελάση άση </vt:lpstr>
      <vt:lpstr>Τελετουργίες και Μ.Μ.Ε.</vt:lpstr>
      <vt:lpstr>Διαφάνεια 45</vt:lpstr>
      <vt:lpstr>Διαφάνεια 46</vt:lpstr>
      <vt:lpstr>Διαφάνεια 47</vt:lpstr>
      <vt:lpstr>Χρηματοδότηση</vt:lpstr>
      <vt:lpstr>Σημείωμα Αδειοδότησης</vt:lpstr>
      <vt:lpstr>Διαφάνεια 50</vt:lpstr>
    </vt:vector>
  </TitlesOfParts>
  <Company>nyni@hol.gr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Papailias</dc:creator>
  <cp:lastModifiedBy>ΣΩΤΗΡΗΣ</cp:lastModifiedBy>
  <cp:revision>130</cp:revision>
  <dcterms:created xsi:type="dcterms:W3CDTF">2012-10-22T16:57:16Z</dcterms:created>
  <dcterms:modified xsi:type="dcterms:W3CDTF">2019-07-19T06:03:23Z</dcterms:modified>
</cp:coreProperties>
</file>