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3/6/2015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3/6/2015</a:t>
            </a:fld>
            <a:endParaRPr lang="el-GR" dirty="0"/>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500043"/>
            <a:ext cx="7846640" cy="2280885"/>
          </a:xfrm>
        </p:spPr>
        <p:txBody>
          <a:bodyPr>
            <a:normAutofit/>
          </a:bodyPr>
          <a:lstStyle/>
          <a:p>
            <a:r>
              <a:rPr lang="el-GR" sz="2800" dirty="0" smtClean="0"/>
              <a:t>ΚΥΡΙΑΚΗ ΜΕΛΕΤΣΗ </a:t>
            </a:r>
            <a:br>
              <a:rPr lang="el-GR" sz="2800" dirty="0" smtClean="0"/>
            </a:br>
            <a:r>
              <a:rPr lang="en-US" sz="2800" dirty="0" smtClean="0"/>
              <a:t/>
            </a:r>
            <a:br>
              <a:rPr lang="en-US" sz="2800" dirty="0" smtClean="0"/>
            </a:br>
            <a:r>
              <a:rPr lang="el-GR" sz="2800" dirty="0" smtClean="0"/>
              <a:t>Η ΠΑΡΟΥΣΙΑ </a:t>
            </a:r>
            <a:r>
              <a:rPr lang="el-GR" sz="3200" dirty="0" smtClean="0"/>
              <a:t>ΤΩΝ</a:t>
            </a:r>
            <a:r>
              <a:rPr lang="el-GR" sz="2800" dirty="0" smtClean="0"/>
              <a:t> ΕΒΡΑΙΩΝ ΣΤΙΣ ΕΛΛΗΝΙΚΕΣ ΠΟΛΕΙΣ ΤΗΣ Β΄ ΠΕΡΙΟΔΕΙΑΣ ΤΟΥ ΑΠΟΣΤΟΛΟΥ ΠΑΥΛΟΥ </a:t>
            </a:r>
            <a:endParaRPr lang="el-GR" sz="2800" dirty="0"/>
          </a:p>
        </p:txBody>
      </p:sp>
      <p:sp>
        <p:nvSpPr>
          <p:cNvPr id="3" name="2 - Υπότιτλος"/>
          <p:cNvSpPr>
            <a:spLocks noGrp="1"/>
          </p:cNvSpPr>
          <p:nvPr>
            <p:ph type="subTitle" idx="1"/>
          </p:nvPr>
        </p:nvSpPr>
        <p:spPr>
          <a:xfrm>
            <a:off x="1371600" y="3571876"/>
            <a:ext cx="6400800" cy="2000264"/>
          </a:xfrm>
        </p:spPr>
        <p:txBody>
          <a:bodyPr>
            <a:normAutofit/>
          </a:bodyPr>
          <a:lstStyle/>
          <a:p>
            <a:pPr>
              <a:buFont typeface="Arial" pitchFamily="34" charset="0"/>
              <a:buChar char="•"/>
            </a:pPr>
            <a:r>
              <a:rPr lang="el-GR" sz="2400" b="1" dirty="0" smtClean="0"/>
              <a:t>ΑΡΧΑΙΟΛΟΓΙΚΗ ΚΑΙ ΙΣΤΟΡΙΚΗ ΠΡΟΣΕΓΓΙΣΗ</a:t>
            </a:r>
          </a:p>
          <a:p>
            <a:pPr algn="just">
              <a:buFont typeface="Arial" pitchFamily="34" charset="0"/>
              <a:buChar char="•"/>
            </a:pPr>
            <a:endParaRPr lang="el-GR" sz="2400" b="1" dirty="0" smtClean="0"/>
          </a:p>
          <a:p>
            <a:pPr>
              <a:buFont typeface="Arial" pitchFamily="34" charset="0"/>
              <a:buChar char="•"/>
            </a:pPr>
            <a:r>
              <a:rPr lang="el-GR" sz="2400" b="1" dirty="0" smtClean="0"/>
              <a:t>ΣΧΕΣΗ ΜΕ ΤΟ ΕΛΛΗΝΙΚΟ ΠΟΛΙΤΙΚΟ, ΠΟΛΙΤΙΣΤΙΚΟ ΚΑΙ ΘΡΗΣΚΕΥΤΙΚΟ ΠΕΡΙΒΑΛΛΟΝ</a:t>
            </a:r>
            <a:endParaRPr lang="el-GR"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ΑΙΤΙΑ ΜΕΤΑΝΑΣΤΕΥΣΗ ΙΟΥΔΑΙΩΝ ΣΤΟΝ ΕΛΛΑΔΙΚΟ ΧΩΡΟ</a:t>
            </a:r>
            <a:endParaRPr lang="el-GR" sz="2400" b="1" dirty="0"/>
          </a:p>
        </p:txBody>
      </p:sp>
      <p:sp>
        <p:nvSpPr>
          <p:cNvPr id="3" name="2 - Θέση περιεχομένου"/>
          <p:cNvSpPr>
            <a:spLocks noGrp="1"/>
          </p:cNvSpPr>
          <p:nvPr>
            <p:ph idx="1"/>
          </p:nvPr>
        </p:nvSpPr>
        <p:spPr/>
        <p:txBody>
          <a:bodyPr>
            <a:normAutofit lnSpcReduction="10000"/>
          </a:bodyPr>
          <a:lstStyle/>
          <a:p>
            <a:r>
              <a:rPr lang="el-GR" sz="2400" dirty="0" smtClean="0"/>
              <a:t>Συνεχής πολεμική αναμέτρηση Σελευκιδών (Συρία) – Πτολεμαίων (Αίγυπτος): η Ιουδαία γραμμή των πολεμικών συγκρούσεων.  Περίοδος 320-301 </a:t>
            </a:r>
            <a:r>
              <a:rPr lang="el-GR" sz="2400" dirty="0" err="1" smtClean="0"/>
              <a:t>π.Χ.</a:t>
            </a:r>
            <a:r>
              <a:rPr lang="el-GR" sz="2400" dirty="0" smtClean="0"/>
              <a:t> </a:t>
            </a:r>
          </a:p>
          <a:p>
            <a:r>
              <a:rPr lang="el-GR" sz="2400" dirty="0" smtClean="0"/>
              <a:t>Πώληση κατοίκων ως δούλων. </a:t>
            </a:r>
          </a:p>
          <a:p>
            <a:r>
              <a:rPr lang="el-GR" sz="2400" dirty="0" smtClean="0"/>
              <a:t>Οικονομική – εμπορική ύφεση που επέφεραν οι πόλεμοι. </a:t>
            </a:r>
          </a:p>
          <a:p>
            <a:r>
              <a:rPr lang="el-GR" sz="2400" dirty="0" smtClean="0"/>
              <a:t>Γεωγραφική ενοποίηση μετά από τις κατακτήσεις του Μ. Αλεξάνδρου δίνει τη δυνατότητα μετακίνησης. </a:t>
            </a:r>
          </a:p>
          <a:p>
            <a:r>
              <a:rPr lang="el-GR" sz="2400" dirty="0" smtClean="0"/>
              <a:t>Πνεύμα εποχής (ατομικισμός, αποκοπή από ρίζες, αναζήτηση </a:t>
            </a:r>
            <a:r>
              <a:rPr lang="el-GR" sz="2400" i="1" dirty="0" smtClean="0"/>
              <a:t>Τύχης</a:t>
            </a:r>
            <a:r>
              <a:rPr lang="el-GR" sz="2400" dirty="0" smtClean="0"/>
              <a:t>).</a:t>
            </a:r>
          </a:p>
          <a:p>
            <a:r>
              <a:rPr lang="el-GR" sz="2400" dirty="0" err="1" smtClean="0"/>
              <a:t>Μακκαβαϊκή</a:t>
            </a:r>
            <a:r>
              <a:rPr lang="el-GR" sz="2400" dirty="0" smtClean="0"/>
              <a:t> επανάσταση. </a:t>
            </a:r>
          </a:p>
          <a:p>
            <a:r>
              <a:rPr lang="el-GR" sz="2400" dirty="0" smtClean="0"/>
              <a:t>Πολιτικές αντιπαραθέσεις </a:t>
            </a:r>
            <a:r>
              <a:rPr lang="el-GR" sz="2400" dirty="0" err="1" smtClean="0"/>
              <a:t>Ασμοναίων</a:t>
            </a:r>
            <a:r>
              <a:rPr lang="el-GR" sz="2400" dirty="0" smtClean="0"/>
              <a:t>.</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smtClean="0"/>
              <a:t>Ασιδαίοι</a:t>
            </a:r>
            <a:r>
              <a:rPr lang="el-GR" sz="2800" b="1" dirty="0" smtClean="0"/>
              <a:t> –</a:t>
            </a:r>
            <a:r>
              <a:rPr lang="el-GR" sz="2800" b="1" dirty="0" err="1" smtClean="0"/>
              <a:t>Μακκαβαϊκή</a:t>
            </a:r>
            <a:r>
              <a:rPr lang="el-GR" sz="2800" b="1" dirty="0" smtClean="0"/>
              <a:t> επανάσταση- </a:t>
            </a:r>
            <a:r>
              <a:rPr lang="el-GR" sz="2800" b="1" dirty="0" err="1" smtClean="0"/>
              <a:t>Ασμοναίοι</a:t>
            </a:r>
            <a:endParaRPr lang="el-GR" sz="2800" b="1" dirty="0"/>
          </a:p>
        </p:txBody>
      </p:sp>
      <p:sp>
        <p:nvSpPr>
          <p:cNvPr id="3" name="2 - Θέση περιεχομένου"/>
          <p:cNvSpPr>
            <a:spLocks noGrp="1"/>
          </p:cNvSpPr>
          <p:nvPr>
            <p:ph idx="1"/>
          </p:nvPr>
        </p:nvSpPr>
        <p:spPr/>
        <p:txBody>
          <a:bodyPr/>
          <a:lstStyle/>
          <a:p>
            <a:r>
              <a:rPr lang="el-GR" sz="2400" b="1" dirty="0" err="1" smtClean="0"/>
              <a:t>Ασιδαίοι</a:t>
            </a:r>
            <a:r>
              <a:rPr lang="el-GR" sz="2400" b="1" dirty="0" smtClean="0"/>
              <a:t>: </a:t>
            </a:r>
            <a:r>
              <a:rPr lang="el-GR" sz="2400" dirty="0" smtClean="0"/>
              <a:t>ιουδαϊκό κίνημα του 3</a:t>
            </a:r>
            <a:r>
              <a:rPr lang="el-GR" sz="2400" baseline="30000" dirty="0" smtClean="0"/>
              <a:t>ου</a:t>
            </a:r>
            <a:r>
              <a:rPr lang="el-GR" sz="2400" dirty="0" smtClean="0"/>
              <a:t> </a:t>
            </a:r>
            <a:r>
              <a:rPr lang="el-GR" sz="2400" dirty="0" err="1" smtClean="0"/>
              <a:t>π.Χ.</a:t>
            </a:r>
            <a:r>
              <a:rPr lang="el-GR" sz="2400" dirty="0" smtClean="0"/>
              <a:t> αιώνα. Μελετούν το </a:t>
            </a:r>
            <a:r>
              <a:rPr lang="el-GR" sz="2400" i="1" dirty="0" smtClean="0"/>
              <a:t>Νόμο</a:t>
            </a:r>
            <a:r>
              <a:rPr lang="el-GR" sz="2400" dirty="0" smtClean="0"/>
              <a:t>, αποβλέπουν στη διατήρηση των ηθικών αξιών, στην καλυτέρευση της παρούσας ζωής. Εκφράζουν και μερικοί από τους </a:t>
            </a:r>
            <a:r>
              <a:rPr lang="el-GR" sz="2400" dirty="0" err="1" smtClean="0"/>
              <a:t>Ασμοναίους</a:t>
            </a:r>
            <a:r>
              <a:rPr lang="el-GR" sz="2400" dirty="0" smtClean="0"/>
              <a:t> τη θέση ότι ο θεός του Ισραήλ θα στείλει ένα θρησκευτικό και πολιτικό ηγέτη. Αυτός θα απελευθερώσει το λαό των Ιουδαίων, θα εκδιώξει τους ξένους ειδωλολάτρες και θα αποκαταστήσει τη βασιλεία του Δαυίδ. Παρακμή κατά τα μέσα του 2</a:t>
            </a:r>
            <a:r>
              <a:rPr lang="el-GR" sz="2400" baseline="30000" dirty="0" smtClean="0"/>
              <a:t>ου</a:t>
            </a:r>
            <a:r>
              <a:rPr lang="el-GR" sz="2400" dirty="0" smtClean="0"/>
              <a:t> αιώνα- δημιουργία κινημάτων Σαδδουκαίων – Φαρισαίων – Εσσαίων. </a:t>
            </a:r>
          </a:p>
          <a:p>
            <a:endParaRPr lang="el-GR" sz="2400" b="1" dirty="0" smtClean="0"/>
          </a:p>
          <a:p>
            <a:endParaRPr lang="el-GR" sz="2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smtClean="0"/>
              <a:t>Ασιδαίοι</a:t>
            </a:r>
            <a:r>
              <a:rPr lang="el-GR" sz="2800" b="1" dirty="0" smtClean="0"/>
              <a:t> –</a:t>
            </a:r>
            <a:r>
              <a:rPr lang="el-GR" sz="2800" b="1" dirty="0" err="1" smtClean="0"/>
              <a:t>Μακκαβαϊκή</a:t>
            </a:r>
            <a:r>
              <a:rPr lang="el-GR" sz="2800" b="1" dirty="0" smtClean="0"/>
              <a:t> επανάσταση- </a:t>
            </a:r>
            <a:r>
              <a:rPr lang="el-GR" sz="2800" b="1" dirty="0" err="1" smtClean="0"/>
              <a:t>Ασμοναίοι</a:t>
            </a:r>
            <a:endParaRPr lang="el-GR" sz="2800" dirty="0"/>
          </a:p>
        </p:txBody>
      </p:sp>
      <p:sp>
        <p:nvSpPr>
          <p:cNvPr id="3" name="2 - Θέση περιεχομένου"/>
          <p:cNvSpPr>
            <a:spLocks noGrp="1"/>
          </p:cNvSpPr>
          <p:nvPr>
            <p:ph idx="1"/>
          </p:nvPr>
        </p:nvSpPr>
        <p:spPr/>
        <p:txBody>
          <a:bodyPr>
            <a:normAutofit fontScale="77500" lnSpcReduction="20000"/>
          </a:bodyPr>
          <a:lstStyle/>
          <a:p>
            <a:r>
              <a:rPr lang="el-GR" sz="2400" dirty="0" smtClean="0"/>
              <a:t>Η Ιουδαία ανήκει στο βασίλειο των Σελευκιδών. Ο </a:t>
            </a:r>
            <a:r>
              <a:rPr lang="el-GR" sz="2400" dirty="0" err="1" smtClean="0"/>
              <a:t>Αντίοχος</a:t>
            </a:r>
            <a:r>
              <a:rPr lang="el-GR" sz="2400" dirty="0" smtClean="0"/>
              <a:t> Γ΄ δίνει την ελευθερία στους Ιουδαίους να ακολουθούν τους πάτριους νόμους και ονομάζει την Ιερουσαλήμ «ιερή πόλη». Όμως, εγκαθιστά συριακή φρουρά στο Ναό, που λατρεύει το Βάαλ (Δίας). </a:t>
            </a:r>
          </a:p>
          <a:p>
            <a:r>
              <a:rPr lang="el-GR" sz="2400" dirty="0" smtClean="0"/>
              <a:t>Δύο τάσεις στην Ιερουσαλήμ: οι παραδοσιακοί </a:t>
            </a:r>
            <a:r>
              <a:rPr lang="el-GR" sz="2400" dirty="0" err="1" smtClean="0"/>
              <a:t>Ασιδαίοι</a:t>
            </a:r>
            <a:r>
              <a:rPr lang="el-GR" sz="2400" dirty="0" smtClean="0"/>
              <a:t> – νεωτεριστές ο οίκος των </a:t>
            </a:r>
            <a:r>
              <a:rPr lang="el-GR" sz="2400" dirty="0" err="1" smtClean="0"/>
              <a:t>Τωβιάδων</a:t>
            </a:r>
            <a:r>
              <a:rPr lang="el-GR" sz="2400" dirty="0" smtClean="0"/>
              <a:t>. </a:t>
            </a:r>
          </a:p>
          <a:p>
            <a:r>
              <a:rPr lang="el-GR" sz="2400" dirty="0" smtClean="0"/>
              <a:t>Ήττα </a:t>
            </a:r>
            <a:r>
              <a:rPr lang="el-GR" sz="2400" dirty="0" err="1" smtClean="0"/>
              <a:t>Αντιόχου</a:t>
            </a:r>
            <a:r>
              <a:rPr lang="el-GR" sz="2400" dirty="0" smtClean="0"/>
              <a:t> Γ΄ από Ρωμαίους στη μάχη της Μαγνησίας – συνθήκη Απάμειας (188 </a:t>
            </a:r>
            <a:r>
              <a:rPr lang="el-GR" sz="2400" dirty="0" err="1" smtClean="0"/>
              <a:t>π.Χ.</a:t>
            </a:r>
            <a:r>
              <a:rPr lang="el-GR" sz="2400" dirty="0" smtClean="0"/>
              <a:t>), απώλεια πλουτοπαραγωγικών πηγών και καταβολή υψηλού φόρου από τον ίδιο και τους διαδόχους του, όπως ο </a:t>
            </a:r>
            <a:r>
              <a:rPr lang="el-GR" sz="2400" dirty="0" err="1" smtClean="0"/>
              <a:t>Αντίοχος</a:t>
            </a:r>
            <a:r>
              <a:rPr lang="el-GR" sz="2400" dirty="0" smtClean="0"/>
              <a:t> Δ΄ ο Επιφανής. </a:t>
            </a:r>
          </a:p>
          <a:p>
            <a:r>
              <a:rPr lang="el-GR" sz="2400" dirty="0" smtClean="0"/>
              <a:t>Ο Ιάσων, της παράταξης των Ελληνιζόντων Ιουδαίων εξαγοράζει το αξίωμα του αρχιερέα και παραμερίζει το νόμιμο διάδοχο </a:t>
            </a:r>
            <a:r>
              <a:rPr lang="el-GR" sz="2400" dirty="0" err="1" smtClean="0"/>
              <a:t>Ονία</a:t>
            </a:r>
            <a:r>
              <a:rPr lang="el-GR" sz="2400" dirty="0" smtClean="0"/>
              <a:t> Γ΄.  Εισήγαγε στην πόλη ελληνικούς θεσμούς. Υποσχέθηκε στον </a:t>
            </a:r>
            <a:r>
              <a:rPr lang="el-GR" sz="2400" dirty="0" err="1" smtClean="0"/>
              <a:t>Αντίοχο</a:t>
            </a:r>
            <a:r>
              <a:rPr lang="el-GR" sz="2400" dirty="0" smtClean="0"/>
              <a:t> περισσότερα χρήματα, αν του έδινε την άδεια να εισάγει ελληνικούς θεσμούς </a:t>
            </a:r>
            <a:r>
              <a:rPr lang="el-GR" sz="2400" smtClean="0"/>
              <a:t>στην Ιερουσαλήμ, </a:t>
            </a:r>
            <a:r>
              <a:rPr lang="el-GR" sz="2400" dirty="0" smtClean="0"/>
              <a:t>γυμνάσιο και </a:t>
            </a:r>
            <a:r>
              <a:rPr lang="el-GR" sz="2400" dirty="0" err="1" smtClean="0"/>
              <a:t>εφηβείο</a:t>
            </a:r>
            <a:r>
              <a:rPr lang="el-GR" sz="2400" dirty="0" smtClean="0"/>
              <a:t> και σύνταξη λίστας Ιουδαίων που θα εξαγόραζαν το δικαίωμα το πολίτη. Ο </a:t>
            </a:r>
            <a:r>
              <a:rPr lang="el-GR" sz="2400" dirty="0" err="1" smtClean="0"/>
              <a:t>Αντίοχος</a:t>
            </a:r>
            <a:r>
              <a:rPr lang="el-GR" sz="2400" dirty="0" smtClean="0"/>
              <a:t> επισκέφθηκε την πόλη και γίνεται δεκτός με ενθουσιασμό. Αντίδραση </a:t>
            </a:r>
            <a:r>
              <a:rPr lang="el-GR" sz="2400" dirty="0" err="1" smtClean="0"/>
              <a:t>Ασιδαίων</a:t>
            </a:r>
            <a:r>
              <a:rPr lang="el-GR" sz="2400" dirty="0" smtClean="0"/>
              <a:t> (175-174 </a:t>
            </a:r>
            <a:r>
              <a:rPr lang="el-GR" sz="2400" dirty="0" err="1" smtClean="0"/>
              <a:t>π.Χ.</a:t>
            </a:r>
            <a:r>
              <a:rPr lang="el-GR" sz="2400" dirty="0" smtClean="0"/>
              <a:t>). </a:t>
            </a: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smtClean="0"/>
              <a:t>Ασιδαίοι</a:t>
            </a:r>
            <a:r>
              <a:rPr lang="el-GR" sz="2800" b="1" dirty="0" smtClean="0"/>
              <a:t> –</a:t>
            </a:r>
            <a:r>
              <a:rPr lang="el-GR" sz="2800" b="1" dirty="0" err="1" smtClean="0"/>
              <a:t>Μακκαβαϊκή</a:t>
            </a:r>
            <a:r>
              <a:rPr lang="el-GR" sz="2800" b="1" dirty="0" smtClean="0"/>
              <a:t> επανάσταση- </a:t>
            </a:r>
            <a:r>
              <a:rPr lang="el-GR" sz="2800" b="1" dirty="0" err="1" smtClean="0"/>
              <a:t>Ασμοναίοι</a:t>
            </a:r>
            <a:endParaRPr lang="el-GR" sz="2800" dirty="0"/>
          </a:p>
        </p:txBody>
      </p:sp>
      <p:sp>
        <p:nvSpPr>
          <p:cNvPr id="3" name="2 - Θέση περιεχομένου"/>
          <p:cNvSpPr>
            <a:spLocks noGrp="1"/>
          </p:cNvSpPr>
          <p:nvPr>
            <p:ph idx="1"/>
          </p:nvPr>
        </p:nvSpPr>
        <p:spPr/>
        <p:txBody>
          <a:bodyPr>
            <a:normAutofit lnSpcReduction="10000"/>
          </a:bodyPr>
          <a:lstStyle/>
          <a:p>
            <a:r>
              <a:rPr lang="el-GR" sz="2400" dirty="0" smtClean="0"/>
              <a:t>Ο Μενέλαος, απεσταλμένος του Ιάσωνα, εξαγοράζει το αξίωμα του αρχιερέα για λογαριασμό του, με χρήματα που εξοικονομήθηκαν από πώληση των ιερών σκευών του Ναού. Δολοφονείται ο </a:t>
            </a:r>
            <a:r>
              <a:rPr lang="el-GR" sz="2400" dirty="0" err="1" smtClean="0"/>
              <a:t>Ονίας</a:t>
            </a:r>
            <a:r>
              <a:rPr lang="el-GR" sz="2400" dirty="0" smtClean="0"/>
              <a:t> ( που είχε καταφύγει σε ναό του Απόλλωνα στο προάστιο Δάφνη της Ιερουσαλήμ), που μπορούσε να επιβεβαιώσει την απώλεια των ιερών σκευών,  ο Ιάσωνας εξορίζεται.</a:t>
            </a:r>
          </a:p>
          <a:p>
            <a:r>
              <a:rPr lang="el-GR" sz="2400" dirty="0" smtClean="0"/>
              <a:t>Ο </a:t>
            </a:r>
            <a:r>
              <a:rPr lang="el-GR" sz="2400" dirty="0" err="1" smtClean="0"/>
              <a:t>Αντίοχος</a:t>
            </a:r>
            <a:r>
              <a:rPr lang="el-GR" sz="2400" dirty="0" smtClean="0"/>
              <a:t> Γ΄ εκστρατεύει κατά της Αιγύπτου, νικά, όμως μεσολαβούν οι Ρωμαίοι και διατάσσουν την αποχώρησή του. Ταπεινωμένος ο </a:t>
            </a:r>
            <a:r>
              <a:rPr lang="el-GR" sz="2400" dirty="0" err="1" smtClean="0"/>
              <a:t>Αντίοχος</a:t>
            </a:r>
            <a:r>
              <a:rPr lang="el-GR" sz="2400" dirty="0" smtClean="0"/>
              <a:t> αναγκάζεται να επιστρέψει. Η μεσολάβηση των Ρωμαίων, όμως, προκάλεσε τη φήμη ότι ο </a:t>
            </a:r>
            <a:r>
              <a:rPr lang="el-GR" sz="2400" dirty="0" err="1" smtClean="0"/>
              <a:t>Αντίοχος</a:t>
            </a:r>
            <a:r>
              <a:rPr lang="el-GR" sz="2400" dirty="0" smtClean="0"/>
              <a:t> σκοτώθηκε.  </a:t>
            </a:r>
          </a:p>
          <a:p>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smtClean="0"/>
              <a:t>Ασιδαίοι</a:t>
            </a:r>
            <a:r>
              <a:rPr lang="el-GR" sz="2800" b="1" dirty="0" smtClean="0"/>
              <a:t> –</a:t>
            </a:r>
            <a:r>
              <a:rPr lang="el-GR" sz="2800" b="1" dirty="0" err="1" smtClean="0"/>
              <a:t>Μακκαβαϊκή</a:t>
            </a:r>
            <a:r>
              <a:rPr lang="el-GR" sz="2800" b="1" dirty="0" smtClean="0"/>
              <a:t> επανάσταση- </a:t>
            </a:r>
            <a:r>
              <a:rPr lang="el-GR" sz="2800" b="1" dirty="0" err="1" smtClean="0"/>
              <a:t>Ασμοναίοι</a:t>
            </a:r>
            <a:endParaRPr lang="el-GR" sz="2800" dirty="0"/>
          </a:p>
        </p:txBody>
      </p:sp>
      <p:sp>
        <p:nvSpPr>
          <p:cNvPr id="3" name="2 - Θέση περιεχομένου"/>
          <p:cNvSpPr>
            <a:spLocks noGrp="1"/>
          </p:cNvSpPr>
          <p:nvPr>
            <p:ph idx="1"/>
          </p:nvPr>
        </p:nvSpPr>
        <p:spPr/>
        <p:txBody>
          <a:bodyPr>
            <a:normAutofit fontScale="92500" lnSpcReduction="10000"/>
          </a:bodyPr>
          <a:lstStyle/>
          <a:p>
            <a:r>
              <a:rPr lang="el-GR" sz="2400" dirty="0" smtClean="0"/>
              <a:t>Εξαιτίας της φήμης, ο Ιάσωνας επιτίθεται στην πόλη, προκαλεί εμφύλια σύρραξη και καταστροφές και επικρατεί. Ο Μενέλαος καταφεύγει στη συριακή φρουρά στο Ναό.  </a:t>
            </a:r>
          </a:p>
          <a:p>
            <a:r>
              <a:rPr lang="el-GR" sz="2400" dirty="0" smtClean="0"/>
              <a:t>Ο </a:t>
            </a:r>
            <a:r>
              <a:rPr lang="el-GR" sz="2400" dirty="0" err="1" smtClean="0"/>
              <a:t>Αντίοχος</a:t>
            </a:r>
            <a:r>
              <a:rPr lang="el-GR" sz="2400" dirty="0" smtClean="0"/>
              <a:t> κατά την επιστροφή του μαθαίνει για την επίθεση του Ιάσονα, τη θεωρεί στάση κατά της εξουσίας του, επιτίθεται στην πόλη, σφαγιάζεται ο πληθυσμός, αποκαθιστά τον Μενέλαο στο αξίωμα του αρχιερέα. </a:t>
            </a:r>
          </a:p>
          <a:p>
            <a:r>
              <a:rPr lang="el-GR" sz="2400" dirty="0" smtClean="0"/>
              <a:t>Τμήμα της πόλης, όπου συμπεριλαμβάνεται ο Ναός οχυρώνεται και εκεί καταφεύγει η συριακή φρουρά και όσοι ακολουθούν τον ελληνικό τρόπο ζωής. Ο πληθυσμός αποκλείεται από την πρόσβαση στο Ναό, που αφιερώθηκε στο Δία, στήθηκε άγαλμα του Διός και του βασιλιά και ανεγέρθη δίπλα στο θυσιαστήριο βωμός ειδωλολατρικός, όπου ο Μενέλαος προσέφερε θυσίες χοίρου.</a:t>
            </a:r>
            <a:endParaRPr lang="el-G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smtClean="0"/>
              <a:t>Ασιδαίοι</a:t>
            </a:r>
            <a:r>
              <a:rPr lang="el-GR" sz="2800" b="1" dirty="0" smtClean="0"/>
              <a:t> –</a:t>
            </a:r>
            <a:r>
              <a:rPr lang="el-GR" sz="2800" b="1" dirty="0" err="1" smtClean="0"/>
              <a:t>Μακκαβαϊκή</a:t>
            </a:r>
            <a:r>
              <a:rPr lang="el-GR" sz="2800" b="1" dirty="0" smtClean="0"/>
              <a:t> επανάσταση- </a:t>
            </a:r>
            <a:r>
              <a:rPr lang="el-GR" sz="2800" b="1" dirty="0" err="1" smtClean="0"/>
              <a:t>Ασμοναίοι</a:t>
            </a:r>
            <a:endParaRPr lang="el-GR" sz="2800" dirty="0"/>
          </a:p>
        </p:txBody>
      </p:sp>
      <p:sp>
        <p:nvSpPr>
          <p:cNvPr id="3" name="2 - Θέση περιεχομένου"/>
          <p:cNvSpPr>
            <a:spLocks noGrp="1"/>
          </p:cNvSpPr>
          <p:nvPr>
            <p:ph idx="1"/>
          </p:nvPr>
        </p:nvSpPr>
        <p:spPr/>
        <p:txBody>
          <a:bodyPr>
            <a:normAutofit fontScale="92500"/>
          </a:bodyPr>
          <a:lstStyle/>
          <a:p>
            <a:r>
              <a:rPr lang="el-GR" sz="2400" dirty="0" smtClean="0"/>
              <a:t>Ειδωλολατρικά θυσιαστήρια ανεγέρθηκαν σε όλη την Ιουδαία. </a:t>
            </a:r>
          </a:p>
          <a:p>
            <a:r>
              <a:rPr lang="el-GR" sz="2400" dirty="0" smtClean="0"/>
              <a:t>Όσοι δεν υποτάχθηκαν ακολούθησαν αρχικά την παθητική τακτική της </a:t>
            </a:r>
            <a:r>
              <a:rPr lang="el-GR" sz="2400" i="1" dirty="0" smtClean="0"/>
              <a:t>αναχώρησης, </a:t>
            </a:r>
            <a:r>
              <a:rPr lang="el-GR" sz="2400" dirty="0" smtClean="0"/>
              <a:t>δηλαδή τη φυγή των αγροτών από τον τόπο τους, την εγκατάλειψη της γης με αποτέλεσμα τη μείωση των βασιλικών προσόδων. Επομένως, η στάση αυτή θεωρήθηκε επανάσταση και ακολούθησε καταδίωξη των αναχωρούντων.</a:t>
            </a:r>
          </a:p>
          <a:p>
            <a:r>
              <a:rPr lang="el-GR" sz="2400" dirty="0" smtClean="0"/>
              <a:t>Οι διώκτες εκμεταλλεύθηκαν την αργία του Σαββάτου, επιτέθηκαν και ακολούθησε σφαγή των αναχωρούντων που δεν πρόβαλαν καμία αντίσταση. </a:t>
            </a:r>
          </a:p>
          <a:p>
            <a:r>
              <a:rPr lang="el-GR" sz="2400" dirty="0" smtClean="0"/>
              <a:t>169π.Χ.η επανάσταση από </a:t>
            </a:r>
            <a:r>
              <a:rPr lang="el-GR" sz="2400" dirty="0" err="1" smtClean="0"/>
              <a:t>Ματταθία</a:t>
            </a:r>
            <a:r>
              <a:rPr lang="el-GR" sz="2400" dirty="0" smtClean="0"/>
              <a:t>, το γιό του Ιούδα </a:t>
            </a:r>
            <a:r>
              <a:rPr lang="el-GR" sz="2400" dirty="0" err="1" smtClean="0"/>
              <a:t>Μακκαβαίο</a:t>
            </a:r>
            <a:r>
              <a:rPr lang="el-GR" sz="2400" dirty="0" smtClean="0"/>
              <a:t> και των αδελφών του (</a:t>
            </a:r>
            <a:r>
              <a:rPr lang="el-GR" sz="2400" dirty="0" err="1" smtClean="0"/>
              <a:t>Ιωνάθαν</a:t>
            </a:r>
            <a:r>
              <a:rPr lang="el-GR" sz="2400" dirty="0" smtClean="0"/>
              <a:t>, Σίμων).  </a:t>
            </a: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err="1" smtClean="0"/>
              <a:t>Ασιδαίοι</a:t>
            </a:r>
            <a:r>
              <a:rPr lang="el-GR" sz="2800" b="1" dirty="0" smtClean="0"/>
              <a:t> –</a:t>
            </a:r>
            <a:r>
              <a:rPr lang="el-GR" sz="2800" b="1" dirty="0" err="1" smtClean="0"/>
              <a:t>Μακκαβαϊκή</a:t>
            </a:r>
            <a:r>
              <a:rPr lang="el-GR" sz="2800" b="1" dirty="0" smtClean="0"/>
              <a:t> επανάσταση- </a:t>
            </a:r>
            <a:r>
              <a:rPr lang="el-GR" sz="2800" b="1" dirty="0" err="1" smtClean="0"/>
              <a:t>Ασμοναίοι</a:t>
            </a:r>
            <a:endParaRPr lang="el-GR" sz="2800" dirty="0"/>
          </a:p>
        </p:txBody>
      </p:sp>
      <p:sp>
        <p:nvSpPr>
          <p:cNvPr id="3" name="2 - Θέση περιεχομένου"/>
          <p:cNvSpPr>
            <a:spLocks noGrp="1"/>
          </p:cNvSpPr>
          <p:nvPr>
            <p:ph idx="1"/>
          </p:nvPr>
        </p:nvSpPr>
        <p:spPr/>
        <p:txBody>
          <a:bodyPr/>
          <a:lstStyle/>
          <a:p>
            <a:r>
              <a:rPr lang="el-GR" dirty="0" smtClean="0"/>
              <a:t>Μακκαβαίοι κήρυξαν το ζήλο για τη θρησκεία. Ανεξάρτητη Ιουδαία, 143/142 </a:t>
            </a:r>
            <a:r>
              <a:rPr lang="el-GR" dirty="0" err="1" smtClean="0"/>
              <a:t>π.Χ.</a:t>
            </a:r>
            <a:r>
              <a:rPr lang="el-GR" dirty="0" smtClean="0"/>
              <a:t> </a:t>
            </a:r>
          </a:p>
          <a:p>
            <a:r>
              <a:rPr lang="el-GR" dirty="0" smtClean="0"/>
              <a:t>Ιωάννης </a:t>
            </a:r>
            <a:r>
              <a:rPr lang="el-GR" dirty="0" err="1" smtClean="0"/>
              <a:t>Υρκανός</a:t>
            </a:r>
            <a:r>
              <a:rPr lang="el-GR" dirty="0" smtClean="0"/>
              <a:t> (γιός του Σίμωνα), </a:t>
            </a:r>
            <a:r>
              <a:rPr lang="el-GR" dirty="0" err="1" smtClean="0"/>
              <a:t>Ασμοναίοι</a:t>
            </a:r>
            <a:r>
              <a:rPr lang="el-GR" dirty="0" smtClean="0"/>
              <a:t> βασιλείς- έριδες.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ΠΟΙΟΣ ΘΕΩΡΕΙΤΑΙ ΙΟΥΔΑΙΟΣ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sz="2400" dirty="0" smtClean="0"/>
              <a:t>Όποιος έχει εθνική καταγωγή, ανεξάρτητα αν ζει στην Ιουδαία ή τη Διασπορά. </a:t>
            </a:r>
          </a:p>
          <a:p>
            <a:r>
              <a:rPr lang="el-GR" sz="2400" dirty="0" smtClean="0"/>
              <a:t>Κάτοικος Ιουδαίας ή του κράτους τους χωρίς να ανήκει στο έθνος των Ιουδαίων. </a:t>
            </a:r>
          </a:p>
          <a:p>
            <a:r>
              <a:rPr lang="el-GR" sz="2400" dirty="0" smtClean="0"/>
              <a:t>Αυτός που ακολουθεί τις ιουδαϊκές πρακτικές και αρνείται την </a:t>
            </a:r>
            <a:r>
              <a:rPr lang="el-GR" sz="2400" dirty="0" err="1" smtClean="0"/>
              <a:t>ειδωλολατρεία</a:t>
            </a:r>
            <a:r>
              <a:rPr lang="el-GR" sz="2400" dirty="0" smtClean="0"/>
              <a:t>. Ο όρος αποκτά θρησκευτικό περιεχόμενο. (</a:t>
            </a:r>
            <a:r>
              <a:rPr lang="el-GR" sz="2400" i="1" dirty="0" smtClean="0"/>
              <a:t>Ιουδαϊσμός</a:t>
            </a:r>
            <a:r>
              <a:rPr lang="el-GR" sz="2400" dirty="0" smtClean="0"/>
              <a:t> ως </a:t>
            </a:r>
            <a:r>
              <a:rPr lang="el-GR" sz="2400" i="1" dirty="0" smtClean="0"/>
              <a:t>πολιτεία</a:t>
            </a:r>
            <a:r>
              <a:rPr lang="el-GR" sz="2400" dirty="0" smtClean="0"/>
              <a:t>, τρόπος ζωής). </a:t>
            </a:r>
          </a:p>
          <a:p>
            <a:r>
              <a:rPr lang="el-GR" sz="2400" dirty="0" smtClean="0"/>
              <a:t>Οι </a:t>
            </a:r>
            <a:r>
              <a:rPr lang="el-GR" sz="2400" dirty="0" err="1" smtClean="0"/>
              <a:t>Σαμαρίτες</a:t>
            </a:r>
            <a:r>
              <a:rPr lang="el-GR" sz="2400" dirty="0" smtClean="0"/>
              <a:t> (που είναι απόγονοι των φυλών </a:t>
            </a:r>
            <a:r>
              <a:rPr lang="el-GR" sz="2400" dirty="0" err="1" smtClean="0"/>
              <a:t>Εβραίμ</a:t>
            </a:r>
            <a:r>
              <a:rPr lang="el-GR" sz="2400" dirty="0" smtClean="0"/>
              <a:t>, Μανασσή και </a:t>
            </a:r>
            <a:r>
              <a:rPr lang="el-GR" sz="2400" dirty="0" err="1" smtClean="0"/>
              <a:t>Λευί</a:t>
            </a:r>
            <a:r>
              <a:rPr lang="el-GR" sz="2400" dirty="0" smtClean="0"/>
              <a:t>).Μετά τη βαβυλώνιο αιχμαλωσία άρνηση των Ιουδαίων να τους αναγνωρίσουν όπως και άρνηση του ναού τους στο όρος </a:t>
            </a:r>
            <a:r>
              <a:rPr lang="el-GR" sz="2400" dirty="0" err="1" smtClean="0"/>
              <a:t>Γαριζείν</a:t>
            </a:r>
            <a:r>
              <a:rPr lang="el-GR" sz="2400" dirty="0" smtClean="0"/>
              <a:t>. </a:t>
            </a:r>
          </a:p>
          <a:p>
            <a:r>
              <a:rPr lang="el-GR" sz="2400" dirty="0" smtClean="0"/>
              <a:t>Κατεκτημένοι λαοί από τους Ιουδαίους, όπως οι </a:t>
            </a:r>
            <a:r>
              <a:rPr lang="el-GR" sz="2400" dirty="0" err="1" smtClean="0"/>
              <a:t>Ιδουμαίοι</a:t>
            </a:r>
            <a:r>
              <a:rPr lang="el-GR" sz="2400" dirty="0" smtClean="0"/>
              <a:t> και Φοίνικες, που αναγκάστηκαν να ακολουθήσουν την περιτομή </a:t>
            </a:r>
            <a:br>
              <a:rPr lang="el-GR" sz="2400" dirty="0" smtClean="0"/>
            </a:br>
            <a:r>
              <a:rPr lang="el-GR" dirty="0" smtClean="0"/>
              <a:t>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ΠΗΓΕΣ ΠΟΥ ΜΑΡΤΥΡΟΥΝ ΤΗΝ ΠΑΡΟΥΣΙΑ ΕΒΡΑΙΩΝ ΣΤΗΝ ΕΛΛΑΔΑ</a:t>
            </a:r>
            <a:endParaRPr lang="el-GR" sz="2800" b="1" dirty="0"/>
          </a:p>
        </p:txBody>
      </p:sp>
      <p:sp>
        <p:nvSpPr>
          <p:cNvPr id="3" name="2 - Θέση περιεχομένου"/>
          <p:cNvSpPr>
            <a:spLocks noGrp="1"/>
          </p:cNvSpPr>
          <p:nvPr>
            <p:ph idx="1"/>
          </p:nvPr>
        </p:nvSpPr>
        <p:spPr/>
        <p:txBody>
          <a:bodyPr>
            <a:normAutofit/>
          </a:bodyPr>
          <a:lstStyle/>
          <a:p>
            <a:r>
              <a:rPr lang="el-GR" sz="2400" dirty="0" smtClean="0"/>
              <a:t>Συναγωγή στη Δήλο</a:t>
            </a:r>
          </a:p>
          <a:p>
            <a:r>
              <a:rPr lang="el-GR" sz="2400" dirty="0" smtClean="0"/>
              <a:t>Επιγραφές (απελευθερωτικές, αναθηματικές, τιμητικές, επιτύμβιες, συναγωγής). </a:t>
            </a:r>
          </a:p>
          <a:p>
            <a:r>
              <a:rPr lang="el-GR" sz="2400" dirty="0" smtClean="0"/>
              <a:t>Παλαιά Διαθήκη: </a:t>
            </a:r>
            <a:r>
              <a:rPr lang="el-GR" sz="2400" dirty="0" err="1" smtClean="0"/>
              <a:t>Ιωήλ</a:t>
            </a:r>
            <a:r>
              <a:rPr lang="el-GR" sz="2400" dirty="0" smtClean="0"/>
              <a:t> 4.4. αναφέρεται στην πώληση Ιουδαίων ως δούλων σε Έλληνες από κατοίκους της Σιδώνας και Τύρου. </a:t>
            </a:r>
          </a:p>
          <a:p>
            <a:r>
              <a:rPr lang="el-GR" sz="2400" dirty="0" smtClean="0"/>
              <a:t>Ιεζεκιήλ 27.13-15, αναφέρει την Ελλάδα και τη Ρόδο.</a:t>
            </a:r>
          </a:p>
          <a:p>
            <a:r>
              <a:rPr lang="el-GR" sz="2400" dirty="0" smtClean="0"/>
              <a:t>Ησαΐας 66.19, αναφέρει τα νησιά της Ελλάδας. </a:t>
            </a:r>
            <a:endParaRPr lang="el-G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ΠΗΓΕΣ ΠΟΥ ΜΑΡΤΥΡΟΥΝ ΤΗΝ ΠΑΡΟΥΣΙΑ ΕΒΡΑΙΩΝ ΣΤΗΝ ΕΛΛΑΔΑ</a:t>
            </a:r>
            <a:endParaRPr lang="el-GR" sz="2400" dirty="0"/>
          </a:p>
        </p:txBody>
      </p:sp>
      <p:sp>
        <p:nvSpPr>
          <p:cNvPr id="3" name="2 - Θέση περιεχομένου"/>
          <p:cNvSpPr>
            <a:spLocks noGrp="1"/>
          </p:cNvSpPr>
          <p:nvPr>
            <p:ph idx="1"/>
          </p:nvPr>
        </p:nvSpPr>
        <p:spPr/>
        <p:txBody>
          <a:bodyPr/>
          <a:lstStyle/>
          <a:p>
            <a:r>
              <a:rPr lang="el-GR" sz="2400" dirty="0" smtClean="0"/>
              <a:t>Έλληνες συγγραφείς: Κλέαρχος των </a:t>
            </a:r>
            <a:r>
              <a:rPr lang="el-GR" sz="2400" dirty="0" err="1" smtClean="0"/>
              <a:t>Σολών</a:t>
            </a:r>
            <a:r>
              <a:rPr lang="el-GR" sz="2400" dirty="0" smtClean="0"/>
              <a:t> (Αριστοτέλης), Εκαταίος Αβδηρίτης (300π.Χ.) γράφει για τους Ιουδαίους στην Αίγυπτο, Μελέαγρος (1</a:t>
            </a:r>
            <a:r>
              <a:rPr lang="el-GR" sz="2400" baseline="30000" dirty="0" smtClean="0"/>
              <a:t>ος</a:t>
            </a:r>
            <a:r>
              <a:rPr lang="el-GR" sz="2400" dirty="0" smtClean="0"/>
              <a:t> αιώνας </a:t>
            </a:r>
            <a:r>
              <a:rPr lang="el-GR" sz="2400" dirty="0" err="1" smtClean="0"/>
              <a:t>π.Χ.</a:t>
            </a:r>
            <a:r>
              <a:rPr lang="el-GR" sz="2400" dirty="0" smtClean="0"/>
              <a:t>) ποίημα για Ιουδαίο στην Κω, Απολλώνιος Μόλων (Ρόδος, 1</a:t>
            </a:r>
            <a:r>
              <a:rPr lang="el-GR" sz="2400" baseline="30000" dirty="0" smtClean="0"/>
              <a:t>ος</a:t>
            </a:r>
            <a:r>
              <a:rPr lang="el-GR" sz="2400" dirty="0" smtClean="0"/>
              <a:t> αιώνας </a:t>
            </a:r>
            <a:r>
              <a:rPr lang="el-GR" sz="2400" dirty="0" err="1" smtClean="0"/>
              <a:t>π.Χ.</a:t>
            </a:r>
            <a:r>
              <a:rPr lang="el-GR" sz="2400" dirty="0" smtClean="0"/>
              <a:t> οι Ιουδαίοι έχουν αντικοινωνική συμπεριφορά απέναντι σε όσους δεν πιστεύουν στο θεό τους), Επίκτητος (50-130 </a:t>
            </a:r>
            <a:r>
              <a:rPr lang="el-GR" sz="2400" dirty="0" err="1" smtClean="0"/>
              <a:t>μ.Χ</a:t>
            </a:r>
            <a:r>
              <a:rPr lang="el-GR" sz="2400" dirty="0" smtClean="0"/>
              <a:t>.) γνωρίζει τις  ιουδαϊκές διατροφικές και άλλες συνήθειες. </a:t>
            </a:r>
          </a:p>
          <a:p>
            <a:r>
              <a:rPr lang="el-GR" sz="2400" dirty="0" smtClean="0"/>
              <a:t>Πλούταρχος, γνωρίζει τις διατροφικές συνήθειες, το γεγονός της μη αντίστασης σε εχθρούς που κατέλαβαν την πόλη ημέρα Σαββάτου, θεωρεί ότι λατρεύουν το θεό από φόβο. </a:t>
            </a:r>
          </a:p>
          <a:p>
            <a:pPr>
              <a:buNone/>
            </a:pP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Περιοδείες του Αποστόλου Παύλου."/>
          <p:cNvPicPr>
            <a:picLocks noChangeAspect="1" noChangeArrowheads="1"/>
          </p:cNvPicPr>
          <p:nvPr/>
        </p:nvPicPr>
        <p:blipFill>
          <a:blip r:embed="rId2" cstate="print"/>
          <a:srcRect/>
          <a:stretch>
            <a:fillRect/>
          </a:stretch>
        </p:blipFill>
        <p:spPr bwMode="auto">
          <a:xfrm>
            <a:off x="357158" y="418884"/>
            <a:ext cx="8286808" cy="593907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ΠΗΓΕΣ ΠΟΥ ΜΑΡΤΥΡΟΥΝ ΤΗΝ ΠΑΡΟΥΣΙΑ ΕΒΡΑΙΩΝ ΣΤΗΝ ΕΛΛΑΔΑ</a:t>
            </a:r>
            <a:endParaRPr lang="el-GR" sz="2800" dirty="0"/>
          </a:p>
        </p:txBody>
      </p:sp>
      <p:sp>
        <p:nvSpPr>
          <p:cNvPr id="3" name="2 - Θέση περιεχομένου"/>
          <p:cNvSpPr>
            <a:spLocks noGrp="1"/>
          </p:cNvSpPr>
          <p:nvPr>
            <p:ph idx="1"/>
          </p:nvPr>
        </p:nvSpPr>
        <p:spPr/>
        <p:txBody>
          <a:bodyPr>
            <a:normAutofit fontScale="85000" lnSpcReduction="20000"/>
          </a:bodyPr>
          <a:lstStyle/>
          <a:p>
            <a:r>
              <a:rPr lang="el-GR" sz="2400" b="1" dirty="0" smtClean="0"/>
              <a:t>ΦΙΛΩΝ </a:t>
            </a:r>
            <a:r>
              <a:rPr lang="el-GR" sz="2400" dirty="0" smtClean="0"/>
              <a:t>(20 </a:t>
            </a:r>
            <a:r>
              <a:rPr lang="el-GR" sz="2400" dirty="0" err="1" smtClean="0"/>
              <a:t>π.Χ.</a:t>
            </a:r>
            <a:r>
              <a:rPr lang="el-GR" sz="2400" dirty="0" smtClean="0"/>
              <a:t> – 45 </a:t>
            </a:r>
            <a:r>
              <a:rPr lang="el-GR" sz="2400" dirty="0" err="1" smtClean="0"/>
              <a:t>μ.Χ</a:t>
            </a:r>
            <a:r>
              <a:rPr lang="el-GR" sz="2400" dirty="0" smtClean="0"/>
              <a:t>.), αναφέρεται στους Ιουδαίους της Αλεξάνδρειας, μερικοί από τους οποίους μετανάστευσαν στη Θεσσαλονίκη, Βέροια και Αιγαίο. Επίσης, στο έργο του </a:t>
            </a:r>
            <a:r>
              <a:rPr lang="el-GR" sz="2400" i="1" dirty="0" smtClean="0"/>
              <a:t>Περί Βίου Θεωρητικού </a:t>
            </a:r>
            <a:r>
              <a:rPr lang="el-GR" sz="2400" dirty="0" smtClean="0"/>
              <a:t>αναφέρει την Ελλάδα ως περιοχή που ζουν Ιουδαίοι. </a:t>
            </a:r>
          </a:p>
          <a:p>
            <a:endParaRPr lang="el-GR" sz="2400" i="1" dirty="0" smtClean="0"/>
          </a:p>
          <a:p>
            <a:r>
              <a:rPr lang="el-GR" sz="2400" b="1" dirty="0" smtClean="0"/>
              <a:t>ΙΩΣΗΠΟΣ </a:t>
            </a:r>
            <a:r>
              <a:rPr lang="el-GR" sz="2400" dirty="0" smtClean="0"/>
              <a:t>(37-100 </a:t>
            </a:r>
            <a:r>
              <a:rPr lang="el-GR" sz="2400" dirty="0" err="1" smtClean="0"/>
              <a:t>μ.Χ</a:t>
            </a:r>
            <a:r>
              <a:rPr lang="el-GR" sz="2400" dirty="0" smtClean="0"/>
              <a:t>.) συμμετείχε στην εξέγερση του 66 </a:t>
            </a:r>
            <a:r>
              <a:rPr lang="el-GR" sz="2400" dirty="0" err="1" smtClean="0"/>
              <a:t>μ.Χ</a:t>
            </a:r>
            <a:r>
              <a:rPr lang="el-GR" sz="2400" dirty="0" smtClean="0"/>
              <a:t>. και αυτομόλησε στο ρωμαϊκό στρατόπεδο.  Ο Βεσπασιανός επιτίθεται, νικά και η αντίσταση συνεχίζεται στο φρούριο </a:t>
            </a:r>
            <a:r>
              <a:rPr lang="el-GR" sz="2400" dirty="0" err="1" smtClean="0"/>
              <a:t>Ιωτάπατα</a:t>
            </a:r>
            <a:r>
              <a:rPr lang="el-GR" sz="2400" dirty="0" smtClean="0"/>
              <a:t> που το πολιορκεί ο Βεσπασιανός. Μετά την ήττα προφητεύει ότι ο Βεσπασιανός θα γίνει αυτοκράτορας, κερδίζει την εύνοιά του, υιοθετεί το όνομά του, γίνεται απελεύθερος του Βεσπασιανού και συνοδεύει το γιό του Τίτο στην πολιορκία της Ιερουσαλήμ. Στην Ιουδαϊκή Αρχαιολογία (κεφ. 14,16,19) γράφει για τη μεταφορά Ιουδαίων από το Βεσπασιανό μετά από εντολή του Νέρωνα στην Κόρινθος για τη διάνοιξη του Ισθμού. Επίσης, για την προστασία της Ιουδαϊκής θρησκείας από τον Ιούλιο Καίσαρα και για τις σχέσεις της Διασποράς με τη δυναστεία του Ηρώδη. </a:t>
            </a:r>
            <a:endParaRPr lang="el-GR"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ΠΗΓΕΣ ΠΟΥ ΜΑΡΤΥΡΟΥΝ ΤΗΝ ΠΑΡΟΥΣΙΑ ΕΒΡΑΙΩΝ ΣΤΗΝ ΕΛΛΑΔΑ</a:t>
            </a:r>
            <a:endParaRPr lang="el-GR" sz="2800" dirty="0"/>
          </a:p>
        </p:txBody>
      </p:sp>
      <p:sp>
        <p:nvSpPr>
          <p:cNvPr id="3" name="2 - Θέση περιεχομένου"/>
          <p:cNvSpPr>
            <a:spLocks noGrp="1"/>
          </p:cNvSpPr>
          <p:nvPr>
            <p:ph idx="1"/>
          </p:nvPr>
        </p:nvSpPr>
        <p:spPr/>
        <p:txBody>
          <a:bodyPr>
            <a:normAutofit/>
          </a:bodyPr>
          <a:lstStyle/>
          <a:p>
            <a:r>
              <a:rPr lang="el-GR" sz="2400" b="1" dirty="0" smtClean="0"/>
              <a:t>ΚΑΙΝΗ ΔΙΑΘΗΚΗ: </a:t>
            </a:r>
            <a:r>
              <a:rPr lang="el-GR" sz="2400" dirty="0" smtClean="0"/>
              <a:t>Οι </a:t>
            </a:r>
            <a:r>
              <a:rPr lang="el-GR" sz="2400" i="1" dirty="0" smtClean="0"/>
              <a:t>Πράξεις των Αποστόλων</a:t>
            </a:r>
            <a:r>
              <a:rPr lang="el-GR" sz="2400" dirty="0" smtClean="0"/>
              <a:t> (</a:t>
            </a:r>
            <a:r>
              <a:rPr lang="el-GR" sz="2400" dirty="0" err="1" smtClean="0"/>
              <a:t>κε΄</a:t>
            </a:r>
            <a:r>
              <a:rPr lang="el-GR" sz="2400" dirty="0" smtClean="0"/>
              <a:t>. 16-18), περιγράφουν τα ταξίδια του Αποστόλου Παύλου στις περιοχές όπου υπήρχαν οργανωμένες και επαρκείς αριθμητικά ιουδαϊκές κοινότητες ώστε να ακούσουν το κήρυγμά του.</a:t>
            </a:r>
            <a:r>
              <a:rPr lang="el-GR" sz="2400" b="1" dirty="0" smtClean="0"/>
              <a:t> </a:t>
            </a:r>
          </a:p>
          <a:p>
            <a:endParaRPr lang="el-GR" sz="2400" dirty="0" smtClean="0"/>
          </a:p>
          <a:p>
            <a:r>
              <a:rPr lang="el-GR" sz="2400" dirty="0" smtClean="0"/>
              <a:t>Επιστολές Παύλου: Προς </a:t>
            </a:r>
            <a:r>
              <a:rPr lang="el-GR" sz="2400" dirty="0" err="1" smtClean="0"/>
              <a:t>Φιλιππησίους</a:t>
            </a:r>
            <a:r>
              <a:rPr lang="el-GR" sz="2400" dirty="0" smtClean="0"/>
              <a:t>, και Προς Θεσσαλονικείς. </a:t>
            </a:r>
          </a:p>
          <a:p>
            <a:pPr>
              <a:buNone/>
            </a:pPr>
            <a:endParaRPr lang="el-GR" sz="2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ΤΥΠΟΙ ΟΡΓΑΝΩΣΗΣ ΤΩΝ ΙΟΥΔΑΪΚΩΝ ΚΟΙΝΟΤΗΤΩΝ ΣΤΗ ΔΙΑΣΠΟΡΑ</a:t>
            </a:r>
            <a:endParaRPr lang="el-GR" sz="2400" b="1" dirty="0"/>
          </a:p>
        </p:txBody>
      </p:sp>
      <p:sp>
        <p:nvSpPr>
          <p:cNvPr id="3" name="2 - Θέση περιεχομένου"/>
          <p:cNvSpPr>
            <a:spLocks noGrp="1"/>
          </p:cNvSpPr>
          <p:nvPr>
            <p:ph idx="1"/>
          </p:nvPr>
        </p:nvSpPr>
        <p:spPr/>
        <p:txBody>
          <a:bodyPr>
            <a:normAutofit fontScale="92500" lnSpcReduction="20000"/>
          </a:bodyPr>
          <a:lstStyle/>
          <a:p>
            <a:r>
              <a:rPr lang="el-GR" sz="2400" b="1" i="1" dirty="0" smtClean="0"/>
              <a:t>ΠΟΛΙΤΕΥΜΑ/ ΣΥΣΤΗΜΑ:</a:t>
            </a:r>
            <a:r>
              <a:rPr lang="el-GR" sz="2400" dirty="0" smtClean="0"/>
              <a:t> Αναγνωρισμένο, επίσημα θεσμοθετημένο σώμα ξένων που απολαμβάνουν το δικαίωμα διαμονής σε ξένης πόλη και το σχηματισμό ενός ξεχωριστού ημιαυτόνομου πολιτικού σώματος, μια πόλη μέσα στην πόλη. Έχουν δικούς τους κανόνες διοίκησης, άρχοντες και δικαστήρια για εσωτερικά της κοινότητας θέματα . Αυτό το πρότυπο οργάνωσης βρίσκεται κυρίως στην Αίγυπτο, όπου απαντάται ως τρόπος οργάνωσης στρατιωτικών κυρίως σωμάτων στους οποίους δινόταν γη και εγκαθίσταντο ως </a:t>
            </a:r>
            <a:r>
              <a:rPr lang="el-GR" sz="2400" i="1" dirty="0" smtClean="0"/>
              <a:t>κληρούχοι</a:t>
            </a:r>
            <a:r>
              <a:rPr lang="el-GR" sz="2400" dirty="0" smtClean="0"/>
              <a:t>. Πρώτος Ιουδαίος κληρούχος στην Αλεξάνδρεια ο </a:t>
            </a:r>
            <a:r>
              <a:rPr lang="el-GR" sz="2400" dirty="0" err="1" smtClean="0"/>
              <a:t>Ονίας</a:t>
            </a:r>
            <a:r>
              <a:rPr lang="el-GR" sz="2400" dirty="0" smtClean="0"/>
              <a:t>, που πολέμησε στο πλευρό της Κλεοπάτρας Β΄ εναντίον του Πτολεμαίου Η΄ το 145 </a:t>
            </a:r>
            <a:r>
              <a:rPr lang="el-GR" sz="2400" dirty="0" err="1" smtClean="0"/>
              <a:t>π.Χ.</a:t>
            </a:r>
            <a:r>
              <a:rPr lang="el-GR" sz="2400" dirty="0" smtClean="0"/>
              <a:t> μετά το θάνατο του Πτολεμαίου </a:t>
            </a:r>
            <a:r>
              <a:rPr lang="el-GR" sz="2400" dirty="0" err="1" smtClean="0"/>
              <a:t>Στ΄</a:t>
            </a:r>
            <a:r>
              <a:rPr lang="el-GR" sz="2400" dirty="0" smtClean="0"/>
              <a:t>. Το πρώτο Ιουδαϊκό πολίτευμα στην Αλεξάνδρεια μετά τη </a:t>
            </a:r>
            <a:r>
              <a:rPr lang="el-GR" sz="2400" dirty="0" err="1" smtClean="0"/>
              <a:t>Μακκαβαϊκή</a:t>
            </a:r>
            <a:r>
              <a:rPr lang="el-GR" sz="2400" dirty="0" smtClean="0"/>
              <a:t> επανάσταση. Μόνο οι στρατιώτες ανήκουν στο πολίτευμα. Οι Ιουδαίοι εκτός πολιτεύματος που ζουν στις γειτονικές πόλεις μπορούν να προσφύγουν στους άρχοντες και πολιτάρχες για να επιλυθούν ζητήματα εσωτερικά. </a:t>
            </a:r>
            <a:endParaRPr lang="el-GR" sz="2400" b="1" i="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ΤΥΠΟΙ ΟΡΓΑΝΩΣΗΣ ΤΩΝ ΙΟΥΔΑΪΚΩΝ ΚΟΙΝΟΤΗΤΩΝ ΣΤΗ ΔΙΑΣΠΟΡΑ</a:t>
            </a:r>
            <a:endParaRPr lang="el-GR" sz="2400" dirty="0"/>
          </a:p>
        </p:txBody>
      </p:sp>
      <p:sp>
        <p:nvSpPr>
          <p:cNvPr id="3" name="2 - Θέση περιεχομένου"/>
          <p:cNvSpPr>
            <a:spLocks noGrp="1"/>
          </p:cNvSpPr>
          <p:nvPr>
            <p:ph idx="1"/>
          </p:nvPr>
        </p:nvSpPr>
        <p:spPr/>
        <p:txBody>
          <a:bodyPr>
            <a:normAutofit/>
          </a:bodyPr>
          <a:lstStyle/>
          <a:p>
            <a:r>
              <a:rPr lang="el-GR" sz="2400" b="1" dirty="0" smtClean="0"/>
              <a:t>ΣΥΝΑΓΩΓΗ: </a:t>
            </a:r>
            <a:r>
              <a:rPr lang="el-GR" sz="2400" dirty="0" smtClean="0"/>
              <a:t>Τύπος κολλεγίου για το ρωμαϊκό νόμο. Βασικά χαρακτηριστικά: δεν προσφέρεται θυσία, αλλά αναγιγνώσκεται ο Μωσαϊκός Νόμος και οι προφήτες, ερμηνεύεται και προσφέρει φιλοξενία σε μετακινούμενους Ιουδαίους. Συχνά έχει και επαγγελματική βάση. Με τον ίδιο όρο ορίζεται και το κτίριο της συναγωγής. Άλλα κτίρια συναγωγών είναι φτωχά και κλειστά και έξω από το </a:t>
            </a:r>
            <a:r>
              <a:rPr lang="en-US" sz="2400" dirty="0" err="1" smtClean="0"/>
              <a:t>pomerium</a:t>
            </a:r>
            <a:r>
              <a:rPr lang="en-US" sz="2400" dirty="0" smtClean="0"/>
              <a:t> </a:t>
            </a:r>
            <a:r>
              <a:rPr lang="el-GR" sz="2400" dirty="0" smtClean="0"/>
              <a:t>της πόλης, άλλα εντυπωσιακά και στο κέντρο των πόλεων, π.χ. η συναγωγή της πόλης των Σάρδεων. </a:t>
            </a:r>
            <a:endParaRPr lang="el-GR" sz="24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ΤΥΠΟΙ ΟΡΓΑΝΩΣΗΣ ΤΩΝ ΙΟΥΔΑΪΚΩΝ ΚΟΙΝΟΤΗΤΩΝ ΣΤΗ ΔΙΑΣΠΟΡΑ</a:t>
            </a:r>
            <a:endParaRPr lang="el-GR" sz="2800" dirty="0"/>
          </a:p>
        </p:txBody>
      </p:sp>
      <p:sp>
        <p:nvSpPr>
          <p:cNvPr id="3" name="2 - Θέση περιεχομένου"/>
          <p:cNvSpPr>
            <a:spLocks noGrp="1"/>
          </p:cNvSpPr>
          <p:nvPr>
            <p:ph idx="1"/>
          </p:nvPr>
        </p:nvSpPr>
        <p:spPr/>
        <p:txBody>
          <a:bodyPr>
            <a:normAutofit/>
          </a:bodyPr>
          <a:lstStyle/>
          <a:p>
            <a:r>
              <a:rPr lang="el-GR" sz="2400" b="1" dirty="0" smtClean="0"/>
              <a:t>ΠΡΟΣΕΥΧΗ: </a:t>
            </a:r>
            <a:r>
              <a:rPr lang="el-GR" sz="2400" dirty="0" smtClean="0"/>
              <a:t>Όρος παλαιότερος της συναγωγής, χρησιμοποιείται για να δηλώσει ένα τύπο οργάνωσης Ιουδαίων της Διασποράς, κυρίως στην Αίγυπτο. Άλλοι ερευνητές θεωρούν ότι ο όρος χρησιμοποιείται όταν υπάρχει περιορισμένος αριθμός μελών. </a:t>
            </a:r>
            <a:endParaRPr lang="el-GR" sz="24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t>ΦΙΛΙΠΠΟΙ</a:t>
            </a:r>
            <a:endParaRPr lang="el-GR" sz="2800" b="1" dirty="0"/>
          </a:p>
        </p:txBody>
      </p:sp>
      <p:sp>
        <p:nvSpPr>
          <p:cNvPr id="3" name="2 - Θέση περιεχομένου"/>
          <p:cNvSpPr>
            <a:spLocks noGrp="1"/>
          </p:cNvSpPr>
          <p:nvPr>
            <p:ph idx="1"/>
          </p:nvPr>
        </p:nvSpPr>
        <p:spPr>
          <a:xfrm>
            <a:off x="457200" y="1600200"/>
            <a:ext cx="8291264" cy="4781128"/>
          </a:xfrm>
        </p:spPr>
        <p:txBody>
          <a:bodyPr>
            <a:normAutofit fontScale="77500" lnSpcReduction="20000"/>
          </a:bodyPr>
          <a:lstStyle/>
          <a:p>
            <a:r>
              <a:rPr lang="el-GR" sz="2400" dirty="0" smtClean="0"/>
              <a:t>Η πρώτη πόλη (πόλη </a:t>
            </a:r>
            <a:r>
              <a:rPr lang="el-GR" sz="2400" i="1" dirty="0" err="1" smtClean="0"/>
              <a:t>κολωνία</a:t>
            </a:r>
            <a:r>
              <a:rPr lang="el-GR" sz="2400" dirty="0" smtClean="0"/>
              <a:t>) στην οποία φτάνει ο Παύλος μετά το πέρασμα στην Ευρώπη. </a:t>
            </a:r>
          </a:p>
          <a:p>
            <a:r>
              <a:rPr lang="el-GR" sz="2400" dirty="0" smtClean="0"/>
              <a:t>Σε </a:t>
            </a:r>
            <a:r>
              <a:rPr lang="el-GR" sz="2400" i="1" dirty="0" smtClean="0"/>
              <a:t>προσευχή,</a:t>
            </a:r>
            <a:r>
              <a:rPr lang="el-GR" sz="2400" dirty="0" smtClean="0"/>
              <a:t> έξω από την πόλη συναντά την </a:t>
            </a:r>
            <a:r>
              <a:rPr lang="el-GR" sz="2400" dirty="0" err="1" smtClean="0"/>
              <a:t>πορφυροβάφο</a:t>
            </a:r>
            <a:r>
              <a:rPr lang="el-GR" sz="2400" dirty="0" smtClean="0"/>
              <a:t> και απελεύθερη του αυτοκράτορα Λυδία. Ίσως να είναι απελεύθερη της ιουδαϊκής κοινότητας με την υποχρέωση της</a:t>
            </a:r>
            <a:r>
              <a:rPr lang="el-GR" sz="2400" i="1" dirty="0" smtClean="0"/>
              <a:t> παραμονής </a:t>
            </a:r>
            <a:r>
              <a:rPr lang="el-GR" sz="2400" dirty="0" smtClean="0"/>
              <a:t>στη συναγωγή που την εξαγόρασε και απελευθέρωσε, καθώς και προσφοράς υπηρεσίας σε αυτή.</a:t>
            </a:r>
          </a:p>
          <a:p>
            <a:r>
              <a:rPr lang="el-GR" sz="2400" dirty="0" smtClean="0"/>
              <a:t>Δύο επιγραφές Σίμων Σμυρναίος και </a:t>
            </a:r>
            <a:r>
              <a:rPr lang="el-GR" sz="2400" dirty="0" err="1" smtClean="0"/>
              <a:t>Νικόστρατος</a:t>
            </a:r>
            <a:r>
              <a:rPr lang="el-GR" sz="2400" dirty="0" smtClean="0"/>
              <a:t> Αυρήλιος </a:t>
            </a:r>
            <a:r>
              <a:rPr lang="el-GR" sz="2400" dirty="0" err="1" smtClean="0"/>
              <a:t>Οξυχόλιος</a:t>
            </a:r>
            <a:r>
              <a:rPr lang="el-GR" sz="2400" dirty="0" smtClean="0"/>
              <a:t>. Η 1</a:t>
            </a:r>
            <a:r>
              <a:rPr lang="el-GR" sz="2400" baseline="30000" dirty="0" smtClean="0"/>
              <a:t>η</a:t>
            </a:r>
            <a:r>
              <a:rPr lang="el-GR" sz="2400" dirty="0" smtClean="0"/>
              <a:t> επιγραφή δε δίνει πολλά στοιχεία. Το όνομα Σίμων δεν είναι αποκλειστικά Ιουδαϊκό αλλά σε συνδυασμό με το Σμυρναίος όπου υπήρχε ανθηρή ιουδαϊκή κοινότητα καθώς και με το γεγονός της μετάβασης Ιουδαίων από τη Μικρά Ασία στη Μακεδονία οδηγεί στο χαρακτηρισμό της ως ιουδαϊκής. Στη 2</a:t>
            </a:r>
            <a:r>
              <a:rPr lang="el-GR" sz="2400" baseline="30000" dirty="0" smtClean="0"/>
              <a:t>η</a:t>
            </a:r>
            <a:r>
              <a:rPr lang="el-GR" sz="2400" dirty="0" smtClean="0"/>
              <a:t> επιγραφή τα στοιχεία είναι ξεκάθαρα, καθώς τα τρία ονόματα δηλώνουν Ρωμαίο πολίτη Ιουδαϊκής καταγωγής. Επίσης, αναφέρεται στην επιγραφή ότι αν κάποιος καταπατήσει τον τάφο θα πληρώσει πρόστιμο σε συναγωγή. </a:t>
            </a:r>
          </a:p>
          <a:p>
            <a:r>
              <a:rPr lang="el-GR" sz="2400" dirty="0" smtClean="0"/>
              <a:t>Ενδεχομένως, να υπάρχουν εγκατεστημένοι Ιουδαίοι βετεράνοι του Ρωμαϊκού στρατού, καθώς στην Επιστολή Παύλου προς </a:t>
            </a:r>
            <a:r>
              <a:rPr lang="el-GR" sz="2400" dirty="0" err="1" smtClean="0"/>
              <a:t>Φιλιππησίους</a:t>
            </a:r>
            <a:r>
              <a:rPr lang="el-GR" sz="2400" dirty="0" smtClean="0"/>
              <a:t> δηλώνεται ότι ημών γαρ το πολίτευμα εν </a:t>
            </a:r>
            <a:r>
              <a:rPr lang="el-GR" sz="2400" dirty="0" err="1" smtClean="0"/>
              <a:t>ουρανοίς</a:t>
            </a:r>
            <a:r>
              <a:rPr lang="el-GR" sz="2400" dirty="0" smtClean="0"/>
              <a:t> υπάρχει. Η επιλογή του όρου , που σημαίνει στρατιωτικό σώμα, θα μπορούσε να συμβαίνει αν οι αναγνώστες της επιστολής προέρχονται ή είναι μέλη ενός τέτοιου θεσμού. </a:t>
            </a:r>
            <a:endParaRPr lang="el-GR"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ΘΕΣΣΑΛΟΝΙΚΗ</a:t>
            </a:r>
            <a:endParaRPr lang="el-GR" sz="2400" b="1" dirty="0"/>
          </a:p>
        </p:txBody>
      </p:sp>
      <p:sp>
        <p:nvSpPr>
          <p:cNvPr id="3" name="2 - Θέση περιεχομένου"/>
          <p:cNvSpPr>
            <a:spLocks noGrp="1"/>
          </p:cNvSpPr>
          <p:nvPr>
            <p:ph idx="1"/>
          </p:nvPr>
        </p:nvSpPr>
        <p:spPr/>
        <p:txBody>
          <a:bodyPr>
            <a:normAutofit/>
          </a:bodyPr>
          <a:lstStyle/>
          <a:p>
            <a:r>
              <a:rPr lang="el-GR" sz="2400" dirty="0" smtClean="0"/>
              <a:t>Η Ιουδαϊκή κοινότητα προέρχεται μάλλον από την αντίστοιχη κοινότητα της Αλεξάνδρειας, οι οποίοι κατέφυγαν στη Θεσσαλονίκη,  λόγω των </a:t>
            </a:r>
            <a:r>
              <a:rPr lang="el-GR" sz="2400" dirty="0" err="1" smtClean="0"/>
              <a:t>έριδων</a:t>
            </a:r>
            <a:r>
              <a:rPr lang="el-GR" sz="2400" dirty="0" smtClean="0"/>
              <a:t> των Πτολεμαίων βασιλέων. </a:t>
            </a:r>
          </a:p>
          <a:p>
            <a:r>
              <a:rPr lang="el-GR" sz="2400" dirty="0" smtClean="0"/>
              <a:t>Επίσης, λόγω των εμπορικών σχέσεων ενδέχεται Ιουδαίοι της Αλεξάνδρειας να δραστηριοποιούνται στο εμπόριο. </a:t>
            </a:r>
          </a:p>
          <a:p>
            <a:r>
              <a:rPr lang="el-GR" sz="2400" dirty="0" smtClean="0"/>
              <a:t>Βρέθηκαν επιγραφές απελεύθερων Ιουδαίων π.χ. </a:t>
            </a:r>
            <a:r>
              <a:rPr lang="el-GR" sz="2400" dirty="0" err="1" smtClean="0"/>
              <a:t>Μημόριον</a:t>
            </a:r>
            <a:r>
              <a:rPr lang="el-GR" sz="2400" dirty="0" smtClean="0"/>
              <a:t> </a:t>
            </a:r>
            <a:r>
              <a:rPr lang="el-GR" sz="2400" dirty="0" err="1" smtClean="0"/>
              <a:t>Αβραμήου</a:t>
            </a:r>
            <a:r>
              <a:rPr lang="el-GR" sz="2400" dirty="0" smtClean="0"/>
              <a:t> και της </a:t>
            </a:r>
            <a:r>
              <a:rPr lang="el-GR" sz="2400" dirty="0" err="1" smtClean="0"/>
              <a:t>συμβίου</a:t>
            </a:r>
            <a:r>
              <a:rPr lang="el-GR" sz="2400" dirty="0" smtClean="0"/>
              <a:t> αυτού Θεοδότης, σαρκοφάγος Ρωμαίου πολίτη ιουδαϊκής καταγωγής με απειλή προστίμου που θα καταβληθεί σε συναγωγή. </a:t>
            </a:r>
            <a:endParaRPr lang="el-G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ΒΕΡΟΙΑ</a:t>
            </a:r>
            <a:endParaRPr lang="el-GR" sz="2800" b="1" dirty="0"/>
          </a:p>
        </p:txBody>
      </p:sp>
      <p:sp>
        <p:nvSpPr>
          <p:cNvPr id="3" name="2 - Θέση περιεχομένου"/>
          <p:cNvSpPr>
            <a:spLocks noGrp="1"/>
          </p:cNvSpPr>
          <p:nvPr>
            <p:ph idx="1"/>
          </p:nvPr>
        </p:nvSpPr>
        <p:spPr/>
        <p:txBody>
          <a:bodyPr>
            <a:normAutofit fontScale="77500" lnSpcReduction="20000"/>
          </a:bodyPr>
          <a:lstStyle/>
          <a:p>
            <a:r>
              <a:rPr lang="el-GR" dirty="0" smtClean="0"/>
              <a:t>Μάλλον είναι τμήμα της ιουδαϊκής κοινότητας της Θεσσαλονίκης. </a:t>
            </a:r>
          </a:p>
          <a:p>
            <a:r>
              <a:rPr lang="el-GR" dirty="0" smtClean="0"/>
              <a:t>Στις</a:t>
            </a:r>
            <a:r>
              <a:rPr lang="el-GR" i="1" dirty="0" smtClean="0"/>
              <a:t> Πράξεις</a:t>
            </a:r>
            <a:r>
              <a:rPr lang="el-GR" dirty="0" smtClean="0"/>
              <a:t> χαρακτηρίζονται ευγενέστεροι των Ιουδαίων της Θεσσαλονίκης. Δεν γνωρίζουμε αν ο όρος αφορά τη συμπεριφορά τους ή την κοινωνική τους θέση, ή ίσως έχει κάποια θρησκευτική διάσταση. Πάντως είχαν τη δυνατότητα να έχουν παπύρους με τις </a:t>
            </a:r>
            <a:r>
              <a:rPr lang="el-GR" i="1" dirty="0" smtClean="0"/>
              <a:t>Γραφές</a:t>
            </a:r>
            <a:r>
              <a:rPr lang="el-GR" dirty="0" smtClean="0"/>
              <a:t>. </a:t>
            </a:r>
          </a:p>
          <a:p>
            <a:r>
              <a:rPr lang="el-GR" dirty="0" smtClean="0"/>
              <a:t>Επιγραφές του 4</a:t>
            </a:r>
            <a:r>
              <a:rPr lang="el-GR" baseline="30000" dirty="0" smtClean="0"/>
              <a:t>ου</a:t>
            </a:r>
            <a:r>
              <a:rPr lang="el-GR" dirty="0" smtClean="0"/>
              <a:t> αιώνα αποδεικνύουν την ύπαρξη κοινότητας και συναγωγής. </a:t>
            </a:r>
          </a:p>
          <a:p>
            <a:r>
              <a:rPr lang="el-GR" dirty="0" smtClean="0"/>
              <a:t>Επίσης, βρέθηκε μαγικό φυλακτό ιουδαϊκού - αλεξανδρινού τύπου που επικαλείται για προστασία τον </a:t>
            </a:r>
            <a:r>
              <a:rPr lang="el-GR" dirty="0" err="1" smtClean="0"/>
              <a:t>Ιαώ</a:t>
            </a:r>
            <a:r>
              <a:rPr lang="el-GR" dirty="0" smtClean="0"/>
              <a:t> και τους αγγέλους.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ΑΘΗΝΑ - ΔΗΛΟΣ</a:t>
            </a:r>
            <a:endParaRPr lang="el-GR" sz="2800" b="1" dirty="0"/>
          </a:p>
        </p:txBody>
      </p:sp>
      <p:sp>
        <p:nvSpPr>
          <p:cNvPr id="3" name="2 - Θέση περιεχομένου"/>
          <p:cNvSpPr>
            <a:spLocks noGrp="1"/>
          </p:cNvSpPr>
          <p:nvPr>
            <p:ph idx="1"/>
          </p:nvPr>
        </p:nvSpPr>
        <p:spPr>
          <a:xfrm>
            <a:off x="395536" y="1124744"/>
            <a:ext cx="8562934" cy="5554352"/>
          </a:xfrm>
        </p:spPr>
        <p:txBody>
          <a:bodyPr>
            <a:normAutofit fontScale="70000" lnSpcReduction="20000"/>
          </a:bodyPr>
          <a:lstStyle/>
          <a:p>
            <a:r>
              <a:rPr lang="el-GR" dirty="0" smtClean="0"/>
              <a:t>Στην Αθήνα βρέθηκαν μικρές επιτύμβιες επιγραφές που αναφέρουν την ιουδαϊκή καταγωγή των τεθνεώτων, οπότε και αποδεικνύουν την ύπαρξη παροικίας. </a:t>
            </a:r>
          </a:p>
          <a:p>
            <a:r>
              <a:rPr lang="el-GR" dirty="0" smtClean="0"/>
              <a:t>Ομιλία Παύλου στον Άρειο Πάγο, όπου αρχικά ακούγεται με προσοχή, μέχρι το σημείο όπου μίλησε για την Ανάσταση, οπότε απερρίφθη.</a:t>
            </a:r>
          </a:p>
          <a:p>
            <a:r>
              <a:rPr lang="el-GR" dirty="0" smtClean="0"/>
              <a:t>Συναγωγή στη Δήλο, από κοινού Ιουδαίων Σαμαρειτών (τέλος 1</a:t>
            </a:r>
            <a:r>
              <a:rPr lang="el-GR" baseline="30000" dirty="0" smtClean="0"/>
              <a:t>ου</a:t>
            </a:r>
            <a:r>
              <a:rPr lang="el-GR" dirty="0" smtClean="0"/>
              <a:t> </a:t>
            </a:r>
            <a:r>
              <a:rPr lang="el-GR" dirty="0" err="1" smtClean="0"/>
              <a:t>π.Χ.</a:t>
            </a:r>
            <a:r>
              <a:rPr lang="el-GR" dirty="0" smtClean="0"/>
              <a:t> – αρχές 2</a:t>
            </a:r>
            <a:r>
              <a:rPr lang="el-GR" baseline="30000" dirty="0" smtClean="0"/>
              <a:t>ου</a:t>
            </a:r>
            <a:r>
              <a:rPr lang="el-GR" dirty="0" smtClean="0"/>
              <a:t> </a:t>
            </a:r>
            <a:r>
              <a:rPr lang="el-GR" dirty="0" err="1" smtClean="0"/>
              <a:t>μ.Χ</a:t>
            </a:r>
            <a:r>
              <a:rPr lang="el-GR" dirty="0" smtClean="0"/>
              <a:t>.). Η Επιγραφή αναφέρει οι Ισραηλίτες της Δήλου οι </a:t>
            </a:r>
            <a:r>
              <a:rPr lang="el-GR" dirty="0" err="1" smtClean="0"/>
              <a:t>απαρχόμενοι</a:t>
            </a:r>
            <a:r>
              <a:rPr lang="el-GR" dirty="0" smtClean="0"/>
              <a:t> εις ιερόν </a:t>
            </a:r>
            <a:r>
              <a:rPr lang="el-GR" dirty="0" err="1" smtClean="0"/>
              <a:t>Αργαριζείν</a:t>
            </a:r>
            <a:r>
              <a:rPr lang="el-GR" dirty="0" smtClean="0"/>
              <a:t> προσφέρουν στεφάνι στον πάτρωνά τους. Λατρεία Υψίστου θεού και επιγραφές Ιουδαίων. </a:t>
            </a:r>
            <a:endParaRPr lang="en-US" dirty="0" smtClean="0"/>
          </a:p>
          <a:p>
            <a:r>
              <a:rPr lang="el-GR" dirty="0" smtClean="0"/>
              <a:t>Ο Ηρώδης χρηματοδότησε στην ανέγερση σταδίου και ο γιός του Ηρώδης Αντύπας τιμήθηκε από τους Αθηναίους.  </a:t>
            </a:r>
          </a:p>
          <a:p>
            <a:r>
              <a:rPr lang="el-GR" dirty="0" smtClean="0"/>
              <a:t>Διάταγμα που προκλήθηκε από διαμαρτυρία των Ιουδαίων της Πάρου στο Ρωμαίο ύπατο της Δήλου. Με το διάταγμα δίνεται στους Ιουδαίους της Πάρου η ελευθερία να ζουν σύμφωνα με τους πάτριους νόμους.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ΚΟΡΙΝΘΟΣ</a:t>
            </a:r>
            <a:endParaRPr lang="el-GR" sz="2800" b="1" dirty="0"/>
          </a:p>
        </p:txBody>
      </p:sp>
      <p:sp>
        <p:nvSpPr>
          <p:cNvPr id="3" name="2 - Θέση περιεχομένου"/>
          <p:cNvSpPr>
            <a:spLocks noGrp="1"/>
          </p:cNvSpPr>
          <p:nvPr>
            <p:ph idx="1"/>
          </p:nvPr>
        </p:nvSpPr>
        <p:spPr/>
        <p:txBody>
          <a:bodyPr>
            <a:normAutofit fontScale="85000" lnSpcReduction="20000"/>
          </a:bodyPr>
          <a:lstStyle/>
          <a:p>
            <a:r>
              <a:rPr lang="el-GR" dirty="0" smtClean="0"/>
              <a:t>Μεταφορά Ιουδαίων για διάνοιξη του Ισθμού (67-66 </a:t>
            </a:r>
            <a:r>
              <a:rPr lang="el-GR" dirty="0" err="1" smtClean="0"/>
              <a:t>π.Χ.</a:t>
            </a:r>
            <a:r>
              <a:rPr lang="el-GR" dirty="0" smtClean="0"/>
              <a:t>). </a:t>
            </a:r>
          </a:p>
          <a:p>
            <a:r>
              <a:rPr lang="el-GR" dirty="0" smtClean="0"/>
              <a:t>Κοινότητα στη Σικυώνα από το 142π.Χ. που ενδεχομένως μετακινήθηκε στη μεγαλύτερη πόλη – </a:t>
            </a:r>
            <a:r>
              <a:rPr lang="el-GR" i="1" dirty="0" err="1" smtClean="0"/>
              <a:t>κολωνία</a:t>
            </a:r>
            <a:r>
              <a:rPr lang="el-GR" i="1" dirty="0" smtClean="0"/>
              <a:t> τ</a:t>
            </a:r>
            <a:r>
              <a:rPr lang="el-GR" dirty="0" smtClean="0"/>
              <a:t>ης Κορίνθου (44π.Χ.).</a:t>
            </a:r>
          </a:p>
          <a:p>
            <a:r>
              <a:rPr lang="el-GR" dirty="0" smtClean="0"/>
              <a:t>Οι </a:t>
            </a:r>
            <a:r>
              <a:rPr lang="el-GR" i="1" dirty="0" smtClean="0"/>
              <a:t>Πράξεις</a:t>
            </a:r>
            <a:r>
              <a:rPr lang="el-GR" dirty="0" smtClean="0"/>
              <a:t> αναφέρουν ότι οι Ιουδαίοι προπηλάκισαν τον Παύλο και τον οδήγησαν στον Ρωμαίο ύπατο </a:t>
            </a:r>
            <a:r>
              <a:rPr lang="el-GR" dirty="0" err="1" smtClean="0"/>
              <a:t>Γαλλίωνα</a:t>
            </a:r>
            <a:r>
              <a:rPr lang="el-GR" dirty="0" smtClean="0"/>
              <a:t> για να δικαστεί ενώ εκείνος τους απέπεμψε υπενθυμίζοντας το δικαίωμα της επίλυσης των εσωτερικών διαφορών των Ιουδαίων. Ο Γαλλίων υπαρκτό πρόσωπο, βεβαιώνεται δε το αξίωμά του από επιγραφή που αφιέρωσε στους Δελφούς (52/51 </a:t>
            </a:r>
            <a:r>
              <a:rPr lang="el-GR" dirty="0" err="1" smtClean="0"/>
              <a:t>π.Χ.</a:t>
            </a:r>
            <a:r>
              <a:rPr lang="el-GR" dirty="0" smtClean="0"/>
              <a:t>).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685800" y="857233"/>
            <a:ext cx="7772400" cy="857255"/>
          </a:xfrm>
        </p:spPr>
        <p:txBody>
          <a:bodyPr>
            <a:normAutofit/>
          </a:bodyPr>
          <a:lstStyle/>
          <a:p>
            <a:r>
              <a:rPr lang="el-GR" sz="3200" b="1" dirty="0" smtClean="0"/>
              <a:t>ΔΡΑΣΗ ΑΠΟΣΤΟΛΟΥ ΠΑΥΛΟΥ</a:t>
            </a:r>
            <a:endParaRPr lang="el-GR" sz="3200" b="1" dirty="0"/>
          </a:p>
        </p:txBody>
      </p:sp>
      <p:sp>
        <p:nvSpPr>
          <p:cNvPr id="5" name="4 - Υπότιτλος"/>
          <p:cNvSpPr>
            <a:spLocks noGrp="1"/>
          </p:cNvSpPr>
          <p:nvPr>
            <p:ph type="subTitle" idx="1"/>
          </p:nvPr>
        </p:nvSpPr>
        <p:spPr>
          <a:xfrm>
            <a:off x="785786" y="1785926"/>
            <a:ext cx="7643866" cy="4286280"/>
          </a:xfrm>
        </p:spPr>
        <p:txBody>
          <a:bodyPr>
            <a:normAutofit lnSpcReduction="10000"/>
          </a:bodyPr>
          <a:lstStyle/>
          <a:p>
            <a:pPr algn="just">
              <a:buFont typeface="Arial" pitchFamily="34" charset="0"/>
              <a:buChar char="•"/>
            </a:pPr>
            <a:r>
              <a:rPr lang="el-GR" sz="2400" dirty="0" smtClean="0">
                <a:solidFill>
                  <a:schemeClr val="tx1"/>
                </a:solidFill>
              </a:rPr>
              <a:t> 34 </a:t>
            </a:r>
            <a:r>
              <a:rPr lang="el-GR" sz="2400" dirty="0" err="1" smtClean="0">
                <a:solidFill>
                  <a:schemeClr val="tx1"/>
                </a:solidFill>
              </a:rPr>
              <a:t>μ.Χ</a:t>
            </a:r>
            <a:r>
              <a:rPr lang="el-GR" sz="2400" dirty="0" smtClean="0">
                <a:solidFill>
                  <a:schemeClr val="tx1"/>
                </a:solidFill>
              </a:rPr>
              <a:t>. Μεταστροφή.</a:t>
            </a:r>
          </a:p>
          <a:p>
            <a:pPr algn="just">
              <a:buFont typeface="Arial" pitchFamily="34" charset="0"/>
              <a:buChar char="•"/>
            </a:pPr>
            <a:r>
              <a:rPr lang="el-GR" sz="2400" dirty="0" smtClean="0">
                <a:solidFill>
                  <a:schemeClr val="tx1"/>
                </a:solidFill>
              </a:rPr>
              <a:t>35-37 </a:t>
            </a:r>
            <a:r>
              <a:rPr lang="el-GR" sz="2400" dirty="0" err="1" smtClean="0">
                <a:solidFill>
                  <a:schemeClr val="tx1"/>
                </a:solidFill>
              </a:rPr>
              <a:t>μ.Χ</a:t>
            </a:r>
            <a:r>
              <a:rPr lang="el-GR" sz="2400" dirty="0" smtClean="0">
                <a:solidFill>
                  <a:schemeClr val="tx1"/>
                </a:solidFill>
              </a:rPr>
              <a:t>. Παραμονή στην Αραβία. </a:t>
            </a:r>
          </a:p>
          <a:p>
            <a:pPr algn="just">
              <a:buFont typeface="Arial" pitchFamily="34" charset="0"/>
              <a:buChar char="•"/>
            </a:pPr>
            <a:r>
              <a:rPr lang="el-GR" sz="2400" dirty="0" smtClean="0">
                <a:solidFill>
                  <a:schemeClr val="tx1"/>
                </a:solidFill>
              </a:rPr>
              <a:t>37-38 </a:t>
            </a:r>
            <a:r>
              <a:rPr lang="el-GR" sz="2400" dirty="0" err="1" smtClean="0">
                <a:solidFill>
                  <a:schemeClr val="tx1"/>
                </a:solidFill>
              </a:rPr>
              <a:t>μ.Χ</a:t>
            </a:r>
            <a:r>
              <a:rPr lang="el-GR" sz="2400" dirty="0" smtClean="0">
                <a:solidFill>
                  <a:schemeClr val="tx1"/>
                </a:solidFill>
              </a:rPr>
              <a:t>.  Απόδραση από τη Δαμασκό επί </a:t>
            </a:r>
            <a:r>
              <a:rPr lang="el-GR" sz="2400" dirty="0" err="1" smtClean="0">
                <a:solidFill>
                  <a:schemeClr val="tx1"/>
                </a:solidFill>
              </a:rPr>
              <a:t>Αρέτα</a:t>
            </a:r>
            <a:r>
              <a:rPr lang="el-GR" sz="2400" dirty="0" smtClean="0">
                <a:solidFill>
                  <a:schemeClr val="tx1"/>
                </a:solidFill>
              </a:rPr>
              <a:t>.</a:t>
            </a:r>
          </a:p>
          <a:p>
            <a:pPr algn="just">
              <a:buFont typeface="Arial" pitchFamily="34" charset="0"/>
              <a:buChar char="•"/>
            </a:pPr>
            <a:r>
              <a:rPr lang="el-GR" sz="2400" dirty="0" smtClean="0">
                <a:solidFill>
                  <a:schemeClr val="tx1"/>
                </a:solidFill>
              </a:rPr>
              <a:t>37-38 </a:t>
            </a:r>
            <a:r>
              <a:rPr lang="el-GR" sz="2400" dirty="0" err="1" smtClean="0">
                <a:solidFill>
                  <a:schemeClr val="tx1"/>
                </a:solidFill>
              </a:rPr>
              <a:t>μ.Χ</a:t>
            </a:r>
            <a:r>
              <a:rPr lang="el-GR" sz="2400" dirty="0" smtClean="0">
                <a:solidFill>
                  <a:schemeClr val="tx1"/>
                </a:solidFill>
              </a:rPr>
              <a:t>.  Πρώτη ανάβαση στα Ιεροσόλυμα.</a:t>
            </a:r>
          </a:p>
          <a:p>
            <a:pPr algn="just">
              <a:buFont typeface="Arial" pitchFamily="34" charset="0"/>
              <a:buChar char="•"/>
            </a:pPr>
            <a:r>
              <a:rPr lang="el-GR" sz="2400" dirty="0" smtClean="0">
                <a:solidFill>
                  <a:schemeClr val="tx1"/>
                </a:solidFill>
              </a:rPr>
              <a:t>Τέλος 43-αρχές 44 </a:t>
            </a:r>
            <a:r>
              <a:rPr lang="el-GR" sz="2400" dirty="0" err="1" smtClean="0">
                <a:solidFill>
                  <a:schemeClr val="tx1"/>
                </a:solidFill>
              </a:rPr>
              <a:t>μ.Χ</a:t>
            </a:r>
            <a:r>
              <a:rPr lang="el-GR" sz="2400" dirty="0" smtClean="0">
                <a:solidFill>
                  <a:schemeClr val="tx1"/>
                </a:solidFill>
              </a:rPr>
              <a:t>. Δεύτερη ανάβαση στα Ιεροσόλυμα (την εποχή του λιμού). </a:t>
            </a:r>
          </a:p>
          <a:p>
            <a:pPr algn="just">
              <a:buFont typeface="Arial" pitchFamily="34" charset="0"/>
              <a:buChar char="•"/>
            </a:pPr>
            <a:r>
              <a:rPr lang="el-GR" sz="2400" dirty="0" smtClean="0">
                <a:solidFill>
                  <a:schemeClr val="tx1"/>
                </a:solidFill>
              </a:rPr>
              <a:t>Αρχές 44 – τέλος 45 </a:t>
            </a:r>
            <a:r>
              <a:rPr lang="el-GR" sz="2400" dirty="0" err="1" smtClean="0">
                <a:solidFill>
                  <a:schemeClr val="tx1"/>
                </a:solidFill>
              </a:rPr>
              <a:t>μ.Χ</a:t>
            </a:r>
            <a:r>
              <a:rPr lang="el-GR" sz="2400" dirty="0" smtClean="0">
                <a:solidFill>
                  <a:schemeClr val="tx1"/>
                </a:solidFill>
              </a:rPr>
              <a:t>. (κατά άλλους 46-48 </a:t>
            </a:r>
            <a:r>
              <a:rPr lang="el-GR" sz="2400" dirty="0" err="1" smtClean="0">
                <a:solidFill>
                  <a:schemeClr val="tx1"/>
                </a:solidFill>
              </a:rPr>
              <a:t>μ.Χ</a:t>
            </a:r>
            <a:r>
              <a:rPr lang="el-GR" sz="2400" dirty="0" smtClean="0">
                <a:solidFill>
                  <a:schemeClr val="tx1"/>
                </a:solidFill>
              </a:rPr>
              <a:t>.) </a:t>
            </a:r>
            <a:r>
              <a:rPr lang="el-GR" sz="2800" dirty="0" smtClean="0">
                <a:solidFill>
                  <a:schemeClr val="tx1"/>
                </a:solidFill>
              </a:rPr>
              <a:t>Πρώτη Ιεραποστολική περιοδεία: </a:t>
            </a:r>
            <a:r>
              <a:rPr lang="el-GR" sz="2400" dirty="0" smtClean="0">
                <a:solidFill>
                  <a:schemeClr val="tx1"/>
                </a:solidFill>
              </a:rPr>
              <a:t>Αντιόχεια-Σελεύκεια-Κύπρος-</a:t>
            </a:r>
            <a:r>
              <a:rPr lang="el-GR" sz="2400" dirty="0" err="1" smtClean="0">
                <a:solidFill>
                  <a:schemeClr val="tx1"/>
                </a:solidFill>
              </a:rPr>
              <a:t>Πέργη </a:t>
            </a:r>
            <a:r>
              <a:rPr lang="el-GR" sz="2400" dirty="0" smtClean="0">
                <a:solidFill>
                  <a:schemeClr val="tx1"/>
                </a:solidFill>
              </a:rPr>
              <a:t>Παμφυλίας – Αντιόχεια Πισιδίας – Ικόνιο-</a:t>
            </a:r>
            <a:r>
              <a:rPr lang="el-GR" sz="2400" dirty="0" err="1" smtClean="0">
                <a:solidFill>
                  <a:schemeClr val="tx1"/>
                </a:solidFill>
              </a:rPr>
              <a:t>Λύστρα-</a:t>
            </a:r>
            <a:r>
              <a:rPr lang="el-GR" sz="2400" dirty="0" smtClean="0">
                <a:solidFill>
                  <a:schemeClr val="tx1"/>
                </a:solidFill>
              </a:rPr>
              <a:t> </a:t>
            </a:r>
            <a:r>
              <a:rPr lang="el-GR" sz="2400" dirty="0" err="1" smtClean="0">
                <a:solidFill>
                  <a:schemeClr val="tx1"/>
                </a:solidFill>
              </a:rPr>
              <a:t>Δέρβη</a:t>
            </a:r>
            <a:r>
              <a:rPr lang="el-GR" sz="2400" dirty="0" smtClean="0">
                <a:solidFill>
                  <a:schemeClr val="tx1"/>
                </a:solidFill>
              </a:rPr>
              <a:t> Λυκαονίας-</a:t>
            </a:r>
            <a:r>
              <a:rPr lang="el-GR" sz="2400" dirty="0" err="1" smtClean="0">
                <a:solidFill>
                  <a:schemeClr val="tx1"/>
                </a:solidFill>
              </a:rPr>
              <a:t>Λύστρα</a:t>
            </a:r>
            <a:r>
              <a:rPr lang="el-GR" sz="2400" dirty="0" smtClean="0">
                <a:solidFill>
                  <a:schemeClr val="tx1"/>
                </a:solidFill>
              </a:rPr>
              <a:t>-Ικόνιο-</a:t>
            </a:r>
            <a:r>
              <a:rPr lang="el-GR" sz="2400" dirty="0" err="1" smtClean="0">
                <a:solidFill>
                  <a:schemeClr val="tx1"/>
                </a:solidFill>
              </a:rPr>
              <a:t>Αντιόχεια</a:t>
            </a:r>
            <a:r>
              <a:rPr lang="el-GR" sz="2400" dirty="0" smtClean="0">
                <a:solidFill>
                  <a:schemeClr val="tx1"/>
                </a:solidFill>
              </a:rPr>
              <a:t> Πισιδίας-</a:t>
            </a:r>
            <a:r>
              <a:rPr lang="el-GR" sz="2400" dirty="0" err="1" smtClean="0">
                <a:solidFill>
                  <a:schemeClr val="tx1"/>
                </a:solidFill>
              </a:rPr>
              <a:t>Πέργη </a:t>
            </a:r>
            <a:r>
              <a:rPr lang="el-GR" sz="2400" dirty="0" smtClean="0">
                <a:solidFill>
                  <a:schemeClr val="tx1"/>
                </a:solidFill>
              </a:rPr>
              <a:t>Παμφυλίας-Αττάλεια-Αντιόχεια Συρίας. </a:t>
            </a:r>
            <a:endParaRPr lang="el-GR" sz="2800" b="1" dirty="0" smtClean="0">
              <a:solidFill>
                <a:schemeClr val="tx1"/>
              </a:solidFill>
            </a:endParaRPr>
          </a:p>
          <a:p>
            <a:pPr>
              <a:buFont typeface="Arial" pitchFamily="34" charset="0"/>
              <a:buChar char="•"/>
            </a:pPr>
            <a:endParaRPr lang="el-GR"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ΣΧΕΣΕΙΣ ΜΕ ΤΟ ΕΛΛΗΝΙΚΟ ΠΟΛΙΤΙΚΟ ΚΑΙ ΠΟΛΙΤΕΙΑΚΟ ΠΕΡΙΒΑΛΛΟΝ</a:t>
            </a:r>
            <a:endParaRPr lang="el-GR" sz="2800" b="1" dirty="0"/>
          </a:p>
        </p:txBody>
      </p:sp>
      <p:sp>
        <p:nvSpPr>
          <p:cNvPr id="3" name="2 - Θέση περιεχομένου"/>
          <p:cNvSpPr>
            <a:spLocks noGrp="1"/>
          </p:cNvSpPr>
          <p:nvPr>
            <p:ph idx="1"/>
          </p:nvPr>
        </p:nvSpPr>
        <p:spPr/>
        <p:txBody>
          <a:bodyPr>
            <a:normAutofit fontScale="77500" lnSpcReduction="20000"/>
          </a:bodyPr>
          <a:lstStyle/>
          <a:p>
            <a:r>
              <a:rPr lang="el-GR" sz="2400" dirty="0" smtClean="0"/>
              <a:t>Δικαίωμα να ζουν σύμφωνα με τους πάτριους νόμους. </a:t>
            </a:r>
          </a:p>
          <a:p>
            <a:r>
              <a:rPr lang="el-GR" sz="2400" dirty="0" smtClean="0"/>
              <a:t>Δικαίωμα του πολίτη: αν και ο </a:t>
            </a:r>
            <a:r>
              <a:rPr lang="el-GR" sz="2400" dirty="0" err="1" smtClean="0"/>
              <a:t>Ιώσηπος</a:t>
            </a:r>
            <a:r>
              <a:rPr lang="el-GR" sz="2400" dirty="0" smtClean="0"/>
              <a:t> αναφέρει τους Ιουδαίους της Δήλου ως πολίτες, θα πρέπει να θεωρήσουμε ότι μάλλον υπήρχε το δικαίωμα της ισοπολιτείας, παρά το δικαίωμα του πολίτη στο σύνολο της κοινότητας. </a:t>
            </a:r>
          </a:p>
          <a:p>
            <a:r>
              <a:rPr lang="el-GR" sz="2400" dirty="0" smtClean="0"/>
              <a:t>Δικαίωμα να αναφέρονται στις αρχές π.χ. Γαλλίων, ή η διαμαρτυρία των Ιουδαίων της Πάρου στο Ρωμαίο ύπατο της Δήλου. </a:t>
            </a:r>
          </a:p>
          <a:p>
            <a:r>
              <a:rPr lang="el-GR" sz="2400" dirty="0" smtClean="0"/>
              <a:t>Σχέσεις με τη δυναστεία το Ηρώδη (πελάτης βασιλιάς των Ρωμαίων), μεσολαβεί μετά από διαμαρτυρία των Ιουδαίων της Λέσβου σε εκείνον όταν επισκέφθηκε τη Μικρά Ασία (14 </a:t>
            </a:r>
            <a:r>
              <a:rPr lang="el-GR" sz="2400" dirty="0" err="1" smtClean="0"/>
              <a:t>π.Χ.</a:t>
            </a:r>
            <a:r>
              <a:rPr lang="el-GR" sz="2400" dirty="0" smtClean="0"/>
              <a:t>). Ενδεχομένως, επισκέφθηκε και τη Δήλο.</a:t>
            </a:r>
          </a:p>
          <a:p>
            <a:r>
              <a:rPr lang="el-GR" sz="2400" dirty="0" smtClean="0"/>
              <a:t>Θεσμός πατρωνίας- </a:t>
            </a:r>
            <a:r>
              <a:rPr lang="el-GR" sz="2400" dirty="0" err="1" smtClean="0"/>
              <a:t>ευεργετισμός</a:t>
            </a:r>
            <a:r>
              <a:rPr lang="el-GR" sz="2400" dirty="0" smtClean="0"/>
              <a:t> (</a:t>
            </a:r>
            <a:r>
              <a:rPr lang="el-GR" sz="2400" dirty="0" err="1" smtClean="0"/>
              <a:t>Ίσραηλίτες</a:t>
            </a:r>
            <a:r>
              <a:rPr lang="el-GR" sz="2400" dirty="0" smtClean="0"/>
              <a:t> της Δήλου –τιμητική επιγραφή σε </a:t>
            </a:r>
            <a:r>
              <a:rPr lang="el-GR" sz="2400" dirty="0" err="1" smtClean="0"/>
              <a:t>Κνώσιο</a:t>
            </a:r>
            <a:r>
              <a:rPr lang="el-GR" sz="2400" dirty="0" smtClean="0"/>
              <a:t> πάτρωνα και οι Ισραηλίτες της συναγωγής). </a:t>
            </a:r>
          </a:p>
          <a:p>
            <a:r>
              <a:rPr lang="el-GR" sz="2400" dirty="0" smtClean="0"/>
              <a:t>Αξιώματα συναγωγών: άρχοντες- </a:t>
            </a:r>
            <a:r>
              <a:rPr lang="el-GR" sz="2400" dirty="0" err="1" smtClean="0"/>
              <a:t>αρχισυνάγωγοι</a:t>
            </a:r>
            <a:r>
              <a:rPr lang="el-GR" sz="2400" dirty="0" smtClean="0"/>
              <a:t> (</a:t>
            </a:r>
            <a:r>
              <a:rPr lang="el-GR" sz="2400" dirty="0" err="1" smtClean="0"/>
              <a:t>σύνάγωγος</a:t>
            </a:r>
            <a:r>
              <a:rPr lang="el-GR" sz="2400" dirty="0" smtClean="0"/>
              <a:t> και </a:t>
            </a:r>
            <a:r>
              <a:rPr lang="el-GR" sz="2400" dirty="0" err="1" smtClean="0"/>
              <a:t>συναγωγεύς</a:t>
            </a:r>
            <a:r>
              <a:rPr lang="el-GR" sz="2400" dirty="0" smtClean="0"/>
              <a:t> στους ελληνικούς θιάσους), πατήρ και </a:t>
            </a:r>
            <a:r>
              <a:rPr lang="el-GR" sz="2400" dirty="0" err="1" smtClean="0"/>
              <a:t>μήτηρ</a:t>
            </a:r>
            <a:r>
              <a:rPr lang="el-GR" sz="2400" dirty="0" smtClean="0"/>
              <a:t>, λαμβάνονται από τα αξιώματα της πόλης ή τους ελληνορωμαϊκούς λατρευτικούς συλλόγους. </a:t>
            </a:r>
            <a:endParaRPr lang="el-GR"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ΘΡΗΣΚΕΥΤΙΚΟΣ ΣΥΓΚΡΗΤΙΣΜΟΣ</a:t>
            </a:r>
            <a:endParaRPr lang="el-GR" sz="2800" b="1" dirty="0"/>
          </a:p>
        </p:txBody>
      </p:sp>
      <p:sp>
        <p:nvSpPr>
          <p:cNvPr id="3" name="2 - Θέση περιεχομένου"/>
          <p:cNvSpPr>
            <a:spLocks noGrp="1"/>
          </p:cNvSpPr>
          <p:nvPr>
            <p:ph idx="1"/>
          </p:nvPr>
        </p:nvSpPr>
        <p:spPr/>
        <p:txBody>
          <a:bodyPr>
            <a:normAutofit lnSpcReduction="10000"/>
          </a:bodyPr>
          <a:lstStyle/>
          <a:p>
            <a:r>
              <a:rPr lang="el-GR" dirty="0" smtClean="0"/>
              <a:t>Εμφανίζεται στις απελευθερωτικές επιγραφές, όπως του Μόσχου </a:t>
            </a:r>
            <a:r>
              <a:rPr lang="el-GR" dirty="0" err="1" smtClean="0"/>
              <a:t>Μοσχίωνος</a:t>
            </a:r>
            <a:r>
              <a:rPr lang="el-GR" dirty="0" smtClean="0"/>
              <a:t> στον Ωρωπό που αφιερώνει στον Αμφιάραο και Υγεία (4</a:t>
            </a:r>
            <a:r>
              <a:rPr lang="el-GR" baseline="30000" dirty="0" smtClean="0"/>
              <a:t>ος</a:t>
            </a:r>
            <a:r>
              <a:rPr lang="el-GR" dirty="0" smtClean="0"/>
              <a:t> </a:t>
            </a:r>
            <a:r>
              <a:rPr lang="el-GR" dirty="0" err="1" smtClean="0"/>
              <a:t>π.Χ.</a:t>
            </a:r>
            <a:r>
              <a:rPr lang="el-GR" dirty="0" smtClean="0"/>
              <a:t> αιώνας). Επίσης, απελευθερωτικές επιγραφές Ιουδαίων γυναικών και ανδρών  είναι αφιερωμένες στον Απόλλωνα. </a:t>
            </a:r>
          </a:p>
          <a:p>
            <a:r>
              <a:rPr lang="el-GR" dirty="0" smtClean="0"/>
              <a:t>Λατρεία Αυτοκράτορα. </a:t>
            </a:r>
          </a:p>
          <a:p>
            <a:r>
              <a:rPr lang="el-GR" dirty="0" smtClean="0"/>
              <a:t>Μαγεία- Ιουδαίοι εξορκιστές. </a:t>
            </a:r>
          </a:p>
          <a:p>
            <a:pPr>
              <a:buNone/>
            </a:pPr>
            <a:endParaRPr lang="el-GR" dirty="0" smtClean="0"/>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ΘΡΗΣΚΕΥΤΙΚΟΣ ΣΥΓΚΡΗΤΙΣΜΟΣ</a:t>
            </a:r>
            <a:endParaRPr lang="el-GR" sz="2800" dirty="0"/>
          </a:p>
        </p:txBody>
      </p:sp>
      <p:sp>
        <p:nvSpPr>
          <p:cNvPr id="3" name="2 - Θέση περιεχομένου"/>
          <p:cNvSpPr>
            <a:spLocks noGrp="1"/>
          </p:cNvSpPr>
          <p:nvPr>
            <p:ph idx="1"/>
          </p:nvPr>
        </p:nvSpPr>
        <p:spPr/>
        <p:txBody>
          <a:bodyPr>
            <a:normAutofit fontScale="85000" lnSpcReduction="10000"/>
          </a:bodyPr>
          <a:lstStyle/>
          <a:p>
            <a:r>
              <a:rPr lang="el-GR" dirty="0" smtClean="0"/>
              <a:t>Λατρεία Αγνώστου θεού: οι Έλληνες αφιερώνουν και ανεγείρουν βωμούς σε θεούς που δε γνωρίζουν ή που τα ονόματά τους έχουν ξεχαστεί, ή χθόνιους θεούς των οποίων τα ονόματα δε θέλουν να αναφέρουν για να αποφύγουν την ύβρη. </a:t>
            </a:r>
          </a:p>
          <a:p>
            <a:r>
              <a:rPr lang="el-GR" dirty="0" smtClean="0"/>
              <a:t>Ο Διογένης Λαέρτιος αναφέρει ότι ο βωμός στον Άγνωστο θεό ανεγέρθη από τους Αθηναίους κατά την περίοδο του λιμού στον Πελοποννησιακό πόλεμο, μετά από συμβουλή του Επιμενίδη που τον είχαν καλέσει για εξαγνισμό.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ΘΡΗΣΚΕΥΤΙΚΟΣ ΣΥΓΚΡΗΤΙΣΜΟΣ</a:t>
            </a:r>
            <a:endParaRPr lang="el-GR" sz="2800" b="1" dirty="0"/>
          </a:p>
        </p:txBody>
      </p:sp>
      <p:sp>
        <p:nvSpPr>
          <p:cNvPr id="3" name="2 - Θέση περιεχομένου"/>
          <p:cNvSpPr>
            <a:spLocks noGrp="1"/>
          </p:cNvSpPr>
          <p:nvPr>
            <p:ph idx="1"/>
          </p:nvPr>
        </p:nvSpPr>
        <p:spPr/>
        <p:txBody>
          <a:bodyPr/>
          <a:lstStyle/>
          <a:p>
            <a:r>
              <a:rPr lang="el-GR" sz="2400" b="1" dirty="0" smtClean="0"/>
              <a:t>ΥΨΙΣΤΟΣ ΘΕΟΣ: </a:t>
            </a:r>
            <a:r>
              <a:rPr lang="el-GR" sz="2400" dirty="0" smtClean="0"/>
              <a:t> ΔΕΝ ΕΊΝΑΙ ΜΟΝΟ Ο ΘΕΟΣ ΤΟΥ ΙΣΡΑΗΛ. ΟΙ ΕΛΛΗΝΕΣ ΚΑΛΟΥΝ ΥΨΙΣΤΟ ΟΠΟΙΟ ΘΕΟ ΘΕΛΟΥΝ ΝΑ ΤΙΜΗΣΟΥΝ ΙΔΙΑΙΤΕΡΩΣ Η ΝΑ ΕΠΙΚΑΛΕΣΤΟΥΝ (ΕΝΟΘΕΪΑ).</a:t>
            </a:r>
          </a:p>
          <a:p>
            <a:r>
              <a:rPr lang="el-GR" sz="2400" dirty="0" smtClean="0"/>
              <a:t>ΤΑΣΗ ΓΙΑ ΜΟΝΟΘΕΪΑ Η ΛΑΤΡΕΙΑ ΑΦΗΡΗΜΕΝΗΣ ΘΕΟΤΗΤΑΣ.</a:t>
            </a:r>
          </a:p>
          <a:p>
            <a:r>
              <a:rPr lang="el-GR" sz="2400" dirty="0" smtClean="0"/>
              <a:t>ΕΠΙΓΡΑΦΕΣ ΣΤΗ ΔΗΛΟ ΚΑΙ ΣΤΗ ΜΑΚΕΔΟΝΙΑ. </a:t>
            </a:r>
          </a:p>
          <a:p>
            <a:r>
              <a:rPr lang="el-GR" sz="2400" dirty="0" smtClean="0"/>
              <a:t>ΥΨΙΣΤΟΣ ΘΕΟΣ ΣΤΟΥΣ ΦΙΛΙΠΠΟΥΣ – ΔΟΥΛΗ ΜΕ ΜΑΝΤΙΚΟ ΠΝΕΥΜΑ ΠΥΘΩΝΟΣ- ΕΞΟΡΚΙΣΜΟΣ ΑΠΌ ΠΑΥΛΟ ΓΙΑ ΝΑ ΑΠΟΦΥΓΕΙ ΤΟ ΘΡΗΣΚΕΥΤΙΚΟ ΣΥΓΚΡΗΤΙΣΜΟ- ΚΑΤΗΓΟΡΙΑ ΑΠΌ ΚΥΡΙΟΥΣ ΔΟΥΛΗΣ ΠΟΥ ΔΕΝ ΑΠΟΚΛΕΙΕΤΑΙ ΝΑ ΕΊΝΑΙ ΙΟΥΔΑΙΟΙ. </a:t>
            </a:r>
          </a:p>
          <a:p>
            <a:r>
              <a:rPr lang="el-GR" sz="2400" b="1" dirty="0" smtClean="0"/>
              <a:t>ΣΕΒΟΜΕΝΟΙ – ΦΟΒΟΥΜΕΝΟΙ ΤΟΝ ΘΕΟΝ.</a:t>
            </a:r>
            <a:endParaRPr lang="el-GR"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82660"/>
          </a:xfrm>
        </p:spPr>
        <p:txBody>
          <a:bodyPr>
            <a:normAutofit/>
          </a:bodyPr>
          <a:lstStyle/>
          <a:p>
            <a:r>
              <a:rPr lang="el-GR" sz="2800" b="1" dirty="0" smtClean="0"/>
              <a:t>ΔΡΑΣΗ ΑΠΟΣΤΟΛΟΥ ΠΑΥΛΟΥ</a:t>
            </a:r>
            <a:endParaRPr lang="el-GR" sz="2800" dirty="0"/>
          </a:p>
        </p:txBody>
      </p:sp>
      <p:sp>
        <p:nvSpPr>
          <p:cNvPr id="3" name="2 - Θέση περιεχομένου"/>
          <p:cNvSpPr>
            <a:spLocks noGrp="1"/>
          </p:cNvSpPr>
          <p:nvPr>
            <p:ph idx="1"/>
          </p:nvPr>
        </p:nvSpPr>
        <p:spPr/>
        <p:txBody>
          <a:bodyPr>
            <a:normAutofit/>
          </a:bodyPr>
          <a:lstStyle/>
          <a:p>
            <a:r>
              <a:rPr lang="el-GR" sz="2400" dirty="0" smtClean="0"/>
              <a:t>Τέλος 45 </a:t>
            </a:r>
            <a:r>
              <a:rPr lang="el-GR" sz="2400" dirty="0" err="1" smtClean="0"/>
              <a:t>μ.Χ</a:t>
            </a:r>
            <a:r>
              <a:rPr lang="el-GR" sz="2400" dirty="0" smtClean="0"/>
              <a:t>. Συνάντηση και αντίθεση Παύλου και Πέτρου στην Αντιόχεια.</a:t>
            </a:r>
          </a:p>
          <a:p>
            <a:r>
              <a:rPr lang="el-GR" sz="2400" dirty="0" smtClean="0"/>
              <a:t>46-48 </a:t>
            </a:r>
            <a:r>
              <a:rPr lang="el-GR" sz="2400" dirty="0" err="1" smtClean="0"/>
              <a:t>μ.Χ</a:t>
            </a:r>
            <a:r>
              <a:rPr lang="el-GR" sz="2400" dirty="0" smtClean="0"/>
              <a:t>. Ιεραποστολική δράση Παύλου και Βαρνάβα στην Αντιόχεια (</a:t>
            </a:r>
            <a:r>
              <a:rPr lang="el-GR" sz="2400" dirty="0" err="1" smtClean="0"/>
              <a:t>Πράξ</a:t>
            </a:r>
            <a:r>
              <a:rPr lang="el-GR" sz="2400" dirty="0" smtClean="0"/>
              <a:t>. 14.48). </a:t>
            </a:r>
          </a:p>
          <a:p>
            <a:r>
              <a:rPr lang="el-GR" sz="2400" dirty="0" smtClean="0"/>
              <a:t>48 </a:t>
            </a:r>
            <a:r>
              <a:rPr lang="el-GR" sz="2400" dirty="0" err="1" smtClean="0"/>
              <a:t>μ.Χ</a:t>
            </a:r>
            <a:r>
              <a:rPr lang="el-GR" sz="2400" dirty="0" smtClean="0"/>
              <a:t>. Τρίτη ανάβαση στα Ιεροσόλυμα- Αποστολική Σύνοδος.</a:t>
            </a:r>
          </a:p>
          <a:p>
            <a:r>
              <a:rPr lang="el-GR" sz="2400" dirty="0" smtClean="0"/>
              <a:t>49-52 </a:t>
            </a:r>
            <a:r>
              <a:rPr lang="el-GR" sz="2400" dirty="0" err="1" smtClean="0"/>
              <a:t>μ.Χ</a:t>
            </a:r>
            <a:r>
              <a:rPr lang="el-GR" sz="2400" dirty="0" smtClean="0"/>
              <a:t>. </a:t>
            </a:r>
            <a:r>
              <a:rPr lang="el-GR" sz="2400" b="1" dirty="0" smtClean="0"/>
              <a:t>Δεύτερη αποστολική περιοδεία: </a:t>
            </a:r>
            <a:r>
              <a:rPr lang="el-GR" sz="2400" dirty="0" smtClean="0"/>
              <a:t>Αντιόχεια – περιοχές Συρίας και Κιλικίας – </a:t>
            </a:r>
            <a:r>
              <a:rPr lang="el-GR" sz="2400" dirty="0" err="1" smtClean="0"/>
              <a:t>Δέρβη</a:t>
            </a:r>
            <a:r>
              <a:rPr lang="el-GR" sz="2400" dirty="0" smtClean="0"/>
              <a:t>-</a:t>
            </a:r>
            <a:r>
              <a:rPr lang="el-GR" sz="2400" dirty="0" err="1" smtClean="0"/>
              <a:t>Λύστρα</a:t>
            </a:r>
            <a:r>
              <a:rPr lang="el-GR" sz="2400" dirty="0" smtClean="0"/>
              <a:t>, Φρυγία-Γαλατία- </a:t>
            </a:r>
            <a:r>
              <a:rPr lang="el-GR" sz="2400" dirty="0" err="1" smtClean="0"/>
              <a:t>Μυσία</a:t>
            </a:r>
            <a:r>
              <a:rPr lang="el-GR" sz="2400" dirty="0" smtClean="0"/>
              <a:t>- Τρωάδα – Σαμοθράκη – Νεάπολη- Φίλιπποι- Αμφίπολη – Απολλωνία-Θεσσαλονίκη-Βέροια-Αθήνα- Κόρινθος – Έφεσος- Καισάρεια-Ιεροσόλυμα – Αντιόχεια. </a:t>
            </a:r>
          </a:p>
          <a:p>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ΔΡΑΣΗ ΑΠΟΣΤΟΛΟΥ ΠΑΥΛΟΥ</a:t>
            </a:r>
            <a:endParaRPr lang="el-GR" sz="2800" dirty="0"/>
          </a:p>
        </p:txBody>
      </p:sp>
      <p:sp>
        <p:nvSpPr>
          <p:cNvPr id="3" name="2 - Θέση περιεχομένου"/>
          <p:cNvSpPr>
            <a:spLocks noGrp="1"/>
          </p:cNvSpPr>
          <p:nvPr>
            <p:ph idx="1"/>
          </p:nvPr>
        </p:nvSpPr>
        <p:spPr>
          <a:xfrm>
            <a:off x="457200" y="1357298"/>
            <a:ext cx="8229600" cy="5072098"/>
          </a:xfrm>
        </p:spPr>
        <p:txBody>
          <a:bodyPr>
            <a:normAutofit/>
          </a:bodyPr>
          <a:lstStyle/>
          <a:p>
            <a:r>
              <a:rPr lang="el-GR" sz="2400" dirty="0" smtClean="0"/>
              <a:t>52 </a:t>
            </a:r>
            <a:r>
              <a:rPr lang="el-GR" sz="2400" dirty="0" err="1" smtClean="0"/>
              <a:t>μ.Χ</a:t>
            </a:r>
            <a:r>
              <a:rPr lang="el-GR" sz="2400" dirty="0" smtClean="0"/>
              <a:t>. Τέταρτη ανάβαση στα Ιεροσόλυμα</a:t>
            </a:r>
            <a:r>
              <a:rPr lang="el-GR" dirty="0" smtClean="0"/>
              <a:t>. </a:t>
            </a:r>
          </a:p>
          <a:p>
            <a:r>
              <a:rPr lang="el-GR" sz="2400" dirty="0" smtClean="0"/>
              <a:t>53-57 </a:t>
            </a:r>
            <a:r>
              <a:rPr lang="el-GR" sz="2400" dirty="0" err="1" smtClean="0"/>
              <a:t>μ.Χ</a:t>
            </a:r>
            <a:r>
              <a:rPr lang="el-GR" sz="2400" dirty="0" smtClean="0"/>
              <a:t>. </a:t>
            </a:r>
            <a:r>
              <a:rPr lang="el-GR" sz="2400" b="1" dirty="0" smtClean="0"/>
              <a:t>Τρίτη ιεραποστολική περιοδεία: </a:t>
            </a:r>
            <a:r>
              <a:rPr lang="el-GR" sz="2400" dirty="0" smtClean="0"/>
              <a:t>Αντιόχεια- Γαλατία-Δυτική Βιθυνία – Φρυγία-Έφεσος (3</a:t>
            </a:r>
            <a:r>
              <a:rPr lang="el-GR" sz="2400" baseline="30000" dirty="0" smtClean="0"/>
              <a:t>η</a:t>
            </a:r>
            <a:r>
              <a:rPr lang="el-GR" sz="2400" dirty="0" smtClean="0"/>
              <a:t> παραμονή)- Τρωάδα – Μακεδονία-Δαλματία-Κόρινθος-Φίλιπποι-Τρωάδα-Άσσος-Μυτιλήνη-Σάμος-Μίλητος-Κως-Ρόδος-</a:t>
            </a:r>
            <a:r>
              <a:rPr lang="el-GR" sz="2400" dirty="0" err="1" smtClean="0"/>
              <a:t>Πάταρα</a:t>
            </a:r>
            <a:r>
              <a:rPr lang="el-GR" sz="2400" dirty="0" smtClean="0"/>
              <a:t>-Τύρος-Πτολεμαΐδα-Καισάρεια-</a:t>
            </a:r>
            <a:r>
              <a:rPr lang="el-GR" sz="2400" dirty="0" err="1" smtClean="0"/>
              <a:t>Ιεροσόλυμα</a:t>
            </a:r>
            <a:r>
              <a:rPr lang="el-GR" sz="2400" dirty="0" smtClean="0"/>
              <a:t>. </a:t>
            </a:r>
          </a:p>
          <a:p>
            <a:r>
              <a:rPr lang="el-GR" sz="2400" dirty="0" smtClean="0"/>
              <a:t>Μέσα 57 </a:t>
            </a:r>
            <a:r>
              <a:rPr lang="el-GR" sz="2400" dirty="0" err="1" smtClean="0"/>
              <a:t>μ.Χ</a:t>
            </a:r>
            <a:r>
              <a:rPr lang="el-GR" sz="2400" dirty="0" smtClean="0"/>
              <a:t>. Πέμπτη ανάβαση στα </a:t>
            </a:r>
            <a:r>
              <a:rPr lang="el-GR" sz="2400" dirty="0" err="1" smtClean="0"/>
              <a:t>Ιεοροσόλυμα</a:t>
            </a:r>
            <a:r>
              <a:rPr lang="el-GR" sz="2400" dirty="0" smtClean="0"/>
              <a:t> – Σύλληψη. </a:t>
            </a:r>
          </a:p>
          <a:p>
            <a:r>
              <a:rPr lang="el-GR" sz="2400" dirty="0" smtClean="0"/>
              <a:t>Μέσα 57-59 </a:t>
            </a:r>
            <a:r>
              <a:rPr lang="el-GR" sz="2400" dirty="0" err="1" smtClean="0"/>
              <a:t>μ.Χ</a:t>
            </a:r>
            <a:r>
              <a:rPr lang="el-GR" sz="2400" dirty="0" smtClean="0"/>
              <a:t>. Φυλάκιση στην Καισάρεια Παλαιστίνης.</a:t>
            </a:r>
          </a:p>
          <a:p>
            <a:r>
              <a:rPr lang="el-GR" sz="2400" dirty="0" smtClean="0"/>
              <a:t>Τέλη 59 </a:t>
            </a:r>
            <a:r>
              <a:rPr lang="el-GR" sz="2400" dirty="0" err="1" smtClean="0"/>
              <a:t>μ.Χ</a:t>
            </a:r>
            <a:r>
              <a:rPr lang="el-GR" sz="2400" dirty="0" smtClean="0"/>
              <a:t>. Αναχώρηση για Ρώμη.</a:t>
            </a:r>
          </a:p>
          <a:p>
            <a:r>
              <a:rPr lang="el-GR" sz="2400" dirty="0" smtClean="0"/>
              <a:t>Αρχές 60 </a:t>
            </a:r>
            <a:r>
              <a:rPr lang="el-GR" sz="2400" dirty="0" err="1" smtClean="0"/>
              <a:t>μ.Χ</a:t>
            </a:r>
            <a:r>
              <a:rPr lang="el-GR" sz="2400" dirty="0" smtClean="0"/>
              <a:t>. Άφιξη στη Ρώμη</a:t>
            </a:r>
          </a:p>
          <a:p>
            <a:r>
              <a:rPr lang="el-GR" sz="2400" dirty="0" smtClean="0"/>
              <a:t>60-μέσα 62 </a:t>
            </a:r>
            <a:r>
              <a:rPr lang="el-GR" sz="2400" dirty="0" err="1" smtClean="0"/>
              <a:t>μ.Χ</a:t>
            </a:r>
            <a:r>
              <a:rPr lang="el-GR" sz="2400" dirty="0" smtClean="0"/>
              <a:t>. Φυλάκιση στη Ρώμη. </a:t>
            </a:r>
          </a:p>
          <a:p>
            <a:pPr>
              <a:buNone/>
            </a:pP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ΔΡΑΣΗ ΑΠΟΣΤΟΛΟΥ ΠΑΥΛΟΥ</a:t>
            </a:r>
            <a:endParaRPr lang="el-GR" sz="2400" dirty="0"/>
          </a:p>
        </p:txBody>
      </p:sp>
      <p:sp>
        <p:nvSpPr>
          <p:cNvPr id="3" name="2 - Θέση περιεχομένου"/>
          <p:cNvSpPr>
            <a:spLocks noGrp="1"/>
          </p:cNvSpPr>
          <p:nvPr>
            <p:ph idx="1"/>
          </p:nvPr>
        </p:nvSpPr>
        <p:spPr/>
        <p:txBody>
          <a:bodyPr/>
          <a:lstStyle/>
          <a:p>
            <a:r>
              <a:rPr lang="el-GR" sz="2400" dirty="0" smtClean="0"/>
              <a:t>63-65 ή 66 </a:t>
            </a:r>
            <a:r>
              <a:rPr lang="el-GR" sz="2400" dirty="0" err="1" smtClean="0"/>
              <a:t>μ.Χ</a:t>
            </a:r>
            <a:r>
              <a:rPr lang="el-GR" sz="2400" dirty="0" smtClean="0"/>
              <a:t>. </a:t>
            </a:r>
            <a:r>
              <a:rPr lang="el-GR" sz="2400" b="1" dirty="0" smtClean="0"/>
              <a:t>Τέταρτη αποστολική περιοδεία: </a:t>
            </a:r>
            <a:r>
              <a:rPr lang="el-GR" sz="2400" dirty="0" smtClean="0"/>
              <a:t>Ρώμη, Νότια Γαλλία, Ισπανία, Ρώμη, Κρήτη, Έφεσος, Μακεδονία (</a:t>
            </a:r>
            <a:r>
              <a:rPr lang="el-GR" sz="2400" dirty="0" err="1" smtClean="0"/>
              <a:t>Φιλίπποι</a:t>
            </a:r>
            <a:r>
              <a:rPr lang="el-GR" sz="2400" dirty="0" smtClean="0"/>
              <a:t>)-Νικόπολη-Δαλματία-</a:t>
            </a:r>
            <a:r>
              <a:rPr lang="el-GR" sz="2400" dirty="0" err="1" smtClean="0"/>
              <a:t>Μακεδονί</a:t>
            </a:r>
            <a:r>
              <a:rPr lang="el-GR" sz="2400" dirty="0" smtClean="0"/>
              <a:t>α (Φίλιπποι), Τρωάδα. </a:t>
            </a:r>
          </a:p>
          <a:p>
            <a:r>
              <a:rPr lang="el-GR" sz="2400" dirty="0" smtClean="0"/>
              <a:t>65 ή 66 </a:t>
            </a:r>
            <a:r>
              <a:rPr lang="el-GR" sz="2400" dirty="0" err="1" smtClean="0"/>
              <a:t>μ.Χ</a:t>
            </a:r>
            <a:r>
              <a:rPr lang="el-GR" sz="2400" dirty="0" smtClean="0"/>
              <a:t>. : Δεύτερη σύλληψη από τις ρωμαϊκές αρχές επί Νέρωνα. </a:t>
            </a:r>
          </a:p>
          <a:p>
            <a:r>
              <a:rPr lang="el-GR" sz="2400" dirty="0" smtClean="0"/>
              <a:t> 66 </a:t>
            </a:r>
            <a:r>
              <a:rPr lang="el-GR" sz="2400" dirty="0" err="1" smtClean="0"/>
              <a:t>μ.Χ</a:t>
            </a:r>
            <a:r>
              <a:rPr lang="el-GR" sz="2400" dirty="0" smtClean="0"/>
              <a:t>. Μεταφορά στη Ρώμη, δεύτερη φυλάκιση. </a:t>
            </a:r>
          </a:p>
          <a:p>
            <a:r>
              <a:rPr lang="el-GR" sz="2400" dirty="0" smtClean="0"/>
              <a:t>66-68 </a:t>
            </a:r>
            <a:r>
              <a:rPr lang="el-GR" sz="2400" dirty="0" err="1" smtClean="0"/>
              <a:t>μ.Χ</a:t>
            </a:r>
            <a:r>
              <a:rPr lang="el-GR" sz="2400" dirty="0" smtClean="0"/>
              <a:t>. Μαρτύριο Παύλου. </a:t>
            </a:r>
          </a:p>
          <a:p>
            <a:endParaRPr lang="el-GR" sz="2400" dirty="0" smtClean="0"/>
          </a:p>
          <a:p>
            <a:r>
              <a:rPr lang="el-GR" sz="2400" dirty="0" smtClean="0"/>
              <a:t>54-68 </a:t>
            </a:r>
            <a:r>
              <a:rPr lang="el-GR" sz="2400" dirty="0" err="1" smtClean="0"/>
              <a:t>μ.Χ</a:t>
            </a:r>
            <a:r>
              <a:rPr lang="el-GR" sz="2400" dirty="0" smtClean="0"/>
              <a:t>. </a:t>
            </a:r>
            <a:r>
              <a:rPr lang="el-GR" sz="2400" b="1" dirty="0" smtClean="0"/>
              <a:t>Διακυβέρνηση </a:t>
            </a:r>
            <a:r>
              <a:rPr lang="el-GR" sz="2400" b="1" smtClean="0"/>
              <a:t>από Νέρωνα. </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ΜΕΤΑΝΑΣΤΕΥΣΕΙΣ ΣΗΜΙΤΩΝ (ΚΛΑΔΟΣ ΤΟΥΣ ΟΙ ΕΒΡΑΙΟΙ)</a:t>
            </a:r>
            <a:endParaRPr lang="el-GR" sz="2800" b="1" dirty="0"/>
          </a:p>
        </p:txBody>
      </p:sp>
      <p:sp>
        <p:nvSpPr>
          <p:cNvPr id="3" name="2 - Θέση περιεχομένου"/>
          <p:cNvSpPr>
            <a:spLocks noGrp="1"/>
          </p:cNvSpPr>
          <p:nvPr>
            <p:ph idx="1"/>
          </p:nvPr>
        </p:nvSpPr>
        <p:spPr/>
        <p:txBody>
          <a:bodyPr/>
          <a:lstStyle/>
          <a:p>
            <a:r>
              <a:rPr lang="el-GR" sz="2400" dirty="0" smtClean="0"/>
              <a:t>1) </a:t>
            </a:r>
            <a:r>
              <a:rPr lang="el-GR" sz="2400" i="1" dirty="0" smtClean="0"/>
              <a:t>Βαβυλωνιακή</a:t>
            </a:r>
            <a:r>
              <a:rPr lang="el-GR" sz="2400" dirty="0" smtClean="0"/>
              <a:t>: 4</a:t>
            </a:r>
            <a:r>
              <a:rPr lang="el-GR" sz="2400" baseline="30000" dirty="0" smtClean="0"/>
              <a:t>η</a:t>
            </a:r>
            <a:r>
              <a:rPr lang="el-GR" sz="2400" dirty="0" smtClean="0"/>
              <a:t> χιλιετία στην περιοχή της Βαβυλώνας. </a:t>
            </a:r>
          </a:p>
          <a:p>
            <a:pPr>
              <a:buNone/>
            </a:pPr>
            <a:endParaRPr lang="el-GR" sz="2400" dirty="0" smtClean="0"/>
          </a:p>
          <a:p>
            <a:r>
              <a:rPr lang="el-GR" sz="2400" dirty="0" smtClean="0"/>
              <a:t>2)</a:t>
            </a:r>
            <a:r>
              <a:rPr lang="el-GR" sz="2400" i="1" dirty="0" err="1" smtClean="0"/>
              <a:t>Χαναανιτική</a:t>
            </a:r>
            <a:r>
              <a:rPr lang="el-GR" sz="2400" i="1" dirty="0" smtClean="0"/>
              <a:t> ή </a:t>
            </a:r>
            <a:r>
              <a:rPr lang="el-GR" sz="2400" i="1" dirty="0" err="1" smtClean="0"/>
              <a:t>Αμοριτική</a:t>
            </a:r>
            <a:r>
              <a:rPr lang="el-GR" sz="2400" dirty="0" smtClean="0"/>
              <a:t>: μέσα της 3</a:t>
            </a:r>
            <a:r>
              <a:rPr lang="el-GR" sz="2400" baseline="30000" dirty="0" smtClean="0"/>
              <a:t>ης</a:t>
            </a:r>
            <a:r>
              <a:rPr lang="el-GR" sz="2400" dirty="0" smtClean="0"/>
              <a:t> χιλιετίας στη Χαναάν. (πρόκειται για τη μετανάστευση του Αβραάμ). </a:t>
            </a:r>
          </a:p>
          <a:p>
            <a:endParaRPr lang="el-GR" sz="2400" i="1" dirty="0" smtClean="0"/>
          </a:p>
          <a:p>
            <a:r>
              <a:rPr lang="el-GR" sz="2400" dirty="0" smtClean="0"/>
              <a:t>3)</a:t>
            </a:r>
            <a:r>
              <a:rPr lang="el-GR" sz="2400" i="1" dirty="0" smtClean="0"/>
              <a:t> </a:t>
            </a:r>
            <a:r>
              <a:rPr lang="el-GR" sz="2400" i="1" dirty="0" err="1" smtClean="0"/>
              <a:t>Αραμαϊκή</a:t>
            </a:r>
            <a:r>
              <a:rPr lang="el-GR" sz="2400" dirty="0" smtClean="0"/>
              <a:t>: 12</a:t>
            </a:r>
            <a:r>
              <a:rPr lang="el-GR" sz="2400" baseline="30000" dirty="0" smtClean="0"/>
              <a:t>ος</a:t>
            </a:r>
            <a:r>
              <a:rPr lang="el-GR" sz="2400" dirty="0" smtClean="0"/>
              <a:t> αιώνας στη Συρία και την Παλαιστίνη.</a:t>
            </a:r>
          </a:p>
          <a:p>
            <a:endParaRPr lang="el-GR" sz="2400" dirty="0" smtClean="0"/>
          </a:p>
          <a:p>
            <a:r>
              <a:rPr lang="el-GR" sz="2400" dirty="0" smtClean="0"/>
              <a:t>4)</a:t>
            </a:r>
            <a:r>
              <a:rPr lang="el-GR" sz="2400" i="1" dirty="0" smtClean="0"/>
              <a:t>Αραβική</a:t>
            </a:r>
            <a:r>
              <a:rPr lang="el-GR" sz="2400" dirty="0" smtClean="0"/>
              <a:t>: 732 </a:t>
            </a:r>
            <a:r>
              <a:rPr lang="el-GR" sz="2400" dirty="0" err="1" smtClean="0"/>
              <a:t>π.Χ.</a:t>
            </a:r>
            <a:r>
              <a:rPr lang="el-GR" sz="2400" dirty="0" smtClean="0"/>
              <a:t> μετά την κατάληψη της Δαμασκού από τους </a:t>
            </a:r>
            <a:r>
              <a:rPr lang="el-GR" sz="2400" dirty="0" err="1" smtClean="0"/>
              <a:t>Ασσυρίους</a:t>
            </a:r>
            <a:r>
              <a:rPr lang="el-GR" sz="2400" dirty="0" smtClean="0"/>
              <a:t>. </a:t>
            </a:r>
          </a:p>
          <a:p>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ΔΙΑΣΠΑΣΗ ΤΟΥ ΕΝΙΑΙΟΥ ΒΑΣΙΛΕΙΟΥ</a:t>
            </a:r>
            <a:endParaRPr lang="el-GR" sz="2800" b="1" dirty="0"/>
          </a:p>
        </p:txBody>
      </p:sp>
      <p:sp>
        <p:nvSpPr>
          <p:cNvPr id="3" name="2 - Θέση περιεχομένου"/>
          <p:cNvSpPr>
            <a:spLocks noGrp="1"/>
          </p:cNvSpPr>
          <p:nvPr>
            <p:ph idx="1"/>
          </p:nvPr>
        </p:nvSpPr>
        <p:spPr/>
        <p:txBody>
          <a:bodyPr>
            <a:normAutofit/>
          </a:bodyPr>
          <a:lstStyle/>
          <a:p>
            <a:r>
              <a:rPr lang="el-GR" sz="2400" dirty="0" smtClean="0"/>
              <a:t>Ενιαίο βασίλειο: 12 φυλές, πρωτεύουσα Ιερουσαλήμ-διάσπαση  μετά το θάνατο του Σολομώντα (922 </a:t>
            </a:r>
            <a:r>
              <a:rPr lang="el-GR" sz="2400" dirty="0" err="1" smtClean="0"/>
              <a:t>π.Χ.</a:t>
            </a:r>
            <a:r>
              <a:rPr lang="el-GR" sz="2400" dirty="0" smtClean="0"/>
              <a:t>). </a:t>
            </a:r>
          </a:p>
          <a:p>
            <a:r>
              <a:rPr lang="el-GR" sz="2400" dirty="0" smtClean="0"/>
              <a:t>Βόρειο Βασίλειο/ Βασίλειο Ισραήλ: 10 φυλές, Πρωτεύουσα η Σαμάρεια (αρχικά η </a:t>
            </a:r>
            <a:r>
              <a:rPr lang="el-GR" sz="2400" dirty="0" err="1" smtClean="0"/>
              <a:t>Συχέμ</a:t>
            </a:r>
            <a:r>
              <a:rPr lang="el-GR" sz="2400" dirty="0" smtClean="0"/>
              <a:t>), βασιλιάς </a:t>
            </a:r>
            <a:r>
              <a:rPr lang="el-GR" sz="2400" dirty="0" err="1" smtClean="0"/>
              <a:t>Ιεροβοάμ</a:t>
            </a:r>
            <a:r>
              <a:rPr lang="el-GR" sz="2400" dirty="0" smtClean="0"/>
              <a:t> Α΄ - 722 </a:t>
            </a:r>
            <a:r>
              <a:rPr lang="el-GR" sz="2400" dirty="0" err="1" smtClean="0"/>
              <a:t>π.Χ.</a:t>
            </a:r>
            <a:r>
              <a:rPr lang="el-GR" sz="2400" dirty="0" smtClean="0"/>
              <a:t> κατάκτηση από </a:t>
            </a:r>
            <a:r>
              <a:rPr lang="el-GR" sz="2400" dirty="0" err="1" smtClean="0"/>
              <a:t>Ασσυρίους</a:t>
            </a:r>
            <a:r>
              <a:rPr lang="el-GR" sz="2400" dirty="0" smtClean="0"/>
              <a:t>. </a:t>
            </a:r>
          </a:p>
          <a:p>
            <a:r>
              <a:rPr lang="el-GR" sz="2400" dirty="0" smtClean="0"/>
              <a:t>Νότιο βασίλειο/ Βασίλειο Ιούδα:  2 φυλές (Ιούδα και Βενιαμίν), πρωτεύουσα Ιερουσαλήμ, βασιλιάς </a:t>
            </a:r>
            <a:r>
              <a:rPr lang="el-GR" sz="2400" dirty="0" err="1" smtClean="0"/>
              <a:t>Ροβοάμ</a:t>
            </a:r>
            <a:r>
              <a:rPr lang="el-GR" sz="2400" dirty="0" smtClean="0"/>
              <a:t> Α΄- 586 </a:t>
            </a:r>
            <a:r>
              <a:rPr lang="el-GR" sz="2400" dirty="0" err="1" smtClean="0"/>
              <a:t>π.Χ.</a:t>
            </a:r>
            <a:r>
              <a:rPr lang="el-GR" sz="2400" dirty="0" smtClean="0"/>
              <a:t> κατάκτηση από Βαβυλωνίους.</a:t>
            </a:r>
          </a:p>
          <a:p>
            <a:r>
              <a:rPr lang="el-GR" sz="2400" dirty="0" smtClean="0"/>
              <a:t>Οι σχέσεις τους είναι εχθρικές, συμμαχούν με ειδωλολάτρες βασιλείς, θρησκευτικός συγκρητισμός, ηθική κατάπτωση, πολεμική εξασθένιση. </a:t>
            </a:r>
            <a:endParaRPr lang="el-G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ΒΑΒΥΛΩΝΙΟΣ ΑΙΧΜΑΛΩΣΙΑ</a:t>
            </a:r>
            <a:endParaRPr lang="el-GR" sz="2400" b="1" dirty="0"/>
          </a:p>
        </p:txBody>
      </p:sp>
      <p:sp>
        <p:nvSpPr>
          <p:cNvPr id="3" name="2 - Θέση περιεχομένου"/>
          <p:cNvSpPr>
            <a:spLocks noGrp="1"/>
          </p:cNvSpPr>
          <p:nvPr>
            <p:ph idx="1"/>
          </p:nvPr>
        </p:nvSpPr>
        <p:spPr/>
        <p:txBody>
          <a:bodyPr>
            <a:normAutofit/>
          </a:bodyPr>
          <a:lstStyle/>
          <a:p>
            <a:r>
              <a:rPr lang="el-GR" sz="2400" dirty="0" smtClean="0"/>
              <a:t>586-538 π. Χ. Βαβυλώνιος αιχμαλωσία .</a:t>
            </a:r>
          </a:p>
          <a:p>
            <a:r>
              <a:rPr lang="el-GR" sz="2400" dirty="0" smtClean="0"/>
              <a:t>Η εγκατάσταση εξόριστων σε οριοθετημένες περιοχές έδωσε τη δυνατότητα αυτοδιαχείρισης. Σταδιακά αποκτήθηκε δικαίωμα ιδιοκτησίας και δόθηκαν παραχωρήσεις πολιτικού χαρακτήρα που βοήθησαν στη διατήρηση της συνέχειας και εθνικής ταυτότητας. </a:t>
            </a:r>
          </a:p>
          <a:p>
            <a:r>
              <a:rPr lang="el-GR" sz="2400" dirty="0" smtClean="0"/>
              <a:t>538 </a:t>
            </a:r>
            <a:r>
              <a:rPr lang="el-GR" sz="2400" dirty="0" err="1" smtClean="0"/>
              <a:t>π.Χ.</a:t>
            </a:r>
            <a:r>
              <a:rPr lang="el-GR" sz="2400" dirty="0" smtClean="0"/>
              <a:t> κατάληψη Βαβυλώνας από Πέρσες. </a:t>
            </a:r>
          </a:p>
          <a:p>
            <a:r>
              <a:rPr lang="el-GR" sz="2400" dirty="0" smtClean="0"/>
              <a:t>520 </a:t>
            </a:r>
            <a:r>
              <a:rPr lang="el-GR" sz="2400" dirty="0" err="1" smtClean="0"/>
              <a:t>π.Χ.</a:t>
            </a:r>
            <a:r>
              <a:rPr lang="el-GR" sz="2400" dirty="0" smtClean="0"/>
              <a:t> Διάταγμα </a:t>
            </a:r>
            <a:r>
              <a:rPr lang="el-GR" sz="2400" dirty="0" err="1" smtClean="0"/>
              <a:t>Κύρου</a:t>
            </a:r>
            <a:r>
              <a:rPr lang="el-GR" sz="2400" dirty="0" smtClean="0"/>
              <a:t> με το οποίο τερματιζόταν η εξορία. </a:t>
            </a:r>
          </a:p>
          <a:p>
            <a:r>
              <a:rPr lang="el-GR" sz="2400" dirty="0" smtClean="0"/>
              <a:t>520/515 </a:t>
            </a:r>
            <a:r>
              <a:rPr lang="el-GR" sz="2400" dirty="0" err="1" smtClean="0"/>
              <a:t>π.Χ.</a:t>
            </a:r>
            <a:r>
              <a:rPr lang="el-GR" sz="2400" dirty="0" smtClean="0"/>
              <a:t> Επιστροφή </a:t>
            </a:r>
            <a:r>
              <a:rPr lang="el-GR" sz="2400" dirty="0" err="1" smtClean="0"/>
              <a:t>Ζοροβάβελ</a:t>
            </a:r>
            <a:r>
              <a:rPr lang="el-GR" sz="2400" dirty="0" smtClean="0"/>
              <a:t>- Εγκαίνια Δεύτερου Ναού. </a:t>
            </a:r>
            <a:endParaRPr lang="el-GR" sz="2400"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589</TotalTime>
  <Words>3003</Words>
  <Application>Microsoft Office PowerPoint</Application>
  <PresentationFormat>Προβολή στην οθόνη (4:3)</PresentationFormat>
  <Paragraphs>153</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Θέμα του Office</vt:lpstr>
      <vt:lpstr>ΚΥΡΙΑΚΗ ΜΕΛΕΤΣΗ   Η ΠΑΡΟΥΣΙΑ ΤΩΝ ΕΒΡΑΙΩΝ ΣΤΙΣ ΕΛΛΗΝΙΚΕΣ ΠΟΛΕΙΣ ΤΗΣ Β΄ ΠΕΡΙΟΔΕΙΑΣ ΤΟΥ ΑΠΟΣΤΟΛΟΥ ΠΑΥΛΟΥ </vt:lpstr>
      <vt:lpstr>Διαφάνεια 2</vt:lpstr>
      <vt:lpstr>ΔΡΑΣΗ ΑΠΟΣΤΟΛΟΥ ΠΑΥΛΟΥ</vt:lpstr>
      <vt:lpstr>ΔΡΑΣΗ ΑΠΟΣΤΟΛΟΥ ΠΑΥΛΟΥ</vt:lpstr>
      <vt:lpstr>ΔΡΑΣΗ ΑΠΟΣΤΟΛΟΥ ΠΑΥΛΟΥ</vt:lpstr>
      <vt:lpstr>ΔΡΑΣΗ ΑΠΟΣΤΟΛΟΥ ΠΑΥΛΟΥ</vt:lpstr>
      <vt:lpstr>ΜΕΤΑΝΑΣΤΕΥΣΕΙΣ ΣΗΜΙΤΩΝ (ΚΛΑΔΟΣ ΤΟΥΣ ΟΙ ΕΒΡΑΙΟΙ)</vt:lpstr>
      <vt:lpstr>ΔΙΑΣΠΑΣΗ ΤΟΥ ΕΝΙΑΙΟΥ ΒΑΣΙΛΕΙΟΥ</vt:lpstr>
      <vt:lpstr>ΒΑΒΥΛΩΝΙΟΣ ΑΙΧΜΑΛΩΣΙΑ</vt:lpstr>
      <vt:lpstr>ΑΙΤΙΑ ΜΕΤΑΝΑΣΤΕΥΣΗ ΙΟΥΔΑΙΩΝ ΣΤΟΝ ΕΛΛΑΔΙΚΟ ΧΩΡΟ</vt:lpstr>
      <vt:lpstr>Ασιδαίοι –Μακκαβαϊκή επανάσταση- Ασμοναίοι</vt:lpstr>
      <vt:lpstr>Ασιδαίοι –Μακκαβαϊκή επανάσταση- Ασμοναίοι</vt:lpstr>
      <vt:lpstr>Ασιδαίοι –Μακκαβαϊκή επανάσταση- Ασμοναίοι</vt:lpstr>
      <vt:lpstr>Ασιδαίοι –Μακκαβαϊκή επανάσταση- Ασμοναίοι</vt:lpstr>
      <vt:lpstr>Ασιδαίοι –Μακκαβαϊκή επανάσταση- Ασμοναίοι</vt:lpstr>
      <vt:lpstr>Ασιδαίοι –Μακκαβαϊκή επανάσταση- Ασμοναίοι</vt:lpstr>
      <vt:lpstr>ΠΟΙΟΣ ΘΕΩΡΕΙΤΑΙ ΙΟΥΔΑΙΟΣ</vt:lpstr>
      <vt:lpstr>ΠΗΓΕΣ ΠΟΥ ΜΑΡΤΥΡΟΥΝ ΤΗΝ ΠΑΡΟΥΣΙΑ ΕΒΡΑΙΩΝ ΣΤΗΝ ΕΛΛΑΔΑ</vt:lpstr>
      <vt:lpstr>ΠΗΓΕΣ ΠΟΥ ΜΑΡΤΥΡΟΥΝ ΤΗΝ ΠΑΡΟΥΣΙΑ ΕΒΡΑΙΩΝ ΣΤΗΝ ΕΛΛΑΔΑ</vt:lpstr>
      <vt:lpstr>ΠΗΓΕΣ ΠΟΥ ΜΑΡΤΥΡΟΥΝ ΤΗΝ ΠΑΡΟΥΣΙΑ ΕΒΡΑΙΩΝ ΣΤΗΝ ΕΛΛΑΔΑ</vt:lpstr>
      <vt:lpstr>ΠΗΓΕΣ ΠΟΥ ΜΑΡΤΥΡΟΥΝ ΤΗΝ ΠΑΡΟΥΣΙΑ ΕΒΡΑΙΩΝ ΣΤΗΝ ΕΛΛΑΔΑ</vt:lpstr>
      <vt:lpstr>ΤΥΠΟΙ ΟΡΓΑΝΩΣΗΣ ΤΩΝ ΙΟΥΔΑΪΚΩΝ ΚΟΙΝΟΤΗΤΩΝ ΣΤΗ ΔΙΑΣΠΟΡΑ</vt:lpstr>
      <vt:lpstr>ΤΥΠΟΙ ΟΡΓΑΝΩΣΗΣ ΤΩΝ ΙΟΥΔΑΪΚΩΝ ΚΟΙΝΟΤΗΤΩΝ ΣΤΗ ΔΙΑΣΠΟΡΑ</vt:lpstr>
      <vt:lpstr>ΤΥΠΟΙ ΟΡΓΑΝΩΣΗΣ ΤΩΝ ΙΟΥΔΑΪΚΩΝ ΚΟΙΝΟΤΗΤΩΝ ΣΤΗ ΔΙΑΣΠΟΡΑ</vt:lpstr>
      <vt:lpstr>ΦΙΛΙΠΠΟΙ</vt:lpstr>
      <vt:lpstr>ΘΕΣΣΑΛΟΝΙΚΗ</vt:lpstr>
      <vt:lpstr>ΒΕΡΟΙΑ</vt:lpstr>
      <vt:lpstr>ΑΘΗΝΑ - ΔΗΛΟΣ</vt:lpstr>
      <vt:lpstr>ΚΟΡΙΝΘΟΣ</vt:lpstr>
      <vt:lpstr>ΣΧΕΣΕΙΣ ΜΕ ΤΟ ΕΛΛΗΝΙΚΟ ΠΟΛΙΤΙΚΟ ΚΑΙ ΠΟΛΙΤΕΙΑΚΟ ΠΕΡΙΒΑΛΛΟΝ</vt:lpstr>
      <vt:lpstr>ΘΡΗΣΚΕΥΤΙΚΟΣ ΣΥΓΚΡΗΤΙΣΜΟΣ</vt:lpstr>
      <vt:lpstr>ΘΡΗΣΚΕΥΤΙΚΟΣ ΣΥΓΚΡΗΤΙΣΜΟΣ</vt:lpstr>
      <vt:lpstr>ΘΡΗΣΚΕΥΤΙΚΟΣ ΣΥΓΚΡΗΤΙΣΜΟΣ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ΠΑΡΟΥΣΙΑ ΤΩΝ ΕΒΡΑΙΩΝ ΣΤΙΣ ΕΛΛΗΝΙΚΕΣ ΠΟΛΕΙΣ ΤΗΣ Β΄ ΠΕΡΙΟΔΕΙΑΣ ΤΟΥ ΑΠΟΣΤΟΛΟΥ ΠΑΥΛΟΥ</dc:title>
  <dc:creator>hp</dc:creator>
  <cp:lastModifiedBy>ΣΩΤΗΡΗΣ</cp:lastModifiedBy>
  <cp:revision>95</cp:revision>
  <dcterms:modified xsi:type="dcterms:W3CDTF">2015-06-03T13:02:55Z</dcterms:modified>
</cp:coreProperties>
</file>