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75" r:id="rId6"/>
    <p:sldId id="260" r:id="rId7"/>
    <p:sldId id="261" r:id="rId8"/>
    <p:sldId id="262" r:id="rId9"/>
    <p:sldId id="263" r:id="rId10"/>
    <p:sldId id="264" r:id="rId11"/>
    <p:sldId id="265" r:id="rId12"/>
    <p:sldId id="266" r:id="rId13"/>
    <p:sldId id="273" r:id="rId14"/>
    <p:sldId id="274" r:id="rId15"/>
    <p:sldId id="267" r:id="rId16"/>
    <p:sldId id="268" r:id="rId17"/>
    <p:sldId id="269" r:id="rId18"/>
    <p:sldId id="270" r:id="rId19"/>
    <p:sldId id="271" r:id="rId20"/>
    <p:sldId id="272" r:id="rId21"/>
    <p:sldId id="276" r:id="rId22"/>
    <p:sldId id="277" r:id="rId23"/>
    <p:sldId id="280" r:id="rId24"/>
    <p:sldId id="279" r:id="rId25"/>
    <p:sldId id="278"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9" d="100"/>
          <a:sy n="109" d="100"/>
        </p:scale>
        <p:origin x="-492"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it-IT"/>
              <a:t>Fare clic per modificare lo stile del titolo</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AF239A9A-B4B0-4B32-B8CD-2E25E95134C4}" type="datetimeFigureOut">
              <a:rPr lang="en-US" dirty="0"/>
              <a:pPr/>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F25518A9-B687-4302-9395-2322403C6656}" type="datetimeFigureOut">
              <a:rPr lang="en-US" dirty="0"/>
              <a:pPr/>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1A99A684-0CB7-41E9-A4DF-5D1C2CA5BF6F}" type="datetimeFigureOut">
              <a:rPr lang="en-US" dirty="0"/>
              <a:pPr/>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it-IT"/>
              <a:t>Fare clic per modificare lo stile del titolo</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FEDD7C35-9E19-4518-A4B2-3B09CD8CC756}" type="datetimeFigureOut">
              <a:rPr lang="en-US" dirty="0"/>
              <a:pPr/>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26196DA8-8897-4DDF-BFB6-5D83863C837A}" type="datetimeFigureOut">
              <a:rPr lang="en-US" dirty="0"/>
              <a:pPr/>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it-IT"/>
              <a:t>Fare clic per modificare lo stile del titolo</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DCBBA708-C5F0-412D-90E2-1919F0D196AE}" type="datetimeFigureOut">
              <a:rPr lang="en-US" dirty="0"/>
              <a:pPr/>
              <a:t>9/13/2016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it-IT"/>
              <a:t>Fare clic per modificare lo stile del titolo</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A9C8F8FA-EF43-4642-9368-3F4E33039BD9}" type="datetimeFigureOut">
              <a:rPr lang="en-US" dirty="0"/>
              <a:pPr/>
              <a:t>9/13/2016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B61E721-B01C-4D5D-A3CA-2E5518383F10}" type="datetimeFigureOut">
              <a:rPr lang="en-US" dirty="0"/>
              <a:pPr/>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513FEF9-69D0-4F8C-A336-59491FBEDC47}" type="datetimeFigureOut">
              <a:rPr lang="en-US" dirty="0"/>
              <a:pPr/>
              <a:t>9/13/2016</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91E21DC-8981-44E6-BC8C-2BA8F673FFBB}" type="datetimeFigureOut">
              <a:rPr lang="en-US" dirty="0"/>
              <a:pPr/>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it-IT"/>
              <a:t>Fare clic per modificare lo stile del titolo</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AEB9C5D3-0140-4E75-8D7F-C0623D06DFD7}" type="datetimeFigureOut">
              <a:rPr lang="en-US" dirty="0"/>
              <a:pPr/>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dirty="0"/>
              <a:pPr/>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80322" y="3030008"/>
            <a:ext cx="4698355" cy="2906179"/>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5594123" y="3030008"/>
            <a:ext cx="4700059" cy="2906179"/>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dirty="0"/>
              <a:pPr/>
              <a:t>9/13/2016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C86811C9-A66C-49F0-970E-F7B68D9109A0}" type="datetimeFigureOut">
              <a:rPr lang="en-US" dirty="0"/>
              <a:pPr/>
              <a:t>9/13/2016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C01AE78-96A2-4A23-B183-3B6DB4374FE7}" type="datetimeFigureOut">
              <a:rPr lang="en-US" dirty="0"/>
              <a:pPr/>
              <a:t>9/13/2016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it-IT"/>
              <a:t>Fare clic per modificare lo stile del titolo</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73AE0757-B101-4811-9189-10EB2F458E2D}" type="datetimeFigureOut">
              <a:rPr lang="en-US" dirty="0"/>
              <a:pPr/>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7EBDC078-589F-40E3-816C-EE21D62B5BBA}" type="datetimeFigureOut">
              <a:rPr lang="en-US" dirty="0"/>
              <a:pPr/>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7004436-CA73-4D53-89B4-2A5C7347BF2F}" type="datetimeFigureOut">
              <a:rPr lang="en-US" dirty="0"/>
              <a:pPr/>
              <a:t>9/13/2016</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18744" y="1803862"/>
            <a:ext cx="8405712" cy="2302917"/>
          </a:xfrm>
        </p:spPr>
        <p:txBody>
          <a:bodyPr/>
          <a:lstStyle/>
          <a:p>
            <a:r>
              <a:rPr lang="el-GR" sz="3000" dirty="0"/>
              <a:t>Διαχριστιανικές </a:t>
            </a:r>
            <a:r>
              <a:rPr lang="el-GR" sz="3000" dirty="0" smtClean="0"/>
              <a:t>σχέσεις τον 20</a:t>
            </a:r>
            <a:r>
              <a:rPr lang="el-GR" sz="3000" baseline="30000" dirty="0" smtClean="0"/>
              <a:t>ο</a:t>
            </a:r>
            <a:r>
              <a:rPr lang="el-GR" sz="3000" dirty="0" smtClean="0"/>
              <a:t> και 21</a:t>
            </a:r>
            <a:r>
              <a:rPr lang="el-GR" sz="3000" baseline="30000" dirty="0" smtClean="0"/>
              <a:t>ο</a:t>
            </a:r>
            <a:r>
              <a:rPr lang="el-GR" sz="3000" dirty="0" smtClean="0"/>
              <a:t> αιώνα</a:t>
            </a:r>
            <a:r>
              <a:rPr lang="it-IT" sz="3000" dirty="0" smtClean="0"/>
              <a:t>.</a:t>
            </a:r>
            <a:r>
              <a:rPr lang="el-GR" sz="3000" dirty="0"/>
              <a:t/>
            </a:r>
            <a:br>
              <a:rPr lang="el-GR" sz="3000" dirty="0"/>
            </a:br>
            <a:r>
              <a:rPr lang="el-GR" sz="3000" dirty="0"/>
              <a:t>Ορθοδοξία-Καθολικισμός</a:t>
            </a:r>
            <a:r>
              <a:rPr lang="it-IT" sz="3000" dirty="0"/>
              <a:t/>
            </a:r>
            <a:br>
              <a:rPr lang="it-IT" sz="3000" dirty="0"/>
            </a:br>
            <a:r>
              <a:rPr lang="el-GR" sz="3000" dirty="0"/>
              <a:t> </a:t>
            </a:r>
            <a:endParaRPr lang="it-IT" sz="3000" dirty="0"/>
          </a:p>
        </p:txBody>
      </p:sp>
      <p:sp>
        <p:nvSpPr>
          <p:cNvPr id="3" name="Sottotitolo 2"/>
          <p:cNvSpPr>
            <a:spLocks noGrp="1"/>
          </p:cNvSpPr>
          <p:nvPr>
            <p:ph type="subTitle" idx="1"/>
          </p:nvPr>
        </p:nvSpPr>
        <p:spPr/>
        <p:txBody>
          <a:bodyPr>
            <a:normAutofit fontScale="85000" lnSpcReduction="10000"/>
          </a:bodyPr>
          <a:lstStyle/>
          <a:p>
            <a:r>
              <a:rPr lang="el-GR" cap="small" dirty="0"/>
              <a:t>Ελληνικ</a:t>
            </a:r>
            <a:r>
              <a:rPr lang="it-IT" cap="small" dirty="0"/>
              <a:t>o</a:t>
            </a:r>
            <a:r>
              <a:rPr lang="el-GR" cap="small" dirty="0"/>
              <a:t> Ανοιχτ</a:t>
            </a:r>
            <a:r>
              <a:rPr lang="it-IT" cap="small" dirty="0"/>
              <a:t>o</a:t>
            </a:r>
            <a:r>
              <a:rPr lang="el-GR" cap="small" dirty="0"/>
              <a:t> Πανεπιστ</a:t>
            </a:r>
            <a:r>
              <a:rPr lang="it-IT" cap="small" dirty="0"/>
              <a:t>h</a:t>
            </a:r>
            <a:r>
              <a:rPr lang="el-GR" cap="small" dirty="0"/>
              <a:t>μιο</a:t>
            </a:r>
          </a:p>
          <a:p>
            <a:r>
              <a:rPr lang="el-GR" dirty="0"/>
              <a:t>οπτικό διδακτικό υλικό για τις παραδόσεις του γ΄ Τόμου της ενότητας ΟΡΘ51</a:t>
            </a:r>
          </a:p>
          <a:p>
            <a:r>
              <a:rPr lang="el-GR" dirty="0"/>
              <a:t>επιμ. Δημήτρης Κεραμιδάς</a:t>
            </a:r>
            <a:r>
              <a:rPr lang="it-IT" dirty="0"/>
              <a:t>, </a:t>
            </a:r>
            <a:r>
              <a:rPr lang="el-GR" dirty="0"/>
              <a:t>Δρ. Ιεραποστολικής</a:t>
            </a:r>
          </a:p>
        </p:txBody>
      </p:sp>
    </p:spTree>
    <p:extLst>
      <p:ext uri="{BB962C8B-B14F-4D97-AF65-F5344CB8AC3E}">
        <p14:creationId xmlns:p14="http://schemas.microsoft.com/office/powerpoint/2010/main" xmlns="" val="910840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el-GR" dirty="0"/>
              <a:t>Πανορθόδοξες Διασκέψεις</a:t>
            </a:r>
            <a:endParaRPr lang="it-IT" dirty="0"/>
          </a:p>
        </p:txBody>
      </p:sp>
      <p:sp>
        <p:nvSpPr>
          <p:cNvPr id="3" name="Segnaposto contenuto 2"/>
          <p:cNvSpPr>
            <a:spLocks noGrp="1"/>
          </p:cNvSpPr>
          <p:nvPr>
            <p:ph idx="1"/>
          </p:nvPr>
        </p:nvSpPr>
        <p:spPr/>
        <p:txBody>
          <a:bodyPr/>
          <a:lstStyle/>
          <a:p>
            <a:pPr marL="0" indent="0">
              <a:buNone/>
            </a:pPr>
            <a:endParaRPr lang="el-GR" dirty="0"/>
          </a:p>
          <a:p>
            <a:pPr marL="0" indent="0">
              <a:buNone/>
            </a:pPr>
            <a:endParaRPr lang="el-GR" dirty="0"/>
          </a:p>
          <a:p>
            <a:pPr marL="0" indent="0">
              <a:buNone/>
            </a:pPr>
            <a:r>
              <a:rPr lang="el-GR" dirty="0"/>
              <a:t>Β΄ Πανορθόδοξη Διάσκεψη, Ρόδος 1963.</a:t>
            </a:r>
          </a:p>
          <a:p>
            <a:pPr marL="0" indent="0">
              <a:buNone/>
            </a:pPr>
            <a:r>
              <a:rPr lang="el-GR" dirty="0"/>
              <a:t>Αποφασίζει όπως η Ορθοδοξία ξεκινήσει τον</a:t>
            </a:r>
          </a:p>
          <a:p>
            <a:pPr marL="0" indent="0">
              <a:buNone/>
            </a:pPr>
            <a:r>
              <a:rPr lang="el-GR" dirty="0"/>
              <a:t>Θεολογικό διάλογο με τη Ρώμη</a:t>
            </a:r>
          </a:p>
          <a:p>
            <a:pPr marL="0" indent="0">
              <a:buNone/>
            </a:pPr>
            <a:r>
              <a:rPr lang="el-GR" dirty="0"/>
              <a:t>«επί ίσοις όροις»</a:t>
            </a:r>
          </a:p>
        </p:txBody>
      </p:sp>
      <p:pic>
        <p:nvPicPr>
          <p:cNvPr id="4" name="Immagine 3"/>
          <p:cNvPicPr>
            <a:picLocks noChangeAspect="1"/>
          </p:cNvPicPr>
          <p:nvPr/>
        </p:nvPicPr>
        <p:blipFill rotWithShape="1">
          <a:blip r:embed="rId2">
            <a:extLst>
              <a:ext uri="{28A0092B-C50C-407E-A947-70E740481C1C}">
                <a14:useLocalDpi xmlns:a14="http://schemas.microsoft.com/office/drawing/2010/main" xmlns="" val="0"/>
              </a:ext>
            </a:extLst>
          </a:blip>
          <a:srcRect l="464" t="222" r="126" b="1880"/>
          <a:stretch/>
        </p:blipFill>
        <p:spPr>
          <a:xfrm>
            <a:off x="7212650" y="3016665"/>
            <a:ext cx="4734371" cy="3580688"/>
          </a:xfrm>
          <a:prstGeom prst="rect">
            <a:avLst/>
          </a:prstGeom>
        </p:spPr>
      </p:pic>
    </p:spTree>
    <p:extLst>
      <p:ext uri="{BB962C8B-B14F-4D97-AF65-F5344CB8AC3E}">
        <p14:creationId xmlns:p14="http://schemas.microsoft.com/office/powerpoint/2010/main" xmlns="" val="1971110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el-GR" dirty="0"/>
              <a:t>Πανορθόδοξες Διασκέψεις</a:t>
            </a:r>
            <a:endParaRPr lang="it-IT" dirty="0"/>
          </a:p>
        </p:txBody>
      </p:sp>
      <p:sp>
        <p:nvSpPr>
          <p:cNvPr id="3" name="Segnaposto contenuto 2"/>
          <p:cNvSpPr>
            <a:spLocks noGrp="1"/>
          </p:cNvSpPr>
          <p:nvPr>
            <p:ph idx="1"/>
          </p:nvPr>
        </p:nvSpPr>
        <p:spPr>
          <a:xfrm>
            <a:off x="680321" y="2336872"/>
            <a:ext cx="11087238" cy="4521127"/>
          </a:xfrm>
        </p:spPr>
        <p:txBody>
          <a:bodyPr/>
          <a:lstStyle/>
          <a:p>
            <a:pPr marL="0" indent="0" algn="r">
              <a:buNone/>
            </a:pPr>
            <a:r>
              <a:rPr lang="el-GR" dirty="0"/>
              <a:t>Γ΄ Πανορθόδοξη Διάσκεψη, Ρόδος 1964</a:t>
            </a:r>
          </a:p>
          <a:p>
            <a:pPr marL="0" indent="0">
              <a:buNone/>
            </a:pPr>
            <a:endParaRPr lang="el-GR" dirty="0"/>
          </a:p>
          <a:p>
            <a:pPr marL="0" indent="0">
              <a:buNone/>
            </a:pPr>
            <a:r>
              <a:rPr lang="el-GR" dirty="0"/>
              <a:t>Κάθε Ορθόδοξη Εκκλησία</a:t>
            </a:r>
          </a:p>
          <a:p>
            <a:pPr marL="0" indent="0">
              <a:buNone/>
            </a:pPr>
            <a:r>
              <a:rPr lang="el-GR" dirty="0"/>
              <a:t>δικαιούται να έχει διμερείς</a:t>
            </a:r>
          </a:p>
          <a:p>
            <a:pPr marL="0" indent="0">
              <a:buNone/>
            </a:pPr>
            <a:r>
              <a:rPr lang="el-GR" dirty="0"/>
              <a:t>με τη Ρώμη στο όνομά της και</a:t>
            </a:r>
          </a:p>
          <a:p>
            <a:pPr marL="0" indent="0">
              <a:buNone/>
            </a:pPr>
            <a:r>
              <a:rPr lang="el-GR" i="1" dirty="0"/>
              <a:t>όχι</a:t>
            </a:r>
            <a:r>
              <a:rPr lang="el-GR" dirty="0"/>
              <a:t> στο όνομα όλης της Ορθοδοξίας</a:t>
            </a:r>
          </a:p>
          <a:p>
            <a:pPr marL="0" indent="0">
              <a:buNone/>
            </a:pPr>
            <a:endParaRPr lang="it-IT" dirty="0"/>
          </a:p>
        </p:txBody>
      </p:sp>
      <p:pic>
        <p:nvPicPr>
          <p:cNvPr id="4" name="Immagine 3"/>
          <p:cNvPicPr>
            <a:picLocks noChangeAspect="1"/>
          </p:cNvPicPr>
          <p:nvPr/>
        </p:nvPicPr>
        <p:blipFill>
          <a:blip r:embed="rId2"/>
          <a:stretch>
            <a:fillRect/>
          </a:stretch>
        </p:blipFill>
        <p:spPr>
          <a:xfrm>
            <a:off x="5743441" y="2940306"/>
            <a:ext cx="6348689" cy="2964838"/>
          </a:xfrm>
          <a:prstGeom prst="rect">
            <a:avLst/>
          </a:prstGeom>
        </p:spPr>
      </p:pic>
    </p:spTree>
    <p:extLst>
      <p:ext uri="{BB962C8B-B14F-4D97-AF65-F5344CB8AC3E}">
        <p14:creationId xmlns:p14="http://schemas.microsoft.com/office/powerpoint/2010/main" xmlns="" val="3216319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el-GR" dirty="0"/>
              <a:t>Πανορθόδοξες Διασκέψεις</a:t>
            </a:r>
            <a:endParaRPr lang="it-IT" dirty="0"/>
          </a:p>
        </p:txBody>
      </p:sp>
      <p:sp>
        <p:nvSpPr>
          <p:cNvPr id="3" name="Segnaposto contenuto 2"/>
          <p:cNvSpPr>
            <a:spLocks noGrp="1"/>
          </p:cNvSpPr>
          <p:nvPr>
            <p:ph idx="1"/>
          </p:nvPr>
        </p:nvSpPr>
        <p:spPr>
          <a:xfrm>
            <a:off x="680322" y="2336873"/>
            <a:ext cx="9603366" cy="3599316"/>
          </a:xfrm>
        </p:spPr>
        <p:txBody>
          <a:bodyPr>
            <a:normAutofit fontScale="92500" lnSpcReduction="10000"/>
          </a:bodyPr>
          <a:lstStyle/>
          <a:p>
            <a:pPr marL="0" indent="0">
              <a:buNone/>
            </a:pPr>
            <a:r>
              <a:rPr lang="el-GR" dirty="0"/>
              <a:t>Δ΄ Πανορθόδοξη Διάσκεψη, Σαμπεσύ (Ελβετία) 1968</a:t>
            </a:r>
          </a:p>
          <a:p>
            <a:pPr marL="0" indent="0">
              <a:buNone/>
            </a:pPr>
            <a:endParaRPr lang="el-GR" dirty="0"/>
          </a:p>
          <a:p>
            <a:pPr marL="0" indent="0">
              <a:buNone/>
            </a:pPr>
            <a:r>
              <a:rPr lang="el-GR" dirty="0"/>
              <a:t>Ιδρύονται διορθόδοξες επιτροπές</a:t>
            </a:r>
          </a:p>
          <a:p>
            <a:pPr marL="0" indent="0">
              <a:buNone/>
            </a:pPr>
            <a:r>
              <a:rPr lang="el-GR" dirty="0"/>
              <a:t>για την προετοιμασία των διμερών</a:t>
            </a:r>
          </a:p>
          <a:p>
            <a:pPr marL="0" indent="0">
              <a:buNone/>
            </a:pPr>
            <a:r>
              <a:rPr lang="el-GR" dirty="0"/>
              <a:t>θεολογικών διαλόγων με τη ΡΚ</a:t>
            </a:r>
          </a:p>
          <a:p>
            <a:pPr marL="0" indent="0">
              <a:buNone/>
            </a:pPr>
            <a:r>
              <a:rPr lang="el-GR" dirty="0"/>
              <a:t>Εκκλησία, τους Αγγλικανούς, τους</a:t>
            </a:r>
          </a:p>
          <a:p>
            <a:pPr marL="0" indent="0">
              <a:buNone/>
            </a:pPr>
            <a:r>
              <a:rPr lang="el-GR" dirty="0"/>
              <a:t>Παλαιοκαθολικούς, τις Αρχαίες</a:t>
            </a:r>
          </a:p>
          <a:p>
            <a:pPr marL="0" indent="0">
              <a:buNone/>
            </a:pPr>
            <a:r>
              <a:rPr lang="el-GR" dirty="0"/>
              <a:t>Ανατολικές Εκκλησίες, τους Λουθη-</a:t>
            </a:r>
          </a:p>
          <a:p>
            <a:pPr marL="0" indent="0">
              <a:buNone/>
            </a:pPr>
            <a:r>
              <a:rPr lang="el-GR" dirty="0"/>
              <a:t>ρανούς και το ΠΣΕ</a:t>
            </a:r>
            <a:endParaRPr lang="it-IT" dirty="0"/>
          </a:p>
        </p:txBody>
      </p:sp>
      <p:pic>
        <p:nvPicPr>
          <p:cNvPr id="1026" name="Picture 2" descr="Risultati immagini per πανορθόδοξη διάσκεψη 196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838797" y="2751745"/>
            <a:ext cx="6176356" cy="40067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7100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Οικουμενικές συνειδήσεις</a:t>
            </a:r>
            <a:br>
              <a:rPr lang="el-GR" dirty="0"/>
            </a:br>
            <a:r>
              <a:rPr lang="it-IT" dirty="0"/>
              <a:t>A</a:t>
            </a:r>
            <a:r>
              <a:rPr lang="el-GR" dirty="0"/>
              <a:t>΄: στον Καθολικισμό</a:t>
            </a:r>
            <a:endParaRPr lang="it-IT" dirty="0"/>
          </a:p>
        </p:txBody>
      </p:sp>
      <p:sp>
        <p:nvSpPr>
          <p:cNvPr id="3" name="Segnaposto contenuto 2"/>
          <p:cNvSpPr>
            <a:spLocks noGrp="1"/>
          </p:cNvSpPr>
          <p:nvPr>
            <p:ph idx="1"/>
          </p:nvPr>
        </p:nvSpPr>
        <p:spPr/>
        <p:txBody>
          <a:bodyPr>
            <a:normAutofit fontScale="92500" lnSpcReduction="10000"/>
          </a:bodyPr>
          <a:lstStyle/>
          <a:p>
            <a:pPr marL="0" indent="0">
              <a:buNone/>
            </a:pPr>
            <a:r>
              <a:rPr lang="el-GR" b="1" dirty="0"/>
              <a:t>Πάπας Ιωάννης ΚΓ΄(195</a:t>
            </a:r>
            <a:r>
              <a:rPr lang="it-IT" b="1" dirty="0"/>
              <a:t>8</a:t>
            </a:r>
            <a:r>
              <a:rPr lang="el-GR" b="1" dirty="0"/>
              <a:t>-19</a:t>
            </a:r>
            <a:r>
              <a:rPr lang="it-IT" b="1" dirty="0"/>
              <a:t>63</a:t>
            </a:r>
            <a:r>
              <a:rPr lang="el-GR" b="1" dirty="0"/>
              <a:t>): </a:t>
            </a:r>
            <a:r>
              <a:rPr lang="el-GR" dirty="0"/>
              <a:t>από το 1925 ως το 1934 στη Βουλγαρία και από το 1934 ως το 1944 στην Κων/πολη ως αποστολικός επιτετραμμένος του πάπα για την Τουρκία και την Ελλάδα. Επισκέφτηκε Αθήνα και Άγιο Όρος</a:t>
            </a:r>
          </a:p>
          <a:p>
            <a:pPr marL="0" indent="0">
              <a:buNone/>
            </a:pPr>
            <a:r>
              <a:rPr lang="el-GR" b="1" dirty="0"/>
              <a:t>Κληρικοί με οικουμενική ευαισθησία</a:t>
            </a:r>
            <a:r>
              <a:rPr lang="el-GR" dirty="0"/>
              <a:t>: </a:t>
            </a:r>
            <a:r>
              <a:rPr lang="it-IT" dirty="0"/>
              <a:t>Johannes Willebrands, Agostino Bea</a:t>
            </a:r>
            <a:r>
              <a:rPr lang="el-GR" dirty="0"/>
              <a:t>, </a:t>
            </a:r>
            <a:r>
              <a:rPr lang="it-IT" dirty="0"/>
              <a:t>Pierre </a:t>
            </a:r>
            <a:r>
              <a:rPr lang="it-IT" dirty="0" err="1"/>
              <a:t>Duprey</a:t>
            </a:r>
            <a:r>
              <a:rPr lang="el-GR" dirty="0"/>
              <a:t>. Ιδρύεται (1960) Γραμματεία για την Προώθηση της Ενότητας των Χριστιανών</a:t>
            </a:r>
          </a:p>
          <a:p>
            <a:pPr marL="0" indent="0">
              <a:buNone/>
            </a:pPr>
            <a:r>
              <a:rPr lang="el-GR" b="1" dirty="0"/>
              <a:t>Νέα γενιά καθολικών θεολόγων</a:t>
            </a:r>
            <a:r>
              <a:rPr lang="el-GR" dirty="0"/>
              <a:t>: προωθείται η μελέτη της βιβλικής παράδοσης, η κριτική στάση έναντι της παραδοσιακής σχολαστικής θεολογίας, η ανάδειξη των πατέρων, η λειτουργική διάσταση της Εκκλησίας κτλ. Εκπρόσωποι: </a:t>
            </a:r>
            <a:r>
              <a:rPr lang="it-IT" dirty="0"/>
              <a:t>Karl </a:t>
            </a:r>
            <a:r>
              <a:rPr lang="it-IT" dirty="0" err="1"/>
              <a:t>Rahner</a:t>
            </a:r>
            <a:r>
              <a:rPr lang="it-IT" dirty="0"/>
              <a:t>, Henri de </a:t>
            </a:r>
            <a:r>
              <a:rPr lang="it-IT" dirty="0" err="1"/>
              <a:t>Lubac</a:t>
            </a:r>
            <a:r>
              <a:rPr lang="it-IT" dirty="0"/>
              <a:t>, Yves Congar, Jean Daniélou, Pierre </a:t>
            </a:r>
            <a:r>
              <a:rPr lang="it-IT" dirty="0" err="1"/>
              <a:t>Teilhard</a:t>
            </a:r>
            <a:r>
              <a:rPr lang="it-IT" dirty="0"/>
              <a:t> de </a:t>
            </a:r>
            <a:r>
              <a:rPr lang="it-IT" dirty="0" err="1"/>
              <a:t>Chardin</a:t>
            </a:r>
            <a:r>
              <a:rPr lang="it-IT" dirty="0"/>
              <a:t> </a:t>
            </a:r>
            <a:r>
              <a:rPr lang="el-GR" dirty="0"/>
              <a:t>κ.α.</a:t>
            </a:r>
            <a:endParaRPr lang="it-IT" dirty="0"/>
          </a:p>
        </p:txBody>
      </p:sp>
    </p:spTree>
    <p:extLst>
      <p:ext uri="{BB962C8B-B14F-4D97-AF65-F5344CB8AC3E}">
        <p14:creationId xmlns:p14="http://schemas.microsoft.com/office/powerpoint/2010/main" xmlns="" val="1980704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Οικουμενικές συνειδήσεις</a:t>
            </a:r>
            <a:br>
              <a:rPr lang="el-GR" dirty="0"/>
            </a:br>
            <a:r>
              <a:rPr lang="el-GR" dirty="0"/>
              <a:t>Β΄: </a:t>
            </a:r>
            <a:r>
              <a:rPr lang="el-GR" i="1" dirty="0"/>
              <a:t>στην Ορθοδοξία</a:t>
            </a:r>
            <a:endParaRPr lang="it-IT" i="1" dirty="0"/>
          </a:p>
        </p:txBody>
      </p:sp>
      <p:sp>
        <p:nvSpPr>
          <p:cNvPr id="3" name="Segnaposto contenuto 2"/>
          <p:cNvSpPr>
            <a:spLocks noGrp="1"/>
          </p:cNvSpPr>
          <p:nvPr>
            <p:ph idx="1"/>
          </p:nvPr>
        </p:nvSpPr>
        <p:spPr/>
        <p:txBody>
          <a:bodyPr/>
          <a:lstStyle/>
          <a:p>
            <a:pPr marL="0" indent="0">
              <a:buNone/>
            </a:pPr>
            <a:r>
              <a:rPr lang="el-GR" dirty="0"/>
              <a:t>Η ρωσική διασπορά (Γεώργιος Φλωρόφσκυ, Ιωάννης Μέγιεντορφ, Νίκολας Αφανάσιεφ, Αλεξάντερ Σμέμαν)</a:t>
            </a:r>
          </a:p>
          <a:p>
            <a:pPr marL="0" indent="0">
              <a:buNone/>
            </a:pPr>
            <a:r>
              <a:rPr lang="el-GR" dirty="0"/>
              <a:t>Έλληνες εκκλησιαστικοί και θεολόγοι (Νίκος Νησιώτης, Μητροπολίτης Εδέσσης/μετ. Θεσσαλονίκης Παντελεήμων Παπαγεωργίου, Ιωάννης </a:t>
            </a:r>
            <a:r>
              <a:rPr lang="el-GR" dirty="0" smtClean="0"/>
              <a:t>Καρμίρης, Σάββας Αγουρίδης)</a:t>
            </a:r>
            <a:endParaRPr lang="el-GR" dirty="0"/>
          </a:p>
          <a:p>
            <a:pPr marL="0" indent="0">
              <a:buNone/>
            </a:pPr>
            <a:r>
              <a:rPr lang="el-GR" dirty="0"/>
              <a:t>Εκκλησιαστικοί του Οικουμενικού Πατριαρχείου (Μητροπολίτης Σελευκείας/μετ. Θυατείρων Γερμανός, Μητροπολίτης Ηλιουπόλεως και Θείρων/μετ. Χαλκηδόνος </a:t>
            </a:r>
            <a:r>
              <a:rPr lang="el-GR" dirty="0" smtClean="0"/>
              <a:t>Μελίτων, Μητροπολίτης Σηλυβρίας Αιμιλιανός Τιμιάδης)</a:t>
            </a:r>
            <a:endParaRPr lang="it-IT" dirty="0"/>
          </a:p>
        </p:txBody>
      </p:sp>
    </p:spTree>
    <p:extLst>
      <p:ext uri="{BB962C8B-B14F-4D97-AF65-F5344CB8AC3E}">
        <p14:creationId xmlns:p14="http://schemas.microsoft.com/office/powerpoint/2010/main" xmlns="" val="2779187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Β΄ Βατικανή Σύνοδος (1962-1965)</a:t>
            </a:r>
            <a:endParaRPr lang="it-IT" dirty="0"/>
          </a:p>
        </p:txBody>
      </p:sp>
      <p:sp>
        <p:nvSpPr>
          <p:cNvPr id="3" name="Segnaposto contenuto 2"/>
          <p:cNvSpPr>
            <a:spLocks noGrp="1"/>
          </p:cNvSpPr>
          <p:nvPr>
            <p:ph idx="1"/>
          </p:nvPr>
        </p:nvSpPr>
        <p:spPr>
          <a:xfrm>
            <a:off x="680321" y="2336873"/>
            <a:ext cx="11511679" cy="4431396"/>
          </a:xfrm>
        </p:spPr>
        <p:txBody>
          <a:bodyPr/>
          <a:lstStyle/>
          <a:p>
            <a:pPr marL="0" indent="0">
              <a:buNone/>
            </a:pPr>
            <a:r>
              <a:rPr lang="el-GR" dirty="0"/>
              <a:t>Από τη δεκαετία του ’50 και μετά...</a:t>
            </a:r>
          </a:p>
          <a:p>
            <a:pPr marL="0" indent="0">
              <a:buNone/>
            </a:pPr>
            <a:r>
              <a:rPr lang="el-GR" dirty="0"/>
              <a:t>η Καθολική Εκκλησία αναζητά την επικαιροποίηση της διδασκαλίας και την επαναβάπτιση στις βιβλικές, πατερικές, λειτουργικές πηγές της αρχαίας Εκκλησίας</a:t>
            </a:r>
          </a:p>
          <a:p>
            <a:pPr marL="0" indent="0">
              <a:buNone/>
            </a:pPr>
            <a:r>
              <a:rPr lang="el-GR" dirty="0"/>
              <a:t>Το αίτημα για μεταστροφή των μη καθολικών στη Ρώμη γίνεται, πλέον, «μεταστροφή» της Ρώμης στην οικουμενική κίνηση</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905570" y="4726479"/>
            <a:ext cx="6143848" cy="2041790"/>
          </a:xfrm>
          <a:prstGeom prst="rect">
            <a:avLst/>
          </a:prstGeom>
        </p:spPr>
      </p:pic>
    </p:spTree>
    <p:extLst>
      <p:ext uri="{BB962C8B-B14F-4D97-AF65-F5344CB8AC3E}">
        <p14:creationId xmlns:p14="http://schemas.microsoft.com/office/powerpoint/2010/main" xmlns="" val="613359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Β΄ Βατικανή Σύνοδος</a:t>
            </a:r>
            <a:br>
              <a:rPr lang="el-GR" dirty="0"/>
            </a:br>
            <a:r>
              <a:rPr lang="el-GR" dirty="0"/>
              <a:t>2860 επίσκοποι από 116 χώρες</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900892" y="2028306"/>
            <a:ext cx="6988781" cy="4656810"/>
          </a:xfrm>
          <a:prstGeom prst="rect">
            <a:avLst/>
          </a:prstGeom>
        </p:spPr>
      </p:pic>
      <p:pic>
        <p:nvPicPr>
          <p:cNvPr id="6" name="Segnaposto contenuto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5575" y="2422258"/>
            <a:ext cx="3598863" cy="3598863"/>
          </a:xfrm>
          <a:prstGeom prst="rect">
            <a:avLst/>
          </a:prstGeom>
        </p:spPr>
      </p:pic>
    </p:spTree>
    <p:extLst>
      <p:ext uri="{BB962C8B-B14F-4D97-AF65-F5344CB8AC3E}">
        <p14:creationId xmlns:p14="http://schemas.microsoft.com/office/powerpoint/2010/main" xmlns="" val="4141285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Β΄ Βατικανή Σύνοδος: επικαιροποίηση της διδασκαλίας και </a:t>
            </a:r>
            <a:r>
              <a:rPr lang="it-IT" dirty="0"/>
              <a:t> </a:t>
            </a:r>
            <a:r>
              <a:rPr lang="it-IT" i="1" dirty="0" err="1"/>
              <a:t>ressourcement</a:t>
            </a:r>
            <a:endParaRPr lang="it-IT" i="1"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33308" y="2503918"/>
            <a:ext cx="6144081" cy="3975582"/>
          </a:xfrm>
        </p:spPr>
      </p:pic>
      <p:pic>
        <p:nvPicPr>
          <p:cNvPr id="3" name="Immagin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05101" y="2924552"/>
            <a:ext cx="3981942" cy="2785721"/>
          </a:xfrm>
          <a:prstGeom prst="rect">
            <a:avLst/>
          </a:prstGeom>
        </p:spPr>
      </p:pic>
    </p:spTree>
    <p:extLst>
      <p:ext uri="{BB962C8B-B14F-4D97-AF65-F5344CB8AC3E}">
        <p14:creationId xmlns:p14="http://schemas.microsoft.com/office/powerpoint/2010/main" xmlns="" val="645100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Β΄ Βατικανή Σύνοδος: 4 περίοδοι, 1962-1965</a:t>
            </a:r>
            <a:endParaRPr lang="it-IT" dirty="0"/>
          </a:p>
        </p:txBody>
      </p:sp>
      <p:pic>
        <p:nvPicPr>
          <p:cNvPr id="8" name="Immagine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719652" y="2029507"/>
            <a:ext cx="6774442" cy="4699173"/>
          </a:xfrm>
          <a:prstGeom prst="rect">
            <a:avLst/>
          </a:prstGeom>
        </p:spPr>
      </p:pic>
      <p:pic>
        <p:nvPicPr>
          <p:cNvPr id="7" name="Segnaposto contenuto 6"/>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398396" y="2456441"/>
            <a:ext cx="3821111" cy="3598863"/>
          </a:xfrm>
          <a:prstGeom prst="rect">
            <a:avLst/>
          </a:prstGeom>
        </p:spPr>
      </p:pic>
    </p:spTree>
    <p:extLst>
      <p:ext uri="{BB962C8B-B14F-4D97-AF65-F5344CB8AC3E}">
        <p14:creationId xmlns:p14="http://schemas.microsoft.com/office/powerpoint/2010/main" xmlns="" val="1194137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Β΄ Βατικανή Σύνοδος: σημασία της</a:t>
            </a:r>
            <a:endParaRPr lang="it-IT" dirty="0"/>
          </a:p>
        </p:txBody>
      </p:sp>
      <p:sp>
        <p:nvSpPr>
          <p:cNvPr id="3" name="Segnaposto contenuto 2"/>
          <p:cNvSpPr>
            <a:spLocks noGrp="1"/>
          </p:cNvSpPr>
          <p:nvPr>
            <p:ph idx="1"/>
          </p:nvPr>
        </p:nvSpPr>
        <p:spPr>
          <a:xfrm>
            <a:off x="680321" y="2336872"/>
            <a:ext cx="9613861" cy="3995561"/>
          </a:xfrm>
        </p:spPr>
        <p:txBody>
          <a:bodyPr/>
          <a:lstStyle/>
          <a:p>
            <a:r>
              <a:rPr lang="el-GR" b="1" i="1" dirty="0"/>
              <a:t>Οικουμενικό άνοιγμα</a:t>
            </a:r>
          </a:p>
          <a:p>
            <a:r>
              <a:rPr lang="el-GR" b="1" i="1" dirty="0"/>
              <a:t>Διάλογος με τους μη χριστιανούς</a:t>
            </a:r>
          </a:p>
          <a:p>
            <a:r>
              <a:rPr lang="el-GR" b="1" i="1" dirty="0"/>
              <a:t>Λειτουργική ανανέωση</a:t>
            </a:r>
          </a:p>
          <a:p>
            <a:r>
              <a:rPr lang="el-GR" b="1" i="1" dirty="0"/>
              <a:t>Εγκατάλειψη της απολογητικής, νεο-σχολαστικής θεολογίας και υιοθέτησης θετικής θεολογικής μεθόδου</a:t>
            </a:r>
          </a:p>
          <a:p>
            <a:r>
              <a:rPr lang="el-GR" b="1" i="1" dirty="0"/>
              <a:t>Άνοιγμα στους λαϊκούς</a:t>
            </a:r>
          </a:p>
          <a:p>
            <a:r>
              <a:rPr lang="el-GR" b="1" i="1" dirty="0"/>
              <a:t>Αναζήτηση μιας πιο «συλλογικής» άσκησης του παπικού πρωτείου</a:t>
            </a:r>
            <a:endParaRPr lang="it-IT" b="1" i="1" dirty="0"/>
          </a:p>
        </p:txBody>
      </p:sp>
    </p:spTree>
    <p:extLst>
      <p:ext uri="{BB962C8B-B14F-4D97-AF65-F5344CB8AC3E}">
        <p14:creationId xmlns:p14="http://schemas.microsoft.com/office/powerpoint/2010/main" xmlns="" val="2776625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smtClean="0"/>
              <a:t>Προς </a:t>
            </a:r>
            <a:r>
              <a:rPr lang="el-GR" dirty="0"/>
              <a:t>το σχίσμα του </a:t>
            </a:r>
            <a:r>
              <a:rPr lang="el-GR" dirty="0" smtClean="0"/>
              <a:t>1054</a:t>
            </a:r>
            <a:endParaRPr lang="it-IT" dirty="0"/>
          </a:p>
        </p:txBody>
      </p:sp>
      <p:sp>
        <p:nvSpPr>
          <p:cNvPr id="3" name="Segnaposto contenuto 2"/>
          <p:cNvSpPr>
            <a:spLocks noGrp="1"/>
          </p:cNvSpPr>
          <p:nvPr>
            <p:ph idx="1"/>
          </p:nvPr>
        </p:nvSpPr>
        <p:spPr/>
        <p:txBody>
          <a:bodyPr/>
          <a:lstStyle/>
          <a:p>
            <a:pPr marL="0" indent="0">
              <a:buNone/>
            </a:pPr>
            <a:r>
              <a:rPr lang="el-GR" dirty="0"/>
              <a:t>Ορθόδοξοι και Καθολικοί («έλληνες» και «λατίνοι»...) βρίσκονταν σε πλήρη κοινωνία μέχρι τα αναθέματα του 1054</a:t>
            </a:r>
          </a:p>
          <a:p>
            <a:pPr marL="0" indent="0">
              <a:buNone/>
            </a:pPr>
            <a:endParaRPr lang="el-GR" dirty="0"/>
          </a:p>
          <a:p>
            <a:pPr marL="0" indent="0">
              <a:buNone/>
            </a:pPr>
            <a:r>
              <a:rPr lang="el-GR" dirty="0"/>
              <a:t>Επαφές προς αποκατάσταση της ενότητας συνεχίστηκαν και μετά το 1054 με τη διαμεσολάβηση των βυζαντινών Αυτοκρατόρων</a:t>
            </a:r>
          </a:p>
          <a:p>
            <a:pPr marL="0" indent="0">
              <a:buNone/>
            </a:pPr>
            <a:endParaRPr lang="el-GR" dirty="0"/>
          </a:p>
          <a:p>
            <a:pPr marL="0" indent="0">
              <a:buNone/>
            </a:pPr>
            <a:r>
              <a:rPr lang="el-GR" dirty="0"/>
              <a:t>Μια κάποια υπαρκτή κοινωνία μεταξύ Ανατολικών και Δυτικών χριστιανών εξακολουθούσε να υπάρχει μέχρι τον 13</a:t>
            </a:r>
            <a:r>
              <a:rPr lang="el-GR" baseline="30000" dirty="0"/>
              <a:t>ο</a:t>
            </a:r>
            <a:r>
              <a:rPr lang="el-GR" dirty="0"/>
              <a:t> αιώνα</a:t>
            </a:r>
            <a:endParaRPr lang="it-IT" dirty="0"/>
          </a:p>
        </p:txBody>
      </p:sp>
    </p:spTree>
    <p:extLst>
      <p:ext uri="{BB962C8B-B14F-4D97-AF65-F5344CB8AC3E}">
        <p14:creationId xmlns:p14="http://schemas.microsoft.com/office/powerpoint/2010/main" xmlns="" val="818196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0321" y="753228"/>
            <a:ext cx="10642857" cy="1080938"/>
          </a:xfrm>
        </p:spPr>
        <p:txBody>
          <a:bodyPr>
            <a:normAutofit/>
          </a:bodyPr>
          <a:lstStyle/>
          <a:p>
            <a:r>
              <a:rPr lang="el-GR" dirty="0"/>
              <a:t>Β΄ Βατικανή Σύνοδος: ορθόδοξοι παρατηρητές</a:t>
            </a:r>
            <a:endParaRPr lang="it-IT" dirty="0"/>
          </a:p>
        </p:txBody>
      </p:sp>
      <p:sp>
        <p:nvSpPr>
          <p:cNvPr id="3" name="Segnaposto contenuto 2"/>
          <p:cNvSpPr>
            <a:spLocks noGrp="1"/>
          </p:cNvSpPr>
          <p:nvPr>
            <p:ph idx="1"/>
          </p:nvPr>
        </p:nvSpPr>
        <p:spPr>
          <a:xfrm>
            <a:off x="680321" y="2336872"/>
            <a:ext cx="10813772" cy="4320301"/>
          </a:xfrm>
        </p:spPr>
        <p:txBody>
          <a:bodyPr>
            <a:normAutofit/>
          </a:bodyPr>
          <a:lstStyle/>
          <a:p>
            <a:pPr marL="0" indent="0">
              <a:buNone/>
            </a:pPr>
            <a:r>
              <a:rPr lang="el-GR" dirty="0"/>
              <a:t>Η β΄ Πανορθόδοξη Διάσκεψη αποφάσισε όπως η</a:t>
            </a:r>
          </a:p>
          <a:p>
            <a:pPr marL="0" indent="0">
              <a:buNone/>
            </a:pPr>
            <a:r>
              <a:rPr lang="el-GR" dirty="0"/>
              <a:t>κάθε Ορθόδοξη Εκκλησία να μπορεί ν’ αποστείλει</a:t>
            </a:r>
          </a:p>
          <a:p>
            <a:pPr marL="0" indent="0">
              <a:buNone/>
            </a:pPr>
            <a:r>
              <a:rPr lang="el-GR" dirty="0"/>
              <a:t>παρατηρητές στη β΄ Βατικανή Σύνοδο στο όνομά της</a:t>
            </a:r>
          </a:p>
          <a:p>
            <a:pPr marL="0" indent="0">
              <a:buNone/>
            </a:pPr>
            <a:r>
              <a:rPr lang="el-GR" dirty="0"/>
              <a:t>και όχι στο όνομα όλης της Ορθοδοξίας</a:t>
            </a:r>
            <a:endParaRPr lang="it-IT" dirty="0"/>
          </a:p>
          <a:p>
            <a:pPr marL="0" indent="0">
              <a:buNone/>
            </a:pPr>
            <a:r>
              <a:rPr lang="it-IT" dirty="0"/>
              <a:t>(A. Schmemann, P. Evdokimov, </a:t>
            </a:r>
          </a:p>
          <a:p>
            <a:pPr marL="0" indent="0">
              <a:buNone/>
            </a:pPr>
            <a:r>
              <a:rPr lang="it-IT" dirty="0"/>
              <a:t>N. </a:t>
            </a:r>
            <a:r>
              <a:rPr lang="el-GR" dirty="0"/>
              <a:t>Νησιώτης</a:t>
            </a:r>
            <a:r>
              <a:rPr lang="it-IT" dirty="0"/>
              <a:t>, </a:t>
            </a:r>
            <a:r>
              <a:rPr lang="el-GR" dirty="0"/>
              <a:t>Ι</a:t>
            </a:r>
            <a:r>
              <a:rPr lang="it-IT" dirty="0"/>
              <a:t>. </a:t>
            </a:r>
            <a:r>
              <a:rPr lang="el-GR" dirty="0"/>
              <a:t>Ρωμανίδης</a:t>
            </a:r>
            <a:r>
              <a:rPr lang="it-IT" dirty="0"/>
              <a:t>, V. Borovoy).</a:t>
            </a:r>
            <a:endParaRPr lang="el-GR" dirty="0"/>
          </a:p>
          <a:p>
            <a:pPr marL="0" indent="0">
              <a:buNone/>
            </a:pPr>
            <a:r>
              <a:rPr lang="el-GR" dirty="0"/>
              <a:t>Μέσω των παρατηρητών</a:t>
            </a:r>
            <a:r>
              <a:rPr lang="it-IT" dirty="0"/>
              <a:t> </a:t>
            </a:r>
            <a:r>
              <a:rPr lang="el-GR" dirty="0"/>
              <a:t>η ορθόδοξη θεολογία έγινε</a:t>
            </a:r>
            <a:endParaRPr lang="it-IT" dirty="0"/>
          </a:p>
          <a:p>
            <a:pPr marL="0" indent="0">
              <a:buNone/>
            </a:pPr>
            <a:r>
              <a:rPr lang="el-GR" dirty="0"/>
              <a:t>περισσότερο οικεία</a:t>
            </a:r>
            <a:r>
              <a:rPr lang="it-IT" dirty="0"/>
              <a:t> </a:t>
            </a:r>
            <a:r>
              <a:rPr lang="el-GR" dirty="0"/>
              <a:t>και αναπτύχθηκαν δεσμοί φιλίας</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80642" y="2930729"/>
            <a:ext cx="3175000" cy="3644900"/>
          </a:xfrm>
          <a:prstGeom prst="rect">
            <a:avLst/>
          </a:prstGeom>
        </p:spPr>
      </p:pic>
    </p:spTree>
    <p:extLst>
      <p:ext uri="{BB962C8B-B14F-4D97-AF65-F5344CB8AC3E}">
        <p14:creationId xmlns:p14="http://schemas.microsoft.com/office/powerpoint/2010/main" xmlns="" val="302076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Προς την καταλλαγή: ο «διάλογος της αγάπης»</a:t>
            </a:r>
            <a:endParaRPr lang="it-IT" dirty="0"/>
          </a:p>
        </p:txBody>
      </p:sp>
      <p:sp>
        <p:nvSpPr>
          <p:cNvPr id="3" name="Segnaposto contenuto 2"/>
          <p:cNvSpPr>
            <a:spLocks noGrp="1"/>
          </p:cNvSpPr>
          <p:nvPr>
            <p:ph idx="1"/>
          </p:nvPr>
        </p:nvSpPr>
        <p:spPr>
          <a:xfrm>
            <a:off x="680321" y="2042446"/>
            <a:ext cx="10232658" cy="4708732"/>
          </a:xfrm>
        </p:spPr>
        <p:txBody>
          <a:bodyPr/>
          <a:lstStyle/>
          <a:p>
            <a:pPr marL="0" indent="0">
              <a:buNone/>
            </a:pPr>
            <a:r>
              <a:rPr lang="el-GR" dirty="0"/>
              <a:t>Ιανουάριος 1964, Άγιοι Τόποι:</a:t>
            </a:r>
          </a:p>
          <a:p>
            <a:pPr marL="0" indent="0">
              <a:buNone/>
            </a:pPr>
            <a:r>
              <a:rPr lang="el-GR" dirty="0"/>
              <a:t>συνάντηση και εναγκαλισμός</a:t>
            </a:r>
          </a:p>
          <a:p>
            <a:pPr marL="0" indent="0">
              <a:buNone/>
            </a:pPr>
            <a:r>
              <a:rPr lang="el-GR" dirty="0"/>
              <a:t>Οικ. πατριάρχη Αθηναγόρα – Πάπα Παύλου ΣΤ΄</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371341" y="2169504"/>
            <a:ext cx="3175000" cy="4330700"/>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186312" y="3825832"/>
            <a:ext cx="3300939" cy="2674372"/>
          </a:xfrm>
          <a:prstGeom prst="rect">
            <a:avLst/>
          </a:prstGeom>
        </p:spPr>
      </p:pic>
    </p:spTree>
    <p:extLst>
      <p:ext uri="{BB962C8B-B14F-4D97-AF65-F5344CB8AC3E}">
        <p14:creationId xmlns:p14="http://schemas.microsoft.com/office/powerpoint/2010/main" xmlns="" val="4019844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Προς την καταλλαγή: ο «διάλογος της αγάπης»</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002069" y="2575778"/>
            <a:ext cx="2647950" cy="2676525"/>
          </a:xfrm>
        </p:spPr>
      </p:pic>
      <p:pic>
        <p:nvPicPr>
          <p:cNvPr id="5" name="Immagine 4"/>
          <p:cNvPicPr>
            <a:picLocks noChangeAspect="1"/>
          </p:cNvPicPr>
          <p:nvPr/>
        </p:nvPicPr>
        <p:blipFill rotWithShape="1">
          <a:blip r:embed="rId3">
            <a:extLst>
              <a:ext uri="{28A0092B-C50C-407E-A947-70E740481C1C}">
                <a14:useLocalDpi xmlns:a14="http://schemas.microsoft.com/office/drawing/2010/main" xmlns="" val="0"/>
              </a:ext>
            </a:extLst>
          </a:blip>
          <a:srcRect r="1309" b="1477"/>
          <a:stretch/>
        </p:blipFill>
        <p:spPr>
          <a:xfrm>
            <a:off x="4837831" y="2106282"/>
            <a:ext cx="6160606" cy="4576529"/>
          </a:xfrm>
          <a:prstGeom prst="rect">
            <a:avLst/>
          </a:prstGeom>
        </p:spPr>
      </p:pic>
    </p:spTree>
    <p:extLst>
      <p:ext uri="{BB962C8B-B14F-4D97-AF65-F5344CB8AC3E}">
        <p14:creationId xmlns:p14="http://schemas.microsoft.com/office/powerpoint/2010/main" xmlns="" val="3885227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Προς την καταλλαγή: ο «διάλογος της αγάπης»</a:t>
            </a:r>
            <a:endParaRPr lang="it-IT" dirty="0"/>
          </a:p>
        </p:txBody>
      </p:sp>
      <p:sp>
        <p:nvSpPr>
          <p:cNvPr id="3" name="Segnaposto contenuto 2"/>
          <p:cNvSpPr>
            <a:spLocks noGrp="1"/>
          </p:cNvSpPr>
          <p:nvPr>
            <p:ph idx="1"/>
          </p:nvPr>
        </p:nvSpPr>
        <p:spPr>
          <a:xfrm>
            <a:off x="680322" y="2655761"/>
            <a:ext cx="6195263" cy="3280428"/>
          </a:xfrm>
        </p:spPr>
        <p:txBody>
          <a:bodyPr>
            <a:normAutofit lnSpcReduction="10000"/>
          </a:bodyPr>
          <a:lstStyle/>
          <a:p>
            <a:pPr marL="0" indent="0">
              <a:buNone/>
            </a:pPr>
            <a:r>
              <a:rPr lang="el-GR" dirty="0"/>
              <a:t>1965: Άρση των αναθεμάτων (όχι του σχίσματος) του 1054 ταυτόχρονα στη Ρώμη (βασιλική Αγ. Πέτρου) και την Κων/πολη (πατριαρχικός Ναός Αγ. Γεωργίου)</a:t>
            </a:r>
          </a:p>
          <a:p>
            <a:pPr marL="0" indent="0">
              <a:buNone/>
            </a:pPr>
            <a:endParaRPr lang="el-GR" dirty="0"/>
          </a:p>
          <a:p>
            <a:pPr marL="0" indent="0">
              <a:buNone/>
            </a:pPr>
            <a:r>
              <a:rPr lang="el-GR" dirty="0"/>
              <a:t>Ήρθη όχι το σχίσμα και οι αιτίες του αλλά τα αναθέματα «των οποίων η ανάμνησις επενεργεί ως κώλυμα εις την εν αγάπη προσέγγισιν»</a:t>
            </a:r>
            <a:endParaRPr lang="it-IT" dirty="0"/>
          </a:p>
        </p:txBody>
      </p:sp>
      <p:pic>
        <p:nvPicPr>
          <p:cNvPr id="4" name="Immagine 3"/>
          <p:cNvPicPr>
            <a:picLocks noChangeAspect="1"/>
          </p:cNvPicPr>
          <p:nvPr/>
        </p:nvPicPr>
        <p:blipFill rotWithShape="1">
          <a:blip r:embed="rId2">
            <a:extLst>
              <a:ext uri="{28A0092B-C50C-407E-A947-70E740481C1C}">
                <a14:useLocalDpi xmlns:a14="http://schemas.microsoft.com/office/drawing/2010/main" xmlns="" val="0"/>
              </a:ext>
            </a:extLst>
          </a:blip>
          <a:srcRect l="3475" t="5672" r="2406" b="4300"/>
          <a:stretch/>
        </p:blipFill>
        <p:spPr>
          <a:xfrm>
            <a:off x="7520299" y="2264636"/>
            <a:ext cx="3948157" cy="2862842"/>
          </a:xfrm>
          <a:prstGeom prst="rect">
            <a:avLst/>
          </a:prstGeom>
        </p:spPr>
      </p:pic>
      <p:sp>
        <p:nvSpPr>
          <p:cNvPr id="5" name="CasellaDiTesto 4"/>
          <p:cNvSpPr txBox="1"/>
          <p:nvPr/>
        </p:nvSpPr>
        <p:spPr>
          <a:xfrm>
            <a:off x="8141678" y="5251390"/>
            <a:ext cx="2901460" cy="738664"/>
          </a:xfrm>
          <a:prstGeom prst="rect">
            <a:avLst/>
          </a:prstGeom>
          <a:noFill/>
        </p:spPr>
        <p:txBody>
          <a:bodyPr wrap="square" rtlCol="0">
            <a:spAutoFit/>
          </a:bodyPr>
          <a:lstStyle/>
          <a:p>
            <a:pPr algn="ctr"/>
            <a:r>
              <a:rPr lang="el-GR" sz="1400" dirty="0"/>
              <a:t>Η Παπική Πράξη</a:t>
            </a:r>
          </a:p>
          <a:p>
            <a:pPr algn="ctr"/>
            <a:r>
              <a:rPr lang="it-IT" sz="1400" i="1" dirty="0"/>
              <a:t>Ambulate in </a:t>
            </a:r>
            <a:r>
              <a:rPr lang="it-IT" sz="1400" i="1" dirty="0" err="1"/>
              <a:t>Dilectione</a:t>
            </a:r>
            <a:endParaRPr lang="el-GR" sz="1400" i="1" dirty="0"/>
          </a:p>
          <a:p>
            <a:pPr algn="ctr"/>
            <a:r>
              <a:rPr lang="el-GR" sz="1400" dirty="0"/>
              <a:t>που αίρει τα αναθέματα του 1054</a:t>
            </a:r>
            <a:endParaRPr lang="it-IT" sz="1400" dirty="0"/>
          </a:p>
        </p:txBody>
      </p:sp>
    </p:spTree>
    <p:extLst>
      <p:ext uri="{BB962C8B-B14F-4D97-AF65-F5344CB8AC3E}">
        <p14:creationId xmlns:p14="http://schemas.microsoft.com/office/powerpoint/2010/main" xmlns="" val="1831300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Προς την καταλλαγή: ο «διάλογος της αγάπης»</a:t>
            </a:r>
            <a:endParaRPr lang="it-IT" dirty="0"/>
          </a:p>
        </p:txBody>
      </p:sp>
      <p:sp>
        <p:nvSpPr>
          <p:cNvPr id="3" name="Segnaposto contenuto 2"/>
          <p:cNvSpPr>
            <a:spLocks noGrp="1"/>
          </p:cNvSpPr>
          <p:nvPr>
            <p:ph idx="1"/>
          </p:nvPr>
        </p:nvSpPr>
        <p:spPr>
          <a:xfrm>
            <a:off x="680322" y="2336873"/>
            <a:ext cx="6204054" cy="3599316"/>
          </a:xfrm>
        </p:spPr>
        <p:txBody>
          <a:bodyPr/>
          <a:lstStyle/>
          <a:p>
            <a:pPr marL="0" indent="0">
              <a:buNone/>
            </a:pPr>
            <a:r>
              <a:rPr lang="el-GR" dirty="0"/>
              <a:t>Ιούλιος 1967: επίσκεψη Παύλου ΣΤ΄στο Φανάρι. Ανταπόδωση της επίσκεψης, τον Οκτώβριο του ιδίου έτους, από τον Αθηναγόρα</a:t>
            </a:r>
            <a:endParaRPr lang="it-IT" dirty="0"/>
          </a:p>
        </p:txBody>
      </p:sp>
      <p:pic>
        <p:nvPicPr>
          <p:cNvPr id="4" name="Immagine 3"/>
          <p:cNvPicPr>
            <a:picLocks noChangeAspect="1"/>
          </p:cNvPicPr>
          <p:nvPr/>
        </p:nvPicPr>
        <p:blipFill>
          <a:blip r:embed="rId2"/>
          <a:stretch>
            <a:fillRect/>
          </a:stretch>
        </p:blipFill>
        <p:spPr>
          <a:xfrm>
            <a:off x="6884375" y="2248964"/>
            <a:ext cx="4609001" cy="3441124"/>
          </a:xfrm>
          <a:prstGeom prst="rect">
            <a:avLst/>
          </a:prstGeom>
        </p:spPr>
      </p:pic>
      <p:pic>
        <p:nvPicPr>
          <p:cNvPr id="5" name="Immagine 4"/>
          <p:cNvPicPr>
            <a:picLocks noChangeAspect="1"/>
          </p:cNvPicPr>
          <p:nvPr/>
        </p:nvPicPr>
        <p:blipFill>
          <a:blip r:embed="rId3"/>
          <a:stretch>
            <a:fillRect/>
          </a:stretch>
        </p:blipFill>
        <p:spPr>
          <a:xfrm>
            <a:off x="2713557" y="3843159"/>
            <a:ext cx="1962150" cy="2333625"/>
          </a:xfrm>
          <a:prstGeom prst="rect">
            <a:avLst/>
          </a:prstGeom>
        </p:spPr>
      </p:pic>
    </p:spTree>
    <p:extLst>
      <p:ext uri="{BB962C8B-B14F-4D97-AF65-F5344CB8AC3E}">
        <p14:creationId xmlns:p14="http://schemas.microsoft.com/office/powerpoint/2010/main" xmlns="" val="409001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Ο «διάλογος της αγάπης»</a:t>
            </a:r>
            <a:endParaRPr lang="it-IT" dirty="0"/>
          </a:p>
        </p:txBody>
      </p:sp>
      <p:sp>
        <p:nvSpPr>
          <p:cNvPr id="3" name="Segnaposto contenuto 2"/>
          <p:cNvSpPr>
            <a:spLocks noGrp="1"/>
          </p:cNvSpPr>
          <p:nvPr>
            <p:ph idx="1"/>
          </p:nvPr>
        </p:nvSpPr>
        <p:spPr>
          <a:xfrm>
            <a:off x="680321" y="2336872"/>
            <a:ext cx="10010468" cy="4320301"/>
          </a:xfrm>
        </p:spPr>
        <p:txBody>
          <a:bodyPr/>
          <a:lstStyle/>
          <a:p>
            <a:pPr marL="0" indent="0">
              <a:buNone/>
            </a:pPr>
            <a:r>
              <a:rPr lang="el-GR" dirty="0"/>
              <a:t>Βατικανό (</a:t>
            </a:r>
            <a:r>
              <a:rPr lang="en-GB" dirty="0"/>
              <a:t>cappella </a:t>
            </a:r>
            <a:r>
              <a:rPr lang="en-GB" dirty="0" err="1"/>
              <a:t>sistina</a:t>
            </a:r>
            <a:r>
              <a:rPr lang="el-GR" dirty="0"/>
              <a:t>), </a:t>
            </a:r>
            <a:r>
              <a:rPr lang="it-IT" dirty="0"/>
              <a:t>1975</a:t>
            </a:r>
            <a:r>
              <a:rPr lang="el-GR" dirty="0"/>
              <a:t>: ο πάπας Παύλος ΣΤ΄ υποκλινόμενος</a:t>
            </a:r>
          </a:p>
          <a:p>
            <a:pPr marL="0" indent="0">
              <a:buNone/>
            </a:pPr>
            <a:r>
              <a:rPr lang="el-GR" dirty="0"/>
              <a:t>χαιρετά τον Μητροπολίτη Χαλκηδόνος</a:t>
            </a:r>
          </a:p>
          <a:p>
            <a:pPr marL="0" indent="0">
              <a:buNone/>
            </a:pPr>
            <a:r>
              <a:rPr lang="el-GR" dirty="0"/>
              <a:t>Μελίτωνα</a:t>
            </a:r>
            <a:endParaRPr lang="it-IT" dirty="0"/>
          </a:p>
        </p:txBody>
      </p:sp>
      <p:pic>
        <p:nvPicPr>
          <p:cNvPr id="7" name="Immagine 6"/>
          <p:cNvPicPr>
            <a:picLocks noChangeAspect="1"/>
          </p:cNvPicPr>
          <p:nvPr/>
        </p:nvPicPr>
        <p:blipFill rotWithShape="1">
          <a:blip r:embed="rId2">
            <a:extLst>
              <a:ext uri="{28A0092B-C50C-407E-A947-70E740481C1C}">
                <a14:useLocalDpi xmlns:a14="http://schemas.microsoft.com/office/drawing/2010/main" xmlns="" val="0"/>
              </a:ext>
            </a:extLst>
          </a:blip>
          <a:srcRect l="1" r="1085" b="2923"/>
          <a:stretch/>
        </p:blipFill>
        <p:spPr>
          <a:xfrm>
            <a:off x="480688" y="3972921"/>
            <a:ext cx="3134184" cy="2684252"/>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112216" y="2777002"/>
            <a:ext cx="3689528" cy="3678986"/>
          </a:xfrm>
          <a:prstGeom prst="rect">
            <a:avLst/>
          </a:prstGeom>
        </p:spPr>
      </p:pic>
      <p:pic>
        <p:nvPicPr>
          <p:cNvPr id="9" name="Immagine 8"/>
          <p:cNvPicPr>
            <a:picLocks noChangeAspect="1"/>
          </p:cNvPicPr>
          <p:nvPr/>
        </p:nvPicPr>
        <p:blipFill>
          <a:blip r:embed="rId4"/>
          <a:stretch>
            <a:fillRect/>
          </a:stretch>
        </p:blipFill>
        <p:spPr>
          <a:xfrm>
            <a:off x="4423013" y="3350867"/>
            <a:ext cx="2881062" cy="2796541"/>
          </a:xfrm>
          <a:prstGeom prst="rect">
            <a:avLst/>
          </a:prstGeom>
        </p:spPr>
      </p:pic>
    </p:spTree>
    <p:extLst>
      <p:ext uri="{BB962C8B-B14F-4D97-AF65-F5344CB8AC3E}">
        <p14:creationId xmlns:p14="http://schemas.microsoft.com/office/powerpoint/2010/main" xmlns="" val="4216360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1979</a:t>
            </a:r>
            <a:r>
              <a:rPr lang="el-GR" dirty="0"/>
              <a:t>: ανακοινώνεται η έναρξη του θεολογικού διαλόγου</a:t>
            </a:r>
            <a:r>
              <a:rPr lang="it-IT" dirty="0"/>
              <a:t> </a:t>
            </a:r>
            <a:r>
              <a:rPr lang="el-GR" dirty="0"/>
              <a:t>μεταξύ της Ορθόδοξης και της Ρωμαιοκαθολικής Εκκλησιάς</a:t>
            </a:r>
            <a:endParaRPr lang="it-IT" dirty="0"/>
          </a:p>
        </p:txBody>
      </p:sp>
      <p:pic>
        <p:nvPicPr>
          <p:cNvPr id="5" name="Segnaposto contenuto 4"/>
          <p:cNvPicPr>
            <a:picLocks noGrp="1" noChangeAspect="1"/>
          </p:cNvPicPr>
          <p:nvPr>
            <p:ph idx="1"/>
          </p:nvPr>
        </p:nvPicPr>
        <p:blipFill>
          <a:blip r:embed="rId2"/>
          <a:stretch>
            <a:fillRect/>
          </a:stretch>
        </p:blipFill>
        <p:spPr>
          <a:xfrm>
            <a:off x="681038" y="2382021"/>
            <a:ext cx="5719762" cy="3508420"/>
          </a:xfrm>
          <a:prstGeom prst="rect">
            <a:avLst/>
          </a:prstGeom>
        </p:spPr>
      </p:pic>
      <p:pic>
        <p:nvPicPr>
          <p:cNvPr id="2050" name="Picture 2" descr="Giovanni Paolo II con il patriarca Dimitrios I al termine del viaggio apostolico in Turchia, il 30 novembre 197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769878" y="2567609"/>
            <a:ext cx="3044660" cy="267930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sellaDiTesto 3"/>
          <p:cNvSpPr txBox="1"/>
          <p:nvPr/>
        </p:nvSpPr>
        <p:spPr>
          <a:xfrm>
            <a:off x="7992207" y="5246910"/>
            <a:ext cx="2708031" cy="523220"/>
          </a:xfrm>
          <a:prstGeom prst="rect">
            <a:avLst/>
          </a:prstGeom>
          <a:noFill/>
        </p:spPr>
        <p:txBody>
          <a:bodyPr wrap="square" rtlCol="0">
            <a:spAutoFit/>
          </a:bodyPr>
          <a:lstStyle/>
          <a:p>
            <a:pPr algn="ctr"/>
            <a:r>
              <a:rPr lang="el-GR" sz="1400" dirty="0"/>
              <a:t>Επίσκεψη του πάπα Ιωάννη Παύλου Β΄ στο Φανάρι (1979)</a:t>
            </a:r>
            <a:endParaRPr lang="it-IT" sz="1400" dirty="0"/>
          </a:p>
        </p:txBody>
      </p:sp>
      <p:sp>
        <p:nvSpPr>
          <p:cNvPr id="6" name="CasellaDiTesto 5"/>
          <p:cNvSpPr txBox="1"/>
          <p:nvPr/>
        </p:nvSpPr>
        <p:spPr>
          <a:xfrm>
            <a:off x="680321" y="5980352"/>
            <a:ext cx="5720479" cy="923330"/>
          </a:xfrm>
          <a:prstGeom prst="rect">
            <a:avLst/>
          </a:prstGeom>
          <a:noFill/>
        </p:spPr>
        <p:txBody>
          <a:bodyPr wrap="square" rtlCol="0">
            <a:spAutoFit/>
          </a:bodyPr>
          <a:lstStyle/>
          <a:p>
            <a:pPr algn="ctr"/>
            <a:r>
              <a:rPr lang="el-GR" dirty="0"/>
              <a:t>Η πρώτη σελίδα της 1</a:t>
            </a:r>
            <a:r>
              <a:rPr lang="el-GR" baseline="30000" dirty="0"/>
              <a:t>ης</a:t>
            </a:r>
            <a:r>
              <a:rPr lang="el-GR" dirty="0"/>
              <a:t> Δεκεμβρίου 1979</a:t>
            </a:r>
          </a:p>
          <a:p>
            <a:pPr algn="ctr"/>
            <a:r>
              <a:rPr lang="el-GR" dirty="0"/>
              <a:t>του επίσημου οργάνου</a:t>
            </a:r>
            <a:endParaRPr lang="it-IT" dirty="0"/>
          </a:p>
          <a:p>
            <a:pPr algn="ctr"/>
            <a:r>
              <a:rPr lang="el-GR" dirty="0"/>
              <a:t>της Αγίας Έδρας </a:t>
            </a:r>
            <a:r>
              <a:rPr lang="it-IT" i="1" dirty="0"/>
              <a:t>L’Osservatore Romano</a:t>
            </a:r>
          </a:p>
        </p:txBody>
      </p:sp>
    </p:spTree>
    <p:extLst>
      <p:ext uri="{BB962C8B-B14F-4D97-AF65-F5344CB8AC3E}">
        <p14:creationId xmlns:p14="http://schemas.microsoft.com/office/powerpoint/2010/main" xmlns="" val="2680514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Ο «διάλογος της αλήθειας»</a:t>
            </a:r>
            <a:endParaRPr lang="it-IT"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xmlns="" val="1627478344"/>
              </p:ext>
            </p:extLst>
          </p:nvPr>
        </p:nvGraphicFramePr>
        <p:xfrm>
          <a:off x="1179442" y="2093844"/>
          <a:ext cx="9356035" cy="4792222"/>
        </p:xfrm>
        <a:graphic>
          <a:graphicData uri="http://schemas.openxmlformats.org/drawingml/2006/table">
            <a:tbl>
              <a:tblPr>
                <a:tableStyleId>{5C22544A-7EE6-4342-B048-85BDC9FD1C3A}</a:tableStyleId>
              </a:tblPr>
              <a:tblGrid>
                <a:gridCol w="1447362">
                  <a:extLst>
                    <a:ext uri="{9D8B030D-6E8A-4147-A177-3AD203B41FA5}">
                      <a16:colId xmlns:a16="http://schemas.microsoft.com/office/drawing/2014/main" xmlns="" val="163136744"/>
                    </a:ext>
                  </a:extLst>
                </a:gridCol>
                <a:gridCol w="1563692">
                  <a:extLst>
                    <a:ext uri="{9D8B030D-6E8A-4147-A177-3AD203B41FA5}">
                      <a16:colId xmlns:a16="http://schemas.microsoft.com/office/drawing/2014/main" xmlns="" val="2525776887"/>
                    </a:ext>
                  </a:extLst>
                </a:gridCol>
                <a:gridCol w="6344981">
                  <a:extLst>
                    <a:ext uri="{9D8B030D-6E8A-4147-A177-3AD203B41FA5}">
                      <a16:colId xmlns:a16="http://schemas.microsoft.com/office/drawing/2014/main" xmlns="" val="133576522"/>
                    </a:ext>
                  </a:extLst>
                </a:gridCol>
              </a:tblGrid>
              <a:tr h="520239">
                <a:tc gridSpan="3">
                  <a:txBody>
                    <a:bodyPr/>
                    <a:lstStyle/>
                    <a:p>
                      <a:pPr marR="418465" algn="ctr">
                        <a:spcAft>
                          <a:spcPts val="600"/>
                        </a:spcAft>
                        <a:tabLst>
                          <a:tab pos="1812925" algn="l"/>
                        </a:tabLst>
                      </a:pPr>
                      <a:r>
                        <a:rPr lang="el-GR" sz="1500" b="1" dirty="0">
                          <a:effectLst/>
                        </a:rPr>
                        <a:t>Συναντήσεις ολομέλειας της Διεθνούς Μεικτής Επιτροπής για το Θεολογικό Διάλογο Ορθόδοξης και Ρωμαιοκαθολικής Εκκλησίας</a:t>
                      </a:r>
                    </a:p>
                  </a:txBody>
                  <a:tcPr marL="58255" marR="58255" marT="0" marB="0"/>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2467302062"/>
                  </a:ext>
                </a:extLst>
              </a:tr>
              <a:tr h="390627">
                <a:tc>
                  <a:txBody>
                    <a:bodyPr/>
                    <a:lstStyle/>
                    <a:p>
                      <a:pPr algn="just">
                        <a:spcAft>
                          <a:spcPts val="0"/>
                        </a:spcAft>
                        <a:tabLst>
                          <a:tab pos="1812925" algn="l"/>
                        </a:tabLst>
                      </a:pPr>
                      <a:r>
                        <a:rPr lang="el-GR" sz="1300" b="1" dirty="0">
                          <a:effectLst/>
                        </a:rPr>
                        <a:t>1980</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Πάτμος/Ρόδος</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dirty="0">
                          <a:effectLst/>
                        </a:rPr>
                        <a:t>Σχέδιο για τη θέσπιση του Θεολογικού Διαλόγου μεταξύ της Ρωμαιοκαθολικής και της Ορθόδοξης Εκκλησίας</a:t>
                      </a:r>
                      <a:endParaRPr lang="it-IT" sz="13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xmlns="" val="2527155831"/>
                  </a:ext>
                </a:extLst>
              </a:tr>
              <a:tr h="486182">
                <a:tc>
                  <a:txBody>
                    <a:bodyPr/>
                    <a:lstStyle/>
                    <a:p>
                      <a:pPr algn="just">
                        <a:spcAft>
                          <a:spcPts val="0"/>
                        </a:spcAft>
                        <a:tabLst>
                          <a:tab pos="1812925" algn="l"/>
                        </a:tabLst>
                      </a:pPr>
                      <a:r>
                        <a:rPr lang="el-GR" sz="1300" b="1" dirty="0">
                          <a:effectLst/>
                        </a:rPr>
                        <a:t>1982</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Μόναχο</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a:effectLst/>
                        </a:rPr>
                        <a:t>Διακήρυξη: «Το Μυστήριο της Εκκλησίας και της Ευχαριστίας υπό το φως του Μυστηρίου της Αγίας Τριάδος»</a:t>
                      </a:r>
                      <a:endParaRPr lang="it-IT" sz="130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xmlns="" val="868864759"/>
                  </a:ext>
                </a:extLst>
              </a:tr>
              <a:tr h="195313">
                <a:tc>
                  <a:txBody>
                    <a:bodyPr/>
                    <a:lstStyle/>
                    <a:p>
                      <a:pPr algn="just">
                        <a:spcAft>
                          <a:spcPts val="0"/>
                        </a:spcAft>
                        <a:tabLst>
                          <a:tab pos="1812925" algn="l"/>
                        </a:tabLst>
                      </a:pPr>
                      <a:r>
                        <a:rPr lang="el-GR" sz="1300" b="1" dirty="0">
                          <a:effectLst/>
                        </a:rPr>
                        <a:t>1984</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a:effectLst/>
                        </a:rPr>
                        <a:t>Χανιά</a:t>
                      </a:r>
                      <a:endParaRPr lang="it-IT" sz="1300" b="1">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endParaRPr lang="it-IT" sz="13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xmlns="" val="3842020455"/>
                  </a:ext>
                </a:extLst>
              </a:tr>
              <a:tr h="324121">
                <a:tc>
                  <a:txBody>
                    <a:bodyPr/>
                    <a:lstStyle/>
                    <a:p>
                      <a:pPr algn="just">
                        <a:spcAft>
                          <a:spcPts val="0"/>
                        </a:spcAft>
                        <a:tabLst>
                          <a:tab pos="1812925" algn="l"/>
                        </a:tabLst>
                      </a:pPr>
                      <a:r>
                        <a:rPr lang="el-GR" sz="1300" b="1" dirty="0">
                          <a:effectLst/>
                        </a:rPr>
                        <a:t>1986-1987</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Μπάρι</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a:effectLst/>
                        </a:rPr>
                        <a:t>Διακήρυξη: «Πίστη, Μυστήρια και Ενότητα της Εκκλησίας»</a:t>
                      </a:r>
                      <a:endParaRPr lang="it-IT" sz="130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xmlns="" val="3960477634"/>
                  </a:ext>
                </a:extLst>
              </a:tr>
              <a:tr h="660776">
                <a:tc>
                  <a:txBody>
                    <a:bodyPr/>
                    <a:lstStyle/>
                    <a:p>
                      <a:pPr algn="just">
                        <a:spcAft>
                          <a:spcPts val="0"/>
                        </a:spcAft>
                        <a:tabLst>
                          <a:tab pos="1812925" algn="l"/>
                        </a:tabLst>
                      </a:pPr>
                      <a:r>
                        <a:rPr lang="el-GR" sz="1300" b="1" dirty="0">
                          <a:effectLst/>
                        </a:rPr>
                        <a:t>1988</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Νέο Βάλαμο</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dirty="0">
                          <a:effectLst/>
                        </a:rPr>
                        <a:t>Διακήρυξη: Το μυστήριο της ιεροσύνης στη μυστηριακή δομή της Εκκλησίας με ιδιαίτερη αναφορά στη σημασία της αποστολικής διαδοχής για τον αγιασμό και την ενότητα του λαού του Θεού </a:t>
                      </a:r>
                      <a:endParaRPr lang="it-IT" sz="13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xmlns="" val="1586639589"/>
                  </a:ext>
                </a:extLst>
              </a:tr>
              <a:tr h="195313">
                <a:tc>
                  <a:txBody>
                    <a:bodyPr/>
                    <a:lstStyle/>
                    <a:p>
                      <a:pPr algn="just">
                        <a:spcAft>
                          <a:spcPts val="0"/>
                        </a:spcAft>
                        <a:tabLst>
                          <a:tab pos="1812925" algn="l"/>
                        </a:tabLst>
                      </a:pPr>
                      <a:r>
                        <a:rPr lang="el-GR" sz="1300" b="1" dirty="0">
                          <a:effectLst/>
                        </a:rPr>
                        <a:t>1990</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it-IT" sz="1300" b="1">
                          <a:effectLst/>
                        </a:rPr>
                        <a:t>Freising</a:t>
                      </a:r>
                      <a:endParaRPr lang="it-IT" sz="1300" b="1">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dirty="0">
                          <a:effectLst/>
                        </a:rPr>
                        <a:t>Ανακοινωθέν για την Ουνία</a:t>
                      </a:r>
                      <a:endParaRPr lang="it-IT" sz="13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xmlns="" val="1918150982"/>
                  </a:ext>
                </a:extLst>
              </a:tr>
              <a:tr h="390627">
                <a:tc>
                  <a:txBody>
                    <a:bodyPr/>
                    <a:lstStyle/>
                    <a:p>
                      <a:pPr algn="just">
                        <a:spcAft>
                          <a:spcPts val="0"/>
                        </a:spcAft>
                        <a:tabLst>
                          <a:tab pos="1812925" algn="l"/>
                        </a:tabLst>
                      </a:pPr>
                      <a:r>
                        <a:rPr lang="el-GR" sz="1300" b="1" dirty="0">
                          <a:effectLst/>
                        </a:rPr>
                        <a:t>1993</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Μπάλαμαντ</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dirty="0">
                          <a:effectLst/>
                        </a:rPr>
                        <a:t>Διακήρυξη «Η Ουνία ως μέσο ένωσης κατά το παρελθόν και η σύγχρονη αναζήτηση της πλήρους κοινωνίας»</a:t>
                      </a:r>
                      <a:endParaRPr lang="it-IT" sz="13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xmlns="" val="578593915"/>
                  </a:ext>
                </a:extLst>
              </a:tr>
              <a:tr h="195313">
                <a:tc>
                  <a:txBody>
                    <a:bodyPr/>
                    <a:lstStyle/>
                    <a:p>
                      <a:pPr algn="just">
                        <a:spcAft>
                          <a:spcPts val="0"/>
                        </a:spcAft>
                        <a:tabLst>
                          <a:tab pos="1812925" algn="l"/>
                        </a:tabLst>
                      </a:pPr>
                      <a:r>
                        <a:rPr lang="el-GR" sz="1300" b="1" dirty="0">
                          <a:effectLst/>
                        </a:rPr>
                        <a:t>2000</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a:effectLst/>
                        </a:rPr>
                        <a:t>Βαλτιμόρη</a:t>
                      </a:r>
                      <a:endParaRPr lang="it-IT" sz="1300" b="1">
                        <a:effectLst/>
                        <a:latin typeface="Times New Roman" panose="02020603050405020304" pitchFamily="18" charset="0"/>
                        <a:ea typeface="Times New Roman" panose="02020603050405020304" pitchFamily="18" charset="0"/>
                      </a:endParaRPr>
                    </a:p>
                  </a:txBody>
                  <a:tcPr marL="58255" marR="58255" marT="0" marB="0"/>
                </a:tc>
                <a:tc rowSpan="2">
                  <a:txBody>
                    <a:bodyPr/>
                    <a:lstStyle/>
                    <a:p>
                      <a:pPr>
                        <a:spcAft>
                          <a:spcPts val="0"/>
                        </a:spcAft>
                      </a:pPr>
                      <a:r>
                        <a:rPr lang="el-GR" sz="1300" dirty="0">
                          <a:effectLst/>
                        </a:rPr>
                        <a:t> </a:t>
                      </a:r>
                      <a:endParaRPr lang="it-IT" sz="1300" dirty="0">
                        <a:effectLst/>
                        <a:latin typeface="Times New Roman" panose="02020603050405020304" pitchFamily="18" charset="0"/>
                        <a:ea typeface="Times New Roman" panose="02020603050405020304" pitchFamily="18" charset="0"/>
                      </a:endParaRPr>
                    </a:p>
                    <a:p>
                      <a:pPr>
                        <a:spcAft>
                          <a:spcPts val="0"/>
                        </a:spcAft>
                      </a:pPr>
                      <a:r>
                        <a:rPr lang="el-GR" sz="1300" dirty="0">
                          <a:effectLst/>
                        </a:rPr>
                        <a:t> </a:t>
                      </a:r>
                      <a:endParaRPr lang="it-IT" sz="13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xmlns="" val="2533642240"/>
                  </a:ext>
                </a:extLst>
              </a:tr>
              <a:tr h="195313">
                <a:tc>
                  <a:txBody>
                    <a:bodyPr/>
                    <a:lstStyle/>
                    <a:p>
                      <a:pPr algn="just">
                        <a:spcAft>
                          <a:spcPts val="0"/>
                        </a:spcAft>
                        <a:tabLst>
                          <a:tab pos="1812925" algn="l"/>
                        </a:tabLst>
                      </a:pPr>
                      <a:r>
                        <a:rPr lang="el-GR" sz="1300" b="1" dirty="0">
                          <a:effectLst/>
                        </a:rPr>
                        <a:t>2006</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Βελιγράδι</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vMerge="1">
                  <a:txBody>
                    <a:bodyPr/>
                    <a:lstStyle/>
                    <a:p>
                      <a:pPr>
                        <a:spcAft>
                          <a:spcPts val="0"/>
                        </a:spcAft>
                      </a:pPr>
                      <a:endParaRPr lang="it-IT" sz="10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xmlns="" val="1232568559"/>
                  </a:ext>
                </a:extLst>
              </a:tr>
              <a:tr h="495583">
                <a:tc>
                  <a:txBody>
                    <a:bodyPr/>
                    <a:lstStyle/>
                    <a:p>
                      <a:pPr algn="just">
                        <a:spcAft>
                          <a:spcPts val="0"/>
                        </a:spcAft>
                        <a:tabLst>
                          <a:tab pos="1812925" algn="l"/>
                        </a:tabLst>
                      </a:pPr>
                      <a:r>
                        <a:rPr lang="el-GR" sz="1300" b="1" dirty="0">
                          <a:effectLst/>
                        </a:rPr>
                        <a:t>2007</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Ραβέννα</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spcAft>
                          <a:spcPts val="0"/>
                        </a:spcAft>
                      </a:pPr>
                      <a:r>
                        <a:rPr lang="el-GR" sz="1300" dirty="0">
                          <a:effectLst/>
                        </a:rPr>
                        <a:t>Διακήρυξη: «Εκκλησιολογικές και κανονικές συνέπειες της μυστηριακής φύσεως της Εκκλησίας. Εκκλησιαστική κοινωνία, συνοδικότητα και αυθεντία»</a:t>
                      </a:r>
                      <a:endParaRPr lang="it-IT" sz="13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xmlns="" val="2456034352"/>
                  </a:ext>
                </a:extLst>
              </a:tr>
              <a:tr h="195313">
                <a:tc>
                  <a:txBody>
                    <a:bodyPr/>
                    <a:lstStyle/>
                    <a:p>
                      <a:pPr algn="just">
                        <a:spcAft>
                          <a:spcPts val="0"/>
                        </a:spcAft>
                        <a:tabLst>
                          <a:tab pos="1812925" algn="l"/>
                        </a:tabLst>
                      </a:pPr>
                      <a:r>
                        <a:rPr lang="el-GR" sz="1300" b="1" dirty="0">
                          <a:effectLst/>
                        </a:rPr>
                        <a:t>2009</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Πάφος</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rowSpan="3">
                  <a:txBody>
                    <a:bodyPr/>
                    <a:lstStyle/>
                    <a:p>
                      <a:pPr>
                        <a:spcAft>
                          <a:spcPts val="0"/>
                        </a:spcAft>
                      </a:pPr>
                      <a:r>
                        <a:rPr lang="el-GR" sz="1000" dirty="0">
                          <a:effectLst/>
                        </a:rPr>
                        <a:t> </a:t>
                      </a:r>
                      <a:endParaRPr lang="it-IT" sz="1000" dirty="0">
                        <a:effectLst/>
                        <a:latin typeface="Times New Roman" panose="02020603050405020304" pitchFamily="18" charset="0"/>
                        <a:ea typeface="Times New Roman" panose="02020603050405020304" pitchFamily="18" charset="0"/>
                      </a:endParaRPr>
                    </a:p>
                    <a:p>
                      <a:pPr>
                        <a:spcAft>
                          <a:spcPts val="0"/>
                        </a:spcAft>
                      </a:pPr>
                      <a:r>
                        <a:rPr lang="el-GR" sz="1000" dirty="0">
                          <a:effectLst/>
                        </a:rPr>
                        <a:t> </a:t>
                      </a:r>
                      <a:endParaRPr lang="it-IT" sz="1000" dirty="0">
                        <a:effectLst/>
                        <a:latin typeface="Times New Roman" panose="02020603050405020304" pitchFamily="18" charset="0"/>
                        <a:ea typeface="Times New Roman" panose="02020603050405020304" pitchFamily="18" charset="0"/>
                      </a:endParaRPr>
                    </a:p>
                    <a:p>
                      <a:pPr>
                        <a:spcAft>
                          <a:spcPts val="0"/>
                        </a:spcAft>
                      </a:pPr>
                      <a:r>
                        <a:rPr lang="el-GR" sz="1000" dirty="0">
                          <a:effectLst/>
                        </a:rPr>
                        <a:t> </a:t>
                      </a:r>
                      <a:endParaRPr lang="it-IT" sz="10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xmlns="" val="1975005330"/>
                  </a:ext>
                </a:extLst>
              </a:tr>
              <a:tr h="195313">
                <a:tc>
                  <a:txBody>
                    <a:bodyPr/>
                    <a:lstStyle/>
                    <a:p>
                      <a:pPr algn="just">
                        <a:spcAft>
                          <a:spcPts val="0"/>
                        </a:spcAft>
                        <a:tabLst>
                          <a:tab pos="1812925" algn="l"/>
                        </a:tabLst>
                      </a:pPr>
                      <a:r>
                        <a:rPr lang="el-GR" sz="1300" b="1" dirty="0">
                          <a:effectLst/>
                        </a:rPr>
                        <a:t>2010</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Βιέννη</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vMerge="1">
                  <a:txBody>
                    <a:bodyPr/>
                    <a:lstStyle/>
                    <a:p>
                      <a:pPr>
                        <a:spcAft>
                          <a:spcPts val="0"/>
                        </a:spcAft>
                      </a:pPr>
                      <a:endParaRPr lang="it-IT" sz="10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xmlns="" val="1483014536"/>
                  </a:ext>
                </a:extLst>
              </a:tr>
              <a:tr h="324121">
                <a:tc>
                  <a:txBody>
                    <a:bodyPr/>
                    <a:lstStyle/>
                    <a:p>
                      <a:pPr algn="just">
                        <a:spcAft>
                          <a:spcPts val="0"/>
                        </a:spcAft>
                        <a:tabLst>
                          <a:tab pos="1812925" algn="l"/>
                        </a:tabLst>
                      </a:pPr>
                      <a:r>
                        <a:rPr lang="el-GR" sz="1300" b="1" dirty="0">
                          <a:effectLst/>
                        </a:rPr>
                        <a:t>2014</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a:txBody>
                    <a:bodyPr/>
                    <a:lstStyle/>
                    <a:p>
                      <a:pPr algn="just">
                        <a:spcAft>
                          <a:spcPts val="0"/>
                        </a:spcAft>
                        <a:tabLst>
                          <a:tab pos="1812925" algn="l"/>
                        </a:tabLst>
                      </a:pPr>
                      <a:r>
                        <a:rPr lang="el-GR" sz="1300" b="1" dirty="0">
                          <a:effectLst/>
                        </a:rPr>
                        <a:t>Αμμάν</a:t>
                      </a:r>
                      <a:endParaRPr lang="it-IT" sz="1300" b="1" dirty="0">
                        <a:effectLst/>
                        <a:latin typeface="Times New Roman" panose="02020603050405020304" pitchFamily="18" charset="0"/>
                        <a:ea typeface="Times New Roman" panose="02020603050405020304" pitchFamily="18" charset="0"/>
                      </a:endParaRPr>
                    </a:p>
                  </a:txBody>
                  <a:tcPr marL="58255" marR="58255" marT="0" marB="0"/>
                </a:tc>
                <a:tc vMerge="1">
                  <a:txBody>
                    <a:bodyPr/>
                    <a:lstStyle/>
                    <a:p>
                      <a:pPr>
                        <a:spcAft>
                          <a:spcPts val="0"/>
                        </a:spcAft>
                      </a:pPr>
                      <a:endParaRPr lang="it-IT" sz="1000" dirty="0">
                        <a:effectLst/>
                        <a:latin typeface="Times New Roman" panose="02020603050405020304" pitchFamily="18" charset="0"/>
                        <a:ea typeface="Times New Roman" panose="02020603050405020304" pitchFamily="18" charset="0"/>
                      </a:endParaRPr>
                    </a:p>
                  </a:txBody>
                  <a:tcPr marL="58255" marR="58255" marT="0" marB="0"/>
                </a:tc>
                <a:extLst>
                  <a:ext uri="{0D108BD9-81ED-4DB2-BD59-A6C34878D82A}">
                    <a16:rowId xmlns:a16="http://schemas.microsoft.com/office/drawing/2014/main" xmlns="" val="3054856668"/>
                  </a:ext>
                </a:extLst>
              </a:tr>
            </a:tbl>
          </a:graphicData>
        </a:graphic>
      </p:graphicFrame>
    </p:spTree>
    <p:extLst>
      <p:ext uri="{BB962C8B-B14F-4D97-AF65-F5344CB8AC3E}">
        <p14:creationId xmlns:p14="http://schemas.microsoft.com/office/powerpoint/2010/main" xmlns="" val="3977528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Αλληλοπεριχώρηση αγάπης και αλήθειας</a:t>
            </a:r>
            <a:endParaRPr lang="it-IT" dirty="0"/>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934236" y="2353766"/>
            <a:ext cx="3039557" cy="4182531"/>
          </a:xfrm>
        </p:spPr>
      </p:pic>
      <p:pic>
        <p:nvPicPr>
          <p:cNvPr id="7" name="Immagin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10834" y="2074081"/>
            <a:ext cx="3777241" cy="2832931"/>
          </a:xfrm>
          <a:prstGeom prst="rect">
            <a:avLst/>
          </a:prstGeom>
        </p:spPr>
      </p:pic>
      <p:sp>
        <p:nvSpPr>
          <p:cNvPr id="8" name="CasellaDiTesto 7"/>
          <p:cNvSpPr txBox="1"/>
          <p:nvPr/>
        </p:nvSpPr>
        <p:spPr>
          <a:xfrm>
            <a:off x="4853353" y="4907012"/>
            <a:ext cx="2857501" cy="1384995"/>
          </a:xfrm>
          <a:prstGeom prst="rect">
            <a:avLst/>
          </a:prstGeom>
          <a:noFill/>
        </p:spPr>
        <p:txBody>
          <a:bodyPr wrap="square" rtlCol="0">
            <a:spAutoFit/>
          </a:bodyPr>
          <a:lstStyle/>
          <a:p>
            <a:pPr algn="ctr"/>
            <a:r>
              <a:rPr lang="el-GR" sz="1400" dirty="0"/>
              <a:t>Πατριαρχικός Ναός Αγίου Γεωργίου, Φανάρι: ιερά λείψανα των Γρηγορίου του Θεολόγου και Ιωάννη Χρυσοστόμου που δόθηκαν από την Αγία Έδρα το 2004</a:t>
            </a:r>
            <a:endParaRPr lang="it-IT" sz="1400" dirty="0"/>
          </a:p>
        </p:txBody>
      </p:sp>
      <p:pic>
        <p:nvPicPr>
          <p:cNvPr id="4098" name="Picture 2" descr="http://www.ec-patr.org/afieroma/epistrofi/kasper.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8045" t="12178" r="6890" b="12974"/>
          <a:stretch/>
        </p:blipFill>
        <p:spPr bwMode="auto">
          <a:xfrm>
            <a:off x="8493368" y="2215660"/>
            <a:ext cx="3367455" cy="2215663"/>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Immagine 8"/>
          <p:cNvPicPr>
            <a:picLocks noChangeAspect="1"/>
          </p:cNvPicPr>
          <p:nvPr/>
        </p:nvPicPr>
        <p:blipFill rotWithShape="1">
          <a:blip r:embed="rId5"/>
          <a:srcRect l="6870" t="10322" r="7402" b="9770"/>
          <a:stretch/>
        </p:blipFill>
        <p:spPr>
          <a:xfrm>
            <a:off x="8897588" y="4611454"/>
            <a:ext cx="2793188" cy="1883778"/>
          </a:xfrm>
          <a:prstGeom prst="rect">
            <a:avLst/>
          </a:prstGeom>
        </p:spPr>
      </p:pic>
    </p:spTree>
    <p:extLst>
      <p:ext uri="{BB962C8B-B14F-4D97-AF65-F5344CB8AC3E}">
        <p14:creationId xmlns:p14="http://schemas.microsoft.com/office/powerpoint/2010/main" xmlns="" val="1426698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Αλληλοπεριχώρηση αγάπης και αλήθειας: κοινή μαρτυρία</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036340" y="2441160"/>
            <a:ext cx="3810000" cy="2400300"/>
          </a:xfrm>
        </p:spPr>
      </p:pic>
      <p:pic>
        <p:nvPicPr>
          <p:cNvPr id="5" name="Immagin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152705" y="2441160"/>
            <a:ext cx="5048250" cy="3257550"/>
          </a:xfrm>
          <a:prstGeom prst="rect">
            <a:avLst/>
          </a:prstGeom>
        </p:spPr>
      </p:pic>
      <p:sp>
        <p:nvSpPr>
          <p:cNvPr id="6" name="CasellaDiTesto 5"/>
          <p:cNvSpPr txBox="1"/>
          <p:nvPr/>
        </p:nvSpPr>
        <p:spPr>
          <a:xfrm>
            <a:off x="410199" y="5067655"/>
            <a:ext cx="4589092" cy="923330"/>
          </a:xfrm>
          <a:prstGeom prst="rect">
            <a:avLst/>
          </a:prstGeom>
          <a:noFill/>
        </p:spPr>
        <p:txBody>
          <a:bodyPr wrap="square" rtlCol="0">
            <a:spAutoFit/>
          </a:bodyPr>
          <a:lstStyle/>
          <a:p>
            <a:pPr algn="ctr"/>
            <a:r>
              <a:rPr lang="el-GR" dirty="0"/>
              <a:t>Επίσκεψη πάπα Βενέδικτου ΙΣΤ΄ στο Φανάρι και υπογραφή Κοινής Διακήρυξης (Νοέμβριος 2006)</a:t>
            </a:r>
            <a:endParaRPr lang="it-IT" dirty="0"/>
          </a:p>
        </p:txBody>
      </p:sp>
    </p:spTree>
    <p:extLst>
      <p:ext uri="{BB962C8B-B14F-4D97-AF65-F5344CB8AC3E}">
        <p14:creationId xmlns:p14="http://schemas.microsoft.com/office/powerpoint/2010/main" xmlns="" val="825014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Αίτια χωρισμού Κων/πολης-Ρώμης</a:t>
            </a:r>
            <a:endParaRPr lang="it-IT" dirty="0"/>
          </a:p>
        </p:txBody>
      </p:sp>
      <p:sp>
        <p:nvSpPr>
          <p:cNvPr id="3" name="Segnaposto contenuto 2"/>
          <p:cNvSpPr>
            <a:spLocks noGrp="1"/>
          </p:cNvSpPr>
          <p:nvPr>
            <p:ph idx="1"/>
          </p:nvPr>
        </p:nvSpPr>
        <p:spPr>
          <a:xfrm>
            <a:off x="0" y="2390485"/>
            <a:ext cx="6734086" cy="3916311"/>
          </a:xfrm>
        </p:spPr>
        <p:txBody>
          <a:bodyPr>
            <a:normAutofit fontScale="92500" lnSpcReduction="10000"/>
          </a:bodyPr>
          <a:lstStyle/>
          <a:p>
            <a:r>
              <a:rPr lang="el-GR" u="sng" dirty="0"/>
              <a:t>Θεολογικά</a:t>
            </a:r>
            <a:r>
              <a:rPr lang="it-IT" dirty="0"/>
              <a:t> (</a:t>
            </a:r>
            <a:r>
              <a:rPr lang="el-GR" dirty="0"/>
              <a:t>εκπόρευση Αγίου Πνεύματος, χρήση αζύμου άρτου, καθαρτήριο πυρ </a:t>
            </a:r>
            <a:r>
              <a:rPr lang="el-GR" dirty="0" smtClean="0"/>
              <a:t>κ.α.</a:t>
            </a:r>
            <a:r>
              <a:rPr lang="it-IT" dirty="0"/>
              <a:t>)</a:t>
            </a:r>
            <a:endParaRPr lang="el-GR" dirty="0"/>
          </a:p>
          <a:p>
            <a:pPr marL="0" indent="0">
              <a:buNone/>
            </a:pPr>
            <a:endParaRPr lang="el-GR" dirty="0"/>
          </a:p>
          <a:p>
            <a:r>
              <a:rPr lang="el-GR" u="sng" dirty="0"/>
              <a:t>Εκκλησιαστικά</a:t>
            </a:r>
            <a:r>
              <a:rPr lang="el-GR" dirty="0"/>
              <a:t> (δικαιοδοσία και πρωτείο Ρώμης, «οικουμενικότητα» </a:t>
            </a:r>
            <a:r>
              <a:rPr lang="el-GR" dirty="0" smtClean="0"/>
              <a:t>Εκκλησίας Κων/πολεως</a:t>
            </a:r>
            <a:r>
              <a:rPr lang="el-GR" dirty="0"/>
              <a:t>, εγκαθίδρυση </a:t>
            </a:r>
            <a:r>
              <a:rPr lang="el-GR" dirty="0" smtClean="0"/>
              <a:t>λατινικών </a:t>
            </a:r>
            <a:r>
              <a:rPr lang="el-GR" dirty="0"/>
              <a:t>ιεραρχιών στην Ανατολή)</a:t>
            </a:r>
          </a:p>
          <a:p>
            <a:pPr marL="0" indent="0">
              <a:buNone/>
            </a:pPr>
            <a:endParaRPr lang="el-GR" dirty="0"/>
          </a:p>
          <a:p>
            <a:r>
              <a:rPr lang="el-GR" u="sng" dirty="0"/>
              <a:t>Πολιτικά</a:t>
            </a:r>
            <a:r>
              <a:rPr lang="el-GR" dirty="0"/>
              <a:t> (συρρίκνωση πολιτικής επιρροής Βυζαντίου, έξοδος των ιταλικών δημοκρατιών στις </a:t>
            </a:r>
            <a:r>
              <a:rPr lang="el-GR" dirty="0" smtClean="0"/>
              <a:t>θάλασσες της Μεσογείου, </a:t>
            </a:r>
            <a:r>
              <a:rPr lang="el-GR" dirty="0"/>
              <a:t>επεκτατισμός δυτικοευρωπαϊκών βασιλείων-Σταυροφορίες)</a:t>
            </a:r>
          </a:p>
          <a:p>
            <a:endParaRPr lang="it-IT" dirty="0"/>
          </a:p>
        </p:txBody>
      </p:sp>
      <p:pic>
        <p:nvPicPr>
          <p:cNvPr id="4" name="Immagine 3"/>
          <p:cNvPicPr>
            <a:picLocks noChangeAspect="1"/>
          </p:cNvPicPr>
          <p:nvPr/>
        </p:nvPicPr>
        <p:blipFill>
          <a:blip r:embed="rId2"/>
          <a:stretch>
            <a:fillRect/>
          </a:stretch>
        </p:blipFill>
        <p:spPr>
          <a:xfrm>
            <a:off x="6635619" y="2837204"/>
            <a:ext cx="5236128" cy="3059395"/>
          </a:xfrm>
          <a:prstGeom prst="rect">
            <a:avLst/>
          </a:prstGeom>
        </p:spPr>
      </p:pic>
    </p:spTree>
    <p:extLst>
      <p:ext uri="{BB962C8B-B14F-4D97-AF65-F5344CB8AC3E}">
        <p14:creationId xmlns:p14="http://schemas.microsoft.com/office/powerpoint/2010/main" xmlns="" val="3743018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Αλληλοπεριχώρηση αγάπης και αλήθειας: κοινή μαρτυρία</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529246" y="2333202"/>
            <a:ext cx="2974530" cy="1979415"/>
          </a:xfrm>
        </p:spPr>
      </p:pic>
      <p:pic>
        <p:nvPicPr>
          <p:cNvPr id="5" name="Immagin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2363" y="4495458"/>
            <a:ext cx="2368296" cy="1331976"/>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215019" y="2345097"/>
            <a:ext cx="3317885" cy="2150361"/>
          </a:xfrm>
          <a:prstGeom prst="rect">
            <a:avLst/>
          </a:prstGeom>
        </p:spPr>
      </p:pic>
      <p:pic>
        <p:nvPicPr>
          <p:cNvPr id="7" name="Immagin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722415" y="2333202"/>
            <a:ext cx="4352925" cy="2800350"/>
          </a:xfrm>
          <a:prstGeom prst="rect">
            <a:avLst/>
          </a:prstGeom>
        </p:spPr>
      </p:pic>
      <p:sp>
        <p:nvSpPr>
          <p:cNvPr id="8" name="CasellaDiTesto 7"/>
          <p:cNvSpPr txBox="1"/>
          <p:nvPr/>
        </p:nvSpPr>
        <p:spPr>
          <a:xfrm>
            <a:off x="4879731" y="5257800"/>
            <a:ext cx="5064369" cy="923330"/>
          </a:xfrm>
          <a:prstGeom prst="rect">
            <a:avLst/>
          </a:prstGeom>
          <a:noFill/>
        </p:spPr>
        <p:txBody>
          <a:bodyPr wrap="square" rtlCol="0">
            <a:spAutoFit/>
          </a:bodyPr>
          <a:lstStyle/>
          <a:p>
            <a:pPr algn="ctr"/>
            <a:r>
              <a:rPr lang="el-GR" dirty="0"/>
              <a:t>Επίσκεψη πάπα Φραγκίσκου στο</a:t>
            </a:r>
            <a:r>
              <a:rPr lang="it-IT" dirty="0"/>
              <a:t> </a:t>
            </a:r>
            <a:r>
              <a:rPr lang="el-GR" dirty="0"/>
              <a:t>Φανάρι και Κοινή Διακήρυξη (Νοέμβριος 2014)</a:t>
            </a:r>
            <a:endParaRPr lang="it-IT" dirty="0"/>
          </a:p>
          <a:p>
            <a:pPr algn="ctr"/>
            <a:endParaRPr lang="it-IT" dirty="0"/>
          </a:p>
        </p:txBody>
      </p:sp>
      <p:sp>
        <p:nvSpPr>
          <p:cNvPr id="9" name="CasellaDiTesto 8"/>
          <p:cNvSpPr txBox="1"/>
          <p:nvPr/>
        </p:nvSpPr>
        <p:spPr>
          <a:xfrm>
            <a:off x="680322" y="5827435"/>
            <a:ext cx="4130960" cy="923330"/>
          </a:xfrm>
          <a:prstGeom prst="rect">
            <a:avLst/>
          </a:prstGeom>
          <a:noFill/>
        </p:spPr>
        <p:txBody>
          <a:bodyPr wrap="square" rtlCol="0">
            <a:spAutoFit/>
          </a:bodyPr>
          <a:lstStyle/>
          <a:p>
            <a:r>
              <a:rPr lang="el-GR" dirty="0"/>
              <a:t>Συνάντηση οικ. Πατριάρχη Βαρθολομαίου και πάπα Φραγκίσκου στα Ιεροσόλυμα (Μάιος 2014)</a:t>
            </a:r>
            <a:endParaRPr lang="it-IT" dirty="0"/>
          </a:p>
        </p:txBody>
      </p:sp>
    </p:spTree>
    <p:extLst>
      <p:ext uri="{BB962C8B-B14F-4D97-AF65-F5344CB8AC3E}">
        <p14:creationId xmlns:p14="http://schemas.microsoft.com/office/powerpoint/2010/main" xmlns="" val="2784403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Αλληλοπεριχώρηση αγάπης και αλήθειας: κοινή μαρτυρία</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46225" y="2336873"/>
            <a:ext cx="5198415" cy="3238856"/>
          </a:xfrm>
          <a:prstGeom prst="rect">
            <a:avLst/>
          </a:prstGeom>
        </p:spPr>
      </p:pic>
      <p:pic>
        <p:nvPicPr>
          <p:cNvPr id="7" name="Segnaposto contenuto 6"/>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6138431" y="2336873"/>
            <a:ext cx="5843397" cy="3598863"/>
          </a:xfrm>
        </p:spPr>
      </p:pic>
      <p:sp>
        <p:nvSpPr>
          <p:cNvPr id="8" name="CasellaDiTesto 7"/>
          <p:cNvSpPr txBox="1"/>
          <p:nvPr/>
        </p:nvSpPr>
        <p:spPr>
          <a:xfrm>
            <a:off x="1063869" y="5679831"/>
            <a:ext cx="4880771" cy="646331"/>
          </a:xfrm>
          <a:prstGeom prst="rect">
            <a:avLst/>
          </a:prstGeom>
          <a:noFill/>
        </p:spPr>
        <p:txBody>
          <a:bodyPr wrap="square" rtlCol="0">
            <a:spAutoFit/>
          </a:bodyPr>
          <a:lstStyle/>
          <a:p>
            <a:r>
              <a:rPr lang="el-GR" dirty="0"/>
              <a:t>Επίσκεψη πάπα Φραγκίσκου στο</a:t>
            </a:r>
            <a:r>
              <a:rPr lang="it-IT" dirty="0"/>
              <a:t> </a:t>
            </a:r>
            <a:r>
              <a:rPr lang="el-GR" dirty="0"/>
              <a:t>Φανάρι και Κοινή Διακήρυξη (2014)</a:t>
            </a:r>
            <a:endParaRPr lang="it-IT" dirty="0"/>
          </a:p>
        </p:txBody>
      </p:sp>
    </p:spTree>
    <p:extLst>
      <p:ext uri="{BB962C8B-B14F-4D97-AF65-F5344CB8AC3E}">
        <p14:creationId xmlns:p14="http://schemas.microsoft.com/office/powerpoint/2010/main" xmlns="" val="250267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Αλληλοπεριχώρηση αγάπης και αλήθειας: κοινή μαρτυρία</a:t>
            </a:r>
            <a:endParaRPr lang="it-IT" dirty="0"/>
          </a:p>
        </p:txBody>
      </p:sp>
      <p:pic>
        <p:nvPicPr>
          <p:cNvPr id="5122" name="Picture 2" descr="Risultati immagini per λεσβος παπας"/>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1317" t="3275" r="28413" b="1405"/>
          <a:stretch/>
        </p:blipFill>
        <p:spPr bwMode="auto">
          <a:xfrm>
            <a:off x="680321" y="2217160"/>
            <a:ext cx="4108096" cy="3482886"/>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Risultati immagini per λεσβος παπας"/>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57414" y="2217160"/>
            <a:ext cx="6096000" cy="3810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sellaDiTesto 3"/>
          <p:cNvSpPr txBox="1"/>
          <p:nvPr/>
        </p:nvSpPr>
        <p:spPr>
          <a:xfrm>
            <a:off x="680321" y="5700047"/>
            <a:ext cx="4867625" cy="1200329"/>
          </a:xfrm>
          <a:prstGeom prst="rect">
            <a:avLst/>
          </a:prstGeom>
          <a:noFill/>
        </p:spPr>
        <p:txBody>
          <a:bodyPr wrap="square" rtlCol="0">
            <a:spAutoFit/>
          </a:bodyPr>
          <a:lstStyle/>
          <a:p>
            <a:pPr algn="ctr"/>
            <a:r>
              <a:rPr lang="el-GR" dirty="0"/>
              <a:t>Επίσκεψη Οικουμενικού Πατριάρχη Βαρθολομαίου, Αρχιεπισκόπου Αθηνών κ’ πάσης Ελλάδας Ιερωνύμου και πάπα Ρώμης Φραγκίσκου στη Λέσβο (Απρίλιος 2016)</a:t>
            </a:r>
            <a:endParaRPr lang="it-IT" dirty="0"/>
          </a:p>
        </p:txBody>
      </p:sp>
    </p:spTree>
    <p:extLst>
      <p:ext uri="{BB962C8B-B14F-4D97-AF65-F5344CB8AC3E}">
        <p14:creationId xmlns:p14="http://schemas.microsoft.com/office/powerpoint/2010/main" xmlns="" val="3094011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Αγία και Μεγάλη Σύνοδος Ορθοδόξου Εκκλησίας, Κρήτη, Ιούνιος 2016</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87320" y="2285526"/>
            <a:ext cx="4215868" cy="2807768"/>
          </a:xfrm>
        </p:spPr>
      </p:pic>
      <p:pic>
        <p:nvPicPr>
          <p:cNvPr id="5" name="Immagin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189255" y="2379529"/>
            <a:ext cx="6667500" cy="4048125"/>
          </a:xfrm>
          <a:prstGeom prst="rect">
            <a:avLst/>
          </a:prstGeom>
        </p:spPr>
      </p:pic>
      <p:sp>
        <p:nvSpPr>
          <p:cNvPr id="6" name="CasellaDiTesto 5"/>
          <p:cNvSpPr txBox="1"/>
          <p:nvPr/>
        </p:nvSpPr>
        <p:spPr>
          <a:xfrm>
            <a:off x="680322" y="5195844"/>
            <a:ext cx="3532756" cy="1477328"/>
          </a:xfrm>
          <a:prstGeom prst="rect">
            <a:avLst/>
          </a:prstGeom>
          <a:noFill/>
        </p:spPr>
        <p:txBody>
          <a:bodyPr wrap="square" rtlCol="0">
            <a:spAutoFit/>
          </a:bodyPr>
          <a:lstStyle/>
          <a:p>
            <a:pPr algn="ctr"/>
            <a:r>
              <a:rPr lang="el-GR" sz="1600" dirty="0"/>
              <a:t>Κορύφωση ενός αιώνα πανορθόδοξης προετοιμασίας.</a:t>
            </a:r>
          </a:p>
          <a:p>
            <a:pPr algn="ctr"/>
            <a:r>
              <a:rPr lang="el-GR" sz="1600" dirty="0"/>
              <a:t>Ο λόγος της Ορθοδοξίας είναι </a:t>
            </a:r>
            <a:r>
              <a:rPr lang="el-GR" sz="1400" dirty="0">
                <a:solidFill>
                  <a:srgbClr val="333333"/>
                </a:solidFill>
                <a:latin typeface="Verdana" panose="020B0604030504040204" pitchFamily="34" charset="0"/>
              </a:rPr>
              <a:t>«διακριτός ἀλλά καί προφητικός, ὡς ὀφειλετική παρέμβαση ὑπέρ τοῦ ἀνθρώπου» (Μήνυμα, §10)</a:t>
            </a:r>
            <a:endParaRPr lang="it-IT" sz="1400" dirty="0">
              <a:solidFill>
                <a:srgbClr val="333333"/>
              </a:solidFill>
              <a:latin typeface="Verdana" panose="020B0604030504040204" pitchFamily="34" charset="0"/>
            </a:endParaRPr>
          </a:p>
        </p:txBody>
      </p:sp>
    </p:spTree>
    <p:extLst>
      <p:ext uri="{BB962C8B-B14F-4D97-AF65-F5344CB8AC3E}">
        <p14:creationId xmlns:p14="http://schemas.microsoft.com/office/powerpoint/2010/main" xmlns="" val="1217311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extLst>
              <a:ext uri="{28A0092B-C50C-407E-A947-70E740481C1C}">
                <a14:useLocalDpi xmlns:a14="http://schemas.microsoft.com/office/drawing/2010/main" xmlns="" val="0"/>
              </a:ext>
            </a:extLst>
          </a:blip>
          <a:srcRect l="32229" t="27024" r="1602" b="14548"/>
          <a:stretch/>
        </p:blipFill>
        <p:spPr>
          <a:xfrm>
            <a:off x="6648629" y="2003513"/>
            <a:ext cx="3645553" cy="2278471"/>
          </a:xfrm>
          <a:prstGeom prst="rect">
            <a:avLst/>
          </a:prstGeom>
        </p:spPr>
      </p:pic>
      <p:sp>
        <p:nvSpPr>
          <p:cNvPr id="2" name="Titolo 1"/>
          <p:cNvSpPr>
            <a:spLocks noGrp="1"/>
          </p:cNvSpPr>
          <p:nvPr>
            <p:ph type="title"/>
          </p:nvPr>
        </p:nvSpPr>
        <p:spPr/>
        <p:txBody>
          <a:bodyPr/>
          <a:lstStyle/>
          <a:p>
            <a:r>
              <a:rPr lang="el-GR" dirty="0"/>
              <a:t>Αγία και Μεγάλη Σύνοδος Ορθοδόξου Εκκλησίας, Κρήτη, Ιούνιος 2016</a:t>
            </a:r>
            <a:endParaRPr lang="it-IT" dirty="0"/>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542100" y="2353891"/>
            <a:ext cx="4798484" cy="3598863"/>
          </a:xfrm>
        </p:spPr>
      </p:pic>
      <p:sp>
        <p:nvSpPr>
          <p:cNvPr id="6" name="CasellaDiTesto 5"/>
          <p:cNvSpPr txBox="1"/>
          <p:nvPr/>
        </p:nvSpPr>
        <p:spPr>
          <a:xfrm>
            <a:off x="6383707" y="4213077"/>
            <a:ext cx="4747355" cy="2939266"/>
          </a:xfrm>
          <a:prstGeom prst="rect">
            <a:avLst/>
          </a:prstGeom>
          <a:noFill/>
        </p:spPr>
        <p:txBody>
          <a:bodyPr wrap="square" rtlCol="0">
            <a:spAutoFit/>
          </a:bodyPr>
          <a:lstStyle/>
          <a:p>
            <a:r>
              <a:rPr lang="el-GR" sz="1400" dirty="0">
                <a:solidFill>
                  <a:srgbClr val="333333"/>
                </a:solidFill>
                <a:latin typeface="Verdana" panose="020B0604030504040204" pitchFamily="34" charset="0"/>
              </a:rPr>
              <a:t>«Ἡ Ἐκκλησία μας ἀνταποκρινομένη στό χρέος νά μαρτυρεῖ τήν ἀλήθεια καί τήν ἀποστολική της πίστη, ἀποδίδει μεγάλη σημασία στόν διάλογο κυρίως μέ τούς ἑτεροδόξους Χριστιανούς. Μέ τόν τρόπο αὐτό καί ὁ λοιπός χριστιανικός κόσμος γνωρίζει ἀκριβέστερα τή γνησιότητα τῆς Ὀρθοδόξου Παραδόσεως, τήν ἀξία τῆς πατερικῆς διδασκαλίας, τή λειτουργική ἐμπειρία καί τήν πίστη τῶν Ὀρθοδόξων. Οἱ διάλογοι πού διεξάγει ἡ Ὀρθόδοξος Ἐκκλησία δέν σημαίνουν ποτέ συμβιβασμό σέ ζητήματα πίστεως»</a:t>
            </a:r>
          </a:p>
          <a:p>
            <a:r>
              <a:rPr lang="el-GR" sz="1300" i="1" dirty="0"/>
              <a:t>Μήνυμα</a:t>
            </a:r>
            <a:r>
              <a:rPr lang="el-GR" sz="1300" dirty="0"/>
              <a:t>, §3</a:t>
            </a:r>
          </a:p>
          <a:p>
            <a:endParaRPr lang="it-IT" dirty="0"/>
          </a:p>
        </p:txBody>
      </p:sp>
    </p:spTree>
    <p:extLst>
      <p:ext uri="{BB962C8B-B14F-4D97-AF65-F5344CB8AC3E}">
        <p14:creationId xmlns:p14="http://schemas.microsoft.com/office/powerpoint/2010/main" xmlns="" val="2656300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Αγία και Μεγάλη Σύνοδος Ορθοδόξου Εκκλησίας, Κρήτη, Ιούνιος 2016</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598206" y="2129612"/>
            <a:ext cx="4814295" cy="3206320"/>
          </a:xfrm>
        </p:spPr>
      </p:pic>
      <p:sp>
        <p:nvSpPr>
          <p:cNvPr id="5" name="Rettangolo 4"/>
          <p:cNvSpPr/>
          <p:nvPr/>
        </p:nvSpPr>
        <p:spPr>
          <a:xfrm>
            <a:off x="5990602" y="2777382"/>
            <a:ext cx="5990602" cy="2893100"/>
          </a:xfrm>
          <a:prstGeom prst="rect">
            <a:avLst/>
          </a:prstGeom>
        </p:spPr>
        <p:txBody>
          <a:bodyPr wrap="square">
            <a:spAutoFit/>
          </a:bodyPr>
          <a:lstStyle/>
          <a:p>
            <a:r>
              <a:rPr lang="el-GR" sz="1400" dirty="0">
                <a:solidFill>
                  <a:srgbClr val="333333"/>
                </a:solidFill>
                <a:latin typeface="Verdana" panose="020B0604030504040204" pitchFamily="34" charset="0"/>
              </a:rPr>
              <a:t>«Η Ὀρθόδοξος συμμετοχή εἰς τήν κίνησιν πρός ἀποκατάστασιν τῆς ἑνότητος μετά τῶν ἄλλων Χριστιανῶν ἐν τῇ Μιᾷ, Ἁγίᾳ, Καθολικῇ στολικῇ Ἐκκλησίᾳ οὐδόλως τυγχάνει ξένη πρός τήν φύσιν καί τήν ἱστορίαν τῆς Ὀρθοδόξου Ἐκκλησίας, ἀλλ’ ἀποτελεῖ συνεπῆ ἔκφρασιν τῆς ἀποστολικῆς πίστεως καί παραδόσεως, ἐντός νέων ἱστορικῶν συνθηκῶν»</a:t>
            </a:r>
          </a:p>
          <a:p>
            <a:r>
              <a:rPr lang="el-GR" sz="1400" i="1" dirty="0"/>
              <a:t>Σχέσεις της Ορθοδόξου Εκκλησίας προς τον λοιπόν χριστιανικόν κόσμον</a:t>
            </a:r>
            <a:r>
              <a:rPr lang="el-GR" sz="1400" dirty="0"/>
              <a:t>, §4</a:t>
            </a:r>
          </a:p>
          <a:p>
            <a:endParaRPr lang="el-GR" sz="1400" dirty="0"/>
          </a:p>
          <a:p>
            <a:r>
              <a:rPr lang="el-GR" sz="1400" dirty="0">
                <a:solidFill>
                  <a:srgbClr val="333333"/>
                </a:solidFill>
                <a:latin typeface="Verdana" panose="020B0604030504040204" pitchFamily="34" charset="0"/>
              </a:rPr>
              <a:t>Η Ορθόδοξη Εκκλησία πιστεύει «ἀκραδάντως ὅτι κατέχει κυρίαν θέσιν εἰς τήν ὑπόθεσιν τῆς προωθήσεως τῆς χριστιανικῆς ἑνότητος ἐντός τοῦ συγχρόνου κόσμου»</a:t>
            </a:r>
          </a:p>
          <a:p>
            <a:r>
              <a:rPr lang="el-GR" sz="1400" i="1" dirty="0"/>
              <a:t>Σχέσεις</a:t>
            </a:r>
            <a:r>
              <a:rPr lang="el-GR" sz="1400" dirty="0"/>
              <a:t>..., §1</a:t>
            </a:r>
            <a:endParaRPr lang="it-IT" sz="1400" dirty="0"/>
          </a:p>
        </p:txBody>
      </p:sp>
    </p:spTree>
    <p:extLst>
      <p:ext uri="{BB962C8B-B14F-4D97-AF65-F5344CB8AC3E}">
        <p14:creationId xmlns:p14="http://schemas.microsoft.com/office/powerpoint/2010/main" xmlns="" val="98961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Απόπειρες αποκατάστασης ενότητας</a:t>
            </a:r>
            <a:endParaRPr lang="it-IT" dirty="0"/>
          </a:p>
        </p:txBody>
      </p:sp>
      <p:sp>
        <p:nvSpPr>
          <p:cNvPr id="3" name="Segnaposto contenuto 2"/>
          <p:cNvSpPr>
            <a:spLocks noGrp="1"/>
          </p:cNvSpPr>
          <p:nvPr>
            <p:ph idx="1"/>
          </p:nvPr>
        </p:nvSpPr>
        <p:spPr/>
        <p:txBody>
          <a:bodyPr>
            <a:normAutofit fontScale="92500" lnSpcReduction="10000"/>
          </a:bodyPr>
          <a:lstStyle/>
          <a:p>
            <a:pPr marL="0" indent="0">
              <a:buNone/>
            </a:pPr>
            <a:r>
              <a:rPr lang="el-GR" dirty="0"/>
              <a:t>127</a:t>
            </a:r>
            <a:r>
              <a:rPr lang="it-IT" dirty="0"/>
              <a:t>4</a:t>
            </a:r>
            <a:r>
              <a:rPr lang="el-GR" dirty="0"/>
              <a:t>: Σύνοδος Λυών</a:t>
            </a:r>
            <a:r>
              <a:rPr lang="it-IT" dirty="0"/>
              <a:t>*</a:t>
            </a:r>
            <a:endParaRPr lang="el-GR" dirty="0"/>
          </a:p>
          <a:p>
            <a:pPr marL="0" indent="0">
              <a:buNone/>
            </a:pPr>
            <a:r>
              <a:rPr lang="el-GR" dirty="0"/>
              <a:t>*</a:t>
            </a:r>
            <a:r>
              <a:rPr lang="it-IT" dirty="0"/>
              <a:t> </a:t>
            </a:r>
            <a:r>
              <a:rPr lang="el-GR" dirty="0"/>
              <a:t>Η Ένωση διαρκεί μέχρι το 1282 περίπου</a:t>
            </a:r>
          </a:p>
          <a:p>
            <a:pPr marL="0" indent="0">
              <a:buNone/>
            </a:pPr>
            <a:endParaRPr lang="el-GR" dirty="0"/>
          </a:p>
          <a:p>
            <a:pPr marL="0" indent="0">
              <a:buNone/>
            </a:pPr>
            <a:r>
              <a:rPr lang="el-GR" dirty="0"/>
              <a:t>1439-1443: Σύνοδος Φερράρας-Φλωρεντίας*</a:t>
            </a:r>
            <a:endParaRPr lang="it-IT" dirty="0"/>
          </a:p>
          <a:p>
            <a:pPr marL="0" indent="0">
              <a:buNone/>
            </a:pPr>
            <a:r>
              <a:rPr lang="it-IT" dirty="0"/>
              <a:t>* </a:t>
            </a:r>
            <a:r>
              <a:rPr lang="el-GR" dirty="0"/>
              <a:t>Το Διάταγμα της Ένωσης</a:t>
            </a:r>
            <a:r>
              <a:rPr lang="it-IT" dirty="0"/>
              <a:t> </a:t>
            </a:r>
            <a:r>
              <a:rPr lang="el-GR" dirty="0"/>
              <a:t>ακυρώθηκε το 1484</a:t>
            </a:r>
            <a:endParaRPr lang="it-IT" dirty="0"/>
          </a:p>
          <a:p>
            <a:pPr marL="0" indent="0">
              <a:buNone/>
            </a:pPr>
            <a:r>
              <a:rPr lang="el-GR" dirty="0"/>
              <a:t>από Σύνοδο στην Κων/πολη</a:t>
            </a:r>
            <a:endParaRPr lang="it-IT" dirty="0"/>
          </a:p>
          <a:p>
            <a:pPr marL="0" indent="0">
              <a:buNone/>
            </a:pPr>
            <a:endParaRPr lang="it-IT" dirty="0"/>
          </a:p>
          <a:p>
            <a:pPr marL="0" indent="0">
              <a:buNone/>
            </a:pPr>
            <a:r>
              <a:rPr lang="el-GR" dirty="0"/>
              <a:t>Παρά την αυτοκρατορική στήριξη</a:t>
            </a:r>
          </a:p>
          <a:p>
            <a:pPr marL="0" indent="0">
              <a:buNone/>
            </a:pPr>
            <a:r>
              <a:rPr lang="el-GR" dirty="0"/>
              <a:t>οι ενωτικές απόπειρες αποτυγχάνουν</a:t>
            </a:r>
            <a:endParaRPr lang="it-IT" dirty="0"/>
          </a:p>
        </p:txBody>
      </p:sp>
      <p:pic>
        <p:nvPicPr>
          <p:cNvPr id="4" name="Immagine 3"/>
          <p:cNvPicPr>
            <a:picLocks noChangeAspect="1"/>
          </p:cNvPicPr>
          <p:nvPr/>
        </p:nvPicPr>
        <p:blipFill>
          <a:blip r:embed="rId2"/>
          <a:stretch>
            <a:fillRect/>
          </a:stretch>
        </p:blipFill>
        <p:spPr>
          <a:xfrm>
            <a:off x="7928415" y="2245774"/>
            <a:ext cx="3238500" cy="3429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CasellaDiTesto 4"/>
          <p:cNvSpPr txBox="1"/>
          <p:nvPr/>
        </p:nvSpPr>
        <p:spPr>
          <a:xfrm>
            <a:off x="8527457" y="5839794"/>
            <a:ext cx="2040416" cy="923330"/>
          </a:xfrm>
          <a:prstGeom prst="rect">
            <a:avLst/>
          </a:prstGeom>
          <a:noFill/>
        </p:spPr>
        <p:txBody>
          <a:bodyPr wrap="square" rtlCol="0">
            <a:spAutoFit/>
          </a:bodyPr>
          <a:lstStyle/>
          <a:p>
            <a:pPr algn="ctr"/>
            <a:r>
              <a:rPr lang="el-GR" i="1" dirty="0"/>
              <a:t>Ο καρδ. </a:t>
            </a:r>
            <a:r>
              <a:rPr lang="el-GR" i="1" dirty="0" smtClean="0"/>
              <a:t>Βησσαρίων (1403-1472)</a:t>
            </a:r>
            <a:endParaRPr lang="it-IT" i="1" dirty="0"/>
          </a:p>
        </p:txBody>
      </p:sp>
    </p:spTree>
    <p:extLst>
      <p:ext uri="{BB962C8B-B14F-4D97-AF65-F5344CB8AC3E}">
        <p14:creationId xmlns:p14="http://schemas.microsoft.com/office/powerpoint/2010/main" xmlns="" val="3967809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Απόπειρες αποκατάστασης ενότητας</a:t>
            </a:r>
            <a:endParaRPr lang="it-IT" dirty="0"/>
          </a:p>
        </p:txBody>
      </p:sp>
      <p:sp>
        <p:nvSpPr>
          <p:cNvPr id="3" name="Segnaposto contenuto 2"/>
          <p:cNvSpPr>
            <a:spLocks noGrp="1"/>
          </p:cNvSpPr>
          <p:nvPr>
            <p:ph idx="1"/>
          </p:nvPr>
        </p:nvSpPr>
        <p:spPr>
          <a:xfrm>
            <a:off x="136734" y="2336873"/>
            <a:ext cx="6973368" cy="3599316"/>
          </a:xfrm>
        </p:spPr>
        <p:txBody>
          <a:bodyPr>
            <a:normAutofit/>
          </a:bodyPr>
          <a:lstStyle/>
          <a:p>
            <a:pPr marL="0" indent="0">
              <a:buNone/>
            </a:pPr>
            <a:endParaRPr lang="it-IT" dirty="0"/>
          </a:p>
          <a:p>
            <a:pPr marL="0" indent="0">
              <a:buNone/>
            </a:pPr>
            <a:r>
              <a:rPr lang="el-GR" dirty="0"/>
              <a:t>Αίτια: Η διαφορετική θεολογική μέθοδος (σχολαστική-«επιστημονική» στη Δύση, μοναστική-ησυχαστική στην</a:t>
            </a:r>
            <a:r>
              <a:rPr lang="it-IT" dirty="0"/>
              <a:t> </a:t>
            </a:r>
            <a:r>
              <a:rPr lang="el-GR" dirty="0"/>
              <a:t>Ανατολή), η μνήμη της άλωσης της Κων/πολης</a:t>
            </a:r>
            <a:r>
              <a:rPr lang="it-IT" dirty="0"/>
              <a:t> </a:t>
            </a:r>
            <a:r>
              <a:rPr lang="el-GR" dirty="0"/>
              <a:t>από </a:t>
            </a:r>
            <a:r>
              <a:rPr lang="el-GR" dirty="0" smtClean="0"/>
              <a:t>τους</a:t>
            </a:r>
            <a:r>
              <a:rPr lang="el-GR" dirty="0"/>
              <a:t> </a:t>
            </a:r>
            <a:r>
              <a:rPr lang="el-GR" dirty="0" smtClean="0"/>
              <a:t>σταυροφόρους</a:t>
            </a:r>
            <a:r>
              <a:rPr lang="el-GR" dirty="0"/>
              <a:t>, η επίδειξη αλαζονικής συμπεριφοράς</a:t>
            </a:r>
            <a:r>
              <a:rPr lang="it-IT" dirty="0"/>
              <a:t> </a:t>
            </a:r>
            <a:r>
              <a:rPr lang="el-GR" dirty="0"/>
              <a:t>από τη Ρώμη, η πολιτική αδυναμία του Βυζαντίου και η ανάγκη</a:t>
            </a:r>
            <a:r>
              <a:rPr lang="it-IT" dirty="0"/>
              <a:t> </a:t>
            </a:r>
            <a:r>
              <a:rPr lang="el-GR" dirty="0"/>
              <a:t>για διπλωματική συμφωνία</a:t>
            </a:r>
            <a:endParaRPr lang="it-IT" dirty="0"/>
          </a:p>
        </p:txBody>
      </p:sp>
      <p:pic>
        <p:nvPicPr>
          <p:cNvPr id="4" name="Immagine 3"/>
          <p:cNvPicPr>
            <a:picLocks noChangeAspect="1"/>
          </p:cNvPicPr>
          <p:nvPr/>
        </p:nvPicPr>
        <p:blipFill>
          <a:blip r:embed="rId2"/>
          <a:stretch>
            <a:fillRect/>
          </a:stretch>
        </p:blipFill>
        <p:spPr>
          <a:xfrm>
            <a:off x="9657816" y="2507189"/>
            <a:ext cx="2400300" cy="3429000"/>
          </a:xfrm>
          <a:prstGeom prst="rect">
            <a:avLst/>
          </a:prstGeom>
        </p:spPr>
      </p:pic>
      <p:sp>
        <p:nvSpPr>
          <p:cNvPr id="5" name="CasellaDiTesto 4"/>
          <p:cNvSpPr txBox="1"/>
          <p:nvPr/>
        </p:nvSpPr>
        <p:spPr>
          <a:xfrm>
            <a:off x="9776390" y="5936189"/>
            <a:ext cx="2144994" cy="830997"/>
          </a:xfrm>
          <a:prstGeom prst="rect">
            <a:avLst/>
          </a:prstGeom>
          <a:noFill/>
        </p:spPr>
        <p:txBody>
          <a:bodyPr wrap="square" rtlCol="0">
            <a:spAutoFit/>
          </a:bodyPr>
          <a:lstStyle/>
          <a:p>
            <a:pPr algn="ctr"/>
            <a:r>
              <a:rPr lang="el-GR" sz="1200" i="1" dirty="0"/>
              <a:t>Η πράξη της Ένωσης Ανατολικής και Δυτικής Εκκλησίας της Συνόδου της Φερράρας/Φλωρεντίας</a:t>
            </a:r>
            <a:endParaRPr lang="it-IT" sz="1200" i="1" dirty="0"/>
          </a:p>
        </p:txBody>
      </p:sp>
      <p:pic>
        <p:nvPicPr>
          <p:cNvPr id="7" name="Immagin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262429" y="2601719"/>
            <a:ext cx="2052486" cy="3069624"/>
          </a:xfrm>
          <a:prstGeom prst="rect">
            <a:avLst/>
          </a:prstGeom>
        </p:spPr>
      </p:pic>
      <p:sp>
        <p:nvSpPr>
          <p:cNvPr id="8" name="CasellaDiTesto 7"/>
          <p:cNvSpPr txBox="1"/>
          <p:nvPr/>
        </p:nvSpPr>
        <p:spPr>
          <a:xfrm>
            <a:off x="7262429" y="5671343"/>
            <a:ext cx="2118963" cy="830997"/>
          </a:xfrm>
          <a:prstGeom prst="rect">
            <a:avLst/>
          </a:prstGeom>
          <a:noFill/>
        </p:spPr>
        <p:txBody>
          <a:bodyPr wrap="square" rtlCol="0">
            <a:spAutoFit/>
          </a:bodyPr>
          <a:lstStyle/>
          <a:p>
            <a:pPr algn="ctr"/>
            <a:r>
              <a:rPr lang="el-GR" sz="1200" dirty="0"/>
              <a:t>Τάφος του οικουμενικού πατριάρχη Ιωσήφ Β΄στην </a:t>
            </a:r>
            <a:r>
              <a:rPr lang="it-IT" sz="1200" dirty="0"/>
              <a:t>Santa Maria Novella</a:t>
            </a:r>
            <a:r>
              <a:rPr lang="el-GR" sz="1200" dirty="0"/>
              <a:t> της Φλωρεντίας</a:t>
            </a:r>
            <a:endParaRPr lang="it-IT" sz="1200" dirty="0"/>
          </a:p>
        </p:txBody>
      </p:sp>
    </p:spTree>
    <p:extLst>
      <p:ext uri="{BB962C8B-B14F-4D97-AF65-F5344CB8AC3E}">
        <p14:creationId xmlns:p14="http://schemas.microsoft.com/office/powerpoint/2010/main" xmlns="" val="424452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l-GR" dirty="0"/>
              <a:t/>
            </a:r>
            <a:br>
              <a:rPr lang="el-GR" dirty="0"/>
            </a:br>
            <a:r>
              <a:rPr lang="el-GR" dirty="0"/>
              <a:t>Η Ορθοδοξία μετά το Βυζάντιο</a:t>
            </a:r>
            <a:br>
              <a:rPr lang="el-GR" dirty="0"/>
            </a:br>
            <a:endParaRPr lang="it-IT" dirty="0"/>
          </a:p>
        </p:txBody>
      </p:sp>
      <p:sp>
        <p:nvSpPr>
          <p:cNvPr id="3" name="Segnaposto contenuto 2"/>
          <p:cNvSpPr>
            <a:spLocks noGrp="1"/>
          </p:cNvSpPr>
          <p:nvPr>
            <p:ph idx="1"/>
          </p:nvPr>
        </p:nvSpPr>
        <p:spPr>
          <a:xfrm>
            <a:off x="680321" y="2336872"/>
            <a:ext cx="10637036" cy="4397213"/>
          </a:xfrm>
        </p:spPr>
        <p:txBody>
          <a:bodyPr>
            <a:normAutofit lnSpcReduction="10000"/>
          </a:bodyPr>
          <a:lstStyle/>
          <a:p>
            <a:pPr marL="457200" lvl="1" indent="0">
              <a:buNone/>
            </a:pPr>
            <a:r>
              <a:rPr lang="it-IT" dirty="0"/>
              <a:t>H </a:t>
            </a:r>
            <a:r>
              <a:rPr lang="el-GR" dirty="0"/>
              <a:t>ελληνόφωνη</a:t>
            </a:r>
            <a:r>
              <a:rPr lang="it-IT" dirty="0"/>
              <a:t> </a:t>
            </a:r>
            <a:r>
              <a:rPr lang="el-GR" dirty="0"/>
              <a:t>Ορθοδοξία υπό «βαβυλώνια αιχμαλωσία» και ως </a:t>
            </a:r>
            <a:r>
              <a:rPr lang="el-GR" dirty="0" smtClean="0"/>
              <a:t>εκκρεμές μεταξύ </a:t>
            </a:r>
            <a:r>
              <a:rPr lang="el-GR" dirty="0"/>
              <a:t>Καθολικισμού και Προτεσταντισμού. Δυτικές επιρροές και στο ρωσόφωνο χώρο</a:t>
            </a:r>
          </a:p>
          <a:p>
            <a:pPr marL="457200" lvl="1" indent="0">
              <a:buNone/>
            </a:pPr>
            <a:endParaRPr lang="el-GR" dirty="0"/>
          </a:p>
          <a:p>
            <a:pPr marL="457200" lvl="1" indent="0">
              <a:buNone/>
            </a:pPr>
            <a:r>
              <a:rPr lang="el-GR" dirty="0"/>
              <a:t>	</a:t>
            </a:r>
            <a:r>
              <a:rPr lang="el-GR" i="1" dirty="0"/>
              <a:t>Ομολογίες Πίστεως</a:t>
            </a:r>
          </a:p>
          <a:p>
            <a:pPr marL="457200" lvl="1" indent="0">
              <a:buNone/>
            </a:pPr>
            <a:r>
              <a:rPr lang="el-GR" i="1" dirty="0"/>
              <a:t>	Διάλογος με τους Διαμαρτυρόμενους</a:t>
            </a:r>
          </a:p>
          <a:p>
            <a:pPr marL="457200" lvl="1" indent="0">
              <a:buNone/>
            </a:pPr>
            <a:endParaRPr lang="el-GR" dirty="0"/>
          </a:p>
          <a:p>
            <a:pPr marL="457200" lvl="1" indent="0">
              <a:buNone/>
            </a:pPr>
            <a:r>
              <a:rPr lang="el-GR" dirty="0"/>
              <a:t>Προκύπτει η, κατά τον Γ. Φλωρόφσκυ, «</a:t>
            </a:r>
            <a:r>
              <a:rPr lang="el-GR" b="1" dirty="0"/>
              <a:t>ψευδομόρφωση</a:t>
            </a:r>
            <a:r>
              <a:rPr lang="el-GR" dirty="0"/>
              <a:t>» της Ορθοδοξίας...</a:t>
            </a:r>
          </a:p>
          <a:p>
            <a:pPr marL="457200" lvl="1" indent="0">
              <a:buNone/>
            </a:pPr>
            <a:endParaRPr lang="el-GR" dirty="0"/>
          </a:p>
          <a:p>
            <a:pPr marL="457200" lvl="1" indent="0">
              <a:buNone/>
            </a:pPr>
            <a:r>
              <a:rPr lang="el-GR" dirty="0"/>
              <a:t>Μέχρι τα τέλη του 19</a:t>
            </a:r>
            <a:r>
              <a:rPr lang="el-GR" baseline="30000" dirty="0"/>
              <a:t>ου</a:t>
            </a:r>
            <a:r>
              <a:rPr lang="el-GR" dirty="0"/>
              <a:t> αιώνα και αρχές του 20</a:t>
            </a:r>
            <a:r>
              <a:rPr lang="el-GR" baseline="30000" dirty="0"/>
              <a:t>ου</a:t>
            </a:r>
            <a:r>
              <a:rPr lang="el-GR" dirty="0"/>
              <a:t>: ως επί το πλείστον αντιρρητική γραμματεία έναντι της Δύσης (η οποία προθύμως...ανταποδίδει!)</a:t>
            </a:r>
          </a:p>
          <a:p>
            <a:pPr marL="457200" lvl="1" indent="0">
              <a:buNone/>
            </a:pPr>
            <a:endParaRPr lang="el-GR" dirty="0"/>
          </a:p>
          <a:p>
            <a:pPr marL="457200" lvl="1" indent="0">
              <a:buNone/>
            </a:pPr>
            <a:r>
              <a:rPr lang="el-GR" dirty="0"/>
              <a:t>Ζητήματα: παγκοσμιότητα και πρωτείο επισκόπου Ρώμης, ελληνόρυθμες καθολικές εκκλησίες </a:t>
            </a:r>
            <a:r>
              <a:rPr lang="el-GR" dirty="0" smtClean="0"/>
              <a:t>(</a:t>
            </a:r>
            <a:r>
              <a:rPr lang="it-IT" dirty="0" smtClean="0"/>
              <a:t>= </a:t>
            </a:r>
            <a:r>
              <a:rPr lang="el-GR" dirty="0" smtClean="0"/>
              <a:t>Ουνία</a:t>
            </a:r>
            <a:r>
              <a:rPr lang="el-GR" dirty="0"/>
              <a:t>), προσηλυτιστική δράση καθολικών και προτεσταντών στο χώρο της χριστιανικής Ανατολής</a:t>
            </a:r>
          </a:p>
        </p:txBody>
      </p:sp>
    </p:spTree>
    <p:extLst>
      <p:ext uri="{BB962C8B-B14F-4D97-AF65-F5344CB8AC3E}">
        <p14:creationId xmlns:p14="http://schemas.microsoft.com/office/powerpoint/2010/main" xmlns="" val="1372926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l-GR" dirty="0"/>
              <a:t>Διορθόδοξη και οικουμενική αφύπνιση</a:t>
            </a:r>
            <a:br>
              <a:rPr lang="el-GR" dirty="0"/>
            </a:br>
            <a:r>
              <a:rPr lang="el-GR" dirty="0"/>
              <a:t>τον 20</a:t>
            </a:r>
            <a:r>
              <a:rPr lang="el-GR" baseline="30000" dirty="0"/>
              <a:t>ο</a:t>
            </a:r>
            <a:r>
              <a:rPr lang="el-GR" dirty="0"/>
              <a:t> αιώνα</a:t>
            </a:r>
            <a:endParaRPr lang="it-IT" dirty="0"/>
          </a:p>
        </p:txBody>
      </p:sp>
      <p:sp>
        <p:nvSpPr>
          <p:cNvPr id="3" name="Segnaposto contenuto 2"/>
          <p:cNvSpPr>
            <a:spLocks noGrp="1"/>
          </p:cNvSpPr>
          <p:nvPr>
            <p:ph idx="1"/>
          </p:nvPr>
        </p:nvSpPr>
        <p:spPr>
          <a:xfrm>
            <a:off x="680323" y="2247545"/>
            <a:ext cx="6634878" cy="4383992"/>
          </a:xfrm>
        </p:spPr>
        <p:txBody>
          <a:bodyPr>
            <a:normAutofit fontScale="92500" lnSpcReduction="20000"/>
          </a:bodyPr>
          <a:lstStyle/>
          <a:p>
            <a:endParaRPr lang="el-GR" dirty="0"/>
          </a:p>
          <a:p>
            <a:r>
              <a:rPr lang="el-GR" b="1" dirty="0"/>
              <a:t>1902</a:t>
            </a:r>
            <a:r>
              <a:rPr lang="el-GR" dirty="0"/>
              <a:t>: κάλεσμα οικουμενικού πατριάρχη Ιωακείμ Γ΄στους άλλους ορθόδοξους προκαθημένους για στενότερη διορθόδοξη συνεργασία</a:t>
            </a:r>
          </a:p>
          <a:p>
            <a:pPr marL="0" indent="0">
              <a:buNone/>
            </a:pPr>
            <a:endParaRPr lang="el-GR" dirty="0"/>
          </a:p>
          <a:p>
            <a:r>
              <a:rPr lang="el-GR" dirty="0"/>
              <a:t>1920, Εγκύκλιος Οικουμενικού Πατριαρχείου: η ενότητα της Ορθοδοξίας </a:t>
            </a:r>
            <a:r>
              <a:rPr lang="el-GR" b="1" dirty="0"/>
              <a:t>μοντέλο</a:t>
            </a:r>
            <a:r>
              <a:rPr lang="el-GR" dirty="0"/>
              <a:t> για τη χριστιανική ενότητα</a:t>
            </a:r>
          </a:p>
          <a:p>
            <a:pPr marL="0" indent="0">
              <a:buNone/>
            </a:pPr>
            <a:endParaRPr lang="el-GR" dirty="0"/>
          </a:p>
          <a:p>
            <a:r>
              <a:rPr lang="el-GR" b="1" dirty="0"/>
              <a:t>1948</a:t>
            </a:r>
            <a:r>
              <a:rPr lang="el-GR" dirty="0"/>
              <a:t>: Ίδρυση Παγκοσμίου Συμβουλίου Εκκλησιών (ΠΣΕ). Το Οικουμενικό Πατριαρχείο, οι Εκκλησίες </a:t>
            </a:r>
            <a:r>
              <a:rPr lang="el-GR" dirty="0" smtClean="0"/>
              <a:t>Αλεξανδρείας</a:t>
            </a:r>
            <a:r>
              <a:rPr lang="el-GR" dirty="0"/>
              <a:t>, Αντιόχειας, Ιεροσολύμων, Κύπρου και Ελλάδος μεταξύ των ιδρυτικών μελών</a:t>
            </a:r>
            <a:endParaRPr lang="it-IT" dirty="0"/>
          </a:p>
        </p:txBody>
      </p:sp>
      <p:pic>
        <p:nvPicPr>
          <p:cNvPr id="4" name="Immagine 3"/>
          <p:cNvPicPr>
            <a:picLocks noChangeAspect="1"/>
          </p:cNvPicPr>
          <p:nvPr/>
        </p:nvPicPr>
        <p:blipFill>
          <a:blip r:embed="rId2"/>
          <a:stretch>
            <a:fillRect/>
          </a:stretch>
        </p:blipFill>
        <p:spPr>
          <a:xfrm>
            <a:off x="8124653" y="2427004"/>
            <a:ext cx="2961638" cy="2743200"/>
          </a:xfrm>
          <a:prstGeom prst="rect">
            <a:avLst/>
          </a:prstGeom>
        </p:spPr>
      </p:pic>
      <p:sp>
        <p:nvSpPr>
          <p:cNvPr id="5" name="CasellaDiTesto 4"/>
          <p:cNvSpPr txBox="1"/>
          <p:nvPr/>
        </p:nvSpPr>
        <p:spPr>
          <a:xfrm>
            <a:off x="8503065" y="5238572"/>
            <a:ext cx="2204815" cy="523220"/>
          </a:xfrm>
          <a:prstGeom prst="rect">
            <a:avLst/>
          </a:prstGeom>
          <a:noFill/>
        </p:spPr>
        <p:txBody>
          <a:bodyPr wrap="square" rtlCol="0">
            <a:spAutoFit/>
          </a:bodyPr>
          <a:lstStyle/>
          <a:p>
            <a:pPr algn="ctr"/>
            <a:r>
              <a:rPr lang="el-GR" sz="1400" dirty="0"/>
              <a:t>Άμστερνταμ, 1948 Ιδρυτική συνέλευση ΠΣΕ</a:t>
            </a:r>
            <a:endParaRPr lang="it-IT" sz="1400" dirty="0"/>
          </a:p>
        </p:txBody>
      </p:sp>
    </p:spTree>
    <p:extLst>
      <p:ext uri="{BB962C8B-B14F-4D97-AF65-F5344CB8AC3E}">
        <p14:creationId xmlns:p14="http://schemas.microsoft.com/office/powerpoint/2010/main" xmlns="" val="3001201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el-GR" dirty="0"/>
              <a:t>Πανορθόδοξες Διασκέψεις του ’60</a:t>
            </a:r>
            <a:endParaRPr lang="it-IT" dirty="0"/>
          </a:p>
        </p:txBody>
      </p:sp>
      <p:sp>
        <p:nvSpPr>
          <p:cNvPr id="7" name="Segnaposto contenuto 6"/>
          <p:cNvSpPr>
            <a:spLocks noGrp="1"/>
          </p:cNvSpPr>
          <p:nvPr>
            <p:ph idx="1"/>
          </p:nvPr>
        </p:nvSpPr>
        <p:spPr>
          <a:xfrm>
            <a:off x="680321" y="2336873"/>
            <a:ext cx="8121847" cy="3858828"/>
          </a:xfrm>
        </p:spPr>
        <p:txBody>
          <a:bodyPr/>
          <a:lstStyle/>
          <a:p>
            <a:pPr marL="0" indent="0">
              <a:buNone/>
            </a:pPr>
            <a:r>
              <a:rPr lang="el-GR" b="1" dirty="0"/>
              <a:t>Ο θεσμός των Πανορθόδοξων Διασκέψεων προτείνεται από τον οικουμενικό πατριάρχη Αθηναγόρα με σκοπό:</a:t>
            </a:r>
          </a:p>
          <a:p>
            <a:endParaRPr lang="el-GR" dirty="0"/>
          </a:p>
          <a:p>
            <a:pPr marL="457200" indent="-457200">
              <a:buAutoNum type="arabicPeriod"/>
            </a:pPr>
            <a:r>
              <a:rPr lang="el-GR" dirty="0"/>
              <a:t>Την πιο συντονισμένη προώθηση της Αγίας και Μεγάλης Συνόδου της Ορθοδόξου Εκκλησίας</a:t>
            </a:r>
          </a:p>
          <a:p>
            <a:pPr marL="457200" indent="-457200">
              <a:buAutoNum type="arabicPeriod"/>
            </a:pPr>
            <a:endParaRPr lang="el-GR" dirty="0"/>
          </a:p>
          <a:p>
            <a:pPr marL="457200" indent="-457200">
              <a:buAutoNum type="arabicPeriod"/>
            </a:pPr>
            <a:r>
              <a:rPr lang="el-GR" dirty="0"/>
              <a:t>Την τοποθέτηση των ορθοδόξων έναντι του ζητήματος της οικουμενικής κίνησης και των θεολογικών διαλόγων με τους ετερόδοξους χριστιανούς</a:t>
            </a:r>
            <a:endParaRPr lang="it-IT" dirty="0"/>
          </a:p>
        </p:txBody>
      </p:sp>
      <p:pic>
        <p:nvPicPr>
          <p:cNvPr id="3" name="Immagine 2"/>
          <p:cNvPicPr>
            <a:picLocks noChangeAspect="1"/>
          </p:cNvPicPr>
          <p:nvPr/>
        </p:nvPicPr>
        <p:blipFill>
          <a:blip r:embed="rId2"/>
          <a:stretch>
            <a:fillRect/>
          </a:stretch>
        </p:blipFill>
        <p:spPr>
          <a:xfrm>
            <a:off x="8984345" y="2189593"/>
            <a:ext cx="2398653" cy="3625445"/>
          </a:xfrm>
          <a:prstGeom prst="rect">
            <a:avLst/>
          </a:prstGeom>
        </p:spPr>
      </p:pic>
    </p:spTree>
    <p:extLst>
      <p:ext uri="{BB962C8B-B14F-4D97-AF65-F5344CB8AC3E}">
        <p14:creationId xmlns:p14="http://schemas.microsoft.com/office/powerpoint/2010/main" xmlns="" val="3703967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el-GR" dirty="0"/>
              <a:t>Πανορθόδοξες Διασκέψεις</a:t>
            </a:r>
            <a:endParaRPr lang="it-IT" dirty="0"/>
          </a:p>
        </p:txBody>
      </p:sp>
      <p:sp>
        <p:nvSpPr>
          <p:cNvPr id="3" name="Segnaposto contenuto 2"/>
          <p:cNvSpPr>
            <a:spLocks noGrp="1"/>
          </p:cNvSpPr>
          <p:nvPr>
            <p:ph idx="1"/>
          </p:nvPr>
        </p:nvSpPr>
        <p:spPr>
          <a:xfrm>
            <a:off x="680321" y="2336872"/>
            <a:ext cx="11309429" cy="4354485"/>
          </a:xfrm>
        </p:spPr>
        <p:txBody>
          <a:bodyPr/>
          <a:lstStyle/>
          <a:p>
            <a:pPr marL="0" indent="0">
              <a:buNone/>
            </a:pPr>
            <a:r>
              <a:rPr lang="el-GR" dirty="0"/>
              <a:t>Α΄ Πανορθόδοξη Διάσκεψη, Ρόδος 1961</a:t>
            </a:r>
          </a:p>
          <a:p>
            <a:pPr marL="0" indent="0">
              <a:buNone/>
            </a:pPr>
            <a:r>
              <a:rPr lang="el-GR" dirty="0"/>
              <a:t>συντάσσει κατάλογο θεμάτων</a:t>
            </a:r>
          </a:p>
          <a:p>
            <a:pPr marL="0" indent="0">
              <a:buNone/>
            </a:pPr>
            <a:r>
              <a:rPr lang="el-GR" dirty="0"/>
              <a:t>της Πανορθόδοξης Συνόδου</a:t>
            </a:r>
          </a:p>
          <a:p>
            <a:pPr marL="0" indent="0">
              <a:buNone/>
            </a:pPr>
            <a:endParaRPr lang="el-GR" dirty="0"/>
          </a:p>
          <a:p>
            <a:pPr marL="0" indent="0">
              <a:buNone/>
            </a:pPr>
            <a:r>
              <a:rPr lang="el-GR" dirty="0"/>
              <a:t>* Το 1961 το Πατριαρχείο Μόσχας και</a:t>
            </a:r>
          </a:p>
          <a:p>
            <a:pPr marL="0" indent="0">
              <a:buNone/>
            </a:pPr>
            <a:r>
              <a:rPr lang="el-GR" dirty="0"/>
              <a:t>οι Εκκλησίες Ρουμανίας, Βουλγαρίας,</a:t>
            </a:r>
          </a:p>
          <a:p>
            <a:pPr marL="0" indent="0">
              <a:buNone/>
            </a:pPr>
            <a:r>
              <a:rPr lang="el-GR" dirty="0"/>
              <a:t>Πολωνίας γίνονται μέλη του ΠΣΕ</a:t>
            </a:r>
          </a:p>
          <a:p>
            <a:endParaRPr lang="el-GR" dirty="0"/>
          </a:p>
          <a:p>
            <a:endParaRPr lang="el-GR" dirty="0"/>
          </a:p>
          <a:p>
            <a:endParaRPr lang="el-GR" dirty="0"/>
          </a:p>
          <a:p>
            <a:endParaRPr lang="it-IT" dirty="0"/>
          </a:p>
        </p:txBody>
      </p:sp>
      <p:pic>
        <p:nvPicPr>
          <p:cNvPr id="4" name="Segnaposto contenuto 3"/>
          <p:cNvPicPr>
            <a:picLocks noChangeAspect="1"/>
          </p:cNvPicPr>
          <p:nvPr/>
        </p:nvPicPr>
        <p:blipFill rotWithShape="1">
          <a:blip r:embed="rId2"/>
          <a:srcRect b="2252"/>
          <a:stretch/>
        </p:blipFill>
        <p:spPr>
          <a:xfrm>
            <a:off x="6178608" y="3058532"/>
            <a:ext cx="5272755" cy="2399104"/>
          </a:xfrm>
          <a:prstGeom prst="rect">
            <a:avLst/>
          </a:prstGeom>
        </p:spPr>
      </p:pic>
    </p:spTree>
    <p:extLst>
      <p:ext uri="{BB962C8B-B14F-4D97-AF65-F5344CB8AC3E}">
        <p14:creationId xmlns:p14="http://schemas.microsoft.com/office/powerpoint/2010/main" xmlns="" val="2835024010"/>
      </p:ext>
    </p:extLst>
  </p:cSld>
  <p:clrMapOvr>
    <a:masterClrMapping/>
  </p:clrMapOvr>
</p:sld>
</file>

<file path=ppt/theme/theme1.xml><?xml version="1.0" encoding="utf-8"?>
<a:theme xmlns:a="http://schemas.openxmlformats.org/drawingml/2006/main" name="Berlino">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xmlns="" name="Berlin" id="{7B5DBA9E-B069-418E-9360-A61BDD0615A4}" vid="{B587E4A9-1405-4B4F-8BC3-512EE08D2EBF}"/>
    </a:ext>
  </a:extLst>
</a:theme>
</file>

<file path=docProps/app.xml><?xml version="1.0" encoding="utf-8"?>
<Properties xmlns="http://schemas.openxmlformats.org/officeDocument/2006/extended-properties" xmlns:vt="http://schemas.openxmlformats.org/officeDocument/2006/docPropsVTypes">
  <Template>TM04033917[[fn=Berlino]]</Template>
  <TotalTime>740</TotalTime>
  <Words>1598</Words>
  <Application>Microsoft Office PowerPoint</Application>
  <PresentationFormat>Προσαρμογή</PresentationFormat>
  <Paragraphs>208</Paragraphs>
  <Slides>35</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35</vt:i4>
      </vt:variant>
    </vt:vector>
  </HeadingPairs>
  <TitlesOfParts>
    <vt:vector size="36" baseType="lpstr">
      <vt:lpstr>Berlino</vt:lpstr>
      <vt:lpstr>Διαχριστιανικές σχέσεις τον 20ο και 21ο αιώνα. Ορθοδοξία-Καθολικισμός  </vt:lpstr>
      <vt:lpstr>Προς το σχίσμα του 1054</vt:lpstr>
      <vt:lpstr>Αίτια χωρισμού Κων/πολης-Ρώμης</vt:lpstr>
      <vt:lpstr>Απόπειρες αποκατάστασης ενότητας</vt:lpstr>
      <vt:lpstr>Απόπειρες αποκατάστασης ενότητας</vt:lpstr>
      <vt:lpstr> Η Ορθοδοξία μετά το Βυζάντιο </vt:lpstr>
      <vt:lpstr>Διορθόδοξη και οικουμενική αφύπνιση τον 20ο αιώνα</vt:lpstr>
      <vt:lpstr>Πανορθόδοξες Διασκέψεις του ’60</vt:lpstr>
      <vt:lpstr>Πανορθόδοξες Διασκέψεις</vt:lpstr>
      <vt:lpstr>Πανορθόδοξες Διασκέψεις</vt:lpstr>
      <vt:lpstr>Πανορθόδοξες Διασκέψεις</vt:lpstr>
      <vt:lpstr>Πανορθόδοξες Διασκέψεις</vt:lpstr>
      <vt:lpstr>Οικουμενικές συνειδήσεις A΄: στον Καθολικισμό</vt:lpstr>
      <vt:lpstr>Οικουμενικές συνειδήσεις Β΄: στην Ορθοδοξία</vt:lpstr>
      <vt:lpstr>Β΄ Βατικανή Σύνοδος (1962-1965)</vt:lpstr>
      <vt:lpstr>Β΄ Βατικανή Σύνοδος 2860 επίσκοποι από 116 χώρες</vt:lpstr>
      <vt:lpstr>Β΄ Βατικανή Σύνοδος: επικαιροποίηση της διδασκαλίας και  ressourcement</vt:lpstr>
      <vt:lpstr>Β΄ Βατικανή Σύνοδος: 4 περίοδοι, 1962-1965</vt:lpstr>
      <vt:lpstr>Β΄ Βατικανή Σύνοδος: σημασία της</vt:lpstr>
      <vt:lpstr>Β΄ Βατικανή Σύνοδος: ορθόδοξοι παρατηρητές</vt:lpstr>
      <vt:lpstr>Προς την καταλλαγή: ο «διάλογος της αγάπης»</vt:lpstr>
      <vt:lpstr>Προς την καταλλαγή: ο «διάλογος της αγάπης»</vt:lpstr>
      <vt:lpstr>Προς την καταλλαγή: ο «διάλογος της αγάπης»</vt:lpstr>
      <vt:lpstr>Προς την καταλλαγή: ο «διάλογος της αγάπης»</vt:lpstr>
      <vt:lpstr>Ο «διάλογος της αγάπης»</vt:lpstr>
      <vt:lpstr>1979: ανακοινώνεται η έναρξη του θεολογικού διαλόγου μεταξύ της Ορθόδοξης και της Ρωμαιοκαθολικής Εκκλησιάς</vt:lpstr>
      <vt:lpstr>Ο «διάλογος της αλήθειας»</vt:lpstr>
      <vt:lpstr>Αλληλοπεριχώρηση αγάπης και αλήθειας</vt:lpstr>
      <vt:lpstr>Αλληλοπεριχώρηση αγάπης και αλήθειας: κοινή μαρτυρία</vt:lpstr>
      <vt:lpstr>Αλληλοπεριχώρηση αγάπης και αλήθειας: κοινή μαρτυρία</vt:lpstr>
      <vt:lpstr>Αλληλοπεριχώρηση αγάπης και αλήθειας: κοινή μαρτυρία</vt:lpstr>
      <vt:lpstr>Αλληλοπεριχώρηση αγάπης και αλήθειας: κοινή μαρτυρία</vt:lpstr>
      <vt:lpstr>Αγία και Μεγάλη Σύνοδος Ορθοδόξου Εκκλησίας, Κρήτη, Ιούνιος 2016</vt:lpstr>
      <vt:lpstr>Αγία και Μεγάλη Σύνοδος Ορθοδόξου Εκκλησίας, Κρήτη, Ιούνιος 2016</vt:lpstr>
      <vt:lpstr>Αγία και Μεγάλη Σύνοδος Ορθοδόξου Εκκλησίας, Κρήτη, Ιούνιος 2016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Διαχριστιανικές σχέσεις στον 20ο και 21ο αιώνα</dc:title>
  <dc:creator>Keramidas</dc:creator>
  <cp:lastModifiedBy>ΣΩΤΗΡΗΣ</cp:lastModifiedBy>
  <cp:revision>133</cp:revision>
  <dcterms:created xsi:type="dcterms:W3CDTF">2016-09-05T08:01:10Z</dcterms:created>
  <dcterms:modified xsi:type="dcterms:W3CDTF">2016-09-13T15:19:32Z</dcterms:modified>
</cp:coreProperties>
</file>