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Lst>
  <p:handoutMasterIdLst>
    <p:handoutMasterId r:id="rId28"/>
  </p:handoutMasterIdLst>
  <p:sldIdLst>
    <p:sldId id="259" r:id="rId2"/>
    <p:sldId id="260" r:id="rId3"/>
    <p:sldId id="314" r:id="rId4"/>
    <p:sldId id="315" r:id="rId5"/>
    <p:sldId id="279" r:id="rId6"/>
    <p:sldId id="288" r:id="rId7"/>
    <p:sldId id="283" r:id="rId8"/>
    <p:sldId id="316" r:id="rId9"/>
    <p:sldId id="304" r:id="rId10"/>
    <p:sldId id="305" r:id="rId11"/>
    <p:sldId id="306" r:id="rId12"/>
    <p:sldId id="285" r:id="rId13"/>
    <p:sldId id="281" r:id="rId14"/>
    <p:sldId id="282" r:id="rId15"/>
    <p:sldId id="313" r:id="rId16"/>
    <p:sldId id="289" r:id="rId17"/>
    <p:sldId id="309" r:id="rId18"/>
    <p:sldId id="310" r:id="rId19"/>
    <p:sldId id="311" r:id="rId20"/>
    <p:sldId id="290" r:id="rId21"/>
    <p:sldId id="291" r:id="rId22"/>
    <p:sldId id="292" r:id="rId23"/>
    <p:sldId id="293" r:id="rId24"/>
    <p:sldId id="294" r:id="rId25"/>
    <p:sldId id="312" r:id="rId26"/>
    <p:sldId id="296" r:id="rId27"/>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03" autoAdjust="0"/>
    <p:restoredTop sz="94660"/>
  </p:normalViewPr>
  <p:slideViewPr>
    <p:cSldViewPr snapToGrid="0">
      <p:cViewPr varScale="1">
        <p:scale>
          <a:sx n="68" d="100"/>
          <a:sy n="68" d="100"/>
        </p:scale>
        <p:origin x="48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l-GR"/>
          </a:p>
        </p:txBody>
      </p:sp>
      <p:sp>
        <p:nvSpPr>
          <p:cNvPr id="3" name="Θέση ημερομηνίας 2"/>
          <p:cNvSpPr>
            <a:spLocks noGrp="1"/>
          </p:cNvSpPr>
          <p:nvPr>
            <p:ph type="dt" sz="quarter" idx="1"/>
          </p:nvPr>
        </p:nvSpPr>
        <p:spPr>
          <a:xfrm>
            <a:off x="3901698" y="0"/>
            <a:ext cx="2984871" cy="502755"/>
          </a:xfrm>
          <a:prstGeom prst="rect">
            <a:avLst/>
          </a:prstGeom>
        </p:spPr>
        <p:txBody>
          <a:bodyPr vert="horz" lIns="96616" tIns="48308" rIns="96616" bIns="48308" rtlCol="0"/>
          <a:lstStyle>
            <a:lvl1pPr algn="r">
              <a:defRPr sz="1300"/>
            </a:lvl1pPr>
          </a:lstStyle>
          <a:p>
            <a:fld id="{A550CBDC-9DDE-4D9B-820C-5A39540B66E1}" type="datetimeFigureOut">
              <a:rPr lang="el-GR" smtClean="0"/>
              <a:t>18/12/2021</a:t>
            </a:fld>
            <a:endParaRPr lang="el-GR"/>
          </a:p>
        </p:txBody>
      </p:sp>
      <p:sp>
        <p:nvSpPr>
          <p:cNvPr id="4" name="Θέση υποσέλιδου 3"/>
          <p:cNvSpPr>
            <a:spLocks noGrp="1"/>
          </p:cNvSpPr>
          <p:nvPr>
            <p:ph type="ftr" sz="quarter" idx="2"/>
          </p:nvPr>
        </p:nvSpPr>
        <p:spPr>
          <a:xfrm>
            <a:off x="0" y="9517547"/>
            <a:ext cx="2984871" cy="502754"/>
          </a:xfrm>
          <a:prstGeom prst="rect">
            <a:avLst/>
          </a:prstGeom>
        </p:spPr>
        <p:txBody>
          <a:bodyPr vert="horz" lIns="96616" tIns="48308" rIns="96616" bIns="48308" rtlCol="0" anchor="b"/>
          <a:lstStyle>
            <a:lvl1pPr algn="l">
              <a:defRPr sz="1300"/>
            </a:lvl1pPr>
          </a:lstStyle>
          <a:p>
            <a:endParaRPr lang="el-GR"/>
          </a:p>
        </p:txBody>
      </p:sp>
      <p:sp>
        <p:nvSpPr>
          <p:cNvPr id="5" name="Θέση αριθμού διαφάνειας 4"/>
          <p:cNvSpPr>
            <a:spLocks noGrp="1"/>
          </p:cNvSpPr>
          <p:nvPr>
            <p:ph type="sldNum" sz="quarter" idx="3"/>
          </p:nvPr>
        </p:nvSpPr>
        <p:spPr>
          <a:xfrm>
            <a:off x="3901698" y="9517547"/>
            <a:ext cx="2984871" cy="502754"/>
          </a:xfrm>
          <a:prstGeom prst="rect">
            <a:avLst/>
          </a:prstGeom>
        </p:spPr>
        <p:txBody>
          <a:bodyPr vert="horz" lIns="96616" tIns="48308" rIns="96616" bIns="48308" rtlCol="0" anchor="b"/>
          <a:lstStyle>
            <a:lvl1pPr algn="r">
              <a:defRPr sz="1300"/>
            </a:lvl1pPr>
          </a:lstStyle>
          <a:p>
            <a:fld id="{7FC4E536-4FA1-4FF1-992B-F1C787A2B046}" type="slidenum">
              <a:rPr lang="el-GR" smtClean="0"/>
              <a:t>‹#›</a:t>
            </a:fld>
            <a:endParaRPr lang="el-GR"/>
          </a:p>
        </p:txBody>
      </p:sp>
    </p:spTree>
    <p:extLst>
      <p:ext uri="{BB962C8B-B14F-4D97-AF65-F5344CB8AC3E}">
        <p14:creationId xmlns:p14="http://schemas.microsoft.com/office/powerpoint/2010/main" val="378740737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12/18/2021</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12/18/2021</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12/18/2021</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12/18/2021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12/18/2021</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12/18/2021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12/18/2021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12/18/2021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12/18/2021</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12/18/2021</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12/18/2021</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12/18/2021</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letter&#10;&#10;Description automatically generated">
            <a:extLst>
              <a:ext uri="{FF2B5EF4-FFF2-40B4-BE49-F238E27FC236}">
                <a16:creationId xmlns:a16="http://schemas.microsoft.com/office/drawing/2014/main" id="{C0A0DCE1-368D-4416-AB5E-CF15712E35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16"/>
            <a:ext cx="12192000" cy="6860032"/>
          </a:xfrm>
          <a:prstGeom prst="rect">
            <a:avLst/>
          </a:prstGeom>
        </p:spPr>
      </p:pic>
      <p:sp>
        <p:nvSpPr>
          <p:cNvPr id="4" name="Title 3">
            <a:extLst>
              <a:ext uri="{FF2B5EF4-FFF2-40B4-BE49-F238E27FC236}">
                <a16:creationId xmlns:a16="http://schemas.microsoft.com/office/drawing/2014/main" id="{7A27F46E-81D6-4757-BFE2-CD93326404D9}"/>
              </a:ext>
            </a:extLst>
          </p:cNvPr>
          <p:cNvSpPr>
            <a:spLocks noGrp="1"/>
          </p:cNvSpPr>
          <p:nvPr>
            <p:ph type="ctrTitle"/>
          </p:nvPr>
        </p:nvSpPr>
        <p:spPr>
          <a:xfrm>
            <a:off x="1097280" y="3084654"/>
            <a:ext cx="10058400" cy="1292614"/>
          </a:xfrm>
        </p:spPr>
        <p:txBody>
          <a:bodyPr>
            <a:normAutofit/>
          </a:bodyPr>
          <a:lstStyle/>
          <a:p>
            <a:pPr algn="ctr"/>
            <a:br>
              <a:rPr lang="el-GR" sz="2200" b="1" spc="0" dirty="0">
                <a:solidFill>
                  <a:srgbClr val="696464"/>
                </a:solidFill>
                <a:latin typeface="Cambria" panose="02040503050406030204" pitchFamily="18" charset="0"/>
              </a:rPr>
            </a:br>
            <a:endParaRPr lang="en-US" sz="4800" dirty="0">
              <a:solidFill>
                <a:schemeClr val="accent6">
                  <a:lumMod val="50000"/>
                </a:schemeClr>
              </a:solidFill>
            </a:endParaRPr>
          </a:p>
        </p:txBody>
      </p:sp>
      <p:sp>
        <p:nvSpPr>
          <p:cNvPr id="5" name="Subtitle 4">
            <a:extLst>
              <a:ext uri="{FF2B5EF4-FFF2-40B4-BE49-F238E27FC236}">
                <a16:creationId xmlns:a16="http://schemas.microsoft.com/office/drawing/2014/main" id="{37F78B0C-D91B-4AF7-A98D-807DE8620040}"/>
              </a:ext>
            </a:extLst>
          </p:cNvPr>
          <p:cNvSpPr>
            <a:spLocks noGrp="1"/>
          </p:cNvSpPr>
          <p:nvPr>
            <p:ph type="subTitle" idx="1"/>
          </p:nvPr>
        </p:nvSpPr>
        <p:spPr>
          <a:xfrm>
            <a:off x="1100051" y="3193774"/>
            <a:ext cx="10055629" cy="2784550"/>
          </a:xfrm>
        </p:spPr>
        <p:txBody>
          <a:bodyPr>
            <a:normAutofit/>
          </a:bodyPr>
          <a:lstStyle/>
          <a:p>
            <a:pPr lvl="0" algn="ctr">
              <a:lnSpc>
                <a:spcPct val="150000"/>
              </a:lnSpc>
              <a:spcBef>
                <a:spcPts val="0"/>
              </a:spcBef>
              <a:spcAft>
                <a:spcPts val="0"/>
              </a:spcAft>
              <a:buClr>
                <a:srgbClr val="D34817"/>
              </a:buClr>
              <a:buSzPct val="85000"/>
              <a:defRPr/>
            </a:pPr>
            <a:r>
              <a:rPr lang="el-GR" sz="1800" b="1" cap="none" spc="0" dirty="0">
                <a:solidFill>
                  <a:srgbClr val="9B2D1F">
                    <a:lumMod val="50000"/>
                  </a:srgbClr>
                </a:solidFill>
                <a:latin typeface="Cambria" panose="02040503050406030204" pitchFamily="18" charset="0"/>
              </a:rPr>
              <a:t>Δρ. Αναστάσιος – </a:t>
            </a:r>
            <a:r>
              <a:rPr lang="el-GR" sz="1800" b="1" cap="none" spc="0" dirty="0" err="1">
                <a:solidFill>
                  <a:srgbClr val="9B2D1F">
                    <a:lumMod val="50000"/>
                  </a:srgbClr>
                </a:solidFill>
                <a:latin typeface="Cambria" panose="02040503050406030204" pitchFamily="18" charset="0"/>
              </a:rPr>
              <a:t>Γρ</a:t>
            </a:r>
            <a:r>
              <a:rPr lang="el-GR" sz="1800" b="1" cap="none" spc="0" dirty="0">
                <a:solidFill>
                  <a:srgbClr val="9B2D1F">
                    <a:lumMod val="50000"/>
                  </a:srgbClr>
                </a:solidFill>
                <a:latin typeface="Cambria" panose="02040503050406030204" pitchFamily="18" charset="0"/>
              </a:rPr>
              <a:t>. Θ. Ακρίδας</a:t>
            </a:r>
          </a:p>
          <a:p>
            <a:pPr lvl="0" algn="ctr">
              <a:lnSpc>
                <a:spcPct val="150000"/>
              </a:lnSpc>
              <a:spcBef>
                <a:spcPts val="0"/>
              </a:spcBef>
              <a:spcAft>
                <a:spcPts val="0"/>
              </a:spcAft>
              <a:buClr>
                <a:srgbClr val="D34817"/>
              </a:buClr>
              <a:buSzPct val="85000"/>
              <a:defRPr/>
            </a:pPr>
            <a:endParaRPr lang="el-GR" sz="2200" b="1" cap="none" spc="0" dirty="0">
              <a:solidFill>
                <a:srgbClr val="9B2D1F">
                  <a:lumMod val="50000"/>
                </a:srgbClr>
              </a:solidFill>
              <a:latin typeface="Cambria" panose="02040503050406030204" pitchFamily="18" charset="0"/>
            </a:endParaRPr>
          </a:p>
          <a:p>
            <a:pPr lvl="0" algn="ctr">
              <a:lnSpc>
                <a:spcPct val="150000"/>
              </a:lnSpc>
              <a:spcBef>
                <a:spcPts val="0"/>
              </a:spcBef>
              <a:spcAft>
                <a:spcPts val="0"/>
              </a:spcAft>
              <a:buClr>
                <a:srgbClr val="D34817"/>
              </a:buClr>
              <a:buSzPct val="85000"/>
              <a:defRPr/>
            </a:pPr>
            <a:r>
              <a:rPr lang="el-GR" sz="2200" b="1" cap="none" spc="0" dirty="0">
                <a:solidFill>
                  <a:srgbClr val="9B2D1F">
                    <a:lumMod val="50000"/>
                  </a:srgbClr>
                </a:solidFill>
                <a:latin typeface="Cambria" panose="02040503050406030204" pitchFamily="18" charset="0"/>
              </a:rPr>
              <a:t>Βιώνοντας τα βιβλικά μοτίβα του Θανάτου και της Ζωής:</a:t>
            </a:r>
          </a:p>
          <a:p>
            <a:pPr lvl="0" algn="ctr">
              <a:lnSpc>
                <a:spcPct val="150000"/>
              </a:lnSpc>
              <a:spcBef>
                <a:spcPts val="0"/>
              </a:spcBef>
              <a:spcAft>
                <a:spcPts val="0"/>
              </a:spcAft>
              <a:buClr>
                <a:srgbClr val="D34817"/>
              </a:buClr>
              <a:buSzPct val="85000"/>
              <a:defRPr/>
            </a:pPr>
            <a:r>
              <a:rPr lang="el-GR" sz="2200" b="1" cap="none" spc="0" dirty="0">
                <a:solidFill>
                  <a:srgbClr val="9B2D1F">
                    <a:lumMod val="50000"/>
                  </a:srgbClr>
                </a:solidFill>
                <a:latin typeface="Cambria" panose="02040503050406030204" pitchFamily="18" charset="0"/>
              </a:rPr>
              <a:t>(</a:t>
            </a:r>
            <a:r>
              <a:rPr lang="el-GR" sz="2200" b="1" cap="none" spc="0" dirty="0" err="1">
                <a:solidFill>
                  <a:srgbClr val="9B2D1F">
                    <a:lumMod val="50000"/>
                  </a:srgbClr>
                </a:solidFill>
                <a:latin typeface="Cambria" panose="02040503050406030204" pitchFamily="18" charset="0"/>
              </a:rPr>
              <a:t>Προσ</a:t>
            </a:r>
            <a:r>
              <a:rPr lang="el-GR" sz="2200" b="1" cap="none" spc="0" dirty="0">
                <a:solidFill>
                  <a:srgbClr val="9B2D1F">
                    <a:lumMod val="50000"/>
                  </a:srgbClr>
                </a:solidFill>
                <a:latin typeface="Cambria" panose="02040503050406030204" pitchFamily="18" charset="0"/>
              </a:rPr>
              <a:t>)Κλήση – Έξοδος – Διαθήκη / «Νόμος» - Γη της Επαγγελίας - Λύτρωση</a:t>
            </a:r>
          </a:p>
          <a:p>
            <a:pPr lvl="0" algn="ctr">
              <a:lnSpc>
                <a:spcPct val="150000"/>
              </a:lnSpc>
              <a:spcBef>
                <a:spcPts val="0"/>
              </a:spcBef>
              <a:spcAft>
                <a:spcPts val="0"/>
              </a:spcAft>
              <a:buClr>
                <a:srgbClr val="D34817"/>
              </a:buClr>
              <a:buSzPct val="85000"/>
              <a:defRPr/>
            </a:pPr>
            <a:endParaRPr lang="el-GR" sz="2200" b="1" cap="none" spc="0" dirty="0">
              <a:solidFill>
                <a:srgbClr val="9B2D1F">
                  <a:lumMod val="50000"/>
                </a:srgbClr>
              </a:solidFill>
              <a:latin typeface="Cambria" panose="02040503050406030204" pitchFamily="18" charset="0"/>
            </a:endParaRPr>
          </a:p>
          <a:p>
            <a:pPr algn="ctr"/>
            <a:endParaRPr lang="en-US" dirty="0"/>
          </a:p>
        </p:txBody>
      </p:sp>
    </p:spTree>
    <p:extLst>
      <p:ext uri="{BB962C8B-B14F-4D97-AF65-F5344CB8AC3E}">
        <p14:creationId xmlns:p14="http://schemas.microsoft.com/office/powerpoint/2010/main" val="764186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B99893-0F94-48A5-B3CE-093B14244F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
            <a:ext cx="12192000" cy="6860032"/>
          </a:xfrm>
          <a:prstGeom prst="rect">
            <a:avLst/>
          </a:prstGeom>
        </p:spPr>
      </p:pic>
      <p:sp>
        <p:nvSpPr>
          <p:cNvPr id="3" name="Title 2">
            <a:extLst>
              <a:ext uri="{FF2B5EF4-FFF2-40B4-BE49-F238E27FC236}">
                <a16:creationId xmlns:a16="http://schemas.microsoft.com/office/drawing/2014/main" id="{EAEF6160-D7FF-4270-A646-14BF7E2DD470}"/>
              </a:ext>
            </a:extLst>
          </p:cNvPr>
          <p:cNvSpPr>
            <a:spLocks noGrp="1"/>
          </p:cNvSpPr>
          <p:nvPr>
            <p:ph type="title"/>
          </p:nvPr>
        </p:nvSpPr>
        <p:spPr>
          <a:xfrm>
            <a:off x="1097280" y="286603"/>
            <a:ext cx="10498372" cy="702305"/>
          </a:xfrm>
        </p:spPr>
        <p:txBody>
          <a:bodyPr>
            <a:noAutofit/>
          </a:bodyPr>
          <a:lstStyle/>
          <a:p>
            <a:pPr algn="r"/>
            <a:r>
              <a:rPr lang="el-GR" sz="1600" dirty="0">
                <a:solidFill>
                  <a:schemeClr val="bg2">
                    <a:lumMod val="25000"/>
                  </a:schemeClr>
                </a:solidFill>
                <a:latin typeface="Palatino Linotype" panose="02040502050505030304" pitchFamily="18" charset="0"/>
              </a:rPr>
              <a:t>Βιώνοντας τα βιβλικά «μοτίβα του Θανάτου και της Ζωής»</a:t>
            </a:r>
            <a:br>
              <a:rPr lang="en-US" sz="1600" dirty="0">
                <a:solidFill>
                  <a:schemeClr val="bg2">
                    <a:lumMod val="25000"/>
                  </a:schemeClr>
                </a:solidFill>
                <a:latin typeface="Palatino Linotype" panose="02040502050505030304" pitchFamily="18" charset="0"/>
              </a:rPr>
            </a:br>
            <a:endParaRPr lang="de-DE" sz="1600" dirty="0">
              <a:latin typeface="Palatino Linotype" panose="02040502050505030304" pitchFamily="18" charset="0"/>
            </a:endParaRPr>
          </a:p>
        </p:txBody>
      </p:sp>
      <p:sp>
        <p:nvSpPr>
          <p:cNvPr id="4" name="Content Placeholder 3">
            <a:extLst>
              <a:ext uri="{FF2B5EF4-FFF2-40B4-BE49-F238E27FC236}">
                <a16:creationId xmlns:a16="http://schemas.microsoft.com/office/drawing/2014/main" id="{7C552E0A-2008-41CE-A1C2-4F23371269CF}"/>
              </a:ext>
            </a:extLst>
          </p:cNvPr>
          <p:cNvSpPr>
            <a:spLocks noGrp="1"/>
          </p:cNvSpPr>
          <p:nvPr>
            <p:ph idx="1"/>
          </p:nvPr>
        </p:nvSpPr>
        <p:spPr>
          <a:xfrm>
            <a:off x="490330" y="1470991"/>
            <a:ext cx="6539947" cy="4704522"/>
          </a:xfrm>
        </p:spPr>
        <p:txBody>
          <a:bodyPr>
            <a:normAutofit/>
          </a:bodyPr>
          <a:lstStyle/>
          <a:p>
            <a:pPr algn="just">
              <a:buFont typeface="Arial" panose="020B0604020202020204" pitchFamily="34" charset="0"/>
              <a:buChar char="•"/>
            </a:pPr>
            <a:r>
              <a:rPr lang="el-GR" sz="1600" b="0" i="0" u="none" strike="noStrike" baseline="0" dirty="0">
                <a:latin typeface="Palatino Linotype" panose="02040502050505030304" pitchFamily="18" charset="0"/>
              </a:rPr>
              <a:t>Ο πανούργος </a:t>
            </a:r>
            <a:r>
              <a:rPr lang="el-GR" sz="1600" b="0" i="0" u="none" strike="noStrike" baseline="0" dirty="0" err="1">
                <a:latin typeface="Palatino Linotype" panose="02040502050505030304" pitchFamily="18" charset="0"/>
              </a:rPr>
              <a:t>όφις</a:t>
            </a:r>
            <a:r>
              <a:rPr lang="el-GR" sz="1600" b="0" i="0" u="none" strike="noStrike" baseline="0" dirty="0">
                <a:latin typeface="Palatino Linotype" panose="02040502050505030304" pitchFamily="18" charset="0"/>
              </a:rPr>
              <a:t> προβάλλει τον εαυτό του ως μοναδικό φορέα της αλήθειας, διαψεύδοντας και ακυρώνοντας τα λεγόμενα του Θεού. Υπονοεί ότι ο Θεός έχει κρύψει κάτι από τον άνθρωπο, σκιαγραφείται ως καταπιεστής και δυνάστης, ο οποίος τρέμει για τον θρόνο του, και </a:t>
            </a:r>
            <a:r>
              <a:rPr lang="el-GR" sz="1600" b="0" i="0" u="none" strike="noStrike" baseline="0" dirty="0" err="1">
                <a:latin typeface="Palatino Linotype" panose="02040502050505030304" pitchFamily="18" charset="0"/>
              </a:rPr>
              <a:t>αστυνομεύει</a:t>
            </a:r>
            <a:r>
              <a:rPr lang="el-GR" sz="1600" b="0" i="0" u="none" strike="noStrike" baseline="0" dirty="0">
                <a:latin typeface="Palatino Linotype" panose="02040502050505030304" pitchFamily="18" charset="0"/>
              </a:rPr>
              <a:t> την ζωή του ανθρώπου προσπαθώντας να εμποδίσει την ευτυχία τους . </a:t>
            </a:r>
          </a:p>
          <a:p>
            <a:pPr algn="just">
              <a:buFont typeface="Arial" panose="020B0604020202020204" pitchFamily="34" charset="0"/>
              <a:buChar char="•"/>
            </a:pPr>
            <a:r>
              <a:rPr lang="el-GR" sz="1600" b="0" i="0" u="none" strike="noStrike" baseline="0" dirty="0">
                <a:latin typeface="Palatino Linotype" panose="02040502050505030304" pitchFamily="18" charset="0"/>
              </a:rPr>
              <a:t>Το φίδι</a:t>
            </a:r>
            <a:r>
              <a:rPr lang="el-GR" sz="1600" dirty="0">
                <a:latin typeface="Palatino Linotype" panose="02040502050505030304" pitchFamily="18" charset="0"/>
              </a:rPr>
              <a:t> είναι</a:t>
            </a:r>
            <a:r>
              <a:rPr lang="el-GR" sz="1600" b="0" i="0" u="none" strike="noStrike" baseline="0" dirty="0">
                <a:latin typeface="Palatino Linotype" panose="02040502050505030304" pitchFamily="18" charset="0"/>
              </a:rPr>
              <a:t> ο πειρασμός, ο οποίος φωλιάζει ύπουλα στην ψυχή του ανθρώπου σπέρνοντας αμφιβολία και δυσπιστία προς τον δημιουργό Θεό. Φτάνει μάλιστα μέχρι το σημείο να αντιστρέφει την αλήθεια, παρουσιάζοντας τον άνθρωπο να κινδυνεύει από </a:t>
            </a:r>
            <a:r>
              <a:rPr lang="el-GR" sz="1600" dirty="0">
                <a:latin typeface="Palatino Linotype" panose="02040502050505030304" pitchFamily="18" charset="0"/>
              </a:rPr>
              <a:t>Αυ</a:t>
            </a:r>
            <a:r>
              <a:rPr lang="el-GR" sz="1600" b="0" i="0" u="none" strike="noStrike" baseline="0" dirty="0">
                <a:latin typeface="Palatino Linotype" panose="02040502050505030304" pitchFamily="18" charset="0"/>
              </a:rPr>
              <a:t>τόν </a:t>
            </a:r>
          </a:p>
          <a:p>
            <a:pPr algn="just">
              <a:buFont typeface="Arial" panose="020B0604020202020204" pitchFamily="34" charset="0"/>
              <a:buChar char="•"/>
            </a:pPr>
            <a:r>
              <a:rPr lang="el-GR" sz="1600" b="0" i="0" u="none" strike="noStrike" baseline="0" dirty="0">
                <a:latin typeface="Palatino Linotype" panose="02040502050505030304" pitchFamily="18" charset="0"/>
              </a:rPr>
              <a:t>Ο απαγορευμένος καρπός που τελικά γεύονται οι άνθρωποι είναι η απόφαση που πήραν ελεύθερα. Αποφασίζουν δηλαδή να ζήσουν στηριγμένοι αποκλειστικά στις δικές τους δυνάμεις, μακριά από την προστατευτική αγάπη του Θεού που χαρίζει τη ζωή.</a:t>
            </a:r>
          </a:p>
        </p:txBody>
      </p:sp>
      <p:pic>
        <p:nvPicPr>
          <p:cNvPr id="6" name="Picture 5">
            <a:extLst>
              <a:ext uri="{FF2B5EF4-FFF2-40B4-BE49-F238E27FC236}">
                <a16:creationId xmlns:a16="http://schemas.microsoft.com/office/drawing/2014/main" id="{1C120717-9AC4-48E1-980A-F08C6604F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0607" y="1470991"/>
            <a:ext cx="4505740" cy="4192016"/>
          </a:xfrm>
          <a:prstGeom prst="rect">
            <a:avLst/>
          </a:prstGeom>
        </p:spPr>
      </p:pic>
    </p:spTree>
    <p:extLst>
      <p:ext uri="{BB962C8B-B14F-4D97-AF65-F5344CB8AC3E}">
        <p14:creationId xmlns:p14="http://schemas.microsoft.com/office/powerpoint/2010/main" val="1980443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D322C8-2B6D-44C1-8E87-A88520DFDB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
            <a:ext cx="12192000" cy="6860032"/>
          </a:xfrm>
          <a:prstGeom prst="rect">
            <a:avLst/>
          </a:prstGeom>
        </p:spPr>
      </p:pic>
      <p:sp>
        <p:nvSpPr>
          <p:cNvPr id="3" name="Title 2">
            <a:extLst>
              <a:ext uri="{FF2B5EF4-FFF2-40B4-BE49-F238E27FC236}">
                <a16:creationId xmlns:a16="http://schemas.microsoft.com/office/drawing/2014/main" id="{2060134E-3565-48B6-A488-D11C9E9FD8A6}"/>
              </a:ext>
            </a:extLst>
          </p:cNvPr>
          <p:cNvSpPr>
            <a:spLocks noGrp="1"/>
          </p:cNvSpPr>
          <p:nvPr>
            <p:ph type="title"/>
          </p:nvPr>
        </p:nvSpPr>
        <p:spPr>
          <a:xfrm>
            <a:off x="1097280" y="318052"/>
            <a:ext cx="10498372" cy="670856"/>
          </a:xfrm>
        </p:spPr>
        <p:txBody>
          <a:bodyPr>
            <a:normAutofit/>
          </a:bodyPr>
          <a:lstStyle/>
          <a:p>
            <a:pPr algn="r"/>
            <a:r>
              <a:rPr lang="el-GR" sz="1800" dirty="0">
                <a:solidFill>
                  <a:schemeClr val="bg2">
                    <a:lumMod val="25000"/>
                  </a:schemeClr>
                </a:solidFill>
                <a:latin typeface="Palatino Linotype" panose="02040502050505030304" pitchFamily="18" charset="0"/>
              </a:rPr>
              <a:t>Βιώνοντας τα βιβλικά «μοτίβα του Θανάτου και της Ζωής»</a:t>
            </a:r>
            <a:br>
              <a:rPr lang="en-US" sz="1800" dirty="0">
                <a:solidFill>
                  <a:schemeClr val="bg2">
                    <a:lumMod val="25000"/>
                  </a:schemeClr>
                </a:solidFill>
                <a:latin typeface="Palatino Linotype" panose="02040502050505030304" pitchFamily="18" charset="0"/>
              </a:rPr>
            </a:br>
            <a:endParaRPr lang="de-DE" sz="1800" dirty="0">
              <a:latin typeface="Palatino Linotype" panose="02040502050505030304" pitchFamily="18" charset="0"/>
            </a:endParaRPr>
          </a:p>
        </p:txBody>
      </p:sp>
      <p:sp>
        <p:nvSpPr>
          <p:cNvPr id="4" name="Content Placeholder 3">
            <a:extLst>
              <a:ext uri="{FF2B5EF4-FFF2-40B4-BE49-F238E27FC236}">
                <a16:creationId xmlns:a16="http://schemas.microsoft.com/office/drawing/2014/main" id="{4AFF1BD7-A24E-4E91-AAAF-1899D146424C}"/>
              </a:ext>
            </a:extLst>
          </p:cNvPr>
          <p:cNvSpPr>
            <a:spLocks noGrp="1"/>
          </p:cNvSpPr>
          <p:nvPr>
            <p:ph idx="1"/>
          </p:nvPr>
        </p:nvSpPr>
        <p:spPr>
          <a:xfrm>
            <a:off x="185531" y="1563757"/>
            <a:ext cx="6983896" cy="4651513"/>
          </a:xfrm>
        </p:spPr>
        <p:txBody>
          <a:bodyPr>
            <a:normAutofit lnSpcReduction="10000"/>
          </a:bodyPr>
          <a:lstStyle/>
          <a:p>
            <a:pPr algn="just">
              <a:buFont typeface="Arial" panose="020B0604020202020204" pitchFamily="34" charset="0"/>
              <a:buChar char="•"/>
            </a:pPr>
            <a:r>
              <a:rPr lang="el-GR" sz="2000" b="0" i="0" u="none" strike="noStrike" baseline="0" dirty="0">
                <a:latin typeface="Palatino Linotype" panose="02040502050505030304" pitchFamily="18" charset="0"/>
              </a:rPr>
              <a:t>Η απάντηση του </a:t>
            </a:r>
            <a:r>
              <a:rPr lang="el-GR" sz="2000" b="0" i="0" u="none" strike="noStrike" baseline="0" dirty="0" err="1">
                <a:latin typeface="Palatino Linotype" panose="02040502050505030304" pitchFamily="18" charset="0"/>
              </a:rPr>
              <a:t>όφεως</a:t>
            </a:r>
            <a:r>
              <a:rPr lang="el-GR" sz="2000" b="0" i="0" u="none" strike="noStrike" baseline="0" dirty="0">
                <a:latin typeface="Palatino Linotype" panose="02040502050505030304" pitchFamily="18" charset="0"/>
              </a:rPr>
              <a:t> στα λεγόμενα της Εύας δεν αφορά στη βρώση του καρπού, αλλά στο αν θα πεθάνει η Εύα. </a:t>
            </a:r>
          </a:p>
          <a:p>
            <a:pPr algn="just">
              <a:buFont typeface="Arial" panose="020B0604020202020204" pitchFamily="34" charset="0"/>
              <a:buChar char="•"/>
            </a:pPr>
            <a:r>
              <a:rPr lang="el-GR" sz="2000" b="0" i="0" u="none" strike="noStrike" baseline="0" dirty="0">
                <a:latin typeface="Palatino Linotype" panose="02040502050505030304" pitchFamily="18" charset="0"/>
              </a:rPr>
              <a:t>Ανοίγουν οι οφθαλμοί του ανθρώπου και βλέπει απλώς ότι είναι γυμνός, έκθετος ο ένας απέναντι στον άλλο και μπροστά στον Θεό, αν και Εκείνος τους ντύνει καθώς άρχισαν να ντρέπονται ο ένας τον άλλον. Τελικ</a:t>
            </a:r>
            <a:r>
              <a:rPr lang="el-GR" sz="2000" dirty="0">
                <a:latin typeface="Palatino Linotype" panose="02040502050505030304" pitchFamily="18" charset="0"/>
              </a:rPr>
              <a:t>ά</a:t>
            </a:r>
            <a:r>
              <a:rPr lang="el-GR" sz="2000" b="0" i="0" u="none" strike="noStrike" baseline="0" dirty="0">
                <a:latin typeface="Palatino Linotype" panose="02040502050505030304" pitchFamily="18" charset="0"/>
              </a:rPr>
              <a:t> δεν έγιναν κάτι άλλο από αυτό που ήδη ήταν. Απλά χωρίς Θεό χάνεται η «κοινωνικότητά» τους και η αλληλεγγύη.</a:t>
            </a:r>
          </a:p>
          <a:p>
            <a:pPr algn="just">
              <a:buFont typeface="Arial" panose="020B0604020202020204" pitchFamily="34" charset="0"/>
              <a:buChar char="•"/>
            </a:pPr>
            <a:r>
              <a:rPr lang="el-GR" sz="2000" dirty="0">
                <a:latin typeface="Palatino Linotype" panose="02040502050505030304" pitchFamily="18" charset="0"/>
              </a:rPr>
              <a:t>Στην ερώτηση του Θεού «Που είσαι;» ο άνθρωπος παίζει «κρυφτούλι» και δεν αναλαμβάνει την ευθύνη των πράξεων του. Κατηγορεί τον άλλον, ακόμη και τον ίδιο τον Θεό. </a:t>
            </a:r>
            <a:endParaRPr lang="el-GR" sz="2000" b="0" i="0" u="none" strike="noStrike" baseline="0" dirty="0">
              <a:latin typeface="Palatino Linotype" panose="02040502050505030304" pitchFamily="18" charset="0"/>
            </a:endParaRPr>
          </a:p>
          <a:p>
            <a:endParaRPr lang="de-DE" dirty="0"/>
          </a:p>
        </p:txBody>
      </p:sp>
      <p:pic>
        <p:nvPicPr>
          <p:cNvPr id="6" name="Picture 5">
            <a:extLst>
              <a:ext uri="{FF2B5EF4-FFF2-40B4-BE49-F238E27FC236}">
                <a16:creationId xmlns:a16="http://schemas.microsoft.com/office/drawing/2014/main" id="{A6B80EBE-FFBA-4DC8-9C37-0082BFE14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4958" y="1895060"/>
            <a:ext cx="4823791" cy="3644348"/>
          </a:xfrm>
          <a:prstGeom prst="rect">
            <a:avLst/>
          </a:prstGeom>
        </p:spPr>
      </p:pic>
    </p:spTree>
    <p:extLst>
      <p:ext uri="{BB962C8B-B14F-4D97-AF65-F5344CB8AC3E}">
        <p14:creationId xmlns:p14="http://schemas.microsoft.com/office/powerpoint/2010/main" val="1543358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1DBCBB-B996-4FC2-A60E-8787DED740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sp>
        <p:nvSpPr>
          <p:cNvPr id="4" name="TextBox 3">
            <a:extLst>
              <a:ext uri="{FF2B5EF4-FFF2-40B4-BE49-F238E27FC236}">
                <a16:creationId xmlns:a16="http://schemas.microsoft.com/office/drawing/2014/main" id="{201FC6EA-006D-495F-BFC7-C56C74E494B0}"/>
              </a:ext>
            </a:extLst>
          </p:cNvPr>
          <p:cNvSpPr txBox="1"/>
          <p:nvPr/>
        </p:nvSpPr>
        <p:spPr>
          <a:xfrm>
            <a:off x="1701801" y="428263"/>
            <a:ext cx="10011780" cy="369332"/>
          </a:xfrm>
          <a:prstGeom prst="rect">
            <a:avLst/>
          </a:prstGeom>
          <a:noFill/>
        </p:spPr>
        <p:txBody>
          <a:bodyPr wrap="square" rtlCol="0">
            <a:spAutoFit/>
          </a:bodyPr>
          <a:lstStyle/>
          <a:p>
            <a:pPr lvl="0" algn="r"/>
            <a:r>
              <a:rPr lang="el-GR" dirty="0">
                <a:solidFill>
                  <a:srgbClr val="E8E3CE">
                    <a:lumMod val="25000"/>
                  </a:srgbClr>
                </a:solidFill>
              </a:rPr>
              <a:t>Βιώνοντας τα βιβλικά «μοτίβα του Θανάτου και της Ζωής»</a:t>
            </a:r>
            <a:endParaRPr lang="en-US" dirty="0">
              <a:solidFill>
                <a:srgbClr val="E8E3CE">
                  <a:lumMod val="25000"/>
                </a:srgbClr>
              </a:solidFill>
            </a:endParaRPr>
          </a:p>
        </p:txBody>
      </p:sp>
      <p:sp>
        <p:nvSpPr>
          <p:cNvPr id="5" name="TextBox 4">
            <a:extLst>
              <a:ext uri="{FF2B5EF4-FFF2-40B4-BE49-F238E27FC236}">
                <a16:creationId xmlns:a16="http://schemas.microsoft.com/office/drawing/2014/main" id="{C2B106CD-3335-45E0-9B66-6F64E88597B0}"/>
              </a:ext>
            </a:extLst>
          </p:cNvPr>
          <p:cNvSpPr txBox="1"/>
          <p:nvPr/>
        </p:nvSpPr>
        <p:spPr>
          <a:xfrm>
            <a:off x="-1" y="982133"/>
            <a:ext cx="7354957" cy="5539978"/>
          </a:xfrm>
          <a:prstGeom prst="rect">
            <a:avLst/>
          </a:prstGeom>
          <a:noFill/>
        </p:spPr>
        <p:txBody>
          <a:bodyPr wrap="square" rtlCol="0">
            <a:spAutoFit/>
          </a:bodyPr>
          <a:lstStyle/>
          <a:p>
            <a:pPr lvl="0" algn="ctr">
              <a:spcBef>
                <a:spcPts val="580"/>
              </a:spcBef>
              <a:buClr>
                <a:srgbClr val="D34817"/>
              </a:buClr>
              <a:buSzPct val="85000"/>
            </a:pPr>
            <a:r>
              <a:rPr lang="el-GR" sz="1600" b="1" u="sng" dirty="0">
                <a:solidFill>
                  <a:prstClr val="black"/>
                </a:solidFill>
                <a:latin typeface="Palatino Linotype" panose="02040502050505030304" pitchFamily="18" charset="0"/>
              </a:rPr>
              <a:t>Σύνοψη</a:t>
            </a:r>
          </a:p>
          <a:p>
            <a:pPr lvl="0" algn="just">
              <a:spcBef>
                <a:spcPts val="580"/>
              </a:spcBef>
              <a:buClr>
                <a:srgbClr val="D34817"/>
              </a:buClr>
              <a:buSzPct val="85000"/>
            </a:pPr>
            <a:endParaRPr lang="el-GR" sz="1600" b="1" u="sng" dirty="0">
              <a:solidFill>
                <a:prstClr val="black"/>
              </a:solidFill>
              <a:latin typeface="Palatino Linotype" panose="02040502050505030304" pitchFamily="18" charset="0"/>
            </a:endParaRPr>
          </a:p>
          <a:p>
            <a:pPr marL="274320" lvl="0" indent="-274320" algn="just">
              <a:spcBef>
                <a:spcPts val="580"/>
              </a:spcBef>
              <a:buClr>
                <a:srgbClr val="D34817"/>
              </a:buClr>
              <a:buSzPct val="85000"/>
              <a:buFont typeface="Wingdings 2" panose="05020102010507070707"/>
              <a:buChar char=""/>
            </a:pPr>
            <a:r>
              <a:rPr lang="el-GR" sz="1600" dirty="0">
                <a:solidFill>
                  <a:prstClr val="black"/>
                </a:solidFill>
                <a:latin typeface="Palatino Linotype" panose="02040502050505030304" pitchFamily="18" charset="0"/>
              </a:rPr>
              <a:t>Η Βασική αιτία της πτώσης </a:t>
            </a:r>
            <a:r>
              <a:rPr lang="el-GR" sz="1600" cap="all" dirty="0">
                <a:solidFill>
                  <a:prstClr val="black"/>
                </a:solidFill>
                <a:latin typeface="Palatino Linotype" panose="02040502050505030304" pitchFamily="18" charset="0"/>
              </a:rPr>
              <a:t>δεν </a:t>
            </a:r>
            <a:r>
              <a:rPr lang="el-GR" sz="1600" dirty="0">
                <a:solidFill>
                  <a:prstClr val="black"/>
                </a:solidFill>
                <a:latin typeface="Palatino Linotype" panose="02040502050505030304" pitchFamily="18" charset="0"/>
              </a:rPr>
              <a:t>είναι η επανάσταση για «Λευτεριά» - Αυτονομία. Είναι η δημιουργία Φόβου - πανικού απέναντι σε έναν Θεό, ο οποίος αντί για πατέρας «ζωγραφίζεται» με εξαιρετική </a:t>
            </a:r>
            <a:r>
              <a:rPr lang="el-GR" sz="1600" i="1" dirty="0">
                <a:solidFill>
                  <a:prstClr val="black"/>
                </a:solidFill>
                <a:latin typeface="Palatino Linotype" panose="02040502050505030304" pitchFamily="18" charset="0"/>
              </a:rPr>
              <a:t>πανουργία</a:t>
            </a:r>
            <a:r>
              <a:rPr lang="el-GR" sz="1600" dirty="0">
                <a:solidFill>
                  <a:prstClr val="black"/>
                </a:solidFill>
                <a:latin typeface="Palatino Linotype" panose="02040502050505030304" pitchFamily="18" charset="0"/>
              </a:rPr>
              <a:t> ως «μπαμπούλας». Η τελική αιτία της Πτώσης είναι η μη ανάληψη της προσωπικής ευθύνης για το Κακό, που υπάρχει στον Κόσμο, η αναζήτηση συνεχώς αποδιοπομπαίων τράγων και η ψευδαίσθηση ότι μέσω υποκατάστατων αποκτάμε παντογνωσία και </a:t>
            </a:r>
            <a:r>
              <a:rPr lang="el-GR" sz="1600" dirty="0" err="1">
                <a:solidFill>
                  <a:prstClr val="black"/>
                </a:solidFill>
                <a:latin typeface="Palatino Linotype" panose="02040502050505030304" pitchFamily="18" charset="0"/>
              </a:rPr>
              <a:t>επιΚοινωνία</a:t>
            </a:r>
            <a:r>
              <a:rPr lang="el-GR" sz="1600" dirty="0">
                <a:solidFill>
                  <a:prstClr val="black"/>
                </a:solidFill>
                <a:latin typeface="Palatino Linotype" panose="02040502050505030304" pitchFamily="18" charset="0"/>
              </a:rPr>
              <a:t>.</a:t>
            </a:r>
          </a:p>
          <a:p>
            <a:pPr marL="274320" lvl="0" indent="-274320" algn="just">
              <a:spcBef>
                <a:spcPts val="580"/>
              </a:spcBef>
              <a:buClr>
                <a:srgbClr val="D34817"/>
              </a:buClr>
              <a:buSzPct val="85000"/>
              <a:buFont typeface="Wingdings 2" panose="05020102010507070707"/>
              <a:buChar char=""/>
            </a:pPr>
            <a:r>
              <a:rPr lang="el-GR" sz="1600" dirty="0">
                <a:solidFill>
                  <a:prstClr val="black"/>
                </a:solidFill>
                <a:latin typeface="Palatino Linotype" panose="02040502050505030304" pitchFamily="18" charset="0"/>
              </a:rPr>
              <a:t>Η εν λόγω διήγηση, όπως και όλη η </a:t>
            </a:r>
            <a:r>
              <a:rPr lang="el-GR" sz="1600" dirty="0" err="1">
                <a:solidFill>
                  <a:prstClr val="black"/>
                </a:solidFill>
                <a:latin typeface="Palatino Linotype" panose="02040502050505030304" pitchFamily="18" charset="0"/>
              </a:rPr>
              <a:t>Πρωτοϊστορία</a:t>
            </a:r>
            <a:r>
              <a:rPr lang="el-GR" sz="1600" dirty="0">
                <a:solidFill>
                  <a:prstClr val="black"/>
                </a:solidFill>
                <a:latin typeface="Palatino Linotype" panose="02040502050505030304" pitchFamily="18" charset="0"/>
              </a:rPr>
              <a:t>, αποτελεί εξηγητικό μύθο που αποτυπώνει τις αιτίες για τις οποίες ο άνθρωπος έχει περιέλθει σε αυτήν την κατάσταση στο παρόν του. </a:t>
            </a:r>
          </a:p>
          <a:p>
            <a:pPr marL="274320" lvl="0" indent="-274320" algn="just">
              <a:spcBef>
                <a:spcPts val="580"/>
              </a:spcBef>
              <a:buClr>
                <a:srgbClr val="D34817"/>
              </a:buClr>
              <a:buSzPct val="85000"/>
              <a:buFont typeface="Wingdings 2" panose="05020102010507070707"/>
              <a:buChar char=""/>
            </a:pPr>
            <a:r>
              <a:rPr lang="el-GR" sz="1600" dirty="0">
                <a:solidFill>
                  <a:prstClr val="black"/>
                </a:solidFill>
                <a:latin typeface="Palatino Linotype" panose="02040502050505030304" pitchFamily="18" charset="0"/>
              </a:rPr>
              <a:t>Η σωτηρία εντοπίζεται στην </a:t>
            </a:r>
            <a:r>
              <a:rPr lang="el-GR" sz="1600" dirty="0" err="1">
                <a:solidFill>
                  <a:prstClr val="black"/>
                </a:solidFill>
                <a:latin typeface="Palatino Linotype" panose="02040502050505030304" pitchFamily="18" charset="0"/>
              </a:rPr>
              <a:t>ΣυγΧωρητικότητα</a:t>
            </a:r>
            <a:r>
              <a:rPr lang="el-GR" sz="1600" dirty="0">
                <a:solidFill>
                  <a:prstClr val="black"/>
                </a:solidFill>
                <a:latin typeface="Palatino Linotype" panose="02040502050505030304" pitchFamily="18" charset="0"/>
              </a:rPr>
              <a:t> του Άλλου, στην Ευχαριστία και την ευγνωμοσύνη προς τον τριαδικό συντροφικό Θεό και η μαρτυρία αυτής της εμπειρίας στον Κόσμο μέσω της διακονίας (της επίδειξης των τραυμάτων μας, όπως έκανε και ο Κύριος Ιησούς στον δύσπιστο Θωμά στο Ευαγγέλιο του Εσπερινού της Αγάπης, που διαβάζεται σε όλες τις γλώσσες). </a:t>
            </a:r>
          </a:p>
          <a:p>
            <a:pPr marL="274320" lvl="0" indent="-274320" algn="just">
              <a:spcBef>
                <a:spcPts val="580"/>
              </a:spcBef>
              <a:buClr>
                <a:srgbClr val="D34817"/>
              </a:buClr>
              <a:buSzPct val="85000"/>
              <a:buFont typeface="Wingdings 2" panose="05020102010507070707"/>
              <a:buChar char=""/>
            </a:pPr>
            <a:endParaRPr lang="el-GR" dirty="0">
              <a:solidFill>
                <a:prstClr val="black"/>
              </a:solidFill>
              <a:latin typeface="Palatino Linotype" panose="02040502050505030304" pitchFamily="18" charset="0"/>
            </a:endParaRPr>
          </a:p>
          <a:p>
            <a:pPr marL="274320" lvl="0" indent="-274320" algn="just">
              <a:spcBef>
                <a:spcPts val="580"/>
              </a:spcBef>
              <a:buClr>
                <a:srgbClr val="D34817"/>
              </a:buClr>
              <a:buSzPct val="85000"/>
              <a:buFont typeface="Wingdings 2" panose="05020102010507070707"/>
              <a:buChar char=""/>
            </a:pPr>
            <a:endParaRPr lang="el-GR" dirty="0">
              <a:solidFill>
                <a:prstClr val="black"/>
              </a:solidFill>
              <a:latin typeface="Palatino Linotype" panose="02040502050505030304" pitchFamily="18" charset="0"/>
            </a:endParaRPr>
          </a:p>
        </p:txBody>
      </p:sp>
      <p:pic>
        <p:nvPicPr>
          <p:cNvPr id="10" name="Picture 9">
            <a:extLst>
              <a:ext uri="{FF2B5EF4-FFF2-40B4-BE49-F238E27FC236}">
                <a16:creationId xmlns:a16="http://schemas.microsoft.com/office/drawing/2014/main" id="{EF9DE57C-7AB1-4DDF-9464-745DCC49B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4287" y="1815013"/>
            <a:ext cx="4249294" cy="3618378"/>
          </a:xfrm>
          <a:prstGeom prst="rect">
            <a:avLst/>
          </a:prstGeom>
        </p:spPr>
      </p:pic>
    </p:spTree>
    <p:extLst>
      <p:ext uri="{BB962C8B-B14F-4D97-AF65-F5344CB8AC3E}">
        <p14:creationId xmlns:p14="http://schemas.microsoft.com/office/powerpoint/2010/main" val="19590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1DBCBB-B996-4FC2-A60E-8787DED740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sp>
        <p:nvSpPr>
          <p:cNvPr id="4" name="TextBox 3">
            <a:extLst>
              <a:ext uri="{FF2B5EF4-FFF2-40B4-BE49-F238E27FC236}">
                <a16:creationId xmlns:a16="http://schemas.microsoft.com/office/drawing/2014/main" id="{201FC6EA-006D-495F-BFC7-C56C74E494B0}"/>
              </a:ext>
            </a:extLst>
          </p:cNvPr>
          <p:cNvSpPr txBox="1"/>
          <p:nvPr/>
        </p:nvSpPr>
        <p:spPr>
          <a:xfrm>
            <a:off x="1701801" y="428263"/>
            <a:ext cx="10011780" cy="369332"/>
          </a:xfrm>
          <a:prstGeom prst="rect">
            <a:avLst/>
          </a:prstGeom>
          <a:noFill/>
        </p:spPr>
        <p:txBody>
          <a:bodyPr wrap="square" rtlCol="0">
            <a:spAutoFit/>
          </a:bodyPr>
          <a:lstStyle/>
          <a:p>
            <a:pPr lvl="0" algn="r"/>
            <a:r>
              <a:rPr lang="el-GR" dirty="0">
                <a:solidFill>
                  <a:srgbClr val="E8E3CE">
                    <a:lumMod val="25000"/>
                  </a:srgbClr>
                </a:solidFill>
              </a:rPr>
              <a:t>Βιώνοντας τα βιβλικά «μοτίβα του Θανάτου και της Ζωής»</a:t>
            </a:r>
            <a:endParaRPr lang="en-US" dirty="0">
              <a:solidFill>
                <a:srgbClr val="E8E3CE">
                  <a:lumMod val="25000"/>
                </a:srgbClr>
              </a:solidFill>
            </a:endParaRPr>
          </a:p>
        </p:txBody>
      </p:sp>
      <p:sp>
        <p:nvSpPr>
          <p:cNvPr id="5" name="TextBox 4">
            <a:extLst>
              <a:ext uri="{FF2B5EF4-FFF2-40B4-BE49-F238E27FC236}">
                <a16:creationId xmlns:a16="http://schemas.microsoft.com/office/drawing/2014/main" id="{C2B106CD-3335-45E0-9B66-6F64E88597B0}"/>
              </a:ext>
            </a:extLst>
          </p:cNvPr>
          <p:cNvSpPr txBox="1"/>
          <p:nvPr/>
        </p:nvSpPr>
        <p:spPr>
          <a:xfrm>
            <a:off x="291549" y="982133"/>
            <a:ext cx="11364158" cy="6247864"/>
          </a:xfrm>
          <a:prstGeom prst="rect">
            <a:avLst/>
          </a:prstGeom>
          <a:noFill/>
        </p:spPr>
        <p:txBody>
          <a:bodyPr wrap="square" rtlCol="0">
            <a:spAutoFit/>
          </a:bodyPr>
          <a:lstStyle/>
          <a:p>
            <a:pPr lvl="0" algn="ctr">
              <a:spcBef>
                <a:spcPts val="580"/>
              </a:spcBef>
              <a:buClr>
                <a:srgbClr val="D34817"/>
              </a:buClr>
              <a:buSzPct val="85000"/>
            </a:pPr>
            <a:r>
              <a:rPr lang="el-GR" sz="2400" b="1" dirty="0">
                <a:solidFill>
                  <a:srgbClr val="696464"/>
                </a:solidFill>
                <a:latin typeface="Palatino Linotype" panose="02040502050505030304" pitchFamily="18" charset="0"/>
              </a:rPr>
              <a:t>Η «αμαρτία» αποδίδεται στα εβραϊκά με τους εξής όρους :</a:t>
            </a:r>
            <a:endParaRPr lang="en-US" sz="2400" b="1" dirty="0">
              <a:solidFill>
                <a:prstClr val="black"/>
              </a:solidFill>
              <a:latin typeface="Palatino Linotype" panose="02040502050505030304" pitchFamily="18" charset="0"/>
            </a:endParaRPr>
          </a:p>
          <a:p>
            <a:pPr lvl="0" algn="ctr">
              <a:spcBef>
                <a:spcPts val="580"/>
              </a:spcBef>
              <a:buClr>
                <a:srgbClr val="D34817"/>
              </a:buClr>
              <a:buSzPct val="85000"/>
            </a:pPr>
            <a:endParaRPr lang="el-GR" sz="2400" b="1" dirty="0">
              <a:solidFill>
                <a:prstClr val="black"/>
              </a:solidFill>
              <a:latin typeface="Palatino Linotype" panose="02040502050505030304" pitchFamily="18" charset="0"/>
            </a:endParaRPr>
          </a:p>
          <a:p>
            <a:pPr marL="274320" lvl="0" indent="-274320" algn="just">
              <a:spcBef>
                <a:spcPts val="580"/>
              </a:spcBef>
              <a:buClr>
                <a:srgbClr val="D34817"/>
              </a:buClr>
              <a:buSzPct val="85000"/>
              <a:buFont typeface="Wingdings 2" panose="05020102010507070707"/>
              <a:buChar char=""/>
            </a:pPr>
            <a:r>
              <a:rPr lang="el-GR" sz="2400" b="1" dirty="0">
                <a:solidFill>
                  <a:prstClr val="black"/>
                </a:solidFill>
                <a:latin typeface="Palatino Linotype" panose="02040502050505030304" pitchFamily="18" charset="0"/>
              </a:rPr>
              <a:t>Αποτυχία</a:t>
            </a:r>
            <a:r>
              <a:rPr lang="el-GR" sz="2400" dirty="0">
                <a:solidFill>
                  <a:prstClr val="black"/>
                </a:solidFill>
                <a:latin typeface="Palatino Linotype" panose="02040502050505030304" pitchFamily="18" charset="0"/>
              </a:rPr>
              <a:t> (</a:t>
            </a:r>
            <a:r>
              <a:rPr lang="en-US" sz="2400" dirty="0" err="1">
                <a:solidFill>
                  <a:prstClr val="black"/>
                </a:solidFill>
                <a:latin typeface="Palatino Linotype" panose="02040502050505030304" pitchFamily="18" charset="0"/>
              </a:rPr>
              <a:t>chata</a:t>
            </a:r>
            <a:r>
              <a:rPr lang="el-GR" sz="2400" dirty="0">
                <a:solidFill>
                  <a:prstClr val="black"/>
                </a:solidFill>
                <a:latin typeface="Palatino Linotype" panose="02040502050505030304" pitchFamily="18" charset="0"/>
              </a:rPr>
              <a:t> – </a:t>
            </a:r>
            <a:r>
              <a:rPr lang="en-US" sz="2400" dirty="0" err="1">
                <a:solidFill>
                  <a:prstClr val="black"/>
                </a:solidFill>
                <a:latin typeface="Palatino Linotype" panose="02040502050505030304" pitchFamily="18" charset="0"/>
              </a:rPr>
              <a:t>chet</a:t>
            </a:r>
            <a:r>
              <a:rPr lang="el-GR" sz="2400" dirty="0">
                <a:solidFill>
                  <a:prstClr val="black"/>
                </a:solidFill>
                <a:latin typeface="Palatino Linotype" panose="02040502050505030304" pitchFamily="18" charset="0"/>
              </a:rPr>
              <a:t>) να φτάσεις στον Στόχο της Ζωής και να συνδεθείς με τη Γεννήτρια της ουσιαστικής Χαράς και Ενέργειας (</a:t>
            </a:r>
            <a:r>
              <a:rPr lang="el-GR" sz="2400" dirty="0" err="1">
                <a:solidFill>
                  <a:prstClr val="black"/>
                </a:solidFill>
                <a:latin typeface="Palatino Linotype" panose="02040502050505030304" pitchFamily="18" charset="0"/>
              </a:rPr>
              <a:t>πρβλ</a:t>
            </a:r>
            <a:r>
              <a:rPr lang="el-GR" sz="2400" dirty="0">
                <a:solidFill>
                  <a:prstClr val="black"/>
                </a:solidFill>
                <a:latin typeface="Palatino Linotype" panose="02040502050505030304" pitchFamily="18" charset="0"/>
              </a:rPr>
              <a:t>. «εντελέχεια»).</a:t>
            </a:r>
          </a:p>
          <a:p>
            <a:pPr marL="274320" lvl="0" indent="-274320" algn="just">
              <a:spcBef>
                <a:spcPts val="580"/>
              </a:spcBef>
              <a:buClr>
                <a:srgbClr val="D34817"/>
              </a:buClr>
              <a:buSzPct val="85000"/>
              <a:buFont typeface="Wingdings 2" panose="05020102010507070707"/>
              <a:buChar char=""/>
            </a:pPr>
            <a:r>
              <a:rPr lang="el-GR" sz="2400" b="1" dirty="0" err="1">
                <a:solidFill>
                  <a:prstClr val="black"/>
                </a:solidFill>
                <a:latin typeface="Palatino Linotype" panose="02040502050505030304" pitchFamily="18" charset="0"/>
              </a:rPr>
              <a:t>ΔιαΣτροφή</a:t>
            </a:r>
            <a:r>
              <a:rPr lang="el-GR" sz="2400" dirty="0">
                <a:solidFill>
                  <a:prstClr val="black"/>
                </a:solidFill>
                <a:latin typeface="Palatino Linotype" panose="02040502050505030304" pitchFamily="18" charset="0"/>
              </a:rPr>
              <a:t> - Στρέβλωση (</a:t>
            </a:r>
            <a:r>
              <a:rPr lang="en-US" sz="2400" dirty="0" err="1">
                <a:solidFill>
                  <a:prstClr val="black"/>
                </a:solidFill>
                <a:latin typeface="Palatino Linotype" panose="02040502050505030304" pitchFamily="18" charset="0"/>
              </a:rPr>
              <a:t>awon</a:t>
            </a:r>
            <a:r>
              <a:rPr lang="el-GR" sz="2400" dirty="0">
                <a:solidFill>
                  <a:prstClr val="black"/>
                </a:solidFill>
                <a:latin typeface="Palatino Linotype" panose="02040502050505030304" pitchFamily="18" charset="0"/>
              </a:rPr>
              <a:t>), όπως συμβαίνει στα κλαδιά του δέντρου, τα οποία έτσι χάνουν τη δυνατότητα τροφοδοσίας και καταντούν «καύσιμη ύλη».</a:t>
            </a:r>
          </a:p>
          <a:p>
            <a:pPr marL="274320" lvl="0" indent="-274320" algn="just">
              <a:spcBef>
                <a:spcPts val="580"/>
              </a:spcBef>
              <a:buClr>
                <a:srgbClr val="D34817"/>
              </a:buClr>
              <a:buSzPct val="85000"/>
              <a:buFont typeface="Wingdings 2" panose="05020102010507070707"/>
              <a:buChar char=""/>
            </a:pPr>
            <a:r>
              <a:rPr lang="el-GR" sz="2400" b="1" dirty="0" err="1">
                <a:solidFill>
                  <a:prstClr val="black"/>
                </a:solidFill>
                <a:latin typeface="Palatino Linotype" panose="02040502050505030304" pitchFamily="18" charset="0"/>
              </a:rPr>
              <a:t>ΑποΞένωση</a:t>
            </a:r>
            <a:r>
              <a:rPr lang="el-GR" sz="2400" b="1" dirty="0">
                <a:solidFill>
                  <a:prstClr val="black"/>
                </a:solidFill>
                <a:latin typeface="Palatino Linotype" panose="02040502050505030304" pitchFamily="18" charset="0"/>
              </a:rPr>
              <a:t> </a:t>
            </a:r>
            <a:r>
              <a:rPr lang="el-GR" sz="2400" dirty="0">
                <a:solidFill>
                  <a:prstClr val="black"/>
                </a:solidFill>
                <a:latin typeface="Palatino Linotype" panose="02040502050505030304" pitchFamily="18" charset="0"/>
              </a:rPr>
              <a:t>(</a:t>
            </a:r>
            <a:r>
              <a:rPr lang="en-US" sz="2400" dirty="0">
                <a:solidFill>
                  <a:prstClr val="black"/>
                </a:solidFill>
                <a:latin typeface="Palatino Linotype" panose="02040502050505030304" pitchFamily="18" charset="0"/>
              </a:rPr>
              <a:t>peach</a:t>
            </a:r>
            <a:r>
              <a:rPr lang="el-GR" sz="2400" dirty="0">
                <a:solidFill>
                  <a:prstClr val="black"/>
                </a:solidFill>
                <a:latin typeface="Palatino Linotype" panose="02040502050505030304" pitchFamily="18" charset="0"/>
              </a:rPr>
              <a:t>)</a:t>
            </a:r>
            <a:r>
              <a:rPr lang="el-GR" sz="2400" b="1" dirty="0">
                <a:solidFill>
                  <a:prstClr val="black"/>
                </a:solidFill>
                <a:latin typeface="Palatino Linotype" panose="02040502050505030304" pitchFamily="18" charset="0"/>
              </a:rPr>
              <a:t>: </a:t>
            </a:r>
            <a:r>
              <a:rPr lang="el-GR" sz="2400" dirty="0">
                <a:solidFill>
                  <a:prstClr val="black"/>
                </a:solidFill>
                <a:latin typeface="Palatino Linotype" panose="02040502050505030304" pitchFamily="18" charset="0"/>
              </a:rPr>
              <a:t>Κάθετη και Οριζόντια (από τον Θεό Πατέρα, από τον εαυτό, τον άλλον, το Σύμπαν). Απόσχιση – Καταπάτηση ενός γάμου, μιας συμφωνίας.</a:t>
            </a:r>
            <a:endParaRPr lang="en-US" sz="2400" dirty="0">
              <a:solidFill>
                <a:prstClr val="black"/>
              </a:solidFill>
              <a:latin typeface="Palatino Linotype" panose="02040502050505030304" pitchFamily="18" charset="0"/>
            </a:endParaRPr>
          </a:p>
          <a:p>
            <a:pPr marL="274320" lvl="0" indent="-274320" algn="just">
              <a:spcBef>
                <a:spcPts val="580"/>
              </a:spcBef>
              <a:buClr>
                <a:srgbClr val="D34817"/>
              </a:buClr>
              <a:buSzPct val="85000"/>
              <a:buFont typeface="Wingdings 2" panose="05020102010507070707"/>
              <a:buChar char=""/>
            </a:pPr>
            <a:endParaRPr lang="en-US" sz="2400" dirty="0">
              <a:solidFill>
                <a:prstClr val="black"/>
              </a:solidFill>
              <a:latin typeface="Palatino Linotype" panose="02040502050505030304" pitchFamily="18" charset="0"/>
            </a:endParaRPr>
          </a:p>
          <a:p>
            <a:pPr marL="274320" lvl="0" indent="-274320" algn="just">
              <a:spcBef>
                <a:spcPts val="580"/>
              </a:spcBef>
              <a:buClr>
                <a:srgbClr val="D34817"/>
              </a:buClr>
              <a:buSzPct val="85000"/>
              <a:buFont typeface="Wingdings 2" panose="05020102010507070707"/>
              <a:buChar char=""/>
            </a:pPr>
            <a:r>
              <a:rPr lang="el-GR" sz="2400" dirty="0">
                <a:solidFill>
                  <a:prstClr val="black"/>
                </a:solidFill>
                <a:latin typeface="Palatino Linotype" panose="02040502050505030304" pitchFamily="18" charset="0"/>
              </a:rPr>
              <a:t>Από κοινού, και οι 3 όροι, μας προσφέρουν μια σε βάθος διάγνωση της κατάστασης που βιώνει και βρίσκεται ο άνθρωπος στη ζωή του. </a:t>
            </a:r>
            <a:endParaRPr lang="en-US" sz="2400" dirty="0">
              <a:solidFill>
                <a:prstClr val="black"/>
              </a:solidFill>
              <a:latin typeface="Palatino Linotype" panose="02040502050505030304" pitchFamily="18" charset="0"/>
            </a:endParaRPr>
          </a:p>
          <a:p>
            <a:pPr marL="274320" lvl="0" indent="-274320" algn="just">
              <a:spcBef>
                <a:spcPts val="580"/>
              </a:spcBef>
              <a:buClr>
                <a:srgbClr val="D34817"/>
              </a:buClr>
              <a:buSzPct val="85000"/>
              <a:buFont typeface="Wingdings 2" panose="05020102010507070707"/>
              <a:buChar char=""/>
            </a:pPr>
            <a:endParaRPr lang="en-US" sz="2400" dirty="0">
              <a:solidFill>
                <a:prstClr val="black"/>
              </a:solidFill>
              <a:latin typeface="Palatino Linotype" panose="02040502050505030304" pitchFamily="18" charset="0"/>
            </a:endParaRPr>
          </a:p>
          <a:p>
            <a:pPr marL="274320" lvl="0" indent="-274320" algn="just">
              <a:spcBef>
                <a:spcPts val="580"/>
              </a:spcBef>
              <a:buClr>
                <a:srgbClr val="D34817"/>
              </a:buClr>
              <a:buSzPct val="85000"/>
              <a:buFont typeface="Wingdings 2" panose="05020102010507070707"/>
              <a:buChar char=""/>
            </a:pPr>
            <a:endParaRPr lang="el-GR" sz="2400" dirty="0">
              <a:solidFill>
                <a:prstClr val="black"/>
              </a:solidFill>
              <a:latin typeface="Palatino Linotype" panose="02040502050505030304" pitchFamily="18" charset="0"/>
            </a:endParaRPr>
          </a:p>
        </p:txBody>
      </p:sp>
    </p:spTree>
    <p:extLst>
      <p:ext uri="{BB962C8B-B14F-4D97-AF65-F5344CB8AC3E}">
        <p14:creationId xmlns:p14="http://schemas.microsoft.com/office/powerpoint/2010/main" val="1825356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1DBCBB-B996-4FC2-A60E-8787DED740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sp>
        <p:nvSpPr>
          <p:cNvPr id="4" name="TextBox 3">
            <a:extLst>
              <a:ext uri="{FF2B5EF4-FFF2-40B4-BE49-F238E27FC236}">
                <a16:creationId xmlns:a16="http://schemas.microsoft.com/office/drawing/2014/main" id="{201FC6EA-006D-495F-BFC7-C56C74E494B0}"/>
              </a:ext>
            </a:extLst>
          </p:cNvPr>
          <p:cNvSpPr txBox="1"/>
          <p:nvPr/>
        </p:nvSpPr>
        <p:spPr>
          <a:xfrm>
            <a:off x="1701801" y="428263"/>
            <a:ext cx="10011780" cy="369332"/>
          </a:xfrm>
          <a:prstGeom prst="rect">
            <a:avLst/>
          </a:prstGeom>
          <a:noFill/>
        </p:spPr>
        <p:txBody>
          <a:bodyPr wrap="square" rtlCol="0">
            <a:spAutoFit/>
          </a:bodyPr>
          <a:lstStyle/>
          <a:p>
            <a:pPr lvl="0" algn="r"/>
            <a:r>
              <a:rPr lang="el-GR" dirty="0">
                <a:solidFill>
                  <a:srgbClr val="E8E3CE">
                    <a:lumMod val="25000"/>
                  </a:srgbClr>
                </a:solidFill>
              </a:rPr>
              <a:t>Βιώνοντας τα βιβλικά «μοτίβα του Θανάτου και της Ζωής»</a:t>
            </a:r>
            <a:endParaRPr lang="en-US" dirty="0">
              <a:solidFill>
                <a:srgbClr val="E8E3CE">
                  <a:lumMod val="25000"/>
                </a:srgbClr>
              </a:solidFill>
            </a:endParaRPr>
          </a:p>
        </p:txBody>
      </p:sp>
      <p:sp>
        <p:nvSpPr>
          <p:cNvPr id="5" name="TextBox 4">
            <a:extLst>
              <a:ext uri="{FF2B5EF4-FFF2-40B4-BE49-F238E27FC236}">
                <a16:creationId xmlns:a16="http://schemas.microsoft.com/office/drawing/2014/main" id="{C2B106CD-3335-45E0-9B66-6F64E88597B0}"/>
              </a:ext>
            </a:extLst>
          </p:cNvPr>
          <p:cNvSpPr txBox="1"/>
          <p:nvPr/>
        </p:nvSpPr>
        <p:spPr>
          <a:xfrm>
            <a:off x="4572000" y="982133"/>
            <a:ext cx="967410" cy="369332"/>
          </a:xfrm>
          <a:prstGeom prst="rect">
            <a:avLst/>
          </a:prstGeom>
          <a:noFill/>
        </p:spPr>
        <p:txBody>
          <a:bodyPr wrap="square" rtlCol="0">
            <a:spAutoFit/>
          </a:bodyPr>
          <a:lstStyle/>
          <a:p>
            <a:endParaRPr lang="el-GR" dirty="0"/>
          </a:p>
        </p:txBody>
      </p:sp>
      <p:pic>
        <p:nvPicPr>
          <p:cNvPr id="6" name="3 - Θέση περιεχομένου" descr="https://weekly.israelbiblecenter.com/wp-content/uploads/sites/3/2018/07/shutterstock_613401872-150x150.jpg"/>
          <p:cNvPicPr>
            <a:picLocks/>
          </p:cNvPicPr>
          <p:nvPr/>
        </p:nvPicPr>
        <p:blipFill>
          <a:blip r:embed="rId3" cstate="print"/>
          <a:srcRect/>
          <a:stretch>
            <a:fillRect/>
          </a:stretch>
        </p:blipFill>
        <p:spPr bwMode="auto">
          <a:xfrm>
            <a:off x="662000" y="2593202"/>
            <a:ext cx="3803982" cy="3174867"/>
          </a:xfrm>
          <a:prstGeom prst="rect">
            <a:avLst/>
          </a:prstGeom>
          <a:noFill/>
          <a:ln w="9525">
            <a:noFill/>
            <a:miter lim="800000"/>
            <a:headEnd/>
            <a:tailEnd/>
          </a:ln>
        </p:spPr>
      </p:pic>
      <p:sp>
        <p:nvSpPr>
          <p:cNvPr id="2" name="Title 1">
            <a:extLst>
              <a:ext uri="{FF2B5EF4-FFF2-40B4-BE49-F238E27FC236}">
                <a16:creationId xmlns:a16="http://schemas.microsoft.com/office/drawing/2014/main" id="{0E320BE2-8A5B-4B92-9372-FD867046CE83}"/>
              </a:ext>
            </a:extLst>
          </p:cNvPr>
          <p:cNvSpPr>
            <a:spLocks noGrp="1"/>
          </p:cNvSpPr>
          <p:nvPr>
            <p:ph type="title"/>
          </p:nvPr>
        </p:nvSpPr>
        <p:spPr>
          <a:xfrm>
            <a:off x="1097280" y="1225858"/>
            <a:ext cx="10011780" cy="511502"/>
          </a:xfrm>
        </p:spPr>
        <p:txBody>
          <a:bodyPr>
            <a:normAutofit/>
          </a:bodyPr>
          <a:lstStyle/>
          <a:p>
            <a:pPr algn="ctr"/>
            <a:r>
              <a:rPr lang="el-GR" sz="2800" dirty="0">
                <a:latin typeface="Palatino Linotype" panose="02040502050505030304" pitchFamily="18" charset="0"/>
              </a:rPr>
              <a:t>Αμαρτία </a:t>
            </a:r>
            <a:r>
              <a:rPr lang="de-DE" sz="2800" dirty="0">
                <a:latin typeface="Palatino Linotype" panose="02040502050505030304" pitchFamily="18" charset="0"/>
              </a:rPr>
              <a:t>= </a:t>
            </a:r>
            <a:r>
              <a:rPr lang="el-GR" sz="2800" dirty="0">
                <a:latin typeface="Palatino Linotype" panose="02040502050505030304" pitchFamily="18" charset="0"/>
              </a:rPr>
              <a:t>Βάρος</a:t>
            </a:r>
            <a:endParaRPr lang="de-DE" sz="2800" dirty="0">
              <a:latin typeface="Palatino Linotype" panose="02040502050505030304" pitchFamily="18" charset="0"/>
            </a:endParaRPr>
          </a:p>
        </p:txBody>
      </p:sp>
      <p:sp>
        <p:nvSpPr>
          <p:cNvPr id="7" name="Content Placeholder 6">
            <a:extLst>
              <a:ext uri="{FF2B5EF4-FFF2-40B4-BE49-F238E27FC236}">
                <a16:creationId xmlns:a16="http://schemas.microsoft.com/office/drawing/2014/main" id="{DFD7974B-0563-4154-9BDA-49CDBD7F373A}"/>
              </a:ext>
            </a:extLst>
          </p:cNvPr>
          <p:cNvSpPr>
            <a:spLocks noGrp="1"/>
          </p:cNvSpPr>
          <p:nvPr>
            <p:ph idx="1"/>
          </p:nvPr>
        </p:nvSpPr>
        <p:spPr>
          <a:xfrm>
            <a:off x="410817" y="1899133"/>
            <a:ext cx="8110331" cy="3969959"/>
          </a:xfrm>
        </p:spPr>
        <p:txBody>
          <a:bodyPr/>
          <a:lstStyle/>
          <a:p>
            <a:endParaRPr lang="el-GR" dirty="0"/>
          </a:p>
          <a:p>
            <a:r>
              <a:rPr lang="el-GR" dirty="0"/>
              <a:t> </a:t>
            </a:r>
          </a:p>
          <a:p>
            <a:endParaRPr lang="de-DE" dirty="0"/>
          </a:p>
        </p:txBody>
      </p:sp>
      <p:pic>
        <p:nvPicPr>
          <p:cNvPr id="11" name="Picture 10">
            <a:extLst>
              <a:ext uri="{FF2B5EF4-FFF2-40B4-BE49-F238E27FC236}">
                <a16:creationId xmlns:a16="http://schemas.microsoft.com/office/drawing/2014/main" id="{2609E658-EC74-4493-BFAA-92B2FA4C5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0421" y="2232060"/>
            <a:ext cx="3789579" cy="3969958"/>
          </a:xfrm>
          <a:prstGeom prst="rect">
            <a:avLst/>
          </a:prstGeom>
        </p:spPr>
      </p:pic>
    </p:spTree>
    <p:extLst>
      <p:ext uri="{BB962C8B-B14F-4D97-AF65-F5344CB8AC3E}">
        <p14:creationId xmlns:p14="http://schemas.microsoft.com/office/powerpoint/2010/main" val="342027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990F2A-1ADA-4613-8A7D-C3D772C37B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
            <a:ext cx="12192000" cy="6860032"/>
          </a:xfrm>
          <a:prstGeom prst="rect">
            <a:avLst/>
          </a:prstGeom>
        </p:spPr>
      </p:pic>
      <p:sp>
        <p:nvSpPr>
          <p:cNvPr id="3" name="Title 2">
            <a:extLst>
              <a:ext uri="{FF2B5EF4-FFF2-40B4-BE49-F238E27FC236}">
                <a16:creationId xmlns:a16="http://schemas.microsoft.com/office/drawing/2014/main" id="{D191947C-2C63-4DF7-82B1-761257B9EBAC}"/>
              </a:ext>
            </a:extLst>
          </p:cNvPr>
          <p:cNvSpPr>
            <a:spLocks noGrp="1"/>
          </p:cNvSpPr>
          <p:nvPr>
            <p:ph type="title"/>
          </p:nvPr>
        </p:nvSpPr>
        <p:spPr>
          <a:xfrm>
            <a:off x="1097280" y="286603"/>
            <a:ext cx="10511624" cy="702305"/>
          </a:xfrm>
        </p:spPr>
        <p:txBody>
          <a:bodyPr>
            <a:noAutofit/>
          </a:bodyPr>
          <a:lstStyle/>
          <a:p>
            <a:pPr algn="r"/>
            <a:r>
              <a:rPr lang="el-GR" sz="1600" dirty="0">
                <a:solidFill>
                  <a:srgbClr val="E8E3CE">
                    <a:lumMod val="25000"/>
                  </a:srgbClr>
                </a:solidFill>
                <a:latin typeface="Palatino Linotype" panose="02040502050505030304" pitchFamily="18" charset="0"/>
              </a:rPr>
              <a:t>Βιώνοντας τα βιβλικά «μοτίβα του Θανάτου και της Ζωής»</a:t>
            </a:r>
            <a:br>
              <a:rPr lang="en-US" sz="1600" dirty="0">
                <a:solidFill>
                  <a:srgbClr val="E8E3CE">
                    <a:lumMod val="25000"/>
                  </a:srgbClr>
                </a:solidFill>
                <a:latin typeface="Palatino Linotype" panose="02040502050505030304" pitchFamily="18" charset="0"/>
              </a:rPr>
            </a:br>
            <a:endParaRPr lang="de-DE" sz="1600" dirty="0">
              <a:latin typeface="Palatino Linotype" panose="02040502050505030304" pitchFamily="18" charset="0"/>
            </a:endParaRPr>
          </a:p>
        </p:txBody>
      </p:sp>
      <p:sp>
        <p:nvSpPr>
          <p:cNvPr id="4" name="Content Placeholder 3">
            <a:extLst>
              <a:ext uri="{FF2B5EF4-FFF2-40B4-BE49-F238E27FC236}">
                <a16:creationId xmlns:a16="http://schemas.microsoft.com/office/drawing/2014/main" id="{54A50D08-8B4E-487D-A14F-13BD666A0056}"/>
              </a:ext>
            </a:extLst>
          </p:cNvPr>
          <p:cNvSpPr>
            <a:spLocks noGrp="1"/>
          </p:cNvSpPr>
          <p:nvPr>
            <p:ph idx="1"/>
          </p:nvPr>
        </p:nvSpPr>
        <p:spPr>
          <a:xfrm>
            <a:off x="1097280" y="1277543"/>
            <a:ext cx="10058400" cy="4591549"/>
          </a:xfrm>
        </p:spPr>
        <p:txBody>
          <a:bodyPr>
            <a:normAutofit lnSpcReduction="10000"/>
          </a:bodyPr>
          <a:lstStyle/>
          <a:p>
            <a:pPr algn="ctr"/>
            <a:r>
              <a:rPr lang="el-GR" b="1" u="sng" dirty="0">
                <a:latin typeface="Palatino Linotype" panose="02040502050505030304" pitchFamily="18" charset="0"/>
              </a:rPr>
              <a:t>2.2. Κ</a:t>
            </a:r>
            <a:r>
              <a:rPr lang="el-GR" b="1" u="sng" cap="none" dirty="0">
                <a:latin typeface="Palatino Linotype" panose="02040502050505030304" pitchFamily="18" charset="0"/>
              </a:rPr>
              <a:t>άιν και </a:t>
            </a:r>
            <a:r>
              <a:rPr lang="el-GR" b="1" u="sng" cap="none" dirty="0" err="1">
                <a:latin typeface="Palatino Linotype" panose="02040502050505030304" pitchFamily="18" charset="0"/>
              </a:rPr>
              <a:t>Άβελ</a:t>
            </a:r>
            <a:r>
              <a:rPr lang="el-GR" b="1" u="sng" dirty="0">
                <a:latin typeface="Palatino Linotype" panose="02040502050505030304" pitchFamily="18" charset="0"/>
              </a:rPr>
              <a:t> (</a:t>
            </a:r>
            <a:r>
              <a:rPr lang="el-GR" b="1" i="1" u="sng" dirty="0">
                <a:latin typeface="Palatino Linotype" panose="02040502050505030304" pitchFamily="18" charset="0"/>
              </a:rPr>
              <a:t>Γ</a:t>
            </a:r>
            <a:r>
              <a:rPr lang="el-GR" b="1" i="1" u="sng" cap="none" dirty="0">
                <a:latin typeface="Palatino Linotype" panose="02040502050505030304" pitchFamily="18" charset="0"/>
              </a:rPr>
              <a:t>εν</a:t>
            </a:r>
            <a:r>
              <a:rPr lang="el-GR" b="1" u="sng" dirty="0">
                <a:latin typeface="Palatino Linotype" panose="02040502050505030304" pitchFamily="18" charset="0"/>
              </a:rPr>
              <a:t>. 4, 1-16)</a:t>
            </a:r>
            <a:endParaRPr lang="de-DE" b="1" u="sng" dirty="0">
              <a:latin typeface="Palatino Linotype" panose="02040502050505030304" pitchFamily="18" charset="0"/>
            </a:endParaRPr>
          </a:p>
          <a:p>
            <a:pPr algn="ctr"/>
            <a:r>
              <a:rPr lang="el-GR" i="1" u="sng" dirty="0">
                <a:latin typeface="Palatino Linotype" panose="02040502050505030304" pitchFamily="18" charset="0"/>
              </a:rPr>
              <a:t>Γεν</a:t>
            </a:r>
            <a:r>
              <a:rPr lang="el-GR" u="sng" dirty="0">
                <a:latin typeface="Palatino Linotype" panose="02040502050505030304" pitchFamily="18" charset="0"/>
              </a:rPr>
              <a:t>. 4,3-10</a:t>
            </a:r>
          </a:p>
          <a:p>
            <a:pPr algn="just"/>
            <a:r>
              <a:rPr lang="el-GR" i="1" dirty="0">
                <a:latin typeface="Palatino Linotype" panose="02040502050505030304" pitchFamily="18" charset="0"/>
              </a:rPr>
              <a:t>Ύστερα από καιρό, ο Κάιν πρόσφερε στον Κύριο Θυσία από τους καρπούς της γης. Ο </a:t>
            </a:r>
            <a:r>
              <a:rPr lang="el-GR" i="1" dirty="0" err="1">
                <a:latin typeface="Palatino Linotype" panose="02040502050505030304" pitchFamily="18" charset="0"/>
              </a:rPr>
              <a:t>Άβελ</a:t>
            </a:r>
            <a:r>
              <a:rPr lang="el-GR" i="1" dirty="0">
                <a:latin typeface="Palatino Linotype" panose="02040502050505030304" pitchFamily="18" charset="0"/>
              </a:rPr>
              <a:t> πρόσφερε κι αυτός από τα </a:t>
            </a:r>
            <a:r>
              <a:rPr lang="el-GR" i="1" dirty="0" err="1">
                <a:latin typeface="Palatino Linotype" panose="02040502050505030304" pitchFamily="18" charset="0"/>
              </a:rPr>
              <a:t>πρωτότοκα</a:t>
            </a:r>
            <a:r>
              <a:rPr lang="el-GR" i="1" dirty="0">
                <a:latin typeface="Palatino Linotype" panose="02040502050505030304" pitchFamily="18" charset="0"/>
              </a:rPr>
              <a:t> πρόβατα του κοπαδιού του και μάλιστα τα παχύτερα μέρη τους. Ο Κύριος είδε με ευμένεια τον </a:t>
            </a:r>
            <a:r>
              <a:rPr lang="el-GR" i="1" dirty="0" err="1">
                <a:latin typeface="Palatino Linotype" panose="02040502050505030304" pitchFamily="18" charset="0"/>
              </a:rPr>
              <a:t>Άβελ</a:t>
            </a:r>
            <a:r>
              <a:rPr lang="el-GR" i="1" dirty="0">
                <a:latin typeface="Palatino Linotype" panose="02040502050505030304" pitchFamily="18" charset="0"/>
              </a:rPr>
              <a:t> και τη θυσία του. Στον </a:t>
            </a:r>
            <a:r>
              <a:rPr lang="el-GR" i="1" dirty="0" err="1">
                <a:latin typeface="Palatino Linotype" panose="02040502050505030304" pitchFamily="18" charset="0"/>
              </a:rPr>
              <a:t>Καίν</a:t>
            </a:r>
            <a:r>
              <a:rPr lang="el-GR" i="1" dirty="0">
                <a:latin typeface="Palatino Linotype" panose="02040502050505030304" pitchFamily="18" charset="0"/>
              </a:rPr>
              <a:t> όμως και στη δική του θυσία δεν έδειξε ευμένεια. Τότε εξοργίστηκε ο Κάιν και σκυθρώπιασε. Κι ο Κύριος του είπε: «Γιατί οργίστηκες και σκυθρώπιασες; Αν πράττεις το σωστό, θα ξαναβρείς το κέφι σου. Αν όχι, η αμαρτία δεν παύει να παραμονεύει σαν θηρίο στην πόρτα. Εσένα επιθυμεί. Εσύ όμως πρέπει να κυριαρχήσεις πάνω της». Τότε ο Κάιν είπε στον </a:t>
            </a:r>
            <a:r>
              <a:rPr lang="el-GR" i="1" dirty="0" err="1">
                <a:latin typeface="Palatino Linotype" panose="02040502050505030304" pitchFamily="18" charset="0"/>
              </a:rPr>
              <a:t>Άβελ</a:t>
            </a:r>
            <a:r>
              <a:rPr lang="el-GR" i="1" dirty="0">
                <a:latin typeface="Palatino Linotype" panose="02040502050505030304" pitchFamily="18" charset="0"/>
              </a:rPr>
              <a:t>, τον αδερφό του: «Πάμε στα χωράφια». Κι εκεί στα χωράφια, όρμησε ο Κάιν εναντίον του </a:t>
            </a:r>
            <a:r>
              <a:rPr lang="el-GR" i="1" dirty="0" err="1">
                <a:latin typeface="Palatino Linotype" panose="02040502050505030304" pitchFamily="18" charset="0"/>
              </a:rPr>
              <a:t>Άβελ</a:t>
            </a:r>
            <a:r>
              <a:rPr lang="el-GR" i="1" dirty="0">
                <a:latin typeface="Palatino Linotype" panose="02040502050505030304" pitchFamily="18" charset="0"/>
              </a:rPr>
              <a:t> και τον σκότωσε. Ο Κύριος ρώτησε τον Κάιν: «Που είναι ο αδερφός σου ο </a:t>
            </a:r>
            <a:r>
              <a:rPr lang="el-GR" i="1" dirty="0" err="1">
                <a:latin typeface="Palatino Linotype" panose="02040502050505030304" pitchFamily="18" charset="0"/>
              </a:rPr>
              <a:t>Άβελ</a:t>
            </a:r>
            <a:r>
              <a:rPr lang="el-GR" i="1" dirty="0">
                <a:latin typeface="Palatino Linotype" panose="02040502050505030304" pitchFamily="18" charset="0"/>
              </a:rPr>
              <a:t>;» Εκείνος απάντησε: «Δεν ξέρω. Μήπως φύλακας του αδερφού μου είμαι εγώ;» Είπε τότε ο Κύριος: «Τί πήγες και έκανες; […..] </a:t>
            </a:r>
            <a:r>
              <a:rPr lang="el-GR" b="1" i="1" dirty="0">
                <a:latin typeface="Palatino Linotype" panose="02040502050505030304" pitchFamily="18" charset="0"/>
              </a:rPr>
              <a:t>Φυγάς θα είσαι και περιπλανώμενος για πάντα πάνω στη γη </a:t>
            </a:r>
            <a:r>
              <a:rPr lang="el-GR" i="1" dirty="0">
                <a:latin typeface="Palatino Linotype" panose="02040502050505030304" pitchFamily="18" charset="0"/>
              </a:rPr>
              <a:t>[…..]» </a:t>
            </a:r>
            <a:endParaRPr lang="de-DE" i="1" dirty="0">
              <a:latin typeface="Palatino Linotype" panose="02040502050505030304" pitchFamily="18" charset="0"/>
            </a:endParaRPr>
          </a:p>
        </p:txBody>
      </p:sp>
    </p:spTree>
    <p:extLst>
      <p:ext uri="{BB962C8B-B14F-4D97-AF65-F5344CB8AC3E}">
        <p14:creationId xmlns:p14="http://schemas.microsoft.com/office/powerpoint/2010/main" val="327602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285A13-7A0E-496D-8AB6-77604AF800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
            <a:ext cx="12192000" cy="6860032"/>
          </a:xfrm>
          <a:prstGeom prst="rect">
            <a:avLst/>
          </a:prstGeom>
        </p:spPr>
      </p:pic>
      <p:sp>
        <p:nvSpPr>
          <p:cNvPr id="3" name="Title 2">
            <a:extLst>
              <a:ext uri="{FF2B5EF4-FFF2-40B4-BE49-F238E27FC236}">
                <a16:creationId xmlns:a16="http://schemas.microsoft.com/office/drawing/2014/main" id="{2E8B0DAB-01B7-43B1-856D-83D1C019822F}"/>
              </a:ext>
            </a:extLst>
          </p:cNvPr>
          <p:cNvSpPr>
            <a:spLocks noGrp="1"/>
          </p:cNvSpPr>
          <p:nvPr>
            <p:ph type="title"/>
          </p:nvPr>
        </p:nvSpPr>
        <p:spPr>
          <a:xfrm>
            <a:off x="1097280" y="286603"/>
            <a:ext cx="10498372" cy="508527"/>
          </a:xfrm>
        </p:spPr>
        <p:txBody>
          <a:bodyPr>
            <a:normAutofit fontScale="90000"/>
          </a:bodyPr>
          <a:lstStyle/>
          <a:p>
            <a:pPr algn="r"/>
            <a:r>
              <a:rPr lang="el-GR" sz="1800" dirty="0">
                <a:solidFill>
                  <a:srgbClr val="E8E3CE">
                    <a:lumMod val="25000"/>
                  </a:srgbClr>
                </a:solidFill>
              </a:rPr>
              <a:t>           Βιώνοντας τα βιβλικά «μοτίβα του Θανάτου και της Ζωής»</a:t>
            </a:r>
            <a:br>
              <a:rPr lang="en-US" sz="800" dirty="0">
                <a:solidFill>
                  <a:srgbClr val="E8E3CE">
                    <a:lumMod val="25000"/>
                  </a:srgbClr>
                </a:solidFill>
              </a:rPr>
            </a:br>
            <a:endParaRPr lang="de-DE" sz="1600" dirty="0"/>
          </a:p>
        </p:txBody>
      </p:sp>
      <p:sp>
        <p:nvSpPr>
          <p:cNvPr id="8" name="Text Placeholder 7">
            <a:extLst>
              <a:ext uri="{FF2B5EF4-FFF2-40B4-BE49-F238E27FC236}">
                <a16:creationId xmlns:a16="http://schemas.microsoft.com/office/drawing/2014/main" id="{067B5515-59B1-4985-AF2D-7443966E62A2}"/>
              </a:ext>
            </a:extLst>
          </p:cNvPr>
          <p:cNvSpPr>
            <a:spLocks noGrp="1"/>
          </p:cNvSpPr>
          <p:nvPr>
            <p:ph type="body" idx="1"/>
          </p:nvPr>
        </p:nvSpPr>
        <p:spPr>
          <a:xfrm>
            <a:off x="1391478" y="795130"/>
            <a:ext cx="10204174" cy="508527"/>
          </a:xfrm>
        </p:spPr>
        <p:txBody>
          <a:bodyPr>
            <a:normAutofit/>
          </a:bodyPr>
          <a:lstStyle/>
          <a:p>
            <a:pPr algn="ctr"/>
            <a:r>
              <a:rPr lang="el-GR" cap="none" dirty="0">
                <a:latin typeface="Palatino Linotype" panose="02040502050505030304" pitchFamily="18" charset="0"/>
              </a:rPr>
              <a:t>Η πρώτη περίπτωση ενδοοικογενειακής βίας</a:t>
            </a:r>
            <a:endParaRPr lang="de-DE" cap="none" dirty="0">
              <a:latin typeface="Palatino Linotype" panose="02040502050505030304" pitchFamily="18" charset="0"/>
            </a:endParaRPr>
          </a:p>
        </p:txBody>
      </p:sp>
      <p:sp>
        <p:nvSpPr>
          <p:cNvPr id="9" name="Content Placeholder 8">
            <a:extLst>
              <a:ext uri="{FF2B5EF4-FFF2-40B4-BE49-F238E27FC236}">
                <a16:creationId xmlns:a16="http://schemas.microsoft.com/office/drawing/2014/main" id="{B0A8CF78-8C27-4506-9BB8-2903602C20E6}"/>
              </a:ext>
            </a:extLst>
          </p:cNvPr>
          <p:cNvSpPr>
            <a:spLocks noGrp="1"/>
          </p:cNvSpPr>
          <p:nvPr>
            <p:ph sz="half" idx="2"/>
          </p:nvPr>
        </p:nvSpPr>
        <p:spPr>
          <a:xfrm>
            <a:off x="278295" y="1643270"/>
            <a:ext cx="7566992" cy="4545495"/>
          </a:xfrm>
        </p:spPr>
        <p:txBody>
          <a:bodyPr>
            <a:normAutofit lnSpcReduction="10000"/>
          </a:bodyPr>
          <a:lstStyle/>
          <a:p>
            <a:pPr>
              <a:buFont typeface="Arial" panose="020B0604020202020204" pitchFamily="34" charset="0"/>
              <a:buChar char="•"/>
            </a:pPr>
            <a:r>
              <a:rPr lang="el-GR" sz="1600" dirty="0">
                <a:latin typeface="Palatino Linotype" panose="02040502050505030304" pitchFamily="18" charset="0"/>
              </a:rPr>
              <a:t>Η ιδέα της αμαρτίας ως επιβάρυνσης δεν απαντά στο </a:t>
            </a:r>
            <a:r>
              <a:rPr lang="el-GR" sz="1600" i="1" dirty="0">
                <a:latin typeface="Palatino Linotype" panose="02040502050505030304" pitchFamily="18" charset="0"/>
              </a:rPr>
              <a:t>Γεν</a:t>
            </a:r>
            <a:r>
              <a:rPr lang="el-GR" sz="1600" dirty="0">
                <a:latin typeface="Palatino Linotype" panose="02040502050505030304" pitchFamily="18" charset="0"/>
              </a:rPr>
              <a:t>. 2-3, παρά μόνον στο </a:t>
            </a:r>
            <a:r>
              <a:rPr lang="el-GR" sz="1600" i="1" dirty="0">
                <a:latin typeface="Palatino Linotype" panose="02040502050505030304" pitchFamily="18" charset="0"/>
              </a:rPr>
              <a:t>Γεν</a:t>
            </a:r>
            <a:r>
              <a:rPr lang="el-GR" sz="1600" dirty="0">
                <a:latin typeface="Palatino Linotype" panose="02040502050505030304" pitchFamily="18" charset="0"/>
              </a:rPr>
              <a:t>. 4 όταν ο Κάιν δολοφονεί τον </a:t>
            </a:r>
            <a:r>
              <a:rPr lang="el-GR" sz="1600" dirty="0" err="1">
                <a:latin typeface="Palatino Linotype" panose="02040502050505030304" pitchFamily="18" charset="0"/>
              </a:rPr>
              <a:t>Άβελ</a:t>
            </a:r>
            <a:r>
              <a:rPr lang="el-GR" sz="1600" dirty="0">
                <a:latin typeface="Palatino Linotype" panose="02040502050505030304" pitchFamily="18" charset="0"/>
              </a:rPr>
              <a:t>. Αφού διαπράττει το έγκλημα εναντίον του αδερφού του «ο Κάιν είπε στον Κύριο: ‘’Η αμαρτία μου (</a:t>
            </a:r>
            <a:r>
              <a:rPr lang="en-US" sz="1600" dirty="0" err="1">
                <a:latin typeface="Palatino Linotype" panose="02040502050505030304" pitchFamily="18" charset="0"/>
              </a:rPr>
              <a:t>avon</a:t>
            </a:r>
            <a:r>
              <a:rPr lang="el-GR" sz="1600" dirty="0">
                <a:latin typeface="Palatino Linotype" panose="02040502050505030304" pitchFamily="18" charset="0"/>
              </a:rPr>
              <a:t>) είναι πολύ μεγάλη για να την μεταφέρω’’» (Γεν. 4,13). </a:t>
            </a:r>
          </a:p>
          <a:p>
            <a:pPr>
              <a:buFont typeface="Arial" panose="020B0604020202020204" pitchFamily="34" charset="0"/>
              <a:buChar char="•"/>
            </a:pPr>
            <a:r>
              <a:rPr lang="el-GR" sz="1600" dirty="0">
                <a:latin typeface="Palatino Linotype" panose="02040502050505030304" pitchFamily="18" charset="0"/>
              </a:rPr>
              <a:t>Το αφήγημα της Πτώσης ολοκληρώνεται και εμπεδώνεται στο </a:t>
            </a:r>
            <a:r>
              <a:rPr lang="el-GR" sz="1600" i="1" dirty="0">
                <a:latin typeface="Palatino Linotype" panose="02040502050505030304" pitchFamily="18" charset="0"/>
              </a:rPr>
              <a:t>Γεν</a:t>
            </a:r>
            <a:r>
              <a:rPr lang="el-GR" sz="1600" dirty="0">
                <a:latin typeface="Palatino Linotype" panose="02040502050505030304" pitchFamily="18" charset="0"/>
              </a:rPr>
              <a:t>. 4, όπου έχουμε τον πρώτο σωματικό θάνατο. </a:t>
            </a:r>
          </a:p>
          <a:p>
            <a:pPr>
              <a:buFont typeface="Arial" panose="020B0604020202020204" pitchFamily="34" charset="0"/>
              <a:buChar char="•"/>
            </a:pPr>
            <a:r>
              <a:rPr lang="el-GR" sz="1600" dirty="0">
                <a:latin typeface="Palatino Linotype" panose="02040502050505030304" pitchFamily="18" charset="0"/>
              </a:rPr>
              <a:t>Ίδιο σενάριο: α. Παράπτωμα, β. «Πού ακριβώς βρίσκεται ο αδερφός σου;», γ. Συνέπειες της αμαρτίας και ελάφρυνση αυτών κατόπιν παρέμβασης του Θεού. </a:t>
            </a:r>
          </a:p>
          <a:p>
            <a:pPr>
              <a:buFont typeface="Arial" panose="020B0604020202020204" pitchFamily="34" charset="0"/>
              <a:buChar char="•"/>
            </a:pPr>
            <a:r>
              <a:rPr lang="el-GR" sz="1600" dirty="0">
                <a:latin typeface="Palatino Linotype" panose="02040502050505030304" pitchFamily="18" charset="0"/>
              </a:rPr>
              <a:t>Ο Κάιν δεν εκπροσωπεί απλώς και μόνο τους γεωργούς, οι οποίοι διαχρονικά βρίσκονται σε κόντρα με τους βοσκούς/ νομάδες για την διεκδίκηση του νερού, αλλά αποτελεί την «εξέλιξη» κάθε Αδάμ.</a:t>
            </a:r>
          </a:p>
          <a:p>
            <a:pPr>
              <a:buFont typeface="Arial" panose="020B0604020202020204" pitchFamily="34" charset="0"/>
              <a:buChar char="•"/>
            </a:pPr>
            <a:r>
              <a:rPr lang="el-GR" sz="1600" dirty="0">
                <a:latin typeface="Palatino Linotype" panose="02040502050505030304" pitchFamily="18" charset="0"/>
              </a:rPr>
              <a:t>Ο φόνος δεν είναι μόνο μια ακραία συνέπεια ανταγωνισμού, αλλά το πιο ακραίο σημείο της απεξάρτησης από τον Θεό και, συνεπώς, του θρυμματισμού των σχέσεων του ανθρώπου με τον εαυτό του και τον πλησίον.</a:t>
            </a:r>
          </a:p>
          <a:p>
            <a:pPr>
              <a:buFont typeface="Arial" panose="020B0604020202020204" pitchFamily="34" charset="0"/>
              <a:buChar char="•"/>
            </a:pPr>
            <a:endParaRPr lang="de-DE" sz="1600" dirty="0">
              <a:latin typeface="Palatino Linotype" panose="02040502050505030304" pitchFamily="18" charset="0"/>
            </a:endParaRPr>
          </a:p>
        </p:txBody>
      </p:sp>
      <p:sp>
        <p:nvSpPr>
          <p:cNvPr id="10" name="Text Placeholder 9">
            <a:extLst>
              <a:ext uri="{FF2B5EF4-FFF2-40B4-BE49-F238E27FC236}">
                <a16:creationId xmlns:a16="http://schemas.microsoft.com/office/drawing/2014/main" id="{C58D508A-5D79-4268-8F3A-FBC85A720E00}"/>
              </a:ext>
            </a:extLst>
          </p:cNvPr>
          <p:cNvSpPr>
            <a:spLocks noGrp="1"/>
          </p:cNvSpPr>
          <p:nvPr>
            <p:ph type="body" sz="quarter" idx="3"/>
          </p:nvPr>
        </p:nvSpPr>
        <p:spPr>
          <a:xfrm>
            <a:off x="10919790" y="2057400"/>
            <a:ext cx="235889" cy="736282"/>
          </a:xfrm>
        </p:spPr>
        <p:txBody>
          <a:bodyPr/>
          <a:lstStyle/>
          <a:p>
            <a:endParaRPr lang="de-DE" dirty="0"/>
          </a:p>
        </p:txBody>
      </p:sp>
      <p:pic>
        <p:nvPicPr>
          <p:cNvPr id="13" name="Content Placeholder 12">
            <a:extLst>
              <a:ext uri="{FF2B5EF4-FFF2-40B4-BE49-F238E27FC236}">
                <a16:creationId xmlns:a16="http://schemas.microsoft.com/office/drawing/2014/main" id="{0144A7FB-D67B-4518-BB68-5D27757D6ABC}"/>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8017565" y="1643270"/>
            <a:ext cx="3697358" cy="4545495"/>
          </a:xfrm>
        </p:spPr>
      </p:pic>
    </p:spTree>
    <p:extLst>
      <p:ext uri="{BB962C8B-B14F-4D97-AF65-F5344CB8AC3E}">
        <p14:creationId xmlns:p14="http://schemas.microsoft.com/office/powerpoint/2010/main" val="1202352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77E720-0E3C-4BEB-8DF6-CEB4479CE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
            <a:ext cx="12192000" cy="6860032"/>
          </a:xfrm>
          <a:prstGeom prst="rect">
            <a:avLst/>
          </a:prstGeom>
        </p:spPr>
      </p:pic>
      <p:sp>
        <p:nvSpPr>
          <p:cNvPr id="5" name="Title 4">
            <a:extLst>
              <a:ext uri="{FF2B5EF4-FFF2-40B4-BE49-F238E27FC236}">
                <a16:creationId xmlns:a16="http://schemas.microsoft.com/office/drawing/2014/main" id="{2240F1A4-C15C-49B6-A521-B3DD09CC2824}"/>
              </a:ext>
            </a:extLst>
          </p:cNvPr>
          <p:cNvSpPr>
            <a:spLocks noGrp="1"/>
          </p:cNvSpPr>
          <p:nvPr>
            <p:ph type="title"/>
          </p:nvPr>
        </p:nvSpPr>
        <p:spPr>
          <a:xfrm>
            <a:off x="4267200" y="286603"/>
            <a:ext cx="7328452" cy="702305"/>
          </a:xfrm>
        </p:spPr>
        <p:txBody>
          <a:bodyPr>
            <a:normAutofit/>
          </a:bodyPr>
          <a:lstStyle/>
          <a:p>
            <a:pPr algn="r"/>
            <a:r>
              <a:rPr lang="el-GR" sz="1600" dirty="0">
                <a:solidFill>
                  <a:srgbClr val="E8E3CE">
                    <a:lumMod val="25000"/>
                  </a:srgbClr>
                </a:solidFill>
              </a:rPr>
              <a:t>Βιώνοντας τα βιβλικά «μοτίβα του Θανάτου και της Ζωής»</a:t>
            </a:r>
            <a:br>
              <a:rPr lang="en-US" sz="700" dirty="0">
                <a:solidFill>
                  <a:srgbClr val="E8E3CE">
                    <a:lumMod val="25000"/>
                  </a:srgbClr>
                </a:solidFill>
              </a:rPr>
            </a:br>
            <a:endParaRPr lang="de-DE" sz="1600" dirty="0">
              <a:latin typeface="Palatino Linotype" panose="02040502050505030304" pitchFamily="18" charset="0"/>
            </a:endParaRPr>
          </a:p>
        </p:txBody>
      </p:sp>
      <p:sp>
        <p:nvSpPr>
          <p:cNvPr id="6" name="Content Placeholder 5">
            <a:extLst>
              <a:ext uri="{FF2B5EF4-FFF2-40B4-BE49-F238E27FC236}">
                <a16:creationId xmlns:a16="http://schemas.microsoft.com/office/drawing/2014/main" id="{6ABAF7F4-6D16-41B0-9318-8BC79C3DE313}"/>
              </a:ext>
            </a:extLst>
          </p:cNvPr>
          <p:cNvSpPr>
            <a:spLocks noGrp="1"/>
          </p:cNvSpPr>
          <p:nvPr>
            <p:ph idx="1"/>
          </p:nvPr>
        </p:nvSpPr>
        <p:spPr>
          <a:xfrm>
            <a:off x="437321" y="1550504"/>
            <a:ext cx="6705601" cy="4558747"/>
          </a:xfrm>
        </p:spPr>
        <p:txBody>
          <a:bodyPr>
            <a:normAutofit fontScale="92500" lnSpcReduction="20000"/>
          </a:bodyPr>
          <a:lstStyle/>
          <a:p>
            <a:pPr>
              <a:buFont typeface="Arial" panose="020B0604020202020204" pitchFamily="34" charset="0"/>
              <a:buChar char="•"/>
            </a:pPr>
            <a:r>
              <a:rPr lang="el-GR" dirty="0">
                <a:latin typeface="Palatino Linotype" panose="02040502050505030304" pitchFamily="18" charset="0"/>
              </a:rPr>
              <a:t>Κάιν: «απόκτημα / σιδεράς, τεχνίτης». Πρωτότοκος, προνομιούχος, κληρονόμος περιουσίας και μελλοντικός ηγέτης της οικογένειας. </a:t>
            </a:r>
          </a:p>
          <a:p>
            <a:pPr>
              <a:buFont typeface="Arial" panose="020B0604020202020204" pitchFamily="34" charset="0"/>
              <a:buChar char="•"/>
            </a:pPr>
            <a:r>
              <a:rPr lang="el-GR" dirty="0" err="1">
                <a:latin typeface="Palatino Linotype" panose="02040502050505030304" pitchFamily="18" charset="0"/>
              </a:rPr>
              <a:t>Άβελ</a:t>
            </a:r>
            <a:r>
              <a:rPr lang="el-GR" dirty="0">
                <a:latin typeface="Palatino Linotype" panose="02040502050505030304" pitchFamily="18" charset="0"/>
              </a:rPr>
              <a:t>: «ανάσα, ατμός, απώλεια, ματαιότητα».</a:t>
            </a:r>
          </a:p>
          <a:p>
            <a:pPr>
              <a:buFont typeface="Arial" panose="020B0604020202020204" pitchFamily="34" charset="0"/>
              <a:buChar char="•"/>
            </a:pPr>
            <a:r>
              <a:rPr lang="el-GR" dirty="0">
                <a:latin typeface="Palatino Linotype" panose="02040502050505030304" pitchFamily="18" charset="0"/>
              </a:rPr>
              <a:t>Πριν τη θυσία στο βιβλικό κείμενο δεν σώζεται κανένας διάλογος μεταξύ τους. Ο καθένας κοιτά αποκλειστικά το ατομικό του συμφέρον, προσφέροντας θυσία στον Θεό.</a:t>
            </a:r>
          </a:p>
          <a:p>
            <a:pPr>
              <a:buFont typeface="Arial" panose="020B0604020202020204" pitchFamily="34" charset="0"/>
              <a:buChar char="•"/>
            </a:pPr>
            <a:r>
              <a:rPr lang="el-GR" dirty="0">
                <a:latin typeface="Palatino Linotype" panose="02040502050505030304" pitchFamily="18" charset="0"/>
              </a:rPr>
              <a:t> Πλήρης αποξένωση του ανθρώπου από τον αδερφό του, τον «Άλλον». </a:t>
            </a:r>
          </a:p>
          <a:p>
            <a:pPr>
              <a:buFont typeface="Arial" panose="020B0604020202020204" pitchFamily="34" charset="0"/>
              <a:buChar char="•"/>
            </a:pPr>
            <a:r>
              <a:rPr lang="el-GR" dirty="0">
                <a:latin typeface="Palatino Linotype" panose="02040502050505030304" pitchFamily="18" charset="0"/>
              </a:rPr>
              <a:t>Ανταγωνισμός για το ποιος θα κερδίσει την εύνοια του Θεού.</a:t>
            </a:r>
          </a:p>
          <a:p>
            <a:pPr>
              <a:buFont typeface="Arial" panose="020B0604020202020204" pitchFamily="34" charset="0"/>
              <a:buChar char="•"/>
            </a:pPr>
            <a:r>
              <a:rPr lang="el-GR" dirty="0">
                <a:latin typeface="Palatino Linotype" panose="02040502050505030304" pitchFamily="18" charset="0"/>
              </a:rPr>
              <a:t>Ο Θεός δέχεται την θυσία του </a:t>
            </a:r>
            <a:r>
              <a:rPr lang="el-GR" dirty="0" err="1">
                <a:latin typeface="Palatino Linotype" panose="02040502050505030304" pitchFamily="18" charset="0"/>
              </a:rPr>
              <a:t>Άβελ</a:t>
            </a:r>
            <a:r>
              <a:rPr lang="el-GR" dirty="0">
                <a:latin typeface="Palatino Linotype" panose="02040502050505030304" pitchFamily="18" charset="0"/>
              </a:rPr>
              <a:t> γιατί αυτός την προσφέρει με καθαρή καρδιά και δέος απέναντί Του.</a:t>
            </a:r>
          </a:p>
          <a:p>
            <a:pPr>
              <a:buFont typeface="Arial" panose="020B0604020202020204" pitchFamily="34" charset="0"/>
              <a:buChar char="•"/>
            </a:pPr>
            <a:r>
              <a:rPr lang="el-GR" dirty="0">
                <a:latin typeface="Palatino Linotype" panose="02040502050505030304" pitchFamily="18" charset="0"/>
              </a:rPr>
              <a:t> Ο «Άλλος» ως Κόλαση: «Και </a:t>
            </a:r>
            <a:r>
              <a:rPr lang="el-GR" dirty="0" err="1">
                <a:latin typeface="Palatino Linotype" panose="02040502050505030304" pitchFamily="18" charset="0"/>
              </a:rPr>
              <a:t>απέκτεινεν</a:t>
            </a:r>
            <a:r>
              <a:rPr lang="el-GR" dirty="0">
                <a:latin typeface="Palatino Linotype" panose="02040502050505030304" pitchFamily="18" charset="0"/>
              </a:rPr>
              <a:t> αυτόν» (</a:t>
            </a:r>
            <a:r>
              <a:rPr lang="el-GR" i="1" dirty="0">
                <a:latin typeface="Palatino Linotype" panose="02040502050505030304" pitchFamily="18" charset="0"/>
              </a:rPr>
              <a:t>Γεν</a:t>
            </a:r>
            <a:r>
              <a:rPr lang="el-GR" dirty="0">
                <a:latin typeface="Palatino Linotype" panose="02040502050505030304" pitchFamily="18" charset="0"/>
              </a:rPr>
              <a:t>. 4,8). </a:t>
            </a:r>
          </a:p>
          <a:p>
            <a:endParaRPr lang="de-DE" dirty="0">
              <a:latin typeface="Palatino Linotype" panose="02040502050505030304" pitchFamily="18" charset="0"/>
            </a:endParaRPr>
          </a:p>
        </p:txBody>
      </p:sp>
      <p:pic>
        <p:nvPicPr>
          <p:cNvPr id="3" name="Picture 2">
            <a:extLst>
              <a:ext uri="{FF2B5EF4-FFF2-40B4-BE49-F238E27FC236}">
                <a16:creationId xmlns:a16="http://schemas.microsoft.com/office/drawing/2014/main" id="{39E53DF5-28F8-4101-9DBA-E8A8A3697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9270" y="988908"/>
            <a:ext cx="4015409" cy="5196997"/>
          </a:xfrm>
          <a:prstGeom prst="rect">
            <a:avLst/>
          </a:prstGeom>
        </p:spPr>
      </p:pic>
    </p:spTree>
    <p:extLst>
      <p:ext uri="{BB962C8B-B14F-4D97-AF65-F5344CB8AC3E}">
        <p14:creationId xmlns:p14="http://schemas.microsoft.com/office/powerpoint/2010/main" val="3480396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D2C92E-87FA-4322-9A2A-1996D8A4A9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
            <a:ext cx="12192000" cy="6860032"/>
          </a:xfrm>
          <a:prstGeom prst="rect">
            <a:avLst/>
          </a:prstGeom>
        </p:spPr>
      </p:pic>
      <p:sp>
        <p:nvSpPr>
          <p:cNvPr id="3" name="Title 2">
            <a:extLst>
              <a:ext uri="{FF2B5EF4-FFF2-40B4-BE49-F238E27FC236}">
                <a16:creationId xmlns:a16="http://schemas.microsoft.com/office/drawing/2014/main" id="{F6A59A11-E77B-4233-A3AE-6BDAB008622A}"/>
              </a:ext>
            </a:extLst>
          </p:cNvPr>
          <p:cNvSpPr>
            <a:spLocks noGrp="1"/>
          </p:cNvSpPr>
          <p:nvPr>
            <p:ph type="title"/>
          </p:nvPr>
        </p:nvSpPr>
        <p:spPr>
          <a:xfrm>
            <a:off x="5459896" y="344557"/>
            <a:ext cx="6149008" cy="450573"/>
          </a:xfrm>
        </p:spPr>
        <p:txBody>
          <a:bodyPr>
            <a:noAutofit/>
          </a:bodyPr>
          <a:lstStyle/>
          <a:p>
            <a:pPr algn="r"/>
            <a:br>
              <a:rPr lang="el-GR" sz="1600" dirty="0">
                <a:solidFill>
                  <a:srgbClr val="E8E3CE">
                    <a:lumMod val="25000"/>
                  </a:srgbClr>
                </a:solidFill>
                <a:latin typeface="Palatino Linotype" panose="02040502050505030304" pitchFamily="18" charset="0"/>
              </a:rPr>
            </a:br>
            <a:br>
              <a:rPr lang="el-GR" sz="1600" dirty="0">
                <a:solidFill>
                  <a:srgbClr val="E8E3CE">
                    <a:lumMod val="25000"/>
                  </a:srgbClr>
                </a:solidFill>
                <a:latin typeface="Palatino Linotype" panose="02040502050505030304" pitchFamily="18" charset="0"/>
              </a:rPr>
            </a:br>
            <a:br>
              <a:rPr lang="el-GR" sz="1600" dirty="0">
                <a:solidFill>
                  <a:srgbClr val="E8E3CE">
                    <a:lumMod val="25000"/>
                  </a:srgbClr>
                </a:solidFill>
                <a:latin typeface="Palatino Linotype" panose="02040502050505030304" pitchFamily="18" charset="0"/>
              </a:rPr>
            </a:br>
            <a:br>
              <a:rPr lang="el-GR" sz="1600" dirty="0">
                <a:solidFill>
                  <a:srgbClr val="E8E3CE">
                    <a:lumMod val="25000"/>
                  </a:srgbClr>
                </a:solidFill>
                <a:latin typeface="Palatino Linotype" panose="02040502050505030304" pitchFamily="18" charset="0"/>
              </a:rPr>
            </a:br>
            <a:r>
              <a:rPr lang="el-GR" sz="1600" dirty="0">
                <a:solidFill>
                  <a:srgbClr val="E8E3CE">
                    <a:lumMod val="25000"/>
                  </a:srgbClr>
                </a:solidFill>
                <a:latin typeface="Palatino Linotype" panose="02040502050505030304" pitchFamily="18" charset="0"/>
              </a:rPr>
              <a:t>Βιώνοντας τα βιβλικά «μοτίβα του Θανάτου και της Ζωής»</a:t>
            </a:r>
            <a:br>
              <a:rPr lang="en-US" sz="1600" dirty="0">
                <a:solidFill>
                  <a:srgbClr val="E8E3CE">
                    <a:lumMod val="25000"/>
                  </a:srgbClr>
                </a:solidFill>
                <a:latin typeface="Palatino Linotype" panose="02040502050505030304" pitchFamily="18" charset="0"/>
              </a:rPr>
            </a:br>
            <a:endParaRPr lang="de-DE" sz="1600" dirty="0">
              <a:latin typeface="Palatino Linotype" panose="02040502050505030304" pitchFamily="18" charset="0"/>
            </a:endParaRPr>
          </a:p>
        </p:txBody>
      </p:sp>
      <p:sp>
        <p:nvSpPr>
          <p:cNvPr id="4" name="Content Placeholder 3">
            <a:extLst>
              <a:ext uri="{FF2B5EF4-FFF2-40B4-BE49-F238E27FC236}">
                <a16:creationId xmlns:a16="http://schemas.microsoft.com/office/drawing/2014/main" id="{EC24DA40-9CCA-4D94-8BA6-75B2935D01B1}"/>
              </a:ext>
            </a:extLst>
          </p:cNvPr>
          <p:cNvSpPr>
            <a:spLocks noGrp="1"/>
          </p:cNvSpPr>
          <p:nvPr>
            <p:ph idx="1"/>
          </p:nvPr>
        </p:nvSpPr>
        <p:spPr>
          <a:xfrm>
            <a:off x="1351722" y="1141719"/>
            <a:ext cx="5791200" cy="5033794"/>
          </a:xfrm>
        </p:spPr>
        <p:txBody>
          <a:bodyPr>
            <a:normAutofit fontScale="92500" lnSpcReduction="10000"/>
          </a:bodyPr>
          <a:lstStyle/>
          <a:p>
            <a:pPr>
              <a:buFont typeface="Arial" panose="020B0604020202020204" pitchFamily="34" charset="0"/>
              <a:buChar char="•"/>
            </a:pPr>
            <a:r>
              <a:rPr lang="el-GR" i="1" dirty="0">
                <a:latin typeface="Palatino Linotype" panose="02040502050505030304" pitchFamily="18" charset="0"/>
              </a:rPr>
              <a:t>Γεν. </a:t>
            </a:r>
            <a:r>
              <a:rPr lang="el-GR" dirty="0">
                <a:latin typeface="Palatino Linotype" panose="02040502050505030304" pitchFamily="18" charset="0"/>
              </a:rPr>
              <a:t>4,6-7: «Γιατί οργίστηκες και σκυθρώπιασες; Αν πράξεις το σωστό θα ξαναβρείς το κέφι σου. Αν όχι, η αμαρτία δεν παύει να παραμονεύει σαν θηρίο στην πόρτα. Εσένα επιθυμεί. Εσύ όμως πρέπει να κυριαρχήσεις πάνω της».</a:t>
            </a:r>
          </a:p>
          <a:p>
            <a:pPr>
              <a:buFont typeface="Arial" panose="020B0604020202020204" pitchFamily="34" charset="0"/>
              <a:buChar char="•"/>
            </a:pPr>
            <a:r>
              <a:rPr lang="el-GR" i="1" dirty="0">
                <a:latin typeface="Palatino Linotype" panose="02040502050505030304" pitchFamily="18" charset="0"/>
              </a:rPr>
              <a:t>Γεν. </a:t>
            </a:r>
            <a:r>
              <a:rPr lang="el-GR" dirty="0">
                <a:latin typeface="Palatino Linotype" panose="02040502050505030304" pitchFamily="18" charset="0"/>
              </a:rPr>
              <a:t>4,9: «Πού είναι ο αδερφός σου;», «Δεν ξέρω. Μήπως είμαι φύλακάς του;».</a:t>
            </a:r>
          </a:p>
          <a:p>
            <a:pPr>
              <a:buFont typeface="Arial" panose="020B0604020202020204" pitchFamily="34" charset="0"/>
              <a:buChar char="•"/>
            </a:pPr>
            <a:r>
              <a:rPr lang="el-GR" i="1" dirty="0">
                <a:latin typeface="Palatino Linotype" panose="02040502050505030304" pitchFamily="18" charset="0"/>
              </a:rPr>
              <a:t>Γεν. </a:t>
            </a:r>
            <a:r>
              <a:rPr lang="el-GR" dirty="0">
                <a:latin typeface="Palatino Linotype" panose="02040502050505030304" pitchFamily="18" charset="0"/>
              </a:rPr>
              <a:t>4,15: Το «σημάδι» του Κάιν: όχι σημάδι συγχώρεσης, αλλά προστασίας, ώστε να σπάσει ο φαύλος κύκλος του αίματος. </a:t>
            </a:r>
          </a:p>
          <a:p>
            <a:pPr>
              <a:buFont typeface="Arial" panose="020B0604020202020204" pitchFamily="34" charset="0"/>
              <a:buChar char="•"/>
            </a:pPr>
            <a:r>
              <a:rPr lang="el-GR" i="1" dirty="0">
                <a:latin typeface="Palatino Linotype" panose="02040502050505030304" pitchFamily="18" charset="0"/>
              </a:rPr>
              <a:t>Γεν</a:t>
            </a:r>
            <a:r>
              <a:rPr lang="el-GR" dirty="0">
                <a:latin typeface="Palatino Linotype" panose="02040502050505030304" pitchFamily="18" charset="0"/>
              </a:rPr>
              <a:t>. 4,16: Ο Κάιν στα ανατολικά της Εδέμ, στην χώρα </a:t>
            </a:r>
            <a:r>
              <a:rPr lang="el-GR" dirty="0" err="1">
                <a:latin typeface="Palatino Linotype" panose="02040502050505030304" pitchFamily="18" charset="0"/>
              </a:rPr>
              <a:t>Νεδ</a:t>
            </a:r>
            <a:r>
              <a:rPr lang="el-GR" dirty="0">
                <a:latin typeface="Palatino Linotype" panose="02040502050505030304" pitchFamily="18" charset="0"/>
              </a:rPr>
              <a:t> («περιπλάνηση»). Εκεί γίνεται ο Πατέρας του Πολιτισμού ιδρύοντας πόλη (Ενώχ), η οποία λειτουργεί ως το υποκατάστατο του Παραδείσου.</a:t>
            </a:r>
          </a:p>
          <a:p>
            <a:pPr>
              <a:buFont typeface="Arial" panose="020B0604020202020204" pitchFamily="34" charset="0"/>
              <a:buChar char="•"/>
            </a:pPr>
            <a:r>
              <a:rPr lang="el-GR" dirty="0">
                <a:latin typeface="Palatino Linotype" panose="02040502050505030304" pitchFamily="18" charset="0"/>
              </a:rPr>
              <a:t>Ο Θεός δεν «απορρίπτει» τον Κάιν. </a:t>
            </a:r>
            <a:endParaRPr lang="de-DE" dirty="0">
              <a:latin typeface="Palatino Linotype" panose="02040502050505030304" pitchFamily="18" charset="0"/>
            </a:endParaRPr>
          </a:p>
        </p:txBody>
      </p:sp>
      <p:pic>
        <p:nvPicPr>
          <p:cNvPr id="6" name="Picture 5">
            <a:extLst>
              <a:ext uri="{FF2B5EF4-FFF2-40B4-BE49-F238E27FC236}">
                <a16:creationId xmlns:a16="http://schemas.microsoft.com/office/drawing/2014/main" id="{ED23EA66-0A10-4107-A2D5-1B8D85501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4696" y="967408"/>
            <a:ext cx="4274208" cy="5208105"/>
          </a:xfrm>
          <a:prstGeom prst="rect">
            <a:avLst/>
          </a:prstGeom>
        </p:spPr>
      </p:pic>
    </p:spTree>
    <p:extLst>
      <p:ext uri="{BB962C8B-B14F-4D97-AF65-F5344CB8AC3E}">
        <p14:creationId xmlns:p14="http://schemas.microsoft.com/office/powerpoint/2010/main" val="1799644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FC5DD3-1EAB-44FF-BD0D-4FCE9FE1FA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
            <a:ext cx="12192000" cy="6860032"/>
          </a:xfrm>
          <a:prstGeom prst="rect">
            <a:avLst/>
          </a:prstGeom>
        </p:spPr>
      </p:pic>
      <p:sp>
        <p:nvSpPr>
          <p:cNvPr id="3" name="Title 2">
            <a:extLst>
              <a:ext uri="{FF2B5EF4-FFF2-40B4-BE49-F238E27FC236}">
                <a16:creationId xmlns:a16="http://schemas.microsoft.com/office/drawing/2014/main" id="{604A20E1-5E38-4DA9-9EFA-0D79C8B0C13E}"/>
              </a:ext>
            </a:extLst>
          </p:cNvPr>
          <p:cNvSpPr>
            <a:spLocks noGrp="1"/>
          </p:cNvSpPr>
          <p:nvPr>
            <p:ph type="title"/>
          </p:nvPr>
        </p:nvSpPr>
        <p:spPr>
          <a:xfrm>
            <a:off x="6096000" y="286603"/>
            <a:ext cx="5512904" cy="455519"/>
          </a:xfrm>
        </p:spPr>
        <p:txBody>
          <a:bodyPr>
            <a:normAutofit fontScale="90000"/>
          </a:bodyPr>
          <a:lstStyle/>
          <a:p>
            <a:pPr algn="r"/>
            <a:r>
              <a:rPr lang="el-GR" sz="1800" dirty="0">
                <a:solidFill>
                  <a:srgbClr val="E8E3CE">
                    <a:lumMod val="25000"/>
                  </a:srgbClr>
                </a:solidFill>
                <a:latin typeface="Palatino Linotype" panose="02040502050505030304" pitchFamily="18" charset="0"/>
              </a:rPr>
              <a:t>Βιώνοντας τα βιβλικά «μοτίβα του Θανάτου και της Ζωής»</a:t>
            </a:r>
            <a:br>
              <a:rPr lang="en-US" sz="1600" dirty="0">
                <a:solidFill>
                  <a:srgbClr val="E8E3CE">
                    <a:lumMod val="25000"/>
                  </a:srgbClr>
                </a:solidFill>
                <a:latin typeface="Palatino Linotype" panose="02040502050505030304" pitchFamily="18" charset="0"/>
              </a:rPr>
            </a:br>
            <a:endParaRPr lang="de-DE" sz="1600" dirty="0">
              <a:latin typeface="Palatino Linotype" panose="02040502050505030304" pitchFamily="18" charset="0"/>
            </a:endParaRPr>
          </a:p>
        </p:txBody>
      </p:sp>
      <p:sp>
        <p:nvSpPr>
          <p:cNvPr id="4" name="Content Placeholder 3">
            <a:extLst>
              <a:ext uri="{FF2B5EF4-FFF2-40B4-BE49-F238E27FC236}">
                <a16:creationId xmlns:a16="http://schemas.microsoft.com/office/drawing/2014/main" id="{24140382-ED75-4D54-A5F0-203E18415B3F}"/>
              </a:ext>
            </a:extLst>
          </p:cNvPr>
          <p:cNvSpPr>
            <a:spLocks noGrp="1"/>
          </p:cNvSpPr>
          <p:nvPr>
            <p:ph idx="1"/>
          </p:nvPr>
        </p:nvSpPr>
        <p:spPr>
          <a:xfrm>
            <a:off x="1444487" y="1205949"/>
            <a:ext cx="7142922" cy="4982816"/>
          </a:xfrm>
        </p:spPr>
        <p:txBody>
          <a:bodyPr/>
          <a:lstStyle/>
          <a:p>
            <a:pPr>
              <a:buFont typeface="Arial" panose="020B0604020202020204" pitchFamily="34" charset="0"/>
              <a:buChar char="•"/>
            </a:pPr>
            <a:r>
              <a:rPr lang="el-GR" dirty="0">
                <a:latin typeface="Palatino Linotype" panose="02040502050505030304" pitchFamily="18" charset="0"/>
              </a:rPr>
              <a:t>Το σπιράλ της βίας συνεχίζεται (βλ. ιστορία του </a:t>
            </a:r>
            <a:r>
              <a:rPr lang="el-GR" dirty="0" err="1">
                <a:latin typeface="Palatino Linotype" panose="02040502050505030304" pitchFamily="18" charset="0"/>
              </a:rPr>
              <a:t>Λάμεχ</a:t>
            </a:r>
            <a:r>
              <a:rPr lang="el-GR" dirty="0">
                <a:latin typeface="Palatino Linotype" panose="02040502050505030304" pitchFamily="18" charset="0"/>
              </a:rPr>
              <a:t>, </a:t>
            </a:r>
            <a:r>
              <a:rPr lang="el-GR" i="1" dirty="0">
                <a:latin typeface="Palatino Linotype" panose="02040502050505030304" pitchFamily="18" charset="0"/>
              </a:rPr>
              <a:t>Γεν</a:t>
            </a:r>
            <a:r>
              <a:rPr lang="el-GR" dirty="0">
                <a:latin typeface="Palatino Linotype" panose="02040502050505030304" pitchFamily="18" charset="0"/>
              </a:rPr>
              <a:t>. 4, 17-24.).</a:t>
            </a:r>
          </a:p>
          <a:p>
            <a:pPr>
              <a:buFont typeface="Arial" panose="020B0604020202020204" pitchFamily="34" charset="0"/>
              <a:buChar char="•"/>
            </a:pPr>
            <a:r>
              <a:rPr lang="el-GR" dirty="0">
                <a:latin typeface="Palatino Linotype" panose="02040502050505030304" pitchFamily="18" charset="0"/>
              </a:rPr>
              <a:t>Η γέννηση του </a:t>
            </a:r>
            <a:r>
              <a:rPr lang="el-GR" dirty="0" err="1">
                <a:latin typeface="Palatino Linotype" panose="02040502050505030304" pitchFamily="18" charset="0"/>
              </a:rPr>
              <a:t>Σηθ</a:t>
            </a:r>
            <a:r>
              <a:rPr lang="el-GR" dirty="0">
                <a:latin typeface="Palatino Linotype" panose="02040502050505030304" pitchFamily="18" charset="0"/>
              </a:rPr>
              <a:t> («αυτός που δόθηκε»), ως «διαμαρτυρία» της Εύας στη βία και την αδικία. Δεν αποδέχεται τον θάνατο του </a:t>
            </a:r>
            <a:r>
              <a:rPr lang="el-GR" dirty="0" err="1">
                <a:latin typeface="Palatino Linotype" panose="02040502050505030304" pitchFamily="18" charset="0"/>
              </a:rPr>
              <a:t>Άβελ</a:t>
            </a:r>
            <a:r>
              <a:rPr lang="el-GR" dirty="0">
                <a:latin typeface="Palatino Linotype" panose="02040502050505030304" pitchFamily="18" charset="0"/>
              </a:rPr>
              <a:t>, και θέλει έναν αντικαταστάτη για να τον «αναστήσει», και μαζί του ολόκληρο τον κόσμο.  </a:t>
            </a:r>
          </a:p>
          <a:p>
            <a:pPr>
              <a:buFont typeface="Arial" panose="020B0604020202020204" pitchFamily="34" charset="0"/>
              <a:buChar char="•"/>
            </a:pPr>
            <a:r>
              <a:rPr lang="el-GR" dirty="0" err="1">
                <a:latin typeface="Palatino Linotype" panose="02040502050505030304" pitchFamily="18" charset="0"/>
              </a:rPr>
              <a:t>Σήθ</a:t>
            </a:r>
            <a:r>
              <a:rPr lang="el-GR" dirty="0">
                <a:latin typeface="Palatino Linotype" panose="02040502050505030304" pitchFamily="18" charset="0"/>
              </a:rPr>
              <a:t>, πρόγονος του Ιησού: Μπαίνει στα χνάρια ενός «Εσταυρωμένου» και «ενδύεται» τον </a:t>
            </a:r>
            <a:r>
              <a:rPr lang="el-GR" dirty="0" err="1">
                <a:latin typeface="Palatino Linotype" panose="02040502050505030304" pitchFamily="18" charset="0"/>
              </a:rPr>
              <a:t>Αναστάντα</a:t>
            </a:r>
            <a:r>
              <a:rPr lang="el-GR" dirty="0">
                <a:latin typeface="Palatino Linotype" panose="02040502050505030304" pitchFamily="18" charset="0"/>
              </a:rPr>
              <a:t>.   </a:t>
            </a:r>
          </a:p>
          <a:p>
            <a:pPr>
              <a:buFont typeface="Arial" panose="020B0604020202020204" pitchFamily="34" charset="0"/>
              <a:buChar char="•"/>
            </a:pPr>
            <a:r>
              <a:rPr lang="el-GR" dirty="0">
                <a:latin typeface="Palatino Linotype" panose="02040502050505030304" pitchFamily="18" charset="0"/>
              </a:rPr>
              <a:t>Η βιβλική ιστορία ως αφήγηση της ιστορίας των θυμάτων και της διακήρυξης ότι ο Θεός δεν δέχεται την βία και τον Θάνατο. (Ο Ιωσήφ, έτερο παράδειγμα).  </a:t>
            </a:r>
            <a:endParaRPr lang="de-DE" dirty="0">
              <a:latin typeface="Palatino Linotype" panose="02040502050505030304" pitchFamily="18" charset="0"/>
            </a:endParaRPr>
          </a:p>
        </p:txBody>
      </p:sp>
      <p:pic>
        <p:nvPicPr>
          <p:cNvPr id="6" name="Picture 5">
            <a:extLst>
              <a:ext uri="{FF2B5EF4-FFF2-40B4-BE49-F238E27FC236}">
                <a16:creationId xmlns:a16="http://schemas.microsoft.com/office/drawing/2014/main" id="{7899ED32-9B63-4A88-B8A7-D1E80DACA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6330" y="1205949"/>
            <a:ext cx="2482574" cy="4982816"/>
          </a:xfrm>
          <a:prstGeom prst="rect">
            <a:avLst/>
          </a:prstGeom>
        </p:spPr>
      </p:pic>
    </p:spTree>
    <p:extLst>
      <p:ext uri="{BB962C8B-B14F-4D97-AF65-F5344CB8AC3E}">
        <p14:creationId xmlns:p14="http://schemas.microsoft.com/office/powerpoint/2010/main" val="3258861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1DBCBB-B996-4FC2-A60E-8787DED740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sp>
        <p:nvSpPr>
          <p:cNvPr id="8" name="Title 7">
            <a:extLst>
              <a:ext uri="{FF2B5EF4-FFF2-40B4-BE49-F238E27FC236}">
                <a16:creationId xmlns:a16="http://schemas.microsoft.com/office/drawing/2014/main" id="{33438F83-749F-4252-9997-695C0937715E}"/>
              </a:ext>
            </a:extLst>
          </p:cNvPr>
          <p:cNvSpPr>
            <a:spLocks noGrp="1"/>
          </p:cNvSpPr>
          <p:nvPr>
            <p:ph type="title"/>
          </p:nvPr>
        </p:nvSpPr>
        <p:spPr>
          <a:xfrm>
            <a:off x="4744278" y="185531"/>
            <a:ext cx="6911428" cy="562738"/>
          </a:xfrm>
        </p:spPr>
        <p:txBody>
          <a:bodyPr>
            <a:normAutofit fontScale="90000"/>
          </a:bodyPr>
          <a:lstStyle/>
          <a:p>
            <a:pPr algn="r"/>
            <a:r>
              <a:rPr lang="el-GR" sz="1800" dirty="0">
                <a:solidFill>
                  <a:schemeClr val="bg2">
                    <a:lumMod val="25000"/>
                  </a:schemeClr>
                </a:solidFill>
              </a:rPr>
              <a:t>Βιώνοντας τα βιβλικά «μοτίβα του Θανάτου και της Ζωής»</a:t>
            </a:r>
            <a:br>
              <a:rPr lang="en-US" sz="900" dirty="0">
                <a:solidFill>
                  <a:schemeClr val="bg2">
                    <a:lumMod val="25000"/>
                  </a:schemeClr>
                </a:solidFill>
              </a:rPr>
            </a:br>
            <a:endParaRPr lang="de-DE" sz="2000" dirty="0"/>
          </a:p>
        </p:txBody>
      </p:sp>
      <p:sp>
        <p:nvSpPr>
          <p:cNvPr id="9" name="Content Placeholder 8">
            <a:extLst>
              <a:ext uri="{FF2B5EF4-FFF2-40B4-BE49-F238E27FC236}">
                <a16:creationId xmlns:a16="http://schemas.microsoft.com/office/drawing/2014/main" id="{5B5B4695-7BC2-493E-BCE0-E735BB7FAE41}"/>
              </a:ext>
            </a:extLst>
          </p:cNvPr>
          <p:cNvSpPr>
            <a:spLocks noGrp="1"/>
          </p:cNvSpPr>
          <p:nvPr>
            <p:ph idx="1"/>
          </p:nvPr>
        </p:nvSpPr>
        <p:spPr>
          <a:xfrm>
            <a:off x="1550504" y="1126435"/>
            <a:ext cx="9605176" cy="5221356"/>
          </a:xfrm>
        </p:spPr>
        <p:txBody>
          <a:bodyPr>
            <a:normAutofit fontScale="92500" lnSpcReduction="10000"/>
          </a:bodyPr>
          <a:lstStyle/>
          <a:p>
            <a:pPr lvl="0" algn="ctr"/>
            <a:r>
              <a:rPr lang="el-GR" sz="2000" b="1" u="sng" dirty="0">
                <a:solidFill>
                  <a:srgbClr val="696464"/>
                </a:solidFill>
                <a:latin typeface="Palatino Linotype" panose="02040502050505030304" pitchFamily="18" charset="0"/>
              </a:rPr>
              <a:t>Περιεχόμενα</a:t>
            </a:r>
            <a:endParaRPr lang="en-US" sz="2000" b="1" u="sng" dirty="0">
              <a:solidFill>
                <a:srgbClr val="696464"/>
              </a:solidFill>
              <a:latin typeface="Palatino Linotype" panose="02040502050505030304" pitchFamily="18" charset="0"/>
            </a:endParaRPr>
          </a:p>
          <a:p>
            <a:pPr lvl="0"/>
            <a:r>
              <a:rPr lang="el-GR" sz="2000" b="1" dirty="0">
                <a:solidFill>
                  <a:srgbClr val="696464"/>
                </a:solidFill>
                <a:latin typeface="Palatino Linotype" panose="02040502050505030304" pitchFamily="18" charset="0"/>
              </a:rPr>
              <a:t>1. Εισαγωγή</a:t>
            </a:r>
          </a:p>
          <a:p>
            <a:pPr lvl="0"/>
            <a:endParaRPr lang="el-GR" sz="2000" b="1" dirty="0">
              <a:solidFill>
                <a:srgbClr val="696464"/>
              </a:solidFill>
              <a:latin typeface="Palatino Linotype" panose="02040502050505030304" pitchFamily="18" charset="0"/>
            </a:endParaRPr>
          </a:p>
          <a:p>
            <a:pPr lvl="0"/>
            <a:r>
              <a:rPr lang="el-GR" sz="2000" b="1" dirty="0">
                <a:solidFill>
                  <a:srgbClr val="696464"/>
                </a:solidFill>
                <a:latin typeface="Palatino Linotype" panose="02040502050505030304" pitchFamily="18" charset="0"/>
              </a:rPr>
              <a:t>2. Γένεσις</a:t>
            </a:r>
          </a:p>
          <a:p>
            <a:pPr lvl="0"/>
            <a:r>
              <a:rPr lang="el-GR" sz="2000" b="1" dirty="0">
                <a:solidFill>
                  <a:srgbClr val="696464"/>
                </a:solidFill>
                <a:latin typeface="Palatino Linotype" panose="02040502050505030304" pitchFamily="18" charset="0"/>
              </a:rPr>
              <a:t>2.1. Η Ιστορία του Παραδείσου (Γεν. 2-3)</a:t>
            </a:r>
          </a:p>
          <a:p>
            <a:pPr lvl="0"/>
            <a:r>
              <a:rPr lang="el-GR" sz="2000" b="1" dirty="0">
                <a:solidFill>
                  <a:srgbClr val="696464"/>
                </a:solidFill>
                <a:latin typeface="Palatino Linotype" panose="02040502050505030304" pitchFamily="18" charset="0"/>
              </a:rPr>
              <a:t>2.2. Κάιν και </a:t>
            </a:r>
            <a:r>
              <a:rPr lang="el-GR" sz="2000" b="1" dirty="0" err="1">
                <a:solidFill>
                  <a:srgbClr val="696464"/>
                </a:solidFill>
                <a:latin typeface="Palatino Linotype" panose="02040502050505030304" pitchFamily="18" charset="0"/>
              </a:rPr>
              <a:t>Άβελ</a:t>
            </a:r>
            <a:r>
              <a:rPr lang="el-GR" sz="2000" b="1" dirty="0">
                <a:solidFill>
                  <a:srgbClr val="696464"/>
                </a:solidFill>
                <a:latin typeface="Palatino Linotype" panose="02040502050505030304" pitchFamily="18" charset="0"/>
              </a:rPr>
              <a:t> (Γεν. 4)</a:t>
            </a:r>
          </a:p>
          <a:p>
            <a:r>
              <a:rPr lang="el-GR" sz="2000" b="1" dirty="0">
                <a:solidFill>
                  <a:srgbClr val="696464"/>
                </a:solidFill>
                <a:latin typeface="Palatino Linotype" panose="02040502050505030304" pitchFamily="18" charset="0"/>
              </a:rPr>
              <a:t>2.3. Αβραάμ (Γεν. 12 - 25)</a:t>
            </a:r>
          </a:p>
          <a:p>
            <a:endParaRPr lang="en-US" sz="2000" b="1" dirty="0">
              <a:solidFill>
                <a:srgbClr val="696464"/>
              </a:solidFill>
              <a:latin typeface="Palatino Linotype" panose="02040502050505030304" pitchFamily="18" charset="0"/>
            </a:endParaRPr>
          </a:p>
          <a:p>
            <a:pPr lvl="0"/>
            <a:r>
              <a:rPr lang="el-GR" sz="2000" b="1" dirty="0">
                <a:solidFill>
                  <a:srgbClr val="696464"/>
                </a:solidFill>
                <a:latin typeface="Palatino Linotype" panose="02040502050505030304" pitchFamily="18" charset="0"/>
              </a:rPr>
              <a:t>3</a:t>
            </a:r>
            <a:r>
              <a:rPr lang="en-US" sz="2000" b="1" dirty="0">
                <a:solidFill>
                  <a:srgbClr val="696464"/>
                </a:solidFill>
                <a:latin typeface="Palatino Linotype" panose="02040502050505030304" pitchFamily="18" charset="0"/>
              </a:rPr>
              <a:t>.</a:t>
            </a:r>
            <a:r>
              <a:rPr lang="el-GR" sz="2000" b="1" dirty="0">
                <a:solidFill>
                  <a:srgbClr val="696464"/>
                </a:solidFill>
                <a:latin typeface="Palatino Linotype" panose="02040502050505030304" pitchFamily="18" charset="0"/>
              </a:rPr>
              <a:t> Έξοδος</a:t>
            </a:r>
          </a:p>
          <a:p>
            <a:pPr lvl="0"/>
            <a:endParaRPr lang="el-GR" sz="2000" b="1" dirty="0">
              <a:solidFill>
                <a:srgbClr val="696464"/>
              </a:solidFill>
              <a:latin typeface="Palatino Linotype" panose="02040502050505030304" pitchFamily="18" charset="0"/>
            </a:endParaRPr>
          </a:p>
          <a:p>
            <a:pPr lvl="0"/>
            <a:r>
              <a:rPr lang="el-GR" sz="2000" b="1" dirty="0">
                <a:solidFill>
                  <a:srgbClr val="696464"/>
                </a:solidFill>
                <a:latin typeface="Palatino Linotype" panose="02040502050505030304" pitchFamily="18" charset="0"/>
              </a:rPr>
              <a:t>4. Σύνοψη</a:t>
            </a:r>
          </a:p>
          <a:p>
            <a:pPr lvl="0" algn="ctr"/>
            <a:endParaRPr lang="el-GR" sz="2000" b="1" dirty="0">
              <a:solidFill>
                <a:srgbClr val="696464"/>
              </a:solidFill>
              <a:latin typeface="Palatino Linotype" panose="02040502050505030304" pitchFamily="18" charset="0"/>
            </a:endParaRPr>
          </a:p>
          <a:p>
            <a:pPr lvl="0" algn="ctr"/>
            <a:endParaRPr lang="el-GR" sz="2000" b="1" dirty="0">
              <a:solidFill>
                <a:srgbClr val="696464"/>
              </a:solidFill>
              <a:latin typeface="Palatino Linotype" panose="02040502050505030304" pitchFamily="18" charset="0"/>
            </a:endParaRPr>
          </a:p>
          <a:p>
            <a:pPr lvl="0" algn="ctr"/>
            <a:endParaRPr lang="el-GR" sz="2000" b="1" dirty="0">
              <a:solidFill>
                <a:srgbClr val="696464"/>
              </a:solidFill>
              <a:latin typeface="Palatino Linotype" panose="02040502050505030304" pitchFamily="18" charset="0"/>
            </a:endParaRPr>
          </a:p>
          <a:p>
            <a:pPr lvl="0" algn="ctr"/>
            <a:endParaRPr lang="de-DE" dirty="0"/>
          </a:p>
        </p:txBody>
      </p:sp>
      <p:pic>
        <p:nvPicPr>
          <p:cNvPr id="4" name="Picture 3">
            <a:extLst>
              <a:ext uri="{FF2B5EF4-FFF2-40B4-BE49-F238E27FC236}">
                <a16:creationId xmlns:a16="http://schemas.microsoft.com/office/drawing/2014/main" id="{34DB6F25-7988-44E1-B180-3032639D8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812" y="2020490"/>
            <a:ext cx="4473028" cy="3143250"/>
          </a:xfrm>
          <a:prstGeom prst="rect">
            <a:avLst/>
          </a:prstGeom>
        </p:spPr>
      </p:pic>
    </p:spTree>
    <p:extLst>
      <p:ext uri="{BB962C8B-B14F-4D97-AF65-F5344CB8AC3E}">
        <p14:creationId xmlns:p14="http://schemas.microsoft.com/office/powerpoint/2010/main" val="236326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FEC406-3176-40D3-ACC5-7CFA746683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
            <a:ext cx="12192000" cy="6860032"/>
          </a:xfrm>
          <a:prstGeom prst="rect">
            <a:avLst/>
          </a:prstGeom>
        </p:spPr>
      </p:pic>
      <p:sp>
        <p:nvSpPr>
          <p:cNvPr id="3" name="Title 2">
            <a:extLst>
              <a:ext uri="{FF2B5EF4-FFF2-40B4-BE49-F238E27FC236}">
                <a16:creationId xmlns:a16="http://schemas.microsoft.com/office/drawing/2014/main" id="{AB1750D8-08ED-4EA2-9151-66A06F300E99}"/>
              </a:ext>
            </a:extLst>
          </p:cNvPr>
          <p:cNvSpPr>
            <a:spLocks noGrp="1"/>
          </p:cNvSpPr>
          <p:nvPr>
            <p:ph type="title"/>
          </p:nvPr>
        </p:nvSpPr>
        <p:spPr>
          <a:xfrm>
            <a:off x="5804452" y="286603"/>
            <a:ext cx="5351228" cy="508527"/>
          </a:xfrm>
        </p:spPr>
        <p:txBody>
          <a:bodyPr>
            <a:noAutofit/>
          </a:bodyPr>
          <a:lstStyle/>
          <a:p>
            <a:r>
              <a:rPr lang="el-GR" sz="1600" dirty="0">
                <a:solidFill>
                  <a:srgbClr val="E8E3CE">
                    <a:lumMod val="25000"/>
                  </a:srgbClr>
                </a:solidFill>
              </a:rPr>
              <a:t>Βιώνοντας τα βιβλικά «μοτίβα του Θανάτου και της Ζωής»</a:t>
            </a:r>
            <a:br>
              <a:rPr lang="en-US" sz="1600" dirty="0">
                <a:solidFill>
                  <a:srgbClr val="E8E3CE">
                    <a:lumMod val="25000"/>
                  </a:srgbClr>
                </a:solidFill>
              </a:rPr>
            </a:br>
            <a:endParaRPr lang="de-DE" sz="1600" dirty="0"/>
          </a:p>
        </p:txBody>
      </p:sp>
      <p:sp>
        <p:nvSpPr>
          <p:cNvPr id="4" name="Content Placeholder 3">
            <a:extLst>
              <a:ext uri="{FF2B5EF4-FFF2-40B4-BE49-F238E27FC236}">
                <a16:creationId xmlns:a16="http://schemas.microsoft.com/office/drawing/2014/main" id="{D7AEAE9B-57EB-41D2-99E6-E4254F40D8CD}"/>
              </a:ext>
            </a:extLst>
          </p:cNvPr>
          <p:cNvSpPr>
            <a:spLocks noGrp="1"/>
          </p:cNvSpPr>
          <p:nvPr>
            <p:ph idx="1"/>
          </p:nvPr>
        </p:nvSpPr>
        <p:spPr>
          <a:xfrm>
            <a:off x="172278" y="1083765"/>
            <a:ext cx="7248939" cy="4785328"/>
          </a:xfrm>
        </p:spPr>
        <p:txBody>
          <a:bodyPr>
            <a:normAutofit fontScale="92500"/>
          </a:bodyPr>
          <a:lstStyle/>
          <a:p>
            <a:pPr algn="ctr"/>
            <a:r>
              <a:rPr lang="el-GR" sz="2200" b="1" u="sng" dirty="0">
                <a:latin typeface="Palatino Linotype" panose="02040502050505030304" pitchFamily="18" charset="0"/>
              </a:rPr>
              <a:t>2.3. Το παράδειγμα του Αβραάμ</a:t>
            </a:r>
          </a:p>
          <a:p>
            <a:pPr algn="just"/>
            <a:r>
              <a:rPr lang="el-GR" sz="1800" i="1" u="sng" dirty="0">
                <a:latin typeface="Palatino Linotype" panose="02040502050505030304" pitchFamily="18" charset="0"/>
              </a:rPr>
              <a:t>Γεν</a:t>
            </a:r>
            <a:r>
              <a:rPr lang="el-GR" sz="1800" u="sng" dirty="0">
                <a:latin typeface="Palatino Linotype" panose="02040502050505030304" pitchFamily="18" charset="0"/>
              </a:rPr>
              <a:t>. 12,1: Η κλήση</a:t>
            </a:r>
          </a:p>
          <a:p>
            <a:pPr algn="just"/>
            <a:r>
              <a:rPr lang="el-GR" sz="1800" i="1" dirty="0">
                <a:latin typeface="Palatino Linotype" panose="02040502050505030304" pitchFamily="18" charset="0"/>
              </a:rPr>
              <a:t>Ο Κύριος είπε στον Άβραμ: «Φύγε από τη χώρα σου, από τους συγγενείς σου κι από το σπίτι του πατέρα σου, και πήγαινε σε μια χώρα που εγώ θα σου δείξω. Θα κάνω από σένα ένα μεγάλο έθνος και θα σε ευλογήσω. Θα κάνω το όνομά σου ξακουστό και θα είσαι ευλογία για τους άλλους. Θα ευλογήσω όποιον σε ευλογεί και θα καταριέμαι όποιον σε καταριέται. Μ’ εσένα θα ευλογηθούν όλα τα έθνη της γης».</a:t>
            </a:r>
          </a:p>
          <a:p>
            <a:pPr algn="just"/>
            <a:endParaRPr lang="el-GR" sz="1800" i="1" dirty="0">
              <a:latin typeface="Palatino Linotype" panose="02040502050505030304" pitchFamily="18" charset="0"/>
            </a:endParaRPr>
          </a:p>
          <a:p>
            <a:pPr algn="just">
              <a:buFont typeface="Arial" panose="020B0604020202020204" pitchFamily="34" charset="0"/>
              <a:buChar char="•"/>
            </a:pPr>
            <a:r>
              <a:rPr lang="el-GR" sz="1800" dirty="0">
                <a:latin typeface="Palatino Linotype" panose="02040502050505030304" pitchFamily="18" charset="0"/>
              </a:rPr>
              <a:t>Ο Αβραάμ ως μετανάστης.</a:t>
            </a:r>
          </a:p>
          <a:p>
            <a:pPr algn="just">
              <a:buFont typeface="Arial" panose="020B0604020202020204" pitchFamily="34" charset="0"/>
              <a:buChar char="•"/>
            </a:pPr>
            <a:r>
              <a:rPr lang="el-GR" sz="1800" dirty="0">
                <a:latin typeface="Palatino Linotype" panose="02040502050505030304" pitchFamily="18" charset="0"/>
              </a:rPr>
              <a:t>Ο Θεός διαλέγεται και συνομιλεί μαζί του, και συμπορεύεται προς μια Γη της Επαγγελίας πάντα μέσω μιας σκληρής «ερήμου». Εκεί είναι που έχει τις ρίζες της η κοινοβιακή ζώσα εμπειρία ενός Θεού προσωπικού </a:t>
            </a:r>
          </a:p>
          <a:p>
            <a:pPr algn="ctr"/>
            <a:endParaRPr lang="de-DE" u="sng" dirty="0">
              <a:latin typeface="Palatino Linotype" panose="02040502050505030304" pitchFamily="18" charset="0"/>
            </a:endParaRPr>
          </a:p>
        </p:txBody>
      </p:sp>
      <p:pic>
        <p:nvPicPr>
          <p:cNvPr id="8" name="Picture 7">
            <a:extLst>
              <a:ext uri="{FF2B5EF4-FFF2-40B4-BE49-F238E27FC236}">
                <a16:creationId xmlns:a16="http://schemas.microsoft.com/office/drawing/2014/main" id="{2A1B1BA0-B5C2-4C86-83E9-BD035E932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3494" y="1896529"/>
            <a:ext cx="4426228" cy="3771900"/>
          </a:xfrm>
          <a:prstGeom prst="rect">
            <a:avLst/>
          </a:prstGeom>
        </p:spPr>
      </p:pic>
    </p:spTree>
    <p:extLst>
      <p:ext uri="{BB962C8B-B14F-4D97-AF65-F5344CB8AC3E}">
        <p14:creationId xmlns:p14="http://schemas.microsoft.com/office/powerpoint/2010/main" val="3445512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0AEF2C-9AB0-4D2D-B3E7-BFC3541F04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
            <a:ext cx="12192000" cy="6860032"/>
          </a:xfrm>
          <a:prstGeom prst="rect">
            <a:avLst/>
          </a:prstGeom>
        </p:spPr>
      </p:pic>
      <p:sp>
        <p:nvSpPr>
          <p:cNvPr id="3" name="Title 2">
            <a:extLst>
              <a:ext uri="{FF2B5EF4-FFF2-40B4-BE49-F238E27FC236}">
                <a16:creationId xmlns:a16="http://schemas.microsoft.com/office/drawing/2014/main" id="{40D62014-DBBF-4CC0-9F9F-7BDB2A33C995}"/>
              </a:ext>
            </a:extLst>
          </p:cNvPr>
          <p:cNvSpPr>
            <a:spLocks noGrp="1"/>
          </p:cNvSpPr>
          <p:nvPr>
            <p:ph type="title"/>
          </p:nvPr>
        </p:nvSpPr>
        <p:spPr>
          <a:xfrm>
            <a:off x="6215271" y="286603"/>
            <a:ext cx="5406886" cy="508527"/>
          </a:xfrm>
        </p:spPr>
        <p:txBody>
          <a:bodyPr>
            <a:noAutofit/>
          </a:bodyPr>
          <a:lstStyle/>
          <a:p>
            <a:r>
              <a:rPr lang="el-GR" sz="1600" dirty="0">
                <a:solidFill>
                  <a:srgbClr val="E8E3CE">
                    <a:lumMod val="25000"/>
                  </a:srgbClr>
                </a:solidFill>
              </a:rPr>
              <a:t>Βιώνοντας τα βιβλικά «μοτίβα του Θανάτου και της Ζωής»</a:t>
            </a:r>
            <a:br>
              <a:rPr lang="en-US" sz="1600" dirty="0">
                <a:solidFill>
                  <a:srgbClr val="E8E3CE">
                    <a:lumMod val="25000"/>
                  </a:srgbClr>
                </a:solidFill>
              </a:rPr>
            </a:br>
            <a:endParaRPr lang="de-DE" sz="1600" dirty="0"/>
          </a:p>
        </p:txBody>
      </p:sp>
      <p:sp>
        <p:nvSpPr>
          <p:cNvPr id="4" name="Content Placeholder 3">
            <a:extLst>
              <a:ext uri="{FF2B5EF4-FFF2-40B4-BE49-F238E27FC236}">
                <a16:creationId xmlns:a16="http://schemas.microsoft.com/office/drawing/2014/main" id="{52A76EE4-58EA-4214-AB30-B905BA378084}"/>
              </a:ext>
            </a:extLst>
          </p:cNvPr>
          <p:cNvSpPr>
            <a:spLocks noGrp="1"/>
          </p:cNvSpPr>
          <p:nvPr>
            <p:ph idx="1"/>
          </p:nvPr>
        </p:nvSpPr>
        <p:spPr>
          <a:xfrm>
            <a:off x="1097280" y="788506"/>
            <a:ext cx="10058400" cy="5080587"/>
          </a:xfrm>
        </p:spPr>
        <p:txBody>
          <a:bodyPr/>
          <a:lstStyle/>
          <a:p>
            <a:pPr marL="0" indent="0" algn="ctr">
              <a:buNone/>
            </a:pPr>
            <a:r>
              <a:rPr lang="el-GR" dirty="0">
                <a:latin typeface="Palatino Linotype" panose="02040502050505030304" pitchFamily="18" charset="0"/>
              </a:rPr>
              <a:t>2.3. Η θυσιαστική πορεία της ζωής του Αβραάμ</a:t>
            </a:r>
          </a:p>
          <a:p>
            <a:pPr algn="ctr"/>
            <a:endParaRPr lang="de-DE" dirty="0"/>
          </a:p>
        </p:txBody>
      </p:sp>
      <p:pic>
        <p:nvPicPr>
          <p:cNvPr id="6" name="Content Placeholder 9">
            <a:extLst>
              <a:ext uri="{FF2B5EF4-FFF2-40B4-BE49-F238E27FC236}">
                <a16:creationId xmlns:a16="http://schemas.microsoft.com/office/drawing/2014/main" id="{CBEB8515-294D-48F4-8152-8CC1077BD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433" y="1269706"/>
            <a:ext cx="9663485" cy="5080587"/>
          </a:xfrm>
          <a:prstGeom prst="rect">
            <a:avLst/>
          </a:prstGeom>
        </p:spPr>
      </p:pic>
    </p:spTree>
    <p:extLst>
      <p:ext uri="{BB962C8B-B14F-4D97-AF65-F5344CB8AC3E}">
        <p14:creationId xmlns:p14="http://schemas.microsoft.com/office/powerpoint/2010/main" val="1827632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DBFCAA-DF29-47A2-BDD7-271E79B44B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
            <a:ext cx="12192000" cy="6860032"/>
          </a:xfrm>
          <a:prstGeom prst="rect">
            <a:avLst/>
          </a:prstGeom>
        </p:spPr>
      </p:pic>
      <p:sp>
        <p:nvSpPr>
          <p:cNvPr id="3" name="Title 2">
            <a:extLst>
              <a:ext uri="{FF2B5EF4-FFF2-40B4-BE49-F238E27FC236}">
                <a16:creationId xmlns:a16="http://schemas.microsoft.com/office/drawing/2014/main" id="{BB85F1E0-E79B-4A2F-9A2B-D31E3AC290F0}"/>
              </a:ext>
            </a:extLst>
          </p:cNvPr>
          <p:cNvSpPr>
            <a:spLocks noGrp="1"/>
          </p:cNvSpPr>
          <p:nvPr>
            <p:ph type="title"/>
          </p:nvPr>
        </p:nvSpPr>
        <p:spPr>
          <a:xfrm>
            <a:off x="5314122" y="106017"/>
            <a:ext cx="6294782" cy="882891"/>
          </a:xfrm>
        </p:spPr>
        <p:txBody>
          <a:bodyPr>
            <a:normAutofit/>
          </a:bodyPr>
          <a:lstStyle/>
          <a:p>
            <a:r>
              <a:rPr lang="el-GR" sz="1600" dirty="0">
                <a:solidFill>
                  <a:srgbClr val="E8E3CE">
                    <a:lumMod val="25000"/>
                  </a:srgbClr>
                </a:solidFill>
              </a:rPr>
              <a:t>                Βιώνοντας τα βιβλικά «μοτίβα του Θανάτου και της Ζωής»</a:t>
            </a:r>
            <a:br>
              <a:rPr lang="en-US" sz="1600" dirty="0">
                <a:solidFill>
                  <a:srgbClr val="E8E3CE">
                    <a:lumMod val="25000"/>
                  </a:srgbClr>
                </a:solidFill>
              </a:rPr>
            </a:br>
            <a:endParaRPr lang="de-DE" sz="1600" dirty="0"/>
          </a:p>
        </p:txBody>
      </p:sp>
      <p:sp>
        <p:nvSpPr>
          <p:cNvPr id="4" name="Content Placeholder 3">
            <a:extLst>
              <a:ext uri="{FF2B5EF4-FFF2-40B4-BE49-F238E27FC236}">
                <a16:creationId xmlns:a16="http://schemas.microsoft.com/office/drawing/2014/main" id="{33126C88-B32F-46D4-A697-5704CD09995D}"/>
              </a:ext>
            </a:extLst>
          </p:cNvPr>
          <p:cNvSpPr>
            <a:spLocks noGrp="1"/>
          </p:cNvSpPr>
          <p:nvPr>
            <p:ph idx="1"/>
          </p:nvPr>
        </p:nvSpPr>
        <p:spPr>
          <a:xfrm>
            <a:off x="1097280" y="1537251"/>
            <a:ext cx="5369781" cy="4331841"/>
          </a:xfrm>
        </p:spPr>
        <p:txBody>
          <a:bodyPr>
            <a:normAutofit/>
          </a:bodyPr>
          <a:lstStyle/>
          <a:p>
            <a:pPr>
              <a:buFont typeface="Arial" panose="020B0604020202020204" pitchFamily="34" charset="0"/>
              <a:buChar char="•"/>
            </a:pPr>
            <a:r>
              <a:rPr lang="el-GR" sz="1600" dirty="0">
                <a:latin typeface="Palatino Linotype" panose="02040502050505030304" pitchFamily="18" charset="0"/>
              </a:rPr>
              <a:t>Ο Αβραάμ στρέφει τα νώτα του στη πατρική του εστία. Μαζί με τη </a:t>
            </a:r>
            <a:r>
              <a:rPr lang="el-GR" sz="1600" dirty="0" err="1">
                <a:latin typeface="Palatino Linotype" panose="02040502050505030304" pitchFamily="18" charset="0"/>
              </a:rPr>
              <a:t>Σάρρα</a:t>
            </a:r>
            <a:r>
              <a:rPr lang="el-GR" sz="1600" dirty="0">
                <a:latin typeface="Palatino Linotype" panose="02040502050505030304" pitchFamily="18" charset="0"/>
              </a:rPr>
              <a:t> του ανοίγεται στο «άγνωστο», το «ξένο», με όπλο την πίστη και την αφοσίωση σε έναν προσωπικό Θεό. </a:t>
            </a:r>
          </a:p>
          <a:p>
            <a:pPr>
              <a:buFont typeface="Arial" panose="020B0604020202020204" pitchFamily="34" charset="0"/>
              <a:buChar char="•"/>
            </a:pPr>
            <a:r>
              <a:rPr lang="el-GR" sz="1600" dirty="0">
                <a:latin typeface="Palatino Linotype" panose="02040502050505030304" pitchFamily="18" charset="0"/>
              </a:rPr>
              <a:t>Πρόκειται για μια </a:t>
            </a:r>
            <a:r>
              <a:rPr lang="el-GR" sz="1600" b="1" dirty="0">
                <a:latin typeface="Palatino Linotype" panose="02040502050505030304" pitchFamily="18" charset="0"/>
              </a:rPr>
              <a:t>έξοδο </a:t>
            </a:r>
            <a:r>
              <a:rPr lang="el-GR" sz="1600" dirty="0">
                <a:latin typeface="Palatino Linotype" panose="02040502050505030304" pitchFamily="18" charset="0"/>
              </a:rPr>
              <a:t>από καθιερωμένους ειδωλολατρικούς και </a:t>
            </a:r>
            <a:r>
              <a:rPr lang="el-GR" sz="1600" dirty="0" err="1">
                <a:latin typeface="Palatino Linotype" panose="02040502050505030304" pitchFamily="18" charset="0"/>
              </a:rPr>
              <a:t>ειδολοποιημένους</a:t>
            </a:r>
            <a:r>
              <a:rPr lang="el-GR" sz="1600" dirty="0">
                <a:latin typeface="Palatino Linotype" panose="02040502050505030304" pitchFamily="18" charset="0"/>
              </a:rPr>
              <a:t> θεσμούς, τον μη ετεροπροσδιορισμό της ταυτότητας του από δεδομένα του παρελθόντος (γένος, ευγένεια, οίκος, ιδιοκτησία).</a:t>
            </a:r>
          </a:p>
          <a:p>
            <a:pPr>
              <a:buFont typeface="Arial" panose="020B0604020202020204" pitchFamily="34" charset="0"/>
              <a:buChar char="•"/>
            </a:pPr>
            <a:r>
              <a:rPr lang="el-GR" sz="1600" dirty="0">
                <a:latin typeface="Palatino Linotype" panose="02040502050505030304" pitchFamily="18" charset="0"/>
              </a:rPr>
              <a:t>Ο Αβραάμ αναλαμβάνει να διαμορφώσει την προσωπική ταυτότητά του όχι μέσω της επωνυμίας του, αλλά δια της εμπειρίας της συμπόρευσης – συνόδου με τον Θεό της εκ-πλήξης. </a:t>
            </a:r>
            <a:endParaRPr lang="de-DE" sz="1600" dirty="0">
              <a:latin typeface="Palatino Linotype" panose="02040502050505030304" pitchFamily="18" charset="0"/>
            </a:endParaRPr>
          </a:p>
        </p:txBody>
      </p:sp>
      <p:pic>
        <p:nvPicPr>
          <p:cNvPr id="6" name="Picture 5">
            <a:extLst>
              <a:ext uri="{FF2B5EF4-FFF2-40B4-BE49-F238E27FC236}">
                <a16:creationId xmlns:a16="http://schemas.microsoft.com/office/drawing/2014/main" id="{725252B4-CE88-4BA3-9ABF-DE1E8160A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878" y="1709530"/>
            <a:ext cx="5037483" cy="3860100"/>
          </a:xfrm>
          <a:prstGeom prst="rect">
            <a:avLst/>
          </a:prstGeom>
        </p:spPr>
      </p:pic>
    </p:spTree>
    <p:extLst>
      <p:ext uri="{BB962C8B-B14F-4D97-AF65-F5344CB8AC3E}">
        <p14:creationId xmlns:p14="http://schemas.microsoft.com/office/powerpoint/2010/main" val="1280631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BF7823-FF5C-4CB9-B070-BECF83194F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
            <a:ext cx="12192000" cy="6860032"/>
          </a:xfrm>
          <a:prstGeom prst="rect">
            <a:avLst/>
          </a:prstGeom>
        </p:spPr>
      </p:pic>
      <p:sp>
        <p:nvSpPr>
          <p:cNvPr id="3" name="Title 2">
            <a:extLst>
              <a:ext uri="{FF2B5EF4-FFF2-40B4-BE49-F238E27FC236}">
                <a16:creationId xmlns:a16="http://schemas.microsoft.com/office/drawing/2014/main" id="{9B17DACC-E0AE-4665-84D8-4AAF0CDAA110}"/>
              </a:ext>
            </a:extLst>
          </p:cNvPr>
          <p:cNvSpPr>
            <a:spLocks noGrp="1"/>
          </p:cNvSpPr>
          <p:nvPr>
            <p:ph type="title"/>
          </p:nvPr>
        </p:nvSpPr>
        <p:spPr>
          <a:xfrm>
            <a:off x="6096000" y="119271"/>
            <a:ext cx="5512904" cy="649356"/>
          </a:xfrm>
        </p:spPr>
        <p:txBody>
          <a:bodyPr>
            <a:normAutofit/>
          </a:bodyPr>
          <a:lstStyle/>
          <a:p>
            <a:r>
              <a:rPr lang="el-GR" sz="1600" dirty="0">
                <a:solidFill>
                  <a:srgbClr val="E8E3CE">
                    <a:lumMod val="25000"/>
                  </a:srgbClr>
                </a:solidFill>
              </a:rPr>
              <a:t>Βιώνοντας τα βιβλικά «μοτίβα του Θανάτου και της Ζωής»</a:t>
            </a:r>
            <a:br>
              <a:rPr lang="en-US" sz="1600" dirty="0">
                <a:solidFill>
                  <a:srgbClr val="E8E3CE">
                    <a:lumMod val="25000"/>
                  </a:srgbClr>
                </a:solidFill>
              </a:rPr>
            </a:br>
            <a:endParaRPr lang="de-DE" sz="1600" dirty="0"/>
          </a:p>
        </p:txBody>
      </p:sp>
      <p:sp>
        <p:nvSpPr>
          <p:cNvPr id="4" name="Content Placeholder 3">
            <a:extLst>
              <a:ext uri="{FF2B5EF4-FFF2-40B4-BE49-F238E27FC236}">
                <a16:creationId xmlns:a16="http://schemas.microsoft.com/office/drawing/2014/main" id="{C6C16F07-3C9A-42F4-BA52-0ACB39F1E49B}"/>
              </a:ext>
            </a:extLst>
          </p:cNvPr>
          <p:cNvSpPr>
            <a:spLocks noGrp="1"/>
          </p:cNvSpPr>
          <p:nvPr>
            <p:ph idx="1"/>
          </p:nvPr>
        </p:nvSpPr>
        <p:spPr>
          <a:xfrm>
            <a:off x="530088" y="1426729"/>
            <a:ext cx="6135756" cy="4854800"/>
          </a:xfrm>
        </p:spPr>
        <p:txBody>
          <a:bodyPr/>
          <a:lstStyle/>
          <a:p>
            <a:pPr algn="ctr"/>
            <a:r>
              <a:rPr lang="en-US" b="1" u="sng" dirty="0">
                <a:latin typeface="Palatino Linotype" panose="02040502050505030304" pitchFamily="18" charset="0"/>
              </a:rPr>
              <a:t>3. </a:t>
            </a:r>
            <a:r>
              <a:rPr lang="el-GR" b="1" u="sng" dirty="0">
                <a:latin typeface="Palatino Linotype" panose="02040502050505030304" pitchFamily="18" charset="0"/>
              </a:rPr>
              <a:t>Η Έξοδος των Ιουδαίων από την Αίγυπτο</a:t>
            </a:r>
          </a:p>
          <a:p>
            <a:pPr algn="ctr"/>
            <a:endParaRPr lang="el-GR" dirty="0">
              <a:latin typeface="Palatino Linotype" panose="02040502050505030304" pitchFamily="18" charset="0"/>
            </a:endParaRPr>
          </a:p>
          <a:p>
            <a:r>
              <a:rPr lang="en-US" dirty="0" err="1">
                <a:latin typeface="Palatino Linotype" panose="02040502050505030304" pitchFamily="18" charset="0"/>
              </a:rPr>
              <a:t>i</a:t>
            </a:r>
            <a:r>
              <a:rPr lang="en-US" dirty="0">
                <a:latin typeface="Palatino Linotype" panose="02040502050505030304" pitchFamily="18" charset="0"/>
              </a:rPr>
              <a:t>. </a:t>
            </a:r>
            <a:r>
              <a:rPr lang="el-GR" dirty="0">
                <a:latin typeface="Palatino Linotype" panose="02040502050505030304" pitchFamily="18" charset="0"/>
              </a:rPr>
              <a:t>Η απελευθέρωση των Ισραηλιτών από την Αίγυπτο (1,1 – 15,21)</a:t>
            </a:r>
          </a:p>
          <a:p>
            <a:r>
              <a:rPr lang="en-US" dirty="0">
                <a:latin typeface="Palatino Linotype" panose="02040502050505030304" pitchFamily="18" charset="0"/>
              </a:rPr>
              <a:t>ii.</a:t>
            </a:r>
            <a:r>
              <a:rPr lang="el-GR" dirty="0">
                <a:latin typeface="Palatino Linotype" panose="02040502050505030304" pitchFamily="18" charset="0"/>
              </a:rPr>
              <a:t> Η πορεία από την Ερυθρά Θάλασσα προς το Σινά (15,22-18,27)</a:t>
            </a:r>
          </a:p>
          <a:p>
            <a:r>
              <a:rPr lang="en-US" dirty="0">
                <a:latin typeface="Palatino Linotype" panose="02040502050505030304" pitchFamily="18" charset="0"/>
              </a:rPr>
              <a:t> iii. </a:t>
            </a:r>
            <a:r>
              <a:rPr lang="el-GR" dirty="0">
                <a:latin typeface="Palatino Linotype" panose="02040502050505030304" pitchFamily="18" charset="0"/>
              </a:rPr>
              <a:t>Ο Νόμος και η Διαθήκη (19,1-24,18)</a:t>
            </a:r>
          </a:p>
          <a:p>
            <a:r>
              <a:rPr lang="en-US" dirty="0">
                <a:latin typeface="Palatino Linotype" panose="02040502050505030304" pitchFamily="18" charset="0"/>
              </a:rPr>
              <a:t>iv.</a:t>
            </a:r>
            <a:r>
              <a:rPr lang="el-GR" dirty="0">
                <a:latin typeface="Palatino Linotype" panose="02040502050505030304" pitchFamily="18" charset="0"/>
              </a:rPr>
              <a:t> Η οργάνωση της θείας λατρείας (25,1-40,38)</a:t>
            </a:r>
            <a:endParaRPr lang="de-DE" dirty="0">
              <a:latin typeface="Palatino Linotype" panose="02040502050505030304" pitchFamily="18" charset="0"/>
            </a:endParaRPr>
          </a:p>
        </p:txBody>
      </p:sp>
      <p:pic>
        <p:nvPicPr>
          <p:cNvPr id="8" name="Picture 7">
            <a:extLst>
              <a:ext uri="{FF2B5EF4-FFF2-40B4-BE49-F238E27FC236}">
                <a16:creationId xmlns:a16="http://schemas.microsoft.com/office/drawing/2014/main" id="{4E71AB06-D577-4597-9CDB-B943D886BC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3287" y="1426729"/>
            <a:ext cx="4525617" cy="4660612"/>
          </a:xfrm>
          <a:prstGeom prst="rect">
            <a:avLst/>
          </a:prstGeom>
        </p:spPr>
      </p:pic>
    </p:spTree>
    <p:extLst>
      <p:ext uri="{BB962C8B-B14F-4D97-AF65-F5344CB8AC3E}">
        <p14:creationId xmlns:p14="http://schemas.microsoft.com/office/powerpoint/2010/main" val="149050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22A305-0FF6-4AF1-9BF2-CD7FABED28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
            <a:ext cx="12192000" cy="6860032"/>
          </a:xfrm>
          <a:prstGeom prst="rect">
            <a:avLst/>
          </a:prstGeom>
        </p:spPr>
      </p:pic>
      <p:sp>
        <p:nvSpPr>
          <p:cNvPr id="3" name="Title 2">
            <a:extLst>
              <a:ext uri="{FF2B5EF4-FFF2-40B4-BE49-F238E27FC236}">
                <a16:creationId xmlns:a16="http://schemas.microsoft.com/office/drawing/2014/main" id="{DD1DAD2D-0EA3-40BC-B258-8565F9858910}"/>
              </a:ext>
            </a:extLst>
          </p:cNvPr>
          <p:cNvSpPr>
            <a:spLocks noGrp="1"/>
          </p:cNvSpPr>
          <p:nvPr>
            <p:ph type="title"/>
          </p:nvPr>
        </p:nvSpPr>
        <p:spPr>
          <a:xfrm>
            <a:off x="5314122" y="145774"/>
            <a:ext cx="6294782" cy="689114"/>
          </a:xfrm>
        </p:spPr>
        <p:txBody>
          <a:bodyPr>
            <a:normAutofit/>
          </a:bodyPr>
          <a:lstStyle/>
          <a:p>
            <a:pPr algn="r"/>
            <a:r>
              <a:rPr lang="el-GR" sz="1600" dirty="0">
                <a:solidFill>
                  <a:srgbClr val="E8E3CE">
                    <a:lumMod val="25000"/>
                  </a:srgbClr>
                </a:solidFill>
              </a:rPr>
              <a:t>Βιώνοντας τα βιβλικά «μοτίβα του Θανάτου και της Ζωής»</a:t>
            </a:r>
            <a:br>
              <a:rPr lang="en-US" sz="800" dirty="0">
                <a:solidFill>
                  <a:srgbClr val="E8E3CE">
                    <a:lumMod val="25000"/>
                  </a:srgbClr>
                </a:solidFill>
              </a:rPr>
            </a:br>
            <a:endParaRPr lang="de-DE" sz="1600" dirty="0"/>
          </a:p>
        </p:txBody>
      </p:sp>
      <p:sp>
        <p:nvSpPr>
          <p:cNvPr id="4" name="Content Placeholder 3">
            <a:extLst>
              <a:ext uri="{FF2B5EF4-FFF2-40B4-BE49-F238E27FC236}">
                <a16:creationId xmlns:a16="http://schemas.microsoft.com/office/drawing/2014/main" id="{3C541835-1352-4699-BF52-7C9E867591FC}"/>
              </a:ext>
            </a:extLst>
          </p:cNvPr>
          <p:cNvSpPr>
            <a:spLocks noGrp="1"/>
          </p:cNvSpPr>
          <p:nvPr>
            <p:ph idx="1"/>
          </p:nvPr>
        </p:nvSpPr>
        <p:spPr>
          <a:xfrm>
            <a:off x="569843" y="1272209"/>
            <a:ext cx="6944140" cy="4596883"/>
          </a:xfrm>
        </p:spPr>
        <p:txBody>
          <a:bodyPr>
            <a:normAutofit lnSpcReduction="10000"/>
          </a:bodyPr>
          <a:lstStyle/>
          <a:p>
            <a:endParaRPr lang="el-GR" dirty="0">
              <a:latin typeface="Palatino Linotype" panose="02040502050505030304" pitchFamily="18" charset="0"/>
            </a:endParaRPr>
          </a:p>
          <a:p>
            <a:pPr>
              <a:buFont typeface="Arial" panose="020B0604020202020204" pitchFamily="34" charset="0"/>
              <a:buChar char="•"/>
            </a:pPr>
            <a:r>
              <a:rPr lang="el-GR" dirty="0">
                <a:latin typeface="Palatino Linotype" panose="02040502050505030304" pitchFamily="18" charset="0"/>
              </a:rPr>
              <a:t> Η διαχρονικότητα αυτού του βιβλίου έγκειται στο γεγονός ότι κάθε άνθρωπος έχει την ανάγκη να κάνει μια «Έξοδο» από την «Αίγυπτο» κάθε εποχής. </a:t>
            </a:r>
            <a:endParaRPr lang="de-DE" dirty="0">
              <a:latin typeface="Palatino Linotype" panose="02040502050505030304" pitchFamily="18" charset="0"/>
            </a:endParaRPr>
          </a:p>
          <a:p>
            <a:pPr>
              <a:buFont typeface="Arial" panose="020B0604020202020204" pitchFamily="34" charset="0"/>
              <a:buChar char="•"/>
            </a:pPr>
            <a:r>
              <a:rPr lang="el-GR" dirty="0">
                <a:latin typeface="Palatino Linotype" panose="02040502050505030304" pitchFamily="18" charset="0"/>
              </a:rPr>
              <a:t>Αίγυπτος: τόπος τυραννίας, αλλά και ευμάρειας επίσης. </a:t>
            </a:r>
          </a:p>
          <a:p>
            <a:pPr>
              <a:buFont typeface="Arial" panose="020B0604020202020204" pitchFamily="34" charset="0"/>
              <a:buChar char="•"/>
            </a:pPr>
            <a:r>
              <a:rPr lang="el-GR" dirty="0">
                <a:latin typeface="Palatino Linotype" panose="02040502050505030304" pitchFamily="18" charset="0"/>
              </a:rPr>
              <a:t>Το θέμα, επίσης, είναι τί γίνεται μετά από κάποια τέτοια φάση: Ο Φαραώ «επανεμφανίστηκε» με τη μορφή των </a:t>
            </a:r>
            <a:r>
              <a:rPr lang="el-GR" dirty="0" err="1">
                <a:latin typeface="Palatino Linotype" panose="02040502050505030304" pitchFamily="18" charset="0"/>
              </a:rPr>
              <a:t>Μωαβιτών</a:t>
            </a:r>
            <a:r>
              <a:rPr lang="el-GR" dirty="0">
                <a:latin typeface="Palatino Linotype" panose="02040502050505030304" pitchFamily="18" charset="0"/>
              </a:rPr>
              <a:t>, των Φιλισταίων και κατόπιν με ισραηλιτική μορφή.</a:t>
            </a:r>
          </a:p>
          <a:p>
            <a:pPr>
              <a:buFont typeface="Arial" panose="020B0604020202020204" pitchFamily="34" charset="0"/>
              <a:buChar char="•"/>
            </a:pPr>
            <a:r>
              <a:rPr lang="el-GR" dirty="0">
                <a:latin typeface="Palatino Linotype" panose="02040502050505030304" pitchFamily="18" charset="0"/>
              </a:rPr>
              <a:t>Η δωρεά του Νόμου, έναρξη μιας καινούριας σχέσης με τον Θεό και τον συνάνθρωπο: σπάσιμο των δεσμών των αδικημένων και απελευθέρωση από κάθε ζυγό.</a:t>
            </a:r>
            <a:endParaRPr lang="de-DE" dirty="0">
              <a:latin typeface="Palatino Linotype" panose="02040502050505030304" pitchFamily="18" charset="0"/>
            </a:endParaRPr>
          </a:p>
        </p:txBody>
      </p:sp>
      <p:pic>
        <p:nvPicPr>
          <p:cNvPr id="6" name="Picture 5">
            <a:extLst>
              <a:ext uri="{FF2B5EF4-FFF2-40B4-BE49-F238E27FC236}">
                <a16:creationId xmlns:a16="http://schemas.microsoft.com/office/drawing/2014/main" id="{38AEC4FD-BA4C-4836-9B8E-2E2CC5A0A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8904" y="1551092"/>
            <a:ext cx="3810000" cy="4318000"/>
          </a:xfrm>
          <a:prstGeom prst="rect">
            <a:avLst/>
          </a:prstGeom>
        </p:spPr>
      </p:pic>
    </p:spTree>
    <p:extLst>
      <p:ext uri="{BB962C8B-B14F-4D97-AF65-F5344CB8AC3E}">
        <p14:creationId xmlns:p14="http://schemas.microsoft.com/office/powerpoint/2010/main" val="608152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59A923-A73D-49B1-A9BB-BAB2360632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
            <a:ext cx="12192000" cy="6860032"/>
          </a:xfrm>
          <a:prstGeom prst="rect">
            <a:avLst/>
          </a:prstGeom>
        </p:spPr>
      </p:pic>
      <p:sp>
        <p:nvSpPr>
          <p:cNvPr id="3" name="Title 2">
            <a:extLst>
              <a:ext uri="{FF2B5EF4-FFF2-40B4-BE49-F238E27FC236}">
                <a16:creationId xmlns:a16="http://schemas.microsoft.com/office/drawing/2014/main" id="{5B54363D-0AB7-4928-8E16-21C4114803DE}"/>
              </a:ext>
            </a:extLst>
          </p:cNvPr>
          <p:cNvSpPr>
            <a:spLocks noGrp="1"/>
          </p:cNvSpPr>
          <p:nvPr>
            <p:ph type="title"/>
          </p:nvPr>
        </p:nvSpPr>
        <p:spPr>
          <a:xfrm>
            <a:off x="1097279" y="286603"/>
            <a:ext cx="10551381" cy="482023"/>
          </a:xfrm>
        </p:spPr>
        <p:txBody>
          <a:bodyPr>
            <a:normAutofit/>
          </a:bodyPr>
          <a:lstStyle/>
          <a:p>
            <a:pPr algn="r"/>
            <a:r>
              <a:rPr lang="el-GR" sz="1600" dirty="0">
                <a:solidFill>
                  <a:srgbClr val="E8E3CE">
                    <a:lumMod val="25000"/>
                  </a:srgbClr>
                </a:solidFill>
                <a:latin typeface="Palatino Linotype" panose="02040502050505030304" pitchFamily="18" charset="0"/>
              </a:rPr>
              <a:t>Βιώνοντας τα βιβλικά «μοτίβα του Θανάτου και της Ζωής»</a:t>
            </a:r>
            <a:endParaRPr lang="de-DE" sz="1600" dirty="0">
              <a:latin typeface="Palatino Linotype" panose="02040502050505030304" pitchFamily="18" charset="0"/>
            </a:endParaRPr>
          </a:p>
        </p:txBody>
      </p:sp>
      <p:sp>
        <p:nvSpPr>
          <p:cNvPr id="4" name="Content Placeholder 3">
            <a:extLst>
              <a:ext uri="{FF2B5EF4-FFF2-40B4-BE49-F238E27FC236}">
                <a16:creationId xmlns:a16="http://schemas.microsoft.com/office/drawing/2014/main" id="{6A88857E-D5AD-4212-A575-5D6A7F6E7781}"/>
              </a:ext>
            </a:extLst>
          </p:cNvPr>
          <p:cNvSpPr>
            <a:spLocks noGrp="1"/>
          </p:cNvSpPr>
          <p:nvPr>
            <p:ph idx="1"/>
          </p:nvPr>
        </p:nvSpPr>
        <p:spPr>
          <a:xfrm>
            <a:off x="1550504" y="1205949"/>
            <a:ext cx="9488557" cy="4969564"/>
          </a:xfrm>
        </p:spPr>
        <p:txBody>
          <a:bodyPr>
            <a:normAutofit lnSpcReduction="10000"/>
          </a:bodyPr>
          <a:lstStyle/>
          <a:p>
            <a:pPr algn="just">
              <a:buFont typeface="Arial" panose="020B0604020202020204" pitchFamily="34" charset="0"/>
              <a:buChar char="•"/>
            </a:pPr>
            <a:r>
              <a:rPr lang="el-GR" sz="1800" b="1" u="sng" dirty="0">
                <a:latin typeface="Palatino Linotype" panose="02040502050505030304" pitchFamily="18" charset="0"/>
              </a:rPr>
              <a:t> 4. Σύνοψη: Το ζήτημα της εκλογής στην Αγία Γραφή </a:t>
            </a:r>
          </a:p>
          <a:p>
            <a:pPr algn="just">
              <a:buFont typeface="Arial" panose="020B0604020202020204" pitchFamily="34" charset="0"/>
              <a:buChar char="•"/>
            </a:pPr>
            <a:r>
              <a:rPr lang="el-GR" sz="1800" dirty="0">
                <a:latin typeface="Palatino Linotype" panose="02040502050505030304" pitchFamily="18" charset="0"/>
              </a:rPr>
              <a:t>Ο Θεός της Βίβλου, όταν ενεργεί σε αυτόν τον κόσμο το πράττει μαζί με τον άνθρωπο και όχι εν τη απουσία του. </a:t>
            </a:r>
          </a:p>
          <a:p>
            <a:pPr algn="just">
              <a:buFont typeface="Arial" panose="020B0604020202020204" pitchFamily="34" charset="0"/>
              <a:buChar char="•"/>
            </a:pPr>
            <a:r>
              <a:rPr lang="el-GR" sz="1800" dirty="0">
                <a:latin typeface="Palatino Linotype" panose="02040502050505030304" pitchFamily="18" charset="0"/>
              </a:rPr>
              <a:t>Ο άνθρωπος που επιλέγει ο Θεός δεν είναι τέλειος και </a:t>
            </a:r>
            <a:r>
              <a:rPr lang="el-GR" sz="1800" dirty="0" err="1">
                <a:latin typeface="Palatino Linotype" panose="02040502050505030304" pitchFamily="18" charset="0"/>
              </a:rPr>
              <a:t>υπερήρωας</a:t>
            </a:r>
            <a:r>
              <a:rPr lang="el-GR" sz="1800" dirty="0">
                <a:latin typeface="Palatino Linotype" panose="02040502050505030304" pitchFamily="18" charset="0"/>
              </a:rPr>
              <a:t> (βλ. Αβραάμ, Ιακώβ, Δαυίδ, Πέτρο). Δεν είναι η τελειότητα κριτήριο επιλογής, αλλά η πνευματική ευαισθησία εκείνου που προσκαλείται και το αντίστοιχο αισθητήριο, δηλαδή το πόσο ανοιχτός είναι για να «βάλει» τον Θεό στη ζωή και στην δράση του.</a:t>
            </a:r>
          </a:p>
          <a:p>
            <a:pPr algn="just">
              <a:buFont typeface="Arial" panose="020B0604020202020204" pitchFamily="34" charset="0"/>
              <a:buChar char="•"/>
            </a:pPr>
            <a:r>
              <a:rPr lang="el-GR" sz="1800" dirty="0">
                <a:latin typeface="Palatino Linotype" panose="02040502050505030304" pitchFamily="18" charset="0"/>
              </a:rPr>
              <a:t>Η εκλογή ενός συγκεκριμένου λαού (του Ισραήλ) δεν οφείλεται στο ότι αυτός είναι καλύτερος από κάποιον άλλο, αλλά αποκλειστικά από την αγάπη του Θεού (βλ. </a:t>
            </a:r>
            <a:r>
              <a:rPr lang="el-GR" sz="1800" i="1" dirty="0">
                <a:latin typeface="Palatino Linotype" panose="02040502050505030304" pitchFamily="18" charset="0"/>
              </a:rPr>
              <a:t>Δευτ</a:t>
            </a:r>
            <a:r>
              <a:rPr lang="el-GR" sz="1800" dirty="0">
                <a:latin typeface="Palatino Linotype" panose="02040502050505030304" pitchFamily="18" charset="0"/>
              </a:rPr>
              <a:t>. 7,6).</a:t>
            </a:r>
          </a:p>
          <a:p>
            <a:pPr algn="just">
              <a:buFont typeface="Arial" panose="020B0604020202020204" pitchFamily="34" charset="0"/>
              <a:buChar char="•"/>
            </a:pPr>
            <a:r>
              <a:rPr lang="el-GR" sz="1800" dirty="0">
                <a:latin typeface="Palatino Linotype" panose="02040502050505030304" pitchFamily="18" charset="0"/>
              </a:rPr>
              <a:t>Η εκλογή γίνεται από τη «μάζα» και τον κόσμο και με αυτόν τον τρόπο διαχωρίζεται από όλους του υπόλοιπους. Αλλά όλα αυτά συμβαίνουν για χάρη του κόσμου, με σκοπό να γίνουμε ευλογία για τους «Άλλους» και να ενεργήσουμε για το κοινό καλό. Πολλές φορές ως εκλεκτοί παρουσιάζονται και αλλοεθνείς, όπως ο Κύρος. </a:t>
            </a:r>
          </a:p>
        </p:txBody>
      </p:sp>
    </p:spTree>
    <p:extLst>
      <p:ext uri="{BB962C8B-B14F-4D97-AF65-F5344CB8AC3E}">
        <p14:creationId xmlns:p14="http://schemas.microsoft.com/office/powerpoint/2010/main" val="3812995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80F1EF-F792-4F94-91DB-A59874663A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
            <a:ext cx="12192000" cy="6860032"/>
          </a:xfrm>
          <a:prstGeom prst="rect">
            <a:avLst/>
          </a:prstGeom>
        </p:spPr>
      </p:pic>
      <p:sp>
        <p:nvSpPr>
          <p:cNvPr id="3" name="Title 2">
            <a:extLst>
              <a:ext uri="{FF2B5EF4-FFF2-40B4-BE49-F238E27FC236}">
                <a16:creationId xmlns:a16="http://schemas.microsoft.com/office/drawing/2014/main" id="{588ADCC4-E441-4897-A5ED-00160EBB4BC4}"/>
              </a:ext>
            </a:extLst>
          </p:cNvPr>
          <p:cNvSpPr>
            <a:spLocks noGrp="1"/>
          </p:cNvSpPr>
          <p:nvPr>
            <p:ph type="title"/>
          </p:nvPr>
        </p:nvSpPr>
        <p:spPr>
          <a:xfrm>
            <a:off x="6096000" y="286604"/>
            <a:ext cx="5552660" cy="535032"/>
          </a:xfrm>
        </p:spPr>
        <p:txBody>
          <a:bodyPr>
            <a:normAutofit/>
          </a:bodyPr>
          <a:lstStyle/>
          <a:p>
            <a:r>
              <a:rPr lang="el-GR" sz="1600" dirty="0">
                <a:solidFill>
                  <a:srgbClr val="E8E3CE">
                    <a:lumMod val="25000"/>
                  </a:srgbClr>
                </a:solidFill>
              </a:rPr>
              <a:t>Βιώνοντας τα βιβλικά «μοτίβα του Θανάτου και της Ζωής»</a:t>
            </a:r>
            <a:br>
              <a:rPr lang="en-US" sz="800" dirty="0">
                <a:solidFill>
                  <a:srgbClr val="E8E3CE">
                    <a:lumMod val="25000"/>
                  </a:srgbClr>
                </a:solidFill>
              </a:rPr>
            </a:br>
            <a:endParaRPr lang="de-DE" sz="1600" dirty="0"/>
          </a:p>
        </p:txBody>
      </p:sp>
      <p:pic>
        <p:nvPicPr>
          <p:cNvPr id="6" name="Content Placeholder 5">
            <a:extLst>
              <a:ext uri="{FF2B5EF4-FFF2-40B4-BE49-F238E27FC236}">
                <a16:creationId xmlns:a16="http://schemas.microsoft.com/office/drawing/2014/main" id="{CC2A3E8B-EF57-4182-8B60-917C8F681A6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95775" y="1432995"/>
            <a:ext cx="3600450" cy="3600450"/>
          </a:xfrm>
        </p:spPr>
      </p:pic>
    </p:spTree>
    <p:extLst>
      <p:ext uri="{BB962C8B-B14F-4D97-AF65-F5344CB8AC3E}">
        <p14:creationId xmlns:p14="http://schemas.microsoft.com/office/powerpoint/2010/main" val="14083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020E4B-26B9-4C97-A506-E8D26190D5C3}"/>
              </a:ext>
            </a:extLst>
          </p:cNvPr>
          <p:cNvPicPr>
            <a:picLocks noChangeAspect="1"/>
          </p:cNvPicPr>
          <p:nvPr/>
        </p:nvPicPr>
        <p:blipFill>
          <a:blip r:embed="rId2"/>
          <a:stretch>
            <a:fillRect/>
          </a:stretch>
        </p:blipFill>
        <p:spPr>
          <a:xfrm>
            <a:off x="0" y="0"/>
            <a:ext cx="12192000" cy="6857999"/>
          </a:xfrm>
          <a:prstGeom prst="rect">
            <a:avLst/>
          </a:prstGeom>
        </p:spPr>
      </p:pic>
      <p:sp>
        <p:nvSpPr>
          <p:cNvPr id="5" name="Title 4">
            <a:extLst>
              <a:ext uri="{FF2B5EF4-FFF2-40B4-BE49-F238E27FC236}">
                <a16:creationId xmlns:a16="http://schemas.microsoft.com/office/drawing/2014/main" id="{86ABC698-AB52-4ECE-A663-4CF85617DBEA}"/>
              </a:ext>
            </a:extLst>
          </p:cNvPr>
          <p:cNvSpPr>
            <a:spLocks noGrp="1"/>
          </p:cNvSpPr>
          <p:nvPr>
            <p:ph type="title"/>
          </p:nvPr>
        </p:nvSpPr>
        <p:spPr>
          <a:xfrm>
            <a:off x="1097279" y="286603"/>
            <a:ext cx="10538129" cy="508527"/>
          </a:xfrm>
        </p:spPr>
        <p:txBody>
          <a:bodyPr>
            <a:normAutofit/>
          </a:bodyPr>
          <a:lstStyle/>
          <a:p>
            <a:pPr algn="r"/>
            <a:r>
              <a:rPr lang="el-GR" sz="1400" dirty="0">
                <a:solidFill>
                  <a:schemeClr val="bg2">
                    <a:lumMod val="25000"/>
                  </a:schemeClr>
                </a:solidFill>
                <a:latin typeface="Palatino Linotype" panose="02040502050505030304" pitchFamily="18" charset="0"/>
              </a:rPr>
              <a:t>Βιώνοντας τα βιβλικά «μοτίβα του Θανάτου και της Ζωής»</a:t>
            </a:r>
            <a:br>
              <a:rPr lang="en-US" sz="1400" dirty="0">
                <a:solidFill>
                  <a:schemeClr val="bg2">
                    <a:lumMod val="25000"/>
                  </a:schemeClr>
                </a:solidFill>
                <a:latin typeface="Palatino Linotype" panose="02040502050505030304" pitchFamily="18" charset="0"/>
              </a:rPr>
            </a:br>
            <a:endParaRPr lang="de-DE" sz="1400" dirty="0">
              <a:latin typeface="Palatino Linotype" panose="02040502050505030304" pitchFamily="18" charset="0"/>
            </a:endParaRPr>
          </a:p>
        </p:txBody>
      </p:sp>
      <p:sp>
        <p:nvSpPr>
          <p:cNvPr id="6" name="Content Placeholder 5">
            <a:extLst>
              <a:ext uri="{FF2B5EF4-FFF2-40B4-BE49-F238E27FC236}">
                <a16:creationId xmlns:a16="http://schemas.microsoft.com/office/drawing/2014/main" id="{7620C9F7-39C2-498C-BF10-1DBDEE0D1A17}"/>
              </a:ext>
            </a:extLst>
          </p:cNvPr>
          <p:cNvSpPr>
            <a:spLocks noGrp="1"/>
          </p:cNvSpPr>
          <p:nvPr>
            <p:ph idx="1"/>
          </p:nvPr>
        </p:nvSpPr>
        <p:spPr>
          <a:xfrm>
            <a:off x="0" y="1081734"/>
            <a:ext cx="6732104" cy="5133536"/>
          </a:xfrm>
        </p:spPr>
        <p:txBody>
          <a:bodyPr>
            <a:normAutofit lnSpcReduction="10000"/>
          </a:bodyPr>
          <a:lstStyle/>
          <a:p>
            <a:pPr algn="ctr"/>
            <a:r>
              <a:rPr lang="el-GR" sz="2000" b="1" u="sng" dirty="0">
                <a:latin typeface="Palatino Linotype" panose="02040502050505030304" pitchFamily="18" charset="0"/>
              </a:rPr>
              <a:t>1. Εισαγωγή</a:t>
            </a:r>
          </a:p>
          <a:p>
            <a:pPr>
              <a:buFont typeface="Arial" panose="020B0604020202020204" pitchFamily="34" charset="0"/>
              <a:buChar char="•"/>
            </a:pPr>
            <a:r>
              <a:rPr lang="el-GR" sz="1600" dirty="0">
                <a:latin typeface="Palatino Linotype" panose="02040502050505030304" pitchFamily="18" charset="0"/>
              </a:rPr>
              <a:t>Η Αγία Γραφή είναι μια μεγάλη βιβλιοθήκη 76 ή 79 κειμένων.</a:t>
            </a:r>
            <a:endParaRPr lang="en-US" sz="1600" dirty="0">
              <a:latin typeface="Palatino Linotype" panose="02040502050505030304" pitchFamily="18" charset="0"/>
            </a:endParaRPr>
          </a:p>
          <a:p>
            <a:pPr>
              <a:buFont typeface="Arial" panose="020B0604020202020204" pitchFamily="34" charset="0"/>
              <a:buChar char="•"/>
            </a:pPr>
            <a:endParaRPr lang="el-GR" sz="1600" dirty="0">
              <a:latin typeface="Palatino Linotype" panose="02040502050505030304" pitchFamily="18" charset="0"/>
            </a:endParaRPr>
          </a:p>
          <a:p>
            <a:pPr>
              <a:buFont typeface="Arial" panose="020B0604020202020204" pitchFamily="34" charset="0"/>
              <a:buChar char="•"/>
            </a:pPr>
            <a:r>
              <a:rPr lang="el-GR" sz="1600" dirty="0">
                <a:latin typeface="Palatino Linotype" panose="02040502050505030304" pitchFamily="18" charset="0"/>
              </a:rPr>
              <a:t>Η Παλαιά Διαθήκη είναι ένα σύνολο 49 βιβλίων τα οποία δεν γράφτηκαν σε μια μόνο εποχή και από έναν άνθρωπο. Είναι κείμενα τα οποία γράφτηκαν σε τρεις γλώσσες (εβραϊκά, </a:t>
            </a:r>
            <a:r>
              <a:rPr lang="el-GR" sz="1600" dirty="0" err="1">
                <a:latin typeface="Palatino Linotype" panose="02040502050505030304" pitchFamily="18" charset="0"/>
              </a:rPr>
              <a:t>αραμαϊκά</a:t>
            </a:r>
            <a:r>
              <a:rPr lang="el-GR" sz="1600" dirty="0">
                <a:latin typeface="Palatino Linotype" panose="02040502050505030304" pitchFamily="18" charset="0"/>
              </a:rPr>
              <a:t>, ελληνικά) και έχουν πίσω τους μια μακρά ιστορία αιώνων μέσα στους οποίους πολλά από αυτά επαυξάνονται, επανεκδίδονται, και προέρχονται από προφορικές παραδόσεις οι οποίες κάποια στιγμή καταγράφονται.</a:t>
            </a:r>
            <a:endParaRPr lang="en-US" sz="1600" dirty="0">
              <a:latin typeface="Palatino Linotype" panose="02040502050505030304" pitchFamily="18" charset="0"/>
            </a:endParaRPr>
          </a:p>
          <a:p>
            <a:pPr>
              <a:buFont typeface="Arial" panose="020B0604020202020204" pitchFamily="34" charset="0"/>
              <a:buChar char="•"/>
            </a:pPr>
            <a:endParaRPr lang="el-GR" sz="1600" dirty="0">
              <a:latin typeface="Palatino Linotype" panose="02040502050505030304" pitchFamily="18" charset="0"/>
            </a:endParaRPr>
          </a:p>
          <a:p>
            <a:pPr>
              <a:buFont typeface="Arial" panose="020B0604020202020204" pitchFamily="34" charset="0"/>
              <a:buChar char="•"/>
            </a:pPr>
            <a:r>
              <a:rPr lang="el-GR" sz="1600" dirty="0">
                <a:latin typeface="Palatino Linotype" panose="02040502050505030304" pitchFamily="18" charset="0"/>
              </a:rPr>
              <a:t>Ιδιαίτερα από το 70 μ.Χ. και μετά, η ΠΔ λαμβάνει χαρακτηριστικά Ναού μέσα στον οποίο ο ευσεβής Ιουδαίος καλείται να εισέλθει και να «λειτουργήσει» στον Θεό του. Λογίζεται επίσης ως ζωντανό σώμα, ως η «ερωμένη» του ευσεβούς, με την οποία ο ευσεβής νιώθει την ανάγκη να «ενωθεί». Μέσω αυτής της «ένωσης» θα συναντήσει ξανά τον Θεό του. </a:t>
            </a:r>
          </a:p>
        </p:txBody>
      </p:sp>
      <p:pic>
        <p:nvPicPr>
          <p:cNvPr id="8" name="Picture 7">
            <a:extLst>
              <a:ext uri="{FF2B5EF4-FFF2-40B4-BE49-F238E27FC236}">
                <a16:creationId xmlns:a16="http://schemas.microsoft.com/office/drawing/2014/main" id="{0D3EAC63-6ADA-4EF8-86EB-E833E5EB5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4109" y="795130"/>
            <a:ext cx="2367891" cy="2491409"/>
          </a:xfrm>
          <a:prstGeom prst="rect">
            <a:avLst/>
          </a:prstGeom>
        </p:spPr>
      </p:pic>
      <p:pic>
        <p:nvPicPr>
          <p:cNvPr id="10" name="Picture 9">
            <a:extLst>
              <a:ext uri="{FF2B5EF4-FFF2-40B4-BE49-F238E27FC236}">
                <a16:creationId xmlns:a16="http://schemas.microsoft.com/office/drawing/2014/main" id="{B2038761-333B-4198-BF1C-B0FA5BA4EB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1251" y="2283527"/>
            <a:ext cx="2952857" cy="4090769"/>
          </a:xfrm>
          <a:prstGeom prst="rect">
            <a:avLst/>
          </a:prstGeom>
        </p:spPr>
      </p:pic>
    </p:spTree>
    <p:extLst>
      <p:ext uri="{BB962C8B-B14F-4D97-AF65-F5344CB8AC3E}">
        <p14:creationId xmlns:p14="http://schemas.microsoft.com/office/powerpoint/2010/main" val="421389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003078-CF7F-4B5C-95CD-711FE884FC64}"/>
              </a:ext>
            </a:extLst>
          </p:cNvPr>
          <p:cNvPicPr>
            <a:picLocks noChangeAspect="1"/>
          </p:cNvPicPr>
          <p:nvPr/>
        </p:nvPicPr>
        <p:blipFill>
          <a:blip r:embed="rId2"/>
          <a:stretch>
            <a:fillRect/>
          </a:stretch>
        </p:blipFill>
        <p:spPr>
          <a:xfrm>
            <a:off x="0" y="0"/>
            <a:ext cx="12192000" cy="6857999"/>
          </a:xfrm>
          <a:prstGeom prst="rect">
            <a:avLst/>
          </a:prstGeom>
        </p:spPr>
      </p:pic>
      <p:sp>
        <p:nvSpPr>
          <p:cNvPr id="5" name="Title 4">
            <a:extLst>
              <a:ext uri="{FF2B5EF4-FFF2-40B4-BE49-F238E27FC236}">
                <a16:creationId xmlns:a16="http://schemas.microsoft.com/office/drawing/2014/main" id="{EBB14B8C-F63F-4382-90D8-33011BAD09B8}"/>
              </a:ext>
            </a:extLst>
          </p:cNvPr>
          <p:cNvSpPr>
            <a:spLocks noGrp="1"/>
          </p:cNvSpPr>
          <p:nvPr>
            <p:ph type="title"/>
          </p:nvPr>
        </p:nvSpPr>
        <p:spPr>
          <a:xfrm>
            <a:off x="1097280" y="286603"/>
            <a:ext cx="10471868" cy="495275"/>
          </a:xfrm>
        </p:spPr>
        <p:txBody>
          <a:bodyPr>
            <a:normAutofit fontScale="90000"/>
          </a:bodyPr>
          <a:lstStyle/>
          <a:p>
            <a:pPr algn="r"/>
            <a:r>
              <a:rPr lang="el-GR" sz="1600" dirty="0">
                <a:solidFill>
                  <a:schemeClr val="bg2">
                    <a:lumMod val="25000"/>
                  </a:schemeClr>
                </a:solidFill>
              </a:rPr>
              <a:t>Βιώνοντας τα βιβλικά «μοτίβα του Θανάτου και της Ζωής»</a:t>
            </a:r>
            <a:br>
              <a:rPr lang="en-US" sz="800" dirty="0">
                <a:solidFill>
                  <a:schemeClr val="bg2">
                    <a:lumMod val="25000"/>
                  </a:schemeClr>
                </a:solidFill>
              </a:rPr>
            </a:br>
            <a:endParaRPr lang="de-DE" sz="1600" dirty="0">
              <a:latin typeface="Palatino Linotype" panose="02040502050505030304" pitchFamily="18" charset="0"/>
            </a:endParaRPr>
          </a:p>
        </p:txBody>
      </p:sp>
      <p:sp>
        <p:nvSpPr>
          <p:cNvPr id="6" name="Content Placeholder 5">
            <a:extLst>
              <a:ext uri="{FF2B5EF4-FFF2-40B4-BE49-F238E27FC236}">
                <a16:creationId xmlns:a16="http://schemas.microsoft.com/office/drawing/2014/main" id="{A5F4C48F-2613-46C2-AEC3-D452FAC804C4}"/>
              </a:ext>
            </a:extLst>
          </p:cNvPr>
          <p:cNvSpPr>
            <a:spLocks noGrp="1"/>
          </p:cNvSpPr>
          <p:nvPr>
            <p:ph idx="1"/>
          </p:nvPr>
        </p:nvSpPr>
        <p:spPr>
          <a:xfrm>
            <a:off x="683811" y="1537251"/>
            <a:ext cx="7174727" cy="4757531"/>
          </a:xfrm>
        </p:spPr>
        <p:txBody>
          <a:bodyPr>
            <a:normAutofit fontScale="92500"/>
          </a:bodyPr>
          <a:lstStyle/>
          <a:p>
            <a:pPr>
              <a:buFont typeface="Arial" panose="020B0604020202020204" pitchFamily="34" charset="0"/>
              <a:buChar char="•"/>
            </a:pPr>
            <a:r>
              <a:rPr lang="el-GR" sz="1800" dirty="0">
                <a:latin typeface="Palatino Linotype" panose="02040502050505030304" pitchFamily="18" charset="0"/>
              </a:rPr>
              <a:t>Μέσα από </a:t>
            </a:r>
            <a:r>
              <a:rPr lang="el-GR" sz="1800">
                <a:latin typeface="Palatino Linotype" panose="02040502050505030304" pitchFamily="18" charset="0"/>
              </a:rPr>
              <a:t>τα βιβλικά κείμενα </a:t>
            </a:r>
            <a:r>
              <a:rPr lang="el-GR" sz="1800" dirty="0">
                <a:latin typeface="Palatino Linotype" panose="02040502050505030304" pitchFamily="18" charset="0"/>
              </a:rPr>
              <a:t>βλέπουμε τις αντιλήψεις και τις ιδέες των ανθρώπων διάφορων εποχών, οι οποίοι χρησιμοποιούν τα δικά τους εκφραστικά μέσα για να τις αρθρώσουν.</a:t>
            </a:r>
            <a:endParaRPr lang="en-US" sz="1800" dirty="0">
              <a:latin typeface="Palatino Linotype" panose="02040502050505030304" pitchFamily="18" charset="0"/>
            </a:endParaRPr>
          </a:p>
          <a:p>
            <a:pPr>
              <a:buFont typeface="Arial" panose="020B0604020202020204" pitchFamily="34" charset="0"/>
              <a:buChar char="•"/>
            </a:pPr>
            <a:r>
              <a:rPr lang="el-GR" sz="1800" dirty="0">
                <a:latin typeface="Palatino Linotype" panose="02040502050505030304" pitchFamily="18" charset="0"/>
              </a:rPr>
              <a:t> Ένα από τα κυρίαρχα και πιο εμφατικά μοτίβα που υπάρχουν σε αυτό το </a:t>
            </a:r>
            <a:r>
              <a:rPr lang="en-US" sz="1800" dirty="0">
                <a:latin typeface="Palatino Linotype" panose="02040502050505030304" pitchFamily="18" charset="0"/>
              </a:rPr>
              <a:t>corpus</a:t>
            </a:r>
            <a:r>
              <a:rPr lang="el-GR" sz="1800" dirty="0">
                <a:latin typeface="Palatino Linotype" panose="02040502050505030304" pitchFamily="18" charset="0"/>
              </a:rPr>
              <a:t> κειμένων είναι αυτό του Θανάτου και της Ζωής, και της εκλογής κάποιου ο οποίος θα βγάλει τον κόσμο από την αμαρτία και θα τον οδηγήσει</a:t>
            </a:r>
            <a:r>
              <a:rPr lang="en-US" sz="1800" dirty="0">
                <a:latin typeface="Palatino Linotype" panose="02040502050505030304" pitchFamily="18" charset="0"/>
              </a:rPr>
              <a:t> </a:t>
            </a:r>
            <a:r>
              <a:rPr lang="el-GR" sz="1800" dirty="0">
                <a:latin typeface="Palatino Linotype" panose="02040502050505030304" pitchFamily="18" charset="0"/>
              </a:rPr>
              <a:t>στη Λύτρωση.  </a:t>
            </a:r>
          </a:p>
          <a:p>
            <a:pPr>
              <a:buFont typeface="Arial" panose="020B0604020202020204" pitchFamily="34" charset="0"/>
              <a:buChar char="•"/>
            </a:pPr>
            <a:r>
              <a:rPr lang="el-GR" sz="1800" dirty="0">
                <a:latin typeface="Palatino Linotype" panose="02040502050505030304" pitchFamily="18" charset="0"/>
              </a:rPr>
              <a:t>«Αρχή της Υποκαταστάσεως»: Η αρχή του έργου της χάριτος, είναι η εκλογή μιας μειονότητας δια την σωτηρία του συνόλου. Από όλα τα έθνη ο Θεός επιλέγει τον Ισραήλ. Εκ του Ισραήλ το «Υπόλοιπο» (</a:t>
            </a:r>
            <a:r>
              <a:rPr lang="el-GR" sz="1800" i="1" dirty="0" err="1">
                <a:latin typeface="Palatino Linotype" panose="02040502050505030304" pitchFamily="18" charset="0"/>
              </a:rPr>
              <a:t>Ησ</a:t>
            </a:r>
            <a:r>
              <a:rPr lang="el-GR" sz="1800" dirty="0">
                <a:latin typeface="Palatino Linotype" panose="02040502050505030304" pitchFamily="18" charset="0"/>
              </a:rPr>
              <a:t>. 4,3, </a:t>
            </a:r>
            <a:r>
              <a:rPr lang="el-GR" sz="1800" i="1" dirty="0" err="1">
                <a:latin typeface="Palatino Linotype" panose="02040502050505030304" pitchFamily="18" charset="0"/>
              </a:rPr>
              <a:t>Ιεζ</a:t>
            </a:r>
            <a:r>
              <a:rPr lang="el-GR" sz="1800" dirty="0">
                <a:latin typeface="Palatino Linotype" panose="02040502050505030304" pitchFamily="18" charset="0"/>
              </a:rPr>
              <a:t>. 14,22), και από αυτό τον «Υιό του Ανθρώπου». </a:t>
            </a:r>
            <a:endParaRPr lang="en-US" sz="1800" dirty="0">
              <a:latin typeface="Palatino Linotype" panose="02040502050505030304" pitchFamily="18" charset="0"/>
            </a:endParaRPr>
          </a:p>
          <a:p>
            <a:pPr>
              <a:buFont typeface="Arial" panose="020B0604020202020204" pitchFamily="34" charset="0"/>
              <a:buChar char="•"/>
            </a:pPr>
            <a:r>
              <a:rPr lang="en-US" sz="1800" dirty="0">
                <a:latin typeface="Palatino Linotype" panose="02040502050505030304" pitchFamily="18" charset="0"/>
              </a:rPr>
              <a:t> </a:t>
            </a:r>
            <a:r>
              <a:rPr lang="el-GR" sz="1800" dirty="0">
                <a:latin typeface="Palatino Linotype" panose="02040502050505030304" pitchFamily="18" charset="0"/>
              </a:rPr>
              <a:t>Συνεπώς, στα κείμενα της ΠΔ αποτυπώνεται ένα </a:t>
            </a:r>
            <a:r>
              <a:rPr lang="el-GR" sz="1800" b="1" dirty="0">
                <a:latin typeface="Palatino Linotype" panose="02040502050505030304" pitchFamily="18" charset="0"/>
              </a:rPr>
              <a:t>ταξίδι </a:t>
            </a:r>
            <a:r>
              <a:rPr lang="el-GR" sz="1800" dirty="0">
                <a:latin typeface="Palatino Linotype" panose="02040502050505030304" pitchFamily="18" charset="0"/>
              </a:rPr>
              <a:t>το οποίο αφορά στη σχέση Θεού και ανθρώπου μέσα στην Ιστορία, και προετοιμάζει τον δρόμο για την έλευση του Χριστού.    </a:t>
            </a:r>
            <a:endParaRPr lang="de-DE" sz="1800" dirty="0">
              <a:latin typeface="Palatino Linotype" panose="02040502050505030304" pitchFamily="18" charset="0"/>
            </a:endParaRPr>
          </a:p>
          <a:p>
            <a:endParaRPr lang="de-DE" dirty="0"/>
          </a:p>
        </p:txBody>
      </p:sp>
      <p:pic>
        <p:nvPicPr>
          <p:cNvPr id="10" name="Picture 9">
            <a:extLst>
              <a:ext uri="{FF2B5EF4-FFF2-40B4-BE49-F238E27FC236}">
                <a16:creationId xmlns:a16="http://schemas.microsoft.com/office/drawing/2014/main" id="{7817E2D7-DDFA-4A60-A4B6-2B8E4C8AB3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095" y="1656523"/>
            <a:ext cx="3472069" cy="3816625"/>
          </a:xfrm>
          <a:prstGeom prst="rect">
            <a:avLst/>
          </a:prstGeom>
        </p:spPr>
      </p:pic>
      <p:sp>
        <p:nvSpPr>
          <p:cNvPr id="11" name="Star: 5 Points 10">
            <a:extLst>
              <a:ext uri="{FF2B5EF4-FFF2-40B4-BE49-F238E27FC236}">
                <a16:creationId xmlns:a16="http://schemas.microsoft.com/office/drawing/2014/main" id="{B3F01439-73B9-4296-B4F6-6888DFFB1859}"/>
              </a:ext>
            </a:extLst>
          </p:cNvPr>
          <p:cNvSpPr/>
          <p:nvPr/>
        </p:nvSpPr>
        <p:spPr>
          <a:xfrm>
            <a:off x="11508188" y="5966792"/>
            <a:ext cx="166975" cy="22197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02738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1DBCBB-B996-4FC2-A60E-8787DED740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sp>
        <p:nvSpPr>
          <p:cNvPr id="4" name="TextBox 3">
            <a:extLst>
              <a:ext uri="{FF2B5EF4-FFF2-40B4-BE49-F238E27FC236}">
                <a16:creationId xmlns:a16="http://schemas.microsoft.com/office/drawing/2014/main" id="{201FC6EA-006D-495F-BFC7-C56C74E494B0}"/>
              </a:ext>
            </a:extLst>
          </p:cNvPr>
          <p:cNvSpPr txBox="1"/>
          <p:nvPr/>
        </p:nvSpPr>
        <p:spPr>
          <a:xfrm>
            <a:off x="1701801" y="428263"/>
            <a:ext cx="10011780" cy="369332"/>
          </a:xfrm>
          <a:prstGeom prst="rect">
            <a:avLst/>
          </a:prstGeom>
          <a:noFill/>
        </p:spPr>
        <p:txBody>
          <a:bodyPr wrap="square" rtlCol="0">
            <a:spAutoFit/>
          </a:bodyPr>
          <a:lstStyle/>
          <a:p>
            <a:pPr algn="r"/>
            <a:endParaRPr lang="en-US" dirty="0">
              <a:solidFill>
                <a:schemeClr val="bg2">
                  <a:lumMod val="25000"/>
                </a:schemeClr>
              </a:solidFill>
            </a:endParaRPr>
          </a:p>
        </p:txBody>
      </p:sp>
      <p:sp>
        <p:nvSpPr>
          <p:cNvPr id="9" name="Title 8">
            <a:extLst>
              <a:ext uri="{FF2B5EF4-FFF2-40B4-BE49-F238E27FC236}">
                <a16:creationId xmlns:a16="http://schemas.microsoft.com/office/drawing/2014/main" id="{52119FA6-3426-4450-BC69-F2FCA578CFC8}"/>
              </a:ext>
            </a:extLst>
          </p:cNvPr>
          <p:cNvSpPr>
            <a:spLocks noGrp="1"/>
          </p:cNvSpPr>
          <p:nvPr>
            <p:ph type="title"/>
          </p:nvPr>
        </p:nvSpPr>
        <p:spPr>
          <a:xfrm>
            <a:off x="1097280" y="159026"/>
            <a:ext cx="10485120" cy="638570"/>
          </a:xfrm>
        </p:spPr>
        <p:txBody>
          <a:bodyPr>
            <a:normAutofit/>
          </a:bodyPr>
          <a:lstStyle/>
          <a:p>
            <a:pPr algn="r"/>
            <a:r>
              <a:rPr lang="el-GR" sz="1600" dirty="0">
                <a:solidFill>
                  <a:schemeClr val="bg2">
                    <a:lumMod val="25000"/>
                  </a:schemeClr>
                </a:solidFill>
              </a:rPr>
              <a:t>Βιώνοντας τα βιβλικά «μοτίβα του Θανάτου και της Ζωής»</a:t>
            </a:r>
            <a:br>
              <a:rPr lang="en-US" sz="800" dirty="0">
                <a:solidFill>
                  <a:schemeClr val="bg2">
                    <a:lumMod val="25000"/>
                  </a:schemeClr>
                </a:solidFill>
              </a:rPr>
            </a:br>
            <a:endParaRPr lang="de-DE" sz="1600" dirty="0"/>
          </a:p>
        </p:txBody>
      </p:sp>
      <p:sp>
        <p:nvSpPr>
          <p:cNvPr id="10" name="Text Placeholder 9">
            <a:extLst>
              <a:ext uri="{FF2B5EF4-FFF2-40B4-BE49-F238E27FC236}">
                <a16:creationId xmlns:a16="http://schemas.microsoft.com/office/drawing/2014/main" id="{3364ED88-72A6-4010-B7BC-16971466F5CB}"/>
              </a:ext>
            </a:extLst>
          </p:cNvPr>
          <p:cNvSpPr>
            <a:spLocks noGrp="1"/>
          </p:cNvSpPr>
          <p:nvPr>
            <p:ph type="body" idx="1"/>
          </p:nvPr>
        </p:nvSpPr>
        <p:spPr>
          <a:xfrm>
            <a:off x="1097280" y="1211959"/>
            <a:ext cx="6549224" cy="755376"/>
          </a:xfrm>
        </p:spPr>
        <p:txBody>
          <a:bodyPr/>
          <a:lstStyle/>
          <a:p>
            <a:pPr algn="ctr"/>
            <a:r>
              <a:rPr lang="el-GR" b="1" u="sng" dirty="0">
                <a:latin typeface="Palatino Linotype" panose="02040502050505030304" pitchFamily="18" charset="0"/>
              </a:rPr>
              <a:t>2. γ</a:t>
            </a:r>
            <a:r>
              <a:rPr lang="el-GR" b="1" u="sng" cap="none" dirty="0">
                <a:latin typeface="Palatino Linotype" panose="02040502050505030304" pitchFamily="18" charset="0"/>
              </a:rPr>
              <a:t>ένεσις</a:t>
            </a:r>
            <a:r>
              <a:rPr lang="el-GR" sz="2000" b="1" u="sng" dirty="0">
                <a:latin typeface="Palatino Linotype" panose="02040502050505030304" pitchFamily="18" charset="0"/>
              </a:rPr>
              <a:t> </a:t>
            </a:r>
          </a:p>
          <a:p>
            <a:endParaRPr lang="de-DE" dirty="0"/>
          </a:p>
        </p:txBody>
      </p:sp>
      <p:sp>
        <p:nvSpPr>
          <p:cNvPr id="11" name="Content Placeholder 10">
            <a:extLst>
              <a:ext uri="{FF2B5EF4-FFF2-40B4-BE49-F238E27FC236}">
                <a16:creationId xmlns:a16="http://schemas.microsoft.com/office/drawing/2014/main" id="{415D176E-DE62-4994-94CD-B5110CB91C00}"/>
              </a:ext>
            </a:extLst>
          </p:cNvPr>
          <p:cNvSpPr>
            <a:spLocks noGrp="1"/>
          </p:cNvSpPr>
          <p:nvPr>
            <p:ph sz="half" idx="2"/>
          </p:nvPr>
        </p:nvSpPr>
        <p:spPr>
          <a:xfrm>
            <a:off x="185532" y="2398644"/>
            <a:ext cx="4121425" cy="3470452"/>
          </a:xfrm>
        </p:spPr>
        <p:txBody>
          <a:bodyPr>
            <a:normAutofit/>
          </a:bodyPr>
          <a:lstStyle/>
          <a:p>
            <a:pPr algn="ctr"/>
            <a:r>
              <a:rPr lang="el-GR" sz="1800" b="1" u="sng" dirty="0">
                <a:latin typeface="Palatino Linotype" panose="02040502050505030304" pitchFamily="18" charset="0"/>
              </a:rPr>
              <a:t>Κεφ. 1 – 11: Η κοινή ιστορία όλων των ανθρώπων (</a:t>
            </a:r>
            <a:r>
              <a:rPr lang="de-DE" sz="1800" b="1" u="sng" dirty="0">
                <a:latin typeface="Palatino Linotype" panose="02040502050505030304" pitchFamily="18" charset="0"/>
              </a:rPr>
              <a:t>Urgeschichte</a:t>
            </a:r>
            <a:r>
              <a:rPr lang="el-GR" sz="1800" b="1" u="sng" dirty="0">
                <a:latin typeface="Palatino Linotype" panose="02040502050505030304" pitchFamily="18" charset="0"/>
              </a:rPr>
              <a:t>)</a:t>
            </a:r>
          </a:p>
          <a:p>
            <a:pPr algn="ctr"/>
            <a:endParaRPr lang="el-GR" sz="1800" b="1" u="sng" dirty="0">
              <a:latin typeface="Palatino Linotype" panose="02040502050505030304" pitchFamily="18" charset="0"/>
            </a:endParaRPr>
          </a:p>
          <a:p>
            <a:pPr algn="ctr"/>
            <a:r>
              <a:rPr lang="el-GR" sz="1800" b="1" dirty="0">
                <a:latin typeface="Palatino Linotype" panose="02040502050505030304" pitchFamily="18" charset="0"/>
              </a:rPr>
              <a:t>Δημιουργία (1 - 2)</a:t>
            </a:r>
          </a:p>
          <a:p>
            <a:pPr algn="ctr"/>
            <a:r>
              <a:rPr lang="el-GR" sz="1800" b="1" dirty="0">
                <a:latin typeface="Palatino Linotype" panose="02040502050505030304" pitchFamily="18" charset="0"/>
              </a:rPr>
              <a:t>Πτώση του ανθρώπου (3 - 5)</a:t>
            </a:r>
          </a:p>
          <a:p>
            <a:pPr algn="ctr"/>
            <a:r>
              <a:rPr lang="el-GR" sz="1800" b="1" dirty="0">
                <a:latin typeface="Palatino Linotype" panose="02040502050505030304" pitchFamily="18" charset="0"/>
              </a:rPr>
              <a:t>Κατακλυσμός (6 - 9)</a:t>
            </a:r>
          </a:p>
          <a:p>
            <a:pPr algn="ctr"/>
            <a:r>
              <a:rPr lang="el-GR" sz="1800" b="1" dirty="0">
                <a:latin typeface="Palatino Linotype" panose="02040502050505030304" pitchFamily="18" charset="0"/>
              </a:rPr>
              <a:t>Βαβέλ (10 - 11)</a:t>
            </a:r>
          </a:p>
          <a:p>
            <a:endParaRPr lang="de-DE" dirty="0"/>
          </a:p>
        </p:txBody>
      </p:sp>
      <p:sp>
        <p:nvSpPr>
          <p:cNvPr id="12" name="Text Placeholder 11">
            <a:extLst>
              <a:ext uri="{FF2B5EF4-FFF2-40B4-BE49-F238E27FC236}">
                <a16:creationId xmlns:a16="http://schemas.microsoft.com/office/drawing/2014/main" id="{EC7FECBC-388F-4675-8047-71E4F017F8B5}"/>
              </a:ext>
            </a:extLst>
          </p:cNvPr>
          <p:cNvSpPr>
            <a:spLocks noGrp="1"/>
          </p:cNvSpPr>
          <p:nvPr>
            <p:ph type="body" sz="quarter" idx="3"/>
          </p:nvPr>
        </p:nvSpPr>
        <p:spPr>
          <a:xfrm>
            <a:off x="9409042" y="2057400"/>
            <a:ext cx="1746637" cy="736282"/>
          </a:xfrm>
        </p:spPr>
        <p:txBody>
          <a:bodyPr/>
          <a:lstStyle/>
          <a:p>
            <a:endParaRPr lang="de-DE" dirty="0"/>
          </a:p>
        </p:txBody>
      </p:sp>
      <p:sp>
        <p:nvSpPr>
          <p:cNvPr id="13" name="Content Placeholder 12">
            <a:extLst>
              <a:ext uri="{FF2B5EF4-FFF2-40B4-BE49-F238E27FC236}">
                <a16:creationId xmlns:a16="http://schemas.microsoft.com/office/drawing/2014/main" id="{D88F3DD2-7710-49F7-8C33-04EF84827A59}"/>
              </a:ext>
            </a:extLst>
          </p:cNvPr>
          <p:cNvSpPr>
            <a:spLocks noGrp="1"/>
          </p:cNvSpPr>
          <p:nvPr>
            <p:ph sz="quarter" idx="4"/>
          </p:nvPr>
        </p:nvSpPr>
        <p:spPr>
          <a:xfrm>
            <a:off x="4611758" y="2398643"/>
            <a:ext cx="4121426" cy="3470452"/>
          </a:xfrm>
        </p:spPr>
        <p:txBody>
          <a:bodyPr>
            <a:normAutofit/>
          </a:bodyPr>
          <a:lstStyle/>
          <a:p>
            <a:pPr algn="ctr"/>
            <a:r>
              <a:rPr lang="el-GR" sz="1800" b="1" u="sng" dirty="0">
                <a:latin typeface="Palatino Linotype" panose="02040502050505030304" pitchFamily="18" charset="0"/>
              </a:rPr>
              <a:t>Κεφ. 12 – 50: Η ιστορία ενός λαού, του Ισραήλ</a:t>
            </a:r>
          </a:p>
          <a:p>
            <a:pPr algn="ctr"/>
            <a:endParaRPr lang="el-GR" sz="1800" b="1" u="sng" dirty="0">
              <a:latin typeface="Palatino Linotype" panose="02040502050505030304" pitchFamily="18" charset="0"/>
            </a:endParaRPr>
          </a:p>
          <a:p>
            <a:pPr algn="ctr"/>
            <a:r>
              <a:rPr lang="el-GR" sz="1800" b="1" dirty="0">
                <a:latin typeface="Palatino Linotype" panose="02040502050505030304" pitchFamily="18" charset="0"/>
              </a:rPr>
              <a:t>Αβραάμ (12 - 25)</a:t>
            </a:r>
          </a:p>
          <a:p>
            <a:pPr algn="ctr"/>
            <a:r>
              <a:rPr lang="el-GR" sz="1800" b="1" dirty="0">
                <a:latin typeface="Palatino Linotype" panose="02040502050505030304" pitchFamily="18" charset="0"/>
              </a:rPr>
              <a:t>Ισαάκ (25 - 28)</a:t>
            </a:r>
          </a:p>
          <a:p>
            <a:pPr algn="ctr"/>
            <a:r>
              <a:rPr lang="el-GR" sz="1800" b="1" dirty="0">
                <a:latin typeface="Palatino Linotype" panose="02040502050505030304" pitchFamily="18" charset="0"/>
              </a:rPr>
              <a:t>Ιακώβ (28 - 36)</a:t>
            </a:r>
          </a:p>
          <a:p>
            <a:pPr algn="ctr"/>
            <a:r>
              <a:rPr lang="el-GR" sz="1800" b="1" dirty="0">
                <a:latin typeface="Palatino Linotype" panose="02040502050505030304" pitchFamily="18" charset="0"/>
              </a:rPr>
              <a:t>Ιωσήφ (37 - 50)</a:t>
            </a:r>
            <a:endParaRPr lang="de-DE" b="1" dirty="0"/>
          </a:p>
        </p:txBody>
      </p:sp>
      <p:cxnSp>
        <p:nvCxnSpPr>
          <p:cNvPr id="15" name="Straight Arrow Connector 14">
            <a:extLst>
              <a:ext uri="{FF2B5EF4-FFF2-40B4-BE49-F238E27FC236}">
                <a16:creationId xmlns:a16="http://schemas.microsoft.com/office/drawing/2014/main" id="{C1BA9AC9-329F-4209-96E6-262D3BEE13A7}"/>
              </a:ext>
            </a:extLst>
          </p:cNvPr>
          <p:cNvCxnSpPr/>
          <p:nvPr/>
        </p:nvCxnSpPr>
        <p:spPr>
          <a:xfrm flipH="1">
            <a:off x="2226365" y="1510748"/>
            <a:ext cx="1895061" cy="75537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81B67D96-8484-4D90-9F7E-6C8CE88C6E47}"/>
              </a:ext>
            </a:extLst>
          </p:cNvPr>
          <p:cNvCxnSpPr/>
          <p:nvPr/>
        </p:nvCxnSpPr>
        <p:spPr>
          <a:xfrm>
            <a:off x="4611758" y="1510747"/>
            <a:ext cx="2001077" cy="7553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8" name="Picture 17">
            <a:extLst>
              <a:ext uri="{FF2B5EF4-FFF2-40B4-BE49-F238E27FC236}">
                <a16:creationId xmlns:a16="http://schemas.microsoft.com/office/drawing/2014/main" id="{1C9CC6FB-251A-4DAE-8CB1-EF9AA352E82E}"/>
              </a:ext>
            </a:extLst>
          </p:cNvPr>
          <p:cNvPicPr>
            <a:picLocks noChangeAspect="1"/>
          </p:cNvPicPr>
          <p:nvPr/>
        </p:nvPicPr>
        <p:blipFill>
          <a:blip r:embed="rId3"/>
          <a:stretch>
            <a:fillRect/>
          </a:stretch>
        </p:blipFill>
        <p:spPr>
          <a:xfrm>
            <a:off x="8918716" y="1967336"/>
            <a:ext cx="3273284" cy="3606204"/>
          </a:xfrm>
          <a:prstGeom prst="rect">
            <a:avLst/>
          </a:prstGeom>
        </p:spPr>
      </p:pic>
    </p:spTree>
    <p:extLst>
      <p:ext uri="{BB962C8B-B14F-4D97-AF65-F5344CB8AC3E}">
        <p14:creationId xmlns:p14="http://schemas.microsoft.com/office/powerpoint/2010/main" val="769030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40CFEF-B64A-4CA8-BBDB-BF2377D516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60032"/>
          </a:xfrm>
          <a:prstGeom prst="rect">
            <a:avLst/>
          </a:prstGeom>
        </p:spPr>
      </p:pic>
      <p:sp>
        <p:nvSpPr>
          <p:cNvPr id="5" name="Title 4">
            <a:extLst>
              <a:ext uri="{FF2B5EF4-FFF2-40B4-BE49-F238E27FC236}">
                <a16:creationId xmlns:a16="http://schemas.microsoft.com/office/drawing/2014/main" id="{C91819BE-C0C4-4E78-8596-E50F1949B095}"/>
              </a:ext>
            </a:extLst>
          </p:cNvPr>
          <p:cNvSpPr>
            <a:spLocks noGrp="1"/>
          </p:cNvSpPr>
          <p:nvPr>
            <p:ph type="title"/>
          </p:nvPr>
        </p:nvSpPr>
        <p:spPr>
          <a:xfrm>
            <a:off x="6096000" y="286604"/>
            <a:ext cx="5486400" cy="736282"/>
          </a:xfrm>
        </p:spPr>
        <p:txBody>
          <a:bodyPr>
            <a:noAutofit/>
          </a:bodyPr>
          <a:lstStyle/>
          <a:p>
            <a:r>
              <a:rPr lang="el-GR" sz="1600" dirty="0">
                <a:solidFill>
                  <a:srgbClr val="E8E3CE">
                    <a:lumMod val="25000"/>
                  </a:srgbClr>
                </a:solidFill>
              </a:rPr>
              <a:t>Βιώνοντας τα βιβλικά «μοτίβα του Θανάτου και της Ζωής»</a:t>
            </a:r>
            <a:br>
              <a:rPr lang="en-US" sz="1600" dirty="0">
                <a:solidFill>
                  <a:srgbClr val="E8E3CE">
                    <a:lumMod val="25000"/>
                  </a:srgbClr>
                </a:solidFill>
              </a:rPr>
            </a:br>
            <a:endParaRPr lang="de-DE" sz="1600" dirty="0"/>
          </a:p>
        </p:txBody>
      </p:sp>
      <p:sp>
        <p:nvSpPr>
          <p:cNvPr id="8" name="Text Placeholder 7">
            <a:extLst>
              <a:ext uri="{FF2B5EF4-FFF2-40B4-BE49-F238E27FC236}">
                <a16:creationId xmlns:a16="http://schemas.microsoft.com/office/drawing/2014/main" id="{D9A6CC1C-D212-418B-A608-1334E4C3DAC1}"/>
              </a:ext>
            </a:extLst>
          </p:cNvPr>
          <p:cNvSpPr>
            <a:spLocks noGrp="1"/>
          </p:cNvSpPr>
          <p:nvPr>
            <p:ph type="body" idx="1"/>
          </p:nvPr>
        </p:nvSpPr>
        <p:spPr>
          <a:xfrm>
            <a:off x="516835" y="1022886"/>
            <a:ext cx="10638845" cy="736282"/>
          </a:xfrm>
        </p:spPr>
        <p:txBody>
          <a:bodyPr>
            <a:normAutofit fontScale="40000" lnSpcReduction="20000"/>
          </a:bodyPr>
          <a:lstStyle/>
          <a:p>
            <a:pPr algn="ctr"/>
            <a:r>
              <a:rPr lang="el-GR" sz="5000" b="1" dirty="0">
                <a:latin typeface="Palatino Linotype" panose="02040502050505030304" pitchFamily="18" charset="0"/>
              </a:rPr>
              <a:t>Γεν. 1-11: </a:t>
            </a:r>
            <a:r>
              <a:rPr lang="el-GR" sz="5000" b="1" dirty="0" err="1">
                <a:latin typeface="Palatino Linotype" panose="02040502050505030304" pitchFamily="18" charset="0"/>
              </a:rPr>
              <a:t>Π</a:t>
            </a:r>
            <a:r>
              <a:rPr lang="el-GR" sz="5000" b="1" cap="none" dirty="0" err="1">
                <a:latin typeface="Palatino Linotype" panose="02040502050505030304" pitchFamily="18" charset="0"/>
              </a:rPr>
              <a:t>ρωτοϊστορία</a:t>
            </a:r>
            <a:endParaRPr lang="el-GR" sz="5000" b="1" dirty="0">
              <a:latin typeface="Palatino Linotype" panose="02040502050505030304" pitchFamily="18" charset="0"/>
            </a:endParaRPr>
          </a:p>
          <a:p>
            <a:endParaRPr lang="de-DE" dirty="0"/>
          </a:p>
        </p:txBody>
      </p:sp>
      <p:sp>
        <p:nvSpPr>
          <p:cNvPr id="9" name="Content Placeholder 8">
            <a:extLst>
              <a:ext uri="{FF2B5EF4-FFF2-40B4-BE49-F238E27FC236}">
                <a16:creationId xmlns:a16="http://schemas.microsoft.com/office/drawing/2014/main" id="{97E36E97-7E5A-4668-BBE2-F7D6A8CC60D8}"/>
              </a:ext>
            </a:extLst>
          </p:cNvPr>
          <p:cNvSpPr>
            <a:spLocks noGrp="1"/>
          </p:cNvSpPr>
          <p:nvPr>
            <p:ph sz="half" idx="2"/>
          </p:nvPr>
        </p:nvSpPr>
        <p:spPr>
          <a:xfrm>
            <a:off x="1" y="2057400"/>
            <a:ext cx="6241774" cy="4157870"/>
          </a:xfrm>
        </p:spPr>
        <p:txBody>
          <a:bodyPr>
            <a:normAutofit/>
          </a:bodyPr>
          <a:lstStyle/>
          <a:p>
            <a:pPr algn="ctr"/>
            <a:r>
              <a:rPr lang="el-GR" b="1" u="sng" dirty="0">
                <a:latin typeface="Palatino Linotype" panose="02040502050505030304" pitchFamily="18" charset="0"/>
              </a:rPr>
              <a:t>Τρεις προσπάθειες </a:t>
            </a:r>
            <a:r>
              <a:rPr lang="el-GR" b="1" u="sng" dirty="0" err="1">
                <a:latin typeface="Palatino Linotype" panose="02040502050505030304" pitchFamily="18" charset="0"/>
              </a:rPr>
              <a:t>ισοθεΐας</a:t>
            </a:r>
            <a:endParaRPr lang="el-GR" b="1" u="sng" dirty="0">
              <a:latin typeface="Palatino Linotype" panose="02040502050505030304" pitchFamily="18" charset="0"/>
            </a:endParaRPr>
          </a:p>
          <a:p>
            <a:pPr algn="ctr"/>
            <a:r>
              <a:rPr lang="el-GR" b="1" dirty="0">
                <a:latin typeface="Palatino Linotype" panose="02040502050505030304" pitchFamily="18" charset="0"/>
              </a:rPr>
              <a:t>1. </a:t>
            </a:r>
            <a:r>
              <a:rPr lang="el-GR" b="1" i="1" dirty="0">
                <a:latin typeface="Palatino Linotype" panose="02040502050505030304" pitchFamily="18" charset="0"/>
              </a:rPr>
              <a:t>Γεν</a:t>
            </a:r>
            <a:r>
              <a:rPr lang="el-GR" b="1" dirty="0">
                <a:latin typeface="Palatino Linotype" panose="02040502050505030304" pitchFamily="18" charset="0"/>
              </a:rPr>
              <a:t> 2-3: Βρώση του απαγορευμένου καρπού (Γνώση)</a:t>
            </a:r>
          </a:p>
          <a:p>
            <a:pPr algn="ctr"/>
            <a:endParaRPr lang="el-GR" b="1" dirty="0">
              <a:latin typeface="Palatino Linotype" panose="02040502050505030304" pitchFamily="18" charset="0"/>
            </a:endParaRPr>
          </a:p>
          <a:p>
            <a:pPr algn="ctr"/>
            <a:r>
              <a:rPr lang="el-GR" b="1" dirty="0">
                <a:latin typeface="Palatino Linotype" panose="02040502050505030304" pitchFamily="18" charset="0"/>
              </a:rPr>
              <a:t>2. </a:t>
            </a:r>
            <a:r>
              <a:rPr lang="el-GR" b="1" i="1" dirty="0">
                <a:latin typeface="Palatino Linotype" panose="02040502050505030304" pitchFamily="18" charset="0"/>
              </a:rPr>
              <a:t>Γεν</a:t>
            </a:r>
            <a:r>
              <a:rPr lang="el-GR" b="1" dirty="0">
                <a:latin typeface="Palatino Linotype" panose="02040502050505030304" pitchFamily="18" charset="0"/>
              </a:rPr>
              <a:t>. 6, 1-8: Πεπτωκότες Άγγελοι και Γίγαντες (Βελτίωση του είδους)</a:t>
            </a:r>
          </a:p>
          <a:p>
            <a:pPr algn="ctr"/>
            <a:endParaRPr lang="el-GR" b="1" dirty="0">
              <a:latin typeface="Palatino Linotype" panose="02040502050505030304" pitchFamily="18" charset="0"/>
            </a:endParaRPr>
          </a:p>
          <a:p>
            <a:pPr algn="ctr"/>
            <a:r>
              <a:rPr lang="el-GR" b="1" dirty="0">
                <a:latin typeface="Palatino Linotype" panose="02040502050505030304" pitchFamily="18" charset="0"/>
              </a:rPr>
              <a:t>3. </a:t>
            </a:r>
            <a:r>
              <a:rPr lang="el-GR" b="1" i="1" dirty="0">
                <a:latin typeface="Palatino Linotype" panose="02040502050505030304" pitchFamily="18" charset="0"/>
              </a:rPr>
              <a:t>Γεν</a:t>
            </a:r>
            <a:r>
              <a:rPr lang="el-GR" b="1" dirty="0">
                <a:latin typeface="Palatino Linotype" panose="02040502050505030304" pitchFamily="18" charset="0"/>
              </a:rPr>
              <a:t>. 11, 1-9: Πύργος της Βαβέλ (Τεχνολογία)</a:t>
            </a:r>
            <a:endParaRPr lang="de-DE" b="1" dirty="0">
              <a:latin typeface="Palatino Linotype" panose="02040502050505030304" pitchFamily="18" charset="0"/>
            </a:endParaRPr>
          </a:p>
          <a:p>
            <a:endParaRPr lang="de-DE" dirty="0"/>
          </a:p>
        </p:txBody>
      </p:sp>
      <p:sp>
        <p:nvSpPr>
          <p:cNvPr id="10" name="Text Placeholder 9">
            <a:extLst>
              <a:ext uri="{FF2B5EF4-FFF2-40B4-BE49-F238E27FC236}">
                <a16:creationId xmlns:a16="http://schemas.microsoft.com/office/drawing/2014/main" id="{2877D4EB-5268-4C3B-9E66-F3F0A11B27E7}"/>
              </a:ext>
            </a:extLst>
          </p:cNvPr>
          <p:cNvSpPr>
            <a:spLocks noGrp="1"/>
          </p:cNvSpPr>
          <p:nvPr>
            <p:ph type="body" sz="quarter" idx="3"/>
          </p:nvPr>
        </p:nvSpPr>
        <p:spPr>
          <a:xfrm>
            <a:off x="11429848" y="2570922"/>
            <a:ext cx="603125" cy="222760"/>
          </a:xfrm>
        </p:spPr>
        <p:txBody>
          <a:bodyPr>
            <a:normAutofit fontScale="40000" lnSpcReduction="20000"/>
          </a:bodyPr>
          <a:lstStyle/>
          <a:p>
            <a:endParaRPr lang="de-DE" dirty="0"/>
          </a:p>
        </p:txBody>
      </p:sp>
      <p:sp>
        <p:nvSpPr>
          <p:cNvPr id="11" name="Content Placeholder 10">
            <a:extLst>
              <a:ext uri="{FF2B5EF4-FFF2-40B4-BE49-F238E27FC236}">
                <a16:creationId xmlns:a16="http://schemas.microsoft.com/office/drawing/2014/main" id="{1FEEF6EF-36F5-491D-A9C6-99993F981C4A}"/>
              </a:ext>
            </a:extLst>
          </p:cNvPr>
          <p:cNvSpPr>
            <a:spLocks noGrp="1"/>
          </p:cNvSpPr>
          <p:nvPr>
            <p:ph sz="quarter" idx="4"/>
          </p:nvPr>
        </p:nvSpPr>
        <p:spPr>
          <a:xfrm>
            <a:off x="6515944" y="2057400"/>
            <a:ext cx="4639736" cy="4157869"/>
          </a:xfrm>
        </p:spPr>
        <p:txBody>
          <a:bodyPr>
            <a:normAutofit/>
          </a:bodyPr>
          <a:lstStyle/>
          <a:p>
            <a:pPr algn="ctr"/>
            <a:r>
              <a:rPr lang="el-GR" b="1" u="sng" dirty="0">
                <a:latin typeface="Palatino Linotype" panose="02040502050505030304" pitchFamily="18" charset="0"/>
              </a:rPr>
              <a:t>Τρεις τιμωρίες</a:t>
            </a:r>
          </a:p>
          <a:p>
            <a:pPr algn="ctr"/>
            <a:r>
              <a:rPr lang="el-GR" b="1" dirty="0">
                <a:latin typeface="Palatino Linotype" panose="02040502050505030304" pitchFamily="18" charset="0"/>
              </a:rPr>
              <a:t>1. Έξοδος Πρωτοπλάστων από τον Παράδεισο</a:t>
            </a:r>
          </a:p>
          <a:p>
            <a:pPr algn="ctr"/>
            <a:endParaRPr lang="el-GR" b="1" dirty="0">
              <a:latin typeface="Palatino Linotype" panose="02040502050505030304" pitchFamily="18" charset="0"/>
            </a:endParaRPr>
          </a:p>
          <a:p>
            <a:pPr algn="ctr"/>
            <a:r>
              <a:rPr lang="el-GR" b="1" dirty="0">
                <a:latin typeface="Palatino Linotype" panose="02040502050505030304" pitchFamily="18" charset="0"/>
              </a:rPr>
              <a:t>2. Κατακλυσμός</a:t>
            </a:r>
          </a:p>
          <a:p>
            <a:pPr marL="0" indent="0" algn="ctr">
              <a:buNone/>
            </a:pPr>
            <a:endParaRPr lang="el-GR" b="1" dirty="0">
              <a:latin typeface="Palatino Linotype" panose="02040502050505030304" pitchFamily="18" charset="0"/>
            </a:endParaRPr>
          </a:p>
          <a:p>
            <a:pPr algn="ctr"/>
            <a:r>
              <a:rPr lang="el-GR" b="1" dirty="0">
                <a:latin typeface="Palatino Linotype" panose="02040502050505030304" pitchFamily="18" charset="0"/>
              </a:rPr>
              <a:t>3. Διαχωρισμός των γλωσσών και διασκορπισμός του ανθρώπινου γένους</a:t>
            </a:r>
            <a:endParaRPr lang="de-DE" b="1" dirty="0">
              <a:latin typeface="Palatino Linotype" panose="02040502050505030304" pitchFamily="18" charset="0"/>
            </a:endParaRPr>
          </a:p>
        </p:txBody>
      </p:sp>
      <p:cxnSp>
        <p:nvCxnSpPr>
          <p:cNvPr id="13" name="Straight Arrow Connector 12">
            <a:extLst>
              <a:ext uri="{FF2B5EF4-FFF2-40B4-BE49-F238E27FC236}">
                <a16:creationId xmlns:a16="http://schemas.microsoft.com/office/drawing/2014/main" id="{087E53DE-18F0-4273-AFBF-7908C045C7E0}"/>
              </a:ext>
            </a:extLst>
          </p:cNvPr>
          <p:cNvCxnSpPr/>
          <p:nvPr/>
        </p:nvCxnSpPr>
        <p:spPr>
          <a:xfrm>
            <a:off x="6096000" y="2793682"/>
            <a:ext cx="583096"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7" name="Straight Arrow Connector 16">
            <a:extLst>
              <a:ext uri="{FF2B5EF4-FFF2-40B4-BE49-F238E27FC236}">
                <a16:creationId xmlns:a16="http://schemas.microsoft.com/office/drawing/2014/main" id="{AC729ABA-8DF8-423D-ACD2-9597120A2C51}"/>
              </a:ext>
            </a:extLst>
          </p:cNvPr>
          <p:cNvCxnSpPr/>
          <p:nvPr/>
        </p:nvCxnSpPr>
        <p:spPr>
          <a:xfrm>
            <a:off x="6095999" y="4136334"/>
            <a:ext cx="857265"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9" name="Straight Arrow Connector 18">
            <a:extLst>
              <a:ext uri="{FF2B5EF4-FFF2-40B4-BE49-F238E27FC236}">
                <a16:creationId xmlns:a16="http://schemas.microsoft.com/office/drawing/2014/main" id="{11052F67-3EE8-4164-BC87-D22503532663}"/>
              </a:ext>
            </a:extLst>
          </p:cNvPr>
          <p:cNvCxnSpPr>
            <a:cxnSpLocks/>
          </p:cNvCxnSpPr>
          <p:nvPr/>
        </p:nvCxnSpPr>
        <p:spPr>
          <a:xfrm>
            <a:off x="5976730" y="5334000"/>
            <a:ext cx="808383"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237560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1DBCBB-B996-4FC2-A60E-8787DED740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sp>
        <p:nvSpPr>
          <p:cNvPr id="4" name="TextBox 3">
            <a:extLst>
              <a:ext uri="{FF2B5EF4-FFF2-40B4-BE49-F238E27FC236}">
                <a16:creationId xmlns:a16="http://schemas.microsoft.com/office/drawing/2014/main" id="{201FC6EA-006D-495F-BFC7-C56C74E494B0}"/>
              </a:ext>
            </a:extLst>
          </p:cNvPr>
          <p:cNvSpPr txBox="1"/>
          <p:nvPr/>
        </p:nvSpPr>
        <p:spPr>
          <a:xfrm>
            <a:off x="1701801" y="428263"/>
            <a:ext cx="10011780" cy="369332"/>
          </a:xfrm>
          <a:prstGeom prst="rect">
            <a:avLst/>
          </a:prstGeom>
          <a:noFill/>
        </p:spPr>
        <p:txBody>
          <a:bodyPr wrap="square" rtlCol="0">
            <a:spAutoFit/>
          </a:bodyPr>
          <a:lstStyle/>
          <a:p>
            <a:pPr lvl="0" algn="r"/>
            <a:r>
              <a:rPr lang="el-GR" dirty="0">
                <a:solidFill>
                  <a:srgbClr val="E8E3CE">
                    <a:lumMod val="25000"/>
                  </a:srgbClr>
                </a:solidFill>
              </a:rPr>
              <a:t>Βιώνοντας τα βιβλικά «μοτίβα του Θανάτου και της Ζωής»</a:t>
            </a:r>
            <a:endParaRPr lang="en-US" dirty="0">
              <a:solidFill>
                <a:srgbClr val="E8E3CE">
                  <a:lumMod val="25000"/>
                </a:srgbClr>
              </a:solidFill>
            </a:endParaRPr>
          </a:p>
        </p:txBody>
      </p:sp>
      <p:sp>
        <p:nvSpPr>
          <p:cNvPr id="5" name="TextBox 4">
            <a:extLst>
              <a:ext uri="{FF2B5EF4-FFF2-40B4-BE49-F238E27FC236}">
                <a16:creationId xmlns:a16="http://schemas.microsoft.com/office/drawing/2014/main" id="{C2B106CD-3335-45E0-9B66-6F64E88597B0}"/>
              </a:ext>
            </a:extLst>
          </p:cNvPr>
          <p:cNvSpPr txBox="1"/>
          <p:nvPr/>
        </p:nvSpPr>
        <p:spPr>
          <a:xfrm>
            <a:off x="1701801" y="973587"/>
            <a:ext cx="9953905" cy="523220"/>
          </a:xfrm>
          <a:prstGeom prst="rect">
            <a:avLst/>
          </a:prstGeom>
          <a:noFill/>
        </p:spPr>
        <p:txBody>
          <a:bodyPr wrap="square" rtlCol="0">
            <a:spAutoFit/>
          </a:bodyPr>
          <a:lstStyle/>
          <a:p>
            <a:pPr algn="ctr"/>
            <a:r>
              <a:rPr lang="el-GR" sz="2800" dirty="0">
                <a:solidFill>
                  <a:srgbClr val="696464"/>
                </a:solidFill>
                <a:latin typeface="Palatino Linotype" panose="02040502050505030304" pitchFamily="18" charset="0"/>
              </a:rPr>
              <a:t>Ανατομία της Αμαρτίας: </a:t>
            </a:r>
            <a:r>
              <a:rPr lang="el-GR" sz="2800" b="1" dirty="0">
                <a:solidFill>
                  <a:srgbClr val="696464"/>
                </a:solidFill>
                <a:latin typeface="Palatino Linotype" panose="02040502050505030304" pitchFamily="18" charset="0"/>
              </a:rPr>
              <a:t>«Και </a:t>
            </a:r>
            <a:r>
              <a:rPr lang="el-GR" sz="2800" b="1" dirty="0" err="1">
                <a:solidFill>
                  <a:srgbClr val="696464"/>
                </a:solidFill>
                <a:latin typeface="Palatino Linotype" panose="02040502050505030304" pitchFamily="18" charset="0"/>
              </a:rPr>
              <a:t>έσεσθε</a:t>
            </a:r>
            <a:r>
              <a:rPr lang="el-GR" sz="2800" b="1" dirty="0">
                <a:solidFill>
                  <a:srgbClr val="696464"/>
                </a:solidFill>
                <a:latin typeface="Palatino Linotype" panose="02040502050505030304" pitchFamily="18" charset="0"/>
              </a:rPr>
              <a:t> ως Θεοί»</a:t>
            </a:r>
            <a:endParaRPr lang="el-GR" sz="2800" dirty="0">
              <a:latin typeface="Palatino Linotype" panose="02040502050505030304" pitchFamily="18" charset="0"/>
            </a:endParaRPr>
          </a:p>
        </p:txBody>
      </p:sp>
      <p:pic>
        <p:nvPicPr>
          <p:cNvPr id="6" name="3 - Θέση περιεχομένου"/>
          <p:cNvPicPr>
            <a:picLocks/>
          </p:cNvPicPr>
          <p:nvPr/>
        </p:nvPicPr>
        <p:blipFill>
          <a:blip r:embed="rId3" cstate="print"/>
          <a:srcRect/>
          <a:stretch>
            <a:fillRect/>
          </a:stretch>
        </p:blipFill>
        <p:spPr bwMode="auto">
          <a:xfrm>
            <a:off x="683568" y="2409914"/>
            <a:ext cx="4450709" cy="3646870"/>
          </a:xfrm>
          <a:prstGeom prst="rect">
            <a:avLst/>
          </a:prstGeom>
          <a:noFill/>
          <a:ln w="9525">
            <a:noFill/>
            <a:miter lim="800000"/>
            <a:headEnd/>
            <a:tailEnd/>
          </a:ln>
        </p:spPr>
      </p:pic>
      <p:pic>
        <p:nvPicPr>
          <p:cNvPr id="7" name="4 - Εικόνα" descr="apple 6 color logo"/>
          <p:cNvPicPr/>
          <p:nvPr/>
        </p:nvPicPr>
        <p:blipFill>
          <a:blip r:embed="rId4" cstate="print"/>
          <a:srcRect/>
          <a:stretch>
            <a:fillRect/>
          </a:stretch>
        </p:blipFill>
        <p:spPr bwMode="auto">
          <a:xfrm>
            <a:off x="7433433" y="3227962"/>
            <a:ext cx="3739487" cy="2592379"/>
          </a:xfrm>
          <a:prstGeom prst="rect">
            <a:avLst/>
          </a:prstGeom>
          <a:noFill/>
          <a:ln w="9525">
            <a:noFill/>
            <a:miter lim="800000"/>
            <a:headEnd/>
            <a:tailEnd/>
          </a:ln>
        </p:spPr>
      </p:pic>
    </p:spTree>
    <p:extLst>
      <p:ext uri="{BB962C8B-B14F-4D97-AF65-F5344CB8AC3E}">
        <p14:creationId xmlns:p14="http://schemas.microsoft.com/office/powerpoint/2010/main" val="1251587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4C09A2-B039-41CA-99C8-43C53283C8AE}"/>
              </a:ext>
            </a:extLst>
          </p:cNvPr>
          <p:cNvPicPr>
            <a:picLocks noChangeAspect="1"/>
          </p:cNvPicPr>
          <p:nvPr/>
        </p:nvPicPr>
        <p:blipFill>
          <a:blip r:embed="rId2"/>
          <a:stretch>
            <a:fillRect/>
          </a:stretch>
        </p:blipFill>
        <p:spPr>
          <a:xfrm>
            <a:off x="0" y="0"/>
            <a:ext cx="12192000" cy="6857999"/>
          </a:xfrm>
          <a:prstGeom prst="rect">
            <a:avLst/>
          </a:prstGeom>
        </p:spPr>
      </p:pic>
      <p:sp>
        <p:nvSpPr>
          <p:cNvPr id="5" name="Title 4">
            <a:extLst>
              <a:ext uri="{FF2B5EF4-FFF2-40B4-BE49-F238E27FC236}">
                <a16:creationId xmlns:a16="http://schemas.microsoft.com/office/drawing/2014/main" id="{A9713DD0-C540-42E3-AC0E-0054D8FCEFD3}"/>
              </a:ext>
            </a:extLst>
          </p:cNvPr>
          <p:cNvSpPr>
            <a:spLocks noGrp="1"/>
          </p:cNvSpPr>
          <p:nvPr>
            <p:ph type="title"/>
          </p:nvPr>
        </p:nvSpPr>
        <p:spPr>
          <a:xfrm>
            <a:off x="1097280" y="286603"/>
            <a:ext cx="10471868" cy="588039"/>
          </a:xfrm>
        </p:spPr>
        <p:txBody>
          <a:bodyPr>
            <a:noAutofit/>
          </a:bodyPr>
          <a:lstStyle/>
          <a:p>
            <a:pPr algn="r"/>
            <a:r>
              <a:rPr lang="el-GR" sz="1600" dirty="0">
                <a:solidFill>
                  <a:schemeClr val="bg2">
                    <a:lumMod val="25000"/>
                  </a:schemeClr>
                </a:solidFill>
                <a:latin typeface="Palatino Linotype" panose="02040502050505030304" pitchFamily="18" charset="0"/>
              </a:rPr>
              <a:t>Βιώνοντας τα βιβλικά «μοτίβα του Θανάτου και της Ζωής»</a:t>
            </a:r>
            <a:br>
              <a:rPr lang="en-US" sz="1600" dirty="0">
                <a:solidFill>
                  <a:schemeClr val="bg2">
                    <a:lumMod val="25000"/>
                  </a:schemeClr>
                </a:solidFill>
                <a:latin typeface="Palatino Linotype" panose="02040502050505030304" pitchFamily="18" charset="0"/>
              </a:rPr>
            </a:br>
            <a:endParaRPr lang="de-DE" sz="1600" dirty="0">
              <a:latin typeface="Palatino Linotype" panose="02040502050505030304" pitchFamily="18" charset="0"/>
            </a:endParaRPr>
          </a:p>
        </p:txBody>
      </p:sp>
      <p:sp>
        <p:nvSpPr>
          <p:cNvPr id="6" name="Content Placeholder 5">
            <a:extLst>
              <a:ext uri="{FF2B5EF4-FFF2-40B4-BE49-F238E27FC236}">
                <a16:creationId xmlns:a16="http://schemas.microsoft.com/office/drawing/2014/main" id="{2A8030C7-3D1B-4543-B30B-A860F25E5309}"/>
              </a:ext>
            </a:extLst>
          </p:cNvPr>
          <p:cNvSpPr>
            <a:spLocks noGrp="1"/>
          </p:cNvSpPr>
          <p:nvPr>
            <p:ph idx="1"/>
          </p:nvPr>
        </p:nvSpPr>
        <p:spPr>
          <a:xfrm>
            <a:off x="1097280" y="874642"/>
            <a:ext cx="10471868" cy="5393635"/>
          </a:xfrm>
        </p:spPr>
        <p:txBody>
          <a:bodyPr>
            <a:normAutofit/>
          </a:bodyPr>
          <a:lstStyle/>
          <a:p>
            <a:pPr marL="0" indent="0" algn="ctr">
              <a:buNone/>
            </a:pPr>
            <a:r>
              <a:rPr lang="el-GR" sz="2400" dirty="0">
                <a:latin typeface="Palatino Linotype" panose="02040502050505030304" pitchFamily="18" charset="0"/>
              </a:rPr>
              <a:t> 2.1. </a:t>
            </a:r>
            <a:r>
              <a:rPr lang="el-GR" sz="2400" b="1" dirty="0">
                <a:latin typeface="Palatino Linotype" panose="02040502050505030304" pitchFamily="18" charset="0"/>
              </a:rPr>
              <a:t>Η «Ιστορία του Παραδείσου» (</a:t>
            </a:r>
            <a:r>
              <a:rPr lang="el-GR" sz="2400" b="1" i="1" dirty="0">
                <a:latin typeface="Palatino Linotype" panose="02040502050505030304" pitchFamily="18" charset="0"/>
              </a:rPr>
              <a:t>Γεν</a:t>
            </a:r>
            <a:r>
              <a:rPr lang="el-GR" sz="2400" b="1" dirty="0">
                <a:latin typeface="Palatino Linotype" panose="02040502050505030304" pitchFamily="18" charset="0"/>
              </a:rPr>
              <a:t>. 2-3)</a:t>
            </a:r>
          </a:p>
          <a:p>
            <a:pPr marL="0" indent="0" algn="ctr">
              <a:buNone/>
            </a:pPr>
            <a:r>
              <a:rPr lang="en-US" u="sng" dirty="0" err="1">
                <a:latin typeface="Palatino Linotype" panose="02040502050505030304" pitchFamily="18" charset="0"/>
              </a:rPr>
              <a:t>i</a:t>
            </a:r>
            <a:r>
              <a:rPr lang="el-GR" u="sng" dirty="0">
                <a:latin typeface="Palatino Linotype" panose="02040502050505030304" pitchFamily="18" charset="0"/>
              </a:rPr>
              <a:t>. Η εντολή </a:t>
            </a:r>
          </a:p>
          <a:p>
            <a:r>
              <a:rPr lang="el-GR" b="1" i="1" dirty="0">
                <a:latin typeface="Palatino Linotype" panose="02040502050505030304" pitchFamily="18" charset="0"/>
              </a:rPr>
              <a:t>Γεν</a:t>
            </a:r>
            <a:r>
              <a:rPr lang="el-GR" b="1" dirty="0">
                <a:latin typeface="Palatino Linotype" panose="02040502050505030304" pitchFamily="18" charset="0"/>
              </a:rPr>
              <a:t>. 2,16-17: </a:t>
            </a:r>
            <a:r>
              <a:rPr lang="el-GR" sz="1800" i="1" dirty="0">
                <a:latin typeface="Palatino Linotype" panose="02040502050505030304" pitchFamily="18" charset="0"/>
              </a:rPr>
              <a:t>Πήρε, λοιπόν ο Κύριος ο Θεός τον άνθρωπο και τον έβαλε μέσα στον κήπο της Εδέμ για να τον καλλιεργεί και να τον προσέχει. Του έδωσε αυτήν την εντολή: «Από όλα τα δέντρα του κήπου μπορείς να τρως. Από το δέντρο της γνώσης του καλού και του κακού να μη φας. Γιατί την ίδια μέρα που θα φας απ’ αυτό, εξάπαντος θα πεθάνεις»</a:t>
            </a:r>
            <a:r>
              <a:rPr lang="en-US" sz="1800" i="1" dirty="0">
                <a:latin typeface="Palatino Linotype" panose="02040502050505030304" pitchFamily="18" charset="0"/>
              </a:rPr>
              <a:t>.</a:t>
            </a:r>
            <a:endParaRPr lang="el-GR" sz="1800" i="1" dirty="0">
              <a:latin typeface="Palatino Linotype" panose="02040502050505030304" pitchFamily="18" charset="0"/>
            </a:endParaRPr>
          </a:p>
          <a:p>
            <a:endParaRPr lang="en-US" sz="1800" i="1" dirty="0">
              <a:latin typeface="Palatino Linotype" panose="02040502050505030304" pitchFamily="18" charset="0"/>
            </a:endParaRPr>
          </a:p>
          <a:p>
            <a:pPr>
              <a:buFont typeface="Arial" panose="020B0604020202020204" pitchFamily="34" charset="0"/>
              <a:buChar char="•"/>
            </a:pPr>
            <a:r>
              <a:rPr lang="el-GR" sz="1800" dirty="0">
                <a:latin typeface="Palatino Linotype" panose="02040502050505030304" pitchFamily="18" charset="0"/>
              </a:rPr>
              <a:t>Προσφορά και απαγόρευση/ ελευθερία και όριο: Αρχικά δηλώνεται η πλήρης επάρκεια των αγαθών που χαρίζονται στον άνθρωπο και η πεποίθηση ότι δεν θα του λείψει τίποτε. Η παροχή ελευθερίας υφίσταται εντός συγκεκριμένων ορίων. </a:t>
            </a:r>
          </a:p>
          <a:p>
            <a:pPr>
              <a:buFont typeface="Arial" panose="020B0604020202020204" pitchFamily="34" charset="0"/>
              <a:buChar char="•"/>
            </a:pPr>
            <a:r>
              <a:rPr lang="el-GR" sz="1800" dirty="0">
                <a:latin typeface="Palatino Linotype" panose="02040502050505030304" pitchFamily="18" charset="0"/>
              </a:rPr>
              <a:t>«Γνώση - καλού και κακού»: α. συνολική γνώση των πάντων (γνωσιακή θεώρηση), β. παραβίαση εντολής (ηθική/ νομική θεώρηση), γ. σεξουαλική αφύπνιση - ωρίμανση (σεξουαλική θεώρηση).</a:t>
            </a:r>
            <a:r>
              <a:rPr lang="en-US" sz="1800" dirty="0">
                <a:latin typeface="Palatino Linotype" panose="02040502050505030304" pitchFamily="18" charset="0"/>
              </a:rPr>
              <a:t>  </a:t>
            </a:r>
            <a:endParaRPr lang="el-GR" sz="1800" dirty="0">
              <a:latin typeface="Palatino Linotype" panose="02040502050505030304" pitchFamily="18" charset="0"/>
            </a:endParaRPr>
          </a:p>
          <a:p>
            <a:pPr>
              <a:buFont typeface="Arial" panose="020B0604020202020204" pitchFamily="34" charset="0"/>
              <a:buChar char="•"/>
            </a:pPr>
            <a:r>
              <a:rPr lang="el-GR" sz="1800" dirty="0">
                <a:latin typeface="Palatino Linotype" panose="02040502050505030304" pitchFamily="18" charset="0"/>
              </a:rPr>
              <a:t> «Θάνατος»: απομάκρυνση από τον συνάνθρωπο και από τον Θεό. </a:t>
            </a:r>
          </a:p>
          <a:p>
            <a:endParaRPr lang="en-US" sz="1800" dirty="0">
              <a:latin typeface="Palatino Linotype" panose="02040502050505030304" pitchFamily="18" charset="0"/>
            </a:endParaRPr>
          </a:p>
          <a:p>
            <a:endParaRPr lang="en-US" sz="1800" i="1" dirty="0">
              <a:latin typeface="Palatino Linotype" panose="02040502050505030304" pitchFamily="18" charset="0"/>
            </a:endParaRPr>
          </a:p>
          <a:p>
            <a:endParaRPr lang="el-GR" sz="1800" i="1" dirty="0">
              <a:latin typeface="Palatino Linotype" panose="02040502050505030304" pitchFamily="18" charset="0"/>
            </a:endParaRPr>
          </a:p>
        </p:txBody>
      </p:sp>
    </p:spTree>
    <p:extLst>
      <p:ext uri="{BB962C8B-B14F-4D97-AF65-F5344CB8AC3E}">
        <p14:creationId xmlns:p14="http://schemas.microsoft.com/office/powerpoint/2010/main" val="2963908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2E90F7-C06D-438F-A687-3DFA229D8116}"/>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FF7C043A-88D8-45BA-A384-06D16C450714}"/>
              </a:ext>
            </a:extLst>
          </p:cNvPr>
          <p:cNvSpPr>
            <a:spLocks noGrp="1"/>
          </p:cNvSpPr>
          <p:nvPr>
            <p:ph type="title"/>
          </p:nvPr>
        </p:nvSpPr>
        <p:spPr>
          <a:xfrm>
            <a:off x="1097280" y="286603"/>
            <a:ext cx="10471868" cy="601293"/>
          </a:xfrm>
        </p:spPr>
        <p:txBody>
          <a:bodyPr>
            <a:normAutofit/>
          </a:bodyPr>
          <a:lstStyle/>
          <a:p>
            <a:pPr algn="r"/>
            <a:r>
              <a:rPr lang="el-GR" sz="1800" dirty="0">
                <a:solidFill>
                  <a:schemeClr val="bg2">
                    <a:lumMod val="25000"/>
                  </a:schemeClr>
                </a:solidFill>
                <a:latin typeface="Palatino Linotype" panose="02040502050505030304" pitchFamily="18" charset="0"/>
              </a:rPr>
              <a:t>Βιώνοντας τα βιβλικά «μοτίβα του Θανάτου και της Ζωής»</a:t>
            </a:r>
            <a:br>
              <a:rPr lang="en-US" sz="1800" dirty="0">
                <a:solidFill>
                  <a:schemeClr val="bg2">
                    <a:lumMod val="25000"/>
                  </a:schemeClr>
                </a:solidFill>
                <a:latin typeface="Palatino Linotype" panose="02040502050505030304" pitchFamily="18" charset="0"/>
              </a:rPr>
            </a:br>
            <a:endParaRPr lang="de-DE" sz="1800" dirty="0">
              <a:latin typeface="Palatino Linotype" panose="02040502050505030304" pitchFamily="18" charset="0"/>
            </a:endParaRPr>
          </a:p>
        </p:txBody>
      </p:sp>
      <p:sp>
        <p:nvSpPr>
          <p:cNvPr id="3" name="Content Placeholder 2">
            <a:extLst>
              <a:ext uri="{FF2B5EF4-FFF2-40B4-BE49-F238E27FC236}">
                <a16:creationId xmlns:a16="http://schemas.microsoft.com/office/drawing/2014/main" id="{6C8A4F03-B296-4D72-BC5D-CA67B0B6FBD9}"/>
              </a:ext>
            </a:extLst>
          </p:cNvPr>
          <p:cNvSpPr>
            <a:spLocks noGrp="1"/>
          </p:cNvSpPr>
          <p:nvPr>
            <p:ph idx="1"/>
          </p:nvPr>
        </p:nvSpPr>
        <p:spPr>
          <a:xfrm>
            <a:off x="1097280" y="1174499"/>
            <a:ext cx="10471868" cy="4694593"/>
          </a:xfrm>
        </p:spPr>
        <p:txBody>
          <a:bodyPr>
            <a:normAutofit fontScale="92500" lnSpcReduction="10000"/>
          </a:bodyPr>
          <a:lstStyle/>
          <a:p>
            <a:pPr algn="ctr"/>
            <a:r>
              <a:rPr lang="en-US" u="sng" dirty="0">
                <a:latin typeface="Palatino Linotype" panose="02040502050505030304" pitchFamily="18" charset="0"/>
              </a:rPr>
              <a:t>ii</a:t>
            </a:r>
            <a:r>
              <a:rPr lang="el-GR" u="sng" dirty="0">
                <a:latin typeface="Palatino Linotype" panose="02040502050505030304" pitchFamily="18" charset="0"/>
              </a:rPr>
              <a:t>. Η παραβίαση της εντολής</a:t>
            </a:r>
            <a:endParaRPr lang="el-GR" b="1" i="1" dirty="0">
              <a:latin typeface="Palatino Linotype" panose="02040502050505030304" pitchFamily="18" charset="0"/>
            </a:endParaRPr>
          </a:p>
          <a:p>
            <a:endParaRPr lang="el-GR" b="1" i="1" dirty="0">
              <a:latin typeface="Palatino Linotype" panose="02040502050505030304" pitchFamily="18" charset="0"/>
            </a:endParaRPr>
          </a:p>
          <a:p>
            <a:r>
              <a:rPr lang="el-GR" b="1" i="1" dirty="0">
                <a:latin typeface="Palatino Linotype" panose="02040502050505030304" pitchFamily="18" charset="0"/>
              </a:rPr>
              <a:t>Γεν</a:t>
            </a:r>
            <a:r>
              <a:rPr lang="el-GR" b="1" dirty="0">
                <a:latin typeface="Palatino Linotype" panose="02040502050505030304" pitchFamily="18" charset="0"/>
              </a:rPr>
              <a:t>. 3,1-6: </a:t>
            </a:r>
            <a:r>
              <a:rPr lang="el-GR" sz="2000" b="0" i="1" u="none" strike="noStrike" baseline="0" dirty="0">
                <a:latin typeface="Palatino Linotype" panose="02040502050505030304" pitchFamily="18" charset="0"/>
              </a:rPr>
              <a:t>«Απ’ όλα τα ζώα του αγρού, που είχε δημιουργήσει ο Κύριος ο Θεός, το φίδι ήταν το πιο πανούργο. Είπε λοιπόν το φίδι στη γυναίκα: "Αλήθεια είπε ο Θεός </a:t>
            </a:r>
            <a:r>
              <a:rPr lang="el-GR" sz="2000" b="1" i="1" u="none" strike="noStrike" baseline="0" dirty="0">
                <a:latin typeface="Palatino Linotype" panose="02040502050505030304" pitchFamily="18" charset="0"/>
              </a:rPr>
              <a:t>να μη φάτε από κανένα δέντρο </a:t>
            </a:r>
            <a:r>
              <a:rPr lang="el-GR" sz="2000" b="0" i="1" u="none" strike="noStrike" baseline="0" dirty="0">
                <a:latin typeface="Palatino Linotype" panose="02040502050505030304" pitchFamily="18" charset="0"/>
              </a:rPr>
              <a:t>του κήπου;". Η γυναίκα τού απάντησε: "Μπορούμε να φάμε καρπούς απ’ όλα τα δέντρα, εκτός από κείνο που βρίσκεται στη μέση του κήπου. Ο Θεός είπε να μη φάμε τον καρπό του, </a:t>
            </a:r>
            <a:r>
              <a:rPr lang="el-GR" sz="2000" b="1" i="1" u="none" strike="noStrike" baseline="0" dirty="0">
                <a:latin typeface="Palatino Linotype" panose="02040502050505030304" pitchFamily="18" charset="0"/>
              </a:rPr>
              <a:t>ούτε καν να τον αγγίξουμε</a:t>
            </a:r>
            <a:r>
              <a:rPr lang="el-GR" sz="2000" b="0" i="1" u="none" strike="noStrike" baseline="0" dirty="0">
                <a:latin typeface="Palatino Linotype" panose="02040502050505030304" pitchFamily="18" charset="0"/>
              </a:rPr>
              <a:t>, για να μην πεθάνουμε". Τότε το φίδι είπε στη γυναίκα: "Όχι βέβαια! Δε θα πεθάνετε∙ ξέρει όμως ο Θεός ότι την ημέρα που θα φάτε απ’ αυτό, θα ανοιχτούν τα μάτια σας και θα γίνετε σαν θεοί, και θα γνωρίζετε το καλό και το κακό".  </a:t>
            </a:r>
          </a:p>
          <a:p>
            <a:r>
              <a:rPr lang="el-GR" sz="2000" b="0" i="1" u="none" strike="noStrike" baseline="0" dirty="0">
                <a:latin typeface="Palatino Linotype" panose="02040502050505030304" pitchFamily="18" charset="0"/>
              </a:rPr>
              <a:t>Η γυναίκα είδε ότι οι καρποί του δέντρου ήταν εύγευστοι, ελκυστικοί και ξεσήκωναν την επιθυμία για την απόκτηση γνώσης. Πήρε, λοιπόν, από τους καρπούς του κι έφαγε∙ έδωσε και στον άντρα της που ήταν μαζί της, και έφαγε κι αυτός. Τότε άνοιξαν τα μάτια και των δύο και κατάλαβαν ότι ήταν γυμνοί. Έραψαν, λοιπόν, φύλλα συκιάς και έφτιαξαν καλύμματα για να σκεπάσουν τη γύμνια τους.</a:t>
            </a:r>
            <a:endParaRPr lang="de-DE" u="sng" dirty="0">
              <a:latin typeface="Palatino Linotype" panose="02040502050505030304" pitchFamily="18" charset="0"/>
            </a:endParaRPr>
          </a:p>
          <a:p>
            <a:endParaRPr lang="de-DE" dirty="0"/>
          </a:p>
        </p:txBody>
      </p:sp>
    </p:spTree>
    <p:extLst>
      <p:ext uri="{BB962C8B-B14F-4D97-AF65-F5344CB8AC3E}">
        <p14:creationId xmlns:p14="http://schemas.microsoft.com/office/powerpoint/2010/main" val="2332917774"/>
      </p:ext>
    </p:extLst>
  </p:cSld>
  <p:clrMapOvr>
    <a:masterClrMapping/>
  </p:clrMapOvr>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{5EFDCB1C-94E4-4795-8DD1-5A55D8D78004}tf56160789_win32</Template>
  <TotalTime>4</TotalTime>
  <Words>3193</Words>
  <Application>Microsoft Office PowerPoint</Application>
  <PresentationFormat>Ευρεία οθόνη</PresentationFormat>
  <Paragraphs>164</Paragraphs>
  <Slides>26</Slides>
  <Notes>0</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26</vt:i4>
      </vt:variant>
    </vt:vector>
  </HeadingPairs>
  <TitlesOfParts>
    <vt:vector size="34" baseType="lpstr">
      <vt:lpstr>Arial</vt:lpstr>
      <vt:lpstr>Bookman Old Style</vt:lpstr>
      <vt:lpstr>Calibri</vt:lpstr>
      <vt:lpstr>Cambria</vt:lpstr>
      <vt:lpstr>Franklin Gothic Book</vt:lpstr>
      <vt:lpstr>Palatino Linotype</vt:lpstr>
      <vt:lpstr>Wingdings 2</vt:lpstr>
      <vt:lpstr>1_RetrospectVTI</vt:lpstr>
      <vt:lpstr> </vt:lpstr>
      <vt:lpstr>Βιώνοντας τα βιβλικά «μοτίβα του Θανάτου και της Ζωής» </vt:lpstr>
      <vt:lpstr>Βιώνοντας τα βιβλικά «μοτίβα του Θανάτου και της Ζωής» </vt:lpstr>
      <vt:lpstr>Βιώνοντας τα βιβλικά «μοτίβα του Θανάτου και της Ζωής» </vt:lpstr>
      <vt:lpstr>Βιώνοντας τα βιβλικά «μοτίβα του Θανάτου και της Ζωής» </vt:lpstr>
      <vt:lpstr>Βιώνοντας τα βιβλικά «μοτίβα του Θανάτου και της Ζωής» </vt:lpstr>
      <vt:lpstr>Παρουσίαση του PowerPoint</vt:lpstr>
      <vt:lpstr>Βιώνοντας τα βιβλικά «μοτίβα του Θανάτου και της Ζωής» </vt:lpstr>
      <vt:lpstr>Βιώνοντας τα βιβλικά «μοτίβα του Θανάτου και της Ζωής» </vt:lpstr>
      <vt:lpstr>Βιώνοντας τα βιβλικά «μοτίβα του Θανάτου και της Ζωής» </vt:lpstr>
      <vt:lpstr>Βιώνοντας τα βιβλικά «μοτίβα του Θανάτου και της Ζωής» </vt:lpstr>
      <vt:lpstr>Παρουσίαση του PowerPoint</vt:lpstr>
      <vt:lpstr>Παρουσίαση του PowerPoint</vt:lpstr>
      <vt:lpstr>Αμαρτία = Βάρος</vt:lpstr>
      <vt:lpstr>Βιώνοντας τα βιβλικά «μοτίβα του Θανάτου και της Ζωής» </vt:lpstr>
      <vt:lpstr>           Βιώνοντας τα βιβλικά «μοτίβα του Θανάτου και της Ζωής» </vt:lpstr>
      <vt:lpstr>Βιώνοντας τα βιβλικά «μοτίβα του Θανάτου και της Ζωής» </vt:lpstr>
      <vt:lpstr>    Βιώνοντας τα βιβλικά «μοτίβα του Θανάτου και της Ζωής» </vt:lpstr>
      <vt:lpstr>Βιώνοντας τα βιβλικά «μοτίβα του Θανάτου και της Ζωής» </vt:lpstr>
      <vt:lpstr>Βιώνοντας τα βιβλικά «μοτίβα του Θανάτου και της Ζωής» </vt:lpstr>
      <vt:lpstr>Βιώνοντας τα βιβλικά «μοτίβα του Θανάτου και της Ζωής» </vt:lpstr>
      <vt:lpstr>                Βιώνοντας τα βιβλικά «μοτίβα του Θανάτου και της Ζωής» </vt:lpstr>
      <vt:lpstr>Βιώνοντας τα βιβλικά «μοτίβα του Θανάτου και της Ζωής» </vt:lpstr>
      <vt:lpstr>Βιώνοντας τα βιβλικά «μοτίβα του Θανάτου και της Ζωής» </vt:lpstr>
      <vt:lpstr>Βιώνοντας τα βιβλικά «μοτίβα του Θανάτου και της Ζωής»</vt:lpstr>
      <vt:lpstr>Βιώνοντας τα βιβλικά «μοτίβα του Θανάτου και της Ζωής»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ΤΙΤΛΟΣ ΠΑΡΟΥΣΙΑΣΗΣ</dc:title>
  <dc:creator>Natasa Theodosiou</dc:creator>
  <cp:lastModifiedBy>sotdespo@o365.uoa.gr</cp:lastModifiedBy>
  <cp:revision>61</cp:revision>
  <cp:lastPrinted>2021-02-22T08:30:07Z</cp:lastPrinted>
  <dcterms:created xsi:type="dcterms:W3CDTF">2021-02-18T15:35:39Z</dcterms:created>
  <dcterms:modified xsi:type="dcterms:W3CDTF">2021-12-18T06:48:20Z</dcterms:modified>
</cp:coreProperties>
</file>