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96" r:id="rId3"/>
    <p:sldId id="259" r:id="rId4"/>
    <p:sldId id="293" r:id="rId5"/>
    <p:sldId id="295" r:id="rId6"/>
    <p:sldId id="262" r:id="rId7"/>
    <p:sldId id="300" r:id="rId8"/>
    <p:sldId id="291" r:id="rId9"/>
    <p:sldId id="294" r:id="rId10"/>
    <p:sldId id="301" r:id="rId11"/>
    <p:sldId id="263" r:id="rId12"/>
    <p:sldId id="265" r:id="rId13"/>
    <p:sldId id="273" r:id="rId14"/>
    <p:sldId id="299" r:id="rId15"/>
    <p:sldId id="260" r:id="rId16"/>
    <p:sldId id="292" r:id="rId17"/>
    <p:sldId id="264" r:id="rId18"/>
    <p:sldId id="266" r:id="rId19"/>
    <p:sldId id="270" r:id="rId20"/>
    <p:sldId id="271" r:id="rId21"/>
    <p:sldId id="298" r:id="rId22"/>
    <p:sldId id="269" r:id="rId23"/>
    <p:sldId id="302" r:id="rId24"/>
    <p:sldId id="282" r:id="rId25"/>
    <p:sldId id="303" r:id="rId26"/>
    <p:sldId id="305" r:id="rId27"/>
    <p:sldId id="290" r:id="rId28"/>
    <p:sldId id="297" r:id="rId29"/>
    <p:sldId id="287" r:id="rId30"/>
    <p:sldId id="288" r:id="rId31"/>
    <p:sldId id="304"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69" autoAdjust="0"/>
  </p:normalViewPr>
  <p:slideViewPr>
    <p:cSldViewPr>
      <p:cViewPr>
        <p:scale>
          <a:sx n="100" d="100"/>
          <a:sy n="100" d="100"/>
        </p:scale>
        <p:origin x="-186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FBCAB-389C-4928-AD3E-5E3537835D09}" type="datetimeFigureOut">
              <a:rPr lang="el-GR" smtClean="0"/>
              <a:pPr/>
              <a:t>6/7/2015</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2AC48-1368-4BA3-B88C-CDC029F7C59C}"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a:ln/>
        </p:spPr>
      </p:sp>
      <p:sp>
        <p:nvSpPr>
          <p:cNvPr id="43011" name="2 - Θέση σημειώσεων"/>
          <p:cNvSpPr>
            <a:spLocks noGrp="1"/>
          </p:cNvSpPr>
          <p:nvPr>
            <p:ph type="body" idx="1"/>
          </p:nvPr>
        </p:nvSpPr>
        <p:spPr>
          <a:noFill/>
          <a:ln w="9525"/>
        </p:spPr>
        <p:txBody>
          <a:bodyPr/>
          <a:lstStyle/>
          <a:p>
            <a:endParaRPr lang="el-GR" dirty="0" smtClean="0">
              <a:latin typeface="Arial" pitchFamily="34" charset="0"/>
            </a:endParaRPr>
          </a:p>
        </p:txBody>
      </p:sp>
      <p:sp>
        <p:nvSpPr>
          <p:cNvPr id="43012" name="3 - Θέση κεφαλίδας"/>
          <p:cNvSpPr>
            <a:spLocks noGrp="1"/>
          </p:cNvSpPr>
          <p:nvPr>
            <p:ph type="hdr" sz="quarter"/>
          </p:nvPr>
        </p:nvSpPr>
        <p:spPr/>
        <p:txBody>
          <a:bodyPr/>
          <a:lstStyle/>
          <a:p>
            <a:pPr>
              <a:defRPr/>
            </a:pPr>
            <a:r>
              <a:rPr lang="en-US" dirty="0" smtClean="0">
                <a:latin typeface="Arial" pitchFamily="34" charset="0"/>
              </a:rPr>
              <a:t>Mark: Jesus, the Servant of God</a:t>
            </a:r>
          </a:p>
        </p:txBody>
      </p:sp>
      <p:sp>
        <p:nvSpPr>
          <p:cNvPr id="43013" name="4 - Θέση υποσέλιδου"/>
          <p:cNvSpPr>
            <a:spLocks noGrp="1"/>
          </p:cNvSpPr>
          <p:nvPr>
            <p:ph type="ftr" sz="quarter" idx="4"/>
          </p:nvPr>
        </p:nvSpPr>
        <p:spPr/>
        <p:txBody>
          <a:bodyPr/>
          <a:lstStyle/>
          <a:p>
            <a:pPr>
              <a:defRPr/>
            </a:pPr>
            <a:r>
              <a:rPr lang="en-US" dirty="0" smtClean="0">
                <a:latin typeface="Arial" pitchFamily="34" charset="0"/>
              </a:rPr>
              <a:t>Stan Crowley</a:t>
            </a:r>
          </a:p>
        </p:txBody>
      </p:sp>
      <p:sp>
        <p:nvSpPr>
          <p:cNvPr id="43014" name="5 - Θέση ημερομηνίας"/>
          <p:cNvSpPr>
            <a:spLocks noGrp="1"/>
          </p:cNvSpPr>
          <p:nvPr>
            <p:ph type="dt" sz="quarter" idx="1"/>
          </p:nvPr>
        </p:nvSpPr>
        <p:spPr/>
        <p:txBody>
          <a:bodyPr/>
          <a:lstStyle/>
          <a:p>
            <a:pPr>
              <a:defRPr/>
            </a:pPr>
            <a:fld id="{9EB6EAA3-700B-48C9-AE87-8BCEC917A86B}" type="datetime1">
              <a:rPr lang="en-US" smtClean="0">
                <a:latin typeface="Arial" pitchFamily="34" charset="0"/>
              </a:rPr>
              <a:pPr>
                <a:defRPr/>
              </a:pPr>
              <a:t>7/6/2015</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4275"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4276" name="Rectangle 9"/>
          <p:cNvSpPr>
            <a:spLocks noGrp="1" noChangeArrowheads="1"/>
          </p:cNvSpPr>
          <p:nvPr>
            <p:ph type="dt" sz="quarter" idx="1"/>
          </p:nvPr>
        </p:nvSpPr>
        <p:spPr/>
        <p:txBody>
          <a:bodyPr/>
          <a:lstStyle/>
          <a:p>
            <a:pPr>
              <a:defRPr/>
            </a:pPr>
            <a:fld id="{74C2E619-24FA-4A83-9175-CC003721FC36}" type="datetime1">
              <a:rPr lang="en-US" smtClean="0">
                <a:latin typeface="Arial" pitchFamily="34" charset="0"/>
              </a:rPr>
              <a:pPr>
                <a:defRPr/>
              </a:pPr>
              <a:t>7/6/2015</a:t>
            </a:fld>
            <a:endParaRPr lang="en-US" smtClean="0">
              <a:latin typeface="Arial" pitchFamily="34" charset="0"/>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w="9525"/>
        </p:spPr>
        <p:txBody>
          <a:bodyPr/>
          <a:lstStyle/>
          <a:p>
            <a:pPr>
              <a:buFontTx/>
              <a:buNone/>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a:ln/>
        </p:spPr>
      </p:sp>
      <p:sp>
        <p:nvSpPr>
          <p:cNvPr id="49155"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49156"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49157"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49158" name="5 - Θέση ημερομηνίας"/>
          <p:cNvSpPr>
            <a:spLocks noGrp="1"/>
          </p:cNvSpPr>
          <p:nvPr>
            <p:ph type="dt" sz="quarter" idx="1"/>
          </p:nvPr>
        </p:nvSpPr>
        <p:spPr/>
        <p:txBody>
          <a:bodyPr/>
          <a:lstStyle/>
          <a:p>
            <a:pPr>
              <a:defRPr/>
            </a:pPr>
            <a:fld id="{5F15E805-ED98-4C4E-86DC-E0E66DFA01E2}"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1203"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1204" name="Rectangle 9"/>
          <p:cNvSpPr>
            <a:spLocks noGrp="1" noChangeArrowheads="1"/>
          </p:cNvSpPr>
          <p:nvPr>
            <p:ph type="dt" sz="quarter" idx="1"/>
          </p:nvPr>
        </p:nvSpPr>
        <p:spPr/>
        <p:txBody>
          <a:bodyPr/>
          <a:lstStyle/>
          <a:p>
            <a:pPr>
              <a:defRPr/>
            </a:pPr>
            <a:fld id="{7FAA31D8-FB27-4271-9E83-9356A9BBAE31}" type="datetime1">
              <a:rPr lang="en-US" smtClean="0">
                <a:latin typeface="Arial" pitchFamily="34" charset="0"/>
              </a:rPr>
              <a:pPr>
                <a:defRPr/>
              </a:pPr>
              <a:t>7/6/2015</a:t>
            </a:fld>
            <a:endParaRPr lang="en-US" smtClean="0">
              <a:latin typeface="Arial" pitchFamily="34" charset="0"/>
            </a:endParaRPr>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w="9525"/>
        </p:spPr>
        <p:txBody>
          <a:bodyPr/>
          <a:lstStyle/>
          <a:p>
            <a:pPr>
              <a:buFontTx/>
              <a:buNone/>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59396"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59397"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59398" name="5 - Θέση ημερομηνίας"/>
          <p:cNvSpPr>
            <a:spLocks noGrp="1"/>
          </p:cNvSpPr>
          <p:nvPr>
            <p:ph type="dt" sz="quarter" idx="1"/>
          </p:nvPr>
        </p:nvSpPr>
        <p:spPr/>
        <p:txBody>
          <a:bodyPr/>
          <a:lstStyle/>
          <a:p>
            <a:pPr>
              <a:defRPr/>
            </a:pPr>
            <a:fld id="{707D189E-0135-4BAA-BED4-1CD660371A62}"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a:ln/>
        </p:spPr>
      </p:sp>
      <p:sp>
        <p:nvSpPr>
          <p:cNvPr id="45059"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45060"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45061"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45062" name="5 - Θέση ημερομηνίας"/>
          <p:cNvSpPr>
            <a:spLocks noGrp="1"/>
          </p:cNvSpPr>
          <p:nvPr>
            <p:ph type="dt" sz="quarter" idx="1"/>
          </p:nvPr>
        </p:nvSpPr>
        <p:spPr/>
        <p:txBody>
          <a:bodyPr/>
          <a:lstStyle/>
          <a:p>
            <a:pPr>
              <a:defRPr/>
            </a:pPr>
            <a:fld id="{3B179ED6-E567-4376-B2F4-ECAE4B58B26E}"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a:ln/>
        </p:spPr>
      </p:sp>
      <p:sp>
        <p:nvSpPr>
          <p:cNvPr id="46083"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46084"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46085"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46086" name="5 - Θέση ημερομηνίας"/>
          <p:cNvSpPr>
            <a:spLocks noGrp="1"/>
          </p:cNvSpPr>
          <p:nvPr>
            <p:ph type="dt" sz="quarter" idx="1"/>
          </p:nvPr>
        </p:nvSpPr>
        <p:spPr/>
        <p:txBody>
          <a:bodyPr/>
          <a:lstStyle/>
          <a:p>
            <a:pPr>
              <a:defRPr/>
            </a:pPr>
            <a:fld id="{44B528E6-A7F9-4E15-9B87-5EB2C6D0CFC2}"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a:ln/>
        </p:spPr>
      </p:sp>
      <p:sp>
        <p:nvSpPr>
          <p:cNvPr id="46083"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46084"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46085"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46086" name="5 - Θέση ημερομηνίας"/>
          <p:cNvSpPr>
            <a:spLocks noGrp="1"/>
          </p:cNvSpPr>
          <p:nvPr>
            <p:ph type="dt" sz="quarter" idx="1"/>
          </p:nvPr>
        </p:nvSpPr>
        <p:spPr/>
        <p:txBody>
          <a:bodyPr/>
          <a:lstStyle/>
          <a:p>
            <a:pPr>
              <a:defRPr/>
            </a:pPr>
            <a:fld id="{44B528E6-A7F9-4E15-9B87-5EB2C6D0CFC2}"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a:ln/>
        </p:spPr>
      </p:sp>
      <p:sp>
        <p:nvSpPr>
          <p:cNvPr id="50179"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50180"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50181"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50182" name="5 - Θέση ημερομηνίας"/>
          <p:cNvSpPr>
            <a:spLocks noGrp="1"/>
          </p:cNvSpPr>
          <p:nvPr>
            <p:ph type="dt" sz="quarter" idx="1"/>
          </p:nvPr>
        </p:nvSpPr>
        <p:spPr/>
        <p:txBody>
          <a:bodyPr/>
          <a:lstStyle/>
          <a:p>
            <a:pPr>
              <a:defRPr/>
            </a:pPr>
            <a:fld id="{0935BE69-C619-4663-AC1C-CC78DF669CE4}"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2227"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2228" name="Rectangle 9"/>
          <p:cNvSpPr>
            <a:spLocks noGrp="1" noChangeArrowheads="1"/>
          </p:cNvSpPr>
          <p:nvPr>
            <p:ph type="dt" sz="quarter" idx="1"/>
          </p:nvPr>
        </p:nvSpPr>
        <p:spPr/>
        <p:txBody>
          <a:bodyPr/>
          <a:lstStyle/>
          <a:p>
            <a:pPr>
              <a:defRPr/>
            </a:pPr>
            <a:fld id="{7233C477-4555-49A5-80DE-4DF849DB93DB}" type="datetime1">
              <a:rPr lang="en-US" smtClean="0">
                <a:latin typeface="Arial" pitchFamily="34" charset="0"/>
              </a:rPr>
              <a:pPr>
                <a:defRPr/>
              </a:pPr>
              <a:t>7/6/2015</a:t>
            </a:fld>
            <a:endParaRPr lang="en-US" smtClean="0">
              <a:latin typeface="Arial" pitchFamily="34" charset="0"/>
            </a:endParaRPr>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a:ln w="9525"/>
        </p:spPr>
        <p:txBody>
          <a:bodyPr/>
          <a:lstStyle/>
          <a:p>
            <a:pPr>
              <a:buFontTx/>
              <a:buNone/>
            </a:pPr>
            <a:endParaRPr lang="de-DE"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6323"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6324" name="Rectangle 9"/>
          <p:cNvSpPr>
            <a:spLocks noGrp="1" noChangeArrowheads="1"/>
          </p:cNvSpPr>
          <p:nvPr>
            <p:ph type="dt" sz="quarter" idx="1"/>
          </p:nvPr>
        </p:nvSpPr>
        <p:spPr/>
        <p:txBody>
          <a:bodyPr/>
          <a:lstStyle/>
          <a:p>
            <a:pPr>
              <a:defRPr/>
            </a:pPr>
            <a:fld id="{EEFD362B-5FE8-4F85-B805-ACA880029558}" type="datetime1">
              <a:rPr lang="en-US" smtClean="0">
                <a:latin typeface="Arial" pitchFamily="34" charset="0"/>
              </a:rPr>
              <a:pPr>
                <a:defRPr/>
              </a:pPr>
              <a:t>7/6/2015</a:t>
            </a:fld>
            <a:endParaRPr lang="en-US" smtClean="0">
              <a:latin typeface="Arial" pitchFamily="34" charset="0"/>
            </a:endParaRPr>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ln w="9525"/>
        </p:spPr>
        <p:txBody>
          <a:bodyPr/>
          <a:lstStyle/>
          <a:p>
            <a:pPr>
              <a:buFontTx/>
              <a:buNone/>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1203"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1204" name="Rectangle 9"/>
          <p:cNvSpPr>
            <a:spLocks noGrp="1" noChangeArrowheads="1"/>
          </p:cNvSpPr>
          <p:nvPr>
            <p:ph type="dt" sz="quarter" idx="1"/>
          </p:nvPr>
        </p:nvSpPr>
        <p:spPr/>
        <p:txBody>
          <a:bodyPr/>
          <a:lstStyle/>
          <a:p>
            <a:pPr>
              <a:defRPr/>
            </a:pPr>
            <a:fld id="{7FAA31D8-FB27-4271-9E83-9356A9BBAE31}" type="datetime1">
              <a:rPr lang="en-US" smtClean="0">
                <a:latin typeface="Arial" pitchFamily="34" charset="0"/>
              </a:rPr>
              <a:pPr>
                <a:defRPr/>
              </a:pPr>
              <a:t>7/6/2015</a:t>
            </a:fld>
            <a:endParaRPr lang="en-US" smtClean="0">
              <a:latin typeface="Arial" pitchFamily="34" charset="0"/>
            </a:endParaRPr>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w="9525"/>
        </p:spPr>
        <p:txBody>
          <a:bodyPr/>
          <a:lstStyle/>
          <a:p>
            <a:pPr>
              <a:buFontTx/>
              <a:buNone/>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57348"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57349"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57350" name="5 - Θέση ημερομηνίας"/>
          <p:cNvSpPr>
            <a:spLocks noGrp="1"/>
          </p:cNvSpPr>
          <p:nvPr>
            <p:ph type="dt" sz="quarter" idx="1"/>
          </p:nvPr>
        </p:nvSpPr>
        <p:spPr/>
        <p:txBody>
          <a:bodyPr/>
          <a:lstStyle/>
          <a:p>
            <a:pPr>
              <a:defRPr/>
            </a:pPr>
            <a:fld id="{5F8279B4-31B9-4616-9D7F-68301D61068C}"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a:ln/>
        </p:spPr>
      </p:sp>
      <p:sp>
        <p:nvSpPr>
          <p:cNvPr id="60419"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60420"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0421"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0422" name="5 - Θέση ημερομηνίας"/>
          <p:cNvSpPr>
            <a:spLocks noGrp="1"/>
          </p:cNvSpPr>
          <p:nvPr>
            <p:ph type="dt" sz="quarter" idx="1"/>
          </p:nvPr>
        </p:nvSpPr>
        <p:spPr/>
        <p:txBody>
          <a:bodyPr/>
          <a:lstStyle/>
          <a:p>
            <a:pPr>
              <a:defRPr/>
            </a:pPr>
            <a:fld id="{A20EBE20-C763-4BFA-BC60-2ED4A4823820}"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a:ln/>
        </p:spPr>
      </p:sp>
      <p:sp>
        <p:nvSpPr>
          <p:cNvPr id="55299"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55300"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55301"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55302" name="5 - Θέση ημερομηνίας"/>
          <p:cNvSpPr>
            <a:spLocks noGrp="1"/>
          </p:cNvSpPr>
          <p:nvPr>
            <p:ph type="dt" sz="quarter" idx="1"/>
          </p:nvPr>
        </p:nvSpPr>
        <p:spPr/>
        <p:txBody>
          <a:bodyPr/>
          <a:lstStyle/>
          <a:p>
            <a:pPr>
              <a:defRPr/>
            </a:pPr>
            <a:fld id="{A9017DF5-CC6F-4238-A4C8-DDA34E2B003A}"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a:ln/>
        </p:spPr>
      </p:sp>
      <p:sp>
        <p:nvSpPr>
          <p:cNvPr id="55299"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55300"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55301"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55302" name="5 - Θέση ημερομηνίας"/>
          <p:cNvSpPr>
            <a:spLocks noGrp="1"/>
          </p:cNvSpPr>
          <p:nvPr>
            <p:ph type="dt" sz="quarter" idx="1"/>
          </p:nvPr>
        </p:nvSpPr>
        <p:spPr/>
        <p:txBody>
          <a:bodyPr/>
          <a:lstStyle/>
          <a:p>
            <a:pPr>
              <a:defRPr/>
            </a:pPr>
            <a:fld id="{A9017DF5-CC6F-4238-A4C8-DDA34E2B003A}"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a:ln/>
        </p:spPr>
      </p:sp>
      <p:sp>
        <p:nvSpPr>
          <p:cNvPr id="68611"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68612"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8613"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8614" name="5 - Θέση ημερομηνίας"/>
          <p:cNvSpPr>
            <a:spLocks noGrp="1"/>
          </p:cNvSpPr>
          <p:nvPr>
            <p:ph type="dt" sz="quarter" idx="1"/>
          </p:nvPr>
        </p:nvSpPr>
        <p:spPr/>
        <p:txBody>
          <a:bodyPr/>
          <a:lstStyle/>
          <a:p>
            <a:pPr>
              <a:defRPr/>
            </a:pPr>
            <a:fld id="{46B4F55E-F5F4-4AD6-8B7A-52D394BFF118}"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4275"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4276" name="Rectangle 9"/>
          <p:cNvSpPr>
            <a:spLocks noGrp="1" noChangeArrowheads="1"/>
          </p:cNvSpPr>
          <p:nvPr>
            <p:ph type="dt" sz="quarter" idx="1"/>
          </p:nvPr>
        </p:nvSpPr>
        <p:spPr/>
        <p:txBody>
          <a:bodyPr/>
          <a:lstStyle/>
          <a:p>
            <a:pPr>
              <a:defRPr/>
            </a:pPr>
            <a:fld id="{74C2E619-24FA-4A83-9175-CC003721FC36}" type="datetime1">
              <a:rPr lang="en-US" smtClean="0">
                <a:latin typeface="Arial" pitchFamily="34" charset="0"/>
              </a:rPr>
              <a:pPr>
                <a:defRPr/>
              </a:pPr>
              <a:t>7/6/2015</a:t>
            </a:fld>
            <a:endParaRPr lang="en-US" smtClean="0">
              <a:latin typeface="Arial" pitchFamily="34" charset="0"/>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w="9525"/>
        </p:spPr>
        <p:txBody>
          <a:bodyPr/>
          <a:lstStyle/>
          <a:p>
            <a:pPr>
              <a:buFontTx/>
              <a:buNone/>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4275"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4276" name="Rectangle 9"/>
          <p:cNvSpPr>
            <a:spLocks noGrp="1" noChangeArrowheads="1"/>
          </p:cNvSpPr>
          <p:nvPr>
            <p:ph type="dt" sz="quarter" idx="1"/>
          </p:nvPr>
        </p:nvSpPr>
        <p:spPr/>
        <p:txBody>
          <a:bodyPr/>
          <a:lstStyle/>
          <a:p>
            <a:pPr>
              <a:defRPr/>
            </a:pPr>
            <a:fld id="{74C2E619-24FA-4A83-9175-CC003721FC36}" type="datetime1">
              <a:rPr lang="en-US" smtClean="0">
                <a:latin typeface="Arial" pitchFamily="34" charset="0"/>
              </a:rPr>
              <a:pPr>
                <a:defRPr/>
              </a:pPr>
              <a:t>7/6/2015</a:t>
            </a:fld>
            <a:endParaRPr lang="en-US" smtClean="0">
              <a:latin typeface="Arial" pitchFamily="34" charset="0"/>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w="9525"/>
        </p:spPr>
        <p:txBody>
          <a:bodyPr/>
          <a:lstStyle/>
          <a:p>
            <a:pPr>
              <a:buFontTx/>
              <a:buNone/>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76803"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76804" name="Rectangle 9"/>
          <p:cNvSpPr>
            <a:spLocks noGrp="1" noChangeArrowheads="1"/>
          </p:cNvSpPr>
          <p:nvPr>
            <p:ph type="dt" sz="quarter" idx="1"/>
          </p:nvPr>
        </p:nvSpPr>
        <p:spPr/>
        <p:txBody>
          <a:bodyPr/>
          <a:lstStyle/>
          <a:p>
            <a:pPr>
              <a:defRPr/>
            </a:pPr>
            <a:fld id="{8B04D581-0A78-4B36-98EE-C882BAE7CC5B}" type="datetime1">
              <a:rPr lang="en-US" smtClean="0">
                <a:latin typeface="Arial" pitchFamily="34" charset="0"/>
              </a:rPr>
              <a:pPr>
                <a:defRPr/>
              </a:pPr>
              <a:t>7/6/2015</a:t>
            </a:fld>
            <a:endParaRPr lang="en-US" smtClean="0">
              <a:latin typeface="Arial" pitchFamily="34" charset="0"/>
            </a:endParaRPr>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w="9525"/>
        </p:spPr>
        <p:txBody>
          <a:bodyPr/>
          <a:lstStyle/>
          <a:p>
            <a:pPr>
              <a:buFontTx/>
              <a:buNone/>
            </a:pPr>
            <a:endParaRPr lang="de-DE"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76803"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76804" name="Rectangle 9"/>
          <p:cNvSpPr>
            <a:spLocks noGrp="1" noChangeArrowheads="1"/>
          </p:cNvSpPr>
          <p:nvPr>
            <p:ph type="dt" sz="quarter" idx="1"/>
          </p:nvPr>
        </p:nvSpPr>
        <p:spPr/>
        <p:txBody>
          <a:bodyPr/>
          <a:lstStyle/>
          <a:p>
            <a:pPr>
              <a:defRPr/>
            </a:pPr>
            <a:fld id="{8B04D581-0A78-4B36-98EE-C882BAE7CC5B}" type="datetime1">
              <a:rPr lang="en-US" smtClean="0">
                <a:latin typeface="Arial" pitchFamily="34" charset="0"/>
              </a:rPr>
              <a:pPr>
                <a:defRPr/>
              </a:pPr>
              <a:t>7/6/2015</a:t>
            </a:fld>
            <a:endParaRPr lang="en-US" smtClean="0">
              <a:latin typeface="Arial" pitchFamily="34" charset="0"/>
            </a:endParaRPr>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w="9525"/>
        </p:spPr>
        <p:txBody>
          <a:bodyPr/>
          <a:lstStyle/>
          <a:p>
            <a:pPr>
              <a:buFontTx/>
              <a:buNone/>
            </a:pPr>
            <a:endParaRPr lang="de-DE"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a:ln/>
        </p:spPr>
      </p:sp>
      <p:sp>
        <p:nvSpPr>
          <p:cNvPr id="73731"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73732"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73733"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73734" name="5 - Θέση ημερομηνίας"/>
          <p:cNvSpPr>
            <a:spLocks noGrp="1"/>
          </p:cNvSpPr>
          <p:nvPr>
            <p:ph type="dt" sz="quarter" idx="1"/>
          </p:nvPr>
        </p:nvSpPr>
        <p:spPr/>
        <p:txBody>
          <a:bodyPr/>
          <a:lstStyle/>
          <a:p>
            <a:pPr>
              <a:defRPr/>
            </a:pPr>
            <a:fld id="{33C9BE4D-E9B3-493E-865D-68FA755F0FC8}"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a:ln/>
        </p:spPr>
      </p:sp>
      <p:sp>
        <p:nvSpPr>
          <p:cNvPr id="45059"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45060"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45061"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45062" name="5 - Θέση ημερομηνίας"/>
          <p:cNvSpPr>
            <a:spLocks noGrp="1"/>
          </p:cNvSpPr>
          <p:nvPr>
            <p:ph type="dt" sz="quarter" idx="1"/>
          </p:nvPr>
        </p:nvSpPr>
        <p:spPr/>
        <p:txBody>
          <a:bodyPr/>
          <a:lstStyle/>
          <a:p>
            <a:pPr>
              <a:defRPr/>
            </a:pPr>
            <a:fld id="{3B179ED6-E567-4376-B2F4-ECAE4B58B26E}"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a:ln/>
        </p:spPr>
      </p:sp>
      <p:sp>
        <p:nvSpPr>
          <p:cNvPr id="74755"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74756"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74757"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74758" name="5 - Θέση ημερομηνίας"/>
          <p:cNvSpPr>
            <a:spLocks noGrp="1"/>
          </p:cNvSpPr>
          <p:nvPr>
            <p:ph type="dt" sz="quarter" idx="1"/>
          </p:nvPr>
        </p:nvSpPr>
        <p:spPr/>
        <p:txBody>
          <a:bodyPr/>
          <a:lstStyle/>
          <a:p>
            <a:pPr>
              <a:defRPr/>
            </a:pPr>
            <a:fld id="{F955BB4B-9CA0-4A3F-89E1-8E1A37F3927B}"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F2DA893-811D-4F69-A2F7-692D76D7BF54}" type="slidenum">
              <a:rPr lang="de-DE" smtClean="0">
                <a:latin typeface="Arial" pitchFamily="34" charset="0"/>
              </a:rPr>
              <a:pPr/>
              <a:t>31</a:t>
            </a:fld>
            <a:endParaRPr lang="de-DE"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a:ln/>
        </p:spPr>
      </p:sp>
      <p:sp>
        <p:nvSpPr>
          <p:cNvPr id="64515"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64516"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4517"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4518" name="5 - Θέση ημερομηνίας"/>
          <p:cNvSpPr>
            <a:spLocks noGrp="1"/>
          </p:cNvSpPr>
          <p:nvPr>
            <p:ph type="dt" sz="quarter" idx="1"/>
          </p:nvPr>
        </p:nvSpPr>
        <p:spPr/>
        <p:txBody>
          <a:bodyPr/>
          <a:lstStyle/>
          <a:p>
            <a:pPr>
              <a:defRPr/>
            </a:pPr>
            <a:fld id="{4FE74757-0333-42AD-B093-182646724415}"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a:ln/>
        </p:spPr>
      </p:sp>
      <p:sp>
        <p:nvSpPr>
          <p:cNvPr id="66563"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66564"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6565"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6566" name="5 - Θέση ημερομηνίας"/>
          <p:cNvSpPr>
            <a:spLocks noGrp="1"/>
          </p:cNvSpPr>
          <p:nvPr>
            <p:ph type="dt" sz="quarter" idx="1"/>
          </p:nvPr>
        </p:nvSpPr>
        <p:spPr/>
        <p:txBody>
          <a:bodyPr/>
          <a:lstStyle/>
          <a:p>
            <a:pPr>
              <a:defRPr/>
            </a:pPr>
            <a:fld id="{BAD0A08A-BF45-434D-B649-7A63630B2907}"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a:ln/>
        </p:spPr>
      </p:sp>
      <p:sp>
        <p:nvSpPr>
          <p:cNvPr id="48131"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48132"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48133"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48134" name="5 - Θέση ημερομηνίας"/>
          <p:cNvSpPr>
            <a:spLocks noGrp="1"/>
          </p:cNvSpPr>
          <p:nvPr>
            <p:ph type="dt" sz="quarter" idx="1"/>
          </p:nvPr>
        </p:nvSpPr>
        <p:spPr/>
        <p:txBody>
          <a:bodyPr/>
          <a:lstStyle/>
          <a:p>
            <a:pPr>
              <a:defRPr/>
            </a:pPr>
            <a:fld id="{2BBE4078-8039-422C-8F57-6ADB7CAFECFA}"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a:ln/>
        </p:spPr>
      </p:sp>
      <p:sp>
        <p:nvSpPr>
          <p:cNvPr id="48131" name="2 - Θέση σημειώσεων"/>
          <p:cNvSpPr>
            <a:spLocks noGrp="1"/>
          </p:cNvSpPr>
          <p:nvPr>
            <p:ph type="body" idx="1"/>
          </p:nvPr>
        </p:nvSpPr>
        <p:spPr>
          <a:noFill/>
          <a:ln w="9525"/>
        </p:spPr>
        <p:txBody>
          <a:bodyPr/>
          <a:lstStyle/>
          <a:p>
            <a:endParaRPr lang="el-GR" smtClean="0">
              <a:latin typeface="Arial" pitchFamily="34" charset="0"/>
            </a:endParaRPr>
          </a:p>
        </p:txBody>
      </p:sp>
      <p:sp>
        <p:nvSpPr>
          <p:cNvPr id="48132"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48133"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48134" name="5 - Θέση ημερομηνίας"/>
          <p:cNvSpPr>
            <a:spLocks noGrp="1"/>
          </p:cNvSpPr>
          <p:nvPr>
            <p:ph type="dt" sz="quarter" idx="1"/>
          </p:nvPr>
        </p:nvSpPr>
        <p:spPr/>
        <p:txBody>
          <a:bodyPr/>
          <a:lstStyle/>
          <a:p>
            <a:pPr>
              <a:defRPr/>
            </a:pPr>
            <a:fld id="{2BBE4078-8039-422C-8F57-6ADB7CAFECFA}" type="datetime1">
              <a:rPr lang="en-US" smtClean="0">
                <a:latin typeface="Arial" pitchFamily="34" charset="0"/>
              </a:rPr>
              <a:pPr>
                <a:defRPr/>
              </a:pPr>
              <a:t>7/6/2015</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4275"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4276" name="Rectangle 9"/>
          <p:cNvSpPr>
            <a:spLocks noGrp="1" noChangeArrowheads="1"/>
          </p:cNvSpPr>
          <p:nvPr>
            <p:ph type="dt" sz="quarter" idx="1"/>
          </p:nvPr>
        </p:nvSpPr>
        <p:spPr/>
        <p:txBody>
          <a:bodyPr/>
          <a:lstStyle/>
          <a:p>
            <a:pPr>
              <a:defRPr/>
            </a:pPr>
            <a:fld id="{74C2E619-24FA-4A83-9175-CC003721FC36}" type="datetime1">
              <a:rPr lang="en-US" smtClean="0">
                <a:latin typeface="Arial" pitchFamily="34" charset="0"/>
              </a:rPr>
              <a:pPr>
                <a:defRPr/>
              </a:pPr>
              <a:t>7/6/2015</a:t>
            </a:fld>
            <a:endParaRPr lang="en-US" smtClean="0">
              <a:latin typeface="Arial" pitchFamily="34" charset="0"/>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w="9525"/>
        </p:spPr>
        <p:txBody>
          <a:bodyPr/>
          <a:lstStyle/>
          <a:p>
            <a:pPr>
              <a:buFontTx/>
              <a:buNone/>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53251"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53252" name="Rectangle 9"/>
          <p:cNvSpPr>
            <a:spLocks noGrp="1" noChangeArrowheads="1"/>
          </p:cNvSpPr>
          <p:nvPr>
            <p:ph type="dt" sz="quarter" idx="1"/>
          </p:nvPr>
        </p:nvSpPr>
        <p:spPr/>
        <p:txBody>
          <a:bodyPr/>
          <a:lstStyle/>
          <a:p>
            <a:pPr>
              <a:defRPr/>
            </a:pPr>
            <a:fld id="{F3745846-FE80-4F38-8276-7F4B204001BD}" type="datetime1">
              <a:rPr lang="en-US" smtClean="0">
                <a:latin typeface="Arial" pitchFamily="34" charset="0"/>
              </a:rPr>
              <a:pPr>
                <a:defRPr/>
              </a:pPr>
              <a:t>7/6/2015</a:t>
            </a:fld>
            <a:endParaRPr lang="en-US" smtClean="0">
              <a:latin typeface="Arial" pitchFamily="34" charset="0"/>
            </a:endParaRP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w="9525"/>
        </p:spPr>
        <p:txBody>
          <a:bodyPr/>
          <a:lstStyle/>
          <a:p>
            <a:pPr>
              <a:buFontTx/>
              <a:buNone/>
            </a:pPr>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2" name="1 - Θέση υποσέλιδου"/>
          <p:cNvSpPr>
            <a:spLocks noGrp="1"/>
          </p:cNvSpPr>
          <p:nvPr>
            <p:ph type="ftr" sz="quarter" idx="11"/>
          </p:nvPr>
        </p:nvSpPr>
        <p:spPr/>
        <p:txBody>
          <a:bodyPr/>
          <a:lstStyle/>
          <a:p>
            <a:endParaRPr lang="el-GR" dirty="0"/>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7421D8E3-473B-4001-82B2-88D5AED5CF40}"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421D8E3-473B-4001-82B2-88D5AED5CF40}"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421D8E3-473B-4001-82B2-88D5AED5CF40}"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19" name="18 - Θέση υποσέλιδου"/>
          <p:cNvSpPr>
            <a:spLocks noGrp="1"/>
          </p:cNvSpPr>
          <p:nvPr>
            <p:ph type="ftr" sz="quarter" idx="11"/>
          </p:nvPr>
        </p:nvSpPr>
        <p:spPr>
          <a:xfrm>
            <a:off x="3581400" y="76200"/>
            <a:ext cx="2895600" cy="288925"/>
          </a:xfrm>
        </p:spPr>
        <p:txBody>
          <a:bodyPr/>
          <a:lstStyle/>
          <a:p>
            <a:endParaRPr lang="el-GR" dirty="0"/>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7421D8E3-473B-4001-82B2-88D5AED5CF40}"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11" name="10 - Θέση υποσέλιδου"/>
          <p:cNvSpPr>
            <a:spLocks noGrp="1"/>
          </p:cNvSpPr>
          <p:nvPr>
            <p:ph type="ftr" sz="quarter" idx="11"/>
          </p:nvPr>
        </p:nvSpPr>
        <p:spPr/>
        <p:txBody>
          <a:bodyPr/>
          <a:lstStyle/>
          <a:p>
            <a:endParaRPr lang="el-GR" dirty="0"/>
          </a:p>
        </p:txBody>
      </p:sp>
      <p:sp>
        <p:nvSpPr>
          <p:cNvPr id="16" name="15 - Θέση αριθμού διαφάνειας"/>
          <p:cNvSpPr>
            <a:spLocks noGrp="1"/>
          </p:cNvSpPr>
          <p:nvPr>
            <p:ph type="sldNum" sz="quarter" idx="12"/>
          </p:nvPr>
        </p:nvSpPr>
        <p:spPr/>
        <p:txBody>
          <a:bodyPr/>
          <a:lstStyle/>
          <a:p>
            <a:fld id="{7421D8E3-473B-4001-82B2-88D5AED5CF40}" type="slidenum">
              <a:rPr lang="el-GR" smtClean="0"/>
              <a:pPr/>
              <a:t>‹#›</a:t>
            </a:fld>
            <a:endParaRPr lang="el-GR" dirty="0"/>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10" name="9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7421D8E3-473B-4001-82B2-88D5AED5CF40}"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7421D8E3-473B-4001-82B2-88D5AED5CF40}" type="slidenum">
              <a:rPr lang="el-GR" smtClean="0"/>
              <a:pPr/>
              <a:t>‹#›</a:t>
            </a:fld>
            <a:endParaRPr lang="el-GR" dirty="0"/>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21" name="20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421D8E3-473B-4001-82B2-88D5AED5CF40}"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24" name="23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421D8E3-473B-4001-82B2-88D5AED5CF40}"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29" name="28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421D8E3-473B-4001-82B2-88D5AED5CF40}"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F64757BC-7E0A-4EE3-8076-06AC979F1FF6}" type="datetimeFigureOut">
              <a:rPr lang="el-GR" smtClean="0"/>
              <a:pPr/>
              <a:t>6/7/2015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7421D8E3-473B-4001-82B2-88D5AED5CF40}" type="slidenum">
              <a:rPr lang="el-GR" smtClean="0"/>
              <a:pPr/>
              <a:t>‹#›</a:t>
            </a:fld>
            <a:endParaRPr lang="el-GR" dirty="0"/>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64757BC-7E0A-4EE3-8076-06AC979F1FF6}" type="datetimeFigureOut">
              <a:rPr lang="el-GR" smtClean="0"/>
              <a:pPr/>
              <a:t>6/7/2015</a:t>
            </a:fld>
            <a:endParaRPr lang="el-GR" dirty="0"/>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dirty="0"/>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421D8E3-473B-4001-82B2-88D5AED5CF40}" type="slidenum">
              <a:rPr lang="el-GR" smtClean="0"/>
              <a:pPr/>
              <a:t>‹#›</a:t>
            </a:fld>
            <a:endParaRPr lang="el-GR" dirty="0"/>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biblicalstudiesblog.blogspot.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685800" y="1700809"/>
            <a:ext cx="7772400" cy="1944092"/>
          </a:xfrm>
          <a:prstGeom prst="rect">
            <a:avLst/>
          </a:prstGeom>
        </p:spPr>
        <p:txBody>
          <a:bodyPr>
            <a:normAutofit/>
          </a:bodyPr>
          <a:lstStyle/>
          <a:p>
            <a:pPr algn="ctr" fontAlgn="auto">
              <a:spcAft>
                <a:spcPts val="0"/>
              </a:spcAft>
              <a:defRPr/>
            </a:pPr>
            <a:r>
              <a:rPr lang="el-GR" sz="4800" b="1" dirty="0" smtClean="0">
                <a:solidFill>
                  <a:schemeClr val="tx2"/>
                </a:solidFill>
                <a:latin typeface="Palatino Linotype" pitchFamily="18" charset="0"/>
                <a:ea typeface="+mj-ea"/>
                <a:cs typeface="+mj-cs"/>
              </a:rPr>
              <a:t>ΙΩΝΑΣ</a:t>
            </a:r>
          </a:p>
          <a:p>
            <a:pPr algn="ctr" fontAlgn="auto">
              <a:spcAft>
                <a:spcPts val="0"/>
              </a:spcAft>
              <a:defRPr/>
            </a:pPr>
            <a:r>
              <a:rPr lang="el-GR" b="1" dirty="0" smtClean="0">
                <a:solidFill>
                  <a:schemeClr val="tx2"/>
                </a:solidFill>
                <a:latin typeface="Palatino Linotype" pitchFamily="18" charset="0"/>
                <a:ea typeface="+mj-ea"/>
                <a:cs typeface="+mj-cs"/>
              </a:rPr>
              <a:t>ΕΝΑΣ ΠΡΟΦΗΤΗΣ ΠΟΥ ΔΕΝ ΜΠΟΡΕΙ ΧΑΡΕΙ ΚΑΙ ΝΑ … ΑΛΛΑΞΕΙ</a:t>
            </a:r>
          </a:p>
          <a:p>
            <a:pPr algn="ctr" fontAlgn="auto">
              <a:spcAft>
                <a:spcPts val="0"/>
              </a:spcAft>
              <a:defRPr/>
            </a:pPr>
            <a:r>
              <a:rPr lang="el-GR" b="1" dirty="0" smtClean="0">
                <a:solidFill>
                  <a:schemeClr val="tx2"/>
                </a:solidFill>
                <a:latin typeface="MrSHelveticaPT" pitchFamily="2" charset="0"/>
                <a:ea typeface="+mj-ea"/>
                <a:cs typeface="+mj-cs"/>
              </a:rPr>
              <a:t>Η ΜΕΤΑΝΟΙΑ ΤΟΥ… ΘΕΟΥ ΚΑΙ ΟΙ ΛΑΟΙ ΤΟΥ !!!</a:t>
            </a:r>
          </a:p>
          <a:p>
            <a:pPr algn="ctr" fontAlgn="auto">
              <a:spcAft>
                <a:spcPts val="0"/>
              </a:spcAft>
              <a:defRPr/>
            </a:pPr>
            <a:endParaRPr lang="el-GR" sz="4800" b="1" dirty="0" smtClean="0">
              <a:solidFill>
                <a:schemeClr val="tx2"/>
              </a:solidFill>
              <a:latin typeface="Palatino Linotype" pitchFamily="18" charset="0"/>
              <a:ea typeface="+mj-ea"/>
              <a:cs typeface="+mj-cs"/>
            </a:endParaRPr>
          </a:p>
          <a:p>
            <a:pPr algn="ctr" fontAlgn="auto">
              <a:spcAft>
                <a:spcPts val="0"/>
              </a:spcAft>
              <a:defRPr/>
            </a:pPr>
            <a:endParaRPr lang="el-GR" sz="4800" b="1" dirty="0" smtClean="0">
              <a:solidFill>
                <a:schemeClr val="tx2"/>
              </a:solidFill>
              <a:latin typeface="Palatino Linotype" pitchFamily="18" charset="0"/>
              <a:ea typeface="+mj-ea"/>
              <a:cs typeface="+mj-cs"/>
            </a:endParaRPr>
          </a:p>
          <a:p>
            <a:pPr algn="ctr" fontAlgn="auto">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927100" y="692150"/>
            <a:ext cx="7289800" cy="1970088"/>
          </a:xfrm>
          <a:prstGeom prst="rect">
            <a:avLst/>
          </a:prstGeom>
          <a:noFill/>
        </p:spPr>
        <p:txBody>
          <a:bodyPr wrap="none">
            <a:spAutoFit/>
          </a:bodyPr>
          <a:lstStyle/>
          <a:p>
            <a:pPr algn="ctr">
              <a:lnSpc>
                <a:spcPct val="150000"/>
              </a:lnSpc>
              <a:defRPr/>
            </a:pPr>
            <a:r>
              <a:rPr lang="el-GR" sz="2000" b="1" dirty="0">
                <a:solidFill>
                  <a:schemeClr val="accent2">
                    <a:lumMod val="50000"/>
                  </a:schemeClr>
                </a:solidFill>
                <a:latin typeface="Arial" charset="0"/>
                <a:cs typeface="+mn-cs"/>
              </a:rPr>
              <a:t>ΣΩΤΗΡΙΟΣ Σ. ΔΕΣΠΟΤΗΣ</a:t>
            </a:r>
          </a:p>
          <a:p>
            <a:pPr algn="ctr">
              <a:lnSpc>
                <a:spcPct val="150000"/>
              </a:lnSpc>
              <a:defRPr/>
            </a:pPr>
            <a:r>
              <a:rPr lang="el-GR" sz="2000" b="1" dirty="0">
                <a:solidFill>
                  <a:schemeClr val="accent2">
                    <a:lumMod val="50000"/>
                  </a:schemeClr>
                </a:solidFill>
                <a:latin typeface="Arial" charset="0"/>
                <a:cs typeface="+mn-cs"/>
              </a:rPr>
              <a:t>ΑΝΑΠΛ. ΚΑΘΗΓΗΤΗΣ ΠΑΝΕΠΙΣΤΗΜΙΟΥ ΑΘΗΝΩΝ</a:t>
            </a:r>
          </a:p>
          <a:p>
            <a:pPr algn="ctr">
              <a:lnSpc>
                <a:spcPct val="150000"/>
              </a:lnSpc>
              <a:defRPr/>
            </a:pPr>
            <a:r>
              <a:rPr lang="el-GR" sz="2000" b="1" dirty="0">
                <a:solidFill>
                  <a:schemeClr val="accent2">
                    <a:lumMod val="50000"/>
                  </a:schemeClr>
                </a:solidFill>
                <a:latin typeface="Arial" charset="0"/>
                <a:cs typeface="+mn-cs"/>
              </a:rPr>
              <a:t> </a:t>
            </a:r>
          </a:p>
          <a:p>
            <a:pPr algn="ctr">
              <a:defRPr/>
            </a:pPr>
            <a:endParaRPr lang="el-GR" b="1" dirty="0">
              <a:solidFill>
                <a:schemeClr val="bg1"/>
              </a:solidFill>
              <a:latin typeface="Arial" charset="0"/>
              <a:cs typeface="+mn-cs"/>
            </a:endParaRPr>
          </a:p>
          <a:p>
            <a:pPr algn="just">
              <a:defRPr/>
            </a:pPr>
            <a:endParaRPr lang="el-GR" dirty="0">
              <a:latin typeface="Arial" charset="0"/>
              <a:cs typeface="+mn-cs"/>
            </a:endParaRPr>
          </a:p>
        </p:txBody>
      </p:sp>
      <p:pic>
        <p:nvPicPr>
          <p:cNvPr id="6" name="Picture 3"/>
          <p:cNvPicPr>
            <a:picLocks noChangeAspect="1" noChangeArrowheads="1"/>
          </p:cNvPicPr>
          <p:nvPr/>
        </p:nvPicPr>
        <p:blipFill>
          <a:blip r:embed="rId3" cstate="print"/>
          <a:srcRect/>
          <a:stretch>
            <a:fillRect/>
          </a:stretch>
        </p:blipFill>
        <p:spPr bwMode="auto">
          <a:xfrm>
            <a:off x="1547664" y="3501008"/>
            <a:ext cx="6003067" cy="295232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Πίνακας"/>
          <p:cNvGraphicFramePr>
            <a:graphicFrameLocks noGrp="1"/>
          </p:cNvGraphicFramePr>
          <p:nvPr/>
        </p:nvGraphicFramePr>
        <p:xfrm>
          <a:off x="251520" y="0"/>
          <a:ext cx="8784976" cy="6794545"/>
        </p:xfrm>
        <a:graphic>
          <a:graphicData uri="http://schemas.openxmlformats.org/drawingml/2006/table">
            <a:tbl>
              <a:tblPr>
                <a:tableStyleId>{35758FB7-9AC5-4552-8A53-C91805E547FA}</a:tableStyleId>
              </a:tblPr>
              <a:tblGrid>
                <a:gridCol w="3888432"/>
                <a:gridCol w="4896544"/>
              </a:tblGrid>
              <a:tr h="476825">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dk1"/>
                          </a:solidFill>
                          <a:effectLst/>
                          <a:latin typeface="Palatino Linotype" pitchFamily="18" charset="0"/>
                          <a:cs typeface="+mn-cs"/>
                        </a:rPr>
                        <a:t>ΣΥΓΚΡΙΣΗ ΜΕ ΤΟ ΑΠΟΚΑΛΥΨΗ κεφ. 11</a:t>
                      </a:r>
                      <a:endParaRPr kumimoji="0" lang="el-GR" sz="2000" b="1"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38146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rgbClr val="C00000"/>
                          </a:solidFill>
                          <a:effectLst/>
                          <a:latin typeface="Palatino Linotype" pitchFamily="18" charset="0"/>
                          <a:cs typeface="Times New Roman" pitchFamily="18" charset="0"/>
                        </a:rPr>
                        <a:t>ΙΩΝΑΣ</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0" i="0" u="none" strike="noStrike" cap="none" normalizeH="0" baseline="0" dirty="0" smtClean="0">
                          <a:ln>
                            <a:noFill/>
                          </a:ln>
                          <a:solidFill>
                            <a:srgbClr val="C00000"/>
                          </a:solidFill>
                          <a:effectLst/>
                          <a:latin typeface="Palatino Linotype" pitchFamily="18" charset="0"/>
                          <a:cs typeface="Times New Roman" pitchFamily="18" charset="0"/>
                        </a:rPr>
                        <a:t>ΑΠΟΚΑΛΥΨΗ 11- «ΑΝΤΙ-ΩΝΑΣ»</a:t>
                      </a:r>
                    </a:p>
                  </a:txBody>
                  <a:tcPr marL="61784" marR="61784" marT="0" marB="0" horzOverflow="overflow"/>
                </a:tc>
              </a:tr>
              <a:tr h="113055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Palatino Linotype" pitchFamily="18" charset="0"/>
                          <a:cs typeface="Times New Roman" pitchFamily="18" charset="0"/>
                        </a:rPr>
                        <a:t>Ο Ιωνάς αποστέλλεται μόνος και χωρίς ο ίδιος να έχει κάποιο διακριτικό ότι είναι προφήτης, </a:t>
                      </a:r>
                      <a:r>
                        <a:rPr kumimoji="0" lang="el-GR" sz="1100" b="1" i="0" u="none" strike="noStrike" cap="none" normalizeH="0" baseline="0" dirty="0" smtClean="0">
                          <a:ln>
                            <a:noFill/>
                          </a:ln>
                          <a:solidFill>
                            <a:schemeClr val="tx1"/>
                          </a:solidFill>
                          <a:effectLst/>
                          <a:latin typeface="Palatino Linotype" pitchFamily="18" charset="0"/>
                          <a:cs typeface="Times New Roman" pitchFamily="18" charset="0"/>
                        </a:rPr>
                        <a:t>αφού οι </a:t>
                      </a:r>
                      <a:r>
                        <a:rPr kumimoji="0" lang="el-GR" sz="1100" b="1" i="0" u="none" strike="noStrike" cap="none" normalizeH="0" baseline="0" dirty="0" err="1" smtClean="0">
                          <a:ln>
                            <a:noFill/>
                          </a:ln>
                          <a:solidFill>
                            <a:schemeClr val="tx1"/>
                          </a:solidFill>
                          <a:effectLst/>
                          <a:latin typeface="Palatino Linotype" pitchFamily="18" charset="0"/>
                          <a:cs typeface="Times New Roman" pitchFamily="18" charset="0"/>
                        </a:rPr>
                        <a:t>Νινευίτες</a:t>
                      </a:r>
                      <a:r>
                        <a:rPr kumimoji="0" lang="el-GR" sz="1100" b="1" i="0" u="none" strike="noStrike" cap="none" normalizeH="0" baseline="0" dirty="0" smtClean="0">
                          <a:ln>
                            <a:noFill/>
                          </a:ln>
                          <a:solidFill>
                            <a:schemeClr val="tx1"/>
                          </a:solidFill>
                          <a:effectLst/>
                          <a:latin typeface="Palatino Linotype" pitchFamily="18" charset="0"/>
                          <a:cs typeface="Times New Roman" pitchFamily="18" charset="0"/>
                        </a:rPr>
                        <a:t> δεν γνώριζαν καν ότι ξεβράστηκε από το κήτος</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Έχουμε δύο μάρτυρες (για να είναι αξιόπιστη η μαρτυρία) με ειδική περιβολή: </a:t>
                      </a:r>
                      <a:r>
                        <a:rPr kumimoji="0" lang="el-GR" sz="900" kern="1200" dirty="0" smtClean="0">
                          <a:solidFill>
                            <a:schemeClr val="dk1"/>
                          </a:solidFill>
                          <a:latin typeface="+mn-lt"/>
                          <a:ea typeface="+mn-ea"/>
                          <a:cs typeface="+mn-cs"/>
                        </a:rPr>
                        <a:t>Οι </a:t>
                      </a:r>
                      <a:r>
                        <a:rPr kumimoji="0" lang="el-GR" sz="900" b="1" i="1" kern="1200" dirty="0" err="1" smtClean="0">
                          <a:solidFill>
                            <a:schemeClr val="dk1"/>
                          </a:solidFill>
                          <a:latin typeface="+mn-lt"/>
                          <a:ea typeface="+mn-ea"/>
                          <a:cs typeface="+mn-cs"/>
                        </a:rPr>
                        <a:t>σάκκοι</a:t>
                      </a:r>
                      <a:r>
                        <a:rPr kumimoji="0" lang="el-GR" sz="900" b="1" i="1" kern="1200" dirty="0" smtClean="0">
                          <a:solidFill>
                            <a:schemeClr val="dk1"/>
                          </a:solidFill>
                          <a:latin typeface="+mn-lt"/>
                          <a:ea typeface="+mn-ea"/>
                          <a:cs typeface="+mn-cs"/>
                        </a:rPr>
                        <a:t>,</a:t>
                      </a:r>
                      <a:r>
                        <a:rPr kumimoji="0" lang="el-GR" sz="900" b="0" i="0" kern="1200" baseline="0" dirty="0" smtClean="0">
                          <a:solidFill>
                            <a:schemeClr val="dk1"/>
                          </a:solidFill>
                          <a:latin typeface="+mn-lt"/>
                          <a:ea typeface="+mn-ea"/>
                          <a:cs typeface="+mn-cs"/>
                        </a:rPr>
                        <a:t> </a:t>
                      </a:r>
                      <a:r>
                        <a:rPr kumimoji="0" lang="el-GR" sz="900" kern="1200" dirty="0" smtClean="0">
                          <a:solidFill>
                            <a:schemeClr val="dk1"/>
                          </a:solidFill>
                          <a:latin typeface="+mn-lt"/>
                          <a:ea typeface="+mn-ea"/>
                          <a:cs typeface="+mn-cs"/>
                        </a:rPr>
                        <a:t>με τους οποίους είναι περιβεβλημένοι, υπογραμμίζουν το προφητικό τους αξίωμα (</a:t>
                      </a:r>
                      <a:r>
                        <a:rPr kumimoji="0" lang="el-GR" sz="900" kern="1200" dirty="0" err="1" smtClean="0">
                          <a:solidFill>
                            <a:schemeClr val="dk1"/>
                          </a:solidFill>
                          <a:latin typeface="+mn-lt"/>
                          <a:ea typeface="+mn-ea"/>
                          <a:cs typeface="+mn-cs"/>
                        </a:rPr>
                        <a:t>Ησ</a:t>
                      </a:r>
                      <a:r>
                        <a:rPr kumimoji="0" lang="el-GR" sz="900" kern="1200" dirty="0" smtClean="0">
                          <a:solidFill>
                            <a:schemeClr val="dk1"/>
                          </a:solidFill>
                          <a:latin typeface="+mn-lt"/>
                          <a:ea typeface="+mn-ea"/>
                          <a:cs typeface="+mn-cs"/>
                        </a:rPr>
                        <a:t>. 20, 2</a:t>
                      </a:r>
                      <a:r>
                        <a:rPr kumimoji="0" lang="el-GR" sz="900" kern="1200" baseline="30000" dirty="0" smtClean="0">
                          <a:solidFill>
                            <a:schemeClr val="dk1"/>
                          </a:solidFill>
                          <a:latin typeface="+mn-lt"/>
                          <a:ea typeface="+mn-ea"/>
                          <a:cs typeface="+mn-cs"/>
                        </a:rPr>
                        <a:t>. </a:t>
                      </a:r>
                      <a:r>
                        <a:rPr kumimoji="0" lang="el-GR" sz="900" kern="1200" dirty="0" err="1" smtClean="0">
                          <a:solidFill>
                            <a:schemeClr val="dk1"/>
                          </a:solidFill>
                          <a:latin typeface="+mn-lt"/>
                          <a:ea typeface="+mn-ea"/>
                          <a:cs typeface="+mn-cs"/>
                        </a:rPr>
                        <a:t>Ζαχ</a:t>
                      </a:r>
                      <a:r>
                        <a:rPr kumimoji="0" lang="el-GR" sz="900" kern="1200" dirty="0" smtClean="0">
                          <a:solidFill>
                            <a:schemeClr val="dk1"/>
                          </a:solidFill>
                          <a:latin typeface="+mn-lt"/>
                          <a:ea typeface="+mn-ea"/>
                          <a:cs typeface="+mn-cs"/>
                        </a:rPr>
                        <a:t>. 13, 4) και υποδηλώνουν ότι κηρύττουν μετάνοια (Δ’ </a:t>
                      </a:r>
                      <a:r>
                        <a:rPr kumimoji="0" lang="el-GR" sz="900" kern="1200" dirty="0" err="1" smtClean="0">
                          <a:solidFill>
                            <a:schemeClr val="dk1"/>
                          </a:solidFill>
                          <a:latin typeface="+mn-lt"/>
                          <a:ea typeface="+mn-ea"/>
                          <a:cs typeface="+mn-cs"/>
                        </a:rPr>
                        <a:t>Βασ</a:t>
                      </a:r>
                      <a:r>
                        <a:rPr kumimoji="0" lang="el-GR" sz="900" kern="1200" dirty="0" smtClean="0">
                          <a:solidFill>
                            <a:schemeClr val="dk1"/>
                          </a:solidFill>
                          <a:latin typeface="+mn-lt"/>
                          <a:ea typeface="+mn-ea"/>
                          <a:cs typeface="+mn-cs"/>
                        </a:rPr>
                        <a:t>. 1, 8</a:t>
                      </a:r>
                      <a:r>
                        <a:rPr kumimoji="0" lang="el-GR" sz="900" kern="1200" baseline="30000" dirty="0" smtClean="0">
                          <a:solidFill>
                            <a:schemeClr val="dk1"/>
                          </a:solidFill>
                          <a:latin typeface="+mn-lt"/>
                          <a:ea typeface="+mn-ea"/>
                          <a:cs typeface="+mn-cs"/>
                        </a:rPr>
                        <a:t>.</a:t>
                      </a:r>
                      <a:r>
                        <a:rPr kumimoji="0" lang="el-GR" sz="900" kern="1200" dirty="0" smtClean="0">
                          <a:solidFill>
                            <a:schemeClr val="dk1"/>
                          </a:solidFill>
                          <a:latin typeface="+mn-lt"/>
                          <a:ea typeface="+mn-ea"/>
                          <a:cs typeface="+mn-cs"/>
                        </a:rPr>
                        <a:t> 19, 2</a:t>
                      </a:r>
                      <a:r>
                        <a:rPr kumimoji="0" lang="el-GR" sz="900" kern="1200" baseline="30000" dirty="0" smtClean="0">
                          <a:solidFill>
                            <a:schemeClr val="dk1"/>
                          </a:solidFill>
                          <a:latin typeface="+mn-lt"/>
                          <a:ea typeface="+mn-ea"/>
                          <a:cs typeface="+mn-cs"/>
                        </a:rPr>
                        <a:t>.</a:t>
                      </a:r>
                      <a:r>
                        <a:rPr kumimoji="0" lang="el-GR" sz="900" kern="1200" dirty="0" smtClean="0">
                          <a:solidFill>
                            <a:schemeClr val="dk1"/>
                          </a:solidFill>
                          <a:latin typeface="+mn-lt"/>
                          <a:ea typeface="+mn-ea"/>
                          <a:cs typeface="+mn-cs"/>
                        </a:rPr>
                        <a:t> </a:t>
                      </a:r>
                      <a:r>
                        <a:rPr kumimoji="0" lang="el-GR" sz="900" kern="1200" dirty="0" err="1" smtClean="0">
                          <a:solidFill>
                            <a:schemeClr val="dk1"/>
                          </a:solidFill>
                          <a:latin typeface="+mn-lt"/>
                          <a:ea typeface="+mn-ea"/>
                          <a:cs typeface="+mn-cs"/>
                        </a:rPr>
                        <a:t>πρβλ</a:t>
                      </a:r>
                      <a:r>
                        <a:rPr kumimoji="0" lang="el-GR" sz="900" kern="1200" dirty="0" smtClean="0">
                          <a:solidFill>
                            <a:schemeClr val="dk1"/>
                          </a:solidFill>
                          <a:latin typeface="+mn-lt"/>
                          <a:ea typeface="+mn-ea"/>
                          <a:cs typeface="+mn-cs"/>
                        </a:rPr>
                        <a:t>. ένδυμα </a:t>
                      </a:r>
                      <a:r>
                        <a:rPr kumimoji="0" lang="el-GR" sz="900" i="1" kern="1200" dirty="0" smtClean="0">
                          <a:solidFill>
                            <a:schemeClr val="dk1"/>
                          </a:solidFill>
                          <a:latin typeface="+mn-lt"/>
                          <a:ea typeface="+mn-ea"/>
                          <a:cs typeface="+mn-cs"/>
                        </a:rPr>
                        <a:t>Ιωάννη Βαπτιστή</a:t>
                      </a:r>
                      <a:r>
                        <a:rPr kumimoji="0" lang="el-GR" sz="900" kern="1200" dirty="0" smtClean="0">
                          <a:solidFill>
                            <a:schemeClr val="dk1"/>
                          </a:solidFill>
                          <a:latin typeface="+mn-lt"/>
                          <a:ea typeface="+mn-ea"/>
                          <a:cs typeface="+mn-cs"/>
                        </a:rPr>
                        <a:t> </a:t>
                      </a:r>
                      <a:r>
                        <a:rPr kumimoji="0" lang="el-GR" sz="900" kern="1200" dirty="0" err="1" smtClean="0">
                          <a:solidFill>
                            <a:schemeClr val="dk1"/>
                          </a:solidFill>
                          <a:latin typeface="+mn-lt"/>
                          <a:ea typeface="+mn-ea"/>
                          <a:cs typeface="+mn-cs"/>
                        </a:rPr>
                        <a:t>Μτ</a:t>
                      </a:r>
                      <a:r>
                        <a:rPr kumimoji="0" lang="el-GR" sz="900" kern="1200" dirty="0" smtClean="0">
                          <a:solidFill>
                            <a:schemeClr val="dk1"/>
                          </a:solidFill>
                          <a:latin typeface="+mn-lt"/>
                          <a:ea typeface="+mn-ea"/>
                          <a:cs typeface="+mn-cs"/>
                        </a:rPr>
                        <a:t>. 3,  4. Εβρ. 11, 37). </a:t>
                      </a:r>
                    </a:p>
                  </a:txBody>
                  <a:tcPr marL="61784" marR="61784" marT="0" marB="0" horzOverflow="overflow"/>
                </a:tc>
              </a:tr>
              <a:tr h="2051401">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Palatino Linotype" pitchFamily="18" charset="0"/>
                          <a:cs typeface="Times New Roman" pitchFamily="18" charset="0"/>
                        </a:rPr>
                        <a:t>Ο Ιωνάς μόνος απλώς προαναγγέλλει στους </a:t>
                      </a:r>
                      <a:r>
                        <a:rPr kumimoji="0" lang="el-GR" sz="1200" b="1" i="0" u="none" strike="noStrike" cap="none" normalizeH="0" baseline="0" dirty="0" err="1" smtClean="0">
                          <a:ln>
                            <a:noFill/>
                          </a:ln>
                          <a:solidFill>
                            <a:schemeClr val="tx1"/>
                          </a:solidFill>
                          <a:effectLst/>
                          <a:latin typeface="Palatino Linotype" pitchFamily="18" charset="0"/>
                          <a:cs typeface="Times New Roman" pitchFamily="18" charset="0"/>
                        </a:rPr>
                        <a:t>Νινευίτες</a:t>
                      </a:r>
                      <a:r>
                        <a:rPr kumimoji="0" lang="el-GR" sz="1200" b="1" i="0" u="none" strike="noStrike" cap="none" normalizeH="0" baseline="0" dirty="0" smtClean="0">
                          <a:ln>
                            <a:noFill/>
                          </a:ln>
                          <a:solidFill>
                            <a:schemeClr val="tx1"/>
                          </a:solidFill>
                          <a:effectLst/>
                          <a:latin typeface="Palatino Linotype" pitchFamily="18" charset="0"/>
                          <a:cs typeface="Times New Roman" pitchFamily="18" charset="0"/>
                        </a:rPr>
                        <a:t> την καταστροφή χωρίς να τους δηλώνει την ευκαιρία της μετάνοιας και χωρίς το κήρυγμά του να συνοδεύεται από σημεία εξουσίας</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400" kern="1200" dirty="0" smtClean="0">
                          <a:solidFill>
                            <a:schemeClr val="dk1"/>
                          </a:solidFill>
                          <a:latin typeface="+mn-lt"/>
                          <a:ea typeface="+mn-ea"/>
                          <a:cs typeface="+mn-cs"/>
                        </a:rPr>
                        <a:t>Αυτοί</a:t>
                      </a:r>
                      <a:r>
                        <a:rPr kumimoji="0" lang="el-GR" sz="1400" kern="1200" baseline="0" dirty="0" smtClean="0">
                          <a:solidFill>
                            <a:schemeClr val="dk1"/>
                          </a:solidFill>
                          <a:latin typeface="+mn-lt"/>
                          <a:ea typeface="+mn-ea"/>
                          <a:cs typeface="+mn-cs"/>
                        </a:rPr>
                        <a:t> οι δύο </a:t>
                      </a:r>
                      <a:r>
                        <a:rPr kumimoji="0" lang="el-GR" sz="1400" kern="1200" dirty="0" smtClean="0">
                          <a:solidFill>
                            <a:schemeClr val="dk1"/>
                          </a:solidFill>
                          <a:latin typeface="+mn-lt"/>
                          <a:ea typeface="+mn-ea"/>
                          <a:cs typeface="+mn-cs"/>
                        </a:rPr>
                        <a:t>Χριστοί πραγματοποιούν</a:t>
                      </a:r>
                      <a:r>
                        <a:rPr kumimoji="0" lang="el-GR" sz="1400" kern="1200" baseline="0" dirty="0" smtClean="0">
                          <a:solidFill>
                            <a:schemeClr val="dk1"/>
                          </a:solidFill>
                          <a:latin typeface="+mn-lt"/>
                          <a:ea typeface="+mn-ea"/>
                          <a:cs typeface="+mn-cs"/>
                        </a:rPr>
                        <a:t> </a:t>
                      </a:r>
                      <a:r>
                        <a:rPr kumimoji="0" lang="el-GR" sz="1400" kern="1200" dirty="0" smtClean="0">
                          <a:solidFill>
                            <a:schemeClr val="dk1"/>
                          </a:solidFill>
                          <a:latin typeface="+mn-lt"/>
                          <a:ea typeface="+mn-ea"/>
                          <a:cs typeface="+mn-cs"/>
                        </a:rPr>
                        <a:t>καταπληκτικά σημεία, τα οποία συνοδεύουν το κήρυγμά τους και συνδέονται με το τριμερές Σύμπαν. </a:t>
                      </a:r>
                      <a:r>
                        <a:rPr kumimoji="0" lang="el-GR" sz="900" b="1" u="sng" kern="1200" dirty="0" smtClean="0">
                          <a:solidFill>
                            <a:schemeClr val="dk1"/>
                          </a:solidFill>
                          <a:latin typeface="+mn-lt"/>
                          <a:ea typeface="+mn-ea"/>
                          <a:cs typeface="+mn-cs"/>
                        </a:rPr>
                        <a:t>Αυτοί</a:t>
                      </a:r>
                      <a:r>
                        <a:rPr kumimoji="0" lang="el-GR" sz="900" kern="1200" dirty="0" smtClean="0">
                          <a:solidFill>
                            <a:schemeClr val="dk1"/>
                          </a:solidFill>
                          <a:latin typeface="+mn-lt"/>
                          <a:ea typeface="+mn-ea"/>
                          <a:cs typeface="+mn-cs"/>
                        </a:rPr>
                        <a:t> (και όχι άλλοι ψευδοπροφήτες) έχουν την </a:t>
                      </a:r>
                      <a:r>
                        <a:rPr kumimoji="0" lang="el-GR" sz="900" b="1" u="sng" kern="1200" dirty="0" smtClean="0">
                          <a:solidFill>
                            <a:schemeClr val="dk1"/>
                          </a:solidFill>
                          <a:latin typeface="+mn-lt"/>
                          <a:ea typeface="+mn-ea"/>
                          <a:cs typeface="+mn-cs"/>
                        </a:rPr>
                        <a:t>εξουσία</a:t>
                      </a:r>
                      <a:r>
                        <a:rPr kumimoji="0" lang="el-GR" sz="900" kern="1200" dirty="0" smtClean="0">
                          <a:solidFill>
                            <a:schemeClr val="dk1"/>
                          </a:solidFill>
                          <a:latin typeface="+mn-lt"/>
                          <a:ea typeface="+mn-ea"/>
                          <a:cs typeface="+mn-cs"/>
                        </a:rPr>
                        <a:t> μιμούμενοι τον προφήτη Ηλία να κλείνουν τον </a:t>
                      </a:r>
                      <a:r>
                        <a:rPr kumimoji="0" lang="el-GR" sz="900" i="1" kern="1200" dirty="0" smtClean="0">
                          <a:solidFill>
                            <a:schemeClr val="dk1"/>
                          </a:solidFill>
                          <a:latin typeface="+mn-lt"/>
                          <a:ea typeface="+mn-ea"/>
                          <a:cs typeface="+mn-cs"/>
                        </a:rPr>
                        <a:t>ουρανό </a:t>
                      </a:r>
                      <a:r>
                        <a:rPr kumimoji="0" lang="el-GR" sz="900" kern="1200" dirty="0" smtClean="0">
                          <a:solidFill>
                            <a:schemeClr val="dk1"/>
                          </a:solidFill>
                          <a:latin typeface="+mn-lt"/>
                          <a:ea typeface="+mn-ea"/>
                          <a:cs typeface="+mn-cs"/>
                        </a:rPr>
                        <a:t>για να μη βρέχει (11, 6</a:t>
                      </a:r>
                      <a:r>
                        <a:rPr kumimoji="0" lang="el-GR" sz="900" kern="1200" baseline="30000" dirty="0" smtClean="0">
                          <a:solidFill>
                            <a:schemeClr val="dk1"/>
                          </a:solidFill>
                          <a:latin typeface="+mn-lt"/>
                          <a:ea typeface="+mn-ea"/>
                          <a:cs typeface="+mn-cs"/>
                        </a:rPr>
                        <a:t>α</a:t>
                      </a:r>
                      <a:r>
                        <a:rPr kumimoji="0" lang="el-GR" sz="900" kern="1200" dirty="0" smtClean="0">
                          <a:solidFill>
                            <a:schemeClr val="dk1"/>
                          </a:solidFill>
                          <a:latin typeface="+mn-lt"/>
                          <a:ea typeface="+mn-ea"/>
                          <a:cs typeface="+mn-cs"/>
                        </a:rPr>
                        <a:t>), να μετατρέπουν τα ύδατα σε αίμα όπως ο Μωυσής (</a:t>
                      </a:r>
                      <a:r>
                        <a:rPr kumimoji="0" lang="el-GR" sz="900" kern="1200" dirty="0" err="1" smtClean="0">
                          <a:solidFill>
                            <a:schemeClr val="dk1"/>
                          </a:solidFill>
                          <a:latin typeface="+mn-lt"/>
                          <a:ea typeface="+mn-ea"/>
                          <a:cs typeface="+mn-cs"/>
                        </a:rPr>
                        <a:t>πρβλ</a:t>
                      </a:r>
                      <a:r>
                        <a:rPr kumimoji="0" lang="el-GR" sz="900" kern="1200" dirty="0" smtClean="0">
                          <a:solidFill>
                            <a:schemeClr val="dk1"/>
                          </a:solidFill>
                          <a:latin typeface="+mn-lt"/>
                          <a:ea typeface="+mn-ea"/>
                          <a:cs typeface="+mn-cs"/>
                        </a:rPr>
                        <a:t>. Εξ. 7, 17-19), , και να πατάσσουν τη γη με όποια πληγή και όσες φορές θελήσουν. Οι μάρτυρες συνεπώς επιτελούν πιο εντυπωσιακά σημεία από τον ίδιο τον Ιησού, ο οποίος αρνήθηκε να πραγματοποιήσει </a:t>
                      </a:r>
                      <a:r>
                        <a:rPr kumimoji="0" lang="el-GR" sz="900" i="1" kern="1200" dirty="0" err="1" smtClean="0">
                          <a:solidFill>
                            <a:schemeClr val="dk1"/>
                          </a:solidFill>
                          <a:latin typeface="+mn-lt"/>
                          <a:ea typeface="+mn-ea"/>
                          <a:cs typeface="+mn-cs"/>
                        </a:rPr>
                        <a:t>σημείον</a:t>
                      </a:r>
                      <a:r>
                        <a:rPr kumimoji="0" lang="el-GR" sz="900" i="1" kern="1200" dirty="0" smtClean="0">
                          <a:solidFill>
                            <a:schemeClr val="dk1"/>
                          </a:solidFill>
                          <a:latin typeface="+mn-lt"/>
                          <a:ea typeface="+mn-ea"/>
                          <a:cs typeface="+mn-cs"/>
                        </a:rPr>
                        <a:t> εκ του ουρανού</a:t>
                      </a:r>
                      <a:r>
                        <a:rPr kumimoji="0" lang="el-GR" sz="900" kern="1200" dirty="0" smtClean="0">
                          <a:solidFill>
                            <a:schemeClr val="dk1"/>
                          </a:solidFill>
                          <a:latin typeface="+mn-lt"/>
                          <a:ea typeface="+mn-ea"/>
                          <a:cs typeface="+mn-cs"/>
                        </a:rPr>
                        <a:t> (</a:t>
                      </a:r>
                      <a:r>
                        <a:rPr kumimoji="0" lang="el-GR" sz="900" kern="1200" dirty="0" err="1" smtClean="0">
                          <a:solidFill>
                            <a:schemeClr val="dk1"/>
                          </a:solidFill>
                          <a:latin typeface="+mn-lt"/>
                          <a:ea typeface="+mn-ea"/>
                          <a:cs typeface="+mn-cs"/>
                        </a:rPr>
                        <a:t>Μτ</a:t>
                      </a:r>
                      <a:r>
                        <a:rPr kumimoji="0" lang="el-GR" sz="900" kern="1200" dirty="0" smtClean="0">
                          <a:solidFill>
                            <a:schemeClr val="dk1"/>
                          </a:solidFill>
                          <a:latin typeface="+mn-lt"/>
                          <a:ea typeface="+mn-ea"/>
                          <a:cs typeface="+mn-cs"/>
                        </a:rPr>
                        <a:t>. 12, 38-9). Επαληθεύουν έτσι την υπόσχεση του Κυρίου τους στον αποχαιρετιστήριο λόγο Του στον Ιωάννη (</a:t>
                      </a:r>
                      <a:r>
                        <a:rPr kumimoji="0" lang="el-GR" sz="900" b="1" i="1" kern="1200" dirty="0" err="1" smtClean="0">
                          <a:solidFill>
                            <a:schemeClr val="dk1"/>
                          </a:solidFill>
                          <a:latin typeface="+mn-lt"/>
                          <a:ea typeface="+mn-ea"/>
                          <a:cs typeface="+mn-cs"/>
                        </a:rPr>
                        <a:t>μείζονα</a:t>
                      </a:r>
                      <a:r>
                        <a:rPr kumimoji="0" lang="el-GR" sz="900" b="1" i="1" kern="1200" dirty="0" smtClean="0">
                          <a:solidFill>
                            <a:schemeClr val="dk1"/>
                          </a:solidFill>
                          <a:latin typeface="+mn-lt"/>
                          <a:ea typeface="+mn-ea"/>
                          <a:cs typeface="+mn-cs"/>
                        </a:rPr>
                        <a:t> </a:t>
                      </a:r>
                      <a:r>
                        <a:rPr kumimoji="0" lang="el-GR" sz="900" b="1" i="1" kern="1200" dirty="0" err="1" smtClean="0">
                          <a:solidFill>
                            <a:schemeClr val="dk1"/>
                          </a:solidFill>
                          <a:latin typeface="+mn-lt"/>
                          <a:ea typeface="+mn-ea"/>
                          <a:cs typeface="+mn-cs"/>
                        </a:rPr>
                        <a:t>τούτων</a:t>
                      </a:r>
                      <a:r>
                        <a:rPr kumimoji="0" lang="el-GR" sz="900" b="1" i="1" kern="1200" dirty="0" smtClean="0">
                          <a:solidFill>
                            <a:schemeClr val="dk1"/>
                          </a:solidFill>
                          <a:latin typeface="+mn-lt"/>
                          <a:ea typeface="+mn-ea"/>
                          <a:cs typeface="+mn-cs"/>
                        </a:rPr>
                        <a:t> </a:t>
                      </a:r>
                      <a:r>
                        <a:rPr kumimoji="0" lang="el-GR" sz="900" b="1" i="1" kern="1200" dirty="0" err="1" smtClean="0">
                          <a:solidFill>
                            <a:schemeClr val="dk1"/>
                          </a:solidFill>
                          <a:latin typeface="+mn-lt"/>
                          <a:ea typeface="+mn-ea"/>
                          <a:cs typeface="+mn-cs"/>
                        </a:rPr>
                        <a:t>ποιήσει</a:t>
                      </a:r>
                      <a:r>
                        <a:rPr kumimoji="0" lang="el-GR" sz="900" kern="1200" dirty="0" smtClean="0">
                          <a:solidFill>
                            <a:schemeClr val="dk1"/>
                          </a:solidFill>
                          <a:latin typeface="+mn-lt"/>
                          <a:ea typeface="+mn-ea"/>
                          <a:cs typeface="+mn-cs"/>
                        </a:rPr>
                        <a:t> 14, 12).</a:t>
                      </a:r>
                    </a:p>
                  </a:txBody>
                  <a:tcPr marL="61784" marR="61784" marT="0" marB="0" horzOverflow="overflow"/>
                </a:tc>
              </a:tr>
              <a:tr h="259870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Οι κάτοικοι της Νινευί μεταστρέφονται και μετανοούν. Το τέλος του Ιωνά παραμένει άγνωστο!!!</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100" kern="1200" dirty="0" smtClean="0">
                          <a:solidFill>
                            <a:schemeClr val="dk1"/>
                          </a:solidFill>
                          <a:latin typeface="+mn-lt"/>
                          <a:ea typeface="+mn-ea"/>
                          <a:cs typeface="+mn-cs"/>
                        </a:rPr>
                        <a:t>ΤΟ ΤΕΛΟΣ ΤΩΝ ΜΑΡΤΥΡΩΝ ΚΑΤΑΡΧΑΣ ΤΡΑΓΙΚΟ:</a:t>
                      </a:r>
                      <a:r>
                        <a:rPr kumimoji="0" lang="el-GR" sz="1100" kern="1200" baseline="0" dirty="0" smtClean="0">
                          <a:solidFill>
                            <a:schemeClr val="dk1"/>
                          </a:solidFill>
                          <a:latin typeface="+mn-lt"/>
                          <a:ea typeface="+mn-ea"/>
                          <a:cs typeface="+mn-cs"/>
                        </a:rPr>
                        <a:t> Στην μεγάλη Πόλη,</a:t>
                      </a:r>
                      <a:r>
                        <a:rPr kumimoji="0" lang="el-GR" sz="1100" kern="1200" dirty="0" smtClean="0">
                          <a:solidFill>
                            <a:schemeClr val="dk1"/>
                          </a:solidFill>
                          <a:latin typeface="+mn-lt"/>
                          <a:ea typeface="+mn-ea"/>
                          <a:cs typeface="+mn-cs"/>
                        </a:rPr>
                        <a:t> η οποία </a:t>
                      </a:r>
                      <a:r>
                        <a:rPr kumimoji="0" lang="el-GR" sz="1100" b="1" i="1" kern="1200" dirty="0" smtClean="0">
                          <a:solidFill>
                            <a:schemeClr val="dk1"/>
                          </a:solidFill>
                          <a:latin typeface="+mn-lt"/>
                          <a:ea typeface="+mn-ea"/>
                          <a:cs typeface="+mn-cs"/>
                        </a:rPr>
                        <a:t>πνευματικώς καλείται Σόδομα και </a:t>
                      </a:r>
                      <a:r>
                        <a:rPr kumimoji="0" lang="el-GR" sz="1100" kern="1200" dirty="0" smtClean="0">
                          <a:solidFill>
                            <a:schemeClr val="dk1"/>
                          </a:solidFill>
                          <a:latin typeface="+mn-lt"/>
                          <a:ea typeface="+mn-ea"/>
                          <a:cs typeface="+mn-cs"/>
                        </a:rPr>
                        <a:t>Αίγυπτος και πιθανότατα ταυτίζεται με την</a:t>
                      </a:r>
                      <a:r>
                        <a:rPr kumimoji="0" lang="el-GR" sz="1100" b="1" i="1" kern="1200" dirty="0" smtClean="0">
                          <a:solidFill>
                            <a:schemeClr val="dk1"/>
                          </a:solidFill>
                          <a:latin typeface="+mn-lt"/>
                          <a:ea typeface="+mn-ea"/>
                          <a:cs typeface="+mn-cs"/>
                        </a:rPr>
                        <a:t> αγία </a:t>
                      </a:r>
                      <a:r>
                        <a:rPr kumimoji="0" lang="el-GR" sz="1100" b="1" i="1" kern="1200" cap="all" dirty="0" smtClean="0">
                          <a:solidFill>
                            <a:schemeClr val="dk1"/>
                          </a:solidFill>
                          <a:latin typeface="+mn-lt"/>
                          <a:ea typeface="+mn-ea"/>
                          <a:cs typeface="+mn-cs"/>
                        </a:rPr>
                        <a:t>π</a:t>
                      </a:r>
                      <a:r>
                        <a:rPr kumimoji="0" lang="el-GR" sz="1100" b="1" i="1" kern="1200" dirty="0" smtClean="0">
                          <a:solidFill>
                            <a:schemeClr val="dk1"/>
                          </a:solidFill>
                          <a:latin typeface="+mn-lt"/>
                          <a:ea typeface="+mn-ea"/>
                          <a:cs typeface="+mn-cs"/>
                        </a:rPr>
                        <a:t>όλη-ΙΕΡΟΥΣΑΛΗΜ </a:t>
                      </a:r>
                      <a:r>
                        <a:rPr kumimoji="0" lang="el-GR" sz="1100" kern="1200" dirty="0" smtClean="0">
                          <a:solidFill>
                            <a:schemeClr val="dk1"/>
                          </a:solidFill>
                          <a:latin typeface="+mn-lt"/>
                          <a:ea typeface="+mn-ea"/>
                          <a:cs typeface="+mn-cs"/>
                        </a:rPr>
                        <a:t>του στ. 2. το </a:t>
                      </a:r>
                      <a:r>
                        <a:rPr kumimoji="0" lang="el-GR" sz="1100" kern="1200" cap="all" dirty="0" smtClean="0">
                          <a:solidFill>
                            <a:schemeClr val="dk1"/>
                          </a:solidFill>
                          <a:latin typeface="+mn-lt"/>
                          <a:ea typeface="+mn-ea"/>
                          <a:cs typeface="+mn-cs"/>
                        </a:rPr>
                        <a:t>θ</a:t>
                      </a:r>
                      <a:r>
                        <a:rPr kumimoji="0" lang="el-GR" sz="1100" kern="1200" dirty="0" smtClean="0">
                          <a:solidFill>
                            <a:schemeClr val="dk1"/>
                          </a:solidFill>
                          <a:latin typeface="+mn-lt"/>
                          <a:ea typeface="+mn-ea"/>
                          <a:cs typeface="+mn-cs"/>
                        </a:rPr>
                        <a:t>ηρίο/ο Αντίχριστος συντρίβει σφαγιάζει τους μάρτυρες και</a:t>
                      </a:r>
                      <a:r>
                        <a:rPr kumimoji="0" lang="el-GR" sz="1100" kern="1200" baseline="0" dirty="0" smtClean="0">
                          <a:solidFill>
                            <a:schemeClr val="dk1"/>
                          </a:solidFill>
                          <a:latin typeface="+mn-lt"/>
                          <a:ea typeface="+mn-ea"/>
                          <a:cs typeface="+mn-cs"/>
                        </a:rPr>
                        <a:t> τα πτώματά τους παραμένουν άταφα (έσχατος ονειδισμός)</a:t>
                      </a:r>
                      <a:r>
                        <a:rPr kumimoji="0" lang="el-GR" sz="1100" kern="1200" dirty="0" smtClean="0">
                          <a:solidFill>
                            <a:schemeClr val="dk1"/>
                          </a:solidFill>
                          <a:latin typeface="+mn-lt"/>
                          <a:ea typeface="+mn-ea"/>
                          <a:cs typeface="+mn-cs"/>
                        </a:rPr>
                        <a:t>. Θεατές</a:t>
                      </a:r>
                      <a:r>
                        <a:rPr kumimoji="0" lang="el-GR" sz="1100" kern="1200" baseline="0" dirty="0" smtClean="0">
                          <a:solidFill>
                            <a:schemeClr val="dk1"/>
                          </a:solidFill>
                          <a:latin typeface="+mn-lt"/>
                          <a:ea typeface="+mn-ea"/>
                          <a:cs typeface="+mn-cs"/>
                        </a:rPr>
                        <a:t> </a:t>
                      </a:r>
                      <a:r>
                        <a:rPr kumimoji="0" lang="el-GR" sz="1100" kern="1200" dirty="0" smtClean="0">
                          <a:solidFill>
                            <a:schemeClr val="dk1"/>
                          </a:solidFill>
                          <a:latin typeface="+mn-lt"/>
                          <a:ea typeface="+mn-ea"/>
                          <a:cs typeface="+mn-cs"/>
                        </a:rPr>
                        <a:t>αυτής της σφαγής γίνονται επί 3 ½ μέρες όλοι οι λαοί και τα έθνη, τα οποία την έχουν καταπατήσει. ΟΛΟΙ ΧΑΙΡΟΝΤΑΙ και ΑΝΤΑΛΛΑΣΣΟΥΝ</a:t>
                      </a:r>
                      <a:r>
                        <a:rPr kumimoji="0" lang="el-GR" sz="1100" kern="1200" baseline="0" dirty="0" smtClean="0">
                          <a:solidFill>
                            <a:schemeClr val="dk1"/>
                          </a:solidFill>
                          <a:latin typeface="+mn-lt"/>
                          <a:ea typeface="+mn-ea"/>
                          <a:cs typeface="+mn-cs"/>
                        </a:rPr>
                        <a:t> ΔΩΡΑ. ΣΤΟ ΤΕΛΟΣ ΌΜΩΣ ΠΡΑΓΜΑΤΟΠΟΙΕΙΤΑΙ Η ΑΝΑΛΗΨΗ και </a:t>
                      </a:r>
                      <a:r>
                        <a:rPr kumimoji="0" lang="el-GR" sz="1000" kern="1200" dirty="0" smtClean="0">
                          <a:solidFill>
                            <a:schemeClr val="dk1"/>
                          </a:solidFill>
                          <a:latin typeface="+mn-lt"/>
                          <a:ea typeface="+mn-ea"/>
                          <a:cs typeface="+mn-cs"/>
                        </a:rPr>
                        <a:t>σεισμός, ο οποίος προκαλεί την πτώση του 1/10 της πόλεως και το θάνατο 7.000. Τα 9/10 της Πόλης σώζονται!</a:t>
                      </a:r>
                      <a:endParaRPr kumimoji="0" lang="el-GR" sz="10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sp>
        <p:nvSpPr>
          <p:cNvPr id="13315" name="Rectangle 4"/>
          <p:cNvSpPr>
            <a:spLocks noChangeArrowheads="1"/>
          </p:cNvSpPr>
          <p:nvPr/>
        </p:nvSpPr>
        <p:spPr bwMode="auto">
          <a:xfrm>
            <a:off x="4860032" y="153891"/>
            <a:ext cx="3815780" cy="6955750"/>
          </a:xfrm>
          <a:prstGeom prst="rect">
            <a:avLst/>
          </a:prstGeom>
          <a:noFill/>
          <a:ln w="9525">
            <a:solidFill>
              <a:schemeClr val="accent2"/>
            </a:solidFill>
            <a:miter lim="800000"/>
            <a:headEnd/>
            <a:tailEnd/>
          </a:ln>
        </p:spPr>
        <p:txBody>
          <a:bodyPr wrap="square" anchor="ctr">
            <a:spAutoFit/>
          </a:bodyPr>
          <a:lstStyle/>
          <a:p>
            <a:pPr algn="just"/>
            <a:endParaRPr lang="el-GR" sz="1600" dirty="0" smtClean="0">
              <a:latin typeface="Palatino Linotype" pitchFamily="18" charset="0"/>
              <a:cs typeface="Times New Roman" pitchFamily="18" charset="0"/>
            </a:endParaRPr>
          </a:p>
          <a:p>
            <a:pPr algn="just"/>
            <a:endParaRPr lang="el-GR" sz="1600" dirty="0" smtClean="0">
              <a:latin typeface="Palatino Linotype" pitchFamily="18" charset="0"/>
              <a:cs typeface="Times New Roman" pitchFamily="18" charset="0"/>
            </a:endParaRPr>
          </a:p>
          <a:p>
            <a:pPr algn="just"/>
            <a:r>
              <a:rPr lang="el-GR" sz="1400" dirty="0" smtClean="0">
                <a:latin typeface="Palatino Linotype" pitchFamily="18" charset="0"/>
                <a:cs typeface="Times New Roman" pitchFamily="18" charset="0"/>
              </a:rPr>
              <a:t>Το βιβλίο του Ιωνά αφηγείται μια περιπέτεια </a:t>
            </a:r>
            <a:r>
              <a:rPr lang="el-GR" sz="1400" b="1" dirty="0" smtClean="0">
                <a:latin typeface="Palatino Linotype" pitchFamily="18" charset="0"/>
                <a:cs typeface="Times New Roman" pitchFamily="18" charset="0"/>
              </a:rPr>
              <a:t>όπου κανένας δεν εξέρχεται όπως εισέρχεται εκτός ίσως από έναν</a:t>
            </a:r>
            <a:r>
              <a:rPr lang="el-GR" sz="1400" dirty="0" smtClean="0">
                <a:latin typeface="Palatino Linotype" pitchFamily="18" charset="0"/>
                <a:cs typeface="Times New Roman" pitchFamily="18" charset="0"/>
              </a:rPr>
              <a:t>! Ναύτες, άνθρωποι και ζώα (!) της ακόμη και ο ίδιος ο Θεός αλλάζουν- «μετανοούν». Οι ναύτες ενώ στην αρχή της φουρτούνας φωνάζει έκαστος τον Θεό του, στο τέλος επικαλούνται τον </a:t>
            </a:r>
            <a:r>
              <a:rPr lang="el-GR" sz="1400" dirty="0" err="1" smtClean="0">
                <a:latin typeface="Palatino Linotype" pitchFamily="18" charset="0"/>
                <a:cs typeface="Times New Roman" pitchFamily="18" charset="0"/>
              </a:rPr>
              <a:t>Γιαχβέ</a:t>
            </a:r>
            <a:r>
              <a:rPr lang="el-GR" sz="1400" dirty="0" smtClean="0">
                <a:latin typeface="Palatino Linotype" pitchFamily="18" charset="0"/>
                <a:cs typeface="Times New Roman" pitchFamily="18" charset="0"/>
              </a:rPr>
              <a:t>. Το ίδιο και οι κάτοικοι της </a:t>
            </a:r>
            <a:r>
              <a:rPr lang="el-GR" sz="1400" i="1" dirty="0" smtClean="0">
                <a:latin typeface="Palatino Linotype" pitchFamily="18" charset="0"/>
                <a:cs typeface="Times New Roman" pitchFamily="18" charset="0"/>
              </a:rPr>
              <a:t>πόλης της μεγάλης</a:t>
            </a:r>
            <a:r>
              <a:rPr lang="el-GR" sz="1400" dirty="0" smtClean="0">
                <a:latin typeface="Palatino Linotype" pitchFamily="18" charset="0"/>
                <a:cs typeface="Times New Roman" pitchFamily="18" charset="0"/>
              </a:rPr>
              <a:t>. Ο ίδιος ο </a:t>
            </a:r>
            <a:r>
              <a:rPr lang="el-GR" sz="1400" dirty="0" err="1" smtClean="0">
                <a:latin typeface="Palatino Linotype" pitchFamily="18" charset="0"/>
                <a:cs typeface="Times New Roman" pitchFamily="18" charset="0"/>
              </a:rPr>
              <a:t>Γιαχβέ</a:t>
            </a:r>
            <a:r>
              <a:rPr lang="el-GR" sz="1400" dirty="0" smtClean="0">
                <a:latin typeface="Palatino Linotype" pitchFamily="18" charset="0"/>
                <a:cs typeface="Times New Roman" pitchFamily="18" charset="0"/>
              </a:rPr>
              <a:t> «μετανοεί» από την οργή φανερώνοντας το έλεός (</a:t>
            </a:r>
            <a:r>
              <a:rPr lang="de-DE" sz="1400" dirty="0" err="1" smtClean="0">
                <a:latin typeface="Palatino Linotype" pitchFamily="18" charset="0"/>
                <a:cs typeface="Times New Roman" pitchFamily="18" charset="0"/>
              </a:rPr>
              <a:t>rahem</a:t>
            </a:r>
            <a:r>
              <a:rPr lang="el-GR" sz="1400" dirty="0" smtClean="0">
                <a:latin typeface="Palatino Linotype" pitchFamily="18" charset="0"/>
                <a:cs typeface="Times New Roman" pitchFamily="18" charset="0"/>
              </a:rPr>
              <a:t>=</a:t>
            </a:r>
            <a:r>
              <a:rPr lang="de-DE" sz="1400" dirty="0" smtClean="0">
                <a:latin typeface="Palatino Linotype" pitchFamily="18" charset="0"/>
                <a:cs typeface="Times New Roman" pitchFamily="18" charset="0"/>
              </a:rPr>
              <a:t> </a:t>
            </a:r>
            <a:r>
              <a:rPr lang="el-GR" sz="1400" b="1" dirty="0" smtClean="0">
                <a:latin typeface="Palatino Linotype" pitchFamily="18" charset="0"/>
                <a:cs typeface="Times New Roman" pitchFamily="18" charset="0"/>
              </a:rPr>
              <a:t>τα μητρικά Του σπλάχνα!)</a:t>
            </a:r>
            <a:r>
              <a:rPr lang="el-GR" sz="1400" dirty="0" smtClean="0">
                <a:latin typeface="Palatino Linotype" pitchFamily="18" charset="0"/>
                <a:cs typeface="Times New Roman" pitchFamily="18" charset="0"/>
              </a:rPr>
              <a:t>. Όταν </a:t>
            </a:r>
            <a:r>
              <a:rPr lang="el-GR" sz="1400" i="1" dirty="0" smtClean="0">
                <a:latin typeface="Palatino Linotype" pitchFamily="18" charset="0"/>
                <a:cs typeface="Times New Roman" pitchFamily="18" charset="0"/>
              </a:rPr>
              <a:t>επιστρέφει (=μετανοεί)</a:t>
            </a:r>
            <a:r>
              <a:rPr lang="el-GR" sz="1400" dirty="0" smtClean="0">
                <a:latin typeface="Palatino Linotype" pitchFamily="18" charset="0"/>
                <a:cs typeface="Times New Roman" pitchFamily="18" charset="0"/>
              </a:rPr>
              <a:t> ο άνθρωπος από την κακία, βιώνει την εγγύτητα του Θεού.</a:t>
            </a:r>
          </a:p>
          <a:p>
            <a:pPr algn="just"/>
            <a:r>
              <a:rPr lang="el-GR" sz="1400" dirty="0" smtClean="0">
                <a:latin typeface="Palatino Linotype" pitchFamily="18" charset="0"/>
                <a:cs typeface="Times New Roman" pitchFamily="18" charset="0"/>
              </a:rPr>
              <a:t>Κανένας δεν είναι σκλαβωμένος στην καταγωγή (</a:t>
            </a:r>
            <a:r>
              <a:rPr lang="en-US" sz="1400" dirty="0" smtClean="0">
                <a:latin typeface="Palatino Linotype" pitchFamily="18" charset="0"/>
                <a:cs typeface="Times New Roman" pitchFamily="18" charset="0"/>
              </a:rPr>
              <a:t>DNA)</a:t>
            </a:r>
            <a:r>
              <a:rPr lang="el-GR" sz="1400" dirty="0" smtClean="0">
                <a:latin typeface="Palatino Linotype" pitchFamily="18" charset="0"/>
                <a:cs typeface="Times New Roman" pitchFamily="18" charset="0"/>
              </a:rPr>
              <a:t> του, στο παρελθόν, στο κακό</a:t>
            </a:r>
            <a:r>
              <a:rPr lang="en-US" sz="1400" dirty="0" smtClean="0">
                <a:latin typeface="Palatino Linotype" pitchFamily="18" charset="0"/>
                <a:cs typeface="Times New Roman" pitchFamily="18" charset="0"/>
              </a:rPr>
              <a:t>,</a:t>
            </a:r>
            <a:r>
              <a:rPr lang="el-GR" sz="1400" dirty="0" smtClean="0">
                <a:latin typeface="Palatino Linotype" pitchFamily="18" charset="0"/>
                <a:cs typeface="Times New Roman" pitchFamily="18" charset="0"/>
              </a:rPr>
              <a:t> στη μοίρα. Υπάρχει δυνατότητα σωτηρίας, όταν </a:t>
            </a:r>
            <a:r>
              <a:rPr lang="el-GR" sz="1400" b="1" dirty="0" smtClean="0">
                <a:latin typeface="Palatino Linotype" pitchFamily="18" charset="0"/>
                <a:cs typeface="Times New Roman" pitchFamily="18" charset="0"/>
              </a:rPr>
              <a:t>εμπιστεύεται </a:t>
            </a:r>
            <a:r>
              <a:rPr lang="el-GR" sz="1400" dirty="0" smtClean="0">
                <a:latin typeface="Palatino Linotype" pitchFamily="18" charset="0"/>
                <a:cs typeface="Times New Roman" pitchFamily="18" charset="0"/>
              </a:rPr>
              <a:t>κάποιος αποκλειστικά στον Θεό και αλλάζει: </a:t>
            </a:r>
            <a:r>
              <a:rPr lang="el-GR" sz="1400" i="1" dirty="0" err="1" smtClean="0">
                <a:latin typeface="Palatino Linotype" pitchFamily="18" charset="0"/>
              </a:rPr>
              <a:t>καὶ</a:t>
            </a:r>
            <a:r>
              <a:rPr lang="el-GR" sz="1400" i="1" dirty="0" smtClean="0">
                <a:latin typeface="Palatino Linotype" pitchFamily="18" charset="0"/>
              </a:rPr>
              <a:t> </a:t>
            </a:r>
            <a:r>
              <a:rPr lang="el-GR" sz="1400" i="1" dirty="0" err="1" smtClean="0">
                <a:latin typeface="Palatino Linotype" pitchFamily="18" charset="0"/>
              </a:rPr>
              <a:t>ἐνεπίστευσαν</a:t>
            </a:r>
            <a:r>
              <a:rPr lang="el-GR" sz="1400" i="1" dirty="0" smtClean="0">
                <a:latin typeface="Palatino Linotype" pitchFamily="18" charset="0"/>
              </a:rPr>
              <a:t> </a:t>
            </a:r>
            <a:r>
              <a:rPr lang="el-GR" sz="1400" i="1" dirty="0" err="1" smtClean="0">
                <a:latin typeface="Palatino Linotype" pitchFamily="18" charset="0"/>
              </a:rPr>
              <a:t>οἱ</a:t>
            </a:r>
            <a:r>
              <a:rPr lang="el-GR" sz="1400" i="1" dirty="0" smtClean="0">
                <a:latin typeface="Palatino Linotype" pitchFamily="18" charset="0"/>
              </a:rPr>
              <a:t> </a:t>
            </a:r>
            <a:r>
              <a:rPr lang="el-GR" sz="1400" i="1" dirty="0" err="1" smtClean="0">
                <a:latin typeface="Palatino Linotype" pitchFamily="18" charset="0"/>
              </a:rPr>
              <a:t>ἄνδρες</a:t>
            </a:r>
            <a:r>
              <a:rPr lang="el-GR" sz="1400" i="1" dirty="0" smtClean="0">
                <a:latin typeface="Palatino Linotype" pitchFamily="18" charset="0"/>
              </a:rPr>
              <a:t> </a:t>
            </a:r>
            <a:r>
              <a:rPr lang="el-GR" sz="1400" i="1" dirty="0" err="1" smtClean="0">
                <a:latin typeface="Palatino Linotype" pitchFamily="18" charset="0"/>
              </a:rPr>
              <a:t>Νινευη</a:t>
            </a:r>
            <a:r>
              <a:rPr lang="el-GR" sz="1400" i="1" dirty="0" smtClean="0">
                <a:latin typeface="Palatino Linotype" pitchFamily="18" charset="0"/>
              </a:rPr>
              <a:t> </a:t>
            </a:r>
            <a:r>
              <a:rPr lang="el-GR" sz="1400" i="1" dirty="0" err="1" smtClean="0">
                <a:latin typeface="Palatino Linotype" pitchFamily="18" charset="0"/>
              </a:rPr>
              <a:t>τῷ</a:t>
            </a:r>
            <a:r>
              <a:rPr lang="el-GR" sz="1400" i="1" dirty="0" smtClean="0">
                <a:latin typeface="Palatino Linotype" pitchFamily="18" charset="0"/>
              </a:rPr>
              <a:t> </a:t>
            </a:r>
            <a:r>
              <a:rPr lang="el-GR" sz="1400" i="1" dirty="0" err="1" smtClean="0">
                <a:latin typeface="Palatino Linotype" pitchFamily="18" charset="0"/>
              </a:rPr>
              <a:t>Θεῷ</a:t>
            </a:r>
            <a:r>
              <a:rPr lang="el-GR" sz="1400" i="1" dirty="0" smtClean="0">
                <a:latin typeface="Palatino Linotype" pitchFamily="18" charset="0"/>
              </a:rPr>
              <a:t>  </a:t>
            </a:r>
            <a:r>
              <a:rPr lang="en-US" sz="1400" dirty="0" smtClean="0"/>
              <a:t>(3</a:t>
            </a:r>
            <a:r>
              <a:rPr lang="el-GR" sz="1400" dirty="0" smtClean="0"/>
              <a:t>, </a:t>
            </a:r>
            <a:r>
              <a:rPr lang="en-US" sz="1400" dirty="0" smtClean="0"/>
              <a:t>5)</a:t>
            </a:r>
            <a:r>
              <a:rPr lang="el-GR" sz="1400" dirty="0" smtClean="0"/>
              <a:t>. </a:t>
            </a:r>
            <a:r>
              <a:rPr lang="el-GR" sz="1400" i="1" dirty="0" smtClean="0"/>
              <a:t>Και </a:t>
            </a:r>
            <a:r>
              <a:rPr lang="el-GR" sz="1400" i="1" dirty="0" err="1" smtClean="0"/>
              <a:t>πάσαν</a:t>
            </a:r>
            <a:r>
              <a:rPr lang="el-GR" sz="1400" i="1" dirty="0" smtClean="0"/>
              <a:t> την </a:t>
            </a:r>
            <a:r>
              <a:rPr lang="el-GR" sz="1400" i="1" dirty="0" err="1" smtClean="0"/>
              <a:t>ζωήν</a:t>
            </a:r>
            <a:r>
              <a:rPr lang="el-GR" sz="1400" i="1" dirty="0" smtClean="0"/>
              <a:t> ημών Χριστώ τω Θεώ </a:t>
            </a:r>
            <a:r>
              <a:rPr lang="el-GR" sz="1400" i="1" dirty="0" err="1" smtClean="0"/>
              <a:t>παραθώμεθα</a:t>
            </a:r>
            <a:endParaRPr lang="el-GR" sz="1400" i="1" dirty="0" smtClean="0"/>
          </a:p>
          <a:p>
            <a:pPr algn="just"/>
            <a:r>
              <a:rPr lang="el-GR" sz="1400" dirty="0" smtClean="0">
                <a:latin typeface="Palatino Linotype" pitchFamily="18" charset="0"/>
                <a:cs typeface="Times New Roman" pitchFamily="18" charset="0"/>
              </a:rPr>
              <a:t>Όταν ο Ιωνάς αποδιδράσκει του Θεού προς την </a:t>
            </a:r>
            <a:r>
              <a:rPr lang="el-GR" sz="1400" dirty="0" err="1" smtClean="0">
                <a:latin typeface="Palatino Linotype" pitchFamily="18" charset="0"/>
                <a:cs typeface="Times New Roman" pitchFamily="18" charset="0"/>
              </a:rPr>
              <a:t>Θαρσείς</a:t>
            </a:r>
            <a:r>
              <a:rPr lang="el-GR" sz="1400" dirty="0" smtClean="0">
                <a:latin typeface="Palatino Linotype" pitchFamily="18" charset="0"/>
                <a:cs typeface="Times New Roman" pitchFamily="18" charset="0"/>
              </a:rPr>
              <a:t>/την Ισπανία (;) η σχέση εμπιστοσύνης κατακερματίζεται. Ο Διάλογος μαζί Του αποκαθίσταται στην κοιλιά του κήτους</a:t>
            </a:r>
            <a:endParaRPr lang="el-GR" sz="1400" dirty="0">
              <a:latin typeface="Palatino Linotype" pitchFamily="18" charset="0"/>
              <a:cs typeface="Times New Roman" pitchFamily="18" charset="0"/>
            </a:endParaRPr>
          </a:p>
          <a:p>
            <a:pPr eaLnBrk="0" hangingPunct="0"/>
            <a:r>
              <a:rPr lang="el-GR" sz="1800" dirty="0">
                <a:cs typeface="Times New Roman" pitchFamily="18" charset="0"/>
              </a:rPr>
              <a:t/>
            </a:r>
            <a:br>
              <a:rPr lang="el-GR" sz="1800" dirty="0">
                <a:cs typeface="Times New Roman" pitchFamily="18" charset="0"/>
              </a:rPr>
            </a:br>
            <a:endParaRPr lang="el-GR" sz="1800" dirty="0">
              <a:cs typeface="Times New Roman" pitchFamily="18" charset="0"/>
            </a:endParaRPr>
          </a:p>
        </p:txBody>
      </p:sp>
      <p:sp>
        <p:nvSpPr>
          <p:cNvPr id="13316" name="Rectangle 5"/>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pic>
        <p:nvPicPr>
          <p:cNvPr id="2050" name="Picture 2"/>
          <p:cNvPicPr>
            <a:picLocks noChangeAspect="1" noChangeArrowheads="1"/>
          </p:cNvPicPr>
          <p:nvPr/>
        </p:nvPicPr>
        <p:blipFill>
          <a:blip r:embed="rId3" cstate="print"/>
          <a:srcRect/>
          <a:stretch>
            <a:fillRect/>
          </a:stretch>
        </p:blipFill>
        <p:spPr bwMode="auto">
          <a:xfrm>
            <a:off x="93610" y="1268760"/>
            <a:ext cx="4680520" cy="3600400"/>
          </a:xfrm>
          <a:prstGeom prst="rect">
            <a:avLst/>
          </a:prstGeom>
          <a:noFill/>
          <a:ln w="9525">
            <a:noFill/>
            <a:miter lim="800000"/>
            <a:headEnd/>
            <a:tailEnd/>
          </a:ln>
        </p:spPr>
      </p:pic>
      <p:sp>
        <p:nvSpPr>
          <p:cNvPr id="6" name="5 - TextBox"/>
          <p:cNvSpPr txBox="1"/>
          <p:nvPr/>
        </p:nvSpPr>
        <p:spPr>
          <a:xfrm>
            <a:off x="323528" y="5301208"/>
            <a:ext cx="4176464" cy="369332"/>
          </a:xfrm>
          <a:prstGeom prst="rect">
            <a:avLst/>
          </a:prstGeom>
          <a:noFill/>
        </p:spPr>
        <p:txBody>
          <a:bodyPr wrap="square" rtlCol="0">
            <a:spAutoFit/>
          </a:bodyPr>
          <a:lstStyle/>
          <a:p>
            <a:pPr algn="ctr"/>
            <a:r>
              <a:rPr lang="el-GR" b="1" dirty="0" smtClean="0">
                <a:latin typeface="Palatino Linotype" pitchFamily="18" charset="0"/>
                <a:cs typeface="Times New Roman" pitchFamily="18" charset="0"/>
              </a:rPr>
              <a:t>ΑΛΛΑΓΗ-ΕΠΙ</a:t>
            </a:r>
            <a:r>
              <a:rPr lang="el-GR" b="1" i="1" dirty="0" smtClean="0">
                <a:latin typeface="Palatino Linotype" pitchFamily="18" charset="0"/>
                <a:cs typeface="Times New Roman" pitchFamily="18" charset="0"/>
              </a:rPr>
              <a:t>ΣΤΡΟΦΗ</a:t>
            </a:r>
            <a:endParaRPr lang="el-GR"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315"/>
                                        </p:tgtEl>
                                        <p:attrNameLst>
                                          <p:attrName>style.visibility</p:attrName>
                                        </p:attrNameLst>
                                      </p:cBhvr>
                                      <p:to>
                                        <p:strVal val="visible"/>
                                      </p:to>
                                    </p:set>
                                    <p:anim calcmode="lin" valueType="num">
                                      <p:cBhvr additive="base">
                                        <p:cTn id="18" dur="500" fill="hold"/>
                                        <p:tgtEl>
                                          <p:spTgt spid="13315"/>
                                        </p:tgtEl>
                                        <p:attrNameLst>
                                          <p:attrName>ppt_x</p:attrName>
                                        </p:attrNameLst>
                                      </p:cBhvr>
                                      <p:tavLst>
                                        <p:tav tm="0">
                                          <p:val>
                                            <p:strVal val="1+#ppt_w/2"/>
                                          </p:val>
                                        </p:tav>
                                        <p:tav tm="100000">
                                          <p:val>
                                            <p:strVal val="#ppt_x"/>
                                          </p:val>
                                        </p:tav>
                                      </p:tavLst>
                                    </p:anim>
                                    <p:anim calcmode="lin" valueType="num">
                                      <p:cBhvr additive="base">
                                        <p:cTn id="19"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683568" y="188640"/>
            <a:ext cx="4464496" cy="6801862"/>
          </a:xfrm>
          <a:prstGeom prst="rect">
            <a:avLst/>
          </a:prstGeom>
          <a:noFill/>
          <a:ln w="9525">
            <a:noFill/>
            <a:miter lim="800000"/>
            <a:headEnd/>
            <a:tailEnd/>
          </a:ln>
        </p:spPr>
        <p:txBody>
          <a:bodyPr wrap="square">
            <a:spAutoFit/>
          </a:bodyPr>
          <a:lstStyle/>
          <a:p>
            <a:pPr algn="just"/>
            <a:endParaRPr lang="el-GR" sz="1600" dirty="0" smtClean="0">
              <a:latin typeface="Palatino Linotype" pitchFamily="18" charset="0"/>
            </a:endParaRPr>
          </a:p>
          <a:p>
            <a:pPr algn="just"/>
            <a:r>
              <a:rPr lang="el-GR" sz="1600" dirty="0" smtClean="0">
                <a:latin typeface="Palatino Linotype" pitchFamily="18" charset="0"/>
              </a:rPr>
              <a:t>Καταιγισμός ερωτημάτων προς τον Ιωνά από το περιβάλλον και τον Θεό του:</a:t>
            </a:r>
          </a:p>
          <a:p>
            <a:pPr marL="342900" indent="-342900" algn="just">
              <a:buAutoNum type="arabicPeriod"/>
            </a:pPr>
            <a:r>
              <a:rPr lang="el-GR" sz="1600" b="1" i="1" dirty="0" smtClean="0">
                <a:latin typeface="Palatino Linotype" pitchFamily="18" charset="0"/>
              </a:rPr>
              <a:t>Πώς μπορείς να κοιμάσαι; </a:t>
            </a:r>
            <a:r>
              <a:rPr lang="el-GR" sz="1600" dirty="0" smtClean="0">
                <a:latin typeface="Palatino Linotype" pitchFamily="18" charset="0"/>
              </a:rPr>
              <a:t>Σήκω και φώναξε στον Θεό σου! </a:t>
            </a:r>
          </a:p>
          <a:p>
            <a:pPr marL="342900" indent="-342900" algn="just">
              <a:buAutoNum type="arabicPeriod"/>
            </a:pPr>
            <a:r>
              <a:rPr lang="el-GR" sz="1600" b="1" i="1" dirty="0" smtClean="0">
                <a:latin typeface="Palatino Linotype" pitchFamily="18" charset="0"/>
              </a:rPr>
              <a:t>Ποιο είναι το επάγγελμά σου και από πού έρχεσαι; Ποια είναι η χώρα σου και από ποιον λαό κατάγεσαι; </a:t>
            </a:r>
            <a:r>
              <a:rPr lang="el-GR" sz="1600" dirty="0" smtClean="0">
                <a:latin typeface="Palatino Linotype" pitchFamily="18" charset="0"/>
              </a:rPr>
              <a:t>Στο πρώτο δεν απαντά και στο δεύτερο: </a:t>
            </a:r>
            <a:r>
              <a:rPr lang="el-GR" sz="1600" i="1" dirty="0" smtClean="0">
                <a:latin typeface="Palatino Linotype" pitchFamily="18" charset="0"/>
              </a:rPr>
              <a:t>είμαι Εβραίος, τον Θεό του ουρανού σέβομαι</a:t>
            </a:r>
            <a:r>
              <a:rPr lang="el-GR" sz="1600" dirty="0" smtClean="0">
                <a:latin typeface="Palatino Linotype" pitchFamily="18" charset="0"/>
              </a:rPr>
              <a:t>.</a:t>
            </a:r>
          </a:p>
          <a:p>
            <a:pPr marL="342900" indent="-342900" algn="just">
              <a:buFontTx/>
              <a:buAutoNum type="arabicPeriod"/>
            </a:pPr>
            <a:r>
              <a:rPr lang="el-GR" sz="1600" b="1" i="1" dirty="0" smtClean="0">
                <a:latin typeface="Palatino Linotype" pitchFamily="18" charset="0"/>
              </a:rPr>
              <a:t>Τι πρέπει να κάνουμε με σένα; </a:t>
            </a:r>
            <a:r>
              <a:rPr lang="el-GR" sz="1600" dirty="0" smtClean="0">
                <a:latin typeface="Palatino Linotype" pitchFamily="18" charset="0"/>
              </a:rPr>
              <a:t>Και τότε προσεύχονται εκείνοι –όχι αυτός!- στον </a:t>
            </a:r>
            <a:r>
              <a:rPr lang="el-GR" sz="1600" dirty="0" err="1" smtClean="0">
                <a:latin typeface="Palatino Linotype" pitchFamily="18" charset="0"/>
              </a:rPr>
              <a:t>Γιαχβέ</a:t>
            </a:r>
            <a:r>
              <a:rPr lang="el-GR" sz="1600" dirty="0" smtClean="0">
                <a:latin typeface="Palatino Linotype" pitchFamily="18" charset="0"/>
              </a:rPr>
              <a:t> να μην τους ενοχοποιήσει. Κι όταν τον πετούν και ηρεμεί η θάλασσα ασπάζονται τη «θρησκεία» του. Άθελά του ο Ιωνάς τους άλλαξε! Ο Ιωνάς προσεύχεται για α’ φορά στην κοιλιά του κήτους.</a:t>
            </a:r>
          </a:p>
          <a:p>
            <a:pPr marL="342900" indent="-342900" algn="just">
              <a:buAutoNum type="arabicPeriod"/>
            </a:pPr>
            <a:r>
              <a:rPr lang="el-GR" sz="1600" b="1" i="1" dirty="0" smtClean="0">
                <a:latin typeface="Palatino Linotype" pitchFamily="18" charset="0"/>
              </a:rPr>
              <a:t>Ποιος ξέρει;</a:t>
            </a:r>
            <a:r>
              <a:rPr lang="el-GR" b="1" i="1" dirty="0" smtClean="0">
                <a:solidFill>
                  <a:srgbClr val="C00000"/>
                </a:solidFill>
                <a:latin typeface="Palatino Linotype" pitchFamily="18" charset="0"/>
              </a:rPr>
              <a:t> Ίσως </a:t>
            </a:r>
            <a:r>
              <a:rPr lang="el-GR" sz="1600" b="1" i="1" dirty="0" smtClean="0">
                <a:latin typeface="Palatino Linotype" pitchFamily="18" charset="0"/>
              </a:rPr>
              <a:t>αλλάξει γνώμη ο Θεός. </a:t>
            </a:r>
            <a:r>
              <a:rPr lang="el-GR" b="1" i="1" dirty="0" smtClean="0">
                <a:solidFill>
                  <a:srgbClr val="C00000"/>
                </a:solidFill>
                <a:latin typeface="Palatino Linotype" pitchFamily="18" charset="0"/>
              </a:rPr>
              <a:t>Ίσως </a:t>
            </a:r>
            <a:r>
              <a:rPr lang="el-GR" sz="1600" b="1" i="1" dirty="0" smtClean="0">
                <a:latin typeface="Palatino Linotype" pitchFamily="18" charset="0"/>
              </a:rPr>
              <a:t>σταματήσει τη μεγάλη του οργή και δεν καταστραφούμε</a:t>
            </a:r>
            <a:r>
              <a:rPr lang="el-GR" sz="1600" dirty="0" smtClean="0">
                <a:latin typeface="Palatino Linotype" pitchFamily="18" charset="0"/>
              </a:rPr>
              <a:t> (3, 9). Δεν ξέρουν τον Θεό του Ιωνά. Τους αρκεί το ίσως όπως και στους ναύτες: ίσως μας λυπηθεί και σωθούμε!  </a:t>
            </a:r>
          </a:p>
          <a:p>
            <a:pPr marL="342900" indent="-342900" algn="just"/>
            <a:endParaRPr lang="el-GR" sz="1600" dirty="0" smtClean="0">
              <a:latin typeface="Palatino Linotype" pitchFamily="18" charset="0"/>
            </a:endParaRPr>
          </a:p>
          <a:p>
            <a:pPr marL="342900" indent="-342900" algn="just">
              <a:buAutoNum type="arabicPeriod"/>
            </a:pPr>
            <a:endParaRPr lang="el-GR" dirty="0" smtClean="0"/>
          </a:p>
          <a:p>
            <a:pPr marL="342900" indent="-342900" algn="just">
              <a:buAutoNum type="arabicPeriod"/>
            </a:pPr>
            <a:endParaRPr lang="el-GR" dirty="0"/>
          </a:p>
        </p:txBody>
      </p:sp>
      <p:sp>
        <p:nvSpPr>
          <p:cNvPr id="15363" name="8 - Στρογγυλεμένο ορθογώνιο"/>
          <p:cNvSpPr>
            <a:spLocks noChangeArrowheads="1"/>
          </p:cNvSpPr>
          <p:nvPr/>
        </p:nvSpPr>
        <p:spPr bwMode="auto">
          <a:xfrm>
            <a:off x="5508104" y="980728"/>
            <a:ext cx="3203848" cy="1123712"/>
          </a:xfrm>
          <a:prstGeom prst="roundRect">
            <a:avLst>
              <a:gd name="adj" fmla="val 16667"/>
            </a:avLst>
          </a:prstGeom>
          <a:noFill/>
          <a:ln w="9525">
            <a:solidFill>
              <a:schemeClr val="tx2"/>
            </a:solidFill>
            <a:round/>
            <a:headEnd/>
            <a:tailEnd/>
          </a:ln>
        </p:spPr>
        <p:txBody>
          <a:bodyPr wrap="square">
            <a:spAutoFit/>
          </a:bodyPr>
          <a:lstStyle/>
          <a:p>
            <a:pPr algn="just"/>
            <a:r>
              <a:rPr lang="el-GR" sz="2000" dirty="0" smtClean="0">
                <a:latin typeface="Palatino Linotype" pitchFamily="18" charset="0"/>
              </a:rPr>
              <a:t>ΠΟΛΛΑ ΕΡΩΤΗΜΑΤΑ</a:t>
            </a:r>
          </a:p>
          <a:p>
            <a:pPr algn="just"/>
            <a:r>
              <a:rPr lang="el-GR" sz="2000" dirty="0" smtClean="0">
                <a:latin typeface="Palatino Linotype" pitchFamily="18" charset="0"/>
              </a:rPr>
              <a:t>ΚΑΙ ΈΝΑ ΤΕΛΟΣ … ΑΝΟΙΚΤΟ!</a:t>
            </a:r>
            <a:endParaRPr lang="el-GR" sz="2000" dirty="0">
              <a:latin typeface="Palatino Linotype"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5436096" y="2132856"/>
            <a:ext cx="3428256" cy="1935306"/>
          </a:xfrm>
          <a:prstGeom prst="rect">
            <a:avLst/>
          </a:prstGeom>
          <a:noFill/>
          <a:ln w="9525">
            <a:noFill/>
            <a:miter lim="800000"/>
            <a:headEnd/>
            <a:tailEnd/>
          </a:ln>
        </p:spPr>
      </p:pic>
      <p:sp>
        <p:nvSpPr>
          <p:cNvPr id="5" name="4 - TextBox"/>
          <p:cNvSpPr txBox="1"/>
          <p:nvPr/>
        </p:nvSpPr>
        <p:spPr>
          <a:xfrm>
            <a:off x="5868144" y="4869160"/>
            <a:ext cx="2808312" cy="923330"/>
          </a:xfrm>
          <a:prstGeom prst="rect">
            <a:avLst/>
          </a:prstGeom>
          <a:noFill/>
        </p:spPr>
        <p:txBody>
          <a:bodyPr wrap="square" rtlCol="0">
            <a:spAutoFit/>
          </a:bodyPr>
          <a:lstStyle/>
          <a:p>
            <a:pPr algn="just"/>
            <a:r>
              <a:rPr lang="el-GR" dirty="0" smtClean="0">
                <a:solidFill>
                  <a:srgbClr val="C00000"/>
                </a:solidFill>
              </a:rPr>
              <a:t>Χαρακτηριστικά τα  ΊΣΩΣ</a:t>
            </a:r>
          </a:p>
          <a:p>
            <a:pPr algn="just"/>
            <a:r>
              <a:rPr lang="el-GR" dirty="0" smtClean="0">
                <a:solidFill>
                  <a:srgbClr val="C00000"/>
                </a:solidFill>
              </a:rPr>
              <a:t>ΠΟΥ ΟΔΗΓΟΥΝ ΟΜΩΣ ΣΤΗ ΣΩΤΗΡΙΑ!!!</a:t>
            </a:r>
            <a:endParaRPr lang="el-GR"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Ορθογώνιο"/>
          <p:cNvSpPr>
            <a:spLocks noChangeArrowheads="1"/>
          </p:cNvSpPr>
          <p:nvPr/>
        </p:nvSpPr>
        <p:spPr bwMode="auto">
          <a:xfrm>
            <a:off x="4716016" y="0"/>
            <a:ext cx="3887787" cy="6986528"/>
          </a:xfrm>
          <a:prstGeom prst="rect">
            <a:avLst/>
          </a:prstGeom>
          <a:noFill/>
          <a:ln w="9525">
            <a:solidFill>
              <a:srgbClr val="996633"/>
            </a:solidFill>
            <a:miter lim="800000"/>
            <a:headEnd/>
            <a:tailEnd/>
          </a:ln>
        </p:spPr>
        <p:txBody>
          <a:bodyPr>
            <a:spAutoFit/>
          </a:bodyPr>
          <a:lstStyle/>
          <a:p>
            <a:pPr marL="457200" indent="-457200" algn="just">
              <a:buAutoNum type="arabicPeriod"/>
            </a:pPr>
            <a:r>
              <a:rPr lang="el-GR" sz="2000" dirty="0" smtClean="0">
                <a:solidFill>
                  <a:srgbClr val="000000"/>
                </a:solidFill>
                <a:latin typeface="Palatino Linotype" pitchFamily="18" charset="0"/>
                <a:cs typeface="Times New Roman" pitchFamily="18" charset="0"/>
              </a:rPr>
              <a:t>Ρωτά κι ο Θεός: </a:t>
            </a:r>
            <a:r>
              <a:rPr lang="el-GR" sz="2000" i="1" dirty="0" smtClean="0">
                <a:solidFill>
                  <a:srgbClr val="000000"/>
                </a:solidFill>
                <a:latin typeface="Palatino Linotype" pitchFamily="18" charset="0"/>
                <a:cs typeface="Times New Roman" pitchFamily="18" charset="0"/>
              </a:rPr>
              <a:t>είναι σωστό να θυμώνεις Ιωνά;</a:t>
            </a:r>
            <a:r>
              <a:rPr lang="el-GR" sz="2000" dirty="0" smtClean="0">
                <a:solidFill>
                  <a:srgbClr val="000000"/>
                </a:solidFill>
                <a:latin typeface="Palatino Linotype" pitchFamily="18" charset="0"/>
                <a:cs typeface="Times New Roman" pitchFamily="18" charset="0"/>
              </a:rPr>
              <a:t> (4, 4). Αυτός δεν απαντά!</a:t>
            </a:r>
          </a:p>
          <a:p>
            <a:pPr marL="457200" indent="-457200" algn="just">
              <a:buAutoNum type="arabicPeriod"/>
            </a:pPr>
            <a:r>
              <a:rPr lang="el-GR" sz="2000" dirty="0" smtClean="0">
                <a:solidFill>
                  <a:srgbClr val="000000"/>
                </a:solidFill>
                <a:latin typeface="Palatino Linotype" pitchFamily="18" charset="0"/>
                <a:cs typeface="Times New Roman" pitchFamily="18" charset="0"/>
              </a:rPr>
              <a:t>Ο Θεός προστατεύει με το πλατύφυλλο φυτό </a:t>
            </a:r>
            <a:r>
              <a:rPr lang="el-GR" sz="2000" dirty="0" err="1" smtClean="0">
                <a:solidFill>
                  <a:srgbClr val="000000"/>
                </a:solidFill>
                <a:latin typeface="Palatino Linotype" pitchFamily="18" charset="0"/>
                <a:cs typeface="Times New Roman" pitchFamily="18" charset="0"/>
              </a:rPr>
              <a:t>ρίκινος</a:t>
            </a:r>
            <a:r>
              <a:rPr lang="el-GR" sz="2000" dirty="0" smtClean="0">
                <a:solidFill>
                  <a:srgbClr val="000000"/>
                </a:solidFill>
                <a:latin typeface="Palatino Linotype" pitchFamily="18" charset="0"/>
                <a:cs typeface="Times New Roman" pitchFamily="18" charset="0"/>
              </a:rPr>
              <a:t> (</a:t>
            </a:r>
            <a:r>
              <a:rPr lang="el-GR" sz="2000" dirty="0" err="1" smtClean="0">
                <a:solidFill>
                  <a:srgbClr val="000000"/>
                </a:solidFill>
                <a:latin typeface="Palatino Linotype" pitchFamily="18" charset="0"/>
                <a:cs typeface="Times New Roman" pitchFamily="18" charset="0"/>
              </a:rPr>
              <a:t>ρετσινολαδιά</a:t>
            </a:r>
            <a:r>
              <a:rPr lang="el-GR" sz="2000" dirty="0" smtClean="0">
                <a:solidFill>
                  <a:srgbClr val="000000"/>
                </a:solidFill>
                <a:latin typeface="Palatino Linotype" pitchFamily="18" charset="0"/>
                <a:cs typeface="Times New Roman" pitchFamily="18" charset="0"/>
              </a:rPr>
              <a:t>). Για α’ φορά χαίρεται ο Ιωνάς ΑΛΛΆ με τον εαυτό του. Όταν μετά ξεράθηκε και οργίζεται τότε τον ρωτά: </a:t>
            </a:r>
            <a:r>
              <a:rPr lang="el-GR" sz="2000" i="1" dirty="0" smtClean="0">
                <a:solidFill>
                  <a:srgbClr val="000000"/>
                </a:solidFill>
                <a:latin typeface="Palatino Linotype" pitchFamily="18" charset="0"/>
                <a:cs typeface="Times New Roman" pitchFamily="18" charset="0"/>
              </a:rPr>
              <a:t>είναι σωστό να θυμώνεις Ιωνά εξαιτίας αυτού του φυτού; Χαρακτηριστική </a:t>
            </a:r>
            <a:r>
              <a:rPr lang="el-GR" sz="2000" dirty="0" smtClean="0">
                <a:solidFill>
                  <a:srgbClr val="000000"/>
                </a:solidFill>
                <a:latin typeface="Palatino Linotype" pitchFamily="18" charset="0"/>
                <a:cs typeface="Times New Roman" pitchFamily="18" charset="0"/>
              </a:rPr>
              <a:t>η τελευταία ερώτηση-παρατήρηση: </a:t>
            </a:r>
          </a:p>
          <a:p>
            <a:pPr marL="457200" indent="-457200" algn="just">
              <a:buAutoNum type="arabicPeriod"/>
            </a:pPr>
            <a:r>
              <a:rPr lang="el-GR" sz="1200" dirty="0" smtClean="0"/>
              <a:t>«</a:t>
            </a:r>
            <a:r>
              <a:rPr lang="el-GR" sz="1200" b="1" i="1" dirty="0" smtClean="0"/>
              <a:t>Πρόσεξε Ιωνά: Εσύ ούτε κοπίασες γι'  αυτό το φυτό ούτε το 'κάνες να μεγαλώσει. Μόνο του μεγάλωσε μέσα σε μια νύχια και την άλλη μέρα ξερά­θηκε. Κι όμως λυπήθηκες γι' αυτό! </a:t>
            </a:r>
            <a:r>
              <a:rPr lang="el-GR" sz="1600" b="1" i="1" dirty="0" smtClean="0"/>
              <a:t>Εγώ δεν έπρεπε να λυπηθώ για τη "Νινευή, τη μεγάλη πόλη; </a:t>
            </a:r>
            <a:r>
              <a:rPr lang="el-GR" sz="1200" b="1" i="1" dirty="0" smtClean="0"/>
              <a:t>Σ' αυτήν υπάρχουν περισσότεροι από εκατόν είκοσι χιλιάδες άνθρωποι, που δεν ξέρουν να ξεχωρίσουν το αριστερό τους χέρι από το δεξί. </a:t>
            </a:r>
            <a:r>
              <a:rPr lang="el-GR" sz="2000" b="1" i="1" dirty="0" smtClean="0">
                <a:solidFill>
                  <a:srgbClr val="C00000"/>
                </a:solidFill>
              </a:rPr>
              <a:t>Επίσης εκεί υπάρχουν και πολλά ζώα</a:t>
            </a:r>
            <a:r>
              <a:rPr lang="el-GR" sz="2000" dirty="0" smtClean="0">
                <a:solidFill>
                  <a:srgbClr val="C00000"/>
                </a:solidFill>
              </a:rPr>
              <a:t>!»</a:t>
            </a:r>
            <a:endParaRPr lang="el-GR" sz="2000" dirty="0">
              <a:solidFill>
                <a:srgbClr val="C00000"/>
              </a:solidFill>
            </a:endParaRPr>
          </a:p>
        </p:txBody>
      </p:sp>
      <p:pic>
        <p:nvPicPr>
          <p:cNvPr id="5122" name="Picture 2"/>
          <p:cNvPicPr>
            <a:picLocks noChangeAspect="1" noChangeArrowheads="1"/>
          </p:cNvPicPr>
          <p:nvPr/>
        </p:nvPicPr>
        <p:blipFill>
          <a:blip r:embed="rId3" cstate="print"/>
          <a:srcRect/>
          <a:stretch>
            <a:fillRect/>
          </a:stretch>
        </p:blipFill>
        <p:spPr bwMode="auto">
          <a:xfrm>
            <a:off x="467544" y="1772816"/>
            <a:ext cx="3616054" cy="30243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3000" fill="hold"/>
                                        <p:tgtEl>
                                          <p:spTgt spid="5122"/>
                                        </p:tgtEl>
                                        <p:attrNameLst>
                                          <p:attrName>ppt_x</p:attrName>
                                        </p:attrNameLst>
                                      </p:cBhvr>
                                      <p:tavLst>
                                        <p:tav tm="0">
                                          <p:val>
                                            <p:strVal val="0-#ppt_w/2"/>
                                          </p:val>
                                        </p:tav>
                                        <p:tav tm="100000">
                                          <p:val>
                                            <p:strVal val="#ppt_x"/>
                                          </p:val>
                                        </p:tav>
                                      </p:tavLst>
                                    </p:anim>
                                    <p:anim calcmode="lin" valueType="num">
                                      <p:cBhvr additive="base">
                                        <p:cTn id="8" dur="30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0" fill="hold"/>
                                        <p:tgtEl>
                                          <p:spTgt spid="5122"/>
                                        </p:tgtEl>
                                        <p:attrNameLst>
                                          <p:attrName>ppt_x</p:attrName>
                                        </p:attrNameLst>
                                      </p:cBhvr>
                                      <p:tavLst>
                                        <p:tav tm="0">
                                          <p:val>
                                            <p:strVal val="0-#ppt_w/2"/>
                                          </p:val>
                                        </p:tav>
                                        <p:tav tm="100000">
                                          <p:val>
                                            <p:strVal val="#ppt_x"/>
                                          </p:val>
                                        </p:tav>
                                      </p:tavLst>
                                    </p:anim>
                                    <p:anim calcmode="lin" valueType="num">
                                      <p:cBhvr additive="base">
                                        <p:cTn id="14" dur="5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39552" y="3140968"/>
            <a:ext cx="5544616" cy="3754874"/>
          </a:xfrm>
          <a:prstGeom prst="rect">
            <a:avLst/>
          </a:prstGeom>
          <a:noFill/>
        </p:spPr>
        <p:txBody>
          <a:bodyPr wrap="square" rtlCol="0">
            <a:spAutoFit/>
          </a:bodyPr>
          <a:lstStyle/>
          <a:p>
            <a:pPr algn="just"/>
            <a:r>
              <a:rPr lang="el-GR" sz="1400" dirty="0" smtClean="0"/>
              <a:t>ΜΙΑ ΕΝΑΛΛΑΚΤΙΚΗ ΠΡΟΣΕΓΓΙΣΗ Σύμφωνα με τον </a:t>
            </a:r>
            <a:r>
              <a:rPr lang="en-US" sz="1400" dirty="0" smtClean="0"/>
              <a:t>C.G. Jung</a:t>
            </a:r>
            <a:r>
              <a:rPr lang="el-GR" sz="1400" dirty="0" smtClean="0"/>
              <a:t> η «πραγματικότητα του κόσμου»  βρίσκεται σε </a:t>
            </a:r>
            <a:r>
              <a:rPr lang="el-GR" sz="1400" dirty="0" err="1" smtClean="0"/>
              <a:t>διαδραστικότητα</a:t>
            </a:r>
            <a:r>
              <a:rPr lang="el-GR" sz="1400" dirty="0" smtClean="0"/>
              <a:t> με την «αλήθεια της ψυχής». Ο άνθρωπος αντιλαμβάνεται τον κόσμο όπως βιώνει τα ενδότερα της ύπαρξής του. Ο Ιωνάς «</a:t>
            </a:r>
            <a:r>
              <a:rPr lang="el-GR" sz="1400" dirty="0" err="1" smtClean="0"/>
              <a:t>θεοΛογεί</a:t>
            </a:r>
            <a:r>
              <a:rPr lang="el-GR" sz="1400" dirty="0" smtClean="0"/>
              <a:t>» με πράξεις της Δημιουργίας εκ του μη Όντος και του Χάους και εικόνες αρχετυπικές που επαναλήφθηκαν και στην Έξοδο. Η φυγή – το κρυφτούλι μας </a:t>
            </a:r>
            <a:r>
              <a:rPr lang="el-GR" sz="1400" i="1" dirty="0" smtClean="0"/>
              <a:t>μακριά από το πρόσωπο του </a:t>
            </a:r>
            <a:r>
              <a:rPr lang="el-GR" sz="1400" i="1" dirty="0" err="1" smtClean="0"/>
              <a:t>Γιαχβέ</a:t>
            </a:r>
            <a:r>
              <a:rPr lang="el-GR" sz="1400" dirty="0" smtClean="0"/>
              <a:t>, μακριά από τον εαυτό και την </a:t>
            </a:r>
            <a:r>
              <a:rPr lang="el-GR" sz="1400" i="1" dirty="0" smtClean="0"/>
              <a:t>κλήση</a:t>
            </a:r>
            <a:r>
              <a:rPr lang="el-GR" sz="1400" dirty="0" smtClean="0"/>
              <a:t>-το λόγο ύπαρξής του οδηγεί στην άβυσσο της κατάθλιψης (1, 5) όπου αποδεσμεύονται οι δυνάμεις του Χάους, βιώνεται ο αρχέγονος κατακλυσμός. Είναι η νύχτα της κρίσης, ο ζοφερός φόβος του θανάτου!  Το κήτος της θάλασσας του σκότους του ασυνειδήτου απειλεί να μας καταπιεί. Εκεί στη μήτρα του </a:t>
            </a:r>
            <a:r>
              <a:rPr lang="el-GR" sz="1400" dirty="0" err="1" smtClean="0"/>
              <a:t>Άδη</a:t>
            </a:r>
            <a:r>
              <a:rPr lang="el-GR" sz="1400" dirty="0" smtClean="0"/>
              <a:t> δεν υπάρχουν διέξοδοι φυγής ενώπιον της πραγματικότητας! Από εκεί, όμως, η ύπαρξη κραυγάζει-προσεύχεται εκ βαθέων, αναζητά το Ναό (= εγγύτητα του Θεού)! Και έτσι μεταφέρεται σε μια καινούργια ακτή. </a:t>
            </a:r>
            <a:r>
              <a:rPr lang="el-GR" sz="1400" dirty="0" err="1" smtClean="0"/>
              <a:t>Πρβλ</a:t>
            </a:r>
            <a:r>
              <a:rPr lang="el-GR" sz="1400" dirty="0" smtClean="0"/>
              <a:t>. την κραυγή του Γέροντα ΣΙΛΟΥΑΝΟΎ και την απάντηση του Θεού της αγάπης και του ελέους: </a:t>
            </a:r>
            <a:r>
              <a:rPr lang="el-GR" sz="1400" b="1" i="1" dirty="0" smtClean="0"/>
              <a:t>Κράτα την ψυχή σου στον </a:t>
            </a:r>
            <a:r>
              <a:rPr lang="el-GR" sz="1400" b="1" i="1" dirty="0" err="1" smtClean="0"/>
              <a:t>Άδη</a:t>
            </a:r>
            <a:r>
              <a:rPr lang="el-GR" sz="1400" b="1" i="1" dirty="0" smtClean="0"/>
              <a:t> και μην απελπίζεσαι!</a:t>
            </a:r>
            <a:endParaRPr lang="el-GR" sz="1400" b="1" i="1" dirty="0"/>
          </a:p>
        </p:txBody>
      </p:sp>
      <p:pic>
        <p:nvPicPr>
          <p:cNvPr id="2050" name="Picture 2"/>
          <p:cNvPicPr>
            <a:picLocks noChangeAspect="1" noChangeArrowheads="1"/>
          </p:cNvPicPr>
          <p:nvPr/>
        </p:nvPicPr>
        <p:blipFill>
          <a:blip r:embed="rId3" cstate="print"/>
          <a:srcRect/>
          <a:stretch>
            <a:fillRect/>
          </a:stretch>
        </p:blipFill>
        <p:spPr bwMode="auto">
          <a:xfrm>
            <a:off x="755576" y="404664"/>
            <a:ext cx="8008801" cy="243962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228184" y="3140968"/>
            <a:ext cx="2545457" cy="322746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 Ορθογώνιο"/>
          <p:cNvSpPr>
            <a:spLocks noChangeArrowheads="1"/>
          </p:cNvSpPr>
          <p:nvPr/>
        </p:nvSpPr>
        <p:spPr bwMode="auto">
          <a:xfrm>
            <a:off x="323528" y="188640"/>
            <a:ext cx="8424936" cy="6694140"/>
          </a:xfrm>
          <a:prstGeom prst="rect">
            <a:avLst/>
          </a:prstGeom>
          <a:noFill/>
          <a:ln w="9525">
            <a:solidFill>
              <a:schemeClr val="tx2"/>
            </a:solidFill>
            <a:miter lim="800000"/>
            <a:headEnd/>
            <a:tailEnd/>
          </a:ln>
        </p:spPr>
        <p:txBody>
          <a:bodyPr wrap="square">
            <a:spAutoFit/>
          </a:bodyPr>
          <a:lstStyle/>
          <a:p>
            <a:pPr algn="ctr">
              <a:lnSpc>
                <a:spcPct val="150000"/>
              </a:lnSpc>
              <a:buClr>
                <a:schemeClr val="accent2"/>
              </a:buClr>
            </a:pPr>
            <a:r>
              <a:rPr lang="el-G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latino Linotype" pitchFamily="18" charset="0"/>
              </a:rPr>
              <a:t>Μηνύματα του Ιωνά</a:t>
            </a:r>
          </a:p>
          <a:p>
            <a:pPr marL="457200" indent="-457200" algn="just">
              <a:lnSpc>
                <a:spcPct val="150000"/>
              </a:lnSpc>
              <a:buClr>
                <a:schemeClr val="accent2"/>
              </a:buClr>
              <a:buFont typeface="Wingdings" pitchFamily="2" charset="2"/>
              <a:buChar char="v"/>
            </a:pPr>
            <a:r>
              <a:rPr lang="el-GR" sz="2000" b="1" dirty="0" smtClean="0">
                <a:latin typeface="Palatino Linotype" pitchFamily="18" charset="0"/>
              </a:rPr>
              <a:t>Αληθινή Προφητεία, κι όμως δεν εκπληρώνεται!!! </a:t>
            </a:r>
            <a:r>
              <a:rPr lang="el-GR" sz="2000" dirty="0" smtClean="0">
                <a:latin typeface="Palatino Linotype" pitchFamily="18" charset="0"/>
              </a:rPr>
              <a:t>Προφητείες που αφορούν στη συμφορά δεν εκπληρώνονται </a:t>
            </a:r>
            <a:r>
              <a:rPr lang="el-GR" sz="2000" dirty="0" smtClean="0">
                <a:solidFill>
                  <a:srgbClr val="C00000"/>
                </a:solidFill>
                <a:latin typeface="Palatino Linotype" pitchFamily="18" charset="0"/>
              </a:rPr>
              <a:t>διότι μετανοεί ο ίδιος ο Θεός</a:t>
            </a:r>
            <a:r>
              <a:rPr lang="el-GR" sz="2000" dirty="0" smtClean="0">
                <a:latin typeface="Palatino Linotype" pitchFamily="18" charset="0"/>
              </a:rPr>
              <a:t>. Κατόπιν ο Ιωνάς δεν οργίζεται ένεκα της </a:t>
            </a:r>
            <a:r>
              <a:rPr lang="el-GR" sz="2000" dirty="0" err="1" smtClean="0">
                <a:latin typeface="Palatino Linotype" pitchFamily="18" charset="0"/>
              </a:rPr>
              <a:t>χαρίτωσης</a:t>
            </a:r>
            <a:r>
              <a:rPr lang="el-GR" sz="2000" dirty="0" smtClean="0">
                <a:latin typeface="Palatino Linotype" pitchFamily="18" charset="0"/>
              </a:rPr>
              <a:t> του αμαρτωλού ή του ξένου έθνους αλλά διότι δεν εκπληρώνεται ο λόγος του.</a:t>
            </a:r>
          </a:p>
          <a:p>
            <a:pPr marL="457200" indent="-457200" algn="just">
              <a:lnSpc>
                <a:spcPct val="150000"/>
              </a:lnSpc>
              <a:buClr>
                <a:schemeClr val="accent2"/>
              </a:buClr>
              <a:buFont typeface="Wingdings" pitchFamily="2" charset="2"/>
              <a:buChar char="v"/>
            </a:pPr>
            <a:r>
              <a:rPr lang="el-GR" sz="2000" dirty="0" smtClean="0">
                <a:latin typeface="Palatino Linotype" pitchFamily="18" charset="0"/>
              </a:rPr>
              <a:t>Το καταπληκτικό ερώτημα </a:t>
            </a:r>
            <a:r>
              <a:rPr lang="el-GR" sz="2000" i="1" dirty="0" smtClean="0">
                <a:latin typeface="Palatino Linotype" pitchFamily="18" charset="0"/>
              </a:rPr>
              <a:t>ποιος ξέρει αν αλλάξει γνώμη ο Θεός;</a:t>
            </a:r>
            <a:r>
              <a:rPr lang="el-GR" sz="2000" dirty="0" smtClean="0">
                <a:latin typeface="Palatino Linotype" pitchFamily="18" charset="0"/>
              </a:rPr>
              <a:t> (3, 9) αποδεικνύει ότι η χάρη του Θεού </a:t>
            </a:r>
            <a:r>
              <a:rPr lang="el-GR" sz="2000" b="1" dirty="0" smtClean="0">
                <a:latin typeface="Palatino Linotype" pitchFamily="18" charset="0"/>
              </a:rPr>
              <a:t>δεν υπακούει σε αυτοματισμούς</a:t>
            </a:r>
            <a:r>
              <a:rPr lang="el-GR" sz="2000" dirty="0" smtClean="0">
                <a:latin typeface="Palatino Linotype" pitchFamily="18" charset="0"/>
              </a:rPr>
              <a:t> αλλά είναι ελεύθερο δώρο (βλ. </a:t>
            </a:r>
            <a:r>
              <a:rPr lang="el-GR" sz="2000" dirty="0" err="1" smtClean="0">
                <a:latin typeface="Palatino Linotype" pitchFamily="18" charset="0"/>
              </a:rPr>
              <a:t>Μτ</a:t>
            </a:r>
            <a:r>
              <a:rPr lang="el-GR" sz="2000" dirty="0" smtClean="0">
                <a:latin typeface="Palatino Linotype" pitchFamily="18" charset="0"/>
              </a:rPr>
              <a:t>. 20, 1-16). Η Νινευί τελικά καταστράφηκε και μάλιστα μετά από προφητεία του </a:t>
            </a:r>
            <a:r>
              <a:rPr lang="el-GR" sz="2000" dirty="0" err="1" smtClean="0">
                <a:latin typeface="Palatino Linotype" pitchFamily="18" charset="0"/>
              </a:rPr>
              <a:t>Ναούμ</a:t>
            </a:r>
            <a:r>
              <a:rPr lang="el-GR" sz="2000" dirty="0" smtClean="0">
                <a:latin typeface="Palatino Linotype" pitchFamily="18" charset="0"/>
              </a:rPr>
              <a:t> χωρίς τη β’ φορά να δείξει έλεος ο Θεός. Προειδοποίηση για υπακοή απέναντι στον Θεό.</a:t>
            </a:r>
          </a:p>
          <a:p>
            <a:pPr marL="457200" indent="-457200" algn="just">
              <a:lnSpc>
                <a:spcPct val="150000"/>
              </a:lnSpc>
              <a:buClr>
                <a:schemeClr val="accent2"/>
              </a:buClr>
              <a:buAutoNum type="arabicPeriod"/>
            </a:pPr>
            <a:endParaRPr lang="el-GR" sz="1400" dirty="0" smtClean="0">
              <a:latin typeface="Palatino Linotype" pitchFamily="18" charset="0"/>
            </a:endParaRPr>
          </a:p>
          <a:p>
            <a:pPr marL="457200" indent="-457200" algn="just">
              <a:lnSpc>
                <a:spcPct val="150000"/>
              </a:lnSpc>
              <a:buClr>
                <a:schemeClr val="accent2"/>
              </a:buClr>
              <a:buAutoNum type="arabicPeriod"/>
            </a:pPr>
            <a:endParaRPr lang="el-GR" sz="2000" dirty="0" smtClean="0">
              <a:latin typeface="Palatino Linotype"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 Ορθογώνιο"/>
          <p:cNvSpPr>
            <a:spLocks noChangeArrowheads="1"/>
          </p:cNvSpPr>
          <p:nvPr/>
        </p:nvSpPr>
        <p:spPr bwMode="auto">
          <a:xfrm>
            <a:off x="323528" y="116632"/>
            <a:ext cx="8424936" cy="7939674"/>
          </a:xfrm>
          <a:prstGeom prst="rect">
            <a:avLst/>
          </a:prstGeom>
          <a:noFill/>
          <a:ln w="9525">
            <a:solidFill>
              <a:schemeClr val="tx2"/>
            </a:solidFill>
            <a:miter lim="800000"/>
            <a:headEnd/>
            <a:tailEnd/>
          </a:ln>
        </p:spPr>
        <p:txBody>
          <a:bodyPr wrap="square">
            <a:spAutoFit/>
          </a:bodyPr>
          <a:lstStyle/>
          <a:p>
            <a:pPr marL="357188" indent="-357188" algn="ctr">
              <a:lnSpc>
                <a:spcPct val="150000"/>
              </a:lnSpc>
              <a:buClr>
                <a:schemeClr val="accent2"/>
              </a:buClr>
            </a:pPr>
            <a:r>
              <a:rPr lang="el-G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latino Linotype" pitchFamily="18" charset="0"/>
              </a:rPr>
              <a:t>Μηνύματα του Ιωνά</a:t>
            </a:r>
          </a:p>
          <a:p>
            <a:pPr marL="357188" indent="-357188" algn="just">
              <a:lnSpc>
                <a:spcPct val="150000"/>
              </a:lnSpc>
              <a:buClr>
                <a:schemeClr val="accent2"/>
              </a:buClr>
              <a:buFont typeface="Wingdings" pitchFamily="2" charset="2"/>
              <a:buChar char="v"/>
            </a:pPr>
            <a:r>
              <a:rPr lang="el-GR" dirty="0" smtClean="0">
                <a:latin typeface="Palatino Linotype" pitchFamily="18" charset="0"/>
              </a:rPr>
              <a:t>Χάρις-Έλεος ακόμη και στον έσχατο αμαρτωλό και έκκληση για μετάνοια-μεταβολή: </a:t>
            </a:r>
            <a:r>
              <a:rPr lang="el-GR" i="1" dirty="0" smtClean="0">
                <a:latin typeface="Palatino Linotype" pitchFamily="18" charset="0"/>
              </a:rPr>
              <a:t>Εγώ είμαι ο Κύριος, ο Κύριος ο Θεός. Είμαι γεμάτος καλοσύνη και έλεος, υπομονετικός, πιστός και πρόθυμος να συγχωρήσω. Δίνω τη χάρη μου σε χιλιάδες. Συγχωρώ την ανομία. Αλλά δεν αφήνω τίποτε ατιμώρητο!</a:t>
            </a:r>
            <a:r>
              <a:rPr lang="el-GR" dirty="0" smtClean="0">
                <a:latin typeface="Palatino Linotype" pitchFamily="18" charset="0"/>
              </a:rPr>
              <a:t> (</a:t>
            </a:r>
            <a:r>
              <a:rPr lang="el-GR" dirty="0" err="1" smtClean="0">
                <a:latin typeface="Palatino Linotype" pitchFamily="18" charset="0"/>
              </a:rPr>
              <a:t>Έξ</a:t>
            </a:r>
            <a:r>
              <a:rPr lang="el-GR" dirty="0" smtClean="0">
                <a:latin typeface="Palatino Linotype" pitchFamily="18" charset="0"/>
              </a:rPr>
              <a:t>. 32). Προειδοποίηση για </a:t>
            </a:r>
            <a:r>
              <a:rPr lang="el-GR" b="1" dirty="0" smtClean="0">
                <a:latin typeface="Palatino Linotype" pitchFamily="18" charset="0"/>
              </a:rPr>
              <a:t>παραδειγματισμό</a:t>
            </a:r>
            <a:r>
              <a:rPr lang="el-GR" dirty="0" smtClean="0">
                <a:latin typeface="Palatino Linotype" pitchFamily="18" charset="0"/>
              </a:rPr>
              <a:t> του εκλεκτού λαού από τη μεταστροφή των αλλοδαπών (</a:t>
            </a:r>
            <a:r>
              <a:rPr lang="el-GR" dirty="0" err="1" smtClean="0">
                <a:latin typeface="Palatino Linotype" pitchFamily="18" charset="0"/>
              </a:rPr>
              <a:t>πρβλ</a:t>
            </a:r>
            <a:r>
              <a:rPr lang="el-GR" dirty="0" smtClean="0">
                <a:latin typeface="Palatino Linotype" pitchFamily="18" charset="0"/>
              </a:rPr>
              <a:t>. </a:t>
            </a:r>
            <a:r>
              <a:rPr lang="el-GR" dirty="0" err="1" smtClean="0">
                <a:latin typeface="Palatino Linotype" pitchFamily="18" charset="0"/>
              </a:rPr>
              <a:t>Ιερ</a:t>
            </a:r>
            <a:r>
              <a:rPr lang="el-GR" dirty="0" smtClean="0">
                <a:latin typeface="Palatino Linotype" pitchFamily="18" charset="0"/>
              </a:rPr>
              <a:t>. 36, 3. 24). </a:t>
            </a:r>
            <a:r>
              <a:rPr lang="el-GR" b="1" dirty="0" smtClean="0">
                <a:latin typeface="Palatino Linotype" pitchFamily="18" charset="0"/>
              </a:rPr>
              <a:t>Παρά την προσευχή στο κήτος, τη σωτηρία τη δική του, παρά την επιχειρηματολογία του Θεού, ο Ιωνάς παραμένει «αμετανόητος»!!! Ο Θεός «μετανοεί»!</a:t>
            </a:r>
          </a:p>
          <a:p>
            <a:pPr marL="457200" indent="-457200" algn="just">
              <a:lnSpc>
                <a:spcPct val="150000"/>
              </a:lnSpc>
              <a:buClr>
                <a:schemeClr val="accent2"/>
              </a:buClr>
              <a:buFont typeface="Wingdings" pitchFamily="2" charset="2"/>
              <a:buChar char="v"/>
            </a:pPr>
            <a:r>
              <a:rPr lang="el-GR" dirty="0" smtClean="0">
                <a:latin typeface="Palatino Linotype" pitchFamily="18" charset="0"/>
              </a:rPr>
              <a:t>Συμμετοχή </a:t>
            </a:r>
            <a:r>
              <a:rPr lang="el-GR" b="1" dirty="0" smtClean="0">
                <a:latin typeface="Palatino Linotype" pitchFamily="18" charset="0"/>
              </a:rPr>
              <a:t>όλων των λαών </a:t>
            </a:r>
            <a:r>
              <a:rPr lang="el-GR" dirty="0" smtClean="0">
                <a:latin typeface="Palatino Linotype" pitchFamily="18" charset="0"/>
              </a:rPr>
              <a:t>στη σωτηρία, ακόμη και των Καταστροφέων (</a:t>
            </a:r>
            <a:r>
              <a:rPr lang="el-GR" dirty="0" err="1" smtClean="0">
                <a:latin typeface="Palatino Linotype" pitchFamily="18" charset="0"/>
              </a:rPr>
              <a:t>Πρβλ</a:t>
            </a:r>
            <a:r>
              <a:rPr lang="el-GR" dirty="0" smtClean="0">
                <a:latin typeface="Palatino Linotype" pitchFamily="18" charset="0"/>
              </a:rPr>
              <a:t>. όραμα Πέτρου </a:t>
            </a:r>
            <a:r>
              <a:rPr lang="el-GR" dirty="0" err="1" smtClean="0">
                <a:latin typeface="Palatino Linotype" pitchFamily="18" charset="0"/>
              </a:rPr>
              <a:t>Πρ</a:t>
            </a:r>
            <a:r>
              <a:rPr lang="el-GR" dirty="0" smtClean="0">
                <a:latin typeface="Palatino Linotype" pitchFamily="18" charset="0"/>
              </a:rPr>
              <a:t>. 10, 1-11, 18). Οι ναύτες παρότι μη Ιουδαίοι προσεύχονται στον Θεό του Ισραήλ και επιδεικνύουν έλεος. Όποιος σκέπτεται με το σχήμα </a:t>
            </a:r>
            <a:r>
              <a:rPr lang="el-GR" b="1" dirty="0" smtClean="0">
                <a:latin typeface="Palatino Linotype" pitchFamily="18" charset="0"/>
              </a:rPr>
              <a:t>άσπρο-μαύρο/ εχθρός του έθνους-εχθρός του Θεού</a:t>
            </a:r>
            <a:r>
              <a:rPr lang="el-GR" dirty="0" smtClean="0">
                <a:latin typeface="Palatino Linotype" pitchFamily="18" charset="0"/>
              </a:rPr>
              <a:t> αισθάνεται το ίδιο σοκ με τη συγκεκριμένη ιστορία που αισθάνθηκε και ο πρωταγωνιστής της.</a:t>
            </a:r>
          </a:p>
          <a:p>
            <a:pPr marL="457200" indent="-457200" algn="just">
              <a:lnSpc>
                <a:spcPct val="150000"/>
              </a:lnSpc>
              <a:buClr>
                <a:schemeClr val="accent2"/>
              </a:buClr>
              <a:buAutoNum type="arabicPeriod"/>
            </a:pPr>
            <a:r>
              <a:rPr lang="el-GR" sz="1400" dirty="0" smtClean="0">
                <a:latin typeface="Palatino Linotype" pitchFamily="18" charset="0"/>
              </a:rPr>
              <a:t>.</a:t>
            </a:r>
          </a:p>
          <a:p>
            <a:pPr marL="457200" indent="-457200" algn="just">
              <a:lnSpc>
                <a:spcPct val="150000"/>
              </a:lnSpc>
              <a:buClr>
                <a:schemeClr val="accent2"/>
              </a:buClr>
              <a:buAutoNum type="arabicPeriod"/>
            </a:pPr>
            <a:endParaRPr lang="el-GR" sz="1400" dirty="0" smtClean="0">
              <a:latin typeface="Palatino Linotype" pitchFamily="18" charset="0"/>
            </a:endParaRPr>
          </a:p>
          <a:p>
            <a:pPr marL="457200" indent="-457200" algn="just">
              <a:lnSpc>
                <a:spcPct val="150000"/>
              </a:lnSpc>
              <a:buClr>
                <a:schemeClr val="accent2"/>
              </a:buClr>
              <a:buAutoNum type="arabicPeriod"/>
            </a:pPr>
            <a:endParaRPr lang="el-GR" sz="2000" dirty="0" smtClean="0">
              <a:latin typeface="Palatino Linotype"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sp>
        <p:nvSpPr>
          <p:cNvPr id="14339" name="Rectangle 5"/>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sp>
        <p:nvSpPr>
          <p:cNvPr id="14340" name="5 - Ορθογώνιο"/>
          <p:cNvSpPr>
            <a:spLocks noChangeArrowheads="1"/>
          </p:cNvSpPr>
          <p:nvPr/>
        </p:nvSpPr>
        <p:spPr bwMode="auto">
          <a:xfrm>
            <a:off x="467544" y="0"/>
            <a:ext cx="3887788" cy="6832640"/>
          </a:xfrm>
          <a:prstGeom prst="rect">
            <a:avLst/>
          </a:prstGeom>
          <a:noFill/>
          <a:ln w="9525">
            <a:solidFill>
              <a:schemeClr val="tx2"/>
            </a:solidFill>
            <a:miter lim="800000"/>
            <a:headEnd/>
            <a:tailEnd/>
          </a:ln>
        </p:spPr>
        <p:txBody>
          <a:bodyPr wrap="square">
            <a:spAutoFit/>
          </a:bodyPr>
          <a:lstStyle/>
          <a:p>
            <a:pPr algn="just"/>
            <a:r>
              <a:rPr lang="el-GR" b="1" dirty="0" smtClean="0">
                <a:latin typeface="Palatino Linotype" pitchFamily="18" charset="0"/>
              </a:rPr>
              <a:t>Ειρωνεία: </a:t>
            </a:r>
            <a:r>
              <a:rPr lang="el-GR" dirty="0" smtClean="0">
                <a:latin typeface="Palatino Linotype" pitchFamily="18" charset="0"/>
              </a:rPr>
              <a:t>ο βασιλιάς της Νινευί, ένας ειδωλολάτρης, ήλπισε ότι ο Θεός μπορεί να μετανοήσει από την οργή Του (3, 9). Επιδεικνύει μεγαλύτερη πίστη από τον προφήτη του </a:t>
            </a:r>
            <a:r>
              <a:rPr lang="el-GR" dirty="0" err="1" smtClean="0">
                <a:latin typeface="Palatino Linotype" pitchFamily="18" charset="0"/>
              </a:rPr>
              <a:t>Γιαχβέ</a:t>
            </a:r>
            <a:r>
              <a:rPr lang="el-GR" dirty="0" smtClean="0">
                <a:latin typeface="Palatino Linotype" pitchFamily="18" charset="0"/>
              </a:rPr>
              <a:t> που φοβάται αυτό ακριβώς! </a:t>
            </a:r>
          </a:p>
          <a:p>
            <a:pPr algn="just"/>
            <a:r>
              <a:rPr lang="el-GR" dirty="0" smtClean="0">
                <a:latin typeface="Palatino Linotype" pitchFamily="18" charset="0"/>
              </a:rPr>
              <a:t>Ο Ιωνάς φανερώνεται με το 4, 2 (την περίφημη διατύπωση ελέους) ότι γνώριζε τη Γραφή! Μήπως οι </a:t>
            </a:r>
            <a:r>
              <a:rPr lang="el-GR" dirty="0" err="1" smtClean="0">
                <a:latin typeface="Palatino Linotype" pitchFamily="18" charset="0"/>
              </a:rPr>
              <a:t>Νινευίτες</a:t>
            </a:r>
            <a:r>
              <a:rPr lang="el-GR" dirty="0" smtClean="0">
                <a:latin typeface="Palatino Linotype" pitchFamily="18" charset="0"/>
              </a:rPr>
              <a:t> γνώριζαν τη ζωή; Αντιλήφθηκαν από τη δημιουργία το έλεος του Θεού; Εάν όντως γνώριζε τη Γραφή θα χαιρόταν. Αυτός όμως είναι δέσμιος των εθνικιστικών του οραμάτων, της προκατάληψης ότι όλα λειτουργούν «άσπρο-</a:t>
            </a:r>
            <a:r>
              <a:rPr lang="el-GR" dirty="0" err="1" smtClean="0">
                <a:latin typeface="Palatino Linotype" pitchFamily="18" charset="0"/>
              </a:rPr>
              <a:t>μαύρο</a:t>
            </a:r>
            <a:r>
              <a:rPr lang="el-GR" dirty="0" smtClean="0">
                <a:latin typeface="Palatino Linotype" pitchFamily="18" charset="0"/>
              </a:rPr>
              <a:t>»/ «καλός-κακός», ότι ο Θεός ενεργεί στατικά και όχι δυναμικά χάριν όλων! </a:t>
            </a:r>
          </a:p>
          <a:p>
            <a:pPr algn="just"/>
            <a:endParaRPr lang="el-GR" sz="1200" i="1" dirty="0" smtClean="0">
              <a:latin typeface="Palatino Linotype" pitchFamily="18" charset="0"/>
            </a:endParaRPr>
          </a:p>
          <a:p>
            <a:pPr algn="just"/>
            <a:r>
              <a:rPr lang="el-GR" sz="1200" i="1" dirty="0" smtClean="0">
                <a:latin typeface="Palatino Linotype" pitchFamily="18" charset="0"/>
              </a:rPr>
              <a:t>Έχουμε τόσους πολλούς προφήτες, αποστόλους, βιβλία, κήρυκες και δεν μπορούμε να εμπιστευτούμε τον Θεό. Κι οι  </a:t>
            </a:r>
            <a:r>
              <a:rPr lang="el-GR" sz="1200" i="1" dirty="0" err="1" smtClean="0">
                <a:latin typeface="Palatino Linotype" pitchFamily="18" charset="0"/>
              </a:rPr>
              <a:t>Νινευίτες</a:t>
            </a:r>
            <a:r>
              <a:rPr lang="el-GR" sz="1200" i="1" dirty="0" smtClean="0">
                <a:latin typeface="Palatino Linotype" pitchFamily="18" charset="0"/>
              </a:rPr>
              <a:t> με μία πρόταση πιστεύουν! (Λούθηρος)</a:t>
            </a:r>
            <a:endParaRPr lang="el-GR" sz="1200" i="1" dirty="0">
              <a:latin typeface="Palatino Linotype" pitchFamily="18" charset="0"/>
            </a:endParaRPr>
          </a:p>
        </p:txBody>
      </p:sp>
      <p:pic>
        <p:nvPicPr>
          <p:cNvPr id="10242" name="Picture 2"/>
          <p:cNvPicPr>
            <a:picLocks noChangeAspect="1" noChangeArrowheads="1"/>
          </p:cNvPicPr>
          <p:nvPr/>
        </p:nvPicPr>
        <p:blipFill>
          <a:blip r:embed="rId3" cstate="print"/>
          <a:srcRect/>
          <a:stretch>
            <a:fillRect/>
          </a:stretch>
        </p:blipFill>
        <p:spPr bwMode="auto">
          <a:xfrm>
            <a:off x="4572000" y="116632"/>
            <a:ext cx="4450071" cy="300379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716016" y="3429000"/>
            <a:ext cx="4111077" cy="278011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 Ορθογώνιο"/>
          <p:cNvSpPr>
            <a:spLocks noChangeArrowheads="1"/>
          </p:cNvSpPr>
          <p:nvPr/>
        </p:nvSpPr>
        <p:spPr bwMode="auto">
          <a:xfrm>
            <a:off x="4860032" y="188640"/>
            <a:ext cx="3851275" cy="7745710"/>
          </a:xfrm>
          <a:prstGeom prst="rect">
            <a:avLst/>
          </a:prstGeom>
          <a:noFill/>
          <a:ln w="9525">
            <a:solidFill>
              <a:schemeClr val="accent2"/>
            </a:solidFill>
            <a:miter lim="800000"/>
            <a:headEnd/>
            <a:tailEnd/>
          </a:ln>
        </p:spPr>
        <p:txBody>
          <a:bodyPr>
            <a:spAutoFit/>
          </a:bodyPr>
          <a:lstStyle/>
          <a:p>
            <a:r>
              <a:rPr lang="el-GR" sz="1400" i="1" baseline="30000" dirty="0" smtClean="0"/>
              <a:t>29 </a:t>
            </a:r>
            <a:r>
              <a:rPr lang="el-GR" sz="1400" i="1" dirty="0" smtClean="0"/>
              <a:t> </a:t>
            </a:r>
            <a:r>
              <a:rPr lang="el-GR" sz="1400" i="1" dirty="0" err="1" smtClean="0"/>
              <a:t>Τῶν</a:t>
            </a:r>
            <a:r>
              <a:rPr lang="el-GR" sz="1400" i="1" dirty="0" smtClean="0"/>
              <a:t> </a:t>
            </a:r>
            <a:r>
              <a:rPr lang="el-GR" sz="1400" i="1" dirty="0" err="1" smtClean="0"/>
              <a:t>δὲ</a:t>
            </a:r>
            <a:r>
              <a:rPr lang="el-GR" sz="1400" i="1" dirty="0" smtClean="0"/>
              <a:t> </a:t>
            </a:r>
            <a:r>
              <a:rPr lang="el-GR" sz="1400" i="1" dirty="0" err="1" smtClean="0"/>
              <a:t>ὄχλων</a:t>
            </a:r>
            <a:r>
              <a:rPr lang="el-GR" sz="1400" i="1" dirty="0" smtClean="0"/>
              <a:t> </a:t>
            </a:r>
            <a:r>
              <a:rPr lang="el-GR" sz="1400" i="1" dirty="0" err="1" smtClean="0"/>
              <a:t>ἐπαθροιζομένων</a:t>
            </a:r>
            <a:r>
              <a:rPr lang="el-GR" sz="1400" i="1" dirty="0" smtClean="0"/>
              <a:t> </a:t>
            </a:r>
            <a:r>
              <a:rPr lang="el-GR" sz="1400" i="1" dirty="0" err="1" smtClean="0"/>
              <a:t>ἤρξατο</a:t>
            </a:r>
            <a:r>
              <a:rPr lang="el-GR" sz="1400" i="1" dirty="0" smtClean="0"/>
              <a:t> </a:t>
            </a:r>
            <a:r>
              <a:rPr lang="el-GR" sz="1400" i="1" dirty="0" err="1" smtClean="0"/>
              <a:t>λέγειν</a:t>
            </a:r>
            <a:r>
              <a:rPr lang="el-GR" sz="1400" i="1" dirty="0" smtClean="0"/>
              <a:t>· </a:t>
            </a:r>
            <a:r>
              <a:rPr lang="el-GR" sz="1400" b="1" i="1" dirty="0" smtClean="0"/>
              <a:t>ἡ </a:t>
            </a:r>
            <a:r>
              <a:rPr lang="el-GR" sz="1400" b="1" i="1" dirty="0" err="1" smtClean="0"/>
              <a:t>γενεὰ</a:t>
            </a:r>
            <a:r>
              <a:rPr lang="el-GR" sz="1400" b="1" i="1" dirty="0" smtClean="0"/>
              <a:t> </a:t>
            </a:r>
            <a:r>
              <a:rPr lang="el-GR" sz="1400" b="1" i="1" dirty="0" err="1" smtClean="0"/>
              <a:t>αὕτη</a:t>
            </a:r>
            <a:r>
              <a:rPr lang="el-GR" sz="1400" b="1" i="1" dirty="0" smtClean="0"/>
              <a:t> </a:t>
            </a:r>
            <a:r>
              <a:rPr lang="el-GR" sz="1400" b="1" i="1" dirty="0" err="1" smtClean="0"/>
              <a:t>γενεὰ</a:t>
            </a:r>
            <a:r>
              <a:rPr lang="el-GR" sz="1400" b="1" i="1" dirty="0" smtClean="0"/>
              <a:t> </a:t>
            </a:r>
            <a:r>
              <a:rPr lang="el-GR" sz="1400" b="1" i="1" dirty="0" err="1" smtClean="0"/>
              <a:t>πονηρά</a:t>
            </a:r>
            <a:r>
              <a:rPr lang="el-GR" sz="1400" b="1" i="1" dirty="0" smtClean="0"/>
              <a:t> </a:t>
            </a:r>
            <a:r>
              <a:rPr lang="el-GR" sz="1400" b="1" i="1" dirty="0" err="1" smtClean="0"/>
              <a:t>ἐστιν</a:t>
            </a:r>
            <a:r>
              <a:rPr lang="el-GR" sz="1400" b="1" i="1" dirty="0" smtClean="0"/>
              <a:t>· </a:t>
            </a:r>
            <a:r>
              <a:rPr lang="el-GR" sz="1400" b="1" i="1" dirty="0" err="1" smtClean="0"/>
              <a:t>σημεῖον</a:t>
            </a:r>
            <a:r>
              <a:rPr lang="el-GR" sz="1400" b="1" i="1" dirty="0" smtClean="0"/>
              <a:t> </a:t>
            </a:r>
            <a:r>
              <a:rPr lang="el-GR" sz="1400" b="1" i="1" dirty="0" err="1" smtClean="0"/>
              <a:t>ζητεῖ</a:t>
            </a:r>
            <a:r>
              <a:rPr lang="el-GR" sz="1400" b="1" i="1" dirty="0" smtClean="0"/>
              <a:t>, </a:t>
            </a:r>
            <a:r>
              <a:rPr lang="el-GR" sz="1400" b="1" i="1" dirty="0" err="1" smtClean="0"/>
              <a:t>καὶ</a:t>
            </a:r>
            <a:r>
              <a:rPr lang="el-GR" sz="1400" b="1" i="1" dirty="0" smtClean="0"/>
              <a:t> </a:t>
            </a:r>
            <a:r>
              <a:rPr lang="el-GR" sz="1400" b="1" i="1" dirty="0" err="1" smtClean="0"/>
              <a:t>σημεῖον</a:t>
            </a:r>
            <a:r>
              <a:rPr lang="el-GR" sz="1400" b="1" i="1" dirty="0" smtClean="0"/>
              <a:t> </a:t>
            </a:r>
            <a:r>
              <a:rPr lang="el-GR" sz="1400" b="1" i="1" dirty="0" err="1" smtClean="0"/>
              <a:t>οὐ</a:t>
            </a:r>
            <a:r>
              <a:rPr lang="el-GR" sz="1400" b="1" i="1" dirty="0" smtClean="0"/>
              <a:t> </a:t>
            </a:r>
            <a:r>
              <a:rPr lang="el-GR" sz="1400" b="1" i="1" dirty="0" err="1" smtClean="0"/>
              <a:t>δοθήσεται</a:t>
            </a:r>
            <a:r>
              <a:rPr lang="el-GR" sz="1400" b="1" i="1" dirty="0" smtClean="0"/>
              <a:t> </a:t>
            </a:r>
            <a:r>
              <a:rPr lang="el-GR" sz="1400" b="1" i="1" dirty="0" err="1" smtClean="0"/>
              <a:t>αὐτῇ</a:t>
            </a:r>
            <a:r>
              <a:rPr lang="el-GR" sz="1400" b="1" i="1" dirty="0" smtClean="0"/>
              <a:t> </a:t>
            </a:r>
            <a:r>
              <a:rPr lang="el-GR" sz="1400" b="1" i="1" dirty="0" err="1" smtClean="0"/>
              <a:t>εἰ</a:t>
            </a:r>
            <a:r>
              <a:rPr lang="el-GR" sz="1400" b="1" i="1" dirty="0" smtClean="0"/>
              <a:t> </a:t>
            </a:r>
            <a:r>
              <a:rPr lang="el-GR" sz="1400" b="1" i="1" dirty="0" err="1" smtClean="0"/>
              <a:t>μὴ</a:t>
            </a:r>
            <a:r>
              <a:rPr lang="el-GR" sz="1400" b="1" i="1" dirty="0" smtClean="0"/>
              <a:t> </a:t>
            </a:r>
            <a:r>
              <a:rPr lang="el-GR" sz="1400" b="1" i="1" dirty="0" err="1" smtClean="0"/>
              <a:t>τὸ</a:t>
            </a:r>
            <a:r>
              <a:rPr lang="el-GR" sz="1400" b="1" i="1" dirty="0" smtClean="0"/>
              <a:t> </a:t>
            </a:r>
            <a:r>
              <a:rPr lang="el-GR" sz="1400" b="1" i="1" dirty="0" err="1" smtClean="0"/>
              <a:t>σημεῖον</a:t>
            </a:r>
            <a:r>
              <a:rPr lang="el-GR" sz="1400" b="1" i="1" dirty="0" smtClean="0"/>
              <a:t> </a:t>
            </a:r>
            <a:r>
              <a:rPr lang="el-GR" sz="1400" b="1" i="1" dirty="0" err="1" smtClean="0"/>
              <a:t>Ἰωνᾶ</a:t>
            </a:r>
            <a:r>
              <a:rPr lang="el-GR" sz="1400" b="1" i="1" dirty="0" smtClean="0"/>
              <a:t>.</a:t>
            </a:r>
          </a:p>
          <a:p>
            <a:r>
              <a:rPr lang="el-GR" sz="1400" b="1" i="1" dirty="0" smtClean="0"/>
              <a:t> </a:t>
            </a:r>
            <a:r>
              <a:rPr lang="el-GR" sz="1400" b="1" i="1" baseline="30000" dirty="0" smtClean="0"/>
              <a:t>30 </a:t>
            </a:r>
            <a:r>
              <a:rPr lang="el-GR" sz="1400" b="1" i="1" dirty="0" err="1" smtClean="0"/>
              <a:t>καθὼς</a:t>
            </a:r>
            <a:r>
              <a:rPr lang="el-GR" sz="1400" b="1" i="1" dirty="0" smtClean="0"/>
              <a:t> </a:t>
            </a:r>
            <a:r>
              <a:rPr lang="el-GR" sz="1400" b="1" i="1" dirty="0" err="1" smtClean="0"/>
              <a:t>γὰρ</a:t>
            </a:r>
            <a:r>
              <a:rPr lang="el-GR" sz="1400" b="1" i="1" dirty="0" smtClean="0"/>
              <a:t> </a:t>
            </a:r>
            <a:r>
              <a:rPr lang="el-GR" sz="1400" b="1" i="1" dirty="0" err="1" smtClean="0"/>
              <a:t>ἐγένετο</a:t>
            </a:r>
            <a:r>
              <a:rPr lang="el-GR" sz="1400" b="1" i="1" dirty="0" smtClean="0"/>
              <a:t> </a:t>
            </a:r>
            <a:r>
              <a:rPr lang="el-GR" sz="1400" b="1" i="1" dirty="0" err="1" smtClean="0"/>
              <a:t>Ἰωνᾶς</a:t>
            </a:r>
            <a:r>
              <a:rPr lang="el-GR" sz="1400" b="1" i="1" dirty="0" smtClean="0"/>
              <a:t> </a:t>
            </a:r>
            <a:r>
              <a:rPr lang="el-GR" sz="1400" b="1" i="1" dirty="0" err="1" smtClean="0"/>
              <a:t>τοῖς</a:t>
            </a:r>
            <a:r>
              <a:rPr lang="el-GR" sz="1400" b="1" i="1" dirty="0" smtClean="0"/>
              <a:t> </a:t>
            </a:r>
            <a:r>
              <a:rPr lang="el-GR" sz="1400" b="1" i="1" dirty="0" err="1" smtClean="0"/>
              <a:t>Νινευίταις</a:t>
            </a:r>
            <a:r>
              <a:rPr lang="el-GR" sz="1400" b="1" i="1" dirty="0" smtClean="0"/>
              <a:t> </a:t>
            </a:r>
            <a:r>
              <a:rPr lang="el-GR" sz="1400" b="1" i="1" dirty="0" err="1" smtClean="0"/>
              <a:t>σημεῖον</a:t>
            </a:r>
            <a:r>
              <a:rPr lang="el-GR" sz="1400" b="1" i="1" dirty="0" smtClean="0"/>
              <a:t>, </a:t>
            </a:r>
            <a:r>
              <a:rPr lang="el-GR" sz="1400" b="1" i="1" dirty="0" err="1" smtClean="0"/>
              <a:t>οὕτως</a:t>
            </a:r>
            <a:r>
              <a:rPr lang="el-GR" sz="1400" b="1" i="1" dirty="0" smtClean="0"/>
              <a:t> </a:t>
            </a:r>
            <a:r>
              <a:rPr lang="el-GR" sz="1400" b="1" i="1" dirty="0" err="1" smtClean="0"/>
              <a:t>ἔσται</a:t>
            </a:r>
            <a:r>
              <a:rPr lang="el-GR" sz="1400" b="1" i="1" dirty="0" smtClean="0"/>
              <a:t> </a:t>
            </a:r>
            <a:r>
              <a:rPr lang="el-GR" sz="1400" b="1" i="1" dirty="0" err="1" smtClean="0"/>
              <a:t>καὶ</a:t>
            </a:r>
            <a:r>
              <a:rPr lang="el-GR" sz="1400" b="1" i="1" dirty="0" smtClean="0"/>
              <a:t> ὁ </a:t>
            </a:r>
            <a:r>
              <a:rPr lang="el-GR" sz="1400" b="1" i="1" dirty="0" err="1" smtClean="0"/>
              <a:t>Υἱὸς</a:t>
            </a:r>
            <a:r>
              <a:rPr lang="el-GR" sz="1400" b="1" i="1" dirty="0" smtClean="0"/>
              <a:t> </a:t>
            </a:r>
            <a:r>
              <a:rPr lang="el-GR" sz="1400" b="1" i="1" dirty="0" err="1" smtClean="0"/>
              <a:t>τοῦ</a:t>
            </a:r>
            <a:r>
              <a:rPr lang="el-GR" sz="1400" b="1" i="1" dirty="0" smtClean="0"/>
              <a:t> </a:t>
            </a:r>
            <a:r>
              <a:rPr lang="el-GR" sz="1400" b="1" i="1" dirty="0" err="1" smtClean="0"/>
              <a:t>Ἀνθρώπου</a:t>
            </a:r>
            <a:r>
              <a:rPr lang="el-GR" sz="1400" b="1" i="1" dirty="0" smtClean="0"/>
              <a:t> </a:t>
            </a:r>
            <a:r>
              <a:rPr lang="el-GR" sz="1400" b="1" i="1" dirty="0" err="1" smtClean="0"/>
              <a:t>τῇ</a:t>
            </a:r>
            <a:r>
              <a:rPr lang="el-GR" sz="1400" b="1" i="1" dirty="0" smtClean="0"/>
              <a:t> </a:t>
            </a:r>
            <a:r>
              <a:rPr lang="el-GR" sz="1400" b="1" i="1" dirty="0" err="1" smtClean="0"/>
              <a:t>γενεᾷ</a:t>
            </a:r>
            <a:r>
              <a:rPr lang="el-GR" sz="1400" b="1" i="1" dirty="0" smtClean="0"/>
              <a:t> </a:t>
            </a:r>
            <a:r>
              <a:rPr lang="el-GR" sz="1400" b="1" i="1" dirty="0" err="1" smtClean="0"/>
              <a:t>ταύτῃ</a:t>
            </a:r>
            <a:r>
              <a:rPr lang="el-GR" sz="1400" b="1" i="1" dirty="0" smtClean="0"/>
              <a:t>. </a:t>
            </a:r>
            <a:r>
              <a:rPr lang="en-US" sz="1400" i="1" dirty="0" smtClean="0"/>
              <a:t>(</a:t>
            </a:r>
            <a:r>
              <a:rPr lang="el-GR" sz="1400" i="1" dirty="0" err="1" smtClean="0"/>
              <a:t>Λκ</a:t>
            </a:r>
            <a:r>
              <a:rPr lang="el-GR" sz="1400" i="1" dirty="0" smtClean="0"/>
              <a:t>.</a:t>
            </a:r>
            <a:r>
              <a:rPr lang="en-US" sz="1400" i="1" dirty="0" smtClean="0"/>
              <a:t> 11</a:t>
            </a:r>
            <a:r>
              <a:rPr lang="el-GR" sz="1400" i="1" dirty="0" smtClean="0"/>
              <a:t>, </a:t>
            </a:r>
            <a:r>
              <a:rPr lang="en-US" sz="1400" i="1" dirty="0" smtClean="0"/>
              <a:t>29-30)</a:t>
            </a:r>
            <a:r>
              <a:rPr lang="el-GR" sz="1400" i="1" dirty="0" smtClean="0"/>
              <a:t>. Κήρυγμα μετάνοια (= </a:t>
            </a:r>
            <a:r>
              <a:rPr lang="el-GR" sz="1400" i="1" dirty="0" err="1" smtClean="0"/>
              <a:t>μετα</a:t>
            </a:r>
            <a:r>
              <a:rPr lang="el-GR" sz="1400" i="1" dirty="0" smtClean="0"/>
              <a:t>-βολή!!!)</a:t>
            </a:r>
            <a:endParaRPr lang="el-GR" sz="1400" dirty="0" smtClean="0">
              <a:latin typeface="Palatino Linotype" pitchFamily="18" charset="0"/>
            </a:endParaRPr>
          </a:p>
          <a:p>
            <a:endParaRPr lang="el-GR" sz="1400" baseline="30000" dirty="0" smtClean="0">
              <a:latin typeface="Palatino Linotype" pitchFamily="18" charset="0"/>
            </a:endParaRPr>
          </a:p>
          <a:p>
            <a:pPr algn="just"/>
            <a:r>
              <a:rPr lang="en-US" sz="1400" baseline="30000" dirty="0" smtClean="0">
                <a:latin typeface="Palatino Linotype" pitchFamily="18" charset="0"/>
              </a:rPr>
              <a:t>38</a:t>
            </a:r>
            <a:r>
              <a:rPr lang="el-GR" sz="1400" dirty="0" smtClean="0">
                <a:latin typeface="Palatino Linotype" pitchFamily="18" charset="0"/>
              </a:rPr>
              <a:t> </a:t>
            </a:r>
            <a:r>
              <a:rPr lang="el-GR" sz="1400" dirty="0" err="1" smtClean="0">
                <a:latin typeface="Palatino Linotype" pitchFamily="18" charset="0"/>
              </a:rPr>
              <a:t>Τότε</a:t>
            </a:r>
            <a:r>
              <a:rPr lang="el-GR" sz="1400" dirty="0" smtClean="0">
                <a:latin typeface="Palatino Linotype" pitchFamily="18" charset="0"/>
              </a:rPr>
              <a:t> </a:t>
            </a:r>
            <a:r>
              <a:rPr lang="el-GR" sz="1400" dirty="0" err="1" smtClean="0">
                <a:latin typeface="Palatino Linotype" pitchFamily="18" charset="0"/>
              </a:rPr>
              <a:t>ἀπεκρίθησαν</a:t>
            </a:r>
            <a:r>
              <a:rPr lang="el-GR" sz="1400" dirty="0" smtClean="0">
                <a:latin typeface="Palatino Linotype" pitchFamily="18" charset="0"/>
              </a:rPr>
              <a:t> </a:t>
            </a:r>
            <a:r>
              <a:rPr lang="el-GR" sz="1400" dirty="0" err="1" smtClean="0">
                <a:latin typeface="Palatino Linotype" pitchFamily="18" charset="0"/>
              </a:rPr>
              <a:t>αὐτῷ</a:t>
            </a:r>
            <a:r>
              <a:rPr lang="el-GR" sz="1400" dirty="0" smtClean="0">
                <a:latin typeface="Palatino Linotype" pitchFamily="18" charset="0"/>
              </a:rPr>
              <a:t> </a:t>
            </a:r>
            <a:r>
              <a:rPr lang="el-GR" sz="1400" dirty="0" err="1" smtClean="0">
                <a:latin typeface="Palatino Linotype" pitchFamily="18" charset="0"/>
              </a:rPr>
              <a:t>τινες</a:t>
            </a:r>
            <a:r>
              <a:rPr lang="el-GR" sz="1400" dirty="0" smtClean="0">
                <a:latin typeface="Palatino Linotype" pitchFamily="18" charset="0"/>
              </a:rPr>
              <a:t> </a:t>
            </a:r>
            <a:r>
              <a:rPr lang="el-GR" sz="1400" dirty="0" err="1" smtClean="0">
                <a:latin typeface="Palatino Linotype" pitchFamily="18" charset="0"/>
              </a:rPr>
              <a:t>τῶν</a:t>
            </a:r>
            <a:r>
              <a:rPr lang="el-GR" sz="1400" dirty="0" smtClean="0">
                <a:latin typeface="Palatino Linotype" pitchFamily="18" charset="0"/>
              </a:rPr>
              <a:t> </a:t>
            </a:r>
            <a:r>
              <a:rPr lang="el-GR" sz="1400" dirty="0" err="1" smtClean="0">
                <a:latin typeface="Palatino Linotype" pitchFamily="18" charset="0"/>
              </a:rPr>
              <a:t>γραμματέων</a:t>
            </a:r>
            <a:r>
              <a:rPr lang="el-GR" sz="1400" dirty="0" smtClean="0">
                <a:latin typeface="Palatino Linotype" pitchFamily="18" charset="0"/>
              </a:rPr>
              <a:t> </a:t>
            </a:r>
            <a:r>
              <a:rPr lang="el-GR" sz="1400" dirty="0" err="1" smtClean="0">
                <a:latin typeface="Palatino Linotype" pitchFamily="18" charset="0"/>
              </a:rPr>
              <a:t>καὶ</a:t>
            </a:r>
            <a:r>
              <a:rPr lang="el-GR" sz="1400" dirty="0" smtClean="0">
                <a:latin typeface="Palatino Linotype" pitchFamily="18" charset="0"/>
              </a:rPr>
              <a:t> </a:t>
            </a:r>
            <a:r>
              <a:rPr lang="el-GR" sz="1400" dirty="0" err="1" smtClean="0">
                <a:latin typeface="Palatino Linotype" pitchFamily="18" charset="0"/>
              </a:rPr>
              <a:t>Φαρισαίων</a:t>
            </a:r>
            <a:r>
              <a:rPr lang="el-GR" sz="1400" dirty="0" smtClean="0">
                <a:latin typeface="Palatino Linotype" pitchFamily="18" charset="0"/>
              </a:rPr>
              <a:t> </a:t>
            </a:r>
            <a:r>
              <a:rPr lang="el-GR" sz="1400" dirty="0" err="1" smtClean="0">
                <a:latin typeface="Palatino Linotype" pitchFamily="18" charset="0"/>
              </a:rPr>
              <a:t>λέγοντες</a:t>
            </a:r>
            <a:r>
              <a:rPr lang="el-GR" sz="1400" dirty="0" smtClean="0">
                <a:latin typeface="Palatino Linotype" pitchFamily="18" charset="0"/>
              </a:rPr>
              <a:t>· </a:t>
            </a:r>
            <a:r>
              <a:rPr lang="el-GR" sz="1400" b="1" i="1" dirty="0" err="1" smtClean="0">
                <a:latin typeface="Palatino Linotype" pitchFamily="18" charset="0"/>
              </a:rPr>
              <a:t>διδάσκαλε</a:t>
            </a:r>
            <a:r>
              <a:rPr lang="el-GR" sz="1400" b="1" i="1" dirty="0" smtClean="0">
                <a:latin typeface="Palatino Linotype" pitchFamily="18" charset="0"/>
              </a:rPr>
              <a:t>, </a:t>
            </a:r>
            <a:r>
              <a:rPr lang="el-GR" sz="1400" b="1" i="1" dirty="0" err="1" smtClean="0">
                <a:latin typeface="Palatino Linotype" pitchFamily="18" charset="0"/>
              </a:rPr>
              <a:t>θέλομεν</a:t>
            </a:r>
            <a:r>
              <a:rPr lang="el-GR" sz="1400" b="1" i="1" dirty="0" smtClean="0">
                <a:latin typeface="Palatino Linotype" pitchFamily="18" charset="0"/>
              </a:rPr>
              <a:t> </a:t>
            </a:r>
            <a:r>
              <a:rPr lang="el-GR" sz="1400" b="1" i="1" dirty="0" err="1" smtClean="0">
                <a:latin typeface="Palatino Linotype" pitchFamily="18" charset="0"/>
              </a:rPr>
              <a:t>ἀπὸ</a:t>
            </a:r>
            <a:r>
              <a:rPr lang="el-GR" sz="1400" b="1" i="1" dirty="0" smtClean="0">
                <a:latin typeface="Palatino Linotype" pitchFamily="18" charset="0"/>
              </a:rPr>
              <a:t> </a:t>
            </a:r>
            <a:r>
              <a:rPr lang="el-GR" sz="1400" b="1" i="1" dirty="0" err="1" smtClean="0">
                <a:latin typeface="Palatino Linotype" pitchFamily="18" charset="0"/>
              </a:rPr>
              <a:t>σοῦ</a:t>
            </a:r>
            <a:r>
              <a:rPr lang="el-GR" sz="1400" b="1" i="1" dirty="0" smtClean="0">
                <a:latin typeface="Palatino Linotype" pitchFamily="18" charset="0"/>
              </a:rPr>
              <a:t> </a:t>
            </a:r>
            <a:r>
              <a:rPr lang="el-GR" sz="1400" b="1" i="1" dirty="0" err="1" smtClean="0">
                <a:latin typeface="Palatino Linotype" pitchFamily="18" charset="0"/>
              </a:rPr>
              <a:t>σημεῖον</a:t>
            </a:r>
            <a:r>
              <a:rPr lang="el-GR" sz="1400" b="1" i="1" dirty="0" smtClean="0">
                <a:latin typeface="Palatino Linotype" pitchFamily="18" charset="0"/>
              </a:rPr>
              <a:t> </a:t>
            </a:r>
            <a:r>
              <a:rPr lang="el-GR" sz="1400" b="1" i="1" dirty="0" err="1" smtClean="0">
                <a:latin typeface="Palatino Linotype" pitchFamily="18" charset="0"/>
              </a:rPr>
              <a:t>ἰδεῖν</a:t>
            </a:r>
            <a:r>
              <a:rPr lang="el-GR" sz="1400" b="1" dirty="0" smtClean="0">
                <a:latin typeface="Palatino Linotype" pitchFamily="18" charset="0"/>
              </a:rPr>
              <a:t>.</a:t>
            </a:r>
          </a:p>
          <a:p>
            <a:pPr algn="just"/>
            <a:r>
              <a:rPr lang="en-US" sz="1400" dirty="0" smtClean="0">
                <a:latin typeface="Palatino Linotype" pitchFamily="18" charset="0"/>
              </a:rPr>
              <a:t> </a:t>
            </a:r>
            <a:r>
              <a:rPr lang="en-US" sz="1400" baseline="30000" dirty="0" smtClean="0">
                <a:latin typeface="Palatino Linotype" pitchFamily="18" charset="0"/>
              </a:rPr>
              <a:t>39 </a:t>
            </a:r>
            <a:r>
              <a:rPr lang="el-GR" sz="1400" dirty="0" smtClean="0">
                <a:latin typeface="Palatino Linotype" pitchFamily="18" charset="0"/>
              </a:rPr>
              <a:t>ὁ </a:t>
            </a:r>
            <a:r>
              <a:rPr lang="el-GR" sz="1400" dirty="0" err="1" smtClean="0">
                <a:latin typeface="Palatino Linotype" pitchFamily="18" charset="0"/>
              </a:rPr>
              <a:t>δὲ</a:t>
            </a:r>
            <a:r>
              <a:rPr lang="el-GR" sz="1400" dirty="0" smtClean="0">
                <a:latin typeface="Palatino Linotype" pitchFamily="18" charset="0"/>
              </a:rPr>
              <a:t> </a:t>
            </a:r>
            <a:r>
              <a:rPr lang="el-GR" sz="1400" dirty="0" err="1" smtClean="0">
                <a:latin typeface="Palatino Linotype" pitchFamily="18" charset="0"/>
              </a:rPr>
              <a:t>ἀποκριθεὶς</a:t>
            </a:r>
            <a:r>
              <a:rPr lang="el-GR" sz="1400" dirty="0" smtClean="0">
                <a:latin typeface="Palatino Linotype" pitchFamily="18" charset="0"/>
              </a:rPr>
              <a:t> </a:t>
            </a:r>
            <a:r>
              <a:rPr lang="el-GR" sz="1400" dirty="0" err="1" smtClean="0">
                <a:latin typeface="Palatino Linotype" pitchFamily="18" charset="0"/>
              </a:rPr>
              <a:t>εἶπεν</a:t>
            </a:r>
            <a:r>
              <a:rPr lang="el-GR" sz="1400" dirty="0" smtClean="0">
                <a:latin typeface="Palatino Linotype" pitchFamily="18" charset="0"/>
              </a:rPr>
              <a:t> </a:t>
            </a:r>
            <a:r>
              <a:rPr lang="el-GR" sz="1400" dirty="0" err="1" smtClean="0">
                <a:latin typeface="Palatino Linotype" pitchFamily="18" charset="0"/>
              </a:rPr>
              <a:t>αὐτοῖς</a:t>
            </a:r>
            <a:r>
              <a:rPr lang="el-GR" sz="1400" dirty="0" smtClean="0">
                <a:latin typeface="Palatino Linotype" pitchFamily="18" charset="0"/>
              </a:rPr>
              <a:t>· </a:t>
            </a:r>
            <a:r>
              <a:rPr lang="el-GR" sz="1400" b="1" i="1" dirty="0" err="1" smtClean="0">
                <a:latin typeface="Palatino Linotype" pitchFamily="18" charset="0"/>
              </a:rPr>
              <a:t>γενεὰ</a:t>
            </a:r>
            <a:r>
              <a:rPr lang="el-GR" sz="1400" b="1" i="1" dirty="0" smtClean="0">
                <a:latin typeface="Palatino Linotype" pitchFamily="18" charset="0"/>
              </a:rPr>
              <a:t> </a:t>
            </a:r>
            <a:r>
              <a:rPr lang="el-GR" sz="1600" b="1" i="1" dirty="0" err="1" smtClean="0">
                <a:solidFill>
                  <a:srgbClr val="C00000"/>
                </a:solidFill>
                <a:latin typeface="Palatino Linotype" pitchFamily="18" charset="0"/>
              </a:rPr>
              <a:t>πονηρὰ</a:t>
            </a:r>
            <a:r>
              <a:rPr lang="el-GR" sz="1600" b="1" i="1" dirty="0" smtClean="0">
                <a:solidFill>
                  <a:srgbClr val="C00000"/>
                </a:solidFill>
                <a:latin typeface="Palatino Linotype" pitchFamily="18" charset="0"/>
              </a:rPr>
              <a:t> </a:t>
            </a:r>
            <a:r>
              <a:rPr lang="el-GR" sz="1600" b="1" i="1" dirty="0" err="1" smtClean="0">
                <a:solidFill>
                  <a:srgbClr val="C00000"/>
                </a:solidFill>
                <a:latin typeface="Palatino Linotype" pitchFamily="18" charset="0"/>
              </a:rPr>
              <a:t>καὶ</a:t>
            </a:r>
            <a:r>
              <a:rPr lang="el-GR" sz="1600" b="1" i="1" dirty="0" smtClean="0">
                <a:solidFill>
                  <a:srgbClr val="C00000"/>
                </a:solidFill>
                <a:latin typeface="Palatino Linotype" pitchFamily="18" charset="0"/>
              </a:rPr>
              <a:t> </a:t>
            </a:r>
            <a:r>
              <a:rPr lang="el-GR" sz="1600" b="1" i="1" dirty="0" err="1" smtClean="0">
                <a:solidFill>
                  <a:srgbClr val="C00000"/>
                </a:solidFill>
                <a:latin typeface="Palatino Linotype" pitchFamily="18" charset="0"/>
              </a:rPr>
              <a:t>μοιχαλὶς</a:t>
            </a:r>
            <a:r>
              <a:rPr lang="el-GR" sz="1600" b="1" i="1" dirty="0" smtClean="0">
                <a:solidFill>
                  <a:srgbClr val="C00000"/>
                </a:solidFill>
                <a:latin typeface="Palatino Linotype" pitchFamily="18" charset="0"/>
              </a:rPr>
              <a:t> </a:t>
            </a:r>
            <a:r>
              <a:rPr lang="el-GR" sz="1400" b="1" i="1" dirty="0" err="1" smtClean="0">
                <a:latin typeface="Palatino Linotype" pitchFamily="18" charset="0"/>
              </a:rPr>
              <a:t>σημεῖον</a:t>
            </a:r>
            <a:r>
              <a:rPr lang="el-GR" sz="1400" b="1" i="1" dirty="0" smtClean="0">
                <a:latin typeface="Palatino Linotype" pitchFamily="18" charset="0"/>
              </a:rPr>
              <a:t> </a:t>
            </a:r>
            <a:r>
              <a:rPr lang="el-GR" sz="1400" b="1" i="1" dirty="0" err="1" smtClean="0">
                <a:latin typeface="Palatino Linotype" pitchFamily="18" charset="0"/>
              </a:rPr>
              <a:t>ἐπιζητεῖ</a:t>
            </a:r>
            <a:r>
              <a:rPr lang="el-GR" sz="1400" b="1" i="1" dirty="0" smtClean="0">
                <a:latin typeface="Palatino Linotype" pitchFamily="18" charset="0"/>
              </a:rPr>
              <a:t>, </a:t>
            </a:r>
            <a:r>
              <a:rPr lang="el-GR" sz="1400" b="1" i="1" dirty="0" err="1" smtClean="0">
                <a:latin typeface="Palatino Linotype" pitchFamily="18" charset="0"/>
              </a:rPr>
              <a:t>καὶ</a:t>
            </a:r>
            <a:r>
              <a:rPr lang="el-GR" sz="1400" b="1" i="1" dirty="0" smtClean="0">
                <a:latin typeface="Palatino Linotype" pitchFamily="18" charset="0"/>
              </a:rPr>
              <a:t> </a:t>
            </a:r>
            <a:r>
              <a:rPr lang="el-GR" sz="1400" b="1" i="1" dirty="0" err="1" smtClean="0">
                <a:latin typeface="Palatino Linotype" pitchFamily="18" charset="0"/>
              </a:rPr>
              <a:t>σημεῖον</a:t>
            </a:r>
            <a:r>
              <a:rPr lang="el-GR" sz="1400" b="1" i="1" dirty="0" smtClean="0">
                <a:latin typeface="Palatino Linotype" pitchFamily="18" charset="0"/>
              </a:rPr>
              <a:t> </a:t>
            </a:r>
            <a:r>
              <a:rPr lang="el-GR" sz="1400" b="1" i="1" dirty="0" err="1" smtClean="0">
                <a:latin typeface="Palatino Linotype" pitchFamily="18" charset="0"/>
              </a:rPr>
              <a:t>οὐ</a:t>
            </a:r>
            <a:r>
              <a:rPr lang="el-GR" sz="1400" b="1" i="1" dirty="0" smtClean="0">
                <a:latin typeface="Palatino Linotype" pitchFamily="18" charset="0"/>
              </a:rPr>
              <a:t> </a:t>
            </a:r>
            <a:r>
              <a:rPr lang="el-GR" sz="1400" b="1" i="1" dirty="0" err="1" smtClean="0">
                <a:latin typeface="Palatino Linotype" pitchFamily="18" charset="0"/>
              </a:rPr>
              <a:t>δοθήσεται</a:t>
            </a:r>
            <a:r>
              <a:rPr lang="el-GR" sz="1400" b="1" i="1" dirty="0" smtClean="0">
                <a:latin typeface="Palatino Linotype" pitchFamily="18" charset="0"/>
              </a:rPr>
              <a:t> </a:t>
            </a:r>
            <a:r>
              <a:rPr lang="el-GR" sz="1400" b="1" i="1" dirty="0" err="1" smtClean="0">
                <a:latin typeface="Palatino Linotype" pitchFamily="18" charset="0"/>
              </a:rPr>
              <a:t>αὐτῇ</a:t>
            </a:r>
            <a:r>
              <a:rPr lang="el-GR" sz="1400" b="1" i="1" dirty="0" smtClean="0">
                <a:latin typeface="Palatino Linotype" pitchFamily="18" charset="0"/>
              </a:rPr>
              <a:t> </a:t>
            </a:r>
            <a:r>
              <a:rPr lang="el-GR" sz="1400" b="1" i="1" dirty="0" err="1" smtClean="0">
                <a:latin typeface="Palatino Linotype" pitchFamily="18" charset="0"/>
              </a:rPr>
              <a:t>εἰ</a:t>
            </a:r>
            <a:r>
              <a:rPr lang="el-GR" sz="1400" b="1" i="1" dirty="0" smtClean="0">
                <a:latin typeface="Palatino Linotype" pitchFamily="18" charset="0"/>
              </a:rPr>
              <a:t> </a:t>
            </a:r>
            <a:r>
              <a:rPr lang="el-GR" sz="1400" b="1" i="1" dirty="0" err="1" smtClean="0">
                <a:latin typeface="Palatino Linotype" pitchFamily="18" charset="0"/>
              </a:rPr>
              <a:t>μὴ</a:t>
            </a:r>
            <a:r>
              <a:rPr lang="el-GR" sz="1400" b="1" i="1" dirty="0" smtClean="0">
                <a:latin typeface="Palatino Linotype" pitchFamily="18" charset="0"/>
              </a:rPr>
              <a:t> </a:t>
            </a:r>
            <a:r>
              <a:rPr lang="el-GR" sz="1400" b="1" i="1" dirty="0" err="1" smtClean="0">
                <a:latin typeface="Palatino Linotype" pitchFamily="18" charset="0"/>
              </a:rPr>
              <a:t>τὸ</a:t>
            </a:r>
            <a:r>
              <a:rPr lang="el-GR" sz="1400" b="1" i="1" dirty="0" smtClean="0">
                <a:latin typeface="Palatino Linotype" pitchFamily="18" charset="0"/>
              </a:rPr>
              <a:t> </a:t>
            </a:r>
            <a:r>
              <a:rPr lang="el-GR" sz="1400" b="1" i="1" dirty="0" err="1" smtClean="0">
                <a:latin typeface="Palatino Linotype" pitchFamily="18" charset="0"/>
              </a:rPr>
              <a:t>σημεῖον</a:t>
            </a:r>
            <a:r>
              <a:rPr lang="el-GR" sz="1400" b="1" i="1" dirty="0" smtClean="0">
                <a:latin typeface="Palatino Linotype" pitchFamily="18" charset="0"/>
              </a:rPr>
              <a:t> </a:t>
            </a:r>
            <a:r>
              <a:rPr lang="el-GR" sz="1400" b="1" i="1" dirty="0" err="1" smtClean="0">
                <a:latin typeface="Palatino Linotype" pitchFamily="18" charset="0"/>
              </a:rPr>
              <a:t>Ἰωνᾶ</a:t>
            </a:r>
            <a:r>
              <a:rPr lang="el-GR" sz="1400" b="1" i="1" dirty="0" smtClean="0">
                <a:latin typeface="Palatino Linotype" pitchFamily="18" charset="0"/>
              </a:rPr>
              <a:t> </a:t>
            </a:r>
            <a:r>
              <a:rPr lang="el-GR" sz="1400" b="1" i="1" dirty="0" err="1" smtClean="0">
                <a:latin typeface="Palatino Linotype" pitchFamily="18" charset="0"/>
              </a:rPr>
              <a:t>τοῦ</a:t>
            </a:r>
            <a:r>
              <a:rPr lang="el-GR" sz="1400" b="1" i="1" dirty="0" smtClean="0">
                <a:latin typeface="Palatino Linotype" pitchFamily="18" charset="0"/>
              </a:rPr>
              <a:t> </a:t>
            </a:r>
            <a:r>
              <a:rPr lang="el-GR" sz="1400" b="1" i="1" dirty="0" err="1" smtClean="0">
                <a:latin typeface="Palatino Linotype" pitchFamily="18" charset="0"/>
              </a:rPr>
              <a:t>προφήτου</a:t>
            </a:r>
            <a:r>
              <a:rPr lang="el-GR" sz="1400" b="1" i="1" dirty="0" smtClean="0">
                <a:latin typeface="Palatino Linotype" pitchFamily="18" charset="0"/>
              </a:rPr>
              <a:t>.</a:t>
            </a:r>
            <a:endParaRPr lang="el-GR" sz="1400" dirty="0" smtClean="0">
              <a:latin typeface="Palatino Linotype" pitchFamily="18" charset="0"/>
            </a:endParaRPr>
          </a:p>
          <a:p>
            <a:pPr algn="just"/>
            <a:r>
              <a:rPr lang="en-US" sz="1400" dirty="0" smtClean="0">
                <a:latin typeface="Palatino Linotype" pitchFamily="18" charset="0"/>
              </a:rPr>
              <a:t> </a:t>
            </a:r>
            <a:r>
              <a:rPr lang="en-US" sz="1400" baseline="30000" dirty="0" smtClean="0">
                <a:latin typeface="Palatino Linotype" pitchFamily="18" charset="0"/>
              </a:rPr>
              <a:t>40 </a:t>
            </a:r>
            <a:r>
              <a:rPr lang="el-GR" sz="1400" b="1" i="1" dirty="0" err="1" smtClean="0">
                <a:latin typeface="Palatino Linotype" pitchFamily="18" charset="0"/>
              </a:rPr>
              <a:t>ὥσπερ</a:t>
            </a:r>
            <a:r>
              <a:rPr lang="el-GR" sz="1400" b="1" i="1" dirty="0" smtClean="0">
                <a:latin typeface="Palatino Linotype" pitchFamily="18" charset="0"/>
              </a:rPr>
              <a:t> </a:t>
            </a:r>
            <a:r>
              <a:rPr lang="el-GR" sz="1400" b="1" i="1" dirty="0" err="1" smtClean="0">
                <a:latin typeface="Palatino Linotype" pitchFamily="18" charset="0"/>
              </a:rPr>
              <a:t>γὰρ</a:t>
            </a:r>
            <a:r>
              <a:rPr lang="el-GR" sz="1400" b="1" i="1" dirty="0" smtClean="0">
                <a:latin typeface="Palatino Linotype" pitchFamily="18" charset="0"/>
              </a:rPr>
              <a:t> </a:t>
            </a:r>
            <a:r>
              <a:rPr lang="el-GR" sz="1400" b="1" i="1" dirty="0" err="1" smtClean="0">
                <a:latin typeface="Palatino Linotype" pitchFamily="18" charset="0"/>
              </a:rPr>
              <a:t>ἦν</a:t>
            </a:r>
            <a:r>
              <a:rPr lang="el-GR" sz="1400" b="1" i="1" dirty="0" smtClean="0">
                <a:latin typeface="Palatino Linotype" pitchFamily="18" charset="0"/>
              </a:rPr>
              <a:t> </a:t>
            </a:r>
            <a:r>
              <a:rPr lang="el-GR" sz="1400" b="1" i="1" dirty="0" err="1" smtClean="0">
                <a:latin typeface="Palatino Linotype" pitchFamily="18" charset="0"/>
              </a:rPr>
              <a:t>Ἰωνᾶς</a:t>
            </a:r>
            <a:r>
              <a:rPr lang="el-GR" sz="1400" b="1" i="1" dirty="0" smtClean="0">
                <a:latin typeface="Palatino Linotype" pitchFamily="18" charset="0"/>
              </a:rPr>
              <a:t> </a:t>
            </a:r>
            <a:r>
              <a:rPr lang="el-GR" sz="1400" b="1" i="1" dirty="0" err="1" smtClean="0">
                <a:latin typeface="Palatino Linotype" pitchFamily="18" charset="0"/>
              </a:rPr>
              <a:t>ἐν</a:t>
            </a:r>
            <a:r>
              <a:rPr lang="el-GR" sz="1400" b="1" i="1" dirty="0" smtClean="0">
                <a:latin typeface="Palatino Linotype" pitchFamily="18" charset="0"/>
              </a:rPr>
              <a:t> </a:t>
            </a:r>
            <a:r>
              <a:rPr lang="el-GR" sz="1400" b="1" i="1" dirty="0" err="1" smtClean="0">
                <a:latin typeface="Palatino Linotype" pitchFamily="18" charset="0"/>
              </a:rPr>
              <a:t>τῇ</a:t>
            </a:r>
            <a:r>
              <a:rPr lang="el-GR" sz="1400" b="1" i="1" dirty="0" smtClean="0">
                <a:latin typeface="Palatino Linotype" pitchFamily="18" charset="0"/>
              </a:rPr>
              <a:t> </a:t>
            </a:r>
            <a:r>
              <a:rPr lang="el-GR" sz="1400" b="1" i="1" dirty="0" err="1" smtClean="0">
                <a:latin typeface="Palatino Linotype" pitchFamily="18" charset="0"/>
              </a:rPr>
              <a:t>κοιλίᾳ</a:t>
            </a:r>
            <a:r>
              <a:rPr lang="el-GR" sz="1400" b="1" i="1" dirty="0" smtClean="0">
                <a:latin typeface="Palatino Linotype" pitchFamily="18" charset="0"/>
              </a:rPr>
              <a:t> </a:t>
            </a:r>
            <a:r>
              <a:rPr lang="el-GR" sz="1400" b="1" i="1" dirty="0" err="1" smtClean="0">
                <a:latin typeface="Palatino Linotype" pitchFamily="18" charset="0"/>
              </a:rPr>
              <a:t>τοῦ</a:t>
            </a:r>
            <a:r>
              <a:rPr lang="el-GR" sz="1400" b="1" i="1" dirty="0" smtClean="0">
                <a:latin typeface="Palatino Linotype" pitchFamily="18" charset="0"/>
              </a:rPr>
              <a:t> </a:t>
            </a:r>
            <a:r>
              <a:rPr lang="el-GR" sz="1400" b="1" i="1" dirty="0" err="1" smtClean="0">
                <a:latin typeface="Palatino Linotype" pitchFamily="18" charset="0"/>
              </a:rPr>
              <a:t>κήτους</a:t>
            </a:r>
            <a:r>
              <a:rPr lang="el-GR" sz="1400" b="1" i="1" dirty="0" smtClean="0">
                <a:latin typeface="Palatino Linotype" pitchFamily="18" charset="0"/>
              </a:rPr>
              <a:t> </a:t>
            </a:r>
            <a:r>
              <a:rPr lang="el-GR" sz="1400" b="1" i="1" dirty="0" err="1" smtClean="0">
                <a:latin typeface="Palatino Linotype" pitchFamily="18" charset="0"/>
              </a:rPr>
              <a:t>τρεῖς</a:t>
            </a:r>
            <a:r>
              <a:rPr lang="el-GR" sz="1400" b="1" i="1" dirty="0" smtClean="0">
                <a:latin typeface="Palatino Linotype" pitchFamily="18" charset="0"/>
              </a:rPr>
              <a:t> </a:t>
            </a:r>
            <a:r>
              <a:rPr lang="el-GR" sz="1400" b="1" i="1" dirty="0" err="1" smtClean="0">
                <a:latin typeface="Palatino Linotype" pitchFamily="18" charset="0"/>
              </a:rPr>
              <a:t>ἡμέρας</a:t>
            </a:r>
            <a:r>
              <a:rPr lang="el-GR" sz="1400" b="1" i="1" dirty="0" smtClean="0">
                <a:latin typeface="Palatino Linotype" pitchFamily="18" charset="0"/>
              </a:rPr>
              <a:t> </a:t>
            </a:r>
            <a:r>
              <a:rPr lang="el-GR" sz="1400" b="1" i="1" dirty="0" err="1" smtClean="0">
                <a:latin typeface="Palatino Linotype" pitchFamily="18" charset="0"/>
              </a:rPr>
              <a:t>καὶ</a:t>
            </a:r>
            <a:r>
              <a:rPr lang="el-GR" sz="1400" b="1" i="1" dirty="0" smtClean="0">
                <a:latin typeface="Palatino Linotype" pitchFamily="18" charset="0"/>
              </a:rPr>
              <a:t> </a:t>
            </a:r>
            <a:r>
              <a:rPr lang="el-GR" sz="1400" b="1" i="1" dirty="0" err="1" smtClean="0">
                <a:latin typeface="Palatino Linotype" pitchFamily="18" charset="0"/>
              </a:rPr>
              <a:t>τρεῖς</a:t>
            </a:r>
            <a:r>
              <a:rPr lang="el-GR" sz="1400" b="1" i="1" dirty="0" smtClean="0">
                <a:latin typeface="Palatino Linotype" pitchFamily="18" charset="0"/>
              </a:rPr>
              <a:t> </a:t>
            </a:r>
            <a:r>
              <a:rPr lang="el-GR" sz="1400" b="1" i="1" dirty="0" err="1" smtClean="0">
                <a:latin typeface="Palatino Linotype" pitchFamily="18" charset="0"/>
              </a:rPr>
              <a:t>νύκτας</a:t>
            </a:r>
            <a:r>
              <a:rPr lang="el-GR" sz="1400" b="1" i="1" dirty="0" smtClean="0">
                <a:latin typeface="Palatino Linotype" pitchFamily="18" charset="0"/>
              </a:rPr>
              <a:t>, </a:t>
            </a:r>
            <a:r>
              <a:rPr lang="el-GR" sz="1400" b="1" i="1" dirty="0" err="1" smtClean="0">
                <a:latin typeface="Palatino Linotype" pitchFamily="18" charset="0"/>
              </a:rPr>
              <a:t>οὕτως</a:t>
            </a:r>
            <a:r>
              <a:rPr lang="el-GR" sz="1400" b="1" i="1" dirty="0" smtClean="0">
                <a:latin typeface="Palatino Linotype" pitchFamily="18" charset="0"/>
              </a:rPr>
              <a:t> </a:t>
            </a:r>
            <a:r>
              <a:rPr lang="el-GR" sz="1400" b="1" i="1" dirty="0" err="1" smtClean="0">
                <a:latin typeface="Palatino Linotype" pitchFamily="18" charset="0"/>
              </a:rPr>
              <a:t>ἔσται</a:t>
            </a:r>
            <a:r>
              <a:rPr lang="el-GR" sz="1400" b="1" i="1" dirty="0" smtClean="0">
                <a:latin typeface="Palatino Linotype" pitchFamily="18" charset="0"/>
              </a:rPr>
              <a:t> ὁ </a:t>
            </a:r>
            <a:r>
              <a:rPr lang="el-GR" sz="1400" b="1" i="1" dirty="0" err="1" smtClean="0">
                <a:latin typeface="Palatino Linotype" pitchFamily="18" charset="0"/>
              </a:rPr>
              <a:t>υἱὸς</a:t>
            </a:r>
            <a:r>
              <a:rPr lang="el-GR" sz="1400" b="1" i="1" dirty="0" smtClean="0">
                <a:latin typeface="Palatino Linotype" pitchFamily="18" charset="0"/>
              </a:rPr>
              <a:t> </a:t>
            </a:r>
            <a:r>
              <a:rPr lang="el-GR" sz="1400" b="1" i="1" dirty="0" err="1" smtClean="0">
                <a:latin typeface="Palatino Linotype" pitchFamily="18" charset="0"/>
              </a:rPr>
              <a:t>τοῦ</a:t>
            </a:r>
            <a:r>
              <a:rPr lang="el-GR" sz="1400" b="1" i="1" dirty="0" smtClean="0">
                <a:latin typeface="Palatino Linotype" pitchFamily="18" charset="0"/>
              </a:rPr>
              <a:t> </a:t>
            </a:r>
            <a:r>
              <a:rPr lang="el-GR" sz="1400" b="1" i="1" dirty="0" err="1" smtClean="0">
                <a:latin typeface="Palatino Linotype" pitchFamily="18" charset="0"/>
              </a:rPr>
              <a:t>ἀνθρώπου</a:t>
            </a:r>
            <a:r>
              <a:rPr lang="el-GR" sz="1400" b="1" i="1" dirty="0" smtClean="0">
                <a:latin typeface="Palatino Linotype" pitchFamily="18" charset="0"/>
              </a:rPr>
              <a:t> </a:t>
            </a:r>
            <a:r>
              <a:rPr lang="el-GR" sz="1400" b="1" i="1" dirty="0" err="1" smtClean="0">
                <a:latin typeface="Palatino Linotype" pitchFamily="18" charset="0"/>
              </a:rPr>
              <a:t>ἐν</a:t>
            </a:r>
            <a:r>
              <a:rPr lang="el-GR" sz="1400" b="1" i="1" dirty="0" smtClean="0">
                <a:latin typeface="Palatino Linotype" pitchFamily="18" charset="0"/>
              </a:rPr>
              <a:t> </a:t>
            </a:r>
            <a:r>
              <a:rPr lang="el-GR" sz="1400" b="1" i="1" dirty="0" err="1" smtClean="0">
                <a:latin typeface="Palatino Linotype" pitchFamily="18" charset="0"/>
              </a:rPr>
              <a:t>τῇ</a:t>
            </a:r>
            <a:r>
              <a:rPr lang="el-GR" sz="1400" b="1" i="1" dirty="0" smtClean="0">
                <a:latin typeface="Palatino Linotype" pitchFamily="18" charset="0"/>
              </a:rPr>
              <a:t> </a:t>
            </a:r>
            <a:r>
              <a:rPr lang="el-GR" sz="1400" b="1" i="1" dirty="0" err="1" smtClean="0">
                <a:latin typeface="Palatino Linotype" pitchFamily="18" charset="0"/>
              </a:rPr>
              <a:t>καρδίᾳ</a:t>
            </a:r>
            <a:r>
              <a:rPr lang="el-GR" sz="1400" b="1" i="1" dirty="0" smtClean="0">
                <a:latin typeface="Palatino Linotype" pitchFamily="18" charset="0"/>
              </a:rPr>
              <a:t> </a:t>
            </a:r>
            <a:r>
              <a:rPr lang="el-GR" sz="1400" b="1" i="1" dirty="0" err="1" smtClean="0">
                <a:latin typeface="Palatino Linotype" pitchFamily="18" charset="0"/>
              </a:rPr>
              <a:t>τῆς</a:t>
            </a:r>
            <a:r>
              <a:rPr lang="el-GR" sz="1400" b="1" i="1" dirty="0" smtClean="0">
                <a:latin typeface="Palatino Linotype" pitchFamily="18" charset="0"/>
              </a:rPr>
              <a:t> </a:t>
            </a:r>
            <a:r>
              <a:rPr lang="el-GR" sz="1400" b="1" i="1" dirty="0" err="1" smtClean="0">
                <a:latin typeface="Palatino Linotype" pitchFamily="18" charset="0"/>
              </a:rPr>
              <a:t>γῆς</a:t>
            </a:r>
            <a:r>
              <a:rPr lang="el-GR" sz="1400" b="1" i="1" dirty="0" smtClean="0">
                <a:latin typeface="Palatino Linotype" pitchFamily="18" charset="0"/>
              </a:rPr>
              <a:t> </a:t>
            </a:r>
            <a:r>
              <a:rPr lang="el-GR" sz="1400" b="1" i="1" dirty="0" err="1" smtClean="0">
                <a:latin typeface="Palatino Linotype" pitchFamily="18" charset="0"/>
              </a:rPr>
              <a:t>τρεῖς</a:t>
            </a:r>
            <a:r>
              <a:rPr lang="el-GR" sz="1400" b="1" i="1" dirty="0" smtClean="0">
                <a:latin typeface="Palatino Linotype" pitchFamily="18" charset="0"/>
              </a:rPr>
              <a:t> </a:t>
            </a:r>
            <a:r>
              <a:rPr lang="el-GR" sz="1400" b="1" i="1" dirty="0" err="1" smtClean="0">
                <a:latin typeface="Palatino Linotype" pitchFamily="18" charset="0"/>
              </a:rPr>
              <a:t>ἡμέρας</a:t>
            </a:r>
            <a:r>
              <a:rPr lang="el-GR" sz="1400" b="1" i="1" dirty="0" smtClean="0">
                <a:latin typeface="Palatino Linotype" pitchFamily="18" charset="0"/>
              </a:rPr>
              <a:t> </a:t>
            </a:r>
            <a:r>
              <a:rPr lang="el-GR" sz="1400" b="1" i="1" dirty="0" err="1" smtClean="0">
                <a:latin typeface="Palatino Linotype" pitchFamily="18" charset="0"/>
              </a:rPr>
              <a:t>καὶ</a:t>
            </a:r>
            <a:r>
              <a:rPr lang="el-GR" sz="1400" b="1" i="1" dirty="0" smtClean="0">
                <a:latin typeface="Palatino Linotype" pitchFamily="18" charset="0"/>
              </a:rPr>
              <a:t> </a:t>
            </a:r>
            <a:r>
              <a:rPr lang="el-GR" sz="1400" b="1" i="1" dirty="0" err="1" smtClean="0">
                <a:latin typeface="Palatino Linotype" pitchFamily="18" charset="0"/>
              </a:rPr>
              <a:t>τρεῖς</a:t>
            </a:r>
            <a:r>
              <a:rPr lang="el-GR" sz="1400" b="1" i="1" dirty="0" smtClean="0">
                <a:latin typeface="Palatino Linotype" pitchFamily="18" charset="0"/>
              </a:rPr>
              <a:t> </a:t>
            </a:r>
            <a:r>
              <a:rPr lang="el-GR" sz="1400" b="1" i="1" dirty="0" err="1" smtClean="0">
                <a:latin typeface="Palatino Linotype" pitchFamily="18" charset="0"/>
              </a:rPr>
              <a:t>νύκτας</a:t>
            </a:r>
            <a:r>
              <a:rPr lang="el-GR" sz="1400" b="1" dirty="0" smtClean="0">
                <a:latin typeface="Palatino Linotype" pitchFamily="18" charset="0"/>
              </a:rPr>
              <a:t>.</a:t>
            </a:r>
          </a:p>
          <a:p>
            <a:pPr algn="just"/>
            <a:r>
              <a:rPr lang="en-US" sz="1400" dirty="0" smtClean="0">
                <a:latin typeface="Palatino Linotype" pitchFamily="18" charset="0"/>
              </a:rPr>
              <a:t> </a:t>
            </a:r>
            <a:r>
              <a:rPr lang="en-US" sz="1400" baseline="30000" dirty="0" smtClean="0">
                <a:latin typeface="Palatino Linotype" pitchFamily="18" charset="0"/>
              </a:rPr>
              <a:t>41</a:t>
            </a:r>
            <a:r>
              <a:rPr lang="el-GR" sz="1400" b="1" i="1" dirty="0" err="1" smtClean="0">
                <a:latin typeface="Palatino Linotype" pitchFamily="18" charset="0"/>
              </a:rPr>
              <a:t>ἄνδρες</a:t>
            </a:r>
            <a:r>
              <a:rPr lang="el-GR" sz="1400" b="1" i="1" dirty="0" smtClean="0">
                <a:latin typeface="Palatino Linotype" pitchFamily="18" charset="0"/>
              </a:rPr>
              <a:t> </a:t>
            </a:r>
            <a:r>
              <a:rPr lang="el-GR" sz="1400" b="1" i="1" dirty="0" err="1" smtClean="0">
                <a:latin typeface="Palatino Linotype" pitchFamily="18" charset="0"/>
              </a:rPr>
              <a:t>Νινευῖται</a:t>
            </a:r>
            <a:r>
              <a:rPr lang="el-GR" sz="1400" b="1" i="1" dirty="0" smtClean="0">
                <a:latin typeface="Palatino Linotype" pitchFamily="18" charset="0"/>
              </a:rPr>
              <a:t> </a:t>
            </a:r>
            <a:r>
              <a:rPr lang="el-GR" sz="1400" b="1" i="1" dirty="0" err="1" smtClean="0">
                <a:latin typeface="Palatino Linotype" pitchFamily="18" charset="0"/>
              </a:rPr>
              <a:t>ἀναστήσονται</a:t>
            </a:r>
            <a:r>
              <a:rPr lang="el-GR" sz="1400" b="1" i="1" dirty="0" smtClean="0">
                <a:latin typeface="Palatino Linotype" pitchFamily="18" charset="0"/>
              </a:rPr>
              <a:t> </a:t>
            </a:r>
            <a:r>
              <a:rPr lang="el-GR" sz="1400" b="1" i="1" dirty="0" err="1" smtClean="0">
                <a:latin typeface="Palatino Linotype" pitchFamily="18" charset="0"/>
              </a:rPr>
              <a:t>ἐν</a:t>
            </a:r>
            <a:r>
              <a:rPr lang="el-GR" sz="1400" b="1" i="1" dirty="0" smtClean="0">
                <a:latin typeface="Palatino Linotype" pitchFamily="18" charset="0"/>
              </a:rPr>
              <a:t> </a:t>
            </a:r>
            <a:r>
              <a:rPr lang="el-GR" sz="1400" b="1" i="1" dirty="0" err="1" smtClean="0">
                <a:latin typeface="Palatino Linotype" pitchFamily="18" charset="0"/>
              </a:rPr>
              <a:t>τῇ</a:t>
            </a:r>
            <a:r>
              <a:rPr lang="el-GR" sz="1400" b="1" i="1" dirty="0" smtClean="0">
                <a:latin typeface="Palatino Linotype" pitchFamily="18" charset="0"/>
              </a:rPr>
              <a:t> </a:t>
            </a:r>
            <a:r>
              <a:rPr lang="el-GR" sz="1400" b="1" i="1" dirty="0" err="1" smtClean="0">
                <a:latin typeface="Palatino Linotype" pitchFamily="18" charset="0"/>
              </a:rPr>
              <a:t>κρίσει</a:t>
            </a:r>
            <a:r>
              <a:rPr lang="el-GR" sz="1400" b="1" i="1" dirty="0" smtClean="0">
                <a:latin typeface="Palatino Linotype" pitchFamily="18" charset="0"/>
              </a:rPr>
              <a:t> </a:t>
            </a:r>
            <a:r>
              <a:rPr lang="el-GR" sz="1400" b="1" i="1" dirty="0" err="1" smtClean="0">
                <a:latin typeface="Palatino Linotype" pitchFamily="18" charset="0"/>
              </a:rPr>
              <a:t>μετὰ</a:t>
            </a:r>
            <a:r>
              <a:rPr lang="el-GR" sz="1400" b="1" i="1" dirty="0" smtClean="0">
                <a:latin typeface="Palatino Linotype" pitchFamily="18" charset="0"/>
              </a:rPr>
              <a:t> </a:t>
            </a:r>
            <a:r>
              <a:rPr lang="el-GR" sz="1400" b="1" i="1" dirty="0" err="1" smtClean="0">
                <a:latin typeface="Palatino Linotype" pitchFamily="18" charset="0"/>
              </a:rPr>
              <a:t>τῆς</a:t>
            </a:r>
            <a:r>
              <a:rPr lang="el-GR" sz="1400" b="1" i="1" dirty="0" smtClean="0">
                <a:latin typeface="Palatino Linotype" pitchFamily="18" charset="0"/>
              </a:rPr>
              <a:t> </a:t>
            </a:r>
            <a:r>
              <a:rPr lang="el-GR" sz="1400" b="1" i="1" dirty="0" err="1" smtClean="0">
                <a:latin typeface="Palatino Linotype" pitchFamily="18" charset="0"/>
              </a:rPr>
              <a:t>γενεᾶς</a:t>
            </a:r>
            <a:r>
              <a:rPr lang="el-GR" sz="1400" b="1" i="1" dirty="0" smtClean="0">
                <a:latin typeface="Palatino Linotype" pitchFamily="18" charset="0"/>
              </a:rPr>
              <a:t> </a:t>
            </a:r>
            <a:r>
              <a:rPr lang="el-GR" sz="1400" b="1" i="1" dirty="0" err="1" smtClean="0">
                <a:latin typeface="Palatino Linotype" pitchFamily="18" charset="0"/>
              </a:rPr>
              <a:t>ταύτης</a:t>
            </a:r>
            <a:r>
              <a:rPr lang="el-GR" sz="1400" b="1" i="1" dirty="0" smtClean="0">
                <a:latin typeface="Palatino Linotype" pitchFamily="18" charset="0"/>
              </a:rPr>
              <a:t> </a:t>
            </a:r>
            <a:r>
              <a:rPr lang="el-GR" sz="1400" b="1" i="1" dirty="0" err="1" smtClean="0">
                <a:latin typeface="Palatino Linotype" pitchFamily="18" charset="0"/>
              </a:rPr>
              <a:t>καὶ</a:t>
            </a:r>
            <a:r>
              <a:rPr lang="el-GR" sz="1400" b="1" i="1" dirty="0" smtClean="0">
                <a:latin typeface="Palatino Linotype" pitchFamily="18" charset="0"/>
              </a:rPr>
              <a:t> </a:t>
            </a:r>
            <a:r>
              <a:rPr lang="el-GR" sz="1400" b="1" i="1" dirty="0" err="1" smtClean="0">
                <a:latin typeface="Palatino Linotype" pitchFamily="18" charset="0"/>
              </a:rPr>
              <a:t>κατακρινοῦσιν</a:t>
            </a:r>
            <a:r>
              <a:rPr lang="el-GR" sz="1400" b="1" i="1" dirty="0" smtClean="0">
                <a:latin typeface="Palatino Linotype" pitchFamily="18" charset="0"/>
              </a:rPr>
              <a:t> </a:t>
            </a:r>
            <a:r>
              <a:rPr lang="el-GR" sz="1400" b="1" i="1" dirty="0" err="1" smtClean="0">
                <a:latin typeface="Palatino Linotype" pitchFamily="18" charset="0"/>
              </a:rPr>
              <a:t>αὐτήν</a:t>
            </a:r>
            <a:r>
              <a:rPr lang="el-GR" sz="1400" b="1" i="1" dirty="0" smtClean="0">
                <a:latin typeface="Palatino Linotype" pitchFamily="18" charset="0"/>
              </a:rPr>
              <a:t>, </a:t>
            </a:r>
            <a:r>
              <a:rPr lang="el-GR" sz="1400" b="1" i="1" dirty="0" err="1" smtClean="0">
                <a:latin typeface="Palatino Linotype" pitchFamily="18" charset="0"/>
              </a:rPr>
              <a:t>ὅτι</a:t>
            </a:r>
            <a:r>
              <a:rPr lang="el-GR" sz="1400" b="1" i="1" dirty="0" smtClean="0">
                <a:latin typeface="Palatino Linotype" pitchFamily="18" charset="0"/>
              </a:rPr>
              <a:t> </a:t>
            </a:r>
            <a:r>
              <a:rPr lang="el-GR" sz="1400" b="1" i="1" dirty="0" err="1" smtClean="0">
                <a:latin typeface="Palatino Linotype" pitchFamily="18" charset="0"/>
              </a:rPr>
              <a:t>μετενόησαν</a:t>
            </a:r>
            <a:r>
              <a:rPr lang="el-GR" sz="1400" b="1" i="1" dirty="0" smtClean="0">
                <a:latin typeface="Palatino Linotype" pitchFamily="18" charset="0"/>
              </a:rPr>
              <a:t> </a:t>
            </a:r>
            <a:r>
              <a:rPr lang="el-GR" sz="1400" b="1" i="1" dirty="0" err="1" smtClean="0">
                <a:latin typeface="Palatino Linotype" pitchFamily="18" charset="0"/>
              </a:rPr>
              <a:t>εἰς</a:t>
            </a:r>
            <a:r>
              <a:rPr lang="el-GR" sz="1400" b="1" i="1" dirty="0" smtClean="0">
                <a:latin typeface="Palatino Linotype" pitchFamily="18" charset="0"/>
              </a:rPr>
              <a:t> </a:t>
            </a:r>
            <a:r>
              <a:rPr lang="el-GR" sz="1400" b="1" i="1" dirty="0" err="1" smtClean="0">
                <a:latin typeface="Palatino Linotype" pitchFamily="18" charset="0"/>
              </a:rPr>
              <a:t>τὸ</a:t>
            </a:r>
            <a:r>
              <a:rPr lang="el-GR" sz="1400" b="1" i="1" dirty="0" smtClean="0">
                <a:latin typeface="Palatino Linotype" pitchFamily="18" charset="0"/>
              </a:rPr>
              <a:t> </a:t>
            </a:r>
            <a:r>
              <a:rPr lang="el-GR" sz="1400" b="1" i="1" dirty="0" err="1" smtClean="0">
                <a:latin typeface="Palatino Linotype" pitchFamily="18" charset="0"/>
              </a:rPr>
              <a:t>κήρυγμα</a:t>
            </a:r>
            <a:r>
              <a:rPr lang="el-GR" sz="1400" b="1" i="1" dirty="0" smtClean="0">
                <a:latin typeface="Palatino Linotype" pitchFamily="18" charset="0"/>
              </a:rPr>
              <a:t> </a:t>
            </a:r>
            <a:r>
              <a:rPr lang="el-GR" sz="1400" b="1" i="1" dirty="0" err="1" smtClean="0">
                <a:latin typeface="Palatino Linotype" pitchFamily="18" charset="0"/>
              </a:rPr>
              <a:t>Ἰωνᾶ</a:t>
            </a:r>
            <a:r>
              <a:rPr lang="el-GR" sz="1400" b="1" i="1" dirty="0" smtClean="0">
                <a:latin typeface="Palatino Linotype" pitchFamily="18" charset="0"/>
              </a:rPr>
              <a:t>, </a:t>
            </a:r>
            <a:r>
              <a:rPr lang="el-GR" sz="2000" b="1" i="1" dirty="0" err="1" smtClean="0">
                <a:solidFill>
                  <a:srgbClr val="C00000"/>
                </a:solidFill>
                <a:latin typeface="Palatino Linotype" pitchFamily="18" charset="0"/>
              </a:rPr>
              <a:t>καὶ</a:t>
            </a:r>
            <a:r>
              <a:rPr lang="el-GR" sz="2000" b="1" i="1" dirty="0" smtClean="0">
                <a:solidFill>
                  <a:srgbClr val="C00000"/>
                </a:solidFill>
                <a:latin typeface="Palatino Linotype" pitchFamily="18" charset="0"/>
              </a:rPr>
              <a:t> </a:t>
            </a:r>
            <a:r>
              <a:rPr lang="el-GR" sz="2000" b="1" i="1" dirty="0" err="1" smtClean="0">
                <a:solidFill>
                  <a:srgbClr val="C00000"/>
                </a:solidFill>
                <a:latin typeface="Palatino Linotype" pitchFamily="18" charset="0"/>
              </a:rPr>
              <a:t>ἰδοὺ</a:t>
            </a:r>
            <a:r>
              <a:rPr lang="el-GR" sz="2000" b="1" i="1" dirty="0" smtClean="0">
                <a:solidFill>
                  <a:srgbClr val="C00000"/>
                </a:solidFill>
                <a:latin typeface="Palatino Linotype" pitchFamily="18" charset="0"/>
              </a:rPr>
              <a:t> </a:t>
            </a:r>
            <a:r>
              <a:rPr lang="el-GR" sz="2000" b="1" i="1" dirty="0" err="1" smtClean="0">
                <a:solidFill>
                  <a:srgbClr val="C00000"/>
                </a:solidFill>
                <a:latin typeface="Palatino Linotype" pitchFamily="18" charset="0"/>
              </a:rPr>
              <a:t>πλεῖον</a:t>
            </a:r>
            <a:r>
              <a:rPr lang="el-GR" sz="2000" b="1" i="1" dirty="0" smtClean="0">
                <a:solidFill>
                  <a:srgbClr val="C00000"/>
                </a:solidFill>
                <a:latin typeface="Palatino Linotype" pitchFamily="18" charset="0"/>
              </a:rPr>
              <a:t> </a:t>
            </a:r>
            <a:r>
              <a:rPr lang="el-GR" sz="2000" b="1" i="1" dirty="0" err="1" smtClean="0">
                <a:solidFill>
                  <a:srgbClr val="C00000"/>
                </a:solidFill>
                <a:latin typeface="Palatino Linotype" pitchFamily="18" charset="0"/>
              </a:rPr>
              <a:t>Ἰωνᾶ</a:t>
            </a:r>
            <a:r>
              <a:rPr lang="el-GR" sz="2000" b="1" i="1" dirty="0" smtClean="0">
                <a:solidFill>
                  <a:srgbClr val="C00000"/>
                </a:solidFill>
                <a:latin typeface="Palatino Linotype" pitchFamily="18" charset="0"/>
              </a:rPr>
              <a:t> </a:t>
            </a:r>
            <a:r>
              <a:rPr lang="el-GR" sz="2000" b="1" i="1" dirty="0" err="1" smtClean="0">
                <a:solidFill>
                  <a:srgbClr val="C00000"/>
                </a:solidFill>
                <a:latin typeface="Palatino Linotype" pitchFamily="18" charset="0"/>
              </a:rPr>
              <a:t>ὧδε</a:t>
            </a:r>
            <a:r>
              <a:rPr lang="el-GR" sz="2000" dirty="0" smtClean="0">
                <a:solidFill>
                  <a:srgbClr val="C00000"/>
                </a:solidFill>
                <a:latin typeface="Palatino Linotype" pitchFamily="18" charset="0"/>
              </a:rPr>
              <a:t>! </a:t>
            </a:r>
            <a:r>
              <a:rPr lang="en-US" sz="1400" dirty="0" smtClean="0">
                <a:latin typeface="Palatino Linotype" pitchFamily="18" charset="0"/>
              </a:rPr>
              <a:t>(M</a:t>
            </a:r>
            <a:r>
              <a:rPr lang="el-GR" sz="1400" dirty="0" smtClean="0">
                <a:latin typeface="Palatino Linotype" pitchFamily="18" charset="0"/>
              </a:rPr>
              <a:t>τ. </a:t>
            </a:r>
            <a:r>
              <a:rPr lang="en-US" sz="1400" dirty="0" smtClean="0">
                <a:latin typeface="Palatino Linotype" pitchFamily="18" charset="0"/>
              </a:rPr>
              <a:t>12</a:t>
            </a:r>
            <a:r>
              <a:rPr lang="el-GR" sz="1400" dirty="0" smtClean="0">
                <a:latin typeface="Palatino Linotype" pitchFamily="18" charset="0"/>
              </a:rPr>
              <a:t>, </a:t>
            </a:r>
            <a:r>
              <a:rPr lang="en-US" sz="1400" dirty="0" smtClean="0">
                <a:latin typeface="Palatino Linotype" pitchFamily="18" charset="0"/>
              </a:rPr>
              <a:t>38-41 )</a:t>
            </a:r>
            <a:r>
              <a:rPr lang="el-GR" sz="1400" dirty="0" smtClean="0">
                <a:latin typeface="Palatino Linotype" pitchFamily="18" charset="0"/>
              </a:rPr>
              <a:t> Ακολουθεί το παράδειγμα της βασίλισσας του </a:t>
            </a:r>
            <a:r>
              <a:rPr lang="el-GR" sz="1400" dirty="0" err="1" smtClean="0">
                <a:latin typeface="Palatino Linotype" pitchFamily="18" charset="0"/>
              </a:rPr>
              <a:t>Σαβά</a:t>
            </a:r>
            <a:r>
              <a:rPr lang="el-GR" sz="1400" dirty="0" smtClean="0">
                <a:latin typeface="Palatino Linotype" pitchFamily="18" charset="0"/>
              </a:rPr>
              <a:t> και του Σολομώντα. Και οι δύο μορφές (</a:t>
            </a:r>
            <a:r>
              <a:rPr lang="el-GR" sz="1400" dirty="0" err="1" smtClean="0">
                <a:latin typeface="Palatino Linotype" pitchFamily="18" charset="0"/>
              </a:rPr>
              <a:t>Ιωνάς+Σολομών</a:t>
            </a:r>
            <a:r>
              <a:rPr lang="el-GR" sz="1400" dirty="0" smtClean="0">
                <a:latin typeface="Palatino Linotype" pitchFamily="18" charset="0"/>
              </a:rPr>
              <a:t>) είναι εξαιρετικά αμφισβητούμενες στην Α.Γ.</a:t>
            </a:r>
          </a:p>
          <a:p>
            <a:endParaRPr lang="el-GR" sz="1400" dirty="0" smtClean="0">
              <a:latin typeface="Palatino Linotype" pitchFamily="18" charset="0"/>
            </a:endParaRPr>
          </a:p>
          <a:p>
            <a:endParaRPr lang="el-GR" sz="1400" dirty="0" smtClean="0">
              <a:latin typeface="Palatino Linotype" pitchFamily="18" charset="0"/>
            </a:endParaRPr>
          </a:p>
          <a:p>
            <a:pPr algn="just"/>
            <a:endParaRPr lang="el-GR" sz="2000" dirty="0" smtClean="0">
              <a:latin typeface="Palatino Linotype" pitchFamily="18" charset="0"/>
            </a:endParaRPr>
          </a:p>
          <a:p>
            <a:pPr algn="just"/>
            <a:endParaRPr lang="el-GR" sz="2000" dirty="0">
              <a:latin typeface="Palatino Linotype" pitchFamily="18" charset="0"/>
            </a:endParaRPr>
          </a:p>
        </p:txBody>
      </p:sp>
      <p:sp>
        <p:nvSpPr>
          <p:cNvPr id="16388" name="4 - TextBox"/>
          <p:cNvSpPr>
            <a:spLocks noChangeArrowheads="1"/>
          </p:cNvSpPr>
          <p:nvPr/>
        </p:nvSpPr>
        <p:spPr bwMode="auto">
          <a:xfrm>
            <a:off x="899592" y="260648"/>
            <a:ext cx="3744912" cy="4499908"/>
          </a:xfrm>
          <a:prstGeom prst="roundRect">
            <a:avLst>
              <a:gd name="adj" fmla="val 16667"/>
            </a:avLst>
          </a:prstGeom>
          <a:noFill/>
          <a:ln w="9525">
            <a:solidFill>
              <a:schemeClr val="tx2"/>
            </a:solidFill>
            <a:round/>
            <a:headEnd/>
            <a:tailEnd/>
          </a:ln>
        </p:spPr>
        <p:txBody>
          <a:bodyPr>
            <a:spAutoFit/>
          </a:bodyPr>
          <a:lstStyle/>
          <a:p>
            <a:pPr algn="just"/>
            <a:r>
              <a:rPr lang="el-GR" sz="1600" dirty="0" smtClean="0">
                <a:latin typeface="Palatino Linotype" pitchFamily="18" charset="0"/>
              </a:rPr>
              <a:t>Ο ΙΩΝΑΣ καταγόμενος από τη Ναζαρέτ  ΣΤΗΝ Κ.Δ. ΤΟ ΜΟΝΑΔΙΚΟ ΣΗΜΕΙΟ  των ΣΥΝΟΠΤΙΚΩΝ! </a:t>
            </a:r>
          </a:p>
          <a:p>
            <a:pPr algn="just"/>
            <a:endParaRPr lang="el-GR" sz="1100" dirty="0" smtClean="0">
              <a:latin typeface="Palatino Linotype" pitchFamily="18" charset="0"/>
            </a:endParaRPr>
          </a:p>
          <a:p>
            <a:pPr algn="just"/>
            <a:r>
              <a:rPr lang="el-GR" sz="1100" dirty="0" smtClean="0">
                <a:latin typeface="Palatino Linotype" pitchFamily="18" charset="0"/>
              </a:rPr>
              <a:t>ΧΑΡΑΚΤΗΡΙΣΤΙΚΕΣ ΟΙ </a:t>
            </a:r>
            <a:r>
              <a:rPr lang="el-GR" sz="1100" b="1" dirty="0" smtClean="0">
                <a:latin typeface="Palatino Linotype" pitchFamily="18" charset="0"/>
              </a:rPr>
              <a:t>ΤΡΕΙΣ ΜΕΡΕΣ </a:t>
            </a:r>
            <a:r>
              <a:rPr lang="el-GR" sz="1100" dirty="0" smtClean="0">
                <a:latin typeface="Palatino Linotype" pitchFamily="18" charset="0"/>
              </a:rPr>
              <a:t>ΠΟΥ ΣΥΝΔΕΟΝΤΑΙ ΜΕ ΤΗ ΘΕΟΦΑΝΙΑ-ΝΟΜΟΔΟΣΙΑ ΣΤΟ ΦΛΕΓΟΜΕΝΟ ΣΙΝΑ, ΑΥΤΉ ΣΤΟ ΓΑΜΟ ΤΗΣ ΠΕΡΙΘΩΡΙΑΚΗΣ ΚΑΝΑ ΚΑΙ ΤΗΝ ΑΝΑΣΤΑΣΗ! ΠΡΟΚΕΙΤΑΙ ΓΙΑ ΤΟ ΠΕΡΑΣΜΑ ΑΠΌ ΤΗΝ ΚΑΘΗΜΕΡΙΝΟΤΗΤΑ ΣΤΗΝ ΑΙΩΝΙΟΤΗΤΑ! ΟΙ ΣΑΡΑΝΤΑ ΜΕΡΕΣ ΜΕΤΑΝΟΙΑΣ ΛΕΙΤΟΥΡΓΟΥΝ Ως ΠΕΡΙΟΔΟΣ ΩΡΙΜΑΝΣΗΣ.</a:t>
            </a:r>
          </a:p>
          <a:p>
            <a:pPr algn="just"/>
            <a:r>
              <a:rPr lang="el-GR" sz="1100" dirty="0" err="1" smtClean="0">
                <a:latin typeface="Palatino Linotype" pitchFamily="18" charset="0"/>
              </a:rPr>
              <a:t>Πρβλ</a:t>
            </a:r>
            <a:r>
              <a:rPr lang="el-GR" sz="1100" dirty="0" smtClean="0">
                <a:latin typeface="Palatino Linotype" pitchFamily="18" charset="0"/>
              </a:rPr>
              <a:t>. την ΠΑΛΗ ΤΟΥ ΙΗΣΟΥ ΜΕ ΤΗ ΧΑΝΑΝΑΙΑ (</a:t>
            </a:r>
            <a:r>
              <a:rPr lang="el-GR" sz="1100" dirty="0" err="1" smtClean="0">
                <a:latin typeface="Palatino Linotype" pitchFamily="18" charset="0"/>
              </a:rPr>
              <a:t>Μτ</a:t>
            </a:r>
            <a:r>
              <a:rPr lang="el-GR" sz="1100" dirty="0" smtClean="0">
                <a:latin typeface="Palatino Linotype" pitchFamily="18" charset="0"/>
              </a:rPr>
              <a:t>. 15) ΟΠΟΥ Ο ΙΗΣΟΥΣ ΥΠΟΔΥΕΤΑΙ ΤΟΝ ΕΘΝΙΚΙΣΤΗ ΙΟΥΔΑΙΟ!</a:t>
            </a:r>
          </a:p>
          <a:p>
            <a:pPr algn="just"/>
            <a:endParaRPr lang="el-GR" sz="2800" dirty="0" smtClean="0">
              <a:latin typeface="Palatino Linotype" pitchFamily="18" charset="0"/>
            </a:endParaRPr>
          </a:p>
          <a:p>
            <a:pPr algn="just"/>
            <a:endParaRPr lang="el-GR" sz="2800" dirty="0">
              <a:latin typeface="Palatino Linotype"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827584" y="3645024"/>
            <a:ext cx="3816424" cy="28623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55650" y="3524528"/>
            <a:ext cx="4321175" cy="369332"/>
          </a:xfrm>
          <a:prstGeom prst="rect">
            <a:avLst/>
          </a:prstGeom>
          <a:noFill/>
          <a:ln w="9525">
            <a:solidFill>
              <a:srgbClr val="996633"/>
            </a:solidFill>
            <a:miter lim="800000"/>
            <a:headEnd/>
            <a:tailEnd/>
          </a:ln>
        </p:spPr>
        <p:txBody>
          <a:bodyPr anchor="ctr">
            <a:spAutoFit/>
          </a:bodyPr>
          <a:lstStyle/>
          <a:p>
            <a:pPr algn="just"/>
            <a:endParaRPr lang="el-GR" sz="1800" dirty="0">
              <a:cs typeface="Times New Roman" pitchFamily="18" charset="0"/>
            </a:endParaRPr>
          </a:p>
        </p:txBody>
      </p:sp>
      <p:sp>
        <p:nvSpPr>
          <p:cNvPr id="20483"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sp>
        <p:nvSpPr>
          <p:cNvPr id="20484" name="Rectangle 5"/>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sp>
        <p:nvSpPr>
          <p:cNvPr id="20485" name="16 - TextBox"/>
          <p:cNvSpPr>
            <a:spLocks noChangeArrowheads="1"/>
          </p:cNvSpPr>
          <p:nvPr/>
        </p:nvSpPr>
        <p:spPr bwMode="auto">
          <a:xfrm>
            <a:off x="3491880" y="4509120"/>
            <a:ext cx="5256634" cy="1532334"/>
          </a:xfrm>
          <a:prstGeom prst="roundRect">
            <a:avLst>
              <a:gd name="adj" fmla="val 16667"/>
            </a:avLst>
          </a:prstGeom>
          <a:noFill/>
          <a:ln w="9525">
            <a:solidFill>
              <a:schemeClr val="tx2"/>
            </a:solidFill>
            <a:round/>
            <a:headEnd/>
            <a:tailEnd/>
          </a:ln>
        </p:spPr>
        <p:txBody>
          <a:bodyPr wrap="square">
            <a:spAutoFit/>
          </a:bodyPr>
          <a:lstStyle/>
          <a:p>
            <a:pPr algn="r"/>
            <a:r>
              <a:rPr lang="el-GR" dirty="0" smtClean="0">
                <a:latin typeface="Palatino Linotype" pitchFamily="18" charset="0"/>
              </a:rPr>
              <a:t>Φρέσκο στην κατακόμβη-</a:t>
            </a:r>
            <a:r>
              <a:rPr lang="el-GR" i="1" dirty="0" err="1" smtClean="0">
                <a:latin typeface="Palatino Linotype" pitchFamily="18" charset="0"/>
              </a:rPr>
              <a:t>Πρίσκιλλα</a:t>
            </a:r>
            <a:r>
              <a:rPr lang="el-GR" dirty="0" err="1" smtClean="0">
                <a:latin typeface="Palatino Linotype" pitchFamily="18" charset="0"/>
              </a:rPr>
              <a:t> </a:t>
            </a:r>
            <a:r>
              <a:rPr lang="el-GR" dirty="0" smtClean="0">
                <a:latin typeface="Palatino Linotype" pitchFamily="18" charset="0"/>
              </a:rPr>
              <a:t>της Ρώμης (3</a:t>
            </a:r>
            <a:r>
              <a:rPr lang="el-GR" baseline="30000" dirty="0" smtClean="0">
                <a:latin typeface="Palatino Linotype" pitchFamily="18" charset="0"/>
              </a:rPr>
              <a:t>ος</a:t>
            </a:r>
            <a:r>
              <a:rPr lang="el-GR" dirty="0" smtClean="0">
                <a:latin typeface="Palatino Linotype" pitchFamily="18" charset="0"/>
              </a:rPr>
              <a:t> αι. </a:t>
            </a:r>
            <a:r>
              <a:rPr lang="el-GR" dirty="0" err="1" smtClean="0">
                <a:latin typeface="Palatino Linotype" pitchFamily="18" charset="0"/>
              </a:rPr>
              <a:t>μ.Χ</a:t>
            </a:r>
            <a:r>
              <a:rPr lang="el-GR" dirty="0" smtClean="0">
                <a:latin typeface="Palatino Linotype" pitchFamily="18" charset="0"/>
              </a:rPr>
              <a:t>.)</a:t>
            </a:r>
          </a:p>
          <a:p>
            <a:pPr algn="r"/>
            <a:r>
              <a:rPr lang="el-GR" sz="1600" dirty="0" smtClean="0">
                <a:latin typeface="Palatino Linotype" pitchFamily="18" charset="0"/>
              </a:rPr>
              <a:t>Το μοτίβο του Ιωνά απαντά σε κατακόμβες και σαρκοφάγους όπως το μοτίβο των Τριών Παίδων, την Κιβωτό του Νώε, και του Ορφέα </a:t>
            </a:r>
            <a:endParaRPr lang="el-GR" sz="1600" dirty="0">
              <a:latin typeface="Palatino Linotype"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0" y="404664"/>
            <a:ext cx="6464613" cy="3868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683568" y="188640"/>
            <a:ext cx="4464496" cy="1138773"/>
          </a:xfrm>
          <a:prstGeom prst="rect">
            <a:avLst/>
          </a:prstGeom>
          <a:noFill/>
          <a:ln w="9525">
            <a:noFill/>
            <a:miter lim="800000"/>
            <a:headEnd/>
            <a:tailEnd/>
          </a:ln>
        </p:spPr>
        <p:txBody>
          <a:bodyPr wrap="square">
            <a:spAutoFit/>
          </a:bodyPr>
          <a:lstStyle/>
          <a:p>
            <a:pPr algn="just"/>
            <a:endParaRPr lang="el-GR" sz="1600" dirty="0" smtClean="0">
              <a:latin typeface="Palatino Linotype" pitchFamily="18" charset="0"/>
            </a:endParaRPr>
          </a:p>
          <a:p>
            <a:pPr marL="342900" indent="-342900" algn="just"/>
            <a:endParaRPr lang="el-GR" sz="1600" dirty="0" smtClean="0">
              <a:latin typeface="Palatino Linotype" pitchFamily="18" charset="0"/>
            </a:endParaRPr>
          </a:p>
          <a:p>
            <a:pPr marL="342900" indent="-342900" algn="just">
              <a:buAutoNum type="arabicPeriod"/>
            </a:pPr>
            <a:endParaRPr lang="el-GR" dirty="0" smtClean="0"/>
          </a:p>
          <a:p>
            <a:pPr marL="342900" indent="-342900" algn="just">
              <a:buAutoNum type="arabicPeriod"/>
            </a:pPr>
            <a:endParaRPr lang="el-GR" dirty="0"/>
          </a:p>
        </p:txBody>
      </p:sp>
      <p:sp>
        <p:nvSpPr>
          <p:cNvPr id="15363" name="8 - Στρογγυλεμένο ορθογώνιο"/>
          <p:cNvSpPr>
            <a:spLocks noChangeArrowheads="1"/>
          </p:cNvSpPr>
          <p:nvPr/>
        </p:nvSpPr>
        <p:spPr bwMode="auto">
          <a:xfrm>
            <a:off x="5220072" y="260648"/>
            <a:ext cx="3203848" cy="783193"/>
          </a:xfrm>
          <a:prstGeom prst="roundRect">
            <a:avLst>
              <a:gd name="adj" fmla="val 16667"/>
            </a:avLst>
          </a:prstGeom>
          <a:solidFill>
            <a:schemeClr val="accent2"/>
          </a:solidFill>
          <a:ln w="9525">
            <a:solidFill>
              <a:schemeClr val="tx2"/>
            </a:solidFill>
            <a:round/>
            <a:headEnd/>
            <a:tailEnd/>
          </a:ln>
        </p:spPr>
        <p:txBody>
          <a:bodyPr wrap="square">
            <a:spAutoFit/>
          </a:bodyPr>
          <a:lstStyle/>
          <a:p>
            <a:pPr algn="just"/>
            <a:r>
              <a:rPr lang="el-GR" sz="2000" dirty="0" smtClean="0">
                <a:latin typeface="Palatino Linotype" pitchFamily="18" charset="0"/>
              </a:rPr>
              <a:t>Ι. ΤΙ ΣΗΜΑΙΝΕΙ ΤΟ ΟΝΟΜΑ ΤΟΥ;;;</a:t>
            </a:r>
            <a:endParaRPr lang="el-GR" sz="2000" dirty="0">
              <a:latin typeface="Palatino Linotype" pitchFamily="18" charset="0"/>
            </a:endParaRPr>
          </a:p>
        </p:txBody>
      </p:sp>
      <p:pic>
        <p:nvPicPr>
          <p:cNvPr id="8194" name="Picture 2"/>
          <p:cNvPicPr>
            <a:picLocks noChangeAspect="1" noChangeArrowheads="1"/>
          </p:cNvPicPr>
          <p:nvPr/>
        </p:nvPicPr>
        <p:blipFill>
          <a:blip r:embed="rId4" cstate="print"/>
          <a:srcRect/>
          <a:stretch>
            <a:fillRect/>
          </a:stretch>
        </p:blipFill>
        <p:spPr bwMode="auto">
          <a:xfrm>
            <a:off x="4716016" y="1196752"/>
            <a:ext cx="4081825" cy="2304256"/>
          </a:xfrm>
          <a:prstGeom prst="rect">
            <a:avLst/>
          </a:prstGeom>
          <a:noFill/>
          <a:ln w="9525">
            <a:noFill/>
            <a:miter lim="800000"/>
            <a:headEnd/>
            <a:tailEnd/>
          </a:ln>
        </p:spPr>
      </p:pic>
      <p:sp>
        <p:nvSpPr>
          <p:cNvPr id="5" name="4 - TextBox"/>
          <p:cNvSpPr txBox="1"/>
          <p:nvPr/>
        </p:nvSpPr>
        <p:spPr>
          <a:xfrm>
            <a:off x="5148064" y="3501008"/>
            <a:ext cx="3384376" cy="1323439"/>
          </a:xfrm>
          <a:prstGeom prst="rect">
            <a:avLst/>
          </a:prstGeom>
          <a:noFill/>
        </p:spPr>
        <p:txBody>
          <a:bodyPr wrap="square" rtlCol="0">
            <a:spAutoFit/>
          </a:bodyPr>
          <a:lstStyle/>
          <a:p>
            <a:r>
              <a:rPr lang="el-GR" sz="4000" dirty="0" smtClean="0"/>
              <a:t>ΠΕΡΙΣΤΕΡΆ !!!</a:t>
            </a:r>
          </a:p>
          <a:p>
            <a:endParaRPr lang="el-GR" sz="4000" dirty="0"/>
          </a:p>
        </p:txBody>
      </p:sp>
      <p:pic>
        <p:nvPicPr>
          <p:cNvPr id="6" name="Picture 3"/>
          <p:cNvPicPr>
            <a:picLocks noChangeAspect="1" noChangeArrowheads="1"/>
          </p:cNvPicPr>
          <p:nvPr/>
        </p:nvPicPr>
        <p:blipFill>
          <a:blip r:embed="rId5" cstate="print"/>
          <a:srcRect/>
          <a:stretch>
            <a:fillRect/>
          </a:stretch>
        </p:blipFill>
        <p:spPr bwMode="auto">
          <a:xfrm>
            <a:off x="0" y="3429000"/>
            <a:ext cx="4572000" cy="3248319"/>
          </a:xfrm>
          <a:prstGeom prst="rect">
            <a:avLst/>
          </a:prstGeom>
          <a:noFill/>
          <a:ln w="9525">
            <a:noFill/>
            <a:miter lim="800000"/>
            <a:headEnd/>
            <a:tailEnd/>
          </a:ln>
        </p:spPr>
      </p:pic>
      <p:sp>
        <p:nvSpPr>
          <p:cNvPr id="8" name="7 - Ορθογώνιο"/>
          <p:cNvSpPr/>
          <p:nvPr/>
        </p:nvSpPr>
        <p:spPr>
          <a:xfrm>
            <a:off x="7308304" y="7749481"/>
            <a:ext cx="144016" cy="18651260"/>
          </a:xfrm>
          <a:prstGeom prst="rect">
            <a:avLst/>
          </a:prstGeom>
        </p:spPr>
        <p:txBody>
          <a:bodyPr wrap="square">
            <a:spAutoFit/>
          </a:bodyPr>
          <a:lstStyle/>
          <a:p>
            <a:r>
              <a:rPr lang="de-DE" i="1" dirty="0" err="1" smtClean="0"/>
              <a:t>arana</a:t>
            </a:r>
            <a:r>
              <a:rPr lang="de-DE" i="1" dirty="0" smtClean="0"/>
              <a:t> </a:t>
            </a:r>
            <a:r>
              <a:rPr lang="de-DE" i="1" dirty="0" err="1" smtClean="0"/>
              <a:t>tha</a:t>
            </a:r>
            <a:r>
              <a:rPr lang="de-DE" i="1" dirty="0" smtClean="0"/>
              <a:t> („Herr, komm!“) oder </a:t>
            </a:r>
            <a:r>
              <a:rPr lang="de-DE" i="1" dirty="0" err="1" smtClean="0"/>
              <a:t>Maran</a:t>
            </a:r>
            <a:r>
              <a:rPr lang="de-DE" i="1" dirty="0" smtClean="0"/>
              <a:t> </a:t>
            </a:r>
            <a:r>
              <a:rPr lang="de-DE" i="1" dirty="0" err="1" smtClean="0"/>
              <a:t>atha</a:t>
            </a:r>
            <a:r>
              <a:rPr lang="de-DE" i="1" dirty="0" smtClean="0"/>
              <a:t> („Der Herr ist gekommen.“</a:t>
            </a:r>
            <a:endParaRPr lang="el-GR" dirty="0"/>
          </a:p>
        </p:txBody>
      </p:sp>
      <p:sp>
        <p:nvSpPr>
          <p:cNvPr id="9" name="8 - TextBox"/>
          <p:cNvSpPr txBox="1"/>
          <p:nvPr/>
        </p:nvSpPr>
        <p:spPr>
          <a:xfrm>
            <a:off x="5004048" y="4149080"/>
            <a:ext cx="3528392" cy="2000548"/>
          </a:xfrm>
          <a:prstGeom prst="rect">
            <a:avLst/>
          </a:prstGeom>
          <a:noFill/>
        </p:spPr>
        <p:txBody>
          <a:bodyPr wrap="square" rtlCol="0">
            <a:spAutoFit/>
          </a:bodyPr>
          <a:lstStyle/>
          <a:p>
            <a:pPr algn="just"/>
            <a:r>
              <a:rPr lang="el-GR" dirty="0" smtClean="0"/>
              <a:t>«Αθώα»; Τι είναι άραγε ο «προφήτης»- «ο άνθρωπος του Θεού»; </a:t>
            </a:r>
            <a:r>
              <a:rPr lang="el-GR" sz="1400" dirty="0" smtClean="0">
                <a:latin typeface="Palatino Linotype" pitchFamily="18" charset="0"/>
                <a:cs typeface="Times New Roman" pitchFamily="18" charset="0"/>
              </a:rPr>
              <a:t>Στο </a:t>
            </a:r>
            <a:r>
              <a:rPr lang="el-GR" sz="1400" dirty="0" err="1" smtClean="0">
                <a:latin typeface="Palatino Linotype" pitchFamily="18" charset="0"/>
                <a:cs typeface="Times New Roman" pitchFamily="18" charset="0"/>
              </a:rPr>
              <a:t>Ωσηέ</a:t>
            </a:r>
            <a:r>
              <a:rPr lang="el-GR" sz="1400" dirty="0" smtClean="0">
                <a:latin typeface="Palatino Linotype" pitchFamily="18" charset="0"/>
                <a:cs typeface="Times New Roman" pitchFamily="18" charset="0"/>
              </a:rPr>
              <a:t> 11, 10 οι εξόριστοι Ισραηλίτες, που όσο τους καλούσε ο Θεός τόσο απομακρύνονται (11, 2), τελικά παρομοιάζονται με περιστέρια τα οποία επιτέλους ακούνε τον Θεό τους και επιστρέφουν στην εστία τους. </a:t>
            </a:r>
            <a:endParaRPr lang="el-GR" sz="14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2000" fill="hold"/>
                                        <p:tgtEl>
                                          <p:spTgt spid="8194"/>
                                        </p:tgtEl>
                                        <p:attrNameLst>
                                          <p:attrName>ppt_x</p:attrName>
                                        </p:attrNameLst>
                                      </p:cBhvr>
                                      <p:tavLst>
                                        <p:tav tm="0">
                                          <p:val>
                                            <p:strVal val="#ppt_x"/>
                                          </p:val>
                                        </p:tav>
                                        <p:tav tm="100000">
                                          <p:val>
                                            <p:strVal val="#ppt_x"/>
                                          </p:val>
                                        </p:tav>
                                      </p:tavLst>
                                    </p:anim>
                                    <p:anim calcmode="lin" valueType="num">
                                      <p:cBhvr additive="base">
                                        <p:cTn id="14" dur="20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4284663" y="3436908"/>
            <a:ext cx="4391025" cy="400110"/>
          </a:xfrm>
          <a:prstGeom prst="rect">
            <a:avLst/>
          </a:prstGeom>
          <a:noFill/>
          <a:ln w="9525">
            <a:solidFill>
              <a:schemeClr val="accent2"/>
            </a:solidFill>
            <a:miter lim="800000"/>
            <a:headEnd/>
            <a:tailEnd/>
          </a:ln>
        </p:spPr>
        <p:txBody>
          <a:bodyPr anchor="ctr">
            <a:spAutoFit/>
          </a:bodyPr>
          <a:lstStyle/>
          <a:p>
            <a:pPr algn="just"/>
            <a:r>
              <a:rPr lang="el-GR" sz="2000" i="1" dirty="0" smtClean="0">
                <a:latin typeface="Palatino Linotype" pitchFamily="18" charset="0"/>
                <a:cs typeface="Times New Roman" pitchFamily="18" charset="0"/>
              </a:rPr>
              <a:t>.</a:t>
            </a:r>
            <a:r>
              <a:rPr lang="el-GR" sz="2000" dirty="0" smtClean="0">
                <a:latin typeface="Palatino Linotype" pitchFamily="18" charset="0"/>
              </a:rPr>
              <a:t> </a:t>
            </a:r>
            <a:endParaRPr lang="el-GR" sz="1800" dirty="0"/>
          </a:p>
        </p:txBody>
      </p:sp>
      <p:pic>
        <p:nvPicPr>
          <p:cNvPr id="7170" name="Picture 2"/>
          <p:cNvPicPr>
            <a:picLocks noChangeAspect="1" noChangeArrowheads="1"/>
          </p:cNvPicPr>
          <p:nvPr/>
        </p:nvPicPr>
        <p:blipFill>
          <a:blip r:embed="rId3" cstate="print"/>
          <a:srcRect/>
          <a:stretch>
            <a:fillRect/>
          </a:stretch>
        </p:blipFill>
        <p:spPr bwMode="auto">
          <a:xfrm>
            <a:off x="755576" y="332656"/>
            <a:ext cx="7965379" cy="3561755"/>
          </a:xfrm>
          <a:prstGeom prst="rect">
            <a:avLst/>
          </a:prstGeom>
          <a:noFill/>
          <a:ln w="9525">
            <a:noFill/>
            <a:miter lim="800000"/>
            <a:headEnd/>
            <a:tailEnd/>
          </a:ln>
        </p:spPr>
      </p:pic>
      <p:sp>
        <p:nvSpPr>
          <p:cNvPr id="6" name="5 - TextBox"/>
          <p:cNvSpPr txBox="1"/>
          <p:nvPr/>
        </p:nvSpPr>
        <p:spPr>
          <a:xfrm>
            <a:off x="827584" y="4581128"/>
            <a:ext cx="7776864" cy="2031325"/>
          </a:xfrm>
          <a:prstGeom prst="rect">
            <a:avLst/>
          </a:prstGeom>
          <a:noFill/>
        </p:spPr>
        <p:txBody>
          <a:bodyPr wrap="square" rtlCol="0">
            <a:spAutoFit/>
          </a:bodyPr>
          <a:lstStyle/>
          <a:p>
            <a:endParaRPr lang="el-GR" dirty="0" smtClean="0"/>
          </a:p>
          <a:p>
            <a:r>
              <a:rPr lang="el-GR" dirty="0" smtClean="0">
                <a:latin typeface="Palatino Linotype" pitchFamily="18" charset="0"/>
              </a:rPr>
              <a:t>Φρέσκο στην κατακόμβη-</a:t>
            </a:r>
            <a:r>
              <a:rPr lang="el-GR" i="1" dirty="0" err="1" smtClean="0">
                <a:latin typeface="Palatino Linotype" pitchFamily="18" charset="0"/>
              </a:rPr>
              <a:t>Καλλίξτου</a:t>
            </a:r>
            <a:r>
              <a:rPr lang="el-GR" dirty="0" err="1" smtClean="0">
                <a:latin typeface="Palatino Linotype" pitchFamily="18" charset="0"/>
              </a:rPr>
              <a:t> </a:t>
            </a:r>
            <a:r>
              <a:rPr lang="el-GR" dirty="0" smtClean="0">
                <a:latin typeface="Palatino Linotype" pitchFamily="18" charset="0"/>
              </a:rPr>
              <a:t>της Ρώμης (2</a:t>
            </a:r>
            <a:r>
              <a:rPr lang="el-GR" baseline="30000" dirty="0" smtClean="0">
                <a:latin typeface="Palatino Linotype" pitchFamily="18" charset="0"/>
              </a:rPr>
              <a:t>ος</a:t>
            </a:r>
            <a:r>
              <a:rPr lang="el-GR" dirty="0" smtClean="0">
                <a:latin typeface="Palatino Linotype" pitchFamily="18" charset="0"/>
              </a:rPr>
              <a:t> αι. </a:t>
            </a:r>
            <a:r>
              <a:rPr lang="el-GR" dirty="0" err="1" smtClean="0">
                <a:latin typeface="Palatino Linotype" pitchFamily="18" charset="0"/>
              </a:rPr>
              <a:t>μ.Χ</a:t>
            </a:r>
            <a:r>
              <a:rPr lang="el-GR" dirty="0" smtClean="0">
                <a:latin typeface="Palatino Linotype" pitchFamily="18" charset="0"/>
              </a:rPr>
              <a:t>.)</a:t>
            </a:r>
          </a:p>
          <a:p>
            <a:r>
              <a:rPr lang="el-GR" dirty="0" smtClean="0"/>
              <a:t>ΖΩΗ ΚΑΙ ΘΑΝΑΤΟΣ</a:t>
            </a:r>
          </a:p>
          <a:p>
            <a:r>
              <a:rPr lang="el-GR" dirty="0" smtClean="0"/>
              <a:t>Η ζωή του Ιωνά σύμβολο της αναγέννησης μέσω των Μυστηρίων του Βαπτίσματος και της Ευχαριστίας αλλά και του θανάτου που ενίοτε ήταν μαρτυρικός χάριν του Χριστού!</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3000" fill="hold"/>
                                        <p:tgtEl>
                                          <p:spTgt spid="7170"/>
                                        </p:tgtEl>
                                        <p:attrNameLst>
                                          <p:attrName>ppt_x</p:attrName>
                                        </p:attrNameLst>
                                      </p:cBhvr>
                                      <p:tavLst>
                                        <p:tav tm="0">
                                          <p:val>
                                            <p:strVal val="1+#ppt_w/2"/>
                                          </p:val>
                                        </p:tav>
                                        <p:tav tm="100000">
                                          <p:val>
                                            <p:strVal val="#ppt_x"/>
                                          </p:val>
                                        </p:tav>
                                      </p:tavLst>
                                    </p:anim>
                                    <p:anim calcmode="lin" valueType="num">
                                      <p:cBhvr additive="base">
                                        <p:cTn id="8" dur="30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Ορθογώνιο"/>
          <p:cNvSpPr>
            <a:spLocks noChangeArrowheads="1"/>
          </p:cNvSpPr>
          <p:nvPr/>
        </p:nvSpPr>
        <p:spPr bwMode="auto">
          <a:xfrm>
            <a:off x="755576" y="5301208"/>
            <a:ext cx="5184575" cy="1323439"/>
          </a:xfrm>
          <a:prstGeom prst="rect">
            <a:avLst/>
          </a:prstGeom>
          <a:noFill/>
          <a:ln w="9525">
            <a:solidFill>
              <a:schemeClr val="accent2"/>
            </a:solidFill>
            <a:miter lim="800000"/>
            <a:headEnd/>
            <a:tailEnd/>
          </a:ln>
        </p:spPr>
        <p:txBody>
          <a:bodyPr wrap="square">
            <a:spAutoFit/>
          </a:bodyPr>
          <a:lstStyle/>
          <a:p>
            <a:pPr algn="just"/>
            <a:r>
              <a:rPr lang="el-GR" sz="2000" dirty="0" smtClean="0">
                <a:solidFill>
                  <a:srgbClr val="000000"/>
                </a:solidFill>
                <a:latin typeface="Palatino Linotype" pitchFamily="18" charset="0"/>
                <a:cs typeface="Times New Roman" pitchFamily="18" charset="0"/>
              </a:rPr>
              <a:t>Η ανάπαυση του Ιωνά κάτω από τη </a:t>
            </a:r>
            <a:r>
              <a:rPr lang="el-GR" sz="2000" dirty="0" err="1" smtClean="0">
                <a:solidFill>
                  <a:srgbClr val="000000"/>
                </a:solidFill>
                <a:latin typeface="Palatino Linotype" pitchFamily="18" charset="0"/>
                <a:cs typeface="Times New Roman" pitchFamily="18" charset="0"/>
              </a:rPr>
              <a:t>ρετσινολαδιά</a:t>
            </a:r>
            <a:r>
              <a:rPr lang="el-GR" sz="2000" dirty="0" smtClean="0">
                <a:solidFill>
                  <a:srgbClr val="000000"/>
                </a:solidFill>
                <a:latin typeface="Palatino Linotype" pitchFamily="18" charset="0"/>
                <a:cs typeface="Times New Roman" pitchFamily="18" charset="0"/>
              </a:rPr>
              <a:t> σύμβολο της μακαριότητας μετά θάνατον!!! ΑΝΤΙΘΕΣΗ ΠΡΟΣ ΤΟ ΣΥΜΒΟΛΙΣΜΟ ΠΟΥ ΧΕΙ ΣΤΟ ΒΙΒΛΙΟ</a:t>
            </a:r>
            <a:endParaRPr lang="el-GR" sz="2000" dirty="0">
              <a:cs typeface="Times New Roman" pitchFamily="18" charset="0"/>
            </a:endParaRPr>
          </a:p>
        </p:txBody>
      </p:sp>
      <p:pic>
        <p:nvPicPr>
          <p:cNvPr id="8195" name="Picture 3"/>
          <p:cNvPicPr>
            <a:picLocks noChangeAspect="1" noChangeArrowheads="1"/>
          </p:cNvPicPr>
          <p:nvPr/>
        </p:nvPicPr>
        <p:blipFill>
          <a:blip r:embed="rId3" cstate="print"/>
          <a:srcRect/>
          <a:stretch>
            <a:fillRect/>
          </a:stretch>
        </p:blipFill>
        <p:spPr bwMode="auto">
          <a:xfrm>
            <a:off x="899592" y="332656"/>
            <a:ext cx="7475842" cy="49219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3 - TextBox"/>
          <p:cNvSpPr>
            <a:spLocks noChangeArrowheads="1"/>
          </p:cNvSpPr>
          <p:nvPr/>
        </p:nvSpPr>
        <p:spPr bwMode="auto">
          <a:xfrm>
            <a:off x="611560" y="764704"/>
            <a:ext cx="3600450" cy="5991701"/>
          </a:xfrm>
          <a:prstGeom prst="roundRect">
            <a:avLst>
              <a:gd name="adj" fmla="val 16667"/>
            </a:avLst>
          </a:prstGeom>
          <a:noFill/>
          <a:ln w="9525">
            <a:solidFill>
              <a:schemeClr val="tx2"/>
            </a:solidFill>
            <a:round/>
            <a:headEnd/>
            <a:tailEnd/>
          </a:ln>
        </p:spPr>
        <p:txBody>
          <a:bodyPr>
            <a:spAutoFit/>
          </a:bodyPr>
          <a:lstStyle/>
          <a:p>
            <a:r>
              <a:rPr lang="el-GR" sz="2000" dirty="0" smtClean="0">
                <a:latin typeface="Palatino Linotype" pitchFamily="18" charset="0"/>
              </a:rPr>
              <a:t>Ένας «διαφορετικός»- διχασμένος (;) επαναστάτης (;) νεαρός Ιωνάς ενώπιον του Δημιουργού και Κριτή </a:t>
            </a:r>
          </a:p>
          <a:p>
            <a:endParaRPr lang="el-GR" dirty="0" smtClean="0">
              <a:latin typeface="Palatino Linotype" pitchFamily="18" charset="0"/>
            </a:endParaRPr>
          </a:p>
          <a:p>
            <a:r>
              <a:rPr lang="el-GR" dirty="0" smtClean="0">
                <a:latin typeface="Palatino Linotype" pitchFamily="18" charset="0"/>
              </a:rPr>
              <a:t>Μιχαήλ Άγγελος </a:t>
            </a:r>
          </a:p>
          <a:p>
            <a:r>
              <a:rPr lang="el-GR" dirty="0" err="1" smtClean="0">
                <a:latin typeface="Palatino Linotype" pitchFamily="18" charset="0"/>
              </a:rPr>
              <a:t>Σιξτίνα</a:t>
            </a:r>
            <a:r>
              <a:rPr lang="el-GR" dirty="0" smtClean="0">
                <a:latin typeface="Palatino Linotype" pitchFamily="18" charset="0"/>
              </a:rPr>
              <a:t> (1511 4*3,8 μ.)</a:t>
            </a:r>
          </a:p>
          <a:p>
            <a:endParaRPr lang="el-GR" dirty="0" smtClean="0">
              <a:latin typeface="Palatino Linotype" pitchFamily="18" charset="0"/>
            </a:endParaRPr>
          </a:p>
          <a:p>
            <a:r>
              <a:rPr lang="el-GR" dirty="0" smtClean="0">
                <a:latin typeface="Palatino Linotype" pitchFamily="18" charset="0"/>
              </a:rPr>
              <a:t>Βρίσκεται πάνω από την απεικόνιση της Β΄ Παρουσίας ενώ κοιτάζει τη Δημιουργία του Σύμπαντος αλλά και στη συνάντηση του Μωυσή με τον </a:t>
            </a:r>
            <a:r>
              <a:rPr lang="el-GR" dirty="0" err="1" smtClean="0">
                <a:latin typeface="Palatino Linotype" pitchFamily="18" charset="0"/>
              </a:rPr>
              <a:t>Γιαχβέ</a:t>
            </a:r>
            <a:r>
              <a:rPr lang="el-GR" dirty="0" smtClean="0">
                <a:latin typeface="Palatino Linotype" pitchFamily="18" charset="0"/>
              </a:rPr>
              <a:t> στην </a:t>
            </a:r>
            <a:r>
              <a:rPr lang="el-GR" dirty="0" err="1" smtClean="0">
                <a:latin typeface="Palatino Linotype" pitchFamily="18" charset="0"/>
              </a:rPr>
              <a:t>Έξ</a:t>
            </a:r>
            <a:r>
              <a:rPr lang="el-GR" dirty="0" smtClean="0">
                <a:latin typeface="Palatino Linotype" pitchFamily="18" charset="0"/>
              </a:rPr>
              <a:t>. 34!!! Προσέξτε την έκφραση των χεριών του και το βλέμμα:</a:t>
            </a:r>
          </a:p>
          <a:p>
            <a:endParaRPr lang="el-GR" sz="2800" dirty="0">
              <a:latin typeface="Palatino Linotype"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4572000" y="908720"/>
            <a:ext cx="4149614" cy="48965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3 - TextBox"/>
          <p:cNvSpPr>
            <a:spLocks noChangeArrowheads="1"/>
          </p:cNvSpPr>
          <p:nvPr/>
        </p:nvSpPr>
        <p:spPr bwMode="auto">
          <a:xfrm>
            <a:off x="611560" y="188640"/>
            <a:ext cx="3600450" cy="6284774"/>
          </a:xfrm>
          <a:prstGeom prst="roundRect">
            <a:avLst>
              <a:gd name="adj" fmla="val 16667"/>
            </a:avLst>
          </a:prstGeom>
          <a:noFill/>
          <a:ln w="9525">
            <a:solidFill>
              <a:schemeClr val="tx2"/>
            </a:solidFill>
            <a:round/>
            <a:headEnd/>
            <a:tailEnd/>
          </a:ln>
        </p:spPr>
        <p:txBody>
          <a:bodyPr>
            <a:spAutoFit/>
          </a:bodyPr>
          <a:lstStyle/>
          <a:p>
            <a:r>
              <a:rPr lang="el-GR" sz="2800" dirty="0" smtClean="0">
                <a:latin typeface="Palatino Linotype" pitchFamily="18" charset="0"/>
              </a:rPr>
              <a:t>Ο Ιωνάς στη </a:t>
            </a:r>
            <a:r>
              <a:rPr lang="el-GR" sz="2800" b="1" dirty="0" smtClean="0">
                <a:latin typeface="Palatino Linotype" pitchFamily="18" charset="0"/>
              </a:rPr>
              <a:t>Λατρεία</a:t>
            </a:r>
            <a:r>
              <a:rPr lang="el-GR" sz="2800" dirty="0" smtClean="0">
                <a:latin typeface="Palatino Linotype" pitchFamily="18" charset="0"/>
              </a:rPr>
              <a:t>: η έκτη Ωδή κάθε Όρθρου είναι εμπνευσμένη από την Ωδή του Ιωνά</a:t>
            </a:r>
          </a:p>
          <a:p>
            <a:r>
              <a:rPr lang="el-GR" sz="1400" dirty="0" smtClean="0">
                <a:latin typeface="Palatino Linotype" pitchFamily="18" charset="0"/>
              </a:rPr>
              <a:t>και την υπομνηματίζει </a:t>
            </a:r>
            <a:r>
              <a:rPr lang="el-GR" sz="1400" b="1" dirty="0" smtClean="0">
                <a:latin typeface="Palatino Linotype" pitchFamily="18" charset="0"/>
              </a:rPr>
              <a:t>καθημερινά </a:t>
            </a:r>
            <a:r>
              <a:rPr lang="el-GR" sz="1400" dirty="0" smtClean="0">
                <a:latin typeface="Palatino Linotype" pitchFamily="18" charset="0"/>
              </a:rPr>
              <a:t>με τα πάθη των πιστών!</a:t>
            </a:r>
          </a:p>
          <a:p>
            <a:endParaRPr lang="el-GR" sz="2800" dirty="0" smtClean="0">
              <a:latin typeface="Palatino Linotype" pitchFamily="18" charset="0"/>
            </a:endParaRPr>
          </a:p>
          <a:p>
            <a:r>
              <a:rPr lang="el-GR" sz="1600" dirty="0" smtClean="0">
                <a:latin typeface="Palatino Linotype" pitchFamily="18" charset="0"/>
              </a:rPr>
              <a:t>ΜΕΛΕΤΗΣΤΕ ΤΗΝ ΣΤ’ ΩΔΗ ΤΟΥ ΜΕΓΑΛΟΥ ΚΑΝΟΝΑ ΤΟΥ </a:t>
            </a:r>
            <a:r>
              <a:rPr lang="el-GR" sz="1600" b="1" dirty="0" smtClean="0">
                <a:latin typeface="Palatino Linotype" pitchFamily="18" charset="0"/>
              </a:rPr>
              <a:t>ΑΓ. ΑΝΔΡΕΑ ΚΡΗΤΗΣ (7</a:t>
            </a:r>
            <a:r>
              <a:rPr lang="el-GR" sz="1600" b="1" baseline="30000" dirty="0" smtClean="0">
                <a:latin typeface="Palatino Linotype" pitchFamily="18" charset="0"/>
              </a:rPr>
              <a:t>ος</a:t>
            </a:r>
            <a:r>
              <a:rPr lang="el-GR" sz="1600" b="1" dirty="0" smtClean="0">
                <a:latin typeface="Palatino Linotype" pitchFamily="18" charset="0"/>
              </a:rPr>
              <a:t> αι. </a:t>
            </a:r>
            <a:r>
              <a:rPr lang="el-GR" sz="1600" b="1" dirty="0" err="1" smtClean="0">
                <a:latin typeface="Palatino Linotype" pitchFamily="18" charset="0"/>
              </a:rPr>
              <a:t>μ.Χ</a:t>
            </a:r>
            <a:r>
              <a:rPr lang="el-GR" sz="1600" b="1" dirty="0" smtClean="0">
                <a:latin typeface="Palatino Linotype" pitchFamily="18" charset="0"/>
              </a:rPr>
              <a:t>.) αλλά και τις αναφορές του στον Ιωνά</a:t>
            </a:r>
          </a:p>
          <a:p>
            <a:r>
              <a:rPr lang="el-GR" sz="1200" dirty="0" err="1" smtClean="0"/>
              <a:t>Τὰ</a:t>
            </a:r>
            <a:r>
              <a:rPr lang="el-GR" sz="1200" dirty="0" smtClean="0"/>
              <a:t> κύματα, Σωτήρα, </a:t>
            </a:r>
            <a:r>
              <a:rPr lang="el-GR" sz="1200" dirty="0" err="1" smtClean="0"/>
              <a:t>τῶν</a:t>
            </a:r>
            <a:r>
              <a:rPr lang="el-GR" sz="1200" dirty="0" smtClean="0"/>
              <a:t> </a:t>
            </a:r>
            <a:r>
              <a:rPr lang="el-GR" sz="1200" dirty="0" err="1" smtClean="0"/>
              <a:t>ἁμαρτημάτων</a:t>
            </a:r>
            <a:r>
              <a:rPr lang="el-GR" sz="1200" dirty="0" smtClean="0"/>
              <a:t> μου,</a:t>
            </a:r>
            <a:br>
              <a:rPr lang="el-GR" sz="1200" dirty="0" smtClean="0"/>
            </a:br>
            <a:r>
              <a:rPr lang="el-GR" sz="1200" dirty="0" err="1" smtClean="0"/>
              <a:t>ὅπως</a:t>
            </a:r>
            <a:r>
              <a:rPr lang="el-GR" sz="1200" dirty="0" smtClean="0"/>
              <a:t> </a:t>
            </a:r>
            <a:r>
              <a:rPr lang="el-GR" sz="1200" dirty="0" err="1" smtClean="0"/>
              <a:t>στὴν</a:t>
            </a:r>
            <a:r>
              <a:rPr lang="el-GR" sz="1200" dirty="0" smtClean="0"/>
              <a:t> </a:t>
            </a:r>
            <a:r>
              <a:rPr lang="el-GR" sz="1200" dirty="0" err="1" smtClean="0"/>
              <a:t>Ἐρυθρὰ</a:t>
            </a:r>
            <a:r>
              <a:rPr lang="el-GR" sz="1200" dirty="0" smtClean="0"/>
              <a:t> θάλασσα,</a:t>
            </a:r>
            <a:br>
              <a:rPr lang="el-GR" sz="1200" dirty="0" smtClean="0"/>
            </a:br>
            <a:r>
              <a:rPr lang="el-GR" sz="1200" dirty="0" smtClean="0"/>
              <a:t>ξαναγύρισαν </a:t>
            </a:r>
            <a:r>
              <a:rPr lang="el-GR" sz="1200" dirty="0" err="1" smtClean="0"/>
              <a:t>καὶ</a:t>
            </a:r>
            <a:r>
              <a:rPr lang="el-GR" sz="1200" dirty="0" smtClean="0"/>
              <a:t> </a:t>
            </a:r>
            <a:r>
              <a:rPr lang="el-GR" sz="1200" dirty="0" err="1" smtClean="0"/>
              <a:t>ξαφνικὰ</a:t>
            </a:r>
            <a:r>
              <a:rPr lang="el-GR" sz="1200" dirty="0" smtClean="0"/>
              <a:t> </a:t>
            </a:r>
            <a:r>
              <a:rPr lang="el-GR" sz="1200" dirty="0" err="1" smtClean="0"/>
              <a:t>μὲ</a:t>
            </a:r>
            <a:r>
              <a:rPr lang="el-GR" sz="1200" dirty="0" smtClean="0"/>
              <a:t> σκέπασαν,</a:t>
            </a:r>
            <a:br>
              <a:rPr lang="el-GR" sz="1200" dirty="0" smtClean="0"/>
            </a:br>
            <a:r>
              <a:rPr lang="el-GR" sz="1200" dirty="0" err="1" smtClean="0"/>
              <a:t>ὅπως</a:t>
            </a:r>
            <a:r>
              <a:rPr lang="el-GR" sz="1200" dirty="0" smtClean="0"/>
              <a:t> </a:t>
            </a:r>
            <a:r>
              <a:rPr lang="el-GR" sz="1200" dirty="0" err="1" smtClean="0"/>
              <a:t>τοὺς</a:t>
            </a:r>
            <a:r>
              <a:rPr lang="el-GR" sz="1200" dirty="0" smtClean="0"/>
              <a:t> </a:t>
            </a:r>
            <a:r>
              <a:rPr lang="el-GR" sz="1200" dirty="0" err="1" smtClean="0"/>
              <a:t>Αἰγυπτίους</a:t>
            </a:r>
            <a:r>
              <a:rPr lang="el-GR" sz="1200" dirty="0" smtClean="0"/>
              <a:t> τότε </a:t>
            </a:r>
            <a:r>
              <a:rPr lang="el-GR" sz="1200" dirty="0" err="1" smtClean="0"/>
              <a:t>καὶ</a:t>
            </a:r>
            <a:r>
              <a:rPr lang="el-GR" sz="1200" dirty="0" smtClean="0"/>
              <a:t> </a:t>
            </a:r>
            <a:r>
              <a:rPr lang="el-GR" sz="1200" dirty="0" err="1" smtClean="0"/>
              <a:t>τοὺς</a:t>
            </a:r>
            <a:r>
              <a:rPr lang="el-GR" sz="1200" dirty="0" smtClean="0"/>
              <a:t> </a:t>
            </a:r>
            <a:r>
              <a:rPr lang="el-GR" sz="1200" dirty="0" err="1" smtClean="0"/>
              <a:t>ἡγήτορές</a:t>
            </a:r>
            <a:r>
              <a:rPr lang="el-GR" sz="1200" dirty="0" smtClean="0"/>
              <a:t> τους</a:t>
            </a:r>
            <a:endParaRPr lang="el-GR" sz="2800" dirty="0" smtClean="0"/>
          </a:p>
          <a:p>
            <a:r>
              <a:rPr lang="de-DE" sz="800" dirty="0" smtClean="0">
                <a:latin typeface="Palatino Linotype" pitchFamily="18" charset="0"/>
              </a:rPr>
              <a:t>http://users.uoa.gr/~nektar/orthodoxy/prayers/service_great_canon_translation.htm</a:t>
            </a:r>
            <a:endParaRPr lang="el-GR" sz="800" dirty="0">
              <a:latin typeface="Palatino Linotype"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4788024" y="476672"/>
            <a:ext cx="4057036" cy="57528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TextBox"/>
          <p:cNvSpPr>
            <a:spLocks noChangeArrowheads="1"/>
          </p:cNvSpPr>
          <p:nvPr/>
        </p:nvSpPr>
        <p:spPr bwMode="auto">
          <a:xfrm>
            <a:off x="684213" y="3284538"/>
            <a:ext cx="3600450" cy="579437"/>
          </a:xfrm>
          <a:prstGeom prst="roundRect">
            <a:avLst>
              <a:gd name="adj" fmla="val 16667"/>
            </a:avLst>
          </a:prstGeom>
          <a:noFill/>
          <a:ln w="9525">
            <a:solidFill>
              <a:schemeClr val="tx2"/>
            </a:solidFill>
            <a:round/>
            <a:headEnd/>
            <a:tailEnd/>
          </a:ln>
        </p:spPr>
        <p:txBody>
          <a:bodyPr>
            <a:spAutoFit/>
          </a:bodyPr>
          <a:lstStyle/>
          <a:p>
            <a:pPr algn="just"/>
            <a:r>
              <a:rPr lang="el-GR" sz="2800" dirty="0" smtClean="0">
                <a:latin typeface="Palatino Linotype" pitchFamily="18" charset="0"/>
              </a:rPr>
              <a:t>ΙΩΝΑΣ </a:t>
            </a:r>
            <a:endParaRPr lang="el-GR" sz="2800" dirty="0">
              <a:latin typeface="Palatino Linotype" pitchFamily="18" charset="0"/>
            </a:endParaRPr>
          </a:p>
        </p:txBody>
      </p:sp>
      <p:sp>
        <p:nvSpPr>
          <p:cNvPr id="32771" name="Rectangle 1"/>
          <p:cNvSpPr>
            <a:spLocks noChangeArrowheads="1"/>
          </p:cNvSpPr>
          <p:nvPr/>
        </p:nvSpPr>
        <p:spPr bwMode="auto">
          <a:xfrm>
            <a:off x="4427538" y="3373954"/>
            <a:ext cx="4248150" cy="783193"/>
          </a:xfrm>
          <a:prstGeom prst="roundRect">
            <a:avLst>
              <a:gd name="adj" fmla="val 16667"/>
            </a:avLst>
          </a:prstGeom>
          <a:noFill/>
          <a:ln w="9525">
            <a:solidFill>
              <a:schemeClr val="accent2"/>
            </a:solidFill>
            <a:miter lim="800000"/>
            <a:headEnd/>
            <a:tailEnd/>
          </a:ln>
        </p:spPr>
        <p:txBody>
          <a:bodyPr anchor="ctr">
            <a:spAutoFit/>
          </a:bodyPr>
          <a:lstStyle/>
          <a:p>
            <a:pPr algn="just"/>
            <a:r>
              <a:rPr lang="el-GR" sz="2000" dirty="0" smtClean="0">
                <a:latin typeface="Palatino Linotype" pitchFamily="18" charset="0"/>
                <a:cs typeface="Calibri" pitchFamily="34" charset="0"/>
              </a:rPr>
              <a:t>ΧΕΙΡΟΤΕΧΝΙΕΣ-</a:t>
            </a:r>
          </a:p>
          <a:p>
            <a:pPr algn="just"/>
            <a:r>
              <a:rPr lang="el-GR" sz="2000" dirty="0" smtClean="0">
                <a:latin typeface="Palatino Linotype" pitchFamily="18" charset="0"/>
                <a:cs typeface="Calibri" pitchFamily="34" charset="0"/>
              </a:rPr>
              <a:t>ΒΙΒΛΟΔΡΑΜΑ</a:t>
            </a:r>
            <a:endParaRPr lang="el-GR" sz="2000" dirty="0">
              <a:latin typeface="Palatino Linotype" pitchFamily="18" charset="0"/>
              <a:cs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Πίνακας"/>
          <p:cNvGraphicFramePr>
            <a:graphicFrameLocks noGrp="1"/>
          </p:cNvGraphicFramePr>
          <p:nvPr/>
        </p:nvGraphicFramePr>
        <p:xfrm>
          <a:off x="467544" y="0"/>
          <a:ext cx="8424936" cy="5554980"/>
        </p:xfrm>
        <a:graphic>
          <a:graphicData uri="http://schemas.openxmlformats.org/drawingml/2006/table">
            <a:tbl>
              <a:tblPr>
                <a:tableStyleId>{35758FB7-9AC5-4552-8A53-C91805E547FA}</a:tableStyleId>
              </a:tblPr>
              <a:tblGrid>
                <a:gridCol w="4212467"/>
                <a:gridCol w="4212469"/>
              </a:tblGrid>
              <a:tr h="188640">
                <a:tc gridSpan="2">
                  <a:txBody>
                    <a:bodyPr/>
                    <a:lstStyle/>
                    <a:p>
                      <a:pPr marL="0" marR="0" lvl="0" indent="0" algn="r" defTabSz="914400" rtl="0" eaLnBrk="1" fontAlgn="base" latinLnBrk="0" hangingPunct="1">
                        <a:lnSpc>
                          <a:spcPct val="150000"/>
                        </a:lnSpc>
                        <a:spcBef>
                          <a:spcPct val="0"/>
                        </a:spcBef>
                        <a:spcAft>
                          <a:spcPct val="0"/>
                        </a:spcAft>
                        <a:buClrTx/>
                        <a:buSzTx/>
                        <a:buFontTx/>
                        <a:buNone/>
                        <a:tabLst/>
                      </a:pPr>
                      <a:endParaRPr kumimoji="0" lang="el-GR" sz="1100" b="0" i="1"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1859684">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Palatino Linotype" pitchFamily="18" charset="0"/>
                          <a:cs typeface="Times New Roman" pitchFamily="18" charset="0"/>
                        </a:rPr>
                        <a:t>ΣΚΑΝΑΡΟΥΜΕ ΚΑΙ ΕΤΟΙΜΑΖΟΥΜΕ ΤΗ ΜΕΤΑΦΡΑΣΗ ΤΟΥ ΚΕΙΜΕΝΟΥ ΠΟΥ ΘΑ ΜΟΙΡΑΣΟΥΜΕ ΓΙΑ ΑΚΡΟΑΣΗ ΚΑΙ ΑΝΑ-ΓΝΩΣΗ!</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000" b="1" i="0" u="none" strike="noStrike" cap="none" normalizeH="0" baseline="0" dirty="0" smtClean="0">
                          <a:ln>
                            <a:noFill/>
                          </a:ln>
                          <a:solidFill>
                            <a:schemeClr val="tx1"/>
                          </a:solidFill>
                          <a:effectLst/>
                          <a:latin typeface="Palatino Linotype" pitchFamily="18" charset="0"/>
                          <a:cs typeface="Times New Roman" pitchFamily="18" charset="0"/>
                        </a:rPr>
                        <a:t>ΜΠΟΡΟΥΜΕ ΝΑ ΔΙΑΒΑΣΟΥΜΕ ΤΟ ΚΕΙΜΕΝΟ ΜΕΧΡΙ ΈΝΑ ΣΗΜΕΙΟ ΚΑΙ Η ΣΥΝΤΡΟΦΙΑ ΝΑ ΓΡΑΨΕΙ ΤΟ ΔΙΚΟ ΤΗΣ ΣΕΝΑΡΙΟ ΓΙΑ ΤΟ ΥΠΟΛΟΙΠΟ.</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000" b="1" i="0" u="none" strike="noStrike" cap="none" normalizeH="0" baseline="0" dirty="0" smtClean="0">
                        <a:ln>
                          <a:noFill/>
                        </a:ln>
                        <a:solidFill>
                          <a:schemeClr val="tx1"/>
                        </a:solidFill>
                        <a:effectLst/>
                        <a:latin typeface="Palatino Linotype"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000" b="1" i="0" u="none" strike="noStrike" cap="none" normalizeH="0" baseline="0" dirty="0" smtClean="0">
                          <a:ln>
                            <a:noFill/>
                          </a:ln>
                          <a:solidFill>
                            <a:schemeClr val="tx1"/>
                          </a:solidFill>
                          <a:effectLst/>
                          <a:latin typeface="Palatino Linotype" pitchFamily="18" charset="0"/>
                          <a:cs typeface="Times New Roman" pitchFamily="18" charset="0"/>
                        </a:rPr>
                        <a:t>ΜΕΤΑ ΤΟ ΜΑΘΗΜΑ ΜΠΟΡΕΙ ΝΑ ΞΑΝΑΓΡΑΦΕΙ Η ΙΣΤΟΡΙΑ ΑΠΌ ΤΗ ΜΑΤΙΑ ΤΩΝ ΝΑΥΤΩΝ Ή ΕΝΌΣ ΝΙΝΕΥΙΤΗ Ή….</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Palatino Linotype" pitchFamily="18" charset="0"/>
                          <a:cs typeface="Times New Roman" pitchFamily="18" charset="0"/>
                        </a:rPr>
                        <a:t>(1) ΚΑΝΟΥΜΕ ΤΟ ΚΕΙΜΕΝΟ ΝΑ «ΑΝΑΠΝΕΥΣΕΙ»- ΤΟ ΧΩΡΙΖΟΥΜΕ ΣΕ ΕΝΟΤΗΤΕΣ. (2) ΟΠΟΥ ΕΧΟΥΜΕ ΑΜΕΣΟ ΛΟΓΟ ΔΙΑΛΟΓΟ  ΚΑΙ  ΥΜΝΟ/ΕΥΧΗ ΤΑ ΤΟΠΟΘΕΤΟΥΜΕ ΣΤΗ ΜΕΣΗ. (3) ΓΡΑΦΟΥΜΕ ΠΙΟ ΜΕΓΑΛΑ ΚΑΙ ΜΕ ΧΡΩΜΑ ΣΗΜΕΙΑ ΤΟΥ ΚΕΙΜΕΝΟΥ ΜΕ ΕΙΔΙΚΟ ΒΑΡΟΣ (ΌΠΩΣ ΤΑ ΙΣΩΣ Ή ΤΗ ΛΕΞΗ ΠΙΣΤΕΨΕ΄/ ΕΔΕΙΞΕ ΕΜΠΙΣΤΟΣΥΝΗ/ΑΦΕΘΗΚΕ ΣΤΟΝ ΘΕΟ Ή Ο ΘΕΟΣ ΕΊΝΑΙ ΗΣ ΩΤΗΡΙΑ ΜΟΥ) (4) ΑΝΑΛΟΓΙΖΟΜΑΣΤΕ ΚΑΙ ΕΜΕΙΣ ΚΑΙ Η ΟΜΑΔΑ ΜΑΣ ΤΙ ΤΙΤΛΟΥΣ ΘΑ ΜΠΟΡΟΥΣΑΜΕ ΝΑ ΒΑΛΟΥΜΕ ΚΑΙ στις ΥΠΟΕΝΟΤΗΤΕΣ ΚΑΙ ΣΕ ΟΛΟΚΛΗΡΟ ΤΟ ΒΙΒΛΙΟ</a:t>
                      </a:r>
                    </a:p>
                  </a:txBody>
                  <a:tcPr marL="61784" marR="61784" marT="0" marB="0" horzOverflow="overflow"/>
                </a:tc>
              </a:tr>
              <a:tr h="1343544">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ΔΡΑΜΑΤΟΠΟΙΗΣΗ</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000" b="1" i="0" u="none" strike="noStrike" cap="none" normalizeH="0" baseline="0" dirty="0" smtClean="0">
                          <a:ln>
                            <a:noFill/>
                          </a:ln>
                          <a:solidFill>
                            <a:schemeClr val="tx1"/>
                          </a:solidFill>
                          <a:effectLst/>
                          <a:latin typeface="Palatino Linotype" pitchFamily="18" charset="0"/>
                          <a:cs typeface="Times New Roman" pitchFamily="18" charset="0"/>
                        </a:rPr>
                        <a:t>ΤΟ ΚΕΙΜΕΝΟ (όπου το επίθετο μεγάλος χρησιμοποιείται 14 φορές!!!) ΕΧΕΙ ΕΞΑΙΡΕΤΙΚΗ ΚΙΝΗΣΗ (Σήκω! –κατάβαση-</a:t>
                      </a:r>
                      <a:r>
                        <a:rPr kumimoji="0" lang="el-GR" sz="1000" b="1" i="0" u="none" strike="noStrike" cap="none" normalizeH="0" baseline="0" dirty="0" err="1" smtClean="0">
                          <a:ln>
                            <a:noFill/>
                          </a:ln>
                          <a:solidFill>
                            <a:schemeClr val="tx1"/>
                          </a:solidFill>
                          <a:effectLst/>
                          <a:latin typeface="Palatino Linotype" pitchFamily="18" charset="0"/>
                          <a:cs typeface="Times New Roman" pitchFamily="18" charset="0"/>
                        </a:rPr>
                        <a:t>ανάβαση</a:t>
                      </a:r>
                      <a:r>
                        <a:rPr kumimoji="0" lang="el-GR" sz="1000" b="1" i="0" u="none" strike="noStrike" cap="none" normalizeH="0" baseline="0" dirty="0" smtClean="0">
                          <a:ln>
                            <a:noFill/>
                          </a:ln>
                          <a:solidFill>
                            <a:schemeClr val="tx1"/>
                          </a:solidFill>
                          <a:effectLst/>
                          <a:latin typeface="Palatino Linotype" pitchFamily="18" charset="0"/>
                          <a:cs typeface="Times New Roman" pitchFamily="18" charset="0"/>
                        </a:rPr>
                        <a:t>, …). Μπορούμε έχοντας στο χώρο μας οριοθετήσει την Αγία Γη, </a:t>
                      </a:r>
                      <a:r>
                        <a:rPr kumimoji="0" lang="el-GR" sz="1000" b="1" i="0" u="none" strike="noStrike" cap="none" normalizeH="0" baseline="0" dirty="0" err="1" smtClean="0">
                          <a:ln>
                            <a:noFill/>
                          </a:ln>
                          <a:solidFill>
                            <a:schemeClr val="tx1"/>
                          </a:solidFill>
                          <a:effectLst/>
                          <a:latin typeface="Palatino Linotype" pitchFamily="18" charset="0"/>
                          <a:cs typeface="Times New Roman" pitchFamily="18" charset="0"/>
                        </a:rPr>
                        <a:t>Θαρσείς</a:t>
                      </a:r>
                      <a:r>
                        <a:rPr kumimoji="0" lang="el-GR" sz="1000" b="1" i="0" u="none" strike="noStrike" cap="none" normalizeH="0" baseline="0" dirty="0" smtClean="0">
                          <a:ln>
                            <a:noFill/>
                          </a:ln>
                          <a:solidFill>
                            <a:schemeClr val="tx1"/>
                          </a:solidFill>
                          <a:effectLst/>
                          <a:latin typeface="Palatino Linotype" pitchFamily="18" charset="0"/>
                          <a:cs typeface="Times New Roman" pitchFamily="18" charset="0"/>
                        </a:rPr>
                        <a:t>/Ισπανία/</a:t>
                      </a:r>
                      <a:r>
                        <a:rPr kumimoji="0" lang="el-GR" sz="1000" b="1" i="0" u="none" strike="noStrike" cap="none" normalizeH="0" baseline="0" dirty="0" err="1" smtClean="0">
                          <a:ln>
                            <a:noFill/>
                          </a:ln>
                          <a:solidFill>
                            <a:schemeClr val="tx1"/>
                          </a:solidFill>
                          <a:effectLst/>
                          <a:latin typeface="Palatino Linotype" pitchFamily="18" charset="0"/>
                          <a:cs typeface="Times New Roman" pitchFamily="18" charset="0"/>
                        </a:rPr>
                        <a:t>Νινευί</a:t>
                      </a:r>
                      <a:r>
                        <a:rPr kumimoji="0" lang="el-GR" sz="1000" b="1" i="0" u="none" strike="noStrike" cap="none" normalizeH="0" baseline="0" dirty="0" smtClean="0">
                          <a:ln>
                            <a:noFill/>
                          </a:ln>
                          <a:solidFill>
                            <a:schemeClr val="tx1"/>
                          </a:solidFill>
                          <a:effectLst/>
                          <a:latin typeface="Palatino Linotype" pitchFamily="18" charset="0"/>
                          <a:cs typeface="Times New Roman" pitchFamily="18" charset="0"/>
                        </a:rPr>
                        <a:t> (ακόμη και το κήτος με ένα μάλλινο χαλί)/ΕΚΤΌΣ ΤΗΣ ΠΟΛΗΣ ΜΕ ΤΟ ΛΟΥΛΟΥΔΙ να μοιράσουμε τους ρόλους και εμείς να είμαστε οι αφηγητές.  Στο τέλος επαναλαμβάνουμε όλοι μαζί τους δύο πρώτους στίχους και τον Επίλογο. οι συμμετέχοντες και  μη γράφουν σε χαρτί Α4 ποιες φράσεις τους </a:t>
                      </a:r>
                      <a:r>
                        <a:rPr kumimoji="0" lang="el-GR" sz="1000" b="1" i="0" u="none" strike="noStrike" cap="none" normalizeH="0" baseline="0" dirty="0" err="1" smtClean="0">
                          <a:ln>
                            <a:noFill/>
                          </a:ln>
                          <a:solidFill>
                            <a:schemeClr val="tx1"/>
                          </a:solidFill>
                          <a:effectLst/>
                          <a:latin typeface="Palatino Linotype" pitchFamily="18" charset="0"/>
                          <a:cs typeface="Times New Roman" pitchFamily="18" charset="0"/>
                        </a:rPr>
                        <a:t>συγΚίνησαν</a:t>
                      </a:r>
                      <a:r>
                        <a:rPr kumimoji="0" lang="el-GR" sz="1000" b="1" i="0" u="none" strike="noStrike" cap="none" normalizeH="0" baseline="0" dirty="0" smtClean="0">
                          <a:ln>
                            <a:noFill/>
                          </a:ln>
                          <a:solidFill>
                            <a:schemeClr val="tx1"/>
                          </a:solidFill>
                          <a:effectLst/>
                          <a:latin typeface="Palatino Linotype" pitchFamily="18" charset="0"/>
                          <a:cs typeface="Times New Roman" pitchFamily="18" charset="0"/>
                        </a:rPr>
                        <a:t> περισσότερο ΚΑΙ ΔΗΜΙΟΥΡΓΕΊΤΑΙ ΕΝΑΣ ΠΙΝΑΚΑΣ!</a:t>
                      </a:r>
                    </a:p>
                  </a:txBody>
                  <a:tcPr marL="61784" marR="61784" marT="0" marB="0" horzOverflow="overflow"/>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Πίνακας"/>
          <p:cNvGraphicFramePr>
            <a:graphicFrameLocks noGrp="1"/>
          </p:cNvGraphicFramePr>
          <p:nvPr/>
        </p:nvGraphicFramePr>
        <p:xfrm>
          <a:off x="611560" y="249919"/>
          <a:ext cx="8208912" cy="6789420"/>
        </p:xfrm>
        <a:graphic>
          <a:graphicData uri="http://schemas.openxmlformats.org/drawingml/2006/table">
            <a:tbl>
              <a:tblPr>
                <a:tableStyleId>{35758FB7-9AC5-4552-8A53-C91805E547FA}</a:tableStyleId>
              </a:tblPr>
              <a:tblGrid>
                <a:gridCol w="4104455"/>
                <a:gridCol w="4104457"/>
              </a:tblGrid>
              <a:tr h="402885">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l-GR" sz="2000" b="1"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2464988">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ΕΣΤΙΑΣΗ ΣΕ ΣΥΓΚΕΚΡΙΜΕΝΑ ΣΗΜΕΙΑ ΤΟΥ ΚΕΙΜΕΝΟΥ</a:t>
                      </a: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Στην επόμενη διαφάνεια χειροτεχνία σε σκληρό χαρτί: </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Με κόπτη κόβουμε τα σημεία 1, 2 και 3 ώστε επισυνάπτοντας από πίσω τη ρόδα του Ιωνά να φαίνεται η πορεία του από το πλοίο, στο κήτος και η απελευθέρωση.</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Στις διαφάνειες 29+30 αντιστοίχως απελευθερώνουμε την κοιλιά και με σπάγκο φέρνουμε τον Ιωνά στο μέσον</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c>
                  <a:txBody>
                    <a:bodyPr/>
                    <a:lstStyle/>
                    <a:p>
                      <a:pPr marL="228600" marR="0" lvl="0" indent="-228600" algn="just" defTabSz="914400" rtl="0" eaLnBrk="1" fontAlgn="base" latinLnBrk="0" hangingPunct="1">
                        <a:lnSpc>
                          <a:spcPct val="150000"/>
                        </a:lnSpc>
                        <a:spcBef>
                          <a:spcPct val="0"/>
                        </a:spcBef>
                        <a:spcAft>
                          <a:spcPct val="0"/>
                        </a:spcAft>
                        <a:buClrTx/>
                        <a:buSzTx/>
                        <a:buFontTx/>
                        <a:buAutoNum type="arabicParenBoth"/>
                        <a:tabLst/>
                        <a:defRPr/>
                      </a:pPr>
                      <a:r>
                        <a:rPr kumimoji="0" lang="el-GR" sz="900" b="0" i="0" u="none" strike="noStrike" cap="none" normalizeH="0" baseline="0" dirty="0" smtClean="0">
                          <a:ln>
                            <a:noFill/>
                          </a:ln>
                          <a:solidFill>
                            <a:schemeClr val="tx1"/>
                          </a:solidFill>
                          <a:effectLst/>
                          <a:latin typeface="Palatino Linotype" pitchFamily="18" charset="0"/>
                          <a:cs typeface="Times New Roman" pitchFamily="18" charset="0"/>
                        </a:rPr>
                        <a:t>ΧΩΡΙΖΟΥΜΕ ΤΗΝ ΟΜΑΔΑ ΣΕ ΖΕΥΓΑΡΙΑ ΓΙΑ ΝΑ ΒΙΩΣΟΥΝ ΤΟΥΣ ΔΥΟ ΠΡΩΤΟΥΣ ΣΤΙΧΟΥΣ. Ο ΕΝΑΣ ΑΠΕΥΘΥΝΕΙ ΤΗΝ ΚΛΗΣΗ ΣΤΟΝ ΆΛΛΟ ΚΑΙ Ο ΔΕΥΤΕΡΟΣ ΤΗΝ ΑΡΝΕΙΤΑΙ ΕΠΙΣΤΡΑΤΕΥΟΝΤΑΣ ΤΗ ΓΛΩΣΣΑ </a:t>
                      </a:r>
                      <a:r>
                        <a:rPr kumimoji="0" lang="en-US" sz="900" b="0" i="0" u="none" strike="noStrike" cap="none" normalizeH="0" baseline="0" dirty="0" smtClean="0">
                          <a:ln>
                            <a:noFill/>
                          </a:ln>
                          <a:solidFill>
                            <a:schemeClr val="tx1"/>
                          </a:solidFill>
                          <a:effectLst/>
                          <a:latin typeface="Palatino Linotype" pitchFamily="18" charset="0"/>
                          <a:cs typeface="Times New Roman" pitchFamily="18" charset="0"/>
                        </a:rPr>
                        <a:t>OLOY </a:t>
                      </a:r>
                      <a:r>
                        <a:rPr kumimoji="0" lang="el-GR" sz="900" b="0" i="0" u="none" strike="noStrike" cap="none" normalizeH="0" baseline="0" dirty="0" smtClean="0">
                          <a:ln>
                            <a:noFill/>
                          </a:ln>
                          <a:solidFill>
                            <a:schemeClr val="tx1"/>
                          </a:solidFill>
                          <a:effectLst/>
                          <a:latin typeface="Palatino Linotype" pitchFamily="18" charset="0"/>
                          <a:cs typeface="Times New Roman" pitchFamily="18" charset="0"/>
                        </a:rPr>
                        <a:t>ΤΟΥ ΣΩΜΑΤΟΣ ΚΑΙ ΠΡΟΒΑΛΛΟΝΤΑΣ ΜΙΑ ΔΙΚΑΙΟΛΟΓΙΑ</a:t>
                      </a:r>
                      <a:r>
                        <a:rPr kumimoji="0" lang="en-US" sz="900" b="0" i="0" u="none" strike="noStrike" cap="none" normalizeH="0" baseline="0" dirty="0" smtClean="0">
                          <a:ln>
                            <a:noFill/>
                          </a:ln>
                          <a:solidFill>
                            <a:schemeClr val="tx1"/>
                          </a:solidFill>
                          <a:effectLst/>
                          <a:latin typeface="Palatino Linotype" pitchFamily="18" charset="0"/>
                          <a:cs typeface="Times New Roman" pitchFamily="18" charset="0"/>
                        </a:rPr>
                        <a:t>. </a:t>
                      </a:r>
                      <a:r>
                        <a:rPr kumimoji="0" lang="el-GR" sz="900" b="0" i="0" u="none" strike="noStrike" cap="none" normalizeH="0" baseline="0" dirty="0" smtClean="0">
                          <a:ln>
                            <a:noFill/>
                          </a:ln>
                          <a:solidFill>
                            <a:schemeClr val="tx1"/>
                          </a:solidFill>
                          <a:effectLst/>
                          <a:latin typeface="Palatino Linotype" pitchFamily="18" charset="0"/>
                          <a:cs typeface="Times New Roman" pitchFamily="18" charset="0"/>
                        </a:rPr>
                        <a:t>(ΟΙΚΟΓΕΝΕΙΑ, ΔΟΥΛΕΙΑ…). ΑΝΤΙΣΤΡΕΦΟΝΤΑΙ ΟΙ ΡΟΛΟΙ ΚΑΙ ΤΟΥΜΠΑΛΙΝ (2) ΚΑΘΕΤΑΙ Ο ΕΝΑΣ ΠΙΣΩ ΑΠΌ ΤΟΝ ΆΛΛΟ ΚΑΙ Ο ΠΙΣΩ ΠΡΟΦΕΡΕΙ/ ΣΗΜΕΙΩΝΕΙ ΠΟΙΟΙ ΛΟΓΟΙ ΣΤΟ ΠΙΣΩ ΜΕΡΟΣ ΤΟΥ ΕΓΚΕΦΑΛΟΥ ΟΔΗΓΗΣΑΝ ΣΤΗΝ ΑΡΝΗΣΗ ΤΟΥ ΠΡΟΦΗΤΗ (ΕΘΝΙΚΙΣΜΟΣ/ΕΙΚΟΝΑ ΕΝΌΣ ΘΕΟΥ …) </a:t>
                      </a:r>
                    </a:p>
                    <a:p>
                      <a:pPr marL="228600" marR="0" lvl="0" indent="-228600" algn="just" defTabSz="914400" rtl="0" eaLnBrk="1" fontAlgn="base" latinLnBrk="0" hangingPunct="1">
                        <a:lnSpc>
                          <a:spcPct val="150000"/>
                        </a:lnSpc>
                        <a:spcBef>
                          <a:spcPct val="0"/>
                        </a:spcBef>
                        <a:spcAft>
                          <a:spcPct val="0"/>
                        </a:spcAft>
                        <a:buClrTx/>
                        <a:buSzTx/>
                        <a:buFontTx/>
                        <a:buAutoNum type="arabicParenBoth"/>
                        <a:tabLst/>
                        <a:defRPr/>
                      </a:pPr>
                      <a:r>
                        <a:rPr kumimoji="0" lang="el-GR" sz="900" b="0" i="0" u="none" strike="noStrike" cap="none" normalizeH="0" baseline="0" dirty="0" smtClean="0">
                          <a:ln>
                            <a:noFill/>
                          </a:ln>
                          <a:solidFill>
                            <a:schemeClr val="tx1"/>
                          </a:solidFill>
                          <a:effectLst/>
                          <a:latin typeface="Palatino Linotype" pitchFamily="18" charset="0"/>
                          <a:cs typeface="Times New Roman" pitchFamily="18" charset="0"/>
                        </a:rPr>
                        <a:t>ΑΝΤΙΣΤΟΙΧΩΣ ΜΠΟΡΟΥΜΕ ΝΑ ΔΟΥΛΕΨΟΥΜΕ ΜΕ ΤΗΝ ΠΡΟΣΕΥΧΗ ΣΤΟ ΚΗΤΟΣ, ΠΟΥ ΕΊΝΑΙ ΚΑΤΑΠΛΗΚΤΙΚΗ ΣΕ ΕΙΚΟΝΕΣ ΧΑΟΥΣ ΑΛΛΑ ΚΑΙ ΤΗΝ ΤΕΛΙΚΗ ΑΝΑΤΡΟΠΗ. </a:t>
                      </a:r>
                    </a:p>
                    <a:p>
                      <a:pPr marL="228600" marR="0" lvl="0" indent="-228600" algn="just" defTabSz="914400" rtl="0" eaLnBrk="1" fontAlgn="base" latinLnBrk="0" hangingPunct="1">
                        <a:lnSpc>
                          <a:spcPct val="150000"/>
                        </a:lnSpc>
                        <a:spcBef>
                          <a:spcPct val="0"/>
                        </a:spcBef>
                        <a:spcAft>
                          <a:spcPct val="0"/>
                        </a:spcAft>
                        <a:buClrTx/>
                        <a:buSzTx/>
                        <a:buFontTx/>
                        <a:buAutoNum type="arabicParenBoth"/>
                        <a:tabLst/>
                        <a:defRPr/>
                      </a:pPr>
                      <a:r>
                        <a:rPr kumimoji="0" lang="el-GR" sz="900" b="0" i="0" u="none" strike="noStrike" cap="none" normalizeH="0" baseline="0" dirty="0" smtClean="0">
                          <a:ln>
                            <a:noFill/>
                          </a:ln>
                          <a:solidFill>
                            <a:schemeClr val="tx1"/>
                          </a:solidFill>
                          <a:effectLst/>
                          <a:latin typeface="Palatino Linotype" pitchFamily="18" charset="0"/>
                          <a:cs typeface="Times New Roman" pitchFamily="18" charset="0"/>
                        </a:rPr>
                        <a:t>  Η ΠΟΡΕΙΑ ΤΟΥ ΙΩΝΑ ΣΤΗ ΝΙΝΕΥΙ:  ΧΩΡΙΖΟΥΜΕ ΤΗΝ ΟΜΑΔΑ ΣΕ ΤΡΕΙΣ ΥΠΟΟΜΑΔΕΣ ΚΑΙ ΕΚΑΣΤΗ ΚΑΤΑΓΡΑΦΕΙ ΠΟΡΕΥΟΜΕΝΗ ΚΑΙ ΑΥΤΉ ΌΠΩΣ Ο ΙΩΝΑΣ ΣΕ ΜΙΑ ΠΟΛΥΠΟΛΙΤΙΣΜΙΚΗ ΑΘΕΗ ΚΟΙΝΩΝΙΑ ΣΤΑ ΕΞΗΣ ΤΡΙΑ ΘΕΜΑΤΑ Α) εγώ ο Ιωνάς ως ξένος στη μεγάλη πόλη. Θα συναντήσω…. Θα υποστώ…. Β) Ο ΘΕΟΣ ΜΟΥ θα τους… με…. Γ) εγώ ο Ιωνάς σκέφτομαι για τους </a:t>
                      </a:r>
                      <a:r>
                        <a:rPr kumimoji="0" lang="el-GR" sz="900" b="0" i="0" u="none" strike="noStrike" cap="none" normalizeH="0" baseline="0" dirty="0" err="1" smtClean="0">
                          <a:ln>
                            <a:noFill/>
                          </a:ln>
                          <a:solidFill>
                            <a:schemeClr val="tx1"/>
                          </a:solidFill>
                          <a:effectLst/>
                          <a:latin typeface="Palatino Linotype" pitchFamily="18" charset="0"/>
                          <a:cs typeface="Times New Roman" pitchFamily="18" charset="0"/>
                        </a:rPr>
                        <a:t>Νινευίτες</a:t>
                      </a:r>
                      <a:r>
                        <a:rPr kumimoji="0" lang="el-GR" sz="900" b="0" i="0" u="none" strike="noStrike" cap="none" normalizeH="0" baseline="0" dirty="0" smtClean="0">
                          <a:ln>
                            <a:noFill/>
                          </a:ln>
                          <a:solidFill>
                            <a:schemeClr val="tx1"/>
                          </a:solidFill>
                          <a:effectLst/>
                          <a:latin typeface="Palatino Linotype" pitchFamily="18" charset="0"/>
                          <a:cs typeface="Times New Roman" pitchFamily="18" charset="0"/>
                        </a:rPr>
                        <a:t> ότι ΑΥΤΟΙ οι ΆΛΛΟΙ (ΟΙ ΆΘΕΟΙ, ΟΙ ΑΚΑΘΑΡΤΟΙ,)  θα……. </a:t>
                      </a:r>
                    </a:p>
                    <a:p>
                      <a:pPr marL="228600" marR="0" lvl="0" indent="-228600" algn="just" defTabSz="914400" rtl="0" eaLnBrk="1" fontAlgn="base" latinLnBrk="0" hangingPunct="1">
                        <a:lnSpc>
                          <a:spcPct val="150000"/>
                        </a:lnSpc>
                        <a:spcBef>
                          <a:spcPct val="0"/>
                        </a:spcBef>
                        <a:spcAft>
                          <a:spcPct val="0"/>
                        </a:spcAft>
                        <a:buClrTx/>
                        <a:buSzTx/>
                        <a:buFontTx/>
                        <a:buAutoNum type="arabicParenBoth"/>
                        <a:tabLst/>
                        <a:defRPr/>
                      </a:pPr>
                      <a:r>
                        <a:rPr kumimoji="0" lang="el-GR" sz="900" b="0" i="0" u="none" strike="noStrike" cap="none" normalizeH="0" baseline="0" dirty="0" smtClean="0">
                          <a:ln>
                            <a:noFill/>
                          </a:ln>
                          <a:solidFill>
                            <a:schemeClr val="tx1"/>
                          </a:solidFill>
                          <a:effectLst/>
                          <a:latin typeface="Palatino Linotype" pitchFamily="18" charset="0"/>
                          <a:cs typeface="Times New Roman" pitchFamily="18" charset="0"/>
                        </a:rPr>
                        <a:t>ΟΙ ΝΙΝΕΙΤΕΣ, Η ΚΑΚΙΑ, Η ΜΕΤΑΝΟΙΑ: ΑΝΤΙΣΤΟΙΧΩΣ ΠΡΟΣ ΤΑ ΑΝΩΤΕΡΩ  ΣΚΕΦΤΟΜΑΣΤΕ ΠΟΙΕΣ ΚΑΚΙΕΣ ΥΨΩΝΟΝΤΑΙ ΩΣ ΤΕΙΧΟΣ ΠΟΥ ΜΑΣ ΧΩΡΙΖΟΥΝ ΑΠΌ ΤΟΝ ΘΕΟ ΚΑΙ ΤΟΝ ΆΛΛΟ ΚΑΙ ΚΑΝΟΥΝ ΤΟ ΣΥΜΠΑΝ ΝΑ ΠΑΣΧΕΙ. ΣΗΜΕΙΩΝΟΥΜΕ ΚΑΠΟΙΕΣ ΑΠΌ ΑΥΤΈΣ ΣΕ ΧΑΡΤΑΚΙΑ ΠΟΥ ΡΙΧΝΟΥΜΕ ΣΕ ΈΝΑ ΠΗΛΙΝΟ ΔΟΧΕΙΟ ΟΠΟΥ ΚΑΙ ΚΑΤΑΚΑΙΟΝΤΑΙ ΜΕΤΑ ΑΠΌ ΜΙΑ ΑΠΟΦΑΣΗ ΑΛΛΑΓΗΣ. ΑΚΟΛΟΥΘΕΙ ΈΝΑ ΓΙΟΡΤΙΝΟ ΤΡΑΠΕΖΕΙ ΑΦΟΥ ΔΙΑΒΑΣΤΕΙ Ο στ. 3, 10</a:t>
                      </a:r>
                    </a:p>
                    <a:p>
                      <a:pPr marL="228600" marR="0" lvl="0" indent="-228600" algn="just" defTabSz="914400" rtl="0" eaLnBrk="1" fontAlgn="base" latinLnBrk="0" hangingPunct="1">
                        <a:lnSpc>
                          <a:spcPct val="150000"/>
                        </a:lnSpc>
                        <a:spcBef>
                          <a:spcPct val="0"/>
                        </a:spcBef>
                        <a:spcAft>
                          <a:spcPct val="0"/>
                        </a:spcAft>
                        <a:buClrTx/>
                        <a:buSzTx/>
                        <a:buFontTx/>
                        <a:buAutoNum type="arabicParenBoth"/>
                        <a:tabLst/>
                        <a:defRPr/>
                      </a:pPr>
                      <a:endParaRPr kumimoji="0" lang="el-GR" sz="900" b="0" i="0" u="none" strike="noStrike" cap="none" normalizeH="0" baseline="0" dirty="0" smtClean="0">
                        <a:ln>
                          <a:noFill/>
                        </a:ln>
                        <a:solidFill>
                          <a:schemeClr val="tx1"/>
                        </a:solidFill>
                        <a:effectLst/>
                        <a:latin typeface="Palatino Linotype"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08920" y="453475"/>
            <a:ext cx="8223520" cy="54237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403648" y="260648"/>
            <a:ext cx="6143030" cy="61960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971600" y="548680"/>
            <a:ext cx="6139570" cy="52000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 Ορθογώνιο"/>
          <p:cNvSpPr>
            <a:spLocks noChangeArrowheads="1"/>
          </p:cNvSpPr>
          <p:nvPr/>
        </p:nvSpPr>
        <p:spPr bwMode="auto">
          <a:xfrm>
            <a:off x="4644008" y="260648"/>
            <a:ext cx="4104456" cy="5678478"/>
          </a:xfrm>
          <a:prstGeom prst="rect">
            <a:avLst/>
          </a:prstGeom>
          <a:noFill/>
          <a:ln w="9525">
            <a:noFill/>
            <a:miter lim="800000"/>
            <a:headEnd/>
            <a:tailEnd/>
          </a:ln>
        </p:spPr>
        <p:txBody>
          <a:bodyPr wrap="square">
            <a:spAutoFit/>
          </a:bodyPr>
          <a:lstStyle/>
          <a:p>
            <a:pPr algn="just">
              <a:lnSpc>
                <a:spcPct val="150000"/>
              </a:lnSpc>
              <a:buClr>
                <a:schemeClr val="accent2"/>
              </a:buClr>
            </a:pPr>
            <a:r>
              <a:rPr lang="el-GR" b="1" i="1" dirty="0" smtClean="0">
                <a:latin typeface="Palatino Linotype" pitchFamily="18" charset="0"/>
              </a:rPr>
              <a:t>ΙΙ. Ο ΠΡΟΦΗΤΗΣ:  ΧΩΡΟΧΡΟΝΟΣ</a:t>
            </a:r>
          </a:p>
          <a:p>
            <a:pPr algn="just">
              <a:lnSpc>
                <a:spcPct val="150000"/>
              </a:lnSpc>
              <a:buClr>
                <a:schemeClr val="accent2"/>
              </a:buClr>
            </a:pPr>
            <a:r>
              <a:rPr lang="el-GR" b="1" i="1" dirty="0" smtClean="0">
                <a:latin typeface="Palatino Linotype" pitchFamily="18" charset="0"/>
              </a:rPr>
              <a:t>ΤΟΥ ΒΙΟΥ ΚΑΙ ΤΗΣ ΠΟΛΙΤΕΙΑΣ ΤΟΥ</a:t>
            </a:r>
            <a:r>
              <a:rPr lang="el-GR" sz="2000" i="1" dirty="0">
                <a:latin typeface="Palatino Linotype" pitchFamily="18" charset="0"/>
              </a:rPr>
              <a:t> </a:t>
            </a:r>
            <a:r>
              <a:rPr lang="el-GR" dirty="0" smtClean="0">
                <a:latin typeface="Palatino Linotype" pitchFamily="18" charset="0"/>
              </a:rPr>
              <a:t>Η αφήγηση διαδραματίζεται τον 8</a:t>
            </a:r>
            <a:r>
              <a:rPr lang="el-GR" baseline="30000" dirty="0" smtClean="0">
                <a:latin typeface="Palatino Linotype" pitchFamily="18" charset="0"/>
              </a:rPr>
              <a:t>ο</a:t>
            </a:r>
            <a:r>
              <a:rPr lang="el-GR" dirty="0" smtClean="0">
                <a:latin typeface="Palatino Linotype" pitchFamily="18" charset="0"/>
              </a:rPr>
              <a:t> αι. π. Χ. την εποχή πριν την άλωση του Ισραήλ από τους </a:t>
            </a:r>
            <a:r>
              <a:rPr lang="el-GR" dirty="0" err="1" smtClean="0">
                <a:latin typeface="Palatino Linotype" pitchFamily="18" charset="0"/>
              </a:rPr>
              <a:t>Ασσυρίους</a:t>
            </a:r>
            <a:r>
              <a:rPr lang="el-GR" dirty="0" smtClean="0">
                <a:latin typeface="Palatino Linotype" pitchFamily="18" charset="0"/>
              </a:rPr>
              <a:t> που είχαν πρωτεύουσα τη Νινευί. Τότε, κατά τα χρόνια του </a:t>
            </a:r>
            <a:r>
              <a:rPr lang="el-GR" dirty="0" err="1" smtClean="0">
                <a:latin typeface="Palatino Linotype" pitchFamily="18" charset="0"/>
              </a:rPr>
              <a:t>Ιεροβοάμ</a:t>
            </a:r>
            <a:r>
              <a:rPr lang="el-GR" dirty="0" smtClean="0">
                <a:latin typeface="Palatino Linotype" pitchFamily="18" charset="0"/>
              </a:rPr>
              <a:t> του Β’ </a:t>
            </a:r>
            <a:r>
              <a:rPr lang="en-US" dirty="0" smtClean="0">
                <a:latin typeface="Palatino Linotype" pitchFamily="18" charset="0"/>
              </a:rPr>
              <a:t>(786-746 </a:t>
            </a:r>
            <a:r>
              <a:rPr lang="el-GR" dirty="0" err="1" smtClean="0">
                <a:latin typeface="Palatino Linotype" pitchFamily="18" charset="0"/>
              </a:rPr>
              <a:t>π.Χ.</a:t>
            </a:r>
            <a:r>
              <a:rPr lang="en-US" dirty="0" smtClean="0">
                <a:latin typeface="Palatino Linotype" pitchFamily="18" charset="0"/>
              </a:rPr>
              <a:t>), </a:t>
            </a:r>
            <a:r>
              <a:rPr lang="el-GR" dirty="0" smtClean="0">
                <a:latin typeface="Palatino Linotype" pitchFamily="18" charset="0"/>
              </a:rPr>
              <a:t>έδρασε ο Ιωνάς γιος του </a:t>
            </a:r>
            <a:r>
              <a:rPr lang="el-GR" dirty="0" err="1" smtClean="0">
                <a:latin typeface="Palatino Linotype" pitchFamily="18" charset="0"/>
              </a:rPr>
              <a:t>Αμαθί</a:t>
            </a:r>
            <a:r>
              <a:rPr lang="el-GR" dirty="0" smtClean="0">
                <a:latin typeface="Palatino Linotype" pitchFamily="18" charset="0"/>
              </a:rPr>
              <a:t> από την </a:t>
            </a:r>
            <a:r>
              <a:rPr lang="el-GR" dirty="0" err="1" smtClean="0">
                <a:latin typeface="Palatino Linotype" pitchFamily="18" charset="0"/>
              </a:rPr>
              <a:t>Γεχ</a:t>
            </a:r>
            <a:r>
              <a:rPr lang="el-GR" dirty="0" smtClean="0">
                <a:latin typeface="Palatino Linotype" pitchFamily="18" charset="0"/>
              </a:rPr>
              <a:t> </a:t>
            </a:r>
            <a:r>
              <a:rPr lang="el-GR" dirty="0" err="1" smtClean="0">
                <a:latin typeface="Palatino Linotype" pitchFamily="18" charset="0"/>
              </a:rPr>
              <a:t>θοφέρ</a:t>
            </a:r>
            <a:r>
              <a:rPr lang="el-GR" dirty="0" smtClean="0">
                <a:latin typeface="Palatino Linotype" pitchFamily="18" charset="0"/>
              </a:rPr>
              <a:t>, της φυλής Ζαβουλών.  </a:t>
            </a:r>
          </a:p>
          <a:p>
            <a:pPr algn="just">
              <a:lnSpc>
                <a:spcPct val="150000"/>
              </a:lnSpc>
              <a:buClr>
                <a:schemeClr val="accent2"/>
              </a:buClr>
            </a:pPr>
            <a:endParaRPr lang="el-GR" sz="1400" dirty="0" smtClean="0">
              <a:latin typeface="Palatino Linotype" pitchFamily="18" charset="0"/>
            </a:endParaRPr>
          </a:p>
          <a:p>
            <a:pPr algn="just">
              <a:lnSpc>
                <a:spcPct val="150000"/>
              </a:lnSpc>
              <a:buClr>
                <a:schemeClr val="accent2"/>
              </a:buClr>
            </a:pPr>
            <a:endParaRPr lang="el-GR" sz="1400" dirty="0" smtClean="0">
              <a:latin typeface="Palatino Linotype" pitchFamily="18" charset="0"/>
            </a:endParaRPr>
          </a:p>
          <a:p>
            <a:pPr algn="just">
              <a:lnSpc>
                <a:spcPct val="150000"/>
              </a:lnSpc>
              <a:buClr>
                <a:schemeClr val="accent2"/>
              </a:buClr>
            </a:pPr>
            <a:endParaRPr lang="el-GR" sz="1400" dirty="0">
              <a:latin typeface="Palatino Linotype"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899592" y="116632"/>
            <a:ext cx="2481108" cy="6403107"/>
          </a:xfrm>
          <a:prstGeom prst="rect">
            <a:avLst/>
          </a:prstGeom>
          <a:noFill/>
          <a:ln w="9525">
            <a:noFill/>
            <a:miter lim="800000"/>
            <a:headEnd/>
            <a:tailEnd/>
          </a:ln>
        </p:spPr>
      </p:pic>
      <p:sp>
        <p:nvSpPr>
          <p:cNvPr id="5" name="4 - TextBox"/>
          <p:cNvSpPr txBox="1"/>
          <p:nvPr/>
        </p:nvSpPr>
        <p:spPr>
          <a:xfrm>
            <a:off x="4355976" y="5013176"/>
            <a:ext cx="4464496" cy="1200329"/>
          </a:xfrm>
          <a:prstGeom prst="rect">
            <a:avLst/>
          </a:prstGeom>
          <a:noFill/>
        </p:spPr>
        <p:txBody>
          <a:bodyPr wrap="square" rtlCol="0">
            <a:spAutoFit/>
          </a:bodyPr>
          <a:lstStyle/>
          <a:p>
            <a:pPr algn="just"/>
            <a:r>
              <a:rPr lang="el-GR" dirty="0" smtClean="0">
                <a:latin typeface="Palatino Linotype" pitchFamily="18" charset="0"/>
              </a:rPr>
              <a:t>Η πατρίδα του είναι πολύ κοντά-βόρεια της </a:t>
            </a:r>
            <a:r>
              <a:rPr lang="el-GR" b="1" dirty="0" smtClean="0">
                <a:latin typeface="Palatino Linotype" pitchFamily="18" charset="0"/>
              </a:rPr>
              <a:t>Ναζαρέτ!</a:t>
            </a:r>
            <a:r>
              <a:rPr lang="el-GR" dirty="0" smtClean="0">
                <a:latin typeface="Palatino Linotype" pitchFamily="18" charset="0"/>
              </a:rPr>
              <a:t> Μέχρι σήμερα το βουνό πίσω από την Κανά ονομάζεται </a:t>
            </a:r>
            <a:r>
              <a:rPr lang="el-GR" b="1" i="1" dirty="0" smtClean="0">
                <a:latin typeface="Palatino Linotype" pitchFamily="18" charset="0"/>
              </a:rPr>
              <a:t>του Ιωνά</a:t>
            </a:r>
            <a:r>
              <a:rPr lang="el-GR" dirty="0" smtClean="0">
                <a:latin typeface="Palatino Linotype" pitchFamily="18" charset="0"/>
              </a:rPr>
              <a:t>. Ο Ιησούς ως </a:t>
            </a:r>
            <a:r>
              <a:rPr lang="el-GR" b="1" dirty="0" smtClean="0">
                <a:latin typeface="Palatino Linotype" pitchFamily="18" charset="0"/>
              </a:rPr>
              <a:t>«νέος» Ιωνάς</a:t>
            </a:r>
            <a:r>
              <a:rPr lang="el-GR" dirty="0" smtClean="0">
                <a:latin typeface="Palatino Linotype" pitchFamily="18" charset="0"/>
              </a:rPr>
              <a:t>;</a:t>
            </a:r>
            <a:endParaRPr lang="el-GR"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1 - Ορθογώνιο"/>
          <p:cNvSpPr>
            <a:spLocks noChangeArrowheads="1"/>
          </p:cNvSpPr>
          <p:nvPr/>
        </p:nvSpPr>
        <p:spPr bwMode="auto">
          <a:xfrm>
            <a:off x="4356100" y="1168400"/>
            <a:ext cx="4319588" cy="400110"/>
          </a:xfrm>
          <a:prstGeom prst="rect">
            <a:avLst/>
          </a:prstGeom>
          <a:noFill/>
          <a:ln w="9525">
            <a:noFill/>
            <a:miter lim="800000"/>
            <a:headEnd/>
            <a:tailEnd/>
          </a:ln>
        </p:spPr>
        <p:txBody>
          <a:bodyPr>
            <a:spAutoFit/>
          </a:bodyPr>
          <a:lstStyle/>
          <a:p>
            <a:pPr algn="just"/>
            <a:r>
              <a:rPr lang="el-GR" sz="2000" dirty="0" smtClean="0">
                <a:latin typeface="Palatino Linotype" pitchFamily="18" charset="0"/>
              </a:rPr>
              <a:t>. </a:t>
            </a:r>
            <a:endParaRPr lang="el-GR" sz="2000" dirty="0">
              <a:latin typeface="Palatino Linotype"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1979712" y="332656"/>
            <a:ext cx="5148064" cy="56647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l-GR" smtClean="0"/>
              <a:t>ΒΙΒΛΙΟΓΡΑΦΙΑ</a:t>
            </a:r>
            <a:endParaRPr lang="de-DE" smtClean="0"/>
          </a:p>
        </p:txBody>
      </p:sp>
      <p:sp>
        <p:nvSpPr>
          <p:cNvPr id="28675" name="Rectangle 3"/>
          <p:cNvSpPr>
            <a:spLocks noGrp="1" noChangeArrowheads="1"/>
          </p:cNvSpPr>
          <p:nvPr>
            <p:ph type="body" idx="1"/>
          </p:nvPr>
        </p:nvSpPr>
        <p:spPr/>
        <p:txBody>
          <a:bodyPr>
            <a:normAutofit fontScale="92500" lnSpcReduction="20000"/>
          </a:bodyPr>
          <a:lstStyle/>
          <a:p>
            <a:pPr lvl="1" algn="just">
              <a:buFont typeface="Wingdings" pitchFamily="2" charset="2"/>
              <a:buChar char="v"/>
            </a:pPr>
            <a:r>
              <a:rPr lang="el-GR" sz="1800" dirty="0" smtClean="0"/>
              <a:t>Το περισσότερο Υλικό το λάβαμε από το αφιερωματικό τεύχος στον Ιωνά του </a:t>
            </a:r>
            <a:r>
              <a:rPr lang="el-GR" sz="1800" i="1" dirty="0" err="1" smtClean="0"/>
              <a:t>Bibel</a:t>
            </a:r>
            <a:r>
              <a:rPr lang="el-GR" sz="1800" i="1" dirty="0" smtClean="0"/>
              <a:t> </a:t>
            </a:r>
            <a:r>
              <a:rPr lang="el-GR" sz="1800" i="1" dirty="0" err="1" smtClean="0"/>
              <a:t>heute</a:t>
            </a:r>
            <a:r>
              <a:rPr lang="el-GR" sz="1800" dirty="0" smtClean="0"/>
              <a:t> 4/08 .</a:t>
            </a:r>
          </a:p>
          <a:p>
            <a:pPr lvl="1" algn="just">
              <a:buFont typeface="Wingdings" pitchFamily="2" charset="2"/>
              <a:buChar char="v"/>
            </a:pPr>
            <a:r>
              <a:rPr lang="de-DE" sz="1800" u="sng" dirty="0" smtClean="0"/>
              <a:t>Das Buch Jona - Deutungen</a:t>
            </a:r>
            <a:r>
              <a:rPr lang="de-DE" sz="1800" dirty="0" smtClean="0"/>
              <a:t> </a:t>
            </a:r>
            <a:r>
              <a:rPr lang="el-GR" sz="1800" dirty="0" smtClean="0"/>
              <a:t> </a:t>
            </a:r>
            <a:r>
              <a:rPr lang="de-DE" sz="1800" dirty="0" smtClean="0"/>
              <a:t>zusammengestellt von Helmut </a:t>
            </a:r>
            <a:r>
              <a:rPr lang="de-DE" sz="1800" dirty="0" err="1" smtClean="0"/>
              <a:t>Greschner</a:t>
            </a:r>
            <a:r>
              <a:rPr lang="de-DE" sz="1800" dirty="0" smtClean="0"/>
              <a:t> </a:t>
            </a:r>
            <a:r>
              <a:rPr lang="el-GR" sz="1800" dirty="0" smtClean="0"/>
              <a:t>, </a:t>
            </a:r>
            <a:r>
              <a:rPr lang="de-DE" sz="1800" dirty="0" smtClean="0"/>
              <a:t>http://www.zum.de/Faecher/kR/BW/greschn/jona.htm </a:t>
            </a:r>
            <a:endParaRPr lang="el-GR" sz="1800" dirty="0" smtClean="0"/>
          </a:p>
          <a:p>
            <a:pPr lvl="1" algn="just">
              <a:buFont typeface="Wingdings" pitchFamily="2" charset="2"/>
              <a:buChar char="v"/>
            </a:pPr>
            <a:r>
              <a:rPr lang="el-GR" sz="1800" dirty="0" smtClean="0"/>
              <a:t>ΑΛΛΟΥΣ ΙΣΤΟΤΟΠΟΥΣ </a:t>
            </a:r>
            <a:r>
              <a:rPr lang="de-DE" sz="1800" dirty="0" smtClean="0"/>
              <a:t>http://www.smileatyou.com/300/1/61/33/300-1-61-33-8.html </a:t>
            </a:r>
            <a:endParaRPr lang="el-GR" sz="1800" dirty="0" smtClean="0"/>
          </a:p>
          <a:p>
            <a:pPr lvl="1" algn="just"/>
            <a:r>
              <a:rPr lang="el-GR" sz="1800" dirty="0" err="1" smtClean="0"/>
              <a:t>Βελουδία</a:t>
            </a:r>
            <a:r>
              <a:rPr lang="el-GR" sz="1800" dirty="0" smtClean="0"/>
              <a:t> Σιδέρη-Παπαδοπούλου, </a:t>
            </a:r>
            <a:r>
              <a:rPr lang="el-GR" sz="1800" dirty="0" err="1" smtClean="0"/>
              <a:t>Ὑπόμνημα</a:t>
            </a:r>
            <a:r>
              <a:rPr lang="el-GR" sz="1800" dirty="0" smtClean="0"/>
              <a:t> στο Βιβλίο </a:t>
            </a:r>
            <a:r>
              <a:rPr lang="el-GR" sz="1800" dirty="0" err="1" smtClean="0"/>
              <a:t>τοῦ</a:t>
            </a:r>
            <a:r>
              <a:rPr lang="el-GR" sz="1800" dirty="0" smtClean="0"/>
              <a:t> </a:t>
            </a:r>
            <a:r>
              <a:rPr lang="el-GR" sz="1800" dirty="0" err="1" smtClean="0"/>
              <a:t>Ἰωνᾶ</a:t>
            </a:r>
            <a:r>
              <a:rPr lang="el-GR" sz="1800" dirty="0" smtClean="0"/>
              <a:t>. </a:t>
            </a:r>
            <a:r>
              <a:rPr lang="el-GR" sz="1800" dirty="0" err="1" smtClean="0"/>
              <a:t>Εἰσαγωγικά</a:t>
            </a:r>
            <a:r>
              <a:rPr lang="el-GR" sz="1800" dirty="0" smtClean="0"/>
              <a:t>-Κείμενο-</a:t>
            </a:r>
            <a:r>
              <a:rPr lang="el-GR" sz="1800" dirty="0" err="1" smtClean="0"/>
              <a:t>Ἑρμηνεία</a:t>
            </a:r>
            <a:r>
              <a:rPr lang="el-GR" sz="1800" dirty="0" smtClean="0"/>
              <a:t>, </a:t>
            </a:r>
            <a:r>
              <a:rPr lang="el-GR" sz="1800" dirty="0" err="1" smtClean="0"/>
              <a:t>Ἀθήνα</a:t>
            </a:r>
            <a:r>
              <a:rPr lang="el-GR" sz="1800" dirty="0" smtClean="0"/>
              <a:t> 2000 (όπου και περισσότερη βιβλιογραφία)</a:t>
            </a:r>
          </a:p>
          <a:p>
            <a:pPr lvl="1" algn="just"/>
            <a:r>
              <a:rPr lang="de-DE" sz="1800" dirty="0" smtClean="0"/>
              <a:t>Joel Edmund Anderson, "</a:t>
            </a:r>
            <a:r>
              <a:rPr lang="de-DE" sz="1800" dirty="0" err="1" smtClean="0"/>
              <a:t>Jonah’s</a:t>
            </a:r>
            <a:r>
              <a:rPr lang="de-DE" sz="1800" dirty="0" smtClean="0"/>
              <a:t> </a:t>
            </a:r>
            <a:r>
              <a:rPr lang="de-DE" sz="1800" dirty="0" err="1" smtClean="0"/>
              <a:t>Peculiar</a:t>
            </a:r>
            <a:r>
              <a:rPr lang="de-DE" sz="1800" dirty="0" smtClean="0"/>
              <a:t> Re-</a:t>
            </a:r>
            <a:r>
              <a:rPr lang="de-DE" sz="1800" dirty="0" err="1" smtClean="0"/>
              <a:t>Creation</a:t>
            </a:r>
            <a:r>
              <a:rPr lang="de-DE" sz="1800" dirty="0" smtClean="0"/>
              <a:t>", </a:t>
            </a:r>
            <a:r>
              <a:rPr lang="en-US" sz="1800" i="1" dirty="0" smtClean="0"/>
              <a:t>Biblical Theology Bulletin </a:t>
            </a:r>
            <a:r>
              <a:rPr lang="en-US" sz="1800" dirty="0" smtClean="0"/>
              <a:t>41:4 (2011)</a:t>
            </a:r>
            <a:r>
              <a:rPr lang="el-GR" sz="1800" dirty="0" smtClean="0"/>
              <a:t> </a:t>
            </a:r>
            <a:r>
              <a:rPr lang="de-DE" sz="1800" dirty="0" smtClean="0"/>
              <a:t>179-188</a:t>
            </a:r>
            <a:r>
              <a:rPr lang="el-GR" sz="1800" dirty="0" smtClean="0"/>
              <a:t>. Βλ. Περίληψη στον εξαιρετικό </a:t>
            </a:r>
            <a:r>
              <a:rPr lang="el-GR" sz="1800" dirty="0" err="1" smtClean="0"/>
              <a:t>ιστότοπο</a:t>
            </a:r>
            <a:r>
              <a:rPr lang="el-GR" sz="1800" dirty="0" smtClean="0"/>
              <a:t> </a:t>
            </a:r>
            <a:r>
              <a:rPr lang="de-DE" sz="1800" dirty="0" smtClean="0">
                <a:hlinkClick r:id="rId3"/>
              </a:rPr>
              <a:t>http://biblicalstudiesblog.blogspot.com/</a:t>
            </a:r>
            <a:r>
              <a:rPr lang="el-GR" sz="1800" dirty="0" smtClean="0"/>
              <a:t> της </a:t>
            </a:r>
            <a:r>
              <a:rPr lang="el-GR" sz="1800" dirty="0" err="1" smtClean="0"/>
              <a:t>Αικ</a:t>
            </a:r>
            <a:r>
              <a:rPr lang="el-GR" sz="1800" dirty="0" smtClean="0"/>
              <a:t>. </a:t>
            </a:r>
            <a:r>
              <a:rPr lang="el-GR" sz="1800" dirty="0" err="1" smtClean="0"/>
              <a:t>Τσαλαμπούνη</a:t>
            </a:r>
            <a:endParaRPr lang="el-GR" sz="1800" dirty="0" smtClean="0"/>
          </a:p>
          <a:p>
            <a:pPr lvl="1" algn="just"/>
            <a:r>
              <a:rPr lang="el-GR" sz="1800" dirty="0" smtClean="0"/>
              <a:t>Εισήγηση </a:t>
            </a:r>
            <a:r>
              <a:rPr lang="de-DE" sz="1800" dirty="0" smtClean="0"/>
              <a:t>THE HELLENISTIC JONAH</a:t>
            </a:r>
            <a:r>
              <a:rPr lang="el-GR" sz="1800" dirty="0" smtClean="0"/>
              <a:t> της ΜΥΡΤΩ ΘΕΟΧΑΡΟΥΣ στο Συνέδριο</a:t>
            </a:r>
            <a:r>
              <a:rPr lang="en-US" sz="1800" dirty="0" smtClean="0"/>
              <a:t> 08-11.08.2011 </a:t>
            </a:r>
            <a:r>
              <a:rPr lang="el-GR" sz="1800" dirty="0" smtClean="0"/>
              <a:t>του EABS</a:t>
            </a:r>
            <a:r>
              <a:rPr lang="en-US" sz="1800" dirty="0" smtClean="0"/>
              <a:t> (</a:t>
            </a:r>
            <a:r>
              <a:rPr lang="el-GR" sz="1800" dirty="0" err="1" smtClean="0"/>
              <a:t>European</a:t>
            </a:r>
            <a:r>
              <a:rPr lang="el-GR" sz="1800" dirty="0" smtClean="0"/>
              <a:t> </a:t>
            </a:r>
            <a:r>
              <a:rPr lang="el-GR" sz="1800" dirty="0" err="1" smtClean="0"/>
              <a:t>Association</a:t>
            </a:r>
            <a:r>
              <a:rPr lang="el-GR" sz="1800" dirty="0" smtClean="0"/>
              <a:t> </a:t>
            </a:r>
            <a:r>
              <a:rPr lang="el-GR" sz="1800" dirty="0" err="1" smtClean="0"/>
              <a:t>of</a:t>
            </a:r>
            <a:r>
              <a:rPr lang="el-GR" sz="1800" dirty="0" smtClean="0"/>
              <a:t> </a:t>
            </a:r>
            <a:r>
              <a:rPr lang="el-GR" sz="1800" dirty="0" err="1" smtClean="0"/>
              <a:t>Biblical</a:t>
            </a:r>
            <a:r>
              <a:rPr lang="el-GR" sz="1800" dirty="0" smtClean="0"/>
              <a:t> </a:t>
            </a:r>
            <a:r>
              <a:rPr lang="el-GR" sz="1800" dirty="0" err="1" smtClean="0"/>
              <a:t>Studies</a:t>
            </a:r>
            <a:r>
              <a:rPr lang="en-US" sz="1800" dirty="0" smtClean="0"/>
              <a:t>)  </a:t>
            </a:r>
            <a:r>
              <a:rPr lang="el-GR" sz="1800" dirty="0" err="1" smtClean="0"/>
              <a:t>International</a:t>
            </a:r>
            <a:r>
              <a:rPr lang="el-GR" sz="1800" dirty="0" smtClean="0"/>
              <a:t> </a:t>
            </a:r>
            <a:r>
              <a:rPr lang="el-GR" sz="1800" dirty="0" err="1" smtClean="0"/>
              <a:t>Meeting</a:t>
            </a:r>
            <a:r>
              <a:rPr lang="el-GR" sz="1800" dirty="0" smtClean="0"/>
              <a:t>  Θεσσαλονίκη 2011.</a:t>
            </a:r>
          </a:p>
          <a:p>
            <a:pPr lvl="1">
              <a:buNone/>
            </a:pPr>
            <a:endParaRPr lang="el-GR" sz="1800" dirty="0" smtClean="0"/>
          </a:p>
          <a:p>
            <a:pPr lvl="1">
              <a:buNone/>
            </a:pPr>
            <a:r>
              <a:rPr lang="el-GR" sz="1800" dirty="0" smtClean="0"/>
              <a:t>Η ΠΑΡΟΥΣΑ ΠΑΡΟΥΣΙΑΣΗ ΣΥΝΟΔΕΥΕΤΑΙ ΑΠΌ ΑΡΧΕΙΟ ΣΕ </a:t>
            </a:r>
            <a:r>
              <a:rPr lang="en-US" sz="1800" dirty="0" smtClean="0"/>
              <a:t>WORD</a:t>
            </a:r>
            <a:r>
              <a:rPr lang="el-GR" sz="1800" dirty="0" smtClean="0"/>
              <a:t> </a:t>
            </a:r>
          </a:p>
          <a:p>
            <a:pPr lvl="1">
              <a:buNone/>
            </a:pPr>
            <a:r>
              <a:rPr lang="el-GR" sz="1800" dirty="0" smtClean="0"/>
              <a:t>Ο ΠΑΡΑΛΛΗΛΙΣΜΟΣ ΜΕ ΤΟ ΑΠΟΚ. 11 ΑΝΗΚΕΙ ΣΤΟΝ ΥΠΟΓΡΑΦΟΝΤΑ ΤΟ ΑΡΧΕΙΟ</a:t>
            </a:r>
            <a:r>
              <a:rPr lang="de-DE" sz="1800" dirty="0" smtClean="0"/>
              <a:t/>
            </a:r>
            <a:br>
              <a:rPr lang="de-DE" sz="1800" dirty="0" smtClean="0"/>
            </a:br>
            <a:endParaRPr lang="el-GR" sz="18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TextBox"/>
          <p:cNvSpPr>
            <a:spLocks noChangeArrowheads="1"/>
          </p:cNvSpPr>
          <p:nvPr/>
        </p:nvSpPr>
        <p:spPr bwMode="auto">
          <a:xfrm>
            <a:off x="323528" y="404664"/>
            <a:ext cx="3168352" cy="6681371"/>
          </a:xfrm>
          <a:prstGeom prst="roundRect">
            <a:avLst>
              <a:gd name="adj" fmla="val 16667"/>
            </a:avLst>
          </a:prstGeom>
          <a:noFill/>
          <a:ln w="9525">
            <a:solidFill>
              <a:schemeClr val="tx2"/>
            </a:solidFill>
            <a:round/>
            <a:headEnd/>
            <a:tailEnd/>
          </a:ln>
        </p:spPr>
        <p:txBody>
          <a:bodyPr wrap="square">
            <a:spAutoFit/>
          </a:bodyPr>
          <a:lstStyle/>
          <a:p>
            <a:pPr algn="just"/>
            <a:r>
              <a:rPr lang="el-GR" sz="2000" b="1" dirty="0" smtClean="0">
                <a:latin typeface="Palatino Linotype" pitchFamily="18" charset="0"/>
              </a:rPr>
              <a:t>Οι «</a:t>
            </a:r>
            <a:r>
              <a:rPr lang="el-GR" sz="2000" b="1" dirty="0" err="1" smtClean="0">
                <a:latin typeface="Palatino Linotype" pitchFamily="18" charset="0"/>
              </a:rPr>
              <a:t>κακοί»Ασσύριοι</a:t>
            </a:r>
            <a:r>
              <a:rPr lang="el-GR" sz="2000" b="1" dirty="0" smtClean="0">
                <a:latin typeface="Palatino Linotype" pitchFamily="18" charset="0"/>
              </a:rPr>
              <a:t>-ο εξ ανατολών εχθρός/ Κίνδυνος !!!</a:t>
            </a:r>
          </a:p>
          <a:p>
            <a:pPr algn="just"/>
            <a:r>
              <a:rPr lang="el-GR" sz="1600" i="1" dirty="0" smtClean="0"/>
              <a:t>άπλωσαν στο πέρασμα των αιώνων την κυριαρχία τους σε μεγάλο μέρος του τότε γνωστού μας κόσμου της Ε. Ανατολής. Με κύρια χαρακτηριστικά τους την εξελιγμένη στρατιωτική τακτική, τον άκρατο επεκτατισμό και την επιβολή ενός διοικητικού συστήματος που τους επέτρεπε να επεμβαίνουν γρήγορα στις εστίες αναταραχών, έμειναν στην ιστορία σαν </a:t>
            </a:r>
            <a:r>
              <a:rPr lang="el-GR" sz="1600" b="1" i="1" dirty="0" smtClean="0"/>
              <a:t>η ισχυρότερη πολεμική μηχανή της εποχής.</a:t>
            </a:r>
            <a:r>
              <a:rPr lang="el-GR" sz="1600" b="1" dirty="0" smtClean="0"/>
              <a:t> </a:t>
            </a:r>
            <a:r>
              <a:rPr lang="el-GR" sz="1600" dirty="0" smtClean="0"/>
              <a:t>Έτσι επιτάχυνε τις διαδικασίες πτώσης των Ισραήλ και Ιούδα</a:t>
            </a:r>
            <a:r>
              <a:rPr lang="el-GR" sz="1600" i="1" dirty="0" smtClean="0"/>
              <a:t> (Κ. </a:t>
            </a:r>
            <a:r>
              <a:rPr lang="el-GR" sz="1600" i="1" dirty="0" err="1" smtClean="0"/>
              <a:t>Ζάρρας</a:t>
            </a:r>
            <a:r>
              <a:rPr lang="el-GR" sz="1600" i="1" dirty="0" smtClean="0"/>
              <a:t>)</a:t>
            </a:r>
          </a:p>
          <a:p>
            <a:pPr algn="just"/>
            <a:endParaRPr lang="el-GR" sz="1600" b="1" dirty="0" smtClean="0"/>
          </a:p>
          <a:p>
            <a:pPr algn="just"/>
            <a:r>
              <a:rPr lang="de-DE" sz="1600" b="1" dirty="0" smtClean="0"/>
              <a:t>N</a:t>
            </a:r>
            <a:r>
              <a:rPr lang="el-GR" sz="1600" b="1" dirty="0" err="1" smtClean="0"/>
              <a:t>ινευί</a:t>
            </a:r>
            <a:r>
              <a:rPr lang="de-DE" sz="1600" b="1" dirty="0" smtClean="0"/>
              <a:t> = </a:t>
            </a:r>
            <a:r>
              <a:rPr lang="el-GR" sz="1600" b="1" dirty="0" smtClean="0"/>
              <a:t>Σύμβολο του Κόσμου μακριά από/χωρίς τον Θεό</a:t>
            </a:r>
          </a:p>
          <a:p>
            <a:pPr algn="just"/>
            <a:endParaRPr lang="el-GR" sz="1600" i="1" dirty="0">
              <a:latin typeface="Palatino Linotype" pitchFamily="18" charset="0"/>
            </a:endParaRPr>
          </a:p>
        </p:txBody>
      </p:sp>
      <p:sp>
        <p:nvSpPr>
          <p:cNvPr id="28676" name="4 - TextBox"/>
          <p:cNvSpPr txBox="1">
            <a:spLocks noChangeArrowheads="1"/>
          </p:cNvSpPr>
          <p:nvPr/>
        </p:nvSpPr>
        <p:spPr bwMode="auto">
          <a:xfrm>
            <a:off x="3851920" y="2780928"/>
            <a:ext cx="4824214" cy="954107"/>
          </a:xfrm>
          <a:prstGeom prst="rect">
            <a:avLst/>
          </a:prstGeom>
          <a:noFill/>
          <a:ln w="9525">
            <a:noFill/>
            <a:miter lim="800000"/>
            <a:headEnd/>
            <a:tailEnd/>
          </a:ln>
        </p:spPr>
        <p:txBody>
          <a:bodyPr wrap="square">
            <a:spAutoFit/>
          </a:bodyPr>
          <a:lstStyle/>
          <a:p>
            <a:pPr algn="ctr"/>
            <a:r>
              <a:rPr lang="el-GR" sz="1400" b="1" i="1" dirty="0" smtClean="0"/>
              <a:t>Απεικόνιση αγριότητας</a:t>
            </a:r>
            <a:r>
              <a:rPr lang="el-GR" sz="1400" i="1" dirty="0" smtClean="0"/>
              <a:t>. Οι πολεμιστές </a:t>
            </a:r>
            <a:r>
              <a:rPr lang="el-GR" sz="1400" i="1" dirty="0" smtClean="0">
                <a:solidFill>
                  <a:srgbClr val="FF0000"/>
                </a:solidFill>
              </a:rPr>
              <a:t>«Σαρακηνοί» </a:t>
            </a:r>
            <a:r>
              <a:rPr lang="el-GR" sz="1400" i="1" dirty="0" smtClean="0"/>
              <a:t>κρατούν </a:t>
            </a:r>
            <a:r>
              <a:rPr lang="el-GR" sz="1400" b="1" i="1" dirty="0" smtClean="0"/>
              <a:t>τα κεφάλια των εχθρών</a:t>
            </a:r>
            <a:r>
              <a:rPr lang="el-GR" sz="1400" i="1" dirty="0" smtClean="0"/>
              <a:t> για να καταγραφεί από τον αρχιγραμματέα η ανδρεία τους. Στο τέλος δύο αιχμάλωτοι πολέμου.</a:t>
            </a:r>
            <a:endParaRPr lang="el-GR" sz="1400" i="1" dirty="0"/>
          </a:p>
        </p:txBody>
      </p:sp>
      <p:pic>
        <p:nvPicPr>
          <p:cNvPr id="36866" name="Picture 2" descr="http://www.zum.de/Faecher/kR/BW/greschn/jonarel.jpg"/>
          <p:cNvPicPr>
            <a:picLocks noChangeAspect="1" noChangeArrowheads="1"/>
          </p:cNvPicPr>
          <p:nvPr/>
        </p:nvPicPr>
        <p:blipFill>
          <a:blip r:embed="rId3" cstate="print"/>
          <a:srcRect/>
          <a:stretch>
            <a:fillRect/>
          </a:stretch>
        </p:blipFill>
        <p:spPr bwMode="auto">
          <a:xfrm>
            <a:off x="3635896" y="332656"/>
            <a:ext cx="5098367" cy="2376264"/>
          </a:xfrm>
          <a:prstGeom prst="rect">
            <a:avLst/>
          </a:prstGeom>
          <a:noFill/>
        </p:spPr>
      </p:pic>
      <p:pic>
        <p:nvPicPr>
          <p:cNvPr id="9218" name="Picture 2"/>
          <p:cNvPicPr>
            <a:picLocks noChangeAspect="1" noChangeArrowheads="1"/>
          </p:cNvPicPr>
          <p:nvPr/>
        </p:nvPicPr>
        <p:blipFill>
          <a:blip r:embed="rId4" cstate="print"/>
          <a:srcRect/>
          <a:stretch>
            <a:fillRect/>
          </a:stretch>
        </p:blipFill>
        <p:spPr bwMode="auto">
          <a:xfrm>
            <a:off x="3851920" y="3734569"/>
            <a:ext cx="4543172" cy="312343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3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additive="base">
                                        <p:cTn id="12" dur="5000" fill="hold"/>
                                        <p:tgtEl>
                                          <p:spTgt spid="36866"/>
                                        </p:tgtEl>
                                        <p:attrNameLst>
                                          <p:attrName>ppt_x</p:attrName>
                                        </p:attrNameLst>
                                      </p:cBhvr>
                                      <p:tavLst>
                                        <p:tav tm="0">
                                          <p:val>
                                            <p:strVal val="0-#ppt_w/2"/>
                                          </p:val>
                                        </p:tav>
                                        <p:tav tm="100000">
                                          <p:val>
                                            <p:strVal val="#ppt_x"/>
                                          </p:val>
                                        </p:tav>
                                      </p:tavLst>
                                    </p:anim>
                                    <p:anim calcmode="lin" valueType="num">
                                      <p:cBhvr additive="base">
                                        <p:cTn id="13" dur="50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8676"/>
                                        </p:tgtEl>
                                        <p:attrNameLst>
                                          <p:attrName>style.visibility</p:attrName>
                                        </p:attrNameLst>
                                      </p:cBhvr>
                                      <p:to>
                                        <p:strVal val="visible"/>
                                      </p:to>
                                    </p:set>
                                    <p:animEffect transition="in" filter="box(in)">
                                      <p:cBhvr>
                                        <p:cTn id="18"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sp>
        <p:nvSpPr>
          <p:cNvPr id="30723" name="4 - Ορθογώνιο"/>
          <p:cNvSpPr>
            <a:spLocks noChangeArrowheads="1"/>
          </p:cNvSpPr>
          <p:nvPr/>
        </p:nvSpPr>
        <p:spPr bwMode="auto">
          <a:xfrm>
            <a:off x="179512" y="117693"/>
            <a:ext cx="4104456" cy="7017306"/>
          </a:xfrm>
          <a:prstGeom prst="rect">
            <a:avLst/>
          </a:prstGeom>
          <a:noFill/>
          <a:ln w="9525">
            <a:solidFill>
              <a:srgbClr val="996633"/>
            </a:solidFill>
            <a:miter lim="800000"/>
            <a:headEnd/>
            <a:tailEnd/>
          </a:ln>
        </p:spPr>
        <p:txBody>
          <a:bodyPr wrap="square">
            <a:spAutoFit/>
          </a:bodyPr>
          <a:lstStyle/>
          <a:p>
            <a:pPr algn="just"/>
            <a:r>
              <a:rPr lang="el-GR" dirty="0" smtClean="0">
                <a:latin typeface="Palatino Linotype" pitchFamily="18" charset="0"/>
              </a:rPr>
              <a:t>Σύμφωνα με το </a:t>
            </a:r>
            <a:r>
              <a:rPr lang="el-GR" b="1" dirty="0" smtClean="0">
                <a:latin typeface="Palatino Linotype" pitchFamily="18" charset="0"/>
              </a:rPr>
              <a:t>Δ’ </a:t>
            </a:r>
            <a:r>
              <a:rPr lang="el-GR" b="1" dirty="0" err="1" smtClean="0">
                <a:latin typeface="Palatino Linotype" pitchFamily="18" charset="0"/>
              </a:rPr>
              <a:t>Βασ</a:t>
            </a:r>
            <a:r>
              <a:rPr lang="el-GR" b="1" dirty="0" smtClean="0">
                <a:latin typeface="Palatino Linotype" pitchFamily="18" charset="0"/>
              </a:rPr>
              <a:t>. 14, 25-27 </a:t>
            </a:r>
            <a:r>
              <a:rPr lang="el-GR" dirty="0" smtClean="0">
                <a:latin typeface="Palatino Linotype" pitchFamily="18" charset="0"/>
              </a:rPr>
              <a:t>έδρασε στο Βόρειο Βασίλειο </a:t>
            </a:r>
            <a:r>
              <a:rPr lang="el-GR" b="1" dirty="0" smtClean="0">
                <a:latin typeface="Palatino Linotype" pitchFamily="18" charset="0"/>
              </a:rPr>
              <a:t>ευαγγελιζόμενος</a:t>
            </a:r>
            <a:r>
              <a:rPr lang="el-GR" dirty="0" smtClean="0">
                <a:latin typeface="Palatino Linotype" pitchFamily="18" charset="0"/>
              </a:rPr>
              <a:t> την αποκατάσταση των συνόρων τού </a:t>
            </a:r>
            <a:r>
              <a:rPr lang="el-GR" b="1" dirty="0" smtClean="0">
                <a:latin typeface="Palatino Linotype" pitchFamily="18" charset="0"/>
              </a:rPr>
              <a:t>έθνους του </a:t>
            </a:r>
            <a:r>
              <a:rPr lang="el-GR" dirty="0" smtClean="0">
                <a:latin typeface="Palatino Linotype" pitchFamily="18" charset="0"/>
              </a:rPr>
              <a:t>από την είσοδο </a:t>
            </a:r>
            <a:r>
              <a:rPr lang="el-GR" dirty="0" err="1" smtClean="0">
                <a:latin typeface="Palatino Linotype" pitchFamily="18" charset="0"/>
              </a:rPr>
              <a:t>Χαμάθ</a:t>
            </a:r>
            <a:r>
              <a:rPr lang="el-GR" dirty="0" smtClean="0">
                <a:latin typeface="Palatino Linotype" pitchFamily="18" charset="0"/>
              </a:rPr>
              <a:t> ως τη Νεκρά Θάλασσα. Φαίνεται μάλλον να κήρυξε σε αντίθεση προς τον προφήτη Αμώς δεινών/ της συμφοράς (</a:t>
            </a:r>
            <a:r>
              <a:rPr lang="el-GR" dirty="0" err="1" smtClean="0">
                <a:latin typeface="Palatino Linotype" pitchFamily="18" charset="0"/>
              </a:rPr>
              <a:t>πρβλ</a:t>
            </a:r>
            <a:r>
              <a:rPr lang="el-GR" dirty="0" smtClean="0">
                <a:latin typeface="Palatino Linotype" pitchFamily="18" charset="0"/>
              </a:rPr>
              <a:t>. 6, 14). </a:t>
            </a:r>
          </a:p>
          <a:p>
            <a:pPr algn="just"/>
            <a:endParaRPr lang="el-GR" dirty="0" smtClean="0">
              <a:latin typeface="Palatino Linotype" pitchFamily="18" charset="0"/>
            </a:endParaRPr>
          </a:p>
          <a:p>
            <a:pPr algn="just"/>
            <a:r>
              <a:rPr lang="el-GR" b="1" i="1" dirty="0" smtClean="0">
                <a:latin typeface="Palatino Linotype" pitchFamily="18" charset="0"/>
              </a:rPr>
              <a:t>ΙΙ. ΧΩΡΟΧΡΟΝΟΣ ΣΥΓΓΡΑΦΗΣ ΤΟΥ ΒΙΒΛΙΟΥ</a:t>
            </a:r>
          </a:p>
          <a:p>
            <a:pPr algn="just"/>
            <a:endParaRPr lang="el-GR" dirty="0" smtClean="0">
              <a:latin typeface="Palatino Linotype" pitchFamily="18" charset="0"/>
            </a:endParaRPr>
          </a:p>
          <a:p>
            <a:pPr algn="just"/>
            <a:r>
              <a:rPr lang="el-GR" dirty="0" smtClean="0">
                <a:latin typeface="Palatino Linotype" pitchFamily="18" charset="0"/>
              </a:rPr>
              <a:t>Η προφητεία συγγράφηκε, όμως πολύ αργότερα, μάλλον τον 4</a:t>
            </a:r>
            <a:r>
              <a:rPr lang="el-GR" baseline="30000" dirty="0" smtClean="0">
                <a:latin typeface="Palatino Linotype" pitchFamily="18" charset="0"/>
              </a:rPr>
              <a:t>ο</a:t>
            </a:r>
            <a:r>
              <a:rPr lang="el-GR" dirty="0" smtClean="0">
                <a:latin typeface="Palatino Linotype" pitchFamily="18" charset="0"/>
              </a:rPr>
              <a:t> αι. </a:t>
            </a:r>
            <a:r>
              <a:rPr lang="el-GR" dirty="0" err="1" smtClean="0">
                <a:latin typeface="Palatino Linotype" pitchFamily="18" charset="0"/>
              </a:rPr>
              <a:t>π.Χ.</a:t>
            </a:r>
            <a:r>
              <a:rPr lang="el-GR" dirty="0" smtClean="0">
                <a:latin typeface="Palatino Linotype" pitchFamily="18" charset="0"/>
              </a:rPr>
              <a:t> Τότε η Νινευί είχε </a:t>
            </a:r>
            <a:r>
              <a:rPr lang="el-GR" b="1" dirty="0" smtClean="0">
                <a:latin typeface="Palatino Linotype" pitchFamily="18" charset="0"/>
              </a:rPr>
              <a:t>ήδη καταστραφεί </a:t>
            </a:r>
            <a:r>
              <a:rPr lang="el-GR" dirty="0" smtClean="0">
                <a:latin typeface="Palatino Linotype" pitchFamily="18" charset="0"/>
              </a:rPr>
              <a:t>(612 </a:t>
            </a:r>
            <a:r>
              <a:rPr lang="el-GR" dirty="0" err="1" smtClean="0">
                <a:latin typeface="Palatino Linotype" pitchFamily="18" charset="0"/>
              </a:rPr>
              <a:t>π.Χ.</a:t>
            </a:r>
            <a:r>
              <a:rPr lang="el-GR" dirty="0" smtClean="0">
                <a:latin typeface="Palatino Linotype" pitchFamily="18" charset="0"/>
              </a:rPr>
              <a:t>) και οι Εβραίοι θα έλθουν αντιμέτωποι με τους Έλληνες επιγόνους του Αλεξάνδρου από τη Δύση!!! </a:t>
            </a:r>
            <a:endParaRPr lang="el-GR" sz="1050" dirty="0" smtClean="0">
              <a:latin typeface="Palatino Linotype" pitchFamily="18" charset="0"/>
            </a:endParaRPr>
          </a:p>
          <a:p>
            <a:pPr algn="just"/>
            <a:endParaRPr lang="el-GR" dirty="0" smtClean="0">
              <a:latin typeface="Palatino Linotype" pitchFamily="18" charset="0"/>
            </a:endParaRPr>
          </a:p>
          <a:p>
            <a:pPr algn="just"/>
            <a:r>
              <a:rPr lang="de-DE" b="1" dirty="0" smtClean="0"/>
              <a:t/>
            </a:r>
            <a:br>
              <a:rPr lang="de-DE" b="1" dirty="0" smtClean="0"/>
            </a:br>
            <a:endParaRPr lang="el-GR" dirty="0" smtClean="0">
              <a:latin typeface="Palatino Linotype" pitchFamily="18" charset="0"/>
            </a:endParaRPr>
          </a:p>
          <a:p>
            <a:pPr algn="just"/>
            <a:endParaRPr lang="el-GR" sz="1800" dirty="0" smtClean="0">
              <a:latin typeface="Palatino Linotype" pitchFamily="18" charset="0"/>
              <a:cs typeface="Times New Roman" pitchFamily="18" charset="0"/>
            </a:endParaRPr>
          </a:p>
          <a:p>
            <a:pPr algn="just"/>
            <a:r>
              <a:rPr lang="el-GR" dirty="0" smtClean="0">
                <a:latin typeface="Palatino Linotype" pitchFamily="18" charset="0"/>
                <a:cs typeface="Times New Roman" pitchFamily="18" charset="0"/>
              </a:rPr>
              <a:t> </a:t>
            </a:r>
            <a:endParaRPr lang="el-GR" sz="1800" dirty="0">
              <a:latin typeface="Palatino Linotype"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4644008" y="476672"/>
            <a:ext cx="4223766" cy="5945112"/>
          </a:xfrm>
          <a:prstGeom prst="rect">
            <a:avLst/>
          </a:prstGeom>
          <a:noFill/>
          <a:ln w="9525">
            <a:noFill/>
            <a:miter lim="800000"/>
            <a:headEnd/>
            <a:tailEnd/>
          </a:ln>
        </p:spPr>
      </p:pic>
      <p:sp>
        <p:nvSpPr>
          <p:cNvPr id="6" name="5 - Οδοντωτό δεξιό βέλος"/>
          <p:cNvSpPr/>
          <p:nvPr/>
        </p:nvSpPr>
        <p:spPr>
          <a:xfrm>
            <a:off x="3059832" y="3284984"/>
            <a:ext cx="1008112"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660232" y="476672"/>
            <a:ext cx="2088232" cy="5878532"/>
          </a:xfrm>
          <a:prstGeom prst="rect">
            <a:avLst/>
          </a:prstGeom>
          <a:noFill/>
          <a:ln w="9525">
            <a:solidFill>
              <a:schemeClr val="tx2"/>
            </a:solidFill>
            <a:miter lim="800000"/>
            <a:headEnd/>
            <a:tailEnd/>
          </a:ln>
        </p:spPr>
        <p:txBody>
          <a:bodyPr wrap="square" anchor="ctr">
            <a:spAutoFit/>
          </a:bodyPr>
          <a:lstStyle/>
          <a:p>
            <a:pPr algn="just"/>
            <a:r>
              <a:rPr lang="el-GR" sz="1600" dirty="0" smtClean="0">
                <a:latin typeface="Palatino Linotype" pitchFamily="18" charset="0"/>
                <a:cs typeface="Times New Roman" pitchFamily="18" charset="0"/>
              </a:rPr>
              <a:t>Στη μετάφραση των Ο’, οι οποίοι ακούγονται στην Ορθόδοξη Λατρεία, ο Ιωνάς τοποθετείται ακριβώς πριν τον </a:t>
            </a:r>
            <a:r>
              <a:rPr lang="el-GR" sz="1600" dirty="0" err="1" smtClean="0">
                <a:latin typeface="Palatino Linotype" pitchFamily="18" charset="0"/>
                <a:cs typeface="Times New Roman" pitchFamily="18" charset="0"/>
              </a:rPr>
              <a:t>Ναούμ</a:t>
            </a:r>
            <a:r>
              <a:rPr lang="el-GR" sz="1600" dirty="0" smtClean="0">
                <a:latin typeface="Palatino Linotype" pitchFamily="18" charset="0"/>
                <a:cs typeface="Times New Roman" pitchFamily="18" charset="0"/>
              </a:rPr>
              <a:t> (όπου κηρύττεται η καταστροφή της «Άγκυρας» και έτσι προκαλείται ένας διάλογος αναφορικά με τον χαρακτήρα και τη το τέλος της Νινευί και κάθε κοσμοκράτειρας Υπερδύναμης.</a:t>
            </a:r>
          </a:p>
          <a:p>
            <a:pPr algn="just"/>
            <a:endParaRPr lang="el-GR" sz="1600" dirty="0">
              <a:latin typeface="Palatino Linotype" pitchFamily="18" charset="0"/>
              <a:cs typeface="Times New Roman" pitchFamily="18" charset="0"/>
            </a:endParaRPr>
          </a:p>
          <a:p>
            <a:pPr algn="just"/>
            <a:endParaRPr lang="el-GR" sz="2000" dirty="0" smtClean="0">
              <a:latin typeface="Palatino Linotype" pitchFamily="18" charset="0"/>
              <a:cs typeface="Times New Roman" pitchFamily="18" charset="0"/>
            </a:endParaRPr>
          </a:p>
          <a:p>
            <a:pPr algn="just" eaLnBrk="0" hangingPunct="0"/>
            <a:r>
              <a:rPr lang="el-GR" sz="1800" dirty="0"/>
              <a:t/>
            </a:r>
            <a:br>
              <a:rPr lang="el-GR" sz="1800" dirty="0"/>
            </a:br>
            <a:endParaRPr lang="el-GR" sz="1800" dirty="0"/>
          </a:p>
        </p:txBody>
      </p:sp>
      <p:sp>
        <p:nvSpPr>
          <p:cNvPr id="12291"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sp>
        <p:nvSpPr>
          <p:cNvPr id="12293" name="Rectangle 4"/>
          <p:cNvSpPr>
            <a:spLocks noChangeArrowheads="1"/>
          </p:cNvSpPr>
          <p:nvPr/>
        </p:nvSpPr>
        <p:spPr bwMode="auto">
          <a:xfrm>
            <a:off x="395536" y="255131"/>
            <a:ext cx="2376190" cy="2308324"/>
          </a:xfrm>
          <a:prstGeom prst="rect">
            <a:avLst/>
          </a:prstGeom>
          <a:noFill/>
          <a:ln w="9525">
            <a:solidFill>
              <a:schemeClr val="accent2"/>
            </a:solidFill>
            <a:miter lim="800000"/>
            <a:headEnd/>
            <a:tailEnd/>
          </a:ln>
        </p:spPr>
        <p:txBody>
          <a:bodyPr wrap="square" anchor="ctr">
            <a:spAutoFit/>
          </a:bodyPr>
          <a:lstStyle/>
          <a:p>
            <a:pPr algn="just"/>
            <a:r>
              <a:rPr lang="el-GR" dirty="0" smtClean="0">
                <a:latin typeface="Palatino Linotype" pitchFamily="18" charset="0"/>
                <a:cs typeface="Times New Roman" pitchFamily="18" charset="0"/>
              </a:rPr>
              <a:t>Στο </a:t>
            </a:r>
            <a:r>
              <a:rPr lang="el-GR" dirty="0" err="1" smtClean="0">
                <a:latin typeface="Palatino Linotype" pitchFamily="18" charset="0"/>
                <a:cs typeface="Times New Roman" pitchFamily="18" charset="0"/>
              </a:rPr>
              <a:t>Μασοριτικό</a:t>
            </a:r>
            <a:r>
              <a:rPr lang="el-GR" dirty="0" smtClean="0">
                <a:latin typeface="Palatino Linotype" pitchFamily="18" charset="0"/>
                <a:cs typeface="Times New Roman" pitchFamily="18" charset="0"/>
              </a:rPr>
              <a:t> ο Ιωνάς βρίσκεται μετά τον Οβδιού και πριν τον </a:t>
            </a:r>
            <a:r>
              <a:rPr lang="el-GR" dirty="0" err="1" smtClean="0">
                <a:latin typeface="Palatino Linotype" pitchFamily="18" charset="0"/>
                <a:cs typeface="Times New Roman" pitchFamily="18" charset="0"/>
              </a:rPr>
              <a:t>Μιχαία</a:t>
            </a:r>
            <a:r>
              <a:rPr lang="el-GR" dirty="0" smtClean="0">
                <a:latin typeface="Palatino Linotype" pitchFamily="18" charset="0"/>
                <a:cs typeface="Times New Roman" pitchFamily="18" charset="0"/>
              </a:rPr>
              <a:t>. </a:t>
            </a:r>
          </a:p>
          <a:p>
            <a:pPr algn="just"/>
            <a:r>
              <a:rPr lang="de-DE" b="1" dirty="0" smtClean="0"/>
              <a:t>-&gt; </a:t>
            </a:r>
            <a:r>
              <a:rPr lang="el-GR" b="1" dirty="0" err="1" smtClean="0"/>
              <a:t>Ιωνάς=Σύμβολο</a:t>
            </a:r>
            <a:r>
              <a:rPr lang="el-GR" b="1" dirty="0" smtClean="0"/>
              <a:t> του εκλεκτού λαού που ζητά εκδίκηση εναντίον των «κακών» ! </a:t>
            </a:r>
            <a:endParaRPr lang="el-GR" b="1" dirty="0">
              <a:cs typeface="Times New Roman" pitchFamily="18" charset="0"/>
            </a:endParaRPr>
          </a:p>
        </p:txBody>
      </p:sp>
      <p:sp>
        <p:nvSpPr>
          <p:cNvPr id="5" name="4 - TextBox"/>
          <p:cNvSpPr txBox="1"/>
          <p:nvPr/>
        </p:nvSpPr>
        <p:spPr>
          <a:xfrm>
            <a:off x="1763688" y="404664"/>
            <a:ext cx="5472608" cy="1200329"/>
          </a:xfrm>
          <a:prstGeom prst="rect">
            <a:avLst/>
          </a:prstGeom>
          <a:noFill/>
        </p:spPr>
        <p:txBody>
          <a:bodyPr wrap="square" rtlCol="0">
            <a:spAutoFit/>
          </a:bodyPr>
          <a:lstStyle/>
          <a:p>
            <a:pPr algn="ctr"/>
            <a:r>
              <a:rPr lang="el-GR" b="1" dirty="0" smtClean="0"/>
              <a:t>ΙΙΙ. ΘΕΣΗ ΣΤΟΝ ΚΑΝΟΝΑ</a:t>
            </a:r>
          </a:p>
          <a:p>
            <a:pPr algn="ctr"/>
            <a:r>
              <a:rPr lang="el-GR" b="1" dirty="0" smtClean="0"/>
              <a:t>«κατάλογο των βιβλίων της Α.Γ.</a:t>
            </a:r>
          </a:p>
          <a:p>
            <a:pPr algn="ctr"/>
            <a:r>
              <a:rPr lang="el-GR" b="1" dirty="0" smtClean="0"/>
              <a:t>και του </a:t>
            </a:r>
            <a:r>
              <a:rPr lang="el-GR" b="1" dirty="0" err="1" smtClean="0"/>
              <a:t>Δωδεκαπρόφητου</a:t>
            </a:r>
            <a:r>
              <a:rPr lang="el-GR" b="1" dirty="0" smtClean="0"/>
              <a:t>»</a:t>
            </a:r>
          </a:p>
          <a:p>
            <a:pPr algn="ctr"/>
            <a:r>
              <a:rPr lang="el-GR" b="1" dirty="0" smtClean="0"/>
              <a:t>Τυχαία;;;;</a:t>
            </a:r>
            <a:endParaRPr lang="el-GR" b="1" dirty="0"/>
          </a:p>
        </p:txBody>
      </p:sp>
      <p:pic>
        <p:nvPicPr>
          <p:cNvPr id="1026" name="Picture 2"/>
          <p:cNvPicPr>
            <a:picLocks noChangeAspect="1" noChangeArrowheads="1"/>
          </p:cNvPicPr>
          <p:nvPr/>
        </p:nvPicPr>
        <p:blipFill>
          <a:blip r:embed="rId3" cstate="print"/>
          <a:srcRect/>
          <a:stretch>
            <a:fillRect/>
          </a:stretch>
        </p:blipFill>
        <p:spPr bwMode="auto">
          <a:xfrm>
            <a:off x="3491880" y="1628800"/>
            <a:ext cx="2369359" cy="3744416"/>
          </a:xfrm>
          <a:prstGeom prst="rect">
            <a:avLst/>
          </a:prstGeom>
          <a:noFill/>
          <a:ln w="9525">
            <a:noFill/>
            <a:miter lim="800000"/>
            <a:headEnd/>
            <a:tailEnd/>
          </a:ln>
        </p:spPr>
      </p:pic>
      <p:sp>
        <p:nvSpPr>
          <p:cNvPr id="7" name="6 - TextBox"/>
          <p:cNvSpPr txBox="1"/>
          <p:nvPr/>
        </p:nvSpPr>
        <p:spPr>
          <a:xfrm>
            <a:off x="539552" y="2636912"/>
            <a:ext cx="2232248" cy="4031873"/>
          </a:xfrm>
          <a:prstGeom prst="rect">
            <a:avLst/>
          </a:prstGeom>
          <a:noFill/>
        </p:spPr>
        <p:txBody>
          <a:bodyPr wrap="square" rtlCol="0">
            <a:spAutoFit/>
          </a:bodyPr>
          <a:lstStyle/>
          <a:p>
            <a:pPr algn="just"/>
            <a:r>
              <a:rPr lang="el-GR" sz="1400" dirty="0" smtClean="0">
                <a:latin typeface="Palatino Linotype" pitchFamily="18" charset="0"/>
                <a:cs typeface="Times New Roman" pitchFamily="18" charset="0"/>
              </a:rPr>
              <a:t>Στο κοινόβιο του Κουμράν στην έρημο δυτικά της Ν. Θαλάσσης, όπου προετοιμάζονταν για τον </a:t>
            </a:r>
            <a:r>
              <a:rPr lang="el-GR" sz="1400" i="1" dirty="0" smtClean="0">
                <a:latin typeface="Palatino Linotype" pitchFamily="18" charset="0"/>
                <a:cs typeface="Times New Roman" pitchFamily="18" charset="0"/>
              </a:rPr>
              <a:t>Πόλεμο των Υιών του Φωτός εναντίον αυτών του Σκότους</a:t>
            </a:r>
            <a:r>
              <a:rPr lang="el-GR" sz="1400" dirty="0" smtClean="0">
                <a:latin typeface="Palatino Linotype" pitchFamily="18" charset="0"/>
                <a:cs typeface="Times New Roman" pitchFamily="18" charset="0"/>
              </a:rPr>
              <a:t>, ο Ιωνάς είναι ο έσχατος στο </a:t>
            </a:r>
            <a:r>
              <a:rPr lang="el-GR" sz="1400" dirty="0" err="1" smtClean="0">
                <a:latin typeface="Palatino Linotype" pitchFamily="18" charset="0"/>
                <a:cs typeface="Times New Roman" pitchFamily="18" charset="0"/>
              </a:rPr>
              <a:t>Δωδεκαπρόφητο</a:t>
            </a:r>
            <a:r>
              <a:rPr lang="el-GR" sz="1400" dirty="0" smtClean="0">
                <a:latin typeface="Palatino Linotype" pitchFamily="18" charset="0"/>
                <a:cs typeface="Times New Roman" pitchFamily="18" charset="0"/>
              </a:rPr>
              <a:t> (4</a:t>
            </a:r>
            <a:r>
              <a:rPr lang="en-US" sz="1400" dirty="0" err="1" smtClean="0">
                <a:latin typeface="Palatino Linotype" pitchFamily="18" charset="0"/>
                <a:cs typeface="Times New Roman" pitchFamily="18" charset="0"/>
              </a:rPr>
              <a:t>QXIIa</a:t>
            </a:r>
            <a:r>
              <a:rPr lang="en-US" sz="1400" dirty="0" smtClean="0">
                <a:latin typeface="Palatino Linotype" pitchFamily="18" charset="0"/>
                <a:cs typeface="Times New Roman" pitchFamily="18" charset="0"/>
              </a:rPr>
              <a:t>)</a:t>
            </a:r>
            <a:r>
              <a:rPr lang="el-GR" sz="1400" dirty="0" smtClean="0">
                <a:latin typeface="Palatino Linotype" pitchFamily="18" charset="0"/>
                <a:cs typeface="Times New Roman" pitchFamily="18" charset="0"/>
              </a:rPr>
              <a:t>. Έτσι όλο το </a:t>
            </a:r>
            <a:r>
              <a:rPr lang="el-GR" sz="1400" dirty="0" err="1" smtClean="0">
                <a:latin typeface="Palatino Linotype" pitchFamily="18" charset="0"/>
                <a:cs typeface="Times New Roman" pitchFamily="18" charset="0"/>
              </a:rPr>
              <a:t>Δωδεκαπρόφητο</a:t>
            </a:r>
            <a:r>
              <a:rPr lang="el-GR" sz="1400" dirty="0" smtClean="0">
                <a:latin typeface="Palatino Linotype" pitchFamily="18" charset="0"/>
                <a:cs typeface="Times New Roman" pitchFamily="18" charset="0"/>
              </a:rPr>
              <a:t> </a:t>
            </a:r>
            <a:r>
              <a:rPr lang="el-GR" sz="1400" dirty="0" err="1" smtClean="0">
                <a:latin typeface="Palatino Linotype" pitchFamily="18" charset="0"/>
                <a:cs typeface="Times New Roman" pitchFamily="18" charset="0"/>
              </a:rPr>
              <a:t>κατακλείεται</a:t>
            </a:r>
            <a:r>
              <a:rPr lang="el-GR" sz="1400" dirty="0" smtClean="0">
                <a:latin typeface="Palatino Linotype" pitchFamily="18" charset="0"/>
                <a:cs typeface="Times New Roman" pitchFamily="18" charset="0"/>
              </a:rPr>
              <a:t> με το ερώτημα σχετικά με το που φτάνει έλεος του Θεού και τη «μοίρα» των λαών</a:t>
            </a:r>
          </a:p>
          <a:p>
            <a:endParaRPr lang="el-GR"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additive="base">
                                        <p:cTn id="12" dur="3000" fill="hold"/>
                                        <p:tgtEl>
                                          <p:spTgt spid="12293"/>
                                        </p:tgtEl>
                                        <p:attrNameLst>
                                          <p:attrName>ppt_x</p:attrName>
                                        </p:attrNameLst>
                                      </p:cBhvr>
                                      <p:tavLst>
                                        <p:tav tm="0">
                                          <p:val>
                                            <p:strVal val="0-#ppt_w/2"/>
                                          </p:val>
                                        </p:tav>
                                        <p:tav tm="100000">
                                          <p:val>
                                            <p:strVal val="#ppt_x"/>
                                          </p:val>
                                        </p:tav>
                                      </p:tavLst>
                                    </p:anim>
                                    <p:anim calcmode="lin" valueType="num">
                                      <p:cBhvr additive="base">
                                        <p:cTn id="13" dur="30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0"/>
                                        </p:tgtEl>
                                        <p:attrNameLst>
                                          <p:attrName>style.visibility</p:attrName>
                                        </p:attrNameLst>
                                      </p:cBhvr>
                                      <p:to>
                                        <p:strVal val="visible"/>
                                      </p:to>
                                    </p:set>
                                    <p:anim calcmode="lin" valueType="num">
                                      <p:cBhvr additive="base">
                                        <p:cTn id="18" dur="500" fill="hold"/>
                                        <p:tgtEl>
                                          <p:spTgt spid="12290"/>
                                        </p:tgtEl>
                                        <p:attrNameLst>
                                          <p:attrName>ppt_x</p:attrName>
                                        </p:attrNameLst>
                                      </p:cBhvr>
                                      <p:tavLst>
                                        <p:tav tm="0">
                                          <p:val>
                                            <p:strVal val="#ppt_x"/>
                                          </p:val>
                                        </p:tav>
                                        <p:tav tm="100000">
                                          <p:val>
                                            <p:strVal val="#ppt_x"/>
                                          </p:val>
                                        </p:tav>
                                      </p:tavLst>
                                    </p:anim>
                                    <p:anim calcmode="lin" valueType="num">
                                      <p:cBhvr additive="base">
                                        <p:cTn id="19"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3" grpId="0" animBg="1"/>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95536" y="110002"/>
            <a:ext cx="1656184" cy="7248138"/>
          </a:xfrm>
          <a:prstGeom prst="rect">
            <a:avLst/>
          </a:prstGeom>
          <a:noFill/>
          <a:ln w="9525">
            <a:solidFill>
              <a:schemeClr val="tx2"/>
            </a:solidFill>
            <a:miter lim="800000"/>
            <a:headEnd/>
            <a:tailEnd/>
          </a:ln>
        </p:spPr>
        <p:txBody>
          <a:bodyPr wrap="square" anchor="ctr">
            <a:spAutoFit/>
          </a:bodyPr>
          <a:lstStyle/>
          <a:p>
            <a:r>
              <a:rPr lang="el-GR" baseline="30000" dirty="0" smtClean="0"/>
              <a:t>ΜΑΣΟΡΙΤΙΚΟ</a:t>
            </a:r>
            <a:r>
              <a:rPr lang="en-US" baseline="30000" dirty="0" smtClean="0"/>
              <a:t> (</a:t>
            </a:r>
            <a:r>
              <a:rPr lang="el-GR" baseline="30000" dirty="0" smtClean="0"/>
              <a:t>ΠΡΩΤΟΤΥΠΟ</a:t>
            </a:r>
            <a:r>
              <a:rPr lang="el-GR" dirty="0" smtClean="0"/>
              <a:t> </a:t>
            </a:r>
            <a:r>
              <a:rPr lang="el-GR" sz="900" dirty="0" smtClean="0"/>
              <a:t>το οποίο στη μορφή, όμως, που υπάρχει σήμερα προέρχεται από τον 8</a:t>
            </a:r>
            <a:r>
              <a:rPr lang="el-GR" sz="900" baseline="30000" dirty="0" smtClean="0"/>
              <a:t>ο</a:t>
            </a:r>
            <a:r>
              <a:rPr lang="el-GR" sz="900" dirty="0" smtClean="0"/>
              <a:t> αι. </a:t>
            </a:r>
            <a:r>
              <a:rPr lang="el-GR" sz="900" dirty="0" err="1" smtClean="0"/>
              <a:t>μ.Χ</a:t>
            </a:r>
            <a:r>
              <a:rPr lang="el-GR" sz="900" dirty="0" smtClean="0"/>
              <a:t>. !!!</a:t>
            </a:r>
          </a:p>
          <a:p>
            <a:r>
              <a:rPr lang="el-GR" sz="1600" dirty="0" smtClean="0"/>
              <a:t>1, 2: Ο Κύριος είπε στον Ιωνά γιο του </a:t>
            </a:r>
            <a:r>
              <a:rPr lang="el-GR" sz="1600" dirty="0" err="1" smtClean="0"/>
              <a:t>Αμαθί</a:t>
            </a:r>
            <a:r>
              <a:rPr lang="el-GR" sz="1600" dirty="0" smtClean="0"/>
              <a:t>: </a:t>
            </a:r>
          </a:p>
          <a:p>
            <a:r>
              <a:rPr lang="el-GR" sz="1600" b="1" i="1" dirty="0" smtClean="0"/>
              <a:t>Σήκω να πας στη Νινευή, τη μεγάλη πόλη,</a:t>
            </a:r>
            <a:endParaRPr lang="el-GR" sz="1600" dirty="0" smtClean="0"/>
          </a:p>
          <a:p>
            <a:r>
              <a:rPr lang="el-GR" sz="1600" b="1" i="1" dirty="0" smtClean="0"/>
              <a:t>και ν' αναγγείλεις την τιμωρία της, </a:t>
            </a:r>
            <a:r>
              <a:rPr lang="el-GR" sz="1600" b="1" i="1" dirty="0" smtClean="0">
                <a:solidFill>
                  <a:srgbClr val="FF0000"/>
                </a:solidFill>
              </a:rPr>
              <a:t>γιατί είδα τη φαυλότητα των κατοίκων της</a:t>
            </a:r>
            <a:r>
              <a:rPr lang="el-GR" sz="1600" i="1" dirty="0" smtClean="0">
                <a:solidFill>
                  <a:srgbClr val="FF0000"/>
                </a:solidFill>
              </a:rPr>
              <a:t>.</a:t>
            </a:r>
          </a:p>
          <a:p>
            <a:endParaRPr lang="el-GR" sz="1400" i="1" dirty="0" smtClean="0"/>
          </a:p>
          <a:p>
            <a:r>
              <a:rPr lang="el-GR" sz="900" i="1" dirty="0" smtClean="0"/>
              <a:t>Ήδη ο συγγραφέας του Βιβλίου του Ιωνά  χρησιμοποιεί εικόνες της αρχαίας Εγγύς Ανατολής που απαντούν στις ιστορίες για τη δημιουργία και την Εδέμ των Γεν 1-3 και σε εκείνες της αναδημιουργίας και του Κατακλυσμού στα Γεν 6-9. Η θεολογική επίδραση που ασκούν αυτές οι συνδέσεις στο μήνυμα του Ιωνά και στο </a:t>
            </a:r>
            <a:r>
              <a:rPr lang="el-GR" sz="900" i="1" dirty="0" err="1" smtClean="0"/>
              <a:t>μεταιχμαλωσιακό</a:t>
            </a:r>
            <a:r>
              <a:rPr lang="el-GR" sz="900" i="1" dirty="0" smtClean="0"/>
              <a:t> κοινό του είναι σημαντική επειδή δεν αναφέρεται μόνο στο θέμα του </a:t>
            </a:r>
            <a:r>
              <a:rPr lang="el-GR" sz="900" b="1" i="1" dirty="0" smtClean="0"/>
              <a:t>αναδημιουργημένου λαού </a:t>
            </a:r>
            <a:r>
              <a:rPr lang="el-GR" sz="900" i="1" dirty="0" smtClean="0"/>
              <a:t>του Θεού αλλά επίσης στη σημασία και στο </a:t>
            </a:r>
            <a:r>
              <a:rPr lang="el-GR" sz="900" b="1" i="1" dirty="0" smtClean="0"/>
              <a:t>σκοπό του Ναού.</a:t>
            </a:r>
            <a:endParaRPr lang="el-GR" sz="900" b="1" dirty="0" smtClean="0"/>
          </a:p>
          <a:p>
            <a:pPr algn="just"/>
            <a:endParaRPr lang="el-GR" sz="2000" dirty="0" smtClean="0">
              <a:latin typeface="Palatino Linotype" pitchFamily="18" charset="0"/>
              <a:cs typeface="Times New Roman" pitchFamily="18" charset="0"/>
            </a:endParaRPr>
          </a:p>
          <a:p>
            <a:pPr algn="just" eaLnBrk="0" hangingPunct="0"/>
            <a:r>
              <a:rPr lang="el-GR" sz="1800" dirty="0"/>
              <a:t/>
            </a:r>
            <a:br>
              <a:rPr lang="el-GR" sz="1800" dirty="0"/>
            </a:br>
            <a:endParaRPr lang="el-GR" sz="1800" dirty="0"/>
          </a:p>
        </p:txBody>
      </p:sp>
      <p:sp>
        <p:nvSpPr>
          <p:cNvPr id="12291"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p>
        </p:txBody>
      </p:sp>
      <p:sp>
        <p:nvSpPr>
          <p:cNvPr id="12293" name="Rectangle 4"/>
          <p:cNvSpPr>
            <a:spLocks noChangeArrowheads="1"/>
          </p:cNvSpPr>
          <p:nvPr/>
        </p:nvSpPr>
        <p:spPr bwMode="auto">
          <a:xfrm>
            <a:off x="6156176" y="-208274"/>
            <a:ext cx="2376190" cy="7094250"/>
          </a:xfrm>
          <a:prstGeom prst="rect">
            <a:avLst/>
          </a:prstGeom>
          <a:noFill/>
          <a:ln w="9525">
            <a:solidFill>
              <a:schemeClr val="accent2"/>
            </a:solidFill>
            <a:miter lim="800000"/>
            <a:headEnd/>
            <a:tailEnd/>
          </a:ln>
        </p:spPr>
        <p:txBody>
          <a:bodyPr wrap="square" anchor="ctr">
            <a:spAutoFit/>
          </a:bodyPr>
          <a:lstStyle/>
          <a:p>
            <a:pPr marL="342900" indent="-342900" algn="just"/>
            <a:endParaRPr lang="el-GR" dirty="0" smtClean="0"/>
          </a:p>
          <a:p>
            <a:pPr marL="342900" indent="-342900" algn="just"/>
            <a:r>
              <a:rPr lang="el-GR" sz="1050" dirty="0" err="1" smtClean="0"/>
              <a:t>καὶ</a:t>
            </a:r>
            <a:r>
              <a:rPr lang="el-GR" sz="1050" dirty="0" smtClean="0"/>
              <a:t> </a:t>
            </a:r>
            <a:r>
              <a:rPr lang="el-GR" sz="1050" dirty="0" err="1" smtClean="0"/>
              <a:t>ἐγένετο</a:t>
            </a:r>
            <a:r>
              <a:rPr lang="el-GR" sz="1050" dirty="0" smtClean="0"/>
              <a:t> </a:t>
            </a:r>
            <a:r>
              <a:rPr lang="el-GR" sz="1050" dirty="0" err="1" smtClean="0"/>
              <a:t>λόγος</a:t>
            </a:r>
            <a:r>
              <a:rPr lang="el-GR" sz="1050" dirty="0" smtClean="0"/>
              <a:t> </a:t>
            </a:r>
            <a:r>
              <a:rPr lang="el-GR" sz="1050" dirty="0" err="1" smtClean="0"/>
              <a:t>Κυρίου</a:t>
            </a:r>
            <a:r>
              <a:rPr lang="el-GR" sz="1050" dirty="0" smtClean="0"/>
              <a:t> </a:t>
            </a:r>
            <a:r>
              <a:rPr lang="el-GR" sz="1050" dirty="0" err="1" smtClean="0"/>
              <a:t>πρὸς</a:t>
            </a:r>
            <a:r>
              <a:rPr lang="el-GR" sz="1050" dirty="0" smtClean="0"/>
              <a:t> </a:t>
            </a:r>
            <a:r>
              <a:rPr lang="el-GR" sz="1050" dirty="0" err="1" smtClean="0"/>
              <a:t>Ιωναν</a:t>
            </a:r>
            <a:r>
              <a:rPr lang="el-GR" sz="1050" dirty="0" smtClean="0"/>
              <a:t> </a:t>
            </a:r>
            <a:r>
              <a:rPr lang="el-GR" sz="1050" dirty="0" err="1" smtClean="0"/>
              <a:t>τὸν</a:t>
            </a:r>
            <a:r>
              <a:rPr lang="el-GR" sz="1050" dirty="0" smtClean="0"/>
              <a:t> </a:t>
            </a:r>
            <a:r>
              <a:rPr lang="el-GR" sz="1050" dirty="0" err="1" smtClean="0"/>
              <a:t>τοῦ</a:t>
            </a:r>
            <a:r>
              <a:rPr lang="el-GR" sz="1050" dirty="0" smtClean="0"/>
              <a:t> </a:t>
            </a:r>
            <a:r>
              <a:rPr lang="el-GR" sz="1050" dirty="0" err="1" smtClean="0"/>
              <a:t>Αμαθι</a:t>
            </a:r>
            <a:r>
              <a:rPr lang="el-GR" sz="1050" dirty="0" smtClean="0"/>
              <a:t> </a:t>
            </a:r>
            <a:r>
              <a:rPr lang="el-GR" sz="1050" dirty="0" err="1" smtClean="0"/>
              <a:t>λέγων</a:t>
            </a:r>
            <a:r>
              <a:rPr lang="el-GR" sz="1050" dirty="0" smtClean="0"/>
              <a:t> </a:t>
            </a:r>
          </a:p>
          <a:p>
            <a:pPr marL="342900" indent="-342900" algn="just"/>
            <a:r>
              <a:rPr lang="el-GR" i="1" dirty="0" err="1" smtClean="0"/>
              <a:t>Ἀνάστηθι</a:t>
            </a:r>
            <a:r>
              <a:rPr lang="el-GR" i="1" dirty="0" smtClean="0"/>
              <a:t> </a:t>
            </a:r>
            <a:r>
              <a:rPr lang="el-GR" i="1" dirty="0" err="1" smtClean="0"/>
              <a:t>καὶ</a:t>
            </a:r>
            <a:r>
              <a:rPr lang="el-GR" i="1" dirty="0" smtClean="0"/>
              <a:t> </a:t>
            </a:r>
            <a:r>
              <a:rPr lang="el-GR" i="1" dirty="0" err="1" smtClean="0"/>
              <a:t>πορεύθητι</a:t>
            </a:r>
            <a:r>
              <a:rPr lang="el-GR" i="1" dirty="0" smtClean="0"/>
              <a:t> </a:t>
            </a:r>
            <a:r>
              <a:rPr lang="el-GR" i="1" dirty="0" err="1" smtClean="0"/>
              <a:t>εἰς</a:t>
            </a:r>
            <a:r>
              <a:rPr lang="el-GR" i="1" dirty="0" smtClean="0"/>
              <a:t> </a:t>
            </a:r>
            <a:r>
              <a:rPr lang="el-GR" i="1" dirty="0" err="1" smtClean="0"/>
              <a:t>Νινευη</a:t>
            </a:r>
            <a:r>
              <a:rPr lang="el-GR" i="1" dirty="0" smtClean="0"/>
              <a:t> </a:t>
            </a:r>
            <a:r>
              <a:rPr lang="el-GR" i="1" dirty="0" err="1" smtClean="0"/>
              <a:t>τὴν</a:t>
            </a:r>
            <a:r>
              <a:rPr lang="el-GR" i="1" dirty="0" smtClean="0"/>
              <a:t> </a:t>
            </a:r>
            <a:r>
              <a:rPr lang="el-GR" i="1" dirty="0" err="1" smtClean="0"/>
              <a:t>πόλιν</a:t>
            </a:r>
            <a:r>
              <a:rPr lang="el-GR" i="1" dirty="0" smtClean="0"/>
              <a:t> </a:t>
            </a:r>
            <a:r>
              <a:rPr lang="el-GR" i="1" dirty="0" err="1" smtClean="0"/>
              <a:t>τὴν</a:t>
            </a:r>
            <a:r>
              <a:rPr lang="el-GR" i="1" dirty="0" smtClean="0"/>
              <a:t> </a:t>
            </a:r>
            <a:r>
              <a:rPr lang="el-GR" i="1" dirty="0" err="1" smtClean="0"/>
              <a:t>μεγάλην</a:t>
            </a:r>
            <a:r>
              <a:rPr lang="el-GR" i="1" dirty="0" smtClean="0"/>
              <a:t> </a:t>
            </a:r>
            <a:r>
              <a:rPr lang="el-GR" i="1" dirty="0" err="1" smtClean="0"/>
              <a:t>καὶ</a:t>
            </a:r>
            <a:r>
              <a:rPr lang="el-GR" i="1" dirty="0" smtClean="0"/>
              <a:t> </a:t>
            </a:r>
            <a:r>
              <a:rPr lang="el-GR" i="1" dirty="0" err="1" smtClean="0"/>
              <a:t>κήρυξον</a:t>
            </a:r>
            <a:r>
              <a:rPr lang="el-GR" i="1" dirty="0" smtClean="0"/>
              <a:t> </a:t>
            </a:r>
            <a:r>
              <a:rPr lang="el-GR" i="1" dirty="0" err="1" smtClean="0"/>
              <a:t>ἐν</a:t>
            </a:r>
            <a:r>
              <a:rPr lang="el-GR" i="1" dirty="0" smtClean="0"/>
              <a:t> </a:t>
            </a:r>
            <a:r>
              <a:rPr lang="el-GR" i="1" dirty="0" err="1" smtClean="0"/>
              <a:t>αὐτῇ</a:t>
            </a:r>
            <a:r>
              <a:rPr lang="el-GR" i="1" dirty="0" smtClean="0"/>
              <a:t> </a:t>
            </a:r>
            <a:r>
              <a:rPr lang="el-GR" i="1" dirty="0" err="1" smtClean="0">
                <a:solidFill>
                  <a:srgbClr val="C00000"/>
                </a:solidFill>
              </a:rPr>
              <a:t>ὅτι</a:t>
            </a:r>
            <a:r>
              <a:rPr lang="el-GR" i="1" dirty="0" smtClean="0">
                <a:solidFill>
                  <a:srgbClr val="C00000"/>
                </a:solidFill>
              </a:rPr>
              <a:t> </a:t>
            </a:r>
            <a:r>
              <a:rPr lang="el-GR" i="1" dirty="0" err="1" smtClean="0">
                <a:solidFill>
                  <a:srgbClr val="C00000"/>
                </a:solidFill>
              </a:rPr>
              <a:t>ἀνέβη</a:t>
            </a:r>
            <a:r>
              <a:rPr lang="el-GR" i="1" dirty="0" smtClean="0">
                <a:solidFill>
                  <a:srgbClr val="C00000"/>
                </a:solidFill>
              </a:rPr>
              <a:t> ἡ </a:t>
            </a:r>
            <a:r>
              <a:rPr lang="el-GR" i="1" dirty="0" err="1" smtClean="0">
                <a:solidFill>
                  <a:srgbClr val="C00000"/>
                </a:solidFill>
              </a:rPr>
              <a:t>κραυγὴ</a:t>
            </a:r>
            <a:r>
              <a:rPr lang="el-GR" i="1" dirty="0" smtClean="0">
                <a:solidFill>
                  <a:srgbClr val="C00000"/>
                </a:solidFill>
              </a:rPr>
              <a:t> </a:t>
            </a:r>
            <a:r>
              <a:rPr lang="el-GR" i="1" dirty="0" err="1" smtClean="0">
                <a:solidFill>
                  <a:srgbClr val="C00000"/>
                </a:solidFill>
              </a:rPr>
              <a:t>τῆς</a:t>
            </a:r>
            <a:r>
              <a:rPr lang="el-GR" i="1" dirty="0" smtClean="0">
                <a:solidFill>
                  <a:srgbClr val="C00000"/>
                </a:solidFill>
              </a:rPr>
              <a:t> </a:t>
            </a:r>
            <a:r>
              <a:rPr lang="el-GR" i="1" dirty="0" err="1" smtClean="0">
                <a:solidFill>
                  <a:srgbClr val="C00000"/>
                </a:solidFill>
              </a:rPr>
              <a:t>κακίας</a:t>
            </a:r>
            <a:r>
              <a:rPr lang="el-GR" i="1" dirty="0" smtClean="0">
                <a:solidFill>
                  <a:srgbClr val="C00000"/>
                </a:solidFill>
              </a:rPr>
              <a:t> </a:t>
            </a:r>
            <a:r>
              <a:rPr lang="el-GR" i="1" dirty="0" err="1" smtClean="0">
                <a:solidFill>
                  <a:srgbClr val="C00000"/>
                </a:solidFill>
              </a:rPr>
              <a:t>αὐτῆς</a:t>
            </a:r>
            <a:r>
              <a:rPr lang="el-GR" i="1" dirty="0" smtClean="0">
                <a:solidFill>
                  <a:srgbClr val="C00000"/>
                </a:solidFill>
              </a:rPr>
              <a:t> </a:t>
            </a:r>
            <a:r>
              <a:rPr lang="el-GR" i="1" dirty="0" err="1" smtClean="0">
                <a:solidFill>
                  <a:srgbClr val="C00000"/>
                </a:solidFill>
              </a:rPr>
              <a:t>πρός</a:t>
            </a:r>
            <a:r>
              <a:rPr lang="el-GR" i="1" dirty="0" smtClean="0">
                <a:solidFill>
                  <a:srgbClr val="C00000"/>
                </a:solidFill>
              </a:rPr>
              <a:t> με. </a:t>
            </a:r>
          </a:p>
          <a:p>
            <a:pPr marL="342900" indent="-342900" algn="just"/>
            <a:endParaRPr lang="el-GR" b="1" dirty="0" smtClean="0">
              <a:cs typeface="Times New Roman" pitchFamily="18" charset="0"/>
            </a:endParaRPr>
          </a:p>
          <a:p>
            <a:pPr marL="342900" indent="-342900" algn="just"/>
            <a:r>
              <a:rPr lang="el-GR" sz="1400" b="1" dirty="0" smtClean="0">
                <a:cs typeface="Times New Roman" pitchFamily="18" charset="0"/>
              </a:rPr>
              <a:t>Με τον τρόπο αυτό οι Ο’ συσχετίζουν την αφήγηση με τα Σόδομα και τα Γόμορρα</a:t>
            </a:r>
            <a:r>
              <a:rPr lang="en-US" sz="1400" b="1" dirty="0" smtClean="0">
                <a:cs typeface="Times New Roman" pitchFamily="18" charset="0"/>
              </a:rPr>
              <a:t> </a:t>
            </a:r>
            <a:r>
              <a:rPr lang="el-GR" sz="1400" b="1" dirty="0" smtClean="0">
                <a:cs typeface="Times New Roman" pitchFamily="18" charset="0"/>
              </a:rPr>
              <a:t>που έχει διαφορετική κατάληξη (Μ. </a:t>
            </a:r>
            <a:r>
              <a:rPr lang="el-GR" sz="1400" b="1" dirty="0" err="1" smtClean="0">
                <a:cs typeface="Times New Roman" pitchFamily="18" charset="0"/>
              </a:rPr>
              <a:t>Θεοχάρους</a:t>
            </a:r>
            <a:r>
              <a:rPr lang="el-GR" sz="1400" b="1" dirty="0" smtClean="0">
                <a:cs typeface="Times New Roman" pitchFamily="18" charset="0"/>
              </a:rPr>
              <a:t>)! </a:t>
            </a:r>
          </a:p>
          <a:p>
            <a:pPr marL="342900" indent="-342900" algn="just"/>
            <a:r>
              <a:rPr lang="el-GR" dirty="0" err="1" smtClean="0"/>
              <a:t>εἶπεν</a:t>
            </a:r>
            <a:r>
              <a:rPr lang="el-GR" dirty="0" smtClean="0"/>
              <a:t> </a:t>
            </a:r>
            <a:r>
              <a:rPr lang="el-GR" dirty="0" err="1" smtClean="0"/>
              <a:t>δὲ</a:t>
            </a:r>
            <a:r>
              <a:rPr lang="el-GR" dirty="0" smtClean="0"/>
              <a:t> </a:t>
            </a:r>
            <a:r>
              <a:rPr lang="el-GR" dirty="0" err="1" smtClean="0"/>
              <a:t>Κύριος</a:t>
            </a:r>
            <a:r>
              <a:rPr lang="el-GR" dirty="0" smtClean="0"/>
              <a:t> </a:t>
            </a:r>
            <a:r>
              <a:rPr lang="el-GR" i="1" dirty="0" err="1" smtClean="0">
                <a:solidFill>
                  <a:srgbClr val="FF0000"/>
                </a:solidFill>
              </a:rPr>
              <a:t>κραυγὴ</a:t>
            </a:r>
            <a:r>
              <a:rPr lang="el-GR" i="1" dirty="0" smtClean="0">
                <a:solidFill>
                  <a:srgbClr val="FF0000"/>
                </a:solidFill>
              </a:rPr>
              <a:t> Σοδόμων </a:t>
            </a:r>
            <a:r>
              <a:rPr lang="el-GR" i="1" dirty="0" err="1" smtClean="0">
                <a:solidFill>
                  <a:srgbClr val="FF0000"/>
                </a:solidFill>
              </a:rPr>
              <a:t>καὶ</a:t>
            </a:r>
            <a:r>
              <a:rPr lang="el-GR" i="1" dirty="0" smtClean="0">
                <a:solidFill>
                  <a:srgbClr val="FF0000"/>
                </a:solidFill>
              </a:rPr>
              <a:t> </a:t>
            </a:r>
            <a:r>
              <a:rPr lang="el-GR" i="1" dirty="0" err="1" smtClean="0">
                <a:solidFill>
                  <a:srgbClr val="FF0000"/>
                </a:solidFill>
              </a:rPr>
              <a:t>Γομόρρας</a:t>
            </a:r>
            <a:r>
              <a:rPr lang="el-GR" i="1" dirty="0" smtClean="0">
                <a:solidFill>
                  <a:srgbClr val="FF0000"/>
                </a:solidFill>
              </a:rPr>
              <a:t> </a:t>
            </a:r>
            <a:r>
              <a:rPr lang="el-GR" i="1" dirty="0" err="1" smtClean="0"/>
              <a:t>πεπλήθυνται</a:t>
            </a:r>
            <a:r>
              <a:rPr lang="el-GR" i="1" dirty="0" smtClean="0"/>
              <a:t> </a:t>
            </a:r>
            <a:r>
              <a:rPr lang="el-GR" i="1" dirty="0" err="1" smtClean="0"/>
              <a:t>καὶ</a:t>
            </a:r>
            <a:r>
              <a:rPr lang="el-GR" i="1" dirty="0" smtClean="0"/>
              <a:t> </a:t>
            </a:r>
            <a:r>
              <a:rPr lang="el-GR" i="1" dirty="0" err="1" smtClean="0"/>
              <a:t>αἱ</a:t>
            </a:r>
            <a:r>
              <a:rPr lang="el-GR" i="1" dirty="0" smtClean="0"/>
              <a:t> </a:t>
            </a:r>
            <a:r>
              <a:rPr lang="el-GR" i="1" dirty="0" err="1" smtClean="0"/>
              <a:t>ἁμαρτίαι</a:t>
            </a:r>
            <a:r>
              <a:rPr lang="el-GR" i="1" dirty="0" smtClean="0"/>
              <a:t> </a:t>
            </a:r>
            <a:r>
              <a:rPr lang="el-GR" i="1" dirty="0" err="1" smtClean="0"/>
              <a:t>αὐτῶν</a:t>
            </a:r>
            <a:r>
              <a:rPr lang="el-GR" i="1" dirty="0" smtClean="0"/>
              <a:t> </a:t>
            </a:r>
            <a:r>
              <a:rPr lang="el-GR" i="1" dirty="0" err="1" smtClean="0"/>
              <a:t>μεγάλαι</a:t>
            </a:r>
            <a:r>
              <a:rPr lang="el-GR" i="1" dirty="0" smtClean="0"/>
              <a:t> </a:t>
            </a:r>
            <a:r>
              <a:rPr lang="el-GR" i="1" dirty="0" err="1" smtClean="0"/>
              <a:t>σφόδρα</a:t>
            </a:r>
            <a:r>
              <a:rPr lang="el-GR" i="1" dirty="0" smtClean="0"/>
              <a:t> </a:t>
            </a:r>
            <a:r>
              <a:rPr lang="el-GR" i="1" dirty="0" err="1" smtClean="0"/>
              <a:t>Κ</a:t>
            </a:r>
            <a:r>
              <a:rPr lang="el-GR" sz="1100" i="1" dirty="0" err="1" smtClean="0"/>
              <a:t>αταβὰς</a:t>
            </a:r>
            <a:r>
              <a:rPr lang="el-GR" sz="1100" i="1" dirty="0" smtClean="0"/>
              <a:t> </a:t>
            </a:r>
            <a:r>
              <a:rPr lang="el-GR" sz="1100" i="1" dirty="0" err="1" smtClean="0"/>
              <a:t>οὖν</a:t>
            </a:r>
            <a:r>
              <a:rPr lang="el-GR" sz="1100" i="1" dirty="0" smtClean="0"/>
              <a:t> </a:t>
            </a:r>
            <a:r>
              <a:rPr lang="el-GR" sz="1100" i="1" dirty="0" err="1" smtClean="0"/>
              <a:t>ὄψομαι</a:t>
            </a:r>
            <a:r>
              <a:rPr lang="el-GR" sz="1100" i="1" dirty="0" smtClean="0"/>
              <a:t> </a:t>
            </a:r>
            <a:r>
              <a:rPr lang="el-GR" sz="1100" i="1" dirty="0" err="1" smtClean="0"/>
              <a:t>εἰ</a:t>
            </a:r>
            <a:r>
              <a:rPr lang="el-GR" sz="1100" i="1" dirty="0" smtClean="0"/>
              <a:t> </a:t>
            </a:r>
            <a:r>
              <a:rPr lang="el-GR" sz="1100" i="1" dirty="0" err="1" smtClean="0"/>
              <a:t>κατὰ</a:t>
            </a:r>
            <a:r>
              <a:rPr lang="el-GR" sz="1100" i="1" dirty="0" smtClean="0"/>
              <a:t> </a:t>
            </a:r>
            <a:r>
              <a:rPr lang="el-GR" sz="1100" i="1" dirty="0" err="1" smtClean="0"/>
              <a:t>τὴν</a:t>
            </a:r>
            <a:r>
              <a:rPr lang="el-GR" sz="1100" i="1" dirty="0" smtClean="0"/>
              <a:t> </a:t>
            </a:r>
            <a:r>
              <a:rPr lang="el-GR" sz="1100" i="1" dirty="0" err="1" smtClean="0"/>
              <a:t>κραυγὴν</a:t>
            </a:r>
            <a:r>
              <a:rPr lang="el-GR" sz="1100" i="1" dirty="0" smtClean="0"/>
              <a:t> </a:t>
            </a:r>
            <a:r>
              <a:rPr lang="el-GR" sz="1100" i="1" dirty="0" err="1" smtClean="0"/>
              <a:t>αὐτῶν</a:t>
            </a:r>
            <a:r>
              <a:rPr lang="el-GR" sz="1100" i="1" dirty="0" smtClean="0"/>
              <a:t> </a:t>
            </a:r>
            <a:r>
              <a:rPr lang="el-GR" sz="1100" i="1" dirty="0" err="1" smtClean="0"/>
              <a:t>τὴν</a:t>
            </a:r>
            <a:r>
              <a:rPr lang="el-GR" sz="1100" i="1" dirty="0" smtClean="0"/>
              <a:t> </a:t>
            </a:r>
            <a:r>
              <a:rPr lang="el-GR" sz="1100" i="1" dirty="0" err="1" smtClean="0"/>
              <a:t>ἐρχομένην</a:t>
            </a:r>
            <a:r>
              <a:rPr lang="el-GR" sz="1100" i="1" dirty="0" smtClean="0"/>
              <a:t> </a:t>
            </a:r>
            <a:r>
              <a:rPr lang="el-GR" sz="1100" i="1" dirty="0" err="1" smtClean="0"/>
              <a:t>πρός</a:t>
            </a:r>
            <a:r>
              <a:rPr lang="el-GR" sz="1100" i="1" dirty="0" smtClean="0"/>
              <a:t> με </a:t>
            </a:r>
            <a:r>
              <a:rPr lang="el-GR" sz="1100" i="1" dirty="0" err="1" smtClean="0"/>
              <a:t>συντελοῦνται</a:t>
            </a:r>
            <a:r>
              <a:rPr lang="el-GR" sz="1100" i="1" dirty="0" smtClean="0"/>
              <a:t> </a:t>
            </a:r>
            <a:r>
              <a:rPr lang="el-GR" sz="1100" i="1" dirty="0" err="1" smtClean="0"/>
              <a:t>εἰ</a:t>
            </a:r>
            <a:r>
              <a:rPr lang="el-GR" sz="1100" i="1" dirty="0" smtClean="0"/>
              <a:t> </a:t>
            </a:r>
            <a:r>
              <a:rPr lang="el-GR" sz="1100" i="1" dirty="0" err="1" smtClean="0"/>
              <a:t>δὲ</a:t>
            </a:r>
            <a:r>
              <a:rPr lang="el-GR" sz="1100" i="1" dirty="0" smtClean="0"/>
              <a:t> </a:t>
            </a:r>
            <a:r>
              <a:rPr lang="el-GR" sz="1100" i="1" dirty="0" err="1" smtClean="0"/>
              <a:t>μή</a:t>
            </a:r>
            <a:r>
              <a:rPr lang="el-GR" sz="1100" i="1" dirty="0" smtClean="0"/>
              <a:t> </a:t>
            </a:r>
            <a:r>
              <a:rPr lang="el-GR" sz="1100" i="1" dirty="0" err="1" smtClean="0"/>
              <a:t>ἵνα</a:t>
            </a:r>
            <a:r>
              <a:rPr lang="el-GR" sz="1100" i="1" dirty="0" smtClean="0"/>
              <a:t> </a:t>
            </a:r>
            <a:r>
              <a:rPr lang="el-GR" sz="1100" i="1" dirty="0" err="1" smtClean="0"/>
              <a:t>γνῶ</a:t>
            </a:r>
            <a:r>
              <a:rPr lang="el-GR" sz="1100" dirty="0" smtClean="0"/>
              <a:t> </a:t>
            </a:r>
            <a:r>
              <a:rPr lang="en-US" sz="1100" dirty="0" smtClean="0"/>
              <a:t>(</a:t>
            </a:r>
            <a:r>
              <a:rPr lang="el-GR" sz="1100" dirty="0" err="1" smtClean="0"/>
              <a:t>Γέν</a:t>
            </a:r>
            <a:r>
              <a:rPr lang="el-GR" sz="1100" dirty="0" smtClean="0"/>
              <a:t>.</a:t>
            </a:r>
            <a:r>
              <a:rPr lang="en-US" sz="1100" dirty="0" smtClean="0"/>
              <a:t> 18</a:t>
            </a:r>
            <a:r>
              <a:rPr lang="el-GR" sz="1100" dirty="0" smtClean="0"/>
              <a:t>, </a:t>
            </a:r>
            <a:r>
              <a:rPr lang="en-US" sz="1100" dirty="0" smtClean="0"/>
              <a:t>20)</a:t>
            </a:r>
            <a:endParaRPr lang="el-GR" sz="1100" b="1" dirty="0">
              <a:cs typeface="Times New Roman" pitchFamily="18" charset="0"/>
            </a:endParaRPr>
          </a:p>
        </p:txBody>
      </p:sp>
      <p:sp>
        <p:nvSpPr>
          <p:cNvPr id="5" name="4 - TextBox"/>
          <p:cNvSpPr txBox="1"/>
          <p:nvPr/>
        </p:nvSpPr>
        <p:spPr>
          <a:xfrm>
            <a:off x="2915816" y="0"/>
            <a:ext cx="2952328" cy="6478697"/>
          </a:xfrm>
          <a:prstGeom prst="rect">
            <a:avLst/>
          </a:prstGeom>
          <a:noFill/>
        </p:spPr>
        <p:txBody>
          <a:bodyPr wrap="square" rtlCol="0">
            <a:spAutoFit/>
          </a:bodyPr>
          <a:lstStyle/>
          <a:p>
            <a:pPr algn="ctr"/>
            <a:r>
              <a:rPr lang="el-GR" b="1" dirty="0" smtClean="0"/>
              <a:t>Ι</a:t>
            </a:r>
            <a:r>
              <a:rPr lang="en-US" b="1" dirty="0" smtClean="0"/>
              <a:t>V</a:t>
            </a:r>
            <a:r>
              <a:rPr lang="el-GR" b="1" dirty="0" smtClean="0"/>
              <a:t>. ΜΕΤΑΦΡΑΣΗ ΤΩΝ ΕΒΔΟΜΗΚΟΝΤΑ (Ο’/</a:t>
            </a:r>
            <a:r>
              <a:rPr lang="en-US" b="1" dirty="0" smtClean="0"/>
              <a:t>L</a:t>
            </a:r>
            <a:r>
              <a:rPr lang="el-GR" b="1" dirty="0" smtClean="0"/>
              <a:t>ΧΧ)</a:t>
            </a:r>
          </a:p>
          <a:p>
            <a:pPr algn="ctr"/>
            <a:r>
              <a:rPr lang="el-GR" sz="1600" b="1" dirty="0" smtClean="0"/>
              <a:t>Πρόκειται για την αρχαιότερη μετάφραση του κόσμου που εκπονήθηκε  τον 2</a:t>
            </a:r>
            <a:r>
              <a:rPr lang="el-GR" sz="1600" b="1" baseline="30000" dirty="0" smtClean="0"/>
              <a:t>ο</a:t>
            </a:r>
            <a:r>
              <a:rPr lang="el-GR" sz="1600" b="1" dirty="0" smtClean="0"/>
              <a:t> αι. στην πολιτιστική πρωτεύουσα της Οικουμένης την Αλεξάνδρεια με το Μουσείο και τη Βιβλιοθήκη στην πρώτη παγκόσμια γλώσσα: </a:t>
            </a:r>
          </a:p>
          <a:p>
            <a:pPr algn="ctr"/>
            <a:r>
              <a:rPr lang="el-GR" sz="1600" b="1" dirty="0" smtClean="0"/>
              <a:t>την Ελληνική</a:t>
            </a:r>
          </a:p>
          <a:p>
            <a:pPr algn="ctr"/>
            <a:r>
              <a:rPr lang="el-GR" sz="1600" b="1" dirty="0" smtClean="0"/>
              <a:t>προκειμένου το μήνυμα του Βιβλίου να σταλεί σε έναν </a:t>
            </a:r>
            <a:r>
              <a:rPr lang="el-GR" sz="1600" b="1" dirty="0" err="1" smtClean="0"/>
              <a:t>παγκοσμιοποιημένο</a:t>
            </a:r>
            <a:r>
              <a:rPr lang="el-GR" sz="1600" b="1" dirty="0" smtClean="0"/>
              <a:t> ελληνικό Κόσμο, οι μεταφραστές ερμηνεύουν! </a:t>
            </a:r>
            <a:r>
              <a:rPr lang="el-GR" sz="1100" b="1" dirty="0" smtClean="0"/>
              <a:t>Πλέον χαρακτηριστική η </a:t>
            </a:r>
            <a:r>
              <a:rPr lang="el-GR" sz="1100" b="1" dirty="0" err="1" smtClean="0"/>
              <a:t>μτφρ</a:t>
            </a:r>
            <a:r>
              <a:rPr lang="el-GR" sz="1100" b="1" dirty="0" smtClean="0"/>
              <a:t>. του </a:t>
            </a:r>
            <a:r>
              <a:rPr lang="el-GR" sz="1100" b="1" i="1" dirty="0" smtClean="0"/>
              <a:t>ΕΓΩ ΕΙΜΑΙ ΑΥΤΟΣ ΠΟΥ ΕΙΜΑΙ </a:t>
            </a:r>
            <a:r>
              <a:rPr lang="el-GR" sz="1100" b="1" dirty="0" smtClean="0"/>
              <a:t> (Εξ. 3) ΜΕ ΤΟ «Ο ΩΝ». Η πιο εύστοχη </a:t>
            </a:r>
            <a:r>
              <a:rPr lang="el-GR" sz="1100" b="1" dirty="0" err="1" smtClean="0"/>
              <a:t>μτφρ</a:t>
            </a:r>
            <a:r>
              <a:rPr lang="el-GR" sz="1100" b="1" dirty="0" smtClean="0"/>
              <a:t>. Παγκοσμίως!</a:t>
            </a:r>
            <a:endParaRPr lang="el-GR" b="1" dirty="0" smtClean="0"/>
          </a:p>
          <a:p>
            <a:pPr algn="ctr"/>
            <a:r>
              <a:rPr lang="el-GR" b="1" dirty="0" smtClean="0"/>
              <a:t>Προσέξτε τη διαφορά στο κοκκινισμένο Κείμενο.</a:t>
            </a:r>
          </a:p>
          <a:p>
            <a:pPr algn="ctr"/>
            <a:endParaRPr lang="el-GR" b="1" dirty="0" smtClean="0"/>
          </a:p>
          <a:p>
            <a:pPr algn="ctr"/>
            <a:r>
              <a:rPr lang="el-GR" sz="1200" b="1" dirty="0" smtClean="0"/>
              <a:t>Άρα μετά το ερώτημα σχετικά (α) με τη σημασία του Ονόματος, (β) το ιστορικό πλαίσιο του Προφήτη αλλά και (γ) της συγγραφής της Προφητείας, έπεται αυτό σχετικά (α) με τη θέση του βιβλίου στους διάφορους Κανόνες –Καταλόγους και (β) την ερμηνεία του μηνύματος  από τους Ο’</a:t>
            </a:r>
            <a:endParaRPr lang="el-GR" sz="1200" b="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293"/>
                                        </p:tgtEl>
                                        <p:attrNameLst>
                                          <p:attrName>style.visibility</p:attrName>
                                        </p:attrNameLst>
                                      </p:cBhvr>
                                      <p:to>
                                        <p:strVal val="visible"/>
                                      </p:to>
                                    </p:set>
                                    <p:anim calcmode="lin" valueType="num">
                                      <p:cBhvr additive="base">
                                        <p:cTn id="18" dur="3000" fill="hold"/>
                                        <p:tgtEl>
                                          <p:spTgt spid="12293"/>
                                        </p:tgtEl>
                                        <p:attrNameLst>
                                          <p:attrName>ppt_x</p:attrName>
                                        </p:attrNameLst>
                                      </p:cBhvr>
                                      <p:tavLst>
                                        <p:tav tm="0">
                                          <p:val>
                                            <p:strVal val="1+#ppt_w/2"/>
                                          </p:val>
                                        </p:tav>
                                        <p:tav tm="100000">
                                          <p:val>
                                            <p:strVal val="#ppt_x"/>
                                          </p:val>
                                        </p:tav>
                                      </p:tavLst>
                                    </p:anim>
                                    <p:anim calcmode="lin" valueType="num">
                                      <p:cBhvr additive="base">
                                        <p:cTn id="19" dur="3000" fill="hold"/>
                                        <p:tgtEl>
                                          <p:spTgt spid="12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Πίνακας"/>
          <p:cNvGraphicFramePr>
            <a:graphicFrameLocks noGrp="1"/>
          </p:cNvGraphicFramePr>
          <p:nvPr/>
        </p:nvGraphicFramePr>
        <p:xfrm>
          <a:off x="539552" y="249919"/>
          <a:ext cx="8280920" cy="6766167"/>
        </p:xfrm>
        <a:graphic>
          <a:graphicData uri="http://schemas.openxmlformats.org/drawingml/2006/table">
            <a:tbl>
              <a:tblPr>
                <a:tableStyleId>{35758FB7-9AC5-4552-8A53-C91805E547FA}</a:tableStyleId>
              </a:tblPr>
              <a:tblGrid>
                <a:gridCol w="4140459"/>
                <a:gridCol w="4140461"/>
              </a:tblGrid>
              <a:tr h="832906">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u="none" strike="noStrike" cap="none" normalizeH="0" baseline="0" dirty="0" smtClean="0">
                          <a:ln>
                            <a:noFill/>
                          </a:ln>
                          <a:effectLst/>
                          <a:latin typeface="Palatino Linotype" pitchFamily="18" charset="0"/>
                        </a:rPr>
                        <a:t>VI. </a:t>
                      </a:r>
                      <a:r>
                        <a:rPr kumimoji="0" lang="el-GR" sz="2000" b="1" u="none" strike="noStrike" cap="none" normalizeH="0" baseline="0" dirty="0" smtClean="0">
                          <a:ln>
                            <a:noFill/>
                          </a:ln>
                          <a:effectLst/>
                          <a:latin typeface="Palatino Linotype" pitchFamily="18" charset="0"/>
                        </a:rPr>
                        <a:t>ΑΡΧΙΤΕΚΤΟΝΙΚΗ -ΔΟΜΗΣΗ ΕΝΟΣ ΒΙΒΛΙΟΥ</a:t>
                      </a: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900" b="1" i="0" u="none" strike="noStrike" cap="none" normalizeH="0" baseline="0" dirty="0" smtClean="0">
                          <a:ln>
                            <a:noFill/>
                          </a:ln>
                          <a:solidFill>
                            <a:schemeClr val="tx1"/>
                          </a:solidFill>
                          <a:effectLst/>
                          <a:latin typeface="Palatino Linotype" pitchFamily="18" charset="0"/>
                          <a:cs typeface="Times New Roman" pitchFamily="18" charset="0"/>
                        </a:rPr>
                        <a:t>που  παρουσιάζει εξαιρετικά έναν «εναλλακτικό» προφήτη με πολύ χιούμορ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100" b="0" i="1" u="none" strike="noStrike" cap="none" normalizeH="0" baseline="0" dirty="0" smtClean="0">
                          <a:ln>
                            <a:noFill/>
                          </a:ln>
                          <a:solidFill>
                            <a:schemeClr val="tx1"/>
                          </a:solidFill>
                          <a:effectLst/>
                          <a:latin typeface="Palatino Linotype" pitchFamily="18" charset="0"/>
                          <a:cs typeface="Times New Roman" pitchFamily="18" charset="0"/>
                        </a:rPr>
                        <a:t>Παρουσιάζει ομοιότητες με τις Ιστορίες του Ηλία, με την ιστορία του πρεσβύτερου Υιού της παραβολής του Ασώτου (</a:t>
                      </a:r>
                      <a:r>
                        <a:rPr kumimoji="0" lang="el-GR" sz="1100" b="0" i="1" u="none" strike="noStrike" cap="none" normalizeH="0" baseline="0" dirty="0" err="1" smtClean="0">
                          <a:ln>
                            <a:noFill/>
                          </a:ln>
                          <a:solidFill>
                            <a:schemeClr val="tx1"/>
                          </a:solidFill>
                          <a:effectLst/>
                          <a:latin typeface="Palatino Linotype" pitchFamily="18" charset="0"/>
                          <a:cs typeface="Times New Roman" pitchFamily="18" charset="0"/>
                        </a:rPr>
                        <a:t>Λκ</a:t>
                      </a:r>
                      <a:r>
                        <a:rPr kumimoji="0" lang="el-GR" sz="1100" b="0" i="1" u="none" strike="noStrike" cap="none" normalizeH="0" baseline="0" dirty="0" smtClean="0">
                          <a:ln>
                            <a:noFill/>
                          </a:ln>
                          <a:solidFill>
                            <a:schemeClr val="tx1"/>
                          </a:solidFill>
                          <a:effectLst/>
                          <a:latin typeface="Palatino Linotype" pitchFamily="18" charset="0"/>
                          <a:cs typeface="Times New Roman" pitchFamily="18" charset="0"/>
                        </a:rPr>
                        <a:t>. 15, 11-32) αλλά και τους εργάτες στον Αμπελώνα (</a:t>
                      </a:r>
                      <a:r>
                        <a:rPr kumimoji="0" lang="el-GR" sz="1100" b="0" i="1" u="none" strike="noStrike" cap="none" normalizeH="0" baseline="0" dirty="0" err="1" smtClean="0">
                          <a:ln>
                            <a:noFill/>
                          </a:ln>
                          <a:solidFill>
                            <a:schemeClr val="tx1"/>
                          </a:solidFill>
                          <a:effectLst/>
                          <a:latin typeface="Palatino Linotype" pitchFamily="18" charset="0"/>
                          <a:cs typeface="Times New Roman" pitchFamily="18" charset="0"/>
                        </a:rPr>
                        <a:t>Μτ</a:t>
                      </a:r>
                      <a:r>
                        <a:rPr kumimoji="0" lang="el-GR" sz="1100" b="0" i="1" u="none" strike="noStrike" cap="none" normalizeH="0" baseline="0" dirty="0" smtClean="0">
                          <a:ln>
                            <a:noFill/>
                          </a:ln>
                          <a:solidFill>
                            <a:schemeClr val="tx1"/>
                          </a:solidFill>
                          <a:effectLst/>
                          <a:latin typeface="Palatino Linotype" pitchFamily="18" charset="0"/>
                          <a:cs typeface="Times New Roman" pitchFamily="18" charset="0"/>
                        </a:rPr>
                        <a:t>. 20, 1-6)</a:t>
                      </a: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443002">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u="none" strike="noStrike" cap="none" normalizeH="0" baseline="0" dirty="0" smtClean="0">
                          <a:ln>
                            <a:noFill/>
                          </a:ln>
                          <a:solidFill>
                            <a:srgbClr val="C00000"/>
                          </a:solidFill>
                          <a:effectLst/>
                          <a:latin typeface="Palatino Linotype" pitchFamily="18" charset="0"/>
                        </a:rPr>
                        <a:t>ΚΕΦΑΛΑΙΑ 1-2</a:t>
                      </a:r>
                      <a:endParaRPr kumimoji="0" lang="el-GR" sz="1600" b="0" i="0" u="none" strike="noStrike" cap="none" normalizeH="0" baseline="0" dirty="0" smtClean="0">
                        <a:ln>
                          <a:noFill/>
                        </a:ln>
                        <a:solidFill>
                          <a:srgbClr val="C00000"/>
                        </a:solidFill>
                        <a:effectLst/>
                        <a:latin typeface="Palatino Linotype" pitchFamily="18" charset="0"/>
                        <a:cs typeface="Times New Roman" pitchFamily="18" charset="0"/>
                      </a:endParaRP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u="none" strike="noStrike" cap="none" normalizeH="0" baseline="0" dirty="0" smtClean="0">
                          <a:ln>
                            <a:noFill/>
                          </a:ln>
                          <a:solidFill>
                            <a:srgbClr val="C00000"/>
                          </a:solidFill>
                          <a:effectLst/>
                          <a:latin typeface="Palatino Linotype" pitchFamily="18" charset="0"/>
                        </a:rPr>
                        <a:t>ΚΕΦΑΛΑΙΑ 3-4</a:t>
                      </a:r>
                      <a:endParaRPr kumimoji="0" lang="el-GR" sz="1600" b="0" i="0" u="none" strike="noStrike" cap="none" normalizeH="0" baseline="0" dirty="0" smtClean="0">
                        <a:ln>
                          <a:noFill/>
                        </a:ln>
                        <a:solidFill>
                          <a:srgbClr val="C00000"/>
                        </a:solidFill>
                        <a:effectLst/>
                        <a:latin typeface="Palatino Linotype" pitchFamily="18" charset="0"/>
                        <a:cs typeface="Times New Roman" pitchFamily="18" charset="0"/>
                      </a:endParaRPr>
                    </a:p>
                  </a:txBody>
                  <a:tcPr marL="61784" marR="61784" marT="0" marB="0" horzOverflow="overflow"/>
                </a:tc>
              </a:tr>
              <a:tr h="111108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1, 1-3: Ο ΙΩΝΑΣ ΚΑΙ ο ΘΕΟΣ ΤΟΥ</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Η ΕΝΤΟΛΗ ΤΟΥ ΘΕΟΥ ΚΑΙ Η ΑΡΝΗΣΗ ΤΟΥ ΙΩΝΑ</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3, 1-3</a:t>
                      </a:r>
                      <a:r>
                        <a:rPr kumimoji="0" lang="el-GR" sz="1600" b="0" i="0" u="none" strike="noStrike" cap="none" normalizeH="0" baseline="30000" dirty="0" smtClean="0">
                          <a:ln>
                            <a:noFill/>
                          </a:ln>
                          <a:solidFill>
                            <a:schemeClr val="tx1"/>
                          </a:solidFill>
                          <a:effectLst/>
                          <a:latin typeface="Palatino Linotype" pitchFamily="18" charset="0"/>
                          <a:cs typeface="Times New Roman" pitchFamily="18" charset="0"/>
                        </a:rPr>
                        <a:t>α</a:t>
                      </a: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l-GR" sz="1600" b="0" i="0" u="none" strike="noStrike" cap="none" normalizeH="0" baseline="30000" dirty="0" smtClean="0">
                          <a:ln>
                            <a:noFill/>
                          </a:ln>
                          <a:solidFill>
                            <a:schemeClr val="tx1"/>
                          </a:solidFill>
                          <a:effectLst/>
                          <a:latin typeface="Palatino Linotype" pitchFamily="18" charset="0"/>
                          <a:cs typeface="Times New Roman" pitchFamily="18" charset="0"/>
                        </a:rPr>
                        <a:t> </a:t>
                      </a: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ΙΩΝΑΣ ΚΑΙ Ο ΘΕΟΣ ΤΟΥ</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Η ΕΝΤΟΛΗ ΤΟΥ ΘΕΟΥ ΚΑΙ Η ΑΡΝΗΣΗ ΤΟΥ ΙΩΝΑ</a:t>
                      </a:r>
                    </a:p>
                  </a:txBody>
                  <a:tcPr marL="61784" marR="61784" marT="0" marB="0" horzOverflow="overflow"/>
                </a:tc>
              </a:tr>
              <a:tr h="147170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1, 4-16: ΣΤΟ «ΠΟΛΥΣΥΛΛΕΚΤΙΚΟ» ΠΛΟΙΟ ΚΑΙ ΤΗ </a:t>
                      </a:r>
                      <a:r>
                        <a:rPr kumimoji="0" lang="el-GR" sz="1600" b="0" i="1" u="none" strike="noStrike" cap="none" normalizeH="0" baseline="0" dirty="0" smtClean="0">
                          <a:ln>
                            <a:noFill/>
                          </a:ln>
                          <a:solidFill>
                            <a:schemeClr val="tx1"/>
                          </a:solidFill>
                          <a:effectLst/>
                          <a:latin typeface="Palatino Linotype" pitchFamily="18" charset="0"/>
                          <a:cs typeface="Times New Roman" pitchFamily="18" charset="0"/>
                        </a:rPr>
                        <a:t>ΜΕΣΟ</a:t>
                      </a: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ΓΕΙΟ </a:t>
                      </a:r>
                      <a:r>
                        <a:rPr kumimoji="0" lang="el-GR" sz="1100" b="0"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n-US" sz="1100" b="0" i="0" u="none" strike="noStrike" cap="none" normalizeH="0" baseline="0" dirty="0" smtClean="0">
                          <a:ln>
                            <a:noFill/>
                          </a:ln>
                          <a:solidFill>
                            <a:schemeClr val="tx1"/>
                          </a:solidFill>
                          <a:effectLst/>
                          <a:latin typeface="Palatino Linotype" pitchFamily="18" charset="0"/>
                          <a:cs typeface="Times New Roman" pitchFamily="18" charset="0"/>
                        </a:rPr>
                        <a:t>mare nostrum </a:t>
                      </a:r>
                      <a:r>
                        <a:rPr kumimoji="0" lang="el-GR" sz="1100" b="0" i="0" u="none" strike="noStrike" cap="none" normalizeH="0" baseline="0" dirty="0" smtClean="0">
                          <a:ln>
                            <a:noFill/>
                          </a:ln>
                          <a:solidFill>
                            <a:schemeClr val="tx1"/>
                          </a:solidFill>
                          <a:effectLst/>
                          <a:latin typeface="Palatino Linotype" pitchFamily="18" charset="0"/>
                          <a:cs typeface="Times New Roman" pitchFamily="18" charset="0"/>
                        </a:rPr>
                        <a:t> </a:t>
                      </a:r>
                      <a:r>
                        <a:rPr kumimoji="0" lang="el-GR" sz="1100" b="0" i="0" u="none" strike="noStrike" cap="none" normalizeH="0" baseline="0" dirty="0" err="1" smtClean="0">
                          <a:ln>
                            <a:noFill/>
                          </a:ln>
                          <a:solidFill>
                            <a:schemeClr val="tx1"/>
                          </a:solidFill>
                          <a:effectLst/>
                          <a:latin typeface="Palatino Linotype" pitchFamily="18" charset="0"/>
                          <a:cs typeface="Times New Roman" pitchFamily="18" charset="0"/>
                        </a:rPr>
                        <a:t>Πρ</a:t>
                      </a:r>
                      <a:r>
                        <a:rPr kumimoji="0" lang="el-GR" sz="1100" b="0" i="0" u="none" strike="noStrike" cap="none" normalizeH="0" baseline="0" dirty="0" smtClean="0">
                          <a:ln>
                            <a:noFill/>
                          </a:ln>
                          <a:solidFill>
                            <a:schemeClr val="tx1"/>
                          </a:solidFill>
                          <a:effectLst/>
                          <a:latin typeface="Palatino Linotype" pitchFamily="18" charset="0"/>
                          <a:cs typeface="Times New Roman" pitchFamily="18" charset="0"/>
                        </a:rPr>
                        <a:t>. 26-27 </a:t>
                      </a:r>
                      <a:r>
                        <a:rPr kumimoji="0" lang="el-GR" sz="1100" b="0" i="0" u="none" strike="noStrike" cap="none" normalizeH="0" baseline="0" dirty="0" err="1" smtClean="0">
                          <a:ln>
                            <a:noFill/>
                          </a:ln>
                          <a:solidFill>
                            <a:schemeClr val="tx1"/>
                          </a:solidFill>
                          <a:effectLst/>
                          <a:latin typeface="Palatino Linotype" pitchFamily="18" charset="0"/>
                          <a:cs typeface="Times New Roman" pitchFamily="18" charset="0"/>
                        </a:rPr>
                        <a:t>Παύλος+πλοίο+ναυάγιο</a:t>
                      </a:r>
                      <a:r>
                        <a:rPr kumimoji="0" lang="el-GR" sz="1100" b="0" i="0" u="none" strike="noStrike" cap="none" normalizeH="0" baseline="0" dirty="0" smtClean="0">
                          <a:ln>
                            <a:noFill/>
                          </a:ln>
                          <a:solidFill>
                            <a:schemeClr val="tx1"/>
                          </a:solidFill>
                          <a:effectLst/>
                          <a:latin typeface="Palatino Linotype" pitchFamily="18" charset="0"/>
                          <a:cs typeface="Times New Roman" pitchFamily="18" charset="0"/>
                        </a:rPr>
                        <a:t>: αντίστροφη εμπειρία!!!</a:t>
                      </a:r>
                      <a:r>
                        <a:rPr kumimoji="0" lang="en-US" sz="1100" b="0"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l-GR" sz="1100" b="0" i="0" u="none" strike="noStrike" cap="none" normalizeH="0" baseline="0" dirty="0" smtClean="0">
                          <a:ln>
                            <a:noFill/>
                          </a:ln>
                          <a:solidFill>
                            <a:schemeClr val="tx1"/>
                          </a:solidFill>
                          <a:effectLst/>
                          <a:latin typeface="Palatino Linotype" pitchFamily="18" charset="0"/>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Palatino Linotype" pitchFamily="18" charset="0"/>
                          <a:cs typeface="Times New Roman" pitchFamily="18" charset="0"/>
                        </a:rPr>
                        <a:t>ΤΟ ΔΕΟΣ ΤΩΝ ΑΛΛΟΔΑΠΩΝ ΝΑΥΤΩΝ ΑΠΕΝΑΝΤΙ ΣΤΟΝ ΘΕΟ ΚΑΙ Η ΕΥΑΙΣΘΗΣΙΑ ΑΠΕΝΑΝΤΙ ΣΤΟΝ ΙΩΝΑ </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1, 3β-4, 4:  ΣΤΗΝ ΕΧΘΡΙΚΗ ΝΙΝΕΥΙ-</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ΤΟ ΔΕΟΣ ΤΩΝ «ΤΟΥΡΚΩΝ ΤΗΣ ΑΓΚΥΡΑΣ» ΑΠΕΝΑΝΤΙ ΣΤΟΝ ΘΕΟ</a:t>
                      </a:r>
                    </a:p>
                  </a:txBody>
                  <a:tcPr marL="61784" marR="61784" marT="0" marB="0" horzOverflow="overflow"/>
                </a:tc>
              </a:tr>
              <a:tr h="2414829">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2, 1-11: ΙΩΝΑΣ ΚΑΙ Ο ΔΗΜΙΟΥΡΓΟΣ ΘΕΟΣ ΤΩΝ «ΕΒΡΑΙΩΝ» (ΝΑΟΣ)</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Στα βάθη της θάλασσας-στο ΧΑΟΣ-ΑΒΥΣΣΟΣ</a:t>
                      </a:r>
                      <a:r>
                        <a:rPr kumimoji="0" lang="el-GR" sz="1200" b="1" i="0" u="none" strike="noStrike" cap="none" normalizeH="0" baseline="0" dirty="0" smtClean="0">
                          <a:ln>
                            <a:noFill/>
                          </a:ln>
                          <a:solidFill>
                            <a:schemeClr val="tx1"/>
                          </a:solidFill>
                          <a:effectLst/>
                          <a:latin typeface="Palatino Linotype" pitchFamily="18" charset="0"/>
                          <a:cs typeface="Times New Roman" pitchFamily="18" charset="0"/>
                        </a:rPr>
                        <a:t> (ΓΕΝΕΣΙΣ-ΚΑΤΑΚΛΥΣΜΟΣ</a:t>
                      </a: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l-GR" sz="1200" b="1" i="0" u="none" strike="noStrike" cap="none" normalizeH="0" baseline="0" dirty="0" smtClean="0">
                          <a:ln>
                            <a:noFill/>
                          </a:ln>
                          <a:solidFill>
                            <a:schemeClr val="tx1"/>
                          </a:solidFill>
                          <a:effectLst/>
                          <a:latin typeface="Palatino Linotype" pitchFamily="18" charset="0"/>
                          <a:cs typeface="Times New Roman" pitchFamily="18" charset="0"/>
                        </a:rPr>
                        <a:t>ΚΑΤΑΠΟΝΤΙΣΜΟΣ ΣΤΗΝ ΕΡΥΘΡΑ ΘΑΛΑΣΣΑ)</a:t>
                      </a: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στα μύχια του Κήτους - </a:t>
                      </a: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M</a:t>
                      </a:r>
                      <a:r>
                        <a:rPr kumimoji="0" lang="el-GR" sz="1600" b="1" i="0" u="none" strike="noStrike" cap="none" normalizeH="0" baseline="0" dirty="0" err="1" smtClean="0">
                          <a:ln>
                            <a:noFill/>
                          </a:ln>
                          <a:solidFill>
                            <a:schemeClr val="tx1"/>
                          </a:solidFill>
                          <a:effectLst/>
                          <a:latin typeface="Palatino Linotype" pitchFamily="18" charset="0"/>
                          <a:cs typeface="Times New Roman" pitchFamily="18" charset="0"/>
                        </a:rPr>
                        <a:t>ήτρα</a:t>
                      </a: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 του </a:t>
                      </a:r>
                      <a:r>
                        <a:rPr kumimoji="0" lang="el-GR" sz="1600" b="1" i="0" u="none" strike="noStrike" cap="none" normalizeH="0" baseline="0" dirty="0" err="1" smtClean="0">
                          <a:ln>
                            <a:noFill/>
                          </a:ln>
                          <a:solidFill>
                            <a:schemeClr val="tx1"/>
                          </a:solidFill>
                          <a:effectLst/>
                          <a:latin typeface="Palatino Linotype" pitchFamily="18" charset="0"/>
                          <a:cs typeface="Times New Roman" pitchFamily="18" charset="0"/>
                        </a:rPr>
                        <a:t>Άδη</a:t>
                      </a:r>
                      <a:r>
                        <a:rPr kumimoji="0" lang="el-GR" sz="1600" b="1" i="0" u="none" strike="noStrike" cap="none" normalizeH="0" baseline="0" dirty="0" smtClean="0">
                          <a:ln>
                            <a:noFill/>
                          </a:ln>
                          <a:solidFill>
                            <a:schemeClr val="tx1"/>
                          </a:solidFill>
                          <a:effectLst/>
                          <a:latin typeface="Palatino Linotype" pitchFamily="18" charset="0"/>
                          <a:cs typeface="Times New Roman" pitchFamily="18" charset="0"/>
                        </a:rPr>
                        <a:t> (ΤΡΟΜΟΣ ΘΑΝΑΤΟΥ)</a:t>
                      </a: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4: 5-11: Ο ΙΩΝΑΣ -Ο ΘΕΟΣ ΜΕ ΤΟ ΕΛΕΟΣ (= ΜΗΤΡΙΚΑ ΣΠΛΑΧΝΑ) ΓΙΑ ΟΛΟΥΣ</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Στην πύλη της Πόλης</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Στην έρημο</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rPr>
                        <a:t>ΤΟ ΤΕΛΟΣ ΠΑΡΑΜΕΝΕΙ ΑΝΟΙΚΤΟ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Palatino Linotype" pitchFamily="18" charset="0"/>
                          <a:cs typeface="Times New Roman" pitchFamily="18" charset="0"/>
                        </a:rPr>
                        <a:t>(όπως και στο </a:t>
                      </a:r>
                      <a:r>
                        <a:rPr kumimoji="0" lang="el-GR" sz="1200" b="0" i="1" u="none" strike="noStrike" cap="none" normalizeH="0" baseline="0" dirty="0" smtClean="0">
                          <a:ln>
                            <a:noFill/>
                          </a:ln>
                          <a:solidFill>
                            <a:schemeClr val="tx1"/>
                          </a:solidFill>
                          <a:effectLst/>
                          <a:latin typeface="Palatino Linotype" pitchFamily="18" charset="0"/>
                          <a:cs typeface="Times New Roman" pitchFamily="18" charset="0"/>
                        </a:rPr>
                        <a:t>Κατά Μάρκον </a:t>
                      </a:r>
                      <a:r>
                        <a:rPr kumimoji="0" lang="el-GR" sz="1200" b="0" i="0" u="none" strike="noStrike" cap="none" normalizeH="0" baseline="0" dirty="0" smtClean="0">
                          <a:ln>
                            <a:noFill/>
                          </a:ln>
                          <a:solidFill>
                            <a:schemeClr val="tx1"/>
                          </a:solidFill>
                          <a:effectLst/>
                          <a:latin typeface="Palatino Linotype" pitchFamily="18" charset="0"/>
                          <a:cs typeface="Times New Roman" pitchFamily="18" charset="0"/>
                        </a:rPr>
                        <a:t>ή τις </a:t>
                      </a:r>
                      <a:r>
                        <a:rPr kumimoji="0" lang="el-GR" sz="1200" b="0" i="1" u="none" strike="noStrike" cap="none" normalizeH="0" baseline="0" dirty="0" smtClean="0">
                          <a:ln>
                            <a:noFill/>
                          </a:ln>
                          <a:solidFill>
                            <a:schemeClr val="tx1"/>
                          </a:solidFill>
                          <a:effectLst/>
                          <a:latin typeface="Palatino Linotype" pitchFamily="18" charset="0"/>
                          <a:cs typeface="Times New Roman" pitchFamily="18" charset="0"/>
                        </a:rPr>
                        <a:t>Πράξεις</a:t>
                      </a:r>
                      <a:r>
                        <a:rPr kumimoji="0" lang="el-GR" sz="1200" b="0" i="0" u="none" strike="noStrike" cap="none" normalizeH="0" baseline="0" dirty="0" smtClean="0">
                          <a:ln>
                            <a:noFill/>
                          </a:ln>
                          <a:solidFill>
                            <a:schemeClr val="tx1"/>
                          </a:solidFill>
                          <a:effectLst/>
                          <a:latin typeface="Palatino Linotype" pitchFamily="18" charset="0"/>
                          <a:cs typeface="Times New Roman" pitchFamily="18" charset="0"/>
                        </a:rPr>
                        <a:t>/το Δίτομο Έργο του Λουκά Προς Θεόφιλο)</a:t>
                      </a:r>
                    </a:p>
                  </a:txBody>
                  <a:tcPr marL="61784" marR="61784" marT="0" marB="0" horzOverflow="overflow"/>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 TextBox"/>
          <p:cNvSpPr>
            <a:spLocks noChangeArrowheads="1"/>
          </p:cNvSpPr>
          <p:nvPr/>
        </p:nvSpPr>
        <p:spPr bwMode="auto">
          <a:xfrm>
            <a:off x="827584" y="620688"/>
            <a:ext cx="3744912" cy="579437"/>
          </a:xfrm>
          <a:prstGeom prst="roundRect">
            <a:avLst>
              <a:gd name="adj" fmla="val 16667"/>
            </a:avLst>
          </a:prstGeom>
          <a:noFill/>
          <a:ln w="9525">
            <a:solidFill>
              <a:schemeClr val="tx2"/>
            </a:solidFill>
            <a:round/>
            <a:headEnd/>
            <a:tailEnd/>
          </a:ln>
        </p:spPr>
        <p:txBody>
          <a:bodyPr>
            <a:spAutoFit/>
          </a:bodyPr>
          <a:lstStyle/>
          <a:p>
            <a:pPr algn="just"/>
            <a:r>
              <a:rPr lang="el-GR" sz="2800" dirty="0" smtClean="0">
                <a:latin typeface="Palatino Linotype" pitchFamily="18" charset="0"/>
              </a:rPr>
              <a:t>Κι όμως!!!</a:t>
            </a:r>
            <a:endParaRPr lang="el-GR" sz="2800" dirty="0">
              <a:latin typeface="Palatino Linotype" pitchFamily="18" charset="0"/>
            </a:endParaRPr>
          </a:p>
        </p:txBody>
      </p:sp>
      <p:sp>
        <p:nvSpPr>
          <p:cNvPr id="17411" name="6 - Ορθογώνιο"/>
          <p:cNvSpPr>
            <a:spLocks noChangeArrowheads="1"/>
          </p:cNvSpPr>
          <p:nvPr/>
        </p:nvSpPr>
        <p:spPr bwMode="auto">
          <a:xfrm>
            <a:off x="4860032" y="332657"/>
            <a:ext cx="3528392" cy="6247864"/>
          </a:xfrm>
          <a:prstGeom prst="rect">
            <a:avLst/>
          </a:prstGeom>
          <a:noFill/>
          <a:ln w="9525">
            <a:solidFill>
              <a:schemeClr val="accent2"/>
            </a:solidFill>
            <a:miter lim="800000"/>
            <a:headEnd/>
            <a:tailEnd/>
          </a:ln>
        </p:spPr>
        <p:txBody>
          <a:bodyPr wrap="square">
            <a:spAutoFit/>
          </a:bodyPr>
          <a:lstStyle/>
          <a:p>
            <a:pPr algn="just"/>
            <a:r>
              <a:rPr lang="el-GR" sz="1600" dirty="0">
                <a:latin typeface="Palatino Linotype" pitchFamily="18" charset="0"/>
              </a:rPr>
              <a:t>Αντιθετικά </a:t>
            </a:r>
            <a:r>
              <a:rPr lang="el-GR" sz="1600" dirty="0" smtClean="0">
                <a:latin typeface="Palatino Linotype" pitchFamily="18" charset="0"/>
              </a:rPr>
              <a:t>προς τις άλλες προφητείες, στην επικεφαλίδα δεν μνημονεύεται ο χρόνος συγγραφής του, ούτε το όνομα του βασιλιά του Ισραήλ ή της Νινευί! Το Τέλος της είναι ανοικτό!!! Δεν ακούγονται προρρήσεις παρά μόνον μία πρόταση: </a:t>
            </a:r>
            <a:r>
              <a:rPr lang="el-GR" sz="1600" b="1" i="1" dirty="0" smtClean="0">
                <a:latin typeface="Palatino Linotype" pitchFamily="18" charset="0"/>
              </a:rPr>
              <a:t>Ακόμη σαράντα μέρες και η Νινευί καταστρέφεται! </a:t>
            </a:r>
            <a:r>
              <a:rPr lang="el-GR" sz="1600" dirty="0" smtClean="0">
                <a:latin typeface="Palatino Linotype" pitchFamily="18" charset="0"/>
              </a:rPr>
              <a:t>(3, 4). </a:t>
            </a:r>
          </a:p>
          <a:p>
            <a:pPr algn="just"/>
            <a:endParaRPr lang="el-GR" sz="1600" dirty="0" smtClean="0">
              <a:latin typeface="Palatino Linotype" pitchFamily="18" charset="0"/>
            </a:endParaRPr>
          </a:p>
          <a:p>
            <a:pPr algn="just"/>
            <a:r>
              <a:rPr lang="el-GR" sz="1600" dirty="0" smtClean="0">
                <a:latin typeface="Palatino Linotype" pitchFamily="18" charset="0"/>
              </a:rPr>
              <a:t>Στο προσκήνιο τοποθετείται η πορεία του Προφήτη. Ο Ιωνάς δεν αποστέλλεται ως κήρυκας μετάνοιας αλλά ως προάγγελος δεινών χωρίς «εάν, όταν…». Ο Ιωνάς στα μάτια των </a:t>
            </a:r>
            <a:r>
              <a:rPr lang="el-GR" sz="1600" dirty="0" err="1" smtClean="0">
                <a:latin typeface="Palatino Linotype" pitchFamily="18" charset="0"/>
              </a:rPr>
              <a:t>Νινευιτών</a:t>
            </a:r>
            <a:r>
              <a:rPr lang="el-GR" sz="1600" dirty="0" smtClean="0">
                <a:latin typeface="Palatino Linotype" pitchFamily="18" charset="0"/>
              </a:rPr>
              <a:t> δεν έχει κάποια νομιμοποίηση ή αυθεντία! Οι </a:t>
            </a:r>
            <a:r>
              <a:rPr lang="el-GR" sz="1600" dirty="0" err="1" smtClean="0">
                <a:latin typeface="Palatino Linotype" pitchFamily="18" charset="0"/>
              </a:rPr>
              <a:t>Νινευίτες</a:t>
            </a:r>
            <a:r>
              <a:rPr lang="el-GR" sz="1600" dirty="0" smtClean="0">
                <a:latin typeface="Palatino Linotype" pitchFamily="18" charset="0"/>
              </a:rPr>
              <a:t> δεν επιχειρούν να αποδράσουν, ή να απολαύσουν όσο γίνεται καλύτερα τις τελευταίες μέρες της ζωής τους. Δεν επικαλούνται το έλεος του Θεού! Κινητοποιούνται σε μετάνοια μήπως και ο Θεός ακολουθήσει το παράδειγμά τους! </a:t>
            </a:r>
            <a:endParaRPr lang="el-GR" sz="1600" dirty="0">
              <a:latin typeface="Palatino Linotype"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442068" y="1268760"/>
            <a:ext cx="3769892" cy="47466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2326</TotalTime>
  <Words>4185</Words>
  <Application>Microsoft Office PowerPoint</Application>
  <PresentationFormat>Προβολή στην οθόνη (4:3)</PresentationFormat>
  <Paragraphs>293</Paragraphs>
  <Slides>31</Slides>
  <Notes>31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Διαστημικό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ΣΩΤΗΡΗΣ</cp:lastModifiedBy>
  <cp:revision>204</cp:revision>
  <dcterms:created xsi:type="dcterms:W3CDTF">2011-10-04T13:51:50Z</dcterms:created>
  <dcterms:modified xsi:type="dcterms:W3CDTF">2015-07-06T09:00:56Z</dcterms:modified>
</cp:coreProperties>
</file>