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handoutMasterIdLst>
    <p:handoutMasterId r:id="rId39"/>
  </p:handoutMasterIdLst>
  <p:sldIdLst>
    <p:sldId id="259" r:id="rId2"/>
    <p:sldId id="292" r:id="rId3"/>
    <p:sldId id="293" r:id="rId4"/>
    <p:sldId id="297" r:id="rId5"/>
    <p:sldId id="294" r:id="rId6"/>
    <p:sldId id="291" r:id="rId7"/>
    <p:sldId id="295" r:id="rId8"/>
    <p:sldId id="296" r:id="rId9"/>
    <p:sldId id="281" r:id="rId10"/>
    <p:sldId id="285" r:id="rId11"/>
    <p:sldId id="284" r:id="rId12"/>
    <p:sldId id="288" r:id="rId13"/>
    <p:sldId id="286" r:id="rId14"/>
    <p:sldId id="287" r:id="rId15"/>
    <p:sldId id="260" r:id="rId16"/>
    <p:sldId id="261" r:id="rId17"/>
    <p:sldId id="262" r:id="rId18"/>
    <p:sldId id="264" r:id="rId19"/>
    <p:sldId id="263"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82" r:id="rId34"/>
    <p:sldId id="278" r:id="rId35"/>
    <p:sldId id="279" r:id="rId36"/>
    <p:sldId id="280" r:id="rId37"/>
    <p:sldId id="289" r:id="rId38"/>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despo@o365.uoa.gr" initials="s" lastIdx="1" clrIdx="0">
    <p:extLst>
      <p:ext uri="{19B8F6BF-5375-455C-9EA6-DF929625EA0E}">
        <p15:presenceInfo xmlns:p15="http://schemas.microsoft.com/office/powerpoint/2012/main" userId="sotdespo@o365.uoa.g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16T12:50:57.891"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A550CBDC-9DDE-4D9B-820C-5A39540B66E1}" type="datetimeFigureOut">
              <a:rPr lang="el-GR" smtClean="0"/>
              <a:t>29/1/2022</a:t>
            </a:fld>
            <a:endParaRPr lang="el-GR"/>
          </a:p>
        </p:txBody>
      </p:sp>
      <p:sp>
        <p:nvSpPr>
          <p:cNvPr id="4" name="Θέση υποσέλιδου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el-GR"/>
          </a:p>
        </p:txBody>
      </p:sp>
      <p:sp>
        <p:nvSpPr>
          <p:cNvPr id="5" name="Θέση αριθμού διαφάνειας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7FC4E536-4FA1-4FF1-992B-F1C787A2B046}" type="slidenum">
              <a:rPr lang="el-GR" smtClean="0"/>
              <a:t>‹#›</a:t>
            </a:fld>
            <a:endParaRPr lang="el-GR"/>
          </a:p>
        </p:txBody>
      </p:sp>
    </p:spTree>
    <p:extLst>
      <p:ext uri="{BB962C8B-B14F-4D97-AF65-F5344CB8AC3E}">
        <p14:creationId xmlns:p14="http://schemas.microsoft.com/office/powerpoint/2010/main" val="37874073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4337081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616592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18810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254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663703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64169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97280" y="2958274"/>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515944" y="2958273"/>
            <a:ext cx="4639736" cy="291082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74968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41957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2D6E202-B606-4609-B914-27C9371A1F6D}" type="datetime1">
              <a:rPr lang="en-US" smtClean="0"/>
              <a:t>1/29/2022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16427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952690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lvl1pPr>
          </a:lstStyle>
          <a:p>
            <a:fld id="{62D6E202-B606-4609-B914-27C9371A1F6D}" type="datetime1">
              <a:rPr lang="en-US" smtClean="0"/>
              <a:t>1/29/2022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66167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17105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ail.yahoo.com/d/folders/3#_ftn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willy-fries.ch/das-grosse-gastmahl/"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cholar.uoa.gr/sotdespo/presentations/%C2%AB%CE%BF-%E2%80%98%CE%AC%CE%B3%CE%BD%CF%89%CF%83%CF%84%CE%BF%CF%82%E2%80%99-%CE%B8%CE%B5%CF%8C%CF%82-%CE%BA%CE%B1%CE%B9-%CE%BF-%E2%80%98%CE%AC%CE%B3%CE%BD%CF%89%CF%83%CF%84%CE%BF%CF%82%E2%80%99-%CE%B1%CF%80%CF%8C%CF%83%CF%84%CE%BF%CE%BB%CE%BF%CF%82-%CF%84%CF%89%CE%BD-%E2%80%98%E2%80%98%CE%B1%CE%BB%CE%BB%CE%BF%CE%B4%CE%B1%CF%80%CF%8E%CE%BD%E2%80%99%E2%80%99-%CF%80%CE%B1%CF%8D%CE%BB%CE%BF%CF%82%C2%BB-0" TargetMode="External"/><Relationship Id="rId7" Type="http://schemas.openxmlformats.org/officeDocument/2006/relationships/hyperlink" Target="http://scholar.uoa.gr/sotdespo/presentations?page=1"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cholar.uoa.gr/sotdespo/presentations/%CF%80%CE%B1%CF%8D%CE%BB%CE%BF%CF%82-%CE%BA%CE%B1%CE%B9-%CE%B7%CE%B8%CE%B9%CE%BA%CE%AE-%CF%84%CE%BF%CF%85-%CE%B4%CE%B9%CE%B1%CE%B4%CE%B9%CE%BA%CF%84%CF%8D%CE%BF%CF%85-%CF%83%CF%84%CE%BF%CE%BD-%CF%80%CE%B1%CE%B3%CE%BA%CE%BF%CF%83%CE%BC%CE%B9%CE%BF%CF%80%CE%BF%CE%B9%CE%B7%CE%BC%CE%AD%CE%BD%CE%BF-%CE%BA%CF%8C%CF%83%CE%BC%CE%BF-%CF%84%CE%BF%CF%85-1%CE%BF%CF%85-%CE%BC%CF%87-%CE%B1%CE%B9" TargetMode="External"/><Relationship Id="rId5" Type="http://schemas.openxmlformats.org/officeDocument/2006/relationships/hyperlink" Target="https://www.pemptousia.gr/2021/06/apodomontas-mithous-peri-tou-apostolou-pavlou/" TargetMode="External"/><Relationship Id="rId4" Type="http://schemas.openxmlformats.org/officeDocument/2006/relationships/hyperlink" Target="http://scholar.uoa.gr/sotdespo/presentations/%CE%B1%CF%80%CE%BF%CE%B4%CE%BF%CE%BC%CF%8E%CE%BD%CF%84%CE%B1%CF%82-%CE%BC%CF%8D%CE%B8%CE%BF%CF%85%CF%82-%CF%80%CE%B5%CF%81%CE%AF-%CF%84%CE%BF%CF%85-%CE%B1%CF%80%CE%BF%CF%83%CF%84%CF%8C%CE%BB%CE%BF%CF%85-%CF%80%CE%B1%CF%8D%CE%BB%CE%BF%CF%85-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etter&#10;&#10;Description automatically generated">
            <a:extLst>
              <a:ext uri="{FF2B5EF4-FFF2-40B4-BE49-F238E27FC236}">
                <a16:creationId xmlns:a16="http://schemas.microsoft.com/office/drawing/2014/main" id="{C0A0DCE1-368D-4416-AB5E-CF15712E3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6"/>
            <a:ext cx="12192000" cy="6860032"/>
          </a:xfrm>
          <a:prstGeom prst="rect">
            <a:avLst/>
          </a:prstGeom>
        </p:spPr>
      </p:pic>
      <p:sp>
        <p:nvSpPr>
          <p:cNvPr id="4" name="Title 3">
            <a:extLst>
              <a:ext uri="{FF2B5EF4-FFF2-40B4-BE49-F238E27FC236}">
                <a16:creationId xmlns:a16="http://schemas.microsoft.com/office/drawing/2014/main" id="{7A27F46E-81D6-4757-BFE2-CD93326404D9}"/>
              </a:ext>
            </a:extLst>
          </p:cNvPr>
          <p:cNvSpPr>
            <a:spLocks noGrp="1"/>
          </p:cNvSpPr>
          <p:nvPr>
            <p:ph type="ctrTitle"/>
          </p:nvPr>
        </p:nvSpPr>
        <p:spPr>
          <a:xfrm>
            <a:off x="1097280" y="3084654"/>
            <a:ext cx="10058400" cy="1292614"/>
          </a:xfrm>
        </p:spPr>
        <p:txBody>
          <a:bodyPr>
            <a:normAutofit/>
          </a:bodyPr>
          <a:lstStyle/>
          <a:p>
            <a:pPr algn="ctr"/>
            <a:r>
              <a:rPr lang="el-GR" sz="3200" dirty="0">
                <a:solidFill>
                  <a:schemeClr val="accent6">
                    <a:lumMod val="50000"/>
                  </a:schemeClr>
                </a:solidFill>
              </a:rPr>
              <a:t>Αποκωδικοποιώντας το Μήνυμα των Επιστολών του Παύλου</a:t>
            </a:r>
            <a:endParaRPr lang="en-US" sz="3200" dirty="0">
              <a:solidFill>
                <a:schemeClr val="accent6">
                  <a:lumMod val="50000"/>
                </a:schemeClr>
              </a:solidFill>
            </a:endParaRPr>
          </a:p>
        </p:txBody>
      </p:sp>
      <p:sp>
        <p:nvSpPr>
          <p:cNvPr id="5" name="Subtitle 4">
            <a:extLst>
              <a:ext uri="{FF2B5EF4-FFF2-40B4-BE49-F238E27FC236}">
                <a16:creationId xmlns:a16="http://schemas.microsoft.com/office/drawing/2014/main" id="{37F78B0C-D91B-4AF7-A98D-807DE8620040}"/>
              </a:ext>
            </a:extLst>
          </p:cNvPr>
          <p:cNvSpPr>
            <a:spLocks noGrp="1"/>
          </p:cNvSpPr>
          <p:nvPr>
            <p:ph type="subTitle" idx="1"/>
          </p:nvPr>
        </p:nvSpPr>
        <p:spPr>
          <a:xfrm>
            <a:off x="1100051" y="5011838"/>
            <a:ext cx="10058400" cy="966486"/>
          </a:xfrm>
        </p:spPr>
        <p:txBody>
          <a:bodyPr>
            <a:normAutofit fontScale="92500" lnSpcReduction="10000"/>
          </a:bodyPr>
          <a:lstStyle/>
          <a:p>
            <a:pPr algn="ctr"/>
            <a:r>
              <a:rPr lang="el-GR" dirty="0" err="1"/>
              <a:t>Σωτηριοσ</a:t>
            </a:r>
            <a:r>
              <a:rPr lang="el-GR" dirty="0"/>
              <a:t> Σ. </a:t>
            </a:r>
            <a:r>
              <a:rPr lang="el-GR" dirty="0" err="1"/>
              <a:t>Δεσποτησ</a:t>
            </a:r>
            <a:endParaRPr lang="el-GR" dirty="0"/>
          </a:p>
          <a:p>
            <a:pPr algn="ctr"/>
            <a:r>
              <a:rPr lang="el-GR" dirty="0"/>
              <a:t>ΚΑΘΗΓΗΤΗΣ ΠΑΝΕΠΙΣΤΗΜΙΟΥ ΑΘΗΝΩΝ</a:t>
            </a:r>
            <a:endParaRPr lang="en-US" dirty="0"/>
          </a:p>
        </p:txBody>
      </p:sp>
    </p:spTree>
    <p:extLst>
      <p:ext uri="{BB962C8B-B14F-4D97-AF65-F5344CB8AC3E}">
        <p14:creationId xmlns:p14="http://schemas.microsoft.com/office/powerpoint/2010/main" val="7641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E22BC5-563B-4E46-8CC4-013C6ACC7FCD}"/>
              </a:ext>
            </a:extLst>
          </p:cNvPr>
          <p:cNvSpPr>
            <a:spLocks noGrp="1"/>
          </p:cNvSpPr>
          <p:nvPr>
            <p:ph type="title"/>
          </p:nvPr>
        </p:nvSpPr>
        <p:spPr/>
        <p:txBody>
          <a:bodyPr>
            <a:normAutofit fontScale="90000"/>
          </a:bodyPr>
          <a:lstStyle/>
          <a:p>
            <a:pPr algn="r"/>
            <a:r>
              <a:rPr lang="el-GR" sz="4800" b="1" dirty="0">
                <a:solidFill>
                  <a:srgbClr val="000000"/>
                </a:solidFill>
                <a:latin typeface="Times New Roman" panose="02020603050405020304" pitchFamily="18" charset="0"/>
              </a:rPr>
              <a:t>ΧΑΡΑΚΤΗΡΙΣΤΙΚΑ ΑΠΟΦΘΕΓΜΑΤΑ ΣΧΕΤΙΚΑ ΜΕ ΤΗ ΜΕΛΕΤΗ ΤΗΣ Α.Γ.</a:t>
            </a:r>
            <a:br>
              <a:rPr lang="el-GR" dirty="0">
                <a:solidFill>
                  <a:srgbClr val="000000"/>
                </a:solidFill>
                <a:latin typeface="Helvetica Neue"/>
              </a:rPr>
            </a:br>
            <a:endParaRPr lang="el-GR" dirty="0"/>
          </a:p>
        </p:txBody>
      </p:sp>
      <p:sp>
        <p:nvSpPr>
          <p:cNvPr id="3" name="Θέση περιεχομένου 2">
            <a:extLst>
              <a:ext uri="{FF2B5EF4-FFF2-40B4-BE49-F238E27FC236}">
                <a16:creationId xmlns:a16="http://schemas.microsoft.com/office/drawing/2014/main" id="{1154897D-D424-49CF-907F-0D1980E3C718}"/>
              </a:ext>
            </a:extLst>
          </p:cNvPr>
          <p:cNvSpPr>
            <a:spLocks noGrp="1"/>
          </p:cNvSpPr>
          <p:nvPr>
            <p:ph idx="1"/>
          </p:nvPr>
        </p:nvSpPr>
        <p:spPr/>
        <p:txBody>
          <a:bodyPr>
            <a:normAutofit fontScale="92500" lnSpcReduction="10000"/>
          </a:bodyPr>
          <a:lstStyle/>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a:t>
            </a:r>
            <a:r>
              <a:rPr lang="el-GR" sz="1800" b="1" i="1" dirty="0">
                <a:solidFill>
                  <a:srgbClr val="000000"/>
                </a:solidFill>
                <a:effectLst/>
                <a:latin typeface="Times New Roman" panose="02020603050405020304" pitchFamily="18" charset="0"/>
              </a:rPr>
              <a:t>Θέλεις να σπουδάσεις την Α.Γ.; </a:t>
            </a:r>
            <a:r>
              <a:rPr lang="el-GR" sz="1800" b="0" i="1" dirty="0">
                <a:solidFill>
                  <a:srgbClr val="000000"/>
                </a:solidFill>
                <a:effectLst/>
                <a:latin typeface="Times New Roman" panose="02020603050405020304" pitchFamily="18" charset="0"/>
              </a:rPr>
              <a:t>Ταξίδεψε στην Ευρώπη ή στις ΗΠΑ! </a:t>
            </a: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μάθεις να την μελετάς </a:t>
            </a:r>
            <a:r>
              <a:rPr lang="el-GR" sz="1800" b="1" i="1" dirty="0">
                <a:solidFill>
                  <a:srgbClr val="000000"/>
                </a:solidFill>
                <a:effectLst/>
                <a:latin typeface="Times New Roman" panose="02020603050405020304" pitchFamily="18" charset="0"/>
              </a:rPr>
              <a:t>σε </a:t>
            </a:r>
            <a:r>
              <a:rPr lang="el-GR" sz="1800" b="1" i="1" dirty="0" err="1">
                <a:solidFill>
                  <a:srgbClr val="000000"/>
                </a:solidFill>
                <a:latin typeface="Times New Roman" panose="02020603050405020304" pitchFamily="18" charset="0"/>
              </a:rPr>
              <a:t>διάδραση</a:t>
            </a:r>
            <a:r>
              <a:rPr lang="el-GR" sz="1800" b="1" i="1" dirty="0">
                <a:solidFill>
                  <a:srgbClr val="000000"/>
                </a:solidFill>
                <a:latin typeface="Times New Roman" panose="02020603050405020304" pitchFamily="18" charset="0"/>
              </a:rPr>
              <a:t> </a:t>
            </a:r>
            <a:r>
              <a:rPr lang="el-GR" sz="1800" b="1" i="1" dirty="0">
                <a:solidFill>
                  <a:srgbClr val="000000"/>
                </a:solidFill>
                <a:effectLst/>
                <a:latin typeface="Times New Roman" panose="02020603050405020304" pitchFamily="18" charset="0"/>
              </a:rPr>
              <a:t>με τη ζωή</a:t>
            </a:r>
            <a:r>
              <a:rPr lang="el-GR" sz="1800" b="0" i="1" dirty="0">
                <a:solidFill>
                  <a:srgbClr val="000000"/>
                </a:solidFill>
                <a:effectLst/>
                <a:latin typeface="Times New Roman" panose="02020603050405020304" pitchFamily="18" charset="0"/>
              </a:rPr>
              <a:t>; Πήγαινε στη Λατινική Αμερική!</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αποστηθίσεις ως λόγο του Θεού και ταυτόχρονα </a:t>
            </a:r>
            <a:r>
              <a:rPr lang="el-GR" sz="1800" b="1" i="1" dirty="0">
                <a:solidFill>
                  <a:srgbClr val="000000"/>
                </a:solidFill>
                <a:effectLst/>
                <a:latin typeface="Times New Roman" panose="02020603050405020304" pitchFamily="18" charset="0"/>
              </a:rPr>
              <a:t>να την αφομοιώσεις και να την κάνεις προσευχή;</a:t>
            </a:r>
            <a:r>
              <a:rPr lang="el-GR" sz="1800" b="0" i="1" dirty="0">
                <a:solidFill>
                  <a:srgbClr val="000000"/>
                </a:solidFill>
                <a:effectLst/>
                <a:latin typeface="Times New Roman" panose="02020603050405020304" pitchFamily="18" charset="0"/>
              </a:rPr>
              <a:t> Ταξίδεψε στην Ασία.</a:t>
            </a:r>
            <a:endParaRPr lang="el-GR" b="0" i="0" dirty="0">
              <a:solidFill>
                <a:srgbClr val="000000"/>
              </a:solidFill>
              <a:effectLst/>
              <a:latin typeface="Helvetica Neue"/>
            </a:endParaRPr>
          </a:p>
          <a:p>
            <a:pPr indent="226695" algn="just"/>
            <a:r>
              <a:rPr lang="el-GR" sz="1800" b="0" i="1" dirty="0">
                <a:solidFill>
                  <a:srgbClr val="000000"/>
                </a:solidFill>
                <a:effectLst/>
                <a:latin typeface="Symbol" panose="05050102010706020507" pitchFamily="18" charset="2"/>
              </a:rPr>
              <a:t>®</a:t>
            </a:r>
            <a:r>
              <a:rPr lang="el-GR" sz="1800" b="0" i="1" dirty="0">
                <a:solidFill>
                  <a:srgbClr val="000000"/>
                </a:solidFill>
                <a:effectLst/>
                <a:latin typeface="Times New Roman" panose="02020603050405020304" pitchFamily="18" charset="0"/>
              </a:rPr>
              <a:t> Θέλεις να την ζήσεις ως μήνυμα που σε κάνει ευτυχισμένο και σε κάνει να γιορτάζεις; Πήγαινε στην Αφρική! </a:t>
            </a:r>
            <a:r>
              <a:rPr lang="el-GR" sz="1800" b="0" i="0" dirty="0">
                <a:solidFill>
                  <a:srgbClr val="000000"/>
                </a:solidFill>
                <a:effectLst/>
                <a:latin typeface="Times New Roman" panose="02020603050405020304" pitchFamily="18" charset="0"/>
              </a:rPr>
              <a:t>Στην αφρικανική Ζιμπάμπουε η Βίβλος δεν </a:t>
            </a:r>
            <a:r>
              <a:rPr lang="el-GR" sz="1800" b="0" i="0" dirty="0" err="1">
                <a:solidFill>
                  <a:srgbClr val="000000"/>
                </a:solidFill>
                <a:effectLst/>
                <a:latin typeface="Times New Roman" panose="02020603050405020304" pitchFamily="18" charset="0"/>
              </a:rPr>
              <a:t>λιτανεύεται</a:t>
            </a:r>
            <a:r>
              <a:rPr lang="el-GR" sz="1800" b="0" i="0" dirty="0">
                <a:solidFill>
                  <a:srgbClr val="000000"/>
                </a:solidFill>
                <a:effectLst/>
                <a:latin typeface="Times New Roman" panose="02020603050405020304" pitchFamily="18" charset="0"/>
              </a:rPr>
              <a:t> απλώς. Η Είσοδος γίνεται χορός γιορτινός, όπως συμβαίνει και στον Ιουδαϊσμό με τα ειλητάρια της </a:t>
            </a:r>
            <a:r>
              <a:rPr lang="el-GR" sz="1800" b="0" i="0" dirty="0" err="1">
                <a:solidFill>
                  <a:srgbClr val="000000"/>
                </a:solidFill>
                <a:effectLst/>
                <a:latin typeface="Times New Roman" panose="02020603050405020304" pitchFamily="18" charset="0"/>
              </a:rPr>
              <a:t>Τορά</a:t>
            </a:r>
            <a:r>
              <a:rPr lang="el-GR" sz="1800" b="0" i="0" dirty="0">
                <a:solidFill>
                  <a:srgbClr val="000000"/>
                </a:solidFill>
                <a:effectLst/>
                <a:latin typeface="Times New Roman" panose="02020603050405020304" pitchFamily="18" charset="0"/>
              </a:rPr>
              <a:t> στο </a:t>
            </a:r>
            <a:r>
              <a:rPr lang="el-GR" sz="1800" b="1" i="0" dirty="0">
                <a:solidFill>
                  <a:srgbClr val="000000"/>
                </a:solidFill>
                <a:effectLst/>
                <a:latin typeface="Times New Roman" panose="02020603050405020304" pitchFamily="18" charset="0"/>
              </a:rPr>
              <a:t>πανηγύρι της Χαράς του Νόμου </a:t>
            </a:r>
            <a:r>
              <a:rPr lang="el-GR" sz="1800" b="0" i="0" dirty="0">
                <a:solidFill>
                  <a:srgbClr val="000000"/>
                </a:solidFill>
                <a:effectLst/>
                <a:latin typeface="Times New Roman" panose="02020603050405020304" pitchFamily="18" charset="0"/>
              </a:rPr>
              <a:t>(</a:t>
            </a:r>
            <a:r>
              <a:rPr lang="el-GR" sz="1800" b="0" i="0" dirty="0" err="1">
                <a:solidFill>
                  <a:srgbClr val="000000"/>
                </a:solidFill>
                <a:effectLst/>
                <a:latin typeface="Times New Roman" panose="02020603050405020304" pitchFamily="18" charset="0"/>
              </a:rPr>
              <a:t>Simchat</a:t>
            </a:r>
            <a:r>
              <a:rPr lang="el-GR" sz="1800" b="0" i="0" dirty="0">
                <a:solidFill>
                  <a:srgbClr val="000000"/>
                </a:solidFill>
                <a:effectLst/>
                <a:latin typeface="Times New Roman" panose="02020603050405020304" pitchFamily="18" charset="0"/>
              </a:rPr>
              <a:t> </a:t>
            </a:r>
            <a:r>
              <a:rPr lang="el-GR" sz="1800" b="0" i="0" dirty="0" err="1">
                <a:solidFill>
                  <a:srgbClr val="000000"/>
                </a:solidFill>
                <a:effectLst/>
                <a:latin typeface="Times New Roman" panose="02020603050405020304" pitchFamily="18" charset="0"/>
              </a:rPr>
              <a:t>Tora</a:t>
            </a:r>
            <a:r>
              <a:rPr lang="el-GR" sz="1800" b="0" i="0" dirty="0">
                <a:solidFill>
                  <a:srgbClr val="000000"/>
                </a:solidFill>
                <a:effectLst/>
                <a:latin typeface="Times New Roman" panose="02020603050405020304" pitchFamily="18" charset="0"/>
              </a:rPr>
              <a:t>).</a:t>
            </a:r>
            <a:r>
              <a:rPr lang="el-GR" sz="2000" b="1" dirty="0">
                <a:solidFill>
                  <a:srgbClr val="000000"/>
                </a:solidFill>
                <a:latin typeface="Times New Roman" panose="02020603050405020304" pitchFamily="18" charset="0"/>
              </a:rPr>
              <a:t> </a:t>
            </a:r>
            <a:r>
              <a:rPr lang="el-GR" sz="2000" b="1" dirty="0" err="1">
                <a:solidFill>
                  <a:srgbClr val="000000"/>
                </a:solidFill>
                <a:latin typeface="Times New Roman" panose="02020603050405020304" pitchFamily="18" charset="0"/>
              </a:rPr>
              <a:t>Πρβλ</a:t>
            </a:r>
            <a:r>
              <a:rPr lang="el-GR" sz="2000" b="1" i="1" dirty="0">
                <a:solidFill>
                  <a:srgbClr val="000000"/>
                </a:solidFill>
                <a:latin typeface="Times New Roman" panose="02020603050405020304" pitchFamily="18" charset="0"/>
              </a:rPr>
              <a:t>. </a:t>
            </a:r>
            <a:r>
              <a:rPr lang="en-US" sz="2000" b="1" i="1" dirty="0">
                <a:solidFill>
                  <a:srgbClr val="000000"/>
                </a:solidFill>
                <a:latin typeface="Times New Roman" panose="02020603050405020304" pitchFamily="18" charset="0"/>
              </a:rPr>
              <a:t>Gospel songs </a:t>
            </a:r>
            <a:r>
              <a:rPr lang="en-US" sz="2000" b="1" dirty="0">
                <a:solidFill>
                  <a:srgbClr val="000000"/>
                </a:solidFill>
                <a:latin typeface="Times New Roman" panose="02020603050405020304" pitchFamily="18" charset="0"/>
              </a:rPr>
              <a:t>a </a:t>
            </a:r>
            <a:r>
              <a:rPr lang="en-US" sz="2000" b="1" dirty="0" err="1">
                <a:solidFill>
                  <a:srgbClr val="000000"/>
                </a:solidFill>
                <a:latin typeface="Times New Roman" panose="02020603050405020304" pitchFamily="18" charset="0"/>
              </a:rPr>
              <a:t>capela</a:t>
            </a:r>
            <a:r>
              <a:rPr lang="en-US" sz="2000" b="1" dirty="0">
                <a:solidFill>
                  <a:srgbClr val="000000"/>
                </a:solidFill>
                <a:latin typeface="Times New Roman" panose="02020603050405020304" pitchFamily="18" charset="0"/>
              </a:rPr>
              <a:t> !</a:t>
            </a:r>
            <a:endParaRPr lang="el-GR" dirty="0">
              <a:solidFill>
                <a:srgbClr val="000000"/>
              </a:solidFill>
              <a:latin typeface="Helvetica Neue"/>
            </a:endParaRPr>
          </a:p>
          <a:p>
            <a:pPr indent="226695" algn="just"/>
            <a:endParaRPr lang="el-GR" b="0" i="0" dirty="0">
              <a:solidFill>
                <a:srgbClr val="000000"/>
              </a:solidFill>
              <a:effectLst/>
              <a:latin typeface="Helvetica Neue"/>
            </a:endParaRPr>
          </a:p>
          <a:p>
            <a:pPr indent="226695" algn="r"/>
            <a:r>
              <a:rPr lang="el-GR" sz="1800" b="0" i="0" dirty="0">
                <a:solidFill>
                  <a:srgbClr val="000000"/>
                </a:solidFill>
                <a:effectLst/>
                <a:latin typeface="Times New Roman" panose="02020603050405020304" pitchFamily="18" charset="0"/>
              </a:rPr>
              <a:t>Η Α.Γ. είναι σαν το βοτάνι. Όσο κάποιος το τρίβει, τόσο αυτό μοσχοβολά (Λούθηρος)</a:t>
            </a:r>
            <a:endParaRPr lang="el-GR" b="0" i="0" dirty="0">
              <a:solidFill>
                <a:srgbClr val="000000"/>
              </a:solidFill>
              <a:effectLst/>
              <a:latin typeface="Helvetica Neue"/>
            </a:endParaRPr>
          </a:p>
          <a:p>
            <a:endParaRPr lang="el-GR" dirty="0"/>
          </a:p>
        </p:txBody>
      </p:sp>
    </p:spTree>
    <p:extLst>
      <p:ext uri="{BB962C8B-B14F-4D97-AF65-F5344CB8AC3E}">
        <p14:creationId xmlns:p14="http://schemas.microsoft.com/office/powerpoint/2010/main" val="233427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4BB480-1BE0-4C41-97E9-44C32997D147}"/>
              </a:ext>
            </a:extLst>
          </p:cNvPr>
          <p:cNvSpPr>
            <a:spLocks noGrp="1"/>
          </p:cNvSpPr>
          <p:nvPr>
            <p:ph type="title"/>
          </p:nvPr>
        </p:nvSpPr>
        <p:spPr>
          <a:xfrm>
            <a:off x="1097280" y="263529"/>
            <a:ext cx="10058400" cy="1450757"/>
          </a:xfrm>
        </p:spPr>
        <p:txBody>
          <a:bodyPr/>
          <a:lstStyle/>
          <a:p>
            <a:pPr algn="ctr"/>
            <a:r>
              <a:rPr lang="el-GR" dirty="0"/>
              <a:t>Περικοπές ως «</a:t>
            </a:r>
            <a:r>
              <a:rPr lang="el-GR" b="1" dirty="0">
                <a:highlight>
                  <a:srgbClr val="FFFF00"/>
                </a:highlight>
              </a:rPr>
              <a:t>παρτιτούρες</a:t>
            </a:r>
            <a:r>
              <a:rPr lang="el-GR" dirty="0"/>
              <a:t>»</a:t>
            </a:r>
          </a:p>
        </p:txBody>
      </p:sp>
      <p:sp>
        <p:nvSpPr>
          <p:cNvPr id="3" name="Θέση περιεχομένου 2">
            <a:extLst>
              <a:ext uri="{FF2B5EF4-FFF2-40B4-BE49-F238E27FC236}">
                <a16:creationId xmlns:a16="http://schemas.microsoft.com/office/drawing/2014/main" id="{7744D8CE-D817-44AC-8670-E1A5611A81C8}"/>
              </a:ext>
            </a:extLst>
          </p:cNvPr>
          <p:cNvSpPr>
            <a:spLocks noGrp="1"/>
          </p:cNvSpPr>
          <p:nvPr>
            <p:ph idx="1"/>
          </p:nvPr>
        </p:nvSpPr>
        <p:spPr>
          <a:xfrm>
            <a:off x="5537932" y="2018443"/>
            <a:ext cx="6113597" cy="3760891"/>
          </a:xfrm>
        </p:spPr>
        <p:txBody>
          <a:bodyPr>
            <a:normAutofit/>
          </a:bodyPr>
          <a:lstStyle/>
          <a:p>
            <a:pPr marL="1928600" lvl="8" indent="-457200">
              <a:buAutoNum type="arabicPeriod"/>
            </a:pPr>
            <a:r>
              <a:rPr lang="el-GR" sz="2000" dirty="0"/>
              <a:t>«</a:t>
            </a:r>
            <a:r>
              <a:rPr lang="el-GR" sz="2000" dirty="0" err="1"/>
              <a:t>Λινκς</a:t>
            </a:r>
            <a:r>
              <a:rPr lang="el-GR" sz="2000" dirty="0"/>
              <a:t>» - </a:t>
            </a:r>
            <a:r>
              <a:rPr lang="el-GR" sz="2000" dirty="0" err="1"/>
              <a:t>υπερσύνδεσμοι</a:t>
            </a:r>
            <a:endParaRPr lang="el-GR" sz="2000" dirty="0"/>
          </a:p>
          <a:p>
            <a:pPr marL="1928600" lvl="8" indent="-457200">
              <a:buAutoNum type="arabicPeriod"/>
            </a:pPr>
            <a:r>
              <a:rPr lang="el-GR" sz="2000" dirty="0"/>
              <a:t>Ακροάματα – «Μουρμούρα» </a:t>
            </a:r>
          </a:p>
          <a:p>
            <a:pPr marL="1928600" lvl="8" indent="-457200">
              <a:buAutoNum type="arabicPeriod"/>
            </a:pPr>
            <a:r>
              <a:rPr lang="el-GR" sz="2000" dirty="0"/>
              <a:t> </a:t>
            </a:r>
          </a:p>
        </p:txBody>
      </p:sp>
      <p:sp>
        <p:nvSpPr>
          <p:cNvPr id="4" name="TextBox 3">
            <a:extLst>
              <a:ext uri="{FF2B5EF4-FFF2-40B4-BE49-F238E27FC236}">
                <a16:creationId xmlns:a16="http://schemas.microsoft.com/office/drawing/2014/main" id="{786D7BA3-498B-4015-8E70-5D0940DE1008}"/>
              </a:ext>
            </a:extLst>
          </p:cNvPr>
          <p:cNvSpPr txBox="1"/>
          <p:nvPr/>
        </p:nvSpPr>
        <p:spPr>
          <a:xfrm>
            <a:off x="829559" y="2168165"/>
            <a:ext cx="4986779" cy="1555747"/>
          </a:xfrm>
          <a:prstGeom prst="rect">
            <a:avLst/>
          </a:prstGeom>
          <a:noFill/>
        </p:spPr>
        <p:txBody>
          <a:bodyPr wrap="square" rtlCol="0">
            <a:spAutoFit/>
          </a:bodyPr>
          <a:lstStyle/>
          <a:p>
            <a:pPr algn="just"/>
            <a:r>
              <a:rPr lang="el-GR" sz="1800" b="1" dirty="0">
                <a:effectLst/>
                <a:latin typeface="Times New Roman" panose="02020603050405020304" pitchFamily="18" charset="0"/>
              </a:rPr>
              <a:t>Θεωρούμε τις βιβλικές περικοπές</a:t>
            </a:r>
            <a:endParaRPr lang="el-GR" dirty="0">
              <a:effectLst/>
            </a:endParaRPr>
          </a:p>
          <a:p>
            <a:pPr>
              <a:lnSpc>
                <a:spcPct val="115000"/>
              </a:lnSpc>
              <a:spcAft>
                <a:spcPts val="1000"/>
              </a:spcAft>
            </a:pPr>
            <a:r>
              <a:rPr lang="el-GR" sz="1800" b="1" i="1" dirty="0">
                <a:effectLst/>
                <a:latin typeface="Times New Roman" panose="02020603050405020304" pitchFamily="18" charset="0"/>
              </a:rPr>
              <a:t>1.</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μέλη - παρτιτούρες ενός αρμονικού όλου!</a:t>
            </a:r>
            <a:endParaRPr lang="el-GR" dirty="0">
              <a:effectLst/>
            </a:endParaRPr>
          </a:p>
          <a:p>
            <a:pPr>
              <a:lnSpc>
                <a:spcPct val="115000"/>
              </a:lnSpc>
              <a:spcAft>
                <a:spcPts val="1000"/>
              </a:spcAft>
            </a:pPr>
            <a:r>
              <a:rPr lang="el-GR" sz="1800" b="1" i="1" dirty="0">
                <a:effectLst/>
                <a:latin typeface="Times New Roman" panose="02020603050405020304" pitchFamily="18" charset="0"/>
              </a:rPr>
              <a:t>2.</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ακούσματα από μια Σύναξη σε Πορεία!!! </a:t>
            </a:r>
            <a:r>
              <a:rPr lang="el-GR" sz="1800" dirty="0">
                <a:solidFill>
                  <a:srgbClr val="000000"/>
                </a:solidFill>
                <a:effectLst/>
                <a:latin typeface="Times New Roman" panose="02020603050405020304" pitchFamily="18" charset="0"/>
                <a:hlinkClick r:id="rId2"/>
              </a:rPr>
              <a:t>[1]</a:t>
            </a:r>
            <a:endParaRPr lang="el-GR" dirty="0">
              <a:effectLst/>
            </a:endParaRPr>
          </a:p>
          <a:p>
            <a:pPr>
              <a:lnSpc>
                <a:spcPct val="115000"/>
              </a:lnSpc>
              <a:spcAft>
                <a:spcPts val="1000"/>
              </a:spcAft>
            </a:pPr>
            <a:r>
              <a:rPr lang="el-GR" sz="1800" b="1" i="1" dirty="0">
                <a:effectLst/>
                <a:latin typeface="Times New Roman" panose="02020603050405020304" pitchFamily="18" charset="0"/>
              </a:rPr>
              <a:t>3.</a:t>
            </a:r>
            <a:r>
              <a:rPr lang="el-GR" sz="1800" b="0" i="0" dirty="0">
                <a:effectLst/>
                <a:latin typeface="Times New Roman" panose="02020603050405020304" pitchFamily="18" charset="0"/>
              </a:rPr>
              <a:t>      </a:t>
            </a:r>
            <a:r>
              <a:rPr lang="el-GR" sz="1800" b="1" i="1" dirty="0">
                <a:effectLst/>
                <a:latin typeface="Times New Roman" panose="02020603050405020304" pitchFamily="18" charset="0"/>
              </a:rPr>
              <a:t>Ουβερτούρες για Ευχαριστία + Δράση</a:t>
            </a:r>
            <a:endParaRPr lang="el-GR" dirty="0">
              <a:effectLst/>
            </a:endParaRPr>
          </a:p>
        </p:txBody>
      </p:sp>
    </p:spTree>
    <p:extLst>
      <p:ext uri="{BB962C8B-B14F-4D97-AF65-F5344CB8AC3E}">
        <p14:creationId xmlns:p14="http://schemas.microsoft.com/office/powerpoint/2010/main" val="81725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62D92F-50DE-425B-9669-067729AB0203}"/>
              </a:ext>
            </a:extLst>
          </p:cNvPr>
          <p:cNvSpPr>
            <a:spLocks noGrp="1"/>
          </p:cNvSpPr>
          <p:nvPr>
            <p:ph type="title"/>
          </p:nvPr>
        </p:nvSpPr>
        <p:spPr>
          <a:xfrm>
            <a:off x="1324151" y="273377"/>
            <a:ext cx="10006867" cy="1234912"/>
          </a:xfrm>
        </p:spPr>
        <p:txBody>
          <a:bodyPr>
            <a:noAutofit/>
          </a:bodyPr>
          <a:lstStyle/>
          <a:p>
            <a:pPr algn="just"/>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sz="3600" dirty="0">
                <a:latin typeface="Times New Roman" panose="02020603050405020304" pitchFamily="18" charset="0"/>
              </a:rPr>
            </a:br>
            <a:br>
              <a:rPr lang="el-GR" dirty="0"/>
            </a:br>
            <a:r>
              <a:rPr lang="el-GR" dirty="0"/>
              <a:t>Η ΑΓΙΑ ΓΡΑΦΗ ΣΤΗΝ </a:t>
            </a:r>
            <a:r>
              <a:rPr lang="el-GR" b="1" i="1" dirty="0"/>
              <a:t>ΑΝΑΤΟΛΗ</a:t>
            </a:r>
          </a:p>
        </p:txBody>
      </p:sp>
      <p:sp>
        <p:nvSpPr>
          <p:cNvPr id="3" name="Θέση περιεχομένου 2">
            <a:extLst>
              <a:ext uri="{FF2B5EF4-FFF2-40B4-BE49-F238E27FC236}">
                <a16:creationId xmlns:a16="http://schemas.microsoft.com/office/drawing/2014/main" id="{99804448-3A86-47C2-8779-4411726EE342}"/>
              </a:ext>
            </a:extLst>
          </p:cNvPr>
          <p:cNvSpPr>
            <a:spLocks noGrp="1"/>
          </p:cNvSpPr>
          <p:nvPr>
            <p:ph idx="1"/>
          </p:nvPr>
        </p:nvSpPr>
        <p:spPr>
          <a:xfrm>
            <a:off x="650449" y="1941923"/>
            <a:ext cx="4722829" cy="3927170"/>
          </a:xfrm>
        </p:spPr>
        <p:txBody>
          <a:bodyPr>
            <a:normAutofit fontScale="32500" lnSpcReduction="20000"/>
          </a:bodyPr>
          <a:lstStyle/>
          <a:p>
            <a:pPr>
              <a:lnSpc>
                <a:spcPct val="115000"/>
              </a:lnSpc>
              <a:spcAft>
                <a:spcPts val="1000"/>
              </a:spcAft>
            </a:pPr>
            <a:r>
              <a:rPr lang="el-GR" sz="3200" dirty="0">
                <a:effectLst/>
              </a:rPr>
              <a:t>·</a:t>
            </a:r>
            <a:r>
              <a:rPr lang="el-GR" sz="3200" b="0" i="0" dirty="0">
                <a:effectLst/>
              </a:rPr>
              <a:t>         </a:t>
            </a:r>
            <a:r>
              <a:rPr lang="el-GR" sz="4500" dirty="0">
                <a:effectLst/>
              </a:rPr>
              <a:t>[Βάπτιση + Χορός]</a:t>
            </a:r>
          </a:p>
          <a:p>
            <a:pPr>
              <a:lnSpc>
                <a:spcPct val="115000"/>
              </a:lnSpc>
              <a:spcAft>
                <a:spcPts val="1000"/>
              </a:spcAft>
            </a:pPr>
            <a:r>
              <a:rPr lang="el-GR" sz="4500" dirty="0">
                <a:effectLst/>
              </a:rPr>
              <a:t>·</a:t>
            </a:r>
            <a:r>
              <a:rPr lang="el-GR" sz="4500" b="0" i="0" dirty="0">
                <a:effectLst/>
              </a:rPr>
              <a:t>         </a:t>
            </a:r>
            <a:r>
              <a:rPr lang="el-GR" sz="4500" b="1" dirty="0">
                <a:effectLst/>
              </a:rPr>
              <a:t>(1) Τρισάγιο</a:t>
            </a:r>
            <a:r>
              <a:rPr lang="el-GR" sz="4500" i="1" dirty="0">
                <a:effectLst/>
              </a:rPr>
              <a:t> (Ησαΐας) –</a:t>
            </a:r>
            <a:r>
              <a:rPr lang="el-GR" sz="4500" dirty="0">
                <a:effectLst/>
              </a:rPr>
              <a:t> (2)</a:t>
            </a:r>
            <a:r>
              <a:rPr lang="el-GR" sz="4500" i="1" dirty="0">
                <a:effectLst/>
              </a:rPr>
              <a:t> </a:t>
            </a:r>
            <a:r>
              <a:rPr lang="el-GR" sz="4500" b="1" dirty="0" err="1">
                <a:effectLst/>
              </a:rPr>
              <a:t>Αλληλουάριο</a:t>
            </a:r>
            <a:r>
              <a:rPr lang="el-GR" sz="4500" i="1" dirty="0">
                <a:effectLst/>
              </a:rPr>
              <a:t> </a:t>
            </a:r>
            <a:r>
              <a:rPr lang="el-GR" sz="4500" dirty="0">
                <a:effectLst/>
              </a:rPr>
              <a:t>(«Γάμοι»)</a:t>
            </a:r>
            <a:r>
              <a:rPr lang="el-GR" sz="4500" i="1" dirty="0">
                <a:effectLst/>
              </a:rPr>
              <a:t> </a:t>
            </a:r>
            <a:endParaRPr lang="el-GR" sz="4500" dirty="0">
              <a:effectLst/>
            </a:endParaRPr>
          </a:p>
          <a:p>
            <a:pPr>
              <a:lnSpc>
                <a:spcPct val="115000"/>
              </a:lnSpc>
              <a:spcAft>
                <a:spcPts val="1000"/>
              </a:spcAft>
            </a:pPr>
            <a:r>
              <a:rPr lang="el-GR" sz="4500" dirty="0">
                <a:effectLst/>
              </a:rPr>
              <a:t>·</a:t>
            </a:r>
            <a:r>
              <a:rPr lang="el-GR" sz="4500" b="0" i="0" dirty="0">
                <a:effectLst/>
              </a:rPr>
              <a:t>         (3) </a:t>
            </a:r>
            <a:r>
              <a:rPr lang="el-GR" sz="4500" i="1" dirty="0">
                <a:effectLst/>
              </a:rPr>
              <a:t>Σοφία &gt; </a:t>
            </a:r>
            <a:r>
              <a:rPr lang="el-GR" sz="4500" dirty="0">
                <a:effectLst/>
              </a:rPr>
              <a:t> </a:t>
            </a:r>
            <a:r>
              <a:rPr lang="el-GR" sz="4500" b="1" dirty="0">
                <a:effectLst/>
              </a:rPr>
              <a:t>Ορθοί </a:t>
            </a:r>
            <a:r>
              <a:rPr lang="el-GR" sz="4500" i="1" dirty="0"/>
              <a:t> (</a:t>
            </a:r>
            <a:r>
              <a:rPr lang="el-GR" sz="4500" b="1" i="1" dirty="0"/>
              <a:t>Ενεργητική Ακρόαση</a:t>
            </a:r>
            <a:r>
              <a:rPr lang="el-GR" sz="4500" i="1" dirty="0"/>
              <a:t> / Κρίση) </a:t>
            </a:r>
            <a:endParaRPr lang="el-GR" sz="4500" b="1" dirty="0">
              <a:effectLst/>
            </a:endParaRPr>
          </a:p>
          <a:p>
            <a:pPr>
              <a:lnSpc>
                <a:spcPct val="115000"/>
              </a:lnSpc>
              <a:spcAft>
                <a:spcPts val="1000"/>
              </a:spcAft>
            </a:pPr>
            <a:r>
              <a:rPr lang="el-GR" sz="4500" dirty="0">
                <a:effectLst/>
              </a:rPr>
              <a:t>·</a:t>
            </a:r>
            <a:r>
              <a:rPr lang="el-GR" sz="4500" b="0" i="0" dirty="0">
                <a:effectLst/>
              </a:rPr>
              <a:t>     (4)  </a:t>
            </a:r>
            <a:r>
              <a:rPr lang="el-GR" sz="4500" i="1" dirty="0">
                <a:effectLst/>
              </a:rPr>
              <a:t>«Εκ του </a:t>
            </a:r>
            <a:r>
              <a:rPr lang="el-GR" sz="4500" b="1" i="1" dirty="0">
                <a:effectLst/>
              </a:rPr>
              <a:t>Κατά […] Αγίου Ευαγγελίου</a:t>
            </a:r>
            <a:r>
              <a:rPr lang="el-GR" sz="4500" i="1" dirty="0">
                <a:effectLst/>
              </a:rPr>
              <a:t>»</a:t>
            </a:r>
          </a:p>
          <a:p>
            <a:pPr lvl="3">
              <a:lnSpc>
                <a:spcPct val="115000"/>
              </a:lnSpc>
              <a:spcAft>
                <a:spcPts val="1000"/>
              </a:spcAft>
            </a:pPr>
            <a:r>
              <a:rPr lang="el-GR" sz="4500" i="1" dirty="0">
                <a:effectLst/>
              </a:rPr>
              <a:t>Δόξα σοι Κύριε Δόξα </a:t>
            </a:r>
          </a:p>
          <a:p>
            <a:pPr>
              <a:lnSpc>
                <a:spcPct val="115000"/>
              </a:lnSpc>
              <a:spcAft>
                <a:spcPts val="1000"/>
              </a:spcAft>
            </a:pPr>
            <a:r>
              <a:rPr lang="el-GR" sz="4500" b="1" dirty="0"/>
              <a:t> *  Ειρήνη</a:t>
            </a:r>
            <a:r>
              <a:rPr lang="el-GR" sz="4500" i="1" dirty="0"/>
              <a:t> (</a:t>
            </a:r>
            <a:r>
              <a:rPr lang="el-GR" sz="4500" i="1" dirty="0" err="1"/>
              <a:t>Σαλόμ</a:t>
            </a:r>
            <a:r>
              <a:rPr lang="el-GR" sz="4500" i="1" dirty="0"/>
              <a:t>)  </a:t>
            </a:r>
            <a:r>
              <a:rPr lang="el-GR" sz="4500" dirty="0"/>
              <a:t>ΠΑΣΙ</a:t>
            </a:r>
          </a:p>
          <a:p>
            <a:pPr>
              <a:lnSpc>
                <a:spcPct val="115000"/>
              </a:lnSpc>
              <a:spcAft>
                <a:spcPts val="1000"/>
              </a:spcAft>
            </a:pPr>
            <a:r>
              <a:rPr lang="el-GR" sz="4500" b="1" i="1" dirty="0"/>
              <a:t>* Κήρυγμα </a:t>
            </a:r>
            <a:r>
              <a:rPr lang="el-GR" sz="4500" dirty="0"/>
              <a:t>«Ντελάλης </a:t>
            </a:r>
            <a:r>
              <a:rPr lang="el-GR" sz="4500" b="1" dirty="0"/>
              <a:t>Βασιλείας</a:t>
            </a:r>
            <a:r>
              <a:rPr lang="el-GR" sz="4500" dirty="0"/>
              <a:t>» - Έξοδος Κατηχουμένων</a:t>
            </a:r>
            <a:r>
              <a:rPr lang="el-GR" sz="4500" i="1" dirty="0"/>
              <a:t>)</a:t>
            </a:r>
            <a:r>
              <a:rPr lang="el-GR" sz="4500" dirty="0"/>
              <a:t> </a:t>
            </a:r>
          </a:p>
          <a:p>
            <a:pPr>
              <a:lnSpc>
                <a:spcPct val="115000"/>
              </a:lnSpc>
              <a:spcAft>
                <a:spcPts val="1000"/>
              </a:spcAft>
            </a:pPr>
            <a:r>
              <a:rPr lang="el-GR" sz="4500" b="1" dirty="0">
                <a:effectLst/>
              </a:rPr>
              <a:t>Μυσταγωγία + Παραστατικότητα</a:t>
            </a:r>
            <a:endParaRPr lang="el-GR" sz="4500" dirty="0"/>
          </a:p>
          <a:p>
            <a:endParaRPr lang="el-GR" dirty="0"/>
          </a:p>
        </p:txBody>
      </p:sp>
      <p:sp>
        <p:nvSpPr>
          <p:cNvPr id="4" name="TextBox 3">
            <a:extLst>
              <a:ext uri="{FF2B5EF4-FFF2-40B4-BE49-F238E27FC236}">
                <a16:creationId xmlns:a16="http://schemas.microsoft.com/office/drawing/2014/main" id="{5A6110D1-3AE8-4F4B-B2AE-363C7F742F6B}"/>
              </a:ext>
            </a:extLst>
          </p:cNvPr>
          <p:cNvSpPr txBox="1"/>
          <p:nvPr/>
        </p:nvSpPr>
        <p:spPr>
          <a:xfrm>
            <a:off x="6096000" y="2281287"/>
            <a:ext cx="5517823" cy="3815403"/>
          </a:xfrm>
          <a:prstGeom prst="rect">
            <a:avLst/>
          </a:prstGeom>
          <a:noFill/>
        </p:spPr>
        <p:txBody>
          <a:bodyPr wrap="square" rtlCol="0">
            <a:spAutoFit/>
          </a:bodyPr>
          <a:lstStyle/>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err="1">
                <a:effectLst/>
                <a:latin typeface="Times New Roman" panose="02020603050405020304" pitchFamily="18" charset="0"/>
              </a:rPr>
              <a:t>Αγαπήσωμεν</a:t>
            </a:r>
            <a:r>
              <a:rPr lang="el-GR" sz="1800" dirty="0">
                <a:effectLst/>
                <a:latin typeface="Times New Roman" panose="02020603050405020304" pitchFamily="18" charset="0"/>
              </a:rPr>
              <a:t> Αλλήλους (Ασπασμός)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err="1">
                <a:effectLst/>
                <a:latin typeface="Times New Roman" panose="02020603050405020304" pitchFamily="18" charset="0"/>
              </a:rPr>
              <a:t>Ἀνω</a:t>
            </a:r>
            <a:r>
              <a:rPr lang="el-GR" sz="1800" i="1" dirty="0">
                <a:effectLst/>
                <a:latin typeface="Times New Roman" panose="02020603050405020304" pitchFamily="18" charset="0"/>
              </a:rPr>
              <a:t> </a:t>
            </a:r>
            <a:r>
              <a:rPr lang="el-GR" sz="1800" i="1" dirty="0" err="1">
                <a:effectLst/>
                <a:latin typeface="Times New Roman" panose="02020603050405020304" pitchFamily="18" charset="0"/>
              </a:rPr>
              <a:t>σχώμεν</a:t>
            </a:r>
            <a:r>
              <a:rPr lang="el-GR" sz="1800" i="1" dirty="0">
                <a:effectLst/>
                <a:latin typeface="Times New Roman" panose="02020603050405020304" pitchFamily="18" charset="0"/>
              </a:rPr>
              <a:t> τας καρδίας </a:t>
            </a:r>
            <a:r>
              <a:rPr lang="el-GR" sz="1800" dirty="0">
                <a:effectLst/>
                <a:latin typeface="Times New Roman" panose="02020603050405020304" pitchFamily="18" charset="0"/>
              </a:rPr>
              <a:t>(«Ανάληψη»)</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«Ευχαριστία»:</a:t>
            </a:r>
            <a:r>
              <a:rPr lang="el-GR" sz="1800" b="1" i="1" dirty="0">
                <a:effectLst/>
                <a:latin typeface="Times New Roman" panose="02020603050405020304" pitchFamily="18" charset="0"/>
              </a:rPr>
              <a:t> Δημιουργία + Αναδημιουργία</a:t>
            </a:r>
            <a:r>
              <a:rPr lang="el-GR" sz="1800" i="1" dirty="0">
                <a:effectLst/>
                <a:latin typeface="Times New Roman" panose="02020603050405020304" pitchFamily="18" charset="0"/>
              </a:rPr>
              <a:t> </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i="1" dirty="0">
                <a:effectLst/>
                <a:latin typeface="Times New Roman" panose="02020603050405020304" pitchFamily="18" charset="0"/>
              </a:rPr>
              <a:t>Ωσαννά (Ανάμνηση)</a:t>
            </a:r>
            <a:r>
              <a:rPr lang="el-GR" sz="1800" b="1" i="1" dirty="0">
                <a:effectLst/>
                <a:latin typeface="Times New Roman" panose="02020603050405020304" pitchFamily="18" charset="0"/>
              </a:rPr>
              <a:t> </a:t>
            </a:r>
            <a:r>
              <a:rPr lang="el-GR" sz="1800" i="1" dirty="0">
                <a:effectLst/>
                <a:latin typeface="Times New Roman" panose="02020603050405020304" pitchFamily="18" charset="0"/>
              </a:rPr>
              <a:t>– </a:t>
            </a:r>
          </a:p>
          <a:p>
            <a:pPr>
              <a:lnSpc>
                <a:spcPct val="115000"/>
              </a:lnSpc>
              <a:spcAft>
                <a:spcPts val="1000"/>
              </a:spcAft>
            </a:pPr>
            <a:r>
              <a:rPr lang="el-GR" sz="1800" b="1" i="1" dirty="0">
                <a:effectLst/>
                <a:latin typeface="Times New Roman" panose="02020603050405020304" pitchFamily="18" charset="0"/>
              </a:rPr>
              <a:t>Κατάβαση Αγίου Πνεύματος (Πεντηκοστή)</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b="1" dirty="0">
                <a:effectLst/>
                <a:latin typeface="Times New Roman" panose="02020603050405020304" pitchFamily="18" charset="0"/>
              </a:rPr>
              <a:t>Συμμετοχή στο Τραπέζι + Πάθος </a:t>
            </a:r>
            <a:r>
              <a:rPr lang="el-GR" sz="1800" i="1" dirty="0">
                <a:effectLst/>
                <a:latin typeface="Times New Roman" panose="02020603050405020304" pitchFamily="18" charset="0"/>
              </a:rPr>
              <a:t>(άρτος = Σώμα, οίνος – Αίμα)+ Κάθαρση (ΦΩΣ)</a:t>
            </a:r>
            <a:endParaRPr lang="el-GR" dirty="0">
              <a:effectLst/>
            </a:endParaRPr>
          </a:p>
          <a:p>
            <a:pPr>
              <a:lnSpc>
                <a:spcPct val="115000"/>
              </a:lnSpc>
              <a:spcAft>
                <a:spcPts val="1000"/>
              </a:spcAft>
            </a:pPr>
            <a:r>
              <a:rPr lang="el-GR" sz="1800" dirty="0">
                <a:effectLst/>
                <a:latin typeface="Symbol" panose="05050102010706020507" pitchFamily="18" charset="2"/>
              </a:rPr>
              <a:t>·</a:t>
            </a:r>
            <a:r>
              <a:rPr lang="el-GR" sz="1800" b="0" i="0" dirty="0">
                <a:effectLst/>
                <a:latin typeface="Times New Roman" panose="02020603050405020304" pitchFamily="18" charset="0"/>
              </a:rPr>
              <a:t>         </a:t>
            </a:r>
            <a:r>
              <a:rPr lang="el-GR" sz="1800" dirty="0">
                <a:effectLst/>
                <a:latin typeface="Times New Roman" panose="02020603050405020304" pitchFamily="18" charset="0"/>
              </a:rPr>
              <a:t>«Έξοδος» στον Κόσμο (Διακονία – Μαρτυρία)</a:t>
            </a:r>
            <a:endParaRPr lang="el-GR" dirty="0">
              <a:effectLst/>
            </a:endParaRPr>
          </a:p>
          <a:p>
            <a:endParaRPr lang="el-GR" dirty="0"/>
          </a:p>
        </p:txBody>
      </p:sp>
    </p:spTree>
    <p:extLst>
      <p:ext uri="{BB962C8B-B14F-4D97-AF65-F5344CB8AC3E}">
        <p14:creationId xmlns:p14="http://schemas.microsoft.com/office/powerpoint/2010/main" val="1404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2E4E8-EF8D-4C85-A9B8-456983DECFD2}"/>
              </a:ext>
            </a:extLst>
          </p:cNvPr>
          <p:cNvSpPr>
            <a:spLocks noGrp="1"/>
          </p:cNvSpPr>
          <p:nvPr>
            <p:ph type="title"/>
          </p:nvPr>
        </p:nvSpPr>
        <p:spPr/>
        <p:txBody>
          <a:bodyPr>
            <a:normAutofit fontScale="90000"/>
          </a:bodyPr>
          <a:lstStyle/>
          <a:p>
            <a:r>
              <a:rPr lang="el-GR" b="1" dirty="0"/>
              <a:t>ΕΙΣΑΓΩΓΗ ΑΓΙΟΥ ΝΙΚΟΔΗΜΟΥ ΣΤΟΝ ΠΑΥΛΟ</a:t>
            </a:r>
            <a:br>
              <a:rPr lang="el-GR" dirty="0"/>
            </a:br>
            <a:endParaRPr lang="el-GR" dirty="0"/>
          </a:p>
        </p:txBody>
      </p:sp>
      <p:sp>
        <p:nvSpPr>
          <p:cNvPr id="3" name="Θέση περιεχομένου 2">
            <a:extLst>
              <a:ext uri="{FF2B5EF4-FFF2-40B4-BE49-F238E27FC236}">
                <a16:creationId xmlns:a16="http://schemas.microsoft.com/office/drawing/2014/main" id="{D2F2ECD4-A3AE-493A-B098-9647B9D5E63B}"/>
              </a:ext>
            </a:extLst>
          </p:cNvPr>
          <p:cNvSpPr>
            <a:spLocks noGrp="1"/>
          </p:cNvSpPr>
          <p:nvPr>
            <p:ph idx="1"/>
          </p:nvPr>
        </p:nvSpPr>
        <p:spPr>
          <a:xfrm>
            <a:off x="631596" y="1140643"/>
            <a:ext cx="10784264" cy="4728450"/>
          </a:xfrm>
        </p:spPr>
        <p:txBody>
          <a:bodyPr>
            <a:normAutofit fontScale="92500"/>
          </a:bodyPr>
          <a:lstStyle/>
          <a:p>
            <a:pPr marL="365760" indent="0">
              <a:buNone/>
            </a:pPr>
            <a:r>
              <a:rPr lang="el-GR" dirty="0">
                <a:effectLst/>
              </a:rPr>
              <a:t>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O Παύλος (Π.) καταγράφει αλήθειες ανώτερες εκείνες του Χριστού, αφού ο ίδιος είχε υποσχεθεί στο Κατά Ιωάννη ότι [ …] </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ταξιδεύει τον ακροατή του σε μήκη και πλάτη ανώτερα του Κολόμβου (αρχές – εξουσίες – δυνάμεις)</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Χρυσόστομος εραστής του Π. και ο Π. εραστής του Χριστού. Τον Χ. αντέγραψαν οι επόμενοι (Θεοδώρητος, Ι. Δαμασκηνός). Εκείνος προτιμά τον Θεοφύλακτο </a:t>
            </a:r>
            <a:r>
              <a:rPr lang="el-GR" dirty="0" err="1">
                <a:effectLst/>
              </a:rPr>
              <a:t>Αχρίδων</a:t>
            </a:r>
            <a:r>
              <a:rPr lang="el-GR" dirty="0">
                <a:effectLst/>
              </a:rPr>
              <a:t> ενώ συμβουλεύεται και τον </a:t>
            </a:r>
            <a:r>
              <a:rPr lang="el-GR" dirty="0" err="1">
                <a:effectLst/>
              </a:rPr>
              <a:t>Κορέσιο</a:t>
            </a:r>
            <a:r>
              <a:rPr lang="el-GR" dirty="0">
                <a:effectLst/>
              </a:rPr>
              <a:t>. Χρειάζεται όμως μεταφορά στη γλώσσα των Γραικών.</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Ο Π. μεταμορφώνει τον αναγνώστη του, λειτουργώντας ανώτερα της Κιβωτού εάν εκείνος προσεγγίσει τα κείμενα με δέος και σε επίπεδο λατρείας. Δεν μνημονεύει τις μεταστροφές του Αυγουστίνου και Λουθήρου.</a:t>
            </a:r>
          </a:p>
          <a:p>
            <a:pPr marL="457200" algn="just"/>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Όχι πολεμική εναντίον των Μεταρρυθμιστών αν και γνωρίζει τον απόλυτο προορισμό του Καλβίνου.</a:t>
            </a:r>
          </a:p>
          <a:p>
            <a:endParaRPr lang="el-GR" dirty="0"/>
          </a:p>
        </p:txBody>
      </p:sp>
    </p:spTree>
    <p:extLst>
      <p:ext uri="{BB962C8B-B14F-4D97-AF65-F5344CB8AC3E}">
        <p14:creationId xmlns:p14="http://schemas.microsoft.com/office/powerpoint/2010/main" val="2944677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2D70B2-0441-485D-A5E8-9360A1DFFF16}"/>
              </a:ext>
            </a:extLst>
          </p:cNvPr>
          <p:cNvSpPr>
            <a:spLocks noGrp="1"/>
          </p:cNvSpPr>
          <p:nvPr>
            <p:ph type="title"/>
          </p:nvPr>
        </p:nvSpPr>
        <p:spPr/>
        <p:txBody>
          <a:bodyPr/>
          <a:lstStyle/>
          <a:p>
            <a:r>
              <a:rPr lang="el-GR" b="1" dirty="0"/>
              <a:t>Ειδικότερα η Προς Ρωμαίους</a:t>
            </a:r>
            <a:br>
              <a:rPr lang="el-GR" dirty="0"/>
            </a:br>
            <a:endParaRPr lang="el-GR" dirty="0"/>
          </a:p>
        </p:txBody>
      </p:sp>
      <p:sp>
        <p:nvSpPr>
          <p:cNvPr id="3" name="Θέση περιεχομένου 2">
            <a:extLst>
              <a:ext uri="{FF2B5EF4-FFF2-40B4-BE49-F238E27FC236}">
                <a16:creationId xmlns:a16="http://schemas.microsoft.com/office/drawing/2014/main" id="{85189B9C-5811-4D25-B216-2065E9B57EF2}"/>
              </a:ext>
            </a:extLst>
          </p:cNvPr>
          <p:cNvSpPr>
            <a:spLocks noGrp="1"/>
          </p:cNvSpPr>
          <p:nvPr>
            <p:ph idx="1"/>
          </p:nvPr>
        </p:nvSpPr>
        <p:spPr/>
        <p:txBody>
          <a:bodyPr/>
          <a:lstStyle/>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Πρώτη στο Σώμα των </a:t>
            </a:r>
            <a:r>
              <a:rPr lang="el-GR" dirty="0" err="1">
                <a:effectLst/>
              </a:rPr>
              <a:t>παύλειων</a:t>
            </a:r>
            <a:r>
              <a:rPr lang="el-GR" dirty="0">
                <a:effectLst/>
              </a:rPr>
              <a:t> (και τις 14 θεωρεί ως τέτοιες ο </a:t>
            </a:r>
            <a:r>
              <a:rPr lang="el-GR" dirty="0" err="1">
                <a:effectLst/>
              </a:rPr>
              <a:t>άγ</a:t>
            </a:r>
            <a:r>
              <a:rPr lang="el-GR" dirty="0">
                <a:effectLst/>
              </a:rPr>
              <a:t>. Νικόδημος)</a:t>
            </a:r>
          </a:p>
          <a:p>
            <a:pPr marL="457200"/>
            <a:r>
              <a:rPr lang="el-GR" dirty="0">
                <a:effectLst/>
                <a:latin typeface="Symbol" panose="05050102010706020507" pitchFamily="18" charset="2"/>
              </a:rPr>
              <a:t>·</a:t>
            </a:r>
            <a:r>
              <a:rPr lang="el-GR" sz="1800" b="0" i="0" dirty="0">
                <a:effectLst/>
                <a:latin typeface="Times New Roman" panose="02020603050405020304" pitchFamily="18" charset="0"/>
              </a:rPr>
              <a:t>         </a:t>
            </a:r>
            <a:r>
              <a:rPr lang="el-GR" dirty="0">
                <a:effectLst/>
              </a:rPr>
              <a:t>Έμφαση είτε στα κεφ. 1-3 (Λούθηρος) είτε στα κεφ. 9-11 (Νέα </a:t>
            </a:r>
            <a:r>
              <a:rPr lang="el-GR" dirty="0" err="1">
                <a:effectLst/>
              </a:rPr>
              <a:t>Παύλεια</a:t>
            </a:r>
            <a:r>
              <a:rPr lang="el-GR" dirty="0">
                <a:effectLst/>
              </a:rPr>
              <a:t> Προοπτική) είτε στα κεφ. 6-8 η ορθόδοξη Ανατολή.</a:t>
            </a:r>
          </a:p>
          <a:p>
            <a:endParaRPr lang="el-GR" dirty="0"/>
          </a:p>
        </p:txBody>
      </p:sp>
    </p:spTree>
    <p:extLst>
      <p:ext uri="{BB962C8B-B14F-4D97-AF65-F5344CB8AC3E}">
        <p14:creationId xmlns:p14="http://schemas.microsoft.com/office/powerpoint/2010/main" val="53063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algn="r"/>
            <a:r>
              <a:rPr lang="el-GR" sz="1600" dirty="0">
                <a:solidFill>
                  <a:schemeClr val="bg2">
                    <a:lumMod val="25000"/>
                  </a:schemeClr>
                </a:solidFill>
              </a:rPr>
              <a:t>Η «Μετάληψη» των Γραφών από την Τέχνη και το Κήρυγμα στη Σύγχρονη Ενορία</a:t>
            </a:r>
            <a:endParaRPr lang="en-US" sz="1600"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01675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Α΄</a:t>
            </a:r>
          </a:p>
          <a:p>
            <a:pPr marL="274320" lvl="0" indent="-274320" algn="just">
              <a:spcBef>
                <a:spcPts val="580"/>
              </a:spcBef>
              <a:buClr>
                <a:srgbClr val="D34817"/>
              </a:buClr>
              <a:buSzPct val="85000"/>
              <a:buFont typeface="Wingdings 2" panose="05020102010507070707"/>
              <a:buChar char=""/>
            </a:pPr>
            <a:endParaRPr lang="el-GR" sz="2400" dirty="0">
              <a:solidFill>
                <a:srgbClr val="696464"/>
              </a:solidFill>
              <a:latin typeface="Calibri" panose="020F0502020204030204" pitchFamily="34"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Από τα 400 και πλέον παραθέματα της Π.Δ. στην Κ.Δ. συμπεραίνουμε ότι στην αρχέγονη χριστιανική Κοινότητα ακούγονται και ερμηνεύονται ιδιαιτέρως οι εξής περικοπές : Ψαλμοί (Ψ. 2.  21. 30. 40. 68, 8-10. 20-22. 109. 117, 15-24. 26-28 [Ο’]) και Προφήτες  (Ησαΐας 2, 2-4. 9, 1-6. 11. 42. 52-53. 61. 65.  Ιερεμίας 38, 31-34 [Ο’]. </a:t>
            </a:r>
            <a:r>
              <a:rPr lang="el-GR" sz="1400" dirty="0" err="1">
                <a:solidFill>
                  <a:prstClr val="black"/>
                </a:solidFill>
                <a:latin typeface="Cambria" panose="02040503050406030204" pitchFamily="18" charset="0"/>
              </a:rPr>
              <a:t>Ιωήλ</a:t>
            </a:r>
            <a:r>
              <a:rPr lang="el-GR" sz="1400" dirty="0">
                <a:solidFill>
                  <a:prstClr val="black"/>
                </a:solidFill>
                <a:latin typeface="Cambria" panose="02040503050406030204" pitchFamily="18" charset="0"/>
              </a:rPr>
              <a:t> 3, 1-2. Ζαχαρίας). Επίσης απηχούνται οι Παροιμίες (κεφ. 7) και η Σοφία Σολομώντος (2. 5, 1-5)  καθώς ο Ι. Χριστός σε ύμνους κατεξοχήν της Κ.Δ., όπως του Κολ. 2 και Ιω.1, ταυτίζεται με τη Σοφία.</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Ήδη από τα </a:t>
            </a:r>
            <a:r>
              <a:rPr lang="el-GR" sz="1400" dirty="0" err="1">
                <a:solidFill>
                  <a:prstClr val="black"/>
                </a:solidFill>
                <a:latin typeface="Cambria" panose="02040503050406030204" pitchFamily="18" charset="0"/>
              </a:rPr>
              <a:t>καινοδιαθηκικά</a:t>
            </a:r>
            <a:r>
              <a:rPr lang="el-GR" sz="1400" dirty="0">
                <a:solidFill>
                  <a:prstClr val="black"/>
                </a:solidFill>
                <a:latin typeface="Cambria" panose="02040503050406030204" pitchFamily="18" charset="0"/>
              </a:rPr>
              <a:t> παραθέματα αλλά και από τη χρήση της ΠΔ στις πλέον αρχέγονες ακολουθίες, αποδεικνύεται το γεγονός ότι η χριστιανική κοινότητα εστίαζε σε διαφορετικά βιβλία της Π.Δ. από την Συναγωγή που αρχικά ονομαζόταν Προσευχή. Παρότι είναι βαθιά επηρεασμένη από τη λατρεία της τελευταίας, διαμορφώνει τη δική της ταυτότητα προκρίνοντας τη σύναξη της Κυριακής (αντί του Σαββάτου) και μη εστιάζοντας στην </a:t>
            </a:r>
            <a:r>
              <a:rPr lang="el-GR" sz="1400" dirty="0" err="1">
                <a:solidFill>
                  <a:prstClr val="black"/>
                </a:solidFill>
                <a:latin typeface="Cambria" panose="02040503050406030204" pitchFamily="18" charset="0"/>
              </a:rPr>
              <a:t>Τορά</a:t>
            </a:r>
            <a:r>
              <a:rPr lang="el-GR" sz="1400" dirty="0">
                <a:solidFill>
                  <a:prstClr val="black"/>
                </a:solidFill>
                <a:latin typeface="Cambria" panose="02040503050406030204" pitchFamily="18" charset="0"/>
              </a:rPr>
              <a:t> , (εξαίρεση το </a:t>
            </a:r>
            <a:r>
              <a:rPr lang="el-GR" sz="1400" dirty="0" err="1">
                <a:solidFill>
                  <a:prstClr val="black"/>
                </a:solidFill>
                <a:latin typeface="Cambria" panose="02040503050406030204" pitchFamily="18" charset="0"/>
              </a:rPr>
              <a:t>Δτ</a:t>
            </a:r>
            <a:r>
              <a:rPr lang="el-GR" sz="1400" dirty="0">
                <a:solidFill>
                  <a:prstClr val="black"/>
                </a:solidFill>
                <a:latin typeface="Cambria" panose="02040503050406030204" pitchFamily="18" charset="0"/>
              </a:rPr>
              <a:t>. 18, 15. 18 και άλλα «μεσσιανικά» χωρία ). Η τελευταία, όπως αποδεικνύουν και τα έργα-υπομνήματα του αλεξανδρινού Φίλωνα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Ψ. 1 [!]), συνιστούσε την κοινή συνισταμένη όλων των «αιρέσεων» του Ιουδαϊσμού του 1ου αι. μ. Χ. ενώ απέκτησε αδιαφιλονίκητο κύρος στον ραβινικό Ιουδαϊσμό μετά την άλωση της Ιερουσαλήμ.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έμφαση της πρώτης κοινότητας στον </a:t>
            </a:r>
            <a:r>
              <a:rPr lang="el-GR" sz="1400" dirty="0" err="1">
                <a:solidFill>
                  <a:prstClr val="black"/>
                </a:solidFill>
                <a:latin typeface="Cambria" panose="02040503050406030204" pitchFamily="18" charset="0"/>
              </a:rPr>
              <a:t>Ψαλτήρα</a:t>
            </a:r>
            <a:r>
              <a:rPr lang="el-GR" sz="1400" dirty="0">
                <a:solidFill>
                  <a:prstClr val="black"/>
                </a:solidFill>
                <a:latin typeface="Cambria" panose="02040503050406030204" pitchFamily="18" charset="0"/>
              </a:rPr>
              <a:t> και στους Προφήτες οφείλεται στην διαφοροποιημένη έναντι της Συναγωγής ερμηνεία της Π.Δ.. από την πρώτη Εκκλησία επί τη βάσει των εξής τριών αρχών: (α1) Η ΠΔ εκπληρώνεται στο πρόσωπο του Ι. Χριστού , όπως αποδεικνύει εμφατικά το Κατά </a:t>
            </a:r>
            <a:r>
              <a:rPr lang="el-GR" sz="1400" dirty="0" err="1">
                <a:solidFill>
                  <a:prstClr val="black"/>
                </a:solidFill>
                <a:latin typeface="Cambria" panose="02040503050406030204" pitchFamily="18" charset="0"/>
              </a:rPr>
              <a:t>Ματθαίον</a:t>
            </a:r>
            <a:r>
              <a:rPr lang="el-GR" sz="1400" dirty="0">
                <a:solidFill>
                  <a:prstClr val="black"/>
                </a:solidFill>
                <a:latin typeface="Cambria" panose="02040503050406030204" pitchFamily="18" charset="0"/>
              </a:rPr>
              <a:t> και «μονολεκτικά» ισχυρίζεται ο ίδιος στην προγραμματική ομιλία Του στη Ναζαρέτ στο Κατά </a:t>
            </a:r>
            <a:r>
              <a:rPr lang="el-GR" sz="1400" dirty="0" err="1">
                <a:solidFill>
                  <a:prstClr val="black"/>
                </a:solidFill>
                <a:latin typeface="Cambria" panose="02040503050406030204" pitchFamily="18" charset="0"/>
              </a:rPr>
              <a:t>Λουκάν</a:t>
            </a:r>
            <a:r>
              <a:rPr lang="el-GR" sz="1400" dirty="0">
                <a:solidFill>
                  <a:prstClr val="black"/>
                </a:solidFill>
                <a:latin typeface="Cambria" panose="02040503050406030204" pitchFamily="18" charset="0"/>
              </a:rPr>
              <a:t> (4, 18-21 =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61, 1 [+ 58, 6]). Μάλιστα σε αυτή την περικοπή παρατίθεται η αρχαιότερη περιγραφή της Λειτουργίας της ιουδαϊκής Συναγωγής/ Προσευχής</a:t>
            </a:r>
          </a:p>
          <a:p>
            <a:endParaRPr lang="el-GR" dirty="0"/>
          </a:p>
        </p:txBody>
      </p:sp>
    </p:spTree>
    <p:extLst>
      <p:ext uri="{BB962C8B-B14F-4D97-AF65-F5344CB8AC3E}">
        <p14:creationId xmlns:p14="http://schemas.microsoft.com/office/powerpoint/2010/main" val="236326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6297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Β΄</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Η πιο δημοφιλής στην ορθόδοξη λατρεία συλλογή της </a:t>
            </a:r>
            <a:r>
              <a:rPr lang="el-GR" sz="1100" dirty="0" err="1">
                <a:solidFill>
                  <a:prstClr val="black"/>
                </a:solidFill>
                <a:latin typeface="Cambria" panose="02040503050406030204" pitchFamily="18" charset="0"/>
              </a:rPr>
              <a:t>Τανάχ</a:t>
            </a:r>
            <a:r>
              <a:rPr lang="el-GR" sz="1100" dirty="0">
                <a:solidFill>
                  <a:prstClr val="black"/>
                </a:solidFill>
                <a:latin typeface="Cambria" panose="02040503050406030204" pitchFamily="18" charset="0"/>
              </a:rPr>
              <a:t> είναι οι Ψαλμοί. Αυτοί συντρόφευσαν και τον Ι. Χριστό κατεξοχήν τη </a:t>
            </a:r>
            <a:r>
              <a:rPr lang="el-GR" sz="1100" dirty="0" err="1">
                <a:solidFill>
                  <a:prstClr val="black"/>
                </a:solidFill>
                <a:latin typeface="Cambria" panose="02040503050406030204" pitchFamily="18" charset="0"/>
              </a:rPr>
              <a:t>Μεγ</a:t>
            </a:r>
            <a:r>
              <a:rPr lang="el-GR" sz="1100" dirty="0">
                <a:solidFill>
                  <a:prstClr val="black"/>
                </a:solidFill>
                <a:latin typeface="Cambria" panose="02040503050406030204" pitchFamily="18" charset="0"/>
              </a:rPr>
              <a:t>. Εβδομάδα και ιδιαιτέρως  κατά τις δραματικές στιγμές που πέρασε πάνω στο Σταυρό (</a:t>
            </a:r>
            <a:r>
              <a:rPr lang="el-GR" sz="1100" dirty="0" err="1">
                <a:solidFill>
                  <a:prstClr val="black"/>
                </a:solidFill>
                <a:latin typeface="Cambria" panose="02040503050406030204" pitchFamily="18" charset="0"/>
              </a:rPr>
              <a:t>Μκ</a:t>
            </a:r>
            <a:r>
              <a:rPr lang="el-GR" sz="1100" dirty="0">
                <a:solidFill>
                  <a:prstClr val="black"/>
                </a:solidFill>
                <a:latin typeface="Cambria" panose="02040503050406030204" pitchFamily="18" charset="0"/>
              </a:rPr>
              <a:t>. 14, 26=112-117. 135 [Ψαλμοί Αλληλούια-</a:t>
            </a:r>
            <a:r>
              <a:rPr lang="el-GR" sz="1100" dirty="0" err="1">
                <a:solidFill>
                  <a:prstClr val="black"/>
                </a:solidFill>
                <a:latin typeface="Cambria" panose="02040503050406030204" pitchFamily="18" charset="0"/>
              </a:rPr>
              <a:t>Χαλλέλ</a:t>
            </a:r>
            <a:r>
              <a:rPr lang="el-GR" sz="1100" dirty="0">
                <a:solidFill>
                  <a:prstClr val="black"/>
                </a:solidFill>
                <a:latin typeface="Cambria" panose="02040503050406030204" pitchFamily="18" charset="0"/>
              </a:rPr>
              <a:t>]. Ψ. 21. 30, 6. [68, 22]. 109. 117 Ο’). Είναι αξιοσημείωτο ότι το συγκεκριμένο βιβλίο, που αναγιγνώσκεται ολόκληρο (α) κατά την κοίμηση του ορθοδόξου αλλά και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σε εβδομάδες του εκκλησιαστικού έτους, είναι αυτό το οποίο κατά την οθωμανική κυριαρχία μαζί με την Αποκάλυψη του Ιωάννη μεταφρασμένα στη νέα ελληνική πρόσφεραν εξαιρετική παρηγοριά. Αυτό συνέβη διότι πρόσφερε παρηγοριά στον ορθόδοξο ο οποίος με την άλωση της δικής του Πόλεως υπέστη τραύμα αντίστοιχο εκείνου που προκλήθηκε στους Ιουδαίους με την πυρπόληση της Ιερουσαλήμ και του Ναού (όπου εγκιβωτιζόταν η «υπέρμαχος στρατηγός») από τους Βαβυλωνίους το 587 π.Χ. Ενώ η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εξακολουθεί να μην αναγιγνώσκεται, οι Ψαλμοί παραμένουν το δημοφιλέστερο τμήμα της Π.Δ. Ίσως είναι και το βιβλίο με τις περισσότερες αποδόσεις στη νέα Ελληνική.</a:t>
            </a:r>
          </a:p>
          <a:p>
            <a:pPr marL="274320" lvl="0" indent="-274320" algn="just">
              <a:spcBef>
                <a:spcPts val="580"/>
              </a:spcBef>
              <a:buClr>
                <a:srgbClr val="D34817"/>
              </a:buClr>
              <a:buSzPct val="85000"/>
              <a:buFont typeface="Wingdings 2" panose="05020102010507070707"/>
              <a:buChar char=""/>
            </a:pPr>
            <a:r>
              <a:rPr lang="el-GR" sz="1100" b="1" dirty="0">
                <a:solidFill>
                  <a:prstClr val="black"/>
                </a:solidFill>
                <a:latin typeface="Cambria" panose="02040503050406030204" pitchFamily="18" charset="0"/>
              </a:rPr>
              <a:t>Εκτός των Ψαλμών, δημοφιλείς στην ορθόδοξη Εκκλησία είναι και οι  Ωδές , οι οποίες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 προέρχονται από όλα σχεδόν τα «μέρη» της Π.Δ.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(β) Ανήκουν (κάποιες από αυτές όπως ο Ύμνος της Δεββώρας </a:t>
            </a:r>
            <a:r>
              <a:rPr lang="el-GR" sz="1100" dirty="0" err="1">
                <a:solidFill>
                  <a:prstClr val="black"/>
                </a:solidFill>
                <a:latin typeface="Cambria" panose="02040503050406030204" pitchFamily="18" charset="0"/>
              </a:rPr>
              <a:t>Κρ</a:t>
            </a:r>
            <a:r>
              <a:rPr lang="el-GR" sz="1100" dirty="0">
                <a:solidFill>
                  <a:prstClr val="black"/>
                </a:solidFill>
                <a:latin typeface="Cambria" panose="02040503050406030204" pitchFamily="18" charset="0"/>
              </a:rPr>
              <a:t>. 5) στα αρχαιότερα στρώματα της Π.Δ.,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(γ) εναλλάσσουν χαρά με πόνο (όπως συμβαίνει με τις δύο Ωδές του </a:t>
            </a:r>
            <a:r>
              <a:rPr lang="el-GR" sz="1100" dirty="0" err="1">
                <a:solidFill>
                  <a:prstClr val="black"/>
                </a:solidFill>
                <a:latin typeface="Cambria" panose="02040503050406030204" pitchFamily="18" charset="0"/>
              </a:rPr>
              <a:t>Μωυσέως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Έξ</a:t>
            </a:r>
            <a:r>
              <a:rPr lang="el-GR" sz="1100" dirty="0">
                <a:solidFill>
                  <a:prstClr val="black"/>
                </a:solidFill>
                <a:latin typeface="Cambria" panose="02040503050406030204" pitchFamily="18" charset="0"/>
              </a:rPr>
              <a:t>. 15 και </a:t>
            </a:r>
            <a:r>
              <a:rPr lang="el-GR" sz="1100" dirty="0" err="1">
                <a:solidFill>
                  <a:prstClr val="black"/>
                </a:solidFill>
                <a:latin typeface="Cambria" panose="02040503050406030204" pitchFamily="18" charset="0"/>
              </a:rPr>
              <a:t>Δτ</a:t>
            </a:r>
            <a:r>
              <a:rPr lang="el-GR" sz="1100" dirty="0">
                <a:solidFill>
                  <a:prstClr val="black"/>
                </a:solidFill>
                <a:latin typeface="Cambria" panose="02040503050406030204" pitchFamily="18" charset="0"/>
              </a:rPr>
              <a:t>. 3) που συνδυάζονται ήδη μοναδικά μεταξύ τους και με άλλα ψαλμικά κείμενα στο </a:t>
            </a:r>
            <a:r>
              <a:rPr lang="el-GR" sz="1100" dirty="0" err="1">
                <a:solidFill>
                  <a:prstClr val="black"/>
                </a:solidFill>
                <a:latin typeface="Cambria" panose="02040503050406030204" pitchFamily="18" charset="0"/>
              </a:rPr>
              <a:t>Αποκ</a:t>
            </a:r>
            <a:r>
              <a:rPr lang="el-GR" sz="1100" dirty="0">
                <a:solidFill>
                  <a:prstClr val="black"/>
                </a:solidFill>
                <a:latin typeface="Cambria" panose="02040503050406030204" pitchFamily="18" charset="0"/>
              </a:rPr>
              <a:t>. 15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Μωϋσέως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δούλου</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Θεοῦ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καὶ</a:t>
            </a:r>
            <a:r>
              <a:rPr lang="el-GR" sz="1100" dirty="0">
                <a:solidFill>
                  <a:prstClr val="black"/>
                </a:solidFill>
                <a:latin typeface="Cambria" panose="02040503050406030204" pitchFamily="18" charset="0"/>
              </a:rPr>
              <a:t> ἡ </a:t>
            </a:r>
            <a:r>
              <a:rPr lang="el-GR" sz="1100" dirty="0" err="1">
                <a:solidFill>
                  <a:prstClr val="black"/>
                </a:solidFill>
                <a:latin typeface="Cambria" panose="02040503050406030204" pitchFamily="18" charset="0"/>
              </a:rPr>
              <a:t>ᾠδὴ</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τοῦ</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Ἀρνίου</a:t>
            </a:r>
            <a:r>
              <a:rPr lang="el-GR" sz="1100"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(δ) φανερώνουν με μοναδικό τρόπο σε συνδυασμό με τα αντίστοιχα κείμενα του Λουκά την </a:t>
            </a:r>
            <a:r>
              <a:rPr lang="el-GR" sz="1100" dirty="0" err="1">
                <a:solidFill>
                  <a:prstClr val="black"/>
                </a:solidFill>
                <a:latin typeface="Cambria" panose="02040503050406030204" pitchFamily="18" charset="0"/>
              </a:rPr>
              <a:t>διαδραστικότητα</a:t>
            </a:r>
            <a:r>
              <a:rPr lang="el-GR" sz="1100" dirty="0">
                <a:solidFill>
                  <a:prstClr val="black"/>
                </a:solidFill>
                <a:latin typeface="Cambria" panose="02040503050406030204" pitchFamily="18" charset="0"/>
              </a:rPr>
              <a:t> Π.Δ. και Κ.Δ.</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Αντίθετα προς τους Ψαλμούς, αρκετά βιβλία της Π.Δ. δεν αναγιγνώσκονται καθόλου. Ο Σ.Ε. </a:t>
            </a:r>
            <a:r>
              <a:rPr lang="el-GR" sz="1100" dirty="0" err="1">
                <a:solidFill>
                  <a:prstClr val="black"/>
                </a:solidFill>
                <a:latin typeface="Cambria" panose="02040503050406030204" pitchFamily="18" charset="0"/>
              </a:rPr>
              <a:t>Καλαντζάκης</a:t>
            </a:r>
            <a:r>
              <a:rPr lang="el-GR" sz="1100" dirty="0">
                <a:solidFill>
                  <a:prstClr val="black"/>
                </a:solidFill>
                <a:latin typeface="Cambria" panose="02040503050406030204" pitchFamily="18" charset="0"/>
              </a:rPr>
              <a:t> , σημειώνει ότι για διάφορους λόγους δεν χρησιμοποιούνται αναγνώσματα από τα «Ιστορικά» βιβλία της Π. Διαθήκης Ρουθ, Α'-Β’ Βασιλειών, Α'-Β’ </a:t>
            </a:r>
            <a:r>
              <a:rPr lang="el-GR" sz="1100" dirty="0" err="1">
                <a:solidFill>
                  <a:prstClr val="black"/>
                </a:solidFill>
                <a:latin typeface="Cambria" panose="02040503050406030204" pitchFamily="18" charset="0"/>
              </a:rPr>
              <a:t>Παραλειπομένων</a:t>
            </a:r>
            <a:r>
              <a:rPr lang="el-GR" sz="1100" dirty="0">
                <a:solidFill>
                  <a:prstClr val="black"/>
                </a:solidFill>
                <a:latin typeface="Cambria" panose="02040503050406030204" pitchFamily="18" charset="0"/>
              </a:rPr>
              <a:t>, Β’ Έσδρας, </a:t>
            </a:r>
            <a:r>
              <a:rPr lang="el-GR" sz="1100" dirty="0" err="1">
                <a:solidFill>
                  <a:prstClr val="black"/>
                </a:solidFill>
                <a:latin typeface="Cambria" panose="02040503050406030204" pitchFamily="18" charset="0"/>
              </a:rPr>
              <a:t>Νεεμίας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Τωβίτ</a:t>
            </a:r>
            <a:r>
              <a:rPr lang="el-GR" sz="1100" dirty="0">
                <a:solidFill>
                  <a:prstClr val="black"/>
                </a:solidFill>
                <a:latin typeface="Cambria" panose="02040503050406030204" pitchFamily="18" charset="0"/>
              </a:rPr>
              <a:t>, Α’, Β’, Γ’ Μακκαβαίων, από τα «Ποιητικά-Διδακτικά» </a:t>
            </a:r>
            <a:r>
              <a:rPr lang="el-GR" sz="1100" dirty="0" err="1">
                <a:solidFill>
                  <a:prstClr val="black"/>
                </a:solidFill>
                <a:latin typeface="Cambria" panose="02040503050406030204" pitchFamily="18" charset="0"/>
              </a:rPr>
              <a:t>Εκκλղσιaστής</a:t>
            </a:r>
            <a:r>
              <a:rPr lang="el-GR" sz="1100" dirty="0">
                <a:solidFill>
                  <a:prstClr val="black"/>
                </a:solidFill>
                <a:latin typeface="Cambria" panose="02040503050406030204" pitchFamily="18" charset="0"/>
              </a:rPr>
              <a:t>, Άσμα Ασμάτων και τα «Προφητικά» </a:t>
            </a:r>
            <a:r>
              <a:rPr lang="el-GR" sz="1100" dirty="0" err="1">
                <a:solidFill>
                  <a:prstClr val="black"/>
                </a:solidFill>
                <a:latin typeface="Cambria" panose="02040503050406030204" pitchFamily="18" charset="0"/>
              </a:rPr>
              <a:t>Αμώς</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Ωσղέ</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Οβδιού</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Ναούμ</a:t>
            </a:r>
            <a:r>
              <a:rPr lang="el-GR" sz="1100" dirty="0">
                <a:solidFill>
                  <a:prstClr val="black"/>
                </a:solidFill>
                <a:latin typeface="Cambria" panose="02040503050406030204" pitchFamily="18" charset="0"/>
              </a:rPr>
              <a:t>, </a:t>
            </a:r>
            <a:r>
              <a:rPr lang="el-GR" sz="1100" dirty="0" err="1">
                <a:solidFill>
                  <a:prstClr val="black"/>
                </a:solidFill>
                <a:latin typeface="Cambria" panose="02040503050406030204" pitchFamily="18" charset="0"/>
              </a:rPr>
              <a:t>Αγγαίος</a:t>
            </a:r>
            <a:r>
              <a:rPr lang="el-GR" sz="1100" dirty="0">
                <a:solidFill>
                  <a:prstClr val="black"/>
                </a:solidFill>
                <a:latin typeface="Cambria" panose="02040503050406030204" pitchFamily="18" charset="0"/>
              </a:rPr>
              <a:t>, Θρήνοι </a:t>
            </a:r>
            <a:r>
              <a:rPr lang="el-GR" sz="1100" dirty="0" err="1">
                <a:solidFill>
                  <a:prstClr val="black"/>
                </a:solidFill>
                <a:latin typeface="Cambria" panose="02040503050406030204" pitchFamily="18" charset="0"/>
              </a:rPr>
              <a:t>Ιε¬ρεμίου</a:t>
            </a:r>
            <a:r>
              <a:rPr lang="el-GR" sz="1100" dirty="0">
                <a:solidFill>
                  <a:prstClr val="black"/>
                </a:solidFill>
                <a:latin typeface="Cambria" panose="02040503050406030204" pitchFamily="18" charset="0"/>
              </a:rPr>
              <a:t>, Επιστολή Ιερεμίου.</a:t>
            </a:r>
          </a:p>
          <a:p>
            <a:pPr marL="274320" lvl="0" indent="-274320" algn="just">
              <a:spcBef>
                <a:spcPts val="580"/>
              </a:spcBef>
              <a:buClr>
                <a:srgbClr val="D34817"/>
              </a:buClr>
              <a:buSzPct val="85000"/>
              <a:buFont typeface="Wingdings 2" panose="05020102010507070707"/>
              <a:buChar char=""/>
            </a:pPr>
            <a:r>
              <a:rPr lang="el-GR" sz="1100" dirty="0">
                <a:solidFill>
                  <a:prstClr val="black"/>
                </a:solidFill>
                <a:latin typeface="Cambria" panose="02040503050406030204" pitchFamily="18" charset="0"/>
              </a:rPr>
              <a:t>Μεταξύ των δημοφιλών Ψαλμών και των άγνωστων βιβλίων της Π.Δ., όσον αφορά στην </a:t>
            </a:r>
            <a:r>
              <a:rPr lang="el-GR" sz="1100" dirty="0" err="1">
                <a:solidFill>
                  <a:prstClr val="black"/>
                </a:solidFill>
                <a:latin typeface="Cambria" panose="02040503050406030204" pitchFamily="18" charset="0"/>
              </a:rPr>
              <a:t>αναγνωρισιμότητα</a:t>
            </a:r>
            <a:r>
              <a:rPr lang="el-GR" sz="1100" dirty="0">
                <a:solidFill>
                  <a:prstClr val="black"/>
                </a:solidFill>
                <a:latin typeface="Cambria" panose="02040503050406030204" pitchFamily="18" charset="0"/>
              </a:rPr>
              <a:t> στην ορθόδοξη λατρεία τοποθετούνται οι Προφήτες. Αποδεικνύεται στην λειτουργική έρευνα  ότι για πολλούς αιώνες οι Προφήτες διαβάζονταν πριν τον Απόστολο και το Ευαγγέλιο. Δεν γνωρίζουμε εάν υπήρχε η διάκριση που υπάρχει σήμερα τα </a:t>
            </a:r>
            <a:r>
              <a:rPr lang="el-GR" sz="1100" dirty="0" err="1">
                <a:solidFill>
                  <a:prstClr val="black"/>
                </a:solidFill>
                <a:latin typeface="Cambria" panose="02040503050406030204" pitchFamily="18" charset="0"/>
              </a:rPr>
              <a:t>παλαιοδιαθηκικά</a:t>
            </a:r>
            <a:r>
              <a:rPr lang="el-GR" sz="1100" dirty="0">
                <a:solidFill>
                  <a:prstClr val="black"/>
                </a:solidFill>
                <a:latin typeface="Cambria" panose="02040503050406030204" pitchFamily="18" charset="0"/>
              </a:rPr>
              <a:t> αναγνώσματα να διαβάζονται «χύμα» ενώ τα </a:t>
            </a:r>
            <a:r>
              <a:rPr lang="el-GR" sz="1100" dirty="0" err="1">
                <a:solidFill>
                  <a:prstClr val="black"/>
                </a:solidFill>
                <a:latin typeface="Cambria" panose="02040503050406030204" pitchFamily="18" charset="0"/>
              </a:rPr>
              <a:t>καινοδιαθηκικά</a:t>
            </a:r>
            <a:r>
              <a:rPr lang="el-GR" sz="1100" dirty="0">
                <a:solidFill>
                  <a:prstClr val="black"/>
                </a:solidFill>
                <a:latin typeface="Cambria" panose="02040503050406030204" pitchFamily="18" charset="0"/>
              </a:rPr>
              <a:t> εμμελώς όπως ανακοίνωνε και ο κήρυκας στο θέατρο τα διατάγματα (</a:t>
            </a:r>
            <a:r>
              <a:rPr lang="el-GR" sz="1100" dirty="0" err="1">
                <a:solidFill>
                  <a:prstClr val="black"/>
                </a:solidFill>
                <a:latin typeface="Cambria" panose="02040503050406030204" pitchFamily="18" charset="0"/>
              </a:rPr>
              <a:t>edicta</a:t>
            </a:r>
            <a:r>
              <a:rPr lang="el-GR" sz="1100" dirty="0">
                <a:solidFill>
                  <a:prstClr val="black"/>
                </a:solidFill>
                <a:latin typeface="Cambria" panose="02040503050406030204" pitchFamily="18" charset="0"/>
              </a:rPr>
              <a:t>) του αυτοκράτορα . Σε κάθε περίπτωση οι πιστοί </a:t>
            </a:r>
            <a:r>
              <a:rPr lang="el-GR" sz="1100" dirty="0" err="1">
                <a:solidFill>
                  <a:prstClr val="black"/>
                </a:solidFill>
                <a:latin typeface="Cambria" panose="02040503050406030204" pitchFamily="18" charset="0"/>
              </a:rPr>
              <a:t>ακροώνταν</a:t>
            </a:r>
            <a:r>
              <a:rPr lang="el-GR" sz="1100" dirty="0">
                <a:solidFill>
                  <a:prstClr val="black"/>
                </a:solidFill>
                <a:latin typeface="Cambria" panose="02040503050406030204" pitchFamily="18" charset="0"/>
              </a:rPr>
              <a:t> τους Προφήτες αλλά και κήρυγμα επ’ αυτών (όπως οι λόγοι που εκφώνησε ο Ι. Χρυσόστομος). </a:t>
            </a:r>
          </a:p>
          <a:p>
            <a:endParaRPr lang="el-GR" dirty="0"/>
          </a:p>
        </p:txBody>
      </p:sp>
    </p:spTree>
    <p:extLst>
      <p:ext uri="{BB962C8B-B14F-4D97-AF65-F5344CB8AC3E}">
        <p14:creationId xmlns:p14="http://schemas.microsoft.com/office/powerpoint/2010/main" val="17931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24370"/>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Η ΜΕΤΑΛΗΨΗ ΤΗΣ ΠΑΛΑΙΑΣ ΔΙΑΘΗΚΗΣ ΣΤΗ ΛΑΤΡΕΙΑ ΤΗΣ ΟΡΘΟΔΟΞΗΣ ΕΚΚΛΗΣΙΑΣ Γ΄</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Η άγνοια των Προφητών, οι οποίοι έδωσαν ιδιαίτερη έμφαση στη δεύτερη πλάκα της Διαθήκης, έχει τις εξής αρνητικές συνέπειες :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α) σε μια εποχή κρίσεως το μήνυμα εναντίον της αδικίας και της παραμέλησης των αδύνατων κοινωνικά ομάδων που αντιθέτως χαίρουν της προστασίας του Κυρίου, θα λειτουργούσε αφυπνιστικά για τους πιστούς όπως και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β) η κριτική τους εναντίον μιας λατρείας που ενίοτε προσφέρεται στον Θεό με την αρχέγονη μαγική-μηχανιστική αντίληψη του δούναι και του λαβείν. Ο ίδιος ο Ι. Χριστός, ο οποίος και τελικά υποκατέστησε τη θυσία, κατά την (επονομαζόμενη) κάθαρση του Ιερού παρέπεμψε κατεξοχήν στον προφήτη του πάθους Ιερεμία (</a:t>
            </a:r>
            <a:r>
              <a:rPr lang="el-GR" sz="1400" dirty="0" err="1">
                <a:solidFill>
                  <a:prstClr val="black"/>
                </a:solidFill>
                <a:latin typeface="Cambria" panose="02040503050406030204" pitchFamily="18" charset="0"/>
              </a:rPr>
              <a:t>Μκ</a:t>
            </a:r>
            <a:r>
              <a:rPr lang="el-GR" sz="1400" dirty="0">
                <a:solidFill>
                  <a:prstClr val="black"/>
                </a:solidFill>
                <a:latin typeface="Cambria" panose="02040503050406030204" pitchFamily="18" charset="0"/>
              </a:rPr>
              <a:t>. 11, 17= </a:t>
            </a:r>
            <a:r>
              <a:rPr lang="el-GR" sz="1400" dirty="0" err="1">
                <a:solidFill>
                  <a:prstClr val="black"/>
                </a:solidFill>
                <a:latin typeface="Cambria" panose="02040503050406030204" pitchFamily="18" charset="0"/>
              </a:rPr>
              <a:t>Ησ</a:t>
            </a:r>
            <a:r>
              <a:rPr lang="el-GR" sz="1400" dirty="0">
                <a:solidFill>
                  <a:prstClr val="black"/>
                </a:solidFill>
                <a:latin typeface="Cambria" panose="02040503050406030204" pitchFamily="18" charset="0"/>
              </a:rPr>
              <a:t>. 56, 7. </a:t>
            </a:r>
            <a:r>
              <a:rPr lang="el-GR" sz="1400" dirty="0" err="1">
                <a:solidFill>
                  <a:prstClr val="black"/>
                </a:solidFill>
                <a:latin typeface="Cambria" panose="02040503050406030204" pitchFamily="18" charset="0"/>
              </a:rPr>
              <a:t>Ιερ</a:t>
            </a:r>
            <a:r>
              <a:rPr lang="el-GR" sz="1400" dirty="0">
                <a:solidFill>
                  <a:prstClr val="black"/>
                </a:solidFill>
                <a:latin typeface="Cambria" panose="02040503050406030204" pitchFamily="18" charset="0"/>
              </a:rPr>
              <a:t>. 7, 11).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γ) Η άγνοια των προφητών, οι οποίοι και συνιστούν ένα μοναδικό παγκοσμίως φαινόμενο της ιστορίας του Ισραήλ , οδηγεί σε παρερμηνεία συγγενών </a:t>
            </a:r>
            <a:r>
              <a:rPr lang="el-GR" sz="1400" dirty="0" err="1">
                <a:solidFill>
                  <a:prstClr val="black"/>
                </a:solidFill>
                <a:latin typeface="Cambria" panose="02040503050406030204" pitchFamily="18" charset="0"/>
              </a:rPr>
              <a:t>καινοδιαθηκικών</a:t>
            </a:r>
            <a:r>
              <a:rPr lang="el-GR" sz="1400" dirty="0">
                <a:solidFill>
                  <a:prstClr val="black"/>
                </a:solidFill>
                <a:latin typeface="Cambria" panose="02040503050406030204" pitchFamily="18" charset="0"/>
              </a:rPr>
              <a:t> κειμένων όπως η Αποκάλυψη και σε παρεξήγηση εν γένει των μετά </a:t>
            </a:r>
            <a:r>
              <a:rPr lang="el-GR" sz="1400" dirty="0" err="1">
                <a:solidFill>
                  <a:prstClr val="black"/>
                </a:solidFill>
                <a:latin typeface="Cambria" panose="02040503050406030204" pitchFamily="18" charset="0"/>
              </a:rPr>
              <a:t>Χριστόν</a:t>
            </a:r>
            <a:r>
              <a:rPr lang="el-GR" sz="1400" dirty="0">
                <a:solidFill>
                  <a:prstClr val="black"/>
                </a:solidFill>
                <a:latin typeface="Cambria" panose="02040503050406030204" pitchFamily="18" charset="0"/>
              </a:rPr>
              <a:t> διορατικών προφητών της Εκκλησίας. Άλλωστε γενικότερα η «γλώσσα» της Κ.Δ. αλλά και της λατρείας είναι δυσερμήνευτη χωρίς την άριστη εξοικείωση με τη γλώσσα αλλά και τη «θεολογία των Ο’»  μεταφραστών της Π.Δ.. Ας μην λησμονείται ότι όταν ο Ι. Χριστός και οι συγγραφείς της Κ.Δ. μνημονεύουν έναν στίχο, ουσιαστικά παραπέμπουν σε ολόκληρη της συνάφεια αυτού. Κλασικό παράδειγμα η κραυγή του Εσταυρωμένου Θεέ μου, Θεέ μου … η οποία ανακαλεί στον εγκρατή των γραφών ολόκληρο τον Ψ. 21 (Ο’) ο οποίος και καταλήγει με τον θρίαμβο του δικαίου.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δ) Ήδη επισημάνθηκε κατά τη Μεγάλη Εβδομάδα, κατά την οποία σε ετήσια βάση ο πιστός αλλά και ο μέσος Έλλην αφουγκράζεται ίσως περισσότερο από ποτέ την Π.Δ., ακούγονται ύμνοι, οι οποίοι χρησιμοποιώντας την ποιητική άδεια, στρέφονται με πάθος εναντίον των Ιουδαίων και του Ιούδα.</a:t>
            </a:r>
          </a:p>
          <a:p>
            <a:endParaRPr lang="el-GR" dirty="0"/>
          </a:p>
        </p:txBody>
      </p:sp>
    </p:spTree>
    <p:extLst>
      <p:ext uri="{BB962C8B-B14F-4D97-AF65-F5344CB8AC3E}">
        <p14:creationId xmlns:p14="http://schemas.microsoft.com/office/powerpoint/2010/main" val="1163600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01479"/>
          </a:xfrm>
          <a:prstGeom prst="rect">
            <a:avLst/>
          </a:prstGeom>
          <a:noFill/>
        </p:spPr>
        <p:txBody>
          <a:bodyPr wrap="square" rtlCol="0">
            <a:spAutoFit/>
          </a:bodyPr>
          <a:lstStyle/>
          <a:p>
            <a:pPr marL="274320" lvl="0" indent="-274320">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ΠΑΡΑΒΟΛΗ ΚΑΙ ΤΕΧΝΗ</a:t>
            </a:r>
          </a:p>
          <a:p>
            <a:pPr marL="274320" lvl="0" indent="-274320">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Τι είναι παραβολή</a:t>
            </a:r>
            <a:r>
              <a:rPr lang="en-US" sz="2000" dirty="0">
                <a:solidFill>
                  <a:prstClr val="black"/>
                </a:solidFill>
                <a:latin typeface="Perpetua"/>
              </a:rPr>
              <a:t>;</a:t>
            </a:r>
          </a:p>
          <a:p>
            <a:pPr marL="274320" lvl="0" indent="-274320" algn="just">
              <a:spcBef>
                <a:spcPts val="580"/>
              </a:spcBef>
              <a:buClr>
                <a:srgbClr val="D34817"/>
              </a:buClr>
              <a:buSzPct val="85000"/>
              <a:buFont typeface="Wingdings 2" panose="05020102010507070707"/>
              <a:buChar char=""/>
            </a:pPr>
            <a:r>
              <a:rPr lang="el-GR" sz="2000" dirty="0" err="1">
                <a:solidFill>
                  <a:prstClr val="black"/>
                </a:solidFill>
                <a:latin typeface="Cambria" panose="02040503050406030204" pitchFamily="18" charset="0"/>
              </a:rPr>
              <a:t>Εικον</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ολογ</a:t>
            </a:r>
            <a:r>
              <a:rPr lang="el-GR" sz="2000" dirty="0">
                <a:solidFill>
                  <a:prstClr val="black"/>
                </a:solidFill>
                <a:latin typeface="Cambria" panose="02040503050406030204" pitchFamily="18" charset="0"/>
              </a:rPr>
              <a:t>)</a:t>
            </a:r>
            <a:r>
              <a:rPr lang="el-GR" sz="2000" dirty="0" err="1">
                <a:solidFill>
                  <a:prstClr val="black"/>
                </a:solidFill>
                <a:latin typeface="Cambria" panose="02040503050406030204" pitchFamily="18" charset="0"/>
              </a:rPr>
              <a:t>ικές</a:t>
            </a:r>
            <a:r>
              <a:rPr lang="el-GR" sz="2000" dirty="0">
                <a:solidFill>
                  <a:prstClr val="black"/>
                </a:solidFill>
                <a:latin typeface="Cambria" panose="02040503050406030204" pitchFamily="18" charset="0"/>
              </a:rPr>
              <a:t> διηγήσεις</a:t>
            </a:r>
            <a:r>
              <a:rPr lang="en-US" sz="2000" dirty="0">
                <a:solidFill>
                  <a:prstClr val="black"/>
                </a:solidFill>
                <a:latin typeface="Perpetua"/>
              </a:rPr>
              <a:t> (</a:t>
            </a:r>
            <a:r>
              <a:rPr lang="el-GR" sz="2000" dirty="0">
                <a:solidFill>
                  <a:prstClr val="black"/>
                </a:solidFill>
                <a:latin typeface="Cambria" panose="02040503050406030204" pitchFamily="18" charset="0"/>
              </a:rPr>
              <a:t>πολυάριθμες πάνω από 100). Πρόκειται για μια ανεκτίμητη </a:t>
            </a:r>
            <a:r>
              <a:rPr lang="el-GR" sz="2000" i="1" dirty="0">
                <a:solidFill>
                  <a:prstClr val="black"/>
                </a:solidFill>
                <a:latin typeface="Cambria" panose="02040503050406030204" pitchFamily="18" charset="0"/>
              </a:rPr>
              <a:t>γκαλερί εικόνων</a:t>
            </a:r>
            <a:r>
              <a:rPr lang="el-GR" sz="2000" dirty="0">
                <a:solidFill>
                  <a:prstClr val="black"/>
                </a:solidFill>
                <a:latin typeface="Cambria" panose="02040503050406030204" pitchFamily="18" charset="0"/>
              </a:rPr>
              <a:t> που αποσκοπούν στο να ζωγραφίσουν/να αποτυπώσουν ηχητικά και οπτικά στην καρδιά, σχεδόν αποκλειστικά ένα και μόνον θέμα που ακόμη και σήμερα μετά από τόσους αιώνες χριστιανισμού δεν μπορεί εύκολα να «μεταφραστεί» στη νεοελληνική: Παρουσιάζουν τη δυναμική </a:t>
            </a:r>
            <a:r>
              <a:rPr lang="el-GR" sz="2000" dirty="0" err="1">
                <a:solidFill>
                  <a:prstClr val="black"/>
                </a:solidFill>
                <a:latin typeface="Cambria" panose="02040503050406030204" pitchFamily="18" charset="0"/>
              </a:rPr>
              <a:t>πρό</a:t>
            </a:r>
            <a:r>
              <a:rPr lang="el-GR" sz="2000" dirty="0">
                <a:solidFill>
                  <a:prstClr val="black"/>
                </a:solidFill>
                <a:latin typeface="Cambria" panose="02040503050406030204" pitchFamily="18" charset="0"/>
              </a:rPr>
              <a:t>(σ)</a:t>
            </a:r>
            <a:r>
              <a:rPr lang="el-GR" sz="2000" dirty="0" err="1">
                <a:solidFill>
                  <a:prstClr val="black"/>
                </a:solidFill>
                <a:latin typeface="Cambria" panose="02040503050406030204" pitchFamily="18" charset="0"/>
              </a:rPr>
              <a:t>κληση</a:t>
            </a:r>
            <a:r>
              <a:rPr lang="el-GR" sz="2000" dirty="0">
                <a:solidFill>
                  <a:prstClr val="black"/>
                </a:solidFill>
                <a:latin typeface="Cambria" panose="02040503050406030204" pitchFamily="18" charset="0"/>
              </a:rPr>
              <a:t> της </a:t>
            </a:r>
            <a:r>
              <a:rPr lang="el-GR" sz="2000" i="1" dirty="0">
                <a:solidFill>
                  <a:prstClr val="black"/>
                </a:solidFill>
                <a:latin typeface="Cambria" panose="02040503050406030204" pitchFamily="18" charset="0"/>
              </a:rPr>
              <a:t>Βασιλείας</a:t>
            </a:r>
            <a:r>
              <a:rPr lang="el-GR" sz="2000" dirty="0">
                <a:solidFill>
                  <a:prstClr val="black"/>
                </a:solidFill>
                <a:latin typeface="Cambria" panose="02040503050406030204" pitchFamily="18" charset="0"/>
              </a:rPr>
              <a:t> η οποία </a:t>
            </a:r>
            <a:r>
              <a:rPr lang="el-GR" sz="2000" i="1" dirty="0">
                <a:solidFill>
                  <a:prstClr val="black"/>
                </a:solidFill>
                <a:latin typeface="Cambria" panose="02040503050406030204" pitchFamily="18" charset="0"/>
              </a:rPr>
              <a:t>ήδη</a:t>
            </a:r>
            <a:r>
              <a:rPr lang="el-GR" sz="2000" dirty="0">
                <a:solidFill>
                  <a:prstClr val="black"/>
                </a:solidFill>
                <a:latin typeface="Cambria" panose="02040503050406030204" pitchFamily="18" charset="0"/>
              </a:rPr>
              <a:t> ανέτειλε μέσα από τη δική Του παρουσία </a:t>
            </a:r>
            <a:r>
              <a:rPr lang="el-GR" sz="2000" i="1" dirty="0">
                <a:solidFill>
                  <a:prstClr val="black"/>
                </a:solidFill>
                <a:latin typeface="Cambria" panose="02040503050406030204" pitchFamily="18" charset="0"/>
              </a:rPr>
              <a:t>εδώ και τώρα</a:t>
            </a:r>
            <a:r>
              <a:rPr lang="el-GR" sz="2000" dirty="0">
                <a:solidFill>
                  <a:prstClr val="black"/>
                </a:solidFill>
                <a:latin typeface="Cambria" panose="02040503050406030204" pitchFamily="18" charset="0"/>
              </a:rPr>
              <a:t>!</a:t>
            </a:r>
            <a:r>
              <a:rPr lang="el-GR" sz="2000" i="1"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Τόσο η </a:t>
            </a:r>
            <a:r>
              <a:rPr lang="el-GR" sz="2000" dirty="0" err="1">
                <a:solidFill>
                  <a:prstClr val="black"/>
                </a:solidFill>
                <a:latin typeface="Cambria" panose="02040503050406030204" pitchFamily="18" charset="0"/>
              </a:rPr>
              <a:t>μεταφορικότητα</a:t>
            </a:r>
            <a:r>
              <a:rPr lang="el-GR" sz="2000" dirty="0">
                <a:solidFill>
                  <a:prstClr val="black"/>
                </a:solidFill>
                <a:latin typeface="Cambria" panose="02040503050406030204" pitchFamily="18" charset="0"/>
              </a:rPr>
              <a:t> των παραβολών όσο και η σημειολογία των θαυμάτων του επιβεβαιώνουν ότι η ζωή και η δράση του Ιησού βρίσκουν το καλύτερο υπόμνημα/ερμηνεία στις Παραβολές Του και οι Παραβολές Του υπομνηματίζονται/ ερμηνεύονται κατά τον καλύτερο τρόπο με τη ζωή και το έργο Του, αφού ο ίδιος ο Ιησούς ο ίδιος υπήρξε για τον κόσμο η κατεξοχήν Παραβολή του Θεού</a:t>
            </a:r>
          </a:p>
          <a:p>
            <a:br>
              <a:rPr lang="el-GR" sz="3600" b="1" dirty="0">
                <a:solidFill>
                  <a:srgbClr val="696464"/>
                </a:solidFill>
                <a:latin typeface="Calibri" panose="020F0502020204030204" pitchFamily="34" charset="0"/>
              </a:rPr>
            </a:br>
            <a:endParaRPr lang="el-GR" dirty="0"/>
          </a:p>
        </p:txBody>
      </p:sp>
    </p:spTree>
    <p:extLst>
      <p:ext uri="{BB962C8B-B14F-4D97-AF65-F5344CB8AC3E}">
        <p14:creationId xmlns:p14="http://schemas.microsoft.com/office/powerpoint/2010/main" val="401672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4731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Α΄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Ολόκληρο το αρχαιότερο Ευαγγέλιο Ιησού Χριστού Υιού του Θεού (Κατά Μάρκον) πλαισιώνεται από τους οριακούς για την ανθρώπινη ύπαρξη χώρους της ερήμου και του τάφου . Αυτοί θεωρούνταν κατοικίες ακάθαρτων όντων: του διαβόλου και των νεκρών.</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 Μεσσίας, μετά την εμπειρία του στην έρημο αγόμενος από το Πνεύμα του Θεού, άσκησε κριτική με τον εξουσιαστικό λόγο Του και με τις δυνάμεις (τα θαύματά) Του </a:t>
            </a:r>
          </a:p>
          <a:p>
            <a:pPr lvl="0" algn="just">
              <a:spcBef>
                <a:spcPts val="580"/>
              </a:spcBef>
              <a:buClr>
                <a:srgbClr val="D34817"/>
              </a:buClr>
              <a:buSzPct val="85000"/>
            </a:pPr>
            <a:r>
              <a:rPr lang="el-GR" dirty="0">
                <a:solidFill>
                  <a:prstClr val="black"/>
                </a:solidFill>
                <a:latin typeface="Cambria" panose="02040503050406030204" pitchFamily="18" charset="0"/>
              </a:rPr>
              <a:t>(α) στις διατάξεις του Ιερατείου περί καθαρότητας (1, 43), </a:t>
            </a:r>
          </a:p>
          <a:p>
            <a:pPr lvl="0" algn="just">
              <a:spcBef>
                <a:spcPts val="580"/>
              </a:spcBef>
              <a:buClr>
                <a:srgbClr val="D34817"/>
              </a:buClr>
              <a:buSzPct val="85000"/>
            </a:pPr>
            <a:r>
              <a:rPr lang="el-GR" dirty="0">
                <a:solidFill>
                  <a:prstClr val="black"/>
                </a:solidFill>
                <a:latin typeface="Cambria" panose="02040503050406030204" pitchFamily="18" charset="0"/>
              </a:rPr>
              <a:t>(β) σε εκείνες των Γραμματέων σχετικά με την οφειλή και την άφεση (2, 10) και </a:t>
            </a:r>
          </a:p>
          <a:p>
            <a:pPr lvl="0" algn="just">
              <a:spcBef>
                <a:spcPts val="580"/>
              </a:spcBef>
              <a:buClr>
                <a:srgbClr val="D34817"/>
              </a:buClr>
              <a:buSzPct val="85000"/>
            </a:pPr>
            <a:r>
              <a:rPr lang="el-GR" dirty="0">
                <a:solidFill>
                  <a:prstClr val="black"/>
                </a:solidFill>
                <a:latin typeface="Cambria" panose="02040503050406030204" pitchFamily="18" charset="0"/>
              </a:rPr>
              <a:t>(γ) στην ερμηνεία του Σαββάτου από τους Φαρισαίους (2, 28). Κατηγορείται, όμως, ειδικά στο τέλος αυτής της ενότητας ότι ενεργεί με την εξουσία του άρχοντα των δαιμονίων Βεελζεβούλ.</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οι Ευαγγελιστές δεν παραθέτουν συνήθως μία παραβολή, αλλά είναι συνθέτες </a:t>
            </a:r>
            <a:r>
              <a:rPr lang="el-GR" b="1" dirty="0">
                <a:solidFill>
                  <a:prstClr val="black"/>
                </a:solidFill>
                <a:latin typeface="Cambria" panose="02040503050406030204" pitchFamily="18" charset="0"/>
              </a:rPr>
              <a:t>μιας «ομάδας - Συμφωνίας παραβολών»</a:t>
            </a:r>
            <a:r>
              <a:rPr lang="el-GR" dirty="0">
                <a:solidFill>
                  <a:prstClr val="black"/>
                </a:solidFill>
                <a:latin typeface="Cambria" panose="02040503050406030204" pitchFamily="18" charset="0"/>
              </a:rPr>
              <a:t>, που φωτίζουν το ίδιο «αντικείμενο» με διαφορετικό τρόπο. </a:t>
            </a:r>
          </a:p>
          <a:p>
            <a:endParaRPr lang="el-GR" dirty="0"/>
          </a:p>
        </p:txBody>
      </p:sp>
    </p:spTree>
    <p:extLst>
      <p:ext uri="{BB962C8B-B14F-4D97-AF65-F5344CB8AC3E}">
        <p14:creationId xmlns:p14="http://schemas.microsoft.com/office/powerpoint/2010/main" val="2512313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r"/>
            <a:r>
              <a:rPr lang="el-GR" dirty="0">
                <a:solidFill>
                  <a:schemeClr val="bg2">
                    <a:lumMod val="25000"/>
                  </a:schemeClr>
                </a:solidFill>
              </a:rPr>
              <a:t>ΤΙΤΛΟΣ ΕΠΙΜΕΡΟΥΣ ΘΕΜΑΤΙΚΗΣ ΕΝΟΤΗΤΑΣ</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8956298"/>
          </a:xfrm>
          <a:prstGeom prst="rect">
            <a:avLst/>
          </a:prstGeom>
          <a:noFill/>
        </p:spPr>
        <p:txBody>
          <a:bodyPr wrap="square" rtlCol="0">
            <a:spAutoFit/>
          </a:bodyPr>
          <a:lstStyle/>
          <a:p>
            <a:pPr algn="ctr"/>
            <a:r>
              <a:rPr lang="el-GR" b="1" dirty="0">
                <a:latin typeface="+mj-lt"/>
              </a:rPr>
              <a:t>Γιατί ο Παύλος Σήμερα?</a:t>
            </a:r>
          </a:p>
          <a:p>
            <a:endParaRPr lang="el-GR" dirty="0">
              <a:latin typeface="+mj-lt"/>
            </a:endParaRPr>
          </a:p>
          <a:p>
            <a:pPr marL="342900" indent="-342900" algn="just">
              <a:buAutoNum type="arabicPeriod"/>
            </a:pPr>
            <a:r>
              <a:rPr lang="el-GR" dirty="0">
                <a:latin typeface="+mj-lt"/>
              </a:rPr>
              <a:t>Σήμερα κάποιος δεν γεννιέται απλώς αλλά γίνεται Χριστιανός. Η Παρουσία του Χριστού προκαλεί τομή στο Βιογραφικό του. </a:t>
            </a:r>
          </a:p>
          <a:p>
            <a:pPr marL="342900" indent="-342900" algn="just">
              <a:buAutoNum type="arabicPeriod"/>
            </a:pPr>
            <a:endParaRPr lang="el-GR" dirty="0">
              <a:latin typeface="+mj-lt"/>
            </a:endParaRPr>
          </a:p>
          <a:p>
            <a:pPr marL="342900" indent="-342900" algn="just">
              <a:buAutoNum type="arabicPeriod"/>
            </a:pPr>
            <a:r>
              <a:rPr lang="el-GR" dirty="0">
                <a:latin typeface="+mj-lt"/>
              </a:rPr>
              <a:t>Οι Επιστολές του Παύλου </a:t>
            </a:r>
            <a:r>
              <a:rPr lang="el-GR" b="1" dirty="0">
                <a:latin typeface="+mj-lt"/>
              </a:rPr>
              <a:t>μοντέλα </a:t>
            </a:r>
            <a:r>
              <a:rPr lang="el-GR" b="1" dirty="0" err="1">
                <a:latin typeface="+mj-lt"/>
              </a:rPr>
              <a:t>ΕπιΚοινωνίας</a:t>
            </a:r>
            <a:r>
              <a:rPr lang="el-GR" b="1" dirty="0">
                <a:latin typeface="+mj-lt"/>
              </a:rPr>
              <a:t> </a:t>
            </a:r>
            <a:r>
              <a:rPr lang="el-GR" dirty="0">
                <a:latin typeface="+mj-lt"/>
              </a:rPr>
              <a:t>και ευαγγελισμού σε έναν Κόσμο </a:t>
            </a:r>
            <a:r>
              <a:rPr lang="el-GR" dirty="0" err="1">
                <a:latin typeface="+mj-lt"/>
              </a:rPr>
              <a:t>Παγκοσμιοποιημένο</a:t>
            </a:r>
            <a:r>
              <a:rPr lang="el-GR" dirty="0">
                <a:latin typeface="+mj-lt"/>
              </a:rPr>
              <a:t>, στον οποίο αξιοποιούνται όλα τα θετικά της Δημιουργίας (χρήση «</a:t>
            </a:r>
            <a:r>
              <a:rPr lang="el-GR" dirty="0" err="1">
                <a:latin typeface="+mj-lt"/>
              </a:rPr>
              <a:t>τάμπλετ</a:t>
            </a:r>
            <a:r>
              <a:rPr lang="el-GR" dirty="0">
                <a:latin typeface="+mj-lt"/>
              </a:rPr>
              <a:t>», «διαδικτύου» - λεωφόρων </a:t>
            </a:r>
            <a:r>
              <a:rPr lang="el-GR" dirty="0" err="1">
                <a:latin typeface="+mj-lt"/>
              </a:rPr>
              <a:t>επιΚοινωνίας</a:t>
            </a:r>
            <a:r>
              <a:rPr lang="el-GR" dirty="0">
                <a:latin typeface="+mj-lt"/>
              </a:rPr>
              <a:t>)</a:t>
            </a:r>
          </a:p>
          <a:p>
            <a:pPr marL="342900" indent="-342900" algn="just">
              <a:buAutoNum type="arabicPeriod"/>
            </a:pPr>
            <a:endParaRPr lang="el-GR" dirty="0">
              <a:latin typeface="+mj-lt"/>
            </a:endParaRPr>
          </a:p>
          <a:p>
            <a:pPr marL="342900" indent="-342900" algn="just">
              <a:buAutoNum type="arabicPeriod"/>
            </a:pPr>
            <a:r>
              <a:rPr lang="el-GR" dirty="0">
                <a:latin typeface="+mj-lt"/>
              </a:rPr>
              <a:t> Οι Επιστολές είναι ένα </a:t>
            </a:r>
            <a:r>
              <a:rPr lang="el-GR" b="1" dirty="0">
                <a:latin typeface="+mj-lt"/>
              </a:rPr>
              <a:t>«διακεκομμένος Διάλογος». </a:t>
            </a:r>
            <a:r>
              <a:rPr lang="el-GR" dirty="0">
                <a:latin typeface="+mj-lt"/>
              </a:rPr>
              <a:t>Αντιμετωπίζουν ζωτικά θέματα ανθρώπων που ζουν σε πολυσυλλεκτικά </a:t>
            </a:r>
            <a:r>
              <a:rPr lang="el-GR" dirty="0" err="1">
                <a:latin typeface="+mj-lt"/>
              </a:rPr>
              <a:t>άστεα</a:t>
            </a:r>
            <a:r>
              <a:rPr lang="el-GR" dirty="0">
                <a:latin typeface="+mj-lt"/>
              </a:rPr>
              <a:t>. Βεβαίως τα έργα του Π. δεν είναι απλώς Γράμματα καθημερινά προς φίλους, αλλά Κείμενα εκτεταμένα, τα οποία δεν γράφτηκαν όπως τα </a:t>
            </a:r>
            <a:r>
              <a:rPr lang="el-GR" dirty="0" err="1">
                <a:latin typeface="+mj-lt"/>
              </a:rPr>
              <a:t>μέιλ</a:t>
            </a:r>
            <a:r>
              <a:rPr lang="el-GR" dirty="0">
                <a:latin typeface="+mj-lt"/>
              </a:rPr>
              <a:t> (μονομιάς) αλλά ακόμη και σε μήνες με κόστη τεράστια και για εκείνη την εποχή ενώ πρέπει κάποιος να λάβει επίσης υπόψη του τα </a:t>
            </a:r>
            <a:r>
              <a:rPr lang="en-US" dirty="0">
                <a:latin typeface="+mj-lt"/>
              </a:rPr>
              <a:t>Logistics.</a:t>
            </a:r>
            <a:r>
              <a:rPr lang="el-GR" dirty="0">
                <a:latin typeface="+mj-lt"/>
              </a:rPr>
              <a:t> </a:t>
            </a:r>
          </a:p>
          <a:p>
            <a:pPr marL="342900" indent="-342900" algn="just">
              <a:buAutoNum type="arabicPeriod"/>
            </a:pPr>
            <a:endParaRPr lang="el-GR" dirty="0">
              <a:latin typeface="+mj-lt"/>
            </a:endParaRPr>
          </a:p>
          <a:p>
            <a:pPr marL="342900" indent="-342900" algn="just">
              <a:buAutoNum type="arabicPeriod"/>
            </a:pPr>
            <a:r>
              <a:rPr lang="el-GR" dirty="0">
                <a:latin typeface="+mj-lt"/>
              </a:rPr>
              <a:t>Η </a:t>
            </a:r>
            <a:r>
              <a:rPr lang="el-GR" b="1" dirty="0">
                <a:latin typeface="+mj-lt"/>
              </a:rPr>
              <a:t>αρχαιότερη Φωνή του Χριστιανισμού </a:t>
            </a:r>
            <a:r>
              <a:rPr lang="el-GR" dirty="0">
                <a:latin typeface="+mj-lt"/>
              </a:rPr>
              <a:t>στην Καινή Διαθήκη παρότι ο « νεότερος Απόστολος» </a:t>
            </a:r>
          </a:p>
          <a:p>
            <a:pPr marL="342900" indent="-342900" algn="just">
              <a:buAutoNum type="arabicPeriod"/>
            </a:pPr>
            <a:r>
              <a:rPr lang="el-GR" b="1" dirty="0">
                <a:latin typeface="+mj-lt"/>
              </a:rPr>
              <a:t>«</a:t>
            </a:r>
            <a:r>
              <a:rPr lang="el-GR" b="1" dirty="0" err="1">
                <a:latin typeface="+mj-lt"/>
              </a:rPr>
              <a:t>Γέγονε</a:t>
            </a:r>
            <a:r>
              <a:rPr lang="el-GR" b="1" dirty="0">
                <a:latin typeface="+mj-lt"/>
              </a:rPr>
              <a:t> τοις </a:t>
            </a:r>
            <a:r>
              <a:rPr lang="el-GR" b="1" dirty="0" err="1">
                <a:latin typeface="+mj-lt"/>
              </a:rPr>
              <a:t>πάσι</a:t>
            </a:r>
            <a:r>
              <a:rPr lang="el-GR" b="1" dirty="0">
                <a:latin typeface="+mj-lt"/>
              </a:rPr>
              <a:t> τα πάντα»: </a:t>
            </a:r>
            <a:r>
              <a:rPr lang="el-GR" dirty="0">
                <a:latin typeface="+mj-lt"/>
              </a:rPr>
              <a:t>άλλοτε </a:t>
            </a:r>
            <a:r>
              <a:rPr lang="el-GR" dirty="0" err="1">
                <a:latin typeface="+mj-lt"/>
              </a:rPr>
              <a:t>μιλεί</a:t>
            </a:r>
            <a:r>
              <a:rPr lang="el-GR" dirty="0">
                <a:latin typeface="+mj-lt"/>
              </a:rPr>
              <a:t> με το ΕΓΩ του Ιουδαίου, άλλοτε με το ΕΓΩ του « Αδάμ» και άλλοτε ως πιστός – ερωτευμένος με τον Χριστό</a:t>
            </a: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94167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16868"/>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latin typeface="Calibri" panose="020F0502020204030204" pitchFamily="34" charset="0"/>
              </a:rPr>
              <a:t>Το Κατά Μάρκον και η Μεταφορά Β΄</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Οι παραβολές προϋποθέτουν έναν κόσμο ξένο προς το σημερινό ακροατή</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Ως παραβολές για τον σημερινό άνθρωπο θα μπορούσαν να χρησιμοποιηθούν Εικόνες της </a:t>
            </a:r>
            <a:r>
              <a:rPr lang="el-GR" sz="1400" dirty="0" err="1">
                <a:solidFill>
                  <a:prstClr val="black"/>
                </a:solidFill>
                <a:latin typeface="Cambria" panose="02040503050406030204" pitchFamily="18" charset="0"/>
              </a:rPr>
              <a:t>της</a:t>
            </a:r>
            <a:r>
              <a:rPr lang="el-GR" sz="1400" dirty="0">
                <a:solidFill>
                  <a:prstClr val="black"/>
                </a:solidFill>
                <a:latin typeface="Cambria" panose="02040503050406030204" pitchFamily="18" charset="0"/>
              </a:rPr>
              <a:t> Τέχνης ή / και της Διαφήμισης (πχ. το γνωστό προϊόν που </a:t>
            </a:r>
            <a:r>
              <a:rPr lang="el-GR" sz="1400" dirty="0" err="1">
                <a:solidFill>
                  <a:prstClr val="black"/>
                </a:solidFill>
                <a:latin typeface="Cambria" panose="02040503050406030204" pitchFamily="18" charset="0"/>
              </a:rPr>
              <a:t>επαγγέλεται</a:t>
            </a:r>
            <a:r>
              <a:rPr lang="el-GR" sz="1400" dirty="0">
                <a:solidFill>
                  <a:prstClr val="black"/>
                </a:solidFill>
                <a:latin typeface="Cambria" panose="02040503050406030204" pitchFamily="18" charset="0"/>
              </a:rPr>
              <a:t> ότι «</a:t>
            </a:r>
            <a:r>
              <a:rPr lang="el-GR" sz="1400" dirty="0" err="1">
                <a:solidFill>
                  <a:prstClr val="black"/>
                </a:solidFill>
                <a:latin typeface="Cambria" panose="02040503050406030204" pitchFamily="18" charset="0"/>
              </a:rPr>
              <a:t>ξεδιψἀ</a:t>
            </a:r>
            <a:r>
              <a:rPr lang="el-GR" sz="1400" dirty="0">
                <a:solidFill>
                  <a:prstClr val="black"/>
                </a:solidFill>
                <a:latin typeface="Cambria" panose="02040503050406030204" pitchFamily="18" charset="0"/>
              </a:rPr>
              <a:t>» ενώ περισσότερη δίψα και εξάρτηση προκαλεί θα μπορούσε να αξιοποιηθεί σε </a:t>
            </a:r>
            <a:r>
              <a:rPr lang="el-GR" sz="1400" dirty="0" err="1">
                <a:solidFill>
                  <a:prstClr val="black"/>
                </a:solidFill>
                <a:latin typeface="Cambria" panose="02040503050406030204" pitchFamily="18" charset="0"/>
              </a:rPr>
              <a:t>διάδραση</a:t>
            </a:r>
            <a:r>
              <a:rPr lang="el-GR" sz="1400" dirty="0">
                <a:solidFill>
                  <a:prstClr val="black"/>
                </a:solidFill>
                <a:latin typeface="Cambria" panose="02040503050406030204" pitchFamily="18" charset="0"/>
              </a:rPr>
              <a:t> με το φρέαρ της Σαμάρειας στο </a:t>
            </a:r>
            <a:r>
              <a:rPr lang="el-GR" sz="1400" dirty="0" err="1">
                <a:solidFill>
                  <a:prstClr val="black"/>
                </a:solidFill>
                <a:latin typeface="Cambria" panose="02040503050406030204" pitchFamily="18" charset="0"/>
              </a:rPr>
              <a:t>Ιω</a:t>
            </a:r>
            <a:r>
              <a:rPr lang="el-GR" sz="1400" dirty="0">
                <a:solidFill>
                  <a:prstClr val="black"/>
                </a:solidFill>
                <a:latin typeface="Cambria" panose="02040503050406030204" pitchFamily="18" charset="0"/>
              </a:rPr>
              <a:t>. 4). Τα βήματα που πραγματοποιούμε για να αξιοποιήσουμε τέτοιες Παραστάσεις είναι τα εξής  </a:t>
            </a:r>
          </a:p>
          <a:p>
            <a:pPr lvl="0" algn="just">
              <a:spcBef>
                <a:spcPts val="580"/>
              </a:spcBef>
              <a:buClr>
                <a:srgbClr val="D34817"/>
              </a:buClr>
              <a:buSzPct val="85000"/>
            </a:pPr>
            <a:r>
              <a:rPr lang="el-GR" sz="1400" b="1" i="1" dirty="0">
                <a:solidFill>
                  <a:prstClr val="black"/>
                </a:solidFill>
                <a:latin typeface="Cambria" panose="02040503050406030204" pitchFamily="18" charset="0"/>
              </a:rPr>
              <a:t>(α)</a:t>
            </a:r>
            <a:r>
              <a:rPr lang="el-GR" sz="1400" dirty="0">
                <a:solidFill>
                  <a:prstClr val="black"/>
                </a:solidFill>
                <a:latin typeface="Cambria" panose="02040503050406030204" pitchFamily="18" charset="0"/>
              </a:rPr>
              <a:t>  Αναρωτιέμαι: Τι βλέπω ακριβώς και πώς το περιγράφω. </a:t>
            </a:r>
          </a:p>
          <a:p>
            <a:pPr lvl="0" algn="just">
              <a:spcBef>
                <a:spcPts val="580"/>
              </a:spcBef>
              <a:buClr>
                <a:srgbClr val="D34817"/>
              </a:buClr>
              <a:buSzPct val="85000"/>
            </a:pPr>
            <a:r>
              <a:rPr lang="el-GR" sz="1400" b="1" i="1" dirty="0">
                <a:solidFill>
                  <a:prstClr val="black"/>
                </a:solidFill>
                <a:latin typeface="Cambria" panose="02040503050406030204" pitchFamily="18" charset="0"/>
              </a:rPr>
              <a:t>(β)</a:t>
            </a:r>
            <a:r>
              <a:rPr lang="el-GR" sz="1400" dirty="0">
                <a:solidFill>
                  <a:prstClr val="black"/>
                </a:solidFill>
                <a:latin typeface="Cambria" panose="02040503050406030204" pitchFamily="18" charset="0"/>
              </a:rPr>
              <a:t> Τι αντιδράσεις (αναμνήσεις, συναισθήματα, σκέψεις) μου προκαλεί αυθόρμητα το «κοίταγμα». Διαφοροποιούνται από τις αντιδράσεις των «άλλων»; </a:t>
            </a:r>
            <a:r>
              <a:rPr lang="el-GR" sz="1400" b="1" i="1" dirty="0">
                <a:solidFill>
                  <a:prstClr val="black"/>
                </a:solidFill>
                <a:latin typeface="Cambria" panose="02040503050406030204" pitchFamily="18" charset="0"/>
              </a:rPr>
              <a:t> </a:t>
            </a:r>
            <a:endParaRPr lang="el-GR" sz="1400" dirty="0">
              <a:solidFill>
                <a:prstClr val="black"/>
              </a:solidFill>
              <a:latin typeface="Cambria" panose="02040503050406030204" pitchFamily="18" charset="0"/>
            </a:endParaRPr>
          </a:p>
          <a:p>
            <a:pPr lvl="0" algn="just">
              <a:spcBef>
                <a:spcPts val="580"/>
              </a:spcBef>
              <a:buClr>
                <a:srgbClr val="D34817"/>
              </a:buClr>
              <a:buSzPct val="85000"/>
            </a:pPr>
            <a:r>
              <a:rPr lang="el-GR" sz="1400" b="1" i="1" dirty="0">
                <a:solidFill>
                  <a:prstClr val="black"/>
                </a:solidFill>
                <a:latin typeface="Cambria" panose="02040503050406030204" pitchFamily="18" charset="0"/>
              </a:rPr>
              <a:t>(γ)</a:t>
            </a:r>
            <a:r>
              <a:rPr lang="el-GR" sz="1400" dirty="0">
                <a:solidFill>
                  <a:prstClr val="black"/>
                </a:solidFill>
                <a:latin typeface="Cambria" panose="02040503050406030204" pitchFamily="18" charset="0"/>
              </a:rPr>
              <a:t> Πού (σε ποιο στοιχείο της περικοπής) εστιάζει ο φακός του καλλιτέχνη και πώς απεικονίζονται  τα άλλα στοιχεία της περικοπής; Τι προβάλλει στο προσκήνιο και τι στο «υπόβαθρο»; Τι προσθέτει ο καλλιτέχνης στην περικοπή μέσω του έργου του και γιατί; Σημειώστε ότι στις Βίβλους του Μεσαίωνα οι σκηνές των περικοπών πρόβαλλαν η μία μετά την άλλη όπως στα Κόμικς. </a:t>
            </a:r>
          </a:p>
          <a:p>
            <a:pPr lvl="0" algn="just">
              <a:spcBef>
                <a:spcPts val="580"/>
              </a:spcBef>
              <a:buClr>
                <a:srgbClr val="D34817"/>
              </a:buClr>
              <a:buSzPct val="85000"/>
            </a:pPr>
            <a:r>
              <a:rPr lang="el-GR" sz="1400" b="1" i="1" dirty="0">
                <a:solidFill>
                  <a:prstClr val="black"/>
                </a:solidFill>
                <a:latin typeface="Cambria" panose="02040503050406030204" pitchFamily="18" charset="0"/>
              </a:rPr>
              <a:t>(δ)</a:t>
            </a:r>
            <a:r>
              <a:rPr lang="el-GR" sz="1400" dirty="0">
                <a:solidFill>
                  <a:prstClr val="black"/>
                </a:solidFill>
                <a:latin typeface="Cambria" panose="02040503050406030204" pitchFamily="18" charset="0"/>
              </a:rPr>
              <a:t> «Ενσωματώνομαι» και Εγώ στην Εικόνα με τους συμμετέχοντες </a:t>
            </a:r>
            <a:r>
              <a:rPr lang="el-GR" sz="1400" dirty="0" err="1">
                <a:solidFill>
                  <a:prstClr val="black"/>
                </a:solidFill>
                <a:latin typeface="Cambria" panose="02040503050406030204" pitchFamily="18" charset="0"/>
              </a:rPr>
              <a:t>συμΜαθητές</a:t>
            </a:r>
            <a:r>
              <a:rPr lang="el-GR" sz="1400" dirty="0">
                <a:solidFill>
                  <a:prstClr val="black"/>
                </a:solidFill>
                <a:latin typeface="Cambria" panose="02040503050406030204" pitchFamily="18" charset="0"/>
              </a:rPr>
              <a:t>. Και οι καλλιτέχνες του Μεσαίωνα ζωγράφιζαν είτε τους χορηγούς είτε τους εαυτούς με τον χαρακτήρα ενός δευτεραγωνιστή συνήθως. Μπορούμε να οικειοποιηθούμε  τις στάσεις του σώματος των φιγούρων του καλλιτέχνη, και να </a:t>
            </a:r>
            <a:r>
              <a:rPr lang="el-GR" sz="1400" dirty="0" err="1">
                <a:solidFill>
                  <a:prstClr val="black"/>
                </a:solidFill>
                <a:latin typeface="Cambria" panose="02040503050406030204" pitchFamily="18" charset="0"/>
              </a:rPr>
              <a:t>συνΑισθανθούμε</a:t>
            </a:r>
            <a:r>
              <a:rPr lang="el-GR" sz="1400" dirty="0">
                <a:solidFill>
                  <a:prstClr val="black"/>
                </a:solidFill>
                <a:latin typeface="Cambria" panose="02040503050406030204" pitchFamily="18" charset="0"/>
              </a:rPr>
              <a:t> τον κόσμο τους. Άλλη επιλογή είναι να ανακαλύψουμε τον δικό μας «χώρο» στον Πίνακα ή τη δική μας Οδό (που πρέπει να διανύσουμε για να ενσωματωθούμε στον Πίνακα) και ίσως να το «σημειώσουμε» με έναν μαρκαδόρο. Π.χ. Με ποιον ταυτίζεσαι στον Πίνακα του Μεγάλου Δείπνου; </a:t>
            </a:r>
            <a:r>
              <a:rPr lang="el-GR" sz="1400" u="sng" dirty="0">
                <a:solidFill>
                  <a:prstClr val="black"/>
                </a:solidFill>
                <a:latin typeface="Cambria" panose="02040503050406030204" pitchFamily="18" charset="0"/>
                <a:hlinkClick r:id="rId3"/>
              </a:rPr>
              <a:t>https://www.willy-fries.ch/das-grosse-gastmahl/</a:t>
            </a:r>
            <a:r>
              <a:rPr lang="el-GR" sz="1400" dirty="0">
                <a:solidFill>
                  <a:prstClr val="black"/>
                </a:solidFill>
                <a:latin typeface="Cambria" panose="02040503050406030204" pitchFamily="18" charset="0"/>
              </a:rPr>
              <a:t> </a:t>
            </a:r>
          </a:p>
          <a:p>
            <a:r>
              <a:rPr lang="el-GR" sz="4000"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174332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6303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dirty="0">
                <a:solidFill>
                  <a:srgbClr val="696464"/>
                </a:solidFill>
                <a:highlight>
                  <a:srgbClr val="FFFF00"/>
                </a:highlight>
                <a:latin typeface="Calibri" panose="020F0502020204030204" pitchFamily="34" charset="0"/>
              </a:rPr>
              <a:t>ΠΡΑΚΤΙΚΟΣ ΟΔΗΓΟΣ ΓΙΑ ΤΟΝ ΤΡΟΠΟ  ΜΕΤΑΛΗΨΗΣ ΤΩΝ ΓΡΑΦΩΝ ΚΑΙ ΤΗ ΜΕΤΑΔΟΣΗ ΤΟΥ ΜΗΝΥΜΑΤΟΣ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έστω και μια χρονιά θα μπορούσε κάποιος να ασχοληθεί  </a:t>
            </a:r>
          </a:p>
          <a:p>
            <a:pPr lvl="0" algn="just">
              <a:spcBef>
                <a:spcPts val="580"/>
              </a:spcBef>
              <a:buClr>
                <a:srgbClr val="D34817"/>
              </a:buClr>
              <a:buSzPct val="85000"/>
            </a:pPr>
            <a:r>
              <a:rPr lang="el-GR" sz="1600" b="1"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 με ένα από τα 27 βιβλία της Καινής Διαθήκης. </a:t>
            </a:r>
          </a:p>
          <a:p>
            <a:pPr lvl="0" algn="just">
              <a:spcBef>
                <a:spcPts val="580"/>
              </a:spcBef>
              <a:buClr>
                <a:srgbClr val="D34817"/>
              </a:buClr>
              <a:buSzPct val="85000"/>
            </a:pPr>
            <a:r>
              <a:rPr lang="el-GR" sz="1600" b="1" dirty="0">
                <a:solidFill>
                  <a:prstClr val="black"/>
                </a:solidFill>
                <a:latin typeface="Cambria" panose="02040503050406030204" pitchFamily="18" charset="0"/>
              </a:rPr>
              <a:t>(β)</a:t>
            </a:r>
            <a:r>
              <a:rPr lang="el-GR" sz="1600" dirty="0">
                <a:solidFill>
                  <a:prstClr val="black"/>
                </a:solidFill>
                <a:latin typeface="Cambria" panose="02040503050406030204" pitchFamily="18" charset="0"/>
              </a:rPr>
              <a:t> Σε προεφηβικές ηλικίες ιδιαίτερα ελκυστικά είναι τα γυναικεία και αντρικά μοντέλα της Βίβλου. Όπως ήδη αναφέρθηκε, σε σχέση με κάποιους μεταγενέστερους Βίους των Αγίων, έχουν το πλεονέκτημα ότι είναι «γήινα» και δεν ενεργούν ως υπεράνθρωποι. Βιώνουν συνεχόμενες πτώσεις (όπως ο Δαυίδ και ο Πέτρος) και αναστάσεις. </a:t>
            </a:r>
          </a:p>
          <a:p>
            <a:pPr lvl="0" algn="just">
              <a:spcBef>
                <a:spcPts val="580"/>
              </a:spcBef>
              <a:buClr>
                <a:srgbClr val="D34817"/>
              </a:buClr>
              <a:buSzPct val="85000"/>
            </a:pPr>
            <a:r>
              <a:rPr lang="el-GR" sz="1600" b="1" dirty="0">
                <a:solidFill>
                  <a:prstClr val="black"/>
                </a:solidFill>
                <a:latin typeface="Cambria" panose="02040503050406030204" pitchFamily="18" charset="0"/>
              </a:rPr>
              <a:t>(γ)</a:t>
            </a:r>
            <a:r>
              <a:rPr lang="el-GR" sz="1600" dirty="0">
                <a:solidFill>
                  <a:prstClr val="black"/>
                </a:solidFill>
                <a:latin typeface="Cambria" panose="02040503050406030204" pitchFamily="18" charset="0"/>
              </a:rPr>
              <a:t> Άλλη επιλογή που έχει είναι κάθε έτος να αναδειχθεί και ένα μοτίβο όπως της εξόδου, της διαθήκης (= «συμβολαίου»), της εκλογής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που γοητεύουν («εξιτάρουν») πιο πολύ την εφηβική ηλικία, η οποία βιώνει παρόμοιες εμπειρίες</a:t>
            </a:r>
            <a:r>
              <a:rPr lang="el-GR" sz="1600" b="1" dirty="0">
                <a:solidFill>
                  <a:prstClr val="black"/>
                </a:solidFill>
                <a:latin typeface="Cambria" panose="02040503050406030204" pitchFamily="18" charset="0"/>
              </a:rPr>
              <a:t>. </a:t>
            </a:r>
            <a:r>
              <a:rPr lang="el-GR" sz="1600" dirty="0">
                <a:solidFill>
                  <a:prstClr val="black"/>
                </a:solidFill>
                <a:latin typeface="Cambria" panose="02040503050406030204" pitchFamily="18" charset="0"/>
              </a:rPr>
              <a:t>Σε κάθε περίπτωση η θεματολογία θα πρέπει </a:t>
            </a:r>
          </a:p>
          <a:p>
            <a:pPr lvl="0" algn="just">
              <a:spcBef>
                <a:spcPts val="580"/>
              </a:spcBef>
              <a:buClr>
                <a:srgbClr val="D34817"/>
              </a:buClr>
              <a:buSzPct val="85000"/>
            </a:pPr>
            <a:r>
              <a:rPr lang="el-GR" sz="1600" dirty="0">
                <a:solidFill>
                  <a:prstClr val="black"/>
                </a:solidFill>
                <a:latin typeface="Cambria" panose="02040503050406030204" pitchFamily="18" charset="0"/>
              </a:rPr>
              <a:t>-(α) να ανταποκρίνεται στην αντίληψη που διαμορφώνει για τον Θεό, τον άνθρωπο και τον κόσμο ο άνθρωπος διαχρονικά στη συγκεκριμένη ηλικία του (βάσει των δεδομένων της εξελικτικής ψυχολογίας) και </a:t>
            </a:r>
          </a:p>
          <a:p>
            <a:pPr lvl="0" algn="just">
              <a:spcBef>
                <a:spcPts val="580"/>
              </a:spcBef>
              <a:buClr>
                <a:srgbClr val="D34817"/>
              </a:buClr>
              <a:buSzPct val="85000"/>
            </a:pPr>
            <a:r>
              <a:rPr lang="el-GR" sz="1600" dirty="0">
                <a:solidFill>
                  <a:prstClr val="black"/>
                </a:solidFill>
                <a:latin typeface="Cambria" panose="02040503050406030204" pitchFamily="18" charset="0"/>
              </a:rPr>
              <a:t>-(β) να απαντά σε προβλήματα της </a:t>
            </a:r>
            <a:r>
              <a:rPr lang="el-GR" sz="1600" dirty="0" err="1">
                <a:solidFill>
                  <a:prstClr val="black"/>
                </a:solidFill>
                <a:latin typeface="Cambria" panose="02040503050406030204" pitchFamily="18" charset="0"/>
              </a:rPr>
              <a:t>μετανεωτερικότητας</a:t>
            </a:r>
            <a:r>
              <a:rPr lang="el-GR" sz="1600" dirty="0">
                <a:solidFill>
                  <a:prstClr val="black"/>
                </a:solidFill>
                <a:latin typeface="Cambria" panose="02040503050406030204" pitchFamily="18" charset="0"/>
              </a:rPr>
              <a:t>, όπως αυτή βιώνεται συγκεκριμένα στον ελλαδικό χώρο. Ο στόχος για τον εμψυχωτή (όπως ονομάζεται πλέον ο δάσκαλος) είναι τελικά να κινητοποιήσει και το μυαλό και την καρδιά και τα χέρια (= ενέργεια) του εφήβου </a:t>
            </a:r>
            <a:r>
              <a:rPr lang="el-GR" sz="1600" b="1" dirty="0">
                <a:solidFill>
                  <a:prstClr val="black"/>
                </a:solidFill>
                <a:latin typeface="Cambria" panose="02040503050406030204" pitchFamily="18" charset="0"/>
              </a:rPr>
              <a:t>και </a:t>
            </a:r>
            <a:r>
              <a:rPr lang="el-GR" sz="1600" dirty="0">
                <a:solidFill>
                  <a:prstClr val="black"/>
                </a:solidFill>
                <a:latin typeface="Cambria" panose="02040503050406030204" pitchFamily="18" charset="0"/>
              </a:rPr>
              <a:t>της </a:t>
            </a:r>
            <a:r>
              <a:rPr lang="el-GR" sz="1600" dirty="0" err="1">
                <a:solidFill>
                  <a:prstClr val="black"/>
                </a:solidFill>
                <a:latin typeface="Cambria" panose="02040503050406030204" pitchFamily="18" charset="0"/>
              </a:rPr>
              <a:t>έφηβης</a:t>
            </a:r>
            <a:r>
              <a:rPr lang="el-GR" sz="1600" dirty="0">
                <a:solidFill>
                  <a:prstClr val="black"/>
                </a:solidFill>
                <a:latin typeface="Cambria" panose="02040503050406030204" pitchFamily="18" charset="0"/>
              </a:rPr>
              <a:t> (η οποία εισέρχεται στο στάδιο ωρίμανσης νωρίτερα από το αρσενικό φύλο) και μάλιστα όχι ατομικά αλλά </a:t>
            </a:r>
            <a:r>
              <a:rPr lang="el-GR" sz="1600" dirty="0" err="1">
                <a:solidFill>
                  <a:prstClr val="black"/>
                </a:solidFill>
                <a:latin typeface="Cambria" panose="02040503050406030204" pitchFamily="18" charset="0"/>
              </a:rPr>
              <a:t>ομαδοσυνεργητικά</a:t>
            </a:r>
            <a:r>
              <a:rPr lang="el-GR" sz="1600" dirty="0">
                <a:solidFill>
                  <a:prstClr val="black"/>
                </a:solidFill>
                <a:latin typeface="Cambria" panose="02040503050406030204" pitchFamily="18" charset="0"/>
              </a:rPr>
              <a:t>.</a:t>
            </a:r>
          </a:p>
          <a:p>
            <a:pPr lvl="0" algn="just">
              <a:spcBef>
                <a:spcPts val="580"/>
              </a:spcBef>
              <a:buClr>
                <a:srgbClr val="D34817"/>
              </a:buClr>
              <a:buSzPct val="85000"/>
            </a:pPr>
            <a:endParaRPr lang="el-GR" dirty="0"/>
          </a:p>
        </p:txBody>
      </p:sp>
    </p:spTree>
    <p:extLst>
      <p:ext uri="{BB962C8B-B14F-4D97-AF65-F5344CB8AC3E}">
        <p14:creationId xmlns:p14="http://schemas.microsoft.com/office/powerpoint/2010/main" val="215189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spcBef>
                <a:spcPts val="580"/>
              </a:spcBef>
              <a:buClr>
                <a:srgbClr val="D34817"/>
              </a:buClr>
              <a:buSzPct val="85000"/>
            </a:pPr>
            <a:r>
              <a:rPr lang="el-GR" sz="2800" b="1" dirty="0">
                <a:solidFill>
                  <a:srgbClr val="696464"/>
                </a:solidFill>
                <a:latin typeface="Calibri" panose="020F0502020204030204" pitchFamily="34" charset="0"/>
              </a:rPr>
              <a:t>Προετοιμασία:</a:t>
            </a:r>
          </a:p>
          <a:p>
            <a:pPr marL="274320" lvl="0" indent="-274320">
              <a:spcBef>
                <a:spcPts val="580"/>
              </a:spcBef>
              <a:buClr>
                <a:srgbClr val="D34817"/>
              </a:buClr>
              <a:buSzPct val="85000"/>
            </a:pPr>
            <a:endParaRPr lang="el-GR" sz="4000" b="1" dirty="0">
              <a:solidFill>
                <a:srgbClr val="696464"/>
              </a:solidFill>
              <a:latin typeface="Calibri" panose="020F0502020204030204" pitchFamily="34" charset="0"/>
            </a:endParaRP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Α. «Ενεργητική ακρόαση» στο σπίτι μπροστά στον Η/Υ</a:t>
            </a:r>
          </a:p>
          <a:p>
            <a:pPr marL="274320" lvl="0" indent="-274320">
              <a:spcBef>
                <a:spcPts val="580"/>
              </a:spcBef>
              <a:buClr>
                <a:srgbClr val="D34817"/>
              </a:buClr>
              <a:buSzPct val="85000"/>
            </a:pPr>
            <a:r>
              <a:rPr lang="el-GR" sz="2600" b="1" dirty="0">
                <a:solidFill>
                  <a:prstClr val="black"/>
                </a:solidFill>
                <a:latin typeface="Cambria" panose="02040503050406030204" pitchFamily="18" charset="0"/>
              </a:rPr>
              <a:t>Β. Καθ’ οδόν,</a:t>
            </a:r>
            <a:r>
              <a:rPr lang="el-GR" sz="26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2600" b="1" i="1" dirty="0">
                <a:solidFill>
                  <a:prstClr val="black"/>
                </a:solidFill>
                <a:latin typeface="Cambria" panose="02040503050406030204" pitchFamily="18" charset="0"/>
              </a:rPr>
              <a:t>ακούγοντας τα κείμενα</a:t>
            </a:r>
            <a:endParaRPr lang="el-GR" sz="2600" dirty="0">
              <a:solidFill>
                <a:prstClr val="black"/>
              </a:solidFill>
              <a:latin typeface="Cambria" panose="02040503050406030204" pitchFamily="18" charset="0"/>
            </a:endParaRPr>
          </a:p>
          <a:p>
            <a:pPr marL="274320" lvl="0" indent="-274320">
              <a:spcBef>
                <a:spcPts val="580"/>
              </a:spcBef>
              <a:buClr>
                <a:srgbClr val="D34817"/>
              </a:buClr>
              <a:buSzPct val="85000"/>
            </a:pPr>
            <a:r>
              <a:rPr lang="el-GR" sz="2600" b="1" i="1" dirty="0">
                <a:solidFill>
                  <a:prstClr val="black"/>
                </a:solidFill>
                <a:latin typeface="Cambria" panose="02040503050406030204" pitchFamily="18" charset="0"/>
              </a:rPr>
              <a:t>Γ. Στην </a:t>
            </a:r>
            <a:r>
              <a:rPr lang="en-US" sz="2600" b="1" i="1" dirty="0">
                <a:solidFill>
                  <a:prstClr val="black"/>
                </a:solidFill>
                <a:latin typeface="Perpetua"/>
              </a:rPr>
              <a:t>a</a:t>
            </a:r>
            <a:r>
              <a:rPr lang="el-GR" sz="2600" b="1" i="1" dirty="0" err="1">
                <a:solidFill>
                  <a:prstClr val="black"/>
                </a:solidFill>
                <a:latin typeface="Cambria" panose="02040503050406030204" pitchFamily="18" charset="0"/>
              </a:rPr>
              <a:t>ίθουσα</a:t>
            </a:r>
            <a:r>
              <a:rPr lang="el-GR" sz="2600" b="1" i="1" dirty="0">
                <a:solidFill>
                  <a:prstClr val="black"/>
                </a:solidFill>
                <a:latin typeface="Cambria" panose="02040503050406030204" pitchFamily="18" charset="0"/>
              </a:rPr>
              <a:t>: Προτάσεις / Επιλογές  για πρόκληση «</a:t>
            </a:r>
            <a:r>
              <a:rPr lang="el-GR" sz="2600" b="1" i="1" dirty="0" err="1">
                <a:solidFill>
                  <a:prstClr val="black"/>
                </a:solidFill>
                <a:latin typeface="Cambria" panose="02040503050406030204" pitchFamily="18" charset="0"/>
              </a:rPr>
              <a:t>εκΠλήξεων</a:t>
            </a:r>
            <a:r>
              <a:rPr lang="el-GR" sz="2600" b="1" i="1" dirty="0">
                <a:solidFill>
                  <a:prstClr val="black"/>
                </a:solidFill>
                <a:latin typeface="Cambria" panose="02040503050406030204" pitchFamily="18" charset="0"/>
              </a:rPr>
              <a:t>» και δράσης (Δημιουργική αγία Γραφή)</a:t>
            </a:r>
          </a:p>
          <a:p>
            <a:pPr lvl="0" algn="just">
              <a:spcBef>
                <a:spcPts val="580"/>
              </a:spcBef>
              <a:buClr>
                <a:srgbClr val="D34817"/>
              </a:buClr>
              <a:buSzPct val="85000"/>
            </a:pPr>
            <a:r>
              <a:rPr lang="el-GR" sz="4000" b="1" dirty="0">
                <a:solidFill>
                  <a:srgbClr val="696464"/>
                </a:solidFill>
                <a:latin typeface="Calibri" panose="020F0502020204030204" pitchFamily="34" charset="0"/>
              </a:rPr>
              <a:t> </a:t>
            </a:r>
            <a:endParaRPr lang="el-GR" dirty="0"/>
          </a:p>
        </p:txBody>
      </p:sp>
    </p:spTree>
    <p:extLst>
      <p:ext uri="{BB962C8B-B14F-4D97-AF65-F5344CB8AC3E}">
        <p14:creationId xmlns:p14="http://schemas.microsoft.com/office/powerpoint/2010/main" val="3194286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66281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dirty="0">
                <a:solidFill>
                  <a:srgbClr val="696464"/>
                </a:solidFill>
                <a:latin typeface="Calibri" panose="020F0502020204030204" pitchFamily="34" charset="0"/>
              </a:rPr>
              <a:t>ΤΟ ΚΕΙΜΕΝΟ ΩΣ ΑΦΗΓΗΜΑ Α΄</a:t>
            </a: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Λαμβάνουμε το βιβλικό κείμενο που θα παρουσιάσουμε από τη βάση των πληροφοριών  της Αποστολικής Διακονίας (Παλαιά και Καινή Διαθήκη) και δημιουργούμε ένα δικό μας αρχείο για επεξεργασία. Δεν περιοριζόμαστε μόνο σε μια συγκεκριμένη περικοπή, αλλά πάντα επιχειρούμε να διακρίνουμε εάν αυτή ξεκινά ήδη με το «προηγούμενο κεφάλαιο» και καταλήγει με το επόμενο. Δεν διαβάζουμε το κείμενο από το σχολικό εγχειρίδιο ή το </a:t>
            </a:r>
            <a:r>
              <a:rPr lang="el-GR" sz="1200" dirty="0" err="1">
                <a:solidFill>
                  <a:prstClr val="black"/>
                </a:solidFill>
                <a:latin typeface="Cambria" panose="02040503050406030204" pitchFamily="18" charset="0"/>
              </a:rPr>
              <a:t>Εκλογάδιο</a:t>
            </a:r>
            <a:r>
              <a:rPr lang="el-GR" sz="1200" dirty="0">
                <a:solidFill>
                  <a:prstClr val="black"/>
                </a:solidFill>
                <a:latin typeface="Cambria" panose="02040503050406030204" pitchFamily="18" charset="0"/>
              </a:rPr>
              <a:t> που χρησιμοποιείται στη Σύναξη παραθέτοντας </a:t>
            </a:r>
            <a:r>
              <a:rPr lang="el-GR" sz="1200" dirty="0" err="1">
                <a:solidFill>
                  <a:prstClr val="black"/>
                </a:solidFill>
                <a:latin typeface="Cambria" panose="02040503050406030204" pitchFamily="18" charset="0"/>
              </a:rPr>
              <a:t>συρραμμένες</a:t>
            </a:r>
            <a:r>
              <a:rPr lang="el-GR" sz="1200" dirty="0">
                <a:solidFill>
                  <a:prstClr val="black"/>
                </a:solidFill>
                <a:latin typeface="Cambria" panose="02040503050406030204" pitchFamily="18" charset="0"/>
              </a:rPr>
              <a:t> τις «προβλεπόμενες» για λειτουργική χρήση περικοπές. Όπως επισημάναμε ήδη στο πρώτο βήμα προετοιμασίας, συμ</a:t>
            </a:r>
            <a:r>
              <a:rPr lang="el-GR" sz="1200" b="1" i="1" dirty="0">
                <a:solidFill>
                  <a:prstClr val="black"/>
                </a:solidFill>
                <a:latin typeface="Cambria" panose="02040503050406030204" pitchFamily="18" charset="0"/>
              </a:rPr>
              <a:t>βουλευόμαστε </a:t>
            </a:r>
            <a:r>
              <a:rPr lang="el-GR" sz="1200" dirty="0">
                <a:solidFill>
                  <a:prstClr val="black"/>
                </a:solidFill>
                <a:latin typeface="Cambria" panose="02040503050406030204" pitchFamily="18" charset="0"/>
              </a:rPr>
              <a:t>ολόκληρη τη συνάφεια του συγκεκριμένου βιβλίου, καθώς είναι «αιρετική» η τακτική να κατοχυρώνονται προσωπικές απόψεις, απομονώνοντας χωρία ή περικοπές από το οργανικό Σώμα της (Γραφής) η οποία συνιστά ένα ψηφιδωτό, ένα υφαντό (=  </a:t>
            </a:r>
            <a:r>
              <a:rPr lang="el-GR" sz="1200" dirty="0" err="1">
                <a:solidFill>
                  <a:prstClr val="black"/>
                </a:solidFill>
                <a:latin typeface="Cambria" panose="02040503050406030204" pitchFamily="18" charset="0"/>
              </a:rPr>
              <a:t>text</a:t>
            </a:r>
            <a:r>
              <a:rPr lang="el-GR" sz="12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1200" cap="all" dirty="0">
                <a:solidFill>
                  <a:prstClr val="black"/>
                </a:solidFill>
                <a:latin typeface="Cambria" panose="02040503050406030204" pitchFamily="18" charset="0"/>
              </a:rPr>
              <a:t>η</a:t>
            </a:r>
            <a:r>
              <a:rPr lang="el-GR" sz="1200" dirty="0">
                <a:solidFill>
                  <a:prstClr val="black"/>
                </a:solidFill>
                <a:latin typeface="Cambria" panose="02040503050406030204" pitchFamily="18" charset="0"/>
              </a:rPr>
              <a:t> πρώτη πράξη για να κτίσουμε κάτι καινούργιο – όμορφο είναι η «αποδόμηση». Έτσι διαγράφουμε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την αρίθμηση των κεφαλαίων και των στίχων και </a:t>
            </a:r>
            <a:r>
              <a:rPr lang="el-GR" sz="1200" b="1" dirty="0">
                <a:solidFill>
                  <a:prstClr val="black"/>
                </a:solidFill>
                <a:latin typeface="Cambria" panose="02040503050406030204" pitchFamily="18" charset="0"/>
              </a:rPr>
              <a:t>β) </a:t>
            </a:r>
            <a:r>
              <a:rPr lang="el-GR" sz="1200" dirty="0">
                <a:solidFill>
                  <a:prstClr val="black"/>
                </a:solidFill>
                <a:latin typeface="Cambria" panose="02040503050406030204" pitchFamily="18" charset="0"/>
              </a:rPr>
              <a:t>τους τίτλους. Όλα αυτά τοποθετήθηκαν εκ των υστέρων «πριν από εμάς για εμάς». Μετατρέπουμε τη μάζα του κειμένου σε </a:t>
            </a:r>
            <a:r>
              <a:rPr lang="el-GR" sz="1200" b="1" dirty="0">
                <a:solidFill>
                  <a:prstClr val="black"/>
                </a:solidFill>
                <a:latin typeface="Cambria" panose="02040503050406030204" pitchFamily="18" charset="0"/>
              </a:rPr>
              <a:t>ποίημα (όπως περίπου άλλωστε σήμερα είναι και τα </a:t>
            </a:r>
            <a:r>
              <a:rPr lang="en-US" sz="1200" b="1" dirty="0">
                <a:solidFill>
                  <a:prstClr val="black"/>
                </a:solidFill>
                <a:latin typeface="Perpetua"/>
              </a:rPr>
              <a:t>SMS</a:t>
            </a:r>
            <a:r>
              <a:rPr lang="el-GR" sz="1200" b="1" dirty="0">
                <a:solidFill>
                  <a:prstClr val="black"/>
                </a:solidFill>
                <a:latin typeface="Cambria" panose="02040503050406030204" pitchFamily="18" charset="0"/>
              </a:rPr>
              <a:t>) </a:t>
            </a:r>
            <a:r>
              <a:rPr lang="el-GR" sz="1200" dirty="0">
                <a:solidFill>
                  <a:prstClr val="black"/>
                </a:solidFill>
                <a:latin typeface="Cambria" panose="02040503050406030204" pitchFamily="18" charset="0"/>
              </a:rPr>
              <a:t>προκειμένου αυτό (το προ-κείμενο) να αναπνεύσει και να μας συν-ομιλήσει: Το καταγράφουμε αφήνοντας αριστερά και δεξιά κενά για να τοποθετήσουμε «σημεία </a:t>
            </a:r>
            <a:r>
              <a:rPr lang="el-GR" sz="1200" dirty="0" err="1">
                <a:solidFill>
                  <a:prstClr val="black"/>
                </a:solidFill>
                <a:latin typeface="Cambria" panose="02040503050406030204" pitchFamily="18" charset="0"/>
              </a:rPr>
              <a:t>αντι</a:t>
            </a:r>
            <a:r>
              <a:rPr lang="el-GR" sz="1200" dirty="0">
                <a:solidFill>
                  <a:prstClr val="black"/>
                </a:solidFill>
                <a:latin typeface="Cambria" panose="02040503050406030204" pitchFamily="18" charset="0"/>
              </a:rPr>
              <a:t>-στίξης», όπως ερωτηματικό (;) εκεί που μας δημιουργείται η «μητέρα» του έρωτα - η γόνιμη απορία, θαυμαστικό όπου προκαλείται έκπληξη και βελάκι </a:t>
            </a:r>
            <a:r>
              <a:rPr lang="el-GR" sz="1200" dirty="0">
                <a:solidFill>
                  <a:prstClr val="black"/>
                </a:solidFill>
                <a:latin typeface="Cambria" panose="02040503050406030204" pitchFamily="18" charset="0"/>
                <a:sym typeface="Wingdings" panose="05000000000000000000" pitchFamily="2" charset="2"/>
              </a:rPr>
              <a:t></a:t>
            </a:r>
            <a:r>
              <a:rPr lang="el-GR" sz="1200" dirty="0">
                <a:solidFill>
                  <a:prstClr val="black"/>
                </a:solidFill>
                <a:latin typeface="Cambria" panose="02040503050406030204" pitchFamily="18" charset="0"/>
              </a:rPr>
              <a:t> όπου κάτι μας κεντρίζει ιδίως στις «δύσκολες περικοπές» (όπου π.χ. ξεσπά η οργή του Θεού). Κεντράρουμε </a:t>
            </a:r>
            <a:r>
              <a:rPr lang="el-GR" sz="1200" b="1" dirty="0">
                <a:solidFill>
                  <a:prstClr val="black"/>
                </a:solidFill>
                <a:latin typeface="Cambria" panose="02040503050406030204" pitchFamily="18" charset="0"/>
              </a:rPr>
              <a:t>στη μέση</a:t>
            </a:r>
            <a:r>
              <a:rPr lang="el-GR" sz="1200" dirty="0">
                <a:solidFill>
                  <a:prstClr val="black"/>
                </a:solidFill>
                <a:latin typeface="Cambria" panose="02040503050406030204" pitchFamily="18" charset="0"/>
              </a:rPr>
              <a:t> τα διαλογικά μέρη του κειμένου, αφού ο σ. προτίμησε άμεσο λόγο για να εντάξει στη </a:t>
            </a:r>
            <a:r>
              <a:rPr lang="el-GR" sz="1200" dirty="0" err="1">
                <a:solidFill>
                  <a:prstClr val="black"/>
                </a:solidFill>
                <a:latin typeface="Cambria" panose="02040503050406030204" pitchFamily="18" charset="0"/>
              </a:rPr>
              <a:t>συναναζήτηση</a:t>
            </a:r>
            <a:r>
              <a:rPr lang="el-GR" sz="1200" dirty="0">
                <a:solidFill>
                  <a:prstClr val="black"/>
                </a:solidFill>
                <a:latin typeface="Cambria" panose="02040503050406030204" pitchFamily="18" charset="0"/>
              </a:rPr>
              <a:t> και εμάς τους ακροατές του. Μάλιστα στα αρχαία χειρόγραφα ειδικότερα τα λόγια του Κυρίου Ιησού γράφονταν με πορφύρα. Άλλωστε η Αγία Γραφή σε αντίθεση προς τον μονόλογο του Θεού στο Κοράνι είναι γεμάτο διαλόγους συγκλονιστικούς, ήδη αμέσως μετά την «πτώση» Άρα χρειάζονται «αποδόμηση», όπως και οι τίτλοι των περικοπών που έχουν πλέον καθιερωθεί. Έτσι η πιο διάσημη Παραβολή του </a:t>
            </a:r>
            <a:r>
              <a:rPr lang="el-GR" sz="1200" i="1" dirty="0">
                <a:solidFill>
                  <a:prstClr val="black"/>
                </a:solidFill>
                <a:latin typeface="Cambria" panose="02040503050406030204" pitchFamily="18" charset="0"/>
              </a:rPr>
              <a:t>Κατά </a:t>
            </a:r>
            <a:r>
              <a:rPr lang="el-GR" sz="1200" i="1" dirty="0" err="1">
                <a:solidFill>
                  <a:prstClr val="black"/>
                </a:solidFill>
                <a:latin typeface="Cambria" panose="02040503050406030204" pitchFamily="18" charset="0"/>
              </a:rPr>
              <a:t>Λουκάν</a:t>
            </a:r>
            <a:r>
              <a:rPr lang="el-GR" sz="1200" dirty="0">
                <a:solidFill>
                  <a:prstClr val="black"/>
                </a:solidFill>
                <a:latin typeface="Cambria" panose="02040503050406030204" pitchFamily="18" charset="0"/>
              </a:rPr>
              <a:t>, η οποία ίσως κακώς ονομάζεται «του Ασώτου» (κεφ. 15), αποτελεί την κορύφωση μιας τριλογίας που ασχολείται με το(ν) «χαμένο» και τη χαρά της ανακάλυψής του. η Παραβολή του «Καλού Σαμαρείτη», όπου αντί της θρησκείας-θυσίας </a:t>
            </a:r>
            <a:r>
              <a:rPr lang="el-GR" sz="1200" dirty="0" err="1">
                <a:solidFill>
                  <a:prstClr val="black"/>
                </a:solidFill>
                <a:latin typeface="Cambria" panose="02040503050406030204" pitchFamily="18" charset="0"/>
              </a:rPr>
              <a:t>εξαίρεται</a:t>
            </a:r>
            <a:r>
              <a:rPr lang="el-GR" sz="1200" dirty="0">
                <a:solidFill>
                  <a:prstClr val="black"/>
                </a:solidFill>
                <a:latin typeface="Cambria" panose="02040503050406030204" pitchFamily="18" charset="0"/>
              </a:rPr>
              <a:t> η ενέργεια και η δράση για χάρη του «άλλου», συνδυάζεται με την ιστορία όπου πρωταγωνιστούν γυναίκες, η Μάρθα και η Μαρία και επαινείται η δυνατότητα σχόλης, σχολής και ακοής του ίδιου του Ιησού. Μια </a:t>
            </a:r>
            <a:r>
              <a:rPr lang="el-GR" sz="1200" i="1" dirty="0">
                <a:solidFill>
                  <a:prstClr val="black"/>
                </a:solidFill>
                <a:latin typeface="Cambria" panose="02040503050406030204" pitchFamily="18" charset="0"/>
              </a:rPr>
              <a:t>Γραφή </a:t>
            </a:r>
            <a:r>
              <a:rPr lang="el-GR" sz="1200" dirty="0">
                <a:solidFill>
                  <a:prstClr val="black"/>
                </a:solidFill>
                <a:latin typeface="Cambria" panose="02040503050406030204" pitchFamily="18" charset="0"/>
              </a:rPr>
              <a:t>με Εισαγωγές στα μεμονωμένα βιβλία μας βοηθά στο να κοινωνήσουμε καλύτερα το πνεύμα τού συγγραφέα και του βιβλίου (ή των βιβλίων) του.</a:t>
            </a:r>
          </a:p>
        </p:txBody>
      </p:sp>
    </p:spTree>
    <p:extLst>
      <p:ext uri="{BB962C8B-B14F-4D97-AF65-F5344CB8AC3E}">
        <p14:creationId xmlns:p14="http://schemas.microsoft.com/office/powerpoint/2010/main" val="2218478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770537"/>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a:t>
            </a:r>
            <a:r>
              <a:rPr lang="el-GR" sz="1200" i="1" dirty="0">
                <a:solidFill>
                  <a:prstClr val="black"/>
                </a:solidFill>
                <a:latin typeface="Cambria" panose="02040503050406030204" pitchFamily="18" charset="0"/>
              </a:rPr>
              <a:t>δεύτερη σελίδα</a:t>
            </a:r>
            <a:r>
              <a:rPr lang="el-GR" sz="1200" dirty="0">
                <a:solidFill>
                  <a:prstClr val="black"/>
                </a:solidFill>
                <a:latin typeface="Cambria" panose="02040503050406030204" pitchFamily="18" charset="0"/>
              </a:rPr>
              <a:t> αποδίδουμε την ιστορία στα νέα ελληνικά, δηλαδή το μεταγράφουμε στη γλώσσα μας, τη «διάλεκτο» της εποχής μας, </a:t>
            </a:r>
            <a:r>
              <a:rPr lang="el-GR" sz="1200" dirty="0" err="1">
                <a:solidFill>
                  <a:prstClr val="black"/>
                </a:solidFill>
                <a:latin typeface="Cambria" panose="02040503050406030204" pitchFamily="18" charset="0"/>
              </a:rPr>
              <a:t>συμβουλευόμενοι</a:t>
            </a:r>
            <a:r>
              <a:rPr lang="el-GR" sz="1200" dirty="0">
                <a:solidFill>
                  <a:prstClr val="black"/>
                </a:solidFill>
                <a:latin typeface="Cambria" panose="02040503050406030204" pitchFamily="18" charset="0"/>
              </a:rPr>
              <a:t> το Λεξικό, τον «αχώριστο φίλο» εκείνου που λαχταρά να γνωρίσει πραγματικά και ουσιαστικά τον κόσμο («αρχή σοφίας ονομάτων επίσκεψις»). Δευτερευόντως λαμβάνουμε υπόψη μας άλλες μεταφράσεις. Μπορούμε να μεταγράψουμε το κείμενο με διαφορετικούς τρόπους, κάνοντας είτε </a:t>
            </a:r>
            <a:r>
              <a:rPr lang="el-GR" sz="1200" b="1" dirty="0">
                <a:solidFill>
                  <a:prstClr val="black"/>
                </a:solidFill>
                <a:latin typeface="Cambria" panose="02040503050406030204" pitchFamily="18" charset="0"/>
              </a:rPr>
              <a:t>α)</a:t>
            </a:r>
            <a:r>
              <a:rPr lang="el-GR" sz="1200" dirty="0">
                <a:solidFill>
                  <a:prstClr val="black"/>
                </a:solidFill>
                <a:latin typeface="Cambria" panose="02040503050406030204" pitchFamily="18" charset="0"/>
              </a:rPr>
              <a:t> πιστή απόδοση του κειμένου είτε</a:t>
            </a:r>
            <a:r>
              <a:rPr lang="el-GR" sz="1200" b="1" dirty="0">
                <a:solidFill>
                  <a:prstClr val="black"/>
                </a:solidFill>
                <a:latin typeface="Cambria" panose="02040503050406030204" pitchFamily="18" charset="0"/>
              </a:rPr>
              <a:t> β)</a:t>
            </a:r>
            <a:r>
              <a:rPr lang="el-GR" sz="1200" dirty="0">
                <a:solidFill>
                  <a:prstClr val="black"/>
                </a:solidFill>
                <a:latin typeface="Cambria" panose="02040503050406030204" pitchFamily="18" charset="0"/>
              </a:rPr>
              <a:t> μια δυναμική – «ελεύθερη» μετάφραση.</a:t>
            </a:r>
          </a:p>
          <a:p>
            <a:pPr marL="274320" lvl="0" indent="-274320" algn="just">
              <a:spcBef>
                <a:spcPts val="580"/>
              </a:spcBef>
              <a:buClr>
                <a:srgbClr val="D34817"/>
              </a:buClr>
              <a:buSzPct val="85000"/>
              <a:buFont typeface="Wingdings 2" panose="05020102010507070707"/>
              <a:buChar char=""/>
            </a:pPr>
            <a:r>
              <a:rPr lang="el-GR" sz="1200" dirty="0">
                <a:solidFill>
                  <a:prstClr val="black"/>
                </a:solidFill>
                <a:latin typeface="Cambria" panose="02040503050406030204" pitchFamily="18" charset="0"/>
              </a:rPr>
              <a:t>Σε μια τρίτη σελίδα επιλέγω τις σωστές εικόνες που θα συνοδεύουν το κείμενό μας που στόχο έχει να συναρπάσει τα παιδιά. Τα είδη των εικόνων μπορεί να είναι τρία: α) </a:t>
            </a:r>
            <a:r>
              <a:rPr lang="el-GR" sz="1200" b="1" dirty="0">
                <a:solidFill>
                  <a:prstClr val="black"/>
                </a:solidFill>
                <a:latin typeface="Cambria" panose="02040503050406030204" pitchFamily="18" charset="0"/>
              </a:rPr>
              <a:t>απεικονίσεις των περιστατικών</a:t>
            </a:r>
            <a:r>
              <a:rPr lang="el-GR" sz="1200" dirty="0">
                <a:solidFill>
                  <a:prstClr val="black"/>
                </a:solidFill>
                <a:latin typeface="Cambria" panose="02040503050406030204" pitchFamily="18" charset="0"/>
              </a:rPr>
              <a:t> μέσω κόμικς ή άλλων ζωγραφιών / σκίτσων (όπως οι Βίβλοι που κυκλοφορούν στο ελληνικό εμπόριο)</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β) «</a:t>
            </a:r>
            <a:r>
              <a:rPr lang="el-GR" sz="1200" b="1" dirty="0">
                <a:solidFill>
                  <a:prstClr val="black"/>
                </a:solidFill>
                <a:latin typeface="Cambria" panose="02040503050406030204" pitchFamily="18" charset="0"/>
              </a:rPr>
              <a:t>αντικειμενικές» εικόνες</a:t>
            </a:r>
            <a:r>
              <a:rPr lang="el-GR" sz="1200" dirty="0">
                <a:solidFill>
                  <a:prstClr val="black"/>
                </a:solidFill>
                <a:latin typeface="Cambria" panose="02040503050406030204" pitchFamily="18" charset="0"/>
              </a:rPr>
              <a:t> της Παλαιστίνης (π.χ. της Ιεριχούς ή των Σοδόμων και Γομόρρων) όπου δηλαδή εξελίσσονται τα περιστατικά</a:t>
            </a:r>
            <a:r>
              <a:rPr lang="el-GR" sz="1200" baseline="30000" dirty="0">
                <a:solidFill>
                  <a:prstClr val="black"/>
                </a:solidFill>
                <a:latin typeface="Cambria" panose="02040503050406030204" pitchFamily="18" charset="0"/>
              </a:rPr>
              <a:t>.</a:t>
            </a:r>
            <a:r>
              <a:rPr lang="el-GR" sz="1200" dirty="0">
                <a:solidFill>
                  <a:prstClr val="black"/>
                </a:solidFill>
                <a:latin typeface="Cambria" panose="02040503050406030204" pitchFamily="18" charset="0"/>
              </a:rPr>
              <a:t> γ) </a:t>
            </a:r>
            <a:r>
              <a:rPr lang="el-GR" sz="1200" b="1" dirty="0">
                <a:solidFill>
                  <a:prstClr val="black"/>
                </a:solidFill>
                <a:latin typeface="Cambria" panose="02040503050406030204" pitchFamily="18" charset="0"/>
              </a:rPr>
              <a:t>ερμηνευτικές – «μεταφορικές» (αφηρημένες) εικόνες</a:t>
            </a:r>
            <a:r>
              <a:rPr lang="el-GR" sz="1200" dirty="0">
                <a:solidFill>
                  <a:prstClr val="black"/>
                </a:solidFill>
                <a:latin typeface="Cambria" panose="02040503050406030204" pitchFamily="18" charset="0"/>
              </a:rPr>
              <a:t> τις οποίες λαμβάνουμε από την  Τέχνη, την διαφήμιση κ.λπ. Μέσω της αναζήτησης σε αντίστοιχες διαδικτυακές μηχανές μπορούμε να ανακαλύψουμε και η μουσική εμπνευσμένη από τις βιβλικές ιστορίες.</a:t>
            </a:r>
          </a:p>
          <a:p>
            <a:pPr marL="274320" lvl="0" indent="-274320" algn="just">
              <a:spcBef>
                <a:spcPts val="580"/>
              </a:spcBef>
              <a:buClr>
                <a:srgbClr val="D34817"/>
              </a:buClr>
              <a:buSzPct val="85000"/>
              <a:buFont typeface="Wingdings 2" panose="05020102010507070707"/>
              <a:buChar char=""/>
            </a:pPr>
            <a:r>
              <a:rPr lang="el-GR" sz="1200" dirty="0" err="1">
                <a:solidFill>
                  <a:prstClr val="black"/>
                </a:solidFill>
                <a:latin typeface="Cambria" panose="02040503050406030204" pitchFamily="18" charset="0"/>
              </a:rPr>
              <a:t>Ανα«</a:t>
            </a:r>
            <a:r>
              <a:rPr lang="el-GR" sz="1200" b="1" dirty="0" err="1">
                <a:solidFill>
                  <a:prstClr val="black"/>
                </a:solidFill>
                <a:latin typeface="Cambria" panose="02040503050406030204" pitchFamily="18" charset="0"/>
              </a:rPr>
              <a:t>Γιγνώσκουμε</a:t>
            </a:r>
            <a:r>
              <a:rPr lang="el-GR" sz="1200" dirty="0">
                <a:solidFill>
                  <a:prstClr val="black"/>
                </a:solidFill>
                <a:latin typeface="Cambria" panose="02040503050406030204" pitchFamily="18" charset="0"/>
              </a:rPr>
              <a:t>» το Κείμενο αρκετές φορές και μάλιστα κάποιες φορές </a:t>
            </a:r>
            <a:r>
              <a:rPr lang="el-GR" sz="1200" b="1" dirty="0">
                <a:solidFill>
                  <a:prstClr val="black"/>
                </a:solidFill>
                <a:latin typeface="Cambria" panose="02040503050406030204" pitchFamily="18" charset="0"/>
              </a:rPr>
              <a:t>δυνατά </a:t>
            </a:r>
            <a:r>
              <a:rPr lang="el-GR" sz="1200" dirty="0">
                <a:solidFill>
                  <a:prstClr val="black"/>
                </a:solidFill>
                <a:latin typeface="Cambria" panose="02040503050406030204" pitchFamily="18" charset="0"/>
              </a:rPr>
              <a:t>ώστε να νιώσουμε και εμείς το απ</a:t>
            </a:r>
            <a:r>
              <a:rPr lang="el-GR" sz="1200" i="1" dirty="0">
                <a:solidFill>
                  <a:prstClr val="black"/>
                </a:solidFill>
                <a:latin typeface="Cambria" panose="02040503050406030204" pitchFamily="18" charset="0"/>
              </a:rPr>
              <a:t>ήχημά </a:t>
            </a:r>
            <a:r>
              <a:rPr lang="el-GR" sz="1200" dirty="0">
                <a:solidFill>
                  <a:prstClr val="black"/>
                </a:solidFill>
                <a:latin typeface="Cambria" panose="02040503050406030204" pitchFamily="18" charset="0"/>
              </a:rPr>
              <a:t>τους (</a:t>
            </a:r>
            <a:r>
              <a:rPr lang="el-GR" sz="1200" dirty="0" err="1">
                <a:solidFill>
                  <a:prstClr val="black"/>
                </a:solidFill>
                <a:latin typeface="Cambria" panose="02040503050406030204" pitchFamily="18" charset="0"/>
              </a:rPr>
              <a:t>Echo</a:t>
            </a:r>
            <a:r>
              <a:rPr lang="el-GR" sz="1200" dirty="0">
                <a:solidFill>
                  <a:prstClr val="black"/>
                </a:solidFill>
                <a:latin typeface="Cambria" panose="02040503050406030204" pitchFamily="18" charset="0"/>
              </a:rPr>
              <a:t>) στους πρώτους ακροατές, οι οποίοι αν και ανήκαν στους «ταπεινούς και </a:t>
            </a:r>
            <a:r>
              <a:rPr lang="el-GR" sz="1200" dirty="0" err="1">
                <a:solidFill>
                  <a:prstClr val="black"/>
                </a:solidFill>
                <a:latin typeface="Cambria" panose="02040503050406030204" pitchFamily="18" charset="0"/>
              </a:rPr>
              <a:t>καταφρονεμένους</a:t>
            </a:r>
            <a:r>
              <a:rPr lang="el-GR" sz="1200" dirty="0">
                <a:solidFill>
                  <a:prstClr val="black"/>
                </a:solidFill>
                <a:latin typeface="Cambria" panose="02040503050406030204" pitchFamily="18" charset="0"/>
              </a:rPr>
              <a:t>» της </a:t>
            </a:r>
            <a:r>
              <a:rPr lang="el-GR" sz="1200" dirty="0" err="1">
                <a:solidFill>
                  <a:prstClr val="black"/>
                </a:solidFill>
                <a:latin typeface="Cambria" panose="02040503050406030204" pitchFamily="18" charset="0"/>
              </a:rPr>
              <a:t>παγκοσμιοποιημένης</a:t>
            </a:r>
            <a:r>
              <a:rPr lang="el-GR" sz="1200" dirty="0">
                <a:solidFill>
                  <a:prstClr val="black"/>
                </a:solidFill>
                <a:latin typeface="Cambria" panose="02040503050406030204" pitchFamily="18" charset="0"/>
              </a:rPr>
              <a:t> Pax Romana που εξέπεμπαν </a:t>
            </a:r>
            <a:r>
              <a:rPr lang="el-GR" sz="1200" b="1" dirty="0">
                <a:solidFill>
                  <a:prstClr val="black"/>
                </a:solidFill>
                <a:latin typeface="Cambria" panose="02040503050406030204" pitchFamily="18" charset="0"/>
              </a:rPr>
              <a:t>SOS</a:t>
            </a:r>
            <a:r>
              <a:rPr lang="el-GR" sz="1200" dirty="0">
                <a:solidFill>
                  <a:prstClr val="black"/>
                </a:solidFill>
                <a:latin typeface="Cambria" panose="02040503050406030204" pitchFamily="18" charset="0"/>
              </a:rPr>
              <a:t> (= </a:t>
            </a:r>
            <a:r>
              <a:rPr lang="el-GR" sz="1200" dirty="0" err="1">
                <a:solidFill>
                  <a:prstClr val="black"/>
                </a:solidFill>
                <a:latin typeface="Cambria" panose="02040503050406030204" pitchFamily="18" charset="0"/>
              </a:rPr>
              <a:t>Save</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our</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Souls</a:t>
            </a:r>
            <a:r>
              <a:rPr lang="el-GR" sz="1200" dirty="0">
                <a:solidFill>
                  <a:prstClr val="black"/>
                </a:solidFill>
                <a:latin typeface="Cambria" panose="02040503050406030204" pitchFamily="18" charset="0"/>
              </a:rPr>
              <a:t>), συνειδητοποίησαν την ολοκλήρωση - σωτηρία (&lt;</a:t>
            </a:r>
            <a:r>
              <a:rPr lang="el-GR" sz="1200" dirty="0" err="1">
                <a:solidFill>
                  <a:prstClr val="black"/>
                </a:solidFill>
                <a:latin typeface="Cambria" panose="02040503050406030204" pitchFamily="18" charset="0"/>
              </a:rPr>
              <a:t>σάω</a:t>
            </a:r>
            <a:r>
              <a:rPr lang="el-GR" sz="1200" dirty="0">
                <a:solidFill>
                  <a:prstClr val="black"/>
                </a:solidFill>
                <a:latin typeface="Cambria" panose="02040503050406030204" pitchFamily="18" charset="0"/>
              </a:rPr>
              <a:t> = γίνομαι σώος) που προσφέρει ο Χριστιανισμός σε όλη την ύπαρξη (ψυχή </a:t>
            </a:r>
            <a:r>
              <a:rPr lang="el-GR" sz="1200" b="1" dirty="0">
                <a:solidFill>
                  <a:prstClr val="black"/>
                </a:solidFill>
                <a:latin typeface="Cambria" panose="02040503050406030204" pitchFamily="18" charset="0"/>
              </a:rPr>
              <a:t>και κορμί</a:t>
            </a:r>
            <a:r>
              <a:rPr lang="el-GR" sz="1200" dirty="0">
                <a:solidFill>
                  <a:prstClr val="black"/>
                </a:solidFill>
                <a:latin typeface="Cambria" panose="02040503050406030204" pitchFamily="18" charset="0"/>
              </a:rPr>
              <a:t>). </a:t>
            </a:r>
            <a:r>
              <a:rPr lang="el-GR" sz="1200" dirty="0" err="1">
                <a:solidFill>
                  <a:prstClr val="black"/>
                </a:solidFill>
                <a:latin typeface="Cambria" panose="02040503050406030204" pitchFamily="18" charset="0"/>
              </a:rPr>
              <a:t>Σημειωτέον</a:t>
            </a:r>
            <a:r>
              <a:rPr lang="el-GR" sz="1200" dirty="0">
                <a:solidFill>
                  <a:prstClr val="black"/>
                </a:solidFill>
                <a:latin typeface="Cambria" panose="02040503050406030204" pitchFamily="18" charset="0"/>
              </a:rPr>
              <a:t> ότι αλλιώς αντιδρά ο άνθρωπος όταν διαβάζει οπτικά και μοναχικά ένα κείμενο, έχοντας τη δυνατότητα ήδη από την αρχή να ανατρέξει στον επίλογο (το φινάλε), και αλλιώς όταν «συλλαμβάνει» - κατ</a:t>
            </a:r>
            <a:r>
              <a:rPr lang="el-GR" sz="1200" b="1" i="1" dirty="0">
                <a:solidFill>
                  <a:prstClr val="black"/>
                </a:solidFill>
                <a:latin typeface="Cambria" panose="02040503050406030204" pitchFamily="18" charset="0"/>
              </a:rPr>
              <a:t>ηχείται</a:t>
            </a:r>
            <a:r>
              <a:rPr lang="el-GR" sz="1200" dirty="0">
                <a:solidFill>
                  <a:prstClr val="black"/>
                </a:solidFill>
                <a:latin typeface="Cambria" panose="02040503050406030204" pitchFamily="18" charset="0"/>
              </a:rPr>
              <a:t> τη ροή του με το πιο αρχέγονο ίσως αισθητήριο (την ακοή) </a:t>
            </a:r>
            <a:r>
              <a:rPr lang="el-GR" sz="1200" dirty="0" err="1">
                <a:solidFill>
                  <a:prstClr val="black"/>
                </a:solidFill>
                <a:latin typeface="Cambria" panose="02040503050406030204" pitchFamily="18" charset="0"/>
              </a:rPr>
              <a:t>παρ</a:t>
            </a:r>
            <a:r>
              <a:rPr lang="el-GR" sz="1200" dirty="0">
                <a:solidFill>
                  <a:prstClr val="black"/>
                </a:solidFill>
                <a:latin typeface="Cambria" panose="02040503050406030204" pitchFamily="18" charset="0"/>
              </a:rPr>
              <a:t>-</a:t>
            </a:r>
            <a:r>
              <a:rPr lang="el-GR" sz="1200" b="1" i="1" dirty="0">
                <a:solidFill>
                  <a:prstClr val="black"/>
                </a:solidFill>
                <a:latin typeface="Cambria" panose="02040503050406030204" pitchFamily="18" charset="0"/>
              </a:rPr>
              <a:t>ακολουθώντας</a:t>
            </a:r>
            <a:r>
              <a:rPr lang="el-GR" sz="1200" dirty="0">
                <a:solidFill>
                  <a:prstClr val="black"/>
                </a:solidFill>
                <a:latin typeface="Cambria" panose="02040503050406030204" pitchFamily="18" charset="0"/>
              </a:rPr>
              <a:t> έναν «</a:t>
            </a:r>
            <a:r>
              <a:rPr lang="el-GR" sz="1200" i="1" dirty="0">
                <a:solidFill>
                  <a:prstClr val="black"/>
                </a:solidFill>
                <a:latin typeface="Cambria" panose="02040503050406030204" pitchFamily="18" charset="0"/>
              </a:rPr>
              <a:t>Λέκτορα»</a:t>
            </a:r>
            <a:r>
              <a:rPr lang="el-GR" sz="1200" dirty="0">
                <a:solidFill>
                  <a:prstClr val="black"/>
                </a:solidFill>
                <a:latin typeface="Cambria" panose="02040503050406030204" pitchFamily="18" charset="0"/>
              </a:rPr>
              <a:t>. Ο αναγνώστης, αφού έχει πρώτα ο ίδιος συγ</a:t>
            </a:r>
            <a:r>
              <a:rPr lang="el-GR" sz="1200" b="1" i="1" dirty="0">
                <a:solidFill>
                  <a:prstClr val="black"/>
                </a:solidFill>
                <a:latin typeface="Cambria" panose="02040503050406030204" pitchFamily="18" charset="0"/>
              </a:rPr>
              <a:t>κλονιστεί</a:t>
            </a:r>
            <a:r>
              <a:rPr lang="el-GR" sz="1200" dirty="0">
                <a:solidFill>
                  <a:prstClr val="black"/>
                </a:solidFill>
                <a:latin typeface="Cambria" panose="02040503050406030204" pitchFamily="18" charset="0"/>
              </a:rPr>
              <a:t> από το μήνυμα του Κειμένου, έχει τη δυνατότητα με τη φωνή αλλά και τη γλώσσα του σώματος να </a:t>
            </a:r>
            <a:r>
              <a:rPr lang="el-GR" sz="1200" b="1" i="1" dirty="0">
                <a:solidFill>
                  <a:prstClr val="black"/>
                </a:solidFill>
                <a:latin typeface="Cambria" panose="02040503050406030204" pitchFamily="18" charset="0"/>
              </a:rPr>
              <a:t>πληρο</a:t>
            </a:r>
            <a:r>
              <a:rPr lang="el-GR" sz="1200" i="1" dirty="0">
                <a:solidFill>
                  <a:prstClr val="black"/>
                </a:solidFill>
                <a:latin typeface="Cambria" panose="02040503050406030204" pitchFamily="18" charset="0"/>
              </a:rPr>
              <a:t>φορήσει</a:t>
            </a:r>
            <a:r>
              <a:rPr lang="el-GR" sz="1200" dirty="0">
                <a:solidFill>
                  <a:prstClr val="black"/>
                </a:solidFill>
                <a:latin typeface="Cambria" panose="02040503050406030204" pitchFamily="18" charset="0"/>
              </a:rPr>
              <a:t> (= γεμίσει την ύπαρξη και όχι να </a:t>
            </a:r>
            <a:r>
              <a:rPr lang="el-GR" sz="1200" dirty="0" err="1">
                <a:solidFill>
                  <a:prstClr val="black"/>
                </a:solidFill>
                <a:latin typeface="Cambria" panose="02040503050406030204" pitchFamily="18" charset="0"/>
              </a:rPr>
              <a:t>παρέξει</a:t>
            </a:r>
            <a:r>
              <a:rPr lang="el-GR" sz="1200" dirty="0">
                <a:solidFill>
                  <a:prstClr val="black"/>
                </a:solidFill>
                <a:latin typeface="Cambria" panose="02040503050406030204" pitchFamily="18" charset="0"/>
              </a:rPr>
              <a:t> απλώς </a:t>
            </a:r>
            <a:r>
              <a:rPr lang="el-GR" sz="1200" i="1" dirty="0">
                <a:solidFill>
                  <a:prstClr val="black"/>
                </a:solidFill>
                <a:latin typeface="Cambria" panose="02040503050406030204" pitchFamily="18" charset="0"/>
              </a:rPr>
              <a:t>Ειδήσεις</a:t>
            </a:r>
            <a:r>
              <a:rPr lang="el-GR" sz="1200" dirty="0">
                <a:solidFill>
                  <a:prstClr val="black"/>
                </a:solidFill>
                <a:latin typeface="Cambria" panose="02040503050406030204" pitchFamily="18" charset="0"/>
              </a:rPr>
              <a:t>) προσφέροντας στην </a:t>
            </a:r>
            <a:r>
              <a:rPr lang="el-GR" sz="1200" dirty="0" err="1">
                <a:solidFill>
                  <a:prstClr val="black"/>
                </a:solidFill>
                <a:latin typeface="Cambria" panose="02040503050406030204" pitchFamily="18" charset="0"/>
              </a:rPr>
              <a:t>πεινώσα</a:t>
            </a:r>
            <a:r>
              <a:rPr lang="el-GR" sz="1200" dirty="0">
                <a:solidFill>
                  <a:prstClr val="black"/>
                </a:solidFill>
                <a:latin typeface="Cambria" panose="02040503050406030204" pitchFamily="18" charset="0"/>
              </a:rPr>
              <a:t> και διψώσα ύπαρξη τη </a:t>
            </a:r>
            <a:r>
              <a:rPr lang="el-GR" sz="1200" i="1" dirty="0">
                <a:solidFill>
                  <a:prstClr val="black"/>
                </a:solidFill>
                <a:latin typeface="Cambria" panose="02040503050406030204" pitchFamily="18" charset="0"/>
              </a:rPr>
              <a:t>θεία Κοινωνία του Λόγου</a:t>
            </a:r>
            <a:r>
              <a:rPr lang="el-GR" sz="1200" dirty="0">
                <a:solidFill>
                  <a:prstClr val="black"/>
                </a:solidFill>
                <a:latin typeface="Cambria" panose="02040503050406030204" pitchFamily="18" charset="0"/>
              </a:rPr>
              <a:t>. </a:t>
            </a:r>
          </a:p>
        </p:txBody>
      </p:sp>
    </p:spTree>
    <p:extLst>
      <p:ext uri="{BB962C8B-B14F-4D97-AF65-F5344CB8AC3E}">
        <p14:creationId xmlns:p14="http://schemas.microsoft.com/office/powerpoint/2010/main" val="107925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Β΄</a:t>
            </a: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8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Ταυτόχρονα επιχειρούμε με τα εσωτερικά μάτια της καρδιάς και της φαντασίας να «αναβιώσουμε» εντός μας τις εικόνες τού κειμένου. Έτσι το κείμενο αρχίζει να δια</a:t>
            </a:r>
            <a:r>
              <a:rPr lang="el-GR" sz="1400" i="1" dirty="0">
                <a:solidFill>
                  <a:prstClr val="black"/>
                </a:solidFill>
                <a:latin typeface="Cambria" panose="02040503050406030204" pitchFamily="18" charset="0"/>
              </a:rPr>
              <a:t>λέγεται </a:t>
            </a:r>
            <a:r>
              <a:rPr lang="el-GR" sz="1400" dirty="0">
                <a:solidFill>
                  <a:prstClr val="black"/>
                </a:solidFill>
                <a:latin typeface="Cambria" panose="02040503050406030204" pitchFamily="18" charset="0"/>
              </a:rPr>
              <a:t>/ συ</a:t>
            </a:r>
            <a:r>
              <a:rPr lang="el-GR" sz="1400" i="1" dirty="0">
                <a:solidFill>
                  <a:prstClr val="black"/>
                </a:solidFill>
                <a:latin typeface="Cambria" panose="02040503050406030204" pitchFamily="18" charset="0"/>
              </a:rPr>
              <a:t>ζητά</a:t>
            </a:r>
            <a:r>
              <a:rPr lang="el-GR" sz="1400" dirty="0">
                <a:solidFill>
                  <a:prstClr val="black"/>
                </a:solidFill>
                <a:latin typeface="Cambria" panose="02040503050406030204" pitchFamily="18" charset="0"/>
              </a:rPr>
              <a:t> μαζί μας αναφορικά με την Α</a:t>
            </a:r>
            <a:r>
              <a:rPr lang="el-GR" sz="1400" i="1" dirty="0">
                <a:solidFill>
                  <a:prstClr val="black"/>
                </a:solidFill>
                <a:latin typeface="Cambria" panose="02040503050406030204" pitchFamily="18" charset="0"/>
              </a:rPr>
              <a:t>λήθεια, τη Δικαιοσύνη και την Ομορφιά</a:t>
            </a:r>
            <a:r>
              <a:rPr lang="el-GR" sz="1400" dirty="0">
                <a:solidFill>
                  <a:prstClr val="black"/>
                </a:solidFill>
                <a:latin typeface="Cambria" panose="02040503050406030204" pitchFamily="18" charset="0"/>
              </a:rPr>
              <a:t> (που σύμφωνα με τον Ντοστογιέφσκι θα σώσει τον κόσμο) και εμείς κυριολεκτικά αφομοιώνουμε το μήνυμα της ζωής και της ελπίδας που εκπέμπει </a:t>
            </a:r>
            <a:r>
              <a:rPr lang="el-GR" sz="1400" i="1" dirty="0">
                <a:solidFill>
                  <a:prstClr val="black"/>
                </a:solidFill>
                <a:latin typeface="Cambria" panose="02040503050406030204" pitchFamily="18" charset="0"/>
              </a:rPr>
              <a:t>απο</a:t>
            </a:r>
            <a:r>
              <a:rPr lang="el-GR" sz="1400" b="1" i="1" dirty="0">
                <a:solidFill>
                  <a:prstClr val="black"/>
                </a:solidFill>
                <a:latin typeface="Cambria" panose="02040503050406030204" pitchFamily="18" charset="0"/>
              </a:rPr>
              <a:t>στηθίζοντάς το </a:t>
            </a:r>
            <a:r>
              <a:rPr lang="el-GR" sz="1400" dirty="0">
                <a:solidFill>
                  <a:prstClr val="black"/>
                </a:solidFill>
                <a:latin typeface="Cambria" panose="02040503050406030204" pitchFamily="18" charset="0"/>
              </a:rPr>
              <a:t>(= κάνουμε κομμάτι της καρδιάς/του εσώτατου είναι μας </a:t>
            </a:r>
            <a:r>
              <a:rPr lang="el-GR" sz="1400" dirty="0" err="1">
                <a:solidFill>
                  <a:prstClr val="black"/>
                </a:solidFill>
                <a:latin typeface="Cambria" panose="02040503050406030204" pitchFamily="18" charset="0"/>
              </a:rPr>
              <a:t>πρβλ</a:t>
            </a:r>
            <a:r>
              <a:rPr lang="el-GR" sz="1400" dirty="0">
                <a:solidFill>
                  <a:prstClr val="black"/>
                </a:solidFill>
                <a:latin typeface="Cambria" panose="02040503050406030204" pitchFamily="18" charset="0"/>
              </a:rPr>
              <a:t>. </a:t>
            </a:r>
            <a:r>
              <a:rPr lang="el-GR" sz="1400" i="1" dirty="0" err="1">
                <a:solidFill>
                  <a:prstClr val="black"/>
                </a:solidFill>
                <a:latin typeface="Cambria" panose="02040503050406030204" pitchFamily="18" charset="0"/>
              </a:rPr>
              <a:t>learning</a:t>
            </a:r>
            <a:r>
              <a:rPr lang="el-GR" sz="1400"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by</a:t>
            </a:r>
            <a:r>
              <a:rPr lang="el-GR" sz="1400" b="1" i="1" dirty="0">
                <a:solidFill>
                  <a:prstClr val="black"/>
                </a:solidFill>
                <a:latin typeface="Cambria" panose="02040503050406030204" pitchFamily="18" charset="0"/>
              </a:rPr>
              <a:t> </a:t>
            </a:r>
            <a:r>
              <a:rPr lang="el-GR" sz="1400" b="1" i="1" dirty="0" err="1">
                <a:solidFill>
                  <a:prstClr val="black"/>
                </a:solidFill>
                <a:latin typeface="Cambria" panose="02040503050406030204" pitchFamily="18" charset="0"/>
              </a:rPr>
              <a:t>heart</a:t>
            </a:r>
            <a:r>
              <a:rPr lang="el-GR" sz="1400" dirty="0">
                <a:solidFill>
                  <a:prstClr val="black"/>
                </a:solidFill>
                <a:latin typeface="Cambria" panose="02040503050406030204" pitchFamily="18" charset="0"/>
              </a:rPr>
              <a:t>). Είναι αξιοπρόσεκτο ότι στη σύγχρονη ερμηνευτική, ο εξηγητής δεν λειτουργεί πλέον σαν τη μαία που καλείται να εξαγάγει ένα </a:t>
            </a:r>
            <a:r>
              <a:rPr lang="el-GR" sz="1400" dirty="0" err="1">
                <a:solidFill>
                  <a:prstClr val="black"/>
                </a:solidFill>
                <a:latin typeface="Cambria" panose="02040503050406030204" pitchFamily="18" charset="0"/>
              </a:rPr>
              <a:t>προϋπάρχον</a:t>
            </a:r>
            <a:r>
              <a:rPr lang="el-GR" sz="1400" dirty="0">
                <a:solidFill>
                  <a:prstClr val="black"/>
                </a:solidFill>
                <a:latin typeface="Cambria" panose="02040503050406030204" pitchFamily="18" charset="0"/>
              </a:rPr>
              <a:t> - </a:t>
            </a:r>
            <a:r>
              <a:rPr lang="el-GR" sz="1400" i="1" dirty="0" err="1">
                <a:solidFill>
                  <a:prstClr val="black"/>
                </a:solidFill>
                <a:latin typeface="Cambria" panose="02040503050406030204" pitchFamily="18" charset="0"/>
              </a:rPr>
              <a:t>προκάτ</a:t>
            </a:r>
            <a:r>
              <a:rPr lang="el-GR" sz="1400" dirty="0">
                <a:solidFill>
                  <a:prstClr val="black"/>
                </a:solidFill>
                <a:latin typeface="Cambria" panose="02040503050406030204" pitchFamily="18" charset="0"/>
              </a:rPr>
              <a:t> μήνυμα αλλά σαν μια μάνα που γονιμοποιεί το ανάγνωσμα και το μήνυμα, όπως ακριβώς συνέβαινε και συμβαίνει με τους Πατέρες.</a:t>
            </a:r>
          </a:p>
          <a:p>
            <a:pPr marL="274320" lvl="0" indent="-274320" algn="just">
              <a:spcBef>
                <a:spcPts val="580"/>
              </a:spcBef>
              <a:buClr>
                <a:srgbClr val="D34817"/>
              </a:buClr>
              <a:buSzPct val="85000"/>
              <a:buFont typeface="Wingdings 2" panose="05020102010507070707"/>
              <a:buChar char=""/>
            </a:pPr>
            <a:r>
              <a:rPr lang="el-GR" sz="1400" b="1" dirty="0">
                <a:solidFill>
                  <a:prstClr val="black"/>
                </a:solidFill>
                <a:latin typeface="Cambria" panose="02040503050406030204" pitchFamily="18" charset="0"/>
              </a:rPr>
              <a:t>Καθ’ οδόν,</a:t>
            </a:r>
            <a:r>
              <a:rPr lang="el-GR" sz="1400" dirty="0">
                <a:solidFill>
                  <a:prstClr val="black"/>
                </a:solidFill>
                <a:latin typeface="Cambria" panose="02040503050406030204" pitchFamily="18" charset="0"/>
              </a:rPr>
              <a:t> όταν πλέον δεν είμαστε εγκλωβισμένοι σε έναν κλειστό χώρο, έχοντας την ησυχία - σχόλη, καλόν είναι </a:t>
            </a:r>
            <a:r>
              <a:rPr lang="el-GR" sz="1400" b="1" i="1" dirty="0">
                <a:solidFill>
                  <a:prstClr val="black"/>
                </a:solidFill>
                <a:latin typeface="Cambria" panose="02040503050406030204" pitchFamily="18" charset="0"/>
              </a:rPr>
              <a:t>ακούγοντας τα κείμενα</a:t>
            </a:r>
            <a:r>
              <a:rPr lang="el-GR" sz="1400" dirty="0">
                <a:solidFill>
                  <a:prstClr val="black"/>
                </a:solidFill>
                <a:latin typeface="Cambria" panose="02040503050406030204" pitchFamily="18" charset="0"/>
              </a:rPr>
              <a:t> (τα οποία μέσω μια εφαρμογής [</a:t>
            </a:r>
            <a:r>
              <a:rPr lang="el-GR" sz="1400" dirty="0" err="1">
                <a:solidFill>
                  <a:prstClr val="black"/>
                </a:solidFill>
                <a:latin typeface="Cambria" panose="02040503050406030204" pitchFamily="18" charset="0"/>
              </a:rPr>
              <a:t>Αρρ</a:t>
            </a:r>
            <a:r>
              <a:rPr lang="el-GR" sz="1400" dirty="0">
                <a:solidFill>
                  <a:prstClr val="black"/>
                </a:solidFill>
                <a:latin typeface="Cambria" panose="02040503050406030204" pitchFamily="18" charset="0"/>
              </a:rPr>
              <a:t>] έχουμε κατεβάσει στο κινητό μας ακόμη και σε αγγλική εκδοχή [</a:t>
            </a:r>
            <a:r>
              <a:rPr lang="en-US" sz="1400" dirty="0">
                <a:solidFill>
                  <a:prstClr val="black"/>
                </a:solidFill>
                <a:latin typeface="Perpetua"/>
              </a:rPr>
              <a:t>Version</a:t>
            </a:r>
            <a:r>
              <a:rPr lang="el-GR" sz="1400" dirty="0">
                <a:solidFill>
                  <a:prstClr val="black"/>
                </a:solidFill>
                <a:latin typeface="Cambria" panose="02040503050406030204" pitchFamily="18" charset="0"/>
              </a:rPr>
              <a:t>]) να δημιουργούμε «οπτικά» βίντεο (όπως άλλωστε έκαναν οι πρώτοι ακροατές αφού και διαχρονικά ισχύει το «άκου να δεις»). Δεν είναι απαραίτητο να «σκαλώνουμε» σε όσα δεν καταλαβαίνουμε αλλά συνεχίζουμε την ακρόαση. Η δημιουργία «βίντεο» μας βοηθάει να διακρίνουμε σε ποια </a:t>
            </a:r>
            <a:r>
              <a:rPr lang="el-GR" sz="1400" b="1" dirty="0">
                <a:solidFill>
                  <a:prstClr val="black"/>
                </a:solidFill>
                <a:latin typeface="Cambria" panose="02040503050406030204" pitchFamily="18" charset="0"/>
              </a:rPr>
              <a:t>σύμβολα</a:t>
            </a:r>
            <a:r>
              <a:rPr lang="el-GR" sz="1400" dirty="0">
                <a:solidFill>
                  <a:prstClr val="black"/>
                </a:solidFill>
                <a:latin typeface="Cambria" panose="02040503050406030204" pitchFamily="18" charset="0"/>
              </a:rPr>
              <a:t> ο συγγραφέας χτίζει την ιστορία. </a:t>
            </a:r>
          </a:p>
          <a:p>
            <a:pPr marL="274320" lvl="0" indent="-274320" algn="just">
              <a:spcBef>
                <a:spcPts val="580"/>
              </a:spcBef>
              <a:buClr>
                <a:srgbClr val="D34817"/>
              </a:buClr>
              <a:buSzPct val="85000"/>
              <a:buFont typeface="Wingdings 2" panose="05020102010507070707"/>
              <a:buChar char=""/>
            </a:pPr>
            <a:r>
              <a:rPr lang="el-GR" sz="1400" dirty="0">
                <a:solidFill>
                  <a:prstClr val="black"/>
                </a:solidFill>
                <a:latin typeface="Cambria" panose="02040503050406030204" pitchFamily="18" charset="0"/>
              </a:rPr>
              <a:t>Τελικά αναρωτιόμαστε (α) ποιες επόψεις, ερωτήσεις, διατυπώσεις, θέματα του κειμένου είναι σημαντικά για μας και τα παιδιά στα οποία θα απευθυνθούμε. (β) Προβληματιζόμαστε για το πώς θα «σερβίρουμε» το </a:t>
            </a:r>
            <a:r>
              <a:rPr lang="el-GR" sz="1400" cap="all" dirty="0">
                <a:solidFill>
                  <a:prstClr val="black"/>
                </a:solidFill>
                <a:latin typeface="Cambria" panose="02040503050406030204" pitchFamily="18" charset="0"/>
              </a:rPr>
              <a:t>κ</a:t>
            </a:r>
            <a:r>
              <a:rPr lang="el-GR" sz="1400" dirty="0">
                <a:solidFill>
                  <a:prstClr val="black"/>
                </a:solidFill>
                <a:latin typeface="Cambria" panose="02040503050406030204" pitchFamily="18" charset="0"/>
              </a:rPr>
              <a:t>είμενο (στην αρχή ή μετά από μια εισαγωγή ή άλλη </a:t>
            </a:r>
            <a:r>
              <a:rPr lang="el-GR" sz="1400" dirty="0" err="1">
                <a:solidFill>
                  <a:prstClr val="black"/>
                </a:solidFill>
                <a:latin typeface="Cambria" panose="02040503050406030204" pitchFamily="18" charset="0"/>
              </a:rPr>
              <a:t>αφόρμηση</a:t>
            </a:r>
            <a:r>
              <a:rPr lang="el-GR" sz="1400" dirty="0">
                <a:solidFill>
                  <a:prstClr val="black"/>
                </a:solidFill>
                <a:latin typeface="Cambria" panose="02040503050406030204" pitchFamily="18" charset="0"/>
              </a:rPr>
              <a:t> οπτική ή ακουστική), πώς αυτό θα ακουσθεί και θα εισακουσθεί έτσι ώστε μέσω της </a:t>
            </a:r>
            <a:r>
              <a:rPr lang="el-GR" sz="1400" b="1" dirty="0" err="1">
                <a:solidFill>
                  <a:prstClr val="black"/>
                </a:solidFill>
                <a:latin typeface="Cambria" panose="02040503050406030204" pitchFamily="18" charset="0"/>
              </a:rPr>
              <a:t>διαδραστικότητας</a:t>
            </a:r>
            <a:r>
              <a:rPr lang="el-GR" sz="1400" dirty="0">
                <a:solidFill>
                  <a:prstClr val="black"/>
                </a:solidFill>
                <a:latin typeface="Cambria" panose="02040503050406030204" pitchFamily="18" charset="0"/>
              </a:rPr>
              <a:t> (</a:t>
            </a:r>
            <a:r>
              <a:rPr lang="el-GR" sz="1400" dirty="0" err="1">
                <a:solidFill>
                  <a:prstClr val="black"/>
                </a:solidFill>
                <a:latin typeface="Cambria" panose="02040503050406030204" pitchFamily="18" charset="0"/>
              </a:rPr>
              <a:t>interaction</a:t>
            </a:r>
            <a:r>
              <a:rPr lang="el-GR" sz="1400" dirty="0">
                <a:solidFill>
                  <a:prstClr val="black"/>
                </a:solidFill>
                <a:latin typeface="Cambria" panose="02040503050406030204" pitchFamily="18" charset="0"/>
              </a:rPr>
              <a:t>) ευαγγελικού κειμένου και παιδιών να προκληθεί μετά</a:t>
            </a:r>
            <a:r>
              <a:rPr lang="el-GR" sz="1400" b="1" i="1" dirty="0">
                <a:solidFill>
                  <a:prstClr val="black"/>
                </a:solidFill>
                <a:latin typeface="Cambria" panose="02040503050406030204" pitchFamily="18" charset="0"/>
              </a:rPr>
              <a:t>νοια – </a:t>
            </a:r>
            <a:r>
              <a:rPr lang="el-GR" sz="1400" dirty="0" err="1">
                <a:solidFill>
                  <a:prstClr val="black"/>
                </a:solidFill>
                <a:latin typeface="Cambria" panose="02040503050406030204" pitchFamily="18" charset="0"/>
              </a:rPr>
              <a:t>μετα</a:t>
            </a:r>
            <a:r>
              <a:rPr lang="el-GR" sz="1400" b="1" i="1" dirty="0" err="1">
                <a:solidFill>
                  <a:prstClr val="black"/>
                </a:solidFill>
                <a:latin typeface="Cambria" panose="02040503050406030204" pitchFamily="18" charset="0"/>
              </a:rPr>
              <a:t>Στροφή</a:t>
            </a:r>
            <a:r>
              <a:rPr lang="el-GR" sz="1400" b="1" i="1" dirty="0">
                <a:solidFill>
                  <a:prstClr val="black"/>
                </a:solidFill>
                <a:latin typeface="Cambria" panose="02040503050406030204" pitchFamily="18" charset="0"/>
              </a:rPr>
              <a:t> </a:t>
            </a:r>
            <a:r>
              <a:rPr lang="el-GR" sz="1400" dirty="0">
                <a:solidFill>
                  <a:prstClr val="black"/>
                </a:solidFill>
                <a:latin typeface="Cambria" panose="02040503050406030204" pitchFamily="18" charset="0"/>
              </a:rPr>
              <a:t>(η οποία θα μπορούσε στα νέα Ελληνικά να μεταφραστεί με το επιτακτικό κέλευσμα «</a:t>
            </a:r>
            <a:r>
              <a:rPr lang="el-GR" sz="1400" cap="all" dirty="0">
                <a:solidFill>
                  <a:prstClr val="black"/>
                </a:solidFill>
                <a:latin typeface="Cambria" panose="02040503050406030204" pitchFamily="18" charset="0"/>
              </a:rPr>
              <a:t>μ</a:t>
            </a:r>
            <a:r>
              <a:rPr lang="el-GR" sz="1400" dirty="0">
                <a:solidFill>
                  <a:prstClr val="black"/>
                </a:solidFill>
                <a:latin typeface="Cambria" panose="02040503050406030204" pitchFamily="18" charset="0"/>
              </a:rPr>
              <a:t>εταβολή!») και το πρώτο να μεταγγίσει ελπίδα και νόημα στους απαιτητικούς ακροατές.</a:t>
            </a:r>
          </a:p>
          <a:p>
            <a:pPr marL="274320" lvl="0" indent="-274320" algn="just">
              <a:spcBef>
                <a:spcPts val="580"/>
              </a:spcBef>
              <a:buClr>
                <a:srgbClr val="D34817"/>
              </a:buClr>
              <a:buSzPct val="85000"/>
              <a:buFont typeface="Wingdings 2" panose="05020102010507070707"/>
              <a:buChar char=""/>
            </a:pPr>
            <a:endParaRPr lang="el-GR" sz="14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243409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707886"/>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000" dirty="0">
                <a:solidFill>
                  <a:srgbClr val="696464"/>
                </a:solidFill>
                <a:latin typeface="Calibri" panose="020F0502020204030204" pitchFamily="34" charset="0"/>
              </a:rPr>
              <a:t>ΤΟ ΚΕΙΜΕΝΟ ΩΣ ΑΦΗΓΗΜΑ Γ΄ (</a:t>
            </a:r>
            <a:r>
              <a:rPr lang="el-GR" sz="2000" b="1" dirty="0">
                <a:solidFill>
                  <a:srgbClr val="696464"/>
                </a:solidFill>
                <a:latin typeface="Calibri" panose="020F0502020204030204" pitchFamily="34" charset="0"/>
              </a:rPr>
              <a:t>Στην αίθουσα: Προτάσεις / Επιλογές για πρόκληση «</a:t>
            </a:r>
            <a:r>
              <a:rPr lang="el-GR" sz="2000" b="1" dirty="0" err="1">
                <a:solidFill>
                  <a:srgbClr val="696464"/>
                </a:solidFill>
                <a:latin typeface="Calibri" panose="020F0502020204030204" pitchFamily="34" charset="0"/>
              </a:rPr>
              <a:t>εκΠλήξεων</a:t>
            </a:r>
            <a:r>
              <a:rPr lang="el-GR" sz="2000" b="1" dirty="0">
                <a:solidFill>
                  <a:srgbClr val="696464"/>
                </a:solidFill>
                <a:latin typeface="Calibri" panose="020F0502020204030204" pitchFamily="34" charset="0"/>
              </a:rPr>
              <a:t>» και δράσης (Δημιουργική αγία Γραφή) </a:t>
            </a:r>
            <a:endParaRPr lang="el-GR" sz="1400" dirty="0">
              <a:solidFill>
                <a:prstClr val="black"/>
              </a:solidFill>
              <a:latin typeface="Cambria" panose="02040503050406030204" pitchFamily="18" charset="0"/>
            </a:endParaRPr>
          </a:p>
        </p:txBody>
      </p:sp>
      <p:pic>
        <p:nvPicPr>
          <p:cNvPr id="6" name="Θέση περιεχομένου 3"/>
          <p:cNvPicPr>
            <a:picLocks/>
          </p:cNvPicPr>
          <p:nvPr/>
        </p:nvPicPr>
        <p:blipFill>
          <a:blip r:embed="rId3" cstate="print"/>
          <a:srcRect/>
          <a:stretch>
            <a:fillRect/>
          </a:stretch>
        </p:blipFill>
        <p:spPr bwMode="auto">
          <a:xfrm>
            <a:off x="4195273" y="2325079"/>
            <a:ext cx="3962400" cy="2800350"/>
          </a:xfrm>
          <a:prstGeom prst="rect">
            <a:avLst/>
          </a:prstGeom>
          <a:noFill/>
          <a:ln w="9525">
            <a:noFill/>
            <a:miter lim="800000"/>
            <a:headEnd/>
            <a:tailEnd/>
          </a:ln>
        </p:spPr>
      </p:pic>
    </p:spTree>
    <p:extLst>
      <p:ext uri="{BB962C8B-B14F-4D97-AF65-F5344CB8AC3E}">
        <p14:creationId xmlns:p14="http://schemas.microsoft.com/office/powerpoint/2010/main" val="1287781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539704"/>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Παρουσίαση του Κειμένου</a:t>
            </a: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400" b="1"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prstClr val="black"/>
                </a:solidFill>
                <a:latin typeface="Cambria" panose="02040503050406030204" pitchFamily="18" charset="0"/>
              </a:rPr>
              <a:t>Από τις παρακάτω τεχνικές επιλέγουμε εμείς αυτές που προσιδιάζουν στο κείμενο, στα παιδιά αλλά και σ’ εμάς τους ίδιους.</a:t>
            </a:r>
          </a:p>
          <a:p>
            <a:pPr marL="274320" lvl="0" indent="-274320" algn="just">
              <a:spcBef>
                <a:spcPts val="580"/>
              </a:spcBef>
              <a:buClr>
                <a:srgbClr val="D34817"/>
              </a:buClr>
              <a:buSzPct val="85000"/>
              <a:buFont typeface="Wingdings 2" panose="05020102010507070707"/>
              <a:buChar char=""/>
            </a:pPr>
            <a:r>
              <a:rPr lang="el-GR" sz="2400" dirty="0" err="1">
                <a:solidFill>
                  <a:prstClr val="black"/>
                </a:solidFill>
                <a:latin typeface="Cambria" panose="02040503050406030204" pitchFamily="18" charset="0"/>
              </a:rPr>
              <a:t>Αφορμώμαστε</a:t>
            </a:r>
            <a:r>
              <a:rPr lang="el-GR" sz="2400" dirty="0">
                <a:solidFill>
                  <a:prstClr val="black"/>
                </a:solidFill>
                <a:latin typeface="Cambria" panose="02040503050406030204" pitchFamily="18" charset="0"/>
              </a:rPr>
              <a:t> από μία σκηνή του τώρα / σήμερα που θα λειτουργήσει </a:t>
            </a:r>
            <a:r>
              <a:rPr lang="el-GR" sz="2400" dirty="0" err="1">
                <a:solidFill>
                  <a:prstClr val="black"/>
                </a:solidFill>
                <a:latin typeface="Cambria" panose="02040503050406030204" pitchFamily="18" charset="0"/>
              </a:rPr>
              <a:t>ανα-τρεπτικά</a:t>
            </a:r>
            <a:r>
              <a:rPr lang="el-GR" sz="2400" dirty="0">
                <a:solidFill>
                  <a:prstClr val="black"/>
                </a:solidFill>
                <a:latin typeface="Cambria" panose="02040503050406030204" pitchFamily="18" charset="0"/>
              </a:rPr>
              <a:t>.</a:t>
            </a:r>
          </a:p>
          <a:p>
            <a:pPr marL="274320" lvl="0" indent="-274320" algn="just">
              <a:spcBef>
                <a:spcPts val="580"/>
              </a:spcBef>
              <a:buClr>
                <a:srgbClr val="D34817"/>
              </a:buClr>
              <a:buSzPct val="85000"/>
              <a:buFont typeface="Wingdings 2" panose="05020102010507070707"/>
              <a:buChar char=""/>
            </a:pPr>
            <a:r>
              <a:rPr lang="el-GR" sz="2400" cap="all" dirty="0">
                <a:solidFill>
                  <a:prstClr val="black"/>
                </a:solidFill>
                <a:latin typeface="Cambria" panose="02040503050406030204" pitchFamily="18" charset="0"/>
              </a:rPr>
              <a:t>μ</a:t>
            </a:r>
            <a:r>
              <a:rPr lang="el-GR" sz="2400" dirty="0">
                <a:solidFill>
                  <a:prstClr val="black"/>
                </a:solidFill>
                <a:latin typeface="Cambria" panose="02040503050406030204" pitchFamily="18" charset="0"/>
              </a:rPr>
              <a:t>έσω ενός υπολογιστή μπορούμε να εισαγάγουμε το Μάθημα με εφέ που προκαλούν εκ</a:t>
            </a:r>
            <a:r>
              <a:rPr lang="el-GR" sz="2400" i="1" dirty="0">
                <a:solidFill>
                  <a:prstClr val="black"/>
                </a:solidFill>
                <a:latin typeface="Cambria" panose="02040503050406030204" pitchFamily="18" charset="0"/>
              </a:rPr>
              <a:t>πλήξεις</a:t>
            </a:r>
            <a:r>
              <a:rPr lang="el-GR" sz="2400" dirty="0">
                <a:solidFill>
                  <a:prstClr val="black"/>
                </a:solidFill>
                <a:latin typeface="Cambria" panose="02040503050406030204" pitchFamily="18" charset="0"/>
              </a:rPr>
              <a:t> ή / και απορίες.</a:t>
            </a:r>
          </a:p>
          <a:p>
            <a:pPr marL="274320" lvl="0" indent="-274320" algn="just">
              <a:spcBef>
                <a:spcPts val="580"/>
              </a:spcBef>
              <a:buClr>
                <a:srgbClr val="D34817"/>
              </a:buClr>
              <a:buSzPct val="85000"/>
              <a:buFont typeface="Wingdings 2" panose="05020102010507070707"/>
              <a:buChar char=""/>
            </a:pPr>
            <a:r>
              <a:rPr lang="el-GR" sz="2400" dirty="0">
                <a:solidFill>
                  <a:prstClr val="black"/>
                </a:solidFill>
                <a:latin typeface="Cambria" panose="02040503050406030204" pitchFamily="18" charset="0"/>
              </a:rPr>
              <a:t>Πρόληψη μιας σημαντικής εμπειρίας πού ζουν οι πρωταγωνιστές. Στην περίπτωση της θεραπείας του τυφλού ή και της ανωτέρω εμπειρίας του Ιωνάς, θα μπορούσαν οι μαθητές να «κλείσουν» τα μάτια με φουλάρια.</a:t>
            </a:r>
          </a:p>
        </p:txBody>
      </p:sp>
    </p:spTree>
    <p:extLst>
      <p:ext uri="{BB962C8B-B14F-4D97-AF65-F5344CB8AC3E}">
        <p14:creationId xmlns:p14="http://schemas.microsoft.com/office/powerpoint/2010/main" val="1652520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1692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Α΄</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1.Αφηγούμαστε την Περικοπή τονίζοντας τις εμφάσεις (</a:t>
            </a:r>
            <a:r>
              <a:rPr lang="el-GR" sz="1600" dirty="0" err="1">
                <a:solidFill>
                  <a:prstClr val="black"/>
                </a:solidFill>
                <a:latin typeface="Cambria" panose="02040503050406030204" pitchFamily="18" charset="0"/>
              </a:rPr>
              <a:t>points</a:t>
            </a:r>
            <a:r>
              <a:rPr lang="el-GR" sz="1600" dirty="0">
                <a:solidFill>
                  <a:prstClr val="black"/>
                </a:solidFill>
                <a:latin typeface="Cambria" panose="02040503050406030204" pitchFamily="18" charset="0"/>
              </a:rPr>
              <a:t>), χρησιμοποιώντας ιστορικό ενεστώτα (και όχι αόριστο που δίνει την αίσθηση του «μια φορά και έναν καιρό») και αντικαθιστώντας κάποτε κάποιες φράσεις ώστε να προκαλέσουμε κατάπληξη-σοκ στον ακροατή (έτσι αντί Σαμαρείτης χρησιμοποιούμε τον όρο Τούρκος/Πακιστανός) ή και περιγράφοντας κάποιες άλλες. Κατά την ανάγνωση μπορούμε να επιστρατεύσουμε και τη «γλώσσα του σώματος» (κίνηση χεριών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ή να χρησιμοποιήσουμε την προοδευτική αποκάλυψη σχετικών εικόνων ή σκίτσων.</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2. Διαβάζουν τα ίδια τα παιδιά σιωπηρά το προσαρμοσμένο κείμενο. συμπληρώνουν </a:t>
            </a:r>
            <a:r>
              <a:rPr lang="el-GR" sz="1600" dirty="0" err="1">
                <a:solidFill>
                  <a:prstClr val="black"/>
                </a:solidFill>
                <a:latin typeface="Cambria" panose="02040503050406030204" pitchFamily="18" charset="0"/>
              </a:rPr>
              <a:t>τά</a:t>
            </a:r>
            <a:r>
              <a:rPr lang="el-GR" sz="1600" dirty="0">
                <a:solidFill>
                  <a:prstClr val="black"/>
                </a:solidFill>
                <a:latin typeface="Cambria" panose="02040503050406030204" pitchFamily="18" charset="0"/>
              </a:rPr>
              <a:t> κενά επιλέγοντας από 4 επιλογές (</a:t>
            </a:r>
            <a:r>
              <a:rPr lang="en-US" sz="1600" dirty="0">
                <a:solidFill>
                  <a:prstClr val="black"/>
                </a:solidFill>
                <a:latin typeface="Perpetua"/>
              </a:rPr>
              <a:t>multiple choices</a:t>
            </a:r>
            <a:r>
              <a:rPr lang="el-GR" sz="1600" dirty="0">
                <a:solidFill>
                  <a:prstClr val="black"/>
                </a:solidFill>
                <a:latin typeface="Cambria" panose="02040503050406030204" pitchFamily="18" charset="0"/>
              </a:rPr>
              <a:t>) υπογραμμίζοντας (με </a:t>
            </a:r>
            <a:r>
              <a:rPr lang="el-GR" sz="1600" dirty="0" err="1">
                <a:solidFill>
                  <a:prstClr val="black"/>
                </a:solidFill>
                <a:latin typeface="Cambria" panose="02040503050406030204" pitchFamily="18" charset="0"/>
              </a:rPr>
              <a:t>φωσφοριζέ</a:t>
            </a:r>
            <a:r>
              <a:rPr lang="el-GR" sz="1600" dirty="0">
                <a:solidFill>
                  <a:prstClr val="black"/>
                </a:solidFill>
                <a:latin typeface="Cambria" panose="02040503050406030204" pitchFamily="18" charset="0"/>
              </a:rPr>
              <a:t> στυλό) και βάζοντας τα δικά τους θαυμαστικά, ερωτηματικά </a:t>
            </a:r>
            <a:r>
              <a:rPr lang="el-GR" sz="1600" dirty="0" err="1">
                <a:solidFill>
                  <a:prstClr val="black"/>
                </a:solidFill>
                <a:latin typeface="Cambria" panose="02040503050406030204" pitchFamily="18" charset="0"/>
              </a:rPr>
              <a:t>κ.ο.κ.</a:t>
            </a:r>
            <a:r>
              <a:rPr lang="el-GR" sz="1600" dirty="0">
                <a:solidFill>
                  <a:prstClr val="black"/>
                </a:solidFill>
                <a:latin typeface="Cambria" panose="02040503050406030204" pitchFamily="18" charset="0"/>
              </a:rPr>
              <a:t> Συμβουλεύονται δύο διαφορετικές αποδόσεις στη νέα Ελληνική που έχουμε φωτοτυπήσει έτσι ώστε να είναι ευανάγνωστα τα γράμματα και (εάν είναι δυνατόν) να είναι εμφανείς και οι ενότητες. </a:t>
            </a:r>
          </a:p>
          <a:p>
            <a:pPr marL="274320" lvl="0" indent="-274320" algn="just">
              <a:spcBef>
                <a:spcPts val="580"/>
              </a:spcBef>
              <a:buClr>
                <a:srgbClr val="D34817"/>
              </a:buClr>
              <a:buSzPct val="85000"/>
              <a:buFont typeface="Wingdings 2" panose="05020102010507070707"/>
              <a:buChar char=""/>
            </a:pPr>
            <a:r>
              <a:rPr lang="el-GR" sz="1600" dirty="0">
                <a:solidFill>
                  <a:prstClr val="black"/>
                </a:solidFill>
                <a:latin typeface="Cambria" panose="02040503050406030204" pitchFamily="18" charset="0"/>
              </a:rPr>
              <a:t>3. </a:t>
            </a:r>
            <a:r>
              <a:rPr lang="el-GR" sz="1600" cap="all" dirty="0">
                <a:solidFill>
                  <a:prstClr val="black"/>
                </a:solidFill>
                <a:latin typeface="Cambria" panose="02040503050406030204" pitchFamily="18" charset="0"/>
              </a:rPr>
              <a:t>α</a:t>
            </a:r>
            <a:r>
              <a:rPr lang="el-GR" sz="1600" dirty="0">
                <a:solidFill>
                  <a:prstClr val="black"/>
                </a:solidFill>
                <a:latin typeface="Cambria" panose="02040503050406030204" pitchFamily="18" charset="0"/>
              </a:rPr>
              <a:t>ναγιγνώσκουν το κείμενο είτε ένας είτε όλοι μαζί, είτε διαδοχικά ανά πρόταση, είτε από μία μετάφραση είτε από διαφορετικές, είτε επαναλαμβάνοντας την ίδια πρόταση αλλάζοντας όμως κάθε φορά τον τονισμό/την έμφαση, είτε επιλέγοντας τα ίδια το απήχημα - την </a:t>
            </a:r>
            <a:r>
              <a:rPr lang="el-GR" sz="1600" b="1" i="1" dirty="0">
                <a:solidFill>
                  <a:prstClr val="black"/>
                </a:solidFill>
                <a:latin typeface="Cambria" panose="02040503050406030204" pitchFamily="18" charset="0"/>
              </a:rPr>
              <a:t>ηχώ</a:t>
            </a:r>
            <a:r>
              <a:rPr lang="el-GR" sz="1600" dirty="0">
                <a:solidFill>
                  <a:prstClr val="black"/>
                </a:solidFill>
                <a:latin typeface="Cambria" panose="02040503050406030204" pitchFamily="18" charset="0"/>
              </a:rPr>
              <a:t> του Κειμένου δηλ. εκείνη τη φράση που τον προκάλεσε ιδιαιτέρως. </a:t>
            </a:r>
          </a:p>
        </p:txBody>
      </p:sp>
    </p:spTree>
    <p:extLst>
      <p:ext uri="{BB962C8B-B14F-4D97-AF65-F5344CB8AC3E}">
        <p14:creationId xmlns:p14="http://schemas.microsoft.com/office/powerpoint/2010/main" val="1939826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232202"/>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Β΄</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4. Δημιουργούμε τα λεγόμενα νησιά ανάμεσα στις λέξεις. Μένουν μόνον οι λέξεις εκείνες που του έκαναν εντύπωση. Έτσι κατασκευάζεται η «μαύρη θάλασσα με τις λευκές νησίδες» - τα λόγια που του έκαναν εντύπωση.</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5. Δραματοποιούμε το κείμενο: «</a:t>
            </a:r>
            <a:r>
              <a:rPr lang="el-GR" b="1" i="1" dirty="0">
                <a:solidFill>
                  <a:prstClr val="black"/>
                </a:solidFill>
                <a:latin typeface="Cambria" panose="02040503050406030204" pitchFamily="18" charset="0"/>
              </a:rPr>
              <a:t>ανεβάζουμε</a:t>
            </a:r>
            <a:r>
              <a:rPr lang="el-GR" dirty="0">
                <a:solidFill>
                  <a:prstClr val="black"/>
                </a:solidFill>
                <a:latin typeface="Cambria" panose="02040503050406030204" pitchFamily="18" charset="0"/>
              </a:rPr>
              <a:t> το κείμενο σε σκηνή» αναθέτοντας ρόλους σε διάφορους μαθητές (</a:t>
            </a:r>
            <a:r>
              <a:rPr lang="el-GR" dirty="0" err="1">
                <a:solidFill>
                  <a:prstClr val="black"/>
                </a:solidFill>
                <a:latin typeface="Cambria" panose="02040503050406030204" pitchFamily="18" charset="0"/>
              </a:rPr>
              <a:t>Βιβλόδραμα</a:t>
            </a:r>
            <a:r>
              <a:rPr lang="el-GR" dirty="0">
                <a:solidFill>
                  <a:prstClr val="black"/>
                </a:solidFill>
                <a:latin typeface="Cambria" panose="02040503050406030204" pitchFamily="18" charset="0"/>
              </a:rPr>
              <a:t>).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6. Ζωγραφίζουν όλοι μαζί ή σκιτσάρουν τη σκηνή που τους εντυπώθηκε με φιγούρες και χρώματα που αποτυπώνουν τον απόηχο που έχει το κείμενο στον ψυχισμό τους. Άλλη εναλλακτική λύση είναι να αναθέσουμε σε διαφορετικές ομάδες να ιχνογραφήσουν διαφορετικές σκηνές και μετά να δημιουργήσουμε ένα κολλάζ ή μωσαϊκό. </a:t>
            </a:r>
          </a:p>
          <a:p>
            <a:pPr marL="274320" lvl="0" indent="-274320" algn="just">
              <a:spcBef>
                <a:spcPts val="580"/>
              </a:spcBef>
              <a:buClr>
                <a:srgbClr val="D34817"/>
              </a:buClr>
              <a:buSzPct val="85000"/>
              <a:buFont typeface="Wingdings 2" panose="05020102010507070707"/>
              <a:buChar char=""/>
            </a:pPr>
            <a:r>
              <a:rPr lang="el-GR" dirty="0">
                <a:solidFill>
                  <a:prstClr val="black"/>
                </a:solidFill>
                <a:latin typeface="Cambria" panose="02040503050406030204" pitchFamily="18" charset="0"/>
              </a:rPr>
              <a:t>7. Επιλέγουν ένα μουσικό κομμάτι ή συνθέτουν εκείνοι (εάν υπάρχει αυτό το χάρισμα) μια μουσική που να αποτυπώνει τα συναισθήματα που τους γέννησε η περικοπή. Υπάρχει επίσης η δυνατότητα διασκευής ενός υπάρχοντος ποιήματος ή άσματος.</a:t>
            </a:r>
          </a:p>
          <a:p>
            <a:pPr marL="274320" lvl="0" indent="-274320" algn="just">
              <a:spcBef>
                <a:spcPts val="580"/>
              </a:spcBef>
              <a:buClr>
                <a:srgbClr val="D34817"/>
              </a:buClr>
              <a:buSzPct val="85000"/>
              <a:buFont typeface="Wingdings 2" panose="05020102010507070707"/>
              <a:buChar char=""/>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17905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r"/>
            <a:r>
              <a:rPr lang="el-GR" b="1" dirty="0">
                <a:latin typeface="+mj-lt"/>
              </a:rPr>
              <a:t>Τι μας δυσκολεύει ΣΗΜΕΡΑ να τον κατανοήσουμε και να συνομιλήσουμε μαζί του;</a:t>
            </a: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32311"/>
          </a:xfrm>
          <a:prstGeom prst="rect">
            <a:avLst/>
          </a:prstGeom>
          <a:noFill/>
        </p:spPr>
        <p:txBody>
          <a:bodyPr wrap="square" rtlCol="0">
            <a:spAutoFit/>
          </a:bodyPr>
          <a:lstStyle/>
          <a:p>
            <a:pPr algn="just"/>
            <a:r>
              <a:rPr lang="el-GR" dirty="0">
                <a:latin typeface="+mj-lt"/>
              </a:rPr>
              <a:t>* Στον Χώρο της Εκκλησιαστικής Κοινότητας το ζητούμενο είναι πότε «τελειώνει η θεία Λειτουργία». ΛΕΙΤΟΥΡΓΙΑ πριν και μετά τη ΛΕΙΤΟΥΡΓΙΑ.</a:t>
            </a:r>
          </a:p>
          <a:p>
            <a:pPr algn="just"/>
            <a:endParaRPr lang="el-GR" dirty="0">
              <a:latin typeface="+mj-lt"/>
            </a:endParaRPr>
          </a:p>
          <a:p>
            <a:pPr algn="just"/>
            <a:r>
              <a:rPr lang="el-GR" dirty="0">
                <a:latin typeface="+mj-lt"/>
              </a:rPr>
              <a:t>* Το ενδιαφέρον δεν εντοπίζεται στη συνύπαρξη με τους αδελφούς αλλά </a:t>
            </a:r>
            <a:r>
              <a:rPr lang="el-GR" b="1" dirty="0">
                <a:latin typeface="+mj-lt"/>
              </a:rPr>
              <a:t>στην ατομική μετάληψη του «φαρμάκου της αθανασίας». </a:t>
            </a:r>
            <a:r>
              <a:rPr lang="el-GR" dirty="0">
                <a:latin typeface="+mj-lt"/>
              </a:rPr>
              <a:t>Κι όμως για τον Π. σίγουρα υπάρχει η Λειτουργία πριν τη Λειτουργία και η Λειτουργία μετά τη Λειτουργία!. ΑΝΟΧΗ του άλλου.</a:t>
            </a:r>
          </a:p>
          <a:p>
            <a:pPr algn="just"/>
            <a:endParaRPr lang="el-GR" dirty="0">
              <a:latin typeface="+mj-lt"/>
            </a:endParaRPr>
          </a:p>
          <a:p>
            <a:pPr algn="just"/>
            <a:r>
              <a:rPr lang="el-GR" b="1" dirty="0">
                <a:latin typeface="+mj-lt"/>
              </a:rPr>
              <a:t>* Ο Κήρυκας ντελάλης – αγγελιοφόρος της έλευσης Βασιλείας </a:t>
            </a:r>
            <a:r>
              <a:rPr lang="el-GR" dirty="0">
                <a:latin typeface="+mj-lt"/>
              </a:rPr>
              <a:t>ήδη στο εδώ και το Τώρα ώστε οι πιστοί να βιώσουν </a:t>
            </a:r>
            <a:r>
              <a:rPr lang="el-GR" b="1" dirty="0">
                <a:latin typeface="+mj-lt"/>
              </a:rPr>
              <a:t>Τζετ Λανγκ </a:t>
            </a:r>
            <a:r>
              <a:rPr lang="el-GR" dirty="0">
                <a:latin typeface="+mj-lt"/>
              </a:rPr>
              <a:t>και τις </a:t>
            </a:r>
            <a:r>
              <a:rPr lang="el-GR" b="1" dirty="0">
                <a:latin typeface="+mj-lt"/>
              </a:rPr>
              <a:t>ωδίνες</a:t>
            </a:r>
            <a:r>
              <a:rPr lang="el-GR" dirty="0">
                <a:latin typeface="+mj-lt"/>
              </a:rPr>
              <a:t> που αισθάνεται μία έγκυος γυναίκα αναμένοντας την έλευση ενός καινούργιου πλάσματος, το οποίο ωστόσο δεν είναι πλήρως διαφορετικού του παλιού. Ο Κήρυκας άλλοτε ηθικολογεί και άλλοτε αναπολεί.</a:t>
            </a:r>
          </a:p>
          <a:p>
            <a:pPr algn="just"/>
            <a:endParaRPr lang="el-GR" dirty="0">
              <a:latin typeface="+mj-lt"/>
            </a:endParaRPr>
          </a:p>
          <a:p>
            <a:pPr algn="just"/>
            <a:r>
              <a:rPr lang="el-GR" dirty="0">
                <a:latin typeface="+mj-lt"/>
              </a:rPr>
              <a:t>* Οι πιστοί έτοιμοι πάσα στιγμή </a:t>
            </a:r>
            <a:r>
              <a:rPr lang="el-GR" b="1" dirty="0">
                <a:latin typeface="+mj-lt"/>
              </a:rPr>
              <a:t>να ρυθμίσουν τους δέκτες τους </a:t>
            </a:r>
            <a:r>
              <a:rPr lang="el-GR" dirty="0">
                <a:latin typeface="+mj-lt"/>
              </a:rPr>
              <a:t>για να συλλάβουν ποιο είναι το πραγματικό θέλημα, αλλά και στη Λατρεία ενίοτε είναι παθητικοί δέκτες. Η έννοια της Μετάνοιας ως αλλαγής λογισμικού και διαρκούς εγρήγορσης έχει μάλλον χαθεί. </a:t>
            </a:r>
            <a:r>
              <a:rPr lang="en-US" dirty="0">
                <a:latin typeface="+mj-lt"/>
              </a:rPr>
              <a:t>K</a:t>
            </a:r>
            <a:r>
              <a:rPr lang="el-GR" dirty="0">
                <a:latin typeface="+mj-lt"/>
              </a:rPr>
              <a:t>ι όμως οι Χριστιανοί – οι του Χριστού – οι οικείοι / συγγενείς του ίδιου του Θεού είναι σαν τους χτίστες των αρχαίων Καθεδρικών.</a:t>
            </a:r>
          </a:p>
          <a:p>
            <a:pPr algn="just"/>
            <a:endParaRPr lang="en-US" dirty="0">
              <a:latin typeface="+mj-lt"/>
            </a:endParaRPr>
          </a:p>
          <a:p>
            <a:endParaRPr lang="el-GR" dirty="0"/>
          </a:p>
          <a:p>
            <a:r>
              <a:rPr lang="el-GR" dirty="0"/>
              <a:t>*</a:t>
            </a:r>
          </a:p>
        </p:txBody>
      </p:sp>
    </p:spTree>
    <p:extLst>
      <p:ext uri="{BB962C8B-B14F-4D97-AF65-F5344CB8AC3E}">
        <p14:creationId xmlns:p14="http://schemas.microsoft.com/office/powerpoint/2010/main" val="1841248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524589"/>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400" b="1" dirty="0">
                <a:solidFill>
                  <a:srgbClr val="696464"/>
                </a:solidFill>
                <a:latin typeface="Calibri" panose="020F0502020204030204" pitchFamily="34" charset="0"/>
              </a:rPr>
              <a:t>Επιλογές για την αφήγηση (</a:t>
            </a:r>
            <a:r>
              <a:rPr lang="en-US" sz="2400" b="1" dirty="0">
                <a:solidFill>
                  <a:srgbClr val="696464"/>
                </a:solidFill>
              </a:rPr>
              <a:t>Recital</a:t>
            </a:r>
            <a:r>
              <a:rPr lang="el-GR" sz="2400" b="1" dirty="0">
                <a:solidFill>
                  <a:srgbClr val="696464"/>
                </a:solidFill>
                <a:latin typeface="Calibri" panose="020F0502020204030204" pitchFamily="34" charset="0"/>
              </a:rPr>
              <a:t>) Γ΄</a:t>
            </a:r>
            <a:endParaRPr lang="el-GR" sz="24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12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8. Άσκηση των συντακτών (</a:t>
            </a:r>
            <a:r>
              <a:rPr lang="en-US" sz="2000" dirty="0">
                <a:solidFill>
                  <a:prstClr val="black"/>
                </a:solidFill>
                <a:latin typeface="Perpetua"/>
              </a:rPr>
              <a:t>Redaction</a:t>
            </a:r>
            <a:r>
              <a:rPr lang="en-US" sz="2000" b="1" dirty="0">
                <a:solidFill>
                  <a:prstClr val="black"/>
                </a:solidFill>
                <a:latin typeface="Perpetua"/>
              </a:rPr>
              <a:t> </a:t>
            </a:r>
            <a:r>
              <a:rPr lang="el-GR" sz="2000" dirty="0">
                <a:solidFill>
                  <a:prstClr val="black"/>
                </a:solidFill>
                <a:latin typeface="Cambria" panose="02040503050406030204" pitchFamily="18" charset="0"/>
              </a:rPr>
              <a:t>: Δίνουν τους </a:t>
            </a:r>
            <a:r>
              <a:rPr lang="el-GR" sz="2000" b="1" dirty="0">
                <a:solidFill>
                  <a:prstClr val="black"/>
                </a:solidFill>
                <a:latin typeface="Cambria" panose="02040503050406030204" pitchFamily="18" charset="0"/>
              </a:rPr>
              <a:t>δικούς τους τίτλους</a:t>
            </a:r>
            <a:r>
              <a:rPr lang="el-GR" sz="2000" dirty="0">
                <a:solidFill>
                  <a:prstClr val="black"/>
                </a:solidFill>
                <a:latin typeface="Cambria" panose="02040503050406030204" pitchFamily="18" charset="0"/>
              </a:rPr>
              <a:t> στην περικοπή πέραν του συμβατικού (όχι Παραβολή </a:t>
            </a:r>
            <a:r>
              <a:rPr lang="el-GR" sz="2000" i="1" dirty="0">
                <a:solidFill>
                  <a:prstClr val="black"/>
                </a:solidFill>
                <a:latin typeface="Cambria" panose="02040503050406030204" pitchFamily="18" charset="0"/>
              </a:rPr>
              <a:t>ασώτου υιού</a:t>
            </a:r>
            <a:r>
              <a:rPr lang="el-GR" sz="2000" dirty="0">
                <a:solidFill>
                  <a:prstClr val="black"/>
                </a:solidFill>
                <a:latin typeface="Cambria" panose="02040503050406030204" pitchFamily="18" charset="0"/>
              </a:rPr>
              <a:t>, αλλά της </a:t>
            </a:r>
            <a:r>
              <a:rPr lang="el-GR" sz="2000" i="1" dirty="0">
                <a:solidFill>
                  <a:prstClr val="black"/>
                </a:solidFill>
                <a:latin typeface="Cambria" panose="02040503050406030204" pitchFamily="18" charset="0"/>
              </a:rPr>
              <a:t>αγάπης του Πατέρα</a:t>
            </a:r>
            <a:r>
              <a:rPr lang="el-GR" sz="2000" dirty="0">
                <a:solidFill>
                  <a:prstClr val="black"/>
                </a:solidFill>
                <a:latin typeface="Cambria" panose="02040503050406030204" pitchFamily="18" charset="0"/>
              </a:rPr>
              <a:t> ή της </a:t>
            </a:r>
            <a:r>
              <a:rPr lang="el-GR" sz="2000" i="1" dirty="0" err="1">
                <a:solidFill>
                  <a:prstClr val="black"/>
                </a:solidFill>
                <a:latin typeface="Cambria" panose="02040503050406030204" pitchFamily="18" charset="0"/>
              </a:rPr>
              <a:t>στενοκαρδίας</a:t>
            </a:r>
            <a:r>
              <a:rPr lang="el-GR" sz="2000" i="1" dirty="0">
                <a:solidFill>
                  <a:prstClr val="black"/>
                </a:solidFill>
                <a:latin typeface="Cambria" panose="02040503050406030204" pitchFamily="18" charset="0"/>
              </a:rPr>
              <a:t> του καλού/ευσεβούς Παιδιού</a:t>
            </a:r>
            <a:r>
              <a:rPr lang="el-GR" sz="2000" dirty="0">
                <a:solidFill>
                  <a:prstClr val="black"/>
                </a:solidFill>
                <a:latin typeface="Cambria" panose="02040503050406030204" pitchFamily="18" charset="0"/>
              </a:rPr>
              <a:t>). Αναδεικνύουμε στο τέλος την πλέον εύστοχες επιγραφές, όπως κάνει η </a:t>
            </a:r>
            <a:r>
              <a:rPr lang="el-GR" sz="2000" dirty="0" err="1">
                <a:solidFill>
                  <a:prstClr val="black"/>
                </a:solidFill>
                <a:latin typeface="Cambria" panose="02040503050406030204" pitchFamily="18" charset="0"/>
              </a:rPr>
              <a:t>redaction</a:t>
            </a:r>
            <a:r>
              <a:rPr lang="el-GR" sz="2000" dirty="0">
                <a:solidFill>
                  <a:prstClr val="black"/>
                </a:solidFill>
                <a:latin typeface="Cambria" panose="02040503050406030204" pitchFamily="18" charset="0"/>
              </a:rPr>
              <a:t> κάθε εφημερίδας. Το ίδιο μπορεί να συμβεί και με τους τίτλους των επιμέρους ενοτήτων.</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9. Ξαναγράφουν την περικοπή επιλέγοντας ένα </a:t>
            </a:r>
            <a:r>
              <a:rPr lang="el-GR" sz="2000" b="1" dirty="0">
                <a:solidFill>
                  <a:prstClr val="black"/>
                </a:solidFill>
                <a:latin typeface="Cambria" panose="02040503050406030204" pitchFamily="18" charset="0"/>
              </a:rPr>
              <a:t>διαφορετικό σενάριο</a:t>
            </a:r>
            <a:r>
              <a:rPr lang="el-GR" sz="2000" dirty="0">
                <a:solidFill>
                  <a:prstClr val="black"/>
                </a:solidFill>
                <a:latin typeface="Cambria" panose="02040503050406030204" pitchFamily="18" charset="0"/>
              </a:rPr>
              <a:t> που εκφράζει εκείνα (Στην </a:t>
            </a:r>
            <a:r>
              <a:rPr lang="el-GR" sz="2000" i="1" dirty="0">
                <a:solidFill>
                  <a:prstClr val="black"/>
                </a:solidFill>
                <a:latin typeface="Cambria" panose="02040503050406030204" pitchFamily="18" charset="0"/>
              </a:rPr>
              <a:t>Παραβολή του Σαμαρείτη </a:t>
            </a:r>
            <a:r>
              <a:rPr lang="el-GR" sz="2000" dirty="0">
                <a:solidFill>
                  <a:prstClr val="black"/>
                </a:solidFill>
                <a:latin typeface="Cambria" panose="02040503050406030204" pitchFamily="18" charset="0"/>
              </a:rPr>
              <a:t>ο ιερέας βοηθά για παράδειγμα τον ημιθανή πάσχοντα του AIDS ή ο Σαμαρείτης αντιδρά κάπως διαφορετικά). Γι’ αυτό το σκοπό μπορούμε να διαβάσουμε και πάλι το κείμενο αποσιωπώντας τον επίλογό του, και ο κάθε μαθητής να συμπληρώσει το δικό του φινάλε. </a:t>
            </a: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10. Μπορούν επίσης να καλλιγραφήσουν λέξεις-κλειδιά του κειμένου και της ζωής τους, τις οποίες έχουμε εμείς επισημάνει πλαισιώνοντάς τις με ένα τετράγωνο. </a:t>
            </a:r>
          </a:p>
          <a:p>
            <a:pPr lvl="0" algn="just">
              <a:spcBef>
                <a:spcPts val="580"/>
              </a:spcBef>
              <a:buClr>
                <a:srgbClr val="D34817"/>
              </a:buClr>
              <a:buSzPct val="85000"/>
            </a:pPr>
            <a:endParaRPr lang="el-GR" dirty="0">
              <a:solidFill>
                <a:prstClr val="black"/>
              </a:solidFill>
              <a:latin typeface="Cambria" panose="02040503050406030204" pitchFamily="18" charset="0"/>
            </a:endParaRPr>
          </a:p>
        </p:txBody>
      </p:sp>
    </p:spTree>
    <p:extLst>
      <p:ext uri="{BB962C8B-B14F-4D97-AF65-F5344CB8AC3E}">
        <p14:creationId xmlns:p14="http://schemas.microsoft.com/office/powerpoint/2010/main" val="331898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4201150"/>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Όταν ένας συγγραφέας παραθέτει ή αναφέρεται έμμεσα σε ένα αρχαιότερο-παλαιότερο κείμενο, με την προσδοκία πως ο αναγνώστης θα τοποθετήσει και θα συγκρίνει αυτά τα κείμενα δίπλα-δίπλα, ρίχνοντας φως στο πως το ένα κείμενο τοποθετείται με βάση το άλλο.</a:t>
            </a:r>
          </a:p>
          <a:p>
            <a:pPr marL="342900" lvl="0" indent="-342900" algn="just">
              <a:spcBef>
                <a:spcPts val="580"/>
              </a:spcBef>
              <a:buClr>
                <a:srgbClr val="D34817"/>
              </a:buClr>
              <a:buSzPct val="85000"/>
              <a:buFont typeface="Arial" panose="020B0604020202020204" pitchFamily="34" charset="0"/>
              <a:buChar char="•"/>
            </a:pPr>
            <a:endParaRPr lang="el-GR" sz="2400" dirty="0">
              <a:solidFill>
                <a:prstClr val="black"/>
              </a:solidFill>
              <a:latin typeface="Cambria" panose="02040503050406030204" pitchFamily="18" charset="0"/>
            </a:endParaRPr>
          </a:p>
          <a:p>
            <a:pPr marL="342900" lvl="0" indent="-342900" algn="just">
              <a:spcBef>
                <a:spcPts val="580"/>
              </a:spcBef>
              <a:buClr>
                <a:srgbClr val="D34817"/>
              </a:buClr>
              <a:buSzPct val="85000"/>
              <a:buFont typeface="Arial" panose="020B0604020202020204" pitchFamily="34" charset="0"/>
              <a:buChar char="•"/>
            </a:pPr>
            <a:r>
              <a:rPr lang="el-GR" sz="2400" dirty="0">
                <a:solidFill>
                  <a:prstClr val="black"/>
                </a:solidFill>
                <a:latin typeface="Cambria" panose="02040503050406030204" pitchFamily="18" charset="0"/>
              </a:rPr>
              <a:t>Η </a:t>
            </a:r>
            <a:r>
              <a:rPr lang="el-GR" sz="2400" dirty="0" err="1">
                <a:solidFill>
                  <a:prstClr val="black"/>
                </a:solidFill>
                <a:latin typeface="Cambria" panose="02040503050406030204" pitchFamily="18" charset="0"/>
              </a:rPr>
              <a:t>προϋπάρχουσα</a:t>
            </a:r>
            <a:r>
              <a:rPr lang="el-GR" sz="2400" dirty="0">
                <a:solidFill>
                  <a:prstClr val="black"/>
                </a:solidFill>
                <a:latin typeface="Cambria" panose="02040503050406030204" pitchFamily="18" charset="0"/>
              </a:rPr>
              <a:t> γνώση παλαιότερων-αρχαιότερων κειμένων με στόχο την ανάγνωση και την απόδοση νοήματος σε νεότερα κείμενα.</a:t>
            </a:r>
          </a:p>
        </p:txBody>
      </p:sp>
    </p:spTree>
    <p:extLst>
      <p:ext uri="{BB962C8B-B14F-4D97-AF65-F5344CB8AC3E}">
        <p14:creationId xmlns:p14="http://schemas.microsoft.com/office/powerpoint/2010/main" val="2324513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60153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Α′</a:t>
            </a:r>
          </a:p>
          <a:p>
            <a:pPr lvl="0" algn="just">
              <a:spcBef>
                <a:spcPts val="580"/>
              </a:spcBef>
              <a:buClr>
                <a:srgbClr val="D34817"/>
              </a:buClr>
              <a:buSzPct val="85000"/>
            </a:pPr>
            <a:endParaRPr lang="el-GR" sz="2800" dirty="0">
              <a:solidFill>
                <a:prstClr val="black"/>
              </a:solidFill>
              <a:latin typeface="Cambria" panose="02040503050406030204" pitchFamily="18" charset="0"/>
            </a:endParaRP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Παρουσιάζεται στο κείμενο </a:t>
            </a:r>
            <a:r>
              <a:rPr lang="el-GR" sz="3200" dirty="0" err="1">
                <a:solidFill>
                  <a:prstClr val="black"/>
                </a:solidFill>
                <a:latin typeface="Cambria" panose="02040503050406030204" pitchFamily="18" charset="0"/>
              </a:rPr>
              <a:t>Μκ</a:t>
            </a:r>
            <a:r>
              <a:rPr lang="el-GR" sz="3200" dirty="0">
                <a:solidFill>
                  <a:prstClr val="black"/>
                </a:solidFill>
                <a:latin typeface="Cambria" panose="02040503050406030204" pitchFamily="18" charset="0"/>
              </a:rPr>
              <a:t>. 13, 24-27</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Στη διήγηση του ο Μάρκος θεωρεί πως υπάρχει </a:t>
            </a:r>
            <a:r>
              <a:rPr lang="el-GR" sz="3200" dirty="0" err="1">
                <a:solidFill>
                  <a:prstClr val="black"/>
                </a:solidFill>
                <a:latin typeface="Cambria" panose="02040503050406030204" pitchFamily="18" charset="0"/>
              </a:rPr>
              <a:t>προϋπάρχουσα</a:t>
            </a:r>
            <a:r>
              <a:rPr lang="el-GR" sz="3200" dirty="0">
                <a:solidFill>
                  <a:prstClr val="black"/>
                </a:solidFill>
                <a:latin typeface="Cambria" panose="02040503050406030204" pitchFamily="18" charset="0"/>
              </a:rPr>
              <a:t> γνώση της Παλαιάς Διαθήκης στους αναγνώστες του κειμένου.</a:t>
            </a:r>
          </a:p>
          <a:p>
            <a:pPr marL="457200" lvl="0" indent="-457200" algn="just">
              <a:spcBef>
                <a:spcPts val="580"/>
              </a:spcBef>
              <a:buClr>
                <a:srgbClr val="D34817"/>
              </a:buClr>
              <a:buSzPct val="85000"/>
              <a:buFont typeface="Arial" panose="020B0604020202020204" pitchFamily="34" charset="0"/>
              <a:buChar char="•"/>
            </a:pPr>
            <a:r>
              <a:rPr lang="el-GR" sz="3200" dirty="0">
                <a:solidFill>
                  <a:prstClr val="black"/>
                </a:solidFill>
                <a:latin typeface="Cambria" panose="02040503050406030204" pitchFamily="18" charset="0"/>
              </a:rPr>
              <a:t>Σύνδεση μοτίβων Καινής και Παλαιάς Διαθήκης.</a:t>
            </a:r>
          </a:p>
          <a:p>
            <a:pPr lvl="0" algn="just">
              <a:spcBef>
                <a:spcPts val="580"/>
              </a:spcBef>
              <a:buClr>
                <a:srgbClr val="D34817"/>
              </a:buClr>
              <a:buSzPct val="85000"/>
            </a:pPr>
            <a:endParaRPr lang="el-GR" sz="32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3649454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311085" y="982133"/>
            <a:ext cx="11344621" cy="6401753"/>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ctr">
              <a:spcBef>
                <a:spcPts val="580"/>
              </a:spcBef>
              <a:buClr>
                <a:srgbClr val="D34817"/>
              </a:buClr>
              <a:buSzPct val="85000"/>
            </a:pPr>
            <a:r>
              <a:rPr lang="el-GR" sz="2800" dirty="0">
                <a:solidFill>
                  <a:srgbClr val="0070C0"/>
                </a:solidFill>
                <a:latin typeface="Cambria" panose="02040503050406030204" pitchFamily="18" charset="0"/>
              </a:rPr>
              <a:t>«Μετάληψη» κειμένου Β′:</a:t>
            </a:r>
            <a:r>
              <a:rPr lang="el-GR" sz="2000" dirty="0">
                <a:solidFill>
                  <a:srgbClr val="0070C0"/>
                </a:solidFill>
                <a:latin typeface="Cambria" panose="02040503050406030204" pitchFamily="18" charset="0"/>
              </a:rPr>
              <a:t> </a:t>
            </a:r>
            <a:r>
              <a:rPr lang="el-GR" sz="2800" dirty="0" err="1">
                <a:solidFill>
                  <a:srgbClr val="0070C0"/>
                </a:solidFill>
                <a:latin typeface="Cambria" panose="02040503050406030204" pitchFamily="18" charset="0"/>
              </a:rPr>
              <a:t>Μκ</a:t>
            </a:r>
            <a:r>
              <a:rPr lang="el-GR" sz="2800" dirty="0">
                <a:solidFill>
                  <a:srgbClr val="0070C0"/>
                </a:solidFill>
                <a:latin typeface="Cambria" panose="02040503050406030204" pitchFamily="18" charset="0"/>
              </a:rPr>
              <a:t>. 13, 24 (η Αποκάλυψη του Κυρίου)</a:t>
            </a:r>
          </a:p>
          <a:p>
            <a:pPr lvl="0" algn="just">
              <a:spcBef>
                <a:spcPts val="580"/>
              </a:spcBef>
              <a:buClr>
                <a:srgbClr val="D34817"/>
              </a:buClr>
              <a:buSzPct val="85000"/>
            </a:pPr>
            <a:r>
              <a:rPr lang="el-GR" sz="2800" dirty="0" err="1">
                <a:solidFill>
                  <a:srgbClr val="121212"/>
                </a:solidFill>
                <a:latin typeface="ArialMT"/>
              </a:rPr>
              <a:t>Ἀλλὰ</a:t>
            </a:r>
            <a:r>
              <a:rPr lang="el-GR" sz="2800" dirty="0">
                <a:solidFill>
                  <a:srgbClr val="121212"/>
                </a:solidFill>
                <a:latin typeface="ArialMT"/>
              </a:rPr>
              <a:t> </a:t>
            </a:r>
            <a:r>
              <a:rPr lang="el-GR" sz="2800" dirty="0" err="1">
                <a:solidFill>
                  <a:srgbClr val="121212"/>
                </a:solidFill>
                <a:latin typeface="ArialMT"/>
              </a:rPr>
              <a:t>ἐν</a:t>
            </a:r>
            <a:r>
              <a:rPr lang="el-GR" sz="2800" dirty="0">
                <a:solidFill>
                  <a:srgbClr val="121212"/>
                </a:solidFill>
                <a:latin typeface="ArialMT"/>
              </a:rPr>
              <a:t> </a:t>
            </a:r>
            <a:r>
              <a:rPr lang="el-GR" sz="2800" dirty="0" err="1">
                <a:solidFill>
                  <a:srgbClr val="121212"/>
                </a:solidFill>
                <a:latin typeface="ArialMT"/>
              </a:rPr>
              <a:t>ἐκείναις</a:t>
            </a:r>
            <a:r>
              <a:rPr lang="el-GR" sz="2800" dirty="0">
                <a:solidFill>
                  <a:srgbClr val="121212"/>
                </a:solidFill>
                <a:latin typeface="ArialMT"/>
              </a:rPr>
              <a:t> </a:t>
            </a:r>
            <a:r>
              <a:rPr lang="el-GR" sz="2800" dirty="0" err="1">
                <a:solidFill>
                  <a:srgbClr val="121212"/>
                </a:solidFill>
                <a:latin typeface="ArialMT"/>
              </a:rPr>
              <a:t>ταῖς</a:t>
            </a:r>
            <a:r>
              <a:rPr lang="el-GR" sz="2800" dirty="0">
                <a:solidFill>
                  <a:srgbClr val="121212"/>
                </a:solidFill>
                <a:latin typeface="ArialMT"/>
              </a:rPr>
              <a:t> </a:t>
            </a:r>
            <a:r>
              <a:rPr lang="el-GR" sz="2800" dirty="0" err="1">
                <a:solidFill>
                  <a:srgbClr val="121212"/>
                </a:solidFill>
                <a:latin typeface="ArialMT"/>
              </a:rPr>
              <a:t>ἡμέραις</a:t>
            </a:r>
            <a:r>
              <a:rPr lang="el-GR" sz="2800" dirty="0">
                <a:solidFill>
                  <a:srgbClr val="121212"/>
                </a:solidFill>
                <a:latin typeface="ArialMT"/>
              </a:rPr>
              <a:t> </a:t>
            </a:r>
            <a:r>
              <a:rPr lang="el-GR" sz="2800" dirty="0" err="1">
                <a:solidFill>
                  <a:srgbClr val="121212"/>
                </a:solidFill>
                <a:latin typeface="ArialMT"/>
              </a:rPr>
              <a:t>μετὰ</a:t>
            </a:r>
            <a:r>
              <a:rPr lang="el-GR" sz="2800" dirty="0">
                <a:solidFill>
                  <a:srgbClr val="121212"/>
                </a:solidFill>
                <a:latin typeface="ArialMT"/>
              </a:rPr>
              <a:t> </a:t>
            </a:r>
            <a:r>
              <a:rPr lang="el-GR" sz="2800" dirty="0" err="1">
                <a:solidFill>
                  <a:srgbClr val="121212"/>
                </a:solidFill>
                <a:latin typeface="ArialMT"/>
              </a:rPr>
              <a:t>τὴν</a:t>
            </a:r>
            <a:r>
              <a:rPr lang="el-GR" sz="2800" dirty="0">
                <a:solidFill>
                  <a:srgbClr val="121212"/>
                </a:solidFill>
                <a:latin typeface="ArialMT"/>
              </a:rPr>
              <a:t> </a:t>
            </a:r>
            <a:r>
              <a:rPr lang="el-GR" sz="2800" dirty="0" err="1">
                <a:solidFill>
                  <a:srgbClr val="121212"/>
                </a:solidFill>
                <a:latin typeface="ArialMT"/>
              </a:rPr>
              <a:t>θλῖψιν</a:t>
            </a:r>
            <a:r>
              <a:rPr lang="el-GR" sz="2800" dirty="0">
                <a:solidFill>
                  <a:srgbClr val="121212"/>
                </a:solidFill>
                <a:latin typeface="ArialMT"/>
              </a:rPr>
              <a:t> </a:t>
            </a:r>
            <a:r>
              <a:rPr lang="el-GR" sz="2800" dirty="0" err="1">
                <a:solidFill>
                  <a:srgbClr val="121212"/>
                </a:solidFill>
                <a:latin typeface="ArialMT"/>
              </a:rPr>
              <a:t>ἐκείνην</a:t>
            </a:r>
            <a:r>
              <a:rPr lang="el-GR" sz="2800" dirty="0">
                <a:solidFill>
                  <a:srgbClr val="121212"/>
                </a:solidFill>
                <a:latin typeface="ArialMT"/>
              </a:rPr>
              <a:t> </a:t>
            </a:r>
          </a:p>
          <a:p>
            <a:pPr lvl="0" algn="ctr">
              <a:spcBef>
                <a:spcPts val="580"/>
              </a:spcBef>
              <a:buClr>
                <a:srgbClr val="D34817"/>
              </a:buClr>
              <a:buSzPct val="85000"/>
            </a:pPr>
            <a:r>
              <a:rPr lang="el-GR" sz="2800" dirty="0">
                <a:solidFill>
                  <a:srgbClr val="7030A0"/>
                </a:solidFill>
                <a:latin typeface="ArialMT"/>
              </a:rPr>
              <a:t>ὁ </a:t>
            </a:r>
            <a:r>
              <a:rPr lang="el-GR" sz="2800" u="sng" dirty="0" err="1">
                <a:solidFill>
                  <a:srgbClr val="7030A0"/>
                </a:solidFill>
                <a:latin typeface="ArialMT"/>
              </a:rPr>
              <a:t>ἥλιος</a:t>
            </a:r>
            <a:r>
              <a:rPr lang="el-GR" sz="2800" u="sng" dirty="0">
                <a:solidFill>
                  <a:srgbClr val="7030A0"/>
                </a:solidFill>
                <a:latin typeface="ArialMT"/>
              </a:rPr>
              <a:t> </a:t>
            </a:r>
            <a:r>
              <a:rPr lang="el-GR" sz="2800" u="sng" dirty="0" err="1">
                <a:solidFill>
                  <a:srgbClr val="7030A0"/>
                </a:solidFill>
                <a:latin typeface="ArialMT"/>
              </a:rPr>
              <a:t>σκοτισθήσεται</a:t>
            </a:r>
            <a:r>
              <a:rPr lang="el-GR" sz="2800" dirty="0">
                <a:solidFill>
                  <a:srgbClr val="7030A0"/>
                </a:solidFill>
                <a:latin typeface="ArialMT"/>
              </a:rPr>
              <a:t>, </a:t>
            </a:r>
          </a:p>
          <a:p>
            <a:pPr lvl="0" algn="ctr">
              <a:spcBef>
                <a:spcPts val="580"/>
              </a:spcBef>
              <a:buClr>
                <a:srgbClr val="D34817"/>
              </a:buClr>
              <a:buSzPct val="85000"/>
            </a:pPr>
            <a:r>
              <a:rPr lang="el-GR" sz="2800" dirty="0" err="1">
                <a:solidFill>
                  <a:srgbClr val="7030A0"/>
                </a:solidFill>
                <a:latin typeface="ArialMT"/>
              </a:rPr>
              <a:t>καὶ</a:t>
            </a:r>
            <a:r>
              <a:rPr lang="el-GR" sz="2800" dirty="0">
                <a:solidFill>
                  <a:srgbClr val="7030A0"/>
                </a:solidFill>
                <a:latin typeface="ArialMT"/>
              </a:rPr>
              <a:t> ἡ σελήνη </a:t>
            </a:r>
            <a:r>
              <a:rPr lang="el-GR" sz="2800" dirty="0" err="1">
                <a:solidFill>
                  <a:srgbClr val="7030A0"/>
                </a:solidFill>
                <a:latin typeface="ArialMT"/>
              </a:rPr>
              <a:t>οὐ</a:t>
            </a:r>
            <a:r>
              <a:rPr lang="el-GR" sz="2800" dirty="0">
                <a:solidFill>
                  <a:srgbClr val="7030A0"/>
                </a:solidFill>
                <a:latin typeface="ArialMT"/>
              </a:rPr>
              <a:t> δώσει </a:t>
            </a:r>
            <a:r>
              <a:rPr lang="el-GR" sz="2800" dirty="0" err="1">
                <a:solidFill>
                  <a:srgbClr val="7030A0"/>
                </a:solidFill>
                <a:latin typeface="ArialMT"/>
              </a:rPr>
              <a:t>τὸ</a:t>
            </a:r>
            <a:r>
              <a:rPr lang="el-GR" sz="2800" dirty="0">
                <a:solidFill>
                  <a:srgbClr val="7030A0"/>
                </a:solidFill>
                <a:latin typeface="ArialMT"/>
              </a:rPr>
              <a:t> φέγγος </a:t>
            </a:r>
            <a:r>
              <a:rPr lang="el-GR" sz="2800" dirty="0" err="1">
                <a:solidFill>
                  <a:srgbClr val="7030A0"/>
                </a:solidFill>
                <a:latin typeface="ArialMT"/>
              </a:rPr>
              <a:t>αὐτῆς</a:t>
            </a:r>
            <a:endParaRPr lang="el-GR" sz="2800" dirty="0">
              <a:solidFill>
                <a:srgbClr val="7030A0"/>
              </a:solidFill>
              <a:latin typeface="ArialMT"/>
            </a:endParaRPr>
          </a:p>
          <a:p>
            <a:pPr lvl="0" algn="ctr">
              <a:spcBef>
                <a:spcPts val="580"/>
              </a:spcBef>
              <a:buClr>
                <a:srgbClr val="D34817"/>
              </a:buClr>
              <a:buSzPct val="85000"/>
            </a:pPr>
            <a:endParaRPr lang="el-GR" sz="2800" dirty="0">
              <a:solidFill>
                <a:srgbClr val="121212"/>
              </a:solidFill>
              <a:latin typeface="ArialMT"/>
            </a:endParaRPr>
          </a:p>
          <a:p>
            <a:pPr lvl="0" algn="ctr">
              <a:spcBef>
                <a:spcPts val="580"/>
              </a:spcBef>
              <a:buClr>
                <a:srgbClr val="D34817"/>
              </a:buClr>
              <a:buSzPct val="85000"/>
            </a:pPr>
            <a:r>
              <a:rPr lang="el-GR" sz="2800" dirty="0" err="1">
                <a:solidFill>
                  <a:srgbClr val="121212"/>
                </a:solidFill>
                <a:highlight>
                  <a:srgbClr val="FFFF00"/>
                </a:highlight>
                <a:latin typeface="ArialMT"/>
              </a:rPr>
              <a:t>Ησ</a:t>
            </a:r>
            <a:r>
              <a:rPr lang="el-GR" sz="2800" dirty="0">
                <a:solidFill>
                  <a:srgbClr val="121212"/>
                </a:solidFill>
                <a:highlight>
                  <a:srgbClr val="FFFF00"/>
                </a:highlight>
                <a:latin typeface="ArialMT"/>
              </a:rPr>
              <a:t>. 13,10 (Προφητεία για την καταστροφή της Βαβυλώνας)</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οἱ</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γὰρ</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ἀστέρες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Ωρίων</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333333"/>
                </a:solidFill>
                <a:latin typeface="Palatino Linotype" panose="02040502050505030304" pitchFamily="18" charset="0"/>
              </a:rPr>
              <a:t>καὶ</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πᾶς</a:t>
            </a:r>
            <a:r>
              <a:rPr lang="el-GR" sz="2800" b="1" dirty="0">
                <a:solidFill>
                  <a:srgbClr val="333333"/>
                </a:solidFill>
                <a:latin typeface="Palatino Linotype" panose="02040502050505030304" pitchFamily="18" charset="0"/>
              </a:rPr>
              <a:t> ὁ </a:t>
            </a:r>
            <a:r>
              <a:rPr lang="el-GR" sz="2800" b="1" dirty="0" err="1">
                <a:solidFill>
                  <a:srgbClr val="333333"/>
                </a:solidFill>
                <a:latin typeface="Palatino Linotype" panose="02040502050505030304" pitchFamily="18" charset="0"/>
              </a:rPr>
              <a:t>κόσμος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οὐρανοῦ</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τὸ</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φῶς</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οὐ</a:t>
            </a:r>
            <a:r>
              <a:rPr lang="el-GR" sz="2800" b="1" dirty="0">
                <a:solidFill>
                  <a:srgbClr val="333333"/>
                </a:solidFill>
                <a:latin typeface="Palatino Linotype" panose="02040502050505030304" pitchFamily="18" charset="0"/>
              </a:rPr>
              <a:t> </a:t>
            </a:r>
            <a:r>
              <a:rPr lang="el-GR" sz="2800" b="1" dirty="0" err="1">
                <a:solidFill>
                  <a:srgbClr val="333333"/>
                </a:solidFill>
                <a:latin typeface="Palatino Linotype" panose="02040502050505030304" pitchFamily="18" charset="0"/>
              </a:rPr>
              <a:t>δώσουσι</a:t>
            </a:r>
            <a:r>
              <a:rPr lang="el-GR" sz="28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σκοτισθήσεται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τοῦ</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ἡλίου</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ἀνατέλλοντος</a:t>
            </a:r>
            <a:r>
              <a:rPr lang="el-GR" sz="2800" b="1" dirty="0">
                <a:solidFill>
                  <a:srgbClr val="C00000"/>
                </a:solidFill>
                <a:latin typeface="Palatino Linotype" panose="02040502050505030304" pitchFamily="18" charset="0"/>
              </a:rPr>
              <a:t>, </a:t>
            </a:r>
          </a:p>
          <a:p>
            <a:pPr lvl="0" algn="ctr">
              <a:spcBef>
                <a:spcPts val="580"/>
              </a:spcBef>
              <a:buClr>
                <a:srgbClr val="D34817"/>
              </a:buClr>
              <a:buSzPct val="85000"/>
            </a:pPr>
            <a:r>
              <a:rPr lang="el-GR" sz="2800" b="1" dirty="0" err="1">
                <a:solidFill>
                  <a:srgbClr val="C00000"/>
                </a:solidFill>
                <a:latin typeface="Palatino Linotype" panose="02040502050505030304" pitchFamily="18" charset="0"/>
              </a:rPr>
              <a:t>καὶ</a:t>
            </a:r>
            <a:r>
              <a:rPr lang="el-GR" sz="2800" b="1" dirty="0">
                <a:solidFill>
                  <a:srgbClr val="C00000"/>
                </a:solidFill>
                <a:latin typeface="Palatino Linotype" panose="02040502050505030304" pitchFamily="18" charset="0"/>
              </a:rPr>
              <a:t> ἡ </a:t>
            </a:r>
            <a:r>
              <a:rPr lang="el-GR" sz="2800" b="1" dirty="0" err="1">
                <a:solidFill>
                  <a:srgbClr val="C00000"/>
                </a:solidFill>
                <a:latin typeface="Palatino Linotype" panose="02040502050505030304" pitchFamily="18" charset="0"/>
              </a:rPr>
              <a:t>σελήνη</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οὐ</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δώσει</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τὸ</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φῶς</a:t>
            </a:r>
            <a:r>
              <a:rPr lang="el-GR" sz="2800" b="1" dirty="0">
                <a:solidFill>
                  <a:srgbClr val="C00000"/>
                </a:solidFill>
                <a:latin typeface="Palatino Linotype" panose="02040502050505030304" pitchFamily="18" charset="0"/>
              </a:rPr>
              <a:t> </a:t>
            </a:r>
            <a:r>
              <a:rPr lang="el-GR" sz="2800" b="1" dirty="0" err="1">
                <a:solidFill>
                  <a:srgbClr val="C00000"/>
                </a:solidFill>
                <a:latin typeface="Palatino Linotype" panose="02040502050505030304" pitchFamily="18" charset="0"/>
              </a:rPr>
              <a:t>αὐτῆς</a:t>
            </a:r>
            <a:r>
              <a:rPr lang="el-GR" sz="2800" b="1" dirty="0">
                <a:solidFill>
                  <a:srgbClr val="C00000"/>
                </a:solidFill>
                <a:latin typeface="Palatino Linotype" panose="02040502050505030304" pitchFamily="18" charset="0"/>
              </a:rPr>
              <a:t>.</a:t>
            </a:r>
            <a:endParaRPr lang="el-GR" sz="2800" b="1" dirty="0">
              <a:solidFill>
                <a:srgbClr val="C00000"/>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059094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6063198"/>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Γ′</a:t>
            </a:r>
          </a:p>
          <a:p>
            <a:pPr marL="457200" lvl="0" indent="-457200" algn="just">
              <a:spcBef>
                <a:spcPts val="580"/>
              </a:spcBef>
              <a:buClr>
                <a:srgbClr val="D34817"/>
              </a:buClr>
              <a:buSzPct val="85000"/>
              <a:buFont typeface="Arial" panose="020B0604020202020204" pitchFamily="34" charset="0"/>
              <a:buChar char="•"/>
            </a:pP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25</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οἱ</a:t>
            </a:r>
            <a:r>
              <a:rPr lang="el-GR" sz="2000" dirty="0">
                <a:solidFill>
                  <a:srgbClr val="7030A0"/>
                </a:solidFill>
                <a:latin typeface="ArialMT"/>
              </a:rPr>
              <a:t> </a:t>
            </a:r>
            <a:r>
              <a:rPr lang="el-GR" sz="2000" dirty="0" err="1">
                <a:solidFill>
                  <a:srgbClr val="7030A0"/>
                </a:solidFill>
                <a:latin typeface="ArialMT"/>
              </a:rPr>
              <a:t>ἀστέρες</a:t>
            </a:r>
            <a:r>
              <a:rPr lang="el-GR" sz="2000" dirty="0">
                <a:solidFill>
                  <a:srgbClr val="7030A0"/>
                </a:solidFill>
                <a:latin typeface="ArialMT"/>
              </a:rPr>
              <a:t> ⸂</a:t>
            </a:r>
            <a:r>
              <a:rPr lang="el-GR" sz="2000" dirty="0" err="1">
                <a:solidFill>
                  <a:srgbClr val="7030A0"/>
                </a:solidFill>
                <a:latin typeface="ArialMT"/>
              </a:rPr>
              <a:t>ἔσονται</a:t>
            </a:r>
            <a:r>
              <a:rPr lang="el-GR" sz="2000" dirty="0">
                <a:solidFill>
                  <a:srgbClr val="7030A0"/>
                </a:solidFill>
                <a:latin typeface="ArialMT"/>
              </a:rPr>
              <a:t> </a:t>
            </a:r>
            <a:r>
              <a:rPr lang="el-GR" sz="2000" dirty="0" err="1">
                <a:solidFill>
                  <a:srgbClr val="7030A0"/>
                </a:solidFill>
                <a:latin typeface="ArialMT"/>
              </a:rPr>
              <a:t>ἐκ</a:t>
            </a:r>
            <a:r>
              <a:rPr lang="el-GR" sz="2000" dirty="0">
                <a:solidFill>
                  <a:srgbClr val="7030A0"/>
                </a:solidFill>
                <a:latin typeface="ArialMT"/>
              </a:rPr>
              <a:t> </a:t>
            </a:r>
            <a:r>
              <a:rPr lang="el-GR" sz="2000" dirty="0" err="1">
                <a:solidFill>
                  <a:srgbClr val="7030A0"/>
                </a:solidFill>
                <a:latin typeface="ArialMT"/>
              </a:rPr>
              <a:t>τοῦ</a:t>
            </a:r>
            <a:r>
              <a:rPr lang="el-GR" sz="2000" dirty="0">
                <a:solidFill>
                  <a:srgbClr val="7030A0"/>
                </a:solidFill>
                <a:latin typeface="ArialMT"/>
              </a:rPr>
              <a:t> </a:t>
            </a:r>
            <a:r>
              <a:rPr lang="el-GR" sz="2000" dirty="0" err="1">
                <a:solidFill>
                  <a:srgbClr val="7030A0"/>
                </a:solidFill>
                <a:latin typeface="ArialMT"/>
              </a:rPr>
              <a:t>οὐρανοῦ</a:t>
            </a:r>
            <a:r>
              <a:rPr lang="el-GR" sz="2000" dirty="0">
                <a:solidFill>
                  <a:srgbClr val="7030A0"/>
                </a:solidFill>
                <a:latin typeface="ArialMT"/>
              </a:rPr>
              <a:t> πίπτοντες, </a:t>
            </a:r>
          </a:p>
          <a:p>
            <a:pPr lvl="0" algn="ctr">
              <a:spcBef>
                <a:spcPts val="580"/>
              </a:spcBef>
              <a:buClr>
                <a:srgbClr val="D34817"/>
              </a:buClr>
              <a:buSzPct val="85000"/>
            </a:pPr>
            <a:r>
              <a:rPr lang="el-GR" sz="2000" dirty="0" err="1">
                <a:solidFill>
                  <a:srgbClr val="7030A0"/>
                </a:solidFill>
                <a:latin typeface="ArialMT"/>
              </a:rPr>
              <a:t>καὶ</a:t>
            </a:r>
            <a:r>
              <a:rPr lang="el-GR" sz="2000" dirty="0">
                <a:solidFill>
                  <a:srgbClr val="7030A0"/>
                </a:solidFill>
                <a:latin typeface="ArialMT"/>
              </a:rPr>
              <a:t> </a:t>
            </a:r>
            <a:r>
              <a:rPr lang="el-GR" sz="2000" dirty="0" err="1">
                <a:solidFill>
                  <a:srgbClr val="7030A0"/>
                </a:solidFill>
                <a:latin typeface="ArialMT"/>
              </a:rPr>
              <a:t>αἱ</a:t>
            </a:r>
            <a:r>
              <a:rPr lang="el-GR" sz="2000" dirty="0">
                <a:solidFill>
                  <a:srgbClr val="7030A0"/>
                </a:solidFill>
                <a:latin typeface="ArialMT"/>
              </a:rPr>
              <a:t> δυνάμεις </a:t>
            </a:r>
            <a:r>
              <a:rPr lang="el-GR" sz="2000" dirty="0" err="1">
                <a:solidFill>
                  <a:srgbClr val="7030A0"/>
                </a:solidFill>
                <a:latin typeface="ArialMT"/>
              </a:rPr>
              <a:t>αἱ</a:t>
            </a:r>
            <a:r>
              <a:rPr lang="el-GR" sz="2000" dirty="0">
                <a:solidFill>
                  <a:srgbClr val="7030A0"/>
                </a:solidFill>
                <a:latin typeface="ArialMT"/>
              </a:rPr>
              <a:t> </a:t>
            </a:r>
            <a:r>
              <a:rPr lang="el-GR" sz="2000" dirty="0" err="1">
                <a:solidFill>
                  <a:srgbClr val="7030A0"/>
                </a:solidFill>
                <a:latin typeface="ArialMT"/>
              </a:rPr>
              <a:t>ἐν</a:t>
            </a:r>
            <a:r>
              <a:rPr lang="el-GR" sz="2000" dirty="0">
                <a:solidFill>
                  <a:srgbClr val="7030A0"/>
                </a:solidFill>
                <a:latin typeface="ArialMT"/>
              </a:rPr>
              <a:t> </a:t>
            </a:r>
            <a:r>
              <a:rPr lang="el-GR" sz="2000" dirty="0" err="1">
                <a:solidFill>
                  <a:srgbClr val="7030A0"/>
                </a:solidFill>
                <a:latin typeface="ArialMT"/>
              </a:rPr>
              <a:t>τοῖς</a:t>
            </a:r>
            <a:r>
              <a:rPr lang="el-GR" sz="2000" dirty="0">
                <a:solidFill>
                  <a:srgbClr val="7030A0"/>
                </a:solidFill>
                <a:latin typeface="ArialMT"/>
              </a:rPr>
              <a:t> </a:t>
            </a:r>
            <a:r>
              <a:rPr lang="el-GR" sz="2000" dirty="0" err="1">
                <a:solidFill>
                  <a:srgbClr val="7030A0"/>
                </a:solidFill>
                <a:latin typeface="ArialMT"/>
              </a:rPr>
              <a:t>οὐρανοῖς</a:t>
            </a:r>
            <a:r>
              <a:rPr lang="el-GR" sz="2000" dirty="0">
                <a:solidFill>
                  <a:srgbClr val="7030A0"/>
                </a:solidFill>
                <a:latin typeface="ArialMT"/>
              </a:rPr>
              <a:t> </a:t>
            </a:r>
            <a:r>
              <a:rPr lang="el-GR" sz="2000" dirty="0" err="1">
                <a:solidFill>
                  <a:srgbClr val="7030A0"/>
                </a:solidFill>
                <a:latin typeface="ArialMT"/>
              </a:rPr>
              <a:t>σαλευθήσονται</a:t>
            </a:r>
            <a:r>
              <a:rPr lang="el-GR" sz="2000" dirty="0">
                <a:solidFill>
                  <a:srgbClr val="7030A0"/>
                </a:solidFill>
                <a:latin typeface="ArialMT"/>
              </a:rPr>
              <a:t>.</a:t>
            </a:r>
          </a:p>
          <a:p>
            <a:pPr lvl="0" algn="ctr">
              <a:spcBef>
                <a:spcPts val="580"/>
              </a:spcBef>
              <a:buClr>
                <a:srgbClr val="D34817"/>
              </a:buClr>
              <a:buSzPct val="85000"/>
            </a:pPr>
            <a:endParaRPr lang="el-GR" sz="2000" dirty="0">
              <a:solidFill>
                <a:srgbClr val="121212"/>
              </a:solidFill>
              <a:latin typeface="ArialMT"/>
            </a:endParaRPr>
          </a:p>
          <a:p>
            <a:pPr lvl="0" algn="ctr">
              <a:spcBef>
                <a:spcPts val="580"/>
              </a:spcBef>
              <a:buClr>
                <a:srgbClr val="D34817"/>
              </a:buClr>
              <a:buSzPct val="85000"/>
            </a:pPr>
            <a:r>
              <a:rPr lang="el-GR" sz="2000" dirty="0" err="1">
                <a:solidFill>
                  <a:srgbClr val="121212"/>
                </a:solidFill>
                <a:highlight>
                  <a:srgbClr val="FFFF00"/>
                </a:highlight>
                <a:latin typeface="ArialMT"/>
              </a:rPr>
              <a:t>Ησ</a:t>
            </a:r>
            <a:r>
              <a:rPr lang="el-GR" sz="2000" dirty="0">
                <a:solidFill>
                  <a:srgbClr val="121212"/>
                </a:solidFill>
                <a:highlight>
                  <a:srgbClr val="FFFF00"/>
                </a:highlight>
                <a:latin typeface="ArialMT"/>
              </a:rPr>
              <a:t>. 34,4 (Προφητεία για την καταστροφή της </a:t>
            </a:r>
            <a:r>
              <a:rPr lang="el-GR" sz="2000" dirty="0" err="1">
                <a:solidFill>
                  <a:srgbClr val="121212"/>
                </a:solidFill>
                <a:highlight>
                  <a:srgbClr val="FFFF00"/>
                </a:highlight>
                <a:latin typeface="ArialMT"/>
              </a:rPr>
              <a:t>Εδωμ</a:t>
            </a:r>
            <a:r>
              <a:rPr lang="el-GR" sz="2000" dirty="0">
                <a:solidFill>
                  <a:srgbClr val="121212"/>
                </a:solidFill>
                <a:highlight>
                  <a:srgbClr val="FFFF00"/>
                </a:highlight>
                <a:latin typeface="ArialMT"/>
              </a:rPr>
              <a:t>)</a:t>
            </a:r>
          </a:p>
          <a:p>
            <a:pPr lvl="0" algn="ctr">
              <a:spcBef>
                <a:spcPts val="580"/>
              </a:spcBef>
              <a:buClr>
                <a:srgbClr val="D34817"/>
              </a:buClr>
              <a:buSzPct val="85000"/>
            </a:pPr>
            <a:r>
              <a:rPr lang="el-GR" sz="2000" b="1" dirty="0" err="1">
                <a:solidFill>
                  <a:srgbClr val="FF0000"/>
                </a:solidFill>
                <a:latin typeface="Palatino Linotype" panose="02040502050505030304" pitchFamily="18" charset="0"/>
              </a:rPr>
              <a:t>καὶ</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τακήσονται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πᾶσαι</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αἱ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δυνάμεις</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τῶν</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οὐρανῶν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ἑλιγήσεται</a:t>
            </a:r>
            <a:r>
              <a:rPr lang="el-GR" sz="2000" b="1" dirty="0">
                <a:solidFill>
                  <a:srgbClr val="333333"/>
                </a:solidFill>
                <a:latin typeface="Palatino Linotype" panose="02040502050505030304" pitchFamily="18" charset="0"/>
              </a:rPr>
              <a:t> ὁ </a:t>
            </a:r>
            <a:r>
              <a:rPr lang="el-GR" sz="2000" b="1" dirty="0" err="1">
                <a:solidFill>
                  <a:srgbClr val="333333"/>
                </a:solidFill>
                <a:latin typeface="Palatino Linotype" panose="02040502050505030304" pitchFamily="18" charset="0"/>
              </a:rPr>
              <a:t>οὐρανὸς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βιβλίον</a:t>
            </a:r>
            <a:r>
              <a:rPr lang="el-GR" sz="2000" b="1" dirty="0">
                <a:solidFill>
                  <a:srgbClr val="333333"/>
                </a:solidFill>
                <a:latin typeface="Palatino Linotype" panose="02040502050505030304" pitchFamily="18" charset="0"/>
              </a:rPr>
              <a:t>, </a:t>
            </a:r>
          </a:p>
          <a:p>
            <a:pPr lvl="0" algn="ctr">
              <a:spcBef>
                <a:spcPts val="580"/>
              </a:spcBef>
              <a:buClr>
                <a:srgbClr val="D34817"/>
              </a:buClr>
              <a:buSzPct val="85000"/>
            </a:pP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πάντα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τὰ</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ἄστρα</a:t>
            </a:r>
            <a:r>
              <a:rPr lang="el-GR" sz="2000" b="1" dirty="0">
                <a:solidFill>
                  <a:srgbClr val="FF0000"/>
                </a:solidFill>
                <a:latin typeface="Palatino Linotype" panose="02040502050505030304" pitchFamily="18" charset="0"/>
              </a:rPr>
              <a:t> </a:t>
            </a:r>
            <a:r>
              <a:rPr lang="el-GR" sz="2000" b="1" dirty="0" err="1">
                <a:solidFill>
                  <a:srgbClr val="FF0000"/>
                </a:solidFill>
                <a:latin typeface="Palatino Linotype" panose="02040502050505030304" pitchFamily="18" charset="0"/>
              </a:rPr>
              <a:t>πεσεῖται</a:t>
            </a:r>
            <a:r>
              <a:rPr lang="el-GR" sz="2000" b="1" dirty="0">
                <a:solidFill>
                  <a:srgbClr val="FF0000"/>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ἐξ</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ἀμπέλου</a:t>
            </a:r>
            <a:endParaRPr lang="el-GR" sz="2000" b="1" dirty="0">
              <a:solidFill>
                <a:srgbClr val="333333"/>
              </a:solidFill>
              <a:latin typeface="Palatino Linotype" panose="02040502050505030304" pitchFamily="18" charset="0"/>
            </a:endParaRPr>
          </a:p>
          <a:p>
            <a:pPr lvl="0" algn="ctr">
              <a:spcBef>
                <a:spcPts val="580"/>
              </a:spcBef>
              <a:buClr>
                <a:srgbClr val="D34817"/>
              </a:buClr>
              <a:buSzPct val="85000"/>
            </a:pP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καὶ</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ὡς</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πίπτει</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φύλλα</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ἀπὸ</a:t>
            </a:r>
            <a:r>
              <a:rPr lang="el-GR" sz="2000" b="1" dirty="0">
                <a:solidFill>
                  <a:srgbClr val="333333"/>
                </a:solidFill>
                <a:latin typeface="Palatino Linotype" panose="02040502050505030304" pitchFamily="18" charset="0"/>
              </a:rPr>
              <a:t> </a:t>
            </a:r>
            <a:r>
              <a:rPr lang="el-GR" sz="2000" b="1" dirty="0" err="1">
                <a:solidFill>
                  <a:srgbClr val="333333"/>
                </a:solidFill>
                <a:latin typeface="Palatino Linotype" panose="02040502050505030304" pitchFamily="18" charset="0"/>
              </a:rPr>
              <a:t>συκῆς</a:t>
            </a: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000"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61700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763571" y="982133"/>
            <a:ext cx="10892135" cy="7602081"/>
          </a:xfrm>
          <a:prstGeom prst="rect">
            <a:avLst/>
          </a:prstGeom>
          <a:noFill/>
        </p:spPr>
        <p:txBody>
          <a:bodyPr wrap="square" rtlCol="0">
            <a:spAutoFit/>
          </a:bodyPr>
          <a:lstStyle/>
          <a:p>
            <a:pPr lvl="0" algn="just">
              <a:spcBef>
                <a:spcPts val="580"/>
              </a:spcBef>
              <a:buClr>
                <a:srgbClr val="D34817"/>
              </a:buClr>
              <a:buSzPct val="85000"/>
            </a:pPr>
            <a:endParaRPr lang="el-GR" dirty="0">
              <a:solidFill>
                <a:prstClr val="black"/>
              </a:solidFill>
              <a:latin typeface="Cambria" panose="02040503050406030204" pitchFamily="18" charset="0"/>
            </a:endParaRPr>
          </a:p>
          <a:p>
            <a:pPr lvl="0" algn="just">
              <a:spcBef>
                <a:spcPts val="580"/>
              </a:spcBef>
              <a:buClr>
                <a:srgbClr val="D34817"/>
              </a:buClr>
              <a:buSzPct val="85000"/>
            </a:pPr>
            <a:r>
              <a:rPr lang="el-GR" sz="2800" dirty="0">
                <a:solidFill>
                  <a:prstClr val="black"/>
                </a:solidFill>
                <a:latin typeface="Cambria" panose="02040503050406030204" pitchFamily="18" charset="0"/>
              </a:rPr>
              <a:t>«Μετάληψη» κειμένου Δ′</a:t>
            </a:r>
            <a:endParaRPr lang="el-GR" sz="2000" dirty="0">
              <a:solidFill>
                <a:prstClr val="black"/>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Μκ</a:t>
            </a:r>
            <a:r>
              <a:rPr lang="el-GR" sz="2000" dirty="0">
                <a:solidFill>
                  <a:prstClr val="black"/>
                </a:solidFill>
                <a:latin typeface="Cambria" panose="02040503050406030204" pitchFamily="18" charset="0"/>
              </a:rPr>
              <a:t>. 13, 27</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τότε </a:t>
            </a:r>
            <a:r>
              <a:rPr lang="el-GR" sz="2000" dirty="0" err="1">
                <a:solidFill>
                  <a:srgbClr val="0070C0"/>
                </a:solidFill>
                <a:latin typeface="ArialMT"/>
              </a:rPr>
              <a:t>ἀποστελεῖ</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ἀγγέλους</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καὶ</a:t>
            </a:r>
            <a:r>
              <a:rPr lang="el-GR" sz="2000" dirty="0">
                <a:solidFill>
                  <a:srgbClr val="0070C0"/>
                </a:solidFill>
                <a:latin typeface="ArialMT"/>
              </a:rPr>
              <a:t> </a:t>
            </a:r>
            <a:r>
              <a:rPr lang="el-GR" sz="2000" dirty="0" err="1">
                <a:solidFill>
                  <a:srgbClr val="0070C0"/>
                </a:solidFill>
                <a:latin typeface="ArialMT"/>
              </a:rPr>
              <a:t>ἐπισυνάξει</a:t>
            </a:r>
            <a:r>
              <a:rPr lang="el-GR" sz="2000" dirty="0">
                <a:solidFill>
                  <a:srgbClr val="0070C0"/>
                </a:solidFill>
                <a:latin typeface="ArialMT"/>
              </a:rPr>
              <a:t> </a:t>
            </a:r>
            <a:r>
              <a:rPr lang="el-GR" sz="2000" dirty="0" err="1">
                <a:solidFill>
                  <a:srgbClr val="0070C0"/>
                </a:solidFill>
                <a:latin typeface="ArialMT"/>
              </a:rPr>
              <a:t>τοὺς</a:t>
            </a:r>
            <a:r>
              <a:rPr lang="el-GR" sz="2000" dirty="0">
                <a:solidFill>
                  <a:srgbClr val="0070C0"/>
                </a:solidFill>
                <a:latin typeface="ArialMT"/>
              </a:rPr>
              <a:t> ⸀</a:t>
            </a:r>
            <a:r>
              <a:rPr lang="el-GR" sz="2000" dirty="0" err="1">
                <a:solidFill>
                  <a:srgbClr val="0070C0"/>
                </a:solidFill>
                <a:latin typeface="ArialMT"/>
              </a:rPr>
              <a:t>ἐκλεκτοὺς</a:t>
            </a:r>
            <a:r>
              <a:rPr lang="el-GR" sz="2000" dirty="0">
                <a:solidFill>
                  <a:srgbClr val="0070C0"/>
                </a:solidFill>
                <a:latin typeface="ArialMT"/>
              </a:rPr>
              <a:t> </a:t>
            </a:r>
            <a:r>
              <a:rPr lang="el-GR" sz="2000" dirty="0" err="1">
                <a:solidFill>
                  <a:srgbClr val="0070C0"/>
                </a:solidFill>
                <a:latin typeface="ArialMT"/>
              </a:rPr>
              <a:t>ἐκ</a:t>
            </a:r>
            <a:r>
              <a:rPr lang="el-GR" sz="2000" dirty="0">
                <a:solidFill>
                  <a:srgbClr val="0070C0"/>
                </a:solidFill>
                <a:latin typeface="ArialMT"/>
              </a:rPr>
              <a:t> </a:t>
            </a:r>
            <a:r>
              <a:rPr lang="el-GR" sz="2000" dirty="0" err="1">
                <a:solidFill>
                  <a:srgbClr val="0070C0"/>
                </a:solidFill>
                <a:latin typeface="ArialMT"/>
              </a:rPr>
              <a:t>τῶν</a:t>
            </a:r>
            <a:r>
              <a:rPr lang="el-GR" sz="2000" dirty="0">
                <a:solidFill>
                  <a:srgbClr val="0070C0"/>
                </a:solidFill>
                <a:latin typeface="ArialMT"/>
              </a:rPr>
              <a:t> τεσσάρων </a:t>
            </a:r>
            <a:r>
              <a:rPr lang="el-GR" sz="2000" dirty="0" err="1">
                <a:solidFill>
                  <a:srgbClr val="0070C0"/>
                </a:solidFill>
                <a:latin typeface="ArialMT"/>
              </a:rPr>
              <a:t>ἀνέμων</a:t>
            </a:r>
            <a:r>
              <a:rPr lang="el-GR" sz="2000" dirty="0">
                <a:solidFill>
                  <a:srgbClr val="0070C0"/>
                </a:solidFill>
                <a:latin typeface="ArialMT"/>
              </a:rPr>
              <a:t> </a:t>
            </a:r>
          </a:p>
          <a:p>
            <a:pPr lvl="0" algn="ctr">
              <a:spcBef>
                <a:spcPts val="580"/>
              </a:spcBef>
              <a:buClr>
                <a:srgbClr val="D34817"/>
              </a:buClr>
              <a:buSzPct val="85000"/>
            </a:pPr>
            <a:r>
              <a:rPr lang="el-GR" sz="2000" dirty="0" err="1">
                <a:solidFill>
                  <a:srgbClr val="0070C0"/>
                </a:solidFill>
                <a:latin typeface="ArialMT"/>
              </a:rPr>
              <a:t>ἀπ</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γῆς</a:t>
            </a:r>
            <a:r>
              <a:rPr lang="el-GR" sz="2000" dirty="0">
                <a:solidFill>
                  <a:srgbClr val="0070C0"/>
                </a:solidFill>
                <a:latin typeface="ArialMT"/>
              </a:rPr>
              <a:t> </a:t>
            </a:r>
            <a:r>
              <a:rPr lang="el-GR" sz="2000" dirty="0" err="1">
                <a:solidFill>
                  <a:srgbClr val="0070C0"/>
                </a:solidFill>
                <a:latin typeface="ArialMT"/>
              </a:rPr>
              <a:t>ἕως</a:t>
            </a:r>
            <a:r>
              <a:rPr lang="el-GR" sz="2000" dirty="0">
                <a:solidFill>
                  <a:srgbClr val="0070C0"/>
                </a:solidFill>
                <a:latin typeface="ArialMT"/>
              </a:rPr>
              <a:t> </a:t>
            </a:r>
            <a:r>
              <a:rPr lang="el-GR" sz="2000" dirty="0" err="1">
                <a:solidFill>
                  <a:srgbClr val="0070C0"/>
                </a:solidFill>
                <a:latin typeface="ArialMT"/>
              </a:rPr>
              <a:t>ἄκρου</a:t>
            </a:r>
            <a:r>
              <a:rPr lang="el-GR" sz="2000" dirty="0">
                <a:solidFill>
                  <a:srgbClr val="0070C0"/>
                </a:solidFill>
                <a:latin typeface="ArialMT"/>
              </a:rPr>
              <a:t> </a:t>
            </a:r>
            <a:r>
              <a:rPr lang="el-GR" sz="2000" dirty="0" err="1">
                <a:solidFill>
                  <a:srgbClr val="0070C0"/>
                </a:solidFill>
                <a:latin typeface="ArialMT"/>
              </a:rPr>
              <a:t>οὐρανοῦ</a:t>
            </a:r>
            <a:r>
              <a:rPr lang="el-GR" sz="2000" dirty="0">
                <a:solidFill>
                  <a:srgbClr val="0070C0"/>
                </a:solidFill>
                <a:latin typeface="ArialMT"/>
              </a:rPr>
              <a:t>.</a:t>
            </a:r>
            <a:endParaRPr lang="el-GR" sz="2000" dirty="0">
              <a:solidFill>
                <a:srgbClr val="0070C0"/>
              </a:solidFill>
              <a:latin typeface="Cambria" panose="02040503050406030204" pitchFamily="18" charset="0"/>
            </a:endParaRPr>
          </a:p>
          <a:p>
            <a:pPr lvl="0" algn="ctr">
              <a:spcBef>
                <a:spcPts val="580"/>
              </a:spcBef>
              <a:buClr>
                <a:srgbClr val="D34817"/>
              </a:buClr>
              <a:buSzPct val="85000"/>
            </a:pP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11,12</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ἀρεῖ</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σημεῖον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εἰς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τὰ</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ἔθνη</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ἀπολομένους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Ισραὴλ</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τοὺς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διεσπαρμένους</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τοῦ</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Ιούδα</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ἐκ</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τῶν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τεσσάρων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πτερύγων</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τῆς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γῆς</a:t>
            </a:r>
            <a:r>
              <a:rPr lang="el-GR" sz="2000" b="1" dirty="0">
                <a:solidFill>
                  <a:srgbClr val="FF0000"/>
                </a:solidFill>
                <a:latin typeface="Times New Roman" panose="02020603050405020304" pitchFamily="18" charset="0"/>
                <a:cs typeface="Times New Roman" panose="02020603050405020304" pitchFamily="18" charset="0"/>
              </a:rPr>
              <a:t>.</a:t>
            </a:r>
          </a:p>
          <a:p>
            <a:pPr lvl="0" algn="ctr">
              <a:spcBef>
                <a:spcPts val="580"/>
              </a:spcBef>
              <a:buClr>
                <a:srgbClr val="D34817"/>
              </a:buClr>
              <a:buSzPct val="85000"/>
            </a:pPr>
            <a:endParaRPr lang="el-GR" sz="2000" b="1" dirty="0">
              <a:latin typeface="Times New Roman" panose="02020603050405020304" pitchFamily="18" charset="0"/>
              <a:cs typeface="Times New Roman" panose="02020603050405020304" pitchFamily="18" charset="0"/>
            </a:endParaRPr>
          </a:p>
          <a:p>
            <a:pPr lvl="0" algn="ctr">
              <a:spcBef>
                <a:spcPts val="580"/>
              </a:spcBef>
              <a:buClr>
                <a:srgbClr val="D34817"/>
              </a:buClr>
              <a:buSzPct val="85000"/>
            </a:pPr>
            <a:r>
              <a:rPr lang="el-GR" sz="2000" b="1" dirty="0">
                <a:latin typeface="Times New Roman" panose="02020603050405020304" pitchFamily="18" charset="0"/>
                <a:cs typeface="Times New Roman" panose="02020603050405020304" pitchFamily="18" charset="0"/>
              </a:rPr>
              <a:t>Δευτ. 30, 4</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ἐὰν</a:t>
            </a:r>
            <a:r>
              <a:rPr lang="el-GR" sz="2000" b="1" dirty="0">
                <a:solidFill>
                  <a:srgbClr val="333333"/>
                </a:solidFill>
                <a:latin typeface="Times New Roman" panose="02020603050405020304" pitchFamily="18" charset="0"/>
                <a:cs typeface="Times New Roman" panose="02020603050405020304" pitchFamily="18" charset="0"/>
              </a:rPr>
              <a:t> ᾖ ἡ </a:t>
            </a:r>
            <a:r>
              <a:rPr lang="el-GR" sz="2000" b="1" dirty="0" err="1">
                <a:solidFill>
                  <a:srgbClr val="333333"/>
                </a:solidFill>
                <a:latin typeface="Times New Roman" panose="02020603050405020304" pitchFamily="18" charset="0"/>
                <a:cs typeface="Times New Roman" panose="02020603050405020304" pitchFamily="18" charset="0"/>
              </a:rPr>
              <a:t>διασπορά</a:t>
            </a:r>
            <a:r>
              <a:rPr lang="el-GR" sz="2000" b="1" dirty="0">
                <a:solidFill>
                  <a:srgbClr val="333333"/>
                </a:solidFill>
                <a:latin typeface="Times New Roman" panose="02020603050405020304" pitchFamily="18" charset="0"/>
                <a:cs typeface="Times New Roman" panose="02020603050405020304" pitchFamily="18" charset="0"/>
              </a:rPr>
              <a:t> σου </a:t>
            </a:r>
            <a:r>
              <a:rPr lang="el-GR" sz="2000" b="1" dirty="0" err="1">
                <a:solidFill>
                  <a:srgbClr val="FF0000"/>
                </a:solidFill>
                <a:latin typeface="Times New Roman" panose="02020603050405020304" pitchFamily="18" charset="0"/>
                <a:cs typeface="Times New Roman" panose="02020603050405020304" pitchFamily="18" charset="0"/>
              </a:rPr>
              <a:t>ἀπ</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ἕως</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ἄκρου</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τοῦ</a:t>
            </a:r>
            <a:r>
              <a:rPr lang="el-GR" sz="2000" b="1" dirty="0">
                <a:solidFill>
                  <a:srgbClr val="FF0000"/>
                </a:solidFill>
                <a:latin typeface="Times New Roman" panose="02020603050405020304" pitchFamily="18" charset="0"/>
                <a:cs typeface="Times New Roman" panose="02020603050405020304" pitchFamily="18" charset="0"/>
              </a:rPr>
              <a:t> </a:t>
            </a:r>
            <a:r>
              <a:rPr lang="el-GR" sz="2000" b="1" dirty="0" err="1">
                <a:solidFill>
                  <a:srgbClr val="FF0000"/>
                </a:solidFill>
                <a:latin typeface="Times New Roman" panose="02020603050405020304" pitchFamily="18" charset="0"/>
                <a:cs typeface="Times New Roman" panose="02020603050405020304" pitchFamily="18" charset="0"/>
              </a:rPr>
              <a:t>οὐρανοῦ</a:t>
            </a:r>
            <a:r>
              <a:rPr lang="el-GR" sz="2000" b="1" dirty="0">
                <a:solidFill>
                  <a:srgbClr val="333333"/>
                </a:solidFill>
                <a:latin typeface="Times New Roman" panose="02020603050405020304" pitchFamily="18" charset="0"/>
                <a:cs typeface="Times New Roman" panose="02020603050405020304" pitchFamily="18" charset="0"/>
              </a:rPr>
              <a:t>,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συνάξει</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 </a:t>
            </a:r>
          </a:p>
          <a:p>
            <a:pPr lvl="0" algn="ctr">
              <a:spcBef>
                <a:spcPts val="580"/>
              </a:spcBef>
              <a:buClr>
                <a:srgbClr val="D34817"/>
              </a:buClr>
              <a:buSzPct val="85000"/>
            </a:pPr>
            <a:r>
              <a:rPr lang="el-GR" sz="2000" b="1" dirty="0" err="1">
                <a:solidFill>
                  <a:srgbClr val="333333"/>
                </a:solidFill>
                <a:latin typeface="Times New Roman" panose="02020603050405020304" pitchFamily="18" charset="0"/>
                <a:cs typeface="Times New Roman" panose="02020603050405020304" pitchFamily="18" charset="0"/>
              </a:rPr>
              <a:t>καὶ</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ἐκεῖθεν</a:t>
            </a:r>
            <a:r>
              <a:rPr lang="el-GR" sz="2000" b="1" dirty="0">
                <a:solidFill>
                  <a:srgbClr val="333333"/>
                </a:solidFill>
                <a:latin typeface="Times New Roman" panose="02020603050405020304" pitchFamily="18" charset="0"/>
                <a:cs typeface="Times New Roman" panose="02020603050405020304" pitchFamily="18" charset="0"/>
              </a:rPr>
              <a:t> </a:t>
            </a:r>
            <a:r>
              <a:rPr lang="el-GR" sz="2000" b="1" dirty="0" err="1">
                <a:solidFill>
                  <a:srgbClr val="333333"/>
                </a:solidFill>
                <a:latin typeface="Times New Roman" panose="02020603050405020304" pitchFamily="18" charset="0"/>
                <a:cs typeface="Times New Roman" panose="02020603050405020304" pitchFamily="18" charset="0"/>
              </a:rPr>
              <a:t>λήψεταί</a:t>
            </a:r>
            <a:r>
              <a:rPr lang="el-GR" sz="2000" b="1" dirty="0">
                <a:solidFill>
                  <a:srgbClr val="333333"/>
                </a:solidFill>
                <a:latin typeface="Times New Roman" panose="02020603050405020304" pitchFamily="18" charset="0"/>
                <a:cs typeface="Times New Roman" panose="02020603050405020304" pitchFamily="18" charset="0"/>
              </a:rPr>
              <a:t> σε </a:t>
            </a:r>
            <a:r>
              <a:rPr lang="el-GR" sz="2000" b="1" dirty="0" err="1">
                <a:solidFill>
                  <a:srgbClr val="333333"/>
                </a:solidFill>
                <a:latin typeface="Times New Roman" panose="02020603050405020304" pitchFamily="18" charset="0"/>
                <a:cs typeface="Times New Roman" panose="02020603050405020304" pitchFamily="18" charset="0"/>
              </a:rPr>
              <a:t>Κύριος</a:t>
            </a:r>
            <a:r>
              <a:rPr lang="el-GR" sz="2000" b="1" dirty="0">
                <a:solidFill>
                  <a:srgbClr val="333333"/>
                </a:solidFill>
                <a:latin typeface="Times New Roman" panose="02020603050405020304" pitchFamily="18" charset="0"/>
                <a:cs typeface="Times New Roman" panose="02020603050405020304" pitchFamily="18" charset="0"/>
              </a:rPr>
              <a:t> ὁ </a:t>
            </a:r>
            <a:r>
              <a:rPr lang="el-GR" sz="2000" b="1" dirty="0" err="1">
                <a:solidFill>
                  <a:srgbClr val="333333"/>
                </a:solidFill>
                <a:latin typeface="Times New Roman" panose="02020603050405020304" pitchFamily="18" charset="0"/>
                <a:cs typeface="Times New Roman" panose="02020603050405020304" pitchFamily="18" charset="0"/>
              </a:rPr>
              <a:t>Θεός</a:t>
            </a:r>
            <a:r>
              <a:rPr lang="el-GR" sz="2000" b="1" dirty="0">
                <a:solidFill>
                  <a:srgbClr val="333333"/>
                </a:solidFill>
                <a:latin typeface="Times New Roman" panose="02020603050405020304" pitchFamily="18" charset="0"/>
                <a:cs typeface="Times New Roman" panose="02020603050405020304" pitchFamily="18" charset="0"/>
              </a:rPr>
              <a:t> σου·</a:t>
            </a:r>
            <a:endParaRPr lang="el-GR" sz="2000" b="1" dirty="0">
              <a:latin typeface="Times New Roman" panose="02020603050405020304" pitchFamily="18" charset="0"/>
              <a:cs typeface="Times New Roman" panose="02020603050405020304" pitchFamily="18" charset="0"/>
            </a:endParaRPr>
          </a:p>
          <a:p>
            <a:pPr lvl="0">
              <a:spcBef>
                <a:spcPts val="580"/>
              </a:spcBef>
              <a:buClr>
                <a:srgbClr val="D34817"/>
              </a:buClr>
              <a:buSzPct val="85000"/>
            </a:pPr>
            <a:endParaRPr lang="el-GR" sz="2000" dirty="0">
              <a:latin typeface="Palatino Linotype" panose="02040502050505030304" pitchFamily="18" charset="0"/>
            </a:endParaRPr>
          </a:p>
          <a:p>
            <a:pPr lvl="0">
              <a:spcBef>
                <a:spcPts val="580"/>
              </a:spcBef>
              <a:buClr>
                <a:srgbClr val="D34817"/>
              </a:buClr>
              <a:buSzPct val="85000"/>
            </a:pPr>
            <a:endParaRPr lang="el-GR" sz="2000" b="1" dirty="0">
              <a:solidFill>
                <a:srgbClr val="FF0000"/>
              </a:solidFill>
              <a:latin typeface="Cambria" panose="02040503050406030204" pitchFamily="18" charset="0"/>
            </a:endParaRPr>
          </a:p>
          <a:p>
            <a:pPr lvl="0">
              <a:spcBef>
                <a:spcPts val="580"/>
              </a:spcBef>
              <a:buClr>
                <a:srgbClr val="D34817"/>
              </a:buClr>
              <a:buSzPct val="85000"/>
            </a:pPr>
            <a:endParaRPr lang="el-GR" sz="2000" b="1" dirty="0">
              <a:solidFill>
                <a:prstClr val="black"/>
              </a:solidFill>
              <a:latin typeface="Cambria" panose="02040503050406030204" pitchFamily="18" charset="0"/>
            </a:endParaRPr>
          </a:p>
          <a:p>
            <a:pPr lvl="0" algn="just">
              <a:spcBef>
                <a:spcPts val="580"/>
              </a:spcBef>
              <a:buClr>
                <a:srgbClr val="D34817"/>
              </a:buClr>
              <a:buSzPct val="85000"/>
            </a:pPr>
            <a:endParaRPr lang="el-GR" sz="2400" dirty="0">
              <a:solidFill>
                <a:prstClr val="black"/>
              </a:solidFill>
              <a:latin typeface="Cambria" panose="02040503050406030204" pitchFamily="18" charset="0"/>
            </a:endParaRPr>
          </a:p>
          <a:p>
            <a:pPr lvl="0" algn="just">
              <a:spcBef>
                <a:spcPts val="580"/>
              </a:spcBef>
              <a:buClr>
                <a:srgbClr val="D34817"/>
              </a:buClr>
              <a:buSzPct val="85000"/>
            </a:pPr>
            <a:endParaRPr lang="el-GR" sz="28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718583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38554"/>
          </a:xfrm>
          <a:prstGeom prst="rect">
            <a:avLst/>
          </a:prstGeom>
          <a:noFill/>
        </p:spPr>
        <p:txBody>
          <a:bodyPr wrap="square" rtlCol="0">
            <a:spAutoFit/>
          </a:bodyPr>
          <a:lstStyle/>
          <a:p>
            <a:pPr lvl="0" algn="r"/>
            <a:r>
              <a:rPr lang="el-GR" sz="1600" dirty="0">
                <a:solidFill>
                  <a:srgbClr val="E8E3CE">
                    <a:lumMod val="25000"/>
                  </a:srgbClr>
                </a:solidFill>
              </a:rPr>
              <a:t>Η «Μετάληψη» των Γραφών από την Τέχνη και το Κήρυγμα στη Σύγχρονη Ενορία</a:t>
            </a:r>
            <a:endParaRPr lang="en-US" sz="1600" dirty="0">
              <a:solidFill>
                <a:srgbClr val="E8E3CE">
                  <a:lumMod val="25000"/>
                </a:srgb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447645"/>
          </a:xfrm>
          <a:prstGeom prst="rect">
            <a:avLst/>
          </a:prstGeom>
          <a:noFill/>
        </p:spPr>
        <p:txBody>
          <a:bodyPr wrap="square" rtlCol="0">
            <a:spAutoFit/>
          </a:bodyPr>
          <a:lstStyle/>
          <a:p>
            <a:pPr marL="274320" lvl="0" indent="-274320" algn="just">
              <a:spcBef>
                <a:spcPts val="580"/>
              </a:spcBef>
              <a:buClr>
                <a:srgbClr val="D34817"/>
              </a:buClr>
              <a:buSzPct val="85000"/>
              <a:buFont typeface="Wingdings 2" panose="05020102010507070707"/>
              <a:buChar char=""/>
            </a:pPr>
            <a:r>
              <a:rPr lang="el-GR" sz="2800" dirty="0">
                <a:solidFill>
                  <a:prstClr val="black"/>
                </a:solidFill>
                <a:latin typeface="Cambria" panose="02040503050406030204" pitchFamily="18" charset="0"/>
              </a:rPr>
              <a:t>ΣΥΜΠΕΡΑΣΜΑ</a:t>
            </a: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a:p>
            <a:pPr marL="274320" lvl="0" indent="-274320" algn="just">
              <a:spcBef>
                <a:spcPts val="580"/>
              </a:spcBef>
              <a:buClr>
                <a:srgbClr val="D34817"/>
              </a:buClr>
              <a:buSzPct val="85000"/>
              <a:buFont typeface="Wingdings 2" panose="05020102010507070707"/>
              <a:buChar char=""/>
            </a:pPr>
            <a:r>
              <a:rPr lang="el-GR" sz="2000" dirty="0">
                <a:solidFill>
                  <a:prstClr val="black"/>
                </a:solidFill>
                <a:latin typeface="Cambria" panose="02040503050406030204" pitchFamily="18" charset="0"/>
              </a:rPr>
              <a:t>Είναι προφανές ότι από μόνες τους οι παραπάνω συμβουλές αλλά και η δική μας πρωτοβουλία δεν μπορούν να γονιμοποιήσουν και να </a:t>
            </a:r>
            <a:r>
              <a:rPr lang="el-GR" sz="2000" dirty="0" err="1">
                <a:solidFill>
                  <a:prstClr val="black"/>
                </a:solidFill>
                <a:latin typeface="Cambria" panose="02040503050406030204" pitchFamily="18" charset="0"/>
              </a:rPr>
              <a:t>επικαιροποιήσουν</a:t>
            </a:r>
            <a:r>
              <a:rPr lang="el-GR" sz="2000" dirty="0">
                <a:solidFill>
                  <a:prstClr val="black"/>
                </a:solidFill>
                <a:latin typeface="Cambria" panose="02040503050406030204" pitchFamily="18" charset="0"/>
              </a:rPr>
              <a:t> το ευαγγέλιο χωρίς τη διαρκή προσευχή μας χάριν και των παιδιών. Είναι εντυπωσιακό ότι οι καλύτεροι ερμηνευτές της Α.Γ. στην Εκκλησία που απέφυγαν τις μονομέρειες στις οποίες περιέπεσε ο χαλκέντερος Ωριγένης είναι εκείνοι που συνδύασαν την ερμηνεία της Γραφής με τη διακονία στο Θυσιαστήριο αλλά και την καθημερινή υπηρεσία του «άλλου» (π.χ. ο Ιωάννης ο Χρυσόστομος) μέσω της προσφοράς «τράπεζας» στον μετανάστη, τον «ακάθαρτο». Έτσι μόνον η Φωνή </a:t>
            </a:r>
            <a:r>
              <a:rPr lang="el-GR" sz="2000" dirty="0" err="1">
                <a:solidFill>
                  <a:prstClr val="black"/>
                </a:solidFill>
                <a:latin typeface="Cambria" panose="02040503050406030204" pitchFamily="18" charset="0"/>
              </a:rPr>
              <a:t>βοώντος</a:t>
            </a:r>
            <a:r>
              <a:rPr lang="el-GR" sz="2000" dirty="0">
                <a:solidFill>
                  <a:prstClr val="black"/>
                </a:solidFill>
                <a:latin typeface="Cambria" panose="02040503050406030204" pitchFamily="18" charset="0"/>
              </a:rPr>
              <a:t> εν τη </a:t>
            </a:r>
            <a:r>
              <a:rPr lang="el-GR" sz="2000" dirty="0" err="1">
                <a:solidFill>
                  <a:prstClr val="black"/>
                </a:solidFill>
                <a:latin typeface="Cambria" panose="02040503050406030204" pitchFamily="18" charset="0"/>
              </a:rPr>
              <a:t>ερήμω</a:t>
            </a:r>
            <a:r>
              <a:rPr lang="el-GR" sz="2000" dirty="0">
                <a:solidFill>
                  <a:prstClr val="black"/>
                </a:solidFill>
                <a:latin typeface="Cambria" panose="02040503050406030204" pitchFamily="18" charset="0"/>
              </a:rPr>
              <a:t> θα συναντά καθημερινά τον Λόγο και θα μεταγγίζει λόγο ύπαρξης στη νέα γενιά: Και τώρα λέει ο Κύριος, ο δημιουργός σου, ο πλάστης σου «Μη φοβάσαι. Σου’ </a:t>
            </a:r>
            <a:r>
              <a:rPr lang="el-GR" sz="2000" dirty="0" err="1">
                <a:solidFill>
                  <a:prstClr val="black"/>
                </a:solidFill>
                <a:latin typeface="Cambria" panose="02040503050406030204" pitchFamily="18" charset="0"/>
              </a:rPr>
              <a:t>δωσα</a:t>
            </a:r>
            <a:r>
              <a:rPr lang="el-GR" sz="2000" dirty="0">
                <a:solidFill>
                  <a:prstClr val="black"/>
                </a:solidFill>
                <a:latin typeface="Cambria" panose="02040503050406030204" pitchFamily="18" charset="0"/>
              </a:rPr>
              <a:t> το Όνομά μου. Δικός μου είσαι.[...] Είσαι πολύτιμος στα μάτια μου, έχεις για μένα αξία και σ’ αγαπώ» (</a:t>
            </a:r>
            <a:r>
              <a:rPr lang="el-GR" sz="2000" dirty="0" err="1">
                <a:solidFill>
                  <a:prstClr val="black"/>
                </a:solidFill>
                <a:latin typeface="Cambria" panose="02040503050406030204" pitchFamily="18" charset="0"/>
              </a:rPr>
              <a:t>Ησ</a:t>
            </a:r>
            <a:r>
              <a:rPr lang="el-GR" sz="2000" dirty="0">
                <a:solidFill>
                  <a:prstClr val="black"/>
                </a:solidFill>
                <a:latin typeface="Cambria" panose="02040503050406030204" pitchFamily="18" charset="0"/>
              </a:rPr>
              <a:t>. 43, 1-4).</a:t>
            </a:r>
          </a:p>
          <a:p>
            <a:pPr marL="274320" lvl="0" indent="-274320">
              <a:spcBef>
                <a:spcPts val="580"/>
              </a:spcBef>
              <a:buClr>
                <a:srgbClr val="D34817"/>
              </a:buClr>
              <a:buSzPct val="85000"/>
              <a:buFont typeface="Wingdings 2" panose="05020102010507070707"/>
              <a:buChar char=""/>
            </a:pPr>
            <a:endParaRPr lang="el-GR" sz="2000" dirty="0">
              <a:solidFill>
                <a:prstClr val="black"/>
              </a:solidFill>
              <a:latin typeface="Cambria" panose="02040503050406030204" pitchFamily="18" charset="0"/>
            </a:endParaRPr>
          </a:p>
        </p:txBody>
      </p:sp>
    </p:spTree>
    <p:extLst>
      <p:ext uri="{BB962C8B-B14F-4D97-AF65-F5344CB8AC3E}">
        <p14:creationId xmlns:p14="http://schemas.microsoft.com/office/powerpoint/2010/main" val="130445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76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b="1" dirty="0">
                <a:solidFill>
                  <a:schemeClr val="bg2">
                    <a:lumMod val="25000"/>
                  </a:schemeClr>
                </a:solidFill>
              </a:rPr>
              <a:t>ΟΙ ΠΑΥΛΕΙΕΣ ΕΠΙΣΤΟΛΕΣ ΩΣ ΚΟΝΣΕΡΤΑ  </a:t>
            </a:r>
            <a:endParaRPr lang="en-US" b="1"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839973" y="982133"/>
            <a:ext cx="10815734" cy="6740307"/>
          </a:xfrm>
          <a:prstGeom prst="rect">
            <a:avLst/>
          </a:prstGeom>
          <a:noFill/>
        </p:spPr>
        <p:txBody>
          <a:bodyPr wrap="square" rtlCol="0">
            <a:spAutoFit/>
          </a:bodyPr>
          <a:lstStyle/>
          <a:p>
            <a:endParaRPr lang="el-GR" dirty="0">
              <a:latin typeface="+mj-lt"/>
            </a:endParaRPr>
          </a:p>
          <a:p>
            <a:pPr algn="just"/>
            <a:r>
              <a:rPr lang="el-GR" dirty="0">
                <a:latin typeface="+mj-lt"/>
              </a:rPr>
              <a:t>*Οι Επιστολές είναι </a:t>
            </a:r>
            <a:r>
              <a:rPr lang="el-GR" b="1" dirty="0">
                <a:latin typeface="+mj-lt"/>
              </a:rPr>
              <a:t>μουσικές Συμφωνίες </a:t>
            </a:r>
            <a:r>
              <a:rPr lang="el-GR" dirty="0">
                <a:latin typeface="+mj-lt"/>
              </a:rPr>
              <a:t>με 3 ή 4 Πράξεις, προορισμένες για προσεκτική ακρόαση και </a:t>
            </a:r>
            <a:r>
              <a:rPr lang="el-GR" dirty="0" err="1">
                <a:latin typeface="+mj-lt"/>
              </a:rPr>
              <a:t>συν+αρπαγή</a:t>
            </a:r>
            <a:r>
              <a:rPr lang="el-GR" dirty="0">
                <a:latin typeface="+mj-lt"/>
              </a:rPr>
              <a:t>. Εμείς διαβάζουμε Περικοπές – Τεμάχια με αποτέλεσμα να χάνεται ο </a:t>
            </a:r>
            <a:r>
              <a:rPr lang="el-GR" b="1" dirty="0">
                <a:latin typeface="+mj-lt"/>
              </a:rPr>
              <a:t>μεγάλος ζωγραφικός Πίνακας </a:t>
            </a:r>
            <a:r>
              <a:rPr lang="el-GR" dirty="0">
                <a:latin typeface="+mj-lt"/>
              </a:rPr>
              <a:t>και να παρερμηνεύεται ο Π.. Για παράδειγμα θεωρήθηκαν τα κεφ. 9-11 ΕΠΙΜΕΤΡΑ.</a:t>
            </a:r>
          </a:p>
          <a:p>
            <a:pPr algn="just"/>
            <a:endParaRPr lang="el-GR" dirty="0">
              <a:latin typeface="+mj-lt"/>
            </a:endParaRPr>
          </a:p>
          <a:p>
            <a:pPr algn="just"/>
            <a:r>
              <a:rPr lang="el-GR" dirty="0">
                <a:latin typeface="+mj-lt"/>
              </a:rPr>
              <a:t>* Επίσης η </a:t>
            </a:r>
            <a:r>
              <a:rPr lang="el-GR" b="1" dirty="0">
                <a:latin typeface="+mj-lt"/>
              </a:rPr>
              <a:t>τέχνη της Ρητορικής – η τέχνη της Πειθούς </a:t>
            </a:r>
            <a:r>
              <a:rPr lang="el-GR" dirty="0">
                <a:latin typeface="+mj-lt"/>
              </a:rPr>
              <a:t>δεν διδάσκεται. Σύμφωνα με αυτήν μετά τον Χαιρετισμό του </a:t>
            </a:r>
            <a:r>
              <a:rPr lang="el-GR" dirty="0" err="1">
                <a:latin typeface="+mj-lt"/>
              </a:rPr>
              <a:t>συνΟμιλητή</a:t>
            </a:r>
            <a:r>
              <a:rPr lang="el-GR" dirty="0">
                <a:latin typeface="+mj-lt"/>
              </a:rPr>
              <a:t>, πάντα υπάρχει </a:t>
            </a:r>
            <a:r>
              <a:rPr lang="el-GR" b="1" dirty="0">
                <a:latin typeface="+mj-lt"/>
              </a:rPr>
              <a:t>έπαινος</a:t>
            </a:r>
            <a:r>
              <a:rPr lang="el-GR" dirty="0">
                <a:latin typeface="+mj-lt"/>
              </a:rPr>
              <a:t> προς αυτόν ώστε να κτίσουμε γέφυρες και </a:t>
            </a:r>
            <a:r>
              <a:rPr lang="el-GR" b="1" dirty="0">
                <a:latin typeface="+mj-lt"/>
              </a:rPr>
              <a:t>μία Περίληψη </a:t>
            </a:r>
            <a:r>
              <a:rPr lang="el-GR" dirty="0">
                <a:latin typeface="+mj-lt"/>
              </a:rPr>
              <a:t>του τι θα πούμε </a:t>
            </a:r>
            <a:r>
              <a:rPr lang="el-GR" b="1" dirty="0">
                <a:latin typeface="+mj-lt"/>
              </a:rPr>
              <a:t>στη ΓΛΩΣΣΑ </a:t>
            </a:r>
            <a:r>
              <a:rPr lang="el-GR" dirty="0">
                <a:latin typeface="+mj-lt"/>
              </a:rPr>
              <a:t>του. Συνεπώς το Προοίμιο και η Εισαγωγή ακόμη και σε </a:t>
            </a:r>
            <a:r>
              <a:rPr lang="el-GR" dirty="0" err="1">
                <a:latin typeface="+mj-lt"/>
              </a:rPr>
              <a:t>ακροοατές</a:t>
            </a:r>
            <a:r>
              <a:rPr lang="el-GR" dirty="0">
                <a:latin typeface="+mj-lt"/>
              </a:rPr>
              <a:t> μας που πάσχουν από « θανάσιμα αμαρτήματα» είναι κλειδί!</a:t>
            </a:r>
          </a:p>
          <a:p>
            <a:pPr algn="just"/>
            <a:endParaRPr lang="el-GR" dirty="0">
              <a:latin typeface="+mj-lt"/>
            </a:endParaRPr>
          </a:p>
          <a:p>
            <a:pPr algn="just"/>
            <a:r>
              <a:rPr lang="el-GR" dirty="0">
                <a:latin typeface="+mj-lt"/>
              </a:rPr>
              <a:t>* Για εμάς σήμερα ίσως ενδείκνυται σε μια δεύτερη Ανάγνωση να ξεκινάμε να μελετάμε τις Επιστολές </a:t>
            </a:r>
            <a:r>
              <a:rPr lang="el-GR" b="1" dirty="0">
                <a:latin typeface="+mj-lt"/>
              </a:rPr>
              <a:t>από το τέλος προς την αρχή</a:t>
            </a:r>
            <a:r>
              <a:rPr lang="el-GR" dirty="0">
                <a:latin typeface="+mj-lt"/>
              </a:rPr>
              <a:t>. Αυτά τα λόγια, που συνήθως θεωρούνται ΑΠΟΧΑΙΡΕΤΙΣΜΟΙ είναι σημαντικά, διότι προδίδουν ΠΟΙΟΣ είναι ο σκοπός που κινητοποίησε τον ΣΥΓΓΡΑΦΕΑ.</a:t>
            </a:r>
          </a:p>
          <a:p>
            <a:endParaRPr lang="el-GR" dirty="0">
              <a:latin typeface="+mj-lt"/>
            </a:endParaRPr>
          </a:p>
          <a:p>
            <a:pPr algn="just"/>
            <a:r>
              <a:rPr lang="el-GR" dirty="0">
                <a:latin typeface="+mj-lt"/>
              </a:rPr>
              <a:t>*ΈΝΑ επίσης ΚΛΕΙΔΊ είναι να κατανοήσουμε τις επιστολές του Π. είναι να έχουμε υπόψη τη ΓΡΑΦΗ, δηλ. την </a:t>
            </a:r>
            <a:r>
              <a:rPr lang="el-GR" b="1" dirty="0">
                <a:latin typeface="+mj-lt"/>
              </a:rPr>
              <a:t>Παλαιά ή Πρώτη Διαθήκη. </a:t>
            </a:r>
            <a:r>
              <a:rPr lang="en-US" dirty="0">
                <a:latin typeface="+mj-lt"/>
              </a:rPr>
              <a:t>K</a:t>
            </a:r>
            <a:r>
              <a:rPr lang="el-GR" dirty="0">
                <a:latin typeface="+mj-lt"/>
              </a:rPr>
              <a:t>ι όμως οι Χριστιανοί – οι του Χριστού – οι οικείοι / συγγενείς του ίδιου του Θεού είναι σαν τους χτίστες των αρχαίων Καθεδρικών.</a:t>
            </a:r>
          </a:p>
          <a:p>
            <a:pPr marL="285750" indent="-285750">
              <a:buFont typeface="Arial" panose="020B0604020202020204" pitchFamily="34" charset="0"/>
              <a:buChar char="•"/>
            </a:pPr>
            <a:endParaRPr lang="el-GR" b="1"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205222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646331"/>
          </a:xfrm>
          <a:prstGeom prst="rect">
            <a:avLst/>
          </a:prstGeom>
          <a:noFill/>
        </p:spPr>
        <p:txBody>
          <a:bodyPr wrap="square" rtlCol="0">
            <a:spAutoFit/>
          </a:bodyPr>
          <a:lstStyle/>
          <a:p>
            <a:pPr algn="ctr"/>
            <a:r>
              <a:rPr lang="el-GR" b="1" dirty="0"/>
              <a:t>Πρέπει να ανακαλύψουμε τι σημαίνει ότι ο </a:t>
            </a:r>
            <a:r>
              <a:rPr lang="el-GR" b="1" dirty="0" err="1"/>
              <a:t>ΘεοΛόγος</a:t>
            </a:r>
            <a:r>
              <a:rPr lang="el-GR" b="1" dirty="0"/>
              <a:t> είναι Ποιητής και Καλλιτέχνης</a:t>
            </a:r>
          </a:p>
          <a:p>
            <a:pPr algn="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39603"/>
            <a:ext cx="9953905" cy="3970318"/>
          </a:xfrm>
          <a:prstGeom prst="rect">
            <a:avLst/>
          </a:prstGeom>
          <a:noFill/>
        </p:spPr>
        <p:txBody>
          <a:bodyPr wrap="square" rtlCol="0">
            <a:spAutoFit/>
          </a:bodyPr>
          <a:lstStyle/>
          <a:p>
            <a:pPr algn="just"/>
            <a:endParaRPr lang="el-GR" dirty="0"/>
          </a:p>
          <a:p>
            <a:pPr algn="just"/>
            <a:r>
              <a:rPr lang="el-GR" dirty="0"/>
              <a:t>* Ο Π. αν ερχόταν ΣΗΜΕΡΑ θα </a:t>
            </a:r>
            <a:r>
              <a:rPr lang="el-GR" dirty="0" err="1"/>
              <a:t>κήρυκε</a:t>
            </a:r>
            <a:r>
              <a:rPr lang="el-GR" dirty="0"/>
              <a:t> στην ΙΑΤΡΙΚΗ ΣΧΟΛΗ και το ΠΑΝΤΕΙΟ, καθώς δεν αφορά σε έναν άλλο Κόσμο, ούτε στο να σώσει κάποιος της ψυχή Του</a:t>
            </a:r>
          </a:p>
          <a:p>
            <a:pPr algn="just"/>
            <a:endParaRPr lang="el-GR" dirty="0"/>
          </a:p>
          <a:p>
            <a:pPr algn="just"/>
            <a:r>
              <a:rPr lang="el-GR" dirty="0"/>
              <a:t>* </a:t>
            </a:r>
            <a:r>
              <a:rPr lang="el-GR" b="1" dirty="0"/>
              <a:t>ΔΟΓΜΑΤΙΚΗ</a:t>
            </a:r>
            <a:r>
              <a:rPr lang="el-GR" dirty="0"/>
              <a:t> του Χριστιανισμού όπου το πρώτο Κεφάλαιο είναι η Εσχατολογία, η ΗΘΙΚΗ είναι κεφάλαιο αυτής και επιπλέον όλα είναι γραμμένα με ΠΟΙΗΣΗ και ΑΦΗΓΗΜΑΤΑ. Οι δογματικοί όροι δεν συγκροτούν μια ΞΥΛΙΝΗ ΓΛΩΣΣΑ. Είναι </a:t>
            </a:r>
            <a:r>
              <a:rPr lang="el-GR" dirty="0" err="1"/>
              <a:t>στικάκια</a:t>
            </a:r>
            <a:r>
              <a:rPr lang="el-GR" dirty="0"/>
              <a:t> που εμπεριέχουν πολύ όμορφα και πολύ γοητευτικά ΑΦΗΓΗΜΑΤΑ </a:t>
            </a:r>
          </a:p>
          <a:p>
            <a:pPr algn="just"/>
            <a:endParaRPr lang="el-GR" dirty="0"/>
          </a:p>
          <a:p>
            <a:pPr algn="just"/>
            <a:r>
              <a:rPr lang="el-GR" dirty="0"/>
              <a:t>* Οι αρετές της Υπομονής, της Ελεημοσύνης, της Αγνότητας, της Ταπείνωσης ήταν άγνωστες στον αρχαίο Κόσμο!</a:t>
            </a:r>
          </a:p>
          <a:p>
            <a:endParaRPr lang="el-GR" dirty="0"/>
          </a:p>
          <a:p>
            <a:endParaRPr lang="el-GR" dirty="0"/>
          </a:p>
          <a:p>
            <a:r>
              <a:rPr lang="el-GR" dirty="0"/>
              <a:t> </a:t>
            </a:r>
          </a:p>
        </p:txBody>
      </p:sp>
    </p:spTree>
    <p:extLst>
      <p:ext uri="{BB962C8B-B14F-4D97-AF65-F5344CB8AC3E}">
        <p14:creationId xmlns:p14="http://schemas.microsoft.com/office/powerpoint/2010/main" val="35303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5" name="TextBox 4">
            <a:extLst>
              <a:ext uri="{FF2B5EF4-FFF2-40B4-BE49-F238E27FC236}">
                <a16:creationId xmlns:a16="http://schemas.microsoft.com/office/drawing/2014/main" id="{C2B106CD-3335-45E0-9B66-6F64E88597B0}"/>
              </a:ext>
            </a:extLst>
          </p:cNvPr>
          <p:cNvSpPr txBox="1"/>
          <p:nvPr/>
        </p:nvSpPr>
        <p:spPr>
          <a:xfrm>
            <a:off x="1552945" y="982133"/>
            <a:ext cx="9953905" cy="5909310"/>
          </a:xfrm>
          <a:prstGeom prst="rect">
            <a:avLst/>
          </a:prstGeom>
          <a:noFill/>
        </p:spPr>
        <p:txBody>
          <a:bodyPr wrap="square" rtlCol="0">
            <a:spAutoFit/>
          </a:bodyPr>
          <a:lstStyle/>
          <a:p>
            <a:endParaRPr lang="el-GR" dirty="0">
              <a:latin typeface="+mj-lt"/>
            </a:endParaRPr>
          </a:p>
          <a:p>
            <a:r>
              <a:rPr lang="el-GR" dirty="0">
                <a:latin typeface="+mj-lt"/>
              </a:rPr>
              <a:t>* ΙΣΡΑΗΛ + ΙΟΥΔΑΙΟΙ</a:t>
            </a:r>
          </a:p>
          <a:p>
            <a:endParaRPr lang="el-GR" dirty="0">
              <a:latin typeface="+mj-lt"/>
            </a:endParaRPr>
          </a:p>
          <a:p>
            <a:r>
              <a:rPr lang="el-GR" dirty="0">
                <a:latin typeface="+mj-lt"/>
              </a:rPr>
              <a:t>*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r>
              <a:rPr lang="el-GR" b="1" dirty="0"/>
              <a:t> - </a:t>
            </a:r>
            <a:r>
              <a:rPr lang="el-GR" b="1" dirty="0">
                <a:highlight>
                  <a:srgbClr val="FFFF00"/>
                </a:highlight>
              </a:rPr>
              <a:t>Εορτή </a:t>
            </a:r>
            <a:r>
              <a:rPr lang="el-GR" b="1" dirty="0" err="1">
                <a:highlight>
                  <a:srgbClr val="FFFF00"/>
                </a:highlight>
              </a:rPr>
              <a:t>Πεσάχ</a:t>
            </a:r>
            <a:r>
              <a:rPr lang="el-GR" b="1" dirty="0">
                <a:highlight>
                  <a:srgbClr val="FFFF00"/>
                </a:highlight>
              </a:rPr>
              <a:t>  </a:t>
            </a:r>
            <a:r>
              <a:rPr lang="el-GR" dirty="0">
                <a:highlight>
                  <a:srgbClr val="FFFF00"/>
                </a:highlight>
              </a:rPr>
              <a:t>(Πάσχα)</a:t>
            </a:r>
          </a:p>
          <a:p>
            <a:endParaRPr lang="el-GR" dirty="0"/>
          </a:p>
          <a:p>
            <a:endParaRPr lang="el-GR" dirty="0">
              <a:latin typeface="+mj-lt"/>
            </a:endParaRPr>
          </a:p>
          <a:p>
            <a:r>
              <a:rPr lang="el-GR" dirty="0">
                <a:latin typeface="+mj-lt"/>
              </a:rPr>
              <a:t>* ΝΟΜΟΣ (?)– </a:t>
            </a:r>
            <a:r>
              <a:rPr lang="el-GR" b="1" dirty="0">
                <a:latin typeface="+mj-lt"/>
              </a:rPr>
              <a:t>ΤΟΡΑ = ΚΑΘΟΔΗΓΗΣΗ</a:t>
            </a:r>
            <a:r>
              <a:rPr lang="el-GR" dirty="0">
                <a:latin typeface="+mj-lt"/>
              </a:rPr>
              <a:t> -  Ο ΘΕΟΣ ΛΑΧΤΑΡΑ ΝΑ ΕΛΘΕΙ ΕΔΏ ΚΑΙ ΤΩΡΑ ΑΝΑΜΕΣΑ ΜΑΣ</a:t>
            </a:r>
          </a:p>
          <a:p>
            <a:endParaRPr lang="el-GR" dirty="0">
              <a:latin typeface="+mj-lt"/>
            </a:endParaRPr>
          </a:p>
          <a:p>
            <a:pPr marL="285750" indent="-285750">
              <a:buFont typeface="Arial" panose="020B0604020202020204" pitchFamily="34" charset="0"/>
              <a:buChar char="•"/>
            </a:pPr>
            <a:r>
              <a:rPr lang="el-GR" dirty="0">
                <a:latin typeface="+mj-lt"/>
              </a:rPr>
              <a:t>ΕΡΓΑ ΝΟΜΟΥ («δείκτες ταυτότητας ενός εκλεκτού λαού»)</a:t>
            </a:r>
          </a:p>
          <a:p>
            <a:pPr marL="285750" indent="-285750">
              <a:buFont typeface="Arial" panose="020B0604020202020204" pitchFamily="34" charset="0"/>
              <a:buChar char="•"/>
            </a:pPr>
            <a:endParaRPr lang="el-GR" dirty="0">
              <a:latin typeface="+mj-lt"/>
            </a:endParaRPr>
          </a:p>
          <a:p>
            <a:pPr marL="285750" indent="-285750">
              <a:buFont typeface="Arial" panose="020B0604020202020204" pitchFamily="34" charset="0"/>
              <a:buChar char="•"/>
            </a:pPr>
            <a:r>
              <a:rPr lang="el-GR" dirty="0"/>
              <a:t>* Οι όροι ΔΙΚΑΙΟΣΥΝΗ, ΠΙΣΤΗ ΧΡΙΣΤΟΥ, ΑΓΙΟΤΗΤΑ,  έχουν χάσει σήμερα τη ΔΥΝΑΜΙΚΗ τους. </a:t>
            </a:r>
          </a:p>
          <a:p>
            <a:pPr marL="285750" indent="-285750">
              <a:buFont typeface="Arial" panose="020B0604020202020204" pitchFamily="34" charset="0"/>
              <a:buChar char="•"/>
            </a:pPr>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l-GR" dirty="0">
              <a:latin typeface="+mj-lt"/>
            </a:endParaRPr>
          </a:p>
          <a:p>
            <a:endParaRPr lang="en-US" dirty="0">
              <a:latin typeface="+mj-lt"/>
            </a:endParaRPr>
          </a:p>
          <a:p>
            <a:endParaRPr lang="el-GR" dirty="0"/>
          </a:p>
          <a:p>
            <a:r>
              <a:rPr lang="el-GR" dirty="0"/>
              <a:t>* </a:t>
            </a:r>
          </a:p>
        </p:txBody>
      </p:sp>
      <p:sp>
        <p:nvSpPr>
          <p:cNvPr id="6" name="TextBox 5">
            <a:extLst>
              <a:ext uri="{FF2B5EF4-FFF2-40B4-BE49-F238E27FC236}">
                <a16:creationId xmlns:a16="http://schemas.microsoft.com/office/drawing/2014/main" id="{AE63C487-EA8F-4D9D-B32A-9321F70F5785}"/>
              </a:ext>
            </a:extLst>
          </p:cNvPr>
          <p:cNvSpPr txBox="1"/>
          <p:nvPr/>
        </p:nvSpPr>
        <p:spPr>
          <a:xfrm>
            <a:off x="2909401" y="4335576"/>
            <a:ext cx="7240991" cy="5078313"/>
          </a:xfrm>
          <a:prstGeom prst="rect">
            <a:avLst/>
          </a:prstGeom>
          <a:noFill/>
        </p:spPr>
        <p:txBody>
          <a:bodyPr wrap="square">
            <a:spAutoFit/>
          </a:bodyPr>
          <a:lstStyle/>
          <a:p>
            <a:endParaRPr lang="el-GR" dirty="0"/>
          </a:p>
          <a:p>
            <a:r>
              <a:rPr lang="el-GR" dirty="0"/>
              <a:t>* Ο όρος </a:t>
            </a:r>
            <a:r>
              <a:rPr lang="el-GR" b="1" dirty="0"/>
              <a:t>Χριστός </a:t>
            </a:r>
            <a:r>
              <a:rPr lang="el-GR" dirty="0"/>
              <a:t>δεν είναι κύριο όνομα και δη το επώνυμο δίπλα στον Ιησού. Σημαίνει τον </a:t>
            </a:r>
            <a:r>
              <a:rPr lang="el-GR" dirty="0" err="1"/>
              <a:t>κεχρισμένο</a:t>
            </a:r>
            <a:r>
              <a:rPr lang="el-GR" dirty="0"/>
              <a:t> Μεσσία, τον Γιο του Δαυίδ, ο οποίος έρχεται σε ένα συγκεκριμένο λαό για να πραγματώσει αυτό που ο ΑΔΑΜ και ο ΙΣΡΑΗΛ απέτυχαν. Δεν πρόκειται περί ενός πλάνου Β.</a:t>
            </a:r>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a:p>
            <a:endParaRPr lang="el-GR" dirty="0"/>
          </a:p>
        </p:txBody>
      </p:sp>
      <p:sp>
        <p:nvSpPr>
          <p:cNvPr id="7" name="TextBox 6">
            <a:extLst>
              <a:ext uri="{FF2B5EF4-FFF2-40B4-BE49-F238E27FC236}">
                <a16:creationId xmlns:a16="http://schemas.microsoft.com/office/drawing/2014/main" id="{5E52831D-B959-4D24-ACDF-399A5192ABA1}"/>
              </a:ext>
            </a:extLst>
          </p:cNvPr>
          <p:cNvSpPr txBox="1"/>
          <p:nvPr/>
        </p:nvSpPr>
        <p:spPr>
          <a:xfrm>
            <a:off x="3086493" y="306401"/>
            <a:ext cx="6188696" cy="369332"/>
          </a:xfrm>
          <a:prstGeom prst="rect">
            <a:avLst/>
          </a:prstGeom>
          <a:noFill/>
        </p:spPr>
        <p:txBody>
          <a:bodyPr wrap="square">
            <a:spAutoFit/>
          </a:bodyPr>
          <a:lstStyle/>
          <a:p>
            <a:r>
              <a:rPr lang="el-GR" dirty="0">
                <a:latin typeface="+mj-lt"/>
              </a:rPr>
              <a:t>ΠΑΥΛΟΣ Ο ΙΟΥΔΑΙΟΣ</a:t>
            </a:r>
          </a:p>
        </p:txBody>
      </p:sp>
    </p:spTree>
    <p:extLst>
      <p:ext uri="{BB962C8B-B14F-4D97-AF65-F5344CB8AC3E}">
        <p14:creationId xmlns:p14="http://schemas.microsoft.com/office/powerpoint/2010/main" val="265023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«ΠΑΡΕΞΗΓΗΜΕΝΟΣ ΠΑΥΛΟΣ» + ΠΛΑΝΗΤΑΡΧΗΣ</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1477328"/>
          </a:xfrm>
          <a:prstGeom prst="rect">
            <a:avLst/>
          </a:prstGeom>
          <a:noFill/>
        </p:spPr>
        <p:txBody>
          <a:bodyPr wrap="square" rtlCol="0">
            <a:spAutoFit/>
          </a:bodyPr>
          <a:lstStyle/>
          <a:p>
            <a:r>
              <a:rPr lang="el-GR" dirty="0">
                <a:latin typeface="+mj-lt"/>
              </a:rPr>
              <a:t>Κύριος </a:t>
            </a:r>
            <a:r>
              <a:rPr lang="el-GR" dirty="0"/>
              <a:t>* Αυτός είναι ΚΥΡΙΟΣ και όχι ο οποιοσδήποτε ΠΛΑΝΗΤΑΡΧΗΣ, που προπαγανδίζει μια ψεύτικη ΕΙΡΗΝΗ με οικοδομήματα και «εικόνες» επαγγελλόμενος ότι  ΑΥΤΟΣ είναι ο </a:t>
            </a:r>
            <a:r>
              <a:rPr lang="el-GR" dirty="0" err="1"/>
              <a:t>Σωτήρ</a:t>
            </a:r>
            <a:r>
              <a:rPr lang="el-GR" dirty="0"/>
              <a:t>.</a:t>
            </a:r>
          </a:p>
          <a:p>
            <a:r>
              <a:rPr lang="el-GR" dirty="0">
                <a:latin typeface="+mj-lt"/>
              </a:rPr>
              <a:t> </a:t>
            </a:r>
            <a:endParaRPr lang="en-US" dirty="0">
              <a:latin typeface="+mj-lt"/>
            </a:endParaRPr>
          </a:p>
          <a:p>
            <a:endParaRPr lang="el-GR" dirty="0"/>
          </a:p>
          <a:p>
            <a:endParaRPr lang="el-GR" dirty="0"/>
          </a:p>
        </p:txBody>
      </p:sp>
    </p:spTree>
    <p:extLst>
      <p:ext uri="{BB962C8B-B14F-4D97-AF65-F5344CB8AC3E}">
        <p14:creationId xmlns:p14="http://schemas.microsoft.com/office/powerpoint/2010/main" val="263772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1DBCBB-B996-4FC2-A60E-8787DED740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60032"/>
          </a:xfrm>
          <a:prstGeom prst="rect">
            <a:avLst/>
          </a:prstGeom>
        </p:spPr>
      </p:pic>
      <p:sp>
        <p:nvSpPr>
          <p:cNvPr id="4" name="TextBox 3">
            <a:extLst>
              <a:ext uri="{FF2B5EF4-FFF2-40B4-BE49-F238E27FC236}">
                <a16:creationId xmlns:a16="http://schemas.microsoft.com/office/drawing/2014/main" id="{201FC6EA-006D-495F-BFC7-C56C74E494B0}"/>
              </a:ext>
            </a:extLst>
          </p:cNvPr>
          <p:cNvSpPr txBox="1"/>
          <p:nvPr/>
        </p:nvSpPr>
        <p:spPr>
          <a:xfrm>
            <a:off x="1701801" y="428263"/>
            <a:ext cx="10011780" cy="369332"/>
          </a:xfrm>
          <a:prstGeom prst="rect">
            <a:avLst/>
          </a:prstGeom>
          <a:noFill/>
        </p:spPr>
        <p:txBody>
          <a:bodyPr wrap="square" rtlCol="0">
            <a:spAutoFit/>
          </a:bodyPr>
          <a:lstStyle/>
          <a:p>
            <a:pPr algn="ctr"/>
            <a:r>
              <a:rPr lang="el-GR" dirty="0">
                <a:solidFill>
                  <a:schemeClr val="bg2">
                    <a:lumMod val="25000"/>
                  </a:schemeClr>
                </a:solidFill>
              </a:rPr>
              <a:t>βιβλιογραφία</a:t>
            </a:r>
            <a:endParaRPr lang="en-US" dirty="0">
              <a:solidFill>
                <a:schemeClr val="bg2">
                  <a:lumMod val="25000"/>
                </a:schemeClr>
              </a:solidFill>
            </a:endParaRPr>
          </a:p>
        </p:txBody>
      </p:sp>
      <p:sp>
        <p:nvSpPr>
          <p:cNvPr id="5" name="TextBox 4">
            <a:extLst>
              <a:ext uri="{FF2B5EF4-FFF2-40B4-BE49-F238E27FC236}">
                <a16:creationId xmlns:a16="http://schemas.microsoft.com/office/drawing/2014/main" id="{C2B106CD-3335-45E0-9B66-6F64E88597B0}"/>
              </a:ext>
            </a:extLst>
          </p:cNvPr>
          <p:cNvSpPr txBox="1"/>
          <p:nvPr/>
        </p:nvSpPr>
        <p:spPr>
          <a:xfrm>
            <a:off x="1701801" y="982133"/>
            <a:ext cx="9953905" cy="5909310"/>
          </a:xfrm>
          <a:prstGeom prst="rect">
            <a:avLst/>
          </a:prstGeom>
          <a:noFill/>
        </p:spPr>
        <p:txBody>
          <a:bodyPr wrap="square" rtlCol="0">
            <a:spAutoFit/>
          </a:bodyPr>
          <a:lstStyle/>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endParaRPr lang="el-GR" b="1" dirty="0">
              <a:hlinkClick r:id="rId3" tooltip="«Ο ''άγνωστος'' Θεός και ο ''άγνωστος'' απόστολος των ''αλλοδαπών'' Παύλος»"/>
            </a:endParaRPr>
          </a:p>
          <a:p>
            <a:r>
              <a:rPr lang="el-GR" b="1" dirty="0">
                <a:hlinkClick r:id="rId3" tooltip="«Ο ''άγνωστος'' Θεός και ο ''άγνωστος'' απόστολος των ''αλλοδαπών'' Παύλος»"/>
              </a:rPr>
              <a:t>«Ο ''άγνωστος'' Θεός και ο ''άγνωστος'' απόστολος των ''αλλοδαπών'' Παύλος»</a:t>
            </a:r>
            <a:r>
              <a:rPr lang="el-GR" b="1" dirty="0"/>
              <a:t>, </a:t>
            </a:r>
            <a:r>
              <a:rPr lang="el-GR" dirty="0" err="1"/>
              <a:t>at</a:t>
            </a:r>
            <a:r>
              <a:rPr lang="el-GR" dirty="0"/>
              <a:t> </a:t>
            </a:r>
            <a:r>
              <a:rPr lang="el-GR" b="1" dirty="0"/>
              <a:t>Ενορία εν δράσει https://synodoiporia.gr/2018/10/08/%CE%B5%CE%BD%CE%BF%CF%81%CE%AF%CE%B1-%CE%B5%CE%BD-%CE%B4%CF%81%CE%AC%CF%83%CE%B5%CE%B9-%CE%BF-%CE%AC%CE%B3%CE%BD%CF%89%CF%83%CF%84%CE%BF%CF%82/</a:t>
            </a:r>
            <a:r>
              <a:rPr lang="el-GR" dirty="0"/>
              <a:t>, </a:t>
            </a:r>
            <a:r>
              <a:rPr lang="el-GR" dirty="0" err="1"/>
              <a:t>Monday</a:t>
            </a:r>
            <a:r>
              <a:rPr lang="el-GR" dirty="0"/>
              <a:t>, </a:t>
            </a:r>
            <a:r>
              <a:rPr lang="el-GR" dirty="0" err="1"/>
              <a:t>October</a:t>
            </a:r>
            <a:r>
              <a:rPr lang="el-GR" dirty="0"/>
              <a:t> 8, 2018</a:t>
            </a:r>
            <a:endParaRPr lang="el-GR" dirty="0">
              <a:latin typeface="+mj-lt"/>
            </a:endParaRPr>
          </a:p>
          <a:p>
            <a:endParaRPr lang="el-GR" dirty="0">
              <a:latin typeface="+mj-lt"/>
            </a:endParaRPr>
          </a:p>
          <a:p>
            <a:endParaRPr lang="el-GR" dirty="0">
              <a:latin typeface="+mj-lt"/>
            </a:endParaRPr>
          </a:p>
          <a:p>
            <a:r>
              <a:rPr lang="el-GR" b="1" dirty="0" err="1">
                <a:hlinkClick r:id="rId4" tooltip="Αποδομώντας μύθους περί του Αποστόλου Παύλου"/>
              </a:rPr>
              <a:t>Αποδομώντας</a:t>
            </a:r>
            <a:r>
              <a:rPr lang="el-GR" b="1" dirty="0">
                <a:hlinkClick r:id="rId4" tooltip="Αποδομώντας μύθους περί του Αποστόλου Παύλου"/>
              </a:rPr>
              <a:t> μύθους περί του Αποστόλου Παύλου</a:t>
            </a:r>
            <a:r>
              <a:rPr lang="el-GR" b="1" dirty="0"/>
              <a:t>, </a:t>
            </a:r>
            <a:r>
              <a:rPr lang="el-GR" dirty="0" err="1"/>
              <a:t>at</a:t>
            </a:r>
            <a:r>
              <a:rPr lang="el-GR" dirty="0"/>
              <a:t> </a:t>
            </a:r>
            <a:r>
              <a:rPr lang="el-GR" b="1" dirty="0">
                <a:hlinkClick r:id="rId5"/>
              </a:rPr>
              <a:t>https://www.pemptousia.gr/2021/06/apodomontas-mithous-peri-tou-apostolou-pavlou/</a:t>
            </a:r>
            <a:r>
              <a:rPr lang="el-GR" dirty="0"/>
              <a:t>,</a:t>
            </a:r>
            <a:endParaRPr lang="en-US" dirty="0"/>
          </a:p>
          <a:p>
            <a:endParaRPr lang="en-US" dirty="0"/>
          </a:p>
          <a:p>
            <a:endParaRPr lang="en-US" dirty="0"/>
          </a:p>
          <a:p>
            <a:r>
              <a:rPr lang="el-GR" b="1" dirty="0">
                <a:hlinkClick r:id="rId6" tooltip="Παύλος και ηθική του Διαδικτύου στον παγκοσμιοποιημένο κόσμο του 1ου μ.Χ. αι. και το μετανεωτερικό 21 αι. μ.Χ."/>
              </a:rPr>
              <a:t>Παύλος και ηθική του Διαδικτύου στον </a:t>
            </a:r>
            <a:r>
              <a:rPr lang="el-GR" b="1" dirty="0" err="1">
                <a:hlinkClick r:id="rId6" tooltip="Παύλος και ηθική του Διαδικτύου στον παγκοσμιοποιημένο κόσμο του 1ου μ.Χ. αι. και το μετανεωτερικό 21 αι. μ.Χ."/>
              </a:rPr>
              <a:t>παγκοσμιοποιημένο</a:t>
            </a:r>
            <a:r>
              <a:rPr lang="el-GR" b="1" dirty="0">
                <a:hlinkClick r:id="rId6" tooltip="Παύλος και ηθική του Διαδικτύου στον παγκοσμιοποιημένο κόσμο του 1ου μ.Χ. αι. και το μετανεωτερικό 21 αι. μ.Χ."/>
              </a:rPr>
              <a:t> κόσμο του 1ου μ.Χ. αι. και το </a:t>
            </a:r>
            <a:r>
              <a:rPr lang="el-GR" b="1" dirty="0" err="1">
                <a:hlinkClick r:id="rId6" tooltip="Παύλος και ηθική του Διαδικτύου στον παγκοσμιοποιημένο κόσμο του 1ου μ.Χ. αι. και το μετανεωτερικό 21 αι. μ.Χ."/>
              </a:rPr>
              <a:t>μετανεωτερικό</a:t>
            </a:r>
            <a:r>
              <a:rPr lang="el-GR" b="1" dirty="0">
                <a:hlinkClick r:id="rId6" tooltip="Παύλος και ηθική του Διαδικτύου στον παγκοσμιοποιημένο κόσμο του 1ου μ.Χ. αι. και το μετανεωτερικό 21 αι. μ.Χ."/>
              </a:rPr>
              <a:t> 21 αι. μ.Χ.</a:t>
            </a:r>
            <a:r>
              <a:rPr lang="el-GR" b="1" dirty="0"/>
              <a:t>, </a:t>
            </a:r>
            <a:r>
              <a:rPr lang="el-GR" dirty="0" err="1">
                <a:hlinkClick r:id="rId7"/>
              </a:rPr>
              <a:t>Configure</a:t>
            </a:r>
            <a:endParaRPr lang="el-GR" dirty="0"/>
          </a:p>
          <a:p>
            <a:r>
              <a:rPr lang="el-GR" dirty="0" err="1"/>
              <a:t>at</a:t>
            </a:r>
            <a:r>
              <a:rPr lang="el-GR" dirty="0"/>
              <a:t> </a:t>
            </a:r>
            <a:r>
              <a:rPr lang="el-GR" b="1" dirty="0"/>
              <a:t>Πεμπτουσία</a:t>
            </a:r>
            <a:r>
              <a:rPr lang="el-GR" dirty="0"/>
              <a:t>, </a:t>
            </a:r>
            <a:r>
              <a:rPr lang="el-GR" dirty="0" err="1"/>
              <a:t>Monday</a:t>
            </a:r>
            <a:r>
              <a:rPr lang="el-GR" dirty="0"/>
              <a:t>, </a:t>
            </a:r>
            <a:r>
              <a:rPr lang="el-GR" dirty="0" err="1"/>
              <a:t>June</a:t>
            </a:r>
            <a:r>
              <a:rPr lang="el-GR"/>
              <a:t> 18, 2018</a:t>
            </a:r>
            <a:endParaRPr lang="el-GR" dirty="0"/>
          </a:p>
          <a:p>
            <a:endParaRPr lang="el-GR" dirty="0">
              <a:latin typeface="+mj-lt"/>
            </a:endParaRPr>
          </a:p>
          <a:p>
            <a:endParaRPr lang="el-GR" dirty="0">
              <a:latin typeface="+mj-lt"/>
            </a:endParaRPr>
          </a:p>
          <a:p>
            <a:endParaRPr lang="en-US" dirty="0">
              <a:latin typeface="+mj-lt"/>
            </a:endParaRPr>
          </a:p>
          <a:p>
            <a:endParaRPr lang="el-GR" dirty="0"/>
          </a:p>
          <a:p>
            <a:endParaRPr lang="el-GR" dirty="0"/>
          </a:p>
        </p:txBody>
      </p:sp>
    </p:spTree>
    <p:extLst>
      <p:ext uri="{BB962C8B-B14F-4D97-AF65-F5344CB8AC3E}">
        <p14:creationId xmlns:p14="http://schemas.microsoft.com/office/powerpoint/2010/main" val="4031074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09F59C-82BB-415A-B13B-F7B92E6B04CF}"/>
              </a:ext>
            </a:extLst>
          </p:cNvPr>
          <p:cNvSpPr>
            <a:spLocks noGrp="1"/>
          </p:cNvSpPr>
          <p:nvPr>
            <p:ph type="title"/>
          </p:nvPr>
        </p:nvSpPr>
        <p:spPr/>
        <p:txBody>
          <a:bodyPr/>
          <a:lstStyle/>
          <a:p>
            <a:r>
              <a:rPr lang="el-GR" dirty="0"/>
              <a:t>ΠΩΣ «ακούμε» ΤΗ ΓΡΑΦΗ: </a:t>
            </a:r>
            <a:br>
              <a:rPr lang="el-GR" dirty="0"/>
            </a:br>
            <a:r>
              <a:rPr lang="el-GR" i="1" dirty="0"/>
              <a:t>Θεέ μου, Θεέ μου </a:t>
            </a:r>
            <a:r>
              <a:rPr lang="el-GR" i="1" dirty="0">
                <a:highlight>
                  <a:srgbClr val="FFFF00"/>
                </a:highlight>
              </a:rPr>
              <a:t>γιατί </a:t>
            </a:r>
            <a:r>
              <a:rPr lang="el-GR" i="1" dirty="0"/>
              <a:t>με Εξόρισες;</a:t>
            </a:r>
          </a:p>
        </p:txBody>
      </p:sp>
      <p:sp>
        <p:nvSpPr>
          <p:cNvPr id="3" name="Θέση περιεχομένου 2">
            <a:extLst>
              <a:ext uri="{FF2B5EF4-FFF2-40B4-BE49-F238E27FC236}">
                <a16:creationId xmlns:a16="http://schemas.microsoft.com/office/drawing/2014/main" id="{4D7917EF-20B1-4649-9FBB-6D2949D85582}"/>
              </a:ext>
            </a:extLst>
          </p:cNvPr>
          <p:cNvSpPr>
            <a:spLocks noGrp="1"/>
          </p:cNvSpPr>
          <p:nvPr>
            <p:ph sz="half" idx="1"/>
          </p:nvPr>
        </p:nvSpPr>
        <p:spPr>
          <a:xfrm>
            <a:off x="1097279" y="2120900"/>
            <a:ext cx="5237533" cy="3748193"/>
          </a:xfrm>
        </p:spPr>
        <p:txBody>
          <a:bodyPr>
            <a:normAutofit fontScale="85000" lnSpcReduction="10000"/>
          </a:bodyPr>
          <a:lstStyle/>
          <a:p>
            <a:r>
              <a:rPr lang="el-GR" dirty="0"/>
              <a:t>1. </a:t>
            </a:r>
            <a:r>
              <a:rPr lang="el-GR" b="1" dirty="0"/>
              <a:t>Κείμενο</a:t>
            </a:r>
            <a:r>
              <a:rPr lang="el-GR" dirty="0"/>
              <a:t> (α στίχος – Λουκάς: «Πατέρα στα χέρια σου παραδίδω το πνεύμα μου» – Ιωάννης: «</a:t>
            </a:r>
            <a:r>
              <a:rPr lang="el-GR" dirty="0" err="1">
                <a:highlight>
                  <a:srgbClr val="FFFF00"/>
                </a:highlight>
              </a:rPr>
              <a:t>Τετέλεσται</a:t>
            </a:r>
            <a:r>
              <a:rPr lang="el-GR" dirty="0"/>
              <a:t>»)</a:t>
            </a:r>
          </a:p>
          <a:p>
            <a:pPr algn="just"/>
            <a:r>
              <a:rPr lang="el-GR" dirty="0"/>
              <a:t>2. </a:t>
            </a:r>
            <a:r>
              <a:rPr lang="el-GR" b="1" dirty="0"/>
              <a:t>«Θεία Μετάληψη» της Π.Δ. </a:t>
            </a:r>
            <a:r>
              <a:rPr lang="el-GR" dirty="0"/>
              <a:t>= </a:t>
            </a:r>
            <a:r>
              <a:rPr lang="el-GR" dirty="0">
                <a:highlight>
                  <a:srgbClr val="FFFF00"/>
                </a:highlight>
              </a:rPr>
              <a:t>(«Γραφή» </a:t>
            </a:r>
            <a:r>
              <a:rPr lang="el-GR" dirty="0"/>
              <a:t>αντί «Παλαιά Διαθήκη» / Νόμος + </a:t>
            </a:r>
            <a:r>
              <a:rPr lang="el-GR" dirty="0" err="1">
                <a:highlight>
                  <a:srgbClr val="FFFF00"/>
                </a:highlight>
              </a:rPr>
              <a:t>Αλλη+γορία</a:t>
            </a:r>
            <a:r>
              <a:rPr lang="el-GR" dirty="0">
                <a:highlight>
                  <a:srgbClr val="FFFF00"/>
                </a:highlight>
              </a:rPr>
              <a:t> </a:t>
            </a:r>
            <a:r>
              <a:rPr lang="el-GR" dirty="0"/>
              <a:t>(ολόκληρος ο Ψαλμός)</a:t>
            </a:r>
          </a:p>
          <a:p>
            <a:r>
              <a:rPr lang="el-GR" dirty="0"/>
              <a:t>3. </a:t>
            </a:r>
            <a:r>
              <a:rPr lang="el-GR" b="1" dirty="0"/>
              <a:t>Εβραϊκά – </a:t>
            </a:r>
            <a:r>
              <a:rPr lang="el-GR" b="1" dirty="0" err="1"/>
              <a:t>αραμαϊκά</a:t>
            </a:r>
            <a:r>
              <a:rPr lang="el-GR" dirty="0"/>
              <a:t>: </a:t>
            </a:r>
            <a:r>
              <a:rPr lang="el-GR" i="1" dirty="0" err="1"/>
              <a:t>Ελωί</a:t>
            </a:r>
            <a:r>
              <a:rPr lang="el-GR" i="1" dirty="0"/>
              <a:t> </a:t>
            </a:r>
            <a:r>
              <a:rPr lang="el-GR" i="1" dirty="0" err="1"/>
              <a:t>λαμά</a:t>
            </a:r>
            <a:r>
              <a:rPr lang="el-GR" i="1" dirty="0"/>
              <a:t> </a:t>
            </a:r>
            <a:r>
              <a:rPr lang="el-GR" i="1" dirty="0" err="1"/>
              <a:t>σαβαχθανί</a:t>
            </a:r>
            <a:r>
              <a:rPr lang="el-GR" i="1" dirty="0"/>
              <a:t> </a:t>
            </a:r>
            <a:r>
              <a:rPr lang="el-GR" dirty="0"/>
              <a:t>(«άκου» τη  γλώσσα των Εβδομήκοντα)</a:t>
            </a:r>
          </a:p>
          <a:p>
            <a:pPr algn="just"/>
            <a:r>
              <a:rPr lang="el-GR" dirty="0"/>
              <a:t>5. </a:t>
            </a:r>
            <a:r>
              <a:rPr lang="el-GR" b="1" dirty="0"/>
              <a:t>Ονόματα </a:t>
            </a:r>
            <a:r>
              <a:rPr lang="el-GR" dirty="0"/>
              <a:t>(«Χριστός») + «δογματικοί»  όροι» (λύτρωση) = </a:t>
            </a:r>
            <a:r>
              <a:rPr lang="el-GR" dirty="0">
                <a:highlight>
                  <a:srgbClr val="FFFF00"/>
                </a:highlight>
              </a:rPr>
              <a:t>Συμπυκνωμένες</a:t>
            </a:r>
            <a:r>
              <a:rPr lang="el-GR" dirty="0"/>
              <a:t> Ιστορίες (όχι ξύλινη γλώσσα)</a:t>
            </a:r>
          </a:p>
          <a:p>
            <a:r>
              <a:rPr lang="el-GR" dirty="0"/>
              <a:t>6.</a:t>
            </a:r>
            <a:r>
              <a:rPr lang="el-GR" b="1" dirty="0"/>
              <a:t> Γεωγραφία </a:t>
            </a:r>
            <a:r>
              <a:rPr lang="el-GR" dirty="0"/>
              <a:t>(Κρανίου Τόπος) + </a:t>
            </a:r>
            <a:r>
              <a:rPr lang="el-GR" b="1" dirty="0"/>
              <a:t>Εορτή </a:t>
            </a:r>
            <a:r>
              <a:rPr lang="el-GR" b="1" dirty="0" err="1"/>
              <a:t>Πεσάχ</a:t>
            </a:r>
            <a:r>
              <a:rPr lang="el-GR" b="1" dirty="0"/>
              <a:t>  </a:t>
            </a:r>
            <a:r>
              <a:rPr lang="el-GR" dirty="0"/>
              <a:t>(Πάσχα)</a:t>
            </a:r>
          </a:p>
          <a:p>
            <a:pPr marL="0" indent="0">
              <a:buNone/>
            </a:pPr>
            <a:endParaRPr lang="el-GR" dirty="0"/>
          </a:p>
        </p:txBody>
      </p:sp>
      <p:sp>
        <p:nvSpPr>
          <p:cNvPr id="4" name="Θέση περιεχομένου 3">
            <a:extLst>
              <a:ext uri="{FF2B5EF4-FFF2-40B4-BE49-F238E27FC236}">
                <a16:creationId xmlns:a16="http://schemas.microsoft.com/office/drawing/2014/main" id="{F616EA87-8130-4087-B9AA-F49425191973}"/>
              </a:ext>
            </a:extLst>
          </p:cNvPr>
          <p:cNvSpPr>
            <a:spLocks noGrp="1"/>
          </p:cNvSpPr>
          <p:nvPr>
            <p:ph sz="half" idx="2"/>
          </p:nvPr>
        </p:nvSpPr>
        <p:spPr/>
        <p:txBody>
          <a:bodyPr>
            <a:normAutofit fontScale="85000" lnSpcReduction="10000"/>
          </a:bodyPr>
          <a:lstStyle/>
          <a:p>
            <a:pPr algn="just"/>
            <a:r>
              <a:rPr lang="el-GR" dirty="0"/>
              <a:t>1. Ο Θεός είναι Πρόσωπο. </a:t>
            </a:r>
            <a:r>
              <a:rPr lang="el-GR" dirty="0" err="1"/>
              <a:t>Αββά</a:t>
            </a:r>
            <a:r>
              <a:rPr lang="el-GR" dirty="0"/>
              <a:t> – Πατέρας </a:t>
            </a:r>
          </a:p>
          <a:p>
            <a:pPr algn="just"/>
            <a:r>
              <a:rPr lang="el-GR" dirty="0"/>
              <a:t>2. Ο Θεός </a:t>
            </a:r>
            <a:r>
              <a:rPr lang="el-GR" dirty="0" err="1"/>
              <a:t>συν+Ομιλεί</a:t>
            </a:r>
            <a:r>
              <a:rPr lang="el-GR" dirty="0"/>
              <a:t> στην Ιστορία μέσω του Λόγου και ενός συγκεκριμένου λαού.</a:t>
            </a:r>
          </a:p>
          <a:p>
            <a:pPr algn="just"/>
            <a:r>
              <a:rPr lang="el-GR" dirty="0"/>
              <a:t>3. Οι Περικοπές δεν είναι ρεπορτάζ ούτε ντοκιμαντέρ.</a:t>
            </a:r>
          </a:p>
          <a:p>
            <a:pPr algn="just"/>
            <a:r>
              <a:rPr lang="el-GR" dirty="0"/>
              <a:t>4. Θέλουν να οικοδομήσουν την Πίστη Θεού – </a:t>
            </a:r>
            <a:r>
              <a:rPr lang="el-GR" dirty="0">
                <a:highlight>
                  <a:srgbClr val="FFFF00"/>
                </a:highlight>
              </a:rPr>
              <a:t>πιστότητα </a:t>
            </a:r>
            <a:r>
              <a:rPr lang="el-GR" dirty="0"/>
              <a:t>στον </a:t>
            </a:r>
            <a:r>
              <a:rPr lang="el-GR" i="1" dirty="0"/>
              <a:t>Κύριο</a:t>
            </a:r>
            <a:r>
              <a:rPr lang="el-GR" dirty="0"/>
              <a:t> Ιησού και να αλλάξουν το λογισμικό της ύπαρξης.</a:t>
            </a:r>
          </a:p>
        </p:txBody>
      </p:sp>
    </p:spTree>
    <p:extLst>
      <p:ext uri="{BB962C8B-B14F-4D97-AF65-F5344CB8AC3E}">
        <p14:creationId xmlns:p14="http://schemas.microsoft.com/office/powerpoint/2010/main" val="46309063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Ανασκόπηση">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ΙΑΑ_presentation new</Template>
  <TotalTime>20646</TotalTime>
  <Words>6830</Words>
  <Application>Microsoft Office PowerPoint</Application>
  <PresentationFormat>Ευρεία οθόνη</PresentationFormat>
  <Paragraphs>345</Paragraphs>
  <Slides>37</Slides>
  <Notes>0</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37</vt:i4>
      </vt:variant>
    </vt:vector>
  </HeadingPairs>
  <TitlesOfParts>
    <vt:vector size="50" baseType="lpstr">
      <vt:lpstr>Arial</vt:lpstr>
      <vt:lpstr>ArialMT</vt:lpstr>
      <vt:lpstr>Bookman Old Style</vt:lpstr>
      <vt:lpstr>Calibri</vt:lpstr>
      <vt:lpstr>Cambria</vt:lpstr>
      <vt:lpstr>Franklin Gothic Book</vt:lpstr>
      <vt:lpstr>Helvetica Neue</vt:lpstr>
      <vt:lpstr>Palatino Linotype</vt:lpstr>
      <vt:lpstr>Perpetua</vt:lpstr>
      <vt:lpstr>Symbol</vt:lpstr>
      <vt:lpstr>Times New Roman</vt:lpstr>
      <vt:lpstr>Wingdings 2</vt:lpstr>
      <vt:lpstr>1_RetrospectVTI</vt:lpstr>
      <vt:lpstr>Αποκωδικοποιώντας το Μήνυμα των Επιστολών του Παύλου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ΠΩΣ «ακούμε» ΤΗ ΓΡΑΦΗ:  Θεέ μου, Θεέ μου γιατί με Εξόρισες;</vt:lpstr>
      <vt:lpstr>ΧΑΡΑΚΤΗΡΙΣΤΙΚΑ ΑΠΟΦΘΕΓΜΑΤΑ ΣΧΕΤΙΚΑ ΜΕ ΤΗ ΜΕΛΕΤΗ ΤΗΣ Α.Γ. </vt:lpstr>
      <vt:lpstr>Περικοπές ως «παρτιτούρες»</vt:lpstr>
      <vt:lpstr>                 Η ΑΓΙΑ ΓΡΑΦΗ ΣΤΗΝ ΑΝΑΤΟΛΗ</vt:lpstr>
      <vt:lpstr>ΕΙΣΑΓΩΓΗ ΑΓΙΟΥ ΝΙΚΟΔΗΜΟΥ ΣΤΟΝ ΠΑΥΛΟ </vt:lpstr>
      <vt:lpstr>Ειδικότερα η Προς Ρωμαίους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ΠΑΡΟΥΣΙΑΣΗΣ</dc:title>
  <dc:creator>Natasa Theodosiou</dc:creator>
  <cp:lastModifiedBy>sotdespo@o365.uoa.gr</cp:lastModifiedBy>
  <cp:revision>61</cp:revision>
  <cp:lastPrinted>2021-02-22T08:30:07Z</cp:lastPrinted>
  <dcterms:created xsi:type="dcterms:W3CDTF">2021-02-18T15:35:39Z</dcterms:created>
  <dcterms:modified xsi:type="dcterms:W3CDTF">2022-01-29T16:15:45Z</dcterms:modified>
</cp:coreProperties>
</file>