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2" r:id="rId4"/>
    <p:sldId id="258" r:id="rId5"/>
    <p:sldId id="259" r:id="rId6"/>
    <p:sldId id="260" r:id="rId7"/>
    <p:sldId id="275" r:id="rId8"/>
    <p:sldId id="269" r:id="rId9"/>
    <p:sldId id="270" r:id="rId10"/>
    <p:sldId id="266" r:id="rId11"/>
    <p:sldId id="267" r:id="rId12"/>
    <p:sldId id="274" r:id="rId13"/>
    <p:sldId id="273" r:id="rId14"/>
    <p:sldId id="257" r:id="rId15"/>
    <p:sldId id="261" r:id="rId16"/>
    <p:sldId id="262" r:id="rId17"/>
    <p:sldId id="263"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77D181-81E6-474A-895B-2B3DC0C9093C}"/>
              </a:ext>
            </a:extLst>
          </p:cNvPr>
          <p:cNvSpPr>
            <a:spLocks noGrp="1"/>
          </p:cNvSpPr>
          <p:nvPr>
            <p:ph type="ctrTitle"/>
          </p:nvPr>
        </p:nvSpPr>
        <p:spPr>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r"/>
            <a:r>
              <a:rPr lang="el-GR" b="1" dirty="0"/>
              <a:t>ΟΙ ΒΑΣΙΚΕΣ ΚΑΤΕΥΘΥΝΣΕΙΣ ΓΙΑ ΤΗΝ ΕΚΠΟΝΗΣΗ ΤΟΥ ΝΕΟΥ Π.Σ. ΓΙΑ ΤΟ ΜΑΘΗΜΑ ΤΩΝ ΘΡΗΣΚΕΥΤΙΚΩΝ</a:t>
            </a:r>
            <a:endParaRPr lang="el-GR" dirty="0"/>
          </a:p>
        </p:txBody>
      </p:sp>
      <p:sp>
        <p:nvSpPr>
          <p:cNvPr id="3" name="Υπότιτλος 2">
            <a:extLst>
              <a:ext uri="{FF2B5EF4-FFF2-40B4-BE49-F238E27FC236}">
                <a16:creationId xmlns:a16="http://schemas.microsoft.com/office/drawing/2014/main" id="{8BB217A3-B288-471C-8C22-640113AB8D2F}"/>
              </a:ext>
            </a:extLst>
          </p:cNvPr>
          <p:cNvSpPr>
            <a:spLocks noGrp="1"/>
          </p:cNvSpPr>
          <p:nvPr>
            <p:ph type="subTitle"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l-GR" sz="2000" b="1" dirty="0">
                <a:solidFill>
                  <a:srgbClr val="FFC000"/>
                </a:solidFill>
              </a:rPr>
              <a:t>Η </a:t>
            </a:r>
            <a:r>
              <a:rPr lang="en-US" sz="2000" b="1" dirty="0">
                <a:solidFill>
                  <a:srgbClr val="FFC000"/>
                </a:solidFill>
              </a:rPr>
              <a:t>Φυσιογνωμία του γνωστικού αντικειμένου</a:t>
            </a:r>
            <a:endParaRPr lang="el-GR" sz="2000" b="1" dirty="0">
              <a:solidFill>
                <a:srgbClr val="FFC000"/>
              </a:solidFill>
            </a:endParaRPr>
          </a:p>
          <a:p>
            <a:r>
              <a:rPr lang="el-GR" sz="2000" b="1" dirty="0">
                <a:solidFill>
                  <a:srgbClr val="FFC000"/>
                </a:solidFill>
              </a:rPr>
              <a:t>στα νέα ΠΣ του Μαθήματος των Θρησκευτικών</a:t>
            </a:r>
            <a:endParaRPr lang="el-GR" sz="2000" dirty="0">
              <a:solidFill>
                <a:srgbClr val="FFC000"/>
              </a:solidFill>
            </a:endParaRPr>
          </a:p>
        </p:txBody>
      </p:sp>
    </p:spTree>
    <p:extLst>
      <p:ext uri="{BB962C8B-B14F-4D97-AF65-F5344CB8AC3E}">
        <p14:creationId xmlns:p14="http://schemas.microsoft.com/office/powerpoint/2010/main" val="4234092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805AC18-18F0-4DF8-A839-7F8AEB1253EB}"/>
              </a:ext>
            </a:extLst>
          </p:cNvPr>
          <p:cNvPicPr>
            <a:picLocks noChangeAspect="1"/>
          </p:cNvPicPr>
          <p:nvPr/>
        </p:nvPicPr>
        <p:blipFill>
          <a:blip r:embed="rId2"/>
          <a:stretch>
            <a:fillRect/>
          </a:stretch>
        </p:blipFill>
        <p:spPr>
          <a:xfrm>
            <a:off x="1504950" y="271462"/>
            <a:ext cx="9182100" cy="6315075"/>
          </a:xfrm>
          <a:prstGeom prst="rect">
            <a:avLst/>
          </a:prstGeom>
        </p:spPr>
      </p:pic>
    </p:spTree>
    <p:extLst>
      <p:ext uri="{BB962C8B-B14F-4D97-AF65-F5344CB8AC3E}">
        <p14:creationId xmlns:p14="http://schemas.microsoft.com/office/powerpoint/2010/main" val="3943809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7A7326C-269E-4636-B6EA-07758DC67BF3}"/>
              </a:ext>
            </a:extLst>
          </p:cNvPr>
          <p:cNvPicPr>
            <a:picLocks noChangeAspect="1"/>
          </p:cNvPicPr>
          <p:nvPr/>
        </p:nvPicPr>
        <p:blipFill>
          <a:blip r:embed="rId2"/>
          <a:stretch>
            <a:fillRect/>
          </a:stretch>
        </p:blipFill>
        <p:spPr>
          <a:xfrm>
            <a:off x="1618869" y="1139571"/>
            <a:ext cx="8602237" cy="4824000"/>
          </a:xfrm>
          <a:prstGeom prst="rect">
            <a:avLst/>
          </a:prstGeom>
        </p:spPr>
      </p:pic>
    </p:spTree>
    <p:extLst>
      <p:ext uri="{BB962C8B-B14F-4D97-AF65-F5344CB8AC3E}">
        <p14:creationId xmlns:p14="http://schemas.microsoft.com/office/powerpoint/2010/main" val="2705025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0BF7E-4F4C-4FF0-9584-180E55E14C04}"/>
              </a:ext>
            </a:extLst>
          </p:cNvPr>
          <p:cNvSpPr>
            <a:spLocks noGrp="1"/>
          </p:cNvSpPr>
          <p:nvPr>
            <p:ph type="title"/>
          </p:nvPr>
        </p:nvSpPr>
        <p:spPr/>
        <p:txBody>
          <a:bodyPr/>
          <a:lstStyle/>
          <a:p>
            <a:pPr algn="ctr"/>
            <a:r>
              <a:rPr lang="el-GR" dirty="0">
                <a:solidFill>
                  <a:srgbClr val="FFC000"/>
                </a:solidFill>
              </a:rPr>
              <a:t>Η </a:t>
            </a:r>
            <a:r>
              <a:rPr lang="el-GR" dirty="0" err="1">
                <a:solidFill>
                  <a:srgbClr val="FFC000"/>
                </a:solidFill>
              </a:rPr>
              <a:t>αναγκη</a:t>
            </a:r>
            <a:r>
              <a:rPr lang="el-GR" dirty="0">
                <a:solidFill>
                  <a:srgbClr val="FFC000"/>
                </a:solidFill>
              </a:rPr>
              <a:t> </a:t>
            </a:r>
            <a:r>
              <a:rPr lang="el-GR" dirty="0" err="1">
                <a:solidFill>
                  <a:srgbClr val="FFC000"/>
                </a:solidFill>
              </a:rPr>
              <a:t>παιδειασ</a:t>
            </a:r>
            <a:r>
              <a:rPr lang="el-GR" dirty="0">
                <a:solidFill>
                  <a:srgbClr val="FFC000"/>
                </a:solidFill>
              </a:rPr>
              <a:t> και </a:t>
            </a:r>
            <a:r>
              <a:rPr lang="el-GR" dirty="0" err="1">
                <a:solidFill>
                  <a:srgbClr val="FFC000"/>
                </a:solidFill>
              </a:rPr>
              <a:t>γνωσησ</a:t>
            </a:r>
            <a:r>
              <a:rPr lang="el-GR" dirty="0">
                <a:solidFill>
                  <a:srgbClr val="FFC000"/>
                </a:solidFill>
              </a:rPr>
              <a:t> </a:t>
            </a:r>
            <a:r>
              <a:rPr lang="el-GR" dirty="0" err="1">
                <a:solidFill>
                  <a:srgbClr val="FFC000"/>
                </a:solidFill>
              </a:rPr>
              <a:t>τησ</a:t>
            </a:r>
            <a:r>
              <a:rPr lang="el-GR" dirty="0">
                <a:solidFill>
                  <a:srgbClr val="FFC000"/>
                </a:solidFill>
              </a:rPr>
              <a:t> </a:t>
            </a:r>
            <a:r>
              <a:rPr lang="el-GR" dirty="0" err="1">
                <a:solidFill>
                  <a:srgbClr val="FFC000"/>
                </a:solidFill>
              </a:rPr>
              <a:t>πολιτισμικησ</a:t>
            </a:r>
            <a:r>
              <a:rPr lang="el-GR" dirty="0">
                <a:solidFill>
                  <a:srgbClr val="FFC000"/>
                </a:solidFill>
              </a:rPr>
              <a:t> </a:t>
            </a:r>
            <a:r>
              <a:rPr lang="el-GR" dirty="0" err="1">
                <a:solidFill>
                  <a:srgbClr val="FFC000"/>
                </a:solidFill>
              </a:rPr>
              <a:t>μασ</a:t>
            </a:r>
            <a:r>
              <a:rPr lang="el-GR" dirty="0">
                <a:solidFill>
                  <a:srgbClr val="FFC000"/>
                </a:solidFill>
              </a:rPr>
              <a:t> </a:t>
            </a:r>
            <a:r>
              <a:rPr lang="el-GR" dirty="0" err="1">
                <a:solidFill>
                  <a:srgbClr val="FFC000"/>
                </a:solidFill>
              </a:rPr>
              <a:t>ταυτοτητασ</a:t>
            </a:r>
            <a:endParaRPr lang="el-GR" dirty="0">
              <a:solidFill>
                <a:srgbClr val="FFC000"/>
              </a:solidFill>
            </a:endParaRPr>
          </a:p>
        </p:txBody>
      </p:sp>
      <p:pic>
        <p:nvPicPr>
          <p:cNvPr id="4" name="Θέση περιεχομένου 3">
            <a:extLst>
              <a:ext uri="{FF2B5EF4-FFF2-40B4-BE49-F238E27FC236}">
                <a16:creationId xmlns:a16="http://schemas.microsoft.com/office/drawing/2014/main" id="{F632F781-70A9-4C58-9959-658A234C3E16}"/>
              </a:ext>
            </a:extLst>
          </p:cNvPr>
          <p:cNvPicPr>
            <a:picLocks noGrp="1" noChangeAspect="1"/>
          </p:cNvPicPr>
          <p:nvPr>
            <p:ph idx="1"/>
          </p:nvPr>
        </p:nvPicPr>
        <p:blipFill>
          <a:blip r:embed="rId2"/>
          <a:stretch>
            <a:fillRect/>
          </a:stretch>
        </p:blipFill>
        <p:spPr>
          <a:xfrm>
            <a:off x="998538" y="1283622"/>
            <a:ext cx="8534400" cy="2514343"/>
          </a:xfrm>
          <a:prstGeom prst="rect">
            <a:avLst/>
          </a:prstGeom>
        </p:spPr>
      </p:pic>
    </p:spTree>
    <p:extLst>
      <p:ext uri="{BB962C8B-B14F-4D97-AF65-F5344CB8AC3E}">
        <p14:creationId xmlns:p14="http://schemas.microsoft.com/office/powerpoint/2010/main" val="1423509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D0D97C0-2F20-443E-A11A-B783D4EC12FD}"/>
              </a:ext>
            </a:extLst>
          </p:cNvPr>
          <p:cNvSpPr/>
          <p:nvPr/>
        </p:nvSpPr>
        <p:spPr>
          <a:xfrm>
            <a:off x="952500" y="622016"/>
            <a:ext cx="10858500" cy="5447645"/>
          </a:xfrm>
          <a:prstGeom prst="rect">
            <a:avLst/>
          </a:prstGeom>
        </p:spPr>
        <p:txBody>
          <a:bodyPr wrap="square">
            <a:spAutoFit/>
          </a:bodyPr>
          <a:lstStyle/>
          <a:p>
            <a:pPr>
              <a:lnSpc>
                <a:spcPct val="107000"/>
              </a:lnSpc>
              <a:spcAft>
                <a:spcPts val="800"/>
              </a:spcAft>
            </a:pPr>
            <a:r>
              <a:rPr lang="el-GR" sz="2400" b="1" u="sng" kern="1800" dirty="0">
                <a:solidFill>
                  <a:schemeClr val="accent6">
                    <a:lumMod val="75000"/>
                  </a:schemeClr>
                </a:solidFill>
                <a:latin typeface="Calibri Light" panose="020F0302020204030204" pitchFamily="34" charset="0"/>
                <a:ea typeface="Times New Roman" panose="02020603050405020304" pitchFamily="18" charset="0"/>
                <a:cs typeface="Times New Roman" panose="02020603050405020304" pitchFamily="18" charset="0"/>
              </a:rPr>
              <a:t>Πώς μπορεί ένα μάθημα Ορθόδοξης παιδείας να συμβάλει στον Πολιτισμό μας;</a:t>
            </a:r>
            <a:endParaRPr lang="el-GR" sz="2400" u="sng"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b="1" kern="1800" dirty="0">
                <a:solidFill>
                  <a:srgbClr val="555555"/>
                </a:solidFill>
                <a:latin typeface="Calibri Light" panose="020F0302020204030204" pitchFamily="34" charset="0"/>
                <a:ea typeface="Times New Roman" panose="02020603050405020304" pitchFamily="18" charset="0"/>
                <a:cs typeface="Times New Roman" panose="02020603050405020304" pitchFamily="18" charset="0"/>
              </a:rPr>
              <a:t>(ενδεικτικά)</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Εκκλησία και ελληνισμός</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Οικουμενικό Πατριαρχείο</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err="1">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Πρεσβυγενή</a:t>
            </a: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 Πατριαρχεία εν γένει</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Η Ορθοδοξία στον κόσμο σήμερα</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Ιεραποστολή: Μαύρος και κίτρινος Χριστός</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Ο άλλος: Το Ολοκαύτωμα και η Ορθόδοξη Εκκλησία </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Ναζισμός </a:t>
            </a:r>
            <a:r>
              <a:rPr lang="en-US"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Vs </a:t>
            </a: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Χριστιανικής Αγάπης</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Ο ρεαλισμός του ανθρώπινου σώματος</a:t>
            </a:r>
            <a:endParaRPr lang="el-GR" sz="2400" dirty="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Τα </a:t>
            </a:r>
            <a:r>
              <a:rPr lang="el-GR" sz="2400" b="1" kern="1800" dirty="0" err="1">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βιοηθικά</a:t>
            </a:r>
            <a:r>
              <a:rPr lang="el-GR" sz="2400" b="1" kern="1800" dirty="0">
                <a:solidFill>
                  <a:schemeClr val="accent5">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 προβλήματα διαμορφώνουν τον σύγχρονο κόσμο;</a:t>
            </a:r>
            <a:endParaRPr lang="el-GR" sz="24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570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88FCE3-B2E7-4FB0-A020-A2FA9B735299}"/>
              </a:ext>
            </a:extLst>
          </p:cNvPr>
          <p:cNvSpPr>
            <a:spLocks noGrp="1"/>
          </p:cNvSpPr>
          <p:nvPr>
            <p:ph type="title"/>
          </p:nvPr>
        </p:nvSpPr>
        <p:spPr/>
        <p:txBody>
          <a:bodyPr/>
          <a:lstStyle/>
          <a:p>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Το Μ</a:t>
            </a:r>
            <a:r>
              <a:rPr lang="en-US"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A</a:t>
            </a:r>
            <a:r>
              <a:rPr lang="el-GR" b="1" i="1" dirty="0" err="1">
                <a:solidFill>
                  <a:srgbClr val="FFC000"/>
                </a:solidFill>
                <a:latin typeface="Calibri" panose="020F0502020204030204" pitchFamily="34" charset="0"/>
                <a:ea typeface="Times New Roman" panose="02020603050405020304" pitchFamily="18" charset="0"/>
                <a:cs typeface="Calibri Light" panose="020F0302020204030204" pitchFamily="34" charset="0"/>
              </a:rPr>
              <a:t>θημα</a:t>
            </a:r>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 των </a:t>
            </a:r>
            <a:r>
              <a:rPr lang="el-GR" b="1" i="1" dirty="0" err="1">
                <a:solidFill>
                  <a:srgbClr val="FFC000"/>
                </a:solidFill>
                <a:latin typeface="Calibri" panose="020F0502020204030204" pitchFamily="34" charset="0"/>
                <a:ea typeface="Times New Roman" panose="02020603050405020304" pitchFamily="18" charset="0"/>
                <a:cs typeface="Calibri Light" panose="020F0302020204030204" pitchFamily="34" charset="0"/>
              </a:rPr>
              <a:t>ΘρησκευτικΩν</a:t>
            </a:r>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 </a:t>
            </a:r>
            <a:r>
              <a:rPr lang="el-GR" b="1" i="1" dirty="0" err="1">
                <a:solidFill>
                  <a:srgbClr val="FFC000"/>
                </a:solidFill>
                <a:latin typeface="Calibri" panose="020F0502020204030204" pitchFamily="34" charset="0"/>
                <a:ea typeface="Times New Roman" panose="02020603050405020304" pitchFamily="18" charset="0"/>
                <a:cs typeface="Calibri Light" panose="020F0302020204030204" pitchFamily="34" charset="0"/>
              </a:rPr>
              <a:t>οργανικΑ</a:t>
            </a:r>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 </a:t>
            </a:r>
            <a:r>
              <a:rPr lang="el-GR" b="1" i="1" dirty="0" err="1">
                <a:solidFill>
                  <a:srgbClr val="FFC000"/>
                </a:solidFill>
                <a:latin typeface="Calibri" panose="020F0502020204030204" pitchFamily="34" charset="0"/>
                <a:ea typeface="Times New Roman" panose="02020603050405020304" pitchFamily="18" charset="0"/>
                <a:cs typeface="Calibri Light" panose="020F0302020204030204" pitchFamily="34" charset="0"/>
              </a:rPr>
              <a:t>ενταγμΕνο</a:t>
            </a:r>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 στην </a:t>
            </a:r>
            <a:r>
              <a:rPr lang="el-GR" b="1" i="1" dirty="0" err="1">
                <a:solidFill>
                  <a:srgbClr val="FFC000"/>
                </a:solidFill>
                <a:latin typeface="Calibri" panose="020F0502020204030204" pitchFamily="34" charset="0"/>
                <a:ea typeface="Times New Roman" panose="02020603050405020304" pitchFamily="18" charset="0"/>
                <a:cs typeface="Calibri Light" panose="020F0302020204030204" pitchFamily="34" charset="0"/>
              </a:rPr>
              <a:t>ΕκπαΙδευση</a:t>
            </a:r>
            <a:r>
              <a:rPr lang="el-GR" b="1" i="1" dirty="0">
                <a:solidFill>
                  <a:srgbClr val="FFC000"/>
                </a:solidFill>
                <a:latin typeface="Calibri" panose="020F0502020204030204" pitchFamily="34" charset="0"/>
                <a:ea typeface="Times New Roman" panose="02020603050405020304" pitchFamily="18" charset="0"/>
                <a:cs typeface="Calibri Light" panose="020F0302020204030204" pitchFamily="34" charset="0"/>
              </a:rPr>
              <a:t> </a:t>
            </a:r>
            <a:endParaRPr lang="el-GR" dirty="0">
              <a:solidFill>
                <a:srgbClr val="FFC000"/>
              </a:solidFill>
            </a:endParaRPr>
          </a:p>
        </p:txBody>
      </p:sp>
      <p:sp>
        <p:nvSpPr>
          <p:cNvPr id="3" name="Θέση κειμένου 2">
            <a:extLst>
              <a:ext uri="{FF2B5EF4-FFF2-40B4-BE49-F238E27FC236}">
                <a16:creationId xmlns:a16="http://schemas.microsoft.com/office/drawing/2014/main" id="{0DCACFCA-41FD-44C0-97ED-D4F9FB4B5169}"/>
              </a:ext>
            </a:extLst>
          </p:cNvPr>
          <p:cNvSpPr>
            <a:spLocks noGrp="1"/>
          </p:cNvSpPr>
          <p:nvPr>
            <p:ph type="body" idx="1"/>
          </p:nvPr>
        </p:nvSpPr>
        <p:spPr/>
        <p:txBody>
          <a:bodyPr/>
          <a:lstStyle/>
          <a:p>
            <a:endParaRPr lang="el-GR" dirty="0"/>
          </a:p>
        </p:txBody>
      </p:sp>
      <p:pic>
        <p:nvPicPr>
          <p:cNvPr id="8" name="Θέση περιεχομένου 7">
            <a:extLst>
              <a:ext uri="{FF2B5EF4-FFF2-40B4-BE49-F238E27FC236}">
                <a16:creationId xmlns:a16="http://schemas.microsoft.com/office/drawing/2014/main" id="{EBAD8EAB-CA5D-4487-9E42-2B03783A5768}"/>
              </a:ext>
            </a:extLst>
          </p:cNvPr>
          <p:cNvPicPr>
            <a:picLocks noGrp="1" noChangeAspect="1"/>
          </p:cNvPicPr>
          <p:nvPr>
            <p:ph sz="half" idx="2"/>
          </p:nvPr>
        </p:nvPicPr>
        <p:blipFill>
          <a:blip r:embed="rId2"/>
          <a:stretch>
            <a:fillRect/>
          </a:stretch>
        </p:blipFill>
        <p:spPr>
          <a:xfrm>
            <a:off x="1077617" y="1268600"/>
            <a:ext cx="4544250" cy="3024000"/>
          </a:xfrm>
        </p:spPr>
      </p:pic>
      <p:sp>
        <p:nvSpPr>
          <p:cNvPr id="5" name="Θέση κειμένου 4">
            <a:extLst>
              <a:ext uri="{FF2B5EF4-FFF2-40B4-BE49-F238E27FC236}">
                <a16:creationId xmlns:a16="http://schemas.microsoft.com/office/drawing/2014/main" id="{10BD24F3-3F6F-439D-A9D8-DC11C277AE06}"/>
              </a:ext>
            </a:extLst>
          </p:cNvPr>
          <p:cNvSpPr>
            <a:spLocks noGrp="1"/>
          </p:cNvSpPr>
          <p:nvPr>
            <p:ph type="body" sz="quarter" idx="3"/>
          </p:nvPr>
        </p:nvSpPr>
        <p:spPr/>
        <p:txBody>
          <a:bodyPr/>
          <a:lstStyle/>
          <a:p>
            <a:endParaRPr lang="el-GR" dirty="0"/>
          </a:p>
        </p:txBody>
      </p:sp>
      <p:sp>
        <p:nvSpPr>
          <p:cNvPr id="6" name="Θέση περιεχομένου 5">
            <a:extLst>
              <a:ext uri="{FF2B5EF4-FFF2-40B4-BE49-F238E27FC236}">
                <a16:creationId xmlns:a16="http://schemas.microsoft.com/office/drawing/2014/main" id="{3A073FD7-35CD-4C9C-B537-D7F7F4B339DA}"/>
              </a:ext>
            </a:extLst>
          </p:cNvPr>
          <p:cNvSpPr>
            <a:spLocks noGrp="1"/>
          </p:cNvSpPr>
          <p:nvPr>
            <p:ph sz="quarter" idx="4"/>
          </p:nvPr>
        </p:nvSpPr>
        <p:spPr>
          <a:xfrm>
            <a:off x="5806545" y="1262062"/>
            <a:ext cx="5080530" cy="3030538"/>
          </a:xfrm>
        </p:spPr>
        <p:txBody>
          <a:bodyPr>
            <a:normAutofit fontScale="85000" lnSpcReduction="10000"/>
          </a:bodyPr>
          <a:lstStyle/>
          <a:p>
            <a:pPr marL="0" indent="0">
              <a:buNone/>
            </a:pPr>
            <a:r>
              <a:rPr lang="el-GR" dirty="0"/>
              <a:t>Το Μάθημα των Θρησκευτικών εντάσσεται στον κανόνα των υποχρεωτικών σχολικών μαθημάτων, τα οποία διδάσκονται στην Πρωτοβάθμια και Δευτεροβάθμια Εκπαίδευση του ελληνικού Σχολείου. </a:t>
            </a:r>
            <a:r>
              <a:rPr lang="el-GR" dirty="0">
                <a:solidFill>
                  <a:schemeClr val="accent2"/>
                </a:solidFill>
              </a:rPr>
              <a:t>Η οργάνωση και η λειτουργία του θεμελιώνονται στο Σύνταγμα της Ελλάδας, στους Νόμους του Ελληνικού Κράτους και τις αποφάσεις του ΕΔΔΑ</a:t>
            </a:r>
            <a:r>
              <a:rPr lang="el-GR" dirty="0"/>
              <a:t>. Βασική αποστολή του Μαθήματος των Θρησκευτικών αποτελεί η «ανάπτυξη της θρησκευτικής συνείδησης», η οποία είναι συνταγματική υποχρέωση του Κράτους. </a:t>
            </a:r>
          </a:p>
        </p:txBody>
      </p:sp>
    </p:spTree>
    <p:extLst>
      <p:ext uri="{BB962C8B-B14F-4D97-AF65-F5344CB8AC3E}">
        <p14:creationId xmlns:p14="http://schemas.microsoft.com/office/powerpoint/2010/main" val="4114533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130E9D-CE4E-4CB8-8017-A7CA114B3905}"/>
              </a:ext>
            </a:extLst>
          </p:cNvPr>
          <p:cNvSpPr>
            <a:spLocks noGrp="1"/>
          </p:cNvSpPr>
          <p:nvPr>
            <p:ph type="title"/>
          </p:nvPr>
        </p:nvSpPr>
        <p:spPr/>
        <p:txBody>
          <a:bodyPr>
            <a:normAutofit fontScale="90000"/>
          </a:bodyPr>
          <a:lstStyle/>
          <a:p>
            <a:r>
              <a:rPr lang="el-GR" b="1" i="1" dirty="0">
                <a:solidFill>
                  <a:srgbClr val="FFC000"/>
                </a:solidFill>
              </a:rPr>
              <a:t>Ο </a:t>
            </a:r>
            <a:r>
              <a:rPr lang="el-GR" b="1" i="1" dirty="0" err="1">
                <a:solidFill>
                  <a:srgbClr val="FFC000"/>
                </a:solidFill>
              </a:rPr>
              <a:t>θεμελιωδης</a:t>
            </a:r>
            <a:r>
              <a:rPr lang="el-GR" b="1" i="1" dirty="0">
                <a:solidFill>
                  <a:srgbClr val="FFC000"/>
                </a:solidFill>
              </a:rPr>
              <a:t> </a:t>
            </a:r>
            <a:r>
              <a:rPr lang="el-GR" b="1" i="1" dirty="0" err="1">
                <a:solidFill>
                  <a:srgbClr val="FFC000"/>
                </a:solidFill>
              </a:rPr>
              <a:t>παιδαγωγικος</a:t>
            </a:r>
            <a:r>
              <a:rPr lang="el-GR" b="1" i="1" dirty="0">
                <a:solidFill>
                  <a:srgbClr val="FFC000"/>
                </a:solidFill>
              </a:rPr>
              <a:t> και </a:t>
            </a:r>
            <a:r>
              <a:rPr lang="el-GR" b="1" i="1" dirty="0" err="1">
                <a:solidFill>
                  <a:srgbClr val="FFC000"/>
                </a:solidFill>
              </a:rPr>
              <a:t>ανθρωπολογικος</a:t>
            </a:r>
            <a:r>
              <a:rPr lang="el-GR" b="1" i="1" dirty="0">
                <a:solidFill>
                  <a:srgbClr val="FFC000"/>
                </a:solidFill>
              </a:rPr>
              <a:t> </a:t>
            </a:r>
            <a:r>
              <a:rPr lang="el-GR" b="1" i="1" dirty="0" err="1">
                <a:solidFill>
                  <a:srgbClr val="FFC000"/>
                </a:solidFill>
              </a:rPr>
              <a:t>προσανατολισμος</a:t>
            </a:r>
            <a:r>
              <a:rPr lang="el-GR" b="1" i="1" dirty="0">
                <a:solidFill>
                  <a:srgbClr val="FFC000"/>
                </a:solidFill>
              </a:rPr>
              <a:t> του </a:t>
            </a:r>
            <a:r>
              <a:rPr lang="el-GR" b="1" i="1" dirty="0" err="1">
                <a:solidFill>
                  <a:srgbClr val="FFC000"/>
                </a:solidFill>
              </a:rPr>
              <a:t>Μαθηματος</a:t>
            </a:r>
            <a:r>
              <a:rPr lang="el-GR" b="1" i="1" dirty="0">
                <a:solidFill>
                  <a:srgbClr val="FFC000"/>
                </a:solidFill>
              </a:rPr>
              <a:t> των </a:t>
            </a:r>
            <a:r>
              <a:rPr lang="el-GR" b="1" i="1" dirty="0" err="1">
                <a:solidFill>
                  <a:srgbClr val="FFC000"/>
                </a:solidFill>
              </a:rPr>
              <a:t>Θρησκευτικων</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C93F506E-BBA2-4571-A233-F86BF172CBBF}"/>
              </a:ext>
            </a:extLst>
          </p:cNvPr>
          <p:cNvSpPr>
            <a:spLocks noGrp="1"/>
          </p:cNvSpPr>
          <p:nvPr>
            <p:ph sz="half" idx="1"/>
          </p:nvPr>
        </p:nvSpPr>
        <p:spPr>
          <a:xfrm>
            <a:off x="343694" y="685800"/>
            <a:ext cx="6124575" cy="3615267"/>
          </a:xfrm>
        </p:spPr>
        <p:txBody>
          <a:bodyPr>
            <a:normAutofit fontScale="62500" lnSpcReduction="20000"/>
          </a:bodyPr>
          <a:lstStyle/>
          <a:p>
            <a:endParaRPr lang="el-GR" dirty="0"/>
          </a:p>
          <a:p>
            <a:pPr marL="0" indent="0">
              <a:lnSpc>
                <a:spcPct val="170000"/>
              </a:lnSpc>
              <a:buNone/>
            </a:pPr>
            <a:r>
              <a:rPr lang="el-GR" sz="2300" dirty="0">
                <a:solidFill>
                  <a:schemeClr val="accent1">
                    <a:lumMod val="50000"/>
                  </a:schemeClr>
                </a:solidFill>
              </a:rPr>
              <a:t>Ειδικότερα, η εκπαίδευση και αγωγή που προσφέρει, αποσκοπούν στην ενίσχυση και την εμπέδωση της θρησκευτικής συνείδησης των ορθόδοξων μαθητών και μαθητριών. Η προοπτική αυτή υπηρετεί την ολόπλευρη ανάπτυξή τους, παρέχοντας όλα τα αναγκαία ερεθίσματα, ώστε να γνωρίζουν τον εαυτό τους, να επικοινωνούν αποτελεσματικά με τους ανθρώπους και τον κόσμο γύρω τους, όπως, επίσης, να αφουγκράζονται και να αντιμετωπίζουν τις μεγάλες προκλήσεις του σύγχρονου κόσμου.</a:t>
            </a:r>
          </a:p>
          <a:p>
            <a:endParaRPr lang="el-GR" dirty="0"/>
          </a:p>
        </p:txBody>
      </p:sp>
      <p:pic>
        <p:nvPicPr>
          <p:cNvPr id="6" name="Θέση περιεχομένου 5">
            <a:extLst>
              <a:ext uri="{FF2B5EF4-FFF2-40B4-BE49-F238E27FC236}">
                <a16:creationId xmlns:a16="http://schemas.microsoft.com/office/drawing/2014/main" id="{9A60B037-4230-4025-B712-D9AD930BEA44}"/>
              </a:ext>
            </a:extLst>
          </p:cNvPr>
          <p:cNvPicPr>
            <a:picLocks noGrp="1" noChangeAspect="1"/>
          </p:cNvPicPr>
          <p:nvPr>
            <p:ph sz="half" idx="2"/>
          </p:nvPr>
        </p:nvPicPr>
        <p:blipFill>
          <a:blip r:embed="rId2"/>
          <a:stretch>
            <a:fillRect/>
          </a:stretch>
        </p:blipFill>
        <p:spPr>
          <a:xfrm>
            <a:off x="6468269" y="685800"/>
            <a:ext cx="3614738" cy="3614738"/>
          </a:xfrm>
        </p:spPr>
      </p:pic>
    </p:spTree>
    <p:extLst>
      <p:ext uri="{BB962C8B-B14F-4D97-AF65-F5344CB8AC3E}">
        <p14:creationId xmlns:p14="http://schemas.microsoft.com/office/powerpoint/2010/main" val="22592131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956951-0B3A-42C6-8B5F-F745E5EB36F3}"/>
              </a:ext>
            </a:extLst>
          </p:cNvPr>
          <p:cNvSpPr>
            <a:spLocks noGrp="1"/>
          </p:cNvSpPr>
          <p:nvPr>
            <p:ph type="title"/>
          </p:nvPr>
        </p:nvSpPr>
        <p:spPr>
          <a:xfrm>
            <a:off x="684212" y="4533900"/>
            <a:ext cx="8534400" cy="1460499"/>
          </a:xfrm>
        </p:spPr>
        <p:txBody>
          <a:bodyPr>
            <a:normAutofit fontScale="90000"/>
          </a:bodyPr>
          <a:lstStyle/>
          <a:p>
            <a:r>
              <a:rPr lang="el-GR" b="1" i="1" dirty="0">
                <a:solidFill>
                  <a:srgbClr val="FFC000"/>
                </a:solidFill>
              </a:rPr>
              <a:t>Το </a:t>
            </a:r>
            <a:r>
              <a:rPr lang="el-GR" b="1" i="1" dirty="0" err="1">
                <a:solidFill>
                  <a:srgbClr val="FFC000"/>
                </a:solidFill>
              </a:rPr>
              <a:t>ΜΑθημα</a:t>
            </a:r>
            <a:r>
              <a:rPr lang="el-GR" b="1" i="1" dirty="0">
                <a:solidFill>
                  <a:srgbClr val="FFC000"/>
                </a:solidFill>
              </a:rPr>
              <a:t> των </a:t>
            </a:r>
            <a:r>
              <a:rPr lang="el-GR" b="1" i="1" dirty="0" err="1">
                <a:solidFill>
                  <a:srgbClr val="FFC000"/>
                </a:solidFill>
              </a:rPr>
              <a:t>ΘρησκευτικΩν</a:t>
            </a:r>
            <a:r>
              <a:rPr lang="el-GR" b="1" i="1" dirty="0">
                <a:solidFill>
                  <a:srgbClr val="FFC000"/>
                </a:solidFill>
              </a:rPr>
              <a:t> ως </a:t>
            </a:r>
            <a:r>
              <a:rPr lang="el-GR" b="1" i="1" dirty="0" err="1">
                <a:solidFill>
                  <a:srgbClr val="FFC000"/>
                </a:solidFill>
              </a:rPr>
              <a:t>μΑθημα</a:t>
            </a:r>
            <a:r>
              <a:rPr lang="el-GR" b="1" i="1" dirty="0">
                <a:solidFill>
                  <a:srgbClr val="FFC000"/>
                </a:solidFill>
              </a:rPr>
              <a:t> </a:t>
            </a:r>
            <a:r>
              <a:rPr lang="el-GR" b="1" i="1" dirty="0" err="1">
                <a:solidFill>
                  <a:srgbClr val="FFC000"/>
                </a:solidFill>
              </a:rPr>
              <a:t>παιδεΙας</a:t>
            </a:r>
            <a:r>
              <a:rPr lang="el-GR" b="1" i="1" dirty="0">
                <a:solidFill>
                  <a:srgbClr val="FFC000"/>
                </a:solidFill>
              </a:rPr>
              <a:t> και </a:t>
            </a:r>
            <a:r>
              <a:rPr lang="el-GR" b="1" i="1" dirty="0" err="1">
                <a:solidFill>
                  <a:srgbClr val="FFC000"/>
                </a:solidFill>
              </a:rPr>
              <a:t>ελληνορθΟδοξου</a:t>
            </a:r>
            <a:r>
              <a:rPr lang="el-GR" b="1" i="1" dirty="0">
                <a:solidFill>
                  <a:srgbClr val="FFC000"/>
                </a:solidFill>
              </a:rPr>
              <a:t> </a:t>
            </a:r>
            <a:r>
              <a:rPr lang="el-GR" b="1" i="1" dirty="0" err="1">
                <a:solidFill>
                  <a:srgbClr val="FFC000"/>
                </a:solidFill>
              </a:rPr>
              <a:t>πολιτισμοΥ</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79C5E092-4852-4B64-A485-B8E338BF99BF}"/>
              </a:ext>
            </a:extLst>
          </p:cNvPr>
          <p:cNvSpPr>
            <a:spLocks noGrp="1"/>
          </p:cNvSpPr>
          <p:nvPr>
            <p:ph idx="1"/>
          </p:nvPr>
        </p:nvSpPr>
        <p:spPr>
          <a:xfrm>
            <a:off x="684212" y="247650"/>
            <a:ext cx="11012488" cy="4286250"/>
          </a:xfrm>
        </p:spPr>
        <p:txBody>
          <a:bodyPr>
            <a:normAutofit fontScale="70000" lnSpcReduction="20000"/>
          </a:bodyPr>
          <a:lstStyle/>
          <a:p>
            <a:pPr marL="0" indent="0">
              <a:buNone/>
            </a:pPr>
            <a:r>
              <a:rPr lang="el-GR" sz="2600" dirty="0">
                <a:solidFill>
                  <a:schemeClr val="accent2">
                    <a:lumMod val="75000"/>
                  </a:schemeClr>
                </a:solidFill>
              </a:rPr>
              <a:t>Το Μάθημα των Θρησκευτικών αποτελεί μάθημα παιδείας διότι συμβάλλει στην καλλιέργεια του ανθρωπίνου προσώπου ως μοναδικής, ανεπανάληπτης και ελεύθερης ύπαρξης</a:t>
            </a:r>
            <a:r>
              <a:rPr lang="el-GR" sz="2600" dirty="0"/>
              <a:t>. </a:t>
            </a:r>
          </a:p>
          <a:p>
            <a:pPr marL="0" indent="0">
              <a:buNone/>
            </a:pPr>
            <a:r>
              <a:rPr lang="el-GR" sz="2600" dirty="0">
                <a:solidFill>
                  <a:schemeClr val="accent2">
                    <a:lumMod val="75000"/>
                  </a:schemeClr>
                </a:solidFill>
              </a:rPr>
              <a:t>Σε αυτό οι μαθητές και μαθήτριες </a:t>
            </a:r>
          </a:p>
          <a:p>
            <a:pPr lvl="0"/>
            <a:r>
              <a:rPr lang="el-GR" sz="2600" dirty="0">
                <a:solidFill>
                  <a:schemeClr val="tx2">
                    <a:lumMod val="40000"/>
                    <a:lumOff val="60000"/>
                  </a:schemeClr>
                </a:solidFill>
              </a:rPr>
              <a:t>καλούνται να αναγνωρίσουν και να συνειδητοποιήσουν τη σημασία της Ορθόδοξης Χριστιανικής παράδοσης, ώστε να αποκτήσουν συναίσθηση της ευθύνης για τη συνέχειά της σε προσωπικό και συλλογικό επίπεδο. </a:t>
            </a:r>
          </a:p>
          <a:p>
            <a:pPr lvl="0"/>
            <a:r>
              <a:rPr lang="el-GR" sz="2600" dirty="0">
                <a:solidFill>
                  <a:schemeClr val="tx2">
                    <a:lumMod val="40000"/>
                    <a:lumOff val="60000"/>
                  </a:schemeClr>
                </a:solidFill>
              </a:rPr>
              <a:t>λαμβάνουν τα απαραίτητα εφόδια, για να δρουν στο μέλλον ως ενεργοί πολίτες του Ελληνικού Κράτους, στο οποίο η παράδοση της Ορθόδοξης Εκκλησίας αποτελεί ζωντανό και λειτουργικό στοιχείο της ιστορικής του ταυτότητας και συστατική παράμετρο του δημόσιου χώρου. </a:t>
            </a:r>
          </a:p>
          <a:p>
            <a:pPr marL="0" indent="0">
              <a:buNone/>
            </a:pPr>
            <a:r>
              <a:rPr lang="el-GR" sz="2600" dirty="0">
                <a:solidFill>
                  <a:schemeClr val="accent2">
                    <a:lumMod val="75000"/>
                  </a:schemeClr>
                </a:solidFill>
              </a:rPr>
              <a:t>Ως εκ τούτου, το μάθημα </a:t>
            </a:r>
          </a:p>
          <a:p>
            <a:pPr lvl="0"/>
            <a:r>
              <a:rPr lang="el-GR" sz="2600" dirty="0">
                <a:solidFill>
                  <a:schemeClr val="tx2">
                    <a:lumMod val="40000"/>
                    <a:lumOff val="60000"/>
                  </a:schemeClr>
                </a:solidFill>
              </a:rPr>
              <a:t>συνιστά ουσιαστική συμβολή στην κατανόηση της ελληνορθόδοξης παράδοσης, πάνω στην οποίαν </a:t>
            </a:r>
            <a:r>
              <a:rPr lang="el-GR" sz="2600" dirty="0" err="1">
                <a:solidFill>
                  <a:schemeClr val="tx2">
                    <a:lumMod val="40000"/>
                    <a:lumOff val="60000"/>
                  </a:schemeClr>
                </a:solidFill>
              </a:rPr>
              <a:t>οικοδομήθηκε</a:t>
            </a:r>
            <a:r>
              <a:rPr lang="el-GR" sz="2600" dirty="0">
                <a:solidFill>
                  <a:schemeClr val="tx2">
                    <a:lumMod val="40000"/>
                    <a:lumOff val="60000"/>
                  </a:schemeClr>
                </a:solidFill>
              </a:rPr>
              <a:t> ο σύγχρονος ελληνικός πολιτισμός. </a:t>
            </a:r>
          </a:p>
          <a:p>
            <a:pPr lvl="0"/>
            <a:r>
              <a:rPr lang="el-GR" sz="2600" dirty="0">
                <a:solidFill>
                  <a:schemeClr val="tx2">
                    <a:lumMod val="40000"/>
                    <a:lumOff val="60000"/>
                  </a:schemeClr>
                </a:solidFill>
              </a:rPr>
              <a:t>προάγει τις διαχρονικές χριστιανικές αξίες, οι οποίες αποτέλεσαν τα θεμέλια του σύγχρονου ευρωπαϊκού πολιτισμού.  </a:t>
            </a:r>
            <a:r>
              <a:rPr lang="el-GR" dirty="0">
                <a:solidFill>
                  <a:schemeClr val="tx2">
                    <a:lumMod val="40000"/>
                    <a:lumOff val="60000"/>
                  </a:schemeClr>
                </a:solidFill>
              </a:rPr>
              <a:t> </a:t>
            </a:r>
          </a:p>
          <a:p>
            <a:endParaRPr lang="el-GR" dirty="0"/>
          </a:p>
        </p:txBody>
      </p:sp>
    </p:spTree>
    <p:extLst>
      <p:ext uri="{BB962C8B-B14F-4D97-AF65-F5344CB8AC3E}">
        <p14:creationId xmlns:p14="http://schemas.microsoft.com/office/powerpoint/2010/main" val="1048757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A5DC4-3CB0-4B3C-9F41-8C7C7C0E92E0}"/>
              </a:ext>
            </a:extLst>
          </p:cNvPr>
          <p:cNvSpPr>
            <a:spLocks noGrp="1"/>
          </p:cNvSpPr>
          <p:nvPr>
            <p:ph type="title"/>
          </p:nvPr>
        </p:nvSpPr>
        <p:spPr>
          <a:xfrm>
            <a:off x="684212" y="4829175"/>
            <a:ext cx="8534400" cy="1238250"/>
          </a:xfrm>
        </p:spPr>
        <p:txBody>
          <a:bodyPr>
            <a:normAutofit fontScale="90000"/>
          </a:bodyPr>
          <a:lstStyle/>
          <a:p>
            <a:r>
              <a:rPr lang="el-GR" b="1" i="1" dirty="0">
                <a:solidFill>
                  <a:srgbClr val="FFC000"/>
                </a:solidFill>
              </a:rPr>
              <a:t>Το </a:t>
            </a:r>
            <a:r>
              <a:rPr lang="el-GR" b="1" i="1" dirty="0" err="1">
                <a:solidFill>
                  <a:srgbClr val="FFC000"/>
                </a:solidFill>
              </a:rPr>
              <a:t>ΜΑθημα</a:t>
            </a:r>
            <a:r>
              <a:rPr lang="el-GR" b="1" i="1" dirty="0">
                <a:solidFill>
                  <a:srgbClr val="FFC000"/>
                </a:solidFill>
              </a:rPr>
              <a:t> των </a:t>
            </a:r>
            <a:r>
              <a:rPr lang="el-GR" b="1" i="1" dirty="0" err="1">
                <a:solidFill>
                  <a:srgbClr val="FFC000"/>
                </a:solidFill>
              </a:rPr>
              <a:t>ΘρησκευτικΩν</a:t>
            </a:r>
            <a:r>
              <a:rPr lang="el-GR" b="1" i="1" dirty="0">
                <a:solidFill>
                  <a:srgbClr val="FFC000"/>
                </a:solidFill>
              </a:rPr>
              <a:t> ως </a:t>
            </a:r>
            <a:r>
              <a:rPr lang="el-GR" b="1" i="1" dirty="0" err="1">
                <a:solidFill>
                  <a:srgbClr val="FFC000"/>
                </a:solidFill>
              </a:rPr>
              <a:t>μΑθημα</a:t>
            </a:r>
            <a:r>
              <a:rPr lang="el-GR" b="1" i="1" dirty="0">
                <a:solidFill>
                  <a:srgbClr val="FFC000"/>
                </a:solidFill>
              </a:rPr>
              <a:t> </a:t>
            </a:r>
            <a:r>
              <a:rPr lang="el-GR" b="1" i="1" dirty="0" err="1">
                <a:solidFill>
                  <a:srgbClr val="FFC000"/>
                </a:solidFill>
              </a:rPr>
              <a:t>ταυτΟτητας</a:t>
            </a:r>
            <a:r>
              <a:rPr lang="el-GR" b="1" i="1" dirty="0">
                <a:solidFill>
                  <a:srgbClr val="FFC000"/>
                </a:solidFill>
              </a:rPr>
              <a:t> του </a:t>
            </a:r>
            <a:r>
              <a:rPr lang="el-GR" b="1" i="1" dirty="0" err="1">
                <a:solidFill>
                  <a:srgbClr val="FFC000"/>
                </a:solidFill>
              </a:rPr>
              <a:t>προσΩπου</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CC3D8844-78E0-40BD-A5A6-14B1B38B00B7}"/>
              </a:ext>
            </a:extLst>
          </p:cNvPr>
          <p:cNvSpPr>
            <a:spLocks noGrp="1"/>
          </p:cNvSpPr>
          <p:nvPr>
            <p:ph sz="half" idx="1"/>
          </p:nvPr>
        </p:nvSpPr>
        <p:spPr>
          <a:xfrm>
            <a:off x="684211" y="685800"/>
            <a:ext cx="4937655" cy="3886200"/>
          </a:xfrm>
        </p:spPr>
        <p:txBody>
          <a:bodyPr>
            <a:normAutofit fontScale="92500" lnSpcReduction="20000"/>
          </a:bodyPr>
          <a:lstStyle/>
          <a:p>
            <a:pPr marL="0" indent="0">
              <a:buNone/>
            </a:pPr>
            <a:r>
              <a:rPr lang="el-GR" dirty="0"/>
              <a:t>Το Μάθημα των Θρησκευτικών, λαμβάνοντας υπόψη τις προσεγγίσεις των επιστημών της </a:t>
            </a:r>
            <a:r>
              <a:rPr lang="el-GR" dirty="0">
                <a:solidFill>
                  <a:srgbClr val="FFFF00"/>
                </a:solidFill>
              </a:rPr>
              <a:t>Θεολογίας</a:t>
            </a:r>
            <a:r>
              <a:rPr lang="el-GR" dirty="0"/>
              <a:t>, της </a:t>
            </a:r>
            <a:r>
              <a:rPr lang="el-GR" dirty="0">
                <a:solidFill>
                  <a:srgbClr val="FFFF00"/>
                </a:solidFill>
              </a:rPr>
              <a:t>Παιδαγωγικής</a:t>
            </a:r>
            <a:r>
              <a:rPr lang="el-GR" dirty="0"/>
              <a:t> και της </a:t>
            </a:r>
            <a:r>
              <a:rPr lang="el-GR" dirty="0" err="1">
                <a:solidFill>
                  <a:srgbClr val="FFFF00"/>
                </a:solidFill>
              </a:rPr>
              <a:t>Θρησκειοπαιδαγωγικής</a:t>
            </a:r>
            <a:r>
              <a:rPr lang="el-GR" dirty="0"/>
              <a:t>, σε συνδυασμό με τα σύγχρονα πορίσματα στα επιστημονικά πεδία της </a:t>
            </a:r>
            <a:r>
              <a:rPr lang="el-GR" dirty="0">
                <a:solidFill>
                  <a:srgbClr val="FFFF00"/>
                </a:solidFill>
              </a:rPr>
              <a:t>Εκπαιδευτικής Ψυχολογίας</a:t>
            </a:r>
            <a:r>
              <a:rPr lang="el-GR" dirty="0"/>
              <a:t>, των </a:t>
            </a:r>
            <a:r>
              <a:rPr lang="el-GR" dirty="0">
                <a:solidFill>
                  <a:srgbClr val="FFFF00"/>
                </a:solidFill>
              </a:rPr>
              <a:t>Θεωριών Μάθησης</a:t>
            </a:r>
            <a:r>
              <a:rPr lang="el-GR" dirty="0"/>
              <a:t> και της </a:t>
            </a:r>
            <a:r>
              <a:rPr lang="el-GR" dirty="0">
                <a:solidFill>
                  <a:srgbClr val="FFFF00"/>
                </a:solidFill>
              </a:rPr>
              <a:t>Διδακτικής</a:t>
            </a:r>
            <a:r>
              <a:rPr lang="el-GR" dirty="0"/>
              <a:t>, προτάσσει την ανάπτυξη του ανθρώπου ως ενιαίας ψυχοσωματικής οντότητας. </a:t>
            </a:r>
          </a:p>
        </p:txBody>
      </p:sp>
      <p:sp>
        <p:nvSpPr>
          <p:cNvPr id="4" name="Θέση περιεχομένου 3">
            <a:extLst>
              <a:ext uri="{FF2B5EF4-FFF2-40B4-BE49-F238E27FC236}">
                <a16:creationId xmlns:a16="http://schemas.microsoft.com/office/drawing/2014/main" id="{D4F09FEE-EC13-4C53-8189-6FA6C4D3DC84}"/>
              </a:ext>
            </a:extLst>
          </p:cNvPr>
          <p:cNvSpPr>
            <a:spLocks noGrp="1"/>
          </p:cNvSpPr>
          <p:nvPr>
            <p:ph sz="half" idx="2"/>
          </p:nvPr>
        </p:nvSpPr>
        <p:spPr>
          <a:xfrm>
            <a:off x="5808132" y="514350"/>
            <a:ext cx="6269567" cy="4057649"/>
          </a:xfrm>
        </p:spPr>
        <p:txBody>
          <a:bodyPr>
            <a:normAutofit fontScale="92500" lnSpcReduction="20000"/>
          </a:bodyPr>
          <a:lstStyle/>
          <a:p>
            <a:pPr lvl="1"/>
            <a:endParaRPr lang="el-GR" dirty="0"/>
          </a:p>
          <a:p>
            <a:pPr lvl="1"/>
            <a:r>
              <a:rPr lang="el-GR" dirty="0"/>
              <a:t>Συντελεί στην </a:t>
            </a:r>
            <a:r>
              <a:rPr lang="el-GR" b="1" i="1" dirty="0"/>
              <a:t>ανάπτυξη της ταυτότητας του προσώπου</a:t>
            </a:r>
            <a:r>
              <a:rPr lang="el-GR" dirty="0"/>
              <a:t>, </a:t>
            </a:r>
            <a:endParaRPr lang="el-GR" sz="1600" dirty="0"/>
          </a:p>
          <a:p>
            <a:pPr lvl="1"/>
            <a:r>
              <a:rPr lang="el-GR" dirty="0"/>
              <a:t>Αντιμετωπίζει τους μαθητές και τις μαθήτριες ως </a:t>
            </a:r>
            <a:r>
              <a:rPr lang="el-GR" b="1" i="1" dirty="0"/>
              <a:t>πρόσωπα</a:t>
            </a:r>
            <a:endParaRPr lang="el-GR" sz="1600" b="1" i="1" dirty="0"/>
          </a:p>
          <a:p>
            <a:pPr lvl="1"/>
            <a:r>
              <a:rPr lang="el-GR" dirty="0"/>
              <a:t>Αποτελεί παράγοντα ενίσχυσης της </a:t>
            </a:r>
            <a:r>
              <a:rPr lang="el-GR" b="1" i="1" dirty="0"/>
              <a:t>αυτοεκτίμησης</a:t>
            </a:r>
            <a:r>
              <a:rPr lang="el-GR" dirty="0"/>
              <a:t>, της </a:t>
            </a:r>
            <a:r>
              <a:rPr lang="el-GR" b="1" i="1" dirty="0"/>
              <a:t>αυτοπεποίθησης</a:t>
            </a:r>
            <a:r>
              <a:rPr lang="el-GR" dirty="0"/>
              <a:t>, της </a:t>
            </a:r>
            <a:r>
              <a:rPr lang="el-GR" b="1" i="1" dirty="0" err="1"/>
              <a:t>ενσυναίσθησης</a:t>
            </a:r>
            <a:r>
              <a:rPr lang="el-GR" dirty="0"/>
              <a:t> αλλά και της </a:t>
            </a:r>
            <a:r>
              <a:rPr lang="el-GR" b="1" i="1" dirty="0"/>
              <a:t>ανθεκτικότητας</a:t>
            </a:r>
            <a:r>
              <a:rPr lang="el-GR" dirty="0"/>
              <a:t> των νέων ανθρώπων απέναντι σε κινδύνους που απειλούν τη διαμόρφωση της ταυτότητάς τους. </a:t>
            </a:r>
            <a:endParaRPr lang="el-GR" sz="1600" dirty="0"/>
          </a:p>
          <a:p>
            <a:pPr lvl="1"/>
            <a:r>
              <a:rPr lang="el-GR" dirty="0"/>
              <a:t>Οι μαθητές και μαθήτριες καλούνται να αποκτήσουν τις κατάλληλες ικανότητες, ώστε να </a:t>
            </a:r>
            <a:r>
              <a:rPr lang="el-GR" b="1" i="1" dirty="0"/>
              <a:t>συνυπάρχουν αρμονικά </a:t>
            </a:r>
            <a:r>
              <a:rPr lang="el-GR" dirty="0"/>
              <a:t>με τον θρησκευτικά «άλλο» και να συνεργάζονται συμβάλλοντας στην </a:t>
            </a:r>
            <a:r>
              <a:rPr lang="el-GR" b="1" i="1" dirty="0"/>
              <a:t>εύρυθμη λειτουργία του κοινωνικού συνόλου</a:t>
            </a:r>
            <a:r>
              <a:rPr lang="el-GR" dirty="0"/>
              <a:t>.</a:t>
            </a:r>
            <a:endParaRPr lang="el-GR" sz="1600" dirty="0"/>
          </a:p>
          <a:p>
            <a:endParaRPr lang="el-GR" dirty="0"/>
          </a:p>
        </p:txBody>
      </p:sp>
    </p:spTree>
    <p:extLst>
      <p:ext uri="{BB962C8B-B14F-4D97-AF65-F5344CB8AC3E}">
        <p14:creationId xmlns:p14="http://schemas.microsoft.com/office/powerpoint/2010/main" val="2537628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A5DC4-3CB0-4B3C-9F41-8C7C7C0E92E0}"/>
              </a:ext>
            </a:extLst>
          </p:cNvPr>
          <p:cNvSpPr>
            <a:spLocks noGrp="1"/>
          </p:cNvSpPr>
          <p:nvPr>
            <p:ph type="title"/>
          </p:nvPr>
        </p:nvSpPr>
        <p:spPr>
          <a:xfrm>
            <a:off x="684212" y="4829175"/>
            <a:ext cx="8534400" cy="1238250"/>
          </a:xfrm>
        </p:spPr>
        <p:txBody>
          <a:bodyPr>
            <a:normAutofit fontScale="90000"/>
          </a:bodyPr>
          <a:lstStyle/>
          <a:p>
            <a:r>
              <a:rPr lang="el-GR" b="1" i="1" dirty="0">
                <a:solidFill>
                  <a:srgbClr val="FFC000"/>
                </a:solidFill>
              </a:rPr>
              <a:t>Το </a:t>
            </a:r>
            <a:r>
              <a:rPr lang="el-GR" b="1" i="1" dirty="0" err="1">
                <a:solidFill>
                  <a:srgbClr val="FFC000"/>
                </a:solidFill>
              </a:rPr>
              <a:t>ΜΑθημα</a:t>
            </a:r>
            <a:r>
              <a:rPr lang="el-GR" b="1" i="1" dirty="0">
                <a:solidFill>
                  <a:srgbClr val="FFC000"/>
                </a:solidFill>
              </a:rPr>
              <a:t> των </a:t>
            </a:r>
            <a:r>
              <a:rPr lang="el-GR" b="1" i="1" dirty="0" err="1">
                <a:solidFill>
                  <a:srgbClr val="FFC000"/>
                </a:solidFill>
              </a:rPr>
              <a:t>ΘρησκευτικΩν</a:t>
            </a:r>
            <a:r>
              <a:rPr lang="el-GR" b="1" i="1" dirty="0">
                <a:solidFill>
                  <a:srgbClr val="FFC000"/>
                </a:solidFill>
              </a:rPr>
              <a:t> ως </a:t>
            </a:r>
            <a:r>
              <a:rPr lang="el-GR" b="1" i="1" dirty="0" err="1">
                <a:solidFill>
                  <a:srgbClr val="FFC000"/>
                </a:solidFill>
              </a:rPr>
              <a:t>μΑθημα</a:t>
            </a:r>
            <a:r>
              <a:rPr lang="el-GR" b="1" i="1" dirty="0">
                <a:solidFill>
                  <a:srgbClr val="FFC000"/>
                </a:solidFill>
              </a:rPr>
              <a:t> </a:t>
            </a:r>
            <a:r>
              <a:rPr lang="el-GR" b="1" i="1" dirty="0" err="1">
                <a:solidFill>
                  <a:srgbClr val="FFC000"/>
                </a:solidFill>
              </a:rPr>
              <a:t>ταυτΟτητας</a:t>
            </a:r>
            <a:r>
              <a:rPr lang="el-GR" b="1" i="1" dirty="0">
                <a:solidFill>
                  <a:srgbClr val="FFC000"/>
                </a:solidFill>
              </a:rPr>
              <a:t> του </a:t>
            </a:r>
            <a:r>
              <a:rPr lang="el-GR" b="1" i="1" dirty="0" err="1">
                <a:solidFill>
                  <a:srgbClr val="FFC000"/>
                </a:solidFill>
              </a:rPr>
              <a:t>προσΩπου</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CC3D8844-78E0-40BD-A5A6-14B1B38B00B7}"/>
              </a:ext>
            </a:extLst>
          </p:cNvPr>
          <p:cNvSpPr>
            <a:spLocks noGrp="1"/>
          </p:cNvSpPr>
          <p:nvPr>
            <p:ph sz="half" idx="1"/>
          </p:nvPr>
        </p:nvSpPr>
        <p:spPr>
          <a:xfrm>
            <a:off x="684211" y="1905000"/>
            <a:ext cx="4937655" cy="2667000"/>
          </a:xfrm>
        </p:spPr>
        <p:txBody>
          <a:bodyPr>
            <a:normAutofit fontScale="92500" lnSpcReduction="10000"/>
          </a:bodyPr>
          <a:lstStyle/>
          <a:p>
            <a:pPr marL="0" indent="0">
              <a:lnSpc>
                <a:spcPct val="160000"/>
              </a:lnSpc>
              <a:buNone/>
            </a:pPr>
            <a:r>
              <a:rPr lang="el-GR" sz="2200" dirty="0"/>
              <a:t>Το Μάθημα των Θρησκευτικών ως </a:t>
            </a:r>
            <a:r>
              <a:rPr lang="el-GR" sz="2200" dirty="0">
                <a:solidFill>
                  <a:srgbClr val="FFFF00"/>
                </a:solidFill>
              </a:rPr>
              <a:t>μάθημα του Σχολείου</a:t>
            </a:r>
            <a:r>
              <a:rPr lang="el-GR" sz="2200" dirty="0"/>
              <a:t>, επικεντρώνεται στη </a:t>
            </a:r>
            <a:r>
              <a:rPr lang="el-GR" sz="2200" dirty="0">
                <a:solidFill>
                  <a:srgbClr val="FFFF00"/>
                </a:solidFill>
              </a:rPr>
              <a:t>μάθηση</a:t>
            </a:r>
            <a:r>
              <a:rPr lang="el-GR" sz="2200" dirty="0"/>
              <a:t> και την </a:t>
            </a:r>
            <a:r>
              <a:rPr lang="el-GR" sz="2200" dirty="0">
                <a:solidFill>
                  <a:srgbClr val="FFFF00"/>
                </a:solidFill>
              </a:rPr>
              <a:t>εκπαίδε</a:t>
            </a:r>
            <a:r>
              <a:rPr lang="el-GR" sz="2400" dirty="0">
                <a:solidFill>
                  <a:srgbClr val="FFFF00"/>
                </a:solidFill>
              </a:rPr>
              <a:t>υση</a:t>
            </a:r>
          </a:p>
        </p:txBody>
      </p:sp>
      <p:sp>
        <p:nvSpPr>
          <p:cNvPr id="4" name="Θέση περιεχομένου 3">
            <a:extLst>
              <a:ext uri="{FF2B5EF4-FFF2-40B4-BE49-F238E27FC236}">
                <a16:creationId xmlns:a16="http://schemas.microsoft.com/office/drawing/2014/main" id="{D4F09FEE-EC13-4C53-8189-6FA6C4D3DC84}"/>
              </a:ext>
            </a:extLst>
          </p:cNvPr>
          <p:cNvSpPr>
            <a:spLocks noGrp="1"/>
          </p:cNvSpPr>
          <p:nvPr>
            <p:ph sz="half" idx="2"/>
          </p:nvPr>
        </p:nvSpPr>
        <p:spPr>
          <a:xfrm>
            <a:off x="5808132" y="514350"/>
            <a:ext cx="6269567" cy="4057649"/>
          </a:xfrm>
        </p:spPr>
        <p:txBody>
          <a:bodyPr>
            <a:normAutofit fontScale="92500" lnSpcReduction="10000"/>
          </a:bodyPr>
          <a:lstStyle/>
          <a:p>
            <a:pPr lvl="1"/>
            <a:endParaRPr lang="el-GR" dirty="0"/>
          </a:p>
          <a:p>
            <a:r>
              <a:rPr lang="el-GR" dirty="0"/>
              <a:t>Το κατεξοχήν αντικείμενο διδασκαλίας που εισάγει στη διαδικασία διδασκαλίας-μάθησης είναι η σχέση με το θείο, όπως αυτή </a:t>
            </a:r>
            <a:r>
              <a:rPr lang="el-GR" dirty="0" err="1"/>
              <a:t>νοηματοδοτείται</a:t>
            </a:r>
            <a:r>
              <a:rPr lang="el-GR" dirty="0"/>
              <a:t> στην Ορθόδοξη Παράδοση. </a:t>
            </a:r>
            <a:endParaRPr lang="el-GR" sz="1800" dirty="0"/>
          </a:p>
          <a:p>
            <a:r>
              <a:rPr lang="el-GR" dirty="0"/>
              <a:t>Το μορφωτικό αυτό περιεχόμενο αξιολογείται ως έγκυρη πρόταση </a:t>
            </a:r>
            <a:r>
              <a:rPr lang="el-GR" dirty="0" err="1"/>
              <a:t>νοηματοδότησης</a:t>
            </a:r>
            <a:r>
              <a:rPr lang="el-GR" dirty="0"/>
              <a:t> του βίου, και ως ζωτικό σημείο αφετηρίας για τον προσδιορισμό της ταυτότητας του ανθρώπου. </a:t>
            </a:r>
            <a:endParaRPr lang="el-GR" sz="1800" dirty="0"/>
          </a:p>
          <a:p>
            <a:r>
              <a:rPr lang="el-GR" dirty="0"/>
              <a:t>Συγχρόνως, οι μαθητές και οι μαθήτριες ενθαρρύνονται να συσχετίζουν αυτήν την πρόταση ζωής με τις σύγχρονες προκλήσεις του κοινωνικού γίγνεσθαι. </a:t>
            </a:r>
            <a:endParaRPr lang="el-GR" sz="1800" dirty="0"/>
          </a:p>
          <a:p>
            <a:endParaRPr lang="el-GR" dirty="0"/>
          </a:p>
        </p:txBody>
      </p:sp>
    </p:spTree>
    <p:extLst>
      <p:ext uri="{BB962C8B-B14F-4D97-AF65-F5344CB8AC3E}">
        <p14:creationId xmlns:p14="http://schemas.microsoft.com/office/powerpoint/2010/main" val="4164721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A5DC4-3CB0-4B3C-9F41-8C7C7C0E92E0}"/>
              </a:ext>
            </a:extLst>
          </p:cNvPr>
          <p:cNvSpPr>
            <a:spLocks noGrp="1"/>
          </p:cNvSpPr>
          <p:nvPr>
            <p:ph type="title"/>
          </p:nvPr>
        </p:nvSpPr>
        <p:spPr>
          <a:xfrm>
            <a:off x="684212" y="4829175"/>
            <a:ext cx="8534400" cy="1238250"/>
          </a:xfrm>
        </p:spPr>
        <p:txBody>
          <a:bodyPr>
            <a:normAutofit fontScale="90000"/>
          </a:bodyPr>
          <a:lstStyle/>
          <a:p>
            <a:r>
              <a:rPr lang="el-GR" b="1" i="1" dirty="0">
                <a:solidFill>
                  <a:srgbClr val="FFC000"/>
                </a:solidFill>
              </a:rPr>
              <a:t>Το </a:t>
            </a:r>
            <a:r>
              <a:rPr lang="el-GR" b="1" i="1" dirty="0" err="1">
                <a:solidFill>
                  <a:srgbClr val="FFC000"/>
                </a:solidFill>
              </a:rPr>
              <a:t>ΜΑθημα</a:t>
            </a:r>
            <a:r>
              <a:rPr lang="el-GR" b="1" i="1" dirty="0">
                <a:solidFill>
                  <a:srgbClr val="FFC000"/>
                </a:solidFill>
              </a:rPr>
              <a:t> των </a:t>
            </a:r>
            <a:r>
              <a:rPr lang="el-GR" b="1" i="1" dirty="0" err="1">
                <a:solidFill>
                  <a:srgbClr val="FFC000"/>
                </a:solidFill>
              </a:rPr>
              <a:t>ΘρησκευτικΩν</a:t>
            </a:r>
            <a:r>
              <a:rPr lang="el-GR" b="1" i="1" dirty="0">
                <a:solidFill>
                  <a:srgbClr val="FFC000"/>
                </a:solidFill>
              </a:rPr>
              <a:t> ως </a:t>
            </a:r>
            <a:r>
              <a:rPr lang="el-GR" b="1" i="1" dirty="0" err="1">
                <a:solidFill>
                  <a:srgbClr val="FFC000"/>
                </a:solidFill>
              </a:rPr>
              <a:t>μΑθημα</a:t>
            </a:r>
            <a:r>
              <a:rPr lang="el-GR" b="1" i="1" dirty="0">
                <a:solidFill>
                  <a:srgbClr val="FFC000"/>
                </a:solidFill>
              </a:rPr>
              <a:t> </a:t>
            </a:r>
            <a:r>
              <a:rPr lang="el-GR" b="1" i="1" dirty="0" err="1">
                <a:solidFill>
                  <a:srgbClr val="FFC000"/>
                </a:solidFill>
              </a:rPr>
              <a:t>ταυτΟτητας</a:t>
            </a:r>
            <a:r>
              <a:rPr lang="el-GR" b="1" i="1" dirty="0">
                <a:solidFill>
                  <a:srgbClr val="FFC000"/>
                </a:solidFill>
              </a:rPr>
              <a:t> του </a:t>
            </a:r>
            <a:r>
              <a:rPr lang="el-GR" b="1" i="1" dirty="0" err="1">
                <a:solidFill>
                  <a:srgbClr val="FFC000"/>
                </a:solidFill>
              </a:rPr>
              <a:t>προσΩπου</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CC3D8844-78E0-40BD-A5A6-14B1B38B00B7}"/>
              </a:ext>
            </a:extLst>
          </p:cNvPr>
          <p:cNvSpPr>
            <a:spLocks noGrp="1"/>
          </p:cNvSpPr>
          <p:nvPr>
            <p:ph sz="half" idx="1"/>
          </p:nvPr>
        </p:nvSpPr>
        <p:spPr>
          <a:xfrm>
            <a:off x="684211" y="1905000"/>
            <a:ext cx="4937655" cy="2667000"/>
          </a:xfrm>
        </p:spPr>
        <p:txBody>
          <a:bodyPr>
            <a:normAutofit fontScale="85000" lnSpcReduction="10000"/>
          </a:bodyPr>
          <a:lstStyle/>
          <a:p>
            <a:pPr marL="0" indent="0">
              <a:lnSpc>
                <a:spcPct val="160000"/>
              </a:lnSpc>
              <a:buNone/>
            </a:pPr>
            <a:r>
              <a:rPr lang="el-GR" sz="2400" dirty="0"/>
              <a:t>Το Μάθημα των Θρησκευτικών ως </a:t>
            </a:r>
            <a:r>
              <a:rPr lang="el-GR" sz="2400" dirty="0">
                <a:solidFill>
                  <a:srgbClr val="FFFF00"/>
                </a:solidFill>
              </a:rPr>
              <a:t>μάθημα του Σχολείου</a:t>
            </a:r>
            <a:r>
              <a:rPr lang="el-GR" sz="2400" dirty="0"/>
              <a:t>, επικεντρώνεται στη </a:t>
            </a:r>
            <a:r>
              <a:rPr lang="el-GR" sz="2400" dirty="0">
                <a:solidFill>
                  <a:srgbClr val="FFFF00"/>
                </a:solidFill>
              </a:rPr>
              <a:t>μάθηση</a:t>
            </a:r>
            <a:r>
              <a:rPr lang="el-GR" sz="2400" dirty="0"/>
              <a:t> και την </a:t>
            </a:r>
            <a:r>
              <a:rPr lang="el-GR" sz="2400" dirty="0">
                <a:solidFill>
                  <a:srgbClr val="FFFF00"/>
                </a:solidFill>
              </a:rPr>
              <a:t>εκπαίδευση</a:t>
            </a:r>
          </a:p>
        </p:txBody>
      </p:sp>
      <p:sp>
        <p:nvSpPr>
          <p:cNvPr id="4" name="Θέση περιεχομένου 3">
            <a:extLst>
              <a:ext uri="{FF2B5EF4-FFF2-40B4-BE49-F238E27FC236}">
                <a16:creationId xmlns:a16="http://schemas.microsoft.com/office/drawing/2014/main" id="{D4F09FEE-EC13-4C53-8189-6FA6C4D3DC84}"/>
              </a:ext>
            </a:extLst>
          </p:cNvPr>
          <p:cNvSpPr>
            <a:spLocks noGrp="1"/>
          </p:cNvSpPr>
          <p:nvPr>
            <p:ph sz="half" idx="2"/>
          </p:nvPr>
        </p:nvSpPr>
        <p:spPr>
          <a:xfrm>
            <a:off x="5808132" y="285750"/>
            <a:ext cx="6269567" cy="4419600"/>
          </a:xfrm>
        </p:spPr>
        <p:txBody>
          <a:bodyPr>
            <a:normAutofit fontScale="85000" lnSpcReduction="10000"/>
          </a:bodyPr>
          <a:lstStyle/>
          <a:p>
            <a:pPr lvl="1"/>
            <a:endParaRPr lang="el-GR" dirty="0"/>
          </a:p>
          <a:p>
            <a:r>
              <a:rPr lang="el-GR" dirty="0"/>
              <a:t>Προσφέρει μέσω της εκπαιδευτικής διαδικασίας όλα εκείνα τα εχέγγυα που θα βοηθήσουν τον μαθητή και τη μαθήτρια να βρουν απαντήσεις σε βασικά ερωτήματα που τους απασχολούν αναφορικά με την πορεία ανακάλυψης της θρησκευτικής τους ταυτότητας. </a:t>
            </a:r>
          </a:p>
          <a:p>
            <a:r>
              <a:rPr lang="el-GR" dirty="0"/>
              <a:t>Μαθαίνει τι σημαίνει να είναι Ορθόδοξος Χριστιανός, </a:t>
            </a:r>
          </a:p>
          <a:p>
            <a:r>
              <a:rPr lang="el-GR" dirty="0"/>
              <a:t>Πώς η επιλογή αυτή διαμορφώνει τη ζωή τους, </a:t>
            </a:r>
          </a:p>
          <a:p>
            <a:r>
              <a:rPr lang="el-GR" dirty="0"/>
              <a:t>Το πολιτισμικό τους πλαίσιο, </a:t>
            </a:r>
          </a:p>
          <a:p>
            <a:r>
              <a:rPr lang="el-GR" dirty="0"/>
              <a:t>Τις θέσεις τους στην ευρύτερη κοινωνία αλλά και τη δράση τους ως αυριανών πολιτών και </a:t>
            </a:r>
          </a:p>
          <a:p>
            <a:r>
              <a:rPr lang="el-GR" dirty="0"/>
              <a:t>ως ισότιμων συνομιλητών στον δημόσιο χώρο του Ελληνικού Κράτους, της Ευρώπης και του κόσμου όλου.</a:t>
            </a:r>
          </a:p>
        </p:txBody>
      </p:sp>
    </p:spTree>
    <p:extLst>
      <p:ext uri="{BB962C8B-B14F-4D97-AF65-F5344CB8AC3E}">
        <p14:creationId xmlns:p14="http://schemas.microsoft.com/office/powerpoint/2010/main" val="660384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A99DC-1619-429F-A55A-E7F48CEC572E}"/>
              </a:ext>
            </a:extLst>
          </p:cNvPr>
          <p:cNvSpPr>
            <a:spLocks noGrp="1"/>
          </p:cNvSpPr>
          <p:nvPr>
            <p:ph type="title"/>
          </p:nvPr>
        </p:nvSpPr>
        <p:spPr/>
        <p:txBody>
          <a:bodyPr>
            <a:normAutofit fontScale="90000"/>
          </a:bodyPr>
          <a:lstStyle/>
          <a:p>
            <a:pPr algn="ctr"/>
            <a:r>
              <a:rPr lang="el-GR" dirty="0" err="1">
                <a:solidFill>
                  <a:srgbClr val="FFC000"/>
                </a:solidFill>
              </a:rPr>
              <a:t>Συνταξη</a:t>
            </a:r>
            <a:r>
              <a:rPr lang="el-GR" dirty="0">
                <a:solidFill>
                  <a:srgbClr val="FFC000"/>
                </a:solidFill>
              </a:rPr>
              <a:t> </a:t>
            </a:r>
            <a:r>
              <a:rPr lang="el-GR" dirty="0" err="1">
                <a:solidFill>
                  <a:srgbClr val="FFC000"/>
                </a:solidFill>
              </a:rPr>
              <a:t>νεων</a:t>
            </a:r>
            <a:r>
              <a:rPr lang="el-GR" dirty="0">
                <a:solidFill>
                  <a:srgbClr val="FFC000"/>
                </a:solidFill>
              </a:rPr>
              <a:t> </a:t>
            </a:r>
            <a:r>
              <a:rPr lang="el-GR" dirty="0" err="1">
                <a:solidFill>
                  <a:srgbClr val="FFC000"/>
                </a:solidFill>
              </a:rPr>
              <a:t>πσ</a:t>
            </a:r>
            <a:r>
              <a:rPr lang="el-GR" dirty="0">
                <a:solidFill>
                  <a:srgbClr val="FFC000"/>
                </a:solidFill>
              </a:rPr>
              <a:t> για το </a:t>
            </a:r>
            <a:r>
              <a:rPr lang="el-GR" dirty="0" err="1">
                <a:solidFill>
                  <a:srgbClr val="FFC000"/>
                </a:solidFill>
              </a:rPr>
              <a:t>μαθημα</a:t>
            </a:r>
            <a:r>
              <a:rPr lang="el-GR" dirty="0">
                <a:solidFill>
                  <a:srgbClr val="FFC000"/>
                </a:solidFill>
              </a:rPr>
              <a:t> των </a:t>
            </a:r>
            <a:r>
              <a:rPr lang="el-GR" dirty="0" err="1">
                <a:solidFill>
                  <a:srgbClr val="FFC000"/>
                </a:solidFill>
              </a:rPr>
              <a:t>θρησκευτικων</a:t>
            </a:r>
            <a:r>
              <a:rPr lang="el-GR" dirty="0">
                <a:solidFill>
                  <a:srgbClr val="FFC000"/>
                </a:solidFill>
              </a:rPr>
              <a:t>: </a:t>
            </a:r>
            <a:br>
              <a:rPr lang="el-GR" dirty="0">
                <a:solidFill>
                  <a:srgbClr val="FFC000"/>
                </a:solidFill>
              </a:rPr>
            </a:br>
            <a:r>
              <a:rPr lang="el-GR" dirty="0" err="1">
                <a:solidFill>
                  <a:srgbClr val="FFC000"/>
                </a:solidFill>
              </a:rPr>
              <a:t>κοινωνικο</a:t>
            </a:r>
            <a:r>
              <a:rPr lang="el-GR" dirty="0">
                <a:solidFill>
                  <a:srgbClr val="FFC000"/>
                </a:solidFill>
              </a:rPr>
              <a:t> </a:t>
            </a:r>
            <a:r>
              <a:rPr lang="el-GR" dirty="0" err="1">
                <a:solidFill>
                  <a:srgbClr val="FFC000"/>
                </a:solidFill>
              </a:rPr>
              <a:t>πλαισιο</a:t>
            </a:r>
            <a:r>
              <a:rPr lang="el-GR" dirty="0">
                <a:solidFill>
                  <a:srgbClr val="FFC000"/>
                </a:solidFill>
              </a:rPr>
              <a:t> και </a:t>
            </a:r>
            <a:r>
              <a:rPr lang="el-GR" dirty="0" err="1">
                <a:solidFill>
                  <a:srgbClr val="FFC000"/>
                </a:solidFill>
              </a:rPr>
              <a:t>ρεαλισμοσ</a:t>
            </a:r>
            <a:endParaRPr lang="el-GR" dirty="0">
              <a:solidFill>
                <a:srgbClr val="FFC000"/>
              </a:solidFill>
            </a:endParaRPr>
          </a:p>
        </p:txBody>
      </p:sp>
      <p:sp>
        <p:nvSpPr>
          <p:cNvPr id="3" name="Θέση περιεχομένου 2">
            <a:extLst>
              <a:ext uri="{FF2B5EF4-FFF2-40B4-BE49-F238E27FC236}">
                <a16:creationId xmlns:a16="http://schemas.microsoft.com/office/drawing/2014/main" id="{25E6A3F5-70CB-4E0C-A5DA-C69DA193A461}"/>
              </a:ext>
            </a:extLst>
          </p:cNvPr>
          <p:cNvSpPr>
            <a:spLocks noGrp="1"/>
          </p:cNvSpPr>
          <p:nvPr>
            <p:ph sz="half" idx="1"/>
          </p:nvPr>
        </p:nvSpPr>
        <p:spPr/>
        <p:txBody>
          <a:bodyPr>
            <a:normAutofit/>
          </a:bodyPr>
          <a:lstStyle/>
          <a:p>
            <a:pPr marL="0" indent="0">
              <a:buNone/>
            </a:pPr>
            <a:r>
              <a:rPr lang="el-GR" sz="2400" dirty="0"/>
              <a:t>«Σύμφωνα με έρευνα του Ινστιτούτου </a:t>
            </a:r>
            <a:r>
              <a:rPr lang="el-GR" sz="2400" dirty="0" err="1"/>
              <a:t>Pew</a:t>
            </a:r>
            <a:r>
              <a:rPr lang="el-GR" sz="2400" dirty="0"/>
              <a:t>, η Ελλάδα είναι η δεύτερη χώρα στον κόσμο στην οποία καταγράφεται ένα τεράστιο χάσμα ανάμεσα στους νέους και τους μεγαλύτερους ως προς τα θέματα πίστης και θρησκείας».</a:t>
            </a:r>
          </a:p>
        </p:txBody>
      </p:sp>
      <p:pic>
        <p:nvPicPr>
          <p:cNvPr id="5" name="Θέση περιεχομένου 4">
            <a:extLst>
              <a:ext uri="{FF2B5EF4-FFF2-40B4-BE49-F238E27FC236}">
                <a16:creationId xmlns:a16="http://schemas.microsoft.com/office/drawing/2014/main" id="{9FC15E49-4C7F-48A2-AC48-55914210EAE9}"/>
              </a:ext>
            </a:extLst>
          </p:cNvPr>
          <p:cNvPicPr>
            <a:picLocks noGrp="1" noChangeAspect="1"/>
          </p:cNvPicPr>
          <p:nvPr>
            <p:ph sz="half" idx="2"/>
          </p:nvPr>
        </p:nvPicPr>
        <p:blipFill>
          <a:blip r:embed="rId2"/>
          <a:stretch>
            <a:fillRect/>
          </a:stretch>
        </p:blipFill>
        <p:spPr>
          <a:xfrm>
            <a:off x="5837238" y="1180604"/>
            <a:ext cx="4933950" cy="1368922"/>
          </a:xfrm>
          <a:prstGeom prst="rect">
            <a:avLst/>
          </a:prstGeom>
        </p:spPr>
      </p:pic>
      <p:pic>
        <p:nvPicPr>
          <p:cNvPr id="7" name="Εικόνα 6">
            <a:extLst>
              <a:ext uri="{FF2B5EF4-FFF2-40B4-BE49-F238E27FC236}">
                <a16:creationId xmlns:a16="http://schemas.microsoft.com/office/drawing/2014/main" id="{39C8E4B0-27C5-4A6A-B176-80D5C97152C2}"/>
              </a:ext>
            </a:extLst>
          </p:cNvPr>
          <p:cNvPicPr>
            <a:picLocks noChangeAspect="1"/>
          </p:cNvPicPr>
          <p:nvPr/>
        </p:nvPicPr>
        <p:blipFill>
          <a:blip r:embed="rId3"/>
          <a:stretch>
            <a:fillRect/>
          </a:stretch>
        </p:blipFill>
        <p:spPr>
          <a:xfrm>
            <a:off x="5722363" y="2657414"/>
            <a:ext cx="5928874" cy="1409822"/>
          </a:xfrm>
          <a:prstGeom prst="rect">
            <a:avLst/>
          </a:prstGeom>
        </p:spPr>
      </p:pic>
    </p:spTree>
    <p:extLst>
      <p:ext uri="{BB962C8B-B14F-4D97-AF65-F5344CB8AC3E}">
        <p14:creationId xmlns:p14="http://schemas.microsoft.com/office/powerpoint/2010/main" val="2140403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A5A0677-CF27-42E7-8817-5B6A8891F731}"/>
              </a:ext>
            </a:extLst>
          </p:cNvPr>
          <p:cNvPicPr>
            <a:picLocks noChangeAspect="1"/>
          </p:cNvPicPr>
          <p:nvPr/>
        </p:nvPicPr>
        <p:blipFill>
          <a:blip r:embed="rId2"/>
          <a:stretch>
            <a:fillRect/>
          </a:stretch>
        </p:blipFill>
        <p:spPr>
          <a:xfrm>
            <a:off x="156051" y="172057"/>
            <a:ext cx="5939949" cy="1296000"/>
          </a:xfrm>
          <a:prstGeom prst="rect">
            <a:avLst/>
          </a:prstGeom>
        </p:spPr>
      </p:pic>
      <p:pic>
        <p:nvPicPr>
          <p:cNvPr id="3" name="Εικόνα 2">
            <a:extLst>
              <a:ext uri="{FF2B5EF4-FFF2-40B4-BE49-F238E27FC236}">
                <a16:creationId xmlns:a16="http://schemas.microsoft.com/office/drawing/2014/main" id="{FC9EB174-9939-40EE-BFFC-834C9F104E85}"/>
              </a:ext>
            </a:extLst>
          </p:cNvPr>
          <p:cNvPicPr>
            <a:picLocks noChangeAspect="1"/>
          </p:cNvPicPr>
          <p:nvPr/>
        </p:nvPicPr>
        <p:blipFill>
          <a:blip r:embed="rId3"/>
          <a:stretch>
            <a:fillRect/>
          </a:stretch>
        </p:blipFill>
        <p:spPr>
          <a:xfrm>
            <a:off x="260814" y="1468057"/>
            <a:ext cx="5573002" cy="1656000"/>
          </a:xfrm>
          <a:prstGeom prst="rect">
            <a:avLst/>
          </a:prstGeom>
        </p:spPr>
      </p:pic>
      <p:pic>
        <p:nvPicPr>
          <p:cNvPr id="4" name="Εικόνα 3">
            <a:extLst>
              <a:ext uri="{FF2B5EF4-FFF2-40B4-BE49-F238E27FC236}">
                <a16:creationId xmlns:a16="http://schemas.microsoft.com/office/drawing/2014/main" id="{1E0368D7-B282-44A0-BD01-C98601178962}"/>
              </a:ext>
            </a:extLst>
          </p:cNvPr>
          <p:cNvPicPr>
            <a:picLocks noChangeAspect="1"/>
          </p:cNvPicPr>
          <p:nvPr/>
        </p:nvPicPr>
        <p:blipFill>
          <a:blip r:embed="rId4"/>
          <a:stretch>
            <a:fillRect/>
          </a:stretch>
        </p:blipFill>
        <p:spPr>
          <a:xfrm>
            <a:off x="5480517" y="3124057"/>
            <a:ext cx="6550616" cy="3636000"/>
          </a:xfrm>
          <a:prstGeom prst="rect">
            <a:avLst/>
          </a:prstGeom>
        </p:spPr>
      </p:pic>
    </p:spTree>
    <p:extLst>
      <p:ext uri="{BB962C8B-B14F-4D97-AF65-F5344CB8AC3E}">
        <p14:creationId xmlns:p14="http://schemas.microsoft.com/office/powerpoint/2010/main" val="3376669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D24DD31-FAB4-4466-B7DE-70E596A58640}"/>
              </a:ext>
            </a:extLst>
          </p:cNvPr>
          <p:cNvPicPr>
            <a:picLocks noChangeAspect="1"/>
          </p:cNvPicPr>
          <p:nvPr/>
        </p:nvPicPr>
        <p:blipFill>
          <a:blip r:embed="rId2"/>
          <a:stretch>
            <a:fillRect/>
          </a:stretch>
        </p:blipFill>
        <p:spPr>
          <a:xfrm>
            <a:off x="208000" y="117000"/>
            <a:ext cx="11776000" cy="6624000"/>
          </a:xfrm>
          <a:prstGeom prst="rect">
            <a:avLst/>
          </a:prstGeom>
        </p:spPr>
      </p:pic>
    </p:spTree>
    <p:extLst>
      <p:ext uri="{BB962C8B-B14F-4D97-AF65-F5344CB8AC3E}">
        <p14:creationId xmlns:p14="http://schemas.microsoft.com/office/powerpoint/2010/main" val="2859920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ED01C4E-E8C4-4085-A0A2-57C8743333F1}"/>
              </a:ext>
            </a:extLst>
          </p:cNvPr>
          <p:cNvSpPr/>
          <p:nvPr/>
        </p:nvSpPr>
        <p:spPr>
          <a:xfrm>
            <a:off x="119062" y="722438"/>
            <a:ext cx="11953875" cy="5384807"/>
          </a:xfrm>
          <a:prstGeom prst="rect">
            <a:avLst/>
          </a:prstGeom>
        </p:spPr>
        <p:txBody>
          <a:bodyPr wrap="square">
            <a:spAutoFit/>
          </a:bodyPr>
          <a:lstStyle/>
          <a:p>
            <a:pPr>
              <a:lnSpc>
                <a:spcPct val="107000"/>
              </a:lnSpc>
              <a:spcAft>
                <a:spcPts val="800"/>
              </a:spcAft>
            </a:pP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Pew</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Research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Center</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Συγκριτική έρευνα πεδίου που αφορά 18 χώρες της Ανατολικής Ευρώπης, και την Ελλάδα (διάστημα Ιούνιος 2015-Ιούλιος 2016)</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Ελλάδα: 1.465 προσωπικές συνεντεύξεις, ενώ και στις 18 χώρες οι συνεντεύξεις ξεπέρασαν τις 25.000</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Οι Έλληνες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αυτοπροσδιορίζονται</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ως Ορθόδοξοι σε ποσοστό 90% </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16% εκκλησιάζεται εβδομαδιαία</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61% σπάνια (κάποιες φορές ετησίως)</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22% ποτέ.</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12% από αυτούς που δηλώνουν ορθόδοξοι συμβουλεύεται ζώδια,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ταρό</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και μάντεις</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11% εμπιστεύεται θρησκευτικούς παραδοσιακούς θεραπευτές.</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59% πιστεύει στη μοίρα, </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20% πιστεύει στη μετενσάρκωση, τα οποία φυσικά δεν έχουν κάποια σχέση με την εκκλησιαστική διδασκαλία.</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Μόνο το 44% όσων δηλώνουν ότι είναι Ορθόδοξοι πιστεύει ότι η πίστη τους είναι η μόνη που οδηγεί στην αιώνια ζωή και τον Παράδεισο</a:t>
            </a:r>
          </a:p>
        </p:txBody>
      </p:sp>
    </p:spTree>
    <p:extLst>
      <p:ext uri="{BB962C8B-B14F-4D97-AF65-F5344CB8AC3E}">
        <p14:creationId xmlns:p14="http://schemas.microsoft.com/office/powerpoint/2010/main" val="1727730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D07C611-E6B3-4144-9F9D-F1F38F21F447}"/>
              </a:ext>
            </a:extLst>
          </p:cNvPr>
          <p:cNvSpPr/>
          <p:nvPr/>
        </p:nvSpPr>
        <p:spPr>
          <a:xfrm>
            <a:off x="152400" y="618744"/>
            <a:ext cx="11887200" cy="5838265"/>
          </a:xfrm>
          <a:prstGeom prst="rect">
            <a:avLst/>
          </a:prstGeom>
        </p:spPr>
        <p:txBody>
          <a:bodyPr wrap="square">
            <a:spAutoFit/>
          </a:bodyPr>
          <a:lstStyle/>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36% των πιστών δεν πιστεύει στον Παράδεισο</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26% είναι σχετικά σίγουρο, ενώ το 7% δεν είναι καθόλου σίγουρο για την ύπαρξη του Θεού καθ’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εαυτήν</a:t>
            </a:r>
            <a:endPar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41% των ερωτηθέντων δηλώνει ότι η θρησκεία είναι ζήτημα προσωπικής επιλογής.</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Το 26% θεωρεί ότι η θρησκεία είναι καθαρά θέμα παράδοσης και εθνικής κουλτούρας, ενώ το 32%, συνονθύλευμα και των τριών.</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Στο σύνολο των Ελλήνων, το 99% δηλώνει ότι ανατρέφει τα παιδιά του με την ίδια θρησκευτική ταυτότητα όπως η δική τους</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Από την άλλη, ένα 4% δηλώνει ότι δεν πιστεύει. Από αυτούς, όλοι τους βαφτίστηκαν σε βρεφική ηλικία.</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Σε σχέση με το 1970 και το 1980 όπου, βάσει της έρευνας, το 87% θεωρούσε ότι η Ελλάδα ήταν σχετικά μια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θρησκεύουσα</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χώρα, το ποσοστό σήμερα έχει πέσει στο 60%.</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Επίσης, ανάμεσα σε αυτούς που θεωρούσαν τη θρησκεία σημαντική για τη ζωή τους στο παρελθόν, σήμερα τη θεωρούν λιγότερο σημαντική κατά -9%.</a:t>
            </a:r>
          </a:p>
          <a:p>
            <a:pPr>
              <a:lnSpc>
                <a:spcPct val="107000"/>
              </a:lnSpc>
              <a:spcAft>
                <a:spcPts val="800"/>
              </a:spcAft>
            </a:pP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Σήμερα, το 66% των Ελλήνων θεωρεί ότι η πίστη στον Θεό δεν είναι </a:t>
            </a:r>
            <a:r>
              <a:rPr lang="el-GR" sz="2000" dirty="0" err="1">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προαπαιτούμενο</a:t>
            </a:r>
            <a:r>
              <a:rPr lang="el-GR" sz="20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για να είσαι ηθικός άνθρωπος, το 28% λέει ότι η θρησκεία έχει κάποια σημασία στη ζωή του, ενώ το 17% λέει ότι η θρησκεία δεν είναι καθόλου σημαντική στη ζωή του.</a:t>
            </a:r>
          </a:p>
        </p:txBody>
      </p:sp>
    </p:spTree>
    <p:extLst>
      <p:ext uri="{BB962C8B-B14F-4D97-AF65-F5344CB8AC3E}">
        <p14:creationId xmlns:p14="http://schemas.microsoft.com/office/powerpoint/2010/main" val="1371172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E65F5A-1684-4446-8710-BD827259E5D9}"/>
              </a:ext>
            </a:extLst>
          </p:cNvPr>
          <p:cNvSpPr>
            <a:spLocks noGrp="1"/>
          </p:cNvSpPr>
          <p:nvPr>
            <p:ph type="title"/>
          </p:nvPr>
        </p:nvSpPr>
        <p:spPr>
          <a:xfrm>
            <a:off x="684212" y="4962525"/>
            <a:ext cx="8534400" cy="1485900"/>
          </a:xfrm>
        </p:spPr>
        <p:txBody>
          <a:bodyPr>
            <a:normAutofit fontScale="90000"/>
          </a:bodyPr>
          <a:lstStyle/>
          <a:p>
            <a:pPr algn="ctr"/>
            <a:r>
              <a:rPr lang="el-GR" dirty="0" err="1">
                <a:solidFill>
                  <a:srgbClr val="FFC000"/>
                </a:solidFill>
              </a:rPr>
              <a:t>Γνωριμια</a:t>
            </a:r>
            <a:r>
              <a:rPr lang="el-GR" dirty="0">
                <a:solidFill>
                  <a:srgbClr val="FFC000"/>
                </a:solidFill>
              </a:rPr>
              <a:t> με τα </a:t>
            </a:r>
            <a:r>
              <a:rPr lang="el-GR" dirty="0" err="1">
                <a:solidFill>
                  <a:srgbClr val="FFC000"/>
                </a:solidFill>
              </a:rPr>
              <a:t>αληθινα</a:t>
            </a:r>
            <a:r>
              <a:rPr lang="el-GR" dirty="0">
                <a:solidFill>
                  <a:srgbClr val="FFC000"/>
                </a:solidFill>
              </a:rPr>
              <a:t> </a:t>
            </a:r>
            <a:r>
              <a:rPr lang="el-GR" dirty="0" err="1">
                <a:solidFill>
                  <a:srgbClr val="FFC000"/>
                </a:solidFill>
              </a:rPr>
              <a:t>προβληματα</a:t>
            </a:r>
            <a:r>
              <a:rPr lang="el-GR" dirty="0">
                <a:solidFill>
                  <a:srgbClr val="FFC000"/>
                </a:solidFill>
              </a:rPr>
              <a:t> της </a:t>
            </a:r>
            <a:r>
              <a:rPr lang="el-GR" dirty="0" err="1">
                <a:solidFill>
                  <a:srgbClr val="FFC000"/>
                </a:solidFill>
              </a:rPr>
              <a:t>καθημερινης</a:t>
            </a:r>
            <a:r>
              <a:rPr lang="el-GR" dirty="0">
                <a:solidFill>
                  <a:srgbClr val="FFC000"/>
                </a:solidFill>
              </a:rPr>
              <a:t> </a:t>
            </a:r>
            <a:r>
              <a:rPr lang="el-GR" dirty="0" err="1">
                <a:solidFill>
                  <a:srgbClr val="FFC000"/>
                </a:solidFill>
              </a:rPr>
              <a:t>ζωησ</a:t>
            </a:r>
            <a:endParaRPr lang="el-GR" dirty="0">
              <a:solidFill>
                <a:srgbClr val="FFC000"/>
              </a:solidFill>
            </a:endParaRPr>
          </a:p>
        </p:txBody>
      </p:sp>
      <p:pic>
        <p:nvPicPr>
          <p:cNvPr id="4" name="Θέση περιεχομένου 3">
            <a:extLst>
              <a:ext uri="{FF2B5EF4-FFF2-40B4-BE49-F238E27FC236}">
                <a16:creationId xmlns:a16="http://schemas.microsoft.com/office/drawing/2014/main" id="{FAAAD520-B13F-42FB-A6B4-172632313D91}"/>
              </a:ext>
            </a:extLst>
          </p:cNvPr>
          <p:cNvPicPr>
            <a:picLocks noGrp="1" noChangeAspect="1"/>
          </p:cNvPicPr>
          <p:nvPr>
            <p:ph idx="1"/>
          </p:nvPr>
        </p:nvPicPr>
        <p:blipFill>
          <a:blip r:embed="rId2"/>
          <a:stretch>
            <a:fillRect/>
          </a:stretch>
        </p:blipFill>
        <p:spPr>
          <a:xfrm>
            <a:off x="3008310" y="685800"/>
            <a:ext cx="5307017" cy="4419600"/>
          </a:xfrm>
          <a:prstGeom prst="rect">
            <a:avLst/>
          </a:prstGeom>
        </p:spPr>
      </p:pic>
    </p:spTree>
    <p:extLst>
      <p:ext uri="{BB962C8B-B14F-4D97-AF65-F5344CB8AC3E}">
        <p14:creationId xmlns:p14="http://schemas.microsoft.com/office/powerpoint/2010/main" val="1360901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609CCFD-480A-47B8-80E4-A2F1672CEF5D}"/>
              </a:ext>
            </a:extLst>
          </p:cNvPr>
          <p:cNvPicPr>
            <a:picLocks noChangeAspect="1"/>
          </p:cNvPicPr>
          <p:nvPr/>
        </p:nvPicPr>
        <p:blipFill>
          <a:blip r:embed="rId2"/>
          <a:stretch>
            <a:fillRect/>
          </a:stretch>
        </p:blipFill>
        <p:spPr>
          <a:xfrm>
            <a:off x="1776330" y="711000"/>
            <a:ext cx="8639339" cy="5436000"/>
          </a:xfrm>
          <a:prstGeom prst="rect">
            <a:avLst/>
          </a:prstGeom>
        </p:spPr>
      </p:pic>
    </p:spTree>
    <p:extLst>
      <p:ext uri="{BB962C8B-B14F-4D97-AF65-F5344CB8AC3E}">
        <p14:creationId xmlns:p14="http://schemas.microsoft.com/office/powerpoint/2010/main" val="2946876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392ED83-9472-450F-AF72-BF1929C1E8C7}"/>
              </a:ext>
            </a:extLst>
          </p:cNvPr>
          <p:cNvPicPr>
            <a:picLocks noChangeAspect="1"/>
          </p:cNvPicPr>
          <p:nvPr/>
        </p:nvPicPr>
        <p:blipFill>
          <a:blip r:embed="rId2"/>
          <a:stretch>
            <a:fillRect/>
          </a:stretch>
        </p:blipFill>
        <p:spPr>
          <a:xfrm>
            <a:off x="1585912" y="890587"/>
            <a:ext cx="9020175" cy="5076825"/>
          </a:xfrm>
          <a:prstGeom prst="rect">
            <a:avLst/>
          </a:prstGeom>
        </p:spPr>
      </p:pic>
    </p:spTree>
    <p:extLst>
      <p:ext uri="{BB962C8B-B14F-4D97-AF65-F5344CB8AC3E}">
        <p14:creationId xmlns:p14="http://schemas.microsoft.com/office/powerpoint/2010/main" val="302662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Κομμάτι">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212</TotalTime>
  <Words>1177</Words>
  <Application>Microsoft Office PowerPoint</Application>
  <PresentationFormat>Ευρεία οθόνη</PresentationFormat>
  <Paragraphs>73</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Calibri Light</vt:lpstr>
      <vt:lpstr>Century Gothic</vt:lpstr>
      <vt:lpstr>Wingdings 3</vt:lpstr>
      <vt:lpstr>Κομμάτι</vt:lpstr>
      <vt:lpstr>ΟΙ ΒΑΣΙΚΕΣ ΚΑΤΕΥΘΥΝΣΕΙΣ ΓΙΑ ΤΗΝ ΕΚΠΟΝΗΣΗ ΤΟΥ ΝΕΟΥ Π.Σ. ΓΙΑ ΤΟ ΜΑΘΗΜΑ ΤΩΝ ΘΡΗΣΚΕΥΤΙΚΩΝ</vt:lpstr>
      <vt:lpstr>Συνταξη νεων πσ για το μαθημα των θρησκευτικων:  κοινωνικο πλαισιο και ρεαλισμοσ</vt:lpstr>
      <vt:lpstr>Παρουσίαση του PowerPoint</vt:lpstr>
      <vt:lpstr>Παρουσίαση του PowerPoint</vt:lpstr>
      <vt:lpstr>Παρουσίαση του PowerPoint</vt:lpstr>
      <vt:lpstr>Παρουσίαση του PowerPoint</vt:lpstr>
      <vt:lpstr>Γνωριμια με τα αληθινα προβληματα της καθημερινης ζωησ</vt:lpstr>
      <vt:lpstr>Παρουσίαση του PowerPoint</vt:lpstr>
      <vt:lpstr>Παρουσίαση του PowerPoint</vt:lpstr>
      <vt:lpstr>Παρουσίαση του PowerPoint</vt:lpstr>
      <vt:lpstr>Παρουσίαση του PowerPoint</vt:lpstr>
      <vt:lpstr>Η αναγκη παιδειασ και γνωσησ τησ πολιτισμικησ μασ ταυτοτητασ</vt:lpstr>
      <vt:lpstr>Παρουσίαση του PowerPoint</vt:lpstr>
      <vt:lpstr>Το ΜAθημα των ΘρησκευτικΩν οργανικΑ ενταγμΕνο στην ΕκπαΙδευση </vt:lpstr>
      <vt:lpstr>Ο θεμελιωδης παιδαγωγικος και ανθρωπολογικος προσανατολισμος του Μαθηματος των Θρησκευτικων</vt:lpstr>
      <vt:lpstr>Το ΜΑθημα των ΘρησκευτικΩν ως μΑθημα παιδεΙας και ελληνορθΟδοξου πολιτισμοΥ</vt:lpstr>
      <vt:lpstr>Το ΜΑθημα των ΘρησκευτικΩν ως μΑθημα ταυτΟτητας του προσΩπου</vt:lpstr>
      <vt:lpstr>Το ΜΑθημα των ΘρησκευτικΩν ως μΑθημα ταυτΟτητας του προσΩπου</vt:lpstr>
      <vt:lpstr>Το ΜΑθημα των ΘρησκευτικΩν ως μΑθημα ταυτΟτητας του προσΩπου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ΒΑΣΙΚΕΣ ΚΑΤΕΥΘΥΝΣΕΙΣ ΓΙΑ ΤΗΝ ΕΚΠΟΝΗΣΗ ΤΟΥ ΝΕΟΥ Π.Σ. ΓΙΑ ΤΟ ΜΑΘΗΜΑ ΤΩΝ ΘΡΗΣΚΕΥΤΙΚΩΝ</dc:title>
  <dc:creator>THE PRO</dc:creator>
  <cp:lastModifiedBy>THE PRO</cp:lastModifiedBy>
  <cp:revision>35</cp:revision>
  <dcterms:created xsi:type="dcterms:W3CDTF">2021-01-29T08:53:28Z</dcterms:created>
  <dcterms:modified xsi:type="dcterms:W3CDTF">2021-01-29T18:59:32Z</dcterms:modified>
</cp:coreProperties>
</file>