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61" r:id="rId4"/>
    <p:sldId id="258" r:id="rId5"/>
    <p:sldId id="262" r:id="rId6"/>
    <p:sldId id="263" r:id="rId7"/>
    <p:sldId id="259" r:id="rId8"/>
    <p:sldId id="260" r:id="rId9"/>
    <p:sldId id="265" r:id="rId10"/>
    <p:sldId id="266" r:id="rId11"/>
    <p:sldId id="269" r:id="rId12"/>
    <p:sldId id="268" r:id="rId13"/>
    <p:sldId id="27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84"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3F170-588A-4AFA-B99B-73B585F887BD}" type="datetimeFigureOut">
              <a:rPr lang="el-GR" smtClean="0"/>
              <a:t>30/1/2021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79AAE-6797-4791-9DD9-BA8312DFE99E}" type="slidenum">
              <a:rPr lang="el-GR" smtClean="0"/>
              <a:t>‹#›</a:t>
            </a:fld>
            <a:endParaRPr lang="el-GR"/>
          </a:p>
        </p:txBody>
      </p:sp>
    </p:spTree>
    <p:extLst>
      <p:ext uri="{BB962C8B-B14F-4D97-AF65-F5344CB8AC3E}">
        <p14:creationId xmlns:p14="http://schemas.microsoft.com/office/powerpoint/2010/main" val="193340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ACDEFAD-C156-4CBB-9C4A-B739A297496F}" type="datetimeFigureOut">
              <a:rPr lang="el-GR" smtClean="0"/>
              <a:t>30/1/2021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FC85E-BA4B-452D-9C3D-79DA9627C2E6}"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06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CDEFAD-C156-4CBB-9C4A-B739A297496F}" type="datetimeFigureOut">
              <a:rPr lang="el-GR" smtClean="0"/>
              <a:t>30/1/2021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258999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CDEFAD-C156-4CBB-9C4A-B739A297496F}" type="datetimeFigureOut">
              <a:rPr lang="el-GR" smtClean="0"/>
              <a:t>30/1/2021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263961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CDEFAD-C156-4CBB-9C4A-B739A297496F}" type="datetimeFigureOut">
              <a:rPr lang="el-GR" smtClean="0"/>
              <a:t>30/1/2021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1035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CDEFAD-C156-4CBB-9C4A-B739A297496F}" type="datetimeFigureOut">
              <a:rPr lang="el-GR" smtClean="0"/>
              <a:t>30/1/2021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FC85E-BA4B-452D-9C3D-79DA9627C2E6}"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41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ACDEFAD-C156-4CBB-9C4A-B739A297496F}" type="datetimeFigureOut">
              <a:rPr lang="el-GR" smtClean="0"/>
              <a:t>30/1/2021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18016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ACDEFAD-C156-4CBB-9C4A-B739A297496F}" type="datetimeFigureOut">
              <a:rPr lang="el-GR" smtClean="0"/>
              <a:t>30/1/2021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337567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ACDEFAD-C156-4CBB-9C4A-B739A297496F}" type="datetimeFigureOut">
              <a:rPr lang="el-GR" smtClean="0"/>
              <a:t>30/1/2021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28155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CDEFAD-C156-4CBB-9C4A-B739A297496F}" type="datetimeFigureOut">
              <a:rPr lang="el-GR" smtClean="0"/>
              <a:t>30/1/2021</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425658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CDEFAD-C156-4CBB-9C4A-B739A297496F}" type="datetimeFigureOut">
              <a:rPr lang="el-GR" smtClean="0"/>
              <a:t>30/1/2021</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2FC85E-BA4B-452D-9C3D-79DA9627C2E6}" type="slidenum">
              <a:rPr lang="el-GR" smtClean="0"/>
              <a:t>‹#›</a:t>
            </a:fld>
            <a:endParaRPr lang="el-GR"/>
          </a:p>
        </p:txBody>
      </p:sp>
    </p:spTree>
    <p:extLst>
      <p:ext uri="{BB962C8B-B14F-4D97-AF65-F5344CB8AC3E}">
        <p14:creationId xmlns:p14="http://schemas.microsoft.com/office/powerpoint/2010/main" val="32269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CDEFAD-C156-4CBB-9C4A-B739A297496F}" type="datetimeFigureOut">
              <a:rPr lang="el-GR" smtClean="0"/>
              <a:t>30/1/2021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2FC85E-BA4B-452D-9C3D-79DA9627C2E6}" type="slidenum">
              <a:rPr lang="el-GR" smtClean="0"/>
              <a:t>‹#›</a:t>
            </a:fld>
            <a:endParaRPr lang="el-GR"/>
          </a:p>
        </p:txBody>
      </p:sp>
    </p:spTree>
    <p:extLst>
      <p:ext uri="{BB962C8B-B14F-4D97-AF65-F5344CB8AC3E}">
        <p14:creationId xmlns:p14="http://schemas.microsoft.com/office/powerpoint/2010/main" val="281888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CDEFAD-C156-4CBB-9C4A-B739A297496F}" type="datetimeFigureOut">
              <a:rPr lang="el-GR" smtClean="0"/>
              <a:t>30/1/2021</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2FC85E-BA4B-452D-9C3D-79DA9627C2E6}"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64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tnu.edu/ncre20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E56D91-B835-4F12-B6F3-C285E20380F5}"/>
              </a:ext>
            </a:extLst>
          </p:cNvPr>
          <p:cNvSpPr>
            <a:spLocks noGrp="1"/>
          </p:cNvSpPr>
          <p:nvPr>
            <p:ph type="ctrTitle"/>
          </p:nvPr>
        </p:nvSpPr>
        <p:spPr>
          <a:xfrm>
            <a:off x="1524000" y="482283"/>
            <a:ext cx="9144000" cy="2387600"/>
          </a:xfrm>
        </p:spPr>
        <p:txBody>
          <a:bodyPr>
            <a:noAutofit/>
          </a:bodyPr>
          <a:lstStyle/>
          <a:p>
            <a:pPr algn="ctr"/>
            <a:r>
              <a:rPr lang="el-GR" sz="4800" dirty="0"/>
              <a:t>Ανάπτυξη του περιεχομένου του ΠΣ</a:t>
            </a:r>
            <a:br>
              <a:rPr lang="el-GR" sz="4800" dirty="0"/>
            </a:br>
            <a:r>
              <a:rPr lang="el-GR" sz="4800" dirty="0"/>
              <a:t> -Θεματικά Πεδία και Σπειροειδής Ανάπτυξη- </a:t>
            </a:r>
          </a:p>
        </p:txBody>
      </p:sp>
      <p:sp>
        <p:nvSpPr>
          <p:cNvPr id="3" name="Υπότιτλος 2">
            <a:extLst>
              <a:ext uri="{FF2B5EF4-FFF2-40B4-BE49-F238E27FC236}">
                <a16:creationId xmlns:a16="http://schemas.microsoft.com/office/drawing/2014/main" id="{0740758D-1BA5-4289-8ACD-826891EBA03A}"/>
              </a:ext>
            </a:extLst>
          </p:cNvPr>
          <p:cNvSpPr>
            <a:spLocks noGrp="1"/>
          </p:cNvSpPr>
          <p:nvPr>
            <p:ph type="subTitle" idx="1"/>
          </p:nvPr>
        </p:nvSpPr>
        <p:spPr>
          <a:xfrm>
            <a:off x="1524000" y="3071686"/>
            <a:ext cx="9144000" cy="1072993"/>
          </a:xfrm>
        </p:spPr>
        <p:txBody>
          <a:bodyPr/>
          <a:lstStyle/>
          <a:p>
            <a:pPr algn="ctr"/>
            <a:r>
              <a:rPr lang="el-GR" dirty="0" err="1"/>
              <a:t>Βασιλικη</a:t>
            </a:r>
            <a:r>
              <a:rPr lang="el-GR" dirty="0"/>
              <a:t> </a:t>
            </a:r>
            <a:r>
              <a:rPr lang="el-GR" dirty="0" err="1"/>
              <a:t>Μητροπουλου</a:t>
            </a:r>
            <a:endParaRPr lang="el-GR" dirty="0"/>
          </a:p>
          <a:p>
            <a:pPr algn="ctr"/>
            <a:r>
              <a:rPr lang="el-GR" dirty="0" err="1"/>
              <a:t>Μαριος</a:t>
            </a:r>
            <a:r>
              <a:rPr lang="el-GR" dirty="0"/>
              <a:t> </a:t>
            </a:r>
            <a:r>
              <a:rPr lang="el-GR" dirty="0" err="1"/>
              <a:t>Κουκουναρας</a:t>
            </a:r>
            <a:r>
              <a:rPr lang="el-GR" dirty="0"/>
              <a:t> </a:t>
            </a:r>
            <a:r>
              <a:rPr lang="el-GR" dirty="0" err="1"/>
              <a:t>Λιαγκης</a:t>
            </a:r>
            <a:endParaRPr lang="el-GR" dirty="0"/>
          </a:p>
        </p:txBody>
      </p:sp>
      <p:pic>
        <p:nvPicPr>
          <p:cNvPr id="4" name="Εικόνα 3">
            <a:extLst>
              <a:ext uri="{FF2B5EF4-FFF2-40B4-BE49-F238E27FC236}">
                <a16:creationId xmlns:a16="http://schemas.microsoft.com/office/drawing/2014/main" id="{17E3EE5A-DB70-4DBE-98B0-904A2FD52011}"/>
              </a:ext>
            </a:extLst>
          </p:cNvPr>
          <p:cNvPicPr>
            <a:picLocks noChangeAspect="1"/>
          </p:cNvPicPr>
          <p:nvPr/>
        </p:nvPicPr>
        <p:blipFill>
          <a:blip r:embed="rId2"/>
          <a:stretch>
            <a:fillRect/>
          </a:stretch>
        </p:blipFill>
        <p:spPr>
          <a:xfrm>
            <a:off x="10113264" y="3712464"/>
            <a:ext cx="1609344" cy="2263140"/>
          </a:xfrm>
          <a:prstGeom prst="rect">
            <a:avLst/>
          </a:prstGeom>
        </p:spPr>
      </p:pic>
      <p:pic>
        <p:nvPicPr>
          <p:cNvPr id="6" name="Εικόνα 5">
            <a:extLst>
              <a:ext uri="{FF2B5EF4-FFF2-40B4-BE49-F238E27FC236}">
                <a16:creationId xmlns:a16="http://schemas.microsoft.com/office/drawing/2014/main" id="{340A790A-8EF5-44C7-88BA-017BFA90A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 y="3712464"/>
            <a:ext cx="1629461" cy="2263140"/>
          </a:xfrm>
          <a:prstGeom prst="rect">
            <a:avLst/>
          </a:prstGeom>
        </p:spPr>
      </p:pic>
      <p:pic>
        <p:nvPicPr>
          <p:cNvPr id="8" name="Εικόνα 7">
            <a:extLst>
              <a:ext uri="{FF2B5EF4-FFF2-40B4-BE49-F238E27FC236}">
                <a16:creationId xmlns:a16="http://schemas.microsoft.com/office/drawing/2014/main" id="{F625A055-38D0-41AC-BD32-D4758015A717}"/>
              </a:ext>
            </a:extLst>
          </p:cNvPr>
          <p:cNvPicPr>
            <a:picLocks noChangeAspect="1"/>
          </p:cNvPicPr>
          <p:nvPr/>
        </p:nvPicPr>
        <p:blipFill>
          <a:blip r:embed="rId4"/>
          <a:stretch>
            <a:fillRect/>
          </a:stretch>
        </p:blipFill>
        <p:spPr>
          <a:xfrm>
            <a:off x="4904232" y="4586876"/>
            <a:ext cx="1609344" cy="905256"/>
          </a:xfrm>
          <a:prstGeom prst="rect">
            <a:avLst/>
          </a:prstGeom>
        </p:spPr>
      </p:pic>
    </p:spTree>
    <p:extLst>
      <p:ext uri="{BB962C8B-B14F-4D97-AF65-F5344CB8AC3E}">
        <p14:creationId xmlns:p14="http://schemas.microsoft.com/office/powerpoint/2010/main" val="148875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Τα ΘΠ επαναλαμβ</a:t>
            </a:r>
            <a:r>
              <a:rPr lang="en-US" dirty="0" err="1"/>
              <a:t>άνοντ</a:t>
            </a:r>
            <a:r>
              <a:rPr lang="en-US" dirty="0"/>
              <a:t>αι σπειροειδώς </a:t>
            </a:r>
            <a:r>
              <a:rPr lang="en-US" b="1" dirty="0"/>
              <a:t>ανά Κύκλο</a:t>
            </a:r>
            <a:r>
              <a:rPr lang="el-GR" b="1" dirty="0"/>
              <a:t> </a:t>
            </a:r>
            <a:r>
              <a:rPr lang="en-US" dirty="0" err="1"/>
              <a:t>με</a:t>
            </a:r>
            <a:r>
              <a:rPr lang="en-US" dirty="0"/>
              <a:t> β</a:t>
            </a:r>
            <a:r>
              <a:rPr lang="en-US" dirty="0" err="1"/>
              <a:t>άση</a:t>
            </a:r>
            <a:r>
              <a:rPr lang="en-US" dirty="0"/>
              <a:t> 3 βα</a:t>
            </a:r>
            <a:r>
              <a:rPr lang="en-US" dirty="0" err="1"/>
              <a:t>σικούς</a:t>
            </a:r>
            <a:r>
              <a:rPr lang="en-US" dirty="0"/>
              <a:t> </a:t>
            </a:r>
            <a:r>
              <a:rPr lang="en-US" dirty="0" err="1"/>
              <a:t>άξονες</a:t>
            </a:r>
            <a:endParaRPr lang="el-GR" dirty="0"/>
          </a:p>
        </p:txBody>
      </p:sp>
      <p:sp>
        <p:nvSpPr>
          <p:cNvPr id="3" name="Θέση περιεχομένου 2"/>
          <p:cNvSpPr>
            <a:spLocks noGrp="1"/>
          </p:cNvSpPr>
          <p:nvPr>
            <p:ph idx="1"/>
          </p:nvPr>
        </p:nvSpPr>
        <p:spPr>
          <a:xfrm>
            <a:off x="1097280" y="2774491"/>
            <a:ext cx="10515600" cy="4351338"/>
          </a:xfrm>
        </p:spPr>
        <p:txBody>
          <a:bodyPr>
            <a:normAutofit/>
          </a:bodyPr>
          <a:lstStyle/>
          <a:p>
            <a:r>
              <a:rPr lang="en-US" dirty="0"/>
              <a:t>Τι </a:t>
            </a:r>
            <a:r>
              <a:rPr lang="en-US" dirty="0" err="1"/>
              <a:t>σημ</a:t>
            </a:r>
            <a:r>
              <a:rPr lang="en-US" dirty="0"/>
              <a:t>αίνει να είμαι Ορθόδοξος Χριστιανός και πώς η επιλογή μου αυτή διαμορφώνει τη ζωή μου.</a:t>
            </a:r>
            <a:endParaRPr lang="el-GR" dirty="0"/>
          </a:p>
          <a:p>
            <a:r>
              <a:rPr lang="en-US" dirty="0" err="1"/>
              <a:t>Ποιο</a:t>
            </a:r>
            <a:r>
              <a:rPr lang="en-US" dirty="0"/>
              <a:t> </a:t>
            </a:r>
            <a:r>
              <a:rPr lang="en-US" dirty="0" err="1"/>
              <a:t>είν</a:t>
            </a:r>
            <a:r>
              <a:rPr lang="en-US" dirty="0"/>
              <a:t>αι το πολιτισμικό μου πλαίσιο και πώς η Ορθόδοξη χριστιανική μου ταυτότητα επιδρά στις θέσεις μου στην ευρύτερη κοινωνία. </a:t>
            </a:r>
            <a:endParaRPr lang="el-GR" dirty="0"/>
          </a:p>
          <a:p>
            <a:r>
              <a:rPr lang="en-US" dirty="0" err="1"/>
              <a:t>Πώς</a:t>
            </a:r>
            <a:r>
              <a:rPr lang="en-US" dirty="0"/>
              <a:t> </a:t>
            </a:r>
            <a:r>
              <a:rPr lang="en-US" dirty="0" err="1"/>
              <a:t>δι</a:t>
            </a:r>
            <a:r>
              <a:rPr lang="en-US" dirty="0"/>
              <a:t>αμορφώνεται η λειτουργία μου ως πολίτη του ελληνικού Κράτους, της Ευρώπης και του κόσμου όλου χάρη σε αυτή την Ορθόδοξη χριστιανική μου ταυτότητα.</a:t>
            </a:r>
            <a:endParaRPr lang="el-GR" dirty="0"/>
          </a:p>
          <a:p>
            <a:endParaRPr lang="el-GR" dirty="0"/>
          </a:p>
        </p:txBody>
      </p:sp>
      <p:pic>
        <p:nvPicPr>
          <p:cNvPr id="4" name="Εικόνα 3">
            <a:extLst>
              <a:ext uri="{FF2B5EF4-FFF2-40B4-BE49-F238E27FC236}">
                <a16:creationId xmlns:a16="http://schemas.microsoft.com/office/drawing/2014/main" id="{BD38C441-3CE7-40ED-B1D5-4A0DBD97D580}"/>
              </a:ext>
            </a:extLst>
          </p:cNvPr>
          <p:cNvPicPr>
            <a:picLocks noChangeAspect="1"/>
          </p:cNvPicPr>
          <p:nvPr/>
        </p:nvPicPr>
        <p:blipFill>
          <a:blip r:embed="rId2"/>
          <a:stretch>
            <a:fillRect/>
          </a:stretch>
        </p:blipFill>
        <p:spPr>
          <a:xfrm>
            <a:off x="10289978" y="5096216"/>
            <a:ext cx="1609483" cy="908383"/>
          </a:xfrm>
          <a:prstGeom prst="rect">
            <a:avLst/>
          </a:prstGeom>
        </p:spPr>
      </p:pic>
    </p:spTree>
    <p:extLst>
      <p:ext uri="{BB962C8B-B14F-4D97-AF65-F5344CB8AC3E}">
        <p14:creationId xmlns:p14="http://schemas.microsoft.com/office/powerpoint/2010/main" val="57468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2515" y="242033"/>
            <a:ext cx="10515600" cy="1325563"/>
          </a:xfrm>
        </p:spPr>
        <p:txBody>
          <a:bodyPr>
            <a:normAutofit fontScale="90000"/>
          </a:bodyPr>
          <a:lstStyle/>
          <a:p>
            <a:r>
              <a:rPr lang="en-US" b="1" dirty="0"/>
              <a:t>Πα</a:t>
            </a:r>
            <a:r>
              <a:rPr lang="en-US" b="1" dirty="0" err="1"/>
              <a:t>ράδειγμ</a:t>
            </a:r>
            <a:r>
              <a:rPr lang="en-US" b="1" dirty="0"/>
              <a:t>α σπειροειδούς αναπτύξεως ΘΠ και αξόνων στους 3 κύκλους:</a:t>
            </a:r>
            <a:endParaRPr lang="el-GR" dirty="0"/>
          </a:p>
        </p:txBody>
      </p:sp>
      <p:sp>
        <p:nvSpPr>
          <p:cNvPr id="3" name="Θέση περιεχομένου 2"/>
          <p:cNvSpPr>
            <a:spLocks noGrp="1"/>
          </p:cNvSpPr>
          <p:nvPr>
            <p:ph idx="1"/>
          </p:nvPr>
        </p:nvSpPr>
        <p:spPr>
          <a:xfrm>
            <a:off x="457200" y="1843209"/>
            <a:ext cx="11482754" cy="4645513"/>
          </a:xfrm>
        </p:spPr>
        <p:txBody>
          <a:bodyPr>
            <a:normAutofit/>
          </a:bodyPr>
          <a:lstStyle/>
          <a:p>
            <a:r>
              <a:rPr lang="en-US" dirty="0"/>
              <a:t>Α </a:t>
            </a:r>
            <a:r>
              <a:rPr lang="en-US" dirty="0" err="1"/>
              <a:t>Κύκλος</a:t>
            </a:r>
            <a:r>
              <a:rPr lang="en-US" dirty="0"/>
              <a:t> – Γ’ &amp; Δ’ </a:t>
            </a:r>
            <a:r>
              <a:rPr lang="en-US" dirty="0" err="1"/>
              <a:t>Δημοτικού</a:t>
            </a:r>
            <a:endParaRPr lang="el-GR" dirty="0"/>
          </a:p>
          <a:p>
            <a:pPr marL="0" indent="0">
              <a:buNone/>
            </a:pPr>
            <a:r>
              <a:rPr lang="el-GR" dirty="0"/>
              <a:t>	</a:t>
            </a:r>
            <a:r>
              <a:rPr lang="en-US" dirty="0" err="1"/>
              <a:t>Τίτλος</a:t>
            </a:r>
            <a:r>
              <a:rPr lang="en-US" dirty="0"/>
              <a:t> ΘΕ: </a:t>
            </a:r>
            <a:r>
              <a:rPr lang="en-US" b="1" dirty="0"/>
              <a:t>Ο ΘΕΟΣ ΕΙΝΑΙ ΠΑΝΤΑ ΜΑΖΙ ΜΑΣ</a:t>
            </a:r>
            <a:endParaRPr lang="el-GR" dirty="0"/>
          </a:p>
          <a:p>
            <a:r>
              <a:rPr lang="en-US" dirty="0"/>
              <a:t>Β </a:t>
            </a:r>
            <a:r>
              <a:rPr lang="en-US" dirty="0" err="1"/>
              <a:t>Κύκλος</a:t>
            </a:r>
            <a:r>
              <a:rPr lang="en-US" dirty="0"/>
              <a:t>- Ε’ &amp;  </a:t>
            </a:r>
            <a:r>
              <a:rPr lang="en-US" dirty="0" err="1"/>
              <a:t>Στ</a:t>
            </a:r>
            <a:r>
              <a:rPr lang="en-US" dirty="0"/>
              <a:t>΄ </a:t>
            </a:r>
            <a:r>
              <a:rPr lang="en-US" dirty="0" err="1"/>
              <a:t>Δημοτικού</a:t>
            </a:r>
            <a:endParaRPr lang="el-GR" dirty="0"/>
          </a:p>
          <a:p>
            <a:pPr marL="0" indent="0">
              <a:buNone/>
            </a:pPr>
            <a:r>
              <a:rPr lang="el-GR" dirty="0"/>
              <a:t>	</a:t>
            </a:r>
            <a:r>
              <a:rPr lang="en-US" dirty="0" err="1"/>
              <a:t>Τίτλος</a:t>
            </a:r>
            <a:r>
              <a:rPr lang="en-US" dirty="0"/>
              <a:t> ΘΕ:  </a:t>
            </a:r>
            <a:r>
              <a:rPr lang="en-US" b="1" dirty="0"/>
              <a:t>Ο ΘΕΟΣ ΣΥΝΟΜΙΛΕΙ ΜΕ ΤΟΥΣ ΑΝΘΡΩΠΟΥΣ</a:t>
            </a:r>
            <a:endParaRPr lang="el-GR" dirty="0"/>
          </a:p>
          <a:p>
            <a:r>
              <a:rPr lang="en-US" dirty="0"/>
              <a:t>Γ </a:t>
            </a:r>
            <a:r>
              <a:rPr lang="en-US" dirty="0" err="1"/>
              <a:t>Κύκλος</a:t>
            </a:r>
            <a:r>
              <a:rPr lang="en-US" dirty="0"/>
              <a:t> – Α΄,Β΄,Γ΄ </a:t>
            </a:r>
            <a:r>
              <a:rPr lang="en-US" dirty="0" err="1"/>
              <a:t>Γυμν</a:t>
            </a:r>
            <a:r>
              <a:rPr lang="en-US" dirty="0"/>
              <a:t>ασίου</a:t>
            </a:r>
            <a:endParaRPr lang="el-GR" dirty="0"/>
          </a:p>
          <a:p>
            <a:pPr marL="0" indent="0">
              <a:buNone/>
            </a:pPr>
            <a:r>
              <a:rPr lang="el-GR" dirty="0"/>
              <a:t>	</a:t>
            </a:r>
            <a:r>
              <a:rPr lang="en-US" dirty="0" err="1"/>
              <a:t>Τίτλος</a:t>
            </a:r>
            <a:r>
              <a:rPr lang="en-US" dirty="0"/>
              <a:t> ΘΕ:  </a:t>
            </a:r>
            <a:r>
              <a:rPr lang="en-US" b="1" dirty="0"/>
              <a:t>Ο ΘΕΟΣ ΔΗΜΙΟΥΡΓΟΣ ΚΑΙ «ΒΟΗΘΟΣ» ΤΟΥ ΑΝΘΡΩΠΟΥ</a:t>
            </a:r>
            <a:endParaRPr lang="el-GR" dirty="0"/>
          </a:p>
          <a:p>
            <a:r>
              <a:rPr lang="en-US" dirty="0"/>
              <a:t>Δ </a:t>
            </a:r>
            <a:r>
              <a:rPr lang="en-US" dirty="0" err="1"/>
              <a:t>Κύκλος</a:t>
            </a:r>
            <a:r>
              <a:rPr lang="en-US" dirty="0"/>
              <a:t>- Α΄,Β΄,Γ΄ ΓΕΛ και ΕΠΑΛ</a:t>
            </a:r>
            <a:endParaRPr lang="el-GR" dirty="0"/>
          </a:p>
          <a:p>
            <a:pPr marL="0" indent="0">
              <a:buNone/>
            </a:pPr>
            <a:r>
              <a:rPr lang="el-GR" dirty="0"/>
              <a:t>	</a:t>
            </a:r>
            <a:r>
              <a:rPr lang="en-US" dirty="0" err="1"/>
              <a:t>Τίτλος</a:t>
            </a:r>
            <a:r>
              <a:rPr lang="en-US" dirty="0"/>
              <a:t> ΘΕ:  </a:t>
            </a:r>
            <a:r>
              <a:rPr lang="en-US" b="1" dirty="0"/>
              <a:t>Ο ΤΡΙΑΔΙΚΟΣ ΘΕΟΣ</a:t>
            </a:r>
            <a:endParaRPr lang="el-GR" dirty="0"/>
          </a:p>
        </p:txBody>
      </p:sp>
      <p:pic>
        <p:nvPicPr>
          <p:cNvPr id="4" name="Εικόνα 3">
            <a:extLst>
              <a:ext uri="{FF2B5EF4-FFF2-40B4-BE49-F238E27FC236}">
                <a16:creationId xmlns:a16="http://schemas.microsoft.com/office/drawing/2014/main" id="{82916C50-7C33-43E3-B987-130A5B2E927E}"/>
              </a:ext>
            </a:extLst>
          </p:cNvPr>
          <p:cNvPicPr>
            <a:picLocks noChangeAspect="1"/>
          </p:cNvPicPr>
          <p:nvPr/>
        </p:nvPicPr>
        <p:blipFill>
          <a:blip r:embed="rId2"/>
          <a:stretch>
            <a:fillRect/>
          </a:stretch>
        </p:blipFill>
        <p:spPr>
          <a:xfrm>
            <a:off x="10201586" y="5224232"/>
            <a:ext cx="1609483" cy="908383"/>
          </a:xfrm>
          <a:prstGeom prst="rect">
            <a:avLst/>
          </a:prstGeom>
        </p:spPr>
      </p:pic>
    </p:spTree>
    <p:extLst>
      <p:ext uri="{BB962C8B-B14F-4D97-AF65-F5344CB8AC3E}">
        <p14:creationId xmlns:p14="http://schemas.microsoft.com/office/powerpoint/2010/main" val="74252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6685" y="0"/>
            <a:ext cx="11166230" cy="1325563"/>
          </a:xfrm>
        </p:spPr>
        <p:txBody>
          <a:bodyPr>
            <a:normAutofit/>
          </a:bodyPr>
          <a:lstStyle/>
          <a:p>
            <a:r>
              <a:rPr lang="en-US" sz="4000" dirty="0"/>
              <a:t>Α </a:t>
            </a:r>
            <a:r>
              <a:rPr lang="en-US" sz="4000" dirty="0" err="1"/>
              <a:t>Κύκλος</a:t>
            </a:r>
            <a:r>
              <a:rPr lang="en-US" sz="4000" dirty="0"/>
              <a:t> – Γ’ &amp; Δ’ </a:t>
            </a:r>
            <a:r>
              <a:rPr lang="en-US" sz="4000" dirty="0" err="1"/>
              <a:t>Δημοτικού</a:t>
            </a:r>
            <a:br>
              <a:rPr lang="el-GR" sz="4000" dirty="0"/>
            </a:br>
            <a:r>
              <a:rPr lang="en-US" sz="4000" dirty="0" err="1"/>
              <a:t>Τίτλος</a:t>
            </a:r>
            <a:r>
              <a:rPr lang="en-US" sz="4000" dirty="0"/>
              <a:t> ΘΕ: </a:t>
            </a:r>
            <a:r>
              <a:rPr lang="en-US" sz="4000" b="1" dirty="0"/>
              <a:t>Ο ΘΕΟΣ ΕΙΝΑΙ ΠΑΝΤΑ ΜΑΖΙ ΜΑΣ</a:t>
            </a:r>
            <a:endParaRPr lang="el-GR" sz="4000" dirty="0"/>
          </a:p>
        </p:txBody>
      </p:sp>
      <p:sp>
        <p:nvSpPr>
          <p:cNvPr id="3" name="Θέση περιεχομένου 2"/>
          <p:cNvSpPr>
            <a:spLocks noGrp="1"/>
          </p:cNvSpPr>
          <p:nvPr>
            <p:ph idx="1"/>
          </p:nvPr>
        </p:nvSpPr>
        <p:spPr>
          <a:xfrm>
            <a:off x="436685" y="2000767"/>
            <a:ext cx="10668000" cy="5032375"/>
          </a:xfrm>
        </p:spPr>
        <p:txBody>
          <a:bodyPr>
            <a:normAutofit/>
          </a:bodyPr>
          <a:lstStyle/>
          <a:p>
            <a:r>
              <a:rPr lang="en-US" b="1" dirty="0" err="1"/>
              <a:t>Άξον</a:t>
            </a:r>
            <a:r>
              <a:rPr lang="en-US" b="1" dirty="0"/>
              <a:t>ας Α:</a:t>
            </a:r>
            <a:r>
              <a:rPr lang="en-US" dirty="0"/>
              <a:t> Τι σημαίνει να είμαι Ορθόδοξος Χριστιανός και πώς η επιλογή μου αυτή διαμορφώνει τη ζωή μου;</a:t>
            </a:r>
            <a:endParaRPr lang="el-GR" dirty="0"/>
          </a:p>
          <a:p>
            <a:pPr lvl="1"/>
            <a:r>
              <a:rPr lang="en-US" i="1" dirty="0" err="1"/>
              <a:t>Πιστεύω</a:t>
            </a:r>
            <a:r>
              <a:rPr lang="en-US" i="1" dirty="0"/>
              <a:t> ότι ο </a:t>
            </a:r>
            <a:r>
              <a:rPr lang="en-US" i="1" dirty="0" err="1"/>
              <a:t>Θεός</a:t>
            </a:r>
            <a:r>
              <a:rPr lang="en-US" i="1" dirty="0"/>
              <a:t> </a:t>
            </a:r>
            <a:r>
              <a:rPr lang="en-US" i="1" dirty="0" err="1"/>
              <a:t>είν</a:t>
            </a:r>
            <a:r>
              <a:rPr lang="en-US" i="1" dirty="0"/>
              <a:t>αι ένας. </a:t>
            </a:r>
            <a:r>
              <a:rPr lang="en-US" i="1" dirty="0" err="1"/>
              <a:t>Μιλάω</a:t>
            </a:r>
            <a:r>
              <a:rPr lang="en-US" i="1" dirty="0"/>
              <a:t> μα</a:t>
            </a:r>
            <a:r>
              <a:rPr lang="en-US" i="1" dirty="0" err="1"/>
              <a:t>ζί</a:t>
            </a:r>
            <a:r>
              <a:rPr lang="en-US" i="1" dirty="0"/>
              <a:t> </a:t>
            </a:r>
            <a:r>
              <a:rPr lang="en-US" i="1" dirty="0" err="1"/>
              <a:t>του</a:t>
            </a:r>
            <a:r>
              <a:rPr lang="en-US" i="1" dirty="0"/>
              <a:t> και </a:t>
            </a:r>
            <a:r>
              <a:rPr lang="en-US" i="1" dirty="0" err="1"/>
              <a:t>με</a:t>
            </a:r>
            <a:r>
              <a:rPr lang="en-US" i="1" dirty="0"/>
              <a:t> α</a:t>
            </a:r>
            <a:r>
              <a:rPr lang="en-US" i="1" dirty="0" err="1"/>
              <a:t>κούει</a:t>
            </a:r>
            <a:r>
              <a:rPr lang="en-US" i="1" dirty="0"/>
              <a:t>. </a:t>
            </a:r>
            <a:r>
              <a:rPr lang="en-US" i="1" dirty="0" err="1"/>
              <a:t>Αγιάζει</a:t>
            </a:r>
            <a:r>
              <a:rPr lang="en-US" i="1" dirty="0"/>
              <a:t> </a:t>
            </a:r>
            <a:r>
              <a:rPr lang="en-US" i="1" dirty="0" err="1"/>
              <a:t>τον</a:t>
            </a:r>
            <a:r>
              <a:rPr lang="en-US" i="1" dirty="0"/>
              <a:t> </a:t>
            </a:r>
            <a:r>
              <a:rPr lang="en-US" i="1" dirty="0" err="1"/>
              <a:t>κόσμο</a:t>
            </a:r>
            <a:r>
              <a:rPr lang="en-US" i="1" dirty="0"/>
              <a:t> </a:t>
            </a:r>
            <a:r>
              <a:rPr lang="en-US" i="1" dirty="0" err="1"/>
              <a:t>όλο</a:t>
            </a:r>
            <a:r>
              <a:rPr lang="en-US" i="1" dirty="0"/>
              <a:t>. </a:t>
            </a:r>
            <a:r>
              <a:rPr lang="en-US" i="1" dirty="0" err="1"/>
              <a:t>κ.ά</a:t>
            </a:r>
            <a:r>
              <a:rPr lang="en-US" i="1" dirty="0"/>
              <a:t>. </a:t>
            </a:r>
            <a:endParaRPr lang="el-GR" dirty="0"/>
          </a:p>
          <a:p>
            <a:r>
              <a:rPr lang="en-US" b="1" dirty="0" err="1"/>
              <a:t>Άξον</a:t>
            </a:r>
            <a:r>
              <a:rPr lang="en-US" b="1" dirty="0"/>
              <a:t>ας Β:</a:t>
            </a:r>
            <a:r>
              <a:rPr lang="en-US" dirty="0"/>
              <a:t> Ποιο είναι το πολιτισμικό μου πλαίσιο και πώς η Ορθόδοξη χριστιανική μου ταυτότητα επιδρά στις θέσεις μου στην ευρύτερη κοινωνία; </a:t>
            </a:r>
            <a:endParaRPr lang="el-GR" dirty="0"/>
          </a:p>
          <a:p>
            <a:pPr lvl="1"/>
            <a:r>
              <a:rPr lang="en-US" i="1" dirty="0" err="1"/>
              <a:t>Αγ</a:t>
            </a:r>
            <a:r>
              <a:rPr lang="en-US" i="1" dirty="0"/>
              <a:t>απάει όλα τα παιδιά, προβληματίζομαι πώς μπορώ και εγώ να συνεργάζομαι με τους συμμαθητές μου Γιορτάζουμε την παρουσία του στη θρησκευτική γιορτή, στο πανηγύρι του χωριού μου κ.ά. </a:t>
            </a:r>
            <a:endParaRPr lang="el-GR" i="1" dirty="0"/>
          </a:p>
          <a:p>
            <a:r>
              <a:rPr lang="en-US" b="1" dirty="0" err="1"/>
              <a:t>Άξον</a:t>
            </a:r>
            <a:r>
              <a:rPr lang="en-US" b="1" dirty="0"/>
              <a:t>ας Γ:</a:t>
            </a:r>
            <a:r>
              <a:rPr lang="en-US" dirty="0"/>
              <a:t> Πώς διαμορφώνεται η λειτουργία μου ως πολίτη του ελληνικού Κράτους, της Ευρώπης και του κόσμου όλου χάρη σε αυτή την Ορθόδοξη χριστιανική μου ταυτότητα.	 </a:t>
            </a:r>
            <a:endParaRPr lang="el-GR" dirty="0"/>
          </a:p>
          <a:p>
            <a:pPr lvl="1"/>
            <a:r>
              <a:rPr lang="en-US" i="1" dirty="0"/>
              <a:t>Αναγνωρίζω </a:t>
            </a:r>
            <a:r>
              <a:rPr lang="en-US" i="1" dirty="0" err="1"/>
              <a:t>την</a:t>
            </a:r>
            <a:r>
              <a:rPr lang="en-US" i="1" dirty="0"/>
              <a:t> π</a:t>
            </a:r>
            <a:r>
              <a:rPr lang="en-US" i="1" dirty="0" err="1"/>
              <a:t>ίστη</a:t>
            </a:r>
            <a:r>
              <a:rPr lang="en-US" i="1" dirty="0"/>
              <a:t> </a:t>
            </a:r>
            <a:r>
              <a:rPr lang="en-US" i="1" dirty="0" err="1"/>
              <a:t>στον</a:t>
            </a:r>
            <a:r>
              <a:rPr lang="en-US" i="1" dirty="0"/>
              <a:t> </a:t>
            </a:r>
            <a:r>
              <a:rPr lang="en-US" i="1" dirty="0" err="1"/>
              <a:t>Θεό</a:t>
            </a:r>
            <a:r>
              <a:rPr lang="en-US" i="1" dirty="0"/>
              <a:t> </a:t>
            </a:r>
            <a:r>
              <a:rPr lang="en-US" i="1" dirty="0" err="1"/>
              <a:t>στ</a:t>
            </a:r>
            <a:r>
              <a:rPr lang="en-US" i="1" dirty="0"/>
              <a:t>α θρησκευτικά σύμβολα στη γειτονιά μου (Εκκλησία/ενορία), στο σχολείο μου (σταυρός στη σημαία) κ.ά.</a:t>
            </a:r>
            <a:endParaRPr lang="el-GR" dirty="0"/>
          </a:p>
          <a:p>
            <a:endParaRPr lang="el-GR" dirty="0"/>
          </a:p>
          <a:p>
            <a:endParaRPr lang="el-GR" dirty="0"/>
          </a:p>
        </p:txBody>
      </p:sp>
      <p:pic>
        <p:nvPicPr>
          <p:cNvPr id="4" name="Εικόνα 3">
            <a:extLst>
              <a:ext uri="{FF2B5EF4-FFF2-40B4-BE49-F238E27FC236}">
                <a16:creationId xmlns:a16="http://schemas.microsoft.com/office/drawing/2014/main" id="{6F4563E8-EA85-4CC4-B8F8-7BD9B78AF40A}"/>
              </a:ext>
            </a:extLst>
          </p:cNvPr>
          <p:cNvPicPr>
            <a:picLocks noChangeAspect="1"/>
          </p:cNvPicPr>
          <p:nvPr/>
        </p:nvPicPr>
        <p:blipFill>
          <a:blip r:embed="rId2"/>
          <a:stretch>
            <a:fillRect/>
          </a:stretch>
        </p:blipFill>
        <p:spPr>
          <a:xfrm>
            <a:off x="10229018" y="5333960"/>
            <a:ext cx="1609483" cy="908383"/>
          </a:xfrm>
          <a:prstGeom prst="rect">
            <a:avLst/>
          </a:prstGeom>
        </p:spPr>
      </p:pic>
    </p:spTree>
    <p:extLst>
      <p:ext uri="{BB962C8B-B14F-4D97-AF65-F5344CB8AC3E}">
        <p14:creationId xmlns:p14="http://schemas.microsoft.com/office/powerpoint/2010/main" val="7471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2561" y="224448"/>
            <a:ext cx="11588261" cy="1325563"/>
          </a:xfrm>
        </p:spPr>
        <p:txBody>
          <a:bodyPr>
            <a:normAutofit/>
          </a:bodyPr>
          <a:lstStyle/>
          <a:p>
            <a:r>
              <a:rPr lang="en-US" sz="4000" dirty="0"/>
              <a:t>Δ </a:t>
            </a:r>
            <a:r>
              <a:rPr lang="en-US" sz="4000" dirty="0" err="1"/>
              <a:t>Κύκλος</a:t>
            </a:r>
            <a:r>
              <a:rPr lang="en-US" sz="4000" dirty="0"/>
              <a:t>- Α΄,Β΄,Γ΄ ΓΕΛ και ΕΠΑΛ</a:t>
            </a:r>
            <a:br>
              <a:rPr lang="el-GR" sz="4000" dirty="0"/>
            </a:br>
            <a:r>
              <a:rPr lang="en-US" sz="4000" dirty="0" err="1"/>
              <a:t>Τίτλος</a:t>
            </a:r>
            <a:r>
              <a:rPr lang="en-US" sz="4000" dirty="0"/>
              <a:t> ΘΕ:  </a:t>
            </a:r>
            <a:r>
              <a:rPr lang="en-US" sz="4000" b="1" dirty="0"/>
              <a:t>Ο ΤΡΙΑΔΙΚΟΣ ΘΕΟΣ</a:t>
            </a:r>
            <a:endParaRPr lang="el-GR" sz="4000" dirty="0"/>
          </a:p>
        </p:txBody>
      </p:sp>
      <p:sp>
        <p:nvSpPr>
          <p:cNvPr id="3" name="Θέση περιεχομένου 2"/>
          <p:cNvSpPr>
            <a:spLocks noGrp="1"/>
          </p:cNvSpPr>
          <p:nvPr>
            <p:ph idx="1"/>
          </p:nvPr>
        </p:nvSpPr>
        <p:spPr>
          <a:xfrm>
            <a:off x="386862" y="1825624"/>
            <a:ext cx="11359660" cy="5032375"/>
          </a:xfrm>
        </p:spPr>
        <p:txBody>
          <a:bodyPr>
            <a:normAutofit/>
          </a:bodyPr>
          <a:lstStyle/>
          <a:p>
            <a:r>
              <a:rPr lang="el-GR" dirty="0"/>
              <a:t> </a:t>
            </a:r>
            <a:r>
              <a:rPr lang="en-US" b="1" dirty="0" err="1"/>
              <a:t>Άξον</a:t>
            </a:r>
            <a:r>
              <a:rPr lang="en-US" b="1" dirty="0"/>
              <a:t>ας Α:</a:t>
            </a:r>
            <a:r>
              <a:rPr lang="en-US" dirty="0"/>
              <a:t> Τι σημαίνει να είμαι Ορθόδοξος Χριστιανός και πώς η επιλογή μου αυτή διαμορφώνει τη ζωή μου;</a:t>
            </a:r>
            <a:endParaRPr lang="el-GR" dirty="0"/>
          </a:p>
          <a:p>
            <a:pPr lvl="1"/>
            <a:r>
              <a:rPr lang="en-US" i="1" dirty="0"/>
              <a:t>Ο </a:t>
            </a:r>
            <a:r>
              <a:rPr lang="en-US" i="1" dirty="0" err="1"/>
              <a:t>Τρι</a:t>
            </a:r>
            <a:r>
              <a:rPr lang="en-US" i="1" dirty="0"/>
              <a:t>αδικός Θεός είναι προσωπικός Θεός. </a:t>
            </a:r>
            <a:r>
              <a:rPr lang="en-US" i="1" dirty="0" err="1"/>
              <a:t>Αντιλ</a:t>
            </a:r>
            <a:r>
              <a:rPr lang="en-US" i="1" dirty="0"/>
              <a:t>αμβάνομαι τη ζωή μου ως μια πορεία συνάντησης μαζί του μέσα από τον άλλο. </a:t>
            </a:r>
            <a:r>
              <a:rPr lang="en-US" i="1" dirty="0" err="1"/>
              <a:t>κ.ά</a:t>
            </a:r>
            <a:r>
              <a:rPr lang="en-US" i="1" dirty="0"/>
              <a:t>.</a:t>
            </a:r>
            <a:endParaRPr lang="el-GR" i="1" dirty="0"/>
          </a:p>
          <a:p>
            <a:r>
              <a:rPr lang="en-US" b="1" dirty="0" err="1"/>
              <a:t>Άξον</a:t>
            </a:r>
            <a:r>
              <a:rPr lang="en-US" b="1" dirty="0"/>
              <a:t>ας Β:</a:t>
            </a:r>
            <a:r>
              <a:rPr lang="en-US" dirty="0"/>
              <a:t> Ποιο είναι το πολιτισμικό μου πλαίσιο και πώς η Ορθόδοξη χριστιανική μου ταυτότητα επιδρά στις θέσεις μου στην ευρύτερη κοινωνία; </a:t>
            </a:r>
            <a:endParaRPr lang="el-GR" dirty="0"/>
          </a:p>
          <a:p>
            <a:pPr lvl="1"/>
            <a:r>
              <a:rPr lang="en-US" i="1" dirty="0"/>
              <a:t>Κατα</a:t>
            </a:r>
            <a:r>
              <a:rPr lang="en-US" i="1" dirty="0" err="1"/>
              <a:t>νοώ</a:t>
            </a:r>
            <a:r>
              <a:rPr lang="en-US" i="1" dirty="0"/>
              <a:t> ότι </a:t>
            </a:r>
            <a:r>
              <a:rPr lang="en-US" i="1" dirty="0" err="1"/>
              <a:t>σημ</a:t>
            </a:r>
            <a:r>
              <a:rPr lang="en-US" i="1" dirty="0"/>
              <a:t>αντικά ζητήματα του σύγχρονου πολιτισμού, όπως ζητήματα ζωής και θανάτου, επί τη βάσει αξιών που καταξιώνουν το ανθρώπινο πρόσωπο. Η </a:t>
            </a:r>
            <a:r>
              <a:rPr lang="en-US" i="1" dirty="0" err="1"/>
              <a:t>ζωή</a:t>
            </a:r>
            <a:r>
              <a:rPr lang="en-US" i="1" dirty="0"/>
              <a:t>  </a:t>
            </a:r>
            <a:r>
              <a:rPr lang="en-US" i="1" dirty="0" err="1"/>
              <a:t>νοημ</a:t>
            </a:r>
            <a:r>
              <a:rPr lang="en-US" i="1" dirty="0"/>
              <a:t>ατοδοτούνται ουσιαστικά μόνο μέσα από τον διαπολιτισμικό διάλογο με την Ορθοδοξία. Ο </a:t>
            </a:r>
            <a:r>
              <a:rPr lang="en-US" i="1" dirty="0" err="1"/>
              <a:t>Τρι</a:t>
            </a:r>
            <a:r>
              <a:rPr lang="en-US" i="1" dirty="0"/>
              <a:t>αδικός Θεός είναι πρότυπο κοινωνίας για τις σύγχρονες κοινωνίες κ.ά. </a:t>
            </a:r>
            <a:endParaRPr lang="el-GR" i="1" dirty="0"/>
          </a:p>
          <a:p>
            <a:r>
              <a:rPr lang="en-US" b="1" dirty="0" err="1"/>
              <a:t>Άξον</a:t>
            </a:r>
            <a:r>
              <a:rPr lang="en-US" b="1" dirty="0"/>
              <a:t>ας Γ:</a:t>
            </a:r>
            <a:r>
              <a:rPr lang="en-US" dirty="0"/>
              <a:t> Πώς διαμορφώνεται η λειτουργία μου ως πολίτη του ελληνικού Κράτους, της Ευρώπης και του κόσμου όλου χάρη σε αυτή την Ορθόδοξη χριστιανική μου ταυτότητα. </a:t>
            </a:r>
            <a:endParaRPr lang="el-GR" dirty="0"/>
          </a:p>
          <a:p>
            <a:pPr lvl="1"/>
            <a:r>
              <a:rPr lang="en-US" i="1" dirty="0"/>
              <a:t>Κατα</a:t>
            </a:r>
            <a:r>
              <a:rPr lang="en-US" i="1" dirty="0" err="1"/>
              <a:t>νοώ</a:t>
            </a:r>
            <a:r>
              <a:rPr lang="en-US" i="1" dirty="0"/>
              <a:t> ότι η π</a:t>
            </a:r>
            <a:r>
              <a:rPr lang="en-US" i="1" dirty="0" err="1"/>
              <a:t>ίστη</a:t>
            </a:r>
            <a:r>
              <a:rPr lang="en-US" i="1" dirty="0"/>
              <a:t> της </a:t>
            </a:r>
            <a:r>
              <a:rPr lang="en-US" i="1" dirty="0" err="1"/>
              <a:t>Ορθοδοξί</a:t>
            </a:r>
            <a:r>
              <a:rPr lang="en-US" i="1" dirty="0"/>
              <a:t>ας σε ένα προσωπικό τριαδικό Θεό, δεν σημαίνει απλώς ένα ορισμένο τρόπο ζωής αλλά, ούσα επίσης μέρος της ταυτότητας του ελληνικού έθνους, πρέπει να αποτελεί για το έθνος και το κράτος προς τα μέσα αλλά και στην εξωστρέφειά του, φορέα καταλλαγής και εμπνευστή σημαντικών φιλοκαλικών στοιχείων όπως ειρήνη, αγάπη κ.λπ. </a:t>
            </a:r>
            <a:endParaRPr lang="el-GR" dirty="0"/>
          </a:p>
          <a:p>
            <a:endParaRPr lang="el-GR" dirty="0"/>
          </a:p>
          <a:p>
            <a:endParaRPr lang="el-GR" dirty="0"/>
          </a:p>
        </p:txBody>
      </p:sp>
      <p:pic>
        <p:nvPicPr>
          <p:cNvPr id="4" name="Εικόνα 3">
            <a:extLst>
              <a:ext uri="{FF2B5EF4-FFF2-40B4-BE49-F238E27FC236}">
                <a16:creationId xmlns:a16="http://schemas.microsoft.com/office/drawing/2014/main" id="{913416B9-B9C9-4EDC-B5DF-DE843E9C2764}"/>
              </a:ext>
            </a:extLst>
          </p:cNvPr>
          <p:cNvPicPr>
            <a:picLocks noChangeAspect="1"/>
          </p:cNvPicPr>
          <p:nvPr/>
        </p:nvPicPr>
        <p:blipFill>
          <a:blip r:embed="rId2"/>
          <a:stretch>
            <a:fillRect/>
          </a:stretch>
        </p:blipFill>
        <p:spPr>
          <a:xfrm>
            <a:off x="9543218" y="641628"/>
            <a:ext cx="1609483" cy="908383"/>
          </a:xfrm>
          <a:prstGeom prst="rect">
            <a:avLst/>
          </a:prstGeom>
        </p:spPr>
      </p:pic>
    </p:spTree>
    <p:extLst>
      <p:ext uri="{BB962C8B-B14F-4D97-AF65-F5344CB8AC3E}">
        <p14:creationId xmlns:p14="http://schemas.microsoft.com/office/powerpoint/2010/main" val="59972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984504" y="2163952"/>
            <a:ext cx="10515600" cy="4891699"/>
          </a:xfrm>
        </p:spPr>
        <p:txBody>
          <a:bodyPr/>
          <a:lstStyle/>
          <a:p>
            <a:r>
              <a:rPr lang="en-US" dirty="0" err="1"/>
              <a:t>Οι</a:t>
            </a:r>
            <a:r>
              <a:rPr lang="en-US" dirty="0"/>
              <a:t> </a:t>
            </a:r>
            <a:r>
              <a:rPr lang="en-US" dirty="0" err="1"/>
              <a:t>Θεμ</a:t>
            </a:r>
            <a:r>
              <a:rPr lang="en-US" dirty="0"/>
              <a:t>ατικές Ενότητες μπορούν να είναι 3-5 ανά τάξη και κάθε Θεματική Ενότητα προτείνεται να περιλαμβάνει Διδακτικές Ενότητες οι οποίες μπορούν να διδαχθούν σε μία ή δύο διδακτικές ώρες. Η </a:t>
            </a:r>
            <a:r>
              <a:rPr lang="en-US" dirty="0" err="1"/>
              <a:t>διάρκει</a:t>
            </a:r>
            <a:r>
              <a:rPr lang="en-US" dirty="0"/>
              <a:t>α της διδασκαλίας υπολογίζεται με βάση τα ΠΜΑ.</a:t>
            </a:r>
            <a:endParaRPr lang="el-GR" dirty="0"/>
          </a:p>
          <a:p>
            <a:r>
              <a:rPr lang="en-US" dirty="0"/>
              <a:t>Σ</a:t>
            </a:r>
            <a:r>
              <a:rPr lang="el-GR" dirty="0"/>
              <a:t>τις τάξεις όπου το </a:t>
            </a:r>
            <a:r>
              <a:rPr lang="en-US" dirty="0" err="1"/>
              <a:t>μάθημ</a:t>
            </a:r>
            <a:r>
              <a:rPr lang="en-US" dirty="0"/>
              <a:t>α </a:t>
            </a:r>
            <a:r>
              <a:rPr lang="el-GR" dirty="0"/>
              <a:t>διδάσκεται </a:t>
            </a:r>
            <a:r>
              <a:rPr lang="en-US" dirty="0"/>
              <a:t>2 ώρες την εβδομάδα υπολογίζονται περίπου 60 </a:t>
            </a:r>
            <a:r>
              <a:rPr lang="el-GR" dirty="0" err="1"/>
              <a:t>δ.ω</a:t>
            </a:r>
            <a:r>
              <a:rPr lang="el-GR" dirty="0"/>
              <a:t>. </a:t>
            </a:r>
            <a:r>
              <a:rPr lang="en-US" dirty="0" err="1"/>
              <a:t>γι</a:t>
            </a:r>
            <a:r>
              <a:rPr lang="en-US" dirty="0"/>
              <a:t>α το Δημοτικό και 50 </a:t>
            </a:r>
            <a:r>
              <a:rPr lang="el-GR" dirty="0" err="1"/>
              <a:t>δ.ω</a:t>
            </a:r>
            <a:r>
              <a:rPr lang="el-GR" dirty="0"/>
              <a:t>. </a:t>
            </a:r>
            <a:r>
              <a:rPr lang="en-US" dirty="0" err="1"/>
              <a:t>γι</a:t>
            </a:r>
            <a:r>
              <a:rPr lang="en-US" dirty="0"/>
              <a:t>α το Γυμνάσιο-Λύκειο</a:t>
            </a:r>
            <a:r>
              <a:rPr lang="el-GR" dirty="0"/>
              <a:t>. Για τις τάξεις όπου το μάθημα διδάσκεται 1 ώρα την εβδομάδα υπολογίζονται 30 </a:t>
            </a:r>
            <a:r>
              <a:rPr lang="el-GR" dirty="0" err="1"/>
              <a:t>δ.ω</a:t>
            </a:r>
            <a:r>
              <a:rPr lang="el-GR" dirty="0"/>
              <a:t>. για τις </a:t>
            </a:r>
            <a:r>
              <a:rPr lang="el-GR" dirty="0" err="1"/>
              <a:t>Ε΄και</a:t>
            </a:r>
            <a:r>
              <a:rPr lang="el-GR" dirty="0"/>
              <a:t> ΣΤ΄ Δημοτικού και 25 </a:t>
            </a:r>
            <a:r>
              <a:rPr lang="el-GR" dirty="0" err="1"/>
              <a:t>δ.ω</a:t>
            </a:r>
            <a:r>
              <a:rPr lang="el-GR" dirty="0"/>
              <a:t>. για Γ’ Λυκείου και ΕΠΑΛ.</a:t>
            </a:r>
          </a:p>
        </p:txBody>
      </p:sp>
      <p:pic>
        <p:nvPicPr>
          <p:cNvPr id="4" name="Εικόνα 3">
            <a:extLst>
              <a:ext uri="{FF2B5EF4-FFF2-40B4-BE49-F238E27FC236}">
                <a16:creationId xmlns:a16="http://schemas.microsoft.com/office/drawing/2014/main" id="{D631E5C1-4A17-4BB4-82E6-B2B4D16EAA5E}"/>
              </a:ext>
            </a:extLst>
          </p:cNvPr>
          <p:cNvPicPr>
            <a:picLocks noChangeAspect="1"/>
          </p:cNvPicPr>
          <p:nvPr/>
        </p:nvPicPr>
        <p:blipFill>
          <a:blip r:embed="rId2"/>
          <a:stretch>
            <a:fillRect/>
          </a:stretch>
        </p:blipFill>
        <p:spPr>
          <a:xfrm>
            <a:off x="9890621" y="4968200"/>
            <a:ext cx="1609483" cy="908383"/>
          </a:xfrm>
          <a:prstGeom prst="rect">
            <a:avLst/>
          </a:prstGeom>
        </p:spPr>
      </p:pic>
    </p:spTree>
    <p:extLst>
      <p:ext uri="{BB962C8B-B14F-4D97-AF65-F5344CB8AC3E}">
        <p14:creationId xmlns:p14="http://schemas.microsoft.com/office/powerpoint/2010/main" val="340976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B7402-92CF-49E7-9815-184E1619DD26}"/>
              </a:ext>
            </a:extLst>
          </p:cNvPr>
          <p:cNvSpPr>
            <a:spLocks noGrp="1"/>
          </p:cNvSpPr>
          <p:nvPr>
            <p:ph type="title"/>
          </p:nvPr>
        </p:nvSpPr>
        <p:spPr/>
        <p:txBody>
          <a:bodyPr/>
          <a:lstStyle/>
          <a:p>
            <a:r>
              <a:rPr lang="el-GR" dirty="0"/>
              <a:t>Διάρθρωση του ΠΣ</a:t>
            </a:r>
          </a:p>
        </p:txBody>
      </p:sp>
      <p:pic>
        <p:nvPicPr>
          <p:cNvPr id="4" name="Θέση περιεχομένου 3">
            <a:extLst>
              <a:ext uri="{FF2B5EF4-FFF2-40B4-BE49-F238E27FC236}">
                <a16:creationId xmlns:a16="http://schemas.microsoft.com/office/drawing/2014/main" id="{9F20F33E-5BA7-4934-A980-C91A41632702}"/>
              </a:ext>
            </a:extLst>
          </p:cNvPr>
          <p:cNvPicPr>
            <a:picLocks noGrp="1" noChangeAspect="1"/>
          </p:cNvPicPr>
          <p:nvPr>
            <p:ph idx="1"/>
          </p:nvPr>
        </p:nvPicPr>
        <p:blipFill>
          <a:blip r:embed="rId2"/>
          <a:stretch>
            <a:fillRect/>
          </a:stretch>
        </p:blipFill>
        <p:spPr>
          <a:xfrm>
            <a:off x="1206884" y="2283840"/>
            <a:ext cx="10204827" cy="3778226"/>
          </a:xfrm>
          <a:prstGeom prst="rect">
            <a:avLst/>
          </a:prstGeom>
        </p:spPr>
      </p:pic>
    </p:spTree>
    <p:extLst>
      <p:ext uri="{BB962C8B-B14F-4D97-AF65-F5344CB8AC3E}">
        <p14:creationId xmlns:p14="http://schemas.microsoft.com/office/powerpoint/2010/main" val="382482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67B535-9609-4515-8A26-F88C4D5207CC}"/>
              </a:ext>
            </a:extLst>
          </p:cNvPr>
          <p:cNvSpPr>
            <a:spLocks noGrp="1"/>
          </p:cNvSpPr>
          <p:nvPr>
            <p:ph type="title"/>
          </p:nvPr>
        </p:nvSpPr>
        <p:spPr>
          <a:xfrm>
            <a:off x="838200" y="365125"/>
            <a:ext cx="10515600" cy="768731"/>
          </a:xfrm>
        </p:spPr>
        <p:txBody>
          <a:bodyPr>
            <a:normAutofit/>
          </a:bodyPr>
          <a:lstStyle/>
          <a:p>
            <a:r>
              <a:rPr lang="el-GR" sz="3200" b="1" dirty="0"/>
              <a:t>Τι είναι οι Θεματικές Ενότητες;</a:t>
            </a:r>
          </a:p>
        </p:txBody>
      </p:sp>
      <p:sp>
        <p:nvSpPr>
          <p:cNvPr id="3" name="Θέση περιεχομένου 2">
            <a:extLst>
              <a:ext uri="{FF2B5EF4-FFF2-40B4-BE49-F238E27FC236}">
                <a16:creationId xmlns:a16="http://schemas.microsoft.com/office/drawing/2014/main" id="{BDC24B88-8C85-4697-ABCC-BAB3C2BCB96A}"/>
              </a:ext>
            </a:extLst>
          </p:cNvPr>
          <p:cNvSpPr>
            <a:spLocks noGrp="1"/>
          </p:cNvSpPr>
          <p:nvPr>
            <p:ph idx="1"/>
          </p:nvPr>
        </p:nvSpPr>
        <p:spPr>
          <a:xfrm>
            <a:off x="838200" y="1746504"/>
            <a:ext cx="10515600" cy="4942523"/>
          </a:xfrm>
        </p:spPr>
        <p:txBody>
          <a:bodyPr>
            <a:normAutofit/>
          </a:bodyPr>
          <a:lstStyle/>
          <a:p>
            <a:pPr marL="0" indent="0">
              <a:buNone/>
            </a:pPr>
            <a:r>
              <a:rPr lang="el-GR" dirty="0"/>
              <a:t>Στο πλαίσιο της ΘΕ το τι βασικά θα διδάξουν οι εκπαιδευτικοί προκύπτει από τις μεγάλες ιδέες (</a:t>
            </a:r>
            <a:r>
              <a:rPr lang="el-GR" dirty="0" err="1"/>
              <a:t>Big</a:t>
            </a:r>
            <a:r>
              <a:rPr lang="el-GR" dirty="0"/>
              <a:t> </a:t>
            </a:r>
            <a:r>
              <a:rPr lang="el-GR" dirty="0" err="1"/>
              <a:t>Idea</a:t>
            </a:r>
            <a:r>
              <a:rPr lang="el-GR" dirty="0"/>
              <a:t>) –πυρηνικές ιδέες (</a:t>
            </a:r>
            <a:r>
              <a:rPr lang="en-US" dirty="0"/>
              <a:t>Core Ideas) </a:t>
            </a:r>
            <a:r>
              <a:rPr lang="el-GR" dirty="0"/>
              <a:t>που αποτελούν τα σημαντικά θέματα που οι μαθητές/</a:t>
            </a:r>
            <a:r>
              <a:rPr lang="el-GR" dirty="0" err="1"/>
              <a:t>τριες</a:t>
            </a:r>
            <a:r>
              <a:rPr lang="el-GR" dirty="0"/>
              <a:t> πρέπει να έχουν προσεγγίσει και κατανοήσει στη διάρκεια της εκπαίδευσής τους. </a:t>
            </a:r>
          </a:p>
          <a:p>
            <a:pPr marL="0" indent="0">
              <a:buNone/>
            </a:pPr>
            <a:r>
              <a:rPr lang="el-GR" dirty="0"/>
              <a:t>Αυτά τα θέματα α) είναι τα σημαντικότερα θρησκευτικά θέματα της θρησκείας που διδάσκεται και β) έχουν σχέση με τη ζωή των μαθητών/τριών και γ) έχουν σχέση με την παράδοση του τόπου. </a:t>
            </a:r>
          </a:p>
          <a:p>
            <a:pPr marL="0" indent="0">
              <a:buNone/>
            </a:pPr>
            <a:r>
              <a:rPr lang="el-GR" dirty="0"/>
              <a:t>Αυτές οι μεγάλες ιδέες ενός Αναλυτικού Προγράμματος Σπουδών είναι οπωσδήποτε: </a:t>
            </a:r>
          </a:p>
          <a:p>
            <a:pPr marL="0" indent="0">
              <a:buNone/>
            </a:pPr>
            <a:r>
              <a:rPr lang="el-GR" dirty="0"/>
              <a:t>α) ευρείες και μη συγκεκριμένες (-αφηρημένες)</a:t>
            </a:r>
          </a:p>
          <a:p>
            <a:pPr marL="0" indent="0">
              <a:buNone/>
            </a:pPr>
            <a:r>
              <a:rPr lang="el-GR" dirty="0"/>
              <a:t>β) εκφράζονται σύντομα με μία ή λίγες λέξεις </a:t>
            </a:r>
          </a:p>
          <a:p>
            <a:pPr marL="0" indent="0">
              <a:buNone/>
            </a:pPr>
            <a:r>
              <a:rPr lang="el-GR" dirty="0"/>
              <a:t>γ) αφορούν όλους και όλες στην τάξη</a:t>
            </a:r>
          </a:p>
          <a:p>
            <a:pPr marL="0" indent="0">
              <a:buNone/>
            </a:pPr>
            <a:r>
              <a:rPr lang="el-GR" dirty="0"/>
              <a:t>δ) είναι διαχρονικές </a:t>
            </a:r>
          </a:p>
          <a:p>
            <a:pPr marL="0" indent="0">
              <a:buNone/>
            </a:pPr>
            <a:r>
              <a:rPr lang="el-GR" dirty="0"/>
              <a:t>ε) παρουσιάζονται με διαφορετικά παραδείγματα που έχουν κοινό άξονα αυτήν (</a:t>
            </a:r>
            <a:r>
              <a:rPr lang="el-GR" dirty="0" err="1"/>
              <a:t>Erickson</a:t>
            </a:r>
            <a:r>
              <a:rPr lang="el-GR" dirty="0"/>
              <a:t> L., 2001, σ. 35). </a:t>
            </a:r>
          </a:p>
          <a:p>
            <a:endParaRPr lang="el-GR" dirty="0"/>
          </a:p>
        </p:txBody>
      </p:sp>
      <p:pic>
        <p:nvPicPr>
          <p:cNvPr id="4" name="Εικόνα 3">
            <a:extLst>
              <a:ext uri="{FF2B5EF4-FFF2-40B4-BE49-F238E27FC236}">
                <a16:creationId xmlns:a16="http://schemas.microsoft.com/office/drawing/2014/main" id="{7DD3240E-0AC5-403B-8B05-1F053B656A95}"/>
              </a:ext>
            </a:extLst>
          </p:cNvPr>
          <p:cNvPicPr>
            <a:picLocks noChangeAspect="1"/>
          </p:cNvPicPr>
          <p:nvPr/>
        </p:nvPicPr>
        <p:blipFill>
          <a:blip r:embed="rId2"/>
          <a:stretch>
            <a:fillRect/>
          </a:stretch>
        </p:blipFill>
        <p:spPr>
          <a:xfrm>
            <a:off x="10137578" y="679664"/>
            <a:ext cx="1609483" cy="908383"/>
          </a:xfrm>
          <a:prstGeom prst="rect">
            <a:avLst/>
          </a:prstGeom>
        </p:spPr>
      </p:pic>
    </p:spTree>
    <p:extLst>
      <p:ext uri="{BB962C8B-B14F-4D97-AF65-F5344CB8AC3E}">
        <p14:creationId xmlns:p14="http://schemas.microsoft.com/office/powerpoint/2010/main" val="163414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6869BB-0DF1-40DA-994B-7319F2091E91}"/>
              </a:ext>
            </a:extLst>
          </p:cNvPr>
          <p:cNvSpPr>
            <a:spLocks noGrp="1"/>
          </p:cNvSpPr>
          <p:nvPr>
            <p:ph type="title"/>
          </p:nvPr>
        </p:nvSpPr>
        <p:spPr>
          <a:xfrm>
            <a:off x="838200" y="0"/>
            <a:ext cx="10515600" cy="826477"/>
          </a:xfrm>
        </p:spPr>
        <p:txBody>
          <a:bodyPr>
            <a:normAutofit/>
          </a:bodyPr>
          <a:lstStyle/>
          <a:p>
            <a:r>
              <a:rPr lang="el-GR" sz="3600" dirty="0"/>
              <a:t>Ποια είναι τα Θεματικά Πεδία (ΘΠ)</a:t>
            </a:r>
          </a:p>
        </p:txBody>
      </p:sp>
      <p:sp>
        <p:nvSpPr>
          <p:cNvPr id="3" name="Θέση περιεχομένου 2">
            <a:extLst>
              <a:ext uri="{FF2B5EF4-FFF2-40B4-BE49-F238E27FC236}">
                <a16:creationId xmlns:a16="http://schemas.microsoft.com/office/drawing/2014/main" id="{4C886A65-AEE9-4624-8205-2490CCAF01A1}"/>
              </a:ext>
            </a:extLst>
          </p:cNvPr>
          <p:cNvSpPr>
            <a:spLocks noGrp="1"/>
          </p:cNvSpPr>
          <p:nvPr>
            <p:ph idx="1"/>
          </p:nvPr>
        </p:nvSpPr>
        <p:spPr>
          <a:xfrm>
            <a:off x="263300" y="826477"/>
            <a:ext cx="6850732" cy="5546891"/>
          </a:xfrm>
        </p:spPr>
        <p:txBody>
          <a:bodyPr>
            <a:normAutofit fontScale="70000" lnSpcReduction="20000"/>
          </a:bodyPr>
          <a:lstStyle/>
          <a:p>
            <a:pPr marR="230505" indent="0" algn="just">
              <a:lnSpc>
                <a:spcPct val="115000"/>
              </a:lnSpc>
              <a:spcBef>
                <a:spcPts val="300"/>
              </a:spcBef>
              <a:spcAft>
                <a:spcPts val="300"/>
              </a:spcAft>
              <a:buNone/>
            </a:pP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Η </a:t>
            </a:r>
            <a:r>
              <a:rPr lang="en-US" sz="3800" b="1" dirty="0" err="1">
                <a:effectLst/>
                <a:latin typeface="Calibri" panose="020F0502020204030204" pitchFamily="34" charset="0"/>
                <a:ea typeface="Times New Roman" panose="02020603050405020304" pitchFamily="18" charset="0"/>
                <a:cs typeface="Times New Roman" panose="02020603050405020304" pitchFamily="18" charset="0"/>
              </a:rPr>
              <a:t>Χριστι</a:t>
            </a:r>
            <a:r>
              <a:rPr lang="en-US" sz="3800" b="1" dirty="0">
                <a:effectLst/>
                <a:latin typeface="Calibri" panose="020F0502020204030204" pitchFamily="34" charset="0"/>
                <a:ea typeface="Times New Roman" panose="02020603050405020304" pitchFamily="18" charset="0"/>
                <a:cs typeface="Times New Roman" panose="02020603050405020304" pitchFamily="18" charset="0"/>
              </a:rPr>
              <a:t>ανική Θρησκευτική Εκπαίδευση </a:t>
            </a: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βασίζεται στα παρακάτω επτά (7) </a:t>
            </a:r>
            <a:r>
              <a:rPr lang="el-GR" sz="3800" dirty="0">
                <a:effectLst/>
                <a:latin typeface="Calibri" panose="020F0502020204030204" pitchFamily="34" charset="0"/>
                <a:ea typeface="Times New Roman" panose="02020603050405020304" pitchFamily="18" charset="0"/>
                <a:cs typeface="Times New Roman" panose="02020603050405020304" pitchFamily="18" charset="0"/>
              </a:rPr>
              <a:t>Θεματικά πεδία.</a:t>
            </a:r>
          </a:p>
          <a:p>
            <a:pPr marR="230505" indent="0" algn="just">
              <a:lnSpc>
                <a:spcPct val="115000"/>
              </a:lnSpc>
              <a:spcBef>
                <a:spcPts val="300"/>
              </a:spcBef>
              <a:spcAft>
                <a:spcPts val="300"/>
              </a:spcAft>
              <a:buNone/>
            </a:pPr>
            <a:r>
              <a:rPr lang="el-GR" sz="3800" dirty="0">
                <a:effectLst/>
                <a:latin typeface="Calibri" panose="020F0502020204030204" pitchFamily="34" charset="0"/>
                <a:ea typeface="Times New Roman" panose="02020603050405020304" pitchFamily="18" charset="0"/>
                <a:cs typeface="Times New Roman" panose="02020603050405020304" pitchFamily="18" charset="0"/>
              </a:rPr>
              <a:t>ΘΕΜΑΤΙΚΑ ΠΕΔΙΑ</a:t>
            </a:r>
          </a:p>
          <a:p>
            <a:pPr marL="539750" marR="230505" lvl="0" indent="-342900" algn="just">
              <a:lnSpc>
                <a:spcPct val="115000"/>
              </a:lnSpc>
              <a:spcBef>
                <a:spcPts val="300"/>
              </a:spcBef>
              <a:spcAft>
                <a:spcPts val="300"/>
              </a:spcAft>
              <a:buFont typeface="+mj-lt"/>
              <a:buAutoNum type="arabicParenR"/>
            </a:pPr>
            <a:r>
              <a:rPr lang="en-US" sz="3800" dirty="0" err="1">
                <a:effectLst/>
                <a:latin typeface="Calibri" panose="020F0502020204030204" pitchFamily="34" charset="0"/>
                <a:ea typeface="Times New Roman" panose="02020603050405020304" pitchFamily="18" charset="0"/>
                <a:cs typeface="Times New Roman" panose="02020603050405020304" pitchFamily="18" charset="0"/>
              </a:rPr>
              <a:t>Θεός</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Δημιουργία-Πτώση</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err="1">
                <a:effectLst/>
                <a:latin typeface="Calibri" panose="020F0502020204030204" pitchFamily="34" charset="0"/>
                <a:ea typeface="Times New Roman" panose="02020603050405020304" pitchFamily="18" charset="0"/>
                <a:cs typeface="Times New Roman" panose="02020603050405020304" pitchFamily="18" charset="0"/>
              </a:rPr>
              <a:t>Άνθρω</a:t>
            </a: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ποι του Θεού (προφήτες-άγιοι)</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err="1">
                <a:effectLst/>
                <a:latin typeface="Calibri" panose="020F0502020204030204" pitchFamily="34" charset="0"/>
                <a:ea typeface="Times New Roman" panose="02020603050405020304" pitchFamily="18" charset="0"/>
                <a:cs typeface="Times New Roman" panose="02020603050405020304" pitchFamily="18" charset="0"/>
              </a:rPr>
              <a:t>Εν</a:t>
            </a: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ανθρώπηση-Χριστός</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Εκκλησία-Λατρεία-Αγία Γραφή</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Βα</a:t>
            </a:r>
            <a:r>
              <a:rPr lang="en-US" sz="3800" dirty="0" err="1">
                <a:effectLst/>
                <a:latin typeface="Calibri" panose="020F0502020204030204" pitchFamily="34" charset="0"/>
                <a:ea typeface="Times New Roman" panose="02020603050405020304" pitchFamily="18" charset="0"/>
                <a:cs typeface="Times New Roman" panose="02020603050405020304" pitchFamily="18" charset="0"/>
              </a:rPr>
              <a:t>σιλεί</a:t>
            </a: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α του Θεού (μεταμόρφωση, εσχατολογία)</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539750" marR="230505" lvl="0" indent="-342900" algn="just">
              <a:lnSpc>
                <a:spcPct val="115000"/>
              </a:lnSpc>
              <a:spcBef>
                <a:spcPts val="300"/>
              </a:spcBef>
              <a:spcAft>
                <a:spcPts val="300"/>
              </a:spcAft>
              <a:buFont typeface="+mj-lt"/>
              <a:buAutoNum type="arabicParenR"/>
            </a:pPr>
            <a:r>
              <a:rPr lang="en-US" sz="3800" dirty="0" err="1">
                <a:effectLst/>
                <a:latin typeface="Calibri" panose="020F0502020204030204" pitchFamily="34" charset="0"/>
                <a:ea typeface="Times New Roman" panose="02020603050405020304" pitchFamily="18" charset="0"/>
                <a:cs typeface="Times New Roman" panose="02020603050405020304" pitchFamily="18" charset="0"/>
              </a:rPr>
              <a:t>Χριστι</a:t>
            </a:r>
            <a:r>
              <a:rPr lang="en-US" sz="3800" dirty="0">
                <a:effectLst/>
                <a:latin typeface="Calibri" panose="020F0502020204030204" pitchFamily="34" charset="0"/>
                <a:ea typeface="Times New Roman" panose="02020603050405020304" pitchFamily="18" charset="0"/>
                <a:cs typeface="Times New Roman" panose="02020603050405020304" pitchFamily="18" charset="0"/>
              </a:rPr>
              <a:t>ανική ζωή (Ζωή και θάνατος)</a:t>
            </a:r>
            <a:endParaRPr lang="el-GR"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dirty="0"/>
          </a:p>
        </p:txBody>
      </p:sp>
      <p:sp>
        <p:nvSpPr>
          <p:cNvPr id="5" name="TextBox 4">
            <a:extLst>
              <a:ext uri="{FF2B5EF4-FFF2-40B4-BE49-F238E27FC236}">
                <a16:creationId xmlns:a16="http://schemas.microsoft.com/office/drawing/2014/main" id="{49CA862B-11DC-4122-9B02-B48FFA81BC27}"/>
              </a:ext>
            </a:extLst>
          </p:cNvPr>
          <p:cNvSpPr txBox="1"/>
          <p:nvPr/>
        </p:nvSpPr>
        <p:spPr>
          <a:xfrm>
            <a:off x="7708392" y="1889316"/>
            <a:ext cx="4325112" cy="4401205"/>
          </a:xfrm>
          <a:prstGeom prst="rect">
            <a:avLst/>
          </a:prstGeom>
          <a:noFill/>
        </p:spPr>
        <p:txBody>
          <a:bodyPr wrap="square">
            <a:spAutoFit/>
          </a:bodyPr>
          <a:lstStyle/>
          <a:p>
            <a:r>
              <a:rPr lang="el-GR" sz="2800" dirty="0"/>
              <a:t>Σε αυτά προστίθεται διακριτά και ένα (1) της Θρησκευτικής Εκπαίδευσης. Τα ΚΘ στο ΠΣ αποτυπώνονται ως «Θεματικά Πεδία» </a:t>
            </a:r>
          </a:p>
          <a:p>
            <a:r>
              <a:rPr lang="el-GR" sz="2800" dirty="0"/>
              <a:t> Η Θρησκευτική Εκπαίδευση:  </a:t>
            </a:r>
          </a:p>
          <a:p>
            <a:r>
              <a:rPr lang="el-GR" sz="2800" dirty="0">
                <a:solidFill>
                  <a:schemeClr val="accent2">
                    <a:lumMod val="60000"/>
                    <a:lumOff val="40000"/>
                  </a:schemeClr>
                </a:solidFill>
              </a:rPr>
              <a:t>8) </a:t>
            </a:r>
            <a:r>
              <a:rPr lang="el-GR" sz="2800" dirty="0"/>
              <a:t>Θρησκεία/</a:t>
            </a:r>
            <a:r>
              <a:rPr lang="el-GR" sz="2800" dirty="0" err="1"/>
              <a:t>ες</a:t>
            </a:r>
            <a:r>
              <a:rPr lang="el-GR" sz="2800" dirty="0"/>
              <a:t>-κοσμοθεωρίες</a:t>
            </a:r>
            <a:endParaRPr lang="el-GR" sz="2000" dirty="0"/>
          </a:p>
        </p:txBody>
      </p:sp>
      <p:pic>
        <p:nvPicPr>
          <p:cNvPr id="6" name="Εικόνα 5">
            <a:extLst>
              <a:ext uri="{FF2B5EF4-FFF2-40B4-BE49-F238E27FC236}">
                <a16:creationId xmlns:a16="http://schemas.microsoft.com/office/drawing/2014/main" id="{327335EE-9704-4179-ABEA-76E8BB4C638A}"/>
              </a:ext>
            </a:extLst>
          </p:cNvPr>
          <p:cNvPicPr>
            <a:picLocks noChangeAspect="1"/>
          </p:cNvPicPr>
          <p:nvPr/>
        </p:nvPicPr>
        <p:blipFill>
          <a:blip r:embed="rId2"/>
          <a:stretch>
            <a:fillRect/>
          </a:stretch>
        </p:blipFill>
        <p:spPr>
          <a:xfrm>
            <a:off x="10137578" y="643088"/>
            <a:ext cx="1609483" cy="908383"/>
          </a:xfrm>
          <a:prstGeom prst="rect">
            <a:avLst/>
          </a:prstGeom>
        </p:spPr>
      </p:pic>
    </p:spTree>
    <p:extLst>
      <p:ext uri="{BB962C8B-B14F-4D97-AF65-F5344CB8AC3E}">
        <p14:creationId xmlns:p14="http://schemas.microsoft.com/office/powerpoint/2010/main" val="189905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538A5C5-49DE-4BBE-BF6B-4C3B41D76278}"/>
              </a:ext>
            </a:extLst>
          </p:cNvPr>
          <p:cNvSpPr>
            <a:spLocks noGrp="1"/>
          </p:cNvSpPr>
          <p:nvPr>
            <p:ph idx="1"/>
          </p:nvPr>
        </p:nvSpPr>
        <p:spPr>
          <a:xfrm>
            <a:off x="1149096" y="2057400"/>
            <a:ext cx="10515600" cy="5888736"/>
          </a:xfrm>
        </p:spPr>
        <p:txBody>
          <a:bodyPr>
            <a:normAutofit/>
          </a:bodyPr>
          <a:lstStyle/>
          <a:p>
            <a:pPr marL="0" indent="0">
              <a:buNone/>
            </a:pPr>
            <a:r>
              <a:rPr lang="el-GR" dirty="0"/>
              <a:t>α) προσφέρει στους μαθητές εννοιολογικά εργαλεία για κάθε είδους μελέτη, </a:t>
            </a:r>
          </a:p>
          <a:p>
            <a:pPr marL="0" indent="0">
              <a:buNone/>
            </a:pPr>
            <a:r>
              <a:rPr lang="el-GR" dirty="0"/>
              <a:t>β) προσφέρει στους μαθητές ευρείες δυνατότητες ερμηνείας και κατανόησης συνδυάζοντας διάφορα ζητήματα, δεξιότητες και εμπειρίες, </a:t>
            </a:r>
          </a:p>
          <a:p>
            <a:pPr marL="0" indent="0">
              <a:buNone/>
            </a:pPr>
            <a:r>
              <a:rPr lang="el-GR" dirty="0"/>
              <a:t>γ) επικεντρώνεται στην καρδιά ενός θέματος και οδηγεί στην ειδική κατανόησή του, </a:t>
            </a:r>
          </a:p>
          <a:p>
            <a:pPr marL="0" indent="0">
              <a:buNone/>
            </a:pPr>
            <a:r>
              <a:rPr lang="el-GR" dirty="0"/>
              <a:t>δ) απαιτεί αποσαφήνιση για τους μαθητές, γιατί το νόημα, η έννοια ή η αξία της  είναι για αυτούς σπάνια προφανής, είναι αντιφατική ή επιδέχεται παρερμηνείες και </a:t>
            </a:r>
          </a:p>
          <a:p>
            <a:pPr marL="0" indent="0">
              <a:buNone/>
            </a:pPr>
            <a:r>
              <a:rPr lang="el-GR" dirty="0"/>
              <a:t>ε) η μετάδοσή της έχει μεγάλη αξία, γιατί σχετίζεται με άλλες έρευνες και θέματα, οριζοντίως και διαθεματικά σε σχέση με άλλα μαθήματα και καθέτως σε σχέση με τους σκοπούς του Αναλυτικού Προγράμματος Σπουδών και γενικότερα τη ζωή έξω από το σχολείο (Wiggins &amp; </a:t>
            </a:r>
            <a:r>
              <a:rPr lang="el-GR" dirty="0" err="1"/>
              <a:t>McTighe</a:t>
            </a:r>
            <a:r>
              <a:rPr lang="el-GR" dirty="0"/>
              <a:t>, 2006). </a:t>
            </a:r>
          </a:p>
          <a:p>
            <a:endParaRPr lang="el-GR" dirty="0"/>
          </a:p>
        </p:txBody>
      </p:sp>
      <p:sp>
        <p:nvSpPr>
          <p:cNvPr id="4" name="TextBox 3">
            <a:extLst>
              <a:ext uri="{FF2B5EF4-FFF2-40B4-BE49-F238E27FC236}">
                <a16:creationId xmlns:a16="http://schemas.microsoft.com/office/drawing/2014/main" id="{0420FE7E-8308-4DD4-A9B7-D8F1630BFAC4}"/>
              </a:ext>
            </a:extLst>
          </p:cNvPr>
          <p:cNvSpPr txBox="1"/>
          <p:nvPr/>
        </p:nvSpPr>
        <p:spPr>
          <a:xfrm>
            <a:off x="1149096" y="504367"/>
            <a:ext cx="10226040" cy="954107"/>
          </a:xfrm>
          <a:prstGeom prst="rect">
            <a:avLst/>
          </a:prstGeom>
          <a:noFill/>
        </p:spPr>
        <p:txBody>
          <a:bodyPr wrap="square">
            <a:spAutoFit/>
          </a:bodyPr>
          <a:lstStyle/>
          <a:p>
            <a:pPr marL="0" indent="0">
              <a:buNone/>
            </a:pPr>
            <a:r>
              <a:rPr lang="el-GR" sz="2800" dirty="0"/>
              <a:t>Γενικότερα, μεγάλη ιδέα για τους G. </a:t>
            </a:r>
            <a:r>
              <a:rPr lang="el-GR" sz="2800" dirty="0" err="1"/>
              <a:t>Wiggins</a:t>
            </a:r>
            <a:r>
              <a:rPr lang="el-GR" sz="2800" dirty="0"/>
              <a:t> και J. </a:t>
            </a:r>
            <a:r>
              <a:rPr lang="el-GR" sz="2800" dirty="0" err="1"/>
              <a:t>McTighe</a:t>
            </a:r>
            <a:r>
              <a:rPr lang="el-GR" sz="2800" dirty="0"/>
              <a:t> θεωρείται αυτή που: </a:t>
            </a:r>
          </a:p>
        </p:txBody>
      </p:sp>
      <p:pic>
        <p:nvPicPr>
          <p:cNvPr id="5" name="Εικόνα 4">
            <a:extLst>
              <a:ext uri="{FF2B5EF4-FFF2-40B4-BE49-F238E27FC236}">
                <a16:creationId xmlns:a16="http://schemas.microsoft.com/office/drawing/2014/main" id="{0B797196-BD8E-4A2D-B34D-2F2E326B8692}"/>
              </a:ext>
            </a:extLst>
          </p:cNvPr>
          <p:cNvPicPr>
            <a:picLocks noChangeAspect="1"/>
          </p:cNvPicPr>
          <p:nvPr/>
        </p:nvPicPr>
        <p:blipFill>
          <a:blip r:embed="rId2"/>
          <a:stretch>
            <a:fillRect/>
          </a:stretch>
        </p:blipFill>
        <p:spPr>
          <a:xfrm>
            <a:off x="10055213" y="716240"/>
            <a:ext cx="1609483" cy="908383"/>
          </a:xfrm>
          <a:prstGeom prst="rect">
            <a:avLst/>
          </a:prstGeom>
        </p:spPr>
      </p:pic>
    </p:spTree>
    <p:extLst>
      <p:ext uri="{BB962C8B-B14F-4D97-AF65-F5344CB8AC3E}">
        <p14:creationId xmlns:p14="http://schemas.microsoft.com/office/powerpoint/2010/main" val="66441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17E7EB-A543-4778-9EC3-41685C798382}"/>
              </a:ext>
            </a:extLst>
          </p:cNvPr>
          <p:cNvSpPr>
            <a:spLocks noGrp="1"/>
          </p:cNvSpPr>
          <p:nvPr>
            <p:ph type="title"/>
          </p:nvPr>
        </p:nvSpPr>
        <p:spPr/>
        <p:txBody>
          <a:bodyPr>
            <a:normAutofit/>
          </a:bodyPr>
          <a:lstStyle/>
          <a:p>
            <a:r>
              <a:rPr lang="el-GR" sz="3600" dirty="0"/>
              <a:t>Εμπειρίες-έρευνα για τις Μεγάλες/Πυρηνικές Ιδέες</a:t>
            </a:r>
          </a:p>
        </p:txBody>
      </p:sp>
      <p:sp>
        <p:nvSpPr>
          <p:cNvPr id="3" name="Θέση περιεχομένου 2">
            <a:extLst>
              <a:ext uri="{FF2B5EF4-FFF2-40B4-BE49-F238E27FC236}">
                <a16:creationId xmlns:a16="http://schemas.microsoft.com/office/drawing/2014/main" id="{DE40B61B-0A36-4F43-A032-DA04A5408675}"/>
              </a:ext>
            </a:extLst>
          </p:cNvPr>
          <p:cNvSpPr>
            <a:spLocks noGrp="1"/>
          </p:cNvSpPr>
          <p:nvPr>
            <p:ph idx="1"/>
          </p:nvPr>
        </p:nvSpPr>
        <p:spPr/>
        <p:txBody>
          <a:bodyPr/>
          <a:lstStyle/>
          <a:p>
            <a:pPr marL="0" indent="0">
              <a:buNone/>
            </a:pPr>
            <a:r>
              <a:rPr lang="el-GR" dirty="0"/>
              <a:t>Η.Π.Α.</a:t>
            </a:r>
          </a:p>
          <a:p>
            <a:pPr marL="0" indent="0">
              <a:buNone/>
            </a:pPr>
            <a:r>
              <a:rPr lang="el-GR" dirty="0"/>
              <a:t>Σκανδιναβία</a:t>
            </a:r>
          </a:p>
          <a:p>
            <a:pPr marL="0" indent="0">
              <a:buNone/>
            </a:pPr>
            <a:r>
              <a:rPr lang="el-GR" dirty="0"/>
              <a:t>Γερμανία</a:t>
            </a:r>
          </a:p>
          <a:p>
            <a:pPr marL="0" indent="0">
              <a:buNone/>
            </a:pPr>
            <a:r>
              <a:rPr lang="el-GR" dirty="0"/>
              <a:t>Ηνωμένο Βασίλειο</a:t>
            </a:r>
          </a:p>
          <a:p>
            <a:pPr marL="0" indent="0">
              <a:buNone/>
            </a:pPr>
            <a:r>
              <a:rPr lang="el-GR" dirty="0"/>
              <a:t>Ελλάδα</a:t>
            </a:r>
          </a:p>
          <a:p>
            <a:pPr marL="0" indent="0">
              <a:buNone/>
            </a:pPr>
            <a:r>
              <a:rPr lang="el-GR" dirty="0"/>
              <a:t>(Wiggins &amp; </a:t>
            </a:r>
            <a:r>
              <a:rPr lang="el-GR" dirty="0" err="1"/>
              <a:t>McTighe</a:t>
            </a:r>
            <a:r>
              <a:rPr lang="el-GR" dirty="0"/>
              <a:t>, </a:t>
            </a:r>
            <a:r>
              <a:rPr lang="en-US" dirty="0"/>
              <a:t>2005; </a:t>
            </a:r>
            <a:r>
              <a:rPr lang="el-GR" dirty="0"/>
              <a:t>2006</a:t>
            </a:r>
            <a:r>
              <a:rPr lang="en-US" dirty="0"/>
              <a:t>; Harlen, 2015a, 2015b; </a:t>
            </a:r>
            <a:r>
              <a:rPr lang="en-US" dirty="0" err="1"/>
              <a:t>Hawkey</a:t>
            </a:r>
            <a:r>
              <a:rPr lang="en-US" dirty="0"/>
              <a:t>, 2015; </a:t>
            </a:r>
            <a:r>
              <a:rPr lang="en-US" dirty="0" err="1"/>
              <a:t>Wintersgill</a:t>
            </a:r>
            <a:r>
              <a:rPr lang="el-GR" dirty="0"/>
              <a:t>, 2017</a:t>
            </a:r>
            <a:r>
              <a:rPr lang="en-US" dirty="0"/>
              <a:t>; Mitchell et al, 2016;</a:t>
            </a:r>
            <a:r>
              <a:rPr lang="el-GR" dirty="0"/>
              <a:t> </a:t>
            </a:r>
            <a:r>
              <a:rPr lang="en-US" dirty="0" err="1"/>
              <a:t>Freathy</a:t>
            </a:r>
            <a:r>
              <a:rPr lang="en-US" dirty="0"/>
              <a:t> &amp; John, 2019; </a:t>
            </a:r>
            <a:r>
              <a:rPr lang="en-US" dirty="0" err="1"/>
              <a:t>Koukounaras</a:t>
            </a:r>
            <a:r>
              <a:rPr lang="en-US" dirty="0"/>
              <a:t> </a:t>
            </a:r>
            <a:r>
              <a:rPr lang="en-US" dirty="0" err="1"/>
              <a:t>Liagkis</a:t>
            </a:r>
            <a:r>
              <a:rPr lang="en-US" dirty="0"/>
              <a:t>, 2019</a:t>
            </a:r>
            <a:r>
              <a:rPr lang="el-GR" dirty="0"/>
              <a:t>)</a:t>
            </a:r>
            <a:endParaRPr lang="en-US" dirty="0"/>
          </a:p>
          <a:p>
            <a:pPr marL="0" indent="0">
              <a:buNone/>
            </a:pPr>
            <a:r>
              <a:rPr lang="en-US" dirty="0">
                <a:hlinkClick r:id="rId2"/>
              </a:rPr>
              <a:t>https://www.ntnu.edu/ncre2019</a:t>
            </a:r>
            <a:endParaRPr lang="el-GR" dirty="0"/>
          </a:p>
          <a:p>
            <a:pPr marL="0" indent="0">
              <a:buNone/>
            </a:pPr>
            <a:endParaRPr lang="el-GR" dirty="0"/>
          </a:p>
        </p:txBody>
      </p:sp>
    </p:spTree>
    <p:extLst>
      <p:ext uri="{BB962C8B-B14F-4D97-AF65-F5344CB8AC3E}">
        <p14:creationId xmlns:p14="http://schemas.microsoft.com/office/powerpoint/2010/main" val="37362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85B068-3793-4F97-BE68-DA9C82FE940E}"/>
              </a:ext>
            </a:extLst>
          </p:cNvPr>
          <p:cNvSpPr>
            <a:spLocks noGrp="1"/>
          </p:cNvSpPr>
          <p:nvPr>
            <p:ph type="title"/>
          </p:nvPr>
        </p:nvSpPr>
        <p:spPr/>
        <p:txBody>
          <a:bodyPr/>
          <a:lstStyle/>
          <a:p>
            <a:r>
              <a:rPr lang="el-GR" dirty="0"/>
              <a:t>Τι είναι οι Θεματικές Ενότητες</a:t>
            </a:r>
          </a:p>
        </p:txBody>
      </p:sp>
      <p:sp>
        <p:nvSpPr>
          <p:cNvPr id="3" name="Θέση περιεχομένου 2">
            <a:extLst>
              <a:ext uri="{FF2B5EF4-FFF2-40B4-BE49-F238E27FC236}">
                <a16:creationId xmlns:a16="http://schemas.microsoft.com/office/drawing/2014/main" id="{B7D51D96-1804-4D6D-912C-F4FCD86C2619}"/>
              </a:ext>
            </a:extLst>
          </p:cNvPr>
          <p:cNvSpPr>
            <a:spLocks noGrp="1"/>
          </p:cNvSpPr>
          <p:nvPr>
            <p:ph idx="1"/>
          </p:nvPr>
        </p:nvSpPr>
        <p:spPr>
          <a:xfrm>
            <a:off x="868680" y="2171509"/>
            <a:ext cx="10515600" cy="4686491"/>
          </a:xfrm>
        </p:spPr>
        <p:txBody>
          <a:bodyPr>
            <a:normAutofit/>
          </a:bodyPr>
          <a:lstStyle/>
          <a:p>
            <a:pPr marL="0" indent="0">
              <a:buNone/>
            </a:pPr>
            <a:r>
              <a:rPr lang="el-GR" dirty="0"/>
              <a:t>Τα Θεματικά Πεδία θα αναπτύσσονται σε κάθε Κύκλο επί τη βάσει τριών (3) αξόνων και θα «μεταγλωττίζονται» με βάση τον βαθμό </a:t>
            </a:r>
            <a:r>
              <a:rPr lang="el-GR" dirty="0" err="1"/>
              <a:t>προσληπτικής</a:t>
            </a:r>
            <a:r>
              <a:rPr lang="el-GR" dirty="0"/>
              <a:t> ικανότητας των μαθητών κάθε κύκλου. </a:t>
            </a:r>
            <a:endParaRPr lang="en-US" dirty="0"/>
          </a:p>
          <a:p>
            <a:pPr marL="0" indent="0">
              <a:buNone/>
            </a:pPr>
            <a:r>
              <a:rPr lang="el-GR" dirty="0"/>
              <a:t>Οι άξονες αυτοί σε συνδυασμό με τα ΘΠ αποτελούν τον Οδηγό ανάπτυξης των Θεματικών Ενοτήτων κάθε κύκλου.</a:t>
            </a:r>
          </a:p>
          <a:p>
            <a:pPr marL="0" indent="0">
              <a:buNone/>
            </a:pPr>
            <a:r>
              <a:rPr lang="el-GR" dirty="0"/>
              <a:t>Άρα σε κάθε Κύκλο χρειάζεται κάθε</a:t>
            </a:r>
            <a:r>
              <a:rPr lang="en-US" dirty="0"/>
              <a:t> </a:t>
            </a:r>
            <a:r>
              <a:rPr lang="el-GR" dirty="0"/>
              <a:t>ΘΠ να συνδεθεί, ανάλογα με τα αναπτυξιακά χαρακτηριστικά των μαθητών/τριών, με τους τρεις άξονες. Από τη διασύνδεσή τους προκύπτουν:</a:t>
            </a:r>
          </a:p>
          <a:p>
            <a:pPr marL="0" indent="0">
              <a:buNone/>
            </a:pPr>
            <a:r>
              <a:rPr lang="el-GR" dirty="0"/>
              <a:t>α) το θέμα της Θεματικής Ενότητας (γενικό και περιγραφικό), β) τα Προσδοκώμενα Μαθησιακά Αποτελέσματα της Θεματικής Ενότητας (ενέργειες και περιεχόμενο- επιγραμματική αναφορά ώστε να αναπτυχθεί από τους συγγραφείς των σχολικών εγχειριδίων), γ) Ενδεικτικές δραστηριότητες (διδασκαλίας και αξιολόγησης).</a:t>
            </a:r>
          </a:p>
          <a:p>
            <a:endParaRPr lang="el-GR" dirty="0"/>
          </a:p>
        </p:txBody>
      </p:sp>
      <p:pic>
        <p:nvPicPr>
          <p:cNvPr id="4" name="Εικόνα 3">
            <a:extLst>
              <a:ext uri="{FF2B5EF4-FFF2-40B4-BE49-F238E27FC236}">
                <a16:creationId xmlns:a16="http://schemas.microsoft.com/office/drawing/2014/main" id="{1778B1E8-3412-42B9-88DA-2B857587851A}"/>
              </a:ext>
            </a:extLst>
          </p:cNvPr>
          <p:cNvPicPr>
            <a:picLocks noChangeAspect="1"/>
          </p:cNvPicPr>
          <p:nvPr/>
        </p:nvPicPr>
        <p:blipFill>
          <a:blip r:embed="rId2"/>
          <a:stretch>
            <a:fillRect/>
          </a:stretch>
        </p:blipFill>
        <p:spPr>
          <a:xfrm>
            <a:off x="9982130" y="743672"/>
            <a:ext cx="1609483" cy="908383"/>
          </a:xfrm>
          <a:prstGeom prst="rect">
            <a:avLst/>
          </a:prstGeom>
        </p:spPr>
      </p:pic>
    </p:spTree>
    <p:extLst>
      <p:ext uri="{BB962C8B-B14F-4D97-AF65-F5344CB8AC3E}">
        <p14:creationId xmlns:p14="http://schemas.microsoft.com/office/powerpoint/2010/main" val="407401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03C8B-F056-451A-A366-79D0753ABEA9}"/>
              </a:ext>
            </a:extLst>
          </p:cNvPr>
          <p:cNvSpPr>
            <a:spLocks noGrp="1"/>
          </p:cNvSpPr>
          <p:nvPr>
            <p:ph type="title"/>
          </p:nvPr>
        </p:nvSpPr>
        <p:spPr/>
        <p:txBody>
          <a:bodyPr/>
          <a:lstStyle/>
          <a:p>
            <a:r>
              <a:rPr lang="el-GR" dirty="0"/>
              <a:t>Γιατί επιλέγουμε τη Σπειροειδή ανάπτυξη της ύλης;</a:t>
            </a:r>
          </a:p>
        </p:txBody>
      </p:sp>
      <p:sp>
        <p:nvSpPr>
          <p:cNvPr id="3" name="Θέση περιεχομένου 2">
            <a:extLst>
              <a:ext uri="{FF2B5EF4-FFF2-40B4-BE49-F238E27FC236}">
                <a16:creationId xmlns:a16="http://schemas.microsoft.com/office/drawing/2014/main" id="{A715D3FB-B4A7-4D1A-AFEA-A4CC12C95D5A}"/>
              </a:ext>
            </a:extLst>
          </p:cNvPr>
          <p:cNvSpPr>
            <a:spLocks noGrp="1"/>
          </p:cNvSpPr>
          <p:nvPr>
            <p:ph idx="1"/>
          </p:nvPr>
        </p:nvSpPr>
        <p:spPr>
          <a:xfrm>
            <a:off x="838200" y="2162908"/>
            <a:ext cx="10820400" cy="4062045"/>
          </a:xfrm>
        </p:spPr>
        <p:txBody>
          <a:bodyPr/>
          <a:lstStyle/>
          <a:p>
            <a:pPr marL="0" indent="0" algn="just">
              <a:buNone/>
            </a:pPr>
            <a:r>
              <a:rPr lang="el-GR" sz="3600" dirty="0"/>
              <a:t>«</a:t>
            </a:r>
            <a:r>
              <a:rPr lang="el-GR" sz="3600" i="1" dirty="0"/>
              <a:t>Οποιοδήποτε αντικείμενο μπορεί να διδαχθεί αποτελεσματικά σε οποιοδήποτε παιδί και σε οποιαδήποτε φάση της ανάπτυξής του, αρκεί αυτό να γίνει σε κατάλληλη για το γνωστικό επίπεδο του παιδιού μορφή</a:t>
            </a:r>
            <a:r>
              <a:rPr lang="el-GR" sz="3600" dirty="0"/>
              <a:t>».</a:t>
            </a:r>
            <a:r>
              <a:rPr lang="en-US" sz="3600" dirty="0"/>
              <a:t> (J. Bruner)</a:t>
            </a:r>
            <a:endParaRPr lang="el-GR" sz="3600" dirty="0"/>
          </a:p>
          <a:p>
            <a:pPr marL="0" indent="0">
              <a:buNone/>
            </a:pPr>
            <a:endParaRPr lang="el-GR" dirty="0"/>
          </a:p>
        </p:txBody>
      </p:sp>
    </p:spTree>
    <p:extLst>
      <p:ext uri="{BB962C8B-B14F-4D97-AF65-F5344CB8AC3E}">
        <p14:creationId xmlns:p14="http://schemas.microsoft.com/office/powerpoint/2010/main" val="393340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ΘΕΜΑΤΙΚΑ ΠΕΔΙΑ</a:t>
            </a:r>
            <a:r>
              <a:rPr lang="el-GR" dirty="0"/>
              <a:t>: </a:t>
            </a:r>
            <a:r>
              <a:rPr lang="en-US" dirty="0"/>
              <a:t> </a:t>
            </a:r>
            <a:r>
              <a:rPr lang="el-GR" dirty="0"/>
              <a:t>όμοια </a:t>
            </a:r>
            <a:r>
              <a:rPr lang="en-US" dirty="0" err="1"/>
              <a:t>στους</a:t>
            </a:r>
            <a:r>
              <a:rPr lang="en-US" dirty="0"/>
              <a:t> 4 </a:t>
            </a:r>
            <a:r>
              <a:rPr lang="en-US" dirty="0" err="1"/>
              <a:t>κύκλους</a:t>
            </a:r>
            <a:r>
              <a:rPr lang="en-US" dirty="0"/>
              <a:t> της </a:t>
            </a:r>
            <a:r>
              <a:rPr lang="en-US" dirty="0" err="1"/>
              <a:t>ελληνικής</a:t>
            </a:r>
            <a:r>
              <a:rPr lang="en-US" dirty="0"/>
              <a:t> </a:t>
            </a:r>
            <a:r>
              <a:rPr lang="en-US" dirty="0" err="1"/>
              <a:t>Εκ</a:t>
            </a:r>
            <a:r>
              <a:rPr lang="en-US" dirty="0"/>
              <a:t>παίδευσης</a:t>
            </a:r>
            <a:endParaRPr lang="el-GR" dirty="0"/>
          </a:p>
        </p:txBody>
      </p:sp>
      <p:sp>
        <p:nvSpPr>
          <p:cNvPr id="3" name="Θέση περιεχομένου 2"/>
          <p:cNvSpPr>
            <a:spLocks noGrp="1"/>
          </p:cNvSpPr>
          <p:nvPr>
            <p:ph idx="1"/>
          </p:nvPr>
        </p:nvSpPr>
        <p:spPr/>
        <p:txBody>
          <a:bodyPr>
            <a:normAutofit/>
          </a:bodyPr>
          <a:lstStyle/>
          <a:p>
            <a:pPr lvl="0"/>
            <a:r>
              <a:rPr lang="en-US" dirty="0" err="1"/>
              <a:t>Θεός</a:t>
            </a:r>
            <a:endParaRPr lang="el-GR" dirty="0"/>
          </a:p>
          <a:p>
            <a:pPr lvl="0"/>
            <a:r>
              <a:rPr lang="en-US" dirty="0" err="1"/>
              <a:t>Δημιουργί</a:t>
            </a:r>
            <a:r>
              <a:rPr lang="en-US" dirty="0"/>
              <a:t>α-Πτώση</a:t>
            </a:r>
            <a:endParaRPr lang="el-GR" dirty="0"/>
          </a:p>
          <a:p>
            <a:pPr lvl="0"/>
            <a:r>
              <a:rPr lang="en-US" dirty="0" err="1"/>
              <a:t>Άνθρω</a:t>
            </a:r>
            <a:r>
              <a:rPr lang="en-US" dirty="0"/>
              <a:t>ποι του Θεού (προφήτες-άγιοι)</a:t>
            </a:r>
            <a:endParaRPr lang="el-GR" dirty="0"/>
          </a:p>
          <a:p>
            <a:pPr lvl="0"/>
            <a:r>
              <a:rPr lang="en-US" dirty="0" err="1"/>
              <a:t>Εν</a:t>
            </a:r>
            <a:r>
              <a:rPr lang="en-US" dirty="0"/>
              <a:t>ανθρώπηση-Χριστός</a:t>
            </a:r>
            <a:endParaRPr lang="el-GR" dirty="0"/>
          </a:p>
          <a:p>
            <a:pPr lvl="0"/>
            <a:r>
              <a:rPr lang="en-US" dirty="0" err="1"/>
              <a:t>Εκκλησί</a:t>
            </a:r>
            <a:r>
              <a:rPr lang="en-US" dirty="0"/>
              <a:t>α-Λατρεία-Αγία Γραφή</a:t>
            </a:r>
            <a:endParaRPr lang="el-GR" dirty="0"/>
          </a:p>
          <a:p>
            <a:pPr lvl="0"/>
            <a:r>
              <a:rPr lang="en-US" dirty="0"/>
              <a:t>Βα</a:t>
            </a:r>
            <a:r>
              <a:rPr lang="en-US" dirty="0" err="1"/>
              <a:t>σιλεί</a:t>
            </a:r>
            <a:r>
              <a:rPr lang="en-US" dirty="0"/>
              <a:t>α του Θεού (μεταμόρφωση, εσχατολογία)</a:t>
            </a:r>
            <a:endParaRPr lang="el-GR" dirty="0"/>
          </a:p>
          <a:p>
            <a:pPr lvl="0"/>
            <a:r>
              <a:rPr lang="en-US" dirty="0" err="1"/>
              <a:t>Χριστι</a:t>
            </a:r>
            <a:r>
              <a:rPr lang="en-US" dirty="0"/>
              <a:t>ανική ζωή (Ζωή και θάνατος)</a:t>
            </a:r>
            <a:endParaRPr lang="el-GR" dirty="0"/>
          </a:p>
          <a:p>
            <a:endParaRPr lang="el-GR" dirty="0"/>
          </a:p>
          <a:p>
            <a:r>
              <a:rPr lang="en-US" dirty="0"/>
              <a:t>Θρησκευτική </a:t>
            </a:r>
            <a:r>
              <a:rPr lang="en-US" dirty="0" err="1"/>
              <a:t>Εκ</a:t>
            </a:r>
            <a:r>
              <a:rPr lang="en-US" dirty="0"/>
              <a:t>παίδευση:  8) Θρησκεία/ες-κοσμοθεωρίες</a:t>
            </a:r>
            <a:endParaRPr lang="el-GR" dirty="0"/>
          </a:p>
          <a:p>
            <a:endParaRPr lang="el-GR" dirty="0"/>
          </a:p>
        </p:txBody>
      </p:sp>
      <p:pic>
        <p:nvPicPr>
          <p:cNvPr id="4" name="Εικόνα 3">
            <a:extLst>
              <a:ext uri="{FF2B5EF4-FFF2-40B4-BE49-F238E27FC236}">
                <a16:creationId xmlns:a16="http://schemas.microsoft.com/office/drawing/2014/main" id="{BD06D462-4D28-4979-A250-4490F7A5CBCA}"/>
              </a:ext>
            </a:extLst>
          </p:cNvPr>
          <p:cNvPicPr>
            <a:picLocks noChangeAspect="1"/>
          </p:cNvPicPr>
          <p:nvPr/>
        </p:nvPicPr>
        <p:blipFill>
          <a:blip r:embed="rId2"/>
          <a:stretch>
            <a:fillRect/>
          </a:stretch>
        </p:blipFill>
        <p:spPr>
          <a:xfrm>
            <a:off x="10128434" y="734528"/>
            <a:ext cx="1609483" cy="908383"/>
          </a:xfrm>
          <a:prstGeom prst="rect">
            <a:avLst/>
          </a:prstGeom>
        </p:spPr>
      </p:pic>
    </p:spTree>
    <p:extLst>
      <p:ext uri="{BB962C8B-B14F-4D97-AF65-F5344CB8AC3E}">
        <p14:creationId xmlns:p14="http://schemas.microsoft.com/office/powerpoint/2010/main" val="1429572291"/>
      </p:ext>
    </p:extLst>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274</TotalTime>
  <Words>1377</Words>
  <Application>Microsoft Office PowerPoint</Application>
  <PresentationFormat>Ευρεία οθόνη</PresentationFormat>
  <Paragraphs>86</Paragraphs>
  <Slides>14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14</vt:i4>
      </vt:variant>
    </vt:vector>
  </HeadingPairs>
  <TitlesOfParts>
    <vt:vector size="17" baseType="lpstr">
      <vt:lpstr>Calibri</vt:lpstr>
      <vt:lpstr>Calibri Light</vt:lpstr>
      <vt:lpstr>Ανασκόπηση</vt:lpstr>
      <vt:lpstr>Ανάπτυξη του περιεχομένου του ΠΣ  -Θεματικά Πεδία και Σπειροειδής Ανάπτυξη- </vt:lpstr>
      <vt:lpstr>Διάρθρωση του ΠΣ</vt:lpstr>
      <vt:lpstr>Τι είναι οι Θεματικές Ενότητες;</vt:lpstr>
      <vt:lpstr>Ποια είναι τα Θεματικά Πεδία (ΘΠ)</vt:lpstr>
      <vt:lpstr>Παρουσίαση του PowerPoint</vt:lpstr>
      <vt:lpstr>Εμπειρίες-έρευνα για τις Μεγάλες/Πυρηνικές Ιδέες</vt:lpstr>
      <vt:lpstr>Τι είναι οι Θεματικές Ενότητες</vt:lpstr>
      <vt:lpstr>Γιατί επιλέγουμε τη Σπειροειδή ανάπτυξη της ύλης;</vt:lpstr>
      <vt:lpstr>ΘΕΜΑΤΙΚΑ ΠΕΔΙΑ:  όμοια στους 4 κύκλους της ελληνικής Εκπαίδευσης</vt:lpstr>
      <vt:lpstr>Τα ΘΠ επαναλαμβάνονται σπειροειδώς ανά Κύκλο με βάση 3 βασικούς άξονες</vt:lpstr>
      <vt:lpstr>Παράδειγμα σπειροειδούς αναπτύξεως ΘΠ και αξόνων στους 3 κύκλους:</vt:lpstr>
      <vt:lpstr>Α Κύκλος – Γ’ &amp; Δ’ Δημοτικού Τίτλος ΘΕ: Ο ΘΕΟΣ ΕΙΝΑΙ ΠΑΝΤΑ ΜΑΖΙ ΜΑΣ</vt:lpstr>
      <vt:lpstr>Δ Κύκλος- Α΄,Β΄,Γ΄ ΓΕΛ και ΕΠΑΛ Τίτλος ΘΕ:  Ο ΤΡΙΑΔΙΚΟΣ ΘΕΟΣ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Ανάπτυξη του Περιεχομένου (Θεματικά Πεδία και Σπειροειδής Ανάπτυξη) </dc:title>
  <dc:creator>ΜΑΡΙΟΣ ΚΟΥΚΟΥΝΑΡΑΣ-ΛΙΑΓΚΗΣ</dc:creator>
  <cp:lastModifiedBy>ΜΑΡΙΟΣ ΚΟΥΚΟΥΝΑΡΑΣ-ΛΙΑΓΚΗΣ</cp:lastModifiedBy>
  <cp:revision>23</cp:revision>
  <dcterms:created xsi:type="dcterms:W3CDTF">2021-01-26T06:20:16Z</dcterms:created>
  <dcterms:modified xsi:type="dcterms:W3CDTF">2021-01-30T06:29:43Z</dcterms:modified>
</cp:coreProperties>
</file>