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58" r:id="rId7"/>
    <p:sldId id="259" r:id="rId8"/>
    <p:sldId id="268" r:id="rId9"/>
    <p:sldId id="269" r:id="rId10"/>
    <p:sldId id="261" r:id="rId11"/>
    <p:sldId id="270" r:id="rId12"/>
    <p:sldId id="262" r:id="rId13"/>
    <p:sldId id="260" r:id="rId14"/>
    <p:sldId id="271" r:id="rId15"/>
    <p:sldId id="267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3677FE-7693-4267-9E81-8BDC8158F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5C1CD9E-7129-4D18-A3E1-63E8429EB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19976DA-7FD1-40E7-82D5-AB49A934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A3E8-F115-443A-84BD-1AABFD5B2FC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46CC2C6-4D10-4348-A3B1-9E8868A9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C972A0-F06E-4064-A0EB-984D1930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CED8-7EB1-4D7C-86C6-4630740EC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56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00811C-196F-4352-A0F8-5C7A82F7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A3AC4F5-D460-483E-9109-C9E529D7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05DC97C-4420-4FB5-9A32-A9D4A11B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A3E8-F115-443A-84BD-1AABFD5B2FC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481EC61-F841-41D8-9908-CC8AFDC8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D9E25F-9DA3-4129-B9EC-185E0032F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CED8-7EB1-4D7C-86C6-4630740EC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294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FDA01E7-E52D-46A9-9E11-E3C13E668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3376311-A1DD-4A45-AAFA-F2028FDCC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601827-2EA3-409B-8937-03F42311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A3E8-F115-443A-84BD-1AABFD5B2FC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3CA027-2282-43F9-AAE6-4C77DE5A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1EC1E6-2DC9-4032-8BD6-38EF204F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CED8-7EB1-4D7C-86C6-4630740EC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45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C0C9B9-9E11-46CD-9EF0-850BD5812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876B23-40AC-4B4A-B72E-FF8133EF9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B917F4-B634-4B6A-94B9-0747FB28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A3E8-F115-443A-84BD-1AABFD5B2FC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848C94-D683-4EF7-9DB8-2799B929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36902D-19E6-4C15-8181-5E71C5C9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CED8-7EB1-4D7C-86C6-4630740EC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40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03C0BB-AAF1-40FA-9866-4C17067C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904B829-AA24-40C2-8738-01F175E2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9B5DAF-DDC8-412A-BAEE-A8D3DEB8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A3E8-F115-443A-84BD-1AABFD5B2FC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367D7E-4663-4A2F-BEFA-84F6C951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B3CBFEC-6808-4228-A202-066F0A14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CED8-7EB1-4D7C-86C6-4630740EC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98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FCEE71-0C34-4B38-BBDF-F1F815EF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B76454-E43D-4925-82C9-1BFA724D2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5D370B-D989-4FBF-B5BF-8CB9562E5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0ABC40A-1F88-45E4-B892-888B09A0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A3E8-F115-443A-84BD-1AABFD5B2FC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82598B3-4BBD-4DDA-B7BE-43AA872E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465B0B4-9EF8-4A6F-A4A2-30C8C806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CED8-7EB1-4D7C-86C6-4630740EC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5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E9B99D-DA02-44DB-9ECF-BB00D0FB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C61996-377A-47B5-8C43-9B029508C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C04A89E-5CDC-47DE-8AF8-F043DA4B4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256495B-F2F3-4142-BB7B-57B5D76E5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2579E98-F93F-4557-B4C2-76736FE96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F2ACD3F-EC19-4739-A442-AA346195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A3E8-F115-443A-84BD-1AABFD5B2FC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05D0B4E-60BF-4C7E-B715-638C9CA0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1789058-0D73-4545-8F7A-8A2017FA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CED8-7EB1-4D7C-86C6-4630740EC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839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660F48-E7A5-4980-970C-21C6E7C56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F8B52C8-9714-45E9-A026-B9E90278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A3E8-F115-443A-84BD-1AABFD5B2FC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B642CEE-90F1-4474-A167-BA6B73C0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AFAA320-DAB1-4051-BDC1-439327F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CED8-7EB1-4D7C-86C6-4630740EC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888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A2FD5B5-8CF8-4970-9582-1F60053D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A3E8-F115-443A-84BD-1AABFD5B2FC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148DB8-11A9-432E-AADF-42E58CC5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E2E8E93-E2A2-43F6-8D44-1CE3A783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CED8-7EB1-4D7C-86C6-4630740EC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31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25F1DB-3B53-4244-A555-3457A891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28C079-2FDE-4E00-9F33-38F488145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F7AC73F-CD71-4726-897C-5BFE7BA94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5D71B2E-F355-4566-9F41-6D5D4F6C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A3E8-F115-443A-84BD-1AABFD5B2FC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AE9E089-47CC-4A6B-B966-01EB0398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F30B44C-9F23-4BA5-8D39-43D432D7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CED8-7EB1-4D7C-86C6-4630740EC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34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8951AD-066F-43D6-9ED6-E02AA278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95BCB70-5A57-4664-B287-B89DC77C9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CBBA34B-4C32-4A2E-A0EB-876E4D12B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635033A-6CBD-4188-97B9-AC88B02D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A3E8-F115-443A-84BD-1AABFD5B2FC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8398F8D-6E7B-4D70-BF8D-6DF0B9E2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85D93BB-F527-4C6D-9DB6-C0F4D2B4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CED8-7EB1-4D7C-86C6-4630740EC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120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ABAEDF2-0B16-4DB0-9ECD-905D2F58C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FAC4BB7-5927-4846-9E72-A2D25A1E3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57032B-48B3-4E70-B810-5DF87F1E0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A3E8-F115-443A-84BD-1AABFD5B2FC8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FAF9581-CE1B-42FE-8CF1-CE00F05A7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454A13-D587-49A9-887F-C68D8CEC7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CED8-7EB1-4D7C-86C6-4630740ECF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896C6E-19D0-4259-89EC-1BC0B5F71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4704"/>
            <a:ext cx="9144000" cy="2415259"/>
          </a:xfrm>
        </p:spPr>
        <p:txBody>
          <a:bodyPr>
            <a:normAutofit fontScale="90000"/>
          </a:bodyPr>
          <a:lstStyle/>
          <a:p>
            <a:r>
              <a:rPr lang="el-GR" dirty="0"/>
              <a:t>Μέθοδοι και τεχνικές διδασκαλίες</a:t>
            </a:r>
            <a:br>
              <a:rPr lang="el-GR" dirty="0"/>
            </a:br>
            <a:r>
              <a:rPr lang="el-GR" dirty="0"/>
              <a:t>Δραστηριότητες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DB16B85-1BB9-4B44-8BD2-B6E358DF58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Βασιλική Μητροπούλου</a:t>
            </a:r>
          </a:p>
          <a:p>
            <a:r>
              <a:rPr lang="el-GR" dirty="0"/>
              <a:t>Μάριος Κουκουνάρας </a:t>
            </a:r>
            <a:r>
              <a:rPr lang="el-GR" dirty="0" err="1"/>
              <a:t>Λιάγκης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E73D291-9936-404E-8B84-9EEC5A835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12" y="4989004"/>
            <a:ext cx="34575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3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A70553-29AB-46F6-8797-0311C1F53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093976"/>
            <a:ext cx="9015984" cy="4261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Σε αυτές περιλαμβάνονται όποια τεχνική:</a:t>
            </a:r>
            <a:r>
              <a:rPr lang="el-GR" b="1" dirty="0"/>
              <a:t> 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(α) </a:t>
            </a:r>
            <a:r>
              <a:rPr lang="el-GR" dirty="0"/>
              <a:t>προσφέρει δυνατότητες συμμετοχής σε δραστηριότητες απόκτησης νέων ή/και ανάκλησης παλαιότερων πάσης φύσεως προσωπικών εμπειριών (αισθητηριακής, κοινωνικής, νοητικής, συναισθηματικής, πληροφοριακής/γνωσιακής, ηθικής, ψυχοκινητικής, καλλιτεχνικής, πολιτισμικής, περιβαλλοντικής, σωματικής, </a:t>
            </a:r>
            <a:r>
              <a:rPr lang="el-GR" dirty="0" err="1"/>
              <a:t>αξιακής</a:t>
            </a:r>
            <a:r>
              <a:rPr lang="el-GR" dirty="0"/>
              <a:t>, επικοινωνιακής, εργασιακής, κατασκευαστικής, τεχνολογικής, αποκαλυπτικής, δημιουργικής, παραγωγικής, συνθετικής κ.λπ. φύσης) εστιασμένων σε συγκεκριμένο τομέα,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E45A067-E945-4805-9FF9-DA7DA1E9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541" y="2935224"/>
            <a:ext cx="2204131" cy="2862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FAEF6-F159-4358-90DC-BDFB9298DDFB}"/>
              </a:ext>
            </a:extLst>
          </p:cNvPr>
          <p:cNvSpPr txBox="1"/>
          <p:nvPr/>
        </p:nvSpPr>
        <p:spPr>
          <a:xfrm>
            <a:off x="411480" y="187559"/>
            <a:ext cx="11369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Οι τεχνικές που υπηρετούν αυτή τη διαδικασία προέρχονται από ένα ευρύ πεδίο ερευνών και επιστημών της Παιδαγωγικής. </a:t>
            </a:r>
          </a:p>
        </p:txBody>
      </p:sp>
    </p:spTree>
    <p:extLst>
      <p:ext uri="{BB962C8B-B14F-4D97-AF65-F5344CB8AC3E}">
        <p14:creationId xmlns:p14="http://schemas.microsoft.com/office/powerpoint/2010/main" val="333058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060D92-B8B5-481B-85F5-E171175AB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52" y="994430"/>
            <a:ext cx="9238488" cy="490345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(β) </a:t>
            </a:r>
            <a:r>
              <a:rPr lang="el-GR" dirty="0"/>
              <a:t>εμπλέκει τους εκπαιδευόμενους σε διαδικασίες συστηματικής επεξεργασίας των ποικίλης φύσεως προσωπικών εμπειριών και δεδομένων για την επίτευξη εσωτερικής κατανόησής τους, </a:t>
            </a:r>
          </a:p>
          <a:p>
            <a:pPr marL="0" indent="0">
              <a:buNone/>
            </a:pPr>
            <a:r>
              <a:rPr lang="el-GR" b="1" dirty="0"/>
              <a:t>(γ) </a:t>
            </a:r>
            <a:r>
              <a:rPr lang="el-GR" dirty="0"/>
              <a:t>στηρίζει τους εκπαιδευόμενους στη διαδικασία στοχαστικής εξέτασης των συμπερασμάτων τους, που αποτελεί τον πυρήνα της βιωματικής μάθησης, και </a:t>
            </a:r>
          </a:p>
          <a:p>
            <a:pPr marL="0" indent="0">
              <a:buNone/>
            </a:pPr>
            <a:r>
              <a:rPr lang="el-GR" b="1" dirty="0"/>
              <a:t>(δ) </a:t>
            </a:r>
            <a:r>
              <a:rPr lang="el-GR" dirty="0"/>
              <a:t>ολοκληρώνει την εκπαιδευτική διαδικασία με την αξιοποίηση των νέων γνώσεων που προέκυψαν για την κατανόηση και τη διαχείριση νέων καταστάσεων.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758728-0FEE-4F9E-8360-F6C656E10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94" y="2248066"/>
            <a:ext cx="2123825" cy="20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3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34A6E6-5B19-4142-B84E-081D8336765D}"/>
              </a:ext>
            </a:extLst>
          </p:cNvPr>
          <p:cNvSpPr txBox="1"/>
          <p:nvPr/>
        </p:nvSpPr>
        <p:spPr>
          <a:xfrm>
            <a:off x="182880" y="248656"/>
            <a:ext cx="101041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200" dirty="0"/>
              <a:t>Αυτές οι τεχνικές στηρίζονται στη θεωρία και πράξη: </a:t>
            </a:r>
          </a:p>
          <a:p>
            <a:pPr marL="0" indent="0">
              <a:buNone/>
            </a:pPr>
            <a:r>
              <a:rPr lang="el-GR" sz="3200" dirty="0"/>
              <a:t>-της βιωματικής μάθησης (</a:t>
            </a:r>
            <a:r>
              <a:rPr lang="el-GR" sz="3200" dirty="0" err="1"/>
              <a:t>experiential</a:t>
            </a:r>
            <a:r>
              <a:rPr lang="el-GR" sz="3200" dirty="0"/>
              <a:t> </a:t>
            </a:r>
            <a:r>
              <a:rPr lang="el-GR" sz="3200" dirty="0" err="1"/>
              <a:t>learning</a:t>
            </a:r>
            <a:r>
              <a:rPr lang="el-GR" sz="3200" dirty="0"/>
              <a:t>) (</a:t>
            </a:r>
            <a:r>
              <a:rPr lang="el-GR" sz="3200" dirty="0" err="1"/>
              <a:t>Kolb</a:t>
            </a:r>
            <a:r>
              <a:rPr lang="el-GR" sz="3200" dirty="0"/>
              <a:t> &amp; </a:t>
            </a:r>
            <a:r>
              <a:rPr lang="el-GR" sz="3200" dirty="0" err="1"/>
              <a:t>Fry</a:t>
            </a:r>
            <a:r>
              <a:rPr lang="el-GR" sz="3200" dirty="0"/>
              <a:t>, 1975), </a:t>
            </a:r>
          </a:p>
          <a:p>
            <a:pPr marL="0" indent="0">
              <a:buNone/>
            </a:pPr>
            <a:r>
              <a:rPr lang="el-GR" sz="3200" dirty="0"/>
              <a:t>-της </a:t>
            </a:r>
            <a:r>
              <a:rPr lang="el-GR" sz="3200" dirty="0" err="1"/>
              <a:t>ανακαλυπτικής</a:t>
            </a:r>
            <a:r>
              <a:rPr lang="el-GR" sz="3200" dirty="0"/>
              <a:t> μάθησης (</a:t>
            </a:r>
            <a:r>
              <a:rPr lang="el-GR" sz="3200" dirty="0" err="1"/>
              <a:t>discovery</a:t>
            </a:r>
            <a:r>
              <a:rPr lang="el-GR" sz="3200" dirty="0"/>
              <a:t> </a:t>
            </a:r>
            <a:r>
              <a:rPr lang="el-GR" sz="3200" dirty="0" err="1"/>
              <a:t>learning</a:t>
            </a:r>
            <a:r>
              <a:rPr lang="el-GR" sz="3200" dirty="0"/>
              <a:t>) (</a:t>
            </a:r>
            <a:r>
              <a:rPr lang="el-GR" sz="3200" dirty="0" err="1"/>
              <a:t>Bruner</a:t>
            </a:r>
            <a:r>
              <a:rPr lang="el-GR" sz="3200" dirty="0"/>
              <a:t>, 1961), </a:t>
            </a:r>
          </a:p>
          <a:p>
            <a:pPr marL="0" indent="0">
              <a:buNone/>
            </a:pPr>
            <a:r>
              <a:rPr lang="el-GR" sz="3200" dirty="0"/>
              <a:t>-της μάθησης μέσω επίλυσης προβλημάτων (</a:t>
            </a:r>
            <a:r>
              <a:rPr lang="el-GR" sz="3200" dirty="0" err="1"/>
              <a:t>problem-based</a:t>
            </a:r>
            <a:r>
              <a:rPr lang="el-GR" sz="3200" dirty="0"/>
              <a:t> </a:t>
            </a:r>
            <a:r>
              <a:rPr lang="el-GR" sz="3200" dirty="0" err="1"/>
              <a:t>learning</a:t>
            </a:r>
            <a:r>
              <a:rPr lang="el-GR" sz="3200" dirty="0"/>
              <a:t>) (</a:t>
            </a:r>
            <a:r>
              <a:rPr lang="el-GR" sz="3200" dirty="0" err="1"/>
              <a:t>Barrows</a:t>
            </a:r>
            <a:r>
              <a:rPr lang="el-GR" sz="3200" dirty="0"/>
              <a:t>, 1996; </a:t>
            </a:r>
            <a:r>
              <a:rPr lang="el-GR" sz="3200" dirty="0" err="1"/>
              <a:t>Schmidt</a:t>
            </a:r>
            <a:r>
              <a:rPr lang="el-GR" sz="3200" dirty="0"/>
              <a:t>, 1983; </a:t>
            </a:r>
            <a:r>
              <a:rPr lang="el-GR" sz="3200" dirty="0" err="1"/>
              <a:t>Barrows</a:t>
            </a:r>
            <a:r>
              <a:rPr lang="el-GR" sz="3200" dirty="0"/>
              <a:t> &amp; </a:t>
            </a:r>
            <a:r>
              <a:rPr lang="el-GR" sz="3200" dirty="0" err="1"/>
              <a:t>Tamblyn</a:t>
            </a:r>
            <a:r>
              <a:rPr lang="el-GR" sz="3200" dirty="0"/>
              <a:t>, 1980), </a:t>
            </a:r>
          </a:p>
          <a:p>
            <a:pPr marL="0" indent="0">
              <a:buNone/>
            </a:pPr>
            <a:r>
              <a:rPr lang="el-GR" sz="3200" dirty="0"/>
              <a:t>-της διερευνητικής μάθησης (</a:t>
            </a:r>
            <a:r>
              <a:rPr lang="el-GR" sz="3200" dirty="0" err="1"/>
              <a:t>Inquiry-based</a:t>
            </a:r>
            <a:r>
              <a:rPr lang="el-GR" sz="3200" dirty="0"/>
              <a:t> </a:t>
            </a:r>
            <a:r>
              <a:rPr lang="el-GR" sz="3200" dirty="0" err="1"/>
              <a:t>learning</a:t>
            </a:r>
            <a:r>
              <a:rPr lang="el-GR" sz="3200" dirty="0"/>
              <a:t>) (</a:t>
            </a:r>
            <a:r>
              <a:rPr lang="el-GR" sz="3200" dirty="0" err="1"/>
              <a:t>Rutherford</a:t>
            </a:r>
            <a:r>
              <a:rPr lang="el-GR" sz="3200" dirty="0"/>
              <a:t>, 1964; </a:t>
            </a:r>
            <a:r>
              <a:rPr lang="el-GR" sz="3200" dirty="0" err="1"/>
              <a:t>Schwab</a:t>
            </a:r>
            <a:r>
              <a:rPr lang="el-GR" sz="3200" dirty="0"/>
              <a:t>, 1960), </a:t>
            </a:r>
          </a:p>
          <a:p>
            <a:pPr marL="0" indent="0">
              <a:buNone/>
            </a:pPr>
            <a:r>
              <a:rPr lang="el-GR" sz="3200" dirty="0"/>
              <a:t>-της </a:t>
            </a:r>
            <a:r>
              <a:rPr lang="el-GR" sz="3200" dirty="0" err="1"/>
              <a:t>κονστρουκτιβιστικής</a:t>
            </a:r>
            <a:r>
              <a:rPr lang="el-GR" sz="3200" dirty="0"/>
              <a:t> μάθησης (</a:t>
            </a:r>
            <a:r>
              <a:rPr lang="el-GR" sz="3200" dirty="0" err="1"/>
              <a:t>constructivist</a:t>
            </a:r>
            <a:r>
              <a:rPr lang="el-GR" sz="3200" dirty="0"/>
              <a:t> </a:t>
            </a:r>
            <a:r>
              <a:rPr lang="el-GR" sz="3200" dirty="0" err="1"/>
              <a:t>learning</a:t>
            </a:r>
            <a:r>
              <a:rPr lang="el-GR" sz="3200" dirty="0"/>
              <a:t>) (</a:t>
            </a:r>
            <a:r>
              <a:rPr lang="el-GR" sz="3200" dirty="0" err="1"/>
              <a:t>Jonassen</a:t>
            </a:r>
            <a:r>
              <a:rPr lang="el-GR" sz="3200" dirty="0"/>
              <a:t>, 1991; </a:t>
            </a:r>
            <a:r>
              <a:rPr lang="el-GR" sz="3200" dirty="0" err="1"/>
              <a:t>vonGlasersfeld</a:t>
            </a:r>
            <a:r>
              <a:rPr lang="el-GR" sz="3200" dirty="0"/>
              <a:t>, 1991; </a:t>
            </a:r>
            <a:r>
              <a:rPr lang="el-GR" sz="3200" dirty="0" err="1"/>
              <a:t>Steffe</a:t>
            </a:r>
            <a:r>
              <a:rPr lang="el-GR" sz="3200" dirty="0"/>
              <a:t> &amp; </a:t>
            </a:r>
            <a:r>
              <a:rPr lang="el-GR" sz="3200" dirty="0" err="1"/>
              <a:t>Gale</a:t>
            </a:r>
            <a:r>
              <a:rPr lang="el-GR" sz="3200" dirty="0"/>
              <a:t> 1995).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580E501-D416-40DE-A722-CB146AC66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65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8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69B515-92EA-4D33-9B7B-8323EB15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Δραστηριότητες </a:t>
            </a:r>
            <a:r>
              <a:rPr lang="el-GR"/>
              <a:t>και αξιολόγηση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F420A2-B25D-4AD3-981A-7820747CC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32992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Κάθε δραστηριότητα εμπεριέχει διαμορφωτική αξιολόγηση</a:t>
            </a:r>
          </a:p>
          <a:p>
            <a:pPr marL="0" indent="0">
              <a:buNone/>
            </a:pPr>
            <a:r>
              <a:rPr lang="el-GR" dirty="0"/>
              <a:t>Κάθε δραστηριότητα περιλαμβάνει τελική αξιολόγηση</a:t>
            </a:r>
          </a:p>
          <a:p>
            <a:pPr marL="0" indent="0">
              <a:buNone/>
            </a:pPr>
            <a:r>
              <a:rPr lang="el-GR" dirty="0"/>
              <a:t>Κάθε μάθημα περιλαμβάνει διαμορφωτική και τελική αξιολόγηση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Τα παραπάνω αφορούν τα ΠΜΑ και τον βαθμό επίτευξής του στη διάρκεια και το τέλος του μαθήματος.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Δραστηριότητες </a:t>
            </a:r>
            <a:r>
              <a:rPr lang="el-GR"/>
              <a:t>αυτο-αξιολόγησης</a:t>
            </a:r>
            <a:r>
              <a:rPr lang="el-GR" dirty="0"/>
              <a:t>, </a:t>
            </a:r>
            <a:r>
              <a:rPr lang="en-US" dirty="0"/>
              <a:t>peer review</a:t>
            </a:r>
            <a:r>
              <a:rPr lang="el-GR" dirty="0"/>
              <a:t>, δημιουργίας κριτηρίων, ρουμπρίκες, ανατροφοδότησης, </a:t>
            </a:r>
            <a:r>
              <a:rPr lang="el-GR" dirty="0" err="1"/>
              <a:t>αναστοχασμού</a:t>
            </a:r>
            <a:r>
              <a:rPr lang="el-GR" dirty="0"/>
              <a:t> κ.ά.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9BE4A6A-D6D3-448D-BDC0-15DBB88C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790" y="2782587"/>
            <a:ext cx="2105972" cy="144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51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28C66C-6B0E-4C8F-9723-9030B38E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Προτεινόμενη </a:t>
            </a:r>
            <a:r>
              <a:rPr lang="el-GR"/>
              <a:t>κατανομή Στρατηγικών-Τεχνικών </a:t>
            </a:r>
            <a:r>
              <a:rPr lang="el-GR" dirty="0"/>
              <a:t>για τη στήλη «Ενδεικτικές Δραστηριότητες»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8AF445-67A9-41CE-B4E2-B1D9E866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2031"/>
            <a:ext cx="10515600" cy="3634931"/>
          </a:xfrm>
        </p:spPr>
        <p:txBody>
          <a:bodyPr/>
          <a:lstStyle/>
          <a:p>
            <a:r>
              <a:rPr lang="el-GR" dirty="0" err="1"/>
              <a:t>ανακαλυπτικής</a:t>
            </a:r>
            <a:r>
              <a:rPr lang="el-GR" dirty="0"/>
              <a:t> μάθησης </a:t>
            </a:r>
          </a:p>
          <a:p>
            <a:r>
              <a:rPr lang="el-GR" dirty="0"/>
              <a:t>βιωματικής μάθησης </a:t>
            </a:r>
          </a:p>
          <a:p>
            <a:r>
              <a:rPr lang="el-GR" dirty="0"/>
              <a:t>διερευνητικής μάθησης </a:t>
            </a:r>
          </a:p>
          <a:p>
            <a:r>
              <a:rPr lang="el-GR" dirty="0" err="1"/>
              <a:t>ομαδοσυνεργατικής</a:t>
            </a:r>
            <a:r>
              <a:rPr lang="el-GR" dirty="0"/>
              <a:t> μάθησης</a:t>
            </a:r>
          </a:p>
          <a:p>
            <a:r>
              <a:rPr lang="el-GR" dirty="0"/>
              <a:t>μάθησης μέσω επίλυσης προβλημάτων </a:t>
            </a:r>
          </a:p>
          <a:p>
            <a:r>
              <a:rPr lang="el-GR" dirty="0"/>
              <a:t>αξιολόγησης/</a:t>
            </a:r>
            <a:r>
              <a:rPr lang="el-GR" dirty="0" err="1"/>
              <a:t>μετα</a:t>
            </a:r>
            <a:r>
              <a:rPr lang="el-GR" dirty="0"/>
              <a:t>-γνώσης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0ADF5CC-D883-469F-BB56-BB4F029F3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164" y="2200444"/>
            <a:ext cx="3519387" cy="34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7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002342-5A81-4482-9D57-EDB5CEEF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6525"/>
            <a:ext cx="10515600" cy="1325563"/>
          </a:xfrm>
        </p:spPr>
        <p:txBody>
          <a:bodyPr/>
          <a:lstStyle/>
          <a:p>
            <a:r>
              <a:rPr lang="el-GR" dirty="0"/>
              <a:t>Ας εργαστούμε για ένα μάθημα ζωής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68A2779-06E0-4AA4-838C-7BEBA211E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52" y="1690688"/>
            <a:ext cx="4990550" cy="4884368"/>
          </a:xfrm>
        </p:spPr>
      </p:pic>
    </p:spTree>
    <p:extLst>
      <p:ext uri="{BB962C8B-B14F-4D97-AF65-F5344CB8AC3E}">
        <p14:creationId xmlns:p14="http://schemas.microsoft.com/office/powerpoint/2010/main" val="273820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04551" y="296215"/>
            <a:ext cx="10130307" cy="643944"/>
          </a:xfrm>
        </p:spPr>
        <p:txBody>
          <a:bodyPr>
            <a:normAutofit/>
          </a:bodyPr>
          <a:lstStyle/>
          <a:p>
            <a:r>
              <a:rPr lang="el-GR" sz="3600" dirty="0"/>
              <a:t>Βασικές μαθησιακές και διδακτικές αρχές των ΠΣ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9259" y="1297591"/>
            <a:ext cx="10933090" cy="5038815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Ανακάλυψη (</a:t>
            </a:r>
            <a:r>
              <a:rPr lang="en-US" dirty="0"/>
              <a:t>J. Bruner)</a:t>
            </a:r>
            <a:endParaRPr lang="el-GR" dirty="0"/>
          </a:p>
          <a:p>
            <a:r>
              <a:rPr lang="el-GR" dirty="0"/>
              <a:t>Ενεργητική</a:t>
            </a:r>
            <a:r>
              <a:rPr lang="en-US" dirty="0"/>
              <a:t> </a:t>
            </a:r>
            <a:r>
              <a:rPr lang="el-GR" dirty="0"/>
              <a:t>συμμετοχή</a:t>
            </a:r>
            <a:r>
              <a:rPr lang="en-US" dirty="0"/>
              <a:t> </a:t>
            </a:r>
            <a:r>
              <a:rPr lang="el-GR" dirty="0"/>
              <a:t>ή αυτενέργεια </a:t>
            </a:r>
            <a:r>
              <a:rPr lang="en-US" dirty="0"/>
              <a:t>(Dewey</a:t>
            </a:r>
            <a:r>
              <a:rPr lang="el-GR" dirty="0"/>
              <a:t>, «</a:t>
            </a:r>
            <a:r>
              <a:rPr lang="en-US" dirty="0"/>
              <a:t>learning by doing</a:t>
            </a:r>
            <a:r>
              <a:rPr lang="el-GR" dirty="0"/>
              <a:t>»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 err="1"/>
              <a:t>Βιωματικότητα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Kolb, D. 1984, </a:t>
            </a:r>
            <a:r>
              <a:rPr lang="el-GR" dirty="0" err="1"/>
              <a:t>Wudinger</a:t>
            </a:r>
            <a:r>
              <a:rPr lang="el-GR" dirty="0"/>
              <a:t> 2005,  </a:t>
            </a:r>
            <a:r>
              <a:rPr lang="de-DE" dirty="0"/>
              <a:t>Kolb A. &amp; Kolb D., 2008)</a:t>
            </a:r>
            <a:endParaRPr lang="el-GR" dirty="0"/>
          </a:p>
          <a:p>
            <a:r>
              <a:rPr lang="el-GR" dirty="0"/>
              <a:t>Διαθεματικότητα</a:t>
            </a:r>
            <a:r>
              <a:rPr lang="en-US" dirty="0"/>
              <a:t> (</a:t>
            </a:r>
            <a:r>
              <a:rPr lang="el-GR" dirty="0" err="1"/>
              <a:t>Ματσαγγούρας</a:t>
            </a:r>
            <a:r>
              <a:rPr lang="el-GR" dirty="0"/>
              <a:t>, 1999)</a:t>
            </a:r>
          </a:p>
          <a:p>
            <a:r>
              <a:rPr lang="el-GR" dirty="0"/>
              <a:t>Σύνδεση</a:t>
            </a:r>
            <a:r>
              <a:rPr lang="en-US" dirty="0"/>
              <a:t> </a:t>
            </a:r>
            <a:r>
              <a:rPr lang="el-GR" dirty="0"/>
              <a:t>με τη ζωή (</a:t>
            </a:r>
            <a:r>
              <a:rPr lang="en-US" dirty="0"/>
              <a:t>Dewey, 1982</a:t>
            </a:r>
            <a:r>
              <a:rPr lang="el-GR" dirty="0"/>
              <a:t>, </a:t>
            </a:r>
            <a:r>
              <a:rPr lang="en-US" dirty="0" err="1"/>
              <a:t>Roehrs</a:t>
            </a:r>
            <a:r>
              <a:rPr lang="en-US" dirty="0"/>
              <a:t>, 1984</a:t>
            </a:r>
            <a:r>
              <a:rPr lang="el-GR" dirty="0"/>
              <a:t>, κοινωνικός </a:t>
            </a:r>
            <a:r>
              <a:rPr lang="el-GR" dirty="0" err="1"/>
              <a:t>εποικοδομισμός</a:t>
            </a:r>
            <a:r>
              <a:rPr lang="el-GR" dirty="0"/>
              <a:t>, </a:t>
            </a:r>
            <a:r>
              <a:rPr lang="en-US" dirty="0" err="1"/>
              <a:t>L.Vygotsky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Συμπερίληψη</a:t>
            </a:r>
            <a:r>
              <a:rPr lang="en-US" dirty="0"/>
              <a:t> </a:t>
            </a:r>
            <a:r>
              <a:rPr lang="el-GR" dirty="0"/>
              <a:t>(συμπεριληπτική εκπαίδευση, σχολείο για όλους, </a:t>
            </a:r>
            <a:r>
              <a:rPr lang="en-US" dirty="0" err="1"/>
              <a:t>Unesco</a:t>
            </a:r>
            <a:r>
              <a:rPr lang="en-US" dirty="0"/>
              <a:t>, Salamanca</a:t>
            </a:r>
            <a:endParaRPr lang="el-GR" dirty="0"/>
          </a:p>
          <a:p>
            <a:r>
              <a:rPr lang="el-GR" dirty="0"/>
              <a:t>Εξατομίκευση</a:t>
            </a:r>
            <a:r>
              <a:rPr lang="en-US" dirty="0"/>
              <a:t> (</a:t>
            </a:r>
            <a:r>
              <a:rPr lang="el-GR" dirty="0"/>
              <a:t>διαφοροποίηση, </a:t>
            </a:r>
            <a:r>
              <a:rPr lang="el-GR" dirty="0" err="1"/>
              <a:t>Kolb</a:t>
            </a:r>
            <a:r>
              <a:rPr lang="el-GR" dirty="0"/>
              <a:t> </a:t>
            </a:r>
            <a:r>
              <a:rPr lang="el-GR" dirty="0" err="1"/>
              <a:t>et</a:t>
            </a:r>
            <a:r>
              <a:rPr lang="el-GR" dirty="0"/>
              <a:t> </a:t>
            </a:r>
            <a:r>
              <a:rPr lang="el-GR" dirty="0" err="1"/>
              <a:t>al</a:t>
            </a:r>
            <a:r>
              <a:rPr lang="el-GR" dirty="0"/>
              <a:t>. 2000), </a:t>
            </a:r>
          </a:p>
          <a:p>
            <a:r>
              <a:rPr lang="el-GR" dirty="0"/>
              <a:t>Συνεργασία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l-GR" dirty="0" err="1"/>
              <a:t>ομαδοσυνεργατική</a:t>
            </a:r>
            <a:r>
              <a:rPr lang="el-GR" dirty="0"/>
              <a:t>, </a:t>
            </a:r>
            <a:r>
              <a:rPr lang="en-US" dirty="0"/>
              <a:t>Kozlowski &amp; </a:t>
            </a:r>
            <a:r>
              <a:rPr lang="en-US" dirty="0" err="1"/>
              <a:t>Ilgen</a:t>
            </a:r>
            <a:r>
              <a:rPr lang="en-US" dirty="0"/>
              <a:t>, 2006</a:t>
            </a:r>
            <a:r>
              <a:rPr lang="el-GR" dirty="0"/>
              <a:t>, </a:t>
            </a:r>
            <a:r>
              <a:rPr lang="en-US" dirty="0" err="1"/>
              <a:t>Doise-Mugny</a:t>
            </a:r>
            <a:r>
              <a:rPr lang="en-US" dirty="0"/>
              <a:t> 1987</a:t>
            </a:r>
            <a:r>
              <a:rPr lang="el-GR" dirty="0"/>
              <a:t>, </a:t>
            </a:r>
            <a:r>
              <a:rPr lang="en-US" dirty="0" err="1"/>
              <a:t>Klafki</a:t>
            </a:r>
            <a:r>
              <a:rPr lang="en-US" dirty="0"/>
              <a:t>, W., Meyer, E., &amp; Weber, A. 1981)</a:t>
            </a:r>
            <a:endParaRPr lang="el-GR" dirty="0"/>
          </a:p>
          <a:p>
            <a:r>
              <a:rPr lang="el-GR" dirty="0"/>
              <a:t>Κριτική</a:t>
            </a:r>
            <a:r>
              <a:rPr lang="en-US" dirty="0"/>
              <a:t> </a:t>
            </a:r>
            <a:r>
              <a:rPr lang="el-GR" dirty="0"/>
              <a:t>σκέψη (</a:t>
            </a:r>
            <a:r>
              <a:rPr lang="el-GR" dirty="0" err="1"/>
              <a:t>Ματσαγγούρας</a:t>
            </a:r>
            <a:r>
              <a:rPr lang="el-GR" dirty="0"/>
              <a:t>, Η. , 1986, 2002) </a:t>
            </a:r>
          </a:p>
          <a:p>
            <a:r>
              <a:rPr lang="el-GR" dirty="0" err="1"/>
              <a:t>Αναστοχασμό</a:t>
            </a:r>
            <a:r>
              <a:rPr lang="en-US" dirty="0"/>
              <a:t> (</a:t>
            </a:r>
            <a:r>
              <a:rPr lang="el-GR" dirty="0"/>
              <a:t>γνώση για τη γνώση, μεταγνωστικές δεξιότητες, </a:t>
            </a:r>
            <a:r>
              <a:rPr lang="en-US" dirty="0" err="1"/>
              <a:t>Flavel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453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760"/>
          </a:xfrm>
        </p:spPr>
        <p:txBody>
          <a:bodyPr>
            <a:normAutofit fontScale="90000"/>
          </a:bodyPr>
          <a:lstStyle/>
          <a:p>
            <a:r>
              <a:rPr lang="el-GR" dirty="0"/>
              <a:t>Στρατηγικές Μάθησης και Διδασκαλίας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223493"/>
            <a:ext cx="10515600" cy="4953470"/>
          </a:xfrm>
        </p:spPr>
        <p:txBody>
          <a:bodyPr/>
          <a:lstStyle/>
          <a:p>
            <a:r>
              <a:rPr lang="el-GR" b="1" dirty="0"/>
              <a:t>Γνωστικές</a:t>
            </a:r>
            <a:r>
              <a:rPr lang="el-GR" dirty="0"/>
              <a:t> (τεχνικές που το άτομο χρησιμοποιεί για να ευνοήσει την εκτέλεση διαδικασιών μάθηση για να διασφαλίσει την κατάκτηση γνώσεων, </a:t>
            </a:r>
            <a:r>
              <a:rPr lang="en-US" dirty="0"/>
              <a:t>Saint-Pierre, 1991)</a:t>
            </a:r>
            <a:r>
              <a:rPr lang="el-GR" dirty="0"/>
              <a:t> </a:t>
            </a:r>
          </a:p>
          <a:p>
            <a:r>
              <a:rPr lang="el-GR" b="1" dirty="0"/>
              <a:t>Μεταγνωστικές </a:t>
            </a:r>
            <a:r>
              <a:rPr lang="el-GR" dirty="0"/>
              <a:t>(τεχνικές για να οργανώσει το άτομο τις γνώσεις του, να προβεί σε </a:t>
            </a:r>
            <a:r>
              <a:rPr lang="el-GR" dirty="0" err="1"/>
              <a:t>αυτοδιόρθωση</a:t>
            </a:r>
            <a:r>
              <a:rPr lang="el-GR" dirty="0"/>
              <a:t>, </a:t>
            </a:r>
            <a:r>
              <a:rPr lang="en-US" dirty="0" err="1"/>
              <a:t>Flavel</a:t>
            </a:r>
            <a:r>
              <a:rPr lang="el-GR" dirty="0"/>
              <a:t>)</a:t>
            </a:r>
          </a:p>
          <a:p>
            <a:r>
              <a:rPr lang="el-GR" b="1" dirty="0" err="1"/>
              <a:t>Κοινωνικο</a:t>
            </a:r>
            <a:r>
              <a:rPr lang="el-GR" b="1" dirty="0"/>
              <a:t>-συναισθηματικές </a:t>
            </a:r>
            <a:r>
              <a:rPr lang="el-GR" dirty="0"/>
              <a:t>(τεχνικές για έλεγχο των συναισθημάτων που επηρεάζουν τη μάθηση: άγχος, λύπη, χαρά)</a:t>
            </a:r>
          </a:p>
          <a:p>
            <a:r>
              <a:rPr lang="el-GR" b="1" dirty="0"/>
              <a:t>Επικοινωνιακές </a:t>
            </a:r>
            <a:r>
              <a:rPr lang="el-GR" dirty="0"/>
              <a:t>(τεχνικές για την επικοινωνία και επιτυχή αλληλεπίδραση)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784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5017" y="184822"/>
            <a:ext cx="10515600" cy="510638"/>
          </a:xfrm>
        </p:spPr>
        <p:txBody>
          <a:bodyPr>
            <a:normAutofit fontScale="90000"/>
          </a:bodyPr>
          <a:lstStyle/>
          <a:p>
            <a:r>
              <a:rPr lang="el-GR" dirty="0"/>
              <a:t>Στρατηγικές Μάθησης στα ΠΣ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54865" y="1155923"/>
            <a:ext cx="10515600" cy="537366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 «Οι επιδιώξεις της εκπαίδευσης δεν υλοποιούνται μόνο με την επιλογή του κατάλληλου περιεχομένου μάθησης αλλά προϋποθέτουν εφαρμογή κατάλληλων διδακτικών μεθόδων και τεχνικών» (</a:t>
            </a:r>
            <a:r>
              <a:rPr lang="el-GR" dirty="0" err="1"/>
              <a:t>Ματσαγγούρας</a:t>
            </a:r>
            <a:r>
              <a:rPr lang="el-GR" dirty="0"/>
              <a:t>, 2007)</a:t>
            </a:r>
          </a:p>
          <a:p>
            <a:pPr marL="0" indent="0">
              <a:buNone/>
            </a:pPr>
            <a:r>
              <a:rPr lang="el-GR" dirty="0"/>
              <a:t>Παραδείγματα</a:t>
            </a:r>
          </a:p>
          <a:p>
            <a:r>
              <a:rPr lang="el-GR" dirty="0"/>
              <a:t>Στρατηγικής Ανάπτυξης του Γνωστικού Δυναμικού </a:t>
            </a:r>
            <a:endParaRPr lang="en-US" dirty="0"/>
          </a:p>
          <a:p>
            <a:pPr lvl="1"/>
            <a:r>
              <a:rPr lang="el-GR" dirty="0"/>
              <a:t>ΠΜΑ: « να αντιληφθούν, να κατανοήσουν, να αποθηκεύσουν και να ανακαλέσουν την γνώση όταν τη χρειαστούν»</a:t>
            </a:r>
          </a:p>
          <a:p>
            <a:pPr lvl="2"/>
            <a:r>
              <a:rPr lang="el-GR" dirty="0"/>
              <a:t>Να μάθει πώς να μαθαίνει</a:t>
            </a:r>
          </a:p>
          <a:p>
            <a:pPr lvl="2"/>
            <a:r>
              <a:rPr lang="el-GR" dirty="0"/>
              <a:t>Να κατανοήσει για να μπορέσει να μάθει</a:t>
            </a:r>
          </a:p>
          <a:p>
            <a:r>
              <a:rPr lang="el-GR" dirty="0"/>
              <a:t>Στρατηγικής </a:t>
            </a:r>
            <a:r>
              <a:rPr lang="el-GR" dirty="0" err="1"/>
              <a:t>Κοινωνικοσυναισθηματικής</a:t>
            </a:r>
            <a:r>
              <a:rPr lang="el-GR" dirty="0"/>
              <a:t> ολοκλήρωσης</a:t>
            </a:r>
          </a:p>
          <a:p>
            <a:pPr lvl="1"/>
            <a:r>
              <a:rPr lang="el-GR" dirty="0"/>
              <a:t>ΠΜΑ «  να ‘ακούν’ τον άλλο με προσοχή και ευαισθησία»</a:t>
            </a:r>
          </a:p>
          <a:p>
            <a:pPr lvl="2"/>
            <a:r>
              <a:rPr lang="el-GR" dirty="0"/>
              <a:t>Συναισθηματική αντίδραση</a:t>
            </a:r>
          </a:p>
          <a:p>
            <a:pPr lvl="2"/>
            <a:r>
              <a:rPr lang="el-GR" dirty="0"/>
              <a:t>Δυνατότητα ενσυναίσθησης</a:t>
            </a:r>
          </a:p>
        </p:txBody>
      </p:sp>
    </p:spTree>
    <p:extLst>
      <p:ext uri="{BB962C8B-B14F-4D97-AF65-F5344CB8AC3E}">
        <p14:creationId xmlns:p14="http://schemas.microsoft.com/office/powerpoint/2010/main" val="404376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9259" y="184821"/>
            <a:ext cx="10515600" cy="1090187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Στρατηγικές Διδασκαλίας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9259" y="1532586"/>
            <a:ext cx="10515600" cy="5017864"/>
          </a:xfrm>
        </p:spPr>
        <p:txBody>
          <a:bodyPr/>
          <a:lstStyle/>
          <a:p>
            <a:r>
              <a:rPr lang="el-GR" dirty="0"/>
              <a:t>Αφορούν τεχνικές διδασκαλίας, που συνήθως βασίζονται σε  θεωρίες ή στρατηγικές μάθησης, μέσω των οποίων επιδιώκεται επίτευξη ενός μαθησιακού αποτελέσματος (π.χ. «πρόσληψη πληροφοριών» &amp; «ανάκληση πληροφοριών»: γνωστική σύνδεση του νέου με τις προϋπάρχουσες γνώσεις – προκαταβολικοί οργανωτές </a:t>
            </a:r>
            <a:r>
              <a:rPr lang="en-US" dirty="0"/>
              <a:t>(</a:t>
            </a:r>
            <a:r>
              <a:rPr lang="en-US" dirty="0" err="1"/>
              <a:t>Ausubel</a:t>
            </a:r>
            <a:r>
              <a:rPr lang="en-US" dirty="0"/>
              <a:t>, 1968)</a:t>
            </a:r>
            <a:r>
              <a:rPr lang="el-GR" dirty="0"/>
              <a:t>, </a:t>
            </a:r>
            <a:r>
              <a:rPr lang="el-GR" dirty="0" err="1"/>
              <a:t>κ.α</a:t>
            </a:r>
            <a:endParaRPr lang="el-GR" dirty="0"/>
          </a:p>
          <a:p>
            <a:r>
              <a:rPr lang="el-GR" dirty="0"/>
              <a:t>Υλοποιούνται μέσω δραστηριοτήτων με ενεργητική συμμετοχή των μαθητών/τριών (π.χ. συζήτηση-διάλογος (</a:t>
            </a:r>
            <a:r>
              <a:rPr lang="el-GR" dirty="0" err="1"/>
              <a:t>Ματσαγγούρας</a:t>
            </a:r>
            <a:r>
              <a:rPr lang="el-GR" dirty="0"/>
              <a:t>, 2001)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879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2C053B-AE5A-4757-B7ED-5C534FF9D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εννοούμε με τον όρο δραστηριότητες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B24274-2D59-4A82-8ECF-2955A0280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Ενεργή συμμετοχή της ολομέλειας, ομάδων, δυάδων ή μονάδων σε καλά σχεδιασμένες από τον/την εκπαιδευτικό ενέργειες, οι οποίες προκαλούν τη </a:t>
            </a:r>
            <a:r>
              <a:rPr lang="el-GR" dirty="0" err="1"/>
              <a:t>διάδραση</a:t>
            </a:r>
            <a:r>
              <a:rPr lang="el-GR" dirty="0"/>
              <a:t> μεταξύ αντικειμένου, μαθητών/τριών και εκπαιδευτικού.</a:t>
            </a:r>
          </a:p>
          <a:p>
            <a:pPr marL="0" indent="0">
              <a:buNone/>
            </a:pPr>
            <a:r>
              <a:rPr lang="el-GR" dirty="0"/>
              <a:t>Προϋποθέσεις:</a:t>
            </a:r>
          </a:p>
          <a:p>
            <a:pPr marL="0" indent="0">
              <a:buNone/>
            </a:pPr>
            <a:r>
              <a:rPr lang="el-GR" dirty="0"/>
              <a:t>-Η συμμετοχή όλων είναι απαραίτητη, </a:t>
            </a:r>
          </a:p>
          <a:p>
            <a:pPr marL="0" indent="0">
              <a:buNone/>
            </a:pPr>
            <a:r>
              <a:rPr lang="el-GR" dirty="0"/>
              <a:t>-Τα μέλη γνωρίζονται και διασυνδέονται</a:t>
            </a:r>
          </a:p>
          <a:p>
            <a:pPr marL="0" indent="0">
              <a:buNone/>
            </a:pPr>
            <a:r>
              <a:rPr lang="el-GR" dirty="0"/>
              <a:t>-Η μάθηση λαμβάνει χώρα μέσω μιας ενεργού και συνειδητής συμμετοχής του όλου προσώπου – με το πνεύμα, το μυαλό, την ενέργεια και το σώμα, περιλαμβάνοντας την αίσθηση και το συναίσθημα, τη διαίσθηση και τη φαντασία, τον προβληματισμό και τη διάκριση, καθώς και την πρόθεση και τη δράση (</a:t>
            </a:r>
            <a:r>
              <a:rPr lang="el-GR" dirty="0" err="1"/>
              <a:t>Heron</a:t>
            </a:r>
            <a:r>
              <a:rPr lang="el-GR" dirty="0"/>
              <a:t>, 1992). </a:t>
            </a:r>
          </a:p>
          <a:p>
            <a:pPr marL="0" indent="0">
              <a:buNone/>
            </a:pPr>
            <a:r>
              <a:rPr lang="el-GR" dirty="0"/>
              <a:t>-Σκοπεύουν στη </a:t>
            </a:r>
            <a:r>
              <a:rPr lang="el-GR" dirty="0" err="1"/>
              <a:t>χειραφετητική</a:t>
            </a:r>
            <a:r>
              <a:rPr lang="el-GR" dirty="0"/>
              <a:t> μάθηση και μέσω της εμπειρίας και της συνδιαλλαγής, προκαλούν τον στοχασμό, τον </a:t>
            </a:r>
            <a:r>
              <a:rPr lang="el-GR" dirty="0" err="1"/>
              <a:t>αναστοχασμό</a:t>
            </a:r>
            <a:r>
              <a:rPr lang="el-GR" dirty="0"/>
              <a:t> και τη δράση, δηλαδή την αλλαγή (</a:t>
            </a:r>
            <a:r>
              <a:rPr lang="el-GR" dirty="0" err="1"/>
              <a:t>Dewey</a:t>
            </a:r>
            <a:r>
              <a:rPr lang="el-GR" dirty="0"/>
              <a:t>, 2016).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962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CAEEDE-AE82-40CA-AEF6-C70248E8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el-GR" sz="3600" dirty="0"/>
              <a:t>Βιωματικές δραστηριότητες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BE52FA-07D5-4FF8-BBB9-CBA345F6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512" y="1271017"/>
            <a:ext cx="10515600" cy="5586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Βάση μας: οι επιστημονικές έρευνες των </a:t>
            </a:r>
          </a:p>
          <a:p>
            <a:pPr marL="0" indent="0">
              <a:buNone/>
            </a:pPr>
            <a:r>
              <a:rPr lang="el-GR" sz="3600" dirty="0" err="1"/>
              <a:t>David</a:t>
            </a:r>
            <a:r>
              <a:rPr lang="el-GR" sz="3600" dirty="0"/>
              <a:t> </a:t>
            </a:r>
            <a:r>
              <a:rPr lang="el-GR" sz="3600" dirty="0" err="1"/>
              <a:t>Kolb</a:t>
            </a:r>
            <a:r>
              <a:rPr lang="el-GR" sz="3600" dirty="0"/>
              <a:t> &amp; </a:t>
            </a:r>
            <a:r>
              <a:rPr lang="el-GR" sz="3600" dirty="0" err="1"/>
              <a:t>Roger</a:t>
            </a:r>
            <a:r>
              <a:rPr lang="el-GR" sz="3600" dirty="0"/>
              <a:t> </a:t>
            </a:r>
            <a:r>
              <a:rPr lang="el-GR" sz="3600" dirty="0" err="1"/>
              <a:t>Fry</a:t>
            </a:r>
            <a:r>
              <a:rPr lang="el-GR" sz="3600" dirty="0"/>
              <a:t> (1975), </a:t>
            </a:r>
          </a:p>
          <a:p>
            <a:pPr marL="0" indent="0">
              <a:buNone/>
            </a:pPr>
            <a:r>
              <a:rPr lang="el-GR" sz="3600" dirty="0" err="1"/>
              <a:t>Ikujiro</a:t>
            </a:r>
            <a:r>
              <a:rPr lang="el-GR" sz="3600" dirty="0"/>
              <a:t> </a:t>
            </a:r>
            <a:r>
              <a:rPr lang="el-GR" sz="3600" dirty="0" err="1"/>
              <a:t>Nonaka</a:t>
            </a:r>
            <a:r>
              <a:rPr lang="el-GR" sz="3600" dirty="0"/>
              <a:t> &amp; </a:t>
            </a:r>
            <a:r>
              <a:rPr lang="el-GR" sz="3600" dirty="0" err="1"/>
              <a:t>Hirotaka</a:t>
            </a:r>
            <a:r>
              <a:rPr lang="el-GR" sz="3600" dirty="0"/>
              <a:t> </a:t>
            </a:r>
            <a:r>
              <a:rPr lang="el-GR" sz="3600" dirty="0" err="1"/>
              <a:t>Takeuchi</a:t>
            </a:r>
            <a:r>
              <a:rPr lang="el-GR" sz="3600" dirty="0"/>
              <a:t> (1995)  και </a:t>
            </a:r>
          </a:p>
          <a:p>
            <a:pPr marL="0" indent="0">
              <a:buNone/>
            </a:pPr>
            <a:r>
              <a:rPr lang="el-GR" sz="3600" dirty="0" err="1"/>
              <a:t>Mary</a:t>
            </a:r>
            <a:r>
              <a:rPr lang="el-GR" sz="3600" dirty="0"/>
              <a:t> </a:t>
            </a:r>
            <a:r>
              <a:rPr lang="el-GR" sz="3600" dirty="0" err="1"/>
              <a:t>Kalantzis</a:t>
            </a:r>
            <a:r>
              <a:rPr lang="el-GR" sz="3600" dirty="0"/>
              <a:t> &amp; </a:t>
            </a:r>
            <a:r>
              <a:rPr lang="el-GR" sz="3600" dirty="0" err="1"/>
              <a:t>Bill</a:t>
            </a:r>
            <a:r>
              <a:rPr lang="el-GR" sz="3600" dirty="0"/>
              <a:t> </a:t>
            </a:r>
            <a:r>
              <a:rPr lang="el-GR" sz="3600" dirty="0" err="1"/>
              <a:t>Cope</a:t>
            </a:r>
            <a:r>
              <a:rPr lang="el-GR" sz="3600" dirty="0"/>
              <a:t> (2015), </a:t>
            </a:r>
          </a:p>
          <a:p>
            <a:pPr marL="0" indent="0">
              <a:buNone/>
            </a:pPr>
            <a:r>
              <a:rPr lang="el-GR" sz="3600" dirty="0"/>
              <a:t>που στηρίζονται βέβαια στους </a:t>
            </a:r>
          </a:p>
          <a:p>
            <a:pPr marL="0" indent="0">
              <a:buNone/>
            </a:pPr>
            <a:r>
              <a:rPr lang="el-GR" sz="3600" dirty="0" err="1"/>
              <a:t>John</a:t>
            </a:r>
            <a:r>
              <a:rPr lang="el-GR" sz="3600" dirty="0"/>
              <a:t> </a:t>
            </a:r>
            <a:r>
              <a:rPr lang="el-GR" sz="3600" dirty="0" err="1"/>
              <a:t>Dewey</a:t>
            </a:r>
            <a:r>
              <a:rPr lang="el-GR" sz="3600" dirty="0"/>
              <a:t>, </a:t>
            </a:r>
            <a:r>
              <a:rPr lang="el-GR" sz="3600" dirty="0" err="1"/>
              <a:t>Lev</a:t>
            </a:r>
            <a:r>
              <a:rPr lang="el-GR" sz="3600" dirty="0"/>
              <a:t> </a:t>
            </a:r>
            <a:r>
              <a:rPr lang="el-GR" sz="3600" dirty="0" err="1"/>
              <a:t>Vygotsky</a:t>
            </a:r>
            <a:r>
              <a:rPr lang="el-GR" sz="3600" dirty="0"/>
              <a:t>, </a:t>
            </a:r>
            <a:r>
              <a:rPr lang="el-GR" sz="3600" dirty="0" err="1"/>
              <a:t>Jerome</a:t>
            </a:r>
            <a:r>
              <a:rPr lang="el-GR" sz="3600" dirty="0"/>
              <a:t> </a:t>
            </a:r>
            <a:r>
              <a:rPr lang="el-GR" sz="3600" dirty="0" err="1"/>
              <a:t>Bruner</a:t>
            </a:r>
            <a:r>
              <a:rPr lang="el-GR" sz="3600" dirty="0"/>
              <a:t>, </a:t>
            </a:r>
            <a:r>
              <a:rPr lang="el-GR" sz="3600" dirty="0" err="1"/>
              <a:t>Kurt</a:t>
            </a:r>
            <a:r>
              <a:rPr lang="el-GR" sz="3600" dirty="0"/>
              <a:t> </a:t>
            </a:r>
            <a:r>
              <a:rPr lang="el-GR" sz="3600" dirty="0" err="1"/>
              <a:t>Lewin</a:t>
            </a:r>
            <a:r>
              <a:rPr lang="el-GR" sz="3600" dirty="0"/>
              <a:t> και </a:t>
            </a:r>
            <a:r>
              <a:rPr lang="el-GR" sz="3600" dirty="0" err="1"/>
              <a:t>Jean</a:t>
            </a:r>
            <a:r>
              <a:rPr lang="el-GR" sz="3600" dirty="0"/>
              <a:t> </a:t>
            </a:r>
            <a:r>
              <a:rPr lang="el-GR" sz="3600" dirty="0" err="1"/>
              <a:t>Piaget</a:t>
            </a:r>
            <a:r>
              <a:rPr lang="el-GR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35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72EC3B-F7A8-428F-A0E5-F4DAA05E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1746504"/>
            <a:ext cx="10570464" cy="4105655"/>
          </a:xfrm>
        </p:spPr>
        <p:txBody>
          <a:bodyPr>
            <a:normAutofit lnSpcReduction="10000"/>
          </a:bodyPr>
          <a:lstStyle/>
          <a:p>
            <a:pPr indent="36513">
              <a:buFontTx/>
              <a:buChar char="-"/>
            </a:pPr>
            <a:r>
              <a:rPr lang="el-GR" sz="3200" dirty="0"/>
              <a:t> Η διεργασία αυτή στηρίζεται στην προηγούμενη γνώση του προσώπου και της ομάδας.  </a:t>
            </a:r>
          </a:p>
          <a:p>
            <a:pPr indent="36513">
              <a:buFontTx/>
              <a:buChar char="-"/>
            </a:pPr>
            <a:r>
              <a:rPr lang="el-GR" sz="3200" dirty="0"/>
              <a:t> Αυτή η εμπειρία </a:t>
            </a:r>
            <a:r>
              <a:rPr lang="el-GR" sz="3200" dirty="0" err="1"/>
              <a:t>νοηματοδοτείται</a:t>
            </a:r>
            <a:r>
              <a:rPr lang="el-GR" sz="3200" dirty="0"/>
              <a:t> με τις νέες γνώσεις, οι οποίες αναλύονται και αναπροσαρμόζονται μέσω νέων εμπειριών. </a:t>
            </a:r>
          </a:p>
          <a:p>
            <a:pPr indent="36513">
              <a:buNone/>
            </a:pPr>
            <a:r>
              <a:rPr lang="el-GR" sz="3200" dirty="0"/>
              <a:t>- Οι νέες εμπειρίες μπορούν να δοκιμαστούν ή να διερευνηθούν περαιτέρω και να εφαρμοσθούν από το πρόσωπο και την ομάδα ώστε να ερμηνεύουν άλλες νέες εμπειρίες. </a:t>
            </a:r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2E406-BDA3-40A6-9014-9FDE3C414750}"/>
              </a:ext>
            </a:extLst>
          </p:cNvPr>
          <p:cNvSpPr txBox="1"/>
          <p:nvPr/>
        </p:nvSpPr>
        <p:spPr>
          <a:xfrm>
            <a:off x="941832" y="169271"/>
            <a:ext cx="10308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Η βιωματική μάθηση αποτελεί διεργασία  μέσω εμπειριών που οδηγούν στον στοχασμό και </a:t>
            </a:r>
            <a:r>
              <a:rPr lang="el-GR" sz="2400" b="1" dirty="0" err="1"/>
              <a:t>αναστοχασμό</a:t>
            </a:r>
            <a:r>
              <a:rPr lang="el-GR" sz="2400" b="1" dirty="0"/>
              <a:t> της παλαιάς εμπειρίας, τη βίωση νέας εμπειρίας και τελικά στη δράση</a:t>
            </a:r>
          </a:p>
        </p:txBody>
      </p:sp>
    </p:spTree>
    <p:extLst>
      <p:ext uri="{BB962C8B-B14F-4D97-AF65-F5344CB8AC3E}">
        <p14:creationId xmlns:p14="http://schemas.microsoft.com/office/powerpoint/2010/main" val="942896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82A588-13E5-462B-8DB5-A1D045C3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sz="4000" b="1" dirty="0"/>
              <a:t>Αυτός ο κύκλος </a:t>
            </a:r>
            <a:r>
              <a:rPr lang="el-GR" sz="4000" b="1" u="sng" dirty="0"/>
              <a:t>βίωσης, </a:t>
            </a:r>
            <a:r>
              <a:rPr lang="el-GR" sz="4000" b="1" u="sng" dirty="0" err="1"/>
              <a:t>νοηματοδότησης</a:t>
            </a:r>
            <a:r>
              <a:rPr lang="el-GR" sz="4000" b="1" u="sng" dirty="0"/>
              <a:t>, ανάλυσης και εφαρμογής</a:t>
            </a:r>
            <a:r>
              <a:rPr lang="el-GR" sz="4000" b="1" dirty="0"/>
              <a:t> διενεργείται σε κάθε μάθημα, όσο και αν διαρκεί. </a:t>
            </a:r>
            <a:br>
              <a:rPr lang="el-GR" dirty="0"/>
            </a:b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F8B083B-267E-4F75-8139-7943191F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665" y="1688464"/>
            <a:ext cx="5785360" cy="48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1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TM16401371[[fn=Άτλαντας]]</Template>
  <TotalTime>275</TotalTime>
  <Words>1062</Words>
  <Application>Microsoft Office PowerPoint</Application>
  <PresentationFormat>Ευρεία οθόνη</PresentationFormat>
  <Paragraphs>82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Μέθοδοι και τεχνικές διδασκαλίες Δραστηριότητες </vt:lpstr>
      <vt:lpstr>Βασικές μαθησιακές και διδακτικές αρχές των ΠΣ</vt:lpstr>
      <vt:lpstr>Στρατηγικές Μάθησης και Διδασκαλίας</vt:lpstr>
      <vt:lpstr>Στρατηγικές Μάθησης στα ΠΣ</vt:lpstr>
      <vt:lpstr>Στρατηγικές Διδασκαλίας </vt:lpstr>
      <vt:lpstr>Τι εννοούμε με τον όρο δραστηριότητες</vt:lpstr>
      <vt:lpstr>Βιωματικές δραστηριότητες</vt:lpstr>
      <vt:lpstr>Παρουσίαση του PowerPoint</vt:lpstr>
      <vt:lpstr>Αυτός ο κύκλος βίωσης, νοηματοδότησης, ανάλυσης και εφαρμογής διενεργείται σε κάθε μάθημα, όσο και αν διαρκεί.  </vt:lpstr>
      <vt:lpstr>Παρουσίαση του PowerPoint</vt:lpstr>
      <vt:lpstr>Παρουσίαση του PowerPoint</vt:lpstr>
      <vt:lpstr>Παρουσίαση του PowerPoint</vt:lpstr>
      <vt:lpstr>Δραστηριότητες και αξιολόγηση</vt:lpstr>
      <vt:lpstr>Προτεινόμενη κατανομή Στρατηγικών-Τεχνικών για τη στήλη «Ενδεικτικές Δραστηριότητες»</vt:lpstr>
      <vt:lpstr>Ας εργαστούμε για ένα μάθημα ζωής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Μέθοδοι και τεχνικές διδασκαλίες-Δραστηριότητες </dc:title>
  <dc:creator>ΜΑΡΙΟΣ ΚΟΥΚΟΥΝΑΡΑΣ-ΛΙΑΓΚΗΣ</dc:creator>
  <cp:lastModifiedBy>ΜΑΡΙΟΣ ΚΟΥΚΟΥΝΑΡΑΣ-ΛΙΑΓΚΗΣ</cp:lastModifiedBy>
  <cp:revision>30</cp:revision>
  <dcterms:created xsi:type="dcterms:W3CDTF">2021-01-26T06:26:18Z</dcterms:created>
  <dcterms:modified xsi:type="dcterms:W3CDTF">2021-01-30T11:36:14Z</dcterms:modified>
</cp:coreProperties>
</file>