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90"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9E3F9-B06F-48FD-A2F4-A7314390FA18}" type="datetimeFigureOut">
              <a:rPr lang="el-GR" smtClean="0"/>
              <a:t>24/1/2021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C5B6EE-AE28-477B-82FF-E9EE2F86B005}" type="slidenum">
              <a:rPr lang="el-GR" smtClean="0"/>
              <a:t>‹#›</a:t>
            </a:fld>
            <a:endParaRPr lang="el-GR"/>
          </a:p>
        </p:txBody>
      </p:sp>
    </p:spTree>
    <p:extLst>
      <p:ext uri="{BB962C8B-B14F-4D97-AF65-F5344CB8AC3E}">
        <p14:creationId xmlns:p14="http://schemas.microsoft.com/office/powerpoint/2010/main" val="96236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919115C9-3B2B-469F-8C29-947D7E066277}" type="slidenum">
              <a:rPr lang="el-GR" smtClean="0"/>
              <a:pPr/>
              <a:t>8</a:t>
            </a:fld>
            <a:endParaRPr lang="el-GR"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l-GR" smtClean="0"/>
          </a:p>
        </p:txBody>
      </p:sp>
    </p:spTree>
    <p:extLst>
      <p:ext uri="{BB962C8B-B14F-4D97-AF65-F5344CB8AC3E}">
        <p14:creationId xmlns:p14="http://schemas.microsoft.com/office/powerpoint/2010/main" val="984176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27839E75-6AD2-4B2F-A06B-8CDEC814796E}" type="slidenum">
              <a:rPr lang="el-GR" smtClean="0"/>
              <a:pPr/>
              <a:t>9</a:t>
            </a:fld>
            <a:endParaRPr lang="el-GR"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l-GR" smtClean="0"/>
          </a:p>
        </p:txBody>
      </p:sp>
    </p:spTree>
    <p:extLst>
      <p:ext uri="{BB962C8B-B14F-4D97-AF65-F5344CB8AC3E}">
        <p14:creationId xmlns:p14="http://schemas.microsoft.com/office/powerpoint/2010/main" val="1575355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636CAA9F-2D7B-4294-9334-C64E645EB498}" type="slidenum">
              <a:rPr lang="el-GR" smtClean="0"/>
              <a:pPr/>
              <a:t>10</a:t>
            </a:fld>
            <a:endParaRPr lang="el-GR"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l-GR" smtClean="0"/>
          </a:p>
        </p:txBody>
      </p:sp>
    </p:spTree>
    <p:extLst>
      <p:ext uri="{BB962C8B-B14F-4D97-AF65-F5344CB8AC3E}">
        <p14:creationId xmlns:p14="http://schemas.microsoft.com/office/powerpoint/2010/main" val="2523197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DD845EE5-DC5A-45A8-80BD-6ABFF210777F}" type="slidenum">
              <a:rPr lang="el-GR" smtClean="0"/>
              <a:pPr/>
              <a:t>11</a:t>
            </a:fld>
            <a:endParaRPr lang="el-GR"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endParaRPr lang="el-GR" smtClean="0"/>
          </a:p>
        </p:txBody>
      </p:sp>
    </p:spTree>
    <p:extLst>
      <p:ext uri="{BB962C8B-B14F-4D97-AF65-F5344CB8AC3E}">
        <p14:creationId xmlns:p14="http://schemas.microsoft.com/office/powerpoint/2010/main" val="110761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CBD6C297-8FDE-47AD-B3AF-5451536DA8A3}" type="datetimeFigureOut">
              <a:rPr lang="el-GR" smtClean="0"/>
              <a:t>24/1/2021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1784382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BD6C297-8FDE-47AD-B3AF-5451536DA8A3}" type="datetimeFigureOut">
              <a:rPr lang="el-GR" smtClean="0"/>
              <a:t>24/1/2021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176524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BD6C297-8FDE-47AD-B3AF-5451536DA8A3}" type="datetimeFigureOut">
              <a:rPr lang="el-GR" smtClean="0"/>
              <a:t>24/1/2021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3825898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BD6C297-8FDE-47AD-B3AF-5451536DA8A3}" type="datetimeFigureOut">
              <a:rPr lang="el-GR" smtClean="0"/>
              <a:t>24/1/2021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2662402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CBD6C297-8FDE-47AD-B3AF-5451536DA8A3}" type="datetimeFigureOut">
              <a:rPr lang="el-GR" smtClean="0"/>
              <a:t>24/1/2021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4161171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BD6C297-8FDE-47AD-B3AF-5451536DA8A3}" type="datetimeFigureOut">
              <a:rPr lang="el-GR" smtClean="0"/>
              <a:t>24/1/2021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17843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BD6C297-8FDE-47AD-B3AF-5451536DA8A3}" type="datetimeFigureOut">
              <a:rPr lang="el-GR" smtClean="0"/>
              <a:t>24/1/2021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363498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BD6C297-8FDE-47AD-B3AF-5451536DA8A3}" type="datetimeFigureOut">
              <a:rPr lang="el-GR" smtClean="0"/>
              <a:t>24/1/2021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1508338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BD6C297-8FDE-47AD-B3AF-5451536DA8A3}" type="datetimeFigureOut">
              <a:rPr lang="el-GR" smtClean="0"/>
              <a:t>24/1/2021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675345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CBD6C297-8FDE-47AD-B3AF-5451536DA8A3}" type="datetimeFigureOut">
              <a:rPr lang="el-GR" smtClean="0"/>
              <a:t>24/1/2021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58392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CBD6C297-8FDE-47AD-B3AF-5451536DA8A3}" type="datetimeFigureOut">
              <a:rPr lang="el-GR" smtClean="0"/>
              <a:t>24/1/2021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F730DF-BBFD-4FC7-B856-0E95D2A84CCD}" type="slidenum">
              <a:rPr lang="el-GR" smtClean="0"/>
              <a:t>‹#›</a:t>
            </a:fld>
            <a:endParaRPr lang="el-GR"/>
          </a:p>
        </p:txBody>
      </p:sp>
    </p:spTree>
    <p:extLst>
      <p:ext uri="{BB962C8B-B14F-4D97-AF65-F5344CB8AC3E}">
        <p14:creationId xmlns:p14="http://schemas.microsoft.com/office/powerpoint/2010/main" val="252176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6C297-8FDE-47AD-B3AF-5451536DA8A3}" type="datetimeFigureOut">
              <a:rPr lang="el-GR" smtClean="0"/>
              <a:t>24/1/2021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730DF-BBFD-4FC7-B856-0E95D2A84CCD}" type="slidenum">
              <a:rPr lang="el-GR" smtClean="0"/>
              <a:t>‹#›</a:t>
            </a:fld>
            <a:endParaRPr lang="el-GR"/>
          </a:p>
        </p:txBody>
      </p:sp>
    </p:spTree>
    <p:extLst>
      <p:ext uri="{BB962C8B-B14F-4D97-AF65-F5344CB8AC3E}">
        <p14:creationId xmlns:p14="http://schemas.microsoft.com/office/powerpoint/2010/main" val="1719585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Howard_Gardne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09631"/>
            <a:ext cx="10515600" cy="750982"/>
          </a:xfrm>
        </p:spPr>
        <p:txBody>
          <a:bodyPr>
            <a:noAutofit/>
          </a:bodyPr>
          <a:lstStyle/>
          <a:p>
            <a:pPr algn="ctr"/>
            <a:r>
              <a:rPr lang="el-GR" sz="3600" b="1" dirty="0" smtClean="0">
                <a:solidFill>
                  <a:srgbClr val="C00000"/>
                </a:solidFill>
              </a:rPr>
              <a:t>Ψυχοκινητικές Δεξιότητες</a:t>
            </a:r>
            <a:endParaRPr lang="el-GR" sz="3600" dirty="0"/>
          </a:p>
        </p:txBody>
      </p:sp>
      <p:sp>
        <p:nvSpPr>
          <p:cNvPr id="3" name="Θέση περιεχομένου 2"/>
          <p:cNvSpPr>
            <a:spLocks noGrp="1"/>
          </p:cNvSpPr>
          <p:nvPr>
            <p:ph idx="1"/>
          </p:nvPr>
        </p:nvSpPr>
        <p:spPr>
          <a:xfrm>
            <a:off x="395785" y="860613"/>
            <a:ext cx="11168686" cy="5849469"/>
          </a:xfrm>
        </p:spPr>
        <p:txBody>
          <a:bodyPr>
            <a:normAutofit fontScale="70000" lnSpcReduction="20000"/>
          </a:bodyPr>
          <a:lstStyle/>
          <a:p>
            <a:pPr marL="0" indent="0">
              <a:buNone/>
            </a:pPr>
            <a:r>
              <a:rPr lang="el-GR" sz="4500" dirty="0" smtClean="0"/>
              <a:t>Οι </a:t>
            </a:r>
            <a:r>
              <a:rPr lang="el-GR" sz="4500" dirty="0"/>
              <a:t>δεξιότητες εστιάζουν συνήθως στην αλλαγή των κινητικών δεξιοτήτων (π.χ. χειρισμού εργαλείου) σε σχέση με την συμπεριφορά τους/στάση </a:t>
            </a:r>
            <a:r>
              <a:rPr lang="el-GR" sz="4500" dirty="0" smtClean="0"/>
              <a:t>ζωής  </a:t>
            </a:r>
          </a:p>
          <a:p>
            <a:pPr marL="0" indent="0">
              <a:buNone/>
            </a:pPr>
            <a:r>
              <a:rPr lang="el-GR" sz="4500" dirty="0" smtClean="0"/>
              <a:t>Οι </a:t>
            </a:r>
            <a:r>
              <a:rPr lang="el-GR" sz="4500" dirty="0"/>
              <a:t>στόχοι του ψυχοκινητικού τομέα εισάγονται με εκφράσεις όπως</a:t>
            </a:r>
            <a:r>
              <a:rPr lang="el-GR" sz="4500" dirty="0" smtClean="0"/>
              <a:t>,</a:t>
            </a:r>
          </a:p>
          <a:p>
            <a:pPr marL="0" indent="0">
              <a:buNone/>
            </a:pPr>
            <a:r>
              <a:rPr lang="el-GR" sz="4500" dirty="0" smtClean="0"/>
              <a:t>Ο/Η μαθητής/</a:t>
            </a:r>
            <a:r>
              <a:rPr lang="el-GR" sz="4500" dirty="0" err="1" smtClean="0"/>
              <a:t>τρια</a:t>
            </a:r>
            <a:r>
              <a:rPr lang="el-GR" sz="4500" dirty="0" smtClean="0"/>
              <a:t> να </a:t>
            </a:r>
            <a:r>
              <a:rPr lang="el-GR" sz="4500" dirty="0"/>
              <a:t>είναι σε </a:t>
            </a:r>
            <a:r>
              <a:rPr lang="el-GR" sz="4500" dirty="0" smtClean="0"/>
              <a:t>θέση :</a:t>
            </a:r>
          </a:p>
          <a:p>
            <a:r>
              <a:rPr lang="el-GR" sz="4500" dirty="0" smtClean="0"/>
              <a:t>Να </a:t>
            </a:r>
            <a:r>
              <a:rPr lang="el-GR" sz="4500" dirty="0"/>
              <a:t>αποκτήσει δεξιότητες… </a:t>
            </a:r>
            <a:endParaRPr lang="el-GR" sz="4500" dirty="0" smtClean="0"/>
          </a:p>
          <a:p>
            <a:r>
              <a:rPr lang="el-GR" sz="4500" dirty="0" smtClean="0"/>
              <a:t>Να </a:t>
            </a:r>
            <a:r>
              <a:rPr lang="el-GR" sz="4500" dirty="0"/>
              <a:t>συνεργάζεται… </a:t>
            </a:r>
            <a:endParaRPr lang="el-GR" sz="4500" dirty="0" smtClean="0"/>
          </a:p>
          <a:p>
            <a:r>
              <a:rPr lang="el-GR" sz="4500" dirty="0" smtClean="0"/>
              <a:t>Να </a:t>
            </a:r>
            <a:r>
              <a:rPr lang="el-GR" sz="4500" dirty="0"/>
              <a:t>εργάζεται ομαδικά</a:t>
            </a:r>
            <a:r>
              <a:rPr lang="el-GR" sz="4500" dirty="0" smtClean="0"/>
              <a:t>…</a:t>
            </a:r>
          </a:p>
          <a:p>
            <a:r>
              <a:rPr lang="el-GR" sz="4500" dirty="0" smtClean="0"/>
              <a:t>Να </a:t>
            </a:r>
            <a:r>
              <a:rPr lang="el-GR" sz="4500" dirty="0"/>
              <a:t>χειρίζεται... </a:t>
            </a:r>
            <a:endParaRPr lang="el-GR" sz="4500" dirty="0" smtClean="0"/>
          </a:p>
          <a:p>
            <a:r>
              <a:rPr lang="el-GR" sz="4500" dirty="0" smtClean="0"/>
              <a:t>Να </a:t>
            </a:r>
            <a:r>
              <a:rPr lang="el-GR" sz="4500" dirty="0"/>
              <a:t>κατασκευάζει</a:t>
            </a:r>
            <a:r>
              <a:rPr lang="el-GR" sz="4500" dirty="0" smtClean="0"/>
              <a:t>....</a:t>
            </a:r>
          </a:p>
          <a:p>
            <a:r>
              <a:rPr lang="el-GR" sz="4500" dirty="0" smtClean="0"/>
              <a:t>Να </a:t>
            </a:r>
            <a:r>
              <a:rPr lang="el-GR" sz="4500" dirty="0"/>
              <a:t>οργανώνει… </a:t>
            </a:r>
            <a:endParaRPr lang="el-GR" sz="4500" dirty="0" smtClean="0"/>
          </a:p>
          <a:p>
            <a:r>
              <a:rPr lang="el-GR" sz="4500" dirty="0" smtClean="0"/>
              <a:t>Να </a:t>
            </a:r>
            <a:r>
              <a:rPr lang="el-GR" sz="4500" dirty="0"/>
              <a:t>συνθέτει</a:t>
            </a:r>
            <a:r>
              <a:rPr lang="el-GR" sz="4500" dirty="0" smtClean="0"/>
              <a:t>...</a:t>
            </a:r>
          </a:p>
          <a:p>
            <a:r>
              <a:rPr lang="el-GR" sz="4500" dirty="0" smtClean="0"/>
              <a:t>Να </a:t>
            </a:r>
            <a:r>
              <a:rPr lang="el-GR" sz="4500" dirty="0"/>
              <a:t>παρουσιάζει </a:t>
            </a:r>
            <a:r>
              <a:rPr lang="el-GR" sz="4500" dirty="0" smtClean="0"/>
              <a:t>…</a:t>
            </a:r>
          </a:p>
        </p:txBody>
      </p:sp>
    </p:spTree>
    <p:extLst>
      <p:ext uri="{BB962C8B-B14F-4D97-AF65-F5344CB8AC3E}">
        <p14:creationId xmlns:p14="http://schemas.microsoft.com/office/powerpoint/2010/main" val="2842984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ChangeArrowheads="1"/>
          </p:cNvSpPr>
          <p:nvPr/>
        </p:nvSpPr>
        <p:spPr bwMode="auto">
          <a:xfrm>
            <a:off x="376516" y="-105325"/>
            <a:ext cx="10999693" cy="6494085"/>
          </a:xfrm>
          <a:prstGeom prst="rect">
            <a:avLst/>
          </a:prstGeom>
          <a:noFill/>
          <a:ln w="9525">
            <a:noFill/>
            <a:miter lim="800000"/>
            <a:headEnd/>
            <a:tailEnd/>
          </a:ln>
        </p:spPr>
        <p:txBody>
          <a:bodyPr wrap="square">
            <a:spAutoFit/>
          </a:bodyPr>
          <a:lstStyle/>
          <a:p>
            <a:pPr algn="ctr"/>
            <a:r>
              <a:rPr lang="el-GR" sz="2800" dirty="0">
                <a:solidFill>
                  <a:srgbClr val="002060"/>
                </a:solidFill>
              </a:rPr>
              <a:t>Θεωρία πολλαπλής νοημοσύνης</a:t>
            </a:r>
            <a:r>
              <a:rPr lang="el-GR" sz="2800" b="1" dirty="0">
                <a:solidFill>
                  <a:srgbClr val="002060"/>
                </a:solidFill>
              </a:rPr>
              <a:t> </a:t>
            </a:r>
            <a:r>
              <a:rPr lang="el-GR" sz="2800" dirty="0">
                <a:solidFill>
                  <a:srgbClr val="002060"/>
                </a:solidFill>
              </a:rPr>
              <a:t>(ΙΙ)</a:t>
            </a:r>
          </a:p>
          <a:p>
            <a:endParaRPr lang="el-GR" sz="2800" b="1" dirty="0">
              <a:solidFill>
                <a:srgbClr val="333399"/>
              </a:solidFill>
            </a:endParaRPr>
          </a:p>
          <a:p>
            <a:r>
              <a:rPr lang="en-US" sz="2800" dirty="0" smtClean="0">
                <a:solidFill>
                  <a:srgbClr val="800000"/>
                </a:solidFill>
              </a:rPr>
              <a:t>3</a:t>
            </a:r>
            <a:r>
              <a:rPr lang="el-GR" sz="2800" dirty="0" smtClean="0">
                <a:solidFill>
                  <a:srgbClr val="800000"/>
                </a:solidFill>
              </a:rPr>
              <a:t>.</a:t>
            </a:r>
            <a:r>
              <a:rPr lang="en-US" sz="2800" b="1" dirty="0" smtClean="0">
                <a:solidFill>
                  <a:srgbClr val="800000"/>
                </a:solidFill>
              </a:rPr>
              <a:t> </a:t>
            </a:r>
            <a:r>
              <a:rPr lang="el-GR" sz="2800" b="1" dirty="0">
                <a:solidFill>
                  <a:srgbClr val="800000"/>
                </a:solidFill>
              </a:rPr>
              <a:t>Μουσική νοημοσύνη:</a:t>
            </a:r>
            <a:r>
              <a:rPr lang="el-GR" sz="2800" dirty="0">
                <a:solidFill>
                  <a:srgbClr val="800000"/>
                </a:solidFill>
              </a:rPr>
              <a:t> </a:t>
            </a:r>
            <a:r>
              <a:rPr lang="el-GR" sz="2800" dirty="0"/>
              <a:t>Ικανότητα αντίληψης και έκφρασης μουσικής (γνώση μουσικού οργάνου, σύνθεση). Χαρακτηρίζει μουσικούς, συνθέτες κ.ά</a:t>
            </a:r>
            <a:r>
              <a:rPr lang="el-GR" sz="2800" dirty="0" smtClean="0"/>
              <a:t>.</a:t>
            </a:r>
          </a:p>
          <a:p>
            <a:r>
              <a:rPr lang="en-US" sz="2800" b="1" dirty="0" smtClean="0">
                <a:solidFill>
                  <a:srgbClr val="800000"/>
                </a:solidFill>
              </a:rPr>
              <a:t>5. </a:t>
            </a:r>
            <a:r>
              <a:rPr lang="el-GR" sz="2800" b="1" dirty="0" err="1" smtClean="0">
                <a:solidFill>
                  <a:srgbClr val="800000"/>
                </a:solidFill>
              </a:rPr>
              <a:t>Σωματοκινητική</a:t>
            </a:r>
            <a:r>
              <a:rPr lang="el-GR" sz="2800" b="1" dirty="0" smtClean="0">
                <a:solidFill>
                  <a:srgbClr val="800000"/>
                </a:solidFill>
              </a:rPr>
              <a:t> νοημοσύνη:</a:t>
            </a:r>
            <a:r>
              <a:rPr lang="el-GR" sz="2800" dirty="0" smtClean="0">
                <a:solidFill>
                  <a:srgbClr val="800000"/>
                </a:solidFill>
              </a:rPr>
              <a:t> </a:t>
            </a:r>
            <a:r>
              <a:rPr lang="el-GR" sz="2800" dirty="0" smtClean="0"/>
              <a:t>Η ικανότητα στη χρησιμοποίησης του σώματος για να εκφράσει το άτομο ιδέες και συναισθήματα και η ευχέρεια στη χρησιμοποίηση των χεριών για να παράγει ή να μετασχηματίσει πράγματα. Το είδος της νοημοσύνης που δημιουργεί ένα μεγάλο αθλητή, χορευτή, τεχνίτη, ξυλουργό, γλύπτη κ.ά.</a:t>
            </a:r>
          </a:p>
          <a:p>
            <a:r>
              <a:rPr lang="en-US" sz="2800" b="1" dirty="0" smtClean="0">
                <a:solidFill>
                  <a:srgbClr val="800000"/>
                </a:solidFill>
              </a:rPr>
              <a:t>6. </a:t>
            </a:r>
            <a:r>
              <a:rPr lang="el-GR" sz="2800" b="1" dirty="0" smtClean="0">
                <a:solidFill>
                  <a:srgbClr val="800000"/>
                </a:solidFill>
              </a:rPr>
              <a:t>Διαπροσωπική νοημοσύνη:</a:t>
            </a:r>
            <a:r>
              <a:rPr lang="el-GR" sz="2800" dirty="0" smtClean="0">
                <a:solidFill>
                  <a:srgbClr val="800000"/>
                </a:solidFill>
              </a:rPr>
              <a:t> </a:t>
            </a:r>
            <a:r>
              <a:rPr lang="el-GR" sz="2800" dirty="0" smtClean="0"/>
              <a:t>Η ικανότητα να κατανοούμε (να διακρίνουμε τις διαθέσεις, τις προθέσεις, τα κίνητρα, τα συναισθήματα των άλλων) και να εργαζόμαστε με άλλους ανθρώπους. Πιθανότερα αυτή παρουσιάζεται σε καλούς πωλητές, πολιτικούς, μεσίτες, δασκάλους κ.ά.</a:t>
            </a:r>
            <a:endParaRPr lang="en-US" sz="2800" dirty="0" smtClean="0"/>
          </a:p>
          <a:p>
            <a:endParaRPr lang="el-GR" sz="2400" dirty="0"/>
          </a:p>
        </p:txBody>
      </p:sp>
    </p:spTree>
    <p:extLst>
      <p:ext uri="{BB962C8B-B14F-4D97-AF65-F5344CB8AC3E}">
        <p14:creationId xmlns:p14="http://schemas.microsoft.com/office/powerpoint/2010/main" val="445282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ChangeArrowheads="1"/>
          </p:cNvSpPr>
          <p:nvPr/>
        </p:nvSpPr>
        <p:spPr bwMode="auto">
          <a:xfrm>
            <a:off x="545910" y="642918"/>
            <a:ext cx="11000096" cy="5539978"/>
          </a:xfrm>
          <a:prstGeom prst="rect">
            <a:avLst/>
          </a:prstGeom>
          <a:noFill/>
          <a:ln w="9525">
            <a:noFill/>
            <a:miter lim="800000"/>
            <a:headEnd/>
            <a:tailEnd/>
          </a:ln>
        </p:spPr>
        <p:txBody>
          <a:bodyPr wrap="square">
            <a:spAutoFit/>
          </a:bodyPr>
          <a:lstStyle/>
          <a:p>
            <a:pPr algn="ctr"/>
            <a:r>
              <a:rPr lang="el-GR" sz="2800" dirty="0">
                <a:solidFill>
                  <a:srgbClr val="002060"/>
                </a:solidFill>
              </a:rPr>
              <a:t>Θεωρία πολλαπλής νοημοσύνης </a:t>
            </a:r>
            <a:r>
              <a:rPr lang="en-US" sz="2800" dirty="0">
                <a:solidFill>
                  <a:srgbClr val="002060"/>
                </a:solidFill>
              </a:rPr>
              <a:t>(IV)</a:t>
            </a:r>
          </a:p>
          <a:p>
            <a:endParaRPr lang="el-GR" dirty="0">
              <a:solidFill>
                <a:srgbClr val="333399"/>
              </a:solidFill>
            </a:endParaRPr>
          </a:p>
          <a:p>
            <a:r>
              <a:rPr lang="en-US" sz="2800" b="1" dirty="0">
                <a:solidFill>
                  <a:srgbClr val="800000"/>
                </a:solidFill>
              </a:rPr>
              <a:t>7. </a:t>
            </a:r>
            <a:r>
              <a:rPr lang="el-GR" sz="2800" b="1" dirty="0" err="1">
                <a:solidFill>
                  <a:srgbClr val="800000"/>
                </a:solidFill>
              </a:rPr>
              <a:t>Ενδοπροσωπική</a:t>
            </a:r>
            <a:r>
              <a:rPr lang="el-GR" sz="2800" b="1" dirty="0">
                <a:solidFill>
                  <a:srgbClr val="800000"/>
                </a:solidFill>
              </a:rPr>
              <a:t> νοημοσύνη:</a:t>
            </a:r>
            <a:r>
              <a:rPr lang="el-GR" sz="2800" dirty="0">
                <a:solidFill>
                  <a:srgbClr val="800000"/>
                </a:solidFill>
              </a:rPr>
              <a:t> </a:t>
            </a:r>
            <a:r>
              <a:rPr lang="el-GR" sz="2800" dirty="0"/>
              <a:t>Η ικανότητα να κατανοεί κανείς τον εαυτό του, να χρησιμοποιεί κάποιος τις ικανότητές του πιο επιτυχημένα. Τέτοιοι άνθρωποι μπορούν να πετύχουν σχεδόν σε κάθε τομέα που έχει σχέση με το εαυτό τους.</a:t>
            </a:r>
            <a:endParaRPr lang="en-US" sz="2800" dirty="0"/>
          </a:p>
          <a:p>
            <a:pPr algn="ctr"/>
            <a:r>
              <a:rPr lang="en-US" sz="2800" dirty="0">
                <a:solidFill>
                  <a:srgbClr val="800000"/>
                </a:solidFill>
              </a:rPr>
              <a:t>+ 2</a:t>
            </a:r>
            <a:endParaRPr lang="el-GR" sz="2800" dirty="0">
              <a:solidFill>
                <a:srgbClr val="800000"/>
              </a:solidFill>
            </a:endParaRPr>
          </a:p>
          <a:p>
            <a:r>
              <a:rPr lang="en-US" sz="2800" b="1" dirty="0">
                <a:solidFill>
                  <a:srgbClr val="800000"/>
                </a:solidFill>
              </a:rPr>
              <a:t>8. </a:t>
            </a:r>
            <a:r>
              <a:rPr lang="el-GR" sz="2800" b="1" dirty="0">
                <a:solidFill>
                  <a:srgbClr val="800000"/>
                </a:solidFill>
              </a:rPr>
              <a:t>Φυσιοκρατική:</a:t>
            </a:r>
            <a:r>
              <a:rPr lang="el-GR" sz="2800" dirty="0">
                <a:solidFill>
                  <a:srgbClr val="800000"/>
                </a:solidFill>
              </a:rPr>
              <a:t> </a:t>
            </a:r>
            <a:r>
              <a:rPr lang="el-GR" sz="2800" dirty="0"/>
              <a:t>Η ικανότητα διάκρισης μεταξύ των φαινομένων του φυσικού κόσμου και αξιολόγησής τους.</a:t>
            </a:r>
            <a:endParaRPr lang="en-US" sz="2800" dirty="0"/>
          </a:p>
          <a:p>
            <a:endParaRPr lang="en-US" sz="2800" dirty="0">
              <a:solidFill>
                <a:srgbClr val="800000"/>
              </a:solidFill>
            </a:endParaRPr>
          </a:p>
          <a:p>
            <a:r>
              <a:rPr lang="en-US" sz="2800" b="1" dirty="0">
                <a:solidFill>
                  <a:srgbClr val="800000"/>
                </a:solidFill>
              </a:rPr>
              <a:t>9. </a:t>
            </a:r>
            <a:r>
              <a:rPr lang="el-GR" sz="2800" b="1" dirty="0">
                <a:solidFill>
                  <a:srgbClr val="800000"/>
                </a:solidFill>
              </a:rPr>
              <a:t>Υπαρξιακή νοημοσύνη:</a:t>
            </a:r>
            <a:r>
              <a:rPr lang="el-GR" sz="2800" dirty="0">
                <a:solidFill>
                  <a:srgbClr val="800000"/>
                </a:solidFill>
              </a:rPr>
              <a:t> </a:t>
            </a:r>
            <a:r>
              <a:rPr lang="el-GR" sz="2800" dirty="0"/>
              <a:t>Ευαισθησία και ικανότητα να αντιμετωπίσουμε ερωτήσεις για την ανθρώπινη ύπαρξη, όπως τι είναι ζωή, γιατί πεθαίνουμε, και ‘’πώς φτάσαμε εδώ’’.</a:t>
            </a:r>
            <a:endParaRPr lang="en-US" sz="2800" dirty="0"/>
          </a:p>
        </p:txBody>
      </p:sp>
    </p:spTree>
    <p:extLst>
      <p:ext uri="{BB962C8B-B14F-4D97-AF65-F5344CB8AC3E}">
        <p14:creationId xmlns:p14="http://schemas.microsoft.com/office/powerpoint/2010/main" val="3061503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55811" y="669177"/>
            <a:ext cx="10515600" cy="5583705"/>
          </a:xfrm>
        </p:spPr>
        <p:txBody>
          <a:bodyPr/>
          <a:lstStyle/>
          <a:p>
            <a:pPr algn="just">
              <a:defRPr/>
            </a:pPr>
            <a:r>
              <a:rPr lang="el-GR" dirty="0">
                <a:latin typeface="Calibri" panose="020F0502020204030204" pitchFamily="34" charset="0"/>
                <a:cs typeface="Calibri" panose="020F0502020204030204" pitchFamily="34" charset="0"/>
              </a:rPr>
              <a:t>Στα περισσότερα εκπαιδευτικά συστήματα η σχολική ύλη και η αξιολόγηση του μαθητή βασίζονται, συνήθως, στη γλωσσική &amp; </a:t>
            </a:r>
            <a:r>
              <a:rPr lang="el-GR" dirty="0" err="1">
                <a:latin typeface="Calibri" panose="020F0502020204030204" pitchFamily="34" charset="0"/>
                <a:cs typeface="Calibri" panose="020F0502020204030204" pitchFamily="34" charset="0"/>
              </a:rPr>
              <a:t>λογικο</a:t>
            </a:r>
            <a:r>
              <a:rPr lang="el-GR" dirty="0">
                <a:latin typeface="Calibri" panose="020F0502020204030204" pitchFamily="34" charset="0"/>
                <a:cs typeface="Calibri" panose="020F0502020204030204" pitchFamily="34" charset="0"/>
              </a:rPr>
              <a:t>-μαθηματική νοημοσύνη και ως εκ τούτου εξασφαλίζουν συμμετοχή, σχολική επιτυχία και αυτοπεποίθηση στους μαθητές που έχουν αναπτυγμένα αυτά τα δύο είδη</a:t>
            </a:r>
            <a:r>
              <a:rPr lang="el-GR" dirty="0" smtClean="0">
                <a:latin typeface="Calibri" panose="020F0502020204030204" pitchFamily="34" charset="0"/>
                <a:cs typeface="Calibri" panose="020F0502020204030204" pitchFamily="34" charset="0"/>
              </a:rPr>
              <a:t>.</a:t>
            </a:r>
          </a:p>
          <a:p>
            <a:pPr algn="just"/>
            <a:r>
              <a:rPr lang="el-GR" dirty="0">
                <a:latin typeface="Calibri" panose="020F0502020204030204" pitchFamily="34" charset="0"/>
                <a:cs typeface="Calibri" panose="020F0502020204030204" pitchFamily="34" charset="0"/>
              </a:rPr>
              <a:t>Όταν η εκπαίδευση κατευθύνεται προς όλες τις μορφές νοημοσύνης, οι μαθητές κερδίζουν πολλά. </a:t>
            </a:r>
          </a:p>
          <a:p>
            <a:pPr algn="just"/>
            <a:r>
              <a:rPr lang="el-GR" dirty="0">
                <a:latin typeface="Calibri" panose="020F0502020204030204" pitchFamily="34" charset="0"/>
                <a:cs typeface="Calibri" panose="020F0502020204030204" pitchFamily="34" charset="0"/>
              </a:rPr>
              <a:t>Η διδασκαλία και η μάθηση με βάση την θεωρία πολλαπλής νοημοσύνης απαιτεί ενεργή συμμετοχή, που ενεργοποιεί την ευχαρίστηση και τα κίνητρα μάθησης.</a:t>
            </a:r>
          </a:p>
          <a:p>
            <a:pPr algn="just">
              <a:defRPr/>
            </a:pPr>
            <a:endParaRPr lang="el-GR" dirty="0">
              <a:solidFill>
                <a:srgbClr val="002060"/>
              </a:solidFill>
              <a:latin typeface="Comic Sans MS" pitchFamily="66" charset="0"/>
            </a:endParaRPr>
          </a:p>
          <a:p>
            <a:pPr>
              <a:defRPr/>
            </a:pPr>
            <a:endParaRPr lang="el-GR" sz="900" dirty="0">
              <a:solidFill>
                <a:schemeClr val="accent2"/>
              </a:solidFill>
            </a:endParaRPr>
          </a:p>
        </p:txBody>
      </p:sp>
    </p:spTree>
    <p:extLst>
      <p:ext uri="{BB962C8B-B14F-4D97-AF65-F5344CB8AC3E}">
        <p14:creationId xmlns:p14="http://schemas.microsoft.com/office/powerpoint/2010/main" val="222862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668740"/>
          </a:xfrm>
        </p:spPr>
        <p:txBody>
          <a:bodyPr>
            <a:normAutofit fontScale="90000"/>
          </a:bodyPr>
          <a:lstStyle/>
          <a:p>
            <a:pPr algn="ctr"/>
            <a:r>
              <a:rPr lang="el-GR" dirty="0"/>
              <a:t>Βαθμίδες ψυχοκινητικών στόχων </a:t>
            </a:r>
          </a:p>
        </p:txBody>
      </p:sp>
      <p:sp>
        <p:nvSpPr>
          <p:cNvPr id="3" name="Θέση περιεχομένου 2"/>
          <p:cNvSpPr>
            <a:spLocks noGrp="1"/>
          </p:cNvSpPr>
          <p:nvPr>
            <p:ph idx="1"/>
          </p:nvPr>
        </p:nvSpPr>
        <p:spPr>
          <a:xfrm>
            <a:off x="415119" y="775856"/>
            <a:ext cx="10515600" cy="6082144"/>
          </a:xfrm>
        </p:spPr>
        <p:txBody>
          <a:bodyPr>
            <a:normAutofit lnSpcReduction="10000"/>
          </a:bodyPr>
          <a:lstStyle/>
          <a:p>
            <a:pPr marL="0" indent="0">
              <a:buNone/>
            </a:pPr>
            <a:r>
              <a:rPr lang="el-GR" dirty="0" smtClean="0"/>
              <a:t>1η </a:t>
            </a:r>
            <a:r>
              <a:rPr lang="el-GR" dirty="0"/>
              <a:t>βαθμίδα: ΑΝΤΑΝΑΚΛΑΣΤΙΚΕΣ ΚΙΝΗΣΕΙΣ </a:t>
            </a:r>
            <a:r>
              <a:rPr lang="el-GR" dirty="0" smtClean="0"/>
              <a:t>: Νοούνται </a:t>
            </a:r>
            <a:r>
              <a:rPr lang="el-GR" dirty="0"/>
              <a:t>οι ασυνείδητες αντιδράσεις για την αντιμετώπιση απροόπτων φαινομένων </a:t>
            </a:r>
            <a:endParaRPr lang="el-GR" dirty="0" smtClean="0"/>
          </a:p>
          <a:p>
            <a:pPr marL="0" indent="0">
              <a:buNone/>
            </a:pPr>
            <a:r>
              <a:rPr lang="el-GR" dirty="0" smtClean="0"/>
              <a:t>2η </a:t>
            </a:r>
            <a:r>
              <a:rPr lang="el-GR" dirty="0"/>
              <a:t>βαθμίδα: ΒΑΣΙΚΕΣ </a:t>
            </a:r>
            <a:r>
              <a:rPr lang="el-GR" dirty="0" smtClean="0"/>
              <a:t>ΚΙΝΗΣΕΙΣ: </a:t>
            </a:r>
            <a:r>
              <a:rPr lang="el-GR" dirty="0"/>
              <a:t>Εδώ εντάσσονται οι αλλαγές στη θέση των μελών του σώματος, όπως οι κινήσεις των δακτύλων, των χεριών, των ποδιών κτλ. </a:t>
            </a:r>
            <a:endParaRPr lang="el-GR" dirty="0" smtClean="0"/>
          </a:p>
          <a:p>
            <a:pPr marL="0" indent="0">
              <a:buNone/>
            </a:pPr>
            <a:r>
              <a:rPr lang="el-GR" dirty="0" smtClean="0"/>
              <a:t>3η βαθμίδα: ΑΝΤΙΛΗΠΤΙΚΕΣ ΙΚΑΝΟΤΗΤΕΣ Ή ΔΕΞΙΟΤΗΤΕΣ: α. κιναισθητική διάκριση β. οπτική διάκριση γ. ακουστική διάκριση δ. απτική διάκριση ε. συγχρονισμένες κινητικές δεξιότητες (μάτι- χέρι)</a:t>
            </a:r>
          </a:p>
          <a:p>
            <a:pPr marL="0" indent="0">
              <a:buNone/>
            </a:pPr>
            <a:r>
              <a:rPr lang="el-GR" dirty="0" smtClean="0"/>
              <a:t>4η </a:t>
            </a:r>
            <a:r>
              <a:rPr lang="el-GR" dirty="0"/>
              <a:t>βαθμίδα: ΦΥΣΙΚΕΣ </a:t>
            </a:r>
            <a:r>
              <a:rPr lang="el-GR" dirty="0" smtClean="0"/>
              <a:t>ΙΚΑΝΟΤΗΤΕΣ: </a:t>
            </a:r>
            <a:r>
              <a:rPr lang="el-GR" dirty="0"/>
              <a:t>Εκτιμάται η αντοχή, η ευκινησία, η πλαστικότητα στις κινήσεις, η </a:t>
            </a:r>
            <a:r>
              <a:rPr lang="el-GR" dirty="0" smtClean="0"/>
              <a:t>δύναμη</a:t>
            </a:r>
          </a:p>
          <a:p>
            <a:pPr marL="0" indent="0">
              <a:buNone/>
            </a:pPr>
            <a:r>
              <a:rPr lang="el-GR" dirty="0" smtClean="0"/>
              <a:t>5η </a:t>
            </a:r>
            <a:r>
              <a:rPr lang="el-GR" dirty="0"/>
              <a:t>βαθμίδα: ΚΙΝΗΣΕIΣ </a:t>
            </a:r>
            <a:r>
              <a:rPr lang="el-GR" dirty="0" smtClean="0"/>
              <a:t>ΕΠΙΔΕΞΙΟΤΗΤΑΣ: </a:t>
            </a:r>
            <a:r>
              <a:rPr lang="el-GR" dirty="0"/>
              <a:t>Χαρακτηρίζονται από τον βαθμό προσαρμοστικότητας σε απλές και σύνθετες </a:t>
            </a:r>
            <a:endParaRPr lang="el-GR" dirty="0" smtClean="0"/>
          </a:p>
          <a:p>
            <a:pPr marL="0" indent="0">
              <a:buNone/>
            </a:pPr>
            <a:r>
              <a:rPr lang="el-GR" dirty="0" smtClean="0"/>
              <a:t>6η </a:t>
            </a:r>
            <a:r>
              <a:rPr lang="el-GR" dirty="0"/>
              <a:t>βαθμίδα: ΚΙΝΗΤIΚΗ </a:t>
            </a:r>
            <a:r>
              <a:rPr lang="el-GR" dirty="0" smtClean="0"/>
              <a:t>ΕΠΙΚΟΙΝΩΝΙΑ: </a:t>
            </a:r>
            <a:r>
              <a:rPr lang="el-GR" dirty="0"/>
              <a:t>Αν έχει την ικανότητα ο εκπαιδευόμενος να αποδώσει κινητικά μια αφηρημένη έννοια με ένα </a:t>
            </a:r>
            <a:r>
              <a:rPr lang="el-GR" dirty="0" err="1"/>
              <a:t>μoντέλo</a:t>
            </a:r>
            <a:r>
              <a:rPr lang="el-GR" dirty="0"/>
              <a:t> ή μια μηχανική αναλογία</a:t>
            </a:r>
          </a:p>
          <a:p>
            <a:endParaRPr lang="el-GR" dirty="0"/>
          </a:p>
        </p:txBody>
      </p:sp>
    </p:spTree>
    <p:extLst>
      <p:ext uri="{BB962C8B-B14F-4D97-AF65-F5344CB8AC3E}">
        <p14:creationId xmlns:p14="http://schemas.microsoft.com/office/powerpoint/2010/main" val="3637265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6603" y="204717"/>
            <a:ext cx="11737075" cy="6653284"/>
          </a:xfrm>
        </p:spPr>
        <p:txBody>
          <a:bodyPr>
            <a:normAutofit fontScale="85000" lnSpcReduction="10000"/>
          </a:bodyPr>
          <a:lstStyle/>
          <a:p>
            <a:pPr lvl="0"/>
            <a:r>
              <a:rPr lang="el-GR" b="1" dirty="0" smtClean="0">
                <a:solidFill>
                  <a:srgbClr val="C00000"/>
                </a:solidFill>
              </a:rPr>
              <a:t>Αντίληψη</a:t>
            </a:r>
            <a:r>
              <a:rPr lang="el-GR" dirty="0" smtClean="0"/>
              <a:t>: Οι μαθητές/τριες έχουν τη δυνατότητα να χρησιμοποιούν τις αισθήσεις τους για την εκδήλωση και καθοδήγηση κινητικής δραστηριότητας.  </a:t>
            </a:r>
          </a:p>
          <a:p>
            <a:pPr marL="0" indent="0">
              <a:buNone/>
            </a:pPr>
            <a:r>
              <a:rPr lang="el-GR" i="1" dirty="0" smtClean="0"/>
              <a:t>Βασικά ρήματα διατύπωσης:</a:t>
            </a:r>
            <a:r>
              <a:rPr lang="el-GR" dirty="0" smtClean="0"/>
              <a:t> </a:t>
            </a:r>
          </a:p>
          <a:p>
            <a:pPr marL="0" indent="0">
              <a:buNone/>
            </a:pPr>
            <a:r>
              <a:rPr lang="el-GR" dirty="0" smtClean="0"/>
              <a:t>προσδιορίζω, ανιχνεύω, εντοπίζω, διακρίνω, αναγνωρίζω, επιλέγω, περιγράφω, διαφοροποιώ, απομονώνω, σχετίζω</a:t>
            </a:r>
          </a:p>
          <a:p>
            <a:pPr lvl="0"/>
            <a:r>
              <a:rPr lang="el-GR" b="1" dirty="0" smtClean="0">
                <a:solidFill>
                  <a:srgbClr val="C00000"/>
                </a:solidFill>
              </a:rPr>
              <a:t>Ετοιμότητα</a:t>
            </a:r>
            <a:r>
              <a:rPr lang="el-GR" b="1" dirty="0" smtClean="0"/>
              <a:t> (μαθημένες συμπεριφορές</a:t>
            </a:r>
            <a:r>
              <a:rPr lang="el-GR" dirty="0" smtClean="0"/>
              <a:t>): Οι μαθητές/τριες είναι διανοητικά, φυσικά και συναισθηματικά έτοιμοι/</a:t>
            </a:r>
            <a:r>
              <a:rPr lang="el-GR" dirty="0" err="1" smtClean="0"/>
              <a:t>ες</a:t>
            </a:r>
            <a:r>
              <a:rPr lang="el-GR" dirty="0" smtClean="0"/>
              <a:t> να ανταποκριθούν σε μια κατάσταση. Αναγνωρίζουν τις δυνατότητες και τους περιορισμούς τους ενώ δείχνουν διάθεση να μάθουν νέες διαδικασίες Συνδέεται με το επίπεδο της «ανταπόκρισης» του συναισθηματικού τομέα.</a:t>
            </a:r>
          </a:p>
          <a:p>
            <a:pPr marL="0" indent="0">
              <a:buNone/>
            </a:pPr>
            <a:r>
              <a:rPr lang="el-GR" i="1" dirty="0" smtClean="0"/>
              <a:t>Βασικά ρήματα διατύπωσης:</a:t>
            </a:r>
            <a:r>
              <a:rPr lang="el-GR" dirty="0" smtClean="0"/>
              <a:t> </a:t>
            </a:r>
          </a:p>
          <a:p>
            <a:pPr marL="0" indent="0">
              <a:buNone/>
            </a:pPr>
            <a:r>
              <a:rPr lang="el-GR" dirty="0" smtClean="0"/>
              <a:t>αρχίζω, εμφανίζω, επιδεικνύω, ξεκινώ, κινούμαι, προχωρώ, αντιδρώ, εξηγώ, δηλώνω, προθυμοποιούμαι, προετοιμάζομαι</a:t>
            </a:r>
          </a:p>
          <a:p>
            <a:pPr lvl="0"/>
            <a:r>
              <a:rPr lang="el-GR" b="1" dirty="0" smtClean="0">
                <a:solidFill>
                  <a:srgbClr val="C00000"/>
                </a:solidFill>
              </a:rPr>
              <a:t>Καθοδηγούμενη ανταπόκριση </a:t>
            </a:r>
            <a:r>
              <a:rPr lang="el-GR" b="1" dirty="0" smtClean="0"/>
              <a:t>(αρχικά στάδια στην εκμάθηση μιας σύνθετης ικανότητας που περιλαμβάνει τη μίμηση, τη δοκιμή και το λάθος): </a:t>
            </a:r>
            <a:r>
              <a:rPr lang="el-GR" dirty="0" smtClean="0"/>
              <a:t>Οι μαθητές/τριες είναι ικανοί/</a:t>
            </a:r>
            <a:r>
              <a:rPr lang="el-GR" dirty="0" err="1" smtClean="0"/>
              <a:t>ές</a:t>
            </a:r>
            <a:r>
              <a:rPr lang="el-GR" dirty="0" smtClean="0"/>
              <a:t> ακολουθώντας οδηγίες από τον εκπαιδευτικό, μέσω μίμησης, να επιχειρούν με τη διαδικασία δοκιμής και λάθους και με εξάσκηση να αναπαράγουν μια πράξη ή ενέργεια.</a:t>
            </a:r>
          </a:p>
          <a:p>
            <a:pPr marL="0" indent="0">
              <a:buNone/>
            </a:pPr>
            <a:r>
              <a:rPr lang="el-GR" i="1" dirty="0" smtClean="0"/>
              <a:t>Βασικά ρήματα διατύπωσης:</a:t>
            </a:r>
            <a:r>
              <a:rPr lang="el-GR" dirty="0" smtClean="0"/>
              <a:t> </a:t>
            </a:r>
          </a:p>
          <a:p>
            <a:pPr marL="0" indent="0">
              <a:buNone/>
            </a:pPr>
            <a:r>
              <a:rPr lang="el-GR" dirty="0"/>
              <a:t>μ</a:t>
            </a:r>
            <a:r>
              <a:rPr lang="el-GR" dirty="0" smtClean="0"/>
              <a:t>ιμούμαι, αντιγράφω, αναπαράγω, ακολουθώ, δοκιμάζω, επιχειρώ, αντιδρώ, αποκρίνομαι</a:t>
            </a:r>
          </a:p>
          <a:p>
            <a:endParaRPr lang="el-GR" dirty="0"/>
          </a:p>
        </p:txBody>
      </p:sp>
    </p:spTree>
    <p:extLst>
      <p:ext uri="{BB962C8B-B14F-4D97-AF65-F5344CB8AC3E}">
        <p14:creationId xmlns:p14="http://schemas.microsoft.com/office/powerpoint/2010/main" val="3674879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36728" y="163772"/>
            <a:ext cx="11436824" cy="6694228"/>
          </a:xfrm>
        </p:spPr>
        <p:txBody>
          <a:bodyPr>
            <a:noAutofit/>
          </a:bodyPr>
          <a:lstStyle/>
          <a:p>
            <a:pPr lvl="0"/>
            <a:r>
              <a:rPr lang="el-GR" sz="2300" b="1" dirty="0" smtClean="0">
                <a:solidFill>
                  <a:srgbClr val="C00000"/>
                </a:solidFill>
              </a:rPr>
              <a:t>Μηχανισμός </a:t>
            </a:r>
            <a:r>
              <a:rPr lang="el-GR" sz="2300" b="1" dirty="0"/>
              <a:t>(ενδιάμεσο στάδιο στην εκμάθηση μιας σύνθετης ικανότητας):  </a:t>
            </a:r>
            <a:r>
              <a:rPr lang="el-GR" sz="2300" dirty="0"/>
              <a:t>Οι μαθητές/τριες είναι ικανοί/</a:t>
            </a:r>
            <a:r>
              <a:rPr lang="el-GR" sz="2300" dirty="0" err="1"/>
              <a:t>ές</a:t>
            </a:r>
            <a:r>
              <a:rPr lang="el-GR" sz="2300" dirty="0"/>
              <a:t> να εκτελέσουν ή αναπαράγουν μόνοι/</a:t>
            </a:r>
            <a:r>
              <a:rPr lang="el-GR" sz="2300" dirty="0" err="1"/>
              <a:t>ες</a:t>
            </a:r>
            <a:r>
              <a:rPr lang="el-GR" sz="2300" dirty="0"/>
              <a:t> τους, με αυτοπεποίθηση μια πράξη ή ενέργεια με αυτοματοποιημένες κινητικές δεξιότητες από συνήθεια.  </a:t>
            </a:r>
          </a:p>
          <a:p>
            <a:pPr marL="0" indent="0">
              <a:buNone/>
            </a:pPr>
            <a:r>
              <a:rPr lang="el-GR" sz="2300" i="1" dirty="0"/>
              <a:t>Βασικά ρήματα διατύπωσης:</a:t>
            </a:r>
            <a:r>
              <a:rPr lang="el-GR" sz="2300" dirty="0"/>
              <a:t> </a:t>
            </a:r>
            <a:endParaRPr lang="el-GR" sz="2300" dirty="0" smtClean="0"/>
          </a:p>
          <a:p>
            <a:pPr marL="0" indent="0">
              <a:buNone/>
            </a:pPr>
            <a:r>
              <a:rPr lang="el-GR" sz="2300" dirty="0" smtClean="0"/>
              <a:t>συγκεντρώνω</a:t>
            </a:r>
            <a:r>
              <a:rPr lang="el-GR" sz="2300" dirty="0"/>
              <a:t>, βαθμολογώ, σκιαγραφώ, συναρμολογώ, αποσυναρμολογώ,  στερεώνω, καθορίζω, αναμιγνύω, επιδεικνύω, εκτελώ, κατασκευάζω, επιδιορθώνω, χειρίζομαι, μετρώ, σχεδιάζω, οργανώνω</a:t>
            </a:r>
          </a:p>
          <a:p>
            <a:pPr lvl="0"/>
            <a:r>
              <a:rPr lang="el-GR" sz="2300" b="1" dirty="0">
                <a:solidFill>
                  <a:srgbClr val="C00000"/>
                </a:solidFill>
              </a:rPr>
              <a:t>Σύνθετη προφανής ανταπόκριση</a:t>
            </a:r>
            <a:r>
              <a:rPr lang="el-GR" sz="2300" b="1" dirty="0"/>
              <a:t>:</a:t>
            </a:r>
            <a:r>
              <a:rPr lang="el-GR" sz="2300" dirty="0"/>
              <a:t> Οι μαθητές/τριες να διαθέτουν κινητικές δεξιότητες για να εκτελέσουν μια σύνθετη ενέργεια ή πράξη με γρήγορη, ακριβή, επιδέξια και αυτοματοποιημένη απόδοση.</a:t>
            </a:r>
          </a:p>
          <a:p>
            <a:pPr marL="0" indent="0">
              <a:buNone/>
            </a:pPr>
            <a:r>
              <a:rPr lang="el-GR" sz="2300" i="1" dirty="0"/>
              <a:t>Βασικά ρήματα διατύπωσης</a:t>
            </a:r>
            <a:r>
              <a:rPr lang="el-GR" sz="2300" dirty="0"/>
              <a:t>: </a:t>
            </a:r>
            <a:endParaRPr lang="el-GR" sz="2300" dirty="0" smtClean="0"/>
          </a:p>
          <a:p>
            <a:pPr marL="0" indent="0">
              <a:buNone/>
            </a:pPr>
            <a:r>
              <a:rPr lang="el-GR" sz="2300" dirty="0" smtClean="0"/>
              <a:t>ίδια </a:t>
            </a:r>
            <a:r>
              <a:rPr lang="el-GR" sz="2300" dirty="0"/>
              <a:t>με του μηχανισμού, στα οποία προτάσσονται επιρρήματα ή επίθετα που δείχνουν διαφοροποίηση στην απόδοση (γρηγορότερη, καλύτερη, ακριβέστερη, κ.α</a:t>
            </a:r>
            <a:r>
              <a:rPr lang="el-GR" sz="2300" dirty="0" smtClean="0"/>
              <a:t>.)</a:t>
            </a:r>
            <a:endParaRPr lang="el-GR" sz="2300" dirty="0"/>
          </a:p>
        </p:txBody>
      </p:sp>
    </p:spTree>
    <p:extLst>
      <p:ext uri="{BB962C8B-B14F-4D97-AF65-F5344CB8AC3E}">
        <p14:creationId xmlns:p14="http://schemas.microsoft.com/office/powerpoint/2010/main" val="1005251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42109"/>
            <a:ext cx="10515600" cy="5234854"/>
          </a:xfrm>
        </p:spPr>
        <p:txBody>
          <a:bodyPr>
            <a:normAutofit fontScale="92500" lnSpcReduction="10000"/>
          </a:bodyPr>
          <a:lstStyle/>
          <a:p>
            <a:pPr lvl="0"/>
            <a:r>
              <a:rPr lang="el-GR" b="1" dirty="0">
                <a:solidFill>
                  <a:srgbClr val="C00000"/>
                </a:solidFill>
              </a:rPr>
              <a:t>Προσαρμογή</a:t>
            </a:r>
            <a:r>
              <a:rPr lang="el-GR" b="1" dirty="0"/>
              <a:t>:  </a:t>
            </a:r>
            <a:r>
              <a:rPr lang="el-GR" dirty="0"/>
              <a:t>Οι μαθητές/τριες είναι ικανοί/</a:t>
            </a:r>
            <a:r>
              <a:rPr lang="el-GR" dirty="0" err="1"/>
              <a:t>ές</a:t>
            </a:r>
            <a:r>
              <a:rPr lang="el-GR" dirty="0"/>
              <a:t> να αναπτύσσουν δεξιότητες προσαρμογής για να μπορούν να ανταποκριθούν αποτελεσματικά σε μια νέα κατάσταση. </a:t>
            </a:r>
          </a:p>
          <a:p>
            <a:pPr marL="0" indent="0">
              <a:buNone/>
            </a:pPr>
            <a:r>
              <a:rPr lang="el-GR" i="1" dirty="0"/>
              <a:t>Βασικά ρήματα διατύπωσης:</a:t>
            </a:r>
            <a:r>
              <a:rPr lang="el-GR" dirty="0"/>
              <a:t> </a:t>
            </a:r>
            <a:endParaRPr lang="el-GR" dirty="0" smtClean="0"/>
          </a:p>
          <a:p>
            <a:pPr marL="0" indent="0">
              <a:buNone/>
            </a:pPr>
            <a:r>
              <a:rPr lang="el-GR" dirty="0" smtClean="0"/>
              <a:t>επαναρρρυθμίζω</a:t>
            </a:r>
            <a:r>
              <a:rPr lang="el-GR" dirty="0"/>
              <a:t>, προσαρμόζω, αλλάζω, τροποποιώ, αναθεωρώ, αναδιατάσσω, αναδιοργανώνω, επαναλαμβάνω</a:t>
            </a:r>
          </a:p>
          <a:p>
            <a:pPr lvl="0"/>
            <a:r>
              <a:rPr lang="el-GR" b="1" dirty="0">
                <a:solidFill>
                  <a:srgbClr val="C00000"/>
                </a:solidFill>
              </a:rPr>
              <a:t>Δημιουργία</a:t>
            </a:r>
            <a:r>
              <a:rPr lang="el-GR" b="1" dirty="0"/>
              <a:t>:  </a:t>
            </a:r>
            <a:r>
              <a:rPr lang="el-GR" dirty="0"/>
              <a:t>Οι μαθητές/τριες είναι ικανοί/</a:t>
            </a:r>
            <a:r>
              <a:rPr lang="el-GR" dirty="0" err="1"/>
              <a:t>ές</a:t>
            </a:r>
            <a:r>
              <a:rPr lang="el-GR" dirty="0"/>
              <a:t> να δημιουργήσουν νέες κινητικές δεξιότητες για την προσαρμογή σε μια καινούργια διαφορετική ιδιαίτερη κατάσταση ή πρόβλημα. Βασίζεται στις υψηλά ανεπτυγμένες δεξιότητες.</a:t>
            </a:r>
          </a:p>
          <a:p>
            <a:pPr marL="0" indent="0">
              <a:buNone/>
            </a:pPr>
            <a:r>
              <a:rPr lang="el-GR" i="1" dirty="0"/>
              <a:t>Βασικά ρήματα διατύπωσης:</a:t>
            </a:r>
            <a:r>
              <a:rPr lang="el-GR" dirty="0"/>
              <a:t> </a:t>
            </a:r>
            <a:endParaRPr lang="el-GR" dirty="0" smtClean="0"/>
          </a:p>
          <a:p>
            <a:pPr marL="0" indent="0">
              <a:buNone/>
            </a:pPr>
            <a:r>
              <a:rPr lang="el-GR" dirty="0" smtClean="0"/>
              <a:t>τακτοποιώ</a:t>
            </a:r>
            <a:r>
              <a:rPr lang="el-GR" dirty="0"/>
              <a:t>, οικοδομώ, δημιουργώ, επινοώ, συνδυάζω, συνθέτω, κατασκευάζω, σχεδιάζω</a:t>
            </a:r>
          </a:p>
          <a:p>
            <a:pPr marL="0" indent="0">
              <a:buNone/>
            </a:pPr>
            <a:endParaRPr lang="el-GR" dirty="0"/>
          </a:p>
        </p:txBody>
      </p:sp>
    </p:spTree>
    <p:extLst>
      <p:ext uri="{BB962C8B-B14F-4D97-AF65-F5344CB8AC3E}">
        <p14:creationId xmlns:p14="http://schemas.microsoft.com/office/powerpoint/2010/main" val="17278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smtClean="0"/>
              <a:t>Περαιτέρω κατηγοριοποίηση των μαθησιακών αποτελεσμάτων στον τομέα των ψυχοκινητικών δεξιοτήτων μπορεί να γίνει :</a:t>
            </a:r>
          </a:p>
          <a:p>
            <a:r>
              <a:rPr lang="el-GR" i="1" dirty="0" smtClean="0"/>
              <a:t>Ως προς την κοινωνικοποίηση των μαθητών </a:t>
            </a:r>
            <a:endParaRPr lang="el-GR" dirty="0" smtClean="0"/>
          </a:p>
          <a:p>
            <a:r>
              <a:rPr lang="el-GR" i="1" dirty="0" smtClean="0"/>
              <a:t>Ως προς την ενίσχυση της βιωματικής, ενεργητικής, ανακαλυπτικής μάθησης</a:t>
            </a:r>
            <a:endParaRPr lang="el-GR" dirty="0" smtClean="0"/>
          </a:p>
          <a:p>
            <a:r>
              <a:rPr lang="el-GR" i="1" dirty="0" smtClean="0"/>
              <a:t>Ως προς τη χρήση ΤΠΕ</a:t>
            </a:r>
            <a:endParaRPr lang="el-GR" dirty="0" smtClean="0"/>
          </a:p>
        </p:txBody>
      </p:sp>
    </p:spTree>
    <p:extLst>
      <p:ext uri="{BB962C8B-B14F-4D97-AF65-F5344CB8AC3E}">
        <p14:creationId xmlns:p14="http://schemas.microsoft.com/office/powerpoint/2010/main" val="670036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Αξιολόγηση ΠΜΑ ψυχοκινητικού τομέα </a:t>
            </a:r>
            <a:endParaRPr lang="el-GR" dirty="0"/>
          </a:p>
        </p:txBody>
      </p:sp>
      <p:sp>
        <p:nvSpPr>
          <p:cNvPr id="3" name="Θέση περιεχομένου 2"/>
          <p:cNvSpPr>
            <a:spLocks noGrp="1"/>
          </p:cNvSpPr>
          <p:nvPr>
            <p:ph idx="1"/>
          </p:nvPr>
        </p:nvSpPr>
        <p:spPr>
          <a:xfrm>
            <a:off x="838200" y="1825625"/>
            <a:ext cx="10515600" cy="4506936"/>
          </a:xfrm>
        </p:spPr>
        <p:txBody>
          <a:bodyPr/>
          <a:lstStyle/>
          <a:p>
            <a:pPr marL="0" indent="0">
              <a:buNone/>
            </a:pPr>
            <a:r>
              <a:rPr lang="el-GR" dirty="0" smtClean="0"/>
              <a:t>Μεγαλύτερη </a:t>
            </a:r>
            <a:r>
              <a:rPr lang="el-GR" dirty="0"/>
              <a:t>σημασία δίνεται στη προσχολική και </a:t>
            </a:r>
            <a:r>
              <a:rPr lang="el-GR" dirty="0" smtClean="0"/>
              <a:t>Πρώτη </a:t>
            </a:r>
            <a:r>
              <a:rPr lang="el-GR" dirty="0"/>
              <a:t>Σχολική Αγωγή </a:t>
            </a:r>
            <a:r>
              <a:rPr lang="el-GR" dirty="0" smtClean="0"/>
              <a:t>(Πρωτοβάθμια εκπαίδευση)</a:t>
            </a:r>
            <a:endParaRPr lang="el-GR" dirty="0" smtClean="0"/>
          </a:p>
          <a:p>
            <a:pPr marL="0" indent="0">
              <a:buNone/>
            </a:pPr>
            <a:r>
              <a:rPr lang="el-GR" dirty="0" smtClean="0"/>
              <a:t>Στη Δευτεροβάθμια </a:t>
            </a:r>
            <a:r>
              <a:rPr lang="el-GR" dirty="0"/>
              <a:t>εκπαίδευση η επίτευξη των διδακτικών στόχων του ψυχοκινητικού τομέα </a:t>
            </a:r>
            <a:r>
              <a:rPr lang="el-GR" b="1" dirty="0"/>
              <a:t>δεν αξιολογείται</a:t>
            </a:r>
            <a:r>
              <a:rPr lang="el-GR" dirty="0"/>
              <a:t>, </a:t>
            </a:r>
            <a:r>
              <a:rPr lang="el-GR" dirty="0" smtClean="0"/>
              <a:t>(εκτός </a:t>
            </a:r>
            <a:r>
              <a:rPr lang="el-GR" dirty="0" smtClean="0"/>
              <a:t>των </a:t>
            </a:r>
            <a:r>
              <a:rPr lang="el-GR" dirty="0"/>
              <a:t>μαθημάτων που προϋποθέτουν καλλιέργεια σωματικών δεξιοτήτων, </a:t>
            </a:r>
            <a:r>
              <a:rPr lang="el-GR" dirty="0" smtClean="0"/>
              <a:t>όπως Φυσική </a:t>
            </a:r>
            <a:r>
              <a:rPr lang="el-GR" dirty="0"/>
              <a:t>Αγωγή, </a:t>
            </a:r>
            <a:r>
              <a:rPr lang="el-GR" dirty="0" smtClean="0"/>
              <a:t>Εικαστικά, </a:t>
            </a:r>
            <a:r>
              <a:rPr lang="el-GR" dirty="0"/>
              <a:t>Μουσική, </a:t>
            </a:r>
            <a:r>
              <a:rPr lang="el-GR" dirty="0" smtClean="0"/>
              <a:t>Εργαστηριακά </a:t>
            </a:r>
            <a:r>
              <a:rPr lang="el-GR" dirty="0"/>
              <a:t>μαθήματα </a:t>
            </a:r>
            <a:r>
              <a:rPr lang="el-GR" dirty="0" smtClean="0"/>
              <a:t>των ΕΠΑΛ).</a:t>
            </a:r>
            <a:endParaRPr lang="el-GR" dirty="0"/>
          </a:p>
        </p:txBody>
      </p:sp>
    </p:spTree>
    <p:extLst>
      <p:ext uri="{BB962C8B-B14F-4D97-AF65-F5344CB8AC3E}">
        <p14:creationId xmlns:p14="http://schemas.microsoft.com/office/powerpoint/2010/main" val="172005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3" name="Picture 8" descr="Gardner">
            <a:hlinkClick r:id="rId3"/>
          </p:cNvPr>
          <p:cNvPicPr>
            <a:picLocks noChangeAspect="1" noChangeArrowheads="1"/>
          </p:cNvPicPr>
          <p:nvPr/>
        </p:nvPicPr>
        <p:blipFill>
          <a:blip r:embed="rId4"/>
          <a:srcRect/>
          <a:stretch>
            <a:fillRect/>
          </a:stretch>
        </p:blipFill>
        <p:spPr bwMode="auto">
          <a:xfrm>
            <a:off x="1267683" y="1733066"/>
            <a:ext cx="2286016" cy="3058236"/>
          </a:xfrm>
          <a:prstGeom prst="rect">
            <a:avLst/>
          </a:prstGeom>
          <a:noFill/>
          <a:ln w="9525">
            <a:noFill/>
            <a:miter lim="800000"/>
            <a:headEnd/>
            <a:tailEnd/>
          </a:ln>
        </p:spPr>
      </p:pic>
      <p:sp>
        <p:nvSpPr>
          <p:cNvPr id="63494" name="Text Box 9"/>
          <p:cNvSpPr txBox="1">
            <a:spLocks noChangeArrowheads="1"/>
          </p:cNvSpPr>
          <p:nvPr/>
        </p:nvSpPr>
        <p:spPr bwMode="auto">
          <a:xfrm>
            <a:off x="608401" y="5538567"/>
            <a:ext cx="2016125" cy="304800"/>
          </a:xfrm>
          <a:prstGeom prst="rect">
            <a:avLst/>
          </a:prstGeom>
          <a:noFill/>
          <a:ln w="9525">
            <a:noFill/>
            <a:miter lim="800000"/>
            <a:headEnd/>
            <a:tailEnd/>
          </a:ln>
        </p:spPr>
        <p:txBody>
          <a:bodyPr>
            <a:spAutoFit/>
          </a:bodyPr>
          <a:lstStyle/>
          <a:p>
            <a:pPr>
              <a:spcBef>
                <a:spcPct val="50000"/>
              </a:spcBef>
            </a:pPr>
            <a:r>
              <a:rPr lang="en-US" sz="1400">
                <a:solidFill>
                  <a:schemeClr val="bg2"/>
                </a:solidFill>
              </a:rPr>
              <a:t>Howard Gardner 1943-</a:t>
            </a:r>
            <a:endParaRPr lang="el-GR" sz="1400">
              <a:solidFill>
                <a:schemeClr val="bg2"/>
              </a:solidFill>
            </a:endParaRPr>
          </a:p>
        </p:txBody>
      </p:sp>
      <p:sp>
        <p:nvSpPr>
          <p:cNvPr id="2" name="Ορθογώνιο 1"/>
          <p:cNvSpPr/>
          <p:nvPr/>
        </p:nvSpPr>
        <p:spPr>
          <a:xfrm>
            <a:off x="5368636" y="4314249"/>
            <a:ext cx="6096000" cy="954107"/>
          </a:xfrm>
          <a:prstGeom prst="rect">
            <a:avLst/>
          </a:prstGeom>
        </p:spPr>
        <p:txBody>
          <a:bodyPr>
            <a:spAutoFit/>
          </a:bodyPr>
          <a:lstStyle/>
          <a:p>
            <a:r>
              <a:rPr lang="el-GR" sz="2800" b="1" dirty="0">
                <a:solidFill>
                  <a:srgbClr val="C00000"/>
                </a:solidFill>
              </a:rPr>
              <a:t>Κάθε άτομο διαθέτει όλα τα είδη νοημοσύνης σε επαρκές επίπεδο</a:t>
            </a:r>
            <a:endParaRPr lang="el-GR" dirty="0"/>
          </a:p>
        </p:txBody>
      </p:sp>
      <p:sp>
        <p:nvSpPr>
          <p:cNvPr id="3" name="Ορθογώνιο 2"/>
          <p:cNvSpPr/>
          <p:nvPr/>
        </p:nvSpPr>
        <p:spPr>
          <a:xfrm>
            <a:off x="4308762" y="1368055"/>
            <a:ext cx="7218219" cy="2123658"/>
          </a:xfrm>
          <a:prstGeom prst="rect">
            <a:avLst/>
          </a:prstGeom>
        </p:spPr>
        <p:txBody>
          <a:bodyPr wrap="square">
            <a:spAutoFit/>
          </a:bodyPr>
          <a:lstStyle/>
          <a:p>
            <a:pPr algn="ctr">
              <a:defRPr/>
            </a:pPr>
            <a:r>
              <a:rPr lang="el-GR" sz="4400" b="1" dirty="0">
                <a:solidFill>
                  <a:srgbClr val="006600"/>
                </a:solidFill>
              </a:rPr>
              <a:t>Θεωρία πολλαπλής νοημοσύνης</a:t>
            </a:r>
          </a:p>
          <a:p>
            <a:pPr algn="ctr">
              <a:defRPr/>
            </a:pPr>
            <a:r>
              <a:rPr lang="el-GR" sz="4400" dirty="0" err="1">
                <a:solidFill>
                  <a:srgbClr val="006600"/>
                </a:solidFill>
              </a:rPr>
              <a:t>Howard</a:t>
            </a:r>
            <a:r>
              <a:rPr lang="el-GR" sz="4400" dirty="0">
                <a:solidFill>
                  <a:srgbClr val="006600"/>
                </a:solidFill>
              </a:rPr>
              <a:t> </a:t>
            </a:r>
            <a:r>
              <a:rPr lang="el-GR" sz="4400" dirty="0" err="1">
                <a:solidFill>
                  <a:srgbClr val="006600"/>
                </a:solidFill>
              </a:rPr>
              <a:t>Gardner</a:t>
            </a:r>
            <a:r>
              <a:rPr lang="el-GR" sz="4400" b="1" dirty="0">
                <a:solidFill>
                  <a:srgbClr val="006600"/>
                </a:solidFill>
              </a:rPr>
              <a:t> </a:t>
            </a:r>
          </a:p>
        </p:txBody>
      </p:sp>
    </p:spTree>
    <p:extLst>
      <p:ext uri="{BB962C8B-B14F-4D97-AF65-F5344CB8AC3E}">
        <p14:creationId xmlns:p14="http://schemas.microsoft.com/office/powerpoint/2010/main" val="988913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Text Box 7"/>
          <p:cNvSpPr txBox="1">
            <a:spLocks noChangeArrowheads="1"/>
          </p:cNvSpPr>
          <p:nvPr/>
        </p:nvSpPr>
        <p:spPr bwMode="auto">
          <a:xfrm>
            <a:off x="0" y="0"/>
            <a:ext cx="11940988" cy="7571303"/>
          </a:xfrm>
          <a:prstGeom prst="rect">
            <a:avLst/>
          </a:prstGeom>
          <a:noFill/>
          <a:ln w="9525">
            <a:noFill/>
            <a:miter lim="800000"/>
            <a:headEnd/>
            <a:tailEnd/>
          </a:ln>
        </p:spPr>
        <p:txBody>
          <a:bodyPr wrap="square">
            <a:spAutoFit/>
          </a:bodyPr>
          <a:lstStyle/>
          <a:p>
            <a:pPr algn="ctr"/>
            <a:r>
              <a:rPr lang="el-GR" sz="2800" dirty="0">
                <a:solidFill>
                  <a:schemeClr val="accent1">
                    <a:lumMod val="50000"/>
                  </a:schemeClr>
                </a:solidFill>
              </a:rPr>
              <a:t>Θεωρία πολλαπλής νοημοσύνης </a:t>
            </a:r>
            <a:r>
              <a:rPr lang="en-US" sz="2800" dirty="0">
                <a:solidFill>
                  <a:schemeClr val="accent1">
                    <a:lumMod val="50000"/>
                  </a:schemeClr>
                </a:solidFill>
              </a:rPr>
              <a:t>(I)</a:t>
            </a:r>
            <a:endParaRPr lang="el-GR" sz="2800" dirty="0">
              <a:solidFill>
                <a:schemeClr val="accent1">
                  <a:lumMod val="50000"/>
                </a:schemeClr>
              </a:solidFill>
            </a:endParaRPr>
          </a:p>
          <a:p>
            <a:endParaRPr lang="el-GR" b="1" dirty="0">
              <a:solidFill>
                <a:schemeClr val="accent2"/>
              </a:solidFill>
            </a:endParaRPr>
          </a:p>
          <a:p>
            <a:r>
              <a:rPr lang="en-US" sz="2600" dirty="0" smtClean="0"/>
              <a:t>H </a:t>
            </a:r>
            <a:r>
              <a:rPr lang="el-GR" sz="2600" b="1" dirty="0" smtClean="0"/>
              <a:t>νοημοσύνη</a:t>
            </a:r>
            <a:r>
              <a:rPr lang="el-GR" sz="2600" dirty="0" smtClean="0"/>
              <a:t> </a:t>
            </a:r>
            <a:r>
              <a:rPr lang="el-GR" sz="2600" dirty="0"/>
              <a:t>έχει εφτά</a:t>
            </a:r>
            <a:r>
              <a:rPr lang="en-US" sz="2600" dirty="0"/>
              <a:t> (</a:t>
            </a:r>
            <a:r>
              <a:rPr lang="el-GR" sz="2600" dirty="0"/>
              <a:t>+</a:t>
            </a:r>
            <a:r>
              <a:rPr lang="en-US" sz="2600" dirty="0"/>
              <a:t>2</a:t>
            </a:r>
            <a:r>
              <a:rPr lang="el-GR" sz="2600" dirty="0"/>
              <a:t>) βασικά επίπεδα:</a:t>
            </a:r>
          </a:p>
          <a:p>
            <a:pPr marL="457200" indent="-457200">
              <a:buFont typeface="+mj-lt"/>
              <a:buAutoNum type="arabicPeriod"/>
            </a:pPr>
            <a:r>
              <a:rPr lang="el-GR" sz="2600" b="1" dirty="0">
                <a:solidFill>
                  <a:srgbClr val="800000"/>
                </a:solidFill>
              </a:rPr>
              <a:t>Γλωσσική νοημοσύνη :</a:t>
            </a:r>
            <a:r>
              <a:rPr lang="el-GR" sz="2600" dirty="0">
                <a:solidFill>
                  <a:srgbClr val="800000"/>
                </a:solidFill>
              </a:rPr>
              <a:t> </a:t>
            </a:r>
            <a:r>
              <a:rPr lang="el-GR" sz="2600" dirty="0"/>
              <a:t>Ικανότητα χρησιμοποίησης των λέξεων αποτελεσματικά, είτε γραπτά είτε προφορικά. Χαρακτηρίζει αυτούς που είναι πολύ καλοί στο χειρισμό της γλώσσας, της γραμματικής, της ποίησης, στο διάβασμα και στο γράψιμο λ.χ. δικηγόροι, φιλόσοφοι, συγγραφείς, διερμηνείς κ.ά.</a:t>
            </a:r>
          </a:p>
          <a:p>
            <a:pPr marL="457200" indent="-457200">
              <a:buFont typeface="+mj-lt"/>
              <a:buAutoNum type="arabicPeriod"/>
            </a:pPr>
            <a:r>
              <a:rPr lang="el-GR" sz="2600" b="1" dirty="0" err="1">
                <a:solidFill>
                  <a:srgbClr val="800000"/>
                </a:solidFill>
              </a:rPr>
              <a:t>Λογικο</a:t>
            </a:r>
            <a:r>
              <a:rPr lang="el-GR" sz="2600" b="1" dirty="0">
                <a:solidFill>
                  <a:srgbClr val="800000"/>
                </a:solidFill>
              </a:rPr>
              <a:t>-μαθηματική νοημοσύνη</a:t>
            </a:r>
            <a:r>
              <a:rPr lang="el-GR" sz="2600" b="1" dirty="0"/>
              <a:t>:</a:t>
            </a:r>
            <a:r>
              <a:rPr lang="el-GR" sz="2600" i="1" dirty="0"/>
              <a:t> </a:t>
            </a:r>
            <a:r>
              <a:rPr lang="el-GR" sz="2600" dirty="0"/>
              <a:t>Ικανότητα χρησιμοποίησης των αριθμών αποτελεσματικά και στο λόγο. Χαρακτηρίζεται από λογικό, ορθολογιστικό, μαθηματικό ή επιστημονικό πνεύμα, λ.χ. γιατροί, μηχανικοί, προγραμματιστές, επιστήμονες κ.ά</a:t>
            </a:r>
            <a:r>
              <a:rPr lang="el-GR" sz="2600" dirty="0" smtClean="0"/>
              <a:t>.</a:t>
            </a:r>
          </a:p>
          <a:p>
            <a:pPr marL="457200" indent="-457200">
              <a:buFont typeface="+mj-lt"/>
              <a:buAutoNum type="arabicPeriod"/>
            </a:pPr>
            <a:r>
              <a:rPr lang="el-GR" sz="2600" b="1" dirty="0" smtClean="0">
                <a:solidFill>
                  <a:srgbClr val="800000"/>
                </a:solidFill>
              </a:rPr>
              <a:t>Χωροταξική νοημοσύνη:</a:t>
            </a:r>
            <a:r>
              <a:rPr lang="el-GR" sz="2600" dirty="0" smtClean="0">
                <a:solidFill>
                  <a:srgbClr val="800000"/>
                </a:solidFill>
              </a:rPr>
              <a:t> </a:t>
            </a:r>
            <a:r>
              <a:rPr lang="el-GR" sz="2600" dirty="0" smtClean="0"/>
              <a:t>Η αντιληπτική ικανότητα να αντιλαμβανόμαστε τον κόσμο με ακρίβεια οπτικά-χωρικά να δημιουργούμε ένα νοητικό μοντέλο του χώρου (φωτογραφίες/ εικόνες) και μετά να το χειριζόμαστε και να λειτουργούμε χρησιμοποιώντας αυτό το μοντέλο. Ναυτικοί, μηχανικοί, αρχιτέκτονες, διακοσμητές, γλύπτες και ζωγράφοι πιθανόν όλοι έχουν ανεπτυγμένη χωροταξική νοημοσύνη</a:t>
            </a:r>
            <a:r>
              <a:rPr lang="el-GR" sz="2600" dirty="0" smtClean="0">
                <a:solidFill>
                  <a:srgbClr val="800000"/>
                </a:solidFill>
              </a:rPr>
              <a:t>.</a:t>
            </a:r>
            <a:br>
              <a:rPr lang="el-GR" sz="2600" dirty="0" smtClean="0">
                <a:solidFill>
                  <a:srgbClr val="800000"/>
                </a:solidFill>
              </a:rPr>
            </a:br>
            <a:endParaRPr lang="el-GR" sz="2600" dirty="0" smtClean="0">
              <a:solidFill>
                <a:srgbClr val="800000"/>
              </a:solidFill>
            </a:endParaRPr>
          </a:p>
          <a:p>
            <a:pPr marL="457200" indent="-457200">
              <a:buFont typeface="+mj-lt"/>
              <a:buAutoNum type="arabicPeriod"/>
            </a:pPr>
            <a:endParaRPr lang="el-GR" sz="2400" dirty="0"/>
          </a:p>
        </p:txBody>
      </p:sp>
      <p:sp>
        <p:nvSpPr>
          <p:cNvPr id="64519" name="Text Box 9"/>
          <p:cNvSpPr txBox="1">
            <a:spLocks noChangeArrowheads="1"/>
          </p:cNvSpPr>
          <p:nvPr/>
        </p:nvSpPr>
        <p:spPr bwMode="auto">
          <a:xfrm>
            <a:off x="2403475" y="5537201"/>
            <a:ext cx="184150" cy="366713"/>
          </a:xfrm>
          <a:prstGeom prst="rect">
            <a:avLst/>
          </a:prstGeom>
          <a:noFill/>
          <a:ln w="9525">
            <a:noFill/>
            <a:miter lim="800000"/>
            <a:headEnd/>
            <a:tailEnd/>
          </a:ln>
        </p:spPr>
        <p:txBody>
          <a:bodyPr wrap="none">
            <a:spAutoFit/>
          </a:bodyPr>
          <a:lstStyle/>
          <a:p>
            <a:endParaRPr lang="el-GR"/>
          </a:p>
        </p:txBody>
      </p:sp>
    </p:spTree>
    <p:extLst>
      <p:ext uri="{BB962C8B-B14F-4D97-AF65-F5344CB8AC3E}">
        <p14:creationId xmlns:p14="http://schemas.microsoft.com/office/powerpoint/2010/main" val="3517068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1180</Words>
  <Application>Microsoft Office PowerPoint</Application>
  <PresentationFormat>Ευρεία οθόνη</PresentationFormat>
  <Paragraphs>76</Paragraphs>
  <Slides>12</Slides>
  <Notes>4</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Calibri Light</vt:lpstr>
      <vt:lpstr>Comic Sans MS</vt:lpstr>
      <vt:lpstr>Θέμα του Office</vt:lpstr>
      <vt:lpstr>Ψυχοκινητικές Δεξιότητες</vt:lpstr>
      <vt:lpstr>Βαθμίδες ψυχοκινητικών στόχων </vt:lpstr>
      <vt:lpstr>Παρουσίαση του PowerPoint</vt:lpstr>
      <vt:lpstr>Παρουσίαση του PowerPoint</vt:lpstr>
      <vt:lpstr>Παρουσίαση του PowerPoint</vt:lpstr>
      <vt:lpstr>Παρουσίαση του PowerPoint</vt:lpstr>
      <vt:lpstr>Αξιολόγηση ΠΜΑ ψυχοκινητικού τομέα </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Ψυχοκινητικές Δεξιότητες</dc:title>
  <dc:creator>Vasiliki Mitropoulou</dc:creator>
  <cp:lastModifiedBy>Vasiliki Mitropoulou</cp:lastModifiedBy>
  <cp:revision>5</cp:revision>
  <dcterms:created xsi:type="dcterms:W3CDTF">2021-01-24T18:21:09Z</dcterms:created>
  <dcterms:modified xsi:type="dcterms:W3CDTF">2021-01-24T19:34:25Z</dcterms:modified>
</cp:coreProperties>
</file>