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8" r:id="rId2"/>
    <p:sldId id="280" r:id="rId3"/>
    <p:sldId id="292" r:id="rId4"/>
    <p:sldId id="261" r:id="rId5"/>
    <p:sldId id="262" r:id="rId6"/>
    <p:sldId id="269" r:id="rId7"/>
    <p:sldId id="257" r:id="rId8"/>
    <p:sldId id="263" r:id="rId9"/>
    <p:sldId id="273" r:id="rId10"/>
    <p:sldId id="291" r:id="rId1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459" autoAdjust="0"/>
    <p:restoredTop sz="94660"/>
  </p:normalViewPr>
  <p:slideViewPr>
    <p:cSldViewPr snapToGrid="0">
      <p:cViewPr varScale="1">
        <p:scale>
          <a:sx n="65" d="100"/>
          <a:sy n="65" d="100"/>
        </p:scale>
        <p:origin x="6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2D62A8-B204-49E2-BED5-7EB1B7A427FE}" type="doc">
      <dgm:prSet loTypeId="urn:microsoft.com/office/officeart/2005/8/layout/cycle5" loCatId="cycle" qsTypeId="urn:microsoft.com/office/officeart/2005/8/quickstyle/3d3" qsCatId="3D" csTypeId="urn:microsoft.com/office/officeart/2005/8/colors/colorful1#2" csCatId="colorful" phldr="1"/>
      <dgm:spPr/>
      <dgm:t>
        <a:bodyPr/>
        <a:lstStyle/>
        <a:p>
          <a:endParaRPr lang="el-GR"/>
        </a:p>
      </dgm:t>
    </dgm:pt>
    <dgm:pt modelId="{DA62726B-FC62-43C8-8CD7-5F7A869E8590}">
      <dgm:prSet phldrT="[Κείμενο]"/>
      <dgm:spPr/>
      <dgm:t>
        <a:bodyPr/>
        <a:lstStyle/>
        <a:p>
          <a:r>
            <a:rPr lang="el-GR" b="1" dirty="0" smtClean="0"/>
            <a:t>Σκοποί, Στόχοι, Μαθησιακά αποτελέσματα</a:t>
          </a:r>
          <a:endParaRPr lang="el-GR" b="1" dirty="0"/>
        </a:p>
      </dgm:t>
    </dgm:pt>
    <dgm:pt modelId="{D5CAD551-8905-4394-9E37-5772A2113094}" type="parTrans" cxnId="{42839854-5D55-48E2-A348-EEB26AF912C2}">
      <dgm:prSet/>
      <dgm:spPr/>
      <dgm:t>
        <a:bodyPr/>
        <a:lstStyle/>
        <a:p>
          <a:endParaRPr lang="el-GR"/>
        </a:p>
      </dgm:t>
    </dgm:pt>
    <dgm:pt modelId="{7FD85491-2ADE-47B1-A71D-CD6CE6BAB3D8}" type="sibTrans" cxnId="{42839854-5D55-48E2-A348-EEB26AF912C2}">
      <dgm:prSet/>
      <dgm:spPr/>
      <dgm:t>
        <a:bodyPr/>
        <a:lstStyle/>
        <a:p>
          <a:endParaRPr lang="el-GR"/>
        </a:p>
      </dgm:t>
    </dgm:pt>
    <dgm:pt modelId="{6F618611-34C8-47FD-B909-8F9C4436C9CF}">
      <dgm:prSet phldrT="[Κείμενο]"/>
      <dgm:spPr/>
      <dgm:t>
        <a:bodyPr/>
        <a:lstStyle/>
        <a:p>
          <a:r>
            <a:rPr lang="el-GR" b="1" dirty="0" smtClean="0"/>
            <a:t>Προσέγγιση, μέθοδος, στρατηγικές, τεχνικές</a:t>
          </a:r>
          <a:endParaRPr lang="el-GR" b="1" dirty="0"/>
        </a:p>
      </dgm:t>
    </dgm:pt>
    <dgm:pt modelId="{E4D66844-433B-4FF9-89AA-5732C2FAB915}" type="parTrans" cxnId="{6D46E9A7-7CF9-4D71-83A8-9276ADC5AE87}">
      <dgm:prSet/>
      <dgm:spPr/>
      <dgm:t>
        <a:bodyPr/>
        <a:lstStyle/>
        <a:p>
          <a:endParaRPr lang="el-GR"/>
        </a:p>
      </dgm:t>
    </dgm:pt>
    <dgm:pt modelId="{8AA5C303-32DD-49FA-BCE0-B2B501C6B3DC}" type="sibTrans" cxnId="{6D46E9A7-7CF9-4D71-83A8-9276ADC5AE87}">
      <dgm:prSet/>
      <dgm:spPr/>
      <dgm:t>
        <a:bodyPr/>
        <a:lstStyle/>
        <a:p>
          <a:endParaRPr lang="el-GR"/>
        </a:p>
      </dgm:t>
    </dgm:pt>
    <dgm:pt modelId="{E4E298F4-BC83-4FD7-8D3A-12B134461447}">
      <dgm:prSet phldrT="[Κείμενο]"/>
      <dgm:spPr/>
      <dgm:t>
        <a:bodyPr/>
        <a:lstStyle/>
        <a:p>
          <a:r>
            <a:rPr lang="el-GR" b="1" dirty="0" smtClean="0"/>
            <a:t>Υλικό, πηγές</a:t>
          </a:r>
          <a:endParaRPr lang="el-GR" b="1" dirty="0"/>
        </a:p>
      </dgm:t>
    </dgm:pt>
    <dgm:pt modelId="{1AC6E953-FBAB-433E-A0BD-000B516922BA}" type="parTrans" cxnId="{FA653F4C-99F4-46B2-98AD-D48193E768E8}">
      <dgm:prSet/>
      <dgm:spPr/>
      <dgm:t>
        <a:bodyPr/>
        <a:lstStyle/>
        <a:p>
          <a:endParaRPr lang="el-GR"/>
        </a:p>
      </dgm:t>
    </dgm:pt>
    <dgm:pt modelId="{DE559B15-783F-44B5-A291-4D789DE15088}" type="sibTrans" cxnId="{FA653F4C-99F4-46B2-98AD-D48193E768E8}">
      <dgm:prSet/>
      <dgm:spPr/>
      <dgm:t>
        <a:bodyPr/>
        <a:lstStyle/>
        <a:p>
          <a:endParaRPr lang="el-GR"/>
        </a:p>
      </dgm:t>
    </dgm:pt>
    <dgm:pt modelId="{EF7417AA-A95E-4989-939A-4A50885322F3}">
      <dgm:prSet phldrT="[Κείμενο]"/>
      <dgm:spPr/>
      <dgm:t>
        <a:bodyPr/>
        <a:lstStyle/>
        <a:p>
          <a:r>
            <a:rPr lang="el-GR" b="1" dirty="0" smtClean="0"/>
            <a:t>Αξιολόγηση</a:t>
          </a:r>
          <a:endParaRPr lang="el-GR" b="1" dirty="0"/>
        </a:p>
      </dgm:t>
    </dgm:pt>
    <dgm:pt modelId="{A157BE54-45C3-475B-8386-85ACF986C668}" type="parTrans" cxnId="{996316DB-87A5-4B85-926B-5BC7FDA9AF26}">
      <dgm:prSet/>
      <dgm:spPr/>
      <dgm:t>
        <a:bodyPr/>
        <a:lstStyle/>
        <a:p>
          <a:endParaRPr lang="el-GR"/>
        </a:p>
      </dgm:t>
    </dgm:pt>
    <dgm:pt modelId="{40270B1A-1030-4E7B-B671-D660CFD0A41A}" type="sibTrans" cxnId="{996316DB-87A5-4B85-926B-5BC7FDA9AF26}">
      <dgm:prSet/>
      <dgm:spPr/>
      <dgm:t>
        <a:bodyPr/>
        <a:lstStyle/>
        <a:p>
          <a:endParaRPr lang="el-GR"/>
        </a:p>
      </dgm:t>
    </dgm:pt>
    <dgm:pt modelId="{7C33FB67-5E6D-4F0F-9712-9DA8CB550A46}" type="pres">
      <dgm:prSet presAssocID="{5C2D62A8-B204-49E2-BED5-7EB1B7A427FE}" presName="cycle" presStyleCnt="0">
        <dgm:presLayoutVars>
          <dgm:dir/>
          <dgm:resizeHandles val="exact"/>
        </dgm:presLayoutVars>
      </dgm:prSet>
      <dgm:spPr/>
      <dgm:t>
        <a:bodyPr/>
        <a:lstStyle/>
        <a:p>
          <a:endParaRPr lang="el-GR"/>
        </a:p>
      </dgm:t>
    </dgm:pt>
    <dgm:pt modelId="{7065B1BD-53BC-407D-9D75-019BBCD8CE36}" type="pres">
      <dgm:prSet presAssocID="{DA62726B-FC62-43C8-8CD7-5F7A869E8590}" presName="node" presStyleLbl="node1" presStyleIdx="0" presStyleCnt="4">
        <dgm:presLayoutVars>
          <dgm:bulletEnabled val="1"/>
        </dgm:presLayoutVars>
      </dgm:prSet>
      <dgm:spPr/>
      <dgm:t>
        <a:bodyPr/>
        <a:lstStyle/>
        <a:p>
          <a:endParaRPr lang="el-GR"/>
        </a:p>
      </dgm:t>
    </dgm:pt>
    <dgm:pt modelId="{CDBCE1D5-1B51-427C-A1E7-C53347C455B2}" type="pres">
      <dgm:prSet presAssocID="{DA62726B-FC62-43C8-8CD7-5F7A869E8590}" presName="spNode" presStyleCnt="0"/>
      <dgm:spPr/>
    </dgm:pt>
    <dgm:pt modelId="{CB8DF530-8A1A-4441-B080-C714A06EBF19}" type="pres">
      <dgm:prSet presAssocID="{7FD85491-2ADE-47B1-A71D-CD6CE6BAB3D8}" presName="sibTrans" presStyleLbl="sibTrans1D1" presStyleIdx="0" presStyleCnt="4"/>
      <dgm:spPr/>
      <dgm:t>
        <a:bodyPr/>
        <a:lstStyle/>
        <a:p>
          <a:endParaRPr lang="el-GR"/>
        </a:p>
      </dgm:t>
    </dgm:pt>
    <dgm:pt modelId="{653932C5-FEC3-41AD-946B-E99FD4C0233A}" type="pres">
      <dgm:prSet presAssocID="{6F618611-34C8-47FD-B909-8F9C4436C9CF}" presName="node" presStyleLbl="node1" presStyleIdx="1" presStyleCnt="4">
        <dgm:presLayoutVars>
          <dgm:bulletEnabled val="1"/>
        </dgm:presLayoutVars>
      </dgm:prSet>
      <dgm:spPr/>
      <dgm:t>
        <a:bodyPr/>
        <a:lstStyle/>
        <a:p>
          <a:endParaRPr lang="el-GR"/>
        </a:p>
      </dgm:t>
    </dgm:pt>
    <dgm:pt modelId="{6C4F77D4-1F46-4E41-AE6C-978A8DE746F7}" type="pres">
      <dgm:prSet presAssocID="{6F618611-34C8-47FD-B909-8F9C4436C9CF}" presName="spNode" presStyleCnt="0"/>
      <dgm:spPr/>
    </dgm:pt>
    <dgm:pt modelId="{FFEDE47C-619F-42B5-9226-A305B8FA78A0}" type="pres">
      <dgm:prSet presAssocID="{8AA5C303-32DD-49FA-BCE0-B2B501C6B3DC}" presName="sibTrans" presStyleLbl="sibTrans1D1" presStyleIdx="1" presStyleCnt="4"/>
      <dgm:spPr/>
      <dgm:t>
        <a:bodyPr/>
        <a:lstStyle/>
        <a:p>
          <a:endParaRPr lang="el-GR"/>
        </a:p>
      </dgm:t>
    </dgm:pt>
    <dgm:pt modelId="{AB53CF7F-B16F-482E-8A56-8CBE70ADF6D0}" type="pres">
      <dgm:prSet presAssocID="{E4E298F4-BC83-4FD7-8D3A-12B134461447}" presName="node" presStyleLbl="node1" presStyleIdx="2" presStyleCnt="4">
        <dgm:presLayoutVars>
          <dgm:bulletEnabled val="1"/>
        </dgm:presLayoutVars>
      </dgm:prSet>
      <dgm:spPr/>
      <dgm:t>
        <a:bodyPr/>
        <a:lstStyle/>
        <a:p>
          <a:endParaRPr lang="el-GR"/>
        </a:p>
      </dgm:t>
    </dgm:pt>
    <dgm:pt modelId="{C2648221-C1C1-416B-84D9-241B18994641}" type="pres">
      <dgm:prSet presAssocID="{E4E298F4-BC83-4FD7-8D3A-12B134461447}" presName="spNode" presStyleCnt="0"/>
      <dgm:spPr/>
    </dgm:pt>
    <dgm:pt modelId="{3CD77683-CD30-4E53-BE98-F4F903A4A41B}" type="pres">
      <dgm:prSet presAssocID="{DE559B15-783F-44B5-A291-4D789DE15088}" presName="sibTrans" presStyleLbl="sibTrans1D1" presStyleIdx="2" presStyleCnt="4"/>
      <dgm:spPr/>
      <dgm:t>
        <a:bodyPr/>
        <a:lstStyle/>
        <a:p>
          <a:endParaRPr lang="el-GR"/>
        </a:p>
      </dgm:t>
    </dgm:pt>
    <dgm:pt modelId="{705E3C0F-19ED-4A4E-87F5-3971AF6A72D0}" type="pres">
      <dgm:prSet presAssocID="{EF7417AA-A95E-4989-939A-4A50885322F3}" presName="node" presStyleLbl="node1" presStyleIdx="3" presStyleCnt="4">
        <dgm:presLayoutVars>
          <dgm:bulletEnabled val="1"/>
        </dgm:presLayoutVars>
      </dgm:prSet>
      <dgm:spPr/>
      <dgm:t>
        <a:bodyPr/>
        <a:lstStyle/>
        <a:p>
          <a:endParaRPr lang="el-GR"/>
        </a:p>
      </dgm:t>
    </dgm:pt>
    <dgm:pt modelId="{5ABAD169-5633-4580-95E0-2BD6B37BA960}" type="pres">
      <dgm:prSet presAssocID="{EF7417AA-A95E-4989-939A-4A50885322F3}" presName="spNode" presStyleCnt="0"/>
      <dgm:spPr/>
    </dgm:pt>
    <dgm:pt modelId="{A240B1D6-D029-4894-9CF9-DC84B6B04E0D}" type="pres">
      <dgm:prSet presAssocID="{40270B1A-1030-4E7B-B671-D660CFD0A41A}" presName="sibTrans" presStyleLbl="sibTrans1D1" presStyleIdx="3" presStyleCnt="4"/>
      <dgm:spPr/>
      <dgm:t>
        <a:bodyPr/>
        <a:lstStyle/>
        <a:p>
          <a:endParaRPr lang="el-GR"/>
        </a:p>
      </dgm:t>
    </dgm:pt>
  </dgm:ptLst>
  <dgm:cxnLst>
    <dgm:cxn modelId="{A38FD603-0CD9-46E9-8EF0-84194AC3E9E0}" type="presOf" srcId="{EF7417AA-A95E-4989-939A-4A50885322F3}" destId="{705E3C0F-19ED-4A4E-87F5-3971AF6A72D0}" srcOrd="0" destOrd="0" presId="urn:microsoft.com/office/officeart/2005/8/layout/cycle5"/>
    <dgm:cxn modelId="{A490CAC9-8C29-4D67-8C39-9986806299E4}" type="presOf" srcId="{5C2D62A8-B204-49E2-BED5-7EB1B7A427FE}" destId="{7C33FB67-5E6D-4F0F-9712-9DA8CB550A46}" srcOrd="0" destOrd="0" presId="urn:microsoft.com/office/officeart/2005/8/layout/cycle5"/>
    <dgm:cxn modelId="{134228EA-341B-4C29-BB01-5FEB898AD253}" type="presOf" srcId="{6F618611-34C8-47FD-B909-8F9C4436C9CF}" destId="{653932C5-FEC3-41AD-946B-E99FD4C0233A}" srcOrd="0" destOrd="0" presId="urn:microsoft.com/office/officeart/2005/8/layout/cycle5"/>
    <dgm:cxn modelId="{6D46E9A7-7CF9-4D71-83A8-9276ADC5AE87}" srcId="{5C2D62A8-B204-49E2-BED5-7EB1B7A427FE}" destId="{6F618611-34C8-47FD-B909-8F9C4436C9CF}" srcOrd="1" destOrd="0" parTransId="{E4D66844-433B-4FF9-89AA-5732C2FAB915}" sibTransId="{8AA5C303-32DD-49FA-BCE0-B2B501C6B3DC}"/>
    <dgm:cxn modelId="{F9854F06-6CC2-4745-96F7-4A3358459F11}" type="presOf" srcId="{7FD85491-2ADE-47B1-A71D-CD6CE6BAB3D8}" destId="{CB8DF530-8A1A-4441-B080-C714A06EBF19}" srcOrd="0" destOrd="0" presId="urn:microsoft.com/office/officeart/2005/8/layout/cycle5"/>
    <dgm:cxn modelId="{7674B589-C302-4585-818C-D2C914124095}" type="presOf" srcId="{DE559B15-783F-44B5-A291-4D789DE15088}" destId="{3CD77683-CD30-4E53-BE98-F4F903A4A41B}" srcOrd="0" destOrd="0" presId="urn:microsoft.com/office/officeart/2005/8/layout/cycle5"/>
    <dgm:cxn modelId="{FA653F4C-99F4-46B2-98AD-D48193E768E8}" srcId="{5C2D62A8-B204-49E2-BED5-7EB1B7A427FE}" destId="{E4E298F4-BC83-4FD7-8D3A-12B134461447}" srcOrd="2" destOrd="0" parTransId="{1AC6E953-FBAB-433E-A0BD-000B516922BA}" sibTransId="{DE559B15-783F-44B5-A291-4D789DE15088}"/>
    <dgm:cxn modelId="{7A0A49D2-ADA3-4C15-A3AB-CC8C2ED61DB3}" type="presOf" srcId="{8AA5C303-32DD-49FA-BCE0-B2B501C6B3DC}" destId="{FFEDE47C-619F-42B5-9226-A305B8FA78A0}" srcOrd="0" destOrd="0" presId="urn:microsoft.com/office/officeart/2005/8/layout/cycle5"/>
    <dgm:cxn modelId="{8BF5D1C3-5CEA-40DC-9DB8-C60B114577A7}" type="presOf" srcId="{DA62726B-FC62-43C8-8CD7-5F7A869E8590}" destId="{7065B1BD-53BC-407D-9D75-019BBCD8CE36}" srcOrd="0" destOrd="0" presId="urn:microsoft.com/office/officeart/2005/8/layout/cycle5"/>
    <dgm:cxn modelId="{AF55ACBE-7D2C-48E6-B2B8-B815113A566A}" type="presOf" srcId="{40270B1A-1030-4E7B-B671-D660CFD0A41A}" destId="{A240B1D6-D029-4894-9CF9-DC84B6B04E0D}" srcOrd="0" destOrd="0" presId="urn:microsoft.com/office/officeart/2005/8/layout/cycle5"/>
    <dgm:cxn modelId="{42839854-5D55-48E2-A348-EEB26AF912C2}" srcId="{5C2D62A8-B204-49E2-BED5-7EB1B7A427FE}" destId="{DA62726B-FC62-43C8-8CD7-5F7A869E8590}" srcOrd="0" destOrd="0" parTransId="{D5CAD551-8905-4394-9E37-5772A2113094}" sibTransId="{7FD85491-2ADE-47B1-A71D-CD6CE6BAB3D8}"/>
    <dgm:cxn modelId="{996316DB-87A5-4B85-926B-5BC7FDA9AF26}" srcId="{5C2D62A8-B204-49E2-BED5-7EB1B7A427FE}" destId="{EF7417AA-A95E-4989-939A-4A50885322F3}" srcOrd="3" destOrd="0" parTransId="{A157BE54-45C3-475B-8386-85ACF986C668}" sibTransId="{40270B1A-1030-4E7B-B671-D660CFD0A41A}"/>
    <dgm:cxn modelId="{3720E903-8086-4241-AAC3-FC24E3B0C89C}" type="presOf" srcId="{E4E298F4-BC83-4FD7-8D3A-12B134461447}" destId="{AB53CF7F-B16F-482E-8A56-8CBE70ADF6D0}" srcOrd="0" destOrd="0" presId="urn:microsoft.com/office/officeart/2005/8/layout/cycle5"/>
    <dgm:cxn modelId="{1FB20F00-16C6-45A5-B0B7-414CF265731F}" type="presParOf" srcId="{7C33FB67-5E6D-4F0F-9712-9DA8CB550A46}" destId="{7065B1BD-53BC-407D-9D75-019BBCD8CE36}" srcOrd="0" destOrd="0" presId="urn:microsoft.com/office/officeart/2005/8/layout/cycle5"/>
    <dgm:cxn modelId="{57BC0917-6E04-49F4-B9B2-13D750340BD5}" type="presParOf" srcId="{7C33FB67-5E6D-4F0F-9712-9DA8CB550A46}" destId="{CDBCE1D5-1B51-427C-A1E7-C53347C455B2}" srcOrd="1" destOrd="0" presId="urn:microsoft.com/office/officeart/2005/8/layout/cycle5"/>
    <dgm:cxn modelId="{4D52E1B0-7FC8-40CF-BC96-8CCA6CF063FA}" type="presParOf" srcId="{7C33FB67-5E6D-4F0F-9712-9DA8CB550A46}" destId="{CB8DF530-8A1A-4441-B080-C714A06EBF19}" srcOrd="2" destOrd="0" presId="urn:microsoft.com/office/officeart/2005/8/layout/cycle5"/>
    <dgm:cxn modelId="{CBBECA66-9AA4-4D57-A3C2-0932B932B9CC}" type="presParOf" srcId="{7C33FB67-5E6D-4F0F-9712-9DA8CB550A46}" destId="{653932C5-FEC3-41AD-946B-E99FD4C0233A}" srcOrd="3" destOrd="0" presId="urn:microsoft.com/office/officeart/2005/8/layout/cycle5"/>
    <dgm:cxn modelId="{9CBAC695-7B94-4294-A37E-6FA14E0F4624}" type="presParOf" srcId="{7C33FB67-5E6D-4F0F-9712-9DA8CB550A46}" destId="{6C4F77D4-1F46-4E41-AE6C-978A8DE746F7}" srcOrd="4" destOrd="0" presId="urn:microsoft.com/office/officeart/2005/8/layout/cycle5"/>
    <dgm:cxn modelId="{778AC5A7-A4DE-42D9-960E-B7F6A63EE370}" type="presParOf" srcId="{7C33FB67-5E6D-4F0F-9712-9DA8CB550A46}" destId="{FFEDE47C-619F-42B5-9226-A305B8FA78A0}" srcOrd="5" destOrd="0" presId="urn:microsoft.com/office/officeart/2005/8/layout/cycle5"/>
    <dgm:cxn modelId="{C3E09F4B-DBC2-4630-B46C-1E0DEC527F29}" type="presParOf" srcId="{7C33FB67-5E6D-4F0F-9712-9DA8CB550A46}" destId="{AB53CF7F-B16F-482E-8A56-8CBE70ADF6D0}" srcOrd="6" destOrd="0" presId="urn:microsoft.com/office/officeart/2005/8/layout/cycle5"/>
    <dgm:cxn modelId="{44179F41-B776-44A7-B9B5-53DE5BF50FDB}" type="presParOf" srcId="{7C33FB67-5E6D-4F0F-9712-9DA8CB550A46}" destId="{C2648221-C1C1-416B-84D9-241B18994641}" srcOrd="7" destOrd="0" presId="urn:microsoft.com/office/officeart/2005/8/layout/cycle5"/>
    <dgm:cxn modelId="{42C5DF94-3D64-4463-8890-B85255EF8180}" type="presParOf" srcId="{7C33FB67-5E6D-4F0F-9712-9DA8CB550A46}" destId="{3CD77683-CD30-4E53-BE98-F4F903A4A41B}" srcOrd="8" destOrd="0" presId="urn:microsoft.com/office/officeart/2005/8/layout/cycle5"/>
    <dgm:cxn modelId="{9B2BC432-FAFD-40FC-BA47-9684C780E73A}" type="presParOf" srcId="{7C33FB67-5E6D-4F0F-9712-9DA8CB550A46}" destId="{705E3C0F-19ED-4A4E-87F5-3971AF6A72D0}" srcOrd="9" destOrd="0" presId="urn:microsoft.com/office/officeart/2005/8/layout/cycle5"/>
    <dgm:cxn modelId="{B7855553-7751-4374-830F-723D33D0D332}" type="presParOf" srcId="{7C33FB67-5E6D-4F0F-9712-9DA8CB550A46}" destId="{5ABAD169-5633-4580-95E0-2BD6B37BA960}" srcOrd="10" destOrd="0" presId="urn:microsoft.com/office/officeart/2005/8/layout/cycle5"/>
    <dgm:cxn modelId="{89B9DF6F-913F-4B49-B707-C6F07A700881}" type="presParOf" srcId="{7C33FB67-5E6D-4F0F-9712-9DA8CB550A46}" destId="{A240B1D6-D029-4894-9CF9-DC84B6B04E0D}"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65B1BD-53BC-407D-9D75-019BBCD8CE36}">
      <dsp:nvSpPr>
        <dsp:cNvPr id="0" name=""/>
        <dsp:cNvSpPr/>
      </dsp:nvSpPr>
      <dsp:spPr>
        <a:xfrm>
          <a:off x="2321718" y="174"/>
          <a:ext cx="1452562" cy="944165"/>
        </a:xfrm>
        <a:prstGeom prst="roundRect">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b="1" kern="1200" dirty="0" smtClean="0"/>
            <a:t>Σκοποί, Στόχοι, Μαθησιακά αποτελέσματα</a:t>
          </a:r>
          <a:endParaRPr lang="el-GR" sz="1300" b="1" kern="1200" dirty="0"/>
        </a:p>
      </dsp:txBody>
      <dsp:txXfrm>
        <a:off x="2367808" y="46264"/>
        <a:ext cx="1360382" cy="851985"/>
      </dsp:txXfrm>
    </dsp:sp>
    <dsp:sp modelId="{CB8DF530-8A1A-4441-B080-C714A06EBF19}">
      <dsp:nvSpPr>
        <dsp:cNvPr id="0" name=""/>
        <dsp:cNvSpPr/>
      </dsp:nvSpPr>
      <dsp:spPr>
        <a:xfrm>
          <a:off x="1488257" y="472257"/>
          <a:ext cx="3119485" cy="3119485"/>
        </a:xfrm>
        <a:custGeom>
          <a:avLst/>
          <a:gdLst/>
          <a:ahLst/>
          <a:cxnLst/>
          <a:rect l="0" t="0" r="0" b="0"/>
          <a:pathLst>
            <a:path>
              <a:moveTo>
                <a:pt x="2486503" y="305186"/>
              </a:moveTo>
              <a:arcTo wR="1559742" hR="1559742" stAng="18387232" swAng="1633569"/>
            </a:path>
          </a:pathLst>
        </a:custGeom>
        <a:noFill/>
        <a:ln w="6350" cap="flat" cmpd="sng" algn="ctr">
          <a:solidFill>
            <a:schemeClr val="accent2">
              <a:hueOff val="0"/>
              <a:satOff val="0"/>
              <a:lumOff val="0"/>
              <a:alphaOff val="0"/>
            </a:schemeClr>
          </a:solidFill>
          <a:prstDash val="solid"/>
          <a:miter lim="800000"/>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653932C5-FEC3-41AD-946B-E99FD4C0233A}">
      <dsp:nvSpPr>
        <dsp:cNvPr id="0" name=""/>
        <dsp:cNvSpPr/>
      </dsp:nvSpPr>
      <dsp:spPr>
        <a:xfrm>
          <a:off x="3881461" y="1559917"/>
          <a:ext cx="1452562" cy="944165"/>
        </a:xfrm>
        <a:prstGeom prst="round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b="1" kern="1200" dirty="0" smtClean="0"/>
            <a:t>Προσέγγιση, μέθοδος, στρατηγικές, τεχνικές</a:t>
          </a:r>
          <a:endParaRPr lang="el-GR" sz="1300" b="1" kern="1200" dirty="0"/>
        </a:p>
      </dsp:txBody>
      <dsp:txXfrm>
        <a:off x="3927551" y="1606007"/>
        <a:ext cx="1360382" cy="851985"/>
      </dsp:txXfrm>
    </dsp:sp>
    <dsp:sp modelId="{FFEDE47C-619F-42B5-9226-A305B8FA78A0}">
      <dsp:nvSpPr>
        <dsp:cNvPr id="0" name=""/>
        <dsp:cNvSpPr/>
      </dsp:nvSpPr>
      <dsp:spPr>
        <a:xfrm>
          <a:off x="1488257" y="472257"/>
          <a:ext cx="3119485" cy="3119485"/>
        </a:xfrm>
        <a:custGeom>
          <a:avLst/>
          <a:gdLst/>
          <a:ahLst/>
          <a:cxnLst/>
          <a:rect l="0" t="0" r="0" b="0"/>
          <a:pathLst>
            <a:path>
              <a:moveTo>
                <a:pt x="2957789" y="2251307"/>
              </a:moveTo>
              <a:arcTo wR="1559742" hR="1559742" stAng="1579199" swAng="1633569"/>
            </a:path>
          </a:pathLst>
        </a:custGeom>
        <a:noFill/>
        <a:ln w="6350" cap="flat" cmpd="sng" algn="ctr">
          <a:solidFill>
            <a:schemeClr val="accent3">
              <a:hueOff val="0"/>
              <a:satOff val="0"/>
              <a:lumOff val="0"/>
              <a:alphaOff val="0"/>
            </a:schemeClr>
          </a:solidFill>
          <a:prstDash val="solid"/>
          <a:miter lim="800000"/>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AB53CF7F-B16F-482E-8A56-8CBE70ADF6D0}">
      <dsp:nvSpPr>
        <dsp:cNvPr id="0" name=""/>
        <dsp:cNvSpPr/>
      </dsp:nvSpPr>
      <dsp:spPr>
        <a:xfrm>
          <a:off x="2321718" y="3119659"/>
          <a:ext cx="1452562" cy="944165"/>
        </a:xfrm>
        <a:prstGeom prst="roundRect">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b="1" kern="1200" dirty="0" smtClean="0"/>
            <a:t>Υλικό, πηγές</a:t>
          </a:r>
          <a:endParaRPr lang="el-GR" sz="1300" b="1" kern="1200" dirty="0"/>
        </a:p>
      </dsp:txBody>
      <dsp:txXfrm>
        <a:off x="2367808" y="3165749"/>
        <a:ext cx="1360382" cy="851985"/>
      </dsp:txXfrm>
    </dsp:sp>
    <dsp:sp modelId="{3CD77683-CD30-4E53-BE98-F4F903A4A41B}">
      <dsp:nvSpPr>
        <dsp:cNvPr id="0" name=""/>
        <dsp:cNvSpPr/>
      </dsp:nvSpPr>
      <dsp:spPr>
        <a:xfrm>
          <a:off x="1488257" y="472257"/>
          <a:ext cx="3119485" cy="3119485"/>
        </a:xfrm>
        <a:custGeom>
          <a:avLst/>
          <a:gdLst/>
          <a:ahLst/>
          <a:cxnLst/>
          <a:rect l="0" t="0" r="0" b="0"/>
          <a:pathLst>
            <a:path>
              <a:moveTo>
                <a:pt x="632981" y="2814299"/>
              </a:moveTo>
              <a:arcTo wR="1559742" hR="1559742" stAng="7587232" swAng="1633569"/>
            </a:path>
          </a:pathLst>
        </a:custGeom>
        <a:noFill/>
        <a:ln w="6350" cap="flat" cmpd="sng" algn="ctr">
          <a:solidFill>
            <a:schemeClr val="accent4">
              <a:hueOff val="0"/>
              <a:satOff val="0"/>
              <a:lumOff val="0"/>
              <a:alphaOff val="0"/>
            </a:schemeClr>
          </a:solidFill>
          <a:prstDash val="solid"/>
          <a:miter lim="800000"/>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705E3C0F-19ED-4A4E-87F5-3971AF6A72D0}">
      <dsp:nvSpPr>
        <dsp:cNvPr id="0" name=""/>
        <dsp:cNvSpPr/>
      </dsp:nvSpPr>
      <dsp:spPr>
        <a:xfrm>
          <a:off x="761975" y="1559917"/>
          <a:ext cx="1452562" cy="944165"/>
        </a:xfrm>
        <a:prstGeom prst="roundRect">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b="1" kern="1200" dirty="0" smtClean="0"/>
            <a:t>Αξιολόγηση</a:t>
          </a:r>
          <a:endParaRPr lang="el-GR" sz="1300" b="1" kern="1200" dirty="0"/>
        </a:p>
      </dsp:txBody>
      <dsp:txXfrm>
        <a:off x="808065" y="1606007"/>
        <a:ext cx="1360382" cy="851985"/>
      </dsp:txXfrm>
    </dsp:sp>
    <dsp:sp modelId="{A240B1D6-D029-4894-9CF9-DC84B6B04E0D}">
      <dsp:nvSpPr>
        <dsp:cNvPr id="0" name=""/>
        <dsp:cNvSpPr/>
      </dsp:nvSpPr>
      <dsp:spPr>
        <a:xfrm>
          <a:off x="1488257" y="472257"/>
          <a:ext cx="3119485" cy="3119485"/>
        </a:xfrm>
        <a:custGeom>
          <a:avLst/>
          <a:gdLst/>
          <a:ahLst/>
          <a:cxnLst/>
          <a:rect l="0" t="0" r="0" b="0"/>
          <a:pathLst>
            <a:path>
              <a:moveTo>
                <a:pt x="161695" y="868178"/>
              </a:moveTo>
              <a:arcTo wR="1559742" hR="1559742" stAng="12379199" swAng="1633569"/>
            </a:path>
          </a:pathLst>
        </a:custGeom>
        <a:noFill/>
        <a:ln w="6350" cap="flat" cmpd="sng" algn="ctr">
          <a:solidFill>
            <a:schemeClr val="accent5">
              <a:hueOff val="0"/>
              <a:satOff val="0"/>
              <a:lumOff val="0"/>
              <a:alphaOff val="0"/>
            </a:schemeClr>
          </a:solidFill>
          <a:prstDash val="solid"/>
          <a:miter lim="800000"/>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03C9F9-5595-4200-94E7-8B3085196DFE}" type="datetimeFigureOut">
              <a:rPr lang="el-GR" smtClean="0"/>
              <a:t>27/1/2021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0E9D14-88BE-4C8E-B33D-8BACEA1282CE}" type="slidenum">
              <a:rPr lang="el-GR" smtClean="0"/>
              <a:t>‹#›</a:t>
            </a:fld>
            <a:endParaRPr lang="el-GR"/>
          </a:p>
        </p:txBody>
      </p:sp>
    </p:spTree>
    <p:extLst>
      <p:ext uri="{BB962C8B-B14F-4D97-AF65-F5344CB8AC3E}">
        <p14:creationId xmlns:p14="http://schemas.microsoft.com/office/powerpoint/2010/main" val="1993390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36E43F46-1AE1-4AF1-8EBB-FF3E19E15222}" type="datetimeFigureOut">
              <a:rPr lang="el-GR" smtClean="0"/>
              <a:t>27/1/2021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96B90BD-8176-47F9-8F48-964976FA7C98}" type="slidenum">
              <a:rPr lang="el-GR" smtClean="0"/>
              <a:t>‹#›</a:t>
            </a:fld>
            <a:endParaRPr lang="el-GR"/>
          </a:p>
        </p:txBody>
      </p:sp>
    </p:spTree>
    <p:extLst>
      <p:ext uri="{BB962C8B-B14F-4D97-AF65-F5344CB8AC3E}">
        <p14:creationId xmlns:p14="http://schemas.microsoft.com/office/powerpoint/2010/main" val="1452103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6E43F46-1AE1-4AF1-8EBB-FF3E19E15222}" type="datetimeFigureOut">
              <a:rPr lang="el-GR" smtClean="0"/>
              <a:t>27/1/2021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96B90BD-8176-47F9-8F48-964976FA7C98}" type="slidenum">
              <a:rPr lang="el-GR" smtClean="0"/>
              <a:t>‹#›</a:t>
            </a:fld>
            <a:endParaRPr lang="el-GR"/>
          </a:p>
        </p:txBody>
      </p:sp>
    </p:spTree>
    <p:extLst>
      <p:ext uri="{BB962C8B-B14F-4D97-AF65-F5344CB8AC3E}">
        <p14:creationId xmlns:p14="http://schemas.microsoft.com/office/powerpoint/2010/main" val="3076187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6E43F46-1AE1-4AF1-8EBB-FF3E19E15222}" type="datetimeFigureOut">
              <a:rPr lang="el-GR" smtClean="0"/>
              <a:t>27/1/2021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96B90BD-8176-47F9-8F48-964976FA7C98}" type="slidenum">
              <a:rPr lang="el-GR" smtClean="0"/>
              <a:t>‹#›</a:t>
            </a:fld>
            <a:endParaRPr lang="el-GR"/>
          </a:p>
        </p:txBody>
      </p:sp>
    </p:spTree>
    <p:extLst>
      <p:ext uri="{BB962C8B-B14F-4D97-AF65-F5344CB8AC3E}">
        <p14:creationId xmlns:p14="http://schemas.microsoft.com/office/powerpoint/2010/main" val="2482590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6E43F46-1AE1-4AF1-8EBB-FF3E19E15222}" type="datetimeFigureOut">
              <a:rPr lang="el-GR" smtClean="0"/>
              <a:t>27/1/2021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96B90BD-8176-47F9-8F48-964976FA7C98}" type="slidenum">
              <a:rPr lang="el-GR" smtClean="0"/>
              <a:t>‹#›</a:t>
            </a:fld>
            <a:endParaRPr lang="el-GR"/>
          </a:p>
        </p:txBody>
      </p:sp>
    </p:spTree>
    <p:extLst>
      <p:ext uri="{BB962C8B-B14F-4D97-AF65-F5344CB8AC3E}">
        <p14:creationId xmlns:p14="http://schemas.microsoft.com/office/powerpoint/2010/main" val="764966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36E43F46-1AE1-4AF1-8EBB-FF3E19E15222}" type="datetimeFigureOut">
              <a:rPr lang="el-GR" smtClean="0"/>
              <a:t>27/1/2021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96B90BD-8176-47F9-8F48-964976FA7C98}" type="slidenum">
              <a:rPr lang="el-GR" smtClean="0"/>
              <a:t>‹#›</a:t>
            </a:fld>
            <a:endParaRPr lang="el-GR"/>
          </a:p>
        </p:txBody>
      </p:sp>
    </p:spTree>
    <p:extLst>
      <p:ext uri="{BB962C8B-B14F-4D97-AF65-F5344CB8AC3E}">
        <p14:creationId xmlns:p14="http://schemas.microsoft.com/office/powerpoint/2010/main" val="1679821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36E43F46-1AE1-4AF1-8EBB-FF3E19E15222}" type="datetimeFigureOut">
              <a:rPr lang="el-GR" smtClean="0"/>
              <a:t>27/1/2021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96B90BD-8176-47F9-8F48-964976FA7C98}" type="slidenum">
              <a:rPr lang="el-GR" smtClean="0"/>
              <a:t>‹#›</a:t>
            </a:fld>
            <a:endParaRPr lang="el-GR"/>
          </a:p>
        </p:txBody>
      </p:sp>
    </p:spTree>
    <p:extLst>
      <p:ext uri="{BB962C8B-B14F-4D97-AF65-F5344CB8AC3E}">
        <p14:creationId xmlns:p14="http://schemas.microsoft.com/office/powerpoint/2010/main" val="1836948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6E43F46-1AE1-4AF1-8EBB-FF3E19E15222}" type="datetimeFigureOut">
              <a:rPr lang="el-GR" smtClean="0"/>
              <a:t>27/1/2021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A96B90BD-8176-47F9-8F48-964976FA7C98}" type="slidenum">
              <a:rPr lang="el-GR" smtClean="0"/>
              <a:t>‹#›</a:t>
            </a:fld>
            <a:endParaRPr lang="el-GR"/>
          </a:p>
        </p:txBody>
      </p:sp>
    </p:spTree>
    <p:extLst>
      <p:ext uri="{BB962C8B-B14F-4D97-AF65-F5344CB8AC3E}">
        <p14:creationId xmlns:p14="http://schemas.microsoft.com/office/powerpoint/2010/main" val="2012358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36E43F46-1AE1-4AF1-8EBB-FF3E19E15222}" type="datetimeFigureOut">
              <a:rPr lang="el-GR" smtClean="0"/>
              <a:t>27/1/2021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A96B90BD-8176-47F9-8F48-964976FA7C98}" type="slidenum">
              <a:rPr lang="el-GR" smtClean="0"/>
              <a:t>‹#›</a:t>
            </a:fld>
            <a:endParaRPr lang="el-GR"/>
          </a:p>
        </p:txBody>
      </p:sp>
    </p:spTree>
    <p:extLst>
      <p:ext uri="{BB962C8B-B14F-4D97-AF65-F5344CB8AC3E}">
        <p14:creationId xmlns:p14="http://schemas.microsoft.com/office/powerpoint/2010/main" val="2991598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6E43F46-1AE1-4AF1-8EBB-FF3E19E15222}" type="datetimeFigureOut">
              <a:rPr lang="el-GR" smtClean="0"/>
              <a:t>27/1/2021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A96B90BD-8176-47F9-8F48-964976FA7C98}" type="slidenum">
              <a:rPr lang="el-GR" smtClean="0"/>
              <a:t>‹#›</a:t>
            </a:fld>
            <a:endParaRPr lang="el-GR"/>
          </a:p>
        </p:txBody>
      </p:sp>
    </p:spTree>
    <p:extLst>
      <p:ext uri="{BB962C8B-B14F-4D97-AF65-F5344CB8AC3E}">
        <p14:creationId xmlns:p14="http://schemas.microsoft.com/office/powerpoint/2010/main" val="2689887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36E43F46-1AE1-4AF1-8EBB-FF3E19E15222}" type="datetimeFigureOut">
              <a:rPr lang="el-GR" smtClean="0"/>
              <a:t>27/1/2021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96B90BD-8176-47F9-8F48-964976FA7C98}" type="slidenum">
              <a:rPr lang="el-GR" smtClean="0"/>
              <a:t>‹#›</a:t>
            </a:fld>
            <a:endParaRPr lang="el-GR"/>
          </a:p>
        </p:txBody>
      </p:sp>
    </p:spTree>
    <p:extLst>
      <p:ext uri="{BB962C8B-B14F-4D97-AF65-F5344CB8AC3E}">
        <p14:creationId xmlns:p14="http://schemas.microsoft.com/office/powerpoint/2010/main" val="2205268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36E43F46-1AE1-4AF1-8EBB-FF3E19E15222}" type="datetimeFigureOut">
              <a:rPr lang="el-GR" smtClean="0"/>
              <a:t>27/1/2021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96B90BD-8176-47F9-8F48-964976FA7C98}" type="slidenum">
              <a:rPr lang="el-GR" smtClean="0"/>
              <a:t>‹#›</a:t>
            </a:fld>
            <a:endParaRPr lang="el-GR"/>
          </a:p>
        </p:txBody>
      </p:sp>
    </p:spTree>
    <p:extLst>
      <p:ext uri="{BB962C8B-B14F-4D97-AF65-F5344CB8AC3E}">
        <p14:creationId xmlns:p14="http://schemas.microsoft.com/office/powerpoint/2010/main" val="1446431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E43F46-1AE1-4AF1-8EBB-FF3E19E15222}" type="datetimeFigureOut">
              <a:rPr lang="el-GR" smtClean="0"/>
              <a:t>27/1/2021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6B90BD-8176-47F9-8F48-964976FA7C98}" type="slidenum">
              <a:rPr lang="el-GR" smtClean="0"/>
              <a:t>‹#›</a:t>
            </a:fld>
            <a:endParaRPr lang="el-GR"/>
          </a:p>
        </p:txBody>
      </p:sp>
    </p:spTree>
    <p:extLst>
      <p:ext uri="{BB962C8B-B14F-4D97-AF65-F5344CB8AC3E}">
        <p14:creationId xmlns:p14="http://schemas.microsoft.com/office/powerpoint/2010/main" val="223346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Εξάγωνο 1"/>
          <p:cNvSpPr/>
          <p:nvPr/>
        </p:nvSpPr>
        <p:spPr>
          <a:xfrm>
            <a:off x="2008094" y="573741"/>
            <a:ext cx="8301318" cy="5289177"/>
          </a:xfrm>
          <a:prstGeom prst="hexagon">
            <a:avLst/>
          </a:prstGeom>
          <a:effectLst>
            <a:glow rad="228600">
              <a:schemeClr val="accent5">
                <a:satMod val="175000"/>
                <a:alpha val="40000"/>
              </a:schemeClr>
            </a:glow>
            <a:innerShdw blurRad="114300">
              <a:prstClr val="black"/>
            </a:innerShdw>
            <a:reflection blurRad="6350" stA="50000" endA="275" endPos="40000" dist="101600" dir="5400000" sy="-100000" algn="bl" rotWithShape="0"/>
            <a:softEdge rad="635000"/>
          </a:effectLst>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TextBox 17"/>
          <p:cNvSpPr txBox="1"/>
          <p:nvPr/>
        </p:nvSpPr>
        <p:spPr>
          <a:xfrm>
            <a:off x="2729753" y="2009161"/>
            <a:ext cx="6858000" cy="2246769"/>
          </a:xfrm>
          <a:prstGeom prst="rect">
            <a:avLst/>
          </a:prstGeom>
          <a:noFill/>
        </p:spPr>
        <p:txBody>
          <a:bodyPr wrap="square" rtlCol="0">
            <a:spAutoFit/>
          </a:bodyPr>
          <a:lstStyle/>
          <a:p>
            <a:pPr algn="ctr"/>
            <a:endParaRPr lang="el-GR" sz="2800" b="1" dirty="0" smtClean="0">
              <a:solidFill>
                <a:srgbClr val="0070C0"/>
              </a:solidFill>
              <a:latin typeface="Arial Rounded MT Bold" pitchFamily="34" charset="0"/>
            </a:endParaRPr>
          </a:p>
          <a:p>
            <a:pPr algn="ctr"/>
            <a:r>
              <a:rPr lang="el-GR" sz="4400" b="1" dirty="0">
                <a:solidFill>
                  <a:srgbClr val="FFFF00"/>
                </a:solidFill>
              </a:rPr>
              <a:t>Η αξιολόγηση στα νέα Προγράμματα Σπουδών</a:t>
            </a:r>
            <a:endParaRPr lang="el-GR" sz="4400" b="1" dirty="0">
              <a:solidFill>
                <a:srgbClr val="FFFF00"/>
              </a:solidFill>
              <a:latin typeface="Arial Rounded MT Bold" pitchFamily="34" charset="0"/>
            </a:endParaRPr>
          </a:p>
          <a:p>
            <a:endParaRPr lang="en-US" sz="2400" dirty="0">
              <a:solidFill>
                <a:schemeClr val="tx2">
                  <a:lumMod val="50000"/>
                </a:schemeClr>
              </a:solidFill>
              <a:latin typeface="Arial Rounded MT Bold" pitchFamily="34" charset="0"/>
            </a:endParaRPr>
          </a:p>
        </p:txBody>
      </p:sp>
      <p:sp>
        <p:nvSpPr>
          <p:cNvPr id="3" name="Ορθογώνιο 2"/>
          <p:cNvSpPr/>
          <p:nvPr/>
        </p:nvSpPr>
        <p:spPr>
          <a:xfrm>
            <a:off x="4146037" y="4372491"/>
            <a:ext cx="3693448" cy="523220"/>
          </a:xfrm>
          <a:prstGeom prst="rect">
            <a:avLst/>
          </a:prstGeom>
        </p:spPr>
        <p:txBody>
          <a:bodyPr wrap="none">
            <a:spAutoFit/>
          </a:bodyPr>
          <a:lstStyle/>
          <a:p>
            <a:pPr algn="ctr"/>
            <a:r>
              <a:rPr lang="el-GR" sz="2800" dirty="0"/>
              <a:t>Βασιλική Μητροπούλου</a:t>
            </a:r>
            <a:endParaRPr lang="el-GR" sz="2800" dirty="0"/>
          </a:p>
        </p:txBody>
      </p:sp>
    </p:spTree>
    <p:extLst>
      <p:ext uri="{BB962C8B-B14F-4D97-AF65-F5344CB8AC3E}">
        <p14:creationId xmlns:p14="http://schemas.microsoft.com/office/powerpoint/2010/main" val="3158613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223683" y="0"/>
            <a:ext cx="8924365" cy="646331"/>
          </a:xfrm>
          <a:prstGeom prst="rect">
            <a:avLst/>
          </a:prstGeom>
          <a:noFill/>
        </p:spPr>
        <p:txBody>
          <a:bodyPr wrap="square" rtlCol="0">
            <a:spAutoFit/>
          </a:bodyPr>
          <a:lstStyle/>
          <a:p>
            <a:pPr algn="ctr">
              <a:tabLst>
                <a:tab pos="93663" algn="l"/>
              </a:tabLst>
            </a:pPr>
            <a:r>
              <a:rPr lang="el-GR" sz="3600" dirty="0" smtClean="0">
                <a:latin typeface="+mj-lt"/>
              </a:rPr>
              <a:t>Κριτήρια Αξιολόγησης</a:t>
            </a:r>
            <a:endParaRPr lang="en-US" sz="3600" dirty="0">
              <a:latin typeface="+mj-lt"/>
            </a:endParaRPr>
          </a:p>
        </p:txBody>
      </p:sp>
      <p:sp>
        <p:nvSpPr>
          <p:cNvPr id="3" name="Θέση περιεχομένου 2"/>
          <p:cNvSpPr>
            <a:spLocks noGrp="1"/>
          </p:cNvSpPr>
          <p:nvPr>
            <p:ph idx="1"/>
          </p:nvPr>
        </p:nvSpPr>
        <p:spPr>
          <a:xfrm>
            <a:off x="293594" y="646330"/>
            <a:ext cx="10515600" cy="6090645"/>
          </a:xfrm>
        </p:spPr>
        <p:txBody>
          <a:bodyPr>
            <a:normAutofit fontScale="62500" lnSpcReduction="20000"/>
          </a:bodyPr>
          <a:lstStyle/>
          <a:p>
            <a:pPr>
              <a:spcAft>
                <a:spcPts val="600"/>
              </a:spcAft>
            </a:pPr>
            <a:r>
              <a:rPr lang="el-GR" dirty="0" smtClean="0"/>
              <a:t>Τα </a:t>
            </a:r>
            <a:r>
              <a:rPr lang="el-GR" dirty="0"/>
              <a:t>βασικά θέματα διέπονται από τη φιλοσοφία, του ΠΣ; </a:t>
            </a:r>
          </a:p>
          <a:p>
            <a:pPr>
              <a:spcAft>
                <a:spcPts val="600"/>
              </a:spcAft>
            </a:pPr>
            <a:r>
              <a:rPr lang="el-GR" dirty="0"/>
              <a:t>Υπάρχει συμβατότητα ανάμεσα στη διδακτική μεθοδολογία και προσέγγιση και στην οργάνωση των βασικών θεμάτων του ΠΣ;</a:t>
            </a:r>
          </a:p>
          <a:p>
            <a:pPr>
              <a:spcAft>
                <a:spcPts val="600"/>
              </a:spcAft>
            </a:pPr>
            <a:r>
              <a:rPr lang="el-GR" dirty="0"/>
              <a:t>Παρέχει ευκαιρίες για μάθηση και ανάπτυξη γνώσεων, δεξιοτήτων και στάσεων; </a:t>
            </a:r>
            <a:endParaRPr lang="el-GR" dirty="0" smtClean="0"/>
          </a:p>
          <a:p>
            <a:r>
              <a:rPr lang="el-GR" dirty="0"/>
              <a:t>Περιλαμβάνονται διαφορετικά είδη αξιολόγησης; </a:t>
            </a:r>
          </a:p>
          <a:p>
            <a:r>
              <a:rPr lang="el-GR" dirty="0"/>
              <a:t>Προτείνεται ποικιλία μεθόδων και τεχνικών αξιολόγησης, ώστε να αξιολογούνται γνώσεις, δεξιότητες και στάσεις;</a:t>
            </a:r>
          </a:p>
          <a:p>
            <a:r>
              <a:rPr lang="el-GR" dirty="0" smtClean="0"/>
              <a:t>βασίζεται </a:t>
            </a:r>
            <a:r>
              <a:rPr lang="el-GR" dirty="0"/>
              <a:t>στα προσδοκώμενα μαθησιακά αποτελέσματα;</a:t>
            </a:r>
          </a:p>
          <a:p>
            <a:r>
              <a:rPr lang="el-GR" dirty="0"/>
              <a:t>Περιλαμβάνονται διαφορετικά επίπεδα κατάκτησης της γνώσης και των αναμενόμενων δεξιοτήτων;</a:t>
            </a:r>
          </a:p>
          <a:p>
            <a:r>
              <a:rPr lang="el-GR" dirty="0"/>
              <a:t>Οι θεματικές ενότητες ανταποκρίνονται στους σκοπούς και τους στόχους του ΠΣ; </a:t>
            </a:r>
          </a:p>
          <a:p>
            <a:pPr algn="just">
              <a:spcAft>
                <a:spcPts val="600"/>
              </a:spcAft>
            </a:pPr>
            <a:r>
              <a:rPr lang="el-GR" dirty="0"/>
              <a:t>Υπάρχει σπειροειδής μορφή οργάνωσης των θεματικών ενοτήτων; </a:t>
            </a:r>
          </a:p>
          <a:p>
            <a:pPr algn="just">
              <a:spcAft>
                <a:spcPts val="600"/>
              </a:spcAft>
            </a:pPr>
            <a:r>
              <a:rPr lang="el-GR" dirty="0"/>
              <a:t>Υπάρχει ποικιλία δραστηριοτήτων; </a:t>
            </a:r>
          </a:p>
          <a:p>
            <a:pPr algn="just">
              <a:spcAft>
                <a:spcPts val="600"/>
              </a:spcAft>
            </a:pPr>
            <a:r>
              <a:rPr lang="el-GR" dirty="0" smtClean="0"/>
              <a:t>Παρέχει </a:t>
            </a:r>
            <a:r>
              <a:rPr lang="el-GR" dirty="0"/>
              <a:t>ευκαιρίες για εμβάθυνση και για γόνιμο διάλογο;</a:t>
            </a:r>
          </a:p>
          <a:p>
            <a:r>
              <a:rPr lang="el-GR" dirty="0"/>
              <a:t>Προάγουν οι δραστηριότητες τις γνωστικές ικανότητες, τις στάσεις και τις δεξιότητες των μαθητών; </a:t>
            </a:r>
          </a:p>
          <a:p>
            <a:r>
              <a:rPr lang="el-GR" dirty="0"/>
              <a:t>Υπάρχουν διεπιστημονικές και άλλες διαθεματικές δραστηριότητες; </a:t>
            </a:r>
          </a:p>
          <a:p>
            <a:pPr lvl="0"/>
            <a:r>
              <a:rPr lang="el-GR" dirty="0"/>
              <a:t>Οι προτεινόμενες δραστηριότητες αναπτύσσουν τη φαντασία και τη δημιουργικότητα των μαθητών</a:t>
            </a:r>
            <a:r>
              <a:rPr lang="el-GR" dirty="0" smtClean="0"/>
              <a:t>;</a:t>
            </a:r>
            <a:endParaRPr lang="el-GR" b="1" dirty="0"/>
          </a:p>
          <a:p>
            <a:pPr>
              <a:spcAft>
                <a:spcPts val="600"/>
              </a:spcAft>
            </a:pPr>
            <a:r>
              <a:rPr lang="el-GR" dirty="0"/>
              <a:t>Προσφέρεται το υλικό για διεπιστημονική προσέγγιση και για την υλοποίηση συνθετικών εργασιών (</a:t>
            </a:r>
            <a:r>
              <a:rPr lang="el-GR" dirty="0" err="1"/>
              <a:t>projetcs</a:t>
            </a:r>
            <a:r>
              <a:rPr lang="el-GR" dirty="0"/>
              <a:t>); </a:t>
            </a:r>
          </a:p>
          <a:p>
            <a:pPr marL="457200" indent="-457200">
              <a:buFont typeface="Wingdings" panose="05000000000000000000" pitchFamily="2" charset="2"/>
              <a:buChar char="§"/>
            </a:pPr>
            <a:endParaRPr lang="el-GR" dirty="0"/>
          </a:p>
          <a:p>
            <a:pPr marL="457200" indent="-457200">
              <a:buFont typeface="Wingdings" panose="05000000000000000000" pitchFamily="2" charset="2"/>
              <a:buChar char="§"/>
            </a:pPr>
            <a:endParaRPr lang="el-GR" dirty="0"/>
          </a:p>
          <a:p>
            <a:pPr marL="0" indent="0">
              <a:buNone/>
            </a:pPr>
            <a:endParaRPr lang="el-GR" dirty="0"/>
          </a:p>
        </p:txBody>
      </p:sp>
    </p:spTree>
    <p:extLst>
      <p:ext uri="{BB962C8B-B14F-4D97-AF65-F5344CB8AC3E}">
        <p14:creationId xmlns:p14="http://schemas.microsoft.com/office/powerpoint/2010/main" val="1446513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905000" y="914400"/>
            <a:ext cx="8382000" cy="523220"/>
          </a:xfrm>
          <a:prstGeom prst="rect">
            <a:avLst/>
          </a:prstGeom>
          <a:noFill/>
        </p:spPr>
        <p:txBody>
          <a:bodyPr wrap="square" rtlCol="0">
            <a:spAutoFit/>
          </a:bodyPr>
          <a:lstStyle/>
          <a:p>
            <a:r>
              <a:rPr lang="el-GR" sz="2800" b="1" dirty="0">
                <a:solidFill>
                  <a:srgbClr val="0070C0"/>
                </a:solidFill>
              </a:rPr>
              <a:t>Αξιολόγηση της σχέσης των δομικών στοιχείων του ΑΠ  </a:t>
            </a:r>
            <a:endParaRPr lang="en-US" sz="2800" b="1" dirty="0">
              <a:solidFill>
                <a:srgbClr val="0070C0"/>
              </a:solidFill>
              <a:latin typeface="Arial Rounded MT Bold" pitchFamily="34" charset="0"/>
            </a:endParaRPr>
          </a:p>
        </p:txBody>
      </p:sp>
      <p:graphicFrame>
        <p:nvGraphicFramePr>
          <p:cNvPr id="10" name="9 - Διάγραμμα"/>
          <p:cNvGraphicFramePr/>
          <p:nvPr/>
        </p:nvGraphicFramePr>
        <p:xfrm>
          <a:off x="3048000" y="16764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5870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17177" y="1"/>
            <a:ext cx="10515600" cy="914400"/>
          </a:xfrm>
        </p:spPr>
        <p:txBody>
          <a:bodyPr/>
          <a:lstStyle/>
          <a:p>
            <a:r>
              <a:rPr lang="el-GR" dirty="0" smtClean="0"/>
              <a:t>Η αξιολόγηση </a:t>
            </a:r>
            <a:endParaRPr lang="el-GR" dirty="0"/>
          </a:p>
        </p:txBody>
      </p:sp>
      <p:sp>
        <p:nvSpPr>
          <p:cNvPr id="3" name="Θέση περιεχομένου 2"/>
          <p:cNvSpPr>
            <a:spLocks noGrp="1"/>
          </p:cNvSpPr>
          <p:nvPr>
            <p:ph idx="1"/>
          </p:nvPr>
        </p:nvSpPr>
        <p:spPr>
          <a:xfrm>
            <a:off x="582706" y="1045695"/>
            <a:ext cx="10515600" cy="5637493"/>
          </a:xfrm>
        </p:spPr>
        <p:txBody>
          <a:bodyPr>
            <a:normAutofit fontScale="92500" lnSpcReduction="10000"/>
          </a:bodyPr>
          <a:lstStyle/>
          <a:p>
            <a:r>
              <a:rPr lang="el-GR" dirty="0" smtClean="0"/>
              <a:t>δεν </a:t>
            </a:r>
            <a:r>
              <a:rPr lang="el-GR" dirty="0"/>
              <a:t>μπορεί να είναι μια </a:t>
            </a:r>
            <a:r>
              <a:rPr lang="el-GR" dirty="0" err="1"/>
              <a:t>αποπλαισιωμένη</a:t>
            </a:r>
            <a:r>
              <a:rPr lang="el-GR" dirty="0"/>
              <a:t> δραστηριότητα, που λειτουργεί ανεξάρτητα από τη μαθησιακή διαδικασία. </a:t>
            </a:r>
            <a:endParaRPr lang="el-GR" dirty="0" smtClean="0"/>
          </a:p>
          <a:p>
            <a:r>
              <a:rPr lang="el-GR" dirty="0"/>
              <a:t>αποτελεί κριτική διαδικασία, η οποία εμπεριέχεται στη διδακτική/μαθησιακή διαδικασία. </a:t>
            </a:r>
          </a:p>
          <a:p>
            <a:r>
              <a:rPr lang="el-GR" dirty="0" smtClean="0"/>
              <a:t>είναι </a:t>
            </a:r>
            <a:r>
              <a:rPr lang="el-GR" dirty="0"/>
              <a:t>η κρίση σχετικά με συγκεκριμένα χαρακτηριστικά, η εκτίμηση της αξίας τους. </a:t>
            </a:r>
            <a:endParaRPr lang="el-GR" dirty="0" smtClean="0"/>
          </a:p>
          <a:p>
            <a:r>
              <a:rPr lang="el-GR" dirty="0" smtClean="0"/>
              <a:t>περιλαμβάνει </a:t>
            </a:r>
            <a:r>
              <a:rPr lang="el-GR" dirty="0"/>
              <a:t>τόσο τη βαθμολόγηση των επιδόσεων του μαθητή όσο και την ερμηνεία των αποτελεσμάτων της σύμφωνα </a:t>
            </a:r>
            <a:r>
              <a:rPr lang="el-GR" dirty="0" smtClean="0"/>
              <a:t>με συγκεκριμένα κριτήρια. </a:t>
            </a:r>
            <a:endParaRPr lang="el-GR" dirty="0"/>
          </a:p>
          <a:p>
            <a:pPr>
              <a:lnSpc>
                <a:spcPct val="80000"/>
              </a:lnSpc>
            </a:pPr>
            <a:r>
              <a:rPr lang="el-GR" altLang="el-GR" u="sng" dirty="0"/>
              <a:t>ΥΑ 409/1994 «Αξιολόγηση μαθητών Γυμνασίου»</a:t>
            </a:r>
          </a:p>
          <a:p>
            <a:pPr>
              <a:lnSpc>
                <a:spcPct val="80000"/>
              </a:lnSpc>
              <a:buNone/>
            </a:pPr>
            <a:r>
              <a:rPr lang="el-GR" altLang="el-GR" dirty="0"/>
              <a:t>  «</a:t>
            </a:r>
            <a:r>
              <a:rPr lang="el-GR" altLang="el-GR" i="1" dirty="0"/>
              <a:t>Η αξιολόγηση δεν αναφέρεται μόνο στην επίδοση του μαθητή αλλά και σε άλλα χαρακτηριστικά του όπως είναι η </a:t>
            </a:r>
            <a:r>
              <a:rPr lang="el-GR" altLang="el-GR" b="1" i="1" dirty="0"/>
              <a:t>προσπάθεια</a:t>
            </a:r>
            <a:r>
              <a:rPr lang="el-GR" altLang="el-GR" i="1" dirty="0"/>
              <a:t> που καταβάλλει, το </a:t>
            </a:r>
            <a:r>
              <a:rPr lang="el-GR" altLang="el-GR" b="1" i="1" dirty="0"/>
              <a:t>ενδιαφέρον </a:t>
            </a:r>
            <a:r>
              <a:rPr lang="el-GR" altLang="el-GR" i="1" dirty="0"/>
              <a:t>του, οι </a:t>
            </a:r>
            <a:r>
              <a:rPr lang="el-GR" altLang="el-GR" b="1" i="1" dirty="0"/>
              <a:t>πρωτοβουλίες </a:t>
            </a:r>
            <a:r>
              <a:rPr lang="el-GR" altLang="el-GR" i="1" dirty="0"/>
              <a:t>που αναπτύσσει, η  </a:t>
            </a:r>
            <a:r>
              <a:rPr lang="el-GR" altLang="el-GR" b="1" i="1" dirty="0"/>
              <a:t>δημιουργικότητά </a:t>
            </a:r>
            <a:r>
              <a:rPr lang="el-GR" altLang="el-GR" i="1" dirty="0"/>
              <a:t>του, η </a:t>
            </a:r>
            <a:r>
              <a:rPr lang="el-GR" altLang="el-GR" b="1" i="1" dirty="0"/>
              <a:t>συνεργασία</a:t>
            </a:r>
            <a:r>
              <a:rPr lang="el-GR" altLang="el-GR" i="1" dirty="0"/>
              <a:t> του με άλλα άτομα και ο </a:t>
            </a:r>
            <a:r>
              <a:rPr lang="el-GR" altLang="el-GR" b="1" i="1" dirty="0"/>
              <a:t>σεβασμός</a:t>
            </a:r>
            <a:r>
              <a:rPr lang="el-GR" altLang="el-GR" i="1" dirty="0"/>
              <a:t> των κανόνων του σχολείου».</a:t>
            </a:r>
          </a:p>
          <a:p>
            <a:pPr marL="0" indent="0">
              <a:buNone/>
            </a:pPr>
            <a:endParaRPr lang="el-GR" dirty="0"/>
          </a:p>
          <a:p>
            <a:endParaRPr lang="el-GR" dirty="0"/>
          </a:p>
        </p:txBody>
      </p:sp>
    </p:spTree>
    <p:extLst>
      <p:ext uri="{BB962C8B-B14F-4D97-AF65-F5344CB8AC3E}">
        <p14:creationId xmlns:p14="http://schemas.microsoft.com/office/powerpoint/2010/main" val="746099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842682"/>
          </a:xfrm>
        </p:spPr>
        <p:txBody>
          <a:bodyPr/>
          <a:lstStyle/>
          <a:p>
            <a:pPr algn="ctr"/>
            <a:r>
              <a:rPr lang="el-GR" dirty="0" smtClean="0"/>
              <a:t>Παιδαγωγικός ρόλος της αξιολόγησης</a:t>
            </a:r>
            <a:endParaRPr lang="el-GR" dirty="0"/>
          </a:p>
        </p:txBody>
      </p:sp>
      <p:sp>
        <p:nvSpPr>
          <p:cNvPr id="3" name="Θέση περιεχομένου 2"/>
          <p:cNvSpPr>
            <a:spLocks noGrp="1"/>
          </p:cNvSpPr>
          <p:nvPr>
            <p:ph idx="1"/>
          </p:nvPr>
        </p:nvSpPr>
        <p:spPr>
          <a:xfrm>
            <a:off x="304800" y="1108447"/>
            <a:ext cx="11887200" cy="5749553"/>
          </a:xfrm>
        </p:spPr>
        <p:txBody>
          <a:bodyPr>
            <a:normAutofit/>
          </a:bodyPr>
          <a:lstStyle/>
          <a:p>
            <a:r>
              <a:rPr lang="el-GR" sz="3200" dirty="0" smtClean="0"/>
              <a:t>Η βασική λειτουργία της αξιολόγησης είναι παιδαγωγική και αποσκοπεί στην ανατροφοδότηση των ατόμων που ενέχονται σ’ αυτήν. </a:t>
            </a:r>
          </a:p>
          <a:p>
            <a:r>
              <a:rPr lang="el-GR" sz="3200" dirty="0" smtClean="0"/>
              <a:t>Το περιεχόμενο της αξιολόγησης πρέπει να βρίσκεται σε άμεση αντιστοίχιση με τους σκοπούς και το περιεχόμενο της διδασκαλίας (εγκυρότητα). </a:t>
            </a:r>
          </a:p>
          <a:p>
            <a:r>
              <a:rPr lang="el-GR" sz="3200" dirty="0" smtClean="0"/>
              <a:t>Τα όργανα και οι διαδικασίες της αξιολόγησης πρέπει να τα διακρίνει η αντικειμενικότητα, η διακριτικότητα, η αξιοπιστία και η πρακτικότητα.  </a:t>
            </a:r>
          </a:p>
          <a:p>
            <a:r>
              <a:rPr lang="el-GR" sz="3200" dirty="0" smtClean="0"/>
              <a:t>Η τελική αξιολόγηση βασίζεται σε διαχρονικές διαδικασίες.</a:t>
            </a:r>
            <a:endParaRPr lang="el-GR" sz="3200" dirty="0"/>
          </a:p>
        </p:txBody>
      </p:sp>
    </p:spTree>
    <p:extLst>
      <p:ext uri="{BB962C8B-B14F-4D97-AF65-F5344CB8AC3E}">
        <p14:creationId xmlns:p14="http://schemas.microsoft.com/office/powerpoint/2010/main" val="479009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normAutofit/>
          </a:bodyPr>
          <a:lstStyle/>
          <a:p>
            <a:r>
              <a:rPr lang="el-GR" sz="3600" dirty="0" smtClean="0"/>
              <a:t>Αξιολόγηση λαμβάνει χώρα σε όλα τα στάδια της εκπαιδευτικής διαδικασίας</a:t>
            </a:r>
            <a:endParaRPr lang="el-GR" sz="3600" dirty="0"/>
          </a:p>
        </p:txBody>
      </p:sp>
      <p:sp>
        <p:nvSpPr>
          <p:cNvPr id="3" name="Θέση περιεχομένου 2"/>
          <p:cNvSpPr>
            <a:spLocks noGrp="1"/>
          </p:cNvSpPr>
          <p:nvPr>
            <p:ph idx="1"/>
          </p:nvPr>
        </p:nvSpPr>
        <p:spPr>
          <a:xfrm>
            <a:off x="838200" y="1578077"/>
            <a:ext cx="10515600" cy="4952847"/>
          </a:xfrm>
        </p:spPr>
        <p:txBody>
          <a:bodyPr>
            <a:normAutofit lnSpcReduction="10000"/>
          </a:bodyPr>
          <a:lstStyle/>
          <a:p>
            <a:r>
              <a:rPr lang="el-GR" b="1" dirty="0" smtClean="0">
                <a:solidFill>
                  <a:srgbClr val="800000"/>
                </a:solidFill>
              </a:rPr>
              <a:t>Αξιολόγηση πριν τη διδασκαλία</a:t>
            </a:r>
            <a:r>
              <a:rPr lang="el-GR" dirty="0" smtClean="0"/>
              <a:t>: • καθορισμός των στόχων • προσδιορισμός της ετοιμότητας των μαθητών • επιλογή εκπαιδευτικών στρατηγικών, συγκέντρωση απαιτούμενων υλικών • σχεδιασμός τελικής αξιολόγησης </a:t>
            </a:r>
          </a:p>
          <a:p>
            <a:r>
              <a:rPr lang="el-GR" b="1" dirty="0" smtClean="0">
                <a:solidFill>
                  <a:srgbClr val="800000"/>
                </a:solidFill>
              </a:rPr>
              <a:t>Αξιολόγηση κατά τη διάρκεια της διδασκαλίας: </a:t>
            </a:r>
            <a:r>
              <a:rPr lang="el-GR" dirty="0" smtClean="0"/>
              <a:t>• εφαρμογή εκπαιδευτικών διαδικασιών • προσδιορισμός της επίτευξης των στόχων • επίπεδο μάθησης των μαθητών </a:t>
            </a:r>
          </a:p>
          <a:p>
            <a:r>
              <a:rPr lang="el-GR" b="1" dirty="0" smtClean="0">
                <a:solidFill>
                  <a:srgbClr val="800000"/>
                </a:solidFill>
              </a:rPr>
              <a:t>Αξιολόγηση μετά την διδασκαλία</a:t>
            </a:r>
            <a:r>
              <a:rPr lang="el-GR" dirty="0" smtClean="0"/>
              <a:t>: • εκτίμηση της αποτελεσματικότητας των εκπαιδευτικών στρατηγικών • προσδιορισμός του βαθμού στον οποίο έχουν επιτευχθεί οι στόχοι • επανεκτίμηση της ετοιμότητας των μαθητών</a:t>
            </a:r>
          </a:p>
          <a:p>
            <a:r>
              <a:rPr lang="el-GR" dirty="0"/>
              <a:t>δίνεται έμφαση στην αξιοποίηση της </a:t>
            </a:r>
            <a:r>
              <a:rPr lang="el-GR" b="1" dirty="0">
                <a:solidFill>
                  <a:srgbClr val="800000"/>
                </a:solidFill>
              </a:rPr>
              <a:t>διαμορφωτικής αξιολόγησης</a:t>
            </a:r>
            <a:r>
              <a:rPr lang="el-GR" dirty="0"/>
              <a:t>, </a:t>
            </a:r>
          </a:p>
        </p:txBody>
      </p:sp>
    </p:spTree>
    <p:extLst>
      <p:ext uri="{BB962C8B-B14F-4D97-AF65-F5344CB8AC3E}">
        <p14:creationId xmlns:p14="http://schemas.microsoft.com/office/powerpoint/2010/main" val="434264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96213" y="179296"/>
            <a:ext cx="11629623" cy="963613"/>
          </a:xfrm>
        </p:spPr>
        <p:txBody>
          <a:bodyPr>
            <a:normAutofit fontScale="90000"/>
          </a:bodyPr>
          <a:lstStyle/>
          <a:p>
            <a:r>
              <a:rPr lang="en-US" sz="4000" dirty="0" err="1"/>
              <a:t>Στ</a:t>
            </a:r>
            <a:r>
              <a:rPr lang="en-US" sz="4000" dirty="0"/>
              <a:t>α νέα ΠΣ θα περιλαμβάνονται δείκτες αξιολόγησης των μαθησιακών αποτελεσμάτων ώστε να διευκολύνεται</a:t>
            </a:r>
            <a:r>
              <a:rPr lang="en-US" dirty="0"/>
              <a:t>:</a:t>
            </a:r>
            <a:endParaRPr lang="el-GR" dirty="0"/>
          </a:p>
        </p:txBody>
      </p:sp>
      <p:sp>
        <p:nvSpPr>
          <p:cNvPr id="15363" name="Rectangle 3">
            <a:extLst>
              <a:ext uri="{FF2B5EF4-FFF2-40B4-BE49-F238E27FC236}">
                <a16:creationId xmlns:a16="http://schemas.microsoft.com/office/drawing/2014/main" id="{F70123E5-6125-4B72-B2F1-2068597D6344}"/>
              </a:ext>
            </a:extLst>
          </p:cNvPr>
          <p:cNvSpPr>
            <a:spLocks noGrp="1" noChangeArrowheads="1"/>
          </p:cNvSpPr>
          <p:nvPr>
            <p:ph type="body" idx="1"/>
          </p:nvPr>
        </p:nvSpPr>
        <p:spPr>
          <a:xfrm>
            <a:off x="161366" y="1481070"/>
            <a:ext cx="11654116" cy="5376930"/>
          </a:xfrm>
        </p:spPr>
        <p:txBody>
          <a:bodyPr>
            <a:normAutofit/>
          </a:bodyPr>
          <a:lstStyle/>
          <a:p>
            <a:pPr>
              <a:lnSpc>
                <a:spcPct val="80000"/>
              </a:lnSpc>
              <a:defRPr/>
            </a:pPr>
            <a:r>
              <a:rPr lang="el-GR" altLang="el-GR" b="1" dirty="0" smtClean="0">
                <a:solidFill>
                  <a:srgbClr val="C00000"/>
                </a:solidFill>
              </a:rPr>
              <a:t>Αρχική </a:t>
            </a:r>
            <a:r>
              <a:rPr lang="el-GR" altLang="el-GR" b="1" dirty="0">
                <a:solidFill>
                  <a:srgbClr val="C00000"/>
                </a:solidFill>
              </a:rPr>
              <a:t>ή</a:t>
            </a:r>
            <a:r>
              <a:rPr lang="el-GR" altLang="el-GR" dirty="0">
                <a:solidFill>
                  <a:srgbClr val="C00000"/>
                </a:solidFill>
              </a:rPr>
              <a:t> </a:t>
            </a:r>
            <a:r>
              <a:rPr lang="el-GR" altLang="el-GR" b="1" dirty="0" smtClean="0">
                <a:solidFill>
                  <a:srgbClr val="C00000"/>
                </a:solidFill>
              </a:rPr>
              <a:t>Διαγνωστική </a:t>
            </a:r>
            <a:r>
              <a:rPr lang="el-GR" altLang="el-GR" b="1" dirty="0">
                <a:solidFill>
                  <a:srgbClr val="C00000"/>
                </a:solidFill>
              </a:rPr>
              <a:t>αξιολόγηση </a:t>
            </a:r>
            <a:r>
              <a:rPr lang="el-GR" altLang="el-GR" dirty="0"/>
              <a:t>αποσκοπεί στον προσδιορισμό του επιπέδου των γνώσεων, των ενδιαφερόντων και των πιθανών προβλημάτων του μαθητή </a:t>
            </a:r>
          </a:p>
          <a:p>
            <a:pPr>
              <a:lnSpc>
                <a:spcPct val="80000"/>
              </a:lnSpc>
              <a:defRPr/>
            </a:pPr>
            <a:r>
              <a:rPr lang="el-GR" altLang="el-GR" b="1" dirty="0" smtClean="0">
                <a:solidFill>
                  <a:srgbClr val="C00000"/>
                </a:solidFill>
              </a:rPr>
              <a:t>Διαμορφωτική </a:t>
            </a:r>
            <a:r>
              <a:rPr lang="el-GR" altLang="el-GR" dirty="0">
                <a:solidFill>
                  <a:srgbClr val="C00000"/>
                </a:solidFill>
              </a:rPr>
              <a:t>- </a:t>
            </a:r>
            <a:r>
              <a:rPr lang="el-GR" altLang="el-GR" b="1" dirty="0">
                <a:solidFill>
                  <a:srgbClr val="C00000"/>
                </a:solidFill>
              </a:rPr>
              <a:t>σταδιακή</a:t>
            </a:r>
            <a:r>
              <a:rPr lang="el-GR" altLang="el-GR" b="1" dirty="0" smtClean="0">
                <a:solidFill>
                  <a:srgbClr val="C00000"/>
                </a:solidFill>
              </a:rPr>
              <a:t> </a:t>
            </a:r>
            <a:r>
              <a:rPr lang="el-GR" altLang="el-GR" b="1" dirty="0">
                <a:solidFill>
                  <a:srgbClr val="C00000"/>
                </a:solidFill>
              </a:rPr>
              <a:t>αξιολόγηση </a:t>
            </a:r>
            <a:r>
              <a:rPr lang="el-GR" altLang="el-GR" dirty="0"/>
              <a:t>έχει α) πληροφοριακό χαρακτήρα και αποσκοπεί στον έλεγχο της πορείας του μαθητή για την κατάκτηση συγκεκριμένου εκπαιδευτικού στόχου και β) </a:t>
            </a:r>
            <a:r>
              <a:rPr lang="el-GR" altLang="el-GR" dirty="0" err="1"/>
              <a:t>ανατροφοδοτικό</a:t>
            </a:r>
            <a:r>
              <a:rPr lang="el-GR" altLang="el-GR" dirty="0"/>
              <a:t> χαρακτήρα και ενδιαφέρεται για τις αιτίες που οδήγησαν στο συγκεκριμένο αποτέλεσμα, με σκοπό βελτιωτικές εκπαιδευτικές παρεμβάσεις</a:t>
            </a:r>
          </a:p>
          <a:p>
            <a:pPr>
              <a:lnSpc>
                <a:spcPct val="80000"/>
              </a:lnSpc>
              <a:defRPr/>
            </a:pPr>
            <a:r>
              <a:rPr lang="el-GR" altLang="el-GR" b="1" dirty="0" smtClean="0">
                <a:solidFill>
                  <a:srgbClr val="C00000"/>
                </a:solidFill>
              </a:rPr>
              <a:t>Τελική </a:t>
            </a:r>
            <a:r>
              <a:rPr lang="el-GR" altLang="el-GR" b="1" dirty="0">
                <a:solidFill>
                  <a:srgbClr val="C00000"/>
                </a:solidFill>
              </a:rPr>
              <a:t>ή αθροιστική </a:t>
            </a:r>
            <a:r>
              <a:rPr lang="el-GR" altLang="el-GR" b="1" dirty="0" smtClean="0">
                <a:solidFill>
                  <a:srgbClr val="C00000"/>
                </a:solidFill>
              </a:rPr>
              <a:t>ή συνολική αξιολόγηση </a:t>
            </a:r>
            <a:r>
              <a:rPr lang="el-GR" altLang="el-GR" dirty="0" smtClean="0"/>
              <a:t>προκειμένου </a:t>
            </a:r>
            <a:r>
              <a:rPr lang="el-GR" altLang="el-GR" dirty="0"/>
              <a:t>να εκτιμηθεί η συνολική επίτευξη των διδακτικών και παιδαγωγικών στόχων   (προκύπτει από τα στοιχεία που συγκεντρώνουμε και ελέγχουμε καθ’ όλη τη διάρκεια των μαθημάτων κι όχι από την εικόνα των παιδιών όταν τα εξετάσουμε γραπτά ή προφορικά</a:t>
            </a:r>
            <a:r>
              <a:rPr lang="el-GR" altLang="el-GR" dirty="0">
                <a:solidFill>
                  <a:srgbClr val="C00000"/>
                </a:solidFill>
              </a:rPr>
              <a:t>)</a:t>
            </a:r>
          </a:p>
          <a:p>
            <a:pPr algn="r" eaLnBrk="1" hangingPunct="1">
              <a:lnSpc>
                <a:spcPct val="80000"/>
              </a:lnSpc>
              <a:buFont typeface="Wingdings" panose="05000000000000000000" pitchFamily="2" charset="2"/>
              <a:buNone/>
              <a:defRPr/>
            </a:pPr>
            <a:r>
              <a:rPr lang="el-GR" altLang="el-GR" dirty="0"/>
              <a:t>                                           </a:t>
            </a:r>
            <a:r>
              <a:rPr lang="el-GR" altLang="el-GR" sz="1500" dirty="0" smtClean="0"/>
              <a:t>                                          </a:t>
            </a:r>
            <a:r>
              <a:rPr lang="el-GR" altLang="el-GR" sz="1500" dirty="0"/>
              <a:t>(</a:t>
            </a:r>
            <a:r>
              <a:rPr lang="el-GR" altLang="el-GR" sz="1500" dirty="0" err="1"/>
              <a:t>Bloom</a:t>
            </a:r>
            <a:r>
              <a:rPr lang="el-GR" altLang="el-GR" sz="1500" dirty="0"/>
              <a:t>, </a:t>
            </a:r>
            <a:r>
              <a:rPr lang="el-GR" altLang="el-GR" sz="1500" dirty="0" err="1"/>
              <a:t>Hastings</a:t>
            </a:r>
            <a:r>
              <a:rPr lang="el-GR" altLang="el-GR" sz="1500" dirty="0"/>
              <a:t>, </a:t>
            </a:r>
            <a:r>
              <a:rPr lang="el-GR" altLang="el-GR" sz="1500" dirty="0" err="1"/>
              <a:t>Madaus</a:t>
            </a:r>
            <a:r>
              <a:rPr lang="el-GR" altLang="el-GR" sz="1500" dirty="0"/>
              <a:t>, 1971</a:t>
            </a:r>
            <a:r>
              <a:rPr lang="el-GR" altLang="el-GR" sz="1400" dirty="0"/>
              <a:t>)</a:t>
            </a:r>
          </a:p>
        </p:txBody>
      </p:sp>
    </p:spTree>
    <p:extLst>
      <p:ext uri="{BB962C8B-B14F-4D97-AF65-F5344CB8AC3E}">
        <p14:creationId xmlns:p14="http://schemas.microsoft.com/office/powerpoint/2010/main" val="1118065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1920" y="151765"/>
            <a:ext cx="12070080" cy="686435"/>
          </a:xfrm>
        </p:spPr>
        <p:txBody>
          <a:bodyPr>
            <a:normAutofit/>
          </a:bodyPr>
          <a:lstStyle/>
          <a:p>
            <a:pPr algn="ctr"/>
            <a:r>
              <a:rPr lang="el-GR" sz="3600" b="1" dirty="0"/>
              <a:t>Κριτήρια αξιολόγησης του διδακτικού </a:t>
            </a:r>
            <a:r>
              <a:rPr lang="el-GR" sz="3600" b="1" dirty="0" smtClean="0"/>
              <a:t>πακέτου</a:t>
            </a:r>
            <a:endParaRPr lang="el-GR" sz="3600" dirty="0"/>
          </a:p>
        </p:txBody>
      </p:sp>
      <p:sp>
        <p:nvSpPr>
          <p:cNvPr id="3" name="Θέση περιεχομένου 2"/>
          <p:cNvSpPr>
            <a:spLocks noGrp="1"/>
          </p:cNvSpPr>
          <p:nvPr>
            <p:ph idx="1"/>
          </p:nvPr>
        </p:nvSpPr>
        <p:spPr>
          <a:xfrm>
            <a:off x="472440" y="838199"/>
            <a:ext cx="11414760" cy="6019801"/>
          </a:xfrm>
        </p:spPr>
        <p:txBody>
          <a:bodyPr>
            <a:normAutofit fontScale="70000" lnSpcReduction="20000"/>
          </a:bodyPr>
          <a:lstStyle/>
          <a:p>
            <a:pPr marL="0" indent="0">
              <a:buNone/>
            </a:pPr>
            <a:r>
              <a:rPr lang="el-GR" dirty="0" smtClean="0"/>
              <a:t>Το </a:t>
            </a:r>
            <a:r>
              <a:rPr lang="el-GR" dirty="0"/>
              <a:t>εκπαιδευτικό υλικό ανταποκρίνεται σε κριτήρια ποιότητας, όπως:</a:t>
            </a:r>
          </a:p>
          <a:p>
            <a:pPr lvl="0">
              <a:buFont typeface="Wingdings" panose="05000000000000000000" pitchFamily="2" charset="2"/>
              <a:buChar char="Ø"/>
            </a:pPr>
            <a:r>
              <a:rPr lang="el-GR" b="1" dirty="0">
                <a:solidFill>
                  <a:srgbClr val="800000"/>
                </a:solidFill>
              </a:rPr>
              <a:t>Επιστημονική εγκυρότητα</a:t>
            </a:r>
            <a:r>
              <a:rPr lang="el-GR" dirty="0"/>
              <a:t>: το εκπαιδευτικό υλικό συμβαδίζει με τις εξελίξεις της σχετικής επιστήμης.</a:t>
            </a:r>
          </a:p>
          <a:p>
            <a:pPr lvl="0">
              <a:buFont typeface="Wingdings" panose="05000000000000000000" pitchFamily="2" charset="2"/>
              <a:buChar char="Ø"/>
            </a:pPr>
            <a:r>
              <a:rPr lang="el-GR" b="1" dirty="0">
                <a:solidFill>
                  <a:srgbClr val="800000"/>
                </a:solidFill>
              </a:rPr>
              <a:t>Κοινωνική εγκυρότητα</a:t>
            </a:r>
            <a:r>
              <a:rPr lang="el-GR" dirty="0"/>
              <a:t>: </a:t>
            </a:r>
            <a:r>
              <a:rPr lang="el-GR" dirty="0" err="1"/>
              <a:t>αναπλαισιώνει</a:t>
            </a:r>
            <a:r>
              <a:rPr lang="el-GR" dirty="0"/>
              <a:t> τις ποικίλες όψεις της κοινωνικής ζωής και τις πολλαπλές προσεγγίσεις της.</a:t>
            </a:r>
          </a:p>
          <a:p>
            <a:pPr lvl="0">
              <a:buFont typeface="Wingdings" panose="05000000000000000000" pitchFamily="2" charset="2"/>
              <a:buChar char="Ø"/>
            </a:pPr>
            <a:r>
              <a:rPr lang="el-GR" b="1" dirty="0">
                <a:solidFill>
                  <a:srgbClr val="800000"/>
                </a:solidFill>
              </a:rPr>
              <a:t>Διαφάνεια αφετηρίας και προθέσεων</a:t>
            </a:r>
            <a:r>
              <a:rPr lang="el-GR" dirty="0"/>
              <a:t>: παρουσιάζει την οπτική και τις προθέσεις των συντακτών του.  </a:t>
            </a:r>
          </a:p>
          <a:p>
            <a:pPr lvl="0">
              <a:buFont typeface="Wingdings" panose="05000000000000000000" pitchFamily="2" charset="2"/>
              <a:buChar char="Ø"/>
            </a:pPr>
            <a:r>
              <a:rPr lang="el-GR" b="1" dirty="0">
                <a:solidFill>
                  <a:srgbClr val="800000"/>
                </a:solidFill>
              </a:rPr>
              <a:t>Παιδαγωγική και διδακτική εγκυρότητα</a:t>
            </a:r>
            <a:r>
              <a:rPr lang="el-GR" dirty="0"/>
              <a:t>: ανταποκρίνεται στη γνωστική ετοιμότητα των μαθητών και μαθητριών, τα ενδιαφέροντα και τις ανάγκες τους, καθώς και στις βασικές αρχές της Διδακτικής του κάθε γνωστικού αντικειμένου.</a:t>
            </a:r>
          </a:p>
          <a:p>
            <a:pPr lvl="0">
              <a:buFont typeface="Wingdings" panose="05000000000000000000" pitchFamily="2" charset="2"/>
              <a:buChar char="Ø"/>
            </a:pPr>
            <a:r>
              <a:rPr lang="el-GR" b="1" dirty="0">
                <a:solidFill>
                  <a:srgbClr val="800000"/>
                </a:solidFill>
              </a:rPr>
              <a:t>Συμφωνία με το οικείο Πρόγραμμα Σπουδώ</a:t>
            </a:r>
            <a:r>
              <a:rPr lang="el-GR" dirty="0"/>
              <a:t>ν: ανταποκρίνεται στους σκοπούς και στους επιμέρους στόχους του ΠΣ.</a:t>
            </a:r>
          </a:p>
          <a:p>
            <a:pPr lvl="0">
              <a:buFont typeface="Wingdings" panose="05000000000000000000" pitchFamily="2" charset="2"/>
              <a:buChar char="Ø"/>
            </a:pPr>
            <a:r>
              <a:rPr lang="el-GR" b="1" dirty="0">
                <a:solidFill>
                  <a:srgbClr val="800000"/>
                </a:solidFill>
              </a:rPr>
              <a:t>Αυτενέργεια μαθητών και μαθητριών</a:t>
            </a:r>
            <a:r>
              <a:rPr lang="el-GR" dirty="0"/>
              <a:t>: ενθαρρύνει την εμπλοκή των μαθητών και μαθητριών στη μαθησιακή διαδικασία, την ανάπτυξη πρωτοβουλιών και </a:t>
            </a:r>
            <a:r>
              <a:rPr lang="el-GR" dirty="0" err="1"/>
              <a:t>μεταγνωστικών</a:t>
            </a:r>
            <a:r>
              <a:rPr lang="el-GR" dirty="0"/>
              <a:t> ικανοτήτων.</a:t>
            </a:r>
          </a:p>
          <a:p>
            <a:pPr lvl="0">
              <a:buFont typeface="Wingdings" panose="05000000000000000000" pitchFamily="2" charset="2"/>
              <a:buChar char="Ø"/>
            </a:pPr>
            <a:r>
              <a:rPr lang="el-GR" b="1" dirty="0">
                <a:solidFill>
                  <a:srgbClr val="800000"/>
                </a:solidFill>
              </a:rPr>
              <a:t>Καλαισθησία</a:t>
            </a:r>
            <a:r>
              <a:rPr lang="el-GR" dirty="0"/>
              <a:t>: είναι ελκυστικό, αποτελεί μέσο αισθητικής καλλιέργειας, παρέχει πολλαπλά ερεθίσματα και ενισχύει τα κίνητρα για μάθηση.</a:t>
            </a:r>
          </a:p>
          <a:p>
            <a:pPr lvl="0">
              <a:buFont typeface="Wingdings" panose="05000000000000000000" pitchFamily="2" charset="2"/>
              <a:buChar char="Ø"/>
            </a:pPr>
            <a:r>
              <a:rPr lang="el-GR" b="1" dirty="0" err="1">
                <a:solidFill>
                  <a:srgbClr val="800000"/>
                </a:solidFill>
              </a:rPr>
              <a:t>Προσπελασιμότητα</a:t>
            </a:r>
            <a:r>
              <a:rPr lang="el-GR" dirty="0"/>
              <a:t>: επιτρέπει την εύκολη πρόσβαση και αξιοποίηση των μαθησιακών πόρων.</a:t>
            </a:r>
          </a:p>
          <a:p>
            <a:pPr lvl="0">
              <a:buFont typeface="Wingdings" panose="05000000000000000000" pitchFamily="2" charset="2"/>
              <a:buChar char="Ø"/>
            </a:pPr>
            <a:r>
              <a:rPr lang="el-GR" b="1" dirty="0">
                <a:solidFill>
                  <a:srgbClr val="800000"/>
                </a:solidFill>
              </a:rPr>
              <a:t>Ανατροφοδότηση</a:t>
            </a:r>
            <a:r>
              <a:rPr lang="el-GR" dirty="0"/>
              <a:t>: δημιουργεί και αξιοποιεί δυνατότητες ανατροφοδότησης και εμπλουτισμού από την εκπαιδευτική κοινότητα.</a:t>
            </a:r>
          </a:p>
          <a:p>
            <a:pPr lvl="0">
              <a:buFont typeface="Wingdings" panose="05000000000000000000" pitchFamily="2" charset="2"/>
              <a:buChar char="Ø"/>
            </a:pPr>
            <a:r>
              <a:rPr lang="el-GR" b="1" dirty="0" err="1">
                <a:solidFill>
                  <a:srgbClr val="800000"/>
                </a:solidFill>
              </a:rPr>
              <a:t>Τυποτεχνικά</a:t>
            </a:r>
            <a:r>
              <a:rPr lang="el-GR" b="1" dirty="0">
                <a:solidFill>
                  <a:srgbClr val="800000"/>
                </a:solidFill>
              </a:rPr>
              <a:t> χαρακτηριστικά</a:t>
            </a:r>
            <a:r>
              <a:rPr lang="el-GR" dirty="0"/>
              <a:t>: επιτρέπει εύκολη αναγνωσιμότητα.</a:t>
            </a:r>
          </a:p>
          <a:p>
            <a:endParaRPr lang="el-GR" dirty="0"/>
          </a:p>
        </p:txBody>
      </p:sp>
    </p:spTree>
    <p:extLst>
      <p:ext uri="{BB962C8B-B14F-4D97-AF65-F5344CB8AC3E}">
        <p14:creationId xmlns:p14="http://schemas.microsoft.com/office/powerpoint/2010/main" val="561216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Αξιολόγηση του μαθητή κατά την διδασκαλία</a:t>
            </a:r>
            <a:endParaRPr lang="el-GR" dirty="0"/>
          </a:p>
        </p:txBody>
      </p:sp>
      <p:sp>
        <p:nvSpPr>
          <p:cNvPr id="3" name="Θέση περιεχομένου 2"/>
          <p:cNvSpPr>
            <a:spLocks noGrp="1"/>
          </p:cNvSpPr>
          <p:nvPr>
            <p:ph idx="1"/>
          </p:nvPr>
        </p:nvSpPr>
        <p:spPr/>
        <p:txBody>
          <a:bodyPr/>
          <a:lstStyle/>
          <a:p>
            <a:r>
              <a:rPr lang="el-GR" dirty="0" smtClean="0"/>
              <a:t>Μαθησιακή αξιολόγηση</a:t>
            </a:r>
          </a:p>
          <a:p>
            <a:pPr marL="0" indent="0">
              <a:buNone/>
            </a:pPr>
            <a:r>
              <a:rPr lang="el-GR" dirty="0" smtClean="0"/>
              <a:t>- </a:t>
            </a:r>
            <a:r>
              <a:rPr lang="el-GR" b="1" dirty="0" smtClean="0">
                <a:solidFill>
                  <a:srgbClr val="800000"/>
                </a:solidFill>
              </a:rPr>
              <a:t>Δηλωτική</a:t>
            </a:r>
            <a:r>
              <a:rPr lang="el-GR" dirty="0" smtClean="0"/>
              <a:t> και </a:t>
            </a:r>
            <a:r>
              <a:rPr lang="el-GR" b="1" dirty="0" smtClean="0">
                <a:solidFill>
                  <a:srgbClr val="800000"/>
                </a:solidFill>
              </a:rPr>
              <a:t>διαδικαστική</a:t>
            </a:r>
            <a:r>
              <a:rPr lang="el-GR" dirty="0" smtClean="0"/>
              <a:t> γνώση </a:t>
            </a:r>
          </a:p>
          <a:p>
            <a:pPr marL="0" indent="0">
              <a:buNone/>
            </a:pPr>
            <a:r>
              <a:rPr lang="el-GR" dirty="0" smtClean="0"/>
              <a:t>- Κριτήρια μαθησιακής αξιολόγησης  </a:t>
            </a:r>
          </a:p>
          <a:p>
            <a:r>
              <a:rPr lang="el-GR" dirty="0" err="1" smtClean="0"/>
              <a:t>Μεταγνωστική</a:t>
            </a:r>
            <a:r>
              <a:rPr lang="el-GR" dirty="0" smtClean="0"/>
              <a:t> αξιολόγηση </a:t>
            </a:r>
          </a:p>
          <a:p>
            <a:pPr marL="0" indent="0">
              <a:buNone/>
            </a:pPr>
            <a:r>
              <a:rPr lang="el-GR" dirty="0" smtClean="0"/>
              <a:t>- Διαδικασίες σκέψης </a:t>
            </a:r>
          </a:p>
          <a:p>
            <a:pPr marL="0" indent="0">
              <a:buNone/>
            </a:pPr>
            <a:r>
              <a:rPr lang="el-GR" dirty="0" smtClean="0"/>
              <a:t>- Κριτήρια </a:t>
            </a:r>
            <a:r>
              <a:rPr lang="el-GR" dirty="0" err="1" smtClean="0"/>
              <a:t>μεταγνωστικής</a:t>
            </a:r>
            <a:r>
              <a:rPr lang="el-GR" dirty="0" smtClean="0"/>
              <a:t> αξιολόγησης</a:t>
            </a:r>
            <a:endParaRPr lang="el-GR" dirty="0"/>
          </a:p>
        </p:txBody>
      </p:sp>
    </p:spTree>
    <p:extLst>
      <p:ext uri="{BB962C8B-B14F-4D97-AF65-F5344CB8AC3E}">
        <p14:creationId xmlns:p14="http://schemas.microsoft.com/office/powerpoint/2010/main" val="3526980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12694" y="1"/>
            <a:ext cx="10515600" cy="986118"/>
          </a:xfrm>
        </p:spPr>
        <p:txBody>
          <a:bodyPr>
            <a:normAutofit/>
          </a:bodyPr>
          <a:lstStyle/>
          <a:p>
            <a:pPr algn="ctr"/>
            <a:r>
              <a:rPr lang="el-GR" altLang="el-GR" sz="4000" dirty="0" smtClean="0"/>
              <a:t>Τεχνικές Αξιολόγησης</a:t>
            </a:r>
            <a:endParaRPr lang="el-GR" sz="4000" dirty="0"/>
          </a:p>
        </p:txBody>
      </p:sp>
      <p:sp>
        <p:nvSpPr>
          <p:cNvPr id="3" name="Θέση περιεχομένου 2"/>
          <p:cNvSpPr>
            <a:spLocks noGrp="1"/>
          </p:cNvSpPr>
          <p:nvPr>
            <p:ph idx="1"/>
          </p:nvPr>
        </p:nvSpPr>
        <p:spPr/>
        <p:txBody>
          <a:bodyPr/>
          <a:lstStyle/>
          <a:p>
            <a:r>
              <a:rPr lang="el-GR" altLang="el-GR" dirty="0"/>
              <a:t>Αξιολόγηση της γνώσης, της ανάκλησής της, της κατανόησης (</a:t>
            </a:r>
            <a:r>
              <a:rPr lang="el-GR" altLang="el-GR" sz="2000" dirty="0" smtClean="0"/>
              <a:t>μέσω δραστηριοτήτων &amp; τεχνικών)</a:t>
            </a:r>
          </a:p>
          <a:p>
            <a:r>
              <a:rPr lang="el-GR" altLang="el-GR" dirty="0"/>
              <a:t>Αξιολόγηση της ικανότητας ανάλυσης και κριτικής </a:t>
            </a:r>
            <a:r>
              <a:rPr lang="el-GR" altLang="el-GR" dirty="0" smtClean="0"/>
              <a:t>σκέψης</a:t>
            </a:r>
          </a:p>
          <a:p>
            <a:r>
              <a:rPr lang="el-GR" altLang="el-GR" dirty="0"/>
              <a:t>Αξιολόγηση συνθετικής και κριτικής </a:t>
            </a:r>
            <a:r>
              <a:rPr lang="el-GR" altLang="el-GR" dirty="0" smtClean="0"/>
              <a:t>σκέψης</a:t>
            </a:r>
          </a:p>
          <a:p>
            <a:r>
              <a:rPr lang="el-GR" altLang="el-GR" dirty="0"/>
              <a:t>Αξιολόγηση επίγνωσης προσωπικών αξιών και </a:t>
            </a:r>
            <a:r>
              <a:rPr lang="el-GR" altLang="el-GR" dirty="0" smtClean="0"/>
              <a:t>στάσεων</a:t>
            </a:r>
          </a:p>
          <a:p>
            <a:r>
              <a:rPr lang="el-GR" altLang="el-GR" dirty="0" smtClean="0"/>
              <a:t>Αξιολόγηση αυτεπίγνωσης</a:t>
            </a:r>
            <a:endParaRPr lang="el-GR" dirty="0"/>
          </a:p>
        </p:txBody>
      </p:sp>
    </p:spTree>
    <p:extLst>
      <p:ext uri="{BB962C8B-B14F-4D97-AF65-F5344CB8AC3E}">
        <p14:creationId xmlns:p14="http://schemas.microsoft.com/office/powerpoint/2010/main" val="45708991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871</Words>
  <Application>Microsoft Office PowerPoint</Application>
  <PresentationFormat>Ευρεία οθόνη</PresentationFormat>
  <Paragraphs>72</Paragraphs>
  <Slides>10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10</vt:i4>
      </vt:variant>
    </vt:vector>
  </HeadingPairs>
  <TitlesOfParts>
    <vt:vector size="16" baseType="lpstr">
      <vt:lpstr>Arial</vt:lpstr>
      <vt:lpstr>Arial Rounded MT Bold</vt:lpstr>
      <vt:lpstr>Calibri</vt:lpstr>
      <vt:lpstr>Calibri Light</vt:lpstr>
      <vt:lpstr>Wingdings</vt:lpstr>
      <vt:lpstr>Θέμα του Office</vt:lpstr>
      <vt:lpstr>Παρουσίαση του PowerPoint</vt:lpstr>
      <vt:lpstr>Παρουσίαση του PowerPoint</vt:lpstr>
      <vt:lpstr>Η αξιολόγηση </vt:lpstr>
      <vt:lpstr>Παιδαγωγικός ρόλος της αξιολόγησης</vt:lpstr>
      <vt:lpstr>Αξιολόγηση λαμβάνει χώρα σε όλα τα στάδια της εκπαιδευτικής διαδικασίας</vt:lpstr>
      <vt:lpstr>Στα νέα ΠΣ θα περιλαμβάνονται δείκτες αξιολόγησης των μαθησιακών αποτελεσμάτων ώστε να διευκολύνεται:</vt:lpstr>
      <vt:lpstr>Κριτήρια αξιολόγησης του διδακτικού πακέτου</vt:lpstr>
      <vt:lpstr>Αξιολόγηση του μαθητή κατά την διδασκαλία</vt:lpstr>
      <vt:lpstr>Τεχνικές Αξιολόγησης</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Αξιολόγηση</dc:title>
  <dc:creator>Vasiliki Mitropoulou</dc:creator>
  <cp:lastModifiedBy>Vasiliki Mitropoulou</cp:lastModifiedBy>
  <cp:revision>22</cp:revision>
  <dcterms:created xsi:type="dcterms:W3CDTF">2021-01-24T20:00:25Z</dcterms:created>
  <dcterms:modified xsi:type="dcterms:W3CDTF">2021-01-27T12:44:38Z</dcterms:modified>
</cp:coreProperties>
</file>