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58" r:id="rId5"/>
    <p:sldId id="259" r:id="rId6"/>
    <p:sldId id="260" r:id="rId7"/>
    <p:sldId id="261" r:id="rId8"/>
    <p:sldId id="262" r:id="rId9"/>
    <p:sldId id="269" r:id="rId10"/>
    <p:sldId id="270" r:id="rId11"/>
    <p:sldId id="271" r:id="rId12"/>
    <p:sldId id="272" r:id="rId13"/>
    <p:sldId id="273" r:id="rId14"/>
    <p:sldId id="263" r:id="rId15"/>
    <p:sldId id="264" r:id="rId16"/>
    <p:sldId id="275" r:id="rId17"/>
    <p:sldId id="276"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60"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DAEC6942-C513-40D5-B9C6-E265AA6E082A}"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118251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AEC6942-C513-40D5-B9C6-E265AA6E082A}"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1803062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AEC6942-C513-40D5-B9C6-E265AA6E082A}"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410503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AEC6942-C513-40D5-B9C6-E265AA6E082A}"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3593511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DAEC6942-C513-40D5-B9C6-E265AA6E082A}"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4243402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DAEC6942-C513-40D5-B9C6-E265AA6E082A}" type="datetimeFigureOut">
              <a:rPr lang="el-GR" smtClean="0"/>
              <a:t>27/1/2021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1887009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DAEC6942-C513-40D5-B9C6-E265AA6E082A}" type="datetimeFigureOut">
              <a:rPr lang="el-GR" smtClean="0"/>
              <a:t>27/1/2021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514350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DAEC6942-C513-40D5-B9C6-E265AA6E082A}" type="datetimeFigureOut">
              <a:rPr lang="el-GR" smtClean="0"/>
              <a:t>27/1/2021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2466929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AEC6942-C513-40D5-B9C6-E265AA6E082A}" type="datetimeFigureOut">
              <a:rPr lang="el-GR" smtClean="0"/>
              <a:t>27/1/2021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317112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DAEC6942-C513-40D5-B9C6-E265AA6E082A}" type="datetimeFigureOut">
              <a:rPr lang="el-GR" smtClean="0"/>
              <a:t>27/1/2021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4248131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DAEC6942-C513-40D5-B9C6-E265AA6E082A}" type="datetimeFigureOut">
              <a:rPr lang="el-GR" smtClean="0"/>
              <a:t>27/1/2021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CA55937-1EC2-4847-A810-8B008BE3DAE2}" type="slidenum">
              <a:rPr lang="el-GR" smtClean="0"/>
              <a:t>‹#›</a:t>
            </a:fld>
            <a:endParaRPr lang="el-GR"/>
          </a:p>
        </p:txBody>
      </p:sp>
    </p:spTree>
    <p:extLst>
      <p:ext uri="{BB962C8B-B14F-4D97-AF65-F5344CB8AC3E}">
        <p14:creationId xmlns:p14="http://schemas.microsoft.com/office/powerpoint/2010/main" val="1142366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EC6942-C513-40D5-B9C6-E265AA6E082A}" type="datetimeFigureOut">
              <a:rPr lang="el-GR" smtClean="0"/>
              <a:t>27/1/2021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55937-1EC2-4847-A810-8B008BE3DAE2}" type="slidenum">
              <a:rPr lang="el-GR" smtClean="0"/>
              <a:t>‹#›</a:t>
            </a:fld>
            <a:endParaRPr lang="el-GR"/>
          </a:p>
        </p:txBody>
      </p:sp>
    </p:spTree>
    <p:extLst>
      <p:ext uri="{BB962C8B-B14F-4D97-AF65-F5344CB8AC3E}">
        <p14:creationId xmlns:p14="http://schemas.microsoft.com/office/powerpoint/2010/main" val="299465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ep.edu.gr/moodle/mod/book/tool/print/index.php?id=1214#ch32" TargetMode="External"/><Relationship Id="rId13" Type="http://schemas.openxmlformats.org/officeDocument/2006/relationships/hyperlink" Target="https://www.iep.edu.gr/moodle/mod/book/tool/print/index.php?id=1214#ch38" TargetMode="External"/><Relationship Id="rId3" Type="http://schemas.openxmlformats.org/officeDocument/2006/relationships/hyperlink" Target="https://www.iep.edu.gr/moodle/mod/book/tool/print/index.php?id=1214#ch25" TargetMode="External"/><Relationship Id="rId7" Type="http://schemas.openxmlformats.org/officeDocument/2006/relationships/hyperlink" Target="https://www.iep.edu.gr/moodle/mod/book/tool/print/index.php?id=1214#ch31" TargetMode="External"/><Relationship Id="rId12" Type="http://schemas.openxmlformats.org/officeDocument/2006/relationships/hyperlink" Target="https://www.iep.edu.gr/moodle/mod/book/tool/print/index.php?id=1214#ch37" TargetMode="External"/><Relationship Id="rId2" Type="http://schemas.openxmlformats.org/officeDocument/2006/relationships/hyperlink" Target="https://www.iep.edu.gr/moodle/mod/book/tool/print/index.php?id=1214#ch24" TargetMode="External"/><Relationship Id="rId1" Type="http://schemas.openxmlformats.org/officeDocument/2006/relationships/slideLayout" Target="../slideLayouts/slideLayout2.xml"/><Relationship Id="rId6" Type="http://schemas.openxmlformats.org/officeDocument/2006/relationships/hyperlink" Target="https://www.iep.edu.gr/moodle/mod/book/tool/print/index.php?id=1214#ch30" TargetMode="External"/><Relationship Id="rId11" Type="http://schemas.openxmlformats.org/officeDocument/2006/relationships/hyperlink" Target="https://www.iep.edu.gr/moodle/mod/book/tool/print/index.php?id=1214#ch36" TargetMode="External"/><Relationship Id="rId5" Type="http://schemas.openxmlformats.org/officeDocument/2006/relationships/hyperlink" Target="https://www.iep.edu.gr/moodle/mod/book/tool/print/index.php?id=1214#ch29" TargetMode="External"/><Relationship Id="rId10" Type="http://schemas.openxmlformats.org/officeDocument/2006/relationships/hyperlink" Target="https://www.iep.edu.gr/moodle/mod/book/tool/print/index.php?id=1214#ch34" TargetMode="External"/><Relationship Id="rId4" Type="http://schemas.openxmlformats.org/officeDocument/2006/relationships/hyperlink" Target="https://www.iep.edu.gr/moodle/mod/book/tool/print/index.php?id=1214#ch27" TargetMode="External"/><Relationship Id="rId9" Type="http://schemas.openxmlformats.org/officeDocument/2006/relationships/hyperlink" Target="https://www.iep.edu.gr/moodle/mod/book/tool/print/index.php?id=1214#ch33" TargetMode="External"/><Relationship Id="rId14" Type="http://schemas.openxmlformats.org/officeDocument/2006/relationships/hyperlink" Target="https://www.iep.edu.gr/moodle/mod/book/tool/print/index.php?id=1214#ch39"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790163"/>
            <a:ext cx="9144000" cy="1223493"/>
          </a:xfrm>
        </p:spPr>
        <p:txBody>
          <a:bodyPr>
            <a:normAutofit/>
          </a:bodyPr>
          <a:lstStyle/>
          <a:p>
            <a:r>
              <a:rPr lang="el-GR" sz="4400" b="1" dirty="0" smtClean="0">
                <a:solidFill>
                  <a:srgbClr val="0070C0"/>
                </a:solidFill>
              </a:rPr>
              <a:t>Παιδαγωγικά και αναπτυξιακά ζητήματα</a:t>
            </a:r>
            <a:endParaRPr lang="el-GR" sz="4400" b="1" dirty="0">
              <a:solidFill>
                <a:srgbClr val="0070C0"/>
              </a:solidFill>
            </a:endParaRPr>
          </a:p>
        </p:txBody>
      </p:sp>
      <p:sp>
        <p:nvSpPr>
          <p:cNvPr id="3" name="Υπότιτλος 2"/>
          <p:cNvSpPr>
            <a:spLocks noGrp="1"/>
          </p:cNvSpPr>
          <p:nvPr>
            <p:ph type="subTitle" idx="1"/>
          </p:nvPr>
        </p:nvSpPr>
        <p:spPr>
          <a:xfrm>
            <a:off x="1382332" y="2923504"/>
            <a:ext cx="9144000" cy="1210614"/>
          </a:xfrm>
        </p:spPr>
        <p:txBody>
          <a:bodyPr>
            <a:normAutofit/>
          </a:bodyPr>
          <a:lstStyle/>
          <a:p>
            <a:r>
              <a:rPr lang="el-GR" sz="3200" dirty="0" smtClean="0"/>
              <a:t>αξιοποιώντας τις αρχές της παιδαγωγικής ψυχολογίας και τη φυσιογνωμία του </a:t>
            </a:r>
            <a:r>
              <a:rPr lang="el-GR" sz="3200" dirty="0" err="1" smtClean="0"/>
              <a:t>ΜτΘ</a:t>
            </a:r>
            <a:endParaRPr lang="el-GR" sz="3200" dirty="0" smtClean="0"/>
          </a:p>
        </p:txBody>
      </p:sp>
      <p:sp>
        <p:nvSpPr>
          <p:cNvPr id="4" name="Ορθογώνιο 3"/>
          <p:cNvSpPr/>
          <p:nvPr/>
        </p:nvSpPr>
        <p:spPr>
          <a:xfrm>
            <a:off x="3618963" y="4146997"/>
            <a:ext cx="4868213" cy="461665"/>
          </a:xfrm>
          <a:prstGeom prst="rect">
            <a:avLst/>
          </a:prstGeom>
        </p:spPr>
        <p:txBody>
          <a:bodyPr wrap="square">
            <a:spAutoFit/>
          </a:bodyPr>
          <a:lstStyle/>
          <a:p>
            <a:pPr algn="ctr"/>
            <a:r>
              <a:rPr lang="el-GR" sz="2400" dirty="0"/>
              <a:t>Βασιλική </a:t>
            </a:r>
            <a:r>
              <a:rPr lang="el-GR" sz="2400" dirty="0" smtClean="0"/>
              <a:t>Μητροπούλου</a:t>
            </a:r>
            <a:endParaRPr lang="el-GR" sz="2400" dirty="0"/>
          </a:p>
        </p:txBody>
      </p:sp>
    </p:spTree>
    <p:extLst>
      <p:ext uri="{BB962C8B-B14F-4D97-AF65-F5344CB8AC3E}">
        <p14:creationId xmlns:p14="http://schemas.microsoft.com/office/powerpoint/2010/main" val="1354433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69276" y="221883"/>
            <a:ext cx="11980985" cy="1325563"/>
          </a:xfrm>
        </p:spPr>
        <p:txBody>
          <a:bodyPr>
            <a:normAutofit fontScale="90000"/>
          </a:bodyPr>
          <a:lstStyle/>
          <a:p>
            <a:r>
              <a:rPr lang="el-GR" sz="3200" dirty="0" smtClean="0"/>
              <a:t>επιδιώκουν τη διασύνδεση της νέας γνώσης με τις προϋπάρχουσες γνώσεις των μαθητών και μαθητριών μέσω πολλαπλών προσεγγίσεων ανάλογα με τις ανάγκες, τις δυνατότητες και τα ενδιαφέροντά τους</a:t>
            </a:r>
            <a:r>
              <a:rPr lang="el-GR" sz="3200" strike="sngStrike" dirty="0" smtClean="0"/>
              <a:t> </a:t>
            </a:r>
            <a:br>
              <a:rPr lang="el-GR" sz="3200" strike="sngStrike" dirty="0" smtClean="0"/>
            </a:br>
            <a:endParaRPr lang="el-GR" sz="3200" dirty="0"/>
          </a:p>
        </p:txBody>
      </p:sp>
      <p:sp>
        <p:nvSpPr>
          <p:cNvPr id="3" name="Θέση περιεχομένου 2"/>
          <p:cNvSpPr>
            <a:spLocks noGrp="1"/>
          </p:cNvSpPr>
          <p:nvPr>
            <p:ph idx="1"/>
          </p:nvPr>
        </p:nvSpPr>
        <p:spPr>
          <a:xfrm>
            <a:off x="515155" y="1547446"/>
            <a:ext cx="11090691" cy="5099539"/>
          </a:xfrm>
        </p:spPr>
        <p:txBody>
          <a:bodyPr>
            <a:normAutofit fontScale="77500" lnSpcReduction="20000"/>
          </a:bodyPr>
          <a:lstStyle/>
          <a:p>
            <a:pPr marL="0" indent="0">
              <a:buNone/>
            </a:pPr>
            <a:r>
              <a:rPr lang="en-US" dirty="0" smtClean="0"/>
              <a:t>(Piaget</a:t>
            </a:r>
            <a:r>
              <a:rPr lang="el-GR" dirty="0" smtClean="0"/>
              <a:t>: θεωρία γνωστικής προσαρμογής τα παιδιά μαθαίνουν μέσα από δημιουργικές δραστηριότητες, κατά την αντιπαράθεσή τους με το περιβάλλον σε μια πορεία επανάκτησης της ισορροπία. Μέσα από τέτοιες δραστηριότητες οικοδομούνται οι έννοιες πάνω σε προγενέστερες γνώσεις μέσα από συσχετισμούς και συνδέσεις. (αφομοίωση και αναπροσαρμογή) που βοηθούν το παιδί να οικοδομήσει τη νέα γνώση. </a:t>
            </a:r>
          </a:p>
          <a:p>
            <a:pPr marL="0" indent="0">
              <a:buNone/>
            </a:pPr>
            <a:r>
              <a:rPr lang="en-US" dirty="0" smtClean="0"/>
              <a:t>Piaget</a:t>
            </a:r>
            <a:r>
              <a:rPr lang="el-GR" dirty="0" smtClean="0"/>
              <a:t>: Θεωρία γνωστικής ανάπτυξης: </a:t>
            </a:r>
          </a:p>
          <a:p>
            <a:pPr marL="0" indent="0">
              <a:buNone/>
            </a:pPr>
            <a:r>
              <a:rPr lang="el-GR" altLang="el-GR" dirty="0" smtClean="0"/>
              <a:t>Στάδιο συγκεκριμένης λογικής σκέψης 7 – 11 ετών (έμφαση στην πραγματικότητα και πρακτικό προσανατολισμό, απόκτηση έννοιας αντιστρεψιμότητας, </a:t>
            </a:r>
            <a:r>
              <a:rPr lang="el-GR" altLang="el-GR" dirty="0" err="1" smtClean="0"/>
              <a:t>σειροθέτηση</a:t>
            </a:r>
            <a:r>
              <a:rPr lang="el-GR" altLang="el-GR" dirty="0" smtClean="0"/>
              <a:t>, </a:t>
            </a:r>
            <a:r>
              <a:rPr lang="el-GR" altLang="el-GR" dirty="0" err="1" smtClean="0"/>
              <a:t>αποκεντρική</a:t>
            </a:r>
            <a:r>
              <a:rPr lang="el-GR" altLang="el-GR" dirty="0" smtClean="0"/>
              <a:t> σκέψη</a:t>
            </a:r>
          </a:p>
          <a:p>
            <a:pPr marL="0" indent="0">
              <a:buNone/>
            </a:pPr>
            <a:r>
              <a:rPr lang="el-GR" altLang="el-GR" dirty="0" smtClean="0"/>
              <a:t>Στάδιο τυπικής λογικής σκέψης 11 – ενηλικίωση +18 ετών(αρχές εφηβείας)  (αφαιρετική σκέψη, υποθετικές καταστάσεις, λογικός συλλογισμός, </a:t>
            </a:r>
            <a:r>
              <a:rPr lang="el-GR" altLang="el-GR" dirty="0" err="1" smtClean="0"/>
              <a:t>υποθετικοπαραγωγικός</a:t>
            </a:r>
            <a:r>
              <a:rPr lang="el-GR" altLang="el-GR" dirty="0" smtClean="0"/>
              <a:t> συλλογισμός) </a:t>
            </a:r>
          </a:p>
          <a:p>
            <a:pPr marL="0" indent="0">
              <a:buNone/>
            </a:pPr>
            <a:r>
              <a:rPr lang="el-GR" dirty="0" smtClean="0"/>
              <a:t>Σημαντικό ρόλο κατέχει το ενδιαφέρον που εκδηλώνεται κάθε φορά για την ικανοποίηση της ανάγκης για μάθηση).</a:t>
            </a:r>
          </a:p>
          <a:p>
            <a:pPr marL="0" indent="0">
              <a:buNone/>
            </a:pPr>
            <a:r>
              <a:rPr lang="el-GR" dirty="0" err="1" smtClean="0"/>
              <a:t>Βοσνιάδου</a:t>
            </a:r>
            <a:r>
              <a:rPr lang="el-GR" dirty="0" smtClean="0"/>
              <a:t>: σύνδεση των νέων πληροφοριών με τις προϋπάρχουσες γνώσεις. Οι νέες γνώσεις δομούνται στην βάση των προηγούμενων που μπορεί να είναι ελλιπείς ή εσφαλμένες, γι’ αυτό επιβάλλεται διερεύνηση τους ώστε να εντοπισθούν οι ελλείψεις ή παρανοήσεις. </a:t>
            </a:r>
          </a:p>
          <a:p>
            <a:endParaRPr lang="el-GR" dirty="0"/>
          </a:p>
        </p:txBody>
      </p:sp>
    </p:spTree>
    <p:extLst>
      <p:ext uri="{BB962C8B-B14F-4D97-AF65-F5344CB8AC3E}">
        <p14:creationId xmlns:p14="http://schemas.microsoft.com/office/powerpoint/2010/main" val="3421197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6862" y="0"/>
            <a:ext cx="11377246" cy="1325563"/>
          </a:xfrm>
        </p:spPr>
        <p:txBody>
          <a:bodyPr>
            <a:noAutofit/>
          </a:bodyPr>
          <a:lstStyle/>
          <a:p>
            <a:r>
              <a:rPr lang="el-GR" sz="3200" dirty="0" smtClean="0"/>
              <a:t>υιοθετούν στρατηγικές </a:t>
            </a:r>
            <a:r>
              <a:rPr lang="el-GR" sz="3200" b="1" dirty="0" smtClean="0"/>
              <a:t>διαφοροποιημένης διδασκαλίας </a:t>
            </a:r>
            <a:r>
              <a:rPr lang="el-GR" sz="3200" dirty="0" smtClean="0"/>
              <a:t>και αξιοποιούν εναλλακτικές πρακτικές, θεατρικές τεχνικές και ποικίλα διδακτικά εργαλεία και δημιουργικά παιχνίδια,</a:t>
            </a:r>
            <a:endParaRPr lang="el-GR" sz="3200" dirty="0"/>
          </a:p>
        </p:txBody>
      </p:sp>
      <p:sp>
        <p:nvSpPr>
          <p:cNvPr id="3" name="Θέση περιεχομένου 2"/>
          <p:cNvSpPr>
            <a:spLocks noGrp="1"/>
          </p:cNvSpPr>
          <p:nvPr>
            <p:ph idx="1"/>
          </p:nvPr>
        </p:nvSpPr>
        <p:spPr>
          <a:xfrm>
            <a:off x="386862" y="1723292"/>
            <a:ext cx="11605846" cy="5134708"/>
          </a:xfrm>
        </p:spPr>
        <p:txBody>
          <a:bodyPr>
            <a:normAutofit fontScale="85000" lnSpcReduction="20000"/>
          </a:bodyPr>
          <a:lstStyle/>
          <a:p>
            <a:r>
              <a:rPr lang="el-GR" sz="3800" dirty="0" smtClean="0"/>
              <a:t>Η εκ των προτέρων σχεδίαση της διδασκαλίας για να ανταποκριθεί στις διαφορετικές μαθησιακές ανάγκες των παιδιών.</a:t>
            </a:r>
          </a:p>
          <a:p>
            <a:pPr marL="0" indent="0">
              <a:buNone/>
            </a:pPr>
            <a:r>
              <a:rPr lang="el-GR" sz="3800" dirty="0" smtClean="0"/>
              <a:t>Η </a:t>
            </a:r>
            <a:r>
              <a:rPr lang="el-GR" sz="3800" dirty="0"/>
              <a:t>διδασκαλία μπορεί να </a:t>
            </a:r>
            <a:r>
              <a:rPr lang="el-GR" sz="3800" dirty="0" smtClean="0"/>
              <a:t>διαφοροποιηθεί</a:t>
            </a:r>
          </a:p>
          <a:p>
            <a:r>
              <a:rPr lang="el-GR" sz="3800" dirty="0" smtClean="0"/>
              <a:t>ως προς το περιεχόμενο (πολλαπλές πηγές άντλησης των πληροφοριών και διαφορετικά επίπεδα δυσκολίας), </a:t>
            </a:r>
          </a:p>
          <a:p>
            <a:r>
              <a:rPr lang="el-GR" sz="3800" dirty="0" smtClean="0"/>
              <a:t>τη </a:t>
            </a:r>
            <a:r>
              <a:rPr lang="el-GR" sz="3800" dirty="0"/>
              <a:t>διαδικασία (πολλαπλές διαδικασίες δημιουργίας νοήματος) </a:t>
            </a:r>
            <a:endParaRPr lang="el-GR" sz="3800" dirty="0" smtClean="0"/>
          </a:p>
          <a:p>
            <a:r>
              <a:rPr lang="el-GR" sz="3800" dirty="0" smtClean="0"/>
              <a:t>το </a:t>
            </a:r>
            <a:r>
              <a:rPr lang="el-GR" sz="3800" dirty="0"/>
              <a:t>τελικό προϊόν (πολλαπλές μορφές έκφρασης της γνώσης)</a:t>
            </a:r>
            <a:endParaRPr lang="el-GR" sz="3800" dirty="0" smtClean="0"/>
          </a:p>
          <a:p>
            <a:r>
              <a:rPr lang="el-GR" sz="3800" b="1" dirty="0" smtClean="0">
                <a:solidFill>
                  <a:schemeClr val="tx1">
                    <a:lumMod val="95000"/>
                    <a:lumOff val="5000"/>
                  </a:schemeClr>
                </a:solidFill>
                <a:hlinkClick r:id="rId2" tooltip="3. Στρατηγικές διαφοροποίησης της διδασκαλίας"/>
              </a:rPr>
              <a:t>Στρατηγικές </a:t>
            </a:r>
            <a:r>
              <a:rPr lang="el-GR" sz="3800" b="1" dirty="0">
                <a:solidFill>
                  <a:schemeClr val="tx1">
                    <a:lumMod val="95000"/>
                    <a:lumOff val="5000"/>
                  </a:schemeClr>
                </a:solidFill>
                <a:hlinkClick r:id="rId2" tooltip="3. Στρατηγικές διαφοροποίησης της διδασκαλίας"/>
              </a:rPr>
              <a:t>διαφοροποίησης της </a:t>
            </a:r>
            <a:r>
              <a:rPr lang="el-GR" sz="3800" b="1" dirty="0" smtClean="0">
                <a:solidFill>
                  <a:schemeClr val="tx1">
                    <a:lumMod val="95000"/>
                    <a:lumOff val="5000"/>
                  </a:schemeClr>
                </a:solidFill>
                <a:hlinkClick r:id="rId2" tooltip="3. Στρατηγικές διαφοροποίησης της διδασκαλίας"/>
              </a:rPr>
              <a:t>διδασκαλίας</a:t>
            </a:r>
            <a:endParaRPr lang="el-GR" sz="3800" b="1" dirty="0" smtClean="0">
              <a:solidFill>
                <a:schemeClr val="tx1">
                  <a:lumMod val="95000"/>
                  <a:lumOff val="5000"/>
                </a:schemeClr>
              </a:solidFill>
            </a:endParaRPr>
          </a:p>
          <a:p>
            <a:r>
              <a:rPr lang="en-US" dirty="0" smtClean="0">
                <a:solidFill>
                  <a:schemeClr val="tx1">
                    <a:lumMod val="95000"/>
                    <a:lumOff val="5000"/>
                  </a:schemeClr>
                </a:solidFill>
                <a:hlinkClick r:id="rId3" tooltip="3.1. Learning Centers (Κέντρα Μάθησης)"/>
              </a:rPr>
              <a:t>Learning </a:t>
            </a:r>
            <a:r>
              <a:rPr lang="en-US" dirty="0">
                <a:solidFill>
                  <a:schemeClr val="tx1">
                    <a:lumMod val="95000"/>
                    <a:lumOff val="5000"/>
                  </a:schemeClr>
                </a:solidFill>
                <a:hlinkClick r:id="rId3" tooltip="3.1. Learning Centers (Κέντρα Μάθησης)"/>
              </a:rPr>
              <a:t>Centers (</a:t>
            </a:r>
            <a:r>
              <a:rPr lang="el-GR" dirty="0">
                <a:solidFill>
                  <a:schemeClr val="tx1">
                    <a:lumMod val="95000"/>
                    <a:lumOff val="5000"/>
                  </a:schemeClr>
                </a:solidFill>
                <a:hlinkClick r:id="rId3" tooltip="3.1. Learning Centers (Κέντρα Μάθησης)"/>
              </a:rPr>
              <a:t>Κέντρα </a:t>
            </a:r>
            <a:r>
              <a:rPr lang="el-GR" dirty="0" smtClean="0">
                <a:solidFill>
                  <a:schemeClr val="tx1">
                    <a:lumMod val="95000"/>
                    <a:lumOff val="5000"/>
                  </a:schemeClr>
                </a:solidFill>
                <a:hlinkClick r:id="rId3" tooltip="3.1. Learning Centers (Κέντρα Μάθησης)"/>
              </a:rPr>
              <a:t>Μάθησης)</a:t>
            </a:r>
            <a:r>
              <a:rPr lang="el-GR" dirty="0" smtClean="0">
                <a:solidFill>
                  <a:schemeClr val="tx1">
                    <a:lumMod val="95000"/>
                    <a:lumOff val="5000"/>
                  </a:schemeClr>
                </a:solidFill>
              </a:rPr>
              <a:t>, </a:t>
            </a:r>
            <a:r>
              <a:rPr lang="el-GR" dirty="0" smtClean="0">
                <a:solidFill>
                  <a:schemeClr val="tx1">
                    <a:lumMod val="95000"/>
                    <a:lumOff val="5000"/>
                  </a:schemeClr>
                </a:solidFill>
                <a:hlinkClick r:id="rId4" tooltip="3.3. Διαβαθμισμένο Μάθημα"/>
              </a:rPr>
              <a:t>Διαβαθμισμένο Μάθημα</a:t>
            </a:r>
            <a:r>
              <a:rPr lang="el-GR" dirty="0" smtClean="0">
                <a:solidFill>
                  <a:schemeClr val="tx1">
                    <a:lumMod val="95000"/>
                    <a:lumOff val="5000"/>
                  </a:schemeClr>
                </a:solidFill>
              </a:rPr>
              <a:t>, </a:t>
            </a:r>
            <a:r>
              <a:rPr lang="en-US" dirty="0" smtClean="0">
                <a:solidFill>
                  <a:schemeClr val="tx1">
                    <a:lumMod val="95000"/>
                    <a:lumOff val="5000"/>
                  </a:schemeClr>
                </a:solidFill>
                <a:hlinkClick r:id="rId5" tooltip="3.5. Think – Tac – Toe (Τρίλιζα)"/>
              </a:rPr>
              <a:t>Think </a:t>
            </a:r>
            <a:r>
              <a:rPr lang="en-US" dirty="0">
                <a:solidFill>
                  <a:schemeClr val="tx1">
                    <a:lumMod val="95000"/>
                    <a:lumOff val="5000"/>
                  </a:schemeClr>
                </a:solidFill>
                <a:hlinkClick r:id="rId5" tooltip="3.5. Think – Tac – Toe (Τρίλιζα)"/>
              </a:rPr>
              <a:t>– Tac – Toe (</a:t>
            </a:r>
            <a:r>
              <a:rPr lang="el-GR" dirty="0" smtClean="0">
                <a:solidFill>
                  <a:schemeClr val="tx1">
                    <a:lumMod val="95000"/>
                    <a:lumOff val="5000"/>
                  </a:schemeClr>
                </a:solidFill>
                <a:hlinkClick r:id="rId5" tooltip="3.5. Think – Tac – Toe (Τρίλιζα)"/>
              </a:rPr>
              <a:t>Τρίλιζα)</a:t>
            </a:r>
            <a:r>
              <a:rPr lang="el-GR" dirty="0" smtClean="0">
                <a:solidFill>
                  <a:schemeClr val="tx1">
                    <a:lumMod val="95000"/>
                    <a:lumOff val="5000"/>
                  </a:schemeClr>
                </a:solidFill>
              </a:rPr>
              <a:t>, </a:t>
            </a:r>
            <a:r>
              <a:rPr lang="en-US" dirty="0" smtClean="0">
                <a:solidFill>
                  <a:schemeClr val="tx1">
                    <a:lumMod val="95000"/>
                    <a:lumOff val="5000"/>
                  </a:schemeClr>
                </a:solidFill>
                <a:hlinkClick r:id="rId6" tooltip="3.6. Cubing (Κύβοι)"/>
              </a:rPr>
              <a:t>Cubing </a:t>
            </a:r>
            <a:r>
              <a:rPr lang="en-US" dirty="0">
                <a:solidFill>
                  <a:schemeClr val="tx1">
                    <a:lumMod val="95000"/>
                    <a:lumOff val="5000"/>
                  </a:schemeClr>
                </a:solidFill>
                <a:hlinkClick r:id="rId6" tooltip="3.6. Cubing (Κύβοι)"/>
              </a:rPr>
              <a:t>(</a:t>
            </a:r>
            <a:r>
              <a:rPr lang="el-GR" dirty="0" smtClean="0">
                <a:solidFill>
                  <a:schemeClr val="tx1">
                    <a:lumMod val="95000"/>
                    <a:lumOff val="5000"/>
                  </a:schemeClr>
                </a:solidFill>
                <a:hlinkClick r:id="rId6" tooltip="3.6. Cubing (Κύβοι)"/>
              </a:rPr>
              <a:t>Κύβοι)</a:t>
            </a:r>
            <a:r>
              <a:rPr lang="el-GR" dirty="0" smtClean="0">
                <a:solidFill>
                  <a:schemeClr val="tx1">
                    <a:lumMod val="95000"/>
                    <a:lumOff val="5000"/>
                  </a:schemeClr>
                </a:solidFill>
              </a:rPr>
              <a:t>, </a:t>
            </a:r>
            <a:r>
              <a:rPr lang="en-US" dirty="0" smtClean="0">
                <a:solidFill>
                  <a:schemeClr val="tx1">
                    <a:lumMod val="95000"/>
                    <a:lumOff val="5000"/>
                  </a:schemeClr>
                </a:solidFill>
                <a:hlinkClick r:id="rId7" tooltip="3.7. RAFT (Role Audience Format Topic)"/>
              </a:rPr>
              <a:t>RAFT </a:t>
            </a:r>
            <a:r>
              <a:rPr lang="en-US" dirty="0">
                <a:solidFill>
                  <a:schemeClr val="tx1">
                    <a:lumMod val="95000"/>
                    <a:lumOff val="5000"/>
                  </a:schemeClr>
                </a:solidFill>
                <a:hlinkClick r:id="rId7" tooltip="3.7. RAFT (Role Audience Format Topic)"/>
              </a:rPr>
              <a:t>(Role Audience Format </a:t>
            </a:r>
            <a:r>
              <a:rPr lang="en-US" dirty="0" smtClean="0">
                <a:solidFill>
                  <a:schemeClr val="tx1">
                    <a:lumMod val="95000"/>
                    <a:lumOff val="5000"/>
                  </a:schemeClr>
                </a:solidFill>
                <a:hlinkClick r:id="rId7" tooltip="3.7. RAFT (Role Audience Format Topic)"/>
              </a:rPr>
              <a:t>Topic)</a:t>
            </a:r>
            <a:r>
              <a:rPr lang="el-GR" dirty="0" smtClean="0">
                <a:solidFill>
                  <a:schemeClr val="tx1">
                    <a:lumMod val="95000"/>
                    <a:lumOff val="5000"/>
                  </a:schemeClr>
                </a:solidFill>
              </a:rPr>
              <a:t>, </a:t>
            </a:r>
            <a:r>
              <a:rPr lang="el-GR" u="sng" dirty="0" smtClean="0">
                <a:solidFill>
                  <a:schemeClr val="tx1">
                    <a:lumMod val="95000"/>
                    <a:lumOff val="5000"/>
                  </a:schemeClr>
                </a:solidFill>
                <a:hlinkClick r:id="rId8" tooltip="3.8. Γνωρίζω, Κατανοώ, Κάνω (Know, Understand and Do – KUD)"/>
              </a:rPr>
              <a:t>Γνωρίζω</a:t>
            </a:r>
            <a:r>
              <a:rPr lang="el-GR" u="sng" dirty="0">
                <a:solidFill>
                  <a:schemeClr val="tx1">
                    <a:lumMod val="95000"/>
                    <a:lumOff val="5000"/>
                  </a:schemeClr>
                </a:solidFill>
                <a:hlinkClick r:id="rId8" tooltip="3.8. Γνωρίζω, Κατανοώ, Κάνω (Know, Understand and Do – KUD)"/>
              </a:rPr>
              <a:t>, Κατανοώ, Κάνω (</a:t>
            </a:r>
            <a:r>
              <a:rPr lang="en-US" u="sng" dirty="0">
                <a:solidFill>
                  <a:schemeClr val="tx1">
                    <a:lumMod val="95000"/>
                    <a:lumOff val="5000"/>
                  </a:schemeClr>
                </a:solidFill>
                <a:hlinkClick r:id="rId8" tooltip="3.8. Γνωρίζω, Κατανοώ, Κάνω (Know, Understand and Do – KUD)"/>
              </a:rPr>
              <a:t>Know, Understand and Do – </a:t>
            </a:r>
            <a:r>
              <a:rPr lang="en-US" u="sng" dirty="0" smtClean="0">
                <a:solidFill>
                  <a:schemeClr val="tx1">
                    <a:lumMod val="95000"/>
                    <a:lumOff val="5000"/>
                  </a:schemeClr>
                </a:solidFill>
                <a:hlinkClick r:id="rId8" tooltip="3.8. Γνωρίζω, Κατανοώ, Κάνω (Know, Understand and Do – KUD)"/>
              </a:rPr>
              <a:t>KUD)</a:t>
            </a:r>
            <a:r>
              <a:rPr lang="el-GR" dirty="0" smtClean="0">
                <a:solidFill>
                  <a:schemeClr val="tx1">
                    <a:lumMod val="95000"/>
                    <a:lumOff val="5000"/>
                  </a:schemeClr>
                </a:solidFill>
              </a:rPr>
              <a:t>, </a:t>
            </a:r>
            <a:r>
              <a:rPr lang="en-US" dirty="0" smtClean="0">
                <a:solidFill>
                  <a:schemeClr val="tx1">
                    <a:lumMod val="95000"/>
                    <a:lumOff val="5000"/>
                  </a:schemeClr>
                </a:solidFill>
                <a:hlinkClick r:id="rId9" tooltip="3.9. Total Physical Response Storytelling (TPRS)"/>
              </a:rPr>
              <a:t>Total </a:t>
            </a:r>
            <a:r>
              <a:rPr lang="en-US" dirty="0">
                <a:solidFill>
                  <a:schemeClr val="tx1">
                    <a:lumMod val="95000"/>
                    <a:lumOff val="5000"/>
                  </a:schemeClr>
                </a:solidFill>
                <a:hlinkClick r:id="rId9" tooltip="3.9. Total Physical Response Storytelling (TPRS)"/>
              </a:rPr>
              <a:t>Physical Response Storytelling (TPRS</a:t>
            </a:r>
            <a:r>
              <a:rPr lang="en-US" dirty="0" smtClean="0">
                <a:solidFill>
                  <a:schemeClr val="tx1">
                    <a:lumMod val="95000"/>
                    <a:lumOff val="5000"/>
                  </a:schemeClr>
                </a:solidFill>
                <a:hlinkClick r:id="rId9" tooltip="3.9. Total Physical Response Storytelling (TPRS)"/>
              </a:rPr>
              <a:t>)</a:t>
            </a:r>
            <a:r>
              <a:rPr lang="el-GR" dirty="0" smtClean="0">
                <a:solidFill>
                  <a:schemeClr val="tx1">
                    <a:lumMod val="95000"/>
                    <a:lumOff val="5000"/>
                  </a:schemeClr>
                </a:solidFill>
              </a:rPr>
              <a:t>, </a:t>
            </a:r>
            <a:r>
              <a:rPr lang="en-US" dirty="0" smtClean="0">
                <a:solidFill>
                  <a:schemeClr val="tx1">
                    <a:lumMod val="95000"/>
                    <a:lumOff val="5000"/>
                  </a:schemeClr>
                </a:solidFill>
                <a:hlinkClick r:id="rId10" tooltip="3.10. Jigsaw (Συνεργατική Συναρμολόγηση)"/>
              </a:rPr>
              <a:t> </a:t>
            </a:r>
            <a:r>
              <a:rPr lang="en-US" dirty="0">
                <a:solidFill>
                  <a:schemeClr val="tx1">
                    <a:lumMod val="95000"/>
                    <a:lumOff val="5000"/>
                  </a:schemeClr>
                </a:solidFill>
                <a:hlinkClick r:id="rId10" tooltip="3.10. Jigsaw (Συνεργατική Συναρμολόγηση)"/>
              </a:rPr>
              <a:t>Jigsaw (</a:t>
            </a:r>
            <a:r>
              <a:rPr lang="el-GR" dirty="0">
                <a:solidFill>
                  <a:schemeClr val="tx1">
                    <a:lumMod val="95000"/>
                    <a:lumOff val="5000"/>
                  </a:schemeClr>
                </a:solidFill>
                <a:hlinkClick r:id="rId10" tooltip="3.10. Jigsaw (Συνεργατική Συναρμολόγηση)"/>
              </a:rPr>
              <a:t>Συνεργατική </a:t>
            </a:r>
            <a:r>
              <a:rPr lang="el-GR" dirty="0" smtClean="0">
                <a:solidFill>
                  <a:schemeClr val="tx1">
                    <a:lumMod val="95000"/>
                    <a:lumOff val="5000"/>
                  </a:schemeClr>
                </a:solidFill>
                <a:hlinkClick r:id="rId10" tooltip="3.10. Jigsaw (Συνεργατική Συναρμολόγηση)"/>
              </a:rPr>
              <a:t>Συναρμολόγηση)</a:t>
            </a:r>
            <a:r>
              <a:rPr lang="el-GR" dirty="0" smtClean="0">
                <a:solidFill>
                  <a:schemeClr val="tx1">
                    <a:lumMod val="95000"/>
                    <a:lumOff val="5000"/>
                  </a:schemeClr>
                </a:solidFill>
              </a:rPr>
              <a:t>, </a:t>
            </a:r>
            <a:r>
              <a:rPr lang="en-US" dirty="0" err="1" smtClean="0">
                <a:solidFill>
                  <a:schemeClr val="tx1">
                    <a:lumMod val="95000"/>
                    <a:lumOff val="5000"/>
                  </a:schemeClr>
                </a:solidFill>
                <a:hlinkClick r:id="rId11" tooltip="3.12. Frayer Model"/>
              </a:rPr>
              <a:t>Frayer</a:t>
            </a:r>
            <a:r>
              <a:rPr lang="en-US" dirty="0" smtClean="0">
                <a:solidFill>
                  <a:schemeClr val="tx1">
                    <a:lumMod val="95000"/>
                    <a:lumOff val="5000"/>
                  </a:schemeClr>
                </a:solidFill>
                <a:hlinkClick r:id="rId11" tooltip="3.12. Frayer Model"/>
              </a:rPr>
              <a:t> Model</a:t>
            </a:r>
            <a:r>
              <a:rPr lang="el-GR" dirty="0" smtClean="0">
                <a:solidFill>
                  <a:schemeClr val="tx1">
                    <a:lumMod val="95000"/>
                    <a:lumOff val="5000"/>
                  </a:schemeClr>
                </a:solidFill>
              </a:rPr>
              <a:t>, </a:t>
            </a:r>
            <a:r>
              <a:rPr lang="en-US" dirty="0" smtClean="0">
                <a:solidFill>
                  <a:schemeClr val="tx1">
                    <a:lumMod val="95000"/>
                    <a:lumOff val="5000"/>
                  </a:schemeClr>
                </a:solidFill>
                <a:hlinkClick r:id="rId12" tooltip="3.13. Think - Pair – Share"/>
              </a:rPr>
              <a:t>Think </a:t>
            </a:r>
            <a:r>
              <a:rPr lang="en-US" dirty="0">
                <a:solidFill>
                  <a:schemeClr val="tx1">
                    <a:lumMod val="95000"/>
                    <a:lumOff val="5000"/>
                  </a:schemeClr>
                </a:solidFill>
                <a:hlinkClick r:id="rId12" tooltip="3.13. Think - Pair – Share"/>
              </a:rPr>
              <a:t>- Pair – </a:t>
            </a:r>
            <a:r>
              <a:rPr lang="en-US" dirty="0" smtClean="0">
                <a:solidFill>
                  <a:schemeClr val="tx1">
                    <a:lumMod val="95000"/>
                    <a:lumOff val="5000"/>
                  </a:schemeClr>
                </a:solidFill>
                <a:hlinkClick r:id="rId12" tooltip="3.13. Think - Pair – Share"/>
              </a:rPr>
              <a:t>Share</a:t>
            </a:r>
            <a:r>
              <a:rPr lang="el-GR" dirty="0" smtClean="0">
                <a:solidFill>
                  <a:schemeClr val="tx1">
                    <a:lumMod val="95000"/>
                    <a:lumOff val="5000"/>
                  </a:schemeClr>
                </a:solidFill>
              </a:rPr>
              <a:t>, </a:t>
            </a:r>
            <a:r>
              <a:rPr lang="en-US" dirty="0" smtClean="0">
                <a:solidFill>
                  <a:schemeClr val="tx1">
                    <a:lumMod val="95000"/>
                    <a:lumOff val="5000"/>
                  </a:schemeClr>
                </a:solidFill>
                <a:hlinkClick r:id="rId13" tooltip="3.14. Find - Someone - Who (Βρες Κάποιον Που…)"/>
              </a:rPr>
              <a:t>Find </a:t>
            </a:r>
            <a:r>
              <a:rPr lang="en-US" dirty="0">
                <a:solidFill>
                  <a:schemeClr val="tx1">
                    <a:lumMod val="95000"/>
                    <a:lumOff val="5000"/>
                  </a:schemeClr>
                </a:solidFill>
                <a:hlinkClick r:id="rId13" tooltip="3.14. Find - Someone - Who (Βρες Κάποιον Που…)"/>
              </a:rPr>
              <a:t>- Someone - Who (</a:t>
            </a:r>
            <a:r>
              <a:rPr lang="el-GR" dirty="0">
                <a:solidFill>
                  <a:schemeClr val="tx1">
                    <a:lumMod val="95000"/>
                    <a:lumOff val="5000"/>
                  </a:schemeClr>
                </a:solidFill>
                <a:hlinkClick r:id="rId13" tooltip="3.14. Find - Someone - Who (Βρες Κάποιον Που…)"/>
              </a:rPr>
              <a:t>Βρες Κάποιον Που</a:t>
            </a:r>
            <a:r>
              <a:rPr lang="el-GR" dirty="0" smtClean="0">
                <a:solidFill>
                  <a:schemeClr val="tx1">
                    <a:lumMod val="95000"/>
                    <a:lumOff val="5000"/>
                  </a:schemeClr>
                </a:solidFill>
                <a:hlinkClick r:id="rId13" tooltip="3.14. Find - Someone - Who (Βρες Κάποιον Που…)"/>
              </a:rPr>
              <a:t>…,)</a:t>
            </a:r>
            <a:r>
              <a:rPr lang="en-US" dirty="0" smtClean="0">
                <a:solidFill>
                  <a:schemeClr val="tx1">
                    <a:lumMod val="95000"/>
                    <a:lumOff val="5000"/>
                  </a:schemeClr>
                </a:solidFill>
                <a:hlinkClick r:id="rId14" tooltip="3.15. KWL (Know– Want to know- Learned)"/>
              </a:rPr>
              <a:t>KWL </a:t>
            </a:r>
            <a:r>
              <a:rPr lang="en-US" dirty="0">
                <a:solidFill>
                  <a:schemeClr val="tx1">
                    <a:lumMod val="95000"/>
                    <a:lumOff val="5000"/>
                  </a:schemeClr>
                </a:solidFill>
                <a:hlinkClick r:id="rId14" tooltip="3.15. KWL (Know– Want to know- Learned)"/>
              </a:rPr>
              <a:t>(Know– Want to know- Learned</a:t>
            </a:r>
            <a:r>
              <a:rPr lang="en-US" dirty="0" smtClean="0">
                <a:solidFill>
                  <a:schemeClr val="tx1">
                    <a:lumMod val="95000"/>
                    <a:lumOff val="5000"/>
                  </a:schemeClr>
                </a:solidFill>
                <a:hlinkClick r:id="rId14" tooltip="3.15. KWL (Know– Want to know- Learned)"/>
              </a:rPr>
              <a:t>)</a:t>
            </a:r>
            <a:endParaRPr lang="en-US" dirty="0">
              <a:solidFill>
                <a:schemeClr val="tx1">
                  <a:lumMod val="95000"/>
                  <a:lumOff val="5000"/>
                </a:schemeClr>
              </a:solidFill>
            </a:endParaRPr>
          </a:p>
        </p:txBody>
      </p:sp>
    </p:spTree>
    <p:extLst>
      <p:ext uri="{BB962C8B-B14F-4D97-AF65-F5344CB8AC3E}">
        <p14:creationId xmlns:p14="http://schemas.microsoft.com/office/powerpoint/2010/main" val="321470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92746" y="712855"/>
            <a:ext cx="10515600" cy="1325563"/>
          </a:xfrm>
        </p:spPr>
        <p:txBody>
          <a:bodyPr>
            <a:normAutofit fontScale="90000"/>
          </a:bodyPr>
          <a:lstStyle/>
          <a:p>
            <a:r>
              <a:rPr lang="el-GR" sz="3200" dirty="0"/>
              <a:t>χρησιμοποιούν κατάλληλα τις νέες τεχνολογίες στην καθημερινή  διδακτική τους πρακτική, αξιοποιώντας τα πλεονεκτήματα της ηλεκτρονικής μάθησης και τα διαθέσιμα ψηφιακά </a:t>
            </a:r>
            <a:r>
              <a:rPr lang="el-GR" sz="3200" dirty="0" smtClean="0"/>
              <a:t>εργαλεία</a:t>
            </a:r>
            <a:endParaRPr lang="el-GR" sz="3200" dirty="0"/>
          </a:p>
        </p:txBody>
      </p:sp>
      <p:sp>
        <p:nvSpPr>
          <p:cNvPr id="3" name="Θέση περιεχομένου 2"/>
          <p:cNvSpPr>
            <a:spLocks noGrp="1"/>
          </p:cNvSpPr>
          <p:nvPr>
            <p:ph idx="1"/>
          </p:nvPr>
        </p:nvSpPr>
        <p:spPr>
          <a:xfrm>
            <a:off x="838200" y="2498501"/>
            <a:ext cx="10515600" cy="3678462"/>
          </a:xfrm>
        </p:spPr>
        <p:txBody>
          <a:bodyPr/>
          <a:lstStyle/>
          <a:p>
            <a:r>
              <a:rPr lang="el-GR" dirty="0" smtClean="0"/>
              <a:t>βασικός </a:t>
            </a:r>
            <a:r>
              <a:rPr lang="el-GR" dirty="0"/>
              <a:t>διδακτικός προσανατολισμός των νέων ΠΣ είναι η αξιοποίηση των ψηφιακών τεχνολογιών ως εργαλείων έρευνας και μάθησης σε όλο το εύρος τους. Αυτό συνιστάται και από πρόσφατη Οδηγία της ΕΕ (</a:t>
            </a:r>
            <a:r>
              <a:rPr lang="el-GR" dirty="0" err="1"/>
              <a:t>Digital</a:t>
            </a:r>
            <a:r>
              <a:rPr lang="el-GR" dirty="0"/>
              <a:t> </a:t>
            </a:r>
            <a:r>
              <a:rPr lang="el-GR" dirty="0" err="1"/>
              <a:t>Education</a:t>
            </a:r>
            <a:r>
              <a:rPr lang="el-GR" dirty="0"/>
              <a:t> </a:t>
            </a:r>
            <a:r>
              <a:rPr lang="el-GR" dirty="0" err="1"/>
              <a:t>Action</a:t>
            </a:r>
            <a:r>
              <a:rPr lang="el-GR" dirty="0"/>
              <a:t> </a:t>
            </a:r>
            <a:r>
              <a:rPr lang="el-GR" dirty="0" err="1"/>
              <a:t>Plan</a:t>
            </a:r>
            <a:r>
              <a:rPr lang="el-GR" dirty="0"/>
              <a:t> 2021-2027) που θέτει ως στόχο κάθε τάξη (έως  το 2027) να είναι ψηφιακή και αυτό αφορά υποδομές, περιεχόμενο και πρακτικές. </a:t>
            </a:r>
          </a:p>
          <a:p>
            <a:endParaRPr lang="el-GR" dirty="0"/>
          </a:p>
        </p:txBody>
      </p:sp>
    </p:spTree>
    <p:extLst>
      <p:ext uri="{BB962C8B-B14F-4D97-AF65-F5344CB8AC3E}">
        <p14:creationId xmlns:p14="http://schemas.microsoft.com/office/powerpoint/2010/main" val="975813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45124" y="72903"/>
            <a:ext cx="11060723" cy="1325563"/>
          </a:xfrm>
        </p:spPr>
        <p:txBody>
          <a:bodyPr>
            <a:normAutofit/>
          </a:bodyPr>
          <a:lstStyle/>
          <a:p>
            <a:r>
              <a:rPr lang="el-GR" sz="3200" dirty="0" smtClean="0"/>
              <a:t>ενθαρρύνουν τον κριτικό στοχασμό επί γνωστικών διαδικασιών και πρακτικών</a:t>
            </a:r>
            <a:endParaRPr lang="el-GR" sz="3200" dirty="0"/>
          </a:p>
        </p:txBody>
      </p:sp>
      <p:sp>
        <p:nvSpPr>
          <p:cNvPr id="3" name="Θέση περιεχομένου 2"/>
          <p:cNvSpPr>
            <a:spLocks noGrp="1"/>
          </p:cNvSpPr>
          <p:nvPr>
            <p:ph idx="1"/>
          </p:nvPr>
        </p:nvSpPr>
        <p:spPr>
          <a:xfrm>
            <a:off x="136648" y="1690687"/>
            <a:ext cx="8382000" cy="4727697"/>
          </a:xfrm>
        </p:spPr>
        <p:txBody>
          <a:bodyPr/>
          <a:lstStyle/>
          <a:p>
            <a:pPr algn="just"/>
            <a:r>
              <a:rPr lang="el-GR" dirty="0" smtClean="0"/>
              <a:t>(ο </a:t>
            </a:r>
            <a:r>
              <a:rPr lang="el-GR" dirty="0"/>
              <a:t>κριτικός στοχασμός περιλαμβάνει τη «διερεύνηση των συνεπειών που τείνει να επιφέρει» κάθε υιοθετούμενη γνώση ή πεποίθηση</a:t>
            </a:r>
            <a:r>
              <a:rPr lang="el-GR" dirty="0" smtClean="0"/>
              <a:t>. Δεν </a:t>
            </a:r>
            <a:r>
              <a:rPr lang="el-GR" dirty="0"/>
              <a:t>περιορίζεται σε μια συστηματική ανάλυση γνώσεων και πεποιθήσεων ούτε </a:t>
            </a:r>
            <a:r>
              <a:rPr lang="el-GR" dirty="0" smtClean="0"/>
              <a:t>στη </a:t>
            </a:r>
            <a:r>
              <a:rPr lang="el-GR" dirty="0"/>
              <a:t>βελτίωση των επιμέρους εκφάνσεων της συμπεριφοράς. </a:t>
            </a:r>
            <a:r>
              <a:rPr lang="el-GR" dirty="0" smtClean="0"/>
              <a:t>Τα παιδιά (τα άτομα) μέσω </a:t>
            </a:r>
            <a:r>
              <a:rPr lang="el-GR" dirty="0"/>
              <a:t>της ενεργητικής και αυτοδύναμης σκέψης τους είναι δυνατόν να θέτουν σε αμφισβήτηση ολόκληρο το αντιληπτικό τους σύστημα και να γίνονται αναδημιουργοί της προσωπικής τους πορείας και της κοινωνικής </a:t>
            </a:r>
            <a:r>
              <a:rPr lang="el-GR" dirty="0" smtClean="0"/>
              <a:t>πραγματικότητας</a:t>
            </a:r>
            <a:r>
              <a:rPr lang="en-US" dirty="0" smtClean="0"/>
              <a:t>. </a:t>
            </a:r>
            <a:r>
              <a:rPr lang="en-US" dirty="0" smtClean="0"/>
              <a:t>Dewey, J. </a:t>
            </a:r>
            <a:r>
              <a:rPr lang="el-GR" dirty="0" smtClean="0"/>
              <a:t> </a:t>
            </a:r>
            <a:r>
              <a:rPr lang="el-GR" dirty="0"/>
              <a:t>)</a:t>
            </a:r>
            <a:endParaRPr lang="el-GR" dirty="0"/>
          </a:p>
        </p:txBody>
      </p:sp>
      <p:pic>
        <p:nvPicPr>
          <p:cNvPr id="5" name="Εικόνα 4"/>
          <p:cNvPicPr>
            <a:picLocks noChangeAspect="1"/>
          </p:cNvPicPr>
          <p:nvPr/>
        </p:nvPicPr>
        <p:blipFill>
          <a:blip r:embed="rId2"/>
          <a:stretch>
            <a:fillRect/>
          </a:stretch>
        </p:blipFill>
        <p:spPr>
          <a:xfrm>
            <a:off x="8267283" y="1924416"/>
            <a:ext cx="3748488" cy="2524492"/>
          </a:xfrm>
          <a:prstGeom prst="rect">
            <a:avLst/>
          </a:prstGeom>
        </p:spPr>
      </p:pic>
    </p:spTree>
    <p:extLst>
      <p:ext uri="{BB962C8B-B14F-4D97-AF65-F5344CB8AC3E}">
        <p14:creationId xmlns:p14="http://schemas.microsoft.com/office/powerpoint/2010/main" val="741976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2733" y="1108079"/>
            <a:ext cx="5022760" cy="4288169"/>
          </a:xfrm>
        </p:spPr>
        <p:txBody>
          <a:bodyPr>
            <a:normAutofit fontScale="90000"/>
          </a:bodyPr>
          <a:lstStyle/>
          <a:p>
            <a:r>
              <a:rPr lang="el-GR" sz="2800" dirty="0" smtClean="0"/>
              <a:t>Σύμφωνα με τα ανωτέρω, τα νέα ΠΣ μπορούν να αποβούν κινητήρια δύναμη για αλλαγή σχολικού κλίματος και Να εμπνεύσουν τους εκπαιδευτικούς ώστε η σχολική τάξη να εξελιχθεί σε εργαστήριο επικοινωνίας, δράσης και έκφρασης, που οδηγεί τους/τις μαθητές/τριες στο να εργάζονται για να πραγματώσουν: </a:t>
            </a:r>
            <a:endParaRPr lang="el-GR" sz="2800" dirty="0"/>
          </a:p>
        </p:txBody>
      </p:sp>
      <p:sp>
        <p:nvSpPr>
          <p:cNvPr id="3" name="Θέση περιεχομένου 2"/>
          <p:cNvSpPr>
            <a:spLocks noGrp="1"/>
          </p:cNvSpPr>
          <p:nvPr>
            <p:ph idx="1"/>
          </p:nvPr>
        </p:nvSpPr>
        <p:spPr>
          <a:xfrm>
            <a:off x="6646572" y="631065"/>
            <a:ext cx="5150476" cy="5820507"/>
          </a:xfrm>
        </p:spPr>
        <p:txBody>
          <a:bodyPr>
            <a:normAutofit fontScale="85000" lnSpcReduction="20000"/>
          </a:bodyPr>
          <a:lstStyle/>
          <a:p>
            <a:r>
              <a:rPr lang="el-GR" i="1" dirty="0" smtClean="0"/>
              <a:t>τη </a:t>
            </a:r>
            <a:r>
              <a:rPr lang="el-GR" i="1" dirty="0" err="1"/>
              <a:t>συνεργατικότητα</a:t>
            </a:r>
            <a:r>
              <a:rPr lang="el-GR" i="1" dirty="0"/>
              <a:t>, </a:t>
            </a:r>
            <a:endParaRPr lang="el-GR" i="1" dirty="0" smtClean="0"/>
          </a:p>
          <a:p>
            <a:r>
              <a:rPr lang="el-GR" i="1" dirty="0" smtClean="0"/>
              <a:t>την </a:t>
            </a:r>
            <a:r>
              <a:rPr lang="el-GR" i="1" dirty="0"/>
              <a:t>αυτογνωσία, </a:t>
            </a:r>
            <a:endParaRPr lang="el-GR" i="1" dirty="0" smtClean="0"/>
          </a:p>
          <a:p>
            <a:r>
              <a:rPr lang="el-GR" i="1" dirty="0" smtClean="0"/>
              <a:t>τη </a:t>
            </a:r>
            <a:r>
              <a:rPr lang="el-GR" i="1" dirty="0"/>
              <a:t>γλωσσική επίγνωση</a:t>
            </a:r>
            <a:r>
              <a:rPr lang="el-GR" i="1" dirty="0" smtClean="0"/>
              <a:t>,</a:t>
            </a:r>
          </a:p>
          <a:p>
            <a:r>
              <a:rPr lang="el-GR" i="1" dirty="0" smtClean="0"/>
              <a:t> </a:t>
            </a:r>
            <a:r>
              <a:rPr lang="el-GR" i="1" dirty="0"/>
              <a:t>την επικοινωνιακή ικανότητα</a:t>
            </a:r>
            <a:r>
              <a:rPr lang="el-GR" i="1" dirty="0" smtClean="0"/>
              <a:t>,</a:t>
            </a:r>
          </a:p>
          <a:p>
            <a:r>
              <a:rPr lang="el-GR" i="1" dirty="0" smtClean="0"/>
              <a:t> </a:t>
            </a:r>
            <a:r>
              <a:rPr lang="el-GR" i="1" dirty="0"/>
              <a:t>την υπευθυνότητα, </a:t>
            </a:r>
            <a:endParaRPr lang="el-GR" i="1" dirty="0" smtClean="0"/>
          </a:p>
          <a:p>
            <a:r>
              <a:rPr lang="el-GR" i="1" dirty="0" smtClean="0"/>
              <a:t>την </a:t>
            </a:r>
            <a:r>
              <a:rPr lang="el-GR" i="1" dirty="0"/>
              <a:t>ανεκτικότητα, </a:t>
            </a:r>
            <a:endParaRPr lang="el-GR" i="1" dirty="0" smtClean="0"/>
          </a:p>
          <a:p>
            <a:r>
              <a:rPr lang="el-GR" i="1" dirty="0" smtClean="0"/>
              <a:t>την </a:t>
            </a:r>
            <a:r>
              <a:rPr lang="el-GR" i="1" dirty="0"/>
              <a:t>πειθαρχία, </a:t>
            </a:r>
            <a:endParaRPr lang="el-GR" i="1" dirty="0" smtClean="0"/>
          </a:p>
          <a:p>
            <a:r>
              <a:rPr lang="el-GR" i="1" dirty="0" smtClean="0"/>
              <a:t>το </a:t>
            </a:r>
            <a:r>
              <a:rPr lang="el-GR" i="1" dirty="0"/>
              <a:t>αίσθημα δικαίου, </a:t>
            </a:r>
            <a:endParaRPr lang="el-GR" i="1" dirty="0" smtClean="0"/>
          </a:p>
          <a:p>
            <a:r>
              <a:rPr lang="el-GR" i="1" dirty="0" smtClean="0"/>
              <a:t>τη </a:t>
            </a:r>
            <a:r>
              <a:rPr lang="el-GR" i="1" dirty="0"/>
              <a:t>δημοκρατική ευαισθησία, </a:t>
            </a:r>
            <a:endParaRPr lang="el-GR" i="1" dirty="0" smtClean="0"/>
          </a:p>
          <a:p>
            <a:r>
              <a:rPr lang="el-GR" i="1" dirty="0" smtClean="0"/>
              <a:t>την </a:t>
            </a:r>
            <a:r>
              <a:rPr lang="el-GR" i="1" dirty="0"/>
              <a:t>άμιλλα, </a:t>
            </a:r>
            <a:endParaRPr lang="el-GR" i="1" dirty="0" smtClean="0"/>
          </a:p>
          <a:p>
            <a:r>
              <a:rPr lang="el-GR" i="1" dirty="0" smtClean="0"/>
              <a:t>την </a:t>
            </a:r>
            <a:r>
              <a:rPr lang="el-GR" i="1" dirty="0"/>
              <a:t>αλληλεγγύη, </a:t>
            </a:r>
            <a:endParaRPr lang="el-GR" i="1" dirty="0" smtClean="0"/>
          </a:p>
          <a:p>
            <a:r>
              <a:rPr lang="el-GR" i="1" dirty="0" smtClean="0"/>
              <a:t>την </a:t>
            </a:r>
            <a:r>
              <a:rPr lang="el-GR" i="1" dirty="0"/>
              <a:t>αισθητική καλλιέργεια, </a:t>
            </a:r>
            <a:endParaRPr lang="el-GR" i="1" dirty="0" smtClean="0"/>
          </a:p>
          <a:p>
            <a:r>
              <a:rPr lang="el-GR" i="1" dirty="0" smtClean="0"/>
              <a:t>την </a:t>
            </a:r>
            <a:r>
              <a:rPr lang="el-GR" i="1" dirty="0"/>
              <a:t>επίλυση προβλημάτων, </a:t>
            </a:r>
            <a:endParaRPr lang="el-GR" i="1" dirty="0" smtClean="0"/>
          </a:p>
          <a:p>
            <a:r>
              <a:rPr lang="el-GR" i="1" dirty="0" smtClean="0"/>
              <a:t>την </a:t>
            </a:r>
            <a:r>
              <a:rPr lang="el-GR" i="1" dirty="0"/>
              <a:t>ανακαλυπτική μάθηση </a:t>
            </a:r>
            <a:endParaRPr lang="el-GR" i="1" dirty="0" smtClean="0"/>
          </a:p>
          <a:p>
            <a:r>
              <a:rPr lang="el-GR" i="1" dirty="0" smtClean="0"/>
              <a:t>και </a:t>
            </a:r>
            <a:r>
              <a:rPr lang="el-GR" i="1" dirty="0"/>
              <a:t>την ψηφιακή εγγραμματοσύνη.</a:t>
            </a:r>
            <a:endParaRPr lang="el-GR" dirty="0"/>
          </a:p>
          <a:p>
            <a:endParaRPr lang="el-GR" dirty="0"/>
          </a:p>
        </p:txBody>
      </p:sp>
    </p:spTree>
    <p:extLst>
      <p:ext uri="{BB962C8B-B14F-4D97-AF65-F5344CB8AC3E}">
        <p14:creationId xmlns:p14="http://schemas.microsoft.com/office/powerpoint/2010/main" val="3736372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02276" y="365125"/>
            <a:ext cx="11410682" cy="1325563"/>
          </a:xfrm>
        </p:spPr>
        <p:txBody>
          <a:bodyPr>
            <a:noAutofit/>
          </a:bodyPr>
          <a:lstStyle/>
          <a:p>
            <a:r>
              <a:rPr lang="en-US" sz="3600" dirty="0"/>
              <a:t>Η α</a:t>
            </a:r>
            <a:r>
              <a:rPr lang="en-US" sz="3600" dirty="0" err="1"/>
              <a:t>νά</a:t>
            </a:r>
            <a:r>
              <a:rPr lang="en-US" sz="3600" dirty="0"/>
              <a:t>πτυξη της</a:t>
            </a:r>
            <a:r>
              <a:rPr lang="el-GR" sz="3600" dirty="0"/>
              <a:t> γλώσσας στα Θρησκευτικά </a:t>
            </a:r>
            <a:r>
              <a:rPr lang="el-GR" sz="3600" dirty="0" smtClean="0"/>
              <a:t>έχει </a:t>
            </a:r>
            <a:r>
              <a:rPr lang="en-US" sz="3600" dirty="0" err="1"/>
              <a:t>σημ</a:t>
            </a:r>
            <a:r>
              <a:rPr lang="en-US" sz="3600" dirty="0"/>
              <a:t>ασία </a:t>
            </a:r>
            <a:r>
              <a:rPr lang="el-GR" sz="3600" dirty="0"/>
              <a:t>στη </a:t>
            </a:r>
            <a:r>
              <a:rPr lang="el-GR" sz="3600" dirty="0" err="1"/>
              <a:t>διαμ</a:t>
            </a:r>
            <a:r>
              <a:rPr lang="en-US" sz="3600" dirty="0" err="1"/>
              <a:t>όρφωση</a:t>
            </a:r>
            <a:r>
              <a:rPr lang="en-US" sz="3600" dirty="0"/>
              <a:t> </a:t>
            </a:r>
            <a:r>
              <a:rPr lang="en-US" sz="3600" dirty="0" err="1"/>
              <a:t>του</a:t>
            </a:r>
            <a:r>
              <a:rPr lang="en-US" sz="3600" dirty="0"/>
              <a:t> επ</a:t>
            </a:r>
            <a:r>
              <a:rPr lang="en-US" sz="3600" dirty="0" err="1"/>
              <a:t>ιστημονικού</a:t>
            </a:r>
            <a:r>
              <a:rPr lang="en-US" sz="3600" dirty="0"/>
              <a:t> </a:t>
            </a:r>
            <a:r>
              <a:rPr lang="en-US" sz="3600" dirty="0" err="1"/>
              <a:t>λόγου</a:t>
            </a:r>
            <a:r>
              <a:rPr lang="en-US" sz="3600" dirty="0"/>
              <a:t>, </a:t>
            </a:r>
            <a:r>
              <a:rPr lang="el-GR" sz="3600" dirty="0"/>
              <a:t>ως βασική διάσταση του θρησκευτικού </a:t>
            </a:r>
            <a:r>
              <a:rPr lang="el-GR" sz="3600" dirty="0" smtClean="0"/>
              <a:t>γραμματισμού</a:t>
            </a:r>
            <a:r>
              <a:rPr lang="el-GR" sz="3600" dirty="0"/>
              <a:t/>
            </a:r>
            <a:br>
              <a:rPr lang="el-GR" sz="3600" dirty="0"/>
            </a:br>
            <a:endParaRPr lang="el-GR" sz="3600" dirty="0"/>
          </a:p>
        </p:txBody>
      </p:sp>
      <p:sp>
        <p:nvSpPr>
          <p:cNvPr id="3" name="Θέση περιεχομένου 2"/>
          <p:cNvSpPr>
            <a:spLocks noGrp="1"/>
          </p:cNvSpPr>
          <p:nvPr>
            <p:ph idx="1"/>
          </p:nvPr>
        </p:nvSpPr>
        <p:spPr/>
        <p:txBody>
          <a:bodyPr>
            <a:normAutofit/>
          </a:bodyPr>
          <a:lstStyle/>
          <a:p>
            <a:r>
              <a:rPr lang="el-GR" dirty="0"/>
              <a:t>Η </a:t>
            </a:r>
            <a:r>
              <a:rPr lang="el-GR" b="1" dirty="0"/>
              <a:t>γλώσσα</a:t>
            </a:r>
            <a:r>
              <a:rPr lang="el-GR" dirty="0"/>
              <a:t> διαδραματίζει κεντρικό ρόλο στην αλληλεπίδραση του παιδιού με τους ενήλικες. </a:t>
            </a:r>
            <a:r>
              <a:rPr lang="en-US" dirty="0" smtClean="0"/>
              <a:t> </a:t>
            </a:r>
            <a:endParaRPr lang="el-GR" dirty="0"/>
          </a:p>
          <a:p>
            <a:r>
              <a:rPr lang="el-GR" dirty="0"/>
              <a:t>Το παιδί </a:t>
            </a:r>
            <a:r>
              <a:rPr lang="el-GR" i="1" dirty="0"/>
              <a:t>εσωτερικεύει </a:t>
            </a:r>
            <a:r>
              <a:rPr lang="el-GR" dirty="0"/>
              <a:t>τη </a:t>
            </a:r>
            <a:r>
              <a:rPr lang="el-GR" b="1" dirty="0"/>
              <a:t>γλώσσα</a:t>
            </a:r>
            <a:r>
              <a:rPr lang="el-GR" dirty="0"/>
              <a:t> και η γλώσσα γίνεται σταδιακά βασικό εργαλείο σκέψης για το </a:t>
            </a:r>
            <a:r>
              <a:rPr lang="el-GR" dirty="0" smtClean="0"/>
              <a:t>παιδί</a:t>
            </a:r>
            <a:r>
              <a:rPr lang="en-US" dirty="0" smtClean="0"/>
              <a:t> (L., Vygotsky, 1988,  </a:t>
            </a:r>
            <a:r>
              <a:rPr lang="en-US" dirty="0" err="1" smtClean="0"/>
              <a:t>J.Piaget</a:t>
            </a:r>
            <a:r>
              <a:rPr lang="en-US" dirty="0" smtClean="0"/>
              <a:t>, 1956)</a:t>
            </a:r>
            <a:endParaRPr lang="en-US" dirty="0" smtClean="0"/>
          </a:p>
          <a:p>
            <a:r>
              <a:rPr lang="el-GR" dirty="0" smtClean="0"/>
              <a:t>Στο </a:t>
            </a:r>
            <a:r>
              <a:rPr lang="el-GR" dirty="0"/>
              <a:t>πλαίσιο συγγραφής των νέων ΠΣ επισημαίνεται η σπουδαιότητα της μελέτης της γλώσσας σε κάθε  γνωστικό αντικείμενο, λόγω της σημασίας που αυτή έχει στη διαμόρφωση του </a:t>
            </a:r>
            <a:r>
              <a:rPr lang="el-GR" dirty="0" smtClean="0"/>
              <a:t>γραμματισμού. </a:t>
            </a:r>
            <a:endParaRPr lang="el-GR" dirty="0"/>
          </a:p>
        </p:txBody>
      </p:sp>
    </p:spTree>
    <p:extLst>
      <p:ext uri="{BB962C8B-B14F-4D97-AF65-F5344CB8AC3E}">
        <p14:creationId xmlns:p14="http://schemas.microsoft.com/office/powerpoint/2010/main" val="3157396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90285" y="365125"/>
            <a:ext cx="11640457" cy="737961"/>
          </a:xfrm>
        </p:spPr>
        <p:txBody>
          <a:bodyPr>
            <a:normAutofit/>
          </a:bodyPr>
          <a:lstStyle/>
          <a:p>
            <a:pPr algn="ctr"/>
            <a:r>
              <a:rPr lang="el-GR" sz="3200" b="1" dirty="0">
                <a:solidFill>
                  <a:schemeClr val="tx1">
                    <a:lumMod val="95000"/>
                    <a:lumOff val="5000"/>
                  </a:schemeClr>
                </a:solidFill>
              </a:rPr>
              <a:t>Ο </a:t>
            </a:r>
            <a:r>
              <a:rPr lang="el-GR" sz="3200" b="1" dirty="0">
                <a:solidFill>
                  <a:schemeClr val="tx1">
                    <a:lumMod val="95000"/>
                    <a:lumOff val="5000"/>
                  </a:schemeClr>
                </a:solidFill>
                <a:effectLst>
                  <a:outerShdw blurRad="38100" dist="38100" dir="2700000" algn="tl">
                    <a:srgbClr val="000000">
                      <a:alpha val="43137"/>
                    </a:srgbClr>
                  </a:outerShdw>
                </a:effectLst>
              </a:rPr>
              <a:t>J. </a:t>
            </a:r>
            <a:r>
              <a:rPr lang="el-GR" sz="3200" b="1" dirty="0" err="1">
                <a:solidFill>
                  <a:schemeClr val="tx1">
                    <a:lumMod val="95000"/>
                    <a:lumOff val="5000"/>
                  </a:schemeClr>
                </a:solidFill>
                <a:effectLst>
                  <a:outerShdw blurRad="38100" dist="38100" dir="2700000" algn="tl">
                    <a:srgbClr val="000000">
                      <a:alpha val="43137"/>
                    </a:srgbClr>
                  </a:outerShdw>
                </a:effectLst>
              </a:rPr>
              <a:t>Fowler</a:t>
            </a:r>
            <a:r>
              <a:rPr lang="el-GR" sz="3200" b="1" dirty="0">
                <a:solidFill>
                  <a:schemeClr val="tx1">
                    <a:lumMod val="95000"/>
                    <a:lumOff val="5000"/>
                  </a:schemeClr>
                </a:solidFill>
                <a:effectLst>
                  <a:outerShdw blurRad="38100" dist="38100" dir="2700000" algn="tl">
                    <a:srgbClr val="000000">
                      <a:alpha val="43137"/>
                    </a:srgbClr>
                  </a:outerShdw>
                </a:effectLst>
              </a:rPr>
              <a:t> </a:t>
            </a:r>
            <a:r>
              <a:rPr lang="el-GR" sz="3200" b="1" dirty="0">
                <a:solidFill>
                  <a:schemeClr val="tx1">
                    <a:lumMod val="95000"/>
                    <a:lumOff val="5000"/>
                  </a:schemeClr>
                </a:solidFill>
              </a:rPr>
              <a:t>και η ανάπτυξη της θρησκευτικής πίστης</a:t>
            </a:r>
            <a:endParaRPr lang="el-GR" sz="3200" dirty="0">
              <a:solidFill>
                <a:schemeClr val="tx1">
                  <a:lumMod val="95000"/>
                  <a:lumOff val="5000"/>
                </a:schemeClr>
              </a:solidFill>
            </a:endParaRPr>
          </a:p>
        </p:txBody>
      </p:sp>
      <p:sp>
        <p:nvSpPr>
          <p:cNvPr id="3" name="Θέση περιεχομένου 2"/>
          <p:cNvSpPr>
            <a:spLocks noGrp="1"/>
          </p:cNvSpPr>
          <p:nvPr>
            <p:ph idx="1"/>
          </p:nvPr>
        </p:nvSpPr>
        <p:spPr/>
        <p:txBody>
          <a:bodyPr/>
          <a:lstStyle/>
          <a:p>
            <a:r>
              <a:rPr lang="el-GR" i="1" dirty="0"/>
              <a:t>Δεύτερη βαθμίδα</a:t>
            </a:r>
            <a:r>
              <a:rPr lang="el-GR" i="1" dirty="0">
                <a:solidFill>
                  <a:schemeClr val="tx1">
                    <a:lumMod val="95000"/>
                    <a:lumOff val="5000"/>
                  </a:schemeClr>
                </a:solidFill>
              </a:rPr>
              <a:t>:</a:t>
            </a:r>
            <a:r>
              <a:rPr lang="el-GR" dirty="0">
                <a:solidFill>
                  <a:schemeClr val="tx1">
                    <a:lumMod val="95000"/>
                    <a:lumOff val="5000"/>
                  </a:schemeClr>
                </a:solidFill>
              </a:rPr>
              <a:t> </a:t>
            </a:r>
            <a:r>
              <a:rPr lang="el-GR" i="1" dirty="0">
                <a:solidFill>
                  <a:schemeClr val="tx1">
                    <a:lumMod val="95000"/>
                    <a:lumOff val="5000"/>
                  </a:schemeClr>
                </a:solidFill>
              </a:rPr>
              <a:t>«Μυθολογική, στηριγμένη στο λόγο πίστη».</a:t>
            </a:r>
            <a:r>
              <a:rPr lang="el-GR" dirty="0">
                <a:solidFill>
                  <a:schemeClr val="tx1">
                    <a:lumMod val="95000"/>
                    <a:lumOff val="5000"/>
                  </a:schemeClr>
                </a:solidFill>
              </a:rPr>
              <a:t> </a:t>
            </a:r>
            <a:r>
              <a:rPr lang="fr-FR" dirty="0" smtClean="0">
                <a:solidFill>
                  <a:schemeClr val="tx1">
                    <a:lumMod val="95000"/>
                    <a:lumOff val="5000"/>
                  </a:schemeClr>
                </a:solidFill>
              </a:rPr>
              <a:t>(6/7-11/12 </a:t>
            </a:r>
            <a:r>
              <a:rPr lang="el-GR" dirty="0" smtClean="0">
                <a:solidFill>
                  <a:schemeClr val="tx1">
                    <a:lumMod val="95000"/>
                    <a:lumOff val="5000"/>
                  </a:schemeClr>
                </a:solidFill>
              </a:rPr>
              <a:t>ετών</a:t>
            </a:r>
            <a:r>
              <a:rPr lang="fr-FR" dirty="0" smtClean="0">
                <a:solidFill>
                  <a:schemeClr val="tx1">
                    <a:lumMod val="95000"/>
                    <a:lumOff val="5000"/>
                  </a:schemeClr>
                </a:solidFill>
              </a:rPr>
              <a:t>) </a:t>
            </a:r>
            <a:r>
              <a:rPr lang="el-GR" dirty="0" smtClean="0">
                <a:solidFill>
                  <a:schemeClr val="tx1">
                    <a:lumMod val="95000"/>
                    <a:lumOff val="5000"/>
                  </a:schemeClr>
                </a:solidFill>
              </a:rPr>
              <a:t>Μυθικές </a:t>
            </a:r>
            <a:r>
              <a:rPr lang="el-GR" dirty="0">
                <a:solidFill>
                  <a:schemeClr val="tx1">
                    <a:lumMod val="95000"/>
                    <a:lumOff val="5000"/>
                  </a:schemeClr>
                </a:solidFill>
              </a:rPr>
              <a:t>ιστορίες και σύμβολα που προσφέρονται στο παιδί από το περιβάλλον διαδραματίζουν σημαντικό ρόλο. Έτσι η </a:t>
            </a:r>
            <a:r>
              <a:rPr lang="el-GR" dirty="0">
                <a:solidFill>
                  <a:schemeClr val="tx1">
                    <a:lumMod val="95000"/>
                    <a:lumOff val="5000"/>
                  </a:schemeClr>
                </a:solidFill>
              </a:rPr>
              <a:t>εικόνα του Θεού παρουσιάζεται ανθρω­πομορφική.</a:t>
            </a:r>
          </a:p>
          <a:p>
            <a:r>
              <a:rPr lang="el-GR" i="1" dirty="0" smtClean="0">
                <a:solidFill>
                  <a:schemeClr val="tx1">
                    <a:lumMod val="95000"/>
                    <a:lumOff val="5000"/>
                  </a:schemeClr>
                </a:solidFill>
              </a:rPr>
              <a:t>Τρίτη </a:t>
            </a:r>
            <a:r>
              <a:rPr lang="el-GR" i="1" dirty="0">
                <a:solidFill>
                  <a:schemeClr val="tx1">
                    <a:lumMod val="95000"/>
                    <a:lumOff val="5000"/>
                  </a:schemeClr>
                </a:solidFill>
              </a:rPr>
              <a:t>βαθμίδα:</a:t>
            </a:r>
            <a:r>
              <a:rPr lang="el-GR" dirty="0">
                <a:solidFill>
                  <a:schemeClr val="tx1">
                    <a:lumMod val="95000"/>
                    <a:lumOff val="5000"/>
                  </a:schemeClr>
                </a:solidFill>
              </a:rPr>
              <a:t> </a:t>
            </a:r>
            <a:r>
              <a:rPr lang="el-GR" i="1" dirty="0">
                <a:solidFill>
                  <a:schemeClr val="tx1">
                    <a:lumMod val="95000"/>
                    <a:lumOff val="5000"/>
                  </a:schemeClr>
                </a:solidFill>
              </a:rPr>
              <a:t>«Συμβατική πίστη».</a:t>
            </a:r>
            <a:r>
              <a:rPr lang="el-GR" dirty="0">
                <a:solidFill>
                  <a:schemeClr val="tx1">
                    <a:lumMod val="95000"/>
                    <a:lumOff val="5000"/>
                  </a:schemeClr>
                </a:solidFill>
              </a:rPr>
              <a:t> </a:t>
            </a:r>
            <a:r>
              <a:rPr lang="fr-FR" dirty="0">
                <a:solidFill>
                  <a:schemeClr val="tx1">
                    <a:lumMod val="95000"/>
                    <a:lumOff val="5000"/>
                  </a:schemeClr>
                </a:solidFill>
              </a:rPr>
              <a:t>(11/12-17/18 </a:t>
            </a:r>
            <a:r>
              <a:rPr lang="el-GR" dirty="0">
                <a:solidFill>
                  <a:schemeClr val="tx1">
                    <a:lumMod val="95000"/>
                    <a:lumOff val="5000"/>
                  </a:schemeClr>
                </a:solidFill>
              </a:rPr>
              <a:t>ετών</a:t>
            </a:r>
            <a:r>
              <a:rPr lang="en-US" dirty="0">
                <a:solidFill>
                  <a:schemeClr val="tx1">
                    <a:lumMod val="95000"/>
                    <a:lumOff val="5000"/>
                  </a:schemeClr>
                </a:solidFill>
              </a:rPr>
              <a:t> –</a:t>
            </a:r>
            <a:r>
              <a:rPr lang="el-GR" dirty="0">
                <a:solidFill>
                  <a:schemeClr val="tx1">
                    <a:lumMod val="95000"/>
                    <a:lumOff val="5000"/>
                  </a:schemeClr>
                </a:solidFill>
              </a:rPr>
              <a:t>εφηβική ηλικία</a:t>
            </a:r>
            <a:r>
              <a:rPr lang="fr-FR" dirty="0">
                <a:solidFill>
                  <a:schemeClr val="tx1">
                    <a:lumMod val="95000"/>
                    <a:lumOff val="5000"/>
                  </a:schemeClr>
                </a:solidFill>
              </a:rPr>
              <a:t>) </a:t>
            </a:r>
            <a:r>
              <a:rPr lang="el-GR" dirty="0" smtClean="0">
                <a:solidFill>
                  <a:schemeClr val="tx1">
                    <a:lumMod val="95000"/>
                    <a:lumOff val="5000"/>
                  </a:schemeClr>
                </a:solidFill>
              </a:rPr>
              <a:t>Δεν </a:t>
            </a:r>
            <a:r>
              <a:rPr lang="el-GR" dirty="0">
                <a:solidFill>
                  <a:schemeClr val="tx1">
                    <a:lumMod val="95000"/>
                    <a:lumOff val="5000"/>
                  </a:schemeClr>
                </a:solidFill>
              </a:rPr>
              <a:t>είναι προσωπική πίστη, </a:t>
            </a:r>
            <a:r>
              <a:rPr lang="el-GR" dirty="0"/>
              <a:t>αλλά δανεισμένη από τους γύρω, χωρίς ιδιαίτερο </a:t>
            </a:r>
            <a:r>
              <a:rPr lang="el-GR" dirty="0" smtClean="0"/>
              <a:t>προβληματισμό</a:t>
            </a:r>
            <a:endParaRPr lang="el-GR" dirty="0"/>
          </a:p>
        </p:txBody>
      </p:sp>
    </p:spTree>
    <p:extLst>
      <p:ext uri="{BB962C8B-B14F-4D97-AF65-F5344CB8AC3E}">
        <p14:creationId xmlns:p14="http://schemas.microsoft.com/office/powerpoint/2010/main" val="1538032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250057" cy="1325563"/>
          </a:xfrm>
        </p:spPr>
        <p:txBody>
          <a:bodyPr>
            <a:noAutofit/>
          </a:bodyPr>
          <a:lstStyle/>
          <a:p>
            <a:r>
              <a:rPr lang="el-GR" sz="3200" b="1" dirty="0">
                <a:solidFill>
                  <a:schemeClr val="tx1">
                    <a:lumMod val="95000"/>
                    <a:lumOff val="5000"/>
                  </a:schemeClr>
                </a:solidFill>
              </a:rPr>
              <a:t>Ο R. </a:t>
            </a:r>
            <a:r>
              <a:rPr lang="el-GR" sz="3200" b="1" dirty="0" err="1">
                <a:solidFill>
                  <a:schemeClr val="tx1">
                    <a:lumMod val="95000"/>
                    <a:lumOff val="5000"/>
                  </a:schemeClr>
                </a:solidFill>
              </a:rPr>
              <a:t>Goldman</a:t>
            </a:r>
            <a:r>
              <a:rPr lang="el-GR" sz="3200" b="1" dirty="0">
                <a:solidFill>
                  <a:schemeClr val="tx1">
                    <a:lumMod val="95000"/>
                    <a:lumOff val="5000"/>
                  </a:schemeClr>
                </a:solidFill>
              </a:rPr>
              <a:t> και τα θρησκευτικά χαρακτηριστικά των διαφόρων σταδίων της παιδικής και εφηβικής ηλικίας - κατανόηση της Βίβλου-</a:t>
            </a:r>
            <a:endParaRPr lang="el-GR" sz="3200" dirty="0">
              <a:solidFill>
                <a:schemeClr val="tx1">
                  <a:lumMod val="95000"/>
                  <a:lumOff val="5000"/>
                </a:schemeClr>
              </a:solidFill>
            </a:endParaRPr>
          </a:p>
        </p:txBody>
      </p:sp>
      <p:sp>
        <p:nvSpPr>
          <p:cNvPr id="3" name="Θέση περιεχομένου 2"/>
          <p:cNvSpPr>
            <a:spLocks noGrp="1"/>
          </p:cNvSpPr>
          <p:nvPr>
            <p:ph idx="1"/>
          </p:nvPr>
        </p:nvSpPr>
        <p:spPr>
          <a:xfrm>
            <a:off x="0" y="1325562"/>
            <a:ext cx="12192000" cy="5532437"/>
          </a:xfrm>
        </p:spPr>
        <p:txBody>
          <a:bodyPr>
            <a:normAutofit fontScale="92500"/>
          </a:bodyPr>
          <a:lstStyle/>
          <a:p>
            <a:r>
              <a:rPr lang="el-GR" dirty="0">
                <a:solidFill>
                  <a:schemeClr val="tx1">
                    <a:lumMod val="95000"/>
                    <a:lumOff val="5000"/>
                  </a:schemeClr>
                </a:solidFill>
              </a:rPr>
              <a:t>Στάδιο 3. συγκεκριμένη θρησκευτική </a:t>
            </a:r>
            <a:r>
              <a:rPr lang="el-GR" dirty="0" smtClean="0">
                <a:solidFill>
                  <a:schemeClr val="tx1">
                    <a:lumMod val="95000"/>
                    <a:lumOff val="5000"/>
                  </a:schemeClr>
                </a:solidFill>
              </a:rPr>
              <a:t>σκέψη (7/8 – 13/14 </a:t>
            </a:r>
            <a:r>
              <a:rPr lang="el-GR" dirty="0" smtClean="0">
                <a:solidFill>
                  <a:schemeClr val="tx1">
                    <a:lumMod val="95000"/>
                    <a:lumOff val="5000"/>
                  </a:schemeClr>
                </a:solidFill>
              </a:rPr>
              <a:t>ετών</a:t>
            </a:r>
            <a:r>
              <a:rPr lang="en-US" dirty="0" smtClean="0">
                <a:solidFill>
                  <a:schemeClr val="tx1">
                    <a:lumMod val="95000"/>
                    <a:lumOff val="5000"/>
                  </a:schemeClr>
                </a:solidFill>
              </a:rPr>
              <a:t>). </a:t>
            </a:r>
            <a:r>
              <a:rPr lang="el-GR" dirty="0" smtClean="0">
                <a:solidFill>
                  <a:schemeClr val="tx1">
                    <a:lumMod val="95000"/>
                    <a:lumOff val="5000"/>
                  </a:schemeClr>
                </a:solidFill>
              </a:rPr>
              <a:t>Η </a:t>
            </a:r>
            <a:r>
              <a:rPr lang="el-GR" dirty="0" smtClean="0">
                <a:solidFill>
                  <a:schemeClr val="tx1">
                    <a:lumMod val="95000"/>
                    <a:lumOff val="5000"/>
                  </a:schemeClr>
                </a:solidFill>
              </a:rPr>
              <a:t>σκέψη του παιδιού λειτουργεί με βάση τη λογική αλλά στηρίζεται σε όσα αντικείμενα βλέπει και στις εμπειρίες του. Κατανοεί τη θρησκευτική γλώσσα κατά γράμμα και όχι τη συμβολική της σημασία. Δεν μπορεί να καταλάβει τη βαθύτερη συμβολική σημασία της διήγησης.</a:t>
            </a:r>
          </a:p>
          <a:p>
            <a:r>
              <a:rPr lang="el-GR" dirty="0" smtClean="0">
                <a:solidFill>
                  <a:schemeClr val="tx1">
                    <a:lumMod val="95000"/>
                    <a:lumOff val="5000"/>
                  </a:schemeClr>
                </a:solidFill>
              </a:rPr>
              <a:t>Στάδιο 4. ενδιάμεσο στάδιο μεταξύ συγκεκριμένης και αφηρημένης θρησκευτικής σκέψης (11  μέχρι 13/14) Τα παιδιά προσπαθούν να ξεπεράσουν τους περιορισμούς της συγκεκριμένης λογικής σκέψης της προσκόλλησης στα πράγματα και την κυριολεξία της γλώσσας και να προχωρήσουν σε αφηρημένη προσέγγιση των θρησκευτικών εννοιών και αληθειών. Παραμένουν στην επιφάνεια των θρησκευτικών θεμάτων. </a:t>
            </a:r>
          </a:p>
          <a:p>
            <a:r>
              <a:rPr lang="el-GR" dirty="0" smtClean="0">
                <a:solidFill>
                  <a:schemeClr val="tx1">
                    <a:lumMod val="95000"/>
                    <a:lumOff val="5000"/>
                  </a:schemeClr>
                </a:solidFill>
              </a:rPr>
              <a:t>Στάδιο 5. Αφηρημένη θρησκευτική σκέψη (μετά το </a:t>
            </a:r>
            <a:r>
              <a:rPr lang="el-GR" dirty="0" smtClean="0"/>
              <a:t>13-14 έτος) το παιδί αρχίζει να εφαρμόζει τη λογική και στις αφηρημένες έννοιες όπως οι θρησκευτικές αλήθειες. Αποκτά την καθαυτό θρησκευτική σκέψη με την οποία μπορεί να διεισδύει στο βαθύτερο νόημα και τη συμβολική ερμηνεία της θρησκευτικής διδασκαλίας. </a:t>
            </a:r>
          </a:p>
          <a:p>
            <a:pPr marL="0" indent="0">
              <a:buNone/>
            </a:pPr>
            <a:endParaRPr lang="el-GR" dirty="0" smtClean="0"/>
          </a:p>
          <a:p>
            <a:endParaRPr lang="el-GR" dirty="0" smtClean="0"/>
          </a:p>
          <a:p>
            <a:endParaRPr lang="el-GR" dirty="0" smtClean="0"/>
          </a:p>
          <a:p>
            <a:endParaRPr lang="el-GR" dirty="0"/>
          </a:p>
        </p:txBody>
      </p:sp>
    </p:spTree>
    <p:extLst>
      <p:ext uri="{BB962C8B-B14F-4D97-AF65-F5344CB8AC3E}">
        <p14:creationId xmlns:p14="http://schemas.microsoft.com/office/powerpoint/2010/main" val="2774460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smtClean="0"/>
              <a:t>Για τον Σχεδιασμό Μάθησης </a:t>
            </a:r>
            <a:r>
              <a:rPr lang="el-GR" sz="3600" dirty="0"/>
              <a:t>στο </a:t>
            </a:r>
            <a:r>
              <a:rPr lang="el-GR" sz="3600" dirty="0" smtClean="0"/>
              <a:t>ΠΣ λαμβάνονται </a:t>
            </a:r>
            <a:r>
              <a:rPr lang="el-GR" sz="3600" dirty="0"/>
              <a:t>υπόψη: </a:t>
            </a:r>
            <a:br>
              <a:rPr lang="el-GR" sz="3600" dirty="0"/>
            </a:br>
            <a:endParaRPr lang="el-GR" sz="3600" dirty="0"/>
          </a:p>
        </p:txBody>
      </p:sp>
      <p:sp>
        <p:nvSpPr>
          <p:cNvPr id="3" name="Θέση περιεχομένου 2"/>
          <p:cNvSpPr>
            <a:spLocks noGrp="1"/>
          </p:cNvSpPr>
          <p:nvPr>
            <p:ph idx="1"/>
          </p:nvPr>
        </p:nvSpPr>
        <p:spPr/>
        <p:txBody>
          <a:bodyPr/>
          <a:lstStyle/>
          <a:p>
            <a:pPr>
              <a:buFont typeface="Wingdings" panose="05000000000000000000" pitchFamily="2" charset="2"/>
              <a:buChar char="ü"/>
            </a:pPr>
            <a:r>
              <a:rPr lang="el-GR" dirty="0" smtClean="0"/>
              <a:t>Ανάγκες , δυνατότητες, ενδιαφέροντα των μαθητών, ηλικιακά χαρακτηριστικά συναρτήσει του κοινωνικού περιβάλλοντος</a:t>
            </a:r>
          </a:p>
          <a:p>
            <a:pPr>
              <a:buFont typeface="Wingdings" panose="05000000000000000000" pitchFamily="2" charset="2"/>
              <a:buChar char="ü"/>
            </a:pPr>
            <a:r>
              <a:rPr lang="el-GR" dirty="0" smtClean="0"/>
              <a:t>Θεωρίες μάθησης: αρχές</a:t>
            </a:r>
          </a:p>
          <a:p>
            <a:pPr>
              <a:buFont typeface="Wingdings" panose="05000000000000000000" pitchFamily="2" charset="2"/>
              <a:buChar char="ü"/>
            </a:pPr>
            <a:r>
              <a:rPr lang="el-GR" dirty="0" smtClean="0"/>
              <a:t>Διδακτική μεθοδολογία</a:t>
            </a:r>
          </a:p>
          <a:p>
            <a:pPr>
              <a:buFont typeface="Wingdings" panose="05000000000000000000" pitchFamily="2" charset="2"/>
              <a:buChar char="ü"/>
            </a:pPr>
            <a:r>
              <a:rPr lang="el-GR" dirty="0" smtClean="0"/>
              <a:t>Αξιοποίηση σύνδεσης Θεωρίας και Πράξης</a:t>
            </a:r>
          </a:p>
        </p:txBody>
      </p:sp>
    </p:spTree>
    <p:extLst>
      <p:ext uri="{BB962C8B-B14F-4D97-AF65-F5344CB8AC3E}">
        <p14:creationId xmlns:p14="http://schemas.microsoft.com/office/powerpoint/2010/main" val="2484330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Μεθοδολογίες περιεχόμενο</a:t>
            </a:r>
            <a:endParaRPr lang="el-GR" dirty="0"/>
          </a:p>
        </p:txBody>
      </p:sp>
      <p:sp>
        <p:nvSpPr>
          <p:cNvPr id="3" name="Θέση περιεχομένου 2"/>
          <p:cNvSpPr>
            <a:spLocks noGrp="1"/>
          </p:cNvSpPr>
          <p:nvPr>
            <p:ph idx="1"/>
          </p:nvPr>
        </p:nvSpPr>
        <p:spPr/>
        <p:txBody>
          <a:bodyPr/>
          <a:lstStyle/>
          <a:p>
            <a:r>
              <a:rPr lang="el-GR" dirty="0"/>
              <a:t>Το </a:t>
            </a:r>
            <a:r>
              <a:rPr lang="el-GR" dirty="0" smtClean="0"/>
              <a:t>νέο ΠΣ είναι </a:t>
            </a:r>
            <a:r>
              <a:rPr lang="el-GR" dirty="0"/>
              <a:t>πρόγραμμα </a:t>
            </a:r>
            <a:r>
              <a:rPr lang="el-GR" b="1" dirty="0" err="1"/>
              <a:t>στοχοθεσίας</a:t>
            </a:r>
            <a:r>
              <a:rPr lang="el-GR" dirty="0"/>
              <a:t> </a:t>
            </a:r>
            <a:endParaRPr lang="el-GR" dirty="0" smtClean="0"/>
          </a:p>
          <a:p>
            <a:r>
              <a:rPr lang="el-GR" dirty="0" smtClean="0"/>
              <a:t>«</a:t>
            </a:r>
            <a:r>
              <a:rPr lang="el-GR" i="1" dirty="0"/>
              <a:t>αφετηρία και βάση σχεδιασμού είναι τα μαθησιακά αποτελέσματα και όλες οι υπόλοιπες παράμετροι εξαρτώνται από τον καθορισμό τους</a:t>
            </a:r>
            <a:r>
              <a:rPr lang="el-GR" dirty="0"/>
              <a:t>».  </a:t>
            </a:r>
            <a:endParaRPr lang="el-GR" dirty="0" smtClean="0"/>
          </a:p>
          <a:p>
            <a:r>
              <a:rPr lang="el-GR" dirty="0" smtClean="0"/>
              <a:t>Σύμφωνα </a:t>
            </a:r>
            <a:r>
              <a:rPr lang="el-GR" dirty="0"/>
              <a:t>με αυτή την προσέγγιση (φιλοσοφία) όλες οι αποφάσεις εκκινούν από τα επιδιωκόμενα αποτελέσματα και η τελική «επιδίωξη» καθορίζει όλη τη διαδικασία. </a:t>
            </a:r>
          </a:p>
          <a:p>
            <a:endParaRPr lang="el-GR" dirty="0"/>
          </a:p>
        </p:txBody>
      </p:sp>
    </p:spTree>
    <p:extLst>
      <p:ext uri="{BB962C8B-B14F-4D97-AF65-F5344CB8AC3E}">
        <p14:creationId xmlns:p14="http://schemas.microsoft.com/office/powerpoint/2010/main" val="328328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Βασικοί οριζόντιοι προσανατολισμοί των νέων Προγραμμάτων Σπουδών </a:t>
            </a:r>
            <a:br>
              <a:rPr lang="el-GR" b="1" dirty="0"/>
            </a:br>
            <a:endParaRPr lang="el-GR" dirty="0"/>
          </a:p>
        </p:txBody>
      </p:sp>
      <p:sp>
        <p:nvSpPr>
          <p:cNvPr id="3" name="Θέση περιεχομένου 2"/>
          <p:cNvSpPr>
            <a:spLocks noGrp="1"/>
          </p:cNvSpPr>
          <p:nvPr>
            <p:ph idx="1"/>
          </p:nvPr>
        </p:nvSpPr>
        <p:spPr/>
        <p:txBody>
          <a:bodyPr/>
          <a:lstStyle/>
          <a:p>
            <a:r>
              <a:rPr lang="el-GR" dirty="0" smtClean="0"/>
              <a:t>ποιοτική </a:t>
            </a:r>
            <a:r>
              <a:rPr lang="el-GR" dirty="0"/>
              <a:t>εκπαίδευση, η οποία ενεργοποιεί τους/τις μαθητές/τριες χωρίς </a:t>
            </a:r>
            <a:r>
              <a:rPr lang="el-GR" dirty="0" smtClean="0"/>
              <a:t>διακρίσεις</a:t>
            </a:r>
          </a:p>
          <a:p>
            <a:r>
              <a:rPr lang="el-GR" dirty="0" smtClean="0"/>
              <a:t>πραγμάτωση </a:t>
            </a:r>
            <a:r>
              <a:rPr lang="el-GR" dirty="0"/>
              <a:t>του αποτελεσματικού, του καινοτόμου </a:t>
            </a:r>
            <a:r>
              <a:rPr lang="el-GR" dirty="0" smtClean="0"/>
              <a:t>σχολείου</a:t>
            </a:r>
          </a:p>
          <a:p>
            <a:r>
              <a:rPr lang="el-GR" dirty="0" smtClean="0"/>
              <a:t>ένα </a:t>
            </a:r>
            <a:r>
              <a:rPr lang="el-GR" dirty="0"/>
              <a:t>σύγχρονο </a:t>
            </a:r>
            <a:r>
              <a:rPr lang="el-GR" dirty="0" smtClean="0"/>
              <a:t>σχολείο, ανοικτό </a:t>
            </a:r>
            <a:r>
              <a:rPr lang="el-GR" dirty="0"/>
              <a:t>στην κοινωνία</a:t>
            </a:r>
            <a:r>
              <a:rPr lang="el-GR" dirty="0" smtClean="0"/>
              <a:t>,</a:t>
            </a:r>
          </a:p>
          <a:p>
            <a:r>
              <a:rPr lang="el-GR" dirty="0" smtClean="0"/>
              <a:t> </a:t>
            </a:r>
            <a:r>
              <a:rPr lang="el-GR" dirty="0"/>
              <a:t>στις νέες πολιτισμικές και επιστημονικές πραγματώσεις, </a:t>
            </a:r>
            <a:endParaRPr lang="el-GR" dirty="0" smtClean="0"/>
          </a:p>
          <a:p>
            <a:r>
              <a:rPr lang="el-GR" dirty="0" smtClean="0"/>
              <a:t>στην </a:t>
            </a:r>
            <a:r>
              <a:rPr lang="el-GR" dirty="0"/>
              <a:t>ουσιαστική σύνδεση θεωρίας και πράξης, </a:t>
            </a:r>
            <a:endParaRPr lang="el-GR" dirty="0" smtClean="0"/>
          </a:p>
          <a:p>
            <a:r>
              <a:rPr lang="el-GR" dirty="0" smtClean="0"/>
              <a:t>στη </a:t>
            </a:r>
            <a:r>
              <a:rPr lang="el-GR" dirty="0"/>
              <a:t>συστηματική εργασία, </a:t>
            </a:r>
            <a:endParaRPr lang="el-GR" dirty="0" smtClean="0"/>
          </a:p>
          <a:p>
            <a:r>
              <a:rPr lang="el-GR" dirty="0" smtClean="0"/>
              <a:t>στην </a:t>
            </a:r>
            <a:r>
              <a:rPr lang="el-GR" dirty="0"/>
              <a:t>επικοινωνία με το παρελθόν και το μέλλον.</a:t>
            </a:r>
          </a:p>
          <a:p>
            <a:endParaRPr lang="el-GR" dirty="0"/>
          </a:p>
        </p:txBody>
      </p:sp>
    </p:spTree>
    <p:extLst>
      <p:ext uri="{BB962C8B-B14F-4D97-AF65-F5344CB8AC3E}">
        <p14:creationId xmlns:p14="http://schemas.microsoft.com/office/powerpoint/2010/main" val="124309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dirty="0" smtClean="0"/>
              <a:t>Σκοπός είναι </a:t>
            </a:r>
            <a:r>
              <a:rPr lang="el-GR" sz="2800" dirty="0"/>
              <a:t>Να αναπτυχθούν </a:t>
            </a:r>
            <a:r>
              <a:rPr lang="el-GR" sz="2800" b="1" dirty="0"/>
              <a:t>ΠΣ </a:t>
            </a:r>
            <a:r>
              <a:rPr lang="el-GR" sz="2800" b="1" dirty="0" smtClean="0"/>
              <a:t>που να είναι </a:t>
            </a:r>
            <a:endParaRPr lang="el-GR" sz="2800" dirty="0"/>
          </a:p>
        </p:txBody>
      </p:sp>
      <p:sp>
        <p:nvSpPr>
          <p:cNvPr id="3" name="Θέση περιεχομένου 2"/>
          <p:cNvSpPr>
            <a:spLocks noGrp="1"/>
          </p:cNvSpPr>
          <p:nvPr>
            <p:ph idx="1"/>
          </p:nvPr>
        </p:nvSpPr>
        <p:spPr/>
        <p:txBody>
          <a:bodyPr/>
          <a:lstStyle/>
          <a:p>
            <a:r>
              <a:rPr lang="el-GR" b="1" dirty="0" err="1" smtClean="0"/>
              <a:t>μαθητοκεντρικά</a:t>
            </a:r>
            <a:r>
              <a:rPr lang="el-GR" b="1" dirty="0"/>
              <a:t>, </a:t>
            </a:r>
            <a:endParaRPr lang="el-GR" b="1" dirty="0" smtClean="0"/>
          </a:p>
          <a:p>
            <a:r>
              <a:rPr lang="el-GR" b="1" dirty="0" smtClean="0"/>
              <a:t>λειτουργικά </a:t>
            </a:r>
          </a:p>
          <a:p>
            <a:r>
              <a:rPr lang="el-GR" b="1" dirty="0" smtClean="0"/>
              <a:t>ανοικτά </a:t>
            </a:r>
            <a:r>
              <a:rPr lang="el-GR" b="1" dirty="0"/>
              <a:t>στην ανάδειξη διαχρονικών αξιών</a:t>
            </a:r>
            <a:r>
              <a:rPr lang="el-GR" dirty="0" smtClean="0"/>
              <a:t>,</a:t>
            </a:r>
          </a:p>
          <a:p>
            <a:pPr marL="0" indent="0">
              <a:buNone/>
            </a:pPr>
            <a:r>
              <a:rPr lang="el-GR" dirty="0" smtClean="0"/>
              <a:t>τα </a:t>
            </a:r>
            <a:r>
              <a:rPr lang="el-GR" dirty="0"/>
              <a:t>οποία ενεργοποιούν τους μαθητές και τις μαθήτριες, έτσι ώστε να βιώσουν την παιδική και εφηβική ζωή τους. </a:t>
            </a:r>
            <a:endParaRPr lang="el-GR" dirty="0" smtClean="0"/>
          </a:p>
          <a:p>
            <a:endParaRPr lang="el-GR" dirty="0"/>
          </a:p>
        </p:txBody>
      </p:sp>
    </p:spTree>
    <p:extLst>
      <p:ext uri="{BB962C8B-B14F-4D97-AF65-F5344CB8AC3E}">
        <p14:creationId xmlns:p14="http://schemas.microsoft.com/office/powerpoint/2010/main" val="3244097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27538" y="130785"/>
            <a:ext cx="11535508" cy="1175501"/>
          </a:xfrm>
        </p:spPr>
        <p:txBody>
          <a:bodyPr>
            <a:normAutofit/>
          </a:bodyPr>
          <a:lstStyle/>
          <a:p>
            <a:r>
              <a:rPr lang="el-GR" sz="3100" dirty="0" smtClean="0"/>
              <a:t>Να παρέχουν υποστήριξη που βασίζεται στην αναπτυξιακή ψυχολογία και σύγχρονες παιδαγωγικές τάσεις προκειμένου οι μαθητές/τριες να:</a:t>
            </a:r>
            <a:endParaRPr lang="el-GR" dirty="0"/>
          </a:p>
        </p:txBody>
      </p:sp>
      <p:sp>
        <p:nvSpPr>
          <p:cNvPr id="3" name="Θέση περιεχομένου 2"/>
          <p:cNvSpPr>
            <a:spLocks noGrp="1"/>
          </p:cNvSpPr>
          <p:nvPr>
            <p:ph idx="1"/>
          </p:nvPr>
        </p:nvSpPr>
        <p:spPr>
          <a:xfrm>
            <a:off x="281354" y="1635368"/>
            <a:ext cx="11781692" cy="4850179"/>
          </a:xfrm>
        </p:spPr>
        <p:txBody>
          <a:bodyPr>
            <a:normAutofit fontScale="85000" lnSpcReduction="20000"/>
          </a:bodyPr>
          <a:lstStyle/>
          <a:p>
            <a:pPr lvl="0" fontAlgn="base"/>
            <a:r>
              <a:rPr lang="el-GR" dirty="0" smtClean="0"/>
              <a:t>αποκτήσουν </a:t>
            </a:r>
            <a:r>
              <a:rPr lang="el-GR" dirty="0"/>
              <a:t>νοοτροπία </a:t>
            </a:r>
            <a:r>
              <a:rPr lang="el-GR" dirty="0" err="1"/>
              <a:t>αναστοχαζόμενων</a:t>
            </a:r>
            <a:r>
              <a:rPr lang="el-GR" dirty="0"/>
              <a:t> ανθρώπων που μαθαίνουν πώς να μαθαίνουν, πώς να ερευνούν και πώς να γίνονται δημιουργικοί,</a:t>
            </a:r>
          </a:p>
          <a:p>
            <a:pPr lvl="0" fontAlgn="base"/>
            <a:r>
              <a:rPr lang="el-GR" dirty="0"/>
              <a:t>καλλιεργήσουν δεξιότητες με τις οποίες θα αξιοποιούν τις γνώσεις τους και θα παράγουν νέα γνώση, </a:t>
            </a:r>
          </a:p>
          <a:p>
            <a:pPr lvl="0" fontAlgn="base"/>
            <a:r>
              <a:rPr lang="el-GR" dirty="0"/>
              <a:t>λαμβάνουν αποφάσεις που βασίζονται σε επιστημονικά δεδομένα,</a:t>
            </a:r>
          </a:p>
          <a:p>
            <a:pPr lvl="0" fontAlgn="base"/>
            <a:r>
              <a:rPr lang="el-GR" dirty="0"/>
              <a:t>αναλαμβάνουν πρωτοβουλίες και να λειτουργούν  αυτόνομα στη σχολική τάξη, στη ζωή και στην εργασία τους,</a:t>
            </a:r>
          </a:p>
          <a:p>
            <a:pPr lvl="0" fontAlgn="base"/>
            <a:r>
              <a:rPr lang="el-GR" dirty="0"/>
              <a:t>αποκτήσουν αυτοεκτίμηση, αυτοπεποίθηση, ενσυναίσθηση και ανθεκτικότητα, ώστε να είναι ικανοί να συνδέονται και να επικοινωνούν με τους άλλους,</a:t>
            </a:r>
          </a:p>
          <a:p>
            <a:pPr lvl="0" fontAlgn="base"/>
            <a:r>
              <a:rPr lang="el-GR" dirty="0"/>
              <a:t>αναγνωρίσουν αξίες και να συνειδητοποιήσουν αρχές, ώστε να αποκτήσουν συναίσθηση ευθύνης και να προετοιμαστούν ως ενεργοί πολίτες,</a:t>
            </a:r>
          </a:p>
          <a:p>
            <a:pPr lvl="0" fontAlgn="base"/>
            <a:r>
              <a:rPr lang="el-GR" dirty="0"/>
              <a:t>συμμετέχουν σε δρώμενα και πρακτικές που παραπέμπουν στην ανάγκη ενεργοποίησης όλων για την αντιμετώπιση των μεγάλων προκλήσεων της εποχής που απασχολούν τις σύγχρονες κοινωνίες (κατασπατάληση φυσικών πόρων, μόλυνση, προσφυγιά, επιδημίες </a:t>
            </a:r>
            <a:r>
              <a:rPr lang="el-GR" dirty="0" err="1"/>
              <a:t>κ.ά</a:t>
            </a:r>
            <a:r>
              <a:rPr lang="el-GR" dirty="0"/>
              <a:t>).</a:t>
            </a:r>
          </a:p>
          <a:p>
            <a:endParaRPr lang="el-GR" dirty="0"/>
          </a:p>
        </p:txBody>
      </p:sp>
    </p:spTree>
    <p:extLst>
      <p:ext uri="{BB962C8B-B14F-4D97-AF65-F5344CB8AC3E}">
        <p14:creationId xmlns:p14="http://schemas.microsoft.com/office/powerpoint/2010/main" val="1872734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solidFill>
                  <a:schemeClr val="tx1">
                    <a:lumMod val="95000"/>
                    <a:lumOff val="5000"/>
                  </a:schemeClr>
                </a:solidFill>
              </a:rPr>
              <a:t>Διδακτική μεθοδολογία - Επιθυμητοί διδακτικοί </a:t>
            </a:r>
            <a:r>
              <a:rPr lang="el-GR" sz="3600" b="1" dirty="0" smtClean="0">
                <a:solidFill>
                  <a:schemeClr val="tx1">
                    <a:lumMod val="95000"/>
                    <a:lumOff val="5000"/>
                  </a:schemeClr>
                </a:solidFill>
              </a:rPr>
              <a:t>προσανατολισμοί των ΠΣ</a:t>
            </a:r>
            <a:endParaRPr lang="el-GR" sz="3600" dirty="0">
              <a:solidFill>
                <a:schemeClr val="tx1">
                  <a:lumMod val="95000"/>
                  <a:lumOff val="5000"/>
                </a:schemeClr>
              </a:solidFill>
            </a:endParaRPr>
          </a:p>
        </p:txBody>
      </p:sp>
      <p:sp>
        <p:nvSpPr>
          <p:cNvPr id="3" name="Θέση περιεχομένου 2"/>
          <p:cNvSpPr>
            <a:spLocks noGrp="1"/>
          </p:cNvSpPr>
          <p:nvPr>
            <p:ph idx="1"/>
          </p:nvPr>
        </p:nvSpPr>
        <p:spPr>
          <a:xfrm>
            <a:off x="838200" y="1825624"/>
            <a:ext cx="11119338" cy="4821361"/>
          </a:xfrm>
        </p:spPr>
        <p:txBody>
          <a:bodyPr/>
          <a:lstStyle/>
          <a:p>
            <a:r>
              <a:rPr lang="el-GR" dirty="0" smtClean="0"/>
              <a:t>να </a:t>
            </a:r>
            <a:r>
              <a:rPr lang="el-GR" dirty="0"/>
              <a:t>δοθούν ερεθίσματα, κατευθύνσεις και αρχές, κίνητρα και μεθοδολογικά εργαλεία για την επίτευξη της αποτελεσματικής διδασκαλίας. </a:t>
            </a:r>
            <a:endParaRPr lang="el-GR" dirty="0" smtClean="0"/>
          </a:p>
          <a:p>
            <a:r>
              <a:rPr lang="el-GR" dirty="0" smtClean="0"/>
              <a:t>κατανόηση </a:t>
            </a:r>
            <a:r>
              <a:rPr lang="el-GR" dirty="0"/>
              <a:t>της φυσιογνωμίας </a:t>
            </a:r>
            <a:r>
              <a:rPr lang="el-GR" dirty="0" smtClean="0"/>
              <a:t>του </a:t>
            </a:r>
            <a:r>
              <a:rPr lang="el-GR" dirty="0" err="1" smtClean="0"/>
              <a:t>ΜτΘ</a:t>
            </a:r>
            <a:r>
              <a:rPr lang="el-GR" dirty="0" smtClean="0"/>
              <a:t> (γνωστικό και διαμόρφωσης ήθους, στάσεων ζωής)</a:t>
            </a:r>
          </a:p>
          <a:p>
            <a:r>
              <a:rPr lang="el-GR" dirty="0" smtClean="0"/>
              <a:t>προβληματισμό </a:t>
            </a:r>
            <a:r>
              <a:rPr lang="el-GR" dirty="0"/>
              <a:t>σχετικά με το πώς μαθαίνουν οι μαθητές/μαθήτριες </a:t>
            </a:r>
            <a:endParaRPr lang="el-GR" dirty="0" smtClean="0"/>
          </a:p>
          <a:p>
            <a:r>
              <a:rPr lang="el-GR" dirty="0" smtClean="0"/>
              <a:t>ποια </a:t>
            </a:r>
            <a:r>
              <a:rPr lang="el-GR" dirty="0"/>
              <a:t>είναι τα ιδιαίτερα χαρακτηριστικά των </a:t>
            </a:r>
            <a:r>
              <a:rPr lang="el-GR" dirty="0" smtClean="0"/>
              <a:t>μαθητών σε κάθε βαθμίδα </a:t>
            </a:r>
            <a:endParaRPr lang="el-GR" dirty="0"/>
          </a:p>
          <a:p>
            <a:endParaRPr lang="el-GR" dirty="0"/>
          </a:p>
        </p:txBody>
      </p:sp>
    </p:spTree>
    <p:extLst>
      <p:ext uri="{BB962C8B-B14F-4D97-AF65-F5344CB8AC3E}">
        <p14:creationId xmlns:p14="http://schemas.microsoft.com/office/powerpoint/2010/main" val="8466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54111"/>
            <a:ext cx="10515600" cy="1024060"/>
          </a:xfrm>
        </p:spPr>
        <p:txBody>
          <a:bodyPr>
            <a:normAutofit/>
          </a:bodyPr>
          <a:lstStyle/>
          <a:p>
            <a:r>
              <a:rPr lang="el-GR" sz="3100" dirty="0" smtClean="0"/>
              <a:t>Οι εκπαιδευτικοί αξιοποιώντας τις αρχές της παιδαγωγικής ψυχολογίας και τη φυσιογνωμία του </a:t>
            </a:r>
            <a:r>
              <a:rPr lang="el-GR" sz="3100" dirty="0" err="1" smtClean="0"/>
              <a:t>ΜτΘ</a:t>
            </a:r>
            <a:endParaRPr lang="el-GR" sz="3100" dirty="0"/>
          </a:p>
        </p:txBody>
      </p:sp>
      <p:sp>
        <p:nvSpPr>
          <p:cNvPr id="3" name="Θέση περιεχομένου 2"/>
          <p:cNvSpPr>
            <a:spLocks noGrp="1"/>
          </p:cNvSpPr>
          <p:nvPr>
            <p:ph idx="1"/>
          </p:nvPr>
        </p:nvSpPr>
        <p:spPr>
          <a:xfrm>
            <a:off x="838200" y="1600200"/>
            <a:ext cx="11139152" cy="5071056"/>
          </a:xfrm>
        </p:spPr>
        <p:txBody>
          <a:bodyPr>
            <a:normAutofit lnSpcReduction="10000"/>
          </a:bodyPr>
          <a:lstStyle/>
          <a:p>
            <a:pPr fontAlgn="base"/>
            <a:r>
              <a:rPr lang="el-GR" b="1" dirty="0" smtClean="0"/>
              <a:t>Να δημιουργούν ένα υποστηρικτικό περιβάλλον μάθησης,</a:t>
            </a:r>
            <a:r>
              <a:rPr lang="el-GR" dirty="0" smtClean="0"/>
              <a:t> </a:t>
            </a:r>
            <a:r>
              <a:rPr lang="el-GR" dirty="0" smtClean="0"/>
              <a:t>(μάθηση </a:t>
            </a:r>
            <a:r>
              <a:rPr lang="el-GR" dirty="0" smtClean="0"/>
              <a:t>με </a:t>
            </a:r>
            <a:r>
              <a:rPr lang="el-GR" dirty="0" smtClean="0"/>
              <a:t>σκαλωσιές, </a:t>
            </a:r>
            <a:r>
              <a:rPr lang="en-US" dirty="0" err="1" smtClean="0"/>
              <a:t>L.</a:t>
            </a:r>
            <a:r>
              <a:rPr lang="en-US" dirty="0" err="1" smtClean="0"/>
              <a:t>Vygotsky</a:t>
            </a:r>
            <a:r>
              <a:rPr lang="el-GR" dirty="0" smtClean="0"/>
              <a:t>, 2000 (μτφ</a:t>
            </a:r>
            <a:r>
              <a:rPr lang="en-US" dirty="0" smtClean="0"/>
              <a:t>.</a:t>
            </a:r>
            <a:r>
              <a:rPr lang="el-GR" dirty="0" smtClean="0"/>
              <a:t>) </a:t>
            </a:r>
            <a:r>
              <a:rPr lang="el-GR" dirty="0" smtClean="0"/>
              <a:t>Περιγράφει </a:t>
            </a:r>
            <a:r>
              <a:rPr lang="el-GR" dirty="0"/>
              <a:t>την υποστήριξη για την </a:t>
            </a:r>
            <a:r>
              <a:rPr lang="el-GR" dirty="0" smtClean="0"/>
              <a:t>μάθηση και παρέχει </a:t>
            </a:r>
            <a:r>
              <a:rPr lang="el-GR" dirty="0"/>
              <a:t>μια εικόνα για το πώς η νέα μάθηση χτίζεται πάνω σε αυτό που είναι ήδη </a:t>
            </a:r>
            <a:r>
              <a:rPr lang="el-GR" dirty="0" smtClean="0"/>
              <a:t>γνωστό</a:t>
            </a:r>
            <a:r>
              <a:rPr lang="el-GR" dirty="0"/>
              <a:t> </a:t>
            </a:r>
            <a:r>
              <a:rPr lang="el-GR" dirty="0" smtClean="0"/>
              <a:t>(προϋπάρχουσες γνώσεις). </a:t>
            </a:r>
            <a:endParaRPr lang="el-GR" dirty="0"/>
          </a:p>
          <a:p>
            <a:pPr fontAlgn="base"/>
            <a:r>
              <a:rPr lang="el-GR" b="1" dirty="0" smtClean="0"/>
              <a:t>Να </a:t>
            </a:r>
            <a:r>
              <a:rPr lang="el-GR" b="1" dirty="0" smtClean="0"/>
              <a:t>ενθαρρύνουν την ενεργό εμπλοκή των μαθητών/μαθητριών</a:t>
            </a:r>
            <a:r>
              <a:rPr lang="en-US" b="1" dirty="0" smtClean="0"/>
              <a:t> </a:t>
            </a:r>
            <a:r>
              <a:rPr lang="el-GR" dirty="0" smtClean="0"/>
              <a:t>Οι εμπειρίες </a:t>
            </a:r>
            <a:r>
              <a:rPr lang="el-GR" dirty="0" smtClean="0"/>
              <a:t>τις </a:t>
            </a:r>
            <a:r>
              <a:rPr lang="el-GR" dirty="0"/>
              <a:t>οποίες έχει αποκτήσει </a:t>
            </a:r>
            <a:r>
              <a:rPr lang="el-GR" dirty="0" smtClean="0"/>
              <a:t>το </a:t>
            </a:r>
            <a:r>
              <a:rPr lang="el-GR" dirty="0"/>
              <a:t>παιδί από το περιβάλλον του, </a:t>
            </a:r>
            <a:r>
              <a:rPr lang="el-GR" dirty="0" smtClean="0"/>
              <a:t>μέσω της ενεργητικής συμμετοχής </a:t>
            </a:r>
            <a:r>
              <a:rPr lang="el-GR" dirty="0"/>
              <a:t>του στη διαδικασία της μάθησης </a:t>
            </a:r>
            <a:r>
              <a:rPr lang="el-GR" dirty="0" smtClean="0"/>
              <a:t>αφομοιώνονται </a:t>
            </a:r>
            <a:r>
              <a:rPr lang="el-GR" dirty="0"/>
              <a:t>και οδηγούν στην κατάκτηση της γνώσης</a:t>
            </a:r>
            <a:r>
              <a:rPr lang="el-GR" dirty="0" smtClean="0"/>
              <a:t>.</a:t>
            </a:r>
            <a:r>
              <a:rPr lang="en-US" dirty="0"/>
              <a:t> (J. </a:t>
            </a:r>
            <a:r>
              <a:rPr lang="el-GR" dirty="0" err="1"/>
              <a:t>Piaget</a:t>
            </a:r>
            <a:r>
              <a:rPr lang="en-US" dirty="0"/>
              <a:t>, 1969 (</a:t>
            </a:r>
            <a:r>
              <a:rPr lang="el-GR" dirty="0"/>
              <a:t>μτφ.)  </a:t>
            </a:r>
            <a:endParaRPr lang="el-GR" dirty="0" smtClean="0"/>
          </a:p>
          <a:p>
            <a:pPr fontAlgn="base"/>
            <a:r>
              <a:rPr lang="el-GR" b="1" dirty="0" smtClean="0"/>
              <a:t>Να </a:t>
            </a:r>
            <a:r>
              <a:rPr lang="el-GR" b="1" dirty="0" smtClean="0"/>
              <a:t>αξιοποιούν την αρχή του </a:t>
            </a:r>
            <a:r>
              <a:rPr lang="el-GR" b="1" dirty="0" smtClean="0"/>
              <a:t>αποτελέσματος</a:t>
            </a:r>
            <a:r>
              <a:rPr lang="en-US" dirty="0" smtClean="0"/>
              <a:t> (</a:t>
            </a:r>
            <a:r>
              <a:rPr lang="el-GR" dirty="0" smtClean="0"/>
              <a:t> </a:t>
            </a:r>
            <a:r>
              <a:rPr lang="el-GR" dirty="0"/>
              <a:t>Ε. </a:t>
            </a:r>
            <a:r>
              <a:rPr lang="en-US" dirty="0" smtClean="0"/>
              <a:t>Thorndike: </a:t>
            </a:r>
            <a:r>
              <a:rPr lang="el-GR" dirty="0" smtClean="0"/>
              <a:t>Η </a:t>
            </a:r>
            <a:r>
              <a:rPr lang="el-GR" dirty="0" smtClean="0"/>
              <a:t>σύνδεση μεταξύ μιας αντίδρασης και του ερεθίσματος που την προκαλεί γίνεται πιο ισχυρή όταν η αντίδραση συνοδεύεται από ένα ευχάριστο </a:t>
            </a:r>
            <a:r>
              <a:rPr lang="el-GR" dirty="0" smtClean="0"/>
              <a:t>αποτέλεσμα</a:t>
            </a:r>
            <a:r>
              <a:rPr lang="en-US" dirty="0" smtClean="0"/>
              <a:t>. </a:t>
            </a:r>
            <a:r>
              <a:rPr lang="de-DE" dirty="0"/>
              <a:t> Zimmerman, </a:t>
            </a:r>
            <a:r>
              <a:rPr lang="de-DE" dirty="0" smtClean="0"/>
              <a:t>B. </a:t>
            </a:r>
            <a:r>
              <a:rPr lang="de-DE" dirty="0"/>
              <a:t>J</a:t>
            </a:r>
            <a:r>
              <a:rPr lang="de-DE" dirty="0" smtClean="0"/>
              <a:t>. &amp; Schunk</a:t>
            </a:r>
            <a:r>
              <a:rPr lang="de-DE" dirty="0"/>
              <a:t>, </a:t>
            </a:r>
            <a:r>
              <a:rPr lang="de-DE" dirty="0" smtClean="0"/>
              <a:t>D. H.,2003</a:t>
            </a:r>
            <a:r>
              <a:rPr lang="el-GR" dirty="0" smtClean="0"/>
              <a:t> )</a:t>
            </a:r>
            <a:endParaRPr lang="el-GR" dirty="0"/>
          </a:p>
          <a:p>
            <a:pPr lvl="0" fontAlgn="base"/>
            <a:endParaRPr lang="el-GR" dirty="0"/>
          </a:p>
          <a:p>
            <a:endParaRPr lang="el-GR" dirty="0"/>
          </a:p>
        </p:txBody>
      </p:sp>
    </p:spTree>
    <p:extLst>
      <p:ext uri="{BB962C8B-B14F-4D97-AF65-F5344CB8AC3E}">
        <p14:creationId xmlns:p14="http://schemas.microsoft.com/office/powerpoint/2010/main" val="209089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200" dirty="0" smtClean="0"/>
              <a:t>Να εστιάζουν στην οικειοποίηση βασικών γνώσεων, πάνω στις οποίες οικοδομούνται σταδιακά οι επιδιωκόμενες γνωστικές, μεταγνωστικές και άλλες δεξιότητες και ικανότητες, </a:t>
            </a:r>
            <a:endParaRPr lang="el-GR" sz="3200" dirty="0"/>
          </a:p>
        </p:txBody>
      </p:sp>
      <p:sp>
        <p:nvSpPr>
          <p:cNvPr id="3" name="Θέση περιεχομένου 2"/>
          <p:cNvSpPr>
            <a:spLocks noGrp="1"/>
          </p:cNvSpPr>
          <p:nvPr>
            <p:ph idx="1"/>
          </p:nvPr>
        </p:nvSpPr>
        <p:spPr>
          <a:xfrm>
            <a:off x="838200" y="1825625"/>
            <a:ext cx="10515600" cy="4663098"/>
          </a:xfrm>
        </p:spPr>
        <p:txBody>
          <a:bodyPr>
            <a:normAutofit fontScale="92500" lnSpcReduction="10000"/>
          </a:bodyPr>
          <a:lstStyle/>
          <a:p>
            <a:r>
              <a:rPr lang="el-GR" dirty="0" smtClean="0"/>
              <a:t>Η </a:t>
            </a:r>
            <a:r>
              <a:rPr lang="el-GR" dirty="0" smtClean="0"/>
              <a:t>μάθηση δεν μεταδίδεται αλλά οικοδομείται. Οι γνώσεις δεν αποτελούν αυτοσκοπό αλλά τη βάση για τη δημιουργία ουσιαστικών μηχανισμών με τους οποίους το παιδί θα βιώνει μία διαδικασία μάθησης η οποία θα επικεντρώνεται στο ίδιο και στα ενδιαφέροντά του. Η εκπαίδευση δεν πρέπει να στοχεύει στην αύξηση των γνώσεων αλλά στη δημιουργία </a:t>
            </a:r>
            <a:r>
              <a:rPr lang="el-GR" dirty="0" err="1" smtClean="0"/>
              <a:t>ανακαλυπτικών</a:t>
            </a:r>
            <a:r>
              <a:rPr lang="el-GR" dirty="0" smtClean="0"/>
              <a:t> και επινοητικών ικανοτήτων. </a:t>
            </a:r>
            <a:r>
              <a:rPr lang="en-US" dirty="0" smtClean="0"/>
              <a:t>(</a:t>
            </a:r>
            <a:r>
              <a:rPr lang="en-US" dirty="0"/>
              <a:t>Von </a:t>
            </a:r>
            <a:r>
              <a:rPr lang="en-US" dirty="0" err="1"/>
              <a:t>Glasersfeld</a:t>
            </a:r>
            <a:r>
              <a:rPr lang="en-US" dirty="0"/>
              <a:t>, </a:t>
            </a:r>
            <a:r>
              <a:rPr lang="en-US" dirty="0" smtClean="0"/>
              <a:t>E. 1998, </a:t>
            </a:r>
            <a:r>
              <a:rPr lang="en-US" dirty="0"/>
              <a:t>Von </a:t>
            </a:r>
            <a:r>
              <a:rPr lang="en-US" dirty="0" err="1" smtClean="0"/>
              <a:t>Glasersfeld</a:t>
            </a:r>
            <a:r>
              <a:rPr lang="en-US" dirty="0"/>
              <a:t>, E. </a:t>
            </a:r>
            <a:r>
              <a:rPr lang="en-US" dirty="0" smtClean="0"/>
              <a:t>1995, </a:t>
            </a:r>
            <a:r>
              <a:rPr lang="en-US" dirty="0"/>
              <a:t> Gash, H. </a:t>
            </a:r>
            <a:r>
              <a:rPr lang="en-US" dirty="0" smtClean="0"/>
              <a:t>2014</a:t>
            </a:r>
            <a:r>
              <a:rPr lang="en-US" dirty="0" smtClean="0"/>
              <a:t>)</a:t>
            </a:r>
            <a:endParaRPr lang="el-GR" dirty="0" smtClean="0"/>
          </a:p>
          <a:p>
            <a:r>
              <a:rPr lang="el-GR" dirty="0" smtClean="0"/>
              <a:t>μεταγνωστικές </a:t>
            </a:r>
            <a:r>
              <a:rPr lang="el-GR" dirty="0" smtClean="0"/>
              <a:t>δεξιότητες: γνώση για τη γνώση. Ο</a:t>
            </a:r>
            <a:r>
              <a:rPr lang="el-GR" dirty="0"/>
              <a:t> ίδιος ο μαθητής γνωρίζει πως </a:t>
            </a:r>
            <a:r>
              <a:rPr lang="el-GR" dirty="0" smtClean="0"/>
              <a:t>μαθαίνει. Μπορεί να </a:t>
            </a:r>
            <a:r>
              <a:rPr lang="el-GR" dirty="0"/>
              <a:t>λαμβάνει αποφάσεις, να σχεδιάζει, να διορθώνει τις εργασίες </a:t>
            </a:r>
            <a:r>
              <a:rPr lang="el-GR" dirty="0" smtClean="0"/>
              <a:t>του, να </a:t>
            </a:r>
            <a:r>
              <a:rPr lang="el-GR" dirty="0"/>
              <a:t>συλλέγει </a:t>
            </a:r>
            <a:r>
              <a:rPr lang="el-GR" dirty="0" smtClean="0"/>
              <a:t>πληροφορίες,  να διαχειρίζεται </a:t>
            </a:r>
            <a:r>
              <a:rPr lang="el-GR" dirty="0"/>
              <a:t>το χρόνο </a:t>
            </a:r>
            <a:r>
              <a:rPr lang="el-GR" dirty="0" smtClean="0"/>
              <a:t>του,  </a:t>
            </a:r>
            <a:r>
              <a:rPr lang="el-GR" dirty="0"/>
              <a:t>να επιλύει προβλήματα </a:t>
            </a:r>
            <a:r>
              <a:rPr lang="el-GR" dirty="0" smtClean="0"/>
              <a:t>και, τέλος, να </a:t>
            </a:r>
            <a:r>
              <a:rPr lang="el-GR" dirty="0"/>
              <a:t>χρησιμοποιήσει τη γνώση </a:t>
            </a:r>
            <a:r>
              <a:rPr lang="el-GR" dirty="0" smtClean="0"/>
              <a:t>στη </a:t>
            </a:r>
            <a:r>
              <a:rPr lang="el-GR" dirty="0"/>
              <a:t>μετέπειτα ζωή </a:t>
            </a:r>
            <a:r>
              <a:rPr lang="el-GR" dirty="0" smtClean="0"/>
              <a:t>του (μεταβίβαση της μάθησης</a:t>
            </a:r>
            <a:r>
              <a:rPr lang="el-GR" dirty="0" smtClean="0"/>
              <a:t>).</a:t>
            </a:r>
            <a:r>
              <a:rPr lang="en-US" dirty="0"/>
              <a:t> </a:t>
            </a:r>
            <a:r>
              <a:rPr lang="en-US" dirty="0" smtClean="0"/>
              <a:t>(</a:t>
            </a:r>
            <a:r>
              <a:rPr lang="en-US" dirty="0" err="1" smtClean="0"/>
              <a:t>Flavell</a:t>
            </a:r>
            <a:r>
              <a:rPr lang="en-US" dirty="0" smtClean="0"/>
              <a:t>, J. 1979, </a:t>
            </a:r>
            <a:r>
              <a:rPr lang="nb-NO" dirty="0"/>
              <a:t>Flavell, J., Miller, P. &amp;</a:t>
            </a:r>
            <a:r>
              <a:rPr lang="nb-NO" dirty="0" smtClean="0"/>
              <a:t> </a:t>
            </a:r>
            <a:r>
              <a:rPr lang="nb-NO" dirty="0"/>
              <a:t>Miller, </a:t>
            </a:r>
            <a:r>
              <a:rPr lang="nb-NO" dirty="0" smtClean="0"/>
              <a:t>S., 1993</a:t>
            </a:r>
            <a:r>
              <a:rPr lang="nb-NO" dirty="0"/>
              <a:t>)</a:t>
            </a:r>
            <a:r>
              <a:rPr lang="en-US" dirty="0" smtClean="0"/>
              <a:t> </a:t>
            </a:r>
            <a:endParaRPr lang="el-GR" dirty="0" smtClean="0"/>
          </a:p>
        </p:txBody>
      </p:sp>
    </p:spTree>
    <p:extLst>
      <p:ext uri="{BB962C8B-B14F-4D97-AF65-F5344CB8AC3E}">
        <p14:creationId xmlns:p14="http://schemas.microsoft.com/office/powerpoint/2010/main" val="222971206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1750</Words>
  <Application>Microsoft Office PowerPoint</Application>
  <PresentationFormat>Ευρεία οθόνη</PresentationFormat>
  <Paragraphs>93</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Calibri Light</vt:lpstr>
      <vt:lpstr>Wingdings</vt:lpstr>
      <vt:lpstr>Θέμα του Office</vt:lpstr>
      <vt:lpstr>Παιδαγωγικά και αναπτυξιακά ζητήματα</vt:lpstr>
      <vt:lpstr>Για τον Σχεδιασμό Μάθησης στο ΠΣ λαμβάνονται υπόψη:  </vt:lpstr>
      <vt:lpstr>Μεθοδολογίες περιεχόμενο</vt:lpstr>
      <vt:lpstr>Βασικοί οριζόντιοι προσανατολισμοί των νέων Προγραμμάτων Σπουδών  </vt:lpstr>
      <vt:lpstr>Σκοπός είναι Να αναπτυχθούν ΠΣ που να είναι </vt:lpstr>
      <vt:lpstr>Να παρέχουν υποστήριξη που βασίζεται στην αναπτυξιακή ψυχολογία και σύγχρονες παιδαγωγικές τάσεις προκειμένου οι μαθητές/τριες να:</vt:lpstr>
      <vt:lpstr>Διδακτική μεθοδολογία - Επιθυμητοί διδακτικοί προσανατολισμοί των ΠΣ</vt:lpstr>
      <vt:lpstr>Οι εκπαιδευτικοί αξιοποιώντας τις αρχές της παιδαγωγικής ψυχολογίας και τη φυσιογνωμία του ΜτΘ</vt:lpstr>
      <vt:lpstr>Να εστιάζουν στην οικειοποίηση βασικών γνώσεων, πάνω στις οποίες οικοδομούνται σταδιακά οι επιδιωκόμενες γνωστικές, μεταγνωστικές και άλλες δεξιότητες και ικανότητες, </vt:lpstr>
      <vt:lpstr>επιδιώκουν τη διασύνδεση της νέας γνώσης με τις προϋπάρχουσες γνώσεις των μαθητών και μαθητριών μέσω πολλαπλών προσεγγίσεων ανάλογα με τις ανάγκες, τις δυνατότητες και τα ενδιαφέροντά τους  </vt:lpstr>
      <vt:lpstr>υιοθετούν στρατηγικές διαφοροποιημένης διδασκαλίας και αξιοποιούν εναλλακτικές πρακτικές, θεατρικές τεχνικές και ποικίλα διδακτικά εργαλεία και δημιουργικά παιχνίδια,</vt:lpstr>
      <vt:lpstr>χρησιμοποιούν κατάλληλα τις νέες τεχνολογίες στην καθημερινή  διδακτική τους πρακτική, αξιοποιώντας τα πλεονεκτήματα της ηλεκτρονικής μάθησης και τα διαθέσιμα ψηφιακά εργαλεία</vt:lpstr>
      <vt:lpstr>ενθαρρύνουν τον κριτικό στοχασμό επί γνωστικών διαδικασιών και πρακτικών</vt:lpstr>
      <vt:lpstr>Σύμφωνα με τα ανωτέρω, τα νέα ΠΣ μπορούν να αποβούν κινητήρια δύναμη για αλλαγή σχολικού κλίματος και Να εμπνεύσουν τους εκπαιδευτικούς ώστε η σχολική τάξη να εξελιχθεί σε εργαστήριο επικοινωνίας, δράσης και έκφρασης, που οδηγεί τους/τις μαθητές/τριες στο να εργάζονται για να πραγματώσουν: </vt:lpstr>
      <vt:lpstr>Η ανάπτυξη της γλώσσας στα Θρησκευτικά έχει σημασία στη διαμόρφωση του επιστημονικού λόγου, ως βασική διάσταση του θρησκευτικού γραμματισμού </vt:lpstr>
      <vt:lpstr>Ο J. Fowler και η ανάπτυξη της θρησκευτικής πίστης</vt:lpstr>
      <vt:lpstr>Ο R. Goldman και τα θρησκευτικά χαρακτηριστικά των διαφόρων σταδίων της παιδικής και εφηβικής ηλικίας - κατανόηση της Βίβλου-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Παιδαγωγικά και αναπτυξιακά ζητήματα</dc:title>
  <dc:creator>Vasiliki Mitropoulou</dc:creator>
  <cp:lastModifiedBy>Vasiliki Mitropoulou</cp:lastModifiedBy>
  <cp:revision>28</cp:revision>
  <dcterms:created xsi:type="dcterms:W3CDTF">2021-01-25T18:11:25Z</dcterms:created>
  <dcterms:modified xsi:type="dcterms:W3CDTF">2021-01-27T12:44:04Z</dcterms:modified>
</cp:coreProperties>
</file>