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0" r:id="rId3"/>
    <p:sldId id="283" r:id="rId4"/>
    <p:sldId id="289" r:id="rId5"/>
    <p:sldId id="286" r:id="rId6"/>
    <p:sldId id="287" r:id="rId7"/>
    <p:sldId id="279" r:id="rId8"/>
    <p:sldId id="284" r:id="rId9"/>
    <p:sldId id="285" r:id="rId10"/>
    <p:sldId id="280" r:id="rId11"/>
    <p:sldId id="291" r:id="rId12"/>
    <p:sldId id="281" r:id="rId13"/>
    <p:sldId id="282" r:id="rId14"/>
    <p:sldId id="292" r:id="rId15"/>
    <p:sldId id="278" r:id="rId16"/>
    <p:sldId id="270" r:id="rId17"/>
    <p:sldId id="273" r:id="rId18"/>
    <p:sldId id="288" r:id="rId19"/>
    <p:sldId id="268" r:id="rId20"/>
    <p:sldId id="258" r:id="rId21"/>
    <p:sldId id="276" r:id="rId22"/>
    <p:sldId id="277" r:id="rId23"/>
    <p:sldId id="263" r:id="rId24"/>
    <p:sldId id="271" r:id="rId25"/>
    <p:sldId id="259" r:id="rId26"/>
    <p:sldId id="260" r:id="rId27"/>
    <p:sldId id="261" r:id="rId28"/>
    <p:sldId id="262" r:id="rId29"/>
    <p:sldId id="264" r:id="rId30"/>
    <p:sldId id="269" r:id="rId31"/>
    <p:sldId id="267" r:id="rId32"/>
    <p:sldId id="265" r:id="rId33"/>
    <p:sldId id="266"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4" d="100"/>
          <a:sy n="64" d="100"/>
        </p:scale>
        <p:origin x="1340" y="3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EC1578E-FFBA-4386-A602-93C0AC0BFB46}" type="datetimeFigureOut">
              <a:rPr lang="el-GR" smtClean="0"/>
              <a:pPr/>
              <a:t>26/5/2022</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888E24E6-1D28-4C1E-B278-7622563DAD2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EC1578E-FFBA-4386-A602-93C0AC0BFB46}" type="datetimeFigureOut">
              <a:rPr lang="el-GR" smtClean="0"/>
              <a:pPr/>
              <a:t>26/5/2022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EEC1578E-FFBA-4386-A602-93C0AC0BFB46}" type="datetimeFigureOut">
              <a:rPr lang="el-GR" smtClean="0"/>
              <a:pPr/>
              <a:t>26/5/2022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EC1578E-FFBA-4386-A602-93C0AC0BFB46}" type="datetimeFigureOut">
              <a:rPr lang="el-GR" smtClean="0"/>
              <a:pPr/>
              <a:t>26/5/2022</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888E24E6-1D28-4C1E-B278-7622563DAD2C}"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EC1578E-FFBA-4386-A602-93C0AC0BFB46}" type="datetimeFigureOut">
              <a:rPr lang="el-GR" smtClean="0"/>
              <a:pPr/>
              <a:t>26/5/2022</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88E24E6-1D28-4C1E-B278-7622563DAD2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hyperlink" Target="https://antifono.gr/%ce%ad%ce%bd%ce%b1%cf%82-%ce%b1%cf%83%cf%8e%ce%bc%ce%b1%cf%84%ce%bf%cf%82-%ce%ac%ce%bd%ce%b8%cf%81%cf%89%cf%80%ce%bf%cf%8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de.bab.la/woerterbuch/franzoesisch-deutsch/ouverture"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bibelwissenschaft.de/bibeltext/Lk%2016,1-9/bibel/text/lesen/ch/e5385d21f4fbda614175fab759bde690/" TargetMode="External"/><Relationship Id="rId2" Type="http://schemas.openxmlformats.org/officeDocument/2006/relationships/hyperlink" Target="https://www.bibelwissenschaft.de/bibeltext/Lk%2015,4/bibel/text/lesen/ch/1c31f468224a14d3cb72da2d8405a431/" TargetMode="External"/><Relationship Id="rId1" Type="http://schemas.openxmlformats.org/officeDocument/2006/relationships/slideLayout" Target="../slideLayouts/slideLayout2.xml"/><Relationship Id="rId4" Type="http://schemas.openxmlformats.org/officeDocument/2006/relationships/hyperlink" Target="https://www.bibelwissenschaft.de/bibeltext/Mt%204,3-9/bibel/text/lesen/ch/72c87052fc7773ca7a4e5d36fa8d6dee/"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bibleinterp.com/articles/2018/07/toc428017.shtml"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a:t>ΠαραΒολή</a:t>
            </a:r>
            <a:r>
              <a:rPr lang="el-GR" dirty="0"/>
              <a:t>: (Μέσον) «Μεταφορά (ς)»  </a:t>
            </a:r>
            <a:r>
              <a:rPr lang="en-US" dirty="0"/>
              <a:t> </a:t>
            </a:r>
            <a:endParaRPr lang="el-GR" dirty="0"/>
          </a:p>
        </p:txBody>
      </p:sp>
      <p:sp>
        <p:nvSpPr>
          <p:cNvPr id="3" name="2 - Υπότιτλος"/>
          <p:cNvSpPr>
            <a:spLocks noGrp="1"/>
          </p:cNvSpPr>
          <p:nvPr>
            <p:ph type="subTitle" idx="1"/>
          </p:nvPr>
        </p:nvSpPr>
        <p:spPr/>
        <p:txBody>
          <a:bodyPr/>
          <a:lstStyle/>
          <a:p>
            <a:r>
              <a:rPr lang="en-US" dirty="0"/>
              <a:t>S. </a:t>
            </a:r>
            <a:r>
              <a:rPr lang="en-US" dirty="0" err="1"/>
              <a:t>Despotis</a:t>
            </a:r>
            <a:r>
              <a:rPr lang="en-US" dirty="0"/>
              <a:t>, </a:t>
            </a:r>
            <a:r>
              <a:rPr lang="en-US" dirty="0" err="1"/>
              <a:t>Athen</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410E1A88-8CFA-CF7E-3BB0-F181D8FA35B2}"/>
              </a:ext>
            </a:extLst>
          </p:cNvPr>
          <p:cNvSpPr>
            <a:spLocks noGrp="1"/>
          </p:cNvSpPr>
          <p:nvPr>
            <p:ph idx="1"/>
          </p:nvPr>
        </p:nvSpPr>
        <p:spPr/>
        <p:txBody>
          <a:bodyPr>
            <a:normAutofit fontScale="77500" lnSpcReduction="20000"/>
          </a:bodyPr>
          <a:lstStyle/>
          <a:p>
            <a:pPr algn="just"/>
            <a:r>
              <a:rPr lang="el-GR" baseline="30000" dirty="0"/>
              <a:t>2</a:t>
            </a:r>
            <a:r>
              <a:rPr lang="el-GR" dirty="0"/>
              <a:t>Τους δίδασκε </a:t>
            </a:r>
            <a:r>
              <a:rPr lang="el-GR" b="1" dirty="0"/>
              <a:t>πολλά με παραβολές </a:t>
            </a:r>
            <a:r>
              <a:rPr lang="el-GR" dirty="0"/>
              <a:t>και τους έλεγε:</a:t>
            </a:r>
          </a:p>
          <a:p>
            <a:pPr algn="just"/>
            <a:r>
              <a:rPr lang="el-GR" baseline="30000" dirty="0"/>
              <a:t>3</a:t>
            </a:r>
            <a:r>
              <a:rPr lang="el-GR" dirty="0"/>
              <a:t>«Προσέξτε! Βγήκε ο σποριάς να σπείρει. […] </a:t>
            </a:r>
            <a:r>
              <a:rPr lang="el-GR" baseline="30000" dirty="0"/>
              <a:t>8</a:t>
            </a:r>
            <a:r>
              <a:rPr lang="el-GR" dirty="0"/>
              <a:t>Τέλος άλλοι έπεσαν στο γόνιμο έδαφος, όπου βλάστησαν, αυξήθηκαν κι έδωσαν καρπό, τριάντα κι εξήντα κι εκατό φορές περισσότερο. </a:t>
            </a:r>
          </a:p>
          <a:p>
            <a:pPr algn="just"/>
            <a:endParaRPr lang="el-GR" b="1" baseline="30000" dirty="0"/>
          </a:p>
          <a:p>
            <a:pPr algn="just"/>
            <a:r>
              <a:rPr lang="el-GR" b="1" baseline="30000" dirty="0">
                <a:highlight>
                  <a:srgbClr val="FFFF00"/>
                </a:highlight>
              </a:rPr>
              <a:t>9</a:t>
            </a:r>
            <a:r>
              <a:rPr lang="el-GR" b="1" dirty="0">
                <a:highlight>
                  <a:srgbClr val="FFFF00"/>
                </a:highlight>
              </a:rPr>
              <a:t>Όποιος έχει αυτιά για ν’ ακούει, ας τ’ ακούει αυτά»!</a:t>
            </a:r>
          </a:p>
          <a:p>
            <a:pPr algn="just"/>
            <a:endParaRPr lang="el-GR" dirty="0"/>
          </a:p>
          <a:p>
            <a:pPr algn="just"/>
            <a:r>
              <a:rPr lang="el-GR" baseline="30000" dirty="0"/>
              <a:t>33</a:t>
            </a:r>
            <a:r>
              <a:rPr lang="el-GR" dirty="0"/>
              <a:t>Έτσι με πολλές παρόμοιες παραβολές τούς κήρυττε το μήνυμά του, σύμφωνα με τη δυνατότητα που είχαν να καταλαβαίνουν. </a:t>
            </a:r>
          </a:p>
          <a:p>
            <a:pPr algn="just"/>
            <a:endParaRPr lang="el-GR" dirty="0"/>
          </a:p>
          <a:p>
            <a:pPr algn="just"/>
            <a:r>
              <a:rPr lang="el-GR" b="1" baseline="30000" dirty="0"/>
              <a:t>34</a:t>
            </a:r>
            <a:r>
              <a:rPr lang="el-GR" b="1" dirty="0"/>
              <a:t>Χωρίς παραβολές δεν τους κήρυττε το λόγο, </a:t>
            </a:r>
            <a:r>
              <a:rPr lang="el-GR" dirty="0"/>
              <a:t>όλα όμως τα εξηγούσε ιδιαιτέρως στους μαθητές του.</a:t>
            </a:r>
          </a:p>
          <a:p>
            <a:endParaRPr lang="el-GR" dirty="0"/>
          </a:p>
          <a:p>
            <a:endParaRPr lang="el-GR" dirty="0"/>
          </a:p>
          <a:p>
            <a:endParaRPr lang="el-GR" dirty="0"/>
          </a:p>
        </p:txBody>
      </p:sp>
      <p:sp>
        <p:nvSpPr>
          <p:cNvPr id="3" name="Τίτλος 2">
            <a:extLst>
              <a:ext uri="{FF2B5EF4-FFF2-40B4-BE49-F238E27FC236}">
                <a16:creationId xmlns:a16="http://schemas.microsoft.com/office/drawing/2014/main" id="{04A966CA-D475-DE87-3E31-164836285A77}"/>
              </a:ext>
            </a:extLst>
          </p:cNvPr>
          <p:cNvSpPr>
            <a:spLocks noGrp="1"/>
          </p:cNvSpPr>
          <p:nvPr>
            <p:ph type="title"/>
          </p:nvPr>
        </p:nvSpPr>
        <p:spPr/>
        <p:txBody>
          <a:bodyPr>
            <a:normAutofit fontScale="90000"/>
          </a:bodyPr>
          <a:lstStyle/>
          <a:p>
            <a:pPr algn="ctr"/>
            <a:r>
              <a:rPr lang="el-GR" sz="3200" dirty="0">
                <a:solidFill>
                  <a:schemeClr val="tx1"/>
                </a:solidFill>
              </a:rPr>
              <a:t>Χωρίς παραβολές </a:t>
            </a:r>
            <a:br>
              <a:rPr lang="el-GR" sz="3200" dirty="0">
                <a:solidFill>
                  <a:schemeClr val="tx1"/>
                </a:solidFill>
              </a:rPr>
            </a:br>
            <a:r>
              <a:rPr lang="el-GR" sz="3200" dirty="0">
                <a:solidFill>
                  <a:schemeClr val="tx1"/>
                </a:solidFill>
              </a:rPr>
              <a:t>δεν τους κήρυττε το λόγο</a:t>
            </a:r>
            <a:r>
              <a:rPr lang="el-GR" sz="1400" b="1" dirty="0"/>
              <a:t>,</a:t>
            </a:r>
            <a:br>
              <a:rPr lang="el-GR" sz="2400" dirty="0">
                <a:solidFill>
                  <a:schemeClr val="tx1"/>
                </a:solidFill>
              </a:rPr>
            </a:br>
            <a:endParaRPr lang="el-GR" sz="2400" dirty="0">
              <a:solidFill>
                <a:schemeClr val="tx1"/>
              </a:solidFill>
            </a:endParaRPr>
          </a:p>
        </p:txBody>
      </p:sp>
    </p:spTree>
    <p:extLst>
      <p:ext uri="{BB962C8B-B14F-4D97-AF65-F5344CB8AC3E}">
        <p14:creationId xmlns:p14="http://schemas.microsoft.com/office/powerpoint/2010/main" val="191343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8D13F9C0-204A-C841-26F5-CD254492CBBD}"/>
              </a:ext>
            </a:extLst>
          </p:cNvPr>
          <p:cNvSpPr>
            <a:spLocks noGrp="1"/>
          </p:cNvSpPr>
          <p:nvPr>
            <p:ph idx="1"/>
          </p:nvPr>
        </p:nvSpPr>
        <p:spPr/>
        <p:txBody>
          <a:bodyPr>
            <a:normAutofit fontScale="77500" lnSpcReduction="20000"/>
          </a:bodyPr>
          <a:lstStyle/>
          <a:p>
            <a:pPr algn="just"/>
            <a:r>
              <a:rPr lang="el-GR" dirty="0"/>
              <a:t>Οι Παραβολές δεν είναι ιστοριούλες με ηθικό δίδαγμα, όπως οι Μύθοι του Αισώπου. Κάποιες είναι </a:t>
            </a:r>
            <a:r>
              <a:rPr lang="el-GR" dirty="0" err="1"/>
              <a:t>αντιηθικές</a:t>
            </a:r>
            <a:r>
              <a:rPr lang="el-GR" dirty="0"/>
              <a:t> αλλά «</a:t>
            </a:r>
            <a:r>
              <a:rPr lang="el-GR" dirty="0" err="1"/>
              <a:t>εθικές</a:t>
            </a:r>
            <a:r>
              <a:rPr lang="el-GR" dirty="0"/>
              <a:t>»!</a:t>
            </a:r>
          </a:p>
          <a:p>
            <a:pPr algn="just"/>
            <a:r>
              <a:rPr lang="el-GR" dirty="0"/>
              <a:t>Δεν είναι αφηγήματα, που ομορφαίνουν «εκθέσεις ιδεών» (θεωρητικών αληθειών)</a:t>
            </a:r>
          </a:p>
          <a:p>
            <a:pPr algn="just"/>
            <a:r>
              <a:rPr lang="el-GR" dirty="0"/>
              <a:t>Δεν αφορούν</a:t>
            </a:r>
            <a:r>
              <a:rPr lang="de-DE" dirty="0"/>
              <a:t> </a:t>
            </a:r>
            <a:r>
              <a:rPr lang="el-GR" dirty="0"/>
              <a:t>καταρχάς εμένα, αλλά τον Κύριο Ιησού, που δεν ήταν ούτε ηθικός δάσκαλος ούτε θεωρητικός φιλόσοφος.</a:t>
            </a:r>
          </a:p>
          <a:p>
            <a:pPr algn="just"/>
            <a:r>
              <a:rPr lang="el-GR" dirty="0"/>
              <a:t>Είναι τα κατεξοχήν </a:t>
            </a:r>
            <a:r>
              <a:rPr lang="el-GR" b="1" dirty="0"/>
              <a:t>Υπομνήματα </a:t>
            </a:r>
            <a:r>
              <a:rPr lang="el-GR" dirty="0"/>
              <a:t>της κατεξοχήν Παραβολής, ήτοι του Κυρίου Ιησού που ανατέλλει και ανατρέπει – κυριολεκτικά αναποδογυρίζει όλες τις «καθιερωμένες» αξίες.</a:t>
            </a:r>
          </a:p>
          <a:p>
            <a:pPr algn="just"/>
            <a:r>
              <a:rPr lang="el-GR" dirty="0"/>
              <a:t>Εμπεριέχουν </a:t>
            </a:r>
            <a:r>
              <a:rPr lang="el-GR" dirty="0" err="1"/>
              <a:t>Λινκς</a:t>
            </a:r>
            <a:r>
              <a:rPr lang="el-GR" dirty="0"/>
              <a:t> προς τους Προφήτες, είναι εγκιβωτισμένες σε </a:t>
            </a:r>
            <a:r>
              <a:rPr lang="en-US" dirty="0"/>
              <a:t>Context</a:t>
            </a:r>
            <a:r>
              <a:rPr lang="el-GR" dirty="0"/>
              <a:t> και συνδέονται με τη Βασιλεία, μια εναλλακτική «Πολιτική». Όσο πλησιάζουμε στο Πάθος γίνονται σαφέστερες.</a:t>
            </a:r>
          </a:p>
          <a:p>
            <a:pPr algn="just"/>
            <a:endParaRPr lang="el-GR" dirty="0"/>
          </a:p>
        </p:txBody>
      </p:sp>
      <p:sp>
        <p:nvSpPr>
          <p:cNvPr id="3" name="Τίτλος 2">
            <a:extLst>
              <a:ext uri="{FF2B5EF4-FFF2-40B4-BE49-F238E27FC236}">
                <a16:creationId xmlns:a16="http://schemas.microsoft.com/office/drawing/2014/main" id="{808307AD-32FA-58B7-25F1-2EF6BC534CD9}"/>
              </a:ext>
            </a:extLst>
          </p:cNvPr>
          <p:cNvSpPr>
            <a:spLocks noGrp="1"/>
          </p:cNvSpPr>
          <p:nvPr>
            <p:ph type="title"/>
          </p:nvPr>
        </p:nvSpPr>
        <p:spPr/>
        <p:txBody>
          <a:bodyPr>
            <a:normAutofit fontScale="90000"/>
          </a:bodyPr>
          <a:lstStyle/>
          <a:p>
            <a:r>
              <a:rPr lang="el-GR" dirty="0"/>
              <a:t>Οι ιουδαϊκές Παραβολές για τους «Ιουδαίους» </a:t>
            </a:r>
          </a:p>
        </p:txBody>
      </p:sp>
    </p:spTree>
    <p:extLst>
      <p:ext uri="{BB962C8B-B14F-4D97-AF65-F5344CB8AC3E}">
        <p14:creationId xmlns:p14="http://schemas.microsoft.com/office/powerpoint/2010/main" val="8996272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12274DAF-7BA8-95EA-4A32-92225619401A}"/>
              </a:ext>
            </a:extLst>
          </p:cNvPr>
          <p:cNvSpPr>
            <a:spLocks noGrp="1"/>
          </p:cNvSpPr>
          <p:nvPr>
            <p:ph idx="1"/>
          </p:nvPr>
        </p:nvSpPr>
        <p:spPr/>
        <p:txBody>
          <a:bodyPr>
            <a:normAutofit fontScale="70000" lnSpcReduction="20000"/>
          </a:bodyPr>
          <a:lstStyle/>
          <a:p>
            <a:r>
              <a:rPr lang="el-GR" baseline="30000" dirty="0"/>
              <a:t>10</a:t>
            </a:r>
            <a:r>
              <a:rPr lang="el-GR" dirty="0"/>
              <a:t>Όταν ο Ιησούς έμεινε μόνος, </a:t>
            </a:r>
          </a:p>
          <a:p>
            <a:r>
              <a:rPr lang="el-GR" dirty="0"/>
              <a:t>όσοι ήταν μαζί του, </a:t>
            </a:r>
          </a:p>
          <a:p>
            <a:r>
              <a:rPr lang="el-GR" dirty="0"/>
              <a:t>καθώς κι οι δώδεκα μαθητές, </a:t>
            </a:r>
          </a:p>
          <a:p>
            <a:r>
              <a:rPr lang="el-GR" dirty="0"/>
              <a:t>τον ρωτούσαν για </a:t>
            </a:r>
            <a:r>
              <a:rPr lang="el-GR" b="1" dirty="0"/>
              <a:t>το νόημα των παραβολών</a:t>
            </a:r>
            <a:r>
              <a:rPr lang="el-GR" dirty="0"/>
              <a:t>. </a:t>
            </a:r>
          </a:p>
          <a:p>
            <a:endParaRPr lang="el-GR" baseline="30000" dirty="0"/>
          </a:p>
          <a:p>
            <a:r>
              <a:rPr lang="el-GR" baseline="30000" dirty="0"/>
              <a:t>11</a:t>
            </a:r>
            <a:r>
              <a:rPr lang="el-GR" dirty="0"/>
              <a:t>Εκείνος τους έλεγε: </a:t>
            </a:r>
          </a:p>
          <a:p>
            <a:r>
              <a:rPr lang="el-GR" dirty="0">
                <a:highlight>
                  <a:srgbClr val="00FFFF"/>
                </a:highlight>
              </a:rPr>
              <a:t>«</a:t>
            </a:r>
            <a:r>
              <a:rPr lang="el-GR" b="1" dirty="0">
                <a:highlight>
                  <a:srgbClr val="00FFFF"/>
                </a:highlight>
              </a:rPr>
              <a:t>Σ’ ΕΣΑΣ </a:t>
            </a:r>
            <a:r>
              <a:rPr lang="el-GR" dirty="0">
                <a:highlight>
                  <a:srgbClr val="00FFFF"/>
                </a:highlight>
              </a:rPr>
              <a:t>έχει δοθεί να γνωρίσετε τα μυστήρια της Βασιλείας του Θεού· </a:t>
            </a:r>
          </a:p>
          <a:p>
            <a:endParaRPr lang="el-GR" dirty="0">
              <a:highlight>
                <a:srgbClr val="00FFFF"/>
              </a:highlight>
            </a:endParaRPr>
          </a:p>
          <a:p>
            <a:r>
              <a:rPr lang="el-GR" dirty="0">
                <a:highlight>
                  <a:srgbClr val="00FFFF"/>
                </a:highlight>
              </a:rPr>
              <a:t>σ’ όσους όμως βρίσκονται έξω, </a:t>
            </a:r>
          </a:p>
          <a:p>
            <a:r>
              <a:rPr lang="el-GR" b="1" dirty="0">
                <a:highlight>
                  <a:srgbClr val="00FFFF"/>
                </a:highlight>
              </a:rPr>
              <a:t>όλα παρουσιάζονται με παραβολές, </a:t>
            </a:r>
          </a:p>
          <a:p>
            <a:endParaRPr lang="el-GR" baseline="30000" dirty="0"/>
          </a:p>
          <a:p>
            <a:r>
              <a:rPr lang="el-GR" b="1" baseline="30000" dirty="0">
                <a:highlight>
                  <a:srgbClr val="FFFF00"/>
                </a:highlight>
              </a:rPr>
              <a:t>12</a:t>
            </a:r>
            <a:r>
              <a:rPr lang="de-DE" b="1" baseline="30000" dirty="0">
                <a:highlight>
                  <a:srgbClr val="FFFF00"/>
                </a:highlight>
              </a:rPr>
              <a:t> </a:t>
            </a:r>
            <a:r>
              <a:rPr lang="el-GR" b="1" dirty="0">
                <a:highlight>
                  <a:srgbClr val="FFFF00"/>
                </a:highlight>
              </a:rPr>
              <a:t>ΏΣΤΕ όσο κι αν κοιτάζουν</a:t>
            </a:r>
            <a:r>
              <a:rPr lang="en-US" b="1" dirty="0">
                <a:highlight>
                  <a:srgbClr val="FFFF00"/>
                </a:highlight>
              </a:rPr>
              <a:t>,</a:t>
            </a:r>
            <a:r>
              <a:rPr lang="el-GR" b="1" dirty="0">
                <a:highlight>
                  <a:srgbClr val="FFFF00"/>
                </a:highlight>
              </a:rPr>
              <a:t> να μη βλέπουν!</a:t>
            </a:r>
          </a:p>
          <a:p>
            <a:r>
              <a:rPr lang="el-GR" b="1" dirty="0">
                <a:highlight>
                  <a:srgbClr val="FFFF00"/>
                </a:highlight>
              </a:rPr>
              <a:t>όσο κι αν ακούν</a:t>
            </a:r>
            <a:r>
              <a:rPr lang="en-US" b="1" dirty="0">
                <a:highlight>
                  <a:srgbClr val="FFFF00"/>
                </a:highlight>
              </a:rPr>
              <a:t>,</a:t>
            </a:r>
            <a:r>
              <a:rPr lang="el-GR" b="1" dirty="0">
                <a:highlight>
                  <a:srgbClr val="FFFF00"/>
                </a:highlight>
              </a:rPr>
              <a:t> να μην καταλαβαίνουν!</a:t>
            </a:r>
          </a:p>
          <a:p>
            <a:r>
              <a:rPr lang="el-GR" b="1" dirty="0">
                <a:highlight>
                  <a:srgbClr val="FFFF00"/>
                </a:highlight>
              </a:rPr>
              <a:t>μήπως μετανοήσουν και τους συγχωρήσει ο Θεός τις αμαρτίες».</a:t>
            </a:r>
          </a:p>
          <a:p>
            <a:endParaRPr lang="el-GR" dirty="0"/>
          </a:p>
        </p:txBody>
      </p:sp>
      <p:sp>
        <p:nvSpPr>
          <p:cNvPr id="3" name="Τίτλος 2">
            <a:extLst>
              <a:ext uri="{FF2B5EF4-FFF2-40B4-BE49-F238E27FC236}">
                <a16:creationId xmlns:a16="http://schemas.microsoft.com/office/drawing/2014/main" id="{387BF4D6-C1AC-A431-93AE-DBF6A1AFEAFD}"/>
              </a:ext>
            </a:extLst>
          </p:cNvPr>
          <p:cNvSpPr>
            <a:spLocks noGrp="1"/>
          </p:cNvSpPr>
          <p:nvPr>
            <p:ph type="title"/>
          </p:nvPr>
        </p:nvSpPr>
        <p:spPr/>
        <p:txBody>
          <a:bodyPr>
            <a:normAutofit fontScale="90000"/>
          </a:bodyPr>
          <a:lstStyle/>
          <a:p>
            <a:pPr algn="ctr"/>
            <a:r>
              <a:rPr lang="el-GR" sz="3100" dirty="0"/>
              <a:t>Γιατί ο Ιησούς μιλάει με παραβολές</a:t>
            </a:r>
            <a:br>
              <a:rPr lang="el-GR" sz="3100" dirty="0"/>
            </a:br>
            <a:r>
              <a:rPr lang="el-GR" sz="3100" dirty="0"/>
              <a:t>Οι «αποδέκτες» του Μηνύματος</a:t>
            </a:r>
            <a:br>
              <a:rPr lang="el-GR" sz="3100" dirty="0"/>
            </a:br>
            <a:r>
              <a:rPr lang="el-GR" sz="3100" dirty="0"/>
              <a:t>(</a:t>
            </a:r>
            <a:r>
              <a:rPr lang="el-GR" sz="3100" dirty="0" err="1"/>
              <a:t>Μτ</a:t>
            </a:r>
            <a:r>
              <a:rPr lang="el-GR" sz="3100" dirty="0"/>
              <a:t> 13:10-17· </a:t>
            </a:r>
            <a:r>
              <a:rPr lang="el-GR" sz="3100" dirty="0" err="1"/>
              <a:t>Λκ</a:t>
            </a:r>
            <a:r>
              <a:rPr lang="el-GR" sz="3100" dirty="0"/>
              <a:t> 8:9-10)</a:t>
            </a:r>
            <a:br>
              <a:rPr lang="el-GR" dirty="0"/>
            </a:br>
            <a:endParaRPr lang="el-GR" dirty="0"/>
          </a:p>
        </p:txBody>
      </p:sp>
    </p:spTree>
    <p:extLst>
      <p:ext uri="{BB962C8B-B14F-4D97-AF65-F5344CB8AC3E}">
        <p14:creationId xmlns:p14="http://schemas.microsoft.com/office/powerpoint/2010/main" val="198331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74861099-FC5C-8F94-2B1C-02E42CAF2A31}"/>
              </a:ext>
            </a:extLst>
          </p:cNvPr>
          <p:cNvSpPr>
            <a:spLocks noGrp="1"/>
          </p:cNvSpPr>
          <p:nvPr>
            <p:ph idx="1"/>
          </p:nvPr>
        </p:nvSpPr>
        <p:spPr/>
        <p:txBody>
          <a:bodyPr>
            <a:normAutofit fontScale="92500" lnSpcReduction="10000"/>
          </a:bodyPr>
          <a:lstStyle/>
          <a:p>
            <a:r>
              <a:rPr lang="el-GR" baseline="30000" dirty="0"/>
              <a:t>25</a:t>
            </a:r>
            <a:r>
              <a:rPr lang="el-GR" dirty="0"/>
              <a:t>«Όλα αυτά σας τα είπα χρησιμοποιώντας </a:t>
            </a:r>
            <a:r>
              <a:rPr lang="el-GR" i="1" dirty="0">
                <a:highlight>
                  <a:srgbClr val="FFFF00"/>
                </a:highlight>
              </a:rPr>
              <a:t>εικόνες </a:t>
            </a:r>
          </a:p>
          <a:p>
            <a:pPr algn="r"/>
            <a:r>
              <a:rPr lang="el-GR" sz="1700" i="1" dirty="0">
                <a:highlight>
                  <a:srgbClr val="FFFF00"/>
                </a:highlight>
              </a:rPr>
              <a:t>(</a:t>
            </a:r>
            <a:r>
              <a:rPr lang="el-GR" sz="1700" i="1" dirty="0" err="1">
                <a:highlight>
                  <a:srgbClr val="FFFF00"/>
                </a:highlight>
              </a:rPr>
              <a:t>πρβλ</a:t>
            </a:r>
            <a:r>
              <a:rPr lang="el-GR" sz="1700" i="1" dirty="0">
                <a:highlight>
                  <a:srgbClr val="FFFF00"/>
                </a:highlight>
              </a:rPr>
              <a:t>. Ποιμήν-ηγέτης, άμπελος/αμπελώνας, ωδίνες εγκύου)</a:t>
            </a:r>
            <a:r>
              <a:rPr lang="el-GR" sz="1700" dirty="0">
                <a:highlight>
                  <a:srgbClr val="FFFF00"/>
                </a:highlight>
              </a:rPr>
              <a:t> </a:t>
            </a:r>
          </a:p>
          <a:p>
            <a:endParaRPr lang="el-GR" dirty="0"/>
          </a:p>
          <a:p>
            <a:r>
              <a:rPr lang="el-GR" dirty="0"/>
              <a:t>Πλησιάζει </a:t>
            </a:r>
            <a:r>
              <a:rPr lang="el-GR" b="1" dirty="0"/>
              <a:t>ο Καιρός </a:t>
            </a:r>
          </a:p>
          <a:p>
            <a:r>
              <a:rPr lang="el-GR" dirty="0">
                <a:highlight>
                  <a:srgbClr val="00FFFF"/>
                </a:highlight>
              </a:rPr>
              <a:t>που δε θα σας μιλάω πια με εικόνες, </a:t>
            </a:r>
          </a:p>
          <a:p>
            <a:r>
              <a:rPr lang="el-GR" dirty="0"/>
              <a:t>αλλά θα σας μιλήσω καθαρά για τον Πατέρα. </a:t>
            </a:r>
          </a:p>
          <a:p>
            <a:endParaRPr lang="el-GR" baseline="30000" dirty="0"/>
          </a:p>
          <a:p>
            <a:r>
              <a:rPr lang="el-GR" baseline="30000" dirty="0"/>
              <a:t>26</a:t>
            </a:r>
            <a:r>
              <a:rPr lang="el-GR" dirty="0"/>
              <a:t>Όταν έρθει εκείνη η Μέρα, [….].</a:t>
            </a:r>
          </a:p>
          <a:p>
            <a:endParaRPr lang="el-GR" dirty="0"/>
          </a:p>
          <a:p>
            <a:r>
              <a:rPr lang="el-GR" dirty="0" err="1"/>
              <a:t>Πρβλ</a:t>
            </a:r>
            <a:r>
              <a:rPr lang="el-GR" dirty="0"/>
              <a:t>. Παύλος: «τώρα «εν </a:t>
            </a:r>
            <a:r>
              <a:rPr lang="el-GR" dirty="0" err="1"/>
              <a:t>εσόπτρω</a:t>
            </a:r>
            <a:r>
              <a:rPr lang="el-GR" dirty="0"/>
              <a:t> – εν </a:t>
            </a:r>
            <a:r>
              <a:rPr lang="el-GR" dirty="0" err="1"/>
              <a:t>αινίγματι</a:t>
            </a:r>
            <a:r>
              <a:rPr lang="el-GR" dirty="0"/>
              <a:t>», τότε Πρόσωπο προς Πρόσωπο</a:t>
            </a:r>
          </a:p>
          <a:p>
            <a:endParaRPr lang="el-GR" dirty="0"/>
          </a:p>
          <a:p>
            <a:endParaRPr lang="el-GR" dirty="0"/>
          </a:p>
        </p:txBody>
      </p:sp>
      <p:sp>
        <p:nvSpPr>
          <p:cNvPr id="3" name="Τίτλος 2">
            <a:extLst>
              <a:ext uri="{FF2B5EF4-FFF2-40B4-BE49-F238E27FC236}">
                <a16:creationId xmlns:a16="http://schemas.microsoft.com/office/drawing/2014/main" id="{88059FD5-AECC-3A1C-273F-6AA48D6BEBD3}"/>
              </a:ext>
            </a:extLst>
          </p:cNvPr>
          <p:cNvSpPr>
            <a:spLocks noGrp="1"/>
          </p:cNvSpPr>
          <p:nvPr>
            <p:ph type="title"/>
          </p:nvPr>
        </p:nvSpPr>
        <p:spPr/>
        <p:txBody>
          <a:bodyPr>
            <a:normAutofit fontScale="90000"/>
          </a:bodyPr>
          <a:lstStyle/>
          <a:p>
            <a:pPr algn="ctr"/>
            <a:r>
              <a:rPr lang="el-GR" sz="3100" dirty="0"/>
              <a:t>Ο Ιησούς νίκησε τον Κόσμο!</a:t>
            </a:r>
            <a:br>
              <a:rPr lang="el-GR" sz="3100" dirty="0"/>
            </a:br>
            <a:r>
              <a:rPr lang="el-GR" sz="3100" dirty="0"/>
              <a:t>Τέλος </a:t>
            </a:r>
            <a:r>
              <a:rPr lang="el-GR" sz="2200" dirty="0"/>
              <a:t>Κατά Ιωάννη 16 [έρχεται ο Παράκλητος]</a:t>
            </a:r>
            <a:br>
              <a:rPr lang="el-GR" dirty="0"/>
            </a:br>
            <a:endParaRPr lang="el-GR" dirty="0"/>
          </a:p>
        </p:txBody>
      </p:sp>
    </p:spTree>
    <p:extLst>
      <p:ext uri="{BB962C8B-B14F-4D97-AF65-F5344CB8AC3E}">
        <p14:creationId xmlns:p14="http://schemas.microsoft.com/office/powerpoint/2010/main" val="4243271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0B0B4440-4C44-53FE-B5EA-6654CF2BF36A}"/>
              </a:ext>
            </a:extLst>
          </p:cNvPr>
          <p:cNvSpPr>
            <a:spLocks noGrp="1"/>
          </p:cNvSpPr>
          <p:nvPr>
            <p:ph idx="1"/>
          </p:nvPr>
        </p:nvSpPr>
        <p:spPr/>
        <p:txBody>
          <a:bodyPr/>
          <a:lstStyle/>
          <a:p>
            <a:pPr algn="just"/>
            <a:r>
              <a:rPr lang="el-GR" dirty="0"/>
              <a:t>Η Παραβολή του Πατέρα άλλαξε τον Ντοστογιέφσκι και χάραξε τη </a:t>
            </a:r>
            <a:r>
              <a:rPr lang="el-GR" dirty="0" err="1"/>
              <a:t>ρώσικη</a:t>
            </a:r>
            <a:r>
              <a:rPr lang="el-GR" dirty="0"/>
              <a:t> καρδιά</a:t>
            </a:r>
          </a:p>
          <a:p>
            <a:pPr algn="just"/>
            <a:r>
              <a:rPr lang="el-GR" dirty="0"/>
              <a:t>Η Παραβολή των Ταλάντων σημαία του Καπιταλισμού.</a:t>
            </a:r>
          </a:p>
          <a:p>
            <a:pPr algn="just"/>
            <a:r>
              <a:rPr lang="el-GR" dirty="0"/>
              <a:t>Παραβολή του «Πακιστανού» (</a:t>
            </a:r>
            <a:r>
              <a:rPr lang="el-GR" dirty="0" err="1"/>
              <a:t>Σαμαρίτη</a:t>
            </a:r>
            <a:r>
              <a:rPr lang="el-GR" dirty="0"/>
              <a:t>) = πρώτη εκδήλωση πολιτισμού (ίσως με πρωταγωνιστή Γυναίκα)</a:t>
            </a:r>
          </a:p>
        </p:txBody>
      </p:sp>
      <p:sp>
        <p:nvSpPr>
          <p:cNvPr id="3" name="Τίτλος 2">
            <a:extLst>
              <a:ext uri="{FF2B5EF4-FFF2-40B4-BE49-F238E27FC236}">
                <a16:creationId xmlns:a16="http://schemas.microsoft.com/office/drawing/2014/main" id="{5D4DFA4B-0EDA-66B9-13C9-60DAD620156F}"/>
              </a:ext>
            </a:extLst>
          </p:cNvPr>
          <p:cNvSpPr>
            <a:spLocks noGrp="1"/>
          </p:cNvSpPr>
          <p:nvPr>
            <p:ph type="title"/>
          </p:nvPr>
        </p:nvSpPr>
        <p:spPr/>
        <p:txBody>
          <a:bodyPr/>
          <a:lstStyle/>
          <a:p>
            <a:r>
              <a:rPr lang="el-GR" dirty="0"/>
              <a:t>Παραβολές</a:t>
            </a:r>
          </a:p>
        </p:txBody>
      </p:sp>
    </p:spTree>
    <p:extLst>
      <p:ext uri="{BB962C8B-B14F-4D97-AF65-F5344CB8AC3E}">
        <p14:creationId xmlns:p14="http://schemas.microsoft.com/office/powerpoint/2010/main" val="2512333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55000" lnSpcReduction="20000"/>
          </a:bodyPr>
          <a:lstStyle/>
          <a:p>
            <a:pPr algn="just"/>
            <a:endParaRPr lang="de-DE" b="1" dirty="0"/>
          </a:p>
          <a:p>
            <a:pPr algn="just"/>
            <a:r>
              <a:rPr lang="de-DE" b="1" dirty="0"/>
              <a:t>„Logos“ - Icons [= </a:t>
            </a:r>
            <a:r>
              <a:rPr lang="el-GR" b="1" dirty="0"/>
              <a:t>1000 λέξεις</a:t>
            </a:r>
            <a:r>
              <a:rPr lang="de-DE" b="1" dirty="0"/>
              <a:t>] </a:t>
            </a:r>
            <a:r>
              <a:rPr lang="en-US" b="1" dirty="0"/>
              <a:t>????</a:t>
            </a:r>
            <a:endParaRPr lang="el-GR" b="1" dirty="0"/>
          </a:p>
          <a:p>
            <a:pPr algn="just"/>
            <a:r>
              <a:rPr lang="el-GR" b="1" dirty="0" err="1"/>
              <a:t>Διαδραστικά</a:t>
            </a:r>
            <a:r>
              <a:rPr lang="el-GR" b="1" dirty="0"/>
              <a:t> Αφηγήματα με ποιητική – </a:t>
            </a:r>
            <a:r>
              <a:rPr lang="el-GR" b="1" dirty="0" err="1"/>
              <a:t>επιτελεστική</a:t>
            </a:r>
            <a:r>
              <a:rPr lang="el-GR" b="1" dirty="0"/>
              <a:t> </a:t>
            </a:r>
            <a:r>
              <a:rPr lang="en-US" b="1" dirty="0"/>
              <a:t>(performative) </a:t>
            </a:r>
            <a:r>
              <a:rPr lang="el-GR" b="1" dirty="0"/>
              <a:t>Δράση.</a:t>
            </a:r>
          </a:p>
          <a:p>
            <a:pPr algn="just"/>
            <a:endParaRPr lang="de-DE" b="1" dirty="0"/>
          </a:p>
          <a:p>
            <a:pPr algn="just"/>
            <a:r>
              <a:rPr lang="el-GR" b="1" dirty="0"/>
              <a:t>Έντεχνες «Μινιατούρες» – αφηγήσεις  οι οποίες ανάγλυφα αφήνουν να φανούν οι </a:t>
            </a:r>
            <a:r>
              <a:rPr lang="el-GR" b="1" dirty="0" err="1"/>
              <a:t>ηλιακτίδες</a:t>
            </a:r>
            <a:r>
              <a:rPr lang="el-GR" b="1" dirty="0"/>
              <a:t> της ΠΡΑΓΜΑΤΙΚΗΣ ΠΡΑΓΜΑΤΙΚΟΤΗΤΑΣ, μέσα από τα «αρνητικά» φιλμ των διασπασμένων σχέσεων του παρόντα Αιώνα του «απατεώνα» (</a:t>
            </a:r>
            <a:r>
              <a:rPr lang="el-GR" b="1" dirty="0" err="1"/>
              <a:t>μάτριξ</a:t>
            </a:r>
            <a:r>
              <a:rPr lang="el-GR" b="1" dirty="0"/>
              <a:t>)</a:t>
            </a:r>
            <a:endParaRPr lang="de-DE" b="1" dirty="0"/>
          </a:p>
          <a:p>
            <a:pPr algn="just"/>
            <a:endParaRPr lang="de-DE" b="1" dirty="0"/>
          </a:p>
          <a:p>
            <a:pPr algn="just"/>
            <a:r>
              <a:rPr lang="el-GR" b="1" dirty="0"/>
              <a:t>Προ(σ)Κλήσεις σε Σχέση – Γάμο – Δείπνο, καθώς το θέμα τους είναι πάντα η συνάντηση με τον Θεό, όπως «ιστορείται» (δηλ. «αγιογραφείται») από τον Νυμφίο Ιησού, ως Πατέρας/</a:t>
            </a:r>
            <a:r>
              <a:rPr lang="el-GR" b="1" dirty="0" err="1"/>
              <a:t>Αββά</a:t>
            </a:r>
            <a:r>
              <a:rPr lang="el-GR" b="1" dirty="0"/>
              <a:t>, Βασιλιάς και Κριτής. </a:t>
            </a:r>
            <a:endParaRPr lang="de-DE" b="1" dirty="0"/>
          </a:p>
          <a:p>
            <a:pPr algn="just"/>
            <a:r>
              <a:rPr lang="el-GR" b="1" dirty="0" err="1"/>
              <a:t>Αφορμήσεις</a:t>
            </a:r>
            <a:r>
              <a:rPr lang="el-GR" b="1" dirty="0"/>
              <a:t> </a:t>
            </a:r>
            <a:r>
              <a:rPr lang="el-GR" b="1" dirty="0" err="1"/>
              <a:t>ΣυΖήτησης</a:t>
            </a:r>
            <a:r>
              <a:rPr lang="el-GR" b="1" dirty="0"/>
              <a:t> και Δράσης για όλους όσους παλεύουν για ΝΟΗΜΑ</a:t>
            </a:r>
          </a:p>
          <a:p>
            <a:pPr algn="just"/>
            <a:endParaRPr lang="de-DE" b="1" dirty="0"/>
          </a:p>
          <a:p>
            <a:pPr algn="just"/>
            <a:endParaRPr lang="en-US" b="1" dirty="0"/>
          </a:p>
          <a:p>
            <a:pPr algn="just"/>
            <a:r>
              <a:rPr lang="el-GR" b="1" dirty="0"/>
              <a:t>ΜΈΣΑ </a:t>
            </a:r>
            <a:r>
              <a:rPr lang="en-US" b="1" dirty="0" err="1"/>
              <a:t>Medien</a:t>
            </a:r>
            <a:r>
              <a:rPr lang="el-GR" b="1" dirty="0"/>
              <a:t> της ζώσας Ανάμνησης / </a:t>
            </a:r>
            <a:r>
              <a:rPr lang="el-GR" b="1" dirty="0" err="1"/>
              <a:t>ΕνΘύμησης</a:t>
            </a:r>
            <a:r>
              <a:rPr lang="el-GR" b="1" dirty="0"/>
              <a:t> του Ιησού </a:t>
            </a:r>
            <a:r>
              <a:rPr lang="en-US" b="1" dirty="0"/>
              <a:t>(Zimmermann)</a:t>
            </a:r>
            <a:endParaRPr lang="el-GR" b="1" dirty="0"/>
          </a:p>
          <a:p>
            <a:pPr algn="just"/>
            <a:r>
              <a:rPr lang="el-GR" b="1" dirty="0"/>
              <a:t>Ανοικτό Τέλος ή Φινάλε με </a:t>
            </a:r>
            <a:r>
              <a:rPr lang="el-GR" b="1" dirty="0" err="1"/>
              <a:t>ΔιΕρώτηση</a:t>
            </a:r>
            <a:r>
              <a:rPr lang="el-GR" b="1" dirty="0"/>
              <a:t>!</a:t>
            </a:r>
            <a:endParaRPr lang="en-GB" dirty="0"/>
          </a:p>
          <a:p>
            <a:pPr>
              <a:buNone/>
            </a:pPr>
            <a:endParaRPr lang="en-US" dirty="0"/>
          </a:p>
        </p:txBody>
      </p:sp>
      <p:sp>
        <p:nvSpPr>
          <p:cNvPr id="3" name="2 - Τίτλος"/>
          <p:cNvSpPr>
            <a:spLocks noGrp="1"/>
          </p:cNvSpPr>
          <p:nvPr>
            <p:ph type="title"/>
          </p:nvPr>
        </p:nvSpPr>
        <p:spPr>
          <a:xfrm>
            <a:off x="357158" y="214290"/>
            <a:ext cx="8229600" cy="1143000"/>
          </a:xfrm>
        </p:spPr>
        <p:txBody>
          <a:bodyPr>
            <a:normAutofit fontScale="90000"/>
          </a:bodyPr>
          <a:lstStyle/>
          <a:p>
            <a:r>
              <a:rPr lang="el-GR" dirty="0">
                <a:highlight>
                  <a:srgbClr val="FFFF00"/>
                </a:highlight>
              </a:rPr>
              <a:t>Συμπεράσματα:</a:t>
            </a:r>
            <a:r>
              <a:rPr lang="de-DE" dirty="0">
                <a:highlight>
                  <a:srgbClr val="FFFF00"/>
                </a:highlight>
              </a:rPr>
              <a:t>104 </a:t>
            </a:r>
            <a:r>
              <a:rPr lang="el-GR" dirty="0">
                <a:highlight>
                  <a:srgbClr val="FFFF00"/>
                </a:highlight>
              </a:rPr>
              <a:t>Παραβολές – αλλιώς τίποτα! </a:t>
            </a:r>
            <a:endParaRPr lang="en-GB" dirty="0">
              <a:highlight>
                <a:srgbClr val="FFFF00"/>
              </a:highligh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62500" lnSpcReduction="20000"/>
          </a:bodyPr>
          <a:lstStyle/>
          <a:p>
            <a:endParaRPr lang="de-DE" i="1" dirty="0"/>
          </a:p>
          <a:p>
            <a:pPr algn="just"/>
            <a:r>
              <a:rPr lang="el-GR" i="1" dirty="0"/>
              <a:t>Σήμερα οι Π. εκλαμβάνονται ως Μεταφορές οι οποίες φέρνουν σε ΔΙΑΔΡΑΣΗ τη Βασιλεία με την Καθημερινότητα, τον Κόσμο του Πραγματικού (</a:t>
            </a:r>
            <a:r>
              <a:rPr lang="el-GR" i="1" dirty="0" err="1"/>
              <a:t>μάτριξ</a:t>
            </a:r>
            <a:r>
              <a:rPr lang="el-GR" i="1" dirty="0"/>
              <a:t>) με τον Κόσμο του Εφικτού .</a:t>
            </a:r>
          </a:p>
          <a:p>
            <a:pPr algn="just"/>
            <a:endParaRPr lang="el-GR" i="1" dirty="0"/>
          </a:p>
          <a:p>
            <a:pPr algn="just"/>
            <a:r>
              <a:rPr lang="el-GR" i="1" dirty="0"/>
              <a:t>Έτσι προκύπτει μια </a:t>
            </a:r>
            <a:r>
              <a:rPr lang="el-GR" b="1" i="1" dirty="0"/>
              <a:t>Αναλογία</a:t>
            </a:r>
            <a:r>
              <a:rPr lang="el-GR" i="1" dirty="0"/>
              <a:t> και από την άλλη μια </a:t>
            </a:r>
            <a:r>
              <a:rPr lang="el-GR" b="1" i="1" dirty="0"/>
              <a:t>Αποξένωση</a:t>
            </a:r>
            <a:r>
              <a:rPr lang="el-GR" i="1" dirty="0"/>
              <a:t>  μεταξύ των δύο σφαιρών, απαραίτητων για κάθε ΜΗΝΥΜΑ αλλαγής και μεταμόρφωσης</a:t>
            </a:r>
          </a:p>
          <a:p>
            <a:pPr algn="just"/>
            <a:endParaRPr lang="el-GR" i="1" dirty="0"/>
          </a:p>
          <a:p>
            <a:pPr algn="just"/>
            <a:r>
              <a:rPr lang="el-GR" i="1" dirty="0"/>
              <a:t>μέσω των ανωτέρω φανερώνεται ΑΠΟΚΑΛΥΠΤΕΤΑΙ μια καινούργια Πραγματικότητα, καθώς η Πραγματικότητα του Θεού ανατέλλει ως μία «</a:t>
            </a:r>
            <a:r>
              <a:rPr lang="el-GR" b="1" i="1" dirty="0"/>
              <a:t>εναλλακτική» - αντεστραμμένη Πυραμίδα.</a:t>
            </a:r>
          </a:p>
          <a:p>
            <a:pPr algn="just"/>
            <a:endParaRPr lang="el-GR" b="1" i="1" dirty="0"/>
          </a:p>
          <a:p>
            <a:pPr algn="just"/>
            <a:r>
              <a:rPr lang="de-DE" i="1" dirty="0" err="1"/>
              <a:t>transfer</a:t>
            </a:r>
            <a:r>
              <a:rPr lang="de-DE" i="1" dirty="0"/>
              <a:t> </a:t>
            </a:r>
            <a:r>
              <a:rPr lang="de-DE" i="1" dirty="0" err="1"/>
              <a:t>signals</a:t>
            </a:r>
            <a:r>
              <a:rPr lang="el-GR" i="1" dirty="0"/>
              <a:t>: Έτσι οι ακροατές εμπλέκονται σε μια διαδικασία ΜΕΤΑΦΟΡΑΣ και ΠΟΙΗΣΗΣ. </a:t>
            </a:r>
          </a:p>
          <a:p>
            <a:pPr algn="just"/>
            <a:endParaRPr lang="el-GR" i="1" dirty="0"/>
          </a:p>
          <a:p>
            <a:pPr algn="just"/>
            <a:r>
              <a:rPr lang="el-GR" dirty="0"/>
              <a:t>Πρβ. Τη μεταφορά: Αχιλλέας είναι Λέων. Χρόνος είναι Χρήμα. Σχέση είναι Ταξίδι. </a:t>
            </a:r>
          </a:p>
        </p:txBody>
      </p:sp>
      <p:sp>
        <p:nvSpPr>
          <p:cNvPr id="3" name="2 - Τίτλος"/>
          <p:cNvSpPr>
            <a:spLocks noGrp="1"/>
          </p:cNvSpPr>
          <p:nvPr>
            <p:ph type="title"/>
          </p:nvPr>
        </p:nvSpPr>
        <p:spPr/>
        <p:txBody>
          <a:bodyPr>
            <a:normAutofit/>
          </a:bodyPr>
          <a:lstStyle/>
          <a:p>
            <a:pPr algn="ctr"/>
            <a:r>
              <a:rPr lang="el-GR" sz="2400" dirty="0"/>
              <a:t>Παραβολές ως</a:t>
            </a:r>
            <a:r>
              <a:rPr lang="en-US" sz="2400" dirty="0"/>
              <a:t> </a:t>
            </a:r>
            <a:r>
              <a:rPr lang="el-GR" sz="2400" dirty="0"/>
              <a:t>Μεταφορές</a:t>
            </a:r>
            <a:r>
              <a:rPr lang="en-US" sz="2400" dirty="0"/>
              <a:t> / </a:t>
            </a:r>
            <a:r>
              <a:rPr lang="el-GR" sz="2400" dirty="0"/>
              <a:t>«</a:t>
            </a:r>
            <a:r>
              <a:rPr lang="el-GR" sz="2400" dirty="0" err="1"/>
              <a:t>Μετα+Γραφές</a:t>
            </a:r>
            <a:r>
              <a:rPr lang="el-GR" sz="2400" dirty="0"/>
              <a:t>» (Μεταφράσεις) της Βασιλείας και του Δείπνου της</a:t>
            </a:r>
            <a:endParaRPr lang="en-GB"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80728"/>
            <a:ext cx="8291264" cy="5026563"/>
          </a:xfrm>
        </p:spPr>
        <p:txBody>
          <a:bodyPr>
            <a:normAutofit fontScale="85000" lnSpcReduction="10000"/>
          </a:bodyPr>
          <a:lstStyle/>
          <a:p>
            <a:pPr algn="just">
              <a:buNone/>
            </a:pPr>
            <a:endParaRPr lang="el-GR" dirty="0"/>
          </a:p>
          <a:p>
            <a:pPr algn="just">
              <a:buNone/>
            </a:pPr>
            <a:r>
              <a:rPr lang="el-GR" dirty="0"/>
              <a:t>Αντιδογματικός λόγος για τον Θεό.</a:t>
            </a:r>
          </a:p>
          <a:p>
            <a:pPr algn="just">
              <a:buNone/>
            </a:pPr>
            <a:r>
              <a:rPr lang="el-GR" dirty="0"/>
              <a:t>* Η Δογματική δεν μπορεί παρά να είναι παρά μόνο ΠΟΙΗΣΗ και ΜΕΤΑΦΟΡΑ – Ο ποιητής Ιησούς!</a:t>
            </a:r>
          </a:p>
          <a:p>
            <a:pPr algn="just">
              <a:buNone/>
            </a:pPr>
            <a:r>
              <a:rPr lang="el-GR" dirty="0"/>
              <a:t>* Πρώτο κεφάλαιο της ΔΟΓΜΑΤΙΚΗΣ η ΕΣΧΑΤΟΛΟΓΙΑ! </a:t>
            </a:r>
          </a:p>
          <a:p>
            <a:pPr algn="just">
              <a:buNone/>
            </a:pPr>
            <a:endParaRPr lang="el-GR" dirty="0"/>
          </a:p>
          <a:p>
            <a:pPr algn="just">
              <a:buNone/>
            </a:pPr>
            <a:r>
              <a:rPr lang="el-GR" dirty="0"/>
              <a:t>Το να μιλάμε για τον νέο κόσμο του Θεού δεν συμπυκνώνεται σε εγχειρίδια ΔΟΓΜΑΤΙΚΗΣ. Και προφανώς δεν πρόκειται για «αλήθεια» που ορίζεται. </a:t>
            </a:r>
          </a:p>
          <a:p>
            <a:pPr algn="just">
              <a:buNone/>
            </a:pPr>
            <a:endParaRPr lang="el-GR" dirty="0"/>
          </a:p>
          <a:p>
            <a:pPr algn="just">
              <a:buNone/>
            </a:pPr>
            <a:r>
              <a:rPr lang="el-GR" dirty="0"/>
              <a:t>Αντίθετα με τις ΠΑΡΑΒΟΛΕΣ οι ακροατές εμπλέκονται σε μια διαδικασία κατανόησης.</a:t>
            </a:r>
            <a:endParaRPr lang="de-DE" dirty="0"/>
          </a:p>
        </p:txBody>
      </p:sp>
      <p:sp>
        <p:nvSpPr>
          <p:cNvPr id="2" name="1 - Τίτλος"/>
          <p:cNvSpPr>
            <a:spLocks noGrp="1"/>
          </p:cNvSpPr>
          <p:nvPr>
            <p:ph type="title"/>
          </p:nvPr>
        </p:nvSpPr>
        <p:spPr/>
        <p:txBody>
          <a:bodyPr>
            <a:normAutofit fontScale="90000"/>
          </a:bodyPr>
          <a:lstStyle/>
          <a:p>
            <a:pPr algn="just"/>
            <a:r>
              <a:rPr lang="de-DE" dirty="0"/>
              <a:t> 104 </a:t>
            </a:r>
            <a:r>
              <a:rPr lang="el-GR" dirty="0"/>
              <a:t>Παραβολές – αλλιώς τίποτα! </a:t>
            </a:r>
            <a:br>
              <a:rPr lang="en-US" dirty="0"/>
            </a:b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BA05BA33-3085-AAF4-6F08-8F18AF843108}"/>
              </a:ext>
            </a:extLst>
          </p:cNvPr>
          <p:cNvSpPr>
            <a:spLocks noGrp="1"/>
          </p:cNvSpPr>
          <p:nvPr>
            <p:ph idx="1"/>
          </p:nvPr>
        </p:nvSpPr>
        <p:spPr/>
        <p:txBody>
          <a:bodyPr/>
          <a:lstStyle/>
          <a:p>
            <a:endParaRPr lang="el-GR" dirty="0"/>
          </a:p>
        </p:txBody>
      </p:sp>
      <p:sp>
        <p:nvSpPr>
          <p:cNvPr id="3" name="Τίτλος 2">
            <a:extLst>
              <a:ext uri="{FF2B5EF4-FFF2-40B4-BE49-F238E27FC236}">
                <a16:creationId xmlns:a16="http://schemas.microsoft.com/office/drawing/2014/main" id="{739146CB-344A-E6FD-D1BE-86A827E3280D}"/>
              </a:ext>
            </a:extLst>
          </p:cNvPr>
          <p:cNvSpPr>
            <a:spLocks noGrp="1"/>
          </p:cNvSpPr>
          <p:nvPr>
            <p:ph type="title"/>
          </p:nvPr>
        </p:nvSpPr>
        <p:spPr/>
        <p:txBody>
          <a:bodyPr/>
          <a:lstStyle/>
          <a:p>
            <a:r>
              <a:rPr lang="el-GR" dirty="0"/>
              <a:t>ΤΕΛΟΣ ΚΑΙ ΤΩ ΘΕΩ ΔΟΞΑ</a:t>
            </a:r>
          </a:p>
        </p:txBody>
      </p:sp>
    </p:spTree>
    <p:extLst>
      <p:ext uri="{BB962C8B-B14F-4D97-AF65-F5344CB8AC3E}">
        <p14:creationId xmlns:p14="http://schemas.microsoft.com/office/powerpoint/2010/main" val="3494670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l-GR" dirty="0"/>
              <a:t>Παραβολή</a:t>
            </a:r>
            <a:r>
              <a:rPr lang="en-US" dirty="0"/>
              <a:t> </a:t>
            </a:r>
            <a:r>
              <a:rPr lang="el-GR" dirty="0"/>
              <a:t>= Τα λόγια του Λόγου</a:t>
            </a:r>
            <a:r>
              <a:rPr lang="en-US" dirty="0"/>
              <a:t>/ </a:t>
            </a:r>
            <a:r>
              <a:rPr lang="el-GR" dirty="0"/>
              <a:t>Ποιητή </a:t>
            </a:r>
            <a:r>
              <a:rPr lang="de-DE" i="1" dirty="0"/>
              <a:t>par excellence</a:t>
            </a:r>
            <a:r>
              <a:rPr lang="el-GR" dirty="0"/>
              <a:t>Ιησού</a:t>
            </a:r>
            <a:br>
              <a:rPr lang="en-US" dirty="0"/>
            </a:br>
            <a:r>
              <a:rPr lang="de-DE" dirty="0"/>
              <a:t> </a:t>
            </a:r>
            <a:endParaRPr lang="el-GR" dirty="0"/>
          </a:p>
        </p:txBody>
      </p:sp>
      <p:sp>
        <p:nvSpPr>
          <p:cNvPr id="3" name="2 - Θέση κειμένου"/>
          <p:cNvSpPr>
            <a:spLocks noGrp="1"/>
          </p:cNvSpPr>
          <p:nvPr>
            <p:ph type="body" idx="1"/>
          </p:nvPr>
        </p:nvSpPr>
        <p:spPr>
          <a:xfrm>
            <a:off x="6072198" y="4357694"/>
            <a:ext cx="2857488" cy="500066"/>
          </a:xfrm>
        </p:spPr>
        <p:txBody>
          <a:bodyPr>
            <a:normAutofit fontScale="40000" lnSpcReduction="20000"/>
          </a:bodyPr>
          <a:lstStyle/>
          <a:p>
            <a:r>
              <a:rPr lang="el-GR" dirty="0"/>
              <a:t> </a:t>
            </a:r>
            <a:endParaRPr lang="en-US" dirty="0"/>
          </a:p>
          <a:p>
            <a:r>
              <a:rPr lang="en-US" dirty="0"/>
              <a:t>Mar 4:3. 9. 33-34 (NO </a:t>
            </a:r>
            <a:r>
              <a:rPr lang="en-US" dirty="0" err="1"/>
              <a:t>Paral</a:t>
            </a:r>
            <a:r>
              <a:rPr lang="en-US" dirty="0"/>
              <a:t>. In Lukas)</a:t>
            </a:r>
            <a:endParaRPr lang="el-GR" dirty="0"/>
          </a:p>
        </p:txBody>
      </p:sp>
      <p:sp>
        <p:nvSpPr>
          <p:cNvPr id="4" name="3 - Θέση κειμένου"/>
          <p:cNvSpPr>
            <a:spLocks noGrp="1"/>
          </p:cNvSpPr>
          <p:nvPr>
            <p:ph type="body" sz="half" idx="3"/>
          </p:nvPr>
        </p:nvSpPr>
        <p:spPr>
          <a:xfrm>
            <a:off x="5929322" y="6215082"/>
            <a:ext cx="2755891" cy="261934"/>
          </a:xfrm>
        </p:spPr>
        <p:txBody>
          <a:bodyPr>
            <a:normAutofit fontScale="55000" lnSpcReduction="20000"/>
          </a:bodyPr>
          <a:lstStyle/>
          <a:p>
            <a:r>
              <a:rPr lang="de-DE" b="1" dirty="0"/>
              <a:t>John 16:25 (Abschiedsrede)</a:t>
            </a:r>
            <a:endParaRPr lang="el-GR" dirty="0"/>
          </a:p>
        </p:txBody>
      </p:sp>
      <p:sp>
        <p:nvSpPr>
          <p:cNvPr id="5" name="4 - Θέση περιεχομένου"/>
          <p:cNvSpPr>
            <a:spLocks noGrp="1"/>
          </p:cNvSpPr>
          <p:nvPr>
            <p:ph sz="quarter" idx="2"/>
          </p:nvPr>
        </p:nvSpPr>
        <p:spPr>
          <a:xfrm>
            <a:off x="0" y="1124745"/>
            <a:ext cx="9144000" cy="3447263"/>
          </a:xfrm>
        </p:spPr>
        <p:txBody>
          <a:bodyPr>
            <a:normAutofit fontScale="62500" lnSpcReduction="20000"/>
          </a:bodyPr>
          <a:lstStyle/>
          <a:p>
            <a:pPr algn="just">
              <a:buNone/>
            </a:pPr>
            <a:endParaRPr lang="de-DE" b="1" u="sng" baseline="30000" dirty="0"/>
          </a:p>
          <a:p>
            <a:pPr algn="just">
              <a:buNone/>
            </a:pPr>
            <a:r>
              <a:rPr lang="de-DE" sz="2900" dirty="0"/>
              <a:t>[</a:t>
            </a:r>
            <a:r>
              <a:rPr lang="de-DE" sz="2900" i="1" dirty="0"/>
              <a:t>Am See ein </a:t>
            </a:r>
            <a:r>
              <a:rPr lang="de-DE" sz="2900" i="1" dirty="0" err="1"/>
              <a:t>Tekton</a:t>
            </a:r>
            <a:r>
              <a:rPr lang="de-DE" sz="2900" dirty="0"/>
              <a:t>!] </a:t>
            </a:r>
            <a:r>
              <a:rPr lang="de-DE" sz="2900" b="1" u="sng" dirty="0"/>
              <a:t>Hört zu! </a:t>
            </a:r>
            <a:r>
              <a:rPr lang="de-DE" sz="2900" b="1" i="1" u="sng" dirty="0"/>
              <a:t>Siehe! E</a:t>
            </a:r>
            <a:r>
              <a:rPr lang="de-DE" sz="2900" b="1" dirty="0"/>
              <a:t>s ging ein Sämann aus zu säen. </a:t>
            </a:r>
            <a:r>
              <a:rPr lang="de-DE" sz="2900" dirty="0"/>
              <a:t>[Paronomasie…] </a:t>
            </a:r>
            <a:r>
              <a:rPr lang="de-DE" sz="2900" b="1" dirty="0"/>
              <a:t>Und er sprach: </a:t>
            </a:r>
            <a:r>
              <a:rPr lang="de-DE" sz="2900" b="1" u="sng" dirty="0"/>
              <a:t>Wer Ohren hat zu hören, der HOERE!  [vgl. Schema </a:t>
            </a:r>
            <a:r>
              <a:rPr lang="de-DE" sz="2900" b="1" u="sng" dirty="0" err="1"/>
              <a:t>Jisrael</a:t>
            </a:r>
            <a:r>
              <a:rPr lang="de-DE" sz="2900" b="1" u="sng" dirty="0"/>
              <a:t>…] </a:t>
            </a:r>
          </a:p>
          <a:p>
            <a:pPr algn="just">
              <a:buNone/>
            </a:pPr>
            <a:endParaRPr lang="de-DE" sz="2900" b="1" u="sng" dirty="0"/>
          </a:p>
          <a:p>
            <a:pPr algn="just">
              <a:buNone/>
            </a:pPr>
            <a:r>
              <a:rPr lang="de-DE" sz="2900" b="1" baseline="30000" dirty="0"/>
              <a:t>11</a:t>
            </a:r>
            <a:r>
              <a:rPr lang="de-DE" sz="2900" b="1" dirty="0"/>
              <a:t>Und er sprach zu ihnen (= den Jüngern = seine neue Familie): EUCH ist das Geheimnis des Reiches - </a:t>
            </a:r>
            <a:r>
              <a:rPr lang="de-DE" sz="2900" b="1" dirty="0" err="1"/>
              <a:t>malkut</a:t>
            </a:r>
            <a:r>
              <a:rPr lang="de-DE" sz="2900" b="1" dirty="0"/>
              <a:t> Gottes gegeben! Denen aber draußen (OUTSIDERS) widerfährt (</a:t>
            </a:r>
            <a:r>
              <a:rPr lang="el-GR" sz="2900" b="1" dirty="0"/>
              <a:t>ΓΙΝΕΤΑΙ) </a:t>
            </a:r>
            <a:r>
              <a:rPr lang="de-DE" sz="2900" b="1" dirty="0"/>
              <a:t>es alles in Gleichnissen, (Mar 4:11 LUT</a:t>
            </a:r>
            <a:r>
              <a:rPr lang="de-DE" sz="2900" dirty="0"/>
              <a:t>)</a:t>
            </a:r>
          </a:p>
          <a:p>
            <a:pPr algn="just">
              <a:buNone/>
            </a:pPr>
            <a:endParaRPr lang="de-DE" sz="2900" b="1" u="sng" dirty="0"/>
          </a:p>
          <a:p>
            <a:pPr algn="just">
              <a:buNone/>
            </a:pPr>
            <a:r>
              <a:rPr lang="de-DE" sz="2900" b="1" i="1" dirty="0"/>
              <a:t>Durch viele solche Gleichnisse verkündete er ihnen das Wort, so wie es aufnehmen konnten</a:t>
            </a:r>
            <a:r>
              <a:rPr lang="de-DE" sz="2900" b="1" dirty="0"/>
              <a:t>. </a:t>
            </a:r>
          </a:p>
          <a:p>
            <a:pPr algn="just"/>
            <a:endParaRPr lang="de-DE" sz="2900" b="1" dirty="0"/>
          </a:p>
          <a:p>
            <a:pPr algn="just"/>
            <a:r>
              <a:rPr lang="de-DE" sz="2900" b="1" dirty="0"/>
              <a:t>Er </a:t>
            </a:r>
            <a:r>
              <a:rPr lang="de-DE" sz="2900" b="1" i="1" u="sng" dirty="0"/>
              <a:t>redete NUR in Gleichnissen</a:t>
            </a:r>
            <a:r>
              <a:rPr lang="de-DE" sz="2900" b="1" dirty="0"/>
              <a:t> zu ihnen (OCHLOS); Seinen Jüngern aber erklärte er alles, wenn er mit ihnen ALLEIN (!) war</a:t>
            </a:r>
            <a:r>
              <a:rPr lang="de-DE" sz="2900" dirty="0"/>
              <a:t>.</a:t>
            </a:r>
          </a:p>
          <a:p>
            <a:pPr algn="just"/>
            <a:endParaRPr lang="de-DE" dirty="0"/>
          </a:p>
        </p:txBody>
      </p:sp>
      <p:sp>
        <p:nvSpPr>
          <p:cNvPr id="6" name="5 - Θέση περιεχομένου"/>
          <p:cNvSpPr>
            <a:spLocks noGrp="1"/>
          </p:cNvSpPr>
          <p:nvPr>
            <p:ph sz="quarter" idx="4"/>
          </p:nvPr>
        </p:nvSpPr>
        <p:spPr>
          <a:xfrm>
            <a:off x="357159" y="4786322"/>
            <a:ext cx="8786841" cy="1571636"/>
          </a:xfrm>
        </p:spPr>
        <p:txBody>
          <a:bodyPr>
            <a:normAutofit/>
          </a:bodyPr>
          <a:lstStyle/>
          <a:p>
            <a:pPr algn="just">
              <a:buNone/>
            </a:pPr>
            <a:r>
              <a:rPr lang="de-DE" b="1" dirty="0"/>
              <a:t> Das habe ich euch in Bildern gesagt. Es kommt die Zeit, </a:t>
            </a:r>
            <a:r>
              <a:rPr lang="de-DE" b="1" dirty="0" err="1"/>
              <a:t>daß</a:t>
            </a:r>
            <a:r>
              <a:rPr lang="de-DE" b="1" dirty="0"/>
              <a:t> ich nicht mehr in Bildern mit euch reden werde, sondern euch frei heraus verkündigen von meinem Vater ( &lt; Ankunft von </a:t>
            </a:r>
            <a:r>
              <a:rPr lang="de-DE" b="1" dirty="0" err="1"/>
              <a:t>Parakletos</a:t>
            </a:r>
            <a:r>
              <a:rPr lang="de-DE" b="1" dirty="0"/>
              <a:t>). </a:t>
            </a:r>
            <a:endParaRPr lang="el-G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11E5514E-BB74-C492-37F8-CE3D3FD1BFDC}"/>
              </a:ext>
            </a:extLst>
          </p:cNvPr>
          <p:cNvSpPr>
            <a:spLocks noGrp="1"/>
          </p:cNvSpPr>
          <p:nvPr>
            <p:ph idx="1"/>
          </p:nvPr>
        </p:nvSpPr>
        <p:spPr/>
        <p:txBody>
          <a:bodyPr>
            <a:normAutofit fontScale="92500" lnSpcReduction="20000"/>
          </a:bodyPr>
          <a:lstStyle/>
          <a:p>
            <a:r>
              <a:rPr lang="el-GR" dirty="0"/>
              <a:t>Τι σημαίνει «Κοινωνώ» – «Κοινωνία» στην εποχή </a:t>
            </a:r>
            <a:r>
              <a:rPr lang="en-US" b="1" i="1" dirty="0"/>
              <a:t>META</a:t>
            </a:r>
            <a:r>
              <a:rPr lang="en-US" dirty="0"/>
              <a:t> (version) ? </a:t>
            </a:r>
            <a:r>
              <a:rPr lang="el-GR" dirty="0"/>
              <a:t>[</a:t>
            </a:r>
            <a:r>
              <a:rPr lang="el-GR" dirty="0" err="1"/>
              <a:t>μετα-άνθρωπος,μετανάρκισσισμός</a:t>
            </a:r>
            <a:r>
              <a:rPr lang="el-GR" dirty="0"/>
              <a:t>, </a:t>
            </a:r>
            <a:r>
              <a:rPr lang="el-GR" dirty="0" err="1"/>
              <a:t>μεταΧριστιανικός</a:t>
            </a:r>
            <a:r>
              <a:rPr lang="el-GR" dirty="0"/>
              <a:t> …. ]</a:t>
            </a:r>
          </a:p>
          <a:p>
            <a:endParaRPr lang="en-US" dirty="0"/>
          </a:p>
          <a:p>
            <a:r>
              <a:rPr lang="de-DE" dirty="0"/>
              <a:t>Data</a:t>
            </a:r>
            <a:r>
              <a:rPr lang="el-GR" dirty="0"/>
              <a:t>+</a:t>
            </a:r>
            <a:r>
              <a:rPr lang="de-DE" dirty="0"/>
              <a:t>Religion</a:t>
            </a:r>
            <a:r>
              <a:rPr lang="el-GR" dirty="0"/>
              <a:t> (Βιολογικοί και </a:t>
            </a:r>
            <a:r>
              <a:rPr lang="el-GR" dirty="0" err="1"/>
              <a:t>υποΛογιστικοί</a:t>
            </a:r>
            <a:r>
              <a:rPr lang="el-GR" dirty="0"/>
              <a:t> Αλγόριθμοι</a:t>
            </a:r>
            <a:r>
              <a:rPr lang="de-DE" dirty="0"/>
              <a:t> </a:t>
            </a:r>
            <a:r>
              <a:rPr lang="el-GR" dirty="0"/>
              <a:t>: </a:t>
            </a:r>
            <a:r>
              <a:rPr lang="el-GR" dirty="0">
                <a:hlinkClick r:id="rId2"/>
              </a:rPr>
              <a:t>Ένας «ασώματος» άνθρωπος στην πλατεία του </a:t>
            </a:r>
            <a:r>
              <a:rPr lang="el-GR" dirty="0" err="1">
                <a:hlinkClick r:id="rId2"/>
              </a:rPr>
              <a:t>internet</a:t>
            </a:r>
            <a:r>
              <a:rPr lang="el-GR" dirty="0">
                <a:hlinkClick r:id="rId2"/>
              </a:rPr>
              <a:t> </a:t>
            </a:r>
            <a:r>
              <a:rPr lang="el-GR" dirty="0"/>
              <a:t>! (Κυβερνοχώρος)</a:t>
            </a:r>
            <a:endParaRPr lang="en-US" dirty="0"/>
          </a:p>
          <a:p>
            <a:endParaRPr lang="el-GR" dirty="0"/>
          </a:p>
          <a:p>
            <a:r>
              <a:rPr lang="el-GR" dirty="0" err="1"/>
              <a:t>ΚοινΩνία</a:t>
            </a:r>
            <a:r>
              <a:rPr lang="el-GR" dirty="0"/>
              <a:t> + Φιλία τον 1</a:t>
            </a:r>
            <a:r>
              <a:rPr lang="el-GR" baseline="30000" dirty="0"/>
              <a:t>ο</a:t>
            </a:r>
            <a:r>
              <a:rPr lang="el-GR" dirty="0"/>
              <a:t> αι. μ.Χ. </a:t>
            </a:r>
          </a:p>
          <a:p>
            <a:pPr lvl="1"/>
            <a:r>
              <a:rPr lang="el-GR" dirty="0"/>
              <a:t>΄Κοινωνία Ιερών και Σωμάτων</a:t>
            </a:r>
          </a:p>
          <a:p>
            <a:pPr lvl="1"/>
            <a:r>
              <a:rPr lang="el-GR" dirty="0"/>
              <a:t>«</a:t>
            </a:r>
            <a:r>
              <a:rPr lang="el-GR" dirty="0" err="1"/>
              <a:t>Συναδελφία</a:t>
            </a:r>
            <a:r>
              <a:rPr lang="el-GR" dirty="0"/>
              <a:t>»</a:t>
            </a:r>
          </a:p>
          <a:p>
            <a:pPr lvl="1"/>
            <a:r>
              <a:rPr lang="el-GR" dirty="0"/>
              <a:t>Μετοχή στον </a:t>
            </a:r>
            <a:r>
              <a:rPr lang="el-GR" dirty="0" err="1"/>
              <a:t>ξυνό</a:t>
            </a:r>
            <a:r>
              <a:rPr lang="el-GR" dirty="0"/>
              <a:t> Λόγο</a:t>
            </a:r>
          </a:p>
        </p:txBody>
      </p:sp>
      <p:sp>
        <p:nvSpPr>
          <p:cNvPr id="3" name="Τίτλος 2">
            <a:extLst>
              <a:ext uri="{FF2B5EF4-FFF2-40B4-BE49-F238E27FC236}">
                <a16:creationId xmlns:a16="http://schemas.microsoft.com/office/drawing/2014/main" id="{D9BE04EC-1D3B-B10C-8E71-EBB1E5E1ECA5}"/>
              </a:ext>
            </a:extLst>
          </p:cNvPr>
          <p:cNvSpPr>
            <a:spLocks noGrp="1"/>
          </p:cNvSpPr>
          <p:nvPr>
            <p:ph type="title"/>
          </p:nvPr>
        </p:nvSpPr>
        <p:spPr/>
        <p:txBody>
          <a:bodyPr>
            <a:normAutofit fontScale="90000"/>
          </a:bodyPr>
          <a:lstStyle/>
          <a:p>
            <a:r>
              <a:rPr lang="el-GR" i="1" dirty="0">
                <a:solidFill>
                  <a:schemeClr val="tx1"/>
                </a:solidFill>
              </a:rPr>
              <a:t>Κοινωνική</a:t>
            </a:r>
            <a:r>
              <a:rPr lang="el-GR" dirty="0">
                <a:solidFill>
                  <a:schemeClr val="tx1"/>
                </a:solidFill>
              </a:rPr>
              <a:t> </a:t>
            </a:r>
            <a:r>
              <a:rPr lang="el-GR" dirty="0"/>
              <a:t>Θεολογία και 			</a:t>
            </a:r>
            <a:r>
              <a:rPr lang="el-GR" i="1" dirty="0"/>
              <a:t>Θρησκειολογία</a:t>
            </a:r>
          </a:p>
        </p:txBody>
      </p:sp>
    </p:spTree>
    <p:extLst>
      <p:ext uri="{BB962C8B-B14F-4D97-AF65-F5344CB8AC3E}">
        <p14:creationId xmlns:p14="http://schemas.microsoft.com/office/powerpoint/2010/main" val="3484720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lgn="just"/>
            <a:r>
              <a:rPr lang="de-DE" b="1" dirty="0"/>
              <a:t>Ein kurzer narrativer (1), fiktionaler (2) Text, der in der erzählten Welt auf die bekannte Realität (3) bezogen ist. </a:t>
            </a:r>
          </a:p>
          <a:p>
            <a:pPr algn="just"/>
            <a:r>
              <a:rPr lang="de-DE" b="1" dirty="0"/>
              <a:t>Es aber durch implizite oder explizite </a:t>
            </a:r>
            <a:r>
              <a:rPr lang="de-DE" b="1" i="1" dirty="0"/>
              <a:t>Transfersignale</a:t>
            </a:r>
            <a:r>
              <a:rPr lang="de-DE" b="1" dirty="0"/>
              <a:t> zu erkennen gibt, dass die Bedeutung des Erzählten vom Wortlaut des Textes zu unterscheiden ist (4). </a:t>
            </a:r>
          </a:p>
          <a:p>
            <a:pPr algn="just"/>
            <a:r>
              <a:rPr lang="de-DE" b="1" dirty="0"/>
              <a:t>In seiner Appellstruktur (5) fordert er einen Leser bzw. eine Leserin auf, </a:t>
            </a:r>
            <a:r>
              <a:rPr lang="de-DE" b="1" u="sng" dirty="0"/>
              <a:t>einen metaphorischen Bedeutungstransfer zu vollziehen</a:t>
            </a:r>
            <a:r>
              <a:rPr lang="de-DE" b="1" dirty="0"/>
              <a:t>, der durch Ko- und Kontextinformationen (6) gelenkt wird (Definition von Zimmermann).</a:t>
            </a:r>
            <a:endParaRPr lang="el-GR" dirty="0"/>
          </a:p>
        </p:txBody>
      </p:sp>
      <p:sp>
        <p:nvSpPr>
          <p:cNvPr id="2" name="1 - Τίτλος"/>
          <p:cNvSpPr>
            <a:spLocks noGrp="1"/>
          </p:cNvSpPr>
          <p:nvPr>
            <p:ph type="title"/>
          </p:nvPr>
        </p:nvSpPr>
        <p:spPr/>
        <p:txBody>
          <a:bodyPr/>
          <a:lstStyle/>
          <a:p>
            <a:r>
              <a:rPr lang="de-DE" b="1" dirty="0"/>
              <a:t>Eine Parabel </a:t>
            </a:r>
            <a:r>
              <a:rPr lang="el-GR" b="1" dirty="0"/>
              <a:t>– Παραβολή </a:t>
            </a:r>
            <a:r>
              <a:rPr lang="de-DE" b="1" dirty="0"/>
              <a:t>ist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273050"/>
            <a:ext cx="7829576" cy="655620"/>
          </a:xfrm>
        </p:spPr>
        <p:txBody>
          <a:bodyPr>
            <a:normAutofit fontScale="90000"/>
          </a:bodyPr>
          <a:lstStyle/>
          <a:p>
            <a:r>
              <a:rPr lang="en-US" dirty="0" err="1"/>
              <a:t>Andere</a:t>
            </a:r>
            <a:r>
              <a:rPr lang="en-US" dirty="0"/>
              <a:t> </a:t>
            </a:r>
            <a:r>
              <a:rPr lang="en-US" dirty="0" err="1"/>
              <a:t>Titel</a:t>
            </a:r>
            <a:r>
              <a:rPr lang="en-US" dirty="0"/>
              <a:t> </a:t>
            </a:r>
            <a:r>
              <a:rPr lang="en-US" dirty="0" err="1"/>
              <a:t>für</a:t>
            </a:r>
            <a:r>
              <a:rPr lang="en-US" dirty="0"/>
              <a:t> </a:t>
            </a:r>
            <a:r>
              <a:rPr lang="el-GR" dirty="0"/>
              <a:t>Παραβολή</a:t>
            </a:r>
            <a:r>
              <a:rPr lang="en-US" dirty="0"/>
              <a:t> / </a:t>
            </a:r>
            <a:r>
              <a:rPr lang="en-US" dirty="0" err="1"/>
              <a:t>maschal</a:t>
            </a:r>
            <a:endParaRPr lang="en-GB" dirty="0"/>
          </a:p>
        </p:txBody>
      </p:sp>
      <p:sp>
        <p:nvSpPr>
          <p:cNvPr id="4" name="3 - Θέση κειμένου"/>
          <p:cNvSpPr>
            <a:spLocks noGrp="1"/>
          </p:cNvSpPr>
          <p:nvPr>
            <p:ph type="body" sz="half" idx="3"/>
          </p:nvPr>
        </p:nvSpPr>
        <p:spPr>
          <a:xfrm>
            <a:off x="5102225" y="6096000"/>
            <a:ext cx="4041775" cy="762000"/>
          </a:xfrm>
        </p:spPr>
        <p:txBody>
          <a:bodyPr>
            <a:normAutofit lnSpcReduction="10000"/>
          </a:bodyPr>
          <a:lstStyle/>
          <a:p>
            <a:r>
              <a:rPr lang="de-DE" b="1" dirty="0"/>
              <a:t>(S. Bieberstein  - H. Blumenberg)</a:t>
            </a:r>
            <a:endParaRPr lang="en-GB" dirty="0"/>
          </a:p>
        </p:txBody>
      </p:sp>
      <p:sp>
        <p:nvSpPr>
          <p:cNvPr id="5" name="4 - Θέση περιεχομένου"/>
          <p:cNvSpPr>
            <a:spLocks noGrp="1"/>
          </p:cNvSpPr>
          <p:nvPr>
            <p:ph sz="quarter" idx="2"/>
          </p:nvPr>
        </p:nvSpPr>
        <p:spPr>
          <a:xfrm>
            <a:off x="0" y="1142984"/>
            <a:ext cx="4857752" cy="5715016"/>
          </a:xfrm>
        </p:spPr>
        <p:txBody>
          <a:bodyPr>
            <a:normAutofit fontScale="70000" lnSpcReduction="20000"/>
          </a:bodyPr>
          <a:lstStyle/>
          <a:p>
            <a:pPr algn="just"/>
            <a:r>
              <a:rPr lang="de-DE" b="1" dirty="0"/>
              <a:t>Bild-,  Rätsel-, Bewegende Geschichten. </a:t>
            </a:r>
          </a:p>
          <a:p>
            <a:pPr algn="just"/>
            <a:endParaRPr lang="de-DE" b="1" dirty="0"/>
          </a:p>
          <a:p>
            <a:pPr algn="just"/>
            <a:r>
              <a:rPr lang="de-DE" b="1" dirty="0"/>
              <a:t>Interaktive Erzählungen (rhetorisch argumentative + poetisch performative Funktion)</a:t>
            </a:r>
          </a:p>
          <a:p>
            <a:pPr algn="just"/>
            <a:r>
              <a:rPr lang="de-DE" dirty="0"/>
              <a:t>kunstvolle Miniaturer</a:t>
            </a:r>
            <a:r>
              <a:rPr lang="de-DE" i="1" dirty="0"/>
              <a:t>zählungen, </a:t>
            </a:r>
            <a:r>
              <a:rPr lang="de-DE" dirty="0"/>
              <a:t>die </a:t>
            </a:r>
            <a:r>
              <a:rPr lang="de-DE" i="1" dirty="0" err="1"/>
              <a:t>inßktiver</a:t>
            </a:r>
            <a:r>
              <a:rPr lang="de-DE" i="1" dirty="0"/>
              <a:t> </a:t>
            </a:r>
            <a:r>
              <a:rPr lang="de-DE" dirty="0"/>
              <a:t>Weise von </a:t>
            </a:r>
            <a:r>
              <a:rPr lang="de-DE" i="1" dirty="0"/>
              <a:t>realen </a:t>
            </a:r>
            <a:r>
              <a:rPr lang="de-DE" dirty="0"/>
              <a:t>Gegebenheiten berichten.</a:t>
            </a:r>
            <a:endParaRPr lang="de-DE" b="1" dirty="0"/>
          </a:p>
          <a:p>
            <a:pPr algn="just"/>
            <a:endParaRPr lang="de-DE" b="1" dirty="0"/>
          </a:p>
          <a:p>
            <a:pPr algn="just"/>
            <a:r>
              <a:rPr lang="de-DE" b="1" dirty="0"/>
              <a:t>BeziehungsAngebote, denn das Thema ist immer „die Begegnung mit dem vom Bräutigam Jesus authentisch ausgelegten Gott als Herr / König, Richter </a:t>
            </a:r>
            <a:r>
              <a:rPr lang="de-DE" b="1" i="1" u="sng" dirty="0"/>
              <a:t>und</a:t>
            </a:r>
            <a:r>
              <a:rPr lang="de-DE" b="1" dirty="0"/>
              <a:t> Vater / Abba</a:t>
            </a:r>
          </a:p>
          <a:p>
            <a:pPr algn="just"/>
            <a:r>
              <a:rPr lang="de-DE" b="1" dirty="0"/>
              <a:t>(Hochzeitseinladungen) ?</a:t>
            </a:r>
          </a:p>
          <a:p>
            <a:pPr algn="just"/>
            <a:endParaRPr lang="de-DE" b="1" dirty="0"/>
          </a:p>
          <a:p>
            <a:pPr algn="just"/>
            <a:r>
              <a:rPr lang="de-DE" b="1" dirty="0"/>
              <a:t>Diskussionsstarter + Handlungsapelle für ALLE die um Ihren Sinn ringen</a:t>
            </a:r>
          </a:p>
          <a:p>
            <a:pPr algn="just"/>
            <a:endParaRPr lang="de-DE" b="1" dirty="0"/>
          </a:p>
          <a:p>
            <a:pPr algn="just"/>
            <a:r>
              <a:rPr lang="de-DE" b="1" dirty="0"/>
              <a:t>„Logos“ - Icons [= 1000 Wörter] </a:t>
            </a:r>
            <a:r>
              <a:rPr lang="en-US" b="1" dirty="0"/>
              <a:t>????</a:t>
            </a:r>
          </a:p>
          <a:p>
            <a:pPr algn="just"/>
            <a:r>
              <a:rPr lang="en-US" b="1" dirty="0" err="1"/>
              <a:t>Medien</a:t>
            </a:r>
            <a:r>
              <a:rPr lang="en-US" b="1" dirty="0"/>
              <a:t> </a:t>
            </a:r>
            <a:r>
              <a:rPr lang="en-US" b="1" dirty="0" err="1"/>
              <a:t>der</a:t>
            </a:r>
            <a:r>
              <a:rPr lang="en-US" b="1" dirty="0"/>
              <a:t> Jesus </a:t>
            </a:r>
            <a:r>
              <a:rPr lang="en-US" b="1" dirty="0" err="1"/>
              <a:t>Erinnerung</a:t>
            </a:r>
            <a:r>
              <a:rPr lang="en-US" b="1" dirty="0"/>
              <a:t>” (Zimmermann) </a:t>
            </a:r>
            <a:r>
              <a:rPr lang="en-US" b="1" dirty="0" err="1"/>
              <a:t>statt</a:t>
            </a:r>
            <a:r>
              <a:rPr lang="en-US" b="1" dirty="0"/>
              <a:t> “</a:t>
            </a:r>
            <a:r>
              <a:rPr lang="en-US" b="1" dirty="0" err="1"/>
              <a:t>Sreitwaffen</a:t>
            </a:r>
            <a:r>
              <a:rPr lang="en-US" b="1" dirty="0"/>
              <a:t> </a:t>
            </a:r>
            <a:r>
              <a:rPr lang="en-US" b="1" dirty="0" err="1"/>
              <a:t>Jesu</a:t>
            </a:r>
            <a:r>
              <a:rPr lang="en-US" b="1" dirty="0"/>
              <a:t> </a:t>
            </a:r>
            <a:r>
              <a:rPr lang="en-US" b="1" dirty="0" err="1"/>
              <a:t>mit</a:t>
            </a:r>
            <a:r>
              <a:rPr lang="en-US" b="1" dirty="0"/>
              <a:t> </a:t>
            </a:r>
            <a:r>
              <a:rPr lang="en-US" b="1" dirty="0" err="1"/>
              <a:t>apologetischen</a:t>
            </a:r>
            <a:r>
              <a:rPr lang="en-US" b="1" dirty="0"/>
              <a:t> </a:t>
            </a:r>
            <a:r>
              <a:rPr lang="en-US" b="1" dirty="0" err="1"/>
              <a:t>Zweck</a:t>
            </a:r>
            <a:r>
              <a:rPr lang="en-US" b="1" dirty="0"/>
              <a:t>” (</a:t>
            </a:r>
            <a:r>
              <a:rPr lang="en-US" b="1" dirty="0" err="1"/>
              <a:t>Jeremias</a:t>
            </a:r>
            <a:r>
              <a:rPr lang="en-US" b="1" dirty="0"/>
              <a:t>)</a:t>
            </a:r>
            <a:endParaRPr lang="en-GB" dirty="0"/>
          </a:p>
          <a:p>
            <a:pPr algn="just"/>
            <a:endParaRPr lang="en-GB" dirty="0"/>
          </a:p>
        </p:txBody>
      </p:sp>
      <p:sp>
        <p:nvSpPr>
          <p:cNvPr id="6" name="5 - Θέση περιεχομένου"/>
          <p:cNvSpPr>
            <a:spLocks noGrp="1"/>
          </p:cNvSpPr>
          <p:nvPr>
            <p:ph sz="quarter" idx="4"/>
          </p:nvPr>
        </p:nvSpPr>
        <p:spPr/>
        <p:txBody>
          <a:bodyPr>
            <a:normAutofit fontScale="70000" lnSpcReduction="20000"/>
          </a:bodyPr>
          <a:lstStyle/>
          <a:p>
            <a:pPr algn="just"/>
            <a:r>
              <a:rPr lang="de-DE" sz="4200" b="1" dirty="0"/>
              <a:t>Disclosures: </a:t>
            </a:r>
            <a:r>
              <a:rPr lang="de-DE" b="1" dirty="0"/>
              <a:t>Einsichten – </a:t>
            </a:r>
            <a:r>
              <a:rPr lang="de-DE" b="1" dirty="0" err="1"/>
              <a:t>Er+Fahrungen</a:t>
            </a:r>
            <a:r>
              <a:rPr lang="de-DE" b="1" dirty="0"/>
              <a:t>, die eine Vorstellung vom Weltganzen eröffnen und in denen Sinn und Orientierung aufleuchtet</a:t>
            </a:r>
            <a:endParaRPr lang="de-DE" sz="1600" b="1" dirty="0"/>
          </a:p>
          <a:p>
            <a:pPr algn="just"/>
            <a:endParaRPr lang="de-DE" sz="1600" b="1" dirty="0"/>
          </a:p>
          <a:p>
            <a:pPr algn="just"/>
            <a:r>
              <a:rPr lang="de-DE" sz="2800" b="1" dirty="0"/>
              <a:t>Absolute Grundmetaphern </a:t>
            </a:r>
            <a:r>
              <a:rPr lang="de-DE" sz="2000" b="1" dirty="0"/>
              <a:t>(die von Metaphern als rein ornamentalen Sprachformen unterscheidet) </a:t>
            </a:r>
          </a:p>
          <a:p>
            <a:pPr algn="just"/>
            <a:endParaRPr lang="de-DE" sz="2000" b="1" dirty="0"/>
          </a:p>
          <a:p>
            <a:pPr algn="just"/>
            <a:r>
              <a:rPr lang="de-DE" sz="2600" b="1" dirty="0"/>
              <a:t>Versuche das Weltganze in einer einzigen Abbreviatur zusammenzufassen und deutlichen Zugriff zu diesem Ganzen der Realität zu erlangen – Rahmen und Horizont geben </a:t>
            </a:r>
            <a:endParaRPr lang="en-GB"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endParaRPr lang="de-DE" dirty="0"/>
          </a:p>
          <a:p>
            <a:pPr algn="just"/>
            <a:r>
              <a:rPr lang="de-DE" dirty="0"/>
              <a:t>Kommunikation - Nicht DU sondern z.B. „wer von Euch ?….</a:t>
            </a:r>
          </a:p>
          <a:p>
            <a:pPr algn="just"/>
            <a:r>
              <a:rPr lang="de-DE" dirty="0"/>
              <a:t>Mnemotechnik</a:t>
            </a:r>
          </a:p>
          <a:p>
            <a:pPr algn="just"/>
            <a:r>
              <a:rPr lang="de-DE" dirty="0"/>
              <a:t>Gefühle </a:t>
            </a:r>
          </a:p>
          <a:p>
            <a:pPr algn="just"/>
            <a:r>
              <a:rPr lang="en-US" dirty="0"/>
              <a:t>“</a:t>
            </a:r>
            <a:r>
              <a:rPr lang="de-DE" dirty="0"/>
              <a:t>Sehen – „Theorie“ Lernen“ (Claudia Jansen)</a:t>
            </a:r>
          </a:p>
          <a:p>
            <a:pPr algn="just"/>
            <a:r>
              <a:rPr lang="de-DE" dirty="0"/>
              <a:t>Das große Problem der Rede über Gott: Sprechen wir immer mit a (</a:t>
            </a:r>
            <a:r>
              <a:rPr lang="de-DE" dirty="0" err="1"/>
              <a:t>apophatische</a:t>
            </a:r>
            <a:r>
              <a:rPr lang="de-DE" dirty="0"/>
              <a:t> Theologie) denn unsere Welt ist einfach ein Abbild der Himmlischen, oder benutzen wir AlltagsBildern (vom diesen </a:t>
            </a:r>
            <a:r>
              <a:rPr lang="de-DE" dirty="0" err="1"/>
              <a:t>Aion</a:t>
            </a:r>
            <a:r>
              <a:rPr lang="de-DE" dirty="0"/>
              <a:t>) denn unsere Sehnsucht ist die Verwirklichung der eschatologischen Ehe zwischen Himmel und Erde ? </a:t>
            </a:r>
          </a:p>
          <a:p>
            <a:endParaRPr lang="en-GB" dirty="0"/>
          </a:p>
        </p:txBody>
      </p:sp>
      <p:sp>
        <p:nvSpPr>
          <p:cNvPr id="3" name="2 - Τίτλος"/>
          <p:cNvSpPr>
            <a:spLocks noGrp="1"/>
          </p:cNvSpPr>
          <p:nvPr>
            <p:ph type="title"/>
          </p:nvPr>
        </p:nvSpPr>
        <p:spPr/>
        <p:txBody>
          <a:bodyPr>
            <a:normAutofit fontScale="90000"/>
          </a:bodyPr>
          <a:lstStyle/>
          <a:p>
            <a:r>
              <a:rPr lang="de-DE" dirty="0"/>
              <a:t>Vorteile von dieser Verkündigungsart </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10000"/>
          </a:bodyPr>
          <a:lstStyle/>
          <a:p>
            <a:pPr lvl="0" algn="just"/>
            <a:r>
              <a:rPr lang="de-DE" dirty="0"/>
              <a:t>Für P. </a:t>
            </a:r>
            <a:r>
              <a:rPr lang="de-DE" dirty="0" err="1"/>
              <a:t>Ricoeur</a:t>
            </a:r>
            <a:r>
              <a:rPr lang="de-DE" dirty="0"/>
              <a:t> &amp; E. </a:t>
            </a:r>
            <a:r>
              <a:rPr lang="de-DE" dirty="0" err="1"/>
              <a:t>Jüngel</a:t>
            </a:r>
            <a:r>
              <a:rPr lang="de-DE" dirty="0"/>
              <a:t>, Parabeln = </a:t>
            </a:r>
            <a:r>
              <a:rPr lang="de-DE" b="1" dirty="0"/>
              <a:t>„Sprachereignisse", die das Reich Gottes überhaupt erst in die Nähe zur Welt bringen und dem Hörer dadurch eine neue Möglichkeit eröffnen</a:t>
            </a:r>
            <a:r>
              <a:rPr lang="de-DE" dirty="0"/>
              <a:t> (???) </a:t>
            </a:r>
          </a:p>
          <a:p>
            <a:pPr algn="just"/>
            <a:r>
              <a:rPr lang="de-DE" dirty="0"/>
              <a:t> Und doch Jesus sprach zu den Jüngern: </a:t>
            </a:r>
            <a:r>
              <a:rPr lang="de-DE" b="1" i="1" dirty="0"/>
              <a:t>Euch ist das Geheimnis des Reiches Gottes gegeben; denen aber draußen widerfährt es alles in Gleichnissen,</a:t>
            </a:r>
          </a:p>
          <a:p>
            <a:pPr algn="just"/>
            <a:r>
              <a:rPr lang="de-DE" b="1" i="1" dirty="0"/>
              <a:t> </a:t>
            </a:r>
            <a:r>
              <a:rPr lang="de-DE" b="1" i="1" baseline="30000" dirty="0"/>
              <a:t>12</a:t>
            </a:r>
            <a:r>
              <a:rPr lang="de-DE" b="1" i="1" dirty="0"/>
              <a:t> </a:t>
            </a:r>
            <a:r>
              <a:rPr lang="de-DE" b="1" i="1" u="sng" dirty="0"/>
              <a:t>damit sie es mit sehenden Augen sehen </a:t>
            </a:r>
            <a:r>
              <a:rPr lang="de-DE" b="1" i="1" dirty="0"/>
              <a:t>und doch nicht erkennen, und mit hörenden Ohren hören aber doch nicht verstehen, damit sie sich nicht etwa bekehren und ihnen </a:t>
            </a:r>
            <a:r>
              <a:rPr lang="de-DE" b="1" i="1" u="sng" dirty="0"/>
              <a:t>vergeben  - heilen </a:t>
            </a:r>
            <a:r>
              <a:rPr lang="de-DE" b="1" i="1" dirty="0"/>
              <a:t>werde</a:t>
            </a:r>
            <a:r>
              <a:rPr lang="de-DE" dirty="0"/>
              <a:t>.</a:t>
            </a:r>
          </a:p>
          <a:p>
            <a:pPr algn="just"/>
            <a:r>
              <a:rPr lang="en-GB" dirty="0"/>
              <a:t> </a:t>
            </a:r>
            <a:r>
              <a:rPr lang="en-US" dirty="0"/>
              <a:t>(Mar 4:11-12 LUT + </a:t>
            </a:r>
            <a:r>
              <a:rPr lang="en-US" dirty="0" err="1"/>
              <a:t>Jes</a:t>
            </a:r>
            <a:r>
              <a:rPr lang="en-US" dirty="0"/>
              <a:t>. 6, 9)</a:t>
            </a:r>
            <a:endParaRPr lang="de-DE" dirty="0"/>
          </a:p>
          <a:p>
            <a:endParaRPr lang="el-GR" dirty="0"/>
          </a:p>
        </p:txBody>
      </p:sp>
      <p:sp>
        <p:nvSpPr>
          <p:cNvPr id="2" name="1 - Τίτλος"/>
          <p:cNvSpPr>
            <a:spLocks noGrp="1"/>
          </p:cNvSpPr>
          <p:nvPr>
            <p:ph type="title"/>
          </p:nvPr>
        </p:nvSpPr>
        <p:spPr/>
        <p:txBody>
          <a:bodyPr>
            <a:normAutofit fontScale="90000"/>
          </a:bodyPr>
          <a:lstStyle/>
          <a:p>
            <a:pPr algn="ctr"/>
            <a:r>
              <a:rPr lang="de-DE" i="1" dirty="0" err="1"/>
              <a:t>Metapherntheorien</a:t>
            </a:r>
            <a:r>
              <a:rPr lang="de-DE" i="1" dirty="0"/>
              <a:t> in der </a:t>
            </a:r>
            <a:r>
              <a:rPr lang="de-DE" i="1" dirty="0" err="1"/>
              <a:t>Gleichnisforschung</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lvl="0" algn="just"/>
            <a:r>
              <a:rPr lang="de-DE" b="1" dirty="0"/>
              <a:t>Man muss das Skandalon - Jesus selbst als „theologischer Grundmetapher" anerkennen.</a:t>
            </a:r>
            <a:endParaRPr lang="el-GR" dirty="0"/>
          </a:p>
          <a:p>
            <a:pPr algn="just"/>
            <a:r>
              <a:rPr lang="de-DE" dirty="0"/>
              <a:t>Auswahl von 12 + Wunder + Abendmahl = Gleichnisse des </a:t>
            </a:r>
            <a:r>
              <a:rPr lang="de-DE" i="1" dirty="0"/>
              <a:t>neuen Reiches</a:t>
            </a:r>
            <a:r>
              <a:rPr lang="de-DE" dirty="0"/>
              <a:t>  </a:t>
            </a:r>
          </a:p>
          <a:p>
            <a:pPr algn="just"/>
            <a:r>
              <a:rPr lang="de-DE" dirty="0"/>
              <a:t>Der Mensch / Homo = „Bildhafte“ Kreatur = „Gleichnis“ des Logos / der Weisheit</a:t>
            </a:r>
          </a:p>
          <a:p>
            <a:pPr algn="just"/>
            <a:r>
              <a:rPr lang="de-DE" i="1" dirty="0"/>
              <a:t>Die Welt = absolute Metapher“ = Gleichnis - Poesie des Logos (</a:t>
            </a:r>
            <a:r>
              <a:rPr lang="de-DE" cap="all" dirty="0"/>
              <a:t>t</a:t>
            </a:r>
            <a:r>
              <a:rPr lang="de-DE" dirty="0"/>
              <a:t>heologische Biologie der Bibel) </a:t>
            </a:r>
            <a:endParaRPr lang="en-GB" dirty="0"/>
          </a:p>
        </p:txBody>
      </p:sp>
      <p:sp>
        <p:nvSpPr>
          <p:cNvPr id="3" name="2 - Τίτλος"/>
          <p:cNvSpPr>
            <a:spLocks noGrp="1"/>
          </p:cNvSpPr>
          <p:nvPr>
            <p:ph type="title"/>
          </p:nvPr>
        </p:nvSpPr>
        <p:spPr/>
        <p:txBody>
          <a:bodyPr>
            <a:normAutofit fontScale="90000"/>
          </a:bodyPr>
          <a:lstStyle/>
          <a:p>
            <a:r>
              <a:rPr lang="en-US" dirty="0"/>
              <a:t>“Ethos des </a:t>
            </a:r>
            <a:r>
              <a:rPr lang="en-US" dirty="0" err="1"/>
              <a:t>Dichters</a:t>
            </a:r>
            <a:r>
              <a:rPr lang="en-US" dirty="0"/>
              <a:t>” – Pathos </a:t>
            </a:r>
            <a:r>
              <a:rPr lang="en-US" dirty="0" err="1"/>
              <a:t>der</a:t>
            </a:r>
            <a:r>
              <a:rPr lang="en-US" dirty="0"/>
              <a:t> </a:t>
            </a:r>
            <a:r>
              <a:rPr lang="en-US" dirty="0" err="1"/>
              <a:t>Zuhoerer</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fontScale="85000" lnSpcReduction="20000"/>
          </a:bodyPr>
          <a:lstStyle/>
          <a:p>
            <a:pPr lvl="0" algn="just"/>
            <a:endParaRPr lang="de-DE" dirty="0"/>
          </a:p>
          <a:p>
            <a:pPr lvl="0" algn="just"/>
            <a:r>
              <a:rPr lang="de-DE" dirty="0"/>
              <a:t>Schon die beiden kleinen Wörtchen </a:t>
            </a:r>
            <a:r>
              <a:rPr lang="de-DE" b="1" dirty="0"/>
              <a:t>„so" </a:t>
            </a:r>
            <a:r>
              <a:rPr lang="de-DE" dirty="0"/>
              <a:t>und </a:t>
            </a:r>
            <a:r>
              <a:rPr lang="de-DE" b="1" dirty="0"/>
              <a:t>„wie", </a:t>
            </a:r>
            <a:r>
              <a:rPr lang="de-DE" dirty="0"/>
              <a:t>wie sie in einigen Gleichnissen zu finden sind (z. B. </a:t>
            </a:r>
            <a:r>
              <a:rPr lang="de-DE" dirty="0" err="1"/>
              <a:t>Mk</a:t>
            </a:r>
            <a:r>
              <a:rPr lang="de-DE" dirty="0"/>
              <a:t> 4,26 vgl. </a:t>
            </a:r>
            <a:r>
              <a:rPr lang="de-DE" b="1" i="1" dirty="0"/>
              <a:t>es war einmal</a:t>
            </a:r>
            <a:r>
              <a:rPr lang="de-DE" dirty="0"/>
              <a:t>), dass es sich um ein „Gleichnis" handelt. </a:t>
            </a:r>
            <a:r>
              <a:rPr lang="de-DE" dirty="0" err="1"/>
              <a:t>LeserInnen</a:t>
            </a:r>
            <a:r>
              <a:rPr lang="de-DE" dirty="0"/>
              <a:t> wissen also von Anfang an, dass sie eine gewisse Übertragungsleistung erbringen müssen, wenn sie den Text angemessen verstehen wollen</a:t>
            </a:r>
          </a:p>
          <a:p>
            <a:pPr lvl="0" algn="just"/>
            <a:r>
              <a:rPr lang="de-DE" b="1" dirty="0"/>
              <a:t>Rhetorische Fragen </a:t>
            </a:r>
            <a:r>
              <a:rPr lang="de-DE" dirty="0"/>
              <a:t>beim </a:t>
            </a:r>
            <a:r>
              <a:rPr lang="de-DE" dirty="0" err="1"/>
              <a:t>Lk</a:t>
            </a:r>
            <a:r>
              <a:rPr lang="de-DE" dirty="0"/>
              <a:t>: </a:t>
            </a:r>
            <a:r>
              <a:rPr lang="de-DE" b="1" dirty="0"/>
              <a:t>„Welche Frau, die zehn Drachmen hat und eine davon verliert</a:t>
            </a:r>
            <a:r>
              <a:rPr lang="de-DE" dirty="0"/>
              <a:t> ..." (</a:t>
            </a:r>
            <a:r>
              <a:rPr lang="de-DE" dirty="0" err="1"/>
              <a:t>Lk</a:t>
            </a:r>
            <a:r>
              <a:rPr lang="de-DE" dirty="0"/>
              <a:t> 15,8) oder: </a:t>
            </a:r>
            <a:r>
              <a:rPr lang="de-DE" b="1" dirty="0"/>
              <a:t>„Welcher Mensch unter euch, der hundert Schafe hat und eines davon verliert ... </a:t>
            </a:r>
            <a:r>
              <a:rPr lang="de-DE" dirty="0"/>
              <a:t>(</a:t>
            </a:r>
            <a:r>
              <a:rPr lang="de-DE" dirty="0" err="1"/>
              <a:t>Lk</a:t>
            </a:r>
            <a:r>
              <a:rPr lang="de-DE" dirty="0"/>
              <a:t> 15,4). </a:t>
            </a:r>
          </a:p>
          <a:p>
            <a:pPr lvl="0" algn="just"/>
            <a:r>
              <a:rPr lang="de-DE" dirty="0"/>
              <a:t>Wer so angesprochen wird, nimmt unwillkürlich Stellung und fragt sich, wie er oder sie in einer solchen Situation handeln würde. </a:t>
            </a:r>
            <a:endParaRPr lang="el-GR" dirty="0"/>
          </a:p>
          <a:p>
            <a:endParaRPr lang="el-GR" dirty="0"/>
          </a:p>
        </p:txBody>
      </p:sp>
      <p:sp>
        <p:nvSpPr>
          <p:cNvPr id="2" name="1 - Τίτλος"/>
          <p:cNvSpPr>
            <a:spLocks noGrp="1"/>
          </p:cNvSpPr>
          <p:nvPr>
            <p:ph type="title"/>
          </p:nvPr>
        </p:nvSpPr>
        <p:spPr/>
        <p:txBody>
          <a:bodyPr/>
          <a:lstStyle/>
          <a:p>
            <a:r>
              <a:rPr lang="en-US" dirty="0" err="1">
                <a:hlinkClick r:id="rId2"/>
              </a:rPr>
              <a:t>Ouverture</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24744"/>
            <a:ext cx="8291264" cy="4882547"/>
          </a:xfrm>
        </p:spPr>
        <p:txBody>
          <a:bodyPr>
            <a:normAutofit fontScale="70000" lnSpcReduction="20000"/>
          </a:bodyPr>
          <a:lstStyle/>
          <a:p>
            <a:pPr lvl="0" algn="just"/>
            <a:r>
              <a:rPr lang="de-DE" i="1" dirty="0"/>
              <a:t>Anspruchsvoll, </a:t>
            </a:r>
            <a:r>
              <a:rPr lang="de-DE" b="1" i="1" dirty="0"/>
              <a:t>aber stark in ihrer Wirkung sind offene Schlüsse</a:t>
            </a:r>
            <a:r>
              <a:rPr lang="de-DE" i="1" dirty="0"/>
              <a:t>, wie zum Beispiel im Gleichnis vom „verlorenen Sohn" oder „barmherzigen Vater" (</a:t>
            </a:r>
            <a:r>
              <a:rPr lang="de-DE" i="1" dirty="0" err="1"/>
              <a:t>Lk</a:t>
            </a:r>
            <a:r>
              <a:rPr lang="de-DE" i="1" dirty="0"/>
              <a:t> 15,11-32). Hier wird nicht erzählt, wie sich der ältere Bruder am Schluss entschieden hat und ob er der Einladung des Vaters zum Fest gefolgt ist. </a:t>
            </a:r>
          </a:p>
          <a:p>
            <a:pPr lvl="0" algn="just"/>
            <a:r>
              <a:rPr lang="de-DE" i="1" dirty="0"/>
              <a:t>Ähnlich im Gleichnis von den Arbeitern im Weinberg (</a:t>
            </a:r>
            <a:r>
              <a:rPr lang="de-DE" i="1" dirty="0" err="1"/>
              <a:t>Mt</a:t>
            </a:r>
            <a:r>
              <a:rPr lang="de-DE" i="1" dirty="0"/>
              <a:t> 20,1-16). Auch hier bleibt die Antwort derer offen, die den ganzen Tag ge­arbeitet hatten und am Ende den gleichen Lohn erhielten wie die Kurzarbeiter. Leserinnen und Hörer können und sollen mit und </a:t>
            </a:r>
            <a:r>
              <a:rPr lang="de-DE" b="1" i="1" dirty="0"/>
              <a:t>in ihrem Leben eine eigene Antwort finden</a:t>
            </a:r>
            <a:r>
              <a:rPr lang="de-DE" b="1" dirty="0"/>
              <a:t>.</a:t>
            </a:r>
            <a:endParaRPr lang="el-GR" b="1" dirty="0"/>
          </a:p>
          <a:p>
            <a:pPr algn="just">
              <a:buNone/>
            </a:pPr>
            <a:r>
              <a:rPr lang="de-DE" dirty="0"/>
              <a:t> </a:t>
            </a:r>
            <a:endParaRPr lang="el-GR" dirty="0"/>
          </a:p>
          <a:p>
            <a:pPr lvl="0" algn="just"/>
            <a:r>
              <a:rPr lang="de-DE" b="1" dirty="0"/>
              <a:t>Manche schockieren mit ihrem Epiloge</a:t>
            </a:r>
            <a:r>
              <a:rPr lang="de-DE" dirty="0"/>
              <a:t>: Lobt der Herr einen Betrüger? Soll der Herr seinen Knecht „entzweihauen und ihn seinen Anteil mit den Heuchlern geben“? (Mt. 24, 51) </a:t>
            </a:r>
          </a:p>
          <a:p>
            <a:pPr lvl="0" algn="just">
              <a:buNone/>
            </a:pPr>
            <a:endParaRPr lang="de-DE" dirty="0"/>
          </a:p>
          <a:p>
            <a:pPr lvl="0" algn="just">
              <a:buNone/>
            </a:pPr>
            <a:r>
              <a:rPr lang="de-DE" dirty="0"/>
              <a:t>Gleichnisse sind auch nicht einfach abgeschlossen. Sie erfordern geradezu eine Fortsetzung im Leben derer, die sie hören und lesen - so wie auch das „Reich Gottes" Raum im Leben von Frauen und Männern und Kindern sucht.</a:t>
            </a:r>
            <a:endParaRPr lang="el-GR" dirty="0"/>
          </a:p>
          <a:p>
            <a:endParaRPr lang="el-GR" dirty="0"/>
          </a:p>
          <a:p>
            <a:endParaRPr lang="el-GR" dirty="0"/>
          </a:p>
        </p:txBody>
      </p:sp>
      <p:sp>
        <p:nvSpPr>
          <p:cNvPr id="2" name="1 - Τίτλος"/>
          <p:cNvSpPr>
            <a:spLocks noGrp="1"/>
          </p:cNvSpPr>
          <p:nvPr>
            <p:ph type="title"/>
          </p:nvPr>
        </p:nvSpPr>
        <p:spPr/>
        <p:txBody>
          <a:bodyPr/>
          <a:lstStyle/>
          <a:p>
            <a:r>
              <a:rPr lang="en-US" dirty="0"/>
              <a:t>Finale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lnSpcReduction="10000"/>
          </a:bodyPr>
          <a:lstStyle/>
          <a:p>
            <a:pPr lvl="0" algn="just"/>
            <a:r>
              <a:rPr lang="de-DE" b="1" dirty="0"/>
              <a:t>Diese kleine Geschichten haben alltäglichen, manchmal </a:t>
            </a:r>
            <a:r>
              <a:rPr lang="de-DE" b="1" u="sng" dirty="0"/>
              <a:t>auch ungewöhnlichen</a:t>
            </a:r>
            <a:r>
              <a:rPr lang="de-DE" b="1" dirty="0"/>
              <a:t> Handlungsabläufen</a:t>
            </a:r>
            <a:r>
              <a:rPr lang="de-DE" dirty="0"/>
              <a:t>.</a:t>
            </a:r>
            <a:r>
              <a:rPr lang="de-DE" b="1" dirty="0"/>
              <a:t> </a:t>
            </a:r>
            <a:r>
              <a:rPr lang="de-DE" dirty="0"/>
              <a:t>Bisweilen </a:t>
            </a:r>
            <a:r>
              <a:rPr lang="de-DE" b="1" i="1" dirty="0"/>
              <a:t>zielen sie auf das Einverständnis der Zuhörer (</a:t>
            </a:r>
            <a:r>
              <a:rPr lang="de-DE" b="1" i="1" u="sng" dirty="0" err="1">
                <a:hlinkClick r:id="rId2"/>
              </a:rPr>
              <a:t>Lk</a:t>
            </a:r>
            <a:r>
              <a:rPr lang="de-DE" b="1" i="1" u="sng" dirty="0">
                <a:hlinkClick r:id="rId2"/>
              </a:rPr>
              <a:t> 15,4</a:t>
            </a:r>
            <a:r>
              <a:rPr lang="de-DE" b="1" i="1" dirty="0"/>
              <a:t>),</a:t>
            </a:r>
            <a:r>
              <a:rPr lang="de-DE" dirty="0"/>
              <a:t> manchmal provozieren sie mit außergewöhnlichen Wendungen (vgl. </a:t>
            </a:r>
            <a:r>
              <a:rPr lang="de-DE" u="sng" dirty="0" err="1">
                <a:hlinkClick r:id="rId3"/>
              </a:rPr>
              <a:t>Lk</a:t>
            </a:r>
            <a:r>
              <a:rPr lang="de-DE" u="sng" dirty="0">
                <a:hlinkClick r:id="rId3"/>
              </a:rPr>
              <a:t> 16,1-9</a:t>
            </a:r>
            <a:r>
              <a:rPr lang="de-DE" dirty="0"/>
              <a:t>). </a:t>
            </a:r>
          </a:p>
          <a:p>
            <a:pPr lvl="0" algn="just"/>
            <a:r>
              <a:rPr lang="de-DE" dirty="0"/>
              <a:t>Und auch diese alltägliche Geschichten </a:t>
            </a:r>
            <a:r>
              <a:rPr lang="de-DE" b="1" i="1" u="sng" dirty="0"/>
              <a:t>enthalten auffällige Einzelheiten</a:t>
            </a:r>
            <a:r>
              <a:rPr lang="de-DE" dirty="0"/>
              <a:t> (z.B. übernatürlich große Ernte in </a:t>
            </a:r>
            <a:r>
              <a:rPr lang="de-DE" u="sng" dirty="0" err="1">
                <a:hlinkClick r:id="rId4"/>
              </a:rPr>
              <a:t>Mt</a:t>
            </a:r>
            <a:r>
              <a:rPr lang="de-DE" u="sng" dirty="0">
                <a:hlinkClick r:id="rId4"/>
              </a:rPr>
              <a:t> 4,3-9</a:t>
            </a:r>
            <a:r>
              <a:rPr lang="de-DE" u="sng" dirty="0"/>
              <a:t>)</a:t>
            </a:r>
            <a:r>
              <a:rPr lang="de-DE" dirty="0"/>
              <a:t> </a:t>
            </a:r>
          </a:p>
          <a:p>
            <a:pPr lvl="0" algn="just"/>
            <a:r>
              <a:rPr lang="de-DE" dirty="0"/>
              <a:t>Ungehöriger nächtlicher Umgang mit Damen </a:t>
            </a:r>
            <a:r>
              <a:rPr lang="de-DE" dirty="0" err="1"/>
              <a:t>Mt</a:t>
            </a:r>
            <a:r>
              <a:rPr lang="de-DE" dirty="0"/>
              <a:t> 25, 1-11 [HUMOR]). </a:t>
            </a:r>
            <a:endParaRPr lang="el-GR" dirty="0"/>
          </a:p>
          <a:p>
            <a:endParaRPr lang="el-GR" dirty="0"/>
          </a:p>
        </p:txBody>
      </p:sp>
      <p:sp>
        <p:nvSpPr>
          <p:cNvPr id="2" name="1 - Τίτλος"/>
          <p:cNvSpPr>
            <a:spLocks noGrp="1"/>
          </p:cNvSpPr>
          <p:nvPr>
            <p:ph type="title"/>
          </p:nvPr>
        </p:nvSpPr>
        <p:spPr/>
        <p:txBody>
          <a:bodyPr/>
          <a:lstStyle/>
          <a:p>
            <a:r>
              <a:rPr lang="de-DE" dirty="0"/>
              <a:t>Erzählebene - Plot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lgn="just"/>
            <a:r>
              <a:rPr lang="de-DE" dirty="0"/>
              <a:t>Welche Zeit- und Raumangaben werden gemacht? </a:t>
            </a:r>
            <a:endParaRPr lang="el-GR" dirty="0"/>
          </a:p>
          <a:p>
            <a:pPr lvl="0" algn="just"/>
            <a:r>
              <a:rPr lang="de-DE" dirty="0"/>
              <a:t>Welche Personen oder Gegenstände kommen innerhalb der Parabel vor, und wie werden sie zueinander in Beziehung gesetzt …? </a:t>
            </a:r>
            <a:endParaRPr lang="el-GR" dirty="0"/>
          </a:p>
          <a:p>
            <a:pPr lvl="0" algn="just"/>
            <a:r>
              <a:rPr lang="de-DE" dirty="0"/>
              <a:t>Wie gestaltet sich der Handlungsverlauf …? </a:t>
            </a:r>
            <a:endParaRPr lang="el-GR" dirty="0"/>
          </a:p>
          <a:p>
            <a:pPr lvl="0" algn="just"/>
            <a:r>
              <a:rPr lang="de-DE" dirty="0"/>
              <a:t>Worin besteht die (Mini-)Sequenz der Handlung oder Zustandsveränderung?“ (Zimmermann, 2007, 35). </a:t>
            </a:r>
            <a:endParaRPr lang="el-GR" dirty="0"/>
          </a:p>
          <a:p>
            <a:endParaRPr lang="el-GR" dirty="0"/>
          </a:p>
        </p:txBody>
      </p:sp>
      <p:sp>
        <p:nvSpPr>
          <p:cNvPr id="2" name="1 - Τίτλος"/>
          <p:cNvSpPr>
            <a:spLocks noGrp="1"/>
          </p:cNvSpPr>
          <p:nvPr>
            <p:ph type="title"/>
          </p:nvPr>
        </p:nvSpPr>
        <p:spPr/>
        <p:txBody>
          <a:bodyPr/>
          <a:lstStyle/>
          <a:p>
            <a:r>
              <a:rPr lang="en-US" dirty="0" err="1"/>
              <a:t>Fragen</a:t>
            </a:r>
            <a:r>
              <a:rPr lang="en-US" dirty="0"/>
              <a:t>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just"/>
            <a:r>
              <a:rPr lang="de-DE" dirty="0"/>
              <a:t>enthält </a:t>
            </a:r>
            <a:r>
              <a:rPr lang="de-DE" b="1" dirty="0"/>
              <a:t>die größte Zahl von Gleichnissen</a:t>
            </a:r>
            <a:r>
              <a:rPr lang="de-DE" dirty="0"/>
              <a:t>. </a:t>
            </a:r>
            <a:r>
              <a:rPr lang="de-DE" i="1" dirty="0"/>
              <a:t>„Der barmherzige Samariter" (</a:t>
            </a:r>
            <a:r>
              <a:rPr lang="de-DE" i="1" dirty="0" err="1"/>
              <a:t>Lk</a:t>
            </a:r>
            <a:r>
              <a:rPr lang="de-DE" i="1" dirty="0"/>
              <a:t> 10,30-35) oder „der verlorene Sohn" (</a:t>
            </a:r>
            <a:r>
              <a:rPr lang="de-DE" i="1" dirty="0" err="1"/>
              <a:t>Lk</a:t>
            </a:r>
            <a:r>
              <a:rPr lang="de-DE" i="1" dirty="0"/>
              <a:t> 15,11-32) haben sich </a:t>
            </a:r>
            <a:r>
              <a:rPr lang="de-DE" b="1" i="1" dirty="0"/>
              <a:t>im kulturellen Gedächtnis des Abendlandes </a:t>
            </a:r>
            <a:r>
              <a:rPr lang="de-DE" i="1" dirty="0"/>
              <a:t>eingenistet und es sich gemütlich gemacht. Sie werden als Kürzel der Kultur gebraucht und missbraucht, auch wenn die Texte, denen sie entstammen, kaum gelesen werden</a:t>
            </a:r>
            <a:r>
              <a:rPr lang="de-DE" dirty="0"/>
              <a:t>.</a:t>
            </a:r>
            <a:r>
              <a:rPr lang="de-DE" baseline="30000" dirty="0"/>
              <a:t>1  </a:t>
            </a:r>
          </a:p>
          <a:p>
            <a:pPr algn="just"/>
            <a:r>
              <a:rPr lang="de-DE" i="1" dirty="0"/>
              <a:t>Für kirchlich sozialisierte Kinder und Jugendliche sind auch noch das „verlorene Schaf" (Q/</a:t>
            </a:r>
            <a:r>
              <a:rPr lang="de-DE" i="1" dirty="0" err="1"/>
              <a:t>Lk</a:t>
            </a:r>
            <a:r>
              <a:rPr lang="de-DE" i="1" dirty="0"/>
              <a:t> 15,1-7), der „Sämann" (</a:t>
            </a:r>
            <a:r>
              <a:rPr lang="de-DE" i="1" dirty="0" err="1"/>
              <a:t>Mk</a:t>
            </a:r>
            <a:r>
              <a:rPr lang="de-DE" i="1" dirty="0"/>
              <a:t> 4,1-20) oder vielleicht sogar „die Arbeiter im Weinberg" (</a:t>
            </a:r>
            <a:r>
              <a:rPr lang="de-DE" i="1" dirty="0" err="1"/>
              <a:t>Mt</a:t>
            </a:r>
            <a:r>
              <a:rPr lang="de-DE" i="1" dirty="0"/>
              <a:t> 20,1-15) bekannt. Allzu bekannt, vielleicht. Denn die </a:t>
            </a:r>
            <a:r>
              <a:rPr lang="de-DE" i="1" dirty="0" err="1"/>
              <a:t>chiffrenartige</a:t>
            </a:r>
            <a:r>
              <a:rPr lang="de-DE" i="1" dirty="0"/>
              <a:t> Verfestigung einer spezifischen Botschaft war gerade nicht die ursprüngliche Intention dieser Texte. </a:t>
            </a:r>
            <a:r>
              <a:rPr lang="de-DE" dirty="0"/>
              <a:t>Zimmermann</a:t>
            </a:r>
            <a:endParaRPr lang="el-GR" dirty="0"/>
          </a:p>
          <a:p>
            <a:endParaRPr lang="el-GR" dirty="0"/>
          </a:p>
        </p:txBody>
      </p:sp>
      <p:sp>
        <p:nvSpPr>
          <p:cNvPr id="2" name="1 - Τίτλος"/>
          <p:cNvSpPr>
            <a:spLocks noGrp="1"/>
          </p:cNvSpPr>
          <p:nvPr>
            <p:ph type="title"/>
          </p:nvPr>
        </p:nvSpPr>
        <p:spPr/>
        <p:txBody>
          <a:bodyPr/>
          <a:lstStyle/>
          <a:p>
            <a:pPr algn="ctr"/>
            <a:r>
              <a:rPr lang="de-DE" b="1" dirty="0"/>
              <a:t>Das Lukasevangelium</a:t>
            </a:r>
            <a:r>
              <a:rPr lang="de-DE" dirty="0"/>
              <a:t>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7F636680-BA22-646F-F30E-B7DBE091622A}"/>
              </a:ext>
            </a:extLst>
          </p:cNvPr>
          <p:cNvSpPr>
            <a:spLocks noGrp="1"/>
          </p:cNvSpPr>
          <p:nvPr>
            <p:ph idx="1"/>
          </p:nvPr>
        </p:nvSpPr>
        <p:spPr>
          <a:xfrm>
            <a:off x="323528" y="1340768"/>
            <a:ext cx="8363272" cy="4666523"/>
          </a:xfrm>
        </p:spPr>
        <p:txBody>
          <a:bodyPr>
            <a:normAutofit fontScale="55000" lnSpcReduction="20000"/>
          </a:bodyPr>
          <a:lstStyle/>
          <a:p>
            <a:pPr>
              <a:buFont typeface="Arial" panose="020B0604020202020204" pitchFamily="34" charset="0"/>
              <a:buChar char="•"/>
            </a:pPr>
            <a:r>
              <a:rPr lang="el-GR" dirty="0"/>
              <a:t>Πώς Ομιλείς ως </a:t>
            </a:r>
            <a:r>
              <a:rPr lang="el-GR" dirty="0" err="1"/>
              <a:t>ἀνΘρωπος</a:t>
            </a:r>
            <a:r>
              <a:rPr lang="el-GR" dirty="0"/>
              <a:t>  (=Εικόνα του Απολύτου, προϊόν Κοινωνίας)</a:t>
            </a:r>
          </a:p>
          <a:p>
            <a:pPr marL="109728" indent="0">
              <a:buNone/>
            </a:pPr>
            <a:r>
              <a:rPr lang="el-GR" dirty="0"/>
              <a:t>για τον «Ουρανό» («τον φίλο τον μακρινό»;)</a:t>
            </a:r>
          </a:p>
          <a:p>
            <a:pPr marL="109728" indent="0">
              <a:buNone/>
            </a:pPr>
            <a:endParaRPr lang="el-GR" dirty="0"/>
          </a:p>
          <a:p>
            <a:pPr marL="109728" indent="0">
              <a:buNone/>
            </a:pPr>
            <a:r>
              <a:rPr lang="el-GR" dirty="0"/>
              <a:t>Τρεις Δρόμοι:</a:t>
            </a:r>
          </a:p>
          <a:p>
            <a:pPr>
              <a:buFont typeface="Arial" panose="020B0604020202020204" pitchFamily="34" charset="0"/>
              <a:buChar char="•"/>
            </a:pPr>
            <a:endParaRPr lang="el-GR" dirty="0"/>
          </a:p>
          <a:p>
            <a:r>
              <a:rPr lang="en-US" dirty="0"/>
              <a:t>Via </a:t>
            </a:r>
            <a:r>
              <a:rPr lang="en-US" b="1" dirty="0" err="1"/>
              <a:t>negativa</a:t>
            </a:r>
            <a:r>
              <a:rPr lang="en-US" b="1" dirty="0"/>
              <a:t> </a:t>
            </a:r>
            <a:r>
              <a:rPr lang="en-US" dirty="0"/>
              <a:t>+ Via </a:t>
            </a:r>
            <a:r>
              <a:rPr lang="en-US" b="1" dirty="0" err="1"/>
              <a:t>eminentiae</a:t>
            </a:r>
            <a:r>
              <a:rPr lang="en-US" b="1" dirty="0"/>
              <a:t> </a:t>
            </a:r>
            <a:r>
              <a:rPr lang="en-US" dirty="0"/>
              <a:t>+ Via </a:t>
            </a:r>
            <a:r>
              <a:rPr lang="en-US" b="1" dirty="0"/>
              <a:t>analogia </a:t>
            </a:r>
            <a:endParaRPr lang="el-GR" b="1" dirty="0"/>
          </a:p>
          <a:p>
            <a:endParaRPr lang="el-GR" sz="2600" dirty="0">
              <a:highlight>
                <a:srgbClr val="FFFF00"/>
              </a:highlight>
            </a:endParaRPr>
          </a:p>
          <a:p>
            <a:r>
              <a:rPr lang="el-GR" sz="2600" dirty="0">
                <a:highlight>
                  <a:srgbClr val="FFFF00"/>
                </a:highlight>
              </a:rPr>
              <a:t>μέσω του </a:t>
            </a:r>
            <a:r>
              <a:rPr lang="el-GR" sz="2600" b="1" dirty="0">
                <a:highlight>
                  <a:srgbClr val="FFFF00"/>
                </a:highlight>
              </a:rPr>
              <a:t>στερητικού α-, </a:t>
            </a:r>
          </a:p>
          <a:p>
            <a:pPr lvl="1"/>
            <a:r>
              <a:rPr lang="el-GR" sz="2600" dirty="0">
                <a:highlight>
                  <a:srgbClr val="FFFF00"/>
                </a:highlight>
              </a:rPr>
              <a:t>μέσω του </a:t>
            </a:r>
            <a:r>
              <a:rPr lang="el-GR" sz="2600" b="1" dirty="0" err="1">
                <a:highlight>
                  <a:srgbClr val="FFFF00"/>
                </a:highlight>
              </a:rPr>
              <a:t>παντο</a:t>
            </a:r>
            <a:r>
              <a:rPr lang="el-GR" sz="2600" b="1" dirty="0">
                <a:highlight>
                  <a:srgbClr val="FFFF00"/>
                </a:highlight>
              </a:rPr>
              <a:t>-</a:t>
            </a:r>
          </a:p>
          <a:p>
            <a:pPr lvl="3"/>
            <a:r>
              <a:rPr lang="el-GR" sz="2600" dirty="0">
                <a:highlight>
                  <a:srgbClr val="FFFF00"/>
                </a:highlight>
              </a:rPr>
              <a:t>«Οι Ουρανοί αφηγούνται Δόξα…» (+ Κλητική και Δοτική!)</a:t>
            </a:r>
          </a:p>
          <a:p>
            <a:pPr marL="109728" indent="0">
              <a:buNone/>
            </a:pPr>
            <a:endParaRPr lang="el-GR" dirty="0"/>
          </a:p>
          <a:p>
            <a:r>
              <a:rPr lang="el-GR" dirty="0"/>
              <a:t>* Παραβολή (&lt; </a:t>
            </a:r>
            <a:r>
              <a:rPr lang="el-GR" dirty="0" err="1"/>
              <a:t>παραΒάλλω</a:t>
            </a:r>
            <a:r>
              <a:rPr lang="el-GR" dirty="0"/>
              <a:t>)</a:t>
            </a:r>
          </a:p>
          <a:p>
            <a:r>
              <a:rPr lang="el-GR" dirty="0"/>
              <a:t>* Μεταφορά (… « αλλού»)</a:t>
            </a:r>
          </a:p>
          <a:p>
            <a:r>
              <a:rPr lang="el-GR" dirty="0"/>
              <a:t>* Εικόνα (με προοπτική την «Ομοίωση»)</a:t>
            </a:r>
          </a:p>
          <a:p>
            <a:r>
              <a:rPr lang="el-GR" dirty="0"/>
              <a:t>* Παροιμία («καθ’ οδόν»!)</a:t>
            </a:r>
          </a:p>
          <a:p>
            <a:r>
              <a:rPr lang="el-GR" dirty="0"/>
              <a:t>* Αλληγορία (ομιλώ για τον μεγάλο Άλλον) + «</a:t>
            </a:r>
            <a:r>
              <a:rPr lang="el-GR" dirty="0" err="1"/>
              <a:t>ΠαράΔείγμα</a:t>
            </a:r>
            <a:r>
              <a:rPr lang="el-GR" dirty="0"/>
              <a:t>»</a:t>
            </a:r>
          </a:p>
          <a:p>
            <a:endParaRPr lang="el-GR" b="1" dirty="0"/>
          </a:p>
          <a:p>
            <a:r>
              <a:rPr lang="el-GR" b="1" dirty="0" err="1"/>
              <a:t>Πρβλ</a:t>
            </a:r>
            <a:r>
              <a:rPr lang="el-GR" b="1" dirty="0"/>
              <a:t>. Λόγος </a:t>
            </a:r>
            <a:r>
              <a:rPr lang="el-GR" b="1" dirty="0" err="1"/>
              <a:t>ΕπιΤελεστικός</a:t>
            </a:r>
            <a:r>
              <a:rPr lang="el-GR" b="1" dirty="0"/>
              <a:t> (Προφητεία – Αποκάλυψη)</a:t>
            </a:r>
          </a:p>
          <a:p>
            <a:endParaRPr lang="el-GR" dirty="0"/>
          </a:p>
          <a:p>
            <a:endParaRPr lang="el-GR" dirty="0"/>
          </a:p>
        </p:txBody>
      </p:sp>
      <p:sp>
        <p:nvSpPr>
          <p:cNvPr id="3" name="Τίτλος 2">
            <a:extLst>
              <a:ext uri="{FF2B5EF4-FFF2-40B4-BE49-F238E27FC236}">
                <a16:creationId xmlns:a16="http://schemas.microsoft.com/office/drawing/2014/main" id="{B4621360-6670-2A80-D3AC-A31FF99A1D7B}"/>
              </a:ext>
            </a:extLst>
          </p:cNvPr>
          <p:cNvSpPr>
            <a:spLocks noGrp="1"/>
          </p:cNvSpPr>
          <p:nvPr>
            <p:ph type="title"/>
          </p:nvPr>
        </p:nvSpPr>
        <p:spPr/>
        <p:txBody>
          <a:bodyPr>
            <a:normAutofit fontScale="90000"/>
          </a:bodyPr>
          <a:lstStyle/>
          <a:p>
            <a:pPr algn="ctr"/>
            <a:r>
              <a:rPr lang="el-GR" sz="2400" dirty="0"/>
              <a:t>Λεξήματα έκφρασης «</a:t>
            </a:r>
            <a:r>
              <a:rPr lang="el-GR" sz="2400" dirty="0" err="1"/>
              <a:t>ΕπιΚοινωνίας</a:t>
            </a:r>
            <a:r>
              <a:rPr lang="el-GR" sz="2400" dirty="0"/>
              <a:t>» με την Χώρα </a:t>
            </a:r>
            <a:r>
              <a:rPr lang="el-GR" sz="2400"/>
              <a:t>Αχωρήτου </a:t>
            </a:r>
            <a:br>
              <a:rPr lang="el-GR" sz="2400"/>
            </a:br>
            <a:r>
              <a:rPr lang="el-GR" sz="2400"/>
              <a:t>και </a:t>
            </a:r>
            <a:r>
              <a:rPr lang="el-GR" sz="2400" dirty="0"/>
              <a:t>«Πληροφορίας» (&lt; Πληρότητας)</a:t>
            </a:r>
          </a:p>
        </p:txBody>
      </p:sp>
    </p:spTree>
    <p:extLst>
      <p:ext uri="{BB962C8B-B14F-4D97-AF65-F5344CB8AC3E}">
        <p14:creationId xmlns:p14="http://schemas.microsoft.com/office/powerpoint/2010/main" val="3808532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de-DE" dirty="0"/>
              <a:t>Lukas als ….. </a:t>
            </a:r>
            <a:br>
              <a:rPr lang="el-GR" dirty="0"/>
            </a:br>
            <a:endParaRPr lang="el-GR" dirty="0"/>
          </a:p>
        </p:txBody>
      </p:sp>
      <p:sp>
        <p:nvSpPr>
          <p:cNvPr id="3" name="2 - Θέση κειμένου"/>
          <p:cNvSpPr>
            <a:spLocks noGrp="1"/>
          </p:cNvSpPr>
          <p:nvPr>
            <p:ph type="body" idx="1"/>
          </p:nvPr>
        </p:nvSpPr>
        <p:spPr/>
        <p:txBody>
          <a:bodyPr/>
          <a:lstStyle/>
          <a:p>
            <a:r>
              <a:rPr lang="de-DE" dirty="0"/>
              <a:t>Geschichtsschreiber</a:t>
            </a:r>
            <a:endParaRPr lang="el-GR" dirty="0"/>
          </a:p>
        </p:txBody>
      </p:sp>
      <p:sp>
        <p:nvSpPr>
          <p:cNvPr id="4" name="3 - Θέση κειμένου"/>
          <p:cNvSpPr>
            <a:spLocks noGrp="1"/>
          </p:cNvSpPr>
          <p:nvPr>
            <p:ph type="body" sz="half" idx="3"/>
          </p:nvPr>
        </p:nvSpPr>
        <p:spPr/>
        <p:txBody>
          <a:bodyPr/>
          <a:lstStyle/>
          <a:p>
            <a:r>
              <a:rPr lang="de-DE" dirty="0"/>
              <a:t>Arzt</a:t>
            </a:r>
            <a:endParaRPr lang="el-GR" dirty="0"/>
          </a:p>
        </p:txBody>
      </p:sp>
      <p:sp>
        <p:nvSpPr>
          <p:cNvPr id="5" name="4 - Θέση περιεχομένου"/>
          <p:cNvSpPr>
            <a:spLocks noGrp="1"/>
          </p:cNvSpPr>
          <p:nvPr>
            <p:ph sz="quarter" idx="2"/>
          </p:nvPr>
        </p:nvSpPr>
        <p:spPr>
          <a:xfrm>
            <a:off x="179512" y="692696"/>
            <a:ext cx="4536504" cy="4693361"/>
          </a:xfrm>
        </p:spPr>
        <p:txBody>
          <a:bodyPr>
            <a:normAutofit fontScale="55000" lnSpcReduction="20000"/>
          </a:bodyPr>
          <a:lstStyle/>
          <a:p>
            <a:pPr algn="just"/>
            <a:endParaRPr lang="de-DE" dirty="0"/>
          </a:p>
          <a:p>
            <a:pPr algn="just"/>
            <a:r>
              <a:rPr lang="de-DE" sz="2500" dirty="0"/>
              <a:t>C. Goddard schrieb einmal, dass </a:t>
            </a:r>
            <a:r>
              <a:rPr lang="de-DE" sz="2500" b="1" dirty="0"/>
              <a:t>„das Schicksal der Welt weniger von den verlorenen und gewonnenen Schlachten bestimmt wird als von den Geschichten, die sie liebt und an die sie glaubt“. </a:t>
            </a:r>
            <a:r>
              <a:rPr lang="de-DE" sz="2500" dirty="0"/>
              <a:t>Tatsächlich haben Geschichten den Glauben von Individuen und Gemeinschaften seit Beginn der Zivilisation geprägt. Sie haben die Menschen entweder zum Handeln bewegt oder daran gehindert und damit die Wahrnehmung der Geschichte der Menschen maßgeblich mitgeprägt. Geschichten haben manchmal dazu gedient, die Verbindungen zwischen Gemeinschaften zu festigen, oder sie wurden dazu benutzt, ideologische Anreize gegen sie zu setzen. </a:t>
            </a:r>
            <a:r>
              <a:rPr lang="de-DE" u="sng" dirty="0">
                <a:hlinkClick r:id="rId2"/>
              </a:rPr>
              <a:t>https://www.bibleinterp.com/articles/2018/07/toc428017.shtml</a:t>
            </a:r>
            <a:endParaRPr lang="de-DE" u="sng" dirty="0"/>
          </a:p>
          <a:p>
            <a:pPr algn="just"/>
            <a:endParaRPr lang="de-DE" u="sng" dirty="0"/>
          </a:p>
          <a:p>
            <a:pPr algn="just"/>
            <a:r>
              <a:rPr lang="de-DE" b="1" dirty="0" err="1"/>
              <a:t>Ricœur</a:t>
            </a:r>
            <a:r>
              <a:rPr lang="de-DE" b="1" dirty="0"/>
              <a:t> beschreibt das Leben eines Menschen als „Gewebe erzählter Geschichten“, die identitätsstiftende Bedeutung haben (</a:t>
            </a:r>
            <a:r>
              <a:rPr lang="de-DE" b="1" dirty="0" err="1"/>
              <a:t>Ricœur</a:t>
            </a:r>
            <a:r>
              <a:rPr lang="de-DE" b="1" dirty="0"/>
              <a:t>, 1991, 396). </a:t>
            </a:r>
            <a:r>
              <a:rPr lang="de-DE" dirty="0"/>
              <a:t>Dies sind neben selbst erlebten Geschichten auch Erzählungen, die unser Welt- und Menschenbild konturieren. </a:t>
            </a:r>
            <a:endParaRPr lang="el-GR" dirty="0"/>
          </a:p>
          <a:p>
            <a:pPr algn="just"/>
            <a:endParaRPr lang="el-GR" dirty="0"/>
          </a:p>
        </p:txBody>
      </p:sp>
      <p:sp>
        <p:nvSpPr>
          <p:cNvPr id="6" name="5 - Θέση περιεχομένου"/>
          <p:cNvSpPr>
            <a:spLocks noGrp="1"/>
          </p:cNvSpPr>
          <p:nvPr>
            <p:ph sz="quarter" idx="4"/>
          </p:nvPr>
        </p:nvSpPr>
        <p:spPr>
          <a:xfrm>
            <a:off x="4645025" y="908720"/>
            <a:ext cx="4103439" cy="4477337"/>
          </a:xfrm>
        </p:spPr>
        <p:txBody>
          <a:bodyPr>
            <a:normAutofit fontScale="40000" lnSpcReduction="20000"/>
          </a:bodyPr>
          <a:lstStyle/>
          <a:p>
            <a:pPr lvl="0" algn="just"/>
            <a:r>
              <a:rPr lang="de-DE" sz="4300" dirty="0"/>
              <a:t>Interaktivität zwischen Krankenhaus und Theater (Katharsis) (vgl. </a:t>
            </a:r>
            <a:r>
              <a:rPr lang="de-DE" sz="4300" dirty="0" err="1"/>
              <a:t>Sacred</a:t>
            </a:r>
            <a:r>
              <a:rPr lang="de-DE" sz="4300" dirty="0"/>
              <a:t> Tales Aristides)</a:t>
            </a:r>
            <a:endParaRPr lang="el-GR" sz="4300" dirty="0"/>
          </a:p>
          <a:p>
            <a:pPr algn="just"/>
            <a:endParaRPr lang="de-DE" sz="4300" dirty="0"/>
          </a:p>
          <a:p>
            <a:pPr algn="just"/>
            <a:r>
              <a:rPr lang="de-DE" sz="4300" dirty="0"/>
              <a:t>Interaktive   </a:t>
            </a:r>
            <a:r>
              <a:rPr lang="de-DE" sz="4300" b="1" dirty="0"/>
              <a:t>Dramatische Erzählungen</a:t>
            </a:r>
            <a:r>
              <a:rPr lang="de-DE" sz="4300" dirty="0"/>
              <a:t> in denen eine metaphorische Spannung durch die jeweiligen Figurenkonstellation und szenische Abfolge erzeugt wird.</a:t>
            </a:r>
          </a:p>
          <a:p>
            <a:pPr lvl="0" algn="just">
              <a:buNone/>
            </a:pPr>
            <a:r>
              <a:rPr lang="de-DE" sz="4300" dirty="0"/>
              <a:t> </a:t>
            </a:r>
            <a:endParaRPr lang="el-GR" sz="4300" dirty="0"/>
          </a:p>
          <a:p>
            <a:pPr lvl="0" algn="just"/>
            <a:r>
              <a:rPr lang="de-DE" sz="4300" dirty="0"/>
              <a:t>Die Hörer wird in einer metaphorischen </a:t>
            </a:r>
            <a:r>
              <a:rPr lang="de-DE" sz="4300"/>
              <a:t>Prozess entwickelt. </a:t>
            </a:r>
            <a:r>
              <a:rPr lang="de-DE" sz="4300" dirty="0"/>
              <a:t>Die Geschichte der Wirklichen mit der Geschichte des Möglichen  (rhetorisch argumentativ wie auch  poetisch – performativ).</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de-DE" dirty="0"/>
              <a:t> </a:t>
            </a:r>
            <a:endParaRPr lang="el-GR" dirty="0"/>
          </a:p>
          <a:p>
            <a:pPr algn="just">
              <a:buNone/>
            </a:pPr>
            <a:r>
              <a:rPr lang="de-DE" b="1" dirty="0"/>
              <a:t>A 12,13-21 </a:t>
            </a:r>
            <a:r>
              <a:rPr lang="de-DE" b="1" i="1" u="sng" dirty="0"/>
              <a:t>Negatives Gleichnis</a:t>
            </a:r>
            <a:r>
              <a:rPr lang="de-DE" b="1" dirty="0"/>
              <a:t>: egoistischer Gebrauch der Güter [ Das Gleichnis von reichen Mann – Du Narr!)</a:t>
            </a:r>
            <a:endParaRPr lang="el-GR" dirty="0"/>
          </a:p>
          <a:p>
            <a:pPr lvl="1" algn="just">
              <a:buNone/>
            </a:pPr>
            <a:r>
              <a:rPr lang="de-DE" sz="2600" b="1" dirty="0"/>
              <a:t>B 12,33-34 </a:t>
            </a:r>
            <a:r>
              <a:rPr lang="de-DE" sz="2600" b="1" i="1" dirty="0"/>
              <a:t>Positives Gebot</a:t>
            </a:r>
            <a:r>
              <a:rPr lang="de-DE" sz="2600" b="1" dirty="0"/>
              <a:t>: Loslösung von den Gütern im Blick auf das ewige Heil</a:t>
            </a:r>
            <a:endParaRPr lang="en-US" sz="2600" dirty="0"/>
          </a:p>
          <a:p>
            <a:pPr lvl="1" algn="just">
              <a:buNone/>
            </a:pPr>
            <a:r>
              <a:rPr lang="en-US" sz="2600" b="1" dirty="0"/>
              <a:t>	</a:t>
            </a:r>
            <a:r>
              <a:rPr lang="de-DE" sz="2600" b="1" u="sng" dirty="0">
                <a:latin typeface="Aharoni" pitchFamily="2" charset="-79"/>
                <a:cs typeface="Aharoni" pitchFamily="2" charset="-79"/>
              </a:rPr>
              <a:t>C </a:t>
            </a:r>
            <a:r>
              <a:rPr lang="de-DE" sz="4300" b="1" u="sng" dirty="0">
                <a:latin typeface="Aharoni" pitchFamily="2" charset="-79"/>
                <a:cs typeface="Aharoni" pitchFamily="2" charset="-79"/>
              </a:rPr>
              <a:t>16,1-8</a:t>
            </a:r>
            <a:r>
              <a:rPr lang="de-DE" sz="2600" b="1" u="sng" dirty="0">
                <a:latin typeface="Aharoni" pitchFamily="2" charset="-79"/>
                <a:cs typeface="Aharoni" pitchFamily="2" charset="-79"/>
              </a:rPr>
              <a:t> Gleichnis: Freigebiger Gebrauch der Güter zum Heil</a:t>
            </a:r>
          </a:p>
          <a:p>
            <a:pPr lvl="1" algn="just">
              <a:buNone/>
            </a:pPr>
            <a:endParaRPr lang="el-GR" sz="2600" u="sng" dirty="0">
              <a:cs typeface="Aharoni" pitchFamily="2" charset="-79"/>
            </a:endParaRPr>
          </a:p>
          <a:p>
            <a:pPr algn="just">
              <a:buNone/>
            </a:pPr>
            <a:r>
              <a:rPr lang="de-DE" b="1" dirty="0"/>
              <a:t>	B' 16,9 </a:t>
            </a:r>
            <a:r>
              <a:rPr lang="de-DE" sz="2800" b="1" i="1" dirty="0"/>
              <a:t>Positives Gebot </a:t>
            </a:r>
            <a:r>
              <a:rPr lang="de-DE" b="1" dirty="0"/>
              <a:t>: Loslösung vom Mammon</a:t>
            </a:r>
            <a:endParaRPr lang="el-GR" dirty="0"/>
          </a:p>
          <a:p>
            <a:pPr>
              <a:buNone/>
            </a:pPr>
            <a:r>
              <a:rPr lang="de-DE" b="1" dirty="0"/>
              <a:t>A' 16,19-31 Dramatisches Gleichnis: egoistischer Gebrauch der Güter, ewige Verdammnis</a:t>
            </a:r>
            <a:endParaRPr lang="el-GR" dirty="0"/>
          </a:p>
          <a:p>
            <a:pPr>
              <a:buNone/>
            </a:pPr>
            <a:endParaRPr lang="el-GR" dirty="0"/>
          </a:p>
          <a:p>
            <a:endParaRPr lang="el-GR" dirty="0"/>
          </a:p>
        </p:txBody>
      </p:sp>
      <p:sp>
        <p:nvSpPr>
          <p:cNvPr id="2" name="1 - Τίτλος"/>
          <p:cNvSpPr>
            <a:spLocks noGrp="1"/>
          </p:cNvSpPr>
          <p:nvPr>
            <p:ph type="title"/>
          </p:nvPr>
        </p:nvSpPr>
        <p:spPr/>
        <p:txBody>
          <a:bodyPr>
            <a:normAutofit fontScale="90000"/>
          </a:bodyPr>
          <a:lstStyle/>
          <a:p>
            <a:pPr algn="ctr"/>
            <a:r>
              <a:rPr lang="en-US" dirty="0" err="1"/>
              <a:t>Lk</a:t>
            </a:r>
            <a:r>
              <a:rPr lang="en-US" dirty="0"/>
              <a:t> 12 + 16</a:t>
            </a:r>
            <a:br>
              <a:rPr lang="en-US" dirty="0"/>
            </a:br>
            <a:r>
              <a:rPr lang="de-DE" dirty="0"/>
              <a:t> </a:t>
            </a:r>
            <a:r>
              <a:rPr lang="de-DE" sz="1600" dirty="0"/>
              <a:t>Rene Krueger, Mit Anderen Augen. Gott oder Mammon? Wirtschaftstexte im Lukasevangelium. </a:t>
            </a:r>
            <a:r>
              <a:rPr lang="de-DE" sz="1600" i="1" dirty="0" err="1"/>
              <a:t>BiKi</a:t>
            </a:r>
            <a:r>
              <a:rPr lang="de-DE" sz="1600" i="1" dirty="0"/>
              <a:t> </a:t>
            </a:r>
            <a:r>
              <a:rPr lang="de-DE" sz="1600" dirty="0"/>
              <a:t>62 (2007) 22-29</a:t>
            </a:r>
            <a:br>
              <a:rPr lang="el-GR" sz="1600" dirty="0"/>
            </a:br>
            <a:endParaRPr lang="el-GR" sz="1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Lukas II</a:t>
            </a:r>
            <a:endParaRPr lang="el-GR" dirty="0"/>
          </a:p>
        </p:txBody>
      </p:sp>
      <p:sp>
        <p:nvSpPr>
          <p:cNvPr id="3" name="2 - Θέση κειμένου"/>
          <p:cNvSpPr>
            <a:spLocks noGrp="1"/>
          </p:cNvSpPr>
          <p:nvPr>
            <p:ph type="body" idx="1"/>
          </p:nvPr>
        </p:nvSpPr>
        <p:spPr/>
        <p:txBody>
          <a:bodyPr>
            <a:normAutofit lnSpcReduction="10000"/>
          </a:bodyPr>
          <a:lstStyle/>
          <a:p>
            <a:r>
              <a:rPr lang="de-DE" dirty="0" err="1"/>
              <a:t>Lk</a:t>
            </a:r>
            <a:r>
              <a:rPr lang="de-DE" dirty="0"/>
              <a:t> 16,1-9: Der kluge Haushalter</a:t>
            </a:r>
            <a:r>
              <a:rPr lang="el-GR" dirty="0"/>
              <a:t> </a:t>
            </a:r>
          </a:p>
          <a:p>
            <a:endParaRPr lang="el-GR" dirty="0"/>
          </a:p>
        </p:txBody>
      </p:sp>
      <p:sp>
        <p:nvSpPr>
          <p:cNvPr id="5" name="4 - Θέση κειμένου"/>
          <p:cNvSpPr>
            <a:spLocks noGrp="1"/>
          </p:cNvSpPr>
          <p:nvPr>
            <p:ph type="body" sz="half" idx="3"/>
          </p:nvPr>
        </p:nvSpPr>
        <p:spPr/>
        <p:txBody>
          <a:bodyPr/>
          <a:lstStyle/>
          <a:p>
            <a:r>
              <a:rPr lang="de-DE" dirty="0" err="1"/>
              <a:t>Lk</a:t>
            </a:r>
            <a:r>
              <a:rPr lang="de-DE" dirty="0"/>
              <a:t> </a:t>
            </a:r>
            <a:r>
              <a:rPr lang="en-US" dirty="0"/>
              <a:t> 1</a:t>
            </a:r>
            <a:r>
              <a:rPr lang="el-GR" dirty="0"/>
              <a:t>6,19-31: </a:t>
            </a:r>
            <a:r>
              <a:rPr lang="de-DE" dirty="0"/>
              <a:t>Der Reiche</a:t>
            </a:r>
            <a:r>
              <a:rPr lang="el-GR" dirty="0"/>
              <a:t> </a:t>
            </a:r>
          </a:p>
          <a:p>
            <a:endParaRPr lang="el-GR" dirty="0"/>
          </a:p>
        </p:txBody>
      </p:sp>
      <p:sp>
        <p:nvSpPr>
          <p:cNvPr id="4" name="3 - Θέση περιεχομένου"/>
          <p:cNvSpPr>
            <a:spLocks noGrp="1"/>
          </p:cNvSpPr>
          <p:nvPr>
            <p:ph sz="quarter" idx="2"/>
          </p:nvPr>
        </p:nvSpPr>
        <p:spPr/>
        <p:txBody>
          <a:bodyPr>
            <a:normAutofit fontScale="77500" lnSpcReduction="20000"/>
          </a:bodyPr>
          <a:lstStyle/>
          <a:p>
            <a:r>
              <a:rPr lang="de-DE" dirty="0"/>
              <a:t>Hat einen schlechten Ruf, keine Freunde </a:t>
            </a:r>
            <a:endParaRPr lang="el-GR" dirty="0"/>
          </a:p>
          <a:p>
            <a:r>
              <a:rPr lang="de-DE" dirty="0"/>
              <a:t>Dann guter Ruf, gewonnene Freunde </a:t>
            </a:r>
            <a:endParaRPr lang="el-GR" dirty="0"/>
          </a:p>
          <a:p>
            <a:r>
              <a:rPr lang="de-DE" dirty="0"/>
              <a:t>Nutzt die Gelegenheit zum Wohle der anderen </a:t>
            </a:r>
            <a:endParaRPr lang="el-GR" dirty="0"/>
          </a:p>
          <a:p>
            <a:r>
              <a:rPr lang="de-DE" dirty="0"/>
              <a:t>Intelligente Verwen­dung der Güter</a:t>
            </a:r>
            <a:r>
              <a:rPr lang="el-GR" dirty="0"/>
              <a:t> </a:t>
            </a:r>
          </a:p>
          <a:p>
            <a:r>
              <a:rPr lang="de-DE" dirty="0"/>
              <a:t>Beglückt Schuldner</a:t>
            </a:r>
            <a:r>
              <a:rPr lang="el-GR" dirty="0"/>
              <a:t> </a:t>
            </a:r>
          </a:p>
          <a:p>
            <a:r>
              <a:rPr lang="de-DE" dirty="0"/>
              <a:t>Tut was, um aufge­nommen zu werden </a:t>
            </a:r>
            <a:endParaRPr lang="el-GR" dirty="0"/>
          </a:p>
          <a:p>
            <a:r>
              <a:rPr lang="de-DE" dirty="0"/>
              <a:t>Befolgt das Gesetz: nicht wuchern </a:t>
            </a:r>
            <a:endParaRPr lang="el-GR" dirty="0"/>
          </a:p>
          <a:p>
            <a:r>
              <a:rPr lang="de-DE" dirty="0"/>
              <a:t>Handelt noch zur rechten Zeit </a:t>
            </a:r>
            <a:endParaRPr lang="el-GR" dirty="0"/>
          </a:p>
          <a:p>
            <a:endParaRPr lang="el-GR" dirty="0"/>
          </a:p>
        </p:txBody>
      </p:sp>
      <p:sp>
        <p:nvSpPr>
          <p:cNvPr id="6" name="5 - Θέση περιεχομένου"/>
          <p:cNvSpPr>
            <a:spLocks noGrp="1"/>
          </p:cNvSpPr>
          <p:nvPr>
            <p:ph sz="quarter" idx="4"/>
          </p:nvPr>
        </p:nvSpPr>
        <p:spPr/>
        <p:txBody>
          <a:bodyPr>
            <a:normAutofit fontScale="85000" lnSpcReduction="20000"/>
          </a:bodyPr>
          <a:lstStyle/>
          <a:p>
            <a:r>
              <a:rPr lang="de-DE" dirty="0"/>
              <a:t>Guter Ruf, viele Freunde (Feste) </a:t>
            </a:r>
            <a:endParaRPr lang="el-GR" dirty="0"/>
          </a:p>
          <a:p>
            <a:r>
              <a:rPr lang="de-DE" dirty="0"/>
              <a:t>Dann schlechter Ruf, keine Freunde </a:t>
            </a:r>
            <a:endParaRPr lang="el-GR" dirty="0"/>
          </a:p>
          <a:p>
            <a:r>
              <a:rPr lang="de-DE" dirty="0"/>
              <a:t>Nutzt alle Möglich­keiten nur für sich selbst </a:t>
            </a:r>
            <a:endParaRPr lang="el-GR" dirty="0"/>
          </a:p>
          <a:p>
            <a:r>
              <a:rPr lang="de-DE" dirty="0"/>
              <a:t>Schlechte Verwen­dung der Güter</a:t>
            </a:r>
            <a:r>
              <a:rPr lang="el-GR" dirty="0"/>
              <a:t> </a:t>
            </a:r>
          </a:p>
          <a:p>
            <a:r>
              <a:rPr lang="de-DE" dirty="0"/>
              <a:t>Lazarus vegetiert und stirbt in totaler Armut </a:t>
            </a:r>
            <a:endParaRPr lang="el-GR" dirty="0"/>
          </a:p>
          <a:p>
            <a:r>
              <a:rPr lang="de-DE" dirty="0"/>
              <a:t>Kommt in die ewige Verdammnis </a:t>
            </a:r>
            <a:endParaRPr lang="el-GR" dirty="0"/>
          </a:p>
          <a:p>
            <a:r>
              <a:rPr lang="de-DE" dirty="0"/>
              <a:t>Hört nicht auf Gesetz und Propheten </a:t>
            </a:r>
            <a:endParaRPr lang="el-GR" dirty="0"/>
          </a:p>
          <a:p>
            <a:r>
              <a:rPr lang="de-DE" dirty="0"/>
              <a:t>Zu spät</a:t>
            </a:r>
            <a:r>
              <a:rPr lang="el-GR" dirty="0"/>
              <a:t> </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sz="5400" dirty="0" err="1"/>
              <a:t>Lk</a:t>
            </a:r>
            <a:r>
              <a:rPr lang="de-DE" sz="5400" dirty="0"/>
              <a:t> 16,1-9 </a:t>
            </a:r>
            <a:br>
              <a:rPr lang="el-GR" dirty="0"/>
            </a:br>
            <a:endParaRPr lang="el-GR" dirty="0"/>
          </a:p>
        </p:txBody>
      </p:sp>
      <p:sp>
        <p:nvSpPr>
          <p:cNvPr id="4" name="3 - Θέση κειμένου"/>
          <p:cNvSpPr>
            <a:spLocks noGrp="1"/>
          </p:cNvSpPr>
          <p:nvPr>
            <p:ph type="body" idx="2"/>
          </p:nvPr>
        </p:nvSpPr>
        <p:spPr/>
        <p:txBody>
          <a:bodyPr>
            <a:normAutofit fontScale="25000" lnSpcReduction="20000"/>
          </a:bodyPr>
          <a:lstStyle/>
          <a:p>
            <a:endParaRPr lang="de-DE" dirty="0"/>
          </a:p>
          <a:p>
            <a:endParaRPr lang="de-DE" dirty="0"/>
          </a:p>
          <a:p>
            <a:endParaRPr lang="de-DE" dirty="0"/>
          </a:p>
          <a:p>
            <a:endParaRPr lang="de-DE" dirty="0"/>
          </a:p>
          <a:p>
            <a:endParaRPr lang="de-DE" dirty="0"/>
          </a:p>
          <a:p>
            <a:r>
              <a:rPr lang="de-DE" sz="3600" dirty="0"/>
              <a:t>Der kluge Haushalter - Manager</a:t>
            </a:r>
          </a:p>
          <a:p>
            <a:pPr algn="r"/>
            <a:r>
              <a:rPr lang="de-DE" sz="3600" dirty="0"/>
              <a:t>Oder </a:t>
            </a:r>
          </a:p>
          <a:p>
            <a:pPr algn="r"/>
            <a:r>
              <a:rPr lang="de-DE" sz="3600" dirty="0"/>
              <a:t>Haushalter der Ungerechtigkeit", </a:t>
            </a:r>
            <a:r>
              <a:rPr lang="el-GR" sz="3600" dirty="0"/>
              <a:t> </a:t>
            </a:r>
          </a:p>
        </p:txBody>
      </p:sp>
      <p:sp>
        <p:nvSpPr>
          <p:cNvPr id="3" name="2 - Θέση περιεχομένου"/>
          <p:cNvSpPr>
            <a:spLocks noGrp="1"/>
          </p:cNvSpPr>
          <p:nvPr>
            <p:ph sz="half" idx="1"/>
          </p:nvPr>
        </p:nvSpPr>
        <p:spPr/>
        <p:txBody>
          <a:bodyPr>
            <a:normAutofit fontScale="92500" lnSpcReduction="20000"/>
          </a:bodyPr>
          <a:lstStyle/>
          <a:p>
            <a:pPr>
              <a:buNone/>
            </a:pPr>
            <a:r>
              <a:rPr lang="de-DE" dirty="0"/>
              <a:t> </a:t>
            </a:r>
            <a:endParaRPr lang="el-GR" dirty="0"/>
          </a:p>
          <a:p>
            <a:pPr lvl="0" algn="just"/>
            <a:r>
              <a:rPr lang="de-DE" dirty="0"/>
              <a:t>Um was geht es beim Teilerlass der Schulden? </a:t>
            </a:r>
            <a:endParaRPr lang="el-GR" dirty="0"/>
          </a:p>
          <a:p>
            <a:pPr lvl="0" algn="just"/>
            <a:r>
              <a:rPr lang="de-DE" dirty="0"/>
              <a:t>Wer ist der „Herr" in V. 8? </a:t>
            </a:r>
            <a:endParaRPr lang="el-GR" dirty="0"/>
          </a:p>
          <a:p>
            <a:pPr lvl="0" algn="just"/>
            <a:r>
              <a:rPr lang="de-DE" dirty="0"/>
              <a:t>Wo hört das Gleichnis auf, wo fängt die Interpretation (von Jesus, von der mündlichen Überlieferung, von Lukas)  an: V. 7, 8a, 8b, 8-9? </a:t>
            </a:r>
            <a:endParaRPr lang="el-GR" dirty="0"/>
          </a:p>
          <a:p>
            <a:pPr lvl="0" algn="just"/>
            <a:r>
              <a:rPr lang="de-DE" dirty="0"/>
              <a:t>Wie kann Jesus ein betrü­gerisches Handeln loben?</a:t>
            </a:r>
            <a:endParaRPr lang="el-GR" dirty="0"/>
          </a:p>
          <a:p>
            <a:pPr algn="just"/>
            <a:r>
              <a:rPr lang="de-DE" dirty="0"/>
              <a:t> </a:t>
            </a:r>
            <a:endParaRPr lang="el-GR" dirty="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B186113C-7369-B9B9-623A-6235686A065D}"/>
              </a:ext>
            </a:extLst>
          </p:cNvPr>
          <p:cNvSpPr>
            <a:spLocks noGrp="1"/>
          </p:cNvSpPr>
          <p:nvPr>
            <p:ph idx="1"/>
          </p:nvPr>
        </p:nvSpPr>
        <p:spPr/>
        <p:txBody>
          <a:bodyPr>
            <a:normAutofit fontScale="92500"/>
          </a:bodyPr>
          <a:lstStyle/>
          <a:p>
            <a:pPr marL="109728" indent="0">
              <a:buNone/>
            </a:pPr>
            <a:endParaRPr lang="el-GR" dirty="0"/>
          </a:p>
          <a:p>
            <a:r>
              <a:rPr lang="el-GR" dirty="0"/>
              <a:t>* Παραβολή (&lt; </a:t>
            </a:r>
            <a:r>
              <a:rPr lang="el-GR" dirty="0" err="1"/>
              <a:t>παραΒάλλω</a:t>
            </a:r>
            <a:r>
              <a:rPr lang="el-GR" dirty="0"/>
              <a:t>)</a:t>
            </a:r>
          </a:p>
          <a:p>
            <a:r>
              <a:rPr lang="el-GR" dirty="0"/>
              <a:t>* Μεταφορά (… « αλλού»)</a:t>
            </a:r>
          </a:p>
          <a:p>
            <a:r>
              <a:rPr lang="el-GR" dirty="0"/>
              <a:t>* Εικόνα (με προοπτική την «Ομοίωση»)</a:t>
            </a:r>
          </a:p>
          <a:p>
            <a:r>
              <a:rPr lang="el-GR" dirty="0"/>
              <a:t>* Παροιμία («καθ’ οδόν»!)</a:t>
            </a:r>
          </a:p>
          <a:p>
            <a:r>
              <a:rPr lang="el-GR" dirty="0"/>
              <a:t>* Αλληγορία (ομιλώ για τον μεγάλο Άλλον) + «</a:t>
            </a:r>
            <a:r>
              <a:rPr lang="el-GR" dirty="0" err="1"/>
              <a:t>ΠαράΔείγμα</a:t>
            </a:r>
            <a:r>
              <a:rPr lang="el-GR" dirty="0"/>
              <a:t>»</a:t>
            </a:r>
          </a:p>
          <a:p>
            <a:endParaRPr lang="el-GR" b="1" dirty="0"/>
          </a:p>
          <a:p>
            <a:r>
              <a:rPr lang="el-GR" b="1" dirty="0" err="1"/>
              <a:t>Πρβλ</a:t>
            </a:r>
            <a:r>
              <a:rPr lang="el-GR" b="1" dirty="0"/>
              <a:t>. Λόγος </a:t>
            </a:r>
            <a:r>
              <a:rPr lang="el-GR" b="1" dirty="0" err="1"/>
              <a:t>ΕπιΤελεστικός</a:t>
            </a:r>
            <a:r>
              <a:rPr lang="el-GR" b="1" dirty="0"/>
              <a:t> </a:t>
            </a:r>
          </a:p>
          <a:p>
            <a:r>
              <a:rPr lang="el-GR" b="1" dirty="0"/>
              <a:t>(Προφητεία – Αποκάλυψη [Γλώσσα Σώματος])</a:t>
            </a:r>
          </a:p>
          <a:p>
            <a:endParaRPr lang="el-GR" dirty="0"/>
          </a:p>
          <a:p>
            <a:endParaRPr lang="el-GR" dirty="0"/>
          </a:p>
        </p:txBody>
      </p:sp>
      <p:sp>
        <p:nvSpPr>
          <p:cNvPr id="3" name="Τίτλος 2">
            <a:extLst>
              <a:ext uri="{FF2B5EF4-FFF2-40B4-BE49-F238E27FC236}">
                <a16:creationId xmlns:a16="http://schemas.microsoft.com/office/drawing/2014/main" id="{3229C77E-9433-6223-A0C9-C1126E13D3B5}"/>
              </a:ext>
            </a:extLst>
          </p:cNvPr>
          <p:cNvSpPr>
            <a:spLocks noGrp="1"/>
          </p:cNvSpPr>
          <p:nvPr>
            <p:ph type="title"/>
          </p:nvPr>
        </p:nvSpPr>
        <p:spPr/>
        <p:txBody>
          <a:bodyPr>
            <a:normAutofit fontScale="90000"/>
          </a:bodyPr>
          <a:lstStyle/>
          <a:p>
            <a:r>
              <a:rPr lang="en-US" dirty="0"/>
              <a:t>Via </a:t>
            </a:r>
            <a:r>
              <a:rPr lang="en-US" b="1" dirty="0"/>
              <a:t>analogia </a:t>
            </a:r>
            <a:br>
              <a:rPr lang="el-GR" b="1" dirty="0"/>
            </a:br>
            <a:endParaRPr lang="el-GR" dirty="0"/>
          </a:p>
        </p:txBody>
      </p:sp>
    </p:spTree>
    <p:extLst>
      <p:ext uri="{BB962C8B-B14F-4D97-AF65-F5344CB8AC3E}">
        <p14:creationId xmlns:p14="http://schemas.microsoft.com/office/powerpoint/2010/main" val="2929834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A288D575-CEA5-F7C7-03DF-357AD2C4E83D}"/>
              </a:ext>
            </a:extLst>
          </p:cNvPr>
          <p:cNvSpPr>
            <a:spLocks noGrp="1"/>
          </p:cNvSpPr>
          <p:nvPr>
            <p:ph idx="1"/>
          </p:nvPr>
        </p:nvSpPr>
        <p:spPr/>
        <p:txBody>
          <a:bodyPr>
            <a:normAutofit fontScale="85000" lnSpcReduction="10000"/>
          </a:bodyPr>
          <a:lstStyle/>
          <a:p>
            <a:endParaRPr lang="el-GR" dirty="0"/>
          </a:p>
          <a:p>
            <a:r>
              <a:rPr lang="el-GR" dirty="0"/>
              <a:t>42% Αφηγήματα (με διάλογο και «</a:t>
            </a:r>
            <a:r>
              <a:rPr lang="el-GR" dirty="0" err="1"/>
              <a:t>τέλοςανοικτό</a:t>
            </a:r>
            <a:r>
              <a:rPr lang="el-GR" dirty="0"/>
              <a:t>!)</a:t>
            </a:r>
          </a:p>
          <a:p>
            <a:pPr lvl="1"/>
            <a:r>
              <a:rPr lang="el-GR" dirty="0"/>
              <a:t>40% Ποίηση (Παράκληση, Διαμαρτυρία…)</a:t>
            </a:r>
          </a:p>
          <a:p>
            <a:pPr lvl="2"/>
            <a:r>
              <a:rPr lang="el-GR" dirty="0"/>
              <a:t>28 % Διατάξεις νομικές, λατρευτικές</a:t>
            </a:r>
          </a:p>
          <a:p>
            <a:endParaRPr lang="el-GR" dirty="0"/>
          </a:p>
          <a:p>
            <a:pPr algn="just"/>
            <a:r>
              <a:rPr lang="el-GR" dirty="0"/>
              <a:t>Ο ίδιος ο «Νόμος» (&lt; </a:t>
            </a:r>
            <a:r>
              <a:rPr lang="el-GR" dirty="0" err="1"/>
              <a:t>Τορά</a:t>
            </a:r>
            <a:r>
              <a:rPr lang="el-GR" dirty="0"/>
              <a:t> = Καθοδήγηση) απαρτίζεται από συναρπαστικές Αφηγήσεις με Χαρακτήρες – Φιγούρες που δεν </a:t>
            </a:r>
            <a:r>
              <a:rPr lang="el-GR" dirty="0" err="1"/>
              <a:t>υπακούουν</a:t>
            </a:r>
            <a:r>
              <a:rPr lang="el-GR" dirty="0"/>
              <a:t> στο «καλός-κακός». </a:t>
            </a:r>
          </a:p>
          <a:p>
            <a:pPr algn="just"/>
            <a:endParaRPr lang="el-GR" dirty="0"/>
          </a:p>
          <a:p>
            <a:pPr algn="just"/>
            <a:r>
              <a:rPr lang="el-GR" dirty="0"/>
              <a:t>Στην καρδιά του Νόμου η λαχτάρα του Θεού να σκηνώσει ανάμεσά μας. </a:t>
            </a:r>
          </a:p>
          <a:p>
            <a:pPr algn="just"/>
            <a:r>
              <a:rPr lang="el-GR" dirty="0"/>
              <a:t>Έξοδος του Θεού + έξοδος του Ανθρώπου!</a:t>
            </a:r>
          </a:p>
        </p:txBody>
      </p:sp>
      <p:sp>
        <p:nvSpPr>
          <p:cNvPr id="3" name="Τίτλος 2">
            <a:extLst>
              <a:ext uri="{FF2B5EF4-FFF2-40B4-BE49-F238E27FC236}">
                <a16:creationId xmlns:a16="http://schemas.microsoft.com/office/drawing/2014/main" id="{3920A1CD-2942-8BC8-0B73-6C53D7400D7F}"/>
              </a:ext>
            </a:extLst>
          </p:cNvPr>
          <p:cNvSpPr>
            <a:spLocks noGrp="1"/>
          </p:cNvSpPr>
          <p:nvPr>
            <p:ph type="title"/>
          </p:nvPr>
        </p:nvSpPr>
        <p:spPr/>
        <p:txBody>
          <a:bodyPr>
            <a:normAutofit fontScale="90000"/>
          </a:bodyPr>
          <a:lstStyle/>
          <a:p>
            <a:pPr algn="ctr"/>
            <a:r>
              <a:rPr lang="el-GR" dirty="0"/>
              <a:t>Η Βίβλος ως Μέσον </a:t>
            </a:r>
            <a:r>
              <a:rPr lang="el-GR" dirty="0" err="1"/>
              <a:t>Επι+Κοινωνίας</a:t>
            </a:r>
            <a:endParaRPr lang="el-GR" dirty="0"/>
          </a:p>
        </p:txBody>
      </p:sp>
    </p:spTree>
    <p:extLst>
      <p:ext uri="{BB962C8B-B14F-4D97-AF65-F5344CB8AC3E}">
        <p14:creationId xmlns:p14="http://schemas.microsoft.com/office/powerpoint/2010/main" val="4124238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199BE447-CF4E-1554-BFBE-B7732F05B051}"/>
              </a:ext>
            </a:extLst>
          </p:cNvPr>
          <p:cNvSpPr>
            <a:spLocks noGrp="1"/>
          </p:cNvSpPr>
          <p:nvPr>
            <p:ph idx="1"/>
          </p:nvPr>
        </p:nvSpPr>
        <p:spPr/>
        <p:txBody>
          <a:bodyPr>
            <a:normAutofit fontScale="92500" lnSpcReduction="20000"/>
          </a:bodyPr>
          <a:lstStyle/>
          <a:p>
            <a:endParaRPr lang="el-GR" dirty="0"/>
          </a:p>
          <a:p>
            <a:r>
              <a:rPr lang="el-GR" b="1" dirty="0"/>
              <a:t>Ποιητική Δογματική </a:t>
            </a:r>
            <a:r>
              <a:rPr lang="el-GR" dirty="0"/>
              <a:t>με μεταφορές, αφηγήματα και διάλογο</a:t>
            </a:r>
          </a:p>
          <a:p>
            <a:endParaRPr lang="el-GR" dirty="0"/>
          </a:p>
          <a:p>
            <a:r>
              <a:rPr lang="el-GR" b="1" dirty="0"/>
              <a:t>Α’ Κεφάλαιο </a:t>
            </a:r>
            <a:r>
              <a:rPr lang="el-GR" dirty="0"/>
              <a:t>(!) η Εσχατολογία (λόγος περί του Εσχάτου) χωρίς σενάρια τρόμου!</a:t>
            </a:r>
          </a:p>
          <a:p>
            <a:pPr lvl="1"/>
            <a:endParaRPr lang="el-GR" dirty="0"/>
          </a:p>
          <a:p>
            <a:pPr lvl="1"/>
            <a:r>
              <a:rPr lang="el-GR" dirty="0"/>
              <a:t>Πώς «μεταγράφεται» στη νεοελληνική Λαλιά ο όρος «Βασιλεία του Θεού»????</a:t>
            </a:r>
          </a:p>
          <a:p>
            <a:pPr marL="393192" lvl="1" indent="0">
              <a:buNone/>
            </a:pPr>
            <a:endParaRPr lang="el-GR" dirty="0"/>
          </a:p>
          <a:p>
            <a:pPr lvl="2"/>
            <a:r>
              <a:rPr lang="el-GR" dirty="0"/>
              <a:t>Χώρος – Χώρα της </a:t>
            </a:r>
            <a:r>
              <a:rPr lang="el-GR" dirty="0" err="1"/>
              <a:t>συνΎπαρξης</a:t>
            </a:r>
            <a:r>
              <a:rPr lang="el-GR" dirty="0"/>
              <a:t> μαζί Του – ΓΑΜΟΣ και ΔΕΙΠΝΟ το ΘΕΡΟΣ!;</a:t>
            </a:r>
          </a:p>
          <a:p>
            <a:pPr lvl="2"/>
            <a:r>
              <a:rPr lang="el-GR" dirty="0"/>
              <a:t> Εξουσία - Κυριαρχία του (Υιού του) Ανθρώπου αντί των θηρίων της πολιτικής Ηγεμονίας</a:t>
            </a:r>
          </a:p>
          <a:p>
            <a:pPr lvl="2"/>
            <a:r>
              <a:rPr lang="el-GR" dirty="0"/>
              <a:t>Κόσμος της Δικαιοσύνης του Θεού;</a:t>
            </a:r>
          </a:p>
          <a:p>
            <a:pPr lvl="2"/>
            <a:endParaRPr lang="el-GR" dirty="0"/>
          </a:p>
        </p:txBody>
      </p:sp>
      <p:sp>
        <p:nvSpPr>
          <p:cNvPr id="3" name="Τίτλος 2">
            <a:extLst>
              <a:ext uri="{FF2B5EF4-FFF2-40B4-BE49-F238E27FC236}">
                <a16:creationId xmlns:a16="http://schemas.microsoft.com/office/drawing/2014/main" id="{9496ED85-5DC8-E647-6914-B1E3CD8E5610}"/>
              </a:ext>
            </a:extLst>
          </p:cNvPr>
          <p:cNvSpPr>
            <a:spLocks noGrp="1"/>
          </p:cNvSpPr>
          <p:nvPr>
            <p:ph type="title"/>
          </p:nvPr>
        </p:nvSpPr>
        <p:spPr/>
        <p:txBody>
          <a:bodyPr>
            <a:normAutofit fontScale="90000"/>
          </a:bodyPr>
          <a:lstStyle/>
          <a:p>
            <a:r>
              <a:rPr lang="el-GR" dirty="0"/>
              <a:t>Βίβλος: </a:t>
            </a:r>
            <a:br>
              <a:rPr lang="el-GR" dirty="0"/>
            </a:br>
            <a:r>
              <a:rPr lang="el-GR" dirty="0"/>
              <a:t>Μία εναλλακτική Δογματική</a:t>
            </a:r>
          </a:p>
        </p:txBody>
      </p:sp>
    </p:spTree>
    <p:extLst>
      <p:ext uri="{BB962C8B-B14F-4D97-AF65-F5344CB8AC3E}">
        <p14:creationId xmlns:p14="http://schemas.microsoft.com/office/powerpoint/2010/main" val="813760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7E651AAB-F13D-2B7D-10FB-F726D70C2884}"/>
              </a:ext>
            </a:extLst>
          </p:cNvPr>
          <p:cNvSpPr>
            <a:spLocks noGrp="1"/>
          </p:cNvSpPr>
          <p:nvPr>
            <p:ph idx="1"/>
          </p:nvPr>
        </p:nvSpPr>
        <p:spPr/>
        <p:txBody>
          <a:bodyPr>
            <a:normAutofit fontScale="70000" lnSpcReduction="20000"/>
          </a:bodyPr>
          <a:lstStyle/>
          <a:p>
            <a:endParaRPr lang="el-GR" baseline="30000" dirty="0"/>
          </a:p>
          <a:p>
            <a:r>
              <a:rPr lang="el-GR" baseline="30000" dirty="0"/>
              <a:t>1</a:t>
            </a:r>
            <a:r>
              <a:rPr lang="el-GR" dirty="0"/>
              <a:t> Κατά τη </a:t>
            </a:r>
            <a:r>
              <a:rPr lang="el-GR" b="1" i="1" dirty="0"/>
              <a:t>μεγάλη Έκρηξη </a:t>
            </a:r>
            <a:r>
              <a:rPr lang="el-GR" dirty="0"/>
              <a:t>υπήρχε ο </a:t>
            </a:r>
            <a:r>
              <a:rPr lang="el-GR" b="1" dirty="0"/>
              <a:t>ΛΟΓΟΣ</a:t>
            </a:r>
            <a:r>
              <a:rPr lang="el-GR" dirty="0"/>
              <a:t> (= η Σοφία)</a:t>
            </a:r>
          </a:p>
          <a:p>
            <a:r>
              <a:rPr lang="el-GR" dirty="0"/>
              <a:t>κι ο Λόγος ήτανε με τον Θεό (= </a:t>
            </a:r>
            <a:r>
              <a:rPr lang="el-GR" dirty="0" err="1"/>
              <a:t>Διά+Λογος</a:t>
            </a:r>
            <a:r>
              <a:rPr lang="el-GR" dirty="0"/>
              <a:t>)</a:t>
            </a:r>
          </a:p>
          <a:p>
            <a:r>
              <a:rPr lang="el-GR" dirty="0"/>
              <a:t>κι Θεός ήταν ο Λόγος.</a:t>
            </a:r>
          </a:p>
          <a:p>
            <a:endParaRPr lang="el-GR" dirty="0"/>
          </a:p>
          <a:p>
            <a:r>
              <a:rPr lang="el-GR" baseline="30000" dirty="0"/>
              <a:t>2</a:t>
            </a:r>
            <a:r>
              <a:rPr lang="el-GR" dirty="0"/>
              <a:t>Απ’ την αρχή </a:t>
            </a:r>
            <a:r>
              <a:rPr lang="el-GR" b="1" dirty="0"/>
              <a:t>Αυτός</a:t>
            </a:r>
            <a:r>
              <a:rPr lang="el-GR" dirty="0"/>
              <a:t> </a:t>
            </a:r>
            <a:r>
              <a:rPr lang="el-GR" dirty="0" err="1"/>
              <a:t>ἠταν</a:t>
            </a:r>
            <a:r>
              <a:rPr lang="el-GR" dirty="0"/>
              <a:t> με τον Θεό.</a:t>
            </a:r>
          </a:p>
          <a:p>
            <a:r>
              <a:rPr lang="el-GR" baseline="30000" dirty="0"/>
              <a:t>3</a:t>
            </a:r>
            <a:r>
              <a:rPr lang="el-GR" dirty="0"/>
              <a:t>Τα </a:t>
            </a:r>
            <a:r>
              <a:rPr lang="el-GR" b="1" i="1" dirty="0"/>
              <a:t>ΠΑΝΤΑ </a:t>
            </a:r>
            <a:r>
              <a:rPr lang="el-GR" dirty="0"/>
              <a:t>δι’ αυτού δημιουργήθηκαν […]</a:t>
            </a:r>
          </a:p>
          <a:p>
            <a:endParaRPr lang="el-GR" dirty="0"/>
          </a:p>
          <a:p>
            <a:r>
              <a:rPr lang="el-GR" baseline="30000" dirty="0"/>
              <a:t>4</a:t>
            </a:r>
            <a:r>
              <a:rPr lang="el-GR" dirty="0"/>
              <a:t>Αυτός ήτανε η ΖΩΗ,</a:t>
            </a:r>
          </a:p>
          <a:p>
            <a:r>
              <a:rPr lang="el-GR" dirty="0"/>
              <a:t>και ήταν η ζωή αυτή το ΦΩΣ για τους ανθρώπους.</a:t>
            </a:r>
          </a:p>
          <a:p>
            <a:r>
              <a:rPr lang="el-GR" b="1" baseline="30000" dirty="0"/>
              <a:t>5</a:t>
            </a:r>
            <a:r>
              <a:rPr lang="el-GR" b="1" dirty="0"/>
              <a:t>Το φως αυτό έλαμψε μέσα στου κόσμου το σκοτάδι, </a:t>
            </a:r>
          </a:p>
          <a:p>
            <a:r>
              <a:rPr lang="el-GR" b="1" dirty="0"/>
              <a:t>μα το σκοτάδι δεν το αποδέχτηκε (ούτε κυριάρχησε). […]</a:t>
            </a:r>
          </a:p>
          <a:p>
            <a:endParaRPr lang="el-GR" b="1" dirty="0"/>
          </a:p>
          <a:p>
            <a:r>
              <a:rPr lang="el-GR" b="1" dirty="0"/>
              <a:t>Ο Νόμος διά </a:t>
            </a:r>
            <a:r>
              <a:rPr lang="el-GR" b="1" dirty="0" err="1"/>
              <a:t>Μωυσέως</a:t>
            </a:r>
            <a:r>
              <a:rPr lang="el-GR" b="1" dirty="0"/>
              <a:t> δόθηκε, </a:t>
            </a:r>
          </a:p>
          <a:p>
            <a:r>
              <a:rPr lang="el-GR" b="1" dirty="0"/>
              <a:t>η Χάρη και η Αλήθεια διά Ιησού Χριστού </a:t>
            </a:r>
            <a:r>
              <a:rPr lang="el-GR" b="1" dirty="0" err="1"/>
              <a:t>εγένετο</a:t>
            </a:r>
            <a:r>
              <a:rPr lang="el-GR" b="1" dirty="0"/>
              <a:t> </a:t>
            </a:r>
          </a:p>
          <a:p>
            <a:pPr lvl="8"/>
            <a:r>
              <a:rPr lang="el-GR" b="1" dirty="0"/>
              <a:t>[</a:t>
            </a:r>
            <a:r>
              <a:rPr lang="en-US" b="1" dirty="0"/>
              <a:t>Ecce Homo] </a:t>
            </a:r>
            <a:endParaRPr lang="el-GR" b="1" dirty="0"/>
          </a:p>
          <a:p>
            <a:endParaRPr lang="el-GR" dirty="0"/>
          </a:p>
        </p:txBody>
      </p:sp>
      <p:sp>
        <p:nvSpPr>
          <p:cNvPr id="3" name="Τίτλος 2">
            <a:extLst>
              <a:ext uri="{FF2B5EF4-FFF2-40B4-BE49-F238E27FC236}">
                <a16:creationId xmlns:a16="http://schemas.microsoft.com/office/drawing/2014/main" id="{94F7D9BE-EDA2-06B0-594C-0242C15968D4}"/>
              </a:ext>
            </a:extLst>
          </p:cNvPr>
          <p:cNvSpPr>
            <a:spLocks noGrp="1"/>
          </p:cNvSpPr>
          <p:nvPr>
            <p:ph type="title"/>
          </p:nvPr>
        </p:nvSpPr>
        <p:spPr/>
        <p:txBody>
          <a:bodyPr>
            <a:normAutofit fontScale="90000"/>
          </a:bodyPr>
          <a:lstStyle/>
          <a:p>
            <a:r>
              <a:rPr lang="el-GR" dirty="0"/>
              <a:t>Ο Λόγος γίνεται… Σάρκα και (κατά)Σκήνωσε ανάμεσά μας</a:t>
            </a:r>
          </a:p>
        </p:txBody>
      </p:sp>
    </p:spTree>
    <p:extLst>
      <p:ext uri="{BB962C8B-B14F-4D97-AF65-F5344CB8AC3E}">
        <p14:creationId xmlns:p14="http://schemas.microsoft.com/office/powerpoint/2010/main" val="4276235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E0C24658-411E-83EF-5055-997403F746EB}"/>
              </a:ext>
            </a:extLst>
          </p:cNvPr>
          <p:cNvSpPr>
            <a:spLocks noGrp="1"/>
          </p:cNvSpPr>
          <p:nvPr>
            <p:ph idx="1"/>
          </p:nvPr>
        </p:nvSpPr>
        <p:spPr/>
        <p:txBody>
          <a:bodyPr>
            <a:normAutofit fontScale="92500" lnSpcReduction="20000"/>
          </a:bodyPr>
          <a:lstStyle/>
          <a:p>
            <a:endParaRPr lang="el-GR" dirty="0"/>
          </a:p>
          <a:p>
            <a:pPr algn="just"/>
            <a:r>
              <a:rPr lang="el-GR" dirty="0"/>
              <a:t>1. Η δημιουργία εναλλακτικής Οικογένειας 12 μαθητών και μαθητριών</a:t>
            </a:r>
          </a:p>
          <a:p>
            <a:pPr algn="just"/>
            <a:r>
              <a:rPr lang="el-GR" dirty="0"/>
              <a:t>Οι θεραπευτικές «δυνάμεις» = </a:t>
            </a:r>
            <a:r>
              <a:rPr lang="el-GR" dirty="0" err="1"/>
              <a:t>Παρα+βολή</a:t>
            </a:r>
            <a:r>
              <a:rPr lang="el-GR" dirty="0"/>
              <a:t> του Κόσμου όπου δεν θα υπάρχει δάκρυ….</a:t>
            </a:r>
          </a:p>
          <a:p>
            <a:r>
              <a:rPr lang="el-GR" dirty="0"/>
              <a:t>2. Τα λόγια Του (&gt; οι παραβολές)</a:t>
            </a:r>
          </a:p>
          <a:p>
            <a:r>
              <a:rPr lang="el-GR" dirty="0"/>
              <a:t>3. Τα δείπνα – το Τραπέζι με τον «λαό της Γης» και τα </a:t>
            </a:r>
            <a:r>
              <a:rPr lang="en-US" dirty="0"/>
              <a:t>outsiders</a:t>
            </a:r>
            <a:endParaRPr lang="el-GR" dirty="0"/>
          </a:p>
          <a:p>
            <a:r>
              <a:rPr lang="el-GR" dirty="0"/>
              <a:t>4. Η «Ευχαριστία» </a:t>
            </a:r>
            <a:endParaRPr lang="en-US" dirty="0"/>
          </a:p>
          <a:p>
            <a:r>
              <a:rPr lang="en-US" dirty="0"/>
              <a:t>5. </a:t>
            </a:r>
            <a:r>
              <a:rPr lang="el-GR" dirty="0"/>
              <a:t>Ο σταυρός («τα φαινόμενα </a:t>
            </a:r>
            <a:r>
              <a:rPr lang="el-GR" dirty="0" err="1"/>
              <a:t>δείται</a:t>
            </a:r>
            <a:r>
              <a:rPr lang="el-GR" dirty="0"/>
              <a:t> </a:t>
            </a:r>
            <a:r>
              <a:rPr lang="el-GR" dirty="0" err="1"/>
              <a:t>ταφῆς</a:t>
            </a:r>
            <a:r>
              <a:rPr lang="el-GR" dirty="0"/>
              <a:t>»)</a:t>
            </a:r>
          </a:p>
          <a:p>
            <a:endParaRPr lang="el-GR" dirty="0"/>
          </a:p>
          <a:p>
            <a:r>
              <a:rPr lang="el-GR" dirty="0"/>
              <a:t>Η Δημιουργία – Το Σύμπαν ως «Παραβολή» </a:t>
            </a:r>
          </a:p>
          <a:p>
            <a:endParaRPr lang="el-GR" dirty="0"/>
          </a:p>
        </p:txBody>
      </p:sp>
      <p:sp>
        <p:nvSpPr>
          <p:cNvPr id="3" name="Τίτλος 2">
            <a:extLst>
              <a:ext uri="{FF2B5EF4-FFF2-40B4-BE49-F238E27FC236}">
                <a16:creationId xmlns:a16="http://schemas.microsoft.com/office/drawing/2014/main" id="{4108B3F1-58D5-218E-E8A0-630B9886D2A5}"/>
              </a:ext>
            </a:extLst>
          </p:cNvPr>
          <p:cNvSpPr>
            <a:spLocks noGrp="1"/>
          </p:cNvSpPr>
          <p:nvPr>
            <p:ph type="title"/>
          </p:nvPr>
        </p:nvSpPr>
        <p:spPr/>
        <p:txBody>
          <a:bodyPr>
            <a:normAutofit fontScale="90000"/>
          </a:bodyPr>
          <a:lstStyle/>
          <a:p>
            <a:pPr algn="ctr"/>
            <a:r>
              <a:rPr lang="el-GR" dirty="0"/>
              <a:t>Ο Ιησούς ως η κατεξοχήν Παραβολή</a:t>
            </a:r>
          </a:p>
        </p:txBody>
      </p:sp>
    </p:spTree>
    <p:extLst>
      <p:ext uri="{BB962C8B-B14F-4D97-AF65-F5344CB8AC3E}">
        <p14:creationId xmlns:p14="http://schemas.microsoft.com/office/powerpoint/2010/main" val="3012512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a:extLst>
              <a:ext uri="{FF2B5EF4-FFF2-40B4-BE49-F238E27FC236}">
                <a16:creationId xmlns:a16="http://schemas.microsoft.com/office/drawing/2014/main" id="{833CC250-B5A8-5C5E-6176-C695987DDE66}"/>
              </a:ext>
            </a:extLst>
          </p:cNvPr>
          <p:cNvSpPr>
            <a:spLocks noGrp="1"/>
          </p:cNvSpPr>
          <p:nvPr>
            <p:ph idx="1"/>
          </p:nvPr>
        </p:nvSpPr>
        <p:spPr/>
        <p:txBody>
          <a:bodyPr/>
          <a:lstStyle/>
          <a:p>
            <a:r>
              <a:rPr lang="el-GR" sz="2800" dirty="0">
                <a:solidFill>
                  <a:schemeClr val="tx1"/>
                </a:solidFill>
              </a:rPr>
              <a:t>Κάθισε (ο «</a:t>
            </a:r>
            <a:r>
              <a:rPr lang="el-GR" sz="2800" dirty="0" err="1">
                <a:solidFill>
                  <a:schemeClr val="tx1"/>
                </a:solidFill>
              </a:rPr>
              <a:t>τέκτων</a:t>
            </a:r>
            <a:r>
              <a:rPr lang="el-GR" sz="2800" dirty="0">
                <a:solidFill>
                  <a:schemeClr val="tx1"/>
                </a:solidFill>
              </a:rPr>
              <a:t>») </a:t>
            </a:r>
            <a:r>
              <a:rPr lang="el-GR" sz="2800" i="1" dirty="0">
                <a:solidFill>
                  <a:schemeClr val="tx1"/>
                </a:solidFill>
              </a:rPr>
              <a:t>σ’ ένα πλοιάριο, </a:t>
            </a:r>
            <a:br>
              <a:rPr lang="el-GR" sz="2800" i="1" dirty="0">
                <a:solidFill>
                  <a:schemeClr val="tx1"/>
                </a:solidFill>
              </a:rPr>
            </a:br>
            <a:r>
              <a:rPr lang="el-GR" sz="2800" dirty="0">
                <a:solidFill>
                  <a:schemeClr val="tx1"/>
                </a:solidFill>
              </a:rPr>
              <a:t>ενώ όλος ο κόσμος έμεινε στη στεριά δίπλα στη λίμνη….. </a:t>
            </a:r>
          </a:p>
          <a:p>
            <a:endParaRPr lang="el-GR" sz="2800" dirty="0"/>
          </a:p>
          <a:p>
            <a:r>
              <a:rPr lang="el-GR" sz="2800" dirty="0">
                <a:solidFill>
                  <a:schemeClr val="tx1"/>
                </a:solidFill>
              </a:rPr>
              <a:t>= ο Κόσμος ως </a:t>
            </a:r>
            <a:r>
              <a:rPr lang="el-GR" sz="2800" dirty="0" err="1">
                <a:solidFill>
                  <a:schemeClr val="tx1"/>
                </a:solidFill>
              </a:rPr>
              <a:t>Παρα+Βολή</a:t>
            </a:r>
            <a:r>
              <a:rPr lang="el-GR" sz="2800" dirty="0">
                <a:solidFill>
                  <a:schemeClr val="tx1"/>
                </a:solidFill>
              </a:rPr>
              <a:t>, </a:t>
            </a:r>
          </a:p>
          <a:p>
            <a:r>
              <a:rPr lang="el-GR" sz="2800" dirty="0">
                <a:solidFill>
                  <a:schemeClr val="tx1"/>
                </a:solidFill>
              </a:rPr>
              <a:t>Γαλιλαία = Μινιατούρα </a:t>
            </a:r>
            <a:r>
              <a:rPr lang="el-GR" sz="2800" dirty="0" err="1">
                <a:solidFill>
                  <a:schemeClr val="tx1"/>
                </a:solidFill>
              </a:rPr>
              <a:t>ΜεσοΓείου</a:t>
            </a:r>
            <a:r>
              <a:rPr lang="el-GR" sz="2800" dirty="0">
                <a:solidFill>
                  <a:schemeClr val="tx1"/>
                </a:solidFill>
              </a:rPr>
              <a:t>)</a:t>
            </a:r>
          </a:p>
          <a:p>
            <a:r>
              <a:rPr lang="el-GR" sz="2800" dirty="0"/>
              <a:t>Η σπορά ως κλασική Εικόνα της Παιδείας στα </a:t>
            </a:r>
            <a:r>
              <a:rPr lang="el-GR" sz="2800" dirty="0" err="1"/>
              <a:t>αυτοξρατορικά</a:t>
            </a:r>
            <a:r>
              <a:rPr lang="el-GR" sz="2800" dirty="0"/>
              <a:t> χρόνια</a:t>
            </a:r>
            <a:endParaRPr lang="el-GR" dirty="0"/>
          </a:p>
        </p:txBody>
      </p:sp>
      <p:sp>
        <p:nvSpPr>
          <p:cNvPr id="3" name="Τίτλος 2">
            <a:extLst>
              <a:ext uri="{FF2B5EF4-FFF2-40B4-BE49-F238E27FC236}">
                <a16:creationId xmlns:a16="http://schemas.microsoft.com/office/drawing/2014/main" id="{07C0B531-41AF-B862-96B4-D8BE3D0EBF35}"/>
              </a:ext>
            </a:extLst>
          </p:cNvPr>
          <p:cNvSpPr>
            <a:spLocks noGrp="1"/>
          </p:cNvSpPr>
          <p:nvPr>
            <p:ph type="title"/>
          </p:nvPr>
        </p:nvSpPr>
        <p:spPr/>
        <p:txBody>
          <a:bodyPr/>
          <a:lstStyle/>
          <a:p>
            <a:r>
              <a:rPr lang="el-GR" dirty="0"/>
              <a:t>Κατά Μάρκον 4</a:t>
            </a:r>
          </a:p>
        </p:txBody>
      </p:sp>
    </p:spTree>
    <p:extLst>
      <p:ext uri="{BB962C8B-B14F-4D97-AF65-F5344CB8AC3E}">
        <p14:creationId xmlns:p14="http://schemas.microsoft.com/office/powerpoint/2010/main" val="34454039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5382</TotalTime>
  <Words>3287</Words>
  <Application>Microsoft Office PowerPoint</Application>
  <PresentationFormat>Προβολή στην οθόνη (4:3)</PresentationFormat>
  <Paragraphs>305</Paragraphs>
  <Slides>33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33</vt:i4>
      </vt:variant>
    </vt:vector>
  </HeadingPairs>
  <TitlesOfParts>
    <vt:vector size="40" baseType="lpstr">
      <vt:lpstr>Aharoni</vt:lpstr>
      <vt:lpstr>Arial</vt:lpstr>
      <vt:lpstr>Lucida Sans Unicode</vt:lpstr>
      <vt:lpstr>Verdana</vt:lpstr>
      <vt:lpstr>Wingdings 2</vt:lpstr>
      <vt:lpstr>Wingdings 3</vt:lpstr>
      <vt:lpstr>Συγκέντρωση</vt:lpstr>
      <vt:lpstr>ΠαραΒολή: (Μέσον) «Μεταφορά (ς)»   </vt:lpstr>
      <vt:lpstr>Κοινωνική Θεολογία και    Θρησκειολογία</vt:lpstr>
      <vt:lpstr>Λεξήματα έκφρασης «ΕπιΚοινωνίας» με την Χώρα Αχωρήτου  και «Πληροφορίας» (&lt; Πληρότητας)</vt:lpstr>
      <vt:lpstr>Via analogia  </vt:lpstr>
      <vt:lpstr>Η Βίβλος ως Μέσον Επι+Κοινωνίας</vt:lpstr>
      <vt:lpstr>Βίβλος:  Μία εναλλακτική Δογματική</vt:lpstr>
      <vt:lpstr>Ο Λόγος γίνεται… Σάρκα και (κατά)Σκήνωσε ανάμεσά μας</vt:lpstr>
      <vt:lpstr>Ο Ιησούς ως η κατεξοχήν Παραβολή</vt:lpstr>
      <vt:lpstr>Κατά Μάρκον 4</vt:lpstr>
      <vt:lpstr>Χωρίς παραβολές  δεν τους κήρυττε το λόγο, </vt:lpstr>
      <vt:lpstr>Οι ιουδαϊκές Παραβολές για τους «Ιουδαίους» </vt:lpstr>
      <vt:lpstr>Γιατί ο Ιησούς μιλάει με παραβολές Οι «αποδέκτες» του Μηνύματος (Μτ 13:10-17· Λκ 8:9-10) </vt:lpstr>
      <vt:lpstr>Ο Ιησούς νίκησε τον Κόσμο! Τέλος Κατά Ιωάννη 16 [έρχεται ο Παράκλητος] </vt:lpstr>
      <vt:lpstr>Παραβολές</vt:lpstr>
      <vt:lpstr>Συμπεράσματα:104 Παραβολές – αλλιώς τίποτα! </vt:lpstr>
      <vt:lpstr>Παραβολές ως Μεταφορές / «Μετα+Γραφές» (Μεταφράσεις) της Βασιλείας και του Δείπνου της</vt:lpstr>
      <vt:lpstr> 104 Παραβολές – αλλιώς τίποτα!  </vt:lpstr>
      <vt:lpstr>ΤΕΛΟΣ ΚΑΙ ΤΩ ΘΕΩ ΔΟΞΑ</vt:lpstr>
      <vt:lpstr>Παραβολή = Τα λόγια του Λόγου/ Ποιητή par excellenceΙησού  </vt:lpstr>
      <vt:lpstr>Eine Parabel – Παραβολή ist ….</vt:lpstr>
      <vt:lpstr>Andere Titel für Παραβολή / maschal</vt:lpstr>
      <vt:lpstr>Vorteile von dieser Verkündigungsart </vt:lpstr>
      <vt:lpstr>Metapherntheorien in der Gleichnisforschung</vt:lpstr>
      <vt:lpstr>“Ethos des Dichters” – Pathos der Zuhoerer</vt:lpstr>
      <vt:lpstr>Ouverture</vt:lpstr>
      <vt:lpstr>Finale </vt:lpstr>
      <vt:lpstr>Erzählebene - Plot </vt:lpstr>
      <vt:lpstr>Fragen </vt:lpstr>
      <vt:lpstr>Das Lukasevangelium </vt:lpstr>
      <vt:lpstr>Lukas als …..  </vt:lpstr>
      <vt:lpstr>Lk 12 + 16  Rene Krueger, Mit Anderen Augen. Gott oder Mammon? Wirtschaftstexte im Lukasevangelium. BiKi 62 (2007) 22-29 </vt:lpstr>
      <vt:lpstr>Lukas II</vt:lpstr>
      <vt:lpstr>Lk 16,1-9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ΣΩΤΗΡΗΣ</dc:creator>
  <cp:lastModifiedBy>sotdespo@o365.uoa.gr</cp:lastModifiedBy>
  <cp:revision>131</cp:revision>
  <dcterms:created xsi:type="dcterms:W3CDTF">2019-06-19T10:45:10Z</dcterms:created>
  <dcterms:modified xsi:type="dcterms:W3CDTF">2022-05-26T15:03:42Z</dcterms:modified>
</cp:coreProperties>
</file>