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64" r:id="rId4"/>
    <p:sldId id="260" r:id="rId5"/>
    <p:sldId id="265" r:id="rId6"/>
    <p:sldId id="272" r:id="rId7"/>
    <p:sldId id="279" r:id="rId8"/>
    <p:sldId id="478" r:id="rId9"/>
    <p:sldId id="271" r:id="rId10"/>
    <p:sldId id="294" r:id="rId11"/>
    <p:sldId id="263" r:id="rId12"/>
    <p:sldId id="262" r:id="rId13"/>
    <p:sldId id="270" r:id="rId14"/>
    <p:sldId id="257" r:id="rId15"/>
    <p:sldId id="266" r:id="rId16"/>
    <p:sldId id="258" r:id="rId17"/>
    <p:sldId id="484" r:id="rId18"/>
    <p:sldId id="295" r:id="rId19"/>
    <p:sldId id="267" r:id="rId20"/>
    <p:sldId id="268" r:id="rId21"/>
    <p:sldId id="483" r:id="rId22"/>
    <p:sldId id="296" r:id="rId23"/>
    <p:sldId id="283" r:id="rId24"/>
    <p:sldId id="479" r:id="rId25"/>
    <p:sldId id="288" r:id="rId26"/>
    <p:sldId id="261" r:id="rId27"/>
    <p:sldId id="284" r:id="rId28"/>
    <p:sldId id="285" r:id="rId29"/>
    <p:sldId id="297" r:id="rId30"/>
    <p:sldId id="280" r:id="rId31"/>
    <p:sldId id="290" r:id="rId32"/>
    <p:sldId id="468" r:id="rId33"/>
    <p:sldId id="480" r:id="rId34"/>
    <p:sldId id="482" r:id="rId35"/>
    <p:sldId id="273" r:id="rId36"/>
    <p:sldId id="274" r:id="rId37"/>
    <p:sldId id="298" r:id="rId38"/>
    <p:sldId id="466" r:id="rId39"/>
    <p:sldId id="269" r:id="rId40"/>
    <p:sldId id="291" r:id="rId41"/>
    <p:sldId id="281" r:id="rId42"/>
    <p:sldId id="277" r:id="rId43"/>
    <p:sldId id="477" r:id="rId44"/>
    <p:sldId id="476" r:id="rId45"/>
    <p:sldId id="467" r:id="rId46"/>
    <p:sldId id="471" r:id="rId47"/>
    <p:sldId id="472" r:id="rId48"/>
    <p:sldId id="474" r:id="rId49"/>
    <p:sldId id="475" r:id="rId50"/>
    <p:sldId id="473" r:id="rId51"/>
    <p:sldId id="282" r:id="rId52"/>
    <p:sldId id="292" r:id="rId53"/>
    <p:sldId id="276" r:id="rId54"/>
    <p:sldId id="381" r:id="rId55"/>
    <p:sldId id="278" r:id="rId56"/>
    <p:sldId id="470" r:id="rId57"/>
    <p:sldId id="287" r:id="rId58"/>
    <p:sldId id="469" r:id="rId59"/>
    <p:sldId id="275" r:id="rId60"/>
    <p:sldId id="289" r:id="rId61"/>
    <p:sldId id="259" r:id="rId62"/>
    <p:sldId id="286" r:id="rId6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83AA9-699C-4966-BBED-B2CD2646418C}" v="10" dt="2022-12-18T10:54:39.57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chgInfo>
</file>

<file path=ppt/diagrams/_rels/data11.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dgm:spPr/>
      <dgm:t>
        <a:bodyPr/>
        <a:lstStyle/>
        <a:p>
          <a:r>
            <a:rPr lang="en-US" dirty="0"/>
            <a:t>02</a:t>
          </a:r>
        </a:p>
      </dgm:t>
    </dgm:pt>
    <dgm:pt modelId="{3C19E60F-8995-462F-BF69-BFF759168365}">
      <dgm:prSet/>
      <dgm:spPr/>
      <dgm:t>
        <a:bodyPr/>
        <a:lstStyle/>
        <a:p>
          <a:pPr algn="just"/>
          <a:r>
            <a:rPr lang="el-GR" dirty="0">
              <a:solidFill>
                <a:srgbClr val="7030A0"/>
              </a:solidFill>
            </a:rPr>
            <a:t>Θεολογία</a:t>
          </a:r>
          <a:r>
            <a:rPr lang="el-GR" dirty="0"/>
            <a:t> (Θεός συντροφικός </a:t>
          </a:r>
          <a:r>
            <a:rPr lang="el-GR" dirty="0" err="1"/>
            <a:t>έκ+Πληξης</a:t>
          </a:r>
          <a:r>
            <a:rPr lang="el-GR" dirty="0"/>
            <a:t> –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D85F56-7DC2-4539-9299-97FD8917F55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a:t>Πολύ σημαντικό να ταξιδέψουμε σαν άλλοι «μάγοι» ως Προσκυνητές – Χατζήδες μέσω </a:t>
          </a:r>
          <a:r>
            <a:rPr lang="en-US"/>
            <a:t>Google Maps</a:t>
          </a:r>
          <a:r>
            <a:rPr lang="el-GR"/>
            <a:t> / </a:t>
          </a:r>
          <a:r>
            <a:rPr lang="en-US"/>
            <a:t>Earth / ORBIS</a:t>
          </a:r>
          <a:r>
            <a:rPr lang="el-GR"/>
            <a:t> να ανιχνεύσουμε τις Τοποθεσίες. Επηρεάζει βαθιά τη θεολογική σκέψη μας. </a:t>
          </a:r>
          <a:endParaRPr lang="en-US"/>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3B68A417-5884-486A-A1AE-FCDA6D56795E}" type="pres">
      <dgm:prSet presAssocID="{85D85F56-7DC2-4539-9299-97FD8917F558}" presName="linear" presStyleCnt="0">
        <dgm:presLayoutVars>
          <dgm:animLvl val="lvl"/>
          <dgm:resizeHandles val="exact"/>
        </dgm:presLayoutVars>
      </dgm:prSet>
      <dgm:spPr/>
    </dgm:pt>
    <dgm:pt modelId="{826C982E-FCF6-4A12-967F-A8D36511BA4C}" type="pres">
      <dgm:prSet presAssocID="{206584EE-0135-4C7F-8125-7B53FC852B5C}" presName="parentText" presStyleLbl="node1" presStyleIdx="0" presStyleCnt="3" custScaleY="268657">
        <dgm:presLayoutVars>
          <dgm:chMax val="0"/>
          <dgm:bulletEnabled val="1"/>
        </dgm:presLayoutVars>
      </dgm:prSet>
      <dgm:spPr/>
    </dgm:pt>
    <dgm:pt modelId="{DA9DD548-B793-4C71-8DDA-731DF481DA45}" type="pres">
      <dgm:prSet presAssocID="{4B58CE85-B901-4DF4-9B09-64F323C9362B}" presName="spacer" presStyleCnt="0"/>
      <dgm:spPr/>
    </dgm:pt>
    <dgm:pt modelId="{A88DB429-5DB3-4772-BF3A-DEE24657D3DC}" type="pres">
      <dgm:prSet presAssocID="{8C84F25D-900E-4C7D-85A3-EE3BA5289A4E}" presName="parentText" presStyleLbl="node1" presStyleIdx="1" presStyleCnt="3">
        <dgm:presLayoutVars>
          <dgm:chMax val="0"/>
          <dgm:bulletEnabled val="1"/>
        </dgm:presLayoutVars>
      </dgm:prSet>
      <dgm:spPr/>
    </dgm:pt>
    <dgm:pt modelId="{21CA20C7-C14A-4A0F-8A44-E8908BB2DC20}" type="pres">
      <dgm:prSet presAssocID="{B198C76C-CD50-4F65-8B8A-F58A2D0E49C0}" presName="spacer" presStyleCnt="0"/>
      <dgm:spPr/>
    </dgm:pt>
    <dgm:pt modelId="{D916F863-5D68-4F63-B3EE-6A1FCBE4E9D2}" type="pres">
      <dgm:prSet presAssocID="{C5B26A72-599B-4D75-B8F1-803E67371946}" presName="parentText" presStyleLbl="node1" presStyleIdx="2" presStyleCnt="3">
        <dgm:presLayoutVars>
          <dgm:chMax val="0"/>
          <dgm:bulletEnabled val="1"/>
        </dgm:presLayoutVars>
      </dgm:prSet>
      <dgm:spPr/>
    </dgm:pt>
  </dgm:ptLst>
  <dgm:cxnLst>
    <dgm:cxn modelId="{9210E701-97D3-4044-A0CF-F68F6BFDF17E}" type="presOf" srcId="{C5B26A72-599B-4D75-B8F1-803E67371946}" destId="{D916F863-5D68-4F63-B3EE-6A1FCBE4E9D2}" srcOrd="0" destOrd="0" presId="urn:microsoft.com/office/officeart/2005/8/layout/vList2"/>
    <dgm:cxn modelId="{3DE80518-A26C-4D54-BAE4-6F6F1523C9DB}" type="presOf" srcId="{206584EE-0135-4C7F-8125-7B53FC852B5C}" destId="{826C982E-FCF6-4A12-967F-A8D36511BA4C}" srcOrd="0" destOrd="0" presId="urn:microsoft.com/office/officeart/2005/8/layout/vList2"/>
    <dgm:cxn modelId="{CB238334-5402-47C5-86DA-46D67672EABB}" srcId="{85D85F56-7DC2-4539-9299-97FD8917F558}" destId="{206584EE-0135-4C7F-8125-7B53FC852B5C}" srcOrd="0" destOrd="0" parTransId="{F3DB2FBB-6D3F-49F3-92FC-248CB983A56D}" sibTransId="{4B58CE85-B901-4DF4-9B09-64F323C9362B}"/>
    <dgm:cxn modelId="{1A76695B-A4E6-488C-9EE0-56F637CC1EF6}" srcId="{85D85F56-7DC2-4539-9299-97FD8917F558}" destId="{C5B26A72-599B-4D75-B8F1-803E67371946}" srcOrd="2" destOrd="0" parTransId="{611BC96B-4383-4195-B7BF-55CF1FF26A1D}" sibTransId="{8D9C9162-7528-4A7F-BE11-C891C6930154}"/>
    <dgm:cxn modelId="{5053858A-6880-4DA2-ACBD-67B9B820417A}" type="presOf" srcId="{85D85F56-7DC2-4539-9299-97FD8917F558}" destId="{3B68A417-5884-486A-A1AE-FCDA6D56795E}" srcOrd="0" destOrd="0" presId="urn:microsoft.com/office/officeart/2005/8/layout/vList2"/>
    <dgm:cxn modelId="{849C8AC8-C649-437B-9737-AF5A8C43A860}" type="presOf" srcId="{8C84F25D-900E-4C7D-85A3-EE3BA5289A4E}" destId="{A88DB429-5DB3-4772-BF3A-DEE24657D3DC}" srcOrd="0" destOrd="0" presId="urn:microsoft.com/office/officeart/2005/8/layout/vList2"/>
    <dgm:cxn modelId="{EF2F2DED-9E20-4FD5-B840-B363455FC3B7}" srcId="{85D85F56-7DC2-4539-9299-97FD8917F558}" destId="{8C84F25D-900E-4C7D-85A3-EE3BA5289A4E}" srcOrd="1" destOrd="0" parTransId="{18F434BE-92F8-4731-81AF-9E699AD45329}" sibTransId="{B198C76C-CD50-4F65-8B8A-F58A2D0E49C0}"/>
    <dgm:cxn modelId="{520D949A-3B27-4E00-B3EE-C6FCA3DF64D6}" type="presParOf" srcId="{3B68A417-5884-486A-A1AE-FCDA6D56795E}" destId="{826C982E-FCF6-4A12-967F-A8D36511BA4C}" srcOrd="0" destOrd="0" presId="urn:microsoft.com/office/officeart/2005/8/layout/vList2"/>
    <dgm:cxn modelId="{CC60D57E-15A5-4CBE-8679-C7CC870FCBDA}" type="presParOf" srcId="{3B68A417-5884-486A-A1AE-FCDA6D56795E}" destId="{DA9DD548-B793-4C71-8DDA-731DF481DA45}" srcOrd="1" destOrd="0" presId="urn:microsoft.com/office/officeart/2005/8/layout/vList2"/>
    <dgm:cxn modelId="{C9C667BF-1E64-40BA-8DB8-0ACA059E6537}" type="presParOf" srcId="{3B68A417-5884-486A-A1AE-FCDA6D56795E}" destId="{A88DB429-5DB3-4772-BF3A-DEE24657D3DC}" srcOrd="2" destOrd="0" presId="urn:microsoft.com/office/officeart/2005/8/layout/vList2"/>
    <dgm:cxn modelId="{DA572D36-FDAC-4EAB-9A1A-1E4F68229919}" type="presParOf" srcId="{3B68A417-5884-486A-A1AE-FCDA6D56795E}" destId="{21CA20C7-C14A-4A0F-8A44-E8908BB2DC20}" srcOrd="3" destOrd="0" presId="urn:microsoft.com/office/officeart/2005/8/layout/vList2"/>
    <dgm:cxn modelId="{42D32198-0B2C-486C-A314-0D80AD8C68D7}" type="presParOf" srcId="{3B68A417-5884-486A-A1AE-FCDA6D56795E}" destId="{D916F863-5D68-4F63-B3EE-6A1FCBE4E9D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dgm:spPr/>
      <dgm:t>
        <a:bodyPr/>
        <a:lstStyle/>
        <a:p>
          <a:endParaRPr lang="en-US"/>
        </a:p>
      </dgm:t>
    </dgm:pt>
    <dgm:pt modelId="{153D7998-DDCA-4498-859F-0B4B96007A16}">
      <dgm:prSet/>
      <dgm:spPr/>
      <dgm:t>
        <a:bodyPr/>
        <a:lstStyle/>
        <a:p>
          <a:r>
            <a:rPr lang="el-GR"/>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εκδοχή […]. </a:t>
          </a:r>
          <a:endParaRPr lang="en-US"/>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8037EB-D08B-4911-99EB-D9A4FFC1B1E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a:t>ΠΑΛΙΝΩΔΙΑ</a:t>
          </a:r>
          <a:endParaRPr lang="en-US"/>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EEAB75FB-4ACA-4BD4-9372-D732ADEF4AF7}" type="pres">
      <dgm:prSet presAssocID="{498037EB-D08B-4911-99EB-D9A4FFC1B1E9}" presName="linear" presStyleCnt="0">
        <dgm:presLayoutVars>
          <dgm:animLvl val="lvl"/>
          <dgm:resizeHandles val="exact"/>
        </dgm:presLayoutVars>
      </dgm:prSet>
      <dgm:spPr/>
    </dgm:pt>
    <dgm:pt modelId="{C1DEFC96-78DC-4719-AB8D-767F6A297BFB}" type="pres">
      <dgm:prSet presAssocID="{C502F027-646F-4B47-9027-A616D5BBC75C}" presName="parentText" presStyleLbl="node1" presStyleIdx="0" presStyleCnt="3">
        <dgm:presLayoutVars>
          <dgm:chMax val="0"/>
          <dgm:bulletEnabled val="1"/>
        </dgm:presLayoutVars>
      </dgm:prSet>
      <dgm:spPr/>
    </dgm:pt>
    <dgm:pt modelId="{6F148166-31A8-4866-8108-0BD056AF03C7}" type="pres">
      <dgm:prSet presAssocID="{797865E5-9F06-48EC-8F55-336DED75569E}" presName="spacer" presStyleCnt="0"/>
      <dgm:spPr/>
    </dgm:pt>
    <dgm:pt modelId="{785D302C-9CAA-46E8-B121-2A02676DFA0D}" type="pres">
      <dgm:prSet presAssocID="{27C384A1-BCE0-4D44-8D3B-13F09B6C1FE7}" presName="parentText" presStyleLbl="node1" presStyleIdx="1" presStyleCnt="3">
        <dgm:presLayoutVars>
          <dgm:chMax val="0"/>
          <dgm:bulletEnabled val="1"/>
        </dgm:presLayoutVars>
      </dgm:prSet>
      <dgm:spPr/>
    </dgm:pt>
    <dgm:pt modelId="{367AACB1-FAD5-4A69-B105-A9E4528B3AE9}" type="pres">
      <dgm:prSet presAssocID="{302E09FB-5F81-44C5-93D4-0D8D00E3F982}" presName="spacer" presStyleCnt="0"/>
      <dgm:spPr/>
    </dgm:pt>
    <dgm:pt modelId="{73677293-424C-45BC-AC67-6A45B9E7EE14}" type="pres">
      <dgm:prSet presAssocID="{E7D8DD4D-D63E-4092-A136-709DADA4E440}" presName="parentText" presStyleLbl="node1" presStyleIdx="2" presStyleCnt="3">
        <dgm:presLayoutVars>
          <dgm:chMax val="0"/>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065B7438-880E-4EDA-9530-078FC333606C}" type="presOf" srcId="{27C384A1-BCE0-4D44-8D3B-13F09B6C1FE7}" destId="{785D302C-9CAA-46E8-B121-2A02676DFA0D}" srcOrd="0" destOrd="0" presId="urn:microsoft.com/office/officeart/2005/8/layout/vList2"/>
    <dgm:cxn modelId="{4D2F0B3C-8562-4B77-B465-08B092247338}" type="presOf" srcId="{C502F027-646F-4B47-9027-A616D5BBC75C}" destId="{C1DEFC96-78DC-4719-AB8D-767F6A297BFB}" srcOrd="0" destOrd="0" presId="urn:microsoft.com/office/officeart/2005/8/layout/vList2"/>
    <dgm:cxn modelId="{15F2D94E-27C7-4752-B2B6-B66E80F8AD07}" type="presOf" srcId="{E7D8DD4D-D63E-4092-A136-709DADA4E440}" destId="{73677293-424C-45BC-AC67-6A45B9E7EE14}" srcOrd="0" destOrd="0" presId="urn:microsoft.com/office/officeart/2005/8/layout/vList2"/>
    <dgm:cxn modelId="{EBFED994-8C35-499C-AB05-AC0B436BB759}" srcId="{498037EB-D08B-4911-99EB-D9A4FFC1B1E9}" destId="{27C384A1-BCE0-4D44-8D3B-13F09B6C1FE7}" srcOrd="1" destOrd="0" parTransId="{FC8FA6B2-6275-4934-88BA-8469E4A8A9A6}" sibTransId="{302E09FB-5F81-44C5-93D4-0D8D00E3F982}"/>
    <dgm:cxn modelId="{DDF23CD8-D859-4649-BC11-D21A3F084572}" srcId="{498037EB-D08B-4911-99EB-D9A4FFC1B1E9}" destId="{E7D8DD4D-D63E-4092-A136-709DADA4E440}" srcOrd="2" destOrd="0" parTransId="{DAED8A72-3445-4365-8EB9-D5CB6330982E}" sibTransId="{2D530B81-E011-4830-B033-6BCEB3C3420E}"/>
    <dgm:cxn modelId="{4A7D2BE6-F26D-420B-880B-86C8F0EF6176}" type="presOf" srcId="{498037EB-D08B-4911-99EB-D9A4FFC1B1E9}" destId="{EEAB75FB-4ACA-4BD4-9372-D732ADEF4AF7}" srcOrd="0" destOrd="0" presId="urn:microsoft.com/office/officeart/2005/8/layout/vList2"/>
    <dgm:cxn modelId="{432B0AD6-09D8-4915-9EC9-38BAEF2B3A68}" type="presParOf" srcId="{EEAB75FB-4ACA-4BD4-9372-D732ADEF4AF7}" destId="{C1DEFC96-78DC-4719-AB8D-767F6A297BFB}" srcOrd="0" destOrd="0" presId="urn:microsoft.com/office/officeart/2005/8/layout/vList2"/>
    <dgm:cxn modelId="{732C5A1D-AC7D-4FCB-83DB-D0E8D241D20F}" type="presParOf" srcId="{EEAB75FB-4ACA-4BD4-9372-D732ADEF4AF7}" destId="{6F148166-31A8-4866-8108-0BD056AF03C7}" srcOrd="1" destOrd="0" presId="urn:microsoft.com/office/officeart/2005/8/layout/vList2"/>
    <dgm:cxn modelId="{9102B8D6-DC3A-4859-8E83-F29F816EBCB2}" type="presParOf" srcId="{EEAB75FB-4ACA-4BD4-9372-D732ADEF4AF7}" destId="{785D302C-9CAA-46E8-B121-2A02676DFA0D}" srcOrd="2" destOrd="0" presId="urn:microsoft.com/office/officeart/2005/8/layout/vList2"/>
    <dgm:cxn modelId="{C7522082-AA89-42C8-A896-314286D90EDC}" type="presParOf" srcId="{EEAB75FB-4ACA-4BD4-9372-D732ADEF4AF7}" destId="{367AACB1-FAD5-4A69-B105-A9E4528B3AE9}" srcOrd="3" destOrd="0" presId="urn:microsoft.com/office/officeart/2005/8/layout/vList2"/>
    <dgm:cxn modelId="{69E1DD0C-A622-4350-B20D-5C2F0C91C683}" type="presParOf" srcId="{EEAB75FB-4ACA-4BD4-9372-D732ADEF4AF7}" destId="{73677293-424C-45BC-AC67-6A45B9E7EE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a:t>Οι «Έλληνες πάντα παιδιά» (αιγυπτιακός Χρησμός, Αλέξανδρος = Παι(ς) Δίον, Ηράκλειτος)</a:t>
          </a:r>
          <a:endParaRPr lang="en-US"/>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r>
            <a:rPr lang="el-GR"/>
            <a:t>Νίτσε: Αρχικά είμαστε καμήλα, μεσήλικες λέοντες, τέλος «παιδιά» (συμφιλίωση με τον «μικρό» - το «ασυνείδητο»)</a:t>
          </a:r>
          <a:endParaRPr lang="en-US"/>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l"/>
          <a:r>
            <a:rPr lang="el-GR" dirty="0"/>
            <a:t>Από ερωτευμένοι Φίλοι!</a:t>
          </a:r>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πλέον δεν είμαστε εγκλωβισμένοι στο «κουτί, έχοντας την ησυχία - σχόλη, ακούμε </a:t>
          </a:r>
          <a:r>
            <a:rPr lang="el-GR" b="1" i="1" dirty="0"/>
            <a:t>τα κείμενα (</a:t>
          </a:r>
          <a:r>
            <a:rPr lang="el-GR" b="1" dirty="0"/>
            <a:t>«Ενεργητική ακρόαση»)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a:t>
          </a:r>
          <a:endParaRPr lang="en-US" b="0" dirty="0"/>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συντροφικός </a:t>
          </a:r>
          <a:r>
            <a:rPr lang="el-GR" sz="2500" kern="1200" dirty="0" err="1"/>
            <a:t>έκ+Πληξης</a:t>
          </a:r>
          <a:r>
            <a:rPr lang="el-GR" sz="2500" kern="1200" dirty="0"/>
            <a:t> –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C982E-FCF6-4A12-967F-A8D36511BA4C}">
      <dsp:nvSpPr>
        <dsp:cNvPr id="0" name=""/>
        <dsp:cNvSpPr/>
      </dsp:nvSpPr>
      <dsp:spPr>
        <a:xfrm>
          <a:off x="0" y="32795"/>
          <a:ext cx="6586489" cy="2086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Listening to the Land</a:t>
          </a:r>
          <a:r>
            <a:rPr lang="el-GR" sz="1400" kern="1200"/>
            <a:t> !!!</a:t>
          </a:r>
          <a:endParaRPr lang="en-US" sz="1400" kern="1200"/>
        </a:p>
      </dsp:txBody>
      <dsp:txXfrm>
        <a:off x="101838" y="134633"/>
        <a:ext cx="6382813" cy="1882484"/>
      </dsp:txXfrm>
    </dsp:sp>
    <dsp:sp modelId="{A88DB429-5DB3-4772-BF3A-DEE24657D3DC}">
      <dsp:nvSpPr>
        <dsp:cNvPr id="0" name=""/>
        <dsp:cNvSpPr/>
      </dsp:nvSpPr>
      <dsp:spPr>
        <a:xfrm>
          <a:off x="0" y="2159275"/>
          <a:ext cx="6586489" cy="776514"/>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Πολύ σημαντικό να ταξιδέψουμε σαν άλλοι «μάγοι» ως Προσκυνητές – Χατζήδες μέσω </a:t>
          </a:r>
          <a:r>
            <a:rPr lang="en-US" sz="1400" kern="1200"/>
            <a:t>Google Maps</a:t>
          </a:r>
          <a:r>
            <a:rPr lang="el-GR" sz="1400" kern="1200"/>
            <a:t> / </a:t>
          </a:r>
          <a:r>
            <a:rPr lang="en-US" sz="1400" kern="1200"/>
            <a:t>Earth / ORBIS</a:t>
          </a:r>
          <a:r>
            <a:rPr lang="el-GR" sz="1400" kern="1200"/>
            <a:t> να ανιχνεύσουμε τις Τοποθεσίες. Επηρεάζει βαθιά τη θεολογική σκέψη μας. </a:t>
          </a:r>
          <a:endParaRPr lang="en-US" sz="1400" kern="1200"/>
        </a:p>
      </dsp:txBody>
      <dsp:txXfrm>
        <a:off x="37906" y="2197181"/>
        <a:ext cx="6510677" cy="700702"/>
      </dsp:txXfrm>
    </dsp:sp>
    <dsp:sp modelId="{D916F863-5D68-4F63-B3EE-6A1FCBE4E9D2}">
      <dsp:nvSpPr>
        <dsp:cNvPr id="0" name=""/>
        <dsp:cNvSpPr/>
      </dsp:nvSpPr>
      <dsp:spPr>
        <a:xfrm>
          <a:off x="0" y="2976109"/>
          <a:ext cx="6586489" cy="77651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400" kern="1200"/>
        </a:p>
      </dsp:txBody>
      <dsp:txXfrm>
        <a:off x="37906" y="3014015"/>
        <a:ext cx="6510677" cy="700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3934"/>
          <a:ext cx="2743298" cy="363754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εκδοχή […]. </a:t>
          </a:r>
          <a:endParaRPr lang="en-US" sz="1700" kern="1200"/>
        </a:p>
      </dsp:txBody>
      <dsp:txXfrm>
        <a:off x="81634" y="154282"/>
        <a:ext cx="2582602" cy="3476853"/>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3934"/>
          <a:ext cx="2743298" cy="3637549"/>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4282"/>
        <a:ext cx="2582602" cy="34768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FC96-78DC-4719-AB8D-767F6A297BFB}">
      <dsp:nvSpPr>
        <dsp:cNvPr id="0" name=""/>
        <dsp:cNvSpPr/>
      </dsp:nvSpPr>
      <dsp:spPr>
        <a:xfrm>
          <a:off x="0" y="73175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l-GR" sz="5200" kern="1200"/>
            <a:t>ΣΥΝΕΧΟΝ ΘΕΜΑ</a:t>
          </a:r>
          <a:endParaRPr lang="en-US" sz="5200" kern="1200"/>
        </a:p>
      </dsp:txBody>
      <dsp:txXfrm>
        <a:off x="60884" y="792637"/>
        <a:ext cx="6141872" cy="1125452"/>
      </dsp:txXfrm>
    </dsp:sp>
    <dsp:sp modelId="{785D302C-9CAA-46E8-B121-2A02676DFA0D}">
      <dsp:nvSpPr>
        <dsp:cNvPr id="0" name=""/>
        <dsp:cNvSpPr/>
      </dsp:nvSpPr>
      <dsp:spPr>
        <a:xfrm>
          <a:off x="0" y="2128734"/>
          <a:ext cx="6263640" cy="12472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l-GR" sz="5200" kern="1200"/>
            <a:t>ΠΡΟΦΟΡΙΚΟΣ ΛΟΓΟΣ </a:t>
          </a:r>
          <a:endParaRPr lang="en-US" sz="5200" kern="1200"/>
        </a:p>
      </dsp:txBody>
      <dsp:txXfrm>
        <a:off x="60884" y="2189618"/>
        <a:ext cx="6141872" cy="1125452"/>
      </dsp:txXfrm>
    </dsp:sp>
    <dsp:sp modelId="{73677293-424C-45BC-AC67-6A45B9E7EE14}">
      <dsp:nvSpPr>
        <dsp:cNvPr id="0" name=""/>
        <dsp:cNvSpPr/>
      </dsp:nvSpPr>
      <dsp:spPr>
        <a:xfrm>
          <a:off x="0" y="352571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l-GR" sz="5200" kern="1200"/>
            <a:t>ΠΑΛΙΝΩΔΙΑ</a:t>
          </a:r>
          <a:endParaRPr lang="en-US" sz="5200" kern="1200"/>
        </a:p>
      </dsp:txBody>
      <dsp:txXfrm>
        <a:off x="60884" y="3586598"/>
        <a:ext cx="6141872" cy="1125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a:t>Οι «Έλληνες πάντα παιδιά» (αιγυπτιακός Χρησμός, Αλέξανδρος = Παι(ς) Δίον, Ηράκλειτος)</a:t>
          </a:r>
          <a:endParaRPr lang="en-US" sz="2900" kern="1200"/>
        </a:p>
      </dsp:txBody>
      <dsp:txXfrm>
        <a:off x="0" y="2492"/>
        <a:ext cx="6492875" cy="1700138"/>
      </dsp:txXfrm>
    </dsp:sp>
    <dsp:sp modelId="{D87BE558-78D7-41E2-A7B7-9A0816B076F9}">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a:t>Νίτσε: Αρχικά είμαστε καμήλα, μεσήλικες λέοντες, τέλος «παιδιά» (συμφιλίωση με τον «μικρό» - το «ασυνείδητο»)</a:t>
          </a:r>
          <a:endParaRPr lang="en-US" sz="2900" kern="1200"/>
        </a:p>
      </dsp:txBody>
      <dsp:txXfrm>
        <a:off x="0" y="1702630"/>
        <a:ext cx="6492875" cy="1700138"/>
      </dsp:txXfrm>
    </dsp:sp>
    <dsp:sp modelId="{ED9DF765-0968-4D4F-B5D1-DA85D713C537}">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dirty="0"/>
            <a:t>Από ερωτευμένοι Φίλοι!</a:t>
          </a:r>
        </a:p>
        <a:p>
          <a:pPr marL="0" lvl="0" indent="0" algn="r" defTabSz="1289050">
            <a:lnSpc>
              <a:spcPct val="90000"/>
            </a:lnSpc>
            <a:spcBef>
              <a:spcPct val="0"/>
            </a:spcBef>
            <a:spcAft>
              <a:spcPct val="35000"/>
            </a:spcAft>
            <a:buNone/>
          </a:pPr>
          <a:r>
            <a:rPr lang="el-GR" sz="2900" kern="1200" dirty="0"/>
            <a:t>ΓΑΜΟΣ ΚΑΝΑ</a:t>
          </a:r>
          <a:endParaRPr lang="en-US" sz="2900" kern="1200" dirty="0"/>
        </a:p>
      </dsp:txBody>
      <dsp:txXfrm>
        <a:off x="0" y="3402769"/>
        <a:ext cx="6492875" cy="1700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b="1" kern="1200" dirty="0"/>
            <a:t>Α. Καθ’ οδόν,</a:t>
          </a:r>
          <a:r>
            <a:rPr lang="el-GR" sz="2000" kern="1200" dirty="0"/>
            <a:t> όταν πλέον δεν είμαστε εγκλωβισμένοι στο «κουτί, έχοντας την ησυχία - σχόλη, ακούμε </a:t>
          </a:r>
          <a:r>
            <a:rPr lang="el-GR" sz="2000" b="1" i="1" kern="1200" dirty="0"/>
            <a:t>τα κείμενα (</a:t>
          </a:r>
          <a:r>
            <a:rPr lang="el-GR" sz="2000" b="1" kern="1200" dirty="0"/>
            <a:t>«Ενεργητική ακρόαση») </a:t>
          </a:r>
          <a:r>
            <a:rPr lang="de-DE" sz="2000" b="1" kern="1200" dirty="0">
              <a:hlinkClick xmlns:r="http://schemas.openxmlformats.org/officeDocument/2006/relationships" r:id="rId1"/>
            </a:rPr>
            <a:t>https://open.spotify.com/show/5tT9NpOfgzkvVeq526JzyP</a:t>
          </a:r>
          <a:r>
            <a:rPr lang="el-GR" sz="2000" b="1" kern="1200" dirty="0"/>
            <a:t> </a:t>
          </a:r>
          <a:endParaRPr lang="en-US" sz="20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t>Β. Στο σπίτι μπροστά στην Οθόνη του Η/Υ: </a:t>
          </a:r>
        </a:p>
        <a:p>
          <a:pPr marL="0" lvl="0" indent="0" algn="l" defTabSz="889000">
            <a:lnSpc>
              <a:spcPct val="90000"/>
            </a:lnSpc>
            <a:spcBef>
              <a:spcPct val="0"/>
            </a:spcBef>
            <a:spcAft>
              <a:spcPct val="35000"/>
            </a:spcAft>
            <a:buNone/>
          </a:pPr>
          <a:r>
            <a:rPr lang="el-GR" sz="2000" b="0" kern="1200" dirty="0"/>
            <a:t>Μεταμόρφωση σε Ποίηση («Μεταφορά») + </a:t>
          </a:r>
          <a:r>
            <a:rPr lang="en-US" sz="2000" b="0" kern="1200" dirty="0"/>
            <a:t>Hyperlinks </a:t>
          </a:r>
          <a:r>
            <a:rPr lang="el-GR" sz="2000" b="0" kern="1200" dirty="0"/>
            <a:t>						</a:t>
          </a:r>
          <a:r>
            <a:rPr lang="en-US" sz="2000" b="0" kern="1200" dirty="0">
              <a:solidFill>
                <a:srgbClr val="7030A0"/>
              </a:solidFill>
            </a:rPr>
            <a:t>(Google Maps + </a:t>
          </a:r>
          <a:r>
            <a:rPr lang="el-GR" sz="2000" b="0" kern="1200" dirty="0">
              <a:solidFill>
                <a:srgbClr val="7030A0"/>
              </a:solidFill>
            </a:rPr>
            <a:t>Π.Δ.)</a:t>
          </a:r>
        </a:p>
        <a:p>
          <a:pPr marL="0" lvl="0" indent="0" algn="ctr" defTabSz="889000">
            <a:lnSpc>
              <a:spcPct val="90000"/>
            </a:lnSpc>
            <a:spcBef>
              <a:spcPct val="0"/>
            </a:spcBef>
            <a:spcAft>
              <a:spcPct val="35000"/>
            </a:spcAft>
            <a:buNone/>
          </a:pPr>
          <a:r>
            <a:rPr lang="el-GR" sz="2000" b="0" kern="1200" dirty="0" err="1"/>
            <a:t>ΘεοΛογία</a:t>
          </a:r>
          <a:r>
            <a:rPr lang="el-GR" sz="2000" b="0" kern="1200" dirty="0"/>
            <a:t> = Ποίηση + Δημιουργία (=Βιβλική ???)</a:t>
          </a:r>
          <a:endParaRPr lang="en-US" sz="2000" b="0" kern="1200" dirty="0"/>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l-GR" sz="2000" b="1" i="1" kern="1200" dirty="0"/>
            <a:t>Γ. Στην </a:t>
          </a:r>
          <a:r>
            <a:rPr lang="en-US" sz="2000" b="1" i="1" kern="1200" dirty="0"/>
            <a:t>A</a:t>
          </a:r>
          <a:r>
            <a:rPr lang="el-GR" sz="2000" b="1" i="1" kern="1200" dirty="0" err="1"/>
            <a:t>ίθουσα</a:t>
          </a:r>
          <a:r>
            <a:rPr lang="el-GR" sz="2000" b="1" i="1" kern="1200" dirty="0"/>
            <a:t>: </a:t>
          </a:r>
        </a:p>
        <a:p>
          <a:pPr marL="0" lvl="0" indent="0" algn="just" defTabSz="889000">
            <a:lnSpc>
              <a:spcPct val="90000"/>
            </a:lnSpc>
            <a:spcBef>
              <a:spcPct val="0"/>
            </a:spcBef>
            <a:spcAft>
              <a:spcPct val="35000"/>
            </a:spcAft>
            <a:buNone/>
          </a:pPr>
          <a:r>
            <a:rPr lang="el-GR" sz="2000" b="0" i="0" kern="1200" dirty="0"/>
            <a:t>Προτάσεις / Επιλογές  για πρόκληση «</a:t>
          </a:r>
          <a:r>
            <a:rPr lang="el-GR" sz="2000" b="0" i="0" kern="1200" dirty="0" err="1"/>
            <a:t>εκ+Πλήξεων</a:t>
          </a:r>
          <a:r>
            <a:rPr lang="el-GR" sz="2000" b="0" i="0" kern="1200" dirty="0"/>
            <a:t>» και δράσης (Δημιουργική «αγία» Γραφή)</a:t>
          </a:r>
          <a:endParaRPr lang="en-US" sz="2000" b="0" i="0" kern="1200" dirty="0"/>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20/12/2022</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20/12/2022</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www.blod.gr/lectures/mageiroi-tselementedes-kai-menu-stin-arhaiotita-1i-dialeksi/"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5" Type="http://schemas.openxmlformats.org/officeDocument/2006/relationships/hyperlink" Target="https://www.blod.gr/lectures/arhaia-elliniki-mageiriki-tehniki/" TargetMode="External"/><Relationship Id="rId4" Type="http://schemas.openxmlformats.org/officeDocument/2006/relationships/hyperlink" Target="https://www.blod.gr/speakers/panteleaki-no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class.uoa.gr/courses/SOCTHEOL138/"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a:bodyPr>
          <a:lstStyle/>
          <a:p>
            <a:pPr algn="l"/>
            <a:r>
              <a:rPr lang="el-GR" sz="2000" dirty="0"/>
              <a:t>Ένα επτασφράγιστο «Μυστικό»</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92500" lnSpcReduction="20000"/>
          </a:bodyPr>
          <a:lstStyle/>
          <a:p>
            <a:endParaRPr lang="el-GR" sz="2400" dirty="0"/>
          </a:p>
          <a:p>
            <a:endParaRPr lang="el-GR" sz="2400" dirty="0"/>
          </a:p>
          <a:p>
            <a:r>
              <a:rPr lang="el-GR" sz="4800" dirty="0"/>
              <a:t>Τι είναι η Βίβλος;</a:t>
            </a:r>
          </a:p>
          <a:p>
            <a:r>
              <a:rPr lang="el-GR" i="1" dirty="0"/>
              <a:t>Μία βιβλιοθήκη 76 (49+27) βιβλίων</a:t>
            </a:r>
          </a:p>
          <a:p>
            <a:r>
              <a:rPr lang="el-GR" i="1" dirty="0"/>
              <a:t>Πρώτη (Παλαιά) και Καινή Διαθήκη</a:t>
            </a:r>
          </a:p>
          <a:p>
            <a:pPr lvl="1" algn="just"/>
            <a:r>
              <a:rPr lang="el-GR" i="1" dirty="0"/>
              <a:t>Οι Γραφές της Πρώτης Εκκλησίας η «Παλαιά»</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 Την Π.Δ.</a:t>
            </a:r>
          </a:p>
          <a:p>
            <a:pPr lvl="1" algn="just"/>
            <a:r>
              <a:rPr lang="el-GR" i="1" dirty="0"/>
              <a:t>Σήμερα επίκαιρη η Π.Δ. καθώς ακμάζει η «ειδωλολατρία» (= κοινότητα «ειδωλολατρών») και το όνομα του Θεού «</a:t>
            </a:r>
            <a:r>
              <a:rPr lang="el-GR" i="1" dirty="0" err="1"/>
              <a:t>βλασφημείται</a:t>
            </a:r>
            <a:r>
              <a:rPr lang="el-GR" i="1" dirty="0"/>
              <a:t>».</a:t>
            </a:r>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171074" y="1396686"/>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826524" y="584462"/>
            <a:ext cx="6876287" cy="5608947"/>
          </a:xfrm>
        </p:spPr>
        <p:txBody>
          <a:bodyPr>
            <a:normAutofit fontScale="62500" lnSpcReduction="20000"/>
          </a:bodyPr>
          <a:lstStyle/>
          <a:p>
            <a:endParaRPr lang="en-US" sz="1500" dirty="0"/>
          </a:p>
          <a:p>
            <a:pPr algn="ctr"/>
            <a:r>
              <a:rPr lang="el-GR" b="1" u="sng" dirty="0"/>
              <a:t>ΚΥΡΙΑΡΧΗ </a:t>
            </a:r>
            <a:r>
              <a:rPr lang="el-GR" b="1" u="sng" dirty="0" err="1"/>
              <a:t>διήκουσα</a:t>
            </a:r>
            <a:r>
              <a:rPr lang="el-GR" b="1" u="sng" dirty="0"/>
              <a:t> ΕΝΝΟΙΑ</a:t>
            </a:r>
          </a:p>
          <a:p>
            <a:r>
              <a:rPr lang="el-GR" b="1" i="1" dirty="0"/>
              <a:t>Έξοδος </a:t>
            </a:r>
            <a:r>
              <a:rPr lang="el-GR" b="1" dirty="0"/>
              <a:t>–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μαζί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lvl="1"/>
            <a:endParaRPr lang="en-US" sz="2800" dirty="0"/>
          </a:p>
          <a:p>
            <a:pPr lvl="6"/>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838199" y="118088"/>
            <a:ext cx="10515600" cy="1325563"/>
          </a:xfrm>
        </p:spPr>
        <p:txBody>
          <a:bodyPr>
            <a:normAutofit fontScale="90000"/>
          </a:bodyPr>
          <a:lstStyle/>
          <a:p>
            <a:r>
              <a:rPr lang="el-GR" sz="5400" dirty="0"/>
              <a:t>Τις ο «πολύτιμος ΆΛΛΟΣ;» </a:t>
            </a:r>
            <a:r>
              <a:rPr lang="el-GR" sz="5400" b="1" dirty="0"/>
              <a:t>(Θ__Σ) </a:t>
            </a:r>
            <a:r>
              <a:rPr lang="el-GR" sz="5400" dirty="0"/>
              <a:t>- «Αδάμ πού βρίσκεσαι;» (</a:t>
            </a:r>
            <a:r>
              <a:rPr lang="en-US" sz="5400" dirty="0"/>
              <a:t>Ecce Homo)</a:t>
            </a:r>
            <a:r>
              <a:rPr lang="el-GR" sz="5400" dirty="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669037" y="1804417"/>
            <a:ext cx="11255870" cy="4688457"/>
          </a:xfrm>
        </p:spPr>
        <p:txBody>
          <a:bodyPr>
            <a:normAutofit lnSpcReduction="10000"/>
          </a:bodyPr>
          <a:lstStyle/>
          <a:p>
            <a:pPr algn="just">
              <a:spcBef>
                <a:spcPct val="20000"/>
              </a:spcBef>
            </a:pPr>
            <a:r>
              <a:rPr lang="el-GR" sz="1700" dirty="0"/>
              <a:t>1. Ο Θεός είναι ένας και είναι ο προσωπικός Θεός των πατέρων (όχι των φιλοσόφων). Είναι ο Θεός, ο Νυμφίος και ο Κριτής, ο </a:t>
            </a:r>
            <a:r>
              <a:rPr lang="el-GR" sz="1700" dirty="0" err="1"/>
              <a:t>Αββά</a:t>
            </a:r>
            <a:r>
              <a:rPr lang="el-GR" sz="1700" dirty="0"/>
              <a:t> - Πατέρας. Αυτός ο Θεός δεν απεικονίζεται, γιατί η εικόνα </a:t>
            </a:r>
            <a:r>
              <a:rPr lang="el-GR" sz="1700" b="1" dirty="0"/>
              <a:t>του – </a:t>
            </a:r>
            <a:r>
              <a:rPr lang="el-GR" sz="1700" b="1" dirty="0" err="1"/>
              <a:t>σέλφι</a:t>
            </a:r>
            <a:r>
              <a:rPr lang="el-GR" sz="1700" b="1" dirty="0"/>
              <a:t> είναι ο ζωντανός άνθρωπος (= γυναίκα</a:t>
            </a:r>
            <a:r>
              <a:rPr lang="en-US" sz="1700" b="1" dirty="0"/>
              <a:t> </a:t>
            </a:r>
            <a:r>
              <a:rPr lang="el-GR" sz="1700" b="1" dirty="0"/>
              <a:t>και</a:t>
            </a:r>
            <a:r>
              <a:rPr lang="en-US" sz="1700" b="1" dirty="0"/>
              <a:t> </a:t>
            </a:r>
            <a:r>
              <a:rPr lang="el-GR" sz="1700" b="1" dirty="0"/>
              <a:t>άνδρας ) </a:t>
            </a:r>
            <a:r>
              <a:rPr lang="el-GR" sz="1700" dirty="0"/>
              <a:t>με έναν απολύτως προσωπικό και ιδιαίτερο τρόπο.</a:t>
            </a:r>
          </a:p>
          <a:p>
            <a:pPr algn="just">
              <a:spcBef>
                <a:spcPct val="20000"/>
              </a:spcBef>
              <a:buFont typeface="Arial" pitchFamily="34" charset="0"/>
            </a:pPr>
            <a:endParaRPr lang="el-GR" sz="1700" dirty="0"/>
          </a:p>
          <a:p>
            <a:pPr algn="just">
              <a:spcBef>
                <a:spcPct val="20000"/>
              </a:spcBef>
            </a:pPr>
            <a:r>
              <a:rPr lang="el-GR" sz="1700" dirty="0"/>
              <a:t>2. Ο Θεός εργάζεται </a:t>
            </a:r>
            <a:r>
              <a:rPr lang="el-GR" sz="1700" b="1" dirty="0"/>
              <a:t>στην Ιστορία </a:t>
            </a:r>
            <a:r>
              <a:rPr lang="el-GR" sz="1700" dirty="0"/>
              <a:t>(</a:t>
            </a:r>
            <a:r>
              <a:rPr lang="el-GR" sz="1700" dirty="0" err="1"/>
              <a:t>hic</a:t>
            </a:r>
            <a:r>
              <a:rPr lang="el-GR" sz="1700" dirty="0"/>
              <a:t> </a:t>
            </a:r>
            <a:r>
              <a:rPr lang="el-GR" sz="1700" dirty="0" err="1"/>
              <a:t>et</a:t>
            </a:r>
            <a:r>
              <a:rPr lang="el-GR" sz="1700" dirty="0"/>
              <a:t> </a:t>
            </a:r>
            <a:r>
              <a:rPr lang="el-GR" sz="1700" dirty="0" err="1"/>
              <a:t>nunc</a:t>
            </a:r>
            <a:r>
              <a:rPr lang="el-GR" sz="1700" dirty="0"/>
              <a:t> = εδώ και τώρα) με έναν παράδοξο και </a:t>
            </a:r>
            <a:r>
              <a:rPr lang="el-GR" sz="1700" dirty="0" err="1"/>
              <a:t>εκΠληκτικό</a:t>
            </a:r>
            <a:r>
              <a:rPr lang="el-GR" sz="1700" dirty="0"/>
              <a:t> τρόπο! </a:t>
            </a:r>
            <a:r>
              <a:rPr lang="en-US" sz="1700" dirty="0"/>
              <a:t>Big Brother versus Big Father</a:t>
            </a:r>
            <a:endParaRPr lang="el-GR" sz="1700" dirty="0"/>
          </a:p>
          <a:p>
            <a:pPr algn="just">
              <a:spcBef>
                <a:spcPct val="20000"/>
              </a:spcBef>
              <a:buFont typeface="Arial" pitchFamily="34" charset="0"/>
            </a:pPr>
            <a:r>
              <a:rPr lang="el-GR" sz="1700" dirty="0"/>
              <a:t>3. Ο Θεός εργάζεται </a:t>
            </a:r>
            <a:r>
              <a:rPr lang="el-GR" sz="1700" b="1" dirty="0"/>
              <a:t>μέσω ενός συγκεκριμένου λαού</a:t>
            </a:r>
            <a:r>
              <a:rPr lang="el-GR" sz="1700" dirty="0"/>
              <a:t>, της οικογένειας του Αβραάμ (= βασίλειο των ιερέων, των υιών και των θυγατέρων ). </a:t>
            </a:r>
            <a:endParaRPr lang="en-US" sz="1700" dirty="0"/>
          </a:p>
          <a:p>
            <a:pPr marL="0" indent="0" algn="just">
              <a:spcBef>
                <a:spcPct val="20000"/>
              </a:spcBef>
              <a:buNone/>
            </a:pPr>
            <a:r>
              <a:rPr lang="el-GR" sz="1700" dirty="0"/>
              <a:t>		(Πατέρας και Μητέρα, «άπαιχτος», « </a:t>
            </a:r>
            <a:r>
              <a:rPr lang="en-US" sz="1700" dirty="0"/>
              <a:t>X factor</a:t>
            </a:r>
            <a:r>
              <a:rPr lang="el-GR" sz="1700" dirty="0"/>
              <a:t>» + «κρυφτό και κυνηγητό», Μανιακός Εραστής). </a:t>
            </a:r>
            <a:endParaRPr lang="en-US" sz="1700" dirty="0"/>
          </a:p>
          <a:p>
            <a:pPr algn="just">
              <a:spcBef>
                <a:spcPct val="20000"/>
              </a:spcBef>
              <a:buFont typeface="Arial" pitchFamily="34" charset="0"/>
            </a:pPr>
            <a:endParaRPr lang="el-GR" sz="1700" dirty="0"/>
          </a:p>
          <a:p>
            <a:pPr lvl="1" algn="just">
              <a:spcBef>
                <a:spcPct val="20000"/>
              </a:spcBef>
            </a:pPr>
            <a:r>
              <a:rPr lang="el-GR" sz="1700" dirty="0"/>
              <a:t>Ο στόχος της ύπαρξης του ΑΔΑΜ (= </a:t>
            </a:r>
            <a:r>
              <a:rPr lang="en-US" sz="1700" dirty="0"/>
              <a:t>HUMA</a:t>
            </a:r>
            <a:r>
              <a:rPr lang="el-GR" sz="1700" dirty="0"/>
              <a:t>Ν, όχι άνδρας</a:t>
            </a:r>
            <a:r>
              <a:rPr lang="en-US" sz="1700" dirty="0"/>
              <a:t>)</a:t>
            </a:r>
            <a:r>
              <a:rPr lang="el-GR" sz="1700" dirty="0"/>
              <a:t> δεν είναι να πάω </a:t>
            </a:r>
            <a:r>
              <a:rPr lang="el-GR" sz="1700" b="1" dirty="0"/>
              <a:t>μετά θάνατον στον Ουρανό</a:t>
            </a:r>
            <a:r>
              <a:rPr lang="el-GR" sz="1700" dirty="0"/>
              <a:t> (</a:t>
            </a:r>
            <a:r>
              <a:rPr lang="en-US" sz="1700" dirty="0"/>
              <a:t>sky </a:t>
            </a:r>
            <a:r>
              <a:rPr lang="en-US" sz="1700" b="1" i="1" dirty="0"/>
              <a:t>versus </a:t>
            </a:r>
            <a:r>
              <a:rPr lang="en-US" sz="1700" dirty="0"/>
              <a:t>heaven)</a:t>
            </a:r>
            <a:r>
              <a:rPr lang="el-GR" sz="1700" dirty="0"/>
              <a:t> ούτε να </a:t>
            </a:r>
            <a:r>
              <a:rPr lang="el-GR" sz="1700" b="1" dirty="0"/>
              <a:t>σώσω την Ψυχή</a:t>
            </a:r>
            <a:r>
              <a:rPr lang="en-US" sz="1700" b="1" dirty="0"/>
              <a:t> </a:t>
            </a:r>
            <a:r>
              <a:rPr lang="el-GR" sz="1700" b="1" dirty="0"/>
              <a:t>και δη ΜΟΥ</a:t>
            </a:r>
            <a:r>
              <a:rPr lang="el-GR" sz="1700" dirty="0"/>
              <a:t>. </a:t>
            </a:r>
          </a:p>
          <a:p>
            <a:pPr lvl="1" algn="just">
              <a:spcBef>
                <a:spcPct val="20000"/>
              </a:spcBef>
            </a:pPr>
            <a:r>
              <a:rPr lang="el-GR" sz="1700" b="1" dirty="0"/>
              <a:t>Ιερός Υλισμός</a:t>
            </a:r>
            <a:r>
              <a:rPr lang="el-GR" sz="1700" dirty="0"/>
              <a:t>( ακόμη κι η Ψυχή «υλική» - «το’ </a:t>
            </a:r>
            <a:r>
              <a:rPr lang="el-GR" sz="1700" dirty="0" err="1"/>
              <a:t>πιασα</a:t>
            </a:r>
            <a:r>
              <a:rPr lang="el-GR" sz="1700" dirty="0"/>
              <a:t>»). </a:t>
            </a:r>
            <a:r>
              <a:rPr lang="el-GR" sz="1700" b="1" dirty="0"/>
              <a:t> </a:t>
            </a:r>
            <a:r>
              <a:rPr lang="el-GR" sz="1700" dirty="0"/>
              <a:t>= όχι </a:t>
            </a:r>
            <a:r>
              <a:rPr lang="el-GR" sz="1700" b="1" dirty="0"/>
              <a:t>ξερίζωμα των παθών αλλά μεταμόρφωση </a:t>
            </a:r>
            <a:r>
              <a:rPr lang="el-GR" sz="1700" dirty="0"/>
              <a:t>(ΣΕΞ σε ΈΡΩΤΑ) Σωτηρία = Ψυχοσωματική Υγεία ΌΧΙ ΞΥΛΙΝΗ ΓΛΩΣΣΑ</a:t>
            </a:r>
          </a:p>
          <a:p>
            <a:pPr lvl="1" algn="just">
              <a:spcBef>
                <a:spcPct val="20000"/>
              </a:spcBef>
            </a:pPr>
            <a:r>
              <a:rPr lang="el-GR" sz="1700" b="1" dirty="0"/>
              <a:t>Το τέλος της Εξόδου </a:t>
            </a:r>
            <a:r>
              <a:rPr lang="el-GR" sz="1700" dirty="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lgn="just">
              <a:spcBef>
                <a:spcPct val="20000"/>
              </a:spcBef>
            </a:pPr>
            <a:r>
              <a:rPr lang="el-GR" sz="1100" dirty="0"/>
              <a:t>Ο Άνθρωπος τριαδικός όπως κι ο Θεός! ( 1 2 3)</a:t>
            </a:r>
          </a:p>
          <a:p>
            <a:endParaRPr lang="el-GR" sz="1700" dirty="0"/>
          </a:p>
        </p:txBody>
      </p:sp>
    </p:spTree>
    <p:extLst>
      <p:ext uri="{BB962C8B-B14F-4D97-AF65-F5344CB8AC3E}">
        <p14:creationId xmlns:p14="http://schemas.microsoft.com/office/powerpoint/2010/main" val="213660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85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που πρέπει να ακουστεί και όχι να </a:t>
            </a:r>
            <a:r>
              <a:rPr lang="el-GR" sz="2400" dirty="0" err="1"/>
              <a:t>ανα</a:t>
            </a:r>
            <a:r>
              <a:rPr lang="en-US" sz="2400" dirty="0"/>
              <a:t>+ </a:t>
            </a:r>
            <a:r>
              <a:rPr lang="el-GR" sz="2400" dirty="0" err="1"/>
              <a:t>Γνωστεί</a:t>
            </a:r>
            <a:r>
              <a:rPr lang="el-GR" sz="2400" dirty="0"/>
              <a:t> ενιαίο</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a:t>
            </a:r>
            <a:r>
              <a:rPr lang="el-GR" dirty="0" err="1">
                <a:highlight>
                  <a:srgbClr val="FFFF00"/>
                </a:highlight>
              </a:rPr>
              <a:t>σταθηρά</a:t>
            </a:r>
            <a:r>
              <a:rPr lang="el-GR" dirty="0">
                <a:highlight>
                  <a:srgbClr val="FFFF00"/>
                </a:highlight>
              </a:rPr>
              <a:t>!</a:t>
            </a:r>
          </a:p>
          <a:p>
            <a:pPr marL="914400" lvl="2" indent="0">
              <a:buNone/>
            </a:pPr>
            <a:endParaRPr lang="el-GR" dirty="0"/>
          </a:p>
          <a:p>
            <a:pPr lvl="2"/>
            <a:r>
              <a:rPr lang="el-GR" dirty="0"/>
              <a:t> ΚΕΙΜΕΝΟ = Συμφωνία / Κοντσέρτο  με Μέρη</a:t>
            </a:r>
            <a:r>
              <a:rPr lang="en-US" dirty="0"/>
              <a:t>!</a:t>
            </a:r>
            <a:r>
              <a:rPr lang="el-GR" dirty="0"/>
              <a:t> </a:t>
            </a:r>
          </a:p>
          <a:p>
            <a:pPr lvl="2"/>
            <a:r>
              <a:rPr lang="el-GR" dirty="0"/>
              <a:t>ΡΟΛΟ – ΕΙΛΗΤΑΡΙΟ με στήλες  («άλλη Φιλοσοφία» για να ανακαλύψεις ένα Χωρίο) </a:t>
            </a:r>
          </a:p>
          <a:p>
            <a:pPr marL="0" lvl="0" indent="0">
              <a:buNone/>
            </a:pPr>
            <a:r>
              <a:rPr lang="el-GR" sz="2000" dirty="0"/>
              <a:t>				</a:t>
            </a:r>
          </a:p>
          <a:p>
            <a:pPr lvl="0"/>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a:bodyPr>
          <a:lstStyle/>
          <a:p>
            <a:r>
              <a:rPr lang="el-GR" sz="4000" dirty="0">
                <a:solidFill>
                  <a:srgbClr val="FFFFFF"/>
                </a:solidFill>
              </a:rPr>
              <a:t>Το Κείμενο είναι «τριαδικό» (2):</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22631603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Το </a:t>
            </a:r>
            <a:r>
              <a:rPr lang="el-GR" i="1" dirty="0">
                <a:solidFill>
                  <a:srgbClr val="FFFFFF"/>
                </a:solidFill>
              </a:rPr>
              <a:t>Αφήγημα</a:t>
            </a:r>
            <a:r>
              <a:rPr lang="en-US" i="1" dirty="0">
                <a:solidFill>
                  <a:srgbClr val="FFFFFF"/>
                </a:solidFill>
              </a:rPr>
              <a:t> </a:t>
            </a:r>
            <a:r>
              <a:rPr lang="el-GR" i="1" dirty="0">
                <a:solidFill>
                  <a:srgbClr val="FFFFFF"/>
                </a:solidFill>
              </a:rPr>
              <a:t> έχει επίσης τρία (3) Συστατικά</a:t>
            </a:r>
            <a:r>
              <a:rPr lang="el-GR" dirty="0">
                <a:solidFill>
                  <a:srgbClr val="FFFFFF"/>
                </a:solidFill>
              </a:rPr>
              <a:t>: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endParaRPr lang="el-GR" dirty="0"/>
          </a:p>
          <a:p>
            <a:pPr marL="0" indent="0" algn="just">
              <a:buNone/>
            </a:pPr>
            <a:r>
              <a:rPr lang="el-GR" dirty="0"/>
              <a:t>Στο</a:t>
            </a:r>
            <a:r>
              <a:rPr lang="el-GR" b="1" dirty="0"/>
              <a:t> </a:t>
            </a:r>
            <a:r>
              <a:rPr lang="el-GR" b="1" dirty="0">
                <a:hlinkClick r:id="rId2"/>
              </a:rPr>
              <a:t>https://eclass.uoa.gr/modules/link/?course=SOCTHEOL170</a:t>
            </a:r>
            <a:r>
              <a:rPr lang="el-GR" b="1" dirty="0"/>
              <a:t> ακούστε ενεργητικά τις ασύγχρονες ΠΑΡΑΔΟΣΕΙΣ για τα ανωτέρω 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4: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Συμπερασματικά 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endParaRPr lang="el-GR" dirty="0"/>
          </a:p>
          <a:p>
            <a:pPr algn="l"/>
            <a:r>
              <a:rPr lang="el-GR" b="1" dirty="0">
                <a:latin typeface="Times New Roman" panose="02020603050405020304" pitchFamily="18" charset="0"/>
                <a:cs typeface="Times New Roman" panose="02020603050405020304" pitchFamily="18" charset="0"/>
              </a:rPr>
              <a:t>Άκου </a:t>
            </a:r>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10000"/>
          </a:bodyPr>
          <a:lstStyle/>
          <a:p>
            <a:endParaRPr lang="el-GR" sz="2200" dirty="0"/>
          </a:p>
          <a:p>
            <a:pPr indent="228600">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Θέλεις να μάθεις να την μελετάς σε  αλληλουχία με τη ζωή;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Θέλεις να την αποστηθίσεις ως λόγο του Θεού και ταυτόχρονα να την αφομοιώσεις και να την κάνεις προσευχή;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Θέλεις να την ζήσεις ως μήνυμα που σε κάνει ευτυχισμένο και σε κάνει να γιορτάζεις; Πήγαινε στην Αφρική!</a:t>
            </a:r>
          </a:p>
          <a:p>
            <a:pPr indent="228600">
              <a:spcAft>
                <a:spcPts val="1000"/>
              </a:spcAft>
            </a:pPr>
            <a:r>
              <a:rPr lang="el-GR" sz="2200" b="1" i="1" dirty="0">
                <a:latin typeface="Times New Roman" panose="02020603050405020304" pitchFamily="18" charset="0"/>
                <a:ea typeface="Calibri" panose="020F0502020204030204" pitchFamily="34" charset="0"/>
                <a:cs typeface="Arial" panose="020B0604020202020204" pitchFamily="34" charset="0"/>
              </a:rPr>
              <a:t>Άκου (βάζοντας ελληνικούς Υπότιτλους από τις Ρυθμίσεις)</a:t>
            </a:r>
            <a:r>
              <a:rPr lang="el-GR" sz="2200" b="1" i="1" dirty="0" err="1">
                <a:latin typeface="Times New Roman" panose="02020603050405020304" pitchFamily="18" charset="0"/>
                <a:ea typeface="Calibri" panose="020F0502020204030204" pitchFamily="34" charset="0"/>
                <a:cs typeface="Arial" panose="020B0604020202020204" pitchFamily="34" charset="0"/>
              </a:rPr>
              <a:t>Πόλύ</a:t>
            </a:r>
            <a:r>
              <a:rPr lang="el-GR" sz="2200" b="1" i="1" dirty="0">
                <a:latin typeface="Times New Roman" panose="02020603050405020304" pitchFamily="18" charset="0"/>
                <a:ea typeface="Calibri" panose="020F0502020204030204" pitchFamily="34" charset="0"/>
                <a:cs typeface="Arial" panose="020B0604020202020204" pitchFamily="34" charset="0"/>
              </a:rPr>
              <a:t> σημαντική όλη η Σειρά!!! </a:t>
            </a:r>
            <a:r>
              <a:rPr lang="el-GR" sz="24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F1F90-5FFB-4C3A-9EAD-FF22958A6EF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50B3677-E0B0-0D82-FAA0-C163392FBC0F}"/>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64759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a:solidFill>
                  <a:schemeClr val="bg1"/>
                </a:solidFill>
              </a:rPr>
              <a:t> </a:t>
            </a:r>
            <a:r>
              <a:rPr lang="el-GR" b="1">
                <a:solidFill>
                  <a:schemeClr val="bg1"/>
                </a:solidFill>
              </a:rPr>
              <a:t>Κεφάλαιο 5: Δουλεύω με μια Περικοπή</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ΣΤΟΧΟΙ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382167217"/>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304518131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a:bodyPr>
          <a:lstStyle/>
          <a:p>
            <a:r>
              <a:rPr lang="el-GR" sz="4800" b="1" dirty="0"/>
              <a:t>Τεχνική</a:t>
            </a:r>
            <a:r>
              <a:rPr lang="el-GR" sz="4800" dirty="0"/>
              <a:t> Παιδαγωγική:</a:t>
            </a:r>
            <a:br>
              <a:rPr lang="el-GR" sz="4800" dirty="0"/>
            </a:br>
            <a:r>
              <a:rPr lang="el-GR" sz="4800" dirty="0"/>
              <a:t> τρία στάδια.</a:t>
            </a:r>
            <a:br>
              <a:rPr lang="el-GR" sz="4800" dirty="0"/>
            </a:br>
            <a:br>
              <a:rPr lang="el-GR" sz="4800" dirty="0"/>
            </a:br>
            <a:r>
              <a:rPr lang="el-GR" sz="4800" dirty="0"/>
              <a:t>Θεολόγος αρχικά ο</a:t>
            </a:r>
            <a:br>
              <a:rPr lang="el-GR" sz="4800" dirty="0"/>
            </a:br>
            <a:r>
              <a:rPr lang="el-GR" sz="4800" dirty="0"/>
              <a:t>«Καλλιτέχνης»</a:t>
            </a:r>
            <a:br>
              <a:rPr lang="el-GR" sz="4800" dirty="0"/>
            </a:br>
            <a:r>
              <a:rPr lang="el-GR" sz="4800" dirty="0"/>
              <a:t>(Συνθέτης ύμνων)</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17020931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841248" y="548640"/>
            <a:ext cx="3600860" cy="5431536"/>
          </a:xfrm>
        </p:spPr>
        <p:txBody>
          <a:bodyPr>
            <a:normAutofit/>
          </a:bodyPr>
          <a:lstStyle/>
          <a:p>
            <a:r>
              <a:rPr lang="el-GR" sz="5400" dirty="0"/>
              <a:t>1</a:t>
            </a:r>
            <a:r>
              <a:rPr lang="el-GR" sz="5400" baseline="30000" dirty="0"/>
              <a:t>ο</a:t>
            </a:r>
            <a:r>
              <a:rPr lang="el-GR" sz="5400" dirty="0"/>
              <a:t> Στάδιο: </a:t>
            </a:r>
            <a:r>
              <a:rPr lang="el-GR" sz="5400" b="1" i="1" dirty="0"/>
              <a:t>Καθ’ ΟΔΟΝ</a:t>
            </a:r>
            <a:br>
              <a:rPr lang="el-GR" sz="5400" b="1" i="1" dirty="0"/>
            </a:br>
            <a:r>
              <a:rPr lang="el-GR" sz="5400" b="1" i="1" dirty="0"/>
              <a:t>(</a:t>
            </a:r>
            <a:r>
              <a:rPr lang="en-US" sz="5400" b="1" i="1" dirty="0"/>
              <a:t>keep Walking)</a:t>
            </a:r>
            <a:endParaRPr lang="el-GR" sz="5400" b="1" i="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5126418" y="552091"/>
            <a:ext cx="6224335" cy="5431536"/>
          </a:xfrm>
        </p:spPr>
        <p:txBody>
          <a:bodyPr anchor="ctr">
            <a:normAutofit/>
          </a:bodyPr>
          <a:lstStyle/>
          <a:p>
            <a:endParaRPr lang="el-GR" sz="2200" dirty="0"/>
          </a:p>
          <a:p>
            <a:r>
              <a:rPr lang="el-GR" sz="2200" b="1" i="1" dirty="0"/>
              <a:t>Ακούω Ενεργητικά </a:t>
            </a:r>
            <a:r>
              <a:rPr lang="el-GR" sz="2200" dirty="0"/>
              <a:t>Κείμενα</a:t>
            </a:r>
            <a:endParaRPr lang="en-US" sz="2200" dirty="0"/>
          </a:p>
          <a:p>
            <a:r>
              <a:rPr lang="el-GR" sz="2200" dirty="0"/>
              <a:t>ως μέλη μιας Συμφωνίας – ενός Κοντσέρτου:  </a:t>
            </a:r>
            <a:r>
              <a:rPr lang="de-DE" sz="2200" dirty="0">
                <a:hlinkClick r:id="rId2"/>
              </a:rPr>
              <a:t>https://podcastaddict.com/podcast/the-agpeya-in-traditional-english/3834742</a:t>
            </a:r>
            <a:r>
              <a:rPr lang="el-GR" sz="2200" dirty="0"/>
              <a:t> </a:t>
            </a:r>
          </a:p>
          <a:p>
            <a:r>
              <a:rPr lang="el-GR" sz="2200" dirty="0"/>
              <a:t>Μετατρέπω σε Εικόνες – «Σινεμά» (Τέχνη τεχνών)</a:t>
            </a:r>
          </a:p>
          <a:p>
            <a:pPr marL="0" indent="0">
              <a:buNone/>
            </a:pPr>
            <a:endParaRPr lang="el-GR" sz="2200" dirty="0"/>
          </a:p>
        </p:txBody>
      </p:sp>
    </p:spTree>
    <p:extLst>
      <p:ext uri="{BB962C8B-B14F-4D97-AF65-F5344CB8AC3E}">
        <p14:creationId xmlns:p14="http://schemas.microsoft.com/office/powerpoint/2010/main" val="313290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i="1" dirty="0"/>
              <a:t>2</a:t>
            </a:r>
            <a:r>
              <a:rPr lang="el-GR" sz="3600" b="1" i="1" baseline="30000" dirty="0"/>
              <a:t>Ο</a:t>
            </a:r>
            <a:r>
              <a:rPr lang="el-GR" sz="3600" b="1" i="1" dirty="0"/>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a:t>
            </a:r>
            <a:r>
              <a:rPr lang="el-GR" dirty="0" err="1"/>
              <a:t>ουσιαστικλά</a:t>
            </a:r>
            <a:r>
              <a:rPr lang="el-GR" dirty="0"/>
              <a:t> σε ολόκληρα Κείμενα)</a:t>
            </a:r>
          </a:p>
          <a:p>
            <a:r>
              <a:rPr lang="el-GR" dirty="0">
                <a:highlight>
                  <a:srgbClr val="FFFF00"/>
                </a:highlight>
              </a:rPr>
              <a:t>Κιτρινίζω </a:t>
            </a:r>
            <a:r>
              <a:rPr lang="el-GR" dirty="0"/>
              <a:t>την αποκορύφωση του Κειμένου (κέντρο ή επίλογος)</a:t>
            </a:r>
          </a:p>
        </p:txBody>
      </p:sp>
    </p:spTree>
    <p:extLst>
      <p:ext uri="{BB962C8B-B14F-4D97-AF65-F5344CB8AC3E}">
        <p14:creationId xmlns:p14="http://schemas.microsoft.com/office/powerpoint/2010/main" val="75454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σήμερα (τον 21</a:t>
            </a:r>
            <a:r>
              <a:rPr lang="el-GR" sz="3700" baseline="30000">
                <a:solidFill>
                  <a:schemeClr val="bg1"/>
                </a:solidFill>
                <a:latin typeface="Times New Roman" panose="02020603050405020304" pitchFamily="18" charset="0"/>
                <a:ea typeface="Calibri" panose="020F0502020204030204" pitchFamily="34" charset="0"/>
                <a:cs typeface="Arial" panose="020B0604020202020204" pitchFamily="34" charset="0"/>
              </a:rPr>
              <a:t>ο</a:t>
            </a:r>
            <a:r>
              <a:rPr lang="el-GR" sz="3700">
                <a:solidFill>
                  <a:schemeClr val="bg1"/>
                </a:solidFill>
                <a:latin typeface="Times New Roman" panose="02020603050405020304" pitchFamily="18" charset="0"/>
                <a:ea typeface="Calibri" panose="020F0502020204030204" pitchFamily="34" charset="0"/>
                <a:cs typeface="Arial" panose="020B0604020202020204" pitchFamily="34" charset="0"/>
              </a:rPr>
              <a:t> αι.) είναι:</a:t>
            </a:r>
            <a:br>
              <a:rPr lang="el-GR" sz="370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a:bodyPr>
          <a:lstStyle/>
          <a:p>
            <a:pPr marL="900430" indent="-180340">
              <a:spcAft>
                <a:spcPts val="1000"/>
              </a:spcAft>
            </a:pPr>
            <a:r>
              <a:rPr lang="el-GR" sz="1300" b="1" i="1" dirty="0">
                <a:effectLst/>
                <a:latin typeface="Times New Roman" panose="02020603050405020304" pitchFamily="18" charset="0"/>
                <a:ea typeface="Calibri" panose="020F0502020204030204" pitchFamily="34" charset="0"/>
                <a:cs typeface="Arial" panose="020B0604020202020204" pitchFamily="34" charset="0"/>
              </a:rPr>
              <a:t>Α. </a:t>
            </a:r>
            <a:r>
              <a:rPr lang="el-GR" sz="1300" b="1" i="1" dirty="0">
                <a:latin typeface="Times New Roman" panose="02020603050405020304" pitchFamily="18" charset="0"/>
                <a:ea typeface="Calibri" panose="020F0502020204030204" pitchFamily="34" charset="0"/>
                <a:cs typeface="Arial" panose="020B0604020202020204" pitchFamily="34" charset="0"/>
              </a:rPr>
              <a:t>Ι</a:t>
            </a:r>
            <a:r>
              <a:rPr lang="el-GR" sz="1300" dirty="0">
                <a:effectLst/>
                <a:latin typeface="Times New Roman" panose="02020603050405020304" pitchFamily="18" charset="0"/>
                <a:ea typeface="Calibri" panose="020F0502020204030204" pitchFamily="34" charset="0"/>
                <a:cs typeface="Arial" panose="020B0604020202020204" pitchFamily="34" charset="0"/>
              </a:rPr>
              <a:t>διωτικό Κείμενο (</a:t>
            </a:r>
            <a:r>
              <a:rPr lang="el-GR" sz="1300" dirty="0" err="1">
                <a:effectLst/>
                <a:latin typeface="Times New Roman" panose="02020603050405020304" pitchFamily="18" charset="0"/>
                <a:ea typeface="Calibri" panose="020F0502020204030204" pitchFamily="34" charset="0"/>
                <a:cs typeface="Arial" panose="020B0604020202020204" pitchFamily="34" charset="0"/>
              </a:rPr>
              <a:t>πρβλ</a:t>
            </a:r>
            <a:r>
              <a:rPr lang="el-GR" sz="1300" dirty="0">
                <a:effectLst/>
                <a:latin typeface="Times New Roman" panose="02020603050405020304" pitchFamily="18" charset="0"/>
                <a:ea typeface="Calibri" panose="020F0502020204030204" pitchFamily="34" charset="0"/>
                <a:cs typeface="Arial" panose="020B0604020202020204" pitchFamily="34" charset="0"/>
              </a:rPr>
              <a:t>. </a:t>
            </a:r>
            <a:r>
              <a:rPr lang="el-GR" sz="13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ξενοδοχείο </a:t>
            </a:r>
            <a:r>
              <a:rPr lang="en-US" sz="13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HILTON</a:t>
            </a:r>
            <a:r>
              <a:rPr lang="el-GR" sz="13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πάντα μία στο συρτάρι!</a:t>
            </a:r>
            <a:r>
              <a:rPr lang="en-US" sz="1300" dirty="0">
                <a:effectLst/>
                <a:latin typeface="Times New Roman" panose="02020603050405020304" pitchFamily="18" charset="0"/>
                <a:ea typeface="Calibri" panose="020F0502020204030204" pitchFamily="34" charset="0"/>
                <a:cs typeface="Arial" panose="020B0604020202020204" pitchFamily="34" charset="0"/>
              </a:rPr>
              <a:t>)</a:t>
            </a:r>
            <a:r>
              <a:rPr lang="el-GR" sz="1300" dirty="0">
                <a:effectLst/>
                <a:latin typeface="Times New Roman" panose="02020603050405020304" pitchFamily="18" charset="0"/>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300" dirty="0">
                <a:effectLst/>
                <a:latin typeface="Times New Roman" panose="02020603050405020304" pitchFamily="18" charset="0"/>
                <a:ea typeface="Calibri" panose="020F0502020204030204" pitchFamily="34" charset="0"/>
                <a:cs typeface="Arial" panose="020B0604020202020204" pitchFamily="34" charset="0"/>
              </a:rPr>
              <a:t>by heart</a:t>
            </a:r>
            <a:r>
              <a:rPr lang="el-GR" sz="1300" dirty="0">
                <a:effectLst/>
                <a:latin typeface="Times New Roman" panose="02020603050405020304" pitchFamily="18" charset="0"/>
                <a:ea typeface="Calibri" panose="020F0502020204030204" pitchFamily="34" charset="0"/>
                <a:cs typeface="Arial" panose="020B0604020202020204" pitchFamily="34" charset="0"/>
              </a:rPr>
              <a:t>.</a:t>
            </a:r>
            <a:endParaRPr lang="el-GR" sz="13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spcAft>
                <a:spcPts val="1000"/>
              </a:spcAft>
            </a:pPr>
            <a:r>
              <a:rPr lang="el-GR" sz="1300" b="1" i="1" dirty="0">
                <a:effectLst/>
                <a:latin typeface="Times New Roman" panose="02020603050405020304" pitchFamily="18" charset="0"/>
                <a:ea typeface="Calibri" panose="020F0502020204030204" pitchFamily="34" charset="0"/>
                <a:cs typeface="Arial" panose="020B0604020202020204" pitchFamily="34" charset="0"/>
              </a:rPr>
              <a:t>Β. </a:t>
            </a:r>
            <a:r>
              <a:rPr lang="el-GR" sz="1300" b="1" i="1" dirty="0">
                <a:latin typeface="Times New Roman" panose="02020603050405020304" pitchFamily="18" charset="0"/>
                <a:ea typeface="Calibri" panose="020F0502020204030204" pitchFamily="34" charset="0"/>
                <a:cs typeface="Arial" panose="020B0604020202020204" pitchFamily="34" charset="0"/>
              </a:rPr>
              <a:t>Π</a:t>
            </a:r>
            <a:r>
              <a:rPr lang="el-GR" sz="1300" dirty="0">
                <a:effectLst/>
                <a:latin typeface="Times New Roman" panose="02020603050405020304" pitchFamily="18" charset="0"/>
                <a:ea typeface="Calibri" panose="020F0502020204030204" pitchFamily="34" charset="0"/>
                <a:cs typeface="Arial" panose="020B0604020202020204" pitchFamily="34" charset="0"/>
              </a:rPr>
              <a:t>ολιτιστικό Αγαθό: έχει σφραγίσει ανεξίτηλα τον «δυτικό» κόσμο</a:t>
            </a:r>
            <a:r>
              <a:rPr lang="el-GR" sz="1300" dirty="0">
                <a:latin typeface="Times New Roman" panose="02020603050405020304" pitchFamily="18" charset="0"/>
                <a:ea typeface="Calibri" panose="020F0502020204030204" pitchFamily="34" charset="0"/>
                <a:cs typeface="Arial" panose="020B0604020202020204" pitchFamily="34" charset="0"/>
              </a:rPr>
              <a:t>, ο οποίος συνεχώς απαρνείται την «Ταυτότητά» του. Βάση μοναδική </a:t>
            </a:r>
            <a:r>
              <a:rPr lang="el-GR" sz="1300" dirty="0" err="1">
                <a:latin typeface="Times New Roman" panose="02020603050405020304" pitchFamily="18" charset="0"/>
                <a:ea typeface="Calibri" panose="020F0502020204030204" pitchFamily="34" charset="0"/>
                <a:cs typeface="Arial" panose="020B0604020202020204" pitchFamily="34" charset="0"/>
              </a:rPr>
              <a:t>διαΛόγου</a:t>
            </a:r>
            <a:r>
              <a:rPr lang="el-GR" sz="1300" dirty="0">
                <a:latin typeface="Times New Roman" panose="02020603050405020304" pitchFamily="18" charset="0"/>
                <a:ea typeface="Calibri" panose="020F0502020204030204" pitchFamily="34" charset="0"/>
                <a:cs typeface="Arial" panose="020B0604020202020204" pitchFamily="34" charset="0"/>
              </a:rPr>
              <a:t> με το Ισλάμ και τον Ισραήλ.</a:t>
            </a:r>
            <a:endParaRPr lang="el-GR" sz="13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spcAft>
                <a:spcPts val="1000"/>
              </a:spcAft>
            </a:pPr>
            <a:r>
              <a:rPr lang="el-GR" sz="1300" b="1" i="1" dirty="0">
                <a:effectLst/>
                <a:latin typeface="Times New Roman" panose="02020603050405020304" pitchFamily="18" charset="0"/>
                <a:ea typeface="Calibri" panose="020F0502020204030204" pitchFamily="34" charset="0"/>
                <a:cs typeface="Arial" panose="020B0604020202020204" pitchFamily="34" charset="0"/>
              </a:rPr>
              <a:t>Γ. </a:t>
            </a:r>
            <a:r>
              <a:rPr lang="el-GR" sz="1300" b="1" i="1" dirty="0">
                <a:latin typeface="Times New Roman" panose="02020603050405020304" pitchFamily="18" charset="0"/>
                <a:ea typeface="Calibri" panose="020F0502020204030204" pitchFamily="34" charset="0"/>
                <a:cs typeface="Arial" panose="020B0604020202020204" pitchFamily="34" charset="0"/>
              </a:rPr>
              <a:t>Β</a:t>
            </a:r>
            <a:r>
              <a:rPr lang="el-GR" sz="1300" dirty="0">
                <a:effectLst/>
                <a:latin typeface="Times New Roman" panose="02020603050405020304" pitchFamily="18" charset="0"/>
                <a:ea typeface="Calibri" panose="020F0502020204030204" pitchFamily="34" charset="0"/>
                <a:cs typeface="Arial" panose="020B0604020202020204" pitchFamily="34" charset="0"/>
              </a:rPr>
              <a:t>ίβλος «Κοινότητας απεξάρτησης» / Εκκλησίας (Πρώτη Διαθήκη και «Συναγωγή»), όπου ως βιβλίο «</a:t>
            </a:r>
            <a:r>
              <a:rPr lang="el-GR" sz="1300" dirty="0" err="1">
                <a:effectLst/>
                <a:latin typeface="Times New Roman" panose="02020603050405020304" pitchFamily="18" charset="0"/>
                <a:ea typeface="Calibri" panose="020F0502020204030204" pitchFamily="34" charset="0"/>
                <a:cs typeface="Arial" panose="020B0604020202020204" pitchFamily="34" charset="0"/>
              </a:rPr>
              <a:t>συμ+βολίζει</a:t>
            </a:r>
            <a:r>
              <a:rPr lang="el-GR" sz="1300" dirty="0">
                <a:effectLst/>
                <a:latin typeface="Times New Roman" panose="02020603050405020304" pitchFamily="18" charset="0"/>
                <a:ea typeface="Calibri" panose="020F0502020204030204" pitchFamily="34" charset="0"/>
                <a:cs typeface="Arial" panose="020B0604020202020204" pitchFamily="34" charset="0"/>
              </a:rPr>
              <a:t>» την ίδια την Παρουσία και τη Μαρτυρία του </a:t>
            </a:r>
            <a:r>
              <a:rPr lang="el-GR" sz="1300" dirty="0" err="1">
                <a:effectLst/>
                <a:latin typeface="Times New Roman" panose="02020603050405020304" pitchFamily="18" charset="0"/>
                <a:ea typeface="Calibri" panose="020F0502020204030204" pitchFamily="34" charset="0"/>
                <a:cs typeface="Arial" panose="020B0604020202020204" pitchFamily="34" charset="0"/>
              </a:rPr>
              <a:t>Αναστάντος</a:t>
            </a:r>
            <a:r>
              <a:rPr lang="el-GR" sz="1300" dirty="0">
                <a:effectLst/>
                <a:latin typeface="Times New Roman" panose="02020603050405020304" pitchFamily="18" charset="0"/>
                <a:ea typeface="Calibri" panose="020F0502020204030204" pitchFamily="34" charset="0"/>
                <a:cs typeface="Arial" panose="020B0604020202020204" pitchFamily="34" charset="0"/>
              </a:rPr>
              <a:t> ανάμεσά μας. </a:t>
            </a:r>
            <a:endParaRPr lang="en-US" sz="1300" dirty="0">
              <a:effectLst/>
              <a:latin typeface="Times New Roman" panose="02020603050405020304" pitchFamily="18" charset="0"/>
              <a:ea typeface="Calibri" panose="020F0502020204030204" pitchFamily="34" charset="0"/>
              <a:cs typeface="Arial" panose="020B0604020202020204" pitchFamily="34" charset="0"/>
            </a:endParaRPr>
          </a:p>
          <a:p>
            <a:pPr marL="900430" indent="-180340">
              <a:spcAft>
                <a:spcPts val="1000"/>
              </a:spcAft>
            </a:pPr>
            <a:r>
              <a:rPr lang="el-GR" sz="1300" dirty="0">
                <a:latin typeface="Times New Roman" panose="02020603050405020304" pitchFamily="18" charset="0"/>
                <a:ea typeface="Calibri" panose="020F0502020204030204" pitchFamily="34" charset="0"/>
                <a:cs typeface="Arial" panose="020B0604020202020204" pitchFamily="34" charset="0"/>
              </a:rPr>
              <a:t>Συνεπώς είναι «μια βιβλιοθήκη» </a:t>
            </a:r>
            <a:r>
              <a:rPr lang="el-GR" sz="1300" dirty="0">
                <a:effectLst/>
                <a:latin typeface="Times New Roman" panose="02020603050405020304" pitchFamily="18" charset="0"/>
                <a:ea typeface="Calibri" panose="020F0502020204030204" pitchFamily="34" charset="0"/>
                <a:cs typeface="Arial" panose="020B0604020202020204" pitchFamily="34" charset="0"/>
              </a:rPr>
              <a:t>που </a:t>
            </a:r>
            <a:r>
              <a:rPr lang="el-GR" sz="1300" i="1" dirty="0">
                <a:effectLst/>
                <a:latin typeface="Times New Roman" panose="02020603050405020304" pitchFamily="18" charset="0"/>
                <a:ea typeface="Calibri" panose="020F0502020204030204" pitchFamily="34" charset="0"/>
                <a:cs typeface="Arial" panose="020B0604020202020204" pitchFamily="34" charset="0"/>
              </a:rPr>
              <a:t>μεταλαμβάνεται </a:t>
            </a:r>
            <a:r>
              <a:rPr lang="el-GR" sz="1300" dirty="0">
                <a:effectLst/>
                <a:latin typeface="Times New Roman" panose="02020603050405020304" pitchFamily="18" charset="0"/>
                <a:ea typeface="Calibri" panose="020F0502020204030204" pitchFamily="34" charset="0"/>
                <a:cs typeface="Arial" panose="020B0604020202020204" pitchFamily="34" charset="0"/>
              </a:rPr>
              <a:t>μέσω της </a:t>
            </a:r>
            <a:r>
              <a:rPr lang="el-GR" sz="1300" b="1" dirty="0">
                <a:effectLst/>
                <a:latin typeface="Times New Roman" panose="02020603050405020304" pitchFamily="18" charset="0"/>
                <a:ea typeface="Calibri" panose="020F0502020204030204" pitchFamily="34" charset="0"/>
                <a:cs typeface="Arial" panose="020B0604020202020204" pitchFamily="34" charset="0"/>
              </a:rPr>
              <a:t>Λατρείας και της Πατερικής Ερμηνείας </a:t>
            </a:r>
            <a:r>
              <a:rPr lang="el-GR" sz="1300" dirty="0">
                <a:effectLst/>
                <a:latin typeface="Times New Roman" panose="02020603050405020304" pitchFamily="18" charset="0"/>
                <a:ea typeface="Calibri" panose="020F0502020204030204" pitchFamily="34" charset="0"/>
                <a:cs typeface="Arial" panose="020B0604020202020204" pitchFamily="34" charset="0"/>
              </a:rPr>
              <a:t>και προσλαμβάνεται από την </a:t>
            </a:r>
            <a:r>
              <a:rPr lang="el-GR" sz="1300" b="1" dirty="0">
                <a:effectLst/>
                <a:latin typeface="Times New Roman" panose="02020603050405020304" pitchFamily="18" charset="0"/>
                <a:ea typeface="Calibri" panose="020F0502020204030204" pitchFamily="34" charset="0"/>
                <a:cs typeface="Arial" panose="020B0604020202020204" pitchFamily="34" charset="0"/>
              </a:rPr>
              <a:t>Τέχνη και τη Φιλολογία </a:t>
            </a:r>
            <a:r>
              <a:rPr lang="el-GR" sz="1300" dirty="0">
                <a:effectLst/>
                <a:latin typeface="Times New Roman" panose="02020603050405020304" pitchFamily="18" charset="0"/>
                <a:ea typeface="Calibri" panose="020F0502020204030204" pitchFamily="34" charset="0"/>
                <a:cs typeface="Arial" panose="020B0604020202020204" pitchFamily="34" charset="0"/>
              </a:rPr>
              <a:t>ανακαλώντας επίσης ιστορικούς σταθμούς της εκπληκτικής συμπόρευσης του Θεού με το «πήλινο πλάσμα» Του, που φέρει όμως τα δικά Του αποτυπώματα. </a:t>
            </a:r>
          </a:p>
          <a:p>
            <a:pPr marL="900430" indent="-180340">
              <a:spcAft>
                <a:spcPts val="1000"/>
              </a:spcAft>
            </a:pPr>
            <a:r>
              <a:rPr lang="el-GR" sz="1300" dirty="0">
                <a:effectLst/>
                <a:latin typeface="Times New Roman" panose="02020603050405020304" pitchFamily="18" charset="0"/>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αλλά και αναβίωση των Γεγονότων μέσω της σύναξης ή / και της λατρείας.</a:t>
            </a:r>
            <a:r>
              <a:rPr lang="el-GR" sz="1300" i="1" dirty="0">
                <a:effectLst/>
                <a:latin typeface="Times New Roman" panose="02020603050405020304" pitchFamily="18" charset="0"/>
                <a:ea typeface="Calibri" panose="020F0502020204030204" pitchFamily="34" charset="0"/>
                <a:cs typeface="Arial" panose="020B0604020202020204" pitchFamily="34" charset="0"/>
              </a:rPr>
              <a:t> </a:t>
            </a:r>
            <a:endParaRPr lang="el-GR" sz="1300" dirty="0">
              <a:effectLst/>
              <a:latin typeface="Calibri" panose="020F0502020204030204" pitchFamily="34" charset="0"/>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a:solidFill>
                  <a:srgbClr val="FFFFFF"/>
                </a:solidFill>
              </a:rPr>
              <a:t>Κρίσιμο Ερώτημα</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a:t>
            </a:r>
            <a:r>
              <a:rPr lang="el-GR" sz="2400" dirty="0" err="1"/>
              <a:t>καθ’οδόν</a:t>
            </a:r>
            <a:r>
              <a:rPr lang="el-GR" sz="2400" dirty="0"/>
              <a:t>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π</a:t>
            </a:r>
            <a:r>
              <a:rPr lang="en-US" sz="3700" b="1" dirty="0" err="1"/>
              <a:t>άνω</a:t>
            </a:r>
            <a:r>
              <a:rPr lang="en-US" sz="3700" b="1" dirty="0"/>
              <a:t> -  «</a:t>
            </a:r>
            <a:r>
              <a:rPr lang="en-US" sz="3700" b="1" dirty="0" err="1"/>
              <a:t>Σχέδι</a:t>
            </a:r>
            <a:r>
              <a:rPr lang="en-US" sz="3700" b="1" dirty="0"/>
              <a:t>α» (Κόμικς) και Σημεία (ερωτηματικό, θαυμαστικό…) δεξιά</a:t>
            </a:r>
            <a:endParaRPr lang="en-US" sz="3700"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a:p>
            <a:r>
              <a:rPr lang="en-US" sz="2000">
                <a:solidFill>
                  <a:schemeClr val="tx1"/>
                </a:solidFill>
              </a:rPr>
              <a:t>Δεν διστάζω να Μουτζουρώνω – Αφήνω λέξεις – κλειδιά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p:txBody>
          <a:bodyPr/>
          <a:lstStyle/>
          <a:p>
            <a:pPr algn="ctr"/>
            <a:r>
              <a:rPr lang="en-US" b="1" dirty="0"/>
              <a:t>POZEK</a:t>
            </a:r>
            <a:r>
              <a:rPr lang="el-GR" b="1" dirty="0"/>
              <a:t> (Πίνακας «Σκηνοθεσίας»)</a:t>
            </a:r>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2987849170"/>
              </p:ext>
            </p:extLst>
          </p:nvPr>
        </p:nvGraphicFramePr>
        <p:xfrm>
          <a:off x="1534160" y="2011680"/>
          <a:ext cx="9692641" cy="3657600"/>
        </p:xfrm>
        <a:graphic>
          <a:graphicData uri="http://schemas.openxmlformats.org/drawingml/2006/table">
            <a:tbl>
              <a:tblPr firstRow="1" firstCol="1" bandRow="1" bandCol="1">
                <a:tableStyleId>{5C22544A-7EE6-4342-B048-85BDC9FD1C3A}</a:tableStyleId>
              </a:tblPr>
              <a:tblGrid>
                <a:gridCol w="1897128">
                  <a:extLst>
                    <a:ext uri="{9D8B030D-6E8A-4147-A177-3AD203B41FA5}">
                      <a16:colId xmlns:a16="http://schemas.microsoft.com/office/drawing/2014/main" val="1669461981"/>
                    </a:ext>
                  </a:extLst>
                </a:gridCol>
                <a:gridCol w="1916464">
                  <a:extLst>
                    <a:ext uri="{9D8B030D-6E8A-4147-A177-3AD203B41FA5}">
                      <a16:colId xmlns:a16="http://schemas.microsoft.com/office/drawing/2014/main" val="3480932517"/>
                    </a:ext>
                  </a:extLst>
                </a:gridCol>
                <a:gridCol w="1936936">
                  <a:extLst>
                    <a:ext uri="{9D8B030D-6E8A-4147-A177-3AD203B41FA5}">
                      <a16:colId xmlns:a16="http://schemas.microsoft.com/office/drawing/2014/main" val="2507954445"/>
                    </a:ext>
                  </a:extLst>
                </a:gridCol>
                <a:gridCol w="2012002">
                  <a:extLst>
                    <a:ext uri="{9D8B030D-6E8A-4147-A177-3AD203B41FA5}">
                      <a16:colId xmlns:a16="http://schemas.microsoft.com/office/drawing/2014/main" val="3158008876"/>
                    </a:ext>
                  </a:extLst>
                </a:gridCol>
                <a:gridCol w="1930111">
                  <a:extLst>
                    <a:ext uri="{9D8B030D-6E8A-4147-A177-3AD203B41FA5}">
                      <a16:colId xmlns:a16="http://schemas.microsoft.com/office/drawing/2014/main" val="2332953685"/>
                    </a:ext>
                  </a:extLst>
                </a:gridCol>
              </a:tblGrid>
              <a:tr h="802463">
                <a:tc>
                  <a:txBody>
                    <a:bodyPr/>
                    <a:lstStyle/>
                    <a:p>
                      <a:pPr algn="just">
                        <a:lnSpc>
                          <a:spcPct val="150000"/>
                        </a:lnSpc>
                        <a:spcAft>
                          <a:spcPts val="1000"/>
                        </a:spcAft>
                      </a:pPr>
                      <a:r>
                        <a:rPr lang="el-GR" sz="1200">
                          <a:effectLst/>
                        </a:rPr>
                        <a:t>Σκηνές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Πρωταγωνιστές</a:t>
                      </a:r>
                    </a:p>
                    <a:p>
                      <a:pPr algn="just">
                        <a:lnSpc>
                          <a:spcPct val="150000"/>
                        </a:lnSpc>
                        <a:spcAft>
                          <a:spcPts val="1000"/>
                        </a:spcAft>
                      </a:pPr>
                      <a:r>
                        <a:rPr lang="el-GR" sz="1200" dirty="0">
                          <a:effectLst/>
                          <a:latin typeface="Calibri" panose="020F0502020204030204" pitchFamily="34" charset="0"/>
                          <a:ea typeface="Calibri" panose="020F0502020204030204" pitchFamily="34" charset="0"/>
                          <a:cs typeface="Arial" panose="020B0604020202020204" pitchFamily="34" charset="0"/>
                        </a:rPr>
                        <a:t>(</a:t>
                      </a:r>
                      <a:r>
                        <a:rPr lang="el-GR" sz="1200" dirty="0" err="1">
                          <a:effectLst/>
                          <a:latin typeface="Calibri" panose="020F0502020204030204" pitchFamily="34" charset="0"/>
                          <a:ea typeface="Calibri" panose="020F0502020204030204" pitchFamily="34" charset="0"/>
                          <a:cs typeface="Arial" panose="020B0604020202020204" pitchFamily="34" charset="0"/>
                        </a:rPr>
                        <a:t>Ηρωίδες</a:t>
                      </a:r>
                      <a:r>
                        <a:rPr lang="el-GR" sz="1200" dirty="0">
                          <a:effectLst/>
                          <a:latin typeface="Calibri" panose="020F0502020204030204" pitchFamily="34" charset="0"/>
                          <a:ea typeface="Calibri" panose="020F0502020204030204" pitchFamily="34" charset="0"/>
                          <a:cs typeface="Arial" panose="020B0604020202020204" pitchFamily="34" charset="0"/>
                        </a:rPr>
                        <a:t> και Ήρωες)</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Πληροφορίες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Εντυπώσεις αισθήσεων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Αισθήματα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50366"/>
                  </a:ext>
                </a:extLst>
              </a:tr>
              <a:tr h="2855137">
                <a:tc>
                  <a:txBody>
                    <a:bodyPr/>
                    <a:lstStyle/>
                    <a:p>
                      <a:pPr algn="just">
                        <a:lnSpc>
                          <a:spcPct val="150000"/>
                        </a:lnSpc>
                        <a:spcAft>
                          <a:spcPts val="1000"/>
                        </a:spcAft>
                      </a:pPr>
                      <a:r>
                        <a:rPr lang="el-GR" sz="1200" dirty="0">
                          <a:effectLst/>
                        </a:rPr>
                        <a:t>1. ΒΑΖΩ ΕΝΑΛΛΑΚΤΙΚΟΥΣ ΤΙΤΛΟΥΣ</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 Τόπος: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Χρόνος:</a:t>
                      </a:r>
                      <a:endParaRPr lang="el-GR" sz="1100">
                        <a:effectLst/>
                      </a:endParaRPr>
                    </a:p>
                    <a:p>
                      <a:pPr algn="just">
                        <a:lnSpc>
                          <a:spcPct val="150000"/>
                        </a:lnSpc>
                        <a:spcAft>
                          <a:spcPts val="1000"/>
                        </a:spcAft>
                      </a:pPr>
                      <a:r>
                        <a:rPr lang="el-GR" sz="1200">
                          <a:effectLst/>
                        </a:rPr>
                        <a:t>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Όραση </a:t>
                      </a:r>
                      <a:endParaRPr lang="el-GR" sz="1100" dirty="0">
                        <a:effectLst/>
                      </a:endParaRPr>
                    </a:p>
                    <a:p>
                      <a:pPr algn="just">
                        <a:lnSpc>
                          <a:spcPct val="150000"/>
                        </a:lnSpc>
                        <a:spcAft>
                          <a:spcPts val="1000"/>
                        </a:spcAft>
                      </a:pPr>
                      <a:r>
                        <a:rPr lang="el-GR" sz="1200" dirty="0">
                          <a:effectLst/>
                        </a:rPr>
                        <a:t>Ακοή</a:t>
                      </a:r>
                      <a:endParaRPr lang="el-GR" sz="1100" dirty="0">
                        <a:effectLst/>
                      </a:endParaRPr>
                    </a:p>
                    <a:p>
                      <a:pPr algn="just">
                        <a:lnSpc>
                          <a:spcPct val="150000"/>
                        </a:lnSpc>
                        <a:spcAft>
                          <a:spcPts val="1000"/>
                        </a:spcAft>
                      </a:pPr>
                      <a:r>
                        <a:rPr lang="el-GR" sz="1200" dirty="0">
                          <a:effectLst/>
                        </a:rPr>
                        <a:t>Γεύση </a:t>
                      </a:r>
                      <a:endParaRPr lang="el-GR" sz="1100" dirty="0">
                        <a:effectLst/>
                      </a:endParaRPr>
                    </a:p>
                    <a:p>
                      <a:pPr algn="just">
                        <a:lnSpc>
                          <a:spcPct val="150000"/>
                        </a:lnSpc>
                        <a:spcAft>
                          <a:spcPts val="1000"/>
                        </a:spcAft>
                      </a:pPr>
                      <a:r>
                        <a:rPr lang="el-GR" sz="1200" dirty="0">
                          <a:effectLst/>
                        </a:rPr>
                        <a:t>Αφή</a:t>
                      </a:r>
                      <a:endParaRPr lang="el-GR" sz="1100" dirty="0">
                        <a:effectLst/>
                      </a:endParaRPr>
                    </a:p>
                    <a:p>
                      <a:pPr algn="just">
                        <a:lnSpc>
                          <a:spcPct val="150000"/>
                        </a:lnSpc>
                        <a:spcAft>
                          <a:spcPts val="1000"/>
                        </a:spcAft>
                      </a:pPr>
                      <a:r>
                        <a:rPr lang="el-GR" sz="1200" dirty="0">
                          <a:effectLst/>
                        </a:rPr>
                        <a:t>Γεύση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b="1" kern="1200">
                <a:solidFill>
                  <a:schemeClr val="tx1"/>
                </a:solidFill>
                <a:latin typeface="+mj-lt"/>
                <a:ea typeface="+mj-ea"/>
                <a:cs typeface="+mj-cs"/>
              </a:rPr>
              <a:t>ΠΥΡΑΜΙΔΑ ΦΡΕΙΤΑΓΚ</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Εκπόνηση:</a:t>
            </a: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ΜεταΓραμματισμός</a:t>
            </a:r>
            <a:br>
              <a:rPr lang="el-GR" sz="3600" b="1" kern="1200" dirty="0">
                <a:solidFill>
                  <a:schemeClr val="tx1"/>
                </a:solidFill>
                <a:latin typeface="+mj-lt"/>
                <a:ea typeface="+mj-ea"/>
                <a:cs typeface="+mj-cs"/>
              </a:rPr>
            </a:br>
            <a:r>
              <a:rPr lang="el-GR" sz="3600" b="1" dirty="0"/>
              <a:t>καθώς 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ξιδεύω</a:t>
            </a:r>
            <a:r>
              <a:rPr lang="en-US" dirty="0"/>
              <a:t>»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Ακούω</a:t>
            </a:r>
            <a:endParaRPr lang="en-US" dirty="0"/>
          </a:p>
          <a:p>
            <a:pPr indent="-228600" algn="l">
              <a:buFont typeface="Arial" panose="020B0604020202020204" pitchFamily="34" charset="0"/>
              <a:buChar char="•"/>
            </a:pPr>
            <a:r>
              <a:rPr lang="en-US" dirty="0"/>
              <a:t>3. </a:t>
            </a:r>
            <a:r>
              <a:rPr lang="en-US" dirty="0" err="1"/>
              <a:t>Μελετώ</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4965430" y="629266"/>
            <a:ext cx="6586491" cy="1676603"/>
          </a:xfrm>
        </p:spPr>
        <p:txBody>
          <a:bodyPr>
            <a:normAutofit/>
          </a:bodyPr>
          <a:lstStyle/>
          <a:p>
            <a:r>
              <a:rPr lang="el-GR" altLang="el-GR" sz="3800" b="1"/>
              <a:t>1. ΤΟΠΟΣ:</a:t>
            </a:r>
            <a:br>
              <a:rPr lang="el-GR" altLang="el-GR" sz="3800" b="1"/>
            </a:br>
            <a:r>
              <a:rPr lang="el-GR" sz="3800" b="1"/>
              <a:t>Γεωγραφία και ΘεοΛογία !</a:t>
            </a:r>
            <a:br>
              <a:rPr lang="el-GR" sz="3800" b="1"/>
            </a:br>
            <a:endParaRPr lang="el-GR" altLang="el-GR" sz="3800" b="1"/>
          </a:p>
        </p:txBody>
      </p:sp>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srcRect l="31625" r="30353"/>
          <a:stretch/>
        </p:blipFill>
        <p:spPr>
          <a:xfrm>
            <a:off x="20" y="10"/>
            <a:ext cx="4635571" cy="6857990"/>
          </a:xfrm>
          <a:prstGeom prst="rect">
            <a:avLst/>
          </a:prstGeom>
          <a:effectLst/>
        </p:spPr>
      </p:pic>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38</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4113111212"/>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a:bodyPr>
          <a:lstStyle/>
          <a:p>
            <a:endParaRPr lang="el-GR" sz="2000" dirty="0">
              <a:hlinkClick r:id="rId2"/>
            </a:endParaRPr>
          </a:p>
          <a:p>
            <a:endParaRPr lang="el-GR" sz="2000" dirty="0">
              <a:hlinkClick r:id="rId2"/>
            </a:endParaRPr>
          </a:p>
          <a:p>
            <a:r>
              <a:rPr lang="el-GR" sz="2000" dirty="0">
                <a:hlinkClick r:id="rId2"/>
              </a:rPr>
              <a:t>https://www.lifo.gr/podcasts/istoria-mias-polis/gamilies-teletes-kai-syzygiki-zoi-stin-arhaia-athina</a:t>
            </a:r>
            <a:endParaRPr lang="el-GR" sz="2000" dirty="0"/>
          </a:p>
          <a:p>
            <a:pPr marL="0" indent="0">
              <a:buNone/>
            </a:pPr>
            <a:r>
              <a:rPr lang="el-GR" sz="2000" dirty="0"/>
              <a:t>1. Γάμος και Πανσέληνος – Τρίτη Μέρα – Νυμφίος - </a:t>
            </a:r>
            <a:br>
              <a:rPr lang="el-GR" sz="2000" dirty="0"/>
            </a:br>
            <a:endParaRPr lang="el-GR" sz="2000" dirty="0"/>
          </a:p>
          <a:p>
            <a:pPr rtl="0"/>
            <a:r>
              <a:rPr lang="el-GR" sz="2000" b="1" dirty="0">
                <a:hlinkClick r:id="rId3"/>
              </a:rPr>
              <a:t>Μάγειροι, τσελεμεντέδες και </a:t>
            </a:r>
            <a:r>
              <a:rPr lang="el-GR" sz="2000" b="1" dirty="0" err="1">
                <a:hlinkClick r:id="rId3"/>
              </a:rPr>
              <a:t>menu</a:t>
            </a:r>
            <a:r>
              <a:rPr lang="el-GR" sz="2000" b="1" dirty="0">
                <a:hlinkClick r:id="rId3"/>
              </a:rPr>
              <a:t> στην Αρχαιότητα - 1η διάλεξη</a:t>
            </a:r>
            <a:endParaRPr lang="el-GR" sz="2000" b="1" dirty="0"/>
          </a:p>
          <a:p>
            <a:pPr rtl="0"/>
            <a:r>
              <a:rPr lang="el-GR" sz="2000" dirty="0" err="1">
                <a:hlinkClick r:id="rId4"/>
              </a:rPr>
              <a:t>Παντελεάκη</a:t>
            </a:r>
            <a:r>
              <a:rPr lang="el-GR" sz="2000" dirty="0">
                <a:hlinkClick r:id="rId4"/>
              </a:rPr>
              <a:t> Νότα</a:t>
            </a:r>
            <a:r>
              <a:rPr lang="el-GR" sz="2000" dirty="0"/>
              <a:t> (1-3) </a:t>
            </a:r>
            <a:r>
              <a:rPr lang="el-GR" sz="2000" dirty="0">
                <a:hlinkClick r:id="rId3"/>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5"/>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a:bodyPr>
          <a:lstStyle/>
          <a:p>
            <a:r>
              <a:rPr lang="el-GR">
                <a:solidFill>
                  <a:srgbClr val="FFFFFF"/>
                </a:solidFill>
              </a:rPr>
              <a:t>Πρόβλημα για τον σημερινό αναγνώστη – </a:t>
            </a:r>
            <a:br>
              <a:rPr lang="el-GR">
                <a:solidFill>
                  <a:srgbClr val="FFFFFF"/>
                </a:solidFill>
              </a:rPr>
            </a:br>
            <a:r>
              <a:rPr lang="el-GR">
                <a:solidFill>
                  <a:srgbClr val="FFFFFF"/>
                </a:solidFill>
              </a:rPr>
              <a:t>								«Γενιά Ζ»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a:bodyPr>
          <a:lstStyle/>
          <a:p>
            <a:pPr marL="0" indent="0">
              <a:buNone/>
            </a:pPr>
            <a:r>
              <a:rPr lang="el-GR" sz="1300" dirty="0">
                <a:solidFill>
                  <a:srgbClr val="FFFFFF"/>
                </a:solidFill>
              </a:rPr>
              <a:t>Η Βίβλος με την ποικιλία και το πλήθος των βιβλίων της, απευθύνεται σε:</a:t>
            </a:r>
          </a:p>
          <a:p>
            <a:pPr lvl="1"/>
            <a:r>
              <a:rPr lang="el-GR" sz="1300" dirty="0">
                <a:solidFill>
                  <a:srgbClr val="FFFFFF"/>
                </a:solidFill>
              </a:rPr>
              <a:t>Ενήλικες (ακουστικούς τύπους &lt; παράδοση – αρχαιότητα)</a:t>
            </a:r>
          </a:p>
          <a:p>
            <a:pPr lvl="1"/>
            <a:r>
              <a:rPr lang="el-GR" sz="1300" dirty="0">
                <a:solidFill>
                  <a:srgbClr val="FFFFFF"/>
                </a:solidFill>
              </a:rPr>
              <a:t>Με ζώσα </a:t>
            </a:r>
            <a:r>
              <a:rPr lang="el-GR" sz="1300" dirty="0" err="1">
                <a:solidFill>
                  <a:srgbClr val="FFFFFF"/>
                </a:solidFill>
              </a:rPr>
              <a:t>επιΚοινωνία</a:t>
            </a:r>
            <a:r>
              <a:rPr lang="el-GR" sz="1300" dirty="0">
                <a:solidFill>
                  <a:srgbClr val="FFFFFF"/>
                </a:solidFill>
              </a:rPr>
              <a:t> με τη «Βίβλο της μάνας Φύσης»: Γεωργοί, ποιμένες με διευρυμένους Οίκους</a:t>
            </a:r>
          </a:p>
          <a:p>
            <a:pPr lvl="1"/>
            <a:r>
              <a:rPr lang="el-GR" sz="1300" dirty="0">
                <a:solidFill>
                  <a:srgbClr val="FFFFFF"/>
                </a:solidFill>
              </a:rPr>
              <a:t>Πατριαρχικές Κοινωνίες, όπου το σύνηθες (</a:t>
            </a:r>
            <a:r>
              <a:rPr lang="en-US" sz="1300" dirty="0">
                <a:solidFill>
                  <a:srgbClr val="FFFFFF"/>
                </a:solidFill>
              </a:rPr>
              <a:t>default)</a:t>
            </a:r>
            <a:r>
              <a:rPr lang="el-GR" sz="1300" dirty="0">
                <a:solidFill>
                  <a:srgbClr val="FFFFFF"/>
                </a:solidFill>
              </a:rPr>
              <a:t> ήταν ο Πόλεμος («αγών» + «τιμή»: τίνος είσαι;).</a:t>
            </a:r>
          </a:p>
          <a:p>
            <a:pPr lvl="1"/>
            <a:r>
              <a:rPr lang="el-GR" sz="1300" dirty="0">
                <a:solidFill>
                  <a:srgbClr val="FFFFFF"/>
                </a:solidFill>
              </a:rPr>
              <a:t>Η Θρησκεία (και δη η πολυθεϊστική) ήταν </a:t>
            </a:r>
            <a:r>
              <a:rPr lang="el-GR" sz="1300" i="1" dirty="0">
                <a:solidFill>
                  <a:srgbClr val="FFFFFF"/>
                </a:solidFill>
              </a:rPr>
              <a:t>παντού - </a:t>
            </a:r>
            <a:r>
              <a:rPr lang="el-GR" sz="1300" dirty="0">
                <a:solidFill>
                  <a:srgbClr val="FFFFFF"/>
                </a:solidFill>
              </a:rPr>
              <a:t>όχι ιδιωτικό χόμπι του Σ/Κ! </a:t>
            </a:r>
          </a:p>
          <a:p>
            <a:pPr lvl="1"/>
            <a:r>
              <a:rPr lang="el-GR" sz="1600" dirty="0">
                <a:solidFill>
                  <a:srgbClr val="FFFFFF"/>
                </a:solidFill>
              </a:rPr>
              <a:t>Κοινότητες </a:t>
            </a:r>
            <a:r>
              <a:rPr lang="el-GR" sz="1600" dirty="0" err="1">
                <a:solidFill>
                  <a:srgbClr val="FFFFFF"/>
                </a:solidFill>
              </a:rPr>
              <a:t>λατρεύουσες</a:t>
            </a:r>
            <a:r>
              <a:rPr lang="el-GR" sz="1600" dirty="0">
                <a:solidFill>
                  <a:srgbClr val="FFFFFF"/>
                </a:solidFill>
              </a:rPr>
              <a:t> (</a:t>
            </a:r>
            <a:r>
              <a:rPr lang="el-GR" sz="1600" i="1" dirty="0">
                <a:solidFill>
                  <a:srgbClr val="FFFFFF"/>
                </a:solidFill>
              </a:rPr>
              <a:t>μύθος </a:t>
            </a:r>
            <a:r>
              <a:rPr lang="el-GR" sz="1600" dirty="0">
                <a:solidFill>
                  <a:srgbClr val="FFFFFF"/>
                </a:solidFill>
              </a:rPr>
              <a:t> – </a:t>
            </a:r>
            <a:r>
              <a:rPr lang="el-GR" sz="1600" i="1" dirty="0">
                <a:solidFill>
                  <a:srgbClr val="FFFFFF"/>
                </a:solidFill>
              </a:rPr>
              <a:t>τελετουργία ΔΙΑΒΑΣΗΣ </a:t>
            </a:r>
            <a:r>
              <a:rPr lang="el-GR" sz="1600" b="1" dirty="0">
                <a:solidFill>
                  <a:srgbClr val="FFFFFF"/>
                </a:solidFill>
              </a:rPr>
              <a:t>[«Μυστήρια»] </a:t>
            </a:r>
            <a:r>
              <a:rPr lang="el-GR" sz="1600" dirty="0">
                <a:solidFill>
                  <a:srgbClr val="FFFFFF"/>
                </a:solidFill>
              </a:rPr>
              <a:t>– «</a:t>
            </a:r>
            <a:r>
              <a:rPr lang="el-GR" sz="1600" i="1" dirty="0">
                <a:solidFill>
                  <a:srgbClr val="FFFFFF"/>
                </a:solidFill>
              </a:rPr>
              <a:t>ΘΡΗΣΚΕΊΕΣ</a:t>
            </a:r>
            <a:r>
              <a:rPr lang="el-GR" sz="1600" dirty="0">
                <a:solidFill>
                  <a:srgbClr val="FFFFFF"/>
                </a:solidFill>
              </a:rPr>
              <a:t>» [λιτανεία + θυσία + εστίαση])  + ΦΙΛΟΣΟΦΙΕΣ (Τραγωδία, Δημοκρατία [Ισηγορία, Ισονομία], Φιλοσοφία)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lvl="1"/>
            <a:endParaRPr lang="el-GR" sz="1600" dirty="0">
              <a:solidFill>
                <a:srgbClr val="FFFFFF"/>
              </a:solidFill>
            </a:endParaRPr>
          </a:p>
          <a:p>
            <a:pPr marL="457200" lvl="1" indent="0">
              <a:buNone/>
            </a:pPr>
            <a:r>
              <a:rPr lang="el-GR" sz="1600" dirty="0">
                <a:solidFill>
                  <a:srgbClr val="FFFFFF"/>
                </a:solidFill>
              </a:rPr>
              <a:t>	ΚΑΙ ΤΙ ΚΑΝΟΥΜΕ;  </a:t>
            </a:r>
          </a:p>
          <a:p>
            <a:pPr marL="457200" lvl="1" indent="0">
              <a:buNone/>
            </a:pPr>
            <a:r>
              <a:rPr lang="el-GR" sz="1600" dirty="0">
                <a:solidFill>
                  <a:srgbClr val="FFFFFF"/>
                </a:solidFill>
              </a:rPr>
              <a:t>		</a:t>
            </a:r>
          </a:p>
          <a:p>
            <a:pPr marL="457200" lvl="1" indent="0">
              <a:buNone/>
            </a:pPr>
            <a:r>
              <a:rPr lang="el-GR" sz="1600" b="1" dirty="0">
                <a:solidFill>
                  <a:srgbClr val="FFFFFF"/>
                </a:solidFill>
              </a:rPr>
              <a:t>«ΚΑΝΟΝΑ ΣΤΟΝ ΚΑΝΟΝΑ;» </a:t>
            </a:r>
            <a:r>
              <a:rPr lang="el-GR" sz="1600" dirty="0">
                <a:solidFill>
                  <a:srgbClr val="FFFFFF"/>
                </a:solidFill>
              </a:rPr>
              <a:t>(σκηνές βίας;</a:t>
            </a:r>
            <a:r>
              <a:rPr lang="en-US" sz="1600" dirty="0">
                <a:solidFill>
                  <a:srgbClr val="FFFFFF"/>
                </a:solidFill>
              </a:rPr>
              <a:t> - </a:t>
            </a:r>
            <a:r>
              <a:rPr lang="el-GR" sz="1600" dirty="0">
                <a:solidFill>
                  <a:srgbClr val="FFFFFF"/>
                </a:solidFill>
              </a:rPr>
              <a:t>σκοτεινές πλευρές Θεού;)</a:t>
            </a:r>
            <a:r>
              <a:rPr lang="en-US" sz="1600" dirty="0">
                <a:solidFill>
                  <a:srgbClr val="FFFFFF"/>
                </a:solidFill>
              </a:rPr>
              <a:t> &lt; </a:t>
            </a:r>
            <a:r>
              <a:rPr lang="el-GR" sz="1600" b="1" dirty="0">
                <a:solidFill>
                  <a:srgbClr val="FFFFFF"/>
                </a:solidFill>
              </a:rPr>
              <a:t>ΠΑΙΔΙΚΕΣ ΒΙΒΛΟΙ + ΦΙΛΜ</a:t>
            </a:r>
            <a:r>
              <a:rPr lang="el-GR" sz="1600" dirty="0">
                <a:solidFill>
                  <a:srgbClr val="FFFFFF"/>
                </a:solidFill>
              </a:rPr>
              <a:t>. </a:t>
            </a:r>
          </a:p>
          <a:p>
            <a:pPr marL="457200" lvl="1" indent="0">
              <a:buNone/>
            </a:pPr>
            <a:r>
              <a:rPr lang="el-GR" sz="1600" dirty="0">
                <a:solidFill>
                  <a:srgbClr val="FFFFFF"/>
                </a:solidFill>
              </a:rPr>
              <a:t>Συνεπώς έστω κι αν ο </a:t>
            </a:r>
            <a:r>
              <a:rPr lang="en-US" sz="1600" dirty="0">
                <a:solidFill>
                  <a:srgbClr val="FFFFFF"/>
                </a:solidFill>
              </a:rPr>
              <a:t>Indiana Jones </a:t>
            </a:r>
            <a:r>
              <a:rPr lang="el-GR" sz="1600" dirty="0">
                <a:solidFill>
                  <a:srgbClr val="FFFFFF"/>
                </a:solidFill>
              </a:rPr>
              <a:t>συναρπάζει τα παιδιά, που έχουν εθιστεί στη μυθοπλασία μέσω των βίντεο, υπάρχει ένα ΧΑΣΜΑ που πρέπει να υπερκεράσουμε. </a:t>
            </a:r>
          </a:p>
          <a:p>
            <a:pPr marL="457200" lvl="1" indent="0">
              <a:buNone/>
            </a:pPr>
            <a:endParaRPr lang="el-GR" sz="1600" dirty="0">
              <a:solidFill>
                <a:srgbClr val="FFFFFF"/>
              </a:solidFill>
            </a:endParaRPr>
          </a:p>
          <a:p>
            <a:pPr marL="457200" lvl="1" indent="0">
              <a:buNone/>
            </a:pPr>
            <a:r>
              <a:rPr lang="el-GR" sz="1600" b="1" dirty="0">
                <a:solidFill>
                  <a:srgbClr val="FFFFFF"/>
                </a:solidFill>
              </a:rPr>
              <a:t>ΚΑΘΗΓΗΤΕΣ</a:t>
            </a:r>
            <a:r>
              <a:rPr lang="el-GR" sz="1600" dirty="0">
                <a:solidFill>
                  <a:srgbClr val="FFFFFF"/>
                </a:solidFill>
              </a:rPr>
              <a:t> ΚΑΙ ΜΑΘΗΤΕΣ («βιβλικός»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ΠΟΙΜΕΝΕΣ </a:t>
            </a:r>
            <a:r>
              <a:rPr lang="el-GR" sz="1600" dirty="0">
                <a:solidFill>
                  <a:srgbClr val="FFFFFF"/>
                </a:solidFill>
              </a:rPr>
              <a:t>(Ευχαριστιακή Θεολογία κι όχι ΛΕΙΤΟΥΡΓΙΑ πριν και μετά τη ΛΕΙΤΟΥΡΓΙΑ)</a:t>
            </a:r>
          </a:p>
          <a:p>
            <a:pPr marL="457200" lvl="1" indent="0">
              <a:buNone/>
            </a:pPr>
            <a:r>
              <a:rPr lang="el-GR" sz="1600" dirty="0">
                <a:solidFill>
                  <a:srgbClr val="FFFFFF"/>
                </a:solidFill>
              </a:rPr>
              <a:t>				ΑΚΑΔΗΜΑΙΚΗ ΘΕΟΛΟΓΙΑ + ΗΣΥΧΑΣΤΙΚΗ [Ευχαριστιακή[]  + ΠΟΛΤΙΚΗ </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30263754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7352907" y="5731496"/>
            <a:ext cx="4357174" cy="923330"/>
          </a:xfrm>
          <a:prstGeom prst="rect">
            <a:avLst/>
          </a:prstGeom>
          <a:noFill/>
        </p:spPr>
        <p:txBody>
          <a:bodyPr wrap="square" rtlCol="0">
            <a:spAutoFit/>
          </a:bodyPr>
          <a:lstStyle/>
          <a:p>
            <a:r>
              <a:rPr lang="el-GR">
                <a:hlinkClick r:id="rId7"/>
              </a:rPr>
              <a:t>Φρειδερίκος Νίτσε</a:t>
            </a:r>
            <a:r>
              <a:rPr lang="el-GR"/>
              <a:t> </a:t>
            </a:r>
            <a:r>
              <a:rPr lang="el-GR" b="1"/>
              <a:t>Διόνυσος Κατά Εσταυρωμένου; </a:t>
            </a:r>
            <a:r>
              <a:rPr lang="el-GR" sz="1800">
                <a:solidFill>
                  <a:schemeClr val="tx1">
                    <a:alpha val="80000"/>
                  </a:schemeClr>
                </a:solidFill>
              </a:rPr>
              <a:t>«Διόνυσος» (αναΠαραστάσεις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a:solidFill>
                  <a:schemeClr val="bg1"/>
                </a:solidFill>
              </a:rPr>
              <a:t>Αποτέλεσμα:  «ΟΠΤΙΚΟΠΟΙΗΣΗ ΠΕΡΙΚΟΠΗΣ </a:t>
            </a:r>
            <a:r>
              <a:rPr lang="el-GR" sz="3700">
                <a:solidFill>
                  <a:schemeClr val="bg1"/>
                </a:solidFill>
              </a:rPr>
              <a:t>- Τρισδιάστατα</a:t>
            </a: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a:t>
            </a:r>
            <a:r>
              <a:rPr lang="el-GR" sz="3600" b="1" dirty="0" err="1"/>
              <a:t>Παραδείγμα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3783709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r>
              <a:rPr lang="el-GR" sz="2200" dirty="0"/>
              <a:t>οι κανόνες για τη μετάφραση στο πλαίσιο μαθημάτων στην ηλικία των 10-12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a:bodyPr>
          <a:lstStyle/>
          <a:p>
            <a:r>
              <a:rPr lang="el-GR" sz="5400" dirty="0"/>
              <a:t>Βοηθητική Μία «Βίβλος για Παιδιά»</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127307617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p:txBody>
          <a:bodyPr/>
          <a:lstStyle/>
          <a:p>
            <a:pPr algn="ctr"/>
            <a:r>
              <a:rPr lang="el-GR" dirty="0"/>
              <a:t>3. </a:t>
            </a:r>
            <a:r>
              <a:rPr lang="el-GR" i="1" dirty="0"/>
              <a:t>Στην Τάξη</a:t>
            </a:r>
            <a:br>
              <a:rPr lang="el-GR" dirty="0"/>
            </a:br>
            <a:r>
              <a:rPr lang="el-GR" b="1" dirty="0"/>
              <a:t>Τέσσερα Στάδια</a:t>
            </a:r>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p:txBody>
          <a:bodyPr/>
          <a:lstStyle/>
          <a:p>
            <a:endParaRPr lang="el-GR" dirty="0"/>
          </a:p>
          <a:p>
            <a:r>
              <a:rPr lang="el-GR" dirty="0"/>
              <a:t>Βιώνοντας</a:t>
            </a:r>
          </a:p>
          <a:p>
            <a:pPr marL="0" indent="0">
              <a:buNone/>
            </a:pPr>
            <a:r>
              <a:rPr lang="el-GR" dirty="0"/>
              <a:t>* </a:t>
            </a:r>
            <a:r>
              <a:rPr lang="el-GR" dirty="0" err="1"/>
              <a:t>Εννοιολογώντας</a:t>
            </a:r>
            <a:endParaRPr lang="el-GR" dirty="0"/>
          </a:p>
          <a:p>
            <a:pPr marL="0" indent="0">
              <a:buNone/>
            </a:pPr>
            <a:r>
              <a:rPr lang="el-GR" dirty="0"/>
              <a:t>*Αναλύοντας</a:t>
            </a:r>
          </a:p>
          <a:p>
            <a:r>
              <a:rPr lang="el-GR" dirty="0"/>
              <a:t>Εφαρμόζοντας</a:t>
            </a:r>
            <a:endParaRPr lang="en-US" dirty="0"/>
          </a:p>
          <a:p>
            <a:pPr algn="ctr"/>
            <a:r>
              <a:rPr lang="el-GR" dirty="0">
                <a:highlight>
                  <a:srgbClr val="FFFF00"/>
                </a:highlight>
              </a:rPr>
              <a:t>Μελετώ</a:t>
            </a:r>
            <a:r>
              <a:rPr lang="de-DE" dirty="0">
                <a:highlight>
                  <a:srgbClr val="FFFF00"/>
                </a:highlight>
              </a:rPr>
              <a:t> </a:t>
            </a:r>
            <a:r>
              <a:rPr lang="el-GR" dirty="0">
                <a:highlight>
                  <a:srgbClr val="FFFF00"/>
                </a:highlight>
              </a:rPr>
              <a:t>για να κατανοήσω τα ανωτέρω 4 βήματα</a:t>
            </a:r>
            <a:r>
              <a:rPr lang="en-US" dirty="0">
                <a:highlight>
                  <a:srgbClr val="FFFF00"/>
                </a:highlight>
              </a:rPr>
              <a:t> </a:t>
            </a:r>
            <a:r>
              <a:rPr lang="el-GR" dirty="0">
                <a:highlight>
                  <a:srgbClr val="FFFF00"/>
                </a:highlight>
              </a:rPr>
              <a:t>:</a:t>
            </a:r>
          </a:p>
          <a:p>
            <a:r>
              <a:rPr lang="de-DE" dirty="0">
                <a:hlinkClick r:id="rId2"/>
              </a:rPr>
              <a:t>https://eclass.uoa.gr/modules/document/file.php/SOCTHEOL170/Odigos_Ekpaideutikou_Thryskeutika_A_Gymnasiou_Ekklisiastikis_Ekpaideusis_Despotis_Stogiannidis_Pavlou_Ekdosi_06_06_2019.doc</a:t>
            </a:r>
            <a:r>
              <a:rPr lang="el-GR" dirty="0"/>
              <a:t> </a:t>
            </a:r>
          </a:p>
          <a:p>
            <a:endParaRPr lang="el-GR" dirty="0"/>
          </a:p>
        </p:txBody>
      </p:sp>
    </p:spTree>
    <p:extLst>
      <p:ext uri="{BB962C8B-B14F-4D97-AF65-F5344CB8AC3E}">
        <p14:creationId xmlns:p14="http://schemas.microsoft.com/office/powerpoint/2010/main" val="4085348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Όπως και στο ίδιο το μάθημα, η τέχνη της αφήγησης έγκειται στο να </a:t>
            </a:r>
            <a:r>
              <a:rPr lang="el-GR" sz="2000" dirty="0" err="1"/>
              <a:t>συνΑρπάζετε</a:t>
            </a:r>
            <a:r>
              <a:rPr lang="el-GR" sz="2000" dirty="0"/>
              <a:t> τον ακροατή μαζί σας από την αρχή. Η λατινική λέξη </a:t>
            </a:r>
            <a:r>
              <a:rPr lang="en-US" sz="2000" dirty="0" err="1"/>
              <a:t>collectio</a:t>
            </a:r>
            <a:r>
              <a:rPr lang="en-US" sz="2000" dirty="0"/>
              <a:t> </a:t>
            </a:r>
            <a:r>
              <a:rPr lang="el-GR" sz="2000" dirty="0"/>
              <a:t> περιγράφει και τα δύο εστιακά σημεία του πρώτου βήματος: </a:t>
            </a:r>
            <a:r>
              <a:rPr lang="el-GR" sz="2000" dirty="0" err="1"/>
              <a:t>περι+συλλογή</a:t>
            </a:r>
            <a:r>
              <a:rPr lang="el-GR" sz="2000" dirty="0"/>
              <a:t> και ακρόαση/ανάγνωση. Η εστίαση είναι και στα δύο στην αρχή. </a:t>
            </a:r>
          </a:p>
          <a:p>
            <a:pPr algn="just"/>
            <a:r>
              <a:rPr lang="el-GR" sz="2000" dirty="0"/>
              <a:t>Αυτό λαμβάνει υπόψη το γεγονός ότι οι σημερινοί μαθητές, ειδικά στο τέλος του ημερήσιου προγράμματος, </a:t>
            </a:r>
            <a:r>
              <a:rPr lang="el-GR" sz="2000" b="1" dirty="0"/>
              <a:t>αποσπώνται</a:t>
            </a:r>
            <a:r>
              <a:rPr lang="el-GR" sz="2000" dirty="0"/>
              <a:t> έτσι ώστε να μην μπορούν καν να εμπλακούν στις φάσεις εμβάθυνσης ενός έργου. </a:t>
            </a:r>
          </a:p>
          <a:p>
            <a:pPr algn="just"/>
            <a:r>
              <a:rPr lang="el-GR" sz="2000" dirty="0"/>
              <a:t>Επομένως, είναι σημαντικό να δημιουργήσετε μια προσεκτική, συγκεντρωμένη ατμόσφαιρα στην αρχή με ένα αρχικό τελετουργικό. Ένα κερί ή η Βίβλος περνάει από χέρι σε χέρι σιωπηλά για να </a:t>
            </a:r>
            <a:r>
              <a:rPr lang="el-GR" sz="2000" dirty="0" err="1"/>
              <a:t>νοιλωσουμε</a:t>
            </a:r>
            <a:r>
              <a:rPr lang="el-GR" sz="2000" dirty="0"/>
              <a:t> ως ομάδα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p:txBody>
          <a:bodyPr/>
          <a:lstStyle/>
          <a:p>
            <a:pPr algn="ctr"/>
            <a:r>
              <a:rPr lang="el-GR" dirty="0"/>
              <a:t>Α. Τέχνη Αφήγησης ΙΙ</a:t>
            </a:r>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612742" y="1470581"/>
            <a:ext cx="10741058" cy="4706382"/>
          </a:xfrm>
        </p:spPr>
        <p:txBody>
          <a:bodyPr>
            <a:normAutofit fontScale="70000" lnSpcReduction="20000"/>
          </a:bodyPr>
          <a:lstStyle/>
          <a:p>
            <a:pPr algn="just"/>
            <a:r>
              <a:rPr lang="el-GR" dirty="0"/>
              <a:t>1.  Κινητοποίηση της προσοχής μέσω της δημιουργίας ΜΙΑΣ ΕΣΤΙΑΣ : Το κεντρικό θέμα της ιστορίας ή τακτοποιημένες φιγούρες </a:t>
            </a:r>
            <a:r>
              <a:rPr lang="el-GR" dirty="0" err="1"/>
              <a:t>εφιστούν</a:t>
            </a:r>
            <a:r>
              <a:rPr lang="el-GR" dirty="0"/>
              <a:t> την προσοχή στην αφήγηση.</a:t>
            </a:r>
          </a:p>
          <a:p>
            <a:pPr algn="just"/>
            <a:r>
              <a:rPr lang="el-GR" dirty="0"/>
              <a:t>2. </a:t>
            </a:r>
            <a:r>
              <a:rPr lang="el-GR" b="1" dirty="0"/>
              <a:t>Εφέ έκπληξη: </a:t>
            </a:r>
            <a:r>
              <a:rPr lang="el-GR" dirty="0"/>
              <a:t>Στην αρχή της αφήγησης, την προσοχή τραβάει π.χ. ένα δυνατό επιφώνημα ενός από τα άτομα που κινδυνεύει.</a:t>
            </a:r>
          </a:p>
          <a:p>
            <a:pPr algn="just"/>
            <a:r>
              <a:rPr lang="el-GR" dirty="0"/>
              <a:t>4. </a:t>
            </a:r>
            <a:r>
              <a:rPr lang="el-GR" b="1" dirty="0"/>
              <a:t>Μια άσκηση «</a:t>
            </a:r>
            <a:r>
              <a:rPr lang="el-GR" dirty="0"/>
              <a:t>προβλέπει» μια σημαντική κατάσταση (π.χ. ο Ιωνάς στην κοιλιά της φάλαινας: </a:t>
            </a:r>
            <a:r>
              <a:rPr lang="el-GR" dirty="0">
                <a:highlight>
                  <a:srgbClr val="FFFF00"/>
                </a:highlight>
              </a:rPr>
              <a:t>τυφλός στο σκοτάδι, έωλος: αιώρηση σε ένα σεντόνι κ.λπ.).</a:t>
            </a:r>
          </a:p>
          <a:p>
            <a:pPr algn="just"/>
            <a:r>
              <a:rPr lang="el-GR" dirty="0"/>
              <a:t>5. </a:t>
            </a:r>
            <a:r>
              <a:rPr lang="el-GR" b="1" dirty="0"/>
              <a:t>Εισαγωγική συζήτηση: </a:t>
            </a:r>
            <a:r>
              <a:rPr lang="el-GR" dirty="0"/>
              <a:t>Η κεντρική κατάσταση/δήλωση του βιβλικού μέρους αναμένεται με τρόπο προσανατολισμένο στον κόσμο της ζωής, </a:t>
            </a:r>
            <a:r>
              <a:rPr lang="el-GR" dirty="0">
                <a:highlight>
                  <a:srgbClr val="FFFF00"/>
                </a:highlight>
              </a:rPr>
              <a:t>π.χ. «Αν βρεθείς στην άγρια ​​θάλασσα, τι κάνεις;».</a:t>
            </a:r>
          </a:p>
          <a:p>
            <a:pPr algn="just"/>
            <a:r>
              <a:rPr lang="el-GR" dirty="0"/>
              <a:t>6. Η άμεση είσοδος στην ιστορία μπορεί στη συνέχεια </a:t>
            </a:r>
            <a:r>
              <a:rPr lang="el-GR" b="1" dirty="0"/>
              <a:t>να είναι </a:t>
            </a:r>
            <a:r>
              <a:rPr lang="el-GR" b="1" dirty="0" err="1"/>
              <a:t>προσωποκεντρική</a:t>
            </a:r>
            <a:r>
              <a:rPr lang="el-GR" b="1" dirty="0"/>
              <a:t> </a:t>
            </a:r>
            <a:r>
              <a:rPr lang="el-GR" dirty="0"/>
              <a:t>(«</a:t>
            </a:r>
            <a:r>
              <a:rPr lang="el-GR" dirty="0">
                <a:highlight>
                  <a:srgbClr val="FFFF00"/>
                </a:highlight>
              </a:rPr>
              <a:t>Ο Ιωνάς ήταν 35 ετών όταν άκουσε η φωνή του Πατέρα του Θεού να σώσει τους αρχαίους εχθρούς τους</a:t>
            </a:r>
            <a:r>
              <a:rPr lang="el-GR"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dirty="0"/>
              <a:t>Είναι επίσης κατανοητό να δουλέψουμε με μια αφήγηση πλαισίου στην οποία στη συνέχεια ενσωματώνεται το κείμενο. Αρχές: λεπτομέρεια, παρακίνηση, εντοπισμός, αναλογία, </a:t>
            </a:r>
            <a:r>
              <a:rPr lang="el-GR" dirty="0" err="1"/>
              <a:t>δυναμοποίηση</a:t>
            </a:r>
            <a:r>
              <a:rPr lang="el-GR" dirty="0"/>
              <a:t>.</a:t>
            </a:r>
          </a:p>
        </p:txBody>
      </p:sp>
    </p:spTree>
    <p:extLst>
      <p:ext uri="{BB962C8B-B14F-4D97-AF65-F5344CB8AC3E}">
        <p14:creationId xmlns:p14="http://schemas.microsoft.com/office/powerpoint/2010/main" val="163627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p:txBody>
          <a:bodyPr>
            <a:normAutofit fontScale="90000"/>
          </a:bodyPr>
          <a:lstStyle/>
          <a:p>
            <a:r>
              <a:rPr lang="el-GR" dirty="0"/>
              <a:t>Ως υλικά βοηθήματα στην αφήγηση ιστοριών προτείνονται τα ακόλουθα:</a:t>
            </a:r>
            <a:br>
              <a:rPr lang="el-GR" dirty="0"/>
            </a:br>
            <a:endParaRPr lang="el-GR" dirty="0"/>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p:txBody>
          <a:bodyPr>
            <a:normAutofit fontScale="70000" lnSpcReduction="20000"/>
          </a:bodyPr>
          <a:lstStyle/>
          <a:p>
            <a:pPr algn="just"/>
            <a:r>
              <a:rPr lang="el-GR" dirty="0"/>
              <a:t>1. Αφήγηση της ιστορίας με </a:t>
            </a:r>
            <a:r>
              <a:rPr lang="el-GR" b="1" dirty="0"/>
              <a:t>χρήση υλικών: </a:t>
            </a:r>
            <a:r>
              <a:rPr lang="el-GR" dirty="0"/>
              <a:t>η ιστορία </a:t>
            </a:r>
            <a:r>
              <a:rPr lang="el-GR" dirty="0" err="1"/>
              <a:t>οπτικοποιείται</a:t>
            </a:r>
            <a:r>
              <a:rPr lang="el-GR" dirty="0"/>
              <a:t> χρησιμοποιώντας υλικά (ύφασμα, χρωματιστό χαρτί, πέτρες, κοχύλια, κλαδιά κ.λπ.).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p>
          <a:p>
            <a:pPr marL="0" indent="0" algn="just">
              <a:buNone/>
            </a:pPr>
            <a:r>
              <a:rPr lang="el-GR" dirty="0"/>
              <a:t>Στην περίπτωσή μου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για να </a:t>
            </a:r>
            <a:r>
              <a:rPr lang="el-GR" dirty="0" err="1"/>
              <a:t>οπτικοποιήσω</a:t>
            </a:r>
            <a:r>
              <a:rPr lang="el-GR" dirty="0"/>
              <a:t> το ταξίδι του </a:t>
            </a:r>
            <a:r>
              <a:rPr lang="el-GR" dirty="0" err="1"/>
              <a:t>Jonah</a:t>
            </a:r>
            <a:r>
              <a:rPr lang="el-GR" dirty="0"/>
              <a:t>.</a:t>
            </a:r>
          </a:p>
          <a:p>
            <a:pPr algn="just"/>
            <a:r>
              <a:rPr lang="el-GR" dirty="0"/>
              <a:t>2. Αφήγηση ιστοριών </a:t>
            </a:r>
            <a:r>
              <a:rPr lang="el-GR" b="1" dirty="0"/>
              <a:t>με διαφάνειες: </a:t>
            </a:r>
            <a:r>
              <a:rPr lang="el-GR" dirty="0"/>
              <a:t>Οι διαφάνειες φόντου με τη μορφή ανοιχτού σπιτιού ή τοπίου και φιγούρες και αντικείμενα </a:t>
            </a:r>
            <a:r>
              <a:rPr lang="el-GR" dirty="0" err="1"/>
              <a:t>οπτικοποιούνται</a:t>
            </a:r>
            <a:r>
              <a:rPr lang="el-GR" dirty="0"/>
              <a:t> από τον δάσκαλο ή τους μαθητές χρησιμοποιώντας έναν προβολέα και επομένως είναι ευέλικτοι στη διάταξη τους. Ως εκ τούτου, θα χρησιμοποιήσω τις συνοδευτικές φωτογραφίες της ιστορίας μου (βλ. Παράρτημα II).</a:t>
            </a:r>
          </a:p>
          <a:p>
            <a:pPr algn="just"/>
            <a:r>
              <a:rPr lang="el-GR" dirty="0"/>
              <a:t>3. Αφήγηση </a:t>
            </a:r>
            <a:r>
              <a:rPr lang="el-GR" b="1" dirty="0"/>
              <a:t>ιστοριών με κεριά</a:t>
            </a:r>
            <a:r>
              <a:rPr lang="el-GR" dirty="0"/>
              <a:t>: Τα κεριά αντιπροσωπεύουν άτομα που παίζουν ηθοποιό. Αν αυτά είναι αναμμένα, ο κόσμος είναι ενεργός ή βρίσκεται σε διαδικασία γνώσης.</a:t>
            </a:r>
          </a:p>
          <a:p>
            <a:pPr marL="0" indent="0" algn="just">
              <a:buNone/>
            </a:pPr>
            <a:r>
              <a:rPr lang="el-GR"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σημάτων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p:txBody>
          <a:bodyPr/>
          <a:lstStyle/>
          <a:p>
            <a:r>
              <a:rPr lang="el-GR" dirty="0" err="1"/>
              <a:t>Back-Telling</a:t>
            </a:r>
            <a:r>
              <a:rPr lang="el-GR" dirty="0"/>
              <a:t>: </a:t>
            </a:r>
          </a:p>
        </p:txBody>
      </p:sp>
      <p:sp>
        <p:nvSpPr>
          <p:cNvPr id="3" name="Θέση περιεχομένου 2">
            <a:extLst>
              <a:ext uri="{FF2B5EF4-FFF2-40B4-BE49-F238E27FC236}">
                <a16:creationId xmlns:a16="http://schemas.microsoft.com/office/drawing/2014/main" id="{03D1D396-7481-E25A-53DE-7C50E9E98875}"/>
              </a:ext>
            </a:extLst>
          </p:cNvPr>
          <p:cNvSpPr>
            <a:spLocks noGrp="1"/>
          </p:cNvSpPr>
          <p:nvPr>
            <p:ph idx="1"/>
          </p:nvPr>
        </p:nvSpPr>
        <p:spPr/>
        <p:txBody>
          <a:bodyPr/>
          <a:lstStyle/>
          <a:p>
            <a:pPr algn="just"/>
            <a:r>
              <a:rPr lang="el-GR" dirty="0"/>
              <a:t>Ενώ λέγεται η ιστορία, γίνονται κινήσεις με το χέρι στην πλάτη του παιδιού. Αφήγηση ιστοριών με σήματα κυκλοφορίας: </a:t>
            </a:r>
          </a:p>
          <a:p>
            <a:pPr algn="just"/>
            <a:r>
              <a:rPr lang="el-GR" dirty="0"/>
              <a:t>Από την 5η τάξη και μετά, τα σήματα κυκλοφορίας είναι γνωστά για την κυκλοφοριακή αγωγή και έτσι προειδοποιητικά σήματα και κανόνες που υπάρχουν στην ιστορία θα ήταν απαραίτητα, θα ακολουθούσαν ή θα παραβιάζονταν, θα συμβολίζονταν.</a:t>
            </a:r>
          </a:p>
          <a:p>
            <a:pPr algn="just"/>
            <a:endParaRPr lang="el-GR" dirty="0"/>
          </a:p>
          <a:p>
            <a:pPr algn="ctr"/>
            <a:r>
              <a:rPr lang="el-GR" dirty="0"/>
              <a:t>Διχογνωμίες – Διάδρομος Συνείδησης – Ανακριτική Καρέκλα</a:t>
            </a:r>
          </a:p>
        </p:txBody>
      </p:sp>
    </p:spTree>
    <p:extLst>
      <p:ext uri="{BB962C8B-B14F-4D97-AF65-F5344CB8AC3E}">
        <p14:creationId xmlns:p14="http://schemas.microsoft.com/office/powerpoint/2010/main" val="98855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a:solidFill>
                  <a:srgbClr val="FFFFFF"/>
                </a:solidFill>
              </a:rPr>
              <a:t>Επικαιρότητα </a:t>
            </a:r>
            <a:br>
              <a:rPr lang="el-GR" sz="4000" b="1">
                <a:solidFill>
                  <a:srgbClr val="FFFFFF"/>
                </a:solidFill>
              </a:rPr>
            </a:br>
            <a:r>
              <a:rPr lang="el-GR" sz="4000" b="1">
                <a:solidFill>
                  <a:srgbClr val="FFFFFF"/>
                </a:solidFill>
              </a:rPr>
              <a:t>της «Διαθήκης» σήμερα</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92500" lnSpcReduction="10000"/>
          </a:bodyPr>
          <a:lstStyle/>
          <a:p>
            <a:endParaRPr lang="el-GR" sz="1500" dirty="0">
              <a:solidFill>
                <a:srgbClr val="FEFFFF"/>
              </a:solidFill>
              <a:latin typeface="Times New Roman" panose="02020603050405020304" pitchFamily="18" charset="0"/>
            </a:endParaRPr>
          </a:p>
          <a:p>
            <a:r>
              <a:rPr lang="el-GR" sz="1500" dirty="0">
                <a:solidFill>
                  <a:srgbClr val="FEFFFF"/>
                </a:solidFill>
              </a:rPr>
              <a:t>Παγκοσμιοποίηση - Διαδίκτυο</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 ΕΣΧΑΤΑ  («ΤΑ ΠΑΝΤΑ ΕΊΝΑΙ ΔΡΟΜΟΣ»  και στην Α.Γ.)</a:t>
            </a:r>
          </a:p>
          <a:p>
            <a:pPr marL="0" indent="0">
              <a:buNone/>
            </a:pPr>
            <a:endParaRPr lang="el-GR" sz="1500" dirty="0">
              <a:solidFill>
                <a:srgbClr val="FEFFFF"/>
              </a:solidFill>
            </a:endParaRP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a:t>
            </a:r>
            <a:r>
              <a:rPr lang="el-GR" sz="1500" dirty="0" err="1">
                <a:solidFill>
                  <a:srgbClr val="FEFFFF"/>
                </a:solidFill>
              </a:rPr>
              <a:t>διάΛογος</a:t>
            </a:r>
            <a:r>
              <a:rPr lang="el-GR" sz="1500" dirty="0">
                <a:solidFill>
                  <a:srgbClr val="FEFFFF"/>
                </a:solidFill>
              </a:rPr>
              <a:t>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r>
              <a:rPr lang="el-GR" sz="1500" dirty="0">
                <a:solidFill>
                  <a:srgbClr val="FEFFFF"/>
                </a:solidFill>
              </a:rPr>
              <a:t>Και ιδίως Η ΠΑΛΑΙΑ ΔΙΑΘΗΚΗ </a:t>
            </a:r>
            <a:r>
              <a:rPr lang="en-US" sz="1500" dirty="0">
                <a:solidFill>
                  <a:srgbClr val="FEFFFF"/>
                </a:solidFill>
              </a:rPr>
              <a:t> - </a:t>
            </a:r>
            <a:r>
              <a:rPr lang="el-GR" sz="1500" dirty="0">
                <a:solidFill>
                  <a:srgbClr val="FEFFFF"/>
                </a:solidFill>
              </a:rPr>
              <a:t> ΜΟΝΑΔΙΚΗ (!!!!) ΒΑΣΗ ΔΙΑΛΟΓΟΥ ΜΕ ΤΟ ΙΣΛΑΜ ΚΑΙ ΤΟΝ ΙΟΥΔΑΪΣΜΟ </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p:txBody>
          <a:bodyPr>
            <a:normAutofit fontScale="90000"/>
          </a:bodyPr>
          <a:lstStyle/>
          <a:p>
            <a:r>
              <a:rPr lang="el-GR" dirty="0"/>
              <a:t>Αρχές δημιουργικής γραφής στη θρησκευτική εκπαίδευση</a:t>
            </a:r>
            <a:br>
              <a:rPr lang="el-GR" dirty="0"/>
            </a:br>
            <a:endParaRPr lang="el-GR" dirty="0"/>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24206" y="1385740"/>
            <a:ext cx="10929594" cy="4791223"/>
          </a:xfrm>
        </p:spPr>
        <p:txBody>
          <a:bodyPr>
            <a:normAutofit fontScale="62500" lnSpcReduction="20000"/>
          </a:bodyPr>
          <a:lstStyle/>
          <a:p>
            <a:r>
              <a:rPr lang="el-GR"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r>
              <a:rPr lang="el-GR" dirty="0"/>
              <a:t>1. Ερεθισμός: Για να τεθεί σε κίνηση η δημιουργικότητα, είναι απαραίτητο να βγει κάποιος από την καθημερινή σκέψη και να ξεπεράσει τις ριζωμένες </a:t>
            </a:r>
            <a:r>
              <a:rPr lang="el-GR" dirty="0" err="1"/>
              <a:t>ρουτίνες</a:t>
            </a:r>
            <a:r>
              <a:rPr lang="el-GR" dirty="0"/>
              <a:t> στη δική του αντίληψη και δράση. Αυτό μπορεί να οδηγήσει σε έναν "ερεθισμό των δομών", που καθιστά δυνατή τη δημιουργία κάτι νέου. Αυτό μπορεί να επιβληθεί ιδιαίτερα στη δημιουργική γραφή, επειδή οι συγγραφείς οδηγούνται συνειδητά σε καταστάσεις και προοπτικές από διαδικασίες που διαλύουν αυτοματισμούς.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εκνευρισμού".12</a:t>
            </a:r>
          </a:p>
          <a:p>
            <a:r>
              <a:rPr lang="el-GR" dirty="0"/>
              <a:t>2. Έκφραση: 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τόσο εκφραστικό χαρακτήρα θρησκευτικών κειμένων ιδιαίτερα ξεκάθαρα και είναι κατάλληλοι ως πρότυπα για </a:t>
            </a:r>
            <a:r>
              <a:rPr lang="el-GR" dirty="0" err="1"/>
              <a:t>επικαιροποίηση</a:t>
            </a:r>
            <a:r>
              <a:rPr lang="el-GR" dirty="0"/>
              <a:t>.</a:t>
            </a:r>
          </a:p>
          <a:p>
            <a:r>
              <a:rPr lang="el-GR" dirty="0"/>
              <a:t>3. Η φαντασία ως ανάπτυξη φαντασιώσεων συνδυάζει εκνευρισμό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παραβολές από τη Βίβλο δημιουργούν αντίθετους εναλλακτικούς κόσμους που έχουν μια ενθαρρυντική και προειδοποιητική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524741" y="620392"/>
            <a:ext cx="3808268" cy="5504688"/>
          </a:xfrm>
        </p:spPr>
        <p:txBody>
          <a:bodyPr>
            <a:normAutofit/>
          </a:bodyPr>
          <a:lstStyle/>
          <a:p>
            <a:r>
              <a:rPr lang="el-GR" sz="4700" b="1">
                <a:solidFill>
                  <a:schemeClr val="bg1"/>
                </a:solidFill>
              </a:rPr>
              <a:t>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28024187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r>
              <a:rPr lang="el-GR" sz="2200" dirty="0"/>
              <a:t>Από:  </a:t>
            </a:r>
            <a:r>
              <a:rPr lang="de-DE" sz="2200" dirty="0">
                <a:hlinkClick r:id="rId2"/>
              </a:rPr>
              <a:t>https://eclass.uoa.gr/modules/link/?course=SOCTHEOL170</a:t>
            </a:r>
            <a:r>
              <a:rPr lang="el-GR" sz="2200" dirty="0"/>
              <a:t> </a:t>
            </a:r>
          </a:p>
          <a:p>
            <a:endParaRPr lang="el-GR" sz="2200" dirty="0"/>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endParaRPr lang="el-GR" sz="2200" b="1" dirty="0"/>
          </a:p>
          <a:p>
            <a:endParaRPr lang="el-GR" sz="2200" b="1" dirty="0"/>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3"/>
              </a:rPr>
              <a:t>1. </a:t>
            </a:r>
            <a:r>
              <a:rPr lang="de-DE" sz="2200" dirty="0">
                <a:hlinkClick r:id="rId3"/>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a:bodyPr>
          <a:lstStyle/>
          <a:p>
            <a:pPr eaLnBrk="1" hangingPunct="1"/>
            <a:r>
              <a:rPr lang="el-GR" altLang="el-GR" sz="1300">
                <a:latin typeface="Times New Roman" panose="02020603050405020304" pitchFamily="18" charset="0"/>
                <a:cs typeface="Times New Roman" panose="02020603050405020304" pitchFamily="18" charset="0"/>
              </a:rPr>
              <a:t>Σ. Δεσπότη, Ο Ιησούς ως Χριστός και η Πολιτική Εξουσία, Αθήνα: Σταμούλης 2006. Πλέον περιέχεται στο βιβλίο, </a:t>
            </a:r>
          </a:p>
          <a:p>
            <a:pPr lvl="1" eaLnBrk="1" hangingPunct="1"/>
            <a:r>
              <a:rPr lang="el-GR" sz="1300" b="1" i="1">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buFont typeface="+mj-lt"/>
              <a:buAutoNum type="arabicPeriod"/>
            </a:pPr>
            <a:r>
              <a:rPr lang="el-GR" sz="130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Αθ. Στογιαννίδης, </a:t>
            </a:r>
            <a:r>
              <a:rPr lang="el-GR" sz="1300" i="1">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l-GR" sz="130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Αθ. Στογιαννίδης, </a:t>
            </a:r>
            <a:r>
              <a:rPr lang="el-GR" sz="1300" i="1">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a:latin typeface="Times New Roman" panose="02020603050405020304" pitchFamily="18" charset="0"/>
                <a:ea typeface="Times New Roman" panose="02020603050405020304" pitchFamily="18" charset="0"/>
                <a:cs typeface="Times New Roman" panose="02020603050405020304" pitchFamily="18" charset="0"/>
              </a:rPr>
              <a:t> </a:t>
            </a:r>
            <a:r>
              <a:rPr lang="en-US" sz="130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1300" b="1">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1300" b="1">
              <a:latin typeface="Palatino Linotype" panose="02040502050505030304" pitchFamily="18" charset="0"/>
              <a:ea typeface="Times New Roman" panose="02020603050405020304" pitchFamily="18" charset="0"/>
              <a:cs typeface="Times New Roman" panose="02020603050405020304" pitchFamily="18" charset="0"/>
            </a:endParaRPr>
          </a:p>
          <a:p>
            <a:r>
              <a:rPr lang="de-DE" sz="1300">
                <a:hlinkClick r:id="rId4"/>
              </a:rPr>
              <a:t>https://eclass.uoa.gr/modules/link/?course=SOCTHEOL170</a:t>
            </a:r>
            <a:r>
              <a:rPr lang="en-US" sz="1300"/>
              <a:t> </a:t>
            </a:r>
            <a:endParaRPr lang="el-GR" sz="1300"/>
          </a:p>
          <a:p>
            <a:pPr lvl="4"/>
            <a:r>
              <a:rPr lang="el-GR" sz="1300">
                <a:hlinkClick r:id="rId5"/>
              </a:rPr>
              <a:t>ΒΙΒΛΙΟ Α ΓΥΜΝΑΣΙΟΥ</a:t>
            </a:r>
          </a:p>
          <a:p>
            <a:r>
              <a:rPr lang="de-DE" sz="1300">
                <a:hlinkClick r:id="rId5"/>
              </a:rPr>
              <a:t>http://iep.edu.gr/el/component/k2/1085-themata-apo-tin-agia-grafi-a-ekklisiastikoy-gymnasiou</a:t>
            </a:r>
            <a:r>
              <a:rPr lang="el-GR" sz="1300"/>
              <a:t> </a:t>
            </a:r>
          </a:p>
          <a:p>
            <a:pPr marL="342900" indent="-342900">
              <a:buFont typeface="+mj-lt"/>
              <a:buAutoNum type="arabicPeriod"/>
            </a:pPr>
            <a:endParaRPr lang="el-GR" altLang="el-GR" sz="1300"/>
          </a:p>
          <a:p>
            <a:pPr eaLnBrk="1" hangingPunct="1"/>
            <a:endParaRPr lang="de-DE" altLang="el-GR" sz="130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54</a:t>
            </a:fld>
            <a:endParaRPr lang="de-DE" altLang="el-GR" sz="19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a:solidFill>
                  <a:srgbClr val="FFFFFF"/>
                </a:solidFill>
              </a:rPr>
            </a:br>
            <a:r>
              <a:rPr lang="el-GR" sz="4100" b="1">
                <a:solidFill>
                  <a:srgbClr val="FFFFFF"/>
                </a:solidFill>
              </a:rPr>
              <a:t>Νέα Προγράμματα Σπουδών:</a:t>
            </a:r>
            <a:br>
              <a:rPr lang="el-GR" sz="4100">
                <a:solidFill>
                  <a:srgbClr val="FFFFFF"/>
                </a:solidFill>
              </a:rPr>
            </a:br>
            <a:endParaRPr lang="el-GR" sz="41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925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οποίας και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a:t>
            </a:r>
          </a:p>
          <a:p>
            <a:pPr algn="just"/>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56</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Cobbrue</a:t>
            </a:r>
            <a:r>
              <a:rPr lang="en-US" sz="1500">
                <a:effectLst/>
                <a:latin typeface="Times New Roman" panose="02020603050405020304" pitchFamily="18" charset="0"/>
                <a:ea typeface="Calibri" panose="020F0502020204030204" pitchFamily="34" charset="0"/>
              </a:rPr>
              <a:t> </a:t>
            </a:r>
          </a:p>
          <a:p>
            <a:r>
              <a:rPr lang="en-US" sz="1500" u="none" strike="noStrike">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a:latin typeface="Times New Roman" panose="02020603050405020304" pitchFamily="18" charset="0"/>
            </a:endParaRPr>
          </a:p>
          <a:p>
            <a:r>
              <a:rPr lang="de-DE" sz="1500">
                <a:hlinkClick r:id="rId4"/>
              </a:rPr>
              <a:t>https://www.ancientjewreview.com/pedagogy</a:t>
            </a:r>
            <a:r>
              <a:rPr lang="en-US" sz="1500">
                <a:latin typeface="Times New Roman" panose="02020603050405020304" pitchFamily="18" charset="0"/>
              </a:rPr>
              <a:t> </a:t>
            </a:r>
          </a:p>
          <a:p>
            <a:endParaRPr lang="en-US" sz="1500">
              <a:latin typeface="Times New Roman" panose="02020603050405020304" pitchFamily="18" charset="0"/>
            </a:endParaRPr>
          </a:p>
          <a:p>
            <a:r>
              <a:rPr lang="de-DE" sz="1500">
                <a:hlinkClick r:id="rId5"/>
              </a:rPr>
              <a:t>https://orbis.stanford.edu/</a:t>
            </a:r>
            <a:endParaRPr lang="de-DE" sz="1500"/>
          </a:p>
          <a:p>
            <a:endParaRPr lang="de-DE" sz="1500"/>
          </a:p>
          <a:p>
            <a:r>
              <a:rPr lang="de-DE" sz="1500">
                <a:hlinkClick r:id="rId6"/>
              </a:rPr>
              <a:t>https://biblicalstudiesblog.blogspot.com/search?q=ANCIENT+JEW+REVIEW</a:t>
            </a:r>
            <a:r>
              <a:rPr lang="de-DE" sz="1500"/>
              <a:t>+</a:t>
            </a:r>
          </a:p>
          <a:p>
            <a:r>
              <a:rPr lang="de-DE" sz="1500">
                <a:hlinkClick r:id="rId7"/>
              </a:rPr>
              <a:t>https://biblicalstudiesblog.blogspot.com/search/label/%CE%B4%CE%B9%CE%B4%CE%B1%CE%BA%CF%84%CE%B9%CE%BA%CE%AE</a:t>
            </a:r>
            <a:r>
              <a:rPr lang="de-DE" sz="1500"/>
              <a:t> </a:t>
            </a:r>
          </a:p>
          <a:p>
            <a:r>
              <a:rPr lang="de-DE" sz="1500">
                <a:hlinkClick r:id="rId8"/>
              </a:rPr>
              <a:t>https://biblicalstudiesblog.blogspot.com/2018/08/biblical-texts-and-university-class.html</a:t>
            </a:r>
            <a:r>
              <a:rPr lang="de-DE" sz="1500"/>
              <a:t>  </a:t>
            </a:r>
            <a:r>
              <a:rPr lang="el-GR" sz="1500"/>
              <a:t>[πανεπιστημιακή τάξη</a:t>
            </a:r>
            <a:endParaRPr lang="de-DE" sz="1500"/>
          </a:p>
          <a:p>
            <a:endParaRPr lang="el-GR" sz="1500"/>
          </a:p>
        </p:txBody>
      </p:sp>
    </p:spTree>
    <p:extLst>
      <p:ext uri="{BB962C8B-B14F-4D97-AF65-F5344CB8AC3E}">
        <p14:creationId xmlns:p14="http://schemas.microsoft.com/office/powerpoint/2010/main" val="3783449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p:txBody>
          <a:bodyPr/>
          <a:lstStyle/>
          <a:p>
            <a:r>
              <a:rPr lang="el-GR" dirty="0"/>
              <a:t>ΕΠΙΜΕΤΡΟ</a:t>
            </a:r>
          </a:p>
        </p:txBody>
      </p:sp>
      <p:sp>
        <p:nvSpPr>
          <p:cNvPr id="3" name="Θέση περιεχομένου 2">
            <a:extLst>
              <a:ext uri="{FF2B5EF4-FFF2-40B4-BE49-F238E27FC236}">
                <a16:creationId xmlns:a16="http://schemas.microsoft.com/office/drawing/2014/main" id="{24CB7140-088C-88FE-C253-A8059D46318F}"/>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143773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6" y="1112969"/>
            <a:ext cx="3937298" cy="4166010"/>
          </a:xfrm>
        </p:spPr>
        <p:txBody>
          <a:bodyPr>
            <a:normAutofit/>
          </a:bodyPr>
          <a:lstStyle/>
          <a:p>
            <a:r>
              <a:rPr lang="el-GR" dirty="0">
                <a:solidFill>
                  <a:srgbClr val="FFFFFF"/>
                </a:solidFill>
              </a:rPr>
              <a:t>Και τι είναι η Αγία Γραφή?</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77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Χριστιανισμός ΟΧΙ θρησκεία Βιβλίου!</a:t>
            </a:r>
          </a:p>
          <a:p>
            <a:pPr algn="just"/>
            <a:r>
              <a:rPr lang="el-GR" dirty="0"/>
              <a:t>Μια </a:t>
            </a:r>
            <a:r>
              <a:rPr lang="el-GR" dirty="0" err="1"/>
              <a:t>Πρό</a:t>
            </a:r>
            <a:r>
              <a:rPr lang="el-GR" dirty="0"/>
              <a:t>(σ)</a:t>
            </a:r>
            <a:r>
              <a:rPr lang="el-GR" dirty="0" err="1"/>
              <a:t>Κληση</a:t>
            </a:r>
            <a:r>
              <a:rPr lang="el-GR" dirty="0"/>
              <a:t> σε Γάμο (= «Διαθήκη»)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838200" y="704088"/>
            <a:ext cx="3529953" cy="2980944"/>
          </a:xfrm>
        </p:spPr>
        <p:txBody>
          <a:bodyPr>
            <a:normAutofit fontScale="90000"/>
          </a:bodyPr>
          <a:lstStyle/>
          <a:p>
            <a:r>
              <a:rPr lang="el-GR" b="1" dirty="0">
                <a:solidFill>
                  <a:schemeClr val="bg1"/>
                </a:solidFill>
              </a:rPr>
              <a:t>Σημερινή ΓΕΝΙΑ Ζ – «ΚΡΙΣΕΩΝ»</a:t>
            </a:r>
            <a:br>
              <a:rPr lang="el-GR" b="1" dirty="0">
                <a:solidFill>
                  <a:schemeClr val="bg1"/>
                </a:solidFill>
              </a:rPr>
            </a:br>
            <a:r>
              <a:rPr lang="el-GR" b="1" dirty="0">
                <a:solidFill>
                  <a:schemeClr val="bg1"/>
                </a:solidFill>
              </a:rPr>
              <a:t>(όχι του Φραπέ)</a:t>
            </a:r>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6212410" y="243840"/>
            <a:ext cx="5847510" cy="6390640"/>
          </a:xfrm>
        </p:spPr>
        <p:txBody>
          <a:bodyPr anchor="ctr">
            <a:normAutofit fontScale="77500" lnSpcReduction="20000"/>
          </a:bodyPr>
          <a:lstStyle/>
          <a:p>
            <a:pPr marL="0" indent="0">
              <a:spcAft>
                <a:spcPts val="800"/>
              </a:spcAft>
              <a:buNone/>
            </a:pPr>
            <a:r>
              <a:rPr lang="el-GR" sz="16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6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6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6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6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600" dirty="0" err="1">
                <a:effectLst/>
                <a:latin typeface="Cambria" panose="02040503050406030204" pitchFamily="18" charset="0"/>
                <a:ea typeface="Calibri" panose="020F0502020204030204" pitchFamily="34" charset="0"/>
                <a:cs typeface="Arial" panose="020B0604020202020204" pitchFamily="34" charset="0"/>
              </a:rPr>
              <a:t>integrity</a:t>
            </a:r>
            <a:r>
              <a:rPr lang="el-GR" sz="16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6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600" dirty="0">
                <a:effectLst/>
                <a:latin typeface="Cambria" panose="02040503050406030204" pitchFamily="18" charset="0"/>
                <a:ea typeface="Calibri" panose="020F0502020204030204" pitchFamily="34" charset="0"/>
                <a:cs typeface="Arial" panose="020B0604020202020204" pitchFamily="34" charset="0"/>
              </a:rPr>
              <a:t>fake</a:t>
            </a:r>
            <a:r>
              <a:rPr lang="el-GR" sz="16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600" dirty="0" err="1">
                <a:effectLst/>
                <a:latin typeface="Cambria" panose="02040503050406030204" pitchFamily="18" charset="0"/>
                <a:ea typeface="Calibri" panose="020F0502020204030204" pitchFamily="34" charset="0"/>
                <a:cs typeface="Arial" panose="020B0604020202020204" pitchFamily="34" charset="0"/>
              </a:rPr>
              <a:t>πρβλ</a:t>
            </a:r>
            <a:r>
              <a:rPr lang="el-GR" sz="16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6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600" dirty="0">
                <a:effectLst/>
                <a:latin typeface="Cambria" panose="02040503050406030204" pitchFamily="18" charset="0"/>
                <a:ea typeface="Calibri" panose="020F0502020204030204" pitchFamily="34" charset="0"/>
                <a:cs typeface="Arial" panose="020B0604020202020204" pitchFamily="34" charset="0"/>
              </a:rPr>
              <a:t> (Ε</a:t>
            </a:r>
            <a:r>
              <a:rPr lang="en-US" sz="1600" dirty="0">
                <a:effectLst/>
                <a:latin typeface="Cambria" panose="02040503050406030204" pitchFamily="18" charset="0"/>
                <a:ea typeface="Calibri" panose="020F0502020204030204" pitchFamily="34" charset="0"/>
                <a:cs typeface="Arial" panose="020B0604020202020204" pitchFamily="34" charset="0"/>
              </a:rPr>
              <a:t>Q</a:t>
            </a:r>
            <a:r>
              <a:rPr lang="el-GR" sz="16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6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6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6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6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6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600" dirty="0">
                <a:effectLst/>
                <a:latin typeface="Cambria" panose="02040503050406030204" pitchFamily="18" charset="0"/>
                <a:ea typeface="Calibri" panose="020F0502020204030204" pitchFamily="34" charset="0"/>
                <a:cs typeface="Arial" panose="020B0604020202020204" pitchFamily="34" charset="0"/>
              </a:rPr>
              <a:t>Management</a:t>
            </a:r>
            <a:r>
              <a:rPr lang="el-GR" sz="16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6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600" b="1" dirty="0">
                <a:effectLst/>
                <a:latin typeface="Cambria" panose="02040503050406030204" pitchFamily="18" charset="0"/>
                <a:ea typeface="Calibri" panose="020F0502020204030204" pitchFamily="34" charset="0"/>
                <a:cs typeface="Arial" panose="020B0604020202020204" pitchFamily="34" charset="0"/>
              </a:rPr>
              <a:t>Q</a:t>
            </a:r>
            <a:r>
              <a:rPr lang="el-GR" sz="16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600" b="1" dirty="0">
                <a:effectLst/>
                <a:latin typeface="Cambria" panose="02040503050406030204" pitchFamily="18" charset="0"/>
                <a:ea typeface="Calibri" panose="020F0502020204030204" pitchFamily="34" charset="0"/>
                <a:cs typeface="Arial" panose="020B0604020202020204" pitchFamily="34" charset="0"/>
              </a:rPr>
              <a:t>Ε</a:t>
            </a:r>
            <a:r>
              <a:rPr lang="en-US" sz="1600" b="1" dirty="0">
                <a:effectLst/>
                <a:latin typeface="Cambria" panose="02040503050406030204" pitchFamily="18" charset="0"/>
                <a:ea typeface="Calibri" panose="020F0502020204030204" pitchFamily="34" charset="0"/>
                <a:cs typeface="Arial" panose="020B0604020202020204" pitchFamily="34" charset="0"/>
              </a:rPr>
              <a:t>Q</a:t>
            </a:r>
            <a:r>
              <a:rPr lang="el-GR" sz="16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6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6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r>
              <a:rPr lang="el-GR" sz="16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19136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92500" lnSpcReduction="20000"/>
          </a:bodyPr>
          <a:lstStyle/>
          <a:p>
            <a:endParaRPr lang="el-GR" sz="2400" dirty="0"/>
          </a:p>
          <a:p>
            <a:endParaRPr lang="el-GR" sz="2400" dirty="0"/>
          </a:p>
          <a:p>
            <a:r>
              <a:rPr lang="el-GR" sz="2400" dirty="0"/>
              <a:t>Το </a:t>
            </a:r>
            <a:r>
              <a:rPr lang="el-GR" sz="2400" dirty="0" err="1"/>
              <a:t>Παθείν</a:t>
            </a:r>
            <a:r>
              <a:rPr lang="el-GR" sz="2400" dirty="0"/>
              <a:t> και </a:t>
            </a:r>
            <a:r>
              <a:rPr lang="el-GR" sz="2400" dirty="0" err="1"/>
              <a:t>Μαθείν</a:t>
            </a:r>
            <a:r>
              <a:rPr lang="el-GR" sz="2400" dirty="0"/>
              <a:t> τα θεία («Πάσχω άρα Υπάρχω»). </a:t>
            </a:r>
            <a:r>
              <a:rPr lang="el-GR" sz="2400" dirty="0" err="1"/>
              <a:t>Πρβλ</a:t>
            </a:r>
            <a:r>
              <a:rPr lang="el-GR" sz="2400" dirty="0"/>
              <a:t>. αρχαία μυστήρια, εμπειρία κι όχι πληροφορία (φιλοσοφία = φυσική, ηθική)! </a:t>
            </a:r>
          </a:p>
          <a:p>
            <a:pPr marL="0" indent="0">
              <a:buNone/>
            </a:pPr>
            <a:endParaRPr lang="el-GR" sz="2400" dirty="0"/>
          </a:p>
          <a:p>
            <a:r>
              <a:rPr lang="el-GR" sz="2400" dirty="0"/>
              <a:t>Ζητούμενο η Εμπειρία (που εξιτάρει και τους νέους «νομάδες» σήμερα) κι όχι η Γνώση.</a:t>
            </a:r>
          </a:p>
          <a:p>
            <a:r>
              <a:rPr lang="el-GR" sz="2400" dirty="0"/>
              <a:t>«Γιγνώσκω» στα εβραϊκά σημαίνει «μετέχω» - «έρχομαι σε συνουσία»!</a:t>
            </a:r>
          </a:p>
          <a:p>
            <a:r>
              <a:rPr lang="el-GR" sz="2400" dirty="0"/>
              <a:t>«Απόφαση» (&gt; αποφατική θεολογία)</a:t>
            </a:r>
          </a:p>
          <a:p>
            <a:endParaRPr lang="el-GR" sz="2400" dirty="0"/>
          </a:p>
          <a:p>
            <a:endParaRPr lang="el-GR" sz="2400" dirty="0"/>
          </a:p>
          <a:p>
            <a:r>
              <a:rPr lang="el-GR" sz="2400" dirty="0"/>
              <a:t>Μύθος το ότι «όσο γνωρίζω σε έκταση, χάνω το βάθος»!</a:t>
            </a:r>
          </a:p>
          <a:p>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r>
              <a:rPr lang="el-GR" sz="2000" dirty="0"/>
              <a:t>«Τόσο κακός είναι ο Θεός;» («Ξύλινη Γλώσσα»)</a:t>
            </a:r>
          </a:p>
          <a:p>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r>
              <a:rPr lang="el-GR" sz="2000" dirty="0"/>
              <a:t>Κινητό («Διαφήμιση») = παραβολή Κυρίου</a:t>
            </a:r>
          </a:p>
          <a:p>
            <a:r>
              <a:rPr lang="de-DE" sz="2000" dirty="0">
                <a:hlinkClick r:id="rId3"/>
              </a:rPr>
              <a:t>https://www.youtube.com/watch?v=zRl75Vk7Q1k</a:t>
            </a:r>
            <a:r>
              <a:rPr lang="el-GR" sz="2000" dirty="0"/>
              <a:t> </a:t>
            </a:r>
          </a:p>
          <a:p>
            <a:pPr marL="0" indent="0">
              <a:buNone/>
            </a:pPr>
            <a:r>
              <a:rPr lang="el-GR" sz="2000" b="1" dirty="0"/>
              <a:t>	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4815</TotalTime>
  <Words>6174</Words>
  <Application>Microsoft Office PowerPoint</Application>
  <PresentationFormat>Ευρεία οθόνη</PresentationFormat>
  <Paragraphs>501</Paragraphs>
  <Slides>62</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62</vt:i4>
      </vt:variant>
    </vt:vector>
  </HeadingPairs>
  <TitlesOfParts>
    <vt:vector size="74"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ΕΙΣΑΓΩΓΙΚΑ</vt:lpstr>
      <vt:lpstr>Η Αγία Γραφή- best seller της Ανθρωπότητας σήμερα (τον 21ο αι.) είναι: </vt:lpstr>
      <vt:lpstr>Πρόβλημα για τον σημερινό αναγνώστη –          «Γενιά Ζ» !</vt:lpstr>
      <vt:lpstr>Επικαιρότητα  της «Διαθήκης» σήμερα</vt:lpstr>
      <vt:lpstr>Και τι είναι η Αγία Γραφή?</vt:lpstr>
      <vt:lpstr>Σημερινή ΓΕΝΙΑ Ζ – «ΚΡΙΣΕΩΝ» (όχι του Φραπέ)</vt:lpstr>
      <vt:lpstr>Γενικώς στον αυθεντικό Χριστιανισμό το ζητούμενο είναι:   </vt:lpstr>
      <vt:lpstr>Προσωπικό Παράδειγμα προς Αποφυγήν</vt:lpstr>
      <vt:lpstr>  Κεφάλαιο 1: Αναλυτικότερα</vt:lpstr>
      <vt:lpstr>«Κόκκινη Κλωστή» Βίβλου</vt:lpstr>
      <vt:lpstr>Τις ο «πολύτιμος ΆΛΛΟΣ;» (Θ__Σ) - «Αδάμ πού βρίσκεσαι;» (Ecce Homo)  </vt:lpstr>
      <vt:lpstr>Τα 76 βιβλία της  Βίβλου προϋποθέτουν τρεις (3) συντελεστές:  </vt:lpstr>
      <vt:lpstr>Το Κείμενο είναι «τριαδικό» (2):</vt:lpstr>
      <vt:lpstr>Από την παραπάνω (παρουσίαση) πηγάζουν και οι τρεις κατανοήσεις:  </vt:lpstr>
      <vt:lpstr>Το Αφήγημα  έχει επίσης τρία (3) Συστατικά: </vt:lpstr>
      <vt:lpstr>Άκουσε τις ασύγχρονες Παραδόσεις</vt:lpstr>
      <vt:lpstr> Κεφάλαιο 4: Κατανοώ τη Βίβλο ως «Κοντσέρτο»</vt:lpstr>
      <vt:lpstr>Συμπερασματικά οι βιβλικές περικοπές είναι: </vt:lpstr>
      <vt:lpstr> ΧΑΡΑΚΤΗΡΙΣΤΙΚΑ ΑΠΟΦΘΕΓΜΑΤΑ ΣΧΕΤΙΚΑ ΜΕ ΤΗ ΜΕΛΕΤΗ ΤΗΣ ΑΓΊΑΣ ΓΡΑΦΗΣ </vt:lpstr>
      <vt:lpstr>Παρουσίαση του PowerPoint</vt:lpstr>
      <vt:lpstr> Κεφάλαιο 5: Δουλεύω με μια Περικοπή</vt:lpstr>
      <vt:lpstr>ΣΤΟΧΟΙ ΤΡΕΙΣ </vt:lpstr>
      <vt:lpstr> Παιδιά και εμείς!</vt:lpstr>
      <vt:lpstr>Τεχνική Παιδαγωγική:  τρία στάδια.  Θεολόγος αρχικά ο «Καλλιτέχνης» (Συνθέτης ύμνων)</vt:lpstr>
      <vt:lpstr>Προετοιμασία:  («Τι γέγραπται – Πώς αναγιγνώσκεις;»)  τρία στάδια! </vt:lpstr>
      <vt:lpstr>1ο Στάδιο: Καθ’ ΟΔΟΝ (keep Walking)</vt:lpstr>
      <vt:lpstr>2Ο ΣΤΆΔΙΟ: Στο Γραφείο</vt:lpstr>
      <vt:lpstr>Πώς «Ζωγραφίζω»;</vt:lpstr>
      <vt:lpstr>Κατά Ιωάννη 2, 1-11:  Δίνω τους δικούς μου Τίτλους  </vt:lpstr>
      <vt:lpstr>Κείμενο 2</vt:lpstr>
      <vt:lpstr>Κρίσιμο Ερώτημα</vt:lpstr>
      <vt:lpstr>Νέο Εκτεταμένο Κείμενο</vt:lpstr>
      <vt:lpstr>Προσθέτω:  Τίτλοι πάνω -  «Σχέδια» (Κόμικς) και Σημεία (ερωτηματικό, θαυμαστικό…) δεξιά</vt:lpstr>
      <vt:lpstr>POZEK (Πίνακας «Σκηνοθεσίας»)</vt:lpstr>
      <vt:lpstr>ΠΥΡΑΜΙΔΑ ΦΡΕΙΤΑΓΚ</vt:lpstr>
      <vt:lpstr>Εκπόνηση: «Μετά+φραση»  ΜεταΓραμματισμός καθώς πρώτα… </vt:lpstr>
      <vt:lpstr>1. ΤΟΠΟΣ: Γεωγραφία και ΘεοΛογία ! </vt:lpstr>
      <vt:lpstr>  2. ΑΚΟΥΩ …. </vt:lpstr>
      <vt:lpstr>3. Μελετώ Κριτικά («υπόμνημα»)</vt:lpstr>
      <vt:lpstr>Αποτέλεσμα:  «ΟΠΤΙΚΟΠΟΙΗΣΗ ΠΕΡΙΚΟΠΗΣ - Τρισδιάστατα</vt:lpstr>
      <vt:lpstr>Ακούω τα Ασύγχρονα Μαθήματα – Μελετώ το Βιβλίο μου και τα Παραδείγμα</vt:lpstr>
      <vt:lpstr>ΔΙΑΜΟΡΦΩΣΗ ΤΕΛΙΚΟΥ ΚΕΙΜΕΝΟΥ</vt:lpstr>
      <vt:lpstr>Βοηθητική Μία «Βίβλος για Παιδιά»</vt:lpstr>
      <vt:lpstr>3. Στην Τάξη Τέσσερα Στάδια</vt:lpstr>
      <vt:lpstr>Α. Τέχνη Αφήγησης Ι</vt:lpstr>
      <vt:lpstr>Α. Τέχνη Αφήγησης ΙΙ</vt:lpstr>
      <vt:lpstr>Ως υλικά βοηθήματα στην αφήγηση ιστοριών προτείνονται τα ακόλουθα: </vt:lpstr>
      <vt:lpstr>Back-Telling: </vt:lpstr>
      <vt:lpstr>Αρχές δημιουργικής γραφής στη θρησκευτική εκπαίδευση </vt:lpstr>
      <vt:lpstr>ΕΚΔΡΑΜΑΤΙΣΗ - ΠΕΡΦΟΡΜΑΝΣ</vt:lpstr>
      <vt:lpstr> </vt:lpstr>
      <vt:lpstr>ΠΗΓΕΣ</vt:lpstr>
      <vt:lpstr>  Βιβλιογραφία</vt:lpstr>
      <vt:lpstr> Νέα Προγράμματα Σπουδών: </vt:lpstr>
      <vt:lpstr>Blogs </vt:lpstr>
      <vt:lpstr>ΒΙΒΛΙΟΓΡΑΦΙΑ - ΠΡΟΤΑΣΕΙΣ</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sotdespo@o365.uoa.gr</cp:lastModifiedBy>
  <cp:revision>14</cp:revision>
  <dcterms:created xsi:type="dcterms:W3CDTF">2022-11-24T06:41:59Z</dcterms:created>
  <dcterms:modified xsi:type="dcterms:W3CDTF">2022-12-20T17:24:11Z</dcterms:modified>
</cp:coreProperties>
</file>