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8" r:id="rId3"/>
    <p:sldId id="271" r:id="rId4"/>
    <p:sldId id="272" r:id="rId5"/>
    <p:sldId id="256" r:id="rId6"/>
    <p:sldId id="257" r:id="rId7"/>
    <p:sldId id="261" r:id="rId8"/>
    <p:sldId id="262" r:id="rId9"/>
    <p:sldId id="269" r:id="rId10"/>
    <p:sldId id="270" r:id="rId11"/>
    <p:sldId id="263" r:id="rId12"/>
    <p:sldId id="260" r:id="rId13"/>
    <p:sldId id="266" r:id="rId14"/>
    <p:sldId id="267" r:id="rId15"/>
    <p:sldId id="264" r:id="rId16"/>
    <p:sldId id="265" r:id="rId17"/>
    <p:sldId id="273"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5259773F-8892-471D-A31F-3E681CE45472}">
          <p14:sldIdLst>
            <p14:sldId id="258"/>
            <p14:sldId id="268"/>
            <p14:sldId id="271"/>
            <p14:sldId id="272"/>
            <p14:sldId id="256"/>
            <p14:sldId id="257"/>
            <p14:sldId id="261"/>
            <p14:sldId id="262"/>
            <p14:sldId id="269"/>
            <p14:sldId id="270"/>
            <p14:sldId id="263"/>
            <p14:sldId id="260"/>
            <p14:sldId id="266"/>
            <p14:sldId id="267"/>
          </p14:sldIdLst>
        </p14:section>
        <p14:section name="Ενότητα χωρίς τίτλο" id="{666D9FB8-693C-445F-B88B-301BDF8B8009}">
          <p14:sldIdLst>
            <p14:sldId id="264"/>
            <p14:sldId id="265"/>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94F88-7B58-483C-A39E-1B61C1D950DE}" v="8" dt="2022-11-23T09:52:31.4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60" y="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tirios Despotis" userId="675ecd67-d539-4644-89de-f4ff11899b70" providerId="ADAL" clId="{06A94F88-7B58-483C-A39E-1B61C1D950DE}"/>
    <pc:docChg chg="undo custSel addSld modSld sldOrd addSection modSection">
      <pc:chgData name="Sotirios Despotis" userId="675ecd67-d539-4644-89de-f4ff11899b70" providerId="ADAL" clId="{06A94F88-7B58-483C-A39E-1B61C1D950DE}" dt="2022-11-23T10:12:54.875" v="1150"/>
      <pc:docMkLst>
        <pc:docMk/>
      </pc:docMkLst>
      <pc:sldChg chg="modSp mod">
        <pc:chgData name="Sotirios Despotis" userId="675ecd67-d539-4644-89de-f4ff11899b70" providerId="ADAL" clId="{06A94F88-7B58-483C-A39E-1B61C1D950DE}" dt="2022-11-23T07:29:40.622" v="912" actId="20577"/>
        <pc:sldMkLst>
          <pc:docMk/>
          <pc:sldMk cId="3406176075" sldId="256"/>
        </pc:sldMkLst>
        <pc:spChg chg="mod">
          <ac:chgData name="Sotirios Despotis" userId="675ecd67-d539-4644-89de-f4ff11899b70" providerId="ADAL" clId="{06A94F88-7B58-483C-A39E-1B61C1D950DE}" dt="2022-11-23T07:29:40.622" v="912" actId="20577"/>
          <ac:spMkLst>
            <pc:docMk/>
            <pc:sldMk cId="3406176075" sldId="256"/>
            <ac:spMk id="4" creationId="{09EA8CCF-79C7-F59B-F515-8B8564BCB133}"/>
          </ac:spMkLst>
        </pc:spChg>
        <pc:spChg chg="mod">
          <ac:chgData name="Sotirios Despotis" userId="675ecd67-d539-4644-89de-f4ff11899b70" providerId="ADAL" clId="{06A94F88-7B58-483C-A39E-1B61C1D950DE}" dt="2022-11-23T06:45:05.349" v="88" actId="255"/>
          <ac:spMkLst>
            <pc:docMk/>
            <pc:sldMk cId="3406176075" sldId="256"/>
            <ac:spMk id="5" creationId="{0ABDF649-8EAC-9C51-C7AC-69CB8EDF07D6}"/>
          </ac:spMkLst>
        </pc:spChg>
      </pc:sldChg>
      <pc:sldChg chg="modSp mod">
        <pc:chgData name="Sotirios Despotis" userId="675ecd67-d539-4644-89de-f4ff11899b70" providerId="ADAL" clId="{06A94F88-7B58-483C-A39E-1B61C1D950DE}" dt="2022-11-23T08:42:44.829" v="1060" actId="255"/>
        <pc:sldMkLst>
          <pc:docMk/>
          <pc:sldMk cId="2267466657" sldId="257"/>
        </pc:sldMkLst>
        <pc:spChg chg="mod">
          <ac:chgData name="Sotirios Despotis" userId="675ecd67-d539-4644-89de-f4ff11899b70" providerId="ADAL" clId="{06A94F88-7B58-483C-A39E-1B61C1D950DE}" dt="2022-11-23T08:42:44.829" v="1060" actId="255"/>
          <ac:spMkLst>
            <pc:docMk/>
            <pc:sldMk cId="2267466657" sldId="257"/>
            <ac:spMk id="3" creationId="{9CD13C4A-31FB-1ABB-3600-66AED79AF870}"/>
          </ac:spMkLst>
        </pc:spChg>
      </pc:sldChg>
      <pc:sldChg chg="modSp mod">
        <pc:chgData name="Sotirios Despotis" userId="675ecd67-d539-4644-89de-f4ff11899b70" providerId="ADAL" clId="{06A94F88-7B58-483C-A39E-1B61C1D950DE}" dt="2022-11-23T07:21:52.685" v="754" actId="113"/>
        <pc:sldMkLst>
          <pc:docMk/>
          <pc:sldMk cId="1207452104" sldId="258"/>
        </pc:sldMkLst>
        <pc:spChg chg="mod">
          <ac:chgData name="Sotirios Despotis" userId="675ecd67-d539-4644-89de-f4ff11899b70" providerId="ADAL" clId="{06A94F88-7B58-483C-A39E-1B61C1D950DE}" dt="2022-11-23T07:21:52.685" v="754" actId="113"/>
          <ac:spMkLst>
            <pc:docMk/>
            <pc:sldMk cId="1207452104" sldId="258"/>
            <ac:spMk id="3" creationId="{86CBC077-836B-6CBA-8C00-8C996209E8AC}"/>
          </ac:spMkLst>
        </pc:spChg>
      </pc:sldChg>
      <pc:sldChg chg="modSp mod">
        <pc:chgData name="Sotirios Despotis" userId="675ecd67-d539-4644-89de-f4ff11899b70" providerId="ADAL" clId="{06A94F88-7B58-483C-A39E-1B61C1D950DE}" dt="2022-11-23T07:09:08.426" v="636" actId="20577"/>
        <pc:sldMkLst>
          <pc:docMk/>
          <pc:sldMk cId="1954898591" sldId="260"/>
        </pc:sldMkLst>
        <pc:spChg chg="mod">
          <ac:chgData name="Sotirios Despotis" userId="675ecd67-d539-4644-89de-f4ff11899b70" providerId="ADAL" clId="{06A94F88-7B58-483C-A39E-1B61C1D950DE}" dt="2022-11-23T07:09:08.426" v="636" actId="20577"/>
          <ac:spMkLst>
            <pc:docMk/>
            <pc:sldMk cId="1954898591" sldId="260"/>
            <ac:spMk id="2" creationId="{CA876D95-7520-09AE-36C2-D778FF9FBA2C}"/>
          </ac:spMkLst>
        </pc:spChg>
        <pc:spChg chg="mod">
          <ac:chgData name="Sotirios Despotis" userId="675ecd67-d539-4644-89de-f4ff11899b70" providerId="ADAL" clId="{06A94F88-7B58-483C-A39E-1B61C1D950DE}" dt="2022-11-23T07:06:40.939" v="565" actId="20577"/>
          <ac:spMkLst>
            <pc:docMk/>
            <pc:sldMk cId="1954898591" sldId="260"/>
            <ac:spMk id="3" creationId="{4D14E068-BBC8-6C7C-3AA6-515114E5F57A}"/>
          </ac:spMkLst>
        </pc:spChg>
      </pc:sldChg>
      <pc:sldChg chg="modSp mod">
        <pc:chgData name="Sotirios Despotis" userId="675ecd67-d539-4644-89de-f4ff11899b70" providerId="ADAL" clId="{06A94F88-7B58-483C-A39E-1B61C1D950DE}" dt="2022-11-23T08:43:06.174" v="1062" actId="20577"/>
        <pc:sldMkLst>
          <pc:docMk/>
          <pc:sldMk cId="43516387" sldId="261"/>
        </pc:sldMkLst>
        <pc:spChg chg="mod">
          <ac:chgData name="Sotirios Despotis" userId="675ecd67-d539-4644-89de-f4ff11899b70" providerId="ADAL" clId="{06A94F88-7B58-483C-A39E-1B61C1D950DE}" dt="2022-11-23T08:43:06.174" v="1062" actId="20577"/>
          <ac:spMkLst>
            <pc:docMk/>
            <pc:sldMk cId="43516387" sldId="261"/>
            <ac:spMk id="2" creationId="{71EC9AA2-613C-68E1-2935-58B94F81CD4A}"/>
          </ac:spMkLst>
        </pc:spChg>
        <pc:spChg chg="mod">
          <ac:chgData name="Sotirios Despotis" userId="675ecd67-d539-4644-89de-f4ff11899b70" providerId="ADAL" clId="{06A94F88-7B58-483C-A39E-1B61C1D950DE}" dt="2022-11-23T08:43:00.978" v="1061" actId="255"/>
          <ac:spMkLst>
            <pc:docMk/>
            <pc:sldMk cId="43516387" sldId="261"/>
            <ac:spMk id="3" creationId="{4B44027C-4FBF-11BD-66A5-4A918C95E767}"/>
          </ac:spMkLst>
        </pc:spChg>
      </pc:sldChg>
      <pc:sldChg chg="modSp mod">
        <pc:chgData name="Sotirios Despotis" userId="675ecd67-d539-4644-89de-f4ff11899b70" providerId="ADAL" clId="{06A94F88-7B58-483C-A39E-1B61C1D950DE}" dt="2022-11-23T06:48:28.532" v="235" actId="20577"/>
        <pc:sldMkLst>
          <pc:docMk/>
          <pc:sldMk cId="569526645" sldId="262"/>
        </pc:sldMkLst>
        <pc:spChg chg="mod">
          <ac:chgData name="Sotirios Despotis" userId="675ecd67-d539-4644-89de-f4ff11899b70" providerId="ADAL" clId="{06A94F88-7B58-483C-A39E-1B61C1D950DE}" dt="2022-11-23T06:48:28.532" v="235" actId="20577"/>
          <ac:spMkLst>
            <pc:docMk/>
            <pc:sldMk cId="569526645" sldId="262"/>
            <ac:spMk id="3" creationId="{27B0D643-CA49-D07C-DE78-B6C5184044E7}"/>
          </ac:spMkLst>
        </pc:spChg>
      </pc:sldChg>
      <pc:sldChg chg="modSp mod ord">
        <pc:chgData name="Sotirios Despotis" userId="675ecd67-d539-4644-89de-f4ff11899b70" providerId="ADAL" clId="{06A94F88-7B58-483C-A39E-1B61C1D950DE}" dt="2022-11-23T07:08:22.044" v="620"/>
        <pc:sldMkLst>
          <pc:docMk/>
          <pc:sldMk cId="1388072331" sldId="263"/>
        </pc:sldMkLst>
        <pc:spChg chg="mod">
          <ac:chgData name="Sotirios Despotis" userId="675ecd67-d539-4644-89de-f4ff11899b70" providerId="ADAL" clId="{06A94F88-7B58-483C-A39E-1B61C1D950DE}" dt="2022-11-23T07:06:57.256" v="572" actId="20577"/>
          <ac:spMkLst>
            <pc:docMk/>
            <pc:sldMk cId="1388072331" sldId="263"/>
            <ac:spMk id="2" creationId="{A56EF385-6869-6A0E-42CE-20553698B68A}"/>
          </ac:spMkLst>
        </pc:spChg>
      </pc:sldChg>
      <pc:sldChg chg="modSp mod">
        <pc:chgData name="Sotirios Despotis" userId="675ecd67-d539-4644-89de-f4ff11899b70" providerId="ADAL" clId="{06A94F88-7B58-483C-A39E-1B61C1D950DE}" dt="2022-11-23T07:36:46.545" v="1006" actId="20577"/>
        <pc:sldMkLst>
          <pc:docMk/>
          <pc:sldMk cId="3699773614" sldId="264"/>
        </pc:sldMkLst>
        <pc:spChg chg="mod">
          <ac:chgData name="Sotirios Despotis" userId="675ecd67-d539-4644-89de-f4ff11899b70" providerId="ADAL" clId="{06A94F88-7B58-483C-A39E-1B61C1D950DE}" dt="2022-11-23T07:36:16.777" v="973" actId="20577"/>
          <ac:spMkLst>
            <pc:docMk/>
            <pc:sldMk cId="3699773614" sldId="264"/>
            <ac:spMk id="2" creationId="{C2F9E2E1-6189-CBF4-6F52-2BCB759B7DD7}"/>
          </ac:spMkLst>
        </pc:spChg>
        <pc:spChg chg="mod">
          <ac:chgData name="Sotirios Despotis" userId="675ecd67-d539-4644-89de-f4ff11899b70" providerId="ADAL" clId="{06A94F88-7B58-483C-A39E-1B61C1D950DE}" dt="2022-11-23T07:36:46.545" v="1006" actId="20577"/>
          <ac:spMkLst>
            <pc:docMk/>
            <pc:sldMk cId="3699773614" sldId="264"/>
            <ac:spMk id="3" creationId="{1FE7B46F-2A3D-F6A6-CB21-C30BA77C09AD}"/>
          </ac:spMkLst>
        </pc:spChg>
      </pc:sldChg>
      <pc:sldChg chg="modSp mod">
        <pc:chgData name="Sotirios Despotis" userId="675ecd67-d539-4644-89de-f4ff11899b70" providerId="ADAL" clId="{06A94F88-7B58-483C-A39E-1B61C1D950DE}" dt="2022-11-23T06:58:50.301" v="356" actId="5793"/>
        <pc:sldMkLst>
          <pc:docMk/>
          <pc:sldMk cId="596228532" sldId="265"/>
        </pc:sldMkLst>
        <pc:spChg chg="mod">
          <ac:chgData name="Sotirios Despotis" userId="675ecd67-d539-4644-89de-f4ff11899b70" providerId="ADAL" clId="{06A94F88-7B58-483C-A39E-1B61C1D950DE}" dt="2022-11-23T06:58:50.301" v="356" actId="5793"/>
          <ac:spMkLst>
            <pc:docMk/>
            <pc:sldMk cId="596228532" sldId="265"/>
            <ac:spMk id="2" creationId="{C94D39CD-D797-D83B-6FE9-332EDC9CF2E0}"/>
          </ac:spMkLst>
        </pc:spChg>
      </pc:sldChg>
      <pc:sldChg chg="modSp mod">
        <pc:chgData name="Sotirios Despotis" userId="675ecd67-d539-4644-89de-f4ff11899b70" providerId="ADAL" clId="{06A94F88-7B58-483C-A39E-1B61C1D950DE}" dt="2022-11-23T06:56:42.376" v="289" actId="20577"/>
        <pc:sldMkLst>
          <pc:docMk/>
          <pc:sldMk cId="607256751" sldId="266"/>
        </pc:sldMkLst>
        <pc:spChg chg="mod">
          <ac:chgData name="Sotirios Despotis" userId="675ecd67-d539-4644-89de-f4ff11899b70" providerId="ADAL" clId="{06A94F88-7B58-483C-A39E-1B61C1D950DE}" dt="2022-11-23T06:56:42.376" v="289" actId="20577"/>
          <ac:spMkLst>
            <pc:docMk/>
            <pc:sldMk cId="607256751" sldId="266"/>
            <ac:spMk id="3" creationId="{837FD0FB-5239-39D4-AD61-E045806D3A7A}"/>
          </ac:spMkLst>
        </pc:spChg>
      </pc:sldChg>
      <pc:sldChg chg="modSp mod">
        <pc:chgData name="Sotirios Despotis" userId="675ecd67-d539-4644-89de-f4ff11899b70" providerId="ADAL" clId="{06A94F88-7B58-483C-A39E-1B61C1D950DE}" dt="2022-11-23T07:10:20.883" v="706" actId="20577"/>
        <pc:sldMkLst>
          <pc:docMk/>
          <pc:sldMk cId="4177164221" sldId="267"/>
        </pc:sldMkLst>
        <pc:spChg chg="mod">
          <ac:chgData name="Sotirios Despotis" userId="675ecd67-d539-4644-89de-f4ff11899b70" providerId="ADAL" clId="{06A94F88-7B58-483C-A39E-1B61C1D950DE}" dt="2022-11-23T07:08:34.981" v="621" actId="20577"/>
          <ac:spMkLst>
            <pc:docMk/>
            <pc:sldMk cId="4177164221" sldId="267"/>
            <ac:spMk id="2" creationId="{D86B4CD0-DB39-F510-3398-B8C83C8DA25D}"/>
          </ac:spMkLst>
        </pc:spChg>
        <pc:spChg chg="mod">
          <ac:chgData name="Sotirios Despotis" userId="675ecd67-d539-4644-89de-f4ff11899b70" providerId="ADAL" clId="{06A94F88-7B58-483C-A39E-1B61C1D950DE}" dt="2022-11-23T07:10:20.883" v="706" actId="20577"/>
          <ac:spMkLst>
            <pc:docMk/>
            <pc:sldMk cId="4177164221" sldId="267"/>
            <ac:spMk id="3" creationId="{66387A98-08E8-01E5-7A8D-B065FFEC749A}"/>
          </ac:spMkLst>
        </pc:spChg>
      </pc:sldChg>
      <pc:sldChg chg="modSp new mod">
        <pc:chgData name="Sotirios Despotis" userId="675ecd67-d539-4644-89de-f4ff11899b70" providerId="ADAL" clId="{06A94F88-7B58-483C-A39E-1B61C1D950DE}" dt="2022-11-23T09:12:46.827" v="1107" actId="27636"/>
        <pc:sldMkLst>
          <pc:docMk/>
          <pc:sldMk cId="2120266020" sldId="268"/>
        </pc:sldMkLst>
        <pc:spChg chg="mod">
          <ac:chgData name="Sotirios Despotis" userId="675ecd67-d539-4644-89de-f4ff11899b70" providerId="ADAL" clId="{06A94F88-7B58-483C-A39E-1B61C1D950DE}" dt="2022-11-23T08:41:58.278" v="1059" actId="313"/>
          <ac:spMkLst>
            <pc:docMk/>
            <pc:sldMk cId="2120266020" sldId="268"/>
            <ac:spMk id="2" creationId="{E535FE45-EFB3-B2FE-B480-078AC06816C6}"/>
          </ac:spMkLst>
        </pc:spChg>
        <pc:spChg chg="mod">
          <ac:chgData name="Sotirios Despotis" userId="675ecd67-d539-4644-89de-f4ff11899b70" providerId="ADAL" clId="{06A94F88-7B58-483C-A39E-1B61C1D950DE}" dt="2022-11-23T09:12:46.827" v="1107" actId="27636"/>
          <ac:spMkLst>
            <pc:docMk/>
            <pc:sldMk cId="2120266020" sldId="268"/>
            <ac:spMk id="3" creationId="{54E9AEED-9949-DFD6-DA23-4993A778E7AE}"/>
          </ac:spMkLst>
        </pc:spChg>
      </pc:sldChg>
      <pc:sldChg chg="addSp delSp modSp new mod">
        <pc:chgData name="Sotirios Despotis" userId="675ecd67-d539-4644-89de-f4ff11899b70" providerId="ADAL" clId="{06A94F88-7B58-483C-A39E-1B61C1D950DE}" dt="2022-11-23T06:52:18.981" v="266" actId="20577"/>
        <pc:sldMkLst>
          <pc:docMk/>
          <pc:sldMk cId="3960505706" sldId="269"/>
        </pc:sldMkLst>
        <pc:spChg chg="mod">
          <ac:chgData name="Sotirios Despotis" userId="675ecd67-d539-4644-89de-f4ff11899b70" providerId="ADAL" clId="{06A94F88-7B58-483C-A39E-1B61C1D950DE}" dt="2022-11-23T06:52:18.981" v="266" actId="20577"/>
          <ac:spMkLst>
            <pc:docMk/>
            <pc:sldMk cId="3960505706" sldId="269"/>
            <ac:spMk id="2" creationId="{A1A8E4DF-4CC5-3660-7D9C-DA44A7135DCA}"/>
          </ac:spMkLst>
        </pc:spChg>
        <pc:spChg chg="del mod">
          <ac:chgData name="Sotirios Despotis" userId="675ecd67-d539-4644-89de-f4ff11899b70" providerId="ADAL" clId="{06A94F88-7B58-483C-A39E-1B61C1D950DE}" dt="2022-11-23T06:51:45.030" v="239"/>
          <ac:spMkLst>
            <pc:docMk/>
            <pc:sldMk cId="3960505706" sldId="269"/>
            <ac:spMk id="3" creationId="{4583195F-3B08-D0BC-5759-F47F87F92C36}"/>
          </ac:spMkLst>
        </pc:spChg>
        <pc:picChg chg="add mod">
          <ac:chgData name="Sotirios Despotis" userId="675ecd67-d539-4644-89de-f4ff11899b70" providerId="ADAL" clId="{06A94F88-7B58-483C-A39E-1B61C1D950DE}" dt="2022-11-23T06:51:54.442" v="245" actId="14100"/>
          <ac:picMkLst>
            <pc:docMk/>
            <pc:sldMk cId="3960505706" sldId="269"/>
            <ac:picMk id="5" creationId="{177D1989-A1CB-6463-EC95-F4A4885F8605}"/>
          </ac:picMkLst>
        </pc:picChg>
      </pc:sldChg>
      <pc:sldChg chg="modSp new mod ord">
        <pc:chgData name="Sotirios Despotis" userId="675ecd67-d539-4644-89de-f4ff11899b70" providerId="ADAL" clId="{06A94F88-7B58-483C-A39E-1B61C1D950DE}" dt="2022-11-23T07:08:46.740" v="627" actId="313"/>
        <pc:sldMkLst>
          <pc:docMk/>
          <pc:sldMk cId="2017373891" sldId="270"/>
        </pc:sldMkLst>
        <pc:spChg chg="mod">
          <ac:chgData name="Sotirios Despotis" userId="675ecd67-d539-4644-89de-f4ff11899b70" providerId="ADAL" clId="{06A94F88-7B58-483C-A39E-1B61C1D950DE}" dt="2022-11-23T07:08:46.740" v="627" actId="313"/>
          <ac:spMkLst>
            <pc:docMk/>
            <pc:sldMk cId="2017373891" sldId="270"/>
            <ac:spMk id="2" creationId="{15D3C92B-3EA8-BB70-F902-447251F126CC}"/>
          </ac:spMkLst>
        </pc:spChg>
        <pc:spChg chg="mod">
          <ac:chgData name="Sotirios Despotis" userId="675ecd67-d539-4644-89de-f4ff11899b70" providerId="ADAL" clId="{06A94F88-7B58-483C-A39E-1B61C1D950DE}" dt="2022-11-23T07:08:16.796" v="618" actId="27636"/>
          <ac:spMkLst>
            <pc:docMk/>
            <pc:sldMk cId="2017373891" sldId="270"/>
            <ac:spMk id="3" creationId="{A5263E08-CDF1-F582-A0DF-905840DE0D7F}"/>
          </ac:spMkLst>
        </pc:spChg>
      </pc:sldChg>
      <pc:sldChg chg="modSp new mod">
        <pc:chgData name="Sotirios Despotis" userId="675ecd67-d539-4644-89de-f4ff11899b70" providerId="ADAL" clId="{06A94F88-7B58-483C-A39E-1B61C1D950DE}" dt="2022-11-23T09:12:56.212" v="1109" actId="20577"/>
        <pc:sldMkLst>
          <pc:docMk/>
          <pc:sldMk cId="484310333" sldId="271"/>
        </pc:sldMkLst>
        <pc:spChg chg="mod">
          <ac:chgData name="Sotirios Despotis" userId="675ecd67-d539-4644-89de-f4ff11899b70" providerId="ADAL" clId="{06A94F88-7B58-483C-A39E-1B61C1D950DE}" dt="2022-11-23T09:12:56.212" v="1109" actId="20577"/>
          <ac:spMkLst>
            <pc:docMk/>
            <pc:sldMk cId="484310333" sldId="271"/>
            <ac:spMk id="2" creationId="{970E2E76-F395-86A4-5A62-BA8D3C0F790C}"/>
          </ac:spMkLst>
        </pc:spChg>
        <pc:spChg chg="mod">
          <ac:chgData name="Sotirios Despotis" userId="675ecd67-d539-4644-89de-f4ff11899b70" providerId="ADAL" clId="{06A94F88-7B58-483C-A39E-1B61C1D950DE}" dt="2022-11-23T08:43:51.885" v="1104" actId="20577"/>
          <ac:spMkLst>
            <pc:docMk/>
            <pc:sldMk cId="484310333" sldId="271"/>
            <ac:spMk id="3" creationId="{F8DA606E-EC4F-8A4D-F467-076036DCBF36}"/>
          </ac:spMkLst>
        </pc:spChg>
      </pc:sldChg>
      <pc:sldChg chg="addSp delSp modSp new mod">
        <pc:chgData name="Sotirios Despotis" userId="675ecd67-d539-4644-89de-f4ff11899b70" providerId="ADAL" clId="{06A94F88-7B58-483C-A39E-1B61C1D950DE}" dt="2022-11-23T07:26:02.001" v="900" actId="14100"/>
        <pc:sldMkLst>
          <pc:docMk/>
          <pc:sldMk cId="17628302" sldId="272"/>
        </pc:sldMkLst>
        <pc:spChg chg="mod">
          <ac:chgData name="Sotirios Despotis" userId="675ecd67-d539-4644-89de-f4ff11899b70" providerId="ADAL" clId="{06A94F88-7B58-483C-A39E-1B61C1D950DE}" dt="2022-11-23T07:26:02.001" v="900" actId="14100"/>
          <ac:spMkLst>
            <pc:docMk/>
            <pc:sldMk cId="17628302" sldId="272"/>
            <ac:spMk id="2" creationId="{7F3D6713-AD44-DEE3-D401-2967B4274571}"/>
          </ac:spMkLst>
        </pc:spChg>
        <pc:spChg chg="del mod">
          <ac:chgData name="Sotirios Despotis" userId="675ecd67-d539-4644-89de-f4ff11899b70" providerId="ADAL" clId="{06A94F88-7B58-483C-A39E-1B61C1D950DE}" dt="2022-11-23T07:25:34.544" v="895" actId="478"/>
          <ac:spMkLst>
            <pc:docMk/>
            <pc:sldMk cId="17628302" sldId="272"/>
            <ac:spMk id="3" creationId="{B2332634-85A2-1CF8-7BCF-EFE21939D782}"/>
          </ac:spMkLst>
        </pc:spChg>
        <pc:picChg chg="add mod">
          <ac:chgData name="Sotirios Despotis" userId="675ecd67-d539-4644-89de-f4ff11899b70" providerId="ADAL" clId="{06A94F88-7B58-483C-A39E-1B61C1D950DE}" dt="2022-11-23T07:25:38.852" v="896" actId="14100"/>
          <ac:picMkLst>
            <pc:docMk/>
            <pc:sldMk cId="17628302" sldId="272"/>
            <ac:picMk id="1026" creationId="{C2E8F44D-3239-41FA-0B0E-4873B95C68DD}"/>
          </ac:picMkLst>
        </pc:picChg>
      </pc:sldChg>
      <pc:sldChg chg="addSp delSp modSp new mod ord">
        <pc:chgData name="Sotirios Despotis" userId="675ecd67-d539-4644-89de-f4ff11899b70" providerId="ADAL" clId="{06A94F88-7B58-483C-A39E-1B61C1D950DE}" dt="2022-11-23T10:12:54.875" v="1150"/>
        <pc:sldMkLst>
          <pc:docMk/>
          <pc:sldMk cId="1686580629" sldId="273"/>
        </pc:sldMkLst>
        <pc:spChg chg="mod">
          <ac:chgData name="Sotirios Despotis" userId="675ecd67-d539-4644-89de-f4ff11899b70" providerId="ADAL" clId="{06A94F88-7B58-483C-A39E-1B61C1D950DE}" dt="2022-11-23T09:53:33.739" v="1148" actId="20577"/>
          <ac:spMkLst>
            <pc:docMk/>
            <pc:sldMk cId="1686580629" sldId="273"/>
            <ac:spMk id="2" creationId="{B56278C6-01DD-BB0C-D90F-41427506FA1A}"/>
          </ac:spMkLst>
        </pc:spChg>
        <pc:spChg chg="del">
          <ac:chgData name="Sotirios Despotis" userId="675ecd67-d539-4644-89de-f4ff11899b70" providerId="ADAL" clId="{06A94F88-7B58-483C-A39E-1B61C1D950DE}" dt="2022-11-23T09:52:31.472" v="1111"/>
          <ac:spMkLst>
            <pc:docMk/>
            <pc:sldMk cId="1686580629" sldId="273"/>
            <ac:spMk id="3" creationId="{E53919C7-7F13-98DA-A0FF-1709DFB77935}"/>
          </ac:spMkLst>
        </pc:spChg>
        <pc:spChg chg="mod">
          <ac:chgData name="Sotirios Despotis" userId="675ecd67-d539-4644-89de-f4ff11899b70" providerId="ADAL" clId="{06A94F88-7B58-483C-A39E-1B61C1D950DE}" dt="2022-11-23T09:53:23.809" v="1135"/>
          <ac:spMkLst>
            <pc:docMk/>
            <pc:sldMk cId="1686580629" sldId="273"/>
            <ac:spMk id="4" creationId="{6F87D85E-AAA9-9DAB-A6D8-E39021870D2D}"/>
          </ac:spMkLst>
        </pc:spChg>
        <pc:picChg chg="add mod">
          <ac:chgData name="Sotirios Despotis" userId="675ecd67-d539-4644-89de-f4ff11899b70" providerId="ADAL" clId="{06A94F88-7B58-483C-A39E-1B61C1D950DE}" dt="2022-11-23T09:52:38.732" v="1115" actId="962"/>
          <ac:picMkLst>
            <pc:docMk/>
            <pc:sldMk cId="1686580629" sldId="273"/>
            <ac:picMk id="6" creationId="{6BFC8513-68B6-1A83-CBEC-3B0D8ABEB6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4C41C9-B10C-D650-264F-C20C348AF9F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9352911-5A1D-54AA-16CF-399809D0C9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B0831C8-8193-D87E-65B7-E398A3D9E4CB}"/>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5" name="Θέση υποσέλιδου 4">
            <a:extLst>
              <a:ext uri="{FF2B5EF4-FFF2-40B4-BE49-F238E27FC236}">
                <a16:creationId xmlns:a16="http://schemas.microsoft.com/office/drawing/2014/main" id="{33D3A89D-7800-8C21-5C09-34B48B6ECF7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F7105A3-3E74-2E91-2C4F-C52D3E3A61F6}"/>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879995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19B666-4DF0-704A-6546-6993894CAC7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24F5871-1CB6-C3E6-6E8E-C06B30807A8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4B7CFEE-AFE4-97C7-7ACF-015427D7DBA0}"/>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5" name="Θέση υποσέλιδου 4">
            <a:extLst>
              <a:ext uri="{FF2B5EF4-FFF2-40B4-BE49-F238E27FC236}">
                <a16:creationId xmlns:a16="http://schemas.microsoft.com/office/drawing/2014/main" id="{79533CB9-B76A-59F9-B618-338C7E9E34A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F6AC55E-9CFA-C58C-F6FA-623716D6496F}"/>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356594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11667F6-5839-427E-381E-6CFC1BE9281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F13C90F-4963-BA8D-E2FA-BC2A3719947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28984DE-22A3-59E3-2F65-079F4219C8AE}"/>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5" name="Θέση υποσέλιδου 4">
            <a:extLst>
              <a:ext uri="{FF2B5EF4-FFF2-40B4-BE49-F238E27FC236}">
                <a16:creationId xmlns:a16="http://schemas.microsoft.com/office/drawing/2014/main" id="{A90595A9-30F2-000C-52CA-49ED15F6087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5349EF2-338B-5B92-17E9-AF845F9EE8E4}"/>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132084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719C6B-8FE8-C490-AC35-6C16F6338A2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BE3E075-89A1-7751-9950-0045FE1F7CA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E902A9E-7C15-5134-CBF6-0DB574C619A6}"/>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5" name="Θέση υποσέλιδου 4">
            <a:extLst>
              <a:ext uri="{FF2B5EF4-FFF2-40B4-BE49-F238E27FC236}">
                <a16:creationId xmlns:a16="http://schemas.microsoft.com/office/drawing/2014/main" id="{76E860DD-5F61-1252-9800-E8CFC58FD71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B23EB94-8DA1-6964-D143-18891D23B3D8}"/>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14488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D6A3E7-4C82-5F58-9377-A7CA386FF46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0426B0F-B8CB-0780-FFC6-69FFD92223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091E0C5-AC1D-C1C4-A7AB-84D33109066B}"/>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5" name="Θέση υποσέλιδου 4">
            <a:extLst>
              <a:ext uri="{FF2B5EF4-FFF2-40B4-BE49-F238E27FC236}">
                <a16:creationId xmlns:a16="http://schemas.microsoft.com/office/drawing/2014/main" id="{A61FCD13-24D6-2844-6E0F-76138A6A7B8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979A83E-7955-C0E2-7477-1CA890B67F28}"/>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4139244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CA7A30-99F9-17DE-18A9-41EC98FC67C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5E63FE8-8BBC-B385-3FB1-F5BC859235E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E458D9B-A567-7B6D-DB2B-85BCE6238C8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CFCB2967-5B19-FED8-DBCD-8502999418AA}"/>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6" name="Θέση υποσέλιδου 5">
            <a:extLst>
              <a:ext uri="{FF2B5EF4-FFF2-40B4-BE49-F238E27FC236}">
                <a16:creationId xmlns:a16="http://schemas.microsoft.com/office/drawing/2014/main" id="{2A2FDB77-20AE-F2D2-D187-2F26EDC8D49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C68E2EE-95D3-9350-96D2-AC8068BF63BB}"/>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3679829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D8CCD1-7119-BA78-A6C2-4E39A3911B6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0756E2F-236E-4E3A-D75E-CB3B1E0419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DE2628C-633B-BA28-4FEB-D41E3D4A528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FD5C995-89E4-4E60-752E-5ABF944E18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B02704F-55C9-1271-3269-2EA761641360}"/>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BAE2F58-C647-87D7-57B6-A63838493837}"/>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8" name="Θέση υποσέλιδου 7">
            <a:extLst>
              <a:ext uri="{FF2B5EF4-FFF2-40B4-BE49-F238E27FC236}">
                <a16:creationId xmlns:a16="http://schemas.microsoft.com/office/drawing/2014/main" id="{96F1BA16-4F68-44E1-7821-BC57F23E51C2}"/>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D98CB92-516D-32C7-E4C9-CE7DFF5B7CEA}"/>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2189085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CD31A7-4247-F924-1E2A-3BEDA3C3EFB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468491D-B7BE-9D37-A687-70790EF320C2}"/>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4" name="Θέση υποσέλιδου 3">
            <a:extLst>
              <a:ext uri="{FF2B5EF4-FFF2-40B4-BE49-F238E27FC236}">
                <a16:creationId xmlns:a16="http://schemas.microsoft.com/office/drawing/2014/main" id="{29F6F18E-FB92-7A51-81F2-DB8CF12EE3D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66F477B-82D2-DABD-7D5D-9E14AA86E05A}"/>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1631098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8704E9F-903A-8411-4AA2-C10406CE54F5}"/>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3" name="Θέση υποσέλιδου 2">
            <a:extLst>
              <a:ext uri="{FF2B5EF4-FFF2-40B4-BE49-F238E27FC236}">
                <a16:creationId xmlns:a16="http://schemas.microsoft.com/office/drawing/2014/main" id="{960FAA12-0200-9475-9C8C-A5AE98834FD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A94117F-072A-A733-71B4-61E6E712898E}"/>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2711798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FFE977-F938-AF80-DD1F-BB35918C03A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A49AB7A-5575-8E3A-6970-3A075B2D60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F42A559-6BDF-E3E7-FF0E-7CDE23C345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B080960-02E9-D627-F1C6-660858C2CFBE}"/>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6" name="Θέση υποσέλιδου 5">
            <a:extLst>
              <a:ext uri="{FF2B5EF4-FFF2-40B4-BE49-F238E27FC236}">
                <a16:creationId xmlns:a16="http://schemas.microsoft.com/office/drawing/2014/main" id="{E6486CD3-8E17-537A-9490-0BF7685DB74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8F3EAE5-1FD6-99D3-7B76-93020C8F928A}"/>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195207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9B5195-B676-7F65-C34E-79D84C45A98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E417250-7FEC-9B1E-0F6C-97CF83D83C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A74165A-FBDA-25B0-CDD0-4C52EB18ED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6AE6E90-B0CC-2C3B-8950-BF563E944F43}"/>
              </a:ext>
            </a:extLst>
          </p:cNvPr>
          <p:cNvSpPr>
            <a:spLocks noGrp="1"/>
          </p:cNvSpPr>
          <p:nvPr>
            <p:ph type="dt" sz="half" idx="10"/>
          </p:nvPr>
        </p:nvSpPr>
        <p:spPr/>
        <p:txBody>
          <a:bodyPr/>
          <a:lstStyle/>
          <a:p>
            <a:fld id="{43174869-64E0-42AC-8CBC-27835F199AA3}" type="datetimeFigureOut">
              <a:rPr lang="el-GR" smtClean="0"/>
              <a:t>23/11/2022</a:t>
            </a:fld>
            <a:endParaRPr lang="el-GR"/>
          </a:p>
        </p:txBody>
      </p:sp>
      <p:sp>
        <p:nvSpPr>
          <p:cNvPr id="6" name="Θέση υποσέλιδου 5">
            <a:extLst>
              <a:ext uri="{FF2B5EF4-FFF2-40B4-BE49-F238E27FC236}">
                <a16:creationId xmlns:a16="http://schemas.microsoft.com/office/drawing/2014/main" id="{5983F88A-DE68-012D-D6A3-647BB04FAD2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5CB5E49-F873-EDAD-237D-2AF096335A21}"/>
              </a:ext>
            </a:extLst>
          </p:cNvPr>
          <p:cNvSpPr>
            <a:spLocks noGrp="1"/>
          </p:cNvSpPr>
          <p:nvPr>
            <p:ph type="sldNum" sz="quarter" idx="12"/>
          </p:nvPr>
        </p:nvSpPr>
        <p:spPr/>
        <p:txBody>
          <a:bodyPr/>
          <a:lstStyle/>
          <a:p>
            <a:fld id="{A5CEFB34-CEC9-449C-9394-28BAA1A6409E}" type="slidenum">
              <a:rPr lang="el-GR" smtClean="0"/>
              <a:t>‹#›</a:t>
            </a:fld>
            <a:endParaRPr lang="el-GR"/>
          </a:p>
        </p:txBody>
      </p:sp>
    </p:spTree>
    <p:extLst>
      <p:ext uri="{BB962C8B-B14F-4D97-AF65-F5344CB8AC3E}">
        <p14:creationId xmlns:p14="http://schemas.microsoft.com/office/powerpoint/2010/main" val="2234587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FDB546A-008C-8C06-D8AD-BCFF362F10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316F25E-AEFD-467C-EB51-C4599B5984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9548D7A-7277-031C-F92B-C2C9AAC22A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74869-64E0-42AC-8CBC-27835F199AA3}" type="datetimeFigureOut">
              <a:rPr lang="el-GR" smtClean="0"/>
              <a:t>23/11/2022</a:t>
            </a:fld>
            <a:endParaRPr lang="el-GR"/>
          </a:p>
        </p:txBody>
      </p:sp>
      <p:sp>
        <p:nvSpPr>
          <p:cNvPr id="5" name="Θέση υποσέλιδου 4">
            <a:extLst>
              <a:ext uri="{FF2B5EF4-FFF2-40B4-BE49-F238E27FC236}">
                <a16:creationId xmlns:a16="http://schemas.microsoft.com/office/drawing/2014/main" id="{697B2411-9679-097D-D92D-1C7844C696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75DC0BB-CA23-67E5-1F99-9759FF4177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CEFB34-CEC9-449C-9394-28BAA1A6409E}" type="slidenum">
              <a:rPr lang="el-GR" smtClean="0"/>
              <a:t>‹#›</a:t>
            </a:fld>
            <a:endParaRPr lang="el-GR"/>
          </a:p>
        </p:txBody>
      </p:sp>
    </p:spTree>
    <p:extLst>
      <p:ext uri="{BB962C8B-B14F-4D97-AF65-F5344CB8AC3E}">
        <p14:creationId xmlns:p14="http://schemas.microsoft.com/office/powerpoint/2010/main" val="1640434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lifo.gr/retronaut/aytoptis-martys-ti-mera-poy-o-papadiamantis-fotografithike-stin-plateia-dexamenis" TargetMode="External"/><Relationship Id="rId2" Type="http://schemas.openxmlformats.org/officeDocument/2006/relationships/hyperlink" Target="https://www.mixanitouxronou.gr/oi-askites-poy-zoysan-apokommenoi-apo-tin-symvatiki-zoi-pano-stoys-styloys-toy-olympioy-dios-onomazontan-stilites-kai-ithelan-na-erthoyn-pio-konta-ston-the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kaisariani.gr/o-topos-mas/istoria/oi-mikrasiates-prosfyg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ixanitouxronou.gr/synomosiologoi-toy-1910-pos-synedesan-to-perasma-toy-komiti-chalei-me-to-telos-tis-anthropotitas-ta-quot-antikosmika-quot-chapi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D1D3A8-7C55-CD47-9246-A1B75E8D60C7}"/>
              </a:ext>
            </a:extLst>
          </p:cNvPr>
          <p:cNvSpPr>
            <a:spLocks noGrp="1"/>
          </p:cNvSpPr>
          <p:nvPr>
            <p:ph type="title"/>
          </p:nvPr>
        </p:nvSpPr>
        <p:spPr/>
        <p:txBody>
          <a:bodyPr/>
          <a:lstStyle/>
          <a:p>
            <a:pPr algn="ctr"/>
            <a:r>
              <a:rPr lang="el-G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ΑΠΟΚΑΛΥΠΤΙΣΜΟΣ</a:t>
            </a:r>
            <a:br>
              <a:rPr lang="el-GR" sz="1800" dirty="0">
                <a:solidFill>
                  <a:srgbClr val="000000"/>
                </a:solidFill>
                <a:effectLst/>
                <a:latin typeface="Times New Roman" panose="02020603050405020304" pitchFamily="18" charset="0"/>
                <a:ea typeface="Calibri" panose="020F0502020204030204" pitchFamily="34" charset="0"/>
              </a:rPr>
            </a:br>
            <a:endParaRPr lang="el-GR" dirty="0"/>
          </a:p>
        </p:txBody>
      </p:sp>
      <p:sp>
        <p:nvSpPr>
          <p:cNvPr id="3" name="Θέση περιεχομένου 2">
            <a:extLst>
              <a:ext uri="{FF2B5EF4-FFF2-40B4-BE49-F238E27FC236}">
                <a16:creationId xmlns:a16="http://schemas.microsoft.com/office/drawing/2014/main" id="{86CBC077-836B-6CBA-8C00-8C996209E8AC}"/>
              </a:ext>
            </a:extLst>
          </p:cNvPr>
          <p:cNvSpPr>
            <a:spLocks noGrp="1"/>
          </p:cNvSpPr>
          <p:nvPr>
            <p:ph idx="1"/>
          </p:nvPr>
        </p:nvSpPr>
        <p:spPr>
          <a:xfrm>
            <a:off x="480767" y="999241"/>
            <a:ext cx="10873033" cy="5177722"/>
          </a:xfrm>
        </p:spPr>
        <p:txBody>
          <a:bodyPr>
            <a:normAutofit fontScale="92500"/>
          </a:bodyPr>
          <a:lstStyle/>
          <a:p>
            <a:endParaRPr lang="el-GR" dirty="0"/>
          </a:p>
          <a:p>
            <a:pPr marL="0" indent="0" algn="just">
              <a:buNone/>
            </a:pPr>
            <a:r>
              <a:rPr lang="en-US" dirty="0">
                <a:solidFill>
                  <a:srgbClr val="000000"/>
                </a:solidFill>
                <a:effectLst/>
                <a:latin typeface="Times New Roman" panose="02020603050405020304" pitchFamily="18" charset="0"/>
                <a:ea typeface="Calibri" panose="020F0502020204030204" pitchFamily="34" charset="0"/>
              </a:rPr>
              <a:t>J. J. Collins, </a:t>
            </a:r>
            <a:r>
              <a:rPr lang="en-US" i="1" dirty="0">
                <a:solidFill>
                  <a:srgbClr val="000000"/>
                </a:solidFill>
                <a:effectLst/>
                <a:latin typeface="Times New Roman" panose="02020603050405020304" pitchFamily="18" charset="0"/>
                <a:ea typeface="Calibri" panose="020F0502020204030204" pitchFamily="34" charset="0"/>
              </a:rPr>
              <a:t>Semeia</a:t>
            </a:r>
            <a:r>
              <a:rPr lang="en-US" dirty="0">
                <a:solidFill>
                  <a:srgbClr val="000000"/>
                </a:solidFill>
                <a:effectLst/>
                <a:latin typeface="Times New Roman" panose="02020603050405020304" pitchFamily="18" charset="0"/>
                <a:ea typeface="Calibri" panose="020F0502020204030204" pitchFamily="34" charset="0"/>
              </a:rPr>
              <a:t> 14 [1979] 9) Apocalypse is a </a:t>
            </a:r>
            <a:r>
              <a:rPr lang="en-US" b="1" dirty="0">
                <a:solidFill>
                  <a:srgbClr val="000000"/>
                </a:solidFill>
                <a:effectLst/>
                <a:latin typeface="Times New Roman" panose="02020603050405020304" pitchFamily="18" charset="0"/>
                <a:ea typeface="Calibri" panose="020F0502020204030204" pitchFamily="34" charset="0"/>
              </a:rPr>
              <a:t>genre of revelatory literature </a:t>
            </a:r>
            <a:r>
              <a:rPr lang="en-US" dirty="0">
                <a:solidFill>
                  <a:srgbClr val="000000"/>
                </a:solidFill>
                <a:effectLst/>
                <a:latin typeface="Times New Roman" panose="02020603050405020304" pitchFamily="18" charset="0"/>
                <a:ea typeface="Calibri" panose="020F0502020204030204" pitchFamily="34" charset="0"/>
              </a:rPr>
              <a:t>with a </a:t>
            </a:r>
            <a:r>
              <a:rPr lang="en-US" b="1" dirty="0">
                <a:solidFill>
                  <a:srgbClr val="000000"/>
                </a:solidFill>
                <a:effectLst/>
                <a:latin typeface="Times New Roman" panose="02020603050405020304" pitchFamily="18" charset="0"/>
                <a:ea typeface="Calibri" panose="020F0502020204030204" pitchFamily="34" charset="0"/>
              </a:rPr>
              <a:t>narrative framework</a:t>
            </a:r>
            <a:r>
              <a:rPr lang="el-GR" b="1" dirty="0">
                <a:solidFill>
                  <a:srgbClr val="000000"/>
                </a:solidFill>
                <a:effectLst/>
                <a:latin typeface="Times New Roman" panose="02020603050405020304" pitchFamily="18" charset="0"/>
                <a:ea typeface="Calibri" panose="020F0502020204030204" pitchFamily="34" charset="0"/>
              </a:rPr>
              <a:t> (ΑΦΗΓΗΜΑ)</a:t>
            </a:r>
            <a:r>
              <a:rPr lang="en-US" dirty="0">
                <a:solidFill>
                  <a:srgbClr val="000000"/>
                </a:solidFill>
                <a:effectLst/>
                <a:latin typeface="Times New Roman" panose="02020603050405020304" pitchFamily="18" charset="0"/>
                <a:ea typeface="Calibri" panose="020F0502020204030204" pitchFamily="34" charset="0"/>
              </a:rPr>
              <a:t>, in which a revelation is </a:t>
            </a:r>
            <a:r>
              <a:rPr lang="en-US" b="1" dirty="0">
                <a:solidFill>
                  <a:srgbClr val="000000"/>
                </a:solidFill>
                <a:effectLst/>
                <a:latin typeface="Times New Roman" panose="02020603050405020304" pitchFamily="18" charset="0"/>
                <a:ea typeface="Calibri" panose="020F0502020204030204" pitchFamily="34" charset="0"/>
              </a:rPr>
              <a:t>mediated  </a:t>
            </a:r>
            <a:r>
              <a:rPr lang="en-US" dirty="0">
                <a:solidFill>
                  <a:srgbClr val="000000"/>
                </a:solidFill>
                <a:effectLst/>
                <a:latin typeface="Times New Roman" panose="02020603050405020304" pitchFamily="18" charset="0"/>
                <a:ea typeface="Calibri" panose="020F0502020204030204" pitchFamily="34" charset="0"/>
              </a:rPr>
              <a:t>by an </a:t>
            </a:r>
            <a:r>
              <a:rPr lang="en-US" b="1" dirty="0">
                <a:solidFill>
                  <a:srgbClr val="000000"/>
                </a:solidFill>
                <a:effectLst/>
                <a:latin typeface="Times New Roman" panose="02020603050405020304" pitchFamily="18" charset="0"/>
                <a:ea typeface="Calibri" panose="020F0502020204030204" pitchFamily="34" charset="0"/>
              </a:rPr>
              <a:t>otherworldly being</a:t>
            </a:r>
            <a:r>
              <a:rPr lang="el-GR" b="1" dirty="0">
                <a:solidFill>
                  <a:srgbClr val="000000"/>
                </a:solidFill>
                <a:effectLst/>
                <a:latin typeface="Times New Roman" panose="02020603050405020304" pitchFamily="18" charset="0"/>
                <a:ea typeface="Calibri" panose="020F0502020204030204" pitchFamily="34" charset="0"/>
              </a:rPr>
              <a:t> (ΕΡΜΗΝΕΥΤΗΣ ΑΓΓΕΛΟΣ)</a:t>
            </a:r>
            <a:r>
              <a:rPr lang="en-US" b="1" dirty="0">
                <a:solidFill>
                  <a:srgbClr val="000000"/>
                </a:solidFill>
                <a:effectLst/>
                <a:latin typeface="Times New Roman" panose="02020603050405020304" pitchFamily="18" charset="0"/>
                <a:ea typeface="Calibri" panose="020F0502020204030204" pitchFamily="34" charset="0"/>
              </a:rPr>
              <a:t>  </a:t>
            </a:r>
            <a:r>
              <a:rPr lang="en-US" dirty="0">
                <a:solidFill>
                  <a:srgbClr val="000000"/>
                </a:solidFill>
                <a:effectLst/>
                <a:latin typeface="Times New Roman" panose="02020603050405020304" pitchFamily="18" charset="0"/>
                <a:ea typeface="Calibri" panose="020F0502020204030204" pitchFamily="34" charset="0"/>
              </a:rPr>
              <a:t>to a </a:t>
            </a:r>
            <a:r>
              <a:rPr lang="en-US" b="1" dirty="0">
                <a:solidFill>
                  <a:srgbClr val="000000"/>
                </a:solidFill>
                <a:effectLst/>
                <a:latin typeface="Times New Roman" panose="02020603050405020304" pitchFamily="18" charset="0"/>
                <a:ea typeface="Calibri" panose="020F0502020204030204" pitchFamily="34" charset="0"/>
              </a:rPr>
              <a:t>human recipient</a:t>
            </a:r>
            <a:r>
              <a:rPr lang="el-GR" b="1" dirty="0">
                <a:solidFill>
                  <a:srgbClr val="000000"/>
                </a:solidFill>
                <a:effectLst/>
                <a:latin typeface="Times New Roman" panose="02020603050405020304" pitchFamily="18" charset="0"/>
                <a:ea typeface="Calibri" panose="020F0502020204030204" pitchFamily="34" charset="0"/>
              </a:rPr>
              <a:t> (ΕΓΩ)</a:t>
            </a:r>
            <a:r>
              <a:rPr lang="en-US" dirty="0">
                <a:solidFill>
                  <a:srgbClr val="000000"/>
                </a:solidFill>
                <a:effectLst/>
                <a:latin typeface="Times New Roman" panose="02020603050405020304" pitchFamily="18" charset="0"/>
                <a:ea typeface="Calibri" panose="020F0502020204030204" pitchFamily="34" charset="0"/>
              </a:rPr>
              <a:t>, disclosing a </a:t>
            </a:r>
            <a:r>
              <a:rPr lang="en-US" b="1" dirty="0">
                <a:solidFill>
                  <a:srgbClr val="000000"/>
                </a:solidFill>
                <a:effectLst/>
                <a:latin typeface="Times New Roman" panose="02020603050405020304" pitchFamily="18" charset="0"/>
                <a:ea typeface="Calibri" panose="020F0502020204030204" pitchFamily="34" charset="0"/>
              </a:rPr>
              <a:t>transcendent reality </a:t>
            </a:r>
            <a:r>
              <a:rPr lang="en-US" dirty="0">
                <a:solidFill>
                  <a:srgbClr val="000000"/>
                </a:solidFill>
                <a:effectLst/>
                <a:latin typeface="Times New Roman" panose="02020603050405020304" pitchFamily="18" charset="0"/>
                <a:ea typeface="Calibri" panose="020F0502020204030204" pitchFamily="34" charset="0"/>
              </a:rPr>
              <a:t>which is both </a:t>
            </a:r>
            <a:r>
              <a:rPr lang="en-US" b="1" dirty="0">
                <a:solidFill>
                  <a:srgbClr val="000000"/>
                </a:solidFill>
                <a:effectLst/>
                <a:latin typeface="Times New Roman" panose="02020603050405020304" pitchFamily="18" charset="0"/>
                <a:ea typeface="Calibri" panose="020F0502020204030204" pitchFamily="34" charset="0"/>
              </a:rPr>
              <a:t>temporal</a:t>
            </a:r>
            <a:r>
              <a:rPr lang="en-US" dirty="0">
                <a:solidFill>
                  <a:srgbClr val="000000"/>
                </a:solidFill>
                <a:effectLst/>
                <a:latin typeface="Times New Roman" panose="02020603050405020304" pitchFamily="18" charset="0"/>
                <a:ea typeface="Calibri" panose="020F0502020204030204" pitchFamily="34" charset="0"/>
              </a:rPr>
              <a:t>, insofar as it envisages eschatological salvation, and </a:t>
            </a:r>
            <a:r>
              <a:rPr lang="en-US" b="1" dirty="0">
                <a:solidFill>
                  <a:srgbClr val="000000"/>
                </a:solidFill>
                <a:effectLst/>
                <a:latin typeface="Times New Roman" panose="02020603050405020304" pitchFamily="18" charset="0"/>
                <a:ea typeface="Calibri" panose="020F0502020204030204" pitchFamily="34" charset="0"/>
              </a:rPr>
              <a:t>spatial</a:t>
            </a:r>
            <a:r>
              <a:rPr lang="en-US" dirty="0">
                <a:solidFill>
                  <a:srgbClr val="000000"/>
                </a:solidFill>
                <a:effectLst/>
                <a:latin typeface="Times New Roman" panose="02020603050405020304" pitchFamily="18" charset="0"/>
                <a:ea typeface="Calibri" panose="020F0502020204030204" pitchFamily="34" charset="0"/>
              </a:rPr>
              <a:t> insofar as it involves another, supernatural world.</a:t>
            </a:r>
            <a:r>
              <a:rPr lang="el-GR" dirty="0">
                <a:solidFill>
                  <a:srgbClr val="000000"/>
                </a:solidFill>
                <a:effectLst/>
                <a:latin typeface="Times New Roman" panose="02020603050405020304" pitchFamily="18" charset="0"/>
                <a:ea typeface="Calibri" panose="020F0502020204030204" pitchFamily="34" charset="0"/>
              </a:rPr>
              <a:t> </a:t>
            </a:r>
            <a:r>
              <a:rPr lang="el-GR" b="1" dirty="0">
                <a:solidFill>
                  <a:srgbClr val="000000"/>
                </a:solidFill>
                <a:effectLst/>
                <a:latin typeface="Times New Roman" panose="02020603050405020304" pitchFamily="18" charset="0"/>
                <a:ea typeface="Calibri" panose="020F0502020204030204" pitchFamily="34" charset="0"/>
              </a:rPr>
              <a:t>(ΤΑΞΙΔΙ)</a:t>
            </a:r>
            <a:r>
              <a:rPr lang="en-US" b="1" dirty="0">
                <a:solidFill>
                  <a:srgbClr val="000000"/>
                </a:solidFill>
                <a:effectLst/>
                <a:latin typeface="Times New Roman" panose="02020603050405020304" pitchFamily="18" charset="0"/>
                <a:ea typeface="Calibri" panose="020F0502020204030204" pitchFamily="34" charset="0"/>
              </a:rPr>
              <a:t>" </a:t>
            </a:r>
            <a:endParaRPr lang="el-GR" b="1" dirty="0">
              <a:solidFill>
                <a:srgbClr val="000000"/>
              </a:solidFill>
              <a:effectLst/>
              <a:latin typeface="Times New Roman" panose="02020603050405020304" pitchFamily="18" charset="0"/>
              <a:ea typeface="Calibri" panose="020F0502020204030204" pitchFamily="34" charset="0"/>
            </a:endParaRPr>
          </a:p>
          <a:p>
            <a:pPr marL="0" indent="0" algn="just">
              <a:buNone/>
            </a:pPr>
            <a:endParaRPr lang="el-GR" b="1" dirty="0">
              <a:solidFill>
                <a:srgbClr val="000000"/>
              </a:solidFill>
              <a:latin typeface="Times New Roman" panose="02020603050405020304" pitchFamily="18" charset="0"/>
              <a:ea typeface="Calibri" panose="020F0502020204030204" pitchFamily="34" charset="0"/>
            </a:endParaRPr>
          </a:p>
          <a:p>
            <a:pPr marL="0" indent="0" algn="just">
              <a:buNone/>
            </a:pPr>
            <a:r>
              <a:rPr lang="en-US" b="1" dirty="0">
                <a:solidFill>
                  <a:srgbClr val="000000"/>
                </a:solidFill>
                <a:effectLst/>
                <a:latin typeface="Times New Roman" panose="02020603050405020304" pitchFamily="18" charset="0"/>
                <a:ea typeface="Calibri" panose="020F0502020204030204" pitchFamily="34" charset="0"/>
              </a:rPr>
              <a:t>Addition to the Definition, incorporating the purpose of the genre</a:t>
            </a:r>
            <a:r>
              <a:rPr lang="en-US" dirty="0">
                <a:solidFill>
                  <a:srgbClr val="000000"/>
                </a:solidFill>
                <a:effectLst/>
                <a:latin typeface="Times New Roman" panose="02020603050405020304" pitchFamily="18" charset="0"/>
                <a:ea typeface="Calibri" panose="020F0502020204030204" pitchFamily="34" charset="0"/>
              </a:rPr>
              <a:t>, from the suggestions of </a:t>
            </a:r>
            <a:r>
              <a:rPr lang="en-US" dirty="0" err="1">
                <a:solidFill>
                  <a:srgbClr val="000000"/>
                </a:solidFill>
                <a:effectLst/>
                <a:latin typeface="Times New Roman" panose="02020603050405020304" pitchFamily="18" charset="0"/>
                <a:ea typeface="Calibri" panose="020F0502020204030204" pitchFamily="34" charset="0"/>
              </a:rPr>
              <a:t>Hellholm</a:t>
            </a:r>
            <a:r>
              <a:rPr lang="en-US" dirty="0">
                <a:solidFill>
                  <a:srgbClr val="000000"/>
                </a:solidFill>
                <a:effectLst/>
                <a:latin typeface="Times New Roman" panose="02020603050405020304" pitchFamily="18" charset="0"/>
                <a:ea typeface="Calibri" panose="020F0502020204030204" pitchFamily="34" charset="0"/>
              </a:rPr>
              <a:t> (1982) &amp; Aune (1986): "intended to </a:t>
            </a:r>
            <a:r>
              <a:rPr lang="en-US" b="1" dirty="0">
                <a:solidFill>
                  <a:srgbClr val="000000"/>
                </a:solidFill>
                <a:effectLst/>
                <a:latin typeface="Times New Roman" panose="02020603050405020304" pitchFamily="18" charset="0"/>
                <a:ea typeface="Calibri" panose="020F0502020204030204" pitchFamily="34" charset="0"/>
              </a:rPr>
              <a:t>interpret</a:t>
            </a:r>
            <a:r>
              <a:rPr lang="en-US" dirty="0">
                <a:solidFill>
                  <a:srgbClr val="000000"/>
                </a:solidFill>
                <a:effectLst/>
                <a:latin typeface="Times New Roman" panose="02020603050405020304" pitchFamily="18" charset="0"/>
                <a:ea typeface="Calibri" panose="020F0502020204030204" pitchFamily="34" charset="0"/>
              </a:rPr>
              <a:t> the present, earthly circumstances in light of the supernatural world and of the future, and to </a:t>
            </a:r>
            <a:r>
              <a:rPr lang="en-US" b="1" dirty="0">
                <a:solidFill>
                  <a:srgbClr val="000000"/>
                </a:solidFill>
                <a:effectLst/>
                <a:latin typeface="Times New Roman" panose="02020603050405020304" pitchFamily="18" charset="0"/>
                <a:ea typeface="Calibri" panose="020F0502020204030204" pitchFamily="34" charset="0"/>
              </a:rPr>
              <a:t>influence</a:t>
            </a:r>
            <a:r>
              <a:rPr lang="en-US" dirty="0">
                <a:solidFill>
                  <a:srgbClr val="000000"/>
                </a:solidFill>
                <a:effectLst/>
                <a:latin typeface="Times New Roman" panose="02020603050405020304" pitchFamily="18" charset="0"/>
                <a:ea typeface="Calibri" panose="020F0502020204030204" pitchFamily="34" charset="0"/>
              </a:rPr>
              <a:t> both the </a:t>
            </a:r>
            <a:r>
              <a:rPr lang="en-US" i="1" dirty="0">
                <a:solidFill>
                  <a:srgbClr val="000000"/>
                </a:solidFill>
                <a:effectLst/>
                <a:latin typeface="Times New Roman" panose="02020603050405020304" pitchFamily="18" charset="0"/>
                <a:ea typeface="Calibri" panose="020F0502020204030204" pitchFamily="34" charset="0"/>
              </a:rPr>
              <a:t>understanding</a:t>
            </a:r>
            <a:r>
              <a:rPr lang="en-US" dirty="0">
                <a:solidFill>
                  <a:srgbClr val="000000"/>
                </a:solidFill>
                <a:effectLst/>
                <a:latin typeface="Times New Roman" panose="02020603050405020304" pitchFamily="18" charset="0"/>
                <a:ea typeface="Calibri" panose="020F0502020204030204" pitchFamily="34" charset="0"/>
              </a:rPr>
              <a:t> and the </a:t>
            </a:r>
            <a:r>
              <a:rPr lang="en-US" i="1" dirty="0">
                <a:solidFill>
                  <a:srgbClr val="000000"/>
                </a:solidFill>
                <a:effectLst/>
                <a:latin typeface="Times New Roman" panose="02020603050405020304" pitchFamily="18" charset="0"/>
                <a:ea typeface="Calibri" panose="020F0502020204030204" pitchFamily="34" charset="0"/>
              </a:rPr>
              <a:t>behavior </a:t>
            </a:r>
            <a:r>
              <a:rPr lang="en-US" dirty="0">
                <a:solidFill>
                  <a:srgbClr val="000000"/>
                </a:solidFill>
                <a:effectLst/>
                <a:latin typeface="Times New Roman" panose="02020603050405020304" pitchFamily="18" charset="0"/>
                <a:ea typeface="Calibri" panose="020F0502020204030204" pitchFamily="34" charset="0"/>
              </a:rPr>
              <a:t>of the audience by means of divine authority."</a:t>
            </a:r>
            <a:endParaRPr lang="el-GR" dirty="0"/>
          </a:p>
        </p:txBody>
      </p:sp>
    </p:spTree>
    <p:extLst>
      <p:ext uri="{BB962C8B-B14F-4D97-AF65-F5344CB8AC3E}">
        <p14:creationId xmlns:p14="http://schemas.microsoft.com/office/powerpoint/2010/main" val="1207452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D3C92B-3EA8-BB70-F902-447251F126CC}"/>
              </a:ext>
            </a:extLst>
          </p:cNvPr>
          <p:cNvSpPr>
            <a:spLocks noGrp="1"/>
          </p:cNvSpPr>
          <p:nvPr>
            <p:ph type="title"/>
          </p:nvPr>
        </p:nvSpPr>
        <p:spPr/>
        <p:txBody>
          <a:bodyPr/>
          <a:lstStyle/>
          <a:p>
            <a:pPr algn="ctr"/>
            <a:r>
              <a:rPr lang="el-GR" b="1" dirty="0"/>
              <a:t>Επίμετρο: Κολώνα και «Αθήνα»</a:t>
            </a:r>
          </a:p>
        </p:txBody>
      </p:sp>
      <p:sp>
        <p:nvSpPr>
          <p:cNvPr id="3" name="Θέση περιεχομένου 2">
            <a:extLst>
              <a:ext uri="{FF2B5EF4-FFF2-40B4-BE49-F238E27FC236}">
                <a16:creationId xmlns:a16="http://schemas.microsoft.com/office/drawing/2014/main" id="{A5263E08-CDF1-F582-A0DF-905840DE0D7F}"/>
              </a:ext>
            </a:extLst>
          </p:cNvPr>
          <p:cNvSpPr>
            <a:spLocks noGrp="1"/>
          </p:cNvSpPr>
          <p:nvPr>
            <p:ph idx="1"/>
          </p:nvPr>
        </p:nvSpPr>
        <p:spPr>
          <a:xfrm>
            <a:off x="838200" y="1297858"/>
            <a:ext cx="10515600" cy="4879105"/>
          </a:xfrm>
        </p:spPr>
        <p:txBody>
          <a:bodyPr>
            <a:normAutofit fontScale="92500" lnSpcReduction="10000"/>
          </a:bodyPr>
          <a:lstStyle/>
          <a:p>
            <a:pPr marL="342900" lvl="0" indent="-342900" algn="just">
              <a:lnSpc>
                <a:spcPct val="115000"/>
              </a:lnSpc>
              <a:spcAft>
                <a:spcPts val="1000"/>
              </a:spcAft>
              <a:buFont typeface="+mj-lt"/>
              <a:buAutoNum type="arabicPeriod"/>
            </a:pPr>
            <a:r>
              <a:rPr lang="el-GR" sz="1800" dirty="0">
                <a:solidFill>
                  <a:srgbClr val="000000"/>
                </a:solidFill>
                <a:effectLst/>
                <a:latin typeface="Times New Roman" panose="02020603050405020304" pitchFamily="18" charset="0"/>
                <a:ea typeface="Times New Roman" panose="02020603050405020304" pitchFamily="18" charset="0"/>
              </a:rPr>
              <a:t>7ος- 8ος αι. Στις κολώνες του Παρθενώνα γκράφιτι με </a:t>
            </a:r>
            <a:r>
              <a:rPr lang="el-GR" sz="1800" dirty="0" err="1">
                <a:solidFill>
                  <a:srgbClr val="000000"/>
                </a:solidFill>
                <a:effectLst/>
                <a:latin typeface="Times New Roman" panose="02020603050405020304" pitchFamily="18" charset="0"/>
                <a:ea typeface="Times New Roman" panose="02020603050405020304" pitchFamily="18" charset="0"/>
              </a:rPr>
              <a:t>αρές</a:t>
            </a:r>
            <a:r>
              <a:rPr lang="el-GR" sz="1800" dirty="0">
                <a:solidFill>
                  <a:srgbClr val="000000"/>
                </a:solidFill>
                <a:effectLst/>
                <a:latin typeface="Times New Roman" panose="02020603050405020304" pitchFamily="18" charset="0"/>
                <a:ea typeface="Times New Roman" panose="02020603050405020304" pitchFamily="18" charset="0"/>
              </a:rPr>
              <a:t>. Ο Π. το ημερολόγιο της πόλης, πρόσοψη δυτική, έχουν καταμετρηθεί 270 χαράγματα μέχρι και την εποχή των Φράγκων. σε μεγάλο ύψος και 3 μέτρα για να απαθανατίσουν γεγονότα πάνω στις ραβδώσεις των κιόνων. χρονικό της πόλης που το ζηλεύουν όλες οι άλλες πόλεις (σεισμός, επικλήσεις για τη σωτηρία της ψυχής, διορισμός επισκόπου). 7ο-8ο αι. παρακαλεί την Παναγία κοίλη ο εραστής της γυναίκας και ο ίδιος γιατρός για να του κόψει τα… (Γιώργος Πάλλης ΕΚΠΑ).  Σφίγγες, Γρύπες, πάλη ανάμεσα σε λιοντάρια, φίδια, αϊτούς, σύμβολα που πλημμύριζε τις εκκλησίες των Αθηνών, εξαγωγή υλικού. τεράστια ποσότητα μαρμάρου.. στήλες</a:t>
            </a:r>
            <a:endParaRPr lang="el-GR" sz="1800" dirty="0">
              <a:effectLst/>
              <a:latin typeface="Calibri" panose="020F0502020204030204" pitchFamily="34" charset="0"/>
              <a:ea typeface="Calibri" panose="020F0502020204030204" pitchFamily="34" charset="0"/>
            </a:endParaRPr>
          </a:p>
          <a:p>
            <a:pPr marL="342900" lvl="0" indent="-342900" algn="just">
              <a:lnSpc>
                <a:spcPct val="115000"/>
              </a:lnSpc>
              <a:spcAft>
                <a:spcPts val="1000"/>
              </a:spcAft>
              <a:buFont typeface="+mj-lt"/>
              <a:buAutoNum type="arabicPeriod"/>
            </a:pPr>
            <a:r>
              <a:rPr lang="el-GR" sz="1800" dirty="0">
                <a:solidFill>
                  <a:srgbClr val="000000"/>
                </a:solidFill>
                <a:effectLst/>
                <a:latin typeface="Times New Roman" panose="02020603050405020304" pitchFamily="18" charset="0"/>
                <a:ea typeface="Times New Roman" panose="02020603050405020304" pitchFamily="18" charset="0"/>
              </a:rPr>
              <a:t>Μέσα 19ου αι. Στις Κολώνες του Δία ασκητές στυλίτες και κάτω τ .</a:t>
            </a:r>
            <a:r>
              <a:rPr lang="el-GR" sz="1800" u="sng" dirty="0">
                <a:solidFill>
                  <a:srgbClr val="1155CC"/>
                </a:solidFill>
                <a:effectLst/>
                <a:latin typeface="Times New Roman" panose="02020603050405020304" pitchFamily="18" charset="0"/>
                <a:ea typeface="Times New Roman" panose="02020603050405020304" pitchFamily="18" charset="0"/>
                <a:hlinkClick r:id="rId2"/>
              </a:rPr>
              <a:t>https://www.mixanitouxronou.gr/oi-askites-poy-zoysan-apokommenoi-apo-tin-symvatiki-zoi-pano-stoys-styloys-toy-olympioy-dios-onomazontan-stilites-kai-ithelan-na-erthoyn-pio-konta-ston-theo/</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Αιθίοπες</a:t>
            </a:r>
            <a:r>
              <a:rPr lang="el-GR" sz="1800" dirty="0">
                <a:solidFill>
                  <a:srgbClr val="000000"/>
                </a:solidFill>
                <a:effectLst/>
                <a:latin typeface="Times New Roman" panose="02020603050405020304" pitchFamily="18" charset="0"/>
                <a:ea typeface="Times New Roman" panose="02020603050405020304" pitchFamily="18" charset="0"/>
              </a:rPr>
              <a:t> προσευχή για νερό. Στοιχειά του Κόσμου. 14.10.1852 πρόβλημα ατεκνίας Αμαλίας. </a:t>
            </a:r>
            <a:r>
              <a:rPr lang="el-GR" sz="1800" b="1" dirty="0">
                <a:solidFill>
                  <a:srgbClr val="24678D"/>
                </a:solidFill>
                <a:effectLst/>
                <a:latin typeface="Times New Roman" panose="02020603050405020304" pitchFamily="18" charset="0"/>
                <a:ea typeface="Times New Roman" panose="02020603050405020304" pitchFamily="18" charset="0"/>
              </a:rPr>
              <a:t>​</a:t>
            </a:r>
            <a:r>
              <a:rPr lang="el-GR" sz="1800" b="1" dirty="0">
                <a:solidFill>
                  <a:srgbClr val="000000"/>
                </a:solidFill>
                <a:effectLst/>
                <a:latin typeface="Times New Roman" panose="02020603050405020304" pitchFamily="18" charset="0"/>
                <a:ea typeface="Times New Roman" panose="02020603050405020304" pitchFamily="18" charset="0"/>
              </a:rPr>
              <a:t>ΑΓΙΟΣ ΜΙΧΑΗΛ ΠΑΚΝΑΝΑ </a:t>
            </a:r>
            <a:r>
              <a:rPr lang="el-GR" sz="1800" dirty="0">
                <a:solidFill>
                  <a:srgbClr val="000000"/>
                </a:solidFill>
                <a:effectLst/>
                <a:latin typeface="Times New Roman" panose="02020603050405020304" pitchFamily="18" charset="0"/>
                <a:ea typeface="Calibri" panose="020F0502020204030204" pitchFamily="34" charset="0"/>
              </a:rPr>
              <a:t>Ο ΚΗΠΟΥΡΟΣ 7 Ιουλίου 1771</a:t>
            </a:r>
            <a:endParaRPr lang="el-GR" sz="1800" dirty="0">
              <a:effectLst/>
              <a:latin typeface="Calibri" panose="020F0502020204030204" pitchFamily="34" charset="0"/>
              <a:ea typeface="Calibri" panose="020F0502020204030204" pitchFamily="34" charset="0"/>
            </a:endParaRPr>
          </a:p>
          <a:p>
            <a:pPr marL="342900" lvl="0" indent="-342900" algn="just">
              <a:lnSpc>
                <a:spcPct val="115000"/>
              </a:lnSpc>
              <a:spcAft>
                <a:spcPts val="1000"/>
              </a:spcAft>
              <a:buFont typeface="+mj-lt"/>
              <a:buAutoNum type="arabicPeriod"/>
            </a:pPr>
            <a:r>
              <a:rPr lang="el-GR" sz="1800" dirty="0">
                <a:solidFill>
                  <a:srgbClr val="000000"/>
                </a:solidFill>
                <a:effectLst/>
                <a:latin typeface="Times New Roman" panose="02020603050405020304" pitchFamily="18" charset="0"/>
                <a:ea typeface="Times New Roman" panose="02020603050405020304" pitchFamily="18" charset="0"/>
              </a:rPr>
              <a:t>Τέλη 19ου αι. “ου ποιήσεις </a:t>
            </a:r>
            <a:r>
              <a:rPr lang="el-GR" sz="1800" dirty="0" err="1">
                <a:solidFill>
                  <a:srgbClr val="000000"/>
                </a:solidFill>
                <a:effectLst/>
                <a:latin typeface="Times New Roman" panose="02020603050405020304" pitchFamily="18" charset="0"/>
                <a:ea typeface="Times New Roman" panose="02020603050405020304" pitchFamily="18" charset="0"/>
              </a:rPr>
              <a:t>είδωλον</a:t>
            </a:r>
            <a:r>
              <a:rPr lang="el-GR" sz="1800" dirty="0">
                <a:solidFill>
                  <a:srgbClr val="000000"/>
                </a:solidFill>
                <a:effectLst/>
                <a:latin typeface="Times New Roman" panose="02020603050405020304" pitchFamily="18" charset="0"/>
                <a:ea typeface="Times New Roman" panose="02020603050405020304" pitchFamily="18" charset="0"/>
              </a:rPr>
              <a:t>” ο Παπαδιαμάντης στην πλατεία της Δεξαμενής. Υπάρχουν κάποια δημοσιεύματα εφημερίδων της εποχής, αλλά και αναφορές σε βιβλία, όπως σε αυτό για την Αθήνα των </a:t>
            </a:r>
            <a:r>
              <a:rPr lang="el-GR" sz="1800" dirty="0" err="1">
                <a:solidFill>
                  <a:srgbClr val="000000"/>
                </a:solidFill>
                <a:effectLst/>
                <a:latin typeface="Times New Roman" panose="02020603050405020304" pitchFamily="18" charset="0"/>
                <a:ea typeface="Times New Roman" panose="02020603050405020304" pitchFamily="18" charset="0"/>
              </a:rPr>
              <a:t>Γιοχάλα</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Καφετζάκη</a:t>
            </a:r>
            <a:r>
              <a:rPr lang="el-GR" sz="1800" dirty="0">
                <a:solidFill>
                  <a:srgbClr val="000000"/>
                </a:solidFill>
                <a:effectLst/>
                <a:latin typeface="Times New Roman" panose="02020603050405020304" pitchFamily="18" charset="0"/>
                <a:ea typeface="Times New Roman" panose="02020603050405020304" pitchFamily="18" charset="0"/>
              </a:rPr>
              <a:t> Δείτε και δημοσίευμα στη "Μηχανή του χρόνου" </a:t>
            </a:r>
            <a:r>
              <a:rPr lang="el-GR" sz="1800" u="sng" dirty="0">
                <a:solidFill>
                  <a:srgbClr val="1155CC"/>
                </a:solidFill>
                <a:effectLst/>
                <a:latin typeface="Times New Roman" panose="02020603050405020304" pitchFamily="18" charset="0"/>
                <a:ea typeface="Times New Roman" panose="02020603050405020304" pitchFamily="18" charset="0"/>
                <a:hlinkClick r:id="rId3"/>
              </a:rPr>
              <a:t>https://www.lifo.gr/retronaut/aytoptis-martys-ti-mera-poy-o-papadiamantis-fotografithike-stin-plateia-dexamenis</a:t>
            </a:r>
            <a:r>
              <a:rPr lang="el-GR" sz="1800" dirty="0">
                <a:solidFill>
                  <a:srgbClr val="000000"/>
                </a:solidFill>
                <a:effectLst/>
                <a:latin typeface="Times New Roman" panose="02020603050405020304" pitchFamily="18" charset="0"/>
                <a:ea typeface="Times New Roman" panose="02020603050405020304" pitchFamily="18" charset="0"/>
              </a:rPr>
              <a:t>  </a:t>
            </a:r>
            <a:endParaRPr lang="el-GR" sz="1800" dirty="0">
              <a:solidFill>
                <a:srgbClr val="000000"/>
              </a:solidFill>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2017373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6EF385-6869-6A0E-42CE-20553698B68A}"/>
              </a:ext>
            </a:extLst>
          </p:cNvPr>
          <p:cNvSpPr>
            <a:spLocks noGrp="1"/>
          </p:cNvSpPr>
          <p:nvPr>
            <p:ph type="title"/>
          </p:nvPr>
        </p:nvSpPr>
        <p:spPr/>
        <p:txBody>
          <a:bodyPr/>
          <a:lstStyle/>
          <a:p>
            <a:pPr algn="ctr"/>
            <a:r>
              <a:rPr lang="el-GR" dirty="0"/>
              <a:t>ΚΑΙΣΑΡΙΑΝΗ («ΕΙΡΗΝΗ ΑΘΗΝΑΙΑ»;;;) </a:t>
            </a:r>
          </a:p>
        </p:txBody>
      </p:sp>
      <p:sp>
        <p:nvSpPr>
          <p:cNvPr id="3" name="Θέση περιεχομένου 2">
            <a:extLst>
              <a:ext uri="{FF2B5EF4-FFF2-40B4-BE49-F238E27FC236}">
                <a16:creationId xmlns:a16="http://schemas.microsoft.com/office/drawing/2014/main" id="{DFD13E60-273D-D7C1-CEBA-398ADCE82225}"/>
              </a:ext>
            </a:extLst>
          </p:cNvPr>
          <p:cNvSpPr>
            <a:spLocks noGrp="1"/>
          </p:cNvSpPr>
          <p:nvPr>
            <p:ph idx="1"/>
          </p:nvPr>
        </p:nvSpPr>
        <p:spPr/>
        <p:txBody>
          <a:bodyPr/>
          <a:lstStyle/>
          <a:p>
            <a:pPr algn="just"/>
            <a:r>
              <a:rPr lang="el-GR" sz="18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https://kaisariani.gr/o-topos-mas/istoria/oi-mikrasiates-prosfyges/</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Συγκεκριμένα, κάθε 10 ή 12 σπίτια αποτελούσαν ένα τετράγωνο. Στο κέντρο κάθε τετραγώνου, που ήταν ένα είδος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αυλείου</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χώρου, βρίσκονταν τα (κοινά) αποχωρητήρια. Τον πρώτο καιρό, οι ελλείψεις ήταν δραματικές και τα έργα προχωρούσαν με τόσο αργούς ρυθμούς που οι κάτοικοι αναγκάζονταν να «παρανομούν», προκειμένου να στεγάσουν τις οικογένειές τους. Το παρακάτω απόσπασμα από το ημερολόγιο του Παναγιώτη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Σταμπούλου</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είναι χαρακτηριστικό </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 «Οι πρόσφυγες σκηνίτες του Καταυλισμού Συγγρού, το Πάσχα του 1924, διέρρηξαν μια αποθήκη του υγειονομικού υλικού του στρατού και τη μετέτρεψαν σε εκκλησία και την Μεγάλη Παρασκευή λειτούργησαν εν </a:t>
            </a:r>
            <a:r>
              <a:rPr lang="el-GR" sz="1800" b="1" dirty="0" err="1">
                <a:effectLst/>
                <a:latin typeface="Times New Roman" panose="02020603050405020304" pitchFamily="18" charset="0"/>
                <a:ea typeface="Times New Roman" panose="02020603050405020304" pitchFamily="18" charset="0"/>
                <a:cs typeface="Times New Roman" panose="02020603050405020304" pitchFamily="18" charset="0"/>
              </a:rPr>
              <a:t>ονόματι</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 του Αγίου Νικολάου με πρώτον ιερέα τον </a:t>
            </a:r>
            <a:r>
              <a:rPr lang="el-GR" sz="1800" b="1" dirty="0" err="1">
                <a:effectLst/>
                <a:latin typeface="Times New Roman" panose="02020603050405020304" pitchFamily="18" charset="0"/>
                <a:ea typeface="Times New Roman" panose="02020603050405020304" pitchFamily="18" charset="0"/>
                <a:cs typeface="Times New Roman" panose="02020603050405020304" pitchFamily="18" charset="0"/>
              </a:rPr>
              <a:t>Παπαμιχάλη</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 Ο </a:t>
            </a:r>
            <a:r>
              <a:rPr lang="el-GR" sz="1800" b="1" dirty="0" err="1">
                <a:effectLst/>
                <a:latin typeface="Times New Roman" panose="02020603050405020304" pitchFamily="18" charset="0"/>
                <a:ea typeface="Times New Roman" panose="02020603050405020304" pitchFamily="18" charset="0"/>
                <a:cs typeface="Times New Roman" panose="02020603050405020304" pitchFamily="18" charset="0"/>
              </a:rPr>
              <a:t>Σταμπούλος</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 συνελήφθη ως πρωταίτιος για την διάρρηξη και </a:t>
            </a:r>
            <a:r>
              <a:rPr lang="el-GR" sz="1800" b="1" dirty="0" err="1">
                <a:effectLst/>
                <a:latin typeface="Times New Roman" panose="02020603050405020304" pitchFamily="18" charset="0"/>
                <a:ea typeface="Times New Roman" panose="02020603050405020304" pitchFamily="18" charset="0"/>
                <a:cs typeface="Times New Roman" panose="02020603050405020304" pitchFamily="18" charset="0"/>
              </a:rPr>
              <a:t>φυλακίσθη</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Παράλληλα με τον τύπο της απλής προσφυγικής κατοικίας, στα τέλη της δεκαετίας του ’20 κτίζονται και διώροφες προσφυγικές πολυκατοικίες, με παρόμοια διάταξη μέσα στο τετράγωνο, κατά μήκος του παλιού στρατιωτικού δρόμου στον οποίον θα αναπτυχθεί αργότερα η συνοικία, μέχρι το ύψος της πλατείας και κατόπιν μέχρι το δημοτικό σχολείο Βενιζέλου…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388072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876D95-7520-09AE-36C2-D778FF9FBA2C}"/>
              </a:ext>
            </a:extLst>
          </p:cNvPr>
          <p:cNvSpPr>
            <a:spLocks noGrp="1"/>
          </p:cNvSpPr>
          <p:nvPr>
            <p:ph type="title"/>
          </p:nvPr>
        </p:nvSpPr>
        <p:spPr/>
        <p:txBody>
          <a:bodyPr/>
          <a:lstStyle/>
          <a:p>
            <a:pPr algn="ctr"/>
            <a:r>
              <a:rPr lang="el-GR" b="1" dirty="0" err="1"/>
              <a:t>Αποκαλυπτισμός</a:t>
            </a:r>
            <a:r>
              <a:rPr lang="el-GR" b="1" dirty="0"/>
              <a:t>: αρχές 20</a:t>
            </a:r>
            <a:r>
              <a:rPr lang="el-GR" b="1" baseline="30000" dirty="0"/>
              <a:t>ου</a:t>
            </a:r>
            <a:r>
              <a:rPr lang="el-GR" b="1" dirty="0"/>
              <a:t> αι.</a:t>
            </a:r>
          </a:p>
        </p:txBody>
      </p:sp>
      <p:sp>
        <p:nvSpPr>
          <p:cNvPr id="3" name="Θέση περιεχομένου 2">
            <a:extLst>
              <a:ext uri="{FF2B5EF4-FFF2-40B4-BE49-F238E27FC236}">
                <a16:creationId xmlns:a16="http://schemas.microsoft.com/office/drawing/2014/main" id="{4D14E068-BBC8-6C7C-3AA6-515114E5F57A}"/>
              </a:ext>
            </a:extLst>
          </p:cNvPr>
          <p:cNvSpPr>
            <a:spLocks noGrp="1"/>
          </p:cNvSpPr>
          <p:nvPr>
            <p:ph idx="1"/>
          </p:nvPr>
        </p:nvSpPr>
        <p:spPr>
          <a:xfrm>
            <a:off x="639097" y="1474839"/>
            <a:ext cx="10714703" cy="4702124"/>
          </a:xfrm>
        </p:spPr>
        <p:txBody>
          <a:bodyPr>
            <a:normAutofit/>
          </a:bodyPr>
          <a:lstStyle/>
          <a:p>
            <a:pPr algn="ctr"/>
            <a:r>
              <a:rPr lang="el-GR" dirty="0">
                <a:effectLst/>
                <a:latin typeface="Times New Roman" panose="02020603050405020304" pitchFamily="18" charset="0"/>
                <a:ea typeface="Times New Roman" panose="02020603050405020304" pitchFamily="18" charset="0"/>
              </a:rPr>
              <a:t>«Γηγενείς» (Αρβανίτες ή Σλάβοι) </a:t>
            </a:r>
            <a:r>
              <a:rPr lang="en-US" b="1" i="1" dirty="0">
                <a:effectLst/>
                <a:latin typeface="Times New Roman" panose="02020603050405020304" pitchFamily="18" charset="0"/>
                <a:ea typeface="Times New Roman" panose="02020603050405020304" pitchFamily="18" charset="0"/>
              </a:rPr>
              <a:t>versus </a:t>
            </a:r>
            <a:r>
              <a:rPr lang="el-GR" dirty="0">
                <a:effectLst/>
                <a:latin typeface="Times New Roman" panose="02020603050405020304" pitchFamily="18" charset="0"/>
                <a:ea typeface="Times New Roman" panose="02020603050405020304" pitchFamily="18" charset="0"/>
              </a:rPr>
              <a:t>Πρόσφυγες - Επήλυδες -  «Αλύτρωτοι» («Τουρκόσποροι, </a:t>
            </a:r>
            <a:r>
              <a:rPr lang="el-GR" dirty="0" err="1">
                <a:effectLst/>
                <a:latin typeface="Times New Roman" panose="02020603050405020304" pitchFamily="18" charset="0"/>
                <a:ea typeface="Times New Roman" panose="02020603050405020304" pitchFamily="18" charset="0"/>
              </a:rPr>
              <a:t>Γιαουρτοβαπτισμένοι</a:t>
            </a:r>
            <a:r>
              <a:rPr lang="el-GR" dirty="0">
                <a:effectLst/>
                <a:latin typeface="Times New Roman" panose="02020603050405020304" pitchFamily="18" charset="0"/>
                <a:ea typeface="Times New Roman" panose="02020603050405020304" pitchFamily="18" charset="0"/>
              </a:rPr>
              <a:t>» - Αγέλη)  </a:t>
            </a:r>
          </a:p>
          <a:p>
            <a:pPr algn="ctr"/>
            <a:endParaRPr lang="el-GR" dirty="0">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Διανομή  Γης – Γυναίκα – Φτηνό εργατικό Δυναμικό </a:t>
            </a:r>
          </a:p>
          <a:p>
            <a:pPr marL="0" indent="0" algn="ctr">
              <a:buNone/>
            </a:pPr>
            <a:r>
              <a:rPr lang="el-GR" dirty="0">
                <a:effectLst/>
                <a:latin typeface="Times New Roman" panose="02020603050405020304" pitchFamily="18" charset="0"/>
                <a:ea typeface="Times New Roman" panose="02020603050405020304" pitchFamily="18" charset="0"/>
              </a:rPr>
              <a:t>(μεσσιανική λατρεία Βενιζέλου)  </a:t>
            </a:r>
          </a:p>
          <a:p>
            <a:pPr marL="0" indent="0" algn="ctr">
              <a:buNone/>
            </a:pPr>
            <a:endParaRPr lang="el-GR" dirty="0">
              <a:latin typeface="Times New Roman" panose="02020603050405020304" pitchFamily="18" charset="0"/>
              <a:ea typeface="Times New Roman" panose="02020603050405020304" pitchFamily="18" charset="0"/>
            </a:endParaRPr>
          </a:p>
          <a:p>
            <a:pPr marL="0" indent="0" algn="ctr">
              <a:buNone/>
            </a:pPr>
            <a:r>
              <a:rPr lang="el-GR" dirty="0">
                <a:latin typeface="Times New Roman" panose="02020603050405020304" pitchFamily="18" charset="0"/>
                <a:ea typeface="Times New Roman" panose="02020603050405020304" pitchFamily="18" charset="0"/>
              </a:rPr>
              <a:t>* </a:t>
            </a:r>
            <a:r>
              <a:rPr lang="el-GR" b="1" dirty="0" err="1">
                <a:latin typeface="Times New Roman" panose="02020603050405020304" pitchFamily="18" charset="0"/>
                <a:ea typeface="Times New Roman" panose="02020603050405020304" pitchFamily="18" charset="0"/>
              </a:rPr>
              <a:t>Ε</a:t>
            </a:r>
            <a:r>
              <a:rPr lang="el-GR" b="1" dirty="0" err="1">
                <a:effectLst/>
                <a:latin typeface="Times New Roman" panose="02020603050405020304" pitchFamily="18" charset="0"/>
                <a:ea typeface="Times New Roman" panose="02020603050405020304" pitchFamily="18" charset="0"/>
              </a:rPr>
              <a:t>θνοτικό</a:t>
            </a:r>
            <a:r>
              <a:rPr lang="el-GR" b="1" dirty="0">
                <a:effectLst/>
                <a:latin typeface="Times New Roman" panose="02020603050405020304" pitchFamily="18" charset="0"/>
                <a:ea typeface="Times New Roman" panose="02020603050405020304" pitchFamily="18" charset="0"/>
              </a:rPr>
              <a:t> (και όχι εθνικό) Χάσμα, </a:t>
            </a:r>
            <a:r>
              <a:rPr lang="el-GR" dirty="0">
                <a:effectLst/>
                <a:latin typeface="Times New Roman" panose="02020603050405020304" pitchFamily="18" charset="0"/>
                <a:ea typeface="Times New Roman" panose="02020603050405020304" pitchFamily="18" charset="0"/>
              </a:rPr>
              <a:t>το οποίο συναντάται και στην Κύπρο το 1974 και στο Ισραήλ, όταν μετά την ίδρυση του Κράτους επιστρέφουν </a:t>
            </a:r>
            <a:r>
              <a:rPr lang="el-GR" dirty="0" err="1">
                <a:effectLst/>
                <a:latin typeface="Times New Roman" panose="02020603050405020304" pitchFamily="18" charset="0"/>
                <a:ea typeface="Times New Roman" panose="02020603050405020304" pitchFamily="18" charset="0"/>
              </a:rPr>
              <a:t>ασκεναζίτες</a:t>
            </a:r>
            <a:r>
              <a:rPr lang="el-GR" dirty="0">
                <a:effectLst/>
                <a:latin typeface="Times New Roman" panose="02020603050405020304" pitchFamily="18" charset="0"/>
                <a:ea typeface="Times New Roman" panose="02020603050405020304" pitchFamily="18" charset="0"/>
              </a:rPr>
              <a:t> – </a:t>
            </a:r>
            <a:r>
              <a:rPr lang="el-GR" dirty="0" err="1">
                <a:effectLst/>
                <a:latin typeface="Times New Roman" panose="02020603050405020304" pitchFamily="18" charset="0"/>
                <a:ea typeface="Times New Roman" panose="02020603050405020304" pitchFamily="18" charset="0"/>
              </a:rPr>
              <a:t>σεφαραδίτες</a:t>
            </a:r>
            <a:r>
              <a:rPr lang="en-US"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πρβλ</a:t>
            </a:r>
            <a:r>
              <a:rPr lang="el-GR" dirty="0">
                <a:latin typeface="Times New Roman" panose="02020603050405020304" pitchFamily="18" charset="0"/>
                <a:ea typeface="Times New Roman" panose="02020603050405020304" pitchFamily="18" charset="0"/>
              </a:rPr>
              <a:t>. Θεσσαλονίκη)</a:t>
            </a:r>
            <a:r>
              <a:rPr lang="el-GR"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954898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6379D0-9080-FAE6-123C-31CA5AD02E63}"/>
              </a:ext>
            </a:extLst>
          </p:cNvPr>
          <p:cNvSpPr>
            <a:spLocks noGrp="1"/>
          </p:cNvSpPr>
          <p:nvPr>
            <p:ph type="title"/>
          </p:nvPr>
        </p:nvSpPr>
        <p:spPr/>
        <p:txBody>
          <a:bodyPr>
            <a:normAutofit/>
          </a:bodyPr>
          <a:lstStyle/>
          <a:p>
            <a:pPr algn="ctr"/>
            <a:r>
              <a:rPr lang="el-GR" sz="2000" b="1" dirty="0">
                <a:effectLst/>
                <a:latin typeface="Times New Roman" panose="02020603050405020304" pitchFamily="18" charset="0"/>
                <a:ea typeface="Calibri" panose="020F0502020204030204" pitchFamily="34" charset="0"/>
              </a:rPr>
              <a:t>Η </a:t>
            </a:r>
            <a:r>
              <a:rPr lang="el-GR" sz="2000" b="1" dirty="0">
                <a:latin typeface="Times New Roman" panose="02020603050405020304" pitchFamily="18" charset="0"/>
                <a:ea typeface="Calibri" panose="020F0502020204030204" pitchFamily="34" charset="0"/>
              </a:rPr>
              <a:t>«αποκαλυπτική» </a:t>
            </a:r>
            <a:r>
              <a:rPr lang="el-GR" sz="2000" b="1" dirty="0">
                <a:effectLst/>
                <a:latin typeface="Times New Roman" panose="02020603050405020304" pitchFamily="18" charset="0"/>
                <a:ea typeface="Calibri" panose="020F0502020204030204" pitchFamily="34" charset="0"/>
              </a:rPr>
              <a:t>νύχτα της 5ης </a:t>
            </a:r>
            <a:r>
              <a:rPr lang="el-GR" sz="2000" b="1" dirty="0" err="1">
                <a:effectLst/>
                <a:latin typeface="Times New Roman" panose="02020603050405020304" pitchFamily="18" charset="0"/>
                <a:ea typeface="Calibri" panose="020F0502020204030204" pitchFamily="34" charset="0"/>
              </a:rPr>
              <a:t>Μαϊου</a:t>
            </a:r>
            <a:r>
              <a:rPr lang="el-GR" sz="2000" b="1" dirty="0">
                <a:effectLst/>
                <a:latin typeface="Times New Roman" panose="02020603050405020304" pitchFamily="18" charset="0"/>
                <a:ea typeface="Calibri" panose="020F0502020204030204" pitchFamily="34" charset="0"/>
              </a:rPr>
              <a:t> 1910 (με το παλαιό ημερολόγιο) </a:t>
            </a:r>
            <a:endParaRPr lang="el-GR" sz="2000" b="1" dirty="0"/>
          </a:p>
        </p:txBody>
      </p:sp>
      <p:sp>
        <p:nvSpPr>
          <p:cNvPr id="3" name="Θέση περιεχομένου 2">
            <a:extLst>
              <a:ext uri="{FF2B5EF4-FFF2-40B4-BE49-F238E27FC236}">
                <a16:creationId xmlns:a16="http://schemas.microsoft.com/office/drawing/2014/main" id="{837FD0FB-5239-39D4-AD61-E045806D3A7A}"/>
              </a:ext>
            </a:extLst>
          </p:cNvPr>
          <p:cNvSpPr>
            <a:spLocks noGrp="1"/>
          </p:cNvSpPr>
          <p:nvPr>
            <p:ph idx="1"/>
          </p:nvPr>
        </p:nvSpPr>
        <p:spPr>
          <a:xfrm>
            <a:off x="648929" y="1445342"/>
            <a:ext cx="10704871" cy="4731621"/>
          </a:xfrm>
        </p:spPr>
        <p:txBody>
          <a:bodyPr>
            <a:normAutofit lnSpcReduction="10000"/>
          </a:bodyPr>
          <a:lstStyle/>
          <a:p>
            <a:pPr algn="just">
              <a:lnSpc>
                <a:spcPct val="115000"/>
              </a:lnSpc>
              <a:spcAft>
                <a:spcPts val="1000"/>
              </a:spcAft>
            </a:pPr>
            <a:r>
              <a:rPr lang="el-GR" sz="1800" u="sng" dirty="0">
                <a:solidFill>
                  <a:srgbClr val="0000FF"/>
                </a:solidFill>
                <a:effectLst/>
                <a:latin typeface="Times New Roman" panose="02020603050405020304" pitchFamily="18" charset="0"/>
                <a:ea typeface="Calibri" panose="020F0502020204030204" pitchFamily="34" charset="0"/>
                <a:hlinkClick r:id="rId2"/>
              </a:rPr>
              <a:t>https://www.mixanitouxronou.gr/synomosiologoi-toy-1910-pos-synedesan-to-perasma-toy-komiti-chalei-me-to-telos-tis-anthropotitas-ta-quot-antikosmika-quot-chapia/</a:t>
            </a:r>
            <a:endParaRPr lang="el-GR" sz="1800" dirty="0">
              <a:effectLst/>
              <a:latin typeface="Calibri" panose="020F0502020204030204" pitchFamily="34" charset="0"/>
              <a:ea typeface="Calibri" panose="020F0502020204030204" pitchFamily="34" charset="0"/>
            </a:endParaRPr>
          </a:p>
          <a:p>
            <a:pPr algn="just">
              <a:lnSpc>
                <a:spcPct val="115000"/>
              </a:lnSpc>
              <a:spcAft>
                <a:spcPts val="1000"/>
              </a:spcAft>
            </a:pPr>
            <a:r>
              <a:rPr lang="el-GR" sz="1800" b="1" dirty="0">
                <a:effectLst/>
                <a:latin typeface="Times New Roman" panose="02020603050405020304" pitchFamily="18" charset="0"/>
                <a:ea typeface="Calibri" panose="020F0502020204030204" pitchFamily="34" charset="0"/>
              </a:rPr>
              <a:t>Τι συνέβη το 1910; </a:t>
            </a:r>
            <a:r>
              <a:rPr lang="el-GR" sz="1800" dirty="0">
                <a:effectLst/>
                <a:latin typeface="Times New Roman" panose="02020603050405020304" pitchFamily="18" charset="0"/>
                <a:ea typeface="Calibri" panose="020F0502020204030204" pitchFamily="34" charset="0"/>
              </a:rPr>
              <a:t> Η επιστημονική κοινότητα της εποχής ήταν προετοιμασμένη για το ραντεβού της Γης με τον κομήτη, το οποίο είχαν προσδιορίσει για τον Απρίλιο – Μάιο του 1910. Οι πρώτες δημοσιεύσεις στον αμερικανικό και ευρωπαϊκό Τύπο ξεκίνησαν να εμφανίζονται από το φθινόπωρο του 1909, αλλά περιορισμένα. Οι αναλύσεις που γράφονταν ήταν στην πλειοψηφία τους νηφάλιες και θεωρούσαν αδύνατη μια σύγκρουση της Γης με τον κομήτη. Όσο έφτανε, όμως, η ημερομηνία της συνάντησης οι εφημερίδες ξεκίνησαν να φιλοξενούν διάφορες περίεργες θεωρίες, κυρίως από αστρολόγους, μελλοντολόγους και ορισμένους συντάκτες εφημερίδων. Μία από τις θεωρίες αυτές έβλεπε πως η απλή διέλευση της Γης μέσα από την ουρά του κομήτη που είναι γεμάτη καυτούς ατμούς, μπορούσε να καταστρέψει τη ζωή στον πλανήτη. Άλλοι επικαλούμενοι τον νόμο της βαρύτητας υποστήριζαν πως ο κομήτης θα προκαλούσε τεράστιες παλίρροιες σε ολόκληρη την Αμερική, καθώς ο Ειρηνικός Ωκεανός θα άδειαζε μέσα στον Ατλαντικό. Ο κομήτης </a:t>
            </a:r>
            <a:r>
              <a:rPr lang="el-GR" sz="1800" dirty="0" err="1">
                <a:effectLst/>
                <a:latin typeface="Times New Roman" panose="02020603050405020304" pitchFamily="18" charset="0"/>
                <a:ea typeface="Calibri" panose="020F0502020204030204" pitchFamily="34" charset="0"/>
              </a:rPr>
              <a:t>Χάλεϊ</a:t>
            </a:r>
            <a:r>
              <a:rPr lang="el-GR" sz="1800" dirty="0">
                <a:effectLst/>
                <a:latin typeface="Times New Roman" panose="02020603050405020304" pitchFamily="18" charset="0"/>
                <a:ea typeface="Calibri" panose="020F0502020204030204" pitchFamily="34" charset="0"/>
              </a:rPr>
              <a:t>, φημολογήθηκε, πως έφερε ένα θανάσιμο δηλητήριο</a:t>
            </a:r>
            <a:r>
              <a:rPr lang="el-GR" sz="1800" b="1" dirty="0">
                <a:effectLst/>
                <a:latin typeface="Times New Roman" panose="02020603050405020304" pitchFamily="18" charset="0"/>
                <a:ea typeface="Calibri" panose="020F0502020204030204" pitchFamily="34" charset="0"/>
              </a:rPr>
              <a:t>. Χάπια </a:t>
            </a:r>
            <a:r>
              <a:rPr lang="el-GR" sz="1800" b="1" dirty="0" err="1">
                <a:effectLst/>
                <a:latin typeface="Times New Roman" panose="02020603050405020304" pitchFamily="18" charset="0"/>
                <a:ea typeface="Calibri" panose="020F0502020204030204" pitchFamily="34" charset="0"/>
              </a:rPr>
              <a:t>αντικοσμικά</a:t>
            </a:r>
            <a:r>
              <a:rPr lang="el-GR" sz="1800" b="1" dirty="0">
                <a:effectLst/>
                <a:latin typeface="Times New Roman" panose="02020603050405020304" pitchFamily="18" charset="0"/>
                <a:ea typeface="Calibri" panose="020F0502020204030204" pitchFamily="34" charset="0"/>
              </a:rPr>
              <a:t> και ομπρέλες προστασίας από την ακτινοβολία έγιναν ανάρπαστα</a:t>
            </a:r>
            <a:r>
              <a:rPr lang="el-GR" sz="1800" dirty="0">
                <a:effectLst/>
                <a:latin typeface="Times New Roman" panose="02020603050405020304" pitchFamily="18" charset="0"/>
                <a:ea typeface="Calibri" panose="020F0502020204030204" pitchFamily="34" charset="0"/>
              </a:rPr>
              <a:t> … </a:t>
            </a:r>
            <a:endParaRPr lang="el-GR" sz="1800"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607256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6B4CD0-DB39-F510-3398-B8C83C8DA25D}"/>
              </a:ext>
            </a:extLst>
          </p:cNvPr>
          <p:cNvSpPr>
            <a:spLocks noGrp="1"/>
          </p:cNvSpPr>
          <p:nvPr>
            <p:ph type="title"/>
          </p:nvPr>
        </p:nvSpPr>
        <p:spPr/>
        <p:txBody>
          <a:bodyPr/>
          <a:lstStyle/>
          <a:p>
            <a:pPr algn="just"/>
            <a:r>
              <a:rPr lang="el-GR" dirty="0">
                <a:latin typeface="Times New Roman" panose="02020603050405020304" pitchFamily="18" charset="0"/>
                <a:ea typeface="Calibri" panose="020F0502020204030204" pitchFamily="34" charset="0"/>
              </a:rPr>
              <a:t>Η νύχτα της αποκάλυψης έφτασε στην Ελλάδα! </a:t>
            </a:r>
            <a:endParaRPr lang="el-GR" dirty="0"/>
          </a:p>
        </p:txBody>
      </p:sp>
      <p:sp>
        <p:nvSpPr>
          <p:cNvPr id="3" name="Θέση περιεχομένου 2">
            <a:extLst>
              <a:ext uri="{FF2B5EF4-FFF2-40B4-BE49-F238E27FC236}">
                <a16:creationId xmlns:a16="http://schemas.microsoft.com/office/drawing/2014/main" id="{66387A98-08E8-01E5-7A8D-B065FFEC749A}"/>
              </a:ext>
            </a:extLst>
          </p:cNvPr>
          <p:cNvSpPr>
            <a:spLocks noGrp="1"/>
          </p:cNvSpPr>
          <p:nvPr>
            <p:ph idx="1"/>
          </p:nvPr>
        </p:nvSpPr>
        <p:spPr/>
        <p:txBody>
          <a:bodyPr>
            <a:normAutofit/>
          </a:bodyPr>
          <a:lstStyle/>
          <a:p>
            <a:pPr algn="just"/>
            <a:endParaRPr lang="el-GR" sz="2400" dirty="0">
              <a:effectLst/>
              <a:latin typeface="Times New Roman" panose="02020603050405020304" pitchFamily="18" charset="0"/>
              <a:ea typeface="Calibri" panose="020F0502020204030204" pitchFamily="34" charset="0"/>
            </a:endParaRPr>
          </a:p>
          <a:p>
            <a:pPr algn="just"/>
            <a:r>
              <a:rPr lang="el-GR" sz="2400" dirty="0">
                <a:effectLst/>
                <a:latin typeface="Times New Roman" panose="02020603050405020304" pitchFamily="18" charset="0"/>
                <a:ea typeface="Calibri" panose="020F0502020204030204" pitchFamily="34" charset="0"/>
              </a:rPr>
              <a:t>Ο κόσμος είχε κατακλύσει τους δρόμους, τα πάρκα και τις εκκλησίες Η νύχτα της 5ης </a:t>
            </a:r>
            <a:r>
              <a:rPr lang="el-GR" sz="2400" dirty="0" err="1">
                <a:effectLst/>
                <a:latin typeface="Times New Roman" panose="02020603050405020304" pitchFamily="18" charset="0"/>
                <a:ea typeface="Calibri" panose="020F0502020204030204" pitchFamily="34" charset="0"/>
              </a:rPr>
              <a:t>Μαϊου</a:t>
            </a:r>
            <a:r>
              <a:rPr lang="el-GR" sz="2400" dirty="0">
                <a:effectLst/>
                <a:latin typeface="Times New Roman" panose="02020603050405020304" pitchFamily="18" charset="0"/>
                <a:ea typeface="Calibri" panose="020F0502020204030204" pitchFamily="34" charset="0"/>
              </a:rPr>
              <a:t> 1910 (με το παλαιό ημερολόγιο) βρήκε όλους τους Έλληνες πολίτες συγκεντρωμένους είτε στην ύπαιθρο είτε σε κάποιο ψηλό σημείο. Σχεδόν κανένας δεν κοιμήθηκε εκείνο το βράδυ, άλλοι από φόβο και άλλοι από περιέργεια. Όλοι είχαν πάρει θέση για να δουν την περιβόητη διέλευση του πλανήτη. Στην Αθήνα κατέκλυσαν το Ζάππειο, τη Δεξαμενή, το Θησείο…..</a:t>
            </a:r>
          </a:p>
          <a:p>
            <a:pPr algn="just"/>
            <a:endParaRPr lang="el-GR" sz="2400" dirty="0">
              <a:latin typeface="Times New Roman" panose="02020603050405020304" pitchFamily="18" charset="0"/>
              <a:ea typeface="Calibri" panose="020F0502020204030204" pitchFamily="34" charset="0"/>
            </a:endParaRPr>
          </a:p>
          <a:p>
            <a:pPr algn="just"/>
            <a:r>
              <a:rPr lang="el-GR" sz="2400" dirty="0" err="1">
                <a:latin typeface="Times New Roman" panose="02020603050405020304" pitchFamily="18" charset="0"/>
                <a:ea typeface="Calibri" panose="020F0502020204030204" pitchFamily="34" charset="0"/>
              </a:rPr>
              <a:t>Πρβλ</a:t>
            </a:r>
            <a:r>
              <a:rPr lang="el-GR" sz="2400" dirty="0">
                <a:latin typeface="Times New Roman" panose="02020603050405020304" pitchFamily="18" charset="0"/>
                <a:ea typeface="Calibri" panose="020F0502020204030204" pitchFamily="34" charset="0"/>
              </a:rPr>
              <a:t>. ΑΝΑΣΤΑΣΗ ΝΕΚΡΟΥ από Σικελιανό</a:t>
            </a:r>
            <a:r>
              <a:rPr lang="el-GR" sz="2400" dirty="0">
                <a:effectLst/>
                <a:latin typeface="Times New Roman" panose="02020603050405020304" pitchFamily="18" charset="0"/>
                <a:ea typeface="Calibri" panose="020F0502020204030204" pitchFamily="34" charset="0"/>
              </a:rPr>
              <a:t>  (και ΗΜΕΡΟΛΟΓΙΟ)</a:t>
            </a:r>
            <a:endParaRPr lang="el-GR" sz="2400" dirty="0"/>
          </a:p>
        </p:txBody>
      </p:sp>
    </p:spTree>
    <p:extLst>
      <p:ext uri="{BB962C8B-B14F-4D97-AF65-F5344CB8AC3E}">
        <p14:creationId xmlns:p14="http://schemas.microsoft.com/office/powerpoint/2010/main" val="4177164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F9E2E1-6189-CBF4-6F52-2BCB759B7DD7}"/>
              </a:ext>
            </a:extLst>
          </p:cNvPr>
          <p:cNvSpPr>
            <a:spLocks noGrp="1"/>
          </p:cNvSpPr>
          <p:nvPr>
            <p:ph type="title"/>
          </p:nvPr>
        </p:nvSpPr>
        <p:spPr>
          <a:xfrm>
            <a:off x="1161435" y="341824"/>
            <a:ext cx="9869129" cy="678426"/>
          </a:xfrm>
        </p:spPr>
        <p:txBody>
          <a:bodyPr>
            <a:normAutofit fontScale="90000"/>
          </a:bodyPr>
          <a:lstStyle/>
          <a:p>
            <a:pPr algn="ctr"/>
            <a:r>
              <a:rPr lang="el-GR" b="1" dirty="0"/>
              <a:t>ΚΑΙΝΗ</a:t>
            </a:r>
            <a:r>
              <a:rPr lang="el-GR" dirty="0"/>
              <a:t> ΚΤΙΣΗ !</a:t>
            </a:r>
          </a:p>
        </p:txBody>
      </p:sp>
      <p:sp>
        <p:nvSpPr>
          <p:cNvPr id="3" name="Θέση περιεχομένου 2">
            <a:extLst>
              <a:ext uri="{FF2B5EF4-FFF2-40B4-BE49-F238E27FC236}">
                <a16:creationId xmlns:a16="http://schemas.microsoft.com/office/drawing/2014/main" id="{1FE7B46F-2A3D-F6A6-CB21-C30BA77C09AD}"/>
              </a:ext>
            </a:extLst>
          </p:cNvPr>
          <p:cNvSpPr>
            <a:spLocks noGrp="1"/>
          </p:cNvSpPr>
          <p:nvPr>
            <p:ph idx="1"/>
          </p:nvPr>
        </p:nvSpPr>
        <p:spPr>
          <a:xfrm>
            <a:off x="609599" y="1020250"/>
            <a:ext cx="11169445" cy="5156713"/>
          </a:xfrm>
        </p:spPr>
        <p:txBody>
          <a:bodyPr>
            <a:normAutofit fontScale="92500" lnSpcReduction="10000"/>
          </a:bodyPr>
          <a:lstStyle/>
          <a:p>
            <a:pPr marL="0" indent="0" algn="just">
              <a:lnSpc>
                <a:spcPct val="115000"/>
              </a:lnSpc>
              <a:spcAft>
                <a:spcPts val="1000"/>
              </a:spcAft>
              <a:buNone/>
            </a:pPr>
            <a:r>
              <a:rPr lang="el-GR" sz="1800" dirty="0">
                <a:effectLst/>
                <a:latin typeface="Times New Roman" panose="02020603050405020304" pitchFamily="18" charset="0"/>
                <a:ea typeface="Times New Roman" panose="02020603050405020304" pitchFamily="18" charset="0"/>
              </a:rPr>
              <a:t>Σύμφωνα με το πρωτοσέλιδο άρθρο του 1</a:t>
            </a:r>
            <a:r>
              <a:rPr lang="el-GR" sz="1800" baseline="30000" dirty="0">
                <a:effectLst/>
                <a:latin typeface="Times New Roman" panose="02020603050405020304" pitchFamily="18" charset="0"/>
                <a:ea typeface="Times New Roman" panose="02020603050405020304" pitchFamily="18" charset="0"/>
              </a:rPr>
              <a:t>ου</a:t>
            </a:r>
            <a:r>
              <a:rPr lang="el-GR" sz="1800" dirty="0">
                <a:effectLst/>
                <a:latin typeface="Times New Roman" panose="02020603050405020304" pitchFamily="18" charset="0"/>
                <a:ea typeface="Times New Roman" panose="02020603050405020304" pitchFamily="18" charset="0"/>
              </a:rPr>
              <a:t> τεύχους (περιέχει συνολικά οκτώ σελίδες Α3!) με τίτλο: «</a:t>
            </a:r>
            <a:r>
              <a:rPr lang="el-GR" sz="1800" b="1" i="1" dirty="0" err="1">
                <a:effectLst/>
                <a:latin typeface="Times New Roman" panose="02020603050405020304" pitchFamily="18" charset="0"/>
                <a:ea typeface="Times New Roman" panose="02020603050405020304" pitchFamily="18" charset="0"/>
              </a:rPr>
              <a:t>Καὶ</a:t>
            </a:r>
            <a:r>
              <a:rPr lang="el-GR" sz="1800" u="sng"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ἡ </a:t>
            </a:r>
            <a:r>
              <a:rPr lang="el-GR" sz="1800" dirty="0" err="1">
                <a:effectLst/>
                <a:latin typeface="Times New Roman" panose="02020603050405020304" pitchFamily="18" charset="0"/>
                <a:ea typeface="Times New Roman" panose="02020603050405020304" pitchFamily="18" charset="0"/>
              </a:rPr>
              <a:t>καινὴ</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Κτίσις</a:t>
            </a:r>
            <a:r>
              <a:rPr lang="el-GR" sz="1800" dirty="0">
                <a:effectLst/>
                <a:latin typeface="Times New Roman" panose="02020603050405020304" pitchFamily="18" charset="0"/>
                <a:ea typeface="Times New Roman" panose="02020603050405020304" pitchFamily="18" charset="0"/>
              </a:rPr>
              <a:t> …»: πλέον η Γη είναι «</a:t>
            </a:r>
            <a:r>
              <a:rPr lang="el-GR" sz="1800" dirty="0" err="1">
                <a:effectLst/>
                <a:latin typeface="Times New Roman" panose="02020603050405020304" pitchFamily="18" charset="0"/>
                <a:ea typeface="Times New Roman" panose="02020603050405020304" pitchFamily="18" charset="0"/>
              </a:rPr>
              <a:t>Κοιλάς</a:t>
            </a:r>
            <a:r>
              <a:rPr lang="el-GR" sz="1800" dirty="0">
                <a:effectLst/>
                <a:latin typeface="Times New Roman" panose="02020603050405020304" pitchFamily="18" charset="0"/>
                <a:ea typeface="Times New Roman" panose="02020603050405020304" pitchFamily="18" charset="0"/>
              </a:rPr>
              <a:t> του Κλαυθμώνος», «αλάθητο μαρτύριο της ηθικής πωρώσεως του ανθρωπίνου Γένους». Αυτή (η γη) προσωποποιημένη, απευθύνει την τραγική προ(σ)</a:t>
            </a:r>
            <a:r>
              <a:rPr lang="el-GR" sz="1800" dirty="0" err="1">
                <a:effectLst/>
                <a:latin typeface="Times New Roman" panose="02020603050405020304" pitchFamily="18" charset="0"/>
                <a:ea typeface="Times New Roman" panose="02020603050405020304" pitchFamily="18" charset="0"/>
              </a:rPr>
              <a:t>κληση</a:t>
            </a:r>
            <a:r>
              <a:rPr lang="el-GR" sz="1800" dirty="0">
                <a:effectLst/>
                <a:latin typeface="Times New Roman" panose="02020603050405020304" pitchFamily="18" charset="0"/>
                <a:ea typeface="Times New Roman" panose="02020603050405020304" pitchFamily="18" charset="0"/>
              </a:rPr>
              <a:t>: </a:t>
            </a:r>
            <a:r>
              <a:rPr lang="el-GR" sz="1800" b="1" dirty="0">
                <a:effectLst/>
                <a:latin typeface="Times New Roman" panose="02020603050405020304" pitchFamily="18" charset="0"/>
                <a:ea typeface="Times New Roman" panose="02020603050405020304" pitchFamily="18" charset="0"/>
              </a:rPr>
              <a:t>«</a:t>
            </a:r>
            <a:r>
              <a:rPr lang="el-GR" sz="1800" b="1" dirty="0" err="1">
                <a:effectLst/>
                <a:latin typeface="Times New Roman" panose="02020603050405020304" pitchFamily="18" charset="0"/>
                <a:ea typeface="Times New Roman" panose="02020603050405020304" pitchFamily="18" charset="0"/>
              </a:rPr>
              <a:t>Κρημνίσατέ</a:t>
            </a:r>
            <a:r>
              <a:rPr lang="el-GR" sz="1800" b="1" dirty="0">
                <a:effectLst/>
                <a:latin typeface="Times New Roman" panose="02020603050405020304" pitchFamily="18" charset="0"/>
                <a:ea typeface="Times New Roman" panose="02020603050405020304" pitchFamily="18" charset="0"/>
              </a:rPr>
              <a:t> με, </a:t>
            </a:r>
            <a:r>
              <a:rPr lang="el-GR" sz="1800" b="1" dirty="0" err="1">
                <a:effectLst/>
                <a:latin typeface="Times New Roman" panose="02020603050405020304" pitchFamily="18" charset="0"/>
                <a:ea typeface="Times New Roman" panose="02020603050405020304" pitchFamily="18" charset="0"/>
              </a:rPr>
              <a:t>αποτεφρώσατέ</a:t>
            </a:r>
            <a:r>
              <a:rPr lang="el-GR" sz="1800" b="1" dirty="0">
                <a:effectLst/>
                <a:latin typeface="Times New Roman" panose="02020603050405020304" pitchFamily="18" charset="0"/>
                <a:ea typeface="Times New Roman" panose="02020603050405020304" pitchFamily="18" charset="0"/>
              </a:rPr>
              <a:t> με, εάν θέλετε να ανήκω εις το μέλλον, και εκ των ερειπίων και της τέφρας μου ανεγείρατε </a:t>
            </a:r>
            <a:r>
              <a:rPr lang="el-GR" sz="1800" b="1" dirty="0" err="1">
                <a:effectLst/>
                <a:latin typeface="Times New Roman" panose="02020603050405020304" pitchFamily="18" charset="0"/>
                <a:ea typeface="Times New Roman" panose="02020603050405020304" pitchFamily="18" charset="0"/>
              </a:rPr>
              <a:t>κόσμον</a:t>
            </a:r>
            <a:r>
              <a:rPr lang="el-GR" sz="1800" b="1" dirty="0">
                <a:effectLst/>
                <a:latin typeface="Times New Roman" panose="02020603050405020304" pitchFamily="18" charset="0"/>
                <a:ea typeface="Times New Roman" panose="02020603050405020304" pitchFamily="18" charset="0"/>
              </a:rPr>
              <a:t> νέον, </a:t>
            </a:r>
            <a:r>
              <a:rPr lang="el-GR" sz="1800" b="1" dirty="0" err="1">
                <a:effectLst/>
                <a:latin typeface="Times New Roman" panose="02020603050405020304" pitchFamily="18" charset="0"/>
                <a:ea typeface="Times New Roman" panose="02020603050405020304" pitchFamily="18" charset="0"/>
              </a:rPr>
              <a:t>κτίσιν</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καινήν</a:t>
            </a:r>
            <a:r>
              <a:rPr lang="el-GR" sz="1800" b="1"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(συνοδεύεται από εικόνα του «ινδογερμανού ευαγγελικού» Ιησού που σηκώνει από το πέλαγος τον «ολιγόπιστο» Πέτρο και τη λεζάντα «Ο Κύριος και η σημερινή </a:t>
            </a:r>
            <a:r>
              <a:rPr lang="el-GR" sz="1800" dirty="0" err="1">
                <a:effectLst/>
                <a:latin typeface="Times New Roman" panose="02020603050405020304" pitchFamily="18" charset="0"/>
                <a:ea typeface="Times New Roman" panose="02020603050405020304" pitchFamily="18" charset="0"/>
              </a:rPr>
              <a:t>ανθρωπότης</a:t>
            </a:r>
            <a:r>
              <a:rPr lang="el-GR" sz="1800" dirty="0">
                <a:effectLst/>
                <a:latin typeface="Times New Roman" panose="02020603050405020304" pitchFamily="18" charset="0"/>
                <a:ea typeface="Times New Roman" panose="02020603050405020304" pitchFamily="18" charset="0"/>
              </a:rPr>
              <a:t>»). </a:t>
            </a:r>
            <a:r>
              <a:rPr lang="el-GR" sz="1800" dirty="0">
                <a:solidFill>
                  <a:srgbClr val="000000"/>
                </a:solidFill>
                <a:effectLst/>
                <a:latin typeface="Times New Roman" panose="02020603050405020304" pitchFamily="18" charset="0"/>
                <a:ea typeface="Times New Roman" panose="02020603050405020304" pitchFamily="18" charset="0"/>
              </a:rPr>
              <a:t>Η υπογράμμιση δική μου. </a:t>
            </a:r>
            <a:r>
              <a:rPr lang="el-GR" sz="1800" dirty="0">
                <a:effectLst/>
                <a:latin typeface="Times New Roman" panose="02020603050405020304" pitchFamily="18" charset="0"/>
                <a:ea typeface="Times New Roman" panose="02020603050405020304" pitchFamily="18" charset="0"/>
              </a:rPr>
              <a:t>»</a:t>
            </a:r>
            <a:endParaRPr lang="el-GR" sz="1800" dirty="0">
              <a:solidFill>
                <a:srgbClr val="000000"/>
              </a:solidFill>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l-GR" sz="1800" dirty="0">
                <a:effectLst/>
                <a:latin typeface="Times New Roman" panose="02020603050405020304" pitchFamily="18" charset="0"/>
                <a:ea typeface="Times New Roman" panose="02020603050405020304" pitchFamily="18" charset="0"/>
              </a:rPr>
              <a:t>Γενικότερα οι λέξεις-κλειδιά του 1</a:t>
            </a:r>
            <a:r>
              <a:rPr lang="el-GR" sz="1800" baseline="30000" dirty="0">
                <a:effectLst/>
                <a:latin typeface="Times New Roman" panose="02020603050405020304" pitchFamily="18" charset="0"/>
                <a:ea typeface="Times New Roman" panose="02020603050405020304" pitchFamily="18" charset="0"/>
              </a:rPr>
              <a:t>ου</a:t>
            </a:r>
            <a:r>
              <a:rPr lang="el-GR" sz="1800" dirty="0">
                <a:effectLst/>
                <a:latin typeface="Times New Roman" panose="02020603050405020304" pitchFamily="18" charset="0"/>
                <a:ea typeface="Times New Roman" panose="02020603050405020304" pitchFamily="18" charset="0"/>
              </a:rPr>
              <a:t> τεύχους είναι «αναδημιουργία, κοινωνική και εθνική, όπως την </a:t>
            </a:r>
            <a:r>
              <a:rPr lang="el-GR" sz="1800" dirty="0" err="1">
                <a:effectLst/>
                <a:latin typeface="Times New Roman" panose="02020603050405020304" pitchFamily="18" charset="0"/>
                <a:ea typeface="Times New Roman" panose="02020603050405020304" pitchFamily="18" charset="0"/>
              </a:rPr>
              <a:t>καθώρισεν</a:t>
            </a:r>
            <a:r>
              <a:rPr lang="el-GR" sz="1800" dirty="0">
                <a:effectLst/>
                <a:latin typeface="Times New Roman" panose="02020603050405020304" pitchFamily="18" charset="0"/>
                <a:ea typeface="Times New Roman" panose="02020603050405020304" pitchFamily="18" charset="0"/>
              </a:rPr>
              <a:t> ο Χριστός», «</a:t>
            </a:r>
            <a:r>
              <a:rPr lang="el-GR" sz="1800" dirty="0" err="1">
                <a:effectLst/>
                <a:latin typeface="Times New Roman" panose="02020603050405020304" pitchFamily="18" charset="0"/>
                <a:ea typeface="Times New Roman" panose="02020603050405020304" pitchFamily="18" charset="0"/>
              </a:rPr>
              <a:t>αναγέννησις</a:t>
            </a:r>
            <a:r>
              <a:rPr lang="el-GR" sz="1800" dirty="0">
                <a:effectLst/>
                <a:latin typeface="Times New Roman" panose="02020603050405020304" pitchFamily="18" charset="0"/>
                <a:ea typeface="Times New Roman" panose="02020603050405020304" pitchFamily="18" charset="0"/>
              </a:rPr>
              <a:t>», «αγνισμός της </a:t>
            </a:r>
            <a:r>
              <a:rPr lang="el-GR" sz="1800" dirty="0" err="1">
                <a:effectLst/>
                <a:latin typeface="Times New Roman" panose="02020603050405020304" pitchFamily="18" charset="0"/>
                <a:ea typeface="Times New Roman" panose="02020603050405020304" pitchFamily="18" charset="0"/>
              </a:rPr>
              <a:t>νεότητος</a:t>
            </a:r>
            <a:r>
              <a:rPr lang="el-GR" sz="1800" dirty="0">
                <a:effectLst/>
                <a:latin typeface="Times New Roman" panose="02020603050405020304" pitchFamily="18" charset="0"/>
                <a:ea typeface="Times New Roman" panose="02020603050405020304" pitchFamily="18" charset="0"/>
              </a:rPr>
              <a:t>» (με τη βοήθεια του «Γλυκύ Ιησού» και της βιογραφίας του </a:t>
            </a:r>
            <a:r>
              <a:rPr lang="el-GR" sz="1800" dirty="0" err="1">
                <a:effectLst/>
                <a:latin typeface="Times New Roman" panose="02020603050405020304" pitchFamily="18" charset="0"/>
                <a:ea typeface="Times New Roman" panose="02020603050405020304" pitchFamily="18" charset="0"/>
              </a:rPr>
              <a:t>αγ.</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Ναρκίσου</a:t>
            </a:r>
            <a:r>
              <a:rPr lang="el-GR" sz="1800" dirty="0">
                <a:effectLst/>
                <a:latin typeface="Times New Roman" panose="02020603050405020304" pitchFamily="18" charset="0"/>
                <a:ea typeface="Times New Roman" panose="02020603050405020304" pitchFamily="18" charset="0"/>
              </a:rPr>
              <a:t>, ενώ ήδη από αυτό ξεκινά με συγκεκριμένη στήλη η αποδόμηση του Κομμουνισμού-Σοσιαλισμού. </a:t>
            </a:r>
          </a:p>
          <a:p>
            <a:pPr algn="just">
              <a:lnSpc>
                <a:spcPct val="115000"/>
              </a:lnSpc>
              <a:spcAft>
                <a:spcPts val="1000"/>
              </a:spcAft>
            </a:pPr>
            <a:r>
              <a:rPr lang="el-GR" sz="1800" dirty="0">
                <a:effectLst/>
                <a:latin typeface="Times New Roman" panose="02020603050405020304" pitchFamily="18" charset="0"/>
                <a:ea typeface="Times New Roman" panose="02020603050405020304" pitchFamily="18" charset="0"/>
              </a:rPr>
              <a:t>Όλα τα ανωτέρω στοιχεία προδίδουν το γεγονός ότι η «</a:t>
            </a:r>
            <a:r>
              <a:rPr lang="el-GR" sz="1800" dirty="0" err="1">
                <a:effectLst/>
                <a:latin typeface="Times New Roman" panose="02020603050405020304" pitchFamily="18" charset="0"/>
                <a:ea typeface="Times New Roman" panose="02020603050405020304" pitchFamily="18" charset="0"/>
              </a:rPr>
              <a:t>κτίσις</a:t>
            </a:r>
            <a:r>
              <a:rPr lang="el-GR" sz="1800" dirty="0">
                <a:effectLst/>
                <a:latin typeface="Times New Roman" panose="02020603050405020304" pitchFamily="18" charset="0"/>
                <a:ea typeface="Times New Roman" panose="02020603050405020304" pitchFamily="18" charset="0"/>
              </a:rPr>
              <a:t>» που επαγγέλλεται το τεύχος δεν είναι απολύτως «καινή», αλλά μάλλον είναι επηρεασμένη από τη δράση προτεσταντικών ομάδων ήδη από τον 19</a:t>
            </a:r>
            <a:r>
              <a:rPr lang="el-GR" sz="1800" baseline="3000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 αι. στον ελλαδικό και γερμανόφωνο χώρο. </a:t>
            </a:r>
            <a:r>
              <a:rPr lang="el-GR" sz="1800" b="1" dirty="0">
                <a:effectLst/>
                <a:latin typeface="Times New Roman" panose="02020603050405020304" pitchFamily="18" charset="0"/>
                <a:ea typeface="Times New Roman" panose="02020603050405020304" pitchFamily="18" charset="0"/>
              </a:rPr>
              <a:t>ΚΑΜΙΑ ΑΝΑΦΟΡΑ ΣΤΗΝ ΑΠΟΚΑΛΥΨΗ !!!</a:t>
            </a:r>
          </a:p>
          <a:p>
            <a:pPr algn="just">
              <a:lnSpc>
                <a:spcPct val="115000"/>
              </a:lnSpc>
              <a:spcAft>
                <a:spcPts val="1000"/>
              </a:spcAft>
            </a:pPr>
            <a:r>
              <a:rPr lang="el-GR" sz="1800" dirty="0">
                <a:latin typeface="Times New Roman" panose="02020603050405020304" pitchFamily="18" charset="0"/>
                <a:ea typeface="Calibri" panose="020F0502020204030204" pitchFamily="34" charset="0"/>
              </a:rPr>
              <a:t>ΕΠΙΜΕΤΡΟ: Ιδρυτής: </a:t>
            </a:r>
            <a:r>
              <a:rPr lang="el-GR" sz="1800" dirty="0">
                <a:latin typeface="Times New Roman" panose="02020603050405020304" pitchFamily="18" charset="0"/>
                <a:ea typeface="Times New Roman" panose="02020603050405020304" pitchFamily="18" charset="0"/>
              </a:rPr>
              <a:t> </a:t>
            </a:r>
            <a:r>
              <a:rPr lang="el-GR" sz="1800" dirty="0" err="1">
                <a:latin typeface="Times New Roman" panose="02020603050405020304" pitchFamily="18" charset="0"/>
                <a:ea typeface="Times New Roman" panose="02020603050405020304" pitchFamily="18" charset="0"/>
              </a:rPr>
              <a:t>αιδεσ</a:t>
            </a:r>
            <a:r>
              <a:rPr lang="el-GR" sz="1800" dirty="0">
                <a:latin typeface="Times New Roman" panose="02020603050405020304" pitchFamily="18" charset="0"/>
                <a:ea typeface="Times New Roman" panose="02020603050405020304" pitchFamily="18" charset="0"/>
              </a:rPr>
              <a:t>. Εφημέριος Αγ. Αικατερίνης Πλάκας </a:t>
            </a:r>
            <a:r>
              <a:rPr lang="el-GR" sz="1800" b="1" dirty="0">
                <a:latin typeface="Times New Roman" panose="02020603050405020304" pitchFamily="18" charset="0"/>
                <a:ea typeface="Times New Roman" panose="02020603050405020304" pitchFamily="18" charset="0"/>
              </a:rPr>
              <a:t>κ. Μάρκο Τσακτάνη (&lt; </a:t>
            </a:r>
            <a:r>
              <a:rPr lang="el-GR" sz="1800" b="1" dirty="0" err="1">
                <a:latin typeface="Times New Roman" panose="02020603050405020304" pitchFamily="18" charset="0"/>
                <a:ea typeface="Times New Roman" panose="02020603050405020304" pitchFamily="18" charset="0"/>
              </a:rPr>
              <a:t>Άγ</a:t>
            </a:r>
            <a:r>
              <a:rPr lang="el-GR" sz="1800" b="1" dirty="0">
                <a:latin typeface="Times New Roman" panose="02020603050405020304" pitchFamily="18" charset="0"/>
                <a:ea typeface="Times New Roman" panose="02020603050405020304" pitchFamily="18" charset="0"/>
              </a:rPr>
              <a:t>. Νεκτάριο) -</a:t>
            </a:r>
            <a:r>
              <a:rPr lang="el-GR" sz="1800" dirty="0">
                <a:latin typeface="Times New Roman" panose="02020603050405020304" pitchFamily="18" charset="0"/>
                <a:ea typeface="Calibri" panose="020F0502020204030204" pitchFamily="34" charset="0"/>
              </a:rPr>
              <a:t>  </a:t>
            </a:r>
            <a:r>
              <a:rPr lang="el-GR" sz="1800" b="1" dirty="0">
                <a:latin typeface="Times New Roman" panose="02020603050405020304" pitchFamily="18" charset="0"/>
                <a:ea typeface="Calibri" panose="020F0502020204030204" pitchFamily="34" charset="0"/>
              </a:rPr>
              <a:t>ΓΥΝΑΙΚΕΣ «ΜΥΡΟΦΟΡΟΙ» («αλληλοδιδακτική» στο ΕΡΓΟΣΤΑΣΙΟ) και σε περιοχές με το ΝΕΟΣ! </a:t>
            </a:r>
            <a:r>
              <a:rPr lang="el-GR" sz="1800" dirty="0">
                <a:latin typeface="Times New Roman" panose="02020603050405020304" pitchFamily="18" charset="0"/>
                <a:ea typeface="Calibri" panose="020F0502020204030204" pitchFamily="34" charset="0"/>
              </a:rPr>
              <a:t>-  </a:t>
            </a:r>
            <a:r>
              <a:rPr lang="el-GR" sz="2200" b="1" dirty="0">
                <a:latin typeface="Times New Roman" panose="02020603050405020304" pitchFamily="18" charset="0"/>
                <a:ea typeface="Calibri" panose="020F0502020204030204" pitchFamily="34" charset="0"/>
              </a:rPr>
              <a:t>ΑΝΤΙ+ΚΟΜΟΥΝΙΣΜΟΣ (Χιλιασμός)  - «ΑΓΩΝ ΑΝΑΚΑΙΝΙΣΕΩΣ» (</a:t>
            </a:r>
            <a:r>
              <a:rPr lang="el-GR" sz="2200" b="1" dirty="0" err="1">
                <a:latin typeface="Times New Roman" panose="02020603050405020304" pitchFamily="18" charset="0"/>
                <a:ea typeface="Calibri" panose="020F0502020204030204" pitchFamily="34" charset="0"/>
              </a:rPr>
              <a:t>πατ</a:t>
            </a:r>
            <a:r>
              <a:rPr lang="el-GR" sz="2200" b="1" dirty="0">
                <a:latin typeface="Times New Roman" panose="02020603050405020304" pitchFamily="18" charset="0"/>
                <a:ea typeface="Calibri" panose="020F0502020204030204" pitchFamily="34" charset="0"/>
              </a:rPr>
              <a:t>. Άγγελος Νησιώτης)</a:t>
            </a:r>
            <a:endParaRPr lang="el-GR" sz="1800"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3699773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4D39CD-D797-D83B-6FE9-332EDC9CF2E0}"/>
              </a:ext>
            </a:extLst>
          </p:cNvPr>
          <p:cNvSpPr>
            <a:spLocks noGrp="1"/>
          </p:cNvSpPr>
          <p:nvPr>
            <p:ph type="title"/>
          </p:nvPr>
        </p:nvSpPr>
        <p:spPr/>
        <p:txBody>
          <a:bodyPr/>
          <a:lstStyle/>
          <a:p>
            <a:pPr algn="ctr"/>
            <a:r>
              <a:rPr lang="el-GR" dirty="0"/>
              <a:t>ΣΤΥΛΟΙ + «ΚΑΙΝΗ ΙΕΡΟΥΣΑΛΗΜ» …</a:t>
            </a:r>
          </a:p>
        </p:txBody>
      </p:sp>
      <p:pic>
        <p:nvPicPr>
          <p:cNvPr id="7" name="Θέση περιεχομένου 6" descr="Εικόνα που περιέχει κείμενο, ουρανός, δρόμος, υπαίθριος">
            <a:extLst>
              <a:ext uri="{FF2B5EF4-FFF2-40B4-BE49-F238E27FC236}">
                <a16:creationId xmlns:a16="http://schemas.microsoft.com/office/drawing/2014/main" id="{2A5A50EB-A075-90AA-7EE4-D56818EB976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4039" y="1449823"/>
            <a:ext cx="6302853" cy="4727140"/>
          </a:xfrm>
        </p:spPr>
      </p:pic>
    </p:spTree>
    <p:extLst>
      <p:ext uri="{BB962C8B-B14F-4D97-AF65-F5344CB8AC3E}">
        <p14:creationId xmlns:p14="http://schemas.microsoft.com/office/powerpoint/2010/main" val="596228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6278C6-01DD-BB0C-D90F-41427506FA1A}"/>
              </a:ext>
            </a:extLst>
          </p:cNvPr>
          <p:cNvSpPr>
            <a:spLocks noGrp="1"/>
          </p:cNvSpPr>
          <p:nvPr>
            <p:ph type="title"/>
          </p:nvPr>
        </p:nvSpPr>
        <p:spPr/>
        <p:txBody>
          <a:bodyPr/>
          <a:lstStyle/>
          <a:p>
            <a:r>
              <a:rPr lang="el-GR" dirty="0"/>
              <a:t>ΜΑΡΙΤΣΑ – ΒΥΡΩΝ + ΕΠΙΤΑΦΙΟΣ</a:t>
            </a:r>
          </a:p>
        </p:txBody>
      </p:sp>
      <p:pic>
        <p:nvPicPr>
          <p:cNvPr id="6" name="Θέση εικόνας 5" descr="Εικόνα που περιέχει κείμενο, άτομο, όρθιος, πλήθος">
            <a:extLst>
              <a:ext uri="{FF2B5EF4-FFF2-40B4-BE49-F238E27FC236}">
                <a16:creationId xmlns:a16="http://schemas.microsoft.com/office/drawing/2014/main" id="{6BFC8513-68B6-1A83-CBEC-3B0D8ABEB600}"/>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3474" r="3474"/>
          <a:stretch>
            <a:fillRect/>
          </a:stretch>
        </p:blipFill>
        <p:spPr/>
      </p:pic>
      <p:sp>
        <p:nvSpPr>
          <p:cNvPr id="4" name="Θέση κειμένου 3">
            <a:extLst>
              <a:ext uri="{FF2B5EF4-FFF2-40B4-BE49-F238E27FC236}">
                <a16:creationId xmlns:a16="http://schemas.microsoft.com/office/drawing/2014/main" id="{6F87D85E-AAA9-9DAB-A6D8-E39021870D2D}"/>
              </a:ext>
            </a:extLst>
          </p:cNvPr>
          <p:cNvSpPr>
            <a:spLocks noGrp="1"/>
          </p:cNvSpPr>
          <p:nvPr>
            <p:ph type="body" sz="half" idx="2"/>
          </p:nvPr>
        </p:nvSpPr>
        <p:spPr/>
        <p:txBody>
          <a:bodyPr/>
          <a:lstStyle/>
          <a:p>
            <a:endParaRPr lang="el-GR" dirty="0"/>
          </a:p>
          <a:p>
            <a:endParaRPr lang="el-GR" dirty="0"/>
          </a:p>
          <a:p>
            <a:r>
              <a:rPr lang="de-DE" dirty="0"/>
              <a:t>https://www.facebook.com/photo/?fbid=1858659474265157&amp;set=a.224499021014552</a:t>
            </a:r>
            <a:endParaRPr lang="el-GR" dirty="0"/>
          </a:p>
        </p:txBody>
      </p:sp>
    </p:spTree>
    <p:extLst>
      <p:ext uri="{BB962C8B-B14F-4D97-AF65-F5344CB8AC3E}">
        <p14:creationId xmlns:p14="http://schemas.microsoft.com/office/powerpoint/2010/main" val="1686580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35FE45-EFB3-B2FE-B480-078AC06816C6}"/>
              </a:ext>
            </a:extLst>
          </p:cNvPr>
          <p:cNvSpPr>
            <a:spLocks noGrp="1"/>
          </p:cNvSpPr>
          <p:nvPr>
            <p:ph type="title"/>
          </p:nvPr>
        </p:nvSpPr>
        <p:spPr/>
        <p:txBody>
          <a:bodyPr/>
          <a:lstStyle/>
          <a:p>
            <a:pPr algn="ctr"/>
            <a:r>
              <a:rPr lang="el-GR" b="1" dirty="0"/>
              <a:t>«</a:t>
            </a:r>
            <a:r>
              <a:rPr lang="el-GR" b="1" dirty="0" err="1"/>
              <a:t>Αποκαλυπτισμός</a:t>
            </a:r>
            <a:r>
              <a:rPr lang="el-GR" b="1" dirty="0"/>
              <a:t>» - «Τραγωδία;»</a:t>
            </a:r>
          </a:p>
        </p:txBody>
      </p:sp>
      <p:sp>
        <p:nvSpPr>
          <p:cNvPr id="3" name="Θέση περιεχομένου 2">
            <a:extLst>
              <a:ext uri="{FF2B5EF4-FFF2-40B4-BE49-F238E27FC236}">
                <a16:creationId xmlns:a16="http://schemas.microsoft.com/office/drawing/2014/main" id="{54E9AEED-9949-DFD6-DA23-4993A778E7AE}"/>
              </a:ext>
            </a:extLst>
          </p:cNvPr>
          <p:cNvSpPr>
            <a:spLocks noGrp="1"/>
          </p:cNvSpPr>
          <p:nvPr>
            <p:ph idx="1"/>
          </p:nvPr>
        </p:nvSpPr>
        <p:spPr>
          <a:xfrm>
            <a:off x="589935" y="1484671"/>
            <a:ext cx="10763865" cy="4692292"/>
          </a:xfrm>
        </p:spPr>
        <p:txBody>
          <a:bodyPr>
            <a:normAutofit fontScale="92500"/>
          </a:bodyPr>
          <a:lstStyle/>
          <a:p>
            <a:pPr algn="just"/>
            <a:r>
              <a:rPr lang="el-GR" sz="2000" cap="all" dirty="0">
                <a:effectLst/>
                <a:latin typeface="Times New Roman" panose="02020603050405020304" pitchFamily="18" charset="0"/>
                <a:ea typeface="Calibri" panose="020F0502020204030204" pitchFamily="34" charset="0"/>
              </a:rPr>
              <a:t>ο</a:t>
            </a:r>
            <a:r>
              <a:rPr lang="el-GR" sz="2000" dirty="0">
                <a:effectLst/>
                <a:latin typeface="Times New Roman" panose="02020603050405020304" pitchFamily="18" charset="0"/>
                <a:ea typeface="Calibri" panose="020F0502020204030204" pitchFamily="34" charset="0"/>
              </a:rPr>
              <a:t> </a:t>
            </a:r>
            <a:r>
              <a:rPr lang="el-GR" sz="2000" dirty="0" err="1">
                <a:effectLst/>
                <a:latin typeface="Times New Roman" panose="02020603050405020304" pitchFamily="18" charset="0"/>
                <a:ea typeface="Calibri" panose="020F0502020204030204" pitchFamily="34" charset="0"/>
              </a:rPr>
              <a:t>αποκαλυπτισμός</a:t>
            </a:r>
            <a:r>
              <a:rPr lang="el-GR" sz="2000" dirty="0">
                <a:effectLst/>
                <a:latin typeface="Times New Roman" panose="02020603050405020304" pitchFamily="18" charset="0"/>
                <a:ea typeface="Calibri" panose="020F0502020204030204" pitchFamily="34" charset="0"/>
              </a:rPr>
              <a:t> (</a:t>
            </a:r>
            <a:r>
              <a:rPr lang="el-GR" sz="2000" dirty="0" err="1">
                <a:effectLst/>
                <a:latin typeface="Times New Roman" panose="02020603050405020304" pitchFamily="18" charset="0"/>
                <a:ea typeface="Calibri" panose="020F0502020204030204" pitchFamily="34" charset="0"/>
              </a:rPr>
              <a:t>αποκ</a:t>
            </a:r>
            <a:r>
              <a:rPr lang="el-GR" sz="2000" dirty="0">
                <a:effectLst/>
                <a:latin typeface="Times New Roman" panose="02020603050405020304" pitchFamily="18" charset="0"/>
                <a:ea typeface="Calibri" panose="020F0502020204030204" pitchFamily="34" charset="0"/>
              </a:rPr>
              <a:t>.), έστω και αν άνθησε στον </a:t>
            </a:r>
            <a:r>
              <a:rPr lang="el-GR" sz="2000" cap="all" dirty="0">
                <a:effectLst/>
                <a:latin typeface="Times New Roman" panose="02020603050405020304" pitchFamily="18" charset="0"/>
                <a:ea typeface="Calibri" panose="020F0502020204030204" pitchFamily="34" charset="0"/>
              </a:rPr>
              <a:t>ι</a:t>
            </a:r>
            <a:r>
              <a:rPr lang="el-GR" sz="2000" dirty="0">
                <a:effectLst/>
                <a:latin typeface="Times New Roman" panose="02020603050405020304" pitchFamily="18" charset="0"/>
                <a:ea typeface="Calibri" panose="020F0502020204030204" pitchFamily="34" charset="0"/>
              </a:rPr>
              <a:t>ουδαϊσμό, εντούτοις αποτελεί ένα φαινόμενο παγκόσμιο και διαχρονικό. </a:t>
            </a:r>
            <a:r>
              <a:rPr lang="el-GR" b="1" dirty="0">
                <a:effectLst/>
                <a:latin typeface="Times New Roman" panose="02020603050405020304" pitchFamily="18" charset="0"/>
                <a:ea typeface="Calibri" panose="020F0502020204030204" pitchFamily="34" charset="0"/>
              </a:rPr>
              <a:t>Συνιστά την απάντηση της ανθρώπινης ύπαρξης στην απειλή της </a:t>
            </a:r>
            <a:r>
              <a:rPr lang="el-GR" b="1" i="1" dirty="0">
                <a:effectLst/>
                <a:latin typeface="Times New Roman" panose="02020603050405020304" pitchFamily="18" charset="0"/>
                <a:ea typeface="Calibri" panose="020F0502020204030204" pitchFamily="34" charset="0"/>
              </a:rPr>
              <a:t>πραγματικής</a:t>
            </a:r>
            <a:r>
              <a:rPr lang="el-GR" b="1" dirty="0">
                <a:effectLst/>
                <a:latin typeface="Times New Roman" panose="02020603050405020304" pitchFamily="18" charset="0"/>
                <a:ea typeface="Calibri" panose="020F0502020204030204" pitchFamily="34" charset="0"/>
              </a:rPr>
              <a:t> είτε </a:t>
            </a:r>
            <a:r>
              <a:rPr lang="el-GR" b="1" i="1" dirty="0">
                <a:effectLst/>
                <a:latin typeface="Times New Roman" panose="02020603050405020304" pitchFamily="18" charset="0"/>
                <a:ea typeface="Calibri" panose="020F0502020204030204" pitchFamily="34" charset="0"/>
              </a:rPr>
              <a:t>φανταστικής</a:t>
            </a:r>
            <a:r>
              <a:rPr lang="el-GR" b="1" dirty="0">
                <a:effectLst/>
                <a:latin typeface="Times New Roman" panose="02020603050405020304" pitchFamily="18" charset="0"/>
                <a:ea typeface="Calibri" panose="020F0502020204030204" pitchFamily="34" charset="0"/>
              </a:rPr>
              <a:t>, </a:t>
            </a:r>
            <a:r>
              <a:rPr lang="el-GR" b="1" i="1" dirty="0">
                <a:effectLst/>
                <a:latin typeface="Times New Roman" panose="02020603050405020304" pitchFamily="18" charset="0"/>
                <a:ea typeface="Calibri" panose="020F0502020204030204" pitchFamily="34" charset="0"/>
              </a:rPr>
              <a:t>εσωτερικής</a:t>
            </a:r>
            <a:r>
              <a:rPr lang="el-GR" b="1" dirty="0">
                <a:effectLst/>
                <a:latin typeface="Times New Roman" panose="02020603050405020304" pitchFamily="18" charset="0"/>
                <a:ea typeface="Calibri" panose="020F0502020204030204" pitchFamily="34" charset="0"/>
              </a:rPr>
              <a:t> είτε </a:t>
            </a:r>
            <a:r>
              <a:rPr lang="el-GR" b="1" i="1" dirty="0">
                <a:effectLst/>
                <a:latin typeface="Times New Roman" panose="02020603050405020304" pitchFamily="18" charset="0"/>
                <a:ea typeface="Calibri" panose="020F0502020204030204" pitchFamily="34" charset="0"/>
              </a:rPr>
              <a:t>εξωτερικής </a:t>
            </a:r>
            <a:r>
              <a:rPr lang="el-GR" b="1" dirty="0">
                <a:effectLst/>
                <a:latin typeface="Times New Roman" panose="02020603050405020304" pitchFamily="18" charset="0"/>
                <a:ea typeface="Calibri" panose="020F0502020204030204" pitchFamily="34" charset="0"/>
              </a:rPr>
              <a:t>απώλειας της πολιτισμικής της ταυτότητας από μια ανώτερη Δύναμη. </a:t>
            </a:r>
            <a:endParaRPr lang="en-US" b="1" dirty="0">
              <a:effectLst/>
              <a:latin typeface="Times New Roman" panose="02020603050405020304" pitchFamily="18" charset="0"/>
              <a:ea typeface="Calibri" panose="020F0502020204030204" pitchFamily="34" charset="0"/>
            </a:endParaRPr>
          </a:p>
          <a:p>
            <a:pPr algn="just"/>
            <a:r>
              <a:rPr lang="el-GR" sz="2000" dirty="0">
                <a:effectLst/>
                <a:latin typeface="Times New Roman" panose="02020603050405020304" pitchFamily="18" charset="0"/>
                <a:ea typeface="Calibri" panose="020F0502020204030204" pitchFamily="34" charset="0"/>
              </a:rPr>
              <a:t>Αποκαλυπτικά οράματα καταγράφηκαν για πρώτη φορά στην Αίγυπτο το 1990 π.Χ. από τον προφήτη </a:t>
            </a:r>
            <a:r>
              <a:rPr lang="el-GR" sz="2000" dirty="0" err="1">
                <a:effectLst/>
                <a:latin typeface="Times New Roman" panose="02020603050405020304" pitchFamily="18" charset="0"/>
                <a:ea typeface="Calibri" panose="020F0502020204030204" pitchFamily="34" charset="0"/>
              </a:rPr>
              <a:t>Nefer-Rahu</a:t>
            </a:r>
            <a:r>
              <a:rPr lang="el-GR" sz="2000" dirty="0">
                <a:effectLst/>
                <a:latin typeface="Times New Roman" panose="02020603050405020304" pitchFamily="18" charset="0"/>
                <a:ea typeface="Calibri" panose="020F0502020204030204" pitchFamily="34" charset="0"/>
              </a:rPr>
              <a:t>. Κατέκλυσαν την Εγγύς Ανατολή την εποχή της ραγδαίας εξάπλωσης του Ελληνισμού τον 3</a:t>
            </a:r>
            <a:r>
              <a:rPr lang="el-GR" sz="2000" baseline="30000" dirty="0">
                <a:effectLst/>
                <a:latin typeface="Times New Roman" panose="02020603050405020304" pitchFamily="18" charset="0"/>
                <a:ea typeface="Calibri" panose="020F0502020204030204" pitchFamily="34" charset="0"/>
              </a:rPr>
              <a:t>ο</a:t>
            </a:r>
            <a:r>
              <a:rPr lang="el-GR" sz="2000" dirty="0">
                <a:effectLst/>
                <a:latin typeface="Times New Roman" panose="02020603050405020304" pitchFamily="18" charset="0"/>
                <a:ea typeface="Calibri" panose="020F0502020204030204" pitchFamily="34" charset="0"/>
              </a:rPr>
              <a:t> αι. π.Χ., ενώ παρόμοια συγγράμματα συναντώνται και στους </a:t>
            </a:r>
            <a:r>
              <a:rPr lang="el-GR" sz="2000" dirty="0" err="1">
                <a:effectLst/>
                <a:latin typeface="Times New Roman" panose="02020603050405020304" pitchFamily="18" charset="0"/>
                <a:ea typeface="Calibri" panose="020F0502020204030204" pitchFamily="34" charset="0"/>
              </a:rPr>
              <a:t>Ατζέκους</a:t>
            </a:r>
            <a:r>
              <a:rPr lang="el-GR" sz="2000" dirty="0">
                <a:effectLst/>
                <a:latin typeface="Times New Roman" panose="02020603050405020304" pitchFamily="18" charset="0"/>
                <a:ea typeface="Calibri" panose="020F0502020204030204" pitchFamily="34" charset="0"/>
              </a:rPr>
              <a:t> πολλούς αιώνες αργότερα όταν εκείνοι αντιμετώπισαν τη στρατιωτική και οικονομική επέλαση των Ευρωπαίων. </a:t>
            </a:r>
            <a:endParaRPr lang="en-US" sz="2000" dirty="0">
              <a:effectLst/>
              <a:latin typeface="Times New Roman" panose="02020603050405020304" pitchFamily="18" charset="0"/>
              <a:ea typeface="Calibri" panose="020F0502020204030204" pitchFamily="34" charset="0"/>
            </a:endParaRPr>
          </a:p>
          <a:p>
            <a:pPr algn="just"/>
            <a:r>
              <a:rPr lang="el-GR" b="1" dirty="0">
                <a:effectLst/>
                <a:latin typeface="Times New Roman" panose="02020603050405020304" pitchFamily="18" charset="0"/>
                <a:ea typeface="Calibri" panose="020F0502020204030204" pitchFamily="34" charset="0"/>
              </a:rPr>
              <a:t>Το </a:t>
            </a:r>
            <a:r>
              <a:rPr lang="el-GR" b="1" dirty="0" err="1">
                <a:effectLst/>
                <a:latin typeface="Times New Roman" panose="02020603050405020304" pitchFamily="18" charset="0"/>
                <a:ea typeface="Calibri" panose="020F0502020204030204" pitchFamily="34" charset="0"/>
              </a:rPr>
              <a:t>χιλιαστικό</a:t>
            </a:r>
            <a:r>
              <a:rPr lang="el-GR" b="1" dirty="0">
                <a:effectLst/>
                <a:latin typeface="Times New Roman" panose="02020603050405020304" pitchFamily="18" charset="0"/>
                <a:ea typeface="Calibri" panose="020F0502020204030204" pitchFamily="34" charset="0"/>
              </a:rPr>
              <a:t> όραμα-</a:t>
            </a:r>
            <a:r>
              <a:rPr lang="el-GR" b="1" dirty="0" err="1">
                <a:effectLst/>
                <a:latin typeface="Times New Roman" panose="02020603050405020304" pitchFamily="18" charset="0"/>
                <a:ea typeface="Calibri" panose="020F0502020204030204" pitchFamily="34" charset="0"/>
              </a:rPr>
              <a:t>Millennium</a:t>
            </a:r>
            <a:r>
              <a:rPr lang="el-GR" b="1" dirty="0">
                <a:effectLst/>
                <a:latin typeface="Times New Roman" panose="02020603050405020304" pitchFamily="18" charset="0"/>
                <a:ea typeface="Calibri" panose="020F0502020204030204" pitchFamily="34" charset="0"/>
              </a:rPr>
              <a:t> είναι κατά κανόνα συλλογικό, αναμένεται να υλοποιηθεί </a:t>
            </a:r>
            <a:r>
              <a:rPr lang="el-GR" b="1" i="1" dirty="0">
                <a:effectLst/>
                <a:latin typeface="Times New Roman" panose="02020603050405020304" pitchFamily="18" charset="0"/>
                <a:ea typeface="Calibri" panose="020F0502020204030204" pitchFamily="34" charset="0"/>
              </a:rPr>
              <a:t>σύντομα</a:t>
            </a:r>
            <a:r>
              <a:rPr lang="el-GR" b="1" dirty="0">
                <a:effectLst/>
                <a:latin typeface="Times New Roman" panose="02020603050405020304" pitchFamily="18" charset="0"/>
                <a:ea typeface="Calibri" panose="020F0502020204030204" pitchFamily="34" charset="0"/>
              </a:rPr>
              <a:t> και </a:t>
            </a:r>
            <a:r>
              <a:rPr lang="el-GR" b="1" i="1" dirty="0">
                <a:effectLst/>
                <a:latin typeface="Times New Roman" panose="02020603050405020304" pitchFamily="18" charset="0"/>
                <a:ea typeface="Calibri" panose="020F0502020204030204" pitchFamily="34" charset="0"/>
              </a:rPr>
              <a:t>ξαφνικά</a:t>
            </a:r>
            <a:r>
              <a:rPr lang="el-GR" b="1" dirty="0">
                <a:effectLst/>
                <a:latin typeface="Times New Roman" panose="02020603050405020304" pitchFamily="18" charset="0"/>
                <a:ea typeface="Calibri" panose="020F0502020204030204" pitchFamily="34" charset="0"/>
              </a:rPr>
              <a:t> στη γη αυτή ως συνέπεια όχι απλώς μιας </a:t>
            </a:r>
            <a:r>
              <a:rPr lang="el-GR" b="1" i="1" dirty="0">
                <a:effectLst/>
                <a:latin typeface="Times New Roman" panose="02020603050405020304" pitchFamily="18" charset="0"/>
                <a:ea typeface="Calibri" panose="020F0502020204030204" pitchFamily="34" charset="0"/>
              </a:rPr>
              <a:t>αλλαγής</a:t>
            </a:r>
            <a:r>
              <a:rPr lang="el-GR" b="1" dirty="0">
                <a:effectLst/>
                <a:latin typeface="Times New Roman" panose="02020603050405020304" pitchFamily="18" charset="0"/>
                <a:ea typeface="Calibri" panose="020F0502020204030204" pitchFamily="34" charset="0"/>
              </a:rPr>
              <a:t> των υφιστάμενων αρνητικών συνθηκών, αλλά ως πραγματοποίηση του Τελείου με τη συνδρομή μάλιστα θείων - υπερφυσικών όντων. </a:t>
            </a:r>
            <a:endParaRPr lang="el-GR" b="1" dirty="0"/>
          </a:p>
        </p:txBody>
      </p:sp>
    </p:spTree>
    <p:extLst>
      <p:ext uri="{BB962C8B-B14F-4D97-AF65-F5344CB8AC3E}">
        <p14:creationId xmlns:p14="http://schemas.microsoft.com/office/powerpoint/2010/main" val="2120266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0E2E76-F395-86A4-5A62-BA8D3C0F790C}"/>
              </a:ext>
            </a:extLst>
          </p:cNvPr>
          <p:cNvSpPr>
            <a:spLocks noGrp="1"/>
          </p:cNvSpPr>
          <p:nvPr>
            <p:ph type="title"/>
          </p:nvPr>
        </p:nvSpPr>
        <p:spPr/>
        <p:txBody>
          <a:bodyPr/>
          <a:lstStyle/>
          <a:p>
            <a:pPr algn="ctr"/>
            <a:r>
              <a:rPr lang="el-GR" b="1" dirty="0"/>
              <a:t>«ΑΠΟΚΑΛΥΠΤΙΣΜΟΣ»</a:t>
            </a:r>
          </a:p>
        </p:txBody>
      </p:sp>
      <p:sp>
        <p:nvSpPr>
          <p:cNvPr id="3" name="Θέση περιεχομένου 2">
            <a:extLst>
              <a:ext uri="{FF2B5EF4-FFF2-40B4-BE49-F238E27FC236}">
                <a16:creationId xmlns:a16="http://schemas.microsoft.com/office/drawing/2014/main" id="{F8DA606E-EC4F-8A4D-F467-076036DCBF36}"/>
              </a:ext>
            </a:extLst>
          </p:cNvPr>
          <p:cNvSpPr>
            <a:spLocks noGrp="1"/>
          </p:cNvSpPr>
          <p:nvPr>
            <p:ph idx="1"/>
          </p:nvPr>
        </p:nvSpPr>
        <p:spPr/>
        <p:txBody>
          <a:bodyPr/>
          <a:lstStyle/>
          <a:p>
            <a:pPr algn="just"/>
            <a:r>
              <a:rPr lang="el-GR" sz="2800" dirty="0">
                <a:effectLst/>
                <a:latin typeface="Times New Roman" panose="02020603050405020304" pitchFamily="18" charset="0"/>
                <a:ea typeface="Calibri" panose="020F0502020204030204" pitchFamily="34" charset="0"/>
              </a:rPr>
              <a:t>Η αντίσταση που επιχειρείται με τον </a:t>
            </a:r>
            <a:r>
              <a:rPr lang="el-GR" sz="2800" dirty="0" err="1">
                <a:effectLst/>
                <a:latin typeface="Times New Roman" panose="02020603050405020304" pitchFamily="18" charset="0"/>
                <a:ea typeface="Calibri" panose="020F0502020204030204" pitchFamily="34" charset="0"/>
              </a:rPr>
              <a:t>αποκαλυπτισμό</a:t>
            </a:r>
            <a:r>
              <a:rPr lang="el-GR" sz="2800" dirty="0">
                <a:effectLst/>
                <a:latin typeface="Times New Roman" panose="02020603050405020304" pitchFamily="18" charset="0"/>
                <a:ea typeface="Calibri" panose="020F0502020204030204" pitchFamily="34" charset="0"/>
              </a:rPr>
              <a:t> έχει τρεις στόχους: (α) να σταματήσει η κοινωνική και η οικονομική εκμετάλλευση από τους δυνάστες - κατακτητές και </a:t>
            </a:r>
            <a:r>
              <a:rPr lang="el-GR" dirty="0">
                <a:latin typeface="Times New Roman" panose="02020603050405020304" pitchFamily="18" charset="0"/>
                <a:ea typeface="Calibri" panose="020F0502020204030204" pitchFamily="34" charset="0"/>
              </a:rPr>
              <a:t>ταυτόχρονα (β) να επανακτηθεί η κυριαρχία, (</a:t>
            </a:r>
            <a:r>
              <a:rPr lang="el-GR" sz="2800" dirty="0">
                <a:effectLst/>
                <a:latin typeface="Times New Roman" panose="02020603050405020304" pitchFamily="18" charset="0"/>
                <a:ea typeface="Calibri" panose="020F0502020204030204" pitchFamily="34" charset="0"/>
              </a:rPr>
              <a:t>γ) να προστατευθούν και να προβληθούν οι παραδεδομένοι θεσμοί του Νόμου και της Θρησκείας</a:t>
            </a:r>
          </a:p>
          <a:p>
            <a:pPr algn="just"/>
            <a:endParaRPr lang="el-GR" dirty="0"/>
          </a:p>
          <a:p>
            <a:r>
              <a:rPr lang="el-GR" dirty="0"/>
              <a:t>ΚΕΙΜΕΝΑ ΚΑΙΝΗΣ ΔΙΑΘΗΚΗΣ: Παύλος, Κατά </a:t>
            </a:r>
            <a:r>
              <a:rPr lang="el-GR" dirty="0" err="1"/>
              <a:t>Ματθαίον</a:t>
            </a:r>
            <a:r>
              <a:rPr lang="el-GR" dirty="0"/>
              <a:t> […]</a:t>
            </a:r>
          </a:p>
          <a:p>
            <a:endParaRPr lang="el-GR" dirty="0"/>
          </a:p>
          <a:p>
            <a:r>
              <a:rPr lang="el-GR" dirty="0"/>
              <a:t>Κείμενα + </a:t>
            </a:r>
            <a:r>
              <a:rPr lang="el-GR" dirty="0" err="1"/>
              <a:t>Τοπόσημα</a:t>
            </a:r>
            <a:r>
              <a:rPr lang="el-GR" dirty="0"/>
              <a:t> ΑΠΟΚΑΛΥΠΤΙΚΑ! </a:t>
            </a:r>
          </a:p>
          <a:p>
            <a:endParaRPr lang="el-GR" dirty="0"/>
          </a:p>
          <a:p>
            <a:endParaRPr lang="el-GR" dirty="0"/>
          </a:p>
          <a:p>
            <a:endParaRPr lang="el-GR" dirty="0"/>
          </a:p>
        </p:txBody>
      </p:sp>
    </p:spTree>
    <p:extLst>
      <p:ext uri="{BB962C8B-B14F-4D97-AF65-F5344CB8AC3E}">
        <p14:creationId xmlns:p14="http://schemas.microsoft.com/office/powerpoint/2010/main" val="484310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3D6713-AD44-DEE3-D401-2967B4274571}"/>
              </a:ext>
            </a:extLst>
          </p:cNvPr>
          <p:cNvSpPr>
            <a:spLocks noGrp="1"/>
          </p:cNvSpPr>
          <p:nvPr>
            <p:ph type="title"/>
          </p:nvPr>
        </p:nvSpPr>
        <p:spPr>
          <a:xfrm>
            <a:off x="737419" y="365125"/>
            <a:ext cx="10616381" cy="1778307"/>
          </a:xfrm>
        </p:spPr>
        <p:txBody>
          <a:bodyPr>
            <a:normAutofit fontScale="90000"/>
          </a:bodyPr>
          <a:lstStyle/>
          <a:p>
            <a:pPr algn="ctr"/>
            <a:r>
              <a:rPr lang="el-GR" sz="1800" b="1" dirty="0">
                <a:effectLst/>
                <a:latin typeface="Palatino Linotype" panose="02040502050505030304" pitchFamily="18" charset="0"/>
                <a:ea typeface="Times New Roman" panose="02020603050405020304" pitchFamily="18" charset="0"/>
              </a:rPr>
              <a:t>Η ΑΛΛΑΖΟΝΕΙΑ ΤΗΣ ΕΞΟΥΣΙΑΣ</a:t>
            </a:r>
            <a:br>
              <a:rPr lang="el-GR" sz="1800" dirty="0">
                <a:effectLst/>
                <a:latin typeface="Times New Roman" panose="02020603050405020304" pitchFamily="18" charset="0"/>
                <a:ea typeface="Times New Roman" panose="02020603050405020304" pitchFamily="18" charset="0"/>
              </a:rPr>
            </a:br>
            <a:r>
              <a:rPr lang="el-GR" sz="1800" b="1" dirty="0">
                <a:effectLst/>
                <a:latin typeface="Palatino Linotype" panose="02040502050505030304" pitchFamily="18" charset="0"/>
                <a:ea typeface="Times New Roman" panose="02020603050405020304" pitchFamily="18" charset="0"/>
              </a:rPr>
              <a:t>(Άγαλμα του </a:t>
            </a:r>
            <a:r>
              <a:rPr lang="el-GR" sz="1800" b="1" dirty="0" err="1">
                <a:effectLst/>
                <a:latin typeface="Palatino Linotype" panose="02040502050505030304" pitchFamily="18" charset="0"/>
                <a:ea typeface="Times New Roman" panose="02020603050405020304" pitchFamily="18" charset="0"/>
              </a:rPr>
              <a:t>Δομιτιανού</a:t>
            </a:r>
            <a:r>
              <a:rPr lang="el-GR" sz="1800" b="1" dirty="0">
                <a:effectLst/>
                <a:latin typeface="Palatino Linotype" panose="02040502050505030304" pitchFamily="18" charset="0"/>
                <a:ea typeface="Times New Roman" panose="02020603050405020304" pitchFamily="18" charset="0"/>
              </a:rPr>
              <a:t> 1</a:t>
            </a:r>
            <a:r>
              <a:rPr lang="el-GR" sz="1800" b="1" baseline="30000" dirty="0">
                <a:effectLst/>
                <a:latin typeface="Palatino Linotype" panose="02040502050505030304" pitchFamily="18" charset="0"/>
                <a:ea typeface="Times New Roman" panose="02020603050405020304" pitchFamily="18" charset="0"/>
              </a:rPr>
              <a:t>ος</a:t>
            </a:r>
            <a:r>
              <a:rPr lang="el-GR" sz="1800" b="1" dirty="0">
                <a:effectLst/>
                <a:latin typeface="Palatino Linotype" panose="02040502050505030304" pitchFamily="18" charset="0"/>
                <a:ea typeface="Times New Roman" panose="02020603050405020304" pitchFamily="18" charset="0"/>
              </a:rPr>
              <a:t> αι. μ.Χ.)</a:t>
            </a:r>
            <a:br>
              <a:rPr lang="el-GR" sz="1800" dirty="0">
                <a:effectLst/>
                <a:latin typeface="Times New Roman" panose="02020603050405020304" pitchFamily="18" charset="0"/>
                <a:ea typeface="Times New Roman" panose="02020603050405020304" pitchFamily="18" charset="0"/>
              </a:rPr>
            </a:br>
            <a:r>
              <a:rPr lang="de-DE" sz="1800" i="1" dirty="0">
                <a:effectLst/>
                <a:latin typeface="Palatino Linotype" panose="02040502050505030304" pitchFamily="18" charset="0"/>
                <a:ea typeface="Times New Roman" panose="02020603050405020304" pitchFamily="18" charset="0"/>
              </a:rPr>
              <a:t>A</a:t>
            </a:r>
            <a:r>
              <a:rPr lang="el-GR" sz="1800" i="1" dirty="0" err="1">
                <a:effectLst/>
                <a:latin typeface="Palatino Linotype" panose="02040502050505030304" pitchFamily="18" charset="0"/>
                <a:ea typeface="Times New Roman" panose="02020603050405020304" pitchFamily="18" charset="0"/>
              </a:rPr>
              <a:t>λίμονο</a:t>
            </a:r>
            <a:r>
              <a:rPr lang="el-GR" sz="1800" i="1" dirty="0">
                <a:effectLst/>
                <a:latin typeface="Palatino Linotype" panose="02040502050505030304" pitchFamily="18" charset="0"/>
                <a:ea typeface="Times New Roman" panose="02020603050405020304" pitchFamily="18" charset="0"/>
              </a:rPr>
              <a:t>, αλίμονο, πόλη μεγάλη Βαβυλώνα</a:t>
            </a:r>
            <a:br>
              <a:rPr lang="el-GR" sz="1800" dirty="0">
                <a:effectLst/>
                <a:latin typeface="Times New Roman" panose="02020603050405020304" pitchFamily="18" charset="0"/>
                <a:ea typeface="Times New Roman" panose="02020603050405020304" pitchFamily="18" charset="0"/>
              </a:rPr>
            </a:br>
            <a:r>
              <a:rPr lang="el-GR" sz="1800" i="1" dirty="0">
                <a:effectLst/>
                <a:latin typeface="Palatino Linotype" panose="02040502050505030304" pitchFamily="18" charset="0"/>
                <a:ea typeface="Times New Roman" panose="02020603050405020304" pitchFamily="18" charset="0"/>
              </a:rPr>
              <a:t>μέσα σε μια ώρα ήλθε η καταστροφή σου! </a:t>
            </a:r>
            <a:r>
              <a:rPr lang="el-GR" sz="1800" dirty="0">
                <a:effectLst/>
                <a:latin typeface="Palatino Linotype" panose="02040502050505030304" pitchFamily="18" charset="0"/>
                <a:ea typeface="Times New Roman" panose="02020603050405020304" pitchFamily="18" charset="0"/>
              </a:rPr>
              <a:t>(18, 10)</a:t>
            </a:r>
            <a:br>
              <a:rPr lang="el-GR" sz="1800" dirty="0">
                <a:effectLst/>
                <a:latin typeface="Times New Roman" panose="02020603050405020304" pitchFamily="18" charset="0"/>
                <a:ea typeface="Times New Roman" panose="02020603050405020304" pitchFamily="18" charset="0"/>
              </a:rPr>
            </a:br>
            <a:br>
              <a:rPr lang="el-GR" sz="1800" dirty="0">
                <a:effectLst/>
                <a:latin typeface="Times New Roman" panose="02020603050405020304" pitchFamily="18" charset="0"/>
                <a:ea typeface="Times New Roman" panose="02020603050405020304" pitchFamily="18" charset="0"/>
              </a:rPr>
            </a:br>
            <a:endParaRPr lang="el-GR" dirty="0"/>
          </a:p>
        </p:txBody>
      </p:sp>
      <p:pic>
        <p:nvPicPr>
          <p:cNvPr id="1026" name="Picture 2">
            <a:extLst>
              <a:ext uri="{FF2B5EF4-FFF2-40B4-BE49-F238E27FC236}">
                <a16:creationId xmlns:a16="http://schemas.microsoft.com/office/drawing/2014/main" id="{C2E8F44D-3239-41FA-0B0E-4873B95C6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8432" y="2001837"/>
            <a:ext cx="4954533" cy="4307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28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09EA8CCF-79C7-F59B-F515-8B8564BCB133}"/>
              </a:ext>
            </a:extLst>
          </p:cNvPr>
          <p:cNvSpPr>
            <a:spLocks noGrp="1"/>
          </p:cNvSpPr>
          <p:nvPr>
            <p:ph type="title"/>
          </p:nvPr>
        </p:nvSpPr>
        <p:spPr>
          <a:xfrm>
            <a:off x="707924" y="432619"/>
            <a:ext cx="10645876" cy="1258069"/>
          </a:xfrm>
        </p:spPr>
        <p:txBody>
          <a:bodyPr>
            <a:normAutofit fontScale="90000"/>
          </a:bodyPr>
          <a:lstStyle/>
          <a:p>
            <a:pPr algn="just"/>
            <a:r>
              <a:rPr lang="el-GR" dirty="0">
                <a:latin typeface="Times New Roman" panose="02020603050405020304" pitchFamily="18" charset="0"/>
                <a:ea typeface="Times New Roman" panose="02020603050405020304" pitchFamily="18" charset="0"/>
              </a:rPr>
              <a:t>2, 8 </a:t>
            </a:r>
            <a:r>
              <a:rPr lang="el-GR" dirty="0" err="1">
                <a:latin typeface="Times New Roman" panose="02020603050405020304" pitchFamily="18" charset="0"/>
                <a:ea typeface="Times New Roman" panose="02020603050405020304" pitchFamily="18" charset="0"/>
              </a:rPr>
              <a:t>Καὶ</a:t>
            </a:r>
            <a:r>
              <a:rPr lang="el-GR"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τῷ</a:t>
            </a:r>
            <a:r>
              <a:rPr lang="el-GR"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ἀγγέλῳ</a:t>
            </a:r>
            <a:r>
              <a:rPr lang="el-GR"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τῆς</a:t>
            </a:r>
            <a:r>
              <a:rPr lang="el-GR"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ἐν</a:t>
            </a:r>
            <a:r>
              <a:rPr lang="el-GR"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Σμύρνῃ</a:t>
            </a:r>
            <a:r>
              <a:rPr lang="el-GR"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ἐκκλησίας</a:t>
            </a:r>
            <a:r>
              <a:rPr lang="el-GR" dirty="0">
                <a:latin typeface="Times New Roman" panose="02020603050405020304" pitchFamily="18" charset="0"/>
                <a:ea typeface="Times New Roman" panose="02020603050405020304" pitchFamily="18" charset="0"/>
              </a:rPr>
              <a:t> </a:t>
            </a:r>
            <a:br>
              <a:rPr lang="el-GR" dirty="0">
                <a:latin typeface="Times New Roman" panose="02020603050405020304" pitchFamily="18" charset="0"/>
                <a:ea typeface="Times New Roman" panose="02020603050405020304" pitchFamily="18" charset="0"/>
              </a:rPr>
            </a:br>
            <a:r>
              <a:rPr lang="el-GR" dirty="0" err="1">
                <a:latin typeface="Times New Roman" panose="02020603050405020304" pitchFamily="18" charset="0"/>
                <a:ea typeface="Times New Roman" panose="02020603050405020304" pitchFamily="18" charset="0"/>
              </a:rPr>
              <a:t>Γράψον</a:t>
            </a:r>
            <a:r>
              <a:rPr lang="el-GR" dirty="0">
                <a:latin typeface="Times New Roman" panose="02020603050405020304" pitchFamily="18" charset="0"/>
                <a:ea typeface="Times New Roman" panose="02020603050405020304" pitchFamily="18" charset="0"/>
              </a:rPr>
              <a:t>·</a:t>
            </a:r>
            <a:br>
              <a:rPr lang="el-GR" dirty="0">
                <a:latin typeface="Calibri" panose="020F0502020204030204" pitchFamily="34" charset="0"/>
                <a:ea typeface="Calibri" panose="020F0502020204030204" pitchFamily="34" charset="0"/>
              </a:rPr>
            </a:br>
            <a:endParaRPr lang="el-GR" dirty="0"/>
          </a:p>
        </p:txBody>
      </p:sp>
      <p:sp>
        <p:nvSpPr>
          <p:cNvPr id="5" name="Θέση περιεχομένου 4">
            <a:extLst>
              <a:ext uri="{FF2B5EF4-FFF2-40B4-BE49-F238E27FC236}">
                <a16:creationId xmlns:a16="http://schemas.microsoft.com/office/drawing/2014/main" id="{0ABDF649-8EAC-9C51-C7AC-69CB8EDF07D6}"/>
              </a:ext>
            </a:extLst>
          </p:cNvPr>
          <p:cNvSpPr>
            <a:spLocks noGrp="1"/>
          </p:cNvSpPr>
          <p:nvPr>
            <p:ph idx="1"/>
          </p:nvPr>
        </p:nvSpPr>
        <p:spPr/>
        <p:txBody>
          <a:bodyPr>
            <a:normAutofit fontScale="25000" lnSpcReduction="20000"/>
          </a:bodyPr>
          <a:lstStyle/>
          <a:p>
            <a:pPr algn="ctr">
              <a:lnSpc>
                <a:spcPct val="115000"/>
              </a:lnSpc>
              <a:spcBef>
                <a:spcPts val="1200"/>
              </a:spcBef>
              <a:spcAft>
                <a:spcPts val="1200"/>
              </a:spcAft>
            </a:pP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Τάδε</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λέγει</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ὁ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πρῶτος</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ὁ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ἔσχατος</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72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Bef>
                <a:spcPts val="1200"/>
              </a:spcBef>
              <a:spcAft>
                <a:spcPts val="1200"/>
              </a:spcAft>
            </a:pP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ὃς</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ἐγένετο</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νεκρὸς</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ἔζησεν</a:t>
            </a: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Bef>
                <a:spcPts val="1200"/>
              </a:spcBef>
              <a:spcAft>
                <a:spcPts val="1200"/>
              </a:spcAft>
            </a:pPr>
            <a:endParaRPr lang="el-GR" sz="72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Bef>
                <a:spcPts val="1200"/>
              </a:spcBef>
              <a:spcAft>
                <a:spcPts val="1200"/>
              </a:spcAft>
            </a:pPr>
            <a:r>
              <a:rPr lang="el-GR" sz="72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9</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οἶδά</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σου </a:t>
            </a:r>
            <a:r>
              <a:rPr lang="el-GR" sz="9600" b="1" dirty="0" err="1">
                <a:effectLst/>
                <a:latin typeface="Times New Roman" panose="02020603050405020304" pitchFamily="18" charset="0"/>
                <a:ea typeface="Times New Roman" panose="02020603050405020304" pitchFamily="18" charset="0"/>
                <a:cs typeface="Times New Roman" panose="02020603050405020304" pitchFamily="18" charset="0"/>
              </a:rPr>
              <a:t>τὴν</a:t>
            </a:r>
            <a:r>
              <a:rPr lang="el-GR" sz="9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9600" b="1" dirty="0" err="1">
                <a:effectLst/>
                <a:latin typeface="Times New Roman" panose="02020603050405020304" pitchFamily="18" charset="0"/>
                <a:ea typeface="Times New Roman" panose="02020603050405020304" pitchFamily="18" charset="0"/>
                <a:cs typeface="Times New Roman" panose="02020603050405020304" pitchFamily="18" charset="0"/>
              </a:rPr>
              <a:t>θλῖψιν</a:t>
            </a:r>
            <a:r>
              <a:rPr lang="el-GR" sz="9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τὴν</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9600" b="1" dirty="0" err="1">
                <a:effectLst/>
                <a:latin typeface="Times New Roman" panose="02020603050405020304" pitchFamily="18" charset="0"/>
                <a:ea typeface="Times New Roman" panose="02020603050405020304" pitchFamily="18" charset="0"/>
                <a:cs typeface="Times New Roman" panose="02020603050405020304" pitchFamily="18" charset="0"/>
              </a:rPr>
              <a:t>πτωχείαν</a:t>
            </a:r>
            <a:r>
              <a:rPr lang="el-GR" sz="96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96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Bef>
                <a:spcPts val="1200"/>
              </a:spcBef>
              <a:spcAft>
                <a:spcPts val="1200"/>
              </a:spcAft>
            </a:pP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ἀλλὰ</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πλούσιος</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εἶ</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72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Bef>
                <a:spcPts val="1200"/>
              </a:spcBef>
              <a:spcAft>
                <a:spcPts val="1200"/>
              </a:spcAft>
            </a:pP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τὴν</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8000" b="1" i="1" dirty="0" err="1">
                <a:effectLst/>
                <a:latin typeface="Times New Roman" panose="02020603050405020304" pitchFamily="18" charset="0"/>
                <a:ea typeface="Times New Roman" panose="02020603050405020304" pitchFamily="18" charset="0"/>
                <a:cs typeface="Times New Roman" panose="02020603050405020304" pitchFamily="18" charset="0"/>
              </a:rPr>
              <a:t>βλασφημίαν</a:t>
            </a:r>
            <a:r>
              <a:rPr lang="el-GR" sz="8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ἐκ</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τῶν</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λεγόντων</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Ἰουδαίους</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εἶναι</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ἑαυτοὺς</a:t>
            </a:r>
            <a:endParaRPr lang="el-GR" sz="72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Bef>
                <a:spcPts val="1200"/>
              </a:spcBef>
              <a:spcAft>
                <a:spcPts val="1200"/>
              </a:spcAft>
            </a:pP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οὐκ</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εἰσὶν</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ἀλλὰ</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dirty="0" err="1">
                <a:latin typeface="Times New Roman" panose="02020603050405020304" pitchFamily="18" charset="0"/>
                <a:ea typeface="Times New Roman" panose="02020603050405020304" pitchFamily="18" charset="0"/>
                <a:cs typeface="Times New Roman" panose="02020603050405020304" pitchFamily="18" charset="0"/>
              </a:rPr>
              <a:t>Σ</a:t>
            </a:r>
            <a:r>
              <a:rPr lang="el-GR" sz="7200" b="1" dirty="0" err="1">
                <a:effectLst/>
                <a:latin typeface="Times New Roman" panose="02020603050405020304" pitchFamily="18" charset="0"/>
                <a:ea typeface="Times New Roman" panose="02020603050405020304" pitchFamily="18" charset="0"/>
                <a:cs typeface="Times New Roman" panose="02020603050405020304" pitchFamily="18" charset="0"/>
              </a:rPr>
              <a:t>υναγωγὴ</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8000" b="1" dirty="0" err="1">
                <a:effectLst/>
                <a:latin typeface="Times New Roman" panose="02020603050405020304" pitchFamily="18" charset="0"/>
                <a:ea typeface="Times New Roman" panose="02020603050405020304" pitchFamily="18" charset="0"/>
                <a:cs typeface="Times New Roman" panose="02020603050405020304" pitchFamily="18" charset="0"/>
              </a:rPr>
              <a:t>τοῦ</a:t>
            </a:r>
            <a:r>
              <a:rPr lang="el-GR" sz="8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8000" b="1" dirty="0" err="1">
                <a:latin typeface="Times New Roman" panose="02020603050405020304" pitchFamily="18" charset="0"/>
                <a:ea typeface="Times New Roman" panose="02020603050405020304" pitchFamily="18" charset="0"/>
                <a:cs typeface="Times New Roman" panose="02020603050405020304" pitchFamily="18" charset="0"/>
              </a:rPr>
              <a:t>Σ</a:t>
            </a:r>
            <a:r>
              <a:rPr lang="el-GR" sz="8000" b="1" dirty="0" err="1">
                <a:effectLst/>
                <a:latin typeface="Times New Roman" panose="02020603050405020304" pitchFamily="18" charset="0"/>
                <a:ea typeface="Times New Roman" panose="02020603050405020304" pitchFamily="18" charset="0"/>
                <a:cs typeface="Times New Roman" panose="02020603050405020304" pitchFamily="18" charset="0"/>
              </a:rPr>
              <a:t>ατανᾶ</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7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a:p>
            <a:endParaRPr lang="el-GR" dirty="0"/>
          </a:p>
          <a:p>
            <a:endParaRPr lang="el-GR" dirty="0"/>
          </a:p>
        </p:txBody>
      </p:sp>
    </p:spTree>
    <p:extLst>
      <p:ext uri="{BB962C8B-B14F-4D97-AF65-F5344CB8AC3E}">
        <p14:creationId xmlns:p14="http://schemas.microsoft.com/office/powerpoint/2010/main" val="340617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5421DE-04A1-F188-3737-5DE2C44C4123}"/>
              </a:ext>
            </a:extLst>
          </p:cNvPr>
          <p:cNvSpPr>
            <a:spLocks noGrp="1"/>
          </p:cNvSpPr>
          <p:nvPr>
            <p:ph type="title"/>
          </p:nvPr>
        </p:nvSpPr>
        <p:spPr/>
        <p:txBody>
          <a:bodyPr/>
          <a:lstStyle/>
          <a:p>
            <a:pPr algn="ctr"/>
            <a:r>
              <a:rPr lang="el-GR" sz="4400" b="1" baseline="30000" dirty="0">
                <a:effectLst/>
                <a:latin typeface="Times New Roman" panose="02020603050405020304" pitchFamily="18" charset="0"/>
                <a:ea typeface="Times New Roman" panose="02020603050405020304" pitchFamily="18" charset="0"/>
              </a:rPr>
              <a:t>10</a:t>
            </a:r>
            <a:r>
              <a:rPr lang="el-GR" sz="4400" b="1" dirty="0">
                <a:effectLst/>
                <a:latin typeface="Times New Roman" panose="02020603050405020304" pitchFamily="18" charset="0"/>
                <a:ea typeface="Times New Roman" panose="02020603050405020304" pitchFamily="18" charset="0"/>
              </a:rPr>
              <a:t>μηδὲν </a:t>
            </a:r>
            <a:r>
              <a:rPr lang="el-GR" sz="4400" b="1" dirty="0" err="1">
                <a:effectLst/>
                <a:latin typeface="Times New Roman" panose="02020603050405020304" pitchFamily="18" charset="0"/>
                <a:ea typeface="Times New Roman" panose="02020603050405020304" pitchFamily="18" charset="0"/>
              </a:rPr>
              <a:t>φοβοῦ</a:t>
            </a:r>
            <a:r>
              <a:rPr lang="el-GR" sz="4400" b="1" dirty="0">
                <a:effectLst/>
                <a:latin typeface="Times New Roman" panose="02020603050405020304" pitchFamily="18" charset="0"/>
                <a:ea typeface="Times New Roman" panose="02020603050405020304" pitchFamily="18" charset="0"/>
              </a:rPr>
              <a:t> ἃ </a:t>
            </a:r>
            <a:r>
              <a:rPr lang="el-GR" sz="4400" b="1" dirty="0" err="1">
                <a:effectLst/>
                <a:latin typeface="Times New Roman" panose="02020603050405020304" pitchFamily="18" charset="0"/>
                <a:ea typeface="Times New Roman" panose="02020603050405020304" pitchFamily="18" charset="0"/>
              </a:rPr>
              <a:t>μέλλεις</a:t>
            </a:r>
            <a:r>
              <a:rPr lang="el-GR" sz="4400" b="1" dirty="0">
                <a:effectLst/>
                <a:latin typeface="Times New Roman" panose="02020603050405020304" pitchFamily="18" charset="0"/>
                <a:ea typeface="Times New Roman" panose="02020603050405020304" pitchFamily="18" charset="0"/>
              </a:rPr>
              <a:t> </a:t>
            </a:r>
            <a:r>
              <a:rPr lang="el-GR" sz="4400" b="1" dirty="0" err="1">
                <a:effectLst/>
                <a:latin typeface="Times New Roman" panose="02020603050405020304" pitchFamily="18" charset="0"/>
                <a:ea typeface="Times New Roman" panose="02020603050405020304" pitchFamily="18" charset="0"/>
              </a:rPr>
              <a:t>πάσχειν</a:t>
            </a:r>
            <a:r>
              <a:rPr lang="el-GR" sz="4400" b="1" baseline="30000" dirty="0">
                <a:effectLst/>
                <a:latin typeface="Times New Roman" panose="02020603050405020304" pitchFamily="18" charset="0"/>
                <a:ea typeface="Times New Roman" panose="02020603050405020304" pitchFamily="18" charset="0"/>
              </a:rPr>
              <a:t>.</a:t>
            </a:r>
            <a:br>
              <a:rPr lang="el-GR" sz="4400" dirty="0">
                <a:effectLst/>
                <a:latin typeface="Calibri" panose="020F0502020204030204" pitchFamily="34" charset="0"/>
                <a:ea typeface="Calibri" panose="020F0502020204030204" pitchFamily="34" charset="0"/>
              </a:rPr>
            </a:br>
            <a:endParaRPr lang="el-GR" dirty="0"/>
          </a:p>
        </p:txBody>
      </p:sp>
      <p:sp>
        <p:nvSpPr>
          <p:cNvPr id="3" name="Θέση περιεχομένου 2">
            <a:extLst>
              <a:ext uri="{FF2B5EF4-FFF2-40B4-BE49-F238E27FC236}">
                <a16:creationId xmlns:a16="http://schemas.microsoft.com/office/drawing/2014/main" id="{9CD13C4A-31FB-1ABB-3600-66AED79AF870}"/>
              </a:ext>
            </a:extLst>
          </p:cNvPr>
          <p:cNvSpPr>
            <a:spLocks noGrp="1"/>
          </p:cNvSpPr>
          <p:nvPr>
            <p:ph idx="1"/>
          </p:nvPr>
        </p:nvSpPr>
        <p:spPr/>
        <p:txBody>
          <a:bodyPr/>
          <a:lstStyle/>
          <a:p>
            <a:pPr algn="ctr">
              <a:lnSpc>
                <a:spcPct val="115000"/>
              </a:lnSpc>
              <a:spcBef>
                <a:spcPts val="1200"/>
              </a:spcBef>
              <a:spcAft>
                <a:spcPts val="1200"/>
              </a:spcAft>
            </a:pPr>
            <a:r>
              <a:rPr lang="el-GR" sz="1800" b="1" dirty="0" err="1">
                <a:effectLst/>
                <a:latin typeface="Times New Roman" panose="02020603050405020304" pitchFamily="18" charset="0"/>
                <a:ea typeface="Times New Roman" panose="02020603050405020304" pitchFamily="18" charset="0"/>
              </a:rPr>
              <a:t>Ἰδοὺ</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μέλλει</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βάλλειν</a:t>
            </a:r>
            <a:r>
              <a:rPr lang="el-GR" sz="1800" b="1" dirty="0">
                <a:effectLst/>
                <a:latin typeface="Times New Roman" panose="02020603050405020304" pitchFamily="18" charset="0"/>
                <a:ea typeface="Times New Roman" panose="02020603050405020304" pitchFamily="18" charset="0"/>
              </a:rPr>
              <a:t> ὁ </a:t>
            </a:r>
            <a:r>
              <a:rPr lang="el-GR" sz="1800" b="1" dirty="0" err="1">
                <a:effectLst/>
                <a:latin typeface="Times New Roman" panose="02020603050405020304" pitchFamily="18" charset="0"/>
                <a:ea typeface="Times New Roman" panose="02020603050405020304" pitchFamily="18" charset="0"/>
              </a:rPr>
              <a:t>διάβολος</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ἐξ</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ὑμῶν</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εἰς</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φυλακὴν</a:t>
            </a:r>
            <a:endParaRPr lang="el-GR" sz="1800" dirty="0">
              <a:effectLst/>
              <a:latin typeface="Calibri" panose="020F0502020204030204" pitchFamily="34" charset="0"/>
              <a:ea typeface="Calibri" panose="020F0502020204030204" pitchFamily="34" charset="0"/>
            </a:endParaRPr>
          </a:p>
          <a:p>
            <a:pPr algn="ctr">
              <a:lnSpc>
                <a:spcPct val="115000"/>
              </a:lnSpc>
              <a:spcBef>
                <a:spcPts val="1200"/>
              </a:spcBef>
              <a:spcAft>
                <a:spcPts val="1200"/>
              </a:spcAft>
            </a:pPr>
            <a:r>
              <a:rPr lang="el-GR" sz="1800" b="1" dirty="0" err="1">
                <a:effectLst/>
                <a:latin typeface="Times New Roman" panose="02020603050405020304" pitchFamily="18" charset="0"/>
                <a:ea typeface="Times New Roman" panose="02020603050405020304" pitchFamily="18" charset="0"/>
              </a:rPr>
              <a:t>ἵνα</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πειρασθῆτε</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καὶ</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ἕξετε</a:t>
            </a:r>
            <a:r>
              <a:rPr lang="el-GR" sz="1800" b="1" dirty="0">
                <a:effectLst/>
                <a:latin typeface="Times New Roman" panose="02020603050405020304" pitchFamily="18" charset="0"/>
                <a:ea typeface="Times New Roman" panose="02020603050405020304" pitchFamily="18" charset="0"/>
              </a:rPr>
              <a:t> </a:t>
            </a:r>
            <a:r>
              <a:rPr lang="el-GR" b="1" dirty="0" err="1">
                <a:effectLst/>
                <a:latin typeface="Times New Roman" panose="02020603050405020304" pitchFamily="18" charset="0"/>
                <a:ea typeface="Times New Roman" panose="02020603050405020304" pitchFamily="18" charset="0"/>
              </a:rPr>
              <a:t>θλῖψιν</a:t>
            </a:r>
            <a:r>
              <a:rPr lang="el-GR" b="1" dirty="0">
                <a:effectLst/>
                <a:latin typeface="Times New Roman" panose="02020603050405020304" pitchFamily="18" charset="0"/>
                <a:ea typeface="Times New Roman" panose="02020603050405020304" pitchFamily="18" charset="0"/>
              </a:rPr>
              <a:t> </a:t>
            </a:r>
            <a:r>
              <a:rPr lang="el-GR" b="1" dirty="0" err="1">
                <a:effectLst/>
                <a:latin typeface="Times New Roman" panose="02020603050405020304" pitchFamily="18" charset="0"/>
                <a:ea typeface="Times New Roman" panose="02020603050405020304" pitchFamily="18" charset="0"/>
              </a:rPr>
              <a:t>ἡμερῶν</a:t>
            </a:r>
            <a:r>
              <a:rPr lang="el-GR" b="1" dirty="0">
                <a:effectLst/>
                <a:latin typeface="Times New Roman" panose="02020603050405020304" pitchFamily="18" charset="0"/>
                <a:ea typeface="Times New Roman" panose="02020603050405020304" pitchFamily="18" charset="0"/>
              </a:rPr>
              <a:t> </a:t>
            </a:r>
            <a:r>
              <a:rPr lang="el-GR" b="1" dirty="0" err="1">
                <a:effectLst/>
                <a:latin typeface="Times New Roman" panose="02020603050405020304" pitchFamily="18" charset="0"/>
                <a:ea typeface="Times New Roman" panose="02020603050405020304" pitchFamily="18" charset="0"/>
              </a:rPr>
              <a:t>δέκα</a:t>
            </a:r>
            <a:r>
              <a:rPr lang="el-GR" sz="1800" b="1" dirty="0">
                <a:effectLst/>
                <a:latin typeface="Times New Roman" panose="02020603050405020304" pitchFamily="18" charset="0"/>
                <a:ea typeface="Times New Roman" panose="02020603050405020304" pitchFamily="18" charset="0"/>
              </a:rPr>
              <a:t>.</a:t>
            </a:r>
            <a:endParaRPr lang="el-GR" sz="1800" dirty="0">
              <a:effectLst/>
              <a:latin typeface="Calibri" panose="020F0502020204030204" pitchFamily="34" charset="0"/>
              <a:ea typeface="Calibri" panose="020F0502020204030204" pitchFamily="34" charset="0"/>
            </a:endParaRPr>
          </a:p>
          <a:p>
            <a:pPr algn="ctr">
              <a:lnSpc>
                <a:spcPct val="115000"/>
              </a:lnSpc>
              <a:spcBef>
                <a:spcPts val="1200"/>
              </a:spcBef>
              <a:spcAft>
                <a:spcPts val="1200"/>
              </a:spcAft>
            </a:pPr>
            <a:r>
              <a:rPr lang="el-GR" sz="1800" b="1" dirty="0" err="1">
                <a:latin typeface="Times New Roman" panose="02020603050405020304" pitchFamily="18" charset="0"/>
                <a:ea typeface="Times New Roman" panose="02020603050405020304" pitchFamily="18" charset="0"/>
              </a:rPr>
              <a:t>Γ</a:t>
            </a:r>
            <a:r>
              <a:rPr lang="el-GR" sz="1800" b="1" dirty="0" err="1">
                <a:effectLst/>
                <a:latin typeface="Times New Roman" panose="02020603050405020304" pitchFamily="18" charset="0"/>
                <a:ea typeface="Times New Roman" panose="02020603050405020304" pitchFamily="18" charset="0"/>
              </a:rPr>
              <a:t>ίνου</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πιστὸς</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ἄχρι</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θανάτου</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καὶ</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δώσω</a:t>
            </a:r>
            <a:r>
              <a:rPr lang="el-GR" sz="1800" b="1" dirty="0">
                <a:effectLst/>
                <a:latin typeface="Times New Roman" panose="02020603050405020304" pitchFamily="18" charset="0"/>
                <a:ea typeface="Times New Roman" panose="02020603050405020304" pitchFamily="18" charset="0"/>
              </a:rPr>
              <a:t> σοι </a:t>
            </a:r>
            <a:r>
              <a:rPr lang="el-GR" b="1" dirty="0" err="1">
                <a:effectLst/>
                <a:latin typeface="Times New Roman" panose="02020603050405020304" pitchFamily="18" charset="0"/>
                <a:ea typeface="Times New Roman" panose="02020603050405020304" pitchFamily="18" charset="0"/>
              </a:rPr>
              <a:t>τὸν</a:t>
            </a:r>
            <a:r>
              <a:rPr lang="el-GR" b="1" dirty="0">
                <a:effectLst/>
                <a:latin typeface="Times New Roman" panose="02020603050405020304" pitchFamily="18" charset="0"/>
                <a:ea typeface="Times New Roman" panose="02020603050405020304" pitchFamily="18" charset="0"/>
              </a:rPr>
              <a:t> </a:t>
            </a:r>
            <a:r>
              <a:rPr lang="el-GR" b="1" dirty="0" err="1">
                <a:effectLst/>
                <a:latin typeface="Times New Roman" panose="02020603050405020304" pitchFamily="18" charset="0"/>
                <a:ea typeface="Times New Roman" panose="02020603050405020304" pitchFamily="18" charset="0"/>
              </a:rPr>
              <a:t>στέφανον</a:t>
            </a:r>
            <a:r>
              <a:rPr lang="el-GR" b="1" dirty="0">
                <a:effectLst/>
                <a:latin typeface="Times New Roman" panose="02020603050405020304" pitchFamily="18" charset="0"/>
                <a:ea typeface="Times New Roman" panose="02020603050405020304" pitchFamily="18" charset="0"/>
              </a:rPr>
              <a:t> </a:t>
            </a:r>
            <a:r>
              <a:rPr lang="el-GR" b="1" dirty="0" err="1">
                <a:effectLst/>
                <a:latin typeface="Times New Roman" panose="02020603050405020304" pitchFamily="18" charset="0"/>
                <a:ea typeface="Times New Roman" panose="02020603050405020304" pitchFamily="18" charset="0"/>
              </a:rPr>
              <a:t>τῆς</a:t>
            </a:r>
            <a:r>
              <a:rPr lang="el-GR" b="1" dirty="0">
                <a:effectLst/>
                <a:latin typeface="Times New Roman" panose="02020603050405020304" pitchFamily="18" charset="0"/>
                <a:ea typeface="Times New Roman" panose="02020603050405020304" pitchFamily="18" charset="0"/>
              </a:rPr>
              <a:t> </a:t>
            </a:r>
            <a:r>
              <a:rPr lang="el-GR" b="1" dirty="0" err="1">
                <a:effectLst/>
                <a:latin typeface="Times New Roman" panose="02020603050405020304" pitchFamily="18" charset="0"/>
                <a:ea typeface="Times New Roman" panose="02020603050405020304" pitchFamily="18" charset="0"/>
              </a:rPr>
              <a:t>ζωῆς</a:t>
            </a:r>
            <a:r>
              <a:rPr lang="el-GR" b="1" dirty="0">
                <a:effectLst/>
                <a:latin typeface="Times New Roman" panose="02020603050405020304" pitchFamily="18" charset="0"/>
                <a:ea typeface="Times New Roman" panose="02020603050405020304" pitchFamily="18" charset="0"/>
              </a:rPr>
              <a:t>.</a:t>
            </a:r>
          </a:p>
          <a:p>
            <a:pPr algn="ctr">
              <a:lnSpc>
                <a:spcPct val="115000"/>
              </a:lnSpc>
              <a:spcBef>
                <a:spcPts val="1200"/>
              </a:spcBef>
              <a:spcAft>
                <a:spcPts val="1200"/>
              </a:spcAft>
            </a:pPr>
            <a:endParaRPr lang="el-GR" sz="1800" dirty="0">
              <a:effectLst/>
              <a:latin typeface="Calibri" panose="020F0502020204030204" pitchFamily="34" charset="0"/>
              <a:ea typeface="Calibri" panose="020F0502020204030204" pitchFamily="34" charset="0"/>
            </a:endParaRPr>
          </a:p>
          <a:p>
            <a:pPr algn="ctr">
              <a:lnSpc>
                <a:spcPct val="115000"/>
              </a:lnSpc>
              <a:spcBef>
                <a:spcPts val="1200"/>
              </a:spcBef>
              <a:spcAft>
                <a:spcPts val="1200"/>
              </a:spcAft>
            </a:pPr>
            <a:r>
              <a:rPr lang="el-GR" sz="1800" b="1" baseline="30000" dirty="0">
                <a:effectLst/>
                <a:latin typeface="Times New Roman" panose="02020603050405020304" pitchFamily="18" charset="0"/>
                <a:ea typeface="Times New Roman" panose="02020603050405020304" pitchFamily="18" charset="0"/>
              </a:rPr>
              <a:t>11</a:t>
            </a:r>
            <a:r>
              <a:rPr lang="el-GR" sz="1800" b="1" dirty="0">
                <a:effectLst/>
                <a:latin typeface="Times New Roman" panose="02020603050405020304" pitchFamily="18" charset="0"/>
                <a:ea typeface="Times New Roman" panose="02020603050405020304" pitchFamily="18" charset="0"/>
              </a:rPr>
              <a:t> Ὁ </a:t>
            </a:r>
            <a:r>
              <a:rPr lang="el-GR" sz="1800" b="1" dirty="0" err="1">
                <a:effectLst/>
                <a:latin typeface="Times New Roman" panose="02020603050405020304" pitchFamily="18" charset="0"/>
                <a:ea typeface="Times New Roman" panose="02020603050405020304" pitchFamily="18" charset="0"/>
              </a:rPr>
              <a:t>ἔχων</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οὖς</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ἀκουσάτω</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τί</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τὸ</a:t>
            </a:r>
            <a:r>
              <a:rPr lang="el-GR" sz="1800" b="1" dirty="0">
                <a:effectLst/>
                <a:latin typeface="Times New Roman" panose="02020603050405020304" pitchFamily="18" charset="0"/>
                <a:ea typeface="Times New Roman" panose="02020603050405020304" pitchFamily="18" charset="0"/>
              </a:rPr>
              <a:t> </a:t>
            </a:r>
            <a:r>
              <a:rPr lang="el-GR" sz="1800" b="1" dirty="0" err="1">
                <a:latin typeface="Times New Roman" panose="02020603050405020304" pitchFamily="18" charset="0"/>
                <a:ea typeface="Times New Roman" panose="02020603050405020304" pitchFamily="18" charset="0"/>
              </a:rPr>
              <a:t>Π</a:t>
            </a:r>
            <a:r>
              <a:rPr lang="el-GR" sz="1800" b="1" dirty="0" err="1">
                <a:effectLst/>
                <a:latin typeface="Times New Roman" panose="02020603050405020304" pitchFamily="18" charset="0"/>
                <a:ea typeface="Times New Roman" panose="02020603050405020304" pitchFamily="18" charset="0"/>
              </a:rPr>
              <a:t>νεῦμα</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λέγει</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ταῖς</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Ἐκκλησίαις</a:t>
            </a:r>
            <a:r>
              <a:rPr lang="el-GR" sz="1800" b="1" dirty="0">
                <a:effectLst/>
                <a:latin typeface="Times New Roman" panose="02020603050405020304" pitchFamily="18" charset="0"/>
                <a:ea typeface="Times New Roman" panose="02020603050405020304" pitchFamily="18" charset="0"/>
              </a:rPr>
              <a:t>.</a:t>
            </a:r>
            <a:endParaRPr lang="el-GR" sz="1800" dirty="0">
              <a:effectLst/>
              <a:latin typeface="Calibri" panose="020F0502020204030204" pitchFamily="34" charset="0"/>
              <a:ea typeface="Calibri" panose="020F0502020204030204" pitchFamily="34" charset="0"/>
            </a:endParaRPr>
          </a:p>
          <a:p>
            <a:pPr algn="ctr">
              <a:lnSpc>
                <a:spcPct val="115000"/>
              </a:lnSpc>
              <a:spcBef>
                <a:spcPts val="1200"/>
              </a:spcBef>
              <a:spcAft>
                <a:spcPts val="1200"/>
              </a:spcAft>
            </a:pPr>
            <a:r>
              <a:rPr lang="el-GR" sz="1800" b="1" dirty="0">
                <a:effectLst/>
                <a:latin typeface="Times New Roman" panose="02020603050405020304" pitchFamily="18" charset="0"/>
                <a:ea typeface="Times New Roman" panose="02020603050405020304" pitchFamily="18" charset="0"/>
              </a:rPr>
              <a:t>Ὁ </a:t>
            </a:r>
            <a:r>
              <a:rPr lang="el-GR" sz="1800" b="1" dirty="0" err="1">
                <a:effectLst/>
                <a:latin typeface="Times New Roman" panose="02020603050405020304" pitchFamily="18" charset="0"/>
                <a:ea typeface="Times New Roman" panose="02020603050405020304" pitchFamily="18" charset="0"/>
              </a:rPr>
              <a:t>νικῶν</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οὐ</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μὴ</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ἀδικηθῇ</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ἐκ</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τοῦ</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θανάτου</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τοῦ</a:t>
            </a:r>
            <a:r>
              <a:rPr lang="el-GR" sz="1800" b="1" dirty="0">
                <a:effectLst/>
                <a:latin typeface="Times New Roman" panose="02020603050405020304" pitchFamily="18" charset="0"/>
                <a:ea typeface="Times New Roman" panose="02020603050405020304" pitchFamily="18" charset="0"/>
              </a:rPr>
              <a:t> </a:t>
            </a:r>
            <a:r>
              <a:rPr lang="el-GR" sz="1800" b="1" dirty="0" err="1">
                <a:effectLst/>
                <a:latin typeface="Times New Roman" panose="02020603050405020304" pitchFamily="18" charset="0"/>
                <a:ea typeface="Times New Roman" panose="02020603050405020304" pitchFamily="18" charset="0"/>
              </a:rPr>
              <a:t>δευτέρου</a:t>
            </a:r>
            <a:r>
              <a:rPr lang="el-GR" sz="1800" b="1" dirty="0">
                <a:effectLst/>
                <a:latin typeface="Times New Roman" panose="02020603050405020304" pitchFamily="18" charset="0"/>
                <a:ea typeface="Times New Roman" panose="02020603050405020304" pitchFamily="18" charset="0"/>
              </a:rPr>
              <a:t>.</a:t>
            </a:r>
            <a:endParaRPr lang="el-GR" sz="1800"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2267466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EC9AA2-613C-68E1-2935-58B94F81CD4A}"/>
              </a:ext>
            </a:extLst>
          </p:cNvPr>
          <p:cNvSpPr>
            <a:spLocks noGrp="1"/>
          </p:cNvSpPr>
          <p:nvPr>
            <p:ph type="title"/>
          </p:nvPr>
        </p:nvSpPr>
        <p:spPr/>
        <p:txBody>
          <a:bodyPr/>
          <a:lstStyle/>
          <a:p>
            <a:pPr algn="ctr"/>
            <a:r>
              <a:rPr lang="el-GR" sz="2800" b="1" dirty="0">
                <a:effectLst/>
                <a:latin typeface="Times New Roman" panose="02020603050405020304" pitchFamily="18" charset="0"/>
                <a:ea typeface="Calibri" panose="020F0502020204030204" pitchFamily="34" charset="0"/>
              </a:rPr>
              <a:t>3, 7 </a:t>
            </a:r>
            <a:r>
              <a:rPr lang="el-GR" sz="2800" b="1" dirty="0" err="1">
                <a:effectLst/>
                <a:latin typeface="Times New Roman" panose="02020603050405020304" pitchFamily="18" charset="0"/>
                <a:ea typeface="Calibri" panose="020F0502020204030204" pitchFamily="34" charset="0"/>
              </a:rPr>
              <a:t>Καὶ</a:t>
            </a:r>
            <a:r>
              <a:rPr lang="el-GR" sz="2800" b="1" dirty="0">
                <a:effectLst/>
                <a:latin typeface="Times New Roman" panose="02020603050405020304" pitchFamily="18" charset="0"/>
                <a:ea typeface="Calibri" panose="020F0502020204030204" pitchFamily="34" charset="0"/>
              </a:rPr>
              <a:t> </a:t>
            </a:r>
            <a:r>
              <a:rPr lang="el-GR" sz="2800" b="1" dirty="0" err="1">
                <a:effectLst/>
                <a:latin typeface="Times New Roman" panose="02020603050405020304" pitchFamily="18" charset="0"/>
                <a:ea typeface="Calibri" panose="020F0502020204030204" pitchFamily="34" charset="0"/>
              </a:rPr>
              <a:t>τῷ</a:t>
            </a:r>
            <a:r>
              <a:rPr lang="el-GR" sz="2800" b="1" dirty="0">
                <a:effectLst/>
                <a:latin typeface="Times New Roman" panose="02020603050405020304" pitchFamily="18" charset="0"/>
                <a:ea typeface="Calibri" panose="020F0502020204030204" pitchFamily="34" charset="0"/>
              </a:rPr>
              <a:t> </a:t>
            </a:r>
            <a:r>
              <a:rPr lang="el-GR" sz="2800" b="1" dirty="0" err="1">
                <a:effectLst/>
                <a:latin typeface="Times New Roman" panose="02020603050405020304" pitchFamily="18" charset="0"/>
                <a:ea typeface="Calibri" panose="020F0502020204030204" pitchFamily="34" charset="0"/>
              </a:rPr>
              <a:t>ἀγγέλῳ</a:t>
            </a:r>
            <a:r>
              <a:rPr lang="el-GR" sz="2800" b="1" dirty="0">
                <a:effectLst/>
                <a:latin typeface="Times New Roman" panose="02020603050405020304" pitchFamily="18" charset="0"/>
                <a:ea typeface="Calibri" panose="020F0502020204030204" pitchFamily="34" charset="0"/>
              </a:rPr>
              <a:t> </a:t>
            </a:r>
            <a:r>
              <a:rPr lang="el-GR" sz="2800" b="1" dirty="0" err="1">
                <a:effectLst/>
                <a:latin typeface="Times New Roman" panose="02020603050405020304" pitchFamily="18" charset="0"/>
                <a:ea typeface="Calibri" panose="020F0502020204030204" pitchFamily="34" charset="0"/>
              </a:rPr>
              <a:t>τῆς</a:t>
            </a:r>
            <a:r>
              <a:rPr lang="el-GR" sz="2800" b="1" dirty="0">
                <a:effectLst/>
                <a:latin typeface="Times New Roman" panose="02020603050405020304" pitchFamily="18" charset="0"/>
                <a:ea typeface="Calibri" panose="020F0502020204030204" pitchFamily="34" charset="0"/>
              </a:rPr>
              <a:t> </a:t>
            </a:r>
            <a:r>
              <a:rPr lang="el-GR" sz="2800" b="1" dirty="0" err="1">
                <a:effectLst/>
                <a:latin typeface="Times New Roman" panose="02020603050405020304" pitchFamily="18" charset="0"/>
                <a:ea typeface="Calibri" panose="020F0502020204030204" pitchFamily="34" charset="0"/>
              </a:rPr>
              <a:t>ἐν</a:t>
            </a:r>
            <a:r>
              <a:rPr lang="el-GR" sz="2800" b="1" dirty="0">
                <a:effectLst/>
                <a:latin typeface="Times New Roman" panose="02020603050405020304" pitchFamily="18" charset="0"/>
                <a:ea typeface="Calibri" panose="020F0502020204030204" pitchFamily="34" charset="0"/>
              </a:rPr>
              <a:t> </a:t>
            </a:r>
            <a:r>
              <a:rPr lang="el-GR" sz="2800" b="1" dirty="0" err="1">
                <a:effectLst/>
                <a:latin typeface="Times New Roman" panose="02020603050405020304" pitchFamily="18" charset="0"/>
                <a:ea typeface="Calibri" panose="020F0502020204030204" pitchFamily="34" charset="0"/>
              </a:rPr>
              <a:t>Φιλ+αδελφείᾳ</a:t>
            </a:r>
            <a:r>
              <a:rPr lang="el-GR" sz="2800" b="1" dirty="0">
                <a:effectLst/>
                <a:latin typeface="Times New Roman" panose="02020603050405020304" pitchFamily="18" charset="0"/>
                <a:ea typeface="Calibri" panose="020F0502020204030204" pitchFamily="34" charset="0"/>
              </a:rPr>
              <a:t> </a:t>
            </a:r>
            <a:r>
              <a:rPr lang="el-GR" sz="2800" b="1" dirty="0" err="1">
                <a:effectLst/>
                <a:latin typeface="Times New Roman" panose="02020603050405020304" pitchFamily="18" charset="0"/>
                <a:ea typeface="Calibri" panose="020F0502020204030204" pitchFamily="34" charset="0"/>
              </a:rPr>
              <a:t>ἐκκλησίας</a:t>
            </a:r>
            <a:r>
              <a:rPr lang="el-GR" sz="2800" b="1" dirty="0">
                <a:effectLst/>
                <a:latin typeface="Times New Roman" panose="02020603050405020304" pitchFamily="18" charset="0"/>
                <a:ea typeface="Calibri" panose="020F0502020204030204" pitchFamily="34" charset="0"/>
              </a:rPr>
              <a:t> </a:t>
            </a:r>
            <a:r>
              <a:rPr lang="el-GR" sz="2800" b="1" dirty="0" err="1">
                <a:effectLst/>
                <a:latin typeface="Times New Roman" panose="02020603050405020304" pitchFamily="18" charset="0"/>
                <a:ea typeface="Calibri" panose="020F0502020204030204" pitchFamily="34" charset="0"/>
              </a:rPr>
              <a:t>γράψον</a:t>
            </a:r>
            <a:r>
              <a:rPr lang="el-GR" sz="2800" dirty="0">
                <a:effectLst/>
                <a:latin typeface="Times New Roman" panose="02020603050405020304" pitchFamily="18" charset="0"/>
                <a:ea typeface="Calibri" panose="020F0502020204030204" pitchFamily="34" charset="0"/>
              </a:rPr>
              <a:t>· </a:t>
            </a:r>
            <a:br>
              <a:rPr lang="el-GR" sz="1800" dirty="0">
                <a:effectLst/>
                <a:latin typeface="Calibri" panose="020F0502020204030204" pitchFamily="34" charset="0"/>
                <a:ea typeface="Calibri" panose="020F0502020204030204" pitchFamily="34" charset="0"/>
              </a:rPr>
            </a:br>
            <a:endParaRPr lang="el-GR" dirty="0"/>
          </a:p>
        </p:txBody>
      </p:sp>
      <p:sp>
        <p:nvSpPr>
          <p:cNvPr id="3" name="Θέση περιεχομένου 2">
            <a:extLst>
              <a:ext uri="{FF2B5EF4-FFF2-40B4-BE49-F238E27FC236}">
                <a16:creationId xmlns:a16="http://schemas.microsoft.com/office/drawing/2014/main" id="{4B44027C-4FBF-11BD-66A5-4A918C95E767}"/>
              </a:ext>
            </a:extLst>
          </p:cNvPr>
          <p:cNvSpPr>
            <a:spLocks noGrp="1"/>
          </p:cNvSpPr>
          <p:nvPr>
            <p:ph idx="1"/>
          </p:nvPr>
        </p:nvSpPr>
        <p:spPr>
          <a:xfrm>
            <a:off x="405353" y="1018095"/>
            <a:ext cx="10948447" cy="5158868"/>
          </a:xfrm>
        </p:spPr>
        <p:txBody>
          <a:bodyPr>
            <a:normAutofit fontScale="55000" lnSpcReduction="20000"/>
          </a:bodyPr>
          <a:lstStyle/>
          <a:p>
            <a:pPr algn="ctr">
              <a:lnSpc>
                <a:spcPct val="115000"/>
              </a:lnSpc>
              <a:spcAft>
                <a:spcPts val="1000"/>
              </a:spcAft>
            </a:pPr>
            <a:r>
              <a:rPr lang="el-GR" sz="2600" b="1" baseline="30000" dirty="0">
                <a:effectLst/>
                <a:latin typeface="Times New Roman" panose="02020603050405020304" pitchFamily="18" charset="0"/>
                <a:ea typeface="Calibri" panose="020F0502020204030204" pitchFamily="34" charset="0"/>
              </a:rPr>
              <a:t> </a:t>
            </a:r>
            <a:endParaRPr lang="el-GR" sz="2600" dirty="0">
              <a:effectLst/>
              <a:latin typeface="Calibri" panose="020F0502020204030204" pitchFamily="34" charset="0"/>
              <a:ea typeface="Calibri" panose="020F0502020204030204" pitchFamily="34" charset="0"/>
            </a:endParaRPr>
          </a:p>
          <a:p>
            <a:pPr algn="ctr">
              <a:lnSpc>
                <a:spcPct val="115000"/>
              </a:lnSpc>
              <a:spcAft>
                <a:spcPts val="1000"/>
              </a:spcAft>
            </a:pPr>
            <a:r>
              <a:rPr lang="el-GR" sz="2900" b="1" baseline="30000" dirty="0">
                <a:effectLst/>
                <a:latin typeface="Times New Roman" panose="02020603050405020304" pitchFamily="18" charset="0"/>
                <a:ea typeface="Calibri" panose="020F0502020204030204" pitchFamily="34" charset="0"/>
              </a:rPr>
              <a:t>11</a:t>
            </a:r>
            <a:r>
              <a:rPr lang="el-GR" sz="2900" b="1" dirty="0">
                <a:effectLst/>
                <a:latin typeface="Times New Roman" panose="02020603050405020304" pitchFamily="18" charset="0"/>
                <a:ea typeface="Calibri" panose="020F0502020204030204" pitchFamily="34" charset="0"/>
              </a:rPr>
              <a:t>Ἔρχομαι </a:t>
            </a:r>
            <a:r>
              <a:rPr lang="el-GR" sz="2900" b="1" dirty="0" err="1">
                <a:effectLst/>
                <a:latin typeface="Times New Roman" panose="02020603050405020304" pitchFamily="18" charset="0"/>
                <a:ea typeface="Calibri" panose="020F0502020204030204" pitchFamily="34" charset="0"/>
              </a:rPr>
              <a:t>ταχύ</a:t>
            </a:r>
            <a:r>
              <a:rPr lang="el-GR" sz="2900" b="1" dirty="0">
                <a:effectLst/>
                <a:latin typeface="Times New Roman" panose="02020603050405020304" pitchFamily="18" charset="0"/>
                <a:ea typeface="Calibri" panose="020F0502020204030204" pitchFamily="34" charset="0"/>
              </a:rPr>
              <a:t>·</a:t>
            </a:r>
            <a:endParaRPr lang="el-GR" sz="2900" dirty="0">
              <a:effectLst/>
              <a:latin typeface="Calibri" panose="020F0502020204030204" pitchFamily="34" charset="0"/>
              <a:ea typeface="Calibri" panose="020F0502020204030204" pitchFamily="34" charset="0"/>
            </a:endParaRPr>
          </a:p>
          <a:p>
            <a:pPr algn="ctr">
              <a:lnSpc>
                <a:spcPct val="115000"/>
              </a:lnSpc>
              <a:spcAft>
                <a:spcPts val="1000"/>
              </a:spcAft>
            </a:pPr>
            <a:r>
              <a:rPr lang="el-GR" sz="2900" b="1" dirty="0" err="1">
                <a:effectLst/>
                <a:latin typeface="Times New Roman" panose="02020603050405020304" pitchFamily="18" charset="0"/>
                <a:ea typeface="Calibri" panose="020F0502020204030204" pitchFamily="34" charset="0"/>
              </a:rPr>
              <a:t>κράτει</a:t>
            </a:r>
            <a:r>
              <a:rPr lang="el-GR" sz="2900" b="1" dirty="0">
                <a:effectLst/>
                <a:latin typeface="Times New Roman" panose="02020603050405020304" pitchFamily="18" charset="0"/>
                <a:ea typeface="Calibri" panose="020F0502020204030204" pitchFamily="34" charset="0"/>
              </a:rPr>
              <a:t> ὃ </a:t>
            </a:r>
            <a:r>
              <a:rPr lang="el-GR" sz="2900" b="1" dirty="0" err="1">
                <a:effectLst/>
                <a:latin typeface="Times New Roman" panose="02020603050405020304" pitchFamily="18" charset="0"/>
                <a:ea typeface="Calibri" panose="020F0502020204030204" pitchFamily="34" charset="0"/>
              </a:rPr>
              <a:t>ἔχεις</a:t>
            </a:r>
            <a:r>
              <a:rPr lang="el-GR" sz="2900" b="1" dirty="0">
                <a:effectLst/>
                <a:latin typeface="Times New Roman" panose="02020603050405020304" pitchFamily="18" charset="0"/>
                <a:ea typeface="Calibri" panose="020F0502020204030204" pitchFamily="34" charset="0"/>
              </a:rPr>
              <a:t>, </a:t>
            </a:r>
            <a:r>
              <a:rPr lang="el-GR" sz="2900" b="1" dirty="0" err="1">
                <a:effectLst/>
                <a:latin typeface="Times New Roman" panose="02020603050405020304" pitchFamily="18" charset="0"/>
                <a:ea typeface="Calibri" panose="020F0502020204030204" pitchFamily="34" charset="0"/>
              </a:rPr>
              <a:t>ἵνα</a:t>
            </a:r>
            <a:r>
              <a:rPr lang="el-GR" sz="2900" b="1" dirty="0">
                <a:effectLst/>
                <a:latin typeface="Times New Roman" panose="02020603050405020304" pitchFamily="18" charset="0"/>
                <a:ea typeface="Calibri" panose="020F0502020204030204" pitchFamily="34" charset="0"/>
              </a:rPr>
              <a:t> </a:t>
            </a:r>
            <a:r>
              <a:rPr lang="el-GR" sz="2900" b="1" dirty="0" err="1">
                <a:effectLst/>
                <a:latin typeface="Times New Roman" panose="02020603050405020304" pitchFamily="18" charset="0"/>
                <a:ea typeface="Calibri" panose="020F0502020204030204" pitchFamily="34" charset="0"/>
              </a:rPr>
              <a:t>μηδεὶς</a:t>
            </a:r>
            <a:r>
              <a:rPr lang="el-GR" sz="2900" b="1" dirty="0">
                <a:effectLst/>
                <a:latin typeface="Times New Roman" panose="02020603050405020304" pitchFamily="18" charset="0"/>
                <a:ea typeface="Calibri" panose="020F0502020204030204" pitchFamily="34" charset="0"/>
              </a:rPr>
              <a:t> </a:t>
            </a:r>
            <a:r>
              <a:rPr lang="el-GR" sz="2900" b="1" dirty="0" err="1">
                <a:effectLst/>
                <a:latin typeface="Times New Roman" panose="02020603050405020304" pitchFamily="18" charset="0"/>
                <a:ea typeface="Calibri" panose="020F0502020204030204" pitchFamily="34" charset="0"/>
              </a:rPr>
              <a:t>λάβῃ</a:t>
            </a:r>
            <a:r>
              <a:rPr lang="el-GR" sz="2900" b="1" dirty="0">
                <a:effectLst/>
                <a:latin typeface="Times New Roman" panose="02020603050405020304" pitchFamily="18" charset="0"/>
                <a:ea typeface="Calibri" panose="020F0502020204030204" pitchFamily="34" charset="0"/>
              </a:rPr>
              <a:t> </a:t>
            </a:r>
            <a:r>
              <a:rPr lang="el-GR" sz="2900" b="1" dirty="0" err="1">
                <a:effectLst/>
                <a:latin typeface="Times New Roman" panose="02020603050405020304" pitchFamily="18" charset="0"/>
                <a:ea typeface="Calibri" panose="020F0502020204030204" pitchFamily="34" charset="0"/>
              </a:rPr>
              <a:t>τὸν</a:t>
            </a:r>
            <a:r>
              <a:rPr lang="el-GR" sz="2900" b="1" dirty="0">
                <a:effectLst/>
                <a:latin typeface="Times New Roman" panose="02020603050405020304" pitchFamily="18" charset="0"/>
                <a:ea typeface="Calibri" panose="020F0502020204030204" pitchFamily="34" charset="0"/>
              </a:rPr>
              <a:t> </a:t>
            </a:r>
            <a:r>
              <a:rPr lang="el-GR" sz="2900" b="1" dirty="0" err="1">
                <a:effectLst/>
                <a:latin typeface="Times New Roman" panose="02020603050405020304" pitchFamily="18" charset="0"/>
                <a:ea typeface="Calibri" panose="020F0502020204030204" pitchFamily="34" charset="0"/>
              </a:rPr>
              <a:t>στέφανόν</a:t>
            </a:r>
            <a:r>
              <a:rPr lang="el-GR" sz="2900" b="1" dirty="0">
                <a:effectLst/>
                <a:latin typeface="Times New Roman" panose="02020603050405020304" pitchFamily="18" charset="0"/>
                <a:ea typeface="Calibri" panose="020F0502020204030204" pitchFamily="34" charset="0"/>
              </a:rPr>
              <a:t> σου.</a:t>
            </a:r>
            <a:r>
              <a:rPr lang="el-GR" sz="2600" b="1" dirty="0">
                <a:effectLst/>
                <a:latin typeface="Times New Roman" panose="02020603050405020304" pitchFamily="18" charset="0"/>
                <a:ea typeface="Calibri" panose="020F0502020204030204" pitchFamily="34" charset="0"/>
              </a:rPr>
              <a:t> </a:t>
            </a:r>
            <a:endParaRPr lang="el-GR" sz="2600" dirty="0">
              <a:effectLst/>
              <a:latin typeface="Calibri" panose="020F0502020204030204" pitchFamily="34" charset="0"/>
              <a:ea typeface="Calibri" panose="020F0502020204030204" pitchFamily="34" charset="0"/>
            </a:endParaRPr>
          </a:p>
          <a:p>
            <a:pPr algn="ctr">
              <a:lnSpc>
                <a:spcPct val="115000"/>
              </a:lnSpc>
              <a:spcAft>
                <a:spcPts val="1000"/>
              </a:spcAft>
            </a:pPr>
            <a:r>
              <a:rPr lang="el-GR" sz="3400" b="1" baseline="30000" dirty="0">
                <a:effectLst/>
                <a:latin typeface="Times New Roman" panose="02020603050405020304" pitchFamily="18" charset="0"/>
                <a:ea typeface="Calibri" panose="020F0502020204030204" pitchFamily="34" charset="0"/>
              </a:rPr>
              <a:t>12</a:t>
            </a:r>
            <a:r>
              <a:rPr lang="el-GR" sz="3400" b="1" dirty="0">
                <a:effectLst/>
                <a:latin typeface="Times New Roman" panose="02020603050405020304" pitchFamily="18" charset="0"/>
                <a:ea typeface="Calibri" panose="020F0502020204030204" pitchFamily="34" charset="0"/>
              </a:rPr>
              <a:t> Ὁ </a:t>
            </a:r>
            <a:r>
              <a:rPr lang="el-GR" sz="3400" b="1" dirty="0" err="1">
                <a:effectLst/>
                <a:latin typeface="Times New Roman" panose="02020603050405020304" pitchFamily="18" charset="0"/>
                <a:ea typeface="Calibri" panose="020F0502020204030204" pitchFamily="34" charset="0"/>
              </a:rPr>
              <a:t>νικῶν</a:t>
            </a:r>
            <a:r>
              <a:rPr lang="el-GR" sz="3400" b="1" dirty="0">
                <a:effectLst/>
                <a:latin typeface="Times New Roman" panose="02020603050405020304" pitchFamily="18" charset="0"/>
                <a:ea typeface="Calibri" panose="020F0502020204030204" pitchFamily="34" charset="0"/>
              </a:rPr>
              <a:t> </a:t>
            </a:r>
            <a:r>
              <a:rPr lang="el-GR" sz="3400" b="1" dirty="0" err="1">
                <a:effectLst/>
                <a:latin typeface="Times New Roman" panose="02020603050405020304" pitchFamily="18" charset="0"/>
                <a:ea typeface="Calibri" panose="020F0502020204030204" pitchFamily="34" charset="0"/>
              </a:rPr>
              <a:t>ποιήσω</a:t>
            </a:r>
            <a:r>
              <a:rPr lang="el-GR" sz="3400" b="1" dirty="0">
                <a:effectLst/>
                <a:latin typeface="Times New Roman" panose="02020603050405020304" pitchFamily="18" charset="0"/>
                <a:ea typeface="Calibri" panose="020F0502020204030204" pitchFamily="34" charset="0"/>
              </a:rPr>
              <a:t> </a:t>
            </a:r>
            <a:r>
              <a:rPr lang="el-GR" sz="3400" b="1" dirty="0" err="1">
                <a:effectLst/>
                <a:latin typeface="Times New Roman" panose="02020603050405020304" pitchFamily="18" charset="0"/>
                <a:ea typeface="Calibri" panose="020F0502020204030204" pitchFamily="34" charset="0"/>
              </a:rPr>
              <a:t>αὐτὸν</a:t>
            </a:r>
            <a:r>
              <a:rPr lang="el-GR" sz="3400" b="1" dirty="0">
                <a:effectLst/>
                <a:latin typeface="Times New Roman" panose="02020603050405020304" pitchFamily="18" charset="0"/>
                <a:ea typeface="Calibri" panose="020F0502020204030204" pitchFamily="34" charset="0"/>
              </a:rPr>
              <a:t> </a:t>
            </a:r>
            <a:r>
              <a:rPr lang="el-GR" sz="5100" b="1" dirty="0" err="1">
                <a:effectLst/>
                <a:latin typeface="Times New Roman" panose="02020603050405020304" pitchFamily="18" charset="0"/>
                <a:ea typeface="Calibri" panose="020F0502020204030204" pitchFamily="34" charset="0"/>
              </a:rPr>
              <a:t>Στῦλον</a:t>
            </a:r>
            <a:r>
              <a:rPr lang="el-GR" sz="5100" b="1" dirty="0">
                <a:effectLst/>
                <a:latin typeface="Times New Roman" panose="02020603050405020304" pitchFamily="18" charset="0"/>
                <a:ea typeface="Calibri" panose="020F0502020204030204" pitchFamily="34" charset="0"/>
              </a:rPr>
              <a:t> </a:t>
            </a:r>
            <a:r>
              <a:rPr lang="el-GR" sz="5100" b="1" dirty="0" err="1">
                <a:effectLst/>
                <a:latin typeface="Times New Roman" panose="02020603050405020304" pitchFamily="18" charset="0"/>
                <a:ea typeface="Calibri" panose="020F0502020204030204" pitchFamily="34" charset="0"/>
              </a:rPr>
              <a:t>ἐν</a:t>
            </a:r>
            <a:r>
              <a:rPr lang="el-GR" sz="5100" b="1" dirty="0">
                <a:effectLst/>
                <a:latin typeface="Times New Roman" panose="02020603050405020304" pitchFamily="18" charset="0"/>
                <a:ea typeface="Calibri" panose="020F0502020204030204" pitchFamily="34" charset="0"/>
              </a:rPr>
              <a:t> </a:t>
            </a:r>
            <a:r>
              <a:rPr lang="el-GR" sz="5100" b="1" dirty="0" err="1">
                <a:effectLst/>
                <a:latin typeface="Times New Roman" panose="02020603050405020304" pitchFamily="18" charset="0"/>
                <a:ea typeface="Calibri" panose="020F0502020204030204" pitchFamily="34" charset="0"/>
              </a:rPr>
              <a:t>τῷ</a:t>
            </a:r>
            <a:r>
              <a:rPr lang="el-GR" sz="5100" b="1" dirty="0">
                <a:effectLst/>
                <a:latin typeface="Times New Roman" panose="02020603050405020304" pitchFamily="18" charset="0"/>
                <a:ea typeface="Calibri" panose="020F0502020204030204" pitchFamily="34" charset="0"/>
              </a:rPr>
              <a:t> </a:t>
            </a:r>
            <a:r>
              <a:rPr lang="el-GR" sz="5100" b="1" cap="all" dirty="0" err="1">
                <a:effectLst/>
                <a:latin typeface="Times New Roman" panose="02020603050405020304" pitchFamily="18" charset="0"/>
                <a:ea typeface="Calibri" panose="020F0502020204030204" pitchFamily="34" charset="0"/>
              </a:rPr>
              <a:t>ν</a:t>
            </a:r>
            <a:r>
              <a:rPr lang="el-GR" sz="5100" b="1" dirty="0" err="1">
                <a:effectLst/>
                <a:latin typeface="Times New Roman" panose="02020603050405020304" pitchFamily="18" charset="0"/>
                <a:ea typeface="Calibri" panose="020F0502020204030204" pitchFamily="34" charset="0"/>
              </a:rPr>
              <a:t>αῷ</a:t>
            </a:r>
            <a:r>
              <a:rPr lang="el-GR" sz="5100" b="1" dirty="0">
                <a:effectLst/>
                <a:latin typeface="Times New Roman" panose="02020603050405020304" pitchFamily="18" charset="0"/>
                <a:ea typeface="Calibri" panose="020F0502020204030204" pitchFamily="34" charset="0"/>
              </a:rPr>
              <a:t> </a:t>
            </a:r>
            <a:r>
              <a:rPr lang="el-GR" sz="5100" b="1" dirty="0" err="1">
                <a:effectLst/>
                <a:latin typeface="Times New Roman" panose="02020603050405020304" pitchFamily="18" charset="0"/>
                <a:ea typeface="Calibri" panose="020F0502020204030204" pitchFamily="34" charset="0"/>
              </a:rPr>
              <a:t>τοῦ</a:t>
            </a:r>
            <a:r>
              <a:rPr lang="el-GR" sz="5100" b="1" dirty="0">
                <a:effectLst/>
                <a:latin typeface="Times New Roman" panose="02020603050405020304" pitchFamily="18" charset="0"/>
                <a:ea typeface="Calibri" panose="020F0502020204030204" pitchFamily="34" charset="0"/>
              </a:rPr>
              <a:t> </a:t>
            </a:r>
            <a:r>
              <a:rPr lang="el-GR" sz="5100" b="1" cap="all" dirty="0" err="1">
                <a:effectLst/>
                <a:latin typeface="Times New Roman" panose="02020603050405020304" pitchFamily="18" charset="0"/>
                <a:ea typeface="Calibri" panose="020F0502020204030204" pitchFamily="34" charset="0"/>
              </a:rPr>
              <a:t>θ</a:t>
            </a:r>
            <a:r>
              <a:rPr lang="el-GR" sz="5100" b="1" dirty="0" err="1">
                <a:effectLst/>
                <a:latin typeface="Times New Roman" panose="02020603050405020304" pitchFamily="18" charset="0"/>
                <a:ea typeface="Calibri" panose="020F0502020204030204" pitchFamily="34" charset="0"/>
              </a:rPr>
              <a:t>εοῦ</a:t>
            </a:r>
            <a:r>
              <a:rPr lang="el-GR" sz="5100" b="1" dirty="0">
                <a:effectLst/>
                <a:latin typeface="Times New Roman" panose="02020603050405020304" pitchFamily="18" charset="0"/>
                <a:ea typeface="Calibri" panose="020F0502020204030204" pitchFamily="34" charset="0"/>
              </a:rPr>
              <a:t> </a:t>
            </a:r>
            <a:r>
              <a:rPr lang="el-GR" sz="5100" b="1" cap="all" dirty="0">
                <a:effectLst/>
                <a:latin typeface="Times New Roman" panose="02020603050405020304" pitchFamily="18" charset="0"/>
                <a:ea typeface="Calibri" panose="020F0502020204030204" pitchFamily="34" charset="0"/>
              </a:rPr>
              <a:t>μ</a:t>
            </a:r>
            <a:r>
              <a:rPr lang="el-GR" sz="5100" b="1" dirty="0">
                <a:effectLst/>
                <a:latin typeface="Times New Roman" panose="02020603050405020304" pitchFamily="18" charset="0"/>
                <a:ea typeface="Calibri" panose="020F0502020204030204" pitchFamily="34" charset="0"/>
              </a:rPr>
              <a:t>ου</a:t>
            </a:r>
            <a:endParaRPr lang="el-GR" sz="5100" dirty="0">
              <a:effectLst/>
              <a:latin typeface="Calibri" panose="020F0502020204030204" pitchFamily="34" charset="0"/>
              <a:ea typeface="Calibri" panose="020F0502020204030204" pitchFamily="34" charset="0"/>
            </a:endParaRPr>
          </a:p>
          <a:p>
            <a:pPr algn="ctr">
              <a:lnSpc>
                <a:spcPct val="115000"/>
              </a:lnSpc>
              <a:spcAft>
                <a:spcPts val="1000"/>
              </a:spcAft>
            </a:pP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καὶ</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ἔξω</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οὐ</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μὴ</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ἐξέλθῃ</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ἔτι</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καὶ</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γράψω</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ἐπ</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αὐτὸν</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τὸ</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latin typeface="Times New Roman" panose="02020603050405020304" pitchFamily="18" charset="0"/>
                <a:ea typeface="Calibri" panose="020F0502020204030204" pitchFamily="34" charset="0"/>
                <a:cs typeface="Times New Roman" panose="02020603050405020304" pitchFamily="18" charset="0"/>
              </a:rPr>
              <a:t>Ὄ</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νομα</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τοῦ</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cap="all" dirty="0" err="1">
                <a:effectLst/>
                <a:latin typeface="Times New Roman" panose="02020603050405020304" pitchFamily="18" charset="0"/>
                <a:ea typeface="Calibri" panose="020F0502020204030204" pitchFamily="34" charset="0"/>
                <a:cs typeface="Times New Roman" panose="02020603050405020304" pitchFamily="18" charset="0"/>
              </a:rPr>
              <a:t>θ</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εοῦ</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cap="all" dirty="0">
                <a:effectLst/>
                <a:latin typeface="Times New Roman" panose="02020603050405020304" pitchFamily="18" charset="0"/>
                <a:ea typeface="Calibri" panose="020F0502020204030204" pitchFamily="34" charset="0"/>
                <a:cs typeface="Times New Roman" panose="02020603050405020304" pitchFamily="18" charset="0"/>
              </a:rPr>
              <a:t>μ</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ου</a:t>
            </a:r>
            <a:endParaRPr lang="el-GR" sz="29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καὶ</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τὸ</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ὄνομα</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500" b="1" dirty="0" err="1">
                <a:effectLst/>
                <a:latin typeface="Times New Roman" panose="02020603050405020304" pitchFamily="18" charset="0"/>
                <a:ea typeface="Calibri" panose="020F0502020204030204" pitchFamily="34" charset="0"/>
                <a:cs typeface="Times New Roman" panose="02020603050405020304" pitchFamily="18" charset="0"/>
              </a:rPr>
              <a:t>τῆς</a:t>
            </a:r>
            <a:r>
              <a:rPr lang="el-GR" sz="4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500" b="1" dirty="0" err="1">
                <a:effectLst/>
                <a:latin typeface="Times New Roman" panose="02020603050405020304" pitchFamily="18" charset="0"/>
                <a:ea typeface="Calibri" panose="020F0502020204030204" pitchFamily="34" charset="0"/>
                <a:cs typeface="Times New Roman" panose="02020603050405020304" pitchFamily="18" charset="0"/>
              </a:rPr>
              <a:t>Πόλεως</a:t>
            </a:r>
            <a:r>
              <a:rPr lang="el-GR" sz="4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500" b="1" dirty="0" err="1">
                <a:effectLst/>
                <a:latin typeface="Times New Roman" panose="02020603050405020304" pitchFamily="18" charset="0"/>
                <a:ea typeface="Calibri" panose="020F0502020204030204" pitchFamily="34" charset="0"/>
                <a:cs typeface="Times New Roman" panose="02020603050405020304" pitchFamily="18" charset="0"/>
              </a:rPr>
              <a:t>τοῦ</a:t>
            </a:r>
            <a:r>
              <a:rPr lang="el-GR" sz="4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500" b="1" cap="all" dirty="0" err="1">
                <a:effectLst/>
                <a:latin typeface="Times New Roman" panose="02020603050405020304" pitchFamily="18" charset="0"/>
                <a:ea typeface="Calibri" panose="020F0502020204030204" pitchFamily="34" charset="0"/>
                <a:cs typeface="Times New Roman" panose="02020603050405020304" pitchFamily="18" charset="0"/>
              </a:rPr>
              <a:t>θ</a:t>
            </a:r>
            <a:r>
              <a:rPr lang="el-GR" sz="4500" b="1" dirty="0" err="1">
                <a:effectLst/>
                <a:latin typeface="Times New Roman" panose="02020603050405020304" pitchFamily="18" charset="0"/>
                <a:ea typeface="Calibri" panose="020F0502020204030204" pitchFamily="34" charset="0"/>
                <a:cs typeface="Times New Roman" panose="02020603050405020304" pitchFamily="18" charset="0"/>
              </a:rPr>
              <a:t>εοῦ</a:t>
            </a:r>
            <a:r>
              <a:rPr lang="el-GR" sz="4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500" b="1" cap="all" dirty="0">
                <a:effectLst/>
                <a:latin typeface="Times New Roman" panose="02020603050405020304" pitchFamily="18" charset="0"/>
                <a:ea typeface="Calibri" panose="020F0502020204030204" pitchFamily="34" charset="0"/>
                <a:cs typeface="Times New Roman" panose="02020603050405020304" pitchFamily="18" charset="0"/>
              </a:rPr>
              <a:t>μ</a:t>
            </a:r>
            <a:r>
              <a:rPr lang="el-GR" sz="4500" b="1" dirty="0">
                <a:effectLst/>
                <a:latin typeface="Times New Roman" panose="02020603050405020304" pitchFamily="18" charset="0"/>
                <a:ea typeface="Calibri" panose="020F0502020204030204" pitchFamily="34" charset="0"/>
                <a:cs typeface="Times New Roman" panose="02020603050405020304" pitchFamily="18" charset="0"/>
              </a:rPr>
              <a:t>ου, </a:t>
            </a:r>
            <a:r>
              <a:rPr lang="el-GR" sz="4500" b="1" dirty="0" err="1">
                <a:effectLst/>
                <a:latin typeface="Times New Roman" panose="02020603050405020304" pitchFamily="18" charset="0"/>
                <a:ea typeface="Calibri" panose="020F0502020204030204" pitchFamily="34" charset="0"/>
                <a:cs typeface="Times New Roman" panose="02020603050405020304" pitchFamily="18" charset="0"/>
              </a:rPr>
              <a:t>τῆς</a:t>
            </a:r>
            <a:r>
              <a:rPr lang="el-GR" sz="4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500" b="1" dirty="0" err="1">
                <a:effectLst/>
                <a:latin typeface="Times New Roman" panose="02020603050405020304" pitchFamily="18" charset="0"/>
                <a:ea typeface="Calibri" panose="020F0502020204030204" pitchFamily="34" charset="0"/>
                <a:cs typeface="Times New Roman" panose="02020603050405020304" pitchFamily="18" charset="0"/>
              </a:rPr>
              <a:t>καινῆς</a:t>
            </a:r>
            <a:r>
              <a:rPr lang="el-GR" sz="4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500" b="1" dirty="0" err="1">
                <a:effectLst/>
                <a:latin typeface="Times New Roman" panose="02020603050405020304" pitchFamily="18" charset="0"/>
                <a:ea typeface="Calibri" panose="020F0502020204030204" pitchFamily="34" charset="0"/>
                <a:cs typeface="Times New Roman" panose="02020603050405020304" pitchFamily="18" charset="0"/>
              </a:rPr>
              <a:t>Ἰερουσαλὴμ</a:t>
            </a:r>
            <a:endParaRPr lang="el-GR" sz="45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ἡ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καταβαίνουσα</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ἐκ</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τοῦ</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οὐρανοῦ</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ἀπὸ</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τοῦ</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cap="all" dirty="0" err="1">
                <a:effectLst/>
                <a:latin typeface="Times New Roman" panose="02020603050405020304" pitchFamily="18" charset="0"/>
                <a:ea typeface="Calibri" panose="020F0502020204030204" pitchFamily="34" charset="0"/>
                <a:cs typeface="Times New Roman" panose="02020603050405020304" pitchFamily="18" charset="0"/>
              </a:rPr>
              <a:t>θ</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εοῦ</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cap="all" dirty="0">
                <a:effectLst/>
                <a:latin typeface="Times New Roman" panose="02020603050405020304" pitchFamily="18" charset="0"/>
                <a:ea typeface="Calibri" panose="020F0502020204030204" pitchFamily="34" charset="0"/>
                <a:cs typeface="Times New Roman" panose="02020603050405020304" pitchFamily="18" charset="0"/>
              </a:rPr>
              <a:t>μ</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ου,</a:t>
            </a:r>
            <a:endParaRPr lang="el-GR" sz="29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καὶ</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τὸ</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ὄνομά</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cap="all" dirty="0">
                <a:effectLst/>
                <a:latin typeface="Times New Roman" panose="02020603050405020304" pitchFamily="18" charset="0"/>
                <a:ea typeface="Calibri" panose="020F0502020204030204" pitchFamily="34" charset="0"/>
                <a:cs typeface="Times New Roman" panose="02020603050405020304" pitchFamily="18" charset="0"/>
              </a:rPr>
              <a:t>μ</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ου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τὸ</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b="1" dirty="0" err="1">
                <a:effectLst/>
                <a:latin typeface="Times New Roman" panose="02020603050405020304" pitchFamily="18" charset="0"/>
                <a:ea typeface="Calibri" panose="020F0502020204030204" pitchFamily="34" charset="0"/>
                <a:cs typeface="Times New Roman" panose="02020603050405020304" pitchFamily="18" charset="0"/>
              </a:rPr>
              <a:t>καινόν</a:t>
            </a:r>
            <a:r>
              <a:rPr lang="el-GR" sz="2900" b="1" dirty="0">
                <a:effectLst/>
                <a:latin typeface="Times New Roman" panose="02020603050405020304" pitchFamily="18" charset="0"/>
                <a:ea typeface="Calibri" panose="020F0502020204030204" pitchFamily="34" charset="0"/>
                <a:cs typeface="Times New Roman" panose="02020603050405020304" pitchFamily="18" charset="0"/>
              </a:rPr>
              <a:t>.</a:t>
            </a:r>
          </a:p>
          <a:p>
            <a:pPr algn="ctr">
              <a:lnSpc>
                <a:spcPct val="115000"/>
              </a:lnSpc>
              <a:spcAft>
                <a:spcPts val="1000"/>
              </a:spcAft>
            </a:pPr>
            <a:endParaRPr lang="el-GR" sz="2600" dirty="0">
              <a:effectLst/>
              <a:latin typeface="Calibri" panose="020F0502020204030204" pitchFamily="34" charset="0"/>
              <a:ea typeface="Calibri" panose="020F0502020204030204" pitchFamily="34" charset="0"/>
            </a:endParaRPr>
          </a:p>
          <a:p>
            <a:pPr algn="ctr">
              <a:lnSpc>
                <a:spcPct val="115000"/>
              </a:lnSpc>
              <a:spcAft>
                <a:spcPts val="1000"/>
              </a:spcAft>
            </a:pPr>
            <a:r>
              <a:rPr lang="el-GR" sz="2600" b="1" baseline="30000" dirty="0">
                <a:effectLst/>
                <a:latin typeface="Times New Roman" panose="02020603050405020304" pitchFamily="18" charset="0"/>
                <a:ea typeface="Calibri" panose="020F0502020204030204" pitchFamily="34" charset="0"/>
              </a:rPr>
              <a:t>13</a:t>
            </a:r>
            <a:r>
              <a:rPr lang="el-GR" sz="2600" b="1" dirty="0">
                <a:effectLst/>
                <a:latin typeface="Times New Roman" panose="02020603050405020304" pitchFamily="18" charset="0"/>
                <a:ea typeface="Calibri" panose="020F0502020204030204" pitchFamily="34" charset="0"/>
              </a:rPr>
              <a:t> Ὁ </a:t>
            </a:r>
            <a:r>
              <a:rPr lang="el-GR" sz="2600" b="1" dirty="0" err="1">
                <a:effectLst/>
                <a:latin typeface="Times New Roman" panose="02020603050405020304" pitchFamily="18" charset="0"/>
                <a:ea typeface="Calibri" panose="020F0502020204030204" pitchFamily="34" charset="0"/>
              </a:rPr>
              <a:t>ἔχων</a:t>
            </a:r>
            <a:r>
              <a:rPr lang="el-GR" sz="2600" b="1" dirty="0">
                <a:effectLst/>
                <a:latin typeface="Times New Roman" panose="02020603050405020304" pitchFamily="18" charset="0"/>
                <a:ea typeface="Calibri" panose="020F0502020204030204" pitchFamily="34" charset="0"/>
              </a:rPr>
              <a:t> </a:t>
            </a:r>
            <a:r>
              <a:rPr lang="el-GR" sz="2600" b="1" dirty="0" err="1">
                <a:effectLst/>
                <a:latin typeface="Times New Roman" panose="02020603050405020304" pitchFamily="18" charset="0"/>
                <a:ea typeface="Calibri" panose="020F0502020204030204" pitchFamily="34" charset="0"/>
              </a:rPr>
              <a:t>οὖς</a:t>
            </a:r>
            <a:r>
              <a:rPr lang="el-GR" sz="2600" b="1" dirty="0">
                <a:effectLst/>
                <a:latin typeface="Times New Roman" panose="02020603050405020304" pitchFamily="18" charset="0"/>
                <a:ea typeface="Calibri" panose="020F0502020204030204" pitchFamily="34" charset="0"/>
              </a:rPr>
              <a:t> </a:t>
            </a:r>
            <a:r>
              <a:rPr lang="el-GR" sz="2600" b="1" dirty="0" err="1">
                <a:effectLst/>
                <a:latin typeface="Times New Roman" panose="02020603050405020304" pitchFamily="18" charset="0"/>
                <a:ea typeface="Calibri" panose="020F0502020204030204" pitchFamily="34" charset="0"/>
              </a:rPr>
              <a:t>ἀκουσάτω</a:t>
            </a:r>
            <a:r>
              <a:rPr lang="el-GR" sz="2600" b="1" dirty="0">
                <a:effectLst/>
                <a:latin typeface="Times New Roman" panose="02020603050405020304" pitchFamily="18" charset="0"/>
                <a:ea typeface="Calibri" panose="020F0502020204030204" pitchFamily="34" charset="0"/>
              </a:rPr>
              <a:t> </a:t>
            </a:r>
            <a:r>
              <a:rPr lang="el-GR" sz="2600" b="1" dirty="0" err="1">
                <a:effectLst/>
                <a:latin typeface="Times New Roman" panose="02020603050405020304" pitchFamily="18" charset="0"/>
                <a:ea typeface="Calibri" panose="020F0502020204030204" pitchFamily="34" charset="0"/>
              </a:rPr>
              <a:t>τί</a:t>
            </a:r>
            <a:r>
              <a:rPr lang="el-GR" sz="2600" b="1" dirty="0">
                <a:effectLst/>
                <a:latin typeface="Times New Roman" panose="02020603050405020304" pitchFamily="18" charset="0"/>
                <a:ea typeface="Calibri" panose="020F0502020204030204" pitchFamily="34" charset="0"/>
              </a:rPr>
              <a:t> </a:t>
            </a:r>
            <a:r>
              <a:rPr lang="el-GR" sz="2600" b="1" dirty="0" err="1">
                <a:effectLst/>
                <a:latin typeface="Times New Roman" panose="02020603050405020304" pitchFamily="18" charset="0"/>
                <a:ea typeface="Calibri" panose="020F0502020204030204" pitchFamily="34" charset="0"/>
              </a:rPr>
              <a:t>τὸ</a:t>
            </a:r>
            <a:r>
              <a:rPr lang="el-GR" sz="2600" b="1" dirty="0">
                <a:effectLst/>
                <a:latin typeface="Times New Roman" panose="02020603050405020304" pitchFamily="18" charset="0"/>
                <a:ea typeface="Calibri" panose="020F0502020204030204" pitchFamily="34" charset="0"/>
              </a:rPr>
              <a:t> </a:t>
            </a:r>
            <a:r>
              <a:rPr lang="el-GR" sz="2600" b="1" dirty="0" err="1">
                <a:effectLst/>
                <a:latin typeface="Times New Roman" panose="02020603050405020304" pitchFamily="18" charset="0"/>
                <a:ea typeface="Calibri" panose="020F0502020204030204" pitchFamily="34" charset="0"/>
              </a:rPr>
              <a:t>Πνεῦμα</a:t>
            </a:r>
            <a:r>
              <a:rPr lang="el-GR" sz="2600" b="1" dirty="0">
                <a:effectLst/>
                <a:latin typeface="Times New Roman" panose="02020603050405020304" pitchFamily="18" charset="0"/>
                <a:ea typeface="Calibri" panose="020F0502020204030204" pitchFamily="34" charset="0"/>
              </a:rPr>
              <a:t> </a:t>
            </a:r>
            <a:r>
              <a:rPr lang="el-GR" sz="2600" b="1" dirty="0" err="1">
                <a:effectLst/>
                <a:latin typeface="Times New Roman" panose="02020603050405020304" pitchFamily="18" charset="0"/>
                <a:ea typeface="Calibri" panose="020F0502020204030204" pitchFamily="34" charset="0"/>
              </a:rPr>
              <a:t>λέγει</a:t>
            </a:r>
            <a:r>
              <a:rPr lang="el-GR" sz="2600" b="1" dirty="0">
                <a:effectLst/>
                <a:latin typeface="Times New Roman" panose="02020603050405020304" pitchFamily="18" charset="0"/>
                <a:ea typeface="Calibri" panose="020F0502020204030204" pitchFamily="34" charset="0"/>
              </a:rPr>
              <a:t> </a:t>
            </a:r>
            <a:r>
              <a:rPr lang="el-GR" sz="2600" b="1" dirty="0" err="1">
                <a:effectLst/>
                <a:latin typeface="Times New Roman" panose="02020603050405020304" pitchFamily="18" charset="0"/>
                <a:ea typeface="Calibri" panose="020F0502020204030204" pitchFamily="34" charset="0"/>
              </a:rPr>
              <a:t>ταῖς</a:t>
            </a:r>
            <a:r>
              <a:rPr lang="el-GR" sz="2600" b="1" dirty="0">
                <a:effectLst/>
                <a:latin typeface="Times New Roman" panose="02020603050405020304" pitchFamily="18" charset="0"/>
                <a:ea typeface="Calibri" panose="020F0502020204030204" pitchFamily="34" charset="0"/>
              </a:rPr>
              <a:t> </a:t>
            </a:r>
            <a:r>
              <a:rPr lang="el-GR" sz="2600" b="1" dirty="0" err="1">
                <a:effectLst/>
                <a:latin typeface="Times New Roman" panose="02020603050405020304" pitchFamily="18" charset="0"/>
                <a:ea typeface="Calibri" panose="020F0502020204030204" pitchFamily="34" charset="0"/>
              </a:rPr>
              <a:t>Ἐκκλησίαις</a:t>
            </a:r>
            <a:r>
              <a:rPr lang="el-GR" sz="2600" b="1" dirty="0">
                <a:effectLst/>
                <a:latin typeface="Times New Roman" panose="02020603050405020304" pitchFamily="18" charset="0"/>
                <a:ea typeface="Calibri" panose="020F0502020204030204" pitchFamily="34" charset="0"/>
              </a:rPr>
              <a:t>.</a:t>
            </a:r>
            <a:endParaRPr lang="el-GR" sz="2600"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4351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12A581-EFDB-F00C-1A32-ECF877156F78}"/>
              </a:ext>
            </a:extLst>
          </p:cNvPr>
          <p:cNvSpPr>
            <a:spLocks noGrp="1"/>
          </p:cNvSpPr>
          <p:nvPr>
            <p:ph type="title"/>
          </p:nvPr>
        </p:nvSpPr>
        <p:spPr/>
        <p:txBody>
          <a:bodyPr/>
          <a:lstStyle/>
          <a:p>
            <a:pPr algn="ctr"/>
            <a:r>
              <a:rPr lang="el-GR" dirty="0"/>
              <a:t>ΣΤΥΛΟΣ</a:t>
            </a:r>
          </a:p>
        </p:txBody>
      </p:sp>
      <p:sp>
        <p:nvSpPr>
          <p:cNvPr id="3" name="Θέση περιεχομένου 2">
            <a:extLst>
              <a:ext uri="{FF2B5EF4-FFF2-40B4-BE49-F238E27FC236}">
                <a16:creationId xmlns:a16="http://schemas.microsoft.com/office/drawing/2014/main" id="{27B0D643-CA49-D07C-DE78-B6C5184044E7}"/>
              </a:ext>
            </a:extLst>
          </p:cNvPr>
          <p:cNvSpPr>
            <a:spLocks noGrp="1"/>
          </p:cNvSpPr>
          <p:nvPr>
            <p:ph idx="1"/>
          </p:nvPr>
        </p:nvSpPr>
        <p:spPr/>
        <p:txBody>
          <a:bodyPr/>
          <a:lstStyle/>
          <a:p>
            <a:pPr marL="457200" algn="just">
              <a:lnSpc>
                <a:spcPct val="115000"/>
              </a:lnSpc>
              <a:spcAft>
                <a:spcPts val="1000"/>
              </a:spcAft>
            </a:pPr>
            <a:r>
              <a:rPr lang="el-GR" sz="1800" dirty="0">
                <a:effectLst/>
                <a:latin typeface="Times New Roman" panose="02020603050405020304" pitchFamily="18" charset="0"/>
                <a:ea typeface="Calibri" panose="020F0502020204030204" pitchFamily="34" charset="0"/>
              </a:rPr>
              <a:t> Ο στύλος είναι πάντα άρρηκτα συνδεδεμένος με το </a:t>
            </a:r>
            <a:r>
              <a:rPr lang="el-GR" sz="2000" dirty="0">
                <a:effectLst/>
                <a:latin typeface="Times New Roman" panose="02020603050405020304" pitchFamily="18" charset="0"/>
                <a:ea typeface="Calibri" panose="020F0502020204030204" pitchFamily="34" charset="0"/>
              </a:rPr>
              <a:t>Ναό</a:t>
            </a:r>
            <a:r>
              <a:rPr lang="en-US" sz="2000" dirty="0">
                <a:effectLst/>
                <a:latin typeface="Times New Roman" panose="02020603050405020304" pitchFamily="18" charset="0"/>
                <a:ea typeface="Calibri" panose="020F0502020204030204" pitchFamily="34" charset="0"/>
              </a:rPr>
              <a:t> (</a:t>
            </a:r>
            <a:r>
              <a:rPr lang="el-GR" sz="2000" dirty="0">
                <a:effectLst/>
                <a:latin typeface="Times New Roman" panose="02020603050405020304" pitchFamily="18" charset="0"/>
                <a:ea typeface="Calibri" panose="020F0502020204030204" pitchFamily="34" charset="0"/>
              </a:rPr>
              <a:t>Δέντρο ζωής, Σκελετός). </a:t>
            </a:r>
            <a:r>
              <a:rPr lang="el-GR" sz="1800" dirty="0">
                <a:effectLst/>
                <a:latin typeface="Times New Roman" panose="02020603050405020304" pitchFamily="18" charset="0"/>
                <a:ea typeface="Calibri" panose="020F0502020204030204" pitchFamily="34" charset="0"/>
              </a:rPr>
              <a:t>Η υπόσχεση του Ι. Χριστού είναι παράδοξη, καθότι στην Καινή Ιερουσαλήμ </a:t>
            </a:r>
            <a:r>
              <a:rPr lang="el-GR" sz="2400" b="1" i="1" dirty="0">
                <a:effectLst/>
                <a:latin typeface="Times New Roman" panose="02020603050405020304" pitchFamily="18" charset="0"/>
                <a:ea typeface="Calibri" panose="020F0502020204030204" pitchFamily="34" charset="0"/>
              </a:rPr>
              <a:t>δεν</a:t>
            </a:r>
            <a:r>
              <a:rPr lang="el-GR" sz="2400" i="1" dirty="0">
                <a:effectLst/>
                <a:latin typeface="Times New Roman" panose="02020603050405020304" pitchFamily="18" charset="0"/>
                <a:ea typeface="Calibri" panose="020F0502020204030204" pitchFamily="34" charset="0"/>
              </a:rPr>
              <a:t> </a:t>
            </a:r>
            <a:r>
              <a:rPr lang="el-GR" sz="2400" dirty="0">
                <a:effectLst/>
                <a:latin typeface="Times New Roman" panose="02020603050405020304" pitchFamily="18" charset="0"/>
                <a:ea typeface="Calibri" panose="020F0502020204030204" pitchFamily="34" charset="0"/>
              </a:rPr>
              <a:t>υπάρχει Ναός </a:t>
            </a:r>
            <a:r>
              <a:rPr lang="el-GR" sz="1800" dirty="0">
                <a:effectLst/>
                <a:latin typeface="Times New Roman" panose="02020603050405020304" pitchFamily="18" charset="0"/>
                <a:ea typeface="Calibri" panose="020F0502020204030204" pitchFamily="34" charset="0"/>
              </a:rPr>
              <a:t>(21, 22</a:t>
            </a:r>
            <a:r>
              <a:rPr lang="el-GR" sz="1800" baseline="30000" dirty="0">
                <a:effectLst/>
                <a:latin typeface="Times New Roman" panose="02020603050405020304" pitchFamily="18" charset="0"/>
                <a:ea typeface="Calibri" panose="020F0502020204030204" pitchFamily="34" charset="0"/>
              </a:rPr>
              <a:t>.</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πρβλ</a:t>
            </a:r>
            <a:r>
              <a:rPr lang="el-GR" sz="1800" dirty="0">
                <a:effectLst/>
                <a:latin typeface="Times New Roman" panose="02020603050405020304" pitchFamily="18" charset="0"/>
                <a:ea typeface="Calibri" panose="020F0502020204030204" pitchFamily="34" charset="0"/>
              </a:rPr>
              <a:t>. Α’ Ενώχ 90, 29. 32-5 [Αποκάλυψη Ζώων]). Η υπόσχεση αυτή του Ι. Χριστού έχει ερμηνευθεί : </a:t>
            </a:r>
            <a:endParaRPr lang="el-GR" sz="1800" dirty="0">
              <a:latin typeface="Times New Roman" panose="02020603050405020304" pitchFamily="18" charset="0"/>
              <a:ea typeface="Calibri" panose="020F0502020204030204" pitchFamily="34" charset="0"/>
            </a:endParaRPr>
          </a:p>
          <a:p>
            <a:pPr marL="457200" algn="just">
              <a:lnSpc>
                <a:spcPct val="115000"/>
              </a:lnSpc>
              <a:spcAft>
                <a:spcPts val="1000"/>
              </a:spcAft>
            </a:pPr>
            <a:r>
              <a:rPr lang="el-GR" sz="1800" dirty="0">
                <a:effectLst/>
                <a:latin typeface="Times New Roman" panose="02020603050405020304" pitchFamily="18" charset="0"/>
                <a:ea typeface="Calibri" panose="020F0502020204030204" pitchFamily="34" charset="0"/>
              </a:rPr>
              <a:t>δ) Δίπλα σε στύλο καθόταν, επίσης, ο βασιλεύς τη στιγμή της στέψης του, όταν παρουσιαζόταν στο Ναό μπροστά στον Θεό (Δ' </a:t>
            </a:r>
            <a:r>
              <a:rPr lang="el-GR" sz="1800" dirty="0" err="1">
                <a:effectLst/>
                <a:latin typeface="Times New Roman" panose="02020603050405020304" pitchFamily="18" charset="0"/>
                <a:ea typeface="Calibri" panose="020F0502020204030204" pitchFamily="34" charset="0"/>
              </a:rPr>
              <a:t>Βασ</a:t>
            </a:r>
            <a:r>
              <a:rPr lang="el-GR" sz="1800" dirty="0">
                <a:effectLst/>
                <a:latin typeface="Times New Roman" panose="02020603050405020304" pitchFamily="18" charset="0"/>
                <a:ea typeface="Calibri" panose="020F0502020204030204" pitchFamily="34" charset="0"/>
              </a:rPr>
              <a:t>. 11, 1-4) έτσι ώστε να δηλωθεί η σταθερότητα και η διάρκεια της Βασιλείας του. Έτσι συνδυάζεται η υπόσχεση αυτή με την εισαγωγή της Επιστολής, όπου ο Ι. Χριστός παρομοιάζεται με τον </a:t>
            </a:r>
            <a:r>
              <a:rPr lang="el-GR" sz="1800" dirty="0" err="1">
                <a:effectLst/>
                <a:latin typeface="Times New Roman" panose="02020603050405020304" pitchFamily="18" charset="0"/>
                <a:ea typeface="Calibri" panose="020F0502020204030204" pitchFamily="34" charset="0"/>
              </a:rPr>
              <a:t>Ελιακείμ</a:t>
            </a:r>
            <a:r>
              <a:rPr lang="el-GR" sz="1800" dirty="0">
                <a:effectLst/>
                <a:latin typeface="Times New Roman" panose="02020603050405020304" pitchFamily="18" charset="0"/>
                <a:ea typeface="Calibri" panose="020F0502020204030204" pitchFamily="34" charset="0"/>
              </a:rPr>
              <a:t>, τον υιό </a:t>
            </a:r>
            <a:r>
              <a:rPr lang="el-GR" sz="1800" dirty="0" err="1">
                <a:effectLst/>
                <a:latin typeface="Times New Roman" panose="02020603050405020304" pitchFamily="18" charset="0"/>
                <a:ea typeface="Calibri" panose="020F0502020204030204" pitchFamily="34" charset="0"/>
              </a:rPr>
              <a:t>Χελκίου</a:t>
            </a:r>
            <a:r>
              <a:rPr lang="el-GR" sz="1800" dirty="0">
                <a:effectLst/>
                <a:latin typeface="Times New Roman" panose="02020603050405020304" pitchFamily="18" charset="0"/>
                <a:ea typeface="Calibri" panose="020F0502020204030204" pitchFamily="34" charset="0"/>
              </a:rPr>
              <a:t>, του οποίου η σταθερότητα και η διάρκεια της βασιλείας συσχετίζεται με το θρόνο.</a:t>
            </a:r>
          </a:p>
          <a:p>
            <a:pPr marL="457200" algn="just">
              <a:lnSpc>
                <a:spcPct val="115000"/>
              </a:lnSpc>
              <a:spcAft>
                <a:spcPts val="1000"/>
              </a:spcAft>
            </a:pPr>
            <a:r>
              <a:rPr lang="el-GR" sz="1800" dirty="0">
                <a:latin typeface="Times New Roman" panose="02020603050405020304" pitchFamily="18" charset="0"/>
                <a:ea typeface="Calibri" panose="020F0502020204030204" pitchFamily="34" charset="0"/>
              </a:rPr>
              <a:t>Στύλοι ΈΜΨΥΧΟΙ (1852)  - «ΘΕΡΑΠΕΙΑ»  - ΣΗΜΕΙΑ ΑΝΑΦΟΡΑΣ</a:t>
            </a:r>
            <a:endParaRPr lang="el-GR" sz="1800"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56952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A8E4DF-4CC5-3660-7D9C-DA44A7135DCA}"/>
              </a:ext>
            </a:extLst>
          </p:cNvPr>
          <p:cNvSpPr>
            <a:spLocks noGrp="1"/>
          </p:cNvSpPr>
          <p:nvPr>
            <p:ph type="title"/>
          </p:nvPr>
        </p:nvSpPr>
        <p:spPr/>
        <p:txBody>
          <a:bodyPr/>
          <a:lstStyle/>
          <a:p>
            <a:r>
              <a:rPr lang="el-GR" dirty="0"/>
              <a:t>Κολώνα και Ναός</a:t>
            </a:r>
          </a:p>
        </p:txBody>
      </p:sp>
      <p:pic>
        <p:nvPicPr>
          <p:cNvPr id="5" name="Θέση περιεχομένου 4" descr="Εικόνα που περιέχει υπαίθριος, οικία, πέτρα">
            <a:extLst>
              <a:ext uri="{FF2B5EF4-FFF2-40B4-BE49-F238E27FC236}">
                <a16:creationId xmlns:a16="http://schemas.microsoft.com/office/drawing/2014/main" id="{177D1989-A1CB-6463-EC95-F4A4885F860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1920" y="1425733"/>
            <a:ext cx="6924532" cy="5193399"/>
          </a:xfrm>
        </p:spPr>
      </p:pic>
    </p:spTree>
    <p:extLst>
      <p:ext uri="{BB962C8B-B14F-4D97-AF65-F5344CB8AC3E}">
        <p14:creationId xmlns:p14="http://schemas.microsoft.com/office/powerpoint/2010/main" val="396050570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1938</Words>
  <Application>Microsoft Office PowerPoint</Application>
  <PresentationFormat>Ευρεία οθόνη</PresentationFormat>
  <Paragraphs>80</Paragraphs>
  <Slides>17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17</vt:i4>
      </vt:variant>
    </vt:vector>
  </HeadingPairs>
  <TitlesOfParts>
    <vt:vector size="23" baseType="lpstr">
      <vt:lpstr>Arial</vt:lpstr>
      <vt:lpstr>Calibri</vt:lpstr>
      <vt:lpstr>Calibri Light</vt:lpstr>
      <vt:lpstr>Palatino Linotype</vt:lpstr>
      <vt:lpstr>Times New Roman</vt:lpstr>
      <vt:lpstr>Θέμα του Office</vt:lpstr>
      <vt:lpstr>ΑΠΟΚΑΛΥΠΤΙΣΜΟΣ </vt:lpstr>
      <vt:lpstr>«Αποκαλυπτισμός» - «Τραγωδία;»</vt:lpstr>
      <vt:lpstr>«ΑΠΟΚΑΛΥΠΤΙΣΜΟΣ»</vt:lpstr>
      <vt:lpstr>Η ΑΛΛΑΖΟΝΕΙΑ ΤΗΣ ΕΞΟΥΣΙΑΣ (Άγαλμα του Δομιτιανού 1ος αι. μ.Χ.) Aλίμονο, αλίμονο, πόλη μεγάλη Βαβυλώνα μέσα σε μια ώρα ήλθε η καταστροφή σου! (18, 10)  </vt:lpstr>
      <vt:lpstr>2, 8 Καὶ τῷ ἀγγέλῳ τῆς ἐν Σμύρνῃ ἐκκλησίας  Γράψον· </vt:lpstr>
      <vt:lpstr>10μηδὲν φοβοῦ ἃ μέλλεις πάσχειν. </vt:lpstr>
      <vt:lpstr>3, 7 Καὶ τῷ ἀγγέλῳ τῆς ἐν Φιλ+αδελφείᾳ ἐκκλησίας γράψον·  </vt:lpstr>
      <vt:lpstr>ΣΤΥΛΟΣ</vt:lpstr>
      <vt:lpstr>Κολώνα και Ναός</vt:lpstr>
      <vt:lpstr>Επίμετρο: Κολώνα και «Αθήνα»</vt:lpstr>
      <vt:lpstr>ΚΑΙΣΑΡΙΑΝΗ («ΕΙΡΗΝΗ ΑΘΗΝΑΙΑ»;;;) </vt:lpstr>
      <vt:lpstr>Αποκαλυπτισμός: αρχές 20ου αι.</vt:lpstr>
      <vt:lpstr>Η «αποκαλυπτική» νύχτα της 5ης Μαϊου 1910 (με το παλαιό ημερολόγιο) </vt:lpstr>
      <vt:lpstr>Η νύχτα της αποκάλυψης έφτασε στην Ελλάδα! </vt:lpstr>
      <vt:lpstr>ΚΑΙΝΗ ΚΤΙΣΗ !</vt:lpstr>
      <vt:lpstr>ΣΤΥΛΟΙ + «ΚΑΙΝΗ ΙΕΡΟΥΣΑΛΗΜ» …</vt:lpstr>
      <vt:lpstr>ΜΑΡΙΤΣΑ – ΒΥΡΩΝ + ΕΠΙΤΑΦΙΟΣ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ΑΠΟΚΑΛΥΠΤΙΣΜΟΣ </dc:title>
  <dc:creator>Sotirios Despotis</dc:creator>
  <cp:lastModifiedBy>Sotirios Despotis</cp:lastModifiedBy>
  <cp:revision>1</cp:revision>
  <dcterms:created xsi:type="dcterms:W3CDTF">2022-11-22T16:17:45Z</dcterms:created>
  <dcterms:modified xsi:type="dcterms:W3CDTF">2022-11-23T10:13:03Z</dcterms:modified>
</cp:coreProperties>
</file>