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7" r:id="rId2"/>
    <p:sldId id="282" r:id="rId3"/>
    <p:sldId id="316" r:id="rId4"/>
    <p:sldId id="284" r:id="rId5"/>
    <p:sldId id="299" r:id="rId6"/>
    <p:sldId id="331" r:id="rId7"/>
    <p:sldId id="310" r:id="rId8"/>
    <p:sldId id="369" r:id="rId9"/>
    <p:sldId id="309" r:id="rId10"/>
    <p:sldId id="324" r:id="rId11"/>
    <p:sldId id="311" r:id="rId12"/>
    <p:sldId id="349" r:id="rId13"/>
    <p:sldId id="371" r:id="rId14"/>
    <p:sldId id="372" r:id="rId15"/>
    <p:sldId id="373" r:id="rId16"/>
    <p:sldId id="374" r:id="rId17"/>
    <p:sldId id="375" r:id="rId18"/>
    <p:sldId id="376" r:id="rId19"/>
    <p:sldId id="377" r:id="rId20"/>
    <p:sldId id="378" r:id="rId21"/>
    <p:sldId id="379" r:id="rId22"/>
    <p:sldId id="380" r:id="rId23"/>
    <p:sldId id="381" r:id="rId24"/>
    <p:sldId id="315" r:id="rId25"/>
    <p:sldId id="329" r:id="rId26"/>
    <p:sldId id="258" r:id="rId27"/>
    <p:sldId id="314" r:id="rId28"/>
    <p:sldId id="362" r:id="rId29"/>
    <p:sldId id="334" r:id="rId30"/>
    <p:sldId id="350" r:id="rId31"/>
    <p:sldId id="351" r:id="rId32"/>
    <p:sldId id="313" r:id="rId33"/>
    <p:sldId id="307" r:id="rId34"/>
    <p:sldId id="308" r:id="rId35"/>
    <p:sldId id="306" r:id="rId36"/>
    <p:sldId id="366" r:id="rId37"/>
    <p:sldId id="359" r:id="rId38"/>
    <p:sldId id="360" r:id="rId39"/>
    <p:sldId id="341" r:id="rId40"/>
    <p:sldId id="352" r:id="rId41"/>
    <p:sldId id="343" r:id="rId42"/>
    <p:sldId id="353" r:id="rId43"/>
    <p:sldId id="354" r:id="rId44"/>
    <p:sldId id="363" r:id="rId45"/>
    <p:sldId id="355" r:id="rId46"/>
    <p:sldId id="356" r:id="rId47"/>
    <p:sldId id="357" r:id="rId48"/>
    <p:sldId id="370" r:id="rId49"/>
    <p:sldId id="367" r:id="rId50"/>
    <p:sldId id="269" r:id="rId51"/>
    <p:sldId id="361" r:id="rId52"/>
    <p:sldId id="332" r:id="rId53"/>
    <p:sldId id="261" r:id="rId54"/>
    <p:sldId id="365" r:id="rId55"/>
    <p:sldId id="368" r:id="rId56"/>
  </p:sldIdLst>
  <p:sldSz cx="9144000" cy="6858000" type="screen4x3"/>
  <p:notesSz cx="6799263" cy="9929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05AF1959-93C8-48D6-AF58-CDBB7AFA26B7}" type="datetimeFigureOut">
              <a:rPr lang="el-GR" smtClean="0"/>
              <a:pPr/>
              <a:t>5/2/2023</a:t>
            </a:fld>
            <a:endParaRPr lang="el-GR"/>
          </a:p>
        </p:txBody>
      </p:sp>
      <p:sp>
        <p:nvSpPr>
          <p:cNvPr id="4" name="3 - Θέση εικόνας διαφάνειας"/>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C5E85719-43F1-457B-88F9-2709BD36295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5E85719-43F1-457B-88F9-2709BD36295A}"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5E85719-43F1-457B-88F9-2709BD36295A}" type="slidenum">
              <a:rPr lang="el-GR" smtClean="0"/>
              <a:pPr/>
              <a:t>14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5E85719-43F1-457B-88F9-2709BD36295A}" type="slidenum">
              <a:rPr lang="el-GR" smtClean="0"/>
              <a:pPr/>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B80D3A8-9677-4E67-A454-09D41D725B8A}" type="datetimeFigureOut">
              <a:rPr lang="el-GR" smtClean="0"/>
              <a:pPr/>
              <a:t>5/2/2023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A580858-A6BC-438F-A4AF-EB7AE6E6D439}"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2B80D3A8-9677-4E67-A454-09D41D725B8A}" type="datetimeFigureOut">
              <a:rPr lang="el-GR" smtClean="0"/>
              <a:pPr/>
              <a:t>5/2/2023</a:t>
            </a:fld>
            <a:endParaRPr lang="el-GR"/>
          </a:p>
        </p:txBody>
      </p:sp>
      <p:sp>
        <p:nvSpPr>
          <p:cNvPr id="27" name="26 - Θέση αριθμού διαφάνειας"/>
          <p:cNvSpPr>
            <a:spLocks noGrp="1"/>
          </p:cNvSpPr>
          <p:nvPr>
            <p:ph type="sldNum" sz="quarter" idx="11"/>
          </p:nvPr>
        </p:nvSpPr>
        <p:spPr/>
        <p:txBody>
          <a:bodyPr rtlCol="0"/>
          <a:lstStyle/>
          <a:p>
            <a:fld id="{6A580858-A6BC-438F-A4AF-EB7AE6E6D439}"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B80D3A8-9677-4E67-A454-09D41D725B8A}" type="datetimeFigureOut">
              <a:rPr lang="el-GR" smtClean="0"/>
              <a:pPr/>
              <a:t>5/2/2023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80D3A8-9677-4E67-A454-09D41D725B8A}" type="datetimeFigureOut">
              <a:rPr lang="el-GR" smtClean="0"/>
              <a:pPr/>
              <a:t>5/2/2023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A580858-A6BC-438F-A4AF-EB7AE6E6D439}"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B80D3A8-9677-4E67-A454-09D41D725B8A}" type="datetimeFigureOut">
              <a:rPr lang="el-GR" smtClean="0"/>
              <a:pPr/>
              <a:t>5/2/2023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A580858-A6BC-438F-A4AF-EB7AE6E6D43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en.wikipedia.org/wiki/The_Creation_of_Adam" TargetMode="External"/><Relationship Id="rId4" Type="http://schemas.openxmlformats.org/officeDocument/2006/relationships/hyperlink" Target="https://en.wikipedia.org/wiki/Sistine_Chapel_ceilin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blod.gr/speakers/mylonopoulos-ioannis/"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de.wikipedia.org/wiki/Naturalis_historia" TargetMode="External"/><Relationship Id="rId2" Type="http://schemas.openxmlformats.org/officeDocument/2006/relationships/hyperlink" Target="https://de.wikipedia.org/wiki/Plinius_der_%C3%84ltere" TargetMode="Externa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lod.gr/speakers/athanasiadi-polymnia/"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Mikhail_Bakhtin" TargetMode="External"/><Relationship Id="rId2" Type="http://schemas.openxmlformats.org/officeDocument/2006/relationships/hyperlink" Target="https://en.wikipedia.org/wiki/Old_Style_and_New_Style_dates" TargetMode="Externa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l.wikipedia.org/wiki/%CE%A0.%CE%9A.%CE%95." TargetMode="External"/><Relationship Id="rId2" Type="http://schemas.openxmlformats.org/officeDocument/2006/relationships/hyperlink" Target="https://el.wikipedia.org/wiki/3%CE%BF%CF%82_%CE%B1%CE%B9%CF%8E%CE%BD%CE%B1%CF%82_%CF%80.%CE%A7."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a:t>ΓΕΛΙΟ, ΧΙΟΥΜΟΡ και ΙΗΣΟΥΣ ΧΡΙΣΤΟΣ</a:t>
            </a:r>
            <a:br>
              <a:rPr lang="el-GR" dirty="0"/>
            </a:br>
            <a:br>
              <a:rPr lang="el-GR" dirty="0"/>
            </a:br>
            <a:br>
              <a:rPr lang="el-GR" dirty="0"/>
            </a:br>
            <a:endParaRPr lang="el-GR" dirty="0"/>
          </a:p>
        </p:txBody>
      </p:sp>
      <p:sp>
        <p:nvSpPr>
          <p:cNvPr id="3" name="2 - Υπότιτλος"/>
          <p:cNvSpPr>
            <a:spLocks noGrp="1"/>
          </p:cNvSpPr>
          <p:nvPr>
            <p:ph type="subTitle" idx="1"/>
          </p:nvPr>
        </p:nvSpPr>
        <p:spPr>
          <a:xfrm>
            <a:off x="457200" y="3899938"/>
            <a:ext cx="8075240" cy="2553398"/>
          </a:xfrm>
        </p:spPr>
        <p:txBody>
          <a:bodyPr>
            <a:normAutofit/>
          </a:bodyPr>
          <a:lstStyle/>
          <a:p>
            <a:r>
              <a:rPr lang="el-GR" b="1" dirty="0"/>
              <a:t>Σ. Σ. ΔΕΣΠΟΤΗΣ</a:t>
            </a:r>
          </a:p>
          <a:p>
            <a:r>
              <a:rPr lang="el-GR" dirty="0"/>
              <a:t>2020</a:t>
            </a:r>
          </a:p>
          <a:p>
            <a:endParaRPr lang="el-GR" dirty="0"/>
          </a:p>
          <a:p>
            <a:endParaRPr lang="el-GR"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556792"/>
            <a:ext cx="8229600" cy="508992"/>
          </a:xfrm>
        </p:spPr>
        <p:txBody>
          <a:bodyPr>
            <a:normAutofit fontScale="90000"/>
          </a:bodyPr>
          <a:lstStyle/>
          <a:p>
            <a:pPr lvl="0"/>
            <a:r>
              <a:rPr lang="el-GR" b="1" dirty="0">
                <a:solidFill>
                  <a:srgbClr val="C00000"/>
                </a:solidFill>
              </a:rPr>
              <a:t>Άγιοι εκ Μίμων – «Μαρτυρολόγιο Θεάτρου</a:t>
            </a:r>
            <a:r>
              <a:rPr lang="el-GR" b="1" dirty="0"/>
              <a:t>»</a:t>
            </a:r>
            <a:r>
              <a:rPr lang="en-US" b="1" dirty="0"/>
              <a:t> </a:t>
            </a:r>
            <a:r>
              <a:rPr lang="en-US" sz="1100" b="1" dirty="0"/>
              <a:t>https://www.avgi.gr/tehnes/326268_mimoi-agioi</a:t>
            </a:r>
            <a:r>
              <a:rPr lang="el-GR" b="1" dirty="0"/>
              <a:t> </a:t>
            </a: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323528" y="1412776"/>
            <a:ext cx="8280920" cy="5112568"/>
          </a:xfrm>
        </p:spPr>
        <p:txBody>
          <a:bodyPr>
            <a:normAutofit/>
          </a:bodyPr>
          <a:lstStyle/>
          <a:p>
            <a:pPr algn="just"/>
            <a:r>
              <a:rPr lang="el-GR" dirty="0"/>
              <a:t>Ανάλογες είναι και οι περιπτώσεις του </a:t>
            </a:r>
            <a:r>
              <a:rPr lang="el-GR" b="1" dirty="0"/>
              <a:t>Πορφύριου «εκ μίμων </a:t>
            </a:r>
            <a:r>
              <a:rPr lang="el-GR" b="1" dirty="0" err="1"/>
              <a:t>ξίφει</a:t>
            </a:r>
            <a:r>
              <a:rPr lang="el-GR" b="1" dirty="0"/>
              <a:t> </a:t>
            </a:r>
            <a:r>
              <a:rPr lang="el-GR" b="1" dirty="0" err="1"/>
              <a:t>τελειούται</a:t>
            </a:r>
            <a:r>
              <a:rPr lang="el-GR" dirty="0"/>
              <a:t>» που τελείωσε τη ζωή του διά ξίφους στην Καππαδοκία </a:t>
            </a:r>
          </a:p>
          <a:p>
            <a:pPr algn="just"/>
            <a:r>
              <a:rPr lang="el-GR" dirty="0"/>
              <a:t>και του «</a:t>
            </a:r>
            <a:r>
              <a:rPr lang="el-GR" b="1" dirty="0"/>
              <a:t>έτερου μάρτυρα εκ μίμων» </a:t>
            </a:r>
            <a:r>
              <a:rPr lang="el-GR" b="1" dirty="0" err="1"/>
              <a:t>Πορφυρίου</a:t>
            </a:r>
            <a:r>
              <a:rPr lang="el-GR" dirty="0"/>
              <a:t>, καθώς και του μάρτυρα κιθαριστή </a:t>
            </a:r>
            <a:r>
              <a:rPr lang="el-GR" dirty="0" err="1"/>
              <a:t>Φιλίμωνα</a:t>
            </a:r>
            <a:r>
              <a:rPr lang="el-GR" dirty="0"/>
              <a:t>.</a:t>
            </a:r>
          </a:p>
          <a:p>
            <a:pPr lvl="0" algn="just"/>
            <a:r>
              <a:rPr lang="el-GR" b="1" i="1" dirty="0" err="1"/>
              <a:t>Γελάσιος</a:t>
            </a:r>
            <a:endParaRPr lang="el-GR" b="1" i="1" dirty="0"/>
          </a:p>
          <a:p>
            <a:pPr algn="just"/>
            <a:endParaRPr lang="el-GR" dirty="0"/>
          </a:p>
          <a:p>
            <a:pPr algn="just"/>
            <a:r>
              <a:rPr lang="el-GR" dirty="0"/>
              <a:t>Ανάμεσά τους βρίσκεται και μια γυναίκα. Η οσία «εκ </a:t>
            </a:r>
            <a:r>
              <a:rPr lang="el-GR" dirty="0" err="1"/>
              <a:t>μιμάδων</a:t>
            </a:r>
            <a:r>
              <a:rPr lang="el-GR" dirty="0"/>
              <a:t>» Πελαγία - </a:t>
            </a:r>
            <a:r>
              <a:rPr lang="el-GR" dirty="0" err="1"/>
              <a:t>Μαργαριτώ</a:t>
            </a:r>
            <a:endParaRPr lang="el-GR" dirty="0"/>
          </a:p>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764704"/>
            <a:ext cx="8435280" cy="1445096"/>
          </a:xfrm>
        </p:spPr>
        <p:txBody>
          <a:bodyPr>
            <a:normAutofit/>
          </a:bodyPr>
          <a:lstStyle/>
          <a:p>
            <a:pPr algn="ctr"/>
            <a:r>
              <a:rPr lang="el-GR" dirty="0"/>
              <a:t>Εσείς είστε το </a:t>
            </a:r>
            <a:r>
              <a:rPr lang="el-GR" b="1" dirty="0">
                <a:solidFill>
                  <a:srgbClr val="C00000"/>
                </a:solidFill>
              </a:rPr>
              <a:t>Άλας της Γης !!! </a:t>
            </a:r>
            <a:r>
              <a:rPr lang="el-GR" dirty="0"/>
              <a:t> </a:t>
            </a:r>
            <a:br>
              <a:rPr lang="el-GR" dirty="0"/>
            </a:br>
            <a:r>
              <a:rPr lang="el-GR" sz="3100" dirty="0"/>
              <a:t>Λούθηρος: </a:t>
            </a:r>
            <a:r>
              <a:rPr lang="de-DE" sz="3100" dirty="0">
                <a:solidFill>
                  <a:srgbClr val="C00000"/>
                </a:solidFill>
              </a:rPr>
              <a:t>Witz</a:t>
            </a:r>
            <a:r>
              <a:rPr lang="el-GR" sz="3100" dirty="0">
                <a:solidFill>
                  <a:srgbClr val="C00000"/>
                </a:solidFill>
              </a:rPr>
              <a:t> </a:t>
            </a:r>
            <a:r>
              <a:rPr lang="el-GR" sz="3100" dirty="0"/>
              <a:t>(</a:t>
            </a:r>
            <a:r>
              <a:rPr lang="en-US" sz="3100" dirty="0"/>
              <a:t>+</a:t>
            </a:r>
            <a:r>
              <a:rPr lang="de-DE" sz="3100" dirty="0"/>
              <a:t>Weisheit – Geschmack</a:t>
            </a:r>
            <a:r>
              <a:rPr lang="el-GR" sz="3100" dirty="0"/>
              <a:t>)</a:t>
            </a:r>
          </a:p>
        </p:txBody>
      </p:sp>
      <p:sp>
        <p:nvSpPr>
          <p:cNvPr id="3" name="2 - Θέση περιεχομένου"/>
          <p:cNvSpPr>
            <a:spLocks noGrp="1"/>
          </p:cNvSpPr>
          <p:nvPr>
            <p:ph idx="1"/>
          </p:nvPr>
        </p:nvSpPr>
        <p:spPr/>
        <p:txBody>
          <a:bodyPr>
            <a:normAutofit lnSpcReduction="10000"/>
          </a:bodyPr>
          <a:lstStyle/>
          <a:p>
            <a:pPr algn="just"/>
            <a:endParaRPr lang="el-GR" i="1" dirty="0"/>
          </a:p>
          <a:p>
            <a:pPr algn="just"/>
            <a:r>
              <a:rPr lang="en-US" baseline="30000" dirty="0"/>
              <a:t>12 </a:t>
            </a:r>
            <a:r>
              <a:rPr lang="de-DE" dirty="0"/>
              <a:t>X</a:t>
            </a:r>
            <a:r>
              <a:rPr lang="el-GR" dirty="0" err="1"/>
              <a:t>αίρετε</a:t>
            </a:r>
            <a:r>
              <a:rPr lang="el-GR" dirty="0"/>
              <a:t> </a:t>
            </a:r>
            <a:r>
              <a:rPr lang="el-GR" dirty="0" err="1"/>
              <a:t>καὶ</a:t>
            </a:r>
            <a:r>
              <a:rPr lang="el-GR" dirty="0"/>
              <a:t> </a:t>
            </a:r>
            <a:r>
              <a:rPr lang="el-GR" dirty="0" err="1"/>
              <a:t>ἀγαλλιᾶσθε</a:t>
            </a:r>
            <a:r>
              <a:rPr lang="el-GR" dirty="0"/>
              <a:t>, </a:t>
            </a:r>
            <a:r>
              <a:rPr lang="el-GR" dirty="0" err="1"/>
              <a:t>ὅτι</a:t>
            </a:r>
            <a:r>
              <a:rPr lang="el-GR" dirty="0"/>
              <a:t> ὁ </a:t>
            </a:r>
            <a:r>
              <a:rPr lang="el-GR" dirty="0" err="1"/>
              <a:t>μισθὸς</a:t>
            </a:r>
            <a:r>
              <a:rPr lang="el-GR" dirty="0"/>
              <a:t> </a:t>
            </a:r>
            <a:r>
              <a:rPr lang="el-GR" dirty="0" err="1"/>
              <a:t>ὑμῶν</a:t>
            </a:r>
            <a:r>
              <a:rPr lang="el-GR" dirty="0"/>
              <a:t> </a:t>
            </a:r>
            <a:r>
              <a:rPr lang="el-GR" dirty="0" err="1"/>
              <a:t>πολὺς</a:t>
            </a:r>
            <a:r>
              <a:rPr lang="el-GR" dirty="0"/>
              <a:t> </a:t>
            </a:r>
            <a:r>
              <a:rPr lang="el-GR" dirty="0" err="1"/>
              <a:t>ἐν</a:t>
            </a:r>
            <a:r>
              <a:rPr lang="el-GR" dirty="0"/>
              <a:t> </a:t>
            </a:r>
            <a:r>
              <a:rPr lang="el-GR" dirty="0" err="1"/>
              <a:t>τοῖς</a:t>
            </a:r>
            <a:r>
              <a:rPr lang="el-GR" dirty="0"/>
              <a:t> </a:t>
            </a:r>
            <a:r>
              <a:rPr lang="el-GR" dirty="0" err="1"/>
              <a:t>οὐρανοῖς</a:t>
            </a:r>
            <a:r>
              <a:rPr lang="el-GR" dirty="0"/>
              <a:t>·</a:t>
            </a:r>
            <a:r>
              <a:rPr lang="en-US" dirty="0"/>
              <a:t> [ …] </a:t>
            </a:r>
            <a:endParaRPr lang="el-GR" dirty="0"/>
          </a:p>
          <a:p>
            <a:pPr algn="just">
              <a:buNone/>
            </a:pPr>
            <a:r>
              <a:rPr lang="en-US" dirty="0"/>
              <a:t> </a:t>
            </a:r>
            <a:r>
              <a:rPr lang="en-US" baseline="30000" dirty="0"/>
              <a:t>13 </a:t>
            </a:r>
            <a:r>
              <a:rPr lang="el-GR" dirty="0" err="1"/>
              <a:t>Ὑμεῖς</a:t>
            </a:r>
            <a:r>
              <a:rPr lang="el-GR" dirty="0"/>
              <a:t> </a:t>
            </a:r>
            <a:r>
              <a:rPr lang="el-GR" b="1" dirty="0" err="1"/>
              <a:t>ἐστε</a:t>
            </a:r>
            <a:r>
              <a:rPr lang="el-GR" b="1" dirty="0"/>
              <a:t> </a:t>
            </a:r>
            <a:r>
              <a:rPr lang="el-GR" b="1" i="1" dirty="0" err="1"/>
              <a:t>τὸ</a:t>
            </a:r>
            <a:r>
              <a:rPr lang="el-GR" b="1" i="1" dirty="0"/>
              <a:t> </a:t>
            </a:r>
            <a:r>
              <a:rPr lang="el-GR" b="1" i="1" dirty="0" err="1"/>
              <a:t>ἅλας</a:t>
            </a:r>
            <a:r>
              <a:rPr lang="el-GR" b="1" i="1" dirty="0"/>
              <a:t> </a:t>
            </a:r>
            <a:r>
              <a:rPr lang="el-GR" b="1" i="1" dirty="0" err="1"/>
              <a:t>τῆς</a:t>
            </a:r>
            <a:r>
              <a:rPr lang="el-GR" b="1" i="1" dirty="0"/>
              <a:t> </a:t>
            </a:r>
            <a:r>
              <a:rPr lang="el-GR" b="1" i="1" dirty="0" err="1"/>
              <a:t>γῆς</a:t>
            </a:r>
            <a:r>
              <a:rPr lang="el-GR" b="1" dirty="0"/>
              <a:t>· </a:t>
            </a:r>
            <a:r>
              <a:rPr lang="el-GR" dirty="0" err="1"/>
              <a:t>ἐὰν</a:t>
            </a:r>
            <a:r>
              <a:rPr lang="el-GR" dirty="0"/>
              <a:t> </a:t>
            </a:r>
            <a:r>
              <a:rPr lang="el-GR" dirty="0" err="1"/>
              <a:t>δὲ</a:t>
            </a:r>
            <a:r>
              <a:rPr lang="el-GR" dirty="0"/>
              <a:t> </a:t>
            </a:r>
            <a:r>
              <a:rPr lang="el-GR" dirty="0" err="1"/>
              <a:t>τὸ</a:t>
            </a:r>
            <a:r>
              <a:rPr lang="el-GR" dirty="0"/>
              <a:t> </a:t>
            </a:r>
            <a:r>
              <a:rPr lang="el-GR" dirty="0" err="1"/>
              <a:t>ἅλας</a:t>
            </a:r>
            <a:r>
              <a:rPr lang="el-GR" dirty="0"/>
              <a:t> </a:t>
            </a:r>
            <a:r>
              <a:rPr lang="el-GR" dirty="0" err="1"/>
              <a:t>μωρανθῇ</a:t>
            </a:r>
            <a:r>
              <a:rPr lang="el-GR" dirty="0"/>
              <a:t>, </a:t>
            </a:r>
            <a:r>
              <a:rPr lang="el-GR" dirty="0" err="1"/>
              <a:t>ἐν</a:t>
            </a:r>
            <a:r>
              <a:rPr lang="el-GR" dirty="0"/>
              <a:t> </a:t>
            </a:r>
            <a:r>
              <a:rPr lang="el-GR" dirty="0" err="1"/>
              <a:t>τίνι</a:t>
            </a:r>
            <a:r>
              <a:rPr lang="el-GR" dirty="0"/>
              <a:t> </a:t>
            </a:r>
            <a:r>
              <a:rPr lang="el-GR" dirty="0" err="1"/>
              <a:t>ἁλισθήσεται</a:t>
            </a:r>
            <a:r>
              <a:rPr lang="el-GR" dirty="0"/>
              <a:t>; </a:t>
            </a:r>
            <a:r>
              <a:rPr lang="el-GR" dirty="0" err="1"/>
              <a:t>Εἰς</a:t>
            </a:r>
            <a:r>
              <a:rPr lang="el-GR" dirty="0"/>
              <a:t> </a:t>
            </a:r>
            <a:r>
              <a:rPr lang="el-GR" dirty="0" err="1"/>
              <a:t>οὐδὲν</a:t>
            </a:r>
            <a:r>
              <a:rPr lang="el-GR" dirty="0"/>
              <a:t> </a:t>
            </a:r>
            <a:r>
              <a:rPr lang="el-GR" dirty="0" err="1"/>
              <a:t>ἰσχύει</a:t>
            </a:r>
            <a:r>
              <a:rPr lang="el-GR" dirty="0"/>
              <a:t> </a:t>
            </a:r>
            <a:r>
              <a:rPr lang="el-GR" dirty="0" err="1"/>
              <a:t>ἔτι</a:t>
            </a:r>
            <a:r>
              <a:rPr lang="el-GR" dirty="0"/>
              <a:t> </a:t>
            </a:r>
            <a:r>
              <a:rPr lang="el-GR" dirty="0" err="1"/>
              <a:t>εἰ</a:t>
            </a:r>
            <a:r>
              <a:rPr lang="el-GR" dirty="0"/>
              <a:t> </a:t>
            </a:r>
            <a:r>
              <a:rPr lang="el-GR" dirty="0" err="1"/>
              <a:t>μὴ</a:t>
            </a:r>
            <a:r>
              <a:rPr lang="el-GR" dirty="0"/>
              <a:t> </a:t>
            </a:r>
            <a:r>
              <a:rPr lang="el-GR" dirty="0" err="1"/>
              <a:t>βληθὲν</a:t>
            </a:r>
            <a:r>
              <a:rPr lang="el-GR" dirty="0"/>
              <a:t> </a:t>
            </a:r>
            <a:r>
              <a:rPr lang="el-GR" dirty="0" err="1"/>
              <a:t>ἔξω</a:t>
            </a:r>
            <a:r>
              <a:rPr lang="el-GR" dirty="0"/>
              <a:t>, </a:t>
            </a:r>
            <a:r>
              <a:rPr lang="el-GR" b="1" i="1" dirty="0" err="1"/>
              <a:t>καταπατεῖσθαι</a:t>
            </a:r>
            <a:r>
              <a:rPr lang="el-GR" b="1" i="1" dirty="0"/>
              <a:t> </a:t>
            </a:r>
            <a:r>
              <a:rPr lang="el-GR" b="1" i="1" dirty="0" err="1"/>
              <a:t>ὑπὸ</a:t>
            </a:r>
            <a:r>
              <a:rPr lang="el-GR" b="1" i="1" dirty="0"/>
              <a:t> </a:t>
            </a:r>
            <a:r>
              <a:rPr lang="el-GR" b="1" i="1" dirty="0" err="1"/>
              <a:t>τῶν</a:t>
            </a:r>
            <a:r>
              <a:rPr lang="el-GR" b="1" i="1" dirty="0"/>
              <a:t> </a:t>
            </a:r>
            <a:r>
              <a:rPr lang="el-GR" b="1" i="1" dirty="0" err="1"/>
              <a:t>ἀνθρώπων</a:t>
            </a:r>
            <a:r>
              <a:rPr lang="el-GR" b="1" i="1" dirty="0"/>
              <a:t>.</a:t>
            </a:r>
            <a:r>
              <a:rPr lang="el-GR" dirty="0"/>
              <a:t> </a:t>
            </a:r>
            <a:r>
              <a:rPr lang="en-US" dirty="0"/>
              <a:t>(M</a:t>
            </a:r>
            <a:r>
              <a:rPr lang="el-GR" dirty="0"/>
              <a:t>τ</a:t>
            </a:r>
            <a:r>
              <a:rPr lang="en-US" dirty="0"/>
              <a:t> 5:12-13 )</a:t>
            </a:r>
            <a:r>
              <a:rPr lang="el-GR" dirty="0"/>
              <a:t> </a:t>
            </a:r>
          </a:p>
          <a:p>
            <a:pPr algn="just">
              <a:buNone/>
            </a:pPr>
            <a:endParaRPr lang="el-GR" dirty="0"/>
          </a:p>
          <a:p>
            <a:pPr algn="just"/>
            <a:r>
              <a:rPr lang="el-GR" dirty="0"/>
              <a:t>«Θεωρία της Παραβολής» </a:t>
            </a:r>
            <a:r>
              <a:rPr lang="el-GR" dirty="0" err="1"/>
              <a:t>Καὶ</a:t>
            </a:r>
            <a:r>
              <a:rPr lang="el-GR" dirty="0"/>
              <a:t> </a:t>
            </a:r>
            <a:r>
              <a:rPr lang="el-GR" dirty="0" err="1"/>
              <a:t>ἔλεγεν</a:t>
            </a:r>
            <a:r>
              <a:rPr lang="el-GR" dirty="0"/>
              <a:t>· </a:t>
            </a:r>
            <a:r>
              <a:rPr lang="el-GR" b="1" dirty="0" err="1"/>
              <a:t>ὃς</a:t>
            </a:r>
            <a:r>
              <a:rPr lang="el-GR" b="1" dirty="0"/>
              <a:t> </a:t>
            </a:r>
            <a:r>
              <a:rPr lang="el-GR" b="1" dirty="0" err="1"/>
              <a:t>ἔχει</a:t>
            </a:r>
            <a:r>
              <a:rPr lang="el-GR" b="1" dirty="0"/>
              <a:t> </a:t>
            </a:r>
            <a:r>
              <a:rPr lang="el-GR" b="1" dirty="0" err="1"/>
              <a:t>ὦτα</a:t>
            </a:r>
            <a:r>
              <a:rPr lang="el-GR" b="1" dirty="0"/>
              <a:t> </a:t>
            </a:r>
            <a:r>
              <a:rPr lang="el-GR" b="1" dirty="0" err="1"/>
              <a:t>ἀκούειν</a:t>
            </a:r>
            <a:r>
              <a:rPr lang="el-GR" b="1" dirty="0"/>
              <a:t> </a:t>
            </a:r>
            <a:r>
              <a:rPr lang="el-GR" b="1" dirty="0" err="1"/>
              <a:t>ἀκουέτω</a:t>
            </a:r>
            <a:r>
              <a:rPr lang="el-GR" dirty="0"/>
              <a:t>. </a:t>
            </a:r>
            <a:r>
              <a:rPr lang="en-US" dirty="0"/>
              <a:t>(M</a:t>
            </a:r>
            <a:r>
              <a:rPr lang="el-GR" dirty="0"/>
              <a:t>κ</a:t>
            </a:r>
            <a:r>
              <a:rPr lang="en-US" dirty="0"/>
              <a:t> 4:9)</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lstStyle/>
          <a:p>
            <a:pPr algn="ctr"/>
            <a:r>
              <a:rPr lang="el-GR" dirty="0">
                <a:solidFill>
                  <a:srgbClr val="C00000"/>
                </a:solidFill>
              </a:rPr>
              <a:t>Ερωτήσεων … Συνέχεια!</a:t>
            </a:r>
          </a:p>
        </p:txBody>
      </p:sp>
      <p:sp>
        <p:nvSpPr>
          <p:cNvPr id="3" name="2 - Θέση περιεχομένου"/>
          <p:cNvSpPr>
            <a:spLocks noGrp="1"/>
          </p:cNvSpPr>
          <p:nvPr>
            <p:ph idx="1"/>
          </p:nvPr>
        </p:nvSpPr>
        <p:spPr>
          <a:xfrm>
            <a:off x="611560" y="1916832"/>
            <a:ext cx="8229600" cy="4325112"/>
          </a:xfrm>
        </p:spPr>
        <p:txBody>
          <a:bodyPr/>
          <a:lstStyle/>
          <a:p>
            <a:r>
              <a:rPr lang="el-GR" dirty="0"/>
              <a:t>«</a:t>
            </a:r>
            <a:r>
              <a:rPr lang="el-GR" dirty="0" err="1"/>
              <a:t>Υπο+κρισία</a:t>
            </a:r>
            <a:r>
              <a:rPr lang="el-GR" dirty="0"/>
              <a:t>»</a:t>
            </a:r>
          </a:p>
          <a:p>
            <a:r>
              <a:rPr lang="el-GR" dirty="0"/>
              <a:t>Ακροάματα χωρίς «ΑΝΑ-παύσεις»?</a:t>
            </a:r>
          </a:p>
          <a:p>
            <a:r>
              <a:rPr lang="el-GR" dirty="0"/>
              <a:t>Τα «άνω – κάτω» </a:t>
            </a:r>
          </a:p>
          <a:p>
            <a:endParaRPr lang="el-GR" dirty="0"/>
          </a:p>
          <a:p>
            <a:r>
              <a:rPr lang="el-GR" dirty="0"/>
              <a:t>Απαντήσεις</a:t>
            </a:r>
            <a:r>
              <a:rPr lang="en-US" dirty="0"/>
              <a:t> ???</a:t>
            </a:r>
            <a:r>
              <a:rPr lang="el-GR" dirty="0"/>
              <a:t> </a:t>
            </a:r>
            <a:endParaRPr lang="en-US" dirty="0"/>
          </a:p>
          <a:p>
            <a:pPr lvl="1"/>
            <a:r>
              <a:rPr lang="en-US" dirty="0"/>
              <a:t>1. </a:t>
            </a:r>
            <a:r>
              <a:rPr lang="el-GR" dirty="0"/>
              <a:t>Γέλιο και Ελληνική «Παράδοση»</a:t>
            </a:r>
          </a:p>
          <a:p>
            <a:pPr lvl="1"/>
            <a:r>
              <a:rPr lang="el-GR" dirty="0"/>
              <a:t>2. Γέλιο και «Ιουδαϊσμός»</a:t>
            </a:r>
          </a:p>
          <a:p>
            <a:pPr lvl="1"/>
            <a:r>
              <a:rPr lang="el-GR" dirty="0"/>
              <a:t>3. Γέλιο και αυτοκρατορικά Χρόνια</a:t>
            </a:r>
          </a:p>
          <a:p>
            <a:pPr lvl="1"/>
            <a:r>
              <a:rPr lang="el-GR" dirty="0"/>
              <a:t>4. Γέλιο και Ιησούς Χριστός</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2708920"/>
            <a:ext cx="8458200" cy="1470025"/>
          </a:xfrm>
        </p:spPr>
        <p:txBody>
          <a:bodyPr>
            <a:normAutofit fontScale="90000"/>
          </a:bodyPr>
          <a:lstStyle/>
          <a:p>
            <a:r>
              <a:rPr lang="el-GR" b="1" dirty="0"/>
              <a:t>ΤΟ ΧΑΜΟΓΕΛΟ ΣΤΟΝ ΙΣΡΑΗΛ</a:t>
            </a:r>
            <a:br>
              <a:rPr lang="el-GR" dirty="0"/>
            </a:br>
            <a:br>
              <a:rPr lang="el-GR" dirty="0"/>
            </a:br>
            <a:br>
              <a:rPr lang="el-GR" dirty="0"/>
            </a:br>
            <a:endParaRPr lang="el-GR" dirty="0"/>
          </a:p>
        </p:txBody>
      </p:sp>
      <p:sp>
        <p:nvSpPr>
          <p:cNvPr id="3" name="2 - Υπότιτλος"/>
          <p:cNvSpPr>
            <a:spLocks noGrp="1"/>
          </p:cNvSpPr>
          <p:nvPr>
            <p:ph type="subTitle" idx="1"/>
          </p:nvPr>
        </p:nvSpPr>
        <p:spPr>
          <a:xfrm>
            <a:off x="457200" y="3899938"/>
            <a:ext cx="8075240" cy="2553398"/>
          </a:xfrm>
        </p:spPr>
        <p:txBody>
          <a:bodyPr>
            <a:normAutofit/>
          </a:bodyPr>
          <a:lstStyle/>
          <a:p>
            <a:endParaRPr lang="el-GR" dirty="0"/>
          </a:p>
          <a:p>
            <a:endParaRPr lang="el-GR"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64088" y="7749480"/>
            <a:ext cx="3383280" cy="877824"/>
          </a:xfrm>
        </p:spPr>
        <p:txBody>
          <a:bodyPr>
            <a:normAutofit/>
          </a:bodyPr>
          <a:lstStyle/>
          <a:p>
            <a:br>
              <a:rPr lang="el-GR" dirty="0"/>
            </a:br>
            <a:endParaRPr lang="el-GR" dirty="0"/>
          </a:p>
        </p:txBody>
      </p:sp>
      <p:sp>
        <p:nvSpPr>
          <p:cNvPr id="4" name="3 - Θέση κειμένου"/>
          <p:cNvSpPr>
            <a:spLocks noGrp="1"/>
          </p:cNvSpPr>
          <p:nvPr>
            <p:ph type="body" idx="2"/>
          </p:nvPr>
        </p:nvSpPr>
        <p:spPr>
          <a:xfrm>
            <a:off x="251520" y="1988840"/>
            <a:ext cx="3888432" cy="4617720"/>
          </a:xfrm>
        </p:spPr>
        <p:txBody>
          <a:bodyPr>
            <a:normAutofit/>
          </a:bodyPr>
          <a:lstStyle/>
          <a:p>
            <a:endParaRPr lang="de-DE" dirty="0"/>
          </a:p>
          <a:p>
            <a:endParaRPr lang="de-DE" dirty="0"/>
          </a:p>
          <a:p>
            <a:pPr algn="just">
              <a:buFont typeface="Arial" charset="0"/>
              <a:buChar char="•"/>
            </a:pPr>
            <a:r>
              <a:rPr lang="el-GR" sz="1600" b="1" i="1" dirty="0"/>
              <a:t>Στην αρχή της αφήγησης των Πατέρων !!!</a:t>
            </a:r>
          </a:p>
          <a:p>
            <a:pPr algn="just">
              <a:buFont typeface="Arial" charset="0"/>
              <a:buChar char="•"/>
            </a:pPr>
            <a:r>
              <a:rPr lang="el-GR" sz="1600" b="1" i="1" dirty="0"/>
              <a:t>Μετά την Περιτομή</a:t>
            </a:r>
          </a:p>
          <a:p>
            <a:pPr algn="just">
              <a:buFont typeface="Arial" charset="0"/>
              <a:buChar char="•"/>
            </a:pPr>
            <a:r>
              <a:rPr lang="el-GR" sz="1600" b="1" i="1" dirty="0" err="1"/>
              <a:t>ΦιλοΞενία</a:t>
            </a:r>
            <a:endParaRPr lang="el-GR" sz="1600" b="1" i="1" dirty="0"/>
          </a:p>
          <a:p>
            <a:pPr algn="just">
              <a:buFont typeface="Arial" charset="0"/>
              <a:buChar char="•"/>
            </a:pPr>
            <a:r>
              <a:rPr lang="el-GR" sz="1600" b="1" i="1" dirty="0"/>
              <a:t>Πριν την Καταστροφή </a:t>
            </a:r>
            <a:r>
              <a:rPr lang="el-GR" b="1" i="1" dirty="0"/>
              <a:t>των Σοδόμων</a:t>
            </a:r>
          </a:p>
          <a:p>
            <a:pPr algn="just">
              <a:buFont typeface="Arial" charset="0"/>
              <a:buChar char="•"/>
            </a:pPr>
            <a:endParaRPr lang="el-GR" b="1" i="1" dirty="0"/>
          </a:p>
          <a:p>
            <a:pPr algn="just">
              <a:buFont typeface="Arial" charset="0"/>
              <a:buChar char="•"/>
            </a:pPr>
            <a:r>
              <a:rPr lang="el-GR" b="1" i="1" dirty="0"/>
              <a:t>«Πάσχων Υιός» (</a:t>
            </a:r>
            <a:r>
              <a:rPr lang="el-GR" b="1" i="1" dirty="0" err="1"/>
              <a:t>Ακεντά</a:t>
            </a:r>
            <a:r>
              <a:rPr lang="el-GR" b="1" i="1" dirty="0"/>
              <a:t> </a:t>
            </a:r>
            <a:r>
              <a:rPr lang="el-GR" b="1" i="1" dirty="0" err="1"/>
              <a:t>Γιτσχάκ</a:t>
            </a:r>
            <a:r>
              <a:rPr lang="el-GR" b="1" i="1" dirty="0"/>
              <a:t>»</a:t>
            </a:r>
          </a:p>
          <a:p>
            <a:pPr algn="just">
              <a:buFont typeface="Arial" charset="0"/>
              <a:buChar char="•"/>
            </a:pPr>
            <a:r>
              <a:rPr lang="el-GR" b="1" i="1" dirty="0"/>
              <a:t>+ Ρεβέκκα</a:t>
            </a:r>
          </a:p>
          <a:p>
            <a:pPr algn="just">
              <a:buFont typeface="Arial" charset="0"/>
              <a:buChar char="•"/>
            </a:pPr>
            <a:endParaRPr lang="el-GR" b="1" i="1" dirty="0"/>
          </a:p>
          <a:p>
            <a:pPr algn="just">
              <a:buFont typeface="Arial" charset="0"/>
              <a:buChar char="•"/>
            </a:pPr>
            <a:endParaRPr lang="el-GR" b="1" i="1" dirty="0"/>
          </a:p>
          <a:p>
            <a:pPr algn="just">
              <a:buFont typeface="Arial" charset="0"/>
              <a:buChar char="•"/>
            </a:pPr>
            <a:r>
              <a:rPr lang="el-GR" b="1" i="1" dirty="0"/>
              <a:t>ΓΕΛΙΟ &lt;  Δυσπιστία + Χαρά</a:t>
            </a:r>
          </a:p>
          <a:p>
            <a:pPr algn="just">
              <a:buFont typeface="Arial" charset="0"/>
              <a:buChar char="•"/>
            </a:pPr>
            <a:r>
              <a:rPr lang="el-GR" b="1" i="1" dirty="0"/>
              <a:t>ΓΕΛΙΟ  + ΠΑΙΔΙΑ</a:t>
            </a:r>
          </a:p>
          <a:p>
            <a:pPr algn="just">
              <a:buFont typeface="Arial" charset="0"/>
              <a:buChar char="•"/>
            </a:pPr>
            <a:endParaRPr lang="el-GR" sz="3600" i="1" dirty="0"/>
          </a:p>
          <a:p>
            <a:endParaRPr lang="el-GR" sz="3600" dirty="0"/>
          </a:p>
        </p:txBody>
      </p:sp>
      <p:sp>
        <p:nvSpPr>
          <p:cNvPr id="3" name="2 - Θέση περιεχομένου"/>
          <p:cNvSpPr>
            <a:spLocks noGrp="1"/>
          </p:cNvSpPr>
          <p:nvPr>
            <p:ph sz="half" idx="1"/>
          </p:nvPr>
        </p:nvSpPr>
        <p:spPr>
          <a:xfrm>
            <a:off x="7956376" y="8613576"/>
            <a:ext cx="1717976" cy="2179752"/>
          </a:xfrm>
        </p:spPr>
        <p:txBody>
          <a:bodyPr>
            <a:normAutofit/>
          </a:bodyPr>
          <a:lstStyle/>
          <a:p>
            <a:pPr>
              <a:buNone/>
            </a:pPr>
            <a:r>
              <a:rPr lang="de-DE" dirty="0"/>
              <a:t> </a:t>
            </a:r>
            <a:endParaRPr lang="el-GR" dirty="0"/>
          </a:p>
          <a:p>
            <a:pPr lvl="0" algn="just">
              <a:buNone/>
            </a:pPr>
            <a:r>
              <a:rPr lang="de-DE" dirty="0"/>
              <a:t>  </a:t>
            </a:r>
            <a:endParaRPr lang="el-GR" dirty="0"/>
          </a:p>
          <a:p>
            <a:endParaRPr lang="el-GR" dirty="0"/>
          </a:p>
        </p:txBody>
      </p:sp>
      <p:pic>
        <p:nvPicPr>
          <p:cNvPr id="56322" name="Picture 2" descr="ΙΣΑΑΚ: ΕΝΑ ΠΑΙΔΙ-ΔΩΡΟ ΤΟΥ ΘΕΟΥ&quot;"/>
          <p:cNvPicPr>
            <a:picLocks noChangeAspect="1" noChangeArrowheads="1"/>
          </p:cNvPicPr>
          <p:nvPr/>
        </p:nvPicPr>
        <p:blipFill>
          <a:blip r:embed="rId3" cstate="print"/>
          <a:srcRect/>
          <a:stretch>
            <a:fillRect/>
          </a:stretch>
        </p:blipFill>
        <p:spPr bwMode="auto">
          <a:xfrm>
            <a:off x="3949033" y="1124744"/>
            <a:ext cx="5083253" cy="3816424"/>
          </a:xfrm>
          <a:prstGeom prst="rect">
            <a:avLst/>
          </a:prstGeom>
          <a:noFill/>
        </p:spPr>
      </p:pic>
      <p:sp>
        <p:nvSpPr>
          <p:cNvPr id="9" name="8 - Ορθογώνιο"/>
          <p:cNvSpPr/>
          <p:nvPr/>
        </p:nvSpPr>
        <p:spPr>
          <a:xfrm>
            <a:off x="323528" y="692696"/>
            <a:ext cx="3816424" cy="1754326"/>
          </a:xfrm>
          <a:prstGeom prst="rect">
            <a:avLst/>
          </a:prstGeom>
        </p:spPr>
        <p:txBody>
          <a:bodyPr wrap="square">
            <a:spAutoFit/>
          </a:bodyPr>
          <a:lstStyle/>
          <a:p>
            <a:r>
              <a:rPr lang="el-GR" b="1" i="1" dirty="0"/>
              <a:t>Ισαάκ = Γέλιο !</a:t>
            </a:r>
          </a:p>
          <a:p>
            <a:r>
              <a:rPr lang="el-GR" i="1" dirty="0" err="1"/>
              <a:t>τσεχόκ</a:t>
            </a:r>
            <a:r>
              <a:rPr lang="el-GR" i="1" dirty="0"/>
              <a:t> / </a:t>
            </a:r>
            <a:r>
              <a:rPr lang="el-GR" i="1" dirty="0" err="1"/>
              <a:t>σεχόκ</a:t>
            </a:r>
            <a:r>
              <a:rPr lang="el-GR" dirty="0"/>
              <a:t>) </a:t>
            </a:r>
            <a:r>
              <a:rPr lang="el-GR" b="1" dirty="0"/>
              <a:t>ονοματοποιημένες</a:t>
            </a:r>
            <a:r>
              <a:rPr lang="el-GR" dirty="0"/>
              <a:t>, μίμηση του ήχου  (όπως τα επιφωνήματα «χο! χο!» και «χα! χα!»). </a:t>
            </a:r>
          </a:p>
          <a:p>
            <a:r>
              <a:rPr lang="el-GR" b="1" i="1" dirty="0"/>
              <a:t> </a:t>
            </a:r>
            <a:endParaRPr lang="el-G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66800"/>
          </a:xfrm>
        </p:spPr>
        <p:txBody>
          <a:bodyPr>
            <a:normAutofit/>
          </a:bodyPr>
          <a:lstStyle/>
          <a:p>
            <a:r>
              <a:rPr lang="en-US" sz="2400" b="1" dirty="0"/>
              <a:t>C</a:t>
            </a:r>
            <a:r>
              <a:rPr lang="el-GR" sz="2400" b="1" dirty="0"/>
              <a:t>.</a:t>
            </a:r>
            <a:r>
              <a:rPr lang="en-US" sz="2400" b="1" dirty="0"/>
              <a:t>H</a:t>
            </a:r>
            <a:r>
              <a:rPr lang="el-GR" sz="2400" b="1" dirty="0"/>
              <a:t>. </a:t>
            </a:r>
            <a:r>
              <a:rPr lang="en-US" sz="2400" b="1" dirty="0"/>
              <a:t>Gordon</a:t>
            </a:r>
            <a:r>
              <a:rPr lang="el-GR" sz="2400" b="1" dirty="0"/>
              <a:t>, </a:t>
            </a:r>
            <a:r>
              <a:rPr lang="el-GR" sz="2400" b="1" i="1" dirty="0" err="1"/>
              <a:t>ὀαριστύς</a:t>
            </a:r>
            <a:r>
              <a:rPr lang="el-GR" sz="2400" i="1" dirty="0"/>
              <a:t> </a:t>
            </a:r>
            <a:endParaRPr lang="el-GR" sz="2200" dirty="0"/>
          </a:p>
        </p:txBody>
      </p:sp>
      <p:sp>
        <p:nvSpPr>
          <p:cNvPr id="3" name="2 - Θέση περιεχομένου"/>
          <p:cNvSpPr>
            <a:spLocks noGrp="1"/>
          </p:cNvSpPr>
          <p:nvPr>
            <p:ph idx="1"/>
          </p:nvPr>
        </p:nvSpPr>
        <p:spPr>
          <a:xfrm>
            <a:off x="251520" y="1484784"/>
            <a:ext cx="8435280" cy="5089752"/>
          </a:xfrm>
        </p:spPr>
        <p:txBody>
          <a:bodyPr>
            <a:normAutofit fontScale="77500" lnSpcReduction="20000"/>
          </a:bodyPr>
          <a:lstStyle/>
          <a:p>
            <a:pPr algn="just"/>
            <a:r>
              <a:rPr lang="el-GR" i="1" dirty="0"/>
              <a:t>Ο Όμηρος χρησιμοποιεί συχνά τη λέξη </a:t>
            </a:r>
            <a:r>
              <a:rPr lang="el-GR" b="1" i="1" dirty="0" err="1"/>
              <a:t>ὀαριστύς</a:t>
            </a:r>
            <a:r>
              <a:rPr lang="el-GR" i="1" dirty="0"/>
              <a:t> («χαριεντισμός», «γλυκό κουβεντολόι») όχι σε σχέση με τον έρωτα, αλλά με τον πόλεμο (Ιλ. Λ 502. Ν 291, 779. Ρ 228. Χ 126-8). Η χρήση της λέξης αυτής για τη μάχη βρίσκει ένα παράλληλο στα εβραϊκά. Η ρίζα </a:t>
            </a:r>
            <a:r>
              <a:rPr lang="en-US" b="1" i="1" dirty="0" err="1"/>
              <a:t>shq</a:t>
            </a:r>
            <a:r>
              <a:rPr lang="el-GR" i="1" dirty="0"/>
              <a:t> (κυριολεκτικά: «</a:t>
            </a:r>
            <a:r>
              <a:rPr lang="el-GR" i="1" dirty="0" err="1"/>
              <a:t>γελῶ</a:t>
            </a:r>
            <a:r>
              <a:rPr lang="el-GR" i="1" dirty="0"/>
              <a:t>») έχει τη σημασία </a:t>
            </a:r>
            <a:r>
              <a:rPr lang="el-GR" b="1" i="1" dirty="0"/>
              <a:t>«παίζω με κάποιον», </a:t>
            </a:r>
            <a:r>
              <a:rPr lang="el-GR" i="1" dirty="0"/>
              <a:t>συμπεριλαμβανομένου και του </a:t>
            </a:r>
            <a:r>
              <a:rPr lang="el-GR" b="1" i="1" dirty="0"/>
              <a:t>ερωτικού χαριεντισμού</a:t>
            </a:r>
            <a:r>
              <a:rPr lang="el-GR" i="1" baseline="30000" dirty="0"/>
              <a:t>.</a:t>
            </a:r>
            <a:r>
              <a:rPr lang="el-GR" i="1" dirty="0"/>
              <a:t> </a:t>
            </a:r>
            <a:r>
              <a:rPr lang="el-GR" i="1" dirty="0" err="1"/>
              <a:t>πρβλ</a:t>
            </a:r>
            <a:r>
              <a:rPr lang="el-GR" i="1" dirty="0"/>
              <a:t>. την περίπτωση του Ισαάκ και της γυναίκας του, της Ρεβέκκας, στη Γένεση </a:t>
            </a:r>
            <a:r>
              <a:rPr lang="el-GR" b="1" i="1" dirty="0"/>
              <a:t>(26, 8). </a:t>
            </a:r>
            <a:r>
              <a:rPr lang="el-GR" i="1" dirty="0"/>
              <a:t>Αυτή η λέξη αφορά </a:t>
            </a:r>
            <a:r>
              <a:rPr lang="el-GR" b="1" i="1" dirty="0"/>
              <a:t>στον θανατηφόρο αγώνα </a:t>
            </a:r>
            <a:r>
              <a:rPr lang="el-GR" i="1" dirty="0"/>
              <a:t>στο Β' </a:t>
            </a:r>
            <a:r>
              <a:rPr lang="el-GR" i="1" dirty="0" err="1"/>
              <a:t>Βασ</a:t>
            </a:r>
            <a:r>
              <a:rPr lang="el-GR" i="1" dirty="0"/>
              <a:t>. 2,14, όπου ο </a:t>
            </a:r>
            <a:r>
              <a:rPr lang="el-GR" i="1" dirty="0" err="1"/>
              <a:t>Αβεννήρ</a:t>
            </a:r>
            <a:r>
              <a:rPr lang="el-GR" i="1" dirty="0"/>
              <a:t> είπε στον </a:t>
            </a:r>
            <a:r>
              <a:rPr lang="el-GR" i="1" dirty="0" err="1"/>
              <a:t>Ιωάβ</a:t>
            </a:r>
            <a:r>
              <a:rPr lang="el-GR" i="1" dirty="0"/>
              <a:t>: «Άφησε τους νέους να σηκωθούν και να παίξουν (!) μπροστά μας». Το «παιχνίδια είχε ως αποτέλεσμα να σκοτωθούν όλοι οι αντίπαλοι</a:t>
            </a:r>
            <a:r>
              <a:rPr lang="el-GR" dirty="0"/>
              <a:t>. </a:t>
            </a:r>
          </a:p>
          <a:p>
            <a:pPr algn="just"/>
            <a:endParaRPr lang="el-GR" i="1" dirty="0"/>
          </a:p>
          <a:p>
            <a:pPr algn="just"/>
            <a:r>
              <a:rPr lang="el-GR" sz="2300" i="1" dirty="0" err="1"/>
              <a:t>Ὅμηρος</a:t>
            </a:r>
            <a:r>
              <a:rPr lang="el-GR" sz="2300" i="1" dirty="0"/>
              <a:t> </a:t>
            </a:r>
            <a:r>
              <a:rPr lang="el-GR" sz="2300" i="1" dirty="0" err="1"/>
              <a:t>καί</a:t>
            </a:r>
            <a:r>
              <a:rPr lang="el-GR" sz="2300" i="1" dirty="0"/>
              <a:t> Βίβλος. Ἡ καταγωγή </a:t>
            </a:r>
            <a:r>
              <a:rPr lang="el-GR" sz="2300" i="1" dirty="0" err="1"/>
              <a:t>καί</a:t>
            </a:r>
            <a:r>
              <a:rPr lang="el-GR" sz="2300" i="1" dirty="0"/>
              <a:t> ο χαρακτήρας </a:t>
            </a:r>
            <a:r>
              <a:rPr lang="el-GR" sz="2300" i="1" dirty="0" err="1"/>
              <a:t>τῆς</a:t>
            </a:r>
            <a:r>
              <a:rPr lang="el-GR" sz="2300" i="1" dirty="0"/>
              <a:t> λογοτεχνίας </a:t>
            </a:r>
            <a:r>
              <a:rPr lang="el-GR" sz="2300" i="1" dirty="0" err="1"/>
              <a:t>τῆς</a:t>
            </a:r>
            <a:r>
              <a:rPr lang="el-GR" sz="2300" i="1" dirty="0"/>
              <a:t> </a:t>
            </a:r>
            <a:r>
              <a:rPr lang="el-GR" sz="2300" i="1" dirty="0" err="1"/>
              <a:t>Ἀνατολικῆς</a:t>
            </a:r>
            <a:r>
              <a:rPr lang="el-GR" sz="2300" i="1" dirty="0"/>
              <a:t> Μεσογείου</a:t>
            </a:r>
            <a:r>
              <a:rPr lang="el-GR" sz="2300" dirty="0"/>
              <a:t> (Δ.Ι. </a:t>
            </a:r>
            <a:r>
              <a:rPr lang="el-GR" sz="2300" dirty="0" err="1"/>
              <a:t>Ἰακώβ</a:t>
            </a:r>
            <a:r>
              <a:rPr lang="el-GR" sz="2300" dirty="0"/>
              <a:t> &amp; Θ. </a:t>
            </a:r>
            <a:r>
              <a:rPr lang="el-GR" sz="2300" dirty="0" err="1"/>
              <a:t>Πολύχρου</a:t>
            </a:r>
            <a:r>
              <a:rPr lang="el-GR" sz="2300" dirty="0"/>
              <a:t>, </a:t>
            </a:r>
            <a:r>
              <a:rPr lang="el-GR" sz="2300" dirty="0" err="1"/>
              <a:t>Μετάφρ</a:t>
            </a:r>
            <a:r>
              <a:rPr lang="el-GR" sz="2300" dirty="0"/>
              <a:t>.).Αθήνα: Καρδαμίτσα 1990. (Το πρωτότυπο έργο δημοσιεύθηκε το 1955), 115-116</a:t>
            </a:r>
            <a:r>
              <a:rPr lang="el-GR" dirty="0"/>
              <a:t>.</a:t>
            </a:r>
          </a:p>
          <a:p>
            <a:pPr algn="just">
              <a:buNone/>
            </a:pPr>
            <a:endParaRPr lang="el-GR" dirty="0"/>
          </a:p>
          <a:p>
            <a:endParaRPr lang="el-G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64088" y="7749480"/>
            <a:ext cx="3383280" cy="877824"/>
          </a:xfrm>
        </p:spPr>
        <p:txBody>
          <a:bodyPr>
            <a:normAutofit/>
          </a:bodyPr>
          <a:lstStyle/>
          <a:p>
            <a:br>
              <a:rPr lang="el-GR" dirty="0"/>
            </a:br>
            <a:endParaRPr lang="el-GR" dirty="0"/>
          </a:p>
        </p:txBody>
      </p:sp>
      <p:sp>
        <p:nvSpPr>
          <p:cNvPr id="4" name="3 - Θέση κειμένου"/>
          <p:cNvSpPr>
            <a:spLocks noGrp="1"/>
          </p:cNvSpPr>
          <p:nvPr>
            <p:ph type="body" idx="2"/>
          </p:nvPr>
        </p:nvSpPr>
        <p:spPr>
          <a:xfrm>
            <a:off x="827584" y="1268760"/>
            <a:ext cx="4176464" cy="4617720"/>
          </a:xfrm>
        </p:spPr>
        <p:txBody>
          <a:bodyPr>
            <a:normAutofit/>
          </a:bodyPr>
          <a:lstStyle/>
          <a:p>
            <a:endParaRPr lang="de-DE" dirty="0"/>
          </a:p>
          <a:p>
            <a:endParaRPr lang="de-DE" dirty="0"/>
          </a:p>
          <a:p>
            <a:pPr algn="just">
              <a:buFont typeface="Arial" charset="0"/>
              <a:buChar char="•"/>
            </a:pPr>
            <a:endParaRPr lang="el-GR" sz="3600" i="1" dirty="0"/>
          </a:p>
          <a:p>
            <a:endParaRPr lang="el-GR" sz="3600" dirty="0"/>
          </a:p>
        </p:txBody>
      </p:sp>
      <p:sp>
        <p:nvSpPr>
          <p:cNvPr id="3" name="2 - Θέση περιεχομένου"/>
          <p:cNvSpPr>
            <a:spLocks noGrp="1"/>
          </p:cNvSpPr>
          <p:nvPr>
            <p:ph sz="half" idx="1"/>
          </p:nvPr>
        </p:nvSpPr>
        <p:spPr>
          <a:xfrm>
            <a:off x="7956376" y="8613576"/>
            <a:ext cx="1717976" cy="2179752"/>
          </a:xfrm>
        </p:spPr>
        <p:txBody>
          <a:bodyPr>
            <a:normAutofit/>
          </a:bodyPr>
          <a:lstStyle/>
          <a:p>
            <a:pPr>
              <a:buNone/>
            </a:pPr>
            <a:r>
              <a:rPr lang="de-DE" dirty="0"/>
              <a:t> </a:t>
            </a:r>
            <a:endParaRPr lang="el-GR" dirty="0"/>
          </a:p>
          <a:p>
            <a:pPr lvl="0" algn="just">
              <a:buNone/>
            </a:pPr>
            <a:r>
              <a:rPr lang="de-DE" dirty="0"/>
              <a:t>  </a:t>
            </a:r>
            <a:endParaRPr lang="el-GR" dirty="0"/>
          </a:p>
          <a:p>
            <a:endParaRPr lang="el-GR" dirty="0"/>
          </a:p>
        </p:txBody>
      </p:sp>
      <p:sp>
        <p:nvSpPr>
          <p:cNvPr id="58370" name="AutoShape 2" descr="The Creation of Adam - Wikipedia"/>
          <p:cNvSpPr>
            <a:spLocks noChangeAspect="1" noChangeArrowheads="1"/>
          </p:cNvSpPr>
          <p:nvPr/>
        </p:nvSpPr>
        <p:spPr bwMode="auto">
          <a:xfrm>
            <a:off x="155575" y="-693738"/>
            <a:ext cx="3181350" cy="1447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8372" name="AutoShape 4" descr="The Creation of Adam - Wikipedia"/>
          <p:cNvSpPr>
            <a:spLocks noChangeAspect="1" noChangeArrowheads="1"/>
          </p:cNvSpPr>
          <p:nvPr/>
        </p:nvSpPr>
        <p:spPr bwMode="auto">
          <a:xfrm>
            <a:off x="155575" y="-693738"/>
            <a:ext cx="3181350" cy="1447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8374" name="Picture 6" descr="The Creation of Adam - Wikipedia"/>
          <p:cNvPicPr>
            <a:picLocks noChangeAspect="1" noChangeArrowheads="1"/>
          </p:cNvPicPr>
          <p:nvPr/>
        </p:nvPicPr>
        <p:blipFill>
          <a:blip r:embed="rId3" cstate="print"/>
          <a:srcRect/>
          <a:stretch>
            <a:fillRect/>
          </a:stretch>
        </p:blipFill>
        <p:spPr bwMode="auto">
          <a:xfrm>
            <a:off x="467212" y="764703"/>
            <a:ext cx="8209244" cy="3653113"/>
          </a:xfrm>
          <a:prstGeom prst="rect">
            <a:avLst/>
          </a:prstGeom>
          <a:noFill/>
        </p:spPr>
      </p:pic>
      <p:sp>
        <p:nvSpPr>
          <p:cNvPr id="11" name="10 - Ορθογώνιο"/>
          <p:cNvSpPr/>
          <p:nvPr/>
        </p:nvSpPr>
        <p:spPr>
          <a:xfrm>
            <a:off x="539552" y="4509120"/>
            <a:ext cx="8208912" cy="2031325"/>
          </a:xfrm>
          <a:prstGeom prst="rect">
            <a:avLst/>
          </a:prstGeom>
        </p:spPr>
        <p:txBody>
          <a:bodyPr wrap="square">
            <a:spAutoFit/>
          </a:bodyPr>
          <a:lstStyle/>
          <a:p>
            <a:pPr algn="just"/>
            <a:r>
              <a:rPr lang="el-GR" b="1" i="1" dirty="0"/>
              <a:t>Σοφία</a:t>
            </a:r>
            <a:r>
              <a:rPr lang="en-US" b="1" i="1" dirty="0"/>
              <a:t> &lt; </a:t>
            </a:r>
            <a:r>
              <a:rPr lang="en-US" b="1" i="1" dirty="0" err="1"/>
              <a:t>Maat</a:t>
            </a:r>
            <a:r>
              <a:rPr lang="de-DE" b="1" i="1" dirty="0"/>
              <a:t> </a:t>
            </a:r>
            <a:r>
              <a:rPr lang="el-GR" b="1" i="1" dirty="0"/>
              <a:t> = Τότε ήμουν κοντά του σαν μικρό παιδί; κι ήμουν η καθημερινή [του] </a:t>
            </a:r>
            <a:r>
              <a:rPr lang="en-US" b="1" i="1" dirty="0"/>
              <a:t> </a:t>
            </a:r>
            <a:r>
              <a:rPr lang="el-GR" b="1" i="1" dirty="0"/>
              <a:t>ευχαρίστηση</a:t>
            </a:r>
            <a:r>
              <a:rPr lang="en-US" b="1" i="1" dirty="0"/>
              <a:t> </a:t>
            </a:r>
            <a:r>
              <a:rPr lang="el-GR" b="1" i="1" dirty="0"/>
              <a:t>, ενώ στην παρουσία </a:t>
            </a:r>
            <a:r>
              <a:rPr lang="en-US" b="1" i="1" dirty="0"/>
              <a:t>T</a:t>
            </a:r>
            <a:r>
              <a:rPr lang="el-GR" b="1" i="1" dirty="0"/>
              <a:t>ου χαιρόμουν </a:t>
            </a:r>
            <a:r>
              <a:rPr lang="el-GR" b="1" i="1" dirty="0" err="1"/>
              <a:t>αατάπαυστα</a:t>
            </a:r>
            <a:r>
              <a:rPr lang="el-GR" b="1" i="1" dirty="0"/>
              <a:t>· χαιρόμουν στης δικής του γης την οικουμένη κι ήμουν ευτυχισμένη στους ανθρώπους ανάμεσα  </a:t>
            </a:r>
            <a:r>
              <a:rPr lang="en-US" b="1" dirty="0"/>
              <a:t>(</a:t>
            </a:r>
            <a:r>
              <a:rPr lang="el-GR" b="1" dirty="0"/>
              <a:t>Παροιμίες 8, 30</a:t>
            </a:r>
            <a:r>
              <a:rPr lang="en-US" b="1" dirty="0"/>
              <a:t>)</a:t>
            </a:r>
            <a:endParaRPr lang="el-GR" b="1" dirty="0"/>
          </a:p>
          <a:p>
            <a:pPr algn="just"/>
            <a:endParaRPr lang="el-GR" b="1" i="1" dirty="0"/>
          </a:p>
          <a:p>
            <a:pPr algn="just"/>
            <a:r>
              <a:rPr lang="el-GR" b="1" i="1" dirty="0"/>
              <a:t>Μιχαήλ </a:t>
            </a:r>
            <a:r>
              <a:rPr lang="el-GR" b="1" i="1" dirty="0" err="1"/>
              <a:t>Άντζελο</a:t>
            </a:r>
            <a:r>
              <a:rPr lang="el-GR" b="1" i="1" dirty="0"/>
              <a:t> </a:t>
            </a:r>
            <a:r>
              <a:rPr lang="en-US" dirty="0">
                <a:hlinkClick r:id="rId4"/>
              </a:rPr>
              <a:t>Sistine Chapel</a:t>
            </a:r>
            <a:r>
              <a:rPr lang="el-GR" dirty="0"/>
              <a:t>  (1508-1512)</a:t>
            </a:r>
            <a:endParaRPr lang="el-GR" b="1" i="1" dirty="0"/>
          </a:p>
          <a:p>
            <a:pPr algn="just"/>
            <a:r>
              <a:rPr lang="en-US" dirty="0">
                <a:hlinkClick r:id="rId5"/>
              </a:rPr>
              <a:t>https://en.wikipedia.org/wiki/The_Creation_of_Adam</a:t>
            </a:r>
            <a:r>
              <a:rPr lang="el-GR" dirty="0"/>
              <a:t> </a:t>
            </a:r>
            <a:r>
              <a:rPr lang="de-DE" dirty="0"/>
              <a:t>+ Vergil</a:t>
            </a:r>
            <a:endParaRPr lang="el-G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just"/>
            <a:r>
              <a:rPr lang="en-US" dirty="0"/>
              <a:t>Felix Nussbaum “</a:t>
            </a:r>
            <a:r>
              <a:rPr lang="en-US" dirty="0" err="1"/>
              <a:t>Maler</a:t>
            </a:r>
            <a:r>
              <a:rPr lang="en-US" dirty="0"/>
              <a:t> </a:t>
            </a:r>
            <a:r>
              <a:rPr lang="en-US" dirty="0" err="1"/>
              <a:t>im</a:t>
            </a:r>
            <a:r>
              <a:rPr lang="en-US" dirty="0"/>
              <a:t> Atelier” </a:t>
            </a:r>
            <a:br>
              <a:rPr lang="el-GR" dirty="0"/>
            </a:br>
            <a:r>
              <a:rPr lang="en-US" dirty="0"/>
              <a:t>1906-1944 Auschwitz</a:t>
            </a:r>
            <a:endParaRPr lang="el-GR" dirty="0"/>
          </a:p>
        </p:txBody>
      </p:sp>
      <p:sp>
        <p:nvSpPr>
          <p:cNvPr id="3" name="2 - Θέση κειμένου"/>
          <p:cNvSpPr>
            <a:spLocks noGrp="1"/>
          </p:cNvSpPr>
          <p:nvPr>
            <p:ph type="body" idx="2"/>
          </p:nvPr>
        </p:nvSpPr>
        <p:spPr/>
        <p:txBody>
          <a:bodyPr/>
          <a:lstStyle/>
          <a:p>
            <a:endParaRPr lang="en-US" dirty="0"/>
          </a:p>
          <a:p>
            <a:endParaRPr lang="en-US" dirty="0"/>
          </a:p>
          <a:p>
            <a:pPr algn="just"/>
            <a:r>
              <a:rPr lang="en-US" sz="2800" dirty="0"/>
              <a:t>“</a:t>
            </a:r>
            <a:r>
              <a:rPr lang="en-US" sz="2800" dirty="0" err="1"/>
              <a:t>Komm</a:t>
            </a:r>
            <a:r>
              <a:rPr lang="en-US" sz="2800" dirty="0"/>
              <a:t> </a:t>
            </a:r>
            <a:r>
              <a:rPr lang="en-US" sz="2800" dirty="0" err="1"/>
              <a:t>mein</a:t>
            </a:r>
            <a:r>
              <a:rPr lang="en-US" sz="2800" dirty="0"/>
              <a:t> Freund </a:t>
            </a:r>
            <a:r>
              <a:rPr lang="en-US" sz="2800" dirty="0" err="1"/>
              <a:t>der</a:t>
            </a:r>
            <a:r>
              <a:rPr lang="en-US" sz="2800" dirty="0"/>
              <a:t> </a:t>
            </a:r>
            <a:r>
              <a:rPr lang="en-US" sz="2800" dirty="0" err="1"/>
              <a:t>Braut</a:t>
            </a:r>
            <a:r>
              <a:rPr lang="en-US" sz="2800" dirty="0"/>
              <a:t> </a:t>
            </a:r>
            <a:r>
              <a:rPr lang="en-US" sz="2800" dirty="0" err="1"/>
              <a:t>entgegen</a:t>
            </a:r>
            <a:r>
              <a:rPr lang="en-US" sz="2800" dirty="0"/>
              <a:t>”</a:t>
            </a:r>
          </a:p>
          <a:p>
            <a:r>
              <a:rPr lang="en-US" sz="2800" b="1" dirty="0"/>
              <a:t>Lied </a:t>
            </a:r>
            <a:r>
              <a:rPr lang="en-US" sz="2800" b="1" dirty="0" err="1"/>
              <a:t>der</a:t>
            </a:r>
            <a:r>
              <a:rPr lang="en-US" sz="2800" b="1" dirty="0"/>
              <a:t> </a:t>
            </a:r>
            <a:r>
              <a:rPr lang="en-US" sz="2800" b="1" dirty="0" err="1"/>
              <a:t>Sabbatliturgie</a:t>
            </a:r>
            <a:endParaRPr lang="en-US" sz="2800" b="1" dirty="0"/>
          </a:p>
          <a:p>
            <a:endParaRPr lang="en-US" sz="2800" dirty="0"/>
          </a:p>
          <a:p>
            <a:r>
              <a:rPr lang="el-GR" sz="2800" i="1" dirty="0">
                <a:solidFill>
                  <a:srgbClr val="C00000"/>
                </a:solidFill>
              </a:rPr>
              <a:t>Αχ Ουρανέ Όχι Δεν θα πω το ΝΑΙ!</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91680" y="1412776"/>
            <a:ext cx="5451125" cy="4464496"/>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7499176" cy="653008"/>
          </a:xfrm>
        </p:spPr>
        <p:txBody>
          <a:bodyPr>
            <a:normAutofit fontScale="90000"/>
          </a:bodyPr>
          <a:lstStyle/>
          <a:p>
            <a:br>
              <a:rPr lang="el-GR" b="1" dirty="0"/>
            </a:br>
            <a:br>
              <a:rPr lang="el-GR" b="1" dirty="0"/>
            </a:br>
            <a:r>
              <a:rPr lang="el-GR" b="1" dirty="0"/>
              <a:t> Φίλων και Γέλιο (</a:t>
            </a:r>
            <a:r>
              <a:rPr lang="en-US" sz="2000" dirty="0"/>
              <a:t>A</a:t>
            </a:r>
            <a:r>
              <a:rPr lang="el-GR" sz="2000" dirty="0" err="1"/>
              <a:t>βραάμ</a:t>
            </a:r>
            <a:r>
              <a:rPr lang="en-US" sz="2000" dirty="0"/>
              <a:t> </a:t>
            </a:r>
            <a:r>
              <a:rPr lang="el-GR" sz="2000" dirty="0"/>
              <a:t>1:201-209) </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251520" y="1340768"/>
            <a:ext cx="8435280" cy="5233768"/>
          </a:xfrm>
        </p:spPr>
        <p:txBody>
          <a:bodyPr>
            <a:noAutofit/>
          </a:bodyPr>
          <a:lstStyle/>
          <a:p>
            <a:pPr algn="just">
              <a:buNone/>
            </a:pPr>
            <a:r>
              <a:rPr lang="de-DE" dirty="0"/>
              <a:t> </a:t>
            </a:r>
            <a:r>
              <a:rPr lang="el-GR" sz="2400" dirty="0"/>
              <a:t>*Ὁ </a:t>
            </a:r>
            <a:r>
              <a:rPr lang="el-GR" sz="2400" dirty="0" err="1"/>
              <a:t>μελλήσας</a:t>
            </a:r>
            <a:r>
              <a:rPr lang="el-GR" sz="2400" dirty="0"/>
              <a:t> </a:t>
            </a:r>
            <a:r>
              <a:rPr lang="el-GR" sz="2400" dirty="0" err="1"/>
              <a:t>σφαγιάζεσθαι</a:t>
            </a:r>
            <a:r>
              <a:rPr lang="el-GR" sz="2400" dirty="0"/>
              <a:t> </a:t>
            </a:r>
            <a:r>
              <a:rPr lang="el-GR" sz="2400" dirty="0" err="1"/>
              <a:t>καλεῖται</a:t>
            </a:r>
            <a:r>
              <a:rPr lang="el-GR" sz="2400" dirty="0"/>
              <a:t> </a:t>
            </a:r>
            <a:r>
              <a:rPr lang="el-GR" sz="2400" dirty="0" err="1"/>
              <a:t>Χαλδαϊστὶ</a:t>
            </a:r>
            <a:r>
              <a:rPr lang="el-GR" sz="2400" dirty="0"/>
              <a:t> </a:t>
            </a:r>
            <a:r>
              <a:rPr lang="el-GR" sz="2400" dirty="0" err="1"/>
              <a:t>μὲν</a:t>
            </a:r>
            <a:r>
              <a:rPr lang="el-GR" sz="2400" dirty="0"/>
              <a:t> </a:t>
            </a:r>
            <a:r>
              <a:rPr lang="el-GR" sz="2400" i="1" dirty="0" err="1"/>
              <a:t>Ἰσαάκ</a:t>
            </a:r>
            <a:r>
              <a:rPr lang="el-GR" sz="2400" i="1" dirty="0"/>
              <a:t>,</a:t>
            </a:r>
            <a:r>
              <a:rPr lang="el-GR" sz="2400" dirty="0"/>
              <a:t> </a:t>
            </a:r>
            <a:r>
              <a:rPr lang="el-GR" sz="2400" dirty="0" err="1"/>
              <a:t>Ἑλληνιστὶ</a:t>
            </a:r>
            <a:r>
              <a:rPr lang="el-GR" sz="2400" dirty="0"/>
              <a:t> </a:t>
            </a:r>
            <a:r>
              <a:rPr lang="el-GR" sz="2400" dirty="0" err="1"/>
              <a:t>δὲ</a:t>
            </a:r>
            <a:r>
              <a:rPr lang="el-GR" sz="2400" dirty="0"/>
              <a:t> </a:t>
            </a:r>
            <a:r>
              <a:rPr lang="el-GR" sz="2400" dirty="0" err="1"/>
              <a:t>μεταληφθέντος</a:t>
            </a:r>
            <a:r>
              <a:rPr lang="el-GR" sz="2400" dirty="0"/>
              <a:t> </a:t>
            </a:r>
            <a:r>
              <a:rPr lang="el-GR" sz="2400" dirty="0" err="1"/>
              <a:t>τοῦ</a:t>
            </a:r>
            <a:r>
              <a:rPr lang="el-GR" sz="2400" dirty="0"/>
              <a:t> </a:t>
            </a:r>
            <a:r>
              <a:rPr lang="el-GR" sz="2400" dirty="0" err="1"/>
              <a:t>ὀνόματος</a:t>
            </a:r>
            <a:r>
              <a:rPr lang="el-GR" sz="2400" dirty="0"/>
              <a:t> "</a:t>
            </a:r>
            <a:r>
              <a:rPr lang="el-GR" sz="2400" b="1" i="1" cap="all" dirty="0" err="1"/>
              <a:t>γ</a:t>
            </a:r>
            <a:r>
              <a:rPr lang="el-GR" sz="2400" b="1" i="1" dirty="0" err="1"/>
              <a:t>έλως</a:t>
            </a:r>
            <a:r>
              <a:rPr lang="el-GR" sz="2400" dirty="0"/>
              <a:t>·" </a:t>
            </a:r>
            <a:r>
              <a:rPr lang="el-GR" sz="2400" b="1" i="1" cap="all" dirty="0" err="1"/>
              <a:t>γ</a:t>
            </a:r>
            <a:r>
              <a:rPr lang="el-GR" sz="2400" b="1" i="1" dirty="0" err="1"/>
              <a:t>έλως</a:t>
            </a:r>
            <a:r>
              <a:rPr lang="el-GR" sz="2400" b="1" i="1" dirty="0"/>
              <a:t> </a:t>
            </a:r>
            <a:r>
              <a:rPr lang="el-GR" sz="2400" b="1" i="1" dirty="0" err="1"/>
              <a:t>δ᾽</a:t>
            </a:r>
            <a:r>
              <a:rPr lang="el-GR" sz="2400" b="1" i="1" dirty="0"/>
              <a:t> </a:t>
            </a:r>
            <a:r>
              <a:rPr lang="el-GR" sz="2400" b="1" i="1" dirty="0" err="1"/>
              <a:t>οὐχ</a:t>
            </a:r>
            <a:r>
              <a:rPr lang="el-GR" sz="2400" b="1" i="1" dirty="0"/>
              <a:t> ὁ </a:t>
            </a:r>
            <a:r>
              <a:rPr lang="el-GR" sz="2400" b="1" i="1" dirty="0" err="1"/>
              <a:t>κατὰ</a:t>
            </a:r>
            <a:r>
              <a:rPr lang="el-GR" sz="2400" b="1" i="1" dirty="0"/>
              <a:t> </a:t>
            </a:r>
            <a:r>
              <a:rPr lang="el-GR" sz="2400" b="1" i="1" dirty="0" err="1"/>
              <a:t>παιδιὰν</a:t>
            </a:r>
            <a:r>
              <a:rPr lang="el-GR" sz="2400" b="1" i="1" dirty="0"/>
              <a:t> </a:t>
            </a:r>
            <a:r>
              <a:rPr lang="el-GR" sz="2400" b="1" i="1" dirty="0" err="1"/>
              <a:t>ἐγγινόμενος</a:t>
            </a:r>
            <a:r>
              <a:rPr lang="el-GR" sz="2400" b="1" i="1" dirty="0"/>
              <a:t> </a:t>
            </a:r>
            <a:r>
              <a:rPr lang="el-GR" sz="2400" b="1" i="1" dirty="0" err="1"/>
              <a:t>σώματι</a:t>
            </a:r>
            <a:r>
              <a:rPr lang="el-GR" sz="2400" b="1" i="1" dirty="0"/>
              <a:t> </a:t>
            </a:r>
            <a:r>
              <a:rPr lang="el-GR" sz="2400" b="1" i="1" dirty="0" err="1"/>
              <a:t>παραλαμβάνεται</a:t>
            </a:r>
            <a:r>
              <a:rPr lang="el-GR" sz="2400" b="1" i="1" dirty="0"/>
              <a:t> </a:t>
            </a:r>
            <a:r>
              <a:rPr lang="el-GR" sz="2400" b="1" i="1" dirty="0" err="1"/>
              <a:t>τὰ</a:t>
            </a:r>
            <a:r>
              <a:rPr lang="el-GR" sz="2400" b="1" i="1" dirty="0"/>
              <a:t> </a:t>
            </a:r>
            <a:r>
              <a:rPr lang="el-GR" sz="2400" b="1" i="1" dirty="0" err="1"/>
              <a:t>νῦν</a:t>
            </a:r>
            <a:r>
              <a:rPr lang="el-GR" sz="2400" b="1" i="1" dirty="0"/>
              <a:t>, </a:t>
            </a:r>
            <a:r>
              <a:rPr lang="el-GR" sz="2400" b="1" i="1" u="sng" dirty="0" err="1"/>
              <a:t>ἀλλ᾽</a:t>
            </a:r>
            <a:r>
              <a:rPr lang="el-GR" sz="2400" b="1" i="1" u="sng" dirty="0"/>
              <a:t> ἡ </a:t>
            </a:r>
            <a:r>
              <a:rPr lang="el-GR" sz="2400" b="1" i="1" u="sng" dirty="0" err="1"/>
              <a:t>κατὰ</a:t>
            </a:r>
            <a:r>
              <a:rPr lang="el-GR" sz="2400" b="1" i="1" u="sng" dirty="0"/>
              <a:t> </a:t>
            </a:r>
            <a:r>
              <a:rPr lang="el-GR" sz="2400" b="1" i="1" u="sng" dirty="0" err="1"/>
              <a:t>διάνοιαν</a:t>
            </a:r>
            <a:r>
              <a:rPr lang="el-GR" sz="2400" b="1" i="1" u="sng" dirty="0"/>
              <a:t> </a:t>
            </a:r>
            <a:r>
              <a:rPr lang="el-GR" sz="2400" b="1" i="1" u="sng" dirty="0" err="1"/>
              <a:t>εὐπάθεια</a:t>
            </a:r>
            <a:r>
              <a:rPr lang="el-GR" sz="2400" b="1" i="1" u="sng" dirty="0"/>
              <a:t> </a:t>
            </a:r>
            <a:r>
              <a:rPr lang="el-GR" sz="2400" b="1" i="1" u="sng" dirty="0" err="1"/>
              <a:t>καὶ</a:t>
            </a:r>
            <a:r>
              <a:rPr lang="el-GR" sz="2400" b="1" i="1" u="sng" dirty="0"/>
              <a:t> </a:t>
            </a:r>
            <a:r>
              <a:rPr lang="el-GR" sz="2400" b="1" i="1" u="sng" dirty="0" err="1"/>
              <a:t>χαρά</a:t>
            </a:r>
            <a:r>
              <a:rPr lang="el-GR" sz="2400" b="1" i="1" u="sng" dirty="0"/>
              <a:t>.</a:t>
            </a:r>
            <a:r>
              <a:rPr lang="el-GR" sz="2400" dirty="0"/>
              <a:t> </a:t>
            </a:r>
          </a:p>
          <a:p>
            <a:pPr algn="just">
              <a:buNone/>
            </a:pPr>
            <a:r>
              <a:rPr lang="el-GR" sz="2400" baseline="30000" dirty="0"/>
              <a:t>202</a:t>
            </a:r>
            <a:r>
              <a:rPr lang="el-GR" sz="2400" cap="all" dirty="0"/>
              <a:t>τ</a:t>
            </a:r>
            <a:r>
              <a:rPr lang="el-GR" sz="2400" dirty="0"/>
              <a:t>αύτην ὁ </a:t>
            </a:r>
            <a:r>
              <a:rPr lang="el-GR" sz="2400" dirty="0" err="1"/>
              <a:t>σοφὸς</a:t>
            </a:r>
            <a:r>
              <a:rPr lang="el-GR" sz="2400" dirty="0"/>
              <a:t> </a:t>
            </a:r>
            <a:r>
              <a:rPr lang="el-GR" sz="2400" b="1" i="1" dirty="0" err="1"/>
              <a:t>ἱερουργεῖν</a:t>
            </a:r>
            <a:r>
              <a:rPr lang="el-GR" sz="2400" b="1" i="1" dirty="0"/>
              <a:t> </a:t>
            </a:r>
            <a:r>
              <a:rPr lang="el-GR" sz="2400" dirty="0" err="1"/>
              <a:t>λέγεται</a:t>
            </a:r>
            <a:r>
              <a:rPr lang="el-GR" sz="2400" dirty="0"/>
              <a:t> </a:t>
            </a:r>
            <a:r>
              <a:rPr lang="el-GR" sz="2400" dirty="0" err="1"/>
              <a:t>δεόντως</a:t>
            </a:r>
            <a:r>
              <a:rPr lang="el-GR" sz="2400" dirty="0"/>
              <a:t> </a:t>
            </a:r>
            <a:r>
              <a:rPr lang="el-GR" sz="2400" cap="all" dirty="0" err="1"/>
              <a:t>θ</a:t>
            </a:r>
            <a:r>
              <a:rPr lang="el-GR" sz="2400" dirty="0" err="1"/>
              <a:t>εῷ</a:t>
            </a:r>
            <a:r>
              <a:rPr lang="el-GR" sz="2400" dirty="0"/>
              <a:t>, </a:t>
            </a:r>
            <a:r>
              <a:rPr lang="el-GR" sz="2400" dirty="0" err="1"/>
              <a:t>διὰ</a:t>
            </a:r>
            <a:r>
              <a:rPr lang="el-GR" sz="2400" dirty="0"/>
              <a:t> </a:t>
            </a:r>
            <a:r>
              <a:rPr lang="el-GR" sz="2400" dirty="0" err="1"/>
              <a:t>συμβόλου</a:t>
            </a:r>
            <a:r>
              <a:rPr lang="el-GR" sz="2400" dirty="0"/>
              <a:t> </a:t>
            </a:r>
            <a:r>
              <a:rPr lang="el-GR" sz="2400" dirty="0" err="1"/>
              <a:t>παριστάς</a:t>
            </a:r>
            <a:r>
              <a:rPr lang="el-GR" sz="2400" dirty="0"/>
              <a:t>, </a:t>
            </a:r>
            <a:r>
              <a:rPr lang="el-GR" sz="2400" dirty="0" err="1"/>
              <a:t>ὅτι</a:t>
            </a:r>
            <a:r>
              <a:rPr lang="el-GR" sz="2400" dirty="0"/>
              <a:t> </a:t>
            </a:r>
            <a:r>
              <a:rPr lang="el-GR" sz="2400" b="1" i="1" dirty="0" err="1"/>
              <a:t>τὸ</a:t>
            </a:r>
            <a:r>
              <a:rPr lang="el-GR" sz="2400" b="1" i="1" dirty="0"/>
              <a:t> </a:t>
            </a:r>
            <a:r>
              <a:rPr lang="el-GR" sz="2400" b="1" i="1" dirty="0" err="1"/>
              <a:t>χαίρειν</a:t>
            </a:r>
            <a:r>
              <a:rPr lang="el-GR" sz="2400" b="1" i="1" dirty="0"/>
              <a:t> </a:t>
            </a:r>
            <a:r>
              <a:rPr lang="el-GR" sz="2400" b="1" i="1" u="sng" dirty="0" err="1"/>
              <a:t>μόνῳ</a:t>
            </a:r>
            <a:r>
              <a:rPr lang="el-GR" sz="2400" b="1" i="1" dirty="0"/>
              <a:t> </a:t>
            </a:r>
            <a:r>
              <a:rPr lang="el-GR" sz="2400" b="1" i="1" cap="all" dirty="0" err="1"/>
              <a:t>θ</a:t>
            </a:r>
            <a:r>
              <a:rPr lang="el-GR" sz="2400" b="1" i="1" dirty="0" err="1"/>
              <a:t>εῷ</a:t>
            </a:r>
            <a:r>
              <a:rPr lang="el-GR" sz="2400" b="1" i="1" dirty="0"/>
              <a:t> </a:t>
            </a:r>
            <a:r>
              <a:rPr lang="el-GR" sz="2400" b="1" i="1" dirty="0" err="1"/>
              <a:t>οἰκειότατόν</a:t>
            </a:r>
            <a:r>
              <a:rPr lang="el-GR" sz="2400" b="1" i="1" dirty="0"/>
              <a:t> </a:t>
            </a:r>
            <a:r>
              <a:rPr lang="el-GR" sz="2400" b="1" i="1" dirty="0" err="1"/>
              <a:t>ἐστιν</a:t>
            </a:r>
            <a:r>
              <a:rPr lang="el-GR" sz="2400" dirty="0"/>
              <a:t>· </a:t>
            </a:r>
            <a:r>
              <a:rPr lang="el-GR" sz="2400" b="1" dirty="0" err="1"/>
              <a:t>ἐπίλυπον</a:t>
            </a:r>
            <a:r>
              <a:rPr lang="el-GR" sz="2400" b="1" dirty="0"/>
              <a:t> </a:t>
            </a:r>
            <a:r>
              <a:rPr lang="el-GR" sz="2400" b="1" dirty="0" err="1"/>
              <a:t>μὲν</a:t>
            </a:r>
            <a:r>
              <a:rPr lang="el-GR" sz="2400" b="1" dirty="0"/>
              <a:t> </a:t>
            </a:r>
            <a:r>
              <a:rPr lang="el-GR" sz="2400" b="1" dirty="0" err="1"/>
              <a:t>γὰρ</a:t>
            </a:r>
            <a:r>
              <a:rPr lang="el-GR" sz="2400" b="1" dirty="0"/>
              <a:t> </a:t>
            </a:r>
            <a:r>
              <a:rPr lang="el-GR" sz="2400" b="1" dirty="0" err="1"/>
              <a:t>τὸ</a:t>
            </a:r>
            <a:r>
              <a:rPr lang="el-GR" sz="2400" b="1" dirty="0"/>
              <a:t> </a:t>
            </a:r>
            <a:r>
              <a:rPr lang="el-GR" sz="2400" b="1" dirty="0" err="1"/>
              <a:t>ἀνθρώπινον</a:t>
            </a:r>
            <a:r>
              <a:rPr lang="el-GR" sz="2400" b="1" dirty="0"/>
              <a:t> </a:t>
            </a:r>
            <a:r>
              <a:rPr lang="el-GR" sz="2400" b="1" dirty="0" err="1"/>
              <a:t>γένος</a:t>
            </a:r>
            <a:r>
              <a:rPr lang="el-GR" sz="2400" b="1" dirty="0"/>
              <a:t> </a:t>
            </a:r>
            <a:r>
              <a:rPr lang="el-GR" sz="2400" b="1" dirty="0" err="1"/>
              <a:t>καὶ</a:t>
            </a:r>
            <a:r>
              <a:rPr lang="el-GR" sz="2400" b="1" dirty="0"/>
              <a:t> </a:t>
            </a:r>
            <a:r>
              <a:rPr lang="el-GR" sz="2400" b="1" dirty="0" err="1"/>
              <a:t>περιδεές</a:t>
            </a:r>
            <a:r>
              <a:rPr lang="el-GR" sz="2400" b="1" dirty="0"/>
              <a:t>, ἢ </a:t>
            </a:r>
            <a:r>
              <a:rPr lang="el-GR" sz="2400" b="1" u="sng" dirty="0" err="1"/>
              <a:t>παρόντων</a:t>
            </a:r>
            <a:r>
              <a:rPr lang="el-GR" sz="2400" b="1" dirty="0"/>
              <a:t> </a:t>
            </a:r>
            <a:r>
              <a:rPr lang="el-GR" sz="2400" b="1" dirty="0" err="1"/>
              <a:t>κακῶν</a:t>
            </a:r>
            <a:r>
              <a:rPr lang="el-GR" sz="2400" b="1" dirty="0"/>
              <a:t> ἢ </a:t>
            </a:r>
            <a:r>
              <a:rPr lang="el-GR" sz="2400" b="1" u="sng" dirty="0" err="1"/>
              <a:t>προσδοκωμένων</a:t>
            </a:r>
            <a:r>
              <a:rPr lang="el-GR" sz="2400" b="1" dirty="0"/>
              <a:t>, </a:t>
            </a:r>
            <a:r>
              <a:rPr lang="el-GR" sz="2400" b="1" dirty="0" err="1"/>
              <a:t>ὡς</a:t>
            </a:r>
            <a:r>
              <a:rPr lang="el-GR" sz="2400" b="1" dirty="0"/>
              <a:t> ἢ </a:t>
            </a:r>
            <a:r>
              <a:rPr lang="el-GR" sz="2400" b="1" dirty="0" err="1"/>
              <a:t>ἐπὶ</a:t>
            </a:r>
            <a:r>
              <a:rPr lang="el-GR" sz="2400" b="1" dirty="0"/>
              <a:t> </a:t>
            </a:r>
            <a:r>
              <a:rPr lang="el-GR" sz="2400" b="1" dirty="0" err="1"/>
              <a:t>τοῖς</a:t>
            </a:r>
            <a:r>
              <a:rPr lang="el-GR" sz="2400" b="1" dirty="0"/>
              <a:t> </a:t>
            </a:r>
            <a:r>
              <a:rPr lang="el-GR" sz="2400" b="1" dirty="0" err="1"/>
              <a:t>ἐν</a:t>
            </a:r>
            <a:r>
              <a:rPr lang="el-GR" sz="2400" b="1" dirty="0"/>
              <a:t> </a:t>
            </a:r>
            <a:r>
              <a:rPr lang="el-GR" sz="2400" b="1" dirty="0" err="1"/>
              <a:t>χερσὶν</a:t>
            </a:r>
            <a:r>
              <a:rPr lang="el-GR" sz="2400" b="1" dirty="0"/>
              <a:t> </a:t>
            </a:r>
            <a:r>
              <a:rPr lang="el-GR" sz="2400" b="1" dirty="0" err="1"/>
              <a:t>ἀβουλήτοις</a:t>
            </a:r>
            <a:r>
              <a:rPr lang="el-GR" sz="2400" b="1" dirty="0"/>
              <a:t> </a:t>
            </a:r>
            <a:r>
              <a:rPr lang="el-GR" sz="2400" b="1" dirty="0" err="1"/>
              <a:t>ἀνιᾶσθαι</a:t>
            </a:r>
            <a:r>
              <a:rPr lang="el-GR" sz="2400" b="1" dirty="0"/>
              <a:t> ἢ </a:t>
            </a:r>
            <a:r>
              <a:rPr lang="el-GR" sz="2400" b="1" dirty="0" err="1"/>
              <a:t>ἐπὶ</a:t>
            </a:r>
            <a:r>
              <a:rPr lang="el-GR" sz="2400" b="1" dirty="0"/>
              <a:t> </a:t>
            </a:r>
            <a:r>
              <a:rPr lang="el-GR" sz="2400" b="1" dirty="0" err="1"/>
              <a:t>τοῖς</a:t>
            </a:r>
            <a:r>
              <a:rPr lang="el-GR" sz="2400" b="1" dirty="0"/>
              <a:t> </a:t>
            </a:r>
            <a:r>
              <a:rPr lang="el-GR" sz="2400" b="1" dirty="0" err="1"/>
              <a:t>μέλλουσι</a:t>
            </a:r>
            <a:r>
              <a:rPr lang="el-GR" sz="2400" b="1" dirty="0"/>
              <a:t> </a:t>
            </a:r>
            <a:r>
              <a:rPr lang="el-GR" sz="2400" b="1" dirty="0" err="1"/>
              <a:t>ταραχῇ</a:t>
            </a:r>
            <a:r>
              <a:rPr lang="el-GR" sz="2400" b="1" dirty="0"/>
              <a:t> </a:t>
            </a:r>
            <a:r>
              <a:rPr lang="el-GR" sz="2400" b="1" dirty="0" err="1"/>
              <a:t>καὶ</a:t>
            </a:r>
            <a:r>
              <a:rPr lang="el-GR" sz="2400" b="1" dirty="0"/>
              <a:t> </a:t>
            </a:r>
            <a:r>
              <a:rPr lang="el-GR" sz="2400" b="1" dirty="0" err="1"/>
              <a:t>φόβῳ</a:t>
            </a:r>
            <a:r>
              <a:rPr lang="el-GR" sz="2400" b="1" dirty="0"/>
              <a:t> </a:t>
            </a:r>
            <a:r>
              <a:rPr lang="el-GR" sz="2400" b="1" dirty="0" err="1"/>
              <a:t>κραδαίνεσθαι</a:t>
            </a:r>
            <a:r>
              <a:rPr lang="el-GR" sz="2400" dirty="0"/>
              <a:t>· </a:t>
            </a:r>
            <a:r>
              <a:rPr lang="el-GR" sz="2400" dirty="0" err="1"/>
              <a:t>ἄλυπος</a:t>
            </a:r>
            <a:r>
              <a:rPr lang="el-GR" sz="2400" dirty="0"/>
              <a:t> </a:t>
            </a:r>
            <a:r>
              <a:rPr lang="el-GR" sz="2400" dirty="0" err="1"/>
              <a:t>δὲ</a:t>
            </a:r>
            <a:r>
              <a:rPr lang="el-GR" sz="2400" dirty="0"/>
              <a:t> </a:t>
            </a:r>
            <a:r>
              <a:rPr lang="el-GR" sz="2400" dirty="0" err="1"/>
              <a:t>καὶ</a:t>
            </a:r>
            <a:r>
              <a:rPr lang="el-GR" sz="2400" dirty="0"/>
              <a:t> </a:t>
            </a:r>
            <a:r>
              <a:rPr lang="el-GR" sz="2400" dirty="0" err="1"/>
              <a:t>ἄφοβος</a:t>
            </a:r>
            <a:r>
              <a:rPr lang="el-GR" sz="2400" dirty="0"/>
              <a:t> </a:t>
            </a:r>
            <a:r>
              <a:rPr lang="el-GR" sz="2400" dirty="0" err="1"/>
              <a:t>καὶ</a:t>
            </a:r>
            <a:r>
              <a:rPr lang="el-GR" sz="2400" dirty="0"/>
              <a:t> </a:t>
            </a:r>
            <a:r>
              <a:rPr lang="el-GR" sz="2400" dirty="0" err="1"/>
              <a:t>παντὸς</a:t>
            </a:r>
            <a:r>
              <a:rPr lang="el-GR" sz="2400" dirty="0"/>
              <a:t> </a:t>
            </a:r>
            <a:r>
              <a:rPr lang="el-GR" sz="2400" dirty="0" err="1"/>
              <a:t>πάθους</a:t>
            </a:r>
            <a:r>
              <a:rPr lang="el-GR" sz="2400" dirty="0"/>
              <a:t> </a:t>
            </a:r>
            <a:r>
              <a:rPr lang="el-GR" sz="2400" dirty="0" err="1"/>
              <a:t>ἀμέτοχος</a:t>
            </a:r>
            <a:r>
              <a:rPr lang="el-GR" sz="2400" dirty="0"/>
              <a:t> ἡ </a:t>
            </a:r>
            <a:r>
              <a:rPr lang="el-GR" sz="2400" dirty="0" err="1"/>
              <a:t>τοῦ</a:t>
            </a:r>
            <a:r>
              <a:rPr lang="el-GR" sz="2400" dirty="0"/>
              <a:t> </a:t>
            </a:r>
            <a:r>
              <a:rPr lang="el-GR" sz="2400" cap="all" dirty="0" err="1"/>
              <a:t>θ</a:t>
            </a:r>
            <a:r>
              <a:rPr lang="el-GR" sz="2400" dirty="0" err="1"/>
              <a:t>εοῦ</a:t>
            </a:r>
            <a:r>
              <a:rPr lang="el-GR" sz="2400" dirty="0"/>
              <a:t> </a:t>
            </a:r>
            <a:r>
              <a:rPr lang="el-GR" sz="2400" dirty="0" err="1"/>
              <a:t>φύσις</a:t>
            </a:r>
            <a:r>
              <a:rPr lang="el-GR" sz="2400" dirty="0"/>
              <a:t>, </a:t>
            </a:r>
            <a:r>
              <a:rPr lang="el-GR" sz="2400" dirty="0" err="1"/>
              <a:t>εὐδαιμονίας</a:t>
            </a:r>
            <a:r>
              <a:rPr lang="el-GR" sz="2400" dirty="0"/>
              <a:t> </a:t>
            </a:r>
            <a:r>
              <a:rPr lang="el-GR" sz="2400" dirty="0" err="1"/>
              <a:t>καὶ</a:t>
            </a:r>
            <a:r>
              <a:rPr lang="el-GR" sz="2400" dirty="0"/>
              <a:t> </a:t>
            </a:r>
            <a:r>
              <a:rPr lang="el-GR" sz="2400" dirty="0" err="1"/>
              <a:t>μακαριότητος</a:t>
            </a:r>
            <a:r>
              <a:rPr lang="el-GR" sz="2400" dirty="0"/>
              <a:t> </a:t>
            </a:r>
            <a:r>
              <a:rPr lang="el-GR" sz="2400" dirty="0" err="1"/>
              <a:t>παντελοῦς</a:t>
            </a:r>
            <a:r>
              <a:rPr lang="el-GR" sz="2400" dirty="0"/>
              <a:t> </a:t>
            </a:r>
            <a:r>
              <a:rPr lang="el-GR" sz="2400" dirty="0" err="1"/>
              <a:t>μόνη</a:t>
            </a:r>
            <a:r>
              <a:rPr lang="el-GR" sz="2400" dirty="0"/>
              <a:t> </a:t>
            </a:r>
            <a:r>
              <a:rPr lang="el-GR" sz="2400" dirty="0" err="1"/>
              <a:t>μετέχουσα</a:t>
            </a:r>
            <a:endParaRPr lang="el-GR" sz="2400" i="1" dirty="0"/>
          </a:p>
          <a:p>
            <a:pPr algn="just">
              <a:buNone/>
            </a:pPr>
            <a:endParaRPr lang="el-GR" sz="3000" i="1" dirty="0"/>
          </a:p>
          <a:p>
            <a:pPr marL="624078" indent="-514350" algn="just">
              <a:buFont typeface="Georgia"/>
              <a:buAutoNum type="arabicParenBoth"/>
            </a:pPr>
            <a:endParaRPr lang="el-GR" sz="1400" i="1" dirty="0"/>
          </a:p>
          <a:p>
            <a:pPr marL="624078" indent="-514350" algn="just">
              <a:buFont typeface="Georgia"/>
              <a:buAutoNum type="arabicParenBoth"/>
            </a:pPr>
            <a:endParaRPr lang="el-GR" sz="1400" i="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7499176" cy="653008"/>
          </a:xfrm>
        </p:spPr>
        <p:txBody>
          <a:bodyPr>
            <a:normAutofit fontScale="90000"/>
          </a:bodyPr>
          <a:lstStyle/>
          <a:p>
            <a:br>
              <a:rPr lang="el-GR" b="1" dirty="0"/>
            </a:br>
            <a:br>
              <a:rPr lang="el-GR" b="1" dirty="0"/>
            </a:br>
            <a:r>
              <a:rPr lang="el-GR" b="1" dirty="0"/>
              <a:t> Φίλων και Γέλιο</a:t>
            </a:r>
            <a:r>
              <a:rPr lang="de-DE" b="1" dirty="0"/>
              <a:t> 2</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251520" y="1340768"/>
            <a:ext cx="8435280" cy="5233768"/>
          </a:xfrm>
        </p:spPr>
        <p:txBody>
          <a:bodyPr>
            <a:noAutofit/>
          </a:bodyPr>
          <a:lstStyle/>
          <a:p>
            <a:pPr algn="just">
              <a:buNone/>
            </a:pPr>
            <a:r>
              <a:rPr lang="de-DE" dirty="0"/>
              <a:t> </a:t>
            </a:r>
            <a:r>
              <a:rPr lang="el-GR" sz="2400" b="1" baseline="30000" dirty="0"/>
              <a:t>204</a:t>
            </a:r>
            <a:r>
              <a:rPr lang="el-GR" sz="2400" b="1" dirty="0"/>
              <a:t>"</a:t>
            </a:r>
            <a:r>
              <a:rPr lang="el-GR" sz="2400" b="1" i="1" cap="all" dirty="0"/>
              <a:t>τ</a:t>
            </a:r>
            <a:r>
              <a:rPr lang="el-GR" sz="2400" b="1" i="1" dirty="0"/>
              <a:t>ὸ </a:t>
            </a:r>
            <a:r>
              <a:rPr lang="el-GR" sz="2400" b="1" i="1" dirty="0" err="1"/>
              <a:t>μὲν</a:t>
            </a:r>
            <a:r>
              <a:rPr lang="el-GR" sz="2400" b="1" i="1" dirty="0"/>
              <a:t> </a:t>
            </a:r>
            <a:r>
              <a:rPr lang="el-GR" sz="2400" b="1" i="1" dirty="0" err="1"/>
              <a:t>τῆς</a:t>
            </a:r>
            <a:r>
              <a:rPr lang="el-GR" sz="2400" b="1" i="1" dirty="0"/>
              <a:t> </a:t>
            </a:r>
            <a:r>
              <a:rPr lang="el-GR" sz="2400" b="1" i="1" dirty="0" err="1"/>
              <a:t>χαρᾶς</a:t>
            </a:r>
            <a:r>
              <a:rPr lang="el-GR" sz="2400" b="1" i="1" dirty="0"/>
              <a:t> </a:t>
            </a:r>
            <a:r>
              <a:rPr lang="el-GR" sz="2400" b="1" i="1" dirty="0" err="1"/>
              <a:t>γένος</a:t>
            </a:r>
            <a:r>
              <a:rPr lang="el-GR" sz="2400" b="1" i="1" dirty="0"/>
              <a:t> </a:t>
            </a:r>
            <a:r>
              <a:rPr lang="el-GR" sz="2400" b="1" i="1" dirty="0" err="1"/>
              <a:t>καὶ</a:t>
            </a:r>
            <a:r>
              <a:rPr lang="el-GR" sz="2400" b="1" i="1" dirty="0"/>
              <a:t> </a:t>
            </a:r>
            <a:r>
              <a:rPr lang="el-GR" sz="2400" b="1" i="1" dirty="0" err="1"/>
              <a:t>τὸ</a:t>
            </a:r>
            <a:r>
              <a:rPr lang="el-GR" sz="2400" b="1" i="1" dirty="0"/>
              <a:t> </a:t>
            </a:r>
            <a:r>
              <a:rPr lang="el-GR" sz="2400" b="1" i="1" dirty="0" err="1"/>
              <a:t>χαίρειν</a:t>
            </a:r>
            <a:r>
              <a:rPr lang="el-GR" sz="2400" b="1" i="1" dirty="0"/>
              <a:t> </a:t>
            </a:r>
            <a:r>
              <a:rPr lang="el-GR" sz="2400" b="1" i="1" dirty="0" err="1"/>
              <a:t>ὅτι</a:t>
            </a:r>
            <a:r>
              <a:rPr lang="el-GR" sz="2400" b="1" i="1" dirty="0"/>
              <a:t> </a:t>
            </a:r>
            <a:r>
              <a:rPr lang="el-GR" sz="2400" b="1" i="1" dirty="0" err="1"/>
              <a:t>οὐκ</a:t>
            </a:r>
            <a:r>
              <a:rPr lang="el-GR" sz="2400" b="1" i="1" dirty="0"/>
              <a:t> </a:t>
            </a:r>
            <a:r>
              <a:rPr lang="el-GR" sz="2400" b="1" i="1" dirty="0" err="1"/>
              <a:t>ἔστιν</a:t>
            </a:r>
            <a:r>
              <a:rPr lang="el-GR" sz="2400" b="1" i="1" dirty="0"/>
              <a:t> </a:t>
            </a:r>
            <a:r>
              <a:rPr lang="el-GR" sz="2400" b="1" i="1" dirty="0" err="1"/>
              <a:t>ἑτέρου</a:t>
            </a:r>
            <a:r>
              <a:rPr lang="el-GR" sz="2400" b="1" i="1" dirty="0"/>
              <a:t> </a:t>
            </a:r>
            <a:r>
              <a:rPr lang="el-GR" sz="2400" b="1" i="1" dirty="0" err="1"/>
              <a:t>πλὴν</a:t>
            </a:r>
            <a:r>
              <a:rPr lang="el-GR" sz="2400" b="1" i="1" dirty="0"/>
              <a:t> </a:t>
            </a:r>
            <a:r>
              <a:rPr lang="el-GR" sz="2400" b="1" i="1" dirty="0" err="1"/>
              <a:t>ἐμοῦ</a:t>
            </a:r>
            <a:r>
              <a:rPr lang="el-GR" sz="2400" b="1" i="1" dirty="0"/>
              <a:t> </a:t>
            </a:r>
            <a:r>
              <a:rPr lang="el-GR" sz="2400" b="1" i="1" dirty="0" err="1"/>
              <a:t>τοῦ</a:t>
            </a:r>
            <a:r>
              <a:rPr lang="el-GR" sz="2400" b="1" i="1" dirty="0"/>
              <a:t> </a:t>
            </a:r>
            <a:r>
              <a:rPr lang="el-GR" sz="2400" b="1" i="1" dirty="0" err="1"/>
              <a:t>πατρὸς</a:t>
            </a:r>
            <a:r>
              <a:rPr lang="el-GR" sz="2400" b="1" i="1" dirty="0"/>
              <a:t> </a:t>
            </a:r>
            <a:r>
              <a:rPr lang="el-GR" sz="2400" b="1" i="1" dirty="0" err="1"/>
              <a:t>τῶν</a:t>
            </a:r>
            <a:r>
              <a:rPr lang="el-GR" sz="2400" b="1" i="1" dirty="0"/>
              <a:t> </a:t>
            </a:r>
            <a:r>
              <a:rPr lang="el-GR" sz="2400" b="1" i="1" dirty="0" err="1"/>
              <a:t>ὅλων</a:t>
            </a:r>
            <a:r>
              <a:rPr lang="el-GR" sz="2400" b="1" i="1" dirty="0"/>
              <a:t> </a:t>
            </a:r>
            <a:r>
              <a:rPr lang="el-GR" sz="2400" b="1" i="1" dirty="0" err="1"/>
              <a:t>κτῆμα</a:t>
            </a:r>
            <a:r>
              <a:rPr lang="el-GR" sz="2400" b="1" i="1" dirty="0"/>
              <a:t>, </a:t>
            </a:r>
            <a:r>
              <a:rPr lang="el-GR" sz="2400" b="1" i="1" dirty="0" err="1"/>
              <a:t>σαφῶς</a:t>
            </a:r>
            <a:r>
              <a:rPr lang="el-GR" sz="2400" b="1" i="1" dirty="0"/>
              <a:t> </a:t>
            </a:r>
            <a:r>
              <a:rPr lang="el-GR" sz="2400" b="1" i="1" dirty="0" err="1"/>
              <a:t>οἶδα</a:t>
            </a:r>
            <a:r>
              <a:rPr lang="el-GR" sz="2400" b="1" i="1" dirty="0"/>
              <a:t>. </a:t>
            </a:r>
            <a:r>
              <a:rPr lang="el-GR" sz="2400" b="1" i="1" dirty="0" err="1"/>
              <a:t>Κεκτημένος</a:t>
            </a:r>
            <a:r>
              <a:rPr lang="el-GR" sz="2400" b="1" i="1" dirty="0"/>
              <a:t> </a:t>
            </a:r>
            <a:r>
              <a:rPr lang="el-GR" sz="2400" b="1" i="1" dirty="0" err="1"/>
              <a:t>δ᾽</a:t>
            </a:r>
            <a:r>
              <a:rPr lang="el-GR" sz="2400" b="1" i="1" dirty="0"/>
              <a:t> </a:t>
            </a:r>
            <a:r>
              <a:rPr lang="el-GR" sz="2400" b="1" i="1" dirty="0" err="1"/>
              <a:t>ὅμως</a:t>
            </a:r>
            <a:r>
              <a:rPr lang="el-GR" sz="2400" b="1" i="1" dirty="0"/>
              <a:t>, </a:t>
            </a:r>
            <a:r>
              <a:rPr lang="el-GR" sz="2400" b="1" i="1" dirty="0" err="1"/>
              <a:t>οὐ</a:t>
            </a:r>
            <a:r>
              <a:rPr lang="el-GR" sz="2400" b="1" i="1" dirty="0"/>
              <a:t> </a:t>
            </a:r>
            <a:r>
              <a:rPr lang="el-GR" sz="2400" b="1" i="1" dirty="0" err="1"/>
              <a:t>φθονῶ</a:t>
            </a:r>
            <a:r>
              <a:rPr lang="el-GR" sz="2400" b="1" i="1" dirty="0"/>
              <a:t> </a:t>
            </a:r>
            <a:r>
              <a:rPr lang="el-GR" sz="2400" b="1" i="1" dirty="0" err="1"/>
              <a:t>τοῖς</a:t>
            </a:r>
            <a:r>
              <a:rPr lang="el-GR" sz="2400" b="1" i="1" dirty="0"/>
              <a:t> </a:t>
            </a:r>
            <a:r>
              <a:rPr lang="el-GR" sz="2400" b="1" i="1" dirty="0" err="1"/>
              <a:t>ἀξίοις</a:t>
            </a:r>
            <a:r>
              <a:rPr lang="el-GR" sz="2400" b="1" i="1" dirty="0"/>
              <a:t> </a:t>
            </a:r>
            <a:r>
              <a:rPr lang="el-GR" sz="2400" b="1" i="1" dirty="0" err="1"/>
              <a:t>χρῆσθαι</a:t>
            </a:r>
            <a:r>
              <a:rPr lang="el-GR" sz="2400" b="1" i="1" dirty="0"/>
              <a:t>· </a:t>
            </a:r>
            <a:r>
              <a:rPr lang="el-GR" sz="2400" b="1" i="1" dirty="0" err="1"/>
              <a:t>ἄξιος</a:t>
            </a:r>
            <a:r>
              <a:rPr lang="el-GR" sz="2400" b="1" i="1" dirty="0"/>
              <a:t> </a:t>
            </a:r>
            <a:r>
              <a:rPr lang="el-GR" sz="2400" b="1" i="1" dirty="0" err="1"/>
              <a:t>δὲ</a:t>
            </a:r>
            <a:r>
              <a:rPr lang="el-GR" sz="2400" b="1" i="1" dirty="0"/>
              <a:t> </a:t>
            </a:r>
            <a:r>
              <a:rPr lang="el-GR" sz="2400" b="1" i="1" dirty="0" err="1"/>
              <a:t>τίς</a:t>
            </a:r>
            <a:r>
              <a:rPr lang="el-GR" sz="2400" b="1" i="1" dirty="0"/>
              <a:t> </a:t>
            </a:r>
            <a:r>
              <a:rPr lang="el-GR" sz="2400" b="1" i="1" dirty="0" err="1"/>
              <a:t>ἂν</a:t>
            </a:r>
            <a:r>
              <a:rPr lang="el-GR" sz="2400" b="1" i="1" dirty="0"/>
              <a:t> </a:t>
            </a:r>
            <a:r>
              <a:rPr lang="el-GR" sz="2400" b="1" i="1" dirty="0" err="1"/>
              <a:t>εἴη</a:t>
            </a:r>
            <a:r>
              <a:rPr lang="el-GR" sz="2400" b="1" i="1" dirty="0"/>
              <a:t>, </a:t>
            </a:r>
            <a:r>
              <a:rPr lang="el-GR" sz="2400" b="1" i="1" dirty="0" err="1"/>
              <a:t>πλὴν</a:t>
            </a:r>
            <a:r>
              <a:rPr lang="el-GR" sz="2400" b="1" i="1" dirty="0"/>
              <a:t> </a:t>
            </a:r>
            <a:r>
              <a:rPr lang="el-GR" sz="2400" b="1" i="1" dirty="0" err="1"/>
              <a:t>εἴ</a:t>
            </a:r>
            <a:r>
              <a:rPr lang="el-GR" sz="2400" b="1" i="1" dirty="0"/>
              <a:t> τις </a:t>
            </a:r>
            <a:r>
              <a:rPr lang="el-GR" sz="2400" b="1" i="1" dirty="0" err="1"/>
              <a:t>ἐμοὶ</a:t>
            </a:r>
            <a:r>
              <a:rPr lang="el-GR" sz="2400" b="1" i="1" dirty="0"/>
              <a:t> </a:t>
            </a:r>
            <a:r>
              <a:rPr lang="el-GR" sz="2400" b="1" i="1" dirty="0" err="1"/>
              <a:t>καὶ</a:t>
            </a:r>
            <a:r>
              <a:rPr lang="el-GR" sz="2400" b="1" i="1" dirty="0"/>
              <a:t> </a:t>
            </a:r>
            <a:r>
              <a:rPr lang="el-GR" sz="2400" b="1" i="1" dirty="0" err="1"/>
              <a:t>τοῖς</a:t>
            </a:r>
            <a:r>
              <a:rPr lang="el-GR" sz="2400" b="1" i="1" dirty="0"/>
              <a:t> </a:t>
            </a:r>
            <a:r>
              <a:rPr lang="el-GR" sz="2400" b="1" i="1" dirty="0" err="1"/>
              <a:t>ἐμοῖς</a:t>
            </a:r>
            <a:r>
              <a:rPr lang="el-GR" sz="2400" b="1" i="1" dirty="0"/>
              <a:t> </a:t>
            </a:r>
            <a:r>
              <a:rPr lang="el-GR" sz="2400" b="1" i="1" dirty="0" err="1"/>
              <a:t>βουλήμασιν</a:t>
            </a:r>
            <a:r>
              <a:rPr lang="el-GR" sz="2400" b="1" i="1" dirty="0"/>
              <a:t> </a:t>
            </a:r>
            <a:r>
              <a:rPr lang="el-GR" sz="2400" b="1" i="1" dirty="0" err="1"/>
              <a:t>ἕποιτο</a:t>
            </a:r>
            <a:r>
              <a:rPr lang="el-GR" sz="2400" b="1" i="1" dirty="0"/>
              <a:t>;</a:t>
            </a:r>
            <a:r>
              <a:rPr lang="el-GR" sz="2400" i="1" dirty="0"/>
              <a:t> </a:t>
            </a:r>
            <a:r>
              <a:rPr lang="el-GR" sz="2400" i="1" cap="all" dirty="0" err="1"/>
              <a:t>τ</a:t>
            </a:r>
            <a:r>
              <a:rPr lang="el-GR" sz="2400" i="1" dirty="0" err="1"/>
              <a:t>ούτῳ</a:t>
            </a:r>
            <a:r>
              <a:rPr lang="el-GR" sz="2400" i="1" dirty="0"/>
              <a:t> </a:t>
            </a:r>
            <a:r>
              <a:rPr lang="el-GR" sz="2400" i="1" dirty="0" err="1"/>
              <a:t>γὰρ</a:t>
            </a:r>
            <a:r>
              <a:rPr lang="el-GR" sz="2400" i="1" dirty="0"/>
              <a:t> </a:t>
            </a:r>
            <a:r>
              <a:rPr lang="el-GR" sz="2400" i="1" dirty="0" err="1"/>
              <a:t>ἥκιστα</a:t>
            </a:r>
            <a:r>
              <a:rPr lang="el-GR" sz="2400" i="1" dirty="0"/>
              <a:t> </a:t>
            </a:r>
            <a:r>
              <a:rPr lang="el-GR" sz="2400" i="1" dirty="0" err="1"/>
              <a:t>μὲν</a:t>
            </a:r>
            <a:r>
              <a:rPr lang="el-GR" sz="2400" i="1" dirty="0"/>
              <a:t> </a:t>
            </a:r>
            <a:r>
              <a:rPr lang="el-GR" sz="2400" i="1" dirty="0" err="1"/>
              <a:t>ἀνιᾶσθαι</a:t>
            </a:r>
            <a:r>
              <a:rPr lang="el-GR" sz="2400" i="1" dirty="0"/>
              <a:t>, </a:t>
            </a:r>
            <a:r>
              <a:rPr lang="el-GR" sz="2400" i="1" dirty="0" err="1"/>
              <a:t>ἥκιστα</a:t>
            </a:r>
            <a:r>
              <a:rPr lang="el-GR" sz="2400" i="1" dirty="0"/>
              <a:t> </a:t>
            </a:r>
            <a:r>
              <a:rPr lang="el-GR" sz="2400" i="1" dirty="0" err="1"/>
              <a:t>δὲ</a:t>
            </a:r>
            <a:r>
              <a:rPr lang="el-GR" sz="2400" i="1" dirty="0"/>
              <a:t> </a:t>
            </a:r>
            <a:r>
              <a:rPr lang="el-GR" sz="2400" i="1" dirty="0" err="1"/>
              <a:t>φοβεῖσθαι</a:t>
            </a:r>
            <a:r>
              <a:rPr lang="el-GR" sz="2400" i="1" dirty="0"/>
              <a:t> </a:t>
            </a:r>
            <a:r>
              <a:rPr lang="el-GR" sz="2400" i="1" dirty="0" err="1"/>
              <a:t>συμβήσεται</a:t>
            </a:r>
            <a:r>
              <a:rPr lang="el-GR" sz="2400" i="1" dirty="0"/>
              <a:t> </a:t>
            </a:r>
            <a:r>
              <a:rPr lang="el-GR" sz="2400" i="1" dirty="0" err="1"/>
              <a:t>πορευομένῳ</a:t>
            </a:r>
            <a:r>
              <a:rPr lang="el-GR" sz="2400" i="1" dirty="0"/>
              <a:t> </a:t>
            </a:r>
            <a:r>
              <a:rPr lang="el-GR" sz="2400" i="1" dirty="0" err="1"/>
              <a:t>ταύτην</a:t>
            </a:r>
            <a:r>
              <a:rPr lang="el-GR" sz="2400" i="1" dirty="0"/>
              <a:t> </a:t>
            </a:r>
            <a:r>
              <a:rPr lang="el-GR" sz="2400" i="1" dirty="0" err="1"/>
              <a:t>τὴν</a:t>
            </a:r>
            <a:r>
              <a:rPr lang="el-GR" sz="2400" i="1" dirty="0"/>
              <a:t> </a:t>
            </a:r>
            <a:r>
              <a:rPr lang="el-GR" sz="2400" i="1" dirty="0" err="1"/>
              <a:t>ὁδόν</a:t>
            </a:r>
            <a:r>
              <a:rPr lang="el-GR" sz="2400" i="1" dirty="0"/>
              <a:t>, ἣ </a:t>
            </a:r>
            <a:r>
              <a:rPr lang="el-GR" sz="2400" i="1" dirty="0" err="1"/>
              <a:t>πάθεσι</a:t>
            </a:r>
            <a:r>
              <a:rPr lang="el-GR" sz="2400" i="1" dirty="0"/>
              <a:t> </a:t>
            </a:r>
            <a:r>
              <a:rPr lang="el-GR" sz="2400" i="1" dirty="0" err="1"/>
              <a:t>μὲν</a:t>
            </a:r>
            <a:r>
              <a:rPr lang="el-GR" sz="2400" i="1" dirty="0"/>
              <a:t> </a:t>
            </a:r>
            <a:r>
              <a:rPr lang="el-GR" sz="2400" i="1" dirty="0" err="1"/>
              <a:t>καὶ</a:t>
            </a:r>
            <a:r>
              <a:rPr lang="el-GR" sz="2400" i="1" dirty="0"/>
              <a:t> </a:t>
            </a:r>
            <a:r>
              <a:rPr lang="el-GR" sz="2400" i="1" dirty="0" err="1"/>
              <a:t>κακίαις</a:t>
            </a:r>
            <a:r>
              <a:rPr lang="el-GR" sz="2400" i="1" dirty="0"/>
              <a:t> </a:t>
            </a:r>
            <a:r>
              <a:rPr lang="el-GR" sz="2400" i="1" dirty="0" err="1"/>
              <a:t>ἐστὶν</a:t>
            </a:r>
            <a:r>
              <a:rPr lang="el-GR" sz="2400" i="1" dirty="0"/>
              <a:t> </a:t>
            </a:r>
            <a:r>
              <a:rPr lang="el-GR" sz="2400" i="1" dirty="0" err="1"/>
              <a:t>ἄβατος</a:t>
            </a:r>
            <a:r>
              <a:rPr lang="el-GR" sz="2400" i="1" dirty="0"/>
              <a:t>, </a:t>
            </a:r>
            <a:r>
              <a:rPr lang="el-GR" sz="2400" i="1" dirty="0" err="1"/>
              <a:t>εὐπαθείαις</a:t>
            </a:r>
            <a:r>
              <a:rPr lang="el-GR" sz="2400" i="1" dirty="0"/>
              <a:t> </a:t>
            </a:r>
            <a:r>
              <a:rPr lang="el-GR" sz="2400" i="1" dirty="0" err="1"/>
              <a:t>δὲ</a:t>
            </a:r>
            <a:r>
              <a:rPr lang="el-GR" sz="2400" i="1" dirty="0"/>
              <a:t> </a:t>
            </a:r>
            <a:r>
              <a:rPr lang="el-GR" sz="2400" i="1" dirty="0" err="1"/>
              <a:t>καὶ</a:t>
            </a:r>
            <a:r>
              <a:rPr lang="el-GR" sz="2400" i="1" dirty="0"/>
              <a:t> </a:t>
            </a:r>
            <a:r>
              <a:rPr lang="el-GR" sz="2400" i="1" dirty="0" err="1"/>
              <a:t>ἀρεταῖς</a:t>
            </a:r>
            <a:r>
              <a:rPr lang="el-GR" sz="2400" i="1" dirty="0"/>
              <a:t> </a:t>
            </a:r>
            <a:r>
              <a:rPr lang="el-GR" sz="2400" i="1" dirty="0" err="1"/>
              <a:t>ἐμπεριπατεῖται</a:t>
            </a:r>
            <a:r>
              <a:rPr lang="el-GR" sz="2400" i="1" dirty="0"/>
              <a:t>.</a:t>
            </a:r>
            <a:r>
              <a:rPr lang="el-GR" sz="2400" dirty="0"/>
              <a:t>" </a:t>
            </a:r>
          </a:p>
          <a:p>
            <a:pPr algn="just">
              <a:buNone/>
            </a:pPr>
            <a:r>
              <a:rPr lang="el-GR" sz="2400" baseline="30000" dirty="0"/>
              <a:t>205</a:t>
            </a:r>
            <a:r>
              <a:rPr lang="el-GR" sz="2400" cap="all" dirty="0"/>
              <a:t>μ</a:t>
            </a:r>
            <a:r>
              <a:rPr lang="el-GR" sz="2400" dirty="0"/>
              <a:t>ηδεὶς </a:t>
            </a:r>
            <a:r>
              <a:rPr lang="el-GR" sz="2400" dirty="0" err="1"/>
              <a:t>δ᾽</a:t>
            </a:r>
            <a:r>
              <a:rPr lang="el-GR" sz="2400" dirty="0"/>
              <a:t> </a:t>
            </a:r>
            <a:r>
              <a:rPr lang="el-GR" sz="2400" dirty="0" err="1"/>
              <a:t>ὑπολαβέτω</a:t>
            </a:r>
            <a:r>
              <a:rPr lang="el-GR" sz="2400" dirty="0"/>
              <a:t> </a:t>
            </a:r>
            <a:r>
              <a:rPr lang="el-GR" sz="2400" b="1" u="sng" dirty="0" err="1"/>
              <a:t>τὴν</a:t>
            </a:r>
            <a:r>
              <a:rPr lang="el-GR" sz="2400" b="1" u="sng" dirty="0"/>
              <a:t> </a:t>
            </a:r>
            <a:r>
              <a:rPr lang="el-GR" sz="2400" b="1" u="sng" dirty="0" err="1"/>
              <a:t>ἄκρατον</a:t>
            </a:r>
            <a:r>
              <a:rPr lang="el-GR" sz="2400" b="1" u="sng" dirty="0"/>
              <a:t> </a:t>
            </a:r>
            <a:r>
              <a:rPr lang="el-GR" sz="2400" b="1" u="sng" dirty="0" err="1"/>
              <a:t>καὶ</a:t>
            </a:r>
            <a:r>
              <a:rPr lang="el-GR" sz="2400" b="1" u="sng" dirty="0"/>
              <a:t> </a:t>
            </a:r>
            <a:r>
              <a:rPr lang="el-GR" sz="2400" b="1" u="sng" dirty="0" err="1"/>
              <a:t>ἀμιγῆ</a:t>
            </a:r>
            <a:r>
              <a:rPr lang="el-GR" sz="2400" b="1" u="sng" dirty="0"/>
              <a:t> </a:t>
            </a:r>
            <a:r>
              <a:rPr lang="el-GR" sz="2400" b="1" u="sng" dirty="0" err="1"/>
              <a:t>λύπης</a:t>
            </a:r>
            <a:r>
              <a:rPr lang="el-GR" sz="2400" b="1" u="sng" dirty="0"/>
              <a:t> </a:t>
            </a:r>
            <a:r>
              <a:rPr lang="el-GR" sz="2400" b="1" u="sng" dirty="0" err="1"/>
              <a:t>χαρὰν</a:t>
            </a:r>
            <a:r>
              <a:rPr lang="el-GR" sz="2400" b="1" u="sng" dirty="0"/>
              <a:t> </a:t>
            </a:r>
            <a:r>
              <a:rPr lang="el-GR" sz="2400" b="1" u="sng" dirty="0" err="1"/>
              <a:t>ἀπ᾽</a:t>
            </a:r>
            <a:r>
              <a:rPr lang="el-GR" sz="2400" b="1" u="sng" dirty="0"/>
              <a:t> </a:t>
            </a:r>
            <a:r>
              <a:rPr lang="el-GR" sz="2400" b="1" u="sng" dirty="0" err="1"/>
              <a:t>οὐρανοῦ</a:t>
            </a:r>
            <a:r>
              <a:rPr lang="el-GR" sz="2400" dirty="0"/>
              <a:t> </a:t>
            </a:r>
            <a:r>
              <a:rPr lang="el-GR" sz="2400" dirty="0" err="1"/>
              <a:t>καταβαίνειν</a:t>
            </a:r>
            <a:r>
              <a:rPr lang="el-GR" sz="2400" dirty="0"/>
              <a:t> </a:t>
            </a:r>
            <a:r>
              <a:rPr lang="el-GR" sz="2400" dirty="0" err="1"/>
              <a:t>ἐπὶ</a:t>
            </a:r>
            <a:r>
              <a:rPr lang="el-GR" sz="2400" dirty="0"/>
              <a:t> </a:t>
            </a:r>
            <a:r>
              <a:rPr lang="el-GR" sz="2400" dirty="0" err="1"/>
              <a:t>τὴν</a:t>
            </a:r>
            <a:r>
              <a:rPr lang="el-GR" sz="2400" dirty="0"/>
              <a:t> </a:t>
            </a:r>
            <a:r>
              <a:rPr lang="el-GR" sz="2400" dirty="0" err="1"/>
              <a:t>γῆν</a:t>
            </a:r>
            <a:r>
              <a:rPr lang="el-GR" sz="2400" dirty="0"/>
              <a:t>, </a:t>
            </a:r>
            <a:r>
              <a:rPr lang="el-GR" sz="2400" dirty="0" err="1"/>
              <a:t>ἀλλὰ</a:t>
            </a:r>
            <a:r>
              <a:rPr lang="el-GR" sz="2400" dirty="0"/>
              <a:t> </a:t>
            </a:r>
            <a:r>
              <a:rPr lang="el-GR" sz="2400" dirty="0" err="1"/>
              <a:t>κέκραται</a:t>
            </a:r>
            <a:r>
              <a:rPr lang="el-GR" sz="2400" dirty="0"/>
              <a:t> </a:t>
            </a:r>
            <a:r>
              <a:rPr lang="el-GR" sz="2400" dirty="0" err="1"/>
              <a:t>ἐξ</a:t>
            </a:r>
            <a:r>
              <a:rPr lang="el-GR" sz="2400" dirty="0"/>
              <a:t> </a:t>
            </a:r>
            <a:r>
              <a:rPr lang="el-GR" sz="2400" dirty="0" err="1"/>
              <a:t>ἀμφοῖν</a:t>
            </a:r>
            <a:r>
              <a:rPr lang="el-GR" sz="2400" dirty="0"/>
              <a:t>, </a:t>
            </a:r>
            <a:r>
              <a:rPr lang="el-GR" sz="2400" b="1" dirty="0" err="1"/>
              <a:t>περιττεύοντος</a:t>
            </a:r>
            <a:r>
              <a:rPr lang="el-GR" sz="2400" b="1" dirty="0"/>
              <a:t> </a:t>
            </a:r>
            <a:r>
              <a:rPr lang="el-GR" sz="2400" b="1" dirty="0" err="1"/>
              <a:t>τοῦ</a:t>
            </a:r>
            <a:r>
              <a:rPr lang="el-GR" sz="2400" b="1" dirty="0"/>
              <a:t> </a:t>
            </a:r>
            <a:r>
              <a:rPr lang="el-GR" sz="2400" b="1" dirty="0" err="1"/>
              <a:t>κρείττονος</a:t>
            </a:r>
            <a:r>
              <a:rPr lang="el-GR" sz="2400" dirty="0"/>
              <a:t>· </a:t>
            </a:r>
            <a:r>
              <a:rPr lang="el-GR" sz="2400" dirty="0" err="1"/>
              <a:t>ὅνπερ</a:t>
            </a:r>
            <a:r>
              <a:rPr lang="el-GR" sz="2400" dirty="0"/>
              <a:t> </a:t>
            </a:r>
            <a:r>
              <a:rPr lang="el-GR" sz="2400" dirty="0" err="1"/>
              <a:t>τρόπον</a:t>
            </a:r>
            <a:r>
              <a:rPr lang="el-GR" sz="2400" dirty="0"/>
              <a:t> </a:t>
            </a:r>
            <a:r>
              <a:rPr lang="el-GR" sz="2400" dirty="0" err="1"/>
              <a:t>καὶ</a:t>
            </a:r>
            <a:r>
              <a:rPr lang="el-GR" sz="2400" dirty="0"/>
              <a:t> </a:t>
            </a:r>
            <a:r>
              <a:rPr lang="el-GR" sz="2400" dirty="0" err="1"/>
              <a:t>τὸ</a:t>
            </a:r>
            <a:r>
              <a:rPr lang="el-GR" sz="2400" dirty="0"/>
              <a:t> </a:t>
            </a:r>
            <a:r>
              <a:rPr lang="el-GR" sz="2400" dirty="0" err="1"/>
              <a:t>φῶς</a:t>
            </a:r>
            <a:r>
              <a:rPr lang="el-GR" sz="2400" dirty="0"/>
              <a:t> </a:t>
            </a:r>
            <a:r>
              <a:rPr lang="el-GR" sz="2400" dirty="0" err="1"/>
              <a:t>ἐν</a:t>
            </a:r>
            <a:r>
              <a:rPr lang="el-GR" sz="2400" dirty="0"/>
              <a:t> </a:t>
            </a:r>
            <a:r>
              <a:rPr lang="el-GR" sz="2400" dirty="0" err="1"/>
              <a:t>οὐρανῷ</a:t>
            </a:r>
            <a:r>
              <a:rPr lang="el-GR" sz="2400" dirty="0"/>
              <a:t> </a:t>
            </a:r>
            <a:r>
              <a:rPr lang="el-GR" sz="2400" dirty="0" err="1"/>
              <a:t>μὲν</a:t>
            </a:r>
            <a:r>
              <a:rPr lang="el-GR" sz="2400" dirty="0"/>
              <a:t> </a:t>
            </a:r>
            <a:r>
              <a:rPr lang="el-GR" sz="2400" dirty="0" err="1"/>
              <a:t>ἄκρατον</a:t>
            </a:r>
            <a:r>
              <a:rPr lang="el-GR" sz="2400" dirty="0"/>
              <a:t> </a:t>
            </a:r>
            <a:r>
              <a:rPr lang="el-GR" sz="2400" dirty="0" err="1"/>
              <a:t>καὶ</a:t>
            </a:r>
            <a:r>
              <a:rPr lang="el-GR" sz="2400" dirty="0"/>
              <a:t> </a:t>
            </a:r>
            <a:r>
              <a:rPr lang="el-GR" sz="2400" dirty="0" err="1"/>
              <a:t>ἀμιγὲς</a:t>
            </a:r>
            <a:r>
              <a:rPr lang="el-GR" sz="2400" dirty="0"/>
              <a:t> </a:t>
            </a:r>
            <a:r>
              <a:rPr lang="el-GR" sz="2400" dirty="0" err="1"/>
              <a:t>σκότους</a:t>
            </a:r>
            <a:r>
              <a:rPr lang="el-GR" sz="2400" dirty="0"/>
              <a:t> </a:t>
            </a:r>
            <a:r>
              <a:rPr lang="el-GR" sz="2400" dirty="0" err="1"/>
              <a:t>ἐστίν</a:t>
            </a:r>
            <a:r>
              <a:rPr lang="el-GR" sz="2400" dirty="0"/>
              <a:t>, </a:t>
            </a:r>
            <a:r>
              <a:rPr lang="el-GR" sz="2400" b="1" dirty="0" err="1"/>
              <a:t>ἐν</a:t>
            </a:r>
            <a:r>
              <a:rPr lang="el-GR" sz="2400" b="1" dirty="0"/>
              <a:t> </a:t>
            </a:r>
            <a:r>
              <a:rPr lang="el-GR" sz="2400" b="1" dirty="0" err="1"/>
              <a:t>δὲ</a:t>
            </a:r>
            <a:r>
              <a:rPr lang="el-GR" sz="2400" b="1" dirty="0"/>
              <a:t> </a:t>
            </a:r>
            <a:r>
              <a:rPr lang="el-GR" sz="2400" b="1" dirty="0" err="1"/>
              <a:t>τοῖς</a:t>
            </a:r>
            <a:r>
              <a:rPr lang="el-GR" sz="2400" b="1" dirty="0"/>
              <a:t> </a:t>
            </a:r>
            <a:r>
              <a:rPr lang="el-GR" sz="2400" b="1" dirty="0" err="1"/>
              <a:t>ὑπὸ</a:t>
            </a:r>
            <a:r>
              <a:rPr lang="el-GR" sz="2400" b="1" dirty="0"/>
              <a:t> </a:t>
            </a:r>
            <a:r>
              <a:rPr lang="el-GR" sz="2400" b="1" dirty="0" err="1"/>
              <a:t>σελήνην</a:t>
            </a:r>
            <a:r>
              <a:rPr lang="el-GR" sz="2400" b="1" dirty="0"/>
              <a:t> </a:t>
            </a:r>
            <a:r>
              <a:rPr lang="el-GR" sz="2400" b="1" dirty="0" err="1"/>
              <a:t>ἀέρι</a:t>
            </a:r>
            <a:r>
              <a:rPr lang="el-GR" sz="2400" b="1" dirty="0"/>
              <a:t> </a:t>
            </a:r>
            <a:r>
              <a:rPr lang="el-GR" sz="2400" b="1" dirty="0" err="1"/>
              <a:t>ζοφερῷ</a:t>
            </a:r>
            <a:r>
              <a:rPr lang="el-GR" sz="2400" b="1" dirty="0"/>
              <a:t> </a:t>
            </a:r>
            <a:r>
              <a:rPr lang="el-GR" sz="2400" b="1" dirty="0" err="1"/>
              <a:t>κεκραμένον</a:t>
            </a:r>
            <a:r>
              <a:rPr lang="el-GR" sz="2400" b="1" dirty="0"/>
              <a:t> </a:t>
            </a:r>
            <a:r>
              <a:rPr lang="el-GR" sz="2400" b="1" dirty="0" err="1"/>
              <a:t>φαίνεται</a:t>
            </a:r>
            <a:r>
              <a:rPr lang="el-GR" sz="2400" dirty="0"/>
              <a:t>. </a:t>
            </a:r>
            <a:endParaRPr lang="el-GR" sz="2400" i="1" dirty="0"/>
          </a:p>
          <a:p>
            <a:pPr algn="just">
              <a:buNone/>
            </a:pPr>
            <a:endParaRPr lang="el-GR" sz="3000" i="1" dirty="0"/>
          </a:p>
          <a:p>
            <a:pPr marL="624078" indent="-514350" algn="just">
              <a:buFont typeface="Georgia"/>
              <a:buAutoNum type="arabicParenBoth"/>
            </a:pPr>
            <a:endParaRPr lang="el-GR" sz="1400" i="1" dirty="0"/>
          </a:p>
          <a:p>
            <a:pPr marL="624078" indent="-514350" algn="just">
              <a:buFont typeface="Georgia"/>
              <a:buAutoNum type="arabicParenBoth"/>
            </a:pPr>
            <a:endParaRPr lang="el-GR" sz="1400" i="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92696"/>
            <a:ext cx="8964488" cy="941040"/>
          </a:xfrm>
        </p:spPr>
        <p:txBody>
          <a:bodyPr>
            <a:normAutofit fontScale="90000"/>
          </a:bodyPr>
          <a:lstStyle/>
          <a:p>
            <a:br>
              <a:rPr lang="el-GR" b="1" dirty="0"/>
            </a:br>
            <a:br>
              <a:rPr lang="el-GR" b="1" dirty="0"/>
            </a:br>
            <a:r>
              <a:rPr lang="el-GR" b="1" dirty="0"/>
              <a:t> Το «Όνομα του Ρόδου» και </a:t>
            </a:r>
            <a:r>
              <a:rPr lang="el-GR" b="1" dirty="0" err="1"/>
              <a:t>άγ</a:t>
            </a:r>
            <a:r>
              <a:rPr lang="el-GR" b="1" dirty="0"/>
              <a:t>. Βασίλειος</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395536" y="1916832"/>
            <a:ext cx="8291264" cy="4657704"/>
          </a:xfrm>
        </p:spPr>
        <p:txBody>
          <a:bodyPr>
            <a:noAutofit/>
          </a:bodyPr>
          <a:lstStyle/>
          <a:p>
            <a:pPr algn="just">
              <a:buNone/>
            </a:pPr>
            <a:r>
              <a:rPr lang="de-DE" dirty="0"/>
              <a:t> </a:t>
            </a:r>
            <a:r>
              <a:rPr lang="el-GR" dirty="0"/>
              <a:t>*</a:t>
            </a:r>
            <a:r>
              <a:rPr lang="el-GR" sz="3000" i="1" dirty="0" err="1"/>
              <a:t>Ὅτι</a:t>
            </a:r>
            <a:r>
              <a:rPr lang="el-GR" sz="3000" i="1" dirty="0"/>
              <a:t> </a:t>
            </a:r>
            <a:r>
              <a:rPr lang="el-GR" sz="3000" i="1" dirty="0" err="1"/>
              <a:t>δεῖ</a:t>
            </a:r>
            <a:r>
              <a:rPr lang="el-GR" sz="3000" i="1" dirty="0"/>
              <a:t> </a:t>
            </a:r>
            <a:r>
              <a:rPr lang="el-GR" sz="3000" b="1" i="1" u="sng" dirty="0" err="1"/>
              <a:t>καὶ</a:t>
            </a:r>
            <a:r>
              <a:rPr lang="el-GR" sz="3000" i="1" dirty="0"/>
              <a:t> </a:t>
            </a:r>
            <a:r>
              <a:rPr lang="el-GR" sz="3000" i="1" dirty="0" err="1"/>
              <a:t>γέλωτος</a:t>
            </a:r>
            <a:r>
              <a:rPr lang="el-GR" sz="3000" i="1" dirty="0"/>
              <a:t> </a:t>
            </a:r>
            <a:r>
              <a:rPr lang="el-GR" sz="3000" i="1" dirty="0" err="1"/>
              <a:t>ἐγκρατῶς</a:t>
            </a:r>
            <a:r>
              <a:rPr lang="el-GR" sz="3000" i="1" dirty="0"/>
              <a:t> </a:t>
            </a:r>
            <a:r>
              <a:rPr lang="el-GR" sz="3000" i="1" dirty="0" err="1"/>
              <a:t>ἔχειν</a:t>
            </a:r>
            <a:r>
              <a:rPr lang="el-GR" sz="3000" i="1" dirty="0"/>
              <a:t>»  </a:t>
            </a:r>
            <a:r>
              <a:rPr lang="el-GR" sz="3000" i="1" dirty="0" err="1"/>
              <a:t>Καὶ</a:t>
            </a:r>
            <a:r>
              <a:rPr lang="el-GR" sz="3000" i="1" dirty="0"/>
              <a:t> </a:t>
            </a:r>
            <a:r>
              <a:rPr lang="el-GR" sz="3000" i="1" dirty="0" err="1"/>
              <a:t>τὸ</a:t>
            </a:r>
            <a:r>
              <a:rPr lang="el-GR" sz="3000" i="1" dirty="0"/>
              <a:t> </a:t>
            </a:r>
            <a:r>
              <a:rPr lang="el-GR" sz="3000" i="1" dirty="0" err="1"/>
              <a:t>παρὰ</a:t>
            </a:r>
            <a:r>
              <a:rPr lang="el-GR" sz="3000" i="1" dirty="0"/>
              <a:t> </a:t>
            </a:r>
            <a:r>
              <a:rPr lang="el-GR" sz="3000" i="1" dirty="0" err="1"/>
              <a:t>τοῖς</a:t>
            </a:r>
            <a:r>
              <a:rPr lang="el-GR" sz="3000" i="1" dirty="0"/>
              <a:t> </a:t>
            </a:r>
            <a:r>
              <a:rPr lang="el-GR" sz="3000" i="1" dirty="0" err="1"/>
              <a:t>πολλοῖς</a:t>
            </a:r>
            <a:r>
              <a:rPr lang="el-GR" sz="3000" i="1" dirty="0"/>
              <a:t> </a:t>
            </a:r>
            <a:r>
              <a:rPr lang="el-GR" sz="3000" i="1" dirty="0" err="1"/>
              <a:t>δὲ</a:t>
            </a:r>
            <a:r>
              <a:rPr lang="el-GR" sz="3000" i="1" dirty="0"/>
              <a:t> </a:t>
            </a:r>
            <a:r>
              <a:rPr lang="el-GR" sz="3000" i="1" dirty="0" err="1"/>
              <a:t>παρορώμενον</a:t>
            </a:r>
            <a:r>
              <a:rPr lang="el-GR" sz="3000" i="1" dirty="0"/>
              <a:t>, </a:t>
            </a:r>
            <a:r>
              <a:rPr lang="el-GR" sz="3000" i="1" dirty="0" err="1"/>
              <a:t>οὐ</a:t>
            </a:r>
            <a:r>
              <a:rPr lang="el-GR" sz="3000" i="1" dirty="0"/>
              <a:t> </a:t>
            </a:r>
            <a:r>
              <a:rPr lang="el-GR" sz="3000" i="1" dirty="0" err="1"/>
              <a:t>μετρίας</a:t>
            </a:r>
            <a:r>
              <a:rPr lang="el-GR" sz="3000" i="1" dirty="0"/>
              <a:t> </a:t>
            </a:r>
            <a:r>
              <a:rPr lang="el-GR" sz="3000" i="1" dirty="0" err="1"/>
              <a:t>φυλακῆς</a:t>
            </a:r>
            <a:r>
              <a:rPr lang="el-GR" sz="3000" i="1" dirty="0"/>
              <a:t> </a:t>
            </a:r>
            <a:r>
              <a:rPr lang="el-GR" sz="3000" i="1" dirty="0" err="1"/>
              <a:t>τοῖς</a:t>
            </a:r>
            <a:r>
              <a:rPr lang="el-GR" sz="3000" i="1" dirty="0"/>
              <a:t> </a:t>
            </a:r>
            <a:r>
              <a:rPr lang="el-GR" sz="3000" i="1" dirty="0" err="1"/>
              <a:t>ἀσκουμένοις</a:t>
            </a:r>
            <a:r>
              <a:rPr lang="el-GR" sz="3000" i="1" dirty="0"/>
              <a:t> </a:t>
            </a:r>
            <a:r>
              <a:rPr lang="el-GR" sz="3000" i="1" dirty="0" err="1"/>
              <a:t>ἄξιον</a:t>
            </a:r>
            <a:r>
              <a:rPr lang="el-GR" sz="3000" i="1" dirty="0"/>
              <a:t>. </a:t>
            </a:r>
            <a:r>
              <a:rPr lang="el-GR" sz="3000" i="1" dirty="0" err="1"/>
              <a:t>Τὸ</a:t>
            </a:r>
            <a:r>
              <a:rPr lang="el-GR" sz="3000" i="1" dirty="0"/>
              <a:t> </a:t>
            </a:r>
            <a:r>
              <a:rPr lang="el-GR" sz="3000" i="1" dirty="0" err="1"/>
              <a:t>γὰρ</a:t>
            </a:r>
            <a:r>
              <a:rPr lang="el-GR" sz="3000" i="1" dirty="0"/>
              <a:t> </a:t>
            </a:r>
            <a:r>
              <a:rPr lang="el-GR" sz="3000" b="1" i="1" dirty="0" err="1"/>
              <a:t>γέλωτι</a:t>
            </a:r>
            <a:r>
              <a:rPr lang="el-GR" sz="3000" b="1" i="1" dirty="0"/>
              <a:t> </a:t>
            </a:r>
            <a:r>
              <a:rPr lang="el-GR" sz="3000" b="1" i="1" dirty="0" err="1"/>
              <a:t>ἀκρατεῖ</a:t>
            </a:r>
            <a:r>
              <a:rPr lang="el-GR" sz="3000" b="1" i="1" dirty="0"/>
              <a:t> </a:t>
            </a:r>
            <a:r>
              <a:rPr lang="el-GR" sz="3000" b="1" i="1" dirty="0" err="1"/>
              <a:t>καὶ</a:t>
            </a:r>
            <a:r>
              <a:rPr lang="el-GR" sz="3000" b="1" i="1" dirty="0"/>
              <a:t> </a:t>
            </a:r>
            <a:r>
              <a:rPr lang="el-GR" sz="3000" b="1" i="1" dirty="0" err="1"/>
              <a:t>ἀσχέτῳ</a:t>
            </a:r>
            <a:r>
              <a:rPr lang="el-GR" sz="3000" i="1" dirty="0"/>
              <a:t> </a:t>
            </a:r>
            <a:r>
              <a:rPr lang="el-GR" sz="3000" i="1" dirty="0" err="1"/>
              <a:t>κατέχεσθαι͵</a:t>
            </a:r>
            <a:r>
              <a:rPr lang="el-GR" sz="3000" i="1" dirty="0"/>
              <a:t> </a:t>
            </a:r>
            <a:r>
              <a:rPr lang="el-GR" sz="3000" b="1" dirty="0"/>
              <a:t>(α)</a:t>
            </a:r>
            <a:r>
              <a:rPr lang="el-GR" sz="3000" i="1" dirty="0"/>
              <a:t> </a:t>
            </a:r>
            <a:r>
              <a:rPr lang="el-GR" sz="3000" i="1" dirty="0" err="1"/>
              <a:t>ἀκρασίας</a:t>
            </a:r>
            <a:r>
              <a:rPr lang="el-GR" sz="3000" i="1" dirty="0"/>
              <a:t> </a:t>
            </a:r>
            <a:r>
              <a:rPr lang="el-GR" sz="3000" b="1" i="1" u="sng" dirty="0" err="1"/>
              <a:t>σημεῖον</a:t>
            </a:r>
            <a:r>
              <a:rPr lang="el-GR" sz="3000" b="1" i="1" u="sng" dirty="0"/>
              <a:t> </a:t>
            </a:r>
            <a:r>
              <a:rPr lang="el-GR" sz="3000" i="1" dirty="0" err="1"/>
              <a:t>καὶ</a:t>
            </a:r>
            <a:r>
              <a:rPr lang="el-GR" sz="3000" i="1" dirty="0"/>
              <a:t> </a:t>
            </a:r>
            <a:r>
              <a:rPr lang="el-GR" sz="3000" b="1" dirty="0"/>
              <a:t>(β)</a:t>
            </a:r>
            <a:r>
              <a:rPr lang="el-GR" sz="3000" i="1" dirty="0"/>
              <a:t> </a:t>
            </a:r>
            <a:r>
              <a:rPr lang="el-GR" sz="3000" i="1" dirty="0" err="1"/>
              <a:t>τοῦ</a:t>
            </a:r>
            <a:r>
              <a:rPr lang="el-GR" sz="3000" i="1" dirty="0"/>
              <a:t> </a:t>
            </a:r>
            <a:r>
              <a:rPr lang="el-GR" sz="3000" i="1" dirty="0" err="1"/>
              <a:t>μὴ</a:t>
            </a:r>
            <a:r>
              <a:rPr lang="el-GR" sz="3000" i="1" dirty="0"/>
              <a:t> </a:t>
            </a:r>
            <a:r>
              <a:rPr lang="el-GR" sz="3000" i="1" dirty="0" err="1"/>
              <a:t>κατεσταλμένα</a:t>
            </a:r>
            <a:r>
              <a:rPr lang="el-GR" sz="3000" i="1" dirty="0"/>
              <a:t> </a:t>
            </a:r>
            <a:r>
              <a:rPr lang="el-GR" sz="3000" i="1" dirty="0" err="1"/>
              <a:t>ἔχειν</a:t>
            </a:r>
            <a:r>
              <a:rPr lang="el-GR" sz="3000" i="1" dirty="0"/>
              <a:t> </a:t>
            </a:r>
            <a:r>
              <a:rPr lang="el-GR" sz="3000" i="1" dirty="0" err="1"/>
              <a:t>τὰ</a:t>
            </a:r>
            <a:r>
              <a:rPr lang="el-GR" sz="3000" i="1" dirty="0"/>
              <a:t> </a:t>
            </a:r>
            <a:r>
              <a:rPr lang="el-GR" sz="3000" i="1" dirty="0" err="1"/>
              <a:t>κινήματα͵</a:t>
            </a:r>
            <a:r>
              <a:rPr lang="el-GR" sz="3000" i="1" dirty="0"/>
              <a:t> </a:t>
            </a:r>
            <a:r>
              <a:rPr lang="el-GR" sz="3000" i="1" dirty="0" err="1"/>
              <a:t>καὶ</a:t>
            </a:r>
            <a:r>
              <a:rPr lang="el-GR" sz="3000" i="1" dirty="0"/>
              <a:t> </a:t>
            </a:r>
            <a:r>
              <a:rPr lang="el-GR" sz="3000" b="1" dirty="0"/>
              <a:t>(γ)</a:t>
            </a:r>
            <a:r>
              <a:rPr lang="el-GR" sz="3000" b="1" i="1" dirty="0"/>
              <a:t> </a:t>
            </a:r>
            <a:r>
              <a:rPr lang="el-GR" sz="3000" i="1" dirty="0" err="1"/>
              <a:t>τοῦ</a:t>
            </a:r>
            <a:r>
              <a:rPr lang="el-GR" sz="3000" i="1" dirty="0"/>
              <a:t> </a:t>
            </a:r>
            <a:r>
              <a:rPr lang="el-GR" sz="3000" b="1" i="1" dirty="0" err="1"/>
              <a:t>μὴ</a:t>
            </a:r>
            <a:r>
              <a:rPr lang="el-GR" sz="3000" b="1" i="1" dirty="0"/>
              <a:t> </a:t>
            </a:r>
            <a:r>
              <a:rPr lang="el-GR" sz="3000" b="1" i="1" dirty="0" err="1"/>
              <a:t>ἀκριβεῖ</a:t>
            </a:r>
            <a:r>
              <a:rPr lang="el-GR" sz="3000" b="1" i="1" dirty="0"/>
              <a:t> </a:t>
            </a:r>
            <a:r>
              <a:rPr lang="el-GR" sz="3000" b="1" i="1" dirty="0" err="1"/>
              <a:t>λόγῳ</a:t>
            </a:r>
            <a:r>
              <a:rPr lang="en-US" sz="3000" b="1" i="1" dirty="0"/>
              <a:t> / </a:t>
            </a:r>
            <a:r>
              <a:rPr lang="el-GR" sz="3000" b="1" i="1" dirty="0"/>
              <a:t> </a:t>
            </a:r>
            <a:r>
              <a:rPr lang="el-GR" sz="3000" b="1" i="1" dirty="0" err="1"/>
              <a:t>τῆς</a:t>
            </a:r>
            <a:r>
              <a:rPr lang="el-GR" sz="3000" b="1" i="1" dirty="0"/>
              <a:t> </a:t>
            </a:r>
            <a:r>
              <a:rPr lang="el-GR" sz="3000" b="1" i="1" dirty="0" err="1"/>
              <a:t>ψυχῆς</a:t>
            </a:r>
            <a:r>
              <a:rPr lang="el-GR" sz="3000" i="1" dirty="0"/>
              <a:t> </a:t>
            </a:r>
            <a:r>
              <a:rPr lang="el-GR" sz="3000" i="1" dirty="0" err="1"/>
              <a:t>τὸ</a:t>
            </a:r>
            <a:r>
              <a:rPr lang="el-GR" sz="3000" i="1" dirty="0"/>
              <a:t> </a:t>
            </a:r>
            <a:r>
              <a:rPr lang="el-GR" sz="3000" i="1" dirty="0" err="1"/>
              <a:t>χαῦνον</a:t>
            </a:r>
            <a:r>
              <a:rPr lang="en-US" sz="3000" i="1" dirty="0"/>
              <a:t> / </a:t>
            </a:r>
            <a:r>
              <a:rPr lang="el-GR" sz="3000" i="1" dirty="0"/>
              <a:t> </a:t>
            </a:r>
            <a:r>
              <a:rPr lang="el-GR" sz="3000" i="1" dirty="0" err="1"/>
              <a:t>καταπιέζεσθαι</a:t>
            </a:r>
            <a:r>
              <a:rPr lang="el-GR" sz="3000" i="1" dirty="0"/>
              <a:t>. </a:t>
            </a:r>
          </a:p>
          <a:p>
            <a:pPr algn="just">
              <a:buNone/>
            </a:pPr>
            <a:endParaRPr lang="el-GR" sz="3000" i="1" dirty="0"/>
          </a:p>
          <a:p>
            <a:pPr marL="624078" indent="-514350" algn="just">
              <a:buFont typeface="Georgia"/>
              <a:buAutoNum type="arabicParenBoth"/>
            </a:pPr>
            <a:endParaRPr lang="el-GR" sz="1400" i="1" dirty="0"/>
          </a:p>
          <a:p>
            <a:pPr marL="624078" indent="-514350" algn="just">
              <a:buFont typeface="Georgia"/>
              <a:buAutoNum type="arabicParenBoth"/>
            </a:pPr>
            <a:endParaRPr lang="el-GR" sz="1400" i="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7499176" cy="653008"/>
          </a:xfrm>
        </p:spPr>
        <p:txBody>
          <a:bodyPr>
            <a:normAutofit fontScale="90000"/>
          </a:bodyPr>
          <a:lstStyle/>
          <a:p>
            <a:br>
              <a:rPr lang="el-GR" b="1" dirty="0"/>
            </a:br>
            <a:br>
              <a:rPr lang="el-GR" b="1" dirty="0"/>
            </a:br>
            <a:r>
              <a:rPr lang="el-GR" b="1" dirty="0"/>
              <a:t> Φίλων και Γέλιο</a:t>
            </a:r>
            <a:r>
              <a:rPr lang="de-DE" b="1" dirty="0"/>
              <a:t> 3</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251520" y="1340768"/>
            <a:ext cx="8435280" cy="5233768"/>
          </a:xfrm>
        </p:spPr>
        <p:txBody>
          <a:bodyPr>
            <a:noAutofit/>
          </a:bodyPr>
          <a:lstStyle/>
          <a:p>
            <a:pPr algn="just">
              <a:buNone/>
            </a:pPr>
            <a:r>
              <a:rPr lang="de-DE" dirty="0"/>
              <a:t> </a:t>
            </a:r>
            <a:r>
              <a:rPr lang="el-GR" sz="2400" dirty="0"/>
              <a:t>*</a:t>
            </a:r>
            <a:r>
              <a:rPr lang="el-GR" sz="2400" b="1" i="1" cap="all" dirty="0" err="1"/>
              <a:t>μ</a:t>
            </a:r>
            <a:r>
              <a:rPr lang="el-GR" sz="2400" b="1" i="1" dirty="0" err="1"/>
              <a:t>ηδὲν</a:t>
            </a:r>
            <a:r>
              <a:rPr lang="el-GR" sz="2400" b="1" i="1" dirty="0"/>
              <a:t> </a:t>
            </a:r>
            <a:r>
              <a:rPr lang="el-GR" sz="2400" b="1" i="1" dirty="0" err="1"/>
              <a:t>εὐλαβηθῇς</a:t>
            </a:r>
            <a:r>
              <a:rPr lang="el-GR" sz="2400" b="1" i="1" dirty="0"/>
              <a:t>, </a:t>
            </a:r>
            <a:r>
              <a:rPr lang="el-GR" sz="2400" b="1" i="1" dirty="0" err="1"/>
              <a:t>ὄντως</a:t>
            </a:r>
            <a:r>
              <a:rPr lang="el-GR" sz="2400" b="1" i="1" dirty="0"/>
              <a:t> </a:t>
            </a:r>
            <a:r>
              <a:rPr lang="el-GR" sz="2400" b="1" i="1" dirty="0" err="1"/>
              <a:t>ἐγέλασας</a:t>
            </a:r>
            <a:r>
              <a:rPr lang="el-GR" sz="2400" b="1" i="1" dirty="0"/>
              <a:t> </a:t>
            </a:r>
            <a:r>
              <a:rPr lang="el-GR" sz="2400" b="1" i="1" dirty="0" err="1"/>
              <a:t>καὶ</a:t>
            </a:r>
            <a:r>
              <a:rPr lang="el-GR" sz="2400" b="1" i="1" dirty="0"/>
              <a:t> </a:t>
            </a:r>
            <a:r>
              <a:rPr lang="el-GR" sz="2400" b="1" i="1" dirty="0" err="1"/>
              <a:t>μέτεστί</a:t>
            </a:r>
            <a:r>
              <a:rPr lang="el-GR" sz="2400" b="1" i="1" dirty="0"/>
              <a:t> σοι </a:t>
            </a:r>
            <a:r>
              <a:rPr lang="el-GR" sz="2400" b="1" i="1" dirty="0" err="1"/>
              <a:t>χαρᾶς</a:t>
            </a:r>
            <a:r>
              <a:rPr lang="el-GR" sz="2400" b="1" i="1" dirty="0"/>
              <a:t>. </a:t>
            </a:r>
            <a:r>
              <a:rPr lang="el-GR" sz="2400" b="1" i="1" baseline="30000" dirty="0"/>
              <a:t>207</a:t>
            </a:r>
            <a:r>
              <a:rPr lang="el-GR" sz="2400" b="1" i="1" cap="all" dirty="0"/>
              <a:t>ο</a:t>
            </a:r>
            <a:r>
              <a:rPr lang="el-GR" sz="2400" b="1" i="1" dirty="0"/>
              <a:t>ὐ </a:t>
            </a:r>
            <a:r>
              <a:rPr lang="el-GR" sz="2400" b="1" i="1" dirty="0" err="1"/>
              <a:t>γὰρ</a:t>
            </a:r>
            <a:r>
              <a:rPr lang="el-GR" sz="2400" b="1" i="1" dirty="0"/>
              <a:t> </a:t>
            </a:r>
            <a:r>
              <a:rPr lang="el-GR" sz="2400" b="1" i="1" dirty="0" err="1"/>
              <a:t>εἴασεν</a:t>
            </a:r>
            <a:r>
              <a:rPr lang="el-GR" sz="2400" b="1" i="1" dirty="0"/>
              <a:t> ὁ </a:t>
            </a:r>
            <a:r>
              <a:rPr lang="el-GR" sz="2400" b="1" i="1" dirty="0" err="1"/>
              <a:t>πατὴρ</a:t>
            </a:r>
            <a:r>
              <a:rPr lang="el-GR" sz="2400" b="1" i="1" dirty="0"/>
              <a:t> </a:t>
            </a:r>
            <a:r>
              <a:rPr lang="el-GR" sz="2400" b="1" i="1" dirty="0" err="1"/>
              <a:t>τῶν</a:t>
            </a:r>
            <a:r>
              <a:rPr lang="el-GR" sz="2400" b="1" i="1" dirty="0"/>
              <a:t> </a:t>
            </a:r>
            <a:r>
              <a:rPr lang="el-GR" sz="2400" b="1" i="1" dirty="0" err="1"/>
              <a:t>ἀνθρώπων</a:t>
            </a:r>
            <a:r>
              <a:rPr lang="el-GR" sz="2400" b="1" i="1" dirty="0"/>
              <a:t> </a:t>
            </a:r>
            <a:r>
              <a:rPr lang="el-GR" sz="2400" b="1" i="1" dirty="0" err="1"/>
              <a:t>τὸ</a:t>
            </a:r>
            <a:r>
              <a:rPr lang="el-GR" sz="2400" b="1" i="1" dirty="0"/>
              <a:t> </a:t>
            </a:r>
            <a:r>
              <a:rPr lang="el-GR" sz="2400" b="1" i="1" dirty="0" err="1"/>
              <a:t>γένος</a:t>
            </a:r>
            <a:r>
              <a:rPr lang="el-GR" sz="2400" b="1" i="1" dirty="0"/>
              <a:t> </a:t>
            </a:r>
            <a:r>
              <a:rPr lang="el-GR" sz="2400" b="1" i="1" dirty="0" err="1"/>
              <a:t>λύπαις</a:t>
            </a:r>
            <a:r>
              <a:rPr lang="el-GR" sz="2400" b="1" i="1" dirty="0"/>
              <a:t> </a:t>
            </a:r>
            <a:r>
              <a:rPr lang="el-GR" sz="2400" b="1" i="1" dirty="0" err="1"/>
              <a:t>καὶ</a:t>
            </a:r>
            <a:r>
              <a:rPr lang="el-GR" sz="2400" b="1" i="1" dirty="0"/>
              <a:t> </a:t>
            </a:r>
            <a:r>
              <a:rPr lang="el-GR" sz="2400" b="1" i="1" dirty="0" err="1"/>
              <a:t>ὀδύναις</a:t>
            </a:r>
            <a:r>
              <a:rPr lang="el-GR" sz="2400" b="1" i="1" dirty="0"/>
              <a:t> </a:t>
            </a:r>
            <a:r>
              <a:rPr lang="el-GR" sz="2400" b="1" i="1" dirty="0" err="1"/>
              <a:t>καὶ</a:t>
            </a:r>
            <a:r>
              <a:rPr lang="el-GR" sz="2400" b="1" i="1" dirty="0"/>
              <a:t> </a:t>
            </a:r>
            <a:r>
              <a:rPr lang="el-GR" sz="2400" b="1" i="1" dirty="0" err="1"/>
              <a:t>ἄχθεσιν</a:t>
            </a:r>
            <a:r>
              <a:rPr lang="el-GR" sz="2400" b="1" i="1" dirty="0"/>
              <a:t> </a:t>
            </a:r>
            <a:r>
              <a:rPr lang="el-GR" sz="2400" b="1" i="1" dirty="0" err="1"/>
              <a:t>ἀνιάτοις</a:t>
            </a:r>
            <a:r>
              <a:rPr lang="el-GR" sz="2400" b="1" i="1" dirty="0"/>
              <a:t> </a:t>
            </a:r>
            <a:r>
              <a:rPr lang="el-GR" sz="2400" b="1" i="1" dirty="0" err="1"/>
              <a:t>ἐμφέρεσθαι</a:t>
            </a:r>
            <a:r>
              <a:rPr lang="el-GR" sz="2400" b="1" i="1" dirty="0"/>
              <a:t>, </a:t>
            </a:r>
            <a:r>
              <a:rPr lang="el-GR" sz="2400" b="1" i="1" dirty="0" err="1"/>
              <a:t>παρέμιξε</a:t>
            </a:r>
            <a:r>
              <a:rPr lang="el-GR" sz="2400" b="1" i="1" dirty="0"/>
              <a:t> </a:t>
            </a:r>
            <a:r>
              <a:rPr lang="el-GR" sz="2400" b="1" i="1" dirty="0" err="1"/>
              <a:t>δὲ</a:t>
            </a:r>
            <a:r>
              <a:rPr lang="el-GR" sz="2400" b="1" i="1" dirty="0"/>
              <a:t> </a:t>
            </a:r>
            <a:r>
              <a:rPr lang="el-GR" sz="2400" b="1" i="1" dirty="0" err="1"/>
              <a:t>καὶ</a:t>
            </a:r>
            <a:r>
              <a:rPr lang="el-GR" sz="2400" b="1" i="1" dirty="0"/>
              <a:t> </a:t>
            </a:r>
            <a:r>
              <a:rPr lang="el-GR" sz="2400" b="1" i="1" dirty="0" err="1"/>
              <a:t>τῆς</a:t>
            </a:r>
            <a:r>
              <a:rPr lang="el-GR" sz="2400" b="1" i="1" dirty="0"/>
              <a:t> </a:t>
            </a:r>
            <a:r>
              <a:rPr lang="el-GR" sz="2400" b="1" i="1" dirty="0" err="1"/>
              <a:t>ἀμείνονος</a:t>
            </a:r>
            <a:r>
              <a:rPr lang="el-GR" sz="2400" b="1" i="1" dirty="0"/>
              <a:t> </a:t>
            </a:r>
            <a:r>
              <a:rPr lang="el-GR" sz="2400" b="1" i="1" dirty="0" err="1"/>
              <a:t>φύσεως</a:t>
            </a:r>
            <a:r>
              <a:rPr lang="el-GR" sz="2400" b="1" i="1" dirty="0"/>
              <a:t>, </a:t>
            </a:r>
            <a:r>
              <a:rPr lang="el-GR" sz="2400" b="1" i="1" dirty="0" err="1"/>
              <a:t>εὐδιάσαι</a:t>
            </a:r>
            <a:r>
              <a:rPr lang="el-GR" sz="2400" b="1" i="1" dirty="0"/>
              <a:t> </a:t>
            </a:r>
            <a:r>
              <a:rPr lang="el-GR" sz="2400" b="1" i="1" dirty="0" err="1"/>
              <a:t>καὶ</a:t>
            </a:r>
            <a:r>
              <a:rPr lang="el-GR" sz="2400" b="1" i="1" dirty="0"/>
              <a:t> </a:t>
            </a:r>
            <a:r>
              <a:rPr lang="el-GR" sz="2400" b="1" i="1" dirty="0" err="1"/>
              <a:t>γαληνιάσαι</a:t>
            </a:r>
            <a:r>
              <a:rPr lang="el-GR" sz="2400" b="1" i="1" dirty="0"/>
              <a:t> </a:t>
            </a:r>
            <a:r>
              <a:rPr lang="el-GR" sz="2400" b="1" i="1" dirty="0" err="1"/>
              <a:t>ποτὲ</a:t>
            </a:r>
            <a:r>
              <a:rPr lang="el-GR" sz="2400" b="1" i="1" dirty="0"/>
              <a:t> </a:t>
            </a:r>
            <a:r>
              <a:rPr lang="el-GR" sz="2400" b="1" i="1" dirty="0" err="1"/>
              <a:t>τὴν</a:t>
            </a:r>
            <a:r>
              <a:rPr lang="el-GR" sz="2400" b="1" i="1" dirty="0"/>
              <a:t> </a:t>
            </a:r>
            <a:r>
              <a:rPr lang="el-GR" sz="2400" b="1" i="1" dirty="0" err="1"/>
              <a:t>ψυχὴν</a:t>
            </a:r>
            <a:r>
              <a:rPr lang="el-GR" sz="2400" b="1" i="1" dirty="0"/>
              <a:t> </a:t>
            </a:r>
            <a:r>
              <a:rPr lang="el-GR" sz="2400" b="1" i="1" dirty="0" err="1"/>
              <a:t>δικαιώσας</a:t>
            </a:r>
            <a:r>
              <a:rPr lang="el-GR" sz="2400" b="1" i="1" dirty="0"/>
              <a:t>· </a:t>
            </a:r>
            <a:r>
              <a:rPr lang="el-GR" sz="2400" b="1" i="1" dirty="0" err="1"/>
              <a:t>τὴν</a:t>
            </a:r>
            <a:r>
              <a:rPr lang="el-GR" sz="2400" b="1" i="1" dirty="0"/>
              <a:t> </a:t>
            </a:r>
            <a:r>
              <a:rPr lang="el-GR" sz="2400" b="1" i="1" dirty="0" err="1"/>
              <a:t>δὲ</a:t>
            </a:r>
            <a:r>
              <a:rPr lang="el-GR" sz="2400" b="1" i="1" dirty="0"/>
              <a:t> </a:t>
            </a:r>
            <a:r>
              <a:rPr lang="el-GR" sz="2400" b="1" i="1" dirty="0" err="1"/>
              <a:t>τῶν</a:t>
            </a:r>
            <a:r>
              <a:rPr lang="el-GR" sz="2400" b="1" i="1" dirty="0"/>
              <a:t> </a:t>
            </a:r>
            <a:r>
              <a:rPr lang="el-GR" sz="2400" b="1" i="1" dirty="0" err="1"/>
              <a:t>σοφῶν</a:t>
            </a:r>
            <a:r>
              <a:rPr lang="el-GR" sz="2400" b="1" i="1" dirty="0"/>
              <a:t> </a:t>
            </a:r>
            <a:r>
              <a:rPr lang="el-GR" sz="2400" b="1" i="1" dirty="0" err="1"/>
              <a:t>καὶ</a:t>
            </a:r>
            <a:r>
              <a:rPr lang="el-GR" sz="2400" b="1" i="1" dirty="0"/>
              <a:t> </a:t>
            </a:r>
            <a:r>
              <a:rPr lang="el-GR" sz="2400" b="1" i="1" dirty="0" err="1"/>
              <a:t>τὸν</a:t>
            </a:r>
            <a:r>
              <a:rPr lang="el-GR" sz="2400" b="1" i="1" dirty="0"/>
              <a:t> </a:t>
            </a:r>
            <a:r>
              <a:rPr lang="el-GR" sz="2400" b="1" i="1" dirty="0" err="1"/>
              <a:t>πλείω</a:t>
            </a:r>
            <a:r>
              <a:rPr lang="el-GR" sz="2400" b="1" i="1" dirty="0"/>
              <a:t> </a:t>
            </a:r>
            <a:r>
              <a:rPr lang="el-GR" sz="2400" b="1" i="1" dirty="0" err="1"/>
              <a:t>χρόνον</a:t>
            </a:r>
            <a:r>
              <a:rPr lang="el-GR" sz="2400" b="1" i="1" dirty="0"/>
              <a:t> </a:t>
            </a:r>
            <a:r>
              <a:rPr lang="el-GR" sz="2400" b="1" i="1" dirty="0" err="1"/>
              <a:t>τοῦ</a:t>
            </a:r>
            <a:r>
              <a:rPr lang="el-GR" sz="2400" b="1" i="1" dirty="0"/>
              <a:t> </a:t>
            </a:r>
            <a:r>
              <a:rPr lang="el-GR" sz="2400" b="1" i="1" dirty="0" err="1"/>
              <a:t>βίου</a:t>
            </a:r>
            <a:r>
              <a:rPr lang="el-GR" sz="2400" b="1" i="1" dirty="0"/>
              <a:t> </a:t>
            </a:r>
            <a:r>
              <a:rPr lang="el-GR" sz="2400" b="1" i="1" dirty="0" err="1"/>
              <a:t>γήθειν</a:t>
            </a:r>
            <a:r>
              <a:rPr lang="el-GR" sz="2400" b="1" i="1" dirty="0"/>
              <a:t> </a:t>
            </a:r>
            <a:r>
              <a:rPr lang="el-GR" sz="2400" b="1" i="1" dirty="0" err="1"/>
              <a:t>καὶ</a:t>
            </a:r>
            <a:r>
              <a:rPr lang="el-GR" sz="2400" b="1" i="1" dirty="0"/>
              <a:t> </a:t>
            </a:r>
            <a:r>
              <a:rPr lang="el-GR" sz="2400" b="1" i="1" dirty="0" err="1"/>
              <a:t>εὐφραίνεσθαι</a:t>
            </a:r>
            <a:r>
              <a:rPr lang="el-GR" sz="2400" b="1" i="1" dirty="0"/>
              <a:t> </a:t>
            </a:r>
            <a:r>
              <a:rPr lang="el-GR" sz="2400" b="1" i="1" dirty="0" err="1"/>
              <a:t>τοῖς</a:t>
            </a:r>
            <a:r>
              <a:rPr lang="el-GR" sz="2400" b="1" i="1" dirty="0"/>
              <a:t> </a:t>
            </a:r>
            <a:r>
              <a:rPr lang="el-GR" sz="2400" b="1" i="1" dirty="0" err="1"/>
              <a:t>τοῦ</a:t>
            </a:r>
            <a:r>
              <a:rPr lang="el-GR" sz="2400" b="1" i="1" dirty="0"/>
              <a:t> </a:t>
            </a:r>
            <a:r>
              <a:rPr lang="el-GR" sz="2400" b="1" i="1" dirty="0" err="1"/>
              <a:t>κόσμου</a:t>
            </a:r>
            <a:r>
              <a:rPr lang="el-GR" sz="2400" b="1" i="1" dirty="0"/>
              <a:t> </a:t>
            </a:r>
            <a:r>
              <a:rPr lang="el-GR" sz="2400" b="1" i="1" dirty="0" err="1"/>
              <a:t>θεωρήμασιν</a:t>
            </a:r>
            <a:r>
              <a:rPr lang="el-GR" sz="2400" b="1" i="1" dirty="0"/>
              <a:t> </a:t>
            </a:r>
            <a:r>
              <a:rPr lang="el-GR" sz="2400" b="1" i="1" dirty="0" err="1"/>
              <a:t>ἐβουλήθη</a:t>
            </a:r>
            <a:endParaRPr lang="el-GR" sz="2400" i="1" dirty="0"/>
          </a:p>
          <a:p>
            <a:pPr algn="just">
              <a:buNone/>
            </a:pPr>
            <a:endParaRPr lang="el-GR" sz="3000" i="1" dirty="0"/>
          </a:p>
          <a:p>
            <a:pPr marL="624078" indent="-514350" algn="just">
              <a:buFont typeface="Georgia"/>
              <a:buAutoNum type="arabicParenBoth"/>
            </a:pPr>
            <a:endParaRPr lang="el-GR" sz="1400" i="1" dirty="0"/>
          </a:p>
          <a:p>
            <a:pPr marL="624078" indent="-514350" algn="just">
              <a:buFont typeface="Georgia"/>
              <a:buAutoNum type="arabicParenBoth"/>
            </a:pPr>
            <a:r>
              <a:rPr lang="el-GR" sz="1600" b="1" i="1" dirty="0"/>
              <a:t>Καμιά Αναφορά στο Καρναβάλι – </a:t>
            </a:r>
            <a:r>
              <a:rPr lang="el-GR" sz="1600" b="1" i="1" dirty="0" err="1"/>
              <a:t>Πουρίμ</a:t>
            </a:r>
            <a:r>
              <a:rPr lang="el-GR" sz="1600" b="1" i="1" dirty="0"/>
              <a:t> στα έργα του Φίλωνα!</a:t>
            </a:r>
          </a:p>
          <a:p>
            <a:pPr marL="624078" indent="-514350" algn="just">
              <a:buFont typeface="Georgia"/>
              <a:buAutoNum type="arabicParenBoth"/>
            </a:pPr>
            <a:endParaRPr lang="el-GR" sz="1600" b="1" i="1" dirty="0"/>
          </a:p>
          <a:p>
            <a:pPr marL="624078" indent="-514350" algn="just">
              <a:buFont typeface="Georgia"/>
              <a:buAutoNum type="arabicParenBoth"/>
            </a:pPr>
            <a:r>
              <a:rPr lang="en-US" sz="1600" baseline="30000" dirty="0"/>
              <a:t>2</a:t>
            </a:r>
            <a:r>
              <a:rPr lang="el-GR" sz="1600" dirty="0" err="1"/>
              <a:t>μωρὸς</a:t>
            </a:r>
            <a:r>
              <a:rPr lang="el-GR" sz="1600" dirty="0"/>
              <a:t> </a:t>
            </a:r>
            <a:r>
              <a:rPr lang="el-GR" sz="1600" dirty="0" err="1"/>
              <a:t>ἐν</a:t>
            </a:r>
            <a:r>
              <a:rPr lang="el-GR" sz="1600" dirty="0"/>
              <a:t> </a:t>
            </a:r>
            <a:r>
              <a:rPr lang="el-GR" sz="1600" dirty="0" err="1"/>
              <a:t>γέλωτι</a:t>
            </a:r>
            <a:r>
              <a:rPr lang="el-GR" sz="1600" dirty="0"/>
              <a:t> </a:t>
            </a:r>
            <a:r>
              <a:rPr lang="el-GR" sz="1600" dirty="0" err="1"/>
              <a:t>ἀνυψοῖ</a:t>
            </a:r>
            <a:r>
              <a:rPr lang="el-GR" sz="1600" dirty="0"/>
              <a:t> </a:t>
            </a:r>
            <a:r>
              <a:rPr lang="el-GR" sz="1600" dirty="0" err="1"/>
              <a:t>φωνὴν</a:t>
            </a:r>
            <a:r>
              <a:rPr lang="el-GR" sz="1600" dirty="0"/>
              <a:t> </a:t>
            </a:r>
            <a:r>
              <a:rPr lang="el-GR" sz="1600" dirty="0" err="1"/>
              <a:t>αὐτοῦ</a:t>
            </a:r>
            <a:r>
              <a:rPr lang="el-GR" sz="1600" dirty="0"/>
              <a:t> </a:t>
            </a:r>
            <a:r>
              <a:rPr lang="el-GR" sz="1600" dirty="0" err="1"/>
              <a:t>ἀνὴρ</a:t>
            </a:r>
            <a:r>
              <a:rPr lang="el-GR" sz="1600" dirty="0"/>
              <a:t> </a:t>
            </a:r>
            <a:r>
              <a:rPr lang="el-GR" sz="1600" dirty="0" err="1"/>
              <a:t>δὲ</a:t>
            </a:r>
            <a:r>
              <a:rPr lang="el-GR" sz="1600" dirty="0"/>
              <a:t> </a:t>
            </a:r>
            <a:r>
              <a:rPr lang="el-GR" sz="1600" dirty="0" err="1"/>
              <a:t>πανοῦργος</a:t>
            </a:r>
            <a:r>
              <a:rPr lang="el-GR" sz="1600" dirty="0"/>
              <a:t> </a:t>
            </a:r>
            <a:r>
              <a:rPr lang="el-GR" sz="1600" dirty="0" err="1"/>
              <a:t>μόλις</a:t>
            </a:r>
            <a:r>
              <a:rPr lang="el-GR" sz="1600" dirty="0"/>
              <a:t> </a:t>
            </a:r>
            <a:r>
              <a:rPr lang="el-GR" sz="1600" dirty="0" err="1"/>
              <a:t>ἡσυχῇ</a:t>
            </a:r>
            <a:r>
              <a:rPr lang="el-GR" sz="1600" dirty="0"/>
              <a:t> </a:t>
            </a:r>
            <a:r>
              <a:rPr lang="el-GR" sz="1600" dirty="0" err="1"/>
              <a:t>μειδιάσει</a:t>
            </a:r>
            <a:r>
              <a:rPr lang="el-GR" sz="1600" dirty="0"/>
              <a:t> </a:t>
            </a:r>
            <a:r>
              <a:rPr lang="en-US" sz="1600" dirty="0"/>
              <a:t>(Sir 21:20 )</a:t>
            </a:r>
            <a:endParaRPr lang="el-GR" sz="1600" b="1" i="1" dirty="0"/>
          </a:p>
          <a:p>
            <a:pPr marL="624078" indent="-514350" algn="just">
              <a:buFont typeface="Georgia"/>
              <a:buAutoNum type="arabicParenBoth"/>
            </a:pPr>
            <a:endParaRPr lang="el-GR" sz="1600" b="1" i="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268760"/>
            <a:ext cx="7416824" cy="1080120"/>
          </a:xfrm>
        </p:spPr>
        <p:txBody>
          <a:bodyPr>
            <a:normAutofit fontScale="90000"/>
          </a:bodyPr>
          <a:lstStyle/>
          <a:p>
            <a:pPr lvl="0"/>
            <a:r>
              <a:rPr lang="el-GR" b="1" dirty="0" err="1"/>
              <a:t>Εσθήρ</a:t>
            </a:r>
            <a:r>
              <a:rPr lang="el-GR" b="1" dirty="0"/>
              <a:t> - </a:t>
            </a:r>
            <a:r>
              <a:rPr lang="el-GR" b="1" dirty="0" err="1"/>
              <a:t>Πουρίμ</a:t>
            </a: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323528" y="1412776"/>
            <a:ext cx="4176464" cy="5112568"/>
          </a:xfrm>
        </p:spPr>
        <p:txBody>
          <a:bodyPr>
            <a:normAutofit/>
          </a:bodyPr>
          <a:lstStyle/>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9394" name="Picture 2" descr="Purim celebration in Beit Shemesh."/>
          <p:cNvPicPr>
            <a:picLocks noChangeAspect="1" noChangeArrowheads="1"/>
          </p:cNvPicPr>
          <p:nvPr/>
        </p:nvPicPr>
        <p:blipFill>
          <a:blip r:embed="rId2" cstate="print"/>
          <a:srcRect/>
          <a:stretch>
            <a:fillRect/>
          </a:stretch>
        </p:blipFill>
        <p:spPr bwMode="auto">
          <a:xfrm>
            <a:off x="899592" y="1556792"/>
            <a:ext cx="6480720" cy="4176368"/>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r"/>
            <a:r>
              <a:rPr lang="el-GR" dirty="0"/>
              <a:t>Εισαγωγικοί Στίχοι Ψαλτηρίου: </a:t>
            </a:r>
            <a:r>
              <a:rPr lang="el-GR" b="1" dirty="0"/>
              <a:t>Αγαλλίαση εν </a:t>
            </a:r>
            <a:r>
              <a:rPr lang="el-GR" b="1" dirty="0" err="1"/>
              <a:t>τρόμω</a:t>
            </a:r>
            <a:r>
              <a:rPr lang="el-GR" b="1" dirty="0"/>
              <a:t> </a:t>
            </a:r>
          </a:p>
        </p:txBody>
      </p:sp>
      <p:sp>
        <p:nvSpPr>
          <p:cNvPr id="3" name="2 - Θέση περιεχομένου"/>
          <p:cNvSpPr>
            <a:spLocks noGrp="1"/>
          </p:cNvSpPr>
          <p:nvPr>
            <p:ph idx="1"/>
          </p:nvPr>
        </p:nvSpPr>
        <p:spPr/>
        <p:txBody>
          <a:bodyPr>
            <a:normAutofit fontScale="92500" lnSpcReduction="10000"/>
          </a:bodyPr>
          <a:lstStyle/>
          <a:p>
            <a:endParaRPr lang="el-GR" dirty="0"/>
          </a:p>
          <a:p>
            <a:r>
              <a:rPr lang="el-GR" dirty="0"/>
              <a:t>Εισαγωγικός Ψαλμός 2,11: </a:t>
            </a:r>
            <a:r>
              <a:rPr lang="el-GR" dirty="0" err="1"/>
              <a:t>δουλεύσατε</a:t>
            </a:r>
            <a:r>
              <a:rPr lang="el-GR" dirty="0"/>
              <a:t> </a:t>
            </a:r>
            <a:r>
              <a:rPr lang="el-GR" dirty="0" err="1"/>
              <a:t>τῷ</a:t>
            </a:r>
            <a:r>
              <a:rPr lang="el-GR" dirty="0"/>
              <a:t> </a:t>
            </a:r>
            <a:r>
              <a:rPr lang="el-GR" dirty="0" err="1"/>
              <a:t>κυρίῳ</a:t>
            </a:r>
            <a:r>
              <a:rPr lang="el-GR" dirty="0"/>
              <a:t> </a:t>
            </a:r>
            <a:r>
              <a:rPr lang="el-GR" dirty="0" err="1"/>
              <a:t>ἐν</a:t>
            </a:r>
            <a:r>
              <a:rPr lang="el-GR" dirty="0"/>
              <a:t> </a:t>
            </a:r>
            <a:r>
              <a:rPr lang="el-GR" dirty="0" err="1"/>
              <a:t>φόβῳ</a:t>
            </a:r>
            <a:r>
              <a:rPr lang="el-GR" dirty="0"/>
              <a:t> </a:t>
            </a:r>
            <a:r>
              <a:rPr lang="el-GR" dirty="0" err="1"/>
              <a:t>καὶ</a:t>
            </a:r>
            <a:r>
              <a:rPr lang="el-GR" dirty="0"/>
              <a:t> </a:t>
            </a:r>
            <a:r>
              <a:rPr lang="el-GR" dirty="0" err="1"/>
              <a:t>ἀγαλλιᾶσθε</a:t>
            </a:r>
            <a:r>
              <a:rPr lang="el-GR" dirty="0"/>
              <a:t> </a:t>
            </a:r>
            <a:r>
              <a:rPr lang="el-GR" dirty="0" err="1"/>
              <a:t>αὐτῷ</a:t>
            </a:r>
            <a:r>
              <a:rPr lang="el-GR" dirty="0"/>
              <a:t> </a:t>
            </a:r>
            <a:r>
              <a:rPr lang="el-GR" dirty="0" err="1"/>
              <a:t>ἐν</a:t>
            </a:r>
            <a:r>
              <a:rPr lang="el-GR" dirty="0"/>
              <a:t> </a:t>
            </a:r>
            <a:r>
              <a:rPr lang="el-GR" dirty="0" err="1"/>
              <a:t>τρόμῳ</a:t>
            </a:r>
            <a:r>
              <a:rPr lang="el-GR" dirty="0"/>
              <a:t> </a:t>
            </a:r>
          </a:p>
          <a:p>
            <a:r>
              <a:rPr lang="en-US" baseline="30000" dirty="0"/>
              <a:t>4 </a:t>
            </a:r>
            <a:r>
              <a:rPr lang="el-GR" dirty="0"/>
              <a:t> ὁ </a:t>
            </a:r>
            <a:r>
              <a:rPr lang="el-GR" dirty="0" err="1"/>
              <a:t>κατοικῶν</a:t>
            </a:r>
            <a:r>
              <a:rPr lang="el-GR" dirty="0"/>
              <a:t> </a:t>
            </a:r>
            <a:r>
              <a:rPr lang="el-GR" dirty="0" err="1"/>
              <a:t>ἐν</a:t>
            </a:r>
            <a:r>
              <a:rPr lang="el-GR" dirty="0"/>
              <a:t> </a:t>
            </a:r>
            <a:r>
              <a:rPr lang="el-GR" dirty="0" err="1"/>
              <a:t>οὐρανοῖς</a:t>
            </a:r>
            <a:r>
              <a:rPr lang="el-GR" dirty="0"/>
              <a:t> </a:t>
            </a:r>
            <a:r>
              <a:rPr lang="el-GR" dirty="0" err="1"/>
              <a:t>ἐκγελάσεται</a:t>
            </a:r>
            <a:r>
              <a:rPr lang="el-GR" dirty="0"/>
              <a:t> </a:t>
            </a:r>
            <a:r>
              <a:rPr lang="el-GR" dirty="0" err="1"/>
              <a:t>αὐτούς</a:t>
            </a:r>
            <a:r>
              <a:rPr lang="el-GR" dirty="0"/>
              <a:t> </a:t>
            </a:r>
            <a:r>
              <a:rPr lang="el-GR" dirty="0" err="1"/>
              <a:t>καὶ</a:t>
            </a:r>
            <a:r>
              <a:rPr lang="el-GR" dirty="0"/>
              <a:t> ὁ </a:t>
            </a:r>
            <a:r>
              <a:rPr lang="el-GR" dirty="0" err="1"/>
              <a:t>κύριος</a:t>
            </a:r>
            <a:r>
              <a:rPr lang="el-GR" dirty="0"/>
              <a:t> </a:t>
            </a:r>
            <a:r>
              <a:rPr lang="el-GR" dirty="0" err="1"/>
              <a:t>ἐκμυκτηριεῖ</a:t>
            </a:r>
            <a:r>
              <a:rPr lang="el-GR" dirty="0"/>
              <a:t> </a:t>
            </a:r>
            <a:r>
              <a:rPr lang="el-GR" dirty="0" err="1"/>
              <a:t>αὐτούς</a:t>
            </a:r>
            <a:endParaRPr lang="el-GR" dirty="0"/>
          </a:p>
          <a:p>
            <a:r>
              <a:rPr lang="en-US" dirty="0"/>
              <a:t> </a:t>
            </a:r>
            <a:r>
              <a:rPr lang="en-US" baseline="30000" dirty="0"/>
              <a:t>5 </a:t>
            </a:r>
            <a:r>
              <a:rPr lang="el-GR" dirty="0"/>
              <a:t> </a:t>
            </a:r>
            <a:r>
              <a:rPr lang="el-GR" dirty="0" err="1"/>
              <a:t>τότε</a:t>
            </a:r>
            <a:r>
              <a:rPr lang="el-GR" dirty="0"/>
              <a:t> </a:t>
            </a:r>
            <a:r>
              <a:rPr lang="el-GR" dirty="0" err="1"/>
              <a:t>λαλήσει</a:t>
            </a:r>
            <a:r>
              <a:rPr lang="el-GR" dirty="0"/>
              <a:t> </a:t>
            </a:r>
            <a:r>
              <a:rPr lang="el-GR" dirty="0" err="1"/>
              <a:t>πρὸς</a:t>
            </a:r>
            <a:r>
              <a:rPr lang="el-GR" dirty="0"/>
              <a:t> </a:t>
            </a:r>
            <a:r>
              <a:rPr lang="el-GR" dirty="0" err="1"/>
              <a:t>αὐτοὺς</a:t>
            </a:r>
            <a:r>
              <a:rPr lang="el-GR" dirty="0"/>
              <a:t> </a:t>
            </a:r>
            <a:r>
              <a:rPr lang="el-GR" dirty="0" err="1"/>
              <a:t>ἐν</a:t>
            </a:r>
            <a:r>
              <a:rPr lang="el-GR" dirty="0"/>
              <a:t> </a:t>
            </a:r>
            <a:r>
              <a:rPr lang="el-GR" dirty="0" err="1"/>
              <a:t>ὀργῇ</a:t>
            </a:r>
            <a:r>
              <a:rPr lang="el-GR" dirty="0"/>
              <a:t> </a:t>
            </a:r>
            <a:r>
              <a:rPr lang="el-GR" dirty="0" err="1"/>
              <a:t>αὐτοῦ</a:t>
            </a:r>
            <a:r>
              <a:rPr lang="el-GR" dirty="0"/>
              <a:t> </a:t>
            </a:r>
            <a:r>
              <a:rPr lang="el-GR" dirty="0" err="1"/>
              <a:t>καὶ</a:t>
            </a:r>
            <a:r>
              <a:rPr lang="el-GR" dirty="0"/>
              <a:t> </a:t>
            </a:r>
            <a:r>
              <a:rPr lang="el-GR" dirty="0" err="1"/>
              <a:t>ἐν</a:t>
            </a:r>
            <a:r>
              <a:rPr lang="el-GR" dirty="0"/>
              <a:t> </a:t>
            </a:r>
            <a:r>
              <a:rPr lang="el-GR" dirty="0" err="1"/>
              <a:t>τῷ</a:t>
            </a:r>
            <a:r>
              <a:rPr lang="el-GR" dirty="0"/>
              <a:t> </a:t>
            </a:r>
            <a:r>
              <a:rPr lang="el-GR" dirty="0" err="1"/>
              <a:t>θυμῷ</a:t>
            </a:r>
            <a:r>
              <a:rPr lang="el-GR" dirty="0"/>
              <a:t> </a:t>
            </a:r>
            <a:r>
              <a:rPr lang="el-GR" dirty="0" err="1"/>
              <a:t>αὐτοῦ</a:t>
            </a:r>
            <a:r>
              <a:rPr lang="el-GR" dirty="0"/>
              <a:t> </a:t>
            </a:r>
            <a:r>
              <a:rPr lang="el-GR" dirty="0" err="1"/>
              <a:t>ταράξει</a:t>
            </a:r>
            <a:r>
              <a:rPr lang="el-GR" dirty="0"/>
              <a:t> </a:t>
            </a:r>
            <a:r>
              <a:rPr lang="el-GR" dirty="0" err="1"/>
              <a:t>αὐτούς</a:t>
            </a:r>
            <a:endParaRPr lang="el-GR" dirty="0"/>
          </a:p>
          <a:p>
            <a:r>
              <a:rPr lang="el-GR" dirty="0"/>
              <a:t> </a:t>
            </a:r>
            <a:r>
              <a:rPr lang="en-US" dirty="0"/>
              <a:t>(</a:t>
            </a:r>
            <a:r>
              <a:rPr lang="en-US" dirty="0" err="1"/>
              <a:t>Psa</a:t>
            </a:r>
            <a:r>
              <a:rPr lang="en-US" dirty="0"/>
              <a:t> 2:4-5 BGT)</a:t>
            </a:r>
            <a:endParaRPr lang="el-GR" dirty="0"/>
          </a:p>
          <a:p>
            <a:endParaRPr lang="el-GR" dirty="0"/>
          </a:p>
          <a:p>
            <a:r>
              <a:rPr lang="el-GR" dirty="0"/>
              <a:t>[</a:t>
            </a:r>
            <a:r>
              <a:rPr lang="de-DE" dirty="0"/>
              <a:t>Dient dem HERRN mit Furcht</a:t>
            </a:r>
            <a:r>
              <a:rPr lang="el-GR" dirty="0"/>
              <a:t>, </a:t>
            </a:r>
            <a:r>
              <a:rPr lang="de-DE" dirty="0"/>
              <a:t>und mit Zittern k</a:t>
            </a:r>
            <a:r>
              <a:rPr lang="el-GR" dirty="0"/>
              <a:t>ü</a:t>
            </a:r>
            <a:r>
              <a:rPr lang="de-DE" dirty="0" err="1"/>
              <a:t>sst</a:t>
            </a:r>
            <a:r>
              <a:rPr lang="de-DE" dirty="0"/>
              <a:t> seine F</a:t>
            </a:r>
            <a:r>
              <a:rPr lang="el-GR" dirty="0"/>
              <a:t>ü</a:t>
            </a:r>
            <a:r>
              <a:rPr lang="de-DE" dirty="0" err="1"/>
              <a:t>sse</a:t>
            </a:r>
            <a:r>
              <a:rPr lang="de-DE" dirty="0"/>
              <a:t> </a:t>
            </a:r>
            <a:r>
              <a:rPr lang="el-GR" dirty="0"/>
              <a:t>(</a:t>
            </a:r>
            <a:r>
              <a:rPr lang="de-DE" dirty="0"/>
              <a:t>ZUR</a:t>
            </a:r>
            <a:r>
              <a:rPr lang="el-GR" dirty="0"/>
              <a:t>)]</a:t>
            </a:r>
          </a:p>
          <a:p>
            <a:endParaRPr lang="el-G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08720"/>
            <a:ext cx="8229600" cy="1066800"/>
          </a:xfrm>
        </p:spPr>
        <p:txBody>
          <a:bodyPr/>
          <a:lstStyle/>
          <a:p>
            <a:r>
              <a:rPr lang="el-GR" dirty="0"/>
              <a:t>Φιλολογικά Είδη Ισραήλ</a:t>
            </a:r>
          </a:p>
        </p:txBody>
      </p:sp>
      <p:sp>
        <p:nvSpPr>
          <p:cNvPr id="3" name="2 - Θέση περιεχομένου"/>
          <p:cNvSpPr>
            <a:spLocks noGrp="1"/>
          </p:cNvSpPr>
          <p:nvPr>
            <p:ph idx="1"/>
          </p:nvPr>
        </p:nvSpPr>
        <p:spPr/>
        <p:txBody>
          <a:bodyPr/>
          <a:lstStyle/>
          <a:p>
            <a:r>
              <a:rPr lang="el-GR" dirty="0"/>
              <a:t>Όχι </a:t>
            </a:r>
            <a:r>
              <a:rPr lang="el-GR" dirty="0" err="1"/>
              <a:t>Σάτυρα</a:t>
            </a:r>
            <a:r>
              <a:rPr lang="el-GR" dirty="0"/>
              <a:t> !!!</a:t>
            </a:r>
          </a:p>
          <a:p>
            <a:r>
              <a:rPr lang="el-GR" dirty="0"/>
              <a:t>Όχι λυρική – ερωτική Ποίηση</a:t>
            </a:r>
          </a:p>
          <a:p>
            <a:r>
              <a:rPr lang="el-GR" dirty="0"/>
              <a:t>Όχι Γεωγραφία</a:t>
            </a:r>
          </a:p>
          <a:p>
            <a:endParaRPr lang="el-GR" dirty="0"/>
          </a:p>
          <a:p>
            <a:r>
              <a:rPr lang="el-GR" dirty="0"/>
              <a:t>Ναι Τραγωδία </a:t>
            </a:r>
          </a:p>
          <a:p>
            <a:pPr>
              <a:buNone/>
            </a:pPr>
            <a:r>
              <a:rPr lang="el-GR" dirty="0"/>
              <a:t>	</a:t>
            </a:r>
            <a:r>
              <a:rPr lang="el-GR" sz="2400" dirty="0" err="1"/>
              <a:t>Εζεκιήλ</a:t>
            </a:r>
            <a:r>
              <a:rPr lang="el-GR" sz="2400" dirty="0"/>
              <a:t>, </a:t>
            </a:r>
            <a:r>
              <a:rPr lang="el-GR" sz="2400" i="1" dirty="0" err="1"/>
              <a:t>Ἐξαγωγή</a:t>
            </a:r>
            <a:r>
              <a:rPr lang="el-GR" sz="2400" dirty="0"/>
              <a:t>, μετάφραση Θ.Κ. Στεφανόπουλος, </a:t>
            </a:r>
          </a:p>
          <a:p>
            <a:pPr>
              <a:buNone/>
            </a:pPr>
            <a:r>
              <a:rPr lang="el-GR" sz="2400" dirty="0"/>
              <a:t>Ιωνάς – </a:t>
            </a:r>
            <a:r>
              <a:rPr lang="el-GR" sz="2400" dirty="0" err="1"/>
              <a:t>Βηλ</a:t>
            </a:r>
            <a:r>
              <a:rPr lang="el-GR" sz="2400" dirty="0"/>
              <a:t> και Δράκων  (Σαμψών – </a:t>
            </a:r>
            <a:r>
              <a:rPr lang="el-GR" sz="2400" dirty="0" err="1"/>
              <a:t>Βαλαάμ</a:t>
            </a:r>
            <a:r>
              <a:rPr lang="el-GR" sz="2400" dirty="0"/>
              <a:t> και όνος)</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2708920"/>
            <a:ext cx="8458200" cy="1470025"/>
          </a:xfrm>
        </p:spPr>
        <p:txBody>
          <a:bodyPr>
            <a:normAutofit fontScale="90000"/>
          </a:bodyPr>
          <a:lstStyle/>
          <a:p>
            <a:r>
              <a:rPr lang="el-GR" b="1" dirty="0"/>
              <a:t>ΤΟ ΧΑΜΟΓΕΛΟ ΣΤΗΝ ΕΛΛΗΝΙΚΗ ΑΡΧΑΙΟΤΗΤΑ</a:t>
            </a:r>
            <a:br>
              <a:rPr lang="el-GR" dirty="0"/>
            </a:br>
            <a:br>
              <a:rPr lang="el-GR" dirty="0"/>
            </a:br>
            <a:br>
              <a:rPr lang="el-GR" dirty="0"/>
            </a:br>
            <a:endParaRPr lang="el-GR" dirty="0"/>
          </a:p>
        </p:txBody>
      </p:sp>
      <p:sp>
        <p:nvSpPr>
          <p:cNvPr id="3" name="2 - Υπότιτλος"/>
          <p:cNvSpPr>
            <a:spLocks noGrp="1"/>
          </p:cNvSpPr>
          <p:nvPr>
            <p:ph type="subTitle" idx="1"/>
          </p:nvPr>
        </p:nvSpPr>
        <p:spPr>
          <a:xfrm>
            <a:off x="0" y="3899938"/>
            <a:ext cx="9144000" cy="2625406"/>
          </a:xfrm>
        </p:spPr>
        <p:txBody>
          <a:bodyPr>
            <a:normAutofit fontScale="55000" lnSpcReduction="20000"/>
          </a:bodyPr>
          <a:lstStyle/>
          <a:p>
            <a:endParaRPr lang="el-GR" dirty="0"/>
          </a:p>
          <a:p>
            <a:r>
              <a:rPr lang="el-GR" b="1" dirty="0"/>
              <a:t>Βιβλιογραφία</a:t>
            </a:r>
            <a:r>
              <a:rPr lang="en-US" b="1" dirty="0"/>
              <a:t>: </a:t>
            </a:r>
            <a:r>
              <a:rPr lang="fr-FR" dirty="0" err="1"/>
              <a:t>Gihlus</a:t>
            </a:r>
            <a:r>
              <a:rPr lang="fr-FR" dirty="0"/>
              <a:t>, </a:t>
            </a:r>
            <a:r>
              <a:rPr lang="en-US" dirty="0"/>
              <a:t>I.S.</a:t>
            </a:r>
            <a:r>
              <a:rPr lang="fr-FR" dirty="0"/>
              <a:t>, </a:t>
            </a:r>
            <a:r>
              <a:rPr lang="fr-FR" i="1" dirty="0" err="1"/>
              <a:t>Laughing</a:t>
            </a:r>
            <a:r>
              <a:rPr lang="fr-FR" i="1" dirty="0"/>
              <a:t> </a:t>
            </a:r>
            <a:r>
              <a:rPr lang="fr-FR" i="1" dirty="0" err="1"/>
              <a:t>gods</a:t>
            </a:r>
            <a:r>
              <a:rPr lang="fr-FR" i="1" dirty="0"/>
              <a:t>, </a:t>
            </a:r>
            <a:r>
              <a:rPr lang="fr-FR" i="1" dirty="0" err="1"/>
              <a:t>weeping</a:t>
            </a:r>
            <a:r>
              <a:rPr lang="fr-FR" i="1" dirty="0"/>
              <a:t> </a:t>
            </a:r>
            <a:r>
              <a:rPr lang="fr-FR" i="1" cap="all" dirty="0" err="1"/>
              <a:t>v</a:t>
            </a:r>
            <a:r>
              <a:rPr lang="fr-FR" i="1" dirty="0" err="1"/>
              <a:t>irgins</a:t>
            </a:r>
            <a:r>
              <a:rPr lang="fr-FR" dirty="0"/>
              <a:t>: </a:t>
            </a:r>
            <a:r>
              <a:rPr lang="fr-FR" i="1" dirty="0" err="1"/>
              <a:t>Laughter</a:t>
            </a:r>
            <a:r>
              <a:rPr lang="fr-FR" i="1" dirty="0"/>
              <a:t> in the </a:t>
            </a:r>
            <a:r>
              <a:rPr lang="fr-FR" i="1" dirty="0" err="1"/>
              <a:t>history</a:t>
            </a:r>
            <a:r>
              <a:rPr lang="fr-FR" i="1" dirty="0"/>
              <a:t> of </a:t>
            </a:r>
            <a:r>
              <a:rPr lang="fr-FR" i="1" cap="all" dirty="0"/>
              <a:t>r</a:t>
            </a:r>
            <a:r>
              <a:rPr lang="fr-FR" i="1" dirty="0"/>
              <a:t>eligion</a:t>
            </a:r>
            <a:r>
              <a:rPr lang="fr-FR" dirty="0"/>
              <a:t> (1997), </a:t>
            </a:r>
            <a:r>
              <a:rPr lang="en-US" dirty="0"/>
              <a:t>London and New York,</a:t>
            </a:r>
            <a:r>
              <a:rPr lang="fr-FR" dirty="0"/>
              <a:t> </a:t>
            </a:r>
            <a:r>
              <a:rPr lang="fr-FR" dirty="0" err="1"/>
              <a:t>Routledge</a:t>
            </a:r>
            <a:r>
              <a:rPr lang="fr-FR" dirty="0"/>
              <a:t>, 2004</a:t>
            </a:r>
            <a:r>
              <a:rPr lang="en-US" dirty="0"/>
              <a:t>. </a:t>
            </a:r>
          </a:p>
          <a:p>
            <a:endParaRPr lang="en-US" dirty="0"/>
          </a:p>
          <a:p>
            <a:r>
              <a:rPr lang="fr-FR" dirty="0"/>
              <a:t>Μ</a:t>
            </a:r>
            <a:r>
              <a:rPr lang="en-US" dirty="0"/>
              <a:t>.</a:t>
            </a:r>
            <a:r>
              <a:rPr lang="fr-FR" dirty="0"/>
              <a:t>Ι</a:t>
            </a:r>
            <a:r>
              <a:rPr lang="en-US" dirty="0"/>
              <a:t>. </a:t>
            </a:r>
            <a:r>
              <a:rPr lang="fr-FR" dirty="0" err="1"/>
              <a:t>Γιόση</a:t>
            </a:r>
            <a:r>
              <a:rPr lang="en-US" dirty="0"/>
              <a:t> – </a:t>
            </a:r>
            <a:r>
              <a:rPr lang="fr-FR" dirty="0"/>
              <a:t>Α</a:t>
            </a:r>
            <a:r>
              <a:rPr lang="en-US" dirty="0"/>
              <a:t>. </a:t>
            </a:r>
            <a:r>
              <a:rPr lang="fr-FR" dirty="0"/>
              <a:t>Δ</a:t>
            </a:r>
            <a:r>
              <a:rPr lang="en-US" dirty="0"/>
              <a:t>. </a:t>
            </a:r>
            <a:r>
              <a:rPr lang="fr-FR" dirty="0" err="1"/>
              <a:t>Μελίστα</a:t>
            </a:r>
            <a:r>
              <a:rPr lang="en-US" dirty="0"/>
              <a:t> (</a:t>
            </a:r>
            <a:r>
              <a:rPr lang="fr-FR" dirty="0" err="1"/>
              <a:t>ἐπιμ</a:t>
            </a:r>
            <a:r>
              <a:rPr lang="en-US" dirty="0"/>
              <a:t>.), </a:t>
            </a:r>
            <a:r>
              <a:rPr lang="fr-FR" b="1" i="1" dirty="0" err="1"/>
              <a:t>Ἐξαίσιοι</a:t>
            </a:r>
            <a:r>
              <a:rPr lang="fr-FR" b="1" i="1" dirty="0"/>
              <a:t> </a:t>
            </a:r>
            <a:r>
              <a:rPr lang="fr-FR" b="1" i="1" dirty="0" err="1"/>
              <a:t>γέλωτες</a:t>
            </a:r>
            <a:r>
              <a:rPr lang="en-US" b="1" i="1" dirty="0"/>
              <a:t>. </a:t>
            </a:r>
            <a:r>
              <a:rPr lang="fr-FR" b="1" i="1" dirty="0" err="1"/>
              <a:t>Τὸ</a:t>
            </a:r>
            <a:r>
              <a:rPr lang="fr-FR" b="1" i="1" dirty="0"/>
              <a:t> </a:t>
            </a:r>
            <a:r>
              <a:rPr lang="fr-FR" b="1" i="1" cap="all" dirty="0" err="1"/>
              <a:t>γ</a:t>
            </a:r>
            <a:r>
              <a:rPr lang="fr-FR" b="1" i="1" dirty="0" err="1"/>
              <a:t>έλιο</a:t>
            </a:r>
            <a:r>
              <a:rPr lang="fr-FR" b="1" i="1" dirty="0"/>
              <a:t> </a:t>
            </a:r>
            <a:r>
              <a:rPr lang="fr-FR" b="1" i="1" dirty="0" err="1"/>
              <a:t>στὴν</a:t>
            </a:r>
            <a:r>
              <a:rPr lang="fr-FR" b="1" i="1" dirty="0"/>
              <a:t> </a:t>
            </a:r>
            <a:r>
              <a:rPr lang="fr-FR" b="1" i="1" dirty="0" err="1"/>
              <a:t>ἀρχαία</a:t>
            </a:r>
            <a:r>
              <a:rPr lang="fr-FR" b="1" i="1" dirty="0"/>
              <a:t> </a:t>
            </a:r>
            <a:r>
              <a:rPr lang="fr-FR" b="1" i="1" dirty="0" err="1"/>
              <a:t>ἑλληνικὴ</a:t>
            </a:r>
            <a:r>
              <a:rPr lang="fr-FR" b="1" i="1" dirty="0"/>
              <a:t> </a:t>
            </a:r>
            <a:r>
              <a:rPr lang="fr-FR" b="1" i="1" dirty="0" err="1"/>
              <a:t>γραμματεία</a:t>
            </a:r>
            <a:r>
              <a:rPr lang="en-US" dirty="0"/>
              <a:t>, </a:t>
            </a:r>
            <a:r>
              <a:rPr lang="fr-FR" dirty="0" err="1"/>
              <a:t>Ἀθήνα</a:t>
            </a:r>
            <a:r>
              <a:rPr lang="en-US" dirty="0"/>
              <a:t>, </a:t>
            </a:r>
            <a:r>
              <a:rPr lang="fr-FR" dirty="0" err="1"/>
              <a:t>Σμίλη</a:t>
            </a:r>
            <a:r>
              <a:rPr lang="en-US" dirty="0"/>
              <a:t>, 2017.</a:t>
            </a:r>
            <a:endParaRPr lang="el-GR" dirty="0"/>
          </a:p>
          <a:p>
            <a:endParaRPr lang="en-US" dirty="0"/>
          </a:p>
          <a:p>
            <a:r>
              <a:rPr lang="en-US" dirty="0"/>
              <a:t> </a:t>
            </a:r>
            <a:r>
              <a:rPr lang="en-US" b="1" dirty="0"/>
              <a:t>I.M. </a:t>
            </a:r>
            <a:r>
              <a:rPr lang="en-US" b="1" dirty="0" err="1"/>
              <a:t>Konstantakos</a:t>
            </a:r>
            <a:r>
              <a:rPr lang="en-US" b="1" dirty="0"/>
              <a:t>,</a:t>
            </a:r>
            <a:r>
              <a:rPr lang="en-US" dirty="0"/>
              <a:t> "The Characters of Doric Comedy", in A. Fries &amp; D. </a:t>
            </a:r>
            <a:r>
              <a:rPr lang="en-US" dirty="0" err="1"/>
              <a:t>Kanellakis</a:t>
            </a:r>
            <a:r>
              <a:rPr lang="en-US" dirty="0"/>
              <a:t> (eds.), </a:t>
            </a:r>
            <a:r>
              <a:rPr lang="en-US" i="1" dirty="0"/>
              <a:t>Ancient Greek Comedy. Genre - Texts - Reception.</a:t>
            </a:r>
            <a:r>
              <a:rPr lang="en-US" dirty="0"/>
              <a:t> Essays in </a:t>
            </a:r>
            <a:r>
              <a:rPr lang="en-US" dirty="0" err="1"/>
              <a:t>Honour</a:t>
            </a:r>
            <a:r>
              <a:rPr lang="en-US" dirty="0"/>
              <a:t> of Angus M. Bowie, Trends in Classics Supplementary Volumes 101, Berlin 2020, 7-27. </a:t>
            </a:r>
            <a:r>
              <a:rPr lang="el-GR" dirty="0"/>
              <a:t>Ι. </a:t>
            </a:r>
            <a:r>
              <a:rPr lang="el-GR" dirty="0" err="1"/>
              <a:t>Κωνσταντάκος</a:t>
            </a:r>
            <a:r>
              <a:rPr lang="el-GR" dirty="0"/>
              <a:t>, Το Βιβλίο του Γέλιου και της Μνήμης. Στοχασμοί γύρω από μία Πρόσφατη Έκδοση σχετικά με το Γέλιο των Αρχαίων. </a:t>
            </a:r>
            <a:r>
              <a:rPr lang="en-US" i="1" dirty="0" err="1"/>
              <a:t>Philosophia</a:t>
            </a:r>
            <a:r>
              <a:rPr lang="en-US" dirty="0"/>
              <a:t>, 48, 2018, 312-326."From Mythos to </a:t>
            </a:r>
            <a:r>
              <a:rPr lang="en-US" dirty="0" err="1"/>
              <a:t>Gelos</a:t>
            </a:r>
            <a:r>
              <a:rPr lang="en-US" dirty="0"/>
              <a:t>: </a:t>
            </a:r>
            <a:r>
              <a:rPr lang="en-US" dirty="0" err="1"/>
              <a:t>Marvellous</a:t>
            </a:r>
            <a:r>
              <a:rPr lang="en-US" dirty="0"/>
              <a:t> motifs and comic strategies in mythological burlesque", in M. </a:t>
            </a:r>
            <a:r>
              <a:rPr lang="en-US" dirty="0" err="1"/>
              <a:t>Tamiolaki</a:t>
            </a:r>
            <a:r>
              <a:rPr lang="en-US" dirty="0"/>
              <a:t> (ed.), Corolla </a:t>
            </a:r>
            <a:r>
              <a:rPr lang="en-US" dirty="0" err="1"/>
              <a:t>comica</a:t>
            </a:r>
            <a:r>
              <a:rPr lang="en-US" dirty="0"/>
              <a:t>: New trends in research on ancient Greek comedy, </a:t>
            </a:r>
            <a:r>
              <a:rPr lang="en-US" dirty="0" err="1"/>
              <a:t>Rhethymnon</a:t>
            </a:r>
            <a:r>
              <a:rPr lang="en-US" dirty="0"/>
              <a:t> 2014, 75-102 (in Modern Greek).</a:t>
            </a:r>
            <a:r>
              <a:rPr lang="en-US" i="1" dirty="0"/>
              <a:t> </a:t>
            </a:r>
            <a:endParaRPr lang="el-GR" dirty="0"/>
          </a:p>
          <a:p>
            <a:endParaRPr lang="el-GR"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908720"/>
            <a:ext cx="7355160" cy="936104"/>
          </a:xfrm>
        </p:spPr>
        <p:txBody>
          <a:bodyPr>
            <a:normAutofit fontScale="90000"/>
          </a:bodyPr>
          <a:lstStyle/>
          <a:p>
            <a:br>
              <a:rPr lang="el-GR" b="1" dirty="0"/>
            </a:br>
            <a:br>
              <a:rPr lang="el-GR" b="1" dirty="0"/>
            </a:br>
            <a:br>
              <a:rPr lang="el-GR" sz="2000" b="1" dirty="0"/>
            </a:br>
            <a:br>
              <a:rPr lang="el-GR" sz="2000" b="1" dirty="0"/>
            </a:br>
            <a:br>
              <a:rPr lang="el-GR" sz="1100" dirty="0"/>
            </a:br>
            <a:br>
              <a:rPr lang="el-GR" dirty="0"/>
            </a:br>
            <a:r>
              <a:rPr lang="en-US" b="1" dirty="0"/>
              <a:t> </a:t>
            </a:r>
            <a:r>
              <a:rPr lang="el-GR" dirty="0"/>
              <a:t> </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179512" y="476672"/>
            <a:ext cx="8784976" cy="5937523"/>
          </a:xfrm>
        </p:spPr>
        <p:txBody>
          <a:bodyPr>
            <a:normAutofit fontScale="40000" lnSpcReduction="20000"/>
          </a:bodyPr>
          <a:lstStyle/>
          <a:p>
            <a:pPr algn="ctr">
              <a:buNone/>
            </a:pPr>
            <a:endParaRPr lang="el-GR" b="1" dirty="0"/>
          </a:p>
          <a:p>
            <a:pPr algn="ctr">
              <a:buNone/>
            </a:pPr>
            <a:r>
              <a:rPr lang="el-GR" b="1" dirty="0"/>
              <a:t>Λεξήματα για το Γέλιο</a:t>
            </a:r>
          </a:p>
          <a:p>
            <a:pPr algn="ctr">
              <a:buNone/>
            </a:pPr>
            <a:endParaRPr lang="el-GR" b="1" dirty="0"/>
          </a:p>
          <a:p>
            <a:pPr marL="624078" indent="-514350" algn="ctr">
              <a:buFont typeface="Arial" pitchFamily="34" charset="0"/>
              <a:buChar char="•"/>
            </a:pPr>
            <a:r>
              <a:rPr lang="el-GR" sz="2900" b="1" dirty="0"/>
              <a:t>Γελάν  (</a:t>
            </a:r>
            <a:r>
              <a:rPr lang="en-US" sz="2900" b="1" dirty="0" err="1"/>
              <a:t>gele</a:t>
            </a:r>
            <a:r>
              <a:rPr lang="en-US" sz="2900" b="1" dirty="0"/>
              <a:t> = </a:t>
            </a:r>
            <a:r>
              <a:rPr lang="el-GR" sz="2900" b="1" dirty="0"/>
              <a:t>λάμπω </a:t>
            </a:r>
            <a:r>
              <a:rPr lang="el-GR" sz="2900" b="1" dirty="0" err="1"/>
              <a:t>Ομόρ</a:t>
            </a:r>
            <a:r>
              <a:rPr lang="el-GR" sz="2900" b="1" dirty="0"/>
              <a:t>. Γαλήνη, </a:t>
            </a:r>
            <a:r>
              <a:rPr lang="el-GR" sz="2900" b="1" dirty="0" err="1"/>
              <a:t>γαλυξ</a:t>
            </a:r>
            <a:r>
              <a:rPr lang="el-GR" sz="2900" b="1" dirty="0"/>
              <a:t>, </a:t>
            </a:r>
            <a:r>
              <a:rPr lang="el-GR" sz="2900" b="1" dirty="0" err="1"/>
              <a:t>γληνή</a:t>
            </a:r>
            <a:r>
              <a:rPr lang="el-GR" sz="2900" b="1" dirty="0"/>
              <a:t> =κόρη οφθαλμού)</a:t>
            </a:r>
          </a:p>
          <a:p>
            <a:pPr marL="624078" indent="-514350" algn="ctr">
              <a:buFont typeface="Arial" pitchFamily="34" charset="0"/>
              <a:buChar char="•"/>
            </a:pPr>
            <a:endParaRPr lang="el-GR" sz="2900" dirty="0"/>
          </a:p>
          <a:p>
            <a:pPr marL="624078" indent="-514350" algn="ctr">
              <a:buFont typeface="Arial" pitchFamily="34" charset="0"/>
              <a:buChar char="•"/>
            </a:pPr>
            <a:r>
              <a:rPr lang="el-GR" sz="2900" b="1" dirty="0" err="1"/>
              <a:t>Σκώπτειν</a:t>
            </a:r>
            <a:r>
              <a:rPr lang="el-GR" sz="2900" b="1" dirty="0"/>
              <a:t> </a:t>
            </a:r>
            <a:r>
              <a:rPr lang="el-GR" sz="2900" dirty="0"/>
              <a:t>[ + Σκωψ = Κουκουβάγια λόγω του δυνατού και περιπαικτικού βλέμματος) ??</a:t>
            </a:r>
            <a:endParaRPr lang="en-US" sz="2900" dirty="0"/>
          </a:p>
          <a:p>
            <a:pPr marL="624078" indent="-514350" algn="ctr">
              <a:buFont typeface="Arial" pitchFamily="34" charset="0"/>
              <a:buChar char="•"/>
            </a:pPr>
            <a:endParaRPr lang="el-GR" sz="2900" dirty="0"/>
          </a:p>
          <a:p>
            <a:pPr marL="624078" indent="-514350" algn="ctr">
              <a:buFont typeface="Arial" charset="0"/>
              <a:buChar char="•"/>
            </a:pPr>
            <a:r>
              <a:rPr lang="el-GR" sz="2900" b="1" dirty="0"/>
              <a:t>Μειδιάν</a:t>
            </a:r>
            <a:r>
              <a:rPr lang="en-US" sz="2900" b="1" dirty="0"/>
              <a:t> </a:t>
            </a:r>
            <a:r>
              <a:rPr lang="el-GR" sz="2900" dirty="0"/>
              <a:t> (</a:t>
            </a:r>
            <a:r>
              <a:rPr lang="en-US" sz="2900" dirty="0"/>
              <a:t> // smile – </a:t>
            </a:r>
            <a:r>
              <a:rPr lang="en-US" sz="2900" dirty="0" err="1"/>
              <a:t>schmeicheln</a:t>
            </a:r>
            <a:r>
              <a:rPr lang="en-US" sz="2900" dirty="0"/>
              <a:t>)</a:t>
            </a:r>
            <a:endParaRPr lang="el-GR" sz="2900" dirty="0"/>
          </a:p>
          <a:p>
            <a:pPr marL="624078" indent="-514350" algn="ctr">
              <a:buFont typeface="Arial" charset="0"/>
              <a:buChar char="•"/>
            </a:pPr>
            <a:endParaRPr lang="el-GR" sz="2900" dirty="0"/>
          </a:p>
          <a:p>
            <a:pPr marL="624078" indent="-514350" algn="ctr">
              <a:buFont typeface="Arial" charset="0"/>
              <a:buChar char="•"/>
            </a:pPr>
            <a:r>
              <a:rPr lang="el-GR" sz="2900" dirty="0" err="1"/>
              <a:t>Καγχάζειν</a:t>
            </a:r>
            <a:r>
              <a:rPr lang="el-GR" sz="2900" dirty="0"/>
              <a:t> (προσποίηση, εκδίκηση, σαρκασμός, ειρωνεία)</a:t>
            </a:r>
          </a:p>
          <a:p>
            <a:pPr marL="624078" indent="-514350" algn="ctr">
              <a:buFont typeface="Arial" charset="0"/>
              <a:buChar char="•"/>
            </a:pPr>
            <a:r>
              <a:rPr lang="el-GR" sz="2900" dirty="0" err="1"/>
              <a:t>Σαίρω</a:t>
            </a:r>
            <a:r>
              <a:rPr lang="el-GR" sz="2900" dirty="0"/>
              <a:t> (= δείχνω τα δόντια)</a:t>
            </a:r>
          </a:p>
          <a:p>
            <a:pPr marL="624078" indent="-514350" algn="ctr">
              <a:buFont typeface="Arial" charset="0"/>
              <a:buChar char="•"/>
            </a:pPr>
            <a:r>
              <a:rPr lang="el-GR" sz="2900" dirty="0" err="1"/>
              <a:t>Χαίνειν</a:t>
            </a:r>
            <a:endParaRPr lang="en-US" sz="2900" dirty="0"/>
          </a:p>
          <a:p>
            <a:pPr marL="624078" indent="-514350" algn="ctr">
              <a:buFont typeface="Arial" charset="0"/>
              <a:buChar char="•"/>
            </a:pPr>
            <a:endParaRPr lang="el-GR" sz="2900" dirty="0"/>
          </a:p>
          <a:p>
            <a:pPr marL="624078" indent="-514350" algn="ctr">
              <a:buFont typeface="Arial" charset="0"/>
              <a:buChar char="•"/>
            </a:pPr>
            <a:r>
              <a:rPr lang="el-GR" sz="2900" dirty="0" err="1"/>
              <a:t>Κλαυσίγελως</a:t>
            </a:r>
            <a:endParaRPr lang="el-GR" sz="2900" dirty="0"/>
          </a:p>
          <a:p>
            <a:pPr marL="624078" indent="-514350" algn="ctr">
              <a:buNone/>
            </a:pPr>
            <a:r>
              <a:rPr lang="el-GR" sz="2900" dirty="0"/>
              <a:t>[Γέλως, Έρως, Ίμερος]</a:t>
            </a:r>
          </a:p>
          <a:p>
            <a:pPr marL="624078" indent="-514350" algn="ctr">
              <a:buFont typeface="Arial" charset="0"/>
              <a:buChar char="•"/>
            </a:pPr>
            <a:r>
              <a:rPr lang="el-GR" sz="2900" dirty="0"/>
              <a:t>Παιδιά – </a:t>
            </a:r>
            <a:r>
              <a:rPr lang="el-GR" sz="2900" b="1" dirty="0"/>
              <a:t>Χάρις</a:t>
            </a:r>
            <a:r>
              <a:rPr lang="el-GR" sz="2900" dirty="0"/>
              <a:t> </a:t>
            </a:r>
          </a:p>
          <a:p>
            <a:pPr marL="624078" indent="-514350" algn="ctr">
              <a:buFont typeface="Arial" charset="0"/>
              <a:buChar char="•"/>
            </a:pPr>
            <a:endParaRPr lang="el-GR" sz="2900" dirty="0"/>
          </a:p>
          <a:p>
            <a:pPr marL="624078" indent="-514350" algn="ctr">
              <a:buFont typeface="Arial" charset="0"/>
              <a:buChar char="•"/>
            </a:pPr>
            <a:r>
              <a:rPr lang="el-GR" sz="2900" dirty="0"/>
              <a:t>Ιλαρός</a:t>
            </a:r>
          </a:p>
          <a:p>
            <a:pPr marL="624078" indent="-514350" algn="ctr">
              <a:buFont typeface="Arial" charset="0"/>
              <a:buChar char="•"/>
            </a:pPr>
            <a:r>
              <a:rPr lang="el-GR" sz="2900" dirty="0"/>
              <a:t>Ευτράπελος (Σύγκρινε Ηθικά </a:t>
            </a:r>
            <a:r>
              <a:rPr lang="el-GR" sz="2900" dirty="0" err="1"/>
              <a:t>Ευδἠμια</a:t>
            </a:r>
            <a:r>
              <a:rPr lang="el-GR" sz="2900" dirty="0"/>
              <a:t> 1234</a:t>
            </a:r>
            <a:r>
              <a:rPr lang="el-GR" sz="2900" baseline="30000" dirty="0"/>
              <a:t>α</a:t>
            </a:r>
            <a:r>
              <a:rPr lang="el-GR" sz="2900" dirty="0"/>
              <a:t>3-23 και Ρητορική 1389β 8-12)</a:t>
            </a:r>
          </a:p>
          <a:p>
            <a:pPr marL="624078" indent="-514350" algn="ctr">
              <a:buFont typeface="Arial" charset="0"/>
              <a:buChar char="•"/>
            </a:pPr>
            <a:r>
              <a:rPr lang="el-GR" sz="2900" dirty="0"/>
              <a:t>είρων</a:t>
            </a:r>
          </a:p>
          <a:p>
            <a:pPr marL="624078" indent="-514350" algn="ctr">
              <a:buFont typeface="Arial" charset="0"/>
              <a:buChar char="•"/>
            </a:pPr>
            <a:r>
              <a:rPr lang="el-GR" sz="2900" dirty="0"/>
              <a:t>κομψός</a:t>
            </a:r>
          </a:p>
          <a:p>
            <a:pPr marL="624078" indent="-514350" algn="ctr">
              <a:buFont typeface="Arial" charset="0"/>
              <a:buChar char="•"/>
            </a:pPr>
            <a:r>
              <a:rPr lang="el-GR" sz="2900" dirty="0" err="1"/>
              <a:t>σεσηρός</a:t>
            </a:r>
            <a:endParaRPr lang="el-GR" sz="2900" dirty="0"/>
          </a:p>
          <a:p>
            <a:pPr marL="624078" indent="-514350" algn="ctr">
              <a:buFont typeface="Arial" charset="0"/>
              <a:buChar char="•"/>
            </a:pPr>
            <a:r>
              <a:rPr lang="el-GR" sz="2900" dirty="0"/>
              <a:t>«αστείος» - Χιούμορ-»Θερσίτης»- Γελωτοποιός</a:t>
            </a:r>
          </a:p>
          <a:p>
            <a:pPr marL="624078" indent="-514350" algn="ctr">
              <a:buFont typeface="Arial" charset="0"/>
              <a:buChar char="•"/>
            </a:pPr>
            <a:r>
              <a:rPr lang="el-GR" sz="2900" b="1" dirty="0" err="1"/>
              <a:t>Σαρδάνης</a:t>
            </a:r>
            <a:r>
              <a:rPr lang="el-GR" sz="2900" dirty="0"/>
              <a:t> (&gt; </a:t>
            </a:r>
            <a:r>
              <a:rPr lang="el-GR" sz="2900" dirty="0" err="1"/>
              <a:t>μοχθηρο</a:t>
            </a:r>
            <a:r>
              <a:rPr lang="el-GR" sz="2900" dirty="0"/>
              <a:t> γέλιο)</a:t>
            </a:r>
          </a:p>
          <a:p>
            <a:pPr marL="624078" indent="-514350" algn="ctr">
              <a:buFont typeface="Arial" charset="0"/>
              <a:buChar char="•"/>
            </a:pPr>
            <a:r>
              <a:rPr lang="el-GR" sz="2900" dirty="0" err="1"/>
              <a:t>βωμοΛόχος</a:t>
            </a:r>
            <a:r>
              <a:rPr lang="el-GR" sz="2900" dirty="0"/>
              <a:t>+</a:t>
            </a:r>
          </a:p>
          <a:p>
            <a:pPr marL="624078" indent="-514350" algn="ctr">
              <a:buFont typeface="Arial" charset="0"/>
              <a:buChar char="•"/>
            </a:pPr>
            <a:endParaRPr lang="el-GR" dirty="0"/>
          </a:p>
          <a:p>
            <a:pPr marL="624078" indent="-514350">
              <a:buNone/>
            </a:pPr>
            <a:endParaRPr lang="el-GR" b="1" i="1" dirty="0"/>
          </a:p>
          <a:p>
            <a:pPr marL="624078" indent="-514350">
              <a:buNone/>
            </a:pPr>
            <a:endParaRPr lang="el-GR" b="1" i="1" dirty="0"/>
          </a:p>
          <a:p>
            <a:pPr marL="624078" indent="-514350">
              <a:buNone/>
            </a:pPr>
            <a:r>
              <a:rPr lang="el-GR" b="1" i="1" dirty="0"/>
              <a:t>Στα Λατινικά μία ΛΕΞΗ! </a:t>
            </a:r>
            <a:r>
              <a:rPr lang="en-US" b="1" i="1" dirty="0"/>
              <a:t> </a:t>
            </a:r>
            <a:r>
              <a:rPr lang="en-US" b="1" i="1" dirty="0" err="1"/>
              <a:t>Risus</a:t>
            </a:r>
            <a:endParaRPr lang="el-GR" b="1" i="1" dirty="0"/>
          </a:p>
          <a:p>
            <a:pPr marL="624078" indent="-514350" algn="ctr">
              <a:buFont typeface="Arial" charset="0"/>
              <a:buChar char="•"/>
            </a:pPr>
            <a:endParaRPr lang="el-GR" dirty="0"/>
          </a:p>
          <a:p>
            <a:pPr marL="624078" indent="-514350" algn="ctr">
              <a:buFont typeface="Arial" charset="0"/>
              <a:buChar char="•"/>
            </a:pPr>
            <a:endParaRPr lang="el-GR" dirty="0"/>
          </a:p>
          <a:p>
            <a:pPr marL="624078" indent="-514350" algn="ctr">
              <a:buNone/>
            </a:pPr>
            <a:endParaRPr lang="el-GR" dirty="0"/>
          </a:p>
          <a:p>
            <a:pPr algn="ctr">
              <a:buNone/>
            </a:pPr>
            <a:endParaRPr lang="el-GR"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a:t>Ανατομία του «Χαμόγελου»</a:t>
            </a:r>
            <a:br>
              <a:rPr lang="el-GR" b="1" dirty="0"/>
            </a:b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323528" y="1412776"/>
            <a:ext cx="4176464" cy="5112568"/>
          </a:xfrm>
        </p:spPr>
        <p:txBody>
          <a:bodyPr>
            <a:normAutofit/>
          </a:bodyPr>
          <a:lstStyle/>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4820" name="Picture 4" descr="7 ευεργετικά οφέλη του γέλιου στον οργανισμό! | Typosthes"/>
          <p:cNvPicPr>
            <a:picLocks noChangeAspect="1" noChangeArrowheads="1"/>
          </p:cNvPicPr>
          <p:nvPr/>
        </p:nvPicPr>
        <p:blipFill>
          <a:blip r:embed="rId2" cstate="print"/>
          <a:srcRect/>
          <a:stretch>
            <a:fillRect/>
          </a:stretch>
        </p:blipFill>
        <p:spPr bwMode="auto">
          <a:xfrm>
            <a:off x="1043608" y="1124744"/>
            <a:ext cx="6552728" cy="4095455"/>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764704"/>
            <a:ext cx="8892480" cy="5721499"/>
          </a:xfrm>
        </p:spPr>
        <p:txBody>
          <a:bodyPr>
            <a:normAutofit fontScale="25000" lnSpcReduction="20000"/>
          </a:bodyPr>
          <a:lstStyle/>
          <a:p>
            <a:pPr algn="ctr">
              <a:buNone/>
            </a:pPr>
            <a:endParaRPr lang="el-GR" dirty="0"/>
          </a:p>
          <a:p>
            <a:r>
              <a:rPr lang="fr-FR" sz="6600" b="1" dirty="0" err="1"/>
              <a:t>Ομηρικό</a:t>
            </a:r>
            <a:r>
              <a:rPr lang="fr-FR" sz="6600" b="1" dirty="0"/>
              <a:t> </a:t>
            </a:r>
            <a:r>
              <a:rPr lang="fr-FR" sz="6600" b="1" dirty="0" err="1"/>
              <a:t>γέλιο</a:t>
            </a:r>
            <a:r>
              <a:rPr lang="fr-FR" sz="6600" b="1" dirty="0"/>
              <a:t> (</a:t>
            </a:r>
            <a:r>
              <a:rPr lang="fr-FR" sz="6600" b="1" dirty="0" err="1"/>
              <a:t>homeric</a:t>
            </a:r>
            <a:r>
              <a:rPr lang="fr-FR" sz="6600" b="1" dirty="0"/>
              <a:t> </a:t>
            </a:r>
            <a:r>
              <a:rPr lang="fr-FR" sz="6600" b="1" dirty="0" err="1"/>
              <a:t>laughter</a:t>
            </a:r>
            <a:r>
              <a:rPr lang="fr-FR" sz="6600" b="1" dirty="0"/>
              <a:t>):</a:t>
            </a:r>
            <a:r>
              <a:rPr lang="fr-FR" sz="6600" dirty="0"/>
              <a:t> </a:t>
            </a:r>
            <a:r>
              <a:rPr lang="fr-FR" sz="6600" dirty="0" err="1"/>
              <a:t>Καθιερωμένος</a:t>
            </a:r>
            <a:r>
              <a:rPr lang="fr-FR" sz="6600" dirty="0"/>
              <a:t> </a:t>
            </a:r>
            <a:r>
              <a:rPr lang="fr-FR" sz="6600" dirty="0" err="1"/>
              <a:t>όρος</a:t>
            </a:r>
            <a:r>
              <a:rPr lang="fr-FR" sz="6600" dirty="0"/>
              <a:t> </a:t>
            </a:r>
            <a:r>
              <a:rPr lang="fr-FR" sz="6600" dirty="0" err="1"/>
              <a:t>στη</a:t>
            </a:r>
            <a:r>
              <a:rPr lang="fr-FR" sz="6600" dirty="0"/>
              <a:t> </a:t>
            </a:r>
            <a:r>
              <a:rPr lang="fr-FR" sz="6600" dirty="0" err="1"/>
              <a:t>βιβλιογραφία</a:t>
            </a:r>
            <a:r>
              <a:rPr lang="fr-FR" sz="6600" dirty="0"/>
              <a:t> </a:t>
            </a:r>
            <a:r>
              <a:rPr lang="fr-FR" sz="6600" dirty="0" err="1"/>
              <a:t>για</a:t>
            </a:r>
            <a:r>
              <a:rPr lang="fr-FR" sz="6600" dirty="0"/>
              <a:t> </a:t>
            </a:r>
            <a:r>
              <a:rPr lang="fr-FR" sz="6600" dirty="0" err="1"/>
              <a:t>τις</a:t>
            </a:r>
            <a:r>
              <a:rPr lang="fr-FR" sz="6600" dirty="0"/>
              <a:t> </a:t>
            </a:r>
            <a:r>
              <a:rPr lang="fr-FR" sz="6600" dirty="0" err="1"/>
              <a:t>σκηνές</a:t>
            </a:r>
            <a:r>
              <a:rPr lang="fr-FR" sz="6600" dirty="0"/>
              <a:t> </a:t>
            </a:r>
            <a:r>
              <a:rPr lang="fr-FR" sz="6600" dirty="0" err="1"/>
              <a:t>γέλιου</a:t>
            </a:r>
            <a:r>
              <a:rPr lang="fr-FR" sz="6600" dirty="0"/>
              <a:t> </a:t>
            </a:r>
            <a:r>
              <a:rPr lang="fr-FR" sz="6600" dirty="0" err="1"/>
              <a:t>στα</a:t>
            </a:r>
            <a:r>
              <a:rPr lang="fr-FR" sz="6600" dirty="0"/>
              <a:t> </a:t>
            </a:r>
            <a:r>
              <a:rPr lang="fr-FR" sz="6600" dirty="0" err="1"/>
              <a:t>ομηρικά</a:t>
            </a:r>
            <a:r>
              <a:rPr lang="fr-FR" sz="6600" dirty="0"/>
              <a:t> </a:t>
            </a:r>
            <a:r>
              <a:rPr lang="fr-FR" sz="6600" dirty="0" err="1"/>
              <a:t>έπη</a:t>
            </a:r>
            <a:r>
              <a:rPr lang="fr-FR" sz="6600" dirty="0"/>
              <a:t>. </a:t>
            </a:r>
            <a:r>
              <a:rPr lang="fr-FR" sz="6600" dirty="0" err="1"/>
              <a:t>Το</a:t>
            </a:r>
            <a:r>
              <a:rPr lang="fr-FR" sz="6600" dirty="0"/>
              <a:t> </a:t>
            </a:r>
            <a:r>
              <a:rPr lang="fr-FR" sz="6600" dirty="0" err="1"/>
              <a:t>ομηρικό</a:t>
            </a:r>
            <a:r>
              <a:rPr lang="fr-FR" sz="6600" dirty="0"/>
              <a:t> </a:t>
            </a:r>
            <a:r>
              <a:rPr lang="fr-FR" sz="6600" dirty="0" err="1"/>
              <a:t>γέλιο</a:t>
            </a:r>
            <a:r>
              <a:rPr lang="fr-FR" sz="6600" dirty="0"/>
              <a:t> </a:t>
            </a:r>
            <a:r>
              <a:rPr lang="fr-FR" sz="6600" dirty="0" err="1"/>
              <a:t>εκ</a:t>
            </a:r>
            <a:r>
              <a:rPr lang="fr-FR" sz="6600" dirty="0"/>
              <a:t> </a:t>
            </a:r>
            <a:r>
              <a:rPr lang="fr-FR" sz="6600" dirty="0" err="1"/>
              <a:t>πρώτης</a:t>
            </a:r>
            <a:r>
              <a:rPr lang="fr-FR" sz="6600" dirty="0"/>
              <a:t> </a:t>
            </a:r>
            <a:r>
              <a:rPr lang="fr-FR" sz="6600" dirty="0" err="1"/>
              <a:t>όψεως</a:t>
            </a:r>
            <a:r>
              <a:rPr lang="fr-FR" sz="6600" dirty="0"/>
              <a:t> </a:t>
            </a:r>
            <a:r>
              <a:rPr lang="fr-FR" sz="6600" dirty="0" err="1"/>
              <a:t>είναι</a:t>
            </a:r>
            <a:r>
              <a:rPr lang="fr-FR" sz="6600" dirty="0"/>
              <a:t> </a:t>
            </a:r>
            <a:r>
              <a:rPr lang="fr-FR" sz="6600" dirty="0" err="1"/>
              <a:t>κωμικό</a:t>
            </a:r>
            <a:r>
              <a:rPr lang="fr-FR" sz="6600" dirty="0"/>
              <a:t> </a:t>
            </a:r>
            <a:r>
              <a:rPr lang="fr-FR" sz="6600" dirty="0" err="1"/>
              <a:t>αλλά</a:t>
            </a:r>
            <a:r>
              <a:rPr lang="fr-FR" sz="6600" dirty="0"/>
              <a:t> </a:t>
            </a:r>
            <a:r>
              <a:rPr lang="fr-FR" sz="6600" dirty="0" err="1"/>
              <a:t>στο</a:t>
            </a:r>
            <a:r>
              <a:rPr lang="fr-FR" sz="6600" dirty="0"/>
              <a:t> </a:t>
            </a:r>
            <a:r>
              <a:rPr lang="fr-FR" sz="6600" dirty="0" err="1"/>
              <a:t>βάθος</a:t>
            </a:r>
            <a:r>
              <a:rPr lang="fr-FR" sz="6600" dirty="0"/>
              <a:t> </a:t>
            </a:r>
            <a:r>
              <a:rPr lang="fr-FR" sz="6600" dirty="0" err="1"/>
              <a:t>τραγικό</a:t>
            </a:r>
            <a:r>
              <a:rPr lang="fr-FR" sz="6600" dirty="0"/>
              <a:t>.</a:t>
            </a:r>
            <a:r>
              <a:rPr lang="el-GR" sz="6600" dirty="0"/>
              <a:t> </a:t>
            </a:r>
            <a:r>
              <a:rPr lang="el-GR" sz="6600" b="1" i="1" dirty="0" err="1"/>
              <a:t>Ηφαιστος</a:t>
            </a:r>
            <a:r>
              <a:rPr lang="el-GR" sz="6600" b="1" i="1" dirty="0"/>
              <a:t> </a:t>
            </a:r>
            <a:r>
              <a:rPr lang="el-GR" sz="6600" dirty="0"/>
              <a:t>+ </a:t>
            </a:r>
            <a:r>
              <a:rPr lang="el-GR" sz="6600" i="1" dirty="0"/>
              <a:t>Σύλληψη παράνομων εραστών </a:t>
            </a:r>
            <a:r>
              <a:rPr lang="fr-FR" sz="800" dirty="0"/>
              <a:t>σ π</a:t>
            </a:r>
            <a:endParaRPr lang="el-GR" sz="800" dirty="0"/>
          </a:p>
          <a:p>
            <a:endParaRPr lang="el-GR" sz="6600" dirty="0"/>
          </a:p>
          <a:p>
            <a:r>
              <a:rPr lang="fr-FR" sz="6600" b="1" dirty="0" err="1"/>
              <a:t>Κωμικό</a:t>
            </a:r>
            <a:r>
              <a:rPr lang="fr-FR" sz="6600" b="1" dirty="0"/>
              <a:t> </a:t>
            </a:r>
            <a:r>
              <a:rPr lang="fr-FR" sz="6600" b="1" dirty="0" err="1"/>
              <a:t>γέλιο</a:t>
            </a:r>
            <a:r>
              <a:rPr lang="fr-FR" sz="6600" b="1" dirty="0"/>
              <a:t> (</a:t>
            </a:r>
            <a:r>
              <a:rPr lang="fr-FR" sz="6600" b="1" dirty="0" err="1"/>
              <a:t>comic</a:t>
            </a:r>
            <a:r>
              <a:rPr lang="fr-FR" sz="6600" b="1" dirty="0"/>
              <a:t> </a:t>
            </a:r>
            <a:r>
              <a:rPr lang="fr-FR" sz="6600" b="1" dirty="0" err="1"/>
              <a:t>laughter</a:t>
            </a:r>
            <a:r>
              <a:rPr lang="fr-FR" sz="6600" b="1" dirty="0"/>
              <a:t>):</a:t>
            </a:r>
            <a:r>
              <a:rPr lang="fr-FR" sz="6600" dirty="0"/>
              <a:t> </a:t>
            </a:r>
            <a:r>
              <a:rPr lang="fr-FR" sz="6600" dirty="0" err="1"/>
              <a:t>είναι</a:t>
            </a:r>
            <a:r>
              <a:rPr lang="fr-FR" sz="6600" dirty="0"/>
              <a:t> </a:t>
            </a:r>
            <a:r>
              <a:rPr lang="fr-FR" sz="6600" dirty="0" err="1"/>
              <a:t>το</a:t>
            </a:r>
            <a:r>
              <a:rPr lang="fr-FR" sz="6600" dirty="0"/>
              <a:t> </a:t>
            </a:r>
            <a:r>
              <a:rPr lang="fr-FR" sz="6600" dirty="0" err="1"/>
              <a:t>γέλιο</a:t>
            </a:r>
            <a:r>
              <a:rPr lang="fr-FR" sz="6600" dirty="0"/>
              <a:t> </a:t>
            </a:r>
            <a:r>
              <a:rPr lang="fr-FR" sz="6600" dirty="0" err="1"/>
              <a:t>της</a:t>
            </a:r>
            <a:r>
              <a:rPr lang="fr-FR" sz="6600" dirty="0"/>
              <a:t> </a:t>
            </a:r>
            <a:r>
              <a:rPr lang="fr-FR" sz="6600" dirty="0" err="1"/>
              <a:t>κωμωδίας</a:t>
            </a:r>
            <a:r>
              <a:rPr lang="fr-FR" sz="6600" dirty="0"/>
              <a:t> </a:t>
            </a:r>
            <a:r>
              <a:rPr lang="fr-FR" sz="6600" dirty="0" err="1"/>
              <a:t>και</a:t>
            </a:r>
            <a:r>
              <a:rPr lang="fr-FR" sz="6600" dirty="0"/>
              <a:t> </a:t>
            </a:r>
            <a:r>
              <a:rPr lang="fr-FR" sz="6600" dirty="0" err="1"/>
              <a:t>όχι</a:t>
            </a:r>
            <a:r>
              <a:rPr lang="fr-FR" sz="6600" dirty="0"/>
              <a:t> </a:t>
            </a:r>
            <a:r>
              <a:rPr lang="fr-FR" sz="6600" dirty="0" err="1"/>
              <a:t>μόνο</a:t>
            </a:r>
            <a:r>
              <a:rPr lang="fr-FR" sz="6600" dirty="0"/>
              <a:t>. </a:t>
            </a:r>
            <a:r>
              <a:rPr lang="fr-FR" sz="6600" dirty="0" err="1"/>
              <a:t>Στοιχεία</a:t>
            </a:r>
            <a:r>
              <a:rPr lang="fr-FR" sz="6600" dirty="0"/>
              <a:t> </a:t>
            </a:r>
            <a:r>
              <a:rPr lang="fr-FR" sz="6600" dirty="0" err="1"/>
              <a:t>κωμικού</a:t>
            </a:r>
            <a:r>
              <a:rPr lang="fr-FR" sz="6600" dirty="0"/>
              <a:t> </a:t>
            </a:r>
            <a:r>
              <a:rPr lang="fr-FR" sz="6600" dirty="0" err="1"/>
              <a:t>γέλιου</a:t>
            </a:r>
            <a:r>
              <a:rPr lang="fr-FR" sz="6600" dirty="0"/>
              <a:t> </a:t>
            </a:r>
            <a:r>
              <a:rPr lang="fr-FR" sz="6600" dirty="0" err="1"/>
              <a:t>ενυπάρχουν</a:t>
            </a:r>
            <a:r>
              <a:rPr lang="fr-FR" sz="6600" dirty="0"/>
              <a:t>, </a:t>
            </a:r>
            <a:r>
              <a:rPr lang="fr-FR" sz="6600" dirty="0" err="1"/>
              <a:t>φερ</a:t>
            </a:r>
            <a:r>
              <a:rPr lang="fr-FR" sz="6600" dirty="0"/>
              <a:t>’ </a:t>
            </a:r>
            <a:r>
              <a:rPr lang="fr-FR" sz="6600" dirty="0" err="1"/>
              <a:t>ειπείν</a:t>
            </a:r>
            <a:r>
              <a:rPr lang="fr-FR" sz="6600" dirty="0"/>
              <a:t> </a:t>
            </a:r>
            <a:r>
              <a:rPr lang="fr-FR" sz="6600" dirty="0" err="1"/>
              <a:t>στα</a:t>
            </a:r>
            <a:r>
              <a:rPr lang="fr-FR" sz="6600" dirty="0"/>
              <a:t> </a:t>
            </a:r>
            <a:r>
              <a:rPr lang="fr-FR" sz="6600" dirty="0" err="1"/>
              <a:t>ομηρικά</a:t>
            </a:r>
            <a:r>
              <a:rPr lang="fr-FR" sz="6600" dirty="0"/>
              <a:t> </a:t>
            </a:r>
            <a:r>
              <a:rPr lang="fr-FR" sz="6600" dirty="0" err="1"/>
              <a:t>έπη</a:t>
            </a:r>
            <a:r>
              <a:rPr lang="fr-FR" sz="6600" dirty="0"/>
              <a:t>.</a:t>
            </a:r>
            <a:r>
              <a:rPr lang="el-GR" sz="6600" dirty="0"/>
              <a:t> </a:t>
            </a:r>
          </a:p>
          <a:p>
            <a:endParaRPr lang="el-GR" sz="6600" dirty="0"/>
          </a:p>
          <a:p>
            <a:r>
              <a:rPr lang="el-GR" sz="6600" b="1" dirty="0"/>
              <a:t>Τραγικό γέλιο (</a:t>
            </a:r>
            <a:r>
              <a:rPr lang="el-GR" sz="6600" b="1" dirty="0" err="1"/>
              <a:t>tragic</a:t>
            </a:r>
            <a:r>
              <a:rPr lang="el-GR" sz="6600" b="1" dirty="0"/>
              <a:t> </a:t>
            </a:r>
            <a:r>
              <a:rPr lang="el-GR" sz="6600" b="1" dirty="0" err="1"/>
              <a:t>laughter</a:t>
            </a:r>
            <a:r>
              <a:rPr lang="el-GR" sz="6600" b="1" dirty="0"/>
              <a:t>):</a:t>
            </a:r>
            <a:r>
              <a:rPr lang="el-GR" sz="6600" dirty="0"/>
              <a:t> είναι το γέλιο της τραγωδίας, κατά κανόνα επιθετικό, αλλά όχι μόνο. Τραγικό στο βάθος είναι και το ομηρικό γέλιο. ΕΠΙΚΡΙΤΙΚΟ</a:t>
            </a:r>
          </a:p>
          <a:p>
            <a:endParaRPr lang="el-GR" sz="6600" dirty="0"/>
          </a:p>
          <a:p>
            <a:pPr algn="just"/>
            <a:r>
              <a:rPr lang="fr-FR" sz="6600" b="1" dirty="0" err="1"/>
              <a:t>Τελετουργικό</a:t>
            </a:r>
            <a:r>
              <a:rPr lang="fr-FR" sz="6600" b="1" dirty="0"/>
              <a:t> </a:t>
            </a:r>
            <a:r>
              <a:rPr lang="fr-FR" sz="6600" b="1" dirty="0" err="1"/>
              <a:t>γέλιο</a:t>
            </a:r>
            <a:r>
              <a:rPr lang="fr-FR" sz="6600" b="1" dirty="0"/>
              <a:t> (</a:t>
            </a:r>
            <a:r>
              <a:rPr lang="fr-FR" sz="6600" b="1" dirty="0" err="1"/>
              <a:t>ritual</a:t>
            </a:r>
            <a:r>
              <a:rPr lang="fr-FR" sz="6600" b="1" dirty="0"/>
              <a:t> </a:t>
            </a:r>
            <a:r>
              <a:rPr lang="fr-FR" sz="6600" b="1" dirty="0" err="1"/>
              <a:t>laughter</a:t>
            </a:r>
            <a:r>
              <a:rPr lang="fr-FR" sz="6600" b="1" dirty="0"/>
              <a:t>): </a:t>
            </a:r>
            <a:r>
              <a:rPr lang="fr-FR" sz="6600" dirty="0" err="1"/>
              <a:t>είναι</a:t>
            </a:r>
            <a:r>
              <a:rPr lang="fr-FR" sz="6600" dirty="0"/>
              <a:t> </a:t>
            </a:r>
            <a:r>
              <a:rPr lang="fr-FR" sz="6600" dirty="0" err="1"/>
              <a:t>το</a:t>
            </a:r>
            <a:r>
              <a:rPr lang="fr-FR" sz="6600" dirty="0"/>
              <a:t> </a:t>
            </a:r>
            <a:r>
              <a:rPr lang="fr-FR" sz="6600" dirty="0" err="1"/>
              <a:t>γέλιο</a:t>
            </a:r>
            <a:r>
              <a:rPr lang="fr-FR" sz="6600" dirty="0"/>
              <a:t> </a:t>
            </a:r>
            <a:r>
              <a:rPr lang="fr-FR" sz="6600" dirty="0" err="1"/>
              <a:t>ως</a:t>
            </a:r>
            <a:r>
              <a:rPr lang="fr-FR" sz="6600" dirty="0"/>
              <a:t> </a:t>
            </a:r>
            <a:r>
              <a:rPr lang="fr-FR" sz="6600" dirty="0" err="1"/>
              <a:t>αναπόσπαστο</a:t>
            </a:r>
            <a:r>
              <a:rPr lang="fr-FR" sz="6600" dirty="0"/>
              <a:t> </a:t>
            </a:r>
            <a:r>
              <a:rPr lang="fr-FR" sz="6600" dirty="0" err="1"/>
              <a:t>κομμάτι</a:t>
            </a:r>
            <a:r>
              <a:rPr lang="fr-FR" sz="6600" dirty="0"/>
              <a:t> </a:t>
            </a:r>
            <a:r>
              <a:rPr lang="fr-FR" sz="6600" dirty="0" err="1"/>
              <a:t>στο</a:t>
            </a:r>
            <a:r>
              <a:rPr lang="fr-FR" sz="6600" dirty="0"/>
              <a:t> </a:t>
            </a:r>
            <a:r>
              <a:rPr lang="fr-FR" sz="6600" dirty="0" err="1"/>
              <a:t>πλαίσιο</a:t>
            </a:r>
            <a:r>
              <a:rPr lang="fr-FR" sz="6600" dirty="0"/>
              <a:t> </a:t>
            </a:r>
            <a:r>
              <a:rPr lang="fr-FR" sz="6600" dirty="0" err="1"/>
              <a:t>τελετών</a:t>
            </a:r>
            <a:r>
              <a:rPr lang="fr-FR" sz="6600" dirty="0"/>
              <a:t> </a:t>
            </a:r>
            <a:r>
              <a:rPr lang="fr-FR" sz="6600" dirty="0" err="1"/>
              <a:t>προς</a:t>
            </a:r>
            <a:r>
              <a:rPr lang="fr-FR" sz="6600" dirty="0"/>
              <a:t> </a:t>
            </a:r>
            <a:r>
              <a:rPr lang="fr-FR" sz="6600" dirty="0" err="1"/>
              <a:t>τιμήν</a:t>
            </a:r>
            <a:r>
              <a:rPr lang="fr-FR" sz="6600" dirty="0"/>
              <a:t> </a:t>
            </a:r>
            <a:r>
              <a:rPr lang="fr-FR" sz="6600" dirty="0" err="1"/>
              <a:t>θεών</a:t>
            </a:r>
            <a:r>
              <a:rPr lang="el-GR" sz="6600" dirty="0"/>
              <a:t> (</a:t>
            </a:r>
            <a:r>
              <a:rPr lang="el-GR" sz="6600" b="1" dirty="0" err="1"/>
              <a:t>Ελευσίνεια</a:t>
            </a:r>
            <a:r>
              <a:rPr lang="el-GR" sz="6600" b="1" dirty="0"/>
              <a:t> Μυστήρια + Εορτή Ερμή, </a:t>
            </a:r>
            <a:r>
              <a:rPr lang="el-GR" sz="6600" b="1" dirty="0" err="1"/>
              <a:t>ορθίας</a:t>
            </a:r>
            <a:r>
              <a:rPr lang="el-GR" sz="6600" b="1" dirty="0"/>
              <a:t> Αρτέμιδος</a:t>
            </a:r>
            <a:r>
              <a:rPr lang="el-GR" sz="6600" dirty="0"/>
              <a:t>)</a:t>
            </a:r>
            <a:r>
              <a:rPr lang="fr-FR" sz="6600" dirty="0"/>
              <a:t>.</a:t>
            </a:r>
            <a:endParaRPr lang="el-GR" sz="6600" dirty="0"/>
          </a:p>
          <a:p>
            <a:r>
              <a:rPr lang="fr-FR" sz="6600" b="1" dirty="0" err="1"/>
              <a:t>Ανανεωτικό</a:t>
            </a:r>
            <a:r>
              <a:rPr lang="fr-FR" sz="6600" b="1" dirty="0"/>
              <a:t> </a:t>
            </a:r>
            <a:r>
              <a:rPr lang="fr-FR" sz="6600" b="1" dirty="0" err="1"/>
              <a:t>γέλιο</a:t>
            </a:r>
            <a:r>
              <a:rPr lang="fr-FR" sz="6600" b="1" dirty="0"/>
              <a:t> (</a:t>
            </a:r>
            <a:r>
              <a:rPr lang="fr-FR" sz="6600" b="1" dirty="0" err="1"/>
              <a:t>regenerative</a:t>
            </a:r>
            <a:r>
              <a:rPr lang="fr-FR" sz="6600" b="1" dirty="0"/>
              <a:t> </a:t>
            </a:r>
            <a:r>
              <a:rPr lang="fr-FR" sz="6600" b="1" dirty="0" err="1"/>
              <a:t>laughter</a:t>
            </a:r>
            <a:r>
              <a:rPr lang="fr-FR" sz="6600" b="1" dirty="0"/>
              <a:t>): </a:t>
            </a:r>
            <a:r>
              <a:rPr lang="fr-FR" sz="6600" dirty="0" err="1"/>
              <a:t>είναι</a:t>
            </a:r>
            <a:r>
              <a:rPr lang="fr-FR" sz="6600" dirty="0"/>
              <a:t> </a:t>
            </a:r>
            <a:r>
              <a:rPr lang="fr-FR" sz="6600" dirty="0" err="1"/>
              <a:t>το</a:t>
            </a:r>
            <a:r>
              <a:rPr lang="fr-FR" sz="6600" dirty="0"/>
              <a:t> </a:t>
            </a:r>
            <a:r>
              <a:rPr lang="fr-FR" sz="6600" dirty="0" err="1"/>
              <a:t>γέλιο</a:t>
            </a:r>
            <a:r>
              <a:rPr lang="fr-FR" sz="6600" dirty="0"/>
              <a:t> </a:t>
            </a:r>
            <a:r>
              <a:rPr lang="fr-FR" sz="6600" dirty="0" err="1"/>
              <a:t>που</a:t>
            </a:r>
            <a:r>
              <a:rPr lang="fr-FR" sz="6600" dirty="0"/>
              <a:t> </a:t>
            </a:r>
            <a:r>
              <a:rPr lang="fr-FR" sz="6600" dirty="0" err="1"/>
              <a:t>αναζωογονεί</a:t>
            </a:r>
            <a:r>
              <a:rPr lang="fr-FR" sz="6600" dirty="0"/>
              <a:t>. </a:t>
            </a:r>
            <a:r>
              <a:rPr lang="fr-FR" sz="6600" dirty="0" err="1"/>
              <a:t>Σε</a:t>
            </a:r>
            <a:r>
              <a:rPr lang="fr-FR" sz="6600" dirty="0"/>
              <a:t> </a:t>
            </a:r>
            <a:r>
              <a:rPr lang="fr-FR" sz="6600" dirty="0" err="1"/>
              <a:t>θρησκευτικά</a:t>
            </a:r>
            <a:r>
              <a:rPr lang="fr-FR" sz="6600" dirty="0"/>
              <a:t> </a:t>
            </a:r>
            <a:r>
              <a:rPr lang="fr-FR" sz="6600" dirty="0" err="1"/>
              <a:t>συμφραζόμενα</a:t>
            </a:r>
            <a:r>
              <a:rPr lang="fr-FR" sz="6600" dirty="0"/>
              <a:t> </a:t>
            </a:r>
            <a:r>
              <a:rPr lang="fr-FR" sz="6600" dirty="0" err="1"/>
              <a:t>είναι</a:t>
            </a:r>
            <a:r>
              <a:rPr lang="fr-FR" sz="6600" dirty="0"/>
              <a:t> </a:t>
            </a:r>
            <a:r>
              <a:rPr lang="fr-FR" sz="6600" dirty="0" err="1"/>
              <a:t>κυρίως</a:t>
            </a:r>
            <a:r>
              <a:rPr lang="fr-FR" sz="6600" dirty="0"/>
              <a:t> </a:t>
            </a:r>
            <a:r>
              <a:rPr lang="fr-FR" sz="6600" dirty="0" err="1"/>
              <a:t>το</a:t>
            </a:r>
            <a:r>
              <a:rPr lang="fr-FR" sz="6600" dirty="0"/>
              <a:t> </a:t>
            </a:r>
            <a:r>
              <a:rPr lang="fr-FR" sz="6600" dirty="0" err="1"/>
              <a:t>γέλιο</a:t>
            </a:r>
            <a:r>
              <a:rPr lang="fr-FR" sz="6600" dirty="0"/>
              <a:t> </a:t>
            </a:r>
            <a:r>
              <a:rPr lang="fr-FR" sz="6600" dirty="0" err="1"/>
              <a:t>του</a:t>
            </a:r>
            <a:r>
              <a:rPr lang="fr-FR" sz="6600" dirty="0"/>
              <a:t> </a:t>
            </a:r>
            <a:r>
              <a:rPr lang="fr-FR" sz="6600" dirty="0" err="1"/>
              <a:t>πιστού</a:t>
            </a:r>
            <a:r>
              <a:rPr lang="fr-FR" sz="6600" dirty="0"/>
              <a:t> </a:t>
            </a:r>
            <a:r>
              <a:rPr lang="fr-FR" sz="6600" dirty="0" err="1"/>
              <a:t>που</a:t>
            </a:r>
            <a:r>
              <a:rPr lang="fr-FR" sz="6600" dirty="0"/>
              <a:t> </a:t>
            </a:r>
            <a:r>
              <a:rPr lang="fr-FR" sz="6600" dirty="0" err="1"/>
              <a:t>συμμετέχει</a:t>
            </a:r>
            <a:r>
              <a:rPr lang="fr-FR" sz="6600" dirty="0"/>
              <a:t> </a:t>
            </a:r>
            <a:r>
              <a:rPr lang="fr-FR" sz="6600" dirty="0" err="1"/>
              <a:t>σε</a:t>
            </a:r>
            <a:r>
              <a:rPr lang="fr-FR" sz="6600" dirty="0"/>
              <a:t> </a:t>
            </a:r>
            <a:r>
              <a:rPr lang="fr-FR" sz="6600" dirty="0" err="1"/>
              <a:t>μια</a:t>
            </a:r>
            <a:r>
              <a:rPr lang="fr-FR" sz="6600" dirty="0"/>
              <a:t> </a:t>
            </a:r>
            <a:r>
              <a:rPr lang="fr-FR" sz="6600" dirty="0" err="1"/>
              <a:t>τελετή</a:t>
            </a:r>
            <a:r>
              <a:rPr lang="fr-FR" sz="6600" dirty="0"/>
              <a:t>.</a:t>
            </a:r>
            <a:r>
              <a:rPr lang="el-GR" sz="6600" dirty="0"/>
              <a:t> (</a:t>
            </a:r>
            <a:r>
              <a:rPr lang="el-GR" sz="6600" b="1" dirty="0"/>
              <a:t>Θεσμοφόρια + Γυναίκα</a:t>
            </a:r>
            <a:r>
              <a:rPr lang="el-GR" sz="6600" dirty="0"/>
              <a:t>)</a:t>
            </a:r>
          </a:p>
          <a:p>
            <a:endParaRPr lang="el-GR" sz="6600" dirty="0"/>
          </a:p>
          <a:p>
            <a:r>
              <a:rPr lang="fr-FR" sz="6600" b="1" dirty="0" err="1"/>
              <a:t>Επικριτικό</a:t>
            </a:r>
            <a:r>
              <a:rPr lang="fr-FR" sz="6600" b="1" dirty="0"/>
              <a:t> </a:t>
            </a:r>
            <a:r>
              <a:rPr lang="fr-FR" sz="6600" b="1" dirty="0" err="1"/>
              <a:t>γέλιο</a:t>
            </a:r>
            <a:r>
              <a:rPr lang="fr-FR" sz="6600" b="1" dirty="0"/>
              <a:t> (</a:t>
            </a:r>
            <a:r>
              <a:rPr lang="fr-FR" sz="6600" b="1" dirty="0" err="1"/>
              <a:t>critical</a:t>
            </a:r>
            <a:r>
              <a:rPr lang="fr-FR" sz="6600" b="1" dirty="0"/>
              <a:t> </a:t>
            </a:r>
            <a:r>
              <a:rPr lang="fr-FR" sz="6600" b="1" dirty="0" err="1"/>
              <a:t>laughter</a:t>
            </a:r>
            <a:r>
              <a:rPr lang="fr-FR" sz="6600" b="1" dirty="0"/>
              <a:t>):</a:t>
            </a:r>
            <a:r>
              <a:rPr lang="fr-FR" sz="6600" dirty="0"/>
              <a:t> </a:t>
            </a:r>
            <a:r>
              <a:rPr lang="fr-FR" sz="6600" dirty="0" err="1"/>
              <a:t>είναι</a:t>
            </a:r>
            <a:r>
              <a:rPr lang="fr-FR" sz="6600" dirty="0"/>
              <a:t> </a:t>
            </a:r>
            <a:r>
              <a:rPr lang="fr-FR" sz="6600" dirty="0" err="1"/>
              <a:t>το</a:t>
            </a:r>
            <a:r>
              <a:rPr lang="fr-FR" sz="6600" dirty="0"/>
              <a:t> </a:t>
            </a:r>
            <a:r>
              <a:rPr lang="fr-FR" sz="6600" dirty="0" err="1"/>
              <a:t>γέλιο</a:t>
            </a:r>
            <a:r>
              <a:rPr lang="fr-FR" sz="6600" dirty="0"/>
              <a:t> </a:t>
            </a:r>
            <a:r>
              <a:rPr lang="fr-FR" sz="6600" dirty="0" err="1"/>
              <a:t>δι</a:t>
            </a:r>
            <a:r>
              <a:rPr lang="el-GR" sz="6600" dirty="0"/>
              <a:t>ά</a:t>
            </a:r>
            <a:r>
              <a:rPr lang="fr-FR" sz="6600" dirty="0"/>
              <a:t> </a:t>
            </a:r>
            <a:r>
              <a:rPr lang="fr-FR" sz="6600" dirty="0" err="1"/>
              <a:t>του</a:t>
            </a:r>
            <a:r>
              <a:rPr lang="fr-FR" sz="6600" dirty="0"/>
              <a:t> </a:t>
            </a:r>
            <a:r>
              <a:rPr lang="fr-FR" sz="6600" dirty="0" err="1"/>
              <a:t>οποίου</a:t>
            </a:r>
            <a:r>
              <a:rPr lang="fr-FR" sz="6600" dirty="0"/>
              <a:t> </a:t>
            </a:r>
            <a:r>
              <a:rPr lang="fr-FR" sz="6600" dirty="0" err="1"/>
              <a:t>ασκείται</a:t>
            </a:r>
            <a:r>
              <a:rPr lang="fr-FR" sz="6600" dirty="0"/>
              <a:t> </a:t>
            </a:r>
            <a:r>
              <a:rPr lang="fr-FR" sz="6600" dirty="0" err="1"/>
              <a:t>εν</a:t>
            </a:r>
            <a:r>
              <a:rPr lang="fr-FR" sz="6600" dirty="0"/>
              <a:t> </a:t>
            </a:r>
            <a:r>
              <a:rPr lang="fr-FR" sz="6600" dirty="0" err="1"/>
              <a:t>προκειμένω</a:t>
            </a:r>
            <a:r>
              <a:rPr lang="fr-FR" sz="6600" dirty="0"/>
              <a:t> </a:t>
            </a:r>
            <a:r>
              <a:rPr lang="fr-FR" sz="6600" dirty="0" err="1"/>
              <a:t>θρησκευτική</a:t>
            </a:r>
            <a:r>
              <a:rPr lang="fr-FR" sz="6600" dirty="0"/>
              <a:t> </a:t>
            </a:r>
            <a:r>
              <a:rPr lang="fr-FR" sz="6600" dirty="0" err="1"/>
              <a:t>κριτική</a:t>
            </a:r>
            <a:r>
              <a:rPr lang="fr-FR" sz="6600" dirty="0"/>
              <a:t>. </a:t>
            </a:r>
            <a:r>
              <a:rPr lang="fr-FR" sz="6600" dirty="0" err="1"/>
              <a:t>Το</a:t>
            </a:r>
            <a:r>
              <a:rPr lang="fr-FR" sz="6600" dirty="0"/>
              <a:t> </a:t>
            </a:r>
            <a:r>
              <a:rPr lang="fr-FR" sz="6600" dirty="0" err="1"/>
              <a:t>επικριτικό</a:t>
            </a:r>
            <a:r>
              <a:rPr lang="fr-FR" sz="6600" dirty="0"/>
              <a:t> </a:t>
            </a:r>
            <a:r>
              <a:rPr lang="fr-FR" sz="6600" dirty="0" err="1"/>
              <a:t>γέλιο</a:t>
            </a:r>
            <a:r>
              <a:rPr lang="fr-FR" sz="6600" dirty="0"/>
              <a:t> </a:t>
            </a:r>
            <a:r>
              <a:rPr lang="fr-FR" sz="6600" dirty="0" err="1"/>
              <a:t>κάνει</a:t>
            </a:r>
            <a:r>
              <a:rPr lang="fr-FR" sz="6600" dirty="0"/>
              <a:t> </a:t>
            </a:r>
            <a:r>
              <a:rPr lang="fr-FR" sz="6600" dirty="0" err="1"/>
              <a:t>την</a:t>
            </a:r>
            <a:r>
              <a:rPr lang="fr-FR" sz="6600" dirty="0"/>
              <a:t> </a:t>
            </a:r>
            <a:r>
              <a:rPr lang="fr-FR" sz="6600" dirty="0" err="1"/>
              <a:t>έμφάνισή</a:t>
            </a:r>
            <a:r>
              <a:rPr lang="fr-FR" sz="6600" dirty="0"/>
              <a:t> </a:t>
            </a:r>
            <a:r>
              <a:rPr lang="fr-FR" sz="6600" dirty="0" err="1"/>
              <a:t>του</a:t>
            </a:r>
            <a:r>
              <a:rPr lang="fr-FR" sz="6600" dirty="0"/>
              <a:t> </a:t>
            </a:r>
            <a:r>
              <a:rPr lang="fr-FR" sz="6600" dirty="0" err="1"/>
              <a:t>τα</a:t>
            </a:r>
            <a:r>
              <a:rPr lang="fr-FR" sz="6600" dirty="0"/>
              <a:t> </a:t>
            </a:r>
            <a:r>
              <a:rPr lang="fr-FR" sz="6600" dirty="0" err="1"/>
              <a:t>αυτοκρατορικά</a:t>
            </a:r>
            <a:r>
              <a:rPr lang="fr-FR" sz="6600" dirty="0"/>
              <a:t> </a:t>
            </a:r>
            <a:r>
              <a:rPr lang="fr-FR" sz="6600" dirty="0" err="1"/>
              <a:t>χρόνια</a:t>
            </a:r>
            <a:r>
              <a:rPr lang="fr-FR" sz="6600" dirty="0"/>
              <a:t>.</a:t>
            </a:r>
            <a:endParaRPr lang="el-GR" sz="6600" dirty="0"/>
          </a:p>
          <a:p>
            <a:pPr algn="r">
              <a:buNone/>
            </a:pPr>
            <a:endParaRPr lang="en-US" sz="7200" b="1" i="1" dirty="0">
              <a:solidFill>
                <a:srgbClr val="C00000"/>
              </a:solidFill>
            </a:endParaRPr>
          </a:p>
          <a:p>
            <a:pPr algn="r">
              <a:buNone/>
            </a:pPr>
            <a:r>
              <a:rPr lang="el-GR" sz="7200" b="1" i="1" dirty="0">
                <a:solidFill>
                  <a:srgbClr val="C00000"/>
                </a:solidFill>
              </a:rPr>
              <a:t>«ΓΕΛΟΙΟΣ ΘΑΝΑΤΟΣ» Χρύσιππος – «φιλοσοφικός Γάμος» (</a:t>
            </a:r>
            <a:r>
              <a:rPr lang="el-GR" sz="7200" b="1" i="1" dirty="0" err="1">
                <a:solidFill>
                  <a:srgbClr val="C00000"/>
                </a:solidFill>
              </a:rPr>
              <a:t>κοινωνεῖν</a:t>
            </a:r>
            <a:r>
              <a:rPr lang="el-GR" sz="7200" b="1" i="1" dirty="0"/>
              <a: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Είδη Γέλιου</a:t>
            </a:r>
          </a:p>
        </p:txBody>
      </p:sp>
      <p:sp>
        <p:nvSpPr>
          <p:cNvPr id="3" name="2 - Θέση περιεχομένου"/>
          <p:cNvSpPr>
            <a:spLocks noGrp="1"/>
          </p:cNvSpPr>
          <p:nvPr>
            <p:ph idx="1"/>
          </p:nvPr>
        </p:nvSpPr>
        <p:spPr/>
        <p:txBody>
          <a:bodyPr/>
          <a:lstStyle/>
          <a:p>
            <a:r>
              <a:rPr lang="el-GR" dirty="0"/>
              <a:t>Γέλιο αμηχανίας</a:t>
            </a:r>
          </a:p>
          <a:p>
            <a:r>
              <a:rPr lang="el-GR" dirty="0"/>
              <a:t>Γέλιο περιπαικτικό</a:t>
            </a:r>
          </a:p>
          <a:p>
            <a:r>
              <a:rPr lang="el-GR" dirty="0"/>
              <a:t>Γέλιο υβριστικό</a:t>
            </a:r>
          </a:p>
          <a:p>
            <a:r>
              <a:rPr lang="el-GR" dirty="0"/>
              <a:t>Γέλιο σύμπτωμα φρενίτιδας και </a:t>
            </a:r>
            <a:r>
              <a:rPr lang="el-GR" dirty="0" err="1"/>
              <a:t>μελαν+χολίας</a:t>
            </a:r>
            <a:endParaRPr lang="el-GR" dirty="0"/>
          </a:p>
          <a:p>
            <a:endParaRPr lang="el-GR" dirty="0"/>
          </a:p>
          <a:p>
            <a:pPr>
              <a:buNone/>
            </a:pPr>
            <a:endParaRPr lang="el-GR"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764704"/>
            <a:ext cx="8435280" cy="1445096"/>
          </a:xfrm>
        </p:spPr>
        <p:txBody>
          <a:bodyPr>
            <a:normAutofit/>
          </a:bodyPr>
          <a:lstStyle/>
          <a:p>
            <a:r>
              <a:rPr lang="el-GR" b="1" dirty="0"/>
              <a:t>ΣΠΑΡΤΗ ΚΑΙ </a:t>
            </a:r>
            <a:r>
              <a:rPr lang="el-GR" b="1" i="1" dirty="0"/>
              <a:t>ΓΕΛΙΟ</a:t>
            </a:r>
            <a:r>
              <a:rPr lang="el-GR" b="1" dirty="0"/>
              <a:t> -</a:t>
            </a:r>
            <a:r>
              <a:rPr lang="en-US" b="1" dirty="0"/>
              <a:t> </a:t>
            </a:r>
            <a:r>
              <a:rPr lang="el-GR" b="1" dirty="0"/>
              <a:t>ΜΕΓΑΡΙΚΗ </a:t>
            </a:r>
            <a:r>
              <a:rPr lang="el-GR" b="1" i="1" dirty="0"/>
              <a:t>ΦΑΡΣΑ</a:t>
            </a:r>
            <a:endParaRPr lang="el-GR" dirty="0"/>
          </a:p>
        </p:txBody>
      </p:sp>
      <p:sp>
        <p:nvSpPr>
          <p:cNvPr id="5" name="2 - Θέση περιεχομένου"/>
          <p:cNvSpPr>
            <a:spLocks noGrp="1"/>
          </p:cNvSpPr>
          <p:nvPr>
            <p:ph idx="1"/>
          </p:nvPr>
        </p:nvSpPr>
        <p:spPr/>
        <p:txBody>
          <a:bodyPr>
            <a:normAutofit fontScale="77500" lnSpcReduction="20000"/>
          </a:bodyPr>
          <a:lstStyle/>
          <a:p>
            <a:pPr algn="just"/>
            <a:r>
              <a:rPr lang="el-GR" i="1" dirty="0" err="1"/>
              <a:t>παρὰ</a:t>
            </a:r>
            <a:r>
              <a:rPr lang="el-GR" i="1" dirty="0"/>
              <a:t> </a:t>
            </a:r>
            <a:r>
              <a:rPr lang="el-GR" i="1" dirty="0" err="1"/>
              <a:t>δὲ</a:t>
            </a:r>
            <a:r>
              <a:rPr lang="el-GR" i="1" dirty="0"/>
              <a:t> </a:t>
            </a:r>
            <a:r>
              <a:rPr lang="el-GR" i="1" dirty="0" err="1"/>
              <a:t>Λακεδαιμονίοις</a:t>
            </a:r>
            <a:r>
              <a:rPr lang="el-GR" i="1" dirty="0"/>
              <a:t> </a:t>
            </a:r>
            <a:r>
              <a:rPr lang="el-GR" b="1" i="1" dirty="0" err="1"/>
              <a:t>κωμικῆς</a:t>
            </a:r>
            <a:r>
              <a:rPr lang="el-GR" b="1" i="1" dirty="0"/>
              <a:t> </a:t>
            </a:r>
            <a:r>
              <a:rPr lang="el-GR" b="1" i="1" dirty="0" err="1"/>
              <a:t>παιδιᾶς</a:t>
            </a:r>
            <a:r>
              <a:rPr lang="el-GR" i="1" dirty="0"/>
              <a:t> </a:t>
            </a:r>
            <a:r>
              <a:rPr lang="el-GR" i="1" dirty="0" err="1"/>
              <a:t>ἦν</a:t>
            </a:r>
            <a:r>
              <a:rPr lang="el-GR" i="1" dirty="0"/>
              <a:t> </a:t>
            </a:r>
            <a:r>
              <a:rPr lang="el-GR" i="1" dirty="0" err="1"/>
              <a:t>τρόπος</a:t>
            </a:r>
            <a:r>
              <a:rPr lang="el-GR" i="1" dirty="0"/>
              <a:t> </a:t>
            </a:r>
            <a:r>
              <a:rPr lang="el-GR" i="1" dirty="0" err="1"/>
              <a:t>παλαιὸς</a:t>
            </a:r>
            <a:r>
              <a:rPr lang="el-GR" i="1" dirty="0"/>
              <a:t> </a:t>
            </a:r>
            <a:r>
              <a:rPr lang="el-GR" i="1" dirty="0" err="1"/>
              <a:t>λιτὸς</a:t>
            </a:r>
            <a:r>
              <a:rPr lang="el-GR" i="1" dirty="0"/>
              <a:t> </a:t>
            </a:r>
            <a:r>
              <a:rPr lang="el-GR" i="1" dirty="0" err="1"/>
              <a:t>καὶ</a:t>
            </a:r>
            <a:r>
              <a:rPr lang="el-GR" i="1" dirty="0"/>
              <a:t> </a:t>
            </a:r>
            <a:r>
              <a:rPr lang="el-GR" i="1" dirty="0" err="1"/>
              <a:t>οὗτος</a:t>
            </a:r>
            <a:r>
              <a:rPr lang="el-GR" i="1" dirty="0"/>
              <a:t> </a:t>
            </a:r>
            <a:r>
              <a:rPr lang="el-GR" i="1" dirty="0" err="1"/>
              <a:t>αὐτοῖς</a:t>
            </a:r>
            <a:r>
              <a:rPr lang="el-GR" i="1" dirty="0"/>
              <a:t> </a:t>
            </a:r>
            <a:r>
              <a:rPr lang="el-GR" i="1" dirty="0" err="1"/>
              <a:t>ὡς</a:t>
            </a:r>
            <a:r>
              <a:rPr lang="el-GR" i="1" dirty="0"/>
              <a:t> </a:t>
            </a:r>
            <a:r>
              <a:rPr lang="el-GR" i="1" dirty="0" err="1"/>
              <a:t>τἆλλα</a:t>
            </a:r>
            <a:r>
              <a:rPr lang="el-GR" i="1" dirty="0"/>
              <a:t>· </a:t>
            </a:r>
            <a:r>
              <a:rPr lang="el-GR" i="1" dirty="0" err="1"/>
              <a:t>ἐμιμεῖτο</a:t>
            </a:r>
            <a:r>
              <a:rPr lang="el-GR" i="1" dirty="0"/>
              <a:t> </a:t>
            </a:r>
            <a:r>
              <a:rPr lang="el-GR" i="1" dirty="0" err="1"/>
              <a:t>γάρ</a:t>
            </a:r>
            <a:r>
              <a:rPr lang="el-GR" i="1" dirty="0"/>
              <a:t> τις </a:t>
            </a:r>
            <a:r>
              <a:rPr lang="el-GR" b="1" i="1" dirty="0" err="1"/>
              <a:t>ἐν</a:t>
            </a:r>
            <a:r>
              <a:rPr lang="el-GR" b="1" i="1" dirty="0"/>
              <a:t> </a:t>
            </a:r>
            <a:r>
              <a:rPr lang="el-GR" b="1" i="1" dirty="0" err="1"/>
              <a:t>εὐτελεῖ</a:t>
            </a:r>
            <a:r>
              <a:rPr lang="el-GR" b="1" i="1" dirty="0"/>
              <a:t> </a:t>
            </a:r>
            <a:r>
              <a:rPr lang="el-GR" b="1" i="1" dirty="0" err="1"/>
              <a:t>τῇ</a:t>
            </a:r>
            <a:r>
              <a:rPr lang="el-GR" b="1" i="1" dirty="0"/>
              <a:t> </a:t>
            </a:r>
            <a:r>
              <a:rPr lang="el-GR" b="1" i="1" dirty="0" err="1"/>
              <a:t>λέξει</a:t>
            </a:r>
            <a:r>
              <a:rPr lang="el-GR" i="1" dirty="0"/>
              <a:t> </a:t>
            </a:r>
            <a:r>
              <a:rPr lang="el-GR" b="1" i="1" dirty="0" err="1"/>
              <a:t>κλέπτοντάς</a:t>
            </a:r>
            <a:r>
              <a:rPr lang="el-GR" b="1" i="1" dirty="0"/>
              <a:t> </a:t>
            </a:r>
            <a:r>
              <a:rPr lang="el-GR" b="1" i="1" dirty="0" err="1"/>
              <a:t>τινας</a:t>
            </a:r>
            <a:r>
              <a:rPr lang="el-GR" b="1" i="1" dirty="0"/>
              <a:t> </a:t>
            </a:r>
            <a:r>
              <a:rPr lang="el-GR" b="1" i="1" dirty="0" err="1"/>
              <a:t>ὀπώρας</a:t>
            </a:r>
            <a:r>
              <a:rPr lang="el-GR" b="1" i="1" dirty="0"/>
              <a:t> ἢ </a:t>
            </a:r>
            <a:r>
              <a:rPr lang="el-GR" b="1" i="1" dirty="0" err="1"/>
              <a:t>ξενικὸν</a:t>
            </a:r>
            <a:r>
              <a:rPr lang="el-GR" b="1" i="1" dirty="0"/>
              <a:t> </a:t>
            </a:r>
            <a:r>
              <a:rPr lang="el-GR" b="1" i="1" dirty="0" err="1"/>
              <a:t>ἰατρὸν</a:t>
            </a:r>
            <a:r>
              <a:rPr lang="el-GR" b="1" i="1" dirty="0"/>
              <a:t> </a:t>
            </a:r>
            <a:r>
              <a:rPr lang="el-GR" b="1" i="1" dirty="0" err="1"/>
              <a:t>τοιαυτὶ</a:t>
            </a:r>
            <a:r>
              <a:rPr lang="el-GR" b="1" i="1" dirty="0"/>
              <a:t> </a:t>
            </a:r>
            <a:r>
              <a:rPr lang="el-GR" b="1" i="1" dirty="0" err="1"/>
              <a:t>λέγοντα</a:t>
            </a:r>
            <a:r>
              <a:rPr lang="el-GR" i="1" dirty="0" err="1"/>
              <a:t>͵</a:t>
            </a:r>
            <a:r>
              <a:rPr lang="el-GR" i="1" dirty="0"/>
              <a:t> </a:t>
            </a:r>
            <a:r>
              <a:rPr lang="el-GR" i="1" dirty="0" err="1"/>
              <a:t>ὡς</a:t>
            </a:r>
            <a:r>
              <a:rPr lang="el-GR" i="1" dirty="0"/>
              <a:t> </a:t>
            </a:r>
            <a:r>
              <a:rPr lang="el-GR" i="1" dirty="0" err="1"/>
              <a:t>Ἄλεξις</a:t>
            </a:r>
            <a:r>
              <a:rPr lang="el-GR" i="1" dirty="0"/>
              <a:t>· </a:t>
            </a:r>
            <a:r>
              <a:rPr lang="el-GR" i="1" dirty="0" err="1"/>
              <a:t>ἐὰν</a:t>
            </a:r>
            <a:r>
              <a:rPr lang="el-GR" i="1" dirty="0"/>
              <a:t> </a:t>
            </a:r>
            <a:r>
              <a:rPr lang="el-GR" i="1" dirty="0" err="1"/>
              <a:t>ἐπιχώριος</a:t>
            </a:r>
            <a:r>
              <a:rPr lang="el-GR" i="1" dirty="0"/>
              <a:t> </a:t>
            </a:r>
            <a:r>
              <a:rPr lang="el-GR" i="1" dirty="0" err="1"/>
              <a:t>ἰατρὸς</a:t>
            </a:r>
            <a:r>
              <a:rPr lang="el-GR" i="1" dirty="0"/>
              <a:t> </a:t>
            </a:r>
            <a:r>
              <a:rPr lang="el-GR" i="1" dirty="0" err="1"/>
              <a:t>εἴπῃ</a:t>
            </a:r>
            <a:r>
              <a:rPr lang="el-GR" i="1" dirty="0"/>
              <a:t>· «</a:t>
            </a:r>
            <a:r>
              <a:rPr lang="el-GR" i="1" dirty="0" err="1"/>
              <a:t>τρυβλίον</a:t>
            </a:r>
            <a:r>
              <a:rPr lang="el-GR" i="1" dirty="0"/>
              <a:t> </a:t>
            </a:r>
            <a:r>
              <a:rPr lang="el-GR" i="1" dirty="0" err="1"/>
              <a:t>τούτῳ</a:t>
            </a:r>
            <a:r>
              <a:rPr lang="el-GR" i="1" dirty="0"/>
              <a:t> </a:t>
            </a:r>
            <a:r>
              <a:rPr lang="el-GR" i="1" dirty="0" err="1"/>
              <a:t>δότε</a:t>
            </a:r>
            <a:r>
              <a:rPr lang="el-GR" i="1" dirty="0"/>
              <a:t> </a:t>
            </a:r>
            <a:r>
              <a:rPr lang="el-GR" i="1" dirty="0" err="1"/>
              <a:t>πτισάνης»͵</a:t>
            </a:r>
            <a:r>
              <a:rPr lang="el-GR" i="1" dirty="0"/>
              <a:t> </a:t>
            </a:r>
            <a:r>
              <a:rPr lang="el-GR" i="1" dirty="0" err="1"/>
              <a:t>καταφρονοῦμεν</a:t>
            </a:r>
            <a:r>
              <a:rPr lang="el-GR" i="1" dirty="0"/>
              <a:t> </a:t>
            </a:r>
            <a:r>
              <a:rPr lang="el-GR" i="1" dirty="0" err="1"/>
              <a:t>εὐθέως</a:t>
            </a:r>
            <a:r>
              <a:rPr lang="el-GR" i="1" dirty="0"/>
              <a:t>· </a:t>
            </a:r>
            <a:r>
              <a:rPr lang="el-GR" i="1" dirty="0" err="1"/>
              <a:t>ἐὰν</a:t>
            </a:r>
            <a:r>
              <a:rPr lang="el-GR" i="1" dirty="0"/>
              <a:t> </a:t>
            </a:r>
            <a:r>
              <a:rPr lang="el-GR" i="1" dirty="0" err="1"/>
              <a:t>δὲ</a:t>
            </a:r>
            <a:r>
              <a:rPr lang="el-GR" i="1" dirty="0"/>
              <a:t> «</a:t>
            </a:r>
            <a:r>
              <a:rPr lang="el-GR" i="1" dirty="0" err="1"/>
              <a:t>πτισάνας»͵</a:t>
            </a:r>
            <a:r>
              <a:rPr lang="el-GR" i="1" dirty="0"/>
              <a:t> </a:t>
            </a:r>
            <a:r>
              <a:rPr lang="el-GR" i="1" dirty="0" err="1"/>
              <a:t>θαυμάζομεν</a:t>
            </a:r>
            <a:r>
              <a:rPr lang="el-GR" i="1" dirty="0"/>
              <a:t>. </a:t>
            </a:r>
            <a:r>
              <a:rPr lang="el-GR" i="1" dirty="0" err="1"/>
              <a:t>καὶ</a:t>
            </a:r>
            <a:r>
              <a:rPr lang="el-GR" i="1" dirty="0"/>
              <a:t> </a:t>
            </a:r>
            <a:r>
              <a:rPr lang="el-GR" i="1" dirty="0" err="1"/>
              <a:t>εἰ</a:t>
            </a:r>
            <a:r>
              <a:rPr lang="el-GR" i="1" dirty="0"/>
              <a:t> </a:t>
            </a:r>
            <a:r>
              <a:rPr lang="el-GR" i="1" dirty="0" err="1"/>
              <a:t>μὲν</a:t>
            </a:r>
            <a:r>
              <a:rPr lang="el-GR" i="1" dirty="0"/>
              <a:t> «</a:t>
            </a:r>
            <a:r>
              <a:rPr lang="el-GR" b="1" i="1" dirty="0" err="1"/>
              <a:t>σευτλίον»</a:t>
            </a:r>
            <a:r>
              <a:rPr lang="el-GR" i="1" dirty="0" err="1"/>
              <a:t>͵</a:t>
            </a:r>
            <a:r>
              <a:rPr lang="el-GR" i="1" dirty="0"/>
              <a:t> </a:t>
            </a:r>
            <a:r>
              <a:rPr lang="el-GR" i="1" dirty="0" err="1"/>
              <a:t>παρείδομεν͵</a:t>
            </a:r>
            <a:r>
              <a:rPr lang="el-GR" i="1" dirty="0"/>
              <a:t> </a:t>
            </a:r>
            <a:r>
              <a:rPr lang="el-GR" i="1" dirty="0" err="1"/>
              <a:t>εἰ</a:t>
            </a:r>
            <a:r>
              <a:rPr lang="el-GR" i="1" dirty="0"/>
              <a:t> </a:t>
            </a:r>
            <a:r>
              <a:rPr lang="el-GR" i="1" dirty="0" err="1"/>
              <a:t>δὲ</a:t>
            </a:r>
            <a:r>
              <a:rPr lang="el-GR" i="1" dirty="0"/>
              <a:t> «</a:t>
            </a:r>
            <a:r>
              <a:rPr lang="el-GR" b="1" i="1" dirty="0" err="1"/>
              <a:t>τευτλίον»͵</a:t>
            </a:r>
            <a:r>
              <a:rPr lang="el-GR" i="1" dirty="0"/>
              <a:t> </a:t>
            </a:r>
            <a:r>
              <a:rPr lang="el-GR" i="1" dirty="0" err="1"/>
              <a:t>ἀσμένως</a:t>
            </a:r>
            <a:r>
              <a:rPr lang="el-GR" i="1" dirty="0"/>
              <a:t> </a:t>
            </a:r>
            <a:r>
              <a:rPr lang="el-GR" i="1" dirty="0" err="1"/>
              <a:t>ἠκούσαμεν͵</a:t>
            </a:r>
            <a:r>
              <a:rPr lang="el-GR" i="1" dirty="0"/>
              <a:t> </a:t>
            </a:r>
            <a:r>
              <a:rPr lang="el-GR" i="1" dirty="0" err="1"/>
              <a:t>ὡς</a:t>
            </a:r>
            <a:r>
              <a:rPr lang="el-GR" i="1" dirty="0"/>
              <a:t> </a:t>
            </a:r>
            <a:r>
              <a:rPr lang="el-GR" i="1" dirty="0" err="1"/>
              <a:t>οὐ</a:t>
            </a:r>
            <a:r>
              <a:rPr lang="el-GR" i="1" dirty="0"/>
              <a:t> </a:t>
            </a:r>
            <a:r>
              <a:rPr lang="el-GR" i="1" dirty="0" err="1"/>
              <a:t>τὸ</a:t>
            </a:r>
            <a:r>
              <a:rPr lang="el-GR" i="1" dirty="0"/>
              <a:t> «</a:t>
            </a:r>
            <a:r>
              <a:rPr lang="el-GR" i="1" dirty="0" err="1"/>
              <a:t>σεῦτλον</a:t>
            </a:r>
            <a:r>
              <a:rPr lang="el-GR" i="1" dirty="0"/>
              <a:t>» </a:t>
            </a:r>
            <a:r>
              <a:rPr lang="el-GR" i="1" dirty="0" err="1"/>
              <a:t>ταὐτὸν</a:t>
            </a:r>
            <a:r>
              <a:rPr lang="el-GR" i="1" dirty="0"/>
              <a:t> </a:t>
            </a:r>
            <a:r>
              <a:rPr lang="el-GR" i="1" dirty="0" err="1"/>
              <a:t>ὂν</a:t>
            </a:r>
            <a:r>
              <a:rPr lang="el-GR" i="1" dirty="0"/>
              <a:t> </a:t>
            </a:r>
            <a:r>
              <a:rPr lang="el-GR" i="1" dirty="0" err="1"/>
              <a:t>τῷ</a:t>
            </a:r>
            <a:r>
              <a:rPr lang="el-GR" i="1" dirty="0"/>
              <a:t> «</a:t>
            </a:r>
            <a:r>
              <a:rPr lang="el-GR" i="1" dirty="0" err="1"/>
              <a:t>τευτλίῳ</a:t>
            </a:r>
            <a:r>
              <a:rPr lang="el-GR" i="1" dirty="0"/>
              <a:t>». </a:t>
            </a:r>
          </a:p>
          <a:p>
            <a:pPr algn="just"/>
            <a:r>
              <a:rPr lang="el-GR" i="1" dirty="0" err="1"/>
              <a:t>ἐκαλοῦντο</a:t>
            </a:r>
            <a:r>
              <a:rPr lang="el-GR" i="1" dirty="0"/>
              <a:t> </a:t>
            </a:r>
            <a:r>
              <a:rPr lang="el-GR" i="1" dirty="0" err="1"/>
              <a:t>δὲ</a:t>
            </a:r>
            <a:r>
              <a:rPr lang="el-GR" i="1" dirty="0"/>
              <a:t> </a:t>
            </a:r>
            <a:r>
              <a:rPr lang="el-GR" i="1" dirty="0" err="1"/>
              <a:t>οἱ</a:t>
            </a:r>
            <a:r>
              <a:rPr lang="el-GR" i="1" dirty="0"/>
              <a:t> </a:t>
            </a:r>
            <a:r>
              <a:rPr lang="el-GR" i="1" dirty="0" err="1"/>
              <a:t>ταύτην</a:t>
            </a:r>
            <a:r>
              <a:rPr lang="el-GR" i="1" dirty="0"/>
              <a:t> </a:t>
            </a:r>
            <a:r>
              <a:rPr lang="el-GR" i="1" dirty="0" err="1"/>
              <a:t>τὴν</a:t>
            </a:r>
            <a:r>
              <a:rPr lang="el-GR" i="1" dirty="0"/>
              <a:t> </a:t>
            </a:r>
            <a:r>
              <a:rPr lang="el-GR" i="1" dirty="0" err="1"/>
              <a:t>τέχνην</a:t>
            </a:r>
            <a:r>
              <a:rPr lang="el-GR" i="1" dirty="0"/>
              <a:t> </a:t>
            </a:r>
            <a:r>
              <a:rPr lang="el-GR" i="1" dirty="0" err="1"/>
              <a:t>μετιόντες</a:t>
            </a:r>
            <a:r>
              <a:rPr lang="el-GR" i="1" dirty="0"/>
              <a:t> </a:t>
            </a:r>
            <a:r>
              <a:rPr lang="el-GR" i="1" dirty="0" err="1"/>
              <a:t>παρὰ</a:t>
            </a:r>
            <a:r>
              <a:rPr lang="el-GR" i="1" dirty="0"/>
              <a:t> </a:t>
            </a:r>
            <a:r>
              <a:rPr lang="el-GR" i="1" dirty="0" err="1"/>
              <a:t>Λάκωσι</a:t>
            </a:r>
            <a:r>
              <a:rPr lang="el-GR" i="1" dirty="0"/>
              <a:t> </a:t>
            </a:r>
            <a:r>
              <a:rPr lang="el-GR" b="1" i="1" dirty="0" err="1"/>
              <a:t>δεικηλισταί͵</a:t>
            </a:r>
            <a:r>
              <a:rPr lang="el-GR" i="1" dirty="0"/>
              <a:t> </a:t>
            </a:r>
            <a:r>
              <a:rPr lang="el-GR" i="1" dirty="0" err="1"/>
              <a:t>ὡς</a:t>
            </a:r>
            <a:r>
              <a:rPr lang="el-GR" i="1" dirty="0"/>
              <a:t> </a:t>
            </a:r>
            <a:r>
              <a:rPr lang="el-GR" i="1" dirty="0" err="1"/>
              <a:t>ἄν</a:t>
            </a:r>
            <a:r>
              <a:rPr lang="el-GR" i="1" dirty="0"/>
              <a:t> τις </a:t>
            </a:r>
            <a:r>
              <a:rPr lang="el-GR" b="1" i="1" dirty="0" err="1"/>
              <a:t>σκευοποιοὺς</a:t>
            </a:r>
            <a:r>
              <a:rPr lang="el-GR" i="1" dirty="0"/>
              <a:t> </a:t>
            </a:r>
            <a:r>
              <a:rPr lang="el-GR" i="1" dirty="0" err="1"/>
              <a:t>εἴπῃ</a:t>
            </a:r>
            <a:r>
              <a:rPr lang="el-GR" i="1" dirty="0"/>
              <a:t> </a:t>
            </a:r>
            <a:r>
              <a:rPr lang="el-GR" i="1" dirty="0" err="1"/>
              <a:t>καὶ</a:t>
            </a:r>
            <a:r>
              <a:rPr lang="el-GR" i="1" dirty="0"/>
              <a:t> </a:t>
            </a:r>
            <a:r>
              <a:rPr lang="el-GR" b="1" i="1" dirty="0" err="1"/>
              <a:t>μιμητάς</a:t>
            </a:r>
            <a:r>
              <a:rPr lang="el-GR" i="1" dirty="0"/>
              <a:t>. </a:t>
            </a:r>
            <a:r>
              <a:rPr lang="el-GR" i="1" dirty="0" err="1"/>
              <a:t>Σικυώνιοι</a:t>
            </a:r>
            <a:r>
              <a:rPr lang="el-GR" i="1" dirty="0"/>
              <a:t> </a:t>
            </a:r>
            <a:r>
              <a:rPr lang="el-GR" i="1" dirty="0" err="1"/>
              <a:t>δὲ</a:t>
            </a:r>
            <a:r>
              <a:rPr lang="el-GR" i="1" dirty="0"/>
              <a:t> </a:t>
            </a:r>
            <a:r>
              <a:rPr lang="el-GR" b="1" i="1" dirty="0" err="1"/>
              <a:t>φαλλοφόρους</a:t>
            </a:r>
            <a:r>
              <a:rPr lang="el-GR" i="1" dirty="0"/>
              <a:t> </a:t>
            </a:r>
            <a:r>
              <a:rPr lang="el-GR" i="1" dirty="0" err="1"/>
              <a:t>αὐτοὺς</a:t>
            </a:r>
            <a:r>
              <a:rPr lang="el-GR" i="1" dirty="0"/>
              <a:t> </a:t>
            </a:r>
            <a:r>
              <a:rPr lang="el-GR" i="1" dirty="0" err="1"/>
              <a:t>καλοῦσιν͵</a:t>
            </a:r>
            <a:r>
              <a:rPr lang="el-GR" i="1" dirty="0"/>
              <a:t> </a:t>
            </a:r>
            <a:r>
              <a:rPr lang="el-GR" i="1" dirty="0" err="1"/>
              <a:t>ἄλλοι</a:t>
            </a:r>
            <a:r>
              <a:rPr lang="el-GR" i="1" dirty="0"/>
              <a:t> </a:t>
            </a:r>
            <a:r>
              <a:rPr lang="el-GR" b="1" i="1" dirty="0" err="1"/>
              <a:t>αὐτοκαβδάλους</a:t>
            </a:r>
            <a:r>
              <a:rPr lang="el-GR" i="1" dirty="0" err="1"/>
              <a:t>͵Ἰταλοὶ</a:t>
            </a:r>
            <a:r>
              <a:rPr lang="el-GR" i="1" dirty="0"/>
              <a:t> </a:t>
            </a:r>
            <a:r>
              <a:rPr lang="el-GR" i="1" dirty="0" err="1"/>
              <a:t>δὲ</a:t>
            </a:r>
            <a:r>
              <a:rPr lang="el-GR" i="1" dirty="0"/>
              <a:t> </a:t>
            </a:r>
            <a:r>
              <a:rPr lang="el-GR" b="1" i="1" dirty="0" err="1"/>
              <a:t>φλύακας</a:t>
            </a:r>
            <a:r>
              <a:rPr lang="el-GR" i="1" dirty="0" err="1"/>
              <a:t>͵</a:t>
            </a:r>
            <a:r>
              <a:rPr lang="el-GR" i="1" dirty="0"/>
              <a:t> </a:t>
            </a:r>
            <a:r>
              <a:rPr lang="el-GR" i="1" dirty="0" err="1"/>
              <a:t>Θηβαῖοι</a:t>
            </a:r>
            <a:r>
              <a:rPr lang="el-GR" i="1" dirty="0"/>
              <a:t> </a:t>
            </a:r>
            <a:r>
              <a:rPr lang="el-GR" i="1" dirty="0" err="1"/>
              <a:t>δὲ</a:t>
            </a:r>
            <a:r>
              <a:rPr lang="el-GR" i="1" dirty="0"/>
              <a:t> </a:t>
            </a:r>
            <a:r>
              <a:rPr lang="el-GR" b="1" i="1" dirty="0" err="1"/>
              <a:t>ἐθελοντάς</a:t>
            </a:r>
            <a:r>
              <a:rPr lang="el-GR" i="1" dirty="0" err="1"/>
              <a:t>͵</a:t>
            </a:r>
            <a:r>
              <a:rPr lang="el-GR" i="1" dirty="0"/>
              <a:t> </a:t>
            </a:r>
            <a:r>
              <a:rPr lang="el-GR" i="1" dirty="0" err="1"/>
              <a:t>οἳ</a:t>
            </a:r>
            <a:r>
              <a:rPr lang="el-GR" i="1" dirty="0"/>
              <a:t> </a:t>
            </a:r>
            <a:r>
              <a:rPr lang="el-GR" i="1" dirty="0" err="1"/>
              <a:t>τὰ</a:t>
            </a:r>
            <a:r>
              <a:rPr lang="el-GR" i="1" dirty="0"/>
              <a:t> </a:t>
            </a:r>
            <a:r>
              <a:rPr lang="el-GR" i="1" dirty="0" err="1"/>
              <a:t>πολλὰ</a:t>
            </a:r>
            <a:r>
              <a:rPr lang="el-GR" i="1" dirty="0"/>
              <a:t> </a:t>
            </a:r>
            <a:r>
              <a:rPr lang="el-GR" i="1" dirty="0" err="1"/>
              <a:t>ἰδίως</a:t>
            </a:r>
            <a:r>
              <a:rPr lang="el-GR" i="1" dirty="0"/>
              <a:t> </a:t>
            </a:r>
            <a:r>
              <a:rPr lang="el-GR" i="1" dirty="0" err="1"/>
              <a:t>ὀνομάζοντες</a:t>
            </a:r>
            <a:r>
              <a:rPr lang="el-GR" i="1" dirty="0"/>
              <a:t> </a:t>
            </a:r>
            <a:r>
              <a:rPr lang="el-GR" i="1" dirty="0" err="1"/>
              <a:t>καινουργοῦσι</a:t>
            </a:r>
            <a:r>
              <a:rPr lang="el-GR" i="1" dirty="0"/>
              <a:t> </a:t>
            </a:r>
            <a:r>
              <a:rPr lang="el-GR" i="1" dirty="0" err="1"/>
              <a:t>κατὰ</a:t>
            </a:r>
            <a:r>
              <a:rPr lang="el-GR" i="1" dirty="0"/>
              <a:t> </a:t>
            </a:r>
            <a:r>
              <a:rPr lang="el-GR" i="1" dirty="0" err="1"/>
              <a:t>τὰς</a:t>
            </a:r>
            <a:r>
              <a:rPr lang="el-GR" i="1" dirty="0"/>
              <a:t> </a:t>
            </a:r>
            <a:r>
              <a:rPr lang="el-GR" i="1" dirty="0" err="1"/>
              <a:t>φωνάς</a:t>
            </a:r>
            <a:endParaRPr lang="el-GR"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620688"/>
            <a:ext cx="7067128" cy="648072"/>
          </a:xfrm>
        </p:spPr>
        <p:txBody>
          <a:bodyPr>
            <a:normAutofit fontScale="90000"/>
          </a:bodyPr>
          <a:lstStyle/>
          <a:p>
            <a:br>
              <a:rPr lang="el-GR" b="1" dirty="0"/>
            </a:br>
            <a:br>
              <a:rPr lang="el-GR" b="1" dirty="0"/>
            </a:br>
            <a:r>
              <a:rPr lang="el-GR" b="1" dirty="0"/>
              <a:t> Όνομα Ρόδου και </a:t>
            </a:r>
            <a:r>
              <a:rPr lang="el-GR" b="1" dirty="0" err="1"/>
              <a:t>άγ</a:t>
            </a:r>
            <a:r>
              <a:rPr lang="el-GR" b="1" dirty="0"/>
              <a:t>. Βασίλειος</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323528" y="1412776"/>
            <a:ext cx="8568952" cy="5161760"/>
          </a:xfrm>
        </p:spPr>
        <p:txBody>
          <a:bodyPr>
            <a:noAutofit/>
          </a:bodyPr>
          <a:lstStyle/>
          <a:p>
            <a:pPr algn="just">
              <a:buNone/>
            </a:pPr>
            <a:r>
              <a:rPr lang="el-GR" sz="2400" b="1" i="1" dirty="0" err="1"/>
              <a:t>Ἄχρι</a:t>
            </a:r>
            <a:r>
              <a:rPr lang="el-GR" sz="2400" b="1" i="1" dirty="0"/>
              <a:t> </a:t>
            </a:r>
            <a:r>
              <a:rPr lang="el-GR" sz="2400" b="1" i="1" dirty="0" err="1"/>
              <a:t>μὲν</a:t>
            </a:r>
            <a:r>
              <a:rPr lang="el-GR" sz="2400" b="1" i="1" dirty="0"/>
              <a:t> </a:t>
            </a:r>
            <a:r>
              <a:rPr lang="el-GR" sz="2400" b="1" i="1" dirty="0" err="1"/>
              <a:t>γὰρ</a:t>
            </a:r>
            <a:r>
              <a:rPr lang="el-GR" sz="2400" b="1" i="1" dirty="0"/>
              <a:t> </a:t>
            </a:r>
            <a:r>
              <a:rPr lang="el-GR" sz="2400" b="1" i="1" dirty="0" err="1"/>
              <a:t>μειδιάματος</a:t>
            </a:r>
            <a:r>
              <a:rPr lang="el-GR" sz="2400" b="1" i="1" dirty="0"/>
              <a:t> </a:t>
            </a:r>
            <a:r>
              <a:rPr lang="el-GR" sz="2400" b="1" i="1" dirty="0" err="1"/>
              <a:t>φαιδροῦ</a:t>
            </a:r>
            <a:r>
              <a:rPr lang="en-US" sz="2400" b="1" i="1" dirty="0"/>
              <a:t> / </a:t>
            </a:r>
            <a:r>
              <a:rPr lang="el-GR" sz="2400" b="1" i="1" dirty="0"/>
              <a:t> </a:t>
            </a:r>
            <a:r>
              <a:rPr lang="el-GR" sz="2400" b="1" i="1" dirty="0" err="1"/>
              <a:t>τὴν</a:t>
            </a:r>
            <a:r>
              <a:rPr lang="el-GR" sz="2400" b="1" i="1" dirty="0"/>
              <a:t> </a:t>
            </a:r>
            <a:r>
              <a:rPr lang="el-GR" sz="2400" b="1" i="1" dirty="0" err="1"/>
              <a:t>διάχυσιν</a:t>
            </a:r>
            <a:r>
              <a:rPr lang="el-GR" sz="2400" b="1" i="1" dirty="0"/>
              <a:t> </a:t>
            </a:r>
            <a:r>
              <a:rPr lang="el-GR" sz="2400" b="1" i="1" dirty="0" err="1"/>
              <a:t>τῆς</a:t>
            </a:r>
            <a:r>
              <a:rPr lang="el-GR" sz="2400" b="1" i="1" dirty="0"/>
              <a:t> </a:t>
            </a:r>
            <a:r>
              <a:rPr lang="el-GR" sz="2400" b="1" i="1" dirty="0" err="1"/>
              <a:t>ψυχῆς</a:t>
            </a:r>
            <a:r>
              <a:rPr lang="el-GR" sz="2400" b="1" i="1" dirty="0"/>
              <a:t> </a:t>
            </a:r>
            <a:r>
              <a:rPr lang="el-GR" sz="2400" b="1" i="1" dirty="0" err="1"/>
              <a:t>ὑποφαίνειν</a:t>
            </a:r>
            <a:r>
              <a:rPr lang="el-GR" sz="2400" b="1" i="1" dirty="0"/>
              <a:t> </a:t>
            </a:r>
            <a:r>
              <a:rPr lang="el-GR" sz="2400" b="1" i="1" dirty="0" err="1"/>
              <a:t>οὐκ</a:t>
            </a:r>
            <a:r>
              <a:rPr lang="el-GR" sz="2400" b="1" i="1" dirty="0"/>
              <a:t> </a:t>
            </a:r>
            <a:r>
              <a:rPr lang="el-GR" sz="2400" b="1" i="1" dirty="0" err="1"/>
              <a:t>ἀπρεπὲς</a:t>
            </a:r>
            <a:r>
              <a:rPr lang="en-US" sz="2400" b="1" i="1" dirty="0"/>
              <a:t> /</a:t>
            </a:r>
            <a:r>
              <a:rPr lang="el-GR" sz="2400" b="1" i="1" dirty="0" err="1"/>
              <a:t>͵ὅσον</a:t>
            </a:r>
            <a:r>
              <a:rPr lang="el-GR" sz="2400" b="1" i="1" dirty="0"/>
              <a:t> </a:t>
            </a:r>
            <a:r>
              <a:rPr lang="el-GR" sz="2400" b="1" i="1" dirty="0" err="1"/>
              <a:t>δεῖξαι</a:t>
            </a:r>
            <a:r>
              <a:rPr lang="el-GR" sz="2400" b="1" i="1" dirty="0"/>
              <a:t> </a:t>
            </a:r>
            <a:r>
              <a:rPr lang="el-GR" sz="2400" b="1" i="1" dirty="0" err="1"/>
              <a:t>μόνον</a:t>
            </a:r>
            <a:r>
              <a:rPr lang="el-GR" sz="2400" b="1" i="1" dirty="0"/>
              <a:t> </a:t>
            </a:r>
            <a:r>
              <a:rPr lang="el-GR" sz="2400" b="1" i="1" dirty="0" err="1"/>
              <a:t>τὸ</a:t>
            </a:r>
            <a:r>
              <a:rPr lang="el-GR" sz="2400" b="1" i="1" dirty="0"/>
              <a:t> </a:t>
            </a:r>
            <a:r>
              <a:rPr lang="el-GR" sz="2400" b="1" i="1" dirty="0" err="1"/>
              <a:t>γεγραμμένον</a:t>
            </a:r>
            <a:r>
              <a:rPr lang="el-GR" sz="2400" i="1" dirty="0"/>
              <a:t>· </a:t>
            </a:r>
            <a:r>
              <a:rPr lang="el-GR" sz="2400" dirty="0"/>
              <a:t>«</a:t>
            </a:r>
            <a:r>
              <a:rPr lang="el-GR" sz="2400" dirty="0" err="1"/>
              <a:t>Καρδίας</a:t>
            </a:r>
            <a:r>
              <a:rPr lang="el-GR" sz="2400" dirty="0"/>
              <a:t> </a:t>
            </a:r>
            <a:r>
              <a:rPr lang="el-GR" sz="2400" dirty="0" err="1"/>
              <a:t>εὐφραινομένης͵</a:t>
            </a:r>
            <a:r>
              <a:rPr lang="el-GR" sz="2400" dirty="0"/>
              <a:t> </a:t>
            </a:r>
            <a:r>
              <a:rPr lang="el-GR" sz="2400" dirty="0" err="1"/>
              <a:t>πρόσωπον</a:t>
            </a:r>
            <a:r>
              <a:rPr lang="el-GR" sz="2400" dirty="0"/>
              <a:t> </a:t>
            </a:r>
            <a:r>
              <a:rPr lang="el-GR" sz="2400" dirty="0" err="1"/>
              <a:t>θάλλει</a:t>
            </a:r>
            <a:r>
              <a:rPr lang="el-GR" sz="2400" dirty="0"/>
              <a:t>» (Παρ. 15, 3)·</a:t>
            </a:r>
            <a:r>
              <a:rPr lang="el-GR" sz="2400" i="1" dirty="0"/>
              <a:t> </a:t>
            </a:r>
            <a:r>
              <a:rPr lang="el-GR" sz="2400" b="1" dirty="0"/>
              <a:t>(2)</a:t>
            </a:r>
            <a:r>
              <a:rPr lang="el-GR" sz="2400" i="1" dirty="0"/>
              <a:t> </a:t>
            </a:r>
            <a:r>
              <a:rPr lang="el-GR" sz="2400" i="1" dirty="0" err="1"/>
              <a:t>ἐγκαγχάζειν</a:t>
            </a:r>
            <a:r>
              <a:rPr lang="el-GR" sz="2400" i="1" dirty="0"/>
              <a:t> </a:t>
            </a:r>
            <a:r>
              <a:rPr lang="el-GR" sz="2400" i="1" dirty="0" err="1"/>
              <a:t>δὲ</a:t>
            </a:r>
            <a:r>
              <a:rPr lang="el-GR" sz="2400" i="1" dirty="0"/>
              <a:t> </a:t>
            </a:r>
            <a:r>
              <a:rPr lang="el-GR" sz="2400" i="1" dirty="0" err="1"/>
              <a:t>τῇ</a:t>
            </a:r>
            <a:r>
              <a:rPr lang="el-GR" sz="2400" i="1" dirty="0"/>
              <a:t> </a:t>
            </a:r>
            <a:r>
              <a:rPr lang="el-GR" sz="2400" i="1" dirty="0" err="1"/>
              <a:t>φωνῇ͵</a:t>
            </a:r>
            <a:r>
              <a:rPr lang="el-GR" sz="2400" i="1" dirty="0"/>
              <a:t> </a:t>
            </a:r>
            <a:r>
              <a:rPr lang="el-GR" sz="2400" i="1" dirty="0" err="1"/>
              <a:t>καὶ</a:t>
            </a:r>
            <a:r>
              <a:rPr lang="el-GR" sz="2400" i="1" dirty="0"/>
              <a:t> </a:t>
            </a:r>
            <a:r>
              <a:rPr lang="el-GR" sz="2400" i="1" dirty="0" err="1"/>
              <a:t>ἀναβράζεσθαι</a:t>
            </a:r>
            <a:r>
              <a:rPr lang="el-GR" sz="2400" i="1" dirty="0"/>
              <a:t> </a:t>
            </a:r>
            <a:r>
              <a:rPr lang="el-GR" sz="2400" i="1" dirty="0" err="1"/>
              <a:t>ἀπροαιρέτως</a:t>
            </a:r>
            <a:r>
              <a:rPr lang="el-GR" sz="2400" i="1" dirty="0"/>
              <a:t> </a:t>
            </a:r>
            <a:r>
              <a:rPr lang="el-GR" sz="2400" i="1" dirty="0" err="1"/>
              <a:t>τὸ</a:t>
            </a:r>
            <a:r>
              <a:rPr lang="el-GR" sz="2400" i="1" dirty="0"/>
              <a:t> </a:t>
            </a:r>
            <a:r>
              <a:rPr lang="el-GR" sz="2400" i="1" dirty="0" err="1"/>
              <a:t>σῶμα͵</a:t>
            </a:r>
            <a:r>
              <a:rPr lang="el-GR" sz="2400" i="1" dirty="0"/>
              <a:t> </a:t>
            </a:r>
            <a:r>
              <a:rPr lang="el-GR" sz="2400" i="1" dirty="0" err="1"/>
              <a:t>οὐ</a:t>
            </a:r>
            <a:r>
              <a:rPr lang="el-GR" sz="2400" i="1" dirty="0"/>
              <a:t> </a:t>
            </a:r>
            <a:r>
              <a:rPr lang="el-GR" sz="2400" i="1" dirty="0" err="1"/>
              <a:t>τοῦ</a:t>
            </a:r>
            <a:r>
              <a:rPr lang="el-GR" sz="2400" i="1" dirty="0"/>
              <a:t> </a:t>
            </a:r>
            <a:r>
              <a:rPr lang="el-GR" sz="2400" i="1" dirty="0" err="1"/>
              <a:t>κατεσταλμένου</a:t>
            </a:r>
            <a:r>
              <a:rPr lang="el-GR" sz="2400" i="1" dirty="0"/>
              <a:t> </a:t>
            </a:r>
            <a:r>
              <a:rPr lang="el-GR" sz="2400" i="1" dirty="0" err="1"/>
              <a:t>τὴν</a:t>
            </a:r>
            <a:r>
              <a:rPr lang="el-GR" sz="2400" i="1" dirty="0"/>
              <a:t> </a:t>
            </a:r>
            <a:r>
              <a:rPr lang="el-GR" sz="2400" i="1" dirty="0" err="1"/>
              <a:t>ψυχὴν͵</a:t>
            </a:r>
            <a:r>
              <a:rPr lang="el-GR" sz="2400" i="1" dirty="0"/>
              <a:t> </a:t>
            </a:r>
            <a:r>
              <a:rPr lang="el-GR" sz="2400" i="1" dirty="0" err="1"/>
              <a:t>οὐδὲ</a:t>
            </a:r>
            <a:r>
              <a:rPr lang="el-GR" sz="2400" i="1" dirty="0"/>
              <a:t> </a:t>
            </a:r>
            <a:r>
              <a:rPr lang="el-GR" sz="2400" i="1" dirty="0" err="1"/>
              <a:t>τοῦ</a:t>
            </a:r>
            <a:r>
              <a:rPr lang="el-GR" sz="2400" i="1" dirty="0"/>
              <a:t> </a:t>
            </a:r>
            <a:r>
              <a:rPr lang="el-GR" sz="2400" i="1" dirty="0" err="1"/>
              <a:t>δοκίμου͵</a:t>
            </a:r>
            <a:r>
              <a:rPr lang="el-GR" sz="2400" i="1" dirty="0"/>
              <a:t> </a:t>
            </a:r>
            <a:r>
              <a:rPr lang="el-GR" sz="2400" i="1" dirty="0" err="1"/>
              <a:t>οὐδὲ</a:t>
            </a:r>
            <a:r>
              <a:rPr lang="el-GR" sz="2400" i="1" dirty="0"/>
              <a:t> </a:t>
            </a:r>
            <a:r>
              <a:rPr lang="el-GR" sz="2400" i="1" dirty="0" err="1"/>
              <a:t>τοῦ</a:t>
            </a:r>
            <a:r>
              <a:rPr lang="el-GR" sz="2400" i="1" dirty="0"/>
              <a:t> </a:t>
            </a:r>
            <a:r>
              <a:rPr lang="el-GR" sz="2400" i="1" dirty="0" err="1"/>
              <a:t>περικρατῶς</a:t>
            </a:r>
            <a:r>
              <a:rPr lang="el-GR" sz="2400" i="1" dirty="0"/>
              <a:t> </a:t>
            </a:r>
            <a:r>
              <a:rPr lang="el-GR" sz="2400" i="1" dirty="0" err="1"/>
              <a:t>ἔχοντος</a:t>
            </a:r>
            <a:r>
              <a:rPr lang="el-GR" sz="2400" i="1" dirty="0"/>
              <a:t> </a:t>
            </a:r>
            <a:r>
              <a:rPr lang="el-GR" sz="2400" i="1" dirty="0" err="1"/>
              <a:t>ἑαυτοῦ</a:t>
            </a:r>
            <a:r>
              <a:rPr lang="el-GR" sz="2400" i="1" dirty="0"/>
              <a:t>. </a:t>
            </a:r>
            <a:r>
              <a:rPr lang="el-GR" sz="2400" i="1" dirty="0" err="1"/>
              <a:t>Τοῦτο</a:t>
            </a:r>
            <a:r>
              <a:rPr lang="el-GR" sz="2400" i="1" dirty="0"/>
              <a:t> </a:t>
            </a:r>
            <a:r>
              <a:rPr lang="el-GR" sz="2400" i="1" dirty="0" err="1"/>
              <a:t>εἶδος</a:t>
            </a:r>
            <a:r>
              <a:rPr lang="el-GR" sz="2400" i="1" dirty="0"/>
              <a:t> </a:t>
            </a:r>
            <a:r>
              <a:rPr lang="el-GR" sz="2400" i="1" dirty="0" err="1"/>
              <a:t>τοῦ</a:t>
            </a:r>
            <a:r>
              <a:rPr lang="el-GR" sz="2400" i="1" dirty="0"/>
              <a:t> </a:t>
            </a:r>
            <a:r>
              <a:rPr lang="el-GR" sz="2400" i="1" dirty="0" err="1"/>
              <a:t>γέλωτος</a:t>
            </a:r>
            <a:r>
              <a:rPr lang="el-GR" sz="2400" i="1" dirty="0"/>
              <a:t> </a:t>
            </a:r>
            <a:r>
              <a:rPr lang="el-GR" sz="2400" i="1" dirty="0" err="1"/>
              <a:t>καὶ</a:t>
            </a:r>
            <a:r>
              <a:rPr lang="el-GR" sz="2400" i="1" dirty="0"/>
              <a:t> ὁ </a:t>
            </a:r>
            <a:r>
              <a:rPr lang="el-GR" sz="2400" b="1" i="1" dirty="0" err="1"/>
              <a:t>Ἐκκλησιαστὴς</a:t>
            </a:r>
            <a:r>
              <a:rPr lang="el-GR" sz="2400" b="1" i="1" dirty="0"/>
              <a:t> </a:t>
            </a:r>
            <a:r>
              <a:rPr lang="el-GR" sz="2400" i="1" dirty="0" err="1"/>
              <a:t>παραιτούμενος͵</a:t>
            </a:r>
            <a:r>
              <a:rPr lang="el-GR" sz="2400" i="1" dirty="0"/>
              <a:t> </a:t>
            </a:r>
            <a:r>
              <a:rPr lang="el-GR" sz="2400" i="1" dirty="0" err="1"/>
              <a:t>ὡς</a:t>
            </a:r>
            <a:r>
              <a:rPr lang="el-GR" sz="2400" i="1" dirty="0"/>
              <a:t> </a:t>
            </a:r>
            <a:r>
              <a:rPr lang="el-GR" sz="2400" i="1" dirty="0" err="1"/>
              <a:t>περιτρέπον</a:t>
            </a:r>
            <a:r>
              <a:rPr lang="el-GR" sz="2400" i="1" dirty="0"/>
              <a:t> </a:t>
            </a:r>
            <a:r>
              <a:rPr lang="el-GR" sz="2400" i="1" dirty="0" err="1"/>
              <a:t>μάλιστα</a:t>
            </a:r>
            <a:r>
              <a:rPr lang="el-GR" sz="2400" i="1" dirty="0"/>
              <a:t> </a:t>
            </a:r>
            <a:r>
              <a:rPr lang="el-GR" sz="2400" i="1" dirty="0" err="1"/>
              <a:t>τὸ</a:t>
            </a:r>
            <a:r>
              <a:rPr lang="el-GR" sz="2400" i="1" dirty="0"/>
              <a:t> </a:t>
            </a:r>
            <a:r>
              <a:rPr lang="el-GR" sz="2400" i="1" dirty="0" err="1"/>
              <a:t>σταθερὸν</a:t>
            </a:r>
            <a:r>
              <a:rPr lang="el-GR" sz="2400" i="1" dirty="0"/>
              <a:t> </a:t>
            </a:r>
            <a:r>
              <a:rPr lang="el-GR" sz="2400" i="1" dirty="0" err="1"/>
              <a:t>τῆς</a:t>
            </a:r>
            <a:r>
              <a:rPr lang="el-GR" sz="2400" i="1" dirty="0"/>
              <a:t> </a:t>
            </a:r>
            <a:r>
              <a:rPr lang="el-GR" sz="2400" i="1" dirty="0" err="1"/>
              <a:t>ψυχῆς͵</a:t>
            </a:r>
            <a:r>
              <a:rPr lang="el-GR" sz="2400" i="1" dirty="0"/>
              <a:t> </a:t>
            </a:r>
            <a:r>
              <a:rPr lang="el-GR" sz="2400" i="1" dirty="0" err="1"/>
              <a:t>φησί</a:t>
            </a:r>
            <a:r>
              <a:rPr lang="el-GR" sz="2400" i="1" dirty="0"/>
              <a:t>· «</a:t>
            </a:r>
            <a:r>
              <a:rPr lang="el-GR" sz="2400" i="1" dirty="0" err="1"/>
              <a:t>Τῷ</a:t>
            </a:r>
            <a:r>
              <a:rPr lang="el-GR" sz="2400" i="1" dirty="0"/>
              <a:t> </a:t>
            </a:r>
            <a:r>
              <a:rPr lang="el-GR" sz="2400" i="1" dirty="0" err="1"/>
              <a:t>γέλωτι</a:t>
            </a:r>
            <a:r>
              <a:rPr lang="el-GR" sz="2400" i="1" dirty="0"/>
              <a:t> </a:t>
            </a:r>
            <a:r>
              <a:rPr lang="el-GR" sz="2400" i="1" dirty="0" err="1"/>
              <a:t>εἶπα</a:t>
            </a:r>
            <a:r>
              <a:rPr lang="el-GR" sz="2400" i="1" dirty="0"/>
              <a:t> </a:t>
            </a:r>
            <a:r>
              <a:rPr lang="el-GR" sz="2400" b="1" i="1" dirty="0" err="1"/>
              <a:t>περιφοράν</a:t>
            </a:r>
            <a:r>
              <a:rPr lang="el-GR" sz="2400" i="1" dirty="0"/>
              <a:t>»</a:t>
            </a:r>
            <a:r>
              <a:rPr lang="el-GR" sz="2400" dirty="0"/>
              <a:t> (= μωρία, πλάνη, σφάλμα</a:t>
            </a:r>
            <a:r>
              <a:rPr lang="el-GR" sz="2400" baseline="30000" dirty="0"/>
              <a:t>.</a:t>
            </a:r>
            <a:r>
              <a:rPr lang="el-GR" sz="2400" dirty="0"/>
              <a:t> 2, 2)·</a:t>
            </a:r>
            <a:r>
              <a:rPr lang="el-GR" sz="2400" i="1" dirty="0"/>
              <a:t> </a:t>
            </a:r>
            <a:r>
              <a:rPr lang="el-GR" sz="2400" b="1" i="1" dirty="0" err="1"/>
              <a:t>Καὶ</a:t>
            </a:r>
            <a:r>
              <a:rPr lang="el-GR" sz="2400" b="1" i="1" dirty="0"/>
              <a:t> ὁ </a:t>
            </a:r>
            <a:r>
              <a:rPr lang="el-GR" sz="2400" b="1" i="1" dirty="0" err="1"/>
              <a:t>Κύριος</a:t>
            </a:r>
            <a:r>
              <a:rPr lang="el-GR" sz="2400" b="1" i="1" dirty="0"/>
              <a:t> </a:t>
            </a:r>
            <a:r>
              <a:rPr lang="el-GR" sz="2400" b="1" i="1" dirty="0" err="1"/>
              <a:t>τὰ</a:t>
            </a:r>
            <a:r>
              <a:rPr lang="el-GR" sz="2400" b="1" i="1" dirty="0"/>
              <a:t> </a:t>
            </a:r>
            <a:r>
              <a:rPr lang="el-GR" sz="2400" b="1" i="1" dirty="0" err="1"/>
              <a:t>μὲν</a:t>
            </a:r>
            <a:r>
              <a:rPr lang="el-GR" sz="2400" b="1" i="1" dirty="0"/>
              <a:t> </a:t>
            </a:r>
            <a:r>
              <a:rPr lang="el-GR" sz="2400" b="1" i="1" dirty="0" err="1"/>
              <a:t>ἀναγκαῖα</a:t>
            </a:r>
            <a:r>
              <a:rPr lang="el-GR" sz="2400" b="1" i="1" dirty="0"/>
              <a:t> </a:t>
            </a:r>
            <a:r>
              <a:rPr lang="el-GR" sz="2400" b="1" i="1" dirty="0" err="1"/>
              <a:t>πάθη</a:t>
            </a:r>
            <a:r>
              <a:rPr lang="el-GR" sz="2400" b="1" i="1" dirty="0"/>
              <a:t> </a:t>
            </a:r>
            <a:r>
              <a:rPr lang="el-GR" sz="2400" b="1" i="1" dirty="0" err="1"/>
              <a:t>τῆς</a:t>
            </a:r>
            <a:r>
              <a:rPr lang="el-GR" sz="2400" b="1" i="1" dirty="0"/>
              <a:t> </a:t>
            </a:r>
            <a:r>
              <a:rPr lang="el-GR" sz="2400" b="1" i="1" dirty="0" err="1"/>
              <a:t>σαρκὸς</a:t>
            </a:r>
            <a:r>
              <a:rPr lang="el-GR" sz="2400" b="1" i="1" dirty="0"/>
              <a:t> </a:t>
            </a:r>
            <a:r>
              <a:rPr lang="el-GR" sz="2400" b="1" i="1" dirty="0" err="1"/>
              <a:t>ὑπομείνας</a:t>
            </a:r>
            <a:r>
              <a:rPr lang="el-GR" sz="2400" b="1" i="1" dirty="0"/>
              <a:t> </a:t>
            </a:r>
            <a:r>
              <a:rPr lang="el-GR" sz="2400" b="1" i="1" dirty="0" err="1"/>
              <a:t>φαίνεται͵καὶ</a:t>
            </a:r>
            <a:r>
              <a:rPr lang="el-GR" sz="2400" b="1" i="1" dirty="0"/>
              <a:t> </a:t>
            </a:r>
            <a:r>
              <a:rPr lang="el-GR" sz="2400" b="1" i="1" dirty="0" err="1"/>
              <a:t>ὅσα</a:t>
            </a:r>
            <a:r>
              <a:rPr lang="el-GR" sz="2400" b="1" i="1" dirty="0"/>
              <a:t> </a:t>
            </a:r>
            <a:r>
              <a:rPr lang="el-GR" sz="2400" b="1" i="1" dirty="0" err="1"/>
              <a:t>ἀρετῆς</a:t>
            </a:r>
            <a:r>
              <a:rPr lang="el-GR" sz="2400" b="1" i="1" dirty="0"/>
              <a:t> </a:t>
            </a:r>
            <a:r>
              <a:rPr lang="el-GR" sz="2400" b="1" i="1" dirty="0" err="1"/>
              <a:t>μαρτυρίαν</a:t>
            </a:r>
            <a:r>
              <a:rPr lang="el-GR" sz="2400" b="1" i="1" dirty="0"/>
              <a:t> </a:t>
            </a:r>
            <a:r>
              <a:rPr lang="el-GR" sz="2400" b="1" i="1" dirty="0" err="1"/>
              <a:t>φέρει</a:t>
            </a:r>
            <a:r>
              <a:rPr lang="el-GR" sz="2400" b="1" i="1" dirty="0"/>
              <a:t>·</a:t>
            </a:r>
            <a:r>
              <a:rPr lang="el-GR" sz="2400" i="1" dirty="0"/>
              <a:t> </a:t>
            </a:r>
            <a:r>
              <a:rPr lang="el-GR" sz="2400" b="1" i="1" dirty="0" err="1"/>
              <a:t>οἷον</a:t>
            </a:r>
            <a:r>
              <a:rPr lang="el-GR" sz="2400" b="1" i="1" dirty="0"/>
              <a:t> </a:t>
            </a:r>
            <a:r>
              <a:rPr lang="el-GR" sz="2400" b="1" i="1" dirty="0" err="1"/>
              <a:t>κόπον͵</a:t>
            </a:r>
            <a:r>
              <a:rPr lang="el-GR" sz="2400" b="1" i="1" dirty="0"/>
              <a:t> </a:t>
            </a:r>
            <a:r>
              <a:rPr lang="el-GR" sz="2400" b="1" i="1" dirty="0" err="1"/>
              <a:t>καὶ</a:t>
            </a:r>
            <a:r>
              <a:rPr lang="el-GR" sz="2400" b="1" i="1" dirty="0"/>
              <a:t> </a:t>
            </a:r>
            <a:r>
              <a:rPr lang="el-GR" sz="2400" b="1" i="1" dirty="0" err="1"/>
              <a:t>τὸν</a:t>
            </a:r>
            <a:r>
              <a:rPr lang="el-GR" sz="2400" b="1" i="1" dirty="0"/>
              <a:t> </a:t>
            </a:r>
            <a:r>
              <a:rPr lang="el-GR" sz="2400" b="1" i="1" dirty="0" err="1"/>
              <a:t>ἐπὶ</a:t>
            </a:r>
            <a:r>
              <a:rPr lang="el-GR" sz="2400" b="1" i="1" dirty="0"/>
              <a:t> </a:t>
            </a:r>
            <a:r>
              <a:rPr lang="el-GR" sz="2400" b="1" i="1" dirty="0" err="1"/>
              <a:t>τοῖς</a:t>
            </a:r>
            <a:r>
              <a:rPr lang="el-GR" sz="2400" b="1" i="1" dirty="0"/>
              <a:t> </a:t>
            </a:r>
            <a:r>
              <a:rPr lang="el-GR" sz="2400" b="1" i="1" dirty="0" err="1"/>
              <a:t>θλιβομένοις</a:t>
            </a:r>
            <a:r>
              <a:rPr lang="el-GR" sz="2400" b="1" i="1" dirty="0"/>
              <a:t> </a:t>
            </a:r>
            <a:r>
              <a:rPr lang="el-GR" sz="2400" b="1" i="1" dirty="0" err="1"/>
              <a:t>ἔλεον</a:t>
            </a:r>
            <a:r>
              <a:rPr lang="el-GR" sz="2400" b="1" i="1" dirty="0"/>
              <a:t>· </a:t>
            </a:r>
            <a:r>
              <a:rPr lang="el-GR" sz="2400" b="1" i="1" u="sng" dirty="0" err="1"/>
              <a:t>γέλωτι</a:t>
            </a:r>
            <a:r>
              <a:rPr lang="el-GR" sz="2400" b="1" i="1" u="sng" dirty="0"/>
              <a:t> </a:t>
            </a:r>
            <a:r>
              <a:rPr lang="el-GR" sz="2400" b="1" i="1" u="sng" dirty="0" err="1"/>
              <a:t>δὲ</a:t>
            </a:r>
            <a:r>
              <a:rPr lang="el-GR" sz="2400" b="1" i="1" u="sng" dirty="0"/>
              <a:t> </a:t>
            </a:r>
            <a:r>
              <a:rPr lang="el-GR" sz="2400" b="1" i="1" u="sng" dirty="0" err="1"/>
              <a:t>μηδαμοῦ</a:t>
            </a:r>
            <a:r>
              <a:rPr lang="el-GR" sz="2400" b="1" i="1" u="sng" dirty="0"/>
              <a:t> </a:t>
            </a:r>
            <a:r>
              <a:rPr lang="el-GR" sz="2400" b="1" i="1" u="sng" dirty="0" err="1"/>
              <a:t>χρησάμενος</a:t>
            </a:r>
            <a:r>
              <a:rPr lang="el-GR" sz="2400" b="1" i="1" dirty="0" err="1"/>
              <a:t>͵</a:t>
            </a:r>
            <a:r>
              <a:rPr lang="el-GR" sz="2400" b="1" i="1" dirty="0"/>
              <a:t> </a:t>
            </a:r>
            <a:r>
              <a:rPr lang="el-GR" sz="2400" b="1" i="1" dirty="0" err="1"/>
              <a:t>ὅσον</a:t>
            </a:r>
            <a:r>
              <a:rPr lang="el-GR" sz="2400" b="1" i="1" dirty="0"/>
              <a:t> </a:t>
            </a:r>
            <a:r>
              <a:rPr lang="el-GR" sz="2400" b="1" i="1" dirty="0" err="1"/>
              <a:t>ἐκ</a:t>
            </a:r>
            <a:r>
              <a:rPr lang="el-GR" sz="2400" b="1" i="1" dirty="0"/>
              <a:t> </a:t>
            </a:r>
            <a:r>
              <a:rPr lang="el-GR" sz="2400" b="1" i="1" dirty="0" err="1"/>
              <a:t>τῆς</a:t>
            </a:r>
            <a:r>
              <a:rPr lang="el-GR" sz="2400" b="1" i="1" dirty="0"/>
              <a:t> </a:t>
            </a:r>
            <a:r>
              <a:rPr lang="el-GR" sz="2400" b="1" i="1" dirty="0" err="1"/>
              <a:t>τῶν</a:t>
            </a:r>
            <a:r>
              <a:rPr lang="el-GR" sz="2400" b="1" i="1" dirty="0"/>
              <a:t> </a:t>
            </a:r>
            <a:r>
              <a:rPr lang="el-GR" sz="2400" b="1" i="1" dirty="0" err="1"/>
              <a:t>Εὐαγγελίων</a:t>
            </a:r>
            <a:r>
              <a:rPr lang="el-GR" sz="2400" b="1" i="1" dirty="0"/>
              <a:t> </a:t>
            </a:r>
            <a:r>
              <a:rPr lang="el-GR" sz="2400" b="1" i="1" dirty="0" err="1"/>
              <a:t>ἱστορίας͵</a:t>
            </a:r>
            <a:r>
              <a:rPr lang="el-GR" sz="2400" b="1" i="1" dirty="0"/>
              <a:t> </a:t>
            </a:r>
            <a:r>
              <a:rPr lang="el-GR" sz="2400" b="1" i="1" dirty="0" err="1"/>
              <a:t>ἀλλὰ</a:t>
            </a:r>
            <a:r>
              <a:rPr lang="el-GR" sz="2400" b="1" i="1" dirty="0"/>
              <a:t> </a:t>
            </a:r>
            <a:r>
              <a:rPr lang="el-GR" sz="2400" b="1" i="1" dirty="0" err="1"/>
              <a:t>καὶ</a:t>
            </a:r>
            <a:r>
              <a:rPr lang="el-GR" sz="2400" b="1" i="1" dirty="0"/>
              <a:t> </a:t>
            </a:r>
            <a:r>
              <a:rPr lang="el-GR" sz="2400" b="1" i="1" dirty="0" err="1"/>
              <a:t>ταλανίζων</a:t>
            </a:r>
            <a:r>
              <a:rPr lang="el-GR" sz="2400" b="1" i="1" dirty="0"/>
              <a:t> </a:t>
            </a:r>
            <a:r>
              <a:rPr lang="el-GR" sz="2400" b="1" i="1" dirty="0" err="1"/>
              <a:t>τοὺς</a:t>
            </a:r>
            <a:r>
              <a:rPr lang="el-GR" sz="2400" b="1" i="1" dirty="0"/>
              <a:t> </a:t>
            </a:r>
            <a:r>
              <a:rPr lang="el-GR" sz="2400" b="1" i="1" dirty="0" err="1"/>
              <a:t>κατεχομένους</a:t>
            </a:r>
            <a:r>
              <a:rPr lang="el-GR" sz="2400" b="1" i="1" dirty="0"/>
              <a:t> </a:t>
            </a:r>
            <a:r>
              <a:rPr lang="el-GR" sz="2400" b="1" i="1" dirty="0" err="1"/>
              <a:t>ὑπ΄</a:t>
            </a:r>
            <a:r>
              <a:rPr lang="el-GR" sz="2400" b="1" i="1" dirty="0"/>
              <a:t> </a:t>
            </a:r>
            <a:r>
              <a:rPr lang="el-GR" sz="2400" b="1" i="1" dirty="0" err="1"/>
              <a:t>αὐτοῦ</a:t>
            </a:r>
            <a:r>
              <a:rPr lang="el-GR" sz="2400" b="1" i="1" dirty="0"/>
              <a:t>.</a:t>
            </a:r>
          </a:p>
          <a:p>
            <a:pPr algn="just">
              <a:buNone/>
            </a:pPr>
            <a:endParaRPr lang="el-GR" sz="2400" dirty="0"/>
          </a:p>
          <a:p>
            <a:pPr>
              <a:buNone/>
            </a:pPr>
            <a:endParaRPr lang="el-GR" sz="4900" dirty="0"/>
          </a:p>
          <a:p>
            <a:pPr>
              <a:buNone/>
            </a:pPr>
            <a:r>
              <a:rPr lang="el-GR" sz="4900" dirty="0"/>
              <a:t> </a:t>
            </a:r>
          </a:p>
          <a:p>
            <a:endParaRPr lang="el-GR"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t>Αθήναι</a:t>
            </a:r>
          </a:p>
        </p:txBody>
      </p:sp>
      <p:sp>
        <p:nvSpPr>
          <p:cNvPr id="3" name="2 - Θέση περιεχομένου"/>
          <p:cNvSpPr>
            <a:spLocks noGrp="1"/>
          </p:cNvSpPr>
          <p:nvPr>
            <p:ph idx="1"/>
          </p:nvPr>
        </p:nvSpPr>
        <p:spPr/>
        <p:txBody>
          <a:bodyPr/>
          <a:lstStyle/>
          <a:p>
            <a:pPr algn="r">
              <a:buNone/>
            </a:pPr>
            <a:r>
              <a:rPr lang="el-GR" b="1" dirty="0"/>
              <a:t>ΚΩΜΟΣ = πομπή μεταμφιεσμένων οργιαστών  </a:t>
            </a:r>
          </a:p>
          <a:p>
            <a:pPr algn="r">
              <a:buNone/>
            </a:pPr>
            <a:endParaRPr lang="el-GR" b="1" dirty="0"/>
          </a:p>
          <a:p>
            <a:pPr algn="r">
              <a:buNone/>
            </a:pPr>
            <a:r>
              <a:rPr lang="el-GR" b="1" dirty="0"/>
              <a:t>ΚΩΜΩΔΙΑ (</a:t>
            </a:r>
            <a:r>
              <a:rPr lang="el-GR" dirty="0"/>
              <a:t>44 Χαρακτήρες - </a:t>
            </a:r>
            <a:r>
              <a:rPr lang="el-GR" b="1" dirty="0"/>
              <a:t>Μάσκες,</a:t>
            </a:r>
            <a:r>
              <a:rPr lang="el-GR" dirty="0"/>
              <a:t> 24 μέλη Χορού, ΖΩΑ + ΟΥΤΟΠΙΑ)</a:t>
            </a:r>
          </a:p>
          <a:p>
            <a:r>
              <a:rPr lang="el-GR" dirty="0"/>
              <a:t>Πολιτική + ψυχολογική Σημασία</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Αθήναι 2</a:t>
            </a:r>
          </a:p>
        </p:txBody>
      </p:sp>
      <p:sp>
        <p:nvSpPr>
          <p:cNvPr id="4" name="2 - Θέση περιεχομένου"/>
          <p:cNvSpPr txBox="1">
            <a:spLocks/>
          </p:cNvSpPr>
          <p:nvPr/>
        </p:nvSpPr>
        <p:spPr>
          <a:xfrm>
            <a:off x="539552" y="2420888"/>
            <a:ext cx="8229600" cy="4325112"/>
          </a:xfrm>
          <a:prstGeom prst="rect">
            <a:avLst/>
          </a:prstGeom>
        </p:spPr>
        <p:txBody>
          <a:bodyPr vert="horz">
            <a:normAutofit fontScale="92500" lnSpcReduction="10000"/>
          </a:bodyPr>
          <a:lstStyle/>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AutoNum type="arabicPeriod"/>
              <a:tabLst/>
              <a:defRPr/>
            </a:pPr>
            <a:r>
              <a:rPr kumimoji="0" lang="el-GR" sz="2800" b="1" i="1" u="none" strike="noStrike" kern="1200" cap="none" spc="0" normalizeH="0" baseline="0" noProof="0" dirty="0">
                <a:ln>
                  <a:noFill/>
                </a:ln>
                <a:solidFill>
                  <a:schemeClr val="tx1"/>
                </a:solidFill>
                <a:effectLst/>
                <a:uLnTx/>
                <a:uFillTx/>
                <a:latin typeface="+mn-lt"/>
                <a:ea typeface="+mn-ea"/>
                <a:cs typeface="+mn-cs"/>
              </a:rPr>
              <a:t>Πλάτων ( &lt; </a:t>
            </a:r>
            <a:r>
              <a:rPr kumimoji="0" lang="el-GR" sz="2800" b="1" i="1" u="none" strike="noStrike" kern="1200" cap="none" spc="0" normalizeH="0" baseline="0" noProof="0" dirty="0" err="1">
                <a:ln>
                  <a:noFill/>
                </a:ln>
                <a:solidFill>
                  <a:schemeClr val="tx1"/>
                </a:solidFill>
                <a:effectLst/>
                <a:uLnTx/>
                <a:uFillTx/>
                <a:latin typeface="+mn-lt"/>
                <a:ea typeface="+mn-ea"/>
                <a:cs typeface="+mn-cs"/>
              </a:rPr>
              <a:t>Ευθύφρων</a:t>
            </a:r>
            <a:r>
              <a:rPr kumimoji="0" lang="el-GR" sz="2800" b="1" i="1" u="none" strike="noStrike" kern="1200" cap="none" spc="0" normalizeH="0" baseline="0" noProof="0" dirty="0">
                <a:ln>
                  <a:noFill/>
                </a:ln>
                <a:solidFill>
                  <a:schemeClr val="tx1"/>
                </a:solidFill>
                <a:effectLst/>
                <a:uLnTx/>
                <a:uFillTx/>
                <a:latin typeface="+mn-lt"/>
                <a:ea typeface="+mn-ea"/>
                <a:cs typeface="+mn-cs"/>
              </a:rPr>
              <a:t>)</a:t>
            </a:r>
          </a:p>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2800" b="1" i="1" u="none" strike="noStrike" kern="1200" cap="none" spc="0" normalizeH="0" baseline="0" noProof="0" dirty="0">
              <a:ln>
                <a:noFill/>
              </a:ln>
              <a:solidFill>
                <a:schemeClr val="tx1"/>
              </a:solidFill>
              <a:effectLst/>
              <a:uLnTx/>
              <a:uFillTx/>
              <a:latin typeface="+mn-lt"/>
              <a:ea typeface="+mn-ea"/>
              <a:cs typeface="+mn-cs"/>
            </a:endParaRPr>
          </a:p>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AutoNum type="arabicPeriod"/>
              <a:tabLst/>
              <a:defRPr/>
            </a:pPr>
            <a:r>
              <a:rPr kumimoji="0" lang="el-GR" sz="2800" b="1" i="1" u="none" strike="noStrike" kern="1200" cap="none" spc="0" normalizeH="0" baseline="0" noProof="0" dirty="0">
                <a:ln>
                  <a:noFill/>
                </a:ln>
                <a:solidFill>
                  <a:schemeClr val="tx1"/>
                </a:solidFill>
                <a:effectLst/>
                <a:uLnTx/>
                <a:uFillTx/>
                <a:latin typeface="+mn-lt"/>
                <a:ea typeface="+mn-ea"/>
                <a:cs typeface="+mn-cs"/>
              </a:rPr>
              <a:t>Βάκχες (</a:t>
            </a:r>
            <a:r>
              <a:rPr kumimoji="0" lang="el-GR" sz="2800" b="1" i="1" u="none" strike="noStrike" kern="1200" cap="none" spc="0" normalizeH="0" baseline="0" noProof="0" dirty="0" err="1">
                <a:ln>
                  <a:noFill/>
                </a:ln>
                <a:solidFill>
                  <a:schemeClr val="tx1"/>
                </a:solidFill>
                <a:effectLst/>
                <a:uLnTx/>
                <a:uFillTx/>
                <a:latin typeface="+mn-lt"/>
                <a:ea typeface="+mn-ea"/>
                <a:cs typeface="+mn-cs"/>
              </a:rPr>
              <a:t>Κωμικοτραγωδία</a:t>
            </a:r>
            <a:r>
              <a:rPr kumimoji="0" lang="el-GR" sz="2800" b="1" i="1" u="none" strike="noStrike" kern="1200" cap="none" spc="0" normalizeH="0" baseline="0" noProof="0" dirty="0">
                <a:ln>
                  <a:noFill/>
                </a:ln>
                <a:solidFill>
                  <a:schemeClr val="tx1"/>
                </a:solidFill>
                <a:effectLst/>
                <a:uLnTx/>
                <a:uFillTx/>
                <a:latin typeface="+mn-lt"/>
                <a:ea typeface="+mn-ea"/>
                <a:cs typeface="+mn-cs"/>
              </a:rPr>
              <a:t>)</a:t>
            </a:r>
            <a:endParaRPr kumimoji="0" lang="en-US" sz="2800" b="1" i="1" u="none" strike="noStrike" kern="1200" cap="none" spc="0" normalizeH="0" baseline="0" noProof="0" dirty="0">
              <a:ln>
                <a:noFill/>
              </a:ln>
              <a:solidFill>
                <a:schemeClr val="tx1"/>
              </a:solidFill>
              <a:effectLst/>
              <a:uLnTx/>
              <a:uFillTx/>
              <a:latin typeface="+mn-lt"/>
              <a:ea typeface="+mn-ea"/>
              <a:cs typeface="+mn-cs"/>
            </a:endParaRPr>
          </a:p>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AutoNum type="arabicPeriod"/>
              <a:tabLst/>
              <a:defRPr/>
            </a:pPr>
            <a:endParaRPr kumimoji="0" lang="el-GR" sz="2800" b="1" i="1" u="none" strike="noStrike" kern="1200" cap="none" spc="0" normalizeH="0" baseline="0" noProof="0" dirty="0">
              <a:ln>
                <a:noFill/>
              </a:ln>
              <a:solidFill>
                <a:schemeClr val="tx1"/>
              </a:solidFill>
              <a:effectLst/>
              <a:uLnTx/>
              <a:uFillTx/>
              <a:latin typeface="+mn-lt"/>
              <a:ea typeface="+mn-ea"/>
              <a:cs typeface="+mn-cs"/>
            </a:endParaRPr>
          </a:p>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AutoNum type="arabicPeriod"/>
              <a:tabLst/>
              <a:defRPr/>
            </a:pPr>
            <a:r>
              <a:rPr kumimoji="0" lang="el-GR" sz="2800" b="1" i="1" u="none" strike="noStrike" kern="1200" cap="none" spc="0" normalizeH="0" baseline="0" noProof="0" dirty="0">
                <a:ln>
                  <a:noFill/>
                </a:ln>
                <a:solidFill>
                  <a:schemeClr val="tx1"/>
                </a:solidFill>
                <a:effectLst/>
                <a:uLnTx/>
                <a:uFillTx/>
                <a:latin typeface="+mn-lt"/>
                <a:ea typeface="+mn-ea"/>
                <a:cs typeface="+mn-cs"/>
              </a:rPr>
              <a:t>Δημόκριτος – Κικέρων</a:t>
            </a:r>
          </a:p>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l-GR" sz="2800" b="1" i="1" u="none" strike="noStrike" kern="1200" cap="none" spc="0" normalizeH="0" baseline="0" noProof="0" dirty="0">
              <a:ln>
                <a:noFill/>
              </a:ln>
              <a:solidFill>
                <a:schemeClr val="tx1"/>
              </a:solidFill>
              <a:effectLst/>
              <a:uLnTx/>
              <a:uFillTx/>
              <a:latin typeface="+mn-lt"/>
              <a:ea typeface="+mn-ea"/>
              <a:cs typeface="+mn-cs"/>
            </a:endParaRPr>
          </a:p>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l-GR" sz="2800" b="1" i="1" u="none" strike="noStrike" kern="1200" cap="none" spc="0" normalizeH="0" baseline="0" noProof="0" dirty="0">
              <a:ln>
                <a:noFill/>
              </a:ln>
              <a:solidFill>
                <a:schemeClr val="tx1"/>
              </a:solidFill>
              <a:effectLst/>
              <a:uLnTx/>
              <a:uFillTx/>
              <a:latin typeface="+mn-lt"/>
              <a:ea typeface="+mn-ea"/>
              <a:cs typeface="+mn-cs"/>
            </a:endParaRPr>
          </a:p>
          <a:p>
            <a:pPr marL="624078" marR="0" lvl="0" indent="-514350" algn="ct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800" b="1" i="0" u="none" strike="noStrike" kern="1200" cap="none" spc="0" normalizeH="0" baseline="0" noProof="0" dirty="0" err="1">
                <a:ln>
                  <a:noFill/>
                </a:ln>
                <a:solidFill>
                  <a:schemeClr val="tx1"/>
                </a:solidFill>
                <a:effectLst/>
                <a:uLnTx/>
                <a:uFillTx/>
                <a:latin typeface="+mn-lt"/>
                <a:ea typeface="+mn-ea"/>
                <a:cs typeface="+mn-cs"/>
              </a:rPr>
              <a:t>Λουκρήτιος</a:t>
            </a:r>
            <a:r>
              <a:rPr kumimoji="0" lang="el-GR" sz="2800" b="1" i="0" u="none" strike="noStrike" kern="1200" cap="none" spc="0" normalizeH="0" baseline="0" noProof="0" dirty="0">
                <a:ln>
                  <a:noFill/>
                </a:ln>
                <a:solidFill>
                  <a:schemeClr val="tx1"/>
                </a:solidFill>
                <a:effectLst/>
                <a:uLnTx/>
                <a:uFillTx/>
                <a:latin typeface="+mn-lt"/>
                <a:ea typeface="+mn-ea"/>
                <a:cs typeface="+mn-cs"/>
              </a:rPr>
              <a:t>: Γελά ο Καιρός </a:t>
            </a:r>
            <a:r>
              <a:rPr kumimoji="0" lang="en-US" sz="2800" b="1" i="0" u="none" strike="noStrike" kern="1200" cap="none" spc="0" normalizeH="0" baseline="0" noProof="0" dirty="0">
                <a:ln>
                  <a:noFill/>
                </a:ln>
                <a:solidFill>
                  <a:schemeClr val="tx1"/>
                </a:solidFill>
                <a:effectLst/>
                <a:uLnTx/>
                <a:uFillTx/>
                <a:latin typeface="+mn-lt"/>
                <a:ea typeface="+mn-ea"/>
                <a:cs typeface="+mn-cs"/>
              </a:rPr>
              <a:t>(</a:t>
            </a:r>
            <a:r>
              <a:rPr kumimoji="0" lang="en-US" sz="2800" b="1" i="0" u="none" strike="noStrike" kern="1200" cap="none" spc="0" normalizeH="0" baseline="0" noProof="0" dirty="0" err="1">
                <a:ln>
                  <a:noFill/>
                </a:ln>
                <a:solidFill>
                  <a:schemeClr val="tx1"/>
                </a:solidFill>
                <a:effectLst/>
                <a:uLnTx/>
                <a:uFillTx/>
                <a:latin typeface="+mn-lt"/>
                <a:ea typeface="+mn-ea"/>
                <a:cs typeface="+mn-cs"/>
              </a:rPr>
              <a:t>abridet</a:t>
            </a:r>
            <a:r>
              <a:rPr kumimoji="0" lang="en-US" sz="2800" b="1" i="0" u="none" strike="noStrike" kern="1200" cap="none" spc="0" normalizeH="0" baseline="0" noProof="0" dirty="0">
                <a:ln>
                  <a:noFill/>
                </a:ln>
                <a:solidFill>
                  <a:schemeClr val="tx1"/>
                </a:solidFill>
                <a:effectLst/>
                <a:uLnTx/>
                <a:uFillTx/>
                <a:latin typeface="+mn-lt"/>
                <a:ea typeface="+mn-ea"/>
                <a:cs typeface="+mn-cs"/>
              </a:rPr>
              <a:t>) </a:t>
            </a:r>
            <a:r>
              <a:rPr kumimoji="0" lang="el-GR" sz="2800" b="1" i="0" u="none" strike="noStrike" kern="1200" cap="none" spc="0" normalizeH="0" baseline="0" noProof="0" dirty="0">
                <a:ln>
                  <a:noFill/>
                </a:ln>
                <a:solidFill>
                  <a:schemeClr val="tx1"/>
                </a:solidFill>
                <a:effectLst/>
                <a:uLnTx/>
                <a:uFillTx/>
                <a:latin typeface="+mn-lt"/>
                <a:ea typeface="+mn-ea"/>
                <a:cs typeface="+mn-cs"/>
              </a:rPr>
              <a:t>όπως γελά </a:t>
            </a:r>
            <a:r>
              <a:rPr kumimoji="0" lang="en-US" sz="2800" b="1" i="0" u="none" strike="noStrike" kern="1200" cap="none" spc="0" normalizeH="0" baseline="0" noProof="0" dirty="0">
                <a:ln>
                  <a:noFill/>
                </a:ln>
                <a:solidFill>
                  <a:schemeClr val="tx1"/>
                </a:solidFill>
                <a:effectLst/>
                <a:uLnTx/>
                <a:uFillTx/>
                <a:latin typeface="+mn-lt"/>
                <a:ea typeface="+mn-ea"/>
                <a:cs typeface="+mn-cs"/>
              </a:rPr>
              <a:t>(</a:t>
            </a:r>
            <a:r>
              <a:rPr kumimoji="0" lang="en-US" sz="2800" b="1" i="0" u="none" strike="noStrike" kern="1200" cap="none" spc="0" normalizeH="0" baseline="0" noProof="0" dirty="0" err="1">
                <a:ln>
                  <a:noFill/>
                </a:ln>
                <a:solidFill>
                  <a:schemeClr val="tx1"/>
                </a:solidFill>
                <a:effectLst/>
                <a:uLnTx/>
                <a:uFillTx/>
                <a:latin typeface="+mn-lt"/>
                <a:ea typeface="+mn-ea"/>
                <a:cs typeface="+mn-cs"/>
              </a:rPr>
              <a:t>ridet</a:t>
            </a:r>
            <a:r>
              <a:rPr kumimoji="0" lang="en-US" sz="2800" b="1" i="0" u="none" strike="noStrike" kern="1200" cap="none" spc="0" normalizeH="0" baseline="0" noProof="0" dirty="0">
                <a:ln>
                  <a:noFill/>
                </a:ln>
                <a:solidFill>
                  <a:schemeClr val="tx1"/>
                </a:solidFill>
                <a:effectLst/>
                <a:uLnTx/>
                <a:uFillTx/>
                <a:latin typeface="+mn-lt"/>
                <a:ea typeface="+mn-ea"/>
                <a:cs typeface="+mn-cs"/>
              </a:rPr>
              <a:t>) </a:t>
            </a:r>
            <a:r>
              <a:rPr kumimoji="0" lang="el-GR" sz="2800" b="1" i="0" u="none" strike="noStrike" kern="1200" cap="none" spc="0" normalizeH="0" baseline="0" noProof="0" dirty="0">
                <a:ln>
                  <a:noFill/>
                </a:ln>
                <a:solidFill>
                  <a:schemeClr val="tx1"/>
                </a:solidFill>
                <a:effectLst/>
                <a:uLnTx/>
                <a:uFillTx/>
                <a:latin typeface="+mn-lt"/>
                <a:ea typeface="+mn-ea"/>
                <a:cs typeface="+mn-cs"/>
              </a:rPr>
              <a:t>και ο αιθέρας στη γαλήνια και γεμάτη φως και λάμψη κατοικία θεών </a:t>
            </a:r>
            <a:r>
              <a:rPr kumimoji="0" lang="de-DE" sz="2800" b="1" i="0" u="none" strike="noStrike" kern="1200" cap="none" spc="0" normalizeH="0" baseline="0" noProof="0" dirty="0">
                <a:ln>
                  <a:noFill/>
                </a:ln>
                <a:solidFill>
                  <a:schemeClr val="tx1"/>
                </a:solidFill>
                <a:effectLst/>
                <a:uLnTx/>
                <a:uFillTx/>
                <a:latin typeface="+mn-lt"/>
                <a:ea typeface="+mn-ea"/>
                <a:cs typeface="+mn-cs"/>
              </a:rPr>
              <a:t>De </a:t>
            </a:r>
            <a:r>
              <a:rPr kumimoji="0" lang="de-DE" sz="2800" b="1" i="0" u="none" strike="noStrike" kern="1200" cap="none" spc="0" normalizeH="0" baseline="0" noProof="0" dirty="0" err="1">
                <a:ln>
                  <a:noFill/>
                </a:ln>
                <a:solidFill>
                  <a:schemeClr val="tx1"/>
                </a:solidFill>
                <a:effectLst/>
                <a:uLnTx/>
                <a:uFillTx/>
                <a:latin typeface="+mn-lt"/>
                <a:ea typeface="+mn-ea"/>
                <a:cs typeface="+mn-cs"/>
              </a:rPr>
              <a:t>rerum</a:t>
            </a:r>
            <a:r>
              <a:rPr kumimoji="0" lang="de-DE" sz="2800" b="1" i="0" u="none" strike="noStrike" kern="1200" cap="none" spc="0" normalizeH="0" baseline="0" noProof="0" dirty="0">
                <a:ln>
                  <a:noFill/>
                </a:ln>
                <a:solidFill>
                  <a:schemeClr val="tx1"/>
                </a:solidFill>
                <a:effectLst/>
                <a:uLnTx/>
                <a:uFillTx/>
                <a:latin typeface="+mn-lt"/>
                <a:ea typeface="+mn-ea"/>
                <a:cs typeface="+mn-cs"/>
              </a:rPr>
              <a:t> Natura III 22</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67544" y="2708920"/>
            <a:ext cx="8458200" cy="1470025"/>
          </a:xfrm>
        </p:spPr>
        <p:txBody>
          <a:bodyPr>
            <a:normAutofit fontScale="90000"/>
          </a:bodyPr>
          <a:lstStyle/>
          <a:p>
            <a:r>
              <a:rPr lang="el-GR" b="1" dirty="0"/>
              <a:t>ΤΟ ΧΑΜΟΓΕΛΟ ΣΤΑ ΑΥΤΟΚΡΑΤΟΡΙΚΑ ΧΡΟΝΙΑ</a:t>
            </a:r>
            <a:br>
              <a:rPr lang="el-GR" dirty="0"/>
            </a:br>
            <a:br>
              <a:rPr lang="el-GR" dirty="0"/>
            </a:br>
            <a:br>
              <a:rPr lang="el-GR" dirty="0"/>
            </a:br>
            <a:endParaRPr lang="el-GR" dirty="0"/>
          </a:p>
        </p:txBody>
      </p:sp>
      <p:sp>
        <p:nvSpPr>
          <p:cNvPr id="3" name="2 - Υπότιτλος"/>
          <p:cNvSpPr>
            <a:spLocks noGrp="1"/>
          </p:cNvSpPr>
          <p:nvPr>
            <p:ph type="subTitle" idx="1"/>
          </p:nvPr>
        </p:nvSpPr>
        <p:spPr>
          <a:xfrm>
            <a:off x="457200" y="3899938"/>
            <a:ext cx="8075240" cy="2553398"/>
          </a:xfrm>
        </p:spPr>
        <p:txBody>
          <a:bodyPr>
            <a:normAutofit/>
          </a:bodyPr>
          <a:lstStyle/>
          <a:p>
            <a:endParaRPr lang="el-GR" dirty="0"/>
          </a:p>
          <a:p>
            <a:endParaRPr lang="el-GR" dirty="0"/>
          </a:p>
        </p:txBody>
      </p:sp>
      <p:sp>
        <p:nvSpPr>
          <p:cNvPr id="4" name="3 - TextBox"/>
          <p:cNvSpPr txBox="1"/>
          <p:nvPr/>
        </p:nvSpPr>
        <p:spPr>
          <a:xfrm>
            <a:off x="1043608" y="4509120"/>
            <a:ext cx="6912768" cy="923330"/>
          </a:xfrm>
          <a:prstGeom prst="rect">
            <a:avLst/>
          </a:prstGeom>
          <a:noFill/>
        </p:spPr>
        <p:txBody>
          <a:bodyPr wrap="square" rtlCol="0">
            <a:spAutoFit/>
          </a:bodyPr>
          <a:lstStyle/>
          <a:p>
            <a:pPr algn="just"/>
            <a:r>
              <a:rPr lang="en-US" dirty="0"/>
              <a:t>«</a:t>
            </a:r>
            <a:r>
              <a:rPr lang="en-US" b="1" dirty="0"/>
              <a:t>Laughter in Ancient Rome</a:t>
            </a:r>
            <a:r>
              <a:rPr lang="en-US" dirty="0"/>
              <a:t>» (</a:t>
            </a:r>
            <a:r>
              <a:rPr lang="el-GR" dirty="0" err="1"/>
              <a:t>εκδ</a:t>
            </a:r>
            <a:r>
              <a:rPr lang="en-US" dirty="0"/>
              <a:t>. University of California Press) </a:t>
            </a:r>
            <a:r>
              <a:rPr lang="el-GR" dirty="0"/>
              <a:t>το νέο βιβλίο της καθηγήτριας του Πανεπιστημίου του Κέιμπριτζ</a:t>
            </a:r>
            <a:r>
              <a:rPr lang="en-US" dirty="0"/>
              <a:t>, </a:t>
            </a:r>
            <a:r>
              <a:rPr lang="el-GR" b="1" dirty="0"/>
              <a:t>Μέρι </a:t>
            </a:r>
            <a:r>
              <a:rPr lang="el-GR" b="1" dirty="0" err="1"/>
              <a:t>Μπίαρντ</a:t>
            </a:r>
            <a:endParaRPr lang="el-GR"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3779912" y="1124744"/>
            <a:ext cx="4899331" cy="4666053"/>
          </a:xfrm>
        </p:spPr>
        <p:txBody>
          <a:bodyPr>
            <a:normAutofit fontScale="62500" lnSpcReduction="20000"/>
          </a:bodyPr>
          <a:lstStyle/>
          <a:p>
            <a:endParaRPr lang="el-GR" dirty="0"/>
          </a:p>
          <a:p>
            <a:r>
              <a:rPr lang="el-GR" sz="2800" dirty="0"/>
              <a:t>Πλούταρχος: Βίος Περικλή («μεγαλοκέφαλος»)</a:t>
            </a:r>
          </a:p>
          <a:p>
            <a:endParaRPr lang="el-GR" sz="2800" dirty="0"/>
          </a:p>
          <a:p>
            <a:pPr algn="just"/>
            <a:r>
              <a:rPr lang="el-GR" sz="2800" b="1" i="1" dirty="0" err="1"/>
              <a:t>ἀλλὰ</a:t>
            </a:r>
            <a:r>
              <a:rPr lang="el-GR" sz="2800" b="1" i="1" dirty="0"/>
              <a:t> </a:t>
            </a:r>
            <a:r>
              <a:rPr lang="el-GR" sz="2800" b="1" i="1" dirty="0" err="1"/>
              <a:t>καὶ</a:t>
            </a:r>
            <a:r>
              <a:rPr lang="el-GR" sz="2800" b="1" i="1" dirty="0"/>
              <a:t> </a:t>
            </a:r>
            <a:r>
              <a:rPr lang="el-GR" sz="2800" b="1" i="1" u="sng" dirty="0" err="1"/>
              <a:t>προσώπου</a:t>
            </a:r>
            <a:r>
              <a:rPr lang="el-GR" sz="2800" b="1" i="1" u="sng" dirty="0"/>
              <a:t> </a:t>
            </a:r>
            <a:r>
              <a:rPr lang="el-GR" sz="2800" b="1" i="1" u="sng" dirty="0" err="1"/>
              <a:t>σύστασις</a:t>
            </a:r>
            <a:r>
              <a:rPr lang="el-GR" sz="2800" b="1" i="1" u="sng" dirty="0"/>
              <a:t> </a:t>
            </a:r>
            <a:r>
              <a:rPr lang="el-GR" sz="2800" b="1" i="1" u="sng" dirty="0" err="1"/>
              <a:t>ἄθρυπτος</a:t>
            </a:r>
            <a:r>
              <a:rPr lang="el-GR" sz="2800" b="1" i="1" u="sng" dirty="0"/>
              <a:t> </a:t>
            </a:r>
            <a:r>
              <a:rPr lang="el-GR" sz="2800" b="1" i="1" u="sng" dirty="0" err="1"/>
              <a:t>εἰς</a:t>
            </a:r>
            <a:r>
              <a:rPr lang="el-GR" sz="2800" b="1" i="1" u="sng" dirty="0"/>
              <a:t> </a:t>
            </a:r>
            <a:r>
              <a:rPr lang="el-GR" sz="2800" b="1" i="1" u="sng" dirty="0" err="1"/>
              <a:t>γέλωτα</a:t>
            </a:r>
            <a:r>
              <a:rPr lang="el-GR" sz="2800" u="sng" dirty="0"/>
              <a:t> </a:t>
            </a:r>
            <a:r>
              <a:rPr lang="el-GR" sz="2800" dirty="0" err="1"/>
              <a:t>καὶ</a:t>
            </a:r>
            <a:r>
              <a:rPr lang="el-GR" sz="2800" dirty="0"/>
              <a:t> </a:t>
            </a:r>
            <a:r>
              <a:rPr lang="el-GR" sz="2800" dirty="0" err="1"/>
              <a:t>πρᾳότης</a:t>
            </a:r>
            <a:r>
              <a:rPr lang="el-GR" sz="2800" dirty="0"/>
              <a:t> </a:t>
            </a:r>
            <a:r>
              <a:rPr lang="el-GR" sz="2800" dirty="0" err="1"/>
              <a:t>πορείας</a:t>
            </a:r>
            <a:r>
              <a:rPr lang="el-GR" sz="2800" dirty="0"/>
              <a:t> </a:t>
            </a:r>
            <a:r>
              <a:rPr lang="el-GR" sz="2800" dirty="0" err="1"/>
              <a:t>καὶ</a:t>
            </a:r>
            <a:r>
              <a:rPr lang="el-GR" sz="2800" dirty="0"/>
              <a:t> </a:t>
            </a:r>
            <a:r>
              <a:rPr lang="el-GR" sz="2800" dirty="0" err="1"/>
              <a:t>καταστολὴ</a:t>
            </a:r>
            <a:r>
              <a:rPr lang="el-GR" sz="2800" dirty="0"/>
              <a:t> </a:t>
            </a:r>
            <a:r>
              <a:rPr lang="el-GR" sz="2800" dirty="0" err="1"/>
              <a:t>περιβολῆς</a:t>
            </a:r>
            <a:r>
              <a:rPr lang="el-GR" sz="2800" dirty="0"/>
              <a:t> </a:t>
            </a:r>
            <a:r>
              <a:rPr lang="el-GR" sz="2800" b="1" i="1" dirty="0" err="1"/>
              <a:t>πρὸς</a:t>
            </a:r>
            <a:r>
              <a:rPr lang="el-GR" sz="2800" b="1" i="1" dirty="0"/>
              <a:t> </a:t>
            </a:r>
            <a:r>
              <a:rPr lang="el-GR" sz="2800" b="1" i="1" dirty="0" err="1"/>
              <a:t>οὐδὲν</a:t>
            </a:r>
            <a:r>
              <a:rPr lang="el-GR" sz="2800" b="1" i="1" dirty="0"/>
              <a:t> </a:t>
            </a:r>
            <a:r>
              <a:rPr lang="el-GR" sz="2800" b="1" i="1" dirty="0" err="1"/>
              <a:t>ἐκταραττομένη</a:t>
            </a:r>
            <a:r>
              <a:rPr lang="el-GR" sz="2800" b="1" i="1" dirty="0"/>
              <a:t> </a:t>
            </a:r>
            <a:r>
              <a:rPr lang="el-GR" sz="2800" b="1" i="1" dirty="0" err="1"/>
              <a:t>πάθος</a:t>
            </a:r>
            <a:r>
              <a:rPr lang="el-GR" sz="2800" b="1" i="1" dirty="0"/>
              <a:t> </a:t>
            </a:r>
            <a:r>
              <a:rPr lang="el-GR" sz="2800" b="1" i="1" dirty="0" err="1"/>
              <a:t>ἐν</a:t>
            </a:r>
            <a:r>
              <a:rPr lang="el-GR" sz="2800" b="1" i="1" dirty="0"/>
              <a:t> </a:t>
            </a:r>
            <a:r>
              <a:rPr lang="el-GR" sz="2800" b="1" i="1" dirty="0" err="1"/>
              <a:t>τῷ</a:t>
            </a:r>
            <a:r>
              <a:rPr lang="el-GR" sz="2800" b="1" i="1" dirty="0"/>
              <a:t> </a:t>
            </a:r>
            <a:r>
              <a:rPr lang="el-GR" sz="2800" b="1" i="1" dirty="0" err="1"/>
              <a:t>λέγειν</a:t>
            </a:r>
            <a:r>
              <a:rPr lang="el-GR" sz="2800" dirty="0"/>
              <a:t> </a:t>
            </a:r>
            <a:r>
              <a:rPr lang="el-GR" sz="2800" dirty="0" err="1"/>
              <a:t>καὶ</a:t>
            </a:r>
            <a:r>
              <a:rPr lang="el-GR" sz="2800" dirty="0"/>
              <a:t> </a:t>
            </a:r>
            <a:r>
              <a:rPr lang="el-GR" sz="2800" b="1" dirty="0" err="1"/>
              <a:t>πλάσμα</a:t>
            </a:r>
            <a:r>
              <a:rPr lang="el-GR" sz="2800" b="1" dirty="0"/>
              <a:t> </a:t>
            </a:r>
            <a:r>
              <a:rPr lang="el-GR" sz="2800" b="1" dirty="0" err="1"/>
              <a:t>φωνῆς</a:t>
            </a:r>
            <a:r>
              <a:rPr lang="el-GR" sz="2800" b="1" dirty="0"/>
              <a:t> </a:t>
            </a:r>
            <a:r>
              <a:rPr lang="el-GR" sz="2800" b="1" dirty="0" err="1"/>
              <a:t>ἀθόρυβον</a:t>
            </a:r>
            <a:r>
              <a:rPr lang="el-GR" sz="2800" b="1" dirty="0"/>
              <a:t> </a:t>
            </a:r>
            <a:r>
              <a:rPr lang="el-GR" sz="2800" b="1" dirty="0" err="1"/>
              <a:t>καὶ</a:t>
            </a:r>
            <a:r>
              <a:rPr lang="el-GR" sz="2800" b="1" dirty="0"/>
              <a:t> </a:t>
            </a:r>
            <a:r>
              <a:rPr lang="el-GR" sz="2800" b="1" dirty="0" err="1"/>
              <a:t>ὅσα</a:t>
            </a:r>
            <a:r>
              <a:rPr lang="el-GR" sz="2800" b="1" dirty="0"/>
              <a:t> </a:t>
            </a:r>
            <a:r>
              <a:rPr lang="el-GR" sz="2800" b="1" dirty="0" err="1"/>
              <a:t>τοιαῦτα</a:t>
            </a:r>
            <a:r>
              <a:rPr lang="el-GR" sz="2800" b="1" dirty="0"/>
              <a:t> </a:t>
            </a:r>
            <a:r>
              <a:rPr lang="el-GR" sz="2800" b="1" dirty="0" err="1"/>
              <a:t>πάντας</a:t>
            </a:r>
            <a:r>
              <a:rPr lang="el-GR" sz="2800" b="1" dirty="0"/>
              <a:t> </a:t>
            </a:r>
            <a:r>
              <a:rPr lang="el-GR" sz="2800" b="1" dirty="0" err="1"/>
              <a:t>θαυμαστῶς</a:t>
            </a:r>
            <a:r>
              <a:rPr lang="el-GR" sz="2800" b="1" dirty="0"/>
              <a:t> </a:t>
            </a:r>
            <a:r>
              <a:rPr lang="el-GR" sz="2800" b="1" dirty="0" err="1"/>
              <a:t>ἐξέπληττε</a:t>
            </a:r>
            <a:r>
              <a:rPr lang="el-GR" sz="2800" dirty="0"/>
              <a:t>.</a:t>
            </a:r>
          </a:p>
          <a:p>
            <a:pPr algn="just"/>
            <a:endParaRPr lang="el-GR" sz="2800" dirty="0"/>
          </a:p>
          <a:p>
            <a:pPr algn="just"/>
            <a:r>
              <a:rPr lang="el-GR" sz="2000" b="1" dirty="0"/>
              <a:t>«Δεν χρειαζόμασταν διάλογο – τότε είχαμε πρόσωπα: Συναισθήματα, εκφράσεις προσώπου και ... δόντια στην αρχαία ελληνική τέχνη» </a:t>
            </a:r>
          </a:p>
          <a:p>
            <a:pPr algn="just"/>
            <a:endParaRPr lang="el-GR" sz="2000" b="1" dirty="0"/>
          </a:p>
          <a:p>
            <a:pPr algn="just"/>
            <a:r>
              <a:rPr lang="en-US" sz="2800" b="1" dirty="0"/>
              <a:t>https://www.blod.gr/lectures</a:t>
            </a:r>
            <a:r>
              <a:rPr lang="en-US" sz="1400" b="1" dirty="0"/>
              <a:t>/den-hreiazomastan-dialogo-tote-eihame-prosopa-synaisthimata-ekfraseis-prosopou-kai-dontia-stin-arhaia-elliniki-tehni/</a:t>
            </a:r>
            <a:endParaRPr lang="el-GR" sz="1400" b="1" dirty="0"/>
          </a:p>
          <a:p>
            <a:r>
              <a:rPr lang="el-GR" sz="2000" dirty="0" err="1">
                <a:hlinkClick r:id="rId2"/>
              </a:rPr>
              <a:t>Μυλωνόπουλος</a:t>
            </a:r>
            <a:r>
              <a:rPr lang="el-GR" sz="2000" dirty="0">
                <a:hlinkClick r:id="rId2"/>
              </a:rPr>
              <a:t> Ιωάννης</a:t>
            </a:r>
            <a:endParaRPr lang="el-GR" sz="2000" dirty="0"/>
          </a:p>
          <a:p>
            <a:pPr algn="just"/>
            <a:r>
              <a:rPr lang="el-GR" sz="2800" dirty="0"/>
              <a:t> </a:t>
            </a:r>
          </a:p>
          <a:p>
            <a:pPr algn="just"/>
            <a:r>
              <a:rPr lang="el-GR" sz="2800" dirty="0"/>
              <a:t>  </a:t>
            </a:r>
          </a:p>
          <a:p>
            <a:endParaRPr lang="el-GR" dirty="0"/>
          </a:p>
        </p:txBody>
      </p:sp>
      <p:pic>
        <p:nvPicPr>
          <p:cNvPr id="11266" name="Picture 2" descr="Περικλής - Βικιπαίδεια"/>
          <p:cNvPicPr>
            <a:picLocks noChangeAspect="1" noChangeArrowheads="1"/>
          </p:cNvPicPr>
          <p:nvPr/>
        </p:nvPicPr>
        <p:blipFill>
          <a:blip r:embed="rId3" cstate="print"/>
          <a:srcRect/>
          <a:stretch>
            <a:fillRect/>
          </a:stretch>
        </p:blipFill>
        <p:spPr bwMode="auto">
          <a:xfrm>
            <a:off x="1043609" y="764705"/>
            <a:ext cx="2546298" cy="5112568"/>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4427984" y="980728"/>
            <a:ext cx="4102968" cy="5256584"/>
          </a:xfrm>
        </p:spPr>
        <p:txBody>
          <a:bodyPr>
            <a:normAutofit lnSpcReduction="10000"/>
          </a:bodyPr>
          <a:lstStyle/>
          <a:p>
            <a:pPr algn="just"/>
            <a:endParaRPr lang="el-GR" dirty="0"/>
          </a:p>
          <a:p>
            <a:pPr algn="just"/>
            <a:endParaRPr lang="el-GR" dirty="0"/>
          </a:p>
          <a:p>
            <a:pPr algn="just"/>
            <a:endParaRPr lang="el-GR" dirty="0"/>
          </a:p>
          <a:p>
            <a:pPr algn="just"/>
            <a:r>
              <a:rPr lang="el-GR" sz="2400" b="1" dirty="0"/>
              <a:t>Αφροδίτη Κνίδου</a:t>
            </a:r>
          </a:p>
          <a:p>
            <a:pPr algn="r"/>
            <a:r>
              <a:rPr lang="el-GR" sz="2400" dirty="0"/>
              <a:t>Φιλομειδής</a:t>
            </a:r>
          </a:p>
          <a:p>
            <a:pPr algn="just"/>
            <a:endParaRPr lang="el-GR" sz="2400" dirty="0"/>
          </a:p>
          <a:p>
            <a:pPr algn="just"/>
            <a:r>
              <a:rPr lang="el-GR" sz="2400" dirty="0"/>
              <a:t>Πραξιτέλης  350-330 </a:t>
            </a:r>
            <a:r>
              <a:rPr lang="el-GR" sz="2400" dirty="0" err="1"/>
              <a:t>π.Χ.</a:t>
            </a:r>
            <a:r>
              <a:rPr lang="el-GR" sz="2400" dirty="0"/>
              <a:t> </a:t>
            </a:r>
          </a:p>
          <a:p>
            <a:pPr algn="just"/>
            <a:endParaRPr lang="el-GR" sz="2400" dirty="0"/>
          </a:p>
          <a:p>
            <a:pPr algn="just"/>
            <a:r>
              <a:rPr lang="el-GR" sz="2400" b="1" i="1" dirty="0"/>
              <a:t>Μειδίαμα </a:t>
            </a:r>
            <a:r>
              <a:rPr lang="el-GR" sz="2400" b="1" i="1" dirty="0" err="1"/>
              <a:t>σεμνόν</a:t>
            </a:r>
            <a:r>
              <a:rPr lang="el-GR" sz="2400" b="1" i="1" dirty="0"/>
              <a:t> και </a:t>
            </a:r>
            <a:r>
              <a:rPr lang="el-GR" sz="2400" b="1" i="1" dirty="0" err="1"/>
              <a:t>λεληθός</a:t>
            </a:r>
            <a:r>
              <a:rPr lang="el-GR" sz="2400" b="1" i="1" dirty="0"/>
              <a:t> </a:t>
            </a:r>
            <a:r>
              <a:rPr lang="el-GR" sz="2400" dirty="0"/>
              <a:t>(Λουκιανός)</a:t>
            </a:r>
          </a:p>
          <a:p>
            <a:pPr algn="just"/>
            <a:endParaRPr lang="el-GR" sz="2400" dirty="0"/>
          </a:p>
          <a:p>
            <a:pPr algn="just"/>
            <a:r>
              <a:rPr lang="el-GR" sz="2000" i="1" dirty="0"/>
              <a:t>“Αντιπάθεια” των εικαστικών απέναντι στο απροκάλυπτο γέλιο</a:t>
            </a:r>
            <a:endParaRPr lang="el-GR" sz="2400" dirty="0"/>
          </a:p>
          <a:p>
            <a:pPr algn="just"/>
            <a:endParaRPr lang="el-GR" sz="2400" dirty="0"/>
          </a:p>
          <a:p>
            <a:pPr algn="just"/>
            <a:r>
              <a:rPr lang="el-GR" sz="1700" dirty="0" err="1"/>
              <a:t>Πρβλ</a:t>
            </a:r>
            <a:r>
              <a:rPr lang="el-GR" sz="1700" dirty="0"/>
              <a:t>. 1. τα αγάλματα χωρίς </a:t>
            </a:r>
            <a:r>
              <a:rPr lang="el-GR" sz="1700" dirty="0" err="1"/>
              <a:t>φαλλούς</a:t>
            </a:r>
            <a:r>
              <a:rPr lang="el-GR" sz="1700" dirty="0"/>
              <a:t> [</a:t>
            </a:r>
            <a:r>
              <a:rPr lang="el-GR" sz="1700" dirty="0" err="1"/>
              <a:t>μπότοξ</a:t>
            </a:r>
            <a:r>
              <a:rPr lang="el-GR" sz="1700" dirty="0"/>
              <a:t> + απουσία </a:t>
            </a:r>
            <a:r>
              <a:rPr lang="el-GR" sz="1700" dirty="0" err="1"/>
              <a:t>γενειάδος</a:t>
            </a:r>
            <a:r>
              <a:rPr lang="el-GR" sz="1700" dirty="0"/>
              <a:t>]</a:t>
            </a:r>
          </a:p>
          <a:p>
            <a:pPr algn="just"/>
            <a:endParaRPr lang="el-GR" sz="1700" dirty="0"/>
          </a:p>
          <a:p>
            <a:pPr algn="just"/>
            <a:r>
              <a:rPr lang="el-GR" sz="1700" dirty="0"/>
              <a:t>2. Ελλην. Μυθιστόρημα</a:t>
            </a:r>
          </a:p>
          <a:p>
            <a:endParaRPr lang="el-GR" dirty="0"/>
          </a:p>
        </p:txBody>
      </p:sp>
      <p:pic>
        <p:nvPicPr>
          <p:cNvPr id="10242" name="Picture 2" descr="upload.wikimedia.org/wikipedia/commons/thumb/9/..."/>
          <p:cNvPicPr>
            <a:picLocks noChangeAspect="1" noChangeArrowheads="1"/>
          </p:cNvPicPr>
          <p:nvPr/>
        </p:nvPicPr>
        <p:blipFill>
          <a:blip r:embed="rId2" cstate="print"/>
          <a:srcRect/>
          <a:stretch>
            <a:fillRect/>
          </a:stretch>
        </p:blipFill>
        <p:spPr bwMode="auto">
          <a:xfrm>
            <a:off x="899592" y="692696"/>
            <a:ext cx="3384376" cy="5999577"/>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4572000" y="836712"/>
            <a:ext cx="4320480" cy="5184576"/>
          </a:xfrm>
        </p:spPr>
        <p:txBody>
          <a:bodyPr>
            <a:normAutofit fontScale="92500" lnSpcReduction="20000"/>
          </a:bodyPr>
          <a:lstStyle/>
          <a:p>
            <a:pPr algn="ctr"/>
            <a:r>
              <a:rPr lang="el-GR" dirty="0"/>
              <a:t> </a:t>
            </a:r>
            <a:r>
              <a:rPr lang="el-GR" sz="3200" b="1" dirty="0"/>
              <a:t>Μεθυσμένη Γριά </a:t>
            </a:r>
            <a:r>
              <a:rPr lang="el-GR" sz="3200" dirty="0"/>
              <a:t>Μονάχου - </a:t>
            </a:r>
            <a:r>
              <a:rPr lang="de-DE" sz="3200" b="1" i="1" dirty="0" err="1"/>
              <a:t>anus</a:t>
            </a:r>
            <a:r>
              <a:rPr lang="de-DE" sz="3200" b="1" i="1" dirty="0"/>
              <a:t> </a:t>
            </a:r>
            <a:r>
              <a:rPr lang="de-DE" sz="3200" b="1" i="1" dirty="0" err="1"/>
              <a:t>ebria</a:t>
            </a:r>
            <a:r>
              <a:rPr lang="de-DE" sz="3200" b="1" dirty="0"/>
              <a:t> </a:t>
            </a:r>
            <a:endParaRPr lang="el-GR" sz="3200" dirty="0"/>
          </a:p>
          <a:p>
            <a:endParaRPr lang="el-GR" sz="3200" dirty="0"/>
          </a:p>
          <a:p>
            <a:r>
              <a:rPr lang="de-DE" sz="3200" b="1" dirty="0"/>
              <a:t>Die trunkene Alte</a:t>
            </a:r>
            <a:endParaRPr lang="el-GR" sz="3200" b="1" dirty="0"/>
          </a:p>
          <a:p>
            <a:r>
              <a:rPr lang="el-GR" sz="3200" b="1" dirty="0"/>
              <a:t>1</a:t>
            </a:r>
            <a:r>
              <a:rPr lang="el-GR" sz="3200" b="1" baseline="30000" dirty="0"/>
              <a:t>ος</a:t>
            </a:r>
            <a:r>
              <a:rPr lang="el-GR" sz="3200" b="1" dirty="0"/>
              <a:t> αι. </a:t>
            </a:r>
            <a:r>
              <a:rPr lang="el-GR" sz="3200" b="1" dirty="0" err="1"/>
              <a:t>π.Χ.</a:t>
            </a:r>
            <a:r>
              <a:rPr lang="el-GR" sz="3200" b="1" dirty="0"/>
              <a:t> </a:t>
            </a:r>
          </a:p>
          <a:p>
            <a:endParaRPr lang="el-GR" sz="3200" b="1" dirty="0"/>
          </a:p>
          <a:p>
            <a:r>
              <a:rPr lang="el-GR" sz="1900" b="1" dirty="0"/>
              <a:t>(αντίγραφο 2</a:t>
            </a:r>
            <a:r>
              <a:rPr lang="el-GR" sz="1900" b="1" baseline="30000" dirty="0"/>
              <a:t>ου</a:t>
            </a:r>
            <a:r>
              <a:rPr lang="el-GR" sz="1900" b="1" dirty="0"/>
              <a:t> αι.)</a:t>
            </a:r>
          </a:p>
          <a:p>
            <a:endParaRPr lang="el-GR" sz="3200" b="1" dirty="0"/>
          </a:p>
          <a:p>
            <a:r>
              <a:rPr lang="de-DE" sz="3200" dirty="0" err="1">
                <a:hlinkClick r:id="rId2" tooltip="Plinius der Ältere"/>
              </a:rPr>
              <a:t>Plinius</a:t>
            </a:r>
            <a:r>
              <a:rPr lang="de-DE" sz="3200" dirty="0"/>
              <a:t>. </a:t>
            </a:r>
            <a:r>
              <a:rPr lang="de-DE" sz="3200" i="1" dirty="0" err="1">
                <a:hlinkClick r:id="rId3" tooltip="Naturalis historia"/>
              </a:rPr>
              <a:t>Naturalis</a:t>
            </a:r>
            <a:r>
              <a:rPr lang="de-DE" sz="3200" i="1" dirty="0">
                <a:hlinkClick r:id="rId3" tooltip="Naturalis historia"/>
              </a:rPr>
              <a:t> </a:t>
            </a:r>
            <a:r>
              <a:rPr lang="de-DE" sz="3200" i="1" dirty="0" err="1">
                <a:hlinkClick r:id="rId3" tooltip="Naturalis historia"/>
              </a:rPr>
              <a:t>historia</a:t>
            </a:r>
            <a:r>
              <a:rPr lang="de-DE" sz="3200" dirty="0"/>
              <a:t>, Buch 36, 32 </a:t>
            </a:r>
            <a:endParaRPr lang="el-GR" sz="3200" dirty="0"/>
          </a:p>
          <a:p>
            <a:endParaRPr lang="el-GR" sz="3200" i="1" dirty="0"/>
          </a:p>
          <a:p>
            <a:endParaRPr lang="el-GR" sz="3200" b="1" dirty="0"/>
          </a:p>
          <a:p>
            <a:r>
              <a:rPr lang="el-GR" sz="3200" b="1" dirty="0"/>
              <a:t>Κωμωδία - Μαινάδα</a:t>
            </a:r>
            <a:endParaRPr lang="de-DE" sz="3200" b="1" dirty="0"/>
          </a:p>
          <a:p>
            <a:endParaRPr lang="el-GR" sz="3200" dirty="0"/>
          </a:p>
          <a:p>
            <a:endParaRPr lang="el-GR" dirty="0"/>
          </a:p>
        </p:txBody>
      </p:sp>
      <p:sp>
        <p:nvSpPr>
          <p:cNvPr id="6" name="5 - Θέση εικόνας"/>
          <p:cNvSpPr>
            <a:spLocks noGrp="1"/>
          </p:cNvSpPr>
          <p:nvPr>
            <p:ph type="pic" idx="1"/>
          </p:nvPr>
        </p:nvSpPr>
        <p:spPr>
          <a:xfrm>
            <a:off x="2051719" y="1844824"/>
            <a:ext cx="1656185" cy="3870176"/>
          </a:xfrm>
        </p:spPr>
      </p:sp>
      <p:pic>
        <p:nvPicPr>
          <p:cNvPr id="12290" name="Picture 2" descr="9-5. ΤΑ ΓΡΑΜΜΑΤΑ ΚΑI ΟI ΤΕΧΝΕΣ ΤΩΝ ΕΛΛΗΝIΣΤIΚΩΝ ΧΡΟΝΩΝ"/>
          <p:cNvPicPr>
            <a:picLocks noChangeAspect="1" noChangeArrowheads="1"/>
          </p:cNvPicPr>
          <p:nvPr/>
        </p:nvPicPr>
        <p:blipFill>
          <a:blip r:embed="rId4" cstate="print"/>
          <a:srcRect/>
          <a:stretch>
            <a:fillRect/>
          </a:stretch>
        </p:blipFill>
        <p:spPr bwMode="auto">
          <a:xfrm>
            <a:off x="899592" y="980728"/>
            <a:ext cx="3312368" cy="5520615"/>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439472" cy="1448144"/>
          </a:xfrm>
        </p:spPr>
        <p:txBody>
          <a:bodyPr>
            <a:normAutofit/>
          </a:bodyPr>
          <a:lstStyle/>
          <a:p>
            <a:r>
              <a:rPr lang="el-GR" dirty="0">
                <a:hlinkClick r:id="rId2"/>
              </a:rPr>
              <a:t>Αθανασιάδη Πολύμνια</a:t>
            </a:r>
            <a:r>
              <a:rPr lang="el-GR" dirty="0"/>
              <a:t> </a:t>
            </a:r>
            <a:r>
              <a:rPr lang="en-US" sz="1800" dirty="0"/>
              <a:t>https://www.blod.gr/lectures/airesis-kai-osmosi-stin-ellinoromaiki-oikoumeni/</a:t>
            </a:r>
            <a:r>
              <a:rPr lang="el-GR" dirty="0"/>
              <a:t> </a:t>
            </a:r>
          </a:p>
        </p:txBody>
      </p:sp>
      <p:sp>
        <p:nvSpPr>
          <p:cNvPr id="3" name="2 - Θέση κειμένου"/>
          <p:cNvSpPr>
            <a:spLocks noGrp="1"/>
          </p:cNvSpPr>
          <p:nvPr>
            <p:ph type="body" idx="1"/>
          </p:nvPr>
        </p:nvSpPr>
        <p:spPr/>
        <p:txBody>
          <a:bodyPr/>
          <a:lstStyle/>
          <a:p>
            <a:r>
              <a:rPr lang="el-GR" dirty="0"/>
              <a:t>Βενετία</a:t>
            </a:r>
          </a:p>
        </p:txBody>
      </p:sp>
      <p:sp>
        <p:nvSpPr>
          <p:cNvPr id="4" name="3 - Θέση κειμένου"/>
          <p:cNvSpPr>
            <a:spLocks noGrp="1"/>
          </p:cNvSpPr>
          <p:nvPr>
            <p:ph type="body" sz="half" idx="3"/>
          </p:nvPr>
        </p:nvSpPr>
        <p:spPr/>
        <p:txBody>
          <a:bodyPr/>
          <a:lstStyle/>
          <a:p>
            <a:r>
              <a:rPr lang="el-GR" dirty="0"/>
              <a:t>Κοπεγχάγη</a:t>
            </a:r>
          </a:p>
        </p:txBody>
      </p:sp>
      <p:pic>
        <p:nvPicPr>
          <p:cNvPr id="1026" name="Picture 2"/>
          <p:cNvPicPr>
            <a:picLocks noGrp="1" noChangeAspect="1" noChangeArrowheads="1"/>
          </p:cNvPicPr>
          <p:nvPr>
            <p:ph sz="quarter" idx="2"/>
          </p:nvPr>
        </p:nvPicPr>
        <p:blipFill>
          <a:blip r:embed="rId3" cstate="print"/>
          <a:srcRect l="59152" t="27057" r="3434" b="17029"/>
          <a:stretch>
            <a:fillRect/>
          </a:stretch>
        </p:blipFill>
        <p:spPr bwMode="auto">
          <a:xfrm>
            <a:off x="2555776" y="2708920"/>
            <a:ext cx="4680520" cy="3788991"/>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84784"/>
            <a:ext cx="8748464" cy="5721499"/>
          </a:xfrm>
        </p:spPr>
        <p:txBody>
          <a:bodyPr>
            <a:normAutofit/>
          </a:bodyPr>
          <a:lstStyle/>
          <a:p>
            <a:pPr algn="ctr">
              <a:buNone/>
            </a:pPr>
            <a:r>
              <a:rPr lang="de-DE" sz="9000" dirty="0"/>
              <a:t> </a:t>
            </a:r>
            <a:r>
              <a:rPr lang="el-GR" sz="2400" dirty="0"/>
              <a:t>[</a:t>
            </a:r>
            <a:r>
              <a:rPr lang="de-DE" sz="2400" b="1" dirty="0"/>
              <a:t>K</a:t>
            </a:r>
            <a:r>
              <a:rPr lang="el-GR" sz="2400" b="1" dirty="0" err="1"/>
              <a:t>υνικοί</a:t>
            </a:r>
            <a:r>
              <a:rPr lang="en-US" sz="2400" b="1" dirty="0"/>
              <a:t>: </a:t>
            </a:r>
            <a:r>
              <a:rPr lang="el-GR" sz="2400" b="1" dirty="0" err="1"/>
              <a:t>ΚοσμοΥ</a:t>
            </a:r>
            <a:r>
              <a:rPr lang="el-GR" sz="2400" b="1" dirty="0"/>
              <a:t> + πολίτες &lt; </a:t>
            </a:r>
            <a:r>
              <a:rPr lang="el-GR" sz="2400" b="1" dirty="0" err="1"/>
              <a:t>ΔιοΓένης</a:t>
            </a:r>
            <a:r>
              <a:rPr lang="el-GR" sz="2400" b="1" dirty="0"/>
              <a:t>]  </a:t>
            </a:r>
          </a:p>
          <a:p>
            <a:pPr algn="ctr">
              <a:buNone/>
            </a:pPr>
            <a:r>
              <a:rPr lang="el-GR" sz="2400" b="1" dirty="0" err="1"/>
              <a:t>Σαλοί</a:t>
            </a:r>
            <a:r>
              <a:rPr lang="el-GR" sz="2400" b="1" dirty="0"/>
              <a:t> + </a:t>
            </a:r>
            <a:r>
              <a:rPr lang="en-US" sz="2400" b="1" u="sng" dirty="0" err="1"/>
              <a:t>gabir</a:t>
            </a:r>
            <a:r>
              <a:rPr lang="en-US" sz="2400" b="1" u="sng" dirty="0"/>
              <a:t> (</a:t>
            </a:r>
            <a:r>
              <a:rPr lang="el-GR" sz="2400" b="1" u="sng" dirty="0"/>
              <a:t>σαρκασμός)</a:t>
            </a:r>
            <a:endParaRPr lang="de-DE" sz="2400" u="sng" dirty="0"/>
          </a:p>
          <a:p>
            <a:pPr marL="452628" indent="-342900" algn="ctr">
              <a:buAutoNum type="arabicPeriod"/>
            </a:pPr>
            <a:r>
              <a:rPr lang="el-GR" sz="3200" b="1" dirty="0"/>
              <a:t>Λουκιανός</a:t>
            </a:r>
            <a:r>
              <a:rPr lang="el-GR" sz="3200" dirty="0"/>
              <a:t> </a:t>
            </a:r>
            <a:r>
              <a:rPr lang="el-GR" sz="3200" dirty="0" err="1"/>
              <a:t>Σαμοσατεύς</a:t>
            </a:r>
            <a:r>
              <a:rPr lang="el-GR" sz="3200" dirty="0"/>
              <a:t>,  </a:t>
            </a:r>
            <a:r>
              <a:rPr lang="fr-FR" sz="3200" b="1" i="1" dirty="0" err="1"/>
              <a:t>σπουδογέλοιος</a:t>
            </a:r>
            <a:r>
              <a:rPr lang="fr-FR" sz="3200" dirty="0"/>
              <a:t>, «</a:t>
            </a:r>
            <a:r>
              <a:rPr lang="fr-FR" sz="3200" dirty="0" err="1"/>
              <a:t>πρωταθλητής</a:t>
            </a:r>
            <a:r>
              <a:rPr lang="fr-FR" sz="3200" dirty="0"/>
              <a:t> </a:t>
            </a:r>
            <a:r>
              <a:rPr lang="fr-FR" sz="3200" dirty="0" err="1"/>
              <a:t>της</a:t>
            </a:r>
            <a:r>
              <a:rPr lang="fr-FR" sz="3200" dirty="0"/>
              <a:t> </a:t>
            </a:r>
            <a:r>
              <a:rPr lang="fr-FR" sz="3200" dirty="0" err="1"/>
              <a:t>σάτιρας</a:t>
            </a:r>
            <a:r>
              <a:rPr lang="fr-FR" sz="3200" dirty="0"/>
              <a:t>»</a:t>
            </a:r>
            <a:r>
              <a:rPr lang="el-GR" sz="3200" dirty="0"/>
              <a:t> </a:t>
            </a:r>
          </a:p>
          <a:p>
            <a:pPr marL="452628" indent="-342900" algn="ctr">
              <a:buNone/>
            </a:pPr>
            <a:r>
              <a:rPr lang="el-GR" sz="3200" dirty="0"/>
              <a:t>(αντιστροφή </a:t>
            </a:r>
            <a:r>
              <a:rPr lang="el-GR" sz="3200" dirty="0" err="1"/>
              <a:t>Άδη</a:t>
            </a:r>
            <a:r>
              <a:rPr lang="el-GR" sz="3200" dirty="0"/>
              <a:t> – Πλούτος – «Ζήσε τη στιγμή» !)</a:t>
            </a:r>
          </a:p>
          <a:p>
            <a:pPr marL="452628" indent="-342900" algn="ctr">
              <a:buNone/>
            </a:pPr>
            <a:r>
              <a:rPr lang="el-GR" sz="3200" dirty="0"/>
              <a:t>2. </a:t>
            </a:r>
            <a:r>
              <a:rPr lang="el-GR" sz="3200" b="1" dirty="0" err="1"/>
              <a:t>Απουλήιος</a:t>
            </a:r>
            <a:r>
              <a:rPr lang="el-GR" sz="3200" dirty="0"/>
              <a:t> από το Αλγέρι, </a:t>
            </a:r>
            <a:r>
              <a:rPr lang="el-GR" sz="3200" b="1" i="1" dirty="0"/>
              <a:t>Χρυσός Όνος</a:t>
            </a:r>
          </a:p>
          <a:p>
            <a:pPr marL="452628" indent="-342900" algn="ctr">
              <a:buAutoNum type="arabicPeriod"/>
            </a:pPr>
            <a:r>
              <a:rPr lang="el-GR" sz="3200" b="1" dirty="0" err="1"/>
              <a:t>Κωμικο</a:t>
            </a:r>
            <a:r>
              <a:rPr lang="el-GR" sz="3200" b="1" dirty="0"/>
              <a:t>-Τραγωδία </a:t>
            </a:r>
          </a:p>
          <a:p>
            <a:pPr marL="452628" indent="-342900" algn="ctr">
              <a:buAutoNum type="arabicPeriod"/>
            </a:pPr>
            <a:endParaRPr lang="el-GR" sz="1800" dirty="0"/>
          </a:p>
        </p:txBody>
      </p:sp>
      <p:sp>
        <p:nvSpPr>
          <p:cNvPr id="4" name="3 - Τίτλος"/>
          <p:cNvSpPr>
            <a:spLocks noGrp="1"/>
          </p:cNvSpPr>
          <p:nvPr>
            <p:ph type="title"/>
          </p:nvPr>
        </p:nvSpPr>
        <p:spPr>
          <a:xfrm>
            <a:off x="1691680" y="692696"/>
            <a:ext cx="7283152" cy="936104"/>
          </a:xfrm>
        </p:spPr>
        <p:txBody>
          <a:bodyPr/>
          <a:lstStyle/>
          <a:p>
            <a:pPr algn="ctr"/>
            <a:r>
              <a:rPr lang="el-GR" b="1" dirty="0"/>
              <a:t>1</a:t>
            </a:r>
            <a:r>
              <a:rPr lang="el-GR" b="1" baseline="30000" dirty="0"/>
              <a:t>ος</a:t>
            </a:r>
            <a:r>
              <a:rPr lang="el-GR" b="1" dirty="0"/>
              <a:t> π. Χ. – 2</a:t>
            </a:r>
            <a:r>
              <a:rPr lang="el-GR" b="1" baseline="30000" dirty="0"/>
              <a:t>ος</a:t>
            </a:r>
            <a:r>
              <a:rPr lang="el-GR" b="1" dirty="0"/>
              <a:t> μ. Χ.</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908720"/>
            <a:ext cx="8784976" cy="936104"/>
          </a:xfrm>
        </p:spPr>
        <p:txBody>
          <a:bodyPr>
            <a:normAutofit fontScale="90000"/>
          </a:bodyPr>
          <a:lstStyle/>
          <a:p>
            <a:br>
              <a:rPr lang="el-GR" b="1" dirty="0"/>
            </a:br>
            <a:br>
              <a:rPr lang="el-GR" b="1" dirty="0"/>
            </a:br>
            <a:br>
              <a:rPr lang="el-GR" sz="2000" b="1" dirty="0"/>
            </a:br>
            <a:br>
              <a:rPr lang="el-GR" sz="2000" b="1" dirty="0"/>
            </a:br>
            <a:br>
              <a:rPr lang="el-GR" sz="1100" dirty="0"/>
            </a:br>
            <a:br>
              <a:rPr lang="el-GR" dirty="0"/>
            </a:br>
            <a:r>
              <a:rPr lang="en-US" b="1" dirty="0"/>
              <a:t> </a:t>
            </a:r>
            <a:r>
              <a:rPr lang="el-GR" dirty="0"/>
              <a:t> </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179512" y="908720"/>
            <a:ext cx="8784976" cy="5505475"/>
          </a:xfrm>
        </p:spPr>
        <p:txBody>
          <a:bodyPr>
            <a:normAutofit fontScale="77500" lnSpcReduction="20000"/>
          </a:bodyPr>
          <a:lstStyle/>
          <a:p>
            <a:pPr algn="ctr">
              <a:buNone/>
            </a:pPr>
            <a:endParaRPr lang="el-GR" b="1" dirty="0"/>
          </a:p>
          <a:p>
            <a:pPr algn="ctr">
              <a:buNone/>
            </a:pPr>
            <a:r>
              <a:rPr lang="el-GR" b="1" dirty="0"/>
              <a:t>ΜΙΜΟΙ</a:t>
            </a:r>
          </a:p>
          <a:p>
            <a:pPr marL="624078" indent="-514350" algn="ctr">
              <a:buAutoNum type="arabicPeriod"/>
            </a:pPr>
            <a:r>
              <a:rPr lang="el-GR" dirty="0"/>
              <a:t>Α. Πεζοί (γυναικολόγος, βιολόγος) και  Β. Λυρικοί (</a:t>
            </a:r>
            <a:r>
              <a:rPr lang="el-GR" dirty="0" err="1"/>
              <a:t>μαγωδός</a:t>
            </a:r>
            <a:r>
              <a:rPr lang="el-GR" dirty="0"/>
              <a:t>, </a:t>
            </a:r>
            <a:r>
              <a:rPr lang="el-GR" dirty="0" err="1"/>
              <a:t>ιλαρωδός</a:t>
            </a:r>
            <a:r>
              <a:rPr lang="el-GR" dirty="0"/>
              <a:t>)</a:t>
            </a:r>
          </a:p>
          <a:p>
            <a:pPr marL="624078" indent="-514350" algn="ctr">
              <a:buAutoNum type="arabicPeriod"/>
            </a:pPr>
            <a:r>
              <a:rPr lang="el-GR" dirty="0"/>
              <a:t>Τυπικές σκηνές καθημερινότητας (Νέα Κωμωδία)</a:t>
            </a:r>
          </a:p>
          <a:p>
            <a:pPr marL="624078" indent="-514350" algn="ctr">
              <a:buAutoNum type="arabicPeriod"/>
            </a:pPr>
            <a:r>
              <a:rPr lang="el-GR" dirty="0"/>
              <a:t>Πεζή γλώσσα</a:t>
            </a:r>
          </a:p>
          <a:p>
            <a:pPr marL="624078" indent="-514350" algn="ctr">
              <a:buAutoNum type="arabicPeriod"/>
            </a:pPr>
            <a:r>
              <a:rPr lang="el-GR" dirty="0"/>
              <a:t>«Αυτοσχεδιασμός»</a:t>
            </a:r>
          </a:p>
          <a:p>
            <a:pPr marL="624078" indent="-514350" algn="ctr">
              <a:buAutoNum type="arabicPeriod"/>
            </a:pPr>
            <a:endParaRPr lang="el-GR" dirty="0"/>
          </a:p>
          <a:p>
            <a:pPr marL="624078" indent="-514350" algn="ctr">
              <a:buNone/>
            </a:pPr>
            <a:r>
              <a:rPr lang="el-GR" b="1" dirty="0"/>
              <a:t>1</a:t>
            </a:r>
            <a:r>
              <a:rPr lang="el-GR" b="1" baseline="30000" dirty="0"/>
              <a:t>ος</a:t>
            </a:r>
            <a:r>
              <a:rPr lang="el-GR" b="1" dirty="0"/>
              <a:t> αι. Επαγγελματικό /Δραματικό Χαρακτήρα</a:t>
            </a:r>
          </a:p>
          <a:p>
            <a:pPr marL="624078" indent="-514350" algn="ctr">
              <a:buNone/>
            </a:pPr>
            <a:endParaRPr lang="el-GR" b="1" dirty="0"/>
          </a:p>
          <a:p>
            <a:pPr marL="624078" indent="-514350" algn="ctr">
              <a:buAutoNum type="arabicPeriod"/>
            </a:pPr>
            <a:r>
              <a:rPr lang="el-GR" dirty="0"/>
              <a:t>(α) Παίγνια + (β) </a:t>
            </a:r>
            <a:r>
              <a:rPr lang="el-GR" dirty="0" err="1"/>
              <a:t>δυσχορήγητες</a:t>
            </a:r>
            <a:r>
              <a:rPr lang="el-GR" dirty="0"/>
              <a:t> υποθέσεις</a:t>
            </a:r>
          </a:p>
          <a:p>
            <a:pPr marL="624078" indent="-514350" algn="ctr">
              <a:buAutoNum type="arabicPeriod"/>
            </a:pPr>
            <a:r>
              <a:rPr lang="el-GR" b="1" dirty="0"/>
              <a:t>«</a:t>
            </a:r>
            <a:r>
              <a:rPr lang="el-GR" b="1" dirty="0" err="1"/>
              <a:t>Χαρίτιον</a:t>
            </a:r>
            <a:r>
              <a:rPr lang="el-GR" b="1" dirty="0"/>
              <a:t> [βδέλυγμα ερημώσεως] και </a:t>
            </a:r>
            <a:r>
              <a:rPr lang="el-GR" b="1" dirty="0" err="1"/>
              <a:t>Μοιχεύτρα</a:t>
            </a:r>
            <a:r>
              <a:rPr lang="el-GR" b="1" dirty="0"/>
              <a:t>» (Οξύρυγχος)</a:t>
            </a:r>
          </a:p>
          <a:p>
            <a:pPr marL="624078" indent="-514350" algn="ctr">
              <a:buAutoNum type="arabicPeriod"/>
            </a:pPr>
            <a:r>
              <a:rPr lang="el-GR" dirty="0"/>
              <a:t>Κοιλιά, Φαλάκρα, </a:t>
            </a:r>
            <a:r>
              <a:rPr lang="el-GR" dirty="0" err="1"/>
              <a:t>Φαλός</a:t>
            </a:r>
            <a:endParaRPr lang="el-GR" dirty="0"/>
          </a:p>
          <a:p>
            <a:pPr marL="624078" indent="-514350" algn="ctr">
              <a:buAutoNum type="arabicPeriod"/>
            </a:pPr>
            <a:endParaRPr lang="el-GR" dirty="0"/>
          </a:p>
          <a:p>
            <a:pPr marL="624078" indent="-514350" algn="ctr">
              <a:buAutoNum type="arabicPeriod"/>
            </a:pPr>
            <a:r>
              <a:rPr lang="el-GR" dirty="0" err="1"/>
              <a:t>Παντόμιμος</a:t>
            </a:r>
            <a:r>
              <a:rPr lang="el-GR" dirty="0"/>
              <a:t> + </a:t>
            </a:r>
            <a:r>
              <a:rPr lang="el-GR" dirty="0" err="1"/>
              <a:t>Μιμίανδρος</a:t>
            </a:r>
            <a:endParaRPr lang="el-GR" dirty="0"/>
          </a:p>
          <a:p>
            <a:pPr marL="624078" indent="-514350" algn="ctr">
              <a:buNone/>
            </a:pPr>
            <a:endParaRPr lang="el-GR" dirty="0"/>
          </a:p>
          <a:p>
            <a:pPr marL="624078" indent="-514350" algn="r">
              <a:buNone/>
            </a:pPr>
            <a:r>
              <a:rPr lang="el-GR" dirty="0"/>
              <a:t>Καθ. </a:t>
            </a:r>
            <a:r>
              <a:rPr lang="el-GR" dirty="0" err="1"/>
              <a:t>Τσιτσιρίδης</a:t>
            </a:r>
            <a:endParaRPr lang="el-GR" dirty="0"/>
          </a:p>
          <a:p>
            <a:pPr marL="624078" indent="-514350" algn="ctr">
              <a:buAutoNum type="arabicPeriod"/>
            </a:pPr>
            <a:endParaRPr lang="el-GR" dirty="0"/>
          </a:p>
          <a:p>
            <a:pPr algn="ctr">
              <a:buNone/>
            </a:pPr>
            <a:endParaRPr lang="el-GR"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a:t>ΧΙΟΥΜΟΡ και ΙΗΣΟΥΣ </a:t>
            </a:r>
            <a:br>
              <a:rPr lang="el-GR" dirty="0"/>
            </a:br>
            <a:br>
              <a:rPr lang="el-GR" dirty="0"/>
            </a:br>
            <a:br>
              <a:rPr lang="el-GR" dirty="0"/>
            </a:br>
            <a:endParaRPr lang="el-GR" dirty="0"/>
          </a:p>
        </p:txBody>
      </p:sp>
      <p:sp>
        <p:nvSpPr>
          <p:cNvPr id="3" name="2 - Υπότιτλος"/>
          <p:cNvSpPr>
            <a:spLocks noGrp="1"/>
          </p:cNvSpPr>
          <p:nvPr>
            <p:ph type="subTitle" idx="1"/>
          </p:nvPr>
        </p:nvSpPr>
        <p:spPr>
          <a:xfrm>
            <a:off x="457200" y="3899938"/>
            <a:ext cx="8075240" cy="2553398"/>
          </a:xfrm>
        </p:spPr>
        <p:txBody>
          <a:bodyPr>
            <a:normAutofit/>
          </a:bodyPr>
          <a:lstStyle/>
          <a:p>
            <a:endParaRPr lang="el-GR" dirty="0"/>
          </a:p>
          <a:p>
            <a:r>
              <a:rPr lang="el-GR" dirty="0"/>
              <a:t>Α. Εισαγωγή στο έργο του </a:t>
            </a:r>
            <a:r>
              <a:rPr lang="en-US" dirty="0"/>
              <a:t>K. Berger</a:t>
            </a:r>
          </a:p>
          <a:p>
            <a:r>
              <a:rPr lang="en-US" dirty="0"/>
              <a:t>B. </a:t>
            </a:r>
            <a:r>
              <a:rPr lang="el-GR" dirty="0"/>
              <a:t>Κατά </a:t>
            </a:r>
            <a:r>
              <a:rPr lang="el-GR" dirty="0" err="1"/>
              <a:t>Λουκάν</a:t>
            </a:r>
            <a:endParaRPr lang="el-GR" dirty="0"/>
          </a:p>
          <a:p>
            <a:endParaRPr lang="el-G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64088" y="7749480"/>
            <a:ext cx="3383280" cy="877824"/>
          </a:xfrm>
        </p:spPr>
        <p:txBody>
          <a:bodyPr>
            <a:normAutofit/>
          </a:bodyPr>
          <a:lstStyle/>
          <a:p>
            <a:br>
              <a:rPr lang="el-GR" dirty="0"/>
            </a:br>
            <a:endParaRPr lang="el-GR" dirty="0"/>
          </a:p>
        </p:txBody>
      </p:sp>
      <p:sp>
        <p:nvSpPr>
          <p:cNvPr id="4" name="3 - Θέση κειμένου"/>
          <p:cNvSpPr>
            <a:spLocks noGrp="1"/>
          </p:cNvSpPr>
          <p:nvPr>
            <p:ph type="body" idx="2"/>
          </p:nvPr>
        </p:nvSpPr>
        <p:spPr>
          <a:xfrm>
            <a:off x="827584" y="1268760"/>
            <a:ext cx="4176464" cy="4617720"/>
          </a:xfrm>
        </p:spPr>
        <p:txBody>
          <a:bodyPr>
            <a:normAutofit fontScale="55000" lnSpcReduction="20000"/>
          </a:bodyPr>
          <a:lstStyle/>
          <a:p>
            <a:endParaRPr lang="de-DE" dirty="0"/>
          </a:p>
          <a:p>
            <a:endParaRPr lang="de-DE" dirty="0"/>
          </a:p>
          <a:p>
            <a:pPr algn="just">
              <a:buFont typeface="Arial" charset="0"/>
              <a:buChar char="•"/>
            </a:pPr>
            <a:r>
              <a:rPr lang="el-GR" sz="3600" b="1" i="1" dirty="0"/>
              <a:t>Μια ηθική που </a:t>
            </a:r>
            <a:r>
              <a:rPr lang="el-GR" sz="3600" b="1" i="1" dirty="0" err="1"/>
              <a:t>δαιμονοποιεί</a:t>
            </a:r>
            <a:r>
              <a:rPr lang="el-GR" sz="3600" b="1" i="1" dirty="0"/>
              <a:t> το γέλιο </a:t>
            </a:r>
            <a:r>
              <a:rPr lang="el-GR" sz="3600" i="1" dirty="0"/>
              <a:t>είναι ηθική των ατάλαντων, των αδύνατων: Είναι τόσο κακό να είναι κανείς πλούσιος, χορτασμένος, να γελά, να επαινείται; […] Ποια θα ήταν πάνω στη γη η μεγαλύτερη αμαρτία; Δεν είναι η φράση εκείνου ο οποίος είπε «αλλοίμονο σε αυτούς που γελάνε»; </a:t>
            </a:r>
            <a:r>
              <a:rPr lang="el-GR" sz="3600" i="1" cap="all" dirty="0"/>
              <a:t>κ</a:t>
            </a:r>
            <a:r>
              <a:rPr lang="el-GR" sz="3600" i="1" dirty="0"/>
              <a:t>αι αντίθετα προς τις επαγγελίες του Ιησού αναφέρει: </a:t>
            </a:r>
            <a:r>
              <a:rPr lang="el-GR" sz="3600" i="1" cap="all" dirty="0"/>
              <a:t>δ</a:t>
            </a:r>
            <a:r>
              <a:rPr lang="el-GR" sz="3600" i="1" dirty="0"/>
              <a:t>ε θέλουμε το βασίλειο των ουρανών. Είμαστε άνθρωποι και έτσι αναζητούμε το επίγειο βασίλειο! </a:t>
            </a:r>
          </a:p>
          <a:p>
            <a:endParaRPr lang="el-GR" sz="3600" dirty="0"/>
          </a:p>
        </p:txBody>
      </p:sp>
      <p:sp>
        <p:nvSpPr>
          <p:cNvPr id="3" name="2 - Θέση περιεχομένου"/>
          <p:cNvSpPr>
            <a:spLocks noGrp="1"/>
          </p:cNvSpPr>
          <p:nvPr>
            <p:ph sz="half" idx="1"/>
          </p:nvPr>
        </p:nvSpPr>
        <p:spPr>
          <a:xfrm>
            <a:off x="7956376" y="8613576"/>
            <a:ext cx="1717976" cy="2179752"/>
          </a:xfrm>
        </p:spPr>
        <p:txBody>
          <a:bodyPr>
            <a:normAutofit/>
          </a:bodyPr>
          <a:lstStyle/>
          <a:p>
            <a:pPr>
              <a:buNone/>
            </a:pPr>
            <a:r>
              <a:rPr lang="de-DE" dirty="0"/>
              <a:t> </a:t>
            </a:r>
            <a:endParaRPr lang="el-GR" dirty="0"/>
          </a:p>
          <a:p>
            <a:pPr lvl="0" algn="just">
              <a:buNone/>
            </a:pPr>
            <a:r>
              <a:rPr lang="de-DE" dirty="0"/>
              <a:t>  </a:t>
            </a:r>
            <a:endParaRPr lang="el-GR" dirty="0"/>
          </a:p>
          <a:p>
            <a:endParaRPr lang="el-GR" dirty="0"/>
          </a:p>
        </p:txBody>
      </p:sp>
      <p:sp>
        <p:nvSpPr>
          <p:cNvPr id="8" name="7 - TextBox"/>
          <p:cNvSpPr txBox="1"/>
          <p:nvPr/>
        </p:nvSpPr>
        <p:spPr>
          <a:xfrm>
            <a:off x="2411760" y="5733256"/>
            <a:ext cx="6336704" cy="369332"/>
          </a:xfrm>
          <a:prstGeom prst="rect">
            <a:avLst/>
          </a:prstGeom>
          <a:noFill/>
        </p:spPr>
        <p:txBody>
          <a:bodyPr wrap="square" rtlCol="0">
            <a:spAutoFit/>
          </a:bodyPr>
          <a:lstStyle/>
          <a:p>
            <a:r>
              <a:rPr lang="el-GR" dirty="0"/>
              <a:t>Νίτσε (1844-1900) </a:t>
            </a:r>
          </a:p>
        </p:txBody>
      </p:sp>
      <p:pic>
        <p:nvPicPr>
          <p:cNvPr id="38920" name="Picture 8" descr="Ο Μοναχικός |Φρίντριχ Νίτσε | Ologramma"/>
          <p:cNvPicPr>
            <a:picLocks noChangeAspect="1" noChangeArrowheads="1"/>
          </p:cNvPicPr>
          <p:nvPr/>
        </p:nvPicPr>
        <p:blipFill>
          <a:blip r:embed="rId3" cstate="print"/>
          <a:srcRect/>
          <a:stretch>
            <a:fillRect/>
          </a:stretch>
        </p:blipFill>
        <p:spPr bwMode="auto">
          <a:xfrm>
            <a:off x="5675210" y="1556792"/>
            <a:ext cx="2300241" cy="3456384"/>
          </a:xfrm>
          <a:prstGeom prst="rect">
            <a:avLst/>
          </a:prstGeo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erger7.JPG"/>
          <p:cNvPicPr>
            <a:picLocks noGrp="1" noChangeAspect="1"/>
          </p:cNvPicPr>
          <p:nvPr>
            <p:ph idx="1"/>
          </p:nvPr>
        </p:nvPicPr>
        <p:blipFill>
          <a:blip r:embed="rId2" cstate="print"/>
          <a:stretch>
            <a:fillRect/>
          </a:stretch>
        </p:blipFill>
        <p:spPr>
          <a:xfrm>
            <a:off x="3240936" y="2636912"/>
            <a:ext cx="2952695" cy="3936926"/>
          </a:xfrm>
        </p:spPr>
      </p:pic>
      <p:sp>
        <p:nvSpPr>
          <p:cNvPr id="5" name="1 - Τίτλος"/>
          <p:cNvSpPr>
            <a:spLocks noGrp="1"/>
          </p:cNvSpPr>
          <p:nvPr>
            <p:ph type="title"/>
          </p:nvPr>
        </p:nvSpPr>
        <p:spPr/>
        <p:txBody>
          <a:bodyPr>
            <a:normAutofit fontScale="90000"/>
          </a:bodyPr>
          <a:lstStyle/>
          <a:p>
            <a:r>
              <a:rPr lang="de-DE" sz="3100" b="1" dirty="0"/>
              <a:t>Klaus Berger: </a:t>
            </a:r>
            <a:r>
              <a:rPr lang="de-DE" sz="3100" dirty="0"/>
              <a:t>»Ein Kamel durchs Nadelöhr: Der Humor Jesu« (Herder-Verlag, 2019), 207 Seiten. </a:t>
            </a:r>
            <a:endParaRPr lang="el-GR" sz="27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276872"/>
            <a:ext cx="8686800" cy="4464496"/>
          </a:xfrm>
        </p:spPr>
        <p:txBody>
          <a:bodyPr>
            <a:normAutofit fontScale="92500"/>
          </a:bodyPr>
          <a:lstStyle/>
          <a:p>
            <a:pPr algn="just"/>
            <a:r>
              <a:rPr lang="el-GR" sz="2000" dirty="0"/>
              <a:t>«</a:t>
            </a:r>
            <a:r>
              <a:rPr lang="en-US" sz="2000" dirty="0"/>
              <a:t>H </a:t>
            </a:r>
            <a:r>
              <a:rPr lang="el-GR" sz="2000" dirty="0"/>
              <a:t>Θρησκεία δεν είναι κάτι επικίνδυνο. Γίνεται τέτοια χωρίς χιούμορ», καθώς αυτό στην ζωή δεν είναι το αντίθετο της σοβαρότητας. Είναι το συνώνυμο της αποκάλυψης της αληθινής διάστασης πολλών πραγμάτων στον άνθρωπο</a:t>
            </a:r>
            <a:r>
              <a:rPr lang="en-US" sz="2000" dirty="0"/>
              <a:t>,</a:t>
            </a:r>
            <a:r>
              <a:rPr lang="el-GR" sz="2000" dirty="0"/>
              <a:t> που από μικρός αρέσκεται στον «κλόουν» (γελωτοποιό) και </a:t>
            </a:r>
            <a:r>
              <a:rPr lang="el-GR" sz="2000" b="1" dirty="0"/>
              <a:t>το ευμέγεθες.</a:t>
            </a:r>
          </a:p>
          <a:p>
            <a:pPr algn="just"/>
            <a:r>
              <a:rPr lang="el-GR" sz="2000" dirty="0"/>
              <a:t>Μέσω της υπερβολής </a:t>
            </a:r>
            <a:r>
              <a:rPr lang="el-GR" sz="2000" b="1" i="1" dirty="0"/>
              <a:t>αναποδογυρίζει </a:t>
            </a:r>
            <a:r>
              <a:rPr lang="el-GR" sz="2000" dirty="0"/>
              <a:t>τις σοβαροφανείς «καθωσπρέπει προτεραιότητες» που κυριολεκτικά μας τυραννούν και ουσιαστικά υπογραμμίζει ότι </a:t>
            </a:r>
            <a:r>
              <a:rPr lang="el-GR" sz="2000" b="1" dirty="0"/>
              <a:t>ο Θεός του είναι Ένας και μοναδικός</a:t>
            </a:r>
            <a:r>
              <a:rPr lang="el-GR" sz="2000" dirty="0"/>
              <a:t>. Ο Κύριος,, ομιλώντας αρκετά συχνά μονολεκτικά (και δη διατάσσοντας: </a:t>
            </a:r>
            <a:r>
              <a:rPr lang="el-GR" sz="2000" i="1" dirty="0"/>
              <a:t>Δεύρο έξω</a:t>
            </a:r>
            <a:r>
              <a:rPr lang="el-GR" sz="2000" dirty="0"/>
              <a:t>) και χρησιμοποιώντας παράδοξα</a:t>
            </a:r>
            <a:r>
              <a:rPr lang="el-GR" sz="2000" b="1" dirty="0"/>
              <a:t>, σαρκάζει συμπεριφορές «δήθεν»</a:t>
            </a:r>
          </a:p>
          <a:p>
            <a:pPr algn="just"/>
            <a:r>
              <a:rPr lang="el-GR" sz="2000" b="1" dirty="0"/>
              <a:t>Στο Κέντρο του Κινήματος </a:t>
            </a:r>
            <a:r>
              <a:rPr lang="el-GR" b="1" dirty="0"/>
              <a:t>το Παιδί = </a:t>
            </a:r>
            <a:r>
              <a:rPr lang="el-GR" sz="2000" dirty="0"/>
              <a:t>Μωρία Σταυρού  (αντίθεση προς τους Κυνικούς – Χάιντεγκερ)</a:t>
            </a:r>
            <a:r>
              <a:rPr lang="en-US" sz="2000" dirty="0"/>
              <a:t>. </a:t>
            </a:r>
            <a:endParaRPr lang="el-GR" sz="2000" dirty="0"/>
          </a:p>
          <a:p>
            <a:pPr algn="just"/>
            <a:r>
              <a:rPr lang="el-GR" sz="2400" b="1" dirty="0"/>
              <a:t>Αγάπη του Ιησού προς τον Νέο </a:t>
            </a:r>
            <a:r>
              <a:rPr lang="el-GR" sz="2000" dirty="0"/>
              <a:t>++++</a:t>
            </a:r>
          </a:p>
          <a:p>
            <a:pPr algn="just"/>
            <a:r>
              <a:rPr lang="el-GR" sz="2000" dirty="0"/>
              <a:t>Αγάπη προς τα Ζώα  - ο Κύριος μασκαρεύεται!</a:t>
            </a:r>
          </a:p>
        </p:txBody>
      </p:sp>
      <p:sp>
        <p:nvSpPr>
          <p:cNvPr id="4" name="3 - Τίτλος"/>
          <p:cNvSpPr>
            <a:spLocks noGrp="1"/>
          </p:cNvSpPr>
          <p:nvPr>
            <p:ph type="title"/>
          </p:nvPr>
        </p:nvSpPr>
        <p:spPr>
          <a:xfrm>
            <a:off x="467544" y="836712"/>
            <a:ext cx="8229600" cy="1066800"/>
          </a:xfrm>
        </p:spPr>
        <p:txBody>
          <a:bodyPr>
            <a:normAutofit fontScale="90000"/>
          </a:bodyPr>
          <a:lstStyle/>
          <a:p>
            <a:pPr algn="just"/>
            <a:r>
              <a:rPr lang="el-GR" dirty="0"/>
              <a:t>«Μία Καμήλα μέσω της τρύπας μιας Βελόνας». </a:t>
            </a:r>
            <a:r>
              <a:rPr lang="el-GR" sz="3600" dirty="0"/>
              <a:t>Το Χιούμορ του Ιησού = ελευθερία, </a:t>
            </a:r>
            <a:r>
              <a:rPr lang="el-GR" sz="3600" dirty="0" err="1"/>
              <a:t>επιΚοινωνία</a:t>
            </a:r>
            <a:r>
              <a:rPr lang="el-GR" sz="3600" dirty="0"/>
              <a:t>, ανατροπή, αλήθεια! </a:t>
            </a:r>
            <a:endParaRPr lang="el-GR"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p:nvPr>
        </p:nvSpPr>
        <p:spPr>
          <a:xfrm rot="5400000" flipH="1">
            <a:off x="4373722" y="1899083"/>
            <a:ext cx="576065" cy="8964487"/>
          </a:xfrm>
        </p:spPr>
        <p:txBody>
          <a:bodyPr>
            <a:normAutofit fontScale="90000"/>
          </a:bodyPr>
          <a:lstStyle/>
          <a:p>
            <a:r>
              <a:rPr lang="en-US" dirty="0"/>
              <a:t>Mikhail </a:t>
            </a:r>
            <a:r>
              <a:rPr lang="en-US" dirty="0" err="1"/>
              <a:t>Mikhailovich</a:t>
            </a:r>
            <a:r>
              <a:rPr lang="en-US" dirty="0"/>
              <a:t> </a:t>
            </a:r>
            <a:r>
              <a:rPr lang="en-US" dirty="0" err="1"/>
              <a:t>Bakhtin</a:t>
            </a:r>
            <a:r>
              <a:rPr lang="en-US" dirty="0"/>
              <a:t> ( Russian: </a:t>
            </a:r>
            <a:r>
              <a:rPr lang="vi-VN" dirty="0"/>
              <a:t>Михаи́л Миха́йлович Бахти́н, </a:t>
            </a:r>
            <a:r>
              <a:rPr lang="en-US" dirty="0"/>
              <a:t> 16 November [</a:t>
            </a:r>
            <a:r>
              <a:rPr lang="en-US" dirty="0">
                <a:hlinkClick r:id="rId2" tooltip="Old Style and New Style dates"/>
              </a:rPr>
              <a:t>O.S.</a:t>
            </a:r>
            <a:r>
              <a:rPr lang="en-US" dirty="0"/>
              <a:t> 4 November] 1895 – 7 March</a:t>
            </a:r>
            <a:r>
              <a:rPr lang="en-US" baseline="30000" dirty="0">
                <a:hlinkClick r:id="rId3"/>
              </a:rPr>
              <a:t>[2]</a:t>
            </a:r>
            <a:r>
              <a:rPr lang="en-US" dirty="0"/>
              <a:t> 1975)</a:t>
            </a:r>
            <a:endParaRPr lang="el-GR" dirty="0"/>
          </a:p>
        </p:txBody>
      </p:sp>
      <p:pic>
        <p:nvPicPr>
          <p:cNvPr id="10242" name="Picture 2" descr="Mikhail Bakhtin - Wikipedia"/>
          <p:cNvPicPr>
            <a:picLocks noChangeAspect="1" noChangeArrowheads="1"/>
          </p:cNvPicPr>
          <p:nvPr/>
        </p:nvPicPr>
        <p:blipFill>
          <a:blip r:embed="rId4" cstate="print"/>
          <a:srcRect/>
          <a:stretch>
            <a:fillRect/>
          </a:stretch>
        </p:blipFill>
        <p:spPr bwMode="auto">
          <a:xfrm>
            <a:off x="1187624" y="836712"/>
            <a:ext cx="6877050" cy="5143501"/>
          </a:xfrm>
          <a:prstGeom prst="rect">
            <a:avLst/>
          </a:prstGeo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80728"/>
            <a:ext cx="7499176" cy="653008"/>
          </a:xfrm>
        </p:spPr>
        <p:txBody>
          <a:bodyPr>
            <a:normAutofit fontScale="90000"/>
          </a:bodyPr>
          <a:lstStyle/>
          <a:p>
            <a:br>
              <a:rPr lang="el-GR" b="1" dirty="0"/>
            </a:br>
            <a:br>
              <a:rPr lang="el-GR" b="1" dirty="0"/>
            </a:br>
            <a:r>
              <a:rPr lang="el-GR" b="1" dirty="0"/>
              <a:t> Μένιππος </a:t>
            </a:r>
            <a:r>
              <a:rPr lang="el-GR" b="1" dirty="0" err="1"/>
              <a:t>Γάδαρα</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395536" y="1916832"/>
            <a:ext cx="8291264" cy="4657704"/>
          </a:xfrm>
        </p:spPr>
        <p:txBody>
          <a:bodyPr>
            <a:noAutofit/>
          </a:bodyPr>
          <a:lstStyle/>
          <a:p>
            <a:pPr algn="just">
              <a:buNone/>
            </a:pPr>
            <a:r>
              <a:rPr lang="de-DE" dirty="0"/>
              <a:t> </a:t>
            </a:r>
            <a:r>
              <a:rPr lang="el-GR" dirty="0"/>
              <a:t>*</a:t>
            </a:r>
            <a:r>
              <a:rPr lang="en-US" dirty="0"/>
              <a:t>Carnival has its roots in </a:t>
            </a:r>
            <a:r>
              <a:rPr lang="en-US" dirty="0" err="1"/>
              <a:t>menippean</a:t>
            </a:r>
            <a:r>
              <a:rPr lang="en-US" dirty="0"/>
              <a:t> satire, named for the philosopher </a:t>
            </a:r>
            <a:r>
              <a:rPr lang="en-US" b="1" dirty="0" err="1"/>
              <a:t>Menippus</a:t>
            </a:r>
            <a:r>
              <a:rPr lang="en-US" b="1" dirty="0"/>
              <a:t> of Gadara who lived during the third century B.C.E.122 </a:t>
            </a:r>
            <a:endParaRPr lang="el-GR" b="1" dirty="0"/>
          </a:p>
          <a:p>
            <a:pPr algn="just">
              <a:buNone/>
            </a:pPr>
            <a:r>
              <a:rPr lang="en-US" dirty="0"/>
              <a:t>The Roman scholar Varro initially uses the name “</a:t>
            </a:r>
            <a:r>
              <a:rPr lang="en-US" b="1" i="1" dirty="0"/>
              <a:t>saturate </a:t>
            </a:r>
            <a:r>
              <a:rPr lang="en-US" b="1" i="1" dirty="0" err="1"/>
              <a:t>menippeae</a:t>
            </a:r>
            <a:r>
              <a:rPr lang="en-US" b="1" dirty="0"/>
              <a:t>” </a:t>
            </a:r>
            <a:r>
              <a:rPr lang="en-US" dirty="0"/>
              <a:t>to categorize his work in the </a:t>
            </a:r>
            <a:r>
              <a:rPr lang="en-US" b="1" dirty="0"/>
              <a:t>first century BCE </a:t>
            </a:r>
            <a:r>
              <a:rPr lang="en-US" dirty="0"/>
              <a:t>but the genre may date to a student of Socrates. </a:t>
            </a:r>
            <a:r>
              <a:rPr lang="en-US" dirty="0" err="1"/>
              <a:t>Menippean</a:t>
            </a:r>
            <a:r>
              <a:rPr lang="en-US" dirty="0"/>
              <a:t> satire influenced early Christian literature,</a:t>
            </a:r>
            <a:r>
              <a:rPr lang="el-GR" dirty="0"/>
              <a:t> </a:t>
            </a:r>
            <a:endParaRPr lang="el-GR" i="1" dirty="0"/>
          </a:p>
          <a:p>
            <a:pPr algn="just">
              <a:buNone/>
            </a:pPr>
            <a:endParaRPr lang="el-GR" sz="3000" i="1" dirty="0"/>
          </a:p>
          <a:p>
            <a:pPr marL="624078" indent="-514350" algn="just">
              <a:buFont typeface="Georgia"/>
              <a:buAutoNum type="arabicParenBoth"/>
            </a:pPr>
            <a:endParaRPr lang="el-GR" sz="1400" i="1" dirty="0"/>
          </a:p>
          <a:p>
            <a:pPr marL="624078" indent="-514350" algn="just">
              <a:buFont typeface="Georgia"/>
              <a:buAutoNum type="arabicParenBoth"/>
            </a:pPr>
            <a:endParaRPr lang="el-GR" sz="1400" i="1"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Μένιππος </a:t>
            </a:r>
            <a:r>
              <a:rPr lang="el-GR" b="1" dirty="0" err="1"/>
              <a:t>Γάδαρα</a:t>
            </a:r>
            <a:r>
              <a:rPr lang="el-GR" b="1" dirty="0"/>
              <a:t> </a:t>
            </a:r>
            <a:r>
              <a:rPr lang="el-GR" dirty="0"/>
              <a:t>(</a:t>
            </a:r>
            <a:r>
              <a:rPr lang="el-GR" dirty="0">
                <a:hlinkClick r:id="rId2" tooltip="3ος αιώνας π.Χ."/>
              </a:rPr>
              <a:t>3ος αιώνας</a:t>
            </a:r>
            <a:r>
              <a:rPr lang="el-GR" dirty="0"/>
              <a:t> </a:t>
            </a:r>
            <a:r>
              <a:rPr lang="el-GR" dirty="0" err="1">
                <a:hlinkClick r:id="rId3" tooltip="Π.Κ.Ε."/>
              </a:rPr>
              <a:t>π.Χ.</a:t>
            </a:r>
            <a:r>
              <a:rPr lang="el-GR" dirty="0"/>
              <a:t>)</a:t>
            </a:r>
            <a:br>
              <a:rPr lang="el-GR" dirty="0"/>
            </a:br>
            <a:r>
              <a:rPr lang="el-GR" dirty="0"/>
              <a:t>και Σάτιρα </a:t>
            </a:r>
          </a:p>
        </p:txBody>
      </p:sp>
      <p:pic>
        <p:nvPicPr>
          <p:cNvPr id="4" name="3 - Θέση περιεχομένου" descr="menippus.jpg"/>
          <p:cNvPicPr>
            <a:picLocks noGrp="1" noChangeAspect="1"/>
          </p:cNvPicPr>
          <p:nvPr>
            <p:ph idx="1"/>
          </p:nvPr>
        </p:nvPicPr>
        <p:blipFill>
          <a:blip r:embed="rId4" cstate="print"/>
          <a:stretch>
            <a:fillRect/>
          </a:stretch>
        </p:blipFill>
        <p:spPr>
          <a:xfrm>
            <a:off x="3347864" y="2413074"/>
            <a:ext cx="2157586" cy="3522589"/>
          </a:xfr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692696"/>
            <a:ext cx="7787208" cy="1080120"/>
          </a:xfrm>
        </p:spPr>
        <p:txBody>
          <a:bodyPr>
            <a:normAutofit fontScale="90000"/>
          </a:bodyPr>
          <a:lstStyle/>
          <a:p>
            <a:pPr algn="just"/>
            <a:br>
              <a:rPr lang="el-GR" sz="2400" dirty="0"/>
            </a:br>
            <a:r>
              <a:rPr lang="en-US" sz="2400" b="1" dirty="0"/>
              <a:t>Trisha M. </a:t>
            </a:r>
            <a:r>
              <a:rPr lang="en-US" sz="2400" b="1" dirty="0" err="1"/>
              <a:t>Gambaiana</a:t>
            </a:r>
            <a:r>
              <a:rPr lang="en-US" sz="2400" b="1" dirty="0"/>
              <a:t> </a:t>
            </a:r>
            <a:r>
              <a:rPr lang="en-US" sz="2400" dirty="0"/>
              <a:t>Drunk and Disorderly: A </a:t>
            </a:r>
            <a:r>
              <a:rPr lang="el-GR" sz="2400" dirty="0"/>
              <a:t>Β</a:t>
            </a:r>
            <a:r>
              <a:rPr lang="en-US" sz="2400" dirty="0" err="1"/>
              <a:t>akhtinian</a:t>
            </a:r>
            <a:r>
              <a:rPr lang="en-US" sz="2400" dirty="0"/>
              <a:t> Reading</a:t>
            </a:r>
            <a:r>
              <a:rPr lang="el-GR" sz="2400" dirty="0"/>
              <a:t> </a:t>
            </a:r>
            <a:r>
              <a:rPr lang="en-US" sz="2400" dirty="0"/>
              <a:t>of the Banquet Scenes in the Book of Esther</a:t>
            </a:r>
            <a:r>
              <a:rPr lang="el-GR" sz="2400" dirty="0"/>
              <a:t> </a:t>
            </a:r>
            <a:r>
              <a:rPr lang="en-US" sz="2400" dirty="0"/>
              <a:t>Ph.D.</a:t>
            </a:r>
            <a:r>
              <a:rPr lang="el-GR" sz="2400" dirty="0"/>
              <a:t> , 24 κε. </a:t>
            </a:r>
            <a:r>
              <a:rPr lang="en-US" sz="2400" dirty="0"/>
              <a:t>Wheelock</a:t>
            </a:r>
            <a:r>
              <a:rPr lang="el-GR" sz="2400" dirty="0"/>
              <a:t> </a:t>
            </a:r>
          </a:p>
        </p:txBody>
      </p:sp>
      <p:sp>
        <p:nvSpPr>
          <p:cNvPr id="3" name="2 - Θέση περιεχομένου"/>
          <p:cNvSpPr>
            <a:spLocks noGrp="1"/>
          </p:cNvSpPr>
          <p:nvPr>
            <p:ph idx="1"/>
          </p:nvPr>
        </p:nvSpPr>
        <p:spPr>
          <a:xfrm>
            <a:off x="467544" y="1628800"/>
            <a:ext cx="8291264" cy="4882547"/>
          </a:xfrm>
        </p:spPr>
        <p:txBody>
          <a:bodyPr>
            <a:normAutofit fontScale="77500" lnSpcReduction="20000"/>
          </a:bodyPr>
          <a:lstStyle/>
          <a:p>
            <a:endParaRPr lang="el-GR" dirty="0"/>
          </a:p>
          <a:p>
            <a:pPr algn="just">
              <a:buNone/>
            </a:pPr>
            <a:r>
              <a:rPr lang="en-US" dirty="0"/>
              <a:t>The term “carnival” signifies a long, complex set of traditions and rituals practiced and especially prevalent in the Middle Ages culminating in feasts and public spectacles</a:t>
            </a:r>
            <a:r>
              <a:rPr lang="el-GR" dirty="0"/>
              <a:t>.</a:t>
            </a:r>
            <a:r>
              <a:rPr lang="en-US" dirty="0"/>
              <a:t>Belonging to the culture of folk carnival humor, carnival or folk culture manifests three distinct forms: </a:t>
            </a:r>
            <a:r>
              <a:rPr lang="en-US" b="1" dirty="0"/>
              <a:t>ritual spectacles, comic verbal compositions, and various genres of billingsgate</a:t>
            </a:r>
            <a:r>
              <a:rPr lang="el-GR" b="1" dirty="0"/>
              <a:t> (</a:t>
            </a:r>
            <a:r>
              <a:rPr lang="el-GR" b="1" dirty="0" err="1"/>
              <a:t>βρωμόλογα</a:t>
            </a:r>
            <a:r>
              <a:rPr lang="el-GR" b="1" dirty="0"/>
              <a:t>)</a:t>
            </a:r>
            <a:r>
              <a:rPr lang="en-US" dirty="0"/>
              <a:t>. Ritual spectacles consist of carnival pageants</a:t>
            </a:r>
            <a:r>
              <a:rPr lang="el-GR" dirty="0"/>
              <a:t> </a:t>
            </a:r>
            <a:r>
              <a:rPr lang="en-US" dirty="0"/>
              <a:t>(</a:t>
            </a:r>
            <a:r>
              <a:rPr lang="el-GR" dirty="0"/>
              <a:t>διαγωνισμοί)</a:t>
            </a:r>
            <a:r>
              <a:rPr lang="en-US" dirty="0"/>
              <a:t> and comic shows often showcased in the marketplace while comic verbal compositions include </a:t>
            </a:r>
            <a:r>
              <a:rPr lang="en-US" b="1" dirty="0"/>
              <a:t>parodies</a:t>
            </a:r>
            <a:r>
              <a:rPr lang="en-US" dirty="0"/>
              <a:t> in both oral and written form. </a:t>
            </a:r>
            <a:endParaRPr lang="el-GR" dirty="0"/>
          </a:p>
          <a:p>
            <a:pPr algn="just">
              <a:buNone/>
            </a:pPr>
            <a:r>
              <a:rPr lang="en-US" dirty="0"/>
              <a:t>Finally, various genres of billingsgate include curses, oaths, and popular blazons. Encompassing diverse forms and manifestations, carnival constitutes a culture of folk humor that exists on the borderline between art and life. During the celebration of carnival, life does not exist outside of the festival; there are no idle spectators but only participants. </a:t>
            </a:r>
            <a:endParaRPr lang="el-GR" dirty="0"/>
          </a:p>
          <a:p>
            <a:pPr algn="just"/>
            <a:endParaRPr lang="el-GR"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066800"/>
          </a:xfrm>
        </p:spPr>
        <p:txBody>
          <a:bodyPr>
            <a:normAutofit/>
          </a:bodyPr>
          <a:lstStyle/>
          <a:p>
            <a:r>
              <a:rPr lang="en-US" sz="1800" dirty="0"/>
              <a:t>Trisha M. </a:t>
            </a:r>
            <a:r>
              <a:rPr lang="en-US" sz="1800" dirty="0" err="1"/>
              <a:t>Gambaiana</a:t>
            </a:r>
            <a:r>
              <a:rPr lang="en-US" sz="1800" dirty="0"/>
              <a:t> Drunk and Disorderly: A </a:t>
            </a:r>
            <a:r>
              <a:rPr lang="en-US" sz="1800" dirty="0" err="1"/>
              <a:t>Bakhtinian</a:t>
            </a:r>
            <a:r>
              <a:rPr lang="en-US" sz="1800" dirty="0"/>
              <a:t> Reading</a:t>
            </a:r>
            <a:br>
              <a:rPr lang="en-US" sz="1800" dirty="0"/>
            </a:br>
            <a:r>
              <a:rPr lang="en-US" sz="1800" dirty="0"/>
              <a:t>of the Banquet Scenes in the Book of Esther</a:t>
            </a:r>
            <a:br>
              <a:rPr lang="en-US" sz="1800" dirty="0"/>
            </a:br>
            <a:r>
              <a:rPr lang="en-US" sz="1800" dirty="0"/>
              <a:t>Wheelock, Ph.D.</a:t>
            </a:r>
            <a:r>
              <a:rPr lang="el-GR" sz="1800" dirty="0"/>
              <a:t> </a:t>
            </a:r>
          </a:p>
        </p:txBody>
      </p:sp>
      <p:sp>
        <p:nvSpPr>
          <p:cNvPr id="3" name="2 - Θέση περιεχομένου"/>
          <p:cNvSpPr>
            <a:spLocks noGrp="1"/>
          </p:cNvSpPr>
          <p:nvPr>
            <p:ph idx="1"/>
          </p:nvPr>
        </p:nvSpPr>
        <p:spPr>
          <a:xfrm>
            <a:off x="0" y="1700808"/>
            <a:ext cx="8686800" cy="4873728"/>
          </a:xfrm>
        </p:spPr>
        <p:txBody>
          <a:bodyPr>
            <a:normAutofit fontScale="62500" lnSpcReduction="20000"/>
          </a:bodyPr>
          <a:lstStyle/>
          <a:p>
            <a:pPr algn="just"/>
            <a:r>
              <a:rPr lang="en-US" dirty="0"/>
              <a:t>Carnival represents a particular form of popular counter culture. </a:t>
            </a:r>
            <a:r>
              <a:rPr lang="en-US" dirty="0" err="1"/>
              <a:t>Bakhtin</a:t>
            </a:r>
            <a:r>
              <a:rPr lang="en-US" dirty="0"/>
              <a:t> characterizes carnival as the working out of a </a:t>
            </a:r>
            <a:r>
              <a:rPr lang="en-US" b="1" dirty="0"/>
              <a:t>“new mode of interrelationships between individuals” </a:t>
            </a:r>
            <a:r>
              <a:rPr lang="en-US" dirty="0"/>
              <a:t>and further explicates that carnival </a:t>
            </a:r>
            <a:r>
              <a:rPr lang="en-US" b="1" dirty="0"/>
              <a:t>“brings together, unifies, weds, and combines the sacred with</a:t>
            </a:r>
            <a:r>
              <a:rPr lang="en-US" dirty="0"/>
              <a:t> profane, the lofty with the low, the great with the insignificant, the wise with the</a:t>
            </a:r>
            <a:r>
              <a:rPr lang="el-GR" dirty="0"/>
              <a:t> </a:t>
            </a:r>
            <a:r>
              <a:rPr lang="en-US" dirty="0"/>
              <a:t>stupid.”</a:t>
            </a:r>
            <a:endParaRPr lang="el-GR" dirty="0"/>
          </a:p>
          <a:p>
            <a:endParaRPr lang="el-GR" dirty="0"/>
          </a:p>
          <a:p>
            <a:r>
              <a:rPr lang="en-US" dirty="0"/>
              <a:t> It demands the co-mingling of all society.</a:t>
            </a:r>
            <a:r>
              <a:rPr lang="el-GR" dirty="0"/>
              <a:t> </a:t>
            </a:r>
            <a:r>
              <a:rPr lang="en-US" dirty="0"/>
              <a:t>“</a:t>
            </a:r>
            <a:r>
              <a:rPr lang="en-US" dirty="0" err="1"/>
              <a:t>Carnivalesque</a:t>
            </a:r>
            <a:r>
              <a:rPr lang="en-US" dirty="0"/>
              <a:t> literature” exists in opposition to formal and hierarchical official</a:t>
            </a:r>
            <a:r>
              <a:rPr lang="el-GR" dirty="0"/>
              <a:t> </a:t>
            </a:r>
            <a:r>
              <a:rPr lang="en-US" dirty="0"/>
              <a:t>culture, embraces the notion of “unity-in-diversity,” and the polyphony of many voices</a:t>
            </a:r>
            <a:r>
              <a:rPr lang="el-GR" dirty="0"/>
              <a:t> </a:t>
            </a:r>
            <a:r>
              <a:rPr lang="en-US" b="1" dirty="0"/>
              <a:t> </a:t>
            </a:r>
            <a:r>
              <a:rPr lang="en-US" dirty="0" err="1"/>
              <a:t>theBakhtin</a:t>
            </a:r>
            <a:r>
              <a:rPr lang="en-US" dirty="0"/>
              <a:t> recounts the history of carnival in post-Socratic literature. </a:t>
            </a:r>
            <a:endParaRPr lang="el-GR" dirty="0"/>
          </a:p>
          <a:p>
            <a:pPr>
              <a:buNone/>
            </a:pPr>
            <a:endParaRPr lang="el-GR" dirty="0"/>
          </a:p>
          <a:p>
            <a:pPr>
              <a:buNone/>
            </a:pPr>
            <a:r>
              <a:rPr lang="en-US" dirty="0" err="1"/>
              <a:t>Carnivalesque</a:t>
            </a:r>
            <a:r>
              <a:rPr lang="en-US" dirty="0"/>
              <a:t> literature, while assuming many different forms, is countercultural and</a:t>
            </a:r>
            <a:r>
              <a:rPr lang="el-GR" dirty="0"/>
              <a:t> </a:t>
            </a:r>
            <a:r>
              <a:rPr lang="en-US" dirty="0"/>
              <a:t>refers to traditional often spontaneous cultural phenomena. It, like carnival, subverts</a:t>
            </a:r>
            <a:r>
              <a:rPr lang="el-GR" dirty="0"/>
              <a:t> </a:t>
            </a:r>
            <a:r>
              <a:rPr lang="en-US" dirty="0"/>
              <a:t>authority and hierarchy and temporarily equalizes and eliminates social boundaries</a:t>
            </a:r>
            <a:r>
              <a:rPr lang="el-GR" dirty="0"/>
              <a:t> </a:t>
            </a:r>
            <a:r>
              <a:rPr lang="en-US" dirty="0"/>
              <a:t>allowing free interplay between socially stratified peoples. </a:t>
            </a:r>
            <a:r>
              <a:rPr lang="en-US" dirty="0" err="1"/>
              <a:t>Carnivalesque</a:t>
            </a:r>
            <a:r>
              <a:rPr lang="en-US" dirty="0"/>
              <a:t> literature</a:t>
            </a:r>
            <a:r>
              <a:rPr lang="el-GR" dirty="0"/>
              <a:t> </a:t>
            </a:r>
            <a:r>
              <a:rPr lang="en-US" dirty="0"/>
              <a:t>questions the hegemony of empire and ridicules those in power. Carnival language is a</a:t>
            </a:r>
            <a:r>
              <a:rPr lang="el-GR" dirty="0"/>
              <a:t> </a:t>
            </a:r>
            <a:r>
              <a:rPr lang="en-US" dirty="0"/>
              <a:t>form of </a:t>
            </a:r>
            <a:r>
              <a:rPr lang="en-US" dirty="0" err="1"/>
              <a:t>heteroglot</a:t>
            </a:r>
            <a:r>
              <a:rPr lang="en-US" dirty="0"/>
              <a:t> language, which exists in opposition to </a:t>
            </a:r>
            <a:r>
              <a:rPr lang="en-US" dirty="0" err="1"/>
              <a:t>monologism</a:t>
            </a:r>
            <a:r>
              <a:rPr lang="en-US" dirty="0"/>
              <a:t>.</a:t>
            </a:r>
            <a:endParaRPr lang="el-GR" dirty="0"/>
          </a:p>
          <a:p>
            <a:endParaRPr lang="el-GR"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7499176" cy="653008"/>
          </a:xfrm>
        </p:spPr>
        <p:txBody>
          <a:bodyPr>
            <a:normAutofit fontScale="90000"/>
          </a:bodyPr>
          <a:lstStyle/>
          <a:p>
            <a:br>
              <a:rPr lang="el-GR" b="1" dirty="0"/>
            </a:br>
            <a:br>
              <a:rPr lang="el-GR" b="1" dirty="0"/>
            </a:br>
            <a:r>
              <a:rPr lang="el-GR" b="1" dirty="0"/>
              <a:t> Χαρακτηριστικά Καρναβαλιού</a:t>
            </a:r>
            <a:br>
              <a:rPr lang="el-GR" b="1" dirty="0"/>
            </a:br>
            <a:br>
              <a:rPr lang="en-US" dirty="0"/>
            </a:br>
            <a:br>
              <a:rPr lang="el-GR" sz="1600" dirty="0"/>
            </a:br>
            <a:endParaRPr lang="el-GR" sz="1600" dirty="0"/>
          </a:p>
        </p:txBody>
      </p:sp>
      <p:sp>
        <p:nvSpPr>
          <p:cNvPr id="3" name="2 - Θέση περιεχομένου"/>
          <p:cNvSpPr>
            <a:spLocks noGrp="1"/>
          </p:cNvSpPr>
          <p:nvPr>
            <p:ph idx="1"/>
          </p:nvPr>
        </p:nvSpPr>
        <p:spPr>
          <a:xfrm>
            <a:off x="323528" y="1412776"/>
            <a:ext cx="8291264" cy="4657704"/>
          </a:xfrm>
        </p:spPr>
        <p:txBody>
          <a:bodyPr>
            <a:noAutofit/>
          </a:bodyPr>
          <a:lstStyle/>
          <a:p>
            <a:r>
              <a:rPr lang="en-US" sz="1800" dirty="0"/>
              <a:t>1. comic elements or carnival nature</a:t>
            </a:r>
            <a:endParaRPr lang="el-GR" sz="1800" dirty="0"/>
          </a:p>
          <a:p>
            <a:r>
              <a:rPr lang="en-US" sz="1800" dirty="0"/>
              <a:t>2. freedom of plot and philosophical invention</a:t>
            </a:r>
            <a:endParaRPr lang="el-GR" sz="1800" dirty="0"/>
          </a:p>
          <a:p>
            <a:r>
              <a:rPr lang="en-US" sz="1800" dirty="0"/>
              <a:t>3. use of the fantastic in order to create extraordinary situations to test for truth</a:t>
            </a:r>
            <a:endParaRPr lang="el-GR" sz="1800" dirty="0"/>
          </a:p>
          <a:p>
            <a:r>
              <a:rPr lang="en-US" sz="1800" dirty="0"/>
              <a:t>4. a setting of slum naturalism</a:t>
            </a:r>
            <a:endParaRPr lang="el-GR" sz="1800" dirty="0"/>
          </a:p>
          <a:p>
            <a:r>
              <a:rPr lang="en-US" sz="1800" dirty="0"/>
              <a:t>5. concern with ultimate questions</a:t>
            </a:r>
            <a:endParaRPr lang="el-GR" sz="1800" dirty="0"/>
          </a:p>
          <a:p>
            <a:r>
              <a:rPr lang="en-US" sz="1800" dirty="0"/>
              <a:t>6. three planed setting—earth, heaven, and netherworld</a:t>
            </a:r>
            <a:endParaRPr lang="el-GR" sz="1800" dirty="0"/>
          </a:p>
          <a:p>
            <a:r>
              <a:rPr lang="en-US" sz="1800" dirty="0"/>
              <a:t>7. observation from an unusual vantage point</a:t>
            </a:r>
            <a:endParaRPr lang="el-GR" sz="1800" dirty="0"/>
          </a:p>
          <a:p>
            <a:r>
              <a:rPr lang="en-US" sz="1800" dirty="0"/>
              <a:t>8. moral-psychological experimentation among the characters—characters who experience unusual, abnormal more and psychic states</a:t>
            </a:r>
            <a:endParaRPr lang="el-GR" sz="1800" dirty="0"/>
          </a:p>
          <a:p>
            <a:r>
              <a:rPr lang="en-US" sz="1800" dirty="0"/>
              <a:t>9. scandal scenes</a:t>
            </a:r>
            <a:endParaRPr lang="el-GR" sz="1800" dirty="0"/>
          </a:p>
          <a:p>
            <a:r>
              <a:rPr lang="en-US" sz="1800" dirty="0"/>
              <a:t>10. sharp contrasts and oxymoronic combinations</a:t>
            </a:r>
            <a:endParaRPr lang="el-GR" sz="1800" dirty="0"/>
          </a:p>
          <a:p>
            <a:r>
              <a:rPr lang="en-US" sz="1800" dirty="0"/>
              <a:t>11. elements of social utopia</a:t>
            </a:r>
            <a:endParaRPr lang="el-GR" sz="1800" dirty="0"/>
          </a:p>
          <a:p>
            <a:r>
              <a:rPr lang="en-US" sz="1800" dirty="0"/>
              <a:t>12. variety of inserted genres within the work</a:t>
            </a:r>
            <a:endParaRPr lang="el-GR" sz="1800" dirty="0"/>
          </a:p>
          <a:p>
            <a:r>
              <a:rPr lang="en-US" sz="1800" dirty="0"/>
              <a:t>13. multi-styled and multi-toned nature</a:t>
            </a:r>
            <a:endParaRPr lang="el-GR" sz="1800" dirty="0"/>
          </a:p>
          <a:p>
            <a:r>
              <a:rPr lang="en-US" sz="1800" dirty="0"/>
              <a:t>14. concern with current and topical issues</a:t>
            </a:r>
            <a:endParaRPr lang="el-GR" sz="1800" i="1" dirty="0"/>
          </a:p>
          <a:p>
            <a:pPr algn="just">
              <a:buNone/>
            </a:pPr>
            <a:endParaRPr lang="el-GR" sz="3000" i="1" dirty="0"/>
          </a:p>
          <a:p>
            <a:pPr marL="624078" indent="-514350" algn="just">
              <a:buFont typeface="Georgia"/>
              <a:buAutoNum type="arabicParenBoth"/>
            </a:pPr>
            <a:endParaRPr lang="el-GR" sz="1400" i="1" dirty="0"/>
          </a:p>
          <a:p>
            <a:pPr marL="624078" indent="-514350" algn="just">
              <a:buFont typeface="Georgia"/>
              <a:buAutoNum type="arabicParenBoth"/>
            </a:pPr>
            <a:endParaRPr lang="el-GR" sz="1400" i="1"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«Ανεκδοτολογικά» Λουκά</a:t>
            </a:r>
          </a:p>
        </p:txBody>
      </p:sp>
      <p:sp>
        <p:nvSpPr>
          <p:cNvPr id="3" name="2 - Θέση περιεχομένου"/>
          <p:cNvSpPr>
            <a:spLocks noGrp="1"/>
          </p:cNvSpPr>
          <p:nvPr>
            <p:ph idx="1"/>
          </p:nvPr>
        </p:nvSpPr>
        <p:spPr/>
        <p:txBody>
          <a:bodyPr>
            <a:normAutofit lnSpcReduction="10000"/>
          </a:bodyPr>
          <a:lstStyle/>
          <a:p>
            <a:r>
              <a:rPr lang="en-US" dirty="0"/>
              <a:t> </a:t>
            </a:r>
            <a:r>
              <a:rPr lang="el-GR" dirty="0"/>
              <a:t>Ιατρέ </a:t>
            </a:r>
            <a:r>
              <a:rPr lang="el-GR" dirty="0" err="1"/>
              <a:t>θεράπευσον</a:t>
            </a:r>
            <a:r>
              <a:rPr lang="el-GR" dirty="0"/>
              <a:t> </a:t>
            </a:r>
            <a:r>
              <a:rPr lang="el-GR" dirty="0" err="1"/>
              <a:t>σεαυτόν</a:t>
            </a:r>
            <a:r>
              <a:rPr lang="el-GR" dirty="0"/>
              <a:t> (4:23)</a:t>
            </a:r>
          </a:p>
          <a:p>
            <a:r>
              <a:rPr lang="en-US" baseline="30000" dirty="0"/>
              <a:t>39 </a:t>
            </a:r>
            <a:r>
              <a:rPr lang="el-GR" dirty="0"/>
              <a:t> </a:t>
            </a:r>
            <a:r>
              <a:rPr lang="el-GR" dirty="0" err="1"/>
              <a:t>Εἶπεν</a:t>
            </a:r>
            <a:r>
              <a:rPr lang="el-GR" dirty="0"/>
              <a:t> </a:t>
            </a:r>
            <a:r>
              <a:rPr lang="el-GR" dirty="0" err="1"/>
              <a:t>δὲ</a:t>
            </a:r>
            <a:r>
              <a:rPr lang="el-GR" dirty="0"/>
              <a:t> </a:t>
            </a:r>
            <a:r>
              <a:rPr lang="el-GR" dirty="0" err="1"/>
              <a:t>καὶ</a:t>
            </a:r>
            <a:r>
              <a:rPr lang="el-GR" dirty="0"/>
              <a:t> </a:t>
            </a:r>
            <a:r>
              <a:rPr lang="el-GR" dirty="0" err="1"/>
              <a:t>παραβολὴν</a:t>
            </a:r>
            <a:r>
              <a:rPr lang="el-GR" dirty="0"/>
              <a:t> </a:t>
            </a:r>
            <a:r>
              <a:rPr lang="el-GR" dirty="0" err="1"/>
              <a:t>αὐτοῖς</a:t>
            </a:r>
            <a:r>
              <a:rPr lang="el-GR" dirty="0"/>
              <a:t>· </a:t>
            </a:r>
            <a:r>
              <a:rPr lang="el-GR" dirty="0" err="1"/>
              <a:t>μήτι</a:t>
            </a:r>
            <a:r>
              <a:rPr lang="el-GR" dirty="0"/>
              <a:t> </a:t>
            </a:r>
            <a:r>
              <a:rPr lang="el-GR" dirty="0" err="1"/>
              <a:t>δύναται</a:t>
            </a:r>
            <a:r>
              <a:rPr lang="el-GR" dirty="0"/>
              <a:t> </a:t>
            </a:r>
            <a:r>
              <a:rPr lang="el-GR" dirty="0" err="1"/>
              <a:t>τυφλὸς</a:t>
            </a:r>
            <a:r>
              <a:rPr lang="el-GR" dirty="0"/>
              <a:t> </a:t>
            </a:r>
            <a:r>
              <a:rPr lang="el-GR" dirty="0" err="1"/>
              <a:t>τυφλὸν</a:t>
            </a:r>
            <a:r>
              <a:rPr lang="el-GR" dirty="0"/>
              <a:t> </a:t>
            </a:r>
            <a:r>
              <a:rPr lang="el-GR" dirty="0" err="1"/>
              <a:t>ὁδηγεῖν</a:t>
            </a:r>
            <a:r>
              <a:rPr lang="el-GR" dirty="0"/>
              <a:t>; </a:t>
            </a:r>
            <a:r>
              <a:rPr lang="el-GR" dirty="0" err="1"/>
              <a:t>οὐχὶ</a:t>
            </a:r>
            <a:r>
              <a:rPr lang="el-GR" dirty="0"/>
              <a:t> </a:t>
            </a:r>
            <a:r>
              <a:rPr lang="el-GR" dirty="0" err="1"/>
              <a:t>ἀμφότεροι</a:t>
            </a:r>
            <a:r>
              <a:rPr lang="el-GR" dirty="0"/>
              <a:t> </a:t>
            </a:r>
            <a:r>
              <a:rPr lang="el-GR" dirty="0" err="1"/>
              <a:t>εἰς</a:t>
            </a:r>
            <a:r>
              <a:rPr lang="el-GR" dirty="0"/>
              <a:t> </a:t>
            </a:r>
            <a:r>
              <a:rPr lang="el-GR" dirty="0" err="1"/>
              <a:t>βόθυνον</a:t>
            </a:r>
            <a:r>
              <a:rPr lang="el-GR" dirty="0"/>
              <a:t> </a:t>
            </a:r>
            <a:r>
              <a:rPr lang="el-GR" dirty="0" err="1"/>
              <a:t>ἐμπεσοῦνται</a:t>
            </a:r>
            <a:r>
              <a:rPr lang="el-GR" dirty="0"/>
              <a:t>; </a:t>
            </a:r>
            <a:r>
              <a:rPr lang="en-US" dirty="0"/>
              <a:t>(6:39)</a:t>
            </a:r>
            <a:endParaRPr lang="el-GR" dirty="0"/>
          </a:p>
          <a:p>
            <a:pPr lvl="1"/>
            <a:r>
              <a:rPr lang="el-GR" dirty="0"/>
              <a:t>Πλάτων Πολιτεία 8.554β</a:t>
            </a:r>
          </a:p>
          <a:p>
            <a:pPr lvl="1"/>
            <a:r>
              <a:rPr lang="el-GR" dirty="0"/>
              <a:t>Ξενοφών Απομνημονεύματα</a:t>
            </a:r>
          </a:p>
          <a:p>
            <a:pPr algn="just"/>
            <a:r>
              <a:rPr lang="el-GR" dirty="0"/>
              <a:t> </a:t>
            </a:r>
            <a:r>
              <a:rPr lang="en-US" baseline="30000" dirty="0"/>
              <a:t>11 </a:t>
            </a:r>
            <a:r>
              <a:rPr lang="el-GR" dirty="0"/>
              <a:t> </a:t>
            </a:r>
            <a:r>
              <a:rPr lang="el-GR" dirty="0" err="1"/>
              <a:t>τίνα</a:t>
            </a:r>
            <a:r>
              <a:rPr lang="el-GR" dirty="0"/>
              <a:t> </a:t>
            </a:r>
            <a:r>
              <a:rPr lang="el-GR" dirty="0" err="1"/>
              <a:t>δὲ</a:t>
            </a:r>
            <a:r>
              <a:rPr lang="el-GR" dirty="0"/>
              <a:t> </a:t>
            </a:r>
            <a:r>
              <a:rPr lang="el-GR" dirty="0" err="1"/>
              <a:t>ἐξ</a:t>
            </a:r>
            <a:r>
              <a:rPr lang="el-GR" dirty="0"/>
              <a:t> </a:t>
            </a:r>
            <a:r>
              <a:rPr lang="el-GR" dirty="0" err="1"/>
              <a:t>ὑμῶν</a:t>
            </a:r>
            <a:r>
              <a:rPr lang="el-GR" dirty="0"/>
              <a:t> </a:t>
            </a:r>
            <a:r>
              <a:rPr lang="el-GR" dirty="0" err="1"/>
              <a:t>τὸν</a:t>
            </a:r>
            <a:r>
              <a:rPr lang="el-GR" dirty="0"/>
              <a:t> </a:t>
            </a:r>
            <a:r>
              <a:rPr lang="el-GR" dirty="0" err="1"/>
              <a:t>πατέρα</a:t>
            </a:r>
            <a:r>
              <a:rPr lang="el-GR" dirty="0"/>
              <a:t> </a:t>
            </a:r>
            <a:r>
              <a:rPr lang="el-GR" dirty="0" err="1"/>
              <a:t>αἰτήσει</a:t>
            </a:r>
            <a:r>
              <a:rPr lang="el-GR" dirty="0"/>
              <a:t> ὁ </a:t>
            </a:r>
            <a:r>
              <a:rPr lang="el-GR" dirty="0" err="1"/>
              <a:t>υἱὸς</a:t>
            </a:r>
            <a:r>
              <a:rPr lang="el-GR" dirty="0"/>
              <a:t> </a:t>
            </a:r>
            <a:r>
              <a:rPr lang="el-GR" dirty="0" err="1"/>
              <a:t>ἰχθύν</a:t>
            </a:r>
            <a:r>
              <a:rPr lang="el-GR" dirty="0"/>
              <a:t>, </a:t>
            </a:r>
            <a:r>
              <a:rPr lang="el-GR" dirty="0" err="1"/>
              <a:t>καὶ</a:t>
            </a:r>
            <a:r>
              <a:rPr lang="el-GR" dirty="0"/>
              <a:t> </a:t>
            </a:r>
            <a:r>
              <a:rPr lang="el-GR" dirty="0" err="1"/>
              <a:t>ἀντὶ</a:t>
            </a:r>
            <a:r>
              <a:rPr lang="el-GR" dirty="0"/>
              <a:t> </a:t>
            </a:r>
            <a:r>
              <a:rPr lang="el-GR" dirty="0" err="1"/>
              <a:t>ἰχθύος</a:t>
            </a:r>
            <a:r>
              <a:rPr lang="el-GR" dirty="0"/>
              <a:t> </a:t>
            </a:r>
            <a:r>
              <a:rPr lang="el-GR" dirty="0" err="1"/>
              <a:t>ὄφιν</a:t>
            </a:r>
            <a:r>
              <a:rPr lang="el-GR" dirty="0"/>
              <a:t> </a:t>
            </a:r>
            <a:r>
              <a:rPr lang="el-GR" dirty="0" err="1"/>
              <a:t>αὐτῷ</a:t>
            </a:r>
            <a:r>
              <a:rPr lang="el-GR" dirty="0"/>
              <a:t> </a:t>
            </a:r>
            <a:r>
              <a:rPr lang="el-GR" dirty="0" err="1"/>
              <a:t>ἐπιδώσει</a:t>
            </a:r>
            <a:r>
              <a:rPr lang="el-GR" dirty="0"/>
              <a:t>;</a:t>
            </a:r>
          </a:p>
          <a:p>
            <a:pPr algn="just"/>
            <a:r>
              <a:rPr lang="en-US" dirty="0"/>
              <a:t> </a:t>
            </a:r>
            <a:r>
              <a:rPr lang="en-US" baseline="30000" dirty="0"/>
              <a:t>12 </a:t>
            </a:r>
            <a:r>
              <a:rPr lang="el-GR" dirty="0"/>
              <a:t> ἢ </a:t>
            </a:r>
            <a:r>
              <a:rPr lang="el-GR" dirty="0" err="1"/>
              <a:t>καὶ</a:t>
            </a:r>
            <a:r>
              <a:rPr lang="el-GR" dirty="0"/>
              <a:t> </a:t>
            </a:r>
            <a:r>
              <a:rPr lang="el-GR" dirty="0" err="1"/>
              <a:t>αἰτήσει</a:t>
            </a:r>
            <a:r>
              <a:rPr lang="el-GR" dirty="0"/>
              <a:t> </a:t>
            </a:r>
            <a:r>
              <a:rPr lang="el-GR" dirty="0" err="1"/>
              <a:t>ᾠόν</a:t>
            </a:r>
            <a:r>
              <a:rPr lang="el-GR" dirty="0"/>
              <a:t>, </a:t>
            </a:r>
            <a:r>
              <a:rPr lang="el-GR" dirty="0" err="1"/>
              <a:t>ἐπιδώσει</a:t>
            </a:r>
            <a:r>
              <a:rPr lang="el-GR" dirty="0"/>
              <a:t> </a:t>
            </a:r>
            <a:r>
              <a:rPr lang="el-GR" dirty="0" err="1"/>
              <a:t>αὐτῷ</a:t>
            </a:r>
            <a:r>
              <a:rPr lang="el-GR" dirty="0"/>
              <a:t> </a:t>
            </a:r>
            <a:r>
              <a:rPr lang="el-GR" dirty="0" err="1"/>
              <a:t>σκορπίον</a:t>
            </a:r>
            <a:r>
              <a:rPr lang="el-GR" dirty="0"/>
              <a:t>; </a:t>
            </a:r>
            <a:r>
              <a:rPr lang="en-US" dirty="0"/>
              <a:t>(</a:t>
            </a:r>
            <a:r>
              <a:rPr lang="el-GR" dirty="0" err="1"/>
              <a:t>Λκ</a:t>
            </a:r>
            <a:r>
              <a:rPr lang="en-US" dirty="0"/>
              <a:t> 11:11-12)</a:t>
            </a:r>
            <a:endParaRPr lang="el-GR" dirty="0"/>
          </a:p>
          <a:p>
            <a:endParaRPr lang="el-GR"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 </a:t>
            </a:r>
            <a:r>
              <a:rPr lang="el-GR" dirty="0" err="1"/>
              <a:t>Λκ</a:t>
            </a:r>
            <a:r>
              <a:rPr lang="el-GR" dirty="0"/>
              <a:t>.</a:t>
            </a:r>
            <a:r>
              <a:rPr lang="en-US" dirty="0"/>
              <a:t> 5:33-39 </a:t>
            </a:r>
            <a:r>
              <a:rPr lang="el-GR" dirty="0"/>
              <a:t>ΝΥΜΦΙΟΣ + ΟΙΝΟΣ</a:t>
            </a:r>
            <a:br>
              <a:rPr lang="el-GR" dirty="0"/>
            </a:br>
            <a:endParaRPr lang="el-GR" dirty="0"/>
          </a:p>
        </p:txBody>
      </p:sp>
      <p:sp>
        <p:nvSpPr>
          <p:cNvPr id="3" name="2 - Θέση περιεχομένου"/>
          <p:cNvSpPr>
            <a:spLocks noGrp="1"/>
          </p:cNvSpPr>
          <p:nvPr>
            <p:ph idx="1"/>
          </p:nvPr>
        </p:nvSpPr>
        <p:spPr>
          <a:xfrm>
            <a:off x="251520" y="1772816"/>
            <a:ext cx="8435280" cy="4801720"/>
          </a:xfrm>
        </p:spPr>
        <p:txBody>
          <a:bodyPr>
            <a:normAutofit fontScale="70000" lnSpcReduction="20000"/>
          </a:bodyPr>
          <a:lstStyle/>
          <a:p>
            <a:pPr algn="just"/>
            <a:r>
              <a:rPr lang="en-US" dirty="0"/>
              <a:t> </a:t>
            </a:r>
            <a:r>
              <a:rPr lang="en-US" baseline="30000" dirty="0"/>
              <a:t>33 </a:t>
            </a:r>
            <a:r>
              <a:rPr lang="el-GR" dirty="0"/>
              <a:t> </a:t>
            </a:r>
            <a:r>
              <a:rPr lang="el-GR" dirty="0" err="1"/>
              <a:t>Οἱ</a:t>
            </a:r>
            <a:r>
              <a:rPr lang="el-GR" dirty="0"/>
              <a:t> </a:t>
            </a:r>
            <a:r>
              <a:rPr lang="el-GR" dirty="0" err="1"/>
              <a:t>δὲ</a:t>
            </a:r>
            <a:r>
              <a:rPr lang="el-GR" dirty="0"/>
              <a:t> </a:t>
            </a:r>
            <a:r>
              <a:rPr lang="el-GR" dirty="0" err="1"/>
              <a:t>εἶπαν</a:t>
            </a:r>
            <a:r>
              <a:rPr lang="el-GR" dirty="0"/>
              <a:t> </a:t>
            </a:r>
            <a:r>
              <a:rPr lang="el-GR" dirty="0" err="1"/>
              <a:t>πρὸς</a:t>
            </a:r>
            <a:r>
              <a:rPr lang="el-GR" dirty="0"/>
              <a:t> </a:t>
            </a:r>
            <a:r>
              <a:rPr lang="el-GR" dirty="0" err="1"/>
              <a:t>αὐτόν</a:t>
            </a:r>
            <a:r>
              <a:rPr lang="el-GR" dirty="0"/>
              <a:t>· </a:t>
            </a:r>
            <a:r>
              <a:rPr lang="el-GR" dirty="0" err="1"/>
              <a:t>οἱ</a:t>
            </a:r>
            <a:r>
              <a:rPr lang="el-GR" dirty="0"/>
              <a:t> </a:t>
            </a:r>
            <a:r>
              <a:rPr lang="el-GR" dirty="0" err="1"/>
              <a:t>μαθηταὶ</a:t>
            </a:r>
            <a:r>
              <a:rPr lang="el-GR" dirty="0"/>
              <a:t> </a:t>
            </a:r>
            <a:r>
              <a:rPr lang="el-GR" dirty="0" err="1"/>
              <a:t>Ἰωάννου</a:t>
            </a:r>
            <a:r>
              <a:rPr lang="el-GR" dirty="0"/>
              <a:t> </a:t>
            </a:r>
            <a:r>
              <a:rPr lang="el-GR" dirty="0" err="1"/>
              <a:t>νηστεύουσιν</a:t>
            </a:r>
            <a:r>
              <a:rPr lang="el-GR" dirty="0"/>
              <a:t> </a:t>
            </a:r>
            <a:r>
              <a:rPr lang="el-GR" dirty="0" err="1"/>
              <a:t>πυκνὰ</a:t>
            </a:r>
            <a:r>
              <a:rPr lang="el-GR" dirty="0"/>
              <a:t> </a:t>
            </a:r>
            <a:r>
              <a:rPr lang="el-GR" dirty="0" err="1"/>
              <a:t>καὶ</a:t>
            </a:r>
            <a:r>
              <a:rPr lang="el-GR" dirty="0"/>
              <a:t> </a:t>
            </a:r>
            <a:r>
              <a:rPr lang="el-GR" dirty="0" err="1"/>
              <a:t>δεήσεις</a:t>
            </a:r>
            <a:r>
              <a:rPr lang="el-GR" dirty="0"/>
              <a:t> </a:t>
            </a:r>
            <a:r>
              <a:rPr lang="el-GR" dirty="0" err="1"/>
              <a:t>ποιοῦνται</a:t>
            </a:r>
            <a:r>
              <a:rPr lang="el-GR" dirty="0"/>
              <a:t> </a:t>
            </a:r>
            <a:r>
              <a:rPr lang="el-GR" dirty="0" err="1"/>
              <a:t>ὁμοίως</a:t>
            </a:r>
            <a:r>
              <a:rPr lang="el-GR" dirty="0"/>
              <a:t> </a:t>
            </a:r>
            <a:r>
              <a:rPr lang="el-GR" dirty="0" err="1"/>
              <a:t>καὶ</a:t>
            </a:r>
            <a:r>
              <a:rPr lang="el-GR" dirty="0"/>
              <a:t> </a:t>
            </a:r>
            <a:r>
              <a:rPr lang="el-GR" dirty="0" err="1"/>
              <a:t>οἱ</a:t>
            </a:r>
            <a:r>
              <a:rPr lang="el-GR" dirty="0"/>
              <a:t> </a:t>
            </a:r>
            <a:r>
              <a:rPr lang="el-GR" dirty="0" err="1"/>
              <a:t>τῶν</a:t>
            </a:r>
            <a:r>
              <a:rPr lang="el-GR" dirty="0"/>
              <a:t> </a:t>
            </a:r>
            <a:r>
              <a:rPr lang="el-GR" dirty="0" err="1"/>
              <a:t>Φαρισαίων</a:t>
            </a:r>
            <a:r>
              <a:rPr lang="el-GR" dirty="0"/>
              <a:t>, </a:t>
            </a:r>
            <a:r>
              <a:rPr lang="el-GR" dirty="0" err="1"/>
              <a:t>οἱ</a:t>
            </a:r>
            <a:r>
              <a:rPr lang="el-GR" dirty="0"/>
              <a:t> </a:t>
            </a:r>
            <a:r>
              <a:rPr lang="el-GR" dirty="0" err="1"/>
              <a:t>δὲ</a:t>
            </a:r>
            <a:r>
              <a:rPr lang="el-GR" dirty="0"/>
              <a:t> </a:t>
            </a:r>
            <a:r>
              <a:rPr lang="el-GR" dirty="0" err="1"/>
              <a:t>σοὶ</a:t>
            </a:r>
            <a:r>
              <a:rPr lang="el-GR" dirty="0"/>
              <a:t> </a:t>
            </a:r>
            <a:r>
              <a:rPr lang="el-GR" dirty="0" err="1"/>
              <a:t>ἐσθίουσιν</a:t>
            </a:r>
            <a:r>
              <a:rPr lang="el-GR" dirty="0"/>
              <a:t> </a:t>
            </a:r>
            <a:r>
              <a:rPr lang="el-GR" dirty="0" err="1"/>
              <a:t>καὶ</a:t>
            </a:r>
            <a:r>
              <a:rPr lang="el-GR" dirty="0"/>
              <a:t> </a:t>
            </a:r>
            <a:r>
              <a:rPr lang="el-GR" dirty="0" err="1"/>
              <a:t>πίνουσιν</a:t>
            </a:r>
            <a:r>
              <a:rPr lang="el-GR" dirty="0"/>
              <a:t>.</a:t>
            </a:r>
          </a:p>
          <a:p>
            <a:pPr algn="just"/>
            <a:r>
              <a:rPr lang="en-US" b="1" baseline="30000" dirty="0"/>
              <a:t>34 </a:t>
            </a:r>
            <a:r>
              <a:rPr lang="el-GR" b="1" dirty="0"/>
              <a:t> ὁ </a:t>
            </a:r>
            <a:r>
              <a:rPr lang="el-GR" b="1" dirty="0" err="1"/>
              <a:t>δὲ</a:t>
            </a:r>
            <a:r>
              <a:rPr lang="el-GR" b="1" dirty="0"/>
              <a:t> </a:t>
            </a:r>
            <a:r>
              <a:rPr lang="el-GR" b="1" dirty="0" err="1"/>
              <a:t>Ἰησοῦς</a:t>
            </a:r>
            <a:r>
              <a:rPr lang="el-GR" b="1" dirty="0"/>
              <a:t> </a:t>
            </a:r>
            <a:r>
              <a:rPr lang="el-GR" b="1" dirty="0" err="1"/>
              <a:t>εἶπεν</a:t>
            </a:r>
            <a:r>
              <a:rPr lang="el-GR" b="1" dirty="0"/>
              <a:t> </a:t>
            </a:r>
            <a:r>
              <a:rPr lang="el-GR" b="1" dirty="0" err="1"/>
              <a:t>πρὸς</a:t>
            </a:r>
            <a:r>
              <a:rPr lang="el-GR" b="1" dirty="0"/>
              <a:t> </a:t>
            </a:r>
            <a:r>
              <a:rPr lang="el-GR" b="1" dirty="0" err="1"/>
              <a:t>αὐτούς</a:t>
            </a:r>
            <a:r>
              <a:rPr lang="el-GR" b="1" dirty="0"/>
              <a:t>· </a:t>
            </a:r>
            <a:r>
              <a:rPr lang="el-GR" b="1" dirty="0" err="1"/>
              <a:t>μὴ</a:t>
            </a:r>
            <a:r>
              <a:rPr lang="el-GR" b="1" dirty="0"/>
              <a:t> </a:t>
            </a:r>
            <a:r>
              <a:rPr lang="el-GR" b="1" dirty="0" err="1"/>
              <a:t>δύνασθε</a:t>
            </a:r>
            <a:r>
              <a:rPr lang="el-GR" b="1" dirty="0"/>
              <a:t> </a:t>
            </a:r>
            <a:r>
              <a:rPr lang="el-GR" b="1" dirty="0" err="1"/>
              <a:t>τοὺς</a:t>
            </a:r>
            <a:r>
              <a:rPr lang="el-GR" b="1" dirty="0"/>
              <a:t> </a:t>
            </a:r>
            <a:r>
              <a:rPr lang="el-GR" b="1" dirty="0" err="1"/>
              <a:t>υἱοὺς</a:t>
            </a:r>
            <a:r>
              <a:rPr lang="el-GR" b="1" dirty="0"/>
              <a:t> </a:t>
            </a:r>
            <a:r>
              <a:rPr lang="el-GR" b="1" dirty="0" err="1"/>
              <a:t>τοῦ</a:t>
            </a:r>
            <a:r>
              <a:rPr lang="el-GR" b="1" dirty="0"/>
              <a:t> </a:t>
            </a:r>
            <a:r>
              <a:rPr lang="el-GR" b="1" dirty="0" err="1"/>
              <a:t>νυμφῶνος</a:t>
            </a:r>
            <a:r>
              <a:rPr lang="el-GR" b="1" dirty="0"/>
              <a:t> </a:t>
            </a:r>
            <a:r>
              <a:rPr lang="el-GR" b="1" dirty="0" err="1"/>
              <a:t>ἐν</a:t>
            </a:r>
            <a:r>
              <a:rPr lang="el-GR" b="1" dirty="0"/>
              <a:t> ᾧ ὁ </a:t>
            </a:r>
            <a:r>
              <a:rPr lang="el-GR" b="1" dirty="0" err="1"/>
              <a:t>νυμφίος</a:t>
            </a:r>
            <a:r>
              <a:rPr lang="el-GR" b="1" dirty="0"/>
              <a:t> </a:t>
            </a:r>
            <a:r>
              <a:rPr lang="el-GR" b="1" dirty="0" err="1"/>
              <a:t>μετ᾽</a:t>
            </a:r>
            <a:r>
              <a:rPr lang="el-GR" b="1" dirty="0"/>
              <a:t> </a:t>
            </a:r>
            <a:r>
              <a:rPr lang="el-GR" b="1" dirty="0" err="1"/>
              <a:t>αὐτῶν</a:t>
            </a:r>
            <a:r>
              <a:rPr lang="el-GR" b="1" dirty="0"/>
              <a:t> </a:t>
            </a:r>
            <a:r>
              <a:rPr lang="el-GR" b="1" dirty="0" err="1"/>
              <a:t>ἐστιν</a:t>
            </a:r>
            <a:r>
              <a:rPr lang="el-GR" b="1" dirty="0"/>
              <a:t> </a:t>
            </a:r>
            <a:r>
              <a:rPr lang="el-GR" b="1" dirty="0" err="1"/>
              <a:t>ποιῆσαι</a:t>
            </a:r>
            <a:r>
              <a:rPr lang="el-GR" b="1" dirty="0"/>
              <a:t> </a:t>
            </a:r>
            <a:r>
              <a:rPr lang="el-GR" b="1" dirty="0" err="1"/>
              <a:t>νηστεῦσαι</a:t>
            </a:r>
            <a:endParaRPr lang="el-GR" b="1" dirty="0"/>
          </a:p>
          <a:p>
            <a:pPr algn="just"/>
            <a:r>
              <a:rPr lang="en-US" b="1" dirty="0"/>
              <a:t> </a:t>
            </a:r>
            <a:r>
              <a:rPr lang="en-US" b="1" baseline="30000" dirty="0"/>
              <a:t>35 </a:t>
            </a:r>
            <a:r>
              <a:rPr lang="el-GR" b="1" dirty="0"/>
              <a:t> </a:t>
            </a:r>
            <a:r>
              <a:rPr lang="el-GR" b="1" dirty="0" err="1"/>
              <a:t>ἐλεύσονται</a:t>
            </a:r>
            <a:r>
              <a:rPr lang="el-GR" b="1" dirty="0"/>
              <a:t> </a:t>
            </a:r>
            <a:r>
              <a:rPr lang="el-GR" b="1" dirty="0" err="1"/>
              <a:t>δὲ</a:t>
            </a:r>
            <a:r>
              <a:rPr lang="el-GR" b="1" dirty="0"/>
              <a:t> </a:t>
            </a:r>
            <a:r>
              <a:rPr lang="el-GR" b="1" dirty="0" err="1"/>
              <a:t>ἡμέραι</a:t>
            </a:r>
            <a:r>
              <a:rPr lang="el-GR" b="1" dirty="0"/>
              <a:t>, </a:t>
            </a:r>
            <a:r>
              <a:rPr lang="el-GR" b="1" dirty="0" err="1"/>
              <a:t>καὶ</a:t>
            </a:r>
            <a:r>
              <a:rPr lang="el-GR" b="1" dirty="0"/>
              <a:t> </a:t>
            </a:r>
            <a:r>
              <a:rPr lang="el-GR" b="1" dirty="0" err="1"/>
              <a:t>ὅταν</a:t>
            </a:r>
            <a:r>
              <a:rPr lang="el-GR" b="1" dirty="0"/>
              <a:t> </a:t>
            </a:r>
            <a:r>
              <a:rPr lang="el-GR" b="1" dirty="0" err="1"/>
              <a:t>ἀπαρθῇ</a:t>
            </a:r>
            <a:r>
              <a:rPr lang="el-GR" b="1" dirty="0"/>
              <a:t> </a:t>
            </a:r>
            <a:r>
              <a:rPr lang="el-GR" b="1" dirty="0" err="1"/>
              <a:t>ἀπ᾽</a:t>
            </a:r>
            <a:r>
              <a:rPr lang="el-GR" b="1" dirty="0"/>
              <a:t> </a:t>
            </a:r>
            <a:r>
              <a:rPr lang="el-GR" b="1" dirty="0" err="1"/>
              <a:t>αὐτῶν</a:t>
            </a:r>
            <a:r>
              <a:rPr lang="el-GR" b="1" dirty="0"/>
              <a:t> ὁ </a:t>
            </a:r>
            <a:r>
              <a:rPr lang="el-GR" b="1" dirty="0" err="1"/>
              <a:t>νυμφίος</a:t>
            </a:r>
            <a:r>
              <a:rPr lang="el-GR" b="1" dirty="0"/>
              <a:t>, </a:t>
            </a:r>
            <a:r>
              <a:rPr lang="el-GR" b="1" dirty="0" err="1"/>
              <a:t>τότε</a:t>
            </a:r>
            <a:r>
              <a:rPr lang="el-GR" b="1" dirty="0"/>
              <a:t> </a:t>
            </a:r>
            <a:r>
              <a:rPr lang="el-GR" b="1" dirty="0" err="1"/>
              <a:t>νηστεύσουσιν</a:t>
            </a:r>
            <a:r>
              <a:rPr lang="el-GR" b="1" dirty="0"/>
              <a:t> </a:t>
            </a:r>
            <a:r>
              <a:rPr lang="el-GR" b="1" dirty="0" err="1"/>
              <a:t>ἐν</a:t>
            </a:r>
            <a:r>
              <a:rPr lang="el-GR" b="1" dirty="0"/>
              <a:t> </a:t>
            </a:r>
            <a:r>
              <a:rPr lang="el-GR" b="1" dirty="0" err="1"/>
              <a:t>ἐκείναις</a:t>
            </a:r>
            <a:r>
              <a:rPr lang="el-GR" b="1" dirty="0"/>
              <a:t> </a:t>
            </a:r>
            <a:r>
              <a:rPr lang="el-GR" b="1" dirty="0" err="1"/>
              <a:t>ταῖς</a:t>
            </a:r>
            <a:r>
              <a:rPr lang="el-GR" b="1" dirty="0"/>
              <a:t> </a:t>
            </a:r>
            <a:r>
              <a:rPr lang="el-GR" b="1" dirty="0" err="1"/>
              <a:t>ἡμέραις</a:t>
            </a:r>
            <a:r>
              <a:rPr lang="el-GR" b="1" dirty="0"/>
              <a:t>.</a:t>
            </a:r>
          </a:p>
          <a:p>
            <a:pPr algn="just"/>
            <a:endParaRPr lang="el-GR" dirty="0"/>
          </a:p>
          <a:p>
            <a:pPr algn="just"/>
            <a:r>
              <a:rPr lang="en-US" dirty="0"/>
              <a:t> </a:t>
            </a:r>
            <a:r>
              <a:rPr lang="en-US" baseline="30000" dirty="0"/>
              <a:t>36 </a:t>
            </a:r>
            <a:r>
              <a:rPr lang="el-GR" dirty="0"/>
              <a:t> </a:t>
            </a:r>
            <a:r>
              <a:rPr lang="el-GR" dirty="0" err="1"/>
              <a:t>Ἔλεγεν</a:t>
            </a:r>
            <a:r>
              <a:rPr lang="el-GR" dirty="0"/>
              <a:t> </a:t>
            </a:r>
            <a:r>
              <a:rPr lang="el-GR" dirty="0" err="1"/>
              <a:t>δὲ</a:t>
            </a:r>
            <a:r>
              <a:rPr lang="el-GR" dirty="0"/>
              <a:t> </a:t>
            </a:r>
            <a:r>
              <a:rPr lang="el-GR" dirty="0" err="1"/>
              <a:t>καὶ</a:t>
            </a:r>
            <a:r>
              <a:rPr lang="el-GR" dirty="0"/>
              <a:t> </a:t>
            </a:r>
            <a:r>
              <a:rPr lang="el-GR" dirty="0" err="1"/>
              <a:t>παραβολὴν</a:t>
            </a:r>
            <a:r>
              <a:rPr lang="el-GR" dirty="0"/>
              <a:t> </a:t>
            </a:r>
            <a:r>
              <a:rPr lang="el-GR" dirty="0" err="1"/>
              <a:t>πρὸς</a:t>
            </a:r>
            <a:r>
              <a:rPr lang="el-GR" dirty="0"/>
              <a:t> </a:t>
            </a:r>
            <a:r>
              <a:rPr lang="el-GR" dirty="0" err="1"/>
              <a:t>αὐτοὺς</a:t>
            </a:r>
            <a:r>
              <a:rPr lang="el-GR" dirty="0"/>
              <a:t> </a:t>
            </a:r>
            <a:r>
              <a:rPr lang="el-GR" dirty="0" err="1"/>
              <a:t>ὅτι</a:t>
            </a:r>
            <a:r>
              <a:rPr lang="el-GR" dirty="0"/>
              <a:t> </a:t>
            </a:r>
            <a:r>
              <a:rPr lang="el-GR" dirty="0" err="1"/>
              <a:t>οὐδεὶς</a:t>
            </a:r>
            <a:r>
              <a:rPr lang="el-GR" dirty="0"/>
              <a:t> </a:t>
            </a:r>
            <a:r>
              <a:rPr lang="el-GR" dirty="0" err="1"/>
              <a:t>ἐπίβλημα</a:t>
            </a:r>
            <a:r>
              <a:rPr lang="el-GR" dirty="0"/>
              <a:t> </a:t>
            </a:r>
            <a:r>
              <a:rPr lang="el-GR" dirty="0" err="1"/>
              <a:t>ἀπὸ</a:t>
            </a:r>
            <a:r>
              <a:rPr lang="el-GR" dirty="0"/>
              <a:t> </a:t>
            </a:r>
            <a:r>
              <a:rPr lang="el-GR" dirty="0" err="1"/>
              <a:t>ἱματίου</a:t>
            </a:r>
            <a:r>
              <a:rPr lang="el-GR" dirty="0"/>
              <a:t> </a:t>
            </a:r>
            <a:r>
              <a:rPr lang="el-GR" dirty="0" err="1"/>
              <a:t>καινοῦ</a:t>
            </a:r>
            <a:r>
              <a:rPr lang="el-GR" dirty="0"/>
              <a:t> </a:t>
            </a:r>
            <a:r>
              <a:rPr lang="el-GR" dirty="0" err="1"/>
              <a:t>σχίσας</a:t>
            </a:r>
            <a:r>
              <a:rPr lang="el-GR" dirty="0"/>
              <a:t> </a:t>
            </a:r>
            <a:r>
              <a:rPr lang="el-GR" dirty="0" err="1"/>
              <a:t>ἐπιβάλλει</a:t>
            </a:r>
            <a:r>
              <a:rPr lang="el-GR" dirty="0"/>
              <a:t> </a:t>
            </a:r>
            <a:r>
              <a:rPr lang="el-GR" dirty="0" err="1"/>
              <a:t>ἐπὶ</a:t>
            </a:r>
            <a:r>
              <a:rPr lang="el-GR" dirty="0"/>
              <a:t> </a:t>
            </a:r>
            <a:r>
              <a:rPr lang="el-GR" dirty="0" err="1"/>
              <a:t>ἱμάτιον</a:t>
            </a:r>
            <a:r>
              <a:rPr lang="el-GR" dirty="0"/>
              <a:t> </a:t>
            </a:r>
            <a:r>
              <a:rPr lang="el-GR" dirty="0" err="1"/>
              <a:t>παλαιόν</a:t>
            </a:r>
            <a:r>
              <a:rPr lang="el-GR" dirty="0"/>
              <a:t>· </a:t>
            </a:r>
            <a:r>
              <a:rPr lang="el-GR" dirty="0" err="1"/>
              <a:t>εἰ</a:t>
            </a:r>
            <a:r>
              <a:rPr lang="el-GR" dirty="0"/>
              <a:t> </a:t>
            </a:r>
            <a:r>
              <a:rPr lang="el-GR" dirty="0" err="1"/>
              <a:t>δὲ</a:t>
            </a:r>
            <a:r>
              <a:rPr lang="el-GR" dirty="0"/>
              <a:t> </a:t>
            </a:r>
            <a:r>
              <a:rPr lang="el-GR" dirty="0" err="1"/>
              <a:t>μή</a:t>
            </a:r>
            <a:r>
              <a:rPr lang="el-GR" dirty="0"/>
              <a:t> </a:t>
            </a:r>
            <a:r>
              <a:rPr lang="el-GR" dirty="0" err="1"/>
              <a:t>γε</a:t>
            </a:r>
            <a:r>
              <a:rPr lang="el-GR" dirty="0"/>
              <a:t>, </a:t>
            </a:r>
            <a:r>
              <a:rPr lang="el-GR" dirty="0" err="1"/>
              <a:t>καὶ</a:t>
            </a:r>
            <a:r>
              <a:rPr lang="el-GR" dirty="0"/>
              <a:t> </a:t>
            </a:r>
            <a:r>
              <a:rPr lang="el-GR" dirty="0" err="1"/>
              <a:t>τὸ</a:t>
            </a:r>
            <a:r>
              <a:rPr lang="el-GR" dirty="0"/>
              <a:t> </a:t>
            </a:r>
            <a:r>
              <a:rPr lang="el-GR" dirty="0" err="1"/>
              <a:t>καινὸν</a:t>
            </a:r>
            <a:r>
              <a:rPr lang="el-GR" dirty="0"/>
              <a:t> </a:t>
            </a:r>
            <a:r>
              <a:rPr lang="el-GR" dirty="0" err="1"/>
              <a:t>σχίσει</a:t>
            </a:r>
            <a:r>
              <a:rPr lang="el-GR" dirty="0"/>
              <a:t> </a:t>
            </a:r>
            <a:r>
              <a:rPr lang="el-GR" dirty="0" err="1"/>
              <a:t>καὶ</a:t>
            </a:r>
            <a:r>
              <a:rPr lang="el-GR" dirty="0"/>
              <a:t> </a:t>
            </a:r>
            <a:r>
              <a:rPr lang="el-GR" dirty="0" err="1"/>
              <a:t>τῷ</a:t>
            </a:r>
            <a:r>
              <a:rPr lang="el-GR" dirty="0"/>
              <a:t> </a:t>
            </a:r>
            <a:r>
              <a:rPr lang="el-GR" dirty="0" err="1"/>
              <a:t>παλαιῷ</a:t>
            </a:r>
            <a:r>
              <a:rPr lang="el-GR" dirty="0"/>
              <a:t> </a:t>
            </a:r>
            <a:r>
              <a:rPr lang="el-GR" dirty="0" err="1"/>
              <a:t>οὐ</a:t>
            </a:r>
            <a:r>
              <a:rPr lang="el-GR" dirty="0"/>
              <a:t> </a:t>
            </a:r>
            <a:r>
              <a:rPr lang="el-GR" dirty="0" err="1"/>
              <a:t>συμφωνήσει</a:t>
            </a:r>
            <a:r>
              <a:rPr lang="el-GR" dirty="0"/>
              <a:t> </a:t>
            </a:r>
            <a:r>
              <a:rPr lang="el-GR" dirty="0" err="1"/>
              <a:t>τὸ</a:t>
            </a:r>
            <a:r>
              <a:rPr lang="el-GR" dirty="0"/>
              <a:t> </a:t>
            </a:r>
            <a:r>
              <a:rPr lang="el-GR" dirty="0" err="1"/>
              <a:t>ἐπίβλημα</a:t>
            </a:r>
            <a:r>
              <a:rPr lang="el-GR" dirty="0"/>
              <a:t> </a:t>
            </a:r>
            <a:r>
              <a:rPr lang="el-GR" dirty="0" err="1"/>
              <a:t>τὸ</a:t>
            </a:r>
            <a:r>
              <a:rPr lang="el-GR" dirty="0"/>
              <a:t> </a:t>
            </a:r>
            <a:r>
              <a:rPr lang="el-GR" dirty="0" err="1"/>
              <a:t>ἀπὸ</a:t>
            </a:r>
            <a:r>
              <a:rPr lang="el-GR" dirty="0"/>
              <a:t> </a:t>
            </a:r>
            <a:r>
              <a:rPr lang="el-GR" dirty="0" err="1"/>
              <a:t>τοῦ</a:t>
            </a:r>
            <a:r>
              <a:rPr lang="el-GR" dirty="0"/>
              <a:t> </a:t>
            </a:r>
            <a:r>
              <a:rPr lang="el-GR" dirty="0" err="1"/>
              <a:t>καινοῦ</a:t>
            </a:r>
            <a:r>
              <a:rPr lang="el-GR" dirty="0"/>
              <a:t>.</a:t>
            </a:r>
          </a:p>
          <a:p>
            <a:pPr algn="just"/>
            <a:r>
              <a:rPr lang="en-US" b="1" dirty="0"/>
              <a:t> </a:t>
            </a:r>
            <a:r>
              <a:rPr lang="en-US" b="1" baseline="30000" dirty="0"/>
              <a:t>37 </a:t>
            </a:r>
            <a:r>
              <a:rPr lang="el-GR" b="1" dirty="0"/>
              <a:t> </a:t>
            </a:r>
            <a:r>
              <a:rPr lang="el-GR" b="1" dirty="0" err="1"/>
              <a:t>καὶ</a:t>
            </a:r>
            <a:r>
              <a:rPr lang="el-GR" b="1" dirty="0"/>
              <a:t> </a:t>
            </a:r>
            <a:r>
              <a:rPr lang="el-GR" b="1" dirty="0" err="1"/>
              <a:t>οὐδεὶς</a:t>
            </a:r>
            <a:r>
              <a:rPr lang="el-GR" b="1" dirty="0"/>
              <a:t> </a:t>
            </a:r>
            <a:r>
              <a:rPr lang="el-GR" b="1" dirty="0" err="1"/>
              <a:t>βάλλει</a:t>
            </a:r>
            <a:r>
              <a:rPr lang="el-GR" b="1" dirty="0"/>
              <a:t> </a:t>
            </a:r>
            <a:r>
              <a:rPr lang="el-GR" b="1" dirty="0" err="1"/>
              <a:t>οἶνον</a:t>
            </a:r>
            <a:r>
              <a:rPr lang="el-GR" b="1" dirty="0"/>
              <a:t> </a:t>
            </a:r>
            <a:r>
              <a:rPr lang="el-GR" b="1" dirty="0" err="1"/>
              <a:t>νέον</a:t>
            </a:r>
            <a:r>
              <a:rPr lang="el-GR" b="1" dirty="0"/>
              <a:t> </a:t>
            </a:r>
            <a:r>
              <a:rPr lang="el-GR" b="1" dirty="0" err="1"/>
              <a:t>εἰς</a:t>
            </a:r>
            <a:r>
              <a:rPr lang="el-GR" b="1" dirty="0"/>
              <a:t> </a:t>
            </a:r>
            <a:r>
              <a:rPr lang="el-GR" b="1" dirty="0" err="1"/>
              <a:t>ἀσκοὺς</a:t>
            </a:r>
            <a:r>
              <a:rPr lang="el-GR" b="1" dirty="0"/>
              <a:t> </a:t>
            </a:r>
            <a:r>
              <a:rPr lang="el-GR" b="1" dirty="0" err="1"/>
              <a:t>παλαιούς</a:t>
            </a:r>
            <a:r>
              <a:rPr lang="el-GR" b="1" dirty="0"/>
              <a:t>· </a:t>
            </a:r>
            <a:r>
              <a:rPr lang="el-GR" b="1" dirty="0" err="1"/>
              <a:t>εἰ</a:t>
            </a:r>
            <a:r>
              <a:rPr lang="el-GR" b="1" dirty="0"/>
              <a:t> </a:t>
            </a:r>
            <a:r>
              <a:rPr lang="el-GR" b="1" dirty="0" err="1"/>
              <a:t>δὲ</a:t>
            </a:r>
            <a:r>
              <a:rPr lang="el-GR" b="1" dirty="0"/>
              <a:t> </a:t>
            </a:r>
            <a:r>
              <a:rPr lang="el-GR" b="1" dirty="0" err="1"/>
              <a:t>μή</a:t>
            </a:r>
            <a:r>
              <a:rPr lang="el-GR" b="1" dirty="0"/>
              <a:t> </a:t>
            </a:r>
            <a:r>
              <a:rPr lang="el-GR" b="1" dirty="0" err="1"/>
              <a:t>γε</a:t>
            </a:r>
            <a:r>
              <a:rPr lang="el-GR" b="1" dirty="0"/>
              <a:t>, </a:t>
            </a:r>
            <a:r>
              <a:rPr lang="el-GR" b="1" dirty="0" err="1"/>
              <a:t>ῥήξει</a:t>
            </a:r>
            <a:r>
              <a:rPr lang="el-GR" b="1" dirty="0"/>
              <a:t> ὁ </a:t>
            </a:r>
            <a:r>
              <a:rPr lang="el-GR" b="1" dirty="0" err="1"/>
              <a:t>οἶνος</a:t>
            </a:r>
            <a:r>
              <a:rPr lang="el-GR" b="1" dirty="0"/>
              <a:t> ὁ </a:t>
            </a:r>
            <a:r>
              <a:rPr lang="el-GR" b="1" dirty="0" err="1"/>
              <a:t>νέος</a:t>
            </a:r>
            <a:r>
              <a:rPr lang="el-GR" b="1" dirty="0"/>
              <a:t> </a:t>
            </a:r>
            <a:r>
              <a:rPr lang="el-GR" b="1" dirty="0" err="1"/>
              <a:t>τοὺς</a:t>
            </a:r>
            <a:r>
              <a:rPr lang="el-GR" b="1" dirty="0"/>
              <a:t> </a:t>
            </a:r>
            <a:r>
              <a:rPr lang="el-GR" b="1" dirty="0" err="1"/>
              <a:t>ἀσκοὺς</a:t>
            </a:r>
            <a:r>
              <a:rPr lang="el-GR" b="1" dirty="0"/>
              <a:t> </a:t>
            </a:r>
            <a:r>
              <a:rPr lang="el-GR" b="1" dirty="0" err="1"/>
              <a:t>καὶ</a:t>
            </a:r>
            <a:r>
              <a:rPr lang="el-GR" b="1" dirty="0"/>
              <a:t> </a:t>
            </a:r>
            <a:r>
              <a:rPr lang="el-GR" b="1" dirty="0" err="1"/>
              <a:t>αὐτὸς</a:t>
            </a:r>
            <a:r>
              <a:rPr lang="el-GR" b="1" dirty="0"/>
              <a:t> </a:t>
            </a:r>
            <a:r>
              <a:rPr lang="el-GR" b="1" dirty="0" err="1"/>
              <a:t>ἐκχυθήσεται</a:t>
            </a:r>
            <a:r>
              <a:rPr lang="el-GR" b="1" dirty="0"/>
              <a:t> </a:t>
            </a:r>
            <a:r>
              <a:rPr lang="el-GR" b="1" dirty="0" err="1"/>
              <a:t>καὶ</a:t>
            </a:r>
            <a:r>
              <a:rPr lang="el-GR" b="1" dirty="0"/>
              <a:t> </a:t>
            </a:r>
            <a:r>
              <a:rPr lang="el-GR" b="1" dirty="0" err="1"/>
              <a:t>οἱ</a:t>
            </a:r>
            <a:r>
              <a:rPr lang="el-GR" b="1" dirty="0"/>
              <a:t> </a:t>
            </a:r>
            <a:r>
              <a:rPr lang="el-GR" b="1" dirty="0" err="1"/>
              <a:t>ἀσκοὶ</a:t>
            </a:r>
            <a:r>
              <a:rPr lang="el-GR" b="1" dirty="0"/>
              <a:t> </a:t>
            </a:r>
            <a:r>
              <a:rPr lang="el-GR" b="1" dirty="0" err="1"/>
              <a:t>ἀπολοῦνται</a:t>
            </a:r>
            <a:r>
              <a:rPr lang="el-GR" b="1" dirty="0"/>
              <a:t>·</a:t>
            </a:r>
          </a:p>
          <a:p>
            <a:pPr algn="just"/>
            <a:r>
              <a:rPr lang="en-US" b="1" dirty="0"/>
              <a:t> </a:t>
            </a:r>
            <a:r>
              <a:rPr lang="en-US" b="1" baseline="30000" dirty="0"/>
              <a:t>38 </a:t>
            </a:r>
            <a:r>
              <a:rPr lang="el-GR" b="1" dirty="0"/>
              <a:t> </a:t>
            </a:r>
            <a:r>
              <a:rPr lang="el-GR" b="1" dirty="0" err="1"/>
              <a:t>ἀλλὰ</a:t>
            </a:r>
            <a:r>
              <a:rPr lang="el-GR" b="1" dirty="0"/>
              <a:t> </a:t>
            </a:r>
            <a:r>
              <a:rPr lang="el-GR" b="1" dirty="0" err="1"/>
              <a:t>οἶνον</a:t>
            </a:r>
            <a:r>
              <a:rPr lang="el-GR" b="1" dirty="0"/>
              <a:t> </a:t>
            </a:r>
            <a:r>
              <a:rPr lang="el-GR" b="1" dirty="0" err="1"/>
              <a:t>νέον</a:t>
            </a:r>
            <a:r>
              <a:rPr lang="el-GR" b="1" dirty="0"/>
              <a:t> </a:t>
            </a:r>
            <a:r>
              <a:rPr lang="el-GR" b="1" dirty="0" err="1"/>
              <a:t>εἰς</a:t>
            </a:r>
            <a:r>
              <a:rPr lang="el-GR" b="1" dirty="0"/>
              <a:t> </a:t>
            </a:r>
            <a:r>
              <a:rPr lang="el-GR" b="1" dirty="0" err="1"/>
              <a:t>ἀσκοὺς</a:t>
            </a:r>
            <a:r>
              <a:rPr lang="el-GR" b="1" dirty="0"/>
              <a:t> </a:t>
            </a:r>
            <a:r>
              <a:rPr lang="el-GR" b="1" dirty="0" err="1"/>
              <a:t>καινοὺς</a:t>
            </a:r>
            <a:r>
              <a:rPr lang="el-GR" b="1" dirty="0"/>
              <a:t> </a:t>
            </a:r>
            <a:r>
              <a:rPr lang="el-GR" b="1" dirty="0" err="1"/>
              <a:t>βλητέον</a:t>
            </a:r>
            <a:r>
              <a:rPr lang="el-GR" b="1" dirty="0"/>
              <a:t>.</a:t>
            </a:r>
          </a:p>
          <a:p>
            <a:pPr algn="just"/>
            <a:r>
              <a:rPr lang="en-US" b="1" dirty="0"/>
              <a:t> </a:t>
            </a:r>
            <a:r>
              <a:rPr lang="en-US" b="1" baseline="30000" dirty="0"/>
              <a:t>39 </a:t>
            </a:r>
            <a:r>
              <a:rPr lang="el-GR" b="1" dirty="0"/>
              <a:t> [</a:t>
            </a:r>
            <a:r>
              <a:rPr lang="el-GR" b="1" dirty="0" err="1"/>
              <a:t>καὶ</a:t>
            </a:r>
            <a:r>
              <a:rPr lang="el-GR" b="1" dirty="0"/>
              <a:t>] </a:t>
            </a:r>
            <a:r>
              <a:rPr lang="el-GR" b="1" dirty="0" err="1"/>
              <a:t>οὐδεὶς</a:t>
            </a:r>
            <a:r>
              <a:rPr lang="el-GR" b="1" dirty="0"/>
              <a:t> </a:t>
            </a:r>
            <a:r>
              <a:rPr lang="el-GR" b="1" dirty="0" err="1"/>
              <a:t>πιὼν</a:t>
            </a:r>
            <a:r>
              <a:rPr lang="el-GR" b="1" dirty="0"/>
              <a:t> </a:t>
            </a:r>
            <a:r>
              <a:rPr lang="el-GR" b="1" dirty="0" err="1"/>
              <a:t>παλαιὸν</a:t>
            </a:r>
            <a:r>
              <a:rPr lang="el-GR" b="1" dirty="0"/>
              <a:t> </a:t>
            </a:r>
            <a:r>
              <a:rPr lang="el-GR" b="1" dirty="0" err="1"/>
              <a:t>θέλει</a:t>
            </a:r>
            <a:r>
              <a:rPr lang="el-GR" b="1" dirty="0"/>
              <a:t> </a:t>
            </a:r>
            <a:r>
              <a:rPr lang="el-GR" b="1" dirty="0" err="1"/>
              <a:t>νέον</a:t>
            </a:r>
            <a:r>
              <a:rPr lang="el-GR" b="1" dirty="0"/>
              <a:t>· </a:t>
            </a:r>
            <a:r>
              <a:rPr lang="el-GR" b="1" dirty="0" err="1"/>
              <a:t>λέγει</a:t>
            </a:r>
            <a:r>
              <a:rPr lang="el-GR" b="1" dirty="0"/>
              <a:t> </a:t>
            </a:r>
            <a:r>
              <a:rPr lang="el-GR" b="1" dirty="0" err="1"/>
              <a:t>γάρ</a:t>
            </a:r>
            <a:r>
              <a:rPr lang="el-GR" b="1" dirty="0"/>
              <a:t>· ὁ </a:t>
            </a:r>
            <a:r>
              <a:rPr lang="el-GR" b="1" dirty="0" err="1"/>
              <a:t>παλαιὸς</a:t>
            </a:r>
            <a:r>
              <a:rPr lang="el-GR" b="1" dirty="0"/>
              <a:t> </a:t>
            </a:r>
            <a:r>
              <a:rPr lang="el-GR" b="1" dirty="0" err="1"/>
              <a:t>χρηστός</a:t>
            </a:r>
            <a:r>
              <a:rPr lang="el-GR" b="1" dirty="0"/>
              <a:t> </a:t>
            </a:r>
            <a:r>
              <a:rPr lang="el-GR" b="1" dirty="0" err="1"/>
              <a:t>ἐστιν</a:t>
            </a:r>
            <a:r>
              <a:rPr lang="el-GR" b="1" dirty="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lstStyle/>
          <a:p>
            <a:r>
              <a:rPr lang="el-GR" dirty="0"/>
              <a:t>Νίτσε</a:t>
            </a:r>
            <a:r>
              <a:rPr lang="en-US" dirty="0"/>
              <a:t> 2</a:t>
            </a:r>
            <a:endParaRPr lang="el-GR" dirty="0"/>
          </a:p>
        </p:txBody>
      </p:sp>
      <p:sp>
        <p:nvSpPr>
          <p:cNvPr id="3" name="2 - Θέση περιεχομένου"/>
          <p:cNvSpPr>
            <a:spLocks noGrp="1"/>
          </p:cNvSpPr>
          <p:nvPr>
            <p:ph idx="1"/>
          </p:nvPr>
        </p:nvSpPr>
        <p:spPr>
          <a:xfrm>
            <a:off x="395536" y="1844824"/>
            <a:ext cx="8496944" cy="4536504"/>
          </a:xfrm>
        </p:spPr>
        <p:txBody>
          <a:bodyPr>
            <a:normAutofit/>
          </a:bodyPr>
          <a:lstStyle/>
          <a:p>
            <a:pPr algn="just">
              <a:buNone/>
            </a:pPr>
            <a:endParaRPr lang="el-GR" i="1" dirty="0"/>
          </a:p>
          <a:p>
            <a:pPr algn="just"/>
            <a:r>
              <a:rPr lang="el-GR" i="1" dirty="0"/>
              <a:t>Το όραμα της επί του Όρους </a:t>
            </a:r>
            <a:r>
              <a:rPr lang="el-GR" i="1" cap="all" dirty="0"/>
              <a:t>ο</a:t>
            </a:r>
            <a:r>
              <a:rPr lang="el-GR" i="1" dirty="0"/>
              <a:t>μιλίας φαίνεται </a:t>
            </a:r>
            <a:r>
              <a:rPr lang="el-GR" b="1" i="1" dirty="0"/>
              <a:t>ως μία θρησκεία παραίτησης, ως η ζήλεια των δειλών και των ατάλαντων, οι οποίοι δεν ωρίμασαν στη ζωή και μετά θέλουν να εκδικηθούν με το μακαρισμό της αποτυχίας τους και την ύβρη του </a:t>
            </a:r>
            <a:r>
              <a:rPr lang="el-GR" b="1" i="1" cap="all" dirty="0"/>
              <a:t>ι</a:t>
            </a:r>
            <a:r>
              <a:rPr lang="el-GR" b="1" i="1" dirty="0"/>
              <a:t>σχυρού, του </a:t>
            </a:r>
            <a:r>
              <a:rPr lang="el-GR" b="1" i="1" cap="all" dirty="0"/>
              <a:t>ε</a:t>
            </a:r>
            <a:r>
              <a:rPr lang="el-GR" b="1" i="1" dirty="0"/>
              <a:t>πιτυχημένου, του </a:t>
            </a:r>
            <a:r>
              <a:rPr lang="el-GR" b="1" i="1" cap="all" dirty="0"/>
              <a:t>ε</a:t>
            </a:r>
            <a:r>
              <a:rPr lang="el-GR" b="1" i="1" dirty="0"/>
              <a:t>υτυχισμένου</a:t>
            </a:r>
            <a:endParaRPr lang="el-GR"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382000" cy="1069848"/>
          </a:xfrm>
        </p:spPr>
        <p:txBody>
          <a:bodyPr/>
          <a:lstStyle/>
          <a:p>
            <a:r>
              <a:rPr lang="el-GR" dirty="0"/>
              <a:t>Λουκάς + Χαρά</a:t>
            </a:r>
          </a:p>
        </p:txBody>
      </p:sp>
      <p:sp>
        <p:nvSpPr>
          <p:cNvPr id="3" name="2 - Θέση κειμένου"/>
          <p:cNvSpPr>
            <a:spLocks noGrp="1"/>
          </p:cNvSpPr>
          <p:nvPr>
            <p:ph type="body" idx="1"/>
          </p:nvPr>
        </p:nvSpPr>
        <p:spPr>
          <a:xfrm>
            <a:off x="323528" y="1844824"/>
            <a:ext cx="4041648" cy="457200"/>
          </a:xfrm>
        </p:spPr>
        <p:txBody>
          <a:bodyPr>
            <a:normAutofit/>
          </a:bodyPr>
          <a:lstStyle/>
          <a:p>
            <a:endParaRPr lang="el-GR" dirty="0"/>
          </a:p>
        </p:txBody>
      </p:sp>
      <p:sp>
        <p:nvSpPr>
          <p:cNvPr id="5" name="4 - Θέση κειμένου"/>
          <p:cNvSpPr>
            <a:spLocks noGrp="1"/>
          </p:cNvSpPr>
          <p:nvPr>
            <p:ph type="body" sz="half" idx="3"/>
          </p:nvPr>
        </p:nvSpPr>
        <p:spPr>
          <a:xfrm>
            <a:off x="4860032" y="1340768"/>
            <a:ext cx="4113783" cy="961256"/>
          </a:xfrm>
        </p:spPr>
        <p:txBody>
          <a:bodyPr/>
          <a:lstStyle/>
          <a:p>
            <a:endParaRPr lang="el-GR" dirty="0"/>
          </a:p>
          <a:p>
            <a:r>
              <a:rPr lang="en-US" dirty="0"/>
              <a:t>1</a:t>
            </a:r>
            <a:r>
              <a:rPr lang="el-GR" dirty="0"/>
              <a:t>6, 1-9 // 19-31</a:t>
            </a:r>
            <a:r>
              <a:rPr lang="de-DE" dirty="0"/>
              <a:t>:</a:t>
            </a:r>
            <a:endParaRPr lang="el-GR" dirty="0"/>
          </a:p>
          <a:p>
            <a:r>
              <a:rPr lang="el-GR" dirty="0"/>
              <a:t>Ο Έξυπνος Οικονόμος //</a:t>
            </a:r>
          </a:p>
          <a:p>
            <a:r>
              <a:rPr lang="el-GR" dirty="0"/>
              <a:t>Λάζαρος και Πλούσιος</a:t>
            </a:r>
          </a:p>
          <a:p>
            <a:endParaRPr lang="el-GR" dirty="0"/>
          </a:p>
        </p:txBody>
      </p:sp>
      <p:sp>
        <p:nvSpPr>
          <p:cNvPr id="4" name="3 - Θέση περιεχομένου"/>
          <p:cNvSpPr>
            <a:spLocks noGrp="1"/>
          </p:cNvSpPr>
          <p:nvPr>
            <p:ph sz="quarter" idx="2"/>
          </p:nvPr>
        </p:nvSpPr>
        <p:spPr/>
        <p:txBody>
          <a:bodyPr>
            <a:normAutofit/>
          </a:bodyPr>
          <a:lstStyle/>
          <a:p>
            <a:r>
              <a:rPr lang="el-GR" dirty="0"/>
              <a:t>Άσε τους Νεκρούς να θάψουν τους Νεκρούς τους (χωρίς παράλληλο στον αρχαίο Κόσμο – Πιετά απέναντι στην Οικογένεια - άφροντις)</a:t>
            </a:r>
          </a:p>
          <a:p>
            <a:r>
              <a:rPr lang="el-GR" dirty="0"/>
              <a:t>Μαρία την αγαθή μερίδα</a:t>
            </a:r>
          </a:p>
          <a:p>
            <a:r>
              <a:rPr lang="el-GR" dirty="0"/>
              <a:t>Μήπως θα δώσει </a:t>
            </a:r>
          </a:p>
        </p:txBody>
      </p:sp>
      <p:sp>
        <p:nvSpPr>
          <p:cNvPr id="6" name="5 - Θέση περιεχομένου"/>
          <p:cNvSpPr>
            <a:spLocks noGrp="1"/>
          </p:cNvSpPr>
          <p:nvPr>
            <p:ph sz="quarter" idx="4"/>
          </p:nvPr>
        </p:nvSpPr>
        <p:spPr/>
        <p:txBody>
          <a:bodyPr>
            <a:normAutofit fontScale="92500" lnSpcReduction="20000"/>
          </a:bodyPr>
          <a:lstStyle/>
          <a:p>
            <a:r>
              <a:rPr lang="de-DE" dirty="0"/>
              <a:t>Guter Ruf, viele Freunde (Feste) </a:t>
            </a:r>
            <a:endParaRPr lang="el-GR" dirty="0"/>
          </a:p>
          <a:p>
            <a:r>
              <a:rPr lang="de-DE" dirty="0"/>
              <a:t>Dann schlechter Ruf, keine Freunde </a:t>
            </a:r>
            <a:endParaRPr lang="el-GR" dirty="0"/>
          </a:p>
          <a:p>
            <a:r>
              <a:rPr lang="de-DE" dirty="0"/>
              <a:t>Nutzt alle Möglich­keiten nur für sich selbst </a:t>
            </a:r>
            <a:endParaRPr lang="el-GR" dirty="0"/>
          </a:p>
          <a:p>
            <a:r>
              <a:rPr lang="de-DE" dirty="0"/>
              <a:t>Schlechte Verwen­dung der Güter</a:t>
            </a:r>
            <a:r>
              <a:rPr lang="el-GR" dirty="0"/>
              <a:t> </a:t>
            </a:r>
          </a:p>
          <a:p>
            <a:r>
              <a:rPr lang="de-DE" dirty="0"/>
              <a:t>Lazarus vegetiert und stirbt in totaler Armut </a:t>
            </a:r>
            <a:endParaRPr lang="el-GR" dirty="0"/>
          </a:p>
          <a:p>
            <a:r>
              <a:rPr lang="de-DE" dirty="0"/>
              <a:t>Kommt in die ewige Verdammnis </a:t>
            </a:r>
            <a:endParaRPr lang="el-GR" dirty="0"/>
          </a:p>
          <a:p>
            <a:r>
              <a:rPr lang="de-DE" dirty="0"/>
              <a:t>Hört nicht auf Gesetz und Propheten </a:t>
            </a:r>
            <a:endParaRPr lang="el-GR" dirty="0"/>
          </a:p>
          <a:p>
            <a:r>
              <a:rPr lang="de-DE" dirty="0"/>
              <a:t>Zu spät</a:t>
            </a:r>
            <a:r>
              <a:rPr lang="el-GR" dirty="0"/>
              <a:t> </a:t>
            </a:r>
          </a:p>
          <a:p>
            <a:endParaRPr lang="el-GR"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764704"/>
            <a:ext cx="7647384" cy="656056"/>
          </a:xfrm>
        </p:spPr>
        <p:txBody>
          <a:bodyPr>
            <a:normAutofit fontScale="90000"/>
          </a:bodyPr>
          <a:lstStyle/>
          <a:p>
            <a:r>
              <a:rPr lang="el-GR" dirty="0"/>
              <a:t>Αιτίες Μη Χαμόγελου</a:t>
            </a:r>
          </a:p>
        </p:txBody>
      </p:sp>
      <p:sp>
        <p:nvSpPr>
          <p:cNvPr id="3" name="2 - Θέση κειμένου"/>
          <p:cNvSpPr>
            <a:spLocks noGrp="1"/>
          </p:cNvSpPr>
          <p:nvPr>
            <p:ph type="body" idx="1"/>
          </p:nvPr>
        </p:nvSpPr>
        <p:spPr/>
        <p:txBody>
          <a:bodyPr/>
          <a:lstStyle/>
          <a:p>
            <a:pPr lvl="0"/>
            <a:endParaRPr lang="el-GR" dirty="0"/>
          </a:p>
          <a:p>
            <a:pPr lvl="0"/>
            <a:r>
              <a:rPr lang="el-GR" dirty="0"/>
              <a:t>Επικούρειοι</a:t>
            </a:r>
          </a:p>
          <a:p>
            <a:endParaRPr lang="el-GR" dirty="0"/>
          </a:p>
        </p:txBody>
      </p:sp>
      <p:sp>
        <p:nvSpPr>
          <p:cNvPr id="4" name="3 - Θέση κειμένου"/>
          <p:cNvSpPr>
            <a:spLocks noGrp="1"/>
          </p:cNvSpPr>
          <p:nvPr>
            <p:ph type="body" sz="half" idx="3"/>
          </p:nvPr>
        </p:nvSpPr>
        <p:spPr/>
        <p:txBody>
          <a:bodyPr/>
          <a:lstStyle/>
          <a:p>
            <a:pPr lvl="0"/>
            <a:endParaRPr lang="el-GR" dirty="0"/>
          </a:p>
          <a:p>
            <a:pPr lvl="0"/>
            <a:r>
              <a:rPr lang="el-GR" dirty="0"/>
              <a:t>Τα Σατυρικά έργα  </a:t>
            </a:r>
          </a:p>
          <a:p>
            <a:endParaRPr lang="el-GR" dirty="0"/>
          </a:p>
        </p:txBody>
      </p:sp>
      <p:sp>
        <p:nvSpPr>
          <p:cNvPr id="5" name="4 - Θέση περιεχομένου"/>
          <p:cNvSpPr>
            <a:spLocks noGrp="1"/>
          </p:cNvSpPr>
          <p:nvPr>
            <p:ph sz="quarter" idx="2"/>
          </p:nvPr>
        </p:nvSpPr>
        <p:spPr/>
        <p:txBody>
          <a:bodyPr>
            <a:normAutofit/>
          </a:bodyPr>
          <a:lstStyle/>
          <a:p>
            <a:pPr lvl="0"/>
            <a:endParaRPr lang="el-GR" b="1" dirty="0"/>
          </a:p>
          <a:p>
            <a:endParaRPr lang="el-GR" dirty="0"/>
          </a:p>
        </p:txBody>
      </p:sp>
      <p:sp>
        <p:nvSpPr>
          <p:cNvPr id="6" name="5 - Θέση περιεχομένου"/>
          <p:cNvSpPr>
            <a:spLocks noGrp="1"/>
          </p:cNvSpPr>
          <p:nvPr>
            <p:ph sz="quarter" idx="4"/>
          </p:nvPr>
        </p:nvSpPr>
        <p:spPr/>
        <p:txBody>
          <a:bodyPr/>
          <a:lstStyle/>
          <a:p>
            <a:pPr>
              <a:buNone/>
            </a:pPr>
            <a:endParaRPr lang="el-GR" dirty="0"/>
          </a:p>
          <a:p>
            <a:endParaRPr lang="el-GR" dirty="0"/>
          </a:p>
        </p:txBody>
      </p:sp>
      <p:pic>
        <p:nvPicPr>
          <p:cNvPr id="7" name="6 - Εικόνα"/>
          <p:cNvPicPr/>
          <p:nvPr/>
        </p:nvPicPr>
        <p:blipFill>
          <a:blip r:embed="rId2" cstate="print"/>
          <a:srcRect l="58893" t="27397" b="15525"/>
          <a:stretch>
            <a:fillRect/>
          </a:stretch>
        </p:blipFill>
        <p:spPr bwMode="auto">
          <a:xfrm>
            <a:off x="539552" y="2924944"/>
            <a:ext cx="3672408" cy="3456384"/>
          </a:xfrm>
          <a:prstGeom prst="rect">
            <a:avLst/>
          </a:prstGeom>
          <a:noFill/>
          <a:ln w="9525">
            <a:noFill/>
            <a:miter lim="800000"/>
            <a:headEnd/>
            <a:tailEnd/>
          </a:ln>
        </p:spPr>
      </p:pic>
      <p:pic>
        <p:nvPicPr>
          <p:cNvPr id="8" name="7 - Εικόνα"/>
          <p:cNvPicPr/>
          <p:nvPr/>
        </p:nvPicPr>
        <p:blipFill>
          <a:blip r:embed="rId3" cstate="print"/>
          <a:srcRect l="60628" t="31050" r="5980" b="19009"/>
          <a:stretch>
            <a:fillRect/>
          </a:stretch>
        </p:blipFill>
        <p:spPr bwMode="auto">
          <a:xfrm>
            <a:off x="5148064" y="2924944"/>
            <a:ext cx="3312368" cy="2952328"/>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5364088" y="1124744"/>
            <a:ext cx="3315155" cy="4666053"/>
          </a:xfrm>
        </p:spPr>
        <p:txBody>
          <a:bodyPr>
            <a:normAutofit/>
          </a:bodyPr>
          <a:lstStyle/>
          <a:p>
            <a:pPr algn="just"/>
            <a:r>
              <a:rPr lang="el-GR" dirty="0"/>
              <a:t>Τη λατρεία του εσταυρωμένου Ναζωραίου εκφράζει ένα γελοιογραφικό </a:t>
            </a:r>
            <a:r>
              <a:rPr lang="el-GR" dirty="0" err="1"/>
              <a:t>ακιδογράφημα</a:t>
            </a:r>
            <a:r>
              <a:rPr lang="el-GR" dirty="0"/>
              <a:t> (</a:t>
            </a:r>
            <a:r>
              <a:rPr lang="en-US" dirty="0" err="1"/>
              <a:t>grafiti</a:t>
            </a:r>
            <a:r>
              <a:rPr lang="el-GR" dirty="0"/>
              <a:t>) που αναπαριστά τον Ιησού ως εσταυρωμένο </a:t>
            </a:r>
            <a:r>
              <a:rPr lang="el-GR" dirty="0" err="1"/>
              <a:t>ιπποκέφαλο</a:t>
            </a:r>
            <a:r>
              <a:rPr lang="el-GR" dirty="0"/>
              <a:t> και τη σημείωση ‘ΑΛΕΞΑΜΕΝΟΣ ΣΕΒΕΤΕ ΘΕΟΝ’. Βρέθηκε στα ανάκτορα του Παλατίνου λόφου της Ρώμης σε κτήριο στρατωνισμού της ανακτορικής φρουράς και χρονολογείται μετά το 200μ.Χ. Ο πιστός χριστιανός αναπαρίσταται ακριβώς με τη στάση που χαιρετούσε κάποιος στην αρχαιότητα ένα είδωλο. Το </a:t>
            </a:r>
            <a:r>
              <a:rPr lang="el-GR" b="1" dirty="0"/>
              <a:t>Υ</a:t>
            </a:r>
            <a:r>
              <a:rPr lang="el-GR" dirty="0"/>
              <a:t> στην κορυφή σημαίνει είτε τη φράση ΥΨΙΣΤΕ ή τις δύο οδούς (</a:t>
            </a:r>
            <a:r>
              <a:rPr lang="el-GR" dirty="0" err="1"/>
              <a:t>Μτ</a:t>
            </a:r>
            <a:r>
              <a:rPr lang="el-GR" dirty="0"/>
              <a:t>. 7, 13-14</a:t>
            </a:r>
            <a:r>
              <a:rPr lang="el-GR" baseline="30000" dirty="0"/>
              <a:t>. </a:t>
            </a:r>
            <a:r>
              <a:rPr lang="el-GR" dirty="0"/>
              <a:t>Διδαχή) της Αρετής και της Κακίας, που παραπέμπει στο γνωστό </a:t>
            </a:r>
            <a:r>
              <a:rPr lang="el-GR" dirty="0" err="1"/>
              <a:t>νεοπυθαγόρειο</a:t>
            </a:r>
            <a:r>
              <a:rPr lang="el-GR" dirty="0"/>
              <a:t> μύθο του </a:t>
            </a:r>
            <a:r>
              <a:rPr lang="el-GR" dirty="0" err="1"/>
              <a:t>Πρόδικου</a:t>
            </a:r>
            <a:r>
              <a:rPr lang="el-GR" dirty="0"/>
              <a:t> σχετικά με τον έφηβο Ηρακλή. Αν η εσταυρωμένη μορφή είναι όνος (το κατεξοχήν σύμβολο του </a:t>
            </a:r>
            <a:r>
              <a:rPr lang="el-GR" dirty="0" err="1"/>
              <a:t>Άττιδος</a:t>
            </a:r>
            <a:r>
              <a:rPr lang="el-GR" dirty="0"/>
              <a:t> και του Διονύσου), τότε έχουμε μια μαρτυρία της αντιστοίχησης εκ μέρους των εθνικών της λατρείας του Ιησού με άλλες λατρείες γονιμότητας</a:t>
            </a:r>
          </a:p>
        </p:txBody>
      </p:sp>
      <p:pic>
        <p:nvPicPr>
          <p:cNvPr id="2050" name="Picture 2" descr="Αποτέλεσμα εικόνας για The Cross Palatino Rome ΑΛΕΞΑΝΔΡΟΣ ΣΕΒΕΤΕ"/>
          <p:cNvPicPr>
            <a:picLocks noChangeAspect="1" noChangeArrowheads="1"/>
          </p:cNvPicPr>
          <p:nvPr/>
        </p:nvPicPr>
        <p:blipFill>
          <a:blip r:embed="rId2" cstate="print"/>
          <a:srcRect/>
          <a:stretch>
            <a:fillRect/>
          </a:stretch>
        </p:blipFill>
        <p:spPr bwMode="auto">
          <a:xfrm>
            <a:off x="467544" y="669035"/>
            <a:ext cx="4464496" cy="5123543"/>
          </a:xfrm>
          <a:prstGeom prst="rect">
            <a:avLst/>
          </a:prstGeo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08920"/>
            <a:ext cx="8229600" cy="1066800"/>
          </a:xfrm>
        </p:spPr>
        <p:txBody>
          <a:bodyPr>
            <a:normAutofit fontScale="90000"/>
          </a:bodyPr>
          <a:lstStyle/>
          <a:p>
            <a:pPr algn="just"/>
            <a:r>
              <a:rPr lang="en-US" baseline="30000" dirty="0"/>
              <a:t>2 </a:t>
            </a:r>
            <a:r>
              <a:rPr lang="el-GR" dirty="0"/>
              <a:t> </a:t>
            </a:r>
            <a:br>
              <a:rPr lang="el-GR" dirty="0"/>
            </a:br>
            <a:br>
              <a:rPr lang="el-GR" dirty="0"/>
            </a:br>
            <a:r>
              <a:rPr lang="el-GR" sz="3100" dirty="0" err="1"/>
              <a:t>Διὰ</a:t>
            </a:r>
            <a:r>
              <a:rPr lang="el-GR" sz="3100" dirty="0"/>
              <a:t> </a:t>
            </a:r>
            <a:r>
              <a:rPr lang="el-GR" sz="3100" dirty="0" err="1"/>
              <a:t>ζῆλος</a:t>
            </a:r>
            <a:r>
              <a:rPr lang="el-GR" sz="3100" dirty="0"/>
              <a:t> </a:t>
            </a:r>
            <a:r>
              <a:rPr lang="el-GR" sz="3100" dirty="0" err="1"/>
              <a:t>διωχθεῖσαι</a:t>
            </a:r>
            <a:r>
              <a:rPr lang="el-GR" sz="3100" dirty="0"/>
              <a:t> </a:t>
            </a:r>
            <a:r>
              <a:rPr lang="el-GR" sz="3100" dirty="0" err="1"/>
              <a:t>γυναῖκες</a:t>
            </a:r>
            <a:r>
              <a:rPr lang="el-GR" sz="3100" dirty="0"/>
              <a:t> </a:t>
            </a:r>
            <a:r>
              <a:rPr lang="el-GR" sz="2700" b="1" dirty="0" err="1"/>
              <a:t>Δαναΐδες</a:t>
            </a:r>
            <a:r>
              <a:rPr lang="el-GR" sz="2700" b="1" dirty="0"/>
              <a:t> </a:t>
            </a:r>
            <a:r>
              <a:rPr lang="el-GR" sz="2700" b="1" dirty="0" err="1"/>
              <a:t>καὶ</a:t>
            </a:r>
            <a:r>
              <a:rPr lang="el-GR" sz="2700" b="1" dirty="0"/>
              <a:t> </a:t>
            </a:r>
            <a:r>
              <a:rPr lang="el-GR" sz="2700" b="1" dirty="0" err="1"/>
              <a:t>Δίρκαι</a:t>
            </a:r>
            <a:r>
              <a:rPr lang="el-GR" sz="2700" b="1" dirty="0"/>
              <a:t> </a:t>
            </a:r>
            <a:r>
              <a:rPr lang="el-GR" sz="2700" dirty="0" err="1"/>
              <a:t>αἰκίσματα</a:t>
            </a:r>
            <a:r>
              <a:rPr lang="el-GR" sz="2700" dirty="0"/>
              <a:t> </a:t>
            </a:r>
            <a:r>
              <a:rPr lang="el-GR" sz="2700" dirty="0" err="1"/>
              <a:t>δεινὰ</a:t>
            </a:r>
            <a:r>
              <a:rPr lang="el-GR" sz="2700" dirty="0"/>
              <a:t> </a:t>
            </a:r>
            <a:r>
              <a:rPr lang="el-GR" sz="2700" dirty="0" err="1"/>
              <a:t>καὶ</a:t>
            </a:r>
            <a:r>
              <a:rPr lang="el-GR" sz="2700" dirty="0"/>
              <a:t> </a:t>
            </a:r>
            <a:r>
              <a:rPr lang="el-GR" sz="2700" dirty="0" err="1"/>
              <a:t>ἀνόσια</a:t>
            </a:r>
            <a:r>
              <a:rPr lang="el-GR" sz="2700" dirty="0"/>
              <a:t> </a:t>
            </a:r>
            <a:r>
              <a:rPr lang="el-GR" sz="2700" dirty="0" err="1"/>
              <a:t>παθοῦσαι</a:t>
            </a:r>
            <a:r>
              <a:rPr lang="el-GR" sz="2700" dirty="0"/>
              <a:t> </a:t>
            </a:r>
            <a:r>
              <a:rPr lang="el-GR" sz="2700" dirty="0" err="1"/>
              <a:t>ἐπὶ</a:t>
            </a:r>
            <a:r>
              <a:rPr lang="el-GR" sz="2700" dirty="0"/>
              <a:t> </a:t>
            </a:r>
            <a:r>
              <a:rPr lang="el-GR" sz="2700" dirty="0" err="1"/>
              <a:t>τὸν</a:t>
            </a:r>
            <a:r>
              <a:rPr lang="el-GR" sz="2700" dirty="0"/>
              <a:t> </a:t>
            </a:r>
            <a:r>
              <a:rPr lang="el-GR" sz="2700" dirty="0" err="1"/>
              <a:t>τῆς</a:t>
            </a:r>
            <a:r>
              <a:rPr lang="el-GR" sz="2700" dirty="0"/>
              <a:t> </a:t>
            </a:r>
            <a:r>
              <a:rPr lang="el-GR" sz="2700" dirty="0" err="1"/>
              <a:t>πίστεως</a:t>
            </a:r>
            <a:r>
              <a:rPr lang="el-GR" sz="2700" dirty="0"/>
              <a:t> </a:t>
            </a:r>
            <a:r>
              <a:rPr lang="el-GR" sz="2700" dirty="0" err="1"/>
              <a:t>βέβαιον</a:t>
            </a:r>
            <a:r>
              <a:rPr lang="el-GR" sz="2700" dirty="0"/>
              <a:t> </a:t>
            </a:r>
            <a:r>
              <a:rPr lang="el-GR" sz="2700" dirty="0" err="1"/>
              <a:t>δρόμον</a:t>
            </a:r>
            <a:r>
              <a:rPr lang="el-GR" sz="2700" dirty="0"/>
              <a:t> </a:t>
            </a:r>
            <a:r>
              <a:rPr lang="el-GR" sz="2700" dirty="0" err="1"/>
              <a:t>κατήντησαν</a:t>
            </a:r>
            <a:r>
              <a:rPr lang="el-GR" sz="2700" dirty="0"/>
              <a:t> </a:t>
            </a:r>
            <a:r>
              <a:rPr lang="el-GR" sz="2700" dirty="0" err="1"/>
              <a:t>καὶ</a:t>
            </a:r>
            <a:r>
              <a:rPr lang="el-GR" sz="2700" dirty="0"/>
              <a:t> </a:t>
            </a:r>
            <a:r>
              <a:rPr lang="el-GR" sz="2700" dirty="0" err="1"/>
              <a:t>ἔλαβον</a:t>
            </a:r>
            <a:r>
              <a:rPr lang="el-GR" sz="2700" dirty="0"/>
              <a:t> </a:t>
            </a:r>
            <a:r>
              <a:rPr lang="el-GR" sz="2700" dirty="0" err="1"/>
              <a:t>γέρας</a:t>
            </a:r>
            <a:r>
              <a:rPr lang="el-GR" sz="2700" dirty="0"/>
              <a:t> </a:t>
            </a:r>
            <a:r>
              <a:rPr lang="el-GR" sz="2700" dirty="0" err="1"/>
              <a:t>γενναῖον</a:t>
            </a:r>
            <a:r>
              <a:rPr lang="el-GR" sz="2700" dirty="0"/>
              <a:t> </a:t>
            </a:r>
            <a:r>
              <a:rPr lang="el-GR" sz="2700" dirty="0" err="1"/>
              <a:t>αἱ</a:t>
            </a:r>
            <a:r>
              <a:rPr lang="el-GR" sz="2700" dirty="0"/>
              <a:t> </a:t>
            </a:r>
            <a:r>
              <a:rPr lang="el-GR" sz="2700" dirty="0" err="1"/>
              <a:t>ἀσθενεῖς</a:t>
            </a:r>
            <a:r>
              <a:rPr lang="el-GR" sz="2700" dirty="0"/>
              <a:t> </a:t>
            </a:r>
            <a:r>
              <a:rPr lang="el-GR" sz="2700" dirty="0" err="1"/>
              <a:t>τῷ</a:t>
            </a:r>
            <a:r>
              <a:rPr lang="el-GR" sz="2700" dirty="0"/>
              <a:t> </a:t>
            </a:r>
            <a:r>
              <a:rPr lang="el-GR" sz="2700" dirty="0" err="1"/>
              <a:t>σώματι</a:t>
            </a:r>
            <a:r>
              <a:rPr lang="el-GR" sz="2700" dirty="0"/>
              <a:t> </a:t>
            </a:r>
            <a:r>
              <a:rPr lang="en-US" sz="3100" dirty="0"/>
              <a:t>(</a:t>
            </a:r>
            <a:r>
              <a:rPr lang="el-GR" sz="3100" dirty="0"/>
              <a:t>Α΄ </a:t>
            </a:r>
            <a:r>
              <a:rPr lang="el-GR" sz="3100" dirty="0" err="1"/>
              <a:t>Κλήμ</a:t>
            </a:r>
            <a:r>
              <a:rPr lang="el-GR" sz="3100" dirty="0"/>
              <a:t>.</a:t>
            </a:r>
            <a:r>
              <a:rPr lang="en-US" sz="3100" dirty="0"/>
              <a:t> 6:</a:t>
            </a:r>
            <a:r>
              <a:rPr lang="el-GR" sz="3100" dirty="0"/>
              <a:t>2</a:t>
            </a:r>
            <a:r>
              <a:rPr lang="en-US" sz="3100" dirty="0"/>
              <a:t>)</a:t>
            </a:r>
            <a:br>
              <a:rPr lang="el-GR" dirty="0"/>
            </a:br>
            <a:br>
              <a:rPr lang="el-GR" dirty="0"/>
            </a:br>
            <a:r>
              <a:rPr lang="el-GR" dirty="0" err="1"/>
              <a:t>Πρβλ</a:t>
            </a:r>
            <a:r>
              <a:rPr lang="el-GR" dirty="0"/>
              <a:t>. </a:t>
            </a:r>
            <a:r>
              <a:rPr lang="el-GR" dirty="0" err="1"/>
              <a:t>ἐσχάτους</a:t>
            </a:r>
            <a:r>
              <a:rPr lang="el-GR" dirty="0"/>
              <a:t> </a:t>
            </a:r>
            <a:r>
              <a:rPr lang="el-GR" dirty="0" err="1"/>
              <a:t>ἀπέδειξεν</a:t>
            </a:r>
            <a:r>
              <a:rPr lang="el-GR" dirty="0"/>
              <a:t> </a:t>
            </a:r>
            <a:r>
              <a:rPr lang="el-GR" dirty="0" err="1"/>
              <a:t>ὡς</a:t>
            </a:r>
            <a:r>
              <a:rPr lang="el-GR" dirty="0"/>
              <a:t> </a:t>
            </a:r>
            <a:r>
              <a:rPr lang="el-GR" dirty="0" err="1"/>
              <a:t>ἐπιθανατίους</a:t>
            </a:r>
            <a:r>
              <a:rPr lang="el-GR" dirty="0"/>
              <a:t>, </a:t>
            </a:r>
            <a:r>
              <a:rPr lang="el-GR" dirty="0" err="1"/>
              <a:t>ὅτι</a:t>
            </a:r>
            <a:r>
              <a:rPr lang="el-GR" dirty="0"/>
              <a:t> </a:t>
            </a:r>
            <a:r>
              <a:rPr lang="el-GR" b="1" dirty="0" err="1"/>
              <a:t>Θέατρον</a:t>
            </a:r>
            <a:r>
              <a:rPr lang="el-GR" dirty="0"/>
              <a:t> </a:t>
            </a:r>
            <a:r>
              <a:rPr lang="el-GR" dirty="0" err="1"/>
              <a:t>ἐγενήθημεν</a:t>
            </a:r>
            <a:r>
              <a:rPr lang="el-GR" dirty="0"/>
              <a:t> </a:t>
            </a:r>
            <a:r>
              <a:rPr lang="el-GR" dirty="0" err="1"/>
              <a:t>τῷ</a:t>
            </a:r>
            <a:r>
              <a:rPr lang="el-GR" dirty="0"/>
              <a:t> </a:t>
            </a:r>
            <a:r>
              <a:rPr lang="el-GR" dirty="0" err="1"/>
              <a:t>κόσμῳ</a:t>
            </a:r>
            <a:r>
              <a:rPr lang="el-GR" dirty="0"/>
              <a:t> </a:t>
            </a:r>
            <a:r>
              <a:rPr lang="el-GR" dirty="0" err="1"/>
              <a:t>καὶ</a:t>
            </a:r>
            <a:r>
              <a:rPr lang="el-GR" dirty="0"/>
              <a:t> </a:t>
            </a:r>
            <a:r>
              <a:rPr lang="el-GR" dirty="0" err="1"/>
              <a:t>ἀγγέλοις</a:t>
            </a:r>
            <a:r>
              <a:rPr lang="el-GR" dirty="0"/>
              <a:t> </a:t>
            </a:r>
            <a:r>
              <a:rPr lang="el-GR" dirty="0" err="1"/>
              <a:t>καὶ</a:t>
            </a:r>
            <a:r>
              <a:rPr lang="el-GR" dirty="0"/>
              <a:t> </a:t>
            </a:r>
            <a:r>
              <a:rPr lang="el-GR" dirty="0" err="1"/>
              <a:t>ἀνθρώποις</a:t>
            </a:r>
            <a:r>
              <a:rPr lang="el-GR" dirty="0"/>
              <a:t> </a:t>
            </a:r>
            <a:r>
              <a:rPr lang="en-US" dirty="0"/>
              <a:t>(</a:t>
            </a:r>
            <a:r>
              <a:rPr lang="el-GR" dirty="0" err="1"/>
              <a:t>Α’Κορ</a:t>
            </a:r>
            <a:r>
              <a:rPr lang="el-GR" dirty="0"/>
              <a:t>.</a:t>
            </a:r>
            <a:r>
              <a:rPr lang="en-US" dirty="0"/>
              <a:t>4:</a:t>
            </a:r>
            <a:r>
              <a:rPr lang="el-GR" dirty="0"/>
              <a:t>9</a:t>
            </a:r>
            <a:r>
              <a:rPr lang="en-US" dirty="0"/>
              <a:t>)</a:t>
            </a:r>
            <a:br>
              <a:rPr lang="el-GR" dirty="0"/>
            </a:br>
            <a:r>
              <a:rPr lang="el-GR" dirty="0"/>
              <a:t>  </a:t>
            </a:r>
            <a:br>
              <a:rPr lang="el-GR" dirty="0"/>
            </a:br>
            <a:br>
              <a:rPr lang="el-GR" dirty="0"/>
            </a:br>
            <a:r>
              <a:rPr lang="el-GR" dirty="0"/>
              <a:t>+ </a:t>
            </a:r>
            <a:r>
              <a:rPr lang="el-GR" dirty="0" err="1"/>
              <a:t>Θυέστεια</a:t>
            </a:r>
            <a:r>
              <a:rPr lang="el-GR" dirty="0"/>
              <a:t> Δείπνα +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Πυθαγόρας </a:t>
            </a:r>
          </a:p>
        </p:txBody>
      </p:sp>
      <p:pic>
        <p:nvPicPr>
          <p:cNvPr id="2050" name="Picture 2"/>
          <p:cNvPicPr>
            <a:picLocks noGrp="1" noChangeAspect="1" noChangeArrowheads="1"/>
          </p:cNvPicPr>
          <p:nvPr>
            <p:ph idx="1"/>
          </p:nvPr>
        </p:nvPicPr>
        <p:blipFill>
          <a:blip r:embed="rId2" cstate="print"/>
          <a:srcRect l="59922" t="22281" r="3999" b="17773"/>
          <a:stretch>
            <a:fillRect/>
          </a:stretch>
        </p:blipFill>
        <p:spPr bwMode="auto">
          <a:xfrm>
            <a:off x="1475656" y="2132856"/>
            <a:ext cx="5184576" cy="4666118"/>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Αντί Επιλόγου</a:t>
            </a:r>
          </a:p>
        </p:txBody>
      </p:sp>
      <p:sp>
        <p:nvSpPr>
          <p:cNvPr id="3" name="2 - Θέση περιεχομένου"/>
          <p:cNvSpPr>
            <a:spLocks noGrp="1"/>
          </p:cNvSpPr>
          <p:nvPr>
            <p:ph idx="1"/>
          </p:nvPr>
        </p:nvSpPr>
        <p:spPr/>
        <p:txBody>
          <a:bodyPr/>
          <a:lstStyle/>
          <a:p>
            <a:pPr algn="just"/>
            <a:r>
              <a:rPr lang="el-GR" i="1" baseline="30000" dirty="0" err="1"/>
              <a:t>Εκκλησιαστης</a:t>
            </a:r>
            <a:r>
              <a:rPr lang="el-GR" i="1" baseline="30000" dirty="0"/>
              <a:t> 12</a:t>
            </a:r>
            <a:r>
              <a:rPr lang="el-GR" i="1" dirty="0"/>
              <a:t> Ακόμη μια προειδοποίηση στον αναγνώστη: </a:t>
            </a:r>
            <a:r>
              <a:rPr lang="el-GR" b="1" i="1" dirty="0"/>
              <a:t>Μάθε</a:t>
            </a:r>
            <a:r>
              <a:rPr lang="el-GR" i="1" dirty="0"/>
              <a:t> γιε μου πως έχουν γραφτεί πολλά βιβλία: </a:t>
            </a:r>
            <a:r>
              <a:rPr lang="el-GR" b="1" i="1" dirty="0"/>
              <a:t>τέλος δεν έχουν</a:t>
            </a:r>
            <a:r>
              <a:rPr lang="el-GR" i="1" dirty="0"/>
              <a:t>. Μα η πολλή σκέψη εξουθενώνει. …</a:t>
            </a:r>
          </a:p>
          <a:p>
            <a:pPr algn="just"/>
            <a:r>
              <a:rPr lang="en-US" dirty="0"/>
              <a:t> </a:t>
            </a:r>
            <a:r>
              <a:rPr lang="el-GR" dirty="0"/>
              <a:t>Β+Γ </a:t>
            </a:r>
            <a:r>
              <a:rPr lang="el-GR" dirty="0" err="1"/>
              <a:t>Καθολ</a:t>
            </a:r>
            <a:r>
              <a:rPr lang="el-GR" dirty="0"/>
              <a:t>. Ιωάννη </a:t>
            </a:r>
            <a:r>
              <a:rPr lang="el-GR" i="1" dirty="0" err="1"/>
              <a:t>Πολλὰ</a:t>
            </a:r>
            <a:r>
              <a:rPr lang="el-GR" i="1" dirty="0"/>
              <a:t> </a:t>
            </a:r>
            <a:r>
              <a:rPr lang="el-GR" i="1" dirty="0" err="1"/>
              <a:t>ἔχων</a:t>
            </a:r>
            <a:r>
              <a:rPr lang="el-GR" i="1" dirty="0"/>
              <a:t> </a:t>
            </a:r>
            <a:r>
              <a:rPr lang="el-GR" i="1" dirty="0" err="1"/>
              <a:t>ὑμῖν</a:t>
            </a:r>
            <a:r>
              <a:rPr lang="el-GR" i="1" dirty="0"/>
              <a:t> </a:t>
            </a:r>
            <a:r>
              <a:rPr lang="el-GR" i="1" dirty="0" err="1"/>
              <a:t>γράφειν</a:t>
            </a:r>
            <a:r>
              <a:rPr lang="el-GR" i="1" dirty="0"/>
              <a:t> </a:t>
            </a:r>
            <a:r>
              <a:rPr lang="el-GR" i="1" dirty="0" err="1"/>
              <a:t>οὐκ</a:t>
            </a:r>
            <a:r>
              <a:rPr lang="el-GR" i="1" dirty="0"/>
              <a:t> </a:t>
            </a:r>
            <a:r>
              <a:rPr lang="el-GR" i="1" dirty="0" err="1"/>
              <a:t>ἐβουλήθην</a:t>
            </a:r>
            <a:r>
              <a:rPr lang="el-GR" i="1" dirty="0"/>
              <a:t> </a:t>
            </a:r>
            <a:r>
              <a:rPr lang="el-GR" i="1" dirty="0" err="1"/>
              <a:t>διὰ</a:t>
            </a:r>
            <a:r>
              <a:rPr lang="el-GR" i="1" dirty="0"/>
              <a:t> </a:t>
            </a:r>
            <a:r>
              <a:rPr lang="el-GR" i="1" dirty="0" err="1"/>
              <a:t>χάρτου</a:t>
            </a:r>
            <a:r>
              <a:rPr lang="el-GR" i="1" dirty="0"/>
              <a:t> </a:t>
            </a:r>
            <a:r>
              <a:rPr lang="el-GR" i="1" dirty="0" err="1"/>
              <a:t>καὶ</a:t>
            </a:r>
            <a:r>
              <a:rPr lang="el-GR" i="1" dirty="0"/>
              <a:t> </a:t>
            </a:r>
            <a:r>
              <a:rPr lang="el-GR" i="1" dirty="0" err="1"/>
              <a:t>μέλανος</a:t>
            </a:r>
            <a:r>
              <a:rPr lang="el-GR" i="1" dirty="0"/>
              <a:t>, </a:t>
            </a:r>
            <a:r>
              <a:rPr lang="el-GR" i="1" dirty="0" err="1"/>
              <a:t>ἀλλὰ</a:t>
            </a:r>
            <a:r>
              <a:rPr lang="el-GR" i="1" dirty="0"/>
              <a:t> </a:t>
            </a:r>
            <a:r>
              <a:rPr lang="el-GR" i="1" dirty="0" err="1"/>
              <a:t>ἐλπίζω</a:t>
            </a:r>
            <a:r>
              <a:rPr lang="el-GR" i="1" dirty="0"/>
              <a:t> </a:t>
            </a:r>
            <a:r>
              <a:rPr lang="el-GR" i="1" dirty="0" err="1"/>
              <a:t>γενέσθαι</a:t>
            </a:r>
            <a:r>
              <a:rPr lang="el-GR" i="1" dirty="0"/>
              <a:t> </a:t>
            </a:r>
            <a:r>
              <a:rPr lang="el-GR" i="1" dirty="0" err="1"/>
              <a:t>πρὸς</a:t>
            </a:r>
            <a:r>
              <a:rPr lang="el-GR" i="1" dirty="0"/>
              <a:t> </a:t>
            </a:r>
            <a:r>
              <a:rPr lang="el-GR" i="1" dirty="0" err="1"/>
              <a:t>ὑμᾶς</a:t>
            </a:r>
            <a:r>
              <a:rPr lang="el-GR" i="1" dirty="0"/>
              <a:t> </a:t>
            </a:r>
            <a:r>
              <a:rPr lang="el-GR" i="1" dirty="0" err="1"/>
              <a:t>καὶ</a:t>
            </a:r>
            <a:r>
              <a:rPr lang="el-GR" i="1" dirty="0"/>
              <a:t> </a:t>
            </a:r>
            <a:r>
              <a:rPr lang="el-GR" i="1" dirty="0" err="1"/>
              <a:t>στόμα</a:t>
            </a:r>
            <a:r>
              <a:rPr lang="el-GR" i="1" dirty="0"/>
              <a:t> </a:t>
            </a:r>
            <a:r>
              <a:rPr lang="el-GR" i="1" dirty="0" err="1"/>
              <a:t>πρὸς</a:t>
            </a:r>
            <a:r>
              <a:rPr lang="el-GR" i="1" dirty="0"/>
              <a:t> </a:t>
            </a:r>
            <a:r>
              <a:rPr lang="el-GR" i="1" dirty="0" err="1"/>
              <a:t>στόμα</a:t>
            </a:r>
            <a:r>
              <a:rPr lang="el-GR" i="1" dirty="0"/>
              <a:t> </a:t>
            </a:r>
            <a:r>
              <a:rPr lang="el-GR" i="1" dirty="0" err="1"/>
              <a:t>λαλῆσαι</a:t>
            </a:r>
            <a:r>
              <a:rPr lang="el-GR" i="1" dirty="0"/>
              <a:t>, </a:t>
            </a:r>
            <a:r>
              <a:rPr lang="el-GR" i="1" dirty="0" err="1"/>
              <a:t>ἵνα</a:t>
            </a:r>
            <a:r>
              <a:rPr lang="el-GR" i="1" dirty="0"/>
              <a:t> ἡ </a:t>
            </a:r>
            <a:r>
              <a:rPr lang="el-GR" i="1" dirty="0" err="1"/>
              <a:t>χαρὰ</a:t>
            </a:r>
            <a:r>
              <a:rPr lang="el-GR" i="1" dirty="0"/>
              <a:t> </a:t>
            </a:r>
            <a:r>
              <a:rPr lang="el-GR" i="1" dirty="0" err="1"/>
              <a:t>ἡμῶν</a:t>
            </a:r>
            <a:r>
              <a:rPr lang="el-GR" i="1" dirty="0"/>
              <a:t> </a:t>
            </a:r>
            <a:r>
              <a:rPr lang="el-GR" i="1" dirty="0" err="1"/>
              <a:t>πεπληρωμένη</a:t>
            </a:r>
            <a:r>
              <a:rPr lang="el-GR" i="1" dirty="0"/>
              <a:t> ᾖ</a:t>
            </a:r>
            <a:r>
              <a:rPr lang="el-GR" dirty="0"/>
              <a:t>. </a:t>
            </a:r>
            <a:r>
              <a:rPr lang="en-US" dirty="0"/>
              <a:t>(2Jo 1:12)</a:t>
            </a:r>
            <a:endParaRPr lang="el-GR" i="1" dirty="0"/>
          </a:p>
          <a:p>
            <a:pPr algn="just"/>
            <a:endParaRPr lang="el-GR" i="1" dirty="0"/>
          </a:p>
          <a:p>
            <a:pPr algn="just">
              <a:buNone/>
            </a:pPr>
            <a:endParaRPr lang="el-GR" dirty="0"/>
          </a:p>
          <a:p>
            <a:endParaRPr lang="el-G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5400000">
            <a:off x="6624227" y="368662"/>
            <a:ext cx="864097" cy="3528392"/>
          </a:xfrm>
        </p:spPr>
        <p:txBody>
          <a:bodyPr/>
          <a:lstStyle/>
          <a:p>
            <a:r>
              <a:rPr lang="el-GR" dirty="0"/>
              <a:t>Ειρωνεία και Τραγωδία</a:t>
            </a:r>
          </a:p>
        </p:txBody>
      </p:sp>
      <p:sp>
        <p:nvSpPr>
          <p:cNvPr id="4" name="3 - Θέση κειμένου"/>
          <p:cNvSpPr>
            <a:spLocks noGrp="1"/>
          </p:cNvSpPr>
          <p:nvPr>
            <p:ph type="body" sz="half" idx="2"/>
          </p:nvPr>
        </p:nvSpPr>
        <p:spPr>
          <a:xfrm>
            <a:off x="5364088" y="2348880"/>
            <a:ext cx="3315155" cy="3441917"/>
          </a:xfrm>
        </p:spPr>
        <p:txBody>
          <a:bodyPr/>
          <a:lstStyle/>
          <a:p>
            <a:endParaRPr lang="el-GR" dirty="0"/>
          </a:p>
        </p:txBody>
      </p:sp>
      <p:pic>
        <p:nvPicPr>
          <p:cNvPr id="1026" name="Picture 2" descr="Charlie Hebdo: What to Know About the New Cover | Time"/>
          <p:cNvPicPr>
            <a:picLocks noGrp="1" noChangeAspect="1" noChangeArrowheads="1"/>
          </p:cNvPicPr>
          <p:nvPr>
            <p:ph type="pic" idx="1"/>
          </p:nvPr>
        </p:nvPicPr>
        <p:blipFill>
          <a:blip r:embed="rId2" cstate="print"/>
          <a:srcRect t="12617" b="12617"/>
          <a:stretch>
            <a:fillRect/>
          </a:stretch>
        </p:blipFill>
        <p:spPr bwMode="auto">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556792"/>
            <a:ext cx="8229600" cy="1066800"/>
          </a:xfrm>
        </p:spPr>
        <p:txBody>
          <a:bodyPr>
            <a:normAutofit fontScale="90000"/>
          </a:bodyPr>
          <a:lstStyle/>
          <a:p>
            <a:pPr lvl="0" algn="just"/>
            <a:br>
              <a:rPr lang="el-GR" b="1" dirty="0"/>
            </a:br>
            <a:r>
              <a:rPr lang="el-GR" b="1" dirty="0"/>
              <a:t>Καλόγερος της «</a:t>
            </a:r>
            <a:r>
              <a:rPr lang="el-GR" b="1" dirty="0" err="1"/>
              <a:t>Θράκης»Ρίζες</a:t>
            </a:r>
            <a:r>
              <a:rPr lang="el-GR" b="1" dirty="0"/>
              <a:t> της τραγωδίας </a:t>
            </a:r>
            <a:r>
              <a:rPr lang="el-GR" b="1" i="1" u="sng" dirty="0"/>
              <a:t>και</a:t>
            </a:r>
            <a:r>
              <a:rPr lang="el-GR" b="1" dirty="0"/>
              <a:t> της κωμωδίας: </a:t>
            </a:r>
            <a:br>
              <a:rPr lang="el-GR" b="1" dirty="0"/>
            </a:br>
            <a:r>
              <a:rPr lang="el-GR" b="1" dirty="0"/>
              <a:t>«αλλαγή» - μέθη - γονιμότητα</a:t>
            </a: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323528" y="2492896"/>
            <a:ext cx="4176464" cy="5112568"/>
          </a:xfrm>
        </p:spPr>
        <p:txBody>
          <a:bodyPr>
            <a:normAutofit/>
          </a:bodyPr>
          <a:lstStyle/>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6562" name="Picture 2" descr="Ο Καλόγερος – Ένα πολυσήμαντο θρακικό έθιμο | Pontos News"/>
          <p:cNvPicPr>
            <a:picLocks noChangeAspect="1" noChangeArrowheads="1"/>
          </p:cNvPicPr>
          <p:nvPr/>
        </p:nvPicPr>
        <p:blipFill>
          <a:blip r:embed="rId2" cstate="print"/>
          <a:srcRect/>
          <a:stretch>
            <a:fillRect/>
          </a:stretch>
        </p:blipFill>
        <p:spPr bwMode="auto">
          <a:xfrm>
            <a:off x="0" y="2564904"/>
            <a:ext cx="9144000" cy="3312368"/>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5733256"/>
            <a:ext cx="8013576" cy="850776"/>
          </a:xfrm>
        </p:spPr>
        <p:txBody>
          <a:bodyPr>
            <a:normAutofit fontScale="90000"/>
          </a:bodyPr>
          <a:lstStyle/>
          <a:p>
            <a:r>
              <a:rPr lang="el-GR" i="1" dirty="0"/>
              <a:t>Χριστός</a:t>
            </a:r>
            <a:r>
              <a:rPr lang="el-GR" dirty="0"/>
              <a:t> Παντοκράτωρ -αγιογραφία του 6ου αιώνα της Μονής του </a:t>
            </a:r>
            <a:r>
              <a:rPr lang="el-GR" i="1" dirty="0"/>
              <a:t>Σινά</a:t>
            </a:r>
            <a:endParaRPr lang="el-GR" dirty="0"/>
          </a:p>
        </p:txBody>
      </p:sp>
      <p:pic>
        <p:nvPicPr>
          <p:cNvPr id="4" name="3 - Θέση περιεχομένου" descr="Spas_vsederzhitel_sinay.jpg"/>
          <p:cNvPicPr>
            <a:picLocks noGrp="1" noChangeAspect="1"/>
          </p:cNvPicPr>
          <p:nvPr>
            <p:ph idx="1"/>
          </p:nvPr>
        </p:nvPicPr>
        <p:blipFill>
          <a:blip r:embed="rId2" cstate="print"/>
          <a:stretch>
            <a:fillRect/>
          </a:stretch>
        </p:blipFill>
        <p:spPr>
          <a:xfrm>
            <a:off x="3275856" y="836712"/>
            <a:ext cx="2452406" cy="4742062"/>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a:t>Άγιος του «Χαμόγελου»</a:t>
            </a:r>
            <a:br>
              <a:rPr lang="el-GR" b="1" dirty="0"/>
            </a:br>
            <a:br>
              <a:rPr lang="el-GR" dirty="0"/>
            </a:br>
            <a:br>
              <a:rPr lang="en-US" dirty="0"/>
            </a:br>
            <a:endParaRPr lang="el-GR" dirty="0"/>
          </a:p>
        </p:txBody>
      </p:sp>
      <p:sp>
        <p:nvSpPr>
          <p:cNvPr id="3" name="2 - Θέση περιεχομένου"/>
          <p:cNvSpPr>
            <a:spLocks noGrp="1"/>
          </p:cNvSpPr>
          <p:nvPr>
            <p:ph idx="1"/>
          </p:nvPr>
        </p:nvSpPr>
        <p:spPr>
          <a:xfrm>
            <a:off x="323528" y="1412776"/>
            <a:ext cx="4176464" cy="5112568"/>
          </a:xfrm>
        </p:spPr>
        <p:txBody>
          <a:bodyPr>
            <a:normAutofit/>
          </a:bodyPr>
          <a:lstStyle/>
          <a:p>
            <a:pPr lvl="0"/>
            <a:endParaRPr lang="de-DE" i="1" dirty="0"/>
          </a:p>
          <a:p>
            <a:pPr algn="just"/>
            <a:endParaRPr lang="en-US" dirty="0"/>
          </a:p>
          <a:p>
            <a:pPr algn="just"/>
            <a:endParaRPr lang="en-US" dirty="0"/>
          </a:p>
        </p:txBody>
      </p:sp>
      <p:sp>
        <p:nvSpPr>
          <p:cNvPr id="34818" name="AutoShape 2" descr="7 ευεργετικά οφέλη του γέλιου στον οργανισμό! | Typosthes"/>
          <p:cNvSpPr>
            <a:spLocks noChangeAspect="1" noChangeArrowheads="1"/>
          </p:cNvSpPr>
          <p:nvPr/>
        </p:nvSpPr>
        <p:spPr bwMode="auto">
          <a:xfrm>
            <a:off x="155575"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6" name="Picture 2" descr="Ο άγιος Πορφύριος και οι μοναχές - Ο άγιος Πορφύριος και οι μοναχές"/>
          <p:cNvPicPr>
            <a:picLocks noChangeAspect="1" noChangeArrowheads="1"/>
          </p:cNvPicPr>
          <p:nvPr/>
        </p:nvPicPr>
        <p:blipFill>
          <a:blip r:embed="rId2" cstate="print"/>
          <a:srcRect/>
          <a:stretch>
            <a:fillRect/>
          </a:stretch>
        </p:blipFill>
        <p:spPr bwMode="auto">
          <a:xfrm>
            <a:off x="539552" y="1484784"/>
            <a:ext cx="7200800" cy="4926864"/>
          </a:xfrm>
          <a:prstGeom prst="rect">
            <a:avLst/>
          </a:prstGeom>
          <a:noFill/>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4855</TotalTime>
  <Words>4107</Words>
  <Application>Microsoft Office PowerPoint</Application>
  <PresentationFormat>Προβολή στην οθόνη (4:3)</PresentationFormat>
  <Paragraphs>355</Paragraphs>
  <Slides>55</Slides>
  <Notes>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55</vt:i4>
      </vt:variant>
    </vt:vector>
  </HeadingPairs>
  <TitlesOfParts>
    <vt:vector size="62" baseType="lpstr">
      <vt:lpstr>Arial</vt:lpstr>
      <vt:lpstr>Calibri</vt:lpstr>
      <vt:lpstr>Georgia</vt:lpstr>
      <vt:lpstr>Tahoma</vt:lpstr>
      <vt:lpstr>Trebuchet MS</vt:lpstr>
      <vt:lpstr>Wingdings 2</vt:lpstr>
      <vt:lpstr>Αστικό</vt:lpstr>
      <vt:lpstr>ΓΕΛΙΟ, ΧΙΟΥΜΟΡ και ΙΗΣΟΥΣ ΧΡΙΣΤΟΣ   </vt:lpstr>
      <vt:lpstr>   Το «Όνομα του Ρόδου» και άγ. Βασίλειος   </vt:lpstr>
      <vt:lpstr>   Όνομα Ρόδου και άγ. Βασίλειος   </vt:lpstr>
      <vt:lpstr> </vt:lpstr>
      <vt:lpstr>Νίτσε 2</vt:lpstr>
      <vt:lpstr>Ειρωνεία και Τραγωδία</vt:lpstr>
      <vt:lpstr> Καλόγερος της «Θράκης»Ρίζες της τραγωδίας και της κωμωδίας:  «αλλαγή» - μέθη - γονιμότητα   </vt:lpstr>
      <vt:lpstr>Χριστός Παντοκράτωρ -αγιογραφία του 6ου αιώνα της Μονής του Σινά</vt:lpstr>
      <vt:lpstr>Άγιος του «Χαμόγελου»   </vt:lpstr>
      <vt:lpstr>Άγιοι εκ Μίμων – «Μαρτυρολόγιο Θεάτρου» https://www.avgi.gr/tehnes/326268_mimoi-agioi    </vt:lpstr>
      <vt:lpstr>Εσείς είστε το Άλας της Γης !!!   Λούθηρος: Witz (+Weisheit – Geschmack)</vt:lpstr>
      <vt:lpstr>Ερωτήσεων … Συνέχεια!</vt:lpstr>
      <vt:lpstr>ΤΟ ΧΑΜΟΓΕΛΟ ΣΤΟΝ ΙΣΡΑΗΛ   </vt:lpstr>
      <vt:lpstr> </vt:lpstr>
      <vt:lpstr>C.H. Gordon, ὀαριστύς </vt:lpstr>
      <vt:lpstr> </vt:lpstr>
      <vt:lpstr>Felix Nussbaum “Maler im Atelier”  1906-1944 Auschwitz</vt:lpstr>
      <vt:lpstr>   Φίλων και Γέλιο (Aβραάμ 1:201-209)    </vt:lpstr>
      <vt:lpstr>   Φίλων και Γέλιο 2   </vt:lpstr>
      <vt:lpstr>   Φίλων και Γέλιο 3   </vt:lpstr>
      <vt:lpstr>Εσθήρ - Πουρίμ   </vt:lpstr>
      <vt:lpstr>Εισαγωγικοί Στίχοι Ψαλτηρίου: Αγαλλίαση εν τρόμω </vt:lpstr>
      <vt:lpstr>Φιλολογικά Είδη Ισραήλ</vt:lpstr>
      <vt:lpstr>ΤΟ ΧΑΜΟΓΕΛΟ ΣΤΗΝ ΕΛΛΗΝΙΚΗ ΑΡΧΑΙΟΤΗΤΑ   </vt:lpstr>
      <vt:lpstr>           </vt:lpstr>
      <vt:lpstr>Ανατομία του «Χαμόγελου»    </vt:lpstr>
      <vt:lpstr>Παρουσίαση του PowerPoint</vt:lpstr>
      <vt:lpstr>Είδη Γέλιου</vt:lpstr>
      <vt:lpstr>ΣΠΑΡΤΗ ΚΑΙ ΓΕΛΙΟ - ΜΕΓΑΡΙΚΗ ΦΑΡΣΑ</vt:lpstr>
      <vt:lpstr>Αθήναι</vt:lpstr>
      <vt:lpstr>Αθήναι 2</vt:lpstr>
      <vt:lpstr>ΤΟ ΧΑΜΟΓΕΛΟ ΣΤΑ ΑΥΤΟΚΡΑΤΟΡΙΚΑ ΧΡΟΝΙΑ   </vt:lpstr>
      <vt:lpstr>Παρουσίαση του PowerPoint</vt:lpstr>
      <vt:lpstr>Παρουσίαση του PowerPoint</vt:lpstr>
      <vt:lpstr>Παρουσίαση του PowerPoint</vt:lpstr>
      <vt:lpstr>Αθανασιάδη Πολύμνια https://www.blod.gr/lectures/airesis-kai-osmosi-stin-ellinoromaiki-oikoumeni/ </vt:lpstr>
      <vt:lpstr>1ος π. Χ. – 2ος μ. Χ.</vt:lpstr>
      <vt:lpstr>           </vt:lpstr>
      <vt:lpstr>ΧΙΟΥΜΟΡ και ΙΗΣΟΥΣ    </vt:lpstr>
      <vt:lpstr>Klaus Berger: »Ein Kamel durchs Nadelöhr: Der Humor Jesu« (Herder-Verlag, 2019), 207 Seiten. </vt:lpstr>
      <vt:lpstr>«Μία Καμήλα μέσω της τρύπας μιας Βελόνας». Το Χιούμορ του Ιησού = ελευθερία, επιΚοινωνία, ανατροπή, αλήθεια! </vt:lpstr>
      <vt:lpstr>Mikhail Mikhailovich Bakhtin ( Russian: Михаи́л Миха́йлович Бахти́н,  16 November [O.S. 4 November] 1895 – 7 March[2] 1975)</vt:lpstr>
      <vt:lpstr>   Μένιππος Γάδαρα   </vt:lpstr>
      <vt:lpstr>Μένιππος Γάδαρα (3ος αιώνας π.Χ.) και Σάτιρα </vt:lpstr>
      <vt:lpstr> Trisha M. Gambaiana Drunk and Disorderly: A Βakhtinian Reading of the Banquet Scenes in the Book of Esther Ph.D. , 24 κε. Wheelock </vt:lpstr>
      <vt:lpstr>Trisha M. Gambaiana Drunk and Disorderly: A Bakhtinian Reading of the Banquet Scenes in the Book of Esther Wheelock, Ph.D. </vt:lpstr>
      <vt:lpstr>   Χαρακτηριστικά Καρναβαλιού   </vt:lpstr>
      <vt:lpstr>«Ανεκδοτολογικά» Λουκά</vt:lpstr>
      <vt:lpstr> Λκ. 5:33-39 ΝΥΜΦΙΟΣ + ΟΙΝΟΣ </vt:lpstr>
      <vt:lpstr>Λουκάς + Χαρά</vt:lpstr>
      <vt:lpstr>Αιτίες Μη Χαμόγελου</vt:lpstr>
      <vt:lpstr>Παρουσίαση του PowerPoint</vt:lpstr>
      <vt:lpstr>2    Διὰ ζῆλος διωχθεῖσαι γυναῖκες Δαναΐδες καὶ Δίρκαι αἰκίσματα δεινὰ καὶ ἀνόσια παθοῦσαι ἐπὶ τὸν τῆς πίστεως βέβαιον δρόμον κατήντησαν καὶ ἔλαβον γέρας γενναῖον αἱ ἀσθενεῖς τῷ σώματι (Α΄ Κλήμ. 6:2)  Πρβλ. ἐσχάτους ἀπέδειξεν ὡς ἐπιθανατίους, ὅτι Θέατρον ἐγενήθημεν τῷ κόσμῳ καὶ ἀγγέλοις καὶ ἀνθρώποις (Α’Κορ.4:9)     + Θυέστεια Δείπνα + </vt:lpstr>
      <vt:lpstr>Πυθαγόρας </vt:lpstr>
      <vt:lpstr>Αντί Επιλόγου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sotdespo@o365.uoa.gr</cp:lastModifiedBy>
  <cp:revision>21</cp:revision>
  <dcterms:created xsi:type="dcterms:W3CDTF">2020-01-10T07:43:12Z</dcterms:created>
  <dcterms:modified xsi:type="dcterms:W3CDTF">2023-02-05T16:08:42Z</dcterms:modified>
</cp:coreProperties>
</file>