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7" r:id="rId3"/>
    <p:sldId id="259" r:id="rId4"/>
    <p:sldId id="260" r:id="rId5"/>
    <p:sldId id="282" r:id="rId6"/>
    <p:sldId id="261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2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94E0-3E69-4779-9545-3895F7434758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EFAB1-A8B9-4BCA-BC83-905B08CAECB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A582-02FE-4CB0-AD39-1E9D6E0F2F5B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7" name="6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ο Κώδικας των Ευαγγελίων-Πρόλογος</a:t>
            </a:r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17A675-0B7C-44FE-AAC5-52DB121BB84A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03968CD-1AF8-4393-9205-E138C702645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8-F0D4-4548-BA03-2349C3D7F960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2555776" y="188640"/>
            <a:ext cx="421782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0" dirty="0" smtClean="0">
                <a:solidFill>
                  <a:srgbClr val="C00000"/>
                </a:solidFill>
                <a:latin typeface="Palatino Linotype" pitchFamily="18" charset="0"/>
              </a:rPr>
              <a:t>Q</a:t>
            </a:r>
            <a:endParaRPr lang="el-GR" sz="380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57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i="1" dirty="0" smtClean="0"/>
              <a:t>III. </a:t>
            </a:r>
            <a:r>
              <a:rPr lang="el-GR" sz="4000" i="1" dirty="0" smtClean="0"/>
              <a:t>Χρόνος, τόπος, συγγραφέας της </a:t>
            </a:r>
            <a:r>
              <a:rPr lang="en-US" sz="4000" i="1" dirty="0" smtClean="0"/>
              <a:t>Q</a:t>
            </a:r>
            <a:endParaRPr lang="el-GR" sz="4000" i="1" dirty="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b="1" smtClean="0"/>
              <a:t>Χρόνος</a:t>
            </a:r>
            <a:r>
              <a:rPr lang="el-GR" sz="3600" smtClean="0"/>
              <a:t>: γύρω στο 50 μ.Χ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smtClean="0"/>
              <a:t> </a:t>
            </a:r>
            <a:r>
              <a:rPr lang="el-GR" sz="3600" b="1" smtClean="0"/>
              <a:t>Τόπος</a:t>
            </a:r>
            <a:r>
              <a:rPr lang="el-GR" sz="3600" smtClean="0"/>
              <a:t>: Πιθανότερες εκδοχές Συρία, Αίγυπτος, Έφεσος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b="1" smtClean="0"/>
              <a:t>Συγγραφέας</a:t>
            </a:r>
            <a:r>
              <a:rPr lang="el-GR" sz="3600" smtClean="0"/>
              <a:t>: Δεν πρέπει να γράφτηκε συλλογικά από τα μέλη κάποιας πρωτοχριστιανικής κοινότητας, αλλά από μεμονωμένο άτομο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l-GR" sz="3600" b="1" i="1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i="1" smtClean="0"/>
              <a:t>IV. </a:t>
            </a:r>
            <a:r>
              <a:rPr lang="el-GR" sz="4000" b="1" i="1" smtClean="0"/>
              <a:t>Έκταση της Πηγής των Λογίων</a:t>
            </a:r>
            <a:r>
              <a:rPr lang="en-US" sz="4000" b="1" i="1" smtClean="0"/>
              <a:t/>
            </a:r>
            <a:br>
              <a:rPr lang="en-US" sz="4000" b="1" i="1" smtClean="0"/>
            </a:br>
            <a:r>
              <a:rPr lang="en-US" sz="2800" i="1" smtClean="0"/>
              <a:t>c. 214  </a:t>
            </a:r>
            <a:r>
              <a:rPr lang="el-GR" sz="2800" i="1" smtClean="0"/>
              <a:t>στίχοι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dirty="0" smtClean="0"/>
              <a:t>V. </a:t>
            </a:r>
            <a:r>
              <a:rPr lang="el-GR" i="1" dirty="0" smtClean="0"/>
              <a:t>Περιεχόμενα της Πηγής των Λογίων</a:t>
            </a:r>
            <a:br>
              <a:rPr lang="el-GR" i="1" dirty="0" smtClean="0"/>
            </a:br>
            <a:endParaRPr lang="el-GR" sz="1100" i="1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i="1" smtClean="0">
                <a:solidFill>
                  <a:schemeClr val="tx2"/>
                </a:solidFill>
              </a:rPr>
              <a:t>1. Εισαγωγή</a:t>
            </a:r>
            <a:endParaRPr lang="en-US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i="1" smtClean="0"/>
              <a:t>2. Διδασκαλία του Ιησού</a:t>
            </a:r>
            <a:endParaRPr lang="en-US" i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i="1" smtClean="0"/>
              <a:t>3. </a:t>
            </a:r>
            <a:r>
              <a:rPr lang="el-GR" i="1" smtClean="0"/>
              <a:t>Ανταπόκριση στο κήρυγμα του Ιησού</a:t>
            </a:r>
            <a:endParaRPr lang="en-US" i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i="1" smtClean="0"/>
              <a:t>4. Ο Ιησούς και οι μαθητές του</a:t>
            </a:r>
            <a:endParaRPr lang="en-US" i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i="1" smtClean="0"/>
              <a:t>5. Ο Ιησούς και οι αντίπαλοι του</a:t>
            </a:r>
            <a:endParaRPr lang="en-US" i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i="1" smtClean="0"/>
              <a:t>6. </a:t>
            </a:r>
            <a:r>
              <a:rPr lang="el-GR" i="1" smtClean="0"/>
              <a:t>Προετοιμασία για το επικείμενο Τέλος</a:t>
            </a:r>
            <a:endParaRPr lang="en-US" i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i="1" smtClean="0"/>
              <a:t>7. Επίλογος: Ο εσχατολογικός λόγος</a:t>
            </a:r>
            <a:r>
              <a:rPr lang="el-GR" sz="2800" smtClean="0"/>
              <a:t/>
            </a:r>
            <a:br>
              <a:rPr lang="el-GR" sz="2800" smtClean="0"/>
            </a:br>
            <a:endParaRPr lang="el-GR" sz="2800" smtClean="0"/>
          </a:p>
        </p:txBody>
      </p:sp>
    </p:spTree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smtClean="0"/>
              <a:t>ΑΝΑΛΥΤΙΚΑ Π</a:t>
            </a:r>
            <a:r>
              <a:rPr lang="en-US" sz="3600" smtClean="0"/>
              <a:t>E</a:t>
            </a:r>
            <a:r>
              <a:rPr lang="el-GR" sz="3600" smtClean="0"/>
              <a:t>Ρ</a:t>
            </a:r>
            <a:r>
              <a:rPr lang="en-US" sz="3600" smtClean="0"/>
              <a:t>IEXOMEN</a:t>
            </a:r>
            <a:r>
              <a:rPr lang="el-GR" sz="3600" smtClean="0"/>
              <a:t>Α</a:t>
            </a:r>
            <a:r>
              <a:rPr lang="en-US" sz="3600" smtClean="0"/>
              <a:t> </a:t>
            </a:r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ΤΗΣ ΠΗΓΗΣ ΤΩΝ ΛΟΓΙΩΝ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467850" cy="7578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4000" b="1" smtClean="0"/>
          </a:p>
          <a:p>
            <a:pPr algn="ctr" eaLnBrk="1" hangingPunct="1">
              <a:buFontTx/>
              <a:buNone/>
              <a:defRPr/>
            </a:pPr>
            <a:endParaRPr lang="en-US" sz="4000" b="1" smtClean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el-GR" sz="4400" b="1" i="1" smtClean="0">
                <a:solidFill>
                  <a:schemeClr val="tx2"/>
                </a:solidFill>
              </a:rPr>
              <a:t>1. Εισαγωγή</a:t>
            </a:r>
            <a:endParaRPr lang="el-GR" sz="4400" smtClean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el-GR" sz="3600" smtClean="0"/>
              <a:t>Κήρυγμα του βαπτιστή Ιωάννη</a:t>
            </a:r>
          </a:p>
          <a:p>
            <a:pPr algn="ctr" eaLnBrk="1" hangingPunct="1">
              <a:defRPr/>
            </a:pPr>
            <a:r>
              <a:rPr lang="el-GR" sz="3600" smtClean="0"/>
              <a:t>Πειρασμοί του Ιησού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i="1" smtClean="0"/>
              <a:t/>
            </a:r>
            <a:br>
              <a:rPr lang="el-GR" i="1" smtClean="0"/>
            </a:br>
            <a:r>
              <a:rPr lang="el-GR" i="1" smtClean="0"/>
              <a:t>2. Διδασκαλία του Ιησού</a:t>
            </a:r>
            <a:r>
              <a:rPr lang="el-GR" smtClean="0"/>
              <a:t/>
            </a:r>
            <a:br>
              <a:rPr lang="el-GR" smtClean="0"/>
            </a:br>
            <a:endParaRPr lang="el-GR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600" smtClean="0"/>
              <a:t>Μακαρισμοί</a:t>
            </a:r>
          </a:p>
          <a:p>
            <a:pPr algn="ctr" eaLnBrk="1" hangingPunct="1">
              <a:defRPr/>
            </a:pPr>
            <a:r>
              <a:rPr lang="el-GR" sz="3600" smtClean="0"/>
              <a:t>Αγαπάτε τους εχθρούς σας</a:t>
            </a:r>
          </a:p>
          <a:p>
            <a:pPr algn="ctr" eaLnBrk="1" hangingPunct="1">
              <a:defRPr/>
            </a:pPr>
            <a:r>
              <a:rPr lang="el-GR" sz="3600" smtClean="0"/>
              <a:t>Κρίση και κατάκριση</a:t>
            </a:r>
          </a:p>
          <a:p>
            <a:pPr algn="ctr" eaLnBrk="1" hangingPunct="1">
              <a:defRPr/>
            </a:pPr>
            <a:r>
              <a:rPr lang="el-GR" sz="3600" smtClean="0"/>
              <a:t>Δοκιμή των καρπών</a:t>
            </a:r>
          </a:p>
          <a:p>
            <a:pPr algn="ctr" eaLnBrk="1" hangingPunct="1">
              <a:defRPr/>
            </a:pPr>
            <a:r>
              <a:rPr lang="el-GR" sz="3600" smtClean="0"/>
              <a:t>Το χτίσιμο στο βράχο</a:t>
            </a:r>
          </a:p>
          <a:p>
            <a:pPr algn="ctr" eaLnBrk="1" hangingPunct="1">
              <a:defRPr/>
            </a:pPr>
            <a:r>
              <a:rPr lang="el-GR" sz="3600" smtClean="0"/>
              <a:t>Η κατάληξη της διδασκαλίας του Ιησού</a:t>
            </a:r>
          </a:p>
          <a:p>
            <a:pPr eaLnBrk="1" hangingPunct="1">
              <a:buFontTx/>
              <a:buNone/>
              <a:defRPr/>
            </a:pPr>
            <a:endParaRPr lang="el-GR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i="1" smtClean="0"/>
              <a:t/>
            </a:r>
            <a:br>
              <a:rPr lang="el-GR" i="1" smtClean="0"/>
            </a:br>
            <a:r>
              <a:rPr lang="el-GR" i="1" smtClean="0"/>
              <a:t>3 Ανταπόκριση στο κήρυγμα του Ιησού</a:t>
            </a:r>
            <a:r>
              <a:rPr lang="el-GR" smtClean="0"/>
              <a:t/>
            </a:r>
            <a:br>
              <a:rPr lang="el-GR" smtClean="0"/>
            </a:br>
            <a:endParaRPr lang="el-GR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1654175"/>
            <a:ext cx="7688262" cy="39655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600" smtClean="0"/>
              <a:t>Ο δούλος του εκατόνταρχου</a:t>
            </a:r>
          </a:p>
          <a:p>
            <a:pPr algn="ctr" eaLnBrk="1" hangingPunct="1">
              <a:defRPr/>
            </a:pPr>
            <a:r>
              <a:rPr lang="el-GR" sz="3600" smtClean="0"/>
              <a:t>Ιησούς και Ιωάννης ο Βαπτιστής</a:t>
            </a:r>
          </a:p>
          <a:p>
            <a:pPr algn="ctr" eaLnBrk="1" hangingPunct="1">
              <a:defRPr/>
            </a:pPr>
            <a:r>
              <a:rPr lang="el-GR" sz="3600" smtClean="0"/>
              <a:t>Η μαθητεία στον Ιησού</a:t>
            </a:r>
            <a:endParaRPr lang="el-GR" sz="3600" b="1" i="1" smtClean="0"/>
          </a:p>
          <a:p>
            <a:pPr eaLnBrk="1" hangingPunct="1">
              <a:defRPr/>
            </a:pPr>
            <a:endParaRPr lang="el-GR" sz="3600" smtClean="0"/>
          </a:p>
          <a:p>
            <a:pPr algn="ctr" eaLnBrk="1" hangingPunct="1">
              <a:buFontTx/>
              <a:buNone/>
              <a:defRPr/>
            </a:pPr>
            <a:endParaRPr lang="el-GR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i="1" smtClean="0"/>
              <a:t>4. Ο Ιησούς και οι μαθητές του</a:t>
            </a:r>
            <a:r>
              <a:rPr lang="el-GR" smtClean="0"/>
              <a:t/>
            </a:r>
            <a:br>
              <a:rPr lang="el-GR" smtClean="0"/>
            </a:br>
            <a:endParaRPr lang="el-GR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600" smtClean="0"/>
              <a:t>Η αποστολή των μαθητών</a:t>
            </a:r>
          </a:p>
          <a:p>
            <a:pPr algn="ctr" eaLnBrk="1" hangingPunct="1">
              <a:defRPr/>
            </a:pPr>
            <a:r>
              <a:rPr lang="el-GR" sz="3600" smtClean="0"/>
              <a:t>Ταλανισμός των πόλεων της Γαλιλαίας</a:t>
            </a:r>
          </a:p>
          <a:p>
            <a:pPr algn="ctr" eaLnBrk="1" hangingPunct="1">
              <a:defRPr/>
            </a:pPr>
            <a:r>
              <a:rPr lang="el-GR" sz="3600" smtClean="0"/>
              <a:t>Ευχαριστία του Ιησού στον Πατέρα</a:t>
            </a:r>
          </a:p>
          <a:p>
            <a:pPr algn="ctr" eaLnBrk="1" hangingPunct="1">
              <a:defRPr/>
            </a:pPr>
            <a:r>
              <a:rPr lang="el-GR" sz="3600" smtClean="0"/>
              <a:t>Μακαρισμός των μαθητών</a:t>
            </a:r>
          </a:p>
          <a:p>
            <a:pPr algn="ctr" eaLnBrk="1" hangingPunct="1">
              <a:defRPr/>
            </a:pPr>
            <a:r>
              <a:rPr lang="el-GR" sz="3600" smtClean="0"/>
              <a:t>Κυριακή Προσευχή</a:t>
            </a:r>
          </a:p>
          <a:p>
            <a:pPr algn="ctr" eaLnBrk="1" hangingPunct="1">
              <a:defRPr/>
            </a:pPr>
            <a:r>
              <a:rPr lang="el-GR" sz="3600" smtClean="0"/>
              <a:t>Ανταπόκριση στην προσευχή</a:t>
            </a:r>
            <a:endParaRPr lang="el-GR" sz="3600" b="1" i="1" smtClean="0"/>
          </a:p>
          <a:p>
            <a:pPr algn="ctr" eaLnBrk="1" hangingPunct="1">
              <a:defRPr/>
            </a:pPr>
            <a:endParaRPr lang="el-GR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i="1" smtClean="0"/>
              <a:t>5. Ο Ιησούς και οι αντίπαλοι του</a:t>
            </a:r>
            <a:r>
              <a:rPr lang="el-GR" sz="4000" smtClean="0"/>
              <a:t/>
            </a:r>
            <a:br>
              <a:rPr lang="el-GR" sz="4000" smtClean="0"/>
            </a:br>
            <a:endParaRPr lang="el-GR" sz="40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600" smtClean="0"/>
              <a:t>Η αντιδικία περί Βεελζεβούλ</a:t>
            </a:r>
          </a:p>
          <a:p>
            <a:pPr algn="ctr" eaLnBrk="1" hangingPunct="1">
              <a:defRPr/>
            </a:pPr>
            <a:r>
              <a:rPr lang="el-GR" sz="3600" smtClean="0"/>
              <a:t>Η επιστροφή του πονηρού πνεύματος</a:t>
            </a:r>
          </a:p>
          <a:p>
            <a:pPr algn="ctr" eaLnBrk="1" hangingPunct="1">
              <a:defRPr/>
            </a:pPr>
            <a:r>
              <a:rPr lang="el-GR" sz="3600" smtClean="0"/>
              <a:t>Το σημείο του Ιωνά.</a:t>
            </a:r>
          </a:p>
          <a:p>
            <a:pPr algn="ctr" eaLnBrk="1" hangingPunct="1">
              <a:defRPr/>
            </a:pPr>
            <a:r>
              <a:rPr lang="el-GR" sz="3600" smtClean="0"/>
              <a:t>Ταλανισμός των φαρισαίων</a:t>
            </a:r>
            <a:endParaRPr lang="el-GR" sz="3600" b="1" i="1" smtClean="0"/>
          </a:p>
          <a:p>
            <a:pPr algn="ctr" eaLnBrk="1" hangingPunct="1">
              <a:defRPr/>
            </a:pPr>
            <a:endParaRPr lang="el-GR" sz="3600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i="1" smtClean="0"/>
              <a:t>6. Προετοιμασία για το επικείμενο Τέλος</a:t>
            </a:r>
            <a:r>
              <a:rPr lang="el-GR" sz="4000" smtClean="0"/>
              <a:t/>
            </a:r>
            <a:br>
              <a:rPr lang="el-GR" sz="4000" smtClean="0"/>
            </a:br>
            <a:endParaRPr lang="el-GR" sz="400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mtClean="0"/>
              <a:t>Προτροπή για άφοβη ομολογία</a:t>
            </a:r>
          </a:p>
          <a:p>
            <a:pPr algn="ctr" eaLnBrk="1" hangingPunct="1">
              <a:defRPr/>
            </a:pPr>
            <a:r>
              <a:rPr lang="el-GR" smtClean="0"/>
              <a:t>Περί επιγείων πραγμάτων</a:t>
            </a:r>
          </a:p>
          <a:p>
            <a:pPr algn="ctr" eaLnBrk="1" hangingPunct="1">
              <a:defRPr/>
            </a:pPr>
            <a:r>
              <a:rPr lang="el-GR" smtClean="0"/>
              <a:t>Περί ετοιμότητας και πίστεως</a:t>
            </a:r>
          </a:p>
          <a:p>
            <a:pPr algn="ctr" eaLnBrk="1" hangingPunct="1">
              <a:defRPr/>
            </a:pPr>
            <a:r>
              <a:rPr lang="el-GR" smtClean="0"/>
              <a:t>Διαιρέσεις στις οικογένειες</a:t>
            </a:r>
          </a:p>
          <a:p>
            <a:pPr algn="ctr" eaLnBrk="1" hangingPunct="1">
              <a:defRPr/>
            </a:pPr>
            <a:r>
              <a:rPr lang="el-GR" smtClean="0"/>
              <a:t>Τα σημεία των καιρών</a:t>
            </a:r>
          </a:p>
          <a:p>
            <a:pPr algn="ctr" eaLnBrk="1" hangingPunct="1">
              <a:defRPr/>
            </a:pPr>
            <a:r>
              <a:rPr lang="el-GR" smtClean="0"/>
              <a:t>Οι παραβολές για το συναπόσπορο και τη ζύμη</a:t>
            </a:r>
          </a:p>
          <a:p>
            <a:pPr algn="ctr" eaLnBrk="1" hangingPunct="1">
              <a:defRPr/>
            </a:pPr>
            <a:r>
              <a:rPr lang="el-GR" smtClean="0"/>
              <a:t>Καταδίκη Ισραήλ και αποκλεισμός του από τη Βασιλεία</a:t>
            </a:r>
          </a:p>
          <a:p>
            <a:pPr algn="ctr" eaLnBrk="1" hangingPunct="1">
              <a:defRPr/>
            </a:pPr>
            <a:r>
              <a:rPr lang="el-GR" smtClean="0"/>
              <a:t>Θρήνος για την Ιερουσαλήμ</a:t>
            </a:r>
          </a:p>
          <a:p>
            <a:pPr algn="ctr" eaLnBrk="1" hangingPunct="1">
              <a:defRPr/>
            </a:pPr>
            <a:endParaRPr lang="el-GR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i="1" smtClean="0"/>
              <a:t>7. Επίλογος: Ο εσχατολογικός λόγος</a:t>
            </a:r>
            <a:r>
              <a:rPr lang="el-GR" sz="4000" smtClean="0"/>
              <a:t/>
            </a:r>
            <a:br>
              <a:rPr lang="el-GR" sz="4000" smtClean="0"/>
            </a:br>
            <a:endParaRPr lang="el-GR" sz="400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748712" cy="4868862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4000" smtClean="0"/>
              <a:t>Ο ερχομός του Υιού του Ανθρώπου 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443541" y="764704"/>
            <a:ext cx="8160907" cy="146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Palatino Linotype" pitchFamily="18" charset="0"/>
              </a:rPr>
              <a:t>Η Πηγή κυκλοφορούσε στα ελληνικά σε </a:t>
            </a:r>
            <a:r>
              <a:rPr lang="el-GR" sz="2000" b="1" dirty="0" err="1" smtClean="0">
                <a:latin typeface="Palatino Linotype" pitchFamily="18" charset="0"/>
              </a:rPr>
              <a:t>ιουδαιοχριστιανικές</a:t>
            </a:r>
            <a:r>
              <a:rPr lang="el-GR" sz="2000" b="1" dirty="0" smtClean="0">
                <a:latin typeface="Palatino Linotype" pitchFamily="18" charset="0"/>
              </a:rPr>
              <a:t> εκκλησίες στον </a:t>
            </a:r>
            <a:r>
              <a:rPr lang="el-GR" sz="2000" b="1" dirty="0" err="1" smtClean="0">
                <a:latin typeface="Palatino Linotype" pitchFamily="18" charset="0"/>
              </a:rPr>
              <a:t>συροπαλαιστινιακό</a:t>
            </a:r>
            <a:r>
              <a:rPr lang="el-GR" sz="2000" b="1" dirty="0" smtClean="0">
                <a:latin typeface="Palatino Linotype" pitchFamily="18" charset="0"/>
              </a:rPr>
              <a:t> χώρο. </a:t>
            </a:r>
          </a:p>
          <a:p>
            <a:pPr algn="just"/>
            <a:r>
              <a:rPr lang="el-GR" sz="2000" b="1" dirty="0" smtClean="0">
                <a:latin typeface="Palatino Linotype" pitchFamily="18" charset="0"/>
              </a:rPr>
              <a:t> </a:t>
            </a:r>
          </a:p>
        </p:txBody>
      </p:sp>
      <p:sp>
        <p:nvSpPr>
          <p:cNvPr id="3" name="2 - Στρογγύλεμα διαγώνιας γωνίας του ορθογωνίου"/>
          <p:cNvSpPr/>
          <p:nvPr/>
        </p:nvSpPr>
        <p:spPr>
          <a:xfrm>
            <a:off x="467544" y="2348880"/>
            <a:ext cx="8064896" cy="4264997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dirty="0" smtClean="0">
                <a:latin typeface="Palatino Linotype" pitchFamily="18" charset="0"/>
              </a:rPr>
              <a:t>  </a:t>
            </a:r>
            <a:r>
              <a:rPr lang="el-GR" sz="2000" dirty="0" smtClean="0">
                <a:latin typeface="Palatino Linotype" pitchFamily="18" charset="0"/>
              </a:rPr>
              <a:t>Γράφτηκε πριν το </a:t>
            </a:r>
            <a:r>
              <a:rPr lang="el-GR" sz="2000" dirty="0" err="1" smtClean="0">
                <a:latin typeface="Palatino Linotype" pitchFamily="18" charset="0"/>
              </a:rPr>
              <a:t>Μκ</a:t>
            </a:r>
            <a:r>
              <a:rPr lang="el-GR" sz="2000" dirty="0" smtClean="0">
                <a:latin typeface="Palatino Linotype" pitchFamily="18" charset="0"/>
              </a:rPr>
              <a:t> και επιπλέον δεν απηχεί τα γεγονότα του </a:t>
            </a:r>
            <a:r>
              <a:rPr lang="el-GR" sz="2000" dirty="0" err="1" smtClean="0">
                <a:latin typeface="Palatino Linotype" pitchFamily="18" charset="0"/>
              </a:rPr>
              <a:t>Ιουδαιο</a:t>
            </a:r>
            <a:r>
              <a:rPr lang="el-GR" sz="2000" dirty="0" smtClean="0">
                <a:latin typeface="Palatino Linotype" pitchFamily="18" charset="0"/>
              </a:rPr>
              <a:t>-ρωμαϊκού πολέμου.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>
                <a:latin typeface="Palatino Linotype" pitchFamily="18" charset="0"/>
              </a:rPr>
              <a:t>Αποτελείτο από </a:t>
            </a:r>
            <a:r>
              <a:rPr lang="el-GR" sz="2000" dirty="0" err="1" smtClean="0">
                <a:latin typeface="Palatino Linotype" pitchFamily="18" charset="0"/>
              </a:rPr>
              <a:t>σοφιολογικές</a:t>
            </a:r>
            <a:r>
              <a:rPr lang="el-GR" sz="2000" dirty="0" smtClean="0">
                <a:latin typeface="Palatino Linotype" pitchFamily="18" charset="0"/>
              </a:rPr>
              <a:t> ρήσεις, αποφθέγματα και είχε έντονο εσχατολογικό χαρακτήρα.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>
                <a:latin typeface="Palatino Linotype" pitchFamily="18" charset="0"/>
              </a:rPr>
              <a:t>Διαδόθηκε από </a:t>
            </a:r>
            <a:r>
              <a:rPr lang="el-GR" sz="2000" dirty="0" err="1" smtClean="0">
                <a:latin typeface="Palatino Linotype" pitchFamily="18" charset="0"/>
              </a:rPr>
              <a:t>χαρισματούχους</a:t>
            </a:r>
            <a:r>
              <a:rPr lang="el-GR" sz="2000" dirty="0" smtClean="0">
                <a:latin typeface="Palatino Linotype" pitchFamily="18" charset="0"/>
              </a:rPr>
              <a:t> « χριστιανούς κυνικούς» και υιοθετήθηκε και από «μόνιμα» μέλη τοπικών χριστιανικών κοινοτήτων.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l-GR" sz="2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8-F0D4-4548-BA03-2349C3D7F960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Palatino Linotype" pitchFamily="18" charset="0"/>
              </a:rPr>
              <a:t>ΕΙΣΑΓΩΓΗ </a:t>
            </a:r>
            <a:br>
              <a:rPr lang="el-GR" sz="3600" b="1" dirty="0" smtClean="0">
                <a:latin typeface="Palatino Linotype" pitchFamily="18" charset="0"/>
              </a:rPr>
            </a:br>
            <a:r>
              <a:rPr lang="el-GR" sz="3600" b="1" dirty="0" smtClean="0">
                <a:latin typeface="Palatino Linotype" pitchFamily="18" charset="0"/>
              </a:rPr>
              <a:t>ΣΤΗΝ ΚΑΙΝΗ ΔΙΑΘΗΚΗ</a:t>
            </a:r>
            <a:endParaRPr lang="el-GR" sz="36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subTitle" idx="1"/>
          </p:nvPr>
        </p:nvSpPr>
        <p:spPr>
          <a:xfrm>
            <a:off x="323528" y="4160678"/>
            <a:ext cx="8640960" cy="1752600"/>
          </a:xfrm>
        </p:spPr>
        <p:txBody>
          <a:bodyPr>
            <a:normAutofit/>
          </a:bodyPr>
          <a:lstStyle/>
          <a:p>
            <a:endParaRPr lang="el-GR" dirty="0" smtClean="0">
              <a:solidFill>
                <a:srgbClr val="996633"/>
              </a:solidFill>
            </a:endParaRPr>
          </a:p>
          <a:p>
            <a:r>
              <a:rPr lang="el-GR" sz="2000" b="1" dirty="0" smtClean="0">
                <a:solidFill>
                  <a:srgbClr val="996633"/>
                </a:solidFill>
              </a:rPr>
              <a:t>Διδάσκων: </a:t>
            </a:r>
            <a:r>
              <a:rPr lang="el-GR" sz="2000" b="1" dirty="0" smtClean="0">
                <a:solidFill>
                  <a:srgbClr val="996633"/>
                </a:solidFill>
              </a:rPr>
              <a:t>Καθηγητής  </a:t>
            </a:r>
            <a:r>
              <a:rPr lang="el-GR" sz="2000" b="1" dirty="0" smtClean="0">
                <a:solidFill>
                  <a:srgbClr val="996633"/>
                </a:solidFill>
              </a:rPr>
              <a:t>ΣΩΤΗΡΙΟΣ ΔΕΣΠΟΤΗΣ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8-F0D4-4548-BA03-2349C3D7F960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2568331" y="-27384"/>
            <a:ext cx="4205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l-GR" b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626121" y="5746029"/>
            <a:ext cx="3891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smtClean="0">
                <a:latin typeface="Palatino Linotype" pitchFamily="18" charset="0"/>
              </a:rPr>
              <a:t>sotdespo@soctheol.uoa.gr</a:t>
            </a:r>
            <a:endParaRPr lang="el-GR" sz="1400" dirty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smtClean="0"/>
              <a:t>V</a:t>
            </a:r>
            <a:r>
              <a:rPr lang="el-GR" sz="4000" i="1" smtClean="0"/>
              <a:t>Ι. Τα θεολογικά χαρακτηριστικά της </a:t>
            </a:r>
            <a:r>
              <a:rPr lang="en-US" sz="4000" i="1" smtClean="0"/>
              <a:t>Q</a:t>
            </a:r>
            <a:endParaRPr lang="el-GR" sz="4000" i="1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l-GR" sz="3600" i="1" dirty="0" smtClean="0"/>
              <a:t>Δεν είναι «Εγχειρίδιο Ηθικής». Ο στόχος της δεν ήταν διδακτικός ή παραινετικός.</a:t>
            </a:r>
          </a:p>
          <a:p>
            <a:pPr eaLnBrk="1" hangingPunct="1">
              <a:defRPr/>
            </a:pPr>
            <a:r>
              <a:rPr lang="el-GR" sz="3600" i="1" dirty="0" smtClean="0"/>
              <a:t>Έντονη η εσχατολογική διάσταση της </a:t>
            </a:r>
            <a:r>
              <a:rPr lang="fr-FR" sz="3600" i="1" dirty="0" smtClean="0"/>
              <a:t>Q</a:t>
            </a:r>
            <a:r>
              <a:rPr lang="el-GR" sz="3600" i="1" dirty="0" smtClean="0"/>
              <a:t>. </a:t>
            </a:r>
          </a:p>
          <a:p>
            <a:pPr eaLnBrk="1" hangingPunct="1">
              <a:defRPr/>
            </a:pPr>
            <a:r>
              <a:rPr lang="el-GR" sz="3600" i="1" dirty="0" smtClean="0"/>
              <a:t>Ύπαρξη </a:t>
            </a:r>
            <a:r>
              <a:rPr lang="el-GR" sz="3600" i="1" dirty="0" err="1" smtClean="0"/>
              <a:t>χριστολογικών</a:t>
            </a:r>
            <a:r>
              <a:rPr lang="el-GR" sz="3600" i="1" dirty="0" smtClean="0"/>
              <a:t> στοιχείων  (Υιός του ανθρώπου)</a:t>
            </a:r>
          </a:p>
          <a:p>
            <a:pPr eaLnBrk="1" hangingPunct="1">
              <a:defRPr/>
            </a:pPr>
            <a:r>
              <a:rPr lang="el-GR" sz="3600" i="1" dirty="0" smtClean="0"/>
              <a:t>Η απόρριψη του Ιησού από το λαό του</a:t>
            </a:r>
          </a:p>
          <a:p>
            <a:pPr eaLnBrk="1" hangingPunct="1">
              <a:defRPr/>
            </a:pPr>
            <a:r>
              <a:rPr lang="el-GR" sz="3600" i="1" dirty="0" err="1" smtClean="0"/>
              <a:t>Σοφιολογικά</a:t>
            </a:r>
            <a:r>
              <a:rPr lang="el-GR" sz="3600" i="1" dirty="0" smtClean="0"/>
              <a:t> στοιχεία και ιεραποστολικά κίνητρα</a:t>
            </a:r>
            <a:r>
              <a:rPr lang="el-GR" sz="3600" dirty="0" smtClean="0"/>
              <a:t> </a:t>
            </a:r>
            <a:r>
              <a:rPr lang="el-GR" sz="3600" i="1" dirty="0" smtClean="0"/>
              <a:t> </a:t>
            </a:r>
          </a:p>
          <a:p>
            <a:pPr eaLnBrk="1" hangingPunct="1">
              <a:defRPr/>
            </a:pPr>
            <a:r>
              <a:rPr lang="el-GR" sz="3600" i="1" dirty="0" smtClean="0"/>
              <a:t>Λείπουν οι όροι «</a:t>
            </a:r>
            <a:r>
              <a:rPr lang="el-GR" sz="3600" i="1" dirty="0" err="1" smtClean="0"/>
              <a:t>ευαγγέλιον</a:t>
            </a:r>
            <a:r>
              <a:rPr lang="el-GR" sz="3600" i="1" dirty="0" smtClean="0"/>
              <a:t>»,</a:t>
            </a:r>
            <a:r>
              <a:rPr lang="el-GR" sz="3600" dirty="0" smtClean="0"/>
              <a:t> </a:t>
            </a:r>
            <a:r>
              <a:rPr lang="el-GR" sz="3600" i="1" dirty="0" smtClean="0"/>
              <a:t>«δώδεκα» </a:t>
            </a:r>
          </a:p>
          <a:p>
            <a:pPr eaLnBrk="1" hangingPunct="1">
              <a:buFontTx/>
              <a:buNone/>
              <a:defRPr/>
            </a:pPr>
            <a:endParaRPr lang="el-GR" dirty="0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i="1" smtClean="0"/>
              <a:t/>
            </a:r>
            <a:br>
              <a:rPr lang="el-GR" sz="4000" i="1" smtClean="0"/>
            </a:br>
            <a:r>
              <a:rPr lang="el-GR" sz="4000" i="1" smtClean="0"/>
              <a:t>Κλειδί: Η ταξινόμηση του υλικού της </a:t>
            </a:r>
            <a:r>
              <a:rPr lang="en-US" sz="4000" i="1" smtClean="0"/>
              <a:t>Q</a:t>
            </a:r>
            <a:r>
              <a:rPr lang="el-GR" sz="4000" i="1" smtClean="0"/>
              <a:t/>
            </a:r>
            <a:br>
              <a:rPr lang="el-GR" sz="4000" i="1" smtClean="0"/>
            </a:br>
            <a:endParaRPr lang="el-GR" sz="4000" i="1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396413" cy="44958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i="1" smtClean="0"/>
              <a:t>Η </a:t>
            </a:r>
            <a:r>
              <a:rPr lang="en-US" sz="4000" i="1" smtClean="0"/>
              <a:t>Q </a:t>
            </a:r>
            <a:r>
              <a:rPr lang="el-GR" sz="4000" i="1" smtClean="0"/>
              <a:t>δεν είχε εξιστορητικό χαρακτήρα </a:t>
            </a:r>
          </a:p>
          <a:p>
            <a:pPr eaLnBrk="1" hangingPunct="1">
              <a:buFontTx/>
              <a:buNone/>
              <a:defRPr/>
            </a:pPr>
            <a:r>
              <a:rPr lang="el-GR" sz="4000" i="1" smtClean="0"/>
              <a:t>    (όπως Μκ/Μτ/Λκ/Ιω)</a:t>
            </a:r>
          </a:p>
          <a:p>
            <a:pPr eaLnBrk="1" hangingPunct="1">
              <a:defRPr/>
            </a:pPr>
            <a:r>
              <a:rPr lang="el-GR" sz="4000" i="1" smtClean="0"/>
              <a:t>Λείπει η ιστορία του Πάθους, και η </a:t>
            </a:r>
            <a:r>
              <a:rPr lang="en-US" sz="4000" i="1" smtClean="0"/>
              <a:t>theologia crucis</a:t>
            </a:r>
            <a:r>
              <a:rPr lang="el-GR" sz="4000" i="1" smtClean="0"/>
              <a:t>. </a:t>
            </a:r>
          </a:p>
          <a:p>
            <a:pPr eaLnBrk="1" hangingPunct="1">
              <a:defRPr/>
            </a:pPr>
            <a:r>
              <a:rPr lang="el-GR" sz="4000" i="1" smtClean="0"/>
              <a:t>Το κέντρο βάρους της θεολογίας της </a:t>
            </a:r>
            <a:r>
              <a:rPr lang="en-US" sz="4000" i="1" smtClean="0"/>
              <a:t>Q</a:t>
            </a:r>
            <a:r>
              <a:rPr lang="el-GR" sz="4000" i="1" smtClean="0"/>
              <a:t> ήταν η εσχατολογική διάσταση τον χριστιανικού μηνύματος.</a:t>
            </a:r>
            <a:r>
              <a:rPr lang="el-GR" sz="4000" smtClean="0"/>
              <a:t> 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Η νέα βάση των σχέσεων Μκ-</a:t>
            </a:r>
            <a:r>
              <a:rPr lang="en-US" smtClean="0"/>
              <a:t>Q</a:t>
            </a:r>
            <a:endParaRPr lang="el-GR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l-GR" sz="3600" smtClean="0"/>
              <a:t>α) </a:t>
            </a:r>
            <a:r>
              <a:rPr lang="en-US" sz="3600" smtClean="0"/>
              <a:t>E</a:t>
            </a:r>
            <a:r>
              <a:rPr lang="el-GR" sz="3600" smtClean="0"/>
              <a:t>ίχε ο ευαγγελιστής Μάρκος καθόλου γνώση των </a:t>
            </a:r>
            <a:r>
              <a:rPr lang="el-GR" sz="3600" i="1" smtClean="0"/>
              <a:t>παραδόσεων </a:t>
            </a:r>
            <a:r>
              <a:rPr lang="el-GR" sz="3600" smtClean="0"/>
              <a:t>της </a:t>
            </a:r>
            <a:r>
              <a:rPr lang="en-US" sz="3600" smtClean="0"/>
              <a:t>Q</a:t>
            </a:r>
            <a:r>
              <a:rPr lang="el-GR" sz="3600" smtClean="0"/>
              <a:t>; </a:t>
            </a:r>
          </a:p>
          <a:p>
            <a:pPr eaLnBrk="1" hangingPunct="1">
              <a:defRPr/>
            </a:pPr>
            <a:r>
              <a:rPr lang="el-GR" sz="3600" smtClean="0"/>
              <a:t>β) Γνώριζε το ίδιο το </a:t>
            </a:r>
            <a:r>
              <a:rPr lang="el-GR" sz="3600" i="1" smtClean="0"/>
              <a:t>κείμενο </a:t>
            </a:r>
            <a:r>
              <a:rPr lang="el-GR" sz="3600" smtClean="0"/>
              <a:t>της </a:t>
            </a:r>
            <a:r>
              <a:rPr lang="en-US" sz="3600" smtClean="0"/>
              <a:t>Q</a:t>
            </a:r>
            <a:r>
              <a:rPr lang="el-GR" sz="3600" smtClean="0"/>
              <a:t>; </a:t>
            </a:r>
          </a:p>
          <a:p>
            <a:pPr eaLnBrk="1" hangingPunct="1">
              <a:defRPr/>
            </a:pPr>
            <a:r>
              <a:rPr lang="el-GR" sz="3600" smtClean="0"/>
              <a:t>γ) Έκανε καθόλου χρήση του </a:t>
            </a:r>
            <a:r>
              <a:rPr lang="el-GR" sz="3600" i="1" smtClean="0"/>
              <a:t>υλικού </a:t>
            </a:r>
            <a:r>
              <a:rPr lang="el-GR" sz="3600" smtClean="0"/>
              <a:t>της </a:t>
            </a:r>
            <a:r>
              <a:rPr lang="en-US" sz="3600" smtClean="0"/>
              <a:t>Q</a:t>
            </a:r>
            <a:r>
              <a:rPr lang="el-GR" sz="3600" smtClean="0"/>
              <a:t>; </a:t>
            </a:r>
          </a:p>
          <a:p>
            <a:pPr eaLnBrk="1" hangingPunct="1">
              <a:defRPr/>
            </a:pPr>
            <a:r>
              <a:rPr lang="el-GR" sz="3600" smtClean="0"/>
              <a:t>δ) Έκανε χρήση του υλικού της </a:t>
            </a:r>
            <a:r>
              <a:rPr lang="en-US" sz="3600" smtClean="0"/>
              <a:t>Q </a:t>
            </a:r>
            <a:r>
              <a:rPr lang="el-GR" sz="3600" smtClean="0"/>
              <a:t>με </a:t>
            </a:r>
            <a:r>
              <a:rPr lang="el-GR" sz="3600" i="1" smtClean="0"/>
              <a:t>διάθεση </a:t>
            </a:r>
            <a:r>
              <a:rPr lang="el-GR" sz="3600" smtClean="0"/>
              <a:t>δεκτική ή κριτική;</a:t>
            </a:r>
          </a:p>
        </p:txBody>
      </p:sp>
    </p:spTree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3 - Διπλωμένη γωνία"/>
          <p:cNvSpPr/>
          <p:nvPr/>
        </p:nvSpPr>
        <p:spPr>
          <a:xfrm rot="-600000">
            <a:off x="1814185" y="1871774"/>
            <a:ext cx="5667766" cy="2754809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3600" b="1" u="sng" dirty="0" smtClean="0">
                <a:latin typeface="Palatino Linotype" pitchFamily="18" charset="0"/>
              </a:rPr>
              <a:t>Ερώτηση:</a:t>
            </a:r>
            <a:r>
              <a:rPr lang="el-GR" sz="3600" b="1" dirty="0" smtClean="0">
                <a:latin typeface="Palatino Linotype" pitchFamily="18" charset="0"/>
              </a:rPr>
              <a:t> </a:t>
            </a:r>
            <a:r>
              <a:rPr lang="el-GR" sz="3600" dirty="0" smtClean="0">
                <a:latin typeface="Palatino Linotype" pitchFamily="18" charset="0"/>
              </a:rPr>
              <a:t>Ποιό είναι το συνοπτικό πρόβλημα και ποια είναι η πιο πιθανή λύση σε αυτό;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95536" y="1340768"/>
            <a:ext cx="8160907" cy="17877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200" b="1" dirty="0" smtClean="0">
                <a:latin typeface="Palatino Linotype" pitchFamily="18" charset="0"/>
              </a:rPr>
              <a:t>Τα τρία πρώτα Ευαγγέλια (</a:t>
            </a:r>
            <a:r>
              <a:rPr lang="el-GR" sz="2200" b="1" dirty="0" err="1" smtClean="0">
                <a:latin typeface="Palatino Linotype" pitchFamily="18" charset="0"/>
              </a:rPr>
              <a:t>Μκ</a:t>
            </a:r>
            <a:r>
              <a:rPr lang="el-GR" sz="2200" b="1" dirty="0" smtClean="0">
                <a:latin typeface="Palatino Linotype" pitchFamily="18" charset="0"/>
              </a:rPr>
              <a:t>., </a:t>
            </a:r>
            <a:r>
              <a:rPr lang="el-GR" sz="2200" b="1" dirty="0" err="1" smtClean="0">
                <a:latin typeface="Palatino Linotype" pitchFamily="18" charset="0"/>
              </a:rPr>
              <a:t>Μτ</a:t>
            </a:r>
            <a:r>
              <a:rPr lang="el-GR" sz="2200" b="1" dirty="0" smtClean="0">
                <a:latin typeface="Palatino Linotype" pitchFamily="18" charset="0"/>
              </a:rPr>
              <a:t>., </a:t>
            </a:r>
            <a:r>
              <a:rPr lang="el-GR" sz="2200" b="1" dirty="0" err="1" smtClean="0">
                <a:latin typeface="Palatino Linotype" pitchFamily="18" charset="0"/>
              </a:rPr>
              <a:t>Λκ</a:t>
            </a:r>
            <a:r>
              <a:rPr lang="el-GR" sz="2200" b="1" dirty="0" smtClean="0">
                <a:latin typeface="Palatino Linotype" pitchFamily="18" charset="0"/>
              </a:rPr>
              <a:t>.) χαρακτηρίζονται ως Συν</a:t>
            </a:r>
            <a:r>
              <a:rPr lang="el-GR" sz="2200" b="1" i="1" dirty="0" smtClean="0">
                <a:latin typeface="Palatino Linotype" pitchFamily="18" charset="0"/>
              </a:rPr>
              <a:t>οπτικά</a:t>
            </a:r>
            <a:r>
              <a:rPr lang="el-GR" sz="2200" b="1" dirty="0" smtClean="0">
                <a:latin typeface="Palatino Linotype" pitchFamily="18" charset="0"/>
              </a:rPr>
              <a:t> διότι είναι συγ</a:t>
            </a:r>
            <a:r>
              <a:rPr lang="el-GR" sz="2200" b="1" i="1" dirty="0" smtClean="0">
                <a:latin typeface="Palatino Linotype" pitchFamily="18" charset="0"/>
              </a:rPr>
              <a:t>γενή άρα </a:t>
            </a:r>
            <a:r>
              <a:rPr lang="el-GR" sz="2200" b="1" i="1" dirty="0" err="1" smtClean="0">
                <a:latin typeface="Palatino Linotype" pitchFamily="18" charset="0"/>
              </a:rPr>
              <a:t>συνθεωρούνται</a:t>
            </a:r>
            <a:r>
              <a:rPr lang="el-GR" sz="2200" b="1" i="1" dirty="0" smtClean="0">
                <a:latin typeface="Palatino Linotype" pitchFamily="18" charset="0"/>
              </a:rPr>
              <a:t>-συνεξετάζονται</a:t>
            </a:r>
            <a:r>
              <a:rPr lang="el-GR" sz="2200" b="1" dirty="0" smtClean="0">
                <a:latin typeface="Palatino Linotype" pitchFamily="18" charset="0"/>
              </a:rPr>
              <a:t> (</a:t>
            </a:r>
            <a:r>
              <a:rPr lang="el-GR" sz="2200" b="1" dirty="0" err="1" smtClean="0">
                <a:latin typeface="Palatino Linotype" pitchFamily="18" charset="0"/>
              </a:rPr>
              <a:t>συν+όψις</a:t>
            </a:r>
            <a:r>
              <a:rPr lang="el-GR" sz="2200" b="1" dirty="0" smtClean="0">
                <a:latin typeface="Palatino Linotype" pitchFamily="18" charset="0"/>
              </a:rPr>
              <a:t>).</a:t>
            </a:r>
            <a:endParaRPr lang="el-GR" sz="2200" b="1" dirty="0">
              <a:latin typeface="Palatino Linotype" pitchFamily="18" charset="0"/>
            </a:endParaRPr>
          </a:p>
        </p:txBody>
      </p:sp>
      <p:sp>
        <p:nvSpPr>
          <p:cNvPr id="5" name="4 - Επεξήγηση με παραλληλόγραμμο"/>
          <p:cNvSpPr/>
          <p:nvPr/>
        </p:nvSpPr>
        <p:spPr>
          <a:xfrm>
            <a:off x="539553" y="3212976"/>
            <a:ext cx="8064896" cy="3185487"/>
          </a:xfrm>
          <a:prstGeom prst="wedgeRectCallout">
            <a:avLst/>
          </a:prstGeom>
          <a:solidFill>
            <a:schemeClr val="accent3"/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dirty="0" smtClean="0">
                <a:latin typeface="Palatino Linotype" pitchFamily="18" charset="0"/>
              </a:rPr>
              <a:t>  </a:t>
            </a:r>
            <a:r>
              <a:rPr lang="el-GR" sz="2000" dirty="0" smtClean="0">
                <a:latin typeface="Palatino Linotype" pitchFamily="18" charset="0"/>
              </a:rPr>
              <a:t>Τους όρους «</a:t>
            </a:r>
            <a:r>
              <a:rPr lang="el-GR" sz="2000" dirty="0" err="1" smtClean="0">
                <a:latin typeface="Palatino Linotype" pitchFamily="18" charset="0"/>
              </a:rPr>
              <a:t>Σύνοψις</a:t>
            </a:r>
            <a:r>
              <a:rPr lang="el-GR" sz="2000" dirty="0" smtClean="0">
                <a:latin typeface="Palatino Linotype" pitchFamily="18" charset="0"/>
              </a:rPr>
              <a:t>»- «Συνοπτικά» χρησιμοποίησε πρώτος ο </a:t>
            </a:r>
            <a:r>
              <a:rPr lang="en-US" sz="2000" dirty="0" smtClean="0">
                <a:latin typeface="Palatino Linotype" pitchFamily="18" charset="0"/>
              </a:rPr>
              <a:t>J. </a:t>
            </a:r>
            <a:r>
              <a:rPr lang="en-US" sz="2000" dirty="0" err="1" smtClean="0">
                <a:latin typeface="Palatino Linotype" pitchFamily="18" charset="0"/>
              </a:rPr>
              <a:t>Griesbach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el-GR" sz="2000" dirty="0" smtClean="0">
                <a:latin typeface="Palatino Linotype" pitchFamily="18" charset="0"/>
              </a:rPr>
              <a:t>το 1776.</a:t>
            </a:r>
            <a:r>
              <a:rPr lang="el-GR" sz="2000" b="1" dirty="0" smtClean="0">
                <a:latin typeface="Palatino Linotype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>
                <a:latin typeface="Palatino Linotype" pitchFamily="18" charset="0"/>
              </a:rPr>
              <a:t>Οι τρεις Συνοπτικοί παρουσιάζουν ομοιότητες </a:t>
            </a:r>
            <a:r>
              <a:rPr lang="el-GR" sz="2000" b="1" i="1" dirty="0" smtClean="0">
                <a:latin typeface="Palatino Linotype" pitchFamily="18" charset="0"/>
              </a:rPr>
              <a:t>και διαφορές.!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>
                <a:latin typeface="Palatino Linotype" pitchFamily="18" charset="0"/>
              </a:rPr>
              <a:t>Κοινό υλικό έχουμε στους Ματθαίο και Λουκά (1/6 του κειμένου του), αλλά και υλικό το οποίο απαντά μόνο στον καθένα και χαρακτηρίζεται ως </a:t>
            </a:r>
            <a:r>
              <a:rPr lang="en-US" sz="2000" dirty="0" smtClean="0">
                <a:latin typeface="Palatino Linotype" pitchFamily="18" charset="0"/>
              </a:rPr>
              <a:t>M </a:t>
            </a:r>
            <a:r>
              <a:rPr lang="el-GR" sz="2000" dirty="0" smtClean="0">
                <a:latin typeface="Palatino Linotype" pitchFamily="18" charset="0"/>
              </a:rPr>
              <a:t>και </a:t>
            </a:r>
            <a:r>
              <a:rPr lang="en-US" sz="2000" dirty="0" smtClean="0">
                <a:latin typeface="Palatino Linotype" pitchFamily="18" charset="0"/>
              </a:rPr>
              <a:t>L </a:t>
            </a:r>
            <a:r>
              <a:rPr lang="el-GR" sz="2000" dirty="0" smtClean="0">
                <a:latin typeface="Palatino Linotype" pitchFamily="18" charset="0"/>
              </a:rPr>
              <a:t>αντίστοιχα.</a:t>
            </a:r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8-F0D4-4548-BA03-2349C3D7F960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748712" cy="846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443541" y="908578"/>
            <a:ext cx="8160907" cy="13280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Palatino Linotype" pitchFamily="18" charset="0"/>
              </a:rPr>
              <a:t>ΘΕΩΡΙΑ ΤΩΝ ΠΗΓΩΝ [Η.</a:t>
            </a:r>
            <a:r>
              <a:rPr lang="en-US" sz="2400" b="1" dirty="0" smtClean="0">
                <a:latin typeface="Palatino Linotype" pitchFamily="18" charset="0"/>
              </a:rPr>
              <a:t>J </a:t>
            </a:r>
            <a:r>
              <a:rPr lang="en-US" sz="2400" b="1" dirty="0" err="1" smtClean="0">
                <a:latin typeface="Palatino Linotype" pitchFamily="18" charset="0"/>
              </a:rPr>
              <a:t>Holtzman</a:t>
            </a:r>
            <a:r>
              <a:rPr lang="en-US" sz="2400" b="1" dirty="0" smtClean="0">
                <a:latin typeface="Palatino Linotype" pitchFamily="18" charset="0"/>
              </a:rPr>
              <a:t> (1863)</a:t>
            </a:r>
            <a:r>
              <a:rPr lang="el-GR" sz="2400" b="1" smtClean="0">
                <a:latin typeface="Palatino Linotype" pitchFamily="18" charset="0"/>
              </a:rPr>
              <a:t>]</a:t>
            </a:r>
            <a:endParaRPr lang="en-US" sz="2400" b="1" dirty="0" smtClean="0">
              <a:latin typeface="Palatino Linotyp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Palatino Linotype" pitchFamily="18" charset="0"/>
              </a:rPr>
              <a:t>Θεωρία για τη λύση του συνοπτικού προβλήματος</a:t>
            </a:r>
            <a:endParaRPr lang="el-GR" sz="2400" b="1" dirty="0">
              <a:latin typeface="Palatino Linotype" pitchFamily="18" charset="0"/>
            </a:endParaRPr>
          </a:p>
        </p:txBody>
      </p:sp>
      <p:sp>
        <p:nvSpPr>
          <p:cNvPr id="3" name="2 - Στρογγύλεμα μίας γωνίας ορθογωνίου"/>
          <p:cNvSpPr/>
          <p:nvPr/>
        </p:nvSpPr>
        <p:spPr>
          <a:xfrm>
            <a:off x="467544" y="2295399"/>
            <a:ext cx="8064896" cy="3993401"/>
          </a:xfrm>
          <a:prstGeom prst="round1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dirty="0" smtClean="0">
                <a:latin typeface="Palatino Linotype" pitchFamily="18" charset="0"/>
              </a:rPr>
              <a:t>  </a:t>
            </a:r>
            <a:r>
              <a:rPr lang="el-GR" sz="2100" dirty="0" smtClean="0">
                <a:latin typeface="Palatino Linotype" pitchFamily="18" charset="0"/>
              </a:rPr>
              <a:t>Το </a:t>
            </a:r>
            <a:r>
              <a:rPr lang="el-GR" sz="2100" b="1" dirty="0" smtClean="0">
                <a:latin typeface="Palatino Linotype" pitchFamily="18" charset="0"/>
              </a:rPr>
              <a:t>κατά Μάρκον </a:t>
            </a:r>
            <a:r>
              <a:rPr lang="el-GR" sz="2100" dirty="0" smtClean="0">
                <a:latin typeface="Palatino Linotype" pitchFamily="18" charset="0"/>
              </a:rPr>
              <a:t>είναι το </a:t>
            </a:r>
            <a:r>
              <a:rPr lang="el-GR" sz="2100" b="1" dirty="0" smtClean="0">
                <a:latin typeface="Palatino Linotype" pitchFamily="18" charset="0"/>
              </a:rPr>
              <a:t>αρχαιότερο </a:t>
            </a:r>
            <a:r>
              <a:rPr lang="el-GR" sz="2100" dirty="0" smtClean="0">
                <a:latin typeface="Palatino Linotype" pitchFamily="18" charset="0"/>
              </a:rPr>
              <a:t>Ευαγγέλιο και χρησιμοποιήθηκε ως πηγή των δύο άλλων πηγών.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100" dirty="0" smtClean="0">
                <a:latin typeface="Palatino Linotype" pitchFamily="18" charset="0"/>
              </a:rPr>
              <a:t>Φιλολογικά οι </a:t>
            </a:r>
            <a:r>
              <a:rPr lang="el-GR" sz="2100" dirty="0" err="1" smtClean="0">
                <a:latin typeface="Palatino Linotype" pitchFamily="18" charset="0"/>
              </a:rPr>
              <a:t>Μτ</a:t>
            </a:r>
            <a:r>
              <a:rPr lang="el-GR" sz="2100" dirty="0" smtClean="0">
                <a:latin typeface="Palatino Linotype" pitchFamily="18" charset="0"/>
              </a:rPr>
              <a:t> και </a:t>
            </a:r>
            <a:r>
              <a:rPr lang="el-GR" sz="2100" dirty="0" err="1" smtClean="0">
                <a:latin typeface="Palatino Linotype" pitchFamily="18" charset="0"/>
              </a:rPr>
              <a:t>Λκ</a:t>
            </a:r>
            <a:r>
              <a:rPr lang="el-GR" sz="2100" dirty="0" smtClean="0">
                <a:latin typeface="Palatino Linotype" pitchFamily="18" charset="0"/>
              </a:rPr>
              <a:t> δεν έχουν άμεση εξάρτηση.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100" dirty="0" smtClean="0">
                <a:latin typeface="Palatino Linotype" pitchFamily="18" charset="0"/>
              </a:rPr>
              <a:t>Και οι δύο έχουν χρησιμοποιήσει εκτός του </a:t>
            </a:r>
            <a:r>
              <a:rPr lang="el-GR" sz="2100" dirty="0" err="1" smtClean="0">
                <a:latin typeface="Palatino Linotype" pitchFamily="18" charset="0"/>
              </a:rPr>
              <a:t>Μκ</a:t>
            </a:r>
            <a:r>
              <a:rPr lang="el-GR" sz="2100" dirty="0" smtClean="0">
                <a:latin typeface="Palatino Linotype" pitchFamily="18" charset="0"/>
              </a:rPr>
              <a:t> μια άλλη πηγή, η οποία δεν ήταν γνωστή στο </a:t>
            </a:r>
            <a:r>
              <a:rPr lang="el-GR" sz="2100" dirty="0" err="1" smtClean="0">
                <a:latin typeface="Palatino Linotype" pitchFamily="18" charset="0"/>
              </a:rPr>
              <a:t>Μκ</a:t>
            </a:r>
            <a:r>
              <a:rPr lang="el-GR" sz="2100" dirty="0" smtClean="0">
                <a:latin typeface="Palatino Linotyp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100" dirty="0" smtClean="0">
                <a:latin typeface="Palatino Linotype" pitchFamily="18" charset="0"/>
              </a:rPr>
              <a:t>Η δεύτερη πηγή ονομάστηκε «</a:t>
            </a:r>
            <a:r>
              <a:rPr lang="el-GR" sz="2100" b="1" dirty="0" smtClean="0">
                <a:latin typeface="Palatino Linotype" pitchFamily="18" charset="0"/>
              </a:rPr>
              <a:t>των Λογίων</a:t>
            </a:r>
            <a:r>
              <a:rPr lang="el-GR" sz="2100" dirty="0" smtClean="0">
                <a:latin typeface="Palatino Linotype" pitchFamily="18" charset="0"/>
              </a:rPr>
              <a:t>», ήταν μάλλον </a:t>
            </a:r>
            <a:r>
              <a:rPr lang="el-GR" sz="2100" b="1" dirty="0" smtClean="0">
                <a:latin typeface="Palatino Linotype" pitchFamily="18" charset="0"/>
              </a:rPr>
              <a:t>γραπτή</a:t>
            </a:r>
            <a:r>
              <a:rPr lang="el-GR" sz="2100" dirty="0" smtClean="0">
                <a:latin typeface="Palatino Linotype" pitchFamily="18" charset="0"/>
              </a:rPr>
              <a:t> και συμβολίζεται διεθνώς με το </a:t>
            </a:r>
            <a:r>
              <a:rPr lang="en-US" sz="2100" b="1" dirty="0" smtClean="0">
                <a:latin typeface="Palatino Linotype" pitchFamily="18" charset="0"/>
              </a:rPr>
              <a:t>Q</a:t>
            </a:r>
            <a:r>
              <a:rPr lang="en-US" sz="2100" dirty="0" smtClean="0">
                <a:latin typeface="Palatino Linotype" pitchFamily="18" charset="0"/>
              </a:rPr>
              <a:t> (</a:t>
            </a:r>
            <a:r>
              <a:rPr lang="en-US" sz="2100" dirty="0" err="1" smtClean="0">
                <a:latin typeface="Palatino Linotype" pitchFamily="18" charset="0"/>
              </a:rPr>
              <a:t>Quelle</a:t>
            </a:r>
            <a:r>
              <a:rPr lang="en-US" sz="2100" dirty="0" smtClean="0">
                <a:latin typeface="Palatino Linotype" pitchFamily="18" charset="0"/>
              </a:rPr>
              <a:t>).O </a:t>
            </a:r>
            <a:r>
              <a:rPr lang="el-GR" sz="2100" dirty="0" smtClean="0">
                <a:latin typeface="Palatino Linotype" pitchFamily="18" charset="0"/>
              </a:rPr>
              <a:t>πρώτος που την εισηγήθηκε ήταν ο </a:t>
            </a:r>
            <a:r>
              <a:rPr lang="en-US" sz="2100" dirty="0" smtClean="0">
                <a:latin typeface="Palatino Linotype" pitchFamily="18" charset="0"/>
              </a:rPr>
              <a:t>C.H. </a:t>
            </a:r>
            <a:r>
              <a:rPr lang="en-US" sz="2100" dirty="0" err="1" smtClean="0">
                <a:latin typeface="Palatino Linotype" pitchFamily="18" charset="0"/>
              </a:rPr>
              <a:t>Weisse</a:t>
            </a:r>
            <a:r>
              <a:rPr lang="en-US" sz="2100" dirty="0" smtClean="0">
                <a:latin typeface="Palatino Linotype" pitchFamily="18" charset="0"/>
              </a:rPr>
              <a:t>.</a:t>
            </a:r>
            <a:endParaRPr lang="el-GR" sz="2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8-F0D4-4548-BA03-2349C3D7F960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FFFF99"/>
                </a:solidFill>
                <a:effectLst/>
              </a:rPr>
              <a:t>ΔΙΑΤΑΞΗ ΤΟΥ ΜΑΘΗΜΑΤΟΣ</a:t>
            </a:r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l-GR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mtClean="0"/>
              <a:t>Επιχειρήματα υπέρ υπάρξεως της </a:t>
            </a:r>
            <a:r>
              <a:rPr lang="en-US" smtClean="0"/>
              <a:t>Q</a:t>
            </a:r>
            <a:endParaRPr lang="el-GR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mtClean="0"/>
              <a:t>Φιλολογική μορφή της Πηγής των Λογίων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mtClean="0"/>
              <a:t>Χρόνος, τόπος, συγγραφέας της </a:t>
            </a:r>
            <a:r>
              <a:rPr lang="en-US" smtClean="0"/>
              <a:t>Q</a:t>
            </a:r>
            <a:endParaRPr lang="el-GR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mtClean="0"/>
              <a:t>Έκταση της Πηγής των Λογίων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mtClean="0"/>
              <a:t>Περιεχόμενα της Πηγής των Λογίων</a:t>
            </a: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mtClean="0"/>
              <a:t>Θεολογικά χαρακτηριστικά</a:t>
            </a: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mtClean="0"/>
              <a:t>Σχέσεις Μάρκου- </a:t>
            </a:r>
            <a:r>
              <a:rPr lang="en-US" smtClean="0"/>
              <a:t>Q</a:t>
            </a:r>
            <a:endParaRPr lang="el-GR" smtClean="0"/>
          </a:p>
          <a:p>
            <a:pPr eaLnBrk="1" hangingPunct="1">
              <a:lnSpc>
                <a:spcPct val="90000"/>
              </a:lnSpc>
              <a:defRPr/>
            </a:pPr>
            <a:endParaRPr lang="el-GR" smtClean="0"/>
          </a:p>
        </p:txBody>
      </p:sp>
      <p:pic>
        <p:nvPicPr>
          <p:cNvPr id="4100" name="Picture 16" descr="l5-7"/>
          <p:cNvPicPr>
            <a:picLocks noChangeAspect="1" noChangeArrowheads="1"/>
          </p:cNvPicPr>
          <p:nvPr/>
        </p:nvPicPr>
        <p:blipFill>
          <a:blip r:embed="rId2" cstate="print"/>
          <a:srcRect l="11893" t="4271" r="6818" b="9258"/>
          <a:stretch>
            <a:fillRect/>
          </a:stretch>
        </p:blipFill>
        <p:spPr bwMode="auto">
          <a:xfrm rot="22153">
            <a:off x="7532688" y="4868863"/>
            <a:ext cx="1611312" cy="198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040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i="1" dirty="0" smtClean="0"/>
              <a:t>II. </a:t>
            </a:r>
            <a:r>
              <a:rPr lang="el-GR" sz="3600" i="1" dirty="0" smtClean="0"/>
              <a:t>Φιλολογική μορφή της Πηγής των Λογίων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l-GR" sz="3600" i="1" dirty="0" smtClean="0"/>
              <a:t> </a:t>
            </a:r>
            <a:r>
              <a:rPr lang="el-GR" sz="1100" i="1" dirty="0" smtClean="0"/>
              <a:t>(Οι διαφάνειες </a:t>
            </a:r>
            <a:r>
              <a:rPr lang="en-US" sz="1100" i="1" dirty="0" smtClean="0"/>
              <a:t> 7- 21 </a:t>
            </a:r>
            <a:r>
              <a:rPr lang="el-GR" sz="1100" i="1" dirty="0" smtClean="0"/>
              <a:t>αυτής της ενότητας </a:t>
            </a:r>
            <a:r>
              <a:rPr lang="en-US" sz="1100" i="1" dirty="0" smtClean="0"/>
              <a:t>(</a:t>
            </a:r>
            <a:r>
              <a:rPr lang="el-GR" sz="1100" i="1" dirty="0" smtClean="0"/>
              <a:t>εκτός της αρ. 18) λήφθηκαν από το Διαδίκτυο) </a:t>
            </a:r>
            <a:r>
              <a:rPr lang="en-US" sz="1100" dirty="0" smtClean="0"/>
              <a:t>users.auth.gr/</a:t>
            </a:r>
            <a:r>
              <a:rPr lang="en-US" sz="1100" dirty="0" err="1" smtClean="0"/>
              <a:t>pv</a:t>
            </a:r>
            <a:r>
              <a:rPr lang="en-US" sz="1100" dirty="0" smtClean="0"/>
              <a:t>/</a:t>
            </a:r>
            <a:r>
              <a:rPr lang="en-US" sz="1100" dirty="0" err="1" smtClean="0"/>
              <a:t>Parousiaseis</a:t>
            </a:r>
            <a:r>
              <a:rPr lang="en-US" sz="1100" dirty="0" smtClean="0"/>
              <a:t>/MATHIMA_05.ppt</a:t>
            </a:r>
            <a:r>
              <a:rPr lang="el-GR" sz="1100" dirty="0" smtClean="0"/>
              <a:t>.</a:t>
            </a:r>
            <a:br>
              <a:rPr lang="el-GR" sz="1100" dirty="0" smtClean="0"/>
            </a:br>
            <a:r>
              <a:rPr lang="el-GR" sz="1100" dirty="0" smtClean="0"/>
              <a:t>Βλ. και τη δική μου αναλυτικότερη παρουσίαση στα έγγραφα του </a:t>
            </a:r>
            <a:r>
              <a:rPr lang="en-US" sz="1100" dirty="0" err="1" smtClean="0"/>
              <a:t>eclass</a:t>
            </a:r>
            <a:endParaRPr lang="el-GR" sz="1100" i="1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(α) Η </a:t>
            </a:r>
            <a:r>
              <a:rPr lang="en-US" sz="2800" dirty="0" smtClean="0"/>
              <a:t>Q </a:t>
            </a:r>
            <a:r>
              <a:rPr lang="el-GR" sz="2800" dirty="0" smtClean="0"/>
              <a:t>σε </a:t>
            </a:r>
            <a:r>
              <a:rPr lang="el-GR" sz="2800" i="1" dirty="0" smtClean="0"/>
              <a:t>γραπτή  </a:t>
            </a:r>
            <a:r>
              <a:rPr lang="el-GR" sz="2800" dirty="0" smtClean="0"/>
              <a:t>μορφή.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(β) Η αρχική γλώσσα</a:t>
            </a:r>
            <a:r>
              <a:rPr lang="el-GR" sz="2800" i="1" dirty="0" smtClean="0"/>
              <a:t> ελληνική</a:t>
            </a:r>
            <a:r>
              <a:rPr lang="el-GR" sz="28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(γ) Η </a:t>
            </a:r>
            <a:r>
              <a:rPr lang="en-US" sz="2800" dirty="0" smtClean="0"/>
              <a:t>Q </a:t>
            </a:r>
            <a:r>
              <a:rPr lang="el-GR" sz="2800" dirty="0" smtClean="0"/>
              <a:t>σε </a:t>
            </a:r>
            <a:r>
              <a:rPr lang="el-GR" sz="2800" i="1" dirty="0" smtClean="0"/>
              <a:t>ενιαία </a:t>
            </a:r>
            <a:r>
              <a:rPr lang="el-GR" sz="2800" dirty="0" smtClean="0"/>
              <a:t>μορφή.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800" dirty="0" smtClean="0"/>
              <a:t>		Οι </a:t>
            </a:r>
            <a:r>
              <a:rPr lang="el-GR" sz="2800" dirty="0" err="1" smtClean="0"/>
              <a:t>Μτ</a:t>
            </a:r>
            <a:r>
              <a:rPr lang="el-GR" sz="2800" dirty="0" smtClean="0"/>
              <a:t>-</a:t>
            </a:r>
            <a:r>
              <a:rPr lang="el-GR" sz="2800" dirty="0" err="1" smtClean="0"/>
              <a:t>Λκ</a:t>
            </a:r>
            <a:r>
              <a:rPr lang="el-GR" sz="2800" dirty="0" smtClean="0"/>
              <a:t>  χρησιμοποίησαν το ίδιο</a:t>
            </a:r>
            <a:r>
              <a:rPr lang="el-GR" sz="2800" i="1" dirty="0" smtClean="0"/>
              <a:t> συνεχές κείμενο.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8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(δ)  Η </a:t>
            </a:r>
            <a:r>
              <a:rPr lang="el-GR" sz="2800" i="1" dirty="0" smtClean="0"/>
              <a:t>διάταξη </a:t>
            </a:r>
            <a:r>
              <a:rPr lang="el-GR" sz="2800" dirty="0" smtClean="0"/>
              <a:t>της </a:t>
            </a:r>
            <a:r>
              <a:rPr lang="en-US" sz="2800" dirty="0" smtClean="0"/>
              <a:t>Q</a:t>
            </a:r>
            <a:r>
              <a:rPr lang="el-GR" sz="2800" dirty="0" smtClean="0"/>
              <a:t>  ίδια με το κατά </a:t>
            </a:r>
            <a:r>
              <a:rPr lang="el-GR" sz="2800" dirty="0" err="1" smtClean="0"/>
              <a:t>Λουκάν</a:t>
            </a:r>
            <a:r>
              <a:rPr lang="el-GR" sz="28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(ε)  Η αρχική γλωσσική μορφή της </a:t>
            </a:r>
            <a:r>
              <a:rPr lang="en-US" sz="2800" dirty="0" smtClean="0"/>
              <a:t>Q</a:t>
            </a:r>
            <a:r>
              <a:rPr lang="el-GR" sz="2800" dirty="0" smtClean="0"/>
              <a:t>  διατηρήθηκε ακριβέστερα στο κατά </a:t>
            </a:r>
            <a:r>
              <a:rPr lang="el-GR" sz="2800" dirty="0" err="1" smtClean="0"/>
              <a:t>Λουκάν</a:t>
            </a:r>
            <a:r>
              <a:rPr lang="el-GR" sz="28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800" dirty="0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Προσαρμοσμένος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2060"/>
      </a:hlink>
      <a:folHlink>
        <a:srgbClr val="70440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</TotalTime>
  <Words>757</Words>
  <Application>Microsoft Office PowerPoint</Application>
  <PresentationFormat>Προβολή στην οθόνη (4:3)</PresentationFormat>
  <Paragraphs>122</Paragraphs>
  <Slides>22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Αστικό</vt:lpstr>
      <vt:lpstr>Διαφάνεια 1</vt:lpstr>
      <vt:lpstr>ΕΙΣΑΓΩΓΗ  ΣΤΗΝ ΚΑΙΝΗ ΔΙΑΘΗΚΗ</vt:lpstr>
      <vt:lpstr>Διαφάνεια 3</vt:lpstr>
      <vt:lpstr>Διαφάνεια 4</vt:lpstr>
      <vt:lpstr>Διαφάνεια 5</vt:lpstr>
      <vt:lpstr>Διαφάνεια 6</vt:lpstr>
      <vt:lpstr>ΔΙΑΤΑΞΗ ΤΟΥ ΜΑΘΗΜΑΤΟΣ</vt:lpstr>
      <vt:lpstr>Διαφάνεια 8</vt:lpstr>
      <vt:lpstr>II. Φιλολογική μορφή της Πηγής των Λογίων  (Οι διαφάνειες  7- 21 αυτής της ενότητας (εκτός της αρ. 18) λήφθηκαν από το Διαδίκτυο) users.auth.gr/pv/Parousiaseis/MATHIMA_05.ppt. Βλ. και τη δική μου αναλυτικότερη παρουσίαση στα έγγραφα του eclass</vt:lpstr>
      <vt:lpstr>III. Χρόνος, τόπος, συγγραφέας της Q</vt:lpstr>
      <vt:lpstr>V. Περιεχόμενα της Πηγής των Λογίων </vt:lpstr>
      <vt:lpstr>ΑΝΑΛΥΤΙΚΑ ΠEΡIEXOMENΑ  ΤΗΣ ΠΗΓΗΣ ΤΩΝ ΛΟΓΙΩΝ</vt:lpstr>
      <vt:lpstr> 2. Διδασκαλία του Ιησού </vt:lpstr>
      <vt:lpstr> 3 Ανταπόκριση στο κήρυγμα του Ιησού </vt:lpstr>
      <vt:lpstr>4. Ο Ιησούς και οι μαθητές του </vt:lpstr>
      <vt:lpstr>5. Ο Ιησούς και οι αντίπαλοι του </vt:lpstr>
      <vt:lpstr>6. Προετοιμασία για το επικείμενο Τέλος </vt:lpstr>
      <vt:lpstr>7. Επίλογος: Ο εσχατολογικός λόγος </vt:lpstr>
      <vt:lpstr>Διαφάνεια 19</vt:lpstr>
      <vt:lpstr>VΙ. Τα θεολογικά χαρακτηριστικά της Q</vt:lpstr>
      <vt:lpstr> Κλειδί: Η ταξινόμηση του υλικού της Q </vt:lpstr>
      <vt:lpstr>Η νέα βάση των σχέσεων Μκ-Q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Δημήτριος</dc:creator>
  <cp:lastModifiedBy>ΣΩΤΗΡΗΣ</cp:lastModifiedBy>
  <cp:revision>7</cp:revision>
  <dcterms:created xsi:type="dcterms:W3CDTF">2010-11-27T11:25:26Z</dcterms:created>
  <dcterms:modified xsi:type="dcterms:W3CDTF">2015-07-21T12:50:51Z</dcterms:modified>
</cp:coreProperties>
</file>