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2"/>
  </p:notesMasterIdLst>
  <p:sldIdLst>
    <p:sldId id="277" r:id="rId2"/>
    <p:sldId id="257" r:id="rId3"/>
    <p:sldId id="259" r:id="rId4"/>
    <p:sldId id="267" r:id="rId5"/>
    <p:sldId id="265" r:id="rId6"/>
    <p:sldId id="266" r:id="rId7"/>
    <p:sldId id="268" r:id="rId8"/>
    <p:sldId id="276" r:id="rId9"/>
    <p:sldId id="269" r:id="rId10"/>
    <p:sldId id="270" r:id="rId11"/>
    <p:sldId id="278" r:id="rId12"/>
    <p:sldId id="260" r:id="rId13"/>
    <p:sldId id="261" r:id="rId14"/>
    <p:sldId id="279" r:id="rId15"/>
    <p:sldId id="274" r:id="rId16"/>
    <p:sldId id="263" r:id="rId17"/>
    <p:sldId id="272" r:id="rId18"/>
    <p:sldId id="275" r:id="rId19"/>
    <p:sldId id="262" r:id="rId20"/>
    <p:sldId id="273"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100" d="100"/>
          <a:sy n="100" d="100"/>
        </p:scale>
        <p:origin x="-1860"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9280B9-65C7-4889-8310-4C63B948ECB1}"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l-GR"/>
        </a:p>
      </dgm:t>
    </dgm:pt>
    <dgm:pt modelId="{68D90266-B38F-42B6-9733-17015BD525CF}">
      <dgm:prSet custT="1"/>
      <dgm:spPr/>
      <dgm:t>
        <a:bodyPr/>
        <a:lstStyle/>
        <a:p>
          <a:pPr rtl="0"/>
          <a:r>
            <a:rPr lang="el-GR" sz="2400" b="1" dirty="0" smtClean="0"/>
            <a:t>Η έντεχνη δομή της επί του Όρους Ομιλίας</a:t>
          </a:r>
          <a:endParaRPr lang="el-GR" sz="1600" dirty="0"/>
        </a:p>
      </dgm:t>
    </dgm:pt>
    <dgm:pt modelId="{3F3A82ED-687F-4F68-8199-8BEA1AE1BD2C}" type="parTrans" cxnId="{0E18B3BE-667C-49B8-995D-99763CA94FE6}">
      <dgm:prSet/>
      <dgm:spPr/>
      <dgm:t>
        <a:bodyPr/>
        <a:lstStyle/>
        <a:p>
          <a:endParaRPr lang="el-GR"/>
        </a:p>
      </dgm:t>
    </dgm:pt>
    <dgm:pt modelId="{A7FE5974-DB0C-42D7-92FA-ACA70EA30FB8}" type="sibTrans" cxnId="{0E18B3BE-667C-49B8-995D-99763CA94FE6}">
      <dgm:prSet/>
      <dgm:spPr/>
      <dgm:t>
        <a:bodyPr/>
        <a:lstStyle/>
        <a:p>
          <a:endParaRPr lang="el-GR"/>
        </a:p>
      </dgm:t>
    </dgm:pt>
    <dgm:pt modelId="{FD791F23-0C74-4A92-BB83-B1F4E1D04424}">
      <dgm:prSet custT="1"/>
      <dgm:spPr/>
      <dgm:t>
        <a:bodyPr/>
        <a:lstStyle/>
        <a:p>
          <a:pPr rtl="0"/>
          <a:r>
            <a:rPr lang="el-GR" sz="2400" b="1" dirty="0" smtClean="0"/>
            <a:t>5, </a:t>
          </a:r>
          <a:r>
            <a:rPr lang="el-GR" sz="2000" b="1" dirty="0" smtClean="0"/>
            <a:t>3-16: Εισαγωγή:</a:t>
          </a:r>
          <a:r>
            <a:rPr lang="el-GR" sz="2000" b="1" dirty="0" smtClean="0">
              <a:solidFill>
                <a:srgbClr val="C00000"/>
              </a:solidFill>
            </a:rPr>
            <a:t> Μακαρισμοί </a:t>
          </a:r>
          <a:r>
            <a:rPr lang="el-GR" sz="2000" b="1" dirty="0" smtClean="0"/>
            <a:t>(ποιοι εισέρχονται στη Βασιλεία), οι Μαθητές  = </a:t>
          </a:r>
          <a:r>
            <a:rPr lang="el-GR" sz="2000" b="1" dirty="0" smtClean="0">
              <a:solidFill>
                <a:srgbClr val="C00000"/>
              </a:solidFill>
            </a:rPr>
            <a:t>Αλάτι </a:t>
          </a:r>
          <a:r>
            <a:rPr lang="el-GR" sz="2000" b="1" dirty="0" smtClean="0"/>
            <a:t>της γης και </a:t>
          </a:r>
          <a:r>
            <a:rPr lang="el-GR" sz="2000" b="1" dirty="0" smtClean="0">
              <a:solidFill>
                <a:srgbClr val="C00000"/>
              </a:solidFill>
            </a:rPr>
            <a:t>Φως</a:t>
          </a:r>
          <a:r>
            <a:rPr lang="el-GR" sz="2000" b="1" dirty="0" smtClean="0"/>
            <a:t> του Κόσμου</a:t>
          </a:r>
          <a:endParaRPr lang="el-GR" sz="2000" dirty="0"/>
        </a:p>
      </dgm:t>
    </dgm:pt>
    <dgm:pt modelId="{6E80FD30-9F5D-4032-820C-9BD8448B7DFE}" type="parTrans" cxnId="{A935C2B3-1733-4DE1-8B32-89A6FF4D8B92}">
      <dgm:prSet/>
      <dgm:spPr/>
      <dgm:t>
        <a:bodyPr/>
        <a:lstStyle/>
        <a:p>
          <a:endParaRPr lang="el-GR"/>
        </a:p>
      </dgm:t>
    </dgm:pt>
    <dgm:pt modelId="{C4EC4A78-864C-4288-9C56-277EE92EA833}" type="sibTrans" cxnId="{A935C2B3-1733-4DE1-8B32-89A6FF4D8B92}">
      <dgm:prSet/>
      <dgm:spPr/>
      <dgm:t>
        <a:bodyPr/>
        <a:lstStyle/>
        <a:p>
          <a:endParaRPr lang="el-GR"/>
        </a:p>
      </dgm:t>
    </dgm:pt>
    <dgm:pt modelId="{7C0195C2-8CD8-4E02-A7EF-D03540C35E23}">
      <dgm:prSet custT="1"/>
      <dgm:spPr/>
      <dgm:t>
        <a:bodyPr/>
        <a:lstStyle/>
        <a:p>
          <a:pPr rtl="0"/>
          <a:r>
            <a:rPr lang="el-GR" sz="2400" dirty="0" smtClean="0"/>
            <a:t>5, 17-20: Εκπλήρωση Νόμου-Τορά</a:t>
          </a:r>
          <a:endParaRPr lang="el-GR" sz="2400" dirty="0"/>
        </a:p>
      </dgm:t>
    </dgm:pt>
    <dgm:pt modelId="{CA2043DE-B6BC-456F-BD3C-2AF15EA39842}" type="parTrans" cxnId="{BC1C91AA-8BCD-40B6-84AB-9AC77DBDFDEC}">
      <dgm:prSet/>
      <dgm:spPr/>
      <dgm:t>
        <a:bodyPr/>
        <a:lstStyle/>
        <a:p>
          <a:endParaRPr lang="el-GR"/>
        </a:p>
      </dgm:t>
    </dgm:pt>
    <dgm:pt modelId="{ABDDACA4-6D76-4B06-AEF2-5DC5A7E809CC}" type="sibTrans" cxnId="{BC1C91AA-8BCD-40B6-84AB-9AC77DBDFDEC}">
      <dgm:prSet/>
      <dgm:spPr/>
      <dgm:t>
        <a:bodyPr/>
        <a:lstStyle/>
        <a:p>
          <a:endParaRPr lang="el-GR"/>
        </a:p>
      </dgm:t>
    </dgm:pt>
    <dgm:pt modelId="{B58DC592-A456-4A86-9F1A-C1B12999B653}">
      <dgm:prSet custT="1"/>
      <dgm:spPr/>
      <dgm:t>
        <a:bodyPr/>
        <a:lstStyle/>
        <a:p>
          <a:pPr rtl="0"/>
          <a:r>
            <a:rPr lang="el-GR" sz="2400" dirty="0" smtClean="0"/>
            <a:t>5, 21-48: Υπέρβαση Νόμου - </a:t>
          </a:r>
          <a:r>
            <a:rPr lang="el-GR" sz="1600" b="1" dirty="0" smtClean="0"/>
            <a:t>έξι</a:t>
          </a:r>
          <a:r>
            <a:rPr lang="el-GR" sz="1800" b="1" dirty="0" smtClean="0"/>
            <a:t> Υπερθέσεις </a:t>
          </a:r>
          <a:r>
            <a:rPr lang="el-GR" sz="1600" dirty="0" smtClean="0"/>
            <a:t>(όχι </a:t>
          </a:r>
          <a:r>
            <a:rPr lang="el-GR" sz="1600" i="1" dirty="0" smtClean="0"/>
            <a:t>Αντιθέσεις</a:t>
          </a:r>
          <a:r>
            <a:rPr lang="el-GR" sz="1600" dirty="0" smtClean="0"/>
            <a:t>, όπως τιτλοφορούνται)</a:t>
          </a:r>
          <a:r>
            <a:rPr lang="el-GR" sz="2400" dirty="0" smtClean="0"/>
            <a:t>- αγάπη στους εχθρούς</a:t>
          </a:r>
          <a:endParaRPr lang="el-GR" sz="2400" b="1" dirty="0">
            <a:solidFill>
              <a:srgbClr val="C00000"/>
            </a:solidFill>
          </a:endParaRPr>
        </a:p>
      </dgm:t>
    </dgm:pt>
    <dgm:pt modelId="{22BC3AAC-50E4-4474-AD89-744B44DCF9CF}" type="parTrans" cxnId="{2E22C22E-845C-4DC0-BD9D-690863AE81D6}">
      <dgm:prSet/>
      <dgm:spPr/>
      <dgm:t>
        <a:bodyPr/>
        <a:lstStyle/>
        <a:p>
          <a:endParaRPr lang="el-GR"/>
        </a:p>
      </dgm:t>
    </dgm:pt>
    <dgm:pt modelId="{6D563CB0-EFD7-4BDC-99A2-A505E2450310}" type="sibTrans" cxnId="{2E22C22E-845C-4DC0-BD9D-690863AE81D6}">
      <dgm:prSet/>
      <dgm:spPr/>
      <dgm:t>
        <a:bodyPr/>
        <a:lstStyle/>
        <a:p>
          <a:endParaRPr lang="el-GR"/>
        </a:p>
      </dgm:t>
    </dgm:pt>
    <dgm:pt modelId="{4A0DA87E-13A7-4630-BB08-95F351406881}">
      <dgm:prSet custT="1"/>
      <dgm:spPr/>
      <dgm:t>
        <a:bodyPr/>
        <a:lstStyle/>
        <a:p>
          <a:pPr rtl="0"/>
          <a:r>
            <a:rPr lang="el-GR" sz="2400" dirty="0" smtClean="0"/>
            <a:t>6, 1-8: Ελεημοσύνη και Προσευχή </a:t>
          </a:r>
          <a:r>
            <a:rPr lang="el-GR" sz="2400" b="1" dirty="0" smtClean="0"/>
            <a:t>ΕΝ ΚΡΥΠΤΩ!!!</a:t>
          </a:r>
          <a:r>
            <a:rPr lang="el-GR" sz="2400" b="1" dirty="0" smtClean="0">
              <a:solidFill>
                <a:srgbClr val="C00000"/>
              </a:solidFill>
            </a:rPr>
            <a:t> (ΌΧΙ ΥΠΟΚΡΙΣΙΑ)</a:t>
          </a:r>
          <a:r>
            <a:rPr lang="en-US" sz="2400" b="1" dirty="0" smtClean="0">
              <a:solidFill>
                <a:srgbClr val="C00000"/>
              </a:solidFill>
            </a:rPr>
            <a:t> </a:t>
          </a:r>
          <a:endParaRPr lang="el-GR" sz="2400" b="1" dirty="0"/>
        </a:p>
      </dgm:t>
    </dgm:pt>
    <dgm:pt modelId="{D7305FA4-A828-4BA1-9BF0-CC29B3B6E059}" type="parTrans" cxnId="{C674018F-FE34-4503-B455-47095EACC12B}">
      <dgm:prSet/>
      <dgm:spPr/>
      <dgm:t>
        <a:bodyPr/>
        <a:lstStyle/>
        <a:p>
          <a:endParaRPr lang="el-GR"/>
        </a:p>
      </dgm:t>
    </dgm:pt>
    <dgm:pt modelId="{26C39E12-39DC-42B2-BEA3-049A340E880F}" type="sibTrans" cxnId="{C674018F-FE34-4503-B455-47095EACC12B}">
      <dgm:prSet/>
      <dgm:spPr/>
      <dgm:t>
        <a:bodyPr/>
        <a:lstStyle/>
        <a:p>
          <a:endParaRPr lang="el-GR"/>
        </a:p>
      </dgm:t>
    </dgm:pt>
    <dgm:pt modelId="{F6D9F4FD-1F4B-4F06-B894-DA93EC7D25C4}">
      <dgm:prSet custT="1"/>
      <dgm:spPr/>
      <dgm:t>
        <a:bodyPr/>
        <a:lstStyle/>
        <a:p>
          <a:pPr rtl="0"/>
          <a:r>
            <a:rPr lang="el-GR" sz="2400" b="1" dirty="0" smtClean="0"/>
            <a:t>6, 9-15: Κυριακή Προσευχή = Πυρήνας της ΕΠΙ ΤΟΥ 		ΟΡΟΥΣ </a:t>
          </a:r>
          <a:r>
            <a:rPr lang="el-GR" sz="1800" b="1" dirty="0" smtClean="0"/>
            <a:t>(τα 3 πρώτα αιτήματα συμπυκνώνουν τη διδασκαλία που προηγείται και τα 3 επόμενα όσα έπονται (</a:t>
          </a:r>
          <a:r>
            <a:rPr lang="en-US" sz="1800" b="1" dirty="0" err="1" smtClean="0"/>
            <a:t>Bornkamm</a:t>
          </a:r>
          <a:r>
            <a:rPr lang="en-US" sz="1800" b="1" dirty="0" smtClean="0"/>
            <a:t>)</a:t>
          </a:r>
          <a:endParaRPr lang="el-GR" sz="1800" dirty="0"/>
        </a:p>
      </dgm:t>
    </dgm:pt>
    <dgm:pt modelId="{97AA03D6-C23E-447A-BCA1-1080B8189F57}" type="parTrans" cxnId="{BCEEA238-7490-4DA8-84B9-99579636F456}">
      <dgm:prSet/>
      <dgm:spPr/>
      <dgm:t>
        <a:bodyPr/>
        <a:lstStyle/>
        <a:p>
          <a:endParaRPr lang="el-GR"/>
        </a:p>
      </dgm:t>
    </dgm:pt>
    <dgm:pt modelId="{104FB5FE-3CBC-4F96-8226-31B0474CDC68}" type="sibTrans" cxnId="{BCEEA238-7490-4DA8-84B9-99579636F456}">
      <dgm:prSet/>
      <dgm:spPr/>
      <dgm:t>
        <a:bodyPr/>
        <a:lstStyle/>
        <a:p>
          <a:endParaRPr lang="el-GR"/>
        </a:p>
      </dgm:t>
    </dgm:pt>
    <dgm:pt modelId="{ECBA6842-0F73-4F26-BA27-999892FB694E}">
      <dgm:prSet custT="1"/>
      <dgm:spPr/>
      <dgm:t>
        <a:bodyPr/>
        <a:lstStyle/>
        <a:p>
          <a:pPr rtl="0"/>
          <a:r>
            <a:rPr lang="el-GR" sz="2400" dirty="0" smtClean="0"/>
            <a:t>6, 16-18: Νηστεία</a:t>
          </a:r>
          <a:endParaRPr lang="el-GR" sz="2400" dirty="0"/>
        </a:p>
      </dgm:t>
    </dgm:pt>
    <dgm:pt modelId="{F1DDFE0D-9D3E-4230-AFA1-EA40AF5696FE}" type="parTrans" cxnId="{3A820914-268B-4D29-8265-D322315FF217}">
      <dgm:prSet/>
      <dgm:spPr/>
      <dgm:t>
        <a:bodyPr/>
        <a:lstStyle/>
        <a:p>
          <a:endParaRPr lang="el-GR"/>
        </a:p>
      </dgm:t>
    </dgm:pt>
    <dgm:pt modelId="{707D16C3-181C-4743-84B5-A67DF2723F4E}" type="sibTrans" cxnId="{3A820914-268B-4D29-8265-D322315FF217}">
      <dgm:prSet/>
      <dgm:spPr/>
      <dgm:t>
        <a:bodyPr/>
        <a:lstStyle/>
        <a:p>
          <a:endParaRPr lang="el-GR"/>
        </a:p>
      </dgm:t>
    </dgm:pt>
    <dgm:pt modelId="{0B28B494-A84A-4BD4-B23A-6B4204AE4012}">
      <dgm:prSet custT="1"/>
      <dgm:spPr/>
      <dgm:t>
        <a:bodyPr/>
        <a:lstStyle/>
        <a:p>
          <a:pPr rtl="0"/>
          <a:r>
            <a:rPr lang="el-GR" sz="2400" dirty="0" smtClean="0"/>
            <a:t>6, 19-7, 11: Εμπιστοσύνη στον Θεό-Πατέρα/</a:t>
          </a:r>
          <a:r>
            <a:rPr lang="el-GR" sz="2400" b="1" dirty="0" smtClean="0">
              <a:solidFill>
                <a:srgbClr val="C00000"/>
              </a:solidFill>
            </a:rPr>
            <a:t>Όχι Άγχος!</a:t>
          </a:r>
          <a:endParaRPr lang="el-GR" sz="2400" b="1" dirty="0">
            <a:solidFill>
              <a:srgbClr val="C00000"/>
            </a:solidFill>
          </a:endParaRPr>
        </a:p>
      </dgm:t>
    </dgm:pt>
    <dgm:pt modelId="{1412AD49-8A70-41A5-B7F0-7DF51DB2E58C}" type="parTrans" cxnId="{690B1D45-5BD8-4608-8595-A79925E6CAF5}">
      <dgm:prSet/>
      <dgm:spPr/>
      <dgm:t>
        <a:bodyPr/>
        <a:lstStyle/>
        <a:p>
          <a:endParaRPr lang="el-GR"/>
        </a:p>
      </dgm:t>
    </dgm:pt>
    <dgm:pt modelId="{495DA45C-C3A4-4A14-B443-F83FC5EFAB9C}" type="sibTrans" cxnId="{690B1D45-5BD8-4608-8595-A79925E6CAF5}">
      <dgm:prSet/>
      <dgm:spPr/>
      <dgm:t>
        <a:bodyPr/>
        <a:lstStyle/>
        <a:p>
          <a:endParaRPr lang="el-GR"/>
        </a:p>
      </dgm:t>
    </dgm:pt>
    <dgm:pt modelId="{3C1672E6-E1F0-4AF4-ADEA-3A4C9036A9A7}">
      <dgm:prSet custT="1"/>
      <dgm:spPr/>
      <dgm:t>
        <a:bodyPr/>
        <a:lstStyle/>
        <a:p>
          <a:pPr rtl="0"/>
          <a:r>
            <a:rPr lang="el-GR" sz="2400" dirty="0" smtClean="0"/>
            <a:t>7, 12: Χρυσός Κανόνας</a:t>
          </a:r>
          <a:endParaRPr lang="el-GR" sz="2400" dirty="0"/>
        </a:p>
      </dgm:t>
    </dgm:pt>
    <dgm:pt modelId="{9F9E8D05-9A7A-4FE4-B3A9-08EF54338766}" type="parTrans" cxnId="{42A3079B-565C-4E5F-9D8B-6F222474F4EF}">
      <dgm:prSet/>
      <dgm:spPr/>
      <dgm:t>
        <a:bodyPr/>
        <a:lstStyle/>
        <a:p>
          <a:endParaRPr lang="el-GR"/>
        </a:p>
      </dgm:t>
    </dgm:pt>
    <dgm:pt modelId="{D0FA1D5E-C1F0-422B-B064-1A69F3BF3BDD}" type="sibTrans" cxnId="{42A3079B-565C-4E5F-9D8B-6F222474F4EF}">
      <dgm:prSet/>
      <dgm:spPr/>
      <dgm:t>
        <a:bodyPr/>
        <a:lstStyle/>
        <a:p>
          <a:endParaRPr lang="el-GR"/>
        </a:p>
      </dgm:t>
    </dgm:pt>
    <dgm:pt modelId="{D83EF0B1-ED62-4EB6-9ECF-DB81B248A29A}">
      <dgm:prSet custT="1"/>
      <dgm:spPr/>
      <dgm:t>
        <a:bodyPr/>
        <a:lstStyle/>
        <a:p>
          <a:pPr rtl="0"/>
          <a:r>
            <a:rPr lang="el-GR" sz="1800" b="1" dirty="0" smtClean="0"/>
            <a:t>7, 13-27: Επίλογος: Αντιθετικές παραβολές  </a:t>
          </a:r>
          <a:r>
            <a:rPr lang="el-GR" sz="1800" b="1" dirty="0" smtClean="0">
              <a:solidFill>
                <a:srgbClr val="C00000"/>
              </a:solidFill>
            </a:rPr>
            <a:t>ΔΥΟ</a:t>
          </a:r>
          <a:r>
            <a:rPr lang="el-GR" sz="1800" b="1" dirty="0" smtClean="0"/>
            <a:t> θύρες, δέντρα, οικίες </a:t>
          </a:r>
        </a:p>
        <a:p>
          <a:pPr rtl="0"/>
          <a:r>
            <a:rPr lang="el-GR" sz="1800" b="1" dirty="0" smtClean="0"/>
            <a:t>(</a:t>
          </a:r>
          <a:r>
            <a:rPr lang="el-GR" sz="1800" b="1" dirty="0" smtClean="0">
              <a:solidFill>
                <a:srgbClr val="C00000"/>
              </a:solidFill>
            </a:rPr>
            <a:t>Κρίση!!!!</a:t>
          </a:r>
          <a:r>
            <a:rPr lang="el-GR" sz="1800" b="1" dirty="0" smtClean="0"/>
            <a:t>)</a:t>
          </a:r>
          <a:endParaRPr lang="el-GR" sz="1800" dirty="0"/>
        </a:p>
      </dgm:t>
    </dgm:pt>
    <dgm:pt modelId="{11587406-33E8-48A1-9CDE-81F2BF1D1F80}" type="parTrans" cxnId="{6AE1CA15-61E8-4B0A-A31E-FF3622ED6A80}">
      <dgm:prSet/>
      <dgm:spPr/>
      <dgm:t>
        <a:bodyPr/>
        <a:lstStyle/>
        <a:p>
          <a:endParaRPr lang="el-GR"/>
        </a:p>
      </dgm:t>
    </dgm:pt>
    <dgm:pt modelId="{387EF7C9-9C23-4331-B745-037A0FFCC313}" type="sibTrans" cxnId="{6AE1CA15-61E8-4B0A-A31E-FF3622ED6A80}">
      <dgm:prSet/>
      <dgm:spPr/>
      <dgm:t>
        <a:bodyPr/>
        <a:lstStyle/>
        <a:p>
          <a:endParaRPr lang="el-GR"/>
        </a:p>
      </dgm:t>
    </dgm:pt>
    <dgm:pt modelId="{84F3D475-3BE3-45FB-8E1F-576089E0F5BE}" type="pres">
      <dgm:prSet presAssocID="{D19280B9-65C7-4889-8310-4C63B948ECB1}" presName="linear" presStyleCnt="0">
        <dgm:presLayoutVars>
          <dgm:animLvl val="lvl"/>
          <dgm:resizeHandles val="exact"/>
        </dgm:presLayoutVars>
      </dgm:prSet>
      <dgm:spPr/>
      <dgm:t>
        <a:bodyPr/>
        <a:lstStyle/>
        <a:p>
          <a:endParaRPr lang="el-GR"/>
        </a:p>
      </dgm:t>
    </dgm:pt>
    <dgm:pt modelId="{516C31F7-C47B-4377-A899-95D7C2C02534}" type="pres">
      <dgm:prSet presAssocID="{68D90266-B38F-42B6-9733-17015BD525CF}" presName="parentText" presStyleLbl="node1" presStyleIdx="0" presStyleCnt="3">
        <dgm:presLayoutVars>
          <dgm:chMax val="0"/>
          <dgm:bulletEnabled val="1"/>
        </dgm:presLayoutVars>
      </dgm:prSet>
      <dgm:spPr/>
      <dgm:t>
        <a:bodyPr/>
        <a:lstStyle/>
        <a:p>
          <a:endParaRPr lang="el-GR"/>
        </a:p>
      </dgm:t>
    </dgm:pt>
    <dgm:pt modelId="{2FBB8701-0C4D-4DD7-84BF-E8B47D9B440A}" type="pres">
      <dgm:prSet presAssocID="{A7FE5974-DB0C-42D7-92FA-ACA70EA30FB8}" presName="spacer" presStyleCnt="0"/>
      <dgm:spPr/>
    </dgm:pt>
    <dgm:pt modelId="{3D5E7F2C-57E2-4F61-8878-F4CEF854B6B0}" type="pres">
      <dgm:prSet presAssocID="{FD791F23-0C74-4A92-BB83-B1F4E1D04424}" presName="parentText" presStyleLbl="node1" presStyleIdx="1" presStyleCnt="3">
        <dgm:presLayoutVars>
          <dgm:chMax val="0"/>
          <dgm:bulletEnabled val="1"/>
        </dgm:presLayoutVars>
      </dgm:prSet>
      <dgm:spPr/>
      <dgm:t>
        <a:bodyPr/>
        <a:lstStyle/>
        <a:p>
          <a:endParaRPr lang="el-GR"/>
        </a:p>
      </dgm:t>
    </dgm:pt>
    <dgm:pt modelId="{2572AF94-CF84-4888-86D7-F31B13CBA697}" type="pres">
      <dgm:prSet presAssocID="{FD791F23-0C74-4A92-BB83-B1F4E1D04424}" presName="childText" presStyleLbl="revTx" presStyleIdx="0" presStyleCnt="1">
        <dgm:presLayoutVars>
          <dgm:bulletEnabled val="1"/>
        </dgm:presLayoutVars>
      </dgm:prSet>
      <dgm:spPr/>
      <dgm:t>
        <a:bodyPr/>
        <a:lstStyle/>
        <a:p>
          <a:endParaRPr lang="el-GR"/>
        </a:p>
      </dgm:t>
    </dgm:pt>
    <dgm:pt modelId="{5922A078-FDC3-4928-A44C-D27A6CD8A61F}" type="pres">
      <dgm:prSet presAssocID="{D83EF0B1-ED62-4EB6-9ECF-DB81B248A29A}" presName="parentText" presStyleLbl="node1" presStyleIdx="2" presStyleCnt="3" custLinFactNeighborX="847">
        <dgm:presLayoutVars>
          <dgm:chMax val="0"/>
          <dgm:bulletEnabled val="1"/>
        </dgm:presLayoutVars>
      </dgm:prSet>
      <dgm:spPr/>
      <dgm:t>
        <a:bodyPr/>
        <a:lstStyle/>
        <a:p>
          <a:endParaRPr lang="el-GR"/>
        </a:p>
      </dgm:t>
    </dgm:pt>
  </dgm:ptLst>
  <dgm:cxnLst>
    <dgm:cxn modelId="{C3CE75A6-D504-49B2-A9F9-CFDDCBDAE860}" type="presOf" srcId="{0B28B494-A84A-4BD4-B23A-6B4204AE4012}" destId="{2572AF94-CF84-4888-86D7-F31B13CBA697}" srcOrd="0" destOrd="5" presId="urn:microsoft.com/office/officeart/2005/8/layout/vList2"/>
    <dgm:cxn modelId="{3A820914-268B-4D29-8265-D322315FF217}" srcId="{B58DC592-A456-4A86-9F1A-C1B12999B653}" destId="{ECBA6842-0F73-4F26-BA27-999892FB694E}" srcOrd="1" destOrd="0" parTransId="{F1DDFE0D-9D3E-4230-AFA1-EA40AF5696FE}" sibTransId="{707D16C3-181C-4743-84B5-A67DF2723F4E}"/>
    <dgm:cxn modelId="{C674018F-FE34-4503-B455-47095EACC12B}" srcId="{B58DC592-A456-4A86-9F1A-C1B12999B653}" destId="{4A0DA87E-13A7-4630-BB08-95F351406881}" srcOrd="0" destOrd="0" parTransId="{D7305FA4-A828-4BA1-9BF0-CC29B3B6E059}" sibTransId="{26C39E12-39DC-42B2-BEA3-049A340E880F}"/>
    <dgm:cxn modelId="{6A6F9193-5D95-4DBC-B1AE-060507EE019F}" type="presOf" srcId="{ECBA6842-0F73-4F26-BA27-999892FB694E}" destId="{2572AF94-CF84-4888-86D7-F31B13CBA697}" srcOrd="0" destOrd="4" presId="urn:microsoft.com/office/officeart/2005/8/layout/vList2"/>
    <dgm:cxn modelId="{A935C2B3-1733-4DE1-8B32-89A6FF4D8B92}" srcId="{D19280B9-65C7-4889-8310-4C63B948ECB1}" destId="{FD791F23-0C74-4A92-BB83-B1F4E1D04424}" srcOrd="1" destOrd="0" parTransId="{6E80FD30-9F5D-4032-820C-9BD8448B7DFE}" sibTransId="{C4EC4A78-864C-4288-9C56-277EE92EA833}"/>
    <dgm:cxn modelId="{690B1D45-5BD8-4608-8595-A79925E6CAF5}" srcId="{7C0195C2-8CD8-4E02-A7EF-D03540C35E23}" destId="{0B28B494-A84A-4BD4-B23A-6B4204AE4012}" srcOrd="1" destOrd="0" parTransId="{1412AD49-8A70-41A5-B7F0-7DF51DB2E58C}" sibTransId="{495DA45C-C3A4-4A14-B443-F83FC5EFAB9C}"/>
    <dgm:cxn modelId="{BCEEA238-7490-4DA8-84B9-99579636F456}" srcId="{4A0DA87E-13A7-4630-BB08-95F351406881}" destId="{F6D9F4FD-1F4B-4F06-B894-DA93EC7D25C4}" srcOrd="0" destOrd="0" parTransId="{97AA03D6-C23E-447A-BCA1-1080B8189F57}" sibTransId="{104FB5FE-3CBC-4F96-8226-31B0474CDC68}"/>
    <dgm:cxn modelId="{0E18B3BE-667C-49B8-995D-99763CA94FE6}" srcId="{D19280B9-65C7-4889-8310-4C63B948ECB1}" destId="{68D90266-B38F-42B6-9733-17015BD525CF}" srcOrd="0" destOrd="0" parTransId="{3F3A82ED-687F-4F68-8199-8BEA1AE1BD2C}" sibTransId="{A7FE5974-DB0C-42D7-92FA-ACA70EA30FB8}"/>
    <dgm:cxn modelId="{C9CD022E-4EC5-4E6F-B653-2C087C2C4117}" type="presOf" srcId="{68D90266-B38F-42B6-9733-17015BD525CF}" destId="{516C31F7-C47B-4377-A899-95D7C2C02534}" srcOrd="0" destOrd="0" presId="urn:microsoft.com/office/officeart/2005/8/layout/vList2"/>
    <dgm:cxn modelId="{0D3CE1AA-0EC9-4E98-B198-91FBBA9B4160}" type="presOf" srcId="{7C0195C2-8CD8-4E02-A7EF-D03540C35E23}" destId="{2572AF94-CF84-4888-86D7-F31B13CBA697}" srcOrd="0" destOrd="0" presId="urn:microsoft.com/office/officeart/2005/8/layout/vList2"/>
    <dgm:cxn modelId="{A96A8DBF-A332-4E5E-8809-05E79A0211DC}" type="presOf" srcId="{F6D9F4FD-1F4B-4F06-B894-DA93EC7D25C4}" destId="{2572AF94-CF84-4888-86D7-F31B13CBA697}" srcOrd="0" destOrd="3" presId="urn:microsoft.com/office/officeart/2005/8/layout/vList2"/>
    <dgm:cxn modelId="{EFF1D896-F1B9-4346-BF95-C1103D0219E6}" type="presOf" srcId="{FD791F23-0C74-4A92-BB83-B1F4E1D04424}" destId="{3D5E7F2C-57E2-4F61-8878-F4CEF854B6B0}" srcOrd="0" destOrd="0" presId="urn:microsoft.com/office/officeart/2005/8/layout/vList2"/>
    <dgm:cxn modelId="{2E22C22E-845C-4DC0-BD9D-690863AE81D6}" srcId="{7C0195C2-8CD8-4E02-A7EF-D03540C35E23}" destId="{B58DC592-A456-4A86-9F1A-C1B12999B653}" srcOrd="0" destOrd="0" parTransId="{22BC3AAC-50E4-4474-AD89-744B44DCF9CF}" sibTransId="{6D563CB0-EFD7-4BDC-99A2-A505E2450310}"/>
    <dgm:cxn modelId="{6AE1CA15-61E8-4B0A-A31E-FF3622ED6A80}" srcId="{D19280B9-65C7-4889-8310-4C63B948ECB1}" destId="{D83EF0B1-ED62-4EB6-9ECF-DB81B248A29A}" srcOrd="2" destOrd="0" parTransId="{11587406-33E8-48A1-9CDE-81F2BF1D1F80}" sibTransId="{387EF7C9-9C23-4331-B745-037A0FFCC313}"/>
    <dgm:cxn modelId="{D2BC8DD7-892E-43EE-AA31-64AA2FE2138F}" type="presOf" srcId="{D19280B9-65C7-4889-8310-4C63B948ECB1}" destId="{84F3D475-3BE3-45FB-8E1F-576089E0F5BE}" srcOrd="0" destOrd="0" presId="urn:microsoft.com/office/officeart/2005/8/layout/vList2"/>
    <dgm:cxn modelId="{85190FA0-B04B-4CB4-BF0D-67271E09D9D5}" type="presOf" srcId="{4A0DA87E-13A7-4630-BB08-95F351406881}" destId="{2572AF94-CF84-4888-86D7-F31B13CBA697}" srcOrd="0" destOrd="2" presId="urn:microsoft.com/office/officeart/2005/8/layout/vList2"/>
    <dgm:cxn modelId="{CAF35CF4-5D74-40B1-A9DA-CEAD35DC5B13}" type="presOf" srcId="{D83EF0B1-ED62-4EB6-9ECF-DB81B248A29A}" destId="{5922A078-FDC3-4928-A44C-D27A6CD8A61F}" srcOrd="0" destOrd="0" presId="urn:microsoft.com/office/officeart/2005/8/layout/vList2"/>
    <dgm:cxn modelId="{33A3B131-7767-4C54-A8CD-634628A5DFAB}" type="presOf" srcId="{B58DC592-A456-4A86-9F1A-C1B12999B653}" destId="{2572AF94-CF84-4888-86D7-F31B13CBA697}" srcOrd="0" destOrd="1" presId="urn:microsoft.com/office/officeart/2005/8/layout/vList2"/>
    <dgm:cxn modelId="{42A3079B-565C-4E5F-9D8B-6F222474F4EF}" srcId="{FD791F23-0C74-4A92-BB83-B1F4E1D04424}" destId="{3C1672E6-E1F0-4AF4-ADEA-3A4C9036A9A7}" srcOrd="1" destOrd="0" parTransId="{9F9E8D05-9A7A-4FE4-B3A9-08EF54338766}" sibTransId="{D0FA1D5E-C1F0-422B-B064-1A69F3BF3BDD}"/>
    <dgm:cxn modelId="{BC1C91AA-8BCD-40B6-84AB-9AC77DBDFDEC}" srcId="{FD791F23-0C74-4A92-BB83-B1F4E1D04424}" destId="{7C0195C2-8CD8-4E02-A7EF-D03540C35E23}" srcOrd="0" destOrd="0" parTransId="{CA2043DE-B6BC-456F-BD3C-2AF15EA39842}" sibTransId="{ABDDACA4-6D76-4B06-AEF2-5DC5A7E809CC}"/>
    <dgm:cxn modelId="{86D3E128-197E-4A0E-AD7B-DBC102C3F778}" type="presOf" srcId="{3C1672E6-E1F0-4AF4-ADEA-3A4C9036A9A7}" destId="{2572AF94-CF84-4888-86D7-F31B13CBA697}" srcOrd="0" destOrd="6" presId="urn:microsoft.com/office/officeart/2005/8/layout/vList2"/>
    <dgm:cxn modelId="{82890E60-C309-4C0D-B4C4-E7932AE9ECC8}" type="presParOf" srcId="{84F3D475-3BE3-45FB-8E1F-576089E0F5BE}" destId="{516C31F7-C47B-4377-A899-95D7C2C02534}" srcOrd="0" destOrd="0" presId="urn:microsoft.com/office/officeart/2005/8/layout/vList2"/>
    <dgm:cxn modelId="{48BE6EE7-1E13-4F36-B5D2-69D78523A423}" type="presParOf" srcId="{84F3D475-3BE3-45FB-8E1F-576089E0F5BE}" destId="{2FBB8701-0C4D-4DD7-84BF-E8B47D9B440A}" srcOrd="1" destOrd="0" presId="urn:microsoft.com/office/officeart/2005/8/layout/vList2"/>
    <dgm:cxn modelId="{35363E98-B659-4E0B-8A03-B0F31F8365E5}" type="presParOf" srcId="{84F3D475-3BE3-45FB-8E1F-576089E0F5BE}" destId="{3D5E7F2C-57E2-4F61-8878-F4CEF854B6B0}" srcOrd="2" destOrd="0" presId="urn:microsoft.com/office/officeart/2005/8/layout/vList2"/>
    <dgm:cxn modelId="{ABD19FDB-110D-474E-9521-73F2E1E1C2DE}" type="presParOf" srcId="{84F3D475-3BE3-45FB-8E1F-576089E0F5BE}" destId="{2572AF94-CF84-4888-86D7-F31B13CBA697}" srcOrd="3" destOrd="0" presId="urn:microsoft.com/office/officeart/2005/8/layout/vList2"/>
    <dgm:cxn modelId="{D4A8F94D-F0FB-4D0F-BBF4-74BA080CCEB0}" type="presParOf" srcId="{84F3D475-3BE3-45FB-8E1F-576089E0F5BE}" destId="{5922A078-FDC3-4928-A44C-D27A6CD8A61F}"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EEE6D-3452-4071-A338-26FC87B432CD}" type="datetimeFigureOut">
              <a:rPr lang="el-GR" smtClean="0"/>
              <a:pPr/>
              <a:t>21/7/2015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454B52-99B3-4BDE-94B1-C819BA3870F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43000" y="685800"/>
            <a:ext cx="4572000" cy="3429000"/>
          </a:xfrm>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FFFA582-02FE-4CB0-AD39-1E9D6E0F2F5B}" type="slidenum">
              <a:rPr lang="el-GR" smtClean="0"/>
              <a:pPr/>
              <a:t>2</a:t>
            </a:fld>
            <a:endParaRPr lang="el-GR"/>
          </a:p>
        </p:txBody>
      </p:sp>
      <p:sp>
        <p:nvSpPr>
          <p:cNvPr id="7" name="6 - Θέση κεφαλίδας"/>
          <p:cNvSpPr>
            <a:spLocks noGrp="1"/>
          </p:cNvSpPr>
          <p:nvPr>
            <p:ph type="hdr" sz="quarter" idx="11"/>
          </p:nvPr>
        </p:nvSpPr>
        <p:spPr/>
        <p:txBody>
          <a:bodyPr/>
          <a:lstStyle/>
          <a:p>
            <a:r>
              <a:rPr lang="el-GR" smtClean="0"/>
              <a:t>ο Κώδικας των Ευαγγελίων-Πρόλογος</a:t>
            </a:r>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27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Arial" pitchFamily="34" charset="0"/>
              </a:rPr>
              <a:t>Der aufbau der bergpredigt, nts 24 419-32.</a:t>
            </a:r>
            <a:endParaRPr lang="el-GR" smtClean="0">
              <a:latin typeface="Arial" pitchFamily="34" charset="0"/>
            </a:endParaRPr>
          </a:p>
        </p:txBody>
      </p:sp>
      <p:sp>
        <p:nvSpPr>
          <p:cNvPr id="70660" name="3 - Θέση κεφαλίδας"/>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smtClean="0">
                <a:latin typeface="Arial" pitchFamily="34" charset="0"/>
              </a:rPr>
              <a:t>Mark: Jesus, the Servant of God</a:t>
            </a:r>
          </a:p>
        </p:txBody>
      </p:sp>
      <p:sp>
        <p:nvSpPr>
          <p:cNvPr id="70661" name="4 - Θέση υποσέλιδου"/>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latin typeface="Arial" pitchFamily="34" charset="0"/>
              </a:rPr>
              <a:t>Stan Crowley</a:t>
            </a:r>
          </a:p>
        </p:txBody>
      </p:sp>
      <p:sp>
        <p:nvSpPr>
          <p:cNvPr id="70662" name="5 - Θέση ημερομηνίας"/>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4288FD93-2CD1-4664-A81D-D769151CBA24}" type="datetime1">
              <a:rPr lang="en-US" smtClean="0">
                <a:latin typeface="Arial" pitchFamily="34" charset="0"/>
              </a:rPr>
              <a:pPr fontAlgn="base">
                <a:spcBef>
                  <a:spcPct val="0"/>
                </a:spcBef>
                <a:spcAft>
                  <a:spcPct val="0"/>
                </a:spcAft>
                <a:defRPr/>
              </a:pPr>
              <a:t>7/21/2015</a:t>
            </a:fld>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43000" y="685800"/>
            <a:ext cx="4572000" cy="3429000"/>
          </a:xfrm>
        </p:spPr>
      </p:sp>
      <p:sp>
        <p:nvSpPr>
          <p:cNvPr id="3" name="2 - Θέση σημειώσεων"/>
          <p:cNvSpPr>
            <a:spLocks noGrp="1"/>
          </p:cNvSpPr>
          <p:nvPr>
            <p:ph type="body" idx="1"/>
          </p:nvPr>
        </p:nvSpPr>
        <p:spPr/>
        <p:txBody>
          <a:bodyPr>
            <a:normAutofit/>
          </a:bodyPr>
          <a:lstStyle/>
          <a:p>
            <a:endParaRPr lang="el-GR"/>
          </a:p>
        </p:txBody>
      </p:sp>
      <p:sp>
        <p:nvSpPr>
          <p:cNvPr id="5" name="4 - Θέση αριθμού διαφάνειας"/>
          <p:cNvSpPr>
            <a:spLocks noGrp="1"/>
          </p:cNvSpPr>
          <p:nvPr>
            <p:ph type="sldNum" sz="quarter" idx="11"/>
          </p:nvPr>
        </p:nvSpPr>
        <p:spPr/>
        <p:txBody>
          <a:bodyPr/>
          <a:lstStyle/>
          <a:p>
            <a:fld id="{5FFFA582-02FE-4CB0-AD39-1E9D6E0F2F5B}" type="slidenum">
              <a:rPr lang="el-GR" smtClean="0"/>
              <a:pPr/>
              <a:t>20</a:t>
            </a:fld>
            <a:endParaRPr lang="el-GR"/>
          </a:p>
        </p:txBody>
      </p:sp>
      <p:sp>
        <p:nvSpPr>
          <p:cNvPr id="7" name="6 - Θέση κεφαλίδας"/>
          <p:cNvSpPr>
            <a:spLocks noGrp="1"/>
          </p:cNvSpPr>
          <p:nvPr>
            <p:ph type="hdr" sz="quarter" idx="12"/>
          </p:nvPr>
        </p:nvSpPr>
        <p:spPr/>
        <p:txBody>
          <a:bodyPr/>
          <a:lstStyle/>
          <a:p>
            <a:r>
              <a:rPr lang="el-GR" smtClean="0"/>
              <a:t>ο Κώδικας των Ευαγγελίων-Πρόλογος</a:t>
            </a:r>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B58B8099-0720-4F0E-8E9A-094A93E517E5}" type="datetime1">
              <a:rPr lang="el-GR" smtClean="0"/>
              <a:pPr/>
              <a:t>21/7/2015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4AD61DF-036F-4D98-9939-6C200E09FAD8}" type="datetime1">
              <a:rPr lang="el-GR" smtClean="0"/>
              <a:pPr/>
              <a:t>21/7/2015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64ADD10-5FCE-4ECC-8F3E-556BEED94106}" type="datetime1">
              <a:rPr lang="el-GR" smtClean="0"/>
              <a:pPr/>
              <a:t>21/7/2015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92100"/>
            <a:ext cx="8229600" cy="13843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905000"/>
            <a:ext cx="40386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05000"/>
            <a:ext cx="40386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72DA6E97-35D3-4F16-9045-D443E6053AA5}"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3CE5303-E3AC-4840-A673-9049E4C84BC6}" type="datetime1">
              <a:rPr lang="el-GR" smtClean="0"/>
              <a:pPr/>
              <a:t>21/7/2015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D865F72-A660-4DCE-97CE-177373834E17}" type="datetime1">
              <a:rPr lang="el-GR" smtClean="0"/>
              <a:pPr/>
              <a:t>21/7/2015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63BD206-7AF8-4D39-99EA-2EABCE240D1B}" type="datetime1">
              <a:rPr lang="el-GR" smtClean="0"/>
              <a:pPr/>
              <a:t>21/7/2015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EBEC9979-4924-4636-825C-7D71DB0287C7}" type="datetime1">
              <a:rPr lang="el-GR" smtClean="0"/>
              <a:pPr/>
              <a:t>21/7/2015</a:t>
            </a:fld>
            <a:endParaRPr lang="el-GR"/>
          </a:p>
        </p:txBody>
      </p:sp>
      <p:sp>
        <p:nvSpPr>
          <p:cNvPr id="27" name="26 - Θέση αριθμού διαφάνειας"/>
          <p:cNvSpPr>
            <a:spLocks noGrp="1"/>
          </p:cNvSpPr>
          <p:nvPr>
            <p:ph type="sldNum" sz="quarter" idx="11"/>
          </p:nvPr>
        </p:nvSpPr>
        <p:spPr/>
        <p:txBody>
          <a:bodyPr rtlCol="0"/>
          <a:lstStyle/>
          <a:p>
            <a:fld id="{E505313D-9C7F-4706-B6B1-B048A8B60C4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transition spd="slow">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101FF10-9BB8-4250-A916-8F38A5A7DC08}" type="datetime1">
              <a:rPr lang="el-GR" smtClean="0"/>
              <a:pPr/>
              <a:t>21/7/2015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0D313D2-340F-45B2-AE66-30082B84B8E6}" type="datetime1">
              <a:rPr lang="el-GR" smtClean="0"/>
              <a:pPr/>
              <a:t>21/7/2015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F38529C-39D7-433C-8324-EAE5EC63F4B8}" type="datetime1">
              <a:rPr lang="el-GR" smtClean="0"/>
              <a:pPr/>
              <a:t>21/7/2015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09BCEA5-0158-4082-82DF-94FB0CE1E2EE}" type="datetime1">
              <a:rPr lang="el-GR" smtClean="0"/>
              <a:pPr/>
              <a:t>21/7/2015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05313D-9C7F-4706-B6B1-B048A8B60C4D}" type="slidenum">
              <a:rPr lang="el-GR" smtClean="0"/>
              <a:pPr/>
              <a:t>‹#›</a:t>
            </a:fld>
            <a:endParaRPr lang="el-GR"/>
          </a:p>
        </p:txBody>
      </p:sp>
    </p:spTree>
  </p:cSld>
  <p:clrMapOvr>
    <a:masterClrMapping/>
  </p:clrMapOvr>
  <p:transition spd="slow">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9C0F946-72B1-4E8C-96C2-7741DFA78FC1}" type="datetime1">
              <a:rPr lang="el-GR" smtClean="0"/>
              <a:pPr/>
              <a:t>21/7/2015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05313D-9C7F-4706-B6B1-B048A8B60C4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cover dir="r"/>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apostoliki-diakonia.gr/bible/bible.asp?contents=new_testament/contents_mathaiou.asp&amp;main=mathaiou"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www.biblegateway.com/version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analogion.gr/glt/texts/Nov/16.uni.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E505313D-9C7F-4706-B6B1-B048A8B60C4D}" type="slidenum">
              <a:rPr lang="el-GR" smtClean="0"/>
              <a:pPr/>
              <a:t>1</a:t>
            </a:fld>
            <a:endParaRPr lang="el-GR" dirty="0"/>
          </a:p>
        </p:txBody>
      </p:sp>
      <p:pic>
        <p:nvPicPr>
          <p:cNvPr id="1026" name="Picture 2" descr="C:\Users\Δημήτριος\Desktop\amatej_e.jpg"/>
          <p:cNvPicPr>
            <a:picLocks noChangeAspect="1" noChangeArrowheads="1"/>
          </p:cNvPicPr>
          <p:nvPr/>
        </p:nvPicPr>
        <p:blipFill>
          <a:blip r:embed="rId2" cstate="print"/>
          <a:srcRect/>
          <a:stretch>
            <a:fillRect/>
          </a:stretch>
        </p:blipFill>
        <p:spPr bwMode="auto">
          <a:xfrm>
            <a:off x="0" y="1"/>
            <a:ext cx="9144000" cy="6857999"/>
          </a:xfrm>
          <a:prstGeom prst="rect">
            <a:avLst/>
          </a:prstGeom>
          <a:noFill/>
        </p:spPr>
      </p:pic>
    </p:spTree>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10</a:t>
            </a:fld>
            <a:endParaRPr lang="el-GR"/>
          </a:p>
        </p:txBody>
      </p:sp>
      <p:sp>
        <p:nvSpPr>
          <p:cNvPr id="3" name="Rectangle 1"/>
          <p:cNvSpPr>
            <a:spLocks noChangeArrowheads="1"/>
          </p:cNvSpPr>
          <p:nvPr/>
        </p:nvSpPr>
        <p:spPr bwMode="auto">
          <a:xfrm>
            <a:off x="323528" y="-553541"/>
            <a:ext cx="8568952" cy="8529995"/>
          </a:xfrm>
          <a:prstGeom prst="round2DiagRect">
            <a:avLst/>
          </a:prstGeom>
          <a:solidFill>
            <a:schemeClr val="accent4">
              <a:lumMod val="40000"/>
              <a:lumOff val="60000"/>
            </a:schemeClr>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endPar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ΣΚΟΠΟΣ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Ο</a:t>
            </a:r>
            <a:r>
              <a:rPr kumimoji="0" lang="el-GR" b="0" i="0" u="none" strike="noStrike" cap="none" normalizeH="0" dirty="0" smtClean="0">
                <a:ln>
                  <a:noFill/>
                </a:ln>
                <a:solidFill>
                  <a:srgbClr val="000000"/>
                </a:solidFill>
                <a:effectLst/>
                <a:latin typeface="Palatino Linotype" pitchFamily="18" charset="0"/>
                <a:ea typeface="Times New Roman" pitchFamily="18" charset="0"/>
                <a:cs typeface="Times New Roman" pitchFamily="18" charset="0"/>
              </a:rPr>
              <a:t> </a:t>
            </a: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Ιησούς είναι υπέρτερος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του Μωυσή (με τον οποίο έχει παράλληλη πορεία),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του Δαυίδ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και της Σοφίας </a:t>
            </a:r>
          </a:p>
          <a:p>
            <a:pPr marL="0" marR="0" lvl="0" indent="0" algn="just" defTabSz="914400" rtl="0" eaLnBrk="1" fontAlgn="base" latinLnBrk="0" hangingPunct="1">
              <a:lnSpc>
                <a:spcPct val="150000"/>
              </a:lnSpc>
              <a:spcBef>
                <a:spcPct val="0"/>
              </a:spcBef>
              <a:spcAft>
                <a:spcPct val="0"/>
              </a:spcAft>
              <a:buClrTx/>
              <a:buSzTx/>
              <a:buFontTx/>
              <a:buNone/>
              <a:tabLst/>
            </a:pPr>
            <a:endParaRPr lang="el-GR" dirty="0" smtClean="0">
              <a:solidFill>
                <a:srgbClr val="000000"/>
              </a:solidFill>
              <a:latin typeface="Palatino Linotype" pitchFamily="18" charset="0"/>
              <a:ea typeface="Times New Roman"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διαθέτει μοναδική εξουσία,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υπερβαίνει το Νόμο και το Ναό (τα δύο νευραλγικά γνωρίσματα του Ιουδαϊσμού)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πραγματώνει την αναμενόμενη Βασιλεία, η οποία αφορά στην Οικουμένη. </a:t>
            </a:r>
          </a:p>
          <a:p>
            <a:pPr marL="0" marR="0" lvl="0" indent="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Αυτή η Βασιλεία απαιτεί από τα μέλη της Εκκλησίας </a:t>
            </a:r>
            <a:r>
              <a:rPr kumimoji="0" lang="el-GR" b="1" i="1"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δικαιοσύνη</a:t>
            </a:r>
            <a:r>
              <a:rPr kumimoji="0" lang="el-GR" b="0"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(κυρίως το έλεος, την αγάπη) και </a:t>
            </a:r>
            <a:r>
              <a:rPr kumimoji="0" lang="el-GR" b="1" i="1"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μαρτυρία.</a:t>
            </a:r>
          </a:p>
          <a:p>
            <a:pPr marL="0" marR="0" lvl="0" indent="0" algn="just" defTabSz="914400" rtl="0" eaLnBrk="1" fontAlgn="base" latinLnBrk="0" hangingPunct="1">
              <a:lnSpc>
                <a:spcPct val="150000"/>
              </a:lnSpc>
              <a:spcBef>
                <a:spcPct val="0"/>
              </a:spcBef>
              <a:spcAft>
                <a:spcPct val="0"/>
              </a:spcAft>
              <a:buClrTx/>
              <a:buSzTx/>
              <a:buFontTx/>
              <a:buNone/>
              <a:tabLst/>
            </a:pPr>
            <a:endParaRPr lang="el-GR" b="1" i="1" dirty="0" smtClean="0">
              <a:solidFill>
                <a:srgbClr val="000000"/>
              </a:solidFill>
              <a:latin typeface="Palatino Linotype" pitchFamily="18" charset="0"/>
              <a:ea typeface="Times New Roman"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l-GR" b="1" i="1"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Palatino Linotyp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pitchFamily="34" charset="0"/>
                <a:cs typeface="Arial" pitchFamily="34" charset="0"/>
              </a:rPr>
              <a:t/>
            </a:r>
            <a:br>
              <a:rPr kumimoji="0" lang="el-GR" sz="1800" b="0" i="0" u="none" strike="noStrike" cap="none" normalizeH="0" baseline="0" dirty="0" smtClean="0">
                <a:ln>
                  <a:noFill/>
                </a:ln>
                <a:solidFill>
                  <a:schemeClr val="tx1"/>
                </a:solidFill>
                <a:effectLst/>
                <a:latin typeface="Arial" pitchFamily="34" charset="0"/>
                <a:cs typeface="Arial" pitchFamily="34" charset="0"/>
              </a:rPr>
            </a:b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over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r>
              <a:rPr lang="el-GR" smtClean="0">
                <a:latin typeface="Bookman Old Style" pitchFamily="18" charset="0"/>
              </a:rPr>
              <a:t>Το κατά Ματθαίον Ευαγγέλιο</a:t>
            </a:r>
          </a:p>
        </p:txBody>
      </p:sp>
      <p:sp>
        <p:nvSpPr>
          <p:cNvPr id="56324" name="Rectangle 4"/>
          <p:cNvSpPr>
            <a:spLocks noGrp="1" noChangeArrowheads="1"/>
          </p:cNvSpPr>
          <p:nvPr>
            <p:ph type="body" sz="half" idx="1"/>
          </p:nvPr>
        </p:nvSpPr>
        <p:spPr/>
        <p:txBody>
          <a:bodyPr/>
          <a:lstStyle/>
          <a:p>
            <a:pPr algn="ctr" eaLnBrk="1" hangingPunct="1">
              <a:buFontTx/>
              <a:buNone/>
              <a:defRPr/>
            </a:pPr>
            <a:r>
              <a:rPr lang="el-GR" sz="2400" b="1" u="sng" smtClean="0">
                <a:latin typeface="Bookman Old Style" pitchFamily="18" charset="0"/>
              </a:rPr>
              <a:t>Πηγές:</a:t>
            </a:r>
          </a:p>
          <a:p>
            <a:pPr eaLnBrk="1" hangingPunct="1">
              <a:buFont typeface="Wingdings" pitchFamily="2" charset="2"/>
              <a:buChar char="ü"/>
              <a:defRPr/>
            </a:pPr>
            <a:r>
              <a:rPr lang="el-GR" sz="2400" b="1" smtClean="0">
                <a:latin typeface="Bookman Old Style" pitchFamily="18" charset="0"/>
              </a:rPr>
              <a:t>Μάρκος</a:t>
            </a:r>
          </a:p>
          <a:p>
            <a:pPr eaLnBrk="1" hangingPunct="1">
              <a:buFont typeface="Wingdings" pitchFamily="2" charset="2"/>
              <a:buChar char="ü"/>
              <a:defRPr/>
            </a:pPr>
            <a:r>
              <a:rPr lang="el-GR" sz="2400" b="1" smtClean="0">
                <a:latin typeface="Bookman Old Style" pitchFamily="18" charset="0"/>
              </a:rPr>
              <a:t>Πηγή των Λογίων (</a:t>
            </a:r>
            <a:r>
              <a:rPr lang="en-US" sz="2400" b="1" smtClean="0">
                <a:latin typeface="Bookman Old Style" pitchFamily="18" charset="0"/>
              </a:rPr>
              <a:t>Q)</a:t>
            </a:r>
            <a:r>
              <a:rPr lang="el-GR" sz="2400" b="1" smtClean="0">
                <a:latin typeface="Bookman Old Style" pitchFamily="18" charset="0"/>
              </a:rPr>
              <a:t> 240 στίχοι</a:t>
            </a:r>
            <a:endParaRPr lang="en-US" sz="2400" b="1" smtClean="0">
              <a:latin typeface="Bookman Old Style" pitchFamily="18" charset="0"/>
            </a:endParaRPr>
          </a:p>
          <a:p>
            <a:pPr eaLnBrk="1" hangingPunct="1">
              <a:buFont typeface="Wingdings" pitchFamily="2" charset="2"/>
              <a:buChar char="ü"/>
              <a:defRPr/>
            </a:pPr>
            <a:r>
              <a:rPr lang="el-GR" sz="2400" b="1" smtClean="0">
                <a:latin typeface="Bookman Old Style" pitchFamily="18" charset="0"/>
              </a:rPr>
              <a:t>Ιδιαίτερη πηγή του (Μ)- η παράδοση της εκκλησίας μέσα στην οποία έζησε και έδρασε (1/6 περίπου όλου του υλικού του)</a:t>
            </a:r>
          </a:p>
        </p:txBody>
      </p:sp>
      <p:pic>
        <p:nvPicPr>
          <p:cNvPr id="16388" name="Picture 6" descr="ikon0038"/>
          <p:cNvPicPr>
            <a:picLocks noGrp="1" noChangeAspect="1" noChangeArrowheads="1"/>
          </p:cNvPicPr>
          <p:nvPr>
            <p:ph sz="half" idx="2"/>
          </p:nvPr>
        </p:nvPicPr>
        <p:blipFill>
          <a:blip r:embed="rId2" cstate="print"/>
          <a:srcRect/>
          <a:stretch>
            <a:fillRect/>
          </a:stretch>
        </p:blipFill>
        <p:spPr>
          <a:xfrm>
            <a:off x="4932363" y="2349500"/>
            <a:ext cx="3887787" cy="3760788"/>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556792"/>
            <a:ext cx="8208912" cy="2815194"/>
          </a:xfrm>
          <a:prstGeom prst="rect">
            <a:avLst/>
          </a:prstGeom>
          <a:solidFill>
            <a:schemeClr val="accent2">
              <a:lumMod val="60000"/>
              <a:lumOff val="40000"/>
            </a:schemeClr>
          </a:solidFill>
          <a:ln>
            <a:solidFill>
              <a:schemeClr val="accent1"/>
            </a:solidFill>
          </a:ln>
        </p:spPr>
        <p:txBody>
          <a:bodyPr wrap="square">
            <a:spAutoFit/>
          </a:bodyPr>
          <a:lstStyle/>
          <a:p>
            <a:pPr algn="just">
              <a:lnSpc>
                <a:spcPct val="150000"/>
              </a:lnSpc>
            </a:pPr>
            <a:r>
              <a:rPr lang="el-GR" sz="2000" dirty="0">
                <a:latin typeface="Palatino Linotype" pitchFamily="18" charset="0"/>
                <a:cs typeface="Times New Roman" pitchFamily="18" charset="0"/>
              </a:rPr>
              <a:t>Ο τίτλος του Ευαγγελίου </a:t>
            </a:r>
            <a:r>
              <a:rPr lang="el-GR" sz="2000" b="1" i="1" dirty="0" err="1">
                <a:latin typeface="Palatino Linotype" pitchFamily="18" charset="0"/>
                <a:cs typeface="Times New Roman" pitchFamily="18" charset="0"/>
              </a:rPr>
              <a:t>Βίβλος</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γενέσεως</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Ἰησοῦ</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Χριστοῦ</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υἱοῦ</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Δαυὶδ</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υἱοῦ</a:t>
            </a:r>
            <a:r>
              <a:rPr lang="el-GR" sz="2000" b="1" i="1" dirty="0">
                <a:latin typeface="Palatino Linotype" pitchFamily="18" charset="0"/>
                <a:cs typeface="Times New Roman" pitchFamily="18" charset="0"/>
              </a:rPr>
              <a:t> </a:t>
            </a:r>
            <a:r>
              <a:rPr lang="el-GR" sz="2000" b="1" i="1" dirty="0" err="1">
                <a:latin typeface="Palatino Linotype" pitchFamily="18" charset="0"/>
                <a:cs typeface="Times New Roman" pitchFamily="18" charset="0"/>
              </a:rPr>
              <a:t>Ἀβραάμ</a:t>
            </a:r>
            <a:r>
              <a:rPr lang="el-GR" sz="2000" dirty="0">
                <a:latin typeface="Palatino Linotype" pitchFamily="18" charset="0"/>
                <a:cs typeface="Times New Roman" pitchFamily="18" charset="0"/>
              </a:rPr>
              <a:t> σημαίνει ότι το σύγγραμμα αυτό του Ματθαίου προβάλλει την ιστορική έλευση και παρουσία του Ιησού, ως την εκπλήρωση των επαγγελιών του Θεού και το τέλος-την τελείωση ολόκληρης της ιστορίας της θείας Οικονομίας, όπως αυτή εκτυλίσσεται στην </a:t>
            </a:r>
            <a:r>
              <a:rPr lang="el-GR" sz="2000" dirty="0" smtClean="0">
                <a:latin typeface="Palatino Linotype" pitchFamily="18" charset="0"/>
                <a:cs typeface="Times New Roman" pitchFamily="18" charset="0"/>
              </a:rPr>
              <a:t>Π.Δ.</a:t>
            </a:r>
            <a:endParaRPr lang="el-GR" sz="2000" dirty="0">
              <a:latin typeface="Palatino Linotype" pitchFamily="18" charset="0"/>
              <a:cs typeface="Times New Roman" pitchFamily="18" charset="0"/>
            </a:endParaRPr>
          </a:p>
        </p:txBody>
      </p:sp>
      <p:sp>
        <p:nvSpPr>
          <p:cNvPr id="4" name="3 - Διάγραμμα ροής: Έξοδος σε εκτυπωτή"/>
          <p:cNvSpPr/>
          <p:nvPr/>
        </p:nvSpPr>
        <p:spPr>
          <a:xfrm>
            <a:off x="971600" y="4437112"/>
            <a:ext cx="7704856" cy="2178487"/>
          </a:xfrm>
          <a:prstGeom prst="flowChartDocument">
            <a:avLst/>
          </a:prstGeom>
          <a:solidFill>
            <a:schemeClr val="bg2">
              <a:lumMod val="90000"/>
            </a:schemeClr>
          </a:solidFill>
        </p:spPr>
        <p:txBody>
          <a:bodyPr wrap="square">
            <a:spAutoFit/>
          </a:bodyPr>
          <a:lstStyle/>
          <a:p>
            <a:pPr algn="just">
              <a:lnSpc>
                <a:spcPct val="150000"/>
              </a:lnSpc>
            </a:pPr>
            <a:r>
              <a:rPr lang="el-GR" dirty="0">
                <a:latin typeface="Palatino Linotype" pitchFamily="18" charset="0"/>
                <a:cs typeface="Times New Roman" pitchFamily="18" charset="0"/>
              </a:rPr>
              <a:t>Εισάγεται με τη γενεαλογία του Ιησού προκειμένου να καταδειχθεί ότι σε αντίθεση προς το σφετεριστή του θρόνου </a:t>
            </a:r>
            <a:r>
              <a:rPr lang="el-GR" i="1" dirty="0" err="1">
                <a:latin typeface="Palatino Linotype" pitchFamily="18" charset="0"/>
                <a:cs typeface="Times New Roman" pitchFamily="18" charset="0"/>
              </a:rPr>
              <a:t>μισοϊουδαίο</a:t>
            </a:r>
            <a:r>
              <a:rPr lang="el-GR" dirty="0">
                <a:latin typeface="Palatino Linotype" pitchFamily="18" charset="0"/>
                <a:cs typeface="Times New Roman" pitchFamily="18" charset="0"/>
              </a:rPr>
              <a:t> Ηρώδη, Αυτός είναι ο γνήσιος </a:t>
            </a:r>
            <a:r>
              <a:rPr lang="el-GR" dirty="0" err="1">
                <a:latin typeface="Palatino Linotype" pitchFamily="18" charset="0"/>
                <a:cs typeface="Times New Roman" pitchFamily="18" charset="0"/>
              </a:rPr>
              <a:t>δαβιδίδης</a:t>
            </a:r>
            <a:r>
              <a:rPr lang="el-GR" dirty="0">
                <a:latin typeface="Palatino Linotype" pitchFamily="18" charset="0"/>
                <a:cs typeface="Times New Roman" pitchFamily="18" charset="0"/>
              </a:rPr>
              <a:t> Μεσσίας ο οποίος γεννήθηκε </a:t>
            </a:r>
            <a:r>
              <a:rPr lang="el-GR" i="1" dirty="0" err="1">
                <a:latin typeface="Palatino Linotype" pitchFamily="18" charset="0"/>
                <a:cs typeface="Times New Roman" pitchFamily="18" charset="0"/>
              </a:rPr>
              <a:t>ὅτε</a:t>
            </a:r>
            <a:r>
              <a:rPr lang="el-GR" i="1" dirty="0">
                <a:latin typeface="Palatino Linotype" pitchFamily="18" charset="0"/>
                <a:cs typeface="Times New Roman" pitchFamily="18" charset="0"/>
              </a:rPr>
              <a:t> </a:t>
            </a:r>
            <a:r>
              <a:rPr lang="el-GR" i="1" dirty="0" err="1">
                <a:latin typeface="Palatino Linotype" pitchFamily="18" charset="0"/>
                <a:cs typeface="Times New Roman" pitchFamily="18" charset="0"/>
              </a:rPr>
              <a:t>ἦλθεν</a:t>
            </a:r>
            <a:r>
              <a:rPr lang="el-GR" i="1" dirty="0">
                <a:latin typeface="Palatino Linotype" pitchFamily="18" charset="0"/>
                <a:cs typeface="Times New Roman" pitchFamily="18" charset="0"/>
              </a:rPr>
              <a:t> </a:t>
            </a:r>
            <a:r>
              <a:rPr lang="el-GR" i="1" dirty="0" err="1">
                <a:latin typeface="Palatino Linotype" pitchFamily="18" charset="0"/>
                <a:cs typeface="Times New Roman" pitchFamily="18" charset="0"/>
              </a:rPr>
              <a:t>τὸ</a:t>
            </a:r>
            <a:r>
              <a:rPr lang="el-GR" i="1" dirty="0">
                <a:latin typeface="Palatino Linotype" pitchFamily="18" charset="0"/>
                <a:cs typeface="Times New Roman" pitchFamily="18" charset="0"/>
              </a:rPr>
              <a:t> </a:t>
            </a:r>
            <a:r>
              <a:rPr lang="el-GR" i="1" dirty="0" err="1">
                <a:latin typeface="Palatino Linotype" pitchFamily="18" charset="0"/>
                <a:cs typeface="Times New Roman" pitchFamily="18" charset="0"/>
              </a:rPr>
              <a:t>πλήρωμα</a:t>
            </a:r>
            <a:r>
              <a:rPr lang="el-GR" i="1" dirty="0">
                <a:latin typeface="Palatino Linotype" pitchFamily="18" charset="0"/>
                <a:cs typeface="Times New Roman" pitchFamily="18" charset="0"/>
              </a:rPr>
              <a:t> </a:t>
            </a:r>
            <a:r>
              <a:rPr lang="el-GR" i="1" dirty="0" err="1">
                <a:latin typeface="Palatino Linotype" pitchFamily="18" charset="0"/>
                <a:cs typeface="Times New Roman" pitchFamily="18" charset="0"/>
              </a:rPr>
              <a:t>τοῦ</a:t>
            </a:r>
            <a:r>
              <a:rPr lang="el-GR" i="1" dirty="0">
                <a:latin typeface="Palatino Linotype" pitchFamily="18" charset="0"/>
                <a:cs typeface="Times New Roman" pitchFamily="18" charset="0"/>
              </a:rPr>
              <a:t> </a:t>
            </a:r>
            <a:r>
              <a:rPr lang="el-GR" i="1" dirty="0" err="1">
                <a:latin typeface="Palatino Linotype" pitchFamily="18" charset="0"/>
                <a:cs typeface="Times New Roman" pitchFamily="18" charset="0"/>
              </a:rPr>
              <a:t>χρόνου</a:t>
            </a:r>
            <a:r>
              <a:rPr lang="el-GR" dirty="0">
                <a:latin typeface="Palatino Linotype" pitchFamily="18" charset="0"/>
                <a:cs typeface="Times New Roman" pitchFamily="18" charset="0"/>
              </a:rPr>
              <a:t> (</a:t>
            </a:r>
            <a:r>
              <a:rPr lang="el-GR" dirty="0" err="1">
                <a:latin typeface="Palatino Linotype" pitchFamily="18" charset="0"/>
                <a:cs typeface="Times New Roman" pitchFamily="18" charset="0"/>
              </a:rPr>
              <a:t>πρβλ</a:t>
            </a:r>
            <a:r>
              <a:rPr lang="el-GR" dirty="0">
                <a:latin typeface="Palatino Linotype" pitchFamily="18" charset="0"/>
                <a:cs typeface="Times New Roman" pitchFamily="18" charset="0"/>
              </a:rPr>
              <a:t>. </a:t>
            </a:r>
            <a:r>
              <a:rPr lang="el-GR" dirty="0" err="1">
                <a:latin typeface="Palatino Linotype" pitchFamily="18" charset="0"/>
                <a:cs typeface="Times New Roman" pitchFamily="18" charset="0"/>
              </a:rPr>
              <a:t>Γαλ</a:t>
            </a:r>
            <a:r>
              <a:rPr lang="el-GR" dirty="0">
                <a:latin typeface="Palatino Linotype" pitchFamily="18" charset="0"/>
                <a:cs typeface="Times New Roman" pitchFamily="18" charset="0"/>
              </a:rPr>
              <a:t>. 4, 4). </a:t>
            </a:r>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12</a:t>
            </a:fld>
            <a:endParaRPr lang="el-GR"/>
          </a:p>
        </p:txBody>
      </p:sp>
      <p:sp>
        <p:nvSpPr>
          <p:cNvPr id="8" name="7 - TextBox"/>
          <p:cNvSpPr txBox="1"/>
          <p:nvPr/>
        </p:nvSpPr>
        <p:spPr>
          <a:xfrm>
            <a:off x="323528" y="836712"/>
            <a:ext cx="4176464"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Δ. ΔΟΜΗ</a:t>
            </a:r>
            <a:endParaRPr lang="el-GR" sz="2000" b="1" dirty="0">
              <a:latin typeface="Palatino Linotype" pitchFamily="18" charset="0"/>
            </a:endParaRPr>
          </a:p>
        </p:txBody>
      </p:sp>
    </p:spTree>
  </p:cSld>
  <p:clrMapOvr>
    <a:masterClrMapping/>
  </p:clrMapOvr>
  <p:transition spd="slow">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 Ομάδα"/>
          <p:cNvGrpSpPr/>
          <p:nvPr/>
        </p:nvGrpSpPr>
        <p:grpSpPr>
          <a:xfrm>
            <a:off x="467544" y="888877"/>
            <a:ext cx="8280920" cy="5708475"/>
            <a:chOff x="323528" y="312813"/>
            <a:chExt cx="8280920" cy="5708475"/>
          </a:xfrm>
        </p:grpSpPr>
        <p:sp>
          <p:nvSpPr>
            <p:cNvPr id="2050" name="Rectangle 2"/>
            <p:cNvSpPr>
              <a:spLocks noChangeArrowheads="1"/>
            </p:cNvSpPr>
            <p:nvPr/>
          </p:nvSpPr>
          <p:spPr bwMode="auto">
            <a:xfrm>
              <a:off x="323528" y="312813"/>
              <a:ext cx="8280920" cy="2962513"/>
            </a:xfrm>
            <a:prstGeom prst="roundRect">
              <a:avLst/>
            </a:prstGeom>
            <a:solidFill>
              <a:schemeClr val="accent2">
                <a:lumMod val="60000"/>
                <a:lumOff val="40000"/>
              </a:schemeClr>
            </a:solidFill>
            <a:ln w="9525">
              <a:solidFill>
                <a:srgbClr val="00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Ο Ματθαίος έχει</a:t>
              </a:r>
              <a:r>
                <a:rPr kumimoji="0" lang="el-GR"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αποκληθεί ως ο </a:t>
              </a:r>
              <a:r>
                <a:rPr kumimoji="0" lang="el-GR" sz="2000" b="1" i="1"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συστηματικός ανάμεσα στους Ευαγγελιστές</a:t>
              </a:r>
              <a:r>
                <a:rPr kumimoji="0" lang="el-GR" sz="20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l-GR"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διότι το έργο του είναι έντεχνα δομημένο με άξονες πέντε εκτενείς Ομιλίες του Ιησού, οι οποίες απαρτίζουν ένα οργανικό σύνολο με </a:t>
              </a:r>
              <a:r>
                <a:rPr kumimoji="0" lang="el-GR"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επικεντρική</a:t>
              </a:r>
              <a:r>
                <a:rPr kumimoji="0" lang="el-GR"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δομή:</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9" name="AutoShape 1"/>
            <p:cNvSpPr>
              <a:spLocks noChangeArrowheads="1"/>
            </p:cNvSpPr>
            <p:nvPr/>
          </p:nvSpPr>
          <p:spPr bwMode="auto">
            <a:xfrm>
              <a:off x="323528" y="2492896"/>
              <a:ext cx="8280920" cy="3528392"/>
            </a:xfrm>
            <a:prstGeom prst="foldedCorner">
              <a:avLst/>
            </a:prstGeom>
            <a:solidFill>
              <a:schemeClr val="accent4">
                <a:lumMod val="40000"/>
                <a:lumOff val="60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lvl="0" algn="ctr" fontAlgn="base">
                <a:lnSpc>
                  <a:spcPct val="150000"/>
                </a:lnSpc>
                <a:spcBef>
                  <a:spcPct val="0"/>
                </a:spcBef>
                <a:spcAft>
                  <a:spcPct val="0"/>
                </a:spcAft>
                <a:tabLst>
                  <a:tab pos="457200" algn="r"/>
                  <a:tab pos="2636838" algn="ctr"/>
                  <a:tab pos="5273675" algn="r"/>
                </a:tabLst>
              </a:pPr>
              <a:r>
                <a:rPr lang="el-GR" b="1" u="sng" dirty="0" smtClean="0">
                  <a:solidFill>
                    <a:srgbClr val="000000"/>
                  </a:solidFill>
                  <a:latin typeface="Palatino Linotype" pitchFamily="18" charset="0"/>
                  <a:ea typeface="Times New Roman" pitchFamily="18" charset="0"/>
                  <a:cs typeface="Times New Roman" pitchFamily="18" charset="0"/>
                </a:rPr>
                <a:t>ΔΟΜΗ</a:t>
              </a:r>
            </a:p>
            <a:p>
              <a:pPr lvl="0" algn="ctr" fontAlgn="base">
                <a:lnSpc>
                  <a:spcPct val="150000"/>
                </a:lnSpc>
                <a:spcBef>
                  <a:spcPct val="0"/>
                </a:spcBef>
                <a:spcAft>
                  <a:spcPct val="0"/>
                </a:spcAft>
                <a:tabLst>
                  <a:tab pos="457200" algn="r"/>
                  <a:tab pos="2636838" algn="ctr"/>
                  <a:tab pos="5273675" algn="r"/>
                </a:tabLst>
              </a:pPr>
              <a:r>
                <a:rPr kumimoji="0" lang="el-GR" b="1" i="0" u="sng"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Α.</a:t>
              </a: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Η επί του όρους Ομιλία (κεφ. 5-7)</a:t>
              </a:r>
              <a:endParaRPr kumimoji="0" lang="el-GR" sz="1100" b="1"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tabLst>
                  <a:tab pos="457200" algn="r"/>
                  <a:tab pos="2636838" algn="ctr"/>
                  <a:tab pos="5273675" algn="r"/>
                </a:tabLst>
              </a:pPr>
              <a:r>
                <a:rPr kumimoji="0" lang="el-GR" b="1" i="0" u="sng"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Β.</a:t>
              </a: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Η αποστολή των μαθητών (9, 35-11, 1)</a:t>
              </a:r>
              <a:endParaRPr kumimoji="0" lang="el-GR" sz="1100" b="1"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tabLst>
                  <a:tab pos="457200" algn="r"/>
                  <a:tab pos="2636838" algn="ctr"/>
                  <a:tab pos="5273675" algn="r"/>
                </a:tabLst>
              </a:pPr>
              <a:r>
                <a:rPr kumimoji="0" lang="el-GR" b="1" i="0" u="sng"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Γ.</a:t>
              </a: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Οι επτά Παραβολές της Βασιλείας (κεφ. 13)</a:t>
              </a:r>
              <a:endParaRPr kumimoji="0" lang="el-GR" sz="1100" b="1"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tabLst>
                  <a:tab pos="457200" algn="r"/>
                  <a:tab pos="2636838" algn="ctr"/>
                  <a:tab pos="5273675" algn="r"/>
                </a:tabLst>
              </a:pPr>
              <a:r>
                <a:rPr kumimoji="0" lang="el-GR" b="1" i="0" u="sng"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Β’.</a:t>
              </a: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Ο λεγόμενος Εκκλησιαστικός Λόγος (κεφ. 18)</a:t>
              </a:r>
              <a:endParaRPr kumimoji="0" lang="el-GR" sz="1100" b="1"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lnSpc>
                  <a:spcPct val="150000"/>
                </a:lnSpc>
                <a:spcBef>
                  <a:spcPct val="0"/>
                </a:spcBef>
                <a:spcAft>
                  <a:spcPct val="0"/>
                </a:spcAft>
                <a:tabLst>
                  <a:tab pos="457200" algn="r"/>
                  <a:tab pos="2636838" algn="ctr"/>
                  <a:tab pos="5273675" algn="r"/>
                </a:tabLst>
              </a:pPr>
              <a:r>
                <a:rPr kumimoji="0" lang="el-GR" b="1" i="0" u="sng"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Α’.</a:t>
              </a:r>
              <a:r>
                <a:rPr kumimoji="0" lang="el-GR" b="1" i="0" u="none" strike="noStrike" cap="none" normalizeH="0" baseline="0" dirty="0" smtClean="0">
                  <a:ln>
                    <a:noFill/>
                  </a:ln>
                  <a:solidFill>
                    <a:srgbClr val="000000"/>
                  </a:solidFill>
                  <a:effectLst/>
                  <a:latin typeface="Palatino Linotype" pitchFamily="18" charset="0"/>
                  <a:ea typeface="Times New Roman" pitchFamily="18" charset="0"/>
                  <a:cs typeface="Times New Roman" pitchFamily="18" charset="0"/>
                </a:rPr>
                <a:t> Η εσχατολογική Ομιλία (κεφ. 23-25).</a:t>
              </a:r>
            </a:p>
            <a:p>
              <a:pPr lvl="0" algn="ctr" eaLnBrk="0" fontAlgn="base" hangingPunct="0">
                <a:lnSpc>
                  <a:spcPct val="150000"/>
                </a:lnSpc>
                <a:spcBef>
                  <a:spcPct val="0"/>
                </a:spcBef>
                <a:spcAft>
                  <a:spcPct val="0"/>
                </a:spcAft>
                <a:tabLst>
                  <a:tab pos="457200" algn="r"/>
                  <a:tab pos="2636838" algn="ctr"/>
                  <a:tab pos="5273675" algn="r"/>
                </a:tabLst>
              </a:pPr>
              <a:r>
                <a:rPr lang="el-GR" sz="1100" b="1" dirty="0" smtClean="0">
                  <a:solidFill>
                    <a:srgbClr val="000000"/>
                  </a:solidFill>
                  <a:latin typeface="Palatino Linotype" pitchFamily="18" charset="0"/>
                  <a:cs typeface="Times New Roman" pitchFamily="18" charset="0"/>
                </a:rPr>
                <a:t>		</a:t>
              </a:r>
            </a:p>
            <a:p>
              <a:pPr lvl="0" algn="ctr" eaLnBrk="0" fontAlgn="base" hangingPunct="0">
                <a:lnSpc>
                  <a:spcPct val="150000"/>
                </a:lnSpc>
                <a:spcBef>
                  <a:spcPct val="0"/>
                </a:spcBef>
                <a:spcAft>
                  <a:spcPct val="0"/>
                </a:spcAft>
                <a:tabLst>
                  <a:tab pos="457200" algn="r"/>
                  <a:tab pos="2636838" algn="ctr"/>
                  <a:tab pos="5273675" algn="r"/>
                </a:tabLst>
              </a:pPr>
              <a:r>
                <a:rPr lang="el-GR" sz="1100" b="1" dirty="0" smtClean="0">
                  <a:solidFill>
                    <a:srgbClr val="000000"/>
                  </a:solidFill>
                  <a:latin typeface="Palatino Linotype" pitchFamily="18" charset="0"/>
                  <a:cs typeface="Times New Roman" pitchFamily="18" charset="0"/>
                </a:rPr>
                <a:t>ΠΑΡΑΒΟΛΗ ΜΩΡΩΝ ΠΑΡΘΕΝΩΝ</a:t>
              </a:r>
            </a:p>
            <a:p>
              <a:pPr lvl="0" algn="ctr" eaLnBrk="0" fontAlgn="base" hangingPunct="0">
                <a:lnSpc>
                  <a:spcPct val="150000"/>
                </a:lnSpc>
                <a:spcBef>
                  <a:spcPct val="0"/>
                </a:spcBef>
                <a:spcAft>
                  <a:spcPct val="0"/>
                </a:spcAft>
                <a:tabLst>
                  <a:tab pos="457200" algn="r"/>
                  <a:tab pos="2636838" algn="ctr"/>
                  <a:tab pos="5273675" algn="r"/>
                </a:tabLst>
              </a:pPr>
              <a:r>
                <a:rPr kumimoji="0" lang="el-GR" sz="1100" b="1" i="0" u="none" strike="noStrike" cap="none" normalizeH="0" baseline="0" dirty="0" smtClean="0">
                  <a:ln>
                    <a:noFill/>
                  </a:ln>
                  <a:solidFill>
                    <a:srgbClr val="000000"/>
                  </a:solidFill>
                  <a:effectLst/>
                  <a:latin typeface="Palatino Linotype" pitchFamily="18" charset="0"/>
                  <a:cs typeface="Times New Roman" pitchFamily="18" charset="0"/>
                </a:rPr>
                <a:t>		ΠΑΡΑΒΟΛΗ ΤΑΛΑΝΤΩΝ</a:t>
              </a:r>
            </a:p>
            <a:p>
              <a:pPr lvl="0" algn="ctr" eaLnBrk="0" fontAlgn="base" hangingPunct="0">
                <a:lnSpc>
                  <a:spcPct val="150000"/>
                </a:lnSpc>
                <a:spcBef>
                  <a:spcPct val="0"/>
                </a:spcBef>
                <a:spcAft>
                  <a:spcPct val="0"/>
                </a:spcAft>
                <a:tabLst>
                  <a:tab pos="457200" algn="r"/>
                  <a:tab pos="2636838" algn="ctr"/>
                  <a:tab pos="5273675" algn="r"/>
                </a:tabLst>
              </a:pPr>
              <a:r>
                <a:rPr lang="el-GR" sz="1100" b="1" dirty="0" smtClean="0">
                  <a:solidFill>
                    <a:srgbClr val="000000"/>
                  </a:solidFill>
                  <a:latin typeface="Palatino Linotype" pitchFamily="18" charset="0"/>
                  <a:cs typeface="Times New Roman" pitchFamily="18" charset="0"/>
                </a:rPr>
                <a:t>			ΠΑΡΑΒΟΛΗ ΤΗΣ ΠΑΓΚΟΣΜΙΑΣ ΚΡΙΣΗΣ</a:t>
              </a:r>
              <a:endParaRPr kumimoji="0" lang="el-GR" sz="11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13</a:t>
            </a:fld>
            <a:endParaRPr lang="el-GR"/>
          </a:p>
        </p:txBody>
      </p:sp>
    </p:spTree>
  </p:cSld>
  <p:clrMapOvr>
    <a:masterClrMapping/>
  </p:clrMapOvr>
  <p:transition spd="slow">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Διάγραμμα"/>
          <p:cNvGraphicFramePr/>
          <p:nvPr/>
        </p:nvGraphicFramePr>
        <p:xfrm>
          <a:off x="251520" y="260648"/>
          <a:ext cx="8496944" cy="6597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15</a:t>
            </a:fld>
            <a:endParaRPr lang="el-GR"/>
          </a:p>
        </p:txBody>
      </p:sp>
      <p:sp>
        <p:nvSpPr>
          <p:cNvPr id="3" name="2 - Στρογγυλεμένο ορθογώνιο"/>
          <p:cNvSpPr/>
          <p:nvPr/>
        </p:nvSpPr>
        <p:spPr>
          <a:xfrm>
            <a:off x="323528" y="908720"/>
            <a:ext cx="8424936" cy="1021556"/>
          </a:xfrm>
          <a:prstGeom prst="roundRect">
            <a:avLst/>
          </a:prstGeom>
          <a:solidFill>
            <a:schemeClr val="accent2"/>
          </a:solidFill>
          <a:ln>
            <a:solidFill>
              <a:srgbClr val="000000"/>
            </a:solidFill>
          </a:ln>
        </p:spPr>
        <p:txBody>
          <a:bodyPr wrap="square">
            <a:spAutoFit/>
          </a:bodyPr>
          <a:lstStyle/>
          <a:p>
            <a:pPr algn="just">
              <a:lnSpc>
                <a:spcPct val="150000"/>
              </a:lnSpc>
            </a:pPr>
            <a:r>
              <a:rPr lang="el-GR" dirty="0" smtClean="0"/>
              <a:t>Η αγάπη συνιστά τη θεϊκή </a:t>
            </a:r>
            <a:r>
              <a:rPr lang="el-GR" b="1" dirty="0" smtClean="0"/>
              <a:t>τελειότητα </a:t>
            </a:r>
            <a:r>
              <a:rPr lang="el-GR" dirty="0" smtClean="0"/>
              <a:t>(5, 48</a:t>
            </a:r>
            <a:r>
              <a:rPr lang="el-GR" baseline="30000" dirty="0" smtClean="0"/>
              <a:t>.</a:t>
            </a:r>
            <a:r>
              <a:rPr lang="el-GR" dirty="0" smtClean="0"/>
              <a:t> 19, 21), η οποία βρίσκεται στον αντίποδα της φαρισαϊκής </a:t>
            </a:r>
            <a:r>
              <a:rPr lang="el-GR" b="1" dirty="0" smtClean="0"/>
              <a:t>υποκρισίας και της επίδειξης</a:t>
            </a:r>
            <a:endParaRPr lang="el-GR" dirty="0"/>
          </a:p>
        </p:txBody>
      </p:sp>
      <p:sp>
        <p:nvSpPr>
          <p:cNvPr id="4" name="3 - Διάγραμμα ροής: Έξοδος σε ταινία"/>
          <p:cNvSpPr/>
          <p:nvPr/>
        </p:nvSpPr>
        <p:spPr>
          <a:xfrm>
            <a:off x="899592" y="2132857"/>
            <a:ext cx="7776864" cy="4024967"/>
          </a:xfrm>
          <a:prstGeom prst="flowChartMagneticTape">
            <a:avLst/>
          </a:prstGeom>
          <a:solidFill>
            <a:schemeClr val="bg2">
              <a:lumMod val="90000"/>
              <a:alpha val="52000"/>
            </a:schemeClr>
          </a:solidFill>
        </p:spPr>
        <p:txBody>
          <a:bodyPr wrap="square">
            <a:spAutoFit/>
          </a:bodyPr>
          <a:lstStyle/>
          <a:p>
            <a:pPr algn="just">
              <a:lnSpc>
                <a:spcPct val="150000"/>
              </a:lnSpc>
            </a:pPr>
            <a:r>
              <a:rPr lang="el-GR" sz="2000" dirty="0" smtClean="0">
                <a:latin typeface="Palatino Linotype" pitchFamily="18" charset="0"/>
              </a:rPr>
              <a:t>Ο </a:t>
            </a:r>
            <a:r>
              <a:rPr lang="el-GR" sz="2000" b="1" i="1" cap="all" dirty="0" smtClean="0">
                <a:latin typeface="Palatino Linotype" pitchFamily="18" charset="0"/>
              </a:rPr>
              <a:t>χ</a:t>
            </a:r>
            <a:r>
              <a:rPr lang="el-GR" sz="2000" b="1" i="1" dirty="0" smtClean="0">
                <a:latin typeface="Palatino Linotype" pitchFamily="18" charset="0"/>
              </a:rPr>
              <a:t>ρυσός </a:t>
            </a:r>
            <a:r>
              <a:rPr lang="el-GR" sz="2000" b="1" i="1" cap="all" dirty="0" smtClean="0">
                <a:latin typeface="Palatino Linotype" pitchFamily="18" charset="0"/>
              </a:rPr>
              <a:t>κ</a:t>
            </a:r>
            <a:r>
              <a:rPr lang="el-GR" sz="2000" b="1" i="1" dirty="0" smtClean="0">
                <a:latin typeface="Palatino Linotype" pitchFamily="18" charset="0"/>
              </a:rPr>
              <a:t>ανόνας</a:t>
            </a:r>
            <a:r>
              <a:rPr lang="el-GR" sz="2000" dirty="0" smtClean="0">
                <a:latin typeface="Palatino Linotype" pitchFamily="18" charset="0"/>
              </a:rPr>
              <a:t> καταγράφεται στην κατακλείδα της επί του όρους Ομιλίας: </a:t>
            </a:r>
            <a:r>
              <a:rPr lang="el-GR" sz="2000" i="1" dirty="0" err="1" smtClean="0">
                <a:latin typeface="Palatino Linotype" pitchFamily="18" charset="0"/>
              </a:rPr>
              <a:t>Πάντα</a:t>
            </a:r>
            <a:r>
              <a:rPr lang="el-GR" sz="2000" i="1" dirty="0" smtClean="0">
                <a:latin typeface="Palatino Linotype" pitchFamily="18" charset="0"/>
              </a:rPr>
              <a:t> </a:t>
            </a:r>
            <a:r>
              <a:rPr lang="el-GR" sz="2000" i="1" dirty="0" err="1" smtClean="0">
                <a:latin typeface="Palatino Linotype" pitchFamily="18" charset="0"/>
              </a:rPr>
              <a:t>οὖν</a:t>
            </a:r>
            <a:r>
              <a:rPr lang="el-GR" sz="2000" i="1" dirty="0" smtClean="0">
                <a:latin typeface="Palatino Linotype" pitchFamily="18" charset="0"/>
              </a:rPr>
              <a:t> </a:t>
            </a:r>
            <a:r>
              <a:rPr lang="el-GR" sz="2000" i="1" dirty="0" err="1" smtClean="0">
                <a:latin typeface="Palatino Linotype" pitchFamily="18" charset="0"/>
              </a:rPr>
              <a:t>ὅσα</a:t>
            </a:r>
            <a:r>
              <a:rPr lang="el-GR" sz="2000" i="1" dirty="0" smtClean="0">
                <a:latin typeface="Palatino Linotype" pitchFamily="18" charset="0"/>
              </a:rPr>
              <a:t> </a:t>
            </a:r>
            <a:r>
              <a:rPr lang="el-GR" sz="2000" i="1" dirty="0" err="1" smtClean="0">
                <a:latin typeface="Palatino Linotype" pitchFamily="18" charset="0"/>
              </a:rPr>
              <a:t>ἐὰν</a:t>
            </a:r>
            <a:r>
              <a:rPr lang="el-GR" sz="2000" i="1" dirty="0" smtClean="0">
                <a:latin typeface="Palatino Linotype" pitchFamily="18" charset="0"/>
              </a:rPr>
              <a:t> </a:t>
            </a:r>
            <a:r>
              <a:rPr lang="el-GR" sz="2000" i="1" dirty="0" err="1" smtClean="0">
                <a:latin typeface="Palatino Linotype" pitchFamily="18" charset="0"/>
              </a:rPr>
              <a:t>θέλητε</a:t>
            </a:r>
            <a:r>
              <a:rPr lang="el-GR" sz="2000" i="1" dirty="0" smtClean="0">
                <a:latin typeface="Palatino Linotype" pitchFamily="18" charset="0"/>
              </a:rPr>
              <a:t> </a:t>
            </a:r>
            <a:r>
              <a:rPr lang="el-GR" sz="2000" i="1" dirty="0" err="1" smtClean="0">
                <a:latin typeface="Palatino Linotype" pitchFamily="18" charset="0"/>
              </a:rPr>
              <a:t>ἵνα</a:t>
            </a:r>
            <a:r>
              <a:rPr lang="el-GR" sz="2000" i="1" dirty="0" smtClean="0">
                <a:latin typeface="Palatino Linotype" pitchFamily="18" charset="0"/>
              </a:rPr>
              <a:t> </a:t>
            </a:r>
            <a:r>
              <a:rPr lang="el-GR" sz="2000" i="1" dirty="0" err="1" smtClean="0">
                <a:latin typeface="Palatino Linotype" pitchFamily="18" charset="0"/>
              </a:rPr>
              <a:t>ποιῶσιν</a:t>
            </a:r>
            <a:r>
              <a:rPr lang="el-GR" sz="2000" i="1" dirty="0" smtClean="0">
                <a:latin typeface="Palatino Linotype" pitchFamily="18" charset="0"/>
              </a:rPr>
              <a:t> </a:t>
            </a:r>
            <a:r>
              <a:rPr lang="el-GR" sz="2000" i="1" dirty="0" err="1" smtClean="0">
                <a:latin typeface="Palatino Linotype" pitchFamily="18" charset="0"/>
              </a:rPr>
              <a:t>ὑμῖν</a:t>
            </a:r>
            <a:r>
              <a:rPr lang="el-GR" sz="2000" i="1" dirty="0" smtClean="0">
                <a:latin typeface="Palatino Linotype" pitchFamily="18" charset="0"/>
              </a:rPr>
              <a:t> </a:t>
            </a:r>
            <a:r>
              <a:rPr lang="el-GR" sz="2000" i="1" dirty="0" err="1" smtClean="0">
                <a:latin typeface="Palatino Linotype" pitchFamily="18" charset="0"/>
              </a:rPr>
              <a:t>οἱ</a:t>
            </a:r>
            <a:r>
              <a:rPr lang="el-GR" sz="2000" i="1" dirty="0" smtClean="0">
                <a:latin typeface="Palatino Linotype" pitchFamily="18" charset="0"/>
              </a:rPr>
              <a:t> </a:t>
            </a:r>
            <a:r>
              <a:rPr lang="el-GR" sz="2000" i="1" dirty="0" err="1" smtClean="0">
                <a:latin typeface="Palatino Linotype" pitchFamily="18" charset="0"/>
              </a:rPr>
              <a:t>ἄνθρωποι͵</a:t>
            </a:r>
            <a:r>
              <a:rPr lang="el-GR" sz="2000" i="1" dirty="0" smtClean="0">
                <a:latin typeface="Palatino Linotype" pitchFamily="18" charset="0"/>
              </a:rPr>
              <a:t> </a:t>
            </a:r>
            <a:r>
              <a:rPr lang="el-GR" sz="2000" i="1" dirty="0" err="1" smtClean="0">
                <a:latin typeface="Palatino Linotype" pitchFamily="18" charset="0"/>
              </a:rPr>
              <a:t>οὕτως</a:t>
            </a:r>
            <a:r>
              <a:rPr lang="el-GR" sz="2000" i="1" dirty="0" smtClean="0">
                <a:latin typeface="Palatino Linotype" pitchFamily="18" charset="0"/>
              </a:rPr>
              <a:t> </a:t>
            </a:r>
            <a:r>
              <a:rPr lang="el-GR" sz="2000" i="1" dirty="0" err="1" smtClean="0">
                <a:latin typeface="Palatino Linotype" pitchFamily="18" charset="0"/>
              </a:rPr>
              <a:t>καὶ</a:t>
            </a:r>
            <a:r>
              <a:rPr lang="el-GR" sz="2000" i="1" dirty="0" smtClean="0">
                <a:latin typeface="Palatino Linotype" pitchFamily="18" charset="0"/>
              </a:rPr>
              <a:t> </a:t>
            </a:r>
            <a:r>
              <a:rPr lang="el-GR" sz="2000" i="1" dirty="0" err="1" smtClean="0">
                <a:latin typeface="Palatino Linotype" pitchFamily="18" charset="0"/>
              </a:rPr>
              <a:t>ὑμεῖς</a:t>
            </a:r>
            <a:r>
              <a:rPr lang="el-GR" sz="2000" i="1" dirty="0" smtClean="0">
                <a:latin typeface="Palatino Linotype" pitchFamily="18" charset="0"/>
              </a:rPr>
              <a:t> </a:t>
            </a:r>
            <a:r>
              <a:rPr lang="el-GR" sz="2000" b="1" i="1" dirty="0" err="1" smtClean="0">
                <a:latin typeface="Palatino Linotype" pitchFamily="18" charset="0"/>
              </a:rPr>
              <a:t>ποιεῖτε</a:t>
            </a:r>
            <a:r>
              <a:rPr lang="el-GR" sz="2000" b="1" i="1" dirty="0" smtClean="0">
                <a:latin typeface="Palatino Linotype" pitchFamily="18" charset="0"/>
              </a:rPr>
              <a:t> </a:t>
            </a:r>
            <a:r>
              <a:rPr lang="el-GR" sz="2000" i="1" dirty="0" err="1" smtClean="0">
                <a:latin typeface="Palatino Linotype" pitchFamily="18" charset="0"/>
              </a:rPr>
              <a:t>αὐτοῖς</a:t>
            </a:r>
            <a:r>
              <a:rPr lang="el-GR" sz="2000" i="1" dirty="0" smtClean="0">
                <a:latin typeface="Palatino Linotype" pitchFamily="18" charset="0"/>
              </a:rPr>
              <a:t>· </a:t>
            </a:r>
            <a:r>
              <a:rPr lang="el-GR" sz="2000" i="1" dirty="0" err="1" smtClean="0">
                <a:latin typeface="Palatino Linotype" pitchFamily="18" charset="0"/>
              </a:rPr>
              <a:t>οὗτος</a:t>
            </a:r>
            <a:r>
              <a:rPr lang="el-GR" sz="2000" i="1" dirty="0" smtClean="0">
                <a:latin typeface="Palatino Linotype" pitchFamily="18" charset="0"/>
              </a:rPr>
              <a:t> </a:t>
            </a:r>
            <a:r>
              <a:rPr lang="el-GR" sz="2000" i="1" dirty="0" err="1" smtClean="0">
                <a:latin typeface="Palatino Linotype" pitchFamily="18" charset="0"/>
              </a:rPr>
              <a:t>γάρ</a:t>
            </a:r>
            <a:r>
              <a:rPr lang="el-GR" sz="2000" i="1" dirty="0" smtClean="0">
                <a:latin typeface="Palatino Linotype" pitchFamily="18" charset="0"/>
              </a:rPr>
              <a:t> </a:t>
            </a:r>
            <a:r>
              <a:rPr lang="el-GR" sz="2000" i="1" dirty="0" err="1" smtClean="0">
                <a:latin typeface="Palatino Linotype" pitchFamily="18" charset="0"/>
              </a:rPr>
              <a:t>ἐστιν</a:t>
            </a:r>
            <a:r>
              <a:rPr lang="el-GR" sz="2000" i="1" dirty="0" smtClean="0">
                <a:latin typeface="Palatino Linotype" pitchFamily="18" charset="0"/>
              </a:rPr>
              <a:t> ὁ </a:t>
            </a:r>
            <a:r>
              <a:rPr lang="el-GR" sz="2000" i="1" cap="all" dirty="0" err="1" smtClean="0">
                <a:latin typeface="Palatino Linotype" pitchFamily="18" charset="0"/>
              </a:rPr>
              <a:t>ν</a:t>
            </a:r>
            <a:r>
              <a:rPr lang="el-GR" sz="2000" i="1" dirty="0" err="1" smtClean="0">
                <a:latin typeface="Palatino Linotype" pitchFamily="18" charset="0"/>
              </a:rPr>
              <a:t>όμος</a:t>
            </a:r>
            <a:r>
              <a:rPr lang="el-GR" sz="2000" i="1" dirty="0" smtClean="0">
                <a:latin typeface="Palatino Linotype" pitchFamily="18" charset="0"/>
              </a:rPr>
              <a:t> </a:t>
            </a:r>
            <a:r>
              <a:rPr lang="el-GR" sz="2000" i="1" dirty="0" err="1" smtClean="0">
                <a:latin typeface="Palatino Linotype" pitchFamily="18" charset="0"/>
              </a:rPr>
              <a:t>καὶ</a:t>
            </a:r>
            <a:r>
              <a:rPr lang="el-GR" sz="2000" i="1" dirty="0" smtClean="0">
                <a:latin typeface="Palatino Linotype" pitchFamily="18" charset="0"/>
              </a:rPr>
              <a:t> </a:t>
            </a:r>
            <a:r>
              <a:rPr lang="el-GR" sz="2000" i="1" dirty="0" err="1" smtClean="0">
                <a:latin typeface="Palatino Linotype" pitchFamily="18" charset="0"/>
              </a:rPr>
              <a:t>οἱ</a:t>
            </a:r>
            <a:r>
              <a:rPr lang="el-GR" sz="2000" i="1" dirty="0" smtClean="0">
                <a:latin typeface="Palatino Linotype" pitchFamily="18" charset="0"/>
              </a:rPr>
              <a:t> </a:t>
            </a:r>
            <a:r>
              <a:rPr lang="el-GR" sz="2000" i="1" dirty="0" err="1" smtClean="0">
                <a:latin typeface="Palatino Linotype" pitchFamily="18" charset="0"/>
              </a:rPr>
              <a:t>προφῆται</a:t>
            </a:r>
            <a:r>
              <a:rPr lang="el-GR" sz="2000" dirty="0" smtClean="0">
                <a:latin typeface="Palatino Linotype" pitchFamily="18" charset="0"/>
              </a:rPr>
              <a:t> (7, 12</a:t>
            </a:r>
            <a:r>
              <a:rPr lang="el-GR" sz="2000" baseline="30000" dirty="0" smtClean="0">
                <a:latin typeface="Palatino Linotype" pitchFamily="18" charset="0"/>
              </a:rPr>
              <a:t>.</a:t>
            </a:r>
            <a:r>
              <a:rPr lang="el-GR" sz="2000" dirty="0" smtClean="0">
                <a:latin typeface="Palatino Linotype" pitchFamily="18" charset="0"/>
              </a:rPr>
              <a:t> 22, 40). </a:t>
            </a:r>
            <a:endParaRPr lang="el-GR" sz="2000" dirty="0">
              <a:latin typeface="Palatino Linotype" pitchFamily="18" charset="0"/>
            </a:endParaRPr>
          </a:p>
        </p:txBody>
      </p:sp>
      <p:sp>
        <p:nvSpPr>
          <p:cNvPr id="6" name="5 - Ορθογώνιο"/>
          <p:cNvSpPr/>
          <p:nvPr/>
        </p:nvSpPr>
        <p:spPr>
          <a:xfrm>
            <a:off x="323528" y="5733256"/>
            <a:ext cx="8352928" cy="3093154"/>
          </a:xfrm>
          <a:prstGeom prst="rect">
            <a:avLst/>
          </a:prstGeom>
          <a:solidFill>
            <a:schemeClr val="bg2">
              <a:lumMod val="90000"/>
            </a:schemeClr>
          </a:solidFill>
        </p:spPr>
        <p:txBody>
          <a:bodyPr wrap="square">
            <a:spAutoFit/>
          </a:bodyPr>
          <a:lstStyle/>
          <a:p>
            <a:pPr>
              <a:lnSpc>
                <a:spcPct val="150000"/>
              </a:lnSpc>
            </a:pPr>
            <a:r>
              <a:rPr lang="el-GR" b="1" dirty="0" smtClean="0"/>
              <a:t>ΤΑ ΕΠΙΣΥΝΑΠΤΩΜΕΝΑ 10 ΘΑΥΜΑΤΑ </a:t>
            </a:r>
            <a:r>
              <a:rPr lang="el-GR" dirty="0" smtClean="0"/>
              <a:t>(ΑΝΤΙ ΤΩΝ ΔΕΚΑ ΠΛΗΓΩΝ ΤΟΥ ΜΩΥΣΗ)  ΑΝΑΠΤΥΣΣΟΥΝ ΤΟΝ στ. 4, 23: </a:t>
            </a:r>
            <a:r>
              <a:rPr lang="el-GR" i="1" dirty="0" err="1" smtClean="0"/>
              <a:t>Καὶ</a:t>
            </a:r>
            <a:r>
              <a:rPr lang="el-GR" i="1" dirty="0" smtClean="0"/>
              <a:t> περιερχόταν ὁ </a:t>
            </a:r>
            <a:r>
              <a:rPr lang="el-GR" i="1" dirty="0" err="1" smtClean="0"/>
              <a:t>Ἰησοῦς</a:t>
            </a:r>
            <a:r>
              <a:rPr lang="el-GR" i="1" dirty="0" smtClean="0"/>
              <a:t> </a:t>
            </a:r>
            <a:r>
              <a:rPr lang="el-GR" i="1" dirty="0" err="1" smtClean="0"/>
              <a:t>ὅλην</a:t>
            </a:r>
            <a:r>
              <a:rPr lang="el-GR" i="1" dirty="0" smtClean="0"/>
              <a:t> </a:t>
            </a:r>
            <a:r>
              <a:rPr lang="el-GR" i="1" dirty="0" err="1" smtClean="0"/>
              <a:t>τὴν</a:t>
            </a:r>
            <a:r>
              <a:rPr lang="el-GR" i="1" dirty="0" smtClean="0"/>
              <a:t> </a:t>
            </a:r>
            <a:r>
              <a:rPr lang="el-GR" i="1" dirty="0" err="1" smtClean="0"/>
              <a:t>Γαλιλαίαν</a:t>
            </a:r>
            <a:r>
              <a:rPr lang="el-GR" i="1" dirty="0" smtClean="0"/>
              <a:t> των αλλοδαπών, </a:t>
            </a:r>
            <a:r>
              <a:rPr lang="el-GR" i="1" dirty="0" err="1" smtClean="0"/>
              <a:t>διδάσκων</a:t>
            </a:r>
            <a:r>
              <a:rPr lang="el-GR" i="1" dirty="0" smtClean="0"/>
              <a:t> </a:t>
            </a:r>
            <a:r>
              <a:rPr lang="el-GR" i="1" dirty="0" err="1" smtClean="0"/>
              <a:t>ἐν</a:t>
            </a:r>
            <a:r>
              <a:rPr lang="el-GR" i="1" dirty="0" smtClean="0"/>
              <a:t> </a:t>
            </a:r>
            <a:r>
              <a:rPr lang="el-GR" i="1" dirty="0" err="1" smtClean="0"/>
              <a:t>ταῖς</a:t>
            </a:r>
            <a:r>
              <a:rPr lang="el-GR" i="1" dirty="0" smtClean="0"/>
              <a:t> </a:t>
            </a:r>
            <a:r>
              <a:rPr lang="el-GR" i="1" dirty="0" err="1" smtClean="0"/>
              <a:t>συναγωγαῖς</a:t>
            </a:r>
            <a:r>
              <a:rPr lang="el-GR" i="1" dirty="0" smtClean="0"/>
              <a:t> </a:t>
            </a:r>
            <a:r>
              <a:rPr lang="el-GR" i="1" dirty="0" err="1" smtClean="0"/>
              <a:t>αὐτῶν</a:t>
            </a:r>
            <a:r>
              <a:rPr lang="el-GR" i="1" dirty="0" smtClean="0"/>
              <a:t> </a:t>
            </a:r>
            <a:r>
              <a:rPr lang="el-GR" i="1" dirty="0" err="1" smtClean="0"/>
              <a:t>καὶ</a:t>
            </a:r>
            <a:r>
              <a:rPr lang="el-GR" i="1" dirty="0" smtClean="0"/>
              <a:t> </a:t>
            </a:r>
            <a:r>
              <a:rPr lang="el-GR" sz="2000" b="1" i="1" dirty="0" err="1" smtClean="0">
                <a:solidFill>
                  <a:srgbClr val="C00000"/>
                </a:solidFill>
              </a:rPr>
              <a:t>κηρύττων</a:t>
            </a:r>
            <a:r>
              <a:rPr lang="el-GR" sz="2000" b="1" i="1" dirty="0" smtClean="0">
                <a:solidFill>
                  <a:srgbClr val="C00000"/>
                </a:solidFill>
              </a:rPr>
              <a:t> </a:t>
            </a:r>
            <a:r>
              <a:rPr lang="el-GR" sz="2000" b="1" i="1" dirty="0" err="1" smtClean="0">
                <a:solidFill>
                  <a:srgbClr val="C00000"/>
                </a:solidFill>
              </a:rPr>
              <a:t>τὸ</a:t>
            </a:r>
            <a:r>
              <a:rPr lang="el-GR" sz="2000" b="1" i="1" dirty="0" smtClean="0">
                <a:solidFill>
                  <a:srgbClr val="C00000"/>
                </a:solidFill>
              </a:rPr>
              <a:t> χαρμόσυνο μήνυμα </a:t>
            </a:r>
            <a:r>
              <a:rPr lang="el-GR" sz="2000" b="1" i="1" dirty="0" err="1" smtClean="0">
                <a:solidFill>
                  <a:srgbClr val="C00000"/>
                </a:solidFill>
              </a:rPr>
              <a:t>τῆς</a:t>
            </a:r>
            <a:r>
              <a:rPr lang="el-GR" sz="2000" b="1" i="1" dirty="0" smtClean="0">
                <a:solidFill>
                  <a:srgbClr val="C00000"/>
                </a:solidFill>
              </a:rPr>
              <a:t> </a:t>
            </a:r>
            <a:r>
              <a:rPr lang="el-GR" sz="2000" b="1" i="1" dirty="0" err="1" smtClean="0">
                <a:solidFill>
                  <a:srgbClr val="C00000"/>
                </a:solidFill>
              </a:rPr>
              <a:t>βασιλείας</a:t>
            </a:r>
            <a:r>
              <a:rPr lang="el-GR" sz="2000" b="1" i="1" dirty="0" smtClean="0">
                <a:solidFill>
                  <a:srgbClr val="C00000"/>
                </a:solidFill>
              </a:rPr>
              <a:t> </a:t>
            </a:r>
            <a:r>
              <a:rPr lang="el-GR" i="1" dirty="0" err="1" smtClean="0"/>
              <a:t>καὶ</a:t>
            </a:r>
            <a:r>
              <a:rPr lang="el-GR" i="1" dirty="0" smtClean="0"/>
              <a:t> </a:t>
            </a:r>
            <a:r>
              <a:rPr lang="el-GR" i="1" dirty="0" err="1" smtClean="0"/>
              <a:t>θεραπεύων</a:t>
            </a:r>
            <a:r>
              <a:rPr lang="el-GR" i="1" dirty="0" smtClean="0"/>
              <a:t> </a:t>
            </a:r>
            <a:r>
              <a:rPr lang="el-GR" i="1" dirty="0" err="1" smtClean="0"/>
              <a:t>πᾶσαν</a:t>
            </a:r>
            <a:r>
              <a:rPr lang="el-GR" i="1" dirty="0" smtClean="0"/>
              <a:t> </a:t>
            </a:r>
            <a:r>
              <a:rPr lang="el-GR" i="1" dirty="0" err="1" smtClean="0"/>
              <a:t>νόσον</a:t>
            </a:r>
            <a:r>
              <a:rPr lang="el-GR" i="1" dirty="0" smtClean="0"/>
              <a:t> </a:t>
            </a:r>
            <a:r>
              <a:rPr lang="el-GR" i="1" dirty="0" err="1" smtClean="0"/>
              <a:t>καὶ</a:t>
            </a:r>
            <a:r>
              <a:rPr lang="el-GR" i="1" dirty="0" smtClean="0"/>
              <a:t> </a:t>
            </a:r>
            <a:r>
              <a:rPr lang="el-GR" i="1" dirty="0" err="1" smtClean="0"/>
              <a:t>πᾶσαν</a:t>
            </a:r>
            <a:r>
              <a:rPr lang="el-GR" i="1" dirty="0" smtClean="0"/>
              <a:t> </a:t>
            </a:r>
            <a:r>
              <a:rPr lang="el-GR" i="1" dirty="0" err="1" smtClean="0"/>
              <a:t>ἀσθένειαν</a:t>
            </a:r>
            <a:r>
              <a:rPr lang="el-GR" i="1" dirty="0" smtClean="0"/>
              <a:t> </a:t>
            </a:r>
            <a:r>
              <a:rPr lang="el-GR" i="1" dirty="0" err="1" smtClean="0"/>
              <a:t>μεταξὺ</a:t>
            </a:r>
            <a:r>
              <a:rPr lang="el-GR" i="1" dirty="0" smtClean="0"/>
              <a:t> </a:t>
            </a:r>
            <a:r>
              <a:rPr lang="el-GR" i="1" dirty="0" err="1" smtClean="0"/>
              <a:t>τοῦ</a:t>
            </a:r>
            <a:r>
              <a:rPr lang="el-GR" i="1" dirty="0" smtClean="0"/>
              <a:t> </a:t>
            </a:r>
            <a:r>
              <a:rPr lang="el-GR" i="1" dirty="0" err="1" smtClean="0"/>
              <a:t>λαοῦ</a:t>
            </a:r>
            <a:r>
              <a:rPr lang="el-GR" i="1" dirty="0" smtClean="0"/>
              <a:t>.</a:t>
            </a:r>
            <a:r>
              <a:rPr lang="el-GR" dirty="0" smtClean="0"/>
              <a:t> </a:t>
            </a:r>
            <a:r>
              <a:rPr lang="el-GR" dirty="0" smtClean="0">
                <a:latin typeface="Palatino Linotype" pitchFamily="18" charset="0"/>
              </a:rPr>
              <a:t>Παρά τα ένδοξα χαρακτηριστικά Του, το υπέρτατο χαρακτηριστικό τού Μεσσία είναι η </a:t>
            </a:r>
            <a:r>
              <a:rPr lang="el-GR" b="1" dirty="0" smtClean="0">
                <a:latin typeface="Palatino Linotype" pitchFamily="18" charset="0"/>
              </a:rPr>
              <a:t>ταπείνωση και η θυσία</a:t>
            </a:r>
            <a:r>
              <a:rPr lang="el-GR" dirty="0" smtClean="0">
                <a:latin typeface="Palatino Linotype" pitchFamily="18" charset="0"/>
              </a:rPr>
              <a:t> (12, 17-21 // </a:t>
            </a:r>
            <a:r>
              <a:rPr lang="el-GR" dirty="0" err="1" smtClean="0">
                <a:latin typeface="Palatino Linotype" pitchFamily="18" charset="0"/>
              </a:rPr>
              <a:t>Ησ</a:t>
            </a:r>
            <a:r>
              <a:rPr lang="el-GR" dirty="0" smtClean="0">
                <a:latin typeface="Palatino Linotype" pitchFamily="18" charset="0"/>
              </a:rPr>
              <a:t>. 42, 1-4</a:t>
            </a:r>
            <a:r>
              <a:rPr lang="el-GR" baseline="30000" dirty="0" smtClean="0">
                <a:latin typeface="Palatino Linotype" pitchFamily="18" charset="0"/>
              </a:rPr>
              <a:t>. </a:t>
            </a:r>
            <a:r>
              <a:rPr lang="el-GR" dirty="0" smtClean="0">
                <a:latin typeface="Palatino Linotype" pitchFamily="18" charset="0"/>
              </a:rPr>
              <a:t>53, 4). </a:t>
            </a:r>
            <a:endParaRPr lang="el-GR" dirty="0">
              <a:latin typeface="Palatino Linotype" pitchFamily="18" charset="0"/>
            </a:endParaRPr>
          </a:p>
        </p:txBody>
      </p:sp>
    </p:spTree>
  </p:cSld>
  <p:clrMapOvr>
    <a:masterClrMapping/>
  </p:clrMapOvr>
  <p:transition spd="slow">
    <p:cover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Στρογγυλεμένο ορθογώνιο"/>
          <p:cNvSpPr/>
          <p:nvPr/>
        </p:nvSpPr>
        <p:spPr>
          <a:xfrm>
            <a:off x="395536" y="1628800"/>
            <a:ext cx="8280920" cy="1940957"/>
          </a:xfrm>
          <a:prstGeom prst="roundRect">
            <a:avLst/>
          </a:prstGeom>
          <a:solidFill>
            <a:schemeClr val="accent2">
              <a:lumMod val="60000"/>
              <a:lumOff val="40000"/>
            </a:schemeClr>
          </a:solidFill>
          <a:ln>
            <a:solidFill>
              <a:srgbClr val="000000"/>
            </a:solidFill>
          </a:ln>
        </p:spPr>
        <p:txBody>
          <a:bodyPr wrap="square">
            <a:spAutoFit/>
          </a:bodyPr>
          <a:lstStyle/>
          <a:p>
            <a:pPr>
              <a:lnSpc>
                <a:spcPct val="150000"/>
              </a:lnSpc>
            </a:pPr>
            <a:r>
              <a:rPr lang="el-GR" dirty="0">
                <a:latin typeface="Palatino Linotype" pitchFamily="18" charset="0"/>
              </a:rPr>
              <a:t>Στον </a:t>
            </a:r>
            <a:r>
              <a:rPr lang="el-GR" dirty="0" err="1">
                <a:latin typeface="Palatino Linotype" pitchFamily="18" charset="0"/>
              </a:rPr>
              <a:t>Μτ</a:t>
            </a:r>
            <a:r>
              <a:rPr lang="el-GR" dirty="0">
                <a:latin typeface="Palatino Linotype" pitchFamily="18" charset="0"/>
              </a:rPr>
              <a:t> το βασικό θεολογικό σύμβολο είναι το γνωστό </a:t>
            </a:r>
            <a:r>
              <a:rPr lang="en-US" dirty="0">
                <a:latin typeface="Palatino Linotype" pitchFamily="18" charset="0"/>
              </a:rPr>
              <a:t>axis mundi </a:t>
            </a:r>
            <a:r>
              <a:rPr lang="el-GR" b="1" dirty="0">
                <a:latin typeface="Palatino Linotype" pitchFamily="18" charset="0"/>
              </a:rPr>
              <a:t>όρος</a:t>
            </a:r>
            <a:r>
              <a:rPr lang="el-GR" dirty="0">
                <a:latin typeface="Palatino Linotype" pitchFamily="18" charset="0"/>
              </a:rPr>
              <a:t>, το οποίο χρησιμοποιείται για να εκφράσει την εναλλαγή του ύψους και του βάθους που μπορεί να φθάσει ο άνθρωπος και ταυτόχρονα ο Θεός από την αγωνία </a:t>
            </a:r>
            <a:r>
              <a:rPr lang="el-GR" dirty="0" smtClean="0">
                <a:latin typeface="Palatino Linotype" pitchFamily="18" charset="0"/>
              </a:rPr>
              <a:t>να </a:t>
            </a:r>
            <a:r>
              <a:rPr lang="el-GR" dirty="0">
                <a:latin typeface="Palatino Linotype" pitchFamily="18" charset="0"/>
              </a:rPr>
              <a:t>σώσει το πλάσμα </a:t>
            </a:r>
            <a:r>
              <a:rPr lang="el-GR" dirty="0" smtClean="0">
                <a:latin typeface="Palatino Linotype" pitchFamily="18" charset="0"/>
              </a:rPr>
              <a:t>Του</a:t>
            </a:r>
            <a:r>
              <a:rPr lang="el-GR" dirty="0">
                <a:latin typeface="Palatino Linotype" pitchFamily="18" charset="0"/>
              </a:rPr>
              <a:t>. </a:t>
            </a:r>
          </a:p>
        </p:txBody>
      </p:sp>
      <p:sp>
        <p:nvSpPr>
          <p:cNvPr id="9" name="8 - Στρογγυλεμένο ορθογώνιο"/>
          <p:cNvSpPr/>
          <p:nvPr/>
        </p:nvSpPr>
        <p:spPr>
          <a:xfrm>
            <a:off x="395536" y="3740839"/>
            <a:ext cx="8280920" cy="1940957"/>
          </a:xfrm>
          <a:prstGeom prst="roundRect">
            <a:avLst/>
          </a:prstGeom>
          <a:solidFill>
            <a:schemeClr val="accent4">
              <a:lumMod val="40000"/>
              <a:lumOff val="60000"/>
            </a:schemeClr>
          </a:solidFill>
          <a:ln>
            <a:solidFill>
              <a:srgbClr val="000000"/>
            </a:solidFill>
          </a:ln>
        </p:spPr>
        <p:txBody>
          <a:bodyPr wrap="square">
            <a:spAutoFit/>
          </a:bodyPr>
          <a:lstStyle/>
          <a:p>
            <a:pPr algn="just">
              <a:lnSpc>
                <a:spcPct val="150000"/>
              </a:lnSpc>
            </a:pPr>
            <a:r>
              <a:rPr lang="el-GR" dirty="0">
                <a:latin typeface="Palatino Linotype" pitchFamily="18" charset="0"/>
              </a:rPr>
              <a:t>Ο Ματθαίος χρησιμοποιώντας, αυτό το σύμβολο καταφέρνει να μετατρέψει ένα ευαγγέλιο που στηρίζεται σε πέντε μακροσκελείς ομιλίες (οι οποίες σε άλλη περίπτωση θα κούραζαν τον ακροατή) σε μια μοναδική εμπειρία "οπτικοακουστικής" </a:t>
            </a:r>
            <a:r>
              <a:rPr lang="el-GR" dirty="0" err="1">
                <a:latin typeface="Palatino Linotype" pitchFamily="18" charset="0"/>
              </a:rPr>
              <a:t>θεο</a:t>
            </a:r>
            <a:r>
              <a:rPr lang="el-GR" dirty="0">
                <a:latin typeface="Palatino Linotype" pitchFamily="18" charset="0"/>
              </a:rPr>
              <a:t>-</a:t>
            </a:r>
            <a:r>
              <a:rPr lang="el-GR" dirty="0" err="1">
                <a:latin typeface="Palatino Linotype" pitchFamily="18" charset="0"/>
              </a:rPr>
              <a:t>φάνειας</a:t>
            </a:r>
            <a:r>
              <a:rPr lang="el-GR" dirty="0">
                <a:latin typeface="Palatino Linotype" pitchFamily="18" charset="0"/>
              </a:rPr>
              <a:t>.</a:t>
            </a:r>
          </a:p>
        </p:txBody>
      </p:sp>
      <p:sp>
        <p:nvSpPr>
          <p:cNvPr id="10" name="9 - Θέση αριθμού διαφάνειας"/>
          <p:cNvSpPr>
            <a:spLocks noGrp="1"/>
          </p:cNvSpPr>
          <p:nvPr>
            <p:ph type="sldNum" sz="quarter" idx="12"/>
          </p:nvPr>
        </p:nvSpPr>
        <p:spPr/>
        <p:txBody>
          <a:bodyPr/>
          <a:lstStyle/>
          <a:p>
            <a:fld id="{E505313D-9C7F-4706-B6B1-B048A8B60C4D}" type="slidenum">
              <a:rPr lang="el-GR" smtClean="0"/>
              <a:pPr/>
              <a:t>16</a:t>
            </a:fld>
            <a:endParaRPr lang="el-GR"/>
          </a:p>
        </p:txBody>
      </p:sp>
      <p:sp>
        <p:nvSpPr>
          <p:cNvPr id="12" name="11 - TextBox"/>
          <p:cNvSpPr txBox="1"/>
          <p:nvPr/>
        </p:nvSpPr>
        <p:spPr>
          <a:xfrm>
            <a:off x="323528" y="898094"/>
            <a:ext cx="5040560"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Ε. ΣΥΜΒΟΛΑ ΤΟΥ ΕΥΑΓΓΕΛΙΟΥ</a:t>
            </a:r>
            <a:endParaRPr lang="el-GR" sz="2000" b="1" dirty="0">
              <a:latin typeface="Palatino Linotype" pitchFamily="18" charset="0"/>
            </a:endParaRPr>
          </a:p>
        </p:txBody>
      </p:sp>
    </p:spTree>
  </p:cSld>
  <p:clrMapOvr>
    <a:masterClrMapping/>
  </p:clrMapOvr>
  <p:transition spd="slow">
    <p:cover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17</a:t>
            </a:fld>
            <a:endParaRPr lang="el-GR"/>
          </a:p>
        </p:txBody>
      </p:sp>
      <p:sp>
        <p:nvSpPr>
          <p:cNvPr id="3" name="2 - Στρογγυλεμένο ορθογώνιο"/>
          <p:cNvSpPr/>
          <p:nvPr/>
        </p:nvSpPr>
        <p:spPr>
          <a:xfrm>
            <a:off x="323528" y="1628800"/>
            <a:ext cx="8064896" cy="1481257"/>
          </a:xfrm>
          <a:prstGeom prst="roundRect">
            <a:avLst/>
          </a:prstGeom>
          <a:solidFill>
            <a:schemeClr val="accent2">
              <a:lumMod val="60000"/>
              <a:lumOff val="40000"/>
            </a:schemeClr>
          </a:solidFill>
        </p:spPr>
        <p:txBody>
          <a:bodyPr wrap="square">
            <a:spAutoFit/>
          </a:bodyPr>
          <a:lstStyle/>
          <a:p>
            <a:pPr algn="just">
              <a:lnSpc>
                <a:spcPct val="150000"/>
              </a:lnSpc>
            </a:pPr>
            <a:r>
              <a:rPr lang="el-GR" dirty="0" smtClean="0">
                <a:latin typeface="Palatino Linotype" pitchFamily="18" charset="0"/>
              </a:rPr>
              <a:t>Ο Ιησούς</a:t>
            </a:r>
            <a:r>
              <a:rPr lang="el-GR" b="1" i="1" dirty="0" smtClean="0">
                <a:latin typeface="Palatino Linotype" pitchFamily="18" charset="0"/>
              </a:rPr>
              <a:t> </a:t>
            </a:r>
            <a:r>
              <a:rPr lang="el-GR" b="1" i="1" dirty="0" err="1" smtClean="0">
                <a:latin typeface="Palatino Linotype" pitchFamily="18" charset="0"/>
              </a:rPr>
              <a:t>υἱὸς</a:t>
            </a:r>
            <a:r>
              <a:rPr lang="el-GR" b="1" i="1" dirty="0" smtClean="0">
                <a:latin typeface="Palatino Linotype" pitchFamily="18" charset="0"/>
              </a:rPr>
              <a:t> </a:t>
            </a:r>
            <a:r>
              <a:rPr lang="el-GR" b="1" i="1" dirty="0" err="1" smtClean="0">
                <a:latin typeface="Palatino Linotype" pitchFamily="18" charset="0"/>
              </a:rPr>
              <a:t>Δαυὶδ</a:t>
            </a:r>
            <a:r>
              <a:rPr lang="el-GR" b="1" i="1" dirty="0" smtClean="0">
                <a:latin typeface="Palatino Linotype" pitchFamily="18" charset="0"/>
              </a:rPr>
              <a:t> </a:t>
            </a:r>
            <a:r>
              <a:rPr lang="el-GR" b="1" i="1" dirty="0" err="1" smtClean="0">
                <a:latin typeface="Palatino Linotype" pitchFamily="18" charset="0"/>
              </a:rPr>
              <a:t>υἱὸς</a:t>
            </a:r>
            <a:r>
              <a:rPr lang="el-GR" b="1" i="1" dirty="0" smtClean="0">
                <a:latin typeface="Palatino Linotype" pitchFamily="18" charset="0"/>
              </a:rPr>
              <a:t> </a:t>
            </a:r>
            <a:r>
              <a:rPr lang="el-GR" b="1" i="1" dirty="0" err="1" smtClean="0">
                <a:latin typeface="Palatino Linotype" pitchFamily="18" charset="0"/>
              </a:rPr>
              <a:t>Ἀβραάμ</a:t>
            </a:r>
            <a:r>
              <a:rPr lang="el-GR" dirty="0" smtClean="0">
                <a:latin typeface="Palatino Linotype" pitchFamily="18" charset="0"/>
              </a:rPr>
              <a:t>  (1) το τέλος των προφητικών επαγγελιών (5, 17-20), (2) </a:t>
            </a:r>
            <a:r>
              <a:rPr lang="el-GR" b="1" dirty="0" smtClean="0">
                <a:latin typeface="Palatino Linotype" pitchFamily="18" charset="0"/>
              </a:rPr>
              <a:t>η υπέρβαση του νομοθέτη Μωυσή</a:t>
            </a:r>
            <a:r>
              <a:rPr lang="el-GR" dirty="0" smtClean="0">
                <a:latin typeface="Palatino Linotype" pitchFamily="18" charset="0"/>
              </a:rPr>
              <a:t> και η (3)  ενσάρκωση της </a:t>
            </a:r>
            <a:r>
              <a:rPr lang="el-GR" b="1" dirty="0" smtClean="0">
                <a:latin typeface="Palatino Linotype" pitchFamily="18" charset="0"/>
              </a:rPr>
              <a:t>Σοφίας-</a:t>
            </a:r>
            <a:r>
              <a:rPr lang="el-GR" b="1" dirty="0" err="1" smtClean="0">
                <a:latin typeface="Palatino Linotype" pitchFamily="18" charset="0"/>
              </a:rPr>
              <a:t>Τορά </a:t>
            </a:r>
            <a:r>
              <a:rPr lang="el-GR" b="1" dirty="0" smtClean="0">
                <a:latin typeface="Palatino Linotype" pitchFamily="18" charset="0"/>
              </a:rPr>
              <a:t>(11, 28-30)</a:t>
            </a:r>
            <a:r>
              <a:rPr lang="el-GR" dirty="0" smtClean="0">
                <a:latin typeface="Palatino Linotype" pitchFamily="18" charset="0"/>
              </a:rPr>
              <a:t>. </a:t>
            </a:r>
            <a:endParaRPr lang="el-GR" dirty="0">
              <a:latin typeface="Palatino Linotype" pitchFamily="18" charset="0"/>
            </a:endParaRPr>
          </a:p>
        </p:txBody>
      </p:sp>
      <p:sp>
        <p:nvSpPr>
          <p:cNvPr id="4" name="3 - TextBox"/>
          <p:cNvSpPr txBox="1"/>
          <p:nvPr/>
        </p:nvSpPr>
        <p:spPr>
          <a:xfrm>
            <a:off x="323528" y="898094"/>
            <a:ext cx="5040560"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ΣΤ.  Η ΘΕΟΛΟΓΙΑ ΤΟΥ ΕΥΑΓΓΕΛΙΟΥ</a:t>
            </a:r>
            <a:endParaRPr lang="el-GR" sz="2000" b="1" dirty="0">
              <a:latin typeface="Palatino Linotype" pitchFamily="18" charset="0"/>
            </a:endParaRPr>
          </a:p>
        </p:txBody>
      </p:sp>
      <p:sp>
        <p:nvSpPr>
          <p:cNvPr id="5" name="4 - Διάγραμμα ροής: Διάτρητη κάρτα"/>
          <p:cNvSpPr/>
          <p:nvPr/>
        </p:nvSpPr>
        <p:spPr>
          <a:xfrm>
            <a:off x="323528" y="3205286"/>
            <a:ext cx="8136904" cy="3267730"/>
          </a:xfrm>
          <a:prstGeom prst="flowChartPunchedCard">
            <a:avLst/>
          </a:prstGeom>
          <a:solidFill>
            <a:schemeClr val="bg2">
              <a:lumMod val="75000"/>
            </a:schemeClr>
          </a:solidFill>
        </p:spPr>
        <p:txBody>
          <a:bodyPr wrap="square">
            <a:spAutoFit/>
          </a:bodyPr>
          <a:lstStyle/>
          <a:p>
            <a:pPr algn="just">
              <a:lnSpc>
                <a:spcPct val="150000"/>
              </a:lnSpc>
            </a:pPr>
            <a:r>
              <a:rPr lang="el-GR" dirty="0" smtClean="0">
                <a:latin typeface="Palatino Linotype" pitchFamily="18" charset="0"/>
              </a:rPr>
              <a:t>Ολόκληρη η Χριστολογία του Ευαγγελίου συνοψίζεται στην ομολογία του Πέτρου: </a:t>
            </a:r>
            <a:r>
              <a:rPr lang="el-GR" b="1" i="1" dirty="0" err="1" smtClean="0">
                <a:latin typeface="Palatino Linotype" pitchFamily="18" charset="0"/>
              </a:rPr>
              <a:t>Σὺ</a:t>
            </a:r>
            <a:r>
              <a:rPr lang="el-GR" b="1" i="1" dirty="0" smtClean="0">
                <a:latin typeface="Palatino Linotype" pitchFamily="18" charset="0"/>
              </a:rPr>
              <a:t> </a:t>
            </a:r>
            <a:r>
              <a:rPr lang="el-GR" b="1" i="1" dirty="0" err="1" smtClean="0">
                <a:latin typeface="Palatino Linotype" pitchFamily="18" charset="0"/>
              </a:rPr>
              <a:t>εἶ</a:t>
            </a:r>
            <a:r>
              <a:rPr lang="el-GR" b="1" i="1" dirty="0" smtClean="0">
                <a:latin typeface="Palatino Linotype" pitchFamily="18" charset="0"/>
              </a:rPr>
              <a:t> ὁ </a:t>
            </a:r>
            <a:r>
              <a:rPr lang="el-GR" b="1" i="1" dirty="0" err="1" smtClean="0">
                <a:latin typeface="Palatino Linotype" pitchFamily="18" charset="0"/>
              </a:rPr>
              <a:t>Χριστὸς</a:t>
            </a:r>
            <a:r>
              <a:rPr lang="el-GR" b="1" i="1" dirty="0" smtClean="0">
                <a:latin typeface="Palatino Linotype" pitchFamily="18" charset="0"/>
              </a:rPr>
              <a:t>, </a:t>
            </a:r>
            <a:r>
              <a:rPr lang="el-GR" sz="2000" b="1" i="1" u="sng" dirty="0" smtClean="0">
                <a:latin typeface="Palatino Linotype" pitchFamily="18" charset="0"/>
              </a:rPr>
              <a:t>ὁ</a:t>
            </a:r>
            <a:r>
              <a:rPr lang="el-GR" sz="2000" b="1" i="1" dirty="0" smtClean="0">
                <a:latin typeface="Palatino Linotype" pitchFamily="18" charset="0"/>
              </a:rPr>
              <a:t> </a:t>
            </a:r>
            <a:r>
              <a:rPr lang="el-GR" sz="2000" b="1" i="1" dirty="0" err="1" smtClean="0">
                <a:latin typeface="Palatino Linotype" pitchFamily="18" charset="0"/>
              </a:rPr>
              <a:t>Υἱὸς</a:t>
            </a:r>
            <a:r>
              <a:rPr lang="el-GR" sz="2000" b="1" i="1" dirty="0" smtClean="0">
                <a:latin typeface="Palatino Linotype" pitchFamily="18" charset="0"/>
              </a:rPr>
              <a:t> </a:t>
            </a:r>
            <a:r>
              <a:rPr lang="el-GR" sz="2000" b="1" i="1" dirty="0" err="1" smtClean="0">
                <a:latin typeface="Palatino Linotype" pitchFamily="18" charset="0"/>
              </a:rPr>
              <a:t>τοῦ</a:t>
            </a:r>
            <a:r>
              <a:rPr lang="el-GR" sz="2000" b="1" i="1" dirty="0" smtClean="0">
                <a:latin typeface="Palatino Linotype" pitchFamily="18" charset="0"/>
              </a:rPr>
              <a:t> </a:t>
            </a:r>
            <a:r>
              <a:rPr lang="el-GR" sz="2000" b="1" i="1" dirty="0" err="1" smtClean="0">
                <a:latin typeface="Palatino Linotype" pitchFamily="18" charset="0"/>
              </a:rPr>
              <a:t>Θεοῦ</a:t>
            </a:r>
            <a:r>
              <a:rPr lang="el-GR" sz="2000" b="1" i="1" dirty="0" smtClean="0">
                <a:latin typeface="Palatino Linotype" pitchFamily="18" charset="0"/>
              </a:rPr>
              <a:t> </a:t>
            </a:r>
            <a:r>
              <a:rPr lang="el-GR" b="1" i="1" dirty="0" err="1" smtClean="0">
                <a:latin typeface="Palatino Linotype" pitchFamily="18" charset="0"/>
              </a:rPr>
              <a:t>τοῦ</a:t>
            </a:r>
            <a:r>
              <a:rPr lang="el-GR" b="1" i="1" dirty="0" smtClean="0">
                <a:latin typeface="Palatino Linotype" pitchFamily="18" charset="0"/>
              </a:rPr>
              <a:t> </a:t>
            </a:r>
            <a:r>
              <a:rPr lang="el-GR" b="1" i="1" dirty="0" err="1" smtClean="0">
                <a:latin typeface="Palatino Linotype" pitchFamily="18" charset="0"/>
              </a:rPr>
              <a:t>ζῶντος</a:t>
            </a:r>
            <a:r>
              <a:rPr lang="el-GR" dirty="0" smtClean="0">
                <a:latin typeface="Palatino Linotype" pitchFamily="18" charset="0"/>
              </a:rPr>
              <a:t> (16, 16). Ο Ιησούς, ο οποίος και στον </a:t>
            </a:r>
            <a:r>
              <a:rPr lang="el-GR" dirty="0" err="1" smtClean="0">
                <a:latin typeface="Palatino Linotype" pitchFamily="18" charset="0"/>
              </a:rPr>
              <a:t>Μτ</a:t>
            </a:r>
            <a:r>
              <a:rPr lang="el-GR" dirty="0" smtClean="0">
                <a:latin typeface="Palatino Linotype" pitchFamily="18" charset="0"/>
              </a:rPr>
              <a:t>. αυτοονομάζεται ως </a:t>
            </a:r>
            <a:r>
              <a:rPr lang="el-GR" i="1" cap="all" dirty="0" smtClean="0">
                <a:latin typeface="Palatino Linotype" pitchFamily="18" charset="0"/>
              </a:rPr>
              <a:t>υ</a:t>
            </a:r>
            <a:r>
              <a:rPr lang="el-GR" i="1" dirty="0" smtClean="0">
                <a:latin typeface="Palatino Linotype" pitchFamily="18" charset="0"/>
              </a:rPr>
              <a:t>ιός του </a:t>
            </a:r>
            <a:r>
              <a:rPr lang="el-GR" i="1" cap="all" dirty="0" smtClean="0">
                <a:latin typeface="Palatino Linotype" pitchFamily="18" charset="0"/>
              </a:rPr>
              <a:t>α</a:t>
            </a:r>
            <a:r>
              <a:rPr lang="el-GR" i="1" dirty="0" smtClean="0">
                <a:latin typeface="Palatino Linotype" pitchFamily="18" charset="0"/>
              </a:rPr>
              <a:t>νθρώπου</a:t>
            </a:r>
            <a:r>
              <a:rPr lang="el-GR" dirty="0" smtClean="0">
                <a:latin typeface="Palatino Linotype" pitchFamily="18" charset="0"/>
              </a:rPr>
              <a:t>, είναι </a:t>
            </a:r>
            <a:r>
              <a:rPr lang="el-GR" cap="all" dirty="0" smtClean="0">
                <a:latin typeface="Palatino Linotype" pitchFamily="18" charset="0"/>
              </a:rPr>
              <a:t>υ</a:t>
            </a:r>
            <a:r>
              <a:rPr lang="el-GR" dirty="0" smtClean="0">
                <a:latin typeface="Palatino Linotype" pitchFamily="18" charset="0"/>
              </a:rPr>
              <a:t>ιός του Θεού από τη γέννησή </a:t>
            </a:r>
            <a:r>
              <a:rPr lang="el-GR" cap="all" dirty="0" smtClean="0">
                <a:latin typeface="Palatino Linotype" pitchFamily="18" charset="0"/>
              </a:rPr>
              <a:t>τ</a:t>
            </a:r>
            <a:r>
              <a:rPr lang="el-GR" dirty="0" smtClean="0">
                <a:latin typeface="Palatino Linotype" pitchFamily="18" charset="0"/>
              </a:rPr>
              <a:t>ου και όχι απλώς από τη βάπτισή </a:t>
            </a:r>
            <a:r>
              <a:rPr lang="el-GR" cap="all" dirty="0" smtClean="0">
                <a:latin typeface="Palatino Linotype" pitchFamily="18" charset="0"/>
              </a:rPr>
              <a:t>τ</a:t>
            </a:r>
            <a:r>
              <a:rPr lang="el-GR" dirty="0" smtClean="0">
                <a:latin typeface="Palatino Linotype" pitchFamily="18" charset="0"/>
              </a:rPr>
              <a:t>ου. Επιπλέον ο Θεός ονομάζεται ως </a:t>
            </a:r>
            <a:r>
              <a:rPr lang="el-GR" b="1" u="sng" dirty="0" smtClean="0">
                <a:latin typeface="Palatino Linotype" pitchFamily="18" charset="0"/>
              </a:rPr>
              <a:t>ο</a:t>
            </a:r>
            <a:r>
              <a:rPr lang="el-GR" b="1" dirty="0" smtClean="0">
                <a:latin typeface="Palatino Linotype" pitchFamily="18" charset="0"/>
              </a:rPr>
              <a:t> Πατέρας </a:t>
            </a:r>
            <a:r>
              <a:rPr lang="el-GR" b="1" u="sng" cap="all" dirty="0" smtClean="0">
                <a:latin typeface="Palatino Linotype" pitchFamily="18" charset="0"/>
              </a:rPr>
              <a:t>τ</a:t>
            </a:r>
            <a:r>
              <a:rPr lang="el-GR" b="1" u="sng" dirty="0" smtClean="0">
                <a:latin typeface="Palatino Linotype" pitchFamily="18" charset="0"/>
              </a:rPr>
              <a:t>ου</a:t>
            </a:r>
            <a:r>
              <a:rPr lang="el-GR" dirty="0" smtClean="0">
                <a:latin typeface="Palatino Linotype" pitchFamily="18" charset="0"/>
              </a:rPr>
              <a:t> (7, 21</a:t>
            </a:r>
            <a:r>
              <a:rPr lang="el-GR" baseline="30000" dirty="0" smtClean="0">
                <a:latin typeface="Palatino Linotype" pitchFamily="18" charset="0"/>
              </a:rPr>
              <a:t>.</a:t>
            </a:r>
            <a:r>
              <a:rPr lang="el-GR" dirty="0" smtClean="0">
                <a:latin typeface="Palatino Linotype" pitchFamily="18" charset="0"/>
              </a:rPr>
              <a:t> 10, 32-33</a:t>
            </a:r>
            <a:r>
              <a:rPr lang="el-GR" baseline="30000" dirty="0" smtClean="0">
                <a:latin typeface="Palatino Linotype" pitchFamily="18" charset="0"/>
              </a:rPr>
              <a:t>.</a:t>
            </a:r>
            <a:r>
              <a:rPr lang="el-GR" dirty="0" smtClean="0">
                <a:latin typeface="Palatino Linotype" pitchFamily="18" charset="0"/>
              </a:rPr>
              <a:t> 11, 26-27</a:t>
            </a:r>
            <a:r>
              <a:rPr lang="el-GR" baseline="30000" dirty="0" smtClean="0">
                <a:latin typeface="Palatino Linotype" pitchFamily="18" charset="0"/>
              </a:rPr>
              <a:t>.</a:t>
            </a:r>
            <a:r>
              <a:rPr lang="el-GR" dirty="0" smtClean="0">
                <a:latin typeface="Palatino Linotype" pitchFamily="18" charset="0"/>
              </a:rPr>
              <a:t> 25, 31-34).</a:t>
            </a:r>
            <a:r>
              <a:rPr lang="el-GR" dirty="0" smtClean="0"/>
              <a:t> Ιδιαίτερη έμφαση δίνεται από τον Ευαγγελιστή και στον τίτλο </a:t>
            </a:r>
            <a:r>
              <a:rPr lang="el-GR" b="1" i="1" u="sng" cap="all" dirty="0" smtClean="0"/>
              <a:t>υ</a:t>
            </a:r>
            <a:r>
              <a:rPr lang="el-GR" b="1" i="1" u="sng" dirty="0" smtClean="0"/>
              <a:t>ιός Δαυίδ</a:t>
            </a:r>
            <a:r>
              <a:rPr lang="el-GR" dirty="0" smtClean="0"/>
              <a:t>.</a:t>
            </a:r>
            <a:endParaRPr lang="el-GR" dirty="0">
              <a:latin typeface="Palatino Linotype" pitchFamily="18" charset="0"/>
            </a:endParaRPr>
          </a:p>
        </p:txBody>
      </p:sp>
    </p:spTree>
  </p:cSld>
  <p:clrMapOvr>
    <a:masterClrMapping/>
  </p:clrMapOvr>
  <p:transition spd="slow">
    <p:cover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18</a:t>
            </a:fld>
            <a:endParaRPr lang="el-GR"/>
          </a:p>
        </p:txBody>
      </p:sp>
      <p:grpSp>
        <p:nvGrpSpPr>
          <p:cNvPr id="5" name="4 - Ομάδα"/>
          <p:cNvGrpSpPr/>
          <p:nvPr/>
        </p:nvGrpSpPr>
        <p:grpSpPr>
          <a:xfrm>
            <a:off x="467544" y="962481"/>
            <a:ext cx="8676456" cy="5221070"/>
            <a:chOff x="467544" y="692696"/>
            <a:chExt cx="8676456" cy="5221070"/>
          </a:xfrm>
        </p:grpSpPr>
        <p:sp>
          <p:nvSpPr>
            <p:cNvPr id="3" name="2 - Ορθογώνιο"/>
            <p:cNvSpPr/>
            <p:nvPr/>
          </p:nvSpPr>
          <p:spPr>
            <a:xfrm>
              <a:off x="467544" y="692696"/>
              <a:ext cx="8280920" cy="3000821"/>
            </a:xfrm>
            <a:prstGeom prst="rect">
              <a:avLst/>
            </a:prstGeom>
            <a:solidFill>
              <a:schemeClr val="accent2">
                <a:lumMod val="60000"/>
                <a:lumOff val="40000"/>
              </a:schemeClr>
            </a:solidFill>
          </p:spPr>
          <p:txBody>
            <a:bodyPr wrap="square">
              <a:spAutoFit/>
            </a:bodyPr>
            <a:lstStyle/>
            <a:p>
              <a:pPr algn="just">
                <a:lnSpc>
                  <a:spcPct val="150000"/>
                </a:lnSpc>
              </a:pPr>
              <a:r>
                <a:rPr lang="el-GR" dirty="0" smtClean="0">
                  <a:latin typeface="Palatino Linotype" pitchFamily="18" charset="0"/>
                </a:rPr>
                <a:t>Η </a:t>
              </a:r>
              <a:r>
                <a:rPr lang="el-GR" cap="all" dirty="0" smtClean="0">
                  <a:latin typeface="Palatino Linotype" pitchFamily="18" charset="0"/>
                </a:rPr>
                <a:t>β</a:t>
              </a:r>
              <a:r>
                <a:rPr lang="el-GR" dirty="0" smtClean="0">
                  <a:latin typeface="Palatino Linotype" pitchFamily="18" charset="0"/>
                </a:rPr>
                <a:t>ασιλεία πραγματοποιείται στον Κόσμο με την </a:t>
              </a:r>
              <a:r>
                <a:rPr lang="el-GR" b="1" dirty="0" smtClean="0">
                  <a:latin typeface="Palatino Linotype" pitchFamily="18" charset="0"/>
                </a:rPr>
                <a:t>Εκκλησία (κεφ. 13),</a:t>
              </a:r>
              <a:r>
                <a:rPr lang="el-GR" dirty="0" smtClean="0">
                  <a:latin typeface="Palatino Linotype" pitchFamily="18" charset="0"/>
                </a:rPr>
                <a:t> η οποία, μετά την απόρριψη του Ι. Χριστού από τον Ισραήλ, είναι ο νέος λαός του Θεού-ο νέος Ισραήλ. Τα χωρία 16, 17-19 και στο 18, 17 είναι τα μόνα χωρία των Συνοπτικών όπου απαντά ο όρος </a:t>
              </a:r>
              <a:r>
                <a:rPr lang="el-GR" b="1" i="1" dirty="0" smtClean="0">
                  <a:latin typeface="Palatino Linotype" pitchFamily="18" charset="0"/>
                </a:rPr>
                <a:t>Εκκλησία</a:t>
              </a:r>
              <a:r>
                <a:rPr lang="el-GR" dirty="0" smtClean="0">
                  <a:latin typeface="Palatino Linotype" pitchFamily="18" charset="0"/>
                </a:rPr>
                <a:t>. Η Εκκλησία, στην οποία είναι ζωντανή και διαρκής η παρουσία του Κυρίου (28, 20), έχει λάβει από το Θεό τα κλειδιά της βασιλείας (</a:t>
              </a:r>
              <a:r>
                <a:rPr lang="el-GR" dirty="0" err="1" smtClean="0">
                  <a:latin typeface="Palatino Linotype" pitchFamily="18" charset="0"/>
                </a:rPr>
                <a:t>πρβλ</a:t>
              </a:r>
              <a:r>
                <a:rPr lang="el-GR" dirty="0" smtClean="0">
                  <a:latin typeface="Palatino Linotype" pitchFamily="18" charset="0"/>
                </a:rPr>
                <a:t>. 23, 13) και το δικαίωμα του </a:t>
              </a:r>
              <a:r>
                <a:rPr lang="el-GR" i="1" dirty="0" err="1" smtClean="0">
                  <a:latin typeface="Palatino Linotype" pitchFamily="18" charset="0"/>
                </a:rPr>
                <a:t>δεσμεῑν</a:t>
              </a:r>
              <a:r>
                <a:rPr lang="el-GR" i="1" dirty="0" smtClean="0">
                  <a:latin typeface="Palatino Linotype" pitchFamily="18" charset="0"/>
                </a:rPr>
                <a:t> </a:t>
              </a:r>
              <a:r>
                <a:rPr lang="el-GR" i="1" dirty="0" err="1" smtClean="0">
                  <a:latin typeface="Palatino Linotype" pitchFamily="18" charset="0"/>
                </a:rPr>
                <a:t>καὶ</a:t>
              </a:r>
              <a:r>
                <a:rPr lang="el-GR" i="1" dirty="0" smtClean="0">
                  <a:latin typeface="Palatino Linotype" pitchFamily="18" charset="0"/>
                </a:rPr>
                <a:t> </a:t>
              </a:r>
              <a:r>
                <a:rPr lang="el-GR" i="1" dirty="0" err="1" smtClean="0">
                  <a:latin typeface="Palatino Linotype" pitchFamily="18" charset="0"/>
                </a:rPr>
                <a:t>λύειν</a:t>
              </a:r>
              <a:r>
                <a:rPr lang="el-GR" dirty="0" smtClean="0">
                  <a:latin typeface="Palatino Linotype" pitchFamily="18" charset="0"/>
                </a:rPr>
                <a:t> (16, 19</a:t>
              </a:r>
              <a:r>
                <a:rPr lang="el-GR" baseline="30000" dirty="0" smtClean="0">
                  <a:latin typeface="Palatino Linotype" pitchFamily="18" charset="0"/>
                </a:rPr>
                <a:t>.</a:t>
              </a:r>
              <a:r>
                <a:rPr lang="el-GR" dirty="0" smtClean="0">
                  <a:latin typeface="Palatino Linotype" pitchFamily="18" charset="0"/>
                </a:rPr>
                <a:t> 18, 18).</a:t>
              </a:r>
              <a:endParaRPr lang="el-GR" dirty="0">
                <a:latin typeface="Palatino Linotype" pitchFamily="18" charset="0"/>
              </a:endParaRPr>
            </a:p>
          </p:txBody>
        </p:sp>
        <p:sp>
          <p:nvSpPr>
            <p:cNvPr id="4" name="3 - Διάγραμμα ροής: Έξοδος σε εκτυπωτή"/>
            <p:cNvSpPr/>
            <p:nvPr/>
          </p:nvSpPr>
          <p:spPr>
            <a:xfrm>
              <a:off x="863080" y="3735279"/>
              <a:ext cx="8280920" cy="2178487"/>
            </a:xfrm>
            <a:prstGeom prst="flowChartDocument">
              <a:avLst/>
            </a:prstGeom>
            <a:solidFill>
              <a:schemeClr val="bg2">
                <a:lumMod val="90000"/>
              </a:schemeClr>
            </a:solidFill>
          </p:spPr>
          <p:txBody>
            <a:bodyPr wrap="square">
              <a:spAutoFit/>
            </a:bodyPr>
            <a:lstStyle/>
            <a:p>
              <a:pPr algn="just">
                <a:lnSpc>
                  <a:spcPct val="150000"/>
                </a:lnSpc>
              </a:pPr>
              <a:r>
                <a:rPr lang="el-GR" dirty="0" smtClean="0">
                  <a:latin typeface="Palatino Linotype" pitchFamily="18" charset="0"/>
                </a:rPr>
                <a:t>Η αποστολή της Εκκλησίας, όπως εξαίρει και το πασχάλιο μήνυμα του Ι. Χριστού στο όρος της Γαλιλαίας, είναι να γίνει μέσω της ιεραποστολής της Οικουμένης το αλάτι ολόκληρης της γης και το φως ολοκλήρου του κόσμου συμπεριλαμβανομένων και των </a:t>
              </a:r>
              <a:r>
                <a:rPr lang="el-GR" cap="all" dirty="0" smtClean="0">
                  <a:latin typeface="Palatino Linotype" pitchFamily="18" charset="0"/>
                </a:rPr>
                <a:t>ι</a:t>
              </a:r>
              <a:r>
                <a:rPr lang="el-GR" dirty="0" smtClean="0">
                  <a:latin typeface="Palatino Linotype" pitchFamily="18" charset="0"/>
                </a:rPr>
                <a:t>ουδαίων (5, 13 κε.). </a:t>
              </a:r>
              <a:endParaRPr lang="el-GR" dirty="0">
                <a:latin typeface="Palatino Linotype" pitchFamily="18" charset="0"/>
              </a:endParaRPr>
            </a:p>
          </p:txBody>
        </p:sp>
      </p:grpSp>
    </p:spTree>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Διπλωμένη γωνία"/>
          <p:cNvSpPr/>
          <p:nvPr/>
        </p:nvSpPr>
        <p:spPr>
          <a:xfrm rot="-660000">
            <a:off x="486036" y="268096"/>
            <a:ext cx="4053486" cy="2093655"/>
          </a:xfrm>
          <a:prstGeom prst="foldedCorner">
            <a:avLst/>
          </a:prstGeom>
          <a:solidFill>
            <a:schemeClr val="accent3">
              <a:lumMod val="40000"/>
              <a:lumOff val="60000"/>
            </a:schemeClr>
          </a:solidFill>
        </p:spPr>
        <p:txBody>
          <a:bodyPr wrap="square">
            <a:spAutoFit/>
          </a:bodyPr>
          <a:lstStyle/>
          <a:p>
            <a:pPr algn="just">
              <a:lnSpc>
                <a:spcPct val="150000"/>
              </a:lnSpc>
            </a:pPr>
            <a:r>
              <a:rPr lang="el-GR" dirty="0"/>
              <a:t>Η κόκκινη κλωστή, η οποία αποτελεί το συνεκτικό ιστό και το «νεύρο» του Ευαγγελίου, είναι η φράση </a:t>
            </a:r>
            <a:r>
              <a:rPr lang="el-GR" b="1" i="1" u="sng" dirty="0"/>
              <a:t>Ο Θεός είναι μαζί </a:t>
            </a:r>
            <a:r>
              <a:rPr lang="el-GR" b="1" i="1" u="sng" dirty="0" smtClean="0"/>
              <a:t>μας</a:t>
            </a:r>
            <a:r>
              <a:rPr lang="el-GR" b="1" dirty="0" smtClean="0"/>
              <a:t>!  </a:t>
            </a:r>
            <a:endParaRPr lang="el-GR" dirty="0"/>
          </a:p>
        </p:txBody>
      </p:sp>
      <p:sp>
        <p:nvSpPr>
          <p:cNvPr id="3" name="2 - Διπλωμένη γωνία"/>
          <p:cNvSpPr/>
          <p:nvPr/>
        </p:nvSpPr>
        <p:spPr>
          <a:xfrm>
            <a:off x="5076056" y="404664"/>
            <a:ext cx="3778496" cy="4424749"/>
          </a:xfrm>
          <a:prstGeom prst="foldedCorner">
            <a:avLst/>
          </a:prstGeom>
          <a:solidFill>
            <a:schemeClr val="accent2">
              <a:lumMod val="40000"/>
              <a:lumOff val="60000"/>
            </a:schemeClr>
          </a:solidFill>
        </p:spPr>
        <p:txBody>
          <a:bodyPr wrap="square">
            <a:spAutoFit/>
          </a:bodyPr>
          <a:lstStyle/>
          <a:p>
            <a:pPr algn="just">
              <a:lnSpc>
                <a:spcPct val="150000"/>
              </a:lnSpc>
            </a:pPr>
            <a:r>
              <a:rPr lang="el-GR" dirty="0"/>
              <a:t>Έτσι κατά τη γέννηση του Ιησού δηλώνεται ότι </a:t>
            </a:r>
            <a:r>
              <a:rPr lang="el-GR" i="1" dirty="0"/>
              <a:t>ὁ </a:t>
            </a:r>
            <a:r>
              <a:rPr lang="el-GR" i="1" dirty="0" err="1"/>
              <a:t>τεχθεὶς</a:t>
            </a:r>
            <a:r>
              <a:rPr lang="el-GR" i="1" dirty="0"/>
              <a:t> </a:t>
            </a:r>
            <a:r>
              <a:rPr lang="el-GR" i="1" dirty="0" err="1"/>
              <a:t>βασιλεὺς</a:t>
            </a:r>
            <a:r>
              <a:rPr lang="el-GR" dirty="0"/>
              <a:t> είναι ο </a:t>
            </a:r>
            <a:r>
              <a:rPr lang="el-GR" b="1" dirty="0"/>
              <a:t>Εμμανουήλ (</a:t>
            </a:r>
            <a:r>
              <a:rPr lang="en-US" b="1" dirty="0" err="1"/>
              <a:t>Immanu</a:t>
            </a:r>
            <a:r>
              <a:rPr lang="el-GR" b="1" dirty="0"/>
              <a:t>-</a:t>
            </a:r>
            <a:r>
              <a:rPr lang="en-US" b="1" dirty="0"/>
              <a:t>el</a:t>
            </a:r>
            <a:r>
              <a:rPr lang="el-GR" b="1" dirty="0"/>
              <a:t>)</a:t>
            </a:r>
            <a:r>
              <a:rPr lang="el-GR" dirty="0"/>
              <a:t>, </a:t>
            </a:r>
            <a:r>
              <a:rPr lang="el-GR" dirty="0" smtClean="0"/>
              <a:t>= στο Πρόσωπό </a:t>
            </a:r>
            <a:r>
              <a:rPr lang="el-GR" cap="all" dirty="0"/>
              <a:t>τ</a:t>
            </a:r>
            <a:r>
              <a:rPr lang="el-GR" dirty="0"/>
              <a:t>ου ‘ο ίδιος ο Θεός είναι μαζί’ με το λαό Του και όλα τα </a:t>
            </a:r>
            <a:r>
              <a:rPr lang="el-GR" dirty="0" smtClean="0"/>
              <a:t>έθνη</a:t>
            </a:r>
            <a:r>
              <a:rPr lang="en-US" dirty="0" smtClean="0"/>
              <a:t>.</a:t>
            </a:r>
            <a:r>
              <a:rPr lang="el-GR" dirty="0" smtClean="0"/>
              <a:t> Αυτός ως Θεός σώζει από τις </a:t>
            </a:r>
            <a:r>
              <a:rPr lang="el-GR" b="1" dirty="0" smtClean="0"/>
              <a:t>αμαρτίες </a:t>
            </a:r>
            <a:r>
              <a:rPr lang="el-GR" dirty="0" smtClean="0"/>
              <a:t>(και όχι από τους αλλόφυλους </a:t>
            </a:r>
            <a:r>
              <a:rPr lang="el-GR" dirty="0" err="1" smtClean="0"/>
              <a:t>πρβλ</a:t>
            </a:r>
            <a:r>
              <a:rPr lang="el-GR" dirty="0" smtClean="0"/>
              <a:t>. Ιησού του </a:t>
            </a:r>
            <a:r>
              <a:rPr lang="el-GR" dirty="0" err="1" smtClean="0"/>
              <a:t>Ναυή</a:t>
            </a:r>
            <a:r>
              <a:rPr lang="el-GR" dirty="0" smtClean="0"/>
              <a:t>)</a:t>
            </a:r>
            <a:endParaRPr lang="el-GR" dirty="0"/>
          </a:p>
        </p:txBody>
      </p:sp>
      <p:sp>
        <p:nvSpPr>
          <p:cNvPr id="4" name="3 - Διπλωμένη γωνία"/>
          <p:cNvSpPr/>
          <p:nvPr/>
        </p:nvSpPr>
        <p:spPr>
          <a:xfrm rot="-300000">
            <a:off x="6414645" y="4082776"/>
            <a:ext cx="2358194" cy="4086225"/>
          </a:xfrm>
          <a:prstGeom prst="foldedCorner">
            <a:avLst/>
          </a:prstGeom>
          <a:solidFill>
            <a:schemeClr val="tx2">
              <a:lumMod val="20000"/>
              <a:lumOff val="80000"/>
            </a:schemeClr>
          </a:solidFill>
        </p:spPr>
        <p:txBody>
          <a:bodyPr wrap="square">
            <a:spAutoFit/>
          </a:bodyPr>
          <a:lstStyle/>
          <a:p>
            <a:pPr algn="just">
              <a:lnSpc>
                <a:spcPct val="150000"/>
              </a:lnSpc>
            </a:pPr>
            <a:r>
              <a:rPr lang="el-GR" dirty="0" err="1" smtClean="0"/>
              <a:t>διδάσκοντες</a:t>
            </a:r>
            <a:r>
              <a:rPr lang="el-GR" dirty="0" smtClean="0"/>
              <a:t> </a:t>
            </a:r>
            <a:r>
              <a:rPr lang="el-GR" dirty="0" err="1" smtClean="0"/>
              <a:t>αὐτοὺς</a:t>
            </a:r>
            <a:r>
              <a:rPr lang="el-GR" dirty="0" smtClean="0"/>
              <a:t> </a:t>
            </a:r>
            <a:r>
              <a:rPr lang="el-GR" dirty="0" err="1" smtClean="0"/>
              <a:t>τηρεῖν</a:t>
            </a:r>
            <a:r>
              <a:rPr lang="el-GR" dirty="0" smtClean="0"/>
              <a:t> </a:t>
            </a:r>
            <a:r>
              <a:rPr lang="el-GR" dirty="0" err="1" smtClean="0"/>
              <a:t>πάντα</a:t>
            </a:r>
            <a:r>
              <a:rPr lang="el-GR" dirty="0" smtClean="0"/>
              <a:t> </a:t>
            </a:r>
            <a:r>
              <a:rPr lang="el-GR" dirty="0" err="1" smtClean="0"/>
              <a:t>ὅσα</a:t>
            </a:r>
            <a:r>
              <a:rPr lang="el-GR" dirty="0" smtClean="0"/>
              <a:t> </a:t>
            </a:r>
            <a:r>
              <a:rPr lang="el-GR" sz="2000" b="1" dirty="0" err="1" smtClean="0"/>
              <a:t>ἐνετειλάμην</a:t>
            </a:r>
            <a:r>
              <a:rPr lang="el-GR" sz="2000" b="1" dirty="0" smtClean="0"/>
              <a:t> </a:t>
            </a:r>
            <a:r>
              <a:rPr lang="el-GR" sz="2000" b="1" dirty="0" err="1" smtClean="0"/>
              <a:t>ὑμῖν</a:t>
            </a:r>
            <a:r>
              <a:rPr lang="el-GR" sz="2000" dirty="0" smtClean="0"/>
              <a:t>· </a:t>
            </a:r>
            <a:r>
              <a:rPr lang="el-GR" sz="2000" i="1" cap="all" dirty="0" err="1" smtClean="0">
                <a:latin typeface="Times New Roman" pitchFamily="18" charset="0"/>
                <a:cs typeface="Times New Roman" pitchFamily="18" charset="0"/>
              </a:rPr>
              <a:t>κ</a:t>
            </a:r>
            <a:r>
              <a:rPr lang="el-GR" sz="2000" i="1" dirty="0" err="1" smtClean="0">
                <a:latin typeface="Times New Roman" pitchFamily="18" charset="0"/>
                <a:cs typeface="Times New Roman" pitchFamily="18" charset="0"/>
              </a:rPr>
              <a:t>αὶ</a:t>
            </a:r>
            <a:r>
              <a:rPr lang="el-GR" sz="2000" i="1" dirty="0" smtClean="0">
                <a:latin typeface="Times New Roman" pitchFamily="18" charset="0"/>
                <a:cs typeface="Times New Roman" pitchFamily="18" charset="0"/>
              </a:rPr>
              <a:t> </a:t>
            </a:r>
            <a:r>
              <a:rPr lang="el-GR" sz="2000" i="1" dirty="0" err="1">
                <a:latin typeface="Times New Roman" pitchFamily="18" charset="0"/>
                <a:cs typeface="Times New Roman" pitchFamily="18" charset="0"/>
              </a:rPr>
              <a:t>ἰδοὺ</a:t>
            </a:r>
            <a:r>
              <a:rPr lang="el-GR" sz="2000" i="1" dirty="0">
                <a:latin typeface="Times New Roman" pitchFamily="18" charset="0"/>
                <a:cs typeface="Times New Roman" pitchFamily="18" charset="0"/>
              </a:rPr>
              <a:t> </a:t>
            </a:r>
            <a:r>
              <a:rPr lang="el-GR" sz="2000" b="1" i="1" dirty="0" err="1">
                <a:latin typeface="Times New Roman" pitchFamily="18" charset="0"/>
                <a:cs typeface="Times New Roman" pitchFamily="18" charset="0"/>
              </a:rPr>
              <a:t>Ἐγὼ</a:t>
            </a:r>
            <a:r>
              <a:rPr lang="el-GR" sz="2000" b="1" i="1" dirty="0">
                <a:latin typeface="Times New Roman" pitchFamily="18" charset="0"/>
                <a:cs typeface="Times New Roman" pitchFamily="18" charset="0"/>
              </a:rPr>
              <a:t> </a:t>
            </a:r>
            <a:r>
              <a:rPr lang="el-GR" sz="2000" b="1" i="1" dirty="0" err="1">
                <a:latin typeface="Times New Roman" pitchFamily="18" charset="0"/>
                <a:cs typeface="Times New Roman" pitchFamily="18" charset="0"/>
              </a:rPr>
              <a:t>μεθ΄</a:t>
            </a:r>
            <a:r>
              <a:rPr lang="el-GR" sz="2000" b="1" i="1" dirty="0">
                <a:latin typeface="Times New Roman" pitchFamily="18" charset="0"/>
                <a:cs typeface="Times New Roman" pitchFamily="18" charset="0"/>
              </a:rPr>
              <a:t> </a:t>
            </a:r>
            <a:r>
              <a:rPr lang="el-GR" sz="2000" b="1" i="1" dirty="0" err="1">
                <a:latin typeface="Times New Roman" pitchFamily="18" charset="0"/>
                <a:cs typeface="Times New Roman" pitchFamily="18" charset="0"/>
              </a:rPr>
              <a:t>ὑμῶν</a:t>
            </a:r>
            <a:r>
              <a:rPr lang="el-GR" sz="2000" b="1" i="1" dirty="0">
                <a:latin typeface="Times New Roman" pitchFamily="18" charset="0"/>
                <a:cs typeface="Times New Roman" pitchFamily="18" charset="0"/>
              </a:rPr>
              <a:t> </a:t>
            </a:r>
            <a:r>
              <a:rPr lang="el-GR" sz="2000" b="1" i="1" dirty="0" err="1">
                <a:latin typeface="Times New Roman" pitchFamily="18" charset="0"/>
                <a:cs typeface="Times New Roman" pitchFamily="18" charset="0"/>
              </a:rPr>
              <a:t>εἰμι</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πάσας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τὰς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ἡμέρας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ἕως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τῆς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συντελείας</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τοῦ</a:t>
            </a:r>
            <a:r>
              <a:rPr lang="el-GR" sz="2000" i="1" dirty="0">
                <a:latin typeface="Times New Roman" pitchFamily="18" charset="0"/>
                <a:cs typeface="Times New Roman" pitchFamily="18" charset="0"/>
              </a:rPr>
              <a:t> </a:t>
            </a:r>
            <a:r>
              <a:rPr lang="el-GR" sz="2000" i="1" dirty="0" err="1">
                <a:latin typeface="Times New Roman" pitchFamily="18" charset="0"/>
                <a:cs typeface="Times New Roman" pitchFamily="18" charset="0"/>
              </a:rPr>
              <a:t>αἰῶνος</a:t>
            </a:r>
            <a:endParaRPr lang="el-GR" sz="2000" dirty="0">
              <a:latin typeface="Times New Roman" pitchFamily="18" charset="0"/>
              <a:cs typeface="Times New Roman" pitchFamily="18" charset="0"/>
            </a:endParaRPr>
          </a:p>
        </p:txBody>
      </p:sp>
      <p:sp>
        <p:nvSpPr>
          <p:cNvPr id="5" name="4 - Διπλωμένη γωνία"/>
          <p:cNvSpPr/>
          <p:nvPr/>
        </p:nvSpPr>
        <p:spPr>
          <a:xfrm rot="180000">
            <a:off x="1363729" y="2261585"/>
            <a:ext cx="3415297" cy="5255478"/>
          </a:xfrm>
          <a:prstGeom prst="foldedCorner">
            <a:avLst/>
          </a:prstGeom>
          <a:solidFill>
            <a:schemeClr val="bg2">
              <a:lumMod val="90000"/>
            </a:schemeClr>
          </a:solidFill>
        </p:spPr>
        <p:txBody>
          <a:bodyPr wrap="square">
            <a:spAutoFit/>
          </a:bodyPr>
          <a:lstStyle/>
          <a:p>
            <a:pPr algn="just">
              <a:lnSpc>
                <a:spcPct val="150000"/>
              </a:lnSpc>
            </a:pPr>
            <a:r>
              <a:rPr lang="el-GR" dirty="0"/>
              <a:t>Το </a:t>
            </a:r>
            <a:r>
              <a:rPr lang="el-GR" cap="all" dirty="0"/>
              <a:t>ε</a:t>
            </a:r>
            <a:r>
              <a:rPr lang="el-GR" dirty="0"/>
              <a:t>υαγγέλιο </a:t>
            </a:r>
            <a:r>
              <a:rPr lang="el-GR" dirty="0" err="1"/>
              <a:t>κατακλείεται</a:t>
            </a:r>
            <a:r>
              <a:rPr lang="el-GR" dirty="0"/>
              <a:t> με </a:t>
            </a:r>
            <a:r>
              <a:rPr lang="el-GR" dirty="0" smtClean="0"/>
              <a:t>το </a:t>
            </a:r>
            <a:r>
              <a:rPr lang="el-GR" dirty="0"/>
              <a:t>‘πασχάλιο μήνυμα’ του </a:t>
            </a:r>
            <a:r>
              <a:rPr lang="el-GR" dirty="0" smtClean="0"/>
              <a:t>αναστημένου Ιησού/ Εμμανουήλ </a:t>
            </a:r>
            <a:r>
              <a:rPr lang="el-GR" dirty="0"/>
              <a:t>στο Όρος </a:t>
            </a:r>
            <a:r>
              <a:rPr lang="el-GR" b="1" u="sng" dirty="0"/>
              <a:t>της Γαλιλαίας</a:t>
            </a:r>
            <a:r>
              <a:rPr lang="el-GR" dirty="0"/>
              <a:t> </a:t>
            </a:r>
            <a:r>
              <a:rPr lang="el-GR" dirty="0" smtClean="0"/>
              <a:t>(! Όχι των Ελαιών </a:t>
            </a:r>
            <a:r>
              <a:rPr lang="el-GR" dirty="0" err="1" smtClean="0"/>
              <a:t>Λκ</a:t>
            </a:r>
            <a:r>
              <a:rPr lang="el-GR" dirty="0" smtClean="0"/>
              <a:t>.) : </a:t>
            </a:r>
            <a:r>
              <a:rPr lang="el-GR" dirty="0" err="1" smtClean="0"/>
              <a:t>ἐδόθη</a:t>
            </a:r>
            <a:r>
              <a:rPr lang="el-GR" dirty="0" smtClean="0"/>
              <a:t> </a:t>
            </a:r>
            <a:r>
              <a:rPr lang="el-GR" dirty="0" err="1" smtClean="0"/>
              <a:t>μοι</a:t>
            </a:r>
            <a:r>
              <a:rPr lang="el-GR" dirty="0" smtClean="0"/>
              <a:t> </a:t>
            </a:r>
            <a:r>
              <a:rPr lang="el-GR" b="1" dirty="0" err="1" smtClean="0"/>
              <a:t>πᾶσα</a:t>
            </a:r>
            <a:r>
              <a:rPr lang="el-GR" dirty="0" smtClean="0"/>
              <a:t> </a:t>
            </a:r>
            <a:r>
              <a:rPr lang="el-GR" dirty="0" err="1" smtClean="0"/>
              <a:t>ἐξουσία</a:t>
            </a:r>
            <a:r>
              <a:rPr lang="el-GR" dirty="0" smtClean="0"/>
              <a:t> </a:t>
            </a:r>
            <a:r>
              <a:rPr lang="el-GR" dirty="0" err="1" smtClean="0"/>
              <a:t>ἐν</a:t>
            </a:r>
            <a:r>
              <a:rPr lang="el-GR" dirty="0" smtClean="0"/>
              <a:t> </a:t>
            </a:r>
            <a:r>
              <a:rPr lang="el-GR" dirty="0" err="1" smtClean="0"/>
              <a:t>οὐρανῷ</a:t>
            </a:r>
            <a:r>
              <a:rPr lang="el-GR" dirty="0" smtClean="0"/>
              <a:t> </a:t>
            </a:r>
            <a:r>
              <a:rPr lang="el-GR" sz="2000" b="1" i="1" dirty="0" err="1" smtClean="0"/>
              <a:t>καὶ</a:t>
            </a:r>
            <a:r>
              <a:rPr lang="el-GR" sz="2000" b="1" i="1" dirty="0" smtClean="0"/>
              <a:t> </a:t>
            </a:r>
            <a:r>
              <a:rPr lang="el-GR" sz="2000" b="1" i="1" dirty="0" err="1" smtClean="0"/>
              <a:t>ἐπὶ</a:t>
            </a:r>
            <a:r>
              <a:rPr lang="el-GR" sz="2000" b="1" i="1" dirty="0" smtClean="0"/>
              <a:t> [</a:t>
            </a:r>
            <a:r>
              <a:rPr lang="el-GR" sz="2000" b="1" i="1" dirty="0" err="1" smtClean="0"/>
              <a:t>τῆς</a:t>
            </a:r>
            <a:r>
              <a:rPr lang="el-GR" sz="2000" b="1" i="1" dirty="0" smtClean="0"/>
              <a:t>] </a:t>
            </a:r>
            <a:r>
              <a:rPr lang="el-GR" sz="2000" b="1" i="1" dirty="0" err="1" smtClean="0"/>
              <a:t>γῆς</a:t>
            </a:r>
            <a:r>
              <a:rPr lang="el-GR" sz="2000" b="1" i="1" dirty="0" smtClean="0"/>
              <a:t>!</a:t>
            </a:r>
            <a:r>
              <a:rPr lang="el-GR" dirty="0" smtClean="0"/>
              <a:t> </a:t>
            </a:r>
            <a:r>
              <a:rPr lang="el-GR" dirty="0" err="1" smtClean="0"/>
              <a:t>Πορευθέντες</a:t>
            </a:r>
            <a:r>
              <a:rPr lang="el-GR" dirty="0" smtClean="0"/>
              <a:t> μαθητεύσατε </a:t>
            </a:r>
            <a:r>
              <a:rPr lang="el-GR" b="1" i="1" dirty="0" smtClean="0"/>
              <a:t>πάντα</a:t>
            </a:r>
            <a:r>
              <a:rPr lang="el-GR" dirty="0" smtClean="0"/>
              <a:t> </a:t>
            </a:r>
            <a:r>
              <a:rPr lang="el-GR" dirty="0" err="1" smtClean="0"/>
              <a:t>τά</a:t>
            </a:r>
            <a:r>
              <a:rPr lang="el-GR" dirty="0" smtClean="0"/>
              <a:t> </a:t>
            </a:r>
            <a:r>
              <a:rPr lang="el-GR" dirty="0" err="1" smtClean="0"/>
              <a:t>ἔθνη</a:t>
            </a:r>
            <a:r>
              <a:rPr lang="el-GR" dirty="0" smtClean="0"/>
              <a:t>, βαπτίζοντες </a:t>
            </a:r>
            <a:r>
              <a:rPr lang="el-GR" dirty="0" err="1" smtClean="0"/>
              <a:t>εἰς</a:t>
            </a:r>
            <a:r>
              <a:rPr lang="el-GR" dirty="0" smtClean="0"/>
              <a:t> </a:t>
            </a:r>
            <a:r>
              <a:rPr lang="el-GR" dirty="0" err="1" smtClean="0"/>
              <a:t>τὸ</a:t>
            </a:r>
            <a:r>
              <a:rPr lang="el-GR" dirty="0" smtClean="0"/>
              <a:t> </a:t>
            </a:r>
            <a:r>
              <a:rPr lang="el-GR" dirty="0" err="1" smtClean="0"/>
              <a:t>Ὄνομα</a:t>
            </a:r>
            <a:r>
              <a:rPr lang="el-GR" dirty="0" smtClean="0"/>
              <a:t> </a:t>
            </a:r>
            <a:r>
              <a:rPr lang="el-GR" dirty="0" err="1" smtClean="0"/>
              <a:t>τοῡ</a:t>
            </a:r>
            <a:r>
              <a:rPr lang="el-GR" dirty="0" smtClean="0"/>
              <a:t> </a:t>
            </a:r>
            <a:r>
              <a:rPr lang="el-GR" dirty="0" err="1" smtClean="0"/>
              <a:t>Πατρὸς</a:t>
            </a:r>
            <a:r>
              <a:rPr lang="el-GR" dirty="0" smtClean="0"/>
              <a:t>..</a:t>
            </a:r>
            <a:r>
              <a:rPr lang="en-US" dirty="0" smtClean="0"/>
              <a:t>. </a:t>
            </a:r>
            <a:r>
              <a:rPr lang="el-GR" dirty="0" smtClean="0"/>
              <a:t> (όχι του </a:t>
            </a:r>
            <a:r>
              <a:rPr lang="el-GR" dirty="0" err="1" smtClean="0"/>
              <a:t>Γιαχβέ</a:t>
            </a:r>
            <a:r>
              <a:rPr lang="el-GR" dirty="0" smtClean="0"/>
              <a:t>)</a:t>
            </a:r>
            <a:endParaRPr lang="el-GR" dirty="0"/>
          </a:p>
        </p:txBody>
      </p:sp>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19</a:t>
            </a:fld>
            <a:endParaRPr lang="el-GR"/>
          </a:p>
        </p:txBody>
      </p:sp>
    </p:spTree>
  </p:cSld>
  <p:clrMapOvr>
    <a:masterClrMapping/>
  </p:clrMapOvr>
  <p:transition spd="slow">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1700808"/>
            <a:ext cx="7772400" cy="1470025"/>
          </a:xfrm>
        </p:spPr>
        <p:txBody>
          <a:bodyPr>
            <a:normAutofit/>
          </a:bodyPr>
          <a:lstStyle/>
          <a:p>
            <a:pPr algn="ctr"/>
            <a:r>
              <a:rPr lang="el-GR" sz="3600" b="1" dirty="0" smtClean="0">
                <a:latin typeface="Palatino Linotype" pitchFamily="18" charset="0"/>
              </a:rPr>
              <a:t>ΕΙΣΑΓΩΓΗ </a:t>
            </a:r>
            <a:br>
              <a:rPr lang="el-GR" sz="3600" b="1" dirty="0" smtClean="0">
                <a:latin typeface="Palatino Linotype" pitchFamily="18" charset="0"/>
              </a:rPr>
            </a:br>
            <a:r>
              <a:rPr lang="el-GR" sz="3600" b="1" dirty="0" smtClean="0">
                <a:latin typeface="Palatino Linotype" pitchFamily="18" charset="0"/>
              </a:rPr>
              <a:t>ΣΤΗΝ ΚΑΙΝΗ ΔΙΑΘΗΚΗ</a:t>
            </a:r>
            <a:endParaRPr lang="el-GR" sz="3600" dirty="0">
              <a:solidFill>
                <a:srgbClr val="C00000"/>
              </a:solidFill>
              <a:latin typeface="Palatino Linotype" pitchFamily="18" charset="0"/>
            </a:endParaRPr>
          </a:p>
        </p:txBody>
      </p:sp>
      <p:sp>
        <p:nvSpPr>
          <p:cNvPr id="3" name="2 - Θέση περιεχομένου"/>
          <p:cNvSpPr>
            <a:spLocks noGrp="1"/>
          </p:cNvSpPr>
          <p:nvPr>
            <p:ph type="subTitle" idx="1"/>
          </p:nvPr>
        </p:nvSpPr>
        <p:spPr>
          <a:xfrm>
            <a:off x="323528" y="4160678"/>
            <a:ext cx="8640960" cy="1752600"/>
          </a:xfrm>
        </p:spPr>
        <p:txBody>
          <a:bodyPr>
            <a:normAutofit/>
          </a:bodyPr>
          <a:lstStyle/>
          <a:p>
            <a:endParaRPr lang="el-GR" dirty="0" smtClean="0">
              <a:solidFill>
                <a:srgbClr val="996633"/>
              </a:solidFill>
            </a:endParaRPr>
          </a:p>
          <a:p>
            <a:r>
              <a:rPr lang="el-GR" sz="2000" b="1" dirty="0" smtClean="0">
                <a:solidFill>
                  <a:srgbClr val="996633"/>
                </a:solidFill>
              </a:rPr>
              <a:t>Διδάσκων: </a:t>
            </a:r>
            <a:r>
              <a:rPr lang="el-GR" sz="2000" b="1" dirty="0" smtClean="0">
                <a:solidFill>
                  <a:srgbClr val="996633"/>
                </a:solidFill>
              </a:rPr>
              <a:t>Καθηγητής  </a:t>
            </a:r>
            <a:r>
              <a:rPr lang="el-GR" sz="2000" b="1" dirty="0" smtClean="0">
                <a:solidFill>
                  <a:srgbClr val="996633"/>
                </a:solidFill>
              </a:rPr>
              <a:t>ΣΩΤΗΡΙΟΣ ΔΕΣΠΟΤΗΣ</a:t>
            </a:r>
          </a:p>
        </p:txBody>
      </p:sp>
      <p:sp>
        <p:nvSpPr>
          <p:cNvPr id="6" name="5 - TextBox"/>
          <p:cNvSpPr txBox="1"/>
          <p:nvPr/>
        </p:nvSpPr>
        <p:spPr>
          <a:xfrm>
            <a:off x="2568331" y="-27384"/>
            <a:ext cx="4205062" cy="646331"/>
          </a:xfrm>
          <a:prstGeom prst="rect">
            <a:avLst/>
          </a:prstGeom>
          <a:noFill/>
        </p:spPr>
        <p:txBody>
          <a:bodyPr wrap="none" rtlCol="0">
            <a:spAutoFit/>
          </a:bodyPr>
          <a:lstStyle/>
          <a:p>
            <a:pPr algn="ctr"/>
            <a:endParaRPr lang="el-GR" b="1" dirty="0" smtClean="0">
              <a:solidFill>
                <a:schemeClr val="bg1"/>
              </a:solidFill>
            </a:endParaRPr>
          </a:p>
          <a:p>
            <a:endParaRPr lang="el-GR" dirty="0"/>
          </a:p>
        </p:txBody>
      </p:sp>
      <p:sp>
        <p:nvSpPr>
          <p:cNvPr id="7" name="6 - TextBox"/>
          <p:cNvSpPr txBox="1"/>
          <p:nvPr/>
        </p:nvSpPr>
        <p:spPr>
          <a:xfrm>
            <a:off x="2626121" y="5746029"/>
            <a:ext cx="3891771" cy="584775"/>
          </a:xfrm>
          <a:prstGeom prst="rect">
            <a:avLst/>
          </a:prstGeom>
          <a:noFill/>
        </p:spPr>
        <p:txBody>
          <a:bodyPr wrap="none" rtlCol="0">
            <a:spAutoFit/>
          </a:bodyPr>
          <a:lstStyle/>
          <a:p>
            <a:pPr algn="ctr"/>
            <a:r>
              <a:rPr lang="el-GR" sz="1400" smtClean="0">
                <a:latin typeface="Palatino Linotype" pitchFamily="18" charset="0"/>
              </a:rPr>
              <a:t>sotdespo@soctheol.uoa.gr</a:t>
            </a:r>
            <a:endParaRPr lang="el-GR" sz="1400" dirty="0">
              <a:latin typeface="Palatino Linotype" pitchFamily="18" charset="0"/>
            </a:endParaRPr>
          </a:p>
          <a:p>
            <a:endParaRPr lang="el-GR" dirty="0"/>
          </a:p>
        </p:txBody>
      </p:sp>
      <p:sp>
        <p:nvSpPr>
          <p:cNvPr id="9" name="8 - Θέση αριθμού διαφάνειας"/>
          <p:cNvSpPr>
            <a:spLocks noGrp="1"/>
          </p:cNvSpPr>
          <p:nvPr>
            <p:ph type="sldNum" sz="quarter" idx="12"/>
          </p:nvPr>
        </p:nvSpPr>
        <p:spPr/>
        <p:txBody>
          <a:bodyPr/>
          <a:lstStyle/>
          <a:p>
            <a:fld id="{4B991278-F0D4-4548-BA03-2349C3D7F960}" type="slidenum">
              <a:rPr lang="el-GR" smtClean="0"/>
              <a:pPr/>
              <a:t>2</a:t>
            </a:fld>
            <a:endParaRPr lang="el-GR"/>
          </a:p>
        </p:txBody>
      </p:sp>
    </p:spTree>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Εικόνα11.jpg"/>
          <p:cNvPicPr>
            <a:picLocks noChangeAspect="1"/>
          </p:cNvPicPr>
          <p:nvPr/>
        </p:nvPicPr>
        <p:blipFill>
          <a:blip r:embed="rId3" cstate="print">
            <a:lum bright="-10000"/>
          </a:blip>
          <a:stretch>
            <a:fillRect/>
          </a:stretch>
        </p:blipFill>
        <p:spPr>
          <a:xfrm>
            <a:off x="-24961" y="0"/>
            <a:ext cx="9168961" cy="6858000"/>
          </a:xfrm>
          <a:prstGeom prst="rect">
            <a:avLst/>
          </a:prstGeom>
          <a:effectLst>
            <a:outerShdw blurRad="1270000" dist="50800" dir="21540000" algn="ctr" rotWithShape="0">
              <a:srgbClr val="000000">
                <a:alpha val="11000"/>
              </a:srgbClr>
            </a:outerShdw>
          </a:effectLst>
        </p:spPr>
      </p:pic>
      <p:sp>
        <p:nvSpPr>
          <p:cNvPr id="5" name="4 - Θέση αριθμού διαφάνειας"/>
          <p:cNvSpPr>
            <a:spLocks noGrp="1"/>
          </p:cNvSpPr>
          <p:nvPr>
            <p:ph type="sldNum" sz="quarter" idx="12"/>
          </p:nvPr>
        </p:nvSpPr>
        <p:spPr/>
        <p:txBody>
          <a:bodyPr/>
          <a:lstStyle/>
          <a:p>
            <a:fld id="{DB17553C-3644-4DFF-90A8-7DCABD9881B2}" type="slidenum">
              <a:rPr lang="el-GR" smtClean="0"/>
              <a:pPr/>
              <a:t>20</a:t>
            </a:fld>
            <a:endParaRPr lang="el-GR"/>
          </a:p>
        </p:txBody>
      </p:sp>
    </p:spTree>
  </p:cSld>
  <p:clrMapOvr>
    <a:masterClrMapping/>
  </p:clrMapOvr>
  <p:transition spd="slow">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 Θέση περιεχομένου" descr="normal_A2.jpg"/>
          <p:cNvPicPr>
            <a:picLocks noGrp="1" noChangeAspect="1"/>
          </p:cNvPicPr>
          <p:nvPr>
            <p:ph sz="half" idx="4294967295"/>
          </p:nvPr>
        </p:nvPicPr>
        <p:blipFill>
          <a:blip r:embed="rId2" cstate="print"/>
          <a:stretch>
            <a:fillRect/>
          </a:stretch>
        </p:blipFill>
        <p:spPr>
          <a:xfrm>
            <a:off x="179512" y="548680"/>
            <a:ext cx="3514725" cy="4762500"/>
          </a:xfrm>
          <a:prstGeom prst="rect">
            <a:avLst/>
          </a:prstGeom>
          <a:ln>
            <a:noFill/>
          </a:ln>
          <a:effectLst>
            <a:softEdge rad="112500"/>
          </a:effectLst>
        </p:spPr>
      </p:pic>
      <p:sp>
        <p:nvSpPr>
          <p:cNvPr id="6" name="5 - TextBox"/>
          <p:cNvSpPr txBox="1"/>
          <p:nvPr/>
        </p:nvSpPr>
        <p:spPr>
          <a:xfrm>
            <a:off x="3690542" y="1052736"/>
            <a:ext cx="5426486" cy="1200329"/>
          </a:xfrm>
          <a:prstGeom prst="rect">
            <a:avLst/>
          </a:prstGeom>
          <a:noFill/>
        </p:spPr>
        <p:txBody>
          <a:bodyPr wrap="none" rtlCol="0">
            <a:spAutoFit/>
          </a:bodyPr>
          <a:lstStyle/>
          <a:p>
            <a:pPr algn="ctr"/>
            <a:r>
              <a:rPr lang="el-GR" sz="3600" b="1" dirty="0" smtClean="0">
                <a:solidFill>
                  <a:srgbClr val="C00000"/>
                </a:solidFill>
                <a:latin typeface="Palatino Linotype" pitchFamily="18" charset="0"/>
                <a:cs typeface="Times New Roman" pitchFamily="18" charset="0"/>
              </a:rPr>
              <a:t>ΤΟ ΚΑΤΑ ΜΑΤΘΑΙΟΝ </a:t>
            </a:r>
          </a:p>
          <a:p>
            <a:pPr algn="ctr"/>
            <a:r>
              <a:rPr lang="el-GR" sz="3600" b="1" dirty="0" smtClean="0">
                <a:solidFill>
                  <a:srgbClr val="C00000"/>
                </a:solidFill>
                <a:latin typeface="Palatino Linotype" pitchFamily="18" charset="0"/>
                <a:cs typeface="Times New Roman" pitchFamily="18" charset="0"/>
              </a:rPr>
              <a:t>ΕΥΑΓΓΕΛΙΟΝ</a:t>
            </a:r>
            <a:endParaRPr lang="el-GR" sz="3600" b="1" dirty="0">
              <a:solidFill>
                <a:srgbClr val="C00000"/>
              </a:solidFill>
              <a:latin typeface="Palatino Linotype" pitchFamily="18" charset="0"/>
              <a:cs typeface="Times New Roman" pitchFamily="18" charset="0"/>
            </a:endParaRPr>
          </a:p>
        </p:txBody>
      </p:sp>
      <p:sp>
        <p:nvSpPr>
          <p:cNvPr id="9" name="8 - Ορθογώνιο"/>
          <p:cNvSpPr/>
          <p:nvPr/>
        </p:nvSpPr>
        <p:spPr>
          <a:xfrm>
            <a:off x="4572000" y="3429000"/>
            <a:ext cx="4572000" cy="1477328"/>
          </a:xfrm>
          <a:prstGeom prst="rect">
            <a:avLst/>
          </a:prstGeom>
        </p:spPr>
        <p:txBody>
          <a:bodyPr>
            <a:spAutoFit/>
          </a:bodyPr>
          <a:lstStyle/>
          <a:p>
            <a:pPr>
              <a:buFont typeface="Wingdings" pitchFamily="2" charset="2"/>
              <a:buChar char="ü"/>
            </a:pPr>
            <a:r>
              <a:rPr lang="el-GR" dirty="0" smtClean="0">
                <a:hlinkClick r:id="rId3"/>
              </a:rPr>
              <a:t>Το κείμενο στο πρωτότυπο</a:t>
            </a:r>
            <a:r>
              <a:rPr lang="el-GR" dirty="0" smtClean="0"/>
              <a:t/>
            </a:r>
            <a:br>
              <a:rPr lang="el-GR" dirty="0" smtClean="0"/>
            </a:br>
            <a:endParaRPr lang="el-GR" dirty="0" smtClean="0"/>
          </a:p>
          <a:p>
            <a:pPr>
              <a:buFont typeface="Wingdings" pitchFamily="2" charset="2"/>
              <a:buChar char="ü"/>
            </a:pPr>
            <a:r>
              <a:rPr lang="el-GR" dirty="0" smtClean="0">
                <a:hlinkClick r:id="rId4"/>
              </a:rPr>
              <a:t>Το κείμενο σε διάφορες γλώσσες</a:t>
            </a:r>
            <a:endParaRPr lang="el-GR" dirty="0" smtClean="0"/>
          </a:p>
          <a:p>
            <a:pPr>
              <a:buFont typeface="Wingdings" pitchFamily="2" charset="2"/>
              <a:buChar char="ü"/>
            </a:pPr>
            <a:endParaRPr lang="el-GR" dirty="0" smtClean="0"/>
          </a:p>
          <a:p>
            <a:endParaRPr lang="el-GR" dirty="0" smtClean="0"/>
          </a:p>
        </p:txBody>
      </p:sp>
      <p:sp>
        <p:nvSpPr>
          <p:cNvPr id="10" name="9 - Θέση αριθμού διαφάνειας"/>
          <p:cNvSpPr>
            <a:spLocks noGrp="1"/>
          </p:cNvSpPr>
          <p:nvPr>
            <p:ph type="sldNum" sz="quarter" idx="12"/>
          </p:nvPr>
        </p:nvSpPr>
        <p:spPr/>
        <p:txBody>
          <a:bodyPr/>
          <a:lstStyle/>
          <a:p>
            <a:fld id="{E505313D-9C7F-4706-B6B1-B048A8B60C4D}" type="slidenum">
              <a:rPr lang="el-GR" smtClean="0"/>
              <a:pPr/>
              <a:t>3</a:t>
            </a:fld>
            <a:endParaRPr lang="el-GR"/>
          </a:p>
        </p:txBody>
      </p:sp>
      <p:sp>
        <p:nvSpPr>
          <p:cNvPr id="7" name="6 - Ορθογώνιο"/>
          <p:cNvSpPr/>
          <p:nvPr/>
        </p:nvSpPr>
        <p:spPr>
          <a:xfrm>
            <a:off x="683568" y="5229200"/>
            <a:ext cx="7992888" cy="1338828"/>
          </a:xfrm>
          <a:prstGeom prst="rect">
            <a:avLst/>
          </a:prstGeom>
          <a:solidFill>
            <a:srgbClr val="7030A0">
              <a:alpha val="34000"/>
            </a:srgbClr>
          </a:solidFill>
          <a:ln>
            <a:noFill/>
          </a:ln>
        </p:spPr>
        <p:txBody>
          <a:bodyPr wrap="square">
            <a:spAutoFit/>
          </a:bodyPr>
          <a:lstStyle/>
          <a:p>
            <a:pPr algn="just">
              <a:lnSpc>
                <a:spcPct val="150000"/>
              </a:lnSpc>
            </a:pPr>
            <a:r>
              <a:rPr lang="el-GR" dirty="0">
                <a:latin typeface="Palatino Linotype" pitchFamily="18" charset="0"/>
                <a:cs typeface="Times New Roman" pitchFamily="18" charset="0"/>
              </a:rPr>
              <a:t>Χαρακτηρίζεται ως το </a:t>
            </a:r>
            <a:r>
              <a:rPr lang="el-GR" b="1" i="1" u="sng" dirty="0" err="1" smtClean="0">
                <a:latin typeface="Palatino Linotype" pitchFamily="18" charset="0"/>
                <a:cs typeface="Times New Roman" pitchFamily="18" charset="0"/>
              </a:rPr>
              <a:t>εκκλησιαστικότερο</a:t>
            </a:r>
            <a:r>
              <a:rPr lang="el-GR" b="1" i="1" u="sng" dirty="0" smtClean="0">
                <a:latin typeface="Palatino Linotype" pitchFamily="18" charset="0"/>
                <a:cs typeface="Times New Roman" pitchFamily="18" charset="0"/>
              </a:rPr>
              <a:t> + συστηματικότερο </a:t>
            </a:r>
            <a:r>
              <a:rPr lang="el-GR" b="1" i="1" u="sng" dirty="0">
                <a:latin typeface="Palatino Linotype" pitchFamily="18" charset="0"/>
                <a:cs typeface="Times New Roman" pitchFamily="18" charset="0"/>
              </a:rPr>
              <a:t>των </a:t>
            </a:r>
            <a:r>
              <a:rPr lang="el-GR" b="1" i="1" u="sng" dirty="0" smtClean="0">
                <a:latin typeface="Palatino Linotype" pitchFamily="18" charset="0"/>
                <a:cs typeface="Times New Roman" pitchFamily="18" charset="0"/>
              </a:rPr>
              <a:t>Ευαγγελίων</a:t>
            </a:r>
            <a:r>
              <a:rPr lang="el-GR" dirty="0" smtClean="0">
                <a:latin typeface="Palatino Linotype" pitchFamily="18" charset="0"/>
                <a:cs typeface="Times New Roman" pitchFamily="18" charset="0"/>
              </a:rPr>
              <a:t> το </a:t>
            </a:r>
            <a:r>
              <a:rPr lang="el-GR" dirty="0">
                <a:latin typeface="Palatino Linotype" pitchFamily="18" charset="0"/>
                <a:cs typeface="Times New Roman" pitchFamily="18" charset="0"/>
              </a:rPr>
              <a:t>μοναδικό κείμενο όπου απαντά η λ. </a:t>
            </a:r>
            <a:r>
              <a:rPr lang="el-GR" i="1" dirty="0">
                <a:latin typeface="Palatino Linotype" pitchFamily="18" charset="0"/>
                <a:cs typeface="Times New Roman" pitchFamily="18" charset="0"/>
              </a:rPr>
              <a:t>Εκκλησία </a:t>
            </a:r>
            <a:r>
              <a:rPr lang="el-GR" dirty="0">
                <a:latin typeface="Palatino Linotype" pitchFamily="18" charset="0"/>
                <a:cs typeface="Times New Roman" pitchFamily="18" charset="0"/>
              </a:rPr>
              <a:t>(16, 18</a:t>
            </a:r>
            <a:r>
              <a:rPr lang="el-GR" baseline="30000" dirty="0">
                <a:latin typeface="Palatino Linotype" pitchFamily="18" charset="0"/>
                <a:cs typeface="Times New Roman" pitchFamily="18" charset="0"/>
              </a:rPr>
              <a:t>.</a:t>
            </a:r>
            <a:r>
              <a:rPr lang="el-GR" dirty="0">
                <a:latin typeface="Palatino Linotype" pitchFamily="18" charset="0"/>
                <a:cs typeface="Times New Roman" pitchFamily="18" charset="0"/>
              </a:rPr>
              <a:t> 18, 17). </a:t>
            </a:r>
          </a:p>
        </p:txBody>
      </p:sp>
    </p:spTree>
  </p:cSld>
  <p:clrMapOvr>
    <a:masterClrMapping/>
  </p:clrMapOvr>
  <p:transition spd="slow">
    <p:cover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323528" y="548680"/>
            <a:ext cx="4176464"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Α. ΣΥΓΓΡΑΦΕΑΣ</a:t>
            </a:r>
            <a:endParaRPr lang="el-GR" sz="2000" b="1" dirty="0">
              <a:latin typeface="Palatino Linotype" pitchFamily="18" charset="0"/>
            </a:endParaRPr>
          </a:p>
        </p:txBody>
      </p:sp>
      <p:sp>
        <p:nvSpPr>
          <p:cNvPr id="7" name="6 - TextBox"/>
          <p:cNvSpPr txBox="1"/>
          <p:nvPr/>
        </p:nvSpPr>
        <p:spPr>
          <a:xfrm>
            <a:off x="395536" y="1052736"/>
            <a:ext cx="8496944" cy="4662815"/>
          </a:xfrm>
          <a:prstGeom prst="rect">
            <a:avLst/>
          </a:prstGeom>
          <a:solidFill>
            <a:schemeClr val="accent2">
              <a:lumMod val="60000"/>
              <a:lumOff val="40000"/>
            </a:schemeClr>
          </a:solidFill>
          <a:ln>
            <a:noFill/>
          </a:ln>
        </p:spPr>
        <p:txBody>
          <a:bodyPr wrap="square" rtlCol="0">
            <a:spAutoFit/>
          </a:bodyPr>
          <a:lstStyle/>
          <a:p>
            <a:pPr lvl="0" algn="just">
              <a:lnSpc>
                <a:spcPct val="150000"/>
              </a:lnSpc>
            </a:pPr>
            <a:r>
              <a:rPr lang="el-GR" dirty="0" smtClean="0">
                <a:latin typeface="Palatino Linotype" pitchFamily="18" charset="0"/>
              </a:rPr>
              <a:t>* Σύμφωνα με την εκκλησιαστική Παράδοση ο Ματθαίος (</a:t>
            </a:r>
            <a:r>
              <a:rPr lang="el-GR" b="1" i="1" dirty="0" smtClean="0">
                <a:latin typeface="Palatino Linotype" pitchFamily="18" charset="0"/>
              </a:rPr>
              <a:t>Θεό-</a:t>
            </a:r>
            <a:r>
              <a:rPr lang="el-GR" b="1" i="1" dirty="0" err="1" smtClean="0">
                <a:latin typeface="Palatino Linotype" pitchFamily="18" charset="0"/>
              </a:rPr>
              <a:t>δωρος</a:t>
            </a:r>
            <a:r>
              <a:rPr lang="el-GR" i="1" dirty="0" smtClean="0">
                <a:latin typeface="Palatino Linotype" pitchFamily="18" charset="0"/>
              </a:rPr>
              <a:t>/</a:t>
            </a:r>
            <a:r>
              <a:rPr lang="el-GR" i="1" dirty="0" err="1" smtClean="0">
                <a:latin typeface="Palatino Linotype" pitchFamily="18" charset="0"/>
              </a:rPr>
              <a:t>Θεο</a:t>
            </a:r>
            <a:r>
              <a:rPr lang="el-GR" i="1" dirty="0" smtClean="0">
                <a:latin typeface="Palatino Linotype" pitchFamily="18" charset="0"/>
              </a:rPr>
              <a:t>- </a:t>
            </a:r>
            <a:r>
              <a:rPr lang="el-GR" i="1" dirty="0" err="1" smtClean="0">
                <a:latin typeface="Palatino Linotype" pitchFamily="18" charset="0"/>
              </a:rPr>
              <a:t>δώρητος</a:t>
            </a:r>
            <a:r>
              <a:rPr lang="el-GR" i="1" dirty="0" smtClean="0">
                <a:latin typeface="Palatino Linotype" pitchFamily="18" charset="0"/>
              </a:rPr>
              <a:t>)</a:t>
            </a:r>
            <a:r>
              <a:rPr lang="el-GR" dirty="0" smtClean="0">
                <a:latin typeface="Palatino Linotype" pitchFamily="18" charset="0"/>
              </a:rPr>
              <a:t>.</a:t>
            </a:r>
            <a:r>
              <a:rPr lang="el-GR" b="1" dirty="0" smtClean="0">
                <a:latin typeface="Palatino Linotype" pitchFamily="18" charset="0"/>
              </a:rPr>
              <a:t> </a:t>
            </a:r>
          </a:p>
          <a:p>
            <a:pPr lvl="0" algn="just">
              <a:lnSpc>
                <a:spcPct val="150000"/>
              </a:lnSpc>
            </a:pPr>
            <a:r>
              <a:rPr lang="el-GR" b="1" dirty="0" smtClean="0">
                <a:latin typeface="Palatino Linotype" pitchFamily="18" charset="0"/>
              </a:rPr>
              <a:t>* είχε το όνομα </a:t>
            </a:r>
            <a:r>
              <a:rPr lang="el-GR" b="1" i="1" dirty="0" err="1" smtClean="0">
                <a:latin typeface="Palatino Linotype" pitchFamily="18" charset="0"/>
              </a:rPr>
              <a:t>Λευί</a:t>
            </a:r>
            <a:r>
              <a:rPr lang="el-GR" b="1" i="1" dirty="0" smtClean="0">
                <a:latin typeface="Palatino Linotype" pitchFamily="18" charset="0"/>
              </a:rPr>
              <a:t>  (+ δύσπιστος Θωμάς)</a:t>
            </a:r>
            <a:r>
              <a:rPr lang="en-US" b="1" i="1" dirty="0" smtClean="0">
                <a:latin typeface="Palatino Linotype" pitchFamily="18" charset="0"/>
              </a:rPr>
              <a:t> </a:t>
            </a:r>
            <a:endParaRPr lang="el-GR" b="1" i="1" dirty="0" smtClean="0">
              <a:latin typeface="Palatino Linotype" pitchFamily="18" charset="0"/>
            </a:endParaRPr>
          </a:p>
          <a:p>
            <a:pPr lvl="0" algn="just">
              <a:lnSpc>
                <a:spcPct val="150000"/>
              </a:lnSpc>
              <a:buFont typeface="Arial" charset="0"/>
              <a:buChar char="•"/>
            </a:pPr>
            <a:r>
              <a:rPr lang="el-GR" b="1" i="1" dirty="0" smtClean="0">
                <a:latin typeface="Palatino Linotype" pitchFamily="18" charset="0"/>
              </a:rPr>
              <a:t> Τελώνης </a:t>
            </a:r>
            <a:r>
              <a:rPr lang="el-GR" dirty="0" smtClean="0">
                <a:latin typeface="Palatino Linotype" pitchFamily="18" charset="0"/>
              </a:rPr>
              <a:t>(</a:t>
            </a:r>
            <a:r>
              <a:rPr lang="el-GR" dirty="0" err="1" smtClean="0">
                <a:latin typeface="Palatino Linotype" pitchFamily="18" charset="0"/>
              </a:rPr>
              <a:t>δημοσιώνης</a:t>
            </a:r>
            <a:r>
              <a:rPr lang="el-GR" dirty="0" smtClean="0">
                <a:latin typeface="Palatino Linotype" pitchFamily="18" charset="0"/>
              </a:rPr>
              <a:t>, </a:t>
            </a:r>
            <a:r>
              <a:rPr lang="en-US" dirty="0" err="1" smtClean="0">
                <a:latin typeface="Palatino Linotype" pitchFamily="18" charset="0"/>
              </a:rPr>
              <a:t>publicanus</a:t>
            </a:r>
            <a:r>
              <a:rPr lang="el-GR" dirty="0" smtClean="0">
                <a:latin typeface="Palatino Linotype" pitchFamily="18" charset="0"/>
              </a:rPr>
              <a:t>)</a:t>
            </a:r>
            <a:r>
              <a:rPr lang="el-GR" b="1" i="1" dirty="0" smtClean="0">
                <a:latin typeface="Palatino Linotype" pitchFamily="18" charset="0"/>
              </a:rPr>
              <a:t>– «υπ-</a:t>
            </a:r>
            <a:r>
              <a:rPr lang="el-GR" b="1" i="1" dirty="0" err="1" smtClean="0">
                <a:latin typeface="Palatino Linotype" pitchFamily="18" charset="0"/>
              </a:rPr>
              <a:t>άλληλος</a:t>
            </a:r>
            <a:r>
              <a:rPr lang="el-GR" b="1" i="1" dirty="0" smtClean="0">
                <a:latin typeface="Palatino Linotype" pitchFamily="18" charset="0"/>
              </a:rPr>
              <a:t>» όχι των Ρωμαίων αλλά του Ηρώδη </a:t>
            </a:r>
            <a:r>
              <a:rPr lang="el-GR" b="1" i="1" dirty="0" err="1" smtClean="0">
                <a:latin typeface="Palatino Linotype" pitchFamily="18" charset="0"/>
              </a:rPr>
              <a:t>Αντίπα</a:t>
            </a:r>
            <a:endParaRPr lang="el-GR" b="1" i="1" dirty="0" smtClean="0">
              <a:latin typeface="Palatino Linotype" pitchFamily="18" charset="0"/>
            </a:endParaRPr>
          </a:p>
          <a:p>
            <a:pPr lvl="0" algn="just">
              <a:lnSpc>
                <a:spcPct val="150000"/>
              </a:lnSpc>
              <a:buFont typeface="Arial" charset="0"/>
              <a:buChar char="•"/>
            </a:pPr>
            <a:r>
              <a:rPr lang="el-GR" b="1" i="1" dirty="0" smtClean="0">
                <a:latin typeface="Palatino Linotype" pitchFamily="18" charset="0"/>
              </a:rPr>
              <a:t> «Πελάτες» του ΤΟΤΕ  και οι τέσσερις Κορυφαίοι  - ΤΩΡΑ αδελφοί</a:t>
            </a:r>
          </a:p>
          <a:p>
            <a:pPr lvl="0" algn="just">
              <a:lnSpc>
                <a:spcPct val="150000"/>
              </a:lnSpc>
              <a:buFont typeface="Arial" charset="0"/>
              <a:buChar char="•"/>
            </a:pPr>
            <a:r>
              <a:rPr lang="el-GR" b="1" i="1" dirty="0" smtClean="0">
                <a:latin typeface="Palatino Linotype" pitchFamily="18" charset="0"/>
              </a:rPr>
              <a:t>ανταποκρίθηκε άμεσα-</a:t>
            </a:r>
            <a:r>
              <a:rPr lang="el-GR" b="1" i="1" dirty="0" err="1" smtClean="0">
                <a:latin typeface="Palatino Linotype" pitchFamily="18" charset="0"/>
              </a:rPr>
              <a:t>απροϋπόθετα </a:t>
            </a:r>
            <a:r>
              <a:rPr lang="el-GR" b="1" i="1" dirty="0" smtClean="0">
                <a:latin typeface="Palatino Linotype" pitchFamily="18" charset="0"/>
              </a:rPr>
              <a:t>στην πρόσκληση </a:t>
            </a:r>
            <a:r>
              <a:rPr lang="el-GR" b="1" i="1" dirty="0" err="1" smtClean="0">
                <a:latin typeface="Palatino Linotype" pitchFamily="18" charset="0"/>
              </a:rPr>
              <a:t>Ἀκολούθει</a:t>
            </a:r>
            <a:r>
              <a:rPr lang="el-GR" b="1" i="1" dirty="0" smtClean="0">
                <a:latin typeface="Palatino Linotype" pitchFamily="18" charset="0"/>
              </a:rPr>
              <a:t> </a:t>
            </a:r>
            <a:r>
              <a:rPr lang="el-GR" b="1" i="1" dirty="0" err="1" smtClean="0">
                <a:latin typeface="Palatino Linotype" pitchFamily="18" charset="0"/>
              </a:rPr>
              <a:t>Μοι</a:t>
            </a:r>
            <a:r>
              <a:rPr lang="el-GR" b="1" dirty="0" smtClean="0">
                <a:latin typeface="Palatino Linotype" pitchFamily="18" charset="0"/>
              </a:rPr>
              <a:t> </a:t>
            </a:r>
          </a:p>
          <a:p>
            <a:pPr lvl="0" algn="just">
              <a:lnSpc>
                <a:spcPct val="150000"/>
              </a:lnSpc>
              <a:buFont typeface="Arial" charset="0"/>
              <a:buChar char="•"/>
            </a:pPr>
            <a:r>
              <a:rPr lang="el-GR" b="1" dirty="0" smtClean="0">
                <a:latin typeface="Palatino Linotype" pitchFamily="18" charset="0"/>
              </a:rPr>
              <a:t>Στο δικό του Ευαγγέλιο δεν κρύβει το «παρελθόν» του</a:t>
            </a:r>
          </a:p>
          <a:p>
            <a:pPr lvl="0" algn="just">
              <a:lnSpc>
                <a:spcPct val="150000"/>
              </a:lnSpc>
            </a:pPr>
            <a:r>
              <a:rPr lang="el-GR" b="1" dirty="0" smtClean="0"/>
              <a:t>Σύμφωνα με την Παράδοση συνέγραψε Ευαγγέλιο στα </a:t>
            </a:r>
            <a:r>
              <a:rPr lang="el-GR" b="1" dirty="0" err="1" smtClean="0"/>
              <a:t>Αραμαϊκά</a:t>
            </a:r>
            <a:r>
              <a:rPr lang="el-GR" b="1" dirty="0" smtClean="0"/>
              <a:t>, που χάθηκε. Από κάποιους ταυτίζεται με την </a:t>
            </a:r>
            <a:r>
              <a:rPr lang="en-US" b="1" dirty="0" smtClean="0"/>
              <a:t>Q.</a:t>
            </a:r>
            <a:endParaRPr lang="el-GR" b="1" dirty="0" smtClean="0"/>
          </a:p>
          <a:p>
            <a:pPr lvl="0" algn="just">
              <a:lnSpc>
                <a:spcPct val="150000"/>
              </a:lnSpc>
            </a:pPr>
            <a:endParaRPr lang="el-GR" dirty="0" smtClean="0">
              <a:latin typeface="Bookman Old Style" pitchFamily="18" charset="0"/>
            </a:endParaRPr>
          </a:p>
        </p:txBody>
      </p:sp>
      <p:sp>
        <p:nvSpPr>
          <p:cNvPr id="9" name="8 - Θέση αριθμού διαφάνειας"/>
          <p:cNvSpPr>
            <a:spLocks noGrp="1"/>
          </p:cNvSpPr>
          <p:nvPr>
            <p:ph type="sldNum" sz="quarter" idx="12"/>
          </p:nvPr>
        </p:nvSpPr>
        <p:spPr/>
        <p:txBody>
          <a:bodyPr/>
          <a:lstStyle/>
          <a:p>
            <a:fld id="{E505313D-9C7F-4706-B6B1-B048A8B60C4D}" type="slidenum">
              <a:rPr lang="el-GR" smtClean="0"/>
              <a:pPr/>
              <a:t>4</a:t>
            </a:fld>
            <a:endParaRPr lang="el-GR"/>
          </a:p>
        </p:txBody>
      </p:sp>
    </p:spTree>
  </p:cSld>
  <p:clrMapOvr>
    <a:masterClrMapping/>
  </p:clrMapOvr>
  <p:transition spd="slow">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fld id="{E505313D-9C7F-4706-B6B1-B048A8B60C4D}" type="slidenum">
              <a:rPr lang="el-GR" smtClean="0"/>
              <a:pPr/>
              <a:t>5</a:t>
            </a:fld>
            <a:endParaRPr lang="el-GR"/>
          </a:p>
        </p:txBody>
      </p:sp>
      <p:grpSp>
        <p:nvGrpSpPr>
          <p:cNvPr id="9" name="8 - Ομάδα"/>
          <p:cNvGrpSpPr/>
          <p:nvPr/>
        </p:nvGrpSpPr>
        <p:grpSpPr>
          <a:xfrm>
            <a:off x="323528" y="836712"/>
            <a:ext cx="8496944" cy="7434471"/>
            <a:chOff x="323528" y="298272"/>
            <a:chExt cx="8496944" cy="7434471"/>
          </a:xfrm>
        </p:grpSpPr>
        <p:sp>
          <p:nvSpPr>
            <p:cNvPr id="5" name="4 - Διάγραμμα ροής: Έξοδος σε εκτυπωτή"/>
            <p:cNvSpPr/>
            <p:nvPr/>
          </p:nvSpPr>
          <p:spPr>
            <a:xfrm>
              <a:off x="323528" y="2458512"/>
              <a:ext cx="8496944" cy="5274231"/>
            </a:xfrm>
            <a:prstGeom prst="flowChartDocument">
              <a:avLst/>
            </a:prstGeom>
            <a:solidFill>
              <a:schemeClr val="accent3">
                <a:lumMod val="40000"/>
                <a:lumOff val="60000"/>
              </a:schemeClr>
            </a:solidFill>
          </p:spPr>
          <p:txBody>
            <a:bodyPr wrap="square">
              <a:spAutoFit/>
            </a:bodyPr>
            <a:lstStyle/>
            <a:p>
              <a:pPr algn="just">
                <a:lnSpc>
                  <a:spcPct val="150000"/>
                </a:lnSpc>
              </a:pPr>
              <a:r>
                <a:rPr lang="el-GR" dirty="0" smtClean="0">
                  <a:latin typeface="Palatino Linotype" pitchFamily="18" charset="0"/>
                </a:rPr>
                <a:t>Στο Ευαγγέλιο δίνεται έμφαση</a:t>
              </a:r>
            </a:p>
            <a:p>
              <a:pPr algn="just">
                <a:lnSpc>
                  <a:spcPct val="150000"/>
                </a:lnSpc>
                <a:buFont typeface="Arial" charset="0"/>
                <a:buChar char="•"/>
              </a:pPr>
              <a:r>
                <a:rPr lang="el-GR" dirty="0" smtClean="0">
                  <a:latin typeface="Palatino Linotype" pitchFamily="18" charset="0"/>
                </a:rPr>
                <a:t> στα νομίσματα (παραβολή ταλάντων) .</a:t>
              </a:r>
            </a:p>
            <a:p>
              <a:pPr algn="just">
                <a:lnSpc>
                  <a:spcPct val="150000"/>
                </a:lnSpc>
                <a:buFont typeface="Arial" charset="0"/>
                <a:buChar char="•"/>
              </a:pPr>
              <a:r>
                <a:rPr lang="el-GR" dirty="0" smtClean="0">
                  <a:latin typeface="Palatino Linotype" pitchFamily="18" charset="0"/>
                </a:rPr>
                <a:t>  στους αριθμούς</a:t>
              </a:r>
            </a:p>
            <a:p>
              <a:pPr algn="just">
                <a:lnSpc>
                  <a:spcPct val="150000"/>
                </a:lnSpc>
                <a:buFont typeface="Arial" charset="0"/>
                <a:buChar char="•"/>
              </a:pPr>
              <a:r>
                <a:rPr lang="el-GR" dirty="0" smtClean="0">
                  <a:latin typeface="Palatino Linotype" pitchFamily="18" charset="0"/>
                </a:rPr>
                <a:t> την άφεση</a:t>
              </a:r>
            </a:p>
            <a:p>
              <a:pPr algn="just">
                <a:lnSpc>
                  <a:spcPct val="150000"/>
                </a:lnSpc>
              </a:pPr>
              <a:r>
                <a:rPr lang="el-GR" b="1" dirty="0" smtClean="0">
                  <a:latin typeface="Palatino Linotype" pitchFamily="18" charset="0"/>
                  <a:ea typeface="SimSun" pitchFamily="2" charset="-122"/>
                  <a:cs typeface="Times New Roman" pitchFamily="18" charset="0"/>
                </a:rPr>
                <a:t>Το σημερινό </a:t>
              </a:r>
              <a:r>
                <a:rPr lang="el-GR" b="1" dirty="0" err="1" smtClean="0">
                  <a:latin typeface="Palatino Linotype" pitchFamily="18" charset="0"/>
                  <a:ea typeface="SimSun" pitchFamily="2" charset="-122"/>
                  <a:cs typeface="Times New Roman" pitchFamily="18" charset="0"/>
                </a:rPr>
                <a:t>Μτ</a:t>
              </a:r>
              <a:r>
                <a:rPr lang="el-GR" b="1" dirty="0" smtClean="0">
                  <a:latin typeface="Palatino Linotype" pitchFamily="18" charset="0"/>
                  <a:ea typeface="SimSun" pitchFamily="2" charset="-122"/>
                  <a:cs typeface="Times New Roman" pitchFamily="18" charset="0"/>
                </a:rPr>
                <a:t>. δεν αποτελεί μάλλον </a:t>
              </a:r>
              <a:r>
                <a:rPr lang="el-GR" b="1" i="1" dirty="0" smtClean="0">
                  <a:latin typeface="Palatino Linotype" pitchFamily="18" charset="0"/>
                  <a:ea typeface="SimSun" pitchFamily="2" charset="-122"/>
                  <a:cs typeface="Times New Roman" pitchFamily="18" charset="0"/>
                </a:rPr>
                <a:t>μετάφραση</a:t>
              </a:r>
              <a:r>
                <a:rPr lang="el-GR" b="1" dirty="0" smtClean="0">
                  <a:latin typeface="Palatino Linotype" pitchFamily="18" charset="0"/>
                  <a:ea typeface="SimSun" pitchFamily="2" charset="-122"/>
                  <a:cs typeface="Times New Roman" pitchFamily="18" charset="0"/>
                </a:rPr>
                <a:t> του αρχικού </a:t>
              </a:r>
              <a:r>
                <a:rPr lang="el-GR" b="1" dirty="0" err="1" smtClean="0">
                  <a:latin typeface="Palatino Linotype" pitchFamily="18" charset="0"/>
                  <a:ea typeface="SimSun" pitchFamily="2" charset="-122"/>
                  <a:cs typeface="Times New Roman" pitchFamily="18" charset="0"/>
                </a:rPr>
                <a:t>αραμαϊκού</a:t>
              </a:r>
              <a:r>
                <a:rPr lang="el-GR" b="1" dirty="0" smtClean="0">
                  <a:latin typeface="Palatino Linotype" pitchFamily="18" charset="0"/>
                  <a:ea typeface="SimSun" pitchFamily="2" charset="-122"/>
                  <a:cs typeface="Times New Roman" pitchFamily="18" charset="0"/>
                </a:rPr>
                <a:t>. Τα λογοπαίγνια, οι παραλληλισμοί, το ύφος, η σύνταξη καθιστούν απίθανη την κατά γράμμα μετάφραση. Αρκετά (αλλά όχι ΌΛΑ) χωρία επίσης της Π.Δ. παρατίθενται σύμφωνα με την ελληνική Μετάφραση των Ο’. </a:t>
              </a:r>
              <a:endParaRPr lang="el-GR" dirty="0" smtClean="0"/>
            </a:p>
            <a:p>
              <a:pPr algn="just">
                <a:lnSpc>
                  <a:spcPct val="150000"/>
                </a:lnSpc>
                <a:buFont typeface="Arial" charset="0"/>
                <a:buChar char="•"/>
              </a:pPr>
              <a:endParaRPr lang="el-GR" dirty="0" smtClean="0">
                <a:latin typeface="Palatino Linotype" pitchFamily="18" charset="0"/>
              </a:endParaRPr>
            </a:p>
          </p:txBody>
        </p:sp>
        <p:sp>
          <p:nvSpPr>
            <p:cNvPr id="8" name="7 - Ορθογώνιο"/>
            <p:cNvSpPr/>
            <p:nvPr/>
          </p:nvSpPr>
          <p:spPr>
            <a:xfrm>
              <a:off x="323528" y="298272"/>
              <a:ext cx="8496944" cy="212744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a:lnSpc>
                  <a:spcPct val="150000"/>
                </a:lnSpc>
              </a:pPr>
              <a:r>
                <a:rPr lang="el-GR" dirty="0" smtClean="0">
                  <a:latin typeface="Bookman Old Style" pitchFamily="18" charset="0"/>
                </a:rPr>
                <a:t>Σύμφωνα με τη σύγχρονη Έρευνα:</a:t>
              </a:r>
            </a:p>
            <a:p>
              <a:pPr lvl="0" algn="just">
                <a:lnSpc>
                  <a:spcPct val="150000"/>
                </a:lnSpc>
              </a:pPr>
              <a:r>
                <a:rPr lang="el-GR" dirty="0" smtClean="0">
                  <a:latin typeface="Bookman Old Style" pitchFamily="18" charset="0"/>
                </a:rPr>
                <a:t>είναι </a:t>
              </a:r>
              <a:r>
                <a:rPr lang="el-GR" dirty="0" err="1" smtClean="0">
                  <a:latin typeface="Bookman Old Style" pitchFamily="18" charset="0"/>
                </a:rPr>
                <a:t>ιουδαιοχριστιανός</a:t>
              </a:r>
              <a:r>
                <a:rPr lang="el-GR" dirty="0" smtClean="0">
                  <a:latin typeface="Bookman Old Style" pitchFamily="18" charset="0"/>
                </a:rPr>
                <a:t> ίσως Γραμματεύς με ραβινική κατάρτιση: οι προφητείες της Π.Δ., της οποίας βλέπει να επαληθεύονται στο πρόσωπο του Ιησού Χριστού και στην ίδρυση της εκκλησίας</a:t>
              </a:r>
              <a:endParaRPr lang="el-GR" dirty="0" smtClean="0"/>
            </a:p>
            <a:p>
              <a:pPr algn="just">
                <a:lnSpc>
                  <a:spcPct val="150000"/>
                </a:lnSpc>
              </a:pPr>
              <a:endParaRPr lang="el-GR" dirty="0" smtClean="0">
                <a:latin typeface="Palatino Linotype" pitchFamily="18" charset="0"/>
              </a:endParaRPr>
            </a:p>
          </p:txBody>
        </p:sp>
      </p:grpSp>
    </p:spTree>
  </p:cSld>
  <p:clrMapOvr>
    <a:masterClrMapping/>
  </p:clrMapOvr>
  <p:transition spd="slow">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Επεξήγηση με παραλληλόγραμμο"/>
          <p:cNvSpPr/>
          <p:nvPr/>
        </p:nvSpPr>
        <p:spPr>
          <a:xfrm>
            <a:off x="323528" y="908720"/>
            <a:ext cx="5256584" cy="5909310"/>
          </a:xfrm>
          <a:prstGeom prst="wedgeRectCallout">
            <a:avLst/>
          </a:prstGeom>
          <a:solidFill>
            <a:schemeClr val="accent2">
              <a:lumMod val="20000"/>
              <a:lumOff val="80000"/>
            </a:schemeClr>
          </a:solidFill>
        </p:spPr>
        <p:txBody>
          <a:bodyPr wrap="square">
            <a:spAutoFit/>
          </a:bodyPr>
          <a:lstStyle/>
          <a:p>
            <a:pPr algn="just">
              <a:lnSpc>
                <a:spcPct val="150000"/>
              </a:lnSpc>
            </a:pPr>
            <a:r>
              <a:rPr lang="el-GR" dirty="0" smtClean="0">
                <a:latin typeface="Palatino Linotype" pitchFamily="18" charset="0"/>
              </a:rPr>
              <a:t>Μετά την Πεντηκοστή κήρυξε, σύμφωνα με την παράδοση, στην </a:t>
            </a:r>
            <a:r>
              <a:rPr lang="el-GR" b="1" dirty="0" smtClean="0">
                <a:latin typeface="Palatino Linotype" pitchFamily="18" charset="0"/>
              </a:rPr>
              <a:t>ΑΝΑΤΟΛΗ:</a:t>
            </a:r>
            <a:r>
              <a:rPr lang="el-GR" dirty="0" smtClean="0">
                <a:latin typeface="Palatino Linotype" pitchFamily="18" charset="0"/>
              </a:rPr>
              <a:t> </a:t>
            </a:r>
          </a:p>
          <a:p>
            <a:pPr algn="just">
              <a:lnSpc>
                <a:spcPct val="150000"/>
              </a:lnSpc>
            </a:pPr>
            <a:r>
              <a:rPr lang="el-GR" b="1" dirty="0" smtClean="0">
                <a:latin typeface="Palatino Linotype" pitchFamily="18" charset="0"/>
              </a:rPr>
              <a:t>Εβραίοι,</a:t>
            </a:r>
            <a:r>
              <a:rPr lang="el-GR" dirty="0" smtClean="0">
                <a:latin typeface="Palatino Linotype" pitchFamily="18" charset="0"/>
              </a:rPr>
              <a:t> Αιθίοπες και Πάρθοι. Το Ευαγγέλιό του στις </a:t>
            </a:r>
            <a:r>
              <a:rPr lang="el-GR" b="1" dirty="0" smtClean="0">
                <a:latin typeface="Palatino Linotype" pitchFamily="18" charset="0"/>
              </a:rPr>
              <a:t>Ινδίες</a:t>
            </a:r>
            <a:r>
              <a:rPr lang="el-GR" dirty="0" smtClean="0">
                <a:latin typeface="Palatino Linotype" pitchFamily="18" charset="0"/>
              </a:rPr>
              <a:t> (ή στους Άραβες;;;;) </a:t>
            </a:r>
          </a:p>
          <a:p>
            <a:pPr algn="just">
              <a:lnSpc>
                <a:spcPct val="150000"/>
              </a:lnSpc>
            </a:pPr>
            <a:endParaRPr lang="el-GR" dirty="0" smtClean="0">
              <a:latin typeface="Palatino Linotype" pitchFamily="18" charset="0"/>
            </a:endParaRPr>
          </a:p>
          <a:p>
            <a:pPr algn="just">
              <a:lnSpc>
                <a:spcPct val="150000"/>
              </a:lnSpc>
            </a:pPr>
            <a:r>
              <a:rPr lang="el-GR" dirty="0" smtClean="0">
                <a:latin typeface="Palatino Linotype" pitchFamily="18" charset="0"/>
              </a:rPr>
              <a:t>Σύμφωνα με τον </a:t>
            </a:r>
            <a:r>
              <a:rPr lang="el-GR" dirty="0" err="1" smtClean="0">
                <a:latin typeface="Palatino Linotype" pitchFamily="18" charset="0"/>
              </a:rPr>
              <a:t>Αλεξανδρέα</a:t>
            </a:r>
            <a:r>
              <a:rPr lang="el-GR" dirty="0" smtClean="0">
                <a:latin typeface="Palatino Linotype" pitchFamily="18" charset="0"/>
              </a:rPr>
              <a:t> </a:t>
            </a:r>
            <a:r>
              <a:rPr lang="el-GR" dirty="0" err="1" smtClean="0">
                <a:latin typeface="Palatino Linotype" pitchFamily="18" charset="0"/>
              </a:rPr>
              <a:t>Κλήμεντα</a:t>
            </a:r>
            <a:r>
              <a:rPr lang="el-GR" dirty="0" smtClean="0">
                <a:latin typeface="Palatino Linotype" pitchFamily="18" charset="0"/>
              </a:rPr>
              <a:t>, ο Ματθαίος ήταν </a:t>
            </a:r>
            <a:r>
              <a:rPr lang="el-GR" b="1" dirty="0" smtClean="0">
                <a:latin typeface="Palatino Linotype" pitchFamily="18" charset="0"/>
              </a:rPr>
              <a:t>ΒΙΑΣΤΗΣ</a:t>
            </a:r>
            <a:r>
              <a:rPr lang="el-GR" dirty="0" smtClean="0">
                <a:latin typeface="Palatino Linotype" pitchFamily="18" charset="0"/>
              </a:rPr>
              <a:t> (όπως αυτός που επαινείται στο Ευαγγέλιό του και ενέπνευσε και τον </a:t>
            </a:r>
            <a:r>
              <a:rPr lang="el-GR" dirty="0" err="1" smtClean="0">
                <a:latin typeface="Palatino Linotype" pitchFamily="18" charset="0"/>
              </a:rPr>
              <a:t>αυτοενουχισμό</a:t>
            </a:r>
            <a:r>
              <a:rPr lang="el-GR" dirty="0" smtClean="0">
                <a:latin typeface="Palatino Linotype" pitchFamily="18" charset="0"/>
              </a:rPr>
              <a:t> του </a:t>
            </a:r>
            <a:r>
              <a:rPr lang="el-GR" b="1" dirty="0" smtClean="0">
                <a:latin typeface="Palatino Linotype" pitchFamily="18" charset="0"/>
              </a:rPr>
              <a:t>Ωριγένη</a:t>
            </a:r>
            <a:r>
              <a:rPr lang="el-GR" dirty="0" smtClean="0">
                <a:latin typeface="Palatino Linotype" pitchFamily="18" charset="0"/>
              </a:rPr>
              <a:t>): </a:t>
            </a:r>
          </a:p>
          <a:p>
            <a:pPr algn="just">
              <a:lnSpc>
                <a:spcPct val="150000"/>
              </a:lnSpc>
            </a:pPr>
            <a:r>
              <a:rPr lang="el-GR" dirty="0" smtClean="0">
                <a:latin typeface="Palatino Linotype" pitchFamily="18" charset="0"/>
              </a:rPr>
              <a:t>	διήγε βίο αυστηρό, </a:t>
            </a:r>
            <a:r>
              <a:rPr lang="el-GR" b="1" dirty="0" smtClean="0">
                <a:latin typeface="Palatino Linotype" pitchFamily="18" charset="0"/>
              </a:rPr>
              <a:t>φυτοφάγος.</a:t>
            </a:r>
            <a:r>
              <a:rPr lang="el-GR" dirty="0" smtClean="0">
                <a:latin typeface="Palatino Linotype" pitchFamily="18" charset="0"/>
              </a:rPr>
              <a:t> </a:t>
            </a:r>
          </a:p>
          <a:p>
            <a:pPr algn="just">
              <a:lnSpc>
                <a:spcPct val="150000"/>
              </a:lnSpc>
            </a:pPr>
            <a:endParaRPr lang="el-GR" dirty="0" smtClean="0">
              <a:latin typeface="Palatino Linotype" pitchFamily="18" charset="0"/>
            </a:endParaRPr>
          </a:p>
          <a:p>
            <a:pPr algn="just">
              <a:lnSpc>
                <a:spcPct val="150000"/>
              </a:lnSpc>
            </a:pPr>
            <a:r>
              <a:rPr lang="el-GR" dirty="0" smtClean="0">
                <a:latin typeface="Palatino Linotype" pitchFamily="18" charset="0"/>
              </a:rPr>
              <a:t>Η ορθόδοξη Εκκλησία γιορτάζει την μνήμη του στις 16 Νοεμβρίου, ενώ η </a:t>
            </a:r>
            <a:r>
              <a:rPr lang="el-GR" cap="all" dirty="0" smtClean="0">
                <a:latin typeface="Palatino Linotype" pitchFamily="18" charset="0"/>
              </a:rPr>
              <a:t>ρ</a:t>
            </a:r>
            <a:r>
              <a:rPr lang="el-GR" dirty="0" smtClean="0">
                <a:latin typeface="Palatino Linotype" pitchFamily="18" charset="0"/>
              </a:rPr>
              <a:t>ωμαιοκαθολική στις 21 Σεπτεμβρίου.</a:t>
            </a:r>
            <a:endParaRPr lang="el-GR" dirty="0">
              <a:latin typeface="Palatino Linotype" pitchFamily="18" charset="0"/>
            </a:endParaRPr>
          </a:p>
        </p:txBody>
      </p:sp>
      <p:sp>
        <p:nvSpPr>
          <p:cNvPr id="3" name="2 - Θέση αριθμού διαφάνειας"/>
          <p:cNvSpPr>
            <a:spLocks noGrp="1"/>
          </p:cNvSpPr>
          <p:nvPr>
            <p:ph type="sldNum" sz="quarter" idx="12"/>
          </p:nvPr>
        </p:nvSpPr>
        <p:spPr/>
        <p:txBody>
          <a:bodyPr/>
          <a:lstStyle/>
          <a:p>
            <a:fld id="{E505313D-9C7F-4706-B6B1-B048A8B60C4D}" type="slidenum">
              <a:rPr lang="el-GR" smtClean="0"/>
              <a:pPr/>
              <a:t>6</a:t>
            </a:fld>
            <a:endParaRPr lang="el-GR" dirty="0"/>
          </a:p>
        </p:txBody>
      </p:sp>
      <p:sp>
        <p:nvSpPr>
          <p:cNvPr id="5" name="4 - Ορθογώνιο"/>
          <p:cNvSpPr/>
          <p:nvPr/>
        </p:nvSpPr>
        <p:spPr>
          <a:xfrm>
            <a:off x="5940152" y="908720"/>
            <a:ext cx="2520280" cy="2031325"/>
          </a:xfrm>
          <a:prstGeom prst="rect">
            <a:avLst/>
          </a:prstGeom>
          <a:solidFill>
            <a:schemeClr val="bg2">
              <a:lumMod val="90000"/>
            </a:schemeClr>
          </a:solidFill>
        </p:spPr>
        <p:txBody>
          <a:bodyPr wrap="square">
            <a:spAutoFit/>
          </a:bodyPr>
          <a:lstStyle/>
          <a:p>
            <a:pPr algn="just"/>
            <a:r>
              <a:rPr lang="el-GR" dirty="0" smtClean="0"/>
              <a:t>ΑΠΟΛΥΤΙΚΙΟ</a:t>
            </a:r>
          </a:p>
          <a:p>
            <a:pPr algn="just"/>
            <a:r>
              <a:rPr lang="el-GR" dirty="0" err="1" smtClean="0"/>
              <a:t>Ἀπόστολε</a:t>
            </a:r>
            <a:r>
              <a:rPr lang="el-GR" dirty="0" smtClean="0"/>
              <a:t> </a:t>
            </a:r>
            <a:r>
              <a:rPr lang="el-GR" dirty="0" err="1" smtClean="0"/>
              <a:t>Ἅγιε</a:t>
            </a:r>
            <a:r>
              <a:rPr lang="el-GR" dirty="0" smtClean="0"/>
              <a:t>, </a:t>
            </a:r>
            <a:r>
              <a:rPr lang="el-GR" dirty="0" err="1" smtClean="0"/>
              <a:t>καί</a:t>
            </a:r>
            <a:r>
              <a:rPr lang="el-GR" dirty="0" smtClean="0"/>
              <a:t> </a:t>
            </a:r>
            <a:r>
              <a:rPr lang="el-GR" dirty="0" err="1" smtClean="0"/>
              <a:t>Εὐαγγελιστά</a:t>
            </a:r>
            <a:r>
              <a:rPr lang="el-GR" dirty="0" smtClean="0"/>
              <a:t> </a:t>
            </a:r>
            <a:r>
              <a:rPr lang="el-GR" dirty="0" err="1" smtClean="0"/>
              <a:t>Ματθαῖε</a:t>
            </a:r>
            <a:r>
              <a:rPr lang="el-GR" dirty="0" smtClean="0"/>
              <a:t> </a:t>
            </a:r>
            <a:r>
              <a:rPr lang="el-GR" dirty="0" err="1" smtClean="0"/>
              <a:t>πρέσβευε</a:t>
            </a:r>
            <a:r>
              <a:rPr lang="el-GR" dirty="0" smtClean="0"/>
              <a:t> </a:t>
            </a:r>
            <a:r>
              <a:rPr lang="el-GR" dirty="0" err="1" smtClean="0"/>
              <a:t>τῷ</a:t>
            </a:r>
            <a:r>
              <a:rPr lang="el-GR" dirty="0" smtClean="0"/>
              <a:t> </a:t>
            </a:r>
            <a:r>
              <a:rPr lang="el-GR" dirty="0" err="1" smtClean="0"/>
              <a:t>ἐλεήμονι</a:t>
            </a:r>
            <a:r>
              <a:rPr lang="el-GR" dirty="0" smtClean="0"/>
              <a:t> </a:t>
            </a:r>
            <a:r>
              <a:rPr lang="el-GR" dirty="0" err="1" smtClean="0"/>
              <a:t>Θεῷ</a:t>
            </a:r>
            <a:r>
              <a:rPr lang="el-GR" dirty="0" smtClean="0"/>
              <a:t>, </a:t>
            </a:r>
            <a:r>
              <a:rPr lang="el-GR" dirty="0" err="1" smtClean="0"/>
              <a:t>ἵνα</a:t>
            </a:r>
            <a:r>
              <a:rPr lang="el-GR" dirty="0" smtClean="0"/>
              <a:t> </a:t>
            </a:r>
            <a:r>
              <a:rPr lang="el-GR" dirty="0" err="1" smtClean="0"/>
              <a:t>πταισμάτων</a:t>
            </a:r>
            <a:r>
              <a:rPr lang="el-GR" dirty="0" smtClean="0"/>
              <a:t> </a:t>
            </a:r>
            <a:r>
              <a:rPr lang="el-GR" dirty="0" err="1" smtClean="0"/>
              <a:t>ἄφεσιν</a:t>
            </a:r>
            <a:r>
              <a:rPr lang="el-GR" dirty="0" smtClean="0"/>
              <a:t>, </a:t>
            </a:r>
            <a:r>
              <a:rPr lang="el-GR" dirty="0" err="1" smtClean="0"/>
              <a:t>παράσχῃ</a:t>
            </a:r>
            <a:r>
              <a:rPr lang="el-GR" dirty="0" smtClean="0"/>
              <a:t> </a:t>
            </a:r>
            <a:r>
              <a:rPr lang="el-GR" dirty="0" err="1" smtClean="0"/>
              <a:t>ταῖς</a:t>
            </a:r>
            <a:r>
              <a:rPr lang="el-GR" dirty="0" smtClean="0"/>
              <a:t> </a:t>
            </a:r>
            <a:r>
              <a:rPr lang="el-GR" dirty="0" err="1" smtClean="0"/>
              <a:t>ψυχαῖς</a:t>
            </a:r>
            <a:r>
              <a:rPr lang="el-GR" dirty="0" smtClean="0"/>
              <a:t> </a:t>
            </a:r>
            <a:r>
              <a:rPr lang="el-GR" dirty="0" err="1" smtClean="0"/>
              <a:t>ἡμῶν</a:t>
            </a:r>
            <a:r>
              <a:rPr lang="el-GR" dirty="0" smtClean="0"/>
              <a:t>.</a:t>
            </a:r>
            <a:endParaRPr lang="el-GR" dirty="0"/>
          </a:p>
        </p:txBody>
      </p:sp>
      <p:sp>
        <p:nvSpPr>
          <p:cNvPr id="6" name="5 - TextBox"/>
          <p:cNvSpPr txBox="1"/>
          <p:nvPr/>
        </p:nvSpPr>
        <p:spPr>
          <a:xfrm>
            <a:off x="5940152" y="2924944"/>
            <a:ext cx="2520280" cy="458629"/>
          </a:xfrm>
          <a:prstGeom prst="flowChartDocument">
            <a:avLst/>
          </a:prstGeom>
          <a:solidFill>
            <a:schemeClr val="accent3">
              <a:lumMod val="75000"/>
            </a:schemeClr>
          </a:solidFill>
        </p:spPr>
        <p:txBody>
          <a:bodyPr wrap="square" rtlCol="0">
            <a:spAutoFit/>
          </a:bodyPr>
          <a:lstStyle/>
          <a:p>
            <a:r>
              <a:rPr lang="el-GR" dirty="0" smtClean="0">
                <a:hlinkClick r:id="rId2"/>
              </a:rPr>
              <a:t>ΑΚΟΛΟΥΘΙΑ</a:t>
            </a:r>
            <a:endParaRPr lang="el-GR" dirty="0"/>
          </a:p>
        </p:txBody>
      </p:sp>
    </p:spTree>
  </p:cSld>
  <p:clrMapOvr>
    <a:masterClrMapping/>
  </p:clrMapOvr>
  <p:transition spd="slow">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7</a:t>
            </a:fld>
            <a:endParaRPr lang="el-GR"/>
          </a:p>
        </p:txBody>
      </p:sp>
      <p:sp>
        <p:nvSpPr>
          <p:cNvPr id="3" name="2 - Στρογγυλεμένο ορθογώνιο"/>
          <p:cNvSpPr/>
          <p:nvPr/>
        </p:nvSpPr>
        <p:spPr>
          <a:xfrm>
            <a:off x="323528" y="1340768"/>
            <a:ext cx="8208912" cy="2145268"/>
          </a:xfrm>
          <a:prstGeom prst="roundRect">
            <a:avLst/>
          </a:prstGeom>
          <a:solidFill>
            <a:schemeClr val="accent2">
              <a:lumMod val="60000"/>
              <a:lumOff val="40000"/>
            </a:schemeClr>
          </a:solidFill>
        </p:spPr>
        <p:txBody>
          <a:bodyPr wrap="square">
            <a:spAutoFit/>
          </a:bodyPr>
          <a:lstStyle/>
          <a:p>
            <a:pPr algn="just">
              <a:lnSpc>
                <a:spcPct val="150000"/>
              </a:lnSpc>
            </a:pPr>
            <a:r>
              <a:rPr lang="el-GR" sz="1600" dirty="0" smtClean="0">
                <a:latin typeface="Palatino Linotype" pitchFamily="18" charset="0"/>
              </a:rPr>
              <a:t>Ο </a:t>
            </a:r>
            <a:r>
              <a:rPr lang="el-GR" sz="1600" b="1" dirty="0" smtClean="0">
                <a:latin typeface="Palatino Linotype" pitchFamily="18" charset="0"/>
              </a:rPr>
              <a:t>χρόνος συγγραφής</a:t>
            </a:r>
            <a:r>
              <a:rPr lang="el-GR" sz="1600" dirty="0" smtClean="0">
                <a:latin typeface="Palatino Linotype" pitchFamily="18" charset="0"/>
              </a:rPr>
              <a:t> τοποθετείται από τους περισσότερους ερμηνευτές </a:t>
            </a:r>
            <a:r>
              <a:rPr lang="el-GR" sz="1600" b="1" dirty="0" smtClean="0">
                <a:latin typeface="Palatino Linotype" pitchFamily="18" charset="0"/>
              </a:rPr>
              <a:t>μετά το 70</a:t>
            </a:r>
            <a:r>
              <a:rPr lang="el-GR" sz="1600" dirty="0" smtClean="0">
                <a:latin typeface="Palatino Linotype" pitchFamily="18" charset="0"/>
              </a:rPr>
              <a:t> </a:t>
            </a:r>
            <a:r>
              <a:rPr lang="el-GR" sz="1600" dirty="0" err="1" smtClean="0">
                <a:latin typeface="Palatino Linotype" pitchFamily="18" charset="0"/>
              </a:rPr>
              <a:t>μ.Χ</a:t>
            </a:r>
            <a:r>
              <a:rPr lang="el-GR" sz="1600" dirty="0" smtClean="0">
                <a:latin typeface="Palatino Linotype" pitchFamily="18" charset="0"/>
              </a:rPr>
              <a:t>., (άλωση της Ιερουσαλήμ).  Τοποθετείται επίσης </a:t>
            </a:r>
            <a:r>
              <a:rPr lang="el-GR" sz="1600" b="1" dirty="0" smtClean="0">
                <a:latin typeface="Palatino Linotype" pitchFamily="18" charset="0"/>
              </a:rPr>
              <a:t>πριν το 110 </a:t>
            </a:r>
            <a:r>
              <a:rPr lang="el-GR" sz="1600" b="1" dirty="0" err="1" smtClean="0">
                <a:latin typeface="Palatino Linotype" pitchFamily="18" charset="0"/>
              </a:rPr>
              <a:t>μ.Χ</a:t>
            </a:r>
            <a:r>
              <a:rPr lang="el-GR" sz="1600" b="1" dirty="0" smtClean="0">
                <a:latin typeface="Palatino Linotype" pitchFamily="18" charset="0"/>
              </a:rPr>
              <a:t>.,</a:t>
            </a:r>
            <a:r>
              <a:rPr lang="el-GR" sz="1600" dirty="0" smtClean="0">
                <a:latin typeface="Palatino Linotype" pitchFamily="18" charset="0"/>
              </a:rPr>
              <a:t> διότι ο </a:t>
            </a:r>
            <a:r>
              <a:rPr lang="el-GR" sz="1600" b="1" dirty="0" smtClean="0">
                <a:latin typeface="Palatino Linotype" pitchFamily="18" charset="0"/>
              </a:rPr>
              <a:t>Αντιοχείας </a:t>
            </a:r>
            <a:r>
              <a:rPr lang="el-GR" sz="1600" dirty="0" smtClean="0">
                <a:latin typeface="Palatino Linotype" pitchFamily="18" charset="0"/>
              </a:rPr>
              <a:t>Ιγνάτιος στην επιστολή προς τους Σμυρναίους προϋποθέτει την ύπαρξή του (1, 1 // </a:t>
            </a:r>
            <a:r>
              <a:rPr lang="el-GR" sz="1600" dirty="0" err="1" smtClean="0">
                <a:latin typeface="Palatino Linotype" pitchFamily="18" charset="0"/>
              </a:rPr>
              <a:t>Μτ</a:t>
            </a:r>
            <a:r>
              <a:rPr lang="el-GR" sz="1600" dirty="0" smtClean="0">
                <a:latin typeface="Palatino Linotype" pitchFamily="18" charset="0"/>
              </a:rPr>
              <a:t>. 3, 15). Είναι το Ευαγγέλιο  που μνημονεύεται περισσότερο από τους Αποστολικούς Πατέρες.</a:t>
            </a:r>
            <a:endParaRPr lang="el-GR" sz="1600" dirty="0">
              <a:latin typeface="Palatino Linotype" pitchFamily="18" charset="0"/>
            </a:endParaRPr>
          </a:p>
        </p:txBody>
      </p:sp>
      <p:sp>
        <p:nvSpPr>
          <p:cNvPr id="4" name="3 - Στρογγυλεμένο ορθογώνιο"/>
          <p:cNvSpPr/>
          <p:nvPr/>
        </p:nvSpPr>
        <p:spPr>
          <a:xfrm>
            <a:off x="323528" y="3573016"/>
            <a:ext cx="8280920" cy="2400657"/>
          </a:xfrm>
          <a:prstGeom prst="roundRect">
            <a:avLst/>
          </a:prstGeom>
          <a:solidFill>
            <a:schemeClr val="bg2">
              <a:lumMod val="75000"/>
            </a:schemeClr>
          </a:solidFill>
        </p:spPr>
        <p:txBody>
          <a:bodyPr wrap="square">
            <a:spAutoFit/>
          </a:bodyPr>
          <a:lstStyle/>
          <a:p>
            <a:pPr algn="just">
              <a:lnSpc>
                <a:spcPct val="150000"/>
              </a:lnSpc>
            </a:pPr>
            <a:r>
              <a:rPr lang="el-GR" dirty="0" smtClean="0"/>
              <a:t>Πιθανοί </a:t>
            </a:r>
            <a:r>
              <a:rPr lang="el-GR" b="1" dirty="0" smtClean="0"/>
              <a:t>τόποι συγγραφής</a:t>
            </a:r>
            <a:r>
              <a:rPr lang="el-GR" dirty="0" smtClean="0"/>
              <a:t> έχει προταθεί η Συρία, η Τύρος/Φοινίκη, η Αλεξάνδρεια, η Έδεσσα και η Καισάρεια. Μάλλον η «</a:t>
            </a:r>
            <a:r>
              <a:rPr lang="el-GR" dirty="0" err="1" smtClean="0"/>
              <a:t>πανέρμορφη</a:t>
            </a:r>
            <a:r>
              <a:rPr lang="el-GR" dirty="0" smtClean="0"/>
              <a:t>» </a:t>
            </a:r>
            <a:r>
              <a:rPr lang="el-GR" b="1" dirty="0" smtClean="0"/>
              <a:t>Αντιόχεια της Συρίας</a:t>
            </a:r>
            <a:r>
              <a:rPr lang="el-GR" dirty="0" smtClean="0"/>
              <a:t> (με τις «</a:t>
            </a:r>
            <a:r>
              <a:rPr lang="el-GR" b="1" dirty="0" smtClean="0"/>
              <a:t>βάρβαρες» συνθήκες</a:t>
            </a:r>
            <a:r>
              <a:rPr lang="el-GR" dirty="0" smtClean="0"/>
              <a:t> για μετανάστες) η «πρωτεύουσα» του Χριστιανισμού μετά τα Ιεροσόλυμα.  Σημείωση: η ύβρις </a:t>
            </a:r>
            <a:r>
              <a:rPr lang="el-GR" b="1" i="1" dirty="0" err="1" smtClean="0"/>
              <a:t>ρακά</a:t>
            </a:r>
            <a:r>
              <a:rPr lang="el-GR" dirty="0" smtClean="0"/>
              <a:t> ήταν ακόμη εν χρήσει επί Ι. Χρυσοστόμου! </a:t>
            </a:r>
            <a:endParaRPr lang="el-GR" dirty="0"/>
          </a:p>
        </p:txBody>
      </p:sp>
      <p:sp>
        <p:nvSpPr>
          <p:cNvPr id="8" name="7 - TextBox"/>
          <p:cNvSpPr txBox="1"/>
          <p:nvPr/>
        </p:nvSpPr>
        <p:spPr>
          <a:xfrm>
            <a:off x="323528" y="836712"/>
            <a:ext cx="6480720"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Β. ΧΡΟΝΟΣ-ΤΟΠΟΣ ΣΥΓΓΡΑΦΗΣ-ΠΑΡΑΛΗΠΤΕΣ</a:t>
            </a:r>
            <a:endParaRPr lang="el-GR" sz="2000" b="1" dirty="0">
              <a:latin typeface="Palatino Linotype" pitchFamily="18" charset="0"/>
            </a:endParaRPr>
          </a:p>
        </p:txBody>
      </p:sp>
    </p:spTree>
  </p:cSld>
  <p:clrMapOvr>
    <a:masterClrMapping/>
  </p:clrMapOvr>
  <p:transition spd="slow">
    <p:cover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8</a:t>
            </a:fld>
            <a:endParaRPr lang="el-GR"/>
          </a:p>
        </p:txBody>
      </p:sp>
      <p:sp>
        <p:nvSpPr>
          <p:cNvPr id="3" name="2 - Επεξήγηση με στρογγυλεμένο παραλληλόγραμμο"/>
          <p:cNvSpPr/>
          <p:nvPr/>
        </p:nvSpPr>
        <p:spPr>
          <a:xfrm>
            <a:off x="395536" y="620688"/>
            <a:ext cx="8352928" cy="2400657"/>
          </a:xfrm>
          <a:prstGeom prst="wedgeRoundRectCallout">
            <a:avLst/>
          </a:prstGeom>
          <a:solidFill>
            <a:schemeClr val="accent2">
              <a:lumMod val="60000"/>
              <a:lumOff val="40000"/>
            </a:schemeClr>
          </a:solidFill>
        </p:spPr>
        <p:txBody>
          <a:bodyPr wrap="square">
            <a:spAutoFit/>
          </a:bodyPr>
          <a:lstStyle/>
          <a:p>
            <a:pPr algn="ctr">
              <a:lnSpc>
                <a:spcPct val="150000"/>
              </a:lnSpc>
            </a:pPr>
            <a:r>
              <a:rPr lang="el-GR" b="1" dirty="0" smtClean="0">
                <a:latin typeface="Palatino Linotype" pitchFamily="18" charset="0"/>
              </a:rPr>
              <a:t>ΠΡΩΤΟΙ  ΑΚΡΟΑΤΕΣ-ΑΝΑΓΝΩΣΤΕΣ</a:t>
            </a:r>
          </a:p>
          <a:p>
            <a:pPr algn="just">
              <a:lnSpc>
                <a:spcPct val="150000"/>
              </a:lnSpc>
            </a:pPr>
            <a:endParaRPr lang="el-GR" b="1" dirty="0" smtClean="0">
              <a:latin typeface="Palatino Linotype" pitchFamily="18" charset="0"/>
            </a:endParaRPr>
          </a:p>
          <a:p>
            <a:pPr algn="just">
              <a:lnSpc>
                <a:spcPct val="150000"/>
              </a:lnSpc>
            </a:pPr>
            <a:r>
              <a:rPr lang="el-GR" b="1" dirty="0" smtClean="0">
                <a:latin typeface="Palatino Linotype" pitchFamily="18" charset="0"/>
              </a:rPr>
              <a:t>Ιουδαίοι που βίωσαν το τραύμα του ξεριζωμού (</a:t>
            </a:r>
            <a:r>
              <a:rPr lang="el-GR" b="1" dirty="0" err="1" smtClean="0">
                <a:latin typeface="Palatino Linotype" pitchFamily="18" charset="0"/>
              </a:rPr>
              <a:t>πρβλ</a:t>
            </a:r>
            <a:r>
              <a:rPr lang="el-GR" b="1" dirty="0" smtClean="0">
                <a:latin typeface="Palatino Linotype" pitchFamily="18" charset="0"/>
              </a:rPr>
              <a:t>. φυγάς Ιησού)</a:t>
            </a:r>
            <a:r>
              <a:rPr lang="el-GR" dirty="0" smtClean="0">
                <a:latin typeface="Palatino Linotype" pitchFamily="18" charset="0"/>
              </a:rPr>
              <a:t>. </a:t>
            </a:r>
            <a:r>
              <a:rPr lang="el-GR" b="1" dirty="0" smtClean="0">
                <a:latin typeface="Palatino Linotype" pitchFamily="18" charset="0"/>
              </a:rPr>
              <a:t>Σταδιακή </a:t>
            </a:r>
            <a:r>
              <a:rPr lang="el-GR" b="1" dirty="0">
                <a:latin typeface="Palatino Linotype" pitchFamily="18" charset="0"/>
              </a:rPr>
              <a:t>προσαρμογή</a:t>
            </a:r>
            <a:r>
              <a:rPr lang="el-GR" dirty="0">
                <a:latin typeface="Palatino Linotype" pitchFamily="18" charset="0"/>
              </a:rPr>
              <a:t> </a:t>
            </a:r>
            <a:r>
              <a:rPr lang="el-GR" dirty="0" smtClean="0">
                <a:latin typeface="Palatino Linotype" pitchFamily="18" charset="0"/>
              </a:rPr>
              <a:t>στη </a:t>
            </a:r>
            <a:r>
              <a:rPr lang="el-GR" dirty="0">
                <a:latin typeface="Palatino Linotype" pitchFamily="18" charset="0"/>
              </a:rPr>
              <a:t>νέα </a:t>
            </a:r>
            <a:r>
              <a:rPr lang="el-GR" dirty="0" smtClean="0">
                <a:latin typeface="Palatino Linotype" pitchFamily="18" charset="0"/>
              </a:rPr>
              <a:t>πραγματικότητα του ανοίγματος του Χριστιανισμού στα θεωρούμενα πριν «ακάθαρτα» Έθνη.</a:t>
            </a:r>
            <a:endParaRPr lang="el-GR" dirty="0">
              <a:latin typeface="Palatino Linotype" pitchFamily="18" charset="0"/>
            </a:endParaRPr>
          </a:p>
        </p:txBody>
      </p:sp>
      <p:sp>
        <p:nvSpPr>
          <p:cNvPr id="4" name="3 - Επεξήγηση με στρογγυλεμένο παραλληλόγραμμο"/>
          <p:cNvSpPr/>
          <p:nvPr/>
        </p:nvSpPr>
        <p:spPr>
          <a:xfrm>
            <a:off x="467544" y="4999732"/>
            <a:ext cx="8280920" cy="1481257"/>
          </a:xfrm>
          <a:prstGeom prst="wedgeRoundRectCallout">
            <a:avLst/>
          </a:prstGeom>
          <a:solidFill>
            <a:schemeClr val="bg2">
              <a:lumMod val="75000"/>
            </a:schemeClr>
          </a:solidFill>
        </p:spPr>
        <p:txBody>
          <a:bodyPr wrap="square">
            <a:spAutoFit/>
          </a:bodyPr>
          <a:lstStyle/>
          <a:p>
            <a:pPr algn="just">
              <a:lnSpc>
                <a:spcPct val="150000"/>
              </a:lnSpc>
            </a:pPr>
            <a:r>
              <a:rPr lang="el-GR" dirty="0" smtClean="0">
                <a:latin typeface="Palatino Linotype" pitchFamily="18" charset="0"/>
              </a:rPr>
              <a:t>Προτροπή μη καταφρόνησης των </a:t>
            </a:r>
            <a:r>
              <a:rPr lang="el-GR" i="1" dirty="0" smtClean="0">
                <a:latin typeface="Palatino Linotype" pitchFamily="18" charset="0"/>
              </a:rPr>
              <a:t>μικρών</a:t>
            </a:r>
            <a:r>
              <a:rPr lang="el-GR" dirty="0" smtClean="0">
                <a:latin typeface="Palatino Linotype" pitchFamily="18" charset="0"/>
              </a:rPr>
              <a:t> (18, 10-14), Παραβολή του εργάτη της εντεκάτης ώρας (20, 12 -16) Σκηνές ζοφερής κόλασης στα τελικά Έσχατα  αλλά προτροπές αγάπης-ελέους στο «εδώ» και το «τώρα» .</a:t>
            </a:r>
            <a:endParaRPr lang="el-GR" dirty="0">
              <a:latin typeface="Palatino Linotype" pitchFamily="18" charset="0"/>
            </a:endParaRPr>
          </a:p>
        </p:txBody>
      </p:sp>
      <p:sp>
        <p:nvSpPr>
          <p:cNvPr id="5" name="4 - Επεξήγηση με στρογγυλεμένο παραλληλόγραμμο"/>
          <p:cNvSpPr/>
          <p:nvPr/>
        </p:nvSpPr>
        <p:spPr>
          <a:xfrm>
            <a:off x="467544" y="3068960"/>
            <a:ext cx="8280920" cy="1481257"/>
          </a:xfrm>
          <a:prstGeom prst="wedgeRoundRectCallout">
            <a:avLst/>
          </a:prstGeom>
          <a:solidFill>
            <a:srgbClr val="7030A0">
              <a:alpha val="31000"/>
            </a:srgbClr>
          </a:solidFill>
        </p:spPr>
        <p:txBody>
          <a:bodyPr wrap="square">
            <a:spAutoFit/>
          </a:bodyPr>
          <a:lstStyle/>
          <a:p>
            <a:pPr algn="just">
              <a:lnSpc>
                <a:spcPct val="150000"/>
              </a:lnSpc>
            </a:pPr>
            <a:endParaRPr lang="el-GR" dirty="0" smtClean="0">
              <a:latin typeface="Palatino Linotype" pitchFamily="18" charset="0"/>
            </a:endParaRPr>
          </a:p>
          <a:p>
            <a:pPr algn="just">
              <a:lnSpc>
                <a:spcPct val="150000"/>
              </a:lnSpc>
            </a:pPr>
            <a:r>
              <a:rPr lang="el-GR" dirty="0" smtClean="0">
                <a:latin typeface="Palatino Linotype" pitchFamily="18" charset="0"/>
              </a:rPr>
              <a:t>Κοινό τραπέζι με εθνικούς; Μέχρι ποίου σημείου ισχύουν η ΠΔ και οι πατρογονικές παραδόσεις;  </a:t>
            </a:r>
            <a:r>
              <a:rPr lang="el-GR" dirty="0" err="1" smtClean="0">
                <a:latin typeface="Palatino Linotype" pitchFamily="18" charset="0"/>
              </a:rPr>
              <a:t>Αντιβία</a:t>
            </a:r>
            <a:r>
              <a:rPr lang="el-GR" dirty="0" smtClean="0">
                <a:latin typeface="Palatino Linotype" pitchFamily="18" charset="0"/>
              </a:rPr>
              <a:t> στη βία (βιασμός);;;;;;</a:t>
            </a:r>
            <a:endParaRPr lang="el-GR" dirty="0">
              <a:latin typeface="Palatino Linotype" pitchFamily="18" charset="0"/>
            </a:endParaRPr>
          </a:p>
        </p:txBody>
      </p:sp>
    </p:spTree>
  </p:cSld>
  <p:clrMapOvr>
    <a:masterClrMapping/>
  </p:clrMapOvr>
  <p:transition spd="slow">
    <p:cover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E505313D-9C7F-4706-B6B1-B048A8B60C4D}" type="slidenum">
              <a:rPr lang="el-GR" smtClean="0"/>
              <a:pPr/>
              <a:t>9</a:t>
            </a:fld>
            <a:endParaRPr lang="el-GR"/>
          </a:p>
        </p:txBody>
      </p:sp>
      <p:sp>
        <p:nvSpPr>
          <p:cNvPr id="1026" name="Rectangle 2"/>
          <p:cNvSpPr>
            <a:spLocks noChangeArrowheads="1"/>
          </p:cNvSpPr>
          <p:nvPr/>
        </p:nvSpPr>
        <p:spPr bwMode="auto">
          <a:xfrm>
            <a:off x="0" y="45720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6" name="5 - TextBox"/>
          <p:cNvSpPr txBox="1"/>
          <p:nvPr/>
        </p:nvSpPr>
        <p:spPr>
          <a:xfrm>
            <a:off x="323528" y="836712"/>
            <a:ext cx="4176464" cy="442674"/>
          </a:xfrm>
          <a:prstGeom prst="roundRect">
            <a:avLst/>
          </a:prstGeom>
          <a:solidFill>
            <a:schemeClr val="accent2"/>
          </a:solidFill>
          <a:ln>
            <a:solidFill>
              <a:schemeClr val="tx1"/>
            </a:solidFill>
          </a:ln>
        </p:spPr>
        <p:txBody>
          <a:bodyPr wrap="square" rtlCol="0">
            <a:spAutoFit/>
          </a:bodyPr>
          <a:lstStyle/>
          <a:p>
            <a:r>
              <a:rPr lang="el-GR" sz="2000" b="1" dirty="0" smtClean="0">
                <a:latin typeface="Palatino Linotype" pitchFamily="18" charset="0"/>
              </a:rPr>
              <a:t>Γ. ΣΚΟΠΟΣ</a:t>
            </a:r>
            <a:endParaRPr lang="el-GR" sz="2000" b="1" dirty="0">
              <a:latin typeface="Palatino Linotype" pitchFamily="18" charset="0"/>
            </a:endParaRPr>
          </a:p>
        </p:txBody>
      </p:sp>
      <p:sp>
        <p:nvSpPr>
          <p:cNvPr id="7" name="6 - Στρογγυλεμένο ορθογώνιο"/>
          <p:cNvSpPr/>
          <p:nvPr/>
        </p:nvSpPr>
        <p:spPr>
          <a:xfrm>
            <a:off x="323528" y="3645024"/>
            <a:ext cx="8496944" cy="1940957"/>
          </a:xfrm>
          <a:prstGeom prst="roundRect">
            <a:avLst/>
          </a:prstGeom>
          <a:solidFill>
            <a:schemeClr val="accent3">
              <a:lumMod val="60000"/>
              <a:lumOff val="40000"/>
            </a:schemeClr>
          </a:solidFill>
        </p:spPr>
        <p:txBody>
          <a:bodyPr wrap="square">
            <a:spAutoFit/>
          </a:bodyPr>
          <a:lstStyle/>
          <a:p>
            <a:pPr algn="just">
              <a:lnSpc>
                <a:spcPct val="150000"/>
              </a:lnSpc>
            </a:pPr>
            <a:r>
              <a:rPr lang="el-GR" b="1" dirty="0" smtClean="0">
                <a:latin typeface="Palatino Linotype" pitchFamily="18" charset="0"/>
              </a:rPr>
              <a:t>Διδακτικό εγχειρίδιο</a:t>
            </a:r>
            <a:r>
              <a:rPr lang="el-GR" dirty="0" smtClean="0">
                <a:latin typeface="Palatino Linotype" pitchFamily="18" charset="0"/>
              </a:rPr>
              <a:t> μιας κατηχητικής σχολής που συνεγράφη από τον ηγέτη της, ένα χριστιανό ραβίνο για να εκπαιδεύσει τους εκκλησιαστικούς ΗΓΕΤΕΣ, παραδίδοντάς τους την αυθεντική </a:t>
            </a:r>
            <a:r>
              <a:rPr lang="el-GR" dirty="0" err="1" smtClean="0">
                <a:latin typeface="Palatino Linotype" pitchFamily="18" charset="0"/>
              </a:rPr>
              <a:t>χριστοκεντρική</a:t>
            </a:r>
            <a:r>
              <a:rPr lang="el-GR" dirty="0" smtClean="0">
                <a:latin typeface="Palatino Linotype" pitchFamily="18" charset="0"/>
              </a:rPr>
              <a:t> ερμηνεία της Γραφής.</a:t>
            </a:r>
            <a:r>
              <a:rPr lang="el-GR" b="1" dirty="0" smtClean="0">
                <a:latin typeface="Palatino Linotype" pitchFamily="18" charset="0"/>
              </a:rPr>
              <a:t> (</a:t>
            </a:r>
            <a:r>
              <a:rPr lang="el-GR" b="1" dirty="0" err="1" smtClean="0">
                <a:latin typeface="Palatino Linotype" pitchFamily="18" charset="0"/>
              </a:rPr>
              <a:t>Stendahl</a:t>
            </a:r>
            <a:r>
              <a:rPr lang="el-GR" b="1" dirty="0" smtClean="0">
                <a:latin typeface="Palatino Linotype" pitchFamily="18" charset="0"/>
              </a:rPr>
              <a:t>)</a:t>
            </a:r>
            <a:endParaRPr lang="el-GR" dirty="0">
              <a:latin typeface="Palatino Linotype" pitchFamily="18" charset="0"/>
            </a:endParaRPr>
          </a:p>
        </p:txBody>
      </p:sp>
      <p:sp>
        <p:nvSpPr>
          <p:cNvPr id="8" name="7 - Στρογγυλεμένο ορθογώνιο"/>
          <p:cNvSpPr/>
          <p:nvPr/>
        </p:nvSpPr>
        <p:spPr>
          <a:xfrm>
            <a:off x="323528" y="1628800"/>
            <a:ext cx="8352928" cy="561856"/>
          </a:xfrm>
          <a:prstGeom prst="roundRect">
            <a:avLst/>
          </a:prstGeom>
          <a:solidFill>
            <a:schemeClr val="accent2">
              <a:lumMod val="60000"/>
              <a:lumOff val="40000"/>
            </a:schemeClr>
          </a:solidFill>
          <a:ln>
            <a:solidFill>
              <a:schemeClr val="tx1"/>
            </a:solidFill>
          </a:ln>
        </p:spPr>
        <p:txBody>
          <a:bodyPr wrap="square">
            <a:spAutoFit/>
          </a:bodyPr>
          <a:lstStyle/>
          <a:p>
            <a:pPr>
              <a:lnSpc>
                <a:spcPct val="150000"/>
              </a:lnSpc>
            </a:pPr>
            <a:r>
              <a:rPr lang="el-GR" b="1" i="1" dirty="0" smtClean="0"/>
              <a:t>Ιστορική απολογία Εκκλησίας έναντι του Ιουδαϊσμού (</a:t>
            </a:r>
            <a:r>
              <a:rPr lang="el-GR" dirty="0" err="1" smtClean="0"/>
              <a:t>Zahn</a:t>
            </a:r>
            <a:r>
              <a:rPr lang="el-GR" dirty="0" smtClean="0"/>
              <a:t>)</a:t>
            </a:r>
            <a:r>
              <a:rPr lang="el-GR" b="1" i="1" dirty="0" smtClean="0"/>
              <a:t>.</a:t>
            </a:r>
            <a:endParaRPr lang="el-GR" dirty="0"/>
          </a:p>
        </p:txBody>
      </p:sp>
      <p:sp>
        <p:nvSpPr>
          <p:cNvPr id="9" name="8 - Στρογγυλεμένο ορθογώνιο"/>
          <p:cNvSpPr/>
          <p:nvPr/>
        </p:nvSpPr>
        <p:spPr>
          <a:xfrm>
            <a:off x="251520" y="2420888"/>
            <a:ext cx="8424936" cy="1021556"/>
          </a:xfrm>
          <a:prstGeom prst="roundRect">
            <a:avLst/>
          </a:prstGeom>
          <a:solidFill>
            <a:schemeClr val="bg2">
              <a:lumMod val="75000"/>
            </a:schemeClr>
          </a:solidFill>
          <a:ln>
            <a:solidFill>
              <a:schemeClr val="tx1"/>
            </a:solidFill>
          </a:ln>
        </p:spPr>
        <p:txBody>
          <a:bodyPr wrap="square">
            <a:spAutoFit/>
          </a:bodyPr>
          <a:lstStyle/>
          <a:p>
            <a:pPr algn="just">
              <a:lnSpc>
                <a:spcPct val="150000"/>
              </a:lnSpc>
            </a:pPr>
            <a:r>
              <a:rPr lang="el-GR" b="1" dirty="0" smtClean="0"/>
              <a:t>‘</a:t>
            </a:r>
            <a:r>
              <a:rPr lang="el-GR" b="1" dirty="0" err="1" smtClean="0"/>
              <a:t>Εκλογάδιο</a:t>
            </a:r>
            <a:r>
              <a:rPr lang="el-GR" b="1" dirty="0" smtClean="0"/>
              <a:t>’ </a:t>
            </a:r>
            <a:r>
              <a:rPr lang="el-GR" dirty="0" smtClean="0"/>
              <a:t>που ανταποκρίνεται στις λειτουργικές ανάγκες της </a:t>
            </a:r>
            <a:r>
              <a:rPr lang="el-GR" dirty="0" err="1" smtClean="0"/>
              <a:t>ιουδαιοχριστιανικής</a:t>
            </a:r>
            <a:r>
              <a:rPr lang="el-GR" dirty="0" smtClean="0"/>
              <a:t> κοινότητας (</a:t>
            </a:r>
            <a:r>
              <a:rPr lang="el-GR" b="1" dirty="0" err="1" smtClean="0"/>
              <a:t>Kilpatrick</a:t>
            </a:r>
            <a:r>
              <a:rPr lang="el-GR" b="1" dirty="0" smtClean="0"/>
              <a:t>)</a:t>
            </a:r>
            <a:r>
              <a:rPr lang="el-GR" dirty="0" smtClean="0"/>
              <a:t>.</a:t>
            </a:r>
            <a:endParaRPr lang="el-GR" dirty="0"/>
          </a:p>
        </p:txBody>
      </p:sp>
    </p:spTree>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3">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2060"/>
      </a:hlink>
      <a:folHlink>
        <a:srgbClr val="70440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228</TotalTime>
  <Words>1772</Words>
  <Application>Microsoft Office PowerPoint</Application>
  <PresentationFormat>Προβολή στην οθόνη (4:3)</PresentationFormat>
  <Paragraphs>133</Paragraphs>
  <Slides>20</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Αστικό</vt:lpstr>
      <vt:lpstr>Διαφάνεια 1</vt:lpstr>
      <vt:lpstr>ΕΙΣΑΓΩΓΗ  ΣΤΗΝ ΚΑΙΝΗ ΔΙΑΘΗΚΗ</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Το κατά Ματθαίον Ευαγγέλιο</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ΚΑΙΝΗ ΔΙΑΘΗΚΗ</dc:title>
  <dc:creator>Δημήτριος</dc:creator>
  <cp:lastModifiedBy>ΣΩΤΗΡΗΣ</cp:lastModifiedBy>
  <cp:revision>39</cp:revision>
  <dcterms:created xsi:type="dcterms:W3CDTF">2010-11-08T23:16:59Z</dcterms:created>
  <dcterms:modified xsi:type="dcterms:W3CDTF">2015-07-21T12:52:16Z</dcterms:modified>
</cp:coreProperties>
</file>