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322" r:id="rId4"/>
    <p:sldId id="259" r:id="rId5"/>
    <p:sldId id="324" r:id="rId6"/>
    <p:sldId id="336" r:id="rId7"/>
    <p:sldId id="260" r:id="rId8"/>
    <p:sldId id="329" r:id="rId9"/>
    <p:sldId id="334" r:id="rId10"/>
    <p:sldId id="340" r:id="rId11"/>
    <p:sldId id="261" r:id="rId12"/>
    <p:sldId id="316" r:id="rId13"/>
    <p:sldId id="264" r:id="rId14"/>
    <p:sldId id="317" r:id="rId15"/>
    <p:sldId id="312" r:id="rId16"/>
    <p:sldId id="319" r:id="rId17"/>
    <p:sldId id="325" r:id="rId18"/>
    <p:sldId id="332" r:id="rId19"/>
    <p:sldId id="318" r:id="rId20"/>
    <p:sldId id="268" r:id="rId21"/>
    <p:sldId id="313" r:id="rId22"/>
    <p:sldId id="315" r:id="rId23"/>
    <p:sldId id="267" r:id="rId24"/>
    <p:sldId id="320" r:id="rId25"/>
    <p:sldId id="323" r:id="rId26"/>
    <p:sldId id="269" r:id="rId27"/>
    <p:sldId id="263" r:id="rId28"/>
    <p:sldId id="266" r:id="rId29"/>
    <p:sldId id="270" r:id="rId30"/>
    <p:sldId id="326" r:id="rId31"/>
    <p:sldId id="338" r:id="rId32"/>
    <p:sldId id="327" r:id="rId33"/>
    <p:sldId id="337" r:id="rId34"/>
    <p:sldId id="328" r:id="rId35"/>
    <p:sldId id="272" r:id="rId36"/>
    <p:sldId id="277" r:id="rId37"/>
    <p:sldId id="335" r:id="rId38"/>
    <p:sldId id="301" r:id="rId39"/>
    <p:sldId id="304" r:id="rId40"/>
    <p:sldId id="282" r:id="rId41"/>
    <p:sldId id="331" r:id="rId42"/>
    <p:sldId id="311" r:id="rId43"/>
    <p:sldId id="339"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E1AE22-A8B1-4685-8B6B-3C8A49289CF3}" type="datetimeFigureOut">
              <a:rPr lang="el-GR" smtClean="0"/>
              <a:pPr/>
              <a:t>11/4/2014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66ACE8-0A71-472A-AF24-1C4576F1D9C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75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63492"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63493"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63494"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C6DF7E0-23A8-420D-A580-B5260D88D0DE}" type="datetime1">
              <a:rPr lang="en-US" smtClean="0">
                <a:latin typeface="Arial" pitchFamily="34" charset="0"/>
              </a:rPr>
              <a:pPr fontAlgn="base">
                <a:spcBef>
                  <a:spcPct val="0"/>
                </a:spcBef>
                <a:spcAft>
                  <a:spcPct val="0"/>
                </a:spcAft>
                <a:defRPr/>
              </a:pPr>
              <a:t>4/11/2014</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27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68612"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68613"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68614"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29E8B34-7F95-4F76-B51F-F108EB81DEB5}" type="datetime1">
              <a:rPr lang="en-US" smtClean="0">
                <a:latin typeface="Arial" pitchFamily="34" charset="0"/>
              </a:rPr>
              <a:pPr fontAlgn="base">
                <a:spcBef>
                  <a:spcPct val="0"/>
                </a:spcBef>
                <a:spcAft>
                  <a:spcPct val="0"/>
                </a:spcAft>
                <a:defRPr/>
              </a:pPr>
              <a:t>4/11/2014</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7827"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7828" name="Rectangle 9"/>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3BAABE2-D26D-4557-BA52-00C269CF64BD}" type="datetime1">
              <a:rPr lang="en-US" smtClean="0">
                <a:latin typeface="Arial" pitchFamily="34" charset="0"/>
              </a:rPr>
              <a:pPr fontAlgn="base">
                <a:spcBef>
                  <a:spcPct val="0"/>
                </a:spcBef>
                <a:spcAft>
                  <a:spcPct val="0"/>
                </a:spcAft>
                <a:defRPr/>
              </a:pPr>
              <a:t>4/11/2014</a:t>
            </a:fld>
            <a:endParaRPr lang="en-US" smtClean="0">
              <a:latin typeface="Arial" pitchFamily="34" charset="0"/>
            </a:endParaRPr>
          </a:p>
        </p:txBody>
      </p:sp>
      <p:sp>
        <p:nvSpPr>
          <p:cNvPr id="819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latin typeface="Arial" pitchFamily="34" charset="0"/>
              </a:rPr>
              <a:t>Grafik: http://de.wikipedia.org/wiki/Datei:Meister_des_Book_of_Lindisfarne_001.jpg 4.11.2009</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885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74756"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4757"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4758"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EA3CE78-D831-4EB7-9FF8-8FC87EA05089}" type="datetime1">
              <a:rPr lang="en-US" smtClean="0">
                <a:latin typeface="Arial" pitchFamily="34" charset="0"/>
              </a:rPr>
              <a:pPr fontAlgn="base">
                <a:spcBef>
                  <a:spcPct val="0"/>
                </a:spcBef>
                <a:spcAft>
                  <a:spcPct val="0"/>
                </a:spcAft>
                <a:defRPr/>
              </a:pPr>
              <a:t>4/11/2014</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885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74756"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4757"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4758"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EA3CE78-D831-4EB7-9FF8-8FC87EA05089}" type="datetime1">
              <a:rPr lang="en-US" smtClean="0">
                <a:latin typeface="Arial" pitchFamily="34" charset="0"/>
              </a:rPr>
              <a:pPr fontAlgn="base">
                <a:spcBef>
                  <a:spcPct val="0"/>
                </a:spcBef>
                <a:spcAft>
                  <a:spcPct val="0"/>
                </a:spcAft>
                <a:defRPr/>
              </a:pPr>
              <a:t>4/11/2014</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31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89092"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89093"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89094"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2E0AC9E-47AA-4089-8711-7F718C3DA075}" type="datetime1">
              <a:rPr lang="en-US" smtClean="0">
                <a:latin typeface="Arial" pitchFamily="34" charset="0"/>
              </a:rPr>
              <a:pPr fontAlgn="base">
                <a:spcBef>
                  <a:spcPct val="0"/>
                </a:spcBef>
                <a:spcAft>
                  <a:spcPct val="0"/>
                </a:spcAft>
                <a:defRPr/>
              </a:pPr>
              <a:t>4/11/2014</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B1D141-4AB2-4725-986A-5406A3BAB3B5}" type="slidenum">
              <a:rPr lang="de-DE" smtClean="0">
                <a:latin typeface="Arial" pitchFamily="34" charset="0"/>
              </a:rPr>
              <a:pPr fontAlgn="base">
                <a:spcBef>
                  <a:spcPct val="0"/>
                </a:spcBef>
                <a:spcAft>
                  <a:spcPct val="0"/>
                </a:spcAft>
                <a:defRPr/>
              </a:pPr>
              <a:t>42</a:t>
            </a:fld>
            <a:endParaRPr lang="de-DE" smtClean="0">
              <a:latin typeface="Arial"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08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76804"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6805"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6806"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DB13346-1566-4595-B0B6-0763D5BEDA30}" type="datetime1">
              <a:rPr lang="en-US" smtClean="0">
                <a:latin typeface="Arial" pitchFamily="34" charset="0"/>
              </a:rPr>
              <a:pPr fontAlgn="base">
                <a:spcBef>
                  <a:spcPct val="0"/>
                </a:spcBef>
                <a:spcAft>
                  <a:spcPct val="0"/>
                </a:spcAft>
                <a:defRPr/>
              </a:pPr>
              <a:t>4/11/2014</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6553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65540" name="Rectangle 9"/>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A3D9D69-9F62-43C0-B0F1-D5AEFDB366D7}" type="datetime1">
              <a:rPr lang="en-US" smtClean="0">
                <a:latin typeface="Arial" pitchFamily="34" charset="0"/>
              </a:rPr>
              <a:pPr fontAlgn="base">
                <a:spcBef>
                  <a:spcPct val="0"/>
                </a:spcBef>
                <a:spcAft>
                  <a:spcPct val="0"/>
                </a:spcAft>
                <a:defRPr/>
              </a:pPr>
              <a:t>4/11/2014</a:t>
            </a:fld>
            <a:endParaRPr lang="en-US" smtClean="0">
              <a:latin typeface="Arial" pitchFamily="34" charset="0"/>
            </a:endParaRPr>
          </a:p>
        </p:txBody>
      </p:sp>
      <p:sp>
        <p:nvSpPr>
          <p:cNvPr id="696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latin typeface="Arial" pitchFamily="34" charset="0"/>
              </a:rPr>
              <a:t>Grafik: http://de.wikipedia.org/wiki/Datei:Meister_des_Book_of_Lindisfarne_001.jpg 4.11.2009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577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71684"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1685"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1686"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359728E-A2F9-4985-B817-AE89B9448557}" type="datetime1">
              <a:rPr lang="en-US" smtClean="0">
                <a:latin typeface="Arial" pitchFamily="34" charset="0"/>
              </a:rPr>
              <a:pPr fontAlgn="base">
                <a:spcBef>
                  <a:spcPct val="0"/>
                </a:spcBef>
                <a:spcAft>
                  <a:spcPct val="0"/>
                </a:spcAft>
                <a:defRPr/>
              </a:pPr>
              <a:t>4/11/2014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8371" name="2 - Θέση σημειώσεων"/>
          <p:cNvSpPr>
            <a:spLocks noGrp="1"/>
          </p:cNvSpPr>
          <p:nvPr>
            <p:ph type="body" idx="1"/>
          </p:nvPr>
        </p:nvSpPr>
        <p:spPr bwMode="auto"/>
        <p:txBody>
          <a:bodyPr wrap="square" numCol="1" anchor="t" anchorCtr="0" compatLnSpc="1">
            <a:prstTxWarp prst="textNoShape">
              <a:avLst/>
            </a:prstTxWarp>
          </a:bodyPr>
          <a:lstStyle/>
          <a:p>
            <a:pPr eaLnBrk="1" fontAlgn="auto" hangingPunct="1">
              <a:spcBef>
                <a:spcPct val="0"/>
              </a:spcBef>
              <a:spcAft>
                <a:spcPts val="0"/>
              </a:spcAft>
              <a:defRPr/>
            </a:pPr>
            <a:r>
              <a:rPr lang="el-GR" dirty="0" smtClean="0"/>
              <a:t>8.2 </a:t>
            </a:r>
            <a:r>
              <a:rPr lang="el-GR" dirty="0" err="1" smtClean="0"/>
              <a:t>Μηδὲ</a:t>
            </a:r>
            <a:r>
              <a:rPr lang="el-GR" dirty="0" smtClean="0"/>
              <a:t> </a:t>
            </a:r>
            <a:r>
              <a:rPr lang="el-GR" dirty="0" err="1" smtClean="0"/>
              <a:t>προσεύχεσθε</a:t>
            </a:r>
            <a:r>
              <a:rPr lang="el-GR" dirty="0" smtClean="0"/>
              <a:t> </a:t>
            </a:r>
            <a:r>
              <a:rPr lang="el-GR" dirty="0" err="1" smtClean="0"/>
              <a:t>ὡς</a:t>
            </a:r>
            <a:r>
              <a:rPr lang="el-GR" dirty="0" smtClean="0"/>
              <a:t> </a:t>
            </a:r>
            <a:r>
              <a:rPr lang="el-GR" dirty="0" err="1" smtClean="0"/>
              <a:t>οἱ</a:t>
            </a:r>
            <a:r>
              <a:rPr lang="el-GR" dirty="0" smtClean="0"/>
              <a:t> </a:t>
            </a:r>
            <a:r>
              <a:rPr lang="el-GR" dirty="0" err="1" smtClean="0"/>
              <a:t>ὑποκριταί͵</a:t>
            </a:r>
            <a:r>
              <a:rPr lang="el-GR" dirty="0" smtClean="0"/>
              <a:t> </a:t>
            </a:r>
            <a:r>
              <a:rPr lang="el-GR" dirty="0" err="1" smtClean="0"/>
              <a:t>ἀλλ΄</a:t>
            </a:r>
            <a:r>
              <a:rPr lang="el-GR" dirty="0" smtClean="0"/>
              <a:t> </a:t>
            </a:r>
            <a:r>
              <a:rPr lang="el-GR" dirty="0" err="1" smtClean="0"/>
              <a:t>ὡς</a:t>
            </a:r>
            <a:r>
              <a:rPr lang="el-GR" dirty="0" smtClean="0"/>
              <a:t> </a:t>
            </a:r>
            <a:r>
              <a:rPr lang="el-GR" dirty="0" err="1" smtClean="0"/>
              <a:t>ἐκέλευσεν</a:t>
            </a:r>
            <a:r>
              <a:rPr lang="el-GR" dirty="0" smtClean="0"/>
              <a:t> ὁ </a:t>
            </a:r>
            <a:r>
              <a:rPr lang="el-GR" cap="all" dirty="0" err="1" smtClean="0"/>
              <a:t>κ</a:t>
            </a:r>
            <a:r>
              <a:rPr lang="el-GR" dirty="0" err="1" smtClean="0"/>
              <a:t>ύριος</a:t>
            </a:r>
            <a:r>
              <a:rPr lang="el-GR" dirty="0" smtClean="0"/>
              <a:t> </a:t>
            </a:r>
            <a:r>
              <a:rPr lang="el-GR" dirty="0" err="1" smtClean="0"/>
              <a:t>ἐν</a:t>
            </a:r>
            <a:r>
              <a:rPr lang="el-GR" dirty="0" smtClean="0"/>
              <a:t> </a:t>
            </a:r>
            <a:r>
              <a:rPr lang="el-GR" dirty="0" err="1" smtClean="0"/>
              <a:t>τῷ</a:t>
            </a:r>
            <a:r>
              <a:rPr lang="el-GR" dirty="0" smtClean="0"/>
              <a:t> </a:t>
            </a:r>
            <a:r>
              <a:rPr lang="el-GR" dirty="0" err="1" smtClean="0"/>
              <a:t>εὐαγγελίῳ</a:t>
            </a:r>
            <a:r>
              <a:rPr lang="el-GR" dirty="0" smtClean="0"/>
              <a:t> </a:t>
            </a:r>
            <a:r>
              <a:rPr lang="el-GR" dirty="0" err="1" smtClean="0"/>
              <a:t>αὐτοῦ͵</a:t>
            </a:r>
            <a:r>
              <a:rPr lang="el-GR" dirty="0" smtClean="0"/>
              <a:t> </a:t>
            </a:r>
            <a:r>
              <a:rPr lang="el-GR" dirty="0" err="1" smtClean="0"/>
              <a:t>οὕτως</a:t>
            </a:r>
            <a:r>
              <a:rPr lang="el-GR" dirty="0" smtClean="0"/>
              <a:t> </a:t>
            </a:r>
            <a:r>
              <a:rPr lang="el-GR" dirty="0" err="1" smtClean="0"/>
              <a:t>προσεύχεσθε</a:t>
            </a:r>
            <a:r>
              <a:rPr lang="el-GR" dirty="0" smtClean="0"/>
              <a:t>· 8.3 </a:t>
            </a:r>
            <a:r>
              <a:rPr lang="el-GR" dirty="0" err="1" smtClean="0"/>
              <a:t>Τρὶς</a:t>
            </a:r>
            <a:r>
              <a:rPr lang="el-GR" dirty="0" smtClean="0"/>
              <a:t> </a:t>
            </a:r>
            <a:r>
              <a:rPr lang="el-GR" dirty="0" err="1" smtClean="0"/>
              <a:t>τῆς</a:t>
            </a:r>
            <a:r>
              <a:rPr lang="el-GR" dirty="0" smtClean="0"/>
              <a:t> </a:t>
            </a:r>
            <a:r>
              <a:rPr lang="el-GR" dirty="0" err="1" smtClean="0"/>
              <a:t>ἡμέρας</a:t>
            </a:r>
            <a:r>
              <a:rPr lang="el-GR" dirty="0" smtClean="0"/>
              <a:t> </a:t>
            </a:r>
            <a:r>
              <a:rPr lang="el-GR" dirty="0" err="1" smtClean="0"/>
              <a:t>οὕτω</a:t>
            </a:r>
            <a:r>
              <a:rPr lang="el-GR" dirty="0" smtClean="0"/>
              <a:t> </a:t>
            </a:r>
            <a:r>
              <a:rPr lang="el-GR" dirty="0" err="1" smtClean="0"/>
              <a:t>προσεύχεσθε</a:t>
            </a:r>
            <a:r>
              <a:rPr lang="el-GR" dirty="0" smtClean="0"/>
              <a:t>.</a:t>
            </a:r>
          </a:p>
          <a:p>
            <a:pPr eaLnBrk="1" fontAlgn="auto" hangingPunct="1">
              <a:spcBef>
                <a:spcPct val="0"/>
              </a:spcBef>
              <a:spcAft>
                <a:spcPts val="0"/>
              </a:spcAft>
              <a:defRPr/>
            </a:pPr>
            <a:endParaRPr lang="el-GR" dirty="0" smtClean="0">
              <a:latin typeface="Arial" charset="0"/>
            </a:endParaRPr>
          </a:p>
        </p:txBody>
      </p:sp>
      <p:sp>
        <p:nvSpPr>
          <p:cNvPr id="66564"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66565"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66566"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69CCB8F-90EE-4146-957B-38AB372E64D8}" type="datetime1">
              <a:rPr lang="en-US" smtClean="0">
                <a:latin typeface="Arial" pitchFamily="34" charset="0"/>
              </a:rPr>
              <a:pPr fontAlgn="base">
                <a:spcBef>
                  <a:spcPct val="0"/>
                </a:spcBef>
                <a:spcAft>
                  <a:spcPct val="0"/>
                </a:spcAft>
                <a:defRPr/>
              </a:pPr>
              <a:t>4/11/2014</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37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69636"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69637"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69638"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7E1A30B-AB8F-4AE0-AA34-9A31C25EAD8E}" type="datetime1">
              <a:rPr lang="en-US" smtClean="0">
                <a:latin typeface="Arial" pitchFamily="34" charset="0"/>
              </a:rPr>
              <a:pPr fontAlgn="base">
                <a:spcBef>
                  <a:spcPct val="0"/>
                </a:spcBef>
                <a:spcAft>
                  <a:spcPct val="0"/>
                </a:spcAft>
                <a:defRPr/>
              </a:pPr>
              <a:t>4/11/2014</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78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73732"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3733"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3734"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3643C09-FD61-4B8A-81E2-D0CC8D99ADF4}" type="datetime1">
              <a:rPr lang="en-US" smtClean="0">
                <a:latin typeface="Arial" pitchFamily="34" charset="0"/>
              </a:rPr>
              <a:pPr fontAlgn="base">
                <a:spcBef>
                  <a:spcPct val="0"/>
                </a:spcBef>
                <a:spcAft>
                  <a:spcPct val="0"/>
                </a:spcAft>
                <a:defRPr/>
              </a:pPr>
              <a:t>4/11/2014</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2707"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2708" name="Rectangle 9"/>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72B4A88-F824-4240-936B-7F9712822A53}" type="datetime1">
              <a:rPr lang="en-US" smtClean="0">
                <a:latin typeface="Arial" pitchFamily="34" charset="0"/>
              </a:rPr>
              <a:pPr fontAlgn="base">
                <a:spcBef>
                  <a:spcPct val="0"/>
                </a:spcBef>
                <a:spcAft>
                  <a:spcPct val="0"/>
                </a:spcAft>
                <a:defRPr/>
              </a:pPr>
              <a:t>4/11/2014</a:t>
            </a:fld>
            <a:endParaRPr lang="en-US" smtClean="0">
              <a:latin typeface="Arial" pitchFamily="34" charset="0"/>
            </a:endParaRPr>
          </a:p>
        </p:txBody>
      </p:sp>
      <p:sp>
        <p:nvSpPr>
          <p:cNvPr id="768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latin typeface="Arial" pitchFamily="34" charset="0"/>
              </a:rPr>
              <a:t>Grafik: http://de.wikipedia.org/wiki/Datei:Meister_des_Book_of_Lindisfarne_001.jpg 4.11.2009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168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67588"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67589"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67590"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D0B6AD0-C04A-4E28-B91A-5081BB6DD584}" type="datetime1">
              <a:rPr lang="en-US" smtClean="0">
                <a:latin typeface="Arial" pitchFamily="34" charset="0"/>
              </a:rPr>
              <a:pPr fontAlgn="base">
                <a:spcBef>
                  <a:spcPct val="0"/>
                </a:spcBef>
                <a:spcAft>
                  <a:spcPct val="0"/>
                </a:spcAft>
                <a:defRPr/>
              </a:pPr>
              <a:t>4/11/2014</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34E16B7-51FF-45EE-8279-F4A5983A5041}" type="datetimeFigureOut">
              <a:rPr lang="el-GR" smtClean="0"/>
              <a:pPr/>
              <a:t>11/4/2014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A036D44-C183-49B2-96FE-1A0F981C077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34E16B7-51FF-45EE-8279-F4A5983A5041}" type="datetimeFigureOut">
              <a:rPr lang="el-GR" smtClean="0"/>
              <a:pPr/>
              <a:t>11/4/2014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A036D44-C183-49B2-96FE-1A0F981C077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34E16B7-51FF-45EE-8279-F4A5983A5041}" type="datetimeFigureOut">
              <a:rPr lang="el-GR" smtClean="0"/>
              <a:pPr/>
              <a:t>11/4/2014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A036D44-C183-49B2-96FE-1A0F981C077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34E16B7-51FF-45EE-8279-F4A5983A5041}" type="datetimeFigureOut">
              <a:rPr lang="el-GR" smtClean="0"/>
              <a:pPr/>
              <a:t>11/4/2014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A036D44-C183-49B2-96FE-1A0F981C077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34E16B7-51FF-45EE-8279-F4A5983A5041}" type="datetimeFigureOut">
              <a:rPr lang="el-GR" smtClean="0"/>
              <a:pPr/>
              <a:t>11/4/2014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A036D44-C183-49B2-96FE-1A0F981C077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34E16B7-51FF-45EE-8279-F4A5983A5041}" type="datetimeFigureOut">
              <a:rPr lang="el-GR" smtClean="0"/>
              <a:pPr/>
              <a:t>11/4/2014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A036D44-C183-49B2-96FE-1A0F981C077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34E16B7-51FF-45EE-8279-F4A5983A5041}" type="datetimeFigureOut">
              <a:rPr lang="el-GR" smtClean="0"/>
              <a:pPr/>
              <a:t>11/4/2014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A036D44-C183-49B2-96FE-1A0F981C077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34E16B7-51FF-45EE-8279-F4A5983A5041}" type="datetimeFigureOut">
              <a:rPr lang="el-GR" smtClean="0"/>
              <a:pPr/>
              <a:t>11/4/2014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A036D44-C183-49B2-96FE-1A0F981C077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34E16B7-51FF-45EE-8279-F4A5983A5041}" type="datetimeFigureOut">
              <a:rPr lang="el-GR" smtClean="0"/>
              <a:pPr/>
              <a:t>11/4/2014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A036D44-C183-49B2-96FE-1A0F981C077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34E16B7-51FF-45EE-8279-F4A5983A5041}" type="datetimeFigureOut">
              <a:rPr lang="el-GR" smtClean="0"/>
              <a:pPr/>
              <a:t>11/4/2014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A036D44-C183-49B2-96FE-1A0F981C077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34E16B7-51FF-45EE-8279-F4A5983A5041}" type="datetimeFigureOut">
              <a:rPr lang="el-GR" smtClean="0"/>
              <a:pPr/>
              <a:t>11/4/2014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A036D44-C183-49B2-96FE-1A0F981C077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E16B7-51FF-45EE-8279-F4A5983A5041}" type="datetimeFigureOut">
              <a:rPr lang="el-GR" smtClean="0"/>
              <a:pPr/>
              <a:t>11/4/2014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36D44-C183-49B2-96FE-1A0F981C077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lueletterbible.org/lang/lexicon/lexicon.cfm?Strongs=H8199&amp;t=KJV"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Josephu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de.wikipedia.org/wiki/Hebr%C3%A4ische_Sprach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Tiberian_vocalization" TargetMode="External"/><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hyperlink" Target="http://en.wikipedia.org/wiki/Meritamen"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hyperlink" Target="http://en.wikipedia.org/wiki/Tzaraat" TargetMode="External"/><Relationship Id="rId4" Type="http://schemas.openxmlformats.org/officeDocument/2006/relationships/hyperlink" Target="http://en.wikipedia.org/wiki/Lashon_har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Passover_Seder" TargetMode="External"/><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en.wikipedia.org/wiki/Leviathan" TargetMode="External"/><Relationship Id="rId5" Type="http://schemas.openxmlformats.org/officeDocument/2006/relationships/hyperlink" Target="http://en.wikipedia.org/wiki/Behemoth" TargetMode="External"/><Relationship Id="rId4" Type="http://schemas.openxmlformats.org/officeDocument/2006/relationships/hyperlink" Target="http://en.wikipedia.org/wiki/Ziz"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en.wikipedia.org/wiki/File:He-Purim.og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539750" y="1700213"/>
            <a:ext cx="7772400" cy="1944687"/>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algn="ctr" fontAlgn="auto">
              <a:spcBef>
                <a:spcPts val="0"/>
              </a:spcBef>
              <a:spcAft>
                <a:spcPts val="0"/>
              </a:spcAft>
              <a:defRPr/>
            </a:pPr>
            <a:r>
              <a:rPr lang="el-GR" sz="4800" b="1" dirty="0" smtClean="0">
                <a:solidFill>
                  <a:schemeClr val="tx2"/>
                </a:solidFill>
                <a:latin typeface="Palatino Linotype" pitchFamily="18" charset="0"/>
                <a:ea typeface="+mj-ea"/>
                <a:cs typeface="+mj-cs"/>
              </a:rPr>
              <a:t>ΟΙ ΠΡΟΦΗΤΙΣΣΕΣ</a:t>
            </a: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p:txBody>
      </p:sp>
      <p:sp>
        <p:nvSpPr>
          <p:cNvPr id="7" name="6 - TextBox"/>
          <p:cNvSpPr txBox="1"/>
          <p:nvPr/>
        </p:nvSpPr>
        <p:spPr>
          <a:xfrm>
            <a:off x="927100" y="692150"/>
            <a:ext cx="7289800" cy="1970088"/>
          </a:xfrm>
          <a:prstGeom prst="rect">
            <a:avLst/>
          </a:prstGeom>
          <a:noFill/>
        </p:spPr>
        <p:txBody>
          <a:bodyPr wrap="none">
            <a:spAutoFit/>
          </a:bodyPr>
          <a:lstStyle/>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ΣΩΤΗΡΙΟΣ Σ. ΔΕΣΠΟΤΗΣ</a:t>
            </a:r>
          </a:p>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ΑΝΑΠΛ. ΚΑΘΗΓΗΤΗΣ ΠΑΝΕΠΙΣΤΗΜΙΟΥ ΑΘΗΝΩΝ</a:t>
            </a:r>
          </a:p>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 </a:t>
            </a:r>
          </a:p>
          <a:p>
            <a:pPr algn="ctr" fontAlgn="auto">
              <a:spcBef>
                <a:spcPts val="0"/>
              </a:spcBef>
              <a:spcAft>
                <a:spcPts val="0"/>
              </a:spcAft>
              <a:defRPr/>
            </a:pPr>
            <a:endParaRPr lang="el-GR" b="1" dirty="0">
              <a:solidFill>
                <a:schemeClr val="bg1"/>
              </a:solidFill>
              <a:latin typeface="+mn-lt"/>
              <a:cs typeface="+mn-cs"/>
            </a:endParaRPr>
          </a:p>
          <a:p>
            <a:pPr algn="just" fontAlgn="auto">
              <a:spcBef>
                <a:spcPts val="0"/>
              </a:spcBef>
              <a:spcAft>
                <a:spcPts val="0"/>
              </a:spcAft>
              <a:defRPr/>
            </a:pPr>
            <a:endParaRPr lang="el-GR" dirty="0">
              <a:latin typeface="+mn-lt"/>
              <a:cs typeface="+mn-cs"/>
            </a:endParaRPr>
          </a:p>
        </p:txBody>
      </p:sp>
      <p:pic>
        <p:nvPicPr>
          <p:cNvPr id="4098" name="Picture 2"/>
          <p:cNvPicPr>
            <a:picLocks noChangeAspect="1" noChangeArrowheads="1"/>
          </p:cNvPicPr>
          <p:nvPr/>
        </p:nvPicPr>
        <p:blipFill>
          <a:blip r:embed="rId3" cstate="print"/>
          <a:srcRect/>
          <a:stretch>
            <a:fillRect/>
          </a:stretch>
        </p:blipFill>
        <p:spPr bwMode="auto">
          <a:xfrm>
            <a:off x="2459204" y="3212976"/>
            <a:ext cx="3857097" cy="340800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rot="10800000" flipV="1">
            <a:off x="107503" y="362853"/>
            <a:ext cx="8856984" cy="6370975"/>
          </a:xfrm>
          <a:prstGeom prst="rect">
            <a:avLst/>
          </a:prstGeom>
          <a:noFill/>
          <a:ln w="9525">
            <a:noFill/>
            <a:miter lim="800000"/>
            <a:headEnd/>
            <a:tailEnd/>
          </a:ln>
        </p:spPr>
        <p:txBody>
          <a:bodyPr wrap="square" anchor="ctr">
            <a:spAutoFit/>
          </a:bodyPr>
          <a:lstStyle/>
          <a:p>
            <a:pPr algn="ctr"/>
            <a:r>
              <a:rPr lang="el-GR" sz="1200" b="1" dirty="0" smtClean="0"/>
              <a:t>ΠΡΟΦΗΤΕΣ (Π. Κανελλόπουλος)</a:t>
            </a:r>
          </a:p>
          <a:p>
            <a:pPr algn="just"/>
            <a:r>
              <a:rPr lang="el-GR" sz="1100" dirty="0" smtClean="0"/>
              <a:t>Μόνον ο Ισραήλ γέννησε πνεύματα σαν τον Δαυίδ, τον Ησαΐα, τον Ιερεμία, τον Ιεζεκιήλ. Ο Ισραήλ ήταν λαός μεγάλων παθημάτων. Λιμοί, λοιμοί, καταποντισμοί, επιδρομές αλλοφύλων, πολιορκίες και ήττες, μετοικεσίες και εξανδραποδισμοί — και </a:t>
            </a:r>
            <a:r>
              <a:rPr lang="el-GR" sz="1100" dirty="0" err="1" smtClean="0"/>
              <a:t>όλ</a:t>
            </a:r>
            <a:r>
              <a:rPr lang="el-GR" sz="1100" dirty="0" smtClean="0"/>
              <a:t>' αυτά πλάι στην έρημο, τη νεκρή φύση, και πλάι στη νεκρή θάλασσα— χαρακτηρίζουν τη ζωή του Ισραήλ. Ίσως γι' αυτό και ο Κύριος των Δυνάμεων στάθηκε πιο πολύ κοντά του. Και μιλούσε στους προφήτες του Ισραήλ. Τους μιλούσε τάχα στ' αλήθεια; Οι ίδιοι πίστευ­αν ότι τον άκουγαν. Ναι, αναμφίβολο είναι ότι το πί­στευαν. Δεν είχε, ίσως, γεννηθεί ακόμα τότε η αμφιβολία. Δεν είχε πάντως γεννηθεί ως καθεστώς ψυχής ή ως μέθοδος. Δεν υπάρχουν τεχνάσματα στα λόγια ή στις κραυγές των προφητών.  Μονάχα όποιος πιστεύει ότι του μιλάει ο Θεός μπορεί να μιλήσει ή να οργισθεί ή να θρηνήσει όπως μίλησαν, οργίσθηκαν και θρήνησαν οι προφήτες. Η γλώσσα τους είναι ταυτόχρονα σκληρή και τρυφερή. Την ώρα που οργίζονταν οι προφήτες ή που μεταφέρουν του ορ­γισμένου θεού τους λόγους, συνδυάζουν τη σκληρή λέξη και σκέψη με τις πιο απαλές παρομοιώσεις, με την άμπελο, με τους ελαιώνες, με τους κέδρους, με τα κρίνα, με τα χελιδόνια, με τα περιστέρια, με τα πρόβατα. «</a:t>
            </a:r>
            <a:r>
              <a:rPr lang="el-GR" sz="1100" b="1" i="1" dirty="0" err="1" smtClean="0"/>
              <a:t>Ευφράνθητι</a:t>
            </a:r>
            <a:r>
              <a:rPr lang="el-GR" sz="1100" b="1" i="1" dirty="0" smtClean="0"/>
              <a:t>, έρημος διψώσα</a:t>
            </a:r>
            <a:r>
              <a:rPr lang="el-GR" sz="1100" dirty="0" smtClean="0"/>
              <a:t>», λέει ο Ησαΐας, «</a:t>
            </a:r>
            <a:r>
              <a:rPr lang="el-GR" sz="1100" dirty="0" err="1" smtClean="0"/>
              <a:t>αγαλλιάσθω</a:t>
            </a:r>
            <a:r>
              <a:rPr lang="el-GR" sz="1100" dirty="0" smtClean="0"/>
              <a:t> έρημος και </a:t>
            </a:r>
            <a:r>
              <a:rPr lang="el-GR" sz="1100" dirty="0" err="1" smtClean="0"/>
              <a:t>ανθήτω</a:t>
            </a:r>
            <a:r>
              <a:rPr lang="el-GR" sz="1100" dirty="0" smtClean="0"/>
              <a:t> ως κρίνον». Και λέει ο Θεός με τα χείλη του Ησαΐα: «</a:t>
            </a:r>
            <a:r>
              <a:rPr lang="el-GR" sz="1100" dirty="0" err="1" smtClean="0"/>
              <a:t>θήσω</a:t>
            </a:r>
            <a:r>
              <a:rPr lang="el-GR" sz="1100" dirty="0" smtClean="0"/>
              <a:t> εις την </a:t>
            </a:r>
            <a:r>
              <a:rPr lang="el-GR" sz="1100" dirty="0" err="1" smtClean="0"/>
              <a:t>άνυδρον</a:t>
            </a:r>
            <a:r>
              <a:rPr lang="el-GR" sz="1100" dirty="0" smtClean="0"/>
              <a:t> </a:t>
            </a:r>
            <a:r>
              <a:rPr lang="el-GR" sz="1100" dirty="0" err="1" smtClean="0"/>
              <a:t>γην</a:t>
            </a:r>
            <a:r>
              <a:rPr lang="el-GR" sz="1100" dirty="0" smtClean="0"/>
              <a:t> </a:t>
            </a:r>
            <a:r>
              <a:rPr lang="el-GR" sz="1100" dirty="0" err="1" smtClean="0"/>
              <a:t>κέδρον</a:t>
            </a:r>
            <a:r>
              <a:rPr lang="el-GR" sz="1100" dirty="0" smtClean="0"/>
              <a:t> και </a:t>
            </a:r>
            <a:r>
              <a:rPr lang="el-GR" sz="1100" dirty="0" err="1" smtClean="0"/>
              <a:t>πύξον</a:t>
            </a:r>
            <a:r>
              <a:rPr lang="el-GR" sz="1100" dirty="0" smtClean="0"/>
              <a:t> και </a:t>
            </a:r>
            <a:r>
              <a:rPr lang="el-GR" sz="1100" dirty="0" err="1" smtClean="0"/>
              <a:t>μυρσίνην</a:t>
            </a:r>
            <a:r>
              <a:rPr lang="el-GR" sz="1100" dirty="0" smtClean="0"/>
              <a:t> και </a:t>
            </a:r>
            <a:r>
              <a:rPr lang="el-GR" sz="1100" dirty="0" err="1" smtClean="0"/>
              <a:t>κυπάρισσον</a:t>
            </a:r>
            <a:r>
              <a:rPr lang="el-GR" sz="1100" dirty="0" smtClean="0"/>
              <a:t> και </a:t>
            </a:r>
            <a:r>
              <a:rPr lang="el-GR" sz="1100" dirty="0" err="1" smtClean="0"/>
              <a:t>λεύκην</a:t>
            </a:r>
            <a:r>
              <a:rPr lang="el-GR" sz="1100" dirty="0" smtClean="0"/>
              <a:t>, ίνα </a:t>
            </a:r>
            <a:r>
              <a:rPr lang="el-GR" sz="1100" dirty="0" err="1" smtClean="0"/>
              <a:t>ίδωσι</a:t>
            </a:r>
            <a:r>
              <a:rPr lang="el-GR" sz="1100" dirty="0" smtClean="0"/>
              <a:t> και γνώσι και </a:t>
            </a:r>
            <a:r>
              <a:rPr lang="el-GR" sz="1100" dirty="0" err="1" smtClean="0"/>
              <a:t>εννοηθώσι</a:t>
            </a:r>
            <a:r>
              <a:rPr lang="el-GR" sz="1100" dirty="0" smtClean="0"/>
              <a:t> και </a:t>
            </a:r>
            <a:r>
              <a:rPr lang="el-GR" sz="1100" dirty="0" err="1" smtClean="0"/>
              <a:t>επιστώνται</a:t>
            </a:r>
            <a:r>
              <a:rPr lang="el-GR" sz="1100" dirty="0" smtClean="0"/>
              <a:t> άμα, ότι χειρ Κυρίου εποίησε ταύτα...».</a:t>
            </a:r>
          </a:p>
          <a:p>
            <a:pPr algn="just"/>
            <a:r>
              <a:rPr lang="el-GR" sz="1100" dirty="0" smtClean="0"/>
              <a:t> </a:t>
            </a:r>
          </a:p>
          <a:p>
            <a:pPr algn="just"/>
            <a:r>
              <a:rPr lang="el-GR" sz="1100" dirty="0" smtClean="0"/>
              <a:t>Και </a:t>
            </a:r>
            <a:r>
              <a:rPr lang="el-GR" sz="1100" dirty="0" err="1" smtClean="0"/>
              <a:t>μεσ</a:t>
            </a:r>
            <a:r>
              <a:rPr lang="el-GR" sz="1100" dirty="0" smtClean="0"/>
              <a:t>' στην πιο μεγάλη οργή του λέει ο Κύριος στον Ιεζεκιήλ με μιαν άφταστη τρυφερότητα και θλίψη: «και διεσπάρη τα πρόβατα μου εν </a:t>
            </a:r>
            <a:r>
              <a:rPr lang="el-GR" sz="1100" dirty="0" err="1" smtClean="0"/>
              <a:t>παντί</a:t>
            </a:r>
            <a:r>
              <a:rPr lang="el-GR" sz="1100" dirty="0" smtClean="0"/>
              <a:t> </a:t>
            </a:r>
            <a:r>
              <a:rPr lang="el-GR" sz="1100" dirty="0" err="1" smtClean="0"/>
              <a:t>ορεί</a:t>
            </a:r>
            <a:r>
              <a:rPr lang="el-GR" sz="1100" dirty="0" smtClean="0"/>
              <a:t> και επί παν </a:t>
            </a:r>
            <a:r>
              <a:rPr lang="el-GR" sz="1100" dirty="0" err="1" smtClean="0"/>
              <a:t>βουνόν</a:t>
            </a:r>
            <a:r>
              <a:rPr lang="el-GR" sz="1100" dirty="0" smtClean="0"/>
              <a:t> </a:t>
            </a:r>
            <a:r>
              <a:rPr lang="el-GR" sz="1100" dirty="0" err="1" smtClean="0"/>
              <a:t>υψηλόν</a:t>
            </a:r>
            <a:r>
              <a:rPr lang="el-GR" sz="1100" dirty="0" smtClean="0"/>
              <a:t> και επί προσώπου πάσης της γης διεσπάρη, και ουκ ην ο </a:t>
            </a:r>
            <a:r>
              <a:rPr lang="el-GR" sz="1100" dirty="0" err="1" smtClean="0"/>
              <a:t>εκζητών</a:t>
            </a:r>
            <a:r>
              <a:rPr lang="el-GR" sz="1100" dirty="0" smtClean="0"/>
              <a:t> ουδέ ο αποστρέφω ν». Ναι, η ψυχή των προφητών είναι γε­μάτη θλίψη και τρυφερότητα, κι όταν ακόμα ο νους τους είναι γεμάτος οργή. Η </a:t>
            </a:r>
            <a:r>
              <a:rPr lang="el-GR" sz="1100" dirty="0" err="1" smtClean="0"/>
              <a:t>θλίψη—η</a:t>
            </a:r>
            <a:r>
              <a:rPr lang="el-GR" sz="1100" dirty="0" smtClean="0"/>
              <a:t> μόνιμη, βαθειά και ακατάλυτη θλίψη —είναι το μεγάλο γεγονός </a:t>
            </a:r>
            <a:r>
              <a:rPr lang="el-GR" sz="1100" dirty="0" err="1" smtClean="0"/>
              <a:t>μεσ</a:t>
            </a:r>
            <a:r>
              <a:rPr lang="el-GR" sz="1100" dirty="0" smtClean="0"/>
              <a:t>' στην ψυχή των προφητών. Η θλίψη σώζει τον άν­θρωπο, Η θλίψη είναι το «</a:t>
            </a:r>
            <a:r>
              <a:rPr lang="el-GR" sz="1100" dirty="0" err="1" smtClean="0"/>
              <a:t>σωτήριον</a:t>
            </a:r>
            <a:r>
              <a:rPr lang="el-GR" sz="1100" dirty="0" smtClean="0"/>
              <a:t>». Τον σώζει από καθετί που είναι </a:t>
            </a:r>
            <a:r>
              <a:rPr lang="el-GR" sz="1100" dirty="0" err="1" smtClean="0"/>
              <a:t>λιγώτερο</a:t>
            </a:r>
            <a:r>
              <a:rPr lang="el-GR" sz="1100" dirty="0" smtClean="0"/>
              <a:t> από τον εαυτό του. Ται­ριασμένη με τη θλίψη, γίνεται η κάθε μας σκέψη και πράξη καλύτερη, αφθονότερη, καθαρότερη.</a:t>
            </a:r>
          </a:p>
          <a:p>
            <a:pPr algn="just"/>
            <a:r>
              <a:rPr lang="el-GR" sz="1100" dirty="0" smtClean="0"/>
              <a:t> </a:t>
            </a:r>
          </a:p>
          <a:p>
            <a:pPr algn="just"/>
            <a:r>
              <a:rPr lang="el-GR" sz="1100" dirty="0" smtClean="0"/>
              <a:t>Ο λαός του Ισραήλ, αφού τον παίδεψαν και τον προετοίμασαν οι προφήτες, άνθεξε σε </a:t>
            </a:r>
            <a:r>
              <a:rPr lang="el-GR" sz="1100" dirty="0" err="1" smtClean="0"/>
              <a:t>ό,τι</a:t>
            </a:r>
            <a:r>
              <a:rPr lang="el-GR" sz="1100" dirty="0" smtClean="0"/>
              <a:t> δε θ' άντεχε κανένας άλλος λαός. Τον πήραν οι άνεμοι και τον εσκόρπισαν. Οι βασιλείς του έγιναν ζητιάνοι και οι παρθένες του μαράζωσαν. Θρηνεί ο Ιερεμίας: «Και </a:t>
            </a:r>
            <a:r>
              <a:rPr lang="el-GR" sz="1100" dirty="0" err="1" smtClean="0"/>
              <a:t>εξήρθη</a:t>
            </a:r>
            <a:r>
              <a:rPr lang="el-GR" sz="1100" dirty="0" smtClean="0"/>
              <a:t> εκ </a:t>
            </a:r>
            <a:r>
              <a:rPr lang="el-GR" sz="1100" dirty="0" err="1" smtClean="0"/>
              <a:t>θυγατρός</a:t>
            </a:r>
            <a:r>
              <a:rPr lang="el-GR" sz="1100" dirty="0" smtClean="0"/>
              <a:t> Σιών πάσα η ευπρέπεια αυτής-</a:t>
            </a:r>
            <a:r>
              <a:rPr lang="el-GR" sz="1100" dirty="0" err="1" smtClean="0"/>
              <a:t>εγένοντο </a:t>
            </a:r>
            <a:r>
              <a:rPr lang="el-GR" sz="1100" dirty="0" smtClean="0"/>
              <a:t>οι άρχοντες αυτής ως κριοί </a:t>
            </a:r>
            <a:r>
              <a:rPr lang="el-GR" sz="1100" dirty="0" err="1" smtClean="0"/>
              <a:t>ουχ</a:t>
            </a:r>
            <a:r>
              <a:rPr lang="el-GR" sz="1100" dirty="0" smtClean="0"/>
              <a:t> ευρίσκοντες </a:t>
            </a:r>
            <a:r>
              <a:rPr lang="el-GR" sz="1100" dirty="0" err="1" smtClean="0"/>
              <a:t>νομήν</a:t>
            </a:r>
            <a:r>
              <a:rPr lang="el-GR" sz="1100" dirty="0" smtClean="0"/>
              <a:t> και </a:t>
            </a:r>
            <a:r>
              <a:rPr lang="el-GR" sz="1100" dirty="0" err="1" smtClean="0"/>
              <a:t>επορευοντο</a:t>
            </a:r>
            <a:r>
              <a:rPr lang="el-GR" sz="1100" dirty="0" smtClean="0"/>
              <a:t> εν ουκ </a:t>
            </a:r>
            <a:r>
              <a:rPr lang="el-GR" sz="1100" dirty="0" err="1" smtClean="0"/>
              <a:t>εσχύι</a:t>
            </a:r>
            <a:r>
              <a:rPr lang="el-GR" sz="1100" dirty="0" smtClean="0"/>
              <a:t> κατά πρόσωπον διώκοντος... Ακούσατε δη, πάντες οι λαοί, και ίδετε το άλγος μου παρθένοι μου και νεανίσκοι μου </a:t>
            </a:r>
            <a:r>
              <a:rPr lang="el-GR" sz="1100" dirty="0" err="1" smtClean="0"/>
              <a:t>επορεύθησαν</a:t>
            </a:r>
            <a:r>
              <a:rPr lang="el-GR" sz="1100" dirty="0" smtClean="0"/>
              <a:t> εν αιχμαλωσία». Άλλοι λαοί πέθαναν ή χάθη­καν </a:t>
            </a:r>
            <a:r>
              <a:rPr lang="el-GR" sz="1100" dirty="0" err="1" smtClean="0"/>
              <a:t>μεσ</a:t>
            </a:r>
            <a:r>
              <a:rPr lang="el-GR" sz="1100" dirty="0" smtClean="0"/>
              <a:t>' στην ιστορία, όταν έλειψαν οι γεωγραφικές προϋποθέσεις και οι πολιτικές εγγυήσεις για τη λαϊκή τους ενότητα. Οι Ιουδαίοι στερεώθηκαν ακόμα περισ­σότερο, όταν η μοίρα και η οργή του θεού τους κα­ταδίκασε να 'ναι ανεδαφικοί, χωρίς δικό τους έδαφος. Γη τους έγινε η κάθε ξενιτιά, κι η πιο βαρεία. Άνθεξαν στους πιο σκληρούς και βίαιους διωγμούς και σε κάτι άλλο ακόμα που είναι χειρότερο κι' από το πυρ κι' από τον </a:t>
            </a:r>
            <a:r>
              <a:rPr lang="el-GR" sz="1100" dirty="0" err="1" smtClean="0"/>
              <a:t>σίδηρον</a:t>
            </a:r>
            <a:r>
              <a:rPr lang="el-GR" sz="1100" dirty="0" smtClean="0"/>
              <a:t>: στην περιφρόνηση. Η περιφρό­νηση τους έκαμε υπερήφανους μέσα τους, όσο κι' αν φόρεσαν τη μάσκα της δουλοπρέπειας και της κολα­κείας. Όπου κι αν βρέθηκαν, στη Δύση ή στην Ανατο­λή, σε χώρες του Βορρά ή του ήλιου, έμειναν οι ίδιοι. Η κάθε εβραϊκή οικογένεια ήταν κι ένας ολόκληρος λαός, μια ολόκληρη φυλή. Είκοσι αιώνες ιστορίας, και μάλιστα περισσότεροι, αγνόησαν την ύπαρξη του Ισ­ραήλ, αλλά και ο Ισραήλ αγνόησε τους αιώνες. Οι αι­ώνες, αγνοώντας τον Ισραήλ, δεν τον </a:t>
            </a:r>
            <a:r>
              <a:rPr lang="el-GR" sz="1100" dirty="0" err="1" smtClean="0"/>
              <a:t>ενίκησαν</a:t>
            </a:r>
            <a:r>
              <a:rPr lang="el-GR" sz="1100" dirty="0" smtClean="0"/>
              <a:t>. Ο Ισραήλ, αγνοώντας τους αιώνες, τους </a:t>
            </a:r>
            <a:r>
              <a:rPr lang="el-GR" sz="1100" dirty="0" err="1" smtClean="0"/>
              <a:t>ενίκησε</a:t>
            </a:r>
            <a:r>
              <a:rPr lang="el-GR" sz="1100" dirty="0" smtClean="0"/>
              <a:t>. Κρατή­θηκε όρθιος πίσω από τόσα κράτη που έπεσαν, χωρίς να πάρει μέρος σε καμιά μάχη, χωρίς να συμμερισθεί την τύχη ούτε νικητών ούτε ηττημένων, ούτε τη δόξα τους ούτε τη ντροπή τους. Αν και ήταν λαός γενναίος που είχε μια καλή πολεμική παράδοση, έπνιξε ο Ισραήλ μέσα του την παράδοση αυτή, και δε θέλησε να θε­ωρήσει άξιο της γενναίας καρδιάς του κανένα πόλε­μο απ' όσους έχουν συνδεθεί με την πολιτική και ηθι­κή διαμόρφωση της Ευρώπης.</a:t>
            </a:r>
          </a:p>
          <a:p>
            <a:pPr algn="just"/>
            <a:r>
              <a:rPr lang="el-GR" sz="1100" dirty="0" smtClean="0"/>
              <a:t>Έτσι σημειώθηκε ένα μοναδικό φαινόμενο στην ιστορία του κόσμου, το φαινόμενο ενός λαού που πίσω από την ιστορική αφάνεια της διασποράς του διατήρησε έντονη, όσο κανένας άλλος λαός, τη συ­νοχή του. </a:t>
            </a:r>
          </a:p>
          <a:p>
            <a:pPr algn="r"/>
            <a:r>
              <a:rPr lang="el-GR" sz="1100" b="1" dirty="0" smtClean="0"/>
              <a:t> ΧΡΟΝΙΚΑ . ΙΑΝΟΥΑΡΙΟΣ - ΦΕΒΡΟΥΑΡΙΟΣ 2010 </a:t>
            </a:r>
            <a:r>
              <a:rPr lang="de-DE" sz="1100" b="1" dirty="0" smtClean="0"/>
              <a:t>http://www.kis.gr/files/225%20XRONIKA%20teliko.pdf</a:t>
            </a:r>
            <a:endParaRPr lang="el-GR" sz="1100" b="1" dirty="0" smtClean="0"/>
          </a:p>
          <a:p>
            <a:pPr algn="ctr"/>
            <a:endParaRPr lang="el-GR" sz="1100" b="1" dirty="0">
              <a:solidFill>
                <a:srgbClr val="00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Ορθογώνιο"/>
          <p:cNvSpPr>
            <a:spLocks noChangeArrowheads="1"/>
          </p:cNvSpPr>
          <p:nvPr/>
        </p:nvSpPr>
        <p:spPr bwMode="auto">
          <a:xfrm>
            <a:off x="107504" y="2420888"/>
            <a:ext cx="8928992" cy="5324535"/>
          </a:xfrm>
          <a:prstGeom prst="rect">
            <a:avLst/>
          </a:prstGeom>
          <a:noFill/>
          <a:ln w="9525">
            <a:noFill/>
            <a:miter lim="800000"/>
            <a:headEnd/>
            <a:tailEnd/>
          </a:ln>
        </p:spPr>
        <p:txBody>
          <a:bodyPr wrap="square">
            <a:spAutoFit/>
          </a:bodyPr>
          <a:lstStyle/>
          <a:p>
            <a:pPr algn="just"/>
            <a:r>
              <a:rPr lang="el-GR" dirty="0" smtClean="0">
                <a:latin typeface="Franklin Gothic Book" pitchFamily="34" charset="0"/>
              </a:rPr>
              <a:t>* Το όνομά της σημαίνει </a:t>
            </a:r>
            <a:r>
              <a:rPr lang="el-GR" i="1" dirty="0" smtClean="0">
                <a:latin typeface="Franklin Gothic Book" pitchFamily="34" charset="0"/>
              </a:rPr>
              <a:t>μέλισσα</a:t>
            </a:r>
            <a:r>
              <a:rPr lang="el-GR" dirty="0" smtClean="0">
                <a:latin typeface="Franklin Gothic Book" pitchFamily="34" charset="0"/>
              </a:rPr>
              <a:t>.</a:t>
            </a:r>
            <a:r>
              <a:rPr lang="en-US" dirty="0" smtClean="0">
                <a:latin typeface="Franklin Gothic Book" pitchFamily="34" charset="0"/>
              </a:rPr>
              <a:t> </a:t>
            </a:r>
            <a:r>
              <a:rPr lang="el-GR" dirty="0" smtClean="0">
                <a:latin typeface="Franklin Gothic Book" pitchFamily="34" charset="0"/>
              </a:rPr>
              <a:t>Είναι η 4</a:t>
            </a:r>
            <a:r>
              <a:rPr lang="el-GR" baseline="30000" dirty="0" smtClean="0">
                <a:latin typeface="Franklin Gothic Book" pitchFamily="34" charset="0"/>
              </a:rPr>
              <a:t>η</a:t>
            </a:r>
            <a:r>
              <a:rPr lang="el-GR" dirty="0" smtClean="0">
                <a:latin typeface="Franklin Gothic Book" pitchFamily="34" charset="0"/>
              </a:rPr>
              <a:t> Κριτής στον Ισραήλ.</a:t>
            </a:r>
          </a:p>
          <a:p>
            <a:pPr algn="just">
              <a:buFont typeface="Arial" pitchFamily="34" charset="0"/>
              <a:buChar char="•"/>
            </a:pPr>
            <a:r>
              <a:rPr lang="el-GR" dirty="0" smtClean="0">
                <a:latin typeface="Franklin Gothic Book" pitchFamily="34" charset="0"/>
              </a:rPr>
              <a:t>Ενώ στις άλλες προφήτισσες και προφήτες δεν σημειώνεται ιδιαίτερα το φύλο τους, στη συγκεκριμένη δίπλα στο όνομά της εξαίρεται το γεγονός ότι είναι Γυναίκα – προφήτισσα.</a:t>
            </a:r>
          </a:p>
          <a:p>
            <a:pPr algn="just">
              <a:buFont typeface="Arial" pitchFamily="34" charset="0"/>
              <a:buChar char="•"/>
            </a:pPr>
            <a:r>
              <a:rPr lang="el-GR" dirty="0" smtClean="0">
                <a:latin typeface="Franklin Gothic Book" pitchFamily="34" charset="0"/>
              </a:rPr>
              <a:t> Αν και ήδη ο αρχιστράτηγος Ιησούς του </a:t>
            </a:r>
            <a:r>
              <a:rPr lang="el-GR" dirty="0" err="1" smtClean="0">
                <a:latin typeface="Franklin Gothic Book" pitchFamily="34" charset="0"/>
              </a:rPr>
              <a:t>Ναυή</a:t>
            </a:r>
            <a:r>
              <a:rPr lang="el-GR" dirty="0" smtClean="0">
                <a:latin typeface="Franklin Gothic Book" pitchFamily="34" charset="0"/>
              </a:rPr>
              <a:t> φέρει προφητικά χαρακτηριστικά, αφού το βιβλίο των Κριτών εντάσσεται στην ομάδα των </a:t>
            </a:r>
            <a:r>
              <a:rPr lang="el-GR" b="1" i="1" dirty="0" smtClean="0">
                <a:latin typeface="Franklin Gothic Book" pitchFamily="34" charset="0"/>
              </a:rPr>
              <a:t>Προγενέστερων Προφητών </a:t>
            </a:r>
            <a:r>
              <a:rPr lang="el-GR" dirty="0" smtClean="0">
                <a:latin typeface="Franklin Gothic Book" pitchFamily="34" charset="0"/>
              </a:rPr>
              <a:t>(Ιησούς </a:t>
            </a:r>
            <a:r>
              <a:rPr lang="el-GR" dirty="0" err="1" smtClean="0">
                <a:latin typeface="Franklin Gothic Book" pitchFamily="34" charset="0"/>
              </a:rPr>
              <a:t>Ναυή</a:t>
            </a:r>
            <a:r>
              <a:rPr lang="el-GR" dirty="0" smtClean="0">
                <a:latin typeface="Franklin Gothic Book" pitchFamily="34" charset="0"/>
              </a:rPr>
              <a:t> - Δ’ Βασιλειών), το συγκεκριμένο Πρόσωπο είναι το πρώτο που φέρει τον τίτλο </a:t>
            </a:r>
            <a:r>
              <a:rPr lang="el-GR" i="1" dirty="0" smtClean="0">
                <a:latin typeface="Franklin Gothic Book" pitchFamily="34" charset="0"/>
              </a:rPr>
              <a:t>Προφήτης</a:t>
            </a:r>
            <a:r>
              <a:rPr lang="el-GR" dirty="0" smtClean="0">
                <a:latin typeface="Franklin Gothic Book" pitchFamily="34" charset="0"/>
              </a:rPr>
              <a:t>!</a:t>
            </a:r>
          </a:p>
          <a:p>
            <a:pPr algn="just">
              <a:buFont typeface="Arial" pitchFamily="34" charset="0"/>
              <a:buChar char="•"/>
            </a:pPr>
            <a:r>
              <a:rPr lang="el-GR" dirty="0" smtClean="0">
                <a:latin typeface="Franklin Gothic Book" pitchFamily="34" charset="0"/>
              </a:rPr>
              <a:t>Μνημονεύεται και ο άντρας της </a:t>
            </a:r>
            <a:r>
              <a:rPr lang="el-GR" b="1" i="1" dirty="0" err="1" smtClean="0">
                <a:latin typeface="Franklin Gothic Book" pitchFamily="34" charset="0"/>
              </a:rPr>
              <a:t>Λαφιδώθ</a:t>
            </a:r>
            <a:r>
              <a:rPr lang="el-GR" b="1" i="1" dirty="0" smtClean="0">
                <a:latin typeface="Franklin Gothic Book" pitchFamily="34" charset="0"/>
              </a:rPr>
              <a:t> </a:t>
            </a:r>
            <a:r>
              <a:rPr lang="el-GR" dirty="0" smtClean="0">
                <a:latin typeface="Franklin Gothic Book" pitchFamily="34" charset="0"/>
              </a:rPr>
              <a:t>που δεν μνημονεύεται και δεν παίζει κανένα ρόλο στο Κείμενο. Το όνομα σημαίνει </a:t>
            </a:r>
            <a:r>
              <a:rPr lang="el-GR" i="1" dirty="0" smtClean="0">
                <a:latin typeface="Franklin Gothic Book" pitchFamily="34" charset="0"/>
              </a:rPr>
              <a:t>δαδιά</a:t>
            </a:r>
            <a:r>
              <a:rPr lang="el-GR" dirty="0" smtClean="0">
                <a:latin typeface="Franklin Gothic Book" pitchFamily="34" charset="0"/>
              </a:rPr>
              <a:t>. Άρα Δεββώρα είναι η πύρινη γυναίκα που διέπεται από το </a:t>
            </a:r>
            <a:r>
              <a:rPr lang="el-GR" i="1" dirty="0" smtClean="0">
                <a:latin typeface="Franklin Gothic Book" pitchFamily="34" charset="0"/>
              </a:rPr>
              <a:t>Πνεύμα</a:t>
            </a:r>
            <a:r>
              <a:rPr lang="el-GR" dirty="0" smtClean="0">
                <a:latin typeface="Franklin Gothic Book" pitchFamily="34" charset="0"/>
              </a:rPr>
              <a:t>.</a:t>
            </a:r>
          </a:p>
          <a:p>
            <a:pPr algn="just">
              <a:buFont typeface="Arial" pitchFamily="34" charset="0"/>
              <a:buChar char="•"/>
            </a:pPr>
            <a:r>
              <a:rPr lang="el-GR" dirty="0" smtClean="0"/>
              <a:t>Η </a:t>
            </a:r>
            <a:r>
              <a:rPr lang="el-GR" i="1" dirty="0" smtClean="0"/>
              <a:t>Δεββώρα</a:t>
            </a:r>
            <a:r>
              <a:rPr lang="el-GR" dirty="0" smtClean="0"/>
              <a:t> συνδέεται ετυμολογικά με τον </a:t>
            </a:r>
            <a:r>
              <a:rPr lang="el-GR" i="1" dirty="0" smtClean="0"/>
              <a:t>λόγο</a:t>
            </a:r>
            <a:r>
              <a:rPr lang="el-GR" dirty="0" smtClean="0"/>
              <a:t> (</a:t>
            </a:r>
            <a:r>
              <a:rPr lang="en-US" dirty="0" err="1" smtClean="0"/>
              <a:t>dabar</a:t>
            </a:r>
            <a:r>
              <a:rPr lang="en-US" dirty="0" smtClean="0"/>
              <a:t>)</a:t>
            </a:r>
            <a:r>
              <a:rPr lang="el-GR" dirty="0" smtClean="0"/>
              <a:t>. Ως γυναίκα του λόγου δρα στην κρίσιμη εποχή της που χαρακτηρίζεται από μια προοδευτική παρακμή, αποφασιστικά, με διαύγεια και με στόχο.</a:t>
            </a:r>
          </a:p>
          <a:p>
            <a:pPr algn="just">
              <a:buFont typeface="Arial" pitchFamily="34" charset="0"/>
              <a:buChar char="•"/>
            </a:pPr>
            <a:r>
              <a:rPr lang="el-GR" dirty="0" smtClean="0"/>
              <a:t>Στο τραγούδι στο οποίο ξεσπά μετά τη νίκη προσδιορίζεται ως </a:t>
            </a:r>
            <a:r>
              <a:rPr lang="el-GR" b="1" i="1" dirty="0" smtClean="0"/>
              <a:t>μητέρα του Ισραήλ </a:t>
            </a:r>
            <a:r>
              <a:rPr lang="el-GR" dirty="0" smtClean="0"/>
              <a:t>(5, 7). Η εμπειρία της απελευθέρωσης μετασχηματίζεται σε υμνητική θεολογία! Ο όρος </a:t>
            </a:r>
            <a:r>
              <a:rPr lang="el-GR" i="1" dirty="0" smtClean="0"/>
              <a:t>θεολογία</a:t>
            </a:r>
            <a:r>
              <a:rPr lang="el-GR" dirty="0" smtClean="0"/>
              <a:t> όντως </a:t>
            </a:r>
            <a:r>
              <a:rPr lang="el-GR" dirty="0" err="1" smtClean="0"/>
              <a:t>πρωτοχρησιμοποιήθηκε</a:t>
            </a:r>
            <a:r>
              <a:rPr lang="el-GR" dirty="0" smtClean="0"/>
              <a:t> σε συνδυασμό με την ποίηση!</a:t>
            </a:r>
          </a:p>
          <a:p>
            <a:pPr algn="just">
              <a:buFont typeface="Arial" pitchFamily="34" charset="0"/>
              <a:buChar char="•"/>
            </a:pPr>
            <a:endParaRPr lang="el-GR" dirty="0" smtClean="0">
              <a:latin typeface="Franklin Gothic Book" pitchFamily="34" charset="0"/>
            </a:endParaRPr>
          </a:p>
          <a:p>
            <a:pPr algn="just">
              <a:buFont typeface="Arial" pitchFamily="34" charset="0"/>
              <a:buChar char="•"/>
            </a:pPr>
            <a:endParaRPr lang="el-GR" sz="1600" dirty="0" smtClean="0">
              <a:latin typeface="Franklin Gothic Book" pitchFamily="34" charset="0"/>
            </a:endParaRPr>
          </a:p>
          <a:p>
            <a:pPr algn="just"/>
            <a:endParaRPr lang="en-US" dirty="0">
              <a:latin typeface="Franklin Gothic Book" pitchFamily="34" charset="0"/>
            </a:endParaRPr>
          </a:p>
          <a:p>
            <a:pPr algn="just"/>
            <a:endParaRPr lang="el-GR" dirty="0">
              <a:latin typeface="Franklin Gothic Book" pitchFamily="34" charset="0"/>
            </a:endParaRPr>
          </a:p>
        </p:txBody>
      </p:sp>
      <p:sp>
        <p:nvSpPr>
          <p:cNvPr id="14340" name="3 - TextBox"/>
          <p:cNvSpPr txBox="1">
            <a:spLocks noChangeArrowheads="1"/>
          </p:cNvSpPr>
          <p:nvPr/>
        </p:nvSpPr>
        <p:spPr bwMode="auto">
          <a:xfrm>
            <a:off x="5004048" y="188640"/>
            <a:ext cx="3384550" cy="861774"/>
          </a:xfrm>
          <a:prstGeom prst="rect">
            <a:avLst/>
          </a:prstGeom>
          <a:noFill/>
          <a:ln w="9525">
            <a:noFill/>
            <a:miter lim="800000"/>
            <a:headEnd/>
            <a:tailEnd/>
          </a:ln>
        </p:spPr>
        <p:txBody>
          <a:bodyPr>
            <a:spAutoFit/>
          </a:bodyPr>
          <a:lstStyle/>
          <a:p>
            <a:r>
              <a:rPr lang="el-GR" sz="3200" b="1" i="1" dirty="0" smtClean="0">
                <a:solidFill>
                  <a:srgbClr val="C00000"/>
                </a:solidFill>
                <a:latin typeface="Franklin Gothic Book" pitchFamily="34" charset="0"/>
              </a:rPr>
              <a:t>Α. Δεββώρα </a:t>
            </a:r>
          </a:p>
          <a:p>
            <a:r>
              <a:rPr lang="el-GR" b="1" i="1" dirty="0" smtClean="0">
                <a:solidFill>
                  <a:srgbClr val="C00000"/>
                </a:solidFill>
                <a:latin typeface="Franklin Gothic Book" pitchFamily="34" charset="0"/>
              </a:rPr>
              <a:t>1107-1067 </a:t>
            </a:r>
            <a:r>
              <a:rPr lang="el-GR" b="1" i="1" dirty="0" err="1" smtClean="0">
                <a:solidFill>
                  <a:srgbClr val="C00000"/>
                </a:solidFill>
                <a:latin typeface="Franklin Gothic Book" pitchFamily="34" charset="0"/>
              </a:rPr>
              <a:t>π.Χ</a:t>
            </a:r>
            <a:endParaRPr lang="el-GR" b="1" i="1" dirty="0" smtClean="0">
              <a:solidFill>
                <a:srgbClr val="C00000"/>
              </a:solidFill>
              <a:latin typeface="Franklin Gothic Book" pitchFamily="34" charset="0"/>
            </a:endParaRPr>
          </a:p>
        </p:txBody>
      </p:sp>
      <p:sp>
        <p:nvSpPr>
          <p:cNvPr id="14341" name="4 - Ορθογώνιο"/>
          <p:cNvSpPr>
            <a:spLocks noChangeArrowheads="1"/>
          </p:cNvSpPr>
          <p:nvPr/>
        </p:nvSpPr>
        <p:spPr bwMode="auto">
          <a:xfrm>
            <a:off x="7092280" y="188640"/>
            <a:ext cx="1186543" cy="646331"/>
          </a:xfrm>
          <a:prstGeom prst="rect">
            <a:avLst/>
          </a:prstGeom>
          <a:noFill/>
          <a:ln w="9525">
            <a:noFill/>
            <a:miter lim="800000"/>
            <a:headEnd/>
            <a:tailEnd/>
          </a:ln>
        </p:spPr>
        <p:txBody>
          <a:bodyPr wrap="none">
            <a:spAutoFit/>
          </a:bodyPr>
          <a:lstStyle/>
          <a:p>
            <a:endParaRPr lang="el-GR" dirty="0" smtClean="0">
              <a:solidFill>
                <a:srgbClr val="000000"/>
              </a:solidFill>
              <a:latin typeface="Franklin Gothic Book" pitchFamily="34" charset="0"/>
            </a:endParaRPr>
          </a:p>
          <a:p>
            <a:r>
              <a:rPr lang="el-GR" i="1" dirty="0" smtClean="0">
                <a:solidFill>
                  <a:srgbClr val="000000"/>
                </a:solidFill>
                <a:latin typeface="Franklin Gothic Book" pitchFamily="34" charset="0"/>
              </a:rPr>
              <a:t>Κριτές</a:t>
            </a:r>
            <a:r>
              <a:rPr lang="el-GR" dirty="0" smtClean="0">
                <a:solidFill>
                  <a:srgbClr val="000000"/>
                </a:solidFill>
                <a:latin typeface="Franklin Gothic Book" pitchFamily="34" charset="0"/>
              </a:rPr>
              <a:t> 4-5</a:t>
            </a:r>
            <a:endParaRPr lang="el-GR" dirty="0"/>
          </a:p>
        </p:txBody>
      </p:sp>
      <p:sp>
        <p:nvSpPr>
          <p:cNvPr id="6" name="5 - TextBox"/>
          <p:cNvSpPr txBox="1"/>
          <p:nvPr/>
        </p:nvSpPr>
        <p:spPr>
          <a:xfrm>
            <a:off x="3851920" y="980728"/>
            <a:ext cx="4680520" cy="1477328"/>
          </a:xfrm>
          <a:prstGeom prst="rect">
            <a:avLst/>
          </a:prstGeom>
          <a:noFill/>
        </p:spPr>
        <p:txBody>
          <a:bodyPr wrap="square" rtlCol="0">
            <a:spAutoFit/>
          </a:bodyPr>
          <a:lstStyle/>
          <a:p>
            <a:r>
              <a:rPr lang="el-GR" i="1" dirty="0" err="1" smtClean="0"/>
              <a:t>καὶ</a:t>
            </a:r>
            <a:r>
              <a:rPr lang="el-GR" i="1" dirty="0" smtClean="0"/>
              <a:t> Δεββώρα </a:t>
            </a:r>
          </a:p>
          <a:p>
            <a:r>
              <a:rPr lang="el-GR" i="1" dirty="0" err="1" smtClean="0"/>
              <a:t>γυνὴ</a:t>
            </a:r>
            <a:r>
              <a:rPr lang="el-GR" i="1" dirty="0" smtClean="0"/>
              <a:t> </a:t>
            </a:r>
            <a:r>
              <a:rPr lang="el-GR" i="1" dirty="0" err="1" smtClean="0"/>
              <a:t>προφῆτις</a:t>
            </a:r>
            <a:r>
              <a:rPr lang="el-GR" i="1" dirty="0" smtClean="0"/>
              <a:t> </a:t>
            </a:r>
          </a:p>
          <a:p>
            <a:r>
              <a:rPr lang="el-GR" i="1" dirty="0" err="1" smtClean="0"/>
              <a:t>γυνὴ</a:t>
            </a:r>
            <a:r>
              <a:rPr lang="el-GR" i="1" dirty="0" smtClean="0"/>
              <a:t> </a:t>
            </a:r>
            <a:r>
              <a:rPr lang="el-GR" i="1" dirty="0" err="1" smtClean="0"/>
              <a:t>Λαφιδωθ</a:t>
            </a:r>
            <a:r>
              <a:rPr lang="el-GR" i="1" dirty="0" smtClean="0"/>
              <a:t> </a:t>
            </a:r>
          </a:p>
          <a:p>
            <a:r>
              <a:rPr lang="el-GR" i="1" dirty="0" err="1" smtClean="0"/>
              <a:t>αὐτὴ</a:t>
            </a:r>
            <a:r>
              <a:rPr lang="el-GR" i="1" dirty="0" smtClean="0"/>
              <a:t> </a:t>
            </a:r>
            <a:r>
              <a:rPr lang="el-GR" i="1" dirty="0" err="1" smtClean="0"/>
              <a:t>ἔκρινεν</a:t>
            </a:r>
            <a:r>
              <a:rPr lang="el-GR" i="1" dirty="0" smtClean="0"/>
              <a:t> </a:t>
            </a:r>
            <a:r>
              <a:rPr lang="el-GR" i="1" dirty="0" err="1" smtClean="0"/>
              <a:t>τὸν</a:t>
            </a:r>
            <a:r>
              <a:rPr lang="el-GR" i="1" dirty="0" smtClean="0"/>
              <a:t> </a:t>
            </a:r>
            <a:r>
              <a:rPr lang="el-GR" i="1" dirty="0" err="1" smtClean="0"/>
              <a:t>Ἰσραὴλ</a:t>
            </a:r>
            <a:r>
              <a:rPr lang="el-GR" i="1" dirty="0" smtClean="0"/>
              <a:t> </a:t>
            </a:r>
          </a:p>
          <a:p>
            <a:r>
              <a:rPr lang="el-GR" i="1" dirty="0" err="1" smtClean="0"/>
              <a:t>ἐν</a:t>
            </a:r>
            <a:r>
              <a:rPr lang="el-GR" i="1" dirty="0" smtClean="0"/>
              <a:t> </a:t>
            </a:r>
            <a:r>
              <a:rPr lang="el-GR" i="1" dirty="0" err="1" smtClean="0"/>
              <a:t>τῷ</a:t>
            </a:r>
            <a:r>
              <a:rPr lang="el-GR" i="1" dirty="0" smtClean="0"/>
              <a:t> </a:t>
            </a:r>
            <a:r>
              <a:rPr lang="el-GR" i="1" dirty="0" err="1" smtClean="0"/>
              <a:t>καιρῷ</a:t>
            </a:r>
            <a:r>
              <a:rPr lang="el-GR" i="1" dirty="0" smtClean="0"/>
              <a:t> </a:t>
            </a:r>
            <a:r>
              <a:rPr lang="el-GR" i="1" dirty="0" err="1" smtClean="0"/>
              <a:t>ἐκείνῳ</a:t>
            </a:r>
            <a:r>
              <a:rPr lang="el-GR" i="1" dirty="0" smtClean="0"/>
              <a:t> </a:t>
            </a:r>
            <a:r>
              <a:rPr lang="en-US" dirty="0" smtClean="0"/>
              <a:t>(4</a:t>
            </a:r>
            <a:r>
              <a:rPr lang="el-GR" dirty="0" smtClean="0"/>
              <a:t>, </a:t>
            </a:r>
            <a:r>
              <a:rPr lang="en-US" dirty="0" smtClean="0"/>
              <a:t>4 )</a:t>
            </a:r>
            <a:endParaRPr lang="el-GR" dirty="0"/>
          </a:p>
        </p:txBody>
      </p:sp>
      <p:pic>
        <p:nvPicPr>
          <p:cNvPr id="80897" name="Picture 1"/>
          <p:cNvPicPr>
            <a:picLocks noChangeAspect="1" noChangeArrowheads="1"/>
          </p:cNvPicPr>
          <p:nvPr/>
        </p:nvPicPr>
        <p:blipFill>
          <a:blip r:embed="rId2" cstate="print"/>
          <a:srcRect/>
          <a:stretch>
            <a:fillRect/>
          </a:stretch>
        </p:blipFill>
        <p:spPr bwMode="auto">
          <a:xfrm>
            <a:off x="971600" y="188640"/>
            <a:ext cx="2592288" cy="2259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107950" y="188913"/>
            <a:ext cx="5904210" cy="6552455"/>
          </a:xfrm>
        </p:spPr>
        <p:style>
          <a:lnRef idx="2">
            <a:schemeClr val="accent1"/>
          </a:lnRef>
          <a:fillRef idx="1">
            <a:schemeClr val="lt1"/>
          </a:fillRef>
          <a:effectRef idx="0">
            <a:schemeClr val="accent1"/>
          </a:effectRef>
          <a:fontRef idx="minor">
            <a:schemeClr val="dk1"/>
          </a:fontRef>
        </p:style>
        <p:txBody>
          <a:bodyPr>
            <a:noAutofit/>
          </a:bodyPr>
          <a:lstStyle/>
          <a:p>
            <a:pPr marL="514350" indent="-514350" algn="just" eaLnBrk="1" fontAlgn="auto" hangingPunct="1">
              <a:spcAft>
                <a:spcPts val="0"/>
              </a:spcAft>
              <a:buFont typeface="Wingdings 2"/>
              <a:buAutoNum type="arabicPeriod"/>
              <a:defRPr/>
            </a:pPr>
            <a:endParaRPr lang="el-GR" sz="1200" b="1" dirty="0" smtClean="0"/>
          </a:p>
          <a:p>
            <a:pPr marL="342900" indent="-342900" algn="just">
              <a:buAutoNum type="arabicPeriod"/>
              <a:defRPr/>
            </a:pPr>
            <a:r>
              <a:rPr lang="el-GR" sz="1800" dirty="0" smtClean="0">
                <a:latin typeface="Franklin Gothic Book" pitchFamily="34" charset="0"/>
              </a:rPr>
              <a:t>Είναι η μοναδική γυναίκα στο βιβλίο των </a:t>
            </a:r>
            <a:r>
              <a:rPr lang="el-GR" sz="1800" i="1" dirty="0" smtClean="0">
                <a:latin typeface="Franklin Gothic Book" pitchFamily="34" charset="0"/>
              </a:rPr>
              <a:t>Κριτών</a:t>
            </a:r>
            <a:r>
              <a:rPr lang="el-GR" sz="1800" dirty="0" smtClean="0">
                <a:latin typeface="Franklin Gothic Book" pitchFamily="34" charset="0"/>
              </a:rPr>
              <a:t>. Είναι η εποχή που δεν υπάρχει βασιλιάς στον Ισραήλ αλλά μόνον ο Θεός. Επαναλαμβάνεται ένα διηνεκές </a:t>
            </a:r>
            <a:r>
              <a:rPr lang="de-DE" sz="1800" i="1" dirty="0" err="1" smtClean="0"/>
              <a:t>Déjà</a:t>
            </a:r>
            <a:r>
              <a:rPr lang="de-DE" sz="1800" i="1" dirty="0" smtClean="0"/>
              <a:t> </a:t>
            </a:r>
            <a:r>
              <a:rPr lang="de-DE" sz="1800" i="1" dirty="0" err="1" smtClean="0"/>
              <a:t>vu</a:t>
            </a:r>
            <a:r>
              <a:rPr lang="de-DE" sz="1800" dirty="0" smtClean="0"/>
              <a:t>.</a:t>
            </a:r>
            <a:r>
              <a:rPr lang="el-GR" sz="1800" dirty="0" smtClean="0">
                <a:latin typeface="Franklin Gothic Book" pitchFamily="34" charset="0"/>
              </a:rPr>
              <a:t> Ο λαός απομακρύνεται από τον Κύριό του και «εισπράττει τα </a:t>
            </a:r>
            <a:r>
              <a:rPr lang="el-GR" sz="1800" i="1" dirty="0" err="1" smtClean="0">
                <a:latin typeface="Franklin Gothic Book" pitchFamily="34" charset="0"/>
              </a:rPr>
              <a:t>οψώνια</a:t>
            </a:r>
            <a:r>
              <a:rPr lang="el-GR" sz="1800" i="1" dirty="0" smtClean="0">
                <a:latin typeface="Franklin Gothic Book" pitchFamily="34" charset="0"/>
              </a:rPr>
              <a:t>»</a:t>
            </a:r>
            <a:r>
              <a:rPr lang="el-GR" sz="1800" dirty="0" smtClean="0">
                <a:latin typeface="Franklin Gothic Book" pitchFamily="34" charset="0"/>
              </a:rPr>
              <a:t>. Ο Κύριος στέλνει χαρισματικές μορφές παρότι παρατηρείται μια προοδευτική παρακμή με αποκορύφωμα τα τελευταία κεφ. του βιβλίου. Στους </a:t>
            </a:r>
            <a:r>
              <a:rPr lang="el-GR" sz="1800" i="1" dirty="0" smtClean="0">
                <a:latin typeface="Franklin Gothic Book" pitchFamily="34" charset="0"/>
              </a:rPr>
              <a:t>Κριτές</a:t>
            </a:r>
            <a:r>
              <a:rPr lang="el-GR" sz="1800" dirty="0" smtClean="0">
                <a:latin typeface="Franklin Gothic Book" pitchFamily="34" charset="0"/>
              </a:rPr>
              <a:t> εναλλάσσονται ιστορίες με λαούς αλλά και πρόσωπα/</a:t>
            </a:r>
            <a:r>
              <a:rPr lang="el-GR" sz="1800" i="1" dirty="0" smtClean="0">
                <a:latin typeface="Franklin Gothic Book" pitchFamily="34" charset="0"/>
              </a:rPr>
              <a:t>ήρωες και ηρωίδες</a:t>
            </a:r>
            <a:r>
              <a:rPr lang="el-GR" sz="1800" dirty="0" smtClean="0">
                <a:latin typeface="Franklin Gothic Book" pitchFamily="34" charset="0"/>
              </a:rPr>
              <a:t>. </a:t>
            </a:r>
            <a:r>
              <a:rPr lang="el-GR" sz="1800" i="1" dirty="0" smtClean="0">
                <a:latin typeface="Franklin Gothic Book" pitchFamily="34" charset="0"/>
              </a:rPr>
              <a:t>Κρίνω</a:t>
            </a:r>
            <a:r>
              <a:rPr lang="el-GR" sz="1800" dirty="0" smtClean="0">
                <a:latin typeface="Franklin Gothic Book" pitchFamily="34" charset="0"/>
              </a:rPr>
              <a:t> (</a:t>
            </a:r>
            <a:r>
              <a:rPr lang="en-US" sz="1800" dirty="0" err="1" smtClean="0">
                <a:hlinkClick r:id="rId2"/>
              </a:rPr>
              <a:t>shaphat</a:t>
            </a:r>
            <a:r>
              <a:rPr lang="el-GR" sz="1800" dirty="0" smtClean="0"/>
              <a:t>)</a:t>
            </a:r>
            <a:r>
              <a:rPr lang="en-US" sz="1800" dirty="0" smtClean="0"/>
              <a:t> </a:t>
            </a:r>
            <a:r>
              <a:rPr lang="el-GR" sz="1800" dirty="0" smtClean="0"/>
              <a:t>στα εβραϊκά σημαίνει και </a:t>
            </a:r>
            <a:r>
              <a:rPr lang="el-GR" sz="1800" i="1" dirty="0" smtClean="0"/>
              <a:t>κυβερνώ</a:t>
            </a:r>
            <a:r>
              <a:rPr lang="el-GR" sz="1800" dirty="0" smtClean="0"/>
              <a:t> και </a:t>
            </a:r>
            <a:r>
              <a:rPr lang="el-GR" sz="1800" i="1" dirty="0" smtClean="0"/>
              <a:t>ενεργώ χάριν του αδυνάτου</a:t>
            </a:r>
            <a:r>
              <a:rPr lang="el-GR" sz="1800" dirty="0" smtClean="0"/>
              <a:t>.</a:t>
            </a:r>
            <a:endParaRPr lang="el-GR" sz="1800" dirty="0" smtClean="0">
              <a:latin typeface="Franklin Gothic Book" pitchFamily="34" charset="0"/>
            </a:endParaRPr>
          </a:p>
          <a:p>
            <a:pPr marL="342900" indent="-342900" algn="just">
              <a:buAutoNum type="arabicPeriod"/>
              <a:defRPr/>
            </a:pPr>
            <a:r>
              <a:rPr lang="el-GR" sz="1800" dirty="0" smtClean="0">
                <a:latin typeface="Franklin Gothic Book" pitchFamily="34" charset="0"/>
              </a:rPr>
              <a:t> </a:t>
            </a:r>
            <a:r>
              <a:rPr lang="el-GR" sz="1600" dirty="0" smtClean="0">
                <a:latin typeface="Franklin Gothic Book" pitchFamily="34" charset="0"/>
              </a:rPr>
              <a:t>Αποδεικνύεται έτσι το πώς ο Θεός παρεμβαίνει σε εποχές Κρίσης και αντιστρέφει τα δεδομένα υπέρ του καταδυναστευόμενου λαού Του.</a:t>
            </a:r>
            <a:endParaRPr lang="en-US" sz="1600" dirty="0" smtClean="0">
              <a:latin typeface="Franklin Gothic Book" pitchFamily="34" charset="0"/>
            </a:endParaRPr>
          </a:p>
          <a:p>
            <a:pPr marL="342900" indent="-342900" algn="just">
              <a:buAutoNum type="arabicPeriod"/>
              <a:defRPr/>
            </a:pPr>
            <a:r>
              <a:rPr lang="el-GR" sz="1600" dirty="0" smtClean="0">
                <a:latin typeface="Franklin Gothic Book" pitchFamily="34" charset="0"/>
              </a:rPr>
              <a:t>Πρόκειται για Ιστορίες ενάντια στο φόβο και το άγχος ενώπιον  εχθρικών Υπερδυνάμεων. Μεταγγίζουν ελπίδα στη σώζουσα βοήθεια και Παρουσία του Θεού της ελευθερίας.</a:t>
            </a:r>
          </a:p>
          <a:p>
            <a:pPr marL="342900" indent="-342900" algn="just">
              <a:buAutoNum type="arabicPeriod"/>
              <a:defRPr/>
            </a:pPr>
            <a:r>
              <a:rPr lang="el-GR" sz="1800" dirty="0" smtClean="0">
                <a:latin typeface="Franklin Gothic Book" pitchFamily="34" charset="0"/>
              </a:rPr>
              <a:t>Η Δεββώρα έχει κοινωνία με τον Θεό (έστω αν και δεν μνημονεύεται κάποια ιδιαίτερη κλήση), βεβαιώνει για την συνδρομή Του, και δίνει τη φωνή Του σε Αυτόν, αποφασίζει πότε είναι καιρός δράσης</a:t>
            </a:r>
            <a:r>
              <a:rPr lang="en-US" sz="1800" dirty="0" smtClean="0">
                <a:latin typeface="Franklin Gothic Book" pitchFamily="34" charset="0"/>
              </a:rPr>
              <a:t>. </a:t>
            </a:r>
            <a:r>
              <a:rPr lang="el-GR" sz="1800" dirty="0" smtClean="0">
                <a:latin typeface="Franklin Gothic Book" pitchFamily="34" charset="0"/>
              </a:rPr>
              <a:t>Δεν μνημονεύονται γι’ αυτήν σκάνδαλα (όπως π.χ. με τον Δαυίδ) ή ηθικά παραπτώματα (όπως με τον Σαμψών)</a:t>
            </a:r>
            <a:r>
              <a:rPr lang="en-US" sz="1800" dirty="0" smtClean="0"/>
              <a:t>.</a:t>
            </a:r>
            <a:endParaRPr lang="en-US" sz="1800" dirty="0" smtClean="0">
              <a:latin typeface="Franklin Gothic Book" pitchFamily="34" charset="0"/>
            </a:endParaRPr>
          </a:p>
          <a:p>
            <a:pPr algn="just" eaLnBrk="1" fontAlgn="auto" hangingPunct="1">
              <a:spcAft>
                <a:spcPts val="0"/>
              </a:spcAft>
              <a:buFont typeface="Wingdings 2"/>
              <a:buNone/>
              <a:defRPr/>
            </a:pPr>
            <a:endParaRPr lang="el-GR" sz="1800" baseline="30000" dirty="0" smtClean="0"/>
          </a:p>
          <a:p>
            <a:pPr algn="just" eaLnBrk="1" fontAlgn="auto" hangingPunct="1">
              <a:spcAft>
                <a:spcPts val="0"/>
              </a:spcAft>
              <a:buFont typeface="Wingdings 2"/>
              <a:buNone/>
              <a:defRPr/>
            </a:pPr>
            <a:endParaRPr lang="el-GR" sz="1200" b="1" dirty="0" smtClean="0"/>
          </a:p>
          <a:p>
            <a:pPr algn="just" eaLnBrk="1" fontAlgn="auto" hangingPunct="1">
              <a:spcAft>
                <a:spcPts val="0"/>
              </a:spcAft>
              <a:buFont typeface="Wingdings 2"/>
              <a:buNone/>
              <a:defRPr/>
            </a:pPr>
            <a:endParaRPr lang="el-GR" sz="1200" b="1" dirty="0" smtClean="0"/>
          </a:p>
          <a:p>
            <a:pPr algn="just" eaLnBrk="1" fontAlgn="auto" hangingPunct="1">
              <a:spcAft>
                <a:spcPts val="0"/>
              </a:spcAft>
              <a:buFont typeface="Wingdings 2"/>
              <a:buNone/>
              <a:defRPr/>
            </a:pPr>
            <a:endParaRPr lang="el-GR" sz="1200" b="1" dirty="0" smtClean="0"/>
          </a:p>
          <a:p>
            <a:pPr algn="just" eaLnBrk="1" fontAlgn="auto" hangingPunct="1">
              <a:spcAft>
                <a:spcPts val="0"/>
              </a:spcAft>
              <a:buFont typeface="Wingdings 2"/>
              <a:buNone/>
              <a:defRPr/>
            </a:pPr>
            <a:endParaRPr lang="el-GR" sz="1200" b="1" dirty="0" smtClean="0"/>
          </a:p>
          <a:p>
            <a:pPr algn="just" eaLnBrk="1" fontAlgn="auto" hangingPunct="1">
              <a:spcAft>
                <a:spcPts val="0"/>
              </a:spcAft>
              <a:buFont typeface="Wingdings 2"/>
              <a:buNone/>
              <a:defRPr/>
            </a:pPr>
            <a:r>
              <a:rPr lang="el-GR" sz="1200" dirty="0" smtClean="0"/>
              <a:t>. </a:t>
            </a:r>
          </a:p>
          <a:p>
            <a:pPr algn="just" eaLnBrk="1" fontAlgn="auto" hangingPunct="1">
              <a:spcAft>
                <a:spcPts val="0"/>
              </a:spcAft>
              <a:buFont typeface="Wingdings 2"/>
              <a:buNone/>
              <a:defRPr/>
            </a:pPr>
            <a:endParaRPr lang="el-GR" sz="1200" dirty="0" smtClean="0"/>
          </a:p>
          <a:p>
            <a:pPr algn="just" eaLnBrk="1" fontAlgn="auto" hangingPunct="1">
              <a:spcAft>
                <a:spcPts val="0"/>
              </a:spcAft>
              <a:buFont typeface="Wingdings 2"/>
              <a:buNone/>
              <a:defRPr/>
            </a:pPr>
            <a:endParaRPr lang="el-GR" sz="1200" dirty="0" smtClean="0"/>
          </a:p>
          <a:p>
            <a:pPr algn="just" eaLnBrk="1" fontAlgn="auto" hangingPunct="1">
              <a:spcAft>
                <a:spcPts val="0"/>
              </a:spcAft>
              <a:buFont typeface="Wingdings 2"/>
              <a:buNone/>
              <a:defRPr/>
            </a:pPr>
            <a:endParaRPr lang="el-GR" sz="1200" dirty="0" smtClean="0"/>
          </a:p>
          <a:p>
            <a:pPr algn="just" eaLnBrk="1" fontAlgn="auto" hangingPunct="1">
              <a:spcAft>
                <a:spcPts val="0"/>
              </a:spcAft>
              <a:buFont typeface="Wingdings 2"/>
              <a:buNone/>
              <a:defRPr/>
            </a:pPr>
            <a:endParaRPr lang="el-GR" sz="1200" dirty="0" smtClean="0"/>
          </a:p>
          <a:p>
            <a:pPr algn="just" eaLnBrk="1" fontAlgn="auto" hangingPunct="1">
              <a:spcAft>
                <a:spcPts val="0"/>
              </a:spcAft>
              <a:buFont typeface="Wingdings 2"/>
              <a:buNone/>
              <a:defRPr/>
            </a:pPr>
            <a:endParaRPr lang="el-GR" sz="1200" dirty="0" smtClean="0"/>
          </a:p>
          <a:p>
            <a:pPr algn="just" eaLnBrk="1" fontAlgn="auto" hangingPunct="1">
              <a:spcAft>
                <a:spcPts val="0"/>
              </a:spcAft>
              <a:buFont typeface="Wingdings 2"/>
              <a:buNone/>
              <a:defRPr/>
            </a:pPr>
            <a:endParaRPr lang="el-GR" sz="1200" dirty="0" smtClean="0"/>
          </a:p>
          <a:p>
            <a:pPr algn="just" eaLnBrk="1" fontAlgn="auto" hangingPunct="1">
              <a:spcAft>
                <a:spcPts val="0"/>
              </a:spcAft>
              <a:buFont typeface="Wingdings 2"/>
              <a:buNone/>
              <a:defRPr/>
            </a:pPr>
            <a:endParaRPr lang="el-GR" sz="1200" dirty="0" smtClean="0"/>
          </a:p>
          <a:p>
            <a:pPr algn="just" eaLnBrk="1" fontAlgn="auto" hangingPunct="1">
              <a:spcAft>
                <a:spcPts val="0"/>
              </a:spcAft>
              <a:buFont typeface="Wingdings 2"/>
              <a:buNone/>
              <a:defRPr/>
            </a:pPr>
            <a:endParaRPr lang="el-GR" sz="1200" dirty="0" smtClean="0"/>
          </a:p>
          <a:p>
            <a:pPr algn="just" eaLnBrk="1" fontAlgn="auto" hangingPunct="1">
              <a:spcAft>
                <a:spcPts val="0"/>
              </a:spcAft>
              <a:buFont typeface="Wingdings 2"/>
              <a:buNone/>
              <a:defRPr/>
            </a:pPr>
            <a:endParaRPr lang="el-GR" sz="1200" dirty="0" smtClean="0"/>
          </a:p>
          <a:p>
            <a:pPr eaLnBrk="1" fontAlgn="auto" hangingPunct="1">
              <a:spcAft>
                <a:spcPts val="0"/>
              </a:spcAft>
              <a:buFont typeface="Wingdings 2"/>
              <a:buNone/>
              <a:defRPr/>
            </a:pPr>
            <a:endParaRPr lang="el-GR" sz="1200" dirty="0"/>
          </a:p>
        </p:txBody>
      </p:sp>
      <p:pic>
        <p:nvPicPr>
          <p:cNvPr id="100354" name="Picture 2"/>
          <p:cNvPicPr>
            <a:picLocks noChangeAspect="1" noChangeArrowheads="1"/>
          </p:cNvPicPr>
          <p:nvPr/>
        </p:nvPicPr>
        <p:blipFill>
          <a:blip r:embed="rId3" cstate="print"/>
          <a:srcRect/>
          <a:stretch>
            <a:fillRect/>
          </a:stretch>
        </p:blipFill>
        <p:spPr bwMode="auto">
          <a:xfrm>
            <a:off x="6084168" y="404664"/>
            <a:ext cx="2592288" cy="3776935"/>
          </a:xfrm>
          <a:prstGeom prst="rect">
            <a:avLst/>
          </a:prstGeom>
          <a:noFill/>
          <a:ln w="9525">
            <a:noFill/>
            <a:miter lim="800000"/>
            <a:headEnd/>
            <a:tailEnd/>
          </a:ln>
        </p:spPr>
      </p:pic>
      <p:sp>
        <p:nvSpPr>
          <p:cNvPr id="7" name="8 - Στρογγυλεμένο ορθογώνιο"/>
          <p:cNvSpPr>
            <a:spLocks noGrp="1" noChangeArrowheads="1"/>
          </p:cNvSpPr>
          <p:nvPr>
            <p:ph type="title"/>
          </p:nvPr>
        </p:nvSpPr>
        <p:spPr bwMode="auto">
          <a:xfrm>
            <a:off x="6084888" y="4246007"/>
            <a:ext cx="2841625" cy="78319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fontAlgn="auto">
              <a:spcBef>
                <a:spcPts val="0"/>
              </a:spcBef>
              <a:spcAft>
                <a:spcPts val="0"/>
              </a:spcAft>
              <a:defRPr/>
            </a:pPr>
            <a:r>
              <a:rPr lang="el-GR" sz="2000" dirty="0">
                <a:latin typeface="Palatino Linotype" pitchFamily="18" charset="0"/>
              </a:rPr>
              <a:t>Ι. </a:t>
            </a:r>
            <a:r>
              <a:rPr lang="el-GR" sz="2000" dirty="0" smtClean="0">
                <a:latin typeface="Palatino Linotype" pitchFamily="18" charset="0"/>
              </a:rPr>
              <a:t> ΒΙΒΛΙΟ των ΚΡΙΤΩΝ</a:t>
            </a:r>
            <a:endParaRPr lang="el-GR" sz="2000" dirty="0">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 Ορθογώνιο"/>
          <p:cNvSpPr>
            <a:spLocks noChangeArrowheads="1"/>
          </p:cNvSpPr>
          <p:nvPr/>
        </p:nvSpPr>
        <p:spPr bwMode="auto">
          <a:xfrm>
            <a:off x="250825" y="2060575"/>
            <a:ext cx="4464050" cy="1138238"/>
          </a:xfrm>
          <a:prstGeom prst="rect">
            <a:avLst/>
          </a:prstGeom>
          <a:noFill/>
          <a:ln w="9525">
            <a:noFill/>
            <a:miter lim="800000"/>
            <a:headEnd/>
            <a:tailEnd/>
          </a:ln>
        </p:spPr>
        <p:txBody>
          <a:bodyPr>
            <a:spAutoFit/>
          </a:bodyPr>
          <a:lstStyle/>
          <a:p>
            <a:pPr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buFontTx/>
              <a:buAutoNum type="arabicPeriod"/>
              <a:defRPr/>
            </a:pPr>
            <a:endParaRPr lang="el-GR" dirty="0">
              <a:latin typeface="+mn-lt"/>
              <a:cs typeface="+mn-cs"/>
            </a:endParaRPr>
          </a:p>
          <a:p>
            <a:pPr marL="342900" indent="-342900" algn="just" fontAlgn="auto">
              <a:spcBef>
                <a:spcPts val="0"/>
              </a:spcBef>
              <a:spcAft>
                <a:spcPts val="0"/>
              </a:spcAft>
              <a:buFontTx/>
              <a:buAutoNum type="arabicPeriod"/>
              <a:defRPr/>
            </a:pPr>
            <a:endParaRPr lang="el-GR" dirty="0">
              <a:latin typeface="+mn-lt"/>
              <a:cs typeface="+mn-cs"/>
            </a:endParaRPr>
          </a:p>
        </p:txBody>
      </p:sp>
      <p:sp>
        <p:nvSpPr>
          <p:cNvPr id="5" name="4 - TextBox"/>
          <p:cNvSpPr txBox="1">
            <a:spLocks noChangeArrowheads="1"/>
          </p:cNvSpPr>
          <p:nvPr/>
        </p:nvSpPr>
        <p:spPr bwMode="auto">
          <a:xfrm>
            <a:off x="395536" y="620689"/>
            <a:ext cx="4464496" cy="575542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fontAlgn="auto">
              <a:spcBef>
                <a:spcPts val="0"/>
              </a:spcBef>
              <a:spcAft>
                <a:spcPts val="0"/>
              </a:spcAft>
              <a:buAutoNum type="arabicPeriod"/>
              <a:defRPr/>
            </a:pPr>
            <a:r>
              <a:rPr lang="el-GR" sz="1600" dirty="0" smtClean="0"/>
              <a:t>Ο </a:t>
            </a:r>
            <a:r>
              <a:rPr lang="el-GR" sz="1600" dirty="0" err="1" smtClean="0"/>
              <a:t>Χανααναίος</a:t>
            </a:r>
            <a:r>
              <a:rPr lang="el-GR" sz="1600" dirty="0" smtClean="0"/>
              <a:t> στρατηγός </a:t>
            </a:r>
            <a:r>
              <a:rPr lang="el-GR" sz="1600" dirty="0" err="1" smtClean="0"/>
              <a:t>Σίσερα</a:t>
            </a:r>
            <a:r>
              <a:rPr lang="el-GR" sz="1600" dirty="0" smtClean="0"/>
              <a:t> 20 χρόνια καταπιέζει τους γιους και τις θυγατέρες του Ισραήλ με βία σωματική και ψυχική. Αυτοί κραυγάζουν στον Θεό και απευθύνονται στη Δεββώρα που κάθεται </a:t>
            </a:r>
            <a:r>
              <a:rPr lang="el-GR" sz="1600" b="1" dirty="0" smtClean="0"/>
              <a:t>κάτω από φοίνικα </a:t>
            </a:r>
            <a:r>
              <a:rPr lang="el-GR" sz="1600" dirty="0" smtClean="0"/>
              <a:t>και κρίνει.</a:t>
            </a:r>
          </a:p>
          <a:p>
            <a:pPr marL="457200" indent="-457200" algn="just" fontAlgn="auto">
              <a:spcBef>
                <a:spcPts val="0"/>
              </a:spcBef>
              <a:spcAft>
                <a:spcPts val="0"/>
              </a:spcAft>
              <a:buAutoNum type="arabicPeriod"/>
              <a:defRPr/>
            </a:pPr>
            <a:r>
              <a:rPr lang="el-GR" sz="1600" dirty="0" smtClean="0"/>
              <a:t>Αυτή καλεί τον </a:t>
            </a:r>
            <a:r>
              <a:rPr lang="el-GR" sz="1600" dirty="0" err="1" smtClean="0"/>
              <a:t>Βαράκ</a:t>
            </a:r>
            <a:r>
              <a:rPr lang="el-GR" sz="1600" dirty="0" smtClean="0"/>
              <a:t>, τον μελλοντικό αρχιστράτηγο. Εκείνος δεν θέλει να πολεμήσει με τον </a:t>
            </a:r>
            <a:r>
              <a:rPr lang="el-GR" sz="1600" dirty="0" err="1" smtClean="0"/>
              <a:t>Σίσερα</a:t>
            </a:r>
            <a:r>
              <a:rPr lang="el-GR" sz="1600" dirty="0" smtClean="0"/>
              <a:t> στο όρος Θαβώρ </a:t>
            </a:r>
            <a:r>
              <a:rPr lang="el-GR" sz="1600" b="1" i="1" dirty="0" smtClean="0"/>
              <a:t>χωρίς </a:t>
            </a:r>
            <a:r>
              <a:rPr lang="el-GR" sz="1600" dirty="0" smtClean="0"/>
              <a:t>τη Δεββώρα.  Εκείνη του απαντά: </a:t>
            </a:r>
            <a:r>
              <a:rPr lang="el-GR" sz="1600" i="1" dirty="0" smtClean="0"/>
              <a:t>Θα έλθω. Η εκστρατεία σου όμως αυτή δεν θα φέρει δόξα σ’ εσένα, διότι </a:t>
            </a:r>
            <a:r>
              <a:rPr lang="el-GR" sz="1600" b="1" i="1" dirty="0" smtClean="0"/>
              <a:t>ο Κύριος θα παραδώσει το </a:t>
            </a:r>
            <a:r>
              <a:rPr lang="el-GR" sz="1600" b="1" i="1" dirty="0" err="1" smtClean="0"/>
              <a:t>Σίσερα</a:t>
            </a:r>
            <a:r>
              <a:rPr lang="el-GR" sz="1600" b="1" i="1" dirty="0" smtClean="0"/>
              <a:t> σε μια γυναίκα</a:t>
            </a:r>
            <a:r>
              <a:rPr lang="el-GR" sz="1600" b="1" dirty="0" smtClean="0"/>
              <a:t>! </a:t>
            </a:r>
          </a:p>
          <a:p>
            <a:pPr marL="457200" indent="-457200" algn="just" fontAlgn="auto">
              <a:spcBef>
                <a:spcPts val="0"/>
              </a:spcBef>
              <a:spcAft>
                <a:spcPts val="0"/>
              </a:spcAft>
              <a:buAutoNum type="arabicPeriod"/>
              <a:defRPr/>
            </a:pPr>
            <a:r>
              <a:rPr lang="el-GR" sz="1600" dirty="0" smtClean="0"/>
              <a:t>Πηγαίνουν στο χείμαρρο </a:t>
            </a:r>
            <a:r>
              <a:rPr lang="el-GR" sz="1600" dirty="0" err="1" smtClean="0"/>
              <a:t>Κισόν</a:t>
            </a:r>
            <a:r>
              <a:rPr lang="el-GR" sz="1600" dirty="0" smtClean="0"/>
              <a:t> μαζί με στρατό 10.000 ανδρών και ο Κύριος προκαλεί σύγχυση στο </a:t>
            </a:r>
            <a:r>
              <a:rPr lang="el-GR" sz="1600" dirty="0" err="1" smtClean="0"/>
              <a:t>Σίσερα</a:t>
            </a:r>
            <a:r>
              <a:rPr lang="el-GR" sz="1600" dirty="0" smtClean="0"/>
              <a:t>, τις άμαξες και το στρατό του.</a:t>
            </a:r>
          </a:p>
          <a:p>
            <a:pPr marL="457200" indent="-457200" algn="just" fontAlgn="auto">
              <a:spcBef>
                <a:spcPts val="0"/>
              </a:spcBef>
              <a:spcAft>
                <a:spcPts val="0"/>
              </a:spcAft>
              <a:buAutoNum type="arabicPeriod"/>
              <a:defRPr/>
            </a:pPr>
            <a:r>
              <a:rPr lang="el-GR" sz="1600" dirty="0" smtClean="0"/>
              <a:t>Η Δεββώρα όπως και η </a:t>
            </a:r>
            <a:r>
              <a:rPr lang="el-GR" sz="1600" dirty="0" err="1" smtClean="0"/>
              <a:t>Μιριάμ</a:t>
            </a:r>
            <a:r>
              <a:rPr lang="el-GR" sz="1600" dirty="0" smtClean="0"/>
              <a:t> μετά τη θαυμαστή διάβαση της Ερυθράς Θαλάσσης και τον καταποντισμό της Υπερδύναμης, δοξάζει τη δύναμη του </a:t>
            </a:r>
            <a:r>
              <a:rPr lang="el-GR" sz="1600" dirty="0" err="1" smtClean="0"/>
              <a:t>Γιαχβέ</a:t>
            </a:r>
            <a:r>
              <a:rPr lang="el-GR" sz="1600" dirty="0" smtClean="0"/>
              <a:t>!</a:t>
            </a:r>
          </a:p>
          <a:p>
            <a:pPr marL="457200" indent="-457200" algn="just" fontAlgn="auto">
              <a:spcBef>
                <a:spcPts val="0"/>
              </a:spcBef>
              <a:spcAft>
                <a:spcPts val="0"/>
              </a:spcAft>
              <a:buAutoNum type="arabicPeriod"/>
              <a:defRPr/>
            </a:pPr>
            <a:r>
              <a:rPr lang="el-GR" sz="1600" dirty="0" smtClean="0"/>
              <a:t>Δεν δίστασε να δράσει δυναμικά υπέρ των αδυνάτων.</a:t>
            </a:r>
          </a:p>
        </p:txBody>
      </p:sp>
      <p:pic>
        <p:nvPicPr>
          <p:cNvPr id="78850" name="Picture 2"/>
          <p:cNvPicPr>
            <a:picLocks noChangeAspect="1" noChangeArrowheads="1"/>
          </p:cNvPicPr>
          <p:nvPr/>
        </p:nvPicPr>
        <p:blipFill>
          <a:blip r:embed="rId3" cstate="print"/>
          <a:srcRect/>
          <a:stretch>
            <a:fillRect/>
          </a:stretch>
        </p:blipFill>
        <p:spPr bwMode="auto">
          <a:xfrm>
            <a:off x="5123550" y="619014"/>
            <a:ext cx="3756672" cy="410613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2 - TextBox"/>
          <p:cNvSpPr txBox="1">
            <a:spLocks noChangeArrowheads="1"/>
          </p:cNvSpPr>
          <p:nvPr/>
        </p:nvSpPr>
        <p:spPr bwMode="auto">
          <a:xfrm>
            <a:off x="107504" y="2996952"/>
            <a:ext cx="8928992" cy="3970318"/>
          </a:xfrm>
          <a:prstGeom prst="rect">
            <a:avLst/>
          </a:prstGeom>
          <a:noFill/>
          <a:ln w="9525">
            <a:noFill/>
            <a:miter lim="800000"/>
            <a:headEnd/>
            <a:tailEnd/>
          </a:ln>
        </p:spPr>
        <p:txBody>
          <a:bodyPr wrap="square">
            <a:spAutoFit/>
          </a:bodyPr>
          <a:lstStyle/>
          <a:p>
            <a:pPr algn="just"/>
            <a:r>
              <a:rPr lang="el-GR" dirty="0" smtClean="0"/>
              <a:t>Τελικά όντως ο δυνάστης </a:t>
            </a:r>
            <a:r>
              <a:rPr lang="el-GR" dirty="0" err="1" smtClean="0"/>
              <a:t>Σίσερα</a:t>
            </a:r>
            <a:r>
              <a:rPr lang="el-GR" dirty="0" smtClean="0"/>
              <a:t> εγκατέλειψε τη μάχη, καταφεύγοντας στο σπίτι του υποτιθέμενου φίλου του </a:t>
            </a:r>
            <a:r>
              <a:rPr lang="el-GR" dirty="0" err="1" smtClean="0"/>
              <a:t>Χέβερ</a:t>
            </a:r>
            <a:r>
              <a:rPr lang="el-GR" dirty="0" smtClean="0"/>
              <a:t> του </a:t>
            </a:r>
            <a:r>
              <a:rPr lang="el-GR" dirty="0" err="1" smtClean="0"/>
              <a:t>Χαναναίου</a:t>
            </a:r>
            <a:r>
              <a:rPr lang="el-GR" dirty="0" smtClean="0"/>
              <a:t> που όμως απουσίαζε. Τον υποδέχτηκε η γυναίκα του </a:t>
            </a:r>
            <a:r>
              <a:rPr lang="el-GR" dirty="0" err="1" smtClean="0"/>
              <a:t>Ιαέλ</a:t>
            </a:r>
            <a:r>
              <a:rPr lang="el-GR" dirty="0" smtClean="0"/>
              <a:t> στη σκηνή της  και τελικά τον σκότωσε με ένα πάσσαλο αυτής. Έτσι όντως η δόξα της συντριβής του ανήκει σε γυναίκα όπως προφήτεψε η Δεββώρα.</a:t>
            </a:r>
          </a:p>
          <a:p>
            <a:pPr algn="just"/>
            <a:endParaRPr lang="el-GR" dirty="0" smtClean="0"/>
          </a:p>
          <a:p>
            <a:pPr algn="just"/>
            <a:r>
              <a:rPr lang="el-GR" dirty="0" smtClean="0"/>
              <a:t>Και στην περίπτωση της χήρας </a:t>
            </a:r>
            <a:r>
              <a:rPr lang="el-GR" b="1" i="1" dirty="0" smtClean="0"/>
              <a:t>Ιουδ</a:t>
            </a:r>
            <a:r>
              <a:rPr lang="el-GR" b="1" dirty="0" smtClean="0"/>
              <a:t>ίθ</a:t>
            </a:r>
            <a:r>
              <a:rPr lang="el-GR" dirty="0" smtClean="0"/>
              <a:t> (που το όνομά της </a:t>
            </a:r>
            <a:r>
              <a:rPr lang="el-GR" i="1" dirty="0" smtClean="0"/>
              <a:t>συμπυκνώνει</a:t>
            </a:r>
            <a:r>
              <a:rPr lang="el-GR" dirty="0" smtClean="0"/>
              <a:t> τους </a:t>
            </a:r>
            <a:r>
              <a:rPr lang="el-GR" i="1" dirty="0" smtClean="0"/>
              <a:t>Ιουδαί</a:t>
            </a:r>
            <a:r>
              <a:rPr lang="el-GR" dirty="0" smtClean="0"/>
              <a:t>ους), όταν ο στρατηλάτης Ολοφέρνης επιχειρεί να κατακτήσει εξ ονόματος του </a:t>
            </a:r>
            <a:r>
              <a:rPr lang="el-GR" dirty="0" err="1" smtClean="0"/>
              <a:t>Ναβουχοδονόσορα</a:t>
            </a:r>
            <a:r>
              <a:rPr lang="el-GR" dirty="0" smtClean="0"/>
              <a:t>, με τα ασσυριακά στρατεύματα τη «Δύση» και οι πολιορκημένοι πλέον του ενός μηνός άνδρες του χωριού </a:t>
            </a:r>
            <a:r>
              <a:rPr lang="el-GR" dirty="0" err="1" smtClean="0"/>
              <a:t>Βαιτούλια</a:t>
            </a:r>
            <a:r>
              <a:rPr lang="el-GR" dirty="0" smtClean="0"/>
              <a:t> αποκάμνουν. Η ίδια επιλέγει τη δράση με κίνδυνο να «αμαρτήσει». Βγαίνει από το πλαίσιο της οικίας της και εισέρχεται στο στρατόπεδο  εκείνου που ήθελε να κατακτά με βία χώρες αλλά και το γυναικείο σώμα. Μιμείται τη Δεββώρα, το Δαυίδ και στη σκηνή του κατακτητή τον σκοτώνει με το ίδιο του το μαχαίρι. Τελικά ο Κύριος των καταπιεσμένων και των αδυνάτων αποδεικνύεται ότι είναι Αυτός </a:t>
            </a:r>
            <a:r>
              <a:rPr lang="el-GR" i="1" dirty="0" smtClean="0"/>
              <a:t>που συντρίβει (και δεν διεξάγει) πολέμους</a:t>
            </a:r>
            <a:r>
              <a:rPr lang="el-GR" dirty="0" smtClean="0"/>
              <a:t> (Ιουδίθ  9, 7. 16, 2)!</a:t>
            </a:r>
            <a:endParaRPr lang="el-GR" dirty="0"/>
          </a:p>
        </p:txBody>
      </p:sp>
      <p:pic>
        <p:nvPicPr>
          <p:cNvPr id="56321" name="Picture 1"/>
          <p:cNvPicPr>
            <a:picLocks noChangeAspect="1" noChangeArrowheads="1"/>
          </p:cNvPicPr>
          <p:nvPr/>
        </p:nvPicPr>
        <p:blipFill>
          <a:blip r:embed="rId2" cstate="print"/>
          <a:srcRect/>
          <a:stretch>
            <a:fillRect/>
          </a:stretch>
        </p:blipFill>
        <p:spPr bwMode="auto">
          <a:xfrm>
            <a:off x="4427984" y="188640"/>
            <a:ext cx="3742489" cy="2664296"/>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323528" y="116632"/>
            <a:ext cx="3064598" cy="29200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pPr algn="just"/>
            <a:endParaRPr lang="el-GR">
              <a:latin typeface="Franklin Gothic Book" pitchFamily="34" charset="0"/>
            </a:endParaRPr>
          </a:p>
        </p:txBody>
      </p:sp>
      <p:sp>
        <p:nvSpPr>
          <p:cNvPr id="29699" name="4 - Ορθογώνιο"/>
          <p:cNvSpPr>
            <a:spLocks noChangeArrowheads="1"/>
          </p:cNvSpPr>
          <p:nvPr/>
        </p:nvSpPr>
        <p:spPr bwMode="auto">
          <a:xfrm>
            <a:off x="179388" y="117475"/>
            <a:ext cx="4679950" cy="9264075"/>
          </a:xfrm>
          <a:prstGeom prst="rect">
            <a:avLst/>
          </a:prstGeom>
          <a:noFill/>
          <a:ln w="9525">
            <a:solidFill>
              <a:srgbClr val="996633"/>
            </a:solidFill>
            <a:miter lim="800000"/>
            <a:headEnd/>
            <a:tailEnd/>
          </a:ln>
        </p:spPr>
        <p:txBody>
          <a:bodyPr>
            <a:spAutoFit/>
          </a:bodyPr>
          <a:lstStyle/>
          <a:p>
            <a:pPr algn="ctr"/>
            <a:r>
              <a:rPr lang="el-GR" sz="1600" b="1" dirty="0" smtClean="0">
                <a:latin typeface="Palatino Linotype" pitchFamily="18" charset="0"/>
              </a:rPr>
              <a:t>Η ΜΑΡΙΑΜ ΤΗΣ ΕΞΟΔΟΥ</a:t>
            </a:r>
          </a:p>
          <a:p>
            <a:pPr algn="ctr"/>
            <a:endParaRPr lang="el-GR" sz="1600" b="1" dirty="0" smtClean="0">
              <a:latin typeface="Palatino Linotype" pitchFamily="18" charset="0"/>
            </a:endParaRPr>
          </a:p>
          <a:p>
            <a:pPr algn="just">
              <a:buFont typeface="Arial" pitchFamily="34" charset="0"/>
              <a:buChar char="•"/>
            </a:pPr>
            <a:r>
              <a:rPr lang="el-GR" sz="1400" dirty="0" smtClean="0">
                <a:latin typeface="Palatino Linotype" pitchFamily="18" charset="0"/>
              </a:rPr>
              <a:t>Στην Π. Δ. η Μαριάμ μνημονεύεται έξι φορές (</a:t>
            </a:r>
            <a:r>
              <a:rPr lang="el-GR" sz="1400" dirty="0" err="1" smtClean="0">
                <a:latin typeface="Palatino Linotype" pitchFamily="18" charset="0"/>
              </a:rPr>
              <a:t>Έξ</a:t>
            </a:r>
            <a:r>
              <a:rPr lang="el-GR" sz="1400" dirty="0" smtClean="0">
                <a:latin typeface="Palatino Linotype" pitchFamily="18" charset="0"/>
              </a:rPr>
              <a:t>. 15, 19-21. Αρ. 12. 20. 26, 59. </a:t>
            </a:r>
            <a:r>
              <a:rPr lang="el-GR" sz="1400" dirty="0" err="1" smtClean="0">
                <a:latin typeface="Palatino Linotype" pitchFamily="18" charset="0"/>
              </a:rPr>
              <a:t>Δτ</a:t>
            </a:r>
            <a:r>
              <a:rPr lang="el-GR" sz="1400" dirty="0" smtClean="0">
                <a:latin typeface="Palatino Linotype" pitchFamily="18" charset="0"/>
              </a:rPr>
              <a:t>. 24, 6. Α’ Παρ. 5, 29. </a:t>
            </a:r>
            <a:r>
              <a:rPr lang="el-GR" sz="1400" dirty="0" err="1" smtClean="0">
                <a:latin typeface="Palatino Linotype" pitchFamily="18" charset="0"/>
              </a:rPr>
              <a:t>Μιχαίας</a:t>
            </a:r>
            <a:r>
              <a:rPr lang="el-GR" sz="1400" dirty="0" smtClean="0">
                <a:latin typeface="Palatino Linotype" pitchFamily="18" charset="0"/>
              </a:rPr>
              <a:t> 6, 4).</a:t>
            </a:r>
          </a:p>
          <a:p>
            <a:pPr algn="just">
              <a:buFont typeface="Arial" pitchFamily="34" charset="0"/>
              <a:buChar char="•"/>
            </a:pPr>
            <a:endParaRPr lang="el-GR" sz="1400" dirty="0" smtClean="0">
              <a:latin typeface="Palatino Linotype" pitchFamily="18" charset="0"/>
            </a:endParaRPr>
          </a:p>
          <a:p>
            <a:pPr algn="just">
              <a:buFont typeface="Arial" pitchFamily="34" charset="0"/>
              <a:buChar char="•"/>
            </a:pPr>
            <a:r>
              <a:rPr lang="el-GR" sz="1400" dirty="0" smtClean="0">
                <a:latin typeface="Palatino Linotype" pitchFamily="18" charset="0"/>
              </a:rPr>
              <a:t> Μόνον στο </a:t>
            </a:r>
            <a:r>
              <a:rPr lang="el-GR" sz="1400" dirty="0" err="1" smtClean="0">
                <a:latin typeface="Palatino Linotype" pitchFamily="18" charset="0"/>
              </a:rPr>
              <a:t>Έξ</a:t>
            </a:r>
            <a:r>
              <a:rPr lang="el-GR" sz="1400" dirty="0" smtClean="0">
                <a:latin typeface="Palatino Linotype" pitchFamily="18" charset="0"/>
              </a:rPr>
              <a:t>. 15, 20 φέρει τον τίτλο </a:t>
            </a:r>
            <a:r>
              <a:rPr lang="el-GR" sz="1400" i="1" dirty="0" smtClean="0">
                <a:latin typeface="Palatino Linotype" pitchFamily="18" charset="0"/>
              </a:rPr>
              <a:t>προφήτης</a:t>
            </a:r>
            <a:r>
              <a:rPr lang="el-GR" sz="1400" dirty="0" smtClean="0">
                <a:latin typeface="Palatino Linotype" pitchFamily="18" charset="0"/>
              </a:rPr>
              <a:t>! Δεν μνημονεύεται ούτε ο πατέρας ούτε ο άνδρας της!</a:t>
            </a:r>
            <a:r>
              <a:rPr lang="el-GR" sz="1400" dirty="0" smtClean="0">
                <a:hlinkClick r:id="rId3" tooltip="Josephus"/>
              </a:rPr>
              <a:t> </a:t>
            </a:r>
            <a:r>
              <a:rPr lang="el-GR" sz="1100" dirty="0" smtClean="0">
                <a:hlinkClick r:id="rId3" tooltip="Josephus"/>
              </a:rPr>
              <a:t>Ο </a:t>
            </a:r>
            <a:r>
              <a:rPr lang="el-GR" sz="1100" dirty="0" err="1" smtClean="0">
                <a:hlinkClick r:id="rId3" tooltip="Josephus"/>
              </a:rPr>
              <a:t>Ιώσηπος</a:t>
            </a:r>
            <a:r>
              <a:rPr lang="el-GR" sz="1100" dirty="0" smtClean="0">
                <a:hlinkClick r:id="rId3" tooltip="Josephus"/>
              </a:rPr>
              <a:t> στην Αρχαιολογία θεωρεί ότι η Μαριάμ ήταν γυναίκα του </a:t>
            </a:r>
            <a:r>
              <a:rPr lang="el-GR" sz="1100" dirty="0" err="1" smtClean="0">
                <a:hlinkClick r:id="rId3" tooltip="Josephus"/>
              </a:rPr>
              <a:t>Χουρ</a:t>
            </a:r>
            <a:r>
              <a:rPr lang="el-GR" sz="1100" dirty="0" smtClean="0">
                <a:hlinkClick r:id="rId3" tooltip="Josephus"/>
              </a:rPr>
              <a:t>, στενού συνεργάτη του Μωυσή κατά την Έξοδο. Σε </a:t>
            </a:r>
            <a:r>
              <a:rPr lang="el-GR" sz="1100" dirty="0" err="1" smtClean="0">
                <a:hlinkClick r:id="rId3" tooltip="Josephus"/>
              </a:rPr>
              <a:t>ταργκούμ</a:t>
            </a:r>
            <a:r>
              <a:rPr lang="el-GR" sz="1100" dirty="0" smtClean="0">
                <a:hlinkClick r:id="rId3" tooltip="Josephus"/>
              </a:rPr>
              <a:t> στο </a:t>
            </a:r>
            <a:r>
              <a:rPr lang="el-GR" sz="1100" dirty="0" err="1" smtClean="0">
                <a:hlinkClick r:id="rId3" tooltip="Josephus"/>
              </a:rPr>
              <a:t>Α’Παρ</a:t>
            </a:r>
            <a:r>
              <a:rPr lang="el-GR" sz="1100" dirty="0" smtClean="0">
                <a:hlinkClick r:id="rId3" tooltip="Josephus"/>
              </a:rPr>
              <a:t>. 2, 19. 4, 14 ταυτίζεται με την </a:t>
            </a:r>
            <a:r>
              <a:rPr lang="el-GR" sz="1100" dirty="0" err="1" smtClean="0">
                <a:hlinkClick r:id="rId3" tooltip="Josephus"/>
              </a:rPr>
              <a:t>Εφραθ</a:t>
            </a:r>
            <a:r>
              <a:rPr lang="el-GR" sz="1100" dirty="0" smtClean="0">
                <a:hlinkClick r:id="rId3" tooltip="Josephus"/>
              </a:rPr>
              <a:t>, τη γυναίκα του </a:t>
            </a:r>
            <a:r>
              <a:rPr lang="el-GR" sz="1100" dirty="0" err="1" smtClean="0">
                <a:hlinkClick r:id="rId3" tooltip="Josephus"/>
              </a:rPr>
              <a:t>Κάλεβ</a:t>
            </a:r>
            <a:r>
              <a:rPr lang="en-US" sz="1100" dirty="0" smtClean="0"/>
              <a:t>.</a:t>
            </a:r>
            <a:endParaRPr lang="el-GR" sz="1100" dirty="0" smtClean="0"/>
          </a:p>
          <a:p>
            <a:pPr algn="just">
              <a:buFont typeface="Arial" pitchFamily="34" charset="0"/>
              <a:buChar char="•"/>
            </a:pPr>
            <a:endParaRPr lang="el-GR" sz="1100" dirty="0" smtClean="0">
              <a:latin typeface="Palatino Linotype" pitchFamily="18" charset="0"/>
            </a:endParaRPr>
          </a:p>
          <a:p>
            <a:pPr algn="just">
              <a:buFont typeface="Arial" pitchFamily="34" charset="0"/>
              <a:buChar char="•"/>
            </a:pPr>
            <a:r>
              <a:rPr lang="el-GR" sz="1400" dirty="0" smtClean="0">
                <a:latin typeface="Palatino Linotype" pitchFamily="18" charset="0"/>
              </a:rPr>
              <a:t>Στο </a:t>
            </a:r>
            <a:r>
              <a:rPr lang="el-GR" sz="1400" dirty="0" err="1" smtClean="0">
                <a:latin typeface="Palatino Linotype" pitchFamily="18" charset="0"/>
              </a:rPr>
              <a:t>Έξ</a:t>
            </a:r>
            <a:r>
              <a:rPr lang="el-GR" sz="1400" dirty="0" smtClean="0">
                <a:latin typeface="Palatino Linotype" pitchFamily="18" charset="0"/>
              </a:rPr>
              <a:t>. 5, 20 προσδιορίζεται ως </a:t>
            </a:r>
            <a:r>
              <a:rPr lang="el-GR" sz="1400" i="1" dirty="0" smtClean="0">
                <a:latin typeface="Palatino Linotype" pitchFamily="18" charset="0"/>
              </a:rPr>
              <a:t>αδελφή του Ααρών</a:t>
            </a:r>
            <a:r>
              <a:rPr lang="el-GR" sz="1400" dirty="0" smtClean="0">
                <a:latin typeface="Palatino Linotype" pitchFamily="18" charset="0"/>
              </a:rPr>
              <a:t>.  Ως </a:t>
            </a:r>
            <a:r>
              <a:rPr lang="el-GR" sz="1400" i="1" dirty="0" smtClean="0">
                <a:latin typeface="Palatino Linotype" pitchFamily="18" charset="0"/>
              </a:rPr>
              <a:t>αδελφή του Μωυσή </a:t>
            </a:r>
            <a:r>
              <a:rPr lang="el-GR" sz="1400" dirty="0" smtClean="0">
                <a:latin typeface="Palatino Linotype" pitchFamily="18" charset="0"/>
              </a:rPr>
              <a:t>ονομάζεται μόνον στα γενεαλογικά δέντρα Αρ. 26, 59 και Α’ Παρ. 5, 29. </a:t>
            </a:r>
          </a:p>
          <a:p>
            <a:pPr algn="just">
              <a:buFont typeface="Arial" pitchFamily="34" charset="0"/>
              <a:buChar char="•"/>
            </a:pPr>
            <a:endParaRPr lang="el-GR" sz="1400" dirty="0" smtClean="0">
              <a:latin typeface="Palatino Linotype" pitchFamily="18" charset="0"/>
            </a:endParaRPr>
          </a:p>
          <a:p>
            <a:pPr algn="just">
              <a:buFont typeface="Arial" pitchFamily="34" charset="0"/>
              <a:buChar char="•"/>
            </a:pPr>
            <a:r>
              <a:rPr lang="el-GR" sz="1400" dirty="0" smtClean="0">
                <a:latin typeface="Palatino Linotype" pitchFamily="18" charset="0"/>
              </a:rPr>
              <a:t> Αναφέρεται πάντα σε συνδυασμό με τους Μωυσή και Ααρών ως </a:t>
            </a:r>
            <a:r>
              <a:rPr lang="el-GR" sz="1400" b="1" dirty="0" smtClean="0">
                <a:latin typeface="Palatino Linotype" pitchFamily="18" charset="0"/>
              </a:rPr>
              <a:t>η ηγετική τριάδα του λαού της Εξόδου</a:t>
            </a:r>
            <a:r>
              <a:rPr lang="el-GR" sz="1400" dirty="0" smtClean="0">
                <a:latin typeface="Palatino Linotype" pitchFamily="18" charset="0"/>
              </a:rPr>
              <a:t>. Ενώ ο Ααρών εκφράζει το ιερατικό γένος η Μαριάμ το προφητικό.</a:t>
            </a:r>
          </a:p>
          <a:p>
            <a:pPr algn="just">
              <a:buFont typeface="Arial" pitchFamily="34" charset="0"/>
              <a:buChar char="•"/>
            </a:pPr>
            <a:endParaRPr lang="el-GR" sz="1400" dirty="0" smtClean="0">
              <a:latin typeface="Palatino Linotype" pitchFamily="18" charset="0"/>
            </a:endParaRPr>
          </a:p>
          <a:p>
            <a:pPr algn="just">
              <a:buFont typeface="Arial" pitchFamily="34" charset="0"/>
              <a:buChar char="•"/>
            </a:pPr>
            <a:r>
              <a:rPr lang="el-GR" sz="1400" dirty="0" smtClean="0">
                <a:latin typeface="Palatino Linotype" pitchFamily="18" charset="0"/>
              </a:rPr>
              <a:t>Ο όρος </a:t>
            </a:r>
            <a:r>
              <a:rPr lang="el-GR" sz="1400" i="1" dirty="0" smtClean="0">
                <a:latin typeface="Palatino Linotype" pitchFamily="18" charset="0"/>
              </a:rPr>
              <a:t>αδελφή</a:t>
            </a:r>
            <a:r>
              <a:rPr lang="el-GR" sz="1400" dirty="0" smtClean="0">
                <a:latin typeface="Palatino Linotype" pitchFamily="18" charset="0"/>
              </a:rPr>
              <a:t> δεν αποτυπώνει απαραίτητα ιστορική συγγένεια αλλά </a:t>
            </a:r>
            <a:r>
              <a:rPr lang="el-GR" sz="1400" b="1" dirty="0" smtClean="0">
                <a:latin typeface="Palatino Linotype" pitchFamily="18" charset="0"/>
              </a:rPr>
              <a:t>την ισοτιμία των τριών</a:t>
            </a:r>
            <a:r>
              <a:rPr lang="el-GR" sz="1400" dirty="0" smtClean="0">
                <a:latin typeface="Palatino Linotype" pitchFamily="18" charset="0"/>
              </a:rPr>
              <a:t>, όπως διευκρινίζει και ο </a:t>
            </a:r>
            <a:r>
              <a:rPr lang="el-GR" sz="1400" dirty="0" err="1" smtClean="0">
                <a:latin typeface="Palatino Linotype" pitchFamily="18" charset="0"/>
              </a:rPr>
              <a:t>Μιχαίας</a:t>
            </a:r>
            <a:r>
              <a:rPr lang="el-GR" sz="1400" dirty="0" smtClean="0">
                <a:latin typeface="Palatino Linotype" pitchFamily="18" charset="0"/>
              </a:rPr>
              <a:t>: </a:t>
            </a:r>
            <a:r>
              <a:rPr lang="el-GR" sz="1400" i="1" dirty="0" err="1" smtClean="0"/>
              <a:t>διότι</a:t>
            </a:r>
            <a:r>
              <a:rPr lang="el-GR" sz="1400" i="1" dirty="0" smtClean="0"/>
              <a:t> </a:t>
            </a:r>
            <a:r>
              <a:rPr lang="el-GR" sz="1400" i="1" dirty="0" err="1" smtClean="0"/>
              <a:t>ἀνήγαγόν</a:t>
            </a:r>
            <a:r>
              <a:rPr lang="el-GR" sz="1400" i="1" dirty="0" smtClean="0"/>
              <a:t> σε </a:t>
            </a:r>
            <a:r>
              <a:rPr lang="el-GR" sz="1400" i="1" dirty="0" err="1" smtClean="0"/>
              <a:t>ἐκ</a:t>
            </a:r>
            <a:r>
              <a:rPr lang="el-GR" sz="1400" i="1" dirty="0" smtClean="0"/>
              <a:t> </a:t>
            </a:r>
            <a:r>
              <a:rPr lang="el-GR" sz="1400" i="1" dirty="0" err="1" smtClean="0"/>
              <a:t>γῆς</a:t>
            </a:r>
            <a:r>
              <a:rPr lang="el-GR" sz="1400" i="1" dirty="0" smtClean="0"/>
              <a:t> </a:t>
            </a:r>
            <a:r>
              <a:rPr lang="el-GR" sz="1400" i="1" dirty="0" err="1" smtClean="0"/>
              <a:t>Αἰγύπτου</a:t>
            </a:r>
            <a:r>
              <a:rPr lang="el-GR" sz="1400" i="1" dirty="0" smtClean="0"/>
              <a:t> </a:t>
            </a:r>
            <a:r>
              <a:rPr lang="el-GR" sz="1400" i="1" dirty="0" err="1" smtClean="0"/>
              <a:t>καὶ</a:t>
            </a:r>
            <a:r>
              <a:rPr lang="el-GR" sz="1400" i="1" dirty="0" smtClean="0"/>
              <a:t> </a:t>
            </a:r>
            <a:r>
              <a:rPr lang="el-GR" sz="1400" i="1" dirty="0" err="1" smtClean="0"/>
              <a:t>ἐξ</a:t>
            </a:r>
            <a:r>
              <a:rPr lang="el-GR" sz="1400" i="1" dirty="0" smtClean="0"/>
              <a:t> </a:t>
            </a:r>
            <a:r>
              <a:rPr lang="el-GR" sz="1400" i="1" dirty="0" err="1" smtClean="0"/>
              <a:t>οἴκου</a:t>
            </a:r>
            <a:r>
              <a:rPr lang="el-GR" sz="1400" i="1" dirty="0" smtClean="0"/>
              <a:t> </a:t>
            </a:r>
            <a:r>
              <a:rPr lang="el-GR" sz="1400" i="1" dirty="0" err="1" smtClean="0"/>
              <a:t>δουλείας</a:t>
            </a:r>
            <a:r>
              <a:rPr lang="el-GR" sz="1400" i="1" dirty="0" smtClean="0"/>
              <a:t> </a:t>
            </a:r>
            <a:r>
              <a:rPr lang="el-GR" sz="1400" i="1" dirty="0" err="1" smtClean="0"/>
              <a:t>ἐλυτρωσάμην</a:t>
            </a:r>
            <a:r>
              <a:rPr lang="el-GR" sz="1400" i="1" dirty="0" smtClean="0"/>
              <a:t> σε </a:t>
            </a:r>
            <a:r>
              <a:rPr lang="el-GR" sz="1400" i="1" dirty="0" err="1" smtClean="0"/>
              <a:t>καὶ</a:t>
            </a:r>
            <a:r>
              <a:rPr lang="el-GR" sz="1400" i="1" dirty="0" smtClean="0"/>
              <a:t> </a:t>
            </a:r>
            <a:r>
              <a:rPr lang="el-GR" sz="1400" i="1" dirty="0" err="1" smtClean="0"/>
              <a:t>ἐξαπέστειλα</a:t>
            </a:r>
            <a:r>
              <a:rPr lang="el-GR" sz="1400" i="1" dirty="0" smtClean="0"/>
              <a:t> </a:t>
            </a:r>
            <a:r>
              <a:rPr lang="el-GR" sz="1400" i="1" dirty="0" err="1" smtClean="0"/>
              <a:t>πρὸ</a:t>
            </a:r>
            <a:r>
              <a:rPr lang="el-GR" sz="1400" i="1" dirty="0" smtClean="0"/>
              <a:t> </a:t>
            </a:r>
            <a:r>
              <a:rPr lang="el-GR" sz="1400" i="1" dirty="0" err="1" smtClean="0"/>
              <a:t>προσώπου</a:t>
            </a:r>
            <a:r>
              <a:rPr lang="el-GR" sz="1400" i="1" dirty="0" smtClean="0"/>
              <a:t> σου </a:t>
            </a:r>
            <a:r>
              <a:rPr lang="el-GR" sz="1600" b="1" i="1" dirty="0" err="1" smtClean="0"/>
              <a:t>τὸν</a:t>
            </a:r>
            <a:r>
              <a:rPr lang="el-GR" sz="1600" b="1" i="1" dirty="0" smtClean="0"/>
              <a:t> </a:t>
            </a:r>
            <a:r>
              <a:rPr lang="el-GR" sz="1600" b="1" i="1" dirty="0" err="1" smtClean="0"/>
              <a:t>Μωυσῆν</a:t>
            </a:r>
            <a:r>
              <a:rPr lang="el-GR" sz="1600" b="1" i="1" dirty="0" smtClean="0"/>
              <a:t> </a:t>
            </a:r>
            <a:r>
              <a:rPr lang="el-GR" sz="1600" b="1" i="1" dirty="0" err="1" smtClean="0"/>
              <a:t>καὶ</a:t>
            </a:r>
            <a:r>
              <a:rPr lang="el-GR" sz="1600" b="1" i="1" dirty="0" smtClean="0"/>
              <a:t> </a:t>
            </a:r>
            <a:r>
              <a:rPr lang="el-GR" sz="1600" b="1" i="1" dirty="0" err="1" smtClean="0"/>
              <a:t>Άαρὼν</a:t>
            </a:r>
            <a:r>
              <a:rPr lang="el-GR" sz="1600" b="1" i="1" dirty="0" smtClean="0"/>
              <a:t> </a:t>
            </a:r>
            <a:r>
              <a:rPr lang="el-GR" sz="1600" b="1" i="1" dirty="0" err="1" smtClean="0"/>
              <a:t>καὶ</a:t>
            </a:r>
            <a:r>
              <a:rPr lang="el-GR" sz="1600" b="1" i="1" dirty="0" smtClean="0"/>
              <a:t> Μαριάμ</a:t>
            </a:r>
            <a:r>
              <a:rPr lang="el-GR" sz="1400" i="1" dirty="0" smtClean="0"/>
              <a:t>  (</a:t>
            </a:r>
            <a:r>
              <a:rPr lang="el-GR" sz="1400" dirty="0" smtClean="0">
                <a:latin typeface="Palatino Linotype" pitchFamily="18" charset="0"/>
              </a:rPr>
              <a:t>6, 4).</a:t>
            </a:r>
          </a:p>
          <a:p>
            <a:pPr algn="just">
              <a:buFont typeface="Arial" pitchFamily="34" charset="0"/>
              <a:buChar char="•"/>
            </a:pPr>
            <a:endParaRPr lang="el-GR" sz="1400" dirty="0" smtClean="0">
              <a:latin typeface="Palatino Linotype" pitchFamily="18" charset="0"/>
            </a:endParaRPr>
          </a:p>
          <a:p>
            <a:pPr algn="just">
              <a:buFont typeface="Arial" pitchFamily="34" charset="0"/>
              <a:buChar char="•"/>
            </a:pPr>
            <a:endParaRPr lang="el-GR" sz="1400" dirty="0" smtClean="0">
              <a:latin typeface="Palatino Linotype" pitchFamily="18" charset="0"/>
            </a:endParaRPr>
          </a:p>
          <a:p>
            <a:pPr algn="just">
              <a:buFont typeface="Arial" pitchFamily="34" charset="0"/>
              <a:buChar char="•"/>
            </a:pPr>
            <a:r>
              <a:rPr lang="el-GR" sz="1400" dirty="0" smtClean="0">
                <a:latin typeface="Palatino Linotype" pitchFamily="18" charset="0"/>
              </a:rPr>
              <a:t> Πέθανε στην </a:t>
            </a:r>
            <a:r>
              <a:rPr lang="el-GR" sz="1400" dirty="0" err="1" smtClean="0">
                <a:latin typeface="Palatino Linotype" pitchFamily="18" charset="0"/>
              </a:rPr>
              <a:t>Καδίς</a:t>
            </a:r>
            <a:r>
              <a:rPr lang="el-GR" sz="1400" dirty="0" smtClean="0">
                <a:latin typeface="Palatino Linotype" pitchFamily="18" charset="0"/>
              </a:rPr>
              <a:t> και ετάφη (Αρ. 20, 1).</a:t>
            </a:r>
          </a:p>
          <a:p>
            <a:pPr algn="just"/>
            <a:endParaRPr lang="el-GR" sz="1400" dirty="0" smtClean="0">
              <a:solidFill>
                <a:srgbClr val="000000"/>
              </a:solidFill>
              <a:latin typeface="Palatino Linotype" pitchFamily="18" charset="0"/>
            </a:endParaRPr>
          </a:p>
          <a:p>
            <a:pPr algn="just">
              <a:buFont typeface="Arial" pitchFamily="34" charset="0"/>
              <a:buChar char="•"/>
            </a:pPr>
            <a:endParaRPr lang="el-GR" sz="1400" dirty="0" smtClean="0">
              <a:latin typeface="Palatino Linotype" pitchFamily="18" charset="0"/>
            </a:endParaRPr>
          </a:p>
          <a:p>
            <a:pPr algn="just">
              <a:buFont typeface="Arial" pitchFamily="34" charset="0"/>
              <a:buChar char="•"/>
            </a:pPr>
            <a:endParaRPr lang="el-GR" sz="1400" dirty="0">
              <a:latin typeface="Palatino Linotype" pitchFamily="18" charset="0"/>
            </a:endParaRPr>
          </a:p>
          <a:p>
            <a:pPr algn="just"/>
            <a:endParaRPr lang="el-GR" sz="1600" b="1" dirty="0">
              <a:latin typeface="Palatino Linotype" pitchFamily="18" charset="0"/>
            </a:endParaRPr>
          </a:p>
          <a:p>
            <a:pPr algn="just"/>
            <a:endParaRPr lang="el-GR" dirty="0">
              <a:latin typeface="Palatino Linotype" pitchFamily="18" charset="0"/>
            </a:endParaRPr>
          </a:p>
          <a:p>
            <a:pPr algn="just"/>
            <a:endParaRPr lang="el-GR" sz="1400" dirty="0">
              <a:latin typeface="Palatino Linotype" pitchFamily="18" charset="0"/>
            </a:endParaRPr>
          </a:p>
          <a:p>
            <a:pPr algn="just"/>
            <a:endParaRPr lang="el-GR" dirty="0">
              <a:latin typeface="Palatino Linotype" pitchFamily="18" charset="0"/>
            </a:endParaRPr>
          </a:p>
          <a:p>
            <a:pPr algn="just"/>
            <a:r>
              <a:rPr lang="de-DE" b="1" dirty="0">
                <a:latin typeface="Franklin Gothic Book" pitchFamily="34" charset="0"/>
              </a:rPr>
              <a:t/>
            </a:r>
            <a:br>
              <a:rPr lang="de-DE" b="1" dirty="0">
                <a:latin typeface="Franklin Gothic Book" pitchFamily="34" charset="0"/>
              </a:rPr>
            </a:br>
            <a:endParaRPr lang="el-GR" dirty="0">
              <a:latin typeface="Palatino Linotype" pitchFamily="18" charset="0"/>
            </a:endParaRPr>
          </a:p>
          <a:p>
            <a:pPr algn="just"/>
            <a:endParaRPr lang="el-GR" dirty="0">
              <a:latin typeface="Palatino Linotype" pitchFamily="18" charset="0"/>
              <a:cs typeface="Times New Roman" pitchFamily="18" charset="0"/>
            </a:endParaRPr>
          </a:p>
          <a:p>
            <a:pPr algn="just"/>
            <a:r>
              <a:rPr lang="el-GR" dirty="0">
                <a:latin typeface="Palatino Linotype" pitchFamily="18" charset="0"/>
                <a:cs typeface="Times New Roman" pitchFamily="18" charset="0"/>
              </a:rPr>
              <a:t> </a:t>
            </a:r>
          </a:p>
        </p:txBody>
      </p:sp>
      <p:sp>
        <p:nvSpPr>
          <p:cNvPr id="29701" name="7 - Ορθογώνιο"/>
          <p:cNvSpPr>
            <a:spLocks noChangeArrowheads="1"/>
          </p:cNvSpPr>
          <p:nvPr/>
        </p:nvSpPr>
        <p:spPr bwMode="auto">
          <a:xfrm>
            <a:off x="4427538" y="2924175"/>
            <a:ext cx="4716462" cy="585788"/>
          </a:xfrm>
          <a:prstGeom prst="rect">
            <a:avLst/>
          </a:prstGeom>
          <a:noFill/>
          <a:ln w="9525">
            <a:noFill/>
            <a:miter lim="800000"/>
            <a:headEnd/>
            <a:tailEnd/>
          </a:ln>
        </p:spPr>
        <p:txBody>
          <a:bodyPr>
            <a:spAutoFit/>
          </a:bodyPr>
          <a:lstStyle/>
          <a:p>
            <a:pPr algn="just"/>
            <a:endParaRPr lang="el-GR" sz="1400">
              <a:latin typeface="Palatino Linotype" pitchFamily="18" charset="0"/>
            </a:endParaRPr>
          </a:p>
          <a:p>
            <a:pPr algn="just"/>
            <a:endParaRPr lang="el-GR">
              <a:latin typeface="Palatino Linotype" pitchFamily="18" charset="0"/>
            </a:endParaRPr>
          </a:p>
        </p:txBody>
      </p:sp>
      <p:sp>
        <p:nvSpPr>
          <p:cNvPr id="29702" name="6 - Ορθογώνιο"/>
          <p:cNvSpPr>
            <a:spLocks noChangeArrowheads="1"/>
          </p:cNvSpPr>
          <p:nvPr/>
        </p:nvSpPr>
        <p:spPr bwMode="auto">
          <a:xfrm>
            <a:off x="5004048" y="4149080"/>
            <a:ext cx="3889375" cy="3816429"/>
          </a:xfrm>
          <a:prstGeom prst="rect">
            <a:avLst/>
          </a:prstGeom>
          <a:noFill/>
          <a:ln w="9525">
            <a:noFill/>
            <a:miter lim="800000"/>
            <a:headEnd/>
            <a:tailEnd/>
          </a:ln>
        </p:spPr>
        <p:txBody>
          <a:bodyPr>
            <a:spAutoFit/>
          </a:bodyPr>
          <a:lstStyle/>
          <a:p>
            <a:pPr algn="just"/>
            <a:r>
              <a:rPr lang="el-GR" sz="1200" b="1" dirty="0" smtClean="0">
                <a:solidFill>
                  <a:srgbClr val="000000"/>
                </a:solidFill>
                <a:latin typeface="Palatino Linotype" pitchFamily="18" charset="0"/>
              </a:rPr>
              <a:t> </a:t>
            </a:r>
          </a:p>
          <a:p>
            <a:pPr algn="just"/>
            <a:r>
              <a:rPr lang="el-GR" sz="2800" b="1" dirty="0" smtClean="0">
                <a:solidFill>
                  <a:srgbClr val="000000"/>
                </a:solidFill>
                <a:latin typeface="Palatino Linotype" pitchFamily="18" charset="0"/>
              </a:rPr>
              <a:t>Β.</a:t>
            </a:r>
            <a:r>
              <a:rPr lang="el-GR" sz="3200" b="1" dirty="0" smtClean="0">
                <a:solidFill>
                  <a:srgbClr val="000000"/>
                </a:solidFill>
                <a:latin typeface="Palatino Linotype" pitchFamily="18" charset="0"/>
              </a:rPr>
              <a:t> ΜΙΡΙΑΜ-ΜΑΡΙΑΜ</a:t>
            </a:r>
          </a:p>
          <a:p>
            <a:pPr algn="ctr"/>
            <a:r>
              <a:rPr lang="el-GR" dirty="0" smtClean="0"/>
              <a:t>ΕΒΡ</a:t>
            </a:r>
            <a:r>
              <a:rPr lang="de-DE" dirty="0" smtClean="0">
                <a:hlinkClick r:id="rId4" tooltip="Hebräische Sprache"/>
              </a:rPr>
              <a:t>.</a:t>
            </a:r>
            <a:r>
              <a:rPr lang="de-DE" dirty="0" smtClean="0"/>
              <a:t> ‏</a:t>
            </a:r>
            <a:r>
              <a:rPr lang="he-IL" dirty="0" smtClean="0"/>
              <a:t>מִרְיָם; </a:t>
            </a:r>
            <a:r>
              <a:rPr lang="el-GR" dirty="0" smtClean="0"/>
              <a:t> Αραβ.</a:t>
            </a:r>
            <a:r>
              <a:rPr lang="de-DE" dirty="0" smtClean="0"/>
              <a:t> ‏</a:t>
            </a:r>
            <a:r>
              <a:rPr lang="ar-AE" dirty="0" smtClean="0"/>
              <a:t>مریم یاغی‎</a:t>
            </a:r>
            <a:endParaRPr lang="el-GR" dirty="0" smtClean="0"/>
          </a:p>
          <a:p>
            <a:pPr algn="ctr"/>
            <a:r>
              <a:rPr lang="el-GR" sz="1400" dirty="0" smtClean="0">
                <a:solidFill>
                  <a:srgbClr val="000000"/>
                </a:solidFill>
                <a:latin typeface="Palatino Linotype" pitchFamily="18" charset="0"/>
              </a:rPr>
              <a:t>Στους περισσότερους είναι γνωστή ως </a:t>
            </a:r>
            <a:r>
              <a:rPr lang="el-GR" sz="1400" b="1" i="1" dirty="0" smtClean="0">
                <a:solidFill>
                  <a:srgbClr val="000000"/>
                </a:solidFill>
                <a:latin typeface="Palatino Linotype" pitchFamily="18" charset="0"/>
              </a:rPr>
              <a:t>αδελφή του Μωυσή </a:t>
            </a:r>
            <a:r>
              <a:rPr lang="el-GR" sz="1400" dirty="0" smtClean="0">
                <a:solidFill>
                  <a:srgbClr val="000000"/>
                </a:solidFill>
                <a:latin typeface="Palatino Linotype" pitchFamily="18" charset="0"/>
              </a:rPr>
              <a:t>και όχι ως προφήτισσα. Το πώς έγινε προφήτης και γιατί ήταν παραμένει μέχρι σήμερα ΜΥΣΤΗΡΙΟ!</a:t>
            </a:r>
          </a:p>
          <a:p>
            <a:pPr algn="ctr"/>
            <a:endParaRPr lang="el-GR" dirty="0" smtClean="0"/>
          </a:p>
          <a:p>
            <a:pPr algn="just"/>
            <a:endParaRPr lang="el-GR" b="1" dirty="0" smtClean="0">
              <a:latin typeface="Palatino Linotype" pitchFamily="18" charset="0"/>
            </a:endParaRPr>
          </a:p>
          <a:p>
            <a:pPr algn="just"/>
            <a:endParaRPr lang="el-GR" sz="3200" b="1" dirty="0" smtClean="0">
              <a:solidFill>
                <a:srgbClr val="000000"/>
              </a:solidFill>
              <a:latin typeface="Palatino Linotype" pitchFamily="18" charset="0"/>
            </a:endParaRPr>
          </a:p>
          <a:p>
            <a:pPr algn="just"/>
            <a:endParaRPr lang="el-GR" sz="1200" dirty="0" smtClean="0">
              <a:solidFill>
                <a:srgbClr val="000000"/>
              </a:solidFill>
              <a:latin typeface="Palatino Linotype" pitchFamily="18" charset="0"/>
            </a:endParaRPr>
          </a:p>
          <a:p>
            <a:pPr algn="just"/>
            <a:endParaRPr lang="el-GR" sz="1200" dirty="0">
              <a:solidFill>
                <a:srgbClr val="000000"/>
              </a:solidFill>
              <a:latin typeface="Franklin Gothic Book" pitchFamily="34" charset="0"/>
            </a:endParaRPr>
          </a:p>
        </p:txBody>
      </p:sp>
      <p:pic>
        <p:nvPicPr>
          <p:cNvPr id="1028" name="Picture 4"/>
          <p:cNvPicPr>
            <a:picLocks noChangeAspect="1" noChangeArrowheads="1"/>
          </p:cNvPicPr>
          <p:nvPr/>
        </p:nvPicPr>
        <p:blipFill>
          <a:blip r:embed="rId5" cstate="print"/>
          <a:srcRect/>
          <a:stretch>
            <a:fillRect/>
          </a:stretch>
        </p:blipFill>
        <p:spPr bwMode="auto">
          <a:xfrm>
            <a:off x="5508104" y="476672"/>
            <a:ext cx="3240360" cy="361714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273050"/>
            <a:ext cx="2952328" cy="851694"/>
          </a:xfrm>
        </p:spPr>
        <p:txBody>
          <a:bodyPr>
            <a:normAutofit/>
          </a:bodyPr>
          <a:lstStyle/>
          <a:p>
            <a:r>
              <a:rPr lang="el-GR" dirty="0" smtClean="0"/>
              <a:t>ΤΟ ΑΡΧΑΙΟΤΕΡΟ ΑΣΜΑ ΤΗΣ ΒΙΒΛΟΥ</a:t>
            </a:r>
            <a:endParaRPr lang="el-GR" dirty="0"/>
          </a:p>
        </p:txBody>
      </p:sp>
      <p:sp>
        <p:nvSpPr>
          <p:cNvPr id="4" name="3 - Θέση κειμένου"/>
          <p:cNvSpPr>
            <a:spLocks noGrp="1"/>
          </p:cNvSpPr>
          <p:nvPr>
            <p:ph type="body" sz="half" idx="2"/>
          </p:nvPr>
        </p:nvSpPr>
        <p:spPr>
          <a:xfrm>
            <a:off x="323528" y="1196752"/>
            <a:ext cx="4104456" cy="5217443"/>
          </a:xfrm>
        </p:spPr>
        <p:txBody>
          <a:bodyPr>
            <a:normAutofit lnSpcReduction="10000"/>
          </a:bodyPr>
          <a:lstStyle/>
          <a:p>
            <a:pPr algn="just">
              <a:buFont typeface="Arial" pitchFamily="34" charset="0"/>
              <a:buChar char="•"/>
            </a:pPr>
            <a:r>
              <a:rPr lang="el-GR" dirty="0" smtClean="0">
                <a:latin typeface="Palatino Linotype" pitchFamily="18" charset="0"/>
              </a:rPr>
              <a:t>Στο  </a:t>
            </a:r>
            <a:r>
              <a:rPr lang="el-GR" dirty="0" err="1" smtClean="0">
                <a:latin typeface="Palatino Linotype" pitchFamily="18" charset="0"/>
              </a:rPr>
              <a:t>Έξ</a:t>
            </a:r>
            <a:r>
              <a:rPr lang="el-GR" dirty="0" smtClean="0">
                <a:latin typeface="Palatino Linotype" pitchFamily="18" charset="0"/>
              </a:rPr>
              <a:t>. 15, 20 η Μαριάμ με το τύμπανο στο χέρι, χορεύει  και τραγουδά την δυναμική επέμβαση του </a:t>
            </a:r>
            <a:r>
              <a:rPr lang="el-GR" dirty="0" err="1" smtClean="0">
                <a:latin typeface="Palatino Linotype" pitchFamily="18" charset="0"/>
              </a:rPr>
              <a:t>Γιαχβέ</a:t>
            </a:r>
            <a:r>
              <a:rPr lang="el-GR" dirty="0" smtClean="0">
                <a:latin typeface="Palatino Linotype" pitchFamily="18" charset="0"/>
              </a:rPr>
              <a:t> που ανακαλεί την πράξη της Δημιουργίας, ακολουθούμενη από όλες τις γυναίκες. Το τύμπανο, που χρησιμοποιούνταν στις γιορτές, συναντάται και σε έναν άλλο χορό προφητισσών και προφητών γύρω από τον Σαούλ που περιπίπτουν σε έκσταση (Α’ </a:t>
            </a:r>
            <a:r>
              <a:rPr lang="el-GR" dirty="0" err="1" smtClean="0">
                <a:latin typeface="Palatino Linotype" pitchFamily="18" charset="0"/>
              </a:rPr>
              <a:t>Βασ</a:t>
            </a:r>
            <a:r>
              <a:rPr lang="el-GR" dirty="0" smtClean="0">
                <a:latin typeface="Palatino Linotype" pitchFamily="18" charset="0"/>
              </a:rPr>
              <a:t>. 10, 5).  Η </a:t>
            </a:r>
            <a:r>
              <a:rPr lang="el-GR" b="1" dirty="0" smtClean="0">
                <a:latin typeface="Palatino Linotype" pitchFamily="18" charset="0"/>
              </a:rPr>
              <a:t>έκσταση</a:t>
            </a:r>
            <a:r>
              <a:rPr lang="el-GR" dirty="0" smtClean="0">
                <a:latin typeface="Palatino Linotype" pitchFamily="18" charset="0"/>
              </a:rPr>
              <a:t> στην Α.Γ. δεν συνδέεται με εμπειρίες παρανοϊκές. Ο ίδιος ο προφήτης Ελισαίος εκφράζεται επίσης με μουσική (Δ’ </a:t>
            </a:r>
            <a:r>
              <a:rPr lang="el-GR" dirty="0" err="1" smtClean="0">
                <a:latin typeface="Palatino Linotype" pitchFamily="18" charset="0"/>
              </a:rPr>
              <a:t>Βασ</a:t>
            </a:r>
            <a:r>
              <a:rPr lang="el-GR" dirty="0" smtClean="0">
                <a:latin typeface="Palatino Linotype" pitchFamily="18" charset="0"/>
              </a:rPr>
              <a:t>. 3, 15 κε.) και ο μουσικός Δαυίδ κατά την υποδοχή της κιβωτού </a:t>
            </a:r>
            <a:r>
              <a:rPr lang="el-GR" b="1" i="1" dirty="0" smtClean="0">
                <a:latin typeface="Palatino Linotype" pitchFamily="18" charset="0"/>
              </a:rPr>
              <a:t>έπαιζε</a:t>
            </a:r>
            <a:r>
              <a:rPr lang="el-GR" dirty="0" smtClean="0">
                <a:latin typeface="Palatino Linotype" pitchFamily="18" charset="0"/>
              </a:rPr>
              <a:t> και χόρευε με τη συνοδεία οργάνων  (Β’ </a:t>
            </a:r>
            <a:r>
              <a:rPr lang="el-GR" dirty="0" err="1" smtClean="0">
                <a:latin typeface="Palatino Linotype" pitchFamily="18" charset="0"/>
              </a:rPr>
              <a:t>Βασ</a:t>
            </a:r>
            <a:r>
              <a:rPr lang="el-GR" dirty="0" smtClean="0">
                <a:latin typeface="Palatino Linotype" pitchFamily="18" charset="0"/>
              </a:rPr>
              <a:t>. 6, 5) κάτι που κίνησε την ειρωνεία.  Η ίδια η Σοφία παίζει στην αγκαλιά του Θεού (Παρ. 8, 30).</a:t>
            </a:r>
          </a:p>
          <a:p>
            <a:pPr algn="just">
              <a:buFont typeface="Arial" pitchFamily="34" charset="0"/>
              <a:buChar char="•"/>
            </a:pPr>
            <a:r>
              <a:rPr lang="el-GR" dirty="0" smtClean="0">
                <a:latin typeface="Palatino Linotype" pitchFamily="18" charset="0"/>
              </a:rPr>
              <a:t>Η Μαριάμ ερμηνεύει το γεγονός και την εμπειρία ως σημείο της παρουσίας του Θεού  στο εδώ και το τώρα!</a:t>
            </a:r>
          </a:p>
          <a:p>
            <a:pPr algn="just">
              <a:buFont typeface="Arial" pitchFamily="34" charset="0"/>
              <a:buChar char="•"/>
            </a:pPr>
            <a:r>
              <a:rPr lang="el-GR" dirty="0" smtClean="0">
                <a:latin typeface="Palatino Linotype" pitchFamily="18" charset="0"/>
              </a:rPr>
              <a:t>Ο όρος </a:t>
            </a:r>
            <a:r>
              <a:rPr lang="el-GR" i="1" dirty="0" smtClean="0">
                <a:latin typeface="Palatino Linotype" pitchFamily="18" charset="0"/>
              </a:rPr>
              <a:t>όλες οι γυναίκες </a:t>
            </a:r>
            <a:r>
              <a:rPr lang="el-GR" dirty="0" smtClean="0">
                <a:latin typeface="Palatino Linotype" pitchFamily="18" charset="0"/>
              </a:rPr>
              <a:t>χρησιμοποιείται στην Α.Γ. για γυναίκες ηγεμόνων ή ενός χαρεμιού, όταν ασκούν αντίσταση π.χ. με την </a:t>
            </a:r>
            <a:r>
              <a:rPr lang="el-GR" dirty="0" err="1" smtClean="0">
                <a:latin typeface="Palatino Linotype" pitchFamily="18" charset="0"/>
              </a:rPr>
              <a:t>Εσθήρ</a:t>
            </a:r>
            <a:r>
              <a:rPr lang="el-GR" dirty="0" smtClean="0">
                <a:latin typeface="Palatino Linotype" pitchFamily="18" charset="0"/>
              </a:rPr>
              <a:t>  (1, 17. 20. 2, 17) εναντίον του βασιλιά. Και προσδιορίζει γυναίκες με ιδιαίτερη παιδεία (</a:t>
            </a:r>
            <a:r>
              <a:rPr lang="el-GR" dirty="0" err="1" smtClean="0">
                <a:latin typeface="Palatino Linotype" pitchFamily="18" charset="0"/>
              </a:rPr>
              <a:t>Έξ</a:t>
            </a:r>
            <a:r>
              <a:rPr lang="el-GR" dirty="0" smtClean="0">
                <a:latin typeface="Palatino Linotype" pitchFamily="18" charset="0"/>
              </a:rPr>
              <a:t>. 35, 26. </a:t>
            </a:r>
            <a:r>
              <a:rPr lang="el-GR" dirty="0" err="1" smtClean="0">
                <a:latin typeface="Palatino Linotype" pitchFamily="18" charset="0"/>
              </a:rPr>
              <a:t>Ιερ</a:t>
            </a:r>
            <a:r>
              <a:rPr lang="el-GR" dirty="0" smtClean="0">
                <a:latin typeface="Palatino Linotype" pitchFamily="18" charset="0"/>
              </a:rPr>
              <a:t>. 38, 22. 44, 15. 24). Έτσι εννοούνται μάλλον σοφές ισχυρές </a:t>
            </a:r>
            <a:r>
              <a:rPr lang="el-GR" dirty="0" err="1" smtClean="0">
                <a:latin typeface="Palatino Linotype" pitchFamily="18" charset="0"/>
              </a:rPr>
              <a:t>πρεσβύτισσες</a:t>
            </a:r>
            <a:r>
              <a:rPr lang="el-GR" dirty="0" smtClean="0">
                <a:latin typeface="Palatino Linotype" pitchFamily="18" charset="0"/>
              </a:rPr>
              <a:t>.</a:t>
            </a:r>
            <a:r>
              <a:rPr lang="el-GR" b="1" dirty="0" smtClean="0">
                <a:latin typeface="Palatino Linotype" pitchFamily="18" charset="0"/>
              </a:rPr>
              <a:t> </a:t>
            </a:r>
          </a:p>
          <a:p>
            <a:pPr algn="just">
              <a:buFont typeface="Arial" pitchFamily="34" charset="0"/>
              <a:buChar char="•"/>
            </a:pPr>
            <a:endParaRPr lang="el-GR" dirty="0" smtClean="0"/>
          </a:p>
          <a:p>
            <a:endParaRPr lang="el-GR" dirty="0"/>
          </a:p>
        </p:txBody>
      </p:sp>
      <p:pic>
        <p:nvPicPr>
          <p:cNvPr id="9" name="Picture 2"/>
          <p:cNvPicPr>
            <a:picLocks noChangeAspect="1" noChangeArrowheads="1"/>
          </p:cNvPicPr>
          <p:nvPr/>
        </p:nvPicPr>
        <p:blipFill>
          <a:blip r:embed="rId2" cstate="print"/>
          <a:srcRect/>
          <a:stretch>
            <a:fillRect/>
          </a:stretch>
        </p:blipFill>
        <p:spPr bwMode="auto">
          <a:xfrm>
            <a:off x="4365761" y="548680"/>
            <a:ext cx="4139833" cy="3960440"/>
          </a:xfrm>
          <a:prstGeom prst="rect">
            <a:avLst/>
          </a:prstGeom>
          <a:noFill/>
          <a:ln w="9525">
            <a:noFill/>
            <a:miter lim="800000"/>
            <a:headEnd/>
            <a:tailEnd/>
          </a:ln>
        </p:spPr>
      </p:pic>
      <p:sp>
        <p:nvSpPr>
          <p:cNvPr id="5" name="4 - TextBox"/>
          <p:cNvSpPr txBox="1"/>
          <p:nvPr/>
        </p:nvSpPr>
        <p:spPr>
          <a:xfrm>
            <a:off x="4499992" y="4365104"/>
            <a:ext cx="4464496" cy="1815882"/>
          </a:xfrm>
          <a:prstGeom prst="rect">
            <a:avLst/>
          </a:prstGeom>
          <a:noFill/>
        </p:spPr>
        <p:txBody>
          <a:bodyPr wrap="square" rtlCol="0">
            <a:spAutoFit/>
          </a:bodyPr>
          <a:lstStyle/>
          <a:p>
            <a:pPr algn="just"/>
            <a:r>
              <a:rPr lang="el-GR" sz="1400" dirty="0" err="1" smtClean="0"/>
              <a:t>Εβραϊστί</a:t>
            </a:r>
            <a:r>
              <a:rPr lang="de-DE" sz="1400" dirty="0" smtClean="0"/>
              <a:t>: </a:t>
            </a:r>
            <a:r>
              <a:rPr lang="he-IL" sz="1400" dirty="0" smtClean="0"/>
              <a:t>מִרְיָם, </a:t>
            </a:r>
            <a:r>
              <a:rPr lang="de-DE" sz="1400" dirty="0" smtClean="0"/>
              <a:t> </a:t>
            </a:r>
            <a:r>
              <a:rPr lang="de-DE" sz="1400" i="1" dirty="0" smtClean="0"/>
              <a:t>Miryam</a:t>
            </a:r>
            <a:r>
              <a:rPr lang="de-DE" sz="1400" dirty="0" smtClean="0"/>
              <a:t> </a:t>
            </a:r>
            <a:r>
              <a:rPr lang="de-DE" sz="1400" dirty="0" err="1" smtClean="0">
                <a:hlinkClick r:id="rId3" tooltip="Tiberian vocalization"/>
              </a:rPr>
              <a:t>Tiberian</a:t>
            </a:r>
            <a:r>
              <a:rPr lang="de-DE" sz="1400" dirty="0" smtClean="0"/>
              <a:t> </a:t>
            </a:r>
            <a:r>
              <a:rPr lang="de-DE" sz="1400" i="1" dirty="0" err="1" smtClean="0"/>
              <a:t>Miryām</a:t>
            </a:r>
            <a:r>
              <a:rPr lang="el-GR" sz="1400" i="1" dirty="0" smtClean="0"/>
              <a:t>. Η ετυμολογία είναι αμφιλεγόμενη. Μπορεί να σημαίνει «το ευπρόσδεκτο παιδί», «πικρός», «επαναστάτης», «ισχυρά νερά»</a:t>
            </a:r>
            <a:r>
              <a:rPr lang="de-DE" sz="1400" dirty="0" smtClean="0"/>
              <a:t>. </a:t>
            </a:r>
            <a:r>
              <a:rPr lang="el-GR" sz="1400" dirty="0" smtClean="0"/>
              <a:t>Εναλλακτικά έχοντας υπόψη ότι πολλά λευιτικά ονόματα είναι αιγυπτιακά, μπορεί να προέρχεται από την αιγυπτιακή λέξη </a:t>
            </a:r>
            <a:r>
              <a:rPr lang="de-DE" sz="1400" dirty="0" smtClean="0"/>
              <a:t> </a:t>
            </a:r>
            <a:r>
              <a:rPr lang="de-DE" sz="1400" i="1" dirty="0" err="1" smtClean="0"/>
              <a:t>myr</a:t>
            </a:r>
            <a:r>
              <a:rPr lang="de-DE" sz="1400" dirty="0" smtClean="0"/>
              <a:t> </a:t>
            </a:r>
            <a:r>
              <a:rPr lang="el-GR" sz="1400" b="1" i="1" dirty="0" smtClean="0"/>
              <a:t>αγαπημένη</a:t>
            </a:r>
            <a:r>
              <a:rPr lang="de-DE" sz="1400" b="1" dirty="0" smtClean="0"/>
              <a:t> </a:t>
            </a:r>
            <a:r>
              <a:rPr lang="de-DE" sz="1400" dirty="0" err="1" smtClean="0"/>
              <a:t>or</a:t>
            </a:r>
            <a:r>
              <a:rPr lang="de-DE" sz="1400" dirty="0" smtClean="0"/>
              <a:t> </a:t>
            </a:r>
            <a:r>
              <a:rPr lang="de-DE" sz="1400" i="1" dirty="0" err="1" smtClean="0"/>
              <a:t>mr</a:t>
            </a:r>
            <a:r>
              <a:rPr lang="de-DE" sz="1400" dirty="0" smtClean="0"/>
              <a:t> </a:t>
            </a:r>
            <a:r>
              <a:rPr lang="el-GR" sz="1400" b="1" i="1" dirty="0" smtClean="0"/>
              <a:t>αγαπώ</a:t>
            </a:r>
            <a:r>
              <a:rPr lang="de-DE" sz="1400" dirty="0" smtClean="0"/>
              <a:t>,</a:t>
            </a:r>
            <a:r>
              <a:rPr lang="el-GR" sz="1400" baseline="30000" dirty="0" smtClean="0"/>
              <a:t> </a:t>
            </a:r>
            <a:r>
              <a:rPr lang="el-GR" sz="1400" dirty="0" smtClean="0"/>
              <a:t>ή ακόμη ή ακόμη και το αρχαίο </a:t>
            </a:r>
            <a:r>
              <a:rPr lang="el-GR" sz="1400" dirty="0" err="1" smtClean="0"/>
              <a:t>αυγυπτιακό</a:t>
            </a:r>
            <a:r>
              <a:rPr lang="el-GR" sz="1400" dirty="0" smtClean="0"/>
              <a:t> όνομα </a:t>
            </a:r>
            <a:r>
              <a:rPr lang="de-DE" sz="1400" dirty="0" err="1" smtClean="0">
                <a:hlinkClick r:id="rId4" tooltip="Meritamen"/>
              </a:rPr>
              <a:t>Meritamen</a:t>
            </a:r>
            <a:r>
              <a:rPr lang="de-DE" sz="1400" dirty="0" smtClean="0"/>
              <a:t> </a:t>
            </a:r>
            <a:r>
              <a:rPr lang="el-GR" sz="1400" dirty="0" smtClean="0"/>
              <a:t>ή</a:t>
            </a:r>
            <a:r>
              <a:rPr lang="de-DE" sz="1400" dirty="0" smtClean="0"/>
              <a:t> "</a:t>
            </a:r>
            <a:r>
              <a:rPr lang="de-DE" sz="1400" dirty="0" err="1" smtClean="0"/>
              <a:t>Merit-Amun</a:t>
            </a:r>
            <a:r>
              <a:rPr lang="de-DE" sz="1400" dirty="0" smtClean="0"/>
              <a:t>", «</a:t>
            </a:r>
            <a:r>
              <a:rPr lang="el-GR" sz="1400" dirty="0" smtClean="0"/>
              <a:t>αγαπημένη του </a:t>
            </a:r>
            <a:r>
              <a:rPr lang="el-GR" sz="1400" dirty="0" err="1" smtClean="0"/>
              <a:t>Αμούν</a:t>
            </a:r>
            <a:r>
              <a:rPr lang="el-GR" sz="1400" dirty="0" smtClean="0"/>
              <a:t>».</a:t>
            </a:r>
            <a:endParaRPr lang="el-GR"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ΑΣΜΑ ΤΗΣ ΜΙΡΙΑΜ</a:t>
            </a:r>
            <a:br>
              <a:rPr lang="el-GR" dirty="0" smtClean="0"/>
            </a:br>
            <a:r>
              <a:rPr lang="el-GR" dirty="0" smtClean="0"/>
              <a:t>  </a:t>
            </a:r>
            <a:r>
              <a:rPr lang="el-GR" dirty="0" err="1" smtClean="0"/>
              <a:t>Έξ</a:t>
            </a:r>
            <a:r>
              <a:rPr lang="el-GR" dirty="0" smtClean="0"/>
              <a:t>. 15</a:t>
            </a:r>
            <a:endParaRPr lang="el-GR" dirty="0"/>
          </a:p>
        </p:txBody>
      </p:sp>
      <p:sp>
        <p:nvSpPr>
          <p:cNvPr id="4" name="3 - Θέση κειμένου"/>
          <p:cNvSpPr>
            <a:spLocks noGrp="1"/>
          </p:cNvSpPr>
          <p:nvPr>
            <p:ph type="body" sz="half" idx="2"/>
          </p:nvPr>
        </p:nvSpPr>
        <p:spPr>
          <a:xfrm>
            <a:off x="457200" y="1435100"/>
            <a:ext cx="3898776" cy="4946228"/>
          </a:xfrm>
        </p:spPr>
        <p:txBody>
          <a:bodyPr>
            <a:normAutofit/>
          </a:bodyPr>
          <a:lstStyle/>
          <a:p>
            <a:pPr algn="just"/>
            <a:r>
              <a:rPr lang="el-GR" sz="1600" i="1" dirty="0" smtClean="0"/>
              <a:t>Όταν τα άλογα του Φαραώ, οι άμαξες και οι αναβάτες του προχώρησαν μέσα στη θάλασσα, ο Κύριος γύρισε πάνω τους τα νερά, ενώ οι Ισραηλίτες πέρασαν μέσα από τη Θάλασσα πατώντας σε στεριά. </a:t>
            </a:r>
          </a:p>
          <a:p>
            <a:pPr algn="just"/>
            <a:endParaRPr lang="el-GR" sz="1600" i="1" dirty="0" smtClean="0"/>
          </a:p>
          <a:p>
            <a:pPr algn="just"/>
            <a:r>
              <a:rPr lang="el-GR" sz="1600" i="1" dirty="0" smtClean="0"/>
              <a:t>Τότε η προφήτισσα Μαριάμ, αδερφή του Ααρών, πήρε στο χέρι της το τύμπανο κι όλες οι γυναίκες την ακολούθησαν με τύμπανα στο χορό.</a:t>
            </a:r>
            <a:endParaRPr lang="el-GR" sz="1600" i="1" baseline="30000" dirty="0" smtClean="0"/>
          </a:p>
          <a:p>
            <a:pPr algn="just"/>
            <a:endParaRPr lang="el-GR" i="1" baseline="30000" dirty="0" smtClean="0"/>
          </a:p>
          <a:p>
            <a:pPr algn="just"/>
            <a:endParaRPr lang="el-GR" i="1" baseline="30000" dirty="0" smtClean="0"/>
          </a:p>
          <a:p>
            <a:pPr algn="just"/>
            <a:endParaRPr lang="el-GR" i="1" baseline="30000" dirty="0" smtClean="0"/>
          </a:p>
          <a:p>
            <a:pPr algn="just"/>
            <a:r>
              <a:rPr lang="el-GR" sz="1600" i="1" dirty="0" smtClean="0"/>
              <a:t>Η Μαριάμ τραγουδούσε πρώτη και οι άλλες επαναλάμβαναν: </a:t>
            </a:r>
            <a:r>
              <a:rPr lang="el-GR" sz="1600" b="1" i="1" dirty="0" smtClean="0"/>
              <a:t>«Ψάλτε στον Κύριο, γιατί κέρδισε νίκη λαμπρή και ένδοξη· άλογα και καβαλάρηδες στη θάλασσα τους έριξε».</a:t>
            </a:r>
          </a:p>
          <a:p>
            <a:pPr algn="just"/>
            <a:endParaRPr lang="el-GR" sz="1600" i="1" dirty="0" smtClean="0"/>
          </a:p>
          <a:p>
            <a:pPr algn="just"/>
            <a:endParaRPr lang="el-GR" sz="1600" dirty="0" smtClean="0"/>
          </a:p>
          <a:p>
            <a:endParaRPr lang="el-GR" dirty="0"/>
          </a:p>
        </p:txBody>
      </p:sp>
      <p:pic>
        <p:nvPicPr>
          <p:cNvPr id="5" name="Picture 3"/>
          <p:cNvPicPr>
            <a:picLocks noGrp="1" noChangeAspect="1" noChangeArrowheads="1"/>
          </p:cNvPicPr>
          <p:nvPr>
            <p:ph idx="1"/>
          </p:nvPr>
        </p:nvPicPr>
        <p:blipFill>
          <a:blip r:embed="rId2" cstate="print"/>
          <a:srcRect/>
          <a:stretch>
            <a:fillRect/>
          </a:stretch>
        </p:blipFill>
        <p:spPr bwMode="auto">
          <a:xfrm>
            <a:off x="4932040" y="332656"/>
            <a:ext cx="3638113" cy="4220211"/>
          </a:xfrm>
          <a:prstGeom prst="rect">
            <a:avLst/>
          </a:prstGeom>
          <a:noFill/>
          <a:ln w="9525">
            <a:noFill/>
            <a:miter lim="800000"/>
            <a:headEnd/>
            <a:tailEnd/>
          </a:ln>
        </p:spPr>
      </p:pic>
      <p:sp>
        <p:nvSpPr>
          <p:cNvPr id="6" name="5 - TextBox"/>
          <p:cNvSpPr txBox="1"/>
          <p:nvPr/>
        </p:nvSpPr>
        <p:spPr>
          <a:xfrm>
            <a:off x="4932040" y="4725144"/>
            <a:ext cx="3600400" cy="1323439"/>
          </a:xfrm>
          <a:prstGeom prst="rect">
            <a:avLst/>
          </a:prstGeom>
          <a:noFill/>
        </p:spPr>
        <p:txBody>
          <a:bodyPr wrap="square" rtlCol="0">
            <a:spAutoFit/>
          </a:bodyPr>
          <a:lstStyle/>
          <a:p>
            <a:pPr algn="just"/>
            <a:r>
              <a:rPr lang="el-GR" sz="1600" b="1" dirty="0" smtClean="0"/>
              <a:t>Το άσμα της </a:t>
            </a:r>
            <a:r>
              <a:rPr lang="el-GR" sz="1600" b="1" dirty="0" err="1" smtClean="0"/>
              <a:t>Μιριάμ</a:t>
            </a:r>
            <a:r>
              <a:rPr lang="el-GR" sz="1600" b="1" dirty="0" smtClean="0"/>
              <a:t> είναι αρχαιότερο του Μωυσή και σύμφωνα με τους ραβίνους </a:t>
            </a:r>
            <a:r>
              <a:rPr lang="el-GR" sz="1600" b="1" dirty="0" err="1" smtClean="0"/>
              <a:t>εψάλη</a:t>
            </a:r>
            <a:r>
              <a:rPr lang="el-GR" sz="1600" b="1" dirty="0" smtClean="0"/>
              <a:t> πριν τη θαυμαστή διάσχιση της Ερυθράς Θαλάσσης, προφητεύοντας το γεγονός.  </a:t>
            </a:r>
            <a:endParaRPr lang="el-GR" sz="1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76056" y="4941168"/>
            <a:ext cx="3008313" cy="1162050"/>
          </a:xfrm>
        </p:spPr>
        <p:txBody>
          <a:bodyPr>
            <a:normAutofit fontScale="90000"/>
          </a:bodyPr>
          <a:lstStyle/>
          <a:p>
            <a:r>
              <a:rPr lang="el-GR" dirty="0" smtClean="0"/>
              <a:t/>
            </a:r>
            <a:br>
              <a:rPr lang="el-GR" dirty="0" smtClean="0"/>
            </a:br>
            <a:r>
              <a:rPr lang="el-GR" dirty="0" smtClean="0"/>
              <a:t/>
            </a:r>
            <a:br>
              <a:rPr lang="el-GR" dirty="0" smtClean="0"/>
            </a:br>
            <a:r>
              <a:rPr lang="el-GR" dirty="0" smtClean="0"/>
              <a:t/>
            </a:r>
            <a:br>
              <a:rPr lang="el-GR" dirty="0" smtClean="0"/>
            </a:br>
            <a:r>
              <a:rPr lang="el-GR" dirty="0" smtClean="0"/>
              <a:t>Ο ΘΕΟΣ ΤΗΣ ΠΑΣΧΑΛΙΑΣ ΕΞΟΔΟΥ:</a:t>
            </a:r>
            <a:br>
              <a:rPr lang="el-GR" dirty="0" smtClean="0"/>
            </a:br>
            <a:r>
              <a:rPr lang="el-GR" dirty="0" smtClean="0"/>
              <a:t/>
            </a:r>
            <a:br>
              <a:rPr lang="el-GR" dirty="0" smtClean="0"/>
            </a:br>
            <a:r>
              <a:rPr lang="el-GR" i="1" dirty="0" smtClean="0"/>
              <a:t>ΆΛΛΟΣ ΑΠΌ ΤΟΝ ΘΕΟ  ΤΟΥ ΠΑΣΧΑΠΟΥ ΘΥΣΙΑΖΕΙ ΤΟΝ ΜΟΝΑΚΡΙΒΟ ΓΙΟ ΤΟΥ;</a:t>
            </a:r>
            <a:endParaRPr lang="el-GR" i="1" dirty="0"/>
          </a:p>
        </p:txBody>
      </p:sp>
      <p:sp>
        <p:nvSpPr>
          <p:cNvPr id="4" name="3 - Θέση κειμένου"/>
          <p:cNvSpPr>
            <a:spLocks noGrp="1"/>
          </p:cNvSpPr>
          <p:nvPr>
            <p:ph type="body" sz="half" idx="2"/>
          </p:nvPr>
        </p:nvSpPr>
        <p:spPr>
          <a:xfrm>
            <a:off x="179512" y="260648"/>
            <a:ext cx="3816424" cy="6192688"/>
          </a:xfrm>
        </p:spPr>
        <p:txBody>
          <a:bodyPr>
            <a:noAutofit/>
          </a:bodyPr>
          <a:lstStyle/>
          <a:p>
            <a:pPr algn="just"/>
            <a:r>
              <a:rPr lang="el-GR" dirty="0" smtClean="0"/>
              <a:t>Στο ερώτημα πώς είναι δυνατόν ο Θεός της Π.Δ. ο οποίος απελευθερώνει τους Ισραηλίτες σκοτώνοντας τα πρωτότοκα των Αιγυπτίων, να είναι ο ίδιος Θεός με αυτόν της Καινής Διαθήκης που θυσιάζει τον δικό Του μονογενή Γιο προκειμένου όποιος πιστεύει να έχει αιώνια ζωή, και όλα αυτά να τα βιώνουμε </a:t>
            </a:r>
            <a:r>
              <a:rPr lang="el-GR" b="1" dirty="0" smtClean="0"/>
              <a:t>στην ίδια κορυφαία εορτή το Πάσχα, </a:t>
            </a:r>
            <a:r>
              <a:rPr lang="el-GR" i="1" dirty="0" smtClean="0"/>
              <a:t>μία</a:t>
            </a:r>
            <a:r>
              <a:rPr lang="el-GR" dirty="0" smtClean="0"/>
              <a:t> απάντηση είναι η εξής: </a:t>
            </a:r>
          </a:p>
          <a:p>
            <a:pPr algn="just"/>
            <a:endParaRPr lang="el-GR" dirty="0" smtClean="0"/>
          </a:p>
          <a:p>
            <a:pPr algn="just"/>
            <a:r>
              <a:rPr lang="el-GR" dirty="0" smtClean="0"/>
              <a:t>Η Έξοδος των σκλάβων Εβραίων ξεκινά με μια γενοκτονία όλων των αρσενικών παιδιών τους από τον Φαραώ  </a:t>
            </a:r>
            <a:r>
              <a:rPr lang="el-GR" b="1" dirty="0" smtClean="0"/>
              <a:t> </a:t>
            </a:r>
            <a:r>
              <a:rPr lang="el-GR" dirty="0" smtClean="0"/>
              <a:t>προκειμένου σε μια πατριαρχική κοινωνία να εξαλειφθεί το γένος τους.  Τα κορίτσια δεν σκοτώνονται διότι προορίζονται σε αντικείμενα χρήσης-σκλαβιάς. Ο Θεός της Ιστορίας προοδευτικά (και όχι ακαριαία) αρχικά μέσω σημείων που αφορούν στο σύμπαν προειδοποιεί τον Φαραώ να απελευθερώσει  τον λαό. Ο δεύτερος προτιμά αλαζονικά να αναμετρηθεί μαζί Του και να κλιμακώσει την καταπίεση. Τέλος σκοτώνονται τα πρωτότοκα από τον τιμωρό άγγελο και όχι όλα τα αρσενικά τέκνα των Αιγυπτίων, όπως εκείνοι πράξει στους κατακτημένους.</a:t>
            </a:r>
          </a:p>
          <a:p>
            <a:pPr algn="just"/>
            <a:endParaRPr lang="el-GR" dirty="0" smtClean="0"/>
          </a:p>
          <a:p>
            <a:pPr algn="just"/>
            <a:r>
              <a:rPr lang="el-GR" dirty="0" smtClean="0"/>
              <a:t>Αντίστοιχη δολοφονία θα γίνει σύμφωνα με τον Ματθαίο κατά τη γέννηση του Ιησού.</a:t>
            </a:r>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995935" y="620688"/>
            <a:ext cx="5009253" cy="288032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23528" y="188640"/>
            <a:ext cx="8064896" cy="1815882"/>
          </a:xfrm>
          <a:prstGeom prst="rect">
            <a:avLst/>
          </a:prstGeom>
        </p:spPr>
        <p:txBody>
          <a:bodyPr wrap="square">
            <a:spAutoFit/>
          </a:bodyPr>
          <a:lstStyle/>
          <a:p>
            <a:pPr algn="ctr" fontAlgn="auto">
              <a:spcBef>
                <a:spcPts val="0"/>
              </a:spcBef>
              <a:spcAft>
                <a:spcPts val="0"/>
              </a:spcAft>
              <a:defRPr/>
            </a:pPr>
            <a:r>
              <a:rPr lang="el-GR"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ΤΟ ΕΠΕΙΣΟΔΙΟ ΤΗΣ ΜΑΡΙΑΜ ΜΕ ΤΟΝ ΜΩΥΣΗ</a:t>
            </a:r>
            <a:endParaRPr lang="el-GR" sz="1600" b="1" spc="50" dirty="0" smtClean="0">
              <a:ln w="11430"/>
              <a:solidFill>
                <a:srgbClr val="C00000"/>
              </a:solidFill>
            </a:endParaRPr>
          </a:p>
          <a:p>
            <a:pPr algn="just">
              <a:defRPr/>
            </a:pPr>
            <a:endParaRPr lang="el-GR" sz="1600" dirty="0" smtClean="0"/>
          </a:p>
          <a:p>
            <a:pPr algn="just">
              <a:defRPr/>
            </a:pPr>
            <a:r>
              <a:rPr lang="el-GR" sz="1600" b="1" dirty="0" smtClean="0">
                <a:solidFill>
                  <a:srgbClr val="000000"/>
                </a:solidFill>
                <a:latin typeface="Palatino Linotype" pitchFamily="18" charset="0"/>
              </a:rPr>
              <a:t>Γιατί ονομάζεται αρχικά ως αδελφή του </a:t>
            </a:r>
            <a:r>
              <a:rPr lang="el-GR" sz="1600" b="1" i="1" dirty="0" smtClean="0">
                <a:solidFill>
                  <a:srgbClr val="000000"/>
                </a:solidFill>
                <a:latin typeface="Palatino Linotype" pitchFamily="18" charset="0"/>
              </a:rPr>
              <a:t>Ααρών</a:t>
            </a:r>
            <a:r>
              <a:rPr lang="el-GR" sz="1600" b="1" dirty="0" smtClean="0">
                <a:solidFill>
                  <a:srgbClr val="000000"/>
                </a:solidFill>
                <a:latin typeface="Palatino Linotype" pitchFamily="18" charset="0"/>
              </a:rPr>
              <a:t> ο οποίος μνημονεύεται για τελευταία φορά στο </a:t>
            </a:r>
            <a:r>
              <a:rPr lang="el-GR" sz="1600" b="1" dirty="0" err="1" smtClean="0">
                <a:solidFill>
                  <a:srgbClr val="000000"/>
                </a:solidFill>
                <a:latin typeface="Palatino Linotype" pitchFamily="18" charset="0"/>
              </a:rPr>
              <a:t>Έξ</a:t>
            </a:r>
            <a:r>
              <a:rPr lang="el-GR" sz="1600" b="1" dirty="0" smtClean="0">
                <a:solidFill>
                  <a:srgbClr val="000000"/>
                </a:solidFill>
                <a:latin typeface="Palatino Linotype" pitchFamily="18" charset="0"/>
              </a:rPr>
              <a:t>. 12, 50 και δεν διαδραματίζει ρόλο σε όλη την αφήγηση τη διάβασης της Ερυθράς Θαλάσσης; Πιθανότατα διότι αποστασιοποιήθηκε από τον Μωυσή, όπως αποδεικνύει το Αρ. 12!</a:t>
            </a:r>
          </a:p>
          <a:p>
            <a:pPr algn="just">
              <a:defRPr/>
            </a:pPr>
            <a:endParaRPr lang="el-GR" sz="1600" dirty="0" smtClean="0"/>
          </a:p>
        </p:txBody>
      </p:sp>
      <p:sp>
        <p:nvSpPr>
          <p:cNvPr id="4" name="3 - Στρογγυλεμένο ορθογώνιο"/>
          <p:cNvSpPr/>
          <p:nvPr/>
        </p:nvSpPr>
        <p:spPr>
          <a:xfrm>
            <a:off x="323528" y="1772816"/>
            <a:ext cx="8568952" cy="4968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l-GR" dirty="0" smtClean="0"/>
              <a:t>Ο Μωυσής είχε παντρευτεί γυναίκα </a:t>
            </a:r>
            <a:r>
              <a:rPr lang="el-GR" dirty="0" err="1" smtClean="0"/>
              <a:t>Αιθιόπισσα</a:t>
            </a:r>
            <a:r>
              <a:rPr lang="el-GR" dirty="0" smtClean="0"/>
              <a:t> (</a:t>
            </a:r>
            <a:r>
              <a:rPr lang="el-GR" dirty="0" err="1" smtClean="0"/>
              <a:t>Κουσίτισσα</a:t>
            </a:r>
            <a:r>
              <a:rPr lang="el-GR" dirty="0" smtClean="0"/>
              <a:t> από την περιοχή της Νουβίας στο σύγχρονο Σουδάν). Μάλλον δεν πρόκειται για τη Σεπφώρα. Η Μαριάμ </a:t>
            </a:r>
            <a:r>
              <a:rPr lang="el-GR" b="1" dirty="0" smtClean="0"/>
              <a:t>και ο</a:t>
            </a:r>
            <a:r>
              <a:rPr lang="el-GR" dirty="0" smtClean="0"/>
              <a:t> Ααρών τον κατέκριναν εξαιτίας της.</a:t>
            </a:r>
            <a:r>
              <a:rPr lang="el-GR" baseline="30000" dirty="0" smtClean="0"/>
              <a:t> </a:t>
            </a:r>
            <a:r>
              <a:rPr lang="el-GR" dirty="0" smtClean="0"/>
              <a:t>«Μήπως μόνον στο Μωυσή μίλησε ο Κύριος;» έλεγαν. «Μίλησε και σ' εμάς!» Και τους άκουσε ο Κύριος. Ο Μωυσής ήταν πολύ ταπεινός άνθρωπος, περισσότερο από κάθε άλλον άνθρωπο πάνω στη γη. Ξαφνικά ο Κύριος είπε στο Μωυσή, στον Ααρών και</a:t>
            </a:r>
            <a:r>
              <a:rPr lang="el-GR" cap="small" dirty="0" smtClean="0"/>
              <a:t> </a:t>
            </a:r>
            <a:r>
              <a:rPr lang="el-GR" dirty="0" smtClean="0"/>
              <a:t>στη Μαριάμ: «Πηγαίνετε και οι τρεις σας στη σκηνή του Μαρτυρίου». [ …] </a:t>
            </a:r>
            <a:r>
              <a:rPr lang="el-GR" baseline="30000" dirty="0" smtClean="0"/>
              <a:t> </a:t>
            </a:r>
          </a:p>
          <a:p>
            <a:pPr algn="just">
              <a:defRPr/>
            </a:pPr>
            <a:endParaRPr lang="el-GR" baseline="30000" dirty="0" smtClean="0"/>
          </a:p>
          <a:p>
            <a:pPr algn="just">
              <a:defRPr/>
            </a:pPr>
            <a:r>
              <a:rPr lang="el-GR" dirty="0" smtClean="0"/>
              <a:t>Ο Μωυσής μεσιτεύει:</a:t>
            </a:r>
            <a:endParaRPr lang="el-GR" baseline="30000" dirty="0" smtClean="0"/>
          </a:p>
          <a:p>
            <a:pPr algn="just">
              <a:defRPr/>
            </a:pPr>
            <a:r>
              <a:rPr lang="el-GR" baseline="30000" dirty="0" smtClean="0"/>
              <a:t>11 </a:t>
            </a:r>
            <a:r>
              <a:rPr lang="el-GR" i="1" dirty="0" smtClean="0"/>
              <a:t>Μην την αφήσεις να γίνει σαν το παιδί που γεννιέται νεκρό, που βγαίνει από την κοιλιά της μάνας του με μισοφαγωμένη σάρκα</a:t>
            </a:r>
            <a:r>
              <a:rPr lang="el-GR" dirty="0" smtClean="0"/>
              <a:t>». Τότε ο Μωυσής φώναξε προς τον Κύριο: «</a:t>
            </a:r>
            <a:r>
              <a:rPr lang="el-GR" i="1" dirty="0" smtClean="0"/>
              <a:t>Θεέ, θεράπευσέ την, σε παρακαλώ</a:t>
            </a:r>
            <a:r>
              <a:rPr lang="el-GR" dirty="0" smtClean="0"/>
              <a:t>!» </a:t>
            </a:r>
            <a:r>
              <a:rPr lang="el-GR" baseline="30000" dirty="0" smtClean="0"/>
              <a:t>14</a:t>
            </a:r>
            <a:r>
              <a:rPr lang="el-GR" dirty="0" smtClean="0"/>
              <a:t> Ο Κύριος του απάντησε «</a:t>
            </a:r>
            <a:r>
              <a:rPr lang="el-GR" i="1" dirty="0" smtClean="0"/>
              <a:t>Αν ο πατέρας της την είχε φτύσει στο πρόσωπο, δε θα έπρεπε να σηκώσει το βάρος της ντροπής της εφτά μέρες; Ας μείνει λοιπόν εφτά μέρες περιορισμένη έξω από το Στρατόπεδο κι έπειτα ας τη φέρουν μέσα</a:t>
            </a:r>
            <a:r>
              <a:rPr lang="el-GR" dirty="0" smtClean="0"/>
              <a:t>». Έμεινε λοιπόν η Μαριάμ εφτά μέρες έξω από το στρατόπεδο, και ο λαός δεν ξεκίνησε ως την ημέρα που την έφεραν πάλι μέσα. </a:t>
            </a:r>
            <a:r>
              <a:rPr lang="el-GR" baseline="30000" dirty="0" smtClean="0"/>
              <a:t>16</a:t>
            </a:r>
            <a:r>
              <a:rPr lang="el-GR" dirty="0" smtClean="0"/>
              <a:t> Μετά από αυτά έφυγαν από τη </a:t>
            </a:r>
            <a:r>
              <a:rPr lang="el-GR" dirty="0" err="1" smtClean="0"/>
              <a:t>Ασηρώθ</a:t>
            </a:r>
            <a:r>
              <a:rPr lang="el-GR" dirty="0" smtClean="0"/>
              <a:t> και στρατοπέδευσαν στην έρημο </a:t>
            </a:r>
            <a:r>
              <a:rPr lang="el-GR" dirty="0" err="1" smtClean="0"/>
              <a:t>Φαράν</a:t>
            </a:r>
            <a:r>
              <a:rPr lang="el-GR" dirty="0" smtClean="0"/>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03575" y="0"/>
            <a:ext cx="2736850" cy="2028825"/>
          </a:xfrm>
          <a:prstGeom prst="rect">
            <a:avLst/>
          </a:prstGeom>
          <a:noFill/>
          <a:ln w="9525">
            <a:noFill/>
            <a:miter lim="800000"/>
            <a:headEnd/>
            <a:tailEnd/>
          </a:ln>
        </p:spPr>
      </p:pic>
      <p:sp>
        <p:nvSpPr>
          <p:cNvPr id="3" name="2 - TextBox"/>
          <p:cNvSpPr txBox="1">
            <a:spLocks noChangeArrowheads="1"/>
          </p:cNvSpPr>
          <p:nvPr/>
        </p:nvSpPr>
        <p:spPr bwMode="auto">
          <a:xfrm>
            <a:off x="0" y="1916832"/>
            <a:ext cx="9036496" cy="6432530"/>
          </a:xfrm>
          <a:prstGeom prst="rect">
            <a:avLst/>
          </a:prstGeom>
          <a:noFill/>
          <a:ln w="9525">
            <a:noFill/>
            <a:miter lim="800000"/>
            <a:headEnd/>
            <a:tailEnd/>
          </a:ln>
        </p:spPr>
        <p:txBody>
          <a:bodyPr wrap="square">
            <a:spAutoFit/>
          </a:bodyPr>
          <a:lstStyle/>
          <a:p>
            <a:pPr marL="342900" indent="-342900" algn="just">
              <a:buFont typeface="Arial" pitchFamily="34" charset="0"/>
              <a:buChar char="•"/>
            </a:pPr>
            <a:r>
              <a:rPr lang="el-GR" b="1" dirty="0" smtClean="0">
                <a:latin typeface="Franklin Gothic Book" pitchFamily="34" charset="0"/>
              </a:rPr>
              <a:t>Δεκαέξι </a:t>
            </a:r>
            <a:r>
              <a:rPr lang="el-GR" dirty="0" smtClean="0">
                <a:latin typeface="Franklin Gothic Book" pitchFamily="34" charset="0"/>
              </a:rPr>
              <a:t>(16) προφητικά βιβλία υπάρχουν στην Αγία Γραφή και όλα έχουν ονόματα ανδρών. Υπάρχουν, όμως, αρκετές γυναίκες οι οποίες σύμφωνα με την Παλαιά </a:t>
            </a:r>
            <a:r>
              <a:rPr lang="el-GR" b="1" dirty="0" smtClean="0">
                <a:latin typeface="Franklin Gothic Book" pitchFamily="34" charset="0"/>
              </a:rPr>
              <a:t>και </a:t>
            </a:r>
            <a:r>
              <a:rPr lang="el-GR" dirty="0" smtClean="0">
                <a:latin typeface="Franklin Gothic Book" pitchFamily="34" charset="0"/>
              </a:rPr>
              <a:t>την Καινή Διαθήκη χρημάτισαν προφήτισσες. Οι τέσσερεις σημαντικότερες της Π.Δ. είναι η </a:t>
            </a:r>
            <a:r>
              <a:rPr lang="el-GR" b="1" i="1" dirty="0" err="1" smtClean="0">
                <a:latin typeface="Franklin Gothic Book" pitchFamily="34" charset="0"/>
              </a:rPr>
              <a:t>Μιριάμ</a:t>
            </a:r>
            <a:r>
              <a:rPr lang="el-GR" dirty="0" smtClean="0">
                <a:latin typeface="Franklin Gothic Book" pitchFamily="34" charset="0"/>
              </a:rPr>
              <a:t> (</a:t>
            </a:r>
            <a:r>
              <a:rPr lang="el-GR" dirty="0" err="1" smtClean="0">
                <a:latin typeface="Franklin Gothic Book" pitchFamily="34" charset="0"/>
              </a:rPr>
              <a:t>Έξ</a:t>
            </a:r>
            <a:r>
              <a:rPr lang="el-GR" dirty="0" smtClean="0">
                <a:latin typeface="Franklin Gothic Book" pitchFamily="34" charset="0"/>
              </a:rPr>
              <a:t>. 15, 20), </a:t>
            </a:r>
            <a:r>
              <a:rPr lang="el-GR" b="1" i="1" dirty="0" smtClean="0">
                <a:latin typeface="Franklin Gothic Book" pitchFamily="34" charset="0"/>
              </a:rPr>
              <a:t>Δεββώρα</a:t>
            </a:r>
            <a:r>
              <a:rPr lang="el-GR" dirty="0" smtClean="0">
                <a:latin typeface="Franklin Gothic Book" pitchFamily="34" charset="0"/>
              </a:rPr>
              <a:t> (Κριτές 4-5), η </a:t>
            </a:r>
            <a:r>
              <a:rPr lang="el-GR" b="1" i="1" dirty="0" err="1" smtClean="0">
                <a:latin typeface="Franklin Gothic Book" pitchFamily="34" charset="0"/>
              </a:rPr>
              <a:t>Ολδά</a:t>
            </a:r>
            <a:r>
              <a:rPr lang="el-GR" dirty="0" smtClean="0">
                <a:latin typeface="Franklin Gothic Book" pitchFamily="34" charset="0"/>
              </a:rPr>
              <a:t> (Δ’ </a:t>
            </a:r>
            <a:r>
              <a:rPr lang="el-GR" dirty="0" err="1" smtClean="0">
                <a:latin typeface="Franklin Gothic Book" pitchFamily="34" charset="0"/>
              </a:rPr>
              <a:t>Βασ</a:t>
            </a:r>
            <a:r>
              <a:rPr lang="el-GR" dirty="0" smtClean="0">
                <a:latin typeface="Franklin Gothic Book" pitchFamily="34" charset="0"/>
              </a:rPr>
              <a:t>. 22, 14-20. Β’ Παραλειπομένων 34, 22-28) και η </a:t>
            </a:r>
            <a:r>
              <a:rPr lang="el-GR" b="1" i="1" dirty="0" err="1" smtClean="0">
                <a:latin typeface="Franklin Gothic Book" pitchFamily="34" charset="0"/>
              </a:rPr>
              <a:t>Νωαδία</a:t>
            </a:r>
            <a:r>
              <a:rPr lang="el-GR" dirty="0" smtClean="0">
                <a:latin typeface="Franklin Gothic Book" pitchFamily="34" charset="0"/>
              </a:rPr>
              <a:t> (</a:t>
            </a:r>
            <a:r>
              <a:rPr lang="el-GR" dirty="0" err="1" smtClean="0">
                <a:latin typeface="Franklin Gothic Book" pitchFamily="34" charset="0"/>
              </a:rPr>
              <a:t>Νεεμίας</a:t>
            </a:r>
            <a:r>
              <a:rPr lang="el-GR" dirty="0" smtClean="0">
                <a:latin typeface="Franklin Gothic Book" pitchFamily="34" charset="0"/>
              </a:rPr>
              <a:t> 6, 14). Στο περιβάλλον του Ισραήλ αλλά μάλλον και στον ίδιο τον λαό η προφητεία ασκούνταν κατεξοχήν από γυναίκες. Άγνωστα παραμένουν τα ονόματα της προφήτισσας-συζύγου με την οποία γεννά ο Ησαΐας τον </a:t>
            </a:r>
            <a:r>
              <a:rPr lang="el-GR" i="1" dirty="0" err="1" smtClean="0">
                <a:latin typeface="Franklin Gothic Book" pitchFamily="34" charset="0"/>
              </a:rPr>
              <a:t>Μαχέρ</a:t>
            </a:r>
            <a:r>
              <a:rPr lang="el-GR" i="1" dirty="0" smtClean="0">
                <a:latin typeface="Franklin Gothic Book" pitchFamily="34" charset="0"/>
              </a:rPr>
              <a:t>-</a:t>
            </a:r>
            <a:r>
              <a:rPr lang="el-GR" i="1" dirty="0" err="1" smtClean="0">
                <a:latin typeface="Franklin Gothic Book" pitchFamily="34" charset="0"/>
              </a:rPr>
              <a:t>σαλάχ</a:t>
            </a:r>
            <a:r>
              <a:rPr lang="el-GR" i="1" dirty="0" smtClean="0">
                <a:latin typeface="Franklin Gothic Book" pitchFamily="34" charset="0"/>
              </a:rPr>
              <a:t>-</a:t>
            </a:r>
            <a:r>
              <a:rPr lang="el-GR" i="1" dirty="0" err="1" smtClean="0">
                <a:latin typeface="Franklin Gothic Book" pitchFamily="34" charset="0"/>
              </a:rPr>
              <a:t>χασ</a:t>
            </a:r>
            <a:r>
              <a:rPr lang="el-GR" i="1" dirty="0" smtClean="0">
                <a:latin typeface="Franklin Gothic Book" pitchFamily="34" charset="0"/>
              </a:rPr>
              <a:t>-</a:t>
            </a:r>
            <a:r>
              <a:rPr lang="el-GR" i="1" dirty="0" err="1" smtClean="0">
                <a:latin typeface="Franklin Gothic Book" pitchFamily="34" charset="0"/>
              </a:rPr>
              <a:t>βαζ</a:t>
            </a:r>
            <a:r>
              <a:rPr lang="el-GR" i="1" dirty="0" smtClean="0">
                <a:latin typeface="Franklin Gothic Book" pitchFamily="34" charset="0"/>
              </a:rPr>
              <a:t> </a:t>
            </a:r>
            <a:r>
              <a:rPr lang="el-GR" dirty="0" smtClean="0">
                <a:latin typeface="Franklin Gothic Book" pitchFamily="34" charset="0"/>
              </a:rPr>
              <a:t>(8, 3) και οι προφήτισσες θυγατέρες στο </a:t>
            </a:r>
            <a:r>
              <a:rPr lang="el-GR" b="1" dirty="0" smtClean="0">
                <a:latin typeface="Franklin Gothic Book" pitchFamily="34" charset="0"/>
              </a:rPr>
              <a:t>Ιεζεκιήλ 13, 17-23</a:t>
            </a:r>
            <a:r>
              <a:rPr lang="el-GR" dirty="0" smtClean="0">
                <a:latin typeface="Franklin Gothic Book" pitchFamily="34" charset="0"/>
              </a:rPr>
              <a:t>  που ταλανίζονται από τον Προφήτη, όπως και η </a:t>
            </a:r>
            <a:r>
              <a:rPr lang="el-GR" i="1" dirty="0" err="1" smtClean="0">
                <a:latin typeface="Franklin Gothic Book" pitchFamily="34" charset="0"/>
              </a:rPr>
              <a:t>Ιεζάβελ</a:t>
            </a:r>
            <a:r>
              <a:rPr lang="el-GR" dirty="0" smtClean="0">
                <a:latin typeface="Franklin Gothic Book" pitchFamily="34" charset="0"/>
              </a:rPr>
              <a:t> στα Θυάτειρα της </a:t>
            </a:r>
            <a:r>
              <a:rPr lang="el-GR" i="1" dirty="0" smtClean="0">
                <a:latin typeface="Franklin Gothic Book" pitchFamily="34" charset="0"/>
              </a:rPr>
              <a:t>Αποκάλυψης</a:t>
            </a:r>
            <a:r>
              <a:rPr lang="el-GR" dirty="0" smtClean="0">
                <a:latin typeface="Franklin Gothic Book" pitchFamily="34" charset="0"/>
              </a:rPr>
              <a:t> (2, 22): </a:t>
            </a:r>
            <a:r>
              <a:rPr lang="el-GR" sz="1600" i="1" dirty="0" err="1" smtClean="0"/>
              <a:t>καὶ</a:t>
            </a:r>
            <a:r>
              <a:rPr lang="el-GR" sz="1600" i="1" dirty="0" smtClean="0"/>
              <a:t> </a:t>
            </a:r>
            <a:r>
              <a:rPr lang="el-GR" sz="1600" i="1" dirty="0" err="1" smtClean="0"/>
              <a:t>σύ</a:t>
            </a:r>
            <a:r>
              <a:rPr lang="el-GR" sz="1600" i="1" dirty="0" smtClean="0"/>
              <a:t> </a:t>
            </a:r>
            <a:r>
              <a:rPr lang="el-GR" sz="1600" i="1" dirty="0" err="1" smtClean="0"/>
              <a:t>Υἱὲ</a:t>
            </a:r>
            <a:r>
              <a:rPr lang="el-GR" sz="1600" i="1" dirty="0" smtClean="0"/>
              <a:t> </a:t>
            </a:r>
            <a:r>
              <a:rPr lang="el-GR" sz="1600" i="1" dirty="0" err="1" smtClean="0"/>
              <a:t>Ἀνθρώπου</a:t>
            </a:r>
            <a:r>
              <a:rPr lang="el-GR" sz="1600" i="1" dirty="0" smtClean="0"/>
              <a:t> </a:t>
            </a:r>
            <a:r>
              <a:rPr lang="el-GR" sz="1600" i="1" dirty="0" err="1" smtClean="0"/>
              <a:t>στήρισον</a:t>
            </a:r>
            <a:r>
              <a:rPr lang="el-GR" sz="1600" i="1" dirty="0" smtClean="0"/>
              <a:t> </a:t>
            </a:r>
            <a:r>
              <a:rPr lang="el-GR" sz="1600" i="1" dirty="0" err="1" smtClean="0"/>
              <a:t>τὸ</a:t>
            </a:r>
            <a:r>
              <a:rPr lang="el-GR" sz="1600" i="1" dirty="0" smtClean="0"/>
              <a:t> </a:t>
            </a:r>
            <a:r>
              <a:rPr lang="el-GR" sz="1600" i="1" dirty="0" err="1" smtClean="0"/>
              <a:t>πρόσωπόν</a:t>
            </a:r>
            <a:r>
              <a:rPr lang="el-GR" sz="1600" i="1" dirty="0" smtClean="0"/>
              <a:t> σου </a:t>
            </a:r>
            <a:r>
              <a:rPr lang="el-GR" sz="1600" i="1" dirty="0" err="1" smtClean="0"/>
              <a:t>ἐπὶ</a:t>
            </a:r>
            <a:r>
              <a:rPr lang="el-GR" sz="1600" i="1" dirty="0" smtClean="0"/>
              <a:t> </a:t>
            </a:r>
            <a:r>
              <a:rPr lang="el-GR" sz="1600" i="1" dirty="0" err="1" smtClean="0"/>
              <a:t>τὰς</a:t>
            </a:r>
            <a:r>
              <a:rPr lang="el-GR" sz="1600" i="1" dirty="0" smtClean="0"/>
              <a:t> </a:t>
            </a:r>
            <a:r>
              <a:rPr lang="el-GR" sz="1600" i="1" dirty="0" err="1" smtClean="0"/>
              <a:t>θυγατέρας</a:t>
            </a:r>
            <a:r>
              <a:rPr lang="el-GR" sz="1600" i="1" dirty="0" smtClean="0"/>
              <a:t> </a:t>
            </a:r>
            <a:r>
              <a:rPr lang="el-GR" sz="1600" i="1" dirty="0" err="1" smtClean="0"/>
              <a:t>τοῦ</a:t>
            </a:r>
            <a:r>
              <a:rPr lang="el-GR" sz="1600" i="1" dirty="0" smtClean="0"/>
              <a:t> </a:t>
            </a:r>
            <a:r>
              <a:rPr lang="el-GR" sz="1600" i="1" dirty="0" err="1" smtClean="0"/>
              <a:t>λαοῦ</a:t>
            </a:r>
            <a:r>
              <a:rPr lang="el-GR" sz="1600" i="1" dirty="0" smtClean="0"/>
              <a:t> σου </a:t>
            </a:r>
            <a:r>
              <a:rPr lang="el-GR" sz="1600" b="1" i="1" dirty="0" err="1" smtClean="0"/>
              <a:t>τὰς</a:t>
            </a:r>
            <a:r>
              <a:rPr lang="el-GR" sz="1600" b="1" i="1" dirty="0" smtClean="0"/>
              <a:t> </a:t>
            </a:r>
            <a:r>
              <a:rPr lang="el-GR" sz="1600" b="1" i="1" dirty="0" err="1" smtClean="0"/>
              <a:t>προφητευούσας</a:t>
            </a:r>
            <a:r>
              <a:rPr lang="el-GR" sz="1600" b="1" i="1" dirty="0" smtClean="0"/>
              <a:t> </a:t>
            </a:r>
            <a:r>
              <a:rPr lang="el-GR" sz="1600" b="1" i="1" dirty="0" err="1" smtClean="0"/>
              <a:t>ἀπὸ</a:t>
            </a:r>
            <a:r>
              <a:rPr lang="el-GR" sz="1600" b="1" i="1" dirty="0" smtClean="0"/>
              <a:t> </a:t>
            </a:r>
            <a:r>
              <a:rPr lang="el-GR" sz="1600" b="1" i="1" dirty="0" err="1" smtClean="0"/>
              <a:t>καρδίας</a:t>
            </a:r>
            <a:r>
              <a:rPr lang="el-GR" sz="1600" b="1" i="1" dirty="0" smtClean="0"/>
              <a:t> </a:t>
            </a:r>
            <a:r>
              <a:rPr lang="el-GR" sz="1600" b="1" i="1" dirty="0" err="1" smtClean="0"/>
              <a:t>αὐτῶν</a:t>
            </a:r>
            <a:r>
              <a:rPr lang="el-GR" sz="1600" b="1" i="1" dirty="0" smtClean="0"/>
              <a:t> </a:t>
            </a:r>
            <a:r>
              <a:rPr lang="el-GR" sz="1600" b="1" i="1" dirty="0" err="1" smtClean="0"/>
              <a:t>καὶ</a:t>
            </a:r>
            <a:r>
              <a:rPr lang="el-GR" sz="1600" b="1" i="1" dirty="0" smtClean="0"/>
              <a:t> </a:t>
            </a:r>
            <a:r>
              <a:rPr lang="el-GR" sz="1600" b="1" i="1" dirty="0" err="1" smtClean="0"/>
              <a:t>προφήτευσον</a:t>
            </a:r>
            <a:r>
              <a:rPr lang="el-GR" sz="1600" b="1" i="1" dirty="0" smtClean="0"/>
              <a:t> </a:t>
            </a:r>
            <a:r>
              <a:rPr lang="el-GR" sz="1600" b="1" i="1" dirty="0" err="1" smtClean="0"/>
              <a:t>ἐπ᾽</a:t>
            </a:r>
            <a:r>
              <a:rPr lang="el-GR" sz="1600" b="1" i="1" dirty="0" smtClean="0"/>
              <a:t> </a:t>
            </a:r>
            <a:r>
              <a:rPr lang="el-GR" sz="1600" b="1" i="1" dirty="0" err="1" smtClean="0"/>
              <a:t>αὐτὰς</a:t>
            </a:r>
            <a:endParaRPr lang="el-GR" sz="1600" dirty="0" smtClean="0">
              <a:latin typeface="Franklin Gothic Book" pitchFamily="34" charset="0"/>
            </a:endParaRPr>
          </a:p>
          <a:p>
            <a:pPr marL="342900" indent="-342900" algn="just"/>
            <a:r>
              <a:rPr lang="el-GR" dirty="0" smtClean="0">
                <a:latin typeface="Franklin Gothic Book" pitchFamily="34" charset="0"/>
              </a:rPr>
              <a:t>* Οι προφήτισσες της Βίβλου αναδεικνύονται σε </a:t>
            </a:r>
            <a:r>
              <a:rPr lang="el-GR" b="1" dirty="0" smtClean="0">
                <a:latin typeface="Franklin Gothic Book" pitchFamily="34" charset="0"/>
              </a:rPr>
              <a:t>εξαιρετικά κρίσιμες-οριακές (!) για τον Ισραήλ εποχές</a:t>
            </a:r>
            <a:r>
              <a:rPr lang="el-GR" dirty="0" smtClean="0">
                <a:latin typeface="Franklin Gothic Book" pitchFamily="34" charset="0"/>
              </a:rPr>
              <a:t>: κατά την αρχή της Εξόδου από την Αίγυπτο και την πορεία στην έρημο η </a:t>
            </a:r>
            <a:r>
              <a:rPr lang="el-GR" dirty="0" err="1" smtClean="0">
                <a:latin typeface="Franklin Gothic Book" pitchFamily="34" charset="0"/>
              </a:rPr>
              <a:t>Μιριάμ</a:t>
            </a:r>
            <a:r>
              <a:rPr lang="el-GR" dirty="0" smtClean="0">
                <a:latin typeface="Franklin Gothic Book" pitchFamily="34" charset="0"/>
              </a:rPr>
              <a:t>, κατά την κατάκτηση της γης της Επαγγελίας η Δεββώρα, της απειλής απώλειας της Γης η </a:t>
            </a:r>
            <a:r>
              <a:rPr lang="el-GR" dirty="0" err="1" smtClean="0">
                <a:latin typeface="Franklin Gothic Book" pitchFamily="34" charset="0"/>
              </a:rPr>
              <a:t>Ολδά</a:t>
            </a:r>
            <a:r>
              <a:rPr lang="el-GR" dirty="0" smtClean="0">
                <a:latin typeface="Franklin Gothic Book" pitchFamily="34" charset="0"/>
              </a:rPr>
              <a:t> και κατά την καινούργια αρχή μετά την Εξορία η </a:t>
            </a:r>
            <a:r>
              <a:rPr lang="el-GR" i="1" dirty="0" err="1" smtClean="0">
                <a:latin typeface="Franklin Gothic Book" pitchFamily="34" charset="0"/>
              </a:rPr>
              <a:t>Νωαδία</a:t>
            </a:r>
            <a:r>
              <a:rPr lang="el-GR" dirty="0" smtClean="0">
                <a:latin typeface="Franklin Gothic Book" pitchFamily="34" charset="0"/>
              </a:rPr>
              <a:t>. Από τις προφήτισσες προέρχονται μάλλον κάποια από τα αρχαιότερα κείμενα της Αγίας Γραφής. Είναι ύμνοι που διακρίνουν τη δυναμική επέμβαση του απελευθερωτή Θεού στην Ιστορία χάριν των αδυνάτων ! </a:t>
            </a:r>
          </a:p>
          <a:p>
            <a:pPr marL="342900" indent="-342900" algn="just"/>
            <a:r>
              <a:rPr lang="el-GR" dirty="0" smtClean="0">
                <a:latin typeface="Franklin Gothic Book" pitchFamily="34" charset="0"/>
              </a:rPr>
              <a:t> </a:t>
            </a:r>
          </a:p>
          <a:p>
            <a:pPr marL="342900" indent="-342900"/>
            <a:r>
              <a:rPr lang="el-GR" dirty="0" smtClean="0">
                <a:latin typeface="Franklin Gothic Book" pitchFamily="34" charset="0"/>
              </a:rPr>
              <a:t> </a:t>
            </a:r>
          </a:p>
          <a:p>
            <a:pPr marL="342900" indent="-342900"/>
            <a:endParaRPr lang="el-GR" dirty="0" smtClean="0">
              <a:latin typeface="Franklin Gothic Book" pitchFamily="34" charset="0"/>
            </a:endParaRPr>
          </a:p>
          <a:p>
            <a:pPr marL="342900" indent="-342900"/>
            <a:endParaRPr lang="el-GR" dirty="0" smtClean="0">
              <a:latin typeface="Franklin Gothic Book" pitchFamily="34" charset="0"/>
            </a:endParaRPr>
          </a:p>
          <a:p>
            <a:pPr marL="342900" indent="-342900">
              <a:buAutoNum type="arabicPlain" startAt="16"/>
            </a:pPr>
            <a:endParaRPr lang="el-GR" dirty="0">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TextBox"/>
          <p:cNvSpPr txBox="1">
            <a:spLocks noChangeArrowheads="1"/>
          </p:cNvSpPr>
          <p:nvPr/>
        </p:nvSpPr>
        <p:spPr bwMode="auto">
          <a:xfrm>
            <a:off x="107504" y="188640"/>
            <a:ext cx="4320480" cy="6678751"/>
          </a:xfrm>
          <a:prstGeom prst="rect">
            <a:avLst/>
          </a:prstGeom>
          <a:noFill/>
          <a:ln w="9525">
            <a:noFill/>
            <a:miter lim="800000"/>
            <a:headEnd/>
            <a:tailEnd/>
          </a:ln>
        </p:spPr>
        <p:txBody>
          <a:bodyPr wrap="square">
            <a:spAutoFit/>
          </a:bodyPr>
          <a:lstStyle/>
          <a:p>
            <a:pPr algn="ctr"/>
            <a:r>
              <a:rPr lang="el-GR" b="1" dirty="0" smtClean="0">
                <a:latin typeface="Franklin Gothic Book" pitchFamily="34" charset="0"/>
              </a:rPr>
              <a:t> </a:t>
            </a:r>
            <a:r>
              <a:rPr lang="el-GR" b="1" dirty="0" smtClean="0">
                <a:solidFill>
                  <a:srgbClr val="C00000"/>
                </a:solidFill>
                <a:latin typeface="Franklin Gothic Book" pitchFamily="34" charset="0"/>
              </a:rPr>
              <a:t>ΜΑΡΙΑΜ ΚΑΙ ΜΩΥΣΗΣ</a:t>
            </a:r>
          </a:p>
          <a:p>
            <a:pPr algn="just"/>
            <a:r>
              <a:rPr lang="el-GR" sz="1400" dirty="0" smtClean="0">
                <a:latin typeface="Franklin Gothic Book" pitchFamily="34" charset="0"/>
              </a:rPr>
              <a:t>Στο Αρ. 12, 1-2 η </a:t>
            </a:r>
            <a:r>
              <a:rPr lang="el-GR" sz="1400" dirty="0" err="1" smtClean="0">
                <a:latin typeface="Franklin Gothic Book" pitchFamily="34" charset="0"/>
              </a:rPr>
              <a:t>Μιριάμ</a:t>
            </a:r>
            <a:r>
              <a:rPr lang="el-GR" sz="1400" dirty="0" smtClean="0">
                <a:latin typeface="Franklin Gothic Book" pitchFamily="34" charset="0"/>
              </a:rPr>
              <a:t> συγκρούεται με τον Μωυσή: </a:t>
            </a:r>
          </a:p>
          <a:p>
            <a:pPr algn="just"/>
            <a:endParaRPr lang="el-GR" sz="1400" dirty="0" smtClean="0">
              <a:latin typeface="Franklin Gothic Book" pitchFamily="34" charset="0"/>
            </a:endParaRPr>
          </a:p>
          <a:p>
            <a:pPr algn="just"/>
            <a:r>
              <a:rPr lang="el-GR" sz="1400" dirty="0" smtClean="0">
                <a:latin typeface="Franklin Gothic Book" pitchFamily="34" charset="0"/>
              </a:rPr>
              <a:t>* Γενικά στον Ισραήλ δεν υπήρχε πρόβλημα με τους μικτούς γάμους (</a:t>
            </a:r>
            <a:r>
              <a:rPr lang="el-GR" sz="1400" dirty="0" err="1" smtClean="0">
                <a:latin typeface="Franklin Gothic Book" pitchFamily="34" charset="0"/>
              </a:rPr>
              <a:t>Δτ</a:t>
            </a:r>
            <a:r>
              <a:rPr lang="el-GR" sz="1400" dirty="0" smtClean="0">
                <a:latin typeface="Franklin Gothic Book" pitchFamily="34" charset="0"/>
              </a:rPr>
              <a:t>. 7, 1-3). Στην περσική περίοδο (540-330 </a:t>
            </a:r>
            <a:r>
              <a:rPr lang="el-GR" sz="1400" dirty="0" err="1" smtClean="0">
                <a:latin typeface="Franklin Gothic Book" pitchFamily="34" charset="0"/>
              </a:rPr>
              <a:t>π.Χ.</a:t>
            </a:r>
            <a:r>
              <a:rPr lang="el-GR" sz="1400" dirty="0" smtClean="0">
                <a:latin typeface="Franklin Gothic Book" pitchFamily="34" charset="0"/>
              </a:rPr>
              <a:t>) για τον Ιουδαϊσμό που προσπαθούσε να ανακαλύψει την ταυτότητά του, </a:t>
            </a:r>
            <a:r>
              <a:rPr lang="el-GR" sz="1400" b="1" dirty="0" smtClean="0">
                <a:latin typeface="Franklin Gothic Book" pitchFamily="34" charset="0"/>
              </a:rPr>
              <a:t>ο γάμος με αλλόφυλες </a:t>
            </a:r>
            <a:r>
              <a:rPr lang="el-GR" sz="1400" dirty="0" smtClean="0">
                <a:latin typeface="Franklin Gothic Book" pitchFamily="34" charset="0"/>
              </a:rPr>
              <a:t>έγινε ταμπού. Αυτό το γεγονός αντανακλάται στο Έσδρα 9 και το </a:t>
            </a:r>
            <a:r>
              <a:rPr lang="el-GR" sz="1400" dirty="0" err="1" smtClean="0">
                <a:latin typeface="Franklin Gothic Book" pitchFamily="34" charset="0"/>
              </a:rPr>
              <a:t>Νεεμία</a:t>
            </a:r>
            <a:r>
              <a:rPr lang="el-GR" sz="1400" dirty="0" smtClean="0">
                <a:latin typeface="Franklin Gothic Book" pitchFamily="34" charset="0"/>
              </a:rPr>
              <a:t> 13, 23-28. </a:t>
            </a:r>
          </a:p>
          <a:p>
            <a:pPr algn="just"/>
            <a:r>
              <a:rPr lang="el-GR" sz="1400" dirty="0" smtClean="0">
                <a:latin typeface="Franklin Gothic Book" pitchFamily="34" charset="0"/>
              </a:rPr>
              <a:t>* Ένα άλλο φλέγον ερώτημα αυτής της περιόδου είναι </a:t>
            </a:r>
            <a:r>
              <a:rPr lang="el-GR" sz="1400" b="1" dirty="0" smtClean="0">
                <a:latin typeface="Franklin Gothic Book" pitchFamily="34" charset="0"/>
              </a:rPr>
              <a:t>ποιος ερμηνεύει το θέλημα του Θεού </a:t>
            </a:r>
            <a:r>
              <a:rPr lang="el-GR" sz="1400" dirty="0" smtClean="0">
                <a:latin typeface="Franklin Gothic Book" pitchFamily="34" charset="0"/>
              </a:rPr>
              <a:t>στο κρίσιμο παρόν. «Απέναντι» στους </a:t>
            </a:r>
            <a:r>
              <a:rPr lang="el-GR" sz="1400" dirty="0" err="1" smtClean="0">
                <a:latin typeface="Franklin Gothic Book" pitchFamily="34" charset="0"/>
              </a:rPr>
              <a:t>Νεεμία</a:t>
            </a:r>
            <a:r>
              <a:rPr lang="el-GR" sz="1400" dirty="0" smtClean="0">
                <a:latin typeface="Franklin Gothic Book" pitchFamily="34" charset="0"/>
              </a:rPr>
              <a:t> και Έσδρα βρέθηκαν κατεξοχήν προφήτισσες και προφήτες. </a:t>
            </a:r>
          </a:p>
          <a:p>
            <a:pPr algn="just">
              <a:buFont typeface="Arial" charset="0"/>
              <a:buChar char="•"/>
            </a:pPr>
            <a:r>
              <a:rPr lang="el-GR" sz="1400" dirty="0" smtClean="0">
                <a:latin typeface="Franklin Gothic Book" pitchFamily="34" charset="0"/>
              </a:rPr>
              <a:t>Αυτός ο προβληματισμός αντικατοπτρίζεται στη διαμάχη της ηγετικής ελίτ στο Αρ. 12. Μίλησε ο Θεός μόνον στον Μωυσή; Ποιος θα εκπροσωπεί τον Μωυσή στο λαό; Γραμματείς, όπως ο Έσδρας; Ή προφήτες όπως ο </a:t>
            </a:r>
            <a:r>
              <a:rPr lang="el-GR" sz="1400" dirty="0" err="1" smtClean="0">
                <a:latin typeface="Franklin Gothic Book" pitchFamily="34" charset="0"/>
              </a:rPr>
              <a:t>Αγγαίος</a:t>
            </a:r>
            <a:r>
              <a:rPr lang="el-GR" sz="1400" dirty="0" smtClean="0">
                <a:latin typeface="Franklin Gothic Book" pitchFamily="34" charset="0"/>
              </a:rPr>
              <a:t> και ο Ζαχαρίας; Ή μια προφήτισσα όπως η  Μαριάμ;</a:t>
            </a:r>
          </a:p>
          <a:p>
            <a:pPr algn="just">
              <a:buFont typeface="Arial" charset="0"/>
              <a:buChar char="•"/>
            </a:pPr>
            <a:r>
              <a:rPr lang="el-GR" sz="1400" dirty="0" smtClean="0">
                <a:latin typeface="Franklin Gothic Book" pitchFamily="34" charset="0"/>
              </a:rPr>
              <a:t>ΑΞΙΟΣΗΜΕΙΩΤΑ ΤΑ ΕΞΗΣ:</a:t>
            </a:r>
          </a:p>
          <a:p>
            <a:pPr algn="just"/>
            <a:r>
              <a:rPr lang="el-GR" sz="1200" dirty="0" smtClean="0"/>
              <a:t>Ο Μωυσής κραυγάζει! Γιατί; Είναι η </a:t>
            </a:r>
            <a:r>
              <a:rPr lang="el-GR" sz="1200" dirty="0" err="1" smtClean="0"/>
              <a:t>Μιριάμ</a:t>
            </a:r>
            <a:r>
              <a:rPr lang="el-GR" sz="1200" dirty="0" smtClean="0"/>
              <a:t> τόσο σημαντική; </a:t>
            </a:r>
          </a:p>
          <a:p>
            <a:pPr algn="just"/>
            <a:r>
              <a:rPr lang="el-GR" sz="1200" dirty="0" smtClean="0"/>
              <a:t>Η </a:t>
            </a:r>
            <a:r>
              <a:rPr lang="el-GR" sz="1200" dirty="0" err="1" smtClean="0"/>
              <a:t>Μιριάμ</a:t>
            </a:r>
            <a:r>
              <a:rPr lang="el-GR" sz="1200" dirty="0" smtClean="0"/>
              <a:t> αφορίζεται εκτός της κοινότητας, εκεί όμως που βρισκόταν η Σκηνή της Συνάντησης, ο χώρος της θεϊκής Παρουσίας. Ωσάν ο Θεός να την ελκύει κοντά Του.</a:t>
            </a:r>
          </a:p>
          <a:p>
            <a:pPr algn="just"/>
            <a:r>
              <a:rPr lang="el-GR" sz="1200" dirty="0" smtClean="0"/>
              <a:t>Χωρίς την </a:t>
            </a:r>
            <a:r>
              <a:rPr lang="el-GR" sz="1200" dirty="0" err="1" smtClean="0"/>
              <a:t>Μιριάμ</a:t>
            </a:r>
            <a:r>
              <a:rPr lang="el-GR" sz="1200" dirty="0" smtClean="0"/>
              <a:t> ο λαός δεν συνεχίζει την πορεία Του στην έρημο. </a:t>
            </a:r>
          </a:p>
          <a:p>
            <a:pPr algn="just"/>
            <a:r>
              <a:rPr lang="el-GR" sz="1200" dirty="0" smtClean="0"/>
              <a:t>Άγνωστο αν η </a:t>
            </a:r>
            <a:r>
              <a:rPr lang="el-GR" sz="1200" dirty="0" err="1" smtClean="0"/>
              <a:t>Μιριάμ</a:t>
            </a:r>
            <a:r>
              <a:rPr lang="el-GR" sz="1200" dirty="0" smtClean="0"/>
              <a:t> άλλαξε άποψη. Σύμφωνα με το Αρ. 20 πέθανε στο </a:t>
            </a:r>
            <a:r>
              <a:rPr lang="el-GR" sz="1200" dirty="0" err="1" smtClean="0"/>
              <a:t>Καντίς</a:t>
            </a:r>
            <a:r>
              <a:rPr lang="el-GR" sz="1200" dirty="0" smtClean="0"/>
              <a:t>, που σημαίνει ΆΓΙΟΣ.  Εκεί το νερό εξαντλείται και ο λαός πανικοβάλλεται. Οι δύο ηγέτες παρακαλούν για βοήθεια αλλά εκτελούν την εντολή λάθος! Αυτό τους καταλογίζεται αμαρτία και έχει επιπτώσεις στην αρχηγία τους!  Χωρίς το προφητικό στοιχείο η ηγεσία πάσχει!</a:t>
            </a:r>
            <a:endParaRPr lang="el-GR" sz="1200" dirty="0">
              <a:latin typeface="Franklin Gothic Book"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4427984" y="116632"/>
            <a:ext cx="4570794" cy="28083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164288" y="2996952"/>
            <a:ext cx="1800200" cy="3579283"/>
          </a:xfrm>
          <a:prstGeom prst="rect">
            <a:avLst/>
          </a:prstGeom>
          <a:noFill/>
          <a:ln w="9525">
            <a:noFill/>
            <a:miter lim="800000"/>
            <a:headEnd/>
            <a:tailEnd/>
          </a:ln>
        </p:spPr>
      </p:pic>
      <p:sp>
        <p:nvSpPr>
          <p:cNvPr id="8" name="7 - TextBox"/>
          <p:cNvSpPr txBox="1"/>
          <p:nvPr/>
        </p:nvSpPr>
        <p:spPr>
          <a:xfrm>
            <a:off x="4427984" y="3140968"/>
            <a:ext cx="2664296" cy="2954655"/>
          </a:xfrm>
          <a:prstGeom prst="rect">
            <a:avLst/>
          </a:prstGeom>
          <a:noFill/>
        </p:spPr>
        <p:txBody>
          <a:bodyPr wrap="square" rtlCol="0">
            <a:spAutoFit/>
          </a:bodyPr>
          <a:lstStyle/>
          <a:p>
            <a:pPr algn="just"/>
            <a:r>
              <a:rPr lang="el-GR" sz="1400" dirty="0" smtClean="0"/>
              <a:t>Η λέπρα θεωρούνταν η μάστιγα των αλαζόνων (Β’ </a:t>
            </a:r>
            <a:r>
              <a:rPr lang="el-GR" sz="1400" dirty="0" err="1" smtClean="0"/>
              <a:t>Βασ</a:t>
            </a:r>
            <a:r>
              <a:rPr lang="el-GR" sz="1400" dirty="0" smtClean="0"/>
              <a:t>. 3, 29. Δ’ </a:t>
            </a:r>
            <a:r>
              <a:rPr lang="el-GR" sz="1400" dirty="0" err="1" smtClean="0"/>
              <a:t>Βασ</a:t>
            </a:r>
            <a:r>
              <a:rPr lang="el-GR" sz="1400" dirty="0" smtClean="0"/>
              <a:t>. 5, 27). </a:t>
            </a:r>
          </a:p>
          <a:p>
            <a:pPr algn="just"/>
            <a:endParaRPr lang="el-GR" sz="1400" dirty="0" smtClean="0">
              <a:hlinkClick r:id="rId4" tooltip="Lashon hara"/>
            </a:endParaRPr>
          </a:p>
          <a:p>
            <a:pPr algn="just"/>
            <a:r>
              <a:rPr lang="en-US" sz="1400" dirty="0" err="1" smtClean="0">
                <a:hlinkClick r:id="rId4" tooltip="Lashon hara"/>
              </a:rPr>
              <a:t>Lashon</a:t>
            </a:r>
            <a:r>
              <a:rPr lang="en-US" sz="1400" dirty="0" smtClean="0">
                <a:hlinkClick r:id="rId4" tooltip="Lashon hara"/>
              </a:rPr>
              <a:t> </a:t>
            </a:r>
            <a:r>
              <a:rPr lang="en-US" sz="1400" dirty="0" err="1" smtClean="0">
                <a:hlinkClick r:id="rId4" tooltip="Lashon hara"/>
              </a:rPr>
              <a:t>hara</a:t>
            </a:r>
            <a:r>
              <a:rPr lang="en-US" sz="1400" dirty="0" smtClean="0"/>
              <a:t> (gossiping, or speaking negatively about someone), for which she was struck with </a:t>
            </a:r>
            <a:r>
              <a:rPr lang="en-US" sz="1400" i="1" dirty="0" err="1" smtClean="0">
                <a:hlinkClick r:id="rId5" tooltip="Tzaraat"/>
              </a:rPr>
              <a:t>tzaraat</a:t>
            </a:r>
            <a:r>
              <a:rPr lang="en-US" sz="1400" dirty="0" smtClean="0"/>
              <a:t>.</a:t>
            </a:r>
            <a:r>
              <a:rPr lang="el-GR" sz="1400" dirty="0" smtClean="0"/>
              <a:t> </a:t>
            </a:r>
            <a:r>
              <a:rPr lang="en-US" sz="1400" dirty="0" err="1" smtClean="0"/>
              <a:t>Tzaraat</a:t>
            </a:r>
            <a:r>
              <a:rPr lang="en-US" sz="1400" dirty="0" smtClean="0"/>
              <a:t> was an illness traditionally translated to be leprosy, while it really is something more like </a:t>
            </a:r>
            <a:r>
              <a:rPr lang="en-US" sz="1400" b="1" dirty="0" smtClean="0"/>
              <a:t>skin cancer or </a:t>
            </a:r>
            <a:r>
              <a:rPr lang="en-US" sz="1400" b="1" dirty="0" err="1" smtClean="0"/>
              <a:t>vitiligo</a:t>
            </a:r>
            <a:r>
              <a:rPr lang="en-US" sz="1400" b="1" dirty="0" smtClean="0"/>
              <a:t>.</a:t>
            </a:r>
            <a:endParaRPr lang="el-GR" sz="1400" b="1" i="1" dirty="0" smtClean="0">
              <a:solidFill>
                <a:srgbClr val="000000"/>
              </a:solidFill>
              <a:latin typeface="Palatino Linotype" pitchFamily="18" charset="0"/>
            </a:endParaRPr>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 Ορθογώνιο"/>
          <p:cNvSpPr>
            <a:spLocks noChangeArrowheads="1"/>
          </p:cNvSpPr>
          <p:nvPr/>
        </p:nvSpPr>
        <p:spPr bwMode="auto">
          <a:xfrm>
            <a:off x="3779912" y="620688"/>
            <a:ext cx="5184576" cy="507831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a:endParaRPr lang="el-GR" sz="1200" dirty="0" smtClean="0"/>
          </a:p>
          <a:p>
            <a:pPr algn="just"/>
            <a:endParaRPr lang="el-GR" sz="1200" dirty="0" smtClean="0"/>
          </a:p>
          <a:p>
            <a:pPr algn="just"/>
            <a:endParaRPr lang="el-GR" sz="2000" dirty="0" smtClean="0">
              <a:latin typeface="Palatino Linotype" pitchFamily="18" charset="0"/>
            </a:endParaRPr>
          </a:p>
          <a:p>
            <a:pPr algn="just"/>
            <a:r>
              <a:rPr lang="el-GR" sz="2000" dirty="0" smtClean="0"/>
              <a:t>Μερικοί στο πασχαλινό Δείπνο (</a:t>
            </a:r>
            <a:r>
              <a:rPr lang="en-US" sz="2000" dirty="0" smtClean="0">
                <a:hlinkClick r:id="rId3" tooltip="Passover Seder"/>
              </a:rPr>
              <a:t>Seder</a:t>
            </a:r>
            <a:r>
              <a:rPr lang="el-GR" sz="2000" dirty="0" smtClean="0"/>
              <a:t>)</a:t>
            </a:r>
            <a:r>
              <a:rPr lang="en-US" sz="2000" dirty="0" smtClean="0"/>
              <a:t> </a:t>
            </a:r>
            <a:r>
              <a:rPr lang="el-GR" sz="2000" dirty="0" smtClean="0"/>
              <a:t> τοποθετούν ένα ποτήρι νερό που ονομάζουν </a:t>
            </a:r>
            <a:r>
              <a:rPr lang="el-GR" sz="2000" i="1" dirty="0" smtClean="0"/>
              <a:t>Ποτήρι της Μαριάμ </a:t>
            </a:r>
            <a:r>
              <a:rPr lang="el-GR" sz="2000" dirty="0" smtClean="0"/>
              <a:t>πίσω από το ποτήρι του Ηλία με το κρασί. Πρόκειται για ανάμνηση του πηγαδιού που συνόδευε τους Ισραηλίτες στο ταξίδι τους στην έρημο. Επίσης προσθέτουν ένα κομμάτι ψωμί με τον αμνό και το αβγό εις </a:t>
            </a:r>
            <a:r>
              <a:rPr lang="el-GR" sz="2000" dirty="0" err="1" smtClean="0"/>
              <a:t>ανάμνησιν</a:t>
            </a:r>
            <a:r>
              <a:rPr lang="el-GR" sz="2000" dirty="0" smtClean="0"/>
              <a:t> των μυθικών ζώων </a:t>
            </a:r>
            <a:r>
              <a:rPr lang="en-US" sz="2000" dirty="0" smtClean="0"/>
              <a:t>(</a:t>
            </a:r>
            <a:r>
              <a:rPr lang="el-GR" sz="2000" dirty="0" smtClean="0"/>
              <a:t>το πτηνό</a:t>
            </a:r>
            <a:r>
              <a:rPr lang="en-US" sz="2000" dirty="0" smtClean="0"/>
              <a:t> </a:t>
            </a:r>
            <a:r>
              <a:rPr lang="en-US" sz="2000" dirty="0" err="1" smtClean="0">
                <a:hlinkClick r:id="rId4" tooltip="Ziz"/>
              </a:rPr>
              <a:t>Ziz</a:t>
            </a:r>
            <a:r>
              <a:rPr lang="en-US" sz="2000" dirty="0" smtClean="0"/>
              <a:t>, </a:t>
            </a:r>
            <a:r>
              <a:rPr lang="el-GR" sz="2000" dirty="0" smtClean="0"/>
              <a:t>τον </a:t>
            </a:r>
            <a:r>
              <a:rPr lang="en-US" sz="2000" dirty="0" smtClean="0">
                <a:hlinkClick r:id="rId5" tooltip="Behemoth"/>
              </a:rPr>
              <a:t>Behemoth</a:t>
            </a:r>
            <a:r>
              <a:rPr lang="en-US" sz="2000" dirty="0" smtClean="0"/>
              <a:t>, </a:t>
            </a:r>
            <a:r>
              <a:rPr lang="el-GR" sz="2000" dirty="0" smtClean="0"/>
              <a:t>και τον θαλάσσιο δράκοντα </a:t>
            </a:r>
            <a:r>
              <a:rPr lang="en-US" sz="2000" dirty="0" smtClean="0">
                <a:hlinkClick r:id="rId6" tooltip="Leviathan"/>
              </a:rPr>
              <a:t>Leviathan</a:t>
            </a:r>
            <a:r>
              <a:rPr lang="en-US" sz="2000" dirty="0" smtClean="0"/>
              <a:t>)</a:t>
            </a:r>
            <a:r>
              <a:rPr lang="el-GR" sz="2000" dirty="0" smtClean="0"/>
              <a:t> που θα γευθούν μετά την κοινή εξανάσταση  κατά το εσχατολογικό δείπνο αλλά και της τριάδας των ηγετών. Έτσι το ψάρι εκπροσωπεί και τον Λεβιάθαν και την Μαριάμ που συνδέεται με το νερό.</a:t>
            </a:r>
            <a:endParaRPr lang="el-GR" sz="2000" dirty="0">
              <a:latin typeface="Palatino Linotype" pitchFamily="18" charset="0"/>
            </a:endParaRPr>
          </a:p>
        </p:txBody>
      </p:sp>
      <p:sp>
        <p:nvSpPr>
          <p:cNvPr id="4" name="3 - Ορθογώνιο"/>
          <p:cNvSpPr>
            <a:spLocks noChangeArrowheads="1"/>
          </p:cNvSpPr>
          <p:nvPr/>
        </p:nvSpPr>
        <p:spPr bwMode="auto">
          <a:xfrm>
            <a:off x="0" y="3861048"/>
            <a:ext cx="3711575" cy="369332"/>
          </a:xfrm>
          <a:prstGeom prst="rect">
            <a:avLst/>
          </a:prstGeom>
          <a:noFill/>
          <a:ln w="9525">
            <a:noFill/>
            <a:miter lim="800000"/>
            <a:headEnd/>
            <a:tailEnd/>
          </a:ln>
        </p:spPr>
        <p:txBody>
          <a:bodyPr>
            <a:spAutoFit/>
          </a:bodyPr>
          <a:lstStyle/>
          <a:p>
            <a:r>
              <a:rPr lang="en-US" dirty="0" smtClean="0"/>
              <a:t>.</a:t>
            </a:r>
            <a:endParaRPr lang="el-GR" b="1" i="1" dirty="0">
              <a:solidFill>
                <a:srgbClr val="000000"/>
              </a:solidFill>
              <a:latin typeface="Palatino Linotype" pitchFamily="18" charset="0"/>
            </a:endParaRPr>
          </a:p>
        </p:txBody>
      </p:sp>
      <p:pic>
        <p:nvPicPr>
          <p:cNvPr id="2050" name="Picture 2"/>
          <p:cNvPicPr>
            <a:picLocks noChangeAspect="1" noChangeArrowheads="1"/>
          </p:cNvPicPr>
          <p:nvPr/>
        </p:nvPicPr>
        <p:blipFill>
          <a:blip r:embed="rId7" cstate="print"/>
          <a:srcRect/>
          <a:stretch>
            <a:fillRect/>
          </a:stretch>
        </p:blipFill>
        <p:spPr bwMode="auto">
          <a:xfrm>
            <a:off x="251520" y="620688"/>
            <a:ext cx="3408391" cy="4539977"/>
          </a:xfrm>
          <a:prstGeom prst="rect">
            <a:avLst/>
          </a:prstGeom>
          <a:noFill/>
          <a:ln w="9525">
            <a:noFill/>
            <a:miter lim="800000"/>
            <a:headEnd/>
            <a:tailEnd/>
          </a:ln>
        </p:spPr>
      </p:pic>
      <p:sp>
        <p:nvSpPr>
          <p:cNvPr id="5" name="4 - TextBox"/>
          <p:cNvSpPr txBox="1"/>
          <p:nvPr/>
        </p:nvSpPr>
        <p:spPr>
          <a:xfrm>
            <a:off x="179512" y="5589240"/>
            <a:ext cx="3312368" cy="646331"/>
          </a:xfrm>
          <a:prstGeom prst="rect">
            <a:avLst/>
          </a:prstGeom>
          <a:noFill/>
        </p:spPr>
        <p:txBody>
          <a:bodyPr wrap="square" rtlCol="0">
            <a:spAutoFit/>
          </a:bodyPr>
          <a:lstStyle/>
          <a:p>
            <a:pPr algn="ctr"/>
            <a:r>
              <a:rPr lang="el-GR" b="1" dirty="0" smtClean="0"/>
              <a:t>Η ΖΩΝΤΑΝΗ ΑΝΑΜΝΗΣΗ </a:t>
            </a:r>
          </a:p>
          <a:p>
            <a:pPr algn="ctr"/>
            <a:r>
              <a:rPr lang="el-GR" b="1" dirty="0" smtClean="0"/>
              <a:t>ΤΗΣ ΜΑΡΙΑΜ</a:t>
            </a:r>
            <a:endParaRPr lang="el-GR"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4"/>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blinds(horizontal)">
                                      <p:cBhvr>
                                        <p:cTn id="11"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31747" name="2 - Θέση κειμένου"/>
          <p:cNvSpPr>
            <a:spLocks noGrp="1"/>
          </p:cNvSpPr>
          <p:nvPr>
            <p:ph type="body" idx="2"/>
          </p:nvPr>
        </p:nvSpPr>
        <p:spPr/>
        <p:txBody>
          <a:bodyPr/>
          <a:lstStyle/>
          <a:p>
            <a:pPr eaLnBrk="1" hangingPunct="1"/>
            <a:endParaRPr lang="el-GR" dirty="0" smtClean="0"/>
          </a:p>
        </p:txBody>
      </p:sp>
      <p:sp>
        <p:nvSpPr>
          <p:cNvPr id="31748" name="3 - Θέση περιεχομένου"/>
          <p:cNvSpPr>
            <a:spLocks noGrp="1"/>
          </p:cNvSpPr>
          <p:nvPr>
            <p:ph sz="half" idx="1"/>
          </p:nvPr>
        </p:nvSpPr>
        <p:spPr/>
        <p:txBody>
          <a:bodyPr/>
          <a:lstStyle/>
          <a:p>
            <a:pPr eaLnBrk="1" hangingPunct="1">
              <a:buFont typeface="Wingdings 2" pitchFamily="18" charset="2"/>
              <a:buNone/>
            </a:pPr>
            <a:endParaRPr lang="el-GR" dirty="0" smtClean="0"/>
          </a:p>
          <a:p>
            <a:pPr eaLnBrk="1" hangingPunct="1">
              <a:buFont typeface="Wingdings 2" pitchFamily="18" charset="2"/>
              <a:buNone/>
            </a:pPr>
            <a:endParaRPr lang="el-GR" dirty="0" smtClean="0"/>
          </a:p>
          <a:p>
            <a:pPr eaLnBrk="1" hangingPunct="1">
              <a:buFont typeface="Wingdings 2" pitchFamily="18" charset="2"/>
              <a:buNone/>
            </a:pPr>
            <a:endParaRPr lang="el-GR" dirty="0" smtClean="0"/>
          </a:p>
          <a:p>
            <a:pPr eaLnBrk="1" hangingPunct="1">
              <a:buFont typeface="Wingdings 2" pitchFamily="18" charset="2"/>
              <a:buNone/>
            </a:pPr>
            <a:endParaRPr lang="el-GR" dirty="0" smtClean="0"/>
          </a:p>
          <a:p>
            <a:pPr eaLnBrk="1" hangingPunct="1">
              <a:buFont typeface="Wingdings 2" pitchFamily="18" charset="2"/>
              <a:buNone/>
            </a:pPr>
            <a:endParaRPr lang="el-GR" dirty="0" smtClean="0"/>
          </a:p>
          <a:p>
            <a:pPr algn="r" eaLnBrk="1" hangingPunct="1">
              <a:buFont typeface="Wingdings 2" pitchFamily="18" charset="2"/>
              <a:buNone/>
            </a:pPr>
            <a:r>
              <a:rPr lang="el-GR" sz="4800" b="1" dirty="0" smtClean="0"/>
              <a:t>Γ. ΟΛΔΑ</a:t>
            </a:r>
            <a:endParaRPr lang="el-GR" sz="4800" b="1" i="1" dirty="0" smtClean="0"/>
          </a:p>
        </p:txBody>
      </p:sp>
      <p:pic>
        <p:nvPicPr>
          <p:cNvPr id="102402" name="Picture 2"/>
          <p:cNvPicPr>
            <a:picLocks noChangeAspect="1" noChangeArrowheads="1"/>
          </p:cNvPicPr>
          <p:nvPr/>
        </p:nvPicPr>
        <p:blipFill>
          <a:blip r:embed="rId2" cstate="print"/>
          <a:srcRect/>
          <a:stretch>
            <a:fillRect/>
          </a:stretch>
        </p:blipFill>
        <p:spPr bwMode="auto">
          <a:xfrm>
            <a:off x="467544" y="620687"/>
            <a:ext cx="3888432" cy="4605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850" y="115888"/>
            <a:ext cx="8569325" cy="5262979"/>
          </a:xfrm>
          <a:prstGeom prst="rect">
            <a:avLst/>
          </a:prstGeom>
        </p:spPr>
        <p:txBody>
          <a:bodyPr>
            <a:spAutoFit/>
          </a:bodyPr>
          <a:lstStyle/>
          <a:p>
            <a:pPr algn="ctr">
              <a:lnSpc>
                <a:spcPct val="150000"/>
              </a:lnSpc>
              <a:defRPr/>
            </a:pPr>
            <a:r>
              <a:rPr lang="el-GR" sz="2800" b="1" dirty="0" smtClean="0">
                <a:solidFill>
                  <a:schemeClr val="dk1"/>
                </a:solidFill>
                <a:latin typeface="+mn-lt"/>
                <a:cs typeface="+mn-cs"/>
              </a:rPr>
              <a:t>ΙΩΣΙΑΣ ΚΑΙ ΑΡΧΙΕΡΕΑΣ</a:t>
            </a:r>
            <a:endParaRPr lang="el-GR" sz="2800" dirty="0" smtClean="0">
              <a:solidFill>
                <a:schemeClr val="dk1"/>
              </a:solidFill>
            </a:endParaRPr>
          </a:p>
          <a:p>
            <a:pPr algn="just">
              <a:lnSpc>
                <a:spcPct val="150000"/>
              </a:lnSpc>
              <a:defRPr/>
            </a:pPr>
            <a:r>
              <a:rPr lang="el-GR" sz="1400" dirty="0" smtClean="0">
                <a:solidFill>
                  <a:schemeClr val="dk1"/>
                </a:solidFill>
              </a:rPr>
              <a:t>* Στην Παράδοση των βιβλίων των Βασιλειών ΕΛΆΧΙΣΤΟΙ είναι θεάρεστοι βασιλείς. Ένας εξ αυτών είναι ο </a:t>
            </a:r>
            <a:r>
              <a:rPr lang="el-GR" sz="1400" dirty="0" err="1" smtClean="0">
                <a:solidFill>
                  <a:schemeClr val="dk1"/>
                </a:solidFill>
              </a:rPr>
              <a:t>Ιωσίας</a:t>
            </a:r>
            <a:r>
              <a:rPr lang="el-GR" sz="1400" dirty="0" smtClean="0">
                <a:solidFill>
                  <a:schemeClr val="dk1"/>
                </a:solidFill>
              </a:rPr>
              <a:t> (641-609 </a:t>
            </a:r>
            <a:r>
              <a:rPr lang="el-GR" sz="1400" dirty="0" err="1" smtClean="0">
                <a:solidFill>
                  <a:schemeClr val="dk1"/>
                </a:solidFill>
              </a:rPr>
              <a:t>π.Χ.</a:t>
            </a:r>
            <a:r>
              <a:rPr lang="el-GR" sz="1400" dirty="0" smtClean="0">
                <a:solidFill>
                  <a:schemeClr val="dk1"/>
                </a:solidFill>
              </a:rPr>
              <a:t>) Είναι ο μοναδικός στην Α.Γ. που δεν του ασκείται κριτική. Τον επαινεί ακόμη κι ο σύγχρονός του Προφήτης του Πάθους Ιερεμίας, που είναι ιδιαίτερα καυστικός για όλους. </a:t>
            </a:r>
          </a:p>
          <a:p>
            <a:pPr algn="just">
              <a:lnSpc>
                <a:spcPct val="150000"/>
              </a:lnSpc>
              <a:buFont typeface="Arial" pitchFamily="34" charset="0"/>
              <a:buChar char="•"/>
              <a:defRPr/>
            </a:pPr>
            <a:r>
              <a:rPr lang="el-GR" sz="1400" dirty="0" smtClean="0">
                <a:solidFill>
                  <a:schemeClr val="dk1"/>
                </a:solidFill>
              </a:rPr>
              <a:t>Σύμφωνα με το Δ’ </a:t>
            </a:r>
            <a:r>
              <a:rPr lang="el-GR" sz="1400" dirty="0" err="1" smtClean="0">
                <a:solidFill>
                  <a:schemeClr val="dk1"/>
                </a:solidFill>
              </a:rPr>
              <a:t>Βασ</a:t>
            </a:r>
            <a:r>
              <a:rPr lang="el-GR" sz="1400" dirty="0" smtClean="0">
                <a:solidFill>
                  <a:schemeClr val="dk1"/>
                </a:solidFill>
              </a:rPr>
              <a:t>. 22, 2, ο </a:t>
            </a:r>
            <a:r>
              <a:rPr lang="el-GR" sz="1400" dirty="0" err="1" smtClean="0">
                <a:solidFill>
                  <a:schemeClr val="dk1"/>
                </a:solidFill>
              </a:rPr>
              <a:t>Ιωσίας</a:t>
            </a:r>
            <a:r>
              <a:rPr lang="el-GR" sz="1400" dirty="0" smtClean="0">
                <a:solidFill>
                  <a:schemeClr val="dk1"/>
                </a:solidFill>
              </a:rPr>
              <a:t> διαπιστώνει τα προβλήματα του Ναού και επιχειρεί να τον επισκευάσει δείχνοντας εξαιρετική εμπιστοσύνη στους συνεργάτες του.  Στο 22, 8 ανακαλύπτεται το </a:t>
            </a:r>
            <a:r>
              <a:rPr lang="el-GR" sz="1600" b="1" dirty="0" smtClean="0">
                <a:solidFill>
                  <a:schemeClr val="dk1"/>
                </a:solidFill>
              </a:rPr>
              <a:t>Βιβλίο του Νόμου</a:t>
            </a:r>
            <a:r>
              <a:rPr lang="el-GR" sz="1400" dirty="0" smtClean="0">
                <a:solidFill>
                  <a:schemeClr val="dk1"/>
                </a:solidFill>
              </a:rPr>
              <a:t>, ένα εξαιρετικό εύρημα!</a:t>
            </a:r>
          </a:p>
          <a:p>
            <a:pPr algn="just">
              <a:lnSpc>
                <a:spcPct val="150000"/>
              </a:lnSpc>
              <a:buFont typeface="Arial" pitchFamily="34" charset="0"/>
              <a:buChar char="•"/>
              <a:defRPr/>
            </a:pPr>
            <a:r>
              <a:rPr lang="el-GR" sz="1400" dirty="0" smtClean="0">
                <a:solidFill>
                  <a:schemeClr val="dk1"/>
                </a:solidFill>
              </a:rPr>
              <a:t> Τα Ερωτήματα που προκύπτουν πολλά και δυσεπίλυτα:</a:t>
            </a:r>
          </a:p>
          <a:p>
            <a:pPr algn="just">
              <a:lnSpc>
                <a:spcPct val="150000"/>
              </a:lnSpc>
              <a:defRPr/>
            </a:pPr>
            <a:r>
              <a:rPr lang="el-GR" sz="1400" dirty="0" smtClean="0">
                <a:solidFill>
                  <a:schemeClr val="dk1"/>
                </a:solidFill>
                <a:latin typeface="+mn-lt"/>
                <a:cs typeface="+mn-cs"/>
              </a:rPr>
              <a:t>-</a:t>
            </a:r>
            <a:r>
              <a:rPr lang="el-GR" sz="1400" dirty="0" smtClean="0">
                <a:solidFill>
                  <a:schemeClr val="dk1"/>
                </a:solidFill>
              </a:rPr>
              <a:t>Π</a:t>
            </a:r>
            <a:r>
              <a:rPr lang="el-GR" sz="1400" dirty="0" smtClean="0">
                <a:solidFill>
                  <a:schemeClr val="dk1"/>
                </a:solidFill>
                <a:latin typeface="+mn-lt"/>
                <a:cs typeface="+mn-cs"/>
              </a:rPr>
              <a:t>ού ήταν άραγε το βιβλίο μέχρι τότε; Ήταν λησμονημένο ή καλά κρυμμένο ώστε κανείς να μην μπορεί να το βρει;</a:t>
            </a:r>
          </a:p>
          <a:p>
            <a:pPr algn="just">
              <a:lnSpc>
                <a:spcPct val="150000"/>
              </a:lnSpc>
              <a:defRPr/>
            </a:pPr>
            <a:r>
              <a:rPr lang="el-GR" sz="1400" dirty="0" smtClean="0">
                <a:solidFill>
                  <a:schemeClr val="dk1"/>
                </a:solidFill>
              </a:rPr>
              <a:t>-Ήταν τυχαίο το γεγονός της εύρεσης ξαφνικά και μάλιστα σε συνδυασμό με την ανακαίνιση του Ναού;</a:t>
            </a:r>
          </a:p>
          <a:p>
            <a:pPr algn="just">
              <a:lnSpc>
                <a:spcPct val="150000"/>
              </a:lnSpc>
              <a:defRPr/>
            </a:pPr>
            <a:r>
              <a:rPr lang="el-GR" sz="1400" dirty="0" smtClean="0">
                <a:solidFill>
                  <a:schemeClr val="dk1"/>
                </a:solidFill>
                <a:latin typeface="+mn-lt"/>
                <a:cs typeface="+mn-cs"/>
              </a:rPr>
              <a:t>-Τι ρόλο διαδραματίζει ο αρχιερέας </a:t>
            </a:r>
            <a:r>
              <a:rPr lang="el-GR" sz="1400" dirty="0" err="1" smtClean="0">
                <a:solidFill>
                  <a:schemeClr val="dk1"/>
                </a:solidFill>
                <a:latin typeface="+mn-lt"/>
                <a:cs typeface="+mn-cs"/>
              </a:rPr>
              <a:t>Χελκίας</a:t>
            </a:r>
            <a:r>
              <a:rPr lang="el-GR" sz="1400" dirty="0" smtClean="0">
                <a:solidFill>
                  <a:schemeClr val="dk1"/>
                </a:solidFill>
                <a:latin typeface="+mn-lt"/>
                <a:cs typeface="+mn-cs"/>
              </a:rPr>
              <a:t> στην αρμοδιότητα του οποίου ήταν ο Ναός και ο Νόμος;</a:t>
            </a:r>
          </a:p>
          <a:p>
            <a:pPr algn="just">
              <a:lnSpc>
                <a:spcPct val="150000"/>
              </a:lnSpc>
              <a:defRPr/>
            </a:pPr>
            <a:r>
              <a:rPr lang="el-GR" sz="1400" dirty="0" smtClean="0">
                <a:solidFill>
                  <a:schemeClr val="dk1"/>
                </a:solidFill>
                <a:latin typeface="+mn-lt"/>
                <a:cs typeface="+mn-cs"/>
              </a:rPr>
              <a:t>* Είναι </a:t>
            </a:r>
            <a:r>
              <a:rPr lang="el-GR" sz="1400" dirty="0" smtClean="0">
                <a:solidFill>
                  <a:schemeClr val="dk1"/>
                </a:solidFill>
              </a:rPr>
              <a:t>ΑΡΧΑΙΟ </a:t>
            </a:r>
            <a:r>
              <a:rPr lang="el-GR" sz="1400" dirty="0" smtClean="0">
                <a:solidFill>
                  <a:schemeClr val="dk1"/>
                </a:solidFill>
                <a:latin typeface="+mn-lt"/>
                <a:cs typeface="+mn-cs"/>
              </a:rPr>
              <a:t>και έχει συνέπειες όποιος δεν εφαρμόζει όσα είναι γραμμένα εκεί! ΈΤΣΙ κατανοούνται πολλά </a:t>
            </a:r>
            <a:r>
              <a:rPr lang="el-GR" sz="1400" dirty="0" smtClean="0">
                <a:solidFill>
                  <a:schemeClr val="dk1"/>
                </a:solidFill>
              </a:rPr>
              <a:t>«τυχαία» γεγονότα του παρελθόντος αλλά και το γεγονός ότι η </a:t>
            </a:r>
            <a:r>
              <a:rPr lang="el-GR" sz="1400" dirty="0" smtClean="0">
                <a:solidFill>
                  <a:schemeClr val="dk1"/>
                </a:solidFill>
                <a:latin typeface="+mn-lt"/>
                <a:cs typeface="+mn-cs"/>
              </a:rPr>
              <a:t>οργή του Θεού είναι προ των πυλών! Ο </a:t>
            </a:r>
            <a:r>
              <a:rPr lang="el-GR" sz="1400" dirty="0" err="1" smtClean="0">
                <a:solidFill>
                  <a:schemeClr val="dk1"/>
                </a:solidFill>
                <a:latin typeface="+mn-lt"/>
                <a:cs typeface="+mn-cs"/>
              </a:rPr>
              <a:t>Ιωσίας</a:t>
            </a:r>
            <a:r>
              <a:rPr lang="el-GR" sz="1400" dirty="0" smtClean="0">
                <a:solidFill>
                  <a:schemeClr val="dk1"/>
                </a:solidFill>
                <a:latin typeface="+mn-lt"/>
                <a:cs typeface="+mn-cs"/>
              </a:rPr>
              <a:t> παθαίνει ΣΟΚ! </a:t>
            </a:r>
            <a:endParaRPr lang="el-GR" sz="1400" dirty="0" smtClean="0"/>
          </a:p>
          <a:p>
            <a:pPr algn="just">
              <a:lnSpc>
                <a:spcPct val="150000"/>
              </a:lnSpc>
              <a:defRPr/>
            </a:pPr>
            <a:endParaRPr lang="el-GR" sz="1400" dirty="0">
              <a:solidFill>
                <a:schemeClr val="dk1"/>
              </a:solidFill>
              <a:latin typeface="+mn-lt"/>
              <a:cs typeface="+mn-cs"/>
            </a:endParaRPr>
          </a:p>
        </p:txBody>
      </p:sp>
      <p:pic>
        <p:nvPicPr>
          <p:cNvPr id="73729" name="Picture 1"/>
          <p:cNvPicPr>
            <a:picLocks noChangeAspect="1" noChangeArrowheads="1"/>
          </p:cNvPicPr>
          <p:nvPr/>
        </p:nvPicPr>
        <p:blipFill>
          <a:blip r:embed="rId2" cstate="print"/>
          <a:srcRect/>
          <a:stretch>
            <a:fillRect/>
          </a:stretch>
        </p:blipFill>
        <p:spPr bwMode="auto">
          <a:xfrm>
            <a:off x="5508104" y="4677544"/>
            <a:ext cx="3310132" cy="2180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79512" y="-122406"/>
            <a:ext cx="4176464" cy="6986528"/>
          </a:xfrm>
          <a:prstGeom prst="rect">
            <a:avLst/>
          </a:prstGeom>
          <a:noFill/>
          <a:ln w="9525">
            <a:solidFill>
              <a:schemeClr val="tx2"/>
            </a:solidFill>
            <a:miter lim="800000"/>
            <a:headEnd/>
            <a:tailEnd/>
          </a:ln>
        </p:spPr>
        <p:txBody>
          <a:bodyPr wrap="square" anchor="ctr">
            <a:spAutoFit/>
          </a:bodyPr>
          <a:lstStyle/>
          <a:p>
            <a:pPr algn="just" eaLnBrk="0" fontAlgn="auto" hangingPunct="0">
              <a:spcBef>
                <a:spcPts val="0"/>
              </a:spcBef>
              <a:spcAft>
                <a:spcPts val="0"/>
              </a:spcAft>
              <a:defRPr/>
            </a:pPr>
            <a:endParaRPr lang="el-GR" sz="1400" baseline="30000" dirty="0" smtClean="0"/>
          </a:p>
          <a:p>
            <a:pPr algn="just" eaLnBrk="0" fontAlgn="auto" hangingPunct="0">
              <a:spcBef>
                <a:spcPts val="0"/>
              </a:spcBef>
              <a:spcAft>
                <a:spcPts val="0"/>
              </a:spcAft>
              <a:defRPr/>
            </a:pPr>
            <a:endParaRPr lang="el-GR" sz="1400" baseline="30000" dirty="0" smtClean="0"/>
          </a:p>
          <a:p>
            <a:pPr algn="just" eaLnBrk="0" fontAlgn="auto" hangingPunct="0">
              <a:spcBef>
                <a:spcPts val="0"/>
              </a:spcBef>
              <a:spcAft>
                <a:spcPts val="0"/>
              </a:spcAft>
              <a:defRPr/>
            </a:pPr>
            <a:r>
              <a:rPr lang="el-GR" sz="1400" dirty="0" smtClean="0"/>
              <a:t>..... </a:t>
            </a:r>
            <a:r>
              <a:rPr lang="el-GR" sz="1400" b="1" dirty="0" smtClean="0"/>
              <a:t>Η ΣΥΝΕΧΕΙΑ</a:t>
            </a:r>
          </a:p>
          <a:p>
            <a:pPr algn="just" eaLnBrk="0" fontAlgn="auto" hangingPunct="0">
              <a:spcBef>
                <a:spcPts val="0"/>
              </a:spcBef>
              <a:spcAft>
                <a:spcPts val="0"/>
              </a:spcAft>
              <a:defRPr/>
            </a:pPr>
            <a:r>
              <a:rPr lang="el-GR" sz="1400" baseline="30000" dirty="0" smtClean="0"/>
              <a:t>14</a:t>
            </a:r>
            <a:r>
              <a:rPr lang="el-GR" sz="1400" dirty="0" smtClean="0"/>
              <a:t> </a:t>
            </a:r>
            <a:r>
              <a:rPr lang="el-GR" sz="1400" i="1" dirty="0" smtClean="0"/>
              <a:t>Τότε ο αρχιερέας </a:t>
            </a:r>
            <a:r>
              <a:rPr lang="el-GR" sz="1400" i="1" dirty="0" err="1" smtClean="0"/>
              <a:t>Χελκίας</a:t>
            </a:r>
            <a:r>
              <a:rPr lang="el-GR" sz="1400" i="1" dirty="0" smtClean="0"/>
              <a:t>, ο </a:t>
            </a:r>
            <a:r>
              <a:rPr lang="el-GR" sz="1400" i="1" dirty="0" err="1" smtClean="0"/>
              <a:t>Αχικάμ</a:t>
            </a:r>
            <a:r>
              <a:rPr lang="el-GR" sz="1400" i="1" dirty="0" smtClean="0"/>
              <a:t>, ο </a:t>
            </a:r>
            <a:r>
              <a:rPr lang="el-GR" sz="1400" i="1" dirty="0" err="1" smtClean="0"/>
              <a:t>Αχιβώρ</a:t>
            </a:r>
            <a:r>
              <a:rPr lang="el-GR" sz="1400" i="1" dirty="0" smtClean="0"/>
              <a:t>, ο </a:t>
            </a:r>
            <a:r>
              <a:rPr lang="el-GR" sz="1400" i="1" dirty="0" err="1" smtClean="0"/>
              <a:t>Σαφάν</a:t>
            </a:r>
            <a:r>
              <a:rPr lang="el-GR" sz="1400" i="1" dirty="0" smtClean="0"/>
              <a:t> και ο </a:t>
            </a:r>
            <a:r>
              <a:rPr lang="el-GR" sz="1400" i="1" dirty="0" err="1" smtClean="0"/>
              <a:t>Ασαίας</a:t>
            </a:r>
            <a:r>
              <a:rPr lang="el-GR" sz="1400" i="1" dirty="0" smtClean="0"/>
              <a:t>, πήγαν και μίλησαν σχετικά στην </a:t>
            </a:r>
            <a:r>
              <a:rPr lang="el-GR" sz="1400" b="1" i="1" dirty="0" smtClean="0"/>
              <a:t>προφήτισσα </a:t>
            </a:r>
            <a:r>
              <a:rPr lang="el-GR" sz="1400" b="1" i="1" dirty="0" err="1" smtClean="0"/>
              <a:t>Χούλδα</a:t>
            </a:r>
            <a:r>
              <a:rPr lang="el-GR" sz="1400" i="1" dirty="0" smtClean="0"/>
              <a:t>, που κατοικούσε στη νέα συνοικία της Ιερουσαλήμ</a:t>
            </a:r>
            <a:r>
              <a:rPr lang="el-GR" sz="1400" dirty="0" smtClean="0"/>
              <a:t>. Αυτή η γειτονιά </a:t>
            </a:r>
            <a:r>
              <a:rPr lang="el-GR" sz="1400" dirty="0" err="1" smtClean="0"/>
              <a:t>β.δυτικά</a:t>
            </a:r>
            <a:r>
              <a:rPr lang="el-GR" sz="1400" dirty="0" smtClean="0"/>
              <a:t> του Ναού και του Παλατιού κατοικούνταν από Πρόσφυγες του βορείου Ισραήλ που καταστράφηκε το 722 </a:t>
            </a:r>
            <a:r>
              <a:rPr lang="el-GR" sz="1400" dirty="0" err="1" smtClean="0"/>
              <a:t>π.Χ.</a:t>
            </a:r>
            <a:endParaRPr lang="el-GR" sz="1400" dirty="0" smtClean="0"/>
          </a:p>
          <a:p>
            <a:pPr algn="just" eaLnBrk="0" fontAlgn="auto" hangingPunct="0">
              <a:spcBef>
                <a:spcPts val="0"/>
              </a:spcBef>
              <a:spcAft>
                <a:spcPts val="0"/>
              </a:spcAft>
              <a:defRPr/>
            </a:pPr>
            <a:endParaRPr lang="el-GR" sz="1400" dirty="0" smtClean="0"/>
          </a:p>
          <a:p>
            <a:pPr algn="just" eaLnBrk="0" fontAlgn="auto" hangingPunct="0">
              <a:spcBef>
                <a:spcPts val="0"/>
              </a:spcBef>
              <a:spcAft>
                <a:spcPts val="0"/>
              </a:spcAft>
              <a:defRPr/>
            </a:pPr>
            <a:r>
              <a:rPr lang="el-GR" sz="1400" dirty="0" smtClean="0"/>
              <a:t>Άρα η προφήτισσα, στην οποία απευθύνονται οι εκπρόσωποι της πολιτικής και ιερατικής Εξουσίας μάλλον προερχόταν από την περιοχή εκείνη που ανέδειξε τον προφήτη της αγάπης  </a:t>
            </a:r>
            <a:r>
              <a:rPr lang="el-GR" sz="1400" dirty="0" err="1" smtClean="0"/>
              <a:t>Ωσηέ</a:t>
            </a:r>
            <a:r>
              <a:rPr lang="el-GR" sz="1400" dirty="0" smtClean="0"/>
              <a:t> και τον Αμώς που καλλιεργούσε </a:t>
            </a:r>
            <a:r>
              <a:rPr lang="el-GR" sz="1400" dirty="0" err="1" smtClean="0"/>
              <a:t>συκομορέες</a:t>
            </a:r>
            <a:r>
              <a:rPr lang="el-GR" sz="1400" dirty="0" smtClean="0"/>
              <a:t>.</a:t>
            </a:r>
          </a:p>
          <a:p>
            <a:pPr algn="just" eaLnBrk="0" fontAlgn="auto" hangingPunct="0">
              <a:spcBef>
                <a:spcPts val="0"/>
              </a:spcBef>
              <a:spcAft>
                <a:spcPts val="0"/>
              </a:spcAft>
              <a:defRPr/>
            </a:pPr>
            <a:endParaRPr lang="el-GR" sz="1400" dirty="0" smtClean="0"/>
          </a:p>
          <a:p>
            <a:pPr algn="just" eaLnBrk="0" fontAlgn="auto" hangingPunct="0">
              <a:spcBef>
                <a:spcPts val="0"/>
              </a:spcBef>
              <a:spcAft>
                <a:spcPts val="0"/>
              </a:spcAft>
              <a:defRPr/>
            </a:pPr>
            <a:r>
              <a:rPr lang="el-GR" sz="1400" dirty="0" smtClean="0"/>
              <a:t>Αυτή ήταν γυναίκα ενός επιφανούς </a:t>
            </a:r>
            <a:r>
              <a:rPr lang="el-GR" sz="1400" dirty="0" err="1" smtClean="0"/>
              <a:t>Ιεροσολυμίτη</a:t>
            </a:r>
            <a:r>
              <a:rPr lang="el-GR" sz="1400" dirty="0" smtClean="0"/>
              <a:t>, υπαλλήλου του Ναού: </a:t>
            </a:r>
            <a:r>
              <a:rPr lang="el-GR" sz="1400" i="1" dirty="0" smtClean="0"/>
              <a:t>του </a:t>
            </a:r>
            <a:r>
              <a:rPr lang="el-GR" sz="1400" i="1" dirty="0" err="1" smtClean="0"/>
              <a:t>Σαλλούμ</a:t>
            </a:r>
            <a:r>
              <a:rPr lang="el-GR" sz="1400" i="1" dirty="0" smtClean="0"/>
              <a:t>, του </a:t>
            </a:r>
            <a:r>
              <a:rPr lang="el-GR" sz="1400" i="1" dirty="0" err="1" smtClean="0"/>
              <a:t>ιματιοφύλακα</a:t>
            </a:r>
            <a:r>
              <a:rPr lang="el-GR" sz="1400" i="1" dirty="0" smtClean="0"/>
              <a:t>, γιου του </a:t>
            </a:r>
            <a:r>
              <a:rPr lang="el-GR" sz="1400" i="1" dirty="0" err="1" smtClean="0"/>
              <a:t>Τικβά</a:t>
            </a:r>
            <a:r>
              <a:rPr lang="el-GR" sz="1400" i="1" dirty="0" smtClean="0"/>
              <a:t> κι εγγονού του Αράς</a:t>
            </a:r>
            <a:r>
              <a:rPr lang="el-GR" sz="1400" dirty="0" smtClean="0"/>
              <a:t>. </a:t>
            </a:r>
          </a:p>
          <a:p>
            <a:pPr algn="just" eaLnBrk="0" fontAlgn="auto" hangingPunct="0">
              <a:spcBef>
                <a:spcPts val="0"/>
              </a:spcBef>
              <a:spcAft>
                <a:spcPts val="0"/>
              </a:spcAft>
              <a:defRPr/>
            </a:pPr>
            <a:endParaRPr lang="el-GR" sz="1400" baseline="30000" dirty="0" smtClean="0"/>
          </a:p>
          <a:p>
            <a:pPr algn="just" eaLnBrk="0" fontAlgn="auto" hangingPunct="0">
              <a:spcBef>
                <a:spcPts val="0"/>
              </a:spcBef>
              <a:spcAft>
                <a:spcPts val="0"/>
              </a:spcAft>
              <a:defRPr/>
            </a:pPr>
            <a:r>
              <a:rPr lang="el-GR" sz="1400" baseline="30000" dirty="0" smtClean="0"/>
              <a:t>15</a:t>
            </a:r>
            <a:r>
              <a:rPr lang="el-GR" sz="1400" dirty="0" smtClean="0"/>
              <a:t>Εκείνη τους απάντησε: «Να πείτε στον άνθρωπο που σας έστειλε σ’ εμένα ότι ο Κύριος ο </a:t>
            </a:r>
            <a:r>
              <a:rPr lang="el-GR" sz="1400" cap="all" dirty="0" smtClean="0"/>
              <a:t>θ</a:t>
            </a:r>
            <a:r>
              <a:rPr lang="el-GR" sz="1400" dirty="0" smtClean="0"/>
              <a:t>εός του Ισραήλ, λέει: "</a:t>
            </a:r>
            <a:r>
              <a:rPr lang="el-GR" sz="1400" b="1" i="1" dirty="0" smtClean="0"/>
              <a:t>θα προξενήσω κακό σ</a:t>
            </a:r>
            <a:r>
              <a:rPr lang="el-GR" sz="1400" b="1" i="1" baseline="30000" dirty="0" smtClean="0"/>
              <a:t>’</a:t>
            </a:r>
            <a:r>
              <a:rPr lang="el-GR" sz="1400" b="1" i="1" dirty="0" smtClean="0"/>
              <a:t> αυτό τον τόπο και στους κατοίκους του, δηλαδή θα πραγματοποιήσω όλα όσα λέει το βιβλίο που διάβασε ο βασιλιάς του Ιούδα</a:t>
            </a:r>
            <a:r>
              <a:rPr lang="el-GR" sz="1400" dirty="0" smtClean="0"/>
              <a:t>. </a:t>
            </a:r>
            <a:r>
              <a:rPr lang="el-GR" sz="1400" baseline="30000" dirty="0" smtClean="0"/>
              <a:t>Ι7</a:t>
            </a:r>
            <a:r>
              <a:rPr lang="el-GR" sz="1400" dirty="0" smtClean="0"/>
              <a:t>Επειδή με εγκατέλειψαν και πρόσφεραν θυμίαμα σ' άλλους θεούς και με εξόργισαν με τις πράξεις τους, γι’ αυτό έχει ανάψει η οργή μου ενάντια σ</a:t>
            </a:r>
            <a:r>
              <a:rPr lang="el-GR" sz="1400" baseline="30000" dirty="0" smtClean="0"/>
              <a:t>’</a:t>
            </a:r>
            <a:r>
              <a:rPr lang="el-GR" sz="1400" dirty="0" smtClean="0"/>
              <a:t> αυτόν τον τόπο, χωρίς και πάλι να ικανοποιηθεί".</a:t>
            </a:r>
          </a:p>
          <a:p>
            <a:pPr algn="just" eaLnBrk="0" fontAlgn="auto" hangingPunct="0">
              <a:spcBef>
                <a:spcPts val="0"/>
              </a:spcBef>
              <a:spcAft>
                <a:spcPts val="0"/>
              </a:spcAft>
              <a:defRPr/>
            </a:pPr>
            <a:r>
              <a:rPr lang="el-GR" sz="1400" dirty="0" smtClean="0"/>
              <a:t>. </a:t>
            </a:r>
            <a:r>
              <a:rPr lang="el-GR" sz="1400" dirty="0">
                <a:latin typeface="Franklin Gothic Book" pitchFamily="34" charset="0"/>
                <a:cs typeface="+mn-cs"/>
              </a:rPr>
              <a:t/>
            </a:r>
            <a:br>
              <a:rPr lang="el-GR" sz="1400" dirty="0">
                <a:latin typeface="Franklin Gothic Book" pitchFamily="34" charset="0"/>
                <a:cs typeface="+mn-cs"/>
              </a:rPr>
            </a:br>
            <a:endParaRPr lang="el-GR" sz="1400" dirty="0">
              <a:latin typeface="Franklin Gothic Book" pitchFamily="34" charset="0"/>
              <a:cs typeface="+mn-cs"/>
            </a:endParaRPr>
          </a:p>
        </p:txBody>
      </p:sp>
      <p:sp>
        <p:nvSpPr>
          <p:cNvPr id="34819" name="Rectangle 2"/>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pPr algn="just"/>
            <a:endParaRPr lang="el-GR">
              <a:latin typeface="Franklin Gothic Book" pitchFamily="34" charset="0"/>
            </a:endParaRPr>
          </a:p>
        </p:txBody>
      </p:sp>
      <p:sp>
        <p:nvSpPr>
          <p:cNvPr id="6" name="5 - TextBox"/>
          <p:cNvSpPr txBox="1"/>
          <p:nvPr/>
        </p:nvSpPr>
        <p:spPr>
          <a:xfrm>
            <a:off x="4499992" y="0"/>
            <a:ext cx="4392488" cy="6124754"/>
          </a:xfrm>
          <a:prstGeom prst="rect">
            <a:avLst/>
          </a:prstGeom>
          <a:noFill/>
        </p:spPr>
        <p:txBody>
          <a:bodyPr wrap="square" rtlCol="0">
            <a:spAutoFit/>
          </a:bodyPr>
          <a:lstStyle/>
          <a:p>
            <a:pPr algn="just"/>
            <a:endParaRPr lang="el-GR" sz="1400" dirty="0" smtClean="0"/>
          </a:p>
          <a:p>
            <a:pPr algn="just"/>
            <a:endParaRPr lang="el-GR" sz="1400" dirty="0" smtClean="0"/>
          </a:p>
          <a:p>
            <a:pPr algn="just"/>
            <a:r>
              <a:rPr lang="el-GR" sz="1400" dirty="0" smtClean="0"/>
              <a:t>…. </a:t>
            </a:r>
            <a:r>
              <a:rPr lang="el-GR" sz="1400" b="1" dirty="0" smtClean="0"/>
              <a:t>ΤΟ ΣΧΟΛΙΟ</a:t>
            </a:r>
          </a:p>
          <a:p>
            <a:pPr algn="just"/>
            <a:r>
              <a:rPr lang="el-GR" sz="1400" dirty="0" smtClean="0"/>
              <a:t>Ο Θεός  δεν λογαριάζει το αξίωμα των ερωτώντων. Ο βασιλιάς είναι απλώς </a:t>
            </a:r>
            <a:r>
              <a:rPr lang="el-GR" sz="1400" b="1" i="1" dirty="0" smtClean="0"/>
              <a:t>ο άνθρωπος που σας έστειλε σ’ εμένα ! </a:t>
            </a:r>
            <a:r>
              <a:rPr lang="el-GR" sz="1400" b="1" dirty="0" smtClean="0"/>
              <a:t>Το γεγονός ότι στην Ιερουσαλήμ βρίσκεται το Άγιο Όρος και ο Ναός δεν εξασφαλίζει τίποτε και κανέναν! </a:t>
            </a:r>
          </a:p>
          <a:p>
            <a:pPr algn="just"/>
            <a:endParaRPr lang="el-GR" sz="1400" dirty="0" smtClean="0"/>
          </a:p>
          <a:p>
            <a:pPr algn="just"/>
            <a:r>
              <a:rPr lang="el-GR" sz="1400" dirty="0" smtClean="0"/>
              <a:t>Βεβαίως τελικά ο </a:t>
            </a:r>
            <a:r>
              <a:rPr lang="el-GR" sz="1400" dirty="0" err="1" smtClean="0"/>
              <a:t>Ιωσίας</a:t>
            </a:r>
            <a:r>
              <a:rPr lang="el-GR" sz="1400" dirty="0" smtClean="0"/>
              <a:t> θα σωθεί διότι δείχνει ιδιαίτερα αντανακλαστικά στο Λόγο του Κυρίου. Το βιβλίο </a:t>
            </a:r>
            <a:r>
              <a:rPr lang="el-GR" sz="1400" b="1" i="1" dirty="0" smtClean="0"/>
              <a:t>του Νόμου</a:t>
            </a:r>
            <a:r>
              <a:rPr lang="el-GR" sz="1400" dirty="0" smtClean="0"/>
              <a:t> το εκλαμβάνει ως Βιβλίο </a:t>
            </a:r>
            <a:r>
              <a:rPr lang="el-GR" sz="1400" b="1" i="1" dirty="0" smtClean="0"/>
              <a:t>της Διαθήκης</a:t>
            </a:r>
            <a:r>
              <a:rPr lang="el-GR" sz="1400" dirty="0" smtClean="0"/>
              <a:t> : </a:t>
            </a:r>
          </a:p>
          <a:p>
            <a:pPr algn="just"/>
            <a:endParaRPr lang="el-GR" sz="1400" i="1" dirty="0" smtClean="0"/>
          </a:p>
          <a:p>
            <a:pPr algn="just"/>
            <a:r>
              <a:rPr lang="el-GR" sz="1400" i="1" dirty="0" smtClean="0"/>
              <a:t>Και στο βασιλιά του Ιούδα, που σας έστειλε να ρωτήσετε τον Κύριο, να του πείτε ότι ο Κύριος, ο </a:t>
            </a:r>
            <a:r>
              <a:rPr lang="el-GR" sz="1400" i="1" cap="all" dirty="0" smtClean="0"/>
              <a:t>θ</a:t>
            </a:r>
            <a:r>
              <a:rPr lang="el-GR" sz="1400" i="1" dirty="0" smtClean="0"/>
              <a:t>εός του Ισραήλ, λέει: </a:t>
            </a:r>
            <a:r>
              <a:rPr lang="el-GR" sz="1400" b="1" i="1" dirty="0" smtClean="0"/>
              <a:t>"εσύ άκουσες προσεκτικά τα λόγια αυτού του βιβλίου. Άκουσες τα όσα είπα εναντίον αυτού του τόπου και των κατοίκων του, ότι θα ερημωθούν και τ' όνομα τους θα χρησιμοποιείται στις κατάρες. Κι αμέσως μετανόησες και ταπεινώθηκες, έσκισες τα ρούχα σου και έκλαψες ενώπιον μου. Γι' αυτό κι εγώ σε άκουσα. </a:t>
            </a:r>
            <a:r>
              <a:rPr lang="el-GR" sz="1400" b="1" i="1" baseline="30000" dirty="0" smtClean="0"/>
              <a:t>20</a:t>
            </a:r>
            <a:r>
              <a:rPr lang="el-GR" sz="1400" b="1" i="1" dirty="0" smtClean="0"/>
              <a:t>Θα σ' αφήσω να πεθάνεις ειρηνικά και θα μεταφερθείς στον τάφο σου, χωρίς να δουν τα μάτια σου όλες αυτές τις συμφορές που θα φέρω σ' αυτόν εδώ τον τόπο</a:t>
            </a:r>
            <a:r>
              <a:rPr lang="el-GR" sz="1400" dirty="0" smtClean="0"/>
              <a:t>"».</a:t>
            </a:r>
          </a:p>
          <a:p>
            <a:pPr algn="just"/>
            <a:endParaRPr lang="el-GR" sz="1400" dirty="0" smtClean="0"/>
          </a:p>
          <a:p>
            <a:pPr algn="just"/>
            <a:r>
              <a:rPr lang="el-GR" sz="1400" b="1" dirty="0" smtClean="0">
                <a:solidFill>
                  <a:srgbClr val="C00000"/>
                </a:solidFill>
              </a:rPr>
              <a:t>Ίσως είναι η μοναδική φορά που ο βασιλιάς λαμβάνει στα σοβαρά και υπακούει  με όλη την καρδιά </a:t>
            </a:r>
            <a:r>
              <a:rPr lang="el-GR" sz="1400" b="1" dirty="0" err="1" smtClean="0">
                <a:solidFill>
                  <a:srgbClr val="C00000"/>
                </a:solidFill>
              </a:rPr>
              <a:t>τουτην</a:t>
            </a:r>
            <a:r>
              <a:rPr lang="el-GR" sz="1400" b="1" dirty="0" smtClean="0">
                <a:solidFill>
                  <a:srgbClr val="C00000"/>
                </a:solidFill>
              </a:rPr>
              <a:t> προφητική φωνή!</a:t>
            </a:r>
          </a:p>
        </p:txBody>
      </p:sp>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 Ορθογώνιο"/>
          <p:cNvSpPr>
            <a:spLocks noChangeArrowheads="1"/>
          </p:cNvSpPr>
          <p:nvPr/>
        </p:nvSpPr>
        <p:spPr bwMode="auto">
          <a:xfrm>
            <a:off x="684213" y="188913"/>
            <a:ext cx="4464050" cy="1138237"/>
          </a:xfrm>
          <a:prstGeom prst="rect">
            <a:avLst/>
          </a:prstGeom>
          <a:noFill/>
          <a:ln w="9525">
            <a:noFill/>
            <a:miter lim="800000"/>
            <a:headEnd/>
            <a:tailEnd/>
          </a:ln>
        </p:spPr>
        <p:txBody>
          <a:bodyPr>
            <a:spAutoFit/>
          </a:bodyPr>
          <a:lstStyle/>
          <a:p>
            <a:pPr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buFontTx/>
              <a:buAutoNum type="arabicPeriod"/>
              <a:defRPr/>
            </a:pPr>
            <a:endParaRPr lang="el-GR" dirty="0">
              <a:latin typeface="+mn-lt"/>
              <a:cs typeface="+mn-cs"/>
            </a:endParaRPr>
          </a:p>
          <a:p>
            <a:pPr marL="342900" indent="-342900" algn="just" fontAlgn="auto">
              <a:spcBef>
                <a:spcPts val="0"/>
              </a:spcBef>
              <a:spcAft>
                <a:spcPts val="0"/>
              </a:spcAft>
              <a:buFontTx/>
              <a:buAutoNum type="arabicPeriod"/>
              <a:defRPr/>
            </a:pPr>
            <a:endParaRPr lang="el-GR" dirty="0">
              <a:latin typeface="+mn-lt"/>
              <a:cs typeface="+mn-cs"/>
            </a:endParaRPr>
          </a:p>
        </p:txBody>
      </p:sp>
      <p:sp>
        <p:nvSpPr>
          <p:cNvPr id="21507" name="8 - Στρογγυλεμένο ορθογώνιο"/>
          <p:cNvSpPr>
            <a:spLocks noChangeArrowheads="1"/>
          </p:cNvSpPr>
          <p:nvPr/>
        </p:nvSpPr>
        <p:spPr bwMode="auto">
          <a:xfrm>
            <a:off x="323528" y="3501008"/>
            <a:ext cx="3203575" cy="783193"/>
          </a:xfrm>
          <a:prstGeom prst="roundRect">
            <a:avLst>
              <a:gd name="adj" fmla="val 16667"/>
            </a:avLst>
          </a:prstGeom>
          <a:noFill/>
          <a:ln w="9525">
            <a:solidFill>
              <a:schemeClr val="tx2"/>
            </a:solidFill>
            <a:round/>
            <a:headEnd/>
            <a:tailEnd/>
          </a:ln>
        </p:spPr>
        <p:txBody>
          <a:bodyPr>
            <a:spAutoFit/>
          </a:bodyPr>
          <a:lstStyle/>
          <a:p>
            <a:pPr algn="just"/>
            <a:r>
              <a:rPr lang="el-GR" sz="2000" b="1" dirty="0">
                <a:latin typeface="Palatino Linotype" pitchFamily="18" charset="0"/>
              </a:rPr>
              <a:t>Δ</a:t>
            </a:r>
            <a:r>
              <a:rPr lang="el-GR" sz="2000" b="1" dirty="0" smtClean="0">
                <a:latin typeface="Palatino Linotype" pitchFamily="18" charset="0"/>
              </a:rPr>
              <a:t>. </a:t>
            </a:r>
            <a:r>
              <a:rPr lang="el-GR" sz="2000" dirty="0" smtClean="0">
                <a:latin typeface="Franklin Gothic Book" pitchFamily="34" charset="0"/>
              </a:rPr>
              <a:t>Η </a:t>
            </a:r>
            <a:r>
              <a:rPr lang="el-GR" sz="2000" b="1" i="1" dirty="0" err="1" smtClean="0">
                <a:latin typeface="Franklin Gothic Book" pitchFamily="34" charset="0"/>
              </a:rPr>
              <a:t>Νωαδία</a:t>
            </a:r>
            <a:r>
              <a:rPr lang="el-GR" sz="2000" dirty="0" smtClean="0">
                <a:latin typeface="Franklin Gothic Book" pitchFamily="34" charset="0"/>
              </a:rPr>
              <a:t> (</a:t>
            </a:r>
            <a:r>
              <a:rPr lang="el-GR" sz="2000" dirty="0" err="1" smtClean="0">
                <a:latin typeface="Franklin Gothic Book" pitchFamily="34" charset="0"/>
              </a:rPr>
              <a:t>Νεεμίας</a:t>
            </a:r>
            <a:r>
              <a:rPr lang="el-GR" sz="2000" dirty="0" smtClean="0">
                <a:latin typeface="Franklin Gothic Book" pitchFamily="34" charset="0"/>
              </a:rPr>
              <a:t> 6, 14) </a:t>
            </a:r>
            <a:r>
              <a:rPr lang="el-GR" sz="1000" dirty="0" smtClean="0">
                <a:latin typeface="Franklin Gothic Book" pitchFamily="34" charset="0"/>
              </a:rPr>
              <a:t>το όνομά της σημαίνει κατασκευή του Θεού;</a:t>
            </a:r>
          </a:p>
        </p:txBody>
      </p:sp>
      <p:sp>
        <p:nvSpPr>
          <p:cNvPr id="6" name="5 - Ορθογώνιο"/>
          <p:cNvSpPr>
            <a:spLocks noChangeArrowheads="1"/>
          </p:cNvSpPr>
          <p:nvPr/>
        </p:nvSpPr>
        <p:spPr bwMode="auto">
          <a:xfrm>
            <a:off x="3779837" y="0"/>
            <a:ext cx="5364163" cy="7048083"/>
          </a:xfrm>
          <a:prstGeom prst="rect">
            <a:avLst/>
          </a:prstGeom>
          <a:noFill/>
          <a:ln w="9525">
            <a:noFill/>
            <a:miter lim="800000"/>
            <a:headEnd/>
            <a:tailEnd/>
          </a:ln>
        </p:spPr>
        <p:txBody>
          <a:bodyPr>
            <a:spAutoFit/>
          </a:bodyPr>
          <a:lstStyle/>
          <a:p>
            <a:pPr algn="just"/>
            <a:r>
              <a:rPr lang="el-GR" sz="1400" dirty="0" smtClean="0">
                <a:latin typeface="Franklin Gothic Book" pitchFamily="34" charset="0"/>
              </a:rPr>
              <a:t>* Το 539 </a:t>
            </a:r>
            <a:r>
              <a:rPr lang="el-GR" sz="1400" dirty="0" err="1" smtClean="0">
                <a:latin typeface="Franklin Gothic Book" pitchFamily="34" charset="0"/>
              </a:rPr>
              <a:t>π.Χ.</a:t>
            </a:r>
            <a:r>
              <a:rPr lang="el-GR" sz="1400" dirty="0" smtClean="0">
                <a:latin typeface="Franklin Gothic Book" pitchFamily="34" charset="0"/>
              </a:rPr>
              <a:t> ο Πέρσης βασιλιάς Κύρος ο Β’ εισήλθε χωρίς μάχη στη Βαβυλώνα και πανηγυρίστηκε από τους εξόριστους Ιουδαίους ως Σωτήρας και </a:t>
            </a:r>
            <a:r>
              <a:rPr lang="el-GR" sz="1400" i="1" dirty="0" smtClean="0">
                <a:latin typeface="Franklin Gothic Book" pitchFamily="34" charset="0"/>
              </a:rPr>
              <a:t>Χριστός</a:t>
            </a:r>
            <a:r>
              <a:rPr lang="el-GR" sz="1400" dirty="0" smtClean="0">
                <a:latin typeface="Franklin Gothic Book" pitchFamily="34" charset="0"/>
              </a:rPr>
              <a:t>.</a:t>
            </a:r>
          </a:p>
          <a:p>
            <a:pPr algn="just"/>
            <a:endParaRPr lang="el-GR" sz="1400" dirty="0" smtClean="0">
              <a:latin typeface="Franklin Gothic Book" pitchFamily="34" charset="0"/>
            </a:endParaRPr>
          </a:p>
          <a:p>
            <a:pPr algn="just"/>
            <a:r>
              <a:rPr lang="el-GR" sz="1400" dirty="0" smtClean="0">
                <a:latin typeface="Franklin Gothic Book" pitchFamily="34" charset="0"/>
              </a:rPr>
              <a:t>* Ένα χρόνο μόλις αργότερα, σύμφωνα με τα δεδομένα του Έσδρα (1, 2-4. 6, 3-5), εξέδωσε διάταγμα που επέτρεπε την ανοικοδόμηση του κατεστραμμένου Ναού των Ιεροσολύμων και μάλιστα με χρηματοδότηση από το δικό του Ταμείο.</a:t>
            </a:r>
          </a:p>
          <a:p>
            <a:pPr algn="just"/>
            <a:endParaRPr lang="el-GR" sz="1400" dirty="0" smtClean="0">
              <a:latin typeface="Franklin Gothic Book" pitchFamily="34" charset="0"/>
            </a:endParaRPr>
          </a:p>
          <a:p>
            <a:pPr algn="just"/>
            <a:r>
              <a:rPr lang="el-GR" sz="1400" dirty="0" smtClean="0">
                <a:latin typeface="Franklin Gothic Book" pitchFamily="34" charset="0"/>
              </a:rPr>
              <a:t>* Ο εγγονός του βασιλιάς Ιωακείμ που είχε συρθεί αιχμάλωτος στη Βαβέλ, </a:t>
            </a:r>
            <a:r>
              <a:rPr lang="el-GR" sz="1400" b="1" dirty="0" smtClean="0">
                <a:latin typeface="Franklin Gothic Book" pitchFamily="34" charset="0"/>
              </a:rPr>
              <a:t>ο </a:t>
            </a:r>
            <a:r>
              <a:rPr lang="el-GR" sz="1400" b="1" dirty="0" err="1" smtClean="0">
                <a:latin typeface="Franklin Gothic Book" pitchFamily="34" charset="0"/>
              </a:rPr>
              <a:t>Ζεροβάβελ</a:t>
            </a:r>
            <a:r>
              <a:rPr lang="el-GR" sz="1400" b="1" dirty="0" smtClean="0">
                <a:latin typeface="Franklin Gothic Book" pitchFamily="34" charset="0"/>
              </a:rPr>
              <a:t>, </a:t>
            </a:r>
            <a:r>
              <a:rPr lang="el-GR" sz="1400" dirty="0" smtClean="0">
                <a:latin typeface="Franklin Gothic Book" pitchFamily="34" charset="0"/>
              </a:rPr>
              <a:t>ανέλαβε το δύσκολο έργο που όντως περατώθηκε το 515 </a:t>
            </a:r>
            <a:r>
              <a:rPr lang="el-GR" sz="1400" dirty="0" err="1" smtClean="0">
                <a:latin typeface="Franklin Gothic Book" pitchFamily="34" charset="0"/>
              </a:rPr>
              <a:t>π.Χ.</a:t>
            </a:r>
            <a:endParaRPr lang="el-GR" sz="1400" dirty="0" smtClean="0">
              <a:latin typeface="Franklin Gothic Book" pitchFamily="34" charset="0"/>
            </a:endParaRPr>
          </a:p>
          <a:p>
            <a:pPr algn="just"/>
            <a:endParaRPr lang="el-GR" sz="1400" dirty="0" smtClean="0">
              <a:latin typeface="Franklin Gothic Book" pitchFamily="34" charset="0"/>
            </a:endParaRPr>
          </a:p>
          <a:p>
            <a:pPr algn="just"/>
            <a:r>
              <a:rPr lang="el-GR" sz="1400" dirty="0" smtClean="0">
                <a:latin typeface="Franklin Gothic Book" pitchFamily="34" charset="0"/>
              </a:rPr>
              <a:t>* Πολλοί γείτονες της Ιουδαίας ενοχλήθηκαν από την ενδυνάμωση και πάλι της Ιερουσαλήμ. Και ενώ </a:t>
            </a:r>
            <a:r>
              <a:rPr lang="el-GR" sz="1400" b="1" dirty="0" smtClean="0">
                <a:latin typeface="Franklin Gothic Book" pitchFamily="34" charset="0"/>
              </a:rPr>
              <a:t>ο </a:t>
            </a:r>
            <a:r>
              <a:rPr lang="el-GR" sz="1400" b="1" dirty="0" err="1" smtClean="0">
                <a:latin typeface="Franklin Gothic Book" pitchFamily="34" charset="0"/>
              </a:rPr>
              <a:t>Νεεμίας</a:t>
            </a:r>
            <a:r>
              <a:rPr lang="el-GR" sz="1400" b="1" dirty="0" smtClean="0">
                <a:latin typeface="Franklin Gothic Book" pitchFamily="34" charset="0"/>
              </a:rPr>
              <a:t> </a:t>
            </a:r>
            <a:r>
              <a:rPr lang="el-GR" sz="1400" dirty="0" smtClean="0">
                <a:latin typeface="Franklin Gothic Book" pitchFamily="34" charset="0"/>
              </a:rPr>
              <a:t>επιχειρεί να ξανακτίσει τα τείχη της, συναντάμε την προφήτισσα </a:t>
            </a:r>
            <a:r>
              <a:rPr lang="el-GR" sz="1400" dirty="0" err="1" smtClean="0">
                <a:latin typeface="Franklin Gothic Book" pitchFamily="34" charset="0"/>
              </a:rPr>
              <a:t>Νωαδία</a:t>
            </a:r>
            <a:r>
              <a:rPr lang="el-GR" sz="1400" dirty="0" smtClean="0">
                <a:latin typeface="Franklin Gothic Book" pitchFamily="34" charset="0"/>
              </a:rPr>
              <a:t> που αντιπολιτεύεται στον </a:t>
            </a:r>
            <a:r>
              <a:rPr lang="el-GR" sz="1400" dirty="0" err="1" smtClean="0">
                <a:latin typeface="Franklin Gothic Book" pitchFamily="34" charset="0"/>
              </a:rPr>
              <a:t>Νεεμία</a:t>
            </a:r>
            <a:r>
              <a:rPr lang="el-GR" sz="1400" dirty="0" smtClean="0">
                <a:latin typeface="Franklin Gothic Book" pitchFamily="34" charset="0"/>
              </a:rPr>
              <a:t> μαζί με εξέχουσες προσωπικότητες. Αυτές είχαν </a:t>
            </a:r>
            <a:r>
              <a:rPr lang="el-GR" sz="1400" b="1" dirty="0" smtClean="0">
                <a:latin typeface="Franklin Gothic Book" pitchFamily="34" charset="0"/>
              </a:rPr>
              <a:t>διαδώσει</a:t>
            </a:r>
            <a:r>
              <a:rPr lang="el-GR" sz="1400" dirty="0" smtClean="0">
                <a:latin typeface="Franklin Gothic Book" pitchFamily="34" charset="0"/>
              </a:rPr>
              <a:t> ότι ο </a:t>
            </a:r>
            <a:r>
              <a:rPr lang="el-GR" sz="1400" dirty="0" err="1" smtClean="0">
                <a:latin typeface="Franklin Gothic Book" pitchFamily="34" charset="0"/>
              </a:rPr>
              <a:t>Νεεμίας</a:t>
            </a:r>
            <a:r>
              <a:rPr lang="el-GR" sz="1400" dirty="0" smtClean="0">
                <a:latin typeface="Franklin Gothic Book" pitchFamily="34" charset="0"/>
              </a:rPr>
              <a:t> ήθελε να σφετεριστεί το βασιλικό αξίωμα και ότι ετοίμαζε επανάσταση εναντίον των Περσών</a:t>
            </a:r>
          </a:p>
          <a:p>
            <a:pPr algn="just"/>
            <a:endParaRPr lang="el-GR" sz="1400" dirty="0" smtClean="0">
              <a:latin typeface="Franklin Gothic Book" pitchFamily="34" charset="0"/>
            </a:endParaRPr>
          </a:p>
          <a:p>
            <a:pPr algn="just">
              <a:buFont typeface="Arial" pitchFamily="34" charset="0"/>
              <a:buChar char="•"/>
            </a:pPr>
            <a:r>
              <a:rPr lang="el-GR" sz="1400" dirty="0" smtClean="0">
                <a:latin typeface="Franklin Gothic Book" pitchFamily="34" charset="0"/>
              </a:rPr>
              <a:t>Κάποιοι ερευνητές βλέπουν στην αντιπαράθεση μεταξύ του </a:t>
            </a:r>
            <a:r>
              <a:rPr lang="el-GR" sz="1400" dirty="0" err="1" smtClean="0">
                <a:latin typeface="Franklin Gothic Book" pitchFamily="34" charset="0"/>
              </a:rPr>
              <a:t>Νεεμία</a:t>
            </a:r>
            <a:r>
              <a:rPr lang="el-GR" sz="1400" dirty="0" smtClean="0">
                <a:latin typeface="Franklin Gothic Book" pitchFamily="34" charset="0"/>
              </a:rPr>
              <a:t> και της Προφήτισσας την προσπάθεια εκείνων των φορέων (του Ναού, του Νόμου και του Ιερατείου) στους οποίους ανάγεται και η τελική σύνθεση της Πεντατεύχου να υποβαθμίσουν το προφητικό, το ενθουσιαστικό στοιχείο που συνδεόταν και με τη γυναίκα. Η </a:t>
            </a:r>
            <a:r>
              <a:rPr lang="el-GR" sz="1400" dirty="0" err="1" smtClean="0">
                <a:latin typeface="Franklin Gothic Book" pitchFamily="34" charset="0"/>
              </a:rPr>
              <a:t>Τορά</a:t>
            </a:r>
            <a:r>
              <a:rPr lang="el-GR" sz="1400" dirty="0" smtClean="0">
                <a:latin typeface="Franklin Gothic Book" pitchFamily="34" charset="0"/>
              </a:rPr>
              <a:t> όμως συνδυάζεται πάντα με την προφητεία και είναι έντονη η κριτική που ασκούν και οι δύο συλλογές στην Εξουσία.  </a:t>
            </a:r>
          </a:p>
          <a:p>
            <a:pPr algn="just">
              <a:buFont typeface="Arial" pitchFamily="34" charset="0"/>
              <a:buChar char="•"/>
            </a:pPr>
            <a:endParaRPr lang="el-GR" sz="1400" dirty="0" smtClean="0">
              <a:latin typeface="Franklin Gothic Book" pitchFamily="34" charset="0"/>
            </a:endParaRPr>
          </a:p>
          <a:p>
            <a:pPr algn="just">
              <a:buFont typeface="Arial" pitchFamily="34" charset="0"/>
              <a:buChar char="•"/>
            </a:pPr>
            <a:r>
              <a:rPr lang="el-GR" sz="1400" dirty="0" smtClean="0">
                <a:latin typeface="Franklin Gothic Book" pitchFamily="34" charset="0"/>
              </a:rPr>
              <a:t>Πιθανότατα η </a:t>
            </a:r>
            <a:r>
              <a:rPr lang="el-GR" sz="1400" dirty="0" err="1" smtClean="0">
                <a:latin typeface="Franklin Gothic Book" pitchFamily="34" charset="0"/>
              </a:rPr>
              <a:t>Νωαδία</a:t>
            </a:r>
            <a:r>
              <a:rPr lang="el-GR" sz="1400" dirty="0" smtClean="0">
                <a:latin typeface="Franklin Gothic Book" pitchFamily="34" charset="0"/>
              </a:rPr>
              <a:t> ήθελε πλήρη ελευθερία και ανεξαρτησία του έθνους της.  </a:t>
            </a:r>
            <a:endParaRPr lang="el-GR" sz="1400" dirty="0">
              <a:latin typeface="Franklin Gothic Book" pitchFamily="34" charset="0"/>
            </a:endParaRPr>
          </a:p>
          <a:p>
            <a:pPr algn="just"/>
            <a:endParaRPr lang="el-GR" sz="1600" b="1" i="1" dirty="0">
              <a:latin typeface="Franklin Gothic Book" pitchFamily="34" charset="0"/>
            </a:endParaRPr>
          </a:p>
          <a:p>
            <a:pPr algn="just"/>
            <a:endParaRPr lang="el-GR" sz="1600" b="1" dirty="0">
              <a:latin typeface="Franklin Gothic Boo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79512" y="476672"/>
            <a:ext cx="3563937" cy="21383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Ορθογώνιο"/>
          <p:cNvSpPr>
            <a:spLocks noChangeArrowheads="1"/>
          </p:cNvSpPr>
          <p:nvPr/>
        </p:nvSpPr>
        <p:spPr bwMode="auto">
          <a:xfrm>
            <a:off x="250825" y="0"/>
            <a:ext cx="4681538" cy="6463308"/>
          </a:xfrm>
          <a:prstGeom prst="rect">
            <a:avLst/>
          </a:prstGeom>
          <a:noFill/>
          <a:ln w="9525">
            <a:solidFill>
              <a:srgbClr val="996633"/>
            </a:solidFill>
            <a:miter lim="800000"/>
            <a:headEnd/>
            <a:tailEnd/>
          </a:ln>
        </p:spPr>
        <p:txBody>
          <a:bodyPr>
            <a:spAutoFit/>
          </a:bodyPr>
          <a:lstStyle/>
          <a:p>
            <a:pPr algn="just"/>
            <a:r>
              <a:rPr lang="el-GR" sz="1400" b="1" i="1" dirty="0" smtClean="0"/>
              <a:t>ΤΟ ΚΕΙΜΕΝΟ ΤΟΥ ΝΕΕΜΙΑ </a:t>
            </a:r>
          </a:p>
          <a:p>
            <a:pPr algn="just"/>
            <a:endParaRPr lang="el-GR" sz="1400" i="1" dirty="0" smtClean="0"/>
          </a:p>
          <a:p>
            <a:pPr algn="just"/>
            <a:r>
              <a:rPr lang="el-GR" sz="1200" i="1" dirty="0" smtClean="0"/>
              <a:t>Εκείνοι ήθελαν να μας φοβίσουν ελπίζοντας ότι θα σταματήσουμε την εργασία και δε θα ολοκληρωνόταν η ανοικοδόμηση. Και προσευχόμουν. «Τώρα, όμως, δώσε μου δύναμη, Θεέ μου!» Έπειτα πήγα στο σπίτι του προφήτη </a:t>
            </a:r>
            <a:r>
              <a:rPr lang="el-GR" sz="1200" i="1" dirty="0" err="1" smtClean="0"/>
              <a:t>Σεμαΐα</a:t>
            </a:r>
            <a:r>
              <a:rPr lang="el-GR" sz="1200" i="1" dirty="0" smtClean="0"/>
              <a:t>, ο οποίος ήταν γιος του </a:t>
            </a:r>
            <a:r>
              <a:rPr lang="el-GR" sz="1200" i="1" dirty="0" err="1" smtClean="0"/>
              <a:t>Δελαΐα</a:t>
            </a:r>
            <a:r>
              <a:rPr lang="el-GR" sz="1200" i="1" dirty="0" smtClean="0"/>
              <a:t> κι εγγονός του </a:t>
            </a:r>
            <a:r>
              <a:rPr lang="el-GR" sz="1200" i="1" dirty="0" err="1" smtClean="0"/>
              <a:t>Μεεταβεήλ</a:t>
            </a:r>
            <a:r>
              <a:rPr lang="el-GR" sz="1200" i="1" dirty="0" smtClean="0"/>
              <a:t>, γιατί αυτός εμποδιζόταν να έρθει σ' εμένα. «Έλα», μου είπε, «να κρυφτούμε οι δυο μας στο Ναό του θεού, στο βάθος του </a:t>
            </a:r>
            <a:r>
              <a:rPr lang="el-GR" sz="1200" i="1" dirty="0" err="1" smtClean="0"/>
              <a:t>αγιαστηρίου</a:t>
            </a:r>
            <a:r>
              <a:rPr lang="el-GR" sz="1200" i="1" dirty="0" smtClean="0"/>
              <a:t>. Να κλείσουμε κιόλας τις θύρες του ναού, γιατί αυτοί θα έρθουν τη νύχτα να σε οκοτώσουν».</a:t>
            </a:r>
            <a:r>
              <a:rPr lang="el-GR" sz="1200" i="1" baseline="30000" dirty="0" smtClean="0"/>
              <a:t>11</a:t>
            </a:r>
            <a:r>
              <a:rPr lang="el-GR" sz="1200" i="1" dirty="0" smtClean="0"/>
              <a:t> Εγώ, όμως, απάντησα: «Είναι δυνατόν ένας άνθρωπος σαν κι εμένα να δραπετεύσει; Ποιος άνθρωπος του δικού μου επιπέδου θα κατέφευγε ποτέ στο ναό για να σώσει τη ζωή του; Δεν έρχομαι».  </a:t>
            </a:r>
            <a:r>
              <a:rPr lang="el-GR" sz="1200" dirty="0" smtClean="0"/>
              <a:t>Προφανώς ο πληρωμένος </a:t>
            </a:r>
            <a:r>
              <a:rPr lang="el-GR" sz="1200" dirty="0" err="1" smtClean="0"/>
              <a:t>Σεμαΐα</a:t>
            </a:r>
            <a:r>
              <a:rPr lang="el-GR" sz="1200" dirty="0" smtClean="0"/>
              <a:t> ήθελε να σκηνοθετήσει μια Βασιλική Χρίση.</a:t>
            </a:r>
          </a:p>
          <a:p>
            <a:pPr algn="just"/>
            <a:endParaRPr lang="el-GR" sz="1200" i="1" baseline="30000" dirty="0" smtClean="0"/>
          </a:p>
          <a:p>
            <a:pPr algn="just"/>
            <a:r>
              <a:rPr lang="el-GR" sz="1200" i="1" baseline="30000" dirty="0" smtClean="0"/>
              <a:t>1Ζ</a:t>
            </a:r>
            <a:r>
              <a:rPr lang="el-GR" sz="1200" i="1" dirty="0" smtClean="0"/>
              <a:t>Είχα καταλάβει ότι δεν τον είχε στείλει ο Θεός, αλλά η προφητεία εκείνη ήταν εναντίον μου, γιατί ο </a:t>
            </a:r>
            <a:r>
              <a:rPr lang="el-GR" sz="1200" i="1" dirty="0" err="1" smtClean="0"/>
              <a:t>Τωβίας</a:t>
            </a:r>
            <a:r>
              <a:rPr lang="el-GR" sz="1200" i="1" dirty="0" smtClean="0"/>
              <a:t> (</a:t>
            </a:r>
            <a:r>
              <a:rPr lang="el-GR" sz="1200" b="1" i="1" dirty="0" smtClean="0"/>
              <a:t>πλούσιος γαιοκτήμονας από την </a:t>
            </a:r>
            <a:r>
              <a:rPr lang="el-GR" sz="1200" b="1" i="1" dirty="0" err="1" smtClean="0"/>
              <a:t>αμμωνίτικη</a:t>
            </a:r>
            <a:r>
              <a:rPr lang="el-GR" sz="1200" b="1" i="1" dirty="0" smtClean="0"/>
              <a:t> περιοχή Ανατολικά του Ιορδάνη)</a:t>
            </a:r>
            <a:r>
              <a:rPr lang="el-GR" sz="1200" i="1" dirty="0" smtClean="0"/>
              <a:t> κι ο </a:t>
            </a:r>
            <a:r>
              <a:rPr lang="el-GR" sz="1200" i="1" dirty="0" err="1" smtClean="0"/>
              <a:t>Σανβαλλατ</a:t>
            </a:r>
            <a:r>
              <a:rPr lang="el-GR" sz="1200" i="1" dirty="0" smtClean="0"/>
              <a:t> (κυβερνήτης της Σαμάρειας) τον είχαν πληρώσει να την πει. </a:t>
            </a:r>
            <a:r>
              <a:rPr lang="el-GR" sz="1200" i="1" baseline="30000" dirty="0" smtClean="0"/>
              <a:t>13</a:t>
            </a:r>
            <a:r>
              <a:rPr lang="el-GR" sz="1200" i="1" dirty="0" smtClean="0"/>
              <a:t>Είχε πληρωθεί για να με φοβίσει, ώστε να κάνω κάποια ενέργεια και ν α­μαρτήσω. Ύστερα θ' αποκτούσα κακό όνομα κι εκείνοι θα μπορούσαν να με δυσφημί­σουν, «θεέ μου», προσευχήθηκα, «να θυμά­σαι πάντα τις πράξεις αυτές του </a:t>
            </a:r>
            <a:r>
              <a:rPr lang="el-GR" sz="1200" i="1" dirty="0" err="1" smtClean="0"/>
              <a:t>Τωβία</a:t>
            </a:r>
            <a:r>
              <a:rPr lang="el-GR" sz="1200" i="1" dirty="0" smtClean="0"/>
              <a:t> και του </a:t>
            </a:r>
            <a:r>
              <a:rPr lang="el-GR" sz="1200" i="1" dirty="0" err="1" smtClean="0"/>
              <a:t>Ιανβαλλάτ</a:t>
            </a:r>
            <a:r>
              <a:rPr lang="el-GR" sz="1200" i="1" dirty="0" smtClean="0"/>
              <a:t>, την </a:t>
            </a:r>
            <a:r>
              <a:rPr lang="el-GR" sz="1200" b="1" i="1" dirty="0" smtClean="0"/>
              <a:t>προφήτισσα </a:t>
            </a:r>
            <a:r>
              <a:rPr lang="el-GR" sz="1200" b="1" i="1" dirty="0" err="1" smtClean="0"/>
              <a:t>Νωαδία</a:t>
            </a:r>
            <a:r>
              <a:rPr lang="el-GR" sz="1200" b="1" i="1" dirty="0" smtClean="0"/>
              <a:t> </a:t>
            </a:r>
            <a:r>
              <a:rPr lang="el-GR" sz="1200" i="1" dirty="0" smtClean="0"/>
              <a:t>και τους υπόλοιπους προφήτες που προσπάθησαν να με τρομοκρατήσουν".</a:t>
            </a:r>
            <a:endParaRPr lang="el-GR" sz="1200" dirty="0" smtClean="0"/>
          </a:p>
          <a:p>
            <a:pPr algn="just"/>
            <a:r>
              <a:rPr lang="el-GR" sz="1200" b="1" dirty="0" smtClean="0"/>
              <a:t>Η αποπεράτωση του τείχους</a:t>
            </a:r>
            <a:endParaRPr lang="el-GR" sz="1200" dirty="0" smtClean="0"/>
          </a:p>
          <a:p>
            <a:pPr algn="just"/>
            <a:r>
              <a:rPr lang="el-GR" sz="1200" baseline="30000" dirty="0" smtClean="0"/>
              <a:t>15</a:t>
            </a:r>
            <a:r>
              <a:rPr lang="el-GR" sz="1200" dirty="0" smtClean="0"/>
              <a:t>Την εικοστή πέμπτη μέρα του μήνα </a:t>
            </a:r>
            <a:r>
              <a:rPr lang="el-GR" sz="1200" dirty="0" err="1" smtClean="0"/>
              <a:t>Ελούλ</a:t>
            </a:r>
            <a:r>
              <a:rPr lang="el-GR" sz="1200" dirty="0" smtClean="0"/>
              <a:t> συμπληρώθηκε το τείχος σε διάστημα πενήντα δύο ημερών, </a:t>
            </a:r>
            <a:r>
              <a:rPr lang="el-GR" sz="1200" baseline="30000" dirty="0" smtClean="0"/>
              <a:t>Ι6</a:t>
            </a:r>
            <a:r>
              <a:rPr lang="el-GR" sz="1200" dirty="0" smtClean="0"/>
              <a:t>'0ταν το πληροφορήθηκαν οι εχθροί μας και το είδαν τα γύρω μας έθνη, κατέπεσε πολύ το ηθικό τους, γιατί αναγνώρισαν ότι όλη αυτή η εργασία είχε γίνει με τη βοήθεια του Θεού μας.</a:t>
            </a:r>
            <a:r>
              <a:rPr lang="el-GR" sz="1200" b="1" i="1" dirty="0" smtClean="0">
                <a:solidFill>
                  <a:srgbClr val="FF0000"/>
                </a:solidFill>
                <a:latin typeface="+mn-lt"/>
                <a:cs typeface="+mn-cs"/>
              </a:rPr>
              <a:t>.</a:t>
            </a:r>
            <a:endParaRPr lang="el-GR" sz="1200" b="1" i="1" dirty="0">
              <a:solidFill>
                <a:srgbClr val="FF0000"/>
              </a:solidFill>
              <a:latin typeface="+mn-lt"/>
              <a:cs typeface="+mn-cs"/>
            </a:endParaRPr>
          </a:p>
          <a:p>
            <a:pPr algn="just" fontAlgn="auto">
              <a:spcBef>
                <a:spcPts val="0"/>
              </a:spcBef>
              <a:spcAft>
                <a:spcPts val="0"/>
              </a:spcAft>
              <a:defRPr/>
            </a:pPr>
            <a:endParaRPr lang="el-GR" sz="1400" i="1" dirty="0">
              <a:latin typeface="+mn-lt"/>
              <a:cs typeface="+mn-cs"/>
            </a:endParaRPr>
          </a:p>
          <a:p>
            <a:pPr algn="just" fontAlgn="auto">
              <a:spcBef>
                <a:spcPts val="0"/>
              </a:spcBef>
              <a:spcAft>
                <a:spcPts val="0"/>
              </a:spcAft>
              <a:defRPr/>
            </a:pPr>
            <a:endParaRPr lang="el-GR" sz="1400" dirty="0">
              <a:latin typeface="+mn-lt"/>
              <a:cs typeface="+mn-cs"/>
            </a:endParaRPr>
          </a:p>
          <a:p>
            <a:pPr marL="457200" indent="-457200" algn="just" fontAlgn="auto">
              <a:spcBef>
                <a:spcPts val="0"/>
              </a:spcBef>
              <a:spcAft>
                <a:spcPts val="0"/>
              </a:spcAft>
              <a:buFontTx/>
              <a:buAutoNum type="arabicPeriod"/>
              <a:defRPr/>
            </a:pPr>
            <a:endParaRPr lang="el-GR" sz="1400" dirty="0">
              <a:solidFill>
                <a:srgbClr val="C00000"/>
              </a:solidFill>
              <a:latin typeface="Franklin Gothic Book" pitchFamily="34" charset="0"/>
              <a:cs typeface="+mn-cs"/>
            </a:endParaRPr>
          </a:p>
        </p:txBody>
      </p:sp>
      <p:sp>
        <p:nvSpPr>
          <p:cNvPr id="4" name="3 - TextBox"/>
          <p:cNvSpPr txBox="1">
            <a:spLocks noChangeArrowheads="1"/>
          </p:cNvSpPr>
          <p:nvPr/>
        </p:nvSpPr>
        <p:spPr bwMode="auto">
          <a:xfrm>
            <a:off x="5219700" y="5445125"/>
            <a:ext cx="3529013" cy="923330"/>
          </a:xfrm>
          <a:prstGeom prst="rect">
            <a:avLst/>
          </a:prstGeom>
          <a:noFill/>
          <a:ln w="9525">
            <a:noFill/>
            <a:miter lim="800000"/>
            <a:headEnd/>
            <a:tailEnd/>
          </a:ln>
        </p:spPr>
        <p:txBody>
          <a:bodyPr>
            <a:spAutoFit/>
          </a:bodyPr>
          <a:lstStyle/>
          <a:p>
            <a:pPr algn="ctr"/>
            <a:endParaRPr lang="el-GR" b="1" dirty="0">
              <a:latin typeface="Franklin Gothic Book" pitchFamily="34" charset="0"/>
            </a:endParaRPr>
          </a:p>
          <a:p>
            <a:pPr algn="ctr"/>
            <a:endParaRPr lang="el-GR" b="1" dirty="0">
              <a:latin typeface="Franklin Gothic Book" pitchFamily="34" charset="0"/>
            </a:endParaRPr>
          </a:p>
          <a:p>
            <a:pPr algn="ctr"/>
            <a:endParaRPr lang="el-GR" b="1" dirty="0">
              <a:latin typeface="Franklin Gothic Book"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5436096" y="332656"/>
            <a:ext cx="3518520" cy="633608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2530"/>
                                        </p:tgtEl>
                                        <p:attrNameLst>
                                          <p:attrName>style.visibility</p:attrName>
                                        </p:attrNameLst>
                                      </p:cBhvr>
                                      <p:to>
                                        <p:strVal val="visible"/>
                                      </p:to>
                                    </p:set>
                                    <p:anim calcmode="lin" valueType="num">
                                      <p:cBhvr additive="base">
                                        <p:cTn id="12" dur="500" fill="hold"/>
                                        <p:tgtEl>
                                          <p:spTgt spid="22530"/>
                                        </p:tgtEl>
                                        <p:attrNameLst>
                                          <p:attrName>ppt_x</p:attrName>
                                        </p:attrNameLst>
                                      </p:cBhvr>
                                      <p:tavLst>
                                        <p:tav tm="0">
                                          <p:val>
                                            <p:strVal val="0-#ppt_w/2"/>
                                          </p:val>
                                        </p:tav>
                                        <p:tav tm="100000">
                                          <p:val>
                                            <p:strVal val="#ppt_x"/>
                                          </p:val>
                                        </p:tav>
                                      </p:tavLst>
                                    </p:anim>
                                    <p:anim calcmode="lin" valueType="num">
                                      <p:cBhvr additive="base">
                                        <p:cTn id="13"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404664"/>
            <a:ext cx="4248472" cy="347638"/>
          </a:xfrm>
        </p:spPr>
        <p:txBody>
          <a:bodyPr>
            <a:normAutofit fontScale="90000"/>
          </a:bodyPr>
          <a:lstStyle/>
          <a:p>
            <a:pPr eaLnBrk="1" fontAlgn="auto" hangingPunct="1">
              <a:spcAft>
                <a:spcPts val="0"/>
              </a:spcAft>
              <a:defRPr/>
            </a:pPr>
            <a:r>
              <a:rPr lang="el-GR" dirty="0" smtClean="0">
                <a:solidFill>
                  <a:srgbClr val="C00000"/>
                </a:solidFill>
              </a:rPr>
              <a:t>ΕΠΙΜΕΤΡΟ: ΜΙΑ ΝΕΑ ΑΝΑ-</a:t>
            </a:r>
            <a:r>
              <a:rPr lang="el-GR" i="1" dirty="0" smtClean="0">
                <a:solidFill>
                  <a:srgbClr val="C00000"/>
                </a:solidFill>
              </a:rPr>
              <a:t>ΓΝΩΣΗ</a:t>
            </a:r>
            <a:r>
              <a:rPr lang="el-GR" dirty="0" smtClean="0">
                <a:solidFill>
                  <a:srgbClr val="C00000"/>
                </a:solidFill>
              </a:rPr>
              <a:t> ΤΗΣ ΑΓΑΡ ΣΤΑ ΓΕΝ. 16 και 22</a:t>
            </a:r>
            <a:endParaRPr lang="el-GR" dirty="0">
              <a:solidFill>
                <a:srgbClr val="C00000"/>
              </a:solidFill>
            </a:endParaRPr>
          </a:p>
        </p:txBody>
      </p:sp>
      <p:sp>
        <p:nvSpPr>
          <p:cNvPr id="3" name="2 - Θέση κειμένου"/>
          <p:cNvSpPr>
            <a:spLocks noGrp="1"/>
          </p:cNvSpPr>
          <p:nvPr>
            <p:ph type="body" idx="2"/>
          </p:nvPr>
        </p:nvSpPr>
        <p:spPr>
          <a:xfrm>
            <a:off x="107504" y="809328"/>
            <a:ext cx="4608512" cy="6048672"/>
          </a:xfrm>
        </p:spPr>
        <p:txBody>
          <a:bodyPr>
            <a:normAutofit lnSpcReduction="10000"/>
          </a:bodyPr>
          <a:lstStyle/>
          <a:p>
            <a:pPr algn="just"/>
            <a:r>
              <a:rPr lang="el-GR" i="1" dirty="0" smtClean="0"/>
              <a:t>Η Σάρα </a:t>
            </a:r>
            <a:r>
              <a:rPr lang="el-GR" dirty="0" smtClean="0"/>
              <a:t>(της οποίας το όνομα σημαίνει </a:t>
            </a:r>
            <a:r>
              <a:rPr lang="el-GR" b="1" i="1" dirty="0" smtClean="0"/>
              <a:t>Κυρία-Αφέντισσα</a:t>
            </a:r>
            <a:r>
              <a:rPr lang="el-GR" dirty="0" smtClean="0"/>
              <a:t>, που προέρχεται όμως από το </a:t>
            </a:r>
            <a:r>
              <a:rPr lang="en-US" b="1" i="1" dirty="0" err="1" smtClean="0"/>
              <a:t>sara</a:t>
            </a:r>
            <a:r>
              <a:rPr lang="en-US" b="1" i="1" dirty="0" smtClean="0"/>
              <a:t>= </a:t>
            </a:r>
            <a:r>
              <a:rPr lang="el-GR" b="1" i="1" dirty="0" smtClean="0"/>
              <a:t>παλεύω (!) </a:t>
            </a:r>
            <a:r>
              <a:rPr lang="el-GR" dirty="0" smtClean="0"/>
              <a:t>με το οποίο συνδέεται και </a:t>
            </a:r>
            <a:r>
              <a:rPr lang="el-GR" b="1" i="1" dirty="0" smtClean="0"/>
              <a:t>ο</a:t>
            </a:r>
            <a:r>
              <a:rPr lang="en-US" b="1" i="1" dirty="0" smtClean="0"/>
              <a:t> </a:t>
            </a:r>
            <a:r>
              <a:rPr lang="en-US" b="1" i="1" dirty="0" err="1" smtClean="0"/>
              <a:t>Jisra</a:t>
            </a:r>
            <a:r>
              <a:rPr lang="en-US" b="1" i="1" dirty="0" smtClean="0"/>
              <a:t>-el</a:t>
            </a:r>
            <a:r>
              <a:rPr lang="el-GR" dirty="0" smtClean="0"/>
              <a:t>- Ισραήλ)</a:t>
            </a:r>
            <a:r>
              <a:rPr lang="el-GR" i="1" dirty="0" smtClean="0"/>
              <a:t> η γυναίκα του </a:t>
            </a:r>
            <a:r>
              <a:rPr lang="el-GR" i="1" dirty="0" err="1" smtClean="0"/>
              <a:t>Άβραμ</a:t>
            </a:r>
            <a:r>
              <a:rPr lang="el-GR" i="1" dirty="0" smtClean="0"/>
              <a:t>, δεν του γεννούσε παιδιά. </a:t>
            </a:r>
            <a:r>
              <a:rPr lang="el-GR" dirty="0" smtClean="0"/>
              <a:t>Αυτό απειλούσε την πρωτοκαθεδρία της στην οικογένεια/φαμίλια αφού η ατεκνία ήταν για την υπόληψη μιας γυναίκας </a:t>
            </a:r>
            <a:r>
              <a:rPr lang="el-GR" dirty="0" err="1" smtClean="0"/>
              <a:t>ό,τι</a:t>
            </a:r>
            <a:r>
              <a:rPr lang="el-GR" dirty="0" smtClean="0"/>
              <a:t> χειρότερο στις μικρές κοινωνίες όπου ο πρωταρχικός στόχος του γάμου ήταν η πολυτεκνία και η διαιώνιση του ονόματος του άνδρα. Στην περίπτωση της Σάρας δεν εκπληρώνεται και η επαγγελία του Θεού προς τον Αβραάμ στο κεφ. 15. Έτσι καταφεύγει στο νομιμοποιημένο θεσμό </a:t>
            </a:r>
            <a:r>
              <a:rPr lang="el-GR" b="1" dirty="0" smtClean="0"/>
              <a:t>της δανεικής μήτρας</a:t>
            </a:r>
            <a:r>
              <a:rPr lang="el-GR" dirty="0" smtClean="0"/>
              <a:t>. Το ίδιο θα συμβεί με τη Ραχήλ και τη Λεία. Συνεπώς πρόκειται για πράξη που δεν θεωρείται απλώς μη παράνομη αλλά ευλογία-αξιομισθία (</a:t>
            </a:r>
            <a:r>
              <a:rPr lang="el-GR" dirty="0" err="1" smtClean="0"/>
              <a:t>Γέν</a:t>
            </a:r>
            <a:r>
              <a:rPr lang="el-GR" dirty="0" smtClean="0"/>
              <a:t>. 30, 18: </a:t>
            </a:r>
            <a:r>
              <a:rPr lang="el-GR" b="1" i="1" dirty="0" err="1" smtClean="0"/>
              <a:t>καὶ</a:t>
            </a:r>
            <a:r>
              <a:rPr lang="el-GR" b="1" i="1" dirty="0" smtClean="0"/>
              <a:t> </a:t>
            </a:r>
            <a:r>
              <a:rPr lang="el-GR" b="1" i="1" dirty="0" err="1" smtClean="0"/>
              <a:t>εἶπεν</a:t>
            </a:r>
            <a:r>
              <a:rPr lang="el-GR" b="1" i="1" dirty="0" smtClean="0"/>
              <a:t> Λεία: «</a:t>
            </a:r>
            <a:r>
              <a:rPr lang="el-GR" b="1" i="1" dirty="0" err="1" smtClean="0"/>
              <a:t>ἔδωκεν</a:t>
            </a:r>
            <a:r>
              <a:rPr lang="el-GR" b="1" i="1" dirty="0" smtClean="0"/>
              <a:t> ὁ </a:t>
            </a:r>
            <a:r>
              <a:rPr lang="el-GR" b="1" i="1" dirty="0" err="1" smtClean="0"/>
              <a:t>Θεὸς</a:t>
            </a:r>
            <a:r>
              <a:rPr lang="el-GR" b="1" i="1" dirty="0" smtClean="0"/>
              <a:t> </a:t>
            </a:r>
            <a:r>
              <a:rPr lang="el-GR" b="1" i="1" dirty="0" err="1" smtClean="0"/>
              <a:t>τὸν</a:t>
            </a:r>
            <a:r>
              <a:rPr lang="el-GR" b="1" i="1" dirty="0" smtClean="0"/>
              <a:t> </a:t>
            </a:r>
            <a:r>
              <a:rPr lang="el-GR" b="1" i="1" dirty="0" err="1" smtClean="0"/>
              <a:t>μισθόν</a:t>
            </a:r>
            <a:r>
              <a:rPr lang="el-GR" b="1" i="1" dirty="0" smtClean="0"/>
              <a:t> μου </a:t>
            </a:r>
            <a:r>
              <a:rPr lang="el-GR" b="1" i="1" dirty="0" err="1" smtClean="0"/>
              <a:t>ἀνθ᾽</a:t>
            </a:r>
            <a:r>
              <a:rPr lang="el-GR" b="1" i="1" dirty="0" smtClean="0"/>
              <a:t> </a:t>
            </a:r>
            <a:r>
              <a:rPr lang="el-GR" b="1" i="1" dirty="0" err="1" smtClean="0"/>
              <a:t>οὗ</a:t>
            </a:r>
            <a:r>
              <a:rPr lang="el-GR" b="1" i="1" dirty="0" smtClean="0"/>
              <a:t> </a:t>
            </a:r>
            <a:r>
              <a:rPr lang="el-GR" b="1" i="1" dirty="0" err="1" smtClean="0"/>
              <a:t>ἔδωκα</a:t>
            </a:r>
            <a:r>
              <a:rPr lang="el-GR" b="1" i="1" dirty="0" smtClean="0"/>
              <a:t> </a:t>
            </a:r>
            <a:r>
              <a:rPr lang="el-GR" b="1" i="1" dirty="0" err="1" smtClean="0"/>
              <a:t>τὴν</a:t>
            </a:r>
            <a:r>
              <a:rPr lang="el-GR" b="1" i="1" dirty="0" smtClean="0"/>
              <a:t> </a:t>
            </a:r>
            <a:r>
              <a:rPr lang="el-GR" b="1" i="1" dirty="0" err="1" smtClean="0"/>
              <a:t>παιδίσκην</a:t>
            </a:r>
            <a:r>
              <a:rPr lang="el-GR" b="1" i="1" dirty="0" smtClean="0"/>
              <a:t> μου </a:t>
            </a:r>
            <a:r>
              <a:rPr lang="el-GR" b="1" i="1" dirty="0" err="1" smtClean="0"/>
              <a:t>τῷ</a:t>
            </a:r>
            <a:r>
              <a:rPr lang="el-GR" b="1" i="1" dirty="0" smtClean="0"/>
              <a:t> </a:t>
            </a:r>
            <a:r>
              <a:rPr lang="el-GR" b="1" i="1" dirty="0" err="1" smtClean="0"/>
              <a:t>ἀνδρί</a:t>
            </a:r>
            <a:r>
              <a:rPr lang="el-GR" b="1" i="1" dirty="0" smtClean="0"/>
              <a:t> μου»</a:t>
            </a:r>
            <a:r>
              <a:rPr lang="el-GR" dirty="0" smtClean="0"/>
              <a:t>).</a:t>
            </a:r>
          </a:p>
          <a:p>
            <a:pPr algn="just"/>
            <a:r>
              <a:rPr lang="el-GR" i="1" dirty="0" smtClean="0"/>
              <a:t> </a:t>
            </a:r>
            <a:endParaRPr lang="el-GR" dirty="0" smtClean="0"/>
          </a:p>
          <a:p>
            <a:pPr algn="just"/>
            <a:r>
              <a:rPr lang="el-GR" i="1" dirty="0" smtClean="0"/>
              <a:t>Στην υπηρεσία της είχε μια δούλη Αιγύπτια, που ονομαζόταν Άγαρ. </a:t>
            </a:r>
            <a:r>
              <a:rPr lang="el-GR" dirty="0" smtClean="0">
                <a:solidFill>
                  <a:srgbClr val="C00000"/>
                </a:solidFill>
              </a:rPr>
              <a:t>Ο προσδιορισμός Αιγύπτια ανακαλεί την πώληση της Σάρας στην Αίγυπτο</a:t>
            </a:r>
            <a:r>
              <a:rPr lang="el-GR" dirty="0" smtClean="0"/>
              <a:t>. </a:t>
            </a:r>
            <a:r>
              <a:rPr lang="el-GR" i="1" dirty="0" smtClean="0"/>
              <a:t>Είπε λοιπόν η Σάρα στον </a:t>
            </a:r>
            <a:r>
              <a:rPr lang="el-GR" i="1" dirty="0" err="1" smtClean="0"/>
              <a:t>Άβραμ</a:t>
            </a:r>
            <a:r>
              <a:rPr lang="el-GR" i="1" dirty="0" smtClean="0"/>
              <a:t>: «Ο Κύριος μου στέρησε την ικανότητα να γεννώ. Πήγαινε, λοιπόν, στη δούλη μου, και ίσως </a:t>
            </a:r>
            <a:r>
              <a:rPr lang="el-GR" b="1" i="1" dirty="0" smtClean="0"/>
              <a:t>ΕΓΩ</a:t>
            </a:r>
            <a:r>
              <a:rPr lang="el-GR" i="1" dirty="0" smtClean="0"/>
              <a:t>  </a:t>
            </a:r>
            <a:r>
              <a:rPr lang="el-GR" dirty="0" smtClean="0"/>
              <a:t>(όχι εμείς) </a:t>
            </a:r>
            <a:r>
              <a:rPr lang="el-GR" b="1" i="1" dirty="0" smtClean="0"/>
              <a:t>αποκτήσω </a:t>
            </a:r>
            <a:r>
              <a:rPr lang="el-GR" i="1" dirty="0" smtClean="0"/>
              <a:t>μέσω αυτής ένα γιο». </a:t>
            </a:r>
            <a:r>
              <a:rPr lang="el-GR" dirty="0" smtClean="0"/>
              <a:t>Θέλει παιδί για τον εαυτό της!  (λογοπαίγνιο μεταξύ κτίζω= </a:t>
            </a:r>
            <a:r>
              <a:rPr lang="en-US" dirty="0" err="1" smtClean="0"/>
              <a:t>banah</a:t>
            </a:r>
            <a:r>
              <a:rPr lang="el-GR" dirty="0" smtClean="0"/>
              <a:t> και γιος= </a:t>
            </a:r>
            <a:r>
              <a:rPr lang="en-US" dirty="0" err="1" smtClean="0"/>
              <a:t>ben</a:t>
            </a:r>
            <a:r>
              <a:rPr lang="el-GR" dirty="0" smtClean="0"/>
              <a:t>).</a:t>
            </a:r>
          </a:p>
          <a:p>
            <a:pPr algn="just"/>
            <a:endParaRPr lang="el-GR" dirty="0" smtClean="0"/>
          </a:p>
          <a:p>
            <a:pPr algn="just"/>
            <a:r>
              <a:rPr lang="en-US" i="1" dirty="0" smtClean="0"/>
              <a:t>O </a:t>
            </a:r>
            <a:r>
              <a:rPr lang="el-GR" i="1" dirty="0" err="1" smtClean="0"/>
              <a:t>Άβραμ</a:t>
            </a:r>
            <a:r>
              <a:rPr lang="el-GR" i="1" dirty="0" smtClean="0"/>
              <a:t> άκουσε τα λόγια της Σάρας</a:t>
            </a:r>
            <a:r>
              <a:rPr lang="el-GR" dirty="0" smtClean="0"/>
              <a:t> χωρίς αντιρρήσεις</a:t>
            </a:r>
            <a:r>
              <a:rPr lang="el-GR" i="1" dirty="0" smtClean="0"/>
              <a:t>. </a:t>
            </a:r>
            <a:r>
              <a:rPr lang="el-GR" i="1" baseline="30000" dirty="0" smtClean="0"/>
              <a:t>3</a:t>
            </a:r>
            <a:r>
              <a:rPr lang="el-GR" i="1" dirty="0" smtClean="0"/>
              <a:t>Έτσι, δέκα χρόνια μετά την εγκατάσταση του στη Χαναάν, η γυναίκα του η Σάρα έδωσε την Άγαρ, την Αιγύπτια δούλη της, για γυναίκα. </a:t>
            </a:r>
            <a:r>
              <a:rPr lang="el-GR" i="1" baseline="30000" dirty="0" smtClean="0"/>
              <a:t>4</a:t>
            </a:r>
            <a:r>
              <a:rPr lang="el-GR" i="1" dirty="0" smtClean="0"/>
              <a:t>Ο </a:t>
            </a:r>
            <a:r>
              <a:rPr lang="el-GR" i="1" dirty="0" err="1" smtClean="0"/>
              <a:t>Άβραμ</a:t>
            </a:r>
            <a:r>
              <a:rPr lang="el-GR" i="1" dirty="0" smtClean="0"/>
              <a:t>, λοιπόν, συνευρέθηκε με την Άγαρ κι εκείνη έμεινε έγκυος. </a:t>
            </a:r>
            <a:r>
              <a:rPr lang="el-GR" b="1" i="1" dirty="0" smtClean="0"/>
              <a:t> Οι ισορροπίες αλλάζουν.</a:t>
            </a:r>
            <a:endParaRPr lang="el-GR" b="1" dirty="0" smtClean="0"/>
          </a:p>
          <a:p>
            <a:pPr algn="just"/>
            <a:endParaRPr lang="el-GR" dirty="0" smtClean="0"/>
          </a:p>
          <a:p>
            <a:pPr algn="just" eaLnBrk="1" hangingPunct="1"/>
            <a:endParaRPr lang="el-GR" dirty="0" smtClean="0">
              <a:latin typeface="Arial Black"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5148064" y="188640"/>
            <a:ext cx="3456384" cy="4222249"/>
          </a:xfrm>
          <a:prstGeom prst="rect">
            <a:avLst/>
          </a:prstGeom>
          <a:noFill/>
          <a:ln w="9525">
            <a:noFill/>
            <a:miter lim="800000"/>
            <a:headEnd/>
            <a:tailEnd/>
          </a:ln>
        </p:spPr>
      </p:pic>
      <p:sp>
        <p:nvSpPr>
          <p:cNvPr id="7" name="6 - TextBox"/>
          <p:cNvSpPr txBox="1"/>
          <p:nvPr/>
        </p:nvSpPr>
        <p:spPr>
          <a:xfrm>
            <a:off x="4716016" y="4293096"/>
            <a:ext cx="4248472" cy="2769989"/>
          </a:xfrm>
          <a:prstGeom prst="rect">
            <a:avLst/>
          </a:prstGeom>
          <a:noFill/>
        </p:spPr>
        <p:txBody>
          <a:bodyPr wrap="square" rtlCol="0">
            <a:spAutoFit/>
          </a:bodyPr>
          <a:lstStyle/>
          <a:p>
            <a:r>
              <a:rPr lang="el-GR" dirty="0" smtClean="0"/>
              <a:t>Άγαρ σημαίνει  </a:t>
            </a:r>
            <a:r>
              <a:rPr lang="el-GR" b="1" i="1" dirty="0" smtClean="0"/>
              <a:t>Ξένη-η Άλλη</a:t>
            </a:r>
          </a:p>
          <a:p>
            <a:pPr algn="just"/>
            <a:r>
              <a:rPr lang="el-GR" sz="1200" dirty="0" smtClean="0"/>
              <a:t>Παραδόξως το </a:t>
            </a:r>
            <a:r>
              <a:rPr lang="el-GR" sz="1200" b="1" i="1" dirty="0" smtClean="0"/>
              <a:t>Ξένος</a:t>
            </a:r>
            <a:r>
              <a:rPr lang="el-GR" sz="1200" dirty="0" smtClean="0"/>
              <a:t> είναι το κατεξοχήν χαρακτηριστικό των Εβραίων, όπως και η σκλαβιά. Λειτουργεί ως το Πρωτότυπο των Ιουδαίων. </a:t>
            </a:r>
          </a:p>
          <a:p>
            <a:pPr algn="just">
              <a:buFont typeface="Arial" pitchFamily="34" charset="0"/>
              <a:buChar char="•"/>
            </a:pPr>
            <a:r>
              <a:rPr lang="el-GR" sz="1200" dirty="0" smtClean="0"/>
              <a:t>Ο γιος του Μωυσή ονομάζεται </a:t>
            </a:r>
            <a:r>
              <a:rPr lang="el-GR" sz="1200" dirty="0" err="1" smtClean="0"/>
              <a:t>Γκέρσομ</a:t>
            </a:r>
            <a:r>
              <a:rPr lang="el-GR" sz="1200" dirty="0" smtClean="0"/>
              <a:t> (=είμαι ξένος εκεί!). Αυτοί που ασπάζονται τον Ιουδαϊσμό ονομάζονται </a:t>
            </a:r>
            <a:r>
              <a:rPr lang="el-GR" sz="1200" dirty="0" err="1" smtClean="0"/>
              <a:t>γκερίμ</a:t>
            </a:r>
            <a:r>
              <a:rPr lang="el-GR" sz="1200" dirty="0" smtClean="0"/>
              <a:t> (=οι ξένοι).</a:t>
            </a:r>
          </a:p>
          <a:p>
            <a:pPr algn="just">
              <a:buFont typeface="Arial" pitchFamily="34" charset="0"/>
              <a:buChar char="•"/>
            </a:pPr>
            <a:r>
              <a:rPr lang="el-GR" sz="1200" dirty="0" smtClean="0"/>
              <a:t>Είναι από τις λίγες γυναίκες που δέχεται άμεση Αποκάλυψη από τον Θεό, τη στιγμή που το κακό κορυφώνεται. Δέχεται επαγγελία και γίνεται μητέρα πλήθους- </a:t>
            </a:r>
            <a:r>
              <a:rPr lang="el-GR" sz="1200" dirty="0" err="1" smtClean="0"/>
              <a:t>εκατομ</a:t>
            </a:r>
            <a:r>
              <a:rPr lang="el-GR" sz="1200" dirty="0" smtClean="0"/>
              <a:t>. Αράβων.</a:t>
            </a:r>
          </a:p>
          <a:p>
            <a:pPr algn="just">
              <a:buFont typeface="Arial" pitchFamily="34" charset="0"/>
              <a:buChar char="•"/>
            </a:pPr>
            <a:r>
              <a:rPr lang="el-GR" sz="1200" dirty="0" smtClean="0"/>
              <a:t>Το παιδί της ονομάζεται Ισμαήλ (= ο Θεός εισ</a:t>
            </a:r>
            <a:r>
              <a:rPr lang="el-GR" sz="1200" b="1" i="1" dirty="0" smtClean="0"/>
              <a:t>άκουσε</a:t>
            </a:r>
            <a:r>
              <a:rPr lang="el-GR" sz="1200" dirty="0" smtClean="0"/>
              <a:t>) και ο Θεός</a:t>
            </a:r>
            <a:r>
              <a:rPr lang="de-DE" sz="1200" dirty="0" smtClean="0"/>
              <a:t>-</a:t>
            </a:r>
            <a:r>
              <a:rPr lang="el-GR" sz="1200" dirty="0" err="1" smtClean="0"/>
              <a:t>Γιαχβέ</a:t>
            </a:r>
            <a:r>
              <a:rPr lang="el-GR" sz="1200" dirty="0" smtClean="0"/>
              <a:t> συνήθως προστάζει</a:t>
            </a:r>
            <a:r>
              <a:rPr lang="de-DE" sz="1200" dirty="0" smtClean="0"/>
              <a:t> </a:t>
            </a:r>
            <a:r>
              <a:rPr lang="de-DE" sz="1200" dirty="0" err="1" smtClean="0"/>
              <a:t>Schma</a:t>
            </a:r>
            <a:r>
              <a:rPr lang="de-DE" sz="1200" dirty="0" smtClean="0"/>
              <a:t> </a:t>
            </a:r>
            <a:r>
              <a:rPr lang="de-DE" sz="1200" dirty="0" err="1" smtClean="0"/>
              <a:t>bekolah</a:t>
            </a:r>
            <a:r>
              <a:rPr lang="el-GR" sz="1200" dirty="0" smtClean="0"/>
              <a:t> (= άκου τη φωνή μου) </a:t>
            </a:r>
          </a:p>
          <a:p>
            <a:pPr algn="just"/>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Ορθογώνιο"/>
          <p:cNvSpPr>
            <a:spLocks noChangeArrowheads="1"/>
          </p:cNvSpPr>
          <p:nvPr/>
        </p:nvSpPr>
        <p:spPr bwMode="auto">
          <a:xfrm>
            <a:off x="107504" y="116632"/>
            <a:ext cx="5435600" cy="6801862"/>
          </a:xfrm>
          <a:prstGeom prst="rect">
            <a:avLst/>
          </a:prstGeom>
          <a:noFill/>
          <a:ln w="9525">
            <a:noFill/>
            <a:miter lim="800000"/>
            <a:headEnd/>
            <a:tailEnd/>
          </a:ln>
        </p:spPr>
        <p:txBody>
          <a:bodyPr>
            <a:spAutoFit/>
          </a:bodyPr>
          <a:lstStyle/>
          <a:p>
            <a:pPr algn="just"/>
            <a:endParaRPr lang="el-GR" sz="1400" i="1" dirty="0" smtClean="0"/>
          </a:p>
          <a:p>
            <a:pPr algn="just"/>
            <a:r>
              <a:rPr lang="el-GR" sz="1400" i="1" dirty="0" smtClean="0"/>
              <a:t>Όταν η Άγαρ είδε ότι ήταν έγκυος, άρχισε να φέρεται στην κυρά της με περιφρόνηση. </a:t>
            </a:r>
            <a:r>
              <a:rPr lang="el-GR" sz="1400" dirty="0" smtClean="0"/>
              <a:t>Από αντικείμενο εκμετάλλευσης γίνεται </a:t>
            </a:r>
            <a:r>
              <a:rPr lang="el-GR" sz="1400" b="1" i="1" dirty="0" smtClean="0"/>
              <a:t>υποκείμενο</a:t>
            </a:r>
            <a:r>
              <a:rPr lang="el-GR" sz="1400" dirty="0" smtClean="0"/>
              <a:t>. Η Σάρα δεν απευθύνεται στην ίδια αλλά στον Αβραάμ και επικαλείται τον Κύριο. </a:t>
            </a:r>
            <a:r>
              <a:rPr lang="el-GR" sz="1400" i="1" dirty="0" smtClean="0"/>
              <a:t>Τότε είπε η Σάρα στον </a:t>
            </a:r>
            <a:r>
              <a:rPr lang="el-GR" sz="1400" i="1" dirty="0" err="1" smtClean="0"/>
              <a:t>Άβραμ</a:t>
            </a:r>
            <a:r>
              <a:rPr lang="el-GR" sz="1400" i="1" dirty="0" smtClean="0"/>
              <a:t>: «Εσύ είσαι η αιτία για την προσβολή που μου γίνεται. Εγώ σού έδωσα τη δούλη μου στην αγκαλιά σου κι εκείνη όταν είδε ότι έμεινε έγκυος άρχισε να με περιφρονεί. Ο Κύριος ας είναι κριτής ανάμεσα σ’ εμένα και σ’ εσένα». </a:t>
            </a:r>
            <a:r>
              <a:rPr lang="el-GR" sz="1400" dirty="0" smtClean="0"/>
              <a:t>Ο  </a:t>
            </a:r>
            <a:r>
              <a:rPr lang="el-GR" sz="1400" dirty="0" err="1" smtClean="0"/>
              <a:t>Άβραμ</a:t>
            </a:r>
            <a:r>
              <a:rPr lang="el-GR" sz="1400" dirty="0" smtClean="0"/>
              <a:t> δεν αναλαμβάνει την ευθύνη για την έγκυο αλλά απαντά στη Σάρα:</a:t>
            </a:r>
            <a:r>
              <a:rPr lang="el-GR" sz="1400" i="1" dirty="0" smtClean="0"/>
              <a:t> «Ορίστε η δούλη </a:t>
            </a:r>
            <a:r>
              <a:rPr lang="el-GR" sz="1400" b="1" i="1" dirty="0" smtClean="0"/>
              <a:t>ΣΟΥ</a:t>
            </a:r>
            <a:r>
              <a:rPr lang="el-GR" sz="1400" i="1" dirty="0" smtClean="0"/>
              <a:t>, στη διάθεσή  </a:t>
            </a:r>
            <a:r>
              <a:rPr lang="el-GR" sz="1400" b="1" i="1" dirty="0" smtClean="0"/>
              <a:t>ΣΟΥ</a:t>
            </a:r>
            <a:r>
              <a:rPr lang="el-GR" sz="1400" i="1" dirty="0" smtClean="0"/>
              <a:t>. </a:t>
            </a:r>
            <a:r>
              <a:rPr lang="el-GR" sz="1400" b="1" i="1" dirty="0" smtClean="0"/>
              <a:t>Κάνε της </a:t>
            </a:r>
            <a:r>
              <a:rPr lang="el-GR" sz="1400" b="1" i="1" dirty="0" err="1" smtClean="0"/>
              <a:t>ό,τι</a:t>
            </a:r>
            <a:r>
              <a:rPr lang="el-GR" sz="1400" b="1" i="1" dirty="0" smtClean="0"/>
              <a:t> σου αρέσει</a:t>
            </a:r>
            <a:r>
              <a:rPr lang="el-GR" sz="1400" i="1" dirty="0" smtClean="0"/>
              <a:t>». Και  για τους δύο η </a:t>
            </a:r>
            <a:r>
              <a:rPr lang="el-GR" sz="1400" dirty="0" smtClean="0"/>
              <a:t>Άγαρ δεν έχει όνομα. </a:t>
            </a:r>
            <a:r>
              <a:rPr lang="el-GR" sz="1400" i="1" dirty="0" smtClean="0"/>
              <a:t>Τότε ή Σάρα άρχισε να κακομεταχειρίζεται την Άγαρ: </a:t>
            </a:r>
            <a:r>
              <a:rPr lang="el-GR" sz="1400" b="1" dirty="0" smtClean="0">
                <a:solidFill>
                  <a:srgbClr val="C00000"/>
                </a:solidFill>
              </a:rPr>
              <a:t>Με τα ίδια λόγια περιγράφεται στην </a:t>
            </a:r>
            <a:r>
              <a:rPr lang="el-GR" sz="1400" b="1" i="1" dirty="0" smtClean="0">
                <a:solidFill>
                  <a:srgbClr val="C00000"/>
                </a:solidFill>
              </a:rPr>
              <a:t>Έξοδο </a:t>
            </a:r>
            <a:r>
              <a:rPr lang="el-GR" sz="1400" b="1" dirty="0" smtClean="0">
                <a:solidFill>
                  <a:srgbClr val="C00000"/>
                </a:solidFill>
              </a:rPr>
              <a:t>και η καταπίεση του εκλεκτού λαού από τους Αιγύπτιους, όπου στο κεφ. 12 είχε ήδη καταφύγει ο Αβραάμ και οι τελευταίοι την είχαν σφετεριστεί με αποτέλεσμα ΠΛΗΓΕΣ!</a:t>
            </a:r>
          </a:p>
          <a:p>
            <a:pPr algn="just"/>
            <a:r>
              <a:rPr lang="el-GR" sz="1400" i="1" dirty="0" smtClean="0"/>
              <a:t>Κι εκείνη έφυγε από κοντά της: </a:t>
            </a:r>
            <a:r>
              <a:rPr lang="el-GR" sz="1400" dirty="0" smtClean="0"/>
              <a:t>Η Άγαρ αναλαμβάνει τις τύχες στα χέρια της, βάζει τέλος στην καταπίεση της και πραγματοποιεί ΈΞΟΔΟ στην έρημο η οποία είναι σύμβολο του θανάτου αλλά και της συνάντησης με τον Θεό. </a:t>
            </a:r>
            <a:endParaRPr lang="el-GR" sz="1400" i="1" baseline="30000" dirty="0" smtClean="0"/>
          </a:p>
          <a:p>
            <a:pPr algn="just"/>
            <a:r>
              <a:rPr lang="el-GR" sz="1400" i="1" baseline="30000" dirty="0" smtClean="0"/>
              <a:t>7</a:t>
            </a:r>
            <a:r>
              <a:rPr lang="el-GR" sz="1400" i="1" dirty="0" smtClean="0"/>
              <a:t> Κοντά σε μια νεροπηγή </a:t>
            </a:r>
            <a:r>
              <a:rPr lang="el-GR" sz="1400" dirty="0" smtClean="0"/>
              <a:t>(που στην Α.Γ. συνδέεται με τη ζωή και τη συνάντηση) </a:t>
            </a:r>
            <a:r>
              <a:rPr lang="el-GR" sz="1400" i="1" dirty="0" smtClean="0"/>
              <a:t>στην έρημο, στο δρόμο προς τη Σουρ τη συνάντησε ένας άγγελος του Κυρίου </a:t>
            </a:r>
            <a:r>
              <a:rPr lang="el-GR" sz="1400" i="1" baseline="30000" dirty="0" smtClean="0"/>
              <a:t>6</a:t>
            </a:r>
            <a:r>
              <a:rPr lang="el-GR" sz="1400" i="1" dirty="0" smtClean="0"/>
              <a:t>και της είπε: «</a:t>
            </a:r>
            <a:r>
              <a:rPr lang="el-GR" sz="1400" b="1" i="1" u="sng" dirty="0" smtClean="0"/>
              <a:t>Άγαρ,</a:t>
            </a:r>
            <a:r>
              <a:rPr lang="el-GR" sz="1400" i="1" dirty="0" smtClean="0"/>
              <a:t> δούλη της Σάρας, από πού έρχεσαι και πού πηγαίνεις;». </a:t>
            </a:r>
            <a:r>
              <a:rPr lang="el-GR" sz="1400" dirty="0" smtClean="0"/>
              <a:t>Για πρώτη φορά προσφωνείται με το όνομά της! Έχει ταυτότητα και ερωτάται για την προέλευση και τον προορισμό της! </a:t>
            </a:r>
          </a:p>
          <a:p>
            <a:pPr algn="just"/>
            <a:r>
              <a:rPr lang="el-GR" sz="1400" i="1" dirty="0" smtClean="0"/>
              <a:t>Ο άγγελος της είπε: «Γύρνα πίσω στην κυρά σου και υποτάξου ο' αυτήν», </a:t>
            </a:r>
            <a:r>
              <a:rPr lang="el-GR" sz="1400" dirty="0" smtClean="0"/>
              <a:t>όπως προέβλεπε ο κώδικας του Χαμουραμπί</a:t>
            </a:r>
            <a:r>
              <a:rPr lang="el-GR" sz="1400" i="1" dirty="0" smtClean="0"/>
              <a:t> (15, 15-19). </a:t>
            </a:r>
            <a:r>
              <a:rPr lang="el-GR" sz="1400" dirty="0" smtClean="0"/>
              <a:t>Φαίνεται αρχικά ότι ο </a:t>
            </a:r>
            <a:r>
              <a:rPr lang="el-GR" sz="1400" dirty="0" err="1" smtClean="0"/>
              <a:t>Γιαχβέ</a:t>
            </a:r>
            <a:r>
              <a:rPr lang="el-GR" sz="1400" dirty="0" smtClean="0"/>
              <a:t> νομιμοποιεί την ιεραρχία και την καταπίεση. Πρόκειται για στ. που προστέθηκαν κατόπιν κατ αναλογία προς το 21, 8-21</a:t>
            </a:r>
          </a:p>
          <a:p>
            <a:pPr algn="just"/>
            <a:endParaRPr lang="el-GR" sz="1600" dirty="0">
              <a:latin typeface="Franklin Gothic Book"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5580112" y="188640"/>
            <a:ext cx="3395519" cy="2952328"/>
          </a:xfrm>
          <a:prstGeom prst="rect">
            <a:avLst/>
          </a:prstGeom>
          <a:noFill/>
          <a:ln w="9525">
            <a:noFill/>
            <a:miter lim="800000"/>
            <a:headEnd/>
            <a:tailEnd/>
          </a:ln>
        </p:spPr>
      </p:pic>
      <p:sp>
        <p:nvSpPr>
          <p:cNvPr id="5" name="4 - TextBox"/>
          <p:cNvSpPr txBox="1"/>
          <p:nvPr/>
        </p:nvSpPr>
        <p:spPr>
          <a:xfrm>
            <a:off x="5724128" y="3356992"/>
            <a:ext cx="3312368" cy="3662541"/>
          </a:xfrm>
          <a:prstGeom prst="rect">
            <a:avLst/>
          </a:prstGeom>
          <a:noFill/>
        </p:spPr>
        <p:txBody>
          <a:bodyPr wrap="square" rtlCol="0">
            <a:spAutoFit/>
          </a:bodyPr>
          <a:lstStyle/>
          <a:p>
            <a:pPr algn="just"/>
            <a:r>
              <a:rPr lang="el-GR" i="1" dirty="0" smtClean="0"/>
              <a:t>Η Άγαρ είναι ο μόνος βροτός στην Α.Γ. που δίνει Όνομα στον Κύριο που της μιλά! : «Εσύ είσαι ο Ελ-</a:t>
            </a:r>
            <a:r>
              <a:rPr lang="de-DE" i="1" dirty="0" smtClean="0"/>
              <a:t>P</a:t>
            </a:r>
            <a:r>
              <a:rPr lang="el-GR" i="1" dirty="0" smtClean="0"/>
              <a:t>ö</a:t>
            </a:r>
            <a:r>
              <a:rPr lang="de-DE" i="1" dirty="0" smtClean="0"/>
              <a:t>i</a:t>
            </a:r>
            <a:r>
              <a:rPr lang="el-GR" i="1" dirty="0" smtClean="0"/>
              <a:t>» </a:t>
            </a:r>
            <a:r>
              <a:rPr lang="el-GR" dirty="0" smtClean="0"/>
              <a:t>(ο Θεός που με βλέπει/φροντίζει [</a:t>
            </a:r>
            <a:r>
              <a:rPr lang="el-GR" dirty="0" err="1" smtClean="0"/>
              <a:t>Έξ</a:t>
            </a:r>
            <a:r>
              <a:rPr lang="el-GR" dirty="0" smtClean="0"/>
              <a:t>. 3, 7] παρά την κοινωνική ταπεινότητά μου), </a:t>
            </a:r>
            <a:r>
              <a:rPr lang="el-GR" i="1" dirty="0" smtClean="0"/>
              <a:t>επειδή σκέφτηκε: «Είδα άραγε εδώ Εκείνον που </a:t>
            </a:r>
            <a:r>
              <a:rPr lang="el-GR" b="1" i="1" dirty="0" smtClean="0"/>
              <a:t>με βλέπει</a:t>
            </a:r>
            <a:r>
              <a:rPr lang="el-GR" i="1" dirty="0" smtClean="0"/>
              <a:t>» !</a:t>
            </a:r>
          </a:p>
          <a:p>
            <a:pPr algn="just"/>
            <a:r>
              <a:rPr lang="el-GR" sz="1400" b="1" i="1" dirty="0" smtClean="0">
                <a:solidFill>
                  <a:srgbClr val="FF0000"/>
                </a:solidFill>
              </a:rPr>
              <a:t>Γι’</a:t>
            </a:r>
            <a:r>
              <a:rPr lang="el-GR" sz="1400" b="1" i="1" baseline="30000" dirty="0" smtClean="0">
                <a:solidFill>
                  <a:srgbClr val="FF0000"/>
                </a:solidFill>
              </a:rPr>
              <a:t> </a:t>
            </a:r>
            <a:r>
              <a:rPr lang="el-GR" sz="1400" b="1" i="1" dirty="0" smtClean="0">
                <a:solidFill>
                  <a:srgbClr val="FF0000"/>
                </a:solidFill>
              </a:rPr>
              <a:t>αυτό και το πηγάδι εκείνο το ονόμασε «</a:t>
            </a:r>
            <a:r>
              <a:rPr lang="el-GR" sz="1400" b="1" i="1" dirty="0" err="1" smtClean="0">
                <a:solidFill>
                  <a:srgbClr val="FF0000"/>
                </a:solidFill>
              </a:rPr>
              <a:t>Μπεέρ</a:t>
            </a:r>
            <a:r>
              <a:rPr lang="el-GR" sz="1400" b="1" i="1" dirty="0" smtClean="0">
                <a:solidFill>
                  <a:srgbClr val="FF0000"/>
                </a:solidFill>
              </a:rPr>
              <a:t>-</a:t>
            </a:r>
            <a:r>
              <a:rPr lang="el-GR" sz="1400" b="1" i="1" dirty="0" err="1" smtClean="0">
                <a:solidFill>
                  <a:srgbClr val="FF0000"/>
                </a:solidFill>
              </a:rPr>
              <a:t>Λαχαΐ</a:t>
            </a:r>
            <a:r>
              <a:rPr lang="el-GR" sz="1400" b="1" i="1" dirty="0" smtClean="0">
                <a:solidFill>
                  <a:srgbClr val="FF0000"/>
                </a:solidFill>
              </a:rPr>
              <a:t>-</a:t>
            </a:r>
            <a:r>
              <a:rPr lang="el-GR" sz="1400" b="1" i="1" dirty="0" err="1" smtClean="0">
                <a:solidFill>
                  <a:srgbClr val="FF0000"/>
                </a:solidFill>
              </a:rPr>
              <a:t>Ροί</a:t>
            </a:r>
            <a:r>
              <a:rPr lang="el-GR" sz="1400" b="1" i="1" dirty="0" smtClean="0">
                <a:solidFill>
                  <a:srgbClr val="FF0000"/>
                </a:solidFill>
              </a:rPr>
              <a:t>». Δηλ. «Πηγάδι του αληθινού Θεού που με βλέπει. </a:t>
            </a:r>
          </a:p>
          <a:p>
            <a:pPr algn="just"/>
            <a:r>
              <a:rPr lang="el-GR" sz="1400" b="1" i="1" dirty="0" smtClean="0">
                <a:solidFill>
                  <a:srgbClr val="0070C0"/>
                </a:solidFill>
              </a:rPr>
              <a:t>Έτσι μια γυναίκα θεμελιώνει έναν Ιερό Χώρο. Άγιο Τόπο!</a:t>
            </a:r>
            <a:endParaRPr lang="el-GR" sz="1400" b="1" dirty="0" smtClean="0">
              <a:solidFill>
                <a:srgbClr val="0070C0"/>
              </a:solidFill>
            </a:endParaRPr>
          </a:p>
          <a:p>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 Ορθογώνιο"/>
          <p:cNvSpPr>
            <a:spLocks noChangeArrowheads="1"/>
          </p:cNvSpPr>
          <p:nvPr/>
        </p:nvSpPr>
        <p:spPr bwMode="auto">
          <a:xfrm>
            <a:off x="179512" y="116633"/>
            <a:ext cx="4608512" cy="7201972"/>
          </a:xfrm>
          <a:prstGeom prst="rect">
            <a:avLst/>
          </a:prstGeom>
          <a:noFill/>
          <a:ln w="9525">
            <a:solidFill>
              <a:schemeClr val="tx2"/>
            </a:solidFill>
            <a:miter lim="800000"/>
            <a:headEnd/>
            <a:tailEnd/>
          </a:ln>
        </p:spPr>
        <p:txBody>
          <a:bodyPr wrap="square">
            <a:spAutoFit/>
          </a:bodyPr>
          <a:lstStyle/>
          <a:p>
            <a:pPr marL="357188" indent="-357188" algn="just" fontAlgn="auto">
              <a:lnSpc>
                <a:spcPct val="150000"/>
              </a:lnSpc>
              <a:spcBef>
                <a:spcPts val="0"/>
              </a:spcBef>
              <a:spcAft>
                <a:spcPts val="0"/>
              </a:spcAft>
              <a:buClr>
                <a:schemeClr val="accent2"/>
              </a:buClr>
              <a:buFont typeface="Wingdings" pitchFamily="2" charset="2"/>
              <a:buChar char="v"/>
              <a:defRPr/>
            </a:pPr>
            <a:r>
              <a:rPr lang="el-GR" sz="1400" b="1" dirty="0" smtClean="0">
                <a:latin typeface="Palatino Linotype" pitchFamily="18" charset="0"/>
              </a:rPr>
              <a:t>Σύμφωνα με τον </a:t>
            </a:r>
            <a:r>
              <a:rPr lang="el-GR" sz="1400" b="1" i="1" dirty="0" smtClean="0">
                <a:latin typeface="Palatino Linotype" pitchFamily="18" charset="0"/>
              </a:rPr>
              <a:t>Ιερατικό Κώδικα </a:t>
            </a:r>
            <a:r>
              <a:rPr lang="el-GR" sz="1400" b="1" dirty="0" smtClean="0">
                <a:latin typeface="Palatino Linotype" pitchFamily="18" charset="0"/>
              </a:rPr>
              <a:t>(16, 3) η Άγαρ γεννά γιο για τον </a:t>
            </a:r>
            <a:r>
              <a:rPr lang="el-GR" sz="1400" b="1" dirty="0" err="1" smtClean="0">
                <a:latin typeface="Palatino Linotype" pitchFamily="18" charset="0"/>
              </a:rPr>
              <a:t>Άβραμ</a:t>
            </a:r>
            <a:r>
              <a:rPr lang="el-GR" sz="1400" b="1" dirty="0" smtClean="0">
                <a:latin typeface="Palatino Linotype" pitchFamily="18" charset="0"/>
              </a:rPr>
              <a:t> και όχι τη Σάρα. Η Άγαρ προβάλλεται ως δεύτερη γυναίκα του. Αυτό σημαίνει ότι κοινωνικά παύει να είναι σκλάβα και γίνεται μητέρα του πρωτότοκου του Αβραάμ που του δίνει Όνομα και τον αναγνωρίζει ως νόμιμο γιο του!</a:t>
            </a:r>
            <a:endParaRPr lang="el-GR" sz="1400" b="1" dirty="0">
              <a:latin typeface="Palatino Linotype" pitchFamily="18" charset="0"/>
            </a:endParaRPr>
          </a:p>
          <a:p>
            <a:pPr marL="457200" indent="-457200" algn="just">
              <a:lnSpc>
                <a:spcPct val="150000"/>
              </a:lnSpc>
              <a:buClr>
                <a:schemeClr val="accent2"/>
              </a:buClr>
              <a:buFont typeface="Wingdings" pitchFamily="2" charset="2"/>
              <a:buChar char="v"/>
              <a:defRPr/>
            </a:pPr>
            <a:r>
              <a:rPr lang="el-GR" sz="1400" dirty="0" smtClean="0">
                <a:latin typeface="Palatino Linotype" pitchFamily="18" charset="0"/>
              </a:rPr>
              <a:t>Η Άγαρ </a:t>
            </a:r>
            <a:r>
              <a:rPr lang="el-GR" sz="1400" b="1" dirty="0" smtClean="0">
                <a:latin typeface="Palatino Linotype" pitchFamily="18" charset="0"/>
              </a:rPr>
              <a:t>δέχεται και επαγγελία </a:t>
            </a:r>
            <a:r>
              <a:rPr lang="el-GR" sz="1400" dirty="0" smtClean="0">
                <a:latin typeface="Palatino Linotype" pitchFamily="18" charset="0"/>
              </a:rPr>
              <a:t>(16, 10-2). λαμβάνει την ίδια ευλογία από τον Θεό με τον προπάτορα του Ισραήλ (</a:t>
            </a:r>
            <a:r>
              <a:rPr lang="el-GR" sz="1400" dirty="0" err="1" smtClean="0">
                <a:latin typeface="Palatino Linotype" pitchFamily="18" charset="0"/>
              </a:rPr>
              <a:t>Γέν</a:t>
            </a:r>
            <a:r>
              <a:rPr lang="el-GR" sz="1400" dirty="0" smtClean="0">
                <a:latin typeface="Palatino Linotype" pitchFamily="18" charset="0"/>
              </a:rPr>
              <a:t>. 15, 5. 17, 10): </a:t>
            </a:r>
            <a:r>
              <a:rPr lang="el-GR" sz="1400" i="1" dirty="0" smtClean="0">
                <a:latin typeface="Palatino Linotype" pitchFamily="18" charset="0"/>
              </a:rPr>
              <a:t>Της είπε ακόμα: «Θα σου δώσω τόσους πολλούς απογόνους, που κανείς δε θα μπορεί να τους μετρήσει.</a:t>
            </a:r>
            <a:r>
              <a:rPr lang="el-GR" sz="1400" i="1" baseline="30000" dirty="0" smtClean="0">
                <a:latin typeface="Palatino Linotype" pitchFamily="18" charset="0"/>
              </a:rPr>
              <a:t>11</a:t>
            </a:r>
            <a:r>
              <a:rPr lang="el-GR" sz="1400" i="1" dirty="0" smtClean="0">
                <a:latin typeface="Palatino Linotype" pitchFamily="18" charset="0"/>
              </a:rPr>
              <a:t> Τώρα είσαι έγκυος· θα γεννήσεις γιο και θα τον ονομάσεις Ισμαήλ,·</a:t>
            </a:r>
            <a:r>
              <a:rPr lang="el-GR" sz="1400" i="1" baseline="30000" dirty="0" smtClean="0">
                <a:latin typeface="Palatino Linotype" pitchFamily="18" charset="0"/>
              </a:rPr>
              <a:t> </a:t>
            </a:r>
            <a:r>
              <a:rPr lang="el-GR" sz="1400" i="1" dirty="0" smtClean="0">
                <a:latin typeface="Palatino Linotype" pitchFamily="18" charset="0"/>
              </a:rPr>
              <a:t>γιατί ο Κύριος άκουσε τον πόνο σου. </a:t>
            </a:r>
            <a:r>
              <a:rPr lang="el-GR" sz="1400" i="1" baseline="30000" dirty="0" smtClean="0">
                <a:latin typeface="Palatino Linotype" pitchFamily="18" charset="0"/>
              </a:rPr>
              <a:t>12</a:t>
            </a:r>
            <a:r>
              <a:rPr lang="el-GR" sz="1400" i="1" dirty="0" smtClean="0">
                <a:latin typeface="Palatino Linotype" pitchFamily="18" charset="0"/>
              </a:rPr>
              <a:t> Αυτός θα είναι άνθρωπος αγροίκος. Θα φέρεται σε όλους με σκληρότητα και όλοι γύρω του θα του φέρνονται με σκληρότητα θα ζει χώρια από τους υπόλοι­πους συγγενείς του». </a:t>
            </a:r>
          </a:p>
          <a:p>
            <a:pPr marL="457200" indent="-457200" algn="just">
              <a:lnSpc>
                <a:spcPct val="150000"/>
              </a:lnSpc>
              <a:buClr>
                <a:schemeClr val="accent2"/>
              </a:buClr>
              <a:buFont typeface="Wingdings" pitchFamily="2" charset="2"/>
              <a:buChar char="v"/>
              <a:defRPr/>
            </a:pPr>
            <a:endParaRPr lang="el-GR" sz="1400" dirty="0" smtClean="0">
              <a:latin typeface="Palatino Linotype" pitchFamily="18" charset="0"/>
            </a:endParaRPr>
          </a:p>
          <a:p>
            <a:pPr marL="457200" indent="-457200" algn="just" fontAlgn="auto">
              <a:lnSpc>
                <a:spcPct val="150000"/>
              </a:lnSpc>
              <a:spcBef>
                <a:spcPts val="0"/>
              </a:spcBef>
              <a:spcAft>
                <a:spcPts val="0"/>
              </a:spcAft>
              <a:buClr>
                <a:schemeClr val="accent2"/>
              </a:buClr>
              <a:defRPr/>
            </a:pPr>
            <a:endParaRPr lang="el-GR" sz="1400" dirty="0">
              <a:latin typeface="Palatino Linotype" pitchFamily="18" charset="0"/>
            </a:endParaRPr>
          </a:p>
          <a:p>
            <a:pPr marL="457200" indent="-457200" algn="just" fontAlgn="auto">
              <a:lnSpc>
                <a:spcPct val="150000"/>
              </a:lnSpc>
              <a:spcBef>
                <a:spcPts val="0"/>
              </a:spcBef>
              <a:spcAft>
                <a:spcPts val="0"/>
              </a:spcAft>
              <a:buClr>
                <a:schemeClr val="accent2"/>
              </a:buClr>
              <a:buFontTx/>
              <a:buAutoNum type="arabicPeriod"/>
              <a:defRPr/>
            </a:pPr>
            <a:endParaRPr lang="el-GR" sz="1400" dirty="0">
              <a:latin typeface="Palatino Linotype" pitchFamily="18" charset="0"/>
            </a:endParaRPr>
          </a:p>
        </p:txBody>
      </p:sp>
      <p:sp>
        <p:nvSpPr>
          <p:cNvPr id="4" name="3 - TextBox"/>
          <p:cNvSpPr txBox="1"/>
          <p:nvPr/>
        </p:nvSpPr>
        <p:spPr>
          <a:xfrm>
            <a:off x="5004048" y="4869160"/>
            <a:ext cx="3672408" cy="1200329"/>
          </a:xfrm>
          <a:prstGeom prst="rect">
            <a:avLst/>
          </a:prstGeom>
          <a:noFill/>
        </p:spPr>
        <p:txBody>
          <a:bodyPr wrap="square" rtlCol="0">
            <a:spAutoFit/>
          </a:bodyPr>
          <a:lstStyle/>
          <a:p>
            <a:r>
              <a:rPr lang="el-GR" dirty="0" smtClean="0"/>
              <a:t>Σπάνια γυναίκα δέχεται Αποκάλυψη αντίστοιχη μάλιστα του όρους Σινά και μάλιστα στο ναδίρ της ζωής της.</a:t>
            </a:r>
          </a:p>
          <a:p>
            <a:endParaRPr lang="el-GR" dirty="0" smtClean="0"/>
          </a:p>
        </p:txBody>
      </p:sp>
      <p:pic>
        <p:nvPicPr>
          <p:cNvPr id="1026" name="Picture 2"/>
          <p:cNvPicPr>
            <a:picLocks noChangeAspect="1" noChangeArrowheads="1"/>
          </p:cNvPicPr>
          <p:nvPr/>
        </p:nvPicPr>
        <p:blipFill>
          <a:blip r:embed="rId3" cstate="print"/>
          <a:srcRect/>
          <a:stretch>
            <a:fillRect/>
          </a:stretch>
        </p:blipFill>
        <p:spPr bwMode="auto">
          <a:xfrm>
            <a:off x="4860032" y="764704"/>
            <a:ext cx="4005125" cy="29523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03575" y="0"/>
            <a:ext cx="2736850" cy="2028825"/>
          </a:xfrm>
          <a:prstGeom prst="rect">
            <a:avLst/>
          </a:prstGeom>
          <a:noFill/>
          <a:ln w="9525">
            <a:noFill/>
            <a:miter lim="800000"/>
            <a:headEnd/>
            <a:tailEnd/>
          </a:ln>
        </p:spPr>
      </p:pic>
      <p:sp>
        <p:nvSpPr>
          <p:cNvPr id="3" name="2 - TextBox"/>
          <p:cNvSpPr txBox="1">
            <a:spLocks noChangeArrowheads="1"/>
          </p:cNvSpPr>
          <p:nvPr/>
        </p:nvSpPr>
        <p:spPr bwMode="auto">
          <a:xfrm>
            <a:off x="0" y="2057400"/>
            <a:ext cx="9143999" cy="5293757"/>
          </a:xfrm>
          <a:prstGeom prst="rect">
            <a:avLst/>
          </a:prstGeom>
          <a:noFill/>
          <a:ln w="9525">
            <a:noFill/>
            <a:miter lim="800000"/>
            <a:headEnd/>
            <a:tailEnd/>
          </a:ln>
        </p:spPr>
        <p:txBody>
          <a:bodyPr wrap="square">
            <a:spAutoFit/>
          </a:bodyPr>
          <a:lstStyle/>
          <a:p>
            <a:pPr marL="342900" indent="-342900" algn="just">
              <a:buFont typeface="Arial" charset="0"/>
              <a:buChar char="•"/>
            </a:pPr>
            <a:r>
              <a:rPr lang="el-GR" sz="1600" dirty="0" smtClean="0">
                <a:latin typeface="Franklin Gothic Book" pitchFamily="34" charset="0"/>
              </a:rPr>
              <a:t>Προφήτισσες  αναδεικνύονται και </a:t>
            </a:r>
            <a:r>
              <a:rPr lang="el-GR" sz="1600" b="1" dirty="0" smtClean="0">
                <a:latin typeface="Franklin Gothic Book" pitchFamily="34" charset="0"/>
              </a:rPr>
              <a:t>στην Καινή Διαθήκη (ιδιαίτερα στο Δίτομο Έργο του Λουκά </a:t>
            </a:r>
            <a:r>
              <a:rPr lang="el-GR" sz="1600" b="1" i="1" dirty="0" smtClean="0">
                <a:latin typeface="Franklin Gothic Book" pitchFamily="34" charset="0"/>
              </a:rPr>
              <a:t>Προς </a:t>
            </a:r>
            <a:r>
              <a:rPr lang="el-GR" sz="1600" b="1" i="1" dirty="0" err="1" smtClean="0">
                <a:latin typeface="Franklin Gothic Book" pitchFamily="34" charset="0"/>
              </a:rPr>
              <a:t>Θεόφιλον</a:t>
            </a:r>
            <a:r>
              <a:rPr lang="el-GR" sz="1600" b="1" dirty="0" smtClean="0">
                <a:latin typeface="Franklin Gothic Book" pitchFamily="34" charset="0"/>
              </a:rPr>
              <a:t>)</a:t>
            </a:r>
            <a:r>
              <a:rPr lang="el-GR" sz="1600" dirty="0" smtClean="0">
                <a:latin typeface="Franklin Gothic Book" pitchFamily="34" charset="0"/>
              </a:rPr>
              <a:t>, και μάλιστα πάλι σε μεταβατικά-κομβικά σημεία όταν ανατέλλει η Βασιλεία του Θεού: στην </a:t>
            </a:r>
            <a:r>
              <a:rPr lang="el-GR" sz="1600" i="1" dirty="0" err="1" smtClean="0">
                <a:latin typeface="Franklin Gothic Book" pitchFamily="34" charset="0"/>
              </a:rPr>
              <a:t>Πρωτοϊστορία</a:t>
            </a:r>
            <a:r>
              <a:rPr lang="el-GR" sz="1600" dirty="0" smtClean="0">
                <a:latin typeface="Franklin Gothic Book" pitchFamily="34" charset="0"/>
              </a:rPr>
              <a:t> του Ιησού αλλά και της Εκκλησίας (την Πεντηκοστή). Η Άννα από τη φυλή Ασήρ  που αναγνωρίζει στο βρέφος Ιησού τον αναμενόμενο Μεσσία. Η ηλικία 84 (7*12) συμβολίζει την πληρότητα πολλαπλασιασμένη επί τον αριθμό των δώδεκα φυλών. Η ώρα της σύναξης του διασκορπισμένου </a:t>
            </a:r>
            <a:r>
              <a:rPr lang="el-GR" sz="1600" dirty="0" err="1" smtClean="0">
                <a:latin typeface="Franklin Gothic Book" pitchFamily="34" charset="0"/>
              </a:rPr>
              <a:t>Δωδεκάφυλου</a:t>
            </a:r>
            <a:r>
              <a:rPr lang="el-GR" sz="1600" dirty="0" smtClean="0">
                <a:latin typeface="Franklin Gothic Book" pitchFamily="34" charset="0"/>
              </a:rPr>
              <a:t> έφτασε. Αναγνωρίζει στο πρόσωπο του βρέφους τον Μεσσία, τον Σωτήρα και πρώτη το διακηρύσσει!</a:t>
            </a:r>
          </a:p>
          <a:p>
            <a:pPr marL="342900" indent="-342900" algn="just">
              <a:buFont typeface="Arial" charset="0"/>
              <a:buChar char="•"/>
            </a:pPr>
            <a:r>
              <a:rPr lang="el-GR" sz="1400" dirty="0" smtClean="0">
                <a:latin typeface="Franklin Gothic Book" pitchFamily="34" charset="0"/>
              </a:rPr>
              <a:t>Η ίδια η Θεοτόκος που δέχεται τον Ευαγγελισμό αυτοαποκαλείται </a:t>
            </a:r>
            <a:r>
              <a:rPr lang="el-GR" sz="1400" i="1" dirty="0" smtClean="0">
                <a:latin typeface="Franklin Gothic Book" pitchFamily="34" charset="0"/>
              </a:rPr>
              <a:t>Δούλη του Κυρίου</a:t>
            </a:r>
            <a:r>
              <a:rPr lang="el-GR" sz="1400" dirty="0" smtClean="0">
                <a:latin typeface="Franklin Gothic Book" pitchFamily="34" charset="0"/>
              </a:rPr>
              <a:t> (</a:t>
            </a:r>
            <a:r>
              <a:rPr lang="el-GR" sz="1400" dirty="0" err="1" smtClean="0">
                <a:latin typeface="Franklin Gothic Book" pitchFamily="34" charset="0"/>
              </a:rPr>
              <a:t>πρβλ</a:t>
            </a:r>
            <a:r>
              <a:rPr lang="el-GR" sz="1400" dirty="0" smtClean="0">
                <a:latin typeface="Franklin Gothic Book" pitchFamily="34" charset="0"/>
              </a:rPr>
              <a:t>. </a:t>
            </a:r>
            <a:r>
              <a:rPr lang="el-GR" sz="1400" dirty="0" err="1" smtClean="0">
                <a:latin typeface="Franklin Gothic Book" pitchFamily="34" charset="0"/>
              </a:rPr>
              <a:t>έβεδ</a:t>
            </a:r>
            <a:r>
              <a:rPr lang="el-GR" sz="1400" dirty="0" smtClean="0">
                <a:latin typeface="Franklin Gothic Book" pitchFamily="34" charset="0"/>
              </a:rPr>
              <a:t> </a:t>
            </a:r>
            <a:r>
              <a:rPr lang="el-GR" sz="1400" dirty="0" err="1" smtClean="0">
                <a:latin typeface="Franklin Gothic Book" pitchFamily="34" charset="0"/>
              </a:rPr>
              <a:t>Γιαχβέ</a:t>
            </a:r>
            <a:r>
              <a:rPr lang="el-GR" sz="1400" dirty="0" smtClean="0">
                <a:latin typeface="Franklin Gothic Book" pitchFamily="34" charset="0"/>
              </a:rPr>
              <a:t>) ενώ με το </a:t>
            </a:r>
            <a:r>
              <a:rPr lang="el-GR" sz="1400" dirty="0" smtClean="0"/>
              <a:t>ριζοσπαστικό </a:t>
            </a:r>
            <a:r>
              <a:rPr lang="el-GR" sz="1400" dirty="0" smtClean="0">
                <a:latin typeface="Franklin Gothic Book" pitchFamily="34" charset="0"/>
              </a:rPr>
              <a:t>άσμα της προαναγγέλλει την ανατροπή των δυναστών, όπως και η </a:t>
            </a:r>
            <a:r>
              <a:rPr lang="el-GR" sz="1400" dirty="0" err="1" smtClean="0">
                <a:latin typeface="Franklin Gothic Book" pitchFamily="34" charset="0"/>
              </a:rPr>
              <a:t>Μιριάμ</a:t>
            </a:r>
            <a:r>
              <a:rPr lang="el-GR" sz="1400" dirty="0" smtClean="0">
                <a:latin typeface="Franklin Gothic Book" pitchFamily="34" charset="0"/>
              </a:rPr>
              <a:t> μετά την Έξοδο </a:t>
            </a:r>
            <a:r>
              <a:rPr lang="el-GR" sz="1400" dirty="0" smtClean="0"/>
              <a:t>(</a:t>
            </a:r>
            <a:r>
              <a:rPr lang="el-GR" sz="1400" dirty="0" err="1" smtClean="0"/>
              <a:t>πρβλ</a:t>
            </a:r>
            <a:r>
              <a:rPr lang="el-GR" sz="1400" dirty="0" smtClean="0"/>
              <a:t>. το άσμα της πληγωμένης πρώην στείρας Άννας στην </a:t>
            </a:r>
            <a:r>
              <a:rPr lang="el-GR" sz="1400" b="1" i="1" dirty="0" smtClean="0"/>
              <a:t>Εισαγωγή</a:t>
            </a:r>
            <a:r>
              <a:rPr lang="el-GR" sz="1400" dirty="0" smtClean="0"/>
              <a:t> Α΄ </a:t>
            </a:r>
            <a:r>
              <a:rPr lang="el-GR" sz="1400" dirty="0" err="1" smtClean="0"/>
              <a:t>Βασ</a:t>
            </a:r>
            <a:r>
              <a:rPr lang="el-GR" sz="1400" dirty="0" smtClean="0"/>
              <a:t>. 2, 1-10)</a:t>
            </a:r>
            <a:r>
              <a:rPr lang="el-GR" sz="1400" dirty="0" smtClean="0">
                <a:latin typeface="Franklin Gothic Book" pitchFamily="34" charset="0"/>
              </a:rPr>
              <a:t>. </a:t>
            </a:r>
            <a:r>
              <a:rPr lang="el-GR" sz="1400" dirty="0" smtClean="0"/>
              <a:t>Ενώ στο πρώτο μέρος του ύμνου της (1, 46-50), η Θεοτόκος υμνεί το </a:t>
            </a:r>
            <a:r>
              <a:rPr lang="el-GR" sz="1400" i="1" dirty="0" smtClean="0"/>
              <a:t>Δυνατό, </a:t>
            </a:r>
            <a:r>
              <a:rPr lang="el-GR" sz="1400" dirty="0" smtClean="0"/>
              <a:t>όπως χαρακτηριστικά ονομάζει τον Κύριο, ως τον προσωπικό της σωτήρα, στο δεύτερο μέρος (1, 51-55) άδει την εσχατολογική επέμβαση του </a:t>
            </a:r>
            <a:r>
              <a:rPr lang="el-GR" sz="1400" dirty="0" err="1" smtClean="0"/>
              <a:t>Γιαχβέ</a:t>
            </a:r>
            <a:r>
              <a:rPr lang="el-GR" sz="1400" dirty="0" smtClean="0"/>
              <a:t> υπέρ του λαού </a:t>
            </a:r>
            <a:r>
              <a:rPr lang="el-GR" sz="1400" cap="all" dirty="0" smtClean="0"/>
              <a:t>τ</a:t>
            </a:r>
            <a:r>
              <a:rPr lang="el-GR" sz="1400" dirty="0" smtClean="0"/>
              <a:t>ου και τη </a:t>
            </a:r>
            <a:r>
              <a:rPr lang="el-GR" sz="1400" i="1" dirty="0" smtClean="0"/>
              <a:t>δημιουργία του κράτους</a:t>
            </a:r>
            <a:r>
              <a:rPr lang="el-GR" sz="1400" dirty="0" smtClean="0"/>
              <a:t> </a:t>
            </a:r>
            <a:r>
              <a:rPr lang="el-GR" sz="1400" cap="all" dirty="0" smtClean="0"/>
              <a:t>τ</a:t>
            </a:r>
            <a:r>
              <a:rPr lang="el-GR" sz="1400" dirty="0" smtClean="0"/>
              <a:t>ου, ωσάν αυτά να έχουν ήδη επιτευχθεί. </a:t>
            </a:r>
            <a:r>
              <a:rPr lang="el-GR" sz="1400" cap="all" dirty="0" smtClean="0"/>
              <a:t>μ</a:t>
            </a:r>
            <a:r>
              <a:rPr lang="el-GR" sz="1400" dirty="0" smtClean="0"/>
              <a:t>ε την έλευση του Μεσσία, οι υπερήφανοι (στ. 51), οι δυνάστες (στ. 52) και οι </a:t>
            </a:r>
            <a:r>
              <a:rPr lang="el-GR" sz="1400" dirty="0" err="1" smtClean="0"/>
              <a:t>πλουτούντες</a:t>
            </a:r>
            <a:r>
              <a:rPr lang="el-GR" sz="1400" dirty="0" smtClean="0"/>
              <a:t> (στ. 53) ‘</a:t>
            </a:r>
            <a:r>
              <a:rPr lang="el-GR" sz="1400" dirty="0" err="1" smtClean="0"/>
              <a:t>εξαποστέλλονται</a:t>
            </a:r>
            <a:r>
              <a:rPr lang="el-GR" sz="1400" dirty="0" smtClean="0"/>
              <a:t> κενοί’ και δίνουν τη θέση τους στους φοβούμενους το Θεό (στ. 50), στους ταπεινούς (στ. 52) και στους </a:t>
            </a:r>
            <a:r>
              <a:rPr lang="el-GR" sz="1400" dirty="0" err="1" smtClean="0"/>
              <a:t>πεινώντες</a:t>
            </a:r>
            <a:r>
              <a:rPr lang="el-GR" sz="1400" dirty="0" smtClean="0"/>
              <a:t> (στ. 53). Η ανατολή της εσχατολογικής εποχής παρουσιάζεται, έτσι, να συνεπάγεται την ανατροπή των υφιστάμενων πολιτικών και κοινωνικών σχέσεων υποταγής. </a:t>
            </a:r>
            <a:endParaRPr lang="el-GR" sz="1400" dirty="0" smtClean="0">
              <a:latin typeface="Franklin Gothic Book" pitchFamily="34" charset="0"/>
            </a:endParaRPr>
          </a:p>
          <a:p>
            <a:pPr marL="342900" indent="-342900" algn="just">
              <a:buFont typeface="Arial" charset="0"/>
              <a:buChar char="•"/>
            </a:pPr>
            <a:r>
              <a:rPr lang="el-GR" sz="1400" b="1" dirty="0" smtClean="0">
                <a:latin typeface="Franklin Gothic Book" pitchFamily="34" charset="0"/>
              </a:rPr>
              <a:t>Το </a:t>
            </a:r>
            <a:r>
              <a:rPr lang="el-GR" sz="1400" b="1" dirty="0" err="1" smtClean="0">
                <a:latin typeface="Franklin Gothic Book" pitchFamily="34" charset="0"/>
              </a:rPr>
              <a:t>Άγ</a:t>
            </a:r>
            <a:r>
              <a:rPr lang="el-GR" sz="1400" b="1" dirty="0" smtClean="0">
                <a:latin typeface="Franklin Gothic Book" pitchFamily="34" charset="0"/>
              </a:rPr>
              <a:t>. Πνεύμα κατά την Πεντηκοστή μέσω του σφοδρού ανέμου, της φωτιάς και του σεισμού (</a:t>
            </a:r>
            <a:r>
              <a:rPr lang="el-GR" sz="1400" b="1" dirty="0" err="1" smtClean="0">
                <a:latin typeface="Franklin Gothic Book" pitchFamily="34" charset="0"/>
              </a:rPr>
              <a:t>Πρ</a:t>
            </a:r>
            <a:r>
              <a:rPr lang="el-GR" sz="1400" b="1" dirty="0" smtClean="0">
                <a:latin typeface="Franklin Gothic Book" pitchFamily="34" charset="0"/>
              </a:rPr>
              <a:t>. 2-4) </a:t>
            </a:r>
            <a:r>
              <a:rPr lang="el-GR" sz="1400" b="1" i="1" dirty="0" smtClean="0">
                <a:latin typeface="Franklin Gothic Book" pitchFamily="34" charset="0"/>
              </a:rPr>
              <a:t>πληρώνει</a:t>
            </a:r>
            <a:r>
              <a:rPr lang="el-GR" sz="1400" b="1" dirty="0" smtClean="0">
                <a:latin typeface="Franklin Gothic Book" pitchFamily="34" charset="0"/>
              </a:rPr>
              <a:t> όχι μόνον τους Δώδεκα αλλά 120 άνδρες και γυναίκες, εκπληρώνοντας την Προφητεία του </a:t>
            </a:r>
            <a:r>
              <a:rPr lang="el-GR" sz="1400" b="1" dirty="0" err="1" smtClean="0">
                <a:latin typeface="Franklin Gothic Book" pitchFamily="34" charset="0"/>
              </a:rPr>
              <a:t>Ιωήλ</a:t>
            </a:r>
            <a:r>
              <a:rPr lang="el-GR" sz="1400" b="1" dirty="0" smtClean="0">
                <a:latin typeface="Franklin Gothic Book" pitchFamily="34" charset="0"/>
              </a:rPr>
              <a:t>  3, 1-5  (Ο’)</a:t>
            </a:r>
          </a:p>
          <a:p>
            <a:pPr marL="342900" indent="-342900"/>
            <a:r>
              <a:rPr lang="el-GR" dirty="0" smtClean="0">
                <a:latin typeface="Franklin Gothic Book" pitchFamily="34" charset="0"/>
              </a:rPr>
              <a:t> </a:t>
            </a:r>
          </a:p>
          <a:p>
            <a:pPr marL="342900" indent="-342900"/>
            <a:endParaRPr lang="el-GR" dirty="0" smtClean="0">
              <a:latin typeface="Franklin Gothic Book" pitchFamily="34" charset="0"/>
            </a:endParaRPr>
          </a:p>
          <a:p>
            <a:pPr marL="342900" indent="-342900"/>
            <a:endParaRPr lang="el-GR" dirty="0" smtClean="0">
              <a:latin typeface="Franklin Gothic Book" pitchFamily="34" charset="0"/>
            </a:endParaRPr>
          </a:p>
          <a:p>
            <a:pPr marL="342900" indent="-342900">
              <a:buAutoNum type="arabicPlain" startAt="16"/>
            </a:pPr>
            <a:endParaRPr lang="el-GR" dirty="0">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 Πίνακας"/>
          <p:cNvGraphicFramePr>
            <a:graphicFrameLocks noGrp="1"/>
          </p:cNvGraphicFramePr>
          <p:nvPr/>
        </p:nvGraphicFramePr>
        <p:xfrm>
          <a:off x="179512" y="249919"/>
          <a:ext cx="8964488" cy="10057782"/>
        </p:xfrm>
        <a:graphic>
          <a:graphicData uri="http://schemas.openxmlformats.org/drawingml/2006/table">
            <a:tbl>
              <a:tblPr>
                <a:tableStyleId>{35758FB7-9AC5-4552-8A53-C91805E547FA}</a:tableStyleId>
              </a:tblPr>
              <a:tblGrid>
                <a:gridCol w="4752528"/>
                <a:gridCol w="4211960"/>
              </a:tblGrid>
              <a:tr h="442777">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1200" b="0" i="1" u="none" strike="noStrike" cap="none" normalizeH="0" baseline="0" dirty="0" err="1" smtClean="0">
                          <a:ln>
                            <a:noFill/>
                          </a:ln>
                          <a:solidFill>
                            <a:schemeClr val="tx1"/>
                          </a:solidFill>
                          <a:effectLst/>
                          <a:latin typeface="+mj-lt"/>
                          <a:cs typeface="Times New Roman" pitchFamily="18" charset="0"/>
                        </a:rPr>
                        <a:t>Γέν</a:t>
                      </a:r>
                      <a:r>
                        <a:rPr kumimoji="0" lang="el-GR" sz="1200" b="0" i="1" u="none" strike="noStrike" cap="none" normalizeH="0" baseline="0" dirty="0" smtClean="0">
                          <a:ln>
                            <a:noFill/>
                          </a:ln>
                          <a:solidFill>
                            <a:schemeClr val="tx1"/>
                          </a:solidFill>
                          <a:effectLst/>
                          <a:latin typeface="+mj-lt"/>
                          <a:cs typeface="Times New Roman" pitchFamily="18" charset="0"/>
                        </a:rPr>
                        <a:t>. 21       </a:t>
                      </a:r>
                      <a:r>
                        <a:rPr kumimoji="0" lang="el-GR" sz="1200" b="1" i="1" u="sng" strike="noStrike" cap="none" normalizeH="0" baseline="0" dirty="0" smtClean="0">
                          <a:ln>
                            <a:noFill/>
                          </a:ln>
                          <a:solidFill>
                            <a:schemeClr val="tx1"/>
                          </a:solidFill>
                          <a:effectLst/>
                          <a:latin typeface="+mj-lt"/>
                          <a:cs typeface="Times New Roman" pitchFamily="18" charset="0"/>
                        </a:rPr>
                        <a:t>ΠΑΡΑΛΛΗΛΟΤΗΤΑ ΤΗΣ «ΘΥΣΙΑΣ» ΤΟΥ ΓΙΟΥ ΤΗΣ ΑΓΑΡ ΚΑΙ ΤΟΥ  ΙΣΑΑΚ  </a:t>
                      </a:r>
                      <a:r>
                        <a:rPr kumimoji="0" lang="el-GR" sz="1200" b="0" i="1" u="none" strike="noStrike" cap="none" normalizeH="0" baseline="0" dirty="0" err="1" smtClean="0">
                          <a:ln>
                            <a:noFill/>
                          </a:ln>
                          <a:solidFill>
                            <a:schemeClr val="tx1"/>
                          </a:solidFill>
                          <a:effectLst/>
                          <a:latin typeface="+mj-lt"/>
                          <a:cs typeface="Times New Roman" pitchFamily="18" charset="0"/>
                        </a:rPr>
                        <a:t>Γέν</a:t>
                      </a:r>
                      <a:r>
                        <a:rPr kumimoji="0" lang="el-GR" sz="1200" b="0" i="1" u="none" strike="noStrike" cap="none" normalizeH="0" baseline="0" dirty="0" smtClean="0">
                          <a:ln>
                            <a:noFill/>
                          </a:ln>
                          <a:solidFill>
                            <a:schemeClr val="tx1"/>
                          </a:solidFill>
                          <a:effectLst/>
                          <a:latin typeface="+mj-lt"/>
                          <a:cs typeface="Times New Roman" pitchFamily="18" charset="0"/>
                        </a:rPr>
                        <a:t>. 22</a:t>
                      </a:r>
                    </a:p>
                  </a:txBody>
                  <a:tcPr marL="61784" marR="61784" marT="0" marB="0" horzOverflow="overflow"/>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r h="1111085">
                <a:tc>
                  <a:txBody>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lang="el-GR" sz="1200" kern="1200" dirty="0" smtClean="0">
                          <a:solidFill>
                            <a:schemeClr val="dk1"/>
                          </a:solidFill>
                          <a:latin typeface="+mn-lt"/>
                          <a:ea typeface="+mn-ea"/>
                          <a:cs typeface="+mn-cs"/>
                        </a:rPr>
                        <a:t>9 Μια μέρα η </a:t>
                      </a:r>
                      <a:r>
                        <a:rPr lang="el-GR" sz="1200" kern="1200" dirty="0" err="1" smtClean="0">
                          <a:solidFill>
                            <a:schemeClr val="dk1"/>
                          </a:solidFill>
                          <a:latin typeface="+mn-lt"/>
                          <a:ea typeface="+mn-ea"/>
                          <a:cs typeface="+mn-cs"/>
                        </a:rPr>
                        <a:t>Σάρρα</a:t>
                      </a:r>
                      <a:r>
                        <a:rPr lang="el-GR" sz="1200" kern="1200" dirty="0" smtClean="0">
                          <a:solidFill>
                            <a:schemeClr val="dk1"/>
                          </a:solidFill>
                          <a:latin typeface="+mn-lt"/>
                          <a:ea typeface="+mn-ea"/>
                          <a:cs typeface="+mn-cs"/>
                        </a:rPr>
                        <a:t> είδε το γιο που γέννησε στον Αβραάμ η Άγαρ, η Αιγύπτια, </a:t>
                      </a:r>
                      <a:r>
                        <a:rPr lang="el-GR" sz="1200" i="1" kern="1200" dirty="0" smtClean="0">
                          <a:solidFill>
                            <a:schemeClr val="dk1"/>
                          </a:solidFill>
                          <a:latin typeface="+mn-lt"/>
                          <a:ea typeface="+mn-ea"/>
                          <a:cs typeface="+mn-cs"/>
                        </a:rPr>
                        <a:t>να παίζει</a:t>
                      </a:r>
                      <a:r>
                        <a:rPr lang="el-GR" sz="1200" kern="1200" dirty="0" smtClean="0">
                          <a:solidFill>
                            <a:schemeClr val="dk1"/>
                          </a:solidFill>
                          <a:latin typeface="+mn-lt"/>
                          <a:ea typeface="+mn-ea"/>
                          <a:cs typeface="+mn-cs"/>
                        </a:rPr>
                        <a:t>/ή κατά τους Ο’ </a:t>
                      </a:r>
                      <a:r>
                        <a:rPr lang="el-GR" sz="1200" i="1" kern="1200" dirty="0" smtClean="0">
                          <a:solidFill>
                            <a:schemeClr val="dk1"/>
                          </a:solidFill>
                          <a:latin typeface="+mn-lt"/>
                          <a:ea typeface="+mn-ea"/>
                          <a:cs typeface="+mn-cs"/>
                        </a:rPr>
                        <a:t>να κοροϊδεύει </a:t>
                      </a:r>
                      <a:r>
                        <a:rPr lang="el-GR" sz="1200" kern="1200" dirty="0" smtClean="0">
                          <a:solidFill>
                            <a:schemeClr val="dk1"/>
                          </a:solidFill>
                          <a:latin typeface="+mn-lt"/>
                          <a:ea typeface="+mn-ea"/>
                          <a:cs typeface="+mn-cs"/>
                        </a:rPr>
                        <a:t>(</a:t>
                      </a:r>
                      <a:r>
                        <a:rPr lang="en-US" sz="1200" kern="1200" dirty="0" err="1" smtClean="0">
                          <a:solidFill>
                            <a:schemeClr val="dk1"/>
                          </a:solidFill>
                          <a:latin typeface="+mn-lt"/>
                          <a:ea typeface="+mn-ea"/>
                          <a:cs typeface="+mn-cs"/>
                        </a:rPr>
                        <a:t>sahaq</a:t>
                      </a:r>
                      <a:r>
                        <a:rPr lang="en-US" sz="1200" kern="1200" dirty="0" smtClean="0">
                          <a:solidFill>
                            <a:schemeClr val="dk1"/>
                          </a:solidFill>
                          <a:latin typeface="+mn-lt"/>
                          <a:ea typeface="+mn-ea"/>
                          <a:cs typeface="+mn-cs"/>
                        </a:rPr>
                        <a:t>)</a:t>
                      </a:r>
                      <a:r>
                        <a:rPr lang="el-GR" sz="1200" kern="1200" baseline="0" dirty="0" smtClean="0">
                          <a:solidFill>
                            <a:schemeClr val="dk1"/>
                          </a:solidFill>
                          <a:latin typeface="+mn-lt"/>
                          <a:ea typeface="+mn-ea"/>
                          <a:cs typeface="+mn-cs"/>
                        </a:rPr>
                        <a:t> τον Ισαάκ (</a:t>
                      </a:r>
                      <a:r>
                        <a:rPr lang="en-US" sz="1200" kern="1200" baseline="0" dirty="0" err="1" smtClean="0">
                          <a:solidFill>
                            <a:schemeClr val="dk1"/>
                          </a:solidFill>
                          <a:latin typeface="+mn-lt"/>
                          <a:ea typeface="+mn-ea"/>
                          <a:cs typeface="+mn-cs"/>
                        </a:rPr>
                        <a:t>jishaq</a:t>
                      </a:r>
                      <a:r>
                        <a:rPr lang="en-US" sz="1200" kern="1200" baseline="0" dirty="0" smtClean="0">
                          <a:solidFill>
                            <a:schemeClr val="dk1"/>
                          </a:solidFill>
                          <a:latin typeface="+mn-lt"/>
                          <a:ea typeface="+mn-ea"/>
                          <a:cs typeface="+mn-cs"/>
                        </a:rPr>
                        <a:t> </a:t>
                      </a:r>
                      <a:r>
                        <a:rPr lang="el-GR" sz="1200" kern="1200" baseline="0" dirty="0" smtClean="0">
                          <a:solidFill>
                            <a:schemeClr val="dk1"/>
                          </a:solidFill>
                          <a:latin typeface="+mn-lt"/>
                          <a:ea typeface="+mn-ea"/>
                          <a:cs typeface="+mn-cs"/>
                        </a:rPr>
                        <a:t>σημαίνει γέλιο)</a:t>
                      </a:r>
                      <a:r>
                        <a:rPr lang="el-GR" sz="1200" kern="1200" dirty="0" smtClean="0">
                          <a:solidFill>
                            <a:schemeClr val="dk1"/>
                          </a:solidFill>
                          <a:latin typeface="+mn-lt"/>
                          <a:ea typeface="+mn-ea"/>
                          <a:cs typeface="+mn-cs"/>
                        </a:rPr>
                        <a:t>. Και είπε στον Αβραάμ: «</a:t>
                      </a:r>
                      <a:r>
                        <a:rPr lang="el-GR" sz="1200" b="1" kern="1200" dirty="0" smtClean="0">
                          <a:solidFill>
                            <a:schemeClr val="dk1"/>
                          </a:solidFill>
                          <a:latin typeface="+mn-lt"/>
                          <a:ea typeface="+mn-ea"/>
                          <a:cs typeface="+mn-cs"/>
                        </a:rPr>
                        <a:t>Δίωξε αυτή τη δούλα και το παιδί </a:t>
                      </a:r>
                      <a:r>
                        <a:rPr lang="el-GR" sz="1200" b="1" i="1" kern="1200" dirty="0" smtClean="0">
                          <a:solidFill>
                            <a:srgbClr val="C00000"/>
                          </a:solidFill>
                          <a:latin typeface="+mn-lt"/>
                          <a:ea typeface="+mn-ea"/>
                          <a:cs typeface="+mn-cs"/>
                        </a:rPr>
                        <a:t>της</a:t>
                      </a:r>
                      <a:r>
                        <a:rPr lang="el-GR" sz="1200" kern="1200" dirty="0" smtClean="0">
                          <a:solidFill>
                            <a:schemeClr val="dk1"/>
                          </a:solidFill>
                          <a:latin typeface="+mn-lt"/>
                          <a:ea typeface="+mn-ea"/>
                          <a:cs typeface="+mn-cs"/>
                        </a:rPr>
                        <a:t>, γιατί το παιδί </a:t>
                      </a:r>
                      <a:r>
                        <a:rPr lang="el-GR" sz="1200" b="1" i="1" kern="1200" dirty="0" err="1" smtClean="0">
                          <a:solidFill>
                            <a:srgbClr val="C00000"/>
                          </a:solidFill>
                          <a:latin typeface="+mn-lt"/>
                          <a:ea typeface="+mn-ea"/>
                          <a:cs typeface="+mn-cs"/>
                        </a:rPr>
                        <a:t>αυτηνής</a:t>
                      </a:r>
                      <a:r>
                        <a:rPr lang="en-US" sz="1200" b="1" i="1" kern="1200" dirty="0" smtClean="0">
                          <a:solidFill>
                            <a:srgbClr val="C00000"/>
                          </a:solidFill>
                          <a:latin typeface="+mn-lt"/>
                          <a:ea typeface="+mn-ea"/>
                          <a:cs typeface="+mn-cs"/>
                        </a:rPr>
                        <a:t> (!)</a:t>
                      </a:r>
                      <a:r>
                        <a:rPr lang="el-GR" sz="1200" kern="1200" dirty="0" smtClean="0">
                          <a:solidFill>
                            <a:schemeClr val="dk1"/>
                          </a:solidFill>
                          <a:latin typeface="+mn-lt"/>
                          <a:ea typeface="+mn-ea"/>
                          <a:cs typeface="+mn-cs"/>
                        </a:rPr>
                        <a:t> δεν πρέπει να κληρονομήσει </a:t>
                      </a:r>
                      <a:r>
                        <a:rPr lang="el-GR" sz="1200" b="1" kern="1200" dirty="0" smtClean="0">
                          <a:solidFill>
                            <a:schemeClr val="dk1"/>
                          </a:solidFill>
                          <a:latin typeface="+mn-lt"/>
                          <a:ea typeface="+mn-ea"/>
                          <a:cs typeface="+mn-cs"/>
                        </a:rPr>
                        <a:t>μαζί με το γιο ΜΟΥ</a:t>
                      </a:r>
                      <a:r>
                        <a:rPr lang="el-GR" sz="1200" kern="1200" dirty="0" smtClean="0">
                          <a:solidFill>
                            <a:schemeClr val="dk1"/>
                          </a:solidFill>
                          <a:latin typeface="+mn-lt"/>
                          <a:ea typeface="+mn-ea"/>
                          <a:cs typeface="+mn-cs"/>
                        </a:rPr>
                        <a:t>, τον Ισαάκ». </a:t>
                      </a:r>
                      <a:r>
                        <a:rPr lang="el-GR" sz="1200" i="1" kern="1200" dirty="0" smtClean="0">
                          <a:solidFill>
                            <a:schemeClr val="dk1"/>
                          </a:solidFill>
                          <a:latin typeface="+mn-lt"/>
                          <a:ea typeface="+mn-ea"/>
                          <a:cs typeface="+mn-cs"/>
                        </a:rPr>
                        <a:t>Σημ.</a:t>
                      </a:r>
                      <a:r>
                        <a:rPr lang="el-GR" sz="1200" i="1" kern="1200" baseline="0" dirty="0" smtClean="0">
                          <a:solidFill>
                            <a:schemeClr val="dk1"/>
                          </a:solidFill>
                          <a:latin typeface="+mn-lt"/>
                          <a:ea typeface="+mn-ea"/>
                          <a:cs typeface="+mn-cs"/>
                        </a:rPr>
                        <a:t> </a:t>
                      </a:r>
                      <a:r>
                        <a:rPr lang="el-GR" sz="1200" kern="1200" baseline="0" dirty="0" smtClean="0">
                          <a:solidFill>
                            <a:schemeClr val="dk1"/>
                          </a:solidFill>
                          <a:latin typeface="+mn-lt"/>
                          <a:ea typeface="+mn-ea"/>
                          <a:cs typeface="+mn-cs"/>
                        </a:rPr>
                        <a:t>Για τη </a:t>
                      </a:r>
                      <a:r>
                        <a:rPr lang="el-GR" sz="1200" kern="1200" baseline="0" dirty="0" err="1" smtClean="0">
                          <a:solidFill>
                            <a:schemeClr val="dk1"/>
                          </a:solidFill>
                          <a:latin typeface="+mn-lt"/>
                          <a:ea typeface="+mn-ea"/>
                          <a:cs typeface="+mn-cs"/>
                        </a:rPr>
                        <a:t>Σάρρα</a:t>
                      </a:r>
                      <a:r>
                        <a:rPr lang="el-GR" sz="1200" kern="1200" baseline="0" dirty="0" smtClean="0">
                          <a:solidFill>
                            <a:schemeClr val="dk1"/>
                          </a:solidFill>
                          <a:latin typeface="+mn-lt"/>
                          <a:ea typeface="+mn-ea"/>
                          <a:cs typeface="+mn-cs"/>
                        </a:rPr>
                        <a:t> ΚΑΙ ΑΥΤΉ ΚΑΙ Ο ΓΙΟΣ ΤΗΣ (που είναι όμως ΠΡΩΤΟΤΟΚΟΣ) δεν έχουν όνομα!</a:t>
                      </a:r>
                      <a:r>
                        <a:rPr lang="el-GR" sz="1200" b="1" kern="1200" baseline="30000" dirty="0" smtClean="0">
                          <a:solidFill>
                            <a:schemeClr val="dk1"/>
                          </a:solidFill>
                          <a:latin typeface="+mn-lt"/>
                          <a:ea typeface="+mn-ea"/>
                          <a:cs typeface="+mn-cs"/>
                        </a:rPr>
                        <a:t>14</a:t>
                      </a:r>
                      <a:r>
                        <a:rPr lang="el-GR" sz="1200" b="1" kern="1200" dirty="0" smtClean="0">
                          <a:solidFill>
                            <a:schemeClr val="dk1"/>
                          </a:solidFill>
                          <a:latin typeface="+mn-lt"/>
                          <a:ea typeface="+mn-ea"/>
                          <a:cs typeface="+mn-cs"/>
                        </a:rPr>
                        <a:t>Την άλλη μέρα σηκώθηκε ο Αβραάμ</a:t>
                      </a:r>
                      <a:r>
                        <a:rPr lang="el-GR" sz="1200" kern="1200" dirty="0" smtClean="0">
                          <a:solidFill>
                            <a:schemeClr val="dk1"/>
                          </a:solidFill>
                          <a:latin typeface="+mn-lt"/>
                          <a:ea typeface="+mn-ea"/>
                          <a:cs typeface="+mn-cs"/>
                        </a:rPr>
                        <a:t>, πήρε ψωμί κι ένα ασκί νερό (ΕΝΏ ΤΟ ΒΡΑΔΥ ΕΊΧΕ ΔΙΟΡΓΑΝΩΘΕΙ ΠΛΟΥΣΙΟ ΔΕΙΠΝΟ ΚΑΤΆ ΤΟΝ ΑΠΟΓΑΛΑΚΤΙΣΜΟ ΤΟΥ ΙΣΑΑΚ)  και τα έδωσε στην Άγαρ. </a:t>
                      </a:r>
                      <a:r>
                        <a:rPr lang="el-GR" sz="1200" b="1" kern="1200" dirty="0" smtClean="0">
                          <a:solidFill>
                            <a:schemeClr val="dk1"/>
                          </a:solidFill>
                          <a:latin typeface="+mn-lt"/>
                          <a:ea typeface="+mn-ea"/>
                          <a:cs typeface="+mn-cs"/>
                        </a:rPr>
                        <a:t>Έβαλε</a:t>
                      </a:r>
                      <a:r>
                        <a:rPr lang="el-GR" sz="1200" kern="1200" dirty="0" smtClean="0">
                          <a:solidFill>
                            <a:schemeClr val="dk1"/>
                          </a:solidFill>
                          <a:latin typeface="+mn-lt"/>
                          <a:ea typeface="+mn-ea"/>
                          <a:cs typeface="+mn-cs"/>
                        </a:rPr>
                        <a:t> στους </a:t>
                      </a:r>
                      <a:r>
                        <a:rPr lang="el-GR" sz="1200" b="1" kern="1200" dirty="0" smtClean="0">
                          <a:solidFill>
                            <a:schemeClr val="dk1"/>
                          </a:solidFill>
                          <a:latin typeface="+mn-lt"/>
                          <a:ea typeface="+mn-ea"/>
                          <a:cs typeface="+mn-cs"/>
                        </a:rPr>
                        <a:t>ώμους</a:t>
                      </a:r>
                      <a:r>
                        <a:rPr lang="el-GR" sz="1200" kern="1200" dirty="0" smtClean="0">
                          <a:solidFill>
                            <a:schemeClr val="dk1"/>
                          </a:solidFill>
                          <a:latin typeface="+mn-lt"/>
                          <a:ea typeface="+mn-ea"/>
                          <a:cs typeface="+mn-cs"/>
                        </a:rPr>
                        <a:t> της το παιδί και την έδιωξε. Εκείνη έφυγε (ΧΩΡΙΣ ΤΗ ΒΟΥΛΗΣΗ</a:t>
                      </a:r>
                      <a:r>
                        <a:rPr lang="el-GR" sz="1200" kern="1200" baseline="0" dirty="0" smtClean="0">
                          <a:solidFill>
                            <a:schemeClr val="dk1"/>
                          </a:solidFill>
                          <a:latin typeface="+mn-lt"/>
                          <a:ea typeface="+mn-ea"/>
                          <a:cs typeface="+mn-cs"/>
                        </a:rPr>
                        <a:t> ΤΗΣ ΌΠΩΣ ΤΗΝ ΠΡΩΤΗ ΦΟΡΑ)</a:t>
                      </a:r>
                      <a:r>
                        <a:rPr lang="el-GR" sz="1200" kern="1200" dirty="0" smtClean="0">
                          <a:solidFill>
                            <a:schemeClr val="dk1"/>
                          </a:solidFill>
                          <a:latin typeface="+mn-lt"/>
                          <a:ea typeface="+mn-ea"/>
                          <a:cs typeface="+mn-cs"/>
                        </a:rPr>
                        <a:t> και περιπλανιόταν στην έρημο της </a:t>
                      </a:r>
                      <a:r>
                        <a:rPr lang="el-GR" sz="1200" kern="1200" dirty="0" err="1" smtClean="0">
                          <a:solidFill>
                            <a:schemeClr val="dk1"/>
                          </a:solidFill>
                          <a:latin typeface="+mn-lt"/>
                          <a:ea typeface="+mn-ea"/>
                          <a:cs typeface="+mn-cs"/>
                        </a:rPr>
                        <a:t>Βέερ</a:t>
                      </a:r>
                      <a:r>
                        <a:rPr lang="el-GR" sz="1200" kern="1200" dirty="0" smtClean="0">
                          <a:solidFill>
                            <a:schemeClr val="dk1"/>
                          </a:solidFill>
                          <a:latin typeface="+mn-lt"/>
                          <a:ea typeface="+mn-ea"/>
                          <a:cs typeface="+mn-cs"/>
                        </a:rPr>
                        <a:t>-Σεβά. ΌΤΑΝ ΤΟ ΝΕΡΌ ΤΕΛΕΊΩΣΕ ΤΟ ΈΒΑΛΕ</a:t>
                      </a:r>
                      <a:r>
                        <a:rPr lang="el-GR" sz="1200" kern="1200" baseline="0" dirty="0" smtClean="0">
                          <a:solidFill>
                            <a:schemeClr val="dk1"/>
                          </a:solidFill>
                          <a:latin typeface="+mn-lt"/>
                          <a:ea typeface="+mn-ea"/>
                          <a:cs typeface="+mn-cs"/>
                        </a:rPr>
                        <a:t> ΚΑΤΩ ΑΠΌ ΘΑΜΝΟ ΓΙΑ ΑΝ ΠΡΟΤΑΤΕΥΕΤΑΙ ΑΠΌ ΤΟΝ ΗΛΙΟ</a:t>
                      </a:r>
                      <a:r>
                        <a:rPr lang="el-GR" sz="1200" kern="1200" baseline="30000" dirty="0" smtClean="0">
                          <a:solidFill>
                            <a:schemeClr val="dk1"/>
                          </a:solidFill>
                          <a:latin typeface="+mn-lt"/>
                          <a:ea typeface="+mn-ea"/>
                          <a:cs typeface="+mn-cs"/>
                        </a:rPr>
                        <a:t> 16</a:t>
                      </a:r>
                      <a:r>
                        <a:rPr lang="el-GR" sz="1200" kern="1200" dirty="0" smtClean="0">
                          <a:solidFill>
                            <a:schemeClr val="dk1"/>
                          </a:solidFill>
                          <a:latin typeface="+mn-lt"/>
                          <a:ea typeface="+mn-ea"/>
                          <a:cs typeface="+mn-cs"/>
                        </a:rPr>
                        <a:t>κι εκείνη πήγε και κάθισε αντίκρυ σε απόσταση βολής τόξου, γιατί δεν μπορούσε να βλέπει το παιδί της (17 χρονών!) να πεθαίνει. Καθόταν, λοιπόν, εκεί και έκλαιγε με γοερές κραυγές.</a:t>
                      </a:r>
                      <a:r>
                        <a:rPr lang="el-GR" sz="1200" kern="1200" baseline="0" dirty="0" smtClean="0">
                          <a:solidFill>
                            <a:schemeClr val="dk1"/>
                          </a:solidFill>
                          <a:latin typeface="+mn-lt"/>
                          <a:ea typeface="+mn-ea"/>
                          <a:cs typeface="+mn-cs"/>
                        </a:rPr>
                        <a:t> </a:t>
                      </a:r>
                      <a:r>
                        <a:rPr lang="el-GR" sz="1200" b="1" kern="1200" dirty="0" smtClean="0">
                          <a:solidFill>
                            <a:schemeClr val="dk1"/>
                          </a:solidFill>
                          <a:latin typeface="+mn-lt"/>
                          <a:ea typeface="+mn-ea"/>
                          <a:cs typeface="+mn-cs"/>
                        </a:rPr>
                        <a:t>Ο Θεός όμως άκουσε τις φωνές του παιδιού, κι ένας άγγελος Θεού φώναξε στην Άγαρ από τον ουρανό και της είπε: «Τι σου συμβαίνει Άγαρ; Μη φοβάσαι! </a:t>
                      </a:r>
                      <a:r>
                        <a:rPr lang="el-GR" sz="1200" kern="1200" dirty="0" smtClean="0">
                          <a:solidFill>
                            <a:schemeClr val="dk1"/>
                          </a:solidFill>
                          <a:latin typeface="+mn-lt"/>
                          <a:ea typeface="+mn-ea"/>
                          <a:cs typeface="+mn-cs"/>
                        </a:rPr>
                        <a:t>Ο Θεός άκουσε το παιδί σου που φωνάζει πέρα 'κει. </a:t>
                      </a:r>
                      <a:r>
                        <a:rPr lang="el-GR" sz="1200" kern="1200" baseline="30000" dirty="0" smtClean="0">
                          <a:solidFill>
                            <a:schemeClr val="dk1"/>
                          </a:solidFill>
                          <a:latin typeface="+mn-lt"/>
                          <a:ea typeface="+mn-ea"/>
                          <a:cs typeface="+mn-cs"/>
                        </a:rPr>
                        <a:t>18</a:t>
                      </a:r>
                      <a:r>
                        <a:rPr lang="el-GR" sz="1200" kern="1200" dirty="0" smtClean="0">
                          <a:solidFill>
                            <a:schemeClr val="dk1"/>
                          </a:solidFill>
                          <a:latin typeface="+mn-lt"/>
                          <a:ea typeface="+mn-ea"/>
                          <a:cs typeface="+mn-cs"/>
                        </a:rPr>
                        <a:t> Σήκω, πάρε το παιδί και κράτησε το στην αγκαλιά σου, γιατί απ' αυτό θα κάνω ένα μεγάλο λαό». ΑΠΌ ΠΑΘΗΤΙΚΟΤΗΤΑ Η ΑΓΑΡ ΩΘΕΙΤΑΙ ΣΕ ΕΝΕΡΓΕΙΑ</a:t>
                      </a:r>
                    </a:p>
                    <a:p>
                      <a:pPr marL="0" marR="0" lvl="0" indent="0" algn="just" defTabSz="914400" rtl="0" eaLnBrk="1" fontAlgn="base" latinLnBrk="0" hangingPunct="1">
                        <a:lnSpc>
                          <a:spcPct val="150000"/>
                        </a:lnSpc>
                        <a:spcBef>
                          <a:spcPct val="0"/>
                        </a:spcBef>
                        <a:spcAft>
                          <a:spcPct val="0"/>
                        </a:spcAft>
                        <a:buClrTx/>
                        <a:buSzTx/>
                        <a:buFontTx/>
                        <a:buNone/>
                        <a:tabLst/>
                        <a:defRPr/>
                      </a:pPr>
                      <a:r>
                        <a:rPr lang="el-GR" sz="1200" kern="1200" dirty="0" smtClean="0">
                          <a:solidFill>
                            <a:schemeClr val="dk1"/>
                          </a:solidFill>
                          <a:latin typeface="+mn-lt"/>
                          <a:ea typeface="+mn-ea"/>
                          <a:cs typeface="+mn-cs"/>
                        </a:rPr>
                        <a:t>19 Τότε </a:t>
                      </a:r>
                      <a:r>
                        <a:rPr lang="el-GR" sz="1200" b="1" kern="1200" dirty="0" smtClean="0">
                          <a:solidFill>
                            <a:schemeClr val="dk1"/>
                          </a:solidFill>
                          <a:latin typeface="+mn-lt"/>
                          <a:ea typeface="+mn-ea"/>
                          <a:cs typeface="+mn-cs"/>
                        </a:rPr>
                        <a:t>ο Θεός της άνοιξε τα μάτια και είδε ένα πηγάδι με νερό</a:t>
                      </a:r>
                      <a:r>
                        <a:rPr lang="el-GR" sz="1200" kern="1200" dirty="0" smtClean="0">
                          <a:solidFill>
                            <a:schemeClr val="dk1"/>
                          </a:solidFill>
                          <a:latin typeface="+mn-lt"/>
                          <a:ea typeface="+mn-ea"/>
                          <a:cs typeface="+mn-cs"/>
                        </a:rPr>
                        <a:t>. Πήγε και γέμισε το ασκί της νερό, και έδωσε στο παιδί να πιει. </a:t>
                      </a:r>
                      <a:r>
                        <a:rPr lang="el-GR" sz="1200" kern="1200" baseline="30000" dirty="0" smtClean="0">
                          <a:solidFill>
                            <a:schemeClr val="dk1"/>
                          </a:solidFill>
                          <a:latin typeface="+mn-lt"/>
                          <a:ea typeface="+mn-ea"/>
                          <a:cs typeface="+mn-cs"/>
                        </a:rPr>
                        <a:t>20</a:t>
                      </a:r>
                      <a:r>
                        <a:rPr lang="el-GR" sz="1200" kern="1200" dirty="0" smtClean="0">
                          <a:solidFill>
                            <a:schemeClr val="dk1"/>
                          </a:solidFill>
                          <a:latin typeface="+mn-lt"/>
                          <a:ea typeface="+mn-ea"/>
                          <a:cs typeface="+mn-cs"/>
                        </a:rPr>
                        <a:t> Ο Θεός ήταν μαζί με το παιδί. Όταν μεγάλωσε πήγε κι έζησε στην έρημο και έγινε τοξότης.</a:t>
                      </a:r>
                      <a:r>
                        <a:rPr lang="el-GR" sz="1200" i="1" kern="1200" baseline="30000" dirty="0" smtClean="0">
                          <a:solidFill>
                            <a:schemeClr val="dk1"/>
                          </a:solidFill>
                          <a:latin typeface="+mn-lt"/>
                          <a:ea typeface="+mn-ea"/>
                          <a:cs typeface="+mn-cs"/>
                        </a:rPr>
                        <a:t>2</a:t>
                      </a:r>
                      <a:r>
                        <a:rPr lang="el-GR" sz="1200" i="1" kern="1200" dirty="0" smtClean="0">
                          <a:solidFill>
                            <a:schemeClr val="dk1"/>
                          </a:solidFill>
                          <a:latin typeface="+mn-lt"/>
                          <a:ea typeface="+mn-ea"/>
                          <a:cs typeface="+mn-cs"/>
                        </a:rPr>
                        <a:t>' </a:t>
                      </a:r>
                      <a:r>
                        <a:rPr lang="el-GR" sz="1200" kern="1200" dirty="0" smtClean="0">
                          <a:solidFill>
                            <a:schemeClr val="dk1"/>
                          </a:solidFill>
                          <a:latin typeface="+mn-lt"/>
                          <a:ea typeface="+mn-ea"/>
                          <a:cs typeface="+mn-cs"/>
                        </a:rPr>
                        <a:t>Εγκαταστάθηκε στην έρημο Φοράν και η μάνα του τού διάλεξε γυναίκα μια από την Αίγυπτο.</a:t>
                      </a:r>
                    </a:p>
                    <a:p>
                      <a:pPr marL="0" marR="0" lvl="0" indent="0" algn="just" defTabSz="914400" rtl="0" eaLnBrk="1" fontAlgn="base" latinLnBrk="0" hangingPunct="1">
                        <a:lnSpc>
                          <a:spcPct val="150000"/>
                        </a:lnSpc>
                        <a:spcBef>
                          <a:spcPct val="0"/>
                        </a:spcBef>
                        <a:spcAft>
                          <a:spcPct val="0"/>
                        </a:spcAft>
                        <a:buClrTx/>
                        <a:buSzTx/>
                        <a:buFontTx/>
                        <a:buNone/>
                        <a:tabLst/>
                        <a:defRPr/>
                      </a:pPr>
                      <a:endParaRPr lang="el-GR" sz="1200" kern="1200" dirty="0" smtClean="0">
                        <a:solidFill>
                          <a:schemeClr val="dk1"/>
                        </a:solidFill>
                        <a:latin typeface="+mn-lt"/>
                        <a:ea typeface="+mn-ea"/>
                        <a:cs typeface="+mn-cs"/>
                      </a:endParaRPr>
                    </a:p>
                    <a:p>
                      <a:pPr marL="0" marR="0" lvl="0" indent="0" algn="just" defTabSz="914400" rtl="0" eaLnBrk="1" fontAlgn="base" latinLnBrk="0" hangingPunct="1">
                        <a:lnSpc>
                          <a:spcPct val="150000"/>
                        </a:lnSpc>
                        <a:spcBef>
                          <a:spcPct val="0"/>
                        </a:spcBef>
                        <a:spcAft>
                          <a:spcPct val="0"/>
                        </a:spcAft>
                        <a:buClrTx/>
                        <a:buSzTx/>
                        <a:buFontTx/>
                        <a:buNone/>
                        <a:tabLst/>
                        <a:defRPr/>
                      </a:pPr>
                      <a:endParaRPr lang="el-GR" sz="1200" kern="1200" dirty="0" smtClean="0">
                        <a:solidFill>
                          <a:schemeClr val="dk1"/>
                        </a:solidFill>
                        <a:latin typeface="+mn-lt"/>
                        <a:ea typeface="+mn-ea"/>
                        <a:cs typeface="+mn-cs"/>
                      </a:endParaRPr>
                    </a:p>
                    <a:p>
                      <a:pPr marL="0" marR="0" lvl="0" indent="0" algn="just" defTabSz="914400" rtl="0" eaLnBrk="1" fontAlgn="base" latinLnBrk="0" hangingPunct="1">
                        <a:lnSpc>
                          <a:spcPct val="150000"/>
                        </a:lnSpc>
                        <a:spcBef>
                          <a:spcPct val="0"/>
                        </a:spcBef>
                        <a:spcAft>
                          <a:spcPct val="0"/>
                        </a:spcAft>
                        <a:buClrTx/>
                        <a:buSzTx/>
                        <a:buFontTx/>
                        <a:buNone/>
                        <a:tabLst/>
                        <a:defRPr/>
                      </a:pPr>
                      <a:r>
                        <a:rPr lang="el-GR" sz="1200" kern="1200" dirty="0" smtClean="0">
                          <a:solidFill>
                            <a:schemeClr val="dk1"/>
                          </a:solidFill>
                          <a:latin typeface="+mn-lt"/>
                          <a:ea typeface="+mn-ea"/>
                          <a:cs typeface="+mn-cs"/>
                        </a:rPr>
                        <a:t>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200" kern="1200" dirty="0" smtClean="0">
                        <a:solidFill>
                          <a:schemeClr val="dk1"/>
                        </a:solidFill>
                        <a:latin typeface="+mj-lt"/>
                        <a:ea typeface="+mn-ea"/>
                        <a:cs typeface="+mn-cs"/>
                      </a:endParaRP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200" kern="1200" dirty="0" smtClean="0">
                        <a:solidFill>
                          <a:schemeClr val="dk1"/>
                        </a:solidFill>
                        <a:latin typeface="+mj-lt"/>
                        <a:ea typeface="+mn-ea"/>
                        <a:cs typeface="+mn-cs"/>
                      </a:endParaRP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mj-lt"/>
                        <a:cs typeface="Times New Roman" pitchFamily="18" charset="0"/>
                      </a:endParaRPr>
                    </a:p>
                  </a:txBody>
                  <a:tcPr marL="61784" marR="61784" marT="0" marB="0" horzOverflow="overflow"/>
                </a:tc>
                <a:tc>
                  <a:txBody>
                    <a:bodyPr/>
                    <a:lstStyle/>
                    <a:p>
                      <a:pPr algn="just"/>
                      <a:r>
                        <a:rPr lang="el-GR" sz="1200" kern="1200" dirty="0" smtClean="0">
                          <a:solidFill>
                            <a:schemeClr val="dk1"/>
                          </a:solidFill>
                          <a:latin typeface="+mj-lt"/>
                          <a:ea typeface="+mn-ea"/>
                          <a:cs typeface="+mn-cs"/>
                        </a:rPr>
                        <a:t>Ο Θεός</a:t>
                      </a:r>
                      <a:r>
                        <a:rPr lang="el-GR" sz="1200" kern="1200" baseline="0" dirty="0" smtClean="0">
                          <a:solidFill>
                            <a:schemeClr val="dk1"/>
                          </a:solidFill>
                          <a:latin typeface="+mj-lt"/>
                          <a:ea typeface="+mn-ea"/>
                          <a:cs typeface="+mn-cs"/>
                        </a:rPr>
                        <a:t> </a:t>
                      </a:r>
                      <a:r>
                        <a:rPr lang="el-GR" sz="1200" kern="1200" dirty="0" smtClean="0">
                          <a:solidFill>
                            <a:schemeClr val="dk1"/>
                          </a:solidFill>
                          <a:latin typeface="+mj-lt"/>
                          <a:ea typeface="+mn-ea"/>
                          <a:cs typeface="+mn-cs"/>
                        </a:rPr>
                        <a:t>δοκίμασε τον Αβραάμ </a:t>
                      </a:r>
                    </a:p>
                    <a:p>
                      <a:pPr algn="just"/>
                      <a:endParaRPr lang="el-GR" sz="1200" kern="1200" dirty="0" smtClean="0">
                        <a:solidFill>
                          <a:schemeClr val="dk1"/>
                        </a:solidFill>
                        <a:latin typeface="+mj-lt"/>
                        <a:ea typeface="+mn-ea"/>
                        <a:cs typeface="+mn-cs"/>
                      </a:endParaRPr>
                    </a:p>
                    <a:p>
                      <a:pPr algn="just"/>
                      <a:endParaRPr lang="el-GR" sz="1200" kern="1200" dirty="0" smtClean="0">
                        <a:solidFill>
                          <a:schemeClr val="dk1"/>
                        </a:solidFill>
                        <a:latin typeface="+mj-lt"/>
                        <a:ea typeface="+mn-ea"/>
                        <a:cs typeface="+mn-cs"/>
                      </a:endParaRPr>
                    </a:p>
                    <a:p>
                      <a:pPr algn="just"/>
                      <a:r>
                        <a:rPr lang="el-GR" sz="1200" kern="1200" dirty="0" smtClean="0">
                          <a:solidFill>
                            <a:schemeClr val="dk1"/>
                          </a:solidFill>
                          <a:latin typeface="+mj-lt"/>
                          <a:ea typeface="+mn-ea"/>
                          <a:cs typeface="+mn-cs"/>
                        </a:rPr>
                        <a:t>και του είπε: «Αβραάμ!" </a:t>
                      </a:r>
                      <a:r>
                        <a:rPr lang="el-GR" sz="1200" b="1" kern="1200" dirty="0" smtClean="0">
                          <a:solidFill>
                            <a:schemeClr val="dk1"/>
                          </a:solidFill>
                          <a:latin typeface="+mj-lt"/>
                          <a:ea typeface="+mn-ea"/>
                          <a:cs typeface="+mn-cs"/>
                        </a:rPr>
                        <a:t>2«Πάρε το γιο σου</a:t>
                      </a:r>
                      <a:r>
                        <a:rPr lang="el-GR" sz="1200" kern="1200" dirty="0" smtClean="0">
                          <a:solidFill>
                            <a:schemeClr val="dk1"/>
                          </a:solidFill>
                          <a:latin typeface="+mj-lt"/>
                          <a:ea typeface="+mn-ea"/>
                          <a:cs typeface="+mn-cs"/>
                        </a:rPr>
                        <a:t>», του λέει ο Θεάς, «το μονογενή, που τον αγαπάς, τον Ισαάκ, και πήγαινε να τον θυσιάσεις στη χώρα Μοριά».</a:t>
                      </a:r>
                    </a:p>
                    <a:p>
                      <a:pPr algn="just"/>
                      <a:endParaRPr lang="el-GR" sz="1200" kern="1200" baseline="30000" dirty="0" smtClean="0">
                        <a:solidFill>
                          <a:schemeClr val="dk1"/>
                        </a:solidFill>
                        <a:latin typeface="+mj-lt"/>
                        <a:ea typeface="+mn-ea"/>
                        <a:cs typeface="+mn-cs"/>
                      </a:endParaRPr>
                    </a:p>
                    <a:p>
                      <a:pPr algn="just"/>
                      <a:endParaRPr lang="el-GR" sz="1200" kern="1200" baseline="30000" dirty="0" smtClean="0">
                        <a:solidFill>
                          <a:schemeClr val="dk1"/>
                        </a:solidFill>
                        <a:latin typeface="+mj-lt"/>
                        <a:ea typeface="+mn-ea"/>
                        <a:cs typeface="+mn-cs"/>
                      </a:endParaRPr>
                    </a:p>
                    <a:p>
                      <a:pPr algn="just"/>
                      <a:endParaRPr lang="el-GR" sz="1200" kern="1200" baseline="30000" dirty="0" smtClean="0">
                        <a:solidFill>
                          <a:schemeClr val="dk1"/>
                        </a:solidFill>
                        <a:latin typeface="+mj-lt"/>
                        <a:ea typeface="+mn-ea"/>
                        <a:cs typeface="+mn-cs"/>
                      </a:endParaRPr>
                    </a:p>
                    <a:p>
                      <a:pPr algn="just"/>
                      <a:r>
                        <a:rPr lang="el-GR" sz="1200" kern="1200" baseline="30000" dirty="0" smtClean="0">
                          <a:solidFill>
                            <a:schemeClr val="dk1"/>
                          </a:solidFill>
                          <a:latin typeface="+mj-lt"/>
                          <a:ea typeface="+mn-ea"/>
                          <a:cs typeface="+mn-cs"/>
                        </a:rPr>
                        <a:t>3</a:t>
                      </a:r>
                      <a:r>
                        <a:rPr lang="el-GR" sz="1200" kern="1200" dirty="0" smtClean="0">
                          <a:solidFill>
                            <a:schemeClr val="dk1"/>
                          </a:solidFill>
                          <a:latin typeface="+mj-lt"/>
                          <a:ea typeface="+mn-ea"/>
                          <a:cs typeface="+mn-cs"/>
                        </a:rPr>
                        <a:t> </a:t>
                      </a:r>
                      <a:r>
                        <a:rPr lang="el-GR" sz="1200" b="1" kern="1200" dirty="0" smtClean="0">
                          <a:solidFill>
                            <a:schemeClr val="dk1"/>
                          </a:solidFill>
                          <a:latin typeface="+mj-lt"/>
                          <a:ea typeface="+mn-ea"/>
                          <a:cs typeface="+mn-cs"/>
                        </a:rPr>
                        <a:t>Ο Αβραάμ σηκώθηκε νωρίς το πρωί, </a:t>
                      </a:r>
                      <a:r>
                        <a:rPr lang="el-GR" sz="1200" kern="1200" dirty="0" smtClean="0">
                          <a:solidFill>
                            <a:schemeClr val="dk1"/>
                          </a:solidFill>
                          <a:latin typeface="+mj-lt"/>
                          <a:ea typeface="+mn-ea"/>
                          <a:cs typeface="+mn-cs"/>
                        </a:rPr>
                        <a:t>σαμάρωσε το γαϊδουράκι του και πήρε μαζί του δυο από τους δούλους του και το γιο του τον Ισαάκ. […]Την τρίτη μέρα κοίταξε πέρα και είδε τον τόπο από μακριά. </a:t>
                      </a:r>
                    </a:p>
                    <a:p>
                      <a:pPr algn="just"/>
                      <a:r>
                        <a:rPr lang="el-GR" sz="1200" kern="1200" baseline="30000" dirty="0" smtClean="0">
                          <a:solidFill>
                            <a:schemeClr val="dk1"/>
                          </a:solidFill>
                          <a:latin typeface="+mj-lt"/>
                          <a:ea typeface="+mn-ea"/>
                          <a:cs typeface="+mn-cs"/>
                        </a:rPr>
                        <a:t>6</a:t>
                      </a:r>
                      <a:r>
                        <a:rPr lang="el-GR" sz="1200" kern="1200" dirty="0" smtClean="0">
                          <a:solidFill>
                            <a:schemeClr val="dk1"/>
                          </a:solidFill>
                          <a:latin typeface="+mj-lt"/>
                          <a:ea typeface="+mn-ea"/>
                          <a:cs typeface="+mn-cs"/>
                        </a:rPr>
                        <a:t> </a:t>
                      </a:r>
                      <a:r>
                        <a:rPr lang="el-GR" sz="1200" b="1" kern="1200" dirty="0" smtClean="0">
                          <a:solidFill>
                            <a:schemeClr val="dk1"/>
                          </a:solidFill>
                          <a:latin typeface="+mj-lt"/>
                          <a:ea typeface="+mn-ea"/>
                          <a:cs typeface="+mn-cs"/>
                        </a:rPr>
                        <a:t>Πήρε</a:t>
                      </a:r>
                      <a:r>
                        <a:rPr lang="el-GR" sz="1200" kern="1200" dirty="0" smtClean="0">
                          <a:solidFill>
                            <a:schemeClr val="dk1"/>
                          </a:solidFill>
                          <a:latin typeface="+mj-lt"/>
                          <a:ea typeface="+mn-ea"/>
                          <a:cs typeface="+mn-cs"/>
                        </a:rPr>
                        <a:t> ο Αβραάμ τα ξύλα της θυσίας και τα φόρτωσε πάνω στον Ισαάκ το γιο του, πήρε στο χέρι του τη φωτιά και το μαχαίρι, </a:t>
                      </a:r>
                      <a:r>
                        <a:rPr lang="el-GR" sz="1200" b="1" kern="1200" dirty="0" smtClean="0">
                          <a:solidFill>
                            <a:schemeClr val="dk1"/>
                          </a:solidFill>
                          <a:latin typeface="+mj-lt"/>
                          <a:ea typeface="+mn-ea"/>
                          <a:cs typeface="+mn-cs"/>
                        </a:rPr>
                        <a:t>και βάδιζαν </a:t>
                      </a:r>
                      <a:r>
                        <a:rPr lang="el-GR" sz="1200" kern="1200" dirty="0" smtClean="0">
                          <a:solidFill>
                            <a:schemeClr val="dk1"/>
                          </a:solidFill>
                          <a:latin typeface="+mj-lt"/>
                          <a:ea typeface="+mn-ea"/>
                          <a:cs typeface="+mn-cs"/>
                        </a:rPr>
                        <a:t>οι δυο μαζί. </a:t>
                      </a:r>
                    </a:p>
                    <a:p>
                      <a:pPr algn="just"/>
                      <a:endParaRPr lang="el-GR" sz="1200" kern="1200" dirty="0" smtClean="0">
                        <a:solidFill>
                          <a:schemeClr val="dk1"/>
                        </a:solidFill>
                        <a:latin typeface="+mj-lt"/>
                        <a:ea typeface="+mn-ea"/>
                        <a:cs typeface="+mn-cs"/>
                      </a:endParaRPr>
                    </a:p>
                    <a:p>
                      <a:pPr algn="just"/>
                      <a:endParaRPr lang="el-GR" sz="1200" kern="1200" dirty="0" smtClean="0">
                        <a:solidFill>
                          <a:schemeClr val="dk1"/>
                        </a:solidFill>
                        <a:latin typeface="+mj-lt"/>
                        <a:ea typeface="+mn-ea"/>
                        <a:cs typeface="+mn-cs"/>
                      </a:endParaRPr>
                    </a:p>
                    <a:p>
                      <a:pPr algn="just"/>
                      <a:endParaRPr lang="el-GR" sz="1200" kern="1200" dirty="0" smtClean="0">
                        <a:solidFill>
                          <a:schemeClr val="dk1"/>
                        </a:solidFill>
                        <a:latin typeface="+mj-lt"/>
                        <a:ea typeface="+mn-ea"/>
                        <a:cs typeface="+mn-cs"/>
                      </a:endParaRPr>
                    </a:p>
                    <a:p>
                      <a:pPr algn="just"/>
                      <a:endParaRPr lang="el-GR" sz="1200" kern="1200" dirty="0" smtClean="0">
                        <a:solidFill>
                          <a:schemeClr val="dk1"/>
                        </a:solidFill>
                        <a:latin typeface="+mj-lt"/>
                        <a:ea typeface="+mn-ea"/>
                        <a:cs typeface="+mn-cs"/>
                      </a:endParaRPr>
                    </a:p>
                    <a:p>
                      <a:pPr algn="just"/>
                      <a:endParaRPr lang="el-GR" sz="1200" kern="1200" dirty="0" smtClean="0">
                        <a:solidFill>
                          <a:schemeClr val="dk1"/>
                        </a:solidFill>
                        <a:latin typeface="+mj-lt"/>
                        <a:ea typeface="+mn-ea"/>
                        <a:cs typeface="+mn-cs"/>
                      </a:endParaRPr>
                    </a:p>
                    <a:p>
                      <a:pPr algn="just"/>
                      <a:r>
                        <a:rPr lang="el-GR" sz="1200" kern="1200" dirty="0" smtClean="0">
                          <a:solidFill>
                            <a:schemeClr val="dk1"/>
                          </a:solidFill>
                          <a:latin typeface="+mj-lt"/>
                          <a:ea typeface="+mn-ea"/>
                          <a:cs typeface="+mn-cs"/>
                        </a:rPr>
                        <a:t>"</a:t>
                      </a:r>
                      <a:r>
                        <a:rPr lang="el-GR" sz="1200" b="1" kern="1200" dirty="0" smtClean="0">
                          <a:solidFill>
                            <a:schemeClr val="dk1"/>
                          </a:solidFill>
                          <a:latin typeface="+mj-lt"/>
                          <a:ea typeface="+mn-ea"/>
                          <a:cs typeface="+mn-cs"/>
                        </a:rPr>
                        <a:t>Αλλά ο άγγελος του Κυρίου τού φώναξε από τον ουρανό και του είπε: «Αβραάμ, Αβραάμ!« </a:t>
                      </a:r>
                      <a:r>
                        <a:rPr lang="el-GR" sz="1200" kern="1200" dirty="0" smtClean="0">
                          <a:solidFill>
                            <a:schemeClr val="dk1"/>
                          </a:solidFill>
                          <a:latin typeface="+mj-lt"/>
                          <a:ea typeface="+mn-ea"/>
                          <a:cs typeface="+mn-cs"/>
                        </a:rPr>
                        <a:t>Κι εκείνος απάντησε: «Ορίστε». </a:t>
                      </a:r>
                      <a:r>
                        <a:rPr lang="el-GR" sz="1200" kern="1200" baseline="30000" dirty="0" smtClean="0">
                          <a:solidFill>
                            <a:schemeClr val="dk1"/>
                          </a:solidFill>
                          <a:latin typeface="+mj-lt"/>
                          <a:ea typeface="+mn-ea"/>
                          <a:cs typeface="+mn-cs"/>
                        </a:rPr>
                        <a:t>12</a:t>
                      </a:r>
                      <a:r>
                        <a:rPr lang="el-GR" sz="1200" kern="1200" dirty="0" smtClean="0">
                          <a:solidFill>
                            <a:schemeClr val="dk1"/>
                          </a:solidFill>
                          <a:latin typeface="+mj-lt"/>
                          <a:ea typeface="+mn-ea"/>
                          <a:cs typeface="+mn-cs"/>
                        </a:rPr>
                        <a:t>Και του είπε: «Μην απλώσεις χέρι στο παιδί και μην του κανείς τίποτε, </a:t>
                      </a:r>
                      <a:r>
                        <a:rPr lang="el-GR" sz="1200" b="1" kern="1200" dirty="0" smtClean="0">
                          <a:solidFill>
                            <a:schemeClr val="dk1"/>
                          </a:solidFill>
                          <a:latin typeface="+mj-lt"/>
                          <a:ea typeface="+mn-ea"/>
                          <a:cs typeface="+mn-cs"/>
                        </a:rPr>
                        <a:t>γιατί τώρα </a:t>
                      </a:r>
                      <a:r>
                        <a:rPr lang="el-GR" sz="1200" kern="1200" dirty="0" smtClean="0">
                          <a:solidFill>
                            <a:schemeClr val="dk1"/>
                          </a:solidFill>
                          <a:latin typeface="+mj-lt"/>
                          <a:ea typeface="+mn-ea"/>
                          <a:cs typeface="+mn-cs"/>
                        </a:rPr>
                        <a:t>ξέρω ότι φοβάσαι το Θεό και δε μου αρνήθηκες το μοναχογιό σου».</a:t>
                      </a:r>
                    </a:p>
                    <a:p>
                      <a:pPr algn="just"/>
                      <a:endParaRPr lang="el-GR" sz="1200" kern="1200" baseline="30000" dirty="0" smtClean="0">
                        <a:solidFill>
                          <a:schemeClr val="dk1"/>
                        </a:solidFill>
                        <a:latin typeface="+mj-lt"/>
                        <a:ea typeface="+mn-ea"/>
                        <a:cs typeface="+mn-cs"/>
                      </a:endParaRPr>
                    </a:p>
                    <a:p>
                      <a:pPr algn="just"/>
                      <a:endParaRPr lang="el-GR" sz="1200" kern="1200" baseline="30000" dirty="0" smtClean="0">
                        <a:solidFill>
                          <a:schemeClr val="dk1"/>
                        </a:solidFill>
                        <a:latin typeface="+mj-lt"/>
                        <a:ea typeface="+mn-ea"/>
                        <a:cs typeface="+mn-cs"/>
                      </a:endParaRPr>
                    </a:p>
                    <a:p>
                      <a:pPr algn="just"/>
                      <a:endParaRPr lang="el-GR" sz="1200" kern="1200" baseline="30000" dirty="0" smtClean="0">
                        <a:solidFill>
                          <a:schemeClr val="dk1"/>
                        </a:solidFill>
                        <a:latin typeface="+mj-lt"/>
                        <a:ea typeface="+mn-ea"/>
                        <a:cs typeface="+mn-cs"/>
                      </a:endParaRPr>
                    </a:p>
                    <a:p>
                      <a:pPr algn="just"/>
                      <a:r>
                        <a:rPr lang="el-GR" sz="1200" kern="1200" baseline="30000" dirty="0" smtClean="0">
                          <a:solidFill>
                            <a:schemeClr val="dk1"/>
                          </a:solidFill>
                          <a:latin typeface="+mj-lt"/>
                          <a:ea typeface="+mn-ea"/>
                          <a:cs typeface="+mn-cs"/>
                        </a:rPr>
                        <a:t>13</a:t>
                      </a:r>
                      <a:r>
                        <a:rPr lang="el-GR" sz="1200" kern="1200" dirty="0" smtClean="0">
                          <a:solidFill>
                            <a:schemeClr val="dk1"/>
                          </a:solidFill>
                          <a:latin typeface="+mj-lt"/>
                          <a:ea typeface="+mn-ea"/>
                          <a:cs typeface="+mn-cs"/>
                        </a:rPr>
                        <a:t> Ο Αβραάμ </a:t>
                      </a:r>
                      <a:r>
                        <a:rPr lang="el-GR" sz="1200" b="1" kern="1200" dirty="0" smtClean="0">
                          <a:solidFill>
                            <a:schemeClr val="dk1"/>
                          </a:solidFill>
                          <a:latin typeface="+mj-lt"/>
                          <a:ea typeface="+mn-ea"/>
                          <a:cs typeface="+mn-cs"/>
                        </a:rPr>
                        <a:t>κοίταξε τριγύρω </a:t>
                      </a:r>
                      <a:r>
                        <a:rPr lang="el-GR" sz="1200" kern="1200" dirty="0" smtClean="0">
                          <a:solidFill>
                            <a:schemeClr val="dk1"/>
                          </a:solidFill>
                          <a:latin typeface="+mj-lt"/>
                          <a:ea typeface="+mn-ea"/>
                          <a:cs typeface="+mn-cs"/>
                        </a:rPr>
                        <a:t>και είδε ένα κριάρι πιασμένο από τα κέρατα σ</a:t>
                      </a:r>
                      <a:r>
                        <a:rPr lang="el-GR" sz="1200" kern="1200" baseline="30000" dirty="0" smtClean="0">
                          <a:solidFill>
                            <a:schemeClr val="dk1"/>
                          </a:solidFill>
                          <a:latin typeface="+mj-lt"/>
                          <a:ea typeface="+mn-ea"/>
                          <a:cs typeface="+mn-cs"/>
                        </a:rPr>
                        <a:t>1</a:t>
                      </a:r>
                      <a:r>
                        <a:rPr lang="el-GR" sz="1200" kern="1200" dirty="0" smtClean="0">
                          <a:solidFill>
                            <a:schemeClr val="dk1"/>
                          </a:solidFill>
                          <a:latin typeface="+mj-lt"/>
                          <a:ea typeface="+mn-ea"/>
                          <a:cs typeface="+mn-cs"/>
                        </a:rPr>
                        <a:t> ένα θά­μνο. </a:t>
                      </a:r>
                      <a:r>
                        <a:rPr lang="el-GR" sz="1200" b="1" kern="1200" dirty="0" smtClean="0">
                          <a:solidFill>
                            <a:schemeClr val="dk1"/>
                          </a:solidFill>
                          <a:latin typeface="+mj-lt"/>
                          <a:ea typeface="+mn-ea"/>
                          <a:cs typeface="+mn-cs"/>
                        </a:rPr>
                        <a:t>Έτρεξε,</a:t>
                      </a:r>
                      <a:r>
                        <a:rPr lang="el-GR" sz="1200" kern="1200" dirty="0" smtClean="0">
                          <a:solidFill>
                            <a:schemeClr val="dk1"/>
                          </a:solidFill>
                          <a:latin typeface="+mj-lt"/>
                          <a:ea typeface="+mn-ea"/>
                          <a:cs typeface="+mn-cs"/>
                        </a:rPr>
                        <a:t> το πήρε και το θυσίασε αντί για το γιο του. </a:t>
                      </a:r>
                      <a:r>
                        <a:rPr lang="el-GR" sz="1200" kern="1200" baseline="30000" dirty="0" smtClean="0">
                          <a:solidFill>
                            <a:schemeClr val="dk1"/>
                          </a:solidFill>
                          <a:latin typeface="+mj-lt"/>
                          <a:ea typeface="+mn-ea"/>
                          <a:cs typeface="+mn-cs"/>
                        </a:rPr>
                        <a:t>Ι4</a:t>
                      </a:r>
                      <a:r>
                        <a:rPr lang="el-GR" sz="1200" kern="1200" dirty="0" smtClean="0">
                          <a:solidFill>
                            <a:schemeClr val="dk1"/>
                          </a:solidFill>
                          <a:latin typeface="+mj-lt"/>
                          <a:ea typeface="+mn-ea"/>
                          <a:cs typeface="+mn-cs"/>
                        </a:rPr>
                        <a:t>Τον τόπο εκείνο ο Αβραάμ τον ονόμασε </a:t>
                      </a:r>
                      <a:r>
                        <a:rPr lang="el-GR" sz="1200" b="1" i="1" kern="1200" dirty="0" err="1" smtClean="0">
                          <a:solidFill>
                            <a:schemeClr val="dk1"/>
                          </a:solidFill>
                          <a:latin typeface="+mj-lt"/>
                          <a:ea typeface="+mn-ea"/>
                          <a:cs typeface="+mn-cs"/>
                        </a:rPr>
                        <a:t>Γιαχβέ</a:t>
                      </a:r>
                      <a:r>
                        <a:rPr lang="el-GR" sz="1200" b="1" i="1" kern="1200" dirty="0" smtClean="0">
                          <a:solidFill>
                            <a:schemeClr val="dk1"/>
                          </a:solidFill>
                          <a:latin typeface="+mj-lt"/>
                          <a:ea typeface="+mn-ea"/>
                          <a:cs typeface="+mn-cs"/>
                        </a:rPr>
                        <a:t>-Ιερέ</a:t>
                      </a:r>
                      <a:r>
                        <a:rPr lang="el-GR" sz="1200" kern="1200" dirty="0" smtClean="0">
                          <a:solidFill>
                            <a:schemeClr val="dk1"/>
                          </a:solidFill>
                          <a:latin typeface="+mj-lt"/>
                          <a:ea typeface="+mn-ea"/>
                          <a:cs typeface="+mn-cs"/>
                        </a:rPr>
                        <a:t>,« γι</a:t>
                      </a:r>
                      <a:r>
                        <a:rPr lang="el-GR" sz="1200" kern="1200" baseline="30000" dirty="0" smtClean="0">
                          <a:solidFill>
                            <a:schemeClr val="dk1"/>
                          </a:solidFill>
                          <a:latin typeface="+mj-lt"/>
                          <a:ea typeface="+mn-ea"/>
                          <a:cs typeface="+mn-cs"/>
                        </a:rPr>
                        <a:t>’</a:t>
                      </a:r>
                      <a:r>
                        <a:rPr lang="el-GR" sz="1200" kern="1200" dirty="0" smtClean="0">
                          <a:solidFill>
                            <a:schemeClr val="dk1"/>
                          </a:solidFill>
                          <a:latin typeface="+mj-lt"/>
                          <a:ea typeface="+mn-ea"/>
                          <a:cs typeface="+mn-cs"/>
                        </a:rPr>
                        <a:t> αυτά μέχρι σήμερα λέγεται: </a:t>
                      </a:r>
                      <a:r>
                        <a:rPr lang="el-GR" sz="1200" i="1" kern="1200" dirty="0" smtClean="0">
                          <a:solidFill>
                            <a:schemeClr val="dk1"/>
                          </a:solidFill>
                          <a:latin typeface="+mj-lt"/>
                          <a:ea typeface="+mn-ea"/>
                          <a:cs typeface="+mn-cs"/>
                        </a:rPr>
                        <a:t>"Σ </a:t>
                      </a:r>
                      <a:r>
                        <a:rPr lang="el-GR" sz="1200" kern="1200" dirty="0" smtClean="0">
                          <a:solidFill>
                            <a:schemeClr val="dk1"/>
                          </a:solidFill>
                          <a:latin typeface="+mj-lt"/>
                          <a:ea typeface="+mn-ea"/>
                          <a:cs typeface="+mn-cs"/>
                        </a:rPr>
                        <a:t>αυτό το βουνά παρουσιάστηκε ο Κύριος».</a:t>
                      </a:r>
                    </a:p>
                    <a:p>
                      <a:pPr algn="just"/>
                      <a:endParaRPr lang="el-GR" sz="1200" kern="1200" dirty="0" smtClean="0">
                        <a:solidFill>
                          <a:schemeClr val="dk1"/>
                        </a:solidFill>
                        <a:latin typeface="+mj-lt"/>
                        <a:ea typeface="+mn-ea"/>
                        <a:cs typeface="+mn-cs"/>
                      </a:endParaRPr>
                    </a:p>
                    <a:p>
                      <a:pPr algn="just"/>
                      <a:r>
                        <a:rPr lang="el-GR" sz="1200" kern="1200" dirty="0" smtClean="0">
                          <a:solidFill>
                            <a:schemeClr val="dk1"/>
                          </a:solidFill>
                          <a:latin typeface="+mj-lt"/>
                          <a:ea typeface="+mn-ea"/>
                          <a:cs typeface="+mn-cs"/>
                        </a:rPr>
                        <a:t>Τότε ο Αβραάμ εγκαταστάθηκε στην </a:t>
                      </a:r>
                      <a:r>
                        <a:rPr lang="el-GR" sz="1200" kern="1200" dirty="0" err="1" smtClean="0">
                          <a:solidFill>
                            <a:schemeClr val="dk1"/>
                          </a:solidFill>
                          <a:latin typeface="+mj-lt"/>
                          <a:ea typeface="+mn-ea"/>
                          <a:cs typeface="+mn-cs"/>
                        </a:rPr>
                        <a:t>Βεερσεβά</a:t>
                      </a:r>
                      <a:r>
                        <a:rPr lang="el-GR" sz="1200" kern="1200" dirty="0" smtClean="0">
                          <a:solidFill>
                            <a:schemeClr val="dk1"/>
                          </a:solidFill>
                          <a:latin typeface="+mj-lt"/>
                          <a:ea typeface="+mn-ea"/>
                          <a:cs typeface="+mn-cs"/>
                        </a:rPr>
                        <a:t>.</a:t>
                      </a:r>
                    </a:p>
                    <a:p>
                      <a:pPr algn="just"/>
                      <a:endParaRPr lang="el-GR" sz="1200" kern="1200" dirty="0" smtClean="0">
                        <a:solidFill>
                          <a:schemeClr val="dk1"/>
                        </a:solidFill>
                        <a:latin typeface="+mj-lt"/>
                        <a:ea typeface="+mn-ea"/>
                        <a:cs typeface="+mn-cs"/>
                      </a:endParaRPr>
                    </a:p>
                    <a:p>
                      <a:pPr algn="just"/>
                      <a:r>
                        <a:rPr lang="el-GR" sz="1200" kern="1200" baseline="30000" dirty="0" smtClean="0">
                          <a:solidFill>
                            <a:schemeClr val="dk1"/>
                          </a:solidFill>
                          <a:latin typeface="+mj-lt"/>
                          <a:ea typeface="+mn-ea"/>
                          <a:cs typeface="+mn-cs"/>
                        </a:rPr>
                        <a:t> </a:t>
                      </a:r>
                      <a:endParaRPr lang="el-GR" sz="1200" kern="1200" dirty="0" smtClean="0">
                        <a:solidFill>
                          <a:schemeClr val="dk1"/>
                        </a:solidFill>
                        <a:latin typeface="+mj-lt"/>
                        <a:ea typeface="+mn-ea"/>
                        <a:cs typeface="+mn-cs"/>
                      </a:endParaRP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mj-lt"/>
                        <a:cs typeface="Times New Roman" pitchFamily="18" charset="0"/>
                      </a:endParaRPr>
                    </a:p>
                  </a:txBody>
                  <a:tcPr marL="61784" marR="61784" marT="0" marB="0" horzOverflow="overflow"/>
                </a:tc>
              </a:tr>
              <a:tr h="111108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mj-lt"/>
                        <a:cs typeface="Times New Roman" pitchFamily="18" charset="0"/>
                      </a:endParaRPr>
                    </a:p>
                  </a:txBody>
                  <a:tcPr marL="61784" marR="61784" marT="0" marB="0" horzOverflow="overflow"/>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mj-lt"/>
                        <a:cs typeface="Times New Roman" pitchFamily="18" charset="0"/>
                      </a:endParaRPr>
                    </a:p>
                  </a:txBody>
                  <a:tcPr marL="61784" marR="61784" marT="0" marB="0" horzOverflow="overflow"/>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pPr algn="just"/>
            <a:endParaRPr lang="el-GR">
              <a:latin typeface="Franklin Gothic Book" pitchFamily="34" charset="0"/>
            </a:endParaRPr>
          </a:p>
        </p:txBody>
      </p:sp>
      <p:sp>
        <p:nvSpPr>
          <p:cNvPr id="6" name="5 - Ορθογώνιο"/>
          <p:cNvSpPr/>
          <p:nvPr/>
        </p:nvSpPr>
        <p:spPr>
          <a:xfrm>
            <a:off x="4211638" y="188913"/>
            <a:ext cx="4572000" cy="33813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l-GR" sz="1600" b="1" dirty="0" smtClean="0"/>
              <a:t>Η ΕΡΜΗΝΕΙΑ ΤΗΣ ΤΕΧΝΗΣ</a:t>
            </a:r>
            <a:endParaRPr lang="el-GR" sz="1600" b="1" dirty="0"/>
          </a:p>
        </p:txBody>
      </p:sp>
      <p:sp>
        <p:nvSpPr>
          <p:cNvPr id="37896" name="8 - TextBox"/>
          <p:cNvSpPr txBox="1">
            <a:spLocks noChangeArrowheads="1"/>
          </p:cNvSpPr>
          <p:nvPr/>
        </p:nvSpPr>
        <p:spPr bwMode="auto">
          <a:xfrm>
            <a:off x="179512" y="5589240"/>
            <a:ext cx="4176712" cy="1092607"/>
          </a:xfrm>
          <a:prstGeom prst="rect">
            <a:avLst/>
          </a:prstGeom>
          <a:noFill/>
          <a:ln w="9525">
            <a:noFill/>
            <a:miter lim="800000"/>
            <a:headEnd/>
            <a:tailEnd/>
          </a:ln>
        </p:spPr>
        <p:txBody>
          <a:bodyPr>
            <a:spAutoFit/>
          </a:bodyPr>
          <a:lstStyle/>
          <a:p>
            <a:r>
              <a:rPr lang="en-US" dirty="0" smtClean="0">
                <a:latin typeface="Franklin Gothic Book" pitchFamily="34" charset="0"/>
              </a:rPr>
              <a:t>ANDRIAN VAN DER WAERFF</a:t>
            </a:r>
          </a:p>
          <a:p>
            <a:r>
              <a:rPr lang="en-US" dirty="0" smtClean="0">
                <a:latin typeface="Franklin Gothic Book" pitchFamily="34" charset="0"/>
              </a:rPr>
              <a:t>Rotterdam 1659-1722</a:t>
            </a:r>
            <a:r>
              <a:rPr lang="el-GR" dirty="0" smtClean="0">
                <a:latin typeface="Franklin Gothic Book" pitchFamily="34" charset="0"/>
              </a:rPr>
              <a:t> </a:t>
            </a:r>
          </a:p>
          <a:p>
            <a:r>
              <a:rPr lang="el-GR" dirty="0" smtClean="0">
                <a:latin typeface="Franklin Gothic Book" pitchFamily="34" charset="0"/>
              </a:rPr>
              <a:t>ζωγράφισε στο </a:t>
            </a:r>
            <a:r>
              <a:rPr lang="en-US" dirty="0" smtClean="0">
                <a:latin typeface="Franklin Gothic Book" pitchFamily="34" charset="0"/>
              </a:rPr>
              <a:t>Dusseldorf </a:t>
            </a:r>
          </a:p>
          <a:p>
            <a:endParaRPr lang="el-GR" sz="1100" dirty="0">
              <a:latin typeface="Franklin Gothic Boo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51520" y="260648"/>
            <a:ext cx="3922191" cy="5273376"/>
          </a:xfrm>
          <a:prstGeom prst="rect">
            <a:avLst/>
          </a:prstGeom>
          <a:noFill/>
          <a:ln w="9525">
            <a:noFill/>
            <a:miter lim="800000"/>
            <a:headEnd/>
            <a:tailEnd/>
          </a:ln>
        </p:spPr>
      </p:pic>
      <p:sp>
        <p:nvSpPr>
          <p:cNvPr id="9" name="8 - TextBox"/>
          <p:cNvSpPr txBox="1"/>
          <p:nvPr/>
        </p:nvSpPr>
        <p:spPr>
          <a:xfrm>
            <a:off x="4499992" y="1196752"/>
            <a:ext cx="4032448" cy="5170646"/>
          </a:xfrm>
          <a:prstGeom prst="rect">
            <a:avLst/>
          </a:prstGeom>
          <a:noFill/>
        </p:spPr>
        <p:txBody>
          <a:bodyPr wrap="square" rtlCol="0">
            <a:spAutoFit/>
          </a:bodyPr>
          <a:lstStyle/>
          <a:p>
            <a:pPr algn="just"/>
            <a:r>
              <a:rPr lang="el-GR" sz="1400" dirty="0" smtClean="0"/>
              <a:t>Οι τρεις μορφές δημιουργούν ένα τρίγωνο με κορυφή τον ρωμαλέο για την ηλικία των 86 ετών πατριάρχη (</a:t>
            </a:r>
            <a:r>
              <a:rPr lang="de-DE" sz="1400" i="1" dirty="0" err="1" smtClean="0"/>
              <a:t>Father</a:t>
            </a:r>
            <a:r>
              <a:rPr lang="de-DE" sz="1400" i="1" dirty="0" smtClean="0"/>
              <a:t> in spe</a:t>
            </a:r>
            <a:r>
              <a:rPr lang="el-GR" sz="1400" i="1" dirty="0" smtClean="0"/>
              <a:t> = πατέρας επ’ </a:t>
            </a:r>
            <a:r>
              <a:rPr lang="el-GR" sz="1400" i="1" dirty="0" err="1" smtClean="0"/>
              <a:t>ελπίδι</a:t>
            </a:r>
            <a:r>
              <a:rPr lang="de-DE" sz="1400" dirty="0" smtClean="0"/>
              <a:t>)</a:t>
            </a:r>
            <a:r>
              <a:rPr lang="el-GR" sz="1400" dirty="0" smtClean="0"/>
              <a:t>, ο οποίος όμως έχει και ένα παθητικό ρόλο. Η δούλη οδηγείται σε αυτόν και όχι αυτός σε εκείνη όπως στο Κείμενο (16, 2). Η Άγαρ απεικονίζεται ως </a:t>
            </a:r>
            <a:r>
              <a:rPr lang="de-DE" sz="1400" i="1" dirty="0" smtClean="0"/>
              <a:t>Venus </a:t>
            </a:r>
            <a:r>
              <a:rPr lang="de-DE" sz="1400" i="1" dirty="0" err="1" smtClean="0"/>
              <a:t>Pudica</a:t>
            </a:r>
            <a:r>
              <a:rPr lang="de-DE" sz="1400" dirty="0" smtClean="0"/>
              <a:t> </a:t>
            </a:r>
            <a:r>
              <a:rPr lang="el-GR" sz="1400" dirty="0" smtClean="0"/>
              <a:t>(σεμνή Αφροδίτη) σε στάση γονατιστή ανακαλώντας το περίφημο </a:t>
            </a:r>
            <a:r>
              <a:rPr lang="el-GR" sz="1400" i="1" dirty="0" smtClean="0"/>
              <a:t>Γενηθήτω </a:t>
            </a:r>
            <a:r>
              <a:rPr lang="el-GR" sz="1400" i="1" dirty="0" err="1" smtClean="0"/>
              <a:t>μοι</a:t>
            </a:r>
            <a:r>
              <a:rPr lang="el-GR" sz="1400" dirty="0" smtClean="0"/>
              <a:t> (</a:t>
            </a:r>
            <a:r>
              <a:rPr lang="en-US" sz="1400" dirty="0" smtClean="0"/>
              <a:t>fiat) </a:t>
            </a:r>
            <a:r>
              <a:rPr lang="el-GR" sz="1400" dirty="0" smtClean="0"/>
              <a:t>και σε κοντράστ με τη στάση της μετά το συμβάν αυτής της νύχτας. </a:t>
            </a:r>
            <a:r>
              <a:rPr lang="en-US" sz="1400" dirty="0" smtClean="0"/>
              <a:t> K</a:t>
            </a:r>
            <a:r>
              <a:rPr lang="el-GR" sz="1400" dirty="0" err="1" smtClean="0"/>
              <a:t>αλύπτει</a:t>
            </a:r>
            <a:r>
              <a:rPr lang="el-GR" sz="1400" dirty="0" smtClean="0"/>
              <a:t> και το δικό της στήθος αλλά και το στήθος του Πατριάρχη αφού σύμφωνα με τη Βουλγάτα τοποθετήθηκε από τη Σάρα </a:t>
            </a:r>
            <a:r>
              <a:rPr lang="el-GR" sz="1400" i="1" dirty="0" smtClean="0"/>
              <a:t>στο στήθος ή τον κόλπο </a:t>
            </a:r>
            <a:r>
              <a:rPr lang="el-GR" sz="1400" dirty="0" smtClean="0"/>
              <a:t>του Πατριάρχη (16, 5).</a:t>
            </a:r>
          </a:p>
          <a:p>
            <a:pPr algn="just"/>
            <a:endParaRPr lang="el-GR" sz="1400" dirty="0" smtClean="0"/>
          </a:p>
          <a:p>
            <a:pPr algn="just"/>
            <a:r>
              <a:rPr lang="el-GR" sz="1400" i="1" dirty="0" smtClean="0"/>
              <a:t>Το δεξί του χέρι σηματοδοτεί = περίσκεψη ή και αποτροπή σε αντίθεση προς το άλλο.</a:t>
            </a:r>
            <a:r>
              <a:rPr lang="el-GR" sz="1400" dirty="0" smtClean="0"/>
              <a:t> Πρόκειται για το γνωστό στο Μεσαίωνα γάμο της αριστερής χειρός (</a:t>
            </a:r>
            <a:r>
              <a:rPr lang="de-DE" sz="1400" i="1" dirty="0" err="1" smtClean="0"/>
              <a:t>matrimonium</a:t>
            </a:r>
            <a:r>
              <a:rPr lang="de-DE" sz="1400" i="1" dirty="0" smtClean="0"/>
              <a:t> </a:t>
            </a:r>
            <a:r>
              <a:rPr lang="de-DE" sz="1400" i="1" dirty="0" err="1" smtClean="0"/>
              <a:t>morganaticum</a:t>
            </a:r>
            <a:r>
              <a:rPr lang="el-GR" sz="1400" i="1" dirty="0" smtClean="0"/>
              <a:t>), </a:t>
            </a:r>
            <a:r>
              <a:rPr lang="el-GR" sz="1400" dirty="0" smtClean="0"/>
              <a:t>γάμο με κατώτερης κοινωνικής τάξης σύζυγο.</a:t>
            </a:r>
          </a:p>
          <a:p>
            <a:pPr algn="just"/>
            <a:endParaRPr lang="el-GR" sz="1400" dirty="0" smtClean="0"/>
          </a:p>
          <a:p>
            <a:pPr algn="just"/>
            <a:r>
              <a:rPr lang="el-GR" sz="1400" dirty="0" smtClean="0"/>
              <a:t>Αξιοσημείωτη η στάση της </a:t>
            </a:r>
            <a:r>
              <a:rPr lang="el-GR" sz="1400" dirty="0" err="1" smtClean="0"/>
              <a:t>Σάρρας</a:t>
            </a:r>
            <a:r>
              <a:rPr lang="el-GR" sz="1400" dirty="0" smtClean="0"/>
              <a:t>…….</a:t>
            </a:r>
          </a:p>
          <a:p>
            <a:endParaRPr lang="el-GR" dirty="0" smtClean="0"/>
          </a:p>
          <a:p>
            <a:endParaRPr lang="el-GR" dirty="0"/>
          </a:p>
        </p:txBody>
      </p:sp>
    </p:spTree>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pPr algn="just"/>
            <a:endParaRPr lang="el-GR">
              <a:latin typeface="Franklin Gothic Book"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323528" y="908720"/>
            <a:ext cx="3876612" cy="5229200"/>
          </a:xfrm>
          <a:prstGeom prst="rect">
            <a:avLst/>
          </a:prstGeom>
          <a:noFill/>
          <a:ln w="9525">
            <a:noFill/>
            <a:miter lim="800000"/>
            <a:headEnd/>
            <a:tailEnd/>
          </a:ln>
        </p:spPr>
      </p:pic>
      <p:sp>
        <p:nvSpPr>
          <p:cNvPr id="7" name="6 - TextBox"/>
          <p:cNvSpPr txBox="1"/>
          <p:nvPr/>
        </p:nvSpPr>
        <p:spPr>
          <a:xfrm>
            <a:off x="4283968" y="548680"/>
            <a:ext cx="4536504" cy="6186309"/>
          </a:xfrm>
          <a:prstGeom prst="rect">
            <a:avLst/>
          </a:prstGeom>
          <a:noFill/>
        </p:spPr>
        <p:txBody>
          <a:bodyPr wrap="square" rtlCol="0">
            <a:spAutoFit/>
          </a:bodyPr>
          <a:lstStyle/>
          <a:p>
            <a:pPr algn="just"/>
            <a:r>
              <a:rPr lang="el-GR" dirty="0" smtClean="0"/>
              <a:t>Η </a:t>
            </a:r>
            <a:r>
              <a:rPr lang="el-GR" dirty="0" err="1" smtClean="0"/>
              <a:t>Σάρρα</a:t>
            </a:r>
            <a:r>
              <a:rPr lang="el-GR" dirty="0" smtClean="0"/>
              <a:t> «ελέγχει» τα δρώμενα από το παρασκήνιο, ακουμπισμένη σε ένα στύλο και με κρυφή ικανοποίηση αφού εκπληρώνεται η θέλησή της (</a:t>
            </a:r>
            <a:r>
              <a:rPr lang="el-GR" dirty="0" err="1" smtClean="0"/>
              <a:t>Γέν</a:t>
            </a:r>
            <a:r>
              <a:rPr lang="el-GR" dirty="0" smtClean="0"/>
              <a:t>. 21, 11). Τα παιδιά, όμως, χωρίζονται! Χαρακτηριστική η λαχτάρα του Ισμαήλ να ψάξει και να βρει τον αδελφό του αφού «σέρνεται» από τη μάνα του. Ο Ισαάκ στον ίδιο άξονα με τη δική του μητέρα κρατά τα ρούχα, έχει την εξασφάλιση του Αβραάμ, η οποία (εξασφάλιση) όμως στο επόμενο κεφ. θα αποδειχθεί  ότι δεν είναι και τόσο βέβαιη. Η «γλώσσα» των χεριών του Αβραάμ είναι αμφίσημη. Η δεξιά μάλλον ευλογεί και η αριστερά κινείται όχι απωθητικά αλλά με φροντίδα. Η Άγαρ κουβαλά τις προμήθειες (τη «διατροφή του διαζυγίου» που διαρκούν όμως για λίγο.</a:t>
            </a:r>
          </a:p>
          <a:p>
            <a:pPr algn="just"/>
            <a:r>
              <a:rPr lang="el-GR" dirty="0" smtClean="0"/>
              <a:t>Καταπληκτικός ο φωτισμός στα όμορφα νώτα της. Ο Θεός θα επιβλέψει στην Άγαρ και τον Ισμαήλ  και δεν θα χαθούν. Γι’ αυτό και στον ουρανό πίσω από τα σύννεφα </a:t>
            </a:r>
            <a:r>
              <a:rPr lang="el-GR" dirty="0" err="1" smtClean="0"/>
              <a:t>αχνοφένει</a:t>
            </a:r>
            <a:r>
              <a:rPr lang="el-GR" dirty="0" smtClean="0"/>
              <a:t> το φως.</a:t>
            </a:r>
            <a:endParaRPr lang="el-GR" dirty="0"/>
          </a:p>
        </p:txBody>
      </p:sp>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444208" y="188640"/>
            <a:ext cx="2533650" cy="1809750"/>
          </a:xfrm>
          <a:prstGeom prst="rect">
            <a:avLst/>
          </a:prstGeom>
          <a:noFill/>
          <a:ln w="9525">
            <a:noFill/>
            <a:miter lim="800000"/>
            <a:headEnd/>
            <a:tailEnd/>
          </a:ln>
        </p:spPr>
      </p:pic>
      <p:sp>
        <p:nvSpPr>
          <p:cNvPr id="3" name="2 - TextBox"/>
          <p:cNvSpPr txBox="1">
            <a:spLocks noChangeArrowheads="1"/>
          </p:cNvSpPr>
          <p:nvPr/>
        </p:nvSpPr>
        <p:spPr bwMode="auto">
          <a:xfrm>
            <a:off x="0" y="1747838"/>
            <a:ext cx="9144000" cy="369332"/>
          </a:xfrm>
          <a:prstGeom prst="rect">
            <a:avLst/>
          </a:prstGeom>
          <a:noFill/>
          <a:ln w="9525">
            <a:noFill/>
            <a:miter lim="800000"/>
            <a:headEnd/>
            <a:tailEnd/>
          </a:ln>
        </p:spPr>
        <p:txBody>
          <a:bodyPr>
            <a:spAutoFit/>
          </a:bodyPr>
          <a:lstStyle/>
          <a:p>
            <a:pPr algn="just"/>
            <a:r>
              <a:rPr lang="el-GR" b="1" dirty="0">
                <a:latin typeface="Franklin Gothic Book" pitchFamily="34" charset="0"/>
              </a:rPr>
              <a:t>	</a:t>
            </a:r>
            <a:r>
              <a:rPr lang="el-GR" dirty="0">
                <a:latin typeface="Franklin Gothic Book" pitchFamily="34" charset="0"/>
              </a:rPr>
              <a:t>	 </a:t>
            </a:r>
          </a:p>
        </p:txBody>
      </p:sp>
      <p:sp>
        <p:nvSpPr>
          <p:cNvPr id="6" name="5 - TextBox"/>
          <p:cNvSpPr txBox="1">
            <a:spLocks noChangeArrowheads="1"/>
          </p:cNvSpPr>
          <p:nvPr/>
        </p:nvSpPr>
        <p:spPr bwMode="auto">
          <a:xfrm>
            <a:off x="107504" y="188640"/>
            <a:ext cx="6192688" cy="7417415"/>
          </a:xfrm>
          <a:prstGeom prst="rect">
            <a:avLst/>
          </a:prstGeom>
          <a:noFill/>
          <a:ln w="9525">
            <a:noFill/>
            <a:miter lim="800000"/>
            <a:headEnd/>
            <a:tailEnd/>
          </a:ln>
        </p:spPr>
        <p:txBody>
          <a:bodyPr wrap="square">
            <a:spAutoFit/>
          </a:bodyPr>
          <a:lstStyle/>
          <a:p>
            <a:pPr algn="just"/>
            <a:r>
              <a:rPr lang="el-GR" sz="1400" b="1" dirty="0" smtClean="0"/>
              <a:t>ΕΝΏ Η (ΓΝΩΣΤΗ ΚΑΙ ΩΣ ΑΚΕΝΤΑ) ΘΥΣΙΑ ΤΟΥ ΙΣΑΑΚ ΕΊΝΑΙ ΔΗΜΟΦΙΛΗΣ ΚΑΙ ΕΠΑΝΑΛΑΜΒΑΝΕΤΑΙ ΣΤΑ ΛΑΤΡΕΥΤΙΚΑ ΚΕΙΜΕΝΑ, Η ΠΑΡΑΛΛΗΛΗ ΠΕΡΙΚΟΠΗ ΤΟΥ  ΙΣΜΑΗΛ, ΕΊΝΑΙ ΛΗΣΜΟΝΗΜΕΝΗ ΚΑΙ ΠΕΡΙΘΩΡΙΟΠΟΙΗΜΕΝΗ. ΠΡΟΚΕΙΤΑΙ ΓΙΑ ΚΕΦ. ΟΠΟΥ Η ΘΕΪΚΗ ΥΠΟΣΧΕΣΗ ΖΩΗΣ ΚΑΙ ΑΠΟΓΟΝΩΝ ΑΠΕΙΛΕΙΤΑΙ ΝΑ ΑΠΟΔΕΙΧΘΕΙ ΟΝΕΙΡΟ ΑΠΑΤΗΛΟ-ΟΥΤΟΠΙΑ. Ο ΘΕΟΣ ΌΜΩΣ ΣΩΖΕΙ ΤΑ ΠΑΙΔΙΑ ΤΟΥ ΑΒΡΑΑΜ ΌΤΑΝ Η ΑΠΕΙΛΗ ΚΟΡΥΦΩΝΕΤΑΙ ΚΑΙ ΦΑΝΕΡΩΝΕΤΑΙ ΠΙΣΤΟΣ (ΑΞΙΟΠΙΣΤΟΣ-ΣΥΝΕΠΗΣ)</a:t>
            </a:r>
          </a:p>
          <a:p>
            <a:pPr algn="just"/>
            <a:endParaRPr lang="el-GR" sz="1400" b="1" dirty="0" smtClean="0">
              <a:latin typeface="Franklin Gothic Book" pitchFamily="34" charset="0"/>
            </a:endParaRPr>
          </a:p>
          <a:p>
            <a:pPr algn="just"/>
            <a:r>
              <a:rPr lang="el-GR" sz="1400" b="1" dirty="0" smtClean="0">
                <a:latin typeface="Franklin Gothic Book" pitchFamily="34" charset="0"/>
              </a:rPr>
              <a:t>ΑΝΤΙΘΕΤΩΣ ΣΤΙΣ </a:t>
            </a:r>
            <a:r>
              <a:rPr lang="el-GR" sz="1400" b="1" i="1" dirty="0" smtClean="0">
                <a:solidFill>
                  <a:srgbClr val="C00000"/>
                </a:solidFill>
                <a:latin typeface="Franklin Gothic Book" pitchFamily="34" charset="0"/>
              </a:rPr>
              <a:t>ΑΦΗΓΗΣΕΙΣ ΤΩΝ ΠΑΤΕΡΩΝ</a:t>
            </a:r>
            <a:r>
              <a:rPr lang="el-GR" sz="1400" b="1" dirty="0" smtClean="0">
                <a:solidFill>
                  <a:srgbClr val="C00000"/>
                </a:solidFill>
                <a:latin typeface="Franklin Gothic Book" pitchFamily="34" charset="0"/>
              </a:rPr>
              <a:t>, </a:t>
            </a:r>
            <a:r>
              <a:rPr lang="el-GR" sz="1400" b="1" dirty="0" smtClean="0">
                <a:latin typeface="Franklin Gothic Book" pitchFamily="34" charset="0"/>
              </a:rPr>
              <a:t>ΌΠΩΣ ΕΠΟΝΟΜΑΖΟΝΤΑΙ ΤΑ ΓΕΝ. 12-36, ΟΙ ΜΗΤΕΡΕΣ ΔΙΑΔΡΑΜΑΤΙΖΟΥΝ ΒΑΣΙΚΟ ΡΟΛΟ. ΤΡΕΙΣ ΦΟΡΕΣ ΜΑΛΙΣΤΑ ΟΙ ΠΑΤΡΙΑΡΧΕΣ ΑΒΡΑΑΜ ΚΑΙ ΙΣΑΑΚ ΕΚΘΕΤΟΥΝ ΣΕ ΚΙΝΔΥΝΟ ΤΙΣ ΣΥΖΥΓΟΥΣ ΤΟΥΣ ΑΠΌ ΦΟΒΟ ΓΙΑ ΤΗ ΖΩΗ ΤΟΥΣ.ΟΙ ΣΥΓΚΕΚΡΙΜΕΝΕΣ ΑΦΗΓΗΣΕΙΣ ΠΟΥ ΠΑΡΕΜΒΑΛΛΟΝΤΑΙ ΜΕΤΑΞΥ ΠΡΩΤΟΪΣΤΟΡΙΑΣ ΚΑΙ ΕΞΟΔΟΥ ΔΙΑΣΩΖΟΥΝ ΠΑΝΑΡΧΑΙΕΣ ΠΑΡΑΔΟΣΕΙΣ. ΚΑΤΑΓΡΑΦΗΚΑΝ ΌΜΩΣ ΤΗΝ ΕΠΟΧΗ ΤΗΣ ΚΡΙΣΗΣ, ΤΗΣ ΒΑΒΥΛΩΝΙΑΣ ΑΙΧΜΑΛΩΣΙΑΣ ΚΑΙ ΤΗΣ ΕΠΟΧΗΣ ΤΩΝ ΠΕΡΣΩΝ (539-333 π. Χ.) ΌΤΑΝ ΔΕΝ ΥΠΗΡΧΑΝ ΚΡΑΤΟΣ, ΝΑΟΣ ΚΑΙ ΒΑΣΙΛΙΑΣ. ΤΟ ΑΓΩΝΙΩΔΕΣ ΕΡΩΤΗΜΑ ΕΊΝΑΙ: ΜΗΠΩΣ ΟΙ ΥΠΟΣΧΕΣΕΙΣ ΤΟΥ ΘΕΟΥ ΕΊΝΑΙ ΦΡΟΥΔΕΣ; </a:t>
            </a:r>
          </a:p>
          <a:p>
            <a:pPr algn="just"/>
            <a:endParaRPr lang="el-GR" sz="1400" b="1" dirty="0" smtClean="0">
              <a:latin typeface="Franklin Gothic Book" pitchFamily="34" charset="0"/>
            </a:endParaRPr>
          </a:p>
          <a:p>
            <a:pPr algn="just"/>
            <a:r>
              <a:rPr lang="el-GR" sz="1400" b="1" dirty="0" smtClean="0">
                <a:latin typeface="Franklin Gothic Book" pitchFamily="34" charset="0"/>
              </a:rPr>
              <a:t>ΣΤΗΝ ΥΠΟΒΑΘΜΙΣΗ ΤΟΥ ΙΣΜΑΗΛ ΚΑΙ ΤΗΣ ΑΓΑΡ ΙΣΩΣ ΑΚΟΥΣΙΑ ΡΟΛΟ ΔΙΑΔΡΑΜΑΤΙΣΕ ΚΑΙ Η ΧΡΗΣΗ ΤΗΣ ΕΙΚΟΝΑΣ ΑΥΤΩΝ ΣΤΟ ΓΑΛ. 3-4 ΑΠΟ ΤΟΝ ΠΑΥΛΟ (βλ. επόμενη παρουσίαση). ΑΝΤΙΣΤΟΙΧΩΣ ΟΙ ΑΜΒΡΟΣΙΟΣ ΚΑΙ ΑΥΓΟΥΣΤΙΝΟΣ ΘΕΩΡΟΥΝ ΤΟΝ ΙΣΜΑΗΛ ΩΣ ΤΥΠΟ ΤΗΣ ΑΜΑΡΤΩΛΗΣ ΑΝΘΡΩΠΙΝΗΣ ΦΥΣΗΣ, ΤΩΝ  ΑΙΡΕΤΙΚΩΝ </a:t>
            </a:r>
            <a:r>
              <a:rPr lang="el-GR" sz="1400" b="1" dirty="0" smtClean="0">
                <a:solidFill>
                  <a:srgbClr val="C00000"/>
                </a:solidFill>
                <a:latin typeface="Franklin Gothic Book" pitchFamily="34" charset="0"/>
              </a:rPr>
              <a:t>ΚΑΙ ΟΙ ΙΟΥΔΑΙΩΝ </a:t>
            </a:r>
            <a:r>
              <a:rPr lang="el-GR" sz="1400" b="1" dirty="0" smtClean="0">
                <a:latin typeface="Franklin Gothic Book" pitchFamily="34" charset="0"/>
              </a:rPr>
              <a:t>(πάπας Ουρβανός Β’ 1095: </a:t>
            </a:r>
            <a:r>
              <a:rPr lang="el-GR" sz="1400" i="1" dirty="0" err="1" smtClean="0"/>
              <a:t>ἔκβαλε</a:t>
            </a:r>
            <a:r>
              <a:rPr lang="el-GR" sz="1400" i="1" dirty="0" smtClean="0"/>
              <a:t> </a:t>
            </a:r>
            <a:r>
              <a:rPr lang="el-GR" sz="1400" i="1" dirty="0" err="1" smtClean="0"/>
              <a:t>τὴν</a:t>
            </a:r>
            <a:r>
              <a:rPr lang="el-GR" sz="1400" i="1" dirty="0" smtClean="0"/>
              <a:t> </a:t>
            </a:r>
            <a:r>
              <a:rPr lang="el-GR" sz="1400" i="1" dirty="0" err="1" smtClean="0"/>
              <a:t>παιδίσκην</a:t>
            </a:r>
            <a:r>
              <a:rPr lang="el-GR" sz="1400" i="1" dirty="0" smtClean="0"/>
              <a:t> </a:t>
            </a:r>
            <a:r>
              <a:rPr lang="el-GR" sz="1400" i="1" dirty="0" err="1" smtClean="0"/>
              <a:t>καὶ</a:t>
            </a:r>
            <a:r>
              <a:rPr lang="el-GR" sz="1400" i="1" dirty="0" smtClean="0"/>
              <a:t> </a:t>
            </a:r>
            <a:r>
              <a:rPr lang="el-GR" sz="1400" i="1" dirty="0" err="1" smtClean="0"/>
              <a:t>τὸν</a:t>
            </a:r>
            <a:r>
              <a:rPr lang="el-GR" sz="1400" i="1" dirty="0" smtClean="0"/>
              <a:t> </a:t>
            </a:r>
            <a:r>
              <a:rPr lang="el-GR" sz="1400" i="1" dirty="0" err="1" smtClean="0"/>
              <a:t>υἱὸν</a:t>
            </a:r>
            <a:r>
              <a:rPr lang="el-GR" sz="1400" i="1" dirty="0" smtClean="0"/>
              <a:t> </a:t>
            </a:r>
            <a:r>
              <a:rPr lang="el-GR" sz="1400" i="1" dirty="0" err="1" smtClean="0"/>
              <a:t>αὐτῆς</a:t>
            </a:r>
            <a:r>
              <a:rPr lang="el-GR" sz="1400" i="1" dirty="0" smtClean="0"/>
              <a:t>· </a:t>
            </a:r>
            <a:r>
              <a:rPr lang="el-GR" sz="1400" i="1" dirty="0" err="1" smtClean="0"/>
              <a:t>οὐ</a:t>
            </a:r>
            <a:r>
              <a:rPr lang="el-GR" sz="1400" i="1" dirty="0" smtClean="0"/>
              <a:t> </a:t>
            </a:r>
            <a:r>
              <a:rPr lang="el-GR" sz="1400" i="1" dirty="0" err="1" smtClean="0"/>
              <a:t>γὰρ</a:t>
            </a:r>
            <a:r>
              <a:rPr lang="el-GR" sz="1400" i="1" dirty="0" smtClean="0"/>
              <a:t> </a:t>
            </a:r>
            <a:r>
              <a:rPr lang="el-GR" sz="1400" i="1" dirty="0" err="1" smtClean="0"/>
              <a:t>μὴ</a:t>
            </a:r>
            <a:r>
              <a:rPr lang="el-GR" sz="1400" i="1" dirty="0" smtClean="0"/>
              <a:t> </a:t>
            </a:r>
            <a:r>
              <a:rPr lang="el-GR" sz="1400" i="1" dirty="0" err="1" smtClean="0"/>
              <a:t>κληρονομήσει</a:t>
            </a:r>
            <a:r>
              <a:rPr lang="el-GR" sz="1400" i="1" dirty="0" smtClean="0"/>
              <a:t> ὁ </a:t>
            </a:r>
            <a:r>
              <a:rPr lang="el-GR" sz="1400" i="1" dirty="0" err="1" smtClean="0"/>
              <a:t>υἱὸς</a:t>
            </a:r>
            <a:r>
              <a:rPr lang="el-GR" sz="1400" i="1" dirty="0" smtClean="0"/>
              <a:t> </a:t>
            </a:r>
            <a:r>
              <a:rPr lang="el-GR" sz="1400" i="1" dirty="0" err="1" smtClean="0"/>
              <a:t>τῆς</a:t>
            </a:r>
            <a:r>
              <a:rPr lang="el-GR" sz="1400" i="1" dirty="0" smtClean="0"/>
              <a:t> </a:t>
            </a:r>
            <a:r>
              <a:rPr lang="el-GR" sz="1400" i="1" dirty="0" err="1" smtClean="0"/>
              <a:t>παιδίσκης</a:t>
            </a:r>
            <a:r>
              <a:rPr lang="el-GR" sz="1400" i="1" dirty="0" smtClean="0"/>
              <a:t> </a:t>
            </a:r>
            <a:r>
              <a:rPr lang="el-GR" sz="1400" i="1" dirty="0" err="1" smtClean="0"/>
              <a:t>μετὰ</a:t>
            </a:r>
            <a:r>
              <a:rPr lang="el-GR" sz="1400" i="1" dirty="0" smtClean="0"/>
              <a:t> </a:t>
            </a:r>
            <a:r>
              <a:rPr lang="el-GR" sz="1400" i="1" dirty="0" err="1" smtClean="0"/>
              <a:t>τοῦ</a:t>
            </a:r>
            <a:r>
              <a:rPr lang="el-GR" sz="1400" i="1" dirty="0" smtClean="0"/>
              <a:t> </a:t>
            </a:r>
            <a:r>
              <a:rPr lang="el-GR" sz="1400" i="1" dirty="0" err="1" smtClean="0"/>
              <a:t>υἱοῦ</a:t>
            </a:r>
            <a:r>
              <a:rPr lang="el-GR" sz="1400" i="1" dirty="0" smtClean="0"/>
              <a:t> </a:t>
            </a:r>
            <a:r>
              <a:rPr lang="el-GR" sz="1400" i="1" dirty="0" err="1" smtClean="0"/>
              <a:t>τῆς</a:t>
            </a:r>
            <a:r>
              <a:rPr lang="el-GR" sz="1400" i="1" dirty="0" smtClean="0"/>
              <a:t> </a:t>
            </a:r>
            <a:r>
              <a:rPr lang="el-GR" sz="1400" i="1" dirty="0" err="1" smtClean="0"/>
              <a:t>ἐλευθέρας</a:t>
            </a:r>
            <a:r>
              <a:rPr lang="el-GR" sz="1400" i="1" dirty="0" smtClean="0"/>
              <a:t>.</a:t>
            </a:r>
            <a:r>
              <a:rPr lang="el-GR" sz="1400" dirty="0" smtClean="0"/>
              <a:t> </a:t>
            </a:r>
            <a:r>
              <a:rPr lang="el-GR" sz="1400" dirty="0" err="1" smtClean="0"/>
              <a:t>Γαλ</a:t>
            </a:r>
            <a:r>
              <a:rPr lang="el-GR" sz="1400" dirty="0" smtClean="0"/>
              <a:t>. </a:t>
            </a:r>
            <a:r>
              <a:rPr lang="en-US" sz="1400" dirty="0" smtClean="0"/>
              <a:t>4</a:t>
            </a:r>
            <a:r>
              <a:rPr lang="el-GR" sz="1400" dirty="0" smtClean="0"/>
              <a:t>, </a:t>
            </a:r>
            <a:r>
              <a:rPr lang="en-US" sz="1400" dirty="0" smtClean="0"/>
              <a:t>30</a:t>
            </a:r>
            <a:r>
              <a:rPr lang="el-GR" sz="1400" b="1" dirty="0" smtClean="0">
                <a:latin typeface="Franklin Gothic Book" pitchFamily="34" charset="0"/>
              </a:rPr>
              <a:t>). ΚΑΤΆ ΤΗ ΔΙΑΜΑΡΤΥΡΗΣΗ ΜΕ ΤΟΝ ΙΣΜΑΗΛ ΤΑΥΤΙΖΟΝΤΑΙ ΕΙΤΕ ΟΙ ΡΩΜΑΙΟΚΑΘΟΛΙΚΟΙ ΕΙΤΕ ΟΙ ΕΥΑΓΓΕΛΙΚΟΙ ΑΝΑΛΟΓΑ. ΣΕ ΚΆΘΕ ΠΕΡΙΠΤΩΣΗ ΙΣΜΑΗΛ ΕΓΙΝΕ Ο ΆΛΛΟΣ, Ο ΑΘΕΟΣ. Ο ΕΧΘΡΟΣ. ΚΑΤΕΞΟΧΗΝ τον 7</a:t>
            </a:r>
            <a:r>
              <a:rPr lang="el-GR" sz="1400" b="1" baseline="30000" dirty="0" smtClean="0">
                <a:latin typeface="Franklin Gothic Book" pitchFamily="34" charset="0"/>
              </a:rPr>
              <a:t>ο</a:t>
            </a:r>
            <a:r>
              <a:rPr lang="el-GR" sz="1400" b="1" dirty="0" smtClean="0">
                <a:latin typeface="Franklin Gothic Book" pitchFamily="34" charset="0"/>
              </a:rPr>
              <a:t> και 8</a:t>
            </a:r>
            <a:r>
              <a:rPr lang="el-GR" sz="1400" b="1" baseline="30000" dirty="0" smtClean="0">
                <a:latin typeface="Franklin Gothic Book" pitchFamily="34" charset="0"/>
              </a:rPr>
              <a:t>ο</a:t>
            </a:r>
            <a:r>
              <a:rPr lang="el-GR" sz="1400" b="1" dirty="0" smtClean="0">
                <a:latin typeface="Franklin Gothic Book" pitchFamily="34" charset="0"/>
              </a:rPr>
              <a:t> αι.  και κατά τις Σταυροφορίες  ΟΙ </a:t>
            </a:r>
            <a:r>
              <a:rPr lang="el-GR" sz="1400" b="1" dirty="0" smtClean="0">
                <a:solidFill>
                  <a:srgbClr val="C00000"/>
                </a:solidFill>
                <a:latin typeface="Franklin Gothic Book" pitchFamily="34" charset="0"/>
              </a:rPr>
              <a:t>ΜΟΥΣΟΥΛΜΑΝΟΙ ΑΡΑΒΕΣ που πιστεύουν ότι στη Μέκκα είναι θαμμένοι οι Άγαρ και Ισμαήλ.</a:t>
            </a:r>
            <a:r>
              <a:rPr lang="el-GR" sz="1400" b="1" dirty="0" smtClean="0">
                <a:latin typeface="Franklin Gothic Book" pitchFamily="34" charset="0"/>
              </a:rPr>
              <a:t> Ο ΛΟΥΘΗΡΟΣ ΜΕΤΑΦΡΑΖΕΙ ΤΟ ΓΕΝ. 16, 12 ΚΑΙ ΤΟ ΟΝΟΜΑ </a:t>
            </a:r>
            <a:r>
              <a:rPr lang="el-GR" sz="1400" b="1" i="1" dirty="0" smtClean="0">
                <a:latin typeface="Franklin Gothic Book" pitchFamily="34" charset="0"/>
              </a:rPr>
              <a:t>ΙΣΜΑΗΛ </a:t>
            </a:r>
            <a:r>
              <a:rPr lang="el-GR" sz="1400" b="1" dirty="0" smtClean="0">
                <a:latin typeface="Franklin Gothic Book" pitchFamily="34" charset="0"/>
              </a:rPr>
              <a:t> ΩΣ Ο </a:t>
            </a:r>
            <a:r>
              <a:rPr lang="el-GR" sz="1400" b="1" i="1" dirty="0" smtClean="0">
                <a:latin typeface="Franklin Gothic Book" pitchFamily="34" charset="0"/>
              </a:rPr>
              <a:t>ΑΓΡΙΟΣ</a:t>
            </a:r>
            <a:r>
              <a:rPr lang="el-GR" sz="1400" b="1" dirty="0" smtClean="0">
                <a:latin typeface="Franklin Gothic Book" pitchFamily="34" charset="0"/>
              </a:rPr>
              <a:t> (</a:t>
            </a:r>
            <a:r>
              <a:rPr lang="el-GR" sz="1400" dirty="0" err="1" smtClean="0"/>
              <a:t>ἄγροικος</a:t>
            </a:r>
            <a:r>
              <a:rPr lang="el-GR" sz="1400" dirty="0" smtClean="0"/>
              <a:t> Ο’) </a:t>
            </a:r>
            <a:r>
              <a:rPr lang="el-GR" sz="1400" b="1" dirty="0" smtClean="0">
                <a:latin typeface="Franklin Gothic Book" pitchFamily="34" charset="0"/>
              </a:rPr>
              <a:t>ΑΝΘΡΩΠΟΣ.</a:t>
            </a:r>
          </a:p>
          <a:p>
            <a:pPr algn="just"/>
            <a:endParaRPr lang="el-GR" sz="1400" b="1" dirty="0" smtClean="0">
              <a:latin typeface="Franklin Gothic Book" pitchFamily="34" charset="0"/>
            </a:endParaRPr>
          </a:p>
          <a:p>
            <a:pPr algn="just"/>
            <a:r>
              <a:rPr lang="el-GR" sz="1400" b="1" dirty="0" smtClean="0">
                <a:latin typeface="Franklin Gothic Book" pitchFamily="34" charset="0"/>
              </a:rPr>
              <a:t>ΦΥΣΙΚΑ </a:t>
            </a:r>
          </a:p>
          <a:p>
            <a:pPr algn="just"/>
            <a:endParaRPr lang="el-GR" sz="1400" b="1" dirty="0">
              <a:latin typeface="Franklin Gothic Book" pitchFamily="34" charset="0"/>
            </a:endParaRPr>
          </a:p>
        </p:txBody>
      </p:sp>
      <p:sp>
        <p:nvSpPr>
          <p:cNvPr id="5" name="4 - TextBox"/>
          <p:cNvSpPr txBox="1"/>
          <p:nvPr/>
        </p:nvSpPr>
        <p:spPr>
          <a:xfrm>
            <a:off x="6444208" y="2708920"/>
            <a:ext cx="2520280" cy="461665"/>
          </a:xfrm>
          <a:prstGeom prst="rect">
            <a:avLst/>
          </a:prstGeom>
          <a:noFill/>
        </p:spPr>
        <p:txBody>
          <a:bodyPr wrap="square" rtlCol="0">
            <a:spAutoFit/>
          </a:bodyPr>
          <a:lstStyle/>
          <a:p>
            <a:r>
              <a:rPr lang="el-GR" sz="2400" b="1" dirty="0" smtClean="0"/>
              <a:t>Η ΠΑΡΑΝΟΗΣΗ </a:t>
            </a:r>
            <a:endParaRPr lang="el-G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2051720" y="4005065"/>
          <a:ext cx="6696743" cy="2852935"/>
        </p:xfrm>
        <a:graphic>
          <a:graphicData uri="http://schemas.openxmlformats.org/drawingml/2006/table">
            <a:tbl>
              <a:tblPr/>
              <a:tblGrid>
                <a:gridCol w="3255701"/>
                <a:gridCol w="3441042"/>
              </a:tblGrid>
              <a:tr h="216940">
                <a:tc>
                  <a:txBody>
                    <a:bodyPr/>
                    <a:lstStyle/>
                    <a:p>
                      <a:pPr>
                        <a:lnSpc>
                          <a:spcPct val="115000"/>
                        </a:lnSpc>
                        <a:spcAft>
                          <a:spcPts val="0"/>
                        </a:spcAft>
                      </a:pPr>
                      <a:r>
                        <a:rPr lang="el-GR" sz="1000" b="1" dirty="0" smtClean="0">
                          <a:solidFill>
                            <a:srgbClr val="000000"/>
                          </a:solidFill>
                          <a:latin typeface="Times New Roman"/>
                          <a:ea typeface="Calibri"/>
                          <a:cs typeface="Times New Roman"/>
                        </a:rPr>
                        <a:t>ΣΑΡΑ</a:t>
                      </a:r>
                      <a:r>
                        <a:rPr lang="de-DE" sz="1200" b="1" dirty="0" smtClean="0">
                          <a:latin typeface="Times New Roman"/>
                          <a:ea typeface="Calibri"/>
                          <a:cs typeface="Times New Roman"/>
                        </a:rPr>
                        <a:t> </a:t>
                      </a:r>
                      <a:r>
                        <a:rPr lang="el-GR" sz="1200" b="1" dirty="0" smtClean="0">
                          <a:latin typeface="Times New Roman"/>
                          <a:ea typeface="Calibri"/>
                          <a:cs typeface="Times New Roman"/>
                        </a:rPr>
                        <a:t>= ΕΥΑΓΓΕΛΙΟ</a:t>
                      </a:r>
                      <a:endParaRPr lang="el-GR" sz="1100" b="1" dirty="0">
                        <a:latin typeface="Calibri"/>
                        <a:ea typeface="Calibri"/>
                        <a:cs typeface="Times New Roman"/>
                      </a:endParaRPr>
                    </a:p>
                  </a:txBody>
                  <a:tcPr marL="25400" marR="2540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l-GR" sz="950" b="1" dirty="0" smtClean="0">
                          <a:solidFill>
                            <a:srgbClr val="000000"/>
                          </a:solidFill>
                          <a:latin typeface="Times New Roman"/>
                          <a:ea typeface="Calibri"/>
                          <a:cs typeface="Times New Roman"/>
                        </a:rPr>
                        <a:t>ΑΓΑΡ = ΝΟΜΟΣ </a:t>
                      </a:r>
                      <a:endParaRPr lang="el-GR" sz="1100" b="1" dirty="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99811">
                <a:tc>
                  <a:txBody>
                    <a:bodyPr/>
                    <a:lstStyle/>
                    <a:p>
                      <a:pPr>
                        <a:lnSpc>
                          <a:spcPct val="115000"/>
                        </a:lnSpc>
                        <a:spcAft>
                          <a:spcPts val="0"/>
                        </a:spcAft>
                      </a:pPr>
                      <a:r>
                        <a:rPr lang="el-GR" sz="1000" dirty="0" smtClean="0">
                          <a:solidFill>
                            <a:srgbClr val="000000"/>
                          </a:solidFill>
                          <a:latin typeface="Times New Roman"/>
                          <a:ea typeface="Calibri"/>
                          <a:cs typeface="Times New Roman"/>
                        </a:rPr>
                        <a:t>Ελεύθερη</a:t>
                      </a:r>
                      <a:r>
                        <a:rPr lang="el-GR" sz="1000" baseline="0" dirty="0" smtClean="0">
                          <a:solidFill>
                            <a:srgbClr val="000000"/>
                          </a:solidFill>
                          <a:latin typeface="Times New Roman"/>
                          <a:ea typeface="Calibri"/>
                          <a:cs typeface="Times New Roman"/>
                        </a:rPr>
                        <a:t> </a:t>
                      </a:r>
                      <a:endParaRPr lang="el-GR" sz="1100" dirty="0">
                        <a:latin typeface="Calibri"/>
                        <a:ea typeface="Calibri"/>
                        <a:cs typeface="Times New Roman"/>
                      </a:endParaRPr>
                    </a:p>
                  </a:txBody>
                  <a:tcPr marL="25400" marR="254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l-GR" sz="1100" dirty="0" smtClean="0">
                          <a:latin typeface="Calibri"/>
                          <a:ea typeface="Calibri"/>
                          <a:cs typeface="Times New Roman"/>
                        </a:rPr>
                        <a:t>Δούλη</a:t>
                      </a:r>
                      <a:endParaRPr lang="el-GR" sz="1100" dirty="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5582">
                <a:tc>
                  <a:txBody>
                    <a:bodyPr/>
                    <a:lstStyle/>
                    <a:p>
                      <a:pPr>
                        <a:lnSpc>
                          <a:spcPct val="115000"/>
                        </a:lnSpc>
                        <a:spcAft>
                          <a:spcPts val="0"/>
                        </a:spcAft>
                      </a:pPr>
                      <a:r>
                        <a:rPr lang="el-GR" sz="1100" dirty="0" smtClean="0">
                          <a:latin typeface="Calibri"/>
                          <a:ea typeface="Calibri"/>
                          <a:cs typeface="Times New Roman"/>
                        </a:rPr>
                        <a:t>Υιός</a:t>
                      </a:r>
                      <a:r>
                        <a:rPr lang="el-GR" sz="1100" baseline="0" dirty="0" smtClean="0">
                          <a:latin typeface="Calibri"/>
                          <a:ea typeface="Calibri"/>
                          <a:cs typeface="Times New Roman"/>
                        </a:rPr>
                        <a:t> προερχόμενος από επαγγελία-υπόσχεση</a:t>
                      </a:r>
                      <a:endParaRPr lang="el-GR" sz="1100" dirty="0">
                        <a:latin typeface="Calibri"/>
                        <a:ea typeface="Calibri"/>
                        <a:cs typeface="Times New Roman"/>
                      </a:endParaRPr>
                    </a:p>
                  </a:txBody>
                  <a:tcPr marL="25400" marR="254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l-GR" sz="1100" dirty="0" smtClean="0">
                          <a:latin typeface="Calibri"/>
                          <a:ea typeface="Calibri"/>
                          <a:cs typeface="Times New Roman"/>
                        </a:rPr>
                        <a:t>Γιος</a:t>
                      </a:r>
                      <a:r>
                        <a:rPr lang="el-GR" sz="1100" baseline="0" dirty="0" smtClean="0">
                          <a:latin typeface="Calibri"/>
                          <a:ea typeface="Calibri"/>
                          <a:cs typeface="Times New Roman"/>
                        </a:rPr>
                        <a:t> σάρκας</a:t>
                      </a:r>
                      <a:endParaRPr lang="el-GR" sz="1100" dirty="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725">
                <a:tc>
                  <a:txBody>
                    <a:bodyPr/>
                    <a:lstStyle/>
                    <a:p>
                      <a:pPr>
                        <a:lnSpc>
                          <a:spcPct val="115000"/>
                        </a:lnSpc>
                        <a:spcAft>
                          <a:spcPts val="0"/>
                        </a:spcAft>
                      </a:pPr>
                      <a:r>
                        <a:rPr lang="el-GR" sz="1000" dirty="0">
                          <a:solidFill>
                            <a:srgbClr val="000000"/>
                          </a:solidFill>
                          <a:latin typeface="Times New Roman"/>
                          <a:ea typeface="Calibri"/>
                          <a:cs typeface="Times New Roman"/>
                        </a:rPr>
                        <a:t>1</a:t>
                      </a:r>
                      <a:r>
                        <a:rPr lang="el-GR" sz="1000" dirty="0" smtClean="0">
                          <a:solidFill>
                            <a:srgbClr val="000000"/>
                          </a:solidFill>
                          <a:latin typeface="Times New Roman"/>
                          <a:ea typeface="Calibri"/>
                          <a:cs typeface="Times New Roman"/>
                        </a:rPr>
                        <a:t>.</a:t>
                      </a:r>
                      <a:r>
                        <a:rPr lang="el-GR" sz="1000" baseline="0" dirty="0" smtClean="0">
                          <a:solidFill>
                            <a:srgbClr val="000000"/>
                          </a:solidFill>
                          <a:latin typeface="Times New Roman"/>
                          <a:ea typeface="Calibri"/>
                          <a:cs typeface="Times New Roman"/>
                        </a:rPr>
                        <a:t> ΔΙΑΘΗΚΗ </a:t>
                      </a:r>
                      <a:endParaRPr lang="el-GR" sz="1100" dirty="0">
                        <a:latin typeface="Calibri"/>
                        <a:ea typeface="Calibri"/>
                        <a:cs typeface="Times New Roman"/>
                      </a:endParaRPr>
                    </a:p>
                  </a:txBody>
                  <a:tcPr marL="25400" marR="254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l-GR" sz="1000" dirty="0">
                          <a:solidFill>
                            <a:srgbClr val="000000"/>
                          </a:solidFill>
                          <a:latin typeface="Times New Roman"/>
                          <a:ea typeface="Calibri"/>
                          <a:cs typeface="Times New Roman"/>
                        </a:rPr>
                        <a:t>2. </a:t>
                      </a:r>
                      <a:r>
                        <a:rPr lang="el-GR" sz="1000" dirty="0" smtClean="0">
                          <a:solidFill>
                            <a:srgbClr val="000000"/>
                          </a:solidFill>
                          <a:latin typeface="Times New Roman"/>
                          <a:ea typeface="Calibri"/>
                          <a:cs typeface="Times New Roman"/>
                        </a:rPr>
                        <a:t>ΔΙΑΘΗΚΗ</a:t>
                      </a:r>
                      <a:r>
                        <a:rPr lang="el-GR" sz="1000" baseline="0" dirty="0" smtClean="0">
                          <a:solidFill>
                            <a:srgbClr val="000000"/>
                          </a:solidFill>
                          <a:latin typeface="Times New Roman"/>
                          <a:ea typeface="Calibri"/>
                          <a:cs typeface="Times New Roman"/>
                        </a:rPr>
                        <a:t> (ΝΟΜΟΣ)</a:t>
                      </a:r>
                      <a:endParaRPr lang="el-GR" sz="1100" dirty="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5582">
                <a:tc>
                  <a:txBody>
                    <a:bodyPr/>
                    <a:lstStyle/>
                    <a:p>
                      <a:pPr>
                        <a:lnSpc>
                          <a:spcPct val="115000"/>
                        </a:lnSpc>
                        <a:spcAft>
                          <a:spcPts val="0"/>
                        </a:spcAft>
                      </a:pPr>
                      <a:r>
                        <a:rPr lang="el-GR" sz="1100" dirty="0" smtClean="0">
                          <a:latin typeface="Calibri"/>
                          <a:ea typeface="Calibri"/>
                          <a:cs typeface="Times New Roman"/>
                        </a:rPr>
                        <a:t>Άγονη</a:t>
                      </a:r>
                      <a:r>
                        <a:rPr lang="el-GR" sz="1100" baseline="0" dirty="0" smtClean="0">
                          <a:latin typeface="Calibri"/>
                          <a:ea typeface="Calibri"/>
                          <a:cs typeface="Times New Roman"/>
                        </a:rPr>
                        <a:t> </a:t>
                      </a:r>
                      <a:endParaRPr lang="el-GR" sz="1100" dirty="0">
                        <a:latin typeface="Calibri"/>
                        <a:ea typeface="Calibri"/>
                        <a:cs typeface="Times New Roman"/>
                      </a:endParaRPr>
                    </a:p>
                  </a:txBody>
                  <a:tcPr marL="25400" marR="254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l-GR" sz="1000" dirty="0" smtClean="0">
                          <a:solidFill>
                            <a:srgbClr val="000000"/>
                          </a:solidFill>
                          <a:latin typeface="Times New Roman"/>
                          <a:ea typeface="Calibri"/>
                          <a:cs typeface="Times New Roman"/>
                        </a:rPr>
                        <a:t>Σινά/Αραβία</a:t>
                      </a:r>
                      <a:r>
                        <a:rPr lang="el-GR" sz="1000" baseline="0" dirty="0" smtClean="0">
                          <a:solidFill>
                            <a:srgbClr val="000000"/>
                          </a:solidFill>
                          <a:latin typeface="Times New Roman"/>
                          <a:ea typeface="Calibri"/>
                          <a:cs typeface="Times New Roman"/>
                        </a:rPr>
                        <a:t> γεννά σκλάβους</a:t>
                      </a:r>
                      <a:endParaRPr lang="el-GR" sz="1100" dirty="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3372">
                <a:tc>
                  <a:txBody>
                    <a:bodyPr/>
                    <a:lstStyle/>
                    <a:p>
                      <a:pPr>
                        <a:lnSpc>
                          <a:spcPct val="115000"/>
                        </a:lnSpc>
                        <a:spcAft>
                          <a:spcPts val="0"/>
                        </a:spcAft>
                      </a:pPr>
                      <a:r>
                        <a:rPr lang="el-GR" sz="1000" dirty="0" smtClean="0">
                          <a:solidFill>
                            <a:srgbClr val="000000"/>
                          </a:solidFill>
                          <a:latin typeface="Times New Roman"/>
                          <a:ea typeface="Calibri"/>
                          <a:cs typeface="Times New Roman"/>
                        </a:rPr>
                        <a:t>Η ΑΓΟΝΗ ΣΙΩΝ ΓΕΝΝΑ ΠΑΙΔΙΑ (</a:t>
                      </a:r>
                      <a:r>
                        <a:rPr lang="de-DE" sz="1000" dirty="0" smtClean="0">
                          <a:solidFill>
                            <a:srgbClr val="000000"/>
                          </a:solidFill>
                          <a:latin typeface="Times New Roman"/>
                          <a:ea typeface="Calibri"/>
                          <a:cs typeface="Times New Roman"/>
                        </a:rPr>
                        <a:t> </a:t>
                      </a:r>
                      <a:r>
                        <a:rPr lang="el-GR" sz="1000" dirty="0" err="1" smtClean="0">
                          <a:solidFill>
                            <a:srgbClr val="000000"/>
                          </a:solidFill>
                          <a:latin typeface="Times New Roman"/>
                          <a:ea typeface="Calibri"/>
                          <a:cs typeface="Times New Roman"/>
                        </a:rPr>
                        <a:t>Ησ</a:t>
                      </a:r>
                      <a:r>
                        <a:rPr lang="de-DE" sz="1000" dirty="0" smtClean="0">
                          <a:solidFill>
                            <a:srgbClr val="000000"/>
                          </a:solidFill>
                          <a:latin typeface="Times New Roman"/>
                          <a:ea typeface="Calibri"/>
                          <a:cs typeface="Times New Roman"/>
                        </a:rPr>
                        <a:t> </a:t>
                      </a:r>
                      <a:r>
                        <a:rPr lang="de-DE" sz="1000" dirty="0">
                          <a:solidFill>
                            <a:srgbClr val="000000"/>
                          </a:solidFill>
                          <a:latin typeface="Times New Roman"/>
                          <a:ea typeface="Calibri"/>
                          <a:cs typeface="Times New Roman"/>
                        </a:rPr>
                        <a:t>54,1)</a:t>
                      </a:r>
                      <a:r>
                        <a:rPr lang="de-DE" sz="1200" dirty="0">
                          <a:latin typeface="Times New Roman"/>
                          <a:ea typeface="Calibri"/>
                          <a:cs typeface="Times New Roman"/>
                        </a:rPr>
                        <a:t> </a:t>
                      </a:r>
                      <a:endParaRPr lang="el-GR" sz="1100" dirty="0">
                        <a:latin typeface="Calibri"/>
                        <a:ea typeface="Calibri"/>
                        <a:cs typeface="Times New Roman"/>
                      </a:endParaRPr>
                    </a:p>
                  </a:txBody>
                  <a:tcPr marL="25400" marR="254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de-DE" sz="1000">
                          <a:solidFill>
                            <a:srgbClr val="000000"/>
                          </a:solidFill>
                          <a:latin typeface="Times New Roman"/>
                          <a:ea typeface="Calibri"/>
                          <a:cs typeface="Times New Roman"/>
                        </a:rPr>
                        <a:t>Hagar ist Sinai</a:t>
                      </a:r>
                      <a:r>
                        <a:rPr lang="de-DE" sz="1200">
                          <a:latin typeface="Times New Roman"/>
                          <a:ea typeface="Calibri"/>
                          <a:cs typeface="Times New Roman"/>
                        </a:rPr>
                        <a:t> </a:t>
                      </a:r>
                      <a:endParaRPr lang="el-GR" sz="110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8590">
                <a:tc>
                  <a:txBody>
                    <a:bodyPr/>
                    <a:lstStyle/>
                    <a:p>
                      <a:pPr>
                        <a:lnSpc>
                          <a:spcPct val="115000"/>
                        </a:lnSpc>
                        <a:spcAft>
                          <a:spcPts val="0"/>
                        </a:spcAft>
                      </a:pPr>
                      <a:r>
                        <a:rPr lang="de-DE" sz="1000" dirty="0" smtClean="0">
                          <a:solidFill>
                            <a:srgbClr val="000000"/>
                          </a:solidFill>
                          <a:latin typeface="Times New Roman"/>
                          <a:ea typeface="Times New Roman"/>
                          <a:cs typeface="Times New Roman"/>
                        </a:rPr>
                        <a:t>„</a:t>
                      </a:r>
                      <a:r>
                        <a:rPr lang="el-GR" sz="1000" dirty="0" smtClean="0">
                          <a:solidFill>
                            <a:srgbClr val="000000"/>
                          </a:solidFill>
                          <a:latin typeface="Times New Roman"/>
                          <a:ea typeface="Times New Roman"/>
                          <a:cs typeface="Times New Roman"/>
                        </a:rPr>
                        <a:t>ΑΝΩ</a:t>
                      </a:r>
                      <a:r>
                        <a:rPr lang="de-DE" sz="1000" dirty="0" smtClean="0">
                          <a:solidFill>
                            <a:srgbClr val="000000"/>
                          </a:solidFill>
                          <a:latin typeface="Times New Roman"/>
                          <a:ea typeface="Times New Roman"/>
                          <a:cs typeface="Times New Roman"/>
                        </a:rPr>
                        <a:t>" </a:t>
                      </a:r>
                      <a:r>
                        <a:rPr lang="el-GR" sz="1000" dirty="0" smtClean="0">
                          <a:solidFill>
                            <a:srgbClr val="000000"/>
                          </a:solidFill>
                          <a:latin typeface="Times New Roman"/>
                          <a:ea typeface="Times New Roman"/>
                          <a:cs typeface="Times New Roman"/>
                        </a:rPr>
                        <a:t>Ιερουσαλήμ</a:t>
                      </a:r>
                      <a:r>
                        <a:rPr lang="el-GR" sz="1000" baseline="0" dirty="0" smtClean="0">
                          <a:solidFill>
                            <a:srgbClr val="000000"/>
                          </a:solidFill>
                          <a:latin typeface="Times New Roman"/>
                          <a:ea typeface="Times New Roman"/>
                          <a:cs typeface="Times New Roman"/>
                        </a:rPr>
                        <a:t> </a:t>
                      </a:r>
                      <a:r>
                        <a:rPr lang="de-DE" sz="1000" dirty="0" smtClean="0">
                          <a:solidFill>
                            <a:srgbClr val="000000"/>
                          </a:solidFill>
                          <a:latin typeface="Times New Roman"/>
                          <a:ea typeface="Times New Roman"/>
                          <a:cs typeface="Times New Roman"/>
                        </a:rPr>
                        <a:t> (</a:t>
                      </a:r>
                      <a:r>
                        <a:rPr lang="el-GR" sz="1000" dirty="0" smtClean="0">
                          <a:solidFill>
                            <a:srgbClr val="000000"/>
                          </a:solidFill>
                          <a:latin typeface="Times New Roman"/>
                          <a:ea typeface="Times New Roman"/>
                          <a:cs typeface="Times New Roman"/>
                        </a:rPr>
                        <a:t>εσχατολογική</a:t>
                      </a:r>
                      <a:r>
                        <a:rPr lang="de-DE" sz="1000" dirty="0" smtClean="0">
                          <a:solidFill>
                            <a:srgbClr val="000000"/>
                          </a:solidFill>
                          <a:latin typeface="Times New Roman"/>
                          <a:ea typeface="Times New Roman"/>
                          <a:cs typeface="Times New Roman"/>
                        </a:rPr>
                        <a:t>)</a:t>
                      </a:r>
                      <a:r>
                        <a:rPr lang="de-DE" sz="1200" dirty="0" smtClean="0">
                          <a:latin typeface="Times New Roman"/>
                          <a:ea typeface="Calibri"/>
                          <a:cs typeface="Times New Roman"/>
                        </a:rPr>
                        <a:t> </a:t>
                      </a:r>
                      <a:endParaRPr lang="el-GR" sz="1100" dirty="0">
                        <a:latin typeface="Calibri"/>
                        <a:ea typeface="Calibri"/>
                        <a:cs typeface="Times New Roman"/>
                      </a:endParaRPr>
                    </a:p>
                  </a:txBody>
                  <a:tcPr marL="25400" marR="254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l-GR" sz="1100" dirty="0" smtClean="0">
                          <a:solidFill>
                            <a:srgbClr val="000000"/>
                          </a:solidFill>
                          <a:latin typeface="Times New Roman"/>
                          <a:ea typeface="Times New Roman"/>
                          <a:cs typeface="Times New Roman"/>
                        </a:rPr>
                        <a:t> Επίγεια-Παρούσα</a:t>
                      </a:r>
                      <a:r>
                        <a:rPr lang="el-GR" sz="1100" baseline="0" dirty="0" smtClean="0">
                          <a:solidFill>
                            <a:srgbClr val="000000"/>
                          </a:solidFill>
                          <a:latin typeface="Times New Roman"/>
                          <a:ea typeface="Times New Roman"/>
                          <a:cs typeface="Times New Roman"/>
                        </a:rPr>
                        <a:t> </a:t>
                      </a:r>
                      <a:r>
                        <a:rPr lang="el-GR" sz="1100" dirty="0" smtClean="0">
                          <a:solidFill>
                            <a:srgbClr val="000000"/>
                          </a:solidFill>
                          <a:latin typeface="Times New Roman"/>
                          <a:ea typeface="Times New Roman"/>
                          <a:cs typeface="Times New Roman"/>
                        </a:rPr>
                        <a:t>Ιερουσαλήμ</a:t>
                      </a:r>
                      <a:r>
                        <a:rPr lang="el-GR" sz="1100" baseline="0" dirty="0" smtClean="0">
                          <a:solidFill>
                            <a:srgbClr val="000000"/>
                          </a:solidFill>
                          <a:latin typeface="Times New Roman"/>
                          <a:ea typeface="Times New Roman"/>
                          <a:cs typeface="Times New Roman"/>
                        </a:rPr>
                        <a:t> </a:t>
                      </a:r>
                      <a:endParaRPr lang="el-GR" sz="1100" dirty="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5582">
                <a:tc>
                  <a:txBody>
                    <a:bodyPr/>
                    <a:lstStyle/>
                    <a:p>
                      <a:pPr>
                        <a:lnSpc>
                          <a:spcPct val="115000"/>
                        </a:lnSpc>
                        <a:spcAft>
                          <a:spcPts val="0"/>
                        </a:spcAft>
                      </a:pPr>
                      <a:r>
                        <a:rPr lang="el-GR" sz="1100" dirty="0" smtClean="0">
                          <a:latin typeface="Calibri"/>
                          <a:ea typeface="Calibri"/>
                          <a:cs typeface="Times New Roman"/>
                        </a:rPr>
                        <a:t>ΠΑΙΔΙΆ</a:t>
                      </a:r>
                      <a:r>
                        <a:rPr lang="el-GR" sz="1100" baseline="0" dirty="0" smtClean="0">
                          <a:latin typeface="Calibri"/>
                          <a:ea typeface="Calibri"/>
                          <a:cs typeface="Times New Roman"/>
                        </a:rPr>
                        <a:t> ΕΛΕΥΘΕΡΗΣ</a:t>
                      </a:r>
                      <a:endParaRPr lang="el-GR" sz="1100" dirty="0">
                        <a:latin typeface="Calibri"/>
                        <a:ea typeface="Calibri"/>
                        <a:cs typeface="Times New Roman"/>
                      </a:endParaRPr>
                    </a:p>
                  </a:txBody>
                  <a:tcPr marL="25400" marR="254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l-GR" sz="1100" dirty="0" smtClean="0">
                          <a:latin typeface="Calibri"/>
                          <a:ea typeface="Calibri"/>
                          <a:cs typeface="Times New Roman"/>
                        </a:rPr>
                        <a:t>ΖΕΙ</a:t>
                      </a:r>
                      <a:r>
                        <a:rPr lang="el-GR" sz="1100" baseline="0" dirty="0" smtClean="0">
                          <a:latin typeface="Calibri"/>
                          <a:ea typeface="Calibri"/>
                          <a:cs typeface="Times New Roman"/>
                        </a:rPr>
                        <a:t> ΜΕ ΤΑ ΠΑΙΔΙΑ ΤΗΣ ΣΤΗ ΔΟΥΛΕΙΑ </a:t>
                      </a:r>
                      <a:endParaRPr lang="el-GR" sz="1100" dirty="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6940">
                <a:tc>
                  <a:txBody>
                    <a:bodyPr/>
                    <a:lstStyle/>
                    <a:p>
                      <a:pPr>
                        <a:lnSpc>
                          <a:spcPct val="115000"/>
                        </a:lnSpc>
                        <a:spcAft>
                          <a:spcPts val="0"/>
                        </a:spcAft>
                      </a:pPr>
                      <a:r>
                        <a:rPr lang="el-GR" sz="1000" baseline="0" dirty="0" smtClean="0">
                          <a:solidFill>
                            <a:srgbClr val="000000"/>
                          </a:solidFill>
                          <a:latin typeface="Times New Roman"/>
                          <a:ea typeface="Calibri"/>
                          <a:cs typeface="Times New Roman"/>
                        </a:rPr>
                        <a:t>ΙΣΑΑΚ =ΓΙΟΣ ΕΛΕΥΘΕΡΑΣ</a:t>
                      </a:r>
                      <a:r>
                        <a:rPr lang="de-DE" sz="1200" dirty="0" smtClean="0">
                          <a:latin typeface="Times New Roman"/>
                          <a:ea typeface="Calibri"/>
                          <a:cs typeface="Times New Roman"/>
                        </a:rPr>
                        <a:t> </a:t>
                      </a:r>
                      <a:endParaRPr lang="el-GR" sz="1100" dirty="0">
                        <a:latin typeface="Calibri"/>
                        <a:ea typeface="Calibri"/>
                        <a:cs typeface="Times New Roman"/>
                      </a:endParaRPr>
                    </a:p>
                  </a:txBody>
                  <a:tcPr marL="25400" marR="254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l-GR" sz="1100" dirty="0" smtClean="0">
                          <a:latin typeface="Calibri"/>
                          <a:ea typeface="Calibri"/>
                          <a:cs typeface="Times New Roman"/>
                        </a:rPr>
                        <a:t>ΙΣΜΑΗΛ =ΓΙΟΣ</a:t>
                      </a:r>
                      <a:r>
                        <a:rPr lang="el-GR" sz="1100" baseline="0" dirty="0" smtClean="0">
                          <a:latin typeface="Calibri"/>
                          <a:ea typeface="Calibri"/>
                          <a:cs typeface="Times New Roman"/>
                        </a:rPr>
                        <a:t> ΣΚΛΑΒΑΣ</a:t>
                      </a:r>
                      <a:endParaRPr lang="el-GR" sz="1100" dirty="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9811">
                <a:tc>
                  <a:txBody>
                    <a:bodyPr/>
                    <a:lstStyle/>
                    <a:p>
                      <a:pPr>
                        <a:lnSpc>
                          <a:spcPct val="115000"/>
                        </a:lnSpc>
                        <a:spcAft>
                          <a:spcPts val="0"/>
                        </a:spcAft>
                      </a:pPr>
                      <a:r>
                        <a:rPr lang="el-GR" sz="1100" dirty="0" smtClean="0">
                          <a:latin typeface="Calibri"/>
                          <a:ea typeface="Calibri"/>
                          <a:cs typeface="Times New Roman"/>
                        </a:rPr>
                        <a:t>ΚΛΗΡΟΝΟΜΙΑ</a:t>
                      </a:r>
                      <a:r>
                        <a:rPr lang="el-GR" sz="1100" baseline="0" dirty="0" smtClean="0">
                          <a:latin typeface="Calibri"/>
                          <a:ea typeface="Calibri"/>
                          <a:cs typeface="Times New Roman"/>
                        </a:rPr>
                        <a:t> </a:t>
                      </a:r>
                      <a:endParaRPr lang="el-GR" sz="1100" dirty="0">
                        <a:latin typeface="Calibri"/>
                        <a:ea typeface="Calibri"/>
                        <a:cs typeface="Times New Roman"/>
                      </a:endParaRPr>
                    </a:p>
                  </a:txBody>
                  <a:tcPr marL="25400" marR="254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l-GR" sz="1100" dirty="0" smtClean="0">
                          <a:latin typeface="Calibri"/>
                          <a:ea typeface="Calibri"/>
                          <a:cs typeface="Times New Roman"/>
                        </a:rPr>
                        <a:t>ΌΧΙ</a:t>
                      </a:r>
                      <a:r>
                        <a:rPr lang="el-GR" sz="1100" baseline="0" dirty="0" smtClean="0">
                          <a:latin typeface="Calibri"/>
                          <a:ea typeface="Calibri"/>
                          <a:cs typeface="Times New Roman"/>
                        </a:rPr>
                        <a:t> ΚΛΗΡΟΝΟΜΙΑ</a:t>
                      </a:r>
                      <a:endParaRPr lang="el-GR" sz="1100" dirty="0">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3073" name="Rectangle 1"/>
          <p:cNvSpPr>
            <a:spLocks noChangeArrowheads="1"/>
          </p:cNvSpPr>
          <p:nvPr/>
        </p:nvSpPr>
        <p:spPr bwMode="auto">
          <a:xfrm>
            <a:off x="2699792" y="0"/>
            <a:ext cx="288508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ΠΑΥΛΟΣ</a:t>
            </a:r>
            <a:r>
              <a:rPr kumimoji="0" lang="el-GR" sz="1600" b="1" i="0" u="sng" strike="noStrike" cap="none" normalizeH="0" dirty="0" smtClean="0">
                <a:ln>
                  <a:noFill/>
                </a:ln>
                <a:solidFill>
                  <a:srgbClr val="C00000"/>
                </a:solidFill>
                <a:effectLst/>
                <a:latin typeface="Arial" pitchFamily="34" charset="0"/>
                <a:ea typeface="Times New Roman" pitchFamily="18" charset="0"/>
                <a:cs typeface="Arial" pitchFamily="34" charset="0"/>
              </a:rPr>
              <a:t> ΚΑΙ </a:t>
            </a:r>
            <a:r>
              <a:rPr lang="el-GR" sz="1600" b="1" u="sng" dirty="0" smtClean="0">
                <a:solidFill>
                  <a:srgbClr val="C00000"/>
                </a:solidFill>
                <a:latin typeface="Arial" pitchFamily="34" charset="0"/>
                <a:ea typeface="Times New Roman" pitchFamily="18" charset="0"/>
                <a:cs typeface="Arial" pitchFamily="34" charset="0"/>
              </a:rPr>
              <a:t>ΑΓΑΡ/ΙΣΜΑΗΛ</a:t>
            </a:r>
            <a:r>
              <a:rPr kumimoji="0" lang="el-GR" sz="1600" b="1" i="0" u="sng" strike="noStrike" cap="none" normalizeH="0" dirty="0" smtClean="0">
                <a:ln>
                  <a:noFill/>
                </a:ln>
                <a:solidFill>
                  <a:srgbClr val="C00000"/>
                </a:solidFill>
                <a:effectLst/>
                <a:latin typeface="Arial" pitchFamily="34" charset="0"/>
                <a:ea typeface="Times New Roman" pitchFamily="18" charset="0"/>
                <a:cs typeface="Arial" pitchFamily="34" charset="0"/>
              </a:rPr>
              <a:t> </a:t>
            </a:r>
            <a:endParaRPr kumimoji="0" lang="el-GR" sz="1800" b="1" i="0" u="sng" strike="noStrike" cap="none" normalizeH="0" baseline="0" dirty="0" smtClean="0">
              <a:ln>
                <a:noFill/>
              </a:ln>
              <a:solidFill>
                <a:srgbClr val="C00000"/>
              </a:solidFill>
              <a:effectLst/>
              <a:latin typeface="Arial" pitchFamily="34" charset="0"/>
              <a:cs typeface="Arial" pitchFamily="34" charset="0"/>
            </a:endParaRPr>
          </a:p>
        </p:txBody>
      </p:sp>
      <p:sp>
        <p:nvSpPr>
          <p:cNvPr id="4" name="3 - TextBox"/>
          <p:cNvSpPr txBox="1"/>
          <p:nvPr/>
        </p:nvSpPr>
        <p:spPr>
          <a:xfrm>
            <a:off x="179512" y="332656"/>
            <a:ext cx="8784976" cy="3539430"/>
          </a:xfrm>
          <a:prstGeom prst="rect">
            <a:avLst/>
          </a:prstGeom>
          <a:noFill/>
        </p:spPr>
        <p:txBody>
          <a:bodyPr wrap="square" rtlCol="0">
            <a:spAutoFit/>
          </a:bodyPr>
          <a:lstStyle/>
          <a:p>
            <a:pPr algn="just"/>
            <a:r>
              <a:rPr lang="el-GR" sz="1400" dirty="0" smtClean="0"/>
              <a:t>Ενώ οι αντίπαλοι (</a:t>
            </a:r>
            <a:r>
              <a:rPr lang="el-GR" sz="1400" dirty="0" err="1" smtClean="0"/>
              <a:t>Ιουδαιοχριστιανοί</a:t>
            </a:r>
            <a:r>
              <a:rPr lang="el-GR" sz="1400" dirty="0" smtClean="0"/>
              <a:t> της Γαλατίας ή απεσταλμένοι των Ιεροσολύμων) επικαλούνταν τον Αβραάμ ή τον Μωυσή για να επιβάλουν την περιτομή και να εντάξουν τους βάρβαρους Γαλάτες στην αγκαλιά ενός έθνους με πανάρχαιες παραδόσεις και ρίζες, ο Παύλος καταθέτει μια άλλη κατανόηση της επαγγελίας που δόθηκε στον Προπάτορα. Αντιστοιχίζει τη Σάρα στο Ευαγγέλιο και την Άγαρ στο Νόμο ακολουθώντας μια έντεχνη δομή, όπως διαπιστώνεται από το 3,1-4,11 </a:t>
            </a:r>
            <a:r>
              <a:rPr lang="de-DE" sz="1400" dirty="0" smtClean="0"/>
              <a:t>:</a:t>
            </a:r>
          </a:p>
          <a:p>
            <a:r>
              <a:rPr lang="de-DE" sz="1400" dirty="0" smtClean="0"/>
              <a:t>A       </a:t>
            </a:r>
            <a:r>
              <a:rPr lang="el-GR" sz="1400" b="1" dirty="0" smtClean="0"/>
              <a:t>Ερωτήσεις που αντικρούονται</a:t>
            </a:r>
            <a:r>
              <a:rPr lang="de-DE" sz="1400" b="1" dirty="0" smtClean="0"/>
              <a:t> </a:t>
            </a:r>
            <a:r>
              <a:rPr lang="el-GR" sz="1400" b="1" dirty="0" smtClean="0"/>
              <a:t>(3,1-5)</a:t>
            </a:r>
          </a:p>
          <a:p>
            <a:r>
              <a:rPr lang="de-DE" sz="1400" dirty="0" smtClean="0"/>
              <a:t>B         </a:t>
            </a:r>
            <a:r>
              <a:rPr lang="el-GR" sz="1400" dirty="0" smtClean="0"/>
              <a:t>Έκχυση Πνεύματος (3,1.5)</a:t>
            </a:r>
          </a:p>
          <a:p>
            <a:r>
              <a:rPr lang="de-DE" sz="1400" dirty="0" smtClean="0"/>
              <a:t>C            </a:t>
            </a:r>
            <a:r>
              <a:rPr lang="el-GR" sz="1400" dirty="0" smtClean="0"/>
              <a:t>Πίστη-</a:t>
            </a:r>
            <a:r>
              <a:rPr lang="el-GR" sz="1400" dirty="0" err="1" smtClean="0"/>
              <a:t>Υιότητα </a:t>
            </a:r>
            <a:r>
              <a:rPr lang="el-GR" sz="1400" dirty="0" smtClean="0"/>
              <a:t>(3,6-9)</a:t>
            </a:r>
          </a:p>
          <a:p>
            <a:r>
              <a:rPr lang="de-DE" sz="1400" dirty="0" smtClean="0"/>
              <a:t>D             </a:t>
            </a:r>
            <a:r>
              <a:rPr lang="el-GR" sz="1400" dirty="0" smtClean="0"/>
              <a:t>Πίστη-Νόμος (3,10-14)</a:t>
            </a:r>
          </a:p>
          <a:p>
            <a:r>
              <a:rPr lang="de-DE" sz="1400" dirty="0" smtClean="0"/>
              <a:t>E               </a:t>
            </a:r>
            <a:r>
              <a:rPr lang="el-GR" sz="1400" b="1" dirty="0" smtClean="0"/>
              <a:t>Επαγγελία-</a:t>
            </a:r>
            <a:r>
              <a:rPr lang="de-DE" sz="1400" b="1" dirty="0" smtClean="0"/>
              <a:t> </a:t>
            </a:r>
            <a:r>
              <a:rPr lang="el-GR" sz="1400" b="1" dirty="0" smtClean="0"/>
              <a:t>Νόμος  (3,15-18)</a:t>
            </a:r>
          </a:p>
          <a:p>
            <a:r>
              <a:rPr lang="el-GR" sz="1400" b="1" dirty="0" smtClean="0"/>
              <a:t>			Απευθύνονται στο μοναδικό Γιο της επαγγελίας</a:t>
            </a:r>
          </a:p>
          <a:p>
            <a:r>
              <a:rPr lang="de-DE" sz="1400" dirty="0" smtClean="0"/>
              <a:t>E'              </a:t>
            </a:r>
            <a:r>
              <a:rPr lang="el-GR" sz="1400" b="1" dirty="0" smtClean="0"/>
              <a:t>Επαγγελία-</a:t>
            </a:r>
            <a:r>
              <a:rPr lang="de-DE" sz="1400" b="1" dirty="0" smtClean="0"/>
              <a:t> </a:t>
            </a:r>
            <a:r>
              <a:rPr lang="el-GR" sz="1400" b="1" dirty="0" smtClean="0"/>
              <a:t>Νόμος (3,19-22)</a:t>
            </a:r>
          </a:p>
          <a:p>
            <a:r>
              <a:rPr lang="de-DE" sz="1400" dirty="0" smtClean="0"/>
              <a:t>D'              </a:t>
            </a:r>
            <a:r>
              <a:rPr lang="el-GR" sz="1400" dirty="0" smtClean="0"/>
              <a:t>Νόμος-Πίστη (3,23-25)</a:t>
            </a:r>
          </a:p>
          <a:p>
            <a:r>
              <a:rPr lang="de-DE" sz="1400" dirty="0" smtClean="0"/>
              <a:t>C'           </a:t>
            </a:r>
            <a:r>
              <a:rPr lang="el-GR" sz="1400" dirty="0" err="1" smtClean="0"/>
              <a:t>Υιότητα</a:t>
            </a:r>
            <a:r>
              <a:rPr lang="el-GR" sz="1400" dirty="0" smtClean="0"/>
              <a:t>-Πίστη (3,26-29)</a:t>
            </a:r>
          </a:p>
          <a:p>
            <a:r>
              <a:rPr lang="de-DE" sz="1400" dirty="0" smtClean="0"/>
              <a:t>B'         </a:t>
            </a:r>
            <a:r>
              <a:rPr lang="el-GR" sz="1400" dirty="0" smtClean="0"/>
              <a:t>Έκχυση Πνεύματος (4,1-7)</a:t>
            </a:r>
          </a:p>
          <a:p>
            <a:r>
              <a:rPr lang="de-DE" sz="1400" dirty="0" smtClean="0"/>
              <a:t>A'       </a:t>
            </a:r>
            <a:r>
              <a:rPr lang="el-GR" sz="1400" b="1" dirty="0" smtClean="0"/>
              <a:t>Ερωτήσεις που αντικρούονται</a:t>
            </a:r>
            <a:r>
              <a:rPr lang="de-DE" sz="1400" b="1" dirty="0" smtClean="0"/>
              <a:t> </a:t>
            </a:r>
            <a:r>
              <a:rPr lang="el-GR" sz="1400" b="1" dirty="0" smtClean="0"/>
              <a:t>(4,8-11) </a:t>
            </a:r>
            <a:endParaRPr lang="el-GR" sz="1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TextBox"/>
          <p:cNvSpPr txBox="1">
            <a:spLocks noChangeArrowheads="1"/>
          </p:cNvSpPr>
          <p:nvPr/>
        </p:nvSpPr>
        <p:spPr bwMode="auto">
          <a:xfrm>
            <a:off x="5652120" y="4005064"/>
            <a:ext cx="2808312" cy="2739211"/>
          </a:xfrm>
          <a:prstGeom prst="rect">
            <a:avLst/>
          </a:prstGeom>
          <a:noFill/>
          <a:ln w="9525">
            <a:noFill/>
            <a:miter lim="800000"/>
            <a:headEnd/>
            <a:tailEnd/>
          </a:ln>
        </p:spPr>
        <p:txBody>
          <a:bodyPr wrap="square">
            <a:spAutoFit/>
          </a:bodyPr>
          <a:lstStyle/>
          <a:p>
            <a:r>
              <a:rPr lang="el-GR" sz="2400" b="1" dirty="0">
                <a:solidFill>
                  <a:srgbClr val="C00000"/>
                </a:solidFill>
                <a:latin typeface="Franklin Gothic Book" pitchFamily="34" charset="0"/>
              </a:rPr>
              <a:t>Β. </a:t>
            </a:r>
            <a:r>
              <a:rPr lang="el-GR" sz="2400" b="1" dirty="0" smtClean="0">
                <a:solidFill>
                  <a:srgbClr val="C00000"/>
                </a:solidFill>
                <a:latin typeface="Franklin Gothic Book" pitchFamily="34" charset="0"/>
              </a:rPr>
              <a:t>ΕΣΘΗΡ</a:t>
            </a:r>
          </a:p>
          <a:p>
            <a:r>
              <a:rPr lang="el-GR" sz="1600" b="1" i="1" dirty="0" smtClean="0">
                <a:solidFill>
                  <a:srgbClr val="C00000"/>
                </a:solidFill>
                <a:latin typeface="Franklin Gothic Book" pitchFamily="34" charset="0"/>
              </a:rPr>
              <a:t>Εισαγωγικό Σημείωμα της ΕΒΕ</a:t>
            </a:r>
          </a:p>
          <a:p>
            <a:endParaRPr lang="el-GR" sz="1100" b="1" dirty="0" smtClean="0">
              <a:solidFill>
                <a:srgbClr val="C00000"/>
              </a:solidFill>
              <a:latin typeface="Franklin Gothic Book" pitchFamily="34" charset="0"/>
            </a:endParaRPr>
          </a:p>
          <a:p>
            <a:pPr algn="just"/>
            <a:r>
              <a:rPr lang="el-GR" sz="1100" b="1" dirty="0" smtClean="0">
                <a:solidFill>
                  <a:srgbClr val="C00000"/>
                </a:solidFill>
                <a:latin typeface="Franklin Gothic Book" pitchFamily="34" charset="0"/>
              </a:rPr>
              <a:t>Το βιβλίο προέρχεται από την περίοδο του Ξέρξη Α’ (486-65 </a:t>
            </a:r>
            <a:r>
              <a:rPr lang="el-GR" sz="1100" b="1" dirty="0" err="1" smtClean="0">
                <a:solidFill>
                  <a:srgbClr val="C00000"/>
                </a:solidFill>
                <a:latin typeface="Franklin Gothic Book" pitchFamily="34" charset="0"/>
              </a:rPr>
              <a:t>π.Χ.</a:t>
            </a:r>
            <a:r>
              <a:rPr lang="el-GR" sz="1100" b="1" dirty="0" smtClean="0">
                <a:solidFill>
                  <a:srgbClr val="C00000"/>
                </a:solidFill>
                <a:latin typeface="Franklin Gothic Book" pitchFamily="34" charset="0"/>
              </a:rPr>
              <a:t> εβρ. </a:t>
            </a:r>
            <a:r>
              <a:rPr lang="el-GR" sz="1100" dirty="0" err="1" smtClean="0"/>
              <a:t>Αχασβερός</a:t>
            </a:r>
            <a:r>
              <a:rPr lang="el-GR" sz="1100" dirty="0" smtClean="0"/>
              <a:t>,</a:t>
            </a:r>
            <a:r>
              <a:rPr lang="el-GR" sz="1100" b="1" dirty="0" smtClean="0">
                <a:solidFill>
                  <a:srgbClr val="C00000"/>
                </a:solidFill>
                <a:latin typeface="Franklin Gothic Book" pitchFamily="34" charset="0"/>
              </a:rPr>
              <a:t>) και έχει αρκετές περσικές λέξεις . Σύμφωνα  με τα ιστορικά δεδομένα η γυναίκα του  ήταν η </a:t>
            </a:r>
            <a:r>
              <a:rPr lang="el-GR" sz="1100" b="1" dirty="0" err="1" smtClean="0">
                <a:solidFill>
                  <a:srgbClr val="C00000"/>
                </a:solidFill>
                <a:latin typeface="Franklin Gothic Book" pitchFamily="34" charset="0"/>
              </a:rPr>
              <a:t>Άμεστρις</a:t>
            </a:r>
            <a:r>
              <a:rPr lang="el-GR" sz="1100" b="1" dirty="0" smtClean="0">
                <a:solidFill>
                  <a:srgbClr val="C00000"/>
                </a:solidFill>
                <a:latin typeface="Franklin Gothic Book" pitchFamily="34" charset="0"/>
              </a:rPr>
              <a:t>.</a:t>
            </a:r>
          </a:p>
          <a:p>
            <a:pPr algn="just"/>
            <a:endParaRPr lang="el-GR" sz="1100" b="1" dirty="0" smtClean="0">
              <a:solidFill>
                <a:srgbClr val="C00000"/>
              </a:solidFill>
              <a:latin typeface="Franklin Gothic Book" pitchFamily="34" charset="0"/>
            </a:endParaRPr>
          </a:p>
          <a:p>
            <a:pPr algn="just"/>
            <a:r>
              <a:rPr lang="el-GR" sz="1100" dirty="0" smtClean="0"/>
              <a:t>Κατά το Μεσαίωνα η </a:t>
            </a:r>
            <a:r>
              <a:rPr lang="el-GR" sz="1100" dirty="0" err="1" smtClean="0"/>
              <a:t>Εσθήρ</a:t>
            </a:r>
            <a:r>
              <a:rPr lang="el-GR" sz="1100" dirty="0" smtClean="0"/>
              <a:t> έγινε μοντέλο της βασίλισσας για την οποία ίσχυε το μότο  </a:t>
            </a:r>
            <a:r>
              <a:rPr lang="de-DE" sz="1100" dirty="0" err="1" smtClean="0"/>
              <a:t>consors</a:t>
            </a:r>
            <a:r>
              <a:rPr lang="de-DE" sz="1100" dirty="0" smtClean="0"/>
              <a:t> </a:t>
            </a:r>
            <a:r>
              <a:rPr lang="de-DE" sz="1100" dirty="0" err="1" smtClean="0"/>
              <a:t>regnis</a:t>
            </a:r>
            <a:r>
              <a:rPr lang="de-DE" sz="1100" dirty="0" smtClean="0"/>
              <a:t> </a:t>
            </a:r>
            <a:r>
              <a:rPr lang="de-DE" sz="1100" dirty="0" err="1" smtClean="0"/>
              <a:t>nostri</a:t>
            </a:r>
            <a:r>
              <a:rPr lang="de-DE" sz="1100" dirty="0" smtClean="0"/>
              <a:t> Ester („Partnerin der Herrschaft, unsere Ester").</a:t>
            </a:r>
            <a:endParaRPr lang="el-GR" sz="1100" dirty="0" smtClean="0"/>
          </a:p>
          <a:p>
            <a:pPr algn="just"/>
            <a:endParaRPr lang="el-GR" sz="1100" b="1" dirty="0">
              <a:solidFill>
                <a:srgbClr val="C00000"/>
              </a:solidFill>
              <a:latin typeface="Franklin Gothic Book"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5089378" y="332656"/>
            <a:ext cx="3888902" cy="3384376"/>
          </a:xfrm>
          <a:prstGeom prst="rect">
            <a:avLst/>
          </a:prstGeom>
          <a:noFill/>
          <a:ln w="9525">
            <a:noFill/>
            <a:miter lim="800000"/>
            <a:headEnd/>
            <a:tailEnd/>
          </a:ln>
        </p:spPr>
      </p:pic>
      <p:sp>
        <p:nvSpPr>
          <p:cNvPr id="4" name="3 - TextBox"/>
          <p:cNvSpPr txBox="1"/>
          <p:nvPr/>
        </p:nvSpPr>
        <p:spPr>
          <a:xfrm>
            <a:off x="251520" y="404664"/>
            <a:ext cx="4680520" cy="6001643"/>
          </a:xfrm>
          <a:prstGeom prst="rect">
            <a:avLst/>
          </a:prstGeom>
          <a:noFill/>
        </p:spPr>
        <p:txBody>
          <a:bodyPr wrap="square" rtlCol="0">
            <a:spAutoFit/>
          </a:bodyPr>
          <a:lstStyle/>
          <a:p>
            <a:pPr algn="just"/>
            <a:endParaRPr lang="el-GR" sz="1200" i="1" dirty="0" smtClean="0"/>
          </a:p>
          <a:p>
            <a:pPr algn="just"/>
            <a:r>
              <a:rPr lang="el-GR" sz="1200" i="1" dirty="0" smtClean="0"/>
              <a:t>Το βιβλίο "</a:t>
            </a:r>
            <a:r>
              <a:rPr lang="el-GR" sz="1200" i="1" dirty="0" err="1" smtClean="0"/>
              <a:t>Εοθήρ</a:t>
            </a:r>
            <a:r>
              <a:rPr lang="el-GR" sz="1200" i="1" dirty="0" smtClean="0"/>
              <a:t>" τιτλοφορείται με το όνομα της κεντρικής ηρωίδας του, μιας νεαρής Ιουδαίας, η οποία ως σύζυγος του βασιλιά των Περσών έσωσε τους συμπατριώτες της. Το κείμενο του έργου σώζεται σε δύο βασικές παραλλαγές- μία γραμμένη πρωτότυπα στα εβραϊκά και μια εκτενέστερη στα ελληνικά που μαρτυρείται από την ελληνική μετάφραση των Ο’. Κατατάσσεται στα Ιστορικά Βιβλία της Παλαιός Διαθήκης, ενώ στην Εβραϊκή Βίβλο στην τρίτη ομάδα των βιβλίων, τα </a:t>
            </a:r>
            <a:r>
              <a:rPr lang="el-GR" sz="1200" i="1" dirty="0" err="1" smtClean="0"/>
              <a:t>Αγιόγραφα</a:t>
            </a:r>
            <a:r>
              <a:rPr lang="el-GR" sz="1200" i="1" dirty="0" smtClean="0"/>
              <a:t>. </a:t>
            </a:r>
          </a:p>
          <a:p>
            <a:pPr algn="just"/>
            <a:r>
              <a:rPr lang="el-GR" sz="1200" i="1" dirty="0" smtClean="0"/>
              <a:t>Θέμα του βιβλίου αποτελεί η σωτηρία των Ιουδαίων της Περσίας από την επιβολή των εχθρών τους με την παρέμβαση στο βασιλιά των Περσών της συζύγου του </a:t>
            </a:r>
            <a:r>
              <a:rPr lang="el-GR" sz="1200" i="1" dirty="0" err="1" smtClean="0"/>
              <a:t>Εοθήρ</a:t>
            </a:r>
            <a:r>
              <a:rPr lang="el-GR" sz="1200" i="1" dirty="0" smtClean="0"/>
              <a:t>. Ο ανώτατος αξιωματούχος Αμάν σχεδιάζει να εξολοθρεύσει τους Ιουδαίους και κατορθώνει, μάλιστα, να πάρει τη σχετική άδεια από το βασιλιά. Η </a:t>
            </a:r>
            <a:r>
              <a:rPr lang="el-GR" sz="1200" i="1" dirty="0" err="1" smtClean="0"/>
              <a:t>Εσθήρ</a:t>
            </a:r>
            <a:r>
              <a:rPr lang="el-GR" sz="1200" i="1" dirty="0" smtClean="0"/>
              <a:t>, καθοδηγούμενη από το θείο της </a:t>
            </a:r>
            <a:r>
              <a:rPr lang="el-GR" sz="1200" i="1" dirty="0" err="1" smtClean="0"/>
              <a:t>Μαρδοχαίο</a:t>
            </a:r>
            <a:r>
              <a:rPr lang="el-GR" sz="1200" i="1" dirty="0" smtClean="0"/>
              <a:t>, πετυχαίνει τελικά να ανατρέψει πλήρως το σχέδιο του Αμάν. Ο ίδιος οδηγείται στην αγχόνη και οι Ιουδαίοι εκδικούνται σκληρό, </a:t>
            </a:r>
            <a:r>
              <a:rPr lang="el-GR" sz="1200" b="1" i="1" dirty="0" smtClean="0"/>
              <a:t>φονεύοντας χιλιάδες εχθρούς τους. Σε ανάμνηση του γεγονότος αυτού θεσπίστηκε η γιορτή των </a:t>
            </a:r>
            <a:r>
              <a:rPr lang="el-GR" sz="1200" b="1" i="1" dirty="0" err="1" smtClean="0"/>
              <a:t>Πουρίμ</a:t>
            </a:r>
            <a:r>
              <a:rPr lang="el-GR" sz="1200" b="1" i="1" dirty="0" smtClean="0"/>
              <a:t>-Κλήρων.</a:t>
            </a:r>
          </a:p>
          <a:p>
            <a:pPr algn="just"/>
            <a:r>
              <a:rPr lang="el-GR" sz="1200" dirty="0" smtClean="0"/>
              <a:t>Ο </a:t>
            </a:r>
            <a:r>
              <a:rPr lang="el-GR" sz="1200" i="1" dirty="0" smtClean="0"/>
              <a:t>δραματικός τρόπος της περιγραφής των γεγονότων, που συχνά φτάνει μέχρι την υπερβολή, οφείλεται στο λογοτεχνικό χαρακτήρα του έργου και στο πνεύμα της εποχής. Ο συγγραφέας, αντλώντας στοιχείο από τη λαϊκή εθνική παράδοση, περιγράφει τις περιπέτειες των Ιουδαίων της διασποράς. Παρά το έντονα εθνικιστικό πνεύμα όμως, στην αφήγηση υπόκειται η βασική θεολογική θέση ότι η πρόνοια του Θεού είναι αυτή που κινεί τα νήματα της ιστορίας. Οι ήρωες του έργου θέτουν με εμπιστοσύνη τον εαυτό τους στην υπηρεσία του Θεού, ο οποίος πραγματοποιεί το σχέδιο του, ακόμη και όταν τα όργανο του δείχνουν αδυναμία (</a:t>
            </a:r>
            <a:r>
              <a:rPr lang="el-GR" sz="1200" i="1" dirty="0" err="1" smtClean="0"/>
              <a:t>πρβλ</a:t>
            </a:r>
            <a:r>
              <a:rPr lang="el-GR" sz="1200" i="1" dirty="0" smtClean="0"/>
              <a:t>. 4,73-74). Με τις προσθήκες του (ελληνικού κειμένου, που δένουν λειτουργικό, με την υπόλοιπη αφήγηση, το έργο εμπλουτίζεται με θρησκευτικά στοιχεία και αποκτά έναν περισσότερο πνευματικό </a:t>
            </a:r>
            <a:r>
              <a:rPr lang="el-GR" sz="1200" i="1" dirty="0" err="1" smtClean="0"/>
              <a:t>χαρακτήρ</a:t>
            </a:r>
            <a:r>
              <a:rPr lang="en-US" sz="1200" i="1" dirty="0" smtClean="0"/>
              <a:t>a. </a:t>
            </a:r>
            <a:endParaRPr lang="el-GR" sz="1200" i="1" dirty="0" smtClean="0"/>
          </a:p>
          <a:p>
            <a:pPr algn="just"/>
            <a:endParaRPr lang="el-GR"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 Θέση κειμένου"/>
          <p:cNvSpPr>
            <a:spLocks noGrp="1"/>
          </p:cNvSpPr>
          <p:nvPr>
            <p:ph type="body" idx="2"/>
          </p:nvPr>
        </p:nvSpPr>
        <p:spPr>
          <a:xfrm>
            <a:off x="457200" y="188913"/>
            <a:ext cx="3898900" cy="5221287"/>
          </a:xfrm>
        </p:spPr>
        <p:txBody>
          <a:bodyPr/>
          <a:lstStyle/>
          <a:p>
            <a:pPr algn="just" eaLnBrk="1" hangingPunct="1"/>
            <a:endParaRPr lang="el-GR" i="1" baseline="30000" smtClean="0">
              <a:solidFill>
                <a:srgbClr val="0070C0"/>
              </a:solidFill>
            </a:endParaRPr>
          </a:p>
          <a:p>
            <a:pPr algn="just" eaLnBrk="1" hangingPunct="1"/>
            <a:r>
              <a:rPr lang="el-GR" sz="900" smtClean="0"/>
              <a:t>. </a:t>
            </a:r>
          </a:p>
          <a:p>
            <a:pPr eaLnBrk="1" hangingPunct="1"/>
            <a:endParaRPr lang="el-GR" smtClean="0"/>
          </a:p>
        </p:txBody>
      </p:sp>
      <p:sp>
        <p:nvSpPr>
          <p:cNvPr id="30724" name="4 - Ορθογώνιο"/>
          <p:cNvSpPr>
            <a:spLocks noChangeArrowheads="1"/>
          </p:cNvSpPr>
          <p:nvPr/>
        </p:nvSpPr>
        <p:spPr bwMode="auto">
          <a:xfrm>
            <a:off x="251520" y="0"/>
            <a:ext cx="8425632" cy="6955750"/>
          </a:xfrm>
          <a:prstGeom prst="rect">
            <a:avLst/>
          </a:prstGeom>
          <a:noFill/>
          <a:ln w="9525">
            <a:noFill/>
            <a:miter lim="800000"/>
            <a:headEnd/>
            <a:tailEnd/>
          </a:ln>
        </p:spPr>
        <p:txBody>
          <a:bodyPr wrap="square">
            <a:spAutoFit/>
          </a:bodyPr>
          <a:lstStyle/>
          <a:p>
            <a:pPr algn="just"/>
            <a:endParaRPr lang="el-GR" sz="2000" dirty="0" smtClean="0"/>
          </a:p>
          <a:p>
            <a:pPr algn="just"/>
            <a:r>
              <a:rPr lang="el-GR" dirty="0" smtClean="0"/>
              <a:t>1.Η </a:t>
            </a:r>
            <a:r>
              <a:rPr lang="el-GR" dirty="0" err="1" smtClean="0"/>
              <a:t>Εσθήρ</a:t>
            </a:r>
            <a:r>
              <a:rPr lang="el-GR" dirty="0" smtClean="0"/>
              <a:t> γίνεται βασίλισσα στην αλλοδαπή, όπως παλιότερα ο Ιωσήφ στην Αίγυπτο: 1,1-2,23 («Πτώση» της Άστιν που δεν ενδίδει στις ορέξεις του μεθυσμένου βασιλιά συζύγου- «κυρίου» και έτσι με την </a:t>
            </a:r>
            <a:r>
              <a:rPr lang="el-GR" dirty="0" err="1" smtClean="0"/>
              <a:t>αντισεξιστική</a:t>
            </a:r>
            <a:r>
              <a:rPr lang="el-GR" dirty="0" smtClean="0"/>
              <a:t> στάση της διαταράσσει την «τάξη του βασιλείου», αφού θα γίνει παράδειγμα επανάστασης για τις άλλες γυναίκες)- </a:t>
            </a:r>
          </a:p>
          <a:p>
            <a:pPr algn="just"/>
            <a:r>
              <a:rPr lang="el-GR" sz="2000" b="1" dirty="0" smtClean="0">
                <a:solidFill>
                  <a:srgbClr val="C00000"/>
                </a:solidFill>
              </a:rPr>
              <a:t>ΒΙΑ ΕΝΑΝΤΙΟΝ ΤΩΝ ΓΥΝΑΙΚΩΝ</a:t>
            </a:r>
            <a:r>
              <a:rPr lang="el-GR" b="1" dirty="0" smtClean="0"/>
              <a:t>                                                              </a:t>
            </a:r>
          </a:p>
          <a:p>
            <a:pPr algn="just"/>
            <a:r>
              <a:rPr lang="el-GR" sz="2000" dirty="0" smtClean="0"/>
              <a:t>2. Ο </a:t>
            </a:r>
            <a:r>
              <a:rPr lang="el-GR" sz="2000" dirty="0" err="1" smtClean="0"/>
              <a:t>Αμαληκίτης</a:t>
            </a:r>
            <a:r>
              <a:rPr lang="el-GR" sz="2000" dirty="0" smtClean="0"/>
              <a:t> </a:t>
            </a:r>
            <a:r>
              <a:rPr lang="el-GR" sz="2000" i="1" dirty="0" smtClean="0"/>
              <a:t>βεζίρης</a:t>
            </a:r>
            <a:r>
              <a:rPr lang="el-GR" sz="2000" dirty="0" smtClean="0"/>
              <a:t> Αμάν σχεδιάζει τον αφανισμό των Ιουδαίων αφού ο </a:t>
            </a:r>
            <a:r>
              <a:rPr lang="el-GR" sz="2000" dirty="0" err="1" smtClean="0"/>
              <a:t>Μαρδοχαίος</a:t>
            </a:r>
            <a:r>
              <a:rPr lang="el-GR" sz="2000" dirty="0" smtClean="0"/>
              <a:t> δεν τον προσκυνά ακολουθώντας το παράδειγμα του </a:t>
            </a:r>
            <a:r>
              <a:rPr lang="el-GR" sz="2000" b="1" dirty="0" smtClean="0">
                <a:solidFill>
                  <a:srgbClr val="C00000"/>
                </a:solidFill>
              </a:rPr>
              <a:t>Δανιήλ-ΑΝΤΙΣΗΜΙΤΙΣΜΟΣ:                                        </a:t>
            </a:r>
          </a:p>
          <a:p>
            <a:r>
              <a:rPr lang="el-GR" sz="2000" i="1" dirty="0" smtClean="0"/>
              <a:t>	2α. Το διάταγμα του βασιλιά κατά των Ιουδαίων (μετά το 3,13): Β, 1-13 	2β. Η προσευχή του </a:t>
            </a:r>
            <a:r>
              <a:rPr lang="el-GR" sz="2000" i="1" dirty="0" err="1" smtClean="0"/>
              <a:t>Μαρδοχαίου</a:t>
            </a:r>
            <a:r>
              <a:rPr lang="el-GR" sz="2000" i="1" dirty="0" smtClean="0"/>
              <a:t> (μετά το 4,17): Γ, 1-9 </a:t>
            </a:r>
          </a:p>
          <a:p>
            <a:r>
              <a:rPr lang="el-GR" sz="2000" i="1" dirty="0" smtClean="0"/>
              <a:t>	2γ. Η προσευχή της </a:t>
            </a:r>
            <a:r>
              <a:rPr lang="el-GR" sz="2000" i="1" dirty="0" err="1" smtClean="0"/>
              <a:t>Εσθήρ</a:t>
            </a:r>
            <a:r>
              <a:rPr lang="el-GR" sz="2000" i="1" dirty="0" smtClean="0"/>
              <a:t>:  Γ, 10-24 25. </a:t>
            </a:r>
          </a:p>
          <a:p>
            <a:r>
              <a:rPr lang="el-GR" sz="2000" i="1" dirty="0" smtClean="0"/>
              <a:t>	2δ. Η παρουσίαση της </a:t>
            </a:r>
            <a:r>
              <a:rPr lang="el-GR" sz="2000" i="1" dirty="0" err="1" smtClean="0"/>
              <a:t>Εσθήρ</a:t>
            </a:r>
            <a:r>
              <a:rPr lang="el-GR" sz="2000" i="1" dirty="0" smtClean="0"/>
              <a:t> στο βασιλιά (μετά το 5,1 &amp; 5,2):  Δ, 1-6· 	Δ, 7-8</a:t>
            </a:r>
          </a:p>
          <a:p>
            <a:r>
              <a:rPr lang="el-GR" sz="2000" dirty="0" smtClean="0"/>
              <a:t>3. Το σχέδιο του Αμάν ναυαγεί:                                                       6,1-7,10</a:t>
            </a:r>
          </a:p>
          <a:p>
            <a:pPr marL="457200" indent="-457200">
              <a:buAutoNum type="arabicPeriod" startAt="4"/>
            </a:pPr>
            <a:r>
              <a:rPr lang="el-GR" sz="2000" dirty="0" smtClean="0"/>
              <a:t>Οι Ιουδαίοι εκδικούνται τους εχθρούς τους:   		8,1-10,3                                     </a:t>
            </a:r>
          </a:p>
          <a:p>
            <a:pPr marL="457200" indent="-457200"/>
            <a:r>
              <a:rPr lang="el-GR" sz="2000" i="1" dirty="0" smtClean="0"/>
              <a:t>	4α. Το διάταγμα του βασιλιά υπέρ των Ιουδαίων </a:t>
            </a:r>
          </a:p>
          <a:p>
            <a:pPr marL="457200" indent="-457200"/>
            <a:r>
              <a:rPr lang="el-GR" sz="2000" i="1" dirty="0" smtClean="0"/>
              <a:t>(μετά το 8,12):   Ε, 1-2· </a:t>
            </a:r>
          </a:p>
          <a:p>
            <a:pPr marL="457200" indent="-457200"/>
            <a:r>
              <a:rPr lang="el-GR" sz="2000" i="1" dirty="0" smtClean="0"/>
              <a:t>	4β. Η ερμηνεία του ονείρου του </a:t>
            </a:r>
            <a:r>
              <a:rPr lang="el-GR" sz="2000" i="1" dirty="0" err="1" smtClean="0"/>
              <a:t>Μαρδοχαίου</a:t>
            </a:r>
            <a:r>
              <a:rPr lang="el-GR" sz="2000" i="1" dirty="0" smtClean="0"/>
              <a:t> </a:t>
            </a:r>
          </a:p>
          <a:p>
            <a:pPr marL="457200" indent="-457200"/>
            <a:r>
              <a:rPr lang="el-GR" sz="2000" i="1" dirty="0" smtClean="0"/>
              <a:t>(μετά το 10,3):ΣΤ, 1-11</a:t>
            </a:r>
          </a:p>
          <a:p>
            <a:pPr marL="457200" indent="-457200"/>
            <a:endParaRPr lang="el-GR" sz="1200" b="1" i="1" dirty="0" smtClean="0">
              <a:latin typeface="Franklin Gothic Book" pitchFamily="34" charset="0"/>
            </a:endParaRPr>
          </a:p>
          <a:p>
            <a:pPr marL="457200" indent="-457200"/>
            <a:endParaRPr lang="el-GR" sz="2000" b="1" i="1" dirty="0" smtClean="0">
              <a:latin typeface="Franklin Gothic Book" pitchFamily="34" charset="0"/>
            </a:endParaRPr>
          </a:p>
          <a:p>
            <a:pPr marL="457200" indent="-457200"/>
            <a:endParaRPr lang="el-GR" sz="2000" i="1" dirty="0" smtClean="0"/>
          </a:p>
        </p:txBody>
      </p:sp>
      <p:pic>
        <p:nvPicPr>
          <p:cNvPr id="3074" name="Picture 2"/>
          <p:cNvPicPr>
            <a:picLocks noChangeAspect="1" noChangeArrowheads="1"/>
          </p:cNvPicPr>
          <p:nvPr/>
        </p:nvPicPr>
        <p:blipFill>
          <a:blip r:embed="rId2" cstate="print"/>
          <a:srcRect/>
          <a:stretch>
            <a:fillRect/>
          </a:stretch>
        </p:blipFill>
        <p:spPr bwMode="auto">
          <a:xfrm>
            <a:off x="5796136" y="4365104"/>
            <a:ext cx="3347864" cy="21683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364088" y="188640"/>
            <a:ext cx="3570706" cy="2664296"/>
          </a:xfrm>
          <a:prstGeom prst="rect">
            <a:avLst/>
          </a:prstGeom>
          <a:noFill/>
          <a:ln w="9525">
            <a:noFill/>
            <a:miter lim="800000"/>
            <a:headEnd/>
            <a:tailEnd/>
          </a:ln>
        </p:spPr>
      </p:pic>
      <p:sp>
        <p:nvSpPr>
          <p:cNvPr id="2051" name="Rectangle 3"/>
          <p:cNvSpPr>
            <a:spLocks noChangeArrowheads="1"/>
          </p:cNvSpPr>
          <p:nvPr/>
        </p:nvSpPr>
        <p:spPr bwMode="auto">
          <a:xfrm>
            <a:off x="0" y="332656"/>
            <a:ext cx="5292080" cy="6955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endParaRPr lang="el-GR" sz="1200" i="1" dirty="0" smtClean="0">
              <a:latin typeface="Palatino Linotype" pitchFamily="18" charset="0"/>
            </a:endParaRPr>
          </a:p>
          <a:p>
            <a:pPr marL="457200" indent="-457200" algn="just"/>
            <a:r>
              <a:rPr lang="el-GR" sz="1200" b="1" i="1" dirty="0" smtClean="0">
                <a:solidFill>
                  <a:srgbClr val="0070C0"/>
                </a:solidFill>
                <a:latin typeface="Palatino Linotype" pitchFamily="18" charset="0"/>
              </a:rPr>
              <a:t>ΤΟ ΜΕΓΑΛΟ ΠΡΟΒΛΗΜΑ ΚΑΙ ΣΤΗΝ ΕΣΘΗΡ ΑΛΛΑ ΚΑΙ ΤΗΝ ΙΟΥΔΕΙΘ ΕΊΝΑΙ ΤΟ ΛΟΥΤΡΟ ΑΙΜΑΤΟΣ ΠΟΥ ΞΕΣΠΑ ΙΔΙΩΣ ΣΤΟ κεφ. 9 ΤΟΥ ΠΡΩΤΟΥ ΒΙΒΛΙΟΥ ΜΕ ΠΡΩΤΑΓΩΝΙΣΤΈΣ ΠΛΕΟΝ ΤΟΥΣ ΙΟΥΔΑΙΟΥΣ</a:t>
            </a:r>
            <a:r>
              <a:rPr lang="el-GR" sz="1200" i="1" dirty="0" smtClean="0">
                <a:latin typeface="Palatino Linotype" pitchFamily="18" charset="0"/>
              </a:rPr>
              <a:t>. Από κάποιους το κεφ. 9 θεωρείται ως </a:t>
            </a:r>
            <a:r>
              <a:rPr lang="el-GR" sz="1200" b="1" i="1" dirty="0" smtClean="0">
                <a:latin typeface="Palatino Linotype" pitchFamily="18" charset="0"/>
              </a:rPr>
              <a:t>μεταγενέστερη</a:t>
            </a:r>
            <a:r>
              <a:rPr lang="el-GR" sz="1200" i="1" dirty="0" smtClean="0">
                <a:latin typeface="Palatino Linotype" pitchFamily="18" charset="0"/>
              </a:rPr>
              <a:t> προσθήκη, καθώς αλλάζει το ύφος. Οι Ο΄ μετριάζουν τον μεγάλο αριθμό των δολοφονηθέντων. Δεν πρέπει να λησμονείται ότι το βιβλίο θεμελιώνει μια Γιορτή και η ερμηνεία των κεφ. του βρίσκεται σε </a:t>
            </a:r>
            <a:r>
              <a:rPr lang="el-GR" sz="1200" i="1" dirty="0" err="1" smtClean="0">
                <a:latin typeface="Palatino Linotype" pitchFamily="18" charset="0"/>
              </a:rPr>
              <a:t>διαδραστικότητα</a:t>
            </a:r>
            <a:r>
              <a:rPr lang="el-GR" sz="1200" i="1" dirty="0" smtClean="0">
                <a:latin typeface="Palatino Linotype" pitchFamily="18" charset="0"/>
              </a:rPr>
              <a:t> με αυτήν όπου βιώνονται ζωντανά (</a:t>
            </a:r>
            <a:r>
              <a:rPr lang="en-US" sz="1200" i="1" dirty="0" smtClean="0">
                <a:latin typeface="Palatino Linotype" pitchFamily="18" charset="0"/>
              </a:rPr>
              <a:t>live) </a:t>
            </a:r>
            <a:r>
              <a:rPr lang="el-GR" sz="1200" i="1" dirty="0" smtClean="0">
                <a:latin typeface="Palatino Linotype" pitchFamily="18" charset="0"/>
              </a:rPr>
              <a:t>τα γεγονότα.</a:t>
            </a:r>
          </a:p>
          <a:p>
            <a:pPr marL="457200" indent="-457200" algn="just"/>
            <a:r>
              <a:rPr lang="el-GR" sz="1200" dirty="0" smtClean="0">
                <a:latin typeface="Palatino Linotype" pitchFamily="18" charset="0"/>
              </a:rPr>
              <a:t>Η χαρούμενη </a:t>
            </a:r>
            <a:r>
              <a:rPr lang="el-GR" sz="1200" i="1" dirty="0" smtClean="0">
                <a:latin typeface="Palatino Linotype" pitchFamily="18" charset="0"/>
              </a:rPr>
              <a:t>Γιορτή</a:t>
            </a:r>
            <a:r>
              <a:rPr lang="el-GR" sz="1200" dirty="0" smtClean="0">
                <a:latin typeface="Palatino Linotype" pitchFamily="18" charset="0"/>
              </a:rPr>
              <a:t> ονομάζεται </a:t>
            </a:r>
            <a:r>
              <a:rPr lang="el-GR" sz="1400" b="1" dirty="0" err="1" smtClean="0">
                <a:latin typeface="Palatino Linotype" pitchFamily="18" charset="0"/>
              </a:rPr>
              <a:t>Πουρίμ</a:t>
            </a:r>
            <a:r>
              <a:rPr kumimoji="0" lang="el-GR" sz="1400" b="1" i="0" u="none" strike="noStrike" cap="none" normalizeH="0" baseline="0" dirty="0" smtClean="0">
                <a:ln>
                  <a:noFill/>
                </a:ln>
                <a:solidFill>
                  <a:schemeClr val="tx1"/>
                </a:solidFill>
                <a:effectLst/>
                <a:latin typeface="Palatino Linotype" pitchFamily="18" charset="0"/>
                <a:cs typeface="Arial" charset="0"/>
              </a:rPr>
              <a:t> </a:t>
            </a:r>
            <a:r>
              <a:rPr kumimoji="0" lang="el-GR" sz="1200" i="0" u="none" strike="noStrike" cap="none" normalizeH="0" baseline="0" dirty="0" smtClean="0">
                <a:ln>
                  <a:noFill/>
                </a:ln>
                <a:solidFill>
                  <a:schemeClr val="tx1"/>
                </a:solidFill>
                <a:effectLst/>
                <a:latin typeface="Palatino Linotype" pitchFamily="18" charset="0"/>
                <a:cs typeface="Arial" charset="0"/>
              </a:rPr>
              <a:t>( </a:t>
            </a:r>
            <a:r>
              <a:rPr kumimoji="0" lang="he-IL" sz="1200" i="0" u="none" strike="noStrike" cap="none" normalizeH="0" baseline="0" dirty="0" smtClean="0">
                <a:ln>
                  <a:noFill/>
                </a:ln>
                <a:solidFill>
                  <a:schemeClr val="tx1"/>
                </a:solidFill>
                <a:effectLst/>
                <a:latin typeface="Palatino Linotype" pitchFamily="18" charset="0"/>
                <a:cs typeface="Arial" charset="0"/>
              </a:rPr>
              <a:t>פּוּרִים</a:t>
            </a:r>
            <a:r>
              <a:rPr kumimoji="0" lang="el-GR" sz="1200" i="0" u="none" strike="noStrike" cap="none" normalizeH="0" baseline="0" dirty="0" smtClean="0">
                <a:ln>
                  <a:noFill/>
                </a:ln>
                <a:solidFill>
                  <a:schemeClr val="tx1"/>
                </a:solidFill>
                <a:effectLst/>
                <a:latin typeface="Palatino Linotype" pitchFamily="18" charset="0"/>
                <a:cs typeface="Arial" charset="0"/>
              </a:rPr>
              <a:t> </a:t>
            </a:r>
            <a:r>
              <a:rPr kumimoji="0" lang="el-GR" sz="1200" i="1" u="none" strike="noStrike" cap="none" normalizeH="0" baseline="0" dirty="0" err="1" smtClean="0">
                <a:ln>
                  <a:noFill/>
                </a:ln>
                <a:solidFill>
                  <a:schemeClr val="tx1"/>
                </a:solidFill>
                <a:effectLst/>
                <a:latin typeface="Palatino Linotype" pitchFamily="18" charset="0"/>
                <a:cs typeface="Arial" charset="0"/>
              </a:rPr>
              <a:t>Pûrîm</a:t>
            </a:r>
            <a:r>
              <a:rPr kumimoji="0" lang="el-GR" sz="1200" i="0" u="none" strike="noStrike" cap="none" normalizeH="0" baseline="0" dirty="0" smtClean="0">
                <a:ln>
                  <a:noFill/>
                </a:ln>
                <a:solidFill>
                  <a:schemeClr val="tx1"/>
                </a:solidFill>
                <a:effectLst/>
                <a:latin typeface="Palatino Linotype" pitchFamily="18" charset="0"/>
                <a:cs typeface="Arial" charset="0"/>
              </a:rPr>
              <a:t> </a:t>
            </a:r>
            <a:r>
              <a:rPr lang="el-GR" sz="1200" dirty="0" smtClean="0">
                <a:latin typeface="Palatino Linotype" pitchFamily="18" charset="0"/>
                <a:cs typeface="Arial" charset="0"/>
              </a:rPr>
              <a:t>κλήροι</a:t>
            </a:r>
            <a:r>
              <a:rPr kumimoji="0" lang="el-GR" sz="1200" i="0" u="none" strike="noStrike" cap="none" normalizeH="0" baseline="0" dirty="0" smtClean="0">
                <a:ln>
                  <a:noFill/>
                </a:ln>
                <a:solidFill>
                  <a:schemeClr val="tx1"/>
                </a:solidFill>
                <a:effectLst/>
                <a:latin typeface="Palatino Linotype" pitchFamily="18" charset="0"/>
                <a:cs typeface="Arial" charset="0"/>
              </a:rPr>
              <a:t>). Πρόκειται</a:t>
            </a:r>
            <a:r>
              <a:rPr kumimoji="0" lang="el-GR" sz="1200" i="0" u="none" strike="noStrike" cap="none" normalizeH="0" dirty="0" smtClean="0">
                <a:ln>
                  <a:noFill/>
                </a:ln>
                <a:solidFill>
                  <a:schemeClr val="tx1"/>
                </a:solidFill>
                <a:effectLst/>
                <a:latin typeface="Palatino Linotype" pitchFamily="18" charset="0"/>
                <a:cs typeface="Arial" charset="0"/>
              </a:rPr>
              <a:t> για το ιουδαϊκό Καρναβάλι. </a:t>
            </a:r>
            <a:r>
              <a:rPr lang="el-GR" sz="1200" dirty="0" smtClean="0">
                <a:latin typeface="Palatino Linotype" pitchFamily="18" charset="0"/>
              </a:rPr>
              <a:t>Γιορτάζεται την 14</a:t>
            </a:r>
            <a:r>
              <a:rPr lang="el-GR" sz="1200" baseline="30000" dirty="0" smtClean="0">
                <a:latin typeface="Palatino Linotype" pitchFamily="18" charset="0"/>
              </a:rPr>
              <a:t>η</a:t>
            </a:r>
            <a:r>
              <a:rPr lang="el-GR" sz="1200" dirty="0" smtClean="0">
                <a:latin typeface="Palatino Linotype" pitchFamily="18" charset="0"/>
              </a:rPr>
              <a:t> μέρα του ανοιξιάτικου μήνα </a:t>
            </a:r>
            <a:r>
              <a:rPr lang="el-GR" sz="1200" dirty="0" err="1" smtClean="0">
                <a:latin typeface="Palatino Linotype" pitchFamily="18" charset="0"/>
              </a:rPr>
              <a:t>Άδαρ</a:t>
            </a:r>
            <a:r>
              <a:rPr lang="el-GR" sz="1200" dirty="0" smtClean="0">
                <a:latin typeface="Palatino Linotype" pitchFamily="18" charset="0"/>
              </a:rPr>
              <a:t> (φέτος 19-20.03). </a:t>
            </a:r>
            <a:r>
              <a:rPr lang="el-GR" sz="1200" i="1" dirty="0" smtClean="0">
                <a:latin typeface="Palatino Linotype" pitchFamily="18" charset="0"/>
              </a:rPr>
              <a:t>Κατά την ανάγνωση του βιβλίου </a:t>
            </a:r>
            <a:r>
              <a:rPr lang="el-GR" sz="1200" dirty="0" smtClean="0">
                <a:latin typeface="Palatino Linotype" pitchFamily="18" charset="0"/>
                <a:cs typeface="Arial" charset="0"/>
              </a:rPr>
              <a:t>(</a:t>
            </a:r>
            <a:r>
              <a:rPr lang="el-GR" sz="1200" i="1" dirty="0" err="1" smtClean="0">
                <a:latin typeface="Palatino Linotype" pitchFamily="18" charset="0"/>
                <a:cs typeface="Arial" charset="0"/>
              </a:rPr>
              <a:t>Megillat</a:t>
            </a:r>
            <a:r>
              <a:rPr lang="el-GR" sz="1200" i="1" dirty="0" smtClean="0">
                <a:latin typeface="Palatino Linotype" pitchFamily="18" charset="0"/>
                <a:cs typeface="Arial" charset="0"/>
              </a:rPr>
              <a:t> </a:t>
            </a:r>
            <a:r>
              <a:rPr lang="el-GR" sz="1200" i="1" dirty="0" err="1" smtClean="0">
                <a:latin typeface="Palatino Linotype" pitchFamily="18" charset="0"/>
                <a:cs typeface="Arial" charset="0"/>
              </a:rPr>
              <a:t>Esther</a:t>
            </a:r>
            <a:r>
              <a:rPr lang="el-GR" sz="1200" dirty="0" smtClean="0">
                <a:latin typeface="Palatino Linotype" pitchFamily="18" charset="0"/>
                <a:cs typeface="Arial" charset="0"/>
              </a:rPr>
              <a:t>)</a:t>
            </a:r>
            <a:r>
              <a:rPr lang="el-GR" sz="1200" i="1" dirty="0" smtClean="0">
                <a:latin typeface="Palatino Linotype" pitchFamily="18" charset="0"/>
              </a:rPr>
              <a:t> όταν ακούγεται </a:t>
            </a:r>
            <a:r>
              <a:rPr lang="el-GR" sz="1200" b="1" i="1" dirty="0" smtClean="0">
                <a:latin typeface="Palatino Linotype" pitchFamily="18" charset="0"/>
              </a:rPr>
              <a:t>το όνομα </a:t>
            </a:r>
            <a:r>
              <a:rPr lang="el-GR" sz="1200" b="1" i="1" dirty="0" err="1" smtClean="0">
                <a:latin typeface="Palatino Linotype" pitchFamily="18" charset="0"/>
              </a:rPr>
              <a:t>Άμαν</a:t>
            </a:r>
            <a:r>
              <a:rPr lang="el-GR" sz="1200" b="1" i="1" dirty="0" smtClean="0">
                <a:latin typeface="Palatino Linotype" pitchFamily="18" charset="0"/>
              </a:rPr>
              <a:t> </a:t>
            </a:r>
            <a:r>
              <a:rPr lang="el-GR" sz="1200" i="1" dirty="0" smtClean="0">
                <a:latin typeface="Palatino Linotype" pitchFamily="18" charset="0"/>
              </a:rPr>
              <a:t>(που ενσαρκώνει, όπως ο Ιούδας για τους χριστιανούς, οτιδήποτε εχθρικό) ιδίως στα κεφ. 8 και 9 δημιουργείται ένας εκκωφαντικός Θόρυβος με </a:t>
            </a:r>
            <a:r>
              <a:rPr lang="el-GR" sz="1200" i="1" dirty="0" err="1" smtClean="0">
                <a:latin typeface="Palatino Linotype" pitchFamily="18" charset="0"/>
              </a:rPr>
              <a:t>Στράκα</a:t>
            </a:r>
            <a:r>
              <a:rPr lang="el-GR" sz="1200" i="1" dirty="0" smtClean="0">
                <a:latin typeface="Palatino Linotype" pitchFamily="18" charset="0"/>
              </a:rPr>
              <a:t>-</a:t>
            </a:r>
            <a:r>
              <a:rPr lang="el-GR" sz="1200" i="1" dirty="0" err="1" smtClean="0">
                <a:latin typeface="Palatino Linotype" pitchFamily="18" charset="0"/>
              </a:rPr>
              <a:t>στρούκες</a:t>
            </a:r>
            <a:r>
              <a:rPr lang="el-GR" sz="1200" i="1" dirty="0" smtClean="0">
                <a:latin typeface="Palatino Linotype" pitchFamily="18" charset="0"/>
              </a:rPr>
              <a:t>. Με αυτό τον τρόπο εξολοθρεύεται το Κακό και η Επιθετικότητα που κρύβεται στον καθένα αλλά σε μια εορταστική ατμόσφαιρα και στο πλαίσιο </a:t>
            </a:r>
            <a:r>
              <a:rPr lang="el-GR" sz="1200" i="1" dirty="0" err="1" smtClean="0">
                <a:latin typeface="Palatino Linotype" pitchFamily="18" charset="0"/>
              </a:rPr>
              <a:t>της΄Λειτουργίας</a:t>
            </a:r>
            <a:endParaRPr lang="el-GR" sz="1200" i="1" dirty="0" smtClean="0">
              <a:latin typeface="Palatino Linotype" pitchFamily="18" charset="0"/>
            </a:endParaRPr>
          </a:p>
          <a:p>
            <a:pPr marL="457200" indent="-457200" algn="just"/>
            <a:r>
              <a:rPr lang="el-GR" sz="1200" i="1" dirty="0" smtClean="0">
                <a:latin typeface="Palatino Linotype" pitchFamily="18" charset="0"/>
              </a:rPr>
              <a:t>Επίσης η μελωδία κατά την ανάγνωση της </a:t>
            </a:r>
            <a:r>
              <a:rPr lang="el-GR" sz="1200" i="1" dirty="0" err="1" smtClean="0">
                <a:latin typeface="Palatino Linotype" pitchFamily="18" charset="0"/>
              </a:rPr>
              <a:t>Εσθήρ</a:t>
            </a:r>
            <a:r>
              <a:rPr lang="el-GR" sz="1200" i="1" dirty="0" smtClean="0">
                <a:latin typeface="Palatino Linotype" pitchFamily="18" charset="0"/>
              </a:rPr>
              <a:t> διαφοροποιείται ανάλογα με την αφήγηση.  Είναι πένθιμη (όπως και στα πένθιμα άσματα) όταν αποφασίζεται η εξολόθρευση του λαού και χαρμόσυνη στα αντίθετα. Η απαρίθμηση των δέκα γιων του </a:t>
            </a:r>
            <a:r>
              <a:rPr lang="el-GR" sz="1200" i="1" dirty="0" err="1" smtClean="0">
                <a:latin typeface="Palatino Linotype" pitchFamily="18" charset="0"/>
              </a:rPr>
              <a:t>Άμαν</a:t>
            </a:r>
            <a:r>
              <a:rPr lang="el-GR" sz="1200" i="1" dirty="0" smtClean="0">
                <a:latin typeface="Palatino Linotype" pitchFamily="18" charset="0"/>
              </a:rPr>
              <a:t> που τελικά κρέμονται ως συνεργοί του Κακού γίνεται με εξαιρετική ταχύτητα  (σε μια ανάσα) για να μην χαιρεκακήσει κάποιος με τα δεινά του άλλου. Το </a:t>
            </a:r>
            <a:r>
              <a:rPr lang="el-GR" sz="1200" i="1" dirty="0" err="1" smtClean="0">
                <a:latin typeface="Palatino Linotype" pitchFamily="18" charset="0"/>
              </a:rPr>
              <a:t>Ταλμούδ</a:t>
            </a:r>
            <a:r>
              <a:rPr lang="el-GR" sz="1200" i="1" dirty="0" smtClean="0">
                <a:latin typeface="Palatino Linotype" pitchFamily="18" charset="0"/>
              </a:rPr>
              <a:t> (</a:t>
            </a:r>
            <a:r>
              <a:rPr lang="en-US" sz="1200" i="1" dirty="0" err="1" smtClean="0">
                <a:latin typeface="Palatino Linotype" pitchFamily="18" charset="0"/>
              </a:rPr>
              <a:t>Massechet</a:t>
            </a:r>
            <a:r>
              <a:rPr lang="en-US" sz="1200" i="1" dirty="0" smtClean="0">
                <a:latin typeface="Palatino Linotype" pitchFamily="18" charset="0"/>
              </a:rPr>
              <a:t> Purim)</a:t>
            </a:r>
            <a:r>
              <a:rPr lang="el-GR" sz="1200" i="1" dirty="0" smtClean="0">
                <a:latin typeface="Palatino Linotype" pitchFamily="18" charset="0"/>
              </a:rPr>
              <a:t> διατάσσει μόνο αυτήν μέρα τόσο πολύ να μεθούν και μάλιστα με άκρατο οίνο αυτή την μέρα ώστε </a:t>
            </a:r>
            <a:r>
              <a:rPr lang="el-GR" sz="1200" b="1" i="1" dirty="0" smtClean="0">
                <a:latin typeface="Palatino Linotype" pitchFamily="18" charset="0"/>
              </a:rPr>
              <a:t>να μην ξεχωρίζουν τη φράση ευλογητός ο </a:t>
            </a:r>
            <a:r>
              <a:rPr lang="el-GR" sz="1200" b="1" i="1" dirty="0" err="1" smtClean="0">
                <a:latin typeface="Palatino Linotype" pitchFamily="18" charset="0"/>
              </a:rPr>
              <a:t>Μαρδοχαίος</a:t>
            </a:r>
            <a:r>
              <a:rPr lang="el-GR" sz="1200" b="1" i="1" dirty="0" smtClean="0">
                <a:latin typeface="Palatino Linotype" pitchFamily="18" charset="0"/>
              </a:rPr>
              <a:t> από το καταραμένος ο </a:t>
            </a:r>
            <a:r>
              <a:rPr lang="el-GR" sz="1200" b="1" i="1" dirty="0" err="1" smtClean="0">
                <a:latin typeface="Palatino Linotype" pitchFamily="18" charset="0"/>
              </a:rPr>
              <a:t>Άμαν</a:t>
            </a:r>
            <a:r>
              <a:rPr lang="el-GR" sz="1200" i="1" dirty="0" smtClean="0">
                <a:latin typeface="Palatino Linotype" pitchFamily="18" charset="0"/>
              </a:rPr>
              <a:t>. </a:t>
            </a:r>
          </a:p>
          <a:p>
            <a:pPr marL="457200" indent="-457200" algn="just"/>
            <a:r>
              <a:rPr lang="el-GR" sz="1200" i="1" dirty="0" smtClean="0">
                <a:latin typeface="Palatino Linotype" pitchFamily="18" charset="0"/>
                <a:cs typeface="Arial" charset="0"/>
              </a:rPr>
              <a:t>Αυτήν τη μέρα  επιβάλλεται επίσης η ανταλλαγή </a:t>
            </a:r>
            <a:r>
              <a:rPr lang="el-GR" sz="1200" b="1" i="1" dirty="0" smtClean="0">
                <a:latin typeface="Palatino Linotype" pitchFamily="18" charset="0"/>
                <a:cs typeface="Arial" charset="0"/>
              </a:rPr>
              <a:t>δώρων</a:t>
            </a:r>
            <a:r>
              <a:rPr lang="el-GR" sz="1200" i="1" dirty="0" smtClean="0">
                <a:latin typeface="Palatino Linotype" pitchFamily="18" charset="0"/>
                <a:cs typeface="Arial" charset="0"/>
              </a:rPr>
              <a:t> </a:t>
            </a:r>
            <a:r>
              <a:rPr lang="el-GR" sz="1200" dirty="0" smtClean="0">
                <a:latin typeface="Palatino Linotype" pitchFamily="18" charset="0"/>
                <a:cs typeface="Arial" charset="0"/>
              </a:rPr>
              <a:t>(</a:t>
            </a:r>
            <a:r>
              <a:rPr lang="el-GR" sz="1200" dirty="0" err="1" smtClean="0">
                <a:latin typeface="Palatino Linotype" pitchFamily="18" charset="0"/>
                <a:cs typeface="Arial" charset="0"/>
              </a:rPr>
              <a:t>Αποκ</a:t>
            </a:r>
            <a:r>
              <a:rPr lang="el-GR" sz="1200" dirty="0" smtClean="0">
                <a:latin typeface="Palatino Linotype" pitchFamily="18" charset="0"/>
                <a:cs typeface="Arial" charset="0"/>
              </a:rPr>
              <a:t>. 11, 10) </a:t>
            </a:r>
            <a:r>
              <a:rPr lang="el-GR" sz="1200" i="1" dirty="0" smtClean="0">
                <a:latin typeface="Palatino Linotype" pitchFamily="18" charset="0"/>
                <a:cs typeface="Arial" charset="0"/>
              </a:rPr>
              <a:t>αλλά και γενναιόδωρης φιλανθρωπίας στους έχοντες ανάγκη. Οι τελευταίοι δεν πρέπει να ευχαριστήσουν γι’ αυτό και τα δώρα αποστέλλονται ανώνυμα ώστε να μην δημιουργηθούν σχέσεις εξάρτησης.  </a:t>
            </a:r>
            <a:r>
              <a:rPr lang="el-GR" sz="1200" b="1" i="1" dirty="0" smtClean="0">
                <a:latin typeface="Palatino Linotype" pitchFamily="18" charset="0"/>
                <a:cs typeface="Arial" charset="0"/>
              </a:rPr>
              <a:t>ΜΕ ΤΑ ΑΝΩΤΕΡΩ Η ΕΞΟΛΟΘΡΕΥΣΗ ΤΟΥ ΚΑΚΟΥ  ΜΕΤΑΣΧΗΜΑΤΙΖΕΤΑΙ ΣΕ  ΔΥΝΑΜΙΚΗ ΜΕΤΑΜΟΡΦΩΣΗΣ</a:t>
            </a:r>
            <a:endParaRPr kumimoji="0" lang="el-GR" sz="1200" b="1" i="0" u="none" strike="noStrike" cap="none" normalizeH="0" baseline="0" dirty="0" smtClean="0">
              <a:ln>
                <a:noFill/>
              </a:ln>
              <a:solidFill>
                <a:schemeClr val="tx1"/>
              </a:solidFill>
              <a:effectLst/>
              <a:latin typeface="Palatino Linotype" pitchFamily="18" charset="0"/>
              <a:cs typeface="Arial" charset="0"/>
            </a:endParaRPr>
          </a:p>
          <a:p>
            <a:pPr lvl="0" algn="just" fontAlgn="base">
              <a:spcBef>
                <a:spcPct val="0"/>
              </a:spcBef>
              <a:spcAft>
                <a:spcPct val="0"/>
              </a:spcAft>
            </a:pPr>
            <a:endParaRPr lang="el-GR" sz="1200" dirty="0" smtClean="0">
              <a:latin typeface="Palatino Linotype" pitchFamily="18" charset="0"/>
              <a:cs typeface="Arial" charset="0"/>
            </a:endParaRPr>
          </a:p>
          <a:p>
            <a:pPr lvl="0" algn="just" fontAlgn="base">
              <a:spcBef>
                <a:spcPct val="0"/>
              </a:spcBef>
              <a:spcAft>
                <a:spcPct val="0"/>
              </a:spcAft>
            </a:pPr>
            <a:endParaRPr kumimoji="0" lang="el-GR" sz="1200" i="0" u="none" strike="noStrike" cap="none" normalizeH="0" baseline="0" dirty="0" smtClean="0">
              <a:ln>
                <a:noFill/>
              </a:ln>
              <a:solidFill>
                <a:schemeClr val="tx1"/>
              </a:solidFill>
              <a:effectLst/>
              <a:latin typeface="Palatino Linotype" pitchFamily="18" charset="0"/>
              <a:cs typeface="Arial" charset="0"/>
            </a:endParaRPr>
          </a:p>
        </p:txBody>
      </p:sp>
      <p:pic>
        <p:nvPicPr>
          <p:cNvPr id="2052" name="Picture 4" descr="About this sound">
            <a:hlinkClick r:id="rId4" tooltip="About this sound"/>
          </p:cNvPr>
          <p:cNvPicPr>
            <a:picLocks noChangeAspect="1" noChangeArrowheads="1"/>
          </p:cNvPicPr>
          <p:nvPr/>
        </p:nvPicPr>
        <p:blipFill>
          <a:blip r:embed="rId5" cstate="print"/>
          <a:srcRect/>
          <a:stretch>
            <a:fillRect/>
          </a:stretch>
        </p:blipFill>
        <p:spPr bwMode="auto">
          <a:xfrm>
            <a:off x="1857375" y="-182563"/>
            <a:ext cx="104775" cy="104775"/>
          </a:xfrm>
          <a:prstGeom prst="rect">
            <a:avLst/>
          </a:prstGeom>
          <a:noFill/>
        </p:spPr>
      </p:pic>
      <p:pic>
        <p:nvPicPr>
          <p:cNvPr id="1026" name="Picture 2"/>
          <p:cNvPicPr>
            <a:picLocks noChangeAspect="1" noChangeArrowheads="1"/>
          </p:cNvPicPr>
          <p:nvPr/>
        </p:nvPicPr>
        <p:blipFill>
          <a:blip r:embed="rId6" cstate="print"/>
          <a:srcRect/>
          <a:stretch>
            <a:fillRect/>
          </a:stretch>
        </p:blipFill>
        <p:spPr bwMode="auto">
          <a:xfrm>
            <a:off x="5436096" y="4653136"/>
            <a:ext cx="2381250" cy="1514475"/>
          </a:xfrm>
          <a:prstGeom prst="rect">
            <a:avLst/>
          </a:prstGeom>
          <a:noFill/>
          <a:ln w="9525">
            <a:noFill/>
            <a:miter lim="800000"/>
            <a:headEnd/>
            <a:tailEnd/>
          </a:ln>
        </p:spPr>
      </p:pic>
      <p:sp>
        <p:nvSpPr>
          <p:cNvPr id="6" name="5 - TextBox"/>
          <p:cNvSpPr txBox="1"/>
          <p:nvPr/>
        </p:nvSpPr>
        <p:spPr>
          <a:xfrm>
            <a:off x="5796136" y="6165304"/>
            <a:ext cx="2448272" cy="430887"/>
          </a:xfrm>
          <a:prstGeom prst="rect">
            <a:avLst/>
          </a:prstGeom>
          <a:noFill/>
        </p:spPr>
        <p:txBody>
          <a:bodyPr wrap="square" rtlCol="0">
            <a:spAutoFit/>
          </a:bodyPr>
          <a:lstStyle/>
          <a:p>
            <a:pPr algn="just"/>
            <a:r>
              <a:rPr lang="el-GR" sz="1100" b="1" dirty="0" smtClean="0"/>
              <a:t>Τα γλυκά της μέρας είναι οι τσέπες του </a:t>
            </a:r>
            <a:r>
              <a:rPr lang="el-GR" sz="1100" b="1" dirty="0" err="1" smtClean="0"/>
              <a:t>Άμαν</a:t>
            </a:r>
            <a:endParaRPr lang="el-GR" sz="1100" b="1" dirty="0"/>
          </a:p>
        </p:txBody>
      </p:sp>
      <p:pic>
        <p:nvPicPr>
          <p:cNvPr id="1027" name="Picture 3"/>
          <p:cNvPicPr>
            <a:picLocks noChangeAspect="1" noChangeArrowheads="1"/>
          </p:cNvPicPr>
          <p:nvPr/>
        </p:nvPicPr>
        <p:blipFill>
          <a:blip r:embed="rId7" cstate="print"/>
          <a:srcRect/>
          <a:stretch>
            <a:fillRect/>
          </a:stretch>
        </p:blipFill>
        <p:spPr bwMode="auto">
          <a:xfrm>
            <a:off x="6757045" y="2564904"/>
            <a:ext cx="2386955" cy="2148260"/>
          </a:xfrm>
          <a:prstGeom prst="rect">
            <a:avLst/>
          </a:prstGeom>
          <a:noFill/>
          <a:ln w="9525">
            <a:noFill/>
            <a:miter lim="800000"/>
            <a:headEnd/>
            <a:tailEnd/>
          </a:ln>
        </p:spPr>
      </p:pic>
      <p:sp>
        <p:nvSpPr>
          <p:cNvPr id="9" name="8 - TextBox"/>
          <p:cNvSpPr txBox="1"/>
          <p:nvPr/>
        </p:nvSpPr>
        <p:spPr>
          <a:xfrm>
            <a:off x="683568" y="0"/>
            <a:ext cx="4176464" cy="646331"/>
          </a:xfrm>
          <a:prstGeom prst="rect">
            <a:avLst/>
          </a:prstGeom>
          <a:noFill/>
        </p:spPr>
        <p:txBody>
          <a:bodyPr wrap="square" rtlCol="0">
            <a:spAutoFit/>
          </a:bodyPr>
          <a:lstStyle/>
          <a:p>
            <a:r>
              <a:rPr lang="el-GR" b="1" dirty="0" smtClean="0"/>
              <a:t>ΠΩΣ ΕΞΗΓΕΙΤΑΙ Ή/ΚΑΙ ΜΕΤΑΣΧΗΜΑΤΙΖΕΤΑΙ Η ΒΙΑ ΚΑΙ ΤΟ ΑΙΜΑ;</a:t>
            </a:r>
            <a:endParaRPr lang="el-GR"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9750" y="3429000"/>
            <a:ext cx="8136706" cy="3754874"/>
          </a:xfrm>
          <a:prstGeom prst="rect">
            <a:avLst/>
          </a:prstGeom>
        </p:spPr>
        <p:txBody>
          <a:bodyPr wrap="square">
            <a:spAutoFit/>
          </a:bodyPr>
          <a:lstStyle/>
          <a:p>
            <a:pPr algn="ctr">
              <a:defRPr/>
            </a:pPr>
            <a:r>
              <a:rPr lang="el-GR" sz="2800" b="1" i="1" dirty="0" smtClean="0"/>
              <a:t>Ά-ΘΕΟ ΚΕΙΜΕΝΟ</a:t>
            </a:r>
            <a:r>
              <a:rPr lang="de-DE" sz="2800" b="1" i="1" dirty="0" smtClean="0"/>
              <a:t>?</a:t>
            </a:r>
            <a:endParaRPr lang="el-GR" sz="2800" b="1" i="1" dirty="0" smtClean="0"/>
          </a:p>
          <a:p>
            <a:pPr algn="ctr">
              <a:defRPr/>
            </a:pPr>
            <a:endParaRPr lang="el-GR" sz="1400" b="1" dirty="0" smtClean="0"/>
          </a:p>
          <a:p>
            <a:pPr algn="just">
              <a:defRPr/>
            </a:pPr>
            <a:r>
              <a:rPr lang="el-GR" sz="1400" dirty="0" smtClean="0"/>
              <a:t>Το συγκεκριμένο βιβλίο και μάλιστα στη σύντομη </a:t>
            </a:r>
            <a:r>
              <a:rPr lang="el-GR" sz="1400" b="1" dirty="0" smtClean="0"/>
              <a:t>εβραϊκή εκδοχή του είναι το μόνο της Α.Γ. που </a:t>
            </a:r>
            <a:r>
              <a:rPr lang="el-GR" sz="1400" dirty="0" smtClean="0"/>
              <a:t>δεν απαντά η λέξη Θεός! Γι’ αυτό οι </a:t>
            </a:r>
            <a:r>
              <a:rPr lang="el-GR" sz="1400" dirty="0" err="1" smtClean="0"/>
              <a:t>Ραββίνοι</a:t>
            </a:r>
            <a:r>
              <a:rPr lang="el-GR" sz="1400" dirty="0" smtClean="0"/>
              <a:t> είχαν διχογνωμία αν πρέπει να γίνει τελικά αποδεκτό στη Βίβλο. Το ίδιο συνέβαινε και με </a:t>
            </a:r>
            <a:r>
              <a:rPr lang="el-GR" sz="1400" b="1" dirty="0" smtClean="0"/>
              <a:t>το Άσμα των Ασμάτων </a:t>
            </a:r>
            <a:r>
              <a:rPr lang="el-GR" sz="1400" dirty="0" smtClean="0"/>
              <a:t>που αφηγείται την αγάπη, τον </a:t>
            </a:r>
            <a:r>
              <a:rPr lang="el-GR" sz="1400" b="1" dirty="0" smtClean="0"/>
              <a:t>Εκκλησιαστή </a:t>
            </a:r>
            <a:r>
              <a:rPr lang="el-GR" sz="1400" dirty="0" smtClean="0"/>
              <a:t>που σχεδόν αγνωστικιστικά και αρκετά πεσιμιστικά αποτυπώνει με ανάγλυφο τρόπο τους ανθρώπινους προβληματισμούς για την ύπαρξη του Θεού, </a:t>
            </a:r>
            <a:r>
              <a:rPr lang="el-GR" sz="1400" b="1" dirty="0" smtClean="0"/>
              <a:t>τον Ιώβ </a:t>
            </a:r>
            <a:r>
              <a:rPr lang="el-GR" sz="1400" dirty="0" smtClean="0"/>
              <a:t>όπου ο </a:t>
            </a:r>
            <a:r>
              <a:rPr lang="el-GR" sz="1400" dirty="0" err="1" smtClean="0"/>
              <a:t>Σατάν</a:t>
            </a:r>
            <a:r>
              <a:rPr lang="el-GR" sz="1400" dirty="0" smtClean="0"/>
              <a:t> αμφισβητεί την αυθεντία και την κρίση και τη δικαιοσύνη του Θεού. Τελικά τόλμησαν να το εντάξουν. Και όχι μόνο! Κατά το Σάββατο και τις Γιορτές παράλληλα με τα ακούσματα του ΝΟΜΟΥ/της </a:t>
            </a:r>
            <a:r>
              <a:rPr lang="el-GR" sz="1400" dirty="0" err="1" smtClean="0"/>
              <a:t>Τορά</a:t>
            </a:r>
            <a:r>
              <a:rPr lang="el-GR" sz="1400" dirty="0" smtClean="0"/>
              <a:t> ακούγονται στη Συναγωγή </a:t>
            </a:r>
            <a:r>
              <a:rPr lang="el-GR" sz="1400" b="1" i="1" dirty="0" smtClean="0"/>
              <a:t>και </a:t>
            </a:r>
            <a:r>
              <a:rPr lang="el-GR" sz="1400" dirty="0" smtClean="0"/>
              <a:t>αποσπάσματα από τα ειλητάρια (</a:t>
            </a:r>
            <a:r>
              <a:rPr lang="el-GR" sz="1400" dirty="0" err="1" smtClean="0"/>
              <a:t>Μεγιλώθ</a:t>
            </a:r>
            <a:r>
              <a:rPr lang="el-GR" sz="1400" dirty="0" smtClean="0"/>
              <a:t>) όπου συχνά πρωταγωνιστούν γυναίκες που ενεργούν ΤΥΠΙΚΆ παράνομα/αντισυμβατικά  (Ρουθ η αλλοδαπή την Πεντηκοστή, </a:t>
            </a:r>
            <a:r>
              <a:rPr lang="el-GR" sz="1400" dirty="0" err="1" smtClean="0"/>
              <a:t>Εσθήρ</a:t>
            </a:r>
            <a:r>
              <a:rPr lang="el-GR" sz="1400" dirty="0" smtClean="0"/>
              <a:t>/</a:t>
            </a:r>
            <a:r>
              <a:rPr lang="el-GR" sz="1400" dirty="0" err="1" smtClean="0"/>
              <a:t>Πορίμ</a:t>
            </a:r>
            <a:r>
              <a:rPr lang="el-GR" sz="1400" dirty="0" smtClean="0"/>
              <a:t>, Άσμα Ασμάτων και </a:t>
            </a:r>
            <a:r>
              <a:rPr lang="el-GR" sz="1400" dirty="0" err="1" smtClean="0"/>
              <a:t>Σουλαμίτιισα</a:t>
            </a:r>
            <a:r>
              <a:rPr lang="el-GR" sz="1400" dirty="0" smtClean="0"/>
              <a:t> το Σάββατο του Πάσχα, Εκκλησιαστής τη Σκηνοπηγία). Έτσι εκτός του Νόμου και της πιστής εφαρμογής των Εντολών αποκαλύπτονται και άλλοι «δρόμοι» που συγκλίνουν στη σωτηρία. Αναδεικνύεται έτσι ένας πλουραλισμός.</a:t>
            </a:r>
          </a:p>
          <a:p>
            <a:pPr algn="just">
              <a:defRPr/>
            </a:pPr>
            <a:endParaRPr lang="el-GR" sz="1400" dirty="0" smtClean="0"/>
          </a:p>
          <a:p>
            <a:pPr algn="just" fontAlgn="auto">
              <a:spcBef>
                <a:spcPts val="0"/>
              </a:spcBef>
              <a:spcAft>
                <a:spcPts val="0"/>
              </a:spcAft>
              <a:defRPr/>
            </a:pPr>
            <a:endParaRPr lang="el-GR" sz="1400" b="1" i="1" dirty="0">
              <a:latin typeface="Palatino Linotype" pitchFamily="18" charset="0"/>
              <a:cs typeface="+mn-cs"/>
            </a:endParaRPr>
          </a:p>
        </p:txBody>
      </p:sp>
      <p:pic>
        <p:nvPicPr>
          <p:cNvPr id="4" name="Picture 2"/>
          <p:cNvPicPr>
            <a:picLocks noChangeAspect="1" noChangeArrowheads="1"/>
          </p:cNvPicPr>
          <p:nvPr/>
        </p:nvPicPr>
        <p:blipFill>
          <a:blip r:embed="rId2" cstate="print"/>
          <a:srcRect/>
          <a:stretch>
            <a:fillRect/>
          </a:stretch>
        </p:blipFill>
        <p:spPr bwMode="auto">
          <a:xfrm>
            <a:off x="1835696" y="297915"/>
            <a:ext cx="5256584" cy="288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372200" y="2204864"/>
            <a:ext cx="2533650" cy="1809750"/>
          </a:xfrm>
          <a:prstGeom prst="rect">
            <a:avLst/>
          </a:prstGeom>
          <a:noFill/>
          <a:ln w="9525">
            <a:noFill/>
            <a:miter lim="800000"/>
            <a:headEnd/>
            <a:tailEnd/>
          </a:ln>
        </p:spPr>
      </p:pic>
      <p:sp>
        <p:nvSpPr>
          <p:cNvPr id="3" name="2 - TextBox"/>
          <p:cNvSpPr txBox="1">
            <a:spLocks noChangeArrowheads="1"/>
          </p:cNvSpPr>
          <p:nvPr/>
        </p:nvSpPr>
        <p:spPr bwMode="auto">
          <a:xfrm>
            <a:off x="0" y="1747838"/>
            <a:ext cx="9144000" cy="369332"/>
          </a:xfrm>
          <a:prstGeom prst="rect">
            <a:avLst/>
          </a:prstGeom>
          <a:noFill/>
          <a:ln w="9525">
            <a:noFill/>
            <a:miter lim="800000"/>
            <a:headEnd/>
            <a:tailEnd/>
          </a:ln>
        </p:spPr>
        <p:txBody>
          <a:bodyPr>
            <a:spAutoFit/>
          </a:bodyPr>
          <a:lstStyle/>
          <a:p>
            <a:pPr algn="just"/>
            <a:r>
              <a:rPr lang="el-GR" b="1" dirty="0">
                <a:latin typeface="Franklin Gothic Book" pitchFamily="34" charset="0"/>
              </a:rPr>
              <a:t>	</a:t>
            </a:r>
            <a:r>
              <a:rPr lang="el-GR" dirty="0">
                <a:latin typeface="Franklin Gothic Book" pitchFamily="34" charset="0"/>
              </a:rPr>
              <a:t>	 </a:t>
            </a:r>
          </a:p>
        </p:txBody>
      </p:sp>
      <p:sp>
        <p:nvSpPr>
          <p:cNvPr id="6" name="5 - TextBox"/>
          <p:cNvSpPr txBox="1">
            <a:spLocks noChangeArrowheads="1"/>
          </p:cNvSpPr>
          <p:nvPr/>
        </p:nvSpPr>
        <p:spPr bwMode="auto">
          <a:xfrm>
            <a:off x="395288" y="115888"/>
            <a:ext cx="5689600" cy="6124754"/>
          </a:xfrm>
          <a:prstGeom prst="rect">
            <a:avLst/>
          </a:prstGeom>
          <a:noFill/>
          <a:ln w="9525">
            <a:noFill/>
            <a:miter lim="800000"/>
            <a:headEnd/>
            <a:tailEnd/>
          </a:ln>
        </p:spPr>
        <p:txBody>
          <a:bodyPr>
            <a:spAutoFit/>
          </a:bodyPr>
          <a:lstStyle/>
          <a:p>
            <a:pPr algn="just"/>
            <a:endParaRPr lang="el-GR" sz="1400" i="1" dirty="0" smtClean="0"/>
          </a:p>
          <a:p>
            <a:pPr algn="just"/>
            <a:r>
              <a:rPr lang="el-GR" sz="1400" i="1" dirty="0" smtClean="0"/>
              <a:t>ΓΙΑΤΙ ΑΠΟΥΣΙΑΖΕΙ Ο «ΘΕΟΣ»;</a:t>
            </a:r>
          </a:p>
          <a:p>
            <a:pPr algn="just"/>
            <a:endParaRPr lang="el-GR" sz="1400" i="1" dirty="0" smtClean="0"/>
          </a:p>
          <a:p>
            <a:pPr algn="just"/>
            <a:r>
              <a:rPr lang="el-GR" sz="1400" i="1" dirty="0" smtClean="0"/>
              <a:t>Είναι η </a:t>
            </a:r>
            <a:r>
              <a:rPr lang="el-GR" sz="1400" i="1" dirty="0" err="1" smtClean="0"/>
              <a:t>Μεγκιλά</a:t>
            </a:r>
            <a:r>
              <a:rPr lang="el-GR" sz="1400" i="1" dirty="0" smtClean="0"/>
              <a:t> της </a:t>
            </a:r>
            <a:r>
              <a:rPr lang="el-GR" sz="1400" i="1" dirty="0" err="1" smtClean="0"/>
              <a:t>Εστέρ</a:t>
            </a:r>
            <a:r>
              <a:rPr lang="el-GR" sz="1400" i="1" dirty="0" smtClean="0"/>
              <a:t>  που διαβάζεται στο κοινό το βράδυ και το πρωί της γιορτής του </a:t>
            </a:r>
            <a:r>
              <a:rPr lang="el-GR" sz="1400" i="1" dirty="0" err="1" smtClean="0"/>
              <a:t>Πουρίμ</a:t>
            </a:r>
            <a:r>
              <a:rPr lang="el-GR" sz="1400" i="1" dirty="0" smtClean="0"/>
              <a:t>. Ακόμα αν κι ο Θ-</a:t>
            </a:r>
            <a:r>
              <a:rPr lang="el-GR" sz="1400" i="1" dirty="0" err="1" smtClean="0"/>
              <a:t>ός </a:t>
            </a:r>
            <a:r>
              <a:rPr lang="el-GR" sz="1400" i="1" dirty="0" smtClean="0"/>
              <a:t>δεν υπάρχει στο κείμενο, δεν μπορεί ποτέ να αφαιρεθεί από την εικόνα! Πολλές δικαιολογίες προσφέρθηκαν για να εξηγήσουν αυτή την ανωμαλία. Ανάμεσα σε αυτές το γεγονός ότι η </a:t>
            </a:r>
            <a:r>
              <a:rPr lang="el-GR" sz="1400" i="1" dirty="0" err="1" smtClean="0"/>
              <a:t>Εστέρ</a:t>
            </a:r>
            <a:r>
              <a:rPr lang="el-GR" sz="1400" i="1" dirty="0" smtClean="0"/>
              <a:t> ανησυχούσε ότι το βιβλίο της δεν θα γινόταν αποδεκτό σαν Ιερά Γραφή. Ή ότι όταν οι Πέρσες το μετέφρασαν για τα επίσημα χρονικά τους, θα υποκαθιστούσαν το όνομα Του με μια από τις θεότητές τους.</a:t>
            </a:r>
          </a:p>
          <a:p>
            <a:pPr algn="just"/>
            <a:r>
              <a:rPr lang="el-GR" sz="1400" i="1" dirty="0" smtClean="0"/>
              <a:t>Αλλά είναι βαθύτερο. Ένα κύριο μοτίβο της </a:t>
            </a:r>
            <a:r>
              <a:rPr lang="el-GR" sz="1400" i="1" dirty="0" err="1" smtClean="0"/>
              <a:t>Μεγκιλά</a:t>
            </a:r>
            <a:r>
              <a:rPr lang="el-GR" sz="1400" i="1" dirty="0" smtClean="0"/>
              <a:t> της </a:t>
            </a:r>
            <a:r>
              <a:rPr lang="el-GR" sz="1400" i="1" dirty="0" err="1" smtClean="0"/>
              <a:t>Εστέρ</a:t>
            </a:r>
            <a:r>
              <a:rPr lang="el-GR" sz="1400" i="1" dirty="0" smtClean="0"/>
              <a:t>, της, είναι μεταμφίεση, δηλαδή τα πράγματα δεν είναι αυτό που φαίνεται ότι είναι. Ακόμα το όνομα «</a:t>
            </a:r>
            <a:r>
              <a:rPr lang="el-GR" sz="1400" i="1" dirty="0" err="1" smtClean="0"/>
              <a:t>Εστέρ</a:t>
            </a:r>
            <a:r>
              <a:rPr lang="el-GR" sz="1400" i="1" dirty="0" smtClean="0"/>
              <a:t>» στα εβραϊκά υποδηλώνει την απόκρυψη κι επικαλείται το θέμα της απόκρυψης του Θ-</a:t>
            </a:r>
            <a:r>
              <a:rPr lang="el-GR" sz="1400" i="1" dirty="0" err="1" smtClean="0"/>
              <a:t>ού </a:t>
            </a:r>
            <a:r>
              <a:rPr lang="el-GR" sz="1400" i="1" dirty="0" smtClean="0"/>
              <a:t>από μας : «</a:t>
            </a:r>
            <a:r>
              <a:rPr lang="el-GR" sz="1400" i="1" dirty="0" err="1" smtClean="0"/>
              <a:t>Ανοχί</a:t>
            </a:r>
            <a:r>
              <a:rPr lang="el-GR" sz="1400" i="1" dirty="0" smtClean="0"/>
              <a:t> </a:t>
            </a:r>
            <a:r>
              <a:rPr lang="el-GR" sz="1400" i="1" dirty="0" err="1" smtClean="0"/>
              <a:t>αστίρ</a:t>
            </a:r>
            <a:r>
              <a:rPr lang="el-GR" sz="1400" i="1" dirty="0" smtClean="0"/>
              <a:t> </a:t>
            </a:r>
            <a:r>
              <a:rPr lang="el-GR" sz="1400" i="1" dirty="0" err="1" smtClean="0"/>
              <a:t>πανάι</a:t>
            </a:r>
            <a:r>
              <a:rPr lang="el-GR" sz="1400" i="1" dirty="0" smtClean="0"/>
              <a:t>»- «Εγώ σίγουρα θα κρύψω το Πρόσωπό Μου» (Δευτερονόμιο 31:18). Αυτό είναι το πλέον κατάλληλο απόσπασμα καθώς ένα από τα εντυπωσιακά πράγματα για την απίστευτη αυτή διαδοχή των γεγονότων είναι πόσο εύκολα (σε ένα βιβλίο της Βίβλου) θα μπορούσαν να εκλογικευτούν σαν μια σειρά φυσικών συμπτώσεων. Πραγματικά, με εξαίρεση την </a:t>
            </a:r>
            <a:r>
              <a:rPr lang="el-GR" sz="1400" i="1" dirty="0" err="1" smtClean="0"/>
              <a:t>Έστερ</a:t>
            </a:r>
            <a:r>
              <a:rPr lang="el-GR" sz="1400" i="1" dirty="0" smtClean="0"/>
              <a:t> και τον </a:t>
            </a:r>
            <a:r>
              <a:rPr lang="el-GR" sz="1400" i="1" dirty="0" err="1" smtClean="0"/>
              <a:t>Μορδεχάι</a:t>
            </a:r>
            <a:r>
              <a:rPr lang="el-GR" sz="1400" i="1" dirty="0" smtClean="0"/>
              <a:t> πέρασαν χρόνια μέχρι που οι άνθρωποι μπόρεσαν να καταλάβουν το εντυπωσιακό μέγεθος της ανάμειξης του Θ-</a:t>
            </a:r>
            <a:r>
              <a:rPr lang="el-GR" sz="1400" i="1" dirty="0" err="1" smtClean="0"/>
              <a:t>ού.</a:t>
            </a:r>
            <a:endParaRPr lang="el-GR" sz="1400" i="1" dirty="0" smtClean="0"/>
          </a:p>
          <a:p>
            <a:pPr algn="just"/>
            <a:r>
              <a:rPr lang="el-GR" sz="1400" i="1" dirty="0" smtClean="0"/>
              <a:t>Έτσι, επειδή δεν Τον βλέπετε ή δεν Τον αναγνωρίζετε ή δεν Τον σκέφτεστε, δεν σημαίνει ότι δεν είναι εκεί.</a:t>
            </a:r>
          </a:p>
          <a:p>
            <a:endParaRPr lang="el-GR" sz="1400" dirty="0" smtClean="0"/>
          </a:p>
          <a:p>
            <a:r>
              <a:rPr lang="de-DE" sz="1400" b="1" dirty="0" smtClean="0"/>
              <a:t>http://www.chabad.gr/templates/articlecco_cdo/aid/1469062</a:t>
            </a:r>
            <a:endParaRPr lang="el-GR" sz="1400" b="1" dirty="0" smtClean="0"/>
          </a:p>
          <a:p>
            <a:endParaRPr lang="el-GR" sz="1400" dirty="0">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cstate="print"/>
          <a:srcRect/>
          <a:stretch>
            <a:fillRect/>
          </a:stretch>
        </p:blipFill>
        <p:spPr bwMode="auto">
          <a:xfrm>
            <a:off x="2195736" y="0"/>
            <a:ext cx="4878387" cy="2598737"/>
          </a:xfrm>
          <a:prstGeom prst="rect">
            <a:avLst/>
          </a:prstGeom>
          <a:noFill/>
          <a:ln w="9525">
            <a:noFill/>
            <a:miter lim="800000"/>
            <a:headEnd/>
            <a:tailEnd/>
          </a:ln>
        </p:spPr>
      </p:pic>
      <p:sp>
        <p:nvSpPr>
          <p:cNvPr id="6" name="5 - TextBox"/>
          <p:cNvSpPr txBox="1"/>
          <p:nvPr/>
        </p:nvSpPr>
        <p:spPr>
          <a:xfrm>
            <a:off x="395536" y="2420888"/>
            <a:ext cx="8207375" cy="5355312"/>
          </a:xfrm>
          <a:prstGeom prst="rect">
            <a:avLst/>
          </a:prstGeom>
          <a:noFill/>
        </p:spPr>
        <p:txBody>
          <a:bodyPr>
            <a:spAutoFit/>
          </a:bodyPr>
          <a:lstStyle/>
          <a:p>
            <a:pPr algn="just" fontAlgn="auto">
              <a:spcBef>
                <a:spcPts val="0"/>
              </a:spcBef>
              <a:spcAft>
                <a:spcPts val="0"/>
              </a:spcAft>
              <a:defRPr/>
            </a:pPr>
            <a:r>
              <a:rPr lang="el-GR" sz="2000" b="1" dirty="0" smtClean="0">
                <a:latin typeface="+mn-lt"/>
                <a:cs typeface="+mn-cs"/>
              </a:rPr>
              <a:t>Τι είναι άραγε </a:t>
            </a:r>
            <a:r>
              <a:rPr lang="el-GR" sz="2000" b="1" i="1" dirty="0" smtClean="0">
                <a:latin typeface="+mn-lt"/>
                <a:cs typeface="+mn-cs"/>
              </a:rPr>
              <a:t>Προφήτης/Προφήτισσα</a:t>
            </a:r>
            <a:r>
              <a:rPr lang="el-GR" sz="2000" b="1" dirty="0" smtClean="0">
                <a:latin typeface="+mn-lt"/>
                <a:cs typeface="+mn-cs"/>
              </a:rPr>
              <a:t>;</a:t>
            </a:r>
            <a:endParaRPr lang="el-GR" dirty="0">
              <a:latin typeface="+mn-lt"/>
              <a:cs typeface="+mn-cs"/>
            </a:endParaRPr>
          </a:p>
          <a:p>
            <a:pPr marL="342900" indent="-342900" algn="just" fontAlgn="auto">
              <a:spcBef>
                <a:spcPts val="0"/>
              </a:spcBef>
              <a:spcAft>
                <a:spcPts val="0"/>
              </a:spcAft>
              <a:buFontTx/>
              <a:buAutoNum type="arabicPeriod"/>
              <a:defRPr/>
            </a:pPr>
            <a:r>
              <a:rPr lang="el-GR" sz="2000" b="1" dirty="0" smtClean="0">
                <a:latin typeface="+mn-lt"/>
                <a:cs typeface="+mn-cs"/>
              </a:rPr>
              <a:t>Αυτός που δίνει χρησμούς για το μέλλον; Ο </a:t>
            </a:r>
            <a:r>
              <a:rPr lang="el-GR" sz="2000" b="1" dirty="0" smtClean="0"/>
              <a:t>«διορατικός» με την έννοια τ</a:t>
            </a:r>
            <a:r>
              <a:rPr lang="el-GR" sz="2000" b="1" dirty="0" smtClean="0">
                <a:latin typeface="+mn-lt"/>
                <a:cs typeface="+mn-cs"/>
              </a:rPr>
              <a:t>ου μέντιουμ; </a:t>
            </a:r>
          </a:p>
          <a:p>
            <a:pPr marL="342900" indent="-342900" algn="just" fontAlgn="auto">
              <a:spcBef>
                <a:spcPts val="0"/>
              </a:spcBef>
              <a:spcAft>
                <a:spcPts val="0"/>
              </a:spcAft>
              <a:buFontTx/>
              <a:buAutoNum type="arabicPeriod"/>
              <a:defRPr/>
            </a:pPr>
            <a:r>
              <a:rPr lang="el-GR" sz="2000" b="1" dirty="0" smtClean="0">
                <a:latin typeface="+mn-lt"/>
                <a:cs typeface="+mn-cs"/>
              </a:rPr>
              <a:t>Αυτός που διαθέτει «</a:t>
            </a:r>
            <a:r>
              <a:rPr lang="el-GR" sz="2000" b="1" dirty="0" err="1" smtClean="0">
                <a:latin typeface="+mn-lt"/>
                <a:cs typeface="+mn-cs"/>
              </a:rPr>
              <a:t>τηλε</a:t>
            </a:r>
            <a:r>
              <a:rPr lang="el-GR" sz="2000" b="1" dirty="0" smtClean="0">
                <a:latin typeface="+mn-lt"/>
                <a:cs typeface="+mn-cs"/>
              </a:rPr>
              <a:t>-Όραση» διεισδύοντας στα βάθη των αιώνων ή στα βάθη της ύπαρξης και της Ιστορίας;</a:t>
            </a:r>
          </a:p>
          <a:p>
            <a:pPr marL="342900" indent="-342900" algn="just" fontAlgn="auto">
              <a:spcBef>
                <a:spcPts val="0"/>
              </a:spcBef>
              <a:spcAft>
                <a:spcPts val="0"/>
              </a:spcAft>
              <a:buFontTx/>
              <a:buAutoNum type="arabicPeriod"/>
              <a:defRPr/>
            </a:pPr>
            <a:r>
              <a:rPr lang="el-GR" sz="2000" b="1" dirty="0" smtClean="0"/>
              <a:t> Μπορείς να είσαι/γίνεις «προφήτης και μετά </a:t>
            </a:r>
            <a:r>
              <a:rPr lang="el-GR" sz="2000" b="1" dirty="0" err="1" smtClean="0"/>
              <a:t>Χριστόν</a:t>
            </a:r>
            <a:r>
              <a:rPr lang="el-GR" sz="2000" b="1" dirty="0" smtClean="0"/>
              <a:t>» όπως σήμερα ειρωνικά ακούγεται ;</a:t>
            </a:r>
          </a:p>
          <a:p>
            <a:pPr marL="342900" indent="-342900" algn="just" fontAlgn="auto">
              <a:spcBef>
                <a:spcPts val="0"/>
              </a:spcBef>
              <a:spcAft>
                <a:spcPts val="0"/>
              </a:spcAft>
              <a:defRPr/>
            </a:pPr>
            <a:r>
              <a:rPr lang="el-GR" sz="1600" b="1" dirty="0" smtClean="0"/>
              <a:t>Ετυμολογικά το </a:t>
            </a:r>
            <a:r>
              <a:rPr lang="el-GR" sz="1600" b="1" i="1" dirty="0" smtClean="0">
                <a:solidFill>
                  <a:srgbClr val="C00000"/>
                </a:solidFill>
              </a:rPr>
              <a:t>προ</a:t>
            </a:r>
            <a:r>
              <a:rPr lang="el-GR" sz="1600" b="1" dirty="0" smtClean="0"/>
              <a:t>-</a:t>
            </a:r>
            <a:r>
              <a:rPr lang="el-GR" sz="1600" b="1" dirty="0" err="1" smtClean="0"/>
              <a:t>φήτης </a:t>
            </a:r>
            <a:r>
              <a:rPr lang="el-GR" sz="1600" b="1" dirty="0" smtClean="0"/>
              <a:t>(&lt; </a:t>
            </a:r>
            <a:r>
              <a:rPr lang="el-GR" sz="1600" b="1" dirty="0" err="1" smtClean="0"/>
              <a:t>φημί</a:t>
            </a:r>
            <a:r>
              <a:rPr lang="el-GR" sz="1600" b="1" dirty="0" smtClean="0"/>
              <a:t>), που απαντά από τον 5</a:t>
            </a:r>
            <a:r>
              <a:rPr lang="el-GR" sz="1600" b="1" baseline="30000" dirty="0" smtClean="0"/>
              <a:t>ο</a:t>
            </a:r>
            <a:r>
              <a:rPr lang="el-GR" sz="1600" b="1" dirty="0" smtClean="0"/>
              <a:t> αι. </a:t>
            </a:r>
            <a:r>
              <a:rPr lang="el-GR" sz="1600" b="1" dirty="0" err="1" smtClean="0"/>
              <a:t>π.Χ.</a:t>
            </a:r>
            <a:r>
              <a:rPr lang="el-GR" sz="1600" b="1" dirty="0" smtClean="0"/>
              <a:t>, σημαίνει αυτόν που </a:t>
            </a:r>
            <a:r>
              <a:rPr lang="el-GR" sz="1600" b="1" dirty="0" smtClean="0">
                <a:solidFill>
                  <a:srgbClr val="C00000"/>
                </a:solidFill>
              </a:rPr>
              <a:t>δημόσια </a:t>
            </a:r>
            <a:r>
              <a:rPr lang="el-GR" sz="1600" b="1" dirty="0" smtClean="0"/>
              <a:t>εξαγγέλλει, γνωστοποιεί, κηρύττει (Πλάτων. </a:t>
            </a:r>
            <a:r>
              <a:rPr lang="el-GR" sz="1600" b="1" i="1" dirty="0" smtClean="0"/>
              <a:t>Νόμοι</a:t>
            </a:r>
            <a:r>
              <a:rPr lang="el-GR" sz="1600" b="1" dirty="0" smtClean="0"/>
              <a:t> 9.871) αλλά και αυτόν που </a:t>
            </a:r>
            <a:r>
              <a:rPr lang="el-GR" sz="1600" b="1" dirty="0" err="1" smtClean="0"/>
              <a:t>προαγορεύει</a:t>
            </a:r>
            <a:r>
              <a:rPr lang="el-GR" sz="1600" b="1" dirty="0" smtClean="0"/>
              <a:t>, προορά τα μέλλοντα (Ξενοφών, </a:t>
            </a:r>
            <a:r>
              <a:rPr lang="el-GR" sz="1600" b="1" i="1" dirty="0" err="1" smtClean="0"/>
              <a:t>Συμπόσιον</a:t>
            </a:r>
            <a:r>
              <a:rPr lang="el-GR" sz="1600" b="1" dirty="0" smtClean="0"/>
              <a:t> 4.5) κάτι όμως που αποτελούσε κατεξοχήν χαρακτηριστικό του μάντη. </a:t>
            </a:r>
            <a:r>
              <a:rPr lang="el-GR" sz="1600" b="1" dirty="0" err="1" smtClean="0"/>
              <a:t>Υποφήτες</a:t>
            </a:r>
            <a:r>
              <a:rPr lang="el-GR" sz="1600" b="1" dirty="0" smtClean="0"/>
              <a:t> απαντούν στο μαντείο της Δωδώνης από το θρόισμα των φύλλων ως ερμηνευτές των αποκαλυπτικών σημείων και </a:t>
            </a:r>
            <a:r>
              <a:rPr lang="el-GR" sz="1600" b="1" dirty="0" err="1" smtClean="0"/>
              <a:t>εξαγγελλείς</a:t>
            </a:r>
            <a:r>
              <a:rPr lang="el-GR" sz="1600" b="1" dirty="0" smtClean="0"/>
              <a:t> τους θεϊκού θελήματος. Η Πυθία των Δελφών επίσης ονομάζεται </a:t>
            </a:r>
            <a:r>
              <a:rPr lang="el-GR" sz="1600" b="1" i="1" dirty="0" err="1" smtClean="0"/>
              <a:t>προφῆτις</a:t>
            </a:r>
            <a:r>
              <a:rPr lang="el-GR" sz="1600" b="1" i="1" dirty="0" smtClean="0"/>
              <a:t> Φοίβου</a:t>
            </a:r>
            <a:r>
              <a:rPr lang="el-GR" sz="1600" b="1" dirty="0" smtClean="0"/>
              <a:t>. Στα εβραϊκά ο </a:t>
            </a:r>
            <a:r>
              <a:rPr lang="el-GR" sz="1600" b="1" i="1" dirty="0" err="1" smtClean="0"/>
              <a:t>ναβί</a:t>
            </a:r>
            <a:r>
              <a:rPr lang="el-GR" sz="1600" b="1" dirty="0" smtClean="0"/>
              <a:t> (συνδέεται με το ρήμα </a:t>
            </a:r>
            <a:r>
              <a:rPr lang="el-GR" sz="1600" b="1" dirty="0" err="1" smtClean="0"/>
              <a:t>ναβού</a:t>
            </a:r>
            <a:r>
              <a:rPr lang="el-GR" sz="1600" b="1" dirty="0" smtClean="0"/>
              <a:t> = καλώ, εξαγγέλλω) είναι αυτός που έχει κληθεί αλλά και αυτός που εξαγγέλλει .</a:t>
            </a:r>
          </a:p>
          <a:p>
            <a:pPr marL="342900" indent="-342900" algn="just" fontAlgn="auto">
              <a:spcBef>
                <a:spcPts val="0"/>
              </a:spcBef>
              <a:spcAft>
                <a:spcPts val="0"/>
              </a:spcAft>
              <a:defRPr/>
            </a:pPr>
            <a:endParaRPr lang="el-GR" sz="2000" b="1" dirty="0" smtClean="0"/>
          </a:p>
          <a:p>
            <a:pPr marL="342900" indent="-342900" algn="just" fontAlgn="auto">
              <a:spcBef>
                <a:spcPts val="0"/>
              </a:spcBef>
              <a:spcAft>
                <a:spcPts val="0"/>
              </a:spcAft>
              <a:defRPr/>
            </a:pPr>
            <a:endParaRPr lang="el-GR" dirty="0" smtClean="0"/>
          </a:p>
          <a:p>
            <a:pPr marL="342900" indent="-342900" algn="just" fontAlgn="auto">
              <a:spcBef>
                <a:spcPts val="0"/>
              </a:spcBef>
              <a:spcAft>
                <a:spcPts val="0"/>
              </a:spcAft>
              <a:defRPr/>
            </a:pPr>
            <a:endParaRPr lang="el-GR" dirty="0">
              <a:latin typeface="+mn-lt"/>
              <a:cs typeface="+mn-cs"/>
            </a:endParaRPr>
          </a:p>
          <a:p>
            <a:pPr marL="342900" indent="-342900" fontAlgn="auto">
              <a:spcBef>
                <a:spcPts val="0"/>
              </a:spcBef>
              <a:spcAft>
                <a:spcPts val="0"/>
              </a:spcAft>
              <a:defRPr/>
            </a:pPr>
            <a:endParaRPr lang="el-GR" dirty="0">
              <a:latin typeface="+mn-lt"/>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32656"/>
            <a:ext cx="3767336" cy="1440160"/>
          </a:xfrm>
        </p:spPr>
        <p:txBody>
          <a:bodyPr>
            <a:normAutofit fontScale="90000"/>
          </a:bodyPr>
          <a:lstStyle/>
          <a:p>
            <a:r>
              <a:rPr lang="el-GR" sz="1600" dirty="0" smtClean="0"/>
              <a:t/>
            </a:r>
            <a:br>
              <a:rPr lang="el-GR" sz="1600" dirty="0" smtClean="0"/>
            </a:br>
            <a:r>
              <a:rPr lang="el-GR" sz="1600" dirty="0" smtClean="0"/>
              <a:t/>
            </a:r>
            <a:br>
              <a:rPr lang="el-GR" sz="1600" dirty="0" smtClean="0"/>
            </a:br>
            <a:r>
              <a:rPr lang="el-GR" sz="2200" b="1" dirty="0" smtClean="0"/>
              <a:t>ΤΕΛΙΚΑ ΤΟ ΞΕΝΟ ΓΙΝΕΤΑΙ ΟΙΚΕΙΟ !</a:t>
            </a:r>
            <a:r>
              <a:rPr lang="el-GR" sz="1600" dirty="0" smtClean="0"/>
              <a:t/>
            </a:r>
            <a:br>
              <a:rPr lang="el-GR" sz="1600" dirty="0" smtClean="0"/>
            </a:br>
            <a:r>
              <a:rPr lang="de-DE" sz="1600" dirty="0" err="1" smtClean="0"/>
              <a:t>Hodossa</a:t>
            </a:r>
            <a:r>
              <a:rPr lang="de-DE" sz="1600" dirty="0" smtClean="0"/>
              <a:t> - </a:t>
            </a:r>
            <a:r>
              <a:rPr lang="de-DE" sz="1600" dirty="0" err="1" smtClean="0"/>
              <a:t>Ischtar</a:t>
            </a:r>
            <a:r>
              <a:rPr lang="de-DE" sz="1600" dirty="0" smtClean="0"/>
              <a:t> - Ester</a:t>
            </a:r>
            <a:r>
              <a:rPr lang="el-GR" sz="1600" dirty="0" smtClean="0"/>
              <a:t/>
            </a:r>
            <a:br>
              <a:rPr lang="el-GR" sz="1600" dirty="0" smtClean="0"/>
            </a:br>
            <a:r>
              <a:rPr lang="el-GR" sz="1600" dirty="0" smtClean="0"/>
              <a:t/>
            </a:r>
            <a:br>
              <a:rPr lang="el-GR" sz="1600" dirty="0" smtClean="0"/>
            </a:br>
            <a:r>
              <a:rPr lang="en-US" sz="1600" i="1" dirty="0" smtClean="0"/>
              <a:t>O </a:t>
            </a:r>
            <a:r>
              <a:rPr lang="el-GR" sz="1600" i="1" dirty="0" err="1" smtClean="0"/>
              <a:t>Μαρδοχαίος</a:t>
            </a:r>
            <a:r>
              <a:rPr lang="el-GR" sz="1600" i="1" dirty="0" smtClean="0"/>
              <a:t> ήταν κηδεμόνας της </a:t>
            </a:r>
            <a:r>
              <a:rPr lang="el-GR" sz="1400" dirty="0" err="1" smtClean="0"/>
              <a:t>Αδασσά</a:t>
            </a:r>
            <a:r>
              <a:rPr lang="el-GR" sz="1600" i="1" dirty="0" smtClean="0"/>
              <a:t>, κόρης του θείου του </a:t>
            </a:r>
            <a:r>
              <a:rPr lang="el-GR" sz="1600" i="1" dirty="0" err="1" smtClean="0"/>
              <a:t>Αμιναδάβ</a:t>
            </a:r>
            <a:r>
              <a:rPr lang="de-DE" sz="1600" b="1" i="1" dirty="0" smtClean="0"/>
              <a:t>,</a:t>
            </a:r>
            <a:r>
              <a:rPr lang="el-GR" sz="1600" b="1" i="1" dirty="0" smtClean="0"/>
              <a:t> που ονομάστηκε και </a:t>
            </a:r>
            <a:r>
              <a:rPr lang="el-GR" sz="1600" b="1" i="1" dirty="0" err="1" smtClean="0"/>
              <a:t>Εσθήρ</a:t>
            </a:r>
            <a:r>
              <a:rPr lang="de-DE" sz="1600" b="1" i="1" dirty="0" smtClean="0"/>
              <a:t> (2,7</a:t>
            </a:r>
            <a:r>
              <a:rPr lang="de-DE" sz="1600" b="1" dirty="0" smtClean="0"/>
              <a:t>)</a:t>
            </a:r>
            <a:r>
              <a:rPr lang="el-GR" sz="1600" dirty="0" smtClean="0"/>
              <a:t/>
            </a:r>
            <a:br>
              <a:rPr lang="el-GR" sz="1600" dirty="0" smtClean="0"/>
            </a:br>
            <a:r>
              <a:rPr lang="en-US" sz="1600" dirty="0" smtClean="0"/>
              <a:t/>
            </a:r>
            <a:br>
              <a:rPr lang="en-US" sz="1600" dirty="0" smtClean="0"/>
            </a:br>
            <a:endParaRPr lang="el-GR" sz="1600" dirty="0"/>
          </a:p>
        </p:txBody>
      </p:sp>
      <p:sp>
        <p:nvSpPr>
          <p:cNvPr id="3" name="2 - Θέση κειμένου"/>
          <p:cNvSpPr>
            <a:spLocks noGrp="1"/>
          </p:cNvSpPr>
          <p:nvPr>
            <p:ph type="body" idx="1"/>
          </p:nvPr>
        </p:nvSpPr>
        <p:spPr>
          <a:xfrm>
            <a:off x="539552" y="188641"/>
            <a:ext cx="4075311" cy="360039"/>
          </a:xfrm>
        </p:spPr>
        <p:txBody>
          <a:bodyPr>
            <a:normAutofit fontScale="85000" lnSpcReduction="20000"/>
          </a:bodyPr>
          <a:lstStyle/>
          <a:p>
            <a:pPr algn="just">
              <a:defRPr/>
            </a:pPr>
            <a:endParaRPr lang="el-GR" dirty="0" smtClean="0"/>
          </a:p>
          <a:p>
            <a:pPr algn="just" eaLnBrk="1" fontAlgn="auto" hangingPunct="1">
              <a:spcAft>
                <a:spcPts val="0"/>
              </a:spcAft>
              <a:buFont typeface="Wingdings 2"/>
              <a:buNone/>
              <a:defRPr/>
            </a:pPr>
            <a:endParaRPr lang="el-GR" dirty="0">
              <a:solidFill>
                <a:srgbClr val="C00000"/>
              </a:solidFill>
            </a:endParaRPr>
          </a:p>
        </p:txBody>
      </p:sp>
      <p:sp>
        <p:nvSpPr>
          <p:cNvPr id="6" name="5 - Θέση περιεχομένου"/>
          <p:cNvSpPr>
            <a:spLocks noGrp="1"/>
          </p:cNvSpPr>
          <p:nvPr>
            <p:ph sz="quarter" idx="4"/>
          </p:nvPr>
        </p:nvSpPr>
        <p:spPr>
          <a:xfrm>
            <a:off x="395536" y="1772816"/>
            <a:ext cx="4608512" cy="4752528"/>
          </a:xfrm>
        </p:spPr>
        <p:txBody>
          <a:bodyPr>
            <a:normAutofit fontScale="40000" lnSpcReduction="20000"/>
          </a:bodyPr>
          <a:lstStyle/>
          <a:p>
            <a:pPr algn="just" eaLnBrk="1" fontAlgn="auto" hangingPunct="1">
              <a:spcAft>
                <a:spcPts val="0"/>
              </a:spcAft>
              <a:buFont typeface="Wingdings 2"/>
              <a:buChar char=""/>
              <a:defRPr/>
            </a:pPr>
            <a:endParaRPr lang="el-GR" dirty="0" smtClean="0"/>
          </a:p>
          <a:p>
            <a:pPr algn="just">
              <a:buFont typeface="Wingdings" pitchFamily="2" charset="2"/>
              <a:buChar char="v"/>
              <a:defRPr/>
            </a:pPr>
            <a:r>
              <a:rPr lang="el-GR" sz="3500" dirty="0" smtClean="0"/>
              <a:t>Το όνομα που δώσανε γονείς στην κοπέλα ήταν </a:t>
            </a:r>
            <a:r>
              <a:rPr lang="el-GR" sz="3500" dirty="0" err="1" smtClean="0"/>
              <a:t>Αδασσά</a:t>
            </a:r>
            <a:r>
              <a:rPr lang="de-DE" sz="3500" dirty="0" smtClean="0"/>
              <a:t>,</a:t>
            </a:r>
            <a:r>
              <a:rPr lang="el-GR" sz="3500" dirty="0" smtClean="0"/>
              <a:t> στα ελληνικά </a:t>
            </a:r>
            <a:r>
              <a:rPr lang="el-GR" sz="3500" i="1" dirty="0" smtClean="0"/>
              <a:t>μυρτιά</a:t>
            </a:r>
            <a:r>
              <a:rPr lang="el-GR" sz="3500" dirty="0" smtClean="0"/>
              <a:t>. Το πώς μεταβλήθηκε σε </a:t>
            </a:r>
            <a:r>
              <a:rPr lang="el-GR" sz="3500" dirty="0" err="1" smtClean="0"/>
              <a:t>Εσθήρ</a:t>
            </a:r>
            <a:r>
              <a:rPr lang="el-GR" sz="3500" dirty="0" smtClean="0"/>
              <a:t> δεν το αφηγείται το Βιβλίο. </a:t>
            </a:r>
            <a:r>
              <a:rPr lang="de-DE" sz="3500" dirty="0" smtClean="0"/>
              <a:t> </a:t>
            </a:r>
            <a:r>
              <a:rPr lang="el-GR" sz="3500" dirty="0" smtClean="0"/>
              <a:t>Μπορούμε μόνον να φανταστούμε, όπως έκαναν κι οι Ιουδαίοι στο </a:t>
            </a:r>
            <a:r>
              <a:rPr lang="el-GR" sz="3500" dirty="0" err="1" smtClean="0"/>
              <a:t>Ταλμούδ</a:t>
            </a:r>
            <a:r>
              <a:rPr lang="de-DE" sz="3500" dirty="0" smtClean="0"/>
              <a:t>.</a:t>
            </a:r>
            <a:endParaRPr lang="el-GR" sz="3500" dirty="0" smtClean="0"/>
          </a:p>
          <a:p>
            <a:pPr algn="just">
              <a:buFont typeface="Wingdings" pitchFamily="2" charset="2"/>
              <a:buChar char="v"/>
              <a:defRPr/>
            </a:pPr>
            <a:r>
              <a:rPr lang="el-GR" sz="3500" dirty="0" smtClean="0"/>
              <a:t>Στη Βίβλο μετά από συνάντηση με τον Θεό συνήθως γίνεται αλλαγή Ονόματος</a:t>
            </a:r>
            <a:r>
              <a:rPr lang="de-DE" sz="3500" dirty="0" smtClean="0"/>
              <a:t>: </a:t>
            </a:r>
            <a:r>
              <a:rPr lang="el-GR" sz="3500" dirty="0" err="1" smtClean="0"/>
              <a:t>Άβραμ</a:t>
            </a:r>
            <a:r>
              <a:rPr lang="el-GR" sz="3500" dirty="0" smtClean="0"/>
              <a:t> -Αβραάμ </a:t>
            </a:r>
            <a:r>
              <a:rPr lang="de-DE" sz="3500" dirty="0" smtClean="0"/>
              <a:t>(</a:t>
            </a:r>
            <a:r>
              <a:rPr lang="el-GR" sz="3500" dirty="0" err="1" smtClean="0"/>
              <a:t>Γέν</a:t>
            </a:r>
            <a:r>
              <a:rPr lang="el-GR" sz="3500" dirty="0" smtClean="0"/>
              <a:t>.</a:t>
            </a:r>
            <a:r>
              <a:rPr lang="de-DE" sz="3500" dirty="0" smtClean="0"/>
              <a:t> 17,5),</a:t>
            </a:r>
            <a:r>
              <a:rPr lang="el-GR" sz="3500" dirty="0" smtClean="0"/>
              <a:t> </a:t>
            </a:r>
            <a:r>
              <a:rPr lang="de-DE" sz="3500" dirty="0" err="1" smtClean="0"/>
              <a:t>Sarai</a:t>
            </a:r>
            <a:r>
              <a:rPr lang="el-GR" sz="3500" dirty="0" smtClean="0"/>
              <a:t> - </a:t>
            </a:r>
            <a:r>
              <a:rPr lang="de-DE" sz="3500" dirty="0" smtClean="0"/>
              <a:t>Sara (</a:t>
            </a:r>
            <a:r>
              <a:rPr lang="el-GR" sz="3500" dirty="0" err="1" smtClean="0"/>
              <a:t>Γέν</a:t>
            </a:r>
            <a:r>
              <a:rPr lang="el-GR" sz="3500" dirty="0" smtClean="0"/>
              <a:t>.</a:t>
            </a:r>
            <a:r>
              <a:rPr lang="de-DE" sz="3500" dirty="0" smtClean="0"/>
              <a:t> 17,15), </a:t>
            </a:r>
            <a:r>
              <a:rPr lang="el-GR" sz="3500" dirty="0" smtClean="0"/>
              <a:t>Ιακώβ-Ισραήλ </a:t>
            </a:r>
            <a:r>
              <a:rPr lang="de-DE" sz="3500" dirty="0" smtClean="0"/>
              <a:t>(</a:t>
            </a:r>
            <a:r>
              <a:rPr lang="el-GR" sz="3500" dirty="0" err="1" smtClean="0"/>
              <a:t>Γέν</a:t>
            </a:r>
            <a:r>
              <a:rPr lang="el-GR" sz="3500" dirty="0" smtClean="0"/>
              <a:t>.</a:t>
            </a:r>
            <a:r>
              <a:rPr lang="de-DE" sz="3500" dirty="0" smtClean="0"/>
              <a:t> 32,29), </a:t>
            </a:r>
            <a:r>
              <a:rPr lang="de-DE" sz="3500" dirty="0" err="1" smtClean="0"/>
              <a:t>Hoschea</a:t>
            </a:r>
            <a:r>
              <a:rPr lang="el-GR" sz="3500" dirty="0" smtClean="0"/>
              <a:t> -</a:t>
            </a:r>
            <a:r>
              <a:rPr lang="de-DE" sz="3500" dirty="0" smtClean="0"/>
              <a:t> „</a:t>
            </a:r>
            <a:r>
              <a:rPr lang="de-DE" sz="3500" dirty="0" err="1" smtClean="0"/>
              <a:t>Jehoschua</a:t>
            </a:r>
            <a:r>
              <a:rPr lang="de-DE" sz="3500" dirty="0" smtClean="0"/>
              <a:t>" (</a:t>
            </a:r>
            <a:r>
              <a:rPr lang="el-GR" sz="3500" dirty="0" smtClean="0"/>
              <a:t>Αρ.</a:t>
            </a:r>
            <a:r>
              <a:rPr lang="de-DE" sz="3500" dirty="0" smtClean="0"/>
              <a:t> 13,16). </a:t>
            </a:r>
            <a:endParaRPr lang="el-GR" sz="3500" dirty="0" smtClean="0"/>
          </a:p>
          <a:p>
            <a:pPr algn="just">
              <a:buFont typeface="Wingdings" pitchFamily="2" charset="2"/>
              <a:buChar char="v"/>
              <a:defRPr/>
            </a:pPr>
            <a:r>
              <a:rPr lang="el-GR" sz="3500" dirty="0" smtClean="0"/>
              <a:t>Το </a:t>
            </a:r>
            <a:r>
              <a:rPr lang="de-DE" sz="3500" dirty="0" smtClean="0"/>
              <a:t>E</a:t>
            </a:r>
            <a:r>
              <a:rPr lang="el-GR" sz="3500" dirty="0" smtClean="0"/>
              <a:t>ΣΘΉΡ</a:t>
            </a:r>
            <a:r>
              <a:rPr lang="de-DE" sz="3500" dirty="0" smtClean="0"/>
              <a:t> </a:t>
            </a:r>
            <a:r>
              <a:rPr lang="el-GR" sz="3500" dirty="0" smtClean="0"/>
              <a:t>φαίνεται να παράγεται από το </a:t>
            </a:r>
            <a:r>
              <a:rPr lang="de-DE" sz="3500" dirty="0" smtClean="0"/>
              <a:t>„</a:t>
            </a:r>
            <a:r>
              <a:rPr lang="el-GR" sz="3500" b="1" i="1" dirty="0" err="1" smtClean="0"/>
              <a:t>Αστάρτη</a:t>
            </a:r>
            <a:r>
              <a:rPr lang="de-DE" sz="3500" dirty="0" smtClean="0"/>
              <a:t>", </a:t>
            </a:r>
            <a:r>
              <a:rPr lang="el-GR" sz="3500" dirty="0" smtClean="0"/>
              <a:t>ή </a:t>
            </a:r>
            <a:r>
              <a:rPr lang="de-DE" sz="3500" dirty="0" smtClean="0"/>
              <a:t>„I</a:t>
            </a:r>
            <a:r>
              <a:rPr lang="el-GR" sz="3500" dirty="0" err="1" smtClean="0"/>
              <a:t>σθάρ</a:t>
            </a:r>
            <a:r>
              <a:rPr lang="de-DE" sz="3500" dirty="0" smtClean="0"/>
              <a:t>" („</a:t>
            </a:r>
            <a:r>
              <a:rPr lang="el-GR" sz="3500" dirty="0" smtClean="0"/>
              <a:t>αστέρι</a:t>
            </a:r>
            <a:r>
              <a:rPr lang="de-DE" sz="3500" dirty="0" smtClean="0"/>
              <a:t>") </a:t>
            </a:r>
            <a:r>
              <a:rPr lang="el-GR" sz="3500" dirty="0" smtClean="0"/>
              <a:t>την πλέον δημοφιλή θηλυκή θεότητα στην Εγγύς Ανατολή, γυναίκα του </a:t>
            </a:r>
            <a:r>
              <a:rPr lang="el-GR" sz="3500" dirty="0" err="1" smtClean="0"/>
              <a:t>Μαρδούκ</a:t>
            </a:r>
            <a:r>
              <a:rPr lang="el-GR" sz="3500" dirty="0" smtClean="0"/>
              <a:t>, που τον υποβοήθησε να κυριαρχήσει επί των άλλων λαών. Ήταν συνδεδεμένη με την αγάπη και τον πόλεμο.</a:t>
            </a:r>
          </a:p>
          <a:p>
            <a:pPr algn="just">
              <a:buFont typeface="Wingdings" pitchFamily="2" charset="2"/>
              <a:buChar char="v"/>
              <a:defRPr/>
            </a:pPr>
            <a:r>
              <a:rPr lang="el-GR" sz="3500" dirty="0" smtClean="0"/>
              <a:t>Μάλλον η </a:t>
            </a:r>
            <a:r>
              <a:rPr lang="el-GR" sz="3500" dirty="0" err="1" smtClean="0"/>
              <a:t>Εσθήρ</a:t>
            </a:r>
            <a:r>
              <a:rPr lang="el-GR" sz="3500" dirty="0" smtClean="0"/>
              <a:t>, η ηρωίδα που σώζει το λαό, τελικά υιοθετεί – αφομοιώνει στοιχεία της </a:t>
            </a:r>
            <a:r>
              <a:rPr lang="el-GR" sz="3500" dirty="0" err="1" smtClean="0"/>
              <a:t>Αστάρτης</a:t>
            </a:r>
            <a:r>
              <a:rPr lang="el-GR" sz="3500" dirty="0" smtClean="0"/>
              <a:t> (της πιο μισητής θεότητας της ΠΔ) αποκαθαρμένα από το οργιαστικό-</a:t>
            </a:r>
            <a:r>
              <a:rPr lang="el-GR" sz="3500" dirty="0" err="1" smtClean="0"/>
              <a:t>αυτοερωτικό </a:t>
            </a:r>
            <a:r>
              <a:rPr lang="el-GR" sz="3500" dirty="0" smtClean="0"/>
              <a:t>τους χαρακτήρα. </a:t>
            </a:r>
          </a:p>
          <a:p>
            <a:pPr algn="just">
              <a:buFont typeface="Wingdings" pitchFamily="2" charset="2"/>
              <a:buChar char="v"/>
              <a:defRPr/>
            </a:pPr>
            <a:r>
              <a:rPr lang="el-GR" sz="3500" dirty="0" smtClean="0"/>
              <a:t>Αντιθέτως η διαφορετικότητα των Ιουδαίων συνιστά απειλή  για το </a:t>
            </a:r>
            <a:r>
              <a:rPr lang="el-GR" sz="3500" dirty="0" err="1" smtClean="0"/>
              <a:t>παγκοσμιοποιημένο</a:t>
            </a:r>
            <a:r>
              <a:rPr lang="el-GR" sz="3500" dirty="0" smtClean="0"/>
              <a:t> σύστημα. Σημειώνει ο </a:t>
            </a:r>
            <a:r>
              <a:rPr lang="el-GR" sz="3500" dirty="0" err="1" smtClean="0"/>
              <a:t>Άμαν</a:t>
            </a:r>
            <a:r>
              <a:rPr lang="el-GR" sz="3500" dirty="0" smtClean="0"/>
              <a:t> στον Αρταξέρξη: </a:t>
            </a:r>
            <a:r>
              <a:rPr lang="el-GR" sz="3500" b="1" i="1" dirty="0" err="1" smtClean="0"/>
              <a:t>ὑπάρχει</a:t>
            </a:r>
            <a:r>
              <a:rPr lang="el-GR" sz="3500" b="1" i="1" dirty="0" smtClean="0"/>
              <a:t> </a:t>
            </a:r>
            <a:r>
              <a:rPr lang="el-GR" sz="3500" b="1" i="1" dirty="0" err="1" smtClean="0"/>
              <a:t>ἔθνος</a:t>
            </a:r>
            <a:r>
              <a:rPr lang="el-GR" sz="3500" b="1" i="1" dirty="0" smtClean="0"/>
              <a:t> </a:t>
            </a:r>
            <a:r>
              <a:rPr lang="el-GR" sz="3500" b="1" i="1" dirty="0" err="1" smtClean="0"/>
              <a:t>διεσπαρμένον</a:t>
            </a:r>
            <a:r>
              <a:rPr lang="el-GR" sz="3500" b="1" i="1" dirty="0" smtClean="0"/>
              <a:t> </a:t>
            </a:r>
            <a:r>
              <a:rPr lang="el-GR" sz="3500" b="1" i="1" dirty="0" err="1" smtClean="0"/>
              <a:t>ἐν</a:t>
            </a:r>
            <a:r>
              <a:rPr lang="el-GR" sz="3500" b="1" i="1" dirty="0" smtClean="0"/>
              <a:t> </a:t>
            </a:r>
            <a:r>
              <a:rPr lang="el-GR" sz="3500" b="1" i="1" dirty="0" err="1" smtClean="0"/>
              <a:t>τοῖς</a:t>
            </a:r>
            <a:r>
              <a:rPr lang="el-GR" sz="3500" b="1" i="1" dirty="0" smtClean="0"/>
              <a:t> </a:t>
            </a:r>
            <a:r>
              <a:rPr lang="el-GR" sz="3500" b="1" i="1" dirty="0" err="1" smtClean="0"/>
              <a:t>ἔθνεσιν</a:t>
            </a:r>
            <a:r>
              <a:rPr lang="el-GR" sz="3500" b="1" i="1" dirty="0" smtClean="0"/>
              <a:t> </a:t>
            </a:r>
            <a:r>
              <a:rPr lang="el-GR" sz="3500" b="1" i="1" dirty="0" err="1" smtClean="0"/>
              <a:t>ἐν</a:t>
            </a:r>
            <a:r>
              <a:rPr lang="el-GR" sz="3500" b="1" i="1" dirty="0" smtClean="0"/>
              <a:t> </a:t>
            </a:r>
            <a:r>
              <a:rPr lang="el-GR" sz="3500" b="1" i="1" dirty="0" err="1" smtClean="0"/>
              <a:t>πάσῃ</a:t>
            </a:r>
            <a:r>
              <a:rPr lang="el-GR" sz="3500" b="1" i="1" dirty="0" smtClean="0"/>
              <a:t> </a:t>
            </a:r>
            <a:r>
              <a:rPr lang="el-GR" sz="3500" b="1" i="1" dirty="0" err="1" smtClean="0"/>
              <a:t>τῇ</a:t>
            </a:r>
            <a:r>
              <a:rPr lang="el-GR" sz="3500" b="1" i="1" dirty="0" smtClean="0"/>
              <a:t> </a:t>
            </a:r>
            <a:r>
              <a:rPr lang="el-GR" sz="3500" b="1" i="1" dirty="0" err="1" smtClean="0"/>
              <a:t>βασιλείᾳ</a:t>
            </a:r>
            <a:r>
              <a:rPr lang="el-GR" sz="3500" b="1" i="1" dirty="0" smtClean="0"/>
              <a:t> σου </a:t>
            </a:r>
            <a:r>
              <a:rPr lang="el-GR" sz="3500" b="1" i="1" dirty="0" err="1" smtClean="0"/>
              <a:t>οἱ</a:t>
            </a:r>
            <a:r>
              <a:rPr lang="el-GR" sz="3500" b="1" i="1" dirty="0" smtClean="0"/>
              <a:t> </a:t>
            </a:r>
            <a:r>
              <a:rPr lang="el-GR" sz="3500" b="1" i="1" dirty="0" err="1" smtClean="0"/>
              <a:t>δὲ</a:t>
            </a:r>
            <a:r>
              <a:rPr lang="el-GR" sz="3500" b="1" i="1" dirty="0" smtClean="0"/>
              <a:t> </a:t>
            </a:r>
            <a:r>
              <a:rPr lang="el-GR" sz="3500" b="1" i="1" dirty="0" err="1" smtClean="0"/>
              <a:t>νόμοι</a:t>
            </a:r>
            <a:r>
              <a:rPr lang="el-GR" sz="3500" b="1" i="1" dirty="0" smtClean="0"/>
              <a:t> </a:t>
            </a:r>
            <a:r>
              <a:rPr lang="el-GR" sz="3500" b="1" i="1" dirty="0" err="1" smtClean="0"/>
              <a:t>αὐτῶν</a:t>
            </a:r>
            <a:r>
              <a:rPr lang="el-GR" sz="3500" b="1" i="1" dirty="0" smtClean="0"/>
              <a:t> </a:t>
            </a:r>
            <a:r>
              <a:rPr lang="el-GR" sz="3500" b="1" i="1" dirty="0" err="1" smtClean="0">
                <a:solidFill>
                  <a:srgbClr val="FF0000"/>
                </a:solidFill>
              </a:rPr>
              <a:t>ἔξαλλοι</a:t>
            </a:r>
            <a:r>
              <a:rPr lang="el-GR" sz="3500" b="1" i="1" dirty="0" smtClean="0">
                <a:solidFill>
                  <a:srgbClr val="FF0000"/>
                </a:solidFill>
              </a:rPr>
              <a:t> </a:t>
            </a:r>
            <a:r>
              <a:rPr lang="el-GR" sz="3500" b="1" i="1" dirty="0" err="1" smtClean="0"/>
              <a:t>παρὰ</a:t>
            </a:r>
            <a:r>
              <a:rPr lang="el-GR" sz="3500" b="1" i="1" dirty="0" smtClean="0"/>
              <a:t> </a:t>
            </a:r>
            <a:r>
              <a:rPr lang="el-GR" sz="3500" b="1" i="1" dirty="0" err="1" smtClean="0"/>
              <a:t>πάντα</a:t>
            </a:r>
            <a:r>
              <a:rPr lang="el-GR" sz="3500" b="1" i="1" dirty="0" smtClean="0"/>
              <a:t> </a:t>
            </a:r>
            <a:r>
              <a:rPr lang="el-GR" sz="3500" b="1" i="1" dirty="0" err="1" smtClean="0"/>
              <a:t>τὰ</a:t>
            </a:r>
            <a:r>
              <a:rPr lang="el-GR" sz="3500" b="1" i="1" dirty="0" smtClean="0"/>
              <a:t> </a:t>
            </a:r>
            <a:r>
              <a:rPr lang="el-GR" sz="3500" b="1" i="1" dirty="0" err="1" smtClean="0"/>
              <a:t>ἔθνη</a:t>
            </a:r>
            <a:r>
              <a:rPr lang="el-GR" sz="3500" b="1" i="1" dirty="0" smtClean="0"/>
              <a:t> </a:t>
            </a:r>
            <a:r>
              <a:rPr lang="el-GR" sz="3500" b="1" i="1" dirty="0" err="1" smtClean="0"/>
              <a:t>τῶν</a:t>
            </a:r>
            <a:r>
              <a:rPr lang="el-GR" sz="3500" b="1" i="1" dirty="0" smtClean="0"/>
              <a:t> </a:t>
            </a:r>
            <a:r>
              <a:rPr lang="el-GR" sz="3500" b="1" i="1" dirty="0" err="1" smtClean="0"/>
              <a:t>δὲ</a:t>
            </a:r>
            <a:r>
              <a:rPr lang="el-GR" sz="3500" b="1" i="1" dirty="0" smtClean="0"/>
              <a:t> </a:t>
            </a:r>
            <a:r>
              <a:rPr lang="el-GR" sz="3500" b="1" i="1" dirty="0" err="1" smtClean="0"/>
              <a:t>νόμων</a:t>
            </a:r>
            <a:r>
              <a:rPr lang="el-GR" sz="3500" b="1" i="1" dirty="0" smtClean="0"/>
              <a:t> </a:t>
            </a:r>
            <a:r>
              <a:rPr lang="el-GR" sz="3500" b="1" i="1" dirty="0" err="1" smtClean="0"/>
              <a:t>τοῦ</a:t>
            </a:r>
            <a:r>
              <a:rPr lang="el-GR" sz="3500" b="1" i="1" dirty="0" smtClean="0"/>
              <a:t> </a:t>
            </a:r>
            <a:r>
              <a:rPr lang="el-GR" sz="3500" b="1" i="1" dirty="0" err="1" smtClean="0"/>
              <a:t>βασιλέως</a:t>
            </a:r>
            <a:r>
              <a:rPr lang="el-GR" sz="3500" b="1" i="1" dirty="0" smtClean="0"/>
              <a:t> </a:t>
            </a:r>
            <a:r>
              <a:rPr lang="el-GR" sz="3500" b="1" i="1" dirty="0" err="1" smtClean="0"/>
              <a:t>παρακούουσιν</a:t>
            </a:r>
            <a:r>
              <a:rPr lang="el-GR" sz="3500" b="1" i="1" dirty="0" smtClean="0"/>
              <a:t> </a:t>
            </a:r>
            <a:r>
              <a:rPr lang="el-GR" sz="3500" b="1" i="1" dirty="0" err="1" smtClean="0"/>
              <a:t>καὶ</a:t>
            </a:r>
            <a:r>
              <a:rPr lang="el-GR" sz="3500" b="1" i="1" dirty="0" smtClean="0"/>
              <a:t> </a:t>
            </a:r>
            <a:r>
              <a:rPr lang="el-GR" sz="3500" b="1" i="1" dirty="0" err="1" smtClean="0"/>
              <a:t>οὐ</a:t>
            </a:r>
            <a:r>
              <a:rPr lang="el-GR" sz="3500" b="1" i="1" dirty="0" smtClean="0"/>
              <a:t> </a:t>
            </a:r>
            <a:r>
              <a:rPr lang="el-GR" sz="3500" b="1" i="1" dirty="0" err="1" smtClean="0"/>
              <a:t>συμφέρει</a:t>
            </a:r>
            <a:r>
              <a:rPr lang="el-GR" sz="3500" b="1" i="1" dirty="0" smtClean="0"/>
              <a:t> </a:t>
            </a:r>
            <a:r>
              <a:rPr lang="el-GR" sz="3500" b="1" i="1" dirty="0" err="1" smtClean="0"/>
              <a:t>τῷ</a:t>
            </a:r>
            <a:r>
              <a:rPr lang="el-GR" sz="3500" b="1" i="1" dirty="0" smtClean="0"/>
              <a:t> </a:t>
            </a:r>
            <a:r>
              <a:rPr lang="el-GR" sz="3500" b="1" i="1" dirty="0" err="1" smtClean="0"/>
              <a:t>βασιλεῖ</a:t>
            </a:r>
            <a:r>
              <a:rPr lang="el-GR" sz="3500" b="1" i="1" dirty="0" smtClean="0"/>
              <a:t> </a:t>
            </a:r>
            <a:r>
              <a:rPr lang="el-GR" sz="3500" b="1" i="1" dirty="0" err="1" smtClean="0"/>
              <a:t>ἐᾶσαι</a:t>
            </a:r>
            <a:r>
              <a:rPr lang="el-GR" sz="3500" b="1" i="1" dirty="0" smtClean="0"/>
              <a:t> </a:t>
            </a:r>
            <a:r>
              <a:rPr lang="el-GR" sz="3500" b="1" i="1" dirty="0" err="1" smtClean="0"/>
              <a:t>αὐτούς</a:t>
            </a:r>
            <a:r>
              <a:rPr lang="el-GR" sz="3500" dirty="0" smtClean="0"/>
              <a:t> </a:t>
            </a:r>
            <a:r>
              <a:rPr lang="en-US" sz="3500" dirty="0" smtClean="0"/>
              <a:t>(3</a:t>
            </a:r>
            <a:r>
              <a:rPr lang="el-GR" sz="3500" dirty="0" smtClean="0"/>
              <a:t>, </a:t>
            </a:r>
            <a:r>
              <a:rPr lang="en-US" sz="3500" dirty="0" smtClean="0"/>
              <a:t>8 )</a:t>
            </a:r>
            <a:r>
              <a:rPr lang="el-GR" sz="3500" dirty="0" smtClean="0"/>
              <a:t> </a:t>
            </a:r>
          </a:p>
          <a:p>
            <a:pPr algn="just">
              <a:buFont typeface="Wingdings" pitchFamily="2" charset="2"/>
              <a:buChar char="v"/>
              <a:defRPr/>
            </a:pPr>
            <a:endParaRPr lang="el-GR" sz="3500" dirty="0" smtClean="0"/>
          </a:p>
          <a:p>
            <a:pPr algn="just">
              <a:buFont typeface="Wingdings 2"/>
              <a:buChar char=""/>
              <a:defRPr/>
            </a:pPr>
            <a:endParaRPr lang="el-GR" sz="3500" dirty="0" smtClean="0"/>
          </a:p>
          <a:p>
            <a:pPr algn="just" eaLnBrk="1" fontAlgn="auto" hangingPunct="1">
              <a:spcAft>
                <a:spcPts val="0"/>
              </a:spcAft>
              <a:buFont typeface="Wingdings 2"/>
              <a:buChar char=""/>
              <a:defRPr/>
            </a:pPr>
            <a:endParaRPr lang="el-GR" b="1" i="1" dirty="0" smtClean="0"/>
          </a:p>
          <a:p>
            <a:pPr algn="just" eaLnBrk="1" fontAlgn="auto" hangingPunct="1">
              <a:spcAft>
                <a:spcPts val="0"/>
              </a:spcAft>
              <a:buFont typeface="Wingdings 2"/>
              <a:buNone/>
              <a:defRPr/>
            </a:pPr>
            <a:endParaRPr lang="el-GR" dirty="0"/>
          </a:p>
        </p:txBody>
      </p:sp>
      <p:pic>
        <p:nvPicPr>
          <p:cNvPr id="1027" name="Picture 3"/>
          <p:cNvPicPr>
            <a:picLocks noChangeAspect="1" noChangeArrowheads="1"/>
          </p:cNvPicPr>
          <p:nvPr/>
        </p:nvPicPr>
        <p:blipFill>
          <a:blip r:embed="rId2" cstate="print"/>
          <a:srcRect/>
          <a:stretch>
            <a:fillRect/>
          </a:stretch>
        </p:blipFill>
        <p:spPr bwMode="auto">
          <a:xfrm>
            <a:off x="5436096" y="608631"/>
            <a:ext cx="3384376" cy="44951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652120" y="1052736"/>
            <a:ext cx="3235071" cy="201622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584368" y="3933056"/>
            <a:ext cx="3109650" cy="2088232"/>
          </a:xfrm>
          <a:prstGeom prst="rect">
            <a:avLst/>
          </a:prstGeom>
          <a:noFill/>
          <a:ln w="9525">
            <a:noFill/>
            <a:miter lim="800000"/>
            <a:headEnd/>
            <a:tailEnd/>
          </a:ln>
        </p:spPr>
      </p:pic>
      <p:sp>
        <p:nvSpPr>
          <p:cNvPr id="6" name="5 - TextBox"/>
          <p:cNvSpPr txBox="1"/>
          <p:nvPr/>
        </p:nvSpPr>
        <p:spPr>
          <a:xfrm>
            <a:off x="395536" y="260648"/>
            <a:ext cx="4968552" cy="6740307"/>
          </a:xfrm>
          <a:prstGeom prst="rect">
            <a:avLst/>
          </a:prstGeom>
          <a:noFill/>
        </p:spPr>
        <p:txBody>
          <a:bodyPr wrap="square" rtlCol="0">
            <a:spAutoFit/>
          </a:bodyPr>
          <a:lstStyle/>
          <a:p>
            <a:pPr algn="ctr"/>
            <a:r>
              <a:rPr lang="el-GR" sz="1600" b="1" i="1" dirty="0" smtClean="0"/>
              <a:t>ΕΒΔΟΜΗΚΟΝΤΑ-ΜΟΝΟΝ ΜΙΑ ΜΕΤΑΦΡΑΣΗ</a:t>
            </a:r>
            <a:r>
              <a:rPr lang="el-GR" sz="1600" b="1" dirty="0" smtClean="0"/>
              <a:t>;;</a:t>
            </a:r>
          </a:p>
          <a:p>
            <a:pPr algn="ctr"/>
            <a:endParaRPr lang="el-GR" sz="1600" dirty="0" smtClean="0"/>
          </a:p>
          <a:p>
            <a:pPr algn="just">
              <a:buFont typeface="Arial" pitchFamily="34" charset="0"/>
              <a:buChar char="•"/>
            </a:pPr>
            <a:r>
              <a:rPr lang="el-GR" sz="1600" dirty="0" smtClean="0"/>
              <a:t>Αντιθέτως με το εβραϊκό κείμενο, οι Εβδομήκοντα μεταφραστές που ζουν και εργάζονται στην Αίγυπτο, μνημονεύουν το όνομα του Θεού σε χαρακτηριστικά σημεία (10, 3</a:t>
            </a:r>
            <a:r>
              <a:rPr lang="el-GR" sz="1600" baseline="30000" dirty="0" smtClean="0"/>
              <a:t>α</a:t>
            </a:r>
            <a:r>
              <a:rPr lang="el-GR" sz="1600" dirty="0" smtClean="0"/>
              <a:t>) και αφηγούνται τη δράση Του στην </a:t>
            </a:r>
            <a:r>
              <a:rPr lang="el-GR" sz="1600" dirty="0" err="1" smtClean="0"/>
              <a:t>Εσθήρ</a:t>
            </a:r>
            <a:r>
              <a:rPr lang="el-GR" sz="1600" dirty="0" smtClean="0"/>
              <a:t> επί τη βάσει της ιστορίας του Ιωσήφ (</a:t>
            </a:r>
            <a:r>
              <a:rPr lang="el-GR" sz="1600" dirty="0" err="1" smtClean="0"/>
              <a:t>Γέν</a:t>
            </a:r>
            <a:r>
              <a:rPr lang="el-GR" sz="1600" dirty="0" smtClean="0"/>
              <a:t>. 37-50). Αυτός (ο Θεός) χρησιμοποιεί ως μέσα σωτηρίας τους δύο πρωταγωνιστές. Ας σημειωθεί ότι στην </a:t>
            </a:r>
            <a:r>
              <a:rPr lang="el-GR" sz="1600" dirty="0" err="1" smtClean="0"/>
              <a:t>Πρωτοϊστορία</a:t>
            </a:r>
            <a:r>
              <a:rPr lang="el-GR" sz="1600" dirty="0" smtClean="0"/>
              <a:t> (</a:t>
            </a:r>
            <a:r>
              <a:rPr lang="el-GR" sz="1600" dirty="0" err="1" smtClean="0"/>
              <a:t>Γέν</a:t>
            </a:r>
            <a:r>
              <a:rPr lang="el-GR" sz="1600" dirty="0" smtClean="0"/>
              <a:t>. 1-11) μεταφράζουν το ίδιο όνομα </a:t>
            </a:r>
            <a:r>
              <a:rPr lang="el-GR" sz="1600" dirty="0" err="1" smtClean="0"/>
              <a:t>Γιαχβέ</a:t>
            </a:r>
            <a:r>
              <a:rPr lang="el-GR" sz="1600" dirty="0" smtClean="0"/>
              <a:t> με το </a:t>
            </a:r>
            <a:r>
              <a:rPr lang="el-GR" sz="1600" i="1" dirty="0" smtClean="0"/>
              <a:t>Κύριος</a:t>
            </a:r>
            <a:r>
              <a:rPr lang="el-GR" sz="1600" dirty="0" smtClean="0"/>
              <a:t>, όταν Αυτός φροντίζει το πλάσμα του (ακόμη και τον Κάιν 4, 6) και με το </a:t>
            </a:r>
            <a:r>
              <a:rPr lang="el-GR" sz="1600" i="1" dirty="0" smtClean="0"/>
              <a:t>Θεός</a:t>
            </a:r>
            <a:r>
              <a:rPr lang="el-GR" sz="1600" dirty="0" smtClean="0"/>
              <a:t> όταν αναφέρονται στην ισχύ Του.</a:t>
            </a:r>
          </a:p>
          <a:p>
            <a:pPr algn="just">
              <a:buFont typeface="Arial" pitchFamily="34" charset="0"/>
              <a:buChar char="•"/>
            </a:pPr>
            <a:r>
              <a:rPr lang="el-GR" sz="1600" dirty="0" smtClean="0"/>
              <a:t> Η σεξιστική συμπεριφορά του Βασιλέα διαγράφεται με την προσθήκη στο 1, 5 (</a:t>
            </a:r>
            <a:r>
              <a:rPr lang="el-GR" sz="1600" dirty="0" err="1" smtClean="0"/>
              <a:t>πρβλ</a:t>
            </a:r>
            <a:r>
              <a:rPr lang="el-GR" sz="1600" dirty="0" smtClean="0"/>
              <a:t>. αλλαγή στο 1, 11) του όρου Γάμος και της παρουσίασης της άρνησης της Άστι να παρευρεθεί στην εγκατάστασή της ως βασίλισσας ως μάλλον παράλογης.</a:t>
            </a:r>
          </a:p>
          <a:p>
            <a:pPr algn="just">
              <a:buFont typeface="Arial" pitchFamily="34" charset="0"/>
              <a:buChar char="•"/>
            </a:pPr>
            <a:r>
              <a:rPr lang="el-GR" sz="1600" dirty="0" smtClean="0"/>
              <a:t>Με τις προσευχές της </a:t>
            </a:r>
            <a:r>
              <a:rPr lang="el-GR" sz="1600" dirty="0" err="1" smtClean="0"/>
              <a:t>Μαρδοχαίου</a:t>
            </a:r>
            <a:r>
              <a:rPr lang="el-GR" sz="1600" dirty="0" smtClean="0"/>
              <a:t> και της </a:t>
            </a:r>
            <a:r>
              <a:rPr lang="el-GR" sz="1600" dirty="0" err="1" smtClean="0"/>
              <a:t>Εσθήρ</a:t>
            </a:r>
            <a:r>
              <a:rPr lang="el-GR" sz="1600" dirty="0" smtClean="0"/>
              <a:t> (που σκιαγραφείται σε κοντράστ προς το βασιλέα) αποτυπώνουν την ιουδαϊκή αυτοσυνειδησία των Ιουδαίων της Διασποράς. Ο Θεός είναι αυτός που δημιούργησε το Σύμπαν, πραγμάτωσε την ΈΞΟΔΟ, ο Ισραήλ είναι ο κληρονόμος του Θεού (ΕΚΛΟΓΗ). Ο Ιουδαίος δεν παρακάθεται στην τράπεζα των εθνικών.</a:t>
            </a:r>
          </a:p>
          <a:p>
            <a:endParaRPr lang="el-GR" sz="1600" dirty="0" smtClean="0"/>
          </a:p>
          <a:p>
            <a:endParaRPr lang="el-GR"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l-GR" dirty="0" smtClean="0"/>
              <a:t>ΒΙΒΛΙΟΓΡΑΦΙΑ</a:t>
            </a:r>
            <a:endParaRPr lang="de-DE" dirty="0" smtClean="0"/>
          </a:p>
        </p:txBody>
      </p:sp>
      <p:sp>
        <p:nvSpPr>
          <p:cNvPr id="65539" name="Rectangle 3"/>
          <p:cNvSpPr>
            <a:spLocks noGrp="1" noChangeArrowheads="1"/>
          </p:cNvSpPr>
          <p:nvPr>
            <p:ph idx="1"/>
          </p:nvPr>
        </p:nvSpPr>
        <p:spPr/>
        <p:txBody>
          <a:bodyPr>
            <a:normAutofit/>
          </a:bodyPr>
          <a:lstStyle/>
          <a:p>
            <a:pPr lvl="1" algn="just" eaLnBrk="1" hangingPunct="1">
              <a:buFont typeface="Wingdings" pitchFamily="2" charset="2"/>
              <a:buChar char="v"/>
            </a:pPr>
            <a:r>
              <a:rPr lang="el-GR" sz="1800" dirty="0" smtClean="0"/>
              <a:t>Υλικό λάβαμε από αφιερωματικά τεύχη 159, 167, 186 στη </a:t>
            </a:r>
            <a:r>
              <a:rPr lang="el-GR" sz="1800" dirty="0" err="1" smtClean="0"/>
              <a:t>Σάρρα</a:t>
            </a:r>
            <a:r>
              <a:rPr lang="el-GR" sz="1800" dirty="0" smtClean="0"/>
              <a:t> και Άγαρ, την </a:t>
            </a:r>
            <a:r>
              <a:rPr lang="el-GR" sz="1800" dirty="0" err="1" smtClean="0"/>
              <a:t>Εσθήρ</a:t>
            </a:r>
            <a:r>
              <a:rPr lang="el-GR" sz="1800" dirty="0" smtClean="0"/>
              <a:t> και την Ιουδίθ του </a:t>
            </a:r>
            <a:r>
              <a:rPr lang="el-GR" sz="1800" i="1" dirty="0" err="1" smtClean="0"/>
              <a:t>Bibel</a:t>
            </a:r>
            <a:r>
              <a:rPr lang="el-GR" sz="1800" i="1" dirty="0" smtClean="0"/>
              <a:t> </a:t>
            </a:r>
            <a:r>
              <a:rPr lang="el-GR" sz="1800" i="1" dirty="0" err="1" smtClean="0"/>
              <a:t>heute</a:t>
            </a:r>
            <a:r>
              <a:rPr lang="el-GR" sz="1800" dirty="0" smtClean="0"/>
              <a:t> .</a:t>
            </a:r>
          </a:p>
          <a:p>
            <a:pPr lvl="1" algn="just" eaLnBrk="1" hangingPunct="1">
              <a:buNone/>
            </a:pPr>
            <a:endParaRPr lang="el-GR" sz="1800" dirty="0" smtClean="0"/>
          </a:p>
          <a:p>
            <a:pPr lvl="1" algn="just" eaLnBrk="1" hangingPunct="1">
              <a:buNone/>
            </a:pPr>
            <a:endParaRPr lang="el-GR" sz="1800" dirty="0" smtClean="0"/>
          </a:p>
          <a:p>
            <a:pPr lvl="1" algn="just" eaLnBrk="1" hangingPunct="1">
              <a:buFont typeface="Wingdings" pitchFamily="2" charset="2"/>
              <a:buChar char="v"/>
            </a:pPr>
            <a:endParaRPr lang="el-GR" sz="1800" b="1" dirty="0" smtClean="0"/>
          </a:p>
          <a:p>
            <a:pPr lvl="1" algn="just" eaLnBrk="1" hangingPunct="1">
              <a:buFont typeface="Wingdings" pitchFamily="2" charset="2"/>
              <a:buChar char="v"/>
            </a:pPr>
            <a:endParaRPr lang="el-GR" sz="1800" dirty="0" smtClean="0"/>
          </a:p>
          <a:p>
            <a:pPr lvl="1" eaLnBrk="1" hangingPunct="1">
              <a:buFont typeface="Wingdings 2" pitchFamily="18" charset="2"/>
              <a:buNone/>
            </a:pPr>
            <a:endParaRPr lang="el-GR" sz="1800" dirty="0" smtClean="0"/>
          </a:p>
          <a:p>
            <a:pPr lvl="1" eaLnBrk="1" hangingPunct="1">
              <a:buFont typeface="Wingdings 2" pitchFamily="18" charset="2"/>
              <a:buNone/>
            </a:pPr>
            <a:r>
              <a:rPr lang="de-DE" sz="1800" dirty="0" smtClean="0"/>
              <a:t/>
            </a:r>
            <a:br>
              <a:rPr lang="de-DE" sz="1800" dirty="0" smtClean="0"/>
            </a:br>
            <a:endParaRPr lang="el-GR" sz="1800"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652120" y="1052736"/>
            <a:ext cx="3235071" cy="201622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084168" y="3933056"/>
            <a:ext cx="2609850" cy="1752600"/>
          </a:xfrm>
          <a:prstGeom prst="rect">
            <a:avLst/>
          </a:prstGeom>
          <a:noFill/>
          <a:ln w="9525">
            <a:noFill/>
            <a:miter lim="800000"/>
            <a:headEnd/>
            <a:tailEnd/>
          </a:ln>
        </p:spPr>
      </p:pic>
      <p:sp>
        <p:nvSpPr>
          <p:cNvPr id="6" name="5 - TextBox"/>
          <p:cNvSpPr txBox="1"/>
          <p:nvPr/>
        </p:nvSpPr>
        <p:spPr>
          <a:xfrm>
            <a:off x="467544" y="836712"/>
            <a:ext cx="4968552" cy="2031325"/>
          </a:xfrm>
          <a:prstGeom prst="rect">
            <a:avLst/>
          </a:prstGeom>
          <a:noFill/>
        </p:spPr>
        <p:txBody>
          <a:bodyPr wrap="square" rtlCol="0">
            <a:spAutoFit/>
          </a:bodyPr>
          <a:lstStyle/>
          <a:p>
            <a:r>
              <a:rPr lang="el-GR" dirty="0" smtClean="0"/>
              <a:t> </a:t>
            </a:r>
          </a:p>
          <a:p>
            <a:r>
              <a:rPr lang="el-GR" b="1" dirty="0" smtClean="0"/>
              <a:t>ΚΑΝΟΝΑΣ ΕΒΡΑΙΚΗΣ ΒΙΒΛΟΥ</a:t>
            </a:r>
            <a:r>
              <a:rPr lang="el-GR" dirty="0" smtClean="0"/>
              <a:t> [</a:t>
            </a:r>
            <a:r>
              <a:rPr lang="de-DE" dirty="0" smtClean="0"/>
              <a:t>Codex </a:t>
            </a:r>
            <a:r>
              <a:rPr lang="de-DE" dirty="0" err="1" smtClean="0"/>
              <a:t>Peterburgensis</a:t>
            </a:r>
            <a:r>
              <a:rPr lang="el-GR" dirty="0" smtClean="0"/>
              <a:t>, αρχές 11 ου αι.] </a:t>
            </a:r>
          </a:p>
          <a:p>
            <a:r>
              <a:rPr lang="el-GR" dirty="0" smtClean="0"/>
              <a:t> </a:t>
            </a:r>
          </a:p>
          <a:p>
            <a:r>
              <a:rPr lang="el-GR" dirty="0" smtClean="0"/>
              <a:t>  </a:t>
            </a:r>
          </a:p>
          <a:p>
            <a:endParaRPr lang="el-GR" dirty="0" smtClean="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6228184" cy="8140690"/>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defRPr/>
            </a:pPr>
            <a:r>
              <a:rPr lang="el-GR" b="1" dirty="0" smtClean="0"/>
              <a:t>Καταρχάς να διευκρινιστεί το εξής: </a:t>
            </a:r>
            <a:r>
              <a:rPr lang="el-GR" sz="1400" b="1" dirty="0" smtClean="0"/>
              <a:t>ενώ όταν εμείς ανοίγουμε την «ελληνική» Αγία Γραφή η σειρά των βιβλίων είναι Πεντάτευχος - Ιστορικά Βιβλία - </a:t>
            </a:r>
            <a:r>
              <a:rPr lang="el-GR" sz="1400" b="1" dirty="0" err="1" smtClean="0"/>
              <a:t>Σοφιολογική</a:t>
            </a:r>
            <a:r>
              <a:rPr lang="el-GR" sz="1400" b="1" dirty="0" smtClean="0"/>
              <a:t> Γραμματεία (</a:t>
            </a:r>
            <a:r>
              <a:rPr lang="el-GR" sz="1400" b="1" dirty="0" err="1" smtClean="0"/>
              <a:t>Ψαλμοί+Σοφίες</a:t>
            </a:r>
            <a:r>
              <a:rPr lang="el-GR" sz="1400" b="1" dirty="0" smtClean="0"/>
              <a:t>)- Προ</a:t>
            </a:r>
            <a:r>
              <a:rPr lang="el-GR" b="1" dirty="0" smtClean="0"/>
              <a:t>φήτες </a:t>
            </a:r>
            <a:r>
              <a:rPr lang="el-GR" sz="1400" b="1" dirty="0" smtClean="0"/>
              <a:t>(</a:t>
            </a:r>
            <a:r>
              <a:rPr lang="el-GR" sz="1400" b="1" dirty="0" err="1" smtClean="0"/>
              <a:t>Δωδεκαπρόφητο</a:t>
            </a:r>
            <a:r>
              <a:rPr lang="el-GR" sz="1400" b="1" dirty="0" smtClean="0"/>
              <a:t> + τέλος οι 4 «Μεγάλοι» Προφήτες ένεκα της έκτασης και όχι της σπουδαιότητας, [τελευταίος ο Δανιήλ]). Είναι η σειρά που παραδίδει μόνον ο </a:t>
            </a:r>
            <a:r>
              <a:rPr lang="el-GR" sz="1400" b="1" dirty="0" err="1" smtClean="0"/>
              <a:t>Βατικανός</a:t>
            </a:r>
            <a:r>
              <a:rPr lang="el-GR" sz="1400" b="1" dirty="0" smtClean="0"/>
              <a:t> Κώδικας αφού ο Α και Σιν. ακολουθούν  την «εβραϊκή».</a:t>
            </a:r>
          </a:p>
          <a:p>
            <a:pPr marL="342900" indent="-342900" algn="just" fontAlgn="auto">
              <a:spcBef>
                <a:spcPts val="0"/>
              </a:spcBef>
              <a:spcAft>
                <a:spcPts val="0"/>
              </a:spcAft>
              <a:defRPr/>
            </a:pPr>
            <a:r>
              <a:rPr lang="el-GR" sz="1400" b="1" dirty="0" smtClean="0">
                <a:solidFill>
                  <a:srgbClr val="FF0000"/>
                </a:solidFill>
              </a:rPr>
              <a:t>Στην εβραϊκή Βίβλο (</a:t>
            </a:r>
            <a:r>
              <a:rPr lang="el-GR" sz="1400" b="1" dirty="0" err="1" smtClean="0">
                <a:solidFill>
                  <a:srgbClr val="FF0000"/>
                </a:solidFill>
              </a:rPr>
              <a:t>ΤαΝαΧ</a:t>
            </a:r>
            <a:r>
              <a:rPr lang="el-GR" sz="1400" b="1" dirty="0" smtClean="0"/>
              <a:t> </a:t>
            </a:r>
            <a:r>
              <a:rPr lang="el-GR" sz="1400" dirty="0" smtClean="0"/>
              <a:t>από τα αρχικά </a:t>
            </a:r>
            <a:r>
              <a:rPr lang="el-GR" sz="1400" dirty="0" err="1" smtClean="0"/>
              <a:t>Τορά</a:t>
            </a:r>
            <a:r>
              <a:rPr lang="el-GR" sz="1400" dirty="0" smtClean="0"/>
              <a:t> (Νόμος) </a:t>
            </a:r>
            <a:r>
              <a:rPr lang="el-GR" sz="1400" dirty="0" err="1" smtClean="0"/>
              <a:t>Νεβιείμ</a:t>
            </a:r>
            <a:r>
              <a:rPr lang="el-GR" sz="1400" dirty="0" smtClean="0"/>
              <a:t> (Προφήτες), </a:t>
            </a:r>
            <a:r>
              <a:rPr lang="el-GR" sz="1400" dirty="0" err="1" smtClean="0"/>
              <a:t>Χτουβήμ</a:t>
            </a:r>
            <a:r>
              <a:rPr lang="el-GR" sz="1400" dirty="0" smtClean="0"/>
              <a:t> (</a:t>
            </a:r>
            <a:r>
              <a:rPr lang="el-GR" sz="1400" dirty="0" err="1" smtClean="0"/>
              <a:t>Αγιόγραφα</a:t>
            </a:r>
            <a:r>
              <a:rPr lang="el-GR" sz="1400" dirty="0" smtClean="0">
                <a:solidFill>
                  <a:schemeClr val="tx1">
                    <a:lumMod val="95000"/>
                    <a:lumOff val="5000"/>
                  </a:schemeClr>
                </a:solidFill>
              </a:rPr>
              <a:t>)</a:t>
            </a:r>
            <a:r>
              <a:rPr lang="el-GR" sz="1400" b="1" dirty="0" smtClean="0">
                <a:solidFill>
                  <a:srgbClr val="FF0000"/>
                </a:solidFill>
              </a:rPr>
              <a:t> η σειρά είναι η εξής:</a:t>
            </a:r>
          </a:p>
          <a:p>
            <a:pPr marL="342900" indent="-342900" algn="just">
              <a:defRPr/>
            </a:pPr>
            <a:r>
              <a:rPr lang="el-GR" sz="1400" b="1" dirty="0" err="1" smtClean="0"/>
              <a:t>Τορά</a:t>
            </a:r>
            <a:r>
              <a:rPr lang="el-GR" sz="1400" b="1" dirty="0" smtClean="0"/>
              <a:t> (= Διδασκαλία, Νουθεσία και όχι Νόμος) + </a:t>
            </a:r>
            <a:r>
              <a:rPr lang="el-GR" sz="1400" b="1" i="1" dirty="0" smtClean="0"/>
              <a:t>Προφήτες</a:t>
            </a:r>
            <a:r>
              <a:rPr lang="el-GR" sz="1400" b="1" dirty="0" smtClean="0"/>
              <a:t> (Προγενέστεροι = Ιησούς </a:t>
            </a:r>
            <a:r>
              <a:rPr lang="el-GR" sz="1400" b="1" dirty="0" err="1" smtClean="0"/>
              <a:t>Ναυή</a:t>
            </a:r>
            <a:r>
              <a:rPr lang="el-GR" sz="1400" b="1" dirty="0" smtClean="0"/>
              <a:t> έως και Β’ </a:t>
            </a:r>
            <a:r>
              <a:rPr lang="el-GR" sz="1400" b="1" dirty="0" err="1" smtClean="0"/>
              <a:t>Παραλειπ</a:t>
            </a:r>
            <a:r>
              <a:rPr lang="el-GR" sz="1400" b="1" dirty="0" smtClean="0"/>
              <a:t>. + Μεταγενέστεροι) + </a:t>
            </a:r>
            <a:r>
              <a:rPr lang="el-GR" sz="1400" b="1" dirty="0" err="1" smtClean="0"/>
              <a:t>Αγιόγραφα</a:t>
            </a:r>
            <a:r>
              <a:rPr lang="el-GR" sz="1400" b="1" dirty="0" smtClean="0"/>
              <a:t>: Τελευταία τα </a:t>
            </a:r>
            <a:r>
              <a:rPr lang="el-GR" sz="1400" b="1" i="1" dirty="0" smtClean="0"/>
              <a:t>Χρονικά/ Παραλειπομένων</a:t>
            </a:r>
            <a:r>
              <a:rPr lang="el-GR" sz="1400" b="1" dirty="0" smtClean="0"/>
              <a:t> που καταδεικνύουν την αποκατάσταση του Ισραήλ με κέντρο την Ιερουσαλήμ. Η ονομασία οφείλεται στους συγγραφείς των βιβλίων και όχι τόσο στο περιεχόμενο. Επίσης δεσπόζει η </a:t>
            </a:r>
            <a:r>
              <a:rPr lang="el-GR" sz="1400" b="1" dirty="0" err="1" smtClean="0"/>
              <a:t>Τορά</a:t>
            </a:r>
            <a:r>
              <a:rPr lang="el-GR" sz="1400" b="1" dirty="0" smtClean="0"/>
              <a:t> αφού οι Προφήτες επικεντρώνουν στο πώς εφαρμόζεται αυτή στην πολιτική ζωή και τα </a:t>
            </a:r>
            <a:r>
              <a:rPr lang="el-GR" sz="1400" b="1" dirty="0" err="1" smtClean="0"/>
              <a:t>Αγιόγραφα</a:t>
            </a:r>
            <a:r>
              <a:rPr lang="el-GR" sz="1400" b="1" dirty="0" smtClean="0"/>
              <a:t> στην εσωτερική ύπαρξη. Έτσι ο Δανιήλ δεν ανήκει στους Προφήτες αλλά στα </a:t>
            </a:r>
            <a:r>
              <a:rPr lang="el-GR" sz="1400" b="1" dirty="0" err="1" smtClean="0"/>
              <a:t>Αγιόγραφα</a:t>
            </a:r>
            <a:r>
              <a:rPr lang="el-GR" sz="1400" b="1" dirty="0" smtClean="0"/>
              <a:t> αφού εισάγεται με την υπακοή στην </a:t>
            </a:r>
            <a:r>
              <a:rPr lang="el-GR" sz="1400" b="1" dirty="0" err="1" smtClean="0"/>
              <a:t>Τορά</a:t>
            </a:r>
            <a:r>
              <a:rPr lang="el-GR" sz="1400" b="1" dirty="0" smtClean="0"/>
              <a:t> (κεφ. 3. 6)! Το ίδιο το Ψαλτήρι που εισάγεται με τον ύμνο σε όποιον εφαρμόζει το Νόμο και μοιάζει με το δέντρο της ζωής, χωρίζεται σε πέντε ενότητες, όπως η </a:t>
            </a:r>
            <a:r>
              <a:rPr lang="el-GR" sz="1400" b="1" dirty="0" err="1" smtClean="0"/>
              <a:t>Τορά</a:t>
            </a:r>
            <a:r>
              <a:rPr lang="el-GR" sz="1400" b="1" dirty="0" smtClean="0"/>
              <a:t>.</a:t>
            </a:r>
          </a:p>
          <a:p>
            <a:pPr marL="342900" indent="-342900" algn="just" fontAlgn="auto">
              <a:spcBef>
                <a:spcPts val="0"/>
              </a:spcBef>
              <a:spcAft>
                <a:spcPts val="0"/>
              </a:spcAft>
              <a:defRPr/>
            </a:pPr>
            <a:r>
              <a:rPr lang="el-GR" b="1" dirty="0" smtClean="0"/>
              <a:t>Στην Κ.Δ., οι </a:t>
            </a:r>
            <a:r>
              <a:rPr lang="el-GR" b="1" i="1" dirty="0" smtClean="0"/>
              <a:t>Γραφές</a:t>
            </a:r>
            <a:r>
              <a:rPr lang="el-GR" b="1" dirty="0" smtClean="0"/>
              <a:t> (δηλ. η </a:t>
            </a:r>
            <a:r>
              <a:rPr lang="el-GR" b="1" i="1" dirty="0" smtClean="0"/>
              <a:t>Παλαιά ή </a:t>
            </a:r>
            <a:r>
              <a:rPr lang="el-GR" b="1" i="1" dirty="0" smtClean="0">
                <a:solidFill>
                  <a:srgbClr val="FF0000"/>
                </a:solidFill>
              </a:rPr>
              <a:t>Πρώτη </a:t>
            </a:r>
            <a:r>
              <a:rPr lang="el-GR" b="1" i="1" dirty="0" smtClean="0"/>
              <a:t>Διαθήκη</a:t>
            </a:r>
            <a:r>
              <a:rPr lang="el-GR" b="1" dirty="0" smtClean="0"/>
              <a:t>!) είναι ο </a:t>
            </a:r>
            <a:r>
              <a:rPr lang="el-GR" b="1" i="1" dirty="0" smtClean="0"/>
              <a:t>Νόμος/Μωυσής </a:t>
            </a:r>
            <a:r>
              <a:rPr lang="el-GR" b="1" i="1" u="sng" dirty="0" smtClean="0"/>
              <a:t>και</a:t>
            </a:r>
            <a:r>
              <a:rPr lang="el-GR" b="1" i="1" dirty="0" smtClean="0"/>
              <a:t> οι Προφήτες</a:t>
            </a:r>
            <a:r>
              <a:rPr lang="el-GR" b="1" dirty="0" smtClean="0"/>
              <a:t>. Στους δεύτερους ανήκουν </a:t>
            </a:r>
            <a:r>
              <a:rPr lang="el-GR" b="1" dirty="0" smtClean="0">
                <a:solidFill>
                  <a:srgbClr val="FF0000"/>
                </a:solidFill>
              </a:rPr>
              <a:t>τα βιβλία του </a:t>
            </a:r>
            <a:r>
              <a:rPr lang="el-GR" b="1" i="1" dirty="0" smtClean="0">
                <a:solidFill>
                  <a:srgbClr val="FF0000"/>
                </a:solidFill>
              </a:rPr>
              <a:t>Ιησού του </a:t>
            </a:r>
            <a:r>
              <a:rPr lang="el-GR" b="1" i="1" dirty="0" err="1" smtClean="0">
                <a:solidFill>
                  <a:srgbClr val="FF0000"/>
                </a:solidFill>
              </a:rPr>
              <a:t>Ναυή</a:t>
            </a:r>
            <a:r>
              <a:rPr lang="el-GR" b="1" i="1" dirty="0" smtClean="0">
                <a:solidFill>
                  <a:srgbClr val="FF0000"/>
                </a:solidFill>
              </a:rPr>
              <a:t> </a:t>
            </a:r>
            <a:r>
              <a:rPr lang="el-GR" b="1" u="sng" dirty="0" smtClean="0">
                <a:solidFill>
                  <a:srgbClr val="FF0000"/>
                </a:solidFill>
              </a:rPr>
              <a:t>και</a:t>
            </a:r>
            <a:r>
              <a:rPr lang="el-GR" b="1" dirty="0" smtClean="0">
                <a:solidFill>
                  <a:srgbClr val="FF0000"/>
                </a:solidFill>
              </a:rPr>
              <a:t> των </a:t>
            </a:r>
            <a:r>
              <a:rPr lang="el-GR" b="1" i="1" dirty="0" smtClean="0">
                <a:solidFill>
                  <a:srgbClr val="FF0000"/>
                </a:solidFill>
              </a:rPr>
              <a:t>Κριτών</a:t>
            </a:r>
            <a:r>
              <a:rPr lang="el-GR" b="1" dirty="0" smtClean="0"/>
              <a:t>. </a:t>
            </a:r>
          </a:p>
          <a:p>
            <a:pPr marL="342900" indent="-342900" algn="just" fontAlgn="auto">
              <a:spcBef>
                <a:spcPts val="0"/>
              </a:spcBef>
              <a:spcAft>
                <a:spcPts val="0"/>
              </a:spcAft>
              <a:defRPr/>
            </a:pPr>
            <a:endParaRPr lang="el-GR" sz="1400" b="1" dirty="0" smtClean="0"/>
          </a:p>
          <a:p>
            <a:pPr marL="342900" indent="-342900" algn="just" fontAlgn="auto">
              <a:spcBef>
                <a:spcPts val="0"/>
              </a:spcBef>
              <a:spcAft>
                <a:spcPts val="0"/>
              </a:spcAft>
              <a:defRPr/>
            </a:pPr>
            <a:r>
              <a:rPr lang="el-GR" sz="1600" b="1" dirty="0" smtClean="0"/>
              <a:t>Αυτό σημαίνει ότι στους Προφήτες  ανήκουν και γυναίκες, όπως η Δεββώρα, η </a:t>
            </a:r>
            <a:r>
              <a:rPr lang="el-GR" sz="1600" b="1" dirty="0" err="1" smtClean="0"/>
              <a:t>Ολδά</a:t>
            </a:r>
            <a:r>
              <a:rPr lang="el-GR" sz="1600" b="1" dirty="0" smtClean="0"/>
              <a:t> που πλαισιώνουν μάλιστα την είσοδο και την απώλεια της Γης της Επαγγελίας αλλά και η </a:t>
            </a:r>
            <a:r>
              <a:rPr lang="el-GR" sz="1600" b="1" dirty="0" err="1" smtClean="0"/>
              <a:t>Αβιγαία</a:t>
            </a:r>
            <a:r>
              <a:rPr lang="el-GR" sz="1600" b="1" dirty="0" smtClean="0"/>
              <a:t> που προφητεύει στον Δαυίδ (Α’ </a:t>
            </a:r>
            <a:r>
              <a:rPr lang="el-GR" sz="1600" b="1" dirty="0" err="1" smtClean="0"/>
              <a:t>Βασ</a:t>
            </a:r>
            <a:r>
              <a:rPr lang="el-GR" sz="1600" b="1" dirty="0" smtClean="0"/>
              <a:t>. 25).</a:t>
            </a:r>
          </a:p>
          <a:p>
            <a:pPr algn="just">
              <a:defRPr/>
            </a:pPr>
            <a:endParaRPr lang="el-GR" i="1" dirty="0">
              <a:latin typeface="Franklin Gothic Book" pitchFamily="34" charset="0"/>
            </a:endParaRPr>
          </a:p>
          <a:p>
            <a:pPr algn="just">
              <a:defRPr/>
            </a:pPr>
            <a:endParaRPr lang="el-GR" sz="1000" i="1" dirty="0">
              <a:latin typeface="Franklin Gothic Book" pitchFamily="34" charset="0"/>
            </a:endParaRPr>
          </a:p>
          <a:p>
            <a:pPr algn="just">
              <a:defRPr/>
            </a:pPr>
            <a:endParaRPr lang="el-GR" sz="1200" dirty="0">
              <a:latin typeface="Franklin Gothic Book" pitchFamily="34" charset="0"/>
            </a:endParaRPr>
          </a:p>
          <a:p>
            <a:pPr algn="just">
              <a:defRPr/>
            </a:pPr>
            <a:endParaRPr lang="el-GR" b="1" dirty="0">
              <a:latin typeface="Palatino Linotype" pitchFamily="18" charset="0"/>
              <a:cs typeface="Times New Roman" pitchFamily="18" charset="0"/>
            </a:endParaRPr>
          </a:p>
          <a:p>
            <a:pPr algn="just">
              <a:defRPr/>
            </a:pPr>
            <a:endParaRPr lang="el-GR" dirty="0">
              <a:latin typeface="Franklin Gothic Book" pitchFamily="34" charset="0"/>
            </a:endParaRPr>
          </a:p>
          <a:p>
            <a:pPr algn="just">
              <a:defRPr/>
            </a:pPr>
            <a:endParaRPr lang="el-GR" sz="1400" dirty="0">
              <a:latin typeface="Arial Narrow" pitchFamily="34" charset="0"/>
            </a:endParaRPr>
          </a:p>
          <a:p>
            <a:pPr>
              <a:defRPr/>
            </a:pPr>
            <a:endParaRPr lang="el-GR" dirty="0">
              <a:latin typeface="Franklin Gothic Book"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6300192" y="188640"/>
            <a:ext cx="2728590" cy="4314172"/>
          </a:xfrm>
          <a:prstGeom prst="rect">
            <a:avLst/>
          </a:prstGeom>
          <a:noFill/>
          <a:ln w="9525">
            <a:noFill/>
            <a:miter lim="800000"/>
            <a:headEnd/>
            <a:tailEnd/>
          </a:ln>
        </p:spPr>
      </p:pic>
      <p:sp>
        <p:nvSpPr>
          <p:cNvPr id="7" name="6 - Ορθογώνιο"/>
          <p:cNvSpPr/>
          <p:nvPr/>
        </p:nvSpPr>
        <p:spPr>
          <a:xfrm>
            <a:off x="6228184" y="4869160"/>
            <a:ext cx="2736304" cy="923330"/>
          </a:xfrm>
          <a:prstGeom prst="rect">
            <a:avLst/>
          </a:prstGeom>
        </p:spPr>
        <p:txBody>
          <a:bodyPr wrap="square">
            <a:spAutoFit/>
          </a:bodyPr>
          <a:lstStyle/>
          <a:p>
            <a:pPr marL="342900" indent="-342900" algn="ctr" fontAlgn="auto">
              <a:spcBef>
                <a:spcPts val="0"/>
              </a:spcBef>
              <a:spcAft>
                <a:spcPts val="0"/>
              </a:spcAft>
              <a:defRPr/>
            </a:pPr>
            <a:r>
              <a:rPr lang="el-GR" b="1" dirty="0" smtClean="0">
                <a:latin typeface="Franklin Gothic Book" pitchFamily="34" charset="0"/>
              </a:rPr>
              <a:t>ΑΝΑΓΚΑΙΑ ΔΙΕΥΚΡΙΝΗΣΗ: </a:t>
            </a:r>
            <a:r>
              <a:rPr lang="el-GR" b="1" i="1" dirty="0" smtClean="0">
                <a:latin typeface="Franklin Gothic Book" pitchFamily="34" charset="0"/>
              </a:rPr>
              <a:t>ΝΟΜΟΣ ΚΑΙ 		ΠΡΟΦΗΤΕΣ</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968" y="4293096"/>
            <a:ext cx="4631432" cy="1728192"/>
          </a:xfrm>
        </p:spPr>
        <p:txBody>
          <a:bodyPr>
            <a:normAutofit/>
          </a:bodyPr>
          <a:lstStyle/>
          <a:p>
            <a:pPr algn="ctr" eaLnBrk="1" fontAlgn="auto" hangingPunct="1">
              <a:spcAft>
                <a:spcPts val="0"/>
              </a:spcAft>
              <a:defRPr/>
            </a:pPr>
            <a:r>
              <a:rPr lang="el-GR" dirty="0" smtClean="0"/>
              <a:t/>
            </a:r>
            <a:br>
              <a:rPr lang="el-GR" dirty="0" smtClean="0"/>
            </a:br>
            <a:r>
              <a:rPr lang="el-GR" dirty="0" smtClean="0"/>
              <a:t/>
            </a:r>
            <a:br>
              <a:rPr lang="el-GR" dirty="0" smtClean="0"/>
            </a:br>
            <a:r>
              <a:rPr lang="el-GR" dirty="0" smtClean="0"/>
              <a:t/>
            </a:r>
            <a:br>
              <a:rPr lang="el-GR" dirty="0" smtClean="0"/>
            </a:br>
            <a:endParaRPr lang="el-GR" dirty="0"/>
          </a:p>
        </p:txBody>
      </p:sp>
      <p:sp>
        <p:nvSpPr>
          <p:cNvPr id="3" name="2 - Θέση κειμένου"/>
          <p:cNvSpPr>
            <a:spLocks noGrp="1"/>
          </p:cNvSpPr>
          <p:nvPr>
            <p:ph type="body" idx="2"/>
          </p:nvPr>
        </p:nvSpPr>
        <p:spPr>
          <a:xfrm>
            <a:off x="0" y="620688"/>
            <a:ext cx="5796136" cy="6337300"/>
          </a:xfrm>
        </p:spPr>
        <p:txBody>
          <a:bodyPr>
            <a:normAutofit/>
          </a:bodyPr>
          <a:lstStyle/>
          <a:p>
            <a:pPr algn="just" eaLnBrk="1" fontAlgn="auto" hangingPunct="1">
              <a:spcAft>
                <a:spcPts val="0"/>
              </a:spcAft>
              <a:buFont typeface="Wingdings 2"/>
              <a:buNone/>
              <a:defRPr/>
            </a:pPr>
            <a:endParaRPr lang="el-GR" dirty="0" smtClean="0"/>
          </a:p>
          <a:p>
            <a:pPr marL="342900" indent="-342900" algn="just" fontAlgn="auto">
              <a:spcBef>
                <a:spcPts val="0"/>
              </a:spcBef>
              <a:spcAft>
                <a:spcPts val="0"/>
              </a:spcAft>
              <a:defRPr/>
            </a:pPr>
            <a:r>
              <a:rPr lang="el-GR" sz="2000" dirty="0" smtClean="0"/>
              <a:t>Προφήτης είναι εκείνος που παλεύει να καθιερώσει την πρώτη εντολή του Δεκαλόγου: τη μοναδική λατρεία του </a:t>
            </a:r>
            <a:r>
              <a:rPr lang="el-GR" sz="2000" dirty="0" err="1" smtClean="0"/>
              <a:t>Γιαχβέ</a:t>
            </a:r>
            <a:r>
              <a:rPr lang="el-GR" sz="2000" dirty="0" smtClean="0"/>
              <a:t> και όχι των ειδώλων.</a:t>
            </a:r>
          </a:p>
          <a:p>
            <a:pPr marL="342900" indent="-342900" algn="just" fontAlgn="auto">
              <a:spcBef>
                <a:spcPts val="0"/>
              </a:spcBef>
              <a:spcAft>
                <a:spcPts val="0"/>
              </a:spcAft>
              <a:defRPr/>
            </a:pPr>
            <a:r>
              <a:rPr lang="el-GR" sz="2000" dirty="0" smtClean="0"/>
              <a:t>Προφητεία είναι η </a:t>
            </a:r>
            <a:r>
              <a:rPr lang="el-GR" sz="2000" dirty="0" err="1" smtClean="0"/>
              <a:t>επικαιροποίηση</a:t>
            </a:r>
            <a:r>
              <a:rPr lang="el-GR" sz="2000" dirty="0" smtClean="0"/>
              <a:t> της </a:t>
            </a:r>
            <a:r>
              <a:rPr lang="el-GR" sz="2000" dirty="0" err="1" smtClean="0"/>
              <a:t>Τορά</a:t>
            </a:r>
            <a:r>
              <a:rPr lang="el-GR" sz="2000" dirty="0" smtClean="0"/>
              <a:t>. Οι προφήτες λαμβάνουν το χάρισμα από τον Θεό να ερμηνεύουν το θέλημα του Θεού με αυθεντία σε μια συγκεκριμένη κατάσταση. Σε αυτό το πλαίσιο ανήκουν και οι προρρήσεις σχετικά με το μέλλον</a:t>
            </a:r>
          </a:p>
          <a:p>
            <a:pPr marL="342900" indent="-342900" algn="just" fontAlgn="auto">
              <a:spcBef>
                <a:spcPts val="0"/>
              </a:spcBef>
              <a:spcAft>
                <a:spcPts val="0"/>
              </a:spcAft>
              <a:defRPr/>
            </a:pPr>
            <a:r>
              <a:rPr lang="el-GR" sz="2000" dirty="0" smtClean="0"/>
              <a:t>Προφήτης είναι ο </a:t>
            </a:r>
            <a:r>
              <a:rPr lang="el-GR" sz="2000" b="1" i="1" dirty="0" smtClean="0"/>
              <a:t>καθολικώς διαμαρτυρόμενος ορθόδοξος</a:t>
            </a:r>
            <a:r>
              <a:rPr lang="el-GR" sz="2000" dirty="0" smtClean="0"/>
              <a:t>. Είναι αυτός που ραπίζει την εξουσία πολιτική και θρησκευτική όταν η πρώτη χρησιμοποιεί τη δεύτερη για να αποκοιμίσει τις μάζες και η δεύτερη χρησιμοποιεί τη συνεχώς ανακυκλούμενη λατρεία για να ικανοποιήσει μεταφυσικές ανάγκες. Ταυτόχρονα παρακαλεί/ παρηγορεί όσους βρίσκονται κάτω από αυτόν</a:t>
            </a:r>
            <a:endParaRPr lang="el-GR" sz="1900" dirty="0" smtClean="0"/>
          </a:p>
          <a:p>
            <a:pPr eaLnBrk="1" fontAlgn="auto" hangingPunct="1">
              <a:spcAft>
                <a:spcPts val="0"/>
              </a:spcAft>
              <a:buFont typeface="Wingdings 2"/>
              <a:buNone/>
              <a:defRPr/>
            </a:pPr>
            <a:endParaRPr lang="el-GR" dirty="0"/>
          </a:p>
        </p:txBody>
      </p:sp>
      <p:pic>
        <p:nvPicPr>
          <p:cNvPr id="3074" name="Picture 2"/>
          <p:cNvPicPr>
            <a:picLocks noGrp="1" noChangeAspect="1" noChangeArrowheads="1"/>
          </p:cNvPicPr>
          <p:nvPr>
            <p:ph sz="half" idx="1"/>
          </p:nvPr>
        </p:nvPicPr>
        <p:blipFill>
          <a:blip r:embed="rId2" cstate="print"/>
          <a:srcRect/>
          <a:stretch>
            <a:fillRect/>
          </a:stretch>
        </p:blipFill>
        <p:spPr>
          <a:xfrm>
            <a:off x="5868143" y="333375"/>
            <a:ext cx="3026619" cy="2373075"/>
          </a:xfrm>
        </p:spPr>
      </p:pic>
      <p:sp>
        <p:nvSpPr>
          <p:cNvPr id="5" name="4 - TextBox"/>
          <p:cNvSpPr txBox="1">
            <a:spLocks noChangeArrowheads="1"/>
          </p:cNvSpPr>
          <p:nvPr/>
        </p:nvSpPr>
        <p:spPr bwMode="auto">
          <a:xfrm>
            <a:off x="250824" y="260350"/>
            <a:ext cx="5113263" cy="400110"/>
          </a:xfrm>
          <a:prstGeom prst="rect">
            <a:avLst/>
          </a:prstGeom>
          <a:noFill/>
          <a:ln w="9525">
            <a:noFill/>
            <a:miter lim="800000"/>
            <a:headEnd/>
            <a:tailEnd/>
          </a:ln>
        </p:spPr>
        <p:txBody>
          <a:bodyPr wrap="square">
            <a:spAutoFit/>
          </a:bodyPr>
          <a:lstStyle/>
          <a:p>
            <a:r>
              <a:rPr lang="el-GR" sz="2000" b="1" dirty="0">
                <a:solidFill>
                  <a:srgbClr val="C00000"/>
                </a:solidFill>
                <a:latin typeface="Franklin Gothic Book" pitchFamily="34" charset="0"/>
              </a:rPr>
              <a:t>ΙΙ. </a:t>
            </a:r>
            <a:r>
              <a:rPr lang="el-GR" sz="2000" b="1" dirty="0" smtClean="0">
                <a:solidFill>
                  <a:srgbClr val="C00000"/>
                </a:solidFill>
                <a:latin typeface="Franklin Gothic Book" pitchFamily="34" charset="0"/>
              </a:rPr>
              <a:t>ΤΙ ΣΗΜΑΙΝΕΙ </a:t>
            </a:r>
            <a:r>
              <a:rPr lang="el-GR" sz="2000" b="1" i="1" dirty="0" smtClean="0">
                <a:solidFill>
                  <a:srgbClr val="C00000"/>
                </a:solidFill>
                <a:latin typeface="Franklin Gothic Book" pitchFamily="34" charset="0"/>
              </a:rPr>
              <a:t>ΠΡΟΦΗΤΗΣ/ ΠΡΟΦΗΤΙΣΣΑ</a:t>
            </a:r>
            <a:r>
              <a:rPr lang="el-GR" sz="2000" b="1" dirty="0" smtClean="0">
                <a:solidFill>
                  <a:srgbClr val="C00000"/>
                </a:solidFill>
                <a:latin typeface="Franklin Gothic Book" pitchFamily="34" charset="0"/>
              </a:rPr>
              <a:t>;</a:t>
            </a:r>
            <a:endParaRPr lang="el-GR" sz="2000" b="1" i="1" dirty="0">
              <a:solidFill>
                <a:srgbClr val="C00000"/>
              </a:solidFill>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linds(horizontal)">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TextBox"/>
          <p:cNvSpPr txBox="1">
            <a:spLocks noChangeArrowheads="1"/>
          </p:cNvSpPr>
          <p:nvPr/>
        </p:nvSpPr>
        <p:spPr bwMode="auto">
          <a:xfrm>
            <a:off x="0" y="1556792"/>
            <a:ext cx="8964488" cy="5632311"/>
          </a:xfrm>
          <a:prstGeom prst="rect">
            <a:avLst/>
          </a:prstGeom>
          <a:noFill/>
          <a:ln w="9525">
            <a:noFill/>
            <a:miter lim="800000"/>
            <a:headEnd/>
            <a:tailEnd/>
          </a:ln>
        </p:spPr>
        <p:txBody>
          <a:bodyPr wrap="square">
            <a:spAutoFit/>
          </a:bodyPr>
          <a:lstStyle/>
          <a:p>
            <a:pPr marL="342900" indent="-342900" algn="just"/>
            <a:r>
              <a:rPr lang="el-GR" dirty="0" smtClean="0">
                <a:latin typeface="Franklin Gothic Book" pitchFamily="34" charset="0"/>
              </a:rPr>
              <a:t>Ο κτηνοτρόφος από την </a:t>
            </a:r>
            <a:r>
              <a:rPr lang="el-GR" dirty="0" err="1" smtClean="0">
                <a:latin typeface="Franklin Gothic Book" pitchFamily="34" charset="0"/>
              </a:rPr>
              <a:t>Τεκώα</a:t>
            </a:r>
            <a:r>
              <a:rPr lang="el-GR" dirty="0" smtClean="0">
                <a:latin typeface="Franklin Gothic Book" pitchFamily="34" charset="0"/>
              </a:rPr>
              <a:t> Αμώς ταλανίζει το λαό που είναι συνεπής </a:t>
            </a:r>
          </a:p>
          <a:p>
            <a:pPr marL="342900" indent="-342900" algn="just"/>
            <a:r>
              <a:rPr lang="el-GR" dirty="0" smtClean="0">
                <a:latin typeface="Franklin Gothic Book" pitchFamily="34" charset="0"/>
              </a:rPr>
              <a:t>στις Λειτουργίες του και τις θυσίες αλλά έχει ξεχάσει ότι ο </a:t>
            </a:r>
            <a:r>
              <a:rPr lang="el-GR" dirty="0" err="1" smtClean="0">
                <a:latin typeface="Franklin Gothic Book" pitchFamily="34" charset="0"/>
              </a:rPr>
              <a:t>Γιαχβέ</a:t>
            </a:r>
            <a:r>
              <a:rPr lang="el-GR" dirty="0" smtClean="0">
                <a:latin typeface="Franklin Gothic Book" pitchFamily="34" charset="0"/>
              </a:rPr>
              <a:t> θέλει δικαιοσύνη</a:t>
            </a:r>
          </a:p>
          <a:p>
            <a:pPr marL="342900" indent="-342900" algn="just"/>
            <a:r>
              <a:rPr lang="el-GR" dirty="0" smtClean="0">
                <a:latin typeface="Franklin Gothic Book" pitchFamily="34" charset="0"/>
              </a:rPr>
              <a:t>(= καλοσύνη, φιλανθρωπία)!</a:t>
            </a:r>
          </a:p>
          <a:p>
            <a:pPr algn="just"/>
            <a:endParaRPr lang="el-GR" sz="1400" dirty="0" smtClean="0">
              <a:latin typeface="Franklin Gothic Book" pitchFamily="34" charset="0"/>
            </a:endParaRPr>
          </a:p>
          <a:p>
            <a:pPr algn="just"/>
            <a:r>
              <a:rPr lang="el-GR" sz="1400" dirty="0" smtClean="0">
                <a:solidFill>
                  <a:srgbClr val="C00000"/>
                </a:solidFill>
                <a:latin typeface="Franklin Gothic Book" pitchFamily="34" charset="0"/>
              </a:rPr>
              <a:t>5, 21-24: </a:t>
            </a:r>
            <a:r>
              <a:rPr lang="el-GR" sz="1400" i="1" dirty="0" smtClean="0">
                <a:solidFill>
                  <a:srgbClr val="C00000"/>
                </a:solidFill>
              </a:rPr>
              <a:t>Λέει ο Κύριος: «</a:t>
            </a:r>
            <a:r>
              <a:rPr lang="el-GR" sz="1400" b="1" i="1" dirty="0" smtClean="0">
                <a:solidFill>
                  <a:srgbClr val="C00000"/>
                </a:solidFill>
              </a:rPr>
              <a:t>Μισώ, αηδιάζω τις γιορτές σας! </a:t>
            </a:r>
            <a:r>
              <a:rPr lang="el-GR" sz="1400" i="1" dirty="0" smtClean="0">
                <a:solidFill>
                  <a:srgbClr val="C00000"/>
                </a:solidFill>
              </a:rPr>
              <a:t>Δε με αγγίζουν πια τα πανηγύρια σας. Ναι! Όταν μου προσφέρετε τα Ολοκαυτώματα και τις αναίμακτες τις προσφορές σας, μ' εξοργίζετε· αποτροπιασμό μου προκαλούνε τα θρεφτάρια, που τα προσφέρετε θυσία κοινωνίας. Πάψτε πια να με ξεκουφαίνετε με τους ύμνους σας. Τον ήχο από τις άρπες σας δεν θέλω πια να τον ακούω. </a:t>
            </a:r>
            <a:r>
              <a:rPr lang="el-GR" sz="1400" b="1" i="1" dirty="0" smtClean="0">
                <a:solidFill>
                  <a:srgbClr val="C00000"/>
                </a:solidFill>
              </a:rPr>
              <a:t>Αντί γι' αυτά, ας ρεύσει σαν νερό το δίκαιο άφθονο και δικαιοσύνη σαν χείμαρρος αστείρευτος</a:t>
            </a:r>
            <a:r>
              <a:rPr lang="el-GR" sz="1400" i="1" dirty="0" smtClean="0">
                <a:solidFill>
                  <a:srgbClr val="C00000"/>
                </a:solidFill>
              </a:rPr>
              <a:t>. Σας ζήτησα εγώ ποτέ θυσίες και προσφορές αναίμακτες, λαέ του Ισραήλ, μες στο σαράντα χρόνια που σας οδηγούσα </a:t>
            </a:r>
            <a:r>
              <a:rPr lang="el-GR" sz="1400" i="1" dirty="0" err="1" smtClean="0">
                <a:solidFill>
                  <a:srgbClr val="C00000"/>
                </a:solidFill>
              </a:rPr>
              <a:t>μεσ</a:t>
            </a:r>
            <a:r>
              <a:rPr lang="el-GR" sz="1400" i="1" dirty="0" smtClean="0">
                <a:solidFill>
                  <a:srgbClr val="C00000"/>
                </a:solidFill>
              </a:rPr>
              <a:t>' απ' την έρημο; Τώρα, όμως, επειδή λατρεύσατε τα είδωλα που φτιάξατε, το βασιλιά σας το </a:t>
            </a:r>
            <a:r>
              <a:rPr lang="el-GR" sz="1400" i="1" dirty="0" err="1" smtClean="0">
                <a:solidFill>
                  <a:srgbClr val="C00000"/>
                </a:solidFill>
              </a:rPr>
              <a:t>Σακκουχ</a:t>
            </a:r>
            <a:r>
              <a:rPr lang="el-GR" sz="1400" i="1" dirty="0" smtClean="0">
                <a:solidFill>
                  <a:srgbClr val="C00000"/>
                </a:solidFill>
              </a:rPr>
              <a:t> και το θεό σας τον αστρικό, τον </a:t>
            </a:r>
            <a:r>
              <a:rPr lang="el-GR" sz="1400" i="1" dirty="0" err="1" smtClean="0">
                <a:solidFill>
                  <a:srgbClr val="C00000"/>
                </a:solidFill>
              </a:rPr>
              <a:t>Καιβόν</a:t>
            </a:r>
            <a:r>
              <a:rPr lang="el-GR" sz="1400" i="1" dirty="0" smtClean="0">
                <a:solidFill>
                  <a:srgbClr val="C00000"/>
                </a:solidFill>
              </a:rPr>
              <a:t>, θα υποχρεωθείτε να κουβαλήσετε αυτά τα είδωλα "όταν εγώ σας οδηγήσω στην αιχμαλωσία πέρα απ</a:t>
            </a:r>
            <a:r>
              <a:rPr lang="el-GR" sz="1400" i="1" baseline="30000" dirty="0" smtClean="0">
                <a:solidFill>
                  <a:srgbClr val="C00000"/>
                </a:solidFill>
              </a:rPr>
              <a:t>’</a:t>
            </a:r>
            <a:r>
              <a:rPr lang="el-GR" sz="1400" i="1" dirty="0" smtClean="0">
                <a:solidFill>
                  <a:srgbClr val="C00000"/>
                </a:solidFill>
              </a:rPr>
              <a:t> τη Δαμασκό... Αυτά λέει ο Κύριος, που τ' όνομα του είναι του σύμπαντος Θεός".</a:t>
            </a:r>
          </a:p>
          <a:p>
            <a:pPr marL="342900" indent="-342900" algn="just"/>
            <a:endParaRPr lang="el-GR" dirty="0" smtClean="0">
              <a:latin typeface="Franklin Gothic Book" pitchFamily="34" charset="0"/>
            </a:endParaRPr>
          </a:p>
          <a:p>
            <a:pPr marL="342900" indent="-342900" algn="just"/>
            <a:r>
              <a:rPr lang="el-GR" dirty="0" smtClean="0">
                <a:latin typeface="Franklin Gothic Book" pitchFamily="34" charset="0"/>
              </a:rPr>
              <a:t>Συνήθως ο Προφήτης εισπράττει </a:t>
            </a:r>
            <a:r>
              <a:rPr lang="el-GR" b="1" dirty="0" smtClean="0">
                <a:latin typeface="Franklin Gothic Book" pitchFamily="34" charset="0"/>
              </a:rPr>
              <a:t>εμπαιγμό</a:t>
            </a:r>
            <a:r>
              <a:rPr lang="el-GR" dirty="0" smtClean="0">
                <a:latin typeface="Franklin Gothic Book" pitchFamily="34" charset="0"/>
              </a:rPr>
              <a:t>: </a:t>
            </a:r>
            <a:r>
              <a:rPr lang="el-GR" i="1" dirty="0" smtClean="0"/>
              <a:t>Ο Κύριος, ο Θεός των προγόνων τους, επειδή αγαπούσε το λαό του και το Ναό, τον τόπο της κατοικίας του, τους έστελνε πάντοτε μηνύματα με τους απεσταλμένους του. Αλλά αυτοί περιγελούσαν τους απεσταλμένους του </a:t>
            </a:r>
            <a:r>
              <a:rPr lang="el-GR" i="1" cap="all" dirty="0" smtClean="0"/>
              <a:t>θ</a:t>
            </a:r>
            <a:r>
              <a:rPr lang="el-GR" i="1" dirty="0" smtClean="0"/>
              <a:t>εού, περιφρονούσαν τα λόγια τους και ειρωνεύονταν τους προφήτες του. Γι’ αυτό ο Κύριος οργίστηκε τόσο πολύ εναντίον του λαού του, ώστε δεν υπήρχε πια τρόπος σωτηρίας </a:t>
            </a:r>
            <a:r>
              <a:rPr lang="el-GR" dirty="0" smtClean="0">
                <a:latin typeface="Franklin Gothic Book" pitchFamily="34" charset="0"/>
              </a:rPr>
              <a:t>(Β’ Παρ. 36, 15 κε.).</a:t>
            </a:r>
          </a:p>
          <a:p>
            <a:pPr marL="342900" indent="-342900" algn="just"/>
            <a:endParaRPr lang="el-GR" dirty="0" smtClean="0">
              <a:latin typeface="Franklin Gothic Book" pitchFamily="34" charset="0"/>
            </a:endParaRPr>
          </a:p>
          <a:p>
            <a:pPr marL="342900" indent="-342900" algn="just"/>
            <a:endParaRPr lang="el-GR" dirty="0" smtClean="0">
              <a:latin typeface="Franklin Gothic Book" pitchFamily="34" charset="0"/>
            </a:endParaRPr>
          </a:p>
          <a:p>
            <a:pPr marL="342900" indent="-342900" algn="just"/>
            <a:endParaRPr lang="el-GR" dirty="0">
              <a:latin typeface="Franklin Gothic Book"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812360" y="0"/>
            <a:ext cx="1207393" cy="2468619"/>
          </a:xfrm>
          <a:prstGeom prst="rect">
            <a:avLst/>
          </a:prstGeom>
          <a:noFill/>
          <a:ln w="9525">
            <a:noFill/>
            <a:miter lim="800000"/>
            <a:headEnd/>
            <a:tailEnd/>
          </a:ln>
        </p:spPr>
      </p:pic>
      <p:sp>
        <p:nvSpPr>
          <p:cNvPr id="4" name="3 - TextBox"/>
          <p:cNvSpPr txBox="1"/>
          <p:nvPr/>
        </p:nvSpPr>
        <p:spPr>
          <a:xfrm>
            <a:off x="1187624" y="692696"/>
            <a:ext cx="5904656" cy="369332"/>
          </a:xfrm>
          <a:prstGeom prst="rect">
            <a:avLst/>
          </a:prstGeom>
          <a:noFill/>
        </p:spPr>
        <p:txBody>
          <a:bodyPr wrap="square" rtlCol="0">
            <a:spAutoFit/>
          </a:bodyPr>
          <a:lstStyle/>
          <a:p>
            <a:r>
              <a:rPr lang="el-GR" b="1" i="1" dirty="0" smtClean="0"/>
              <a:t>ΠΑΡΑΔΕΙΓΜΑ</a:t>
            </a:r>
            <a:r>
              <a:rPr lang="el-GR" b="1" dirty="0" smtClean="0"/>
              <a:t> ΠΡΟΦΗΤΗ ΚΑΙ ΠΡΟΦΗΤΕΙΑΣ</a:t>
            </a:r>
            <a:endParaRPr lang="el-G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type="pic" idx="1"/>
          </p:nvPr>
        </p:nvPicPr>
        <p:blipFill>
          <a:blip r:embed="rId2" cstate="print"/>
          <a:srcRect l="11190" r="11190"/>
          <a:stretch>
            <a:fillRect/>
          </a:stretch>
        </p:blipFill>
        <p:spPr>
          <a:xfrm>
            <a:off x="5724128" y="0"/>
            <a:ext cx="3312368" cy="2212130"/>
          </a:xfrm>
          <a:noFill/>
          <a:ln w="9525">
            <a:noFill/>
          </a:ln>
        </p:spPr>
      </p:pic>
      <p:sp>
        <p:nvSpPr>
          <p:cNvPr id="6" name="5 - TextBox"/>
          <p:cNvSpPr txBox="1"/>
          <p:nvPr/>
        </p:nvSpPr>
        <p:spPr>
          <a:xfrm>
            <a:off x="468313" y="692150"/>
            <a:ext cx="4824412" cy="1200329"/>
          </a:xfrm>
          <a:prstGeom prst="rect">
            <a:avLst/>
          </a:prstGeom>
          <a:noFill/>
        </p:spPr>
        <p:txBody>
          <a:bodyPr>
            <a:spAutoFit/>
          </a:bodyPr>
          <a:lstStyle/>
          <a:p>
            <a:pPr algn="just" fontAlgn="auto">
              <a:spcBef>
                <a:spcPts val="0"/>
              </a:spcBef>
              <a:spcAft>
                <a:spcPts val="0"/>
              </a:spcAft>
              <a:defRPr/>
            </a:pPr>
            <a:endParaRPr lang="el-GR" i="1" dirty="0">
              <a:latin typeface="+mn-lt"/>
              <a:cs typeface="+mn-cs"/>
            </a:endParaRPr>
          </a:p>
          <a:p>
            <a:pPr algn="just" fontAlgn="auto">
              <a:spcBef>
                <a:spcPts val="0"/>
              </a:spcBef>
              <a:spcAft>
                <a:spcPts val="0"/>
              </a:spcAft>
              <a:defRPr/>
            </a:pPr>
            <a:endParaRPr lang="el-GR" i="1" dirty="0">
              <a:latin typeface="+mn-lt"/>
              <a:cs typeface="+mn-cs"/>
            </a:endParaRPr>
          </a:p>
          <a:p>
            <a:pPr algn="just" fontAlgn="auto">
              <a:spcBef>
                <a:spcPts val="0"/>
              </a:spcBef>
              <a:spcAft>
                <a:spcPts val="0"/>
              </a:spcAft>
              <a:defRPr/>
            </a:pPr>
            <a:endParaRPr lang="el-GR" dirty="0">
              <a:latin typeface="+mn-lt"/>
              <a:cs typeface="+mn-cs"/>
            </a:endParaRPr>
          </a:p>
          <a:p>
            <a:pPr fontAlgn="auto">
              <a:spcBef>
                <a:spcPts val="0"/>
              </a:spcBef>
              <a:spcAft>
                <a:spcPts val="0"/>
              </a:spcAft>
              <a:defRPr/>
            </a:pPr>
            <a:endParaRPr lang="el-GR" dirty="0">
              <a:latin typeface="+mn-lt"/>
              <a:cs typeface="+mn-cs"/>
            </a:endParaRPr>
          </a:p>
        </p:txBody>
      </p:sp>
      <p:sp>
        <p:nvSpPr>
          <p:cNvPr id="8" name="7 - TextBox"/>
          <p:cNvSpPr txBox="1">
            <a:spLocks noChangeArrowheads="1"/>
          </p:cNvSpPr>
          <p:nvPr/>
        </p:nvSpPr>
        <p:spPr bwMode="auto">
          <a:xfrm>
            <a:off x="468313" y="260350"/>
            <a:ext cx="4535487" cy="369888"/>
          </a:xfrm>
          <a:prstGeom prst="rect">
            <a:avLst/>
          </a:prstGeom>
          <a:noFill/>
          <a:ln w="9525">
            <a:noFill/>
            <a:miter lim="800000"/>
            <a:headEnd/>
            <a:tailEnd/>
          </a:ln>
        </p:spPr>
        <p:txBody>
          <a:bodyPr>
            <a:spAutoFit/>
          </a:bodyPr>
          <a:lstStyle/>
          <a:p>
            <a:pPr algn="ctr"/>
            <a:r>
              <a:rPr lang="el-GR" b="1" dirty="0" smtClean="0">
                <a:latin typeface="Franklin Gothic Book" pitchFamily="34" charset="0"/>
              </a:rPr>
              <a:t>ΠΡΟΦΗΤΕΙΑ ΣΕ </a:t>
            </a:r>
            <a:r>
              <a:rPr lang="el-GR" b="1" u="sng" dirty="0" smtClean="0">
                <a:latin typeface="Franklin Gothic Book" pitchFamily="34" charset="0"/>
              </a:rPr>
              <a:t>ΚΆΘΕ</a:t>
            </a:r>
            <a:r>
              <a:rPr lang="el-GR" b="1" dirty="0" smtClean="0">
                <a:latin typeface="Franklin Gothic Book" pitchFamily="34" charset="0"/>
              </a:rPr>
              <a:t> ΕΠΟΧΗ</a:t>
            </a:r>
            <a:endParaRPr lang="el-GR" b="1" dirty="0">
              <a:latin typeface="Franklin Gothic Book" pitchFamily="34" charset="0"/>
            </a:endParaRPr>
          </a:p>
        </p:txBody>
      </p:sp>
      <p:sp>
        <p:nvSpPr>
          <p:cNvPr id="9" name="8 - TextBox"/>
          <p:cNvSpPr txBox="1">
            <a:spLocks noChangeArrowheads="1"/>
          </p:cNvSpPr>
          <p:nvPr/>
        </p:nvSpPr>
        <p:spPr bwMode="auto">
          <a:xfrm>
            <a:off x="5508104" y="2132856"/>
            <a:ext cx="3529087" cy="5847755"/>
          </a:xfrm>
          <a:prstGeom prst="rect">
            <a:avLst/>
          </a:prstGeom>
          <a:noFill/>
          <a:ln w="9525">
            <a:noFill/>
            <a:miter lim="800000"/>
            <a:headEnd/>
            <a:tailEnd/>
          </a:ln>
        </p:spPr>
        <p:txBody>
          <a:bodyPr wrap="square">
            <a:spAutoFit/>
          </a:bodyPr>
          <a:lstStyle/>
          <a:p>
            <a:pPr algn="just"/>
            <a:r>
              <a:rPr lang="el-GR" sz="1100" b="1" dirty="0" smtClean="0"/>
              <a:t>Οι Πατέρες έδωσαν ιδιαίτερη έμφαση στην </a:t>
            </a:r>
            <a:r>
              <a:rPr lang="el-GR" sz="1100" b="1" u="sng" dirty="0" smtClean="0"/>
              <a:t>Προφητεία</a:t>
            </a:r>
            <a:r>
              <a:rPr lang="el-GR" sz="1100" dirty="0" smtClean="0"/>
              <a:t>, την οποία θεωρούσαν ότι αναφέρεται όχι μόνο στο μέλλον, </a:t>
            </a:r>
            <a:r>
              <a:rPr lang="el-GR" sz="1100" b="1" dirty="0" smtClean="0"/>
              <a:t>αλλά στο παρόν και στο παρελθόν.</a:t>
            </a:r>
            <a:r>
              <a:rPr lang="el-GR" sz="1100" dirty="0" smtClean="0"/>
              <a:t> Έτσι προφητεία είναι όσα διηγείται ο Μωυσής για τον Αδάμ αλλά και όσα αποκαλύπτει ο Πέτρος στον </a:t>
            </a:r>
            <a:r>
              <a:rPr lang="el-GR" sz="1100" dirty="0" err="1" smtClean="0"/>
              <a:t>Ανανία</a:t>
            </a:r>
            <a:r>
              <a:rPr lang="el-GR" sz="1100" dirty="0" smtClean="0"/>
              <a:t> και τη </a:t>
            </a:r>
            <a:r>
              <a:rPr lang="el-GR" sz="1100" dirty="0" err="1" smtClean="0"/>
              <a:t>Σάπφειρα</a:t>
            </a:r>
            <a:r>
              <a:rPr lang="el-GR" sz="1100" dirty="0" smtClean="0"/>
              <a:t> (</a:t>
            </a:r>
            <a:r>
              <a:rPr lang="el-GR" sz="1100" dirty="0" err="1" smtClean="0"/>
              <a:t>Πρ</a:t>
            </a:r>
            <a:r>
              <a:rPr lang="el-GR" sz="1100" dirty="0" smtClean="0"/>
              <a:t>. 4). Κυριότερη βέβαια προφητεία είναι εκείνη, η οποία αναφέρεται στον Ιησού και στην εξ Ιουδαίων αλλά και εξ εθνών Εκκλησία. Το εκπληκτικό είναι ότι αυτός ο μεσσιανικός χαρακτήρας δεν τους οδηγούσε στο να απορρίψουν την ιστορική αναφορά της προφητείας. Απλώς αναγνώριζαν ότι μέσω της </a:t>
            </a:r>
            <a:r>
              <a:rPr lang="el-GR" sz="1100" b="1" i="1" dirty="0" smtClean="0"/>
              <a:t>υπερβολής, του βίαιου στοιχείου</a:t>
            </a:r>
            <a:r>
              <a:rPr lang="el-GR" sz="1100" dirty="0" smtClean="0"/>
              <a:t> που κάθε προφητεία εμπεριέχει, αποκτά και εσχατολογική προσαρμογή. </a:t>
            </a:r>
          </a:p>
          <a:p>
            <a:pPr algn="just"/>
            <a:endParaRPr lang="el-GR" sz="1100" dirty="0" smtClean="0"/>
          </a:p>
          <a:p>
            <a:pPr algn="just"/>
            <a:r>
              <a:rPr lang="el-GR" sz="1100" dirty="0" smtClean="0"/>
              <a:t>Σύμφωνα με το Θεοδώρητο </a:t>
            </a:r>
            <a:r>
              <a:rPr lang="el-GR" sz="1100" dirty="0" err="1" smtClean="0"/>
              <a:t>Κύρου</a:t>
            </a:r>
            <a:r>
              <a:rPr lang="el-GR" sz="1100" dirty="0" smtClean="0"/>
              <a:t> </a:t>
            </a:r>
            <a:r>
              <a:rPr lang="el-GR" sz="1100" i="1" dirty="0" smtClean="0"/>
              <a:t>το Φωτίζου, φωτίζου του </a:t>
            </a:r>
            <a:r>
              <a:rPr lang="el-GR" sz="1100" i="1" dirty="0" err="1" smtClean="0"/>
              <a:t>Ησ</a:t>
            </a:r>
            <a:r>
              <a:rPr lang="el-GR" sz="1100" i="1" dirty="0" smtClean="0"/>
              <a:t>. 60, 1 έχει ταυτόχρονα </a:t>
            </a:r>
            <a:r>
              <a:rPr lang="el-GR" sz="1100" b="1" i="1" u="sng" dirty="0" smtClean="0"/>
              <a:t>τρεις υποθέσεις</a:t>
            </a:r>
            <a:r>
              <a:rPr lang="el-GR" sz="1100" i="1" dirty="0" smtClean="0"/>
              <a:t>: η πρώτη </a:t>
            </a:r>
            <a:r>
              <a:rPr lang="el-GR" sz="1100" i="1" dirty="0" err="1" smtClean="0"/>
              <a:t>προθεσπίζει</a:t>
            </a:r>
            <a:r>
              <a:rPr lang="el-GR" sz="1100" i="1" dirty="0" smtClean="0"/>
              <a:t> ως εν </a:t>
            </a:r>
            <a:r>
              <a:rPr lang="el-GR" sz="1100" i="1" dirty="0" err="1" smtClean="0"/>
              <a:t>σκιογραφία</a:t>
            </a:r>
            <a:r>
              <a:rPr lang="el-GR" sz="1100" i="1" dirty="0" smtClean="0"/>
              <a:t> την ανοικοδόμηση της </a:t>
            </a:r>
            <a:r>
              <a:rPr lang="el-GR" sz="1100" i="1" cap="all" dirty="0" err="1" smtClean="0"/>
              <a:t>ι</a:t>
            </a:r>
            <a:r>
              <a:rPr lang="el-GR" sz="1100" i="1" dirty="0" err="1" smtClean="0"/>
              <a:t>ερουσαλήμ</a:t>
            </a:r>
            <a:r>
              <a:rPr lang="el-GR" sz="1100" i="1" dirty="0" smtClean="0"/>
              <a:t> επί </a:t>
            </a:r>
            <a:r>
              <a:rPr lang="el-GR" sz="1100" i="1" dirty="0" err="1" smtClean="0"/>
              <a:t>Κύρου</a:t>
            </a:r>
            <a:r>
              <a:rPr lang="el-GR" sz="1100" i="1" dirty="0" smtClean="0"/>
              <a:t> και Δαρείου, η δεύτερη δεικνύει ως εν </a:t>
            </a:r>
            <a:r>
              <a:rPr lang="el-GR" sz="1100" i="1" dirty="0" err="1" smtClean="0"/>
              <a:t>εικόνι</a:t>
            </a:r>
            <a:r>
              <a:rPr lang="el-GR" sz="1100" i="1" dirty="0" smtClean="0"/>
              <a:t> την λαμπρότητα της Εκκλησίας και η τρίτη </a:t>
            </a:r>
            <a:r>
              <a:rPr lang="el-GR" sz="1100" i="1" dirty="0" err="1" smtClean="0"/>
              <a:t>προδηλοί</a:t>
            </a:r>
            <a:r>
              <a:rPr lang="el-GR" sz="1100" i="1" dirty="0" smtClean="0"/>
              <a:t> το αρχέτυπο της εικόνος, δηλ. τον μέλλοντα βίο και την εν </a:t>
            </a:r>
            <a:r>
              <a:rPr lang="el-GR" sz="1100" i="1" dirty="0" err="1" smtClean="0"/>
              <a:t>ουρανοίς</a:t>
            </a:r>
            <a:r>
              <a:rPr lang="el-GR" sz="1100" i="1" dirty="0" smtClean="0"/>
              <a:t> πολιτεία</a:t>
            </a:r>
            <a:r>
              <a:rPr lang="el-GR" sz="1100" dirty="0" smtClean="0"/>
              <a:t>. </a:t>
            </a:r>
            <a:r>
              <a:rPr lang="el-GR" sz="1100" cap="all" dirty="0" smtClean="0"/>
              <a:t>π</a:t>
            </a:r>
            <a:r>
              <a:rPr lang="el-GR" sz="1100" dirty="0" smtClean="0"/>
              <a:t>ολλές φορές επίσης μια προφητεία που αφορά στο άμεσο μέλλον, συμπλέκεται με μια προφητεία των τελικών Εσχάτων. Έτσι στη Μικρή Αποκάλυψη του Ιησού στο </a:t>
            </a:r>
            <a:r>
              <a:rPr lang="el-GR" sz="1100" dirty="0" err="1" smtClean="0"/>
              <a:t>Μκ</a:t>
            </a:r>
            <a:r>
              <a:rPr lang="el-GR" sz="1100" dirty="0" smtClean="0"/>
              <a:t>. 13 η πρόρρηση για άλωση της Ιερουσαλήμ επιβεβαιώνει την τελική ανακαίνιση των πάντων.</a:t>
            </a:r>
          </a:p>
          <a:p>
            <a:pPr algn="just"/>
            <a:r>
              <a:rPr lang="el-GR" sz="1100" dirty="0" smtClean="0">
                <a:latin typeface="Franklin Gothic Book" pitchFamily="34" charset="0"/>
              </a:rPr>
              <a:t> </a:t>
            </a:r>
            <a:endParaRPr lang="el-GR" sz="1100" dirty="0">
              <a:latin typeface="Franklin Gothic Book" pitchFamily="34" charset="0"/>
            </a:endParaRPr>
          </a:p>
          <a:p>
            <a:pPr algn="just"/>
            <a:endParaRPr lang="el-GR" sz="1100" dirty="0">
              <a:latin typeface="Franklin Gothic Book" pitchFamily="34" charset="0"/>
            </a:endParaRPr>
          </a:p>
          <a:p>
            <a:pPr algn="just"/>
            <a:endParaRPr lang="el-GR" sz="1100" dirty="0">
              <a:latin typeface="Franklin Gothic Book" pitchFamily="34" charset="0"/>
            </a:endParaRPr>
          </a:p>
          <a:p>
            <a:pPr algn="just"/>
            <a:r>
              <a:rPr lang="el-GR" sz="1100" i="1" dirty="0" smtClean="0">
                <a:latin typeface="Franklin Gothic Book" pitchFamily="34" charset="0"/>
              </a:rPr>
              <a:t>.  </a:t>
            </a:r>
            <a:endParaRPr lang="el-GR" sz="1100" i="1" dirty="0">
              <a:latin typeface="Franklin Gothic Book" pitchFamily="34" charset="0"/>
            </a:endParaRPr>
          </a:p>
          <a:p>
            <a:endParaRPr lang="el-GR" sz="1100" i="1" dirty="0">
              <a:latin typeface="Franklin Gothic Book" pitchFamily="34" charset="0"/>
            </a:endParaRPr>
          </a:p>
          <a:p>
            <a:endParaRPr lang="el-GR" sz="1100" i="1" dirty="0">
              <a:latin typeface="Franklin Gothic Book" pitchFamily="34" charset="0"/>
            </a:endParaRPr>
          </a:p>
          <a:p>
            <a:endParaRPr lang="el-GR" sz="1100" dirty="0">
              <a:latin typeface="Franklin Gothic Book" pitchFamily="34" charset="0"/>
            </a:endParaRPr>
          </a:p>
        </p:txBody>
      </p:sp>
      <p:sp>
        <p:nvSpPr>
          <p:cNvPr id="7" name="6 - Ορθογώνιο"/>
          <p:cNvSpPr/>
          <p:nvPr/>
        </p:nvSpPr>
        <p:spPr>
          <a:xfrm>
            <a:off x="0" y="764704"/>
            <a:ext cx="5111552" cy="6370975"/>
          </a:xfrm>
          <a:prstGeom prst="rect">
            <a:avLst/>
          </a:prstGeom>
        </p:spPr>
        <p:txBody>
          <a:bodyPr wrap="square">
            <a:spAutoFit/>
          </a:bodyPr>
          <a:lstStyle/>
          <a:p>
            <a:pPr marL="342900" indent="-342900" algn="just"/>
            <a:r>
              <a:rPr lang="el-GR" dirty="0" smtClean="0">
                <a:latin typeface="Franklin Gothic Book" pitchFamily="34" charset="0"/>
              </a:rPr>
              <a:t>Σε μια εποχή που (1) αλήθεια θεωρείται αυτή που πουλάνε ως τέτοια τα ΜΜΕ και αυτοί που διαμορφώνουν την Κοινή Γνώμη, που (2) πριν το Δελτίο Καιρού προηγείται η Πρόγνωση για τις </a:t>
            </a:r>
            <a:r>
              <a:rPr lang="el-GR" b="1" i="1" dirty="0" smtClean="0">
                <a:latin typeface="Franklin Gothic Book" pitchFamily="34" charset="0"/>
              </a:rPr>
              <a:t>Αξίες</a:t>
            </a:r>
            <a:r>
              <a:rPr lang="el-GR" dirty="0" smtClean="0">
                <a:latin typeface="Franklin Gothic Book" pitchFamily="34" charset="0"/>
              </a:rPr>
              <a:t> και τους Δείκτες του Χρηματιστηρίου και τις τάσεις της αγοράς η ανάγκη αληθινών προφητών είναι επείγουσα! </a:t>
            </a:r>
          </a:p>
          <a:p>
            <a:pPr marL="342900" indent="-342900" algn="ctr"/>
            <a:r>
              <a:rPr lang="el-GR" b="1" dirty="0" smtClean="0">
                <a:latin typeface="Franklin Gothic Book" pitchFamily="34" charset="0"/>
              </a:rPr>
              <a:t>ΑΝΑΜΟΝΗ </a:t>
            </a:r>
            <a:r>
              <a:rPr lang="el-GR" b="1" u="sng" dirty="0" smtClean="0">
                <a:latin typeface="Franklin Gothic Book" pitchFamily="34" charset="0"/>
              </a:rPr>
              <a:t>ΤΟΥ</a:t>
            </a:r>
            <a:r>
              <a:rPr lang="el-GR" b="1" dirty="0" smtClean="0">
                <a:latin typeface="Franklin Gothic Book" pitchFamily="34" charset="0"/>
              </a:rPr>
              <a:t> ΠΡΟΦΗΤΗ</a:t>
            </a:r>
            <a:endParaRPr lang="el-GR" dirty="0" smtClean="0">
              <a:latin typeface="Franklin Gothic Book" pitchFamily="34" charset="0"/>
            </a:endParaRPr>
          </a:p>
          <a:p>
            <a:pPr marL="342900" indent="-342900" algn="just"/>
            <a:r>
              <a:rPr lang="el-GR" b="1" dirty="0" smtClean="0">
                <a:solidFill>
                  <a:srgbClr val="FF0000"/>
                </a:solidFill>
                <a:latin typeface="Franklin Gothic Book" pitchFamily="34" charset="0"/>
              </a:rPr>
              <a:t>Δευτερονόμιο 18, 15-22:</a:t>
            </a:r>
            <a:r>
              <a:rPr lang="el-GR" dirty="0" smtClean="0">
                <a:latin typeface="Franklin Gothic Book" pitchFamily="34" charset="0"/>
              </a:rPr>
              <a:t> </a:t>
            </a:r>
            <a:r>
              <a:rPr lang="el-GR" sz="1200" i="1" dirty="0" smtClean="0"/>
              <a:t>Αυτά τα έθνη που θα διώξετε, δίνουν προσοχή στους οιωνοσκόπους και στους μάντεις. Τέτοια πράγματα όμως δεν τα επιτρέπει ο' εσάς ο Κύριος, ο Θεός σας. </a:t>
            </a:r>
            <a:r>
              <a:rPr lang="el-GR" sz="1200" b="1" i="1" dirty="0" smtClean="0"/>
              <a:t>Αυτός θα αναδείξει έναν προφήτη από σας, μέσα από το λαό σας, σαν εμένα. Αυτόν ν</a:t>
            </a:r>
            <a:r>
              <a:rPr lang="el-GR" sz="1200" b="1" i="1" baseline="30000" dirty="0" smtClean="0"/>
              <a:t>’ </a:t>
            </a:r>
            <a:r>
              <a:rPr lang="el-GR" sz="1200" b="1" i="1" dirty="0" smtClean="0"/>
              <a:t>ακούτε</a:t>
            </a:r>
            <a:r>
              <a:rPr lang="el-GR" sz="1200" i="1" dirty="0" smtClean="0"/>
              <a:t>. </a:t>
            </a:r>
            <a:r>
              <a:rPr lang="el-GR" sz="1200" i="1" baseline="30000" dirty="0" smtClean="0"/>
              <a:t>16</a:t>
            </a:r>
            <a:r>
              <a:rPr lang="el-GR" sz="1200" i="1" dirty="0" smtClean="0"/>
              <a:t>Αυτό ακριβώς ζητήσατε από τον Κύριο, το </a:t>
            </a:r>
            <a:r>
              <a:rPr lang="el-GR" sz="1200" i="1" cap="all" dirty="0" smtClean="0"/>
              <a:t>θ</a:t>
            </a:r>
            <a:r>
              <a:rPr lang="el-GR" sz="1200" i="1" dirty="0" smtClean="0"/>
              <a:t>εό σας την ημέρα που είχατε συναχθεί στο όρος </a:t>
            </a:r>
            <a:r>
              <a:rPr lang="el-GR" sz="1200" i="1" dirty="0" err="1" smtClean="0"/>
              <a:t>Χωρήβ</a:t>
            </a:r>
            <a:r>
              <a:rPr lang="el-GR" sz="1200" i="1" dirty="0" smtClean="0"/>
              <a:t>. «Δε θέλουμε ν' ακούμε πια τη φωνή του Κυρίου, του Θεού μας», λέγατε, "δε θέλουμε πια να βλέπουμε αυτή τη μεγάλη φωτιά, για να μην πεθάνουμε». "Τότε ο Κύριος μου είπε: «Σωστά είναι αυτά που είπαν. </a:t>
            </a:r>
            <a:r>
              <a:rPr lang="el-GR" sz="1200" b="1" i="1" baseline="30000" dirty="0" smtClean="0"/>
              <a:t>18</a:t>
            </a:r>
            <a:r>
              <a:rPr lang="el-GR" sz="1200" b="1" i="1" dirty="0" smtClean="0"/>
              <a:t>Εγώ θ' αναδείξω μέσα από τον ίδιο τους το λαό έναν προφήτη γι' αυτούς σαν εσένα. Θα βάλω τα λόγια μου στο στόμα του και θα τους λέει όλα όσα εγώ θα τον διατάζω. </a:t>
            </a:r>
            <a:r>
              <a:rPr lang="el-GR" sz="1200" i="1" dirty="0" smtClean="0"/>
              <a:t>Αν κάποιος δεν δώσει προσοχή στα λόγια μου, δηλαδή σ' αυτά που θα λέει ο προφήτης εξ ονόματος μου, εγώ ο ίδιος, θα τον τιμωρήσω. Αν όμως κάποιας προφήτης αρχίσει από ασέβεια να λέει εξ ονόματος μου πράγματα που δεν τον διέταξα εγώ να τα πει ή αν μιλάει εξ ονόματος άλλων θεών, ο προφήτης αυτός πρέπει να θανατωθεί», Ίσως τώρα να διερωτηθείτε: «Πώς θα ξεχωρίζουμε το λόγο που δεν τον είπε ο Κύριος; Λοιπόν: Αν ένας προφήτης μιλήσει εξ ονόματος του Κυρίου αλλά ο λόγος του δεν πραγματοποιηθεί και δεν επαληθευτεί, τότε τον λόγο αυτό δεν τον είπε ο Κύριος. Ο προφήτης μίλησε με ασέβεια. Μην τον φοβηθείτε!</a:t>
            </a:r>
            <a:endParaRPr lang="el-GR" sz="1200" dirty="0" smtClean="0"/>
          </a:p>
          <a:p>
            <a:pPr marL="342900" indent="-342900" algn="just"/>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5940425" y="3284538"/>
            <a:ext cx="2935288" cy="3360737"/>
          </a:xfrm>
        </p:spPr>
        <p:txBody>
          <a:bodyPr>
            <a:normAutofit/>
          </a:bodyPr>
          <a:lstStyle/>
          <a:p>
            <a:pPr eaLnBrk="1" fontAlgn="auto" hangingPunct="1">
              <a:spcAft>
                <a:spcPts val="0"/>
              </a:spcAft>
              <a:buFont typeface="Wingdings 2"/>
              <a:buNone/>
              <a:defRPr/>
            </a:pPr>
            <a:endParaRPr lang="el-GR" b="1" dirty="0" smtClean="0">
              <a:latin typeface="Palatino Linotype" pitchFamily="18" charset="0"/>
              <a:cs typeface="Times New Roman" pitchFamily="18" charset="0"/>
            </a:endParaRPr>
          </a:p>
          <a:p>
            <a:pPr eaLnBrk="1" fontAlgn="auto" hangingPunct="1">
              <a:spcAft>
                <a:spcPts val="0"/>
              </a:spcAft>
              <a:buFont typeface="Wingdings 2"/>
              <a:buNone/>
              <a:defRPr/>
            </a:pPr>
            <a:endParaRPr lang="el-GR" b="1" dirty="0" smtClean="0">
              <a:latin typeface="Palatino Linotype" pitchFamily="18" charset="0"/>
              <a:cs typeface="Times New Roman" pitchFamily="18" charset="0"/>
            </a:endParaRPr>
          </a:p>
          <a:p>
            <a:pPr eaLnBrk="1" fontAlgn="auto" hangingPunct="1">
              <a:spcAft>
                <a:spcPts val="0"/>
              </a:spcAft>
              <a:buFont typeface="Wingdings 2"/>
              <a:buNone/>
              <a:defRPr/>
            </a:pPr>
            <a:endParaRPr lang="el-GR" dirty="0"/>
          </a:p>
        </p:txBody>
      </p:sp>
      <p:sp>
        <p:nvSpPr>
          <p:cNvPr id="4" name="3 - Θέση περιεχομένου"/>
          <p:cNvSpPr>
            <a:spLocks noGrp="1"/>
          </p:cNvSpPr>
          <p:nvPr>
            <p:ph sz="half" idx="1"/>
          </p:nvPr>
        </p:nvSpPr>
        <p:spPr>
          <a:xfrm>
            <a:off x="323528" y="1556792"/>
            <a:ext cx="5340350" cy="4800600"/>
          </a:xfrm>
        </p:spPr>
        <p:txBody>
          <a:bodyPr>
            <a:normAutofit fontScale="47500" lnSpcReduction="20000"/>
          </a:bodyPr>
          <a:lstStyle/>
          <a:p>
            <a:pPr algn="just">
              <a:buNone/>
              <a:defRPr/>
            </a:pPr>
            <a:r>
              <a:rPr lang="el-GR" sz="3400" dirty="0" smtClean="0"/>
              <a:t>Ο επίλογος του </a:t>
            </a:r>
            <a:r>
              <a:rPr lang="el-GR" sz="3400" dirty="0" err="1" smtClean="0"/>
              <a:t>Δευτ</a:t>
            </a:r>
            <a:r>
              <a:rPr lang="el-GR" sz="3400" dirty="0" smtClean="0"/>
              <a:t>. επανέρχεται για άλλη μια φορά στην επαγγελία και της προσδίδει μία τροπή που εκπλήσσει. Αυτή εκτείνεται πέρα από τον προφητικό θεσμό δίνοντας έτσι το αληθινό νόημα στη μορφή του Προφήτη. Αναφέρεται: </a:t>
            </a:r>
            <a:r>
              <a:rPr lang="el-GR" sz="3400" i="1" dirty="0" err="1" smtClean="0"/>
              <a:t>καὶ</a:t>
            </a:r>
            <a:r>
              <a:rPr lang="el-GR" sz="3400" i="1" dirty="0" smtClean="0"/>
              <a:t> </a:t>
            </a:r>
            <a:r>
              <a:rPr lang="el-GR" sz="3400" i="1" dirty="0" err="1" smtClean="0"/>
              <a:t>οὐκ</a:t>
            </a:r>
            <a:r>
              <a:rPr lang="el-GR" sz="3400" i="1" dirty="0" smtClean="0"/>
              <a:t> </a:t>
            </a:r>
            <a:r>
              <a:rPr lang="el-GR" sz="3400" i="1" dirty="0" err="1" smtClean="0"/>
              <a:t>ἀνέστη</a:t>
            </a:r>
            <a:r>
              <a:rPr lang="el-GR" sz="3400" i="1" dirty="0" smtClean="0"/>
              <a:t> </a:t>
            </a:r>
            <a:r>
              <a:rPr lang="el-GR" sz="3400" i="1" dirty="0" err="1" smtClean="0"/>
              <a:t>ἔτι</a:t>
            </a:r>
            <a:r>
              <a:rPr lang="el-GR" sz="3400" i="1" dirty="0" smtClean="0"/>
              <a:t> </a:t>
            </a:r>
            <a:r>
              <a:rPr lang="el-GR" sz="3400" i="1" dirty="0" err="1" smtClean="0"/>
              <a:t>προφήτης</a:t>
            </a:r>
            <a:r>
              <a:rPr lang="el-GR" sz="3400" i="1" dirty="0" smtClean="0"/>
              <a:t> </a:t>
            </a:r>
            <a:r>
              <a:rPr lang="el-GR" sz="3400" i="1" dirty="0" err="1" smtClean="0"/>
              <a:t>ἐν</a:t>
            </a:r>
            <a:r>
              <a:rPr lang="el-GR" sz="3400" i="1" dirty="0" smtClean="0"/>
              <a:t> </a:t>
            </a:r>
            <a:r>
              <a:rPr lang="el-GR" sz="3400" i="1" dirty="0" err="1" smtClean="0"/>
              <a:t>Ἰσραὴλ</a:t>
            </a:r>
            <a:r>
              <a:rPr lang="el-GR" sz="3400" i="1" dirty="0" smtClean="0"/>
              <a:t> </a:t>
            </a:r>
            <a:r>
              <a:rPr lang="el-GR" sz="3400" i="1" dirty="0" err="1" smtClean="0"/>
              <a:t>ὡς</a:t>
            </a:r>
            <a:r>
              <a:rPr lang="el-GR" sz="3400" i="1" dirty="0" smtClean="0"/>
              <a:t> </a:t>
            </a:r>
            <a:r>
              <a:rPr lang="el-GR" sz="3400" i="1" dirty="0" err="1" smtClean="0"/>
              <a:t>Μωυσῆς</a:t>
            </a:r>
            <a:r>
              <a:rPr lang="el-GR" sz="3400" i="1" dirty="0" smtClean="0"/>
              <a:t> </a:t>
            </a:r>
            <a:r>
              <a:rPr lang="el-GR" sz="3400" i="1" dirty="0" err="1" smtClean="0"/>
              <a:t>ὃν</a:t>
            </a:r>
            <a:r>
              <a:rPr lang="el-GR" sz="3400" i="1" dirty="0" smtClean="0"/>
              <a:t> </a:t>
            </a:r>
            <a:r>
              <a:rPr lang="el-GR" sz="3400" i="1" dirty="0" err="1" smtClean="0"/>
              <a:t>ἔγνω</a:t>
            </a:r>
            <a:r>
              <a:rPr lang="el-GR" sz="3400" i="1" dirty="0" smtClean="0"/>
              <a:t> </a:t>
            </a:r>
            <a:r>
              <a:rPr lang="el-GR" sz="3400" i="1" cap="all" dirty="0" err="1" smtClean="0"/>
              <a:t>κ</a:t>
            </a:r>
            <a:r>
              <a:rPr lang="el-GR" sz="3400" i="1" dirty="0" err="1" smtClean="0"/>
              <a:t>ύριος</a:t>
            </a:r>
            <a:r>
              <a:rPr lang="el-GR" sz="3400" i="1" dirty="0" smtClean="0"/>
              <a:t> </a:t>
            </a:r>
            <a:r>
              <a:rPr lang="el-GR" sz="3400" i="1" dirty="0" err="1" smtClean="0"/>
              <a:t>αὐτὸν</a:t>
            </a:r>
            <a:r>
              <a:rPr lang="el-GR" sz="3400" i="1" dirty="0" smtClean="0"/>
              <a:t> </a:t>
            </a:r>
            <a:r>
              <a:rPr lang="el-GR" sz="3400" i="1" dirty="0" err="1" smtClean="0"/>
              <a:t>πρόσωπον</a:t>
            </a:r>
            <a:r>
              <a:rPr lang="el-GR" sz="3400" i="1" dirty="0" smtClean="0"/>
              <a:t> </a:t>
            </a:r>
            <a:r>
              <a:rPr lang="el-GR" sz="3400" i="1" dirty="0" err="1" smtClean="0"/>
              <a:t>κατὰ</a:t>
            </a:r>
            <a:r>
              <a:rPr lang="el-GR" sz="3400" i="1" dirty="0" smtClean="0"/>
              <a:t> </a:t>
            </a:r>
            <a:r>
              <a:rPr lang="el-GR" sz="3400" i="1" dirty="0" err="1" smtClean="0"/>
              <a:t>πρόσωπον</a:t>
            </a:r>
            <a:r>
              <a:rPr lang="el-GR" sz="3400" i="1" dirty="0" smtClean="0"/>
              <a:t> </a:t>
            </a:r>
            <a:r>
              <a:rPr lang="el-GR" sz="3400" dirty="0" smtClean="0"/>
              <a:t>(</a:t>
            </a:r>
            <a:r>
              <a:rPr lang="el-GR" sz="3400" dirty="0" err="1" smtClean="0"/>
              <a:t>Δευτ</a:t>
            </a:r>
            <a:r>
              <a:rPr lang="el-GR" sz="3400" dirty="0" smtClean="0"/>
              <a:t>. 34, 10).</a:t>
            </a:r>
            <a:r>
              <a:rPr lang="el-GR" sz="3400" i="1" dirty="0" smtClean="0"/>
              <a:t> </a:t>
            </a:r>
            <a:r>
              <a:rPr lang="el-GR" sz="3400" cap="all" dirty="0" smtClean="0"/>
              <a:t>σ</a:t>
            </a:r>
            <a:r>
              <a:rPr lang="el-GR" sz="3400" dirty="0" smtClean="0"/>
              <a:t>ε αυτόν τον επίλογο του τελευταίου βιβλίου της Πεντατεύχου ενυπάρχει μία αξιοσημείωτη απογοήτευση: η επαγγελία της έλευσης ενός </a:t>
            </a:r>
            <a:r>
              <a:rPr lang="el-GR" sz="3400" cap="all" dirty="0" smtClean="0"/>
              <a:t>π</a:t>
            </a:r>
            <a:r>
              <a:rPr lang="el-GR" sz="3400" dirty="0" smtClean="0"/>
              <a:t>ροφήτη δεν εκπληρώθηκε. Έτσι καθίσταται τώρα σαφές ότι με εκείνο το λόγο</a:t>
            </a:r>
            <a:r>
              <a:rPr lang="el-GR" sz="3400" i="1" dirty="0" smtClean="0"/>
              <a:t> </a:t>
            </a:r>
            <a:r>
              <a:rPr lang="el-GR" sz="3400" i="1" cap="all" dirty="0" err="1" smtClean="0"/>
              <a:t>π</a:t>
            </a:r>
            <a:r>
              <a:rPr lang="el-GR" sz="3400" i="1" dirty="0" err="1" smtClean="0"/>
              <a:t>ροφήτην</a:t>
            </a:r>
            <a:r>
              <a:rPr lang="el-GR" sz="3400" i="1" dirty="0" smtClean="0"/>
              <a:t> </a:t>
            </a:r>
            <a:r>
              <a:rPr lang="el-GR" sz="3400" i="1" dirty="0" err="1" smtClean="0"/>
              <a:t>ὡς</a:t>
            </a:r>
            <a:r>
              <a:rPr lang="el-GR" sz="3400" i="1" dirty="0" smtClean="0"/>
              <a:t> </a:t>
            </a:r>
            <a:r>
              <a:rPr lang="el-GR" sz="3400" i="1" dirty="0" err="1" smtClean="0"/>
              <a:t>ἐμὲ</a:t>
            </a:r>
            <a:r>
              <a:rPr lang="el-GR" sz="3400" dirty="0" smtClean="0"/>
              <a:t> δε νοούνταν απλώς η καθιέρωση του υπάρχοντος ήδη προφητικού αξιώματος, αλλά κάτι διαφορετικό και πολύ σπουδαιότερο: η αναγγελία ενός νέου Μωυσή. Συνειδητοποιείται ότι η κατάληψη της Γης της Παλαιστίνης δε σήμανε την είσοδο στη σωτηρία. </a:t>
            </a:r>
            <a:r>
              <a:rPr lang="el-GR" sz="3400" cap="all" dirty="0" smtClean="0"/>
              <a:t>ο</a:t>
            </a:r>
            <a:r>
              <a:rPr lang="el-GR" sz="3400" dirty="0" smtClean="0"/>
              <a:t> Ισραήλ λαχταρούσε πάντα την πραγματική του απελευθέρωση. Γι’ αυτό το σκοπό ήταν απαραίτητη μία έξοδος ριζοσπαστικότερης μορφής και είχε ανάγκη ένα νέο Μωυσή. </a:t>
            </a:r>
          </a:p>
          <a:p>
            <a:pPr eaLnBrk="1" fontAlgn="auto" hangingPunct="1">
              <a:spcAft>
                <a:spcPts val="0"/>
              </a:spcAft>
              <a:buFont typeface="Wingdings 2"/>
              <a:buChar char=""/>
              <a:defRPr/>
            </a:pPr>
            <a:endParaRPr lang="el-GR" dirty="0"/>
          </a:p>
        </p:txBody>
      </p:sp>
      <p:pic>
        <p:nvPicPr>
          <p:cNvPr id="45061" name="Picture 1"/>
          <p:cNvPicPr>
            <a:picLocks noChangeAspect="1" noChangeArrowheads="1"/>
          </p:cNvPicPr>
          <p:nvPr/>
        </p:nvPicPr>
        <p:blipFill>
          <a:blip r:embed="rId2" cstate="print"/>
          <a:srcRect/>
          <a:stretch>
            <a:fillRect/>
          </a:stretch>
        </p:blipFill>
        <p:spPr bwMode="auto">
          <a:xfrm>
            <a:off x="5859463" y="563563"/>
            <a:ext cx="2960687" cy="221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3945</TotalTime>
  <Words>9848</Words>
  <Application>Microsoft Office PowerPoint</Application>
  <PresentationFormat>Προβολή στην οθόνη (4:3)</PresentationFormat>
  <Paragraphs>482</Paragraphs>
  <Slides>43</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Θέμα του Office</vt:lpstr>
      <vt:lpstr>Διαφάνεια 1</vt:lpstr>
      <vt:lpstr>Διαφάνεια 2</vt:lpstr>
      <vt:lpstr>Διαφάνεια 3</vt:lpstr>
      <vt:lpstr>Διαφάνεια 4</vt:lpstr>
      <vt:lpstr>Διαφάνεια 5</vt:lpstr>
      <vt:lpstr>   </vt:lpstr>
      <vt:lpstr>Διαφάνεια 7</vt:lpstr>
      <vt:lpstr>Διαφάνεια 8</vt:lpstr>
      <vt:lpstr>Διαφάνεια 9</vt:lpstr>
      <vt:lpstr>Διαφάνεια 10</vt:lpstr>
      <vt:lpstr>Διαφάνεια 11</vt:lpstr>
      <vt:lpstr>Ι.  ΒΙΒΛΙΟ των ΚΡΙΤΩΝ</vt:lpstr>
      <vt:lpstr>Διαφάνεια 13</vt:lpstr>
      <vt:lpstr>Διαφάνεια 14</vt:lpstr>
      <vt:lpstr>Διαφάνεια 15</vt:lpstr>
      <vt:lpstr>ΤΟ ΑΡΧΑΙΟΤΕΡΟ ΑΣΜΑ ΤΗΣ ΒΙΒΛΟΥ</vt:lpstr>
      <vt:lpstr>ΤΟ ΑΣΜΑ ΤΗΣ ΜΙΡΙΑΜ   Έξ. 15</vt:lpstr>
      <vt:lpstr>   Ο ΘΕΟΣ ΤΗΣ ΠΑΣΧΑΛΙΑΣ ΕΞΟΔΟΥ:  ΆΛΛΟΣ ΑΠΌ ΤΟΝ ΘΕΟ  ΤΟΥ ΠΑΣΧΑΠΟΥ ΘΥΣΙΑΖΕΙ ΤΟΝ ΜΟΝΑΚΡΙΒΟ ΓΙΟ ΤΟΥ;</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ΕΠΙΜΕΤΡΟ: ΜΙΑ ΝΕΑ ΑΝΑ-ΓΝΩΣΗ ΤΗΣ ΑΓΑΡ ΣΤΑ ΓΕΝ. 16 και 22</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  ΤΕΛΙΚΑ ΤΟ ΞΕΝΟ ΓΙΝΕΤΑΙ ΟΙΚΕΙΟ ! Hodossa - Ischtar - Ester  O Μαρδοχαίος ήταν κηδεμόνας της Αδασσά, κόρης του θείου του Αμιναδάβ, που ονομάστηκε και Εσθήρ (2,7)  </vt:lpstr>
      <vt:lpstr>Διαφάνεια 41</vt:lpstr>
      <vt:lpstr>ΒΙΒΛΙΟΓΡΑΦΙΑ</vt:lpstr>
      <vt:lpstr>Διαφάνεια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ΣΩΤΗΡΗΣ</dc:creator>
  <cp:lastModifiedBy>ΣΩΤΗΡΗΣ</cp:lastModifiedBy>
  <cp:revision>287</cp:revision>
  <dcterms:created xsi:type="dcterms:W3CDTF">2011-11-13T20:07:15Z</dcterms:created>
  <dcterms:modified xsi:type="dcterms:W3CDTF">2014-04-11T14:08:58Z</dcterms:modified>
</cp:coreProperties>
</file>