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6" r:id="rId3"/>
    <p:sldId id="273" r:id="rId4"/>
    <p:sldId id="257" r:id="rId5"/>
    <p:sldId id="258" r:id="rId6"/>
    <p:sldId id="259" r:id="rId7"/>
    <p:sldId id="274" r:id="rId8"/>
    <p:sldId id="264" r:id="rId9"/>
    <p:sldId id="269" r:id="rId10"/>
    <p:sldId id="263" r:id="rId11"/>
    <p:sldId id="262" r:id="rId12"/>
    <p:sldId id="275" r:id="rId13"/>
    <p:sldId id="271" r:id="rId14"/>
    <p:sldId id="267" r:id="rId15"/>
    <p:sldId id="268"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744C6-2312-4F49-B62D-685EBF2BEA83}" v="17" dt="2023-05-24T05:48:19.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981EBE-2DCA-3983-13BB-B87F7681E2B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4AC279E-BF8A-161C-25A8-BBB827B18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147C4B6-B382-BF50-D7E6-AD64F5D62985}"/>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5" name="Θέση υποσέλιδου 4">
            <a:extLst>
              <a:ext uri="{FF2B5EF4-FFF2-40B4-BE49-F238E27FC236}">
                <a16:creationId xmlns:a16="http://schemas.microsoft.com/office/drawing/2014/main" id="{224B8B7B-BBD6-861B-408C-2A2DAFBDC04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1B4A2B4-2110-1E1B-8646-5183259B0350}"/>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319366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DC3F3-39AD-B8D9-F82B-E96848505C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098595-5394-350A-4637-574DA4DE7B5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ED3E350-1E30-F112-5A53-3569F619834A}"/>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5" name="Θέση υποσέλιδου 4">
            <a:extLst>
              <a:ext uri="{FF2B5EF4-FFF2-40B4-BE49-F238E27FC236}">
                <a16:creationId xmlns:a16="http://schemas.microsoft.com/office/drawing/2014/main" id="{93185C7D-B5AE-EEDF-ECEF-5AE4885D9C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168F9B-0FD8-0F14-C4DB-5F9D29895DA9}"/>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32701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9EE99C4-D94A-DDAC-BF5C-50CE01C6F46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213F41D-ED02-9571-AAD4-FD5E49A9568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24A52-315A-4722-D5FA-0F9913C035DD}"/>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5" name="Θέση υποσέλιδου 4">
            <a:extLst>
              <a:ext uri="{FF2B5EF4-FFF2-40B4-BE49-F238E27FC236}">
                <a16:creationId xmlns:a16="http://schemas.microsoft.com/office/drawing/2014/main" id="{97856B2C-A383-1992-030E-1D04F01E4C6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36EA99B-4944-72E6-326F-FC60C364685E}"/>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49863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260983-54E2-D35C-761D-84DE3899C3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EBFBC1D-1424-32C6-CCDF-82578F347A8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EC77949-F109-55BD-4527-C6E36D00188F}"/>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5" name="Θέση υποσέλιδου 4">
            <a:extLst>
              <a:ext uri="{FF2B5EF4-FFF2-40B4-BE49-F238E27FC236}">
                <a16:creationId xmlns:a16="http://schemas.microsoft.com/office/drawing/2014/main" id="{F29CAEF1-9F8E-005F-A848-698B7BCA54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1A4AF6A-3636-D1A2-BFDF-D9875A532B02}"/>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335485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C9526B-B6BD-3D9B-16E8-3B256EE0F66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2F5D7C0-80B7-BD7C-613E-048244A64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BB0251E-FCB7-0AC2-6C4E-41A030392273}"/>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5" name="Θέση υποσέλιδου 4">
            <a:extLst>
              <a:ext uri="{FF2B5EF4-FFF2-40B4-BE49-F238E27FC236}">
                <a16:creationId xmlns:a16="http://schemas.microsoft.com/office/drawing/2014/main" id="{7BCE55F0-F550-CE0E-1261-BE6B4511E4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22ADFDA-46F8-998C-2692-2FB1B738A251}"/>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279871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1CAD5-F68C-F36E-F214-D880141AAB1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6148C66-E623-2F93-F704-22D29D8BCA0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BE0179B-092D-087C-70AD-12E18F083D8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A75C8C-4088-A242-C7CA-FCF61A6E62D7}"/>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6" name="Θέση υποσέλιδου 5">
            <a:extLst>
              <a:ext uri="{FF2B5EF4-FFF2-40B4-BE49-F238E27FC236}">
                <a16:creationId xmlns:a16="http://schemas.microsoft.com/office/drawing/2014/main" id="{663FA983-D41D-80B6-3349-1746A4A6BE1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D78FD9-58B1-A190-1CFF-56BFE8190C15}"/>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300509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28781-A086-ED2B-A5C9-BE3FE031764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528DFF9-82A9-57C1-BADF-F25364F02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987AFA1-93BB-0480-5C9B-973867BC338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009117E-F843-AD56-6337-487A4AD02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CBFF993-05F1-C0E5-3530-AF8371C0078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611444A-9BC8-7C73-185C-AAEA992298BB}"/>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8" name="Θέση υποσέλιδου 7">
            <a:extLst>
              <a:ext uri="{FF2B5EF4-FFF2-40B4-BE49-F238E27FC236}">
                <a16:creationId xmlns:a16="http://schemas.microsoft.com/office/drawing/2014/main" id="{EF5F34A5-5A41-F3C6-E7B1-EEAB02BC7AD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5CD5494-B5C1-A5D7-BA7F-424B38F0D7B2}"/>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12843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D5A8CF-2375-7F9C-F55D-5F17A619011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799A271-EA07-93DF-25DF-E4E93BC21A4A}"/>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4" name="Θέση υποσέλιδου 3">
            <a:extLst>
              <a:ext uri="{FF2B5EF4-FFF2-40B4-BE49-F238E27FC236}">
                <a16:creationId xmlns:a16="http://schemas.microsoft.com/office/drawing/2014/main" id="{81663887-69B3-008E-E9A2-241F8548F9B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C2B89BC-FC53-B4C7-0CBC-EFA4A47FD12E}"/>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88621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01E477F-BDEE-709E-3E8E-54CC59F6289F}"/>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3" name="Θέση υποσέλιδου 2">
            <a:extLst>
              <a:ext uri="{FF2B5EF4-FFF2-40B4-BE49-F238E27FC236}">
                <a16:creationId xmlns:a16="http://schemas.microsoft.com/office/drawing/2014/main" id="{D0D20308-1E96-CD22-3768-B733149C52B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0F32084-E46E-8E66-E8A5-679192F5E2BD}"/>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229599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2EE7EF-245D-85DA-82F6-4625408DED0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3CFC956-7531-EE12-E348-BBC529F67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BD94879-E873-C430-404F-117D77A9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C6B825F-0FA4-CE5C-ABC3-DE613A075B65}"/>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6" name="Θέση υποσέλιδου 5">
            <a:extLst>
              <a:ext uri="{FF2B5EF4-FFF2-40B4-BE49-F238E27FC236}">
                <a16:creationId xmlns:a16="http://schemas.microsoft.com/office/drawing/2014/main" id="{683D59DB-A89B-3733-1F29-0125803F20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98B496-E07A-A82B-2B99-EEC419B637AD}"/>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264864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00E2BF-65C4-7F04-A2AA-72224863E0B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357C902-EB72-C010-C4DC-CE3FFA61C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AB72607-9238-7857-4E70-3F7D861E6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97932E2-E05D-CB86-6CA7-E6E740CD451A}"/>
              </a:ext>
            </a:extLst>
          </p:cNvPr>
          <p:cNvSpPr>
            <a:spLocks noGrp="1"/>
          </p:cNvSpPr>
          <p:nvPr>
            <p:ph type="dt" sz="half" idx="10"/>
          </p:nvPr>
        </p:nvSpPr>
        <p:spPr/>
        <p:txBody>
          <a:bodyPr/>
          <a:lstStyle/>
          <a:p>
            <a:fld id="{9A727DBC-78C3-41F3-BE08-2DA8487564FF}" type="datetimeFigureOut">
              <a:rPr lang="el-GR" smtClean="0"/>
              <a:pPr/>
              <a:t>30/5/2023</a:t>
            </a:fld>
            <a:endParaRPr lang="el-GR"/>
          </a:p>
        </p:txBody>
      </p:sp>
      <p:sp>
        <p:nvSpPr>
          <p:cNvPr id="6" name="Θέση υποσέλιδου 5">
            <a:extLst>
              <a:ext uri="{FF2B5EF4-FFF2-40B4-BE49-F238E27FC236}">
                <a16:creationId xmlns:a16="http://schemas.microsoft.com/office/drawing/2014/main" id="{F5225B8D-F41F-09FB-6E39-4E6E7E939FB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4738C6A-89CE-9022-66B3-7BDA2FEB2E7B}"/>
              </a:ext>
            </a:extLst>
          </p:cNvPr>
          <p:cNvSpPr>
            <a:spLocks noGrp="1"/>
          </p:cNvSpPr>
          <p:nvPr>
            <p:ph type="sldNum" sz="quarter" idx="12"/>
          </p:nvPr>
        </p:nvSpPr>
        <p:spPr/>
        <p:txBody>
          <a:bodyPr/>
          <a:lstStyle/>
          <a:p>
            <a:fld id="{F0108535-9197-4129-847D-D9C7B660BCB3}" type="slidenum">
              <a:rPr lang="el-GR" smtClean="0"/>
              <a:pPr/>
              <a:t>‹#›</a:t>
            </a:fld>
            <a:endParaRPr lang="el-GR"/>
          </a:p>
        </p:txBody>
      </p:sp>
    </p:spTree>
    <p:extLst>
      <p:ext uri="{BB962C8B-B14F-4D97-AF65-F5344CB8AC3E}">
        <p14:creationId xmlns:p14="http://schemas.microsoft.com/office/powerpoint/2010/main" val="91739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DF20E81-EB47-2740-DFD4-66DD08B14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5B3B56A-7D84-7081-102F-B2134FCC4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7E4234-F750-8E23-B6BB-D347E865B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27DBC-78C3-41F3-BE08-2DA8487564FF}" type="datetimeFigureOut">
              <a:rPr lang="el-GR" smtClean="0"/>
              <a:pPr/>
              <a:t>30/5/2023</a:t>
            </a:fld>
            <a:endParaRPr lang="el-GR"/>
          </a:p>
        </p:txBody>
      </p:sp>
      <p:sp>
        <p:nvSpPr>
          <p:cNvPr id="5" name="Θέση υποσέλιδου 4">
            <a:extLst>
              <a:ext uri="{FF2B5EF4-FFF2-40B4-BE49-F238E27FC236}">
                <a16:creationId xmlns:a16="http://schemas.microsoft.com/office/drawing/2014/main" id="{2139ED0A-CE86-E2E8-761F-2F96111D8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69A79C7-B50E-CB06-A6EE-077E89FDA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08535-9197-4129-847D-D9C7B660BCB3}" type="slidenum">
              <a:rPr lang="el-GR" smtClean="0"/>
              <a:pPr/>
              <a:t>‹#›</a:t>
            </a:fld>
            <a:endParaRPr lang="el-GR"/>
          </a:p>
        </p:txBody>
      </p:sp>
    </p:spTree>
    <p:extLst>
      <p:ext uri="{BB962C8B-B14F-4D97-AF65-F5344CB8AC3E}">
        <p14:creationId xmlns:p14="http://schemas.microsoft.com/office/powerpoint/2010/main" val="192870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ellinondiktyo.blogspot.com/2015/10/blog-post_13.html" TargetMode="External"/><Relationship Id="rId4" Type="http://schemas.openxmlformats.org/officeDocument/2006/relationships/hyperlink" Target="http://users.sch.gr/ipap/Ellinikos_Politismos/Pergamon/Pergamon-gigantomachy.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σύννεφο, στιγμιότυπο οθόνης, ουρανός">
            <a:extLst>
              <a:ext uri="{FF2B5EF4-FFF2-40B4-BE49-F238E27FC236}">
                <a16:creationId xmlns:a16="http://schemas.microsoft.com/office/drawing/2014/main" id="{9FAD6FE0-4812-8AA3-4DCF-3E45DA02B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6" y="8878"/>
            <a:ext cx="12344400" cy="6858000"/>
          </a:xfrm>
          <a:prstGeom prst="rect">
            <a:avLst/>
          </a:prstGeom>
        </p:spPr>
      </p:pic>
    </p:spTree>
    <p:extLst>
      <p:ext uri="{BB962C8B-B14F-4D97-AF65-F5344CB8AC3E}">
        <p14:creationId xmlns:p14="http://schemas.microsoft.com/office/powerpoint/2010/main" val="59759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ουρανός, εξωτερικός χώρος/ύπαιθρος, σύννεφα, καπνός&#10;&#10;Περιγραφή που δημιουργήθηκε αυτόματα">
            <a:extLst>
              <a:ext uri="{FF2B5EF4-FFF2-40B4-BE49-F238E27FC236}">
                <a16:creationId xmlns:a16="http://schemas.microsoft.com/office/drawing/2014/main" id="{4860FD22-54FD-A88F-1FEA-54D4BF2358F7}"/>
              </a:ext>
            </a:extLst>
          </p:cNvPr>
          <p:cNvPicPr>
            <a:picLocks noChangeAspect="1"/>
          </p:cNvPicPr>
          <p:nvPr/>
        </p:nvPicPr>
        <p:blipFill rotWithShape="1">
          <a:blip r:embed="rId2">
            <a:extLst>
              <a:ext uri="{28A0092B-C50C-407E-A947-70E740481C1C}">
                <a14:useLocalDpi xmlns:a14="http://schemas.microsoft.com/office/drawing/2010/main" val="0"/>
              </a:ext>
            </a:extLst>
          </a:blip>
          <a:srcRect l="8191" r="12498"/>
          <a:stretch/>
        </p:blipFill>
        <p:spPr>
          <a:xfrm>
            <a:off x="2522356" y="10"/>
            <a:ext cx="9669642" cy="6857990"/>
          </a:xfrm>
          <a:prstGeom prst="rect">
            <a:avLst/>
          </a:prstGeom>
        </p:spPr>
      </p:pic>
      <p:sp>
        <p:nvSpPr>
          <p:cNvPr id="51" name="Rectangle 5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8D413183-A3F4-ED1F-0FDB-0B83379FA2F7}"/>
              </a:ext>
            </a:extLst>
          </p:cNvPr>
          <p:cNvSpPr>
            <a:spLocks noGrp="1"/>
          </p:cNvSpPr>
          <p:nvPr>
            <p:ph type="title"/>
          </p:nvPr>
        </p:nvSpPr>
        <p:spPr>
          <a:xfrm>
            <a:off x="838200" y="365125"/>
            <a:ext cx="6552062" cy="1220484"/>
          </a:xfrm>
        </p:spPr>
        <p:txBody>
          <a:bodyPr>
            <a:normAutofit/>
          </a:bodyPr>
          <a:lstStyle/>
          <a:p>
            <a:pPr algn="ctr"/>
            <a:r>
              <a:rPr lang="en-US" sz="4000" b="1" dirty="0">
                <a:latin typeface="Times New Roman" panose="02020603050405020304" pitchFamily="18" charset="0"/>
                <a:cs typeface="Times New Roman" panose="02020603050405020304" pitchFamily="18" charset="0"/>
              </a:rPr>
              <a:t>Imperial Years</a:t>
            </a: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19EBB07-4947-B764-2B4C-C56F7B5452BA}"/>
              </a:ext>
            </a:extLst>
          </p:cNvPr>
          <p:cNvSpPr>
            <a:spLocks noGrp="1"/>
          </p:cNvSpPr>
          <p:nvPr>
            <p:ph idx="1"/>
          </p:nvPr>
        </p:nvSpPr>
        <p:spPr>
          <a:xfrm>
            <a:off x="0" y="1296140"/>
            <a:ext cx="7048870" cy="5561849"/>
          </a:xfrm>
        </p:spPr>
        <p:txBody>
          <a:bodyPr>
            <a:normAutofit/>
          </a:bodyPr>
          <a:lstStyle/>
          <a:p>
            <a:pPr marL="0" indent="0" algn="just">
              <a:spcAft>
                <a:spcPts val="800"/>
              </a:spcAft>
              <a:buNone/>
            </a:pPr>
            <a:endParaRPr lang="en-US" sz="2000" b="1" dirty="0">
              <a:latin typeface="Times New Roman" pitchFamily="18" charset="0"/>
              <a:cs typeface="Times New Roman" pitchFamily="18" charset="0"/>
            </a:endParaRPr>
          </a:p>
          <a:p>
            <a:pPr marL="0" indent="0" algn="just">
              <a:spcAft>
                <a:spcPts val="800"/>
              </a:spcAft>
            </a:pPr>
            <a:r>
              <a:rPr lang="en-US" sz="2600" b="1" dirty="0">
                <a:latin typeface="Times New Roman" pitchFamily="18" charset="0"/>
                <a:cs typeface="Times New Roman" pitchFamily="18" charset="0"/>
              </a:rPr>
              <a:t>The gift of foreignness and</a:t>
            </a:r>
            <a:r>
              <a:rPr lang="el-GR" sz="2600" b="1" dirty="0">
                <a:latin typeface="Times New Roman" pitchFamily="18" charset="0"/>
                <a:cs typeface="Times New Roman" pitchFamily="18" charset="0"/>
              </a:rPr>
              <a:t> </a:t>
            </a:r>
            <a:r>
              <a:rPr lang="en-US" sz="2600" b="1" dirty="0">
                <a:latin typeface="Times New Roman" pitchFamily="18" charset="0"/>
                <a:cs typeface="Times New Roman" pitchFamily="18" charset="0"/>
              </a:rPr>
              <a:t>hospitality is distinct from the devaluation of any barbarian element in both Hellenistic novel and in Philo. </a:t>
            </a:r>
          </a:p>
          <a:p>
            <a:pPr marL="0" indent="0" algn="just">
              <a:spcAft>
                <a:spcPts val="800"/>
              </a:spcAft>
            </a:pPr>
            <a:r>
              <a:rPr lang="en-US" sz="2600" b="1" dirty="0">
                <a:latin typeface="Times New Roman" pitchFamily="18" charset="0"/>
                <a:cs typeface="Times New Roman" pitchFamily="18" charset="0"/>
              </a:rPr>
              <a:t>Compare the Hellenistic and Jewish prayer formulae, in which the Greek man thanks fate for not making him </a:t>
            </a:r>
            <a:r>
              <a:rPr lang="en-US" sz="2600" b="1" dirty="0">
                <a:highlight>
                  <a:srgbClr val="FFFF00"/>
                </a:highlight>
                <a:latin typeface="Times New Roman" panose="02020603050405020304" pitchFamily="18" charset="0"/>
                <a:cs typeface="Times New Roman" panose="02020603050405020304" pitchFamily="18" charset="0"/>
              </a:rPr>
              <a:t>an animal</a:t>
            </a:r>
            <a:r>
              <a:rPr lang="en-US" sz="2600" b="1" dirty="0">
                <a:latin typeface="Times New Roman" panose="02020603050405020304" pitchFamily="18" charset="0"/>
                <a:cs typeface="Times New Roman" panose="02020603050405020304" pitchFamily="18" charset="0"/>
              </a:rPr>
              <a:t>, </a:t>
            </a:r>
            <a:r>
              <a:rPr lang="en-US" sz="2600" b="1" dirty="0">
                <a:highlight>
                  <a:srgbClr val="FFFF00"/>
                </a:highlight>
                <a:latin typeface="Times New Roman" panose="02020603050405020304" pitchFamily="18" charset="0"/>
                <a:cs typeface="Times New Roman" panose="02020603050405020304" pitchFamily="18" charset="0"/>
              </a:rPr>
              <a:t>a woman </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gunh</a:t>
            </a:r>
            <a:r>
              <a:rPr lang="en-US" sz="2600" b="1" dirty="0">
                <a:latin typeface="Times New Roman" panose="02020603050405020304" pitchFamily="18" charset="0"/>
                <a:cs typeface="Times New Roman" panose="02020603050405020304" pitchFamily="18" charset="0"/>
              </a:rPr>
              <a:t>,) or </a:t>
            </a:r>
            <a:r>
              <a:rPr lang="en-US" sz="2600" b="1" dirty="0">
                <a:highlight>
                  <a:srgbClr val="FFFF00"/>
                </a:highlight>
                <a:latin typeface="Times New Roman" panose="02020603050405020304" pitchFamily="18" charset="0"/>
                <a:cs typeface="Times New Roman" panose="02020603050405020304" pitchFamily="18" charset="0"/>
              </a:rPr>
              <a:t>a barbarian </a:t>
            </a:r>
            <a:r>
              <a:rPr lang="en-US" sz="2600" b="1" dirty="0">
                <a:latin typeface="Times New Roman" panose="02020603050405020304" pitchFamily="18" charset="0"/>
                <a:cs typeface="Times New Roman" panose="02020603050405020304" pitchFamily="18" charset="0"/>
              </a:rPr>
              <a:t>(cf. Diogenes Laertius 1:33)  or where the Jewish man thanks God for not creating him as </a:t>
            </a:r>
            <a:r>
              <a:rPr lang="en-US" sz="2600" b="1" dirty="0">
                <a:highlight>
                  <a:srgbClr val="FFFF00"/>
                </a:highlight>
                <a:latin typeface="Times New Roman" panose="02020603050405020304" pitchFamily="18" charset="0"/>
                <a:cs typeface="Times New Roman" panose="02020603050405020304" pitchFamily="18" charset="0"/>
              </a:rPr>
              <a:t>a gentile </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gōj</a:t>
            </a:r>
            <a:r>
              <a:rPr lang="en-US" sz="2600" b="1" dirty="0">
                <a:latin typeface="Times New Roman" panose="02020603050405020304" pitchFamily="18" charset="0"/>
                <a:cs typeface="Times New Roman" panose="02020603050405020304" pitchFamily="18" charset="0"/>
              </a:rPr>
              <a:t> or </a:t>
            </a:r>
            <a:r>
              <a:rPr lang="en-US" sz="2600" b="1" dirty="0" err="1">
                <a:latin typeface="Times New Roman" panose="02020603050405020304" pitchFamily="18" charset="0"/>
                <a:cs typeface="Times New Roman" panose="02020603050405020304" pitchFamily="18" charset="0"/>
              </a:rPr>
              <a:t>nokri</a:t>
            </a:r>
            <a:r>
              <a:rPr lang="en-US" sz="2600" b="1" dirty="0">
                <a:latin typeface="Times New Roman" panose="02020603050405020304" pitchFamily="18" charset="0"/>
                <a:cs typeface="Times New Roman" panose="02020603050405020304" pitchFamily="18" charset="0"/>
              </a:rPr>
              <a:t>), </a:t>
            </a:r>
            <a:r>
              <a:rPr lang="en-US" sz="2600" b="1" dirty="0">
                <a:highlight>
                  <a:srgbClr val="FFFF00"/>
                </a:highlight>
                <a:latin typeface="Times New Roman" panose="02020603050405020304" pitchFamily="18" charset="0"/>
                <a:cs typeface="Times New Roman" panose="02020603050405020304" pitchFamily="18" charset="0"/>
              </a:rPr>
              <a:t>a woman </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išāh</a:t>
            </a:r>
            <a:r>
              <a:rPr lang="en-US" sz="2600" b="1" dirty="0">
                <a:latin typeface="Times New Roman" panose="02020603050405020304" pitchFamily="18" charset="0"/>
                <a:cs typeface="Times New Roman" panose="02020603050405020304" pitchFamily="18" charset="0"/>
              </a:rPr>
              <a:t>) or </a:t>
            </a:r>
            <a:r>
              <a:rPr lang="en-US" sz="2600" b="1" dirty="0">
                <a:highlight>
                  <a:srgbClr val="FFFF00"/>
                </a:highlight>
                <a:latin typeface="Times New Roman" panose="02020603050405020304" pitchFamily="18" charset="0"/>
                <a:cs typeface="Times New Roman" panose="02020603050405020304" pitchFamily="18" charset="0"/>
              </a:rPr>
              <a:t>an ignorant man </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bōr</a:t>
            </a:r>
            <a:r>
              <a:rPr lang="en-US" sz="2600" b="1" dirty="0">
                <a:latin typeface="Times New Roman" panose="02020603050405020304" pitchFamily="18" charset="0"/>
                <a:cs typeface="Times New Roman" panose="02020603050405020304" pitchFamily="18" charset="0"/>
              </a:rPr>
              <a:t>; variant: as a slave /‛</a:t>
            </a:r>
            <a:r>
              <a:rPr lang="en-US" sz="2600" b="1" dirty="0" err="1">
                <a:latin typeface="Times New Roman" panose="02020603050405020304" pitchFamily="18" charset="0"/>
                <a:cs typeface="Times New Roman" panose="02020603050405020304" pitchFamily="18" charset="0"/>
              </a:rPr>
              <a:t>aebaed</a:t>
            </a:r>
            <a:r>
              <a:rPr lang="en-US" sz="2600" b="1" dirty="0">
                <a:latin typeface="Times New Roman" panose="02020603050405020304" pitchFamily="18" charset="0"/>
                <a:cs typeface="Times New Roman" panose="02020603050405020304" pitchFamily="18" charset="0"/>
              </a:rPr>
              <a:t>), i.e. as a "Torah alien" (cf. </a:t>
            </a:r>
            <a:r>
              <a:rPr lang="en-US" sz="2600" b="1" dirty="0" err="1">
                <a:latin typeface="Times New Roman" panose="02020603050405020304" pitchFamily="18" charset="0"/>
                <a:cs typeface="Times New Roman" panose="02020603050405020304" pitchFamily="18" charset="0"/>
              </a:rPr>
              <a:t>tBer</a:t>
            </a:r>
            <a:r>
              <a:rPr lang="en-US" sz="2600" b="1" dirty="0">
                <a:latin typeface="Times New Roman" panose="02020603050405020304" pitchFamily="18" charset="0"/>
                <a:cs typeface="Times New Roman" panose="02020603050405020304" pitchFamily="18" charset="0"/>
              </a:rPr>
              <a:t> 7:18; </a:t>
            </a:r>
            <a:r>
              <a:rPr lang="en-US" sz="2600" b="1" dirty="0" err="1">
                <a:latin typeface="Times New Roman" panose="02020603050405020304" pitchFamily="18" charset="0"/>
                <a:cs typeface="Times New Roman" panose="02020603050405020304" pitchFamily="18" charset="0"/>
              </a:rPr>
              <a:t>pBer</a:t>
            </a:r>
            <a:r>
              <a:rPr lang="en-US" sz="2600" b="1" dirty="0">
                <a:latin typeface="Times New Roman" panose="02020603050405020304" pitchFamily="18" charset="0"/>
                <a:cs typeface="Times New Roman" panose="02020603050405020304" pitchFamily="18" charset="0"/>
              </a:rPr>
              <a:t> 9:13b,48; </a:t>
            </a:r>
            <a:r>
              <a:rPr lang="en-US" sz="2600" b="1" dirty="0" err="1">
                <a:latin typeface="Times New Roman" panose="02020603050405020304" pitchFamily="18" charset="0"/>
                <a:cs typeface="Times New Roman" panose="02020603050405020304" pitchFamily="18" charset="0"/>
              </a:rPr>
              <a:t>bMen</a:t>
            </a:r>
            <a:r>
              <a:rPr lang="en-US" sz="2600" b="1" dirty="0">
                <a:latin typeface="Times New Roman" panose="02020603050405020304" pitchFamily="18" charset="0"/>
                <a:cs typeface="Times New Roman" panose="02020603050405020304" pitchFamily="18" charset="0"/>
              </a:rPr>
              <a:t> 43b).</a:t>
            </a:r>
            <a:endParaRPr lang="el-GR" sz="2600" b="1" dirty="0">
              <a:latin typeface="Times New Roman" pitchFamily="18" charset="0"/>
              <a:cs typeface="Times New Roman" pitchFamily="18" charset="0"/>
            </a:endParaRPr>
          </a:p>
          <a:p>
            <a:pPr marL="0" indent="0">
              <a:spcAft>
                <a:spcPts val="800"/>
              </a:spcAft>
              <a:buNone/>
            </a:pPr>
            <a:endParaRPr lang="el-G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798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σύννεφο, σύννεφα, φύση, Σωρείτης">
            <a:extLst>
              <a:ext uri="{FF2B5EF4-FFF2-40B4-BE49-F238E27FC236}">
                <a16:creationId xmlns:a16="http://schemas.microsoft.com/office/drawing/2014/main" id="{A094D52B-E360-A8A4-16F0-DC8600083280}"/>
              </a:ext>
            </a:extLst>
          </p:cNvPr>
          <p:cNvPicPr>
            <a:picLocks noChangeAspect="1"/>
          </p:cNvPicPr>
          <p:nvPr/>
        </p:nvPicPr>
        <p:blipFill rotWithShape="1">
          <a:blip r:embed="rId2">
            <a:extLst>
              <a:ext uri="{28A0092B-C50C-407E-A947-70E740481C1C}">
                <a14:useLocalDpi xmlns:a14="http://schemas.microsoft.com/office/drawing/2010/main" val="0"/>
              </a:ext>
            </a:extLst>
          </a:blip>
          <a:srcRect l="8964" r="11724"/>
          <a:stretch/>
        </p:blipFill>
        <p:spPr>
          <a:xfrm>
            <a:off x="4" y="10"/>
            <a:ext cx="3568909" cy="6857990"/>
          </a:xfrm>
          <a:prstGeom prst="rect">
            <a:avLst/>
          </a:prstGeom>
        </p:spPr>
      </p:pic>
      <p:sp>
        <p:nvSpPr>
          <p:cNvPr id="49" name="Rectangle 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52EB120-E0A4-1B1B-3C7A-5ABB89FE8901}"/>
              </a:ext>
            </a:extLst>
          </p:cNvPr>
          <p:cNvSpPr>
            <a:spLocks noGrp="1"/>
          </p:cNvSpPr>
          <p:nvPr>
            <p:ph type="title"/>
          </p:nvPr>
        </p:nvSpPr>
        <p:spPr>
          <a:xfrm>
            <a:off x="4847208" y="1"/>
            <a:ext cx="6063448" cy="976544"/>
          </a:xfrm>
        </p:spPr>
        <p:txBody>
          <a:bodyPr>
            <a:normAutofit/>
          </a:bodyPr>
          <a:lstStyle/>
          <a:p>
            <a:r>
              <a:rPr lang="en-US" sz="2800" b="1" dirty="0">
                <a:latin typeface="Times New Roman" panose="02020603050405020304" pitchFamily="18" charset="0"/>
                <a:cs typeface="Times New Roman" panose="02020603050405020304" pitchFamily="18" charset="0"/>
              </a:rPr>
              <a:t>Christians= S</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trangers In The World</a:t>
            </a:r>
            <a:endParaRPr lang="el-GR" sz="2800"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0E20FFA5-F2AB-06AF-6A9E-8F8F98F3CF61}"/>
              </a:ext>
            </a:extLst>
          </p:cNvPr>
          <p:cNvSpPr>
            <a:spLocks noGrp="1"/>
          </p:cNvSpPr>
          <p:nvPr>
            <p:ph idx="1"/>
          </p:nvPr>
        </p:nvSpPr>
        <p:spPr>
          <a:xfrm>
            <a:off x="3506680" y="603682"/>
            <a:ext cx="8613985" cy="6254318"/>
          </a:xfrm>
        </p:spPr>
        <p:txBody>
          <a:bodyPr>
            <a:normAutofit fontScale="92500"/>
          </a:bodyPr>
          <a:lstStyle/>
          <a:p>
            <a:pPr algn="just"/>
            <a:endParaRPr lang="el-GR" sz="1800" dirty="0">
              <a:effectLst/>
              <a:latin typeface="Times New Roman" panose="02020603050405020304" pitchFamily="18" charset="0"/>
              <a:ea typeface="Times New Roman" panose="02020603050405020304" pitchFamily="18" charset="0"/>
            </a:endParaRPr>
          </a:p>
          <a:p>
            <a:pPr algn="just"/>
            <a:r>
              <a:rPr lang="el-GR" sz="2500" b="1" dirty="0">
                <a:effectLst/>
                <a:latin typeface="Times New Roman" panose="02020603050405020304" pitchFamily="18" charset="0"/>
                <a:ea typeface="Calibri" panose="020F0502020204030204" pitchFamily="34" charset="0"/>
                <a:cs typeface="Times New Roman" panose="02020603050405020304" pitchFamily="18" charset="0"/>
              </a:rPr>
              <a:t>Νέον Έθνος</a:t>
            </a: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(New Nation)</a:t>
            </a:r>
            <a:r>
              <a:rPr lang="el-GR" sz="2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500" b="1" dirty="0" err="1">
                <a:effectLst/>
                <a:latin typeface="Times New Roman" panose="02020603050405020304" pitchFamily="18" charset="0"/>
                <a:ea typeface="Calibri" panose="020F0502020204030204" pitchFamily="34" charset="0"/>
                <a:cs typeface="Times New Roman" panose="02020603050405020304" pitchFamily="18" charset="0"/>
              </a:rPr>
              <a:t>Ξένον</a:t>
            </a:r>
            <a:r>
              <a:rPr lang="el-GR" sz="25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 (foreign)</a:t>
            </a:r>
            <a:r>
              <a:rPr lang="el-GR" sz="2500" b="1" dirty="0">
                <a:effectLst/>
                <a:latin typeface="Times New Roman" panose="02020603050405020304" pitchFamily="18" charset="0"/>
                <a:ea typeface="Calibri" panose="020F0502020204030204" pitchFamily="34" charset="0"/>
                <a:cs typeface="Times New Roman" panose="02020603050405020304" pitchFamily="18" charset="0"/>
              </a:rPr>
              <a:t> – Ξένων</a:t>
            </a: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 (strangers)</a:t>
            </a:r>
            <a:r>
              <a:rPr lang="el-GR" sz="2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baseline="30000" dirty="0">
                <a:effectLst/>
                <a:latin typeface="Times New Roman" panose="02020603050405020304" pitchFamily="18" charset="0"/>
                <a:ea typeface="Calibri" panose="020F0502020204030204" pitchFamily="34" charset="0"/>
                <a:cs typeface="Times New Roman" panose="02020603050405020304" pitchFamily="18" charset="0"/>
              </a:rPr>
              <a:t>&lt; </a:t>
            </a:r>
            <a:r>
              <a:rPr lang="en-US" sz="2500" b="1" i="0" u="none" strike="noStrike" baseline="0" dirty="0">
                <a:latin typeface="Times New Roman" panose="02020603050405020304" pitchFamily="18" charset="0"/>
                <a:cs typeface="Times New Roman" panose="02020603050405020304" pitchFamily="18" charset="0"/>
              </a:rPr>
              <a:t>Matthew </a:t>
            </a:r>
            <a:r>
              <a:rPr lang="en-US" sz="2500" b="1" dirty="0">
                <a:latin typeface="Times New Roman" panose="02020603050405020304" pitchFamily="18" charset="0"/>
                <a:cs typeface="Times New Roman" panose="02020603050405020304" pitchFamily="18" charset="0"/>
              </a:rPr>
              <a:t>21:43 (</a:t>
            </a:r>
            <a:r>
              <a:rPr lang="en-US" sz="2500" b="1" kern="0" dirty="0">
                <a:effectLst/>
                <a:latin typeface="Times New Roman" panose="02020603050405020304" pitchFamily="18" charset="0"/>
                <a:ea typeface="Calibri" panose="020F0502020204030204" pitchFamily="34" charset="0"/>
                <a:cs typeface="Times New Roman" panose="02020603050405020304" pitchFamily="18" charset="0"/>
              </a:rPr>
              <a:t>NAU)</a:t>
            </a:r>
            <a:r>
              <a:rPr lang="en-US" sz="2500" b="1" dirty="0">
                <a:latin typeface="Times New Roman" panose="02020603050405020304" pitchFamily="18" charset="0"/>
                <a:cs typeface="Times New Roman" panose="02020603050405020304" pitchFamily="18" charset="0"/>
              </a:rPr>
              <a:t> </a:t>
            </a:r>
          </a:p>
          <a:p>
            <a:pPr marL="0" indent="0" algn="just">
              <a:lnSpc>
                <a:spcPct val="120000"/>
              </a:lnSpc>
              <a:buNone/>
            </a:pPr>
            <a:r>
              <a:rPr lang="en-US" sz="2500" b="1" kern="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"Therefore I say to you, the kingdom of God will be taken away from you and given to a people, producing the fruit of it".</a:t>
            </a:r>
            <a:endParaRPr lang="el-GR" sz="2500" b="1" kern="50" dirty="0">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p>
            <a:pPr algn="just"/>
            <a:r>
              <a:rPr lang="en-US" sz="2500" b="1" dirty="0">
                <a:latin typeface="Times New Roman" panose="02020603050405020304" pitchFamily="18" charset="0"/>
                <a:ea typeface="Times New Roman" panose="02020603050405020304" pitchFamily="18" charset="0"/>
                <a:cs typeface="Times New Roman" panose="02020603050405020304" pitchFamily="18" charset="0"/>
              </a:rPr>
              <a:t>Christians are strangers in this world, for God has given them a new home in heaven (Heb. 11:15-16; Eph. 2:6; Phil. 3:20). In legal terms, they belong to the city of God (Heb. 11:10,16; 12:22-23). Formerly outlaws, they now have civil rights there (Eph. 2:19). They are thus aliens in the world (Jn. 15:19; 17:14, 16). They live as sheep among wolves (Mt. 10:16).</a:t>
            </a:r>
            <a:r>
              <a:rPr lang="el-GR" sz="2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The world is offended by them (1 Pet. 4:4). They can only live there as aliens  (2:11). In the apostolic fathers,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Diog</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5.5 stresses this point forcefully, and cf.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Hermas</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Similitudes 1.1; 2 Clem. 5.1.</a:t>
            </a:r>
            <a:endParaRPr lang="el-GR" sz="2500" b="1" dirty="0">
              <a:latin typeface="Times New Roman" panose="02020603050405020304" pitchFamily="18" charset="0"/>
              <a:cs typeface="Times New Roman" panose="02020603050405020304" pitchFamily="18" charset="0"/>
            </a:endParaRPr>
          </a:p>
          <a:p>
            <a:pPr algn="just"/>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xénos</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[foreigner, stranger, guest], </a:t>
            </a:r>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xenía</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[hospitality, affability, guestroom], </a:t>
            </a:r>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xenízō</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[to surprise, entertain], </a:t>
            </a:r>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xenodochéō</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[to show hospitality], philoxenia [hospitality], </a:t>
            </a:r>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philóxenos</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[host, hospitable]</a:t>
            </a:r>
            <a:endParaRPr lang="el-GR"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sz="1100" dirty="0"/>
          </a:p>
        </p:txBody>
      </p:sp>
    </p:spTree>
    <p:extLst>
      <p:ext uri="{BB962C8B-B14F-4D97-AF65-F5344CB8AC3E}">
        <p14:creationId xmlns:p14="http://schemas.microsoft.com/office/powerpoint/2010/main" val="400534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7F66D6-5C34-490A-EAA2-EB16CCC29329}"/>
              </a:ext>
            </a:extLst>
          </p:cNvPr>
          <p:cNvSpPr>
            <a:spLocks noGrp="1"/>
          </p:cNvSpPr>
          <p:nvPr>
            <p:ph type="title"/>
          </p:nvPr>
        </p:nvSpPr>
        <p:spPr>
          <a:xfrm>
            <a:off x="0" y="399495"/>
            <a:ext cx="12191999" cy="6001305"/>
          </a:xfrm>
          <a:solidFill>
            <a:schemeClr val="accent1">
              <a:lumMod val="20000"/>
              <a:lumOff val="80000"/>
            </a:schemeClr>
          </a:solidFill>
        </p:spPr>
        <p:txBody>
          <a:bodyPr/>
          <a:lstStyle/>
          <a:p>
            <a:pPr algn="ctr"/>
            <a:r>
              <a:rPr lang="en-US" b="1" dirty="0">
                <a:latin typeface="Times New Roman" panose="02020603050405020304" pitchFamily="18" charset="0"/>
                <a:cs typeface="Times New Roman" panose="02020603050405020304" pitchFamily="18" charset="0"/>
              </a:rPr>
              <a:t>3. The PARADOXON in the Worship of the Eastern Church</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04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A703A-026E-124D-6868-0FB186BBEFCF}"/>
              </a:ext>
            </a:extLst>
          </p:cNvPr>
          <p:cNvSpPr>
            <a:spLocks noGrp="1"/>
          </p:cNvSpPr>
          <p:nvPr>
            <p:ph type="title"/>
          </p:nvPr>
        </p:nvSpPr>
        <p:spPr>
          <a:xfrm>
            <a:off x="4403322" y="365125"/>
            <a:ext cx="7557857" cy="709073"/>
          </a:xfrm>
          <a:solidFill>
            <a:schemeClr val="accent1">
              <a:lumMod val="40000"/>
              <a:lumOff val="60000"/>
            </a:schemeClr>
          </a:solidFill>
        </p:spPr>
        <p:txBody>
          <a:bodyPr>
            <a:normAutofit/>
          </a:bodyPr>
          <a:lstStyle/>
          <a:p>
            <a:pPr algn="ctr"/>
            <a:r>
              <a:rPr lang="en-US" sz="3600" b="1" kern="50" dirty="0">
                <a:solidFill>
                  <a:srgbClr val="0E101A"/>
                </a:solidFill>
                <a:latin typeface="Times New Roman" panose="02020603050405020304" pitchFamily="18" charset="0"/>
                <a:ea typeface="SimSun" panose="02010600030101010101" pitchFamily="2" charset="-122"/>
                <a:cs typeface="Times New Roman" panose="02020603050405020304" pitchFamily="18" charset="0"/>
              </a:rPr>
              <a:t>THE PARADOXON </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70B89261-967E-6437-413A-3D1E2A11287D}"/>
              </a:ext>
            </a:extLst>
          </p:cNvPr>
          <p:cNvSpPr>
            <a:spLocks noGrp="1"/>
          </p:cNvSpPr>
          <p:nvPr>
            <p:ph sz="half" idx="1"/>
          </p:nvPr>
        </p:nvSpPr>
        <p:spPr>
          <a:xfrm>
            <a:off x="4403323" y="1269506"/>
            <a:ext cx="3542185" cy="5495277"/>
          </a:xfrm>
          <a:solidFill>
            <a:schemeClr val="accent1">
              <a:lumMod val="40000"/>
              <a:lumOff val="60000"/>
            </a:schemeClr>
          </a:solidFill>
        </p:spPr>
        <p:txBody>
          <a:bodyPr>
            <a:normAutofit/>
          </a:bodyPr>
          <a:lstStyle/>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first Christian communities saw the face of the Crucified in every "other" person, regardless of whether he was a foreigner or a barbarian.</a:t>
            </a:r>
            <a:endParaRPr lang="el-GR" sz="2400" b="1" dirty="0">
              <a:latin typeface="Times New Roman" panose="02020603050405020304" pitchFamily="18" charset="0"/>
              <a:cs typeface="Times New Roman" panose="02020603050405020304" pitchFamily="18" charset="0"/>
            </a:endParaRPr>
          </a:p>
        </p:txBody>
      </p:sp>
      <p:sp>
        <p:nvSpPr>
          <p:cNvPr id="4" name="Θέση περιεχομένου 3">
            <a:extLst>
              <a:ext uri="{FF2B5EF4-FFF2-40B4-BE49-F238E27FC236}">
                <a16:creationId xmlns:a16="http://schemas.microsoft.com/office/drawing/2014/main" id="{28B5F19A-FCF2-B917-F50B-2928FAD6C0D0}"/>
              </a:ext>
            </a:extLst>
          </p:cNvPr>
          <p:cNvSpPr>
            <a:spLocks noGrp="1"/>
          </p:cNvSpPr>
          <p:nvPr>
            <p:ph sz="half" idx="2"/>
          </p:nvPr>
        </p:nvSpPr>
        <p:spPr>
          <a:xfrm>
            <a:off x="8637965" y="1269505"/>
            <a:ext cx="3323215" cy="5495277"/>
          </a:xfrm>
          <a:solidFill>
            <a:schemeClr val="accent1">
              <a:lumMod val="40000"/>
              <a:lumOff val="60000"/>
            </a:schemeClr>
          </a:solidFill>
        </p:spPr>
        <p:txBody>
          <a:bodyPr>
            <a:noAutofit/>
          </a:bodyPr>
          <a:lstStyle/>
          <a:p>
            <a:pPr marL="0" indent="0" algn="just">
              <a:buNone/>
            </a:pPr>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In the 6th century, on the occasion of the wars against the Persians, the very popular hymn "Save, O Lord, the people [....] victorious over the kingdom against the barbarians" is established.</a:t>
            </a:r>
            <a:endParaRPr lang="el-GR"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DD4D10D-05A8-F2F0-1BFF-4D9D08B2F7C6}"/>
              </a:ext>
            </a:extLst>
          </p:cNvPr>
          <p:cNvSpPr txBox="1"/>
          <p:nvPr/>
        </p:nvSpPr>
        <p:spPr>
          <a:xfrm flipH="1">
            <a:off x="8194088" y="2305520"/>
            <a:ext cx="257454" cy="830997"/>
          </a:xfrm>
          <a:prstGeom prst="rect">
            <a:avLst/>
          </a:prstGeom>
          <a:noFill/>
        </p:spPr>
        <p:txBody>
          <a:bodyPr wrap="square">
            <a:spAutoFit/>
          </a:bodyPr>
          <a:lstStyle/>
          <a:p>
            <a:pPr algn="ctr"/>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sz="4800" dirty="0">
              <a:effectLst>
                <a:outerShdw blurRad="38100" dist="38100" dir="2700000" algn="tl">
                  <a:srgbClr val="000000">
                    <a:alpha val="43137"/>
                  </a:srgbClr>
                </a:outerShdw>
              </a:effectLst>
            </a:endParaRPr>
          </a:p>
        </p:txBody>
      </p:sp>
      <p:pic>
        <p:nvPicPr>
          <p:cNvPr id="9" name="Εικόνα 8" descr="Εικόνα που περιέχει φύση, ουρανός, σύννεφα, σύννεφο&#10;&#10;Περιγραφή που δημιουργήθηκε αυτόματα">
            <a:extLst>
              <a:ext uri="{FF2B5EF4-FFF2-40B4-BE49-F238E27FC236}">
                <a16:creationId xmlns:a16="http://schemas.microsoft.com/office/drawing/2014/main" id="{C939D4E4-F43E-9911-DDC8-89D41D87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492101" cy="6857999"/>
          </a:xfrm>
          <a:prstGeom prst="rect">
            <a:avLst/>
          </a:prstGeom>
        </p:spPr>
      </p:pic>
    </p:spTree>
    <p:extLst>
      <p:ext uri="{BB962C8B-B14F-4D97-AF65-F5344CB8AC3E}">
        <p14:creationId xmlns:p14="http://schemas.microsoft.com/office/powerpoint/2010/main" val="186687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ουρανός, δέντρο, σύννεφο, εξωτερικός χώρος/ύπαιθρος&#10;&#10;Περιγραφή που δημιουργήθηκε αυτόματα">
            <a:extLst>
              <a:ext uri="{FF2B5EF4-FFF2-40B4-BE49-F238E27FC236}">
                <a16:creationId xmlns:a16="http://schemas.microsoft.com/office/drawing/2014/main" id="{16A17315-D5EA-4BDA-7D01-8F991BF0CC02}"/>
              </a:ext>
            </a:extLst>
          </p:cNvPr>
          <p:cNvPicPr>
            <a:picLocks noChangeAspect="1"/>
          </p:cNvPicPr>
          <p:nvPr/>
        </p:nvPicPr>
        <p:blipFill rotWithShape="1">
          <a:blip r:embed="rId2">
            <a:extLst>
              <a:ext uri="{28A0092B-C50C-407E-A947-70E740481C1C}">
                <a14:useLocalDpi xmlns:a14="http://schemas.microsoft.com/office/drawing/2010/main" val="0"/>
              </a:ext>
            </a:extLst>
          </a:blip>
          <a:srcRect l="10308" r="10380"/>
          <a:stretch/>
        </p:blipFill>
        <p:spPr>
          <a:xfrm>
            <a:off x="6763968" y="-541538"/>
            <a:ext cx="5428032" cy="7399527"/>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412B7B7-B341-54CB-3B95-E3A7C2BB029A}"/>
              </a:ext>
            </a:extLst>
          </p:cNvPr>
          <p:cNvSpPr>
            <a:spLocks noGrp="1"/>
          </p:cNvSpPr>
          <p:nvPr>
            <p:ph type="title"/>
          </p:nvPr>
        </p:nvSpPr>
        <p:spPr>
          <a:xfrm>
            <a:off x="838200" y="365125"/>
            <a:ext cx="5855563" cy="1863170"/>
          </a:xfrm>
        </p:spPr>
        <p:txBody>
          <a:bodyPr>
            <a:normAutofit/>
          </a:bodyPr>
          <a:lstStyle/>
          <a:p>
            <a:pPr algn="ctr"/>
            <a:r>
              <a:rPr lang="en-US" sz="3200" b="1" dirty="0">
                <a:latin typeface="Times New Roman" panose="02020603050405020304" pitchFamily="18" charset="0"/>
                <a:ea typeface="Calibri" panose="020F0502020204030204" pitchFamily="34" charset="0"/>
                <a:cs typeface="Times New Roman" panose="02020603050405020304" pitchFamily="18" charset="0"/>
              </a:rPr>
              <a:t>Give me this Stranger</a:t>
            </a:r>
            <a:r>
              <a:rPr lang="el-GR" sz="3200" b="1" dirty="0">
                <a:latin typeface="Times New Roman" panose="02020603050405020304" pitchFamily="18" charset="0"/>
                <a:ea typeface="Calibri" panose="020F0502020204030204" pitchFamily="34" charset="0"/>
                <a:cs typeface="Times New Roman" panose="02020603050405020304" pitchFamily="18" charset="0"/>
              </a:rPr>
              <a:t> </a:t>
            </a:r>
            <a:br>
              <a:rPr lang="el-GR" sz="3100" b="1" dirty="0">
                <a:latin typeface="Times New Roman" panose="02020603050405020304" pitchFamily="18" charset="0"/>
                <a:ea typeface="Calibri" panose="020F0502020204030204" pitchFamily="34" charset="0"/>
                <a:cs typeface="Times New Roman" panose="02020603050405020304" pitchFamily="18" charset="0"/>
              </a:rPr>
            </a:br>
            <a:br>
              <a:rPr lang="el-GR" sz="3100" b="1" dirty="0">
                <a:effectLst/>
                <a:latin typeface="Times New Roman" panose="02020603050405020304" pitchFamily="18" charset="0"/>
                <a:ea typeface="Calibri" panose="020F0502020204030204" pitchFamily="34" charset="0"/>
                <a:cs typeface="Times New Roman" panose="02020603050405020304" pitchFamily="18" charset="0"/>
              </a:rPr>
            </a:br>
            <a:br>
              <a:rPr lang="el-GR" sz="3100" b="1" dirty="0">
                <a:latin typeface="Times New Roman" panose="02020603050405020304" pitchFamily="18" charset="0"/>
                <a:ea typeface="Calibri" panose="020F0502020204030204" pitchFamily="34" charset="0"/>
                <a:cs typeface="Times New Roman" panose="02020603050405020304" pitchFamily="18" charset="0"/>
              </a:rPr>
            </a:br>
            <a:endParaRPr lang="el-GR" sz="3100"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1D3593C-0CBD-1460-A034-FD4A07F1B536}"/>
              </a:ext>
            </a:extLst>
          </p:cNvPr>
          <p:cNvSpPr>
            <a:spLocks noGrp="1"/>
          </p:cNvSpPr>
          <p:nvPr>
            <p:ph idx="1"/>
          </p:nvPr>
        </p:nvSpPr>
        <p:spPr>
          <a:xfrm>
            <a:off x="145915" y="1070042"/>
            <a:ext cx="6618052" cy="5787947"/>
          </a:xfrm>
        </p:spPr>
        <p:txBody>
          <a:bodyPr>
            <a:noAutofit/>
          </a:bodyPr>
          <a:lstStyle/>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Having seen the sun hiding its rays</a:t>
            </a:r>
            <a:r>
              <a:rPr lang="el-GR"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and the curtain of the temple torn apart, after the death of the Savior</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solidFill>
                  <a:srgbClr val="990033"/>
                </a:solidFill>
                <a:latin typeface="Times New Roman" panose="02020603050405020304" pitchFamily="18" charset="0"/>
                <a:ea typeface="Calibri" panose="020F0502020204030204" pitchFamily="34" charset="0"/>
                <a:cs typeface="Times New Roman" panose="02020603050405020304" pitchFamily="18" charset="0"/>
              </a:rPr>
              <a:t>Joseph (of Arimathea) came to Pilatus, and he is begging him with these words:</a:t>
            </a:r>
            <a:endParaRPr lang="el-GR" sz="1800" b="1" dirty="0">
              <a:solidFill>
                <a:srgbClr val="990033"/>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 me this stranger, who has been a stranger since He was a baby</a:t>
            </a:r>
            <a:endParaRPr lang="el-GR"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 me this stranger, whom His compatriots, hating Him, killed Him as if He w</a:t>
            </a:r>
            <a:r>
              <a:rPr lang="en-US" sz="1800" b="1" dirty="0">
                <a:latin typeface="Times New Roman" panose="02020603050405020304" pitchFamily="18" charset="0"/>
                <a:ea typeface="Calibri" panose="020F0502020204030204" pitchFamily="34" charset="0"/>
                <a:cs typeface="Times New Roman" panose="02020603050405020304" pitchFamily="18" charset="0"/>
              </a:rPr>
              <a:t>as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 stranger</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 me this stranger, whose strange death surprises me</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 me this stranger, who knew how to welcome poor people and strangers</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 me this stranger, whom Jews, out of envy, estranged </a:t>
            </a:r>
            <a:r>
              <a:rPr lang="en-US" sz="1800" b="1" dirty="0">
                <a:latin typeface="Times New Roman" panose="02020603050405020304" pitchFamily="18" charset="0"/>
                <a:ea typeface="Calibri" panose="020F0502020204030204" pitchFamily="34" charset="0"/>
                <a:cs typeface="Times New Roman" panose="02020603050405020304" pitchFamily="18" charset="0"/>
              </a:rPr>
              <a:t>from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this world</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 me this stranger, so that I hide Him in a tomb, since as a stranger He had no place where He could lay His head onto</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34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BBBF364-20CE-F1B4-4630-941EEBB581D9}"/>
              </a:ext>
            </a:extLst>
          </p:cNvPr>
          <p:cNvSpPr>
            <a:spLocks noGrp="1"/>
          </p:cNvSpPr>
          <p:nvPr>
            <p:ph type="title"/>
          </p:nvPr>
        </p:nvSpPr>
        <p:spPr>
          <a:xfrm>
            <a:off x="836679" y="457201"/>
            <a:ext cx="6002110" cy="876300"/>
          </a:xfrm>
        </p:spPr>
        <p:txBody>
          <a:bodyPr>
            <a:normAutofit/>
          </a:bodyPr>
          <a:lstStyle/>
          <a:p>
            <a:r>
              <a:rPr lang="en-US" sz="4000" b="1" dirty="0">
                <a:latin typeface="Times New Roman" panose="02020603050405020304" pitchFamily="18" charset="0"/>
                <a:ea typeface="Calibri" panose="020F0502020204030204" pitchFamily="34" charset="0"/>
                <a:cs typeface="Times New Roman" panose="02020603050405020304" pitchFamily="18" charset="0"/>
              </a:rPr>
              <a:t>Give me this Stranger</a:t>
            </a:r>
            <a:endParaRPr lang="el-GR" sz="4000"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DE3BF0F-C2ED-0318-4D5E-654F61D3906F}"/>
              </a:ext>
            </a:extLst>
          </p:cNvPr>
          <p:cNvSpPr>
            <a:spLocks noGrp="1"/>
          </p:cNvSpPr>
          <p:nvPr>
            <p:ph idx="1"/>
          </p:nvPr>
        </p:nvSpPr>
        <p:spPr>
          <a:xfrm>
            <a:off x="239697" y="1581150"/>
            <a:ext cx="6599093" cy="4552951"/>
          </a:xfrm>
        </p:spPr>
        <p:txBody>
          <a:bodyPr>
            <a:noAutofit/>
          </a:bodyPr>
          <a:lstStyle/>
          <a:p>
            <a:pPr algn="just">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whom His Mother, having seen Him dead, was moaning saying:</a:t>
            </a:r>
            <a:endParaRPr lang="el-GR"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400" b="1" i="1" dirty="0">
                <a:latin typeface="Times New Roman" panose="02020603050405020304" pitchFamily="18" charset="0"/>
                <a:ea typeface="Calibri" panose="020F0502020204030204" pitchFamily="34" charset="0"/>
                <a:cs typeface="Times New Roman" panose="02020603050405020304" pitchFamily="18" charset="0"/>
              </a:rPr>
              <a:t>“Oh, my Son and my God, even if my entrails are consumed by pain,</a:t>
            </a:r>
            <a:r>
              <a:rPr lang="el-GR"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even if my heart is shaking seeing you dead,</a:t>
            </a:r>
            <a:r>
              <a:rPr lang="el-GR"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I glorify you, hoping for your resurrection’’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Aft>
                <a:spcPts val="800"/>
              </a:spcAft>
              <a:buNone/>
            </a:pPr>
            <a:r>
              <a:rPr lang="en-US" sz="2400" b="1" dirty="0">
                <a:solidFill>
                  <a:srgbClr val="990033"/>
                </a:solidFill>
                <a:latin typeface="Times New Roman" panose="02020603050405020304" pitchFamily="18" charset="0"/>
                <a:cs typeface="Times New Roman" panose="02020603050405020304" pitchFamily="18" charset="0"/>
              </a:rPr>
              <a:t>And with these words, having convinced Pilatus, the revered man, he takes the body of the Savior, which he wraps with awe in a sheet and smears with perfume</a:t>
            </a:r>
            <a:r>
              <a:rPr lang="el-GR" sz="2400" b="1" dirty="0">
                <a:solidFill>
                  <a:srgbClr val="990033"/>
                </a:solidFill>
                <a:latin typeface="Times New Roman" panose="02020603050405020304" pitchFamily="18" charset="0"/>
                <a:cs typeface="Times New Roman" panose="02020603050405020304" pitchFamily="18" charset="0"/>
              </a:rPr>
              <a:t> </a:t>
            </a:r>
            <a:r>
              <a:rPr lang="en-US" sz="2400" b="1" dirty="0">
                <a:solidFill>
                  <a:srgbClr val="990033"/>
                </a:solidFill>
                <a:latin typeface="Times New Roman" panose="02020603050405020304" pitchFamily="18" charset="0"/>
                <a:cs typeface="Times New Roman" panose="02020603050405020304" pitchFamily="18" charset="0"/>
              </a:rPr>
              <a:t>before laying it in the tomb.</a:t>
            </a:r>
            <a:endParaRPr lang="el-GR" sz="2400" b="1" dirty="0">
              <a:solidFill>
                <a:srgbClr val="990033"/>
              </a:solidFill>
              <a:latin typeface="Times New Roman" panose="02020603050405020304" pitchFamily="18" charset="0"/>
              <a:cs typeface="Times New Roman" panose="02020603050405020304" pitchFamily="18" charset="0"/>
            </a:endParaRPr>
          </a:p>
          <a:p>
            <a:pPr marL="0" indent="0" algn="ctr">
              <a:spcAft>
                <a:spcPts val="800"/>
              </a:spcAft>
              <a:buNone/>
            </a:pPr>
            <a:r>
              <a:rPr lang="en-US" b="1" dirty="0">
                <a:solidFill>
                  <a:srgbClr val="990033"/>
                </a:solidFill>
                <a:latin typeface="Times New Roman" panose="02020603050405020304" pitchFamily="18" charset="0"/>
                <a:ea typeface="Calibri" panose="020F0502020204030204" pitchFamily="34" charset="0"/>
                <a:cs typeface="Times New Roman" panose="02020603050405020304" pitchFamily="18" charset="0"/>
              </a:rPr>
              <a:t>He,</a:t>
            </a:r>
            <a:r>
              <a:rPr lang="en-US" b="1" dirty="0">
                <a:solidFill>
                  <a:srgbClr val="990033"/>
                </a:solidFill>
                <a:latin typeface="Times New Roman" panose="02020603050405020304" pitchFamily="18" charset="0"/>
                <a:cs typeface="Times New Roman" panose="02020603050405020304" pitchFamily="18" charset="0"/>
              </a:rPr>
              <a:t> who has offered everyone eternal life and His great blessings</a:t>
            </a:r>
            <a:r>
              <a:rPr lang="en-US" b="1" dirty="0">
                <a:solidFill>
                  <a:srgbClr val="990033"/>
                </a:solidFill>
                <a:latin typeface="Times New Roman" panose="02020603050405020304" pitchFamily="18" charset="0"/>
                <a:ea typeface="Calibri" panose="020F0502020204030204" pitchFamily="34" charset="0"/>
                <a:cs typeface="Times New Roman" panose="02020603050405020304" pitchFamily="18" charset="0"/>
              </a:rPr>
              <a:t>.</a:t>
            </a:r>
            <a:endParaRPr lang="el-GR" b="1" dirty="0">
              <a:solidFill>
                <a:srgbClr val="990033"/>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Εικόνα 4" descr="Εικόνα που περιέχει ουρανός, δέντρο, σύννεφο, εξωτερικός χώρος/ύπαιθρος">
            <a:extLst>
              <a:ext uri="{FF2B5EF4-FFF2-40B4-BE49-F238E27FC236}">
                <a16:creationId xmlns:a16="http://schemas.microsoft.com/office/drawing/2014/main" id="{D971840F-7C7D-67D7-33C8-6E865B7F94F6}"/>
              </a:ext>
            </a:extLst>
          </p:cNvPr>
          <p:cNvPicPr>
            <a:picLocks noChangeAspect="1"/>
          </p:cNvPicPr>
          <p:nvPr/>
        </p:nvPicPr>
        <p:blipFill rotWithShape="1">
          <a:blip r:embed="rId2">
            <a:extLst>
              <a:ext uri="{28A0092B-C50C-407E-A947-70E740481C1C}">
                <a14:useLocalDpi xmlns:a14="http://schemas.microsoft.com/office/drawing/2010/main" val="0"/>
              </a:ext>
            </a:extLst>
          </a:blip>
          <a:srcRect l="29489" r="29561"/>
          <a:stretch/>
        </p:blipFill>
        <p:spPr>
          <a:xfrm>
            <a:off x="7057748" y="-550416"/>
            <a:ext cx="5131203" cy="7408416"/>
          </a:xfrm>
          <a:prstGeom prst="rect">
            <a:avLst/>
          </a:prstGeom>
          <a:effectLst/>
        </p:spPr>
      </p:pic>
    </p:spTree>
    <p:extLst>
      <p:ext uri="{BB962C8B-B14F-4D97-AF65-F5344CB8AC3E}">
        <p14:creationId xmlns:p14="http://schemas.microsoft.com/office/powerpoint/2010/main" val="392408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1BBD23-4AF6-1875-F0E6-56E6504C7B52}"/>
              </a:ext>
            </a:extLst>
          </p:cNvPr>
          <p:cNvSpPr txBox="1"/>
          <p:nvPr/>
        </p:nvSpPr>
        <p:spPr>
          <a:xfrm>
            <a:off x="0" y="1136342"/>
            <a:ext cx="12192001" cy="3949799"/>
          </a:xfrm>
          <a:prstGeom prst="rect">
            <a:avLst/>
          </a:prstGeom>
          <a:solidFill>
            <a:schemeClr val="accent2">
              <a:lumMod val="40000"/>
              <a:lumOff val="60000"/>
            </a:schemeClr>
          </a:solidFill>
        </p:spPr>
        <p:txBody>
          <a:bodyPr wrap="square">
            <a:spAutoFit/>
          </a:bodyPr>
          <a:lstStyle/>
          <a:p>
            <a:pPr>
              <a:spcAft>
                <a:spcPts val="800"/>
              </a:spcAft>
            </a:pPr>
            <a:r>
              <a:rPr lang="en-US" sz="3200" b="1" kern="50" dirty="0">
                <a:latin typeface="Times New Roman" panose="02020603050405020304" pitchFamily="18" charset="0"/>
                <a:ea typeface="SimSun" panose="02010600030101010101" pitchFamily="2" charset="-122"/>
              </a:rPr>
              <a:t>a. C</a:t>
            </a:r>
            <a:r>
              <a:rPr lang="en-US" sz="3200" b="1" kern="50" dirty="0">
                <a:effectLst/>
                <a:latin typeface="Times New Roman" panose="02020603050405020304" pitchFamily="18" charset="0"/>
                <a:ea typeface="SimSun" panose="02010600030101010101" pitchFamily="2" charset="-122"/>
              </a:rPr>
              <a:t>haracteristic passages of the Gospel</a:t>
            </a:r>
          </a:p>
          <a:p>
            <a:pPr>
              <a:spcAft>
                <a:spcPts val="800"/>
              </a:spcAft>
            </a:pPr>
            <a:endParaRPr lang="en-US" sz="3200" b="1" kern="50" dirty="0">
              <a:effectLst/>
              <a:latin typeface="Times New Roman" panose="02020603050405020304" pitchFamily="18" charset="0"/>
              <a:ea typeface="SimSun" panose="02010600030101010101" pitchFamily="2" charset="-122"/>
            </a:endParaRPr>
          </a:p>
          <a:p>
            <a:pPr>
              <a:spcAft>
                <a:spcPts val="800"/>
              </a:spcAft>
            </a:pPr>
            <a:r>
              <a:rPr lang="en-US" sz="3200" b="1" kern="50" dirty="0">
                <a:latin typeface="Times New Roman" panose="02020603050405020304" pitchFamily="18" charset="0"/>
                <a:ea typeface="SimSun" panose="02010600030101010101" pitchFamily="2" charset="-122"/>
              </a:rPr>
              <a:t>b. T</a:t>
            </a:r>
            <a:r>
              <a:rPr lang="en-US" sz="3200" b="1" kern="50" dirty="0">
                <a:effectLst/>
                <a:latin typeface="Times New Roman" panose="02020603050405020304" pitchFamily="18" charset="0"/>
                <a:ea typeface="SimSun" panose="02010600030101010101" pitchFamily="2" charset="-122"/>
              </a:rPr>
              <a:t>he treatment of the foreigner -</a:t>
            </a:r>
            <a:r>
              <a:rPr lang="el-GR" sz="3200" b="1" kern="50" dirty="0">
                <a:effectLst/>
                <a:latin typeface="Times New Roman" panose="02020603050405020304" pitchFamily="18" charset="0"/>
                <a:ea typeface="SimSun" panose="02010600030101010101" pitchFamily="2" charset="-122"/>
              </a:rPr>
              <a:t>ΧΕΝΟΣ</a:t>
            </a:r>
            <a:r>
              <a:rPr lang="en-US" sz="3200" b="1" kern="50" dirty="0">
                <a:effectLst/>
                <a:latin typeface="Times New Roman" panose="02020603050405020304" pitchFamily="18" charset="0"/>
                <a:ea typeface="SimSun" panose="02010600030101010101" pitchFamily="2" charset="-122"/>
              </a:rPr>
              <a:t> as opposed to the barbarian in the Roman Empire</a:t>
            </a:r>
          </a:p>
          <a:p>
            <a:pPr>
              <a:spcAft>
                <a:spcPts val="800"/>
              </a:spcAft>
            </a:pPr>
            <a:endParaRPr lang="en-US" sz="3200" b="1" kern="50" dirty="0">
              <a:effectLst/>
              <a:latin typeface="Times New Roman" panose="02020603050405020304" pitchFamily="18" charset="0"/>
              <a:ea typeface="SimSun" panose="02010600030101010101" pitchFamily="2" charset="-122"/>
            </a:endParaRPr>
          </a:p>
          <a:p>
            <a:pPr>
              <a:spcAft>
                <a:spcPts val="800"/>
              </a:spcAft>
            </a:pPr>
            <a:r>
              <a:rPr lang="en-US" sz="3200" b="1" kern="50" dirty="0">
                <a:latin typeface="Times New Roman" panose="02020603050405020304" pitchFamily="18" charset="0"/>
                <a:ea typeface="SimSun" panose="02010600030101010101" pitchFamily="2" charset="-122"/>
              </a:rPr>
              <a:t>c. H</a:t>
            </a:r>
            <a:r>
              <a:rPr lang="en-US" sz="3200" b="1" kern="50" dirty="0">
                <a:effectLst/>
                <a:latin typeface="Times New Roman" panose="02020603050405020304" pitchFamily="18" charset="0"/>
                <a:ea typeface="SimSun" panose="02010600030101010101" pitchFamily="2" charset="-122"/>
              </a:rPr>
              <a:t>ow New Rome ultimately addressed the "foreigner-barbarian" dichotomy in texts of worship popular to this day</a:t>
            </a:r>
            <a:endParaRPr lang="el-GR" sz="32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64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AADA5E-2550-16AC-C0C3-153623362936}"/>
              </a:ext>
            </a:extLst>
          </p:cNvPr>
          <p:cNvSpPr>
            <a:spLocks noGrp="1"/>
          </p:cNvSpPr>
          <p:nvPr>
            <p:ph type="title"/>
          </p:nvPr>
        </p:nvSpPr>
        <p:spPr>
          <a:xfrm>
            <a:off x="-1" y="603682"/>
            <a:ext cx="12192001" cy="5655075"/>
          </a:xfrm>
          <a:solidFill>
            <a:schemeClr val="accent1">
              <a:lumMod val="20000"/>
              <a:lumOff val="80000"/>
            </a:schemeClr>
          </a:solidFill>
        </p:spPr>
        <p:txBody>
          <a:bodyPr>
            <a:normAutofit/>
          </a:bodyPr>
          <a:lstStyle/>
          <a:p>
            <a:pPr algn="ctr"/>
            <a:r>
              <a:rPr lang="en-US" b="1" dirty="0">
                <a:latin typeface="Times New Roman" panose="02020603050405020304" pitchFamily="18" charset="0"/>
                <a:cs typeface="Times New Roman" panose="02020603050405020304" pitchFamily="18" charset="0"/>
              </a:rPr>
              <a:t>1</a:t>
            </a:r>
            <a:r>
              <a:rPr lang="en-US" dirty="0"/>
              <a:t>.   </a:t>
            </a:r>
            <a:r>
              <a:rPr lang="en-US" b="1" dirty="0">
                <a:latin typeface="Times New Roman" panose="02020603050405020304" pitchFamily="18" charset="0"/>
                <a:cs typeface="Times New Roman" panose="02020603050405020304" pitchFamily="18" charset="0"/>
              </a:rPr>
              <a:t>Matthew as the “Gospel of the Immigrant”</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45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CB1199D-7AD5-6774-9889-0B3CB91A76B0}"/>
              </a:ext>
            </a:extLst>
          </p:cNvPr>
          <p:cNvSpPr>
            <a:spLocks noGrp="1"/>
          </p:cNvSpPr>
          <p:nvPr>
            <p:ph type="title"/>
          </p:nvPr>
        </p:nvSpPr>
        <p:spPr>
          <a:xfrm>
            <a:off x="6439272" y="365125"/>
            <a:ext cx="5671664" cy="735705"/>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The Messiah - Emmanuel as Refugee</a:t>
            </a:r>
            <a:endParaRPr lang="el-GR" sz="4000" b="1" dirty="0">
              <a:latin typeface="Times New Roman" panose="02020603050405020304" pitchFamily="18" charset="0"/>
              <a:cs typeface="Times New Roman" panose="02020603050405020304" pitchFamily="18" charset="0"/>
            </a:endParaRPr>
          </a:p>
        </p:txBody>
      </p:sp>
      <p:pic>
        <p:nvPicPr>
          <p:cNvPr id="5" name="Εικόνα 4" descr="Εικόνα που περιέχει σύννεφο, φύση, σύννεφα, ουρανός&#10;&#10;Περιγραφή που δημιουργήθηκε αυτόματα">
            <a:extLst>
              <a:ext uri="{FF2B5EF4-FFF2-40B4-BE49-F238E27FC236}">
                <a16:creationId xmlns:a16="http://schemas.microsoft.com/office/drawing/2014/main" id="{8EA87E12-7CF6-95AF-A8AD-B448400AA069}"/>
              </a:ext>
            </a:extLst>
          </p:cNvPr>
          <p:cNvPicPr>
            <a:picLocks noChangeAspect="1"/>
          </p:cNvPicPr>
          <p:nvPr/>
        </p:nvPicPr>
        <p:blipFill rotWithShape="1">
          <a:blip r:embed="rId2">
            <a:extLst>
              <a:ext uri="{28A0092B-C50C-407E-A947-70E740481C1C}">
                <a14:useLocalDpi xmlns:a14="http://schemas.microsoft.com/office/drawing/2010/main" val="0"/>
              </a:ext>
            </a:extLst>
          </a:blip>
          <a:srcRect l="20679" r="22428"/>
          <a:stretch/>
        </p:blipFill>
        <p:spPr>
          <a:xfrm>
            <a:off x="-1" y="0"/>
            <a:ext cx="5752731" cy="6857990"/>
          </a:xfrm>
          <a:prstGeom prst="rect">
            <a:avLst/>
          </a:prstGeom>
        </p:spPr>
      </p:pic>
      <p:sp>
        <p:nvSpPr>
          <p:cNvPr id="3" name="Θέση περιεχομένου 2">
            <a:extLst>
              <a:ext uri="{FF2B5EF4-FFF2-40B4-BE49-F238E27FC236}">
                <a16:creationId xmlns:a16="http://schemas.microsoft.com/office/drawing/2014/main" id="{01ACF217-9E83-81D9-6FD9-34AFE4B3A28C}"/>
              </a:ext>
            </a:extLst>
          </p:cNvPr>
          <p:cNvSpPr>
            <a:spLocks noGrp="1"/>
          </p:cNvSpPr>
          <p:nvPr>
            <p:ph idx="1"/>
          </p:nvPr>
        </p:nvSpPr>
        <p:spPr>
          <a:xfrm>
            <a:off x="5956917" y="1012055"/>
            <a:ext cx="6154019" cy="5601809"/>
          </a:xfrm>
        </p:spPr>
        <p:txBody>
          <a:bodyPr>
            <a:noAutofit/>
          </a:bodyPr>
          <a:lstStyle/>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endParaRPr lang="en-US" sz="2500" b="1" dirty="0">
              <a:latin typeface="Times New Roman" panose="02020603050405020304" pitchFamily="18" charset="0"/>
              <a:cs typeface="Times New Roman" panose="02020603050405020304" pitchFamily="18" charset="0"/>
            </a:endParaRPr>
          </a:p>
          <a:p>
            <a:pPr algn="just">
              <a:lnSpc>
                <a:spcPct val="100000"/>
              </a:lnSpc>
            </a:pPr>
            <a:r>
              <a:rPr lang="el-GR" sz="2500" b="1" dirty="0">
                <a:latin typeface="Times New Roman" panose="02020603050405020304" pitchFamily="18" charset="0"/>
                <a:cs typeface="Times New Roman" panose="02020603050405020304" pitchFamily="18" charset="0"/>
              </a:rPr>
              <a:t>Τ</a:t>
            </a:r>
            <a:r>
              <a:rPr lang="en-US" sz="2500" b="1" dirty="0">
                <a:latin typeface="Times New Roman" panose="02020603050405020304" pitchFamily="18" charset="0"/>
                <a:cs typeface="Times New Roman" panose="02020603050405020304" pitchFamily="18" charset="0"/>
              </a:rPr>
              <a:t>he figure of Ruth, the primary foreigner of the Old Testament (the Moabites), predominates in His genealogical tree.</a:t>
            </a:r>
            <a:endParaRPr lang="el-GR" sz="2500" b="1" dirty="0">
              <a:latin typeface="Times New Roman" panose="02020603050405020304" pitchFamily="18" charset="0"/>
              <a:cs typeface="Times New Roman" panose="02020603050405020304" pitchFamily="18" charset="0"/>
            </a:endParaRPr>
          </a:p>
          <a:p>
            <a:pPr algn="just">
              <a:lnSpc>
                <a:spcPct val="100000"/>
              </a:lnSpc>
            </a:pPr>
            <a:r>
              <a:rPr lang="en-US" sz="2500" b="1" dirty="0">
                <a:latin typeface="Times New Roman" panose="02020603050405020304" pitchFamily="18" charset="0"/>
                <a:cs typeface="Times New Roman" panose="02020603050405020304" pitchFamily="18" charset="0"/>
              </a:rPr>
              <a:t>The Messiah Jesus, in order to avoid Herod's persecution, flees to Egypt, a classic country of refuge in the Bible.</a:t>
            </a:r>
            <a:endParaRPr lang="el-GR" sz="2500" b="1" dirty="0">
              <a:latin typeface="Times New Roman" panose="02020603050405020304" pitchFamily="18" charset="0"/>
              <a:cs typeface="Times New Roman" panose="02020603050405020304" pitchFamily="18" charset="0"/>
            </a:endParaRPr>
          </a:p>
          <a:p>
            <a:pPr algn="just">
              <a:lnSpc>
                <a:spcPct val="100000"/>
              </a:lnSpc>
            </a:pPr>
            <a:r>
              <a:rPr lang="en-US" sz="2500" b="1" kern="50" dirty="0">
                <a:effectLst/>
                <a:latin typeface="Times New Roman" panose="02020603050405020304" pitchFamily="18" charset="0"/>
                <a:ea typeface="SimSun" panose="02010600030101010101" pitchFamily="2" charset="-122"/>
              </a:rPr>
              <a:t>A foreigner who struggles with Christ for the cure of her daughter also dominates the heart of the Gospel: The Canaanite lady from what is now Lebanon.</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76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9BA9569-468E-94FB-68CC-FEC5E20F335D}"/>
              </a:ext>
            </a:extLst>
          </p:cNvPr>
          <p:cNvSpPr>
            <a:spLocks noGrp="1"/>
          </p:cNvSpPr>
          <p:nvPr>
            <p:ph type="title"/>
          </p:nvPr>
        </p:nvSpPr>
        <p:spPr>
          <a:xfrm>
            <a:off x="6096000" y="266331"/>
            <a:ext cx="4095565" cy="603682"/>
          </a:xfrm>
        </p:spPr>
        <p:txBody>
          <a:bodyPr>
            <a:normAutofit fontScale="90000"/>
          </a:bodyPr>
          <a:lstStyle/>
          <a:p>
            <a:r>
              <a:rPr lang="en-US" sz="4000" b="1" dirty="0">
                <a:latin typeface="Times New Roman" panose="02020603050405020304" pitchFamily="18" charset="0"/>
                <a:cs typeface="Times New Roman" panose="02020603050405020304" pitchFamily="18" charset="0"/>
              </a:rPr>
              <a:t>Messiah = Stranger </a:t>
            </a:r>
            <a:endParaRPr lang="el-GR" sz="4000" b="1" dirty="0">
              <a:latin typeface="Times New Roman" panose="02020603050405020304" pitchFamily="18" charset="0"/>
              <a:cs typeface="Times New Roman" panose="02020603050405020304" pitchFamily="18" charset="0"/>
            </a:endParaRPr>
          </a:p>
        </p:txBody>
      </p:sp>
      <p:pic>
        <p:nvPicPr>
          <p:cNvPr id="5" name="Εικόνα 4" descr="Εικόνα που περιέχει σύννεφο, φύση, σύννεφα, ουρανός&#10;&#10;Περιγραφή που δημιουργήθηκε αυτόματα">
            <a:extLst>
              <a:ext uri="{FF2B5EF4-FFF2-40B4-BE49-F238E27FC236}">
                <a16:creationId xmlns:a16="http://schemas.microsoft.com/office/drawing/2014/main" id="{11778E09-CE79-782C-DB2E-2BFD9DA2C123}"/>
              </a:ext>
            </a:extLst>
          </p:cNvPr>
          <p:cNvPicPr>
            <a:picLocks noChangeAspect="1"/>
          </p:cNvPicPr>
          <p:nvPr/>
        </p:nvPicPr>
        <p:blipFill rotWithShape="1">
          <a:blip r:embed="rId2">
            <a:extLst>
              <a:ext uri="{28A0092B-C50C-407E-A947-70E740481C1C}">
                <a14:useLocalDpi xmlns:a14="http://schemas.microsoft.com/office/drawing/2010/main" val="0"/>
              </a:ext>
            </a:extLst>
          </a:blip>
          <a:srcRect l="20679" r="22428"/>
          <a:stretch/>
        </p:blipFill>
        <p:spPr>
          <a:xfrm>
            <a:off x="3" y="10"/>
            <a:ext cx="3648720" cy="6857990"/>
          </a:xfrm>
          <a:prstGeom prst="rect">
            <a:avLst/>
          </a:prstGeom>
        </p:spPr>
      </p:pic>
      <p:sp>
        <p:nvSpPr>
          <p:cNvPr id="3" name="Θέση περιεχομένου 2">
            <a:extLst>
              <a:ext uri="{FF2B5EF4-FFF2-40B4-BE49-F238E27FC236}">
                <a16:creationId xmlns:a16="http://schemas.microsoft.com/office/drawing/2014/main" id="{A4C941C7-F223-B4BC-BEDA-856B94F4DAE6}"/>
              </a:ext>
            </a:extLst>
          </p:cNvPr>
          <p:cNvSpPr>
            <a:spLocks noGrp="1"/>
          </p:cNvSpPr>
          <p:nvPr>
            <p:ph idx="1"/>
          </p:nvPr>
        </p:nvSpPr>
        <p:spPr>
          <a:xfrm>
            <a:off x="3737499" y="621437"/>
            <a:ext cx="8318377" cy="6249880"/>
          </a:xfrm>
        </p:spPr>
        <p:txBody>
          <a:bodyPr>
            <a:normAutofit/>
          </a:bodyPr>
          <a:lstStyle/>
          <a:p>
            <a:pPr marL="0" indent="0">
              <a:buNone/>
            </a:pPr>
            <a:endParaRPr lang="el-GR" sz="1100" dirty="0"/>
          </a:p>
          <a:p>
            <a:pPr algn="just"/>
            <a:r>
              <a:rPr lang="el-GR" sz="2200" dirty="0">
                <a:effectLst/>
                <a:latin typeface="Times New Roman" panose="02020603050405020304" pitchFamily="18" charset="0"/>
                <a:ea typeface="Calibri" panose="020F0502020204030204" pitchFamily="34" charset="0"/>
                <a:cs typeface="Times New Roman" panose="02020603050405020304" pitchFamily="18" charset="0"/>
              </a:rPr>
              <a:t>Α. </a:t>
            </a:r>
            <a:r>
              <a:rPr lang="el-GR" sz="2200" b="1" dirty="0">
                <a:effectLst/>
                <a:latin typeface="Times New Roman" panose="02020603050405020304" pitchFamily="18" charset="0"/>
                <a:ea typeface="Calibri" panose="020F0502020204030204" pitchFamily="34" charset="0"/>
                <a:cs typeface="Times New Roman" panose="02020603050405020304" pitchFamily="18" charset="0"/>
              </a:rPr>
              <a:t>25:35</a:t>
            </a:r>
            <a:r>
              <a:rPr lang="el-G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ἐπείνασα</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γὰρ καὶ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ἐδώκατέ</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μοι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φαγεῖν</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ἐδίψησα</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καὶ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ἐποτίσατέ</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με,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ξένος</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ἤμην</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καὶ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συνηγάγετέ</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με</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l-GR" sz="2200" i="1" baseline="30000" dirty="0">
                <a:effectLst/>
                <a:latin typeface="Times New Roman" panose="02020603050405020304" pitchFamily="18" charset="0"/>
                <a:ea typeface="Calibri" panose="020F0502020204030204" pitchFamily="34" charset="0"/>
                <a:cs typeface="Times New Roman" panose="02020603050405020304" pitchFamily="18" charset="0"/>
              </a:rPr>
              <a:t>36</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γυμνὸς καὶ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περιεβάλετέ</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με,</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ἠσθένησα</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καὶ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ἐπεσκέψασθέ</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με, ἐν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φυλακῇ</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ἤμην</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καὶ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ἤλθατε</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latin typeface="Times New Roman" panose="02020603050405020304" pitchFamily="18" charset="0"/>
                <a:ea typeface="Calibri" panose="020F0502020204030204" pitchFamily="34" charset="0"/>
                <a:cs typeface="Times New Roman" panose="02020603050405020304" pitchFamily="18" charset="0"/>
              </a:rPr>
              <a:t>πρός</a:t>
            </a:r>
            <a:r>
              <a:rPr lang="el-GR" sz="2200" i="1" dirty="0">
                <a:effectLst/>
                <a:latin typeface="Times New Roman" panose="02020603050405020304" pitchFamily="18" charset="0"/>
                <a:ea typeface="Calibri" panose="020F0502020204030204" pitchFamily="34" charset="0"/>
                <a:cs typeface="Times New Roman" panose="02020603050405020304" pitchFamily="18" charset="0"/>
              </a:rPr>
              <a:t> με. </a:t>
            </a:r>
            <a:endParaRPr lang="en-US" sz="22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For I was hungry, and you gave Me </a:t>
            </a:r>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something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to eat; I was thirsty, and you gave Me </a:t>
            </a:r>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something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to drink; I was a stranger, and you invited Me in; (Mat 25:35 NAU)</a:t>
            </a:r>
          </a:p>
          <a:p>
            <a:pPr marL="0" indent="0" algn="just">
              <a:buNone/>
            </a:pPr>
            <a:endParaRPr lang="el-GR"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22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27:</a:t>
            </a:r>
            <a:r>
              <a:rPr lang="el-GR" sz="2200" b="1"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Οὐκ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ἔξεστιν</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βαλεῖν</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αὐτὰ</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εἰς τὸν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κορβανᾶν</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ἐπεὶ</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τιμὴ</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αἵματός</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ἐστιν.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συμβούλιον</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δὲ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λαβόντες</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ἠγόρασαν</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ἐξ</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αὐτῶν τὸν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Ἀγρὸν</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τοῦ </a:t>
            </a:r>
            <a:r>
              <a:rPr lang="el-GR" sz="2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κ</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εραμέως</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εἰς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ταφὴν</a:t>
            </a:r>
            <a:r>
              <a:rPr lang="el-GR" sz="22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τοῖς </a:t>
            </a:r>
            <a:r>
              <a:rPr lang="el-GR" sz="22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ξένοις</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διὸ</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ἐκλήθη</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ὁ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ἀγρὸς</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ἐκεῖνος</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Ἀγρὸς</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Αἵματος</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ἕως τῆς </a:t>
            </a:r>
            <a:r>
              <a:rPr lang="el-GR" sz="2200"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σήμερον</a:t>
            </a:r>
            <a:r>
              <a:rPr lang="en-US"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l-GR"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The chief priests took the pieces of silver and said, "It is not lawful to put them into the temple treasury, since it is the price of blood". And they conferred together and with the money bought the Potter's Field as a burial place for strangers. (Mat 27:6-7 NAU)</a:t>
            </a:r>
            <a:endParaRPr lang="el-GR"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l-GR" sz="1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682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7">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ουρανός, δέντρο, νερό, λίμνη&#10;&#10;Περιγραφή που δημιουργήθηκε αυτόματα">
            <a:extLst>
              <a:ext uri="{FF2B5EF4-FFF2-40B4-BE49-F238E27FC236}">
                <a16:creationId xmlns:a16="http://schemas.microsoft.com/office/drawing/2014/main" id="{7AF504EB-6002-A0B4-8176-0CC05C2CFF41}"/>
              </a:ext>
            </a:extLst>
          </p:cNvPr>
          <p:cNvPicPr>
            <a:picLocks noChangeAspect="1"/>
          </p:cNvPicPr>
          <p:nvPr/>
        </p:nvPicPr>
        <p:blipFill rotWithShape="1">
          <a:blip r:embed="rId2">
            <a:extLst>
              <a:ext uri="{28A0092B-C50C-407E-A947-70E740481C1C}">
                <a14:useLocalDpi xmlns:a14="http://schemas.microsoft.com/office/drawing/2010/main" val="0"/>
              </a:ext>
            </a:extLst>
          </a:blip>
          <a:srcRect l="17202" r="22849"/>
          <a:stretch/>
        </p:blipFill>
        <p:spPr>
          <a:xfrm>
            <a:off x="6333744" y="266340"/>
            <a:ext cx="5858256" cy="659166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80" name="Freeform: Shape 79">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 name="Freeform: Shape 8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8B68FB3-A74C-B818-7E05-C568BE8825EC}"/>
              </a:ext>
            </a:extLst>
          </p:cNvPr>
          <p:cNvSpPr>
            <a:spLocks noGrp="1"/>
          </p:cNvSpPr>
          <p:nvPr>
            <p:ph type="title"/>
          </p:nvPr>
        </p:nvSpPr>
        <p:spPr>
          <a:xfrm>
            <a:off x="374903" y="592220"/>
            <a:ext cx="5597879" cy="1507852"/>
          </a:xfrm>
        </p:spPr>
        <p:txBody>
          <a:bodyPr anchor="ctr">
            <a:noAutofit/>
          </a:bodyPr>
          <a:lstStyle/>
          <a:p>
            <a:r>
              <a:rPr lang="el-GR" sz="2400" b="1" i="1" dirty="0">
                <a:latin typeface="Times New Roman" panose="02020603050405020304" pitchFamily="18" charset="0"/>
                <a:ea typeface="Calibri" panose="020F0502020204030204" pitchFamily="34" charset="0"/>
                <a:cs typeface="Times New Roman" panose="02020603050405020304" pitchFamily="18" charset="0"/>
              </a:rPr>
              <a:t>τὸ αἷμα Ιησού Μεσσία = λύτρωση</a:t>
            </a:r>
            <a:br>
              <a:rPr lang="en-US" sz="2400" b="1" i="1" dirty="0">
                <a:latin typeface="Times New Roman" panose="02020603050405020304" pitchFamily="18" charset="0"/>
                <a:ea typeface="Calibri" panose="020F0502020204030204" pitchFamily="34" charset="0"/>
                <a:cs typeface="Times New Roman" panose="02020603050405020304" pitchFamily="18" charset="0"/>
              </a:rPr>
            </a:br>
            <a:br>
              <a:rPr lang="en-US" sz="2400" b="1" i="1" dirty="0">
                <a:latin typeface="Times New Roman" panose="02020603050405020304" pitchFamily="18" charset="0"/>
                <a:ea typeface="Calibri" panose="020F0502020204030204" pitchFamily="34" charset="0"/>
                <a:cs typeface="Times New Roman" panose="02020603050405020304" pitchFamily="18" charset="0"/>
              </a:rPr>
            </a:br>
            <a:r>
              <a:rPr lang="en-US" sz="2400" b="1" i="1" dirty="0">
                <a:latin typeface="Times New Roman" panose="02020603050405020304" pitchFamily="18" charset="0"/>
                <a:ea typeface="Calibri" panose="020F0502020204030204" pitchFamily="34" charset="0"/>
                <a:cs typeface="Times New Roman" panose="02020603050405020304" pitchFamily="18" charset="0"/>
              </a:rPr>
              <a:t>the blood of Jesus Messiah = redemption</a:t>
            </a:r>
            <a:endParaRPr lang="el-GR" sz="2400" dirty="0">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7A50DB0E-437A-DCA4-AE91-ED4092B53A26}"/>
              </a:ext>
            </a:extLst>
          </p:cNvPr>
          <p:cNvSpPr>
            <a:spLocks noGrp="1"/>
          </p:cNvSpPr>
          <p:nvPr>
            <p:ph idx="1"/>
          </p:nvPr>
        </p:nvSpPr>
        <p:spPr>
          <a:xfrm>
            <a:off x="128015" y="2522949"/>
            <a:ext cx="6947488" cy="3948872"/>
          </a:xfrm>
        </p:spPr>
        <p:txBody>
          <a:bodyPr anchor="t">
            <a:normAutofit/>
          </a:bodyPr>
          <a:lstStyle/>
          <a:p>
            <a:endParaRPr lang="el-GR" sz="2000" dirty="0"/>
          </a:p>
          <a:p>
            <a:pPr lvl="0" algn="just"/>
            <a:r>
              <a:rPr lang="en-US" sz="24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Comment</a:t>
            </a:r>
            <a:r>
              <a:rPr lang="el-GR" sz="24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 the Graves of Foreigners: </a:t>
            </a:r>
          </a:p>
          <a:p>
            <a:pPr marL="0" lvl="0" indent="0" algn="just">
              <a:buNone/>
            </a:pPr>
            <a:r>
              <a:rPr lang="en-US" sz="2400" b="1" dirty="0">
                <a:latin typeface="Times New Roman" panose="02020603050405020304" pitchFamily="18" charset="0"/>
                <a:cs typeface="Times New Roman" panose="02020603050405020304" pitchFamily="18" charset="0"/>
              </a:rPr>
              <a:t>Mt. 27:7 raises a question: "Who are the strangers who shall be buried in this field?" The most likely explanation—Israelites temporarily in Jerusalem, proselytes temporarily resident there, or Gentiles—is that the field was constructed for impure Gentiles, who are thus separated from the rest of the people even in death (</a:t>
            </a:r>
            <a:r>
              <a:rPr lang="en-US" sz="2400" b="1" dirty="0" err="1">
                <a:latin typeface="Times New Roman" panose="02020603050405020304" pitchFamily="18" charset="0"/>
                <a:cs typeface="Times New Roman" panose="02020603050405020304" pitchFamily="18" charset="0"/>
              </a:rPr>
              <a:t>ThWNT</a:t>
            </a:r>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a:p>
            <a:endParaRPr lang="el-GR"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l-GR" sz="2000" dirty="0"/>
          </a:p>
        </p:txBody>
      </p:sp>
    </p:spTree>
    <p:extLst>
      <p:ext uri="{BB962C8B-B14F-4D97-AF65-F5344CB8AC3E}">
        <p14:creationId xmlns:p14="http://schemas.microsoft.com/office/powerpoint/2010/main" val="279255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659281-6CB6-B97B-3EE0-FF439A61298E}"/>
              </a:ext>
            </a:extLst>
          </p:cNvPr>
          <p:cNvSpPr>
            <a:spLocks noGrp="1"/>
          </p:cNvSpPr>
          <p:nvPr>
            <p:ph type="title"/>
          </p:nvPr>
        </p:nvSpPr>
        <p:spPr>
          <a:xfrm>
            <a:off x="0" y="772356"/>
            <a:ext cx="12191999" cy="5468645"/>
          </a:xfrm>
          <a:solidFill>
            <a:schemeClr val="accent1">
              <a:lumMod val="20000"/>
              <a:lumOff val="80000"/>
            </a:schemeClr>
          </a:solidFill>
        </p:spPr>
        <p:txBody>
          <a:bodyPr>
            <a:normAutofit/>
          </a:bodyPr>
          <a:lstStyle/>
          <a:p>
            <a:pPr algn="ctr"/>
            <a:r>
              <a:rPr lang="en-US" b="1"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Stranger/Foreigner and the Barbarian in the Pax Romana</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33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0637C4-697F-482D-C582-BE926ABAB637}"/>
              </a:ext>
            </a:extLst>
          </p:cNvPr>
          <p:cNvSpPr>
            <a:spLocks noGrp="1"/>
          </p:cNvSpPr>
          <p:nvPr>
            <p:ph type="title"/>
          </p:nvPr>
        </p:nvSpPr>
        <p:spPr/>
        <p:txBody>
          <a:bodyPr>
            <a:normAutofit/>
          </a:bodyPr>
          <a:lstStyle/>
          <a:p>
            <a:pPr algn="ctr"/>
            <a:r>
              <a:rPr lang="de-DE" sz="5400" b="1" dirty="0">
                <a:latin typeface="Times New Roman" panose="02020603050405020304" pitchFamily="18" charset="0"/>
                <a:cs typeface="Times New Roman" panose="02020603050405020304" pitchFamily="18" charset="0"/>
              </a:rPr>
              <a:t>Greeks and Barbarians</a:t>
            </a:r>
            <a:endParaRPr lang="el-GR" sz="5400" dirty="0"/>
          </a:p>
        </p:txBody>
      </p:sp>
      <p:sp>
        <p:nvSpPr>
          <p:cNvPr id="3" name="Θέση περιεχομένου 2">
            <a:extLst>
              <a:ext uri="{FF2B5EF4-FFF2-40B4-BE49-F238E27FC236}">
                <a16:creationId xmlns:a16="http://schemas.microsoft.com/office/drawing/2014/main" id="{0D5D0C0A-AE11-5294-4463-4BD3AF102AA4}"/>
              </a:ext>
            </a:extLst>
          </p:cNvPr>
          <p:cNvSpPr>
            <a:spLocks noGrp="1"/>
          </p:cNvSpPr>
          <p:nvPr>
            <p:ph idx="1"/>
          </p:nvPr>
        </p:nvSpPr>
        <p:spPr>
          <a:xfrm>
            <a:off x="838200" y="1402672"/>
            <a:ext cx="10515600" cy="4774291"/>
          </a:xfrm>
        </p:spPr>
        <p:txBody>
          <a:bodyPr/>
          <a:lstStyle/>
          <a:p>
            <a:endParaRPr lang="el-GR" dirty="0"/>
          </a:p>
          <a:p>
            <a:endParaRPr lang="el-GR" dirty="0"/>
          </a:p>
        </p:txBody>
      </p:sp>
      <p:pic>
        <p:nvPicPr>
          <p:cNvPr id="5" name="Εικόνα 4" descr="Εικόνα που περιέχει γλυπτική, Λιθογλυπτική, Τεχνούργημα, τέχνη&#10;&#10;Περιγραφή που δημιουργήθηκε αυτόματα">
            <a:extLst>
              <a:ext uri="{FF2B5EF4-FFF2-40B4-BE49-F238E27FC236}">
                <a16:creationId xmlns:a16="http://schemas.microsoft.com/office/drawing/2014/main" id="{7C30E44B-9CDF-7FBC-EDFB-0BEA23F14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640" y="1690688"/>
            <a:ext cx="4480560" cy="4242530"/>
          </a:xfrm>
          <a:prstGeom prst="rect">
            <a:avLst/>
          </a:prstGeom>
        </p:spPr>
      </p:pic>
      <p:pic>
        <p:nvPicPr>
          <p:cNvPr id="7" name="Εικόνα 6" descr="Εικόνα που περιέχει Λιθογλυπτική, άγαλμα, γλυπτική, Τεχνούργημα&#10;&#10;Περιγραφή που δημιουργήθηκε αυτόματα">
            <a:extLst>
              <a:ext uri="{FF2B5EF4-FFF2-40B4-BE49-F238E27FC236}">
                <a16:creationId xmlns:a16="http://schemas.microsoft.com/office/drawing/2014/main" id="{7039D119-400D-A0CA-2514-3BF385565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 y="1602651"/>
            <a:ext cx="4225290" cy="4418604"/>
          </a:xfrm>
          <a:prstGeom prst="rect">
            <a:avLst/>
          </a:prstGeom>
        </p:spPr>
      </p:pic>
      <p:sp>
        <p:nvSpPr>
          <p:cNvPr id="9" name="TextBox 8">
            <a:extLst>
              <a:ext uri="{FF2B5EF4-FFF2-40B4-BE49-F238E27FC236}">
                <a16:creationId xmlns:a16="http://schemas.microsoft.com/office/drawing/2014/main" id="{0AEBED6B-B5EF-EDC8-21E2-8920BA53F29B}"/>
              </a:ext>
            </a:extLst>
          </p:cNvPr>
          <p:cNvSpPr txBox="1"/>
          <p:nvPr/>
        </p:nvSpPr>
        <p:spPr>
          <a:xfrm>
            <a:off x="6096000" y="6068155"/>
            <a:ext cx="5009965" cy="769441"/>
          </a:xfrm>
          <a:prstGeom prst="rect">
            <a:avLst/>
          </a:prstGeom>
          <a:noFill/>
        </p:spPr>
        <p:txBody>
          <a:bodyPr wrap="square">
            <a:spAutoFit/>
          </a:bodyPr>
          <a:lstStyle/>
          <a:p>
            <a:r>
              <a:rPr lang="el-GR" sz="1100" dirty="0">
                <a:hlinkClick r:id="rId4"/>
              </a:rPr>
              <a:t>http://users.sch.gr/ipap/Ellinikos_Politismos/Pergamon/Pergamon-gigantomachy.htm</a:t>
            </a:r>
            <a:endParaRPr lang="el-GR" sz="1100" dirty="0"/>
          </a:p>
          <a:p>
            <a:r>
              <a:rPr lang="de-DE" sz="1100" dirty="0">
                <a:hlinkClick r:id="rId5"/>
              </a:rPr>
              <a:t>https://ellinondiktyo.blogspot.com/2015/10/blog-post_13.html</a:t>
            </a:r>
            <a:endParaRPr lang="el-GR" sz="1100" dirty="0"/>
          </a:p>
          <a:p>
            <a:endParaRPr lang="el-GR" sz="1100" dirty="0"/>
          </a:p>
        </p:txBody>
      </p:sp>
    </p:spTree>
    <p:extLst>
      <p:ext uri="{BB962C8B-B14F-4D97-AF65-F5344CB8AC3E}">
        <p14:creationId xmlns:p14="http://schemas.microsoft.com/office/powerpoint/2010/main" val="320592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σύννεφο, φύση, σύννεφα, ουρανός&#10;&#10;Περιγραφή που δημιουργήθηκε αυτόματα">
            <a:extLst>
              <a:ext uri="{FF2B5EF4-FFF2-40B4-BE49-F238E27FC236}">
                <a16:creationId xmlns:a16="http://schemas.microsoft.com/office/drawing/2014/main" id="{1ED0E036-4591-3784-EF64-796F5B675F04}"/>
              </a:ext>
            </a:extLst>
          </p:cNvPr>
          <p:cNvPicPr>
            <a:picLocks noChangeAspect="1"/>
          </p:cNvPicPr>
          <p:nvPr/>
        </p:nvPicPr>
        <p:blipFill rotWithShape="1">
          <a:blip r:embed="rId2">
            <a:extLst>
              <a:ext uri="{28A0092B-C50C-407E-A947-70E740481C1C}">
                <a14:useLocalDpi xmlns:a14="http://schemas.microsoft.com/office/drawing/2010/main" val="0"/>
              </a:ext>
            </a:extLst>
          </a:blip>
          <a:srcRect l="9469" r="11219"/>
          <a:stretch/>
        </p:blipFill>
        <p:spPr>
          <a:xfrm>
            <a:off x="1" y="10"/>
            <a:ext cx="5836595"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2BA294A-F90D-75E5-1CC0-CFF29D59A8B2}"/>
              </a:ext>
            </a:extLst>
          </p:cNvPr>
          <p:cNvSpPr>
            <a:spLocks noGrp="1"/>
          </p:cNvSpPr>
          <p:nvPr>
            <p:ph type="title"/>
          </p:nvPr>
        </p:nvSpPr>
        <p:spPr>
          <a:xfrm>
            <a:off x="6355405" y="221942"/>
            <a:ext cx="5833545" cy="514905"/>
          </a:xfrm>
        </p:spPr>
        <p:txBody>
          <a:bodyPr>
            <a:normAutofit fontScale="90000"/>
          </a:bodyPr>
          <a:lstStyle/>
          <a:p>
            <a:pPr algn="ctr"/>
            <a:br>
              <a:rPr lang="en-U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b="1" dirty="0">
                <a:latin typeface="Times New Roman" panose="02020603050405020304" pitchFamily="18" charset="0"/>
                <a:ea typeface="Calibri" panose="020F0502020204030204" pitchFamily="34" charset="0"/>
                <a:cs typeface="Times New Roman" panose="02020603050405020304" pitchFamily="18" charset="0"/>
              </a:rPr>
              <a:t>S</a:t>
            </a:r>
            <a:r>
              <a:rPr lang="el-GR" b="1" dirty="0">
                <a:latin typeface="Times New Roman" panose="02020603050405020304" pitchFamily="18" charset="0"/>
                <a:ea typeface="Calibri" panose="020F0502020204030204" pitchFamily="34" charset="0"/>
                <a:cs typeface="Times New Roman" panose="02020603050405020304" pitchFamily="18" charset="0"/>
              </a:rPr>
              <a:t>uppliant </a:t>
            </a:r>
            <a:r>
              <a:rPr lang="en-US" b="1" dirty="0">
                <a:latin typeface="Times New Roman" panose="02020603050405020304" pitchFamily="18" charset="0"/>
                <a:ea typeface="Calibri" panose="020F0502020204030204" pitchFamily="34" charset="0"/>
                <a:cs typeface="Times New Roman" panose="02020603050405020304" pitchFamily="18" charset="0"/>
              </a:rPr>
              <a:t>T</a:t>
            </a:r>
            <a:r>
              <a:rPr lang="el-GR" b="1" dirty="0">
                <a:latin typeface="Times New Roman" panose="02020603050405020304" pitchFamily="18" charset="0"/>
                <a:ea typeface="Calibri" panose="020F0502020204030204" pitchFamily="34" charset="0"/>
                <a:cs typeface="Times New Roman" panose="02020603050405020304" pitchFamily="18" charset="0"/>
              </a:rPr>
              <a:t>ragedies</a:t>
            </a:r>
            <a:endParaRPr lang="el-GR" dirty="0">
              <a:latin typeface="Times New Roman" panose="02020603050405020304" pitchFamily="18" charset="0"/>
              <a:cs typeface="Times New Roman" panose="02020603050405020304" pitchFamily="18" charset="0"/>
            </a:endParaRPr>
          </a:p>
        </p:txBody>
      </p:sp>
      <p:sp>
        <p:nvSpPr>
          <p:cNvPr id="24" name="Θέση περιεχομένου 2">
            <a:extLst>
              <a:ext uri="{FF2B5EF4-FFF2-40B4-BE49-F238E27FC236}">
                <a16:creationId xmlns:a16="http://schemas.microsoft.com/office/drawing/2014/main" id="{06CAB5A7-996F-CE7E-DE7A-DAB35074E28B}"/>
              </a:ext>
            </a:extLst>
          </p:cNvPr>
          <p:cNvSpPr>
            <a:spLocks noGrp="1"/>
          </p:cNvSpPr>
          <p:nvPr>
            <p:ph idx="1"/>
          </p:nvPr>
        </p:nvSpPr>
        <p:spPr>
          <a:xfrm>
            <a:off x="5836596" y="1136342"/>
            <a:ext cx="6210402" cy="5499716"/>
          </a:xfrm>
        </p:spPr>
        <p:txBody>
          <a:bodyPr>
            <a:normAutofit/>
          </a:bodyPr>
          <a:lstStyle/>
          <a:p>
            <a:pPr algn="just"/>
            <a:r>
              <a:rPr lang="en-US" sz="2600" b="1" dirty="0">
                <a:latin typeface="Times New Roman" pitchFamily="18" charset="0"/>
                <a:ea typeface="Calibri" panose="020F0502020204030204" pitchFamily="34" charset="0"/>
                <a:cs typeface="Times New Roman" pitchFamily="18" charset="0"/>
              </a:rPr>
              <a:t>In these tragedies, Athens embraces the pleas of persecuted Greeks from other regions and serves as the guardian of panhellenic</a:t>
            </a:r>
            <a:r>
              <a:rPr lang="el-GR" sz="2600" b="1" dirty="0">
                <a:latin typeface="Times New Roman" pitchFamily="18" charset="0"/>
                <a:ea typeface="Calibri" panose="020F0502020204030204" pitchFamily="34" charset="0"/>
                <a:cs typeface="Times New Roman" pitchFamily="18" charset="0"/>
              </a:rPr>
              <a:t> </a:t>
            </a:r>
            <a:r>
              <a:rPr lang="en-US" sz="2600" b="1" dirty="0">
                <a:latin typeface="Times New Roman" pitchFamily="18" charset="0"/>
                <a:ea typeface="Calibri" panose="020F0502020204030204" pitchFamily="34" charset="0"/>
                <a:cs typeface="Times New Roman" pitchFamily="18" charset="0"/>
              </a:rPr>
              <a:t>values, violated during times of crisis, as well as the guarantor of piety and the normal relationship between gods and men, which war and human empathy have disrupted.</a:t>
            </a:r>
          </a:p>
          <a:p>
            <a:pPr algn="just"/>
            <a:r>
              <a:rPr lang="en-US" sz="2600" b="1" dirty="0">
                <a:latin typeface="Times New Roman" pitchFamily="18" charset="0"/>
                <a:ea typeface="Calibri" panose="020F0502020204030204" pitchFamily="34" charset="0"/>
                <a:cs typeface="Times New Roman" pitchFamily="18" charset="0"/>
              </a:rPr>
              <a:t>Aeschylus' Iketides: they invoke shared descent, which was not uncommon during the extended Hellenistic period.</a:t>
            </a:r>
            <a:endParaRPr lang="el-GR" sz="2600" b="1" dirty="0">
              <a:effectLst/>
              <a:latin typeface="Times New Roman" pitchFamily="18" charset="0"/>
              <a:ea typeface="Calibri" panose="020F0502020204030204" pitchFamily="34" charset="0"/>
              <a:cs typeface="Times New Roman" pitchFamily="18" charset="0"/>
            </a:endParaRPr>
          </a:p>
          <a:p>
            <a:pPr algn="just"/>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Euripides</a:t>
            </a:r>
            <a:r>
              <a:rPr lang="en-US" sz="2600" b="1" dirty="0">
                <a:latin typeface="Times New Roman" pitchFamily="18" charset="0"/>
                <a:ea typeface="Calibri" panose="020F0502020204030204" pitchFamily="34" charset="0"/>
                <a:cs typeface="Times New Roman"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Iketises</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 Motif of the burial of the dead (Oedipus on Colonus)</a:t>
            </a:r>
            <a:endParaRPr lang="el-GR" sz="2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sz="1400" b="1" dirty="0">
              <a:latin typeface="Times New Roman" panose="02020603050405020304" pitchFamily="18" charset="0"/>
              <a:cs typeface="Times New Roman" panose="02020603050405020304" pitchFamily="18" charset="0"/>
            </a:endParaRPr>
          </a:p>
          <a:p>
            <a:endParaRPr lang="el-GR" sz="1400" dirty="0"/>
          </a:p>
        </p:txBody>
      </p:sp>
    </p:spTree>
    <p:extLst>
      <p:ext uri="{BB962C8B-B14F-4D97-AF65-F5344CB8AC3E}">
        <p14:creationId xmlns:p14="http://schemas.microsoft.com/office/powerpoint/2010/main" val="184795816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1248</Words>
  <Application>Microsoft Office PowerPoint</Application>
  <PresentationFormat>Ευρεία οθόνη</PresentationFormat>
  <Paragraphs>62</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Calibri Light</vt:lpstr>
      <vt:lpstr>Times New Roman</vt:lpstr>
      <vt:lpstr>Θέμα του Office</vt:lpstr>
      <vt:lpstr>Παρουσίαση του PowerPoint</vt:lpstr>
      <vt:lpstr>Παρουσίαση του PowerPoint</vt:lpstr>
      <vt:lpstr>1.   Matthew as the “Gospel of the Immigrant”</vt:lpstr>
      <vt:lpstr>The Messiah - Emmanuel as Refugee</vt:lpstr>
      <vt:lpstr>Messiah = Stranger </vt:lpstr>
      <vt:lpstr>τὸ αἷμα Ιησού Μεσσία = λύτρωση  the blood of Jesus Messiah = redemption</vt:lpstr>
      <vt:lpstr>2. The Stranger/Foreigner and the Barbarian in the Pax Romana</vt:lpstr>
      <vt:lpstr>Greeks and Barbarians</vt:lpstr>
      <vt:lpstr> Suppliant Tragedies</vt:lpstr>
      <vt:lpstr>Imperial Years</vt:lpstr>
      <vt:lpstr>Christians= Strangers In The World</vt:lpstr>
      <vt:lpstr>3. The PARADOXON in the Worship of the Eastern Church</vt:lpstr>
      <vt:lpstr>THE PARADOXON </vt:lpstr>
      <vt:lpstr>Give me this Stranger    </vt:lpstr>
      <vt:lpstr>Give me this Stranger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Ικέτες και Ξένοι στο Κατά Ματθαίον Ευαγγέλιο</dc:title>
  <dc:creator>sotdespo@o365.uoa.gr</dc:creator>
  <cp:lastModifiedBy>Argyro</cp:lastModifiedBy>
  <cp:revision>29</cp:revision>
  <dcterms:created xsi:type="dcterms:W3CDTF">2023-05-05T07:28:43Z</dcterms:created>
  <dcterms:modified xsi:type="dcterms:W3CDTF">2023-05-30T07:41:26Z</dcterms:modified>
</cp:coreProperties>
</file>